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401" r:id="rId3"/>
    <p:sldId id="402" r:id="rId4"/>
    <p:sldId id="426" r:id="rId5"/>
    <p:sldId id="410" r:id="rId6"/>
    <p:sldId id="399" r:id="rId7"/>
    <p:sldId id="442" r:id="rId8"/>
    <p:sldId id="413" r:id="rId9"/>
    <p:sldId id="416" r:id="rId10"/>
    <p:sldId id="412" r:id="rId11"/>
    <p:sldId id="431" r:id="rId12"/>
    <p:sldId id="440" r:id="rId13"/>
    <p:sldId id="427" r:id="rId14"/>
    <p:sldId id="441" r:id="rId15"/>
    <p:sldId id="380" r:id="rId16"/>
    <p:sldId id="404" r:id="rId17"/>
    <p:sldId id="407" r:id="rId18"/>
    <p:sldId id="423" r:id="rId19"/>
    <p:sldId id="433" r:id="rId20"/>
    <p:sldId id="398" r:id="rId21"/>
    <p:sldId id="409" r:id="rId22"/>
    <p:sldId id="434" r:id="rId23"/>
    <p:sldId id="435" r:id="rId24"/>
    <p:sldId id="437" r:id="rId25"/>
    <p:sldId id="446" r:id="rId26"/>
    <p:sldId id="453" r:id="rId27"/>
    <p:sldId id="439" r:id="rId28"/>
    <p:sldId id="447" r:id="rId29"/>
    <p:sldId id="448" r:id="rId30"/>
    <p:sldId id="450" r:id="rId31"/>
    <p:sldId id="449" r:id="rId32"/>
    <p:sldId id="452" r:id="rId33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AN, Vuthy" initials="P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00FF"/>
    <a:srgbClr val="FF00FF"/>
    <a:srgbClr val="FFFF99"/>
    <a:srgbClr val="FFFFCC"/>
    <a:srgbClr val="FFFF66"/>
    <a:srgbClr val="191D58"/>
    <a:srgbClr val="9A7B44"/>
    <a:srgbClr val="2E236F"/>
    <a:srgbClr val="251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6" autoAdjust="0"/>
    <p:restoredTop sz="74520" autoAdjust="0"/>
  </p:normalViewPr>
  <p:slideViewPr>
    <p:cSldViewPr>
      <p:cViewPr>
        <p:scale>
          <a:sx n="76" d="100"/>
          <a:sy n="76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2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CDE4C-E0B8-46A8-8D88-EABF54209D6B}" type="datetimeFigureOut">
              <a:rPr lang="fr-FR" smtClean="0"/>
              <a:pPr/>
              <a:t>05/03/2014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7ADBD-2200-43F3-ADE6-BA27E8630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87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E99FBD-0491-40C3-9F9A-553E02392D1B}" type="datetimeFigureOut">
              <a:rPr lang="en-US"/>
              <a:pPr>
                <a:defRPr/>
              </a:pPr>
              <a:t>3/5/2014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9854CB-A57E-4F34-BDA7-8C33DADF38B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73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EE0DA-45B5-4526-A4AD-E634851866B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91E4B-46E8-4C8D-8644-9144AE4AC85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1967-8DA5-46A9-8768-9D69E148D99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E7192-86FD-43F9-824E-68A2FDFBBC8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135D-D464-48ED-85E1-A26F643FF22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1DF7-8915-4C1F-BD28-5339BB0572C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4636-D155-4AA3-B116-C33858B2D3A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04DBF-0A03-4731-8C88-EE4AF58D8CE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BF19-8274-4EA3-B1FB-F7AE8ADC1CE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2638-30F0-4F29-A6A4-23078DA10ED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1914-A8DC-48F5-A917-170F5FC2499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73D7-84BB-4586-9714-C1DAF92C4E6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2/24/2014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CFFAB1-71B8-4CE2-BEE8-BA96F73C679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00962" cy="2520280"/>
          </a:xfrm>
        </p:spPr>
        <p:txBody>
          <a:bodyPr lIns="0" tIns="0" rIns="0" bIns="0" anchor="t"/>
          <a:lstStyle/>
          <a:p>
            <a:r>
              <a:rPr lang="fr-CH" b="1" dirty="0" smtClean="0">
                <a:solidFill>
                  <a:schemeClr val="bg1"/>
                </a:solidFill>
              </a:rPr>
              <a:t>Active </a:t>
            </a:r>
            <a:r>
              <a:rPr lang="fr-CH" b="1" dirty="0" err="1" smtClean="0">
                <a:solidFill>
                  <a:schemeClr val="bg1"/>
                </a:solidFill>
              </a:rPr>
              <a:t>Safety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Functions</a:t>
            </a:r>
            <a:r>
              <a:rPr lang="fr-CH" b="1" dirty="0" smtClean="0">
                <a:solidFill>
                  <a:schemeClr val="bg1"/>
                </a:solidFill>
              </a:rPr>
              <a:t/>
            </a:r>
            <a:br>
              <a:rPr lang="fr-CH" b="1" dirty="0" smtClean="0">
                <a:solidFill>
                  <a:schemeClr val="bg1"/>
                </a:solidFill>
              </a:rPr>
            </a:br>
            <a:r>
              <a:rPr lang="fr-CH" b="1" dirty="0" smtClean="0">
                <a:solidFill>
                  <a:schemeClr val="bg1"/>
                </a:solidFill>
              </a:rPr>
              <a:t>Relations </a:t>
            </a:r>
            <a:r>
              <a:rPr lang="fr-CH" b="1" dirty="0" err="1" smtClean="0">
                <a:solidFill>
                  <a:schemeClr val="bg1"/>
                </a:solidFill>
              </a:rPr>
              <a:t>with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Connected</a:t>
            </a:r>
            <a:r>
              <a:rPr lang="fr-CH" b="1" dirty="0" smtClean="0">
                <a:solidFill>
                  <a:schemeClr val="bg1"/>
                </a:solidFill>
              </a:rPr>
              <a:t> Car </a:t>
            </a:r>
            <a:r>
              <a:rPr lang="en-GB" dirty="0" smtClean="0">
                <a:solidFill>
                  <a:schemeClr val="bg1"/>
                </a:solidFill>
                <a:latin typeface="Century Gothic" pitchFamily="-123" charset="0"/>
                <a:ea typeface="Arial" pitchFamily="-123" charset="0"/>
                <a:cs typeface="Arial" pitchFamily="-123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entury Gothic" pitchFamily="-123" charset="0"/>
                <a:ea typeface="Arial" pitchFamily="-123" charset="0"/>
                <a:cs typeface="Arial" pitchFamily="-123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entury Gothic" pitchFamily="-123" charset="0"/>
                <a:ea typeface="Arial" pitchFamily="-123" charset="0"/>
                <a:cs typeface="Arial" pitchFamily="-123" charset="0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Century Gothic" pitchFamily="-123" charset="0"/>
                <a:ea typeface="Arial" pitchFamily="-123" charset="0"/>
                <a:cs typeface="Arial" pitchFamily="-123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Century Gothic" pitchFamily="-123" charset="0"/>
                <a:ea typeface="Arial" pitchFamily="-123" charset="0"/>
                <a:cs typeface="Arial" pitchFamily="-123" charset="0"/>
              </a:rPr>
              <a:t>Bernard NICLOT</a:t>
            </a:r>
            <a:br>
              <a:rPr lang="en-GB" sz="2000" b="1" dirty="0" smtClean="0">
                <a:solidFill>
                  <a:schemeClr val="bg1"/>
                </a:solidFill>
                <a:latin typeface="Century Gothic" pitchFamily="-123" charset="0"/>
                <a:ea typeface="Arial" pitchFamily="-123" charset="0"/>
                <a:cs typeface="Arial" pitchFamily="-123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Century Gothic" pitchFamily="-123" charset="0"/>
                <a:ea typeface="Arial" pitchFamily="-123" charset="0"/>
                <a:cs typeface="Arial" pitchFamily="-123" charset="0"/>
              </a:rPr>
              <a:t>Technical Director of the FIA </a:t>
            </a:r>
            <a:br>
              <a:rPr lang="en-GB" sz="2000" b="1" dirty="0" smtClean="0">
                <a:solidFill>
                  <a:schemeClr val="bg1"/>
                </a:solidFill>
                <a:latin typeface="Century Gothic" pitchFamily="-123" charset="0"/>
                <a:ea typeface="Arial" pitchFamily="-123" charset="0"/>
                <a:cs typeface="Arial" pitchFamily="-123" charset="0"/>
              </a:rPr>
            </a:br>
            <a:r>
              <a:rPr lang="en-GB" sz="2000" dirty="0">
                <a:solidFill>
                  <a:schemeClr val="bg1"/>
                </a:solidFill>
                <a:latin typeface="Century Gothic" pitchFamily="-123" charset="0"/>
                <a:ea typeface="Arial" pitchFamily="-123" charset="0"/>
                <a:cs typeface="Arial" pitchFamily="-123" charset="0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Century Gothic" pitchFamily="-123" charset="0"/>
                <a:ea typeface="Arial" pitchFamily="-123" charset="0"/>
                <a:cs typeface="Arial" pitchFamily="-123" charset="0"/>
              </a:rPr>
            </a:br>
            <a:r>
              <a:rPr lang="en-GB" sz="1200" b="1" dirty="0" smtClean="0">
                <a:solidFill>
                  <a:schemeClr val="bg1"/>
                </a:solidFill>
                <a:latin typeface="Century Gothic" pitchFamily="-123" charset="0"/>
                <a:ea typeface="Arial" pitchFamily="-123" charset="0"/>
                <a:cs typeface="Arial" pitchFamily="-123" charset="0"/>
              </a:rPr>
              <a:t>March 2014</a:t>
            </a:r>
            <a:endParaRPr lang="en-GB" sz="2000" b="1" dirty="0" smtClean="0"/>
          </a:p>
        </p:txBody>
      </p:sp>
      <p:pic>
        <p:nvPicPr>
          <p:cNvPr id="4" name="Picture 2" descr="http://www.cams.com.au/media/155661/fia000_logo_afrs_rgb_493x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" y="5740634"/>
            <a:ext cx="3240360" cy="11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le.mit.edu/eems/wp-content/uploads/2013/11/ITU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1702831" cy="19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39552" y="213285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To </a:t>
            </a:r>
            <a:r>
              <a:rPr lang="fr-FR" altLang="fr-FR" sz="3600" b="1" dirty="0" err="1">
                <a:solidFill>
                  <a:schemeClr val="accent1"/>
                </a:solidFill>
                <a:ea typeface="ＭＳ Ｐゴシック" pitchFamily="34" charset="-128"/>
              </a:rPr>
              <a:t>decrease</a:t>
            </a:r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Fatalities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and Injuries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12" name="Picture 148" descr="mortalite_latfro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9889"/>
            <a:ext cx="6408712" cy="4523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4932040" y="3068960"/>
            <a:ext cx="2160240" cy="2664296"/>
          </a:xfrm>
          <a:prstGeom prst="straightConnector1">
            <a:avLst/>
          </a:prstGeom>
          <a:ln w="508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283968" y="2276872"/>
            <a:ext cx="2160240" cy="2808312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994083"/>
            <a:ext cx="8928991" cy="1200329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chemeClr val="tx2"/>
                </a:solidFill>
              </a:rPr>
              <a:t>Reduce</a:t>
            </a:r>
            <a:r>
              <a:rPr lang="fr-FR" sz="3600" b="1" dirty="0" smtClean="0">
                <a:solidFill>
                  <a:schemeClr val="tx2"/>
                </a:solidFill>
              </a:rPr>
              <a:t> Speed </a:t>
            </a:r>
          </a:p>
          <a:p>
            <a:r>
              <a:rPr lang="fr-FR" sz="3600" dirty="0">
                <a:sym typeface="Wingdings" panose="05000000000000000000" pitchFamily="2" charset="2"/>
              </a:rPr>
              <a:t>	</a:t>
            </a:r>
            <a:r>
              <a:rPr lang="fr-FR" sz="3600" dirty="0" smtClean="0">
                <a:sym typeface="Wingdings" panose="05000000000000000000" pitchFamily="2" charset="2"/>
              </a:rPr>
              <a:t>	</a:t>
            </a:r>
            <a:r>
              <a:rPr lang="fr-FR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3200" b="1" dirty="0" smtClean="0"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Automatic</a:t>
            </a:r>
            <a:r>
              <a:rPr lang="fr-F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Braking</a:t>
            </a:r>
            <a:r>
              <a:rPr lang="fr-F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Safety</a:t>
            </a:r>
            <a:r>
              <a:rPr lang="fr-F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endParaRPr lang="fr-FR" sz="2800" b="1" dirty="0" smtClean="0">
              <a:sym typeface="Wingdings" panose="05000000000000000000" pitchFamily="2" charset="2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1576813" y="4029052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chemeClr val="tx2"/>
                </a:solidFill>
              </a:rPr>
              <a:t>Death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CH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15816" y="2420888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/>
              <a:t>Side</a:t>
            </a:r>
            <a:r>
              <a:rPr lang="fr-FR" sz="1400" b="1" dirty="0" smtClean="0"/>
              <a:t> crash</a:t>
            </a:r>
          </a:p>
          <a:p>
            <a:pPr algn="r"/>
            <a:r>
              <a:rPr lang="fr-FR" sz="1400" b="1" dirty="0" smtClean="0"/>
              <a:t>Frontal crash </a:t>
            </a:r>
            <a:endParaRPr lang="fr-CH" sz="1400" b="1" dirty="0"/>
          </a:p>
        </p:txBody>
      </p:sp>
    </p:spTree>
    <p:extLst>
      <p:ext uri="{BB962C8B-B14F-4D97-AF65-F5344CB8AC3E}">
        <p14:creationId xmlns:p14="http://schemas.microsoft.com/office/powerpoint/2010/main" val="38086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528476"/>
            <a:ext cx="7631112" cy="590550"/>
          </a:xfrm>
        </p:spPr>
        <p:txBody>
          <a:bodyPr/>
          <a:lstStyle/>
          <a:p>
            <a:pPr eaLnBrk="1" hangingPunct="1"/>
            <a:r>
              <a:rPr lang="fr-FR" altLang="fr-FR" sz="2800" b="1" dirty="0" err="1" smtClean="0">
                <a:solidFill>
                  <a:schemeClr val="hlink"/>
                </a:solidFill>
              </a:rPr>
              <a:t>Automatic</a:t>
            </a:r>
            <a:r>
              <a:rPr lang="fr-FR" altLang="fr-FR" sz="2800" b="1" dirty="0" smtClean="0">
                <a:solidFill>
                  <a:schemeClr val="hlink"/>
                </a:solidFill>
              </a:rPr>
              <a:t> </a:t>
            </a:r>
            <a:r>
              <a:rPr lang="fr-FR" altLang="fr-FR" sz="2800" b="1" dirty="0" err="1" smtClean="0">
                <a:solidFill>
                  <a:schemeClr val="hlink"/>
                </a:solidFill>
              </a:rPr>
              <a:t>Braking</a:t>
            </a:r>
            <a:r>
              <a:rPr lang="fr-FR" altLang="fr-FR" sz="2800" b="1" dirty="0" smtClean="0">
                <a:solidFill>
                  <a:schemeClr val="hlink"/>
                </a:solidFill>
              </a:rPr>
              <a:t> – Scenario of </a:t>
            </a:r>
            <a:r>
              <a:rPr lang="fr-FR" altLang="fr-FR" sz="2800" b="1" dirty="0" err="1" smtClean="0">
                <a:solidFill>
                  <a:schemeClr val="hlink"/>
                </a:solidFill>
              </a:rPr>
              <a:t>Functions</a:t>
            </a:r>
            <a:endParaRPr lang="fr-FR" altLang="fr-FR" sz="2800" b="1" dirty="0" smtClean="0">
              <a:solidFill>
                <a:schemeClr val="hlink"/>
              </a:solidFill>
            </a:endParaRPr>
          </a:p>
        </p:txBody>
      </p:sp>
      <p:sp>
        <p:nvSpPr>
          <p:cNvPr id="8196" name="Rectangle 58"/>
          <p:cNvSpPr>
            <a:spLocks noChangeArrowheads="1"/>
          </p:cNvSpPr>
          <p:nvPr/>
        </p:nvSpPr>
        <p:spPr bwMode="auto">
          <a:xfrm>
            <a:off x="250825" y="692150"/>
            <a:ext cx="44291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CH" altLang="fr-FR"/>
          </a:p>
        </p:txBody>
      </p:sp>
      <p:sp>
        <p:nvSpPr>
          <p:cNvPr id="8197" name="Line 62"/>
          <p:cNvSpPr>
            <a:spLocks noChangeShapeType="1"/>
          </p:cNvSpPr>
          <p:nvPr/>
        </p:nvSpPr>
        <p:spPr bwMode="auto">
          <a:xfrm flipV="1">
            <a:off x="1335088" y="1792288"/>
            <a:ext cx="0" cy="3049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29" name="Line 105"/>
          <p:cNvSpPr>
            <a:spLocks noChangeShapeType="1"/>
          </p:cNvSpPr>
          <p:nvPr/>
        </p:nvSpPr>
        <p:spPr bwMode="auto">
          <a:xfrm>
            <a:off x="825500" y="4568825"/>
            <a:ext cx="764381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37" name="Text Box 184"/>
          <p:cNvSpPr txBox="1">
            <a:spLocks noChangeArrowheads="1"/>
          </p:cNvSpPr>
          <p:nvPr/>
        </p:nvSpPr>
        <p:spPr bwMode="auto">
          <a:xfrm>
            <a:off x="6731001" y="4659313"/>
            <a:ext cx="1490539" cy="4905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200" b="1" dirty="0" err="1" smtClean="0">
                <a:solidFill>
                  <a:schemeClr val="bg1"/>
                </a:solidFill>
              </a:rPr>
              <a:t>Unavoidable</a:t>
            </a:r>
            <a:r>
              <a:rPr lang="fr-FR" altLang="fr-FR" sz="1200" b="1" dirty="0" smtClean="0">
                <a:solidFill>
                  <a:schemeClr val="bg1"/>
                </a:solidFill>
              </a:rPr>
              <a:t> collision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grpSp>
        <p:nvGrpSpPr>
          <p:cNvPr id="32931" name="Groupe 32930"/>
          <p:cNvGrpSpPr/>
          <p:nvPr/>
        </p:nvGrpSpPr>
        <p:grpSpPr>
          <a:xfrm>
            <a:off x="250825" y="2624138"/>
            <a:ext cx="7940366" cy="3469643"/>
            <a:chOff x="250825" y="2624138"/>
            <a:chExt cx="7940366" cy="3469643"/>
          </a:xfrm>
        </p:grpSpPr>
        <p:sp>
          <p:nvSpPr>
            <p:cNvPr id="8244" name="Freeform 194"/>
            <p:cNvSpPr>
              <a:spLocks/>
            </p:cNvSpPr>
            <p:nvPr/>
          </p:nvSpPr>
          <p:spPr bwMode="auto">
            <a:xfrm>
              <a:off x="6743771" y="2821943"/>
              <a:ext cx="1447345" cy="1739900"/>
            </a:xfrm>
            <a:custGeom>
              <a:avLst/>
              <a:gdLst>
                <a:gd name="T0" fmla="*/ 0 w 2827"/>
                <a:gd name="T1" fmla="*/ 782 h 2302"/>
                <a:gd name="T2" fmla="*/ 415 w 2827"/>
                <a:gd name="T3" fmla="*/ 782 h 2302"/>
                <a:gd name="T4" fmla="*/ 446 w 2827"/>
                <a:gd name="T5" fmla="*/ 767 h 2302"/>
                <a:gd name="T6" fmla="*/ 470 w 2827"/>
                <a:gd name="T7" fmla="*/ 744 h 2302"/>
                <a:gd name="T8" fmla="*/ 491 w 2827"/>
                <a:gd name="T9" fmla="*/ 708 h 2302"/>
                <a:gd name="T10" fmla="*/ 622 w 2827"/>
                <a:gd name="T11" fmla="*/ 172 h 2302"/>
                <a:gd name="T12" fmla="*/ 632 w 2827"/>
                <a:gd name="T13" fmla="*/ 130 h 2302"/>
                <a:gd name="T14" fmla="*/ 641 w 2827"/>
                <a:gd name="T15" fmla="*/ 94 h 2302"/>
                <a:gd name="T16" fmla="*/ 651 w 2827"/>
                <a:gd name="T17" fmla="*/ 46 h 2302"/>
                <a:gd name="T18" fmla="*/ 668 w 2827"/>
                <a:gd name="T19" fmla="*/ 10 h 2302"/>
                <a:gd name="T20" fmla="*/ 708 w 2827"/>
                <a:gd name="T21" fmla="*/ 1 h 2302"/>
                <a:gd name="T22" fmla="*/ 1346 w 2827"/>
                <a:gd name="T23" fmla="*/ 0 h 2302"/>
                <a:gd name="T24" fmla="*/ 1346 w 2827"/>
                <a:gd name="T25" fmla="*/ 1096 h 2302"/>
                <a:gd name="T26" fmla="*/ 0 w 2827"/>
                <a:gd name="T27" fmla="*/ 1096 h 2302"/>
                <a:gd name="T28" fmla="*/ 0 w 2827"/>
                <a:gd name="T29" fmla="*/ 782 h 23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3097 w 10000"/>
                <a:gd name="connsiteY0" fmla="*/ 7133 h 10000"/>
                <a:gd name="connsiteX1" fmla="*/ 3085 w 10000"/>
                <a:gd name="connsiteY1" fmla="*/ 7133 h 10000"/>
                <a:gd name="connsiteX2" fmla="*/ 3314 w 10000"/>
                <a:gd name="connsiteY2" fmla="*/ 7003 h 10000"/>
                <a:gd name="connsiteX3" fmla="*/ 3491 w 10000"/>
                <a:gd name="connsiteY3" fmla="*/ 6785 h 10000"/>
                <a:gd name="connsiteX4" fmla="*/ 3651 w 10000"/>
                <a:gd name="connsiteY4" fmla="*/ 6460 h 10000"/>
                <a:gd name="connsiteX5" fmla="*/ 4623 w 10000"/>
                <a:gd name="connsiteY5" fmla="*/ 1573 h 10000"/>
                <a:gd name="connsiteX6" fmla="*/ 4694 w 10000"/>
                <a:gd name="connsiteY6" fmla="*/ 1182 h 10000"/>
                <a:gd name="connsiteX7" fmla="*/ 4765 w 10000"/>
                <a:gd name="connsiteY7" fmla="*/ 856 h 10000"/>
                <a:gd name="connsiteX8" fmla="*/ 4836 w 10000"/>
                <a:gd name="connsiteY8" fmla="*/ 421 h 10000"/>
                <a:gd name="connsiteX9" fmla="*/ 4959 w 10000"/>
                <a:gd name="connsiteY9" fmla="*/ 96 h 10000"/>
                <a:gd name="connsiteX10" fmla="*/ 5260 w 10000"/>
                <a:gd name="connsiteY10" fmla="*/ 9 h 10000"/>
                <a:gd name="connsiteX11" fmla="*/ 10000 w 10000"/>
                <a:gd name="connsiteY11" fmla="*/ 0 h 10000"/>
                <a:gd name="connsiteX12" fmla="*/ 10000 w 10000"/>
                <a:gd name="connsiteY12" fmla="*/ 10000 h 10000"/>
                <a:gd name="connsiteX13" fmla="*/ 0 w 10000"/>
                <a:gd name="connsiteY13" fmla="*/ 10000 h 10000"/>
                <a:gd name="connsiteX14" fmla="*/ 3097 w 10000"/>
                <a:gd name="connsiteY14" fmla="*/ 7133 h 10000"/>
                <a:gd name="connsiteX0" fmla="*/ 12 w 6915"/>
                <a:gd name="connsiteY0" fmla="*/ 7133 h 10000"/>
                <a:gd name="connsiteX1" fmla="*/ 0 w 6915"/>
                <a:gd name="connsiteY1" fmla="*/ 7133 h 10000"/>
                <a:gd name="connsiteX2" fmla="*/ 229 w 6915"/>
                <a:gd name="connsiteY2" fmla="*/ 7003 h 10000"/>
                <a:gd name="connsiteX3" fmla="*/ 406 w 6915"/>
                <a:gd name="connsiteY3" fmla="*/ 6785 h 10000"/>
                <a:gd name="connsiteX4" fmla="*/ 566 w 6915"/>
                <a:gd name="connsiteY4" fmla="*/ 6460 h 10000"/>
                <a:gd name="connsiteX5" fmla="*/ 1538 w 6915"/>
                <a:gd name="connsiteY5" fmla="*/ 1573 h 10000"/>
                <a:gd name="connsiteX6" fmla="*/ 1609 w 6915"/>
                <a:gd name="connsiteY6" fmla="*/ 1182 h 10000"/>
                <a:gd name="connsiteX7" fmla="*/ 1680 w 6915"/>
                <a:gd name="connsiteY7" fmla="*/ 856 h 10000"/>
                <a:gd name="connsiteX8" fmla="*/ 1751 w 6915"/>
                <a:gd name="connsiteY8" fmla="*/ 421 h 10000"/>
                <a:gd name="connsiteX9" fmla="*/ 1874 w 6915"/>
                <a:gd name="connsiteY9" fmla="*/ 96 h 10000"/>
                <a:gd name="connsiteX10" fmla="*/ 2175 w 6915"/>
                <a:gd name="connsiteY10" fmla="*/ 9 h 10000"/>
                <a:gd name="connsiteX11" fmla="*/ 6915 w 6915"/>
                <a:gd name="connsiteY11" fmla="*/ 0 h 10000"/>
                <a:gd name="connsiteX12" fmla="*/ 6915 w 6915"/>
                <a:gd name="connsiteY12" fmla="*/ 10000 h 10000"/>
                <a:gd name="connsiteX13" fmla="*/ 77 w 6915"/>
                <a:gd name="connsiteY13" fmla="*/ 10000 h 10000"/>
                <a:gd name="connsiteX14" fmla="*/ 12 w 6915"/>
                <a:gd name="connsiteY14" fmla="*/ 71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5" h="10000">
                  <a:moveTo>
                    <a:pt x="12" y="7133"/>
                  </a:moveTo>
                  <a:lnTo>
                    <a:pt x="0" y="7133"/>
                  </a:lnTo>
                  <a:lnTo>
                    <a:pt x="229" y="7003"/>
                  </a:lnTo>
                  <a:lnTo>
                    <a:pt x="406" y="6785"/>
                  </a:lnTo>
                  <a:lnTo>
                    <a:pt x="566" y="6460"/>
                  </a:lnTo>
                  <a:lnTo>
                    <a:pt x="1538" y="1573"/>
                  </a:lnTo>
                  <a:cubicBezTo>
                    <a:pt x="1562" y="1443"/>
                    <a:pt x="1585" y="1312"/>
                    <a:pt x="1609" y="1182"/>
                  </a:cubicBezTo>
                  <a:cubicBezTo>
                    <a:pt x="1633" y="1073"/>
                    <a:pt x="1656" y="965"/>
                    <a:pt x="1680" y="856"/>
                  </a:cubicBezTo>
                  <a:cubicBezTo>
                    <a:pt x="1704" y="711"/>
                    <a:pt x="1727" y="566"/>
                    <a:pt x="1751" y="421"/>
                  </a:cubicBezTo>
                  <a:lnTo>
                    <a:pt x="1874" y="96"/>
                  </a:lnTo>
                  <a:lnTo>
                    <a:pt x="2175" y="9"/>
                  </a:lnTo>
                  <a:lnTo>
                    <a:pt x="6915" y="0"/>
                  </a:lnTo>
                  <a:lnTo>
                    <a:pt x="6915" y="10000"/>
                  </a:lnTo>
                  <a:lnTo>
                    <a:pt x="77" y="10000"/>
                  </a:lnTo>
                  <a:cubicBezTo>
                    <a:pt x="55" y="9044"/>
                    <a:pt x="34" y="8089"/>
                    <a:pt x="12" y="7133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250825" y="2624138"/>
              <a:ext cx="7940366" cy="3469643"/>
              <a:chOff x="250825" y="2624138"/>
              <a:chExt cx="7940366" cy="3469643"/>
            </a:xfrm>
          </p:grpSpPr>
          <p:sp>
            <p:nvSpPr>
              <p:cNvPr id="8211" name="Line 77"/>
              <p:cNvSpPr>
                <a:spLocks noChangeShapeType="1"/>
              </p:cNvSpPr>
              <p:nvPr/>
            </p:nvSpPr>
            <p:spPr bwMode="auto">
              <a:xfrm flipH="1">
                <a:off x="1347788" y="2830513"/>
                <a:ext cx="5794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212" name="Text Box 78"/>
              <p:cNvSpPr txBox="1">
                <a:spLocks noChangeArrowheads="1"/>
              </p:cNvSpPr>
              <p:nvPr/>
            </p:nvSpPr>
            <p:spPr bwMode="auto">
              <a:xfrm>
                <a:off x="250825" y="2624138"/>
                <a:ext cx="1046150" cy="31194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100" b="1" dirty="0" err="1" smtClean="0">
                    <a:solidFill>
                      <a:schemeClr val="bg1"/>
                    </a:solidFill>
                  </a:rPr>
                  <a:t>Mid</a:t>
                </a:r>
                <a:r>
                  <a:rPr lang="fr-FR" altLang="fr-FR" sz="11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altLang="fr-FR" sz="1100" b="1" dirty="0" err="1" smtClean="0">
                    <a:solidFill>
                      <a:schemeClr val="bg1"/>
                    </a:solidFill>
                  </a:rPr>
                  <a:t>Level</a:t>
                </a:r>
                <a:endParaRPr lang="fr-FR" altLang="fr-FR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42" name="Text Box 192"/>
              <p:cNvSpPr txBox="1">
                <a:spLocks noChangeArrowheads="1"/>
              </p:cNvSpPr>
              <p:nvPr/>
            </p:nvSpPr>
            <p:spPr bwMode="auto">
              <a:xfrm>
                <a:off x="6731688" y="5149218"/>
                <a:ext cx="1459503" cy="944563"/>
              </a:xfrm>
              <a:prstGeom prst="rect">
                <a:avLst/>
              </a:prstGeom>
              <a:solidFill>
                <a:srgbClr val="000000">
                  <a:alpha val="25098"/>
                </a:srgb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ts val="800"/>
                  </a:spcBef>
                </a:pPr>
                <a:r>
                  <a:rPr lang="fr-FR" altLang="fr-FR" sz="1200" b="1" dirty="0" err="1" smtClean="0"/>
                  <a:t>Higher</a:t>
                </a:r>
                <a:r>
                  <a:rPr lang="fr-FR" altLang="fr-FR" sz="1200" b="1" dirty="0" smtClean="0"/>
                  <a:t> </a:t>
                </a:r>
                <a:r>
                  <a:rPr lang="fr-FR" altLang="fr-FR" sz="1200" b="1" dirty="0" err="1" smtClean="0"/>
                  <a:t>automatic</a:t>
                </a:r>
                <a:r>
                  <a:rPr lang="fr-FR" altLang="fr-FR" sz="1200" b="1" dirty="0" smtClean="0"/>
                  <a:t> </a:t>
                </a:r>
                <a:r>
                  <a:rPr lang="fr-FR" altLang="fr-FR" sz="1200" b="1" dirty="0" err="1" smtClean="0"/>
                  <a:t>braking</a:t>
                </a:r>
                <a:r>
                  <a:rPr lang="fr-FR" altLang="fr-FR" sz="1200" b="1" dirty="0" smtClean="0"/>
                  <a:t> action </a:t>
                </a:r>
                <a:r>
                  <a:rPr lang="fr-FR" altLang="fr-FR" sz="1200" b="1" dirty="0" err="1" smtClean="0"/>
                  <a:t>when</a:t>
                </a:r>
                <a:r>
                  <a:rPr lang="fr-FR" altLang="fr-FR" sz="1200" b="1" dirty="0" smtClean="0"/>
                  <a:t> collision </a:t>
                </a:r>
                <a:r>
                  <a:rPr lang="fr-FR" altLang="fr-FR" sz="1200" b="1" dirty="0" err="1" smtClean="0"/>
                  <a:t>is</a:t>
                </a:r>
                <a:r>
                  <a:rPr lang="fr-FR" altLang="fr-FR" sz="1200" b="1" dirty="0" smtClean="0"/>
                  <a:t> </a:t>
                </a:r>
                <a:r>
                  <a:rPr lang="fr-FR" altLang="fr-FR" sz="1200" b="1" dirty="0" err="1" smtClean="0"/>
                  <a:t>unavoidable</a:t>
                </a:r>
                <a:endParaRPr lang="fr-FR" altLang="fr-FR" dirty="0"/>
              </a:p>
            </p:txBody>
          </p:sp>
          <p:sp>
            <p:nvSpPr>
              <p:cNvPr id="8241" name="Line 188"/>
              <p:cNvSpPr>
                <a:spLocks noChangeShapeType="1"/>
              </p:cNvSpPr>
              <p:nvPr/>
            </p:nvSpPr>
            <p:spPr bwMode="auto">
              <a:xfrm flipV="1">
                <a:off x="6731001" y="2808287"/>
                <a:ext cx="4824" cy="17224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</p:grpSp>
      <p:grpSp>
        <p:nvGrpSpPr>
          <p:cNvPr id="32933" name="Groupe 32932"/>
          <p:cNvGrpSpPr/>
          <p:nvPr/>
        </p:nvGrpSpPr>
        <p:grpSpPr>
          <a:xfrm>
            <a:off x="6948265" y="1412776"/>
            <a:ext cx="1995710" cy="1341537"/>
            <a:chOff x="6948265" y="1412776"/>
            <a:chExt cx="1995710" cy="1341537"/>
          </a:xfrm>
        </p:grpSpPr>
        <p:sp>
          <p:nvSpPr>
            <p:cNvPr id="48" name="AutoShape 185"/>
            <p:cNvSpPr>
              <a:spLocks noChangeArrowheads="1"/>
            </p:cNvSpPr>
            <p:nvPr/>
          </p:nvSpPr>
          <p:spPr bwMode="auto">
            <a:xfrm>
              <a:off x="6948265" y="1412776"/>
              <a:ext cx="1995710" cy="1341537"/>
            </a:xfrm>
            <a:prstGeom prst="irregularSeal1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8240" name="Text Box 187"/>
            <p:cNvSpPr txBox="1">
              <a:spLocks noChangeArrowheads="1"/>
            </p:cNvSpPr>
            <p:nvPr/>
          </p:nvSpPr>
          <p:spPr bwMode="auto">
            <a:xfrm>
              <a:off x="7142663" y="1731962"/>
              <a:ext cx="1801023" cy="636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 err="1" smtClean="0">
                  <a:solidFill>
                    <a:schemeClr val="accent1"/>
                  </a:solidFill>
                </a:rPr>
                <a:t>Shock</a:t>
              </a:r>
              <a:endParaRPr lang="fr-FR" altLang="fr-FR" sz="1400" b="1" dirty="0" smtClean="0">
                <a:solidFill>
                  <a:schemeClr val="accent1"/>
                </a:solidFill>
              </a:endParaRPr>
            </a:p>
            <a:p>
              <a:pPr algn="ctr" eaLnBrk="1" hangingPunct="1"/>
              <a:r>
                <a:rPr lang="fr-FR" altLang="fr-FR" sz="1400" b="1" dirty="0" smtClean="0">
                  <a:solidFill>
                    <a:schemeClr val="accent1"/>
                  </a:solidFill>
                </a:rPr>
                <a:t>Speed </a:t>
              </a:r>
              <a:r>
                <a:rPr lang="fr-FR" altLang="fr-FR" sz="1400" b="1" dirty="0" err="1" smtClean="0">
                  <a:solidFill>
                    <a:schemeClr val="accent1"/>
                  </a:solidFill>
                </a:rPr>
                <a:t>Reduced</a:t>
              </a:r>
              <a:endParaRPr lang="fr-FR" altLang="fr-FR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236" name="Text Box 210"/>
          <p:cNvSpPr txBox="1">
            <a:spLocks noChangeArrowheads="1"/>
          </p:cNvSpPr>
          <p:nvPr/>
        </p:nvSpPr>
        <p:spPr bwMode="auto">
          <a:xfrm>
            <a:off x="8221540" y="4633119"/>
            <a:ext cx="9826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000" b="1" dirty="0" smtClean="0"/>
              <a:t>Time </a:t>
            </a:r>
            <a:r>
              <a:rPr lang="fr-FR" altLang="fr-FR" sz="1000" b="1" dirty="0" err="1" smtClean="0"/>
              <a:t>before</a:t>
            </a:r>
            <a:r>
              <a:rPr lang="fr-FR" altLang="fr-FR" sz="1000" b="1" dirty="0" smtClean="0"/>
              <a:t> collision</a:t>
            </a:r>
            <a:endParaRPr lang="fr-FR" alt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32838" name="Sound"/>
          <p:cNvSpPr>
            <a:spLocks noEditPoints="1" noChangeArrowheads="1"/>
          </p:cNvSpPr>
          <p:nvPr/>
        </p:nvSpPr>
        <p:spPr bwMode="auto">
          <a:xfrm>
            <a:off x="2420938" y="3121025"/>
            <a:ext cx="328612" cy="339725"/>
          </a:xfrm>
          <a:custGeom>
            <a:avLst/>
            <a:gdLst>
              <a:gd name="T0" fmla="*/ 169844 w 21600"/>
              <a:gd name="T1" fmla="*/ 332789 h 21600"/>
              <a:gd name="T2" fmla="*/ 169844 w 21600"/>
              <a:gd name="T3" fmla="*/ 0 h 21600"/>
              <a:gd name="T4" fmla="*/ 0 w 21600"/>
              <a:gd name="T5" fmla="*/ 169863 h 21600"/>
              <a:gd name="T6" fmla="*/ 328612 w 21600"/>
              <a:gd name="T7" fmla="*/ 1698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CH"/>
          </a:p>
        </p:txBody>
      </p:sp>
      <p:grpSp>
        <p:nvGrpSpPr>
          <p:cNvPr id="32932" name="Groupe 32931"/>
          <p:cNvGrpSpPr/>
          <p:nvPr/>
        </p:nvGrpSpPr>
        <p:grpSpPr>
          <a:xfrm>
            <a:off x="1893888" y="2368550"/>
            <a:ext cx="1449387" cy="3725231"/>
            <a:chOff x="1893888" y="2368550"/>
            <a:chExt cx="1449387" cy="3725231"/>
          </a:xfrm>
        </p:grpSpPr>
        <p:sp>
          <p:nvSpPr>
            <p:cNvPr id="32839" name="AutoShape 71"/>
            <p:cNvSpPr>
              <a:spLocks noChangeArrowheads="1"/>
            </p:cNvSpPr>
            <p:nvPr/>
          </p:nvSpPr>
          <p:spPr bwMode="auto">
            <a:xfrm>
              <a:off x="1893888" y="2368550"/>
              <a:ext cx="385762" cy="3286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grpSp>
          <p:nvGrpSpPr>
            <p:cNvPr id="32929" name="Groupe 32928"/>
            <p:cNvGrpSpPr/>
            <p:nvPr/>
          </p:nvGrpSpPr>
          <p:grpSpPr>
            <a:xfrm>
              <a:off x="1944688" y="2403475"/>
              <a:ext cx="1398587" cy="3690306"/>
              <a:chOff x="1944688" y="2403475"/>
              <a:chExt cx="1398587" cy="3690306"/>
            </a:xfrm>
          </p:grpSpPr>
          <p:sp>
            <p:nvSpPr>
              <p:cNvPr id="32834" name="Line 66"/>
              <p:cNvSpPr>
                <a:spLocks noChangeShapeType="1"/>
              </p:cNvSpPr>
              <p:nvPr/>
            </p:nvSpPr>
            <p:spPr bwMode="auto">
              <a:xfrm flipV="1">
                <a:off x="2085975" y="2832099"/>
                <a:ext cx="0" cy="171450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2840" name="Text Box 72"/>
              <p:cNvSpPr txBox="1">
                <a:spLocks noChangeArrowheads="1"/>
              </p:cNvSpPr>
              <p:nvPr/>
            </p:nvSpPr>
            <p:spPr bwMode="auto">
              <a:xfrm>
                <a:off x="1944688" y="2403475"/>
                <a:ext cx="261937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altLang="fr-FR" sz="1400" b="1" dirty="0">
                    <a:solidFill>
                      <a:srgbClr val="FF9900"/>
                    </a:solidFill>
                  </a:rPr>
                  <a:t>!</a:t>
                </a:r>
                <a:endParaRPr lang="fr-FR" altLang="fr-FR" dirty="0"/>
              </a:p>
            </p:txBody>
          </p:sp>
          <p:sp>
            <p:nvSpPr>
              <p:cNvPr id="32862" name="Text Box 94"/>
              <p:cNvSpPr txBox="1">
                <a:spLocks noChangeArrowheads="1"/>
              </p:cNvSpPr>
              <p:nvPr/>
            </p:nvSpPr>
            <p:spPr bwMode="auto">
              <a:xfrm>
                <a:off x="2027238" y="5149849"/>
                <a:ext cx="1316037" cy="94393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fr-FR" altLang="fr-FR" sz="900" b="1" dirty="0">
                  <a:solidFill>
                    <a:srgbClr val="FF9900"/>
                  </a:solidFill>
                </a:endParaRPr>
              </a:p>
              <a:p>
                <a:pPr algn="ctr" eaLnBrk="1" hangingPunct="1"/>
                <a:r>
                  <a:rPr lang="fr-FR" altLang="fr-FR" sz="1200" b="1" dirty="0" err="1" smtClean="0">
                    <a:solidFill>
                      <a:srgbClr val="FF9900"/>
                    </a:solidFill>
                  </a:rPr>
                  <a:t>Risk</a:t>
                </a:r>
                <a:r>
                  <a:rPr lang="fr-FR" altLang="fr-FR" sz="1200" b="1" dirty="0" smtClean="0">
                    <a:solidFill>
                      <a:srgbClr val="FF9900"/>
                    </a:solidFill>
                  </a:rPr>
                  <a:t> </a:t>
                </a:r>
                <a:r>
                  <a:rPr lang="fr-FR" altLang="fr-FR" sz="1200" b="1" dirty="0" err="1" smtClean="0">
                    <a:solidFill>
                      <a:srgbClr val="FF9900"/>
                    </a:solidFill>
                  </a:rPr>
                  <a:t>identified</a:t>
                </a:r>
                <a:endParaRPr lang="fr-FR" altLang="fr-FR" sz="1200" b="1" dirty="0" smtClean="0">
                  <a:solidFill>
                    <a:srgbClr val="FF9900"/>
                  </a:solidFill>
                </a:endParaRPr>
              </a:p>
              <a:p>
                <a:pPr algn="ctr" eaLnBrk="1" hangingPunct="1"/>
                <a:endParaRPr lang="fr-FR" altLang="fr-FR" sz="1200" b="1" dirty="0" smtClean="0">
                  <a:solidFill>
                    <a:srgbClr val="FF9900"/>
                  </a:solidFill>
                </a:endParaRPr>
              </a:p>
              <a:p>
                <a:pPr algn="ctr" eaLnBrk="1" hangingPunct="1"/>
                <a:r>
                  <a:rPr lang="fr-FR" altLang="fr-FR" sz="1200" b="1" dirty="0" err="1" smtClean="0">
                    <a:solidFill>
                      <a:srgbClr val="FF9900"/>
                    </a:solidFill>
                  </a:rPr>
                  <a:t>Alert</a:t>
                </a:r>
                <a:endParaRPr lang="fr-FR" altLang="fr-FR" dirty="0"/>
              </a:p>
            </p:txBody>
          </p:sp>
        </p:grpSp>
      </p:grpSp>
      <p:grpSp>
        <p:nvGrpSpPr>
          <p:cNvPr id="32930" name="Groupe 32929"/>
          <p:cNvGrpSpPr/>
          <p:nvPr/>
        </p:nvGrpSpPr>
        <p:grpSpPr>
          <a:xfrm>
            <a:off x="2503480" y="3800475"/>
            <a:ext cx="928068" cy="1277938"/>
            <a:chOff x="2503480" y="3800475"/>
            <a:chExt cx="928068" cy="1277938"/>
          </a:xfrm>
        </p:grpSpPr>
        <p:sp>
          <p:nvSpPr>
            <p:cNvPr id="32872" name="Freeform 104"/>
            <p:cNvSpPr>
              <a:spLocks/>
            </p:cNvSpPr>
            <p:nvPr/>
          </p:nvSpPr>
          <p:spPr bwMode="auto">
            <a:xfrm>
              <a:off x="2794000" y="3800475"/>
              <a:ext cx="458788" cy="765175"/>
            </a:xfrm>
            <a:custGeom>
              <a:avLst/>
              <a:gdLst>
                <a:gd name="T0" fmla="*/ 458788 w 607"/>
                <a:gd name="T1" fmla="*/ 765175 h 1013"/>
                <a:gd name="T2" fmla="*/ 0 w 607"/>
                <a:gd name="T3" fmla="*/ 765175 h 1013"/>
                <a:gd name="T4" fmla="*/ 136049 w 607"/>
                <a:gd name="T5" fmla="*/ 708523 h 1013"/>
                <a:gd name="T6" fmla="*/ 186690 w 607"/>
                <a:gd name="T7" fmla="*/ 645829 h 1013"/>
                <a:gd name="T8" fmla="*/ 209365 w 607"/>
                <a:gd name="T9" fmla="*/ 561229 h 1013"/>
                <a:gd name="T10" fmla="*/ 215411 w 607"/>
                <a:gd name="T11" fmla="*/ 396562 h 1013"/>
                <a:gd name="T12" fmla="*/ 220702 w 607"/>
                <a:gd name="T13" fmla="*/ 294589 h 1013"/>
                <a:gd name="T14" fmla="*/ 220702 w 607"/>
                <a:gd name="T15" fmla="*/ 203946 h 1013"/>
                <a:gd name="T16" fmla="*/ 238086 w 607"/>
                <a:gd name="T17" fmla="*/ 67982 h 1013"/>
                <a:gd name="T18" fmla="*/ 266052 w 607"/>
                <a:gd name="T19" fmla="*/ 6043 h 1013"/>
                <a:gd name="T20" fmla="*/ 294773 w 607"/>
                <a:gd name="T21" fmla="*/ 0 h 1013"/>
                <a:gd name="T22" fmla="*/ 317448 w 607"/>
                <a:gd name="T23" fmla="*/ 22661 h 1013"/>
                <a:gd name="T24" fmla="*/ 328785 w 607"/>
                <a:gd name="T25" fmla="*/ 85355 h 1013"/>
                <a:gd name="T26" fmla="*/ 340123 w 607"/>
                <a:gd name="T27" fmla="*/ 249267 h 1013"/>
                <a:gd name="T28" fmla="*/ 351460 w 607"/>
                <a:gd name="T29" fmla="*/ 430553 h 1013"/>
                <a:gd name="T30" fmla="*/ 362798 w 607"/>
                <a:gd name="T31" fmla="*/ 606550 h 1013"/>
                <a:gd name="T32" fmla="*/ 385473 w 607"/>
                <a:gd name="T33" fmla="*/ 674532 h 1013"/>
                <a:gd name="T34" fmla="*/ 453497 w 607"/>
                <a:gd name="T35" fmla="*/ 765175 h 10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7" h="1013">
                  <a:moveTo>
                    <a:pt x="607" y="1013"/>
                  </a:moveTo>
                  <a:lnTo>
                    <a:pt x="0" y="1013"/>
                  </a:lnTo>
                  <a:lnTo>
                    <a:pt x="180" y="938"/>
                  </a:lnTo>
                  <a:lnTo>
                    <a:pt x="247" y="855"/>
                  </a:lnTo>
                  <a:lnTo>
                    <a:pt x="277" y="743"/>
                  </a:lnTo>
                  <a:lnTo>
                    <a:pt x="285" y="525"/>
                  </a:lnTo>
                  <a:lnTo>
                    <a:pt x="292" y="390"/>
                  </a:lnTo>
                  <a:lnTo>
                    <a:pt x="292" y="270"/>
                  </a:lnTo>
                  <a:lnTo>
                    <a:pt x="315" y="90"/>
                  </a:lnTo>
                  <a:lnTo>
                    <a:pt x="352" y="8"/>
                  </a:lnTo>
                  <a:lnTo>
                    <a:pt x="390" y="0"/>
                  </a:lnTo>
                  <a:lnTo>
                    <a:pt x="420" y="30"/>
                  </a:lnTo>
                  <a:lnTo>
                    <a:pt x="435" y="113"/>
                  </a:lnTo>
                  <a:lnTo>
                    <a:pt x="450" y="330"/>
                  </a:lnTo>
                  <a:lnTo>
                    <a:pt x="465" y="570"/>
                  </a:lnTo>
                  <a:lnTo>
                    <a:pt x="480" y="803"/>
                  </a:lnTo>
                  <a:lnTo>
                    <a:pt x="510" y="893"/>
                  </a:lnTo>
                  <a:lnTo>
                    <a:pt x="600" y="1013"/>
                  </a:lnTo>
                </a:path>
              </a:pathLst>
            </a:custGeom>
            <a:solidFill>
              <a:srgbClr val="FF9933">
                <a:alpha val="30196"/>
              </a:srgbClr>
            </a:solidFill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1" name="Text Box 79"/>
            <p:cNvSpPr txBox="1">
              <a:spLocks noChangeArrowheads="1"/>
            </p:cNvSpPr>
            <p:nvPr/>
          </p:nvSpPr>
          <p:spPr bwMode="auto">
            <a:xfrm>
              <a:off x="2503480" y="4659313"/>
              <a:ext cx="928068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 dirty="0" smtClean="0">
                  <a:solidFill>
                    <a:schemeClr val="accent6"/>
                  </a:solidFill>
                </a:rPr>
                <a:t>Short </a:t>
              </a:r>
              <a:r>
                <a:rPr lang="fr-FR" altLang="fr-FR" sz="1000" b="1" dirty="0" err="1" smtClean="0">
                  <a:solidFill>
                    <a:schemeClr val="accent6"/>
                  </a:solidFill>
                </a:rPr>
                <a:t>brake</a:t>
              </a:r>
              <a:r>
                <a:rPr lang="fr-FR" altLang="fr-FR" sz="1000" b="1" dirty="0" smtClean="0">
                  <a:solidFill>
                    <a:schemeClr val="accent6"/>
                  </a:solidFill>
                </a:rPr>
                <a:t> impulse</a:t>
              </a:r>
              <a:endParaRPr lang="fr-FR" altLang="fr-FR" sz="10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-7240" y="6457890"/>
            <a:ext cx="3407665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schemeClr val="tx2"/>
                </a:solidFill>
              </a:rPr>
              <a:t>Reduce</a:t>
            </a:r>
            <a:r>
              <a:rPr lang="fr-FR" sz="1000" b="1" dirty="0" smtClean="0">
                <a:solidFill>
                  <a:schemeClr val="tx2"/>
                </a:solidFill>
              </a:rPr>
              <a:t> Speed </a:t>
            </a:r>
          </a:p>
          <a:p>
            <a:r>
              <a:rPr lang="fr-FR" sz="1000" dirty="0">
                <a:sym typeface="Wingdings" panose="05000000000000000000" pitchFamily="2" charset="2"/>
              </a:rPr>
              <a:t>	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Active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Braking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Safety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endParaRPr lang="fr-FR" sz="1000" b="1" dirty="0" smtClean="0">
              <a:sym typeface="Wingdings" panose="05000000000000000000" pitchFamily="2" charset="2"/>
            </a:endParaRPr>
          </a:p>
        </p:txBody>
      </p:sp>
      <p:grpSp>
        <p:nvGrpSpPr>
          <p:cNvPr id="32928" name="Groupe 32927"/>
          <p:cNvGrpSpPr/>
          <p:nvPr/>
        </p:nvGrpSpPr>
        <p:grpSpPr>
          <a:xfrm>
            <a:off x="439725" y="2830512"/>
            <a:ext cx="6291276" cy="3263269"/>
            <a:chOff x="439725" y="2830512"/>
            <a:chExt cx="6291276" cy="3263269"/>
          </a:xfrm>
        </p:grpSpPr>
        <p:sp>
          <p:nvSpPr>
            <p:cNvPr id="8209" name="Line 75"/>
            <p:cNvSpPr>
              <a:spLocks noChangeShapeType="1"/>
            </p:cNvSpPr>
            <p:nvPr/>
          </p:nvSpPr>
          <p:spPr bwMode="auto">
            <a:xfrm flipH="1">
              <a:off x="1358900" y="4065588"/>
              <a:ext cx="2665413" cy="15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210" name="Text Box 76"/>
            <p:cNvSpPr txBox="1">
              <a:spLocks noChangeArrowheads="1"/>
            </p:cNvSpPr>
            <p:nvPr/>
          </p:nvSpPr>
          <p:spPr bwMode="auto">
            <a:xfrm>
              <a:off x="439725" y="3963987"/>
              <a:ext cx="857250" cy="60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 dirty="0" err="1" smtClean="0">
                  <a:solidFill>
                    <a:srgbClr val="FF0000"/>
                  </a:solidFill>
                </a:rPr>
                <a:t>Low</a:t>
              </a:r>
              <a:r>
                <a:rPr lang="fr-FR" altLang="fr-FR" sz="1000" b="1" dirty="0" smtClean="0">
                  <a:solidFill>
                    <a:srgbClr val="FF0000"/>
                  </a:solidFill>
                </a:rPr>
                <a:t> </a:t>
              </a:r>
              <a:r>
                <a:rPr lang="fr-FR" altLang="fr-FR" sz="1000" b="1" dirty="0" err="1" smtClean="0">
                  <a:solidFill>
                    <a:srgbClr val="FF0000"/>
                  </a:solidFill>
                </a:rPr>
                <a:t>level</a:t>
              </a:r>
              <a:endParaRPr lang="fr-FR" altLang="fr-FR" sz="1000" b="1" dirty="0">
                <a:solidFill>
                  <a:srgbClr val="FF0000"/>
                </a:solidFill>
              </a:endParaRPr>
            </a:p>
            <a:p>
              <a:pPr algn="ctr" eaLnBrk="1" hangingPunct="1"/>
              <a:endParaRPr lang="fr-FR" altLang="fr-FR" dirty="0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3354388" y="2830512"/>
              <a:ext cx="3376613" cy="3263269"/>
              <a:chOff x="3354388" y="2830512"/>
              <a:chExt cx="3376613" cy="3263269"/>
            </a:xfrm>
          </p:grpSpPr>
          <p:sp>
            <p:nvSpPr>
              <p:cNvPr id="32841" name="Line 73"/>
              <p:cNvSpPr>
                <a:spLocks noChangeShapeType="1"/>
              </p:cNvSpPr>
              <p:nvPr/>
            </p:nvSpPr>
            <p:spPr bwMode="auto">
              <a:xfrm flipV="1">
                <a:off x="3431548" y="2830512"/>
                <a:ext cx="0" cy="173513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2863" name="Text Box 95"/>
              <p:cNvSpPr txBox="1">
                <a:spLocks noChangeArrowheads="1"/>
              </p:cNvSpPr>
              <p:nvPr/>
            </p:nvSpPr>
            <p:spPr bwMode="auto">
              <a:xfrm>
                <a:off x="3354388" y="5149850"/>
                <a:ext cx="3376613" cy="9439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fr-FR" altLang="fr-FR" sz="800" b="1" dirty="0">
                  <a:solidFill>
                    <a:srgbClr val="FF0000"/>
                  </a:solidFill>
                </a:endParaRPr>
              </a:p>
              <a:p>
                <a:pPr algn="ctr" eaLnBrk="1" hangingPunct="1"/>
                <a:r>
                  <a:rPr lang="fr-FR" altLang="fr-FR" sz="1200" b="1" dirty="0" err="1" smtClean="0">
                    <a:solidFill>
                      <a:srgbClr val="FF0000"/>
                    </a:solidFill>
                  </a:rPr>
                  <a:t>Automatic</a:t>
                </a:r>
                <a:r>
                  <a:rPr lang="fr-FR" altLang="fr-FR" sz="1200" b="1" dirty="0" smtClean="0">
                    <a:solidFill>
                      <a:srgbClr val="FF0000"/>
                    </a:solidFill>
                  </a:rPr>
                  <a:t> Limited </a:t>
                </a:r>
                <a:r>
                  <a:rPr lang="fr-FR" altLang="fr-FR" sz="1200" b="1" dirty="0" err="1" smtClean="0">
                    <a:solidFill>
                      <a:srgbClr val="FF0000"/>
                    </a:solidFill>
                  </a:rPr>
                  <a:t>Braking</a:t>
                </a:r>
                <a:r>
                  <a:rPr lang="fr-FR" altLang="fr-FR" sz="1200" b="1" dirty="0" smtClean="0">
                    <a:solidFill>
                      <a:srgbClr val="FF0000"/>
                    </a:solidFill>
                  </a:rPr>
                  <a:t> Action</a:t>
                </a:r>
                <a:endParaRPr lang="fr-FR" altLang="fr-FR" dirty="0"/>
              </a:p>
            </p:txBody>
          </p:sp>
          <p:sp>
            <p:nvSpPr>
              <p:cNvPr id="32850" name="Freeform 82"/>
              <p:cNvSpPr>
                <a:spLocks/>
              </p:cNvSpPr>
              <p:nvPr/>
            </p:nvSpPr>
            <p:spPr bwMode="auto">
              <a:xfrm>
                <a:off x="3354388" y="4065588"/>
                <a:ext cx="3376613" cy="504825"/>
              </a:xfrm>
              <a:custGeom>
                <a:avLst/>
                <a:gdLst>
                  <a:gd name="T0" fmla="*/ 0 w 3584"/>
                  <a:gd name="T1" fmla="*/ 500063 h 661"/>
                  <a:gd name="T2" fmla="*/ 181548 w 3584"/>
                  <a:gd name="T3" fmla="*/ 469802 h 661"/>
                  <a:gd name="T4" fmla="*/ 271254 w 3584"/>
                  <a:gd name="T5" fmla="*/ 443324 h 661"/>
                  <a:gd name="T6" fmla="*/ 373776 w 3584"/>
                  <a:gd name="T7" fmla="*/ 371454 h 661"/>
                  <a:gd name="T8" fmla="*/ 438919 w 3584"/>
                  <a:gd name="T9" fmla="*/ 300340 h 661"/>
                  <a:gd name="T10" fmla="*/ 495520 w 3584"/>
                  <a:gd name="T11" fmla="*/ 165679 h 661"/>
                  <a:gd name="T12" fmla="*/ 544644 w 3584"/>
                  <a:gd name="T13" fmla="*/ 110453 h 661"/>
                  <a:gd name="T14" fmla="*/ 607652 w 3584"/>
                  <a:gd name="T15" fmla="*/ 65818 h 661"/>
                  <a:gd name="T16" fmla="*/ 688815 w 3584"/>
                  <a:gd name="T17" fmla="*/ 23452 h 661"/>
                  <a:gd name="T18" fmla="*/ 783861 w 3584"/>
                  <a:gd name="T19" fmla="*/ 0 h 661"/>
                  <a:gd name="T20" fmla="*/ 3827462 w 3584"/>
                  <a:gd name="T21" fmla="*/ 757 h 661"/>
                  <a:gd name="T22" fmla="*/ 3827462 w 3584"/>
                  <a:gd name="T23" fmla="*/ 500063 h 661"/>
                  <a:gd name="T24" fmla="*/ 0 w 3584"/>
                  <a:gd name="T25" fmla="*/ 500063 h 6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84" h="661">
                    <a:moveTo>
                      <a:pt x="0" y="661"/>
                    </a:moveTo>
                    <a:lnTo>
                      <a:pt x="170" y="621"/>
                    </a:lnTo>
                    <a:lnTo>
                      <a:pt x="254" y="586"/>
                    </a:lnTo>
                    <a:lnTo>
                      <a:pt x="350" y="491"/>
                    </a:lnTo>
                    <a:lnTo>
                      <a:pt x="411" y="397"/>
                    </a:lnTo>
                    <a:lnTo>
                      <a:pt x="464" y="219"/>
                    </a:lnTo>
                    <a:lnTo>
                      <a:pt x="510" y="146"/>
                    </a:lnTo>
                    <a:lnTo>
                      <a:pt x="569" y="87"/>
                    </a:lnTo>
                    <a:lnTo>
                      <a:pt x="645" y="31"/>
                    </a:lnTo>
                    <a:lnTo>
                      <a:pt x="734" y="0"/>
                    </a:lnTo>
                    <a:lnTo>
                      <a:pt x="3584" y="1"/>
                    </a:lnTo>
                    <a:lnTo>
                      <a:pt x="3584" y="661"/>
                    </a:lnTo>
                    <a:lnTo>
                      <a:pt x="0" y="661"/>
                    </a:lnTo>
                    <a:close/>
                  </a:path>
                </a:pathLst>
              </a:custGeom>
              <a:solidFill>
                <a:srgbClr val="FF0000">
                  <a:alpha val="25098"/>
                </a:srgbClr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71" name="Text Box 100"/>
          <p:cNvSpPr txBox="1">
            <a:spLocks noChangeArrowheads="1"/>
          </p:cNvSpPr>
          <p:nvPr/>
        </p:nvSpPr>
        <p:spPr bwMode="auto">
          <a:xfrm rot="-5400000">
            <a:off x="1048543" y="3309143"/>
            <a:ext cx="9826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000" b="1" dirty="0" err="1" smtClean="0"/>
              <a:t>Deceleration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618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7" grpId="0" animBg="1"/>
      <p:bldP spid="328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528476"/>
            <a:ext cx="7631112" cy="590550"/>
          </a:xfrm>
        </p:spPr>
        <p:txBody>
          <a:bodyPr/>
          <a:lstStyle/>
          <a:p>
            <a:pPr eaLnBrk="1" hangingPunct="1"/>
            <a:r>
              <a:rPr lang="fr-FR" altLang="fr-FR" sz="2800" b="1" dirty="0" err="1">
                <a:solidFill>
                  <a:schemeClr val="hlink"/>
                </a:solidFill>
              </a:rPr>
              <a:t>Automatic</a:t>
            </a:r>
            <a:r>
              <a:rPr lang="fr-FR" altLang="fr-FR" sz="2800" b="1" dirty="0">
                <a:solidFill>
                  <a:schemeClr val="hlink"/>
                </a:solidFill>
              </a:rPr>
              <a:t> </a:t>
            </a:r>
            <a:r>
              <a:rPr lang="fr-FR" altLang="fr-FR" sz="2800" b="1" dirty="0" err="1">
                <a:solidFill>
                  <a:schemeClr val="hlink"/>
                </a:solidFill>
              </a:rPr>
              <a:t>Braking</a:t>
            </a:r>
            <a:r>
              <a:rPr lang="fr-FR" altLang="fr-FR" sz="2800" b="1" dirty="0">
                <a:solidFill>
                  <a:schemeClr val="hlink"/>
                </a:solidFill>
              </a:rPr>
              <a:t> – </a:t>
            </a:r>
            <a:r>
              <a:rPr lang="fr-FR" altLang="fr-FR" sz="2800" b="1" u="sng" dirty="0" err="1">
                <a:solidFill>
                  <a:srgbClr val="FF0000"/>
                </a:solidFill>
              </a:rPr>
              <a:t>Improved</a:t>
            </a:r>
            <a:r>
              <a:rPr lang="fr-FR" altLang="fr-FR" sz="2800" b="1" dirty="0">
                <a:solidFill>
                  <a:schemeClr val="hlink"/>
                </a:solidFill>
              </a:rPr>
              <a:t> Scenario of </a:t>
            </a:r>
            <a:r>
              <a:rPr lang="fr-FR" altLang="fr-FR" sz="2800" b="1" dirty="0" err="1">
                <a:solidFill>
                  <a:schemeClr val="hlink"/>
                </a:solidFill>
              </a:rPr>
              <a:t>Functions</a:t>
            </a:r>
            <a:endParaRPr lang="fr-FR" altLang="fr-FR" sz="2800" b="1" dirty="0" smtClean="0">
              <a:solidFill>
                <a:schemeClr val="hlink"/>
              </a:solidFill>
            </a:endParaRPr>
          </a:p>
        </p:txBody>
      </p:sp>
      <p:sp>
        <p:nvSpPr>
          <p:cNvPr id="8196" name="Rectangle 58"/>
          <p:cNvSpPr>
            <a:spLocks noChangeArrowheads="1"/>
          </p:cNvSpPr>
          <p:nvPr/>
        </p:nvSpPr>
        <p:spPr bwMode="auto">
          <a:xfrm>
            <a:off x="250825" y="692150"/>
            <a:ext cx="44291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CH" altLang="fr-FR"/>
          </a:p>
        </p:txBody>
      </p:sp>
      <p:sp>
        <p:nvSpPr>
          <p:cNvPr id="8197" name="Line 62"/>
          <p:cNvSpPr>
            <a:spLocks noChangeShapeType="1"/>
          </p:cNvSpPr>
          <p:nvPr/>
        </p:nvSpPr>
        <p:spPr bwMode="auto">
          <a:xfrm flipV="1">
            <a:off x="1335088" y="1792288"/>
            <a:ext cx="0" cy="3049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27" name="Text Box 100"/>
          <p:cNvSpPr txBox="1">
            <a:spLocks noChangeArrowheads="1"/>
          </p:cNvSpPr>
          <p:nvPr/>
        </p:nvSpPr>
        <p:spPr bwMode="auto">
          <a:xfrm rot="-5400000">
            <a:off x="1048543" y="3309143"/>
            <a:ext cx="9826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000" b="1" dirty="0" err="1" smtClean="0"/>
              <a:t>Deceleration</a:t>
            </a:r>
            <a:endParaRPr lang="fr-FR" altLang="fr-FR" dirty="0"/>
          </a:p>
        </p:txBody>
      </p:sp>
      <p:sp>
        <p:nvSpPr>
          <p:cNvPr id="8229" name="Line 105"/>
          <p:cNvSpPr>
            <a:spLocks noChangeShapeType="1"/>
          </p:cNvSpPr>
          <p:nvPr/>
        </p:nvSpPr>
        <p:spPr bwMode="auto">
          <a:xfrm>
            <a:off x="825500" y="4568825"/>
            <a:ext cx="764381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36" name="Text Box 210"/>
          <p:cNvSpPr txBox="1">
            <a:spLocks noChangeArrowheads="1"/>
          </p:cNvSpPr>
          <p:nvPr/>
        </p:nvSpPr>
        <p:spPr bwMode="auto">
          <a:xfrm>
            <a:off x="8221540" y="4633119"/>
            <a:ext cx="9826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000" b="1" dirty="0" smtClean="0"/>
              <a:t>Time </a:t>
            </a:r>
            <a:r>
              <a:rPr lang="fr-FR" altLang="fr-FR" sz="1000" b="1" dirty="0" err="1" smtClean="0"/>
              <a:t>before</a:t>
            </a:r>
            <a:r>
              <a:rPr lang="fr-FR" altLang="fr-FR" sz="1000" b="1" dirty="0" smtClean="0"/>
              <a:t> collision</a:t>
            </a:r>
            <a:endParaRPr lang="fr-FR" alt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32838" name="Sound"/>
          <p:cNvSpPr>
            <a:spLocks noEditPoints="1" noChangeArrowheads="1"/>
          </p:cNvSpPr>
          <p:nvPr/>
        </p:nvSpPr>
        <p:spPr bwMode="auto">
          <a:xfrm>
            <a:off x="2420938" y="3121025"/>
            <a:ext cx="328612" cy="339725"/>
          </a:xfrm>
          <a:custGeom>
            <a:avLst/>
            <a:gdLst>
              <a:gd name="T0" fmla="*/ 169844 w 21600"/>
              <a:gd name="T1" fmla="*/ 332789 h 21600"/>
              <a:gd name="T2" fmla="*/ 169844 w 21600"/>
              <a:gd name="T3" fmla="*/ 0 h 21600"/>
              <a:gd name="T4" fmla="*/ 0 w 21600"/>
              <a:gd name="T5" fmla="*/ 169863 h 21600"/>
              <a:gd name="T6" fmla="*/ 328612 w 21600"/>
              <a:gd name="T7" fmla="*/ 1698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CH"/>
          </a:p>
        </p:txBody>
      </p:sp>
      <p:grpSp>
        <p:nvGrpSpPr>
          <p:cNvPr id="32932" name="Groupe 32931"/>
          <p:cNvGrpSpPr/>
          <p:nvPr/>
        </p:nvGrpSpPr>
        <p:grpSpPr>
          <a:xfrm>
            <a:off x="1893888" y="2368550"/>
            <a:ext cx="1449387" cy="3725231"/>
            <a:chOff x="1893888" y="2368550"/>
            <a:chExt cx="1449387" cy="3725231"/>
          </a:xfrm>
        </p:grpSpPr>
        <p:sp>
          <p:nvSpPr>
            <p:cNvPr id="32839" name="AutoShape 71"/>
            <p:cNvSpPr>
              <a:spLocks noChangeArrowheads="1"/>
            </p:cNvSpPr>
            <p:nvPr/>
          </p:nvSpPr>
          <p:spPr bwMode="auto">
            <a:xfrm>
              <a:off x="1893888" y="2368550"/>
              <a:ext cx="385762" cy="3286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grpSp>
          <p:nvGrpSpPr>
            <p:cNvPr id="32929" name="Groupe 32928"/>
            <p:cNvGrpSpPr/>
            <p:nvPr/>
          </p:nvGrpSpPr>
          <p:grpSpPr>
            <a:xfrm>
              <a:off x="1944688" y="2403475"/>
              <a:ext cx="1398587" cy="3690306"/>
              <a:chOff x="1944688" y="2403475"/>
              <a:chExt cx="1398587" cy="3690306"/>
            </a:xfrm>
          </p:grpSpPr>
          <p:sp>
            <p:nvSpPr>
              <p:cNvPr id="32834" name="Line 66"/>
              <p:cNvSpPr>
                <a:spLocks noChangeShapeType="1"/>
              </p:cNvSpPr>
              <p:nvPr/>
            </p:nvSpPr>
            <p:spPr bwMode="auto">
              <a:xfrm flipV="1">
                <a:off x="2085975" y="2832099"/>
                <a:ext cx="0" cy="171450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2840" name="Text Box 72"/>
              <p:cNvSpPr txBox="1">
                <a:spLocks noChangeArrowheads="1"/>
              </p:cNvSpPr>
              <p:nvPr/>
            </p:nvSpPr>
            <p:spPr bwMode="auto">
              <a:xfrm>
                <a:off x="1944688" y="2403475"/>
                <a:ext cx="261937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altLang="fr-FR" sz="1400" b="1" dirty="0">
                    <a:solidFill>
                      <a:srgbClr val="FF9900"/>
                    </a:solidFill>
                  </a:rPr>
                  <a:t>!</a:t>
                </a:r>
                <a:endParaRPr lang="fr-FR" altLang="fr-FR" dirty="0"/>
              </a:p>
            </p:txBody>
          </p:sp>
          <p:sp>
            <p:nvSpPr>
              <p:cNvPr id="32862" name="Text Box 94"/>
              <p:cNvSpPr txBox="1">
                <a:spLocks noChangeArrowheads="1"/>
              </p:cNvSpPr>
              <p:nvPr/>
            </p:nvSpPr>
            <p:spPr bwMode="auto">
              <a:xfrm>
                <a:off x="2027238" y="5149849"/>
                <a:ext cx="1316037" cy="94393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fr-FR" altLang="fr-FR" sz="900" b="1" dirty="0">
                  <a:solidFill>
                    <a:srgbClr val="FF9900"/>
                  </a:solidFill>
                </a:endParaRPr>
              </a:p>
              <a:p>
                <a:pPr algn="ctr" eaLnBrk="1" hangingPunct="1"/>
                <a:r>
                  <a:rPr lang="fr-FR" altLang="fr-FR" sz="1200" b="1" dirty="0" err="1" smtClean="0">
                    <a:solidFill>
                      <a:srgbClr val="FF9900"/>
                    </a:solidFill>
                  </a:rPr>
                  <a:t>Risk</a:t>
                </a:r>
                <a:r>
                  <a:rPr lang="fr-FR" altLang="fr-FR" sz="1200" b="1" dirty="0" smtClean="0">
                    <a:solidFill>
                      <a:srgbClr val="FF9900"/>
                    </a:solidFill>
                  </a:rPr>
                  <a:t> </a:t>
                </a:r>
                <a:r>
                  <a:rPr lang="fr-FR" altLang="fr-FR" sz="1200" b="1" dirty="0" err="1" smtClean="0">
                    <a:solidFill>
                      <a:srgbClr val="FF9900"/>
                    </a:solidFill>
                  </a:rPr>
                  <a:t>identified</a:t>
                </a:r>
                <a:endParaRPr lang="fr-FR" altLang="fr-FR" sz="1200" b="1" dirty="0" smtClean="0">
                  <a:solidFill>
                    <a:srgbClr val="FF9900"/>
                  </a:solidFill>
                </a:endParaRPr>
              </a:p>
              <a:p>
                <a:pPr algn="ctr" eaLnBrk="1" hangingPunct="1"/>
                <a:endParaRPr lang="fr-FR" altLang="fr-FR" sz="1200" b="1" dirty="0" smtClean="0">
                  <a:solidFill>
                    <a:srgbClr val="FF9900"/>
                  </a:solidFill>
                </a:endParaRPr>
              </a:p>
              <a:p>
                <a:pPr algn="ctr" eaLnBrk="1" hangingPunct="1"/>
                <a:r>
                  <a:rPr lang="fr-FR" altLang="fr-FR" sz="1200" b="1" dirty="0" err="1" smtClean="0">
                    <a:solidFill>
                      <a:srgbClr val="FF9900"/>
                    </a:solidFill>
                  </a:rPr>
                  <a:t>Alert</a:t>
                </a:r>
                <a:endParaRPr lang="fr-FR" altLang="fr-FR" dirty="0"/>
              </a:p>
            </p:txBody>
          </p:sp>
        </p:grpSp>
      </p:grpSp>
      <p:grpSp>
        <p:nvGrpSpPr>
          <p:cNvPr id="32930" name="Groupe 32929"/>
          <p:cNvGrpSpPr/>
          <p:nvPr/>
        </p:nvGrpSpPr>
        <p:grpSpPr>
          <a:xfrm>
            <a:off x="2503480" y="3800475"/>
            <a:ext cx="928068" cy="1277938"/>
            <a:chOff x="2503480" y="3800475"/>
            <a:chExt cx="928068" cy="1277938"/>
          </a:xfrm>
        </p:grpSpPr>
        <p:sp>
          <p:nvSpPr>
            <p:cNvPr id="32872" name="Freeform 104"/>
            <p:cNvSpPr>
              <a:spLocks/>
            </p:cNvSpPr>
            <p:nvPr/>
          </p:nvSpPr>
          <p:spPr bwMode="auto">
            <a:xfrm>
              <a:off x="2794000" y="3800475"/>
              <a:ext cx="458788" cy="765175"/>
            </a:xfrm>
            <a:custGeom>
              <a:avLst/>
              <a:gdLst>
                <a:gd name="T0" fmla="*/ 458788 w 607"/>
                <a:gd name="T1" fmla="*/ 765175 h 1013"/>
                <a:gd name="T2" fmla="*/ 0 w 607"/>
                <a:gd name="T3" fmla="*/ 765175 h 1013"/>
                <a:gd name="T4" fmla="*/ 136049 w 607"/>
                <a:gd name="T5" fmla="*/ 708523 h 1013"/>
                <a:gd name="T6" fmla="*/ 186690 w 607"/>
                <a:gd name="T7" fmla="*/ 645829 h 1013"/>
                <a:gd name="T8" fmla="*/ 209365 w 607"/>
                <a:gd name="T9" fmla="*/ 561229 h 1013"/>
                <a:gd name="T10" fmla="*/ 215411 w 607"/>
                <a:gd name="T11" fmla="*/ 396562 h 1013"/>
                <a:gd name="T12" fmla="*/ 220702 w 607"/>
                <a:gd name="T13" fmla="*/ 294589 h 1013"/>
                <a:gd name="T14" fmla="*/ 220702 w 607"/>
                <a:gd name="T15" fmla="*/ 203946 h 1013"/>
                <a:gd name="T16" fmla="*/ 238086 w 607"/>
                <a:gd name="T17" fmla="*/ 67982 h 1013"/>
                <a:gd name="T18" fmla="*/ 266052 w 607"/>
                <a:gd name="T19" fmla="*/ 6043 h 1013"/>
                <a:gd name="T20" fmla="*/ 294773 w 607"/>
                <a:gd name="T21" fmla="*/ 0 h 1013"/>
                <a:gd name="T22" fmla="*/ 317448 w 607"/>
                <a:gd name="T23" fmla="*/ 22661 h 1013"/>
                <a:gd name="T24" fmla="*/ 328785 w 607"/>
                <a:gd name="T25" fmla="*/ 85355 h 1013"/>
                <a:gd name="T26" fmla="*/ 340123 w 607"/>
                <a:gd name="T27" fmla="*/ 249267 h 1013"/>
                <a:gd name="T28" fmla="*/ 351460 w 607"/>
                <a:gd name="T29" fmla="*/ 430553 h 1013"/>
                <a:gd name="T30" fmla="*/ 362798 w 607"/>
                <a:gd name="T31" fmla="*/ 606550 h 1013"/>
                <a:gd name="T32" fmla="*/ 385473 w 607"/>
                <a:gd name="T33" fmla="*/ 674532 h 1013"/>
                <a:gd name="T34" fmla="*/ 453497 w 607"/>
                <a:gd name="T35" fmla="*/ 765175 h 10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7" h="1013">
                  <a:moveTo>
                    <a:pt x="607" y="1013"/>
                  </a:moveTo>
                  <a:lnTo>
                    <a:pt x="0" y="1013"/>
                  </a:lnTo>
                  <a:lnTo>
                    <a:pt x="180" y="938"/>
                  </a:lnTo>
                  <a:lnTo>
                    <a:pt x="247" y="855"/>
                  </a:lnTo>
                  <a:lnTo>
                    <a:pt x="277" y="743"/>
                  </a:lnTo>
                  <a:lnTo>
                    <a:pt x="285" y="525"/>
                  </a:lnTo>
                  <a:lnTo>
                    <a:pt x="292" y="390"/>
                  </a:lnTo>
                  <a:lnTo>
                    <a:pt x="292" y="270"/>
                  </a:lnTo>
                  <a:lnTo>
                    <a:pt x="315" y="90"/>
                  </a:lnTo>
                  <a:lnTo>
                    <a:pt x="352" y="8"/>
                  </a:lnTo>
                  <a:lnTo>
                    <a:pt x="390" y="0"/>
                  </a:lnTo>
                  <a:lnTo>
                    <a:pt x="420" y="30"/>
                  </a:lnTo>
                  <a:lnTo>
                    <a:pt x="435" y="113"/>
                  </a:lnTo>
                  <a:lnTo>
                    <a:pt x="450" y="330"/>
                  </a:lnTo>
                  <a:lnTo>
                    <a:pt x="465" y="570"/>
                  </a:lnTo>
                  <a:lnTo>
                    <a:pt x="480" y="803"/>
                  </a:lnTo>
                  <a:lnTo>
                    <a:pt x="510" y="893"/>
                  </a:lnTo>
                  <a:lnTo>
                    <a:pt x="600" y="1013"/>
                  </a:lnTo>
                </a:path>
              </a:pathLst>
            </a:custGeom>
            <a:solidFill>
              <a:srgbClr val="FF9933">
                <a:alpha val="30196"/>
              </a:srgbClr>
            </a:solidFill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1" name="Text Box 79"/>
            <p:cNvSpPr txBox="1">
              <a:spLocks noChangeArrowheads="1"/>
            </p:cNvSpPr>
            <p:nvPr/>
          </p:nvSpPr>
          <p:spPr bwMode="auto">
            <a:xfrm>
              <a:off x="2503480" y="4659313"/>
              <a:ext cx="928068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 dirty="0" smtClean="0">
                  <a:solidFill>
                    <a:schemeClr val="accent6"/>
                  </a:solidFill>
                </a:rPr>
                <a:t>Short </a:t>
              </a:r>
              <a:r>
                <a:rPr lang="fr-FR" altLang="fr-FR" sz="1000" b="1" dirty="0" err="1" smtClean="0">
                  <a:solidFill>
                    <a:schemeClr val="accent6"/>
                  </a:solidFill>
                </a:rPr>
                <a:t>brake</a:t>
              </a:r>
              <a:r>
                <a:rPr lang="fr-FR" altLang="fr-FR" sz="1000" b="1" dirty="0" smtClean="0">
                  <a:solidFill>
                    <a:schemeClr val="accent6"/>
                  </a:solidFill>
                </a:rPr>
                <a:t> impulse</a:t>
              </a:r>
              <a:endParaRPr lang="fr-FR" altLang="fr-FR" sz="10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-7240" y="6457890"/>
            <a:ext cx="3407665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schemeClr val="tx2"/>
                </a:solidFill>
              </a:rPr>
              <a:t>Reduce</a:t>
            </a:r>
            <a:r>
              <a:rPr lang="fr-FR" sz="1000" b="1" dirty="0" smtClean="0">
                <a:solidFill>
                  <a:schemeClr val="tx2"/>
                </a:solidFill>
              </a:rPr>
              <a:t> Speed </a:t>
            </a:r>
          </a:p>
          <a:p>
            <a:r>
              <a:rPr lang="fr-FR" sz="1000" dirty="0">
                <a:sym typeface="Wingdings" panose="05000000000000000000" pitchFamily="2" charset="2"/>
              </a:rPr>
              <a:t>	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Active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Braking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Safety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endParaRPr lang="fr-FR" sz="1000" b="1" dirty="0" smtClean="0">
              <a:sym typeface="Wingdings" panose="05000000000000000000" pitchFamily="2" charset="2"/>
            </a:endParaRPr>
          </a:p>
        </p:txBody>
      </p:sp>
      <p:grpSp>
        <p:nvGrpSpPr>
          <p:cNvPr id="32928" name="Groupe 32927"/>
          <p:cNvGrpSpPr/>
          <p:nvPr/>
        </p:nvGrpSpPr>
        <p:grpSpPr>
          <a:xfrm>
            <a:off x="439725" y="2830512"/>
            <a:ext cx="6291276" cy="3263269"/>
            <a:chOff x="439725" y="2830512"/>
            <a:chExt cx="6291276" cy="3263269"/>
          </a:xfrm>
        </p:grpSpPr>
        <p:sp>
          <p:nvSpPr>
            <p:cNvPr id="8209" name="Line 75"/>
            <p:cNvSpPr>
              <a:spLocks noChangeShapeType="1"/>
            </p:cNvSpPr>
            <p:nvPr/>
          </p:nvSpPr>
          <p:spPr bwMode="auto">
            <a:xfrm flipH="1">
              <a:off x="1358900" y="4065588"/>
              <a:ext cx="2665413" cy="15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210" name="Text Box 76"/>
            <p:cNvSpPr txBox="1">
              <a:spLocks noChangeArrowheads="1"/>
            </p:cNvSpPr>
            <p:nvPr/>
          </p:nvSpPr>
          <p:spPr bwMode="auto">
            <a:xfrm>
              <a:off x="439725" y="3963987"/>
              <a:ext cx="857250" cy="60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 dirty="0" err="1" smtClean="0">
                  <a:solidFill>
                    <a:srgbClr val="FF0000"/>
                  </a:solidFill>
                </a:rPr>
                <a:t>Low</a:t>
              </a:r>
              <a:r>
                <a:rPr lang="fr-FR" altLang="fr-FR" sz="1000" b="1" dirty="0" smtClean="0">
                  <a:solidFill>
                    <a:srgbClr val="FF0000"/>
                  </a:solidFill>
                </a:rPr>
                <a:t> </a:t>
              </a:r>
              <a:r>
                <a:rPr lang="fr-FR" altLang="fr-FR" sz="1000" b="1" dirty="0" err="1" smtClean="0">
                  <a:solidFill>
                    <a:srgbClr val="FF0000"/>
                  </a:solidFill>
                </a:rPr>
                <a:t>level</a:t>
              </a:r>
              <a:endParaRPr lang="fr-FR" altLang="fr-FR" sz="1000" b="1" dirty="0">
                <a:solidFill>
                  <a:srgbClr val="FF0000"/>
                </a:solidFill>
              </a:endParaRPr>
            </a:p>
            <a:p>
              <a:pPr algn="ctr" eaLnBrk="1" hangingPunct="1"/>
              <a:endParaRPr lang="fr-FR" altLang="fr-FR" dirty="0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3354388" y="2830512"/>
              <a:ext cx="3376613" cy="3263269"/>
              <a:chOff x="3354388" y="2830512"/>
              <a:chExt cx="3376613" cy="3263269"/>
            </a:xfrm>
          </p:grpSpPr>
          <p:sp>
            <p:nvSpPr>
              <p:cNvPr id="32841" name="Line 73"/>
              <p:cNvSpPr>
                <a:spLocks noChangeShapeType="1"/>
              </p:cNvSpPr>
              <p:nvPr/>
            </p:nvSpPr>
            <p:spPr bwMode="auto">
              <a:xfrm flipV="1">
                <a:off x="3431548" y="2830512"/>
                <a:ext cx="0" cy="173513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2863" name="Text Box 95"/>
              <p:cNvSpPr txBox="1">
                <a:spLocks noChangeArrowheads="1"/>
              </p:cNvSpPr>
              <p:nvPr/>
            </p:nvSpPr>
            <p:spPr bwMode="auto">
              <a:xfrm>
                <a:off x="3354388" y="5149850"/>
                <a:ext cx="3376613" cy="9439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fr-FR" altLang="fr-FR" sz="800" b="1" dirty="0">
                  <a:solidFill>
                    <a:srgbClr val="FF0000"/>
                  </a:solidFill>
                </a:endParaRPr>
              </a:p>
              <a:p>
                <a:pPr algn="ctr" eaLnBrk="1" hangingPunct="1"/>
                <a:r>
                  <a:rPr lang="fr-FR" altLang="fr-FR" sz="1200" b="1" dirty="0" err="1" smtClean="0">
                    <a:solidFill>
                      <a:srgbClr val="FF0000"/>
                    </a:solidFill>
                  </a:rPr>
                  <a:t>Automatic</a:t>
                </a:r>
                <a:r>
                  <a:rPr lang="fr-FR" altLang="fr-FR" sz="1200" b="1" dirty="0" smtClean="0">
                    <a:solidFill>
                      <a:srgbClr val="FF0000"/>
                    </a:solidFill>
                  </a:rPr>
                  <a:t> Limited </a:t>
                </a:r>
                <a:r>
                  <a:rPr lang="fr-FR" altLang="fr-FR" sz="1200" b="1" dirty="0" err="1" smtClean="0">
                    <a:solidFill>
                      <a:srgbClr val="FF0000"/>
                    </a:solidFill>
                  </a:rPr>
                  <a:t>Braking</a:t>
                </a:r>
                <a:r>
                  <a:rPr lang="fr-FR" altLang="fr-FR" sz="1200" b="1" dirty="0" smtClean="0">
                    <a:solidFill>
                      <a:srgbClr val="FF0000"/>
                    </a:solidFill>
                  </a:rPr>
                  <a:t> Action</a:t>
                </a:r>
                <a:endParaRPr lang="fr-FR" altLang="fr-FR" dirty="0"/>
              </a:p>
            </p:txBody>
          </p:sp>
          <p:sp>
            <p:nvSpPr>
              <p:cNvPr id="32850" name="Freeform 82"/>
              <p:cNvSpPr>
                <a:spLocks/>
              </p:cNvSpPr>
              <p:nvPr/>
            </p:nvSpPr>
            <p:spPr bwMode="auto">
              <a:xfrm>
                <a:off x="3354388" y="4065588"/>
                <a:ext cx="3376613" cy="504825"/>
              </a:xfrm>
              <a:custGeom>
                <a:avLst/>
                <a:gdLst>
                  <a:gd name="T0" fmla="*/ 0 w 3584"/>
                  <a:gd name="T1" fmla="*/ 500063 h 661"/>
                  <a:gd name="T2" fmla="*/ 181548 w 3584"/>
                  <a:gd name="T3" fmla="*/ 469802 h 661"/>
                  <a:gd name="T4" fmla="*/ 271254 w 3584"/>
                  <a:gd name="T5" fmla="*/ 443324 h 661"/>
                  <a:gd name="T6" fmla="*/ 373776 w 3584"/>
                  <a:gd name="T7" fmla="*/ 371454 h 661"/>
                  <a:gd name="T8" fmla="*/ 438919 w 3584"/>
                  <a:gd name="T9" fmla="*/ 300340 h 661"/>
                  <a:gd name="T10" fmla="*/ 495520 w 3584"/>
                  <a:gd name="T11" fmla="*/ 165679 h 661"/>
                  <a:gd name="T12" fmla="*/ 544644 w 3584"/>
                  <a:gd name="T13" fmla="*/ 110453 h 661"/>
                  <a:gd name="T14" fmla="*/ 607652 w 3584"/>
                  <a:gd name="T15" fmla="*/ 65818 h 661"/>
                  <a:gd name="T16" fmla="*/ 688815 w 3584"/>
                  <a:gd name="T17" fmla="*/ 23452 h 661"/>
                  <a:gd name="T18" fmla="*/ 783861 w 3584"/>
                  <a:gd name="T19" fmla="*/ 0 h 661"/>
                  <a:gd name="T20" fmla="*/ 3827462 w 3584"/>
                  <a:gd name="T21" fmla="*/ 757 h 661"/>
                  <a:gd name="T22" fmla="*/ 3827462 w 3584"/>
                  <a:gd name="T23" fmla="*/ 500063 h 661"/>
                  <a:gd name="T24" fmla="*/ 0 w 3584"/>
                  <a:gd name="T25" fmla="*/ 500063 h 6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84" h="661">
                    <a:moveTo>
                      <a:pt x="0" y="661"/>
                    </a:moveTo>
                    <a:lnTo>
                      <a:pt x="170" y="621"/>
                    </a:lnTo>
                    <a:lnTo>
                      <a:pt x="254" y="586"/>
                    </a:lnTo>
                    <a:lnTo>
                      <a:pt x="350" y="491"/>
                    </a:lnTo>
                    <a:lnTo>
                      <a:pt x="411" y="397"/>
                    </a:lnTo>
                    <a:lnTo>
                      <a:pt x="464" y="219"/>
                    </a:lnTo>
                    <a:lnTo>
                      <a:pt x="510" y="146"/>
                    </a:lnTo>
                    <a:lnTo>
                      <a:pt x="569" y="87"/>
                    </a:lnTo>
                    <a:lnTo>
                      <a:pt x="645" y="31"/>
                    </a:lnTo>
                    <a:lnTo>
                      <a:pt x="734" y="0"/>
                    </a:lnTo>
                    <a:lnTo>
                      <a:pt x="3584" y="1"/>
                    </a:lnTo>
                    <a:lnTo>
                      <a:pt x="3584" y="661"/>
                    </a:lnTo>
                    <a:lnTo>
                      <a:pt x="0" y="661"/>
                    </a:lnTo>
                    <a:close/>
                  </a:path>
                </a:pathLst>
              </a:custGeom>
              <a:solidFill>
                <a:srgbClr val="FF0000">
                  <a:alpha val="25098"/>
                </a:srgbClr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5" name="Text Box 184"/>
          <p:cNvSpPr txBox="1">
            <a:spLocks noChangeArrowheads="1"/>
          </p:cNvSpPr>
          <p:nvPr/>
        </p:nvSpPr>
        <p:spPr bwMode="auto">
          <a:xfrm>
            <a:off x="6731001" y="4659313"/>
            <a:ext cx="1490539" cy="4905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200" b="1" dirty="0" err="1" smtClean="0">
                <a:solidFill>
                  <a:schemeClr val="bg1"/>
                </a:solidFill>
              </a:rPr>
              <a:t>Unavoidable</a:t>
            </a:r>
            <a:r>
              <a:rPr lang="fr-FR" altLang="fr-FR" sz="1200" b="1" dirty="0" smtClean="0">
                <a:solidFill>
                  <a:schemeClr val="bg1"/>
                </a:solidFill>
              </a:rPr>
              <a:t> collision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250825" y="2624138"/>
            <a:ext cx="6049367" cy="311943"/>
            <a:chOff x="250825" y="2624138"/>
            <a:chExt cx="6049367" cy="311943"/>
          </a:xfrm>
        </p:grpSpPr>
        <p:sp>
          <p:nvSpPr>
            <p:cNvPr id="49" name="Text Box 78"/>
            <p:cNvSpPr txBox="1">
              <a:spLocks noChangeArrowheads="1"/>
            </p:cNvSpPr>
            <p:nvPr/>
          </p:nvSpPr>
          <p:spPr bwMode="auto">
            <a:xfrm>
              <a:off x="250825" y="2624138"/>
              <a:ext cx="1046150" cy="3119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100" b="1" dirty="0" err="1" smtClean="0">
                  <a:solidFill>
                    <a:schemeClr val="bg1"/>
                  </a:solidFill>
                </a:rPr>
                <a:t>Mid</a:t>
              </a:r>
              <a:r>
                <a:rPr lang="fr-FR" altLang="fr-FR" sz="1100" b="1" dirty="0" smtClean="0">
                  <a:solidFill>
                    <a:schemeClr val="bg1"/>
                  </a:solidFill>
                </a:rPr>
                <a:t> </a:t>
              </a:r>
              <a:r>
                <a:rPr lang="fr-FR" altLang="fr-FR" sz="1100" b="1" dirty="0" err="1" smtClean="0">
                  <a:solidFill>
                    <a:schemeClr val="bg1"/>
                  </a:solidFill>
                </a:rPr>
                <a:t>Level</a:t>
              </a:r>
              <a:endParaRPr lang="fr-FR" alt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Line 77"/>
            <p:cNvSpPr>
              <a:spLocks noChangeShapeType="1"/>
            </p:cNvSpPr>
            <p:nvPr/>
          </p:nvSpPr>
          <p:spPr bwMode="auto">
            <a:xfrm flipH="1" flipV="1">
              <a:off x="1347788" y="2830513"/>
              <a:ext cx="4952404" cy="15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18176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528476"/>
            <a:ext cx="7631112" cy="590550"/>
          </a:xfrm>
        </p:spPr>
        <p:txBody>
          <a:bodyPr/>
          <a:lstStyle/>
          <a:p>
            <a:pPr eaLnBrk="1" hangingPunct="1"/>
            <a:r>
              <a:rPr lang="fr-FR" altLang="fr-FR" sz="2800" b="1" dirty="0" err="1" smtClean="0">
                <a:solidFill>
                  <a:schemeClr val="hlink"/>
                </a:solidFill>
              </a:rPr>
              <a:t>Automatic</a:t>
            </a:r>
            <a:r>
              <a:rPr lang="fr-FR" altLang="fr-FR" sz="2800" b="1" dirty="0" smtClean="0">
                <a:solidFill>
                  <a:schemeClr val="hlink"/>
                </a:solidFill>
              </a:rPr>
              <a:t> </a:t>
            </a:r>
            <a:r>
              <a:rPr lang="fr-FR" altLang="fr-FR" sz="2800" b="1" dirty="0" err="1" smtClean="0">
                <a:solidFill>
                  <a:schemeClr val="hlink"/>
                </a:solidFill>
              </a:rPr>
              <a:t>Braking</a:t>
            </a:r>
            <a:r>
              <a:rPr lang="fr-FR" altLang="fr-FR" sz="2800" b="1" dirty="0" smtClean="0">
                <a:solidFill>
                  <a:schemeClr val="hlink"/>
                </a:solidFill>
              </a:rPr>
              <a:t> – </a:t>
            </a:r>
            <a:r>
              <a:rPr lang="fr-FR" altLang="fr-FR" sz="2800" b="1" u="sng" dirty="0" err="1" smtClean="0">
                <a:solidFill>
                  <a:srgbClr val="FF0000"/>
                </a:solidFill>
              </a:rPr>
              <a:t>Improved</a:t>
            </a:r>
            <a:r>
              <a:rPr lang="fr-FR" altLang="fr-FR" sz="2800" b="1" dirty="0" smtClean="0">
                <a:solidFill>
                  <a:schemeClr val="hlink"/>
                </a:solidFill>
              </a:rPr>
              <a:t> Scenario of </a:t>
            </a:r>
            <a:r>
              <a:rPr lang="fr-FR" altLang="fr-FR" sz="2800" b="1" dirty="0" err="1" smtClean="0">
                <a:solidFill>
                  <a:schemeClr val="hlink"/>
                </a:solidFill>
              </a:rPr>
              <a:t>Functions</a:t>
            </a:r>
            <a:endParaRPr lang="fr-FR" altLang="fr-FR" sz="2800" b="1" dirty="0" smtClean="0">
              <a:solidFill>
                <a:schemeClr val="hlink"/>
              </a:solidFill>
            </a:endParaRPr>
          </a:p>
        </p:txBody>
      </p:sp>
      <p:sp>
        <p:nvSpPr>
          <p:cNvPr id="8196" name="Rectangle 58"/>
          <p:cNvSpPr>
            <a:spLocks noChangeArrowheads="1"/>
          </p:cNvSpPr>
          <p:nvPr/>
        </p:nvSpPr>
        <p:spPr bwMode="auto">
          <a:xfrm>
            <a:off x="250825" y="692150"/>
            <a:ext cx="44291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CH" altLang="fr-FR"/>
          </a:p>
        </p:txBody>
      </p:sp>
      <p:sp>
        <p:nvSpPr>
          <p:cNvPr id="8197" name="Line 62"/>
          <p:cNvSpPr>
            <a:spLocks noChangeShapeType="1"/>
          </p:cNvSpPr>
          <p:nvPr/>
        </p:nvSpPr>
        <p:spPr bwMode="auto">
          <a:xfrm flipV="1">
            <a:off x="1335088" y="1792288"/>
            <a:ext cx="0" cy="3049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 flipV="1">
            <a:off x="2085975" y="2832099"/>
            <a:ext cx="0" cy="1714500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38" name="Sound"/>
          <p:cNvSpPr>
            <a:spLocks noEditPoints="1" noChangeArrowheads="1"/>
          </p:cNvSpPr>
          <p:nvPr/>
        </p:nvSpPr>
        <p:spPr bwMode="auto">
          <a:xfrm>
            <a:off x="2420938" y="3121025"/>
            <a:ext cx="328612" cy="339725"/>
          </a:xfrm>
          <a:custGeom>
            <a:avLst/>
            <a:gdLst>
              <a:gd name="T0" fmla="*/ 169844 w 21600"/>
              <a:gd name="T1" fmla="*/ 332789 h 21600"/>
              <a:gd name="T2" fmla="*/ 169844 w 21600"/>
              <a:gd name="T3" fmla="*/ 0 h 21600"/>
              <a:gd name="T4" fmla="*/ 0 w 21600"/>
              <a:gd name="T5" fmla="*/ 169863 h 21600"/>
              <a:gd name="T6" fmla="*/ 328612 w 21600"/>
              <a:gd name="T7" fmla="*/ 1698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CH"/>
          </a:p>
        </p:txBody>
      </p:sp>
      <p:sp>
        <p:nvSpPr>
          <p:cNvPr id="32839" name="AutoShape 71"/>
          <p:cNvSpPr>
            <a:spLocks noChangeArrowheads="1"/>
          </p:cNvSpPr>
          <p:nvPr/>
        </p:nvSpPr>
        <p:spPr bwMode="auto">
          <a:xfrm>
            <a:off x="1893888" y="2368550"/>
            <a:ext cx="385762" cy="3286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840" name="Text Box 72"/>
          <p:cNvSpPr txBox="1">
            <a:spLocks noChangeArrowheads="1"/>
          </p:cNvSpPr>
          <p:nvPr/>
        </p:nvSpPr>
        <p:spPr bwMode="auto">
          <a:xfrm>
            <a:off x="1944688" y="2403475"/>
            <a:ext cx="26193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9900"/>
                </a:solidFill>
              </a:rPr>
              <a:t>!</a:t>
            </a:r>
            <a:endParaRPr lang="fr-FR" altLang="fr-FR"/>
          </a:p>
        </p:txBody>
      </p:sp>
      <p:sp>
        <p:nvSpPr>
          <p:cNvPr id="32841" name="Line 73"/>
          <p:cNvSpPr>
            <a:spLocks noChangeShapeType="1"/>
          </p:cNvSpPr>
          <p:nvPr/>
        </p:nvSpPr>
        <p:spPr bwMode="auto">
          <a:xfrm flipV="1">
            <a:off x="3431548" y="2830512"/>
            <a:ext cx="0" cy="173513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09" name="Line 75"/>
          <p:cNvSpPr>
            <a:spLocks noChangeShapeType="1"/>
          </p:cNvSpPr>
          <p:nvPr/>
        </p:nvSpPr>
        <p:spPr bwMode="auto">
          <a:xfrm flipH="1">
            <a:off x="1416843" y="3800476"/>
            <a:ext cx="2665413" cy="1587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10" name="Text Box 76"/>
          <p:cNvSpPr txBox="1">
            <a:spLocks noChangeArrowheads="1"/>
          </p:cNvSpPr>
          <p:nvPr/>
        </p:nvSpPr>
        <p:spPr bwMode="auto">
          <a:xfrm>
            <a:off x="250825" y="3689349"/>
            <a:ext cx="10382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000" b="1" dirty="0" err="1" smtClean="0">
                <a:solidFill>
                  <a:srgbClr val="FF0000"/>
                </a:solidFill>
              </a:rPr>
              <a:t>Intermediate</a:t>
            </a:r>
            <a:r>
              <a:rPr lang="fr-FR" altLang="fr-FR" sz="1000" b="1" dirty="0" smtClean="0">
                <a:solidFill>
                  <a:srgbClr val="FF0000"/>
                </a:solidFill>
              </a:rPr>
              <a:t>  </a:t>
            </a:r>
            <a:r>
              <a:rPr lang="fr-FR" altLang="fr-FR" sz="1000" b="1" dirty="0" err="1" smtClean="0">
                <a:solidFill>
                  <a:srgbClr val="FF0000"/>
                </a:solidFill>
              </a:rPr>
              <a:t>level</a:t>
            </a:r>
            <a:endParaRPr lang="fr-FR" altLang="fr-FR" sz="1000" b="1" dirty="0">
              <a:solidFill>
                <a:srgbClr val="FF0000"/>
              </a:solidFill>
            </a:endParaRPr>
          </a:p>
          <a:p>
            <a:pPr algn="ctr" eaLnBrk="1" hangingPunct="1"/>
            <a:endParaRPr lang="fr-FR" altLang="fr-FR" dirty="0"/>
          </a:p>
        </p:txBody>
      </p:sp>
      <p:sp>
        <p:nvSpPr>
          <p:cNvPr id="32862" name="Text Box 94"/>
          <p:cNvSpPr txBox="1">
            <a:spLocks noChangeArrowheads="1"/>
          </p:cNvSpPr>
          <p:nvPr/>
        </p:nvSpPr>
        <p:spPr bwMode="auto">
          <a:xfrm>
            <a:off x="2027238" y="5149849"/>
            <a:ext cx="1316037" cy="943932"/>
          </a:xfrm>
          <a:prstGeom prst="rect">
            <a:avLst/>
          </a:prstGeom>
          <a:solidFill>
            <a:srgbClr val="FFFFFF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fr-FR" altLang="fr-FR" sz="900" b="1" dirty="0">
              <a:solidFill>
                <a:srgbClr val="FF9900"/>
              </a:solidFill>
            </a:endParaRPr>
          </a:p>
          <a:p>
            <a:pPr algn="ctr" eaLnBrk="1" hangingPunct="1"/>
            <a:r>
              <a:rPr lang="fr-FR" altLang="fr-FR" sz="1200" b="1" dirty="0" err="1" smtClean="0">
                <a:solidFill>
                  <a:srgbClr val="FF9900"/>
                </a:solidFill>
              </a:rPr>
              <a:t>Risk</a:t>
            </a:r>
            <a:r>
              <a:rPr lang="fr-FR" altLang="fr-FR" sz="1200" b="1" dirty="0" smtClean="0">
                <a:solidFill>
                  <a:srgbClr val="FF9900"/>
                </a:solidFill>
              </a:rPr>
              <a:t> </a:t>
            </a:r>
            <a:r>
              <a:rPr lang="fr-FR" altLang="fr-FR" sz="1200" b="1" dirty="0" err="1" smtClean="0">
                <a:solidFill>
                  <a:srgbClr val="FF9900"/>
                </a:solidFill>
              </a:rPr>
              <a:t>identified</a:t>
            </a:r>
            <a:endParaRPr lang="fr-FR" altLang="fr-FR" sz="1200" b="1" dirty="0" smtClean="0">
              <a:solidFill>
                <a:srgbClr val="FF9900"/>
              </a:solidFill>
            </a:endParaRPr>
          </a:p>
          <a:p>
            <a:pPr algn="ctr" eaLnBrk="1" hangingPunct="1"/>
            <a:endParaRPr lang="fr-FR" altLang="fr-FR" sz="1200" b="1" dirty="0">
              <a:solidFill>
                <a:srgbClr val="FF9900"/>
              </a:solidFill>
            </a:endParaRPr>
          </a:p>
          <a:p>
            <a:pPr algn="ctr" eaLnBrk="1" hangingPunct="1"/>
            <a:r>
              <a:rPr lang="fr-FR" altLang="fr-FR" sz="1200" b="1" dirty="0" err="1" smtClean="0">
                <a:solidFill>
                  <a:srgbClr val="FF9900"/>
                </a:solidFill>
              </a:rPr>
              <a:t>Alert</a:t>
            </a:r>
            <a:endParaRPr lang="fr-FR" altLang="fr-FR" dirty="0"/>
          </a:p>
        </p:txBody>
      </p:sp>
      <p:sp>
        <p:nvSpPr>
          <p:cNvPr id="32863" name="Text Box 95"/>
          <p:cNvSpPr txBox="1">
            <a:spLocks noChangeArrowheads="1"/>
          </p:cNvSpPr>
          <p:nvPr/>
        </p:nvSpPr>
        <p:spPr bwMode="auto">
          <a:xfrm>
            <a:off x="3343275" y="5149851"/>
            <a:ext cx="2369780" cy="943931"/>
          </a:xfrm>
          <a:prstGeom prst="rect">
            <a:avLst/>
          </a:prstGeom>
          <a:solidFill>
            <a:srgbClr val="FF0000">
              <a:alpha val="25098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fr-FR" altLang="fr-FR" sz="8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fr-FR" altLang="fr-FR" sz="1200" b="1" dirty="0" err="1" smtClean="0">
                <a:solidFill>
                  <a:srgbClr val="FF0000"/>
                </a:solidFill>
              </a:rPr>
              <a:t>Automatic</a:t>
            </a:r>
            <a:r>
              <a:rPr lang="fr-FR" altLang="fr-FR" sz="1200" b="1" dirty="0" smtClean="0">
                <a:solidFill>
                  <a:srgbClr val="FF0000"/>
                </a:solidFill>
              </a:rPr>
              <a:t> Limited </a:t>
            </a:r>
            <a:r>
              <a:rPr lang="fr-FR" altLang="fr-FR" sz="1200" b="1" dirty="0" err="1" smtClean="0">
                <a:solidFill>
                  <a:srgbClr val="FF0000"/>
                </a:solidFill>
              </a:rPr>
              <a:t>Braking</a:t>
            </a:r>
            <a:r>
              <a:rPr lang="fr-FR" altLang="fr-FR" sz="1200" b="1" dirty="0" smtClean="0">
                <a:solidFill>
                  <a:srgbClr val="FF0000"/>
                </a:solidFill>
              </a:rPr>
              <a:t> Action</a:t>
            </a:r>
            <a:endParaRPr lang="fr-FR" altLang="fr-FR" dirty="0"/>
          </a:p>
        </p:txBody>
      </p:sp>
      <p:sp>
        <p:nvSpPr>
          <p:cNvPr id="32872" name="Freeform 104"/>
          <p:cNvSpPr>
            <a:spLocks/>
          </p:cNvSpPr>
          <p:nvPr/>
        </p:nvSpPr>
        <p:spPr bwMode="auto">
          <a:xfrm>
            <a:off x="2794000" y="3800475"/>
            <a:ext cx="458788" cy="765175"/>
          </a:xfrm>
          <a:custGeom>
            <a:avLst/>
            <a:gdLst>
              <a:gd name="T0" fmla="*/ 458788 w 607"/>
              <a:gd name="T1" fmla="*/ 765175 h 1013"/>
              <a:gd name="T2" fmla="*/ 0 w 607"/>
              <a:gd name="T3" fmla="*/ 765175 h 1013"/>
              <a:gd name="T4" fmla="*/ 136049 w 607"/>
              <a:gd name="T5" fmla="*/ 708523 h 1013"/>
              <a:gd name="T6" fmla="*/ 186690 w 607"/>
              <a:gd name="T7" fmla="*/ 645829 h 1013"/>
              <a:gd name="T8" fmla="*/ 209365 w 607"/>
              <a:gd name="T9" fmla="*/ 561229 h 1013"/>
              <a:gd name="T10" fmla="*/ 215411 w 607"/>
              <a:gd name="T11" fmla="*/ 396562 h 1013"/>
              <a:gd name="T12" fmla="*/ 220702 w 607"/>
              <a:gd name="T13" fmla="*/ 294589 h 1013"/>
              <a:gd name="T14" fmla="*/ 220702 w 607"/>
              <a:gd name="T15" fmla="*/ 203946 h 1013"/>
              <a:gd name="T16" fmla="*/ 238086 w 607"/>
              <a:gd name="T17" fmla="*/ 67982 h 1013"/>
              <a:gd name="T18" fmla="*/ 266052 w 607"/>
              <a:gd name="T19" fmla="*/ 6043 h 1013"/>
              <a:gd name="T20" fmla="*/ 294773 w 607"/>
              <a:gd name="T21" fmla="*/ 0 h 1013"/>
              <a:gd name="T22" fmla="*/ 317448 w 607"/>
              <a:gd name="T23" fmla="*/ 22661 h 1013"/>
              <a:gd name="T24" fmla="*/ 328785 w 607"/>
              <a:gd name="T25" fmla="*/ 85355 h 1013"/>
              <a:gd name="T26" fmla="*/ 340123 w 607"/>
              <a:gd name="T27" fmla="*/ 249267 h 1013"/>
              <a:gd name="T28" fmla="*/ 351460 w 607"/>
              <a:gd name="T29" fmla="*/ 430553 h 1013"/>
              <a:gd name="T30" fmla="*/ 362798 w 607"/>
              <a:gd name="T31" fmla="*/ 606550 h 1013"/>
              <a:gd name="T32" fmla="*/ 385473 w 607"/>
              <a:gd name="T33" fmla="*/ 674532 h 1013"/>
              <a:gd name="T34" fmla="*/ 453497 w 607"/>
              <a:gd name="T35" fmla="*/ 765175 h 10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7" h="1013">
                <a:moveTo>
                  <a:pt x="607" y="1013"/>
                </a:moveTo>
                <a:lnTo>
                  <a:pt x="0" y="1013"/>
                </a:lnTo>
                <a:lnTo>
                  <a:pt x="180" y="938"/>
                </a:lnTo>
                <a:lnTo>
                  <a:pt x="247" y="855"/>
                </a:lnTo>
                <a:lnTo>
                  <a:pt x="277" y="743"/>
                </a:lnTo>
                <a:lnTo>
                  <a:pt x="285" y="525"/>
                </a:lnTo>
                <a:lnTo>
                  <a:pt x="292" y="390"/>
                </a:lnTo>
                <a:lnTo>
                  <a:pt x="292" y="270"/>
                </a:lnTo>
                <a:lnTo>
                  <a:pt x="315" y="90"/>
                </a:lnTo>
                <a:lnTo>
                  <a:pt x="352" y="8"/>
                </a:lnTo>
                <a:lnTo>
                  <a:pt x="390" y="0"/>
                </a:lnTo>
                <a:lnTo>
                  <a:pt x="420" y="30"/>
                </a:lnTo>
                <a:lnTo>
                  <a:pt x="435" y="113"/>
                </a:lnTo>
                <a:lnTo>
                  <a:pt x="450" y="330"/>
                </a:lnTo>
                <a:lnTo>
                  <a:pt x="465" y="570"/>
                </a:lnTo>
                <a:lnTo>
                  <a:pt x="480" y="803"/>
                </a:lnTo>
                <a:lnTo>
                  <a:pt x="510" y="893"/>
                </a:lnTo>
                <a:lnTo>
                  <a:pt x="600" y="1013"/>
                </a:lnTo>
              </a:path>
            </a:pathLst>
          </a:custGeom>
          <a:solidFill>
            <a:srgbClr val="FF9933">
              <a:alpha val="30196"/>
            </a:srgbClr>
          </a:solidFill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29" name="Line 105"/>
          <p:cNvSpPr>
            <a:spLocks noChangeShapeType="1"/>
          </p:cNvSpPr>
          <p:nvPr/>
        </p:nvSpPr>
        <p:spPr bwMode="auto">
          <a:xfrm>
            <a:off x="825500" y="4568825"/>
            <a:ext cx="764381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41" name="Line 188"/>
          <p:cNvSpPr>
            <a:spLocks noChangeShapeType="1"/>
          </p:cNvSpPr>
          <p:nvPr/>
        </p:nvSpPr>
        <p:spPr bwMode="auto">
          <a:xfrm flipV="1">
            <a:off x="5717736" y="2819399"/>
            <a:ext cx="4824" cy="172243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grpSp>
        <p:nvGrpSpPr>
          <p:cNvPr id="12" name="Groupe 11"/>
          <p:cNvGrpSpPr/>
          <p:nvPr/>
        </p:nvGrpSpPr>
        <p:grpSpPr>
          <a:xfrm>
            <a:off x="7160162" y="1635684"/>
            <a:ext cx="1801023" cy="712228"/>
            <a:chOff x="7160162" y="1635684"/>
            <a:chExt cx="1801023" cy="712228"/>
          </a:xfrm>
        </p:grpSpPr>
        <p:sp>
          <p:nvSpPr>
            <p:cNvPr id="3" name="Ellipse 2"/>
            <p:cNvSpPr/>
            <p:nvPr/>
          </p:nvSpPr>
          <p:spPr>
            <a:xfrm>
              <a:off x="7340592" y="1635684"/>
              <a:ext cx="144016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240" name="Text Box 187"/>
            <p:cNvSpPr txBox="1">
              <a:spLocks noChangeArrowheads="1"/>
            </p:cNvSpPr>
            <p:nvPr/>
          </p:nvSpPr>
          <p:spPr bwMode="auto">
            <a:xfrm>
              <a:off x="7160162" y="1711324"/>
              <a:ext cx="1801023" cy="636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 smtClean="0">
                  <a:solidFill>
                    <a:schemeClr val="accent1"/>
                  </a:solidFill>
                </a:rPr>
                <a:t>No </a:t>
              </a:r>
              <a:r>
                <a:rPr lang="fr-FR" altLang="fr-FR" sz="1400" b="1" dirty="0" err="1" smtClean="0">
                  <a:solidFill>
                    <a:schemeClr val="accent1"/>
                  </a:solidFill>
                </a:rPr>
                <a:t>Shock</a:t>
              </a:r>
              <a:endParaRPr lang="fr-FR" altLang="fr-FR" sz="1400" b="1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51" name="Text Box 79"/>
          <p:cNvSpPr txBox="1">
            <a:spLocks noChangeArrowheads="1"/>
          </p:cNvSpPr>
          <p:nvPr/>
        </p:nvSpPr>
        <p:spPr bwMode="auto">
          <a:xfrm>
            <a:off x="2503480" y="4659313"/>
            <a:ext cx="92806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000" b="1" dirty="0" smtClean="0">
                <a:solidFill>
                  <a:schemeClr val="accent6"/>
                </a:solidFill>
              </a:rPr>
              <a:t>Short </a:t>
            </a:r>
            <a:r>
              <a:rPr lang="fr-FR" altLang="fr-FR" sz="1000" b="1" dirty="0" err="1" smtClean="0">
                <a:solidFill>
                  <a:schemeClr val="accent6"/>
                </a:solidFill>
              </a:rPr>
              <a:t>brake</a:t>
            </a:r>
            <a:r>
              <a:rPr lang="fr-FR" altLang="fr-FR" sz="1000" b="1" dirty="0" smtClean="0">
                <a:solidFill>
                  <a:schemeClr val="accent6"/>
                </a:solidFill>
              </a:rPr>
              <a:t> impulse</a:t>
            </a:r>
            <a:endParaRPr lang="fr-FR" altLang="fr-FR" sz="1000" dirty="0">
              <a:solidFill>
                <a:schemeClr val="accent6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-7240" y="6457890"/>
            <a:ext cx="3407665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schemeClr val="tx2"/>
                </a:solidFill>
              </a:rPr>
              <a:t>Reduce</a:t>
            </a:r>
            <a:r>
              <a:rPr lang="fr-FR" sz="1000" b="1" dirty="0" smtClean="0">
                <a:solidFill>
                  <a:schemeClr val="tx2"/>
                </a:solidFill>
              </a:rPr>
              <a:t> Speed </a:t>
            </a:r>
          </a:p>
          <a:p>
            <a:r>
              <a:rPr lang="fr-FR" sz="1000" dirty="0">
                <a:sym typeface="Wingdings" panose="05000000000000000000" pitchFamily="2" charset="2"/>
              </a:rPr>
              <a:t>	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Active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Braking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Safety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endParaRPr lang="fr-FR" sz="1000" b="1" dirty="0" smtClean="0">
              <a:sym typeface="Wingdings" panose="05000000000000000000" pitchFamily="2" charset="2"/>
            </a:endParaRPr>
          </a:p>
        </p:txBody>
      </p:sp>
      <p:sp>
        <p:nvSpPr>
          <p:cNvPr id="32850" name="Freeform 82"/>
          <p:cNvSpPr>
            <a:spLocks/>
          </p:cNvSpPr>
          <p:nvPr/>
        </p:nvSpPr>
        <p:spPr bwMode="auto">
          <a:xfrm>
            <a:off x="3354389" y="3802064"/>
            <a:ext cx="2369740" cy="768350"/>
          </a:xfrm>
          <a:custGeom>
            <a:avLst/>
            <a:gdLst>
              <a:gd name="T0" fmla="*/ 0 w 3584"/>
              <a:gd name="T1" fmla="*/ 500063 h 661"/>
              <a:gd name="T2" fmla="*/ 181548 w 3584"/>
              <a:gd name="T3" fmla="*/ 469802 h 661"/>
              <a:gd name="T4" fmla="*/ 271254 w 3584"/>
              <a:gd name="T5" fmla="*/ 443324 h 661"/>
              <a:gd name="T6" fmla="*/ 373776 w 3584"/>
              <a:gd name="T7" fmla="*/ 371454 h 661"/>
              <a:gd name="T8" fmla="*/ 438919 w 3584"/>
              <a:gd name="T9" fmla="*/ 300340 h 661"/>
              <a:gd name="T10" fmla="*/ 495520 w 3584"/>
              <a:gd name="T11" fmla="*/ 165679 h 661"/>
              <a:gd name="T12" fmla="*/ 544644 w 3584"/>
              <a:gd name="T13" fmla="*/ 110453 h 661"/>
              <a:gd name="T14" fmla="*/ 607652 w 3584"/>
              <a:gd name="T15" fmla="*/ 65818 h 661"/>
              <a:gd name="T16" fmla="*/ 688815 w 3584"/>
              <a:gd name="T17" fmla="*/ 23452 h 661"/>
              <a:gd name="T18" fmla="*/ 783861 w 3584"/>
              <a:gd name="T19" fmla="*/ 0 h 661"/>
              <a:gd name="T20" fmla="*/ 3827462 w 3584"/>
              <a:gd name="T21" fmla="*/ 757 h 661"/>
              <a:gd name="T22" fmla="*/ 3827462 w 3584"/>
              <a:gd name="T23" fmla="*/ 500063 h 661"/>
              <a:gd name="T24" fmla="*/ 0 w 3584"/>
              <a:gd name="T25" fmla="*/ 500063 h 6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584" h="661">
                <a:moveTo>
                  <a:pt x="0" y="661"/>
                </a:moveTo>
                <a:lnTo>
                  <a:pt x="170" y="621"/>
                </a:lnTo>
                <a:lnTo>
                  <a:pt x="254" y="586"/>
                </a:lnTo>
                <a:lnTo>
                  <a:pt x="350" y="491"/>
                </a:lnTo>
                <a:lnTo>
                  <a:pt x="411" y="397"/>
                </a:lnTo>
                <a:lnTo>
                  <a:pt x="464" y="219"/>
                </a:lnTo>
                <a:lnTo>
                  <a:pt x="510" y="146"/>
                </a:lnTo>
                <a:lnTo>
                  <a:pt x="569" y="87"/>
                </a:lnTo>
                <a:lnTo>
                  <a:pt x="645" y="31"/>
                </a:lnTo>
                <a:lnTo>
                  <a:pt x="734" y="0"/>
                </a:lnTo>
                <a:lnTo>
                  <a:pt x="3584" y="1"/>
                </a:lnTo>
                <a:lnTo>
                  <a:pt x="3584" y="661"/>
                </a:lnTo>
                <a:lnTo>
                  <a:pt x="0" y="661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grpSp>
        <p:nvGrpSpPr>
          <p:cNvPr id="10" name="Groupe 9"/>
          <p:cNvGrpSpPr/>
          <p:nvPr/>
        </p:nvGrpSpPr>
        <p:grpSpPr>
          <a:xfrm>
            <a:off x="53711" y="1618456"/>
            <a:ext cx="7990096" cy="4475326"/>
            <a:chOff x="53711" y="1618456"/>
            <a:chExt cx="7990096" cy="4475326"/>
          </a:xfrm>
        </p:grpSpPr>
        <p:sp>
          <p:nvSpPr>
            <p:cNvPr id="8242" name="Text Box 192"/>
            <p:cNvSpPr txBox="1">
              <a:spLocks noChangeArrowheads="1"/>
            </p:cNvSpPr>
            <p:nvPr/>
          </p:nvSpPr>
          <p:spPr bwMode="auto">
            <a:xfrm>
              <a:off x="5722542" y="5149219"/>
              <a:ext cx="2321265" cy="944563"/>
            </a:xfrm>
            <a:prstGeom prst="rect">
              <a:avLst/>
            </a:prstGeom>
            <a:solidFill>
              <a:srgbClr val="000000">
                <a:alpha val="25098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800"/>
                </a:spcBef>
              </a:pPr>
              <a:r>
                <a:rPr lang="fr-FR" altLang="fr-FR" sz="1200" b="1" dirty="0" err="1" smtClean="0">
                  <a:solidFill>
                    <a:srgbClr val="FF0000"/>
                  </a:solidFill>
                </a:rPr>
                <a:t>Anticipated</a:t>
              </a:r>
              <a:r>
                <a:rPr lang="fr-FR" altLang="fr-FR" sz="1200" b="1" dirty="0" smtClean="0"/>
                <a:t>  </a:t>
              </a:r>
              <a:r>
                <a:rPr lang="fr-FR" altLang="fr-FR" sz="1200" b="1" dirty="0" err="1" smtClean="0"/>
                <a:t>automatic</a:t>
              </a:r>
              <a:r>
                <a:rPr lang="fr-FR" altLang="fr-FR" sz="1200" b="1" dirty="0" smtClean="0"/>
                <a:t> high </a:t>
              </a:r>
              <a:r>
                <a:rPr lang="fr-FR" altLang="fr-FR" sz="1200" b="1" dirty="0" err="1" smtClean="0"/>
                <a:t>level</a:t>
              </a:r>
              <a:r>
                <a:rPr lang="fr-FR" altLang="fr-FR" sz="1200" b="1" dirty="0" smtClean="0"/>
                <a:t> </a:t>
              </a:r>
              <a:r>
                <a:rPr lang="fr-FR" altLang="fr-FR" sz="1200" b="1" dirty="0" err="1" smtClean="0"/>
                <a:t>braking</a:t>
              </a:r>
              <a:r>
                <a:rPr lang="fr-FR" altLang="fr-FR" sz="1200" b="1" dirty="0" smtClean="0"/>
                <a:t> action </a:t>
              </a:r>
              <a:r>
                <a:rPr lang="fr-FR" altLang="fr-FR" sz="1200" b="1" dirty="0" err="1" smtClean="0"/>
                <a:t>when</a:t>
              </a:r>
              <a:r>
                <a:rPr lang="fr-FR" altLang="fr-FR" sz="1200" b="1" dirty="0" smtClean="0"/>
                <a:t> collision </a:t>
              </a:r>
              <a:r>
                <a:rPr lang="fr-FR" altLang="fr-FR" sz="1200" b="1" dirty="0" err="1" smtClean="0"/>
                <a:t>is</a:t>
              </a:r>
              <a:r>
                <a:rPr lang="fr-FR" altLang="fr-FR" sz="1200" b="1" dirty="0" smtClean="0"/>
                <a:t> </a:t>
              </a:r>
              <a:r>
                <a:rPr lang="fr-FR" altLang="fr-FR" sz="1200" b="1" dirty="0" err="1" smtClean="0"/>
                <a:t>still</a:t>
              </a:r>
              <a:r>
                <a:rPr lang="fr-FR" altLang="fr-FR" sz="1200" b="1" dirty="0" smtClean="0"/>
                <a:t> </a:t>
              </a:r>
              <a:r>
                <a:rPr lang="fr-FR" altLang="fr-FR" sz="1200" b="1" dirty="0" err="1" smtClean="0"/>
                <a:t>avoidable</a:t>
              </a:r>
              <a:endParaRPr lang="fr-FR" altLang="fr-FR" dirty="0"/>
            </a:p>
          </p:txBody>
        </p:sp>
        <p:sp>
          <p:nvSpPr>
            <p:cNvPr id="8244" name="Freeform 194"/>
            <p:cNvSpPr>
              <a:spLocks/>
            </p:cNvSpPr>
            <p:nvPr/>
          </p:nvSpPr>
          <p:spPr bwMode="auto">
            <a:xfrm>
              <a:off x="5712736" y="2020256"/>
              <a:ext cx="2331071" cy="2541588"/>
            </a:xfrm>
            <a:custGeom>
              <a:avLst/>
              <a:gdLst>
                <a:gd name="T0" fmla="*/ 0 w 2827"/>
                <a:gd name="T1" fmla="*/ 782 h 2302"/>
                <a:gd name="T2" fmla="*/ 415 w 2827"/>
                <a:gd name="T3" fmla="*/ 782 h 2302"/>
                <a:gd name="T4" fmla="*/ 446 w 2827"/>
                <a:gd name="T5" fmla="*/ 767 h 2302"/>
                <a:gd name="T6" fmla="*/ 470 w 2827"/>
                <a:gd name="T7" fmla="*/ 744 h 2302"/>
                <a:gd name="T8" fmla="*/ 491 w 2827"/>
                <a:gd name="T9" fmla="*/ 708 h 2302"/>
                <a:gd name="T10" fmla="*/ 622 w 2827"/>
                <a:gd name="T11" fmla="*/ 172 h 2302"/>
                <a:gd name="T12" fmla="*/ 632 w 2827"/>
                <a:gd name="T13" fmla="*/ 130 h 2302"/>
                <a:gd name="T14" fmla="*/ 641 w 2827"/>
                <a:gd name="T15" fmla="*/ 94 h 2302"/>
                <a:gd name="T16" fmla="*/ 651 w 2827"/>
                <a:gd name="T17" fmla="*/ 46 h 2302"/>
                <a:gd name="T18" fmla="*/ 668 w 2827"/>
                <a:gd name="T19" fmla="*/ 10 h 2302"/>
                <a:gd name="T20" fmla="*/ 708 w 2827"/>
                <a:gd name="T21" fmla="*/ 1 h 2302"/>
                <a:gd name="T22" fmla="*/ 1346 w 2827"/>
                <a:gd name="T23" fmla="*/ 0 h 2302"/>
                <a:gd name="T24" fmla="*/ 1346 w 2827"/>
                <a:gd name="T25" fmla="*/ 1096 h 2302"/>
                <a:gd name="T26" fmla="*/ 0 w 2827"/>
                <a:gd name="T27" fmla="*/ 1096 h 2302"/>
                <a:gd name="T28" fmla="*/ 0 w 2827"/>
                <a:gd name="T29" fmla="*/ 782 h 23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2471 w 10000"/>
                <a:gd name="connsiteY0" fmla="*/ 7084 h 10000"/>
                <a:gd name="connsiteX1" fmla="*/ 3085 w 10000"/>
                <a:gd name="connsiteY1" fmla="*/ 7133 h 10000"/>
                <a:gd name="connsiteX2" fmla="*/ 3314 w 10000"/>
                <a:gd name="connsiteY2" fmla="*/ 7003 h 10000"/>
                <a:gd name="connsiteX3" fmla="*/ 3491 w 10000"/>
                <a:gd name="connsiteY3" fmla="*/ 6785 h 10000"/>
                <a:gd name="connsiteX4" fmla="*/ 3651 w 10000"/>
                <a:gd name="connsiteY4" fmla="*/ 6460 h 10000"/>
                <a:gd name="connsiteX5" fmla="*/ 4623 w 10000"/>
                <a:gd name="connsiteY5" fmla="*/ 1573 h 10000"/>
                <a:gd name="connsiteX6" fmla="*/ 4694 w 10000"/>
                <a:gd name="connsiteY6" fmla="*/ 1182 h 10000"/>
                <a:gd name="connsiteX7" fmla="*/ 4765 w 10000"/>
                <a:gd name="connsiteY7" fmla="*/ 856 h 10000"/>
                <a:gd name="connsiteX8" fmla="*/ 4836 w 10000"/>
                <a:gd name="connsiteY8" fmla="*/ 421 h 10000"/>
                <a:gd name="connsiteX9" fmla="*/ 4959 w 10000"/>
                <a:gd name="connsiteY9" fmla="*/ 96 h 10000"/>
                <a:gd name="connsiteX10" fmla="*/ 5260 w 10000"/>
                <a:gd name="connsiteY10" fmla="*/ 9 h 10000"/>
                <a:gd name="connsiteX11" fmla="*/ 10000 w 10000"/>
                <a:gd name="connsiteY11" fmla="*/ 0 h 10000"/>
                <a:gd name="connsiteX12" fmla="*/ 10000 w 10000"/>
                <a:gd name="connsiteY12" fmla="*/ 10000 h 10000"/>
                <a:gd name="connsiteX13" fmla="*/ 0 w 10000"/>
                <a:gd name="connsiteY13" fmla="*/ 10000 h 10000"/>
                <a:gd name="connsiteX14" fmla="*/ 2471 w 10000"/>
                <a:gd name="connsiteY14" fmla="*/ 7084 h 10000"/>
                <a:gd name="connsiteX0" fmla="*/ 0 w 7529"/>
                <a:gd name="connsiteY0" fmla="*/ 7084 h 10000"/>
                <a:gd name="connsiteX1" fmla="*/ 614 w 7529"/>
                <a:gd name="connsiteY1" fmla="*/ 7133 h 10000"/>
                <a:gd name="connsiteX2" fmla="*/ 843 w 7529"/>
                <a:gd name="connsiteY2" fmla="*/ 7003 h 10000"/>
                <a:gd name="connsiteX3" fmla="*/ 1020 w 7529"/>
                <a:gd name="connsiteY3" fmla="*/ 6785 h 10000"/>
                <a:gd name="connsiteX4" fmla="*/ 1180 w 7529"/>
                <a:gd name="connsiteY4" fmla="*/ 6460 h 10000"/>
                <a:gd name="connsiteX5" fmla="*/ 2152 w 7529"/>
                <a:gd name="connsiteY5" fmla="*/ 1573 h 10000"/>
                <a:gd name="connsiteX6" fmla="*/ 2223 w 7529"/>
                <a:gd name="connsiteY6" fmla="*/ 1182 h 10000"/>
                <a:gd name="connsiteX7" fmla="*/ 2294 w 7529"/>
                <a:gd name="connsiteY7" fmla="*/ 856 h 10000"/>
                <a:gd name="connsiteX8" fmla="*/ 2365 w 7529"/>
                <a:gd name="connsiteY8" fmla="*/ 421 h 10000"/>
                <a:gd name="connsiteX9" fmla="*/ 2488 w 7529"/>
                <a:gd name="connsiteY9" fmla="*/ 96 h 10000"/>
                <a:gd name="connsiteX10" fmla="*/ 2789 w 7529"/>
                <a:gd name="connsiteY10" fmla="*/ 9 h 10000"/>
                <a:gd name="connsiteX11" fmla="*/ 7529 w 7529"/>
                <a:gd name="connsiteY11" fmla="*/ 0 h 10000"/>
                <a:gd name="connsiteX12" fmla="*/ 7529 w 7529"/>
                <a:gd name="connsiteY12" fmla="*/ 10000 h 10000"/>
                <a:gd name="connsiteX13" fmla="*/ 122 w 7529"/>
                <a:gd name="connsiteY13" fmla="*/ 10000 h 10000"/>
                <a:gd name="connsiteX14" fmla="*/ 0 w 7529"/>
                <a:gd name="connsiteY14" fmla="*/ 7084 h 10000"/>
                <a:gd name="connsiteX0" fmla="*/ 116 w 9847"/>
                <a:gd name="connsiteY0" fmla="*/ 6936 h 10000"/>
                <a:gd name="connsiteX1" fmla="*/ 663 w 9847"/>
                <a:gd name="connsiteY1" fmla="*/ 7133 h 10000"/>
                <a:gd name="connsiteX2" fmla="*/ 967 w 9847"/>
                <a:gd name="connsiteY2" fmla="*/ 7003 h 10000"/>
                <a:gd name="connsiteX3" fmla="*/ 1202 w 9847"/>
                <a:gd name="connsiteY3" fmla="*/ 6785 h 10000"/>
                <a:gd name="connsiteX4" fmla="*/ 1414 w 9847"/>
                <a:gd name="connsiteY4" fmla="*/ 6460 h 10000"/>
                <a:gd name="connsiteX5" fmla="*/ 2705 w 9847"/>
                <a:gd name="connsiteY5" fmla="*/ 1573 h 10000"/>
                <a:gd name="connsiteX6" fmla="*/ 2800 w 9847"/>
                <a:gd name="connsiteY6" fmla="*/ 1182 h 10000"/>
                <a:gd name="connsiteX7" fmla="*/ 2894 w 9847"/>
                <a:gd name="connsiteY7" fmla="*/ 856 h 10000"/>
                <a:gd name="connsiteX8" fmla="*/ 2988 w 9847"/>
                <a:gd name="connsiteY8" fmla="*/ 421 h 10000"/>
                <a:gd name="connsiteX9" fmla="*/ 3152 w 9847"/>
                <a:gd name="connsiteY9" fmla="*/ 96 h 10000"/>
                <a:gd name="connsiteX10" fmla="*/ 3551 w 9847"/>
                <a:gd name="connsiteY10" fmla="*/ 9 h 10000"/>
                <a:gd name="connsiteX11" fmla="*/ 9847 w 9847"/>
                <a:gd name="connsiteY11" fmla="*/ 0 h 10000"/>
                <a:gd name="connsiteX12" fmla="*/ 9847 w 9847"/>
                <a:gd name="connsiteY12" fmla="*/ 10000 h 10000"/>
                <a:gd name="connsiteX13" fmla="*/ 9 w 9847"/>
                <a:gd name="connsiteY13" fmla="*/ 10000 h 10000"/>
                <a:gd name="connsiteX14" fmla="*/ 116 w 9847"/>
                <a:gd name="connsiteY14" fmla="*/ 6936 h 10000"/>
                <a:gd name="connsiteX0" fmla="*/ 0 w 10155"/>
                <a:gd name="connsiteY0" fmla="*/ 7133 h 10000"/>
                <a:gd name="connsiteX1" fmla="*/ 828 w 10155"/>
                <a:gd name="connsiteY1" fmla="*/ 7133 h 10000"/>
                <a:gd name="connsiteX2" fmla="*/ 1137 w 10155"/>
                <a:gd name="connsiteY2" fmla="*/ 7003 h 10000"/>
                <a:gd name="connsiteX3" fmla="*/ 1376 w 10155"/>
                <a:gd name="connsiteY3" fmla="*/ 6785 h 10000"/>
                <a:gd name="connsiteX4" fmla="*/ 1591 w 10155"/>
                <a:gd name="connsiteY4" fmla="*/ 6460 h 10000"/>
                <a:gd name="connsiteX5" fmla="*/ 2902 w 10155"/>
                <a:gd name="connsiteY5" fmla="*/ 1573 h 10000"/>
                <a:gd name="connsiteX6" fmla="*/ 2999 w 10155"/>
                <a:gd name="connsiteY6" fmla="*/ 1182 h 10000"/>
                <a:gd name="connsiteX7" fmla="*/ 3094 w 10155"/>
                <a:gd name="connsiteY7" fmla="*/ 856 h 10000"/>
                <a:gd name="connsiteX8" fmla="*/ 3189 w 10155"/>
                <a:gd name="connsiteY8" fmla="*/ 421 h 10000"/>
                <a:gd name="connsiteX9" fmla="*/ 3356 w 10155"/>
                <a:gd name="connsiteY9" fmla="*/ 96 h 10000"/>
                <a:gd name="connsiteX10" fmla="*/ 3761 w 10155"/>
                <a:gd name="connsiteY10" fmla="*/ 9 h 10000"/>
                <a:gd name="connsiteX11" fmla="*/ 10155 w 10155"/>
                <a:gd name="connsiteY11" fmla="*/ 0 h 10000"/>
                <a:gd name="connsiteX12" fmla="*/ 10155 w 10155"/>
                <a:gd name="connsiteY12" fmla="*/ 10000 h 10000"/>
                <a:gd name="connsiteX13" fmla="*/ 164 w 10155"/>
                <a:gd name="connsiteY13" fmla="*/ 10000 h 10000"/>
                <a:gd name="connsiteX14" fmla="*/ 0 w 10155"/>
                <a:gd name="connsiteY14" fmla="*/ 7133 h 10000"/>
                <a:gd name="connsiteX0" fmla="*/ 15 w 10170"/>
                <a:gd name="connsiteY0" fmla="*/ 7133 h 10000"/>
                <a:gd name="connsiteX1" fmla="*/ 843 w 10170"/>
                <a:gd name="connsiteY1" fmla="*/ 7133 h 10000"/>
                <a:gd name="connsiteX2" fmla="*/ 1152 w 10170"/>
                <a:gd name="connsiteY2" fmla="*/ 7003 h 10000"/>
                <a:gd name="connsiteX3" fmla="*/ 1391 w 10170"/>
                <a:gd name="connsiteY3" fmla="*/ 6785 h 10000"/>
                <a:gd name="connsiteX4" fmla="*/ 1606 w 10170"/>
                <a:gd name="connsiteY4" fmla="*/ 6460 h 10000"/>
                <a:gd name="connsiteX5" fmla="*/ 2917 w 10170"/>
                <a:gd name="connsiteY5" fmla="*/ 1573 h 10000"/>
                <a:gd name="connsiteX6" fmla="*/ 3014 w 10170"/>
                <a:gd name="connsiteY6" fmla="*/ 1182 h 10000"/>
                <a:gd name="connsiteX7" fmla="*/ 3109 w 10170"/>
                <a:gd name="connsiteY7" fmla="*/ 856 h 10000"/>
                <a:gd name="connsiteX8" fmla="*/ 3204 w 10170"/>
                <a:gd name="connsiteY8" fmla="*/ 421 h 10000"/>
                <a:gd name="connsiteX9" fmla="*/ 3371 w 10170"/>
                <a:gd name="connsiteY9" fmla="*/ 96 h 10000"/>
                <a:gd name="connsiteX10" fmla="*/ 3776 w 10170"/>
                <a:gd name="connsiteY10" fmla="*/ 9 h 10000"/>
                <a:gd name="connsiteX11" fmla="*/ 10170 w 10170"/>
                <a:gd name="connsiteY11" fmla="*/ 0 h 10000"/>
                <a:gd name="connsiteX12" fmla="*/ 10170 w 10170"/>
                <a:gd name="connsiteY12" fmla="*/ 10000 h 10000"/>
                <a:gd name="connsiteX13" fmla="*/ 15 w 10170"/>
                <a:gd name="connsiteY13" fmla="*/ 10000 h 10000"/>
                <a:gd name="connsiteX14" fmla="*/ 15 w 10170"/>
                <a:gd name="connsiteY14" fmla="*/ 71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70" h="10000">
                  <a:moveTo>
                    <a:pt x="15" y="7133"/>
                  </a:moveTo>
                  <a:lnTo>
                    <a:pt x="843" y="7133"/>
                  </a:lnTo>
                  <a:lnTo>
                    <a:pt x="1152" y="7003"/>
                  </a:lnTo>
                  <a:lnTo>
                    <a:pt x="1391" y="6785"/>
                  </a:lnTo>
                  <a:cubicBezTo>
                    <a:pt x="1463" y="6677"/>
                    <a:pt x="1534" y="6568"/>
                    <a:pt x="1606" y="6460"/>
                  </a:cubicBezTo>
                  <a:lnTo>
                    <a:pt x="2917" y="1573"/>
                  </a:lnTo>
                  <a:cubicBezTo>
                    <a:pt x="2950" y="1443"/>
                    <a:pt x="2981" y="1312"/>
                    <a:pt x="3014" y="1182"/>
                  </a:cubicBezTo>
                  <a:cubicBezTo>
                    <a:pt x="3045" y="1073"/>
                    <a:pt x="3076" y="965"/>
                    <a:pt x="3109" y="856"/>
                  </a:cubicBezTo>
                  <a:cubicBezTo>
                    <a:pt x="3141" y="711"/>
                    <a:pt x="3172" y="566"/>
                    <a:pt x="3204" y="421"/>
                  </a:cubicBezTo>
                  <a:cubicBezTo>
                    <a:pt x="3260" y="313"/>
                    <a:pt x="3315" y="204"/>
                    <a:pt x="3371" y="96"/>
                  </a:cubicBezTo>
                  <a:lnTo>
                    <a:pt x="3776" y="9"/>
                  </a:lnTo>
                  <a:lnTo>
                    <a:pt x="10170" y="0"/>
                  </a:lnTo>
                  <a:lnTo>
                    <a:pt x="10170" y="10000"/>
                  </a:lnTo>
                  <a:lnTo>
                    <a:pt x="15" y="10000"/>
                  </a:lnTo>
                  <a:cubicBezTo>
                    <a:pt x="-40" y="9028"/>
                    <a:pt x="70" y="8105"/>
                    <a:pt x="15" y="7133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211" name="Line 77"/>
            <p:cNvSpPr>
              <a:spLocks noChangeShapeType="1"/>
            </p:cNvSpPr>
            <p:nvPr/>
          </p:nvSpPr>
          <p:spPr bwMode="auto">
            <a:xfrm flipH="1">
              <a:off x="1365786" y="2020256"/>
              <a:ext cx="5794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212" name="Text Box 78"/>
            <p:cNvSpPr txBox="1">
              <a:spLocks noChangeArrowheads="1"/>
            </p:cNvSpPr>
            <p:nvPr/>
          </p:nvSpPr>
          <p:spPr bwMode="auto">
            <a:xfrm>
              <a:off x="125425" y="1864284"/>
              <a:ext cx="1046150" cy="3119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100" b="1" dirty="0" smtClean="0">
                  <a:solidFill>
                    <a:schemeClr val="bg1"/>
                  </a:solidFill>
                </a:rPr>
                <a:t>High </a:t>
              </a:r>
              <a:r>
                <a:rPr lang="fr-FR" altLang="fr-FR" sz="1100" b="1" dirty="0" err="1" smtClean="0">
                  <a:solidFill>
                    <a:schemeClr val="bg1"/>
                  </a:solidFill>
                </a:rPr>
                <a:t>Level</a:t>
              </a:r>
              <a:endParaRPr lang="fr-FR" alt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Ellipse 3"/>
            <p:cNvSpPr/>
            <p:nvPr/>
          </p:nvSpPr>
          <p:spPr>
            <a:xfrm>
              <a:off x="53711" y="1618456"/>
              <a:ext cx="1312075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37" name="Ellipse 36"/>
          <p:cNvSpPr/>
          <p:nvPr/>
        </p:nvSpPr>
        <p:spPr>
          <a:xfrm>
            <a:off x="23013" y="3455988"/>
            <a:ext cx="13120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5" name="Text Box 210"/>
          <p:cNvSpPr txBox="1">
            <a:spLocks noChangeArrowheads="1"/>
          </p:cNvSpPr>
          <p:nvPr/>
        </p:nvSpPr>
        <p:spPr bwMode="auto">
          <a:xfrm>
            <a:off x="8221540" y="4633119"/>
            <a:ext cx="9826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000" b="1" dirty="0" smtClean="0"/>
              <a:t>Time </a:t>
            </a:r>
            <a:r>
              <a:rPr lang="fr-FR" altLang="fr-FR" sz="1000" b="1" dirty="0" err="1" smtClean="0"/>
              <a:t>before</a:t>
            </a:r>
            <a:r>
              <a:rPr lang="fr-FR" altLang="fr-FR" sz="1000" b="1" dirty="0" smtClean="0"/>
              <a:t> collision</a:t>
            </a:r>
            <a:endParaRPr lang="fr-FR" altLang="fr-FR" dirty="0"/>
          </a:p>
        </p:txBody>
      </p:sp>
      <p:sp>
        <p:nvSpPr>
          <p:cNvPr id="48" name="Text Box 184"/>
          <p:cNvSpPr txBox="1">
            <a:spLocks noChangeArrowheads="1"/>
          </p:cNvSpPr>
          <p:nvPr/>
        </p:nvSpPr>
        <p:spPr bwMode="auto">
          <a:xfrm>
            <a:off x="6731001" y="4659313"/>
            <a:ext cx="1490539" cy="4905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200" b="1" dirty="0" err="1" smtClean="0">
                <a:solidFill>
                  <a:schemeClr val="bg1"/>
                </a:solidFill>
              </a:rPr>
              <a:t>Unavoidable</a:t>
            </a:r>
            <a:r>
              <a:rPr lang="fr-FR" altLang="fr-FR" sz="1200" b="1" dirty="0" smtClean="0">
                <a:solidFill>
                  <a:schemeClr val="bg1"/>
                </a:solidFill>
              </a:rPr>
              <a:t> collision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722542" y="4319638"/>
            <a:ext cx="2498998" cy="914400"/>
            <a:chOff x="5722542" y="4319638"/>
            <a:chExt cx="2498998" cy="914400"/>
          </a:xfrm>
        </p:grpSpPr>
        <p:sp>
          <p:nvSpPr>
            <p:cNvPr id="8237" name="Text Box 184"/>
            <p:cNvSpPr txBox="1">
              <a:spLocks noChangeArrowheads="1"/>
            </p:cNvSpPr>
            <p:nvPr/>
          </p:nvSpPr>
          <p:spPr bwMode="auto">
            <a:xfrm>
              <a:off x="5724168" y="4659313"/>
              <a:ext cx="2497372" cy="49053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 smtClean="0"/>
                <a:t>Collision </a:t>
              </a:r>
              <a:r>
                <a:rPr lang="fr-FR" altLang="fr-FR" sz="1400" b="1" dirty="0" err="1" smtClean="0"/>
                <a:t>avoidable</a:t>
              </a:r>
              <a:r>
                <a:rPr lang="fr-FR" altLang="fr-FR" sz="1400" b="1" dirty="0" smtClean="0"/>
                <a:t> </a:t>
              </a:r>
              <a:endParaRPr lang="fr-FR" altLang="fr-FR" sz="1400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722542" y="4319638"/>
              <a:ext cx="2338133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50825" y="2624138"/>
            <a:ext cx="6049367" cy="311943"/>
            <a:chOff x="250825" y="2624138"/>
            <a:chExt cx="6049367" cy="311943"/>
          </a:xfrm>
        </p:grpSpPr>
        <p:sp>
          <p:nvSpPr>
            <p:cNvPr id="52" name="Text Box 78"/>
            <p:cNvSpPr txBox="1">
              <a:spLocks noChangeArrowheads="1"/>
            </p:cNvSpPr>
            <p:nvPr/>
          </p:nvSpPr>
          <p:spPr bwMode="auto">
            <a:xfrm>
              <a:off x="250825" y="2624138"/>
              <a:ext cx="1046150" cy="3119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100" b="1" dirty="0" err="1" smtClean="0">
                  <a:solidFill>
                    <a:schemeClr val="bg1"/>
                  </a:solidFill>
                </a:rPr>
                <a:t>Mid</a:t>
              </a:r>
              <a:r>
                <a:rPr lang="fr-FR" altLang="fr-FR" sz="1100" b="1" dirty="0" smtClean="0">
                  <a:solidFill>
                    <a:schemeClr val="bg1"/>
                  </a:solidFill>
                </a:rPr>
                <a:t> </a:t>
              </a:r>
              <a:r>
                <a:rPr lang="fr-FR" altLang="fr-FR" sz="1100" b="1" dirty="0" err="1" smtClean="0">
                  <a:solidFill>
                    <a:schemeClr val="bg1"/>
                  </a:solidFill>
                </a:rPr>
                <a:t>Level</a:t>
              </a:r>
              <a:endParaRPr lang="fr-FR" alt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Line 77"/>
            <p:cNvSpPr>
              <a:spLocks noChangeShapeType="1"/>
            </p:cNvSpPr>
            <p:nvPr/>
          </p:nvSpPr>
          <p:spPr bwMode="auto">
            <a:xfrm flipH="1" flipV="1">
              <a:off x="1347788" y="2830513"/>
              <a:ext cx="4952404" cy="15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55" name="Text Box 100"/>
          <p:cNvSpPr txBox="1">
            <a:spLocks noChangeArrowheads="1"/>
          </p:cNvSpPr>
          <p:nvPr/>
        </p:nvSpPr>
        <p:spPr bwMode="auto">
          <a:xfrm rot="-5400000">
            <a:off x="1048543" y="3309143"/>
            <a:ext cx="9826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000" b="1" dirty="0" err="1" smtClean="0"/>
              <a:t>Deceleration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459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528476"/>
            <a:ext cx="7631112" cy="590550"/>
          </a:xfrm>
        </p:spPr>
        <p:txBody>
          <a:bodyPr/>
          <a:lstStyle/>
          <a:p>
            <a:pPr eaLnBrk="1" hangingPunct="1"/>
            <a:r>
              <a:rPr lang="fr-FR" altLang="fr-FR" sz="2800" b="1" dirty="0" err="1" smtClean="0">
                <a:solidFill>
                  <a:schemeClr val="hlink"/>
                </a:solidFill>
              </a:rPr>
              <a:t>Automatic</a:t>
            </a:r>
            <a:r>
              <a:rPr lang="fr-FR" altLang="fr-FR" sz="2800" b="1" dirty="0" smtClean="0">
                <a:solidFill>
                  <a:schemeClr val="hlink"/>
                </a:solidFill>
              </a:rPr>
              <a:t> </a:t>
            </a:r>
            <a:r>
              <a:rPr lang="fr-FR" altLang="fr-FR" sz="2800" b="1" dirty="0" err="1" smtClean="0">
                <a:solidFill>
                  <a:schemeClr val="hlink"/>
                </a:solidFill>
              </a:rPr>
              <a:t>Braking</a:t>
            </a:r>
            <a:r>
              <a:rPr lang="fr-FR" altLang="fr-FR" sz="2800" b="1" dirty="0" smtClean="0">
                <a:solidFill>
                  <a:schemeClr val="hlink"/>
                </a:solidFill>
              </a:rPr>
              <a:t> – </a:t>
            </a:r>
            <a:r>
              <a:rPr lang="fr-FR" altLang="fr-FR" sz="2800" b="1" u="sng" dirty="0" err="1" smtClean="0">
                <a:solidFill>
                  <a:srgbClr val="FF0000"/>
                </a:solidFill>
              </a:rPr>
              <a:t>Improved</a:t>
            </a:r>
            <a:r>
              <a:rPr lang="fr-FR" altLang="fr-FR" sz="2800" b="1" dirty="0" smtClean="0">
                <a:solidFill>
                  <a:schemeClr val="hlink"/>
                </a:solidFill>
              </a:rPr>
              <a:t> Scenario of </a:t>
            </a:r>
            <a:r>
              <a:rPr lang="fr-FR" altLang="fr-FR" sz="2800" b="1" dirty="0" err="1" smtClean="0">
                <a:solidFill>
                  <a:schemeClr val="hlink"/>
                </a:solidFill>
              </a:rPr>
              <a:t>Functions</a:t>
            </a:r>
            <a:endParaRPr lang="fr-FR" altLang="fr-FR" sz="2800" b="1" dirty="0" smtClean="0">
              <a:solidFill>
                <a:schemeClr val="hlink"/>
              </a:solidFill>
            </a:endParaRPr>
          </a:p>
        </p:txBody>
      </p:sp>
      <p:sp>
        <p:nvSpPr>
          <p:cNvPr id="8196" name="Rectangle 58"/>
          <p:cNvSpPr>
            <a:spLocks noChangeArrowheads="1"/>
          </p:cNvSpPr>
          <p:nvPr/>
        </p:nvSpPr>
        <p:spPr bwMode="auto">
          <a:xfrm>
            <a:off x="250825" y="692150"/>
            <a:ext cx="44291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CH" altLang="fr-FR"/>
          </a:p>
        </p:txBody>
      </p:sp>
      <p:sp>
        <p:nvSpPr>
          <p:cNvPr id="8197" name="Line 62"/>
          <p:cNvSpPr>
            <a:spLocks noChangeShapeType="1"/>
          </p:cNvSpPr>
          <p:nvPr/>
        </p:nvSpPr>
        <p:spPr bwMode="auto">
          <a:xfrm flipV="1">
            <a:off x="1335088" y="1792288"/>
            <a:ext cx="0" cy="3049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 flipV="1">
            <a:off x="2085975" y="2832099"/>
            <a:ext cx="0" cy="1714500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38" name="Sound"/>
          <p:cNvSpPr>
            <a:spLocks noEditPoints="1" noChangeArrowheads="1"/>
          </p:cNvSpPr>
          <p:nvPr/>
        </p:nvSpPr>
        <p:spPr bwMode="auto">
          <a:xfrm>
            <a:off x="2420938" y="3121025"/>
            <a:ext cx="328612" cy="339725"/>
          </a:xfrm>
          <a:custGeom>
            <a:avLst/>
            <a:gdLst>
              <a:gd name="T0" fmla="*/ 169844 w 21600"/>
              <a:gd name="T1" fmla="*/ 332789 h 21600"/>
              <a:gd name="T2" fmla="*/ 169844 w 21600"/>
              <a:gd name="T3" fmla="*/ 0 h 21600"/>
              <a:gd name="T4" fmla="*/ 0 w 21600"/>
              <a:gd name="T5" fmla="*/ 169863 h 21600"/>
              <a:gd name="T6" fmla="*/ 328612 w 21600"/>
              <a:gd name="T7" fmla="*/ 1698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CH"/>
          </a:p>
        </p:txBody>
      </p:sp>
      <p:sp>
        <p:nvSpPr>
          <p:cNvPr id="32839" name="AutoShape 71"/>
          <p:cNvSpPr>
            <a:spLocks noChangeArrowheads="1"/>
          </p:cNvSpPr>
          <p:nvPr/>
        </p:nvSpPr>
        <p:spPr bwMode="auto">
          <a:xfrm>
            <a:off x="1893888" y="2368550"/>
            <a:ext cx="385762" cy="3286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840" name="Text Box 72"/>
          <p:cNvSpPr txBox="1">
            <a:spLocks noChangeArrowheads="1"/>
          </p:cNvSpPr>
          <p:nvPr/>
        </p:nvSpPr>
        <p:spPr bwMode="auto">
          <a:xfrm>
            <a:off x="1944688" y="2403475"/>
            <a:ext cx="26193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9900"/>
                </a:solidFill>
              </a:rPr>
              <a:t>!</a:t>
            </a:r>
            <a:endParaRPr lang="fr-FR" altLang="fr-FR"/>
          </a:p>
        </p:txBody>
      </p:sp>
      <p:sp>
        <p:nvSpPr>
          <p:cNvPr id="32841" name="Line 73"/>
          <p:cNvSpPr>
            <a:spLocks noChangeShapeType="1"/>
          </p:cNvSpPr>
          <p:nvPr/>
        </p:nvSpPr>
        <p:spPr bwMode="auto">
          <a:xfrm flipV="1">
            <a:off x="3431548" y="2830512"/>
            <a:ext cx="0" cy="173513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09" name="Line 75"/>
          <p:cNvSpPr>
            <a:spLocks noChangeShapeType="1"/>
          </p:cNvSpPr>
          <p:nvPr/>
        </p:nvSpPr>
        <p:spPr bwMode="auto">
          <a:xfrm flipH="1">
            <a:off x="1416843" y="3800476"/>
            <a:ext cx="2665413" cy="1587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10" name="Text Box 76"/>
          <p:cNvSpPr txBox="1">
            <a:spLocks noChangeArrowheads="1"/>
          </p:cNvSpPr>
          <p:nvPr/>
        </p:nvSpPr>
        <p:spPr bwMode="auto">
          <a:xfrm>
            <a:off x="250825" y="3689349"/>
            <a:ext cx="10382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000" b="1" dirty="0" err="1" smtClean="0">
                <a:solidFill>
                  <a:srgbClr val="FF0000"/>
                </a:solidFill>
              </a:rPr>
              <a:t>Intermediate</a:t>
            </a:r>
            <a:r>
              <a:rPr lang="fr-FR" altLang="fr-FR" sz="1000" b="1" dirty="0" smtClean="0">
                <a:solidFill>
                  <a:srgbClr val="FF0000"/>
                </a:solidFill>
              </a:rPr>
              <a:t>  </a:t>
            </a:r>
            <a:r>
              <a:rPr lang="fr-FR" altLang="fr-FR" sz="1000" b="1" dirty="0" err="1" smtClean="0">
                <a:solidFill>
                  <a:srgbClr val="FF0000"/>
                </a:solidFill>
              </a:rPr>
              <a:t>level</a:t>
            </a:r>
            <a:endParaRPr lang="fr-FR" altLang="fr-FR" sz="1000" b="1" dirty="0">
              <a:solidFill>
                <a:srgbClr val="FF0000"/>
              </a:solidFill>
            </a:endParaRPr>
          </a:p>
          <a:p>
            <a:pPr algn="ctr" eaLnBrk="1" hangingPunct="1"/>
            <a:endParaRPr lang="fr-FR" altLang="fr-FR" dirty="0"/>
          </a:p>
        </p:txBody>
      </p:sp>
      <p:sp>
        <p:nvSpPr>
          <p:cNvPr id="32862" name="Text Box 94"/>
          <p:cNvSpPr txBox="1">
            <a:spLocks noChangeArrowheads="1"/>
          </p:cNvSpPr>
          <p:nvPr/>
        </p:nvSpPr>
        <p:spPr bwMode="auto">
          <a:xfrm>
            <a:off x="2027238" y="5149849"/>
            <a:ext cx="1316037" cy="943932"/>
          </a:xfrm>
          <a:prstGeom prst="rect">
            <a:avLst/>
          </a:prstGeom>
          <a:solidFill>
            <a:srgbClr val="FFFFFF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fr-FR" altLang="fr-FR" sz="900" b="1" dirty="0">
              <a:solidFill>
                <a:srgbClr val="FF9900"/>
              </a:solidFill>
            </a:endParaRPr>
          </a:p>
          <a:p>
            <a:pPr algn="ctr" eaLnBrk="1" hangingPunct="1"/>
            <a:r>
              <a:rPr lang="fr-FR" altLang="fr-FR" sz="1200" b="1" dirty="0" err="1" smtClean="0">
                <a:solidFill>
                  <a:srgbClr val="FF9900"/>
                </a:solidFill>
              </a:rPr>
              <a:t>Risk</a:t>
            </a:r>
            <a:r>
              <a:rPr lang="fr-FR" altLang="fr-FR" sz="1200" b="1" dirty="0" smtClean="0">
                <a:solidFill>
                  <a:srgbClr val="FF9900"/>
                </a:solidFill>
              </a:rPr>
              <a:t> </a:t>
            </a:r>
            <a:r>
              <a:rPr lang="fr-FR" altLang="fr-FR" sz="1200" b="1" dirty="0" err="1" smtClean="0">
                <a:solidFill>
                  <a:srgbClr val="FF9900"/>
                </a:solidFill>
              </a:rPr>
              <a:t>identified</a:t>
            </a:r>
            <a:endParaRPr lang="fr-FR" altLang="fr-FR" sz="1200" b="1" dirty="0" smtClean="0">
              <a:solidFill>
                <a:srgbClr val="FF9900"/>
              </a:solidFill>
            </a:endParaRPr>
          </a:p>
          <a:p>
            <a:pPr algn="ctr" eaLnBrk="1" hangingPunct="1"/>
            <a:endParaRPr lang="fr-FR" altLang="fr-FR" sz="1200" b="1" dirty="0">
              <a:solidFill>
                <a:srgbClr val="FF9900"/>
              </a:solidFill>
            </a:endParaRPr>
          </a:p>
          <a:p>
            <a:pPr algn="ctr" eaLnBrk="1" hangingPunct="1"/>
            <a:r>
              <a:rPr lang="fr-FR" altLang="fr-FR" sz="1200" b="1" dirty="0" err="1" smtClean="0">
                <a:solidFill>
                  <a:srgbClr val="FF9900"/>
                </a:solidFill>
              </a:rPr>
              <a:t>Alert</a:t>
            </a:r>
            <a:endParaRPr lang="fr-FR" altLang="fr-FR" dirty="0"/>
          </a:p>
        </p:txBody>
      </p:sp>
      <p:sp>
        <p:nvSpPr>
          <p:cNvPr id="32863" name="Text Box 95"/>
          <p:cNvSpPr txBox="1">
            <a:spLocks noChangeArrowheads="1"/>
          </p:cNvSpPr>
          <p:nvPr/>
        </p:nvSpPr>
        <p:spPr bwMode="auto">
          <a:xfrm>
            <a:off x="3343275" y="5149851"/>
            <a:ext cx="2369780" cy="943931"/>
          </a:xfrm>
          <a:prstGeom prst="rect">
            <a:avLst/>
          </a:prstGeom>
          <a:solidFill>
            <a:srgbClr val="FF0000">
              <a:alpha val="25098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fr-FR" altLang="fr-FR" sz="8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fr-FR" altLang="fr-FR" sz="1200" b="1" dirty="0" err="1" smtClean="0">
                <a:solidFill>
                  <a:srgbClr val="FF0000"/>
                </a:solidFill>
              </a:rPr>
              <a:t>Automatic</a:t>
            </a:r>
            <a:r>
              <a:rPr lang="fr-FR" altLang="fr-FR" sz="1200" b="1" dirty="0" smtClean="0">
                <a:solidFill>
                  <a:srgbClr val="FF0000"/>
                </a:solidFill>
              </a:rPr>
              <a:t> Limited </a:t>
            </a:r>
            <a:r>
              <a:rPr lang="fr-FR" altLang="fr-FR" sz="1200" b="1" dirty="0" err="1" smtClean="0">
                <a:solidFill>
                  <a:srgbClr val="FF0000"/>
                </a:solidFill>
              </a:rPr>
              <a:t>Braking</a:t>
            </a:r>
            <a:r>
              <a:rPr lang="fr-FR" altLang="fr-FR" sz="1200" b="1" dirty="0" smtClean="0">
                <a:solidFill>
                  <a:srgbClr val="FF0000"/>
                </a:solidFill>
              </a:rPr>
              <a:t> Action</a:t>
            </a:r>
            <a:endParaRPr lang="fr-FR" altLang="fr-FR" dirty="0"/>
          </a:p>
        </p:txBody>
      </p:sp>
      <p:sp>
        <p:nvSpPr>
          <p:cNvPr id="32872" name="Freeform 104"/>
          <p:cNvSpPr>
            <a:spLocks/>
          </p:cNvSpPr>
          <p:nvPr/>
        </p:nvSpPr>
        <p:spPr bwMode="auto">
          <a:xfrm>
            <a:off x="2794000" y="3800475"/>
            <a:ext cx="458788" cy="765175"/>
          </a:xfrm>
          <a:custGeom>
            <a:avLst/>
            <a:gdLst>
              <a:gd name="T0" fmla="*/ 458788 w 607"/>
              <a:gd name="T1" fmla="*/ 765175 h 1013"/>
              <a:gd name="T2" fmla="*/ 0 w 607"/>
              <a:gd name="T3" fmla="*/ 765175 h 1013"/>
              <a:gd name="T4" fmla="*/ 136049 w 607"/>
              <a:gd name="T5" fmla="*/ 708523 h 1013"/>
              <a:gd name="T6" fmla="*/ 186690 w 607"/>
              <a:gd name="T7" fmla="*/ 645829 h 1013"/>
              <a:gd name="T8" fmla="*/ 209365 w 607"/>
              <a:gd name="T9" fmla="*/ 561229 h 1013"/>
              <a:gd name="T10" fmla="*/ 215411 w 607"/>
              <a:gd name="T11" fmla="*/ 396562 h 1013"/>
              <a:gd name="T12" fmla="*/ 220702 w 607"/>
              <a:gd name="T13" fmla="*/ 294589 h 1013"/>
              <a:gd name="T14" fmla="*/ 220702 w 607"/>
              <a:gd name="T15" fmla="*/ 203946 h 1013"/>
              <a:gd name="T16" fmla="*/ 238086 w 607"/>
              <a:gd name="T17" fmla="*/ 67982 h 1013"/>
              <a:gd name="T18" fmla="*/ 266052 w 607"/>
              <a:gd name="T19" fmla="*/ 6043 h 1013"/>
              <a:gd name="T20" fmla="*/ 294773 w 607"/>
              <a:gd name="T21" fmla="*/ 0 h 1013"/>
              <a:gd name="T22" fmla="*/ 317448 w 607"/>
              <a:gd name="T23" fmla="*/ 22661 h 1013"/>
              <a:gd name="T24" fmla="*/ 328785 w 607"/>
              <a:gd name="T25" fmla="*/ 85355 h 1013"/>
              <a:gd name="T26" fmla="*/ 340123 w 607"/>
              <a:gd name="T27" fmla="*/ 249267 h 1013"/>
              <a:gd name="T28" fmla="*/ 351460 w 607"/>
              <a:gd name="T29" fmla="*/ 430553 h 1013"/>
              <a:gd name="T30" fmla="*/ 362798 w 607"/>
              <a:gd name="T31" fmla="*/ 606550 h 1013"/>
              <a:gd name="T32" fmla="*/ 385473 w 607"/>
              <a:gd name="T33" fmla="*/ 674532 h 1013"/>
              <a:gd name="T34" fmla="*/ 453497 w 607"/>
              <a:gd name="T35" fmla="*/ 765175 h 10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7" h="1013">
                <a:moveTo>
                  <a:pt x="607" y="1013"/>
                </a:moveTo>
                <a:lnTo>
                  <a:pt x="0" y="1013"/>
                </a:lnTo>
                <a:lnTo>
                  <a:pt x="180" y="938"/>
                </a:lnTo>
                <a:lnTo>
                  <a:pt x="247" y="855"/>
                </a:lnTo>
                <a:lnTo>
                  <a:pt x="277" y="743"/>
                </a:lnTo>
                <a:lnTo>
                  <a:pt x="285" y="525"/>
                </a:lnTo>
                <a:lnTo>
                  <a:pt x="292" y="390"/>
                </a:lnTo>
                <a:lnTo>
                  <a:pt x="292" y="270"/>
                </a:lnTo>
                <a:lnTo>
                  <a:pt x="315" y="90"/>
                </a:lnTo>
                <a:lnTo>
                  <a:pt x="352" y="8"/>
                </a:lnTo>
                <a:lnTo>
                  <a:pt x="390" y="0"/>
                </a:lnTo>
                <a:lnTo>
                  <a:pt x="420" y="30"/>
                </a:lnTo>
                <a:lnTo>
                  <a:pt x="435" y="113"/>
                </a:lnTo>
                <a:lnTo>
                  <a:pt x="450" y="330"/>
                </a:lnTo>
                <a:lnTo>
                  <a:pt x="465" y="570"/>
                </a:lnTo>
                <a:lnTo>
                  <a:pt x="480" y="803"/>
                </a:lnTo>
                <a:lnTo>
                  <a:pt x="510" y="893"/>
                </a:lnTo>
                <a:lnTo>
                  <a:pt x="600" y="1013"/>
                </a:lnTo>
              </a:path>
            </a:pathLst>
          </a:custGeom>
          <a:solidFill>
            <a:srgbClr val="FF9933">
              <a:alpha val="30196"/>
            </a:srgbClr>
          </a:solidFill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29" name="Line 105"/>
          <p:cNvSpPr>
            <a:spLocks noChangeShapeType="1"/>
          </p:cNvSpPr>
          <p:nvPr/>
        </p:nvSpPr>
        <p:spPr bwMode="auto">
          <a:xfrm>
            <a:off x="825500" y="4568825"/>
            <a:ext cx="764381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241" name="Line 188"/>
          <p:cNvSpPr>
            <a:spLocks noChangeShapeType="1"/>
          </p:cNvSpPr>
          <p:nvPr/>
        </p:nvSpPr>
        <p:spPr bwMode="auto">
          <a:xfrm flipV="1">
            <a:off x="5717736" y="2819399"/>
            <a:ext cx="4824" cy="172243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grpSp>
        <p:nvGrpSpPr>
          <p:cNvPr id="12" name="Groupe 11"/>
          <p:cNvGrpSpPr/>
          <p:nvPr/>
        </p:nvGrpSpPr>
        <p:grpSpPr>
          <a:xfrm>
            <a:off x="7160162" y="1635684"/>
            <a:ext cx="1801023" cy="712228"/>
            <a:chOff x="7160162" y="1635684"/>
            <a:chExt cx="1801023" cy="712228"/>
          </a:xfrm>
        </p:grpSpPr>
        <p:sp>
          <p:nvSpPr>
            <p:cNvPr id="3" name="Ellipse 2"/>
            <p:cNvSpPr/>
            <p:nvPr/>
          </p:nvSpPr>
          <p:spPr>
            <a:xfrm>
              <a:off x="7340592" y="1635684"/>
              <a:ext cx="1440160" cy="457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240" name="Text Box 187"/>
            <p:cNvSpPr txBox="1">
              <a:spLocks noChangeArrowheads="1"/>
            </p:cNvSpPr>
            <p:nvPr/>
          </p:nvSpPr>
          <p:spPr bwMode="auto">
            <a:xfrm>
              <a:off x="7160162" y="1711324"/>
              <a:ext cx="1801023" cy="636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 smtClean="0">
                  <a:solidFill>
                    <a:schemeClr val="accent1"/>
                  </a:solidFill>
                </a:rPr>
                <a:t>No </a:t>
              </a:r>
              <a:r>
                <a:rPr lang="fr-FR" altLang="fr-FR" sz="1400" b="1" dirty="0" err="1" smtClean="0">
                  <a:solidFill>
                    <a:schemeClr val="accent1"/>
                  </a:solidFill>
                </a:rPr>
                <a:t>Shock</a:t>
              </a:r>
              <a:endParaRPr lang="fr-FR" altLang="fr-FR" sz="1400" b="1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51" name="Text Box 79"/>
          <p:cNvSpPr txBox="1">
            <a:spLocks noChangeArrowheads="1"/>
          </p:cNvSpPr>
          <p:nvPr/>
        </p:nvSpPr>
        <p:spPr bwMode="auto">
          <a:xfrm>
            <a:off x="2503480" y="4659313"/>
            <a:ext cx="92806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000" b="1" dirty="0" smtClean="0">
                <a:solidFill>
                  <a:schemeClr val="accent6"/>
                </a:solidFill>
              </a:rPr>
              <a:t>Short </a:t>
            </a:r>
            <a:r>
              <a:rPr lang="fr-FR" altLang="fr-FR" sz="1000" b="1" dirty="0" err="1" smtClean="0">
                <a:solidFill>
                  <a:schemeClr val="accent6"/>
                </a:solidFill>
              </a:rPr>
              <a:t>brake</a:t>
            </a:r>
            <a:r>
              <a:rPr lang="fr-FR" altLang="fr-FR" sz="1000" b="1" dirty="0" smtClean="0">
                <a:solidFill>
                  <a:schemeClr val="accent6"/>
                </a:solidFill>
              </a:rPr>
              <a:t> impulse</a:t>
            </a:r>
            <a:endParaRPr lang="fr-FR" altLang="fr-FR" sz="1000" dirty="0">
              <a:solidFill>
                <a:schemeClr val="accent6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-7240" y="6457890"/>
            <a:ext cx="3407665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schemeClr val="tx2"/>
                </a:solidFill>
              </a:rPr>
              <a:t>Reduce</a:t>
            </a:r>
            <a:r>
              <a:rPr lang="fr-FR" sz="1000" b="1" dirty="0" smtClean="0">
                <a:solidFill>
                  <a:schemeClr val="tx2"/>
                </a:solidFill>
              </a:rPr>
              <a:t> Speed </a:t>
            </a:r>
          </a:p>
          <a:p>
            <a:r>
              <a:rPr lang="fr-FR" sz="1000" dirty="0">
                <a:sym typeface="Wingdings" panose="05000000000000000000" pitchFamily="2" charset="2"/>
              </a:rPr>
              <a:t>	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Active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Braking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Safety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endParaRPr lang="fr-FR" sz="1000" b="1" dirty="0" smtClean="0">
              <a:sym typeface="Wingdings" panose="05000000000000000000" pitchFamily="2" charset="2"/>
            </a:endParaRPr>
          </a:p>
        </p:txBody>
      </p:sp>
      <p:sp>
        <p:nvSpPr>
          <p:cNvPr id="32850" name="Freeform 82"/>
          <p:cNvSpPr>
            <a:spLocks/>
          </p:cNvSpPr>
          <p:nvPr/>
        </p:nvSpPr>
        <p:spPr bwMode="auto">
          <a:xfrm>
            <a:off x="3354389" y="3802064"/>
            <a:ext cx="2369740" cy="768350"/>
          </a:xfrm>
          <a:custGeom>
            <a:avLst/>
            <a:gdLst>
              <a:gd name="T0" fmla="*/ 0 w 3584"/>
              <a:gd name="T1" fmla="*/ 500063 h 661"/>
              <a:gd name="T2" fmla="*/ 181548 w 3584"/>
              <a:gd name="T3" fmla="*/ 469802 h 661"/>
              <a:gd name="T4" fmla="*/ 271254 w 3584"/>
              <a:gd name="T5" fmla="*/ 443324 h 661"/>
              <a:gd name="T6" fmla="*/ 373776 w 3584"/>
              <a:gd name="T7" fmla="*/ 371454 h 661"/>
              <a:gd name="T8" fmla="*/ 438919 w 3584"/>
              <a:gd name="T9" fmla="*/ 300340 h 661"/>
              <a:gd name="T10" fmla="*/ 495520 w 3584"/>
              <a:gd name="T11" fmla="*/ 165679 h 661"/>
              <a:gd name="T12" fmla="*/ 544644 w 3584"/>
              <a:gd name="T13" fmla="*/ 110453 h 661"/>
              <a:gd name="T14" fmla="*/ 607652 w 3584"/>
              <a:gd name="T15" fmla="*/ 65818 h 661"/>
              <a:gd name="T16" fmla="*/ 688815 w 3584"/>
              <a:gd name="T17" fmla="*/ 23452 h 661"/>
              <a:gd name="T18" fmla="*/ 783861 w 3584"/>
              <a:gd name="T19" fmla="*/ 0 h 661"/>
              <a:gd name="T20" fmla="*/ 3827462 w 3584"/>
              <a:gd name="T21" fmla="*/ 757 h 661"/>
              <a:gd name="T22" fmla="*/ 3827462 w 3584"/>
              <a:gd name="T23" fmla="*/ 500063 h 661"/>
              <a:gd name="T24" fmla="*/ 0 w 3584"/>
              <a:gd name="T25" fmla="*/ 500063 h 6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584" h="661">
                <a:moveTo>
                  <a:pt x="0" y="661"/>
                </a:moveTo>
                <a:lnTo>
                  <a:pt x="170" y="621"/>
                </a:lnTo>
                <a:lnTo>
                  <a:pt x="254" y="586"/>
                </a:lnTo>
                <a:lnTo>
                  <a:pt x="350" y="491"/>
                </a:lnTo>
                <a:lnTo>
                  <a:pt x="411" y="397"/>
                </a:lnTo>
                <a:lnTo>
                  <a:pt x="464" y="219"/>
                </a:lnTo>
                <a:lnTo>
                  <a:pt x="510" y="146"/>
                </a:lnTo>
                <a:lnTo>
                  <a:pt x="569" y="87"/>
                </a:lnTo>
                <a:lnTo>
                  <a:pt x="645" y="31"/>
                </a:lnTo>
                <a:lnTo>
                  <a:pt x="734" y="0"/>
                </a:lnTo>
                <a:lnTo>
                  <a:pt x="3584" y="1"/>
                </a:lnTo>
                <a:lnTo>
                  <a:pt x="3584" y="661"/>
                </a:lnTo>
                <a:lnTo>
                  <a:pt x="0" y="661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grpSp>
        <p:nvGrpSpPr>
          <p:cNvPr id="10" name="Groupe 9"/>
          <p:cNvGrpSpPr/>
          <p:nvPr/>
        </p:nvGrpSpPr>
        <p:grpSpPr>
          <a:xfrm>
            <a:off x="53711" y="1618456"/>
            <a:ext cx="7990096" cy="4475326"/>
            <a:chOff x="53711" y="1618456"/>
            <a:chExt cx="7990096" cy="4475326"/>
          </a:xfrm>
        </p:grpSpPr>
        <p:sp>
          <p:nvSpPr>
            <p:cNvPr id="8242" name="Text Box 192"/>
            <p:cNvSpPr txBox="1">
              <a:spLocks noChangeArrowheads="1"/>
            </p:cNvSpPr>
            <p:nvPr/>
          </p:nvSpPr>
          <p:spPr bwMode="auto">
            <a:xfrm>
              <a:off x="5722542" y="5149219"/>
              <a:ext cx="2321265" cy="944563"/>
            </a:xfrm>
            <a:prstGeom prst="rect">
              <a:avLst/>
            </a:prstGeom>
            <a:solidFill>
              <a:srgbClr val="000000">
                <a:alpha val="25098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800"/>
                </a:spcBef>
              </a:pPr>
              <a:r>
                <a:rPr lang="fr-FR" altLang="fr-FR" sz="1200" b="1" dirty="0" err="1" smtClean="0">
                  <a:solidFill>
                    <a:srgbClr val="FF0000"/>
                  </a:solidFill>
                </a:rPr>
                <a:t>Anticipated</a:t>
              </a:r>
              <a:r>
                <a:rPr lang="fr-FR" altLang="fr-FR" sz="1200" b="1" dirty="0" smtClean="0"/>
                <a:t>  </a:t>
              </a:r>
              <a:r>
                <a:rPr lang="fr-FR" altLang="fr-FR" sz="1200" b="1" dirty="0" err="1" smtClean="0"/>
                <a:t>automatic</a:t>
              </a:r>
              <a:r>
                <a:rPr lang="fr-FR" altLang="fr-FR" sz="1200" b="1" dirty="0" smtClean="0"/>
                <a:t> high </a:t>
              </a:r>
              <a:r>
                <a:rPr lang="fr-FR" altLang="fr-FR" sz="1200" b="1" dirty="0" err="1" smtClean="0"/>
                <a:t>level</a:t>
              </a:r>
              <a:r>
                <a:rPr lang="fr-FR" altLang="fr-FR" sz="1200" b="1" dirty="0" smtClean="0"/>
                <a:t> </a:t>
              </a:r>
              <a:r>
                <a:rPr lang="fr-FR" altLang="fr-FR" sz="1200" b="1" dirty="0" err="1" smtClean="0"/>
                <a:t>braking</a:t>
              </a:r>
              <a:r>
                <a:rPr lang="fr-FR" altLang="fr-FR" sz="1200" b="1" dirty="0" smtClean="0"/>
                <a:t> action </a:t>
              </a:r>
              <a:r>
                <a:rPr lang="fr-FR" altLang="fr-FR" sz="1200" b="1" dirty="0" err="1" smtClean="0"/>
                <a:t>when</a:t>
              </a:r>
              <a:r>
                <a:rPr lang="fr-FR" altLang="fr-FR" sz="1200" b="1" dirty="0" smtClean="0"/>
                <a:t> collision </a:t>
              </a:r>
              <a:r>
                <a:rPr lang="fr-FR" altLang="fr-FR" sz="1200" b="1" dirty="0" err="1" smtClean="0"/>
                <a:t>is</a:t>
              </a:r>
              <a:r>
                <a:rPr lang="fr-FR" altLang="fr-FR" sz="1200" b="1" dirty="0" smtClean="0"/>
                <a:t> </a:t>
              </a:r>
              <a:r>
                <a:rPr lang="fr-FR" altLang="fr-FR" sz="1200" b="1" dirty="0" err="1" smtClean="0"/>
                <a:t>still</a:t>
              </a:r>
              <a:r>
                <a:rPr lang="fr-FR" altLang="fr-FR" sz="1200" b="1" dirty="0" smtClean="0"/>
                <a:t> </a:t>
              </a:r>
              <a:r>
                <a:rPr lang="fr-FR" altLang="fr-FR" sz="1200" b="1" dirty="0" err="1" smtClean="0"/>
                <a:t>avoidable</a:t>
              </a:r>
              <a:endParaRPr lang="fr-FR" altLang="fr-FR" dirty="0"/>
            </a:p>
          </p:txBody>
        </p:sp>
        <p:sp>
          <p:nvSpPr>
            <p:cNvPr id="8244" name="Freeform 194"/>
            <p:cNvSpPr>
              <a:spLocks/>
            </p:cNvSpPr>
            <p:nvPr/>
          </p:nvSpPr>
          <p:spPr bwMode="auto">
            <a:xfrm>
              <a:off x="5712736" y="2020256"/>
              <a:ext cx="2331071" cy="2541588"/>
            </a:xfrm>
            <a:custGeom>
              <a:avLst/>
              <a:gdLst>
                <a:gd name="T0" fmla="*/ 0 w 2827"/>
                <a:gd name="T1" fmla="*/ 782 h 2302"/>
                <a:gd name="T2" fmla="*/ 415 w 2827"/>
                <a:gd name="T3" fmla="*/ 782 h 2302"/>
                <a:gd name="T4" fmla="*/ 446 w 2827"/>
                <a:gd name="T5" fmla="*/ 767 h 2302"/>
                <a:gd name="T6" fmla="*/ 470 w 2827"/>
                <a:gd name="T7" fmla="*/ 744 h 2302"/>
                <a:gd name="T8" fmla="*/ 491 w 2827"/>
                <a:gd name="T9" fmla="*/ 708 h 2302"/>
                <a:gd name="T10" fmla="*/ 622 w 2827"/>
                <a:gd name="T11" fmla="*/ 172 h 2302"/>
                <a:gd name="T12" fmla="*/ 632 w 2827"/>
                <a:gd name="T13" fmla="*/ 130 h 2302"/>
                <a:gd name="T14" fmla="*/ 641 w 2827"/>
                <a:gd name="T15" fmla="*/ 94 h 2302"/>
                <a:gd name="T16" fmla="*/ 651 w 2827"/>
                <a:gd name="T17" fmla="*/ 46 h 2302"/>
                <a:gd name="T18" fmla="*/ 668 w 2827"/>
                <a:gd name="T19" fmla="*/ 10 h 2302"/>
                <a:gd name="T20" fmla="*/ 708 w 2827"/>
                <a:gd name="T21" fmla="*/ 1 h 2302"/>
                <a:gd name="T22" fmla="*/ 1346 w 2827"/>
                <a:gd name="T23" fmla="*/ 0 h 2302"/>
                <a:gd name="T24" fmla="*/ 1346 w 2827"/>
                <a:gd name="T25" fmla="*/ 1096 h 2302"/>
                <a:gd name="T26" fmla="*/ 0 w 2827"/>
                <a:gd name="T27" fmla="*/ 1096 h 2302"/>
                <a:gd name="T28" fmla="*/ 0 w 2827"/>
                <a:gd name="T29" fmla="*/ 782 h 23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2471 w 10000"/>
                <a:gd name="connsiteY0" fmla="*/ 7084 h 10000"/>
                <a:gd name="connsiteX1" fmla="*/ 3085 w 10000"/>
                <a:gd name="connsiteY1" fmla="*/ 7133 h 10000"/>
                <a:gd name="connsiteX2" fmla="*/ 3314 w 10000"/>
                <a:gd name="connsiteY2" fmla="*/ 7003 h 10000"/>
                <a:gd name="connsiteX3" fmla="*/ 3491 w 10000"/>
                <a:gd name="connsiteY3" fmla="*/ 6785 h 10000"/>
                <a:gd name="connsiteX4" fmla="*/ 3651 w 10000"/>
                <a:gd name="connsiteY4" fmla="*/ 6460 h 10000"/>
                <a:gd name="connsiteX5" fmla="*/ 4623 w 10000"/>
                <a:gd name="connsiteY5" fmla="*/ 1573 h 10000"/>
                <a:gd name="connsiteX6" fmla="*/ 4694 w 10000"/>
                <a:gd name="connsiteY6" fmla="*/ 1182 h 10000"/>
                <a:gd name="connsiteX7" fmla="*/ 4765 w 10000"/>
                <a:gd name="connsiteY7" fmla="*/ 856 h 10000"/>
                <a:gd name="connsiteX8" fmla="*/ 4836 w 10000"/>
                <a:gd name="connsiteY8" fmla="*/ 421 h 10000"/>
                <a:gd name="connsiteX9" fmla="*/ 4959 w 10000"/>
                <a:gd name="connsiteY9" fmla="*/ 96 h 10000"/>
                <a:gd name="connsiteX10" fmla="*/ 5260 w 10000"/>
                <a:gd name="connsiteY10" fmla="*/ 9 h 10000"/>
                <a:gd name="connsiteX11" fmla="*/ 10000 w 10000"/>
                <a:gd name="connsiteY11" fmla="*/ 0 h 10000"/>
                <a:gd name="connsiteX12" fmla="*/ 10000 w 10000"/>
                <a:gd name="connsiteY12" fmla="*/ 10000 h 10000"/>
                <a:gd name="connsiteX13" fmla="*/ 0 w 10000"/>
                <a:gd name="connsiteY13" fmla="*/ 10000 h 10000"/>
                <a:gd name="connsiteX14" fmla="*/ 2471 w 10000"/>
                <a:gd name="connsiteY14" fmla="*/ 7084 h 10000"/>
                <a:gd name="connsiteX0" fmla="*/ 0 w 7529"/>
                <a:gd name="connsiteY0" fmla="*/ 7084 h 10000"/>
                <a:gd name="connsiteX1" fmla="*/ 614 w 7529"/>
                <a:gd name="connsiteY1" fmla="*/ 7133 h 10000"/>
                <a:gd name="connsiteX2" fmla="*/ 843 w 7529"/>
                <a:gd name="connsiteY2" fmla="*/ 7003 h 10000"/>
                <a:gd name="connsiteX3" fmla="*/ 1020 w 7529"/>
                <a:gd name="connsiteY3" fmla="*/ 6785 h 10000"/>
                <a:gd name="connsiteX4" fmla="*/ 1180 w 7529"/>
                <a:gd name="connsiteY4" fmla="*/ 6460 h 10000"/>
                <a:gd name="connsiteX5" fmla="*/ 2152 w 7529"/>
                <a:gd name="connsiteY5" fmla="*/ 1573 h 10000"/>
                <a:gd name="connsiteX6" fmla="*/ 2223 w 7529"/>
                <a:gd name="connsiteY6" fmla="*/ 1182 h 10000"/>
                <a:gd name="connsiteX7" fmla="*/ 2294 w 7529"/>
                <a:gd name="connsiteY7" fmla="*/ 856 h 10000"/>
                <a:gd name="connsiteX8" fmla="*/ 2365 w 7529"/>
                <a:gd name="connsiteY8" fmla="*/ 421 h 10000"/>
                <a:gd name="connsiteX9" fmla="*/ 2488 w 7529"/>
                <a:gd name="connsiteY9" fmla="*/ 96 h 10000"/>
                <a:gd name="connsiteX10" fmla="*/ 2789 w 7529"/>
                <a:gd name="connsiteY10" fmla="*/ 9 h 10000"/>
                <a:gd name="connsiteX11" fmla="*/ 7529 w 7529"/>
                <a:gd name="connsiteY11" fmla="*/ 0 h 10000"/>
                <a:gd name="connsiteX12" fmla="*/ 7529 w 7529"/>
                <a:gd name="connsiteY12" fmla="*/ 10000 h 10000"/>
                <a:gd name="connsiteX13" fmla="*/ 122 w 7529"/>
                <a:gd name="connsiteY13" fmla="*/ 10000 h 10000"/>
                <a:gd name="connsiteX14" fmla="*/ 0 w 7529"/>
                <a:gd name="connsiteY14" fmla="*/ 7084 h 10000"/>
                <a:gd name="connsiteX0" fmla="*/ 116 w 9847"/>
                <a:gd name="connsiteY0" fmla="*/ 6936 h 10000"/>
                <a:gd name="connsiteX1" fmla="*/ 663 w 9847"/>
                <a:gd name="connsiteY1" fmla="*/ 7133 h 10000"/>
                <a:gd name="connsiteX2" fmla="*/ 967 w 9847"/>
                <a:gd name="connsiteY2" fmla="*/ 7003 h 10000"/>
                <a:gd name="connsiteX3" fmla="*/ 1202 w 9847"/>
                <a:gd name="connsiteY3" fmla="*/ 6785 h 10000"/>
                <a:gd name="connsiteX4" fmla="*/ 1414 w 9847"/>
                <a:gd name="connsiteY4" fmla="*/ 6460 h 10000"/>
                <a:gd name="connsiteX5" fmla="*/ 2705 w 9847"/>
                <a:gd name="connsiteY5" fmla="*/ 1573 h 10000"/>
                <a:gd name="connsiteX6" fmla="*/ 2800 w 9847"/>
                <a:gd name="connsiteY6" fmla="*/ 1182 h 10000"/>
                <a:gd name="connsiteX7" fmla="*/ 2894 w 9847"/>
                <a:gd name="connsiteY7" fmla="*/ 856 h 10000"/>
                <a:gd name="connsiteX8" fmla="*/ 2988 w 9847"/>
                <a:gd name="connsiteY8" fmla="*/ 421 h 10000"/>
                <a:gd name="connsiteX9" fmla="*/ 3152 w 9847"/>
                <a:gd name="connsiteY9" fmla="*/ 96 h 10000"/>
                <a:gd name="connsiteX10" fmla="*/ 3551 w 9847"/>
                <a:gd name="connsiteY10" fmla="*/ 9 h 10000"/>
                <a:gd name="connsiteX11" fmla="*/ 9847 w 9847"/>
                <a:gd name="connsiteY11" fmla="*/ 0 h 10000"/>
                <a:gd name="connsiteX12" fmla="*/ 9847 w 9847"/>
                <a:gd name="connsiteY12" fmla="*/ 10000 h 10000"/>
                <a:gd name="connsiteX13" fmla="*/ 9 w 9847"/>
                <a:gd name="connsiteY13" fmla="*/ 10000 h 10000"/>
                <a:gd name="connsiteX14" fmla="*/ 116 w 9847"/>
                <a:gd name="connsiteY14" fmla="*/ 6936 h 10000"/>
                <a:gd name="connsiteX0" fmla="*/ 0 w 10155"/>
                <a:gd name="connsiteY0" fmla="*/ 7133 h 10000"/>
                <a:gd name="connsiteX1" fmla="*/ 828 w 10155"/>
                <a:gd name="connsiteY1" fmla="*/ 7133 h 10000"/>
                <a:gd name="connsiteX2" fmla="*/ 1137 w 10155"/>
                <a:gd name="connsiteY2" fmla="*/ 7003 h 10000"/>
                <a:gd name="connsiteX3" fmla="*/ 1376 w 10155"/>
                <a:gd name="connsiteY3" fmla="*/ 6785 h 10000"/>
                <a:gd name="connsiteX4" fmla="*/ 1591 w 10155"/>
                <a:gd name="connsiteY4" fmla="*/ 6460 h 10000"/>
                <a:gd name="connsiteX5" fmla="*/ 2902 w 10155"/>
                <a:gd name="connsiteY5" fmla="*/ 1573 h 10000"/>
                <a:gd name="connsiteX6" fmla="*/ 2999 w 10155"/>
                <a:gd name="connsiteY6" fmla="*/ 1182 h 10000"/>
                <a:gd name="connsiteX7" fmla="*/ 3094 w 10155"/>
                <a:gd name="connsiteY7" fmla="*/ 856 h 10000"/>
                <a:gd name="connsiteX8" fmla="*/ 3189 w 10155"/>
                <a:gd name="connsiteY8" fmla="*/ 421 h 10000"/>
                <a:gd name="connsiteX9" fmla="*/ 3356 w 10155"/>
                <a:gd name="connsiteY9" fmla="*/ 96 h 10000"/>
                <a:gd name="connsiteX10" fmla="*/ 3761 w 10155"/>
                <a:gd name="connsiteY10" fmla="*/ 9 h 10000"/>
                <a:gd name="connsiteX11" fmla="*/ 10155 w 10155"/>
                <a:gd name="connsiteY11" fmla="*/ 0 h 10000"/>
                <a:gd name="connsiteX12" fmla="*/ 10155 w 10155"/>
                <a:gd name="connsiteY12" fmla="*/ 10000 h 10000"/>
                <a:gd name="connsiteX13" fmla="*/ 164 w 10155"/>
                <a:gd name="connsiteY13" fmla="*/ 10000 h 10000"/>
                <a:gd name="connsiteX14" fmla="*/ 0 w 10155"/>
                <a:gd name="connsiteY14" fmla="*/ 7133 h 10000"/>
                <a:gd name="connsiteX0" fmla="*/ 15 w 10170"/>
                <a:gd name="connsiteY0" fmla="*/ 7133 h 10000"/>
                <a:gd name="connsiteX1" fmla="*/ 843 w 10170"/>
                <a:gd name="connsiteY1" fmla="*/ 7133 h 10000"/>
                <a:gd name="connsiteX2" fmla="*/ 1152 w 10170"/>
                <a:gd name="connsiteY2" fmla="*/ 7003 h 10000"/>
                <a:gd name="connsiteX3" fmla="*/ 1391 w 10170"/>
                <a:gd name="connsiteY3" fmla="*/ 6785 h 10000"/>
                <a:gd name="connsiteX4" fmla="*/ 1606 w 10170"/>
                <a:gd name="connsiteY4" fmla="*/ 6460 h 10000"/>
                <a:gd name="connsiteX5" fmla="*/ 2917 w 10170"/>
                <a:gd name="connsiteY5" fmla="*/ 1573 h 10000"/>
                <a:gd name="connsiteX6" fmla="*/ 3014 w 10170"/>
                <a:gd name="connsiteY6" fmla="*/ 1182 h 10000"/>
                <a:gd name="connsiteX7" fmla="*/ 3109 w 10170"/>
                <a:gd name="connsiteY7" fmla="*/ 856 h 10000"/>
                <a:gd name="connsiteX8" fmla="*/ 3204 w 10170"/>
                <a:gd name="connsiteY8" fmla="*/ 421 h 10000"/>
                <a:gd name="connsiteX9" fmla="*/ 3371 w 10170"/>
                <a:gd name="connsiteY9" fmla="*/ 96 h 10000"/>
                <a:gd name="connsiteX10" fmla="*/ 3776 w 10170"/>
                <a:gd name="connsiteY10" fmla="*/ 9 h 10000"/>
                <a:gd name="connsiteX11" fmla="*/ 10170 w 10170"/>
                <a:gd name="connsiteY11" fmla="*/ 0 h 10000"/>
                <a:gd name="connsiteX12" fmla="*/ 10170 w 10170"/>
                <a:gd name="connsiteY12" fmla="*/ 10000 h 10000"/>
                <a:gd name="connsiteX13" fmla="*/ 15 w 10170"/>
                <a:gd name="connsiteY13" fmla="*/ 10000 h 10000"/>
                <a:gd name="connsiteX14" fmla="*/ 15 w 10170"/>
                <a:gd name="connsiteY14" fmla="*/ 71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70" h="10000">
                  <a:moveTo>
                    <a:pt x="15" y="7133"/>
                  </a:moveTo>
                  <a:lnTo>
                    <a:pt x="843" y="7133"/>
                  </a:lnTo>
                  <a:lnTo>
                    <a:pt x="1152" y="7003"/>
                  </a:lnTo>
                  <a:lnTo>
                    <a:pt x="1391" y="6785"/>
                  </a:lnTo>
                  <a:cubicBezTo>
                    <a:pt x="1463" y="6677"/>
                    <a:pt x="1534" y="6568"/>
                    <a:pt x="1606" y="6460"/>
                  </a:cubicBezTo>
                  <a:lnTo>
                    <a:pt x="2917" y="1573"/>
                  </a:lnTo>
                  <a:cubicBezTo>
                    <a:pt x="2950" y="1443"/>
                    <a:pt x="2981" y="1312"/>
                    <a:pt x="3014" y="1182"/>
                  </a:cubicBezTo>
                  <a:cubicBezTo>
                    <a:pt x="3045" y="1073"/>
                    <a:pt x="3076" y="965"/>
                    <a:pt x="3109" y="856"/>
                  </a:cubicBezTo>
                  <a:cubicBezTo>
                    <a:pt x="3141" y="711"/>
                    <a:pt x="3172" y="566"/>
                    <a:pt x="3204" y="421"/>
                  </a:cubicBezTo>
                  <a:cubicBezTo>
                    <a:pt x="3260" y="313"/>
                    <a:pt x="3315" y="204"/>
                    <a:pt x="3371" y="96"/>
                  </a:cubicBezTo>
                  <a:lnTo>
                    <a:pt x="3776" y="9"/>
                  </a:lnTo>
                  <a:lnTo>
                    <a:pt x="10170" y="0"/>
                  </a:lnTo>
                  <a:lnTo>
                    <a:pt x="10170" y="10000"/>
                  </a:lnTo>
                  <a:lnTo>
                    <a:pt x="15" y="10000"/>
                  </a:lnTo>
                  <a:cubicBezTo>
                    <a:pt x="-40" y="9028"/>
                    <a:pt x="70" y="8105"/>
                    <a:pt x="15" y="7133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211" name="Line 77"/>
            <p:cNvSpPr>
              <a:spLocks noChangeShapeType="1"/>
            </p:cNvSpPr>
            <p:nvPr/>
          </p:nvSpPr>
          <p:spPr bwMode="auto">
            <a:xfrm flipH="1">
              <a:off x="1365786" y="2020256"/>
              <a:ext cx="5794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212" name="Text Box 78"/>
            <p:cNvSpPr txBox="1">
              <a:spLocks noChangeArrowheads="1"/>
            </p:cNvSpPr>
            <p:nvPr/>
          </p:nvSpPr>
          <p:spPr bwMode="auto">
            <a:xfrm>
              <a:off x="125425" y="1864284"/>
              <a:ext cx="1046150" cy="3119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100" b="1" dirty="0" smtClean="0">
                  <a:solidFill>
                    <a:schemeClr val="bg1"/>
                  </a:solidFill>
                </a:rPr>
                <a:t>High </a:t>
              </a:r>
              <a:r>
                <a:rPr lang="fr-FR" altLang="fr-FR" sz="1100" b="1" dirty="0" err="1" smtClean="0">
                  <a:solidFill>
                    <a:schemeClr val="bg1"/>
                  </a:solidFill>
                </a:rPr>
                <a:t>Level</a:t>
              </a:r>
              <a:endParaRPr lang="fr-FR" alt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Ellipse 3"/>
            <p:cNvSpPr/>
            <p:nvPr/>
          </p:nvSpPr>
          <p:spPr>
            <a:xfrm>
              <a:off x="53711" y="1618456"/>
              <a:ext cx="1312075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37" name="Ellipse 36"/>
          <p:cNvSpPr/>
          <p:nvPr/>
        </p:nvSpPr>
        <p:spPr>
          <a:xfrm>
            <a:off x="23013" y="3455988"/>
            <a:ext cx="13120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5" name="Text Box 210"/>
          <p:cNvSpPr txBox="1">
            <a:spLocks noChangeArrowheads="1"/>
          </p:cNvSpPr>
          <p:nvPr/>
        </p:nvSpPr>
        <p:spPr bwMode="auto">
          <a:xfrm>
            <a:off x="8221540" y="4633119"/>
            <a:ext cx="9826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000" b="1" dirty="0" smtClean="0"/>
              <a:t>Time </a:t>
            </a:r>
            <a:r>
              <a:rPr lang="fr-FR" altLang="fr-FR" sz="1000" b="1" dirty="0" err="1" smtClean="0"/>
              <a:t>before</a:t>
            </a:r>
            <a:r>
              <a:rPr lang="fr-FR" altLang="fr-FR" sz="1000" b="1" dirty="0" smtClean="0"/>
              <a:t> collision</a:t>
            </a:r>
            <a:endParaRPr lang="fr-FR" altLang="fr-FR" dirty="0"/>
          </a:p>
        </p:txBody>
      </p:sp>
      <p:sp>
        <p:nvSpPr>
          <p:cNvPr id="48" name="Text Box 184"/>
          <p:cNvSpPr txBox="1">
            <a:spLocks noChangeArrowheads="1"/>
          </p:cNvSpPr>
          <p:nvPr/>
        </p:nvSpPr>
        <p:spPr bwMode="auto">
          <a:xfrm>
            <a:off x="6731001" y="4659313"/>
            <a:ext cx="1490539" cy="4905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200" b="1" dirty="0" err="1" smtClean="0">
                <a:solidFill>
                  <a:schemeClr val="bg1"/>
                </a:solidFill>
              </a:rPr>
              <a:t>Unavoidable</a:t>
            </a:r>
            <a:r>
              <a:rPr lang="fr-FR" altLang="fr-FR" sz="1200" b="1" dirty="0" smtClean="0">
                <a:solidFill>
                  <a:schemeClr val="bg1"/>
                </a:solidFill>
              </a:rPr>
              <a:t> collision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722542" y="4319638"/>
            <a:ext cx="2498998" cy="914400"/>
            <a:chOff x="5722542" y="4319638"/>
            <a:chExt cx="2498998" cy="914400"/>
          </a:xfrm>
        </p:grpSpPr>
        <p:sp>
          <p:nvSpPr>
            <p:cNvPr id="8237" name="Text Box 184"/>
            <p:cNvSpPr txBox="1">
              <a:spLocks noChangeArrowheads="1"/>
            </p:cNvSpPr>
            <p:nvPr/>
          </p:nvSpPr>
          <p:spPr bwMode="auto">
            <a:xfrm>
              <a:off x="5724168" y="4659313"/>
              <a:ext cx="2497372" cy="49053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 smtClean="0"/>
                <a:t>Collision </a:t>
              </a:r>
              <a:r>
                <a:rPr lang="fr-FR" altLang="fr-FR" sz="1400" b="1" dirty="0" err="1" smtClean="0"/>
                <a:t>avoidable</a:t>
              </a:r>
              <a:r>
                <a:rPr lang="fr-FR" altLang="fr-FR" sz="1400" b="1" dirty="0" smtClean="0"/>
                <a:t> </a:t>
              </a:r>
              <a:endParaRPr lang="fr-FR" altLang="fr-FR" sz="1400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722542" y="4319638"/>
              <a:ext cx="2338133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55" name="Text Box 100"/>
          <p:cNvSpPr txBox="1">
            <a:spLocks noChangeArrowheads="1"/>
          </p:cNvSpPr>
          <p:nvPr/>
        </p:nvSpPr>
        <p:spPr bwMode="auto">
          <a:xfrm rot="-5400000">
            <a:off x="1048543" y="3309143"/>
            <a:ext cx="9826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000" b="1" dirty="0" err="1" smtClean="0"/>
              <a:t>Deceleration</a:t>
            </a:r>
            <a:endParaRPr lang="fr-FR" altLang="fr-FR" dirty="0"/>
          </a:p>
        </p:txBody>
      </p:sp>
      <p:sp>
        <p:nvSpPr>
          <p:cNvPr id="42" name="Ellipse 41"/>
          <p:cNvSpPr/>
          <p:nvPr/>
        </p:nvSpPr>
        <p:spPr>
          <a:xfrm>
            <a:off x="1008063" y="1484784"/>
            <a:ext cx="6732289" cy="197120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If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endParaRPr lang="fr-FR" dirty="0" smtClean="0"/>
          </a:p>
          <a:p>
            <a:pPr algn="ctr"/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do </a:t>
            </a:r>
            <a:r>
              <a:rPr lang="fr-FR" dirty="0" err="1" smtClean="0"/>
              <a:t>it</a:t>
            </a:r>
            <a:r>
              <a:rPr lang="fr-FR" dirty="0" smtClean="0"/>
              <a:t> ?  </a:t>
            </a:r>
          </a:p>
          <a:p>
            <a:pPr algn="ctr"/>
            <a:endParaRPr lang="fr-CH" dirty="0"/>
          </a:p>
        </p:txBody>
      </p:sp>
      <p:sp>
        <p:nvSpPr>
          <p:cNvPr id="43" name="Ellipse 42"/>
          <p:cNvSpPr/>
          <p:nvPr/>
        </p:nvSpPr>
        <p:spPr>
          <a:xfrm>
            <a:off x="1278126" y="3800475"/>
            <a:ext cx="6732289" cy="248468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Basically</a:t>
            </a:r>
            <a:r>
              <a:rPr lang="fr-FR" dirty="0" smtClean="0"/>
              <a:t> 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sensors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have on </a:t>
            </a:r>
            <a:r>
              <a:rPr lang="fr-FR" dirty="0" err="1" smtClean="0"/>
              <a:t>board</a:t>
            </a:r>
            <a:endParaRPr lang="fr-FR" dirty="0" smtClean="0"/>
          </a:p>
          <a:p>
            <a:pPr algn="ctr"/>
            <a:r>
              <a:rPr lang="fr-FR" dirty="0" smtClean="0"/>
              <a:t>You are not confident </a:t>
            </a:r>
            <a:r>
              <a:rPr lang="fr-FR" dirty="0" err="1" smtClean="0"/>
              <a:t>enough</a:t>
            </a:r>
            <a:r>
              <a:rPr lang="fr-FR" dirty="0" smtClean="0"/>
              <a:t> to </a:t>
            </a:r>
            <a:r>
              <a:rPr lang="fr-FR" dirty="0" err="1" smtClean="0"/>
              <a:t>apply</a:t>
            </a:r>
            <a:r>
              <a:rPr lang="fr-FR" dirty="0" smtClean="0"/>
              <a:t> full action </a:t>
            </a:r>
          </a:p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336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28405" y="201808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7908" y="4265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Limitations of on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board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sensors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9" name="Picture 4" descr="rou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84" y="2271605"/>
            <a:ext cx="338613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route1b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>
            <a:fillRect/>
          </a:stretch>
        </p:blipFill>
        <p:spPr bwMode="auto">
          <a:xfrm>
            <a:off x="408967" y="2204864"/>
            <a:ext cx="386176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08967" y="1072887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23" charset="-128"/>
                <a:cs typeface="ＭＳ Ｐゴシック" pitchFamily="-12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fr-FR" b="1" dirty="0" smtClean="0">
                <a:solidFill>
                  <a:schemeClr val="accent1"/>
                </a:solidFill>
              </a:rPr>
              <a:t>What Does a Radar “See”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7240" y="6457890"/>
            <a:ext cx="3407665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schemeClr val="tx2"/>
                </a:solidFill>
              </a:rPr>
              <a:t>Reduce</a:t>
            </a:r>
            <a:r>
              <a:rPr lang="fr-FR" sz="1000" b="1" dirty="0" smtClean="0">
                <a:solidFill>
                  <a:schemeClr val="tx2"/>
                </a:solidFill>
              </a:rPr>
              <a:t> Speed </a:t>
            </a:r>
          </a:p>
          <a:p>
            <a:r>
              <a:rPr lang="fr-FR" sz="1000" dirty="0">
                <a:sym typeface="Wingdings" panose="05000000000000000000" pitchFamily="2" charset="2"/>
              </a:rPr>
              <a:t>	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Active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Braking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Safety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endParaRPr lang="fr-FR" sz="1000" b="1" dirty="0" smtClean="0">
              <a:sym typeface="Wingdings" panose="05000000000000000000" pitchFamily="2" charset="2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08967" y="4869160"/>
            <a:ext cx="3505576" cy="122413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Limited </a:t>
            </a:r>
            <a:r>
              <a:rPr lang="fr-FR" dirty="0" err="1" smtClean="0"/>
              <a:t>Understanding</a:t>
            </a:r>
            <a:r>
              <a:rPr lang="fr-FR" dirty="0" smtClean="0"/>
              <a:t> of the </a:t>
            </a:r>
            <a:r>
              <a:rPr lang="fr-FR" dirty="0" err="1" smtClean="0"/>
              <a:t>environment</a:t>
            </a:r>
            <a:endParaRPr lang="fr-CH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914543" y="4977172"/>
            <a:ext cx="4542830" cy="1008112"/>
            <a:chOff x="3914543" y="4977172"/>
            <a:chExt cx="4542830" cy="1008112"/>
          </a:xfrm>
        </p:grpSpPr>
        <p:sp>
          <p:nvSpPr>
            <p:cNvPr id="14" name="Ellipse 13"/>
            <p:cNvSpPr/>
            <p:nvPr/>
          </p:nvSpPr>
          <p:spPr>
            <a:xfrm>
              <a:off x="5315690" y="4977172"/>
              <a:ext cx="3141683" cy="100811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r>
                <a:rPr lang="fr-FR" dirty="0" smtClean="0"/>
                <a:t>Limited Action</a:t>
              </a:r>
            </a:p>
            <a:p>
              <a:pPr algn="ctr"/>
              <a:endParaRPr lang="fr-CH" dirty="0"/>
            </a:p>
          </p:txBody>
        </p:sp>
        <p:cxnSp>
          <p:nvCxnSpPr>
            <p:cNvPr id="15" name="Connecteur droit avec flèche 14"/>
            <p:cNvCxnSpPr>
              <a:endCxn id="14" idx="2"/>
            </p:cNvCxnSpPr>
            <p:nvPr/>
          </p:nvCxnSpPr>
          <p:spPr>
            <a:xfrm>
              <a:off x="3914543" y="5481228"/>
              <a:ext cx="1401147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240" y="1072887"/>
            <a:ext cx="91440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en-GB" altLang="fr-FR" sz="3600" b="1" dirty="0">
                <a:solidFill>
                  <a:schemeClr val="accent1"/>
                </a:solidFill>
              </a:rPr>
              <a:t>How can a camera extract data of interest ? </a:t>
            </a:r>
            <a:r>
              <a:rPr lang="en-GB" altLang="fr-FR" dirty="0">
                <a:solidFill>
                  <a:schemeClr val="accent1"/>
                </a:solidFill>
              </a:rPr>
              <a:t/>
            </a:r>
            <a:br>
              <a:rPr lang="en-GB" altLang="fr-FR" dirty="0">
                <a:solidFill>
                  <a:schemeClr val="accent1"/>
                </a:solidFill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09096" y="194054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7908" y="4265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Limitations of on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board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sensors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11" name="Picture 4" descr="0ColorPe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0" y="2357605"/>
            <a:ext cx="2381903" cy="178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Highway2_cle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46" y="2394617"/>
            <a:ext cx="2400300" cy="165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motorcyc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163785"/>
            <a:ext cx="3142061" cy="189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-7240" y="6457890"/>
            <a:ext cx="3407665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schemeClr val="tx2"/>
                </a:solidFill>
              </a:rPr>
              <a:t>Reduce</a:t>
            </a:r>
            <a:r>
              <a:rPr lang="fr-FR" sz="1000" b="1" dirty="0" smtClean="0">
                <a:solidFill>
                  <a:schemeClr val="tx2"/>
                </a:solidFill>
              </a:rPr>
              <a:t> Speed </a:t>
            </a:r>
          </a:p>
          <a:p>
            <a:r>
              <a:rPr lang="fr-FR" sz="1000" dirty="0">
                <a:sym typeface="Wingdings" panose="05000000000000000000" pitchFamily="2" charset="2"/>
              </a:rPr>
              <a:t>	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Active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Braking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Safety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endParaRPr lang="fr-FR" sz="1000" b="1" dirty="0" smtClean="0">
              <a:sym typeface="Wingdings" panose="05000000000000000000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29368" y="1932952"/>
            <a:ext cx="32146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6" name="Ellipse 15"/>
          <p:cNvSpPr/>
          <p:nvPr/>
        </p:nvSpPr>
        <p:spPr>
          <a:xfrm>
            <a:off x="408967" y="4725144"/>
            <a:ext cx="3505576" cy="158417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Limited </a:t>
            </a:r>
            <a:r>
              <a:rPr lang="fr-FR" dirty="0" err="1" smtClean="0"/>
              <a:t>Understanding</a:t>
            </a:r>
            <a:r>
              <a:rPr lang="fr-FR" dirty="0" smtClean="0"/>
              <a:t> of a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endParaRPr lang="fr-CH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3914543" y="5481228"/>
            <a:ext cx="1401147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315690" y="4977172"/>
            <a:ext cx="3141683" cy="10081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Limited Action</a:t>
            </a:r>
          </a:p>
          <a:p>
            <a:pPr algn="ctr"/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39552" y="213285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7908" y="4265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Limitations of on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board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sensors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33364"/>
            <a:ext cx="6840760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8694" y="1123764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23" charset="-128"/>
                <a:cs typeface="ＭＳ Ｐゴシック" pitchFamily="-12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fr-FR" sz="3200" b="1" dirty="0" smtClean="0">
                <a:solidFill>
                  <a:schemeClr val="accent1"/>
                </a:solidFill>
              </a:rPr>
              <a:t>Limited range and high cost of sensors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-7240" y="6457890"/>
            <a:ext cx="3407665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schemeClr val="tx2"/>
                </a:solidFill>
              </a:rPr>
              <a:t>Reduce</a:t>
            </a:r>
            <a:r>
              <a:rPr lang="fr-FR" sz="1000" b="1" dirty="0" smtClean="0">
                <a:solidFill>
                  <a:schemeClr val="tx2"/>
                </a:solidFill>
              </a:rPr>
              <a:t> Speed </a:t>
            </a:r>
          </a:p>
          <a:p>
            <a:r>
              <a:rPr lang="fr-FR" sz="1000" dirty="0">
                <a:sym typeface="Wingdings" panose="05000000000000000000" pitchFamily="2" charset="2"/>
              </a:rPr>
              <a:t>	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Active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Braking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Safety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endParaRPr lang="fr-FR" sz="1000" b="1" dirty="0" smtClean="0">
              <a:sym typeface="Wingdings" panose="05000000000000000000" pitchFamily="2" charset="2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3" y="1125"/>
            <a:ext cx="9144000" cy="5527874"/>
          </a:xfrm>
          <a:prstGeom prst="rect">
            <a:avLst/>
          </a:prstGeom>
          <a:ln w="19050"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205" y="1609358"/>
            <a:ext cx="822960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rc 8"/>
          <p:cNvSpPr/>
          <p:nvPr/>
        </p:nvSpPr>
        <p:spPr>
          <a:xfrm>
            <a:off x="2267744" y="3170209"/>
            <a:ext cx="3024336" cy="1489739"/>
          </a:xfrm>
          <a:prstGeom prst="arc">
            <a:avLst>
              <a:gd name="adj1" fmla="val 16200000"/>
              <a:gd name="adj2" fmla="val 2119567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48" name="Arc 2047"/>
          <p:cNvSpPr/>
          <p:nvPr/>
        </p:nvSpPr>
        <p:spPr>
          <a:xfrm>
            <a:off x="2452703" y="4844923"/>
            <a:ext cx="2088232" cy="1368152"/>
          </a:xfrm>
          <a:prstGeom prst="arc">
            <a:avLst>
              <a:gd name="adj1" fmla="val 16296354"/>
              <a:gd name="adj2" fmla="val 2082452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54" name="Connecteur droit 53"/>
          <p:cNvCxnSpPr/>
          <p:nvPr/>
        </p:nvCxnSpPr>
        <p:spPr>
          <a:xfrm>
            <a:off x="4484520" y="5301208"/>
            <a:ext cx="720080" cy="1129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4687237" y="5332104"/>
            <a:ext cx="916316" cy="51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58" name="Connecteur droit 2057"/>
          <p:cNvCxnSpPr/>
          <p:nvPr/>
        </p:nvCxnSpPr>
        <p:spPr>
          <a:xfrm>
            <a:off x="395536" y="3170209"/>
            <a:ext cx="3384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657908" y="4265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Limitations of on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board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sensors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sp>
        <p:nvSpPr>
          <p:cNvPr id="93" name="AutoShape 14"/>
          <p:cNvSpPr>
            <a:spLocks noChangeArrowheads="1"/>
          </p:cNvSpPr>
          <p:nvPr/>
        </p:nvSpPr>
        <p:spPr bwMode="auto">
          <a:xfrm rot="5400000">
            <a:off x="1598012" y="3976542"/>
            <a:ext cx="1966543" cy="987119"/>
          </a:xfrm>
          <a:custGeom>
            <a:avLst/>
            <a:gdLst>
              <a:gd name="T0" fmla="*/ 1493 w 21600"/>
              <a:gd name="T1" fmla="*/ 608 h 21600"/>
              <a:gd name="T2" fmla="*/ 912 w 21600"/>
              <a:gd name="T3" fmla="*/ 1216 h 21600"/>
              <a:gd name="T4" fmla="*/ 331 w 21600"/>
              <a:gd name="T5" fmla="*/ 608 h 21600"/>
              <a:gd name="T6" fmla="*/ 9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20 w 21600"/>
              <a:gd name="T13" fmla="*/ 5720 h 21600"/>
              <a:gd name="T14" fmla="*/ 15880 w 21600"/>
              <a:gd name="T15" fmla="*/ 158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46" y="21600"/>
                </a:lnTo>
                <a:lnTo>
                  <a:pt x="1375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grpSp>
        <p:nvGrpSpPr>
          <p:cNvPr id="8" name="Groupe 7"/>
          <p:cNvGrpSpPr/>
          <p:nvPr/>
        </p:nvGrpSpPr>
        <p:grpSpPr>
          <a:xfrm>
            <a:off x="1024539" y="4151710"/>
            <a:ext cx="1022349" cy="568325"/>
            <a:chOff x="2608263" y="3803650"/>
            <a:chExt cx="1374775" cy="698501"/>
          </a:xfrm>
        </p:grpSpPr>
        <p:sp>
          <p:nvSpPr>
            <p:cNvPr id="11" name="Rectangle 34"/>
            <p:cNvSpPr>
              <a:spLocks noChangeArrowheads="1"/>
            </p:cNvSpPr>
            <p:nvPr/>
          </p:nvSpPr>
          <p:spPr bwMode="auto">
            <a:xfrm rot="10800000">
              <a:off x="2741613" y="3803650"/>
              <a:ext cx="219075" cy="492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 rot="10800000">
              <a:off x="2740026" y="4451350"/>
              <a:ext cx="220663" cy="492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 rot="10800000">
              <a:off x="3565526" y="4452938"/>
              <a:ext cx="220663" cy="492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 rot="10800000">
              <a:off x="3563938" y="3805238"/>
              <a:ext cx="220663" cy="492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6" name="AutoShape 38"/>
            <p:cNvSpPr>
              <a:spLocks noChangeArrowheads="1"/>
            </p:cNvSpPr>
            <p:nvPr/>
          </p:nvSpPr>
          <p:spPr bwMode="auto">
            <a:xfrm rot="10800000">
              <a:off x="2609851" y="3819525"/>
              <a:ext cx="1366838" cy="665163"/>
            </a:xfrm>
            <a:prstGeom prst="flowChartAlternateProcess">
              <a:avLst/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7" name="AutoShape 39"/>
            <p:cNvSpPr>
              <a:spLocks noChangeArrowheads="1"/>
            </p:cNvSpPr>
            <p:nvPr/>
          </p:nvSpPr>
          <p:spPr bwMode="auto">
            <a:xfrm rot="10800000">
              <a:off x="3382963" y="3897313"/>
              <a:ext cx="314325" cy="50641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7765E"/>
                </a:gs>
                <a:gs pos="100000">
                  <a:srgbClr val="99FFCC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8" name="AutoShape 40"/>
            <p:cNvSpPr>
              <a:spLocks noChangeArrowheads="1"/>
            </p:cNvSpPr>
            <p:nvPr/>
          </p:nvSpPr>
          <p:spPr bwMode="auto">
            <a:xfrm rot="10800000">
              <a:off x="2921001" y="4432300"/>
              <a:ext cx="214313" cy="25400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9" name="AutoShape 41"/>
            <p:cNvSpPr>
              <a:spLocks noChangeArrowheads="1"/>
            </p:cNvSpPr>
            <p:nvPr/>
          </p:nvSpPr>
          <p:spPr bwMode="auto">
            <a:xfrm rot="10800000">
              <a:off x="2646363" y="3900488"/>
              <a:ext cx="323850" cy="5048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47765E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20" name="AutoShape 42"/>
            <p:cNvSpPr>
              <a:spLocks noChangeArrowheads="1"/>
            </p:cNvSpPr>
            <p:nvPr/>
          </p:nvSpPr>
          <p:spPr bwMode="auto">
            <a:xfrm rot="10800000">
              <a:off x="3175001" y="3841750"/>
              <a:ext cx="344488" cy="25400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 rot="10800000" flipV="1">
              <a:off x="3759201" y="4286250"/>
              <a:ext cx="209550" cy="587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 rot="10800000">
              <a:off x="3752851" y="3963988"/>
              <a:ext cx="215900" cy="63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 rot="10800000">
              <a:off x="2827338" y="3816350"/>
              <a:ext cx="752475" cy="63500"/>
            </a:xfrm>
            <a:custGeom>
              <a:avLst/>
              <a:gdLst>
                <a:gd name="T0" fmla="*/ 13 w 1373"/>
                <a:gd name="T1" fmla="*/ 40 h 118"/>
                <a:gd name="T2" fmla="*/ 0 w 1373"/>
                <a:gd name="T3" fmla="*/ 21 h 118"/>
                <a:gd name="T4" fmla="*/ 22 w 1373"/>
                <a:gd name="T5" fmla="*/ 0 h 118"/>
                <a:gd name="T6" fmla="*/ 433 w 1373"/>
                <a:gd name="T7" fmla="*/ 0 h 118"/>
                <a:gd name="T8" fmla="*/ 474 w 1373"/>
                <a:gd name="T9" fmla="*/ 21 h 118"/>
                <a:gd name="T10" fmla="*/ 430 w 1373"/>
                <a:gd name="T11" fmla="*/ 37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3" h="118">
                  <a:moveTo>
                    <a:pt x="37" y="118"/>
                  </a:moveTo>
                  <a:lnTo>
                    <a:pt x="0" y="63"/>
                  </a:lnTo>
                  <a:lnTo>
                    <a:pt x="64" y="0"/>
                  </a:lnTo>
                  <a:lnTo>
                    <a:pt x="1255" y="0"/>
                  </a:lnTo>
                  <a:lnTo>
                    <a:pt x="1373" y="63"/>
                  </a:lnTo>
                  <a:lnTo>
                    <a:pt x="1246" y="109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 rot="10800000">
              <a:off x="3159126" y="3814763"/>
              <a:ext cx="0" cy="68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 rot="10800000">
              <a:off x="3703638" y="3900488"/>
              <a:ext cx="279400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 rot="10800000" flipV="1">
              <a:off x="3708401" y="4373563"/>
              <a:ext cx="269875" cy="30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7" name="Line 49"/>
            <p:cNvSpPr>
              <a:spLocks noChangeShapeType="1"/>
            </p:cNvSpPr>
            <p:nvPr/>
          </p:nvSpPr>
          <p:spPr bwMode="auto">
            <a:xfrm rot="10800000" flipH="1">
              <a:off x="3703638" y="3889375"/>
              <a:ext cx="0" cy="5254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 rot="10800000" flipV="1">
              <a:off x="2825751" y="4421188"/>
              <a:ext cx="754063" cy="63500"/>
            </a:xfrm>
            <a:custGeom>
              <a:avLst/>
              <a:gdLst>
                <a:gd name="T0" fmla="*/ 13 w 1373"/>
                <a:gd name="T1" fmla="*/ 40 h 118"/>
                <a:gd name="T2" fmla="*/ 0 w 1373"/>
                <a:gd name="T3" fmla="*/ 21 h 118"/>
                <a:gd name="T4" fmla="*/ 22 w 1373"/>
                <a:gd name="T5" fmla="*/ 0 h 118"/>
                <a:gd name="T6" fmla="*/ 434 w 1373"/>
                <a:gd name="T7" fmla="*/ 0 h 118"/>
                <a:gd name="T8" fmla="*/ 475 w 1373"/>
                <a:gd name="T9" fmla="*/ 21 h 118"/>
                <a:gd name="T10" fmla="*/ 431 w 1373"/>
                <a:gd name="T11" fmla="*/ 37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3" h="118">
                  <a:moveTo>
                    <a:pt x="37" y="118"/>
                  </a:moveTo>
                  <a:lnTo>
                    <a:pt x="0" y="63"/>
                  </a:lnTo>
                  <a:lnTo>
                    <a:pt x="64" y="0"/>
                  </a:lnTo>
                  <a:lnTo>
                    <a:pt x="1255" y="0"/>
                  </a:lnTo>
                  <a:lnTo>
                    <a:pt x="1373" y="63"/>
                  </a:lnTo>
                  <a:lnTo>
                    <a:pt x="1246" y="109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 rot="10800000">
              <a:off x="3162301" y="4414838"/>
              <a:ext cx="0" cy="69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 rot="10800000">
              <a:off x="2611438" y="4373563"/>
              <a:ext cx="149225" cy="112713"/>
            </a:xfrm>
            <a:custGeom>
              <a:avLst/>
              <a:gdLst>
                <a:gd name="T0" fmla="*/ 44 w 273"/>
                <a:gd name="T1" fmla="*/ 0 h 209"/>
                <a:gd name="T2" fmla="*/ 0 w 273"/>
                <a:gd name="T3" fmla="*/ 10 h 209"/>
                <a:gd name="T4" fmla="*/ 3 w 273"/>
                <a:gd name="T5" fmla="*/ 31 h 209"/>
                <a:gd name="T6" fmla="*/ 25 w 273"/>
                <a:gd name="T7" fmla="*/ 37 h 209"/>
                <a:gd name="T8" fmla="*/ 63 w 273"/>
                <a:gd name="T9" fmla="*/ 34 h 209"/>
                <a:gd name="T10" fmla="*/ 78 w 273"/>
                <a:gd name="T11" fmla="*/ 53 h 209"/>
                <a:gd name="T12" fmla="*/ 94 w 273"/>
                <a:gd name="T13" fmla="*/ 71 h 209"/>
                <a:gd name="T14" fmla="*/ 91 w 273"/>
                <a:gd name="T15" fmla="*/ 47 h 209"/>
                <a:gd name="T16" fmla="*/ 81 w 273"/>
                <a:gd name="T17" fmla="*/ 19 h 209"/>
                <a:gd name="T18" fmla="*/ 66 w 273"/>
                <a:gd name="T19" fmla="*/ 10 h 209"/>
                <a:gd name="T20" fmla="*/ 44 w 273"/>
                <a:gd name="T21" fmla="*/ 0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3" h="209">
                  <a:moveTo>
                    <a:pt x="127" y="0"/>
                  </a:moveTo>
                  <a:lnTo>
                    <a:pt x="0" y="28"/>
                  </a:lnTo>
                  <a:lnTo>
                    <a:pt x="9" y="91"/>
                  </a:lnTo>
                  <a:lnTo>
                    <a:pt x="73" y="109"/>
                  </a:lnTo>
                  <a:lnTo>
                    <a:pt x="182" y="100"/>
                  </a:lnTo>
                  <a:lnTo>
                    <a:pt x="227" y="155"/>
                  </a:lnTo>
                  <a:lnTo>
                    <a:pt x="273" y="209"/>
                  </a:lnTo>
                  <a:lnTo>
                    <a:pt x="264" y="137"/>
                  </a:lnTo>
                  <a:lnTo>
                    <a:pt x="236" y="55"/>
                  </a:lnTo>
                  <a:lnTo>
                    <a:pt x="191" y="2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01E34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 rot="10800000" flipV="1">
              <a:off x="2608263" y="3821113"/>
              <a:ext cx="149225" cy="112713"/>
            </a:xfrm>
            <a:custGeom>
              <a:avLst/>
              <a:gdLst>
                <a:gd name="T0" fmla="*/ 44 w 273"/>
                <a:gd name="T1" fmla="*/ 0 h 209"/>
                <a:gd name="T2" fmla="*/ 0 w 273"/>
                <a:gd name="T3" fmla="*/ 10 h 209"/>
                <a:gd name="T4" fmla="*/ 3 w 273"/>
                <a:gd name="T5" fmla="*/ 31 h 209"/>
                <a:gd name="T6" fmla="*/ 25 w 273"/>
                <a:gd name="T7" fmla="*/ 37 h 209"/>
                <a:gd name="T8" fmla="*/ 63 w 273"/>
                <a:gd name="T9" fmla="*/ 34 h 209"/>
                <a:gd name="T10" fmla="*/ 78 w 273"/>
                <a:gd name="T11" fmla="*/ 53 h 209"/>
                <a:gd name="T12" fmla="*/ 94 w 273"/>
                <a:gd name="T13" fmla="*/ 71 h 209"/>
                <a:gd name="T14" fmla="*/ 91 w 273"/>
                <a:gd name="T15" fmla="*/ 47 h 209"/>
                <a:gd name="T16" fmla="*/ 81 w 273"/>
                <a:gd name="T17" fmla="*/ 19 h 209"/>
                <a:gd name="T18" fmla="*/ 66 w 273"/>
                <a:gd name="T19" fmla="*/ 10 h 209"/>
                <a:gd name="T20" fmla="*/ 44 w 273"/>
                <a:gd name="T21" fmla="*/ 0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3" h="209">
                  <a:moveTo>
                    <a:pt x="127" y="0"/>
                  </a:moveTo>
                  <a:lnTo>
                    <a:pt x="0" y="28"/>
                  </a:lnTo>
                  <a:lnTo>
                    <a:pt x="9" y="91"/>
                  </a:lnTo>
                  <a:lnTo>
                    <a:pt x="73" y="109"/>
                  </a:lnTo>
                  <a:lnTo>
                    <a:pt x="182" y="100"/>
                  </a:lnTo>
                  <a:lnTo>
                    <a:pt x="227" y="155"/>
                  </a:lnTo>
                  <a:lnTo>
                    <a:pt x="273" y="209"/>
                  </a:lnTo>
                  <a:lnTo>
                    <a:pt x="264" y="137"/>
                  </a:lnTo>
                  <a:lnTo>
                    <a:pt x="236" y="55"/>
                  </a:lnTo>
                  <a:lnTo>
                    <a:pt x="191" y="2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01E34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 rot="10800000">
              <a:off x="3762376" y="4359275"/>
              <a:ext cx="214313" cy="138113"/>
            </a:xfrm>
            <a:custGeom>
              <a:avLst/>
              <a:gdLst>
                <a:gd name="T0" fmla="*/ 3 w 391"/>
                <a:gd name="T1" fmla="*/ 87 h 255"/>
                <a:gd name="T2" fmla="*/ 46 w 391"/>
                <a:gd name="T3" fmla="*/ 53 h 255"/>
                <a:gd name="T4" fmla="*/ 73 w 391"/>
                <a:gd name="T5" fmla="*/ 28 h 255"/>
                <a:gd name="T6" fmla="*/ 119 w 391"/>
                <a:gd name="T7" fmla="*/ 13 h 255"/>
                <a:gd name="T8" fmla="*/ 135 w 391"/>
                <a:gd name="T9" fmla="*/ 3 h 255"/>
                <a:gd name="T10" fmla="*/ 66 w 391"/>
                <a:gd name="T11" fmla="*/ 0 h 255"/>
                <a:gd name="T12" fmla="*/ 34 w 391"/>
                <a:gd name="T13" fmla="*/ 6 h 255"/>
                <a:gd name="T14" fmla="*/ 4 w 391"/>
                <a:gd name="T15" fmla="*/ 31 h 255"/>
                <a:gd name="T16" fmla="*/ 0 w 391"/>
                <a:gd name="T17" fmla="*/ 53 h 255"/>
                <a:gd name="T18" fmla="*/ 3 w 391"/>
                <a:gd name="T19" fmla="*/ 87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1" h="255">
                  <a:moveTo>
                    <a:pt x="10" y="255"/>
                  </a:moveTo>
                  <a:lnTo>
                    <a:pt x="134" y="155"/>
                  </a:lnTo>
                  <a:lnTo>
                    <a:pt x="210" y="82"/>
                  </a:lnTo>
                  <a:lnTo>
                    <a:pt x="346" y="37"/>
                  </a:lnTo>
                  <a:lnTo>
                    <a:pt x="391" y="9"/>
                  </a:lnTo>
                  <a:lnTo>
                    <a:pt x="192" y="0"/>
                  </a:lnTo>
                  <a:lnTo>
                    <a:pt x="98" y="19"/>
                  </a:lnTo>
                  <a:lnTo>
                    <a:pt x="12" y="91"/>
                  </a:lnTo>
                  <a:lnTo>
                    <a:pt x="0" y="155"/>
                  </a:lnTo>
                  <a:lnTo>
                    <a:pt x="10" y="255"/>
                  </a:lnTo>
                  <a:close/>
                </a:path>
              </a:pathLst>
            </a:custGeom>
            <a:gradFill rotWithShape="0">
              <a:gsLst>
                <a:gs pos="0">
                  <a:srgbClr val="D6D36A"/>
                </a:gs>
                <a:gs pos="100000">
                  <a:srgbClr val="636231"/>
                </a:gs>
              </a:gsLst>
              <a:lin ang="5400000" scaled="1"/>
            </a:gra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 rot="10800000" flipV="1">
              <a:off x="3765551" y="3811588"/>
              <a:ext cx="215900" cy="138113"/>
            </a:xfrm>
            <a:custGeom>
              <a:avLst/>
              <a:gdLst>
                <a:gd name="T0" fmla="*/ 3 w 391"/>
                <a:gd name="T1" fmla="*/ 87 h 255"/>
                <a:gd name="T2" fmla="*/ 47 w 391"/>
                <a:gd name="T3" fmla="*/ 53 h 255"/>
                <a:gd name="T4" fmla="*/ 73 w 391"/>
                <a:gd name="T5" fmla="*/ 28 h 255"/>
                <a:gd name="T6" fmla="*/ 120 w 391"/>
                <a:gd name="T7" fmla="*/ 13 h 255"/>
                <a:gd name="T8" fmla="*/ 136 w 391"/>
                <a:gd name="T9" fmla="*/ 3 h 255"/>
                <a:gd name="T10" fmla="*/ 67 w 391"/>
                <a:gd name="T11" fmla="*/ 0 h 255"/>
                <a:gd name="T12" fmla="*/ 34 w 391"/>
                <a:gd name="T13" fmla="*/ 6 h 255"/>
                <a:gd name="T14" fmla="*/ 4 w 391"/>
                <a:gd name="T15" fmla="*/ 31 h 255"/>
                <a:gd name="T16" fmla="*/ 0 w 391"/>
                <a:gd name="T17" fmla="*/ 53 h 255"/>
                <a:gd name="T18" fmla="*/ 3 w 391"/>
                <a:gd name="T19" fmla="*/ 87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1" h="255">
                  <a:moveTo>
                    <a:pt x="10" y="255"/>
                  </a:moveTo>
                  <a:lnTo>
                    <a:pt x="134" y="155"/>
                  </a:lnTo>
                  <a:lnTo>
                    <a:pt x="210" y="82"/>
                  </a:lnTo>
                  <a:lnTo>
                    <a:pt x="346" y="37"/>
                  </a:lnTo>
                  <a:lnTo>
                    <a:pt x="391" y="9"/>
                  </a:lnTo>
                  <a:lnTo>
                    <a:pt x="192" y="0"/>
                  </a:lnTo>
                  <a:lnTo>
                    <a:pt x="98" y="19"/>
                  </a:lnTo>
                  <a:lnTo>
                    <a:pt x="12" y="91"/>
                  </a:lnTo>
                  <a:lnTo>
                    <a:pt x="0" y="155"/>
                  </a:lnTo>
                  <a:lnTo>
                    <a:pt x="10" y="255"/>
                  </a:lnTo>
                  <a:close/>
                </a:path>
              </a:pathLst>
            </a:custGeom>
            <a:gradFill rotWithShape="0">
              <a:gsLst>
                <a:gs pos="0">
                  <a:srgbClr val="636231"/>
                </a:gs>
                <a:gs pos="100000">
                  <a:srgbClr val="D6D36A"/>
                </a:gs>
              </a:gsLst>
              <a:lin ang="5400000" scaled="1"/>
            </a:gra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34" name="AutoShape 56"/>
            <p:cNvSpPr>
              <a:spLocks noChangeArrowheads="1"/>
            </p:cNvSpPr>
            <p:nvPr/>
          </p:nvSpPr>
          <p:spPr bwMode="auto">
            <a:xfrm rot="10800000">
              <a:off x="3175001" y="4432300"/>
              <a:ext cx="344488" cy="25400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35" name="AutoShape 57"/>
            <p:cNvSpPr>
              <a:spLocks noChangeArrowheads="1"/>
            </p:cNvSpPr>
            <p:nvPr/>
          </p:nvSpPr>
          <p:spPr bwMode="auto">
            <a:xfrm rot="10800000">
              <a:off x="2921001" y="3841750"/>
              <a:ext cx="214313" cy="25400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</p:grpSp>
      <p:sp>
        <p:nvSpPr>
          <p:cNvPr id="43" name="AutoShape 61"/>
          <p:cNvSpPr>
            <a:spLocks noChangeArrowheads="1"/>
          </p:cNvSpPr>
          <p:nvPr/>
        </p:nvSpPr>
        <p:spPr bwMode="auto">
          <a:xfrm rot="16200000">
            <a:off x="3714108" y="2479164"/>
            <a:ext cx="580319" cy="3958263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CH" altLang="fr-FR"/>
          </a:p>
        </p:txBody>
      </p:sp>
      <p:sp>
        <p:nvSpPr>
          <p:cNvPr id="98" name="Rectangle 2"/>
          <p:cNvSpPr txBox="1">
            <a:spLocks noChangeArrowheads="1"/>
          </p:cNvSpPr>
          <p:nvPr/>
        </p:nvSpPr>
        <p:spPr bwMode="auto">
          <a:xfrm>
            <a:off x="381000" y="198884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23" charset="-128"/>
                <a:cs typeface="ＭＳ Ｐゴシック" pitchFamily="-12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fr-FR" sz="3200" b="1" dirty="0" smtClean="0">
                <a:solidFill>
                  <a:schemeClr val="accent1"/>
                </a:solidFill>
              </a:rPr>
              <a:t>…… Moreover</a:t>
            </a:r>
          </a:p>
        </p:txBody>
      </p:sp>
      <p:cxnSp>
        <p:nvCxnSpPr>
          <p:cNvPr id="2062" name="Connecteur droit 2061"/>
          <p:cNvCxnSpPr/>
          <p:nvPr/>
        </p:nvCxnSpPr>
        <p:spPr>
          <a:xfrm>
            <a:off x="487516" y="4844923"/>
            <a:ext cx="3029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necteur droit 2054"/>
          <p:cNvCxnSpPr>
            <a:stCxn id="9" idx="2"/>
          </p:cNvCxnSpPr>
          <p:nvPr/>
        </p:nvCxnSpPr>
        <p:spPr>
          <a:xfrm>
            <a:off x="5250366" y="3741330"/>
            <a:ext cx="1497072" cy="2558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Ellipse 2067"/>
          <p:cNvSpPr/>
          <p:nvPr/>
        </p:nvSpPr>
        <p:spPr>
          <a:xfrm rot="3600000">
            <a:off x="4315237" y="4956676"/>
            <a:ext cx="1738804" cy="1218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2" name="Rectangle 2"/>
          <p:cNvSpPr txBox="1">
            <a:spLocks noChangeArrowheads="1"/>
          </p:cNvSpPr>
          <p:nvPr/>
        </p:nvSpPr>
        <p:spPr bwMode="auto">
          <a:xfrm>
            <a:off x="6444208" y="4651578"/>
            <a:ext cx="2465244" cy="609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23" charset="-128"/>
                <a:cs typeface="ＭＳ Ｐゴシック" pitchFamily="-12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fr-FR" sz="2000" dirty="0" smtClean="0">
                <a:solidFill>
                  <a:srgbClr val="FF0000"/>
                </a:solidFill>
              </a:rPr>
              <a:t>First car invisible                 </a:t>
            </a:r>
          </a:p>
          <a:p>
            <a:pPr eaLnBrk="1" hangingPunct="1"/>
            <a:r>
              <a:rPr lang="en-GB" altLang="fr-FR" sz="2000" dirty="0" smtClean="0">
                <a:solidFill>
                  <a:srgbClr val="FF0000"/>
                </a:solidFill>
              </a:rPr>
              <a:t>to the following one</a:t>
            </a:r>
          </a:p>
        </p:txBody>
      </p:sp>
      <p:sp>
        <p:nvSpPr>
          <p:cNvPr id="2069" name="Espace réservé du pied de page 20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44" name="ZoneTexte 43"/>
          <p:cNvSpPr txBox="1"/>
          <p:nvPr/>
        </p:nvSpPr>
        <p:spPr>
          <a:xfrm>
            <a:off x="-7240" y="6457890"/>
            <a:ext cx="3407665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schemeClr val="tx2"/>
                </a:solidFill>
              </a:rPr>
              <a:t>Reduce</a:t>
            </a:r>
            <a:r>
              <a:rPr lang="fr-FR" sz="1000" b="1" dirty="0" smtClean="0">
                <a:solidFill>
                  <a:schemeClr val="tx2"/>
                </a:solidFill>
              </a:rPr>
              <a:t> Speed </a:t>
            </a:r>
          </a:p>
          <a:p>
            <a:r>
              <a:rPr lang="fr-FR" sz="1000" dirty="0">
                <a:sym typeface="Wingdings" panose="05000000000000000000" pitchFamily="2" charset="2"/>
              </a:rPr>
              <a:t>	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Active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Braking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Safety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endParaRPr lang="fr-FR" sz="1000" b="1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3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3" y="1125"/>
            <a:ext cx="9144000" cy="5527874"/>
          </a:xfrm>
          <a:prstGeom prst="rect">
            <a:avLst/>
          </a:prstGeom>
          <a:ln w="19050"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205" y="1609358"/>
            <a:ext cx="822960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rc 8"/>
          <p:cNvSpPr/>
          <p:nvPr/>
        </p:nvSpPr>
        <p:spPr>
          <a:xfrm>
            <a:off x="2267744" y="3170209"/>
            <a:ext cx="3024336" cy="1489739"/>
          </a:xfrm>
          <a:prstGeom prst="arc">
            <a:avLst>
              <a:gd name="adj1" fmla="val 16200000"/>
              <a:gd name="adj2" fmla="val 2119567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48" name="Arc 2047"/>
          <p:cNvSpPr/>
          <p:nvPr/>
        </p:nvSpPr>
        <p:spPr>
          <a:xfrm>
            <a:off x="2452703" y="4844923"/>
            <a:ext cx="2088232" cy="1368152"/>
          </a:xfrm>
          <a:prstGeom prst="arc">
            <a:avLst>
              <a:gd name="adj1" fmla="val 16296354"/>
              <a:gd name="adj2" fmla="val 2082452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54" name="Connecteur droit 53"/>
          <p:cNvCxnSpPr/>
          <p:nvPr/>
        </p:nvCxnSpPr>
        <p:spPr>
          <a:xfrm>
            <a:off x="4484520" y="5301208"/>
            <a:ext cx="720080" cy="1129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4687237" y="5332104"/>
            <a:ext cx="916316" cy="51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58" name="Connecteur droit 2057"/>
          <p:cNvCxnSpPr/>
          <p:nvPr/>
        </p:nvCxnSpPr>
        <p:spPr>
          <a:xfrm>
            <a:off x="395536" y="3170209"/>
            <a:ext cx="3384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657908" y="4265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Limitations of on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board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sensors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sp>
        <p:nvSpPr>
          <p:cNvPr id="93" name="AutoShape 14"/>
          <p:cNvSpPr>
            <a:spLocks noChangeArrowheads="1"/>
          </p:cNvSpPr>
          <p:nvPr/>
        </p:nvSpPr>
        <p:spPr bwMode="auto">
          <a:xfrm rot="5400000">
            <a:off x="1598012" y="3976542"/>
            <a:ext cx="1966543" cy="987119"/>
          </a:xfrm>
          <a:custGeom>
            <a:avLst/>
            <a:gdLst>
              <a:gd name="T0" fmla="*/ 1493 w 21600"/>
              <a:gd name="T1" fmla="*/ 608 h 21600"/>
              <a:gd name="T2" fmla="*/ 912 w 21600"/>
              <a:gd name="T3" fmla="*/ 1216 h 21600"/>
              <a:gd name="T4" fmla="*/ 331 w 21600"/>
              <a:gd name="T5" fmla="*/ 608 h 21600"/>
              <a:gd name="T6" fmla="*/ 9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20 w 21600"/>
              <a:gd name="T13" fmla="*/ 5720 h 21600"/>
              <a:gd name="T14" fmla="*/ 15880 w 21600"/>
              <a:gd name="T15" fmla="*/ 158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46" y="21600"/>
                </a:lnTo>
                <a:lnTo>
                  <a:pt x="1375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grpSp>
        <p:nvGrpSpPr>
          <p:cNvPr id="8" name="Groupe 7"/>
          <p:cNvGrpSpPr/>
          <p:nvPr/>
        </p:nvGrpSpPr>
        <p:grpSpPr>
          <a:xfrm>
            <a:off x="1024539" y="4187877"/>
            <a:ext cx="1022349" cy="568325"/>
            <a:chOff x="2608263" y="3803650"/>
            <a:chExt cx="1374775" cy="698501"/>
          </a:xfrm>
        </p:grpSpPr>
        <p:sp>
          <p:nvSpPr>
            <p:cNvPr id="11" name="Rectangle 34"/>
            <p:cNvSpPr>
              <a:spLocks noChangeArrowheads="1"/>
            </p:cNvSpPr>
            <p:nvPr/>
          </p:nvSpPr>
          <p:spPr bwMode="auto">
            <a:xfrm rot="10800000">
              <a:off x="2741613" y="3803650"/>
              <a:ext cx="219075" cy="492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 rot="10800000">
              <a:off x="2740026" y="4451350"/>
              <a:ext cx="220663" cy="492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 rot="10800000">
              <a:off x="3565526" y="4452938"/>
              <a:ext cx="220663" cy="492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 rot="10800000">
              <a:off x="3563938" y="3805238"/>
              <a:ext cx="220663" cy="492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6" name="AutoShape 38"/>
            <p:cNvSpPr>
              <a:spLocks noChangeArrowheads="1"/>
            </p:cNvSpPr>
            <p:nvPr/>
          </p:nvSpPr>
          <p:spPr bwMode="auto">
            <a:xfrm rot="10800000">
              <a:off x="2609851" y="3819525"/>
              <a:ext cx="1366838" cy="665163"/>
            </a:xfrm>
            <a:prstGeom prst="flowChartAlternateProcess">
              <a:avLst/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7" name="AutoShape 39"/>
            <p:cNvSpPr>
              <a:spLocks noChangeArrowheads="1"/>
            </p:cNvSpPr>
            <p:nvPr/>
          </p:nvSpPr>
          <p:spPr bwMode="auto">
            <a:xfrm rot="10800000">
              <a:off x="3382963" y="3897313"/>
              <a:ext cx="314325" cy="50641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7765E"/>
                </a:gs>
                <a:gs pos="100000">
                  <a:srgbClr val="99FFCC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8" name="AutoShape 40"/>
            <p:cNvSpPr>
              <a:spLocks noChangeArrowheads="1"/>
            </p:cNvSpPr>
            <p:nvPr/>
          </p:nvSpPr>
          <p:spPr bwMode="auto">
            <a:xfrm rot="10800000">
              <a:off x="2921001" y="4432300"/>
              <a:ext cx="214313" cy="25400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9" name="AutoShape 41"/>
            <p:cNvSpPr>
              <a:spLocks noChangeArrowheads="1"/>
            </p:cNvSpPr>
            <p:nvPr/>
          </p:nvSpPr>
          <p:spPr bwMode="auto">
            <a:xfrm rot="10800000">
              <a:off x="2646363" y="3900488"/>
              <a:ext cx="323850" cy="5048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47765E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20" name="AutoShape 42"/>
            <p:cNvSpPr>
              <a:spLocks noChangeArrowheads="1"/>
            </p:cNvSpPr>
            <p:nvPr/>
          </p:nvSpPr>
          <p:spPr bwMode="auto">
            <a:xfrm rot="10800000">
              <a:off x="3175001" y="3841750"/>
              <a:ext cx="344488" cy="25400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 rot="10800000" flipV="1">
              <a:off x="3759201" y="4286250"/>
              <a:ext cx="209550" cy="587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 rot="10800000">
              <a:off x="3752851" y="3963988"/>
              <a:ext cx="215900" cy="63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 rot="10800000">
              <a:off x="2827338" y="3816350"/>
              <a:ext cx="752475" cy="63500"/>
            </a:xfrm>
            <a:custGeom>
              <a:avLst/>
              <a:gdLst>
                <a:gd name="T0" fmla="*/ 13 w 1373"/>
                <a:gd name="T1" fmla="*/ 40 h 118"/>
                <a:gd name="T2" fmla="*/ 0 w 1373"/>
                <a:gd name="T3" fmla="*/ 21 h 118"/>
                <a:gd name="T4" fmla="*/ 22 w 1373"/>
                <a:gd name="T5" fmla="*/ 0 h 118"/>
                <a:gd name="T6" fmla="*/ 433 w 1373"/>
                <a:gd name="T7" fmla="*/ 0 h 118"/>
                <a:gd name="T8" fmla="*/ 474 w 1373"/>
                <a:gd name="T9" fmla="*/ 21 h 118"/>
                <a:gd name="T10" fmla="*/ 430 w 1373"/>
                <a:gd name="T11" fmla="*/ 37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3" h="118">
                  <a:moveTo>
                    <a:pt x="37" y="118"/>
                  </a:moveTo>
                  <a:lnTo>
                    <a:pt x="0" y="63"/>
                  </a:lnTo>
                  <a:lnTo>
                    <a:pt x="64" y="0"/>
                  </a:lnTo>
                  <a:lnTo>
                    <a:pt x="1255" y="0"/>
                  </a:lnTo>
                  <a:lnTo>
                    <a:pt x="1373" y="63"/>
                  </a:lnTo>
                  <a:lnTo>
                    <a:pt x="1246" y="109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 rot="10800000">
              <a:off x="3159126" y="3814763"/>
              <a:ext cx="0" cy="68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 rot="10800000">
              <a:off x="3703638" y="3900488"/>
              <a:ext cx="279400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 rot="10800000" flipV="1">
              <a:off x="3708401" y="4373563"/>
              <a:ext cx="269875" cy="30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7" name="Line 49"/>
            <p:cNvSpPr>
              <a:spLocks noChangeShapeType="1"/>
            </p:cNvSpPr>
            <p:nvPr/>
          </p:nvSpPr>
          <p:spPr bwMode="auto">
            <a:xfrm rot="10800000" flipH="1">
              <a:off x="3703638" y="3889375"/>
              <a:ext cx="0" cy="5254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 rot="10800000" flipV="1">
              <a:off x="2825751" y="4421188"/>
              <a:ext cx="754063" cy="63500"/>
            </a:xfrm>
            <a:custGeom>
              <a:avLst/>
              <a:gdLst>
                <a:gd name="T0" fmla="*/ 13 w 1373"/>
                <a:gd name="T1" fmla="*/ 40 h 118"/>
                <a:gd name="T2" fmla="*/ 0 w 1373"/>
                <a:gd name="T3" fmla="*/ 21 h 118"/>
                <a:gd name="T4" fmla="*/ 22 w 1373"/>
                <a:gd name="T5" fmla="*/ 0 h 118"/>
                <a:gd name="T6" fmla="*/ 434 w 1373"/>
                <a:gd name="T7" fmla="*/ 0 h 118"/>
                <a:gd name="T8" fmla="*/ 475 w 1373"/>
                <a:gd name="T9" fmla="*/ 21 h 118"/>
                <a:gd name="T10" fmla="*/ 431 w 1373"/>
                <a:gd name="T11" fmla="*/ 37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3" h="118">
                  <a:moveTo>
                    <a:pt x="37" y="118"/>
                  </a:moveTo>
                  <a:lnTo>
                    <a:pt x="0" y="63"/>
                  </a:lnTo>
                  <a:lnTo>
                    <a:pt x="64" y="0"/>
                  </a:lnTo>
                  <a:lnTo>
                    <a:pt x="1255" y="0"/>
                  </a:lnTo>
                  <a:lnTo>
                    <a:pt x="1373" y="63"/>
                  </a:lnTo>
                  <a:lnTo>
                    <a:pt x="1246" y="109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 rot="10800000">
              <a:off x="3162301" y="4414838"/>
              <a:ext cx="0" cy="69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 rot="10800000">
              <a:off x="2611438" y="4373563"/>
              <a:ext cx="149225" cy="112713"/>
            </a:xfrm>
            <a:custGeom>
              <a:avLst/>
              <a:gdLst>
                <a:gd name="T0" fmla="*/ 44 w 273"/>
                <a:gd name="T1" fmla="*/ 0 h 209"/>
                <a:gd name="T2" fmla="*/ 0 w 273"/>
                <a:gd name="T3" fmla="*/ 10 h 209"/>
                <a:gd name="T4" fmla="*/ 3 w 273"/>
                <a:gd name="T5" fmla="*/ 31 h 209"/>
                <a:gd name="T6" fmla="*/ 25 w 273"/>
                <a:gd name="T7" fmla="*/ 37 h 209"/>
                <a:gd name="T8" fmla="*/ 63 w 273"/>
                <a:gd name="T9" fmla="*/ 34 h 209"/>
                <a:gd name="T10" fmla="*/ 78 w 273"/>
                <a:gd name="T11" fmla="*/ 53 h 209"/>
                <a:gd name="T12" fmla="*/ 94 w 273"/>
                <a:gd name="T13" fmla="*/ 71 h 209"/>
                <a:gd name="T14" fmla="*/ 91 w 273"/>
                <a:gd name="T15" fmla="*/ 47 h 209"/>
                <a:gd name="T16" fmla="*/ 81 w 273"/>
                <a:gd name="T17" fmla="*/ 19 h 209"/>
                <a:gd name="T18" fmla="*/ 66 w 273"/>
                <a:gd name="T19" fmla="*/ 10 h 209"/>
                <a:gd name="T20" fmla="*/ 44 w 273"/>
                <a:gd name="T21" fmla="*/ 0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3" h="209">
                  <a:moveTo>
                    <a:pt x="127" y="0"/>
                  </a:moveTo>
                  <a:lnTo>
                    <a:pt x="0" y="28"/>
                  </a:lnTo>
                  <a:lnTo>
                    <a:pt x="9" y="91"/>
                  </a:lnTo>
                  <a:lnTo>
                    <a:pt x="73" y="109"/>
                  </a:lnTo>
                  <a:lnTo>
                    <a:pt x="182" y="100"/>
                  </a:lnTo>
                  <a:lnTo>
                    <a:pt x="227" y="155"/>
                  </a:lnTo>
                  <a:lnTo>
                    <a:pt x="273" y="209"/>
                  </a:lnTo>
                  <a:lnTo>
                    <a:pt x="264" y="137"/>
                  </a:lnTo>
                  <a:lnTo>
                    <a:pt x="236" y="55"/>
                  </a:lnTo>
                  <a:lnTo>
                    <a:pt x="191" y="2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01E34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 rot="10800000" flipV="1">
              <a:off x="2608263" y="3821113"/>
              <a:ext cx="149225" cy="112713"/>
            </a:xfrm>
            <a:custGeom>
              <a:avLst/>
              <a:gdLst>
                <a:gd name="T0" fmla="*/ 44 w 273"/>
                <a:gd name="T1" fmla="*/ 0 h 209"/>
                <a:gd name="T2" fmla="*/ 0 w 273"/>
                <a:gd name="T3" fmla="*/ 10 h 209"/>
                <a:gd name="T4" fmla="*/ 3 w 273"/>
                <a:gd name="T5" fmla="*/ 31 h 209"/>
                <a:gd name="T6" fmla="*/ 25 w 273"/>
                <a:gd name="T7" fmla="*/ 37 h 209"/>
                <a:gd name="T8" fmla="*/ 63 w 273"/>
                <a:gd name="T9" fmla="*/ 34 h 209"/>
                <a:gd name="T10" fmla="*/ 78 w 273"/>
                <a:gd name="T11" fmla="*/ 53 h 209"/>
                <a:gd name="T12" fmla="*/ 94 w 273"/>
                <a:gd name="T13" fmla="*/ 71 h 209"/>
                <a:gd name="T14" fmla="*/ 91 w 273"/>
                <a:gd name="T15" fmla="*/ 47 h 209"/>
                <a:gd name="T16" fmla="*/ 81 w 273"/>
                <a:gd name="T17" fmla="*/ 19 h 209"/>
                <a:gd name="T18" fmla="*/ 66 w 273"/>
                <a:gd name="T19" fmla="*/ 10 h 209"/>
                <a:gd name="T20" fmla="*/ 44 w 273"/>
                <a:gd name="T21" fmla="*/ 0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3" h="209">
                  <a:moveTo>
                    <a:pt x="127" y="0"/>
                  </a:moveTo>
                  <a:lnTo>
                    <a:pt x="0" y="28"/>
                  </a:lnTo>
                  <a:lnTo>
                    <a:pt x="9" y="91"/>
                  </a:lnTo>
                  <a:lnTo>
                    <a:pt x="73" y="109"/>
                  </a:lnTo>
                  <a:lnTo>
                    <a:pt x="182" y="100"/>
                  </a:lnTo>
                  <a:lnTo>
                    <a:pt x="227" y="155"/>
                  </a:lnTo>
                  <a:lnTo>
                    <a:pt x="273" y="209"/>
                  </a:lnTo>
                  <a:lnTo>
                    <a:pt x="264" y="137"/>
                  </a:lnTo>
                  <a:lnTo>
                    <a:pt x="236" y="55"/>
                  </a:lnTo>
                  <a:lnTo>
                    <a:pt x="191" y="2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01E34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 rot="10800000">
              <a:off x="3762376" y="4359275"/>
              <a:ext cx="214313" cy="138113"/>
            </a:xfrm>
            <a:custGeom>
              <a:avLst/>
              <a:gdLst>
                <a:gd name="T0" fmla="*/ 3 w 391"/>
                <a:gd name="T1" fmla="*/ 87 h 255"/>
                <a:gd name="T2" fmla="*/ 46 w 391"/>
                <a:gd name="T3" fmla="*/ 53 h 255"/>
                <a:gd name="T4" fmla="*/ 73 w 391"/>
                <a:gd name="T5" fmla="*/ 28 h 255"/>
                <a:gd name="T6" fmla="*/ 119 w 391"/>
                <a:gd name="T7" fmla="*/ 13 h 255"/>
                <a:gd name="T8" fmla="*/ 135 w 391"/>
                <a:gd name="T9" fmla="*/ 3 h 255"/>
                <a:gd name="T10" fmla="*/ 66 w 391"/>
                <a:gd name="T11" fmla="*/ 0 h 255"/>
                <a:gd name="T12" fmla="*/ 34 w 391"/>
                <a:gd name="T13" fmla="*/ 6 h 255"/>
                <a:gd name="T14" fmla="*/ 4 w 391"/>
                <a:gd name="T15" fmla="*/ 31 h 255"/>
                <a:gd name="T16" fmla="*/ 0 w 391"/>
                <a:gd name="T17" fmla="*/ 53 h 255"/>
                <a:gd name="T18" fmla="*/ 3 w 391"/>
                <a:gd name="T19" fmla="*/ 87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1" h="255">
                  <a:moveTo>
                    <a:pt x="10" y="255"/>
                  </a:moveTo>
                  <a:lnTo>
                    <a:pt x="134" y="155"/>
                  </a:lnTo>
                  <a:lnTo>
                    <a:pt x="210" y="82"/>
                  </a:lnTo>
                  <a:lnTo>
                    <a:pt x="346" y="37"/>
                  </a:lnTo>
                  <a:lnTo>
                    <a:pt x="391" y="9"/>
                  </a:lnTo>
                  <a:lnTo>
                    <a:pt x="192" y="0"/>
                  </a:lnTo>
                  <a:lnTo>
                    <a:pt x="98" y="19"/>
                  </a:lnTo>
                  <a:lnTo>
                    <a:pt x="12" y="91"/>
                  </a:lnTo>
                  <a:lnTo>
                    <a:pt x="0" y="155"/>
                  </a:lnTo>
                  <a:lnTo>
                    <a:pt x="10" y="255"/>
                  </a:lnTo>
                  <a:close/>
                </a:path>
              </a:pathLst>
            </a:custGeom>
            <a:gradFill rotWithShape="0">
              <a:gsLst>
                <a:gs pos="0">
                  <a:srgbClr val="D6D36A"/>
                </a:gs>
                <a:gs pos="100000">
                  <a:srgbClr val="636231"/>
                </a:gs>
              </a:gsLst>
              <a:lin ang="5400000" scaled="1"/>
            </a:gra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 rot="10800000" flipV="1">
              <a:off x="3765551" y="3811588"/>
              <a:ext cx="215900" cy="138113"/>
            </a:xfrm>
            <a:custGeom>
              <a:avLst/>
              <a:gdLst>
                <a:gd name="T0" fmla="*/ 3 w 391"/>
                <a:gd name="T1" fmla="*/ 87 h 255"/>
                <a:gd name="T2" fmla="*/ 47 w 391"/>
                <a:gd name="T3" fmla="*/ 53 h 255"/>
                <a:gd name="T4" fmla="*/ 73 w 391"/>
                <a:gd name="T5" fmla="*/ 28 h 255"/>
                <a:gd name="T6" fmla="*/ 120 w 391"/>
                <a:gd name="T7" fmla="*/ 13 h 255"/>
                <a:gd name="T8" fmla="*/ 136 w 391"/>
                <a:gd name="T9" fmla="*/ 3 h 255"/>
                <a:gd name="T10" fmla="*/ 67 w 391"/>
                <a:gd name="T11" fmla="*/ 0 h 255"/>
                <a:gd name="T12" fmla="*/ 34 w 391"/>
                <a:gd name="T13" fmla="*/ 6 h 255"/>
                <a:gd name="T14" fmla="*/ 4 w 391"/>
                <a:gd name="T15" fmla="*/ 31 h 255"/>
                <a:gd name="T16" fmla="*/ 0 w 391"/>
                <a:gd name="T17" fmla="*/ 53 h 255"/>
                <a:gd name="T18" fmla="*/ 3 w 391"/>
                <a:gd name="T19" fmla="*/ 87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1" h="255">
                  <a:moveTo>
                    <a:pt x="10" y="255"/>
                  </a:moveTo>
                  <a:lnTo>
                    <a:pt x="134" y="155"/>
                  </a:lnTo>
                  <a:lnTo>
                    <a:pt x="210" y="82"/>
                  </a:lnTo>
                  <a:lnTo>
                    <a:pt x="346" y="37"/>
                  </a:lnTo>
                  <a:lnTo>
                    <a:pt x="391" y="9"/>
                  </a:lnTo>
                  <a:lnTo>
                    <a:pt x="192" y="0"/>
                  </a:lnTo>
                  <a:lnTo>
                    <a:pt x="98" y="19"/>
                  </a:lnTo>
                  <a:lnTo>
                    <a:pt x="12" y="91"/>
                  </a:lnTo>
                  <a:lnTo>
                    <a:pt x="0" y="155"/>
                  </a:lnTo>
                  <a:lnTo>
                    <a:pt x="10" y="255"/>
                  </a:lnTo>
                  <a:close/>
                </a:path>
              </a:pathLst>
            </a:custGeom>
            <a:gradFill rotWithShape="0">
              <a:gsLst>
                <a:gs pos="0">
                  <a:srgbClr val="636231"/>
                </a:gs>
                <a:gs pos="100000">
                  <a:srgbClr val="D6D36A"/>
                </a:gs>
              </a:gsLst>
              <a:lin ang="5400000" scaled="1"/>
            </a:gra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CH"/>
            </a:p>
          </p:txBody>
        </p:sp>
        <p:sp>
          <p:nvSpPr>
            <p:cNvPr id="34" name="AutoShape 56"/>
            <p:cNvSpPr>
              <a:spLocks noChangeArrowheads="1"/>
            </p:cNvSpPr>
            <p:nvPr/>
          </p:nvSpPr>
          <p:spPr bwMode="auto">
            <a:xfrm rot="10800000">
              <a:off x="3175001" y="4432300"/>
              <a:ext cx="344488" cy="25400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35" name="AutoShape 57"/>
            <p:cNvSpPr>
              <a:spLocks noChangeArrowheads="1"/>
            </p:cNvSpPr>
            <p:nvPr/>
          </p:nvSpPr>
          <p:spPr bwMode="auto">
            <a:xfrm rot="10800000">
              <a:off x="2921001" y="3841750"/>
              <a:ext cx="214313" cy="25400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</p:grpSp>
      <p:sp>
        <p:nvSpPr>
          <p:cNvPr id="43" name="AutoShape 61"/>
          <p:cNvSpPr>
            <a:spLocks noChangeArrowheads="1"/>
          </p:cNvSpPr>
          <p:nvPr/>
        </p:nvSpPr>
        <p:spPr bwMode="auto">
          <a:xfrm rot="16200000">
            <a:off x="3714108" y="2479164"/>
            <a:ext cx="580319" cy="3958263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CH" altLang="fr-FR"/>
          </a:p>
        </p:txBody>
      </p:sp>
      <p:cxnSp>
        <p:nvCxnSpPr>
          <p:cNvPr id="2062" name="Connecteur droit 2061"/>
          <p:cNvCxnSpPr/>
          <p:nvPr/>
        </p:nvCxnSpPr>
        <p:spPr>
          <a:xfrm>
            <a:off x="487516" y="4844923"/>
            <a:ext cx="3029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necteur droit 2054"/>
          <p:cNvCxnSpPr>
            <a:stCxn id="9" idx="2"/>
          </p:cNvCxnSpPr>
          <p:nvPr/>
        </p:nvCxnSpPr>
        <p:spPr>
          <a:xfrm>
            <a:off x="5250366" y="3741330"/>
            <a:ext cx="1497072" cy="2558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Ellipse 2067"/>
          <p:cNvSpPr/>
          <p:nvPr/>
        </p:nvSpPr>
        <p:spPr>
          <a:xfrm rot="3600000">
            <a:off x="4315237" y="4956676"/>
            <a:ext cx="1738804" cy="1218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2" name="Rectangle 2"/>
          <p:cNvSpPr txBox="1">
            <a:spLocks noChangeArrowheads="1"/>
          </p:cNvSpPr>
          <p:nvPr/>
        </p:nvSpPr>
        <p:spPr bwMode="auto">
          <a:xfrm>
            <a:off x="6444208" y="4651578"/>
            <a:ext cx="2465244" cy="609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23" charset="-128"/>
                <a:cs typeface="ＭＳ Ｐゴシック" pitchFamily="-12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fr-FR" sz="2000" dirty="0" smtClean="0">
                <a:solidFill>
                  <a:srgbClr val="FF0000"/>
                </a:solidFill>
              </a:rPr>
              <a:t>First car invisible                 </a:t>
            </a:r>
          </a:p>
          <a:p>
            <a:pPr eaLnBrk="1" hangingPunct="1"/>
            <a:r>
              <a:rPr lang="en-GB" altLang="fr-FR" sz="2000" dirty="0" smtClean="0">
                <a:solidFill>
                  <a:srgbClr val="FF0000"/>
                </a:solidFill>
              </a:rPr>
              <a:t>to the following one</a:t>
            </a:r>
          </a:p>
        </p:txBody>
      </p:sp>
      <p:sp>
        <p:nvSpPr>
          <p:cNvPr id="2069" name="Espace réservé du pied de page 20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44" name="ZoneTexte 43"/>
          <p:cNvSpPr txBox="1"/>
          <p:nvPr/>
        </p:nvSpPr>
        <p:spPr>
          <a:xfrm>
            <a:off x="-7240" y="6457890"/>
            <a:ext cx="3407665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schemeClr val="tx2"/>
                </a:solidFill>
              </a:rPr>
              <a:t>Reduce</a:t>
            </a:r>
            <a:r>
              <a:rPr lang="fr-FR" sz="1000" b="1" dirty="0" smtClean="0">
                <a:solidFill>
                  <a:schemeClr val="tx2"/>
                </a:solidFill>
              </a:rPr>
              <a:t> Speed </a:t>
            </a:r>
          </a:p>
          <a:p>
            <a:r>
              <a:rPr lang="fr-FR" sz="1000" dirty="0">
                <a:sym typeface="Wingdings" panose="05000000000000000000" pitchFamily="2" charset="2"/>
              </a:rPr>
              <a:t>	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Active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Braking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Safety</a:t>
            </a:r>
            <a:r>
              <a:rPr lang="fr-FR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endParaRPr lang="fr-FR" sz="1000" b="1" dirty="0" smtClean="0">
              <a:sym typeface="Wingdings" panose="05000000000000000000" pitchFamily="2" charset="2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5214506" y="3150525"/>
            <a:ext cx="3141683" cy="10081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Limited Action</a:t>
            </a:r>
          </a:p>
          <a:p>
            <a:pPr algn="ctr"/>
            <a:endParaRPr lang="fr-CH" dirty="0"/>
          </a:p>
        </p:txBody>
      </p:sp>
      <p:sp>
        <p:nvSpPr>
          <p:cNvPr id="47" name="Ellipse 46"/>
          <p:cNvSpPr/>
          <p:nvPr/>
        </p:nvSpPr>
        <p:spPr>
          <a:xfrm>
            <a:off x="294100" y="2885500"/>
            <a:ext cx="3505576" cy="158417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Limited </a:t>
            </a:r>
            <a:r>
              <a:rPr lang="fr-FR" dirty="0" err="1" smtClean="0"/>
              <a:t>Understanding</a:t>
            </a:r>
            <a:r>
              <a:rPr lang="fr-FR" dirty="0" smtClean="0"/>
              <a:t> of a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endParaRPr lang="fr-CH" dirty="0"/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3803453" y="3661783"/>
            <a:ext cx="1401147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971466" y="4458395"/>
            <a:ext cx="7937985" cy="158417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How to escape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equation</a:t>
            </a:r>
            <a:r>
              <a:rPr lang="fr-FR" dirty="0" smtClean="0"/>
              <a:t> ?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" y="460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00" y="3842390"/>
            <a:ext cx="8229600" cy="275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lvl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: 40 000  </a:t>
            </a: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killed</a:t>
            </a: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fr-FR" altLang="fr-F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>
              <a:buFont typeface="Arial" panose="020B0604020202020204" pitchFamily="34" charset="0"/>
              <a:buChar char="•"/>
            </a:pP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magnitude in </a:t>
            </a: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52450" lvl="1"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552450" lvl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Solutions for </a:t>
            </a: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emerging</a:t>
            </a: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countries or </a:t>
            </a: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developed</a:t>
            </a: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countries </a:t>
            </a: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can</a:t>
            </a: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</a:t>
            </a: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quite</a:t>
            </a:r>
            <a:r>
              <a:rPr lang="fr-FR" altLang="fr-F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different</a:t>
            </a:r>
            <a:endParaRPr lang="fr-FR" altLang="fr-F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988840"/>
            <a:ext cx="9144000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6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endParaRPr lang="fr-FR" altLang="fr-FR" sz="500" b="1" dirty="0">
              <a:solidFill>
                <a:srgbClr val="0066CC"/>
              </a:solidFill>
              <a:latin typeface="Arial Narrow" pitchFamily="34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1.3 million people are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killed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each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year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worldwide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in road accidents</a:t>
            </a: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50 million are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injured</a:t>
            </a: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6386" name="Picture 2" descr="http://www.cams.com.au/media/155661/fia000_logo_afrs_rgb_493x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10" y="0"/>
            <a:ext cx="5214884" cy="179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54512" y="5301208"/>
            <a:ext cx="86411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fr-FR" altLang="fr-FR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The goal of </a:t>
            </a:r>
            <a:r>
              <a:rPr lang="fr-FR" altLang="fr-FR" sz="2000" dirty="0" err="1" smtClean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this</a:t>
            </a:r>
            <a:r>
              <a:rPr lang="fr-FR" altLang="fr-FR" sz="2000" dirty="0" smtClean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2000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presentation</a:t>
            </a:r>
            <a:r>
              <a:rPr lang="fr-FR" altLang="fr-FR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2000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fr-FR" altLang="fr-FR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to </a:t>
            </a:r>
            <a:r>
              <a:rPr lang="fr-FR" altLang="fr-FR" sz="2000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illustrate</a:t>
            </a:r>
            <a:r>
              <a:rPr lang="fr-FR" altLang="fr-FR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how </a:t>
            </a:r>
            <a:r>
              <a:rPr lang="fr-FR" altLang="fr-FR" sz="2000" dirty="0" err="1" smtClean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connected</a:t>
            </a:r>
            <a:r>
              <a:rPr lang="fr-FR" altLang="fr-FR" sz="2000" dirty="0" smtClean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car </a:t>
            </a:r>
            <a:r>
              <a:rPr lang="fr-FR" altLang="fr-FR" sz="2000" dirty="0" smtClean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marL="0" lvl="1" algn="ctr"/>
            <a:r>
              <a:rPr lang="fr-FR" altLang="fr-FR" sz="2000" dirty="0" err="1" smtClean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can</a:t>
            </a:r>
            <a:r>
              <a:rPr lang="fr-FR" altLang="fr-FR" sz="2000" dirty="0" smtClean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2000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contribute</a:t>
            </a:r>
            <a:r>
              <a:rPr lang="fr-FR" altLang="fr-FR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to road </a:t>
            </a:r>
            <a:r>
              <a:rPr lang="fr-FR" altLang="fr-FR" sz="2000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safety</a:t>
            </a:r>
            <a:r>
              <a:rPr lang="fr-FR" altLang="fr-FR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in </a:t>
            </a:r>
            <a:r>
              <a:rPr lang="fr-FR" altLang="fr-FR" sz="2000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developed</a:t>
            </a:r>
            <a:r>
              <a:rPr lang="fr-FR" altLang="fr-FR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countries. Target = </a:t>
            </a:r>
            <a:r>
              <a:rPr lang="fr-FR" altLang="fr-FR" sz="2000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zero</a:t>
            </a:r>
            <a:r>
              <a:rPr lang="fr-FR" altLang="fr-FR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2000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fatality</a:t>
            </a:r>
            <a:r>
              <a:rPr lang="fr-FR" altLang="fr-FR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 </a:t>
            </a:r>
          </a:p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400" y="2753296"/>
            <a:ext cx="89493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United </a:t>
            </a:r>
            <a:r>
              <a:rPr lang="en-US" sz="1600" dirty="0">
                <a:solidFill>
                  <a:schemeClr val="accent1"/>
                </a:solidFill>
              </a:rPr>
              <a:t>Nations and the World Health Organization have launched in 2011 a 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266700" lvl="1"/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    Decade </a:t>
            </a:r>
            <a:r>
              <a:rPr lang="en-US" sz="1600" dirty="0">
                <a:solidFill>
                  <a:schemeClr val="accent1"/>
                </a:solidFill>
              </a:rPr>
              <a:t>of Action for Road Safety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 support of the Decade of Action, the FIA has launched the “FIA Action For Road Safety” 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266700" lvl="1"/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    designed </a:t>
            </a:r>
            <a:r>
              <a:rPr lang="en-US" sz="1600" dirty="0">
                <a:solidFill>
                  <a:schemeClr val="accent1"/>
                </a:solidFill>
              </a:rPr>
              <a:t>to harness FIA assets at the service of this important cause. </a:t>
            </a:r>
          </a:p>
        </p:txBody>
      </p:sp>
    </p:spTree>
    <p:extLst>
      <p:ext uri="{BB962C8B-B14F-4D97-AF65-F5344CB8AC3E}">
        <p14:creationId xmlns:p14="http://schemas.microsoft.com/office/powerpoint/2010/main" val="16671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39552" y="213285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7908" y="4265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Analogy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with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Military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Aircrafts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57908" y="1988840"/>
            <a:ext cx="2158180" cy="3882336"/>
            <a:chOff x="657908" y="1988840"/>
            <a:chExt cx="2158180" cy="3882336"/>
          </a:xfrm>
        </p:grpSpPr>
        <p:pic>
          <p:nvPicPr>
            <p:cNvPr id="3076" name="Picture 4" descr="http://imageshack.us/a/img267/1394/museba1022012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1123555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upload.wikimedia.org/wikipedia/commons/f/fc/Mirage_2000-5EI_Front_View_20111015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08" y="3204075"/>
              <a:ext cx="2158180" cy="121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657908" y="5163290"/>
              <a:ext cx="19207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chemeClr val="tx2"/>
                  </a:solidFill>
                </a:rPr>
                <a:t>On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board</a:t>
              </a:r>
              <a:r>
                <a:rPr lang="fr-FR" sz="2000" dirty="0" smtClean="0">
                  <a:solidFill>
                    <a:schemeClr val="tx2"/>
                  </a:solidFill>
                </a:rPr>
                <a:t> radar</a:t>
              </a:r>
            </a:p>
            <a:p>
              <a:pPr algn="ctr"/>
              <a:r>
                <a:rPr lang="fr-FR" sz="2000" dirty="0" smtClean="0">
                  <a:solidFill>
                    <a:schemeClr val="tx2"/>
                  </a:solidFill>
                </a:rPr>
                <a:t>Limited range</a:t>
              </a:r>
              <a:endParaRPr lang="fr-CH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777354" y="5192463"/>
            <a:ext cx="6015159" cy="707886"/>
            <a:chOff x="2777354" y="5192463"/>
            <a:chExt cx="6015159" cy="707886"/>
          </a:xfrm>
        </p:grpSpPr>
        <p:sp>
          <p:nvSpPr>
            <p:cNvPr id="10" name="ZoneTexte 9"/>
            <p:cNvSpPr txBox="1"/>
            <p:nvPr/>
          </p:nvSpPr>
          <p:spPr>
            <a:xfrm>
              <a:off x="3837309" y="5192463"/>
              <a:ext cx="49552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</a:rPr>
                <a:t>AWACS</a:t>
              </a:r>
              <a:r>
                <a:rPr lang="fr-FR" sz="2000" dirty="0" smtClean="0">
                  <a:solidFill>
                    <a:schemeClr val="tx2"/>
                  </a:solidFill>
                </a:rPr>
                <a:t> Large Range Radar  </a:t>
              </a:r>
            </a:p>
            <a:p>
              <a:pPr algn="ctr"/>
              <a:r>
                <a:rPr lang="fr-FR" sz="2000" b="1" u="sng" dirty="0" err="1" smtClean="0">
                  <a:solidFill>
                    <a:srgbClr val="FF0000"/>
                  </a:solidFill>
                </a:rPr>
                <a:t>Shares</a:t>
              </a:r>
              <a:r>
                <a:rPr lang="fr-FR" sz="2000" b="1" u="sng" dirty="0" smtClean="0">
                  <a:solidFill>
                    <a:srgbClr val="FF0000"/>
                  </a:solidFill>
                </a:rPr>
                <a:t> information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with</a:t>
              </a:r>
              <a:r>
                <a:rPr lang="fr-FR" sz="2000" dirty="0" smtClean="0">
                  <a:solidFill>
                    <a:schemeClr val="tx2"/>
                  </a:solidFill>
                </a:rPr>
                <a:t> the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other</a:t>
              </a:r>
              <a:r>
                <a:rPr lang="fr-FR" sz="2000" dirty="0" smtClean="0">
                  <a:solidFill>
                    <a:schemeClr val="tx2"/>
                  </a:solidFill>
                </a:rPr>
                <a:t> planes</a:t>
              </a:r>
              <a:endParaRPr lang="fr-CH" sz="2000" dirty="0">
                <a:solidFill>
                  <a:schemeClr val="tx2"/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2777354" y="5445224"/>
              <a:ext cx="115212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grpSp>
        <p:nvGrpSpPr>
          <p:cNvPr id="15" name="Groupe 14"/>
          <p:cNvGrpSpPr/>
          <p:nvPr/>
        </p:nvGrpSpPr>
        <p:grpSpPr>
          <a:xfrm>
            <a:off x="4201536" y="1852090"/>
            <a:ext cx="3970863" cy="2971945"/>
            <a:chOff x="4201536" y="1852090"/>
            <a:chExt cx="3970863" cy="2971945"/>
          </a:xfrm>
        </p:grpSpPr>
        <p:pic>
          <p:nvPicPr>
            <p:cNvPr id="3080" name="Picture 8" descr="http://upload.wikimedia.org/wikipedia/commons/6/61/Nato_awac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536" y="1852090"/>
              <a:ext cx="3970863" cy="297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lipse 13"/>
            <p:cNvSpPr/>
            <p:nvPr/>
          </p:nvSpPr>
          <p:spPr>
            <a:xfrm>
              <a:off x="5220072" y="1988840"/>
              <a:ext cx="2880320" cy="15375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35900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20268" y="217822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7908" y="4265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Application to ITS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30102" y="2838913"/>
            <a:ext cx="2976331" cy="3314197"/>
            <a:chOff x="130102" y="2838913"/>
            <a:chExt cx="2976331" cy="3314197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02" y="2838913"/>
              <a:ext cx="2976331" cy="223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525697" y="5445224"/>
              <a:ext cx="2220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chemeClr val="tx2"/>
                  </a:solidFill>
                </a:rPr>
                <a:t>On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board</a:t>
              </a:r>
              <a:r>
                <a:rPr lang="fr-FR" sz="2000" dirty="0" smtClean="0">
                  <a:solidFill>
                    <a:schemeClr val="tx2"/>
                  </a:solidFill>
                </a:rPr>
                <a:t>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sensors</a:t>
              </a:r>
              <a:endParaRPr lang="fr-FR" sz="20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FR" sz="2000" dirty="0" smtClean="0">
                  <a:solidFill>
                    <a:schemeClr val="tx2"/>
                  </a:solidFill>
                </a:rPr>
                <a:t>Limited range</a:t>
              </a:r>
              <a:endParaRPr lang="fr-CH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777354" y="2132856"/>
            <a:ext cx="5991798" cy="4024029"/>
            <a:chOff x="2777354" y="2132856"/>
            <a:chExt cx="5991798" cy="4024029"/>
          </a:xfrm>
        </p:grpSpPr>
        <p:pic>
          <p:nvPicPr>
            <p:cNvPr id="3082" name="Picture 10" descr="http://technologynewhere.files.wordpress.com/2010/05/highway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498" y="2132856"/>
              <a:ext cx="4955654" cy="312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3903985" y="5448999"/>
              <a:ext cx="47227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chemeClr val="tx2"/>
                  </a:solidFill>
                </a:rPr>
                <a:t>GPS + Infrastructure +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onboard</a:t>
              </a:r>
              <a:r>
                <a:rPr lang="fr-FR" sz="2000" dirty="0" smtClean="0">
                  <a:solidFill>
                    <a:schemeClr val="tx2"/>
                  </a:solidFill>
                </a:rPr>
                <a:t>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sensors</a:t>
              </a:r>
              <a:endParaRPr lang="fr-FR" sz="20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FR" sz="2000" b="1" u="sng" dirty="0" err="1" smtClean="0">
                  <a:solidFill>
                    <a:srgbClr val="FF0000"/>
                  </a:solidFill>
                </a:rPr>
                <a:t>Share</a:t>
              </a:r>
              <a:r>
                <a:rPr lang="fr-FR" sz="2000" b="1" u="sng" dirty="0" smtClean="0">
                  <a:solidFill>
                    <a:srgbClr val="FF0000"/>
                  </a:solidFill>
                </a:rPr>
                <a:t> information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with</a:t>
              </a:r>
              <a:r>
                <a:rPr lang="fr-FR" sz="2000" dirty="0" smtClean="0">
                  <a:solidFill>
                    <a:schemeClr val="tx2"/>
                  </a:solidFill>
                </a:rPr>
                <a:t> the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other</a:t>
              </a:r>
              <a:r>
                <a:rPr lang="fr-FR" sz="2000" dirty="0" smtClean="0">
                  <a:solidFill>
                    <a:schemeClr val="tx2"/>
                  </a:solidFill>
                </a:rPr>
                <a:t> Cars</a:t>
              </a:r>
              <a:endParaRPr lang="fr-CH" sz="2000" dirty="0">
                <a:solidFill>
                  <a:schemeClr val="tx2"/>
                </a:solidFill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2777354" y="5799167"/>
              <a:ext cx="115212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57200" y="217822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7908" y="4265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This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is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what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ITS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can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do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3082" name="Picture 10" descr="http://technologynewhere.files.wordpress.com/2010/05/highw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955654" cy="31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/>
          <p:cNvSpPr/>
          <p:nvPr/>
        </p:nvSpPr>
        <p:spPr>
          <a:xfrm>
            <a:off x="5350810" y="4281249"/>
            <a:ext cx="3677974" cy="2376264"/>
          </a:xfrm>
          <a:prstGeom prst="ellipse">
            <a:avLst/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Enhanced</a:t>
            </a:r>
            <a:r>
              <a:rPr lang="fr-FR" dirty="0" smtClean="0">
                <a:solidFill>
                  <a:schemeClr val="tx1"/>
                </a:solidFill>
              </a:rPr>
              <a:t>  Action</a:t>
            </a:r>
          </a:p>
          <a:p>
            <a:pPr algn="ctr"/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grpSp>
        <p:nvGrpSpPr>
          <p:cNvPr id="10" name="Groupe 9"/>
          <p:cNvGrpSpPr/>
          <p:nvPr/>
        </p:nvGrpSpPr>
        <p:grpSpPr>
          <a:xfrm>
            <a:off x="441296" y="4546931"/>
            <a:ext cx="4909514" cy="2232248"/>
            <a:chOff x="441296" y="4546931"/>
            <a:chExt cx="4909514" cy="2232248"/>
          </a:xfrm>
        </p:grpSpPr>
        <p:cxnSp>
          <p:nvCxnSpPr>
            <p:cNvPr id="19" name="Connecteur droit avec flèche 18"/>
            <p:cNvCxnSpPr>
              <a:endCxn id="18" idx="2"/>
            </p:cNvCxnSpPr>
            <p:nvPr/>
          </p:nvCxnSpPr>
          <p:spPr>
            <a:xfrm flipV="1">
              <a:off x="3794472" y="5469381"/>
              <a:ext cx="1556338" cy="23706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441296" y="4546931"/>
              <a:ext cx="3505576" cy="2232248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Wide and good </a:t>
              </a:r>
              <a:r>
                <a:rPr lang="fr-FR" dirty="0" err="1" smtClean="0">
                  <a:solidFill>
                    <a:schemeClr val="tx1"/>
                  </a:solidFill>
                </a:rPr>
                <a:t>understanding</a:t>
              </a:r>
              <a:r>
                <a:rPr lang="fr-FR" dirty="0" smtClean="0">
                  <a:solidFill>
                    <a:schemeClr val="tx1"/>
                  </a:solidFill>
                </a:rPr>
                <a:t> of a </a:t>
              </a:r>
              <a:r>
                <a:rPr lang="fr-FR" dirty="0" err="1" smtClean="0">
                  <a:solidFill>
                    <a:schemeClr val="tx1"/>
                  </a:solidFill>
                </a:rPr>
                <a:t>complex</a:t>
              </a:r>
              <a:r>
                <a:rPr lang="fr-FR" dirty="0" smtClean="0">
                  <a:solidFill>
                    <a:schemeClr val="tx1"/>
                  </a:solidFill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</a:rPr>
                <a:t>environment</a:t>
              </a:r>
              <a:endParaRPr lang="fr-CH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415261" y="1484784"/>
            <a:ext cx="3505576" cy="2796465"/>
            <a:chOff x="5415261" y="1484784"/>
            <a:chExt cx="3505576" cy="2796465"/>
          </a:xfrm>
        </p:grpSpPr>
        <p:sp>
          <p:nvSpPr>
            <p:cNvPr id="17" name="Ellipse 16"/>
            <p:cNvSpPr/>
            <p:nvPr/>
          </p:nvSpPr>
          <p:spPr>
            <a:xfrm>
              <a:off x="5415261" y="1484784"/>
              <a:ext cx="3505576" cy="2232248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Information </a:t>
              </a:r>
              <a:r>
                <a:rPr lang="fr-FR" dirty="0" err="1" smtClean="0">
                  <a:solidFill>
                    <a:schemeClr val="tx1"/>
                  </a:solidFill>
                </a:rPr>
                <a:t>shared</a:t>
              </a:r>
              <a:r>
                <a:rPr lang="fr-FR" dirty="0" smtClean="0">
                  <a:solidFill>
                    <a:schemeClr val="tx1"/>
                  </a:solidFill>
                </a:rPr>
                <a:t> in network </a:t>
              </a:r>
              <a:r>
                <a:rPr lang="fr-FR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</a:t>
              </a:r>
              <a:r>
                <a:rPr lang="fr-FR" dirty="0" smtClean="0">
                  <a:solidFill>
                    <a:schemeClr val="tx1"/>
                  </a:solidFill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</a:rPr>
                <a:t>Redundancy</a:t>
              </a:r>
              <a:r>
                <a:rPr lang="fr-FR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</a:t>
              </a:r>
              <a:r>
                <a:rPr lang="fr-FR" dirty="0" smtClean="0">
                  <a:solidFill>
                    <a:schemeClr val="tx1"/>
                  </a:solidFill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</a:rPr>
                <a:t>Robust</a:t>
              </a:r>
              <a:r>
                <a:rPr lang="fr-FR" dirty="0" smtClean="0">
                  <a:solidFill>
                    <a:schemeClr val="tx1"/>
                  </a:solidFill>
                </a:rPr>
                <a:t> information</a:t>
              </a:r>
              <a:endParaRPr lang="fr-CH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7083095" y="3713954"/>
              <a:ext cx="0" cy="567295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28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0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3528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To </a:t>
            </a:r>
            <a:r>
              <a:rPr lang="fr-FR" altLang="fr-FR" sz="3600" b="1" dirty="0" err="1">
                <a:solidFill>
                  <a:schemeClr val="accent1"/>
                </a:solidFill>
                <a:ea typeface="ＭＳ Ｐゴシック" pitchFamily="34" charset="-128"/>
              </a:rPr>
              <a:t>decrease</a:t>
            </a:r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Fatalities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and </a:t>
            </a:r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Injuries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85192" y="980728"/>
            <a:ext cx="8445624" cy="1200329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Avoid</a:t>
            </a:r>
            <a:r>
              <a:rPr lang="fr-FR" sz="3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shock</a:t>
            </a:r>
            <a:r>
              <a:rPr lang="fr-FR" sz="3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fr-FR" sz="3600" dirty="0">
                <a:sym typeface="Wingdings" panose="05000000000000000000" pitchFamily="2" charset="2"/>
              </a:rPr>
              <a:t>	</a:t>
            </a:r>
            <a:r>
              <a:rPr lang="fr-FR" sz="3600" dirty="0" smtClean="0">
                <a:sym typeface="Wingdings" panose="05000000000000000000" pitchFamily="2" charset="2"/>
              </a:rPr>
              <a:t>	</a:t>
            </a:r>
            <a:r>
              <a:rPr lang="fr-FR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INFORMATION</a:t>
            </a:r>
            <a:endParaRPr lang="fr-CH" sz="36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7998"/>
            <a:ext cx="2376264" cy="183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63031"/>
            <a:ext cx="3312368" cy="17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81" y="2286138"/>
            <a:ext cx="2331636" cy="426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303140" y="4293096"/>
            <a:ext cx="5925044" cy="1872208"/>
          </a:xfrm>
          <a:prstGeom prst="ellipse">
            <a:avLst/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accent1"/>
              </a:solidFill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Huge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Potential</a:t>
            </a:r>
            <a:r>
              <a:rPr lang="fr-FR" dirty="0" smtClean="0">
                <a:solidFill>
                  <a:schemeClr val="tx1"/>
                </a:solidFill>
              </a:rPr>
              <a:t> for </a:t>
            </a:r>
            <a:r>
              <a:rPr lang="fr-FR" dirty="0" err="1" smtClean="0">
                <a:solidFill>
                  <a:schemeClr val="tx1"/>
                </a:solidFill>
              </a:rPr>
              <a:t>avoidance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lateral</a:t>
            </a:r>
            <a:r>
              <a:rPr lang="fr-FR" dirty="0" smtClean="0">
                <a:solidFill>
                  <a:schemeClr val="tx1"/>
                </a:solidFill>
              </a:rPr>
              <a:t> crash or </a:t>
            </a:r>
            <a:r>
              <a:rPr lang="fr-FR" dirty="0" err="1" smtClean="0">
                <a:solidFill>
                  <a:schemeClr val="tx1"/>
                </a:solidFill>
              </a:rPr>
              <a:t>shocks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other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users</a:t>
            </a:r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3528" y="4046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Efficiency of Safety Functions</a:t>
            </a: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Using Connected Car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53817"/>
            <a:ext cx="9144000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6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endParaRPr lang="fr-FR" altLang="fr-FR" sz="500" b="1" dirty="0">
              <a:solidFill>
                <a:srgbClr val="0066CC"/>
              </a:solidFill>
              <a:latin typeface="Arial Narrow" pitchFamily="34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Automatic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Braking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Functions</a:t>
            </a: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Using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>
                <a:solidFill>
                  <a:schemeClr val="accent1"/>
                </a:solidFill>
                <a:cs typeface="Arial" panose="020B0604020202020204" pitchFamily="34" charset="0"/>
              </a:rPr>
              <a:t>only</a:t>
            </a: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</a:rPr>
              <a:t> on </a:t>
            </a:r>
            <a:r>
              <a:rPr lang="fr-FR" altLang="fr-FR" sz="1600" dirty="0" err="1">
                <a:solidFill>
                  <a:schemeClr val="accent1"/>
                </a:solidFill>
                <a:cs typeface="Arial" panose="020B0604020202020204" pitchFamily="34" charset="0"/>
              </a:rPr>
              <a:t>board</a:t>
            </a: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sensors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:  a few % of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efficiency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for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fatality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reduction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( &lt; 5%)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1/3 of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fatalities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arise due to frontal collisions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This shows the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huge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potential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of high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level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automatic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braking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functions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using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connected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car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/>
            <a:endParaRPr lang="fr-FR" altLang="fr-FR" sz="2000" b="1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814" y="4116849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6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/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Loss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of control situations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Current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ESP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systems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have ~ 16% of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efficiency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reduce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fatalities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Enhanced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ESP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systems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using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connected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car and GPS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could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probably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have the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potential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raise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significantly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this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overall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efficiency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  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067" y="3356992"/>
            <a:ext cx="9144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6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Lateral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shock</a:t>
            </a: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~ 1/3 of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fatalities</a:t>
            </a: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This shows the </a:t>
            </a:r>
            <a:r>
              <a:rPr lang="fr-FR" altLang="fr-FR" sz="1600" dirty="0" err="1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huge</a:t>
            </a: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potential</a:t>
            </a: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of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connected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car able to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alert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or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avoid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side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collision </a:t>
            </a: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/>
            <a:endParaRPr lang="fr-FR" altLang="fr-FR" sz="2000" b="1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911" y="5057610"/>
            <a:ext cx="9144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6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/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All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these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numbers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are rough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estimates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and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they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obviously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don’t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add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each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other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However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they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illustrate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potential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connected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car to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reduce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fatalities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lvl="2"/>
            <a:endParaRPr lang="fr-FR" altLang="fr-FR" sz="2000" b="1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CONCLUSION 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3725" y="1891290"/>
            <a:ext cx="9144000" cy="5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6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endParaRPr lang="fr-FR" altLang="fr-FR" sz="500" b="1" dirty="0">
              <a:solidFill>
                <a:srgbClr val="0066CC"/>
              </a:solidFill>
              <a:latin typeface="Arial Narrow" pitchFamily="34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Connected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Car, car 2 car and car to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infrastucture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communication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can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help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develop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very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efficient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safety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functions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that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could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achieve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zero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death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target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This « 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connectivity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 »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could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extended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every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 road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users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including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pedestrians,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motocyclists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….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Cost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?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It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seems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that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development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of 4G and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higher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standards of communications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could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soon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make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it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 no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problem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Moreover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thinking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to the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very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high global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cost</a:t>
            </a: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of road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unsafety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</a:rPr>
              <a:t>Europe 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: 160 </a:t>
            </a: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</a:rPr>
              <a:t>billion € </a:t>
            </a: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</a:t>
            </a:r>
            <a:r>
              <a:rPr lang="fr-FR" altLang="fr-FR" sz="1600" dirty="0">
                <a:solidFill>
                  <a:schemeClr val="accent1"/>
                </a:solidFill>
                <a:cs typeface="Arial" panose="020B0604020202020204" pitchFamily="34" charset="0"/>
              </a:rPr>
              <a:t> 2% 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GNP) ,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there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are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ways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handle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cost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issues.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Connected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car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requires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communication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different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car brands 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Necessity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of standards of communication and International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agreements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/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/>
            <a:r>
              <a:rPr lang="fr-FR" altLang="fr-FR" sz="2000" b="1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                   +</a:t>
            </a:r>
          </a:p>
          <a:p>
            <a:pPr lvl="1"/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2" descr="http://www.rle.mit.edu/eems/wp-content/uploads/2013/11/ITU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90" y="5635081"/>
            <a:ext cx="683716" cy="7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35081"/>
            <a:ext cx="1143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14375"/>
            <a:ext cx="1178283" cy="77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3528" y="1988840"/>
            <a:ext cx="871296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323528" y="2636912"/>
            <a:ext cx="87129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323528" y="3356992"/>
            <a:ext cx="871296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23528" y="4869160"/>
            <a:ext cx="8712968" cy="1543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66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39552" y="213285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3831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NHTSA </a:t>
            </a:r>
          </a:p>
          <a:p>
            <a:pPr algn="ctr"/>
            <a:endParaRPr lang="en-US" altLang="en-US" sz="3600" b="1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"V2V Crash </a:t>
            </a:r>
            <a:r>
              <a:rPr lang="fr-FR" sz="1800" b="1" dirty="0" err="1" smtClean="0">
                <a:solidFill>
                  <a:srgbClr val="FF0000"/>
                </a:solidFill>
              </a:rPr>
              <a:t>Avoidance</a:t>
            </a:r>
            <a:r>
              <a:rPr lang="fr-FR" sz="1800" b="1" dirty="0" smtClean="0">
                <a:solidFill>
                  <a:srgbClr val="FF0000"/>
                </a:solidFill>
              </a:rPr>
              <a:t> has </a:t>
            </a:r>
            <a:r>
              <a:rPr lang="fr-FR" sz="1800" b="1" dirty="0" err="1" smtClean="0">
                <a:solidFill>
                  <a:srgbClr val="FF0000"/>
                </a:solidFill>
              </a:rPr>
              <a:t>game-changing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potential</a:t>
            </a:r>
            <a:r>
              <a:rPr lang="fr-FR" sz="1800" b="1" dirty="0" smtClean="0">
                <a:solidFill>
                  <a:srgbClr val="FF0000"/>
                </a:solidFill>
              </a:rPr>
              <a:t> to </a:t>
            </a:r>
            <a:r>
              <a:rPr lang="fr-FR" sz="1800" b="1" dirty="0" err="1" smtClean="0">
                <a:solidFill>
                  <a:srgbClr val="FF0000"/>
                </a:solidFill>
              </a:rPr>
              <a:t>significantly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reduce</a:t>
            </a:r>
            <a:r>
              <a:rPr lang="fr-FR" sz="1800" b="1" dirty="0" smtClean="0">
                <a:solidFill>
                  <a:srgbClr val="FF0000"/>
                </a:solidFill>
              </a:rPr>
              <a:t> the </a:t>
            </a:r>
            <a:r>
              <a:rPr lang="fr-FR" sz="1800" b="1" dirty="0" err="1" smtClean="0">
                <a:solidFill>
                  <a:srgbClr val="FF0000"/>
                </a:solidFill>
              </a:rPr>
              <a:t>number</a:t>
            </a:r>
            <a:r>
              <a:rPr lang="fr-FR" sz="1800" b="1" dirty="0" smtClean="0">
                <a:solidFill>
                  <a:srgbClr val="FF0000"/>
                </a:solidFill>
              </a:rPr>
              <a:t> of crashes, injuries and </a:t>
            </a:r>
            <a:r>
              <a:rPr lang="fr-FR" sz="1800" b="1" dirty="0" err="1" smtClean="0">
                <a:solidFill>
                  <a:srgbClr val="FF0000"/>
                </a:solidFill>
              </a:rPr>
              <a:t>deaths</a:t>
            </a:r>
            <a:r>
              <a:rPr lang="fr-FR" sz="1800" b="1" dirty="0" smtClean="0">
                <a:solidFill>
                  <a:srgbClr val="FF0000"/>
                </a:solidFill>
              </a:rPr>
              <a:t> on </a:t>
            </a:r>
            <a:r>
              <a:rPr lang="fr-FR" sz="1800" b="1" dirty="0" err="1" smtClean="0">
                <a:solidFill>
                  <a:srgbClr val="FF0000"/>
                </a:solidFill>
              </a:rPr>
              <a:t>our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nation’s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err="1">
                <a:solidFill>
                  <a:srgbClr val="FF0000"/>
                </a:solidFill>
              </a:rPr>
              <a:t>roads</a:t>
            </a:r>
            <a:r>
              <a:rPr lang="fr-FR" sz="1800" b="1" dirty="0">
                <a:solidFill>
                  <a:srgbClr val="FF0000"/>
                </a:solidFill>
              </a:rPr>
              <a:t> "</a:t>
            </a:r>
            <a:endParaRPr lang="fr-CH" sz="1800" b="1" dirty="0">
              <a:solidFill>
                <a:srgbClr val="FF0000"/>
              </a:solidFill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6136"/>
            <a:ext cx="9144000" cy="422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7" y="5877272"/>
            <a:ext cx="8948614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563" y="3429000"/>
            <a:ext cx="914400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6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endParaRPr lang="fr-FR" altLang="fr-FR" sz="500" b="1" dirty="0">
              <a:solidFill>
                <a:srgbClr val="0066CC"/>
              </a:solidFill>
              <a:latin typeface="Arial Narrow" pitchFamily="34" charset="0"/>
            </a:endParaRPr>
          </a:p>
          <a:p>
            <a:pPr lvl="1" algn="ctr"/>
            <a:r>
              <a:rPr lang="fr-FR" altLang="fr-FR" sz="4400" b="1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THANK  YOU ! 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1" y="343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Appendix 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39552" y="213285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About Connectivity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65483"/>
            <a:ext cx="6506121" cy="507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9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3528" y="4046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Evolution of fatalities in Europe</a:t>
            </a: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Asymptotic </a:t>
            </a:r>
            <a:r>
              <a:rPr lang="en-US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behaviour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5" y="2420889"/>
            <a:ext cx="4637839" cy="295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2183449"/>
            <a:ext cx="511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accent1"/>
                </a:solidFill>
              </a:rPr>
              <a:t>Number</a:t>
            </a:r>
            <a:r>
              <a:rPr lang="fr-FR" sz="2000" dirty="0" smtClean="0">
                <a:solidFill>
                  <a:schemeClr val="accent1"/>
                </a:solidFill>
              </a:rPr>
              <a:t> of people </a:t>
            </a:r>
            <a:r>
              <a:rPr lang="fr-FR" sz="2000" dirty="0" err="1" smtClean="0">
                <a:solidFill>
                  <a:schemeClr val="accent1"/>
                </a:solidFill>
              </a:rPr>
              <a:t>killed</a:t>
            </a:r>
            <a:r>
              <a:rPr lang="fr-FR" sz="2000" dirty="0" smtClean="0">
                <a:solidFill>
                  <a:schemeClr val="accent1"/>
                </a:solidFill>
              </a:rPr>
              <a:t> in Europe  </a:t>
            </a:r>
          </a:p>
          <a:p>
            <a:pPr algn="ctr"/>
            <a:r>
              <a:rPr lang="fr-FR" sz="2000" dirty="0" smtClean="0">
                <a:solidFill>
                  <a:schemeClr val="accent1"/>
                </a:solidFill>
              </a:rPr>
              <a:t>per billion km  </a:t>
            </a:r>
            <a:endParaRPr lang="fr-CH" sz="2000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0" y="2907610"/>
            <a:ext cx="44350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accent1"/>
                </a:solidFill>
              </a:rPr>
              <a:t>Big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err="1" smtClean="0">
                <a:solidFill>
                  <a:schemeClr val="accent1"/>
                </a:solidFill>
              </a:rPr>
              <a:t>improvement</a:t>
            </a:r>
            <a:r>
              <a:rPr lang="fr-FR" sz="2000" dirty="0" smtClean="0">
                <a:solidFill>
                  <a:schemeClr val="accent1"/>
                </a:solidFill>
              </a:rPr>
              <a:t> in 35 </a:t>
            </a:r>
            <a:r>
              <a:rPr lang="fr-FR" sz="2000" dirty="0" err="1" smtClean="0">
                <a:solidFill>
                  <a:schemeClr val="accent1"/>
                </a:solidFill>
              </a:rPr>
              <a:t>years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</a:rPr>
              <a:t>An </a:t>
            </a:r>
            <a:r>
              <a:rPr lang="fr-FR" sz="2000" dirty="0" err="1" smtClean="0">
                <a:solidFill>
                  <a:schemeClr val="accent1"/>
                </a:solidFill>
              </a:rPr>
              <a:t>asymptot</a:t>
            </a:r>
            <a:r>
              <a:rPr lang="fr-FR" sz="2000" dirty="0" smtClean="0">
                <a:solidFill>
                  <a:schemeClr val="accent1"/>
                </a:solidFill>
              </a:rPr>
              <a:t> has been </a:t>
            </a:r>
            <a:r>
              <a:rPr lang="fr-FR" sz="2000" dirty="0" err="1" smtClean="0">
                <a:solidFill>
                  <a:schemeClr val="accent1"/>
                </a:solidFill>
              </a:rPr>
              <a:t>reached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accent1"/>
              </a:solidFill>
            </a:endParaRPr>
          </a:p>
          <a:p>
            <a:endParaRPr lang="fr-FR" sz="1600" dirty="0" smtClean="0">
              <a:solidFill>
                <a:schemeClr val="accent1"/>
              </a:solidFill>
            </a:endParaRPr>
          </a:p>
          <a:p>
            <a:endParaRPr lang="fr-FR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1115616" y="5703639"/>
            <a:ext cx="661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Connected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car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can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realise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this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breakthrough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13" name="ZoneTexte 12"/>
          <p:cNvSpPr txBox="1"/>
          <p:nvPr/>
        </p:nvSpPr>
        <p:spPr>
          <a:xfrm>
            <a:off x="4610975" y="4123327"/>
            <a:ext cx="4435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accent1"/>
                </a:solidFill>
              </a:rPr>
              <a:t>Which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technology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breakthrough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</a:p>
          <a:p>
            <a:r>
              <a:rPr lang="fr-FR" sz="2000" dirty="0">
                <a:solidFill>
                  <a:schemeClr val="accent1"/>
                </a:solidFill>
              </a:rPr>
              <a:t>     in </a:t>
            </a:r>
            <a:r>
              <a:rPr lang="fr-FR" sz="2000" dirty="0" err="1">
                <a:solidFill>
                  <a:schemeClr val="accent1"/>
                </a:solidFill>
              </a:rPr>
              <a:t>order</a:t>
            </a:r>
            <a:r>
              <a:rPr lang="fr-FR" sz="2000" dirty="0">
                <a:solidFill>
                  <a:schemeClr val="accent1"/>
                </a:solidFill>
              </a:rPr>
              <a:t> to arrive at </a:t>
            </a:r>
            <a:r>
              <a:rPr lang="fr-FR" sz="2000" dirty="0" err="1">
                <a:solidFill>
                  <a:schemeClr val="accent1"/>
                </a:solidFill>
              </a:rPr>
              <a:t>zero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fatality</a:t>
            </a:r>
            <a:r>
              <a:rPr lang="fr-FR" sz="2000" dirty="0">
                <a:solidFill>
                  <a:schemeClr val="accent1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1567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93204" y="181704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This question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should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treated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as a public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health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question</a:t>
            </a:r>
          </a:p>
          <a:p>
            <a:endParaRPr lang="fr-FR" sz="1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Even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if one system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fails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one time, on the global, the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benefit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huge</a:t>
            </a:r>
            <a:endParaRPr lang="fr-FR" sz="1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Like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for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medicine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should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define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some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quality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safety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concept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requirements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for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automatic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safety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systems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approved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based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on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highly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low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probability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failure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occurrence.</a:t>
            </a:r>
          </a:p>
          <a:p>
            <a:endParaRPr lang="fr-FR" sz="1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have to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consider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car has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possibilities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react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dynamically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much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quicker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and in a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way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not accessible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even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for the best driver (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e.g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possibilities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of actions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wheel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wheel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combined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anti-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lock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system..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etc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..)</a:t>
            </a:r>
          </a:p>
          <a:p>
            <a:endParaRPr lang="fr-FR" sz="1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Finally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when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today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the driver « drives » the car,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shouldn’t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forget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does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through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chain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mechanic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electronic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equipments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and links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can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each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have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their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own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failures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So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not in 100% control of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his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car, but 100%-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probability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failure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At the end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not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sure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probability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failure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normal drive situations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lower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than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probability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failure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achievable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automatic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active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safety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systems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At the end the situations are </a:t>
            </a:r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equivalent</a:t>
            </a:r>
            <a:r>
              <a:rPr lang="fr-F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Responsibility of driver / car ?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pPr>
              <a:defRPr/>
            </a:pPr>
            <a:r>
              <a:rPr lang="en-GB" smtClean="0"/>
              <a:t>Connected Car -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8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69544" y="213285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Business Model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24578" name="Picture 2" descr="http://s2.djyimg.com/n3/eet-content/uploads/2014/02/VisaCard142148940-676x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5" y="1850079"/>
            <a:ext cx="1820852" cy="12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t0.gstatic.com/images?q=tbn:ANd9GcR3j2WcOqNdd2N-mX1ZzfudKZQgpDZ_aXViRygE4vKJtr_h1Gn2qofMYCYP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45546"/>
            <a:ext cx="2160240" cy="14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531664" y="2852936"/>
            <a:ext cx="4267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2"/>
                </a:solidFill>
              </a:rPr>
              <a:t>The More </a:t>
            </a:r>
            <a:r>
              <a:rPr lang="fr-FR" sz="2800" dirty="0" err="1" smtClean="0">
                <a:solidFill>
                  <a:schemeClr val="tx2"/>
                </a:solidFill>
              </a:rPr>
              <a:t>you</a:t>
            </a:r>
            <a:r>
              <a:rPr lang="fr-FR" sz="2800" dirty="0" smtClean="0">
                <a:solidFill>
                  <a:schemeClr val="tx2"/>
                </a:solidFill>
              </a:rPr>
              <a:t> have </a:t>
            </a:r>
            <a:r>
              <a:rPr lang="fr-FR" sz="2800" dirty="0" err="1">
                <a:solidFill>
                  <a:schemeClr val="tx2"/>
                </a:solidFill>
              </a:rPr>
              <a:t>users</a:t>
            </a:r>
            <a:endParaRPr lang="fr-FR" sz="2800" dirty="0" smtClean="0">
              <a:solidFill>
                <a:schemeClr val="tx2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2"/>
                </a:solidFill>
              </a:rPr>
              <a:t>The More value </a:t>
            </a:r>
            <a:r>
              <a:rPr lang="fr-FR" sz="2800" dirty="0" err="1" smtClean="0">
                <a:solidFill>
                  <a:schemeClr val="tx2"/>
                </a:solidFill>
              </a:rPr>
              <a:t>you</a:t>
            </a:r>
            <a:r>
              <a:rPr lang="fr-FR" sz="2800" dirty="0" smtClean="0">
                <a:solidFill>
                  <a:schemeClr val="tx2"/>
                </a:solidFill>
              </a:rPr>
              <a:t> have </a:t>
            </a:r>
          </a:p>
          <a:p>
            <a:pPr algn="ctr"/>
            <a:r>
              <a:rPr lang="fr-FR" sz="2800" dirty="0" smtClean="0">
                <a:solidFill>
                  <a:schemeClr val="tx2"/>
                </a:solidFill>
              </a:rPr>
              <a:t>for </a:t>
            </a:r>
            <a:r>
              <a:rPr lang="fr-FR" sz="2800" dirty="0" err="1" smtClean="0">
                <a:solidFill>
                  <a:schemeClr val="tx2"/>
                </a:solidFill>
              </a:rPr>
              <a:t>newcomers</a:t>
            </a:r>
            <a:endParaRPr lang="fr-FR" sz="2800" dirty="0" smtClean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3765" y="4869160"/>
            <a:ext cx="6665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tx2"/>
                </a:solidFill>
              </a:rPr>
              <a:t>Safety</a:t>
            </a:r>
            <a:r>
              <a:rPr lang="fr-FR" sz="2000" dirty="0" smtClean="0">
                <a:solidFill>
                  <a:schemeClr val="tx2"/>
                </a:solidFill>
              </a:rPr>
              <a:t> applications </a:t>
            </a:r>
            <a:r>
              <a:rPr lang="fr-FR" sz="2000" dirty="0" err="1" smtClean="0">
                <a:solidFill>
                  <a:schemeClr val="tx2"/>
                </a:solidFill>
              </a:rPr>
              <a:t>with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connected</a:t>
            </a:r>
            <a:r>
              <a:rPr lang="fr-FR" sz="2000" dirty="0" smtClean="0">
                <a:solidFill>
                  <a:schemeClr val="tx2"/>
                </a:solidFill>
              </a:rPr>
              <a:t> cars </a:t>
            </a:r>
          </a:p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require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enough</a:t>
            </a:r>
            <a:r>
              <a:rPr lang="fr-FR" sz="2000" dirty="0" smtClean="0">
                <a:solidFill>
                  <a:schemeClr val="tx2"/>
                </a:solidFill>
              </a:rPr>
              <a:t> cars to </a:t>
            </a:r>
            <a:r>
              <a:rPr lang="fr-FR" sz="2000" dirty="0" err="1" smtClean="0">
                <a:solidFill>
                  <a:schemeClr val="tx2"/>
                </a:solidFill>
              </a:rPr>
              <a:t>be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equiped</a:t>
            </a:r>
            <a:endParaRPr lang="fr-FR" sz="2000" dirty="0" smtClean="0">
              <a:solidFill>
                <a:schemeClr val="tx2"/>
              </a:solidFill>
            </a:endParaRPr>
          </a:p>
          <a:p>
            <a:pPr marL="342900" indent="-342900" algn="ctr">
              <a:buFont typeface="Wingdings" pitchFamily="2" charset="2"/>
              <a:buChar char="à"/>
            </a:pPr>
            <a:r>
              <a:rPr lang="fr-FR" sz="2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Need</a:t>
            </a:r>
            <a:r>
              <a:rPr lang="fr-F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 to </a:t>
            </a:r>
            <a:r>
              <a:rPr lang="fr-FR" sz="2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find</a:t>
            </a:r>
            <a:r>
              <a:rPr lang="fr-F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some</a:t>
            </a:r>
            <a:r>
              <a:rPr lang="fr-F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added</a:t>
            </a:r>
            <a:r>
              <a:rPr lang="fr-F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 value     </a:t>
            </a:r>
          </a:p>
          <a:p>
            <a:pPr algn="ctr"/>
            <a:r>
              <a:rPr lang="fr-F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to go </a:t>
            </a:r>
            <a:r>
              <a:rPr lang="fr-FR" sz="2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into</a:t>
            </a:r>
            <a:r>
              <a:rPr lang="fr-F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 a « </a:t>
            </a:r>
            <a:r>
              <a:rPr lang="fr-FR" sz="2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Credit</a:t>
            </a:r>
            <a:r>
              <a:rPr lang="fr-F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card</a:t>
            </a:r>
            <a:r>
              <a:rPr lang="fr-F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/mobile phone » business model</a:t>
            </a:r>
            <a:endParaRPr lang="fr-CH" dirty="0">
              <a:solidFill>
                <a:schemeClr val="tx2"/>
              </a:solidFill>
            </a:endParaRPr>
          </a:p>
        </p:txBody>
      </p:sp>
      <p:pic>
        <p:nvPicPr>
          <p:cNvPr id="24580" name="Picture 4" descr="http://2.bp.blogspot.com/-N1eRGABXQqw/UBNdPKC2ctI/AAAAAAAABLI/TJ3fFKsgm4Q/s1600/Visa-Card-With-High-bala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89" y="1946876"/>
            <a:ext cx="1850465" cy="11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pied de page 4"/>
          <p:cNvSpPr txBox="1">
            <a:spLocks/>
          </p:cNvSpPr>
          <p:nvPr/>
        </p:nvSpPr>
        <p:spPr>
          <a:xfrm>
            <a:off x="3236544" y="6476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pPr>
              <a:defRPr/>
            </a:pPr>
            <a:r>
              <a:rPr lang="en-GB" dirty="0" smtClean="0"/>
              <a:t>Connected Car -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0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39552" y="21125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Autonomous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cars :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many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announcements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22530" name="Picture 2" descr="C:\Users\bniclot\Documents\ITU\Presentation Mars 2014\Nissan-Autnomous-Drive-Le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5154"/>
            <a:ext cx="1929034" cy="117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bniclot\Documents\ITU\Presentation Mars 2014\toyota-autonomous-driving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10678"/>
            <a:ext cx="1765030" cy="11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static.blog.leparisien.fr/media/10/hd_db2010au01411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08323"/>
            <a:ext cx="1810172" cy="12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bniclot\Documents\ITU\Presentation Mars 2014\GoogleStreetViewCar_Subaru_Impreza_at_Google_Camp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36" y="3140968"/>
            <a:ext cx="1812885" cy="11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AGENDA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53817"/>
            <a:ext cx="91440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6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endParaRPr lang="fr-FR" altLang="fr-FR" sz="500" b="1" dirty="0">
              <a:solidFill>
                <a:srgbClr val="0066CC"/>
              </a:solidFill>
              <a:latin typeface="Arial Narrow" pitchFamily="34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A few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facts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about accident data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analysis</a:t>
            </a: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Illustration on a few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examples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 of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why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and how the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connected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car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can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drammatically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enhance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active </a:t>
            </a:r>
            <a:r>
              <a:rPr lang="fr-FR" altLang="fr-FR" sz="1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safety</a:t>
            </a: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chemeClr val="accent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Conclusion</a:t>
            </a:r>
            <a:endParaRPr lang="fr-FR" altLang="fr-FR" sz="1600" dirty="0">
              <a:solidFill>
                <a:schemeClr val="accent1"/>
              </a:solidFill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22037" y="3500422"/>
            <a:ext cx="914400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6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endParaRPr lang="fr-FR" altLang="fr-FR" sz="500" b="1" dirty="0">
              <a:solidFill>
                <a:srgbClr val="0066CC"/>
              </a:solidFill>
              <a:latin typeface="Arial Narrow" pitchFamily="34" charset="0"/>
            </a:endParaRPr>
          </a:p>
          <a:p>
            <a:pPr lvl="1" algn="ctr"/>
            <a:r>
              <a:rPr lang="fr-FR" altLang="fr-FR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WARNINGS</a:t>
            </a:r>
          </a:p>
          <a:p>
            <a:pPr lvl="1" algn="ctr"/>
            <a:endParaRPr lang="fr-FR" altLang="fr-FR" sz="1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The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ideas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I express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here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are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based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 on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personal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engineering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experience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on active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safety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. 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4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I have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often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used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different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sources and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simplified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a lot in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order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to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be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able to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present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basic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ideas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in a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very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short time. </a:t>
            </a:r>
          </a:p>
          <a:p>
            <a:pPr marL="1200150" lvl="2" indent="-285750">
              <a:buFont typeface="Wingdings" pitchFamily="2" charset="2"/>
              <a:buChar char="à"/>
            </a:pP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Keep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ideas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for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further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thinking</a:t>
            </a:r>
            <a:endParaRPr lang="fr-FR" altLang="fr-FR" sz="1400" dirty="0" smtClean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00150" lvl="2" indent="-285750">
              <a:buFont typeface="Wingdings" pitchFamily="2" charset="2"/>
              <a:buChar char="à"/>
            </a:pP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Don’t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keep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numbers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or figures as an up to date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reference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fr-FR" altLang="fr-FR" sz="1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altLang="fr-FR" sz="1400" dirty="0" smtClean="0">
              <a:solidFill>
                <a:schemeClr val="accent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This </a:t>
            </a:r>
            <a:r>
              <a:rPr lang="fr-FR" altLang="fr-FR" sz="1400" b="1" u="sng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fr-FR" altLang="fr-FR" sz="1400" b="1" u="sng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not 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about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autonomous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car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400" dirty="0" err="1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Though</a:t>
            </a:r>
            <a:r>
              <a:rPr lang="fr-FR" altLang="fr-FR" sz="1400" dirty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1400" dirty="0" err="1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these</a:t>
            </a:r>
            <a:r>
              <a:rPr lang="fr-FR" altLang="fr-FR" sz="1400" dirty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1400" dirty="0" err="1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subjects</a:t>
            </a:r>
            <a:r>
              <a:rPr lang="fr-FR" altLang="fr-FR" sz="1400" dirty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have </a:t>
            </a:r>
            <a:r>
              <a:rPr lang="fr-FR" altLang="fr-FR" sz="1400" dirty="0" err="1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strong</a:t>
            </a:r>
            <a:r>
              <a:rPr lang="fr-FR" altLang="fr-FR" sz="1400" dirty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connections, 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autonomous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car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a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very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ambitious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program, an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order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of magnitude more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complex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than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the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ideas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I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present</a:t>
            </a:r>
            <a:r>
              <a:rPr lang="fr-FR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itchFamily="2" charset="2"/>
              </a:rPr>
              <a:t>here</a:t>
            </a:r>
            <a:endParaRPr lang="fr-FR" altLang="fr-FR" sz="1400" dirty="0" smtClean="0">
              <a:solidFill>
                <a:schemeClr val="accent1"/>
              </a:solidFill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647" y="178221"/>
            <a:ext cx="82296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57908" y="42655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Type of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shocks</a:t>
            </a:r>
            <a:endParaRPr lang="fr-FR" altLang="fr-FR" sz="3600" b="1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algn="ctr"/>
            <a:r>
              <a:rPr 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% of </a:t>
            </a:r>
            <a:r>
              <a:rPr 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deaths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grpSp>
        <p:nvGrpSpPr>
          <p:cNvPr id="18" name="Group 127"/>
          <p:cNvGrpSpPr>
            <a:grpSpLocks/>
          </p:cNvGrpSpPr>
          <p:nvPr/>
        </p:nvGrpSpPr>
        <p:grpSpPr bwMode="auto">
          <a:xfrm>
            <a:off x="2189895" y="2515838"/>
            <a:ext cx="4801100" cy="3324181"/>
            <a:chOff x="3903" y="1144"/>
            <a:chExt cx="1833" cy="1483"/>
          </a:xfrm>
        </p:grpSpPr>
        <p:sp>
          <p:nvSpPr>
            <p:cNvPr id="20" name="Rectangle 86"/>
            <p:cNvSpPr>
              <a:spLocks noChangeArrowheads="1"/>
            </p:cNvSpPr>
            <p:nvPr/>
          </p:nvSpPr>
          <p:spPr bwMode="auto">
            <a:xfrm>
              <a:off x="3903" y="1144"/>
              <a:ext cx="1833" cy="1483"/>
            </a:xfrm>
            <a:prstGeom prst="rect">
              <a:avLst/>
            </a:prstGeom>
            <a:solidFill>
              <a:srgbClr val="FF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4825" y="1401"/>
              <a:ext cx="507" cy="1139"/>
            </a:xfrm>
            <a:custGeom>
              <a:avLst/>
              <a:gdLst>
                <a:gd name="T0" fmla="*/ 153 w 43"/>
                <a:gd name="T1" fmla="*/ 1139 h 84"/>
                <a:gd name="T2" fmla="*/ 507 w 43"/>
                <a:gd name="T3" fmla="*/ 583 h 84"/>
                <a:gd name="T4" fmla="*/ 0 w 43"/>
                <a:gd name="T5" fmla="*/ 14 h 84"/>
                <a:gd name="T6" fmla="*/ 0 w 43"/>
                <a:gd name="T7" fmla="*/ 14 h 84"/>
                <a:gd name="T8" fmla="*/ 0 w 43"/>
                <a:gd name="T9" fmla="*/ 583 h 84"/>
                <a:gd name="T10" fmla="*/ 153 w 43"/>
                <a:gd name="T11" fmla="*/ 1139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4">
                  <a:moveTo>
                    <a:pt x="13" y="84"/>
                  </a:moveTo>
                  <a:cubicBezTo>
                    <a:pt x="30" y="78"/>
                    <a:pt x="43" y="62"/>
                    <a:pt x="43" y="43"/>
                  </a:cubicBezTo>
                  <a:cubicBezTo>
                    <a:pt x="43" y="20"/>
                    <a:pt x="23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43"/>
                  </a:lnTo>
                  <a:lnTo>
                    <a:pt x="13" y="84"/>
                  </a:lnTo>
                  <a:close/>
                </a:path>
              </a:pathLst>
            </a:cu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>
              <a:off x="4330" y="1876"/>
              <a:ext cx="649" cy="691"/>
            </a:xfrm>
            <a:custGeom>
              <a:avLst/>
              <a:gdLst>
                <a:gd name="T0" fmla="*/ 0 w 55"/>
                <a:gd name="T1" fmla="*/ 0 h 51"/>
                <a:gd name="T2" fmla="*/ 0 w 55"/>
                <a:gd name="T3" fmla="*/ 108 h 51"/>
                <a:gd name="T4" fmla="*/ 496 w 55"/>
                <a:gd name="T5" fmla="*/ 691 h 51"/>
                <a:gd name="T6" fmla="*/ 649 w 55"/>
                <a:gd name="T7" fmla="*/ 664 h 51"/>
                <a:gd name="T8" fmla="*/ 496 w 55"/>
                <a:gd name="T9" fmla="*/ 108 h 51"/>
                <a:gd name="T10" fmla="*/ 0 w 55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51">
                  <a:moveTo>
                    <a:pt x="0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0" y="31"/>
                    <a:pt x="19" y="51"/>
                    <a:pt x="42" y="51"/>
                  </a:cubicBezTo>
                  <a:cubicBezTo>
                    <a:pt x="46" y="50"/>
                    <a:pt x="51" y="50"/>
                    <a:pt x="55" y="49"/>
                  </a:cubicBezTo>
                  <a:lnTo>
                    <a:pt x="4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>
              <a:off x="4330" y="1808"/>
              <a:ext cx="495" cy="177"/>
            </a:xfrm>
            <a:custGeom>
              <a:avLst/>
              <a:gdLst>
                <a:gd name="T0" fmla="*/ 24 w 42"/>
                <a:gd name="T1" fmla="*/ 0 h 13"/>
                <a:gd name="T2" fmla="*/ 0 w 42"/>
                <a:gd name="T3" fmla="*/ 68 h 13"/>
                <a:gd name="T4" fmla="*/ 495 w 42"/>
                <a:gd name="T5" fmla="*/ 177 h 13"/>
                <a:gd name="T6" fmla="*/ 24 w 4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3">
                  <a:moveTo>
                    <a:pt x="2" y="0"/>
                  </a:moveTo>
                  <a:cubicBezTo>
                    <a:pt x="1" y="1"/>
                    <a:pt x="1" y="3"/>
                    <a:pt x="0" y="5"/>
                  </a:cubicBezTo>
                  <a:lnTo>
                    <a:pt x="42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FF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90"/>
            <p:cNvSpPr>
              <a:spLocks/>
            </p:cNvSpPr>
            <p:nvPr/>
          </p:nvSpPr>
          <p:spPr bwMode="auto">
            <a:xfrm>
              <a:off x="4355" y="1469"/>
              <a:ext cx="470" cy="516"/>
            </a:xfrm>
            <a:custGeom>
              <a:avLst/>
              <a:gdLst>
                <a:gd name="T0" fmla="*/ 259 w 40"/>
                <a:gd name="T1" fmla="*/ 0 h 38"/>
                <a:gd name="T2" fmla="*/ 0 w 40"/>
                <a:gd name="T3" fmla="*/ 339 h 38"/>
                <a:gd name="T4" fmla="*/ 470 w 40"/>
                <a:gd name="T5" fmla="*/ 516 h 38"/>
                <a:gd name="T6" fmla="*/ 259 w 4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8">
                  <a:moveTo>
                    <a:pt x="22" y="0"/>
                  </a:moveTo>
                  <a:cubicBezTo>
                    <a:pt x="11" y="5"/>
                    <a:pt x="3" y="14"/>
                    <a:pt x="0" y="25"/>
                  </a:cubicBezTo>
                  <a:lnTo>
                    <a:pt x="40" y="3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CC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>
              <a:off x="4614" y="1415"/>
              <a:ext cx="211" cy="570"/>
            </a:xfrm>
            <a:custGeom>
              <a:avLst/>
              <a:gdLst>
                <a:gd name="T0" fmla="*/ 211 w 18"/>
                <a:gd name="T1" fmla="*/ 0 h 42"/>
                <a:gd name="T2" fmla="*/ 0 w 18"/>
                <a:gd name="T3" fmla="*/ 54 h 42"/>
                <a:gd name="T4" fmla="*/ 211 w 18"/>
                <a:gd name="T5" fmla="*/ 570 h 42"/>
                <a:gd name="T6" fmla="*/ 211 w 18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cubicBezTo>
                    <a:pt x="11" y="0"/>
                    <a:pt x="5" y="1"/>
                    <a:pt x="0" y="4"/>
                  </a:cubicBezTo>
                  <a:lnTo>
                    <a:pt x="18" y="4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69696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Rectangle 96"/>
            <p:cNvSpPr>
              <a:spLocks noChangeArrowheads="1"/>
            </p:cNvSpPr>
            <p:nvPr/>
          </p:nvSpPr>
          <p:spPr bwMode="auto">
            <a:xfrm>
              <a:off x="4023" y="1740"/>
              <a:ext cx="2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fr-FR" altLang="fr-FR" sz="1700" b="1">
                  <a:solidFill>
                    <a:srgbClr val="00CC00"/>
                  </a:solidFill>
                  <a:latin typeface="Arial" pitchFamily="34" charset="0"/>
                </a:rPr>
                <a:t>2,4%</a:t>
              </a:r>
              <a:endParaRPr lang="fr-FR" altLang="fr-FR">
                <a:solidFill>
                  <a:srgbClr val="00CC00"/>
                </a:solidFill>
              </a:endParaRPr>
            </a:p>
          </p:txBody>
        </p:sp>
        <p:sp>
          <p:nvSpPr>
            <p:cNvPr id="29" name="Rectangle 97"/>
            <p:cNvSpPr>
              <a:spLocks noChangeArrowheads="1"/>
            </p:cNvSpPr>
            <p:nvPr/>
          </p:nvSpPr>
          <p:spPr bwMode="auto">
            <a:xfrm>
              <a:off x="4085" y="1401"/>
              <a:ext cx="2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fr-FR" altLang="fr-FR" sz="1700" b="1">
                  <a:solidFill>
                    <a:srgbClr val="FF9933"/>
                  </a:solidFill>
                  <a:latin typeface="Arial" pitchFamily="34" charset="0"/>
                </a:rPr>
                <a:t>13,0%</a:t>
              </a:r>
              <a:endParaRPr lang="fr-FR" altLang="fr-FR">
                <a:solidFill>
                  <a:srgbClr val="FF9933"/>
                </a:solidFill>
              </a:endParaRPr>
            </a:p>
          </p:txBody>
        </p:sp>
        <p:sp>
          <p:nvSpPr>
            <p:cNvPr id="30" name="Rectangle 98"/>
            <p:cNvSpPr>
              <a:spLocks noChangeArrowheads="1"/>
            </p:cNvSpPr>
            <p:nvPr/>
          </p:nvSpPr>
          <p:spPr bwMode="auto">
            <a:xfrm>
              <a:off x="4473" y="1185"/>
              <a:ext cx="190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fr-FR" altLang="fr-FR" sz="17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7,0%</a:t>
              </a:r>
              <a:endParaRPr lang="fr-FR" alt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Rectangle 99"/>
            <p:cNvSpPr>
              <a:spLocks noChangeArrowheads="1"/>
            </p:cNvSpPr>
            <p:nvPr/>
          </p:nvSpPr>
          <p:spPr bwMode="auto">
            <a:xfrm>
              <a:off x="5321" y="1619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fr-FR" altLang="fr-FR" sz="1700" b="1">
                  <a:solidFill>
                    <a:srgbClr val="FF0000"/>
                  </a:solidFill>
                  <a:latin typeface="Arial" pitchFamily="34" charset="0"/>
                </a:rPr>
                <a:t>44,9%</a:t>
              </a:r>
              <a:endParaRPr lang="fr-FR" altLang="fr-FR"/>
            </a:p>
          </p:txBody>
        </p:sp>
        <p:sp>
          <p:nvSpPr>
            <p:cNvPr id="32" name="Rectangle 100"/>
            <p:cNvSpPr>
              <a:spLocks noChangeArrowheads="1"/>
            </p:cNvSpPr>
            <p:nvPr/>
          </p:nvSpPr>
          <p:spPr bwMode="auto">
            <a:xfrm>
              <a:off x="3965" y="2119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fr-FR" altLang="fr-FR" sz="1700" b="1">
                  <a:solidFill>
                    <a:srgbClr val="0000FF"/>
                  </a:solidFill>
                  <a:latin typeface="Arial" pitchFamily="34" charset="0"/>
                </a:rPr>
                <a:t>32,7%</a:t>
              </a:r>
              <a:endParaRPr lang="fr-FR" altLang="fr-FR"/>
            </a:p>
          </p:txBody>
        </p:sp>
      </p:grpSp>
      <p:pic>
        <p:nvPicPr>
          <p:cNvPr id="54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98" y="4000772"/>
            <a:ext cx="2928584" cy="15214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6" descr="15836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3" y="5019984"/>
            <a:ext cx="2659308" cy="159075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1" descr="15425-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2" y="3786424"/>
            <a:ext cx="1010285" cy="652684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0" descr="Numériser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6581" r="33406" b="68758"/>
          <a:stretch>
            <a:fillRect/>
          </a:stretch>
        </p:blipFill>
        <p:spPr bwMode="auto">
          <a:xfrm>
            <a:off x="179512" y="1978761"/>
            <a:ext cx="1751679" cy="1004682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2" descr="0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18" y="2048803"/>
            <a:ext cx="1294772" cy="74518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39552" y="213285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Fatality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as a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function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of speed and type of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shock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12" name="Picture 148" descr="mortalite_latfro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5429"/>
            <a:ext cx="6408712" cy="4523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23928" y="1902023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CH" sz="14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2915816" y="2420888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/>
              <a:t>Side</a:t>
            </a:r>
            <a:r>
              <a:rPr lang="fr-FR" sz="1400" b="1" dirty="0" smtClean="0"/>
              <a:t> crash</a:t>
            </a:r>
          </a:p>
          <a:p>
            <a:pPr algn="r"/>
            <a:r>
              <a:rPr lang="fr-FR" sz="1400" b="1" dirty="0" smtClean="0"/>
              <a:t>Frontal crash </a:t>
            </a:r>
            <a:endParaRPr lang="fr-CH" sz="1400" b="1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1576813" y="4029052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chemeClr val="tx2"/>
                </a:solidFill>
              </a:rPr>
              <a:t>Death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CH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39552" y="213285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To </a:t>
            </a:r>
            <a:r>
              <a:rPr lang="fr-FR" altLang="fr-FR" sz="3600" b="1" dirty="0" err="1">
                <a:solidFill>
                  <a:schemeClr val="accent1"/>
                </a:solidFill>
                <a:ea typeface="ＭＳ Ｐゴシック" pitchFamily="34" charset="-128"/>
              </a:rPr>
              <a:t>decrease</a:t>
            </a:r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Fatalities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and Injuries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12" name="Picture 148" descr="mortalite_latfro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9889"/>
            <a:ext cx="6408712" cy="4523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4283968" y="2276872"/>
            <a:ext cx="2808312" cy="3456384"/>
            <a:chOff x="4283968" y="2276872"/>
            <a:chExt cx="2808312" cy="3456384"/>
          </a:xfrm>
        </p:grpSpPr>
        <p:cxnSp>
          <p:nvCxnSpPr>
            <p:cNvPr id="10" name="Connecteur droit avec flèche 9"/>
            <p:cNvCxnSpPr/>
            <p:nvPr/>
          </p:nvCxnSpPr>
          <p:spPr>
            <a:xfrm flipH="1">
              <a:off x="4932040" y="3068960"/>
              <a:ext cx="2160240" cy="2664296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>
              <a:off x="4283968" y="2276872"/>
              <a:ext cx="2160240" cy="2808312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1576813" y="4029052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chemeClr val="tx2"/>
                </a:solidFill>
              </a:rPr>
              <a:t>Death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CH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15816" y="2420888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/>
              <a:t>Side</a:t>
            </a:r>
            <a:r>
              <a:rPr lang="fr-FR" sz="1400" b="1" dirty="0" smtClean="0"/>
              <a:t> crash</a:t>
            </a:r>
          </a:p>
          <a:p>
            <a:pPr algn="r"/>
            <a:r>
              <a:rPr lang="fr-FR" sz="1400" b="1" dirty="0" smtClean="0"/>
              <a:t>Frontal crash </a:t>
            </a:r>
            <a:endParaRPr lang="fr-CH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283967" y="1899889"/>
            <a:ext cx="155386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    </a:t>
            </a:r>
            <a:endParaRPr lang="fr-CH" sz="11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7504" y="994083"/>
            <a:ext cx="8928991" cy="1200329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chemeClr val="tx2"/>
                </a:solidFill>
              </a:rPr>
              <a:t>Reduce</a:t>
            </a:r>
            <a:r>
              <a:rPr lang="fr-FR" sz="3600" b="1" dirty="0" smtClean="0">
                <a:solidFill>
                  <a:schemeClr val="tx2"/>
                </a:solidFill>
              </a:rPr>
              <a:t> Speed </a:t>
            </a:r>
          </a:p>
          <a:p>
            <a:r>
              <a:rPr lang="fr-FR" sz="3600" dirty="0">
                <a:sym typeface="Wingdings" panose="05000000000000000000" pitchFamily="2" charset="2"/>
              </a:rPr>
              <a:t>	</a:t>
            </a:r>
            <a:r>
              <a:rPr lang="fr-FR" sz="3600" dirty="0" smtClean="0">
                <a:sym typeface="Wingdings" panose="05000000000000000000" pitchFamily="2" charset="2"/>
              </a:rPr>
              <a:t>	</a:t>
            </a:r>
            <a:r>
              <a:rPr lang="fr-FR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3200" b="1" dirty="0" smtClean="0"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Automatic</a:t>
            </a:r>
            <a:r>
              <a:rPr lang="fr-F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Braking</a:t>
            </a:r>
            <a:r>
              <a:rPr lang="fr-F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Safety</a:t>
            </a:r>
            <a:r>
              <a:rPr lang="fr-F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endParaRPr lang="fr-FR" sz="2800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39552" y="213285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To </a:t>
            </a:r>
            <a:r>
              <a:rPr lang="fr-FR" altLang="fr-FR" sz="3600" b="1" dirty="0" err="1">
                <a:solidFill>
                  <a:schemeClr val="accent1"/>
                </a:solidFill>
                <a:ea typeface="ＭＳ Ｐゴシック" pitchFamily="34" charset="-128"/>
              </a:rPr>
              <a:t>decrease</a:t>
            </a:r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Fatalities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and Injuries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pic>
        <p:nvPicPr>
          <p:cNvPr id="12" name="Picture 148" descr="mortalite_latfro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9889"/>
            <a:ext cx="6408712" cy="4523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5940152" y="2276871"/>
            <a:ext cx="0" cy="2880321"/>
            <a:chOff x="5940152" y="2276871"/>
            <a:chExt cx="0" cy="2880321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5940152" y="3573016"/>
              <a:ext cx="0" cy="1584176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5940152" y="2276871"/>
              <a:ext cx="0" cy="129614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1576813" y="4029052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chemeClr val="tx2"/>
                </a:solidFill>
              </a:rPr>
              <a:t>Death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CH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15816" y="2420888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/>
              <a:t>Side</a:t>
            </a:r>
            <a:r>
              <a:rPr lang="fr-FR" sz="1400" b="1" dirty="0" smtClean="0"/>
              <a:t> crash</a:t>
            </a:r>
          </a:p>
          <a:p>
            <a:pPr algn="r"/>
            <a:r>
              <a:rPr lang="fr-FR" sz="1400" b="1" dirty="0" smtClean="0"/>
              <a:t>Frontal crash </a:t>
            </a:r>
            <a:endParaRPr lang="fr-CH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067944" y="1902023"/>
            <a:ext cx="16561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  </a:t>
            </a:r>
            <a:endParaRPr lang="fr-CH" sz="1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23528" y="932527"/>
            <a:ext cx="8712968" cy="1200329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Change type of </a:t>
            </a:r>
            <a:r>
              <a:rPr lang="fr-FR" sz="36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shock</a:t>
            </a:r>
            <a:r>
              <a:rPr lang="fr-FR" sz="36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fr-FR" sz="3600" dirty="0">
                <a:sym typeface="Wingdings" panose="05000000000000000000" pitchFamily="2" charset="2"/>
              </a:rPr>
              <a:t>	</a:t>
            </a:r>
            <a:r>
              <a:rPr lang="fr-FR" sz="3600" dirty="0" smtClean="0">
                <a:sym typeface="Wingdings" panose="05000000000000000000" pitchFamily="2" charset="2"/>
              </a:rPr>
              <a:t>	</a:t>
            </a:r>
            <a:r>
              <a:rPr lang="fr-FR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Stability</a:t>
            </a:r>
            <a:r>
              <a:rPr lang="fr-F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Control </a:t>
            </a:r>
            <a:r>
              <a:rPr lang="fr-FR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Systems</a:t>
            </a:r>
            <a:endParaRPr lang="fr-CH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1"/>
            <a:ext cx="9144000" cy="55278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rial Narrow"/>
                <a:ea typeface="Calibri"/>
                <a:cs typeface="Times New Roman"/>
              </a:rPr>
              <a:t> </a:t>
            </a:r>
            <a:endParaRPr lang="fr-CH" sz="1200" dirty="0">
              <a:latin typeface="Arial Narro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fr-CH" sz="11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Connected Car - Safety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3528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To </a:t>
            </a:r>
            <a:r>
              <a:rPr lang="fr-FR" altLang="fr-FR" sz="3600" b="1" dirty="0" err="1">
                <a:solidFill>
                  <a:schemeClr val="accent1"/>
                </a:solidFill>
                <a:ea typeface="ＭＳ Ｐゴシック" pitchFamily="34" charset="-128"/>
              </a:rPr>
              <a:t>decrease</a:t>
            </a:r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fr-FR" altLang="fr-FR" sz="3600" b="1" dirty="0" err="1" smtClean="0">
                <a:solidFill>
                  <a:schemeClr val="accent1"/>
                </a:solidFill>
                <a:ea typeface="ＭＳ Ｐゴシック" pitchFamily="34" charset="-128"/>
              </a:rPr>
              <a:t>Fatalities</a:t>
            </a:r>
            <a:r>
              <a:rPr lang="fr-FR" altLang="fr-FR" sz="3600" b="1" dirty="0" smtClean="0">
                <a:solidFill>
                  <a:schemeClr val="accent1"/>
                </a:solidFill>
                <a:ea typeface="ＭＳ Ｐゴシック" pitchFamily="34" charset="-128"/>
              </a:rPr>
              <a:t> and </a:t>
            </a:r>
            <a:r>
              <a:rPr lang="fr-FR" altLang="fr-FR" sz="3600" b="1" dirty="0">
                <a:solidFill>
                  <a:schemeClr val="accent1"/>
                </a:solidFill>
                <a:ea typeface="ＭＳ Ｐゴシック" pitchFamily="34" charset="-128"/>
              </a:rPr>
              <a:t>Injuries</a:t>
            </a:r>
            <a:endParaRPr lang="fr-CH" sz="3600" b="1" dirty="0">
              <a:solidFill>
                <a:schemeClr val="accent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46856" y="1916832"/>
            <a:ext cx="8445624" cy="1200329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Avoid</a:t>
            </a:r>
            <a:r>
              <a:rPr lang="fr-FR" sz="36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36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shock</a:t>
            </a:r>
            <a:r>
              <a:rPr lang="fr-FR" sz="36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fr-FR" sz="3600" dirty="0">
                <a:sym typeface="Wingdings" panose="05000000000000000000" pitchFamily="2" charset="2"/>
              </a:rPr>
              <a:t>	</a:t>
            </a:r>
            <a:r>
              <a:rPr lang="fr-FR" sz="3600" dirty="0" smtClean="0">
                <a:sym typeface="Wingdings" panose="05000000000000000000" pitchFamily="2" charset="2"/>
              </a:rPr>
              <a:t>	</a:t>
            </a:r>
            <a:r>
              <a:rPr lang="fr-F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INFORMATION  FUNCTIONS</a:t>
            </a:r>
            <a:endParaRPr lang="fr-CH" sz="2800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135D-D464-48ED-85E1-A26F643FF22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32E1042079841A55874E235C1A4B8" ma:contentTypeVersion="1" ma:contentTypeDescription="Create a new document." ma:contentTypeScope="" ma:versionID="bd3c1d71de3e893b5022d67a4444fe1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AFFCAA-1FB9-4FC2-898E-8D91BC4D2185}"/>
</file>

<file path=customXml/itemProps2.xml><?xml version="1.0" encoding="utf-8"?>
<ds:datastoreItem xmlns:ds="http://schemas.openxmlformats.org/officeDocument/2006/customXml" ds:itemID="{4B644233-E47F-46AD-B5A4-D296D9128E3F}"/>
</file>

<file path=customXml/itemProps3.xml><?xml version="1.0" encoding="utf-8"?>
<ds:datastoreItem xmlns:ds="http://schemas.openxmlformats.org/officeDocument/2006/customXml" ds:itemID="{338D4A5E-949D-4165-A37A-287D14D5A2F8}"/>
</file>

<file path=docProps/app.xml><?xml version="1.0" encoding="utf-8"?>
<Properties xmlns="http://schemas.openxmlformats.org/officeDocument/2006/extended-properties" xmlns:vt="http://schemas.openxmlformats.org/officeDocument/2006/docPropsVTypes">
  <TotalTime>12537</TotalTime>
  <Words>1222</Words>
  <Application>Microsoft Office PowerPoint</Application>
  <PresentationFormat>Affichage à l'écran (4:3)</PresentationFormat>
  <Paragraphs>510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Office Theme</vt:lpstr>
      <vt:lpstr>Active Safety Functions Relations with Connected Car   Bernard NICLOT Technical Director of the FIA   March 2014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Automatic Braking – Scenario of Functions</vt:lpstr>
      <vt:lpstr>Automatic Braking – Improved Scenario of Functions</vt:lpstr>
      <vt:lpstr>Automatic Braking – Improved Scenario of Functions</vt:lpstr>
      <vt:lpstr>Automatic Braking – Improved Scenario of Functions</vt:lpstr>
      <vt:lpstr> </vt:lpstr>
      <vt:lpstr> How can a camera extract data of interest ?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Gus GLover</dc:creator>
  <cp:lastModifiedBy>Administrateur</cp:lastModifiedBy>
  <cp:revision>508</cp:revision>
  <cp:lastPrinted>2012-02-22T14:39:58Z</cp:lastPrinted>
  <dcterms:created xsi:type="dcterms:W3CDTF">2007-10-02T12:59:37Z</dcterms:created>
  <dcterms:modified xsi:type="dcterms:W3CDTF">2014-03-05T07:14:37Z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0x01010069232E1042079841A55874E235C1A4B8</vt:lpwstr>
  </property>
</Properties>
</file>