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slideLayouts/slideLayout50.xml" ContentType="application/vnd.openxmlformats-officedocument.presentationml.slideLayout+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 id="2147483726" r:id="rId6"/>
  </p:sldMasterIdLst>
  <p:notesMasterIdLst>
    <p:notesMasterId r:id="rId20"/>
  </p:notesMasterIdLst>
  <p:handoutMasterIdLst>
    <p:handoutMasterId r:id="rId21"/>
  </p:handoutMasterIdLst>
  <p:sldIdLst>
    <p:sldId id="258" r:id="rId7"/>
    <p:sldId id="323" r:id="rId8"/>
    <p:sldId id="382" r:id="rId9"/>
    <p:sldId id="336" r:id="rId10"/>
    <p:sldId id="349" r:id="rId11"/>
    <p:sldId id="381" r:id="rId12"/>
    <p:sldId id="350" r:id="rId13"/>
    <p:sldId id="379" r:id="rId14"/>
    <p:sldId id="380" r:id="rId15"/>
    <p:sldId id="377" r:id="rId16"/>
    <p:sldId id="330" r:id="rId17"/>
    <p:sldId id="331" r:id="rId18"/>
    <p:sldId id="320"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wo" initials="r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4" autoAdjust="0"/>
    <p:restoredTop sz="93142" autoAdjust="0"/>
  </p:normalViewPr>
  <p:slideViewPr>
    <p:cSldViewPr snapToObjects="1">
      <p:cViewPr>
        <p:scale>
          <a:sx n="120" d="100"/>
          <a:sy n="120" d="100"/>
        </p:scale>
        <p:origin x="-78" y="2316"/>
      </p:cViewPr>
      <p:guideLst>
        <p:guide orient="horz" pos="119"/>
        <p:guide orient="horz" pos="845"/>
        <p:guide orient="horz" pos="2296"/>
        <p:guide orient="horz" pos="2614"/>
        <p:guide orient="horz" pos="3702"/>
        <p:guide orient="horz" pos="4201"/>
        <p:guide orient="horz" pos="2251"/>
        <p:guide pos="113"/>
        <p:guide pos="249"/>
        <p:guide pos="1973"/>
        <p:guide pos="2857"/>
        <p:guide pos="2903"/>
        <p:guide pos="3742"/>
        <p:guide pos="5465"/>
        <p:guide pos="5511"/>
        <p:guide pos="5647"/>
        <p:guide pos="2018"/>
        <p:guide pos="3787"/>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0" d="100"/>
          <a:sy n="50" d="100"/>
        </p:scale>
        <p:origin x="-1932" y="-90"/>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4.7951443569553776E-2"/>
          <c:y val="0.16307824803149867"/>
          <c:w val="0.95204846726008685"/>
          <c:h val="0.72734891732284368"/>
        </c:manualLayout>
      </c:layout>
      <c:barChart>
        <c:barDir val="col"/>
        <c:grouping val="clustered"/>
        <c:ser>
          <c:idx val="0"/>
          <c:order val="0"/>
          <c:tx>
            <c:strRef>
              <c:f>Tabelle1!$B$1</c:f>
              <c:strCache>
                <c:ptCount val="1"/>
                <c:pt idx="0">
                  <c:v>Datenreihe 1</c:v>
                </c:pt>
              </c:strCache>
            </c:strRef>
          </c:tx>
          <c:dLbls>
            <c:txPr>
              <a:bodyPr/>
              <a:lstStyle/>
              <a:p>
                <a:pPr>
                  <a:defRPr lang="ja-JP" sz="2000" b="1"/>
                </a:pPr>
                <a:endParaRPr lang="fr-FR"/>
              </a:p>
            </c:txPr>
            <c:showVal val="1"/>
          </c:dLbls>
          <c:cat>
            <c:numRef>
              <c:f>Tabelle1!$A$2:$A$3</c:f>
              <c:numCache>
                <c:formatCode>General</c:formatCode>
                <c:ptCount val="2"/>
                <c:pt idx="0">
                  <c:v>2011</c:v>
                </c:pt>
                <c:pt idx="1">
                  <c:v>2016</c:v>
                </c:pt>
              </c:numCache>
            </c:numRef>
          </c:cat>
          <c:val>
            <c:numRef>
              <c:f>Tabelle1!$B$2:$B$3</c:f>
              <c:numCache>
                <c:formatCode>General</c:formatCode>
                <c:ptCount val="2"/>
                <c:pt idx="0">
                  <c:v>46</c:v>
                </c:pt>
                <c:pt idx="1">
                  <c:v>210</c:v>
                </c:pt>
              </c:numCache>
            </c:numRef>
          </c:val>
        </c:ser>
        <c:axId val="79419648"/>
        <c:axId val="79527936"/>
      </c:barChart>
      <c:catAx>
        <c:axId val="79419648"/>
        <c:scaling>
          <c:orientation val="minMax"/>
        </c:scaling>
        <c:axPos val="b"/>
        <c:numFmt formatCode="General" sourceLinked="1"/>
        <c:tickLblPos val="nextTo"/>
        <c:txPr>
          <a:bodyPr/>
          <a:lstStyle/>
          <a:p>
            <a:pPr>
              <a:defRPr lang="ja-JP" sz="1400"/>
            </a:pPr>
            <a:endParaRPr lang="fr-FR"/>
          </a:p>
        </c:txPr>
        <c:crossAx val="79527936"/>
        <c:crosses val="autoZero"/>
        <c:auto val="1"/>
        <c:lblAlgn val="ctr"/>
        <c:lblOffset val="100"/>
      </c:catAx>
      <c:valAx>
        <c:axId val="79527936"/>
        <c:scaling>
          <c:orientation val="minMax"/>
        </c:scaling>
        <c:delete val="1"/>
        <c:axPos val="l"/>
        <c:numFmt formatCode="General" sourceLinked="1"/>
        <c:tickLblPos val="none"/>
        <c:crossAx val="79419648"/>
        <c:crosses val="autoZero"/>
        <c:crossBetween val="between"/>
      </c:valAx>
    </c:plotArea>
    <c:plotVisOnly val="1"/>
  </c:chart>
  <c:txPr>
    <a:bodyPr/>
    <a:lstStyle/>
    <a:p>
      <a:pPr>
        <a:defRPr sz="1800"/>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B7A6B5-0B72-42C1-B3E2-CE89614E8F1A}" type="datetimeFigureOut">
              <a:rPr lang="fr-FR" smtClean="0"/>
              <a:pPr/>
              <a:t>03/02/2014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1094CB-1713-451B-817E-CD08E9D55878}"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40F76-EDEF-4EAB-A11A-BFC160E5D3E4}" type="datetimeFigureOut">
              <a:rPr lang="de-DE" smtClean="0"/>
              <a:pPr/>
              <a:t>03.02.2014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FE8AB-8C26-491A-9978-C2E2F3AB24AA}" type="slidenum">
              <a:rPr lang="de-DE" smtClean="0"/>
              <a:pPr/>
              <a:t>‹N°›</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114800"/>
          </a:xfrm>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386FE8AB-8C26-491A-9978-C2E2F3AB24A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a:xfrm>
            <a:off x="685481" y="4343146"/>
            <a:ext cx="5487041" cy="4115017"/>
          </a:xfrm>
        </p:spPr>
        <p:txBody>
          <a:bodyPr>
            <a:normAutofit/>
          </a:bodyPr>
          <a:lstStyle/>
          <a:p>
            <a:endParaRPr lang="en-US"/>
          </a:p>
        </p:txBody>
      </p:sp>
      <p:sp>
        <p:nvSpPr>
          <p:cNvPr id="4" name="Datumsplatzhalter 3"/>
          <p:cNvSpPr>
            <a:spLocks noGrp="1"/>
          </p:cNvSpPr>
          <p:nvPr>
            <p:ph type="dt" idx="10"/>
          </p:nvPr>
        </p:nvSpPr>
        <p:spPr/>
        <p:txBody>
          <a:bodyPr/>
          <a:lstStyle/>
          <a:p>
            <a:fld id="{EF4E8E4B-7F5B-4FEA-B977-716F7093D0FA}" type="datetime5">
              <a:rPr lang="en-US" smtClean="0">
                <a:solidFill>
                  <a:prstClr val="black"/>
                </a:solidFill>
              </a:rPr>
              <a:pPr/>
              <a:t>3-Feb-14</a:t>
            </a:fld>
            <a:endParaRPr lang="en-US">
              <a:solidFill>
                <a:prstClr val="black"/>
              </a:solidFill>
            </a:endParaRPr>
          </a:p>
        </p:txBody>
      </p:sp>
      <p:sp>
        <p:nvSpPr>
          <p:cNvPr id="5" name="Fußzeilenplatzhalter 4"/>
          <p:cNvSpPr>
            <a:spLocks noGrp="1"/>
          </p:cNvSpPr>
          <p:nvPr>
            <p:ph type="ftr" sz="quarter" idx="11"/>
          </p:nvPr>
        </p:nvSpPr>
        <p:spPr/>
        <p:txBody>
          <a:bodyPr/>
          <a:lstStyle/>
          <a:p>
            <a:r>
              <a:rPr lang="en-US" smtClean="0">
                <a:solidFill>
                  <a:prstClr val="black"/>
                </a:solidFill>
              </a:rPr>
              <a:t>Autor | ©  Continental AG</a:t>
            </a:r>
            <a:endParaRPr lang="en-US">
              <a:solidFill>
                <a:prstClr val="black"/>
              </a:solidFill>
            </a:endParaRPr>
          </a:p>
        </p:txBody>
      </p:sp>
      <p:sp>
        <p:nvSpPr>
          <p:cNvPr id="6" name="Foliennummernplatzhalter 5"/>
          <p:cNvSpPr>
            <a:spLocks noGrp="1"/>
          </p:cNvSpPr>
          <p:nvPr>
            <p:ph type="sldNum" sz="quarter" idx="12"/>
          </p:nvPr>
        </p:nvSpPr>
        <p:spPr/>
        <p:txBody>
          <a:bodyPr/>
          <a:lstStyle/>
          <a:p>
            <a:fld id="{85C809E2-A699-42BB-ABC4-0EEDC136ABD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normAutofit/>
          </a:bodyPr>
          <a:lstStyle/>
          <a:p>
            <a:endParaRPr lang="en-US"/>
          </a:p>
        </p:txBody>
      </p:sp>
      <p:sp>
        <p:nvSpPr>
          <p:cNvPr id="4" name="Slide Number Placeholder 3"/>
          <p:cNvSpPr>
            <a:spLocks noGrp="1"/>
          </p:cNvSpPr>
          <p:nvPr>
            <p:ph type="sldNum" sz="quarter" idx="10"/>
          </p:nvPr>
        </p:nvSpPr>
        <p:spPr/>
        <p:txBody>
          <a:bodyPr/>
          <a:lstStyle/>
          <a:p>
            <a:fld id="{386FE8AB-8C26-491A-9978-C2E2F3AB24A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480" y="4343144"/>
            <a:ext cx="5487041" cy="4115019"/>
          </a:xfrm>
        </p:spPr>
        <p:txBody>
          <a:bodyPr>
            <a:normAutofit/>
          </a:bodyPr>
          <a:lstStyle/>
          <a:p>
            <a:r>
              <a:rPr lang="en-US" dirty="0" smtClean="0"/>
              <a:t>Moving on to our strategy. </a:t>
            </a:r>
          </a:p>
          <a:p>
            <a:endParaRPr lang="en-US" dirty="0" smtClean="0"/>
          </a:p>
          <a:p>
            <a:r>
              <a:rPr lang="en-US" dirty="0" smtClean="0"/>
              <a:t>We base our strategy on our comprehensive product portfolio, which enables us to develop and produce integrated systems that provide customers with complete solutions. We do everything from gathering the information drivers and vehicles need, through constantly updating and expanding it, to displaying it in a clear, useable manner. All the time we keep to best costs.</a:t>
            </a:r>
          </a:p>
          <a:p>
            <a:endParaRPr lang="en-US" dirty="0" smtClean="0"/>
          </a:p>
          <a:p>
            <a:r>
              <a:rPr lang="en-US" dirty="0" smtClean="0"/>
              <a:t>The key elements of our strategy – We inform you well, we connect – all at lower cost – are derived from this role as a systems integrator and play to our strengths and all-round automotive expertise.</a:t>
            </a:r>
          </a:p>
          <a:p>
            <a:endParaRPr lang="en-US" dirty="0" smtClean="0"/>
          </a:p>
          <a:p>
            <a:r>
              <a:rPr lang="en-US" dirty="0" smtClean="0"/>
              <a:t>We differentiate ourselves in a number of ways:</a:t>
            </a:r>
          </a:p>
          <a:p>
            <a:endParaRPr lang="en-US" dirty="0" smtClean="0"/>
          </a:p>
          <a:p>
            <a:r>
              <a:rPr lang="en-US" dirty="0" smtClean="0"/>
              <a:t>Firstly: Our competence in the area of HMI (human-machine interface). This enables us to make all the necessary information easily available and useable. We do this through a variety of product areas such as head units, instrument clusters and secondary displays, more of which you will learn about shortly. We inform you well.</a:t>
            </a:r>
          </a:p>
          <a:p>
            <a:endParaRPr lang="en-US" dirty="0" smtClean="0"/>
          </a:p>
          <a:p>
            <a:r>
              <a:rPr lang="en-US" dirty="0" smtClean="0"/>
              <a:t>Secondly: We offer a number of solutions for connecting the driver and vehicle to the infrastructure, other vehicles and mobile devices. We also provide new functions that allow vehicle occupants to safely access the information that matters to them whilst on the move. These solutions mean that the driver always has access to the information that they need. We Connect.</a:t>
            </a:r>
          </a:p>
          <a:p>
            <a:endParaRPr lang="en-US" dirty="0" smtClean="0"/>
          </a:p>
          <a:p>
            <a:r>
              <a:rPr lang="en-US" dirty="0" smtClean="0"/>
              <a:t>Thirdly: The whole is greater than the sum of its parts. Through our integration of systems, solutions and components we are able to provide a superior system that not only reduces costs, but also offers optimized functionality and increases reliability. All at lower cost.</a:t>
            </a:r>
            <a:r>
              <a:rPr lang="en-US" baseline="0" dirty="0" smtClean="0"/>
              <a:t> </a:t>
            </a:r>
            <a:endParaRPr lang="en-US" dirty="0" smtClean="0"/>
          </a:p>
          <a:p>
            <a:endParaRPr lang="en-US" dirty="0"/>
          </a:p>
        </p:txBody>
      </p:sp>
      <p:sp>
        <p:nvSpPr>
          <p:cNvPr id="4" name="Foliennummernplatzhalter 3"/>
          <p:cNvSpPr>
            <a:spLocks noGrp="1"/>
          </p:cNvSpPr>
          <p:nvPr>
            <p:ph type="sldNum" sz="quarter" idx="10"/>
          </p:nvPr>
        </p:nvSpPr>
        <p:spPr/>
        <p:txBody>
          <a:bodyPr/>
          <a:lstStyle/>
          <a:p>
            <a:fld id="{18633D9F-85DE-4D17-83C0-E7B953BD8C6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dirty="0" err="1" smtClean="0"/>
              <a:t>Komfort</a:t>
            </a:r>
            <a:r>
              <a:rPr lang="en-US" dirty="0" smtClean="0"/>
              <a:t>:</a:t>
            </a:r>
          </a:p>
          <a:p>
            <a:pPr lvl="1"/>
            <a:r>
              <a:rPr lang="en-US" dirty="0" err="1" smtClean="0"/>
              <a:t>Autofahrer</a:t>
            </a:r>
            <a:r>
              <a:rPr lang="en-US" dirty="0" smtClean="0"/>
              <a:t> in Deutschland: in </a:t>
            </a:r>
            <a:r>
              <a:rPr lang="en-US" dirty="0" err="1" smtClean="0"/>
              <a:t>etwa</a:t>
            </a:r>
            <a:r>
              <a:rPr lang="en-US" dirty="0" smtClean="0"/>
              <a:t> 1,5 </a:t>
            </a:r>
            <a:r>
              <a:rPr lang="en-US" dirty="0" err="1" smtClean="0"/>
              <a:t>Tage</a:t>
            </a:r>
            <a:r>
              <a:rPr lang="en-US" dirty="0" smtClean="0"/>
              <a:t> </a:t>
            </a:r>
            <a:r>
              <a:rPr lang="en-US" dirty="0" err="1" smtClean="0"/>
              <a:t>im</a:t>
            </a:r>
            <a:r>
              <a:rPr lang="en-US" dirty="0" smtClean="0"/>
              <a:t> </a:t>
            </a:r>
            <a:r>
              <a:rPr lang="en-US" dirty="0" err="1" smtClean="0"/>
              <a:t>Stau</a:t>
            </a:r>
            <a:r>
              <a:rPr lang="en-US" dirty="0" smtClean="0"/>
              <a:t> </a:t>
            </a:r>
          </a:p>
          <a:p>
            <a:pPr lvl="1"/>
            <a:r>
              <a:rPr lang="en-US" dirty="0" smtClean="0"/>
              <a:t>(INRIX: 36 </a:t>
            </a:r>
            <a:r>
              <a:rPr lang="en-US" dirty="0" err="1" smtClean="0"/>
              <a:t>Stunden</a:t>
            </a:r>
            <a:r>
              <a:rPr lang="en-US" dirty="0" smtClean="0"/>
              <a:t> </a:t>
            </a:r>
            <a:r>
              <a:rPr lang="en-US" dirty="0" err="1" smtClean="0"/>
              <a:t>für</a:t>
            </a:r>
            <a:r>
              <a:rPr lang="en-US" dirty="0" smtClean="0"/>
              <a:t> 2011)</a:t>
            </a:r>
          </a:p>
          <a:p>
            <a:pPr lvl="1"/>
            <a:endParaRPr lang="en-US" dirty="0" smtClean="0"/>
          </a:p>
          <a:p>
            <a:r>
              <a:rPr lang="en-US" dirty="0" smtClean="0"/>
              <a:t> </a:t>
            </a:r>
          </a:p>
          <a:p>
            <a:pPr lvl="0"/>
            <a:r>
              <a:rPr lang="en-US" dirty="0" err="1" smtClean="0"/>
              <a:t>Sicherheit</a:t>
            </a:r>
            <a:r>
              <a:rPr lang="en-US" dirty="0" smtClean="0"/>
              <a:t>:</a:t>
            </a:r>
          </a:p>
          <a:p>
            <a:pPr lvl="1"/>
            <a:r>
              <a:rPr lang="en-US" dirty="0" smtClean="0"/>
              <a:t>90% </a:t>
            </a:r>
            <a:r>
              <a:rPr lang="en-US" dirty="0" err="1" smtClean="0"/>
              <a:t>aller</a:t>
            </a:r>
            <a:r>
              <a:rPr lang="en-US" dirty="0" smtClean="0"/>
              <a:t> </a:t>
            </a:r>
            <a:r>
              <a:rPr lang="en-US" dirty="0" err="1" smtClean="0"/>
              <a:t>Unfälle</a:t>
            </a:r>
            <a:r>
              <a:rPr lang="en-US" dirty="0" smtClean="0"/>
              <a:t> </a:t>
            </a:r>
            <a:r>
              <a:rPr lang="en-US" dirty="0" err="1" smtClean="0"/>
              <a:t>basieren</a:t>
            </a:r>
            <a:r>
              <a:rPr lang="en-US" dirty="0" smtClean="0"/>
              <a:t> auf </a:t>
            </a:r>
            <a:r>
              <a:rPr lang="en-US" dirty="0" err="1" smtClean="0"/>
              <a:t>Menschlichem</a:t>
            </a:r>
            <a:r>
              <a:rPr lang="en-US" dirty="0" smtClean="0"/>
              <a:t> </a:t>
            </a:r>
            <a:r>
              <a:rPr lang="en-US" dirty="0" err="1" smtClean="0"/>
              <a:t>Fehlverhalten</a:t>
            </a:r>
            <a:r>
              <a:rPr lang="en-US" dirty="0" smtClean="0"/>
              <a:t>.</a:t>
            </a:r>
          </a:p>
          <a:p>
            <a:r>
              <a:rPr lang="en-US" dirty="0" smtClean="0"/>
              <a:t> </a:t>
            </a:r>
          </a:p>
          <a:p>
            <a:pPr lvl="0"/>
            <a:r>
              <a:rPr lang="en-US" dirty="0" err="1" smtClean="0"/>
              <a:t>Effizienz</a:t>
            </a:r>
            <a:r>
              <a:rPr lang="en-US" dirty="0" smtClean="0"/>
              <a:t>:</a:t>
            </a:r>
          </a:p>
          <a:p>
            <a:pPr lvl="1"/>
            <a:r>
              <a:rPr lang="en-US" dirty="0" err="1" smtClean="0"/>
              <a:t>Der</a:t>
            </a:r>
            <a:r>
              <a:rPr lang="en-US" dirty="0" smtClean="0"/>
              <a:t> </a:t>
            </a:r>
            <a:r>
              <a:rPr lang="en-US" dirty="0" err="1" smtClean="0"/>
              <a:t>Fahrstil</a:t>
            </a:r>
            <a:r>
              <a:rPr lang="en-US" dirty="0" smtClean="0"/>
              <a:t> </a:t>
            </a:r>
            <a:r>
              <a:rPr lang="en-US" dirty="0" err="1" smtClean="0"/>
              <a:t>beeinflusst</a:t>
            </a:r>
            <a:r>
              <a:rPr lang="en-US" dirty="0" smtClean="0"/>
              <a:t> den </a:t>
            </a:r>
            <a:r>
              <a:rPr lang="en-US" dirty="0" err="1" smtClean="0"/>
              <a:t>Verbrauch</a:t>
            </a:r>
            <a:r>
              <a:rPr lang="en-US" dirty="0" smtClean="0"/>
              <a:t> </a:t>
            </a:r>
            <a:r>
              <a:rPr lang="en-US" dirty="0" err="1" smtClean="0"/>
              <a:t>eines</a:t>
            </a:r>
            <a:r>
              <a:rPr lang="en-US" dirty="0" smtClean="0"/>
              <a:t> </a:t>
            </a:r>
            <a:r>
              <a:rPr lang="en-US" dirty="0" err="1" smtClean="0"/>
              <a:t>Fahrzeugs</a:t>
            </a:r>
            <a:r>
              <a:rPr lang="en-US" dirty="0" smtClean="0"/>
              <a:t> um </a:t>
            </a:r>
            <a:r>
              <a:rPr lang="en-US" dirty="0" err="1" smtClean="0"/>
              <a:t>bis</a:t>
            </a:r>
            <a:r>
              <a:rPr lang="en-US" dirty="0" smtClean="0"/>
              <a:t> </a:t>
            </a:r>
            <a:r>
              <a:rPr lang="en-US" dirty="0" err="1" smtClean="0"/>
              <a:t>zu</a:t>
            </a:r>
            <a:r>
              <a:rPr lang="en-US" dirty="0" smtClean="0"/>
              <a:t> 20%.</a:t>
            </a:r>
          </a:p>
          <a:p>
            <a:r>
              <a:rPr lang="en-US" dirty="0" smtClean="0"/>
              <a:t> </a:t>
            </a:r>
          </a:p>
          <a:p>
            <a:endParaRPr lang="en-US" dirty="0" smtClean="0"/>
          </a:p>
        </p:txBody>
      </p:sp>
      <p:sp>
        <p:nvSpPr>
          <p:cNvPr id="4" name="Fußzeilenplatzhalter 3"/>
          <p:cNvSpPr>
            <a:spLocks noGrp="1"/>
          </p:cNvSpPr>
          <p:nvPr>
            <p:ph type="ftr" sz="quarter" idx="10"/>
          </p:nvPr>
        </p:nvSpPr>
        <p:spPr/>
        <p:txBody>
          <a:bodyPr/>
          <a:lstStyle/>
          <a:p>
            <a:r>
              <a:rPr lang="en-US" dirty="0" smtClean="0">
                <a:solidFill>
                  <a:prstClr val="black"/>
                </a:solidFill>
              </a:rPr>
              <a:t>Author,   © Continental AG</a:t>
            </a:r>
            <a:endParaRPr lang="en-US" dirty="0">
              <a:solidFill>
                <a:prstClr val="black"/>
              </a:solidFill>
            </a:endParaRPr>
          </a:p>
        </p:txBody>
      </p:sp>
      <p:sp>
        <p:nvSpPr>
          <p:cNvPr id="5" name="Datumsplatzhalter 4"/>
          <p:cNvSpPr>
            <a:spLocks noGrp="1"/>
          </p:cNvSpPr>
          <p:nvPr>
            <p:ph type="dt" idx="11"/>
          </p:nvPr>
        </p:nvSpPr>
        <p:spPr/>
        <p:txBody>
          <a:bodyPr/>
          <a:lstStyle/>
          <a:p>
            <a:fld id="{DBE326DA-087F-4ACC-8F40-EFF9A83E7C44}" type="datetime4">
              <a:rPr lang="en-US" smtClean="0">
                <a:solidFill>
                  <a:prstClr val="black"/>
                </a:solidFill>
              </a:rPr>
              <a:pPr/>
              <a:t>February 3, 2014</a:t>
            </a:fld>
            <a:endParaRPr lang="en-US">
              <a:solidFill>
                <a:prstClr val="black"/>
              </a:solidFill>
            </a:endParaRPr>
          </a:p>
        </p:txBody>
      </p:sp>
      <p:sp>
        <p:nvSpPr>
          <p:cNvPr id="6" name="Foliennummernplatzhalter 5"/>
          <p:cNvSpPr>
            <a:spLocks noGrp="1"/>
          </p:cNvSpPr>
          <p:nvPr>
            <p:ph type="sldNum" sz="quarter" idx="12"/>
          </p:nvPr>
        </p:nvSpPr>
        <p:spPr/>
        <p:txBody>
          <a:bodyPr/>
          <a:lstStyle/>
          <a:p>
            <a:fld id="{5D7B65AF-0EE2-4DC2-8BF9-E52A7A874BDC}"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114800"/>
          </a:xfrm>
        </p:spPr>
        <p:txBody>
          <a:bodyPr>
            <a:normAutofit/>
          </a:bodyPr>
          <a:lstStyle/>
          <a:p>
            <a:pPr lvl="0"/>
            <a:endParaRPr lang="en-US" sz="1200" kern="1200" dirty="0" smtClean="0">
              <a:solidFill>
                <a:schemeClr val="tx1"/>
              </a:solidFill>
              <a:latin typeface="+mn-lt"/>
              <a:ea typeface="+mn-ea"/>
              <a:cs typeface="Arial" pitchFamily="34" charset="0"/>
            </a:endParaRPr>
          </a:p>
        </p:txBody>
      </p:sp>
      <p:sp>
        <p:nvSpPr>
          <p:cNvPr id="4" name="Fußzeilenplatzhalter 3"/>
          <p:cNvSpPr>
            <a:spLocks noGrp="1"/>
          </p:cNvSpPr>
          <p:nvPr>
            <p:ph type="ftr" sz="quarter" idx="10"/>
          </p:nvPr>
        </p:nvSpPr>
        <p:spPr/>
        <p:txBody>
          <a:bodyPr/>
          <a:lstStyle/>
          <a:p>
            <a:r>
              <a:rPr lang="en-US" smtClean="0"/>
              <a:t>Author,   © Continental AG</a:t>
            </a:r>
            <a:endParaRPr lang="en-US"/>
          </a:p>
        </p:txBody>
      </p:sp>
      <p:sp>
        <p:nvSpPr>
          <p:cNvPr id="5" name="Datumsplatzhalter 4"/>
          <p:cNvSpPr>
            <a:spLocks noGrp="1"/>
          </p:cNvSpPr>
          <p:nvPr>
            <p:ph type="dt" idx="11"/>
          </p:nvPr>
        </p:nvSpPr>
        <p:spPr/>
        <p:txBody>
          <a:bodyPr/>
          <a:lstStyle/>
          <a:p>
            <a:fld id="{DBE326DA-087F-4ACC-8F40-EFF9A83E7C44}" type="datetime4">
              <a:rPr lang="en-US" smtClean="0"/>
              <a:pPr/>
              <a:t>February 3, 2014</a:t>
            </a:fld>
            <a:endParaRPr lang="en-US"/>
          </a:p>
        </p:txBody>
      </p:sp>
      <p:sp>
        <p:nvSpPr>
          <p:cNvPr id="6" name="Foliennummernplatzhalter 5"/>
          <p:cNvSpPr>
            <a:spLocks noGrp="1"/>
          </p:cNvSpPr>
          <p:nvPr>
            <p:ph type="sldNum" sz="quarter" idx="12"/>
          </p:nvPr>
        </p:nvSpPr>
        <p:spPr/>
        <p:txBody>
          <a:bodyPr/>
          <a:lstStyle/>
          <a:p>
            <a:fld id="{5D7B65AF-0EE2-4DC2-8BF9-E52A7A874BD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normAutofit/>
          </a:bodyPr>
          <a:lstStyle/>
          <a:p>
            <a:endParaRPr lang="en-US"/>
          </a:p>
        </p:txBody>
      </p:sp>
      <p:sp>
        <p:nvSpPr>
          <p:cNvPr id="4" name="Slide Number Placeholder 3"/>
          <p:cNvSpPr>
            <a:spLocks noGrp="1"/>
          </p:cNvSpPr>
          <p:nvPr>
            <p:ph type="sldNum" sz="quarter" idx="10"/>
          </p:nvPr>
        </p:nvSpPr>
        <p:spPr/>
        <p:txBody>
          <a:bodyPr/>
          <a:lstStyle/>
          <a:p>
            <a:fld id="{386FE8AB-8C26-491A-9978-C2E2F3AB24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Was macht ein Automobilzulieferer </a:t>
            </a:r>
            <a:endParaRPr lang="de-DE" dirty="0"/>
          </a:p>
        </p:txBody>
      </p:sp>
      <p:sp>
        <p:nvSpPr>
          <p:cNvPr id="4" name="Foliennummernplatzhalter 3"/>
          <p:cNvSpPr>
            <a:spLocks noGrp="1"/>
          </p:cNvSpPr>
          <p:nvPr>
            <p:ph type="sldNum" sz="quarter" idx="10"/>
          </p:nvPr>
        </p:nvSpPr>
        <p:spPr/>
        <p:txBody>
          <a:bodyPr/>
          <a:lstStyle/>
          <a:p>
            <a:fld id="{152B1A69-C615-4288-947A-A263C6955067}"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normAutofit/>
          </a:bodyPr>
          <a:lstStyle/>
          <a:p>
            <a:endParaRPr lang="en-US"/>
          </a:p>
        </p:txBody>
      </p:sp>
      <p:sp>
        <p:nvSpPr>
          <p:cNvPr id="4" name="Slide Number Placeholder 3"/>
          <p:cNvSpPr>
            <a:spLocks noGrp="1"/>
          </p:cNvSpPr>
          <p:nvPr>
            <p:ph type="sldNum" sz="quarter" idx="10"/>
          </p:nvPr>
        </p:nvSpPr>
        <p:spPr/>
        <p:txBody>
          <a:bodyPr/>
          <a:lstStyle/>
          <a:p>
            <a:fld id="{386FE8AB-8C26-491A-9978-C2E2F3AB24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a:xfrm>
            <a:off x="685482" y="4343147"/>
            <a:ext cx="5487041" cy="4115017"/>
          </a:xfrm>
        </p:spPr>
        <p:txBody>
          <a:bodyPr>
            <a:normAutofit/>
          </a:bodyPr>
          <a:lstStyle/>
          <a:p>
            <a:endParaRPr lang="en-US" dirty="0"/>
          </a:p>
        </p:txBody>
      </p:sp>
      <p:sp>
        <p:nvSpPr>
          <p:cNvPr id="4" name="Datumsplatzhalter 3"/>
          <p:cNvSpPr>
            <a:spLocks noGrp="1"/>
          </p:cNvSpPr>
          <p:nvPr>
            <p:ph type="dt" idx="10"/>
          </p:nvPr>
        </p:nvSpPr>
        <p:spPr/>
        <p:txBody>
          <a:bodyPr/>
          <a:lstStyle/>
          <a:p>
            <a:fld id="{EF4E8E4B-7F5B-4FEA-B977-716F7093D0FA}" type="datetime5">
              <a:rPr lang="en-US" smtClean="0">
                <a:solidFill>
                  <a:prstClr val="black"/>
                </a:solidFill>
              </a:rPr>
              <a:pPr/>
              <a:t>3-Feb-14</a:t>
            </a:fld>
            <a:endParaRPr lang="en-US" dirty="0">
              <a:solidFill>
                <a:prstClr val="black"/>
              </a:solidFill>
            </a:endParaRPr>
          </a:p>
        </p:txBody>
      </p:sp>
      <p:sp>
        <p:nvSpPr>
          <p:cNvPr id="5" name="Fußzeilenplatzhalter 4"/>
          <p:cNvSpPr>
            <a:spLocks noGrp="1"/>
          </p:cNvSpPr>
          <p:nvPr>
            <p:ph type="ftr" sz="quarter" idx="11"/>
          </p:nvPr>
        </p:nvSpPr>
        <p:spPr>
          <a:xfrm>
            <a:off x="3" y="8685046"/>
            <a:ext cx="2970731" cy="457493"/>
          </a:xfrm>
          <a:prstGeom prst="rect">
            <a:avLst/>
          </a:prstGeom>
        </p:spPr>
        <p:txBody>
          <a:bodyPr/>
          <a:lstStyle/>
          <a:p>
            <a:r>
              <a:rPr lang="en-US" dirty="0" smtClean="0">
                <a:solidFill>
                  <a:prstClr val="black"/>
                </a:solidFill>
              </a:rPr>
              <a:t>Autor | ©  Continental AG</a:t>
            </a:r>
            <a:endParaRPr lang="en-US" dirty="0">
              <a:solidFill>
                <a:prstClr val="black"/>
              </a:solidFill>
            </a:endParaRPr>
          </a:p>
        </p:txBody>
      </p:sp>
      <p:sp>
        <p:nvSpPr>
          <p:cNvPr id="6" name="Foliennummernplatzhalter 5"/>
          <p:cNvSpPr>
            <a:spLocks noGrp="1"/>
          </p:cNvSpPr>
          <p:nvPr>
            <p:ph type="sldNum" sz="quarter" idx="12"/>
          </p:nvPr>
        </p:nvSpPr>
        <p:spPr/>
        <p:txBody>
          <a:bodyPr/>
          <a:lstStyle/>
          <a:p>
            <a:fld id="{85C809E2-A699-42BB-ABC4-0EEDC136ABD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a:xfrm>
            <a:off x="685481" y="4343146"/>
            <a:ext cx="5487041" cy="4115017"/>
          </a:xfrm>
        </p:spPr>
        <p:txBody>
          <a:bodyPr>
            <a:normAutofit/>
          </a:bodyPr>
          <a:lstStyle/>
          <a:p>
            <a:endParaRPr lang="en-US" dirty="0"/>
          </a:p>
        </p:txBody>
      </p:sp>
      <p:sp>
        <p:nvSpPr>
          <p:cNvPr id="4" name="Datumsplatzhalter 3"/>
          <p:cNvSpPr>
            <a:spLocks noGrp="1"/>
          </p:cNvSpPr>
          <p:nvPr>
            <p:ph type="dt" idx="10"/>
          </p:nvPr>
        </p:nvSpPr>
        <p:spPr/>
        <p:txBody>
          <a:bodyPr/>
          <a:lstStyle/>
          <a:p>
            <a:fld id="{EF4E8E4B-7F5B-4FEA-B977-716F7093D0FA}" type="datetime5">
              <a:rPr lang="en-US" smtClean="0">
                <a:solidFill>
                  <a:prstClr val="black"/>
                </a:solidFill>
              </a:rPr>
              <a:pPr/>
              <a:t>3-Feb-14</a:t>
            </a:fld>
            <a:endParaRPr lang="en-US" dirty="0">
              <a:solidFill>
                <a:prstClr val="black"/>
              </a:solidFill>
            </a:endParaRPr>
          </a:p>
        </p:txBody>
      </p:sp>
      <p:sp>
        <p:nvSpPr>
          <p:cNvPr id="5" name="Fußzeilenplatzhalter 4"/>
          <p:cNvSpPr>
            <a:spLocks noGrp="1"/>
          </p:cNvSpPr>
          <p:nvPr>
            <p:ph type="ftr" sz="quarter" idx="11"/>
          </p:nvPr>
        </p:nvSpPr>
        <p:spPr/>
        <p:txBody>
          <a:bodyPr/>
          <a:lstStyle/>
          <a:p>
            <a:r>
              <a:rPr lang="en-US" smtClean="0">
                <a:solidFill>
                  <a:prstClr val="black"/>
                </a:solidFill>
              </a:rPr>
              <a:t>Autor | ©  Continental AG</a:t>
            </a:r>
            <a:endParaRPr lang="en-US" dirty="0">
              <a:solidFill>
                <a:prstClr val="black"/>
              </a:solidFill>
            </a:endParaRPr>
          </a:p>
        </p:txBody>
      </p:sp>
      <p:sp>
        <p:nvSpPr>
          <p:cNvPr id="6" name="Foliennummernplatzhalter 5"/>
          <p:cNvSpPr>
            <a:spLocks noGrp="1"/>
          </p:cNvSpPr>
          <p:nvPr>
            <p:ph type="sldNum" sz="quarter" idx="12"/>
          </p:nvPr>
        </p:nvSpPr>
        <p:spPr/>
        <p:txBody>
          <a:bodyPr/>
          <a:lstStyle/>
          <a:p>
            <a:fld id="{85C809E2-A699-42BB-ABC4-0EEDC136ABDC}" type="slidenum">
              <a:rPr lang="en-US" smtClean="0">
                <a:solidFill>
                  <a:prstClr val="black"/>
                </a:solidFill>
              </a: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36" name="Rechteck 35"/>
          <p:cNvSpPr/>
          <p:nvPr userDrawn="1"/>
        </p:nvSpPr>
        <p:spPr>
          <a:xfrm>
            <a:off x="179388" y="188913"/>
            <a:ext cx="8785225" cy="3960812"/>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600" noProof="0" smtClean="0">
                <a:solidFill>
                  <a:schemeClr val="bg1"/>
                </a:solidFill>
              </a:rPr>
              <a:t>Bitte</a:t>
            </a:r>
            <a:r>
              <a:rPr lang="de-DE" sz="1600" baseline="0" noProof="0" smtClean="0">
                <a:solidFill>
                  <a:schemeClr val="bg1"/>
                </a:solidFill>
              </a:rPr>
              <a:t> decken Sie die schraffierte Fläche mit einem Bild ab</a:t>
            </a:r>
            <a:r>
              <a:rPr lang="de-DE" sz="1600" noProof="0" smtClean="0">
                <a:solidFill>
                  <a:schemeClr val="bg1"/>
                </a:solidFill>
              </a:rPr>
              <a:t>.</a:t>
            </a:r>
          </a:p>
          <a:p>
            <a:pPr algn="ctr"/>
            <a:r>
              <a:rPr lang="de-DE" sz="1600" noProof="0" smtClean="0">
                <a:solidFill>
                  <a:schemeClr val="bg1"/>
                </a:solidFill>
              </a:rPr>
              <a:t>Please cover</a:t>
            </a:r>
            <a:r>
              <a:rPr lang="de-DE" sz="1600" baseline="0" noProof="0" smtClean="0">
                <a:solidFill>
                  <a:schemeClr val="bg1"/>
                </a:solidFill>
              </a:rPr>
              <a:t> the shaded area with a picture</a:t>
            </a:r>
            <a:r>
              <a:rPr lang="de-DE" sz="1600" noProof="0" smtClean="0">
                <a:solidFill>
                  <a:schemeClr val="bg1"/>
                </a:solidFill>
              </a:rPr>
              <a:t>.</a:t>
            </a:r>
          </a:p>
          <a:p>
            <a:pPr algn="ctr"/>
            <a:r>
              <a:rPr lang="de-DE" sz="1600" noProof="0" smtClean="0">
                <a:solidFill>
                  <a:schemeClr val="bg1"/>
                </a:solidFill>
              </a:rPr>
              <a:t>(24,4 x 11,0 cm)</a:t>
            </a:r>
            <a:endParaRPr lang="de-DE" sz="1600" noProof="0" dirty="0">
              <a:solidFill>
                <a:schemeClr val="bg1"/>
              </a:solidFill>
            </a:endParaRPr>
          </a:p>
        </p:txBody>
      </p: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de-DE" noProof="0" smtClean="0"/>
              <a:t>URL</a:t>
            </a:r>
          </a:p>
          <a:p>
            <a:pPr lvl="0"/>
            <a:endParaRPr lang="de-DE"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de-DE" noProof="0" smtClean="0"/>
              <a:t>Division Naming</a:t>
            </a:r>
          </a:p>
          <a:p>
            <a:pPr lvl="0"/>
            <a:endParaRPr lang="de-DE" noProof="0" smtClean="0"/>
          </a:p>
        </p:txBody>
      </p:sp>
      <p:grpSp>
        <p:nvGrpSpPr>
          <p:cNvPr id="4" name="Gruppieren 15"/>
          <p:cNvGrpSpPr/>
          <p:nvPr userDrawn="1"/>
        </p:nvGrpSpPr>
        <p:grpSpPr>
          <a:xfrm>
            <a:off x="0" y="0"/>
            <a:ext cx="9144000" cy="6858000"/>
            <a:chOff x="0" y="0"/>
            <a:chExt cx="9144000" cy="6858000"/>
          </a:xfrm>
        </p:grpSpPr>
        <p:sp>
          <p:nvSpPr>
            <p:cNvPr id="16" name="Rechteck 15"/>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7" name="Rechteck 16"/>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8" name="Rechteck 17"/>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
        <p:nvSpPr>
          <p:cNvPr id="30" name="Textplatzhalter 29"/>
          <p:cNvSpPr>
            <a:spLocks noGrp="1"/>
          </p:cNvSpPr>
          <p:nvPr>
            <p:ph type="body" sz="quarter" idx="12" hasCustomPrompt="1"/>
          </p:nvPr>
        </p:nvSpPr>
        <p:spPr>
          <a:xfrm>
            <a:off x="503238" y="1"/>
            <a:ext cx="2555875" cy="1304924"/>
          </a:xfrm>
          <a:blipFill>
            <a:blip r:embed="rId2" cstate="email"/>
            <a:stretch>
              <a:fillRect/>
            </a:stretch>
          </a:blipFill>
        </p:spPr>
        <p:txBody>
          <a:bodyPr>
            <a:normAutofit/>
          </a:bodyPr>
          <a:lstStyle>
            <a:lvl1pPr marL="0" indent="0" algn="ctr">
              <a:spcAft>
                <a:spcPts val="0"/>
              </a:spcAft>
              <a:buNone/>
              <a:defRPr sz="800"/>
            </a:lvl1pPr>
          </a:lstStyle>
          <a:p>
            <a:pPr lvl="0"/>
            <a:r>
              <a:rPr lang="de-DE" noProof="0" smtClean="0"/>
              <a:t>Das Quality Seal hat im Vordergrund zu stehen.</a:t>
            </a:r>
            <a:br>
              <a:rPr lang="de-DE" noProof="0" smtClean="0"/>
            </a:br>
            <a:r>
              <a:rPr lang="de-DE" noProof="0" smtClean="0"/>
              <a:t>Bitte ändern Sie nicht die Größe oder Position.</a:t>
            </a:r>
            <a:br>
              <a:rPr lang="de-DE" noProof="0" smtClean="0"/>
            </a:br>
            <a:r>
              <a:rPr lang="de-DE" noProof="0" smtClean="0"/>
              <a:t>The Quality Seal has to stay on top. </a:t>
            </a:r>
            <a:br>
              <a:rPr lang="de-DE" noProof="0" smtClean="0"/>
            </a:br>
            <a:r>
              <a:rPr lang="de-DE" noProof="0" smtClean="0"/>
              <a:t>Please do not change size or position.</a:t>
            </a:r>
          </a:p>
          <a:p>
            <a:pPr lvl="0"/>
            <a:endParaRPr lang="de-DE" noProof="0"/>
          </a:p>
        </p:txBody>
      </p:sp>
      <p:cxnSp>
        <p:nvCxnSpPr>
          <p:cNvPr id="32" name="Gerade Verbindung 31"/>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8906325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ttom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3644900"/>
            <a:ext cx="8353425" cy="2232024"/>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spTree>
    <p:extLst>
      <p:ext uri="{BB962C8B-B14F-4D97-AF65-F5344CB8AC3E}">
        <p14:creationId xmlns="" xmlns:p14="http://schemas.microsoft.com/office/powerpoint/2010/main" val="406986271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4" name="Inhaltsplatzhalter 3"/>
          <p:cNvSpPr>
            <a:spLocks noGrp="1"/>
          </p:cNvSpPr>
          <p:nvPr>
            <p:ph sz="half" idx="2"/>
          </p:nvPr>
        </p:nvSpPr>
        <p:spPr>
          <a:xfrm>
            <a:off x="4606926" y="1341437"/>
            <a:ext cx="4141788"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12" name="Titel 11"/>
          <p:cNvSpPr>
            <a:spLocks noGrp="1"/>
          </p:cNvSpPr>
          <p:nvPr>
            <p:ph type="title"/>
          </p:nvPr>
        </p:nvSpPr>
        <p:spPr>
          <a:xfrm>
            <a:off x="395289" y="296862"/>
            <a:ext cx="8353424" cy="719137"/>
          </a:xfrm>
        </p:spPr>
        <p:txBody>
          <a:bodyPr/>
          <a:lstStyle>
            <a:lvl1pPr>
              <a:defRPr>
                <a:solidFill>
                  <a:schemeClr val="accent1"/>
                </a:solidFill>
                <a:latin typeface="+mj-lt"/>
              </a:defRPr>
            </a:lvl1pPr>
          </a:lstStyle>
          <a:p>
            <a:r>
              <a:rPr lang="de-DE" noProof="0" smtClean="0"/>
              <a:t>Titelmasterformat durch Klicken bearbeiten</a:t>
            </a:r>
            <a:endParaRPr lang="de-DE" noProof="0"/>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r>
              <a:rPr lang="de-DE" noProof="0" dirty="0" smtClean="0"/>
              <a:t>November 20th 2013</a:t>
            </a:r>
            <a:endParaRPr lang="de-DE" noProof="0" dirty="0"/>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de-DE" noProof="0" smtClean="0"/>
              <a:pPr/>
              <a:t>‹N°›</a:t>
            </a:fld>
            <a:endParaRPr lang="de-DE" noProof="0"/>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nl-NL" noProof="0" smtClean="0"/>
              <a:t>Dr. Elmar Degenhart © Continental AG</a:t>
            </a:r>
            <a:endParaRPr lang="de-DE" noProof="0"/>
          </a:p>
        </p:txBody>
      </p:sp>
    </p:spTree>
    <p:extLst>
      <p:ext uri="{BB962C8B-B14F-4D97-AF65-F5344CB8AC3E}">
        <p14:creationId xmlns="" xmlns:p14="http://schemas.microsoft.com/office/powerpoint/2010/main" val="6179362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Left Content Area">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12" name="Titel 11"/>
          <p:cNvSpPr>
            <a:spLocks noGrp="1"/>
          </p:cNvSpPr>
          <p:nvPr>
            <p:ph type="title"/>
          </p:nvPr>
        </p:nvSpPr>
        <p:spPr/>
        <p:txBody>
          <a:bodyPr/>
          <a:lstStyle>
            <a:lvl1pPr>
              <a:defRPr>
                <a:solidFill>
                  <a:schemeClr val="accent1"/>
                </a:solidFill>
                <a:latin typeface="+mj-lt"/>
              </a:defRPr>
            </a:lvl1pPr>
          </a:lstStyle>
          <a:p>
            <a:r>
              <a:rPr lang="de-DE" noProof="0" smtClean="0"/>
              <a:t>Titelmasterformat durch Klicken bearbeiten</a:t>
            </a:r>
            <a:endParaRPr lang="de-DE" noProof="0"/>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r>
              <a:rPr lang="de-DE" noProof="0" dirty="0" smtClean="0"/>
              <a:t>November 20th 2013</a:t>
            </a:r>
            <a:endParaRPr lang="de-DE" noProof="0" dirty="0"/>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de-DE" noProof="0" smtClean="0"/>
              <a:pPr/>
              <a:t>‹N°›</a:t>
            </a:fld>
            <a:endParaRPr lang="de-DE" noProof="0"/>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nl-NL" noProof="0" smtClean="0"/>
              <a:t>Dr. Elmar Degenhart © Continental AG</a:t>
            </a:r>
            <a:endParaRPr lang="de-DE" noProof="0"/>
          </a:p>
        </p:txBody>
      </p:sp>
    </p:spTree>
    <p:extLst>
      <p:ext uri="{BB962C8B-B14F-4D97-AF65-F5344CB8AC3E}">
        <p14:creationId xmlns="" xmlns:p14="http://schemas.microsoft.com/office/powerpoint/2010/main" val="383355988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8" y="1341437"/>
            <a:ext cx="273685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4" name="Inhaltsplatzhalter 3"/>
          <p:cNvSpPr>
            <a:spLocks noGrp="1"/>
          </p:cNvSpPr>
          <p:nvPr>
            <p:ph sz="half" idx="2"/>
          </p:nvPr>
        </p:nvSpPr>
        <p:spPr>
          <a:xfrm>
            <a:off x="3203575"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8" name="Inhaltsplatzhalter 3"/>
          <p:cNvSpPr>
            <a:spLocks noGrp="1"/>
          </p:cNvSpPr>
          <p:nvPr>
            <p:ph sz="half" idx="13"/>
          </p:nvPr>
        </p:nvSpPr>
        <p:spPr>
          <a:xfrm>
            <a:off x="6011863"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9" name="Titel 8"/>
          <p:cNvSpPr>
            <a:spLocks noGrp="1"/>
          </p:cNvSpPr>
          <p:nvPr>
            <p:ph type="title"/>
          </p:nvPr>
        </p:nvSpPr>
        <p:spPr/>
        <p:txBody>
          <a:bodyPr/>
          <a:lstStyle>
            <a:lvl1pPr>
              <a:defRPr>
                <a:solidFill>
                  <a:schemeClr val="accent1"/>
                </a:solidFill>
                <a:latin typeface="+mj-lt"/>
              </a:defRPr>
            </a:lvl1pPr>
          </a:lstStyle>
          <a:p>
            <a:r>
              <a:rPr lang="de-DE" noProof="0" smtClean="0"/>
              <a:t>Titelmasterformat durch Klicken bearbeiten</a:t>
            </a:r>
            <a:endParaRPr lang="de-DE" noProof="0"/>
          </a:p>
        </p:txBody>
      </p:sp>
      <p:sp>
        <p:nvSpPr>
          <p:cNvPr id="10" name="Datumsplatzhalter 9"/>
          <p:cNvSpPr>
            <a:spLocks noGrp="1"/>
          </p:cNvSpPr>
          <p:nvPr>
            <p:ph type="dt" sz="half" idx="14"/>
          </p:nvPr>
        </p:nvSpPr>
        <p:spPr/>
        <p:txBody>
          <a:bodyPr/>
          <a:lstStyle>
            <a:lvl1pPr>
              <a:defRPr>
                <a:solidFill>
                  <a:schemeClr val="tx1"/>
                </a:solidFill>
                <a:latin typeface="+mn-lt"/>
              </a:defRPr>
            </a:lvl1pPr>
          </a:lstStyle>
          <a:p>
            <a:r>
              <a:rPr lang="de-DE" noProof="0" dirty="0" smtClean="0"/>
              <a:t>November 20th 2013</a:t>
            </a:r>
            <a:endParaRPr lang="de-DE" noProof="0" dirty="0"/>
          </a:p>
        </p:txBody>
      </p:sp>
      <p:sp>
        <p:nvSpPr>
          <p:cNvPr id="11" name="Foliennummernplatzhalter 10"/>
          <p:cNvSpPr>
            <a:spLocks noGrp="1"/>
          </p:cNvSpPr>
          <p:nvPr>
            <p:ph type="sldNum" sz="quarter" idx="15"/>
          </p:nvPr>
        </p:nvSpPr>
        <p:spPr/>
        <p:txBody>
          <a:bodyPr/>
          <a:lstStyle>
            <a:lvl1pPr>
              <a:defRPr>
                <a:solidFill>
                  <a:schemeClr val="tx1"/>
                </a:solidFill>
                <a:latin typeface="+mn-lt"/>
              </a:defRPr>
            </a:lvl1pPr>
          </a:lstStyle>
          <a:p>
            <a:fld id="{ADA48181-2C78-49CB-8C52-912A07842C2E}" type="slidenum">
              <a:rPr lang="de-DE" noProof="0" smtClean="0"/>
              <a:pPr/>
              <a:t>‹N°›</a:t>
            </a:fld>
            <a:endParaRPr lang="de-DE" noProof="0"/>
          </a:p>
        </p:txBody>
      </p:sp>
      <p:sp>
        <p:nvSpPr>
          <p:cNvPr id="12" name="Fußzeilenplatzhalter 11"/>
          <p:cNvSpPr>
            <a:spLocks noGrp="1"/>
          </p:cNvSpPr>
          <p:nvPr>
            <p:ph type="ftr" sz="quarter" idx="16"/>
          </p:nvPr>
        </p:nvSpPr>
        <p:spPr/>
        <p:txBody>
          <a:bodyPr/>
          <a:lstStyle>
            <a:lvl1pPr>
              <a:defRPr>
                <a:solidFill>
                  <a:schemeClr val="tx1"/>
                </a:solidFill>
                <a:latin typeface="+mn-lt"/>
              </a:defRPr>
            </a:lvl1pPr>
          </a:lstStyle>
          <a:p>
            <a:r>
              <a:rPr lang="nl-NL" noProof="0" smtClean="0"/>
              <a:t>Dr. Elmar Degenhart © Continental AG</a:t>
            </a:r>
            <a:endParaRPr lang="de-DE" noProof="0"/>
          </a:p>
        </p:txBody>
      </p:sp>
    </p:spTree>
    <p:extLst>
      <p:ext uri="{BB962C8B-B14F-4D97-AF65-F5344CB8AC3E}">
        <p14:creationId xmlns="" xmlns:p14="http://schemas.microsoft.com/office/powerpoint/2010/main" val="279145327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4" name="Inhaltsplatzhalter 3"/>
          <p:cNvSpPr>
            <a:spLocks noGrp="1"/>
          </p:cNvSpPr>
          <p:nvPr>
            <p:ph sz="half" idx="2"/>
          </p:nvPr>
        </p:nvSpPr>
        <p:spPr>
          <a:xfrm>
            <a:off x="4606926" y="1341437"/>
            <a:ext cx="4141787"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12" name="Titel 11"/>
          <p:cNvSpPr>
            <a:spLocks noGrp="1"/>
          </p:cNvSpPr>
          <p:nvPr>
            <p:ph type="title"/>
          </p:nvPr>
        </p:nvSpPr>
        <p:spPr/>
        <p:txBody>
          <a:bodyPr/>
          <a:lstStyle>
            <a:lvl1pPr>
              <a:defRPr>
                <a:solidFill>
                  <a:schemeClr val="accent1"/>
                </a:solidFill>
                <a:latin typeface="+mj-lt"/>
              </a:defRPr>
            </a:lvl1pPr>
          </a:lstStyle>
          <a:p>
            <a:r>
              <a:rPr lang="de-DE" noProof="0" smtClean="0"/>
              <a:t>Titelmasterformat durch Klicken bearbeiten</a:t>
            </a:r>
            <a:endParaRPr lang="de-DE" noProof="0"/>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r>
              <a:rPr lang="de-DE" noProof="0" dirty="0" smtClean="0"/>
              <a:t>November 20th 2013</a:t>
            </a:r>
            <a:endParaRPr lang="de-DE" noProof="0" dirty="0"/>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de-DE" noProof="0" smtClean="0"/>
              <a:pPr/>
              <a:t>‹N°›</a:t>
            </a:fld>
            <a:endParaRPr lang="de-DE" noProof="0"/>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nl-NL" noProof="0" smtClean="0"/>
              <a:t>Dr. Elmar Degenhart © Continental AG</a:t>
            </a:r>
            <a:endParaRPr lang="de-DE" noProof="0"/>
          </a:p>
        </p:txBody>
      </p:sp>
      <p:sp>
        <p:nvSpPr>
          <p:cNvPr id="18" name="Inhaltsplatzhalter 2"/>
          <p:cNvSpPr>
            <a:spLocks noGrp="1"/>
          </p:cNvSpPr>
          <p:nvPr>
            <p:ph sz="half" idx="13"/>
          </p:nvPr>
        </p:nvSpPr>
        <p:spPr>
          <a:xfrm>
            <a:off x="395289" y="3644900"/>
            <a:ext cx="4140199"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19" name="Inhaltsplatzhalter 3"/>
          <p:cNvSpPr>
            <a:spLocks noGrp="1"/>
          </p:cNvSpPr>
          <p:nvPr>
            <p:ph sz="half" idx="14"/>
          </p:nvPr>
        </p:nvSpPr>
        <p:spPr>
          <a:xfrm>
            <a:off x="4606926" y="3644900"/>
            <a:ext cx="4141788"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 xmlns:p14="http://schemas.microsoft.com/office/powerpoint/2010/main" val="63279690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accent1"/>
                </a:solidFill>
                <a:latin typeface="+mj-lt"/>
              </a:defRPr>
            </a:lvl1pPr>
          </a:lstStyle>
          <a:p>
            <a:r>
              <a:rPr lang="de-DE" noProof="0" smtClean="0"/>
              <a:t>Titelmasterformat durch Klicken bearbeiten</a:t>
            </a:r>
            <a:endParaRPr lang="de-DE" noProof="0"/>
          </a:p>
        </p:txBody>
      </p:sp>
      <p:sp>
        <p:nvSpPr>
          <p:cNvPr id="7" name="Datumsplatzhalter 6"/>
          <p:cNvSpPr>
            <a:spLocks noGrp="1"/>
          </p:cNvSpPr>
          <p:nvPr>
            <p:ph type="dt" sz="half" idx="10"/>
          </p:nvPr>
        </p:nvSpPr>
        <p:spPr/>
        <p:txBody>
          <a:bodyPr/>
          <a:lstStyle>
            <a:lvl1pPr>
              <a:defRPr>
                <a:solidFill>
                  <a:schemeClr val="tx1"/>
                </a:solidFill>
              </a:defRPr>
            </a:lvl1pPr>
          </a:lstStyle>
          <a:p>
            <a:r>
              <a:rPr lang="de-DE" dirty="0" smtClean="0"/>
              <a:t>March 5th 2014</a:t>
            </a:r>
            <a:endParaRPr lang="de-DE" dirty="0"/>
          </a:p>
        </p:txBody>
      </p:sp>
      <p:sp>
        <p:nvSpPr>
          <p:cNvPr id="8" name="Foliennummernplatzhalter 7"/>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9" name="Fußzeilenplatzhalter 8"/>
          <p:cNvSpPr>
            <a:spLocks noGrp="1"/>
          </p:cNvSpPr>
          <p:nvPr>
            <p:ph type="ftr" sz="quarter" idx="12"/>
          </p:nvPr>
        </p:nvSpPr>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extLst>
      <p:ext uri="{BB962C8B-B14F-4D97-AF65-F5344CB8AC3E}">
        <p14:creationId xmlns="" xmlns:p14="http://schemas.microsoft.com/office/powerpoint/2010/main" val="364820124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6" name="Foliennummernplatzhalter 5"/>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7" name="Fußzeilenplatzhalter 6"/>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spTree>
    <p:extLst>
      <p:ext uri="{BB962C8B-B14F-4D97-AF65-F5344CB8AC3E}">
        <p14:creationId xmlns="" xmlns:p14="http://schemas.microsoft.com/office/powerpoint/2010/main" val="89130771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 (silver)">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tx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de-DE"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pic>
        <p:nvPicPr>
          <p:cNvPr id="15" name="Bild 3"/>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a:xfrm>
            <a:off x="252412" y="6094965"/>
            <a:ext cx="1857600" cy="570154"/>
          </a:xfrm>
          <a:prstGeom prst="rect">
            <a:avLst/>
          </a:prstGeom>
          <a:noFill/>
          <a:ln>
            <a:noFill/>
          </a:ln>
        </p:spPr>
      </p:pic>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de-DE" sz="700" noProof="0" dirty="0" smtClean="0">
                <a:solidFill>
                  <a:schemeClr val="tx1"/>
                </a:solidFill>
                <a:latin typeface="+mn-lt"/>
              </a:rPr>
              <a:t>Public</a:t>
            </a:r>
            <a:endParaRPr lang="de-DE" sz="700" noProof="0" dirty="0">
              <a:solidFill>
                <a:schemeClr val="tx1"/>
              </a:solidFill>
              <a:latin typeface="+mn-lt"/>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dirty="0" smtClean="0">
                <a:solidFill>
                  <a:schemeClr val="tx1"/>
                </a:solidFill>
                <a:latin typeface="+mn-lt"/>
              </a:rPr>
              <a:t>Continental </a:t>
            </a:r>
            <a:r>
              <a:rPr lang="en-US" sz="700" b="1" noProof="0" dirty="0" err="1" smtClean="0">
                <a:solidFill>
                  <a:schemeClr val="tx1"/>
                </a:solidFill>
                <a:latin typeface="+mn-lt"/>
              </a:rPr>
              <a:t>Pressekonferenz</a:t>
            </a:r>
            <a:endParaRPr lang="en-US" sz="700" b="1" noProof="0" dirty="0">
              <a:solidFill>
                <a:schemeClr val="tx1"/>
              </a:solidFill>
              <a:latin typeface="+mn-lt"/>
            </a:endParaRPr>
          </a:p>
        </p:txBody>
      </p:sp>
      <p:grpSp>
        <p:nvGrpSpPr>
          <p:cNvPr id="2" name="Gruppieren 15"/>
          <p:cNvGrpSpPr/>
          <p:nvPr userDrawn="1"/>
        </p:nvGrpSpPr>
        <p:grpSpPr>
          <a:xfrm>
            <a:off x="0" y="0"/>
            <a:ext cx="9144000" cy="6858000"/>
            <a:chOff x="0" y="0"/>
            <a:chExt cx="9144000" cy="6858000"/>
          </a:xfrm>
        </p:grpSpPr>
        <p:sp>
          <p:nvSpPr>
            <p:cNvPr id="18" name="Rechteck 17"/>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0" name="Rechteck 19"/>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1" name="Rechteck 20"/>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41281340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de-DE"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bg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pic>
        <p:nvPicPr>
          <p:cNvPr id="15" name="Bild 3"/>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a:xfrm>
            <a:off x="252412" y="6094965"/>
            <a:ext cx="1857600" cy="570154"/>
          </a:xfrm>
          <a:prstGeom prst="rect">
            <a:avLst/>
          </a:prstGeom>
          <a:noFill/>
          <a:ln>
            <a:noFill/>
          </a:ln>
        </p:spPr>
      </p:pic>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de-DE" sz="700" noProof="0" dirty="0" smtClean="0">
                <a:solidFill>
                  <a:schemeClr val="tx1"/>
                </a:solidFill>
                <a:latin typeface="+mn-lt"/>
              </a:rPr>
              <a:t>Public</a:t>
            </a:r>
            <a:endParaRPr lang="de-DE" sz="700" noProof="0" dirty="0">
              <a:solidFill>
                <a:schemeClr val="tx1"/>
              </a:solidFill>
              <a:latin typeface="+mn-lt"/>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dirty="0" smtClean="0">
                <a:solidFill>
                  <a:schemeClr val="tx1"/>
                </a:solidFill>
                <a:latin typeface="+mn-lt"/>
              </a:rPr>
              <a:t>Continental </a:t>
            </a:r>
            <a:r>
              <a:rPr lang="en-US" sz="700" b="1" noProof="0" dirty="0" err="1" smtClean="0">
                <a:solidFill>
                  <a:schemeClr val="tx1"/>
                </a:solidFill>
                <a:latin typeface="+mn-lt"/>
              </a:rPr>
              <a:t>Pressekonferenz</a:t>
            </a:r>
            <a:endParaRPr lang="en-US" sz="700" b="1" noProof="0" dirty="0">
              <a:solidFill>
                <a:schemeClr val="tx1"/>
              </a:solidFill>
              <a:latin typeface="+mn-lt"/>
            </a:endParaRPr>
          </a:p>
        </p:txBody>
      </p:sp>
      <p:grpSp>
        <p:nvGrpSpPr>
          <p:cNvPr id="2" name="Gruppieren 15"/>
          <p:cNvGrpSpPr/>
          <p:nvPr userDrawn="1"/>
        </p:nvGrpSpPr>
        <p:grpSpPr>
          <a:xfrm>
            <a:off x="0" y="0"/>
            <a:ext cx="9144000" cy="6858000"/>
            <a:chOff x="0" y="0"/>
            <a:chExt cx="9144000" cy="6858000"/>
          </a:xfrm>
        </p:grpSpPr>
        <p:sp>
          <p:nvSpPr>
            <p:cNvPr id="18" name="Rechteck 17"/>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0" name="Rechteck 19"/>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1" name="Rechteck 20"/>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222984448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whi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tx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de-DE"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grpSp>
        <p:nvGrpSpPr>
          <p:cNvPr id="2" name="Gruppieren 15"/>
          <p:cNvGrpSpPr/>
          <p:nvPr userDrawn="1"/>
        </p:nvGrpSpPr>
        <p:grpSpPr>
          <a:xfrm>
            <a:off x="0" y="0"/>
            <a:ext cx="9144000" cy="6858000"/>
            <a:chOff x="0" y="0"/>
            <a:chExt cx="9144000" cy="6858000"/>
          </a:xfrm>
        </p:grpSpPr>
        <p:sp>
          <p:nvSpPr>
            <p:cNvPr id="14" name="Rechteck 13"/>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5" name="Rechteck 14"/>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6" name="Rechteck 15"/>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7" name="Rechteck 16"/>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141691195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177800" indent="-177800">
              <a:buSzPct val="125000"/>
              <a:buFont typeface="Arial" pitchFamily="34" charset="0"/>
              <a:buChar char="›"/>
              <a:defRPr>
                <a:solidFill>
                  <a:schemeClr val="tx1"/>
                </a:solidFill>
              </a:defRPr>
            </a:lvl1pPr>
            <a:lvl2pPr marL="541338" indent="-184150">
              <a:buSzPct val="125000"/>
              <a:buFont typeface="Arial" pitchFamily="34" charset="0"/>
              <a:buChar char="›"/>
              <a:defRPr>
                <a:solidFill>
                  <a:schemeClr val="tx1"/>
                </a:solidFill>
              </a:defRPr>
            </a:lvl2pPr>
            <a:lvl3pPr marL="896938" indent="-177800">
              <a:buSzPct val="125000"/>
              <a:buFont typeface="Arial" pitchFamily="34" charset="0"/>
              <a:buChar char="›"/>
              <a:defRPr>
                <a:solidFill>
                  <a:schemeClr val="tx1"/>
                </a:solidFill>
              </a:defRPr>
            </a:lvl3pPr>
            <a:lvl4pPr marL="1254125" indent="-179388">
              <a:buSzPct val="125000"/>
              <a:buFont typeface="Arial" pitchFamily="34" charset="0"/>
              <a:buChar char="›"/>
              <a:defRPr>
                <a:solidFill>
                  <a:schemeClr val="tx1"/>
                </a:solidFill>
              </a:defRPr>
            </a:lvl4pPr>
            <a:lvl5pPr marL="1616075" indent="-177800">
              <a:buSzPct val="125000"/>
              <a:buFont typeface="Arial" pitchFamily="34" charset="0"/>
              <a:buChar char="›"/>
              <a:defRPr>
                <a:solidFill>
                  <a:schemeClr val="tx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 Continental AG</a:t>
            </a:r>
            <a:endParaRPr lang="de-DE" dirty="0"/>
          </a:p>
        </p:txBody>
      </p:sp>
    </p:spTree>
    <p:extLst>
      <p:ext uri="{BB962C8B-B14F-4D97-AF65-F5344CB8AC3E}">
        <p14:creationId xmlns="" xmlns:p14="http://schemas.microsoft.com/office/powerpoint/2010/main" val="235156728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de-DE"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bg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bg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bg1"/>
                </a:solidFill>
              </a:defRPr>
            </a:lvl1pPr>
          </a:lstStyle>
          <a:p>
            <a:r>
              <a:rPr lang="nl-NL" dirty="0" smtClean="0"/>
              <a:t>Helmut Matschi </a:t>
            </a:r>
            <a:r>
              <a:rPr lang="nl-NL" noProof="0" dirty="0" smtClean="0"/>
              <a:t>© Continental AG</a:t>
            </a:r>
            <a:endParaRPr lang="de-DE" noProof="0" dirty="0"/>
          </a:p>
        </p:txBody>
      </p:sp>
      <p:cxnSp>
        <p:nvCxnSpPr>
          <p:cNvPr id="13" name="Gerade Verbindung 12"/>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de-DE" sz="700" noProof="0" dirty="0" smtClean="0">
                <a:solidFill>
                  <a:schemeClr val="bg1"/>
                </a:solidFill>
                <a:latin typeface="+mn-lt"/>
              </a:rPr>
              <a:t>Public</a:t>
            </a:r>
            <a:endParaRPr lang="de-DE" sz="700" noProof="0" dirty="0">
              <a:solidFill>
                <a:schemeClr val="bg1"/>
              </a:solidFill>
              <a:latin typeface="+mn-lt"/>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de-DE" sz="700" b="1" noProof="0" dirty="0" smtClean="0">
                <a:solidFill>
                  <a:schemeClr val="bg1"/>
                </a:solidFill>
                <a:latin typeface="+mn-lt"/>
              </a:rPr>
              <a:t>Continental Pressekonferenz</a:t>
            </a:r>
          </a:p>
        </p:txBody>
      </p:sp>
      <p:pic>
        <p:nvPicPr>
          <p:cNvPr id="17" name="Bild 4"/>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bwMode="black">
          <a:xfrm>
            <a:off x="252637" y="6095032"/>
            <a:ext cx="1857375" cy="570087"/>
          </a:xfrm>
          <a:prstGeom prst="rect">
            <a:avLst/>
          </a:prstGeom>
          <a:noFill/>
          <a:ln>
            <a:noFill/>
          </a:ln>
        </p:spPr>
      </p:pic>
      <p:grpSp>
        <p:nvGrpSpPr>
          <p:cNvPr id="2" name="Gruppieren 15"/>
          <p:cNvGrpSpPr/>
          <p:nvPr userDrawn="1"/>
        </p:nvGrpSpPr>
        <p:grpSpPr>
          <a:xfrm>
            <a:off x="0" y="0"/>
            <a:ext cx="9144000" cy="6858000"/>
            <a:chOff x="0" y="0"/>
            <a:chExt cx="9144000" cy="6858000"/>
          </a:xfrm>
        </p:grpSpPr>
        <p:sp>
          <p:nvSpPr>
            <p:cNvPr id="18" name="Rechteck 17"/>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0" name="Rechteck 19"/>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1" name="Rechteck 20"/>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397498876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3" y="980729"/>
            <a:ext cx="8496300" cy="4896196"/>
          </a:xfr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 7"/>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9" name="Datumsplatzhalter 8"/>
          <p:cNvSpPr>
            <a:spLocks noGrp="1"/>
          </p:cNvSpPr>
          <p:nvPr>
            <p:ph type="dt" sz="half" idx="10"/>
          </p:nvPr>
        </p:nvSpPr>
        <p:spPr/>
        <p:txBody>
          <a:bodyPr/>
          <a:lstStyle/>
          <a:p>
            <a:fld id="{DEBFAA7D-3C06-4CD5-BCCA-1A163F86F4A0}" type="datetime5">
              <a:rPr lang="de-DE" smtClean="0">
                <a:solidFill>
                  <a:srgbClr val="000000"/>
                </a:solidFill>
              </a:rPr>
              <a:pPr/>
              <a:t>14-02-03</a:t>
            </a:fld>
            <a:endParaRPr lang="de-DE" dirty="0">
              <a:solidFill>
                <a:srgbClr val="000000"/>
              </a:solidFill>
            </a:endParaRPr>
          </a:p>
        </p:txBody>
      </p:sp>
      <p:sp>
        <p:nvSpPr>
          <p:cNvPr id="10" name="Foliennummernplatzhalter 9"/>
          <p:cNvSpPr>
            <a:spLocks noGrp="1"/>
          </p:cNvSpPr>
          <p:nvPr>
            <p:ph type="sldNum" sz="quarter" idx="11"/>
          </p:nvPr>
        </p:nvSpPr>
        <p:spPr/>
        <p:txBody>
          <a:bodyPr/>
          <a:lstStyle/>
          <a:p>
            <a:fld id="{ADA48181-2C78-49CB-8C52-912A07842C2E}" type="slidenum">
              <a:rPr lang="de-DE" smtClean="0">
                <a:solidFill>
                  <a:srgbClr val="000000"/>
                </a:solidFill>
              </a:rPr>
              <a:pPr/>
              <a:t>‹N°›</a:t>
            </a:fld>
            <a:endParaRPr lang="de-DE" dirty="0">
              <a:solidFill>
                <a:srgbClr val="000000"/>
              </a:solidFill>
            </a:endParaRPr>
          </a:p>
        </p:txBody>
      </p:sp>
      <p:sp>
        <p:nvSpPr>
          <p:cNvPr id="11" name="Fußzeilenplatzhalter 10"/>
          <p:cNvSpPr>
            <a:spLocks noGrp="1"/>
          </p:cNvSpPr>
          <p:nvPr>
            <p:ph type="ftr" sz="quarter" idx="12"/>
          </p:nvPr>
        </p:nvSpPr>
        <p:spPr/>
        <p:txBody>
          <a:bodyPr/>
          <a:lstStyle/>
          <a:p>
            <a:r>
              <a:rPr lang="de-DE" smtClean="0">
                <a:solidFill>
                  <a:srgbClr val="000000"/>
                </a:solidFill>
              </a:rPr>
              <a:t>© Continental AG</a:t>
            </a:r>
            <a:endParaRPr lang="de-DE" dirty="0">
              <a:solidFill>
                <a:srgbClr val="000000"/>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
    <p:spTree>
      <p:nvGrpSpPr>
        <p:cNvPr id="1" name=""/>
        <p:cNvGrpSpPr/>
        <p:nvPr/>
      </p:nvGrpSpPr>
      <p:grpSpPr>
        <a:xfrm>
          <a:off x="0" y="0"/>
          <a:ext cx="0" cy="0"/>
          <a:chOff x="0" y="0"/>
          <a:chExt cx="0" cy="0"/>
        </a:xfrm>
      </p:grpSpPr>
      <p:sp>
        <p:nvSpPr>
          <p:cNvPr id="9" name="Rechteck 8"/>
          <p:cNvSpPr/>
          <p:nvPr userDrawn="1"/>
        </p:nvSpPr>
        <p:spPr>
          <a:xfrm>
            <a:off x="179388" y="188913"/>
            <a:ext cx="8785225" cy="3960812"/>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err="1" smtClean="0">
                <a:solidFill>
                  <a:srgbClr val="FFFFFF"/>
                </a:solidFill>
              </a:rPr>
              <a:t>Bitte</a:t>
            </a:r>
            <a:r>
              <a:rPr lang="en-US" sz="1600" dirty="0" smtClean="0">
                <a:solidFill>
                  <a:srgbClr val="FFFFFF"/>
                </a:solidFill>
              </a:rPr>
              <a:t> </a:t>
            </a:r>
            <a:r>
              <a:rPr lang="en-US" sz="1600" dirty="0" err="1" smtClean="0">
                <a:solidFill>
                  <a:srgbClr val="FFFFFF"/>
                </a:solidFill>
              </a:rPr>
              <a:t>decken</a:t>
            </a:r>
            <a:r>
              <a:rPr lang="en-US" sz="1600" dirty="0" smtClean="0">
                <a:solidFill>
                  <a:srgbClr val="FFFFFF"/>
                </a:solidFill>
              </a:rPr>
              <a:t> </a:t>
            </a:r>
            <a:r>
              <a:rPr lang="en-US" sz="1600" dirty="0" err="1" smtClean="0">
                <a:solidFill>
                  <a:srgbClr val="FFFFFF"/>
                </a:solidFill>
              </a:rPr>
              <a:t>Sie</a:t>
            </a:r>
            <a:r>
              <a:rPr lang="en-US" sz="1600" dirty="0" smtClean="0">
                <a:solidFill>
                  <a:srgbClr val="FFFFFF"/>
                </a:solidFill>
              </a:rPr>
              <a:t> die </a:t>
            </a:r>
            <a:r>
              <a:rPr lang="en-US" sz="1600" dirty="0" err="1" smtClean="0">
                <a:solidFill>
                  <a:srgbClr val="FFFFFF"/>
                </a:solidFill>
              </a:rPr>
              <a:t>schraffierte</a:t>
            </a:r>
            <a:r>
              <a:rPr lang="en-US" sz="1600" dirty="0" smtClean="0">
                <a:solidFill>
                  <a:srgbClr val="FFFFFF"/>
                </a:solidFill>
              </a:rPr>
              <a:t> </a:t>
            </a:r>
            <a:r>
              <a:rPr lang="en-US" sz="1600" dirty="0" err="1" smtClean="0">
                <a:solidFill>
                  <a:srgbClr val="FFFFFF"/>
                </a:solidFill>
              </a:rPr>
              <a:t>Fläche</a:t>
            </a:r>
            <a:r>
              <a:rPr lang="en-US" sz="1600" dirty="0" smtClean="0">
                <a:solidFill>
                  <a:srgbClr val="FFFFFF"/>
                </a:solidFill>
              </a:rPr>
              <a:t> </a:t>
            </a:r>
            <a:r>
              <a:rPr lang="en-US" sz="1600" dirty="0" err="1" smtClean="0">
                <a:solidFill>
                  <a:srgbClr val="FFFFFF"/>
                </a:solidFill>
              </a:rPr>
              <a:t>mit</a:t>
            </a:r>
            <a:r>
              <a:rPr lang="en-US" sz="1600" dirty="0" smtClean="0">
                <a:solidFill>
                  <a:srgbClr val="FFFFFF"/>
                </a:solidFill>
              </a:rPr>
              <a:t> </a:t>
            </a:r>
            <a:r>
              <a:rPr lang="en-US" sz="1600" dirty="0" err="1" smtClean="0">
                <a:solidFill>
                  <a:srgbClr val="FFFFFF"/>
                </a:solidFill>
              </a:rPr>
              <a:t>einem</a:t>
            </a:r>
            <a:r>
              <a:rPr lang="en-US" sz="1600" dirty="0" smtClean="0">
                <a:solidFill>
                  <a:srgbClr val="FFFFFF"/>
                </a:solidFill>
              </a:rPr>
              <a:t> </a:t>
            </a:r>
            <a:r>
              <a:rPr lang="en-US" sz="1600" dirty="0" err="1" smtClean="0">
                <a:solidFill>
                  <a:srgbClr val="FFFFFF"/>
                </a:solidFill>
              </a:rPr>
              <a:t>Bild</a:t>
            </a:r>
            <a:r>
              <a:rPr lang="en-US" sz="1600" dirty="0" smtClean="0">
                <a:solidFill>
                  <a:srgbClr val="FFFFFF"/>
                </a:solidFill>
              </a:rPr>
              <a:t> ab.</a:t>
            </a:r>
          </a:p>
          <a:p>
            <a:pPr algn="ctr"/>
            <a:r>
              <a:rPr lang="en-US" sz="1600" dirty="0" smtClean="0">
                <a:solidFill>
                  <a:srgbClr val="FFFFFF"/>
                </a:solidFill>
              </a:rPr>
              <a:t>Please cover the shaded area with a picture.</a:t>
            </a:r>
          </a:p>
          <a:p>
            <a:pPr algn="ctr"/>
            <a:r>
              <a:rPr lang="en-US" sz="1600" dirty="0" smtClean="0">
                <a:solidFill>
                  <a:srgbClr val="FFFFFF"/>
                </a:solidFill>
              </a:rPr>
              <a:t>(24,4 x 11,0 cm)</a:t>
            </a:r>
            <a:endParaRPr lang="en-US" sz="1600" dirty="0">
              <a:solidFill>
                <a:srgbClr val="FFFFFF"/>
              </a:solidFill>
            </a:endParaRPr>
          </a:p>
        </p:txBody>
      </p:sp>
      <p:pic>
        <p:nvPicPr>
          <p:cNvPr id="96258" name="Picture 2" descr="\\192.168.2.105\Stephanie Henninger\Desktop\Projekte\Cover.jpg"/>
          <p:cNvPicPr>
            <a:picLocks noChangeAspect="1" noChangeArrowheads="1"/>
          </p:cNvPicPr>
          <p:nvPr userDrawn="1"/>
        </p:nvPicPr>
        <p:blipFill rotWithShape="1">
          <a:blip r:embed="rId2" cstate="screen">
            <a:extLst>
              <a:ext uri="{28A0092B-C50C-407E-A947-70E740481C1C}">
                <a14:useLocalDpi xmlns:a14="http://schemas.microsoft.com/office/drawing/2010/main" xmlns="" val="0"/>
              </a:ext>
            </a:extLst>
          </a:blip>
          <a:srcRect/>
          <a:stretch/>
        </p:blipFill>
        <p:spPr bwMode="auto">
          <a:xfrm>
            <a:off x="179387" y="188912"/>
            <a:ext cx="8785226" cy="39608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en-US" noProof="0" smtClean="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smtClean="0"/>
              <a:t>Division Naming</a:t>
            </a:r>
          </a:p>
          <a:p>
            <a:pPr lvl="0"/>
            <a:endParaRPr lang="en-US" noProof="0" smtClean="0"/>
          </a:p>
        </p:txBody>
      </p:sp>
      <p:pic>
        <p:nvPicPr>
          <p:cNvPr id="13" name="Grafik 12"/>
          <p:cNvPicPr>
            <a:picLocks/>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503548" y="-1"/>
            <a:ext cx="2555565" cy="1304925"/>
          </a:xfrm>
          <a:prstGeom prst="rect">
            <a:avLst/>
          </a:prstGeom>
        </p:spPr>
      </p:pic>
    </p:spTree>
    <p:extLst>
      <p:ext uri="{BB962C8B-B14F-4D97-AF65-F5344CB8AC3E}">
        <p14:creationId xmlns:p14="http://schemas.microsoft.com/office/powerpoint/2010/main" xmlns="" val="88906325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177800" indent="-177800">
              <a:buSzPct val="125000"/>
              <a:buFont typeface="Arial" pitchFamily="34" charset="0"/>
              <a:buChar char="›"/>
              <a:defRPr>
                <a:solidFill>
                  <a:schemeClr val="tx1"/>
                </a:solidFill>
              </a:defRPr>
            </a:lvl1pPr>
            <a:lvl2pPr marL="541338" indent="-184150">
              <a:buSzPct val="125000"/>
              <a:buFont typeface="Arial" pitchFamily="34" charset="0"/>
              <a:buChar char="›"/>
              <a:defRPr>
                <a:solidFill>
                  <a:schemeClr val="tx1"/>
                </a:solidFill>
              </a:defRPr>
            </a:lvl2pPr>
            <a:lvl3pPr marL="896938" indent="-177800">
              <a:buSzPct val="125000"/>
              <a:buFont typeface="Arial" pitchFamily="34" charset="0"/>
              <a:buChar char="›"/>
              <a:defRPr>
                <a:solidFill>
                  <a:schemeClr val="tx1"/>
                </a:solidFill>
              </a:defRPr>
            </a:lvl3pPr>
            <a:lvl4pPr marL="1254125" indent="-179388">
              <a:buSzPct val="125000"/>
              <a:buFont typeface="Arial" pitchFamily="34" charset="0"/>
              <a:buChar char="›"/>
              <a:defRPr>
                <a:solidFill>
                  <a:schemeClr val="tx1"/>
                </a:solidFill>
              </a:defRPr>
            </a:lvl4pPr>
            <a:lvl5pPr marL="1616075" indent="-177800">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35156728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3548" y="3839314"/>
            <a:ext cx="8172140" cy="418502"/>
          </a:xfrm>
        </p:spPr>
        <p:txBody>
          <a:bodyPr tIns="0" rIns="0" bIns="0" anchor="t" anchorCtr="0">
            <a:normAutofit/>
          </a:bodyPr>
          <a:lstStyle>
            <a:lvl1pPr algn="l">
              <a:defRPr sz="2400">
                <a:solidFill>
                  <a:schemeClr val="accent1"/>
                </a:solidFill>
              </a:defRPr>
            </a:lvl1pPr>
          </a:lstStyle>
          <a:p>
            <a:r>
              <a:rPr lang="en-US" noProof="0" smtClean="0"/>
              <a:t>Titelmasterformat durch Klicken bearbeiten</a:t>
            </a:r>
            <a:endParaRPr lang="en-US" noProof="0"/>
          </a:p>
        </p:txBody>
      </p:sp>
      <p:sp>
        <p:nvSpPr>
          <p:cNvPr id="3" name="Untertitel 2"/>
          <p:cNvSpPr>
            <a:spLocks noGrp="1"/>
          </p:cNvSpPr>
          <p:nvPr>
            <p:ph type="subTitle" idx="1"/>
          </p:nvPr>
        </p:nvSpPr>
        <p:spPr>
          <a:xfrm>
            <a:off x="503548" y="4185084"/>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smtClean="0"/>
              <a:t>Division Naming</a:t>
            </a:r>
          </a:p>
          <a:p>
            <a:pPr lvl="0"/>
            <a:endParaRPr lang="en-US" noProof="0" smtClean="0"/>
          </a:p>
        </p:txBody>
      </p:sp>
      <p:pic>
        <p:nvPicPr>
          <p:cNvPr id="14" name="Grafik 13"/>
          <p:cNvPicPr>
            <a:picLocks/>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503238" y="-1"/>
            <a:ext cx="2555876" cy="1304925"/>
          </a:xfrm>
          <a:prstGeom prst="rect">
            <a:avLst/>
          </a:prstGeom>
        </p:spPr>
      </p:pic>
    </p:spTree>
    <p:extLst>
      <p:ext uri="{BB962C8B-B14F-4D97-AF65-F5344CB8AC3E}">
        <p14:creationId xmlns:p14="http://schemas.microsoft.com/office/powerpoint/2010/main" xmlns="" val="22996260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spTree>
      <p:nvGrpSpPr>
        <p:cNvPr id="1" name=""/>
        <p:cNvGrpSpPr/>
        <p:nvPr/>
      </p:nvGrpSpPr>
      <p:grpSpPr>
        <a:xfrm>
          <a:off x="0" y="0"/>
          <a:ext cx="0" cy="0"/>
          <a:chOff x="0" y="0"/>
          <a:chExt cx="0" cy="0"/>
        </a:xfrm>
      </p:grpSpPr>
      <p:sp>
        <p:nvSpPr>
          <p:cNvPr id="9" name="Rechteck 8"/>
          <p:cNvSpPr/>
          <p:nvPr userDrawn="1"/>
        </p:nvSpPr>
        <p:spPr>
          <a:xfrm>
            <a:off x="179388" y="188912"/>
            <a:ext cx="8785225" cy="6480175"/>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err="1" smtClean="0">
                <a:solidFill>
                  <a:srgbClr val="FFFFFF"/>
                </a:solidFill>
              </a:rPr>
              <a:t>Bitte</a:t>
            </a:r>
            <a:r>
              <a:rPr lang="en-US" sz="1600" dirty="0" smtClean="0">
                <a:solidFill>
                  <a:srgbClr val="FFFFFF"/>
                </a:solidFill>
              </a:rPr>
              <a:t> </a:t>
            </a:r>
            <a:r>
              <a:rPr lang="en-US" sz="1600" dirty="0" err="1" smtClean="0">
                <a:solidFill>
                  <a:srgbClr val="FFFFFF"/>
                </a:solidFill>
              </a:rPr>
              <a:t>decken</a:t>
            </a:r>
            <a:r>
              <a:rPr lang="en-US" sz="1600" dirty="0" smtClean="0">
                <a:solidFill>
                  <a:srgbClr val="FFFFFF"/>
                </a:solidFill>
              </a:rPr>
              <a:t> </a:t>
            </a:r>
            <a:r>
              <a:rPr lang="en-US" sz="1600" dirty="0" err="1" smtClean="0">
                <a:solidFill>
                  <a:srgbClr val="FFFFFF"/>
                </a:solidFill>
              </a:rPr>
              <a:t>Sie</a:t>
            </a:r>
            <a:r>
              <a:rPr lang="en-US" sz="1600" dirty="0" smtClean="0">
                <a:solidFill>
                  <a:srgbClr val="FFFFFF"/>
                </a:solidFill>
              </a:rPr>
              <a:t> die </a:t>
            </a:r>
            <a:r>
              <a:rPr lang="en-US" sz="1600" dirty="0" err="1" smtClean="0">
                <a:solidFill>
                  <a:srgbClr val="FFFFFF"/>
                </a:solidFill>
              </a:rPr>
              <a:t>schraffierte</a:t>
            </a:r>
            <a:r>
              <a:rPr lang="en-US" sz="1600" dirty="0" smtClean="0">
                <a:solidFill>
                  <a:srgbClr val="FFFFFF"/>
                </a:solidFill>
              </a:rPr>
              <a:t> </a:t>
            </a:r>
            <a:r>
              <a:rPr lang="en-US" sz="1600" dirty="0" err="1" smtClean="0">
                <a:solidFill>
                  <a:srgbClr val="FFFFFF"/>
                </a:solidFill>
              </a:rPr>
              <a:t>Fläche</a:t>
            </a:r>
            <a:r>
              <a:rPr lang="en-US" sz="1600" dirty="0" smtClean="0">
                <a:solidFill>
                  <a:srgbClr val="FFFFFF"/>
                </a:solidFill>
              </a:rPr>
              <a:t> </a:t>
            </a:r>
            <a:r>
              <a:rPr lang="en-US" sz="1600" dirty="0" err="1" smtClean="0">
                <a:solidFill>
                  <a:srgbClr val="FFFFFF"/>
                </a:solidFill>
              </a:rPr>
              <a:t>mit</a:t>
            </a:r>
            <a:r>
              <a:rPr lang="en-US" sz="1600" dirty="0" smtClean="0">
                <a:solidFill>
                  <a:srgbClr val="FFFFFF"/>
                </a:solidFill>
              </a:rPr>
              <a:t> </a:t>
            </a:r>
            <a:r>
              <a:rPr lang="en-US" sz="1600" dirty="0" err="1" smtClean="0">
                <a:solidFill>
                  <a:srgbClr val="FFFFFF"/>
                </a:solidFill>
              </a:rPr>
              <a:t>einem</a:t>
            </a:r>
            <a:r>
              <a:rPr lang="en-US" sz="1600" dirty="0" smtClean="0">
                <a:solidFill>
                  <a:srgbClr val="FFFFFF"/>
                </a:solidFill>
              </a:rPr>
              <a:t> </a:t>
            </a:r>
            <a:r>
              <a:rPr lang="en-US" sz="1600" dirty="0" err="1" smtClean="0">
                <a:solidFill>
                  <a:srgbClr val="FFFFFF"/>
                </a:solidFill>
              </a:rPr>
              <a:t>Bild</a:t>
            </a:r>
            <a:r>
              <a:rPr lang="en-US" sz="1600" dirty="0" smtClean="0">
                <a:solidFill>
                  <a:srgbClr val="FFFFFF"/>
                </a:solidFill>
              </a:rPr>
              <a:t> ab.</a:t>
            </a:r>
          </a:p>
          <a:p>
            <a:pPr algn="ctr"/>
            <a:r>
              <a:rPr lang="en-US" sz="1600" dirty="0" smtClean="0">
                <a:solidFill>
                  <a:srgbClr val="FFFFFF"/>
                </a:solidFill>
              </a:rPr>
              <a:t>Please cover the shaded area with a picture.</a:t>
            </a:r>
          </a:p>
          <a:p>
            <a:pPr algn="ctr"/>
            <a:r>
              <a:rPr lang="en-US" sz="1600" dirty="0" smtClean="0">
                <a:solidFill>
                  <a:srgbClr val="FFFFFF"/>
                </a:solidFill>
              </a:rPr>
              <a:t>(24,4 x 18,0 cm)</a:t>
            </a:r>
            <a:endParaRPr lang="en-US" sz="1600" dirty="0">
              <a:solidFill>
                <a:srgbClr val="FFFFFF"/>
              </a:solidFill>
            </a:endParaRPr>
          </a:p>
        </p:txBody>
      </p:sp>
      <p:sp>
        <p:nvSpPr>
          <p:cNvPr id="12" name="Rechteck 11"/>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smtClean="0">
                <a:solidFill>
                  <a:srgbClr val="000000"/>
                </a:solidFill>
              </a:rPr>
              <a:t>Wenn Sie ein neues Bild einfügen: Klicken Sie mit der rechten Maustaste auf das Bild und wählen „In den Hintergrund“, um das Bild hinter das Quality Seal zu bringen.</a:t>
            </a:r>
          </a:p>
          <a:p>
            <a:r>
              <a:rPr lang="en-US" sz="900" smtClean="0">
                <a:solidFill>
                  <a:srgbClr val="000000"/>
                </a:solidFill>
              </a:rPr>
              <a:t>If you insert a new picture: Right click on the picture and select “Send to the back” to position it behind the Quality Seal.</a:t>
            </a:r>
          </a:p>
        </p:txBody>
      </p:sp>
      <p:cxnSp>
        <p:nvCxnSpPr>
          <p:cNvPr id="14" name="Gerade Verbindung 13"/>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en-US" noProof="0" smtClean="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solidFill>
                  <a:schemeClr val="bg1"/>
                </a:solidFill>
              </a:defRPr>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solidFill>
                  <a:schemeClr val="bg1"/>
                </a:solidFill>
              </a:defRPr>
            </a:lvl1pPr>
          </a:lstStyle>
          <a:p>
            <a:pPr lvl="0"/>
            <a:r>
              <a:rPr lang="en-US" noProof="0" smtClean="0"/>
              <a:t>Division Naming</a:t>
            </a:r>
          </a:p>
          <a:p>
            <a:pPr lvl="0"/>
            <a:endParaRPr lang="en-US" noProof="0" smtClean="0"/>
          </a:p>
        </p:txBody>
      </p:sp>
      <p:sp>
        <p:nvSpPr>
          <p:cNvPr id="8" name="Textplatzhalter 7"/>
          <p:cNvSpPr>
            <a:spLocks noGrp="1"/>
          </p:cNvSpPr>
          <p:nvPr>
            <p:ph type="body" sz="quarter" idx="12" hasCustomPrompt="1"/>
          </p:nvPr>
        </p:nvSpPr>
        <p:spPr>
          <a:xfrm>
            <a:off x="503238" y="0"/>
            <a:ext cx="2555875" cy="1304925"/>
          </a:xfrm>
          <a:blipFill>
            <a:blip r:embed="rId2" cstate="screen"/>
            <a:stretch>
              <a:fillRect/>
            </a:stretch>
          </a:blipFill>
        </p:spPr>
        <p:txBody>
          <a:bodyPr>
            <a:noAutofit/>
          </a:bodyPr>
          <a:lstStyle>
            <a:lvl1pPr marL="0" indent="0" algn="ctr">
              <a:spcAft>
                <a:spcPts val="0"/>
              </a:spcAft>
              <a:buNone/>
              <a:defRPr sz="800"/>
            </a:lvl1pPr>
          </a:lstStyle>
          <a:p>
            <a:pPr lvl="0"/>
            <a:r>
              <a:rPr lang="en-US" noProof="0" smtClean="0"/>
              <a:t>Das Quality Seal hat im Vordergrund zu stehen.</a:t>
            </a:r>
            <a:br>
              <a:rPr lang="en-US" noProof="0" smtClean="0"/>
            </a:br>
            <a:r>
              <a:rPr lang="en-US" noProof="0" smtClean="0"/>
              <a:t>Bitte ändern Sie nicht die Größe oder Position.</a:t>
            </a:r>
            <a:br>
              <a:rPr lang="en-US" noProof="0" smtClean="0"/>
            </a:br>
            <a:r>
              <a:rPr lang="en-US" noProof="0" smtClean="0"/>
              <a:t>The Quality Seal has to stay on top.</a:t>
            </a:r>
            <a:br>
              <a:rPr lang="en-US" noProof="0" smtClean="0"/>
            </a:br>
            <a:r>
              <a:rPr lang="en-US" noProof="0" smtClean="0"/>
              <a:t>Please do not change size or position.</a:t>
            </a:r>
          </a:p>
          <a:p>
            <a:pPr lvl="0"/>
            <a:endParaRPr lang="en-US" noProof="0" smtClean="0"/>
          </a:p>
        </p:txBody>
      </p:sp>
    </p:spTree>
    <p:extLst>
      <p:ext uri="{BB962C8B-B14F-4D97-AF65-F5344CB8AC3E}">
        <p14:creationId xmlns:p14="http://schemas.microsoft.com/office/powerpoint/2010/main" xmlns="" val="88906325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hapter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Clr>
                <a:schemeClr val="bg1"/>
              </a:buClr>
              <a:buSzPct val="125000"/>
              <a:buFont typeface="Arial" pitchFamily="34" charset="0"/>
              <a:buChar char="›"/>
              <a:defRPr>
                <a:solidFill>
                  <a:schemeClr val="bg1"/>
                </a:solidFill>
              </a:defRPr>
            </a:lvl2pPr>
            <a:lvl3pPr marL="539750" indent="-177800">
              <a:lnSpc>
                <a:spcPct val="113000"/>
              </a:lnSpc>
              <a:buClr>
                <a:schemeClr val="bg1"/>
              </a:buClr>
              <a:buSzPct val="125000"/>
              <a:buFont typeface="Arial" pitchFamily="34" charset="0"/>
              <a:buChar char="›"/>
              <a:defRPr>
                <a:solidFill>
                  <a:schemeClr val="bg1"/>
                </a:solidFill>
              </a:defRPr>
            </a:lvl3pPr>
            <a:lvl4pPr marL="895350" indent="-179388">
              <a:lnSpc>
                <a:spcPct val="113000"/>
              </a:lnSpc>
              <a:buClr>
                <a:schemeClr val="bg1"/>
              </a:buClr>
              <a:buSzPct val="125000"/>
              <a:buFont typeface="Arial" pitchFamily="34" charset="0"/>
              <a:buChar char="›"/>
              <a:defRPr>
                <a:solidFill>
                  <a:schemeClr val="bg1"/>
                </a:solidFill>
              </a:defRPr>
            </a:lvl4pPr>
            <a:lvl5pPr marL="1257300" indent="-177800">
              <a:lnSpc>
                <a:spcPct val="113000"/>
              </a:lnSpc>
              <a:buClr>
                <a:schemeClr val="bg1"/>
              </a:buClr>
              <a:buSzPct val="125000"/>
              <a:buFont typeface="Arial" pitchFamily="34" charset="0"/>
              <a:buChar char="›"/>
              <a:defRPr>
                <a:solidFill>
                  <a:schemeClr val="bg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bg1"/>
                </a:solidFill>
              </a:defRPr>
            </a:lvl1pPr>
          </a:lstStyle>
          <a:p>
            <a:r>
              <a:rPr lang="en-US" noProof="0" smtClean="0"/>
              <a:t>Titelmasterformat durch Klicken bearbeiten</a:t>
            </a:r>
            <a:endParaRPr lang="en-US" noProof="0"/>
          </a:p>
        </p:txBody>
      </p:sp>
      <p:pic>
        <p:nvPicPr>
          <p:cNvPr id="15" name="Bild 3"/>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a:xfrm>
            <a:off x="252412" y="6094965"/>
            <a:ext cx="1857600" cy="570154"/>
          </a:xfrm>
          <a:prstGeom prst="rect">
            <a:avLst/>
          </a:prstGeom>
          <a:noFill/>
          <a:ln>
            <a:noFill/>
          </a:ln>
        </p:spPr>
      </p:pic>
      <p:cxnSp>
        <p:nvCxnSpPr>
          <p:cNvPr id="16" name="Gerade Verbindung 15"/>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000000"/>
                </a:solidFill>
              </a:rPr>
              <a:t>Confidential</a:t>
            </a:r>
            <a:endParaRPr lang="en-US" sz="700">
              <a:solidFill>
                <a:srgbClr val="000000"/>
              </a:solidFill>
            </a:endParaRPr>
          </a:p>
        </p:txBody>
      </p:sp>
      <p:sp>
        <p:nvSpPr>
          <p:cNvPr id="18"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000000"/>
                </a:solidFill>
              </a:rPr>
              <a:t>Space for Sender Information</a:t>
            </a:r>
            <a:endParaRPr lang="en-US" sz="700" b="1">
              <a:solidFill>
                <a:srgbClr val="000000"/>
              </a:solidFill>
            </a:endParaRPr>
          </a:p>
        </p:txBody>
      </p:sp>
      <p:grpSp>
        <p:nvGrpSpPr>
          <p:cNvPr id="2" name="Gruppieren 12"/>
          <p:cNvGrpSpPr/>
          <p:nvPr userDrawn="1"/>
        </p:nvGrpSpPr>
        <p:grpSpPr>
          <a:xfrm>
            <a:off x="0" y="0"/>
            <a:ext cx="9144000" cy="6858000"/>
            <a:chOff x="0" y="0"/>
            <a:chExt cx="9144000" cy="6858000"/>
          </a:xfrm>
          <a:solidFill>
            <a:schemeClr val="bg1"/>
          </a:solidFill>
        </p:grpSpPr>
        <p:sp>
          <p:nvSpPr>
            <p:cNvPr id="14" name="Rechteck 13"/>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2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2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24"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88338929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pter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81082495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hapter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SzPct val="125000"/>
              <a:buFont typeface="Arial" pitchFamily="34" charset="0"/>
              <a:buChar char="›"/>
              <a:defRPr>
                <a:solidFill>
                  <a:schemeClr val="bg1"/>
                </a:solidFill>
              </a:defRPr>
            </a:lvl2pPr>
            <a:lvl3pPr marL="539750" indent="-177800">
              <a:lnSpc>
                <a:spcPct val="113000"/>
              </a:lnSpc>
              <a:buSzPct val="125000"/>
              <a:buFont typeface="Arial" pitchFamily="34" charset="0"/>
              <a:buChar char="›"/>
              <a:defRPr>
                <a:solidFill>
                  <a:schemeClr val="bg1"/>
                </a:solidFill>
              </a:defRPr>
            </a:lvl3pPr>
            <a:lvl4pPr marL="895350" indent="-179388">
              <a:lnSpc>
                <a:spcPct val="113000"/>
              </a:lnSpc>
              <a:buSzPct val="125000"/>
              <a:buFont typeface="Arial" pitchFamily="34" charset="0"/>
              <a:buChar char="›"/>
              <a:defRPr>
                <a:solidFill>
                  <a:schemeClr val="bg1"/>
                </a:solidFill>
              </a:defRPr>
            </a:lvl4pPr>
            <a:lvl5pPr marL="1257300" indent="-177800">
              <a:lnSpc>
                <a:spcPct val="113000"/>
              </a:lnSpc>
              <a:buSzPct val="125000"/>
              <a:buFont typeface="Arial" pitchFamily="34" charset="0"/>
              <a:buChar char="›"/>
              <a:defRPr>
                <a:solidFill>
                  <a:schemeClr val="bg1"/>
                </a:solidFill>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cxnSp>
        <p:nvCxnSpPr>
          <p:cNvPr id="7" name="Gerade Verbindung 6"/>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FFFFFF"/>
                </a:solidFill>
              </a:rPr>
              <a:t>Confidential</a:t>
            </a:r>
            <a:endParaRPr lang="en-US" sz="700">
              <a:solidFill>
                <a:srgbClr val="FFFFFF"/>
              </a:solidFill>
            </a:endParaRPr>
          </a:p>
        </p:txBody>
      </p:sp>
      <p:sp>
        <p:nvSpPr>
          <p:cNvPr id="14"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FFFFFF"/>
                </a:solidFill>
              </a:rPr>
              <a:t>Space for Sender Information</a:t>
            </a:r>
            <a:endParaRPr lang="en-US" sz="700" b="1">
              <a:solidFill>
                <a:srgbClr val="FFFFFF"/>
              </a:solidFill>
            </a:endParaRPr>
          </a:p>
        </p:txBody>
      </p:sp>
      <p:pic>
        <p:nvPicPr>
          <p:cNvPr id="15" name="Bild 4"/>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bwMode="black">
          <a:xfrm>
            <a:off x="252637" y="6095032"/>
            <a:ext cx="1857375" cy="570087"/>
          </a:xfrm>
          <a:prstGeom prst="rect">
            <a:avLst/>
          </a:prstGeom>
          <a:noFill/>
          <a:ln>
            <a:noFill/>
          </a:ln>
        </p:spPr>
      </p:pic>
      <p:grpSp>
        <p:nvGrpSpPr>
          <p:cNvPr id="2" name="Gruppieren 15"/>
          <p:cNvGrpSpPr/>
          <p:nvPr userDrawn="1"/>
        </p:nvGrpSpPr>
        <p:grpSpPr>
          <a:xfrm>
            <a:off x="0" y="0"/>
            <a:ext cx="9144000" cy="6858000"/>
            <a:chOff x="0" y="0"/>
            <a:chExt cx="9144000" cy="6858000"/>
          </a:xfrm>
          <a:solidFill>
            <a:schemeClr val="bg1"/>
          </a:solidFill>
        </p:grpSpPr>
        <p:sp>
          <p:nvSpPr>
            <p:cNvPr id="17" name="Rechteck 16"/>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8" name="Rechteck 17"/>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16"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bg1"/>
                </a:solidFill>
                <a:latin typeface="+mn-lt"/>
              </a:defRPr>
            </a:lvl1pPr>
          </a:lstStyle>
          <a:p>
            <a:r>
              <a:rPr lang="en-US" smtClean="0">
                <a:solidFill>
                  <a:srgbClr val="FFFFFF"/>
                </a:solidFill>
              </a:rPr>
              <a:t>January 28, 2014</a:t>
            </a:r>
            <a:endParaRPr lang="en-US" dirty="0">
              <a:solidFill>
                <a:srgbClr val="FFFFFF"/>
              </a:solidFill>
            </a:endParaRPr>
          </a:p>
        </p:txBody>
      </p:sp>
      <p:sp>
        <p:nvSpPr>
          <p:cNvPr id="21"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bg1"/>
                </a:solidFill>
                <a:latin typeface="+mn-lt"/>
              </a:defRPr>
            </a:lvl1pPr>
          </a:lstStyle>
          <a:p>
            <a:r>
              <a:rPr lang="en-US" smtClean="0">
                <a:solidFill>
                  <a:srgbClr val="FFFFFF"/>
                </a:solidFill>
              </a:rPr>
              <a:t>Ralf Lenninger © Continental Corporation</a:t>
            </a:r>
            <a:endParaRPr lang="en-US" dirty="0">
              <a:solidFill>
                <a:srgbClr val="FFFFFF"/>
              </a:solidFill>
            </a:endParaRPr>
          </a:p>
        </p:txBody>
      </p:sp>
      <p:sp>
        <p:nvSpPr>
          <p:cNvPr id="22"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bg1"/>
                </a:solidFill>
                <a:latin typeface="+mn-lt"/>
              </a:defRPr>
            </a:lvl1pPr>
          </a:lstStyle>
          <a:p>
            <a:fld id="{ADA48181-2C78-49CB-8C52-912A07842C2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1959470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op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2232025"/>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54612469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3548" y="3839314"/>
            <a:ext cx="8172140" cy="418502"/>
          </a:xfrm>
        </p:spPr>
        <p:txBody>
          <a:bodyPr tIns="0" rIns="0" bIns="0" anchor="t" anchorCtr="0">
            <a:normAutofit/>
          </a:bodyPr>
          <a:lstStyle>
            <a:lvl1pPr algn="l">
              <a:defRPr sz="2400">
                <a:solidFill>
                  <a:schemeClr val="accent1"/>
                </a:solidFill>
              </a:defRPr>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503548" y="4185084"/>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de-DE" noProof="0" smtClean="0"/>
              <a:t>URL</a:t>
            </a:r>
          </a:p>
          <a:p>
            <a:pPr lvl="0"/>
            <a:endParaRPr lang="de-DE"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de-DE" noProof="0" smtClean="0"/>
              <a:t>Division Naming</a:t>
            </a:r>
          </a:p>
          <a:p>
            <a:pPr lvl="0"/>
            <a:endParaRPr lang="de-DE" noProof="0" smtClean="0"/>
          </a:p>
        </p:txBody>
      </p:sp>
      <p:grpSp>
        <p:nvGrpSpPr>
          <p:cNvPr id="4" name="Gruppieren 16"/>
          <p:cNvGrpSpPr/>
          <p:nvPr userDrawn="1"/>
        </p:nvGrpSpPr>
        <p:grpSpPr>
          <a:xfrm>
            <a:off x="0" y="-1"/>
            <a:ext cx="9144000" cy="6858001"/>
            <a:chOff x="0" y="-1"/>
            <a:chExt cx="9144000" cy="6858001"/>
          </a:xfrm>
        </p:grpSpPr>
        <p:grpSp>
          <p:nvGrpSpPr>
            <p:cNvPr id="5" name="Gruppieren 15"/>
            <p:cNvGrpSpPr/>
            <p:nvPr userDrawn="1"/>
          </p:nvGrpSpPr>
          <p:grpSpPr>
            <a:xfrm>
              <a:off x="0" y="0"/>
              <a:ext cx="9144000" cy="6858000"/>
              <a:chOff x="0" y="0"/>
              <a:chExt cx="9144000" cy="6858000"/>
            </a:xfrm>
          </p:grpSpPr>
          <p:sp>
            <p:nvSpPr>
              <p:cNvPr id="9" name="Rechteck 8"/>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2" name="Rechteck 11"/>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3" name="Rechteck 12"/>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5" name="Rechteck 14"/>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pic>
          <p:nvPicPr>
            <p:cNvPr id="14" name="Grafik 13"/>
            <p:cNvPicPr>
              <a:picLocks/>
            </p:cNvPicPr>
            <p:nvPr userDrawn="1"/>
          </p:nvPicPr>
          <p:blipFill>
            <a:blip r:embed="rId2" cstate="email">
              <a:extLst>
                <a:ext uri="{28A0092B-C50C-407E-A947-70E740481C1C}">
                  <a14:useLocalDpi xmlns="" xmlns:a14="http://schemas.microsoft.com/office/drawing/2010/main" val="0"/>
                </a:ext>
              </a:extLst>
            </a:blip>
            <a:stretch>
              <a:fillRect/>
            </a:stretch>
          </p:blipFill>
          <p:spPr>
            <a:xfrm>
              <a:off x="503238" y="-1"/>
              <a:ext cx="2555876" cy="1304925"/>
            </a:xfrm>
            <a:prstGeom prst="rect">
              <a:avLst/>
            </a:prstGeom>
          </p:spPr>
        </p:pic>
      </p:grpSp>
    </p:spTree>
    <p:extLst>
      <p:ext uri="{BB962C8B-B14F-4D97-AF65-F5344CB8AC3E}">
        <p14:creationId xmlns="" xmlns:p14="http://schemas.microsoft.com/office/powerpoint/2010/main" val="229962605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Bottom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3644900"/>
            <a:ext cx="8353425" cy="2232024"/>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406986271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wo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4" name="Inhaltsplatzhalter 3"/>
          <p:cNvSpPr>
            <a:spLocks noGrp="1"/>
          </p:cNvSpPr>
          <p:nvPr>
            <p:ph sz="half" idx="2"/>
          </p:nvPr>
        </p:nvSpPr>
        <p:spPr>
          <a:xfrm>
            <a:off x="4606926" y="1341437"/>
            <a:ext cx="4141788"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2" name="Titel 11"/>
          <p:cNvSpPr>
            <a:spLocks noGrp="1"/>
          </p:cNvSpPr>
          <p:nvPr>
            <p:ph type="title"/>
          </p:nvPr>
        </p:nvSpPr>
        <p:spPr>
          <a:xfrm>
            <a:off x="395289" y="296862"/>
            <a:ext cx="8353424" cy="719137"/>
          </a:xfrm>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8" name="Datumsplatzhalter 23"/>
          <p:cNvSpPr>
            <a:spLocks noGrp="1"/>
          </p:cNvSpPr>
          <p:nvPr>
            <p:ph type="dt" sz="half" idx="10"/>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9"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0"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61793629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Left Content Area">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2" name="Titel 11"/>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8"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9"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83355988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8" y="1341437"/>
            <a:ext cx="273685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4" name="Inhaltsplatzhalter 3"/>
          <p:cNvSpPr>
            <a:spLocks noGrp="1"/>
          </p:cNvSpPr>
          <p:nvPr>
            <p:ph sz="half" idx="2"/>
          </p:nvPr>
        </p:nvSpPr>
        <p:spPr>
          <a:xfrm>
            <a:off x="3203575"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8" name="Inhaltsplatzhalter 3"/>
          <p:cNvSpPr>
            <a:spLocks noGrp="1"/>
          </p:cNvSpPr>
          <p:nvPr>
            <p:ph sz="half" idx="13"/>
          </p:nvPr>
        </p:nvSpPr>
        <p:spPr>
          <a:xfrm>
            <a:off x="6011863"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9" name="Titel 8"/>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13" name="Datumsplatzhalter 23"/>
          <p:cNvSpPr>
            <a:spLocks noGrp="1"/>
          </p:cNvSpPr>
          <p:nvPr>
            <p:ph type="dt" sz="half" idx="14"/>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4"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5"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79145327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4" name="Inhaltsplatzhalter 3"/>
          <p:cNvSpPr>
            <a:spLocks noGrp="1"/>
          </p:cNvSpPr>
          <p:nvPr>
            <p:ph sz="half" idx="2"/>
          </p:nvPr>
        </p:nvSpPr>
        <p:spPr>
          <a:xfrm>
            <a:off x="4606926" y="1341437"/>
            <a:ext cx="4141787"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2" name="Titel 11"/>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18" name="Inhaltsplatzhalter 2"/>
          <p:cNvSpPr>
            <a:spLocks noGrp="1"/>
          </p:cNvSpPr>
          <p:nvPr>
            <p:ph sz="half" idx="13"/>
          </p:nvPr>
        </p:nvSpPr>
        <p:spPr>
          <a:xfrm>
            <a:off x="395289" y="3644900"/>
            <a:ext cx="4140199"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9" name="Inhaltsplatzhalter 3"/>
          <p:cNvSpPr>
            <a:spLocks noGrp="1"/>
          </p:cNvSpPr>
          <p:nvPr>
            <p:ph sz="half" idx="14"/>
          </p:nvPr>
        </p:nvSpPr>
        <p:spPr>
          <a:xfrm>
            <a:off x="4606926" y="3644900"/>
            <a:ext cx="4141788"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0" name="Datumsplatzhalter 23"/>
          <p:cNvSpPr>
            <a:spLocks noGrp="1"/>
          </p:cNvSpPr>
          <p:nvPr>
            <p:ph type="dt" sz="half" idx="15"/>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1"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6"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63279690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16"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7"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8"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64820124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8"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9"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0"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89130771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End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bg1"/>
                </a:solidFill>
              </a:defRPr>
            </a:lvl1pPr>
          </a:lstStyle>
          <a:p>
            <a:r>
              <a:rPr lang="en-US" noProof="0" smtClean="0"/>
              <a:t>Titelmasterformat durch Klicken bearbeiten</a:t>
            </a:r>
            <a:endParaRPr lang="en-US" noProof="0"/>
          </a:p>
        </p:txBody>
      </p:sp>
      <p:pic>
        <p:nvPicPr>
          <p:cNvPr id="15" name="Bild 3"/>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a:xfrm>
            <a:off x="252412" y="6094965"/>
            <a:ext cx="1857600" cy="570154"/>
          </a:xfrm>
          <a:prstGeom prst="rect">
            <a:avLst/>
          </a:prstGeom>
          <a:noFill/>
          <a:ln>
            <a:noFill/>
          </a:ln>
        </p:spPr>
      </p:pic>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000000"/>
                </a:solidFill>
              </a:rPr>
              <a:t>Confidential</a:t>
            </a:r>
            <a:endParaRPr lang="en-US" sz="700">
              <a:solidFill>
                <a:srgbClr val="000000"/>
              </a:solidFill>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000000"/>
                </a:solidFill>
              </a:rPr>
              <a:t>Space for Sender Information</a:t>
            </a:r>
            <a:endParaRPr lang="en-US" sz="700" b="1">
              <a:solidFill>
                <a:srgbClr val="000000"/>
              </a:solidFill>
            </a:endParaRPr>
          </a:p>
        </p:txBody>
      </p:sp>
      <p:grpSp>
        <p:nvGrpSpPr>
          <p:cNvPr id="2" name="Gruppieren 16"/>
          <p:cNvGrpSpPr/>
          <p:nvPr userDrawn="1"/>
        </p:nvGrpSpPr>
        <p:grpSpPr>
          <a:xfrm>
            <a:off x="0" y="0"/>
            <a:ext cx="9144000" cy="6858000"/>
            <a:chOff x="0" y="0"/>
            <a:chExt cx="9144000" cy="6858000"/>
          </a:xfrm>
          <a:solidFill>
            <a:schemeClr val="bg1"/>
          </a:solidFill>
        </p:grpSpPr>
        <p:sp>
          <p:nvSpPr>
            <p:cNvPr id="18" name="Rechteck 17"/>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1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2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2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22984448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nd (whi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tx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grpSp>
        <p:nvGrpSpPr>
          <p:cNvPr id="2" name="Gruppieren 12"/>
          <p:cNvGrpSpPr/>
          <p:nvPr userDrawn="1"/>
        </p:nvGrpSpPr>
        <p:grpSpPr>
          <a:xfrm>
            <a:off x="0" y="0"/>
            <a:ext cx="9144000" cy="6858000"/>
            <a:chOff x="0" y="0"/>
            <a:chExt cx="9144000" cy="6858000"/>
          </a:xfrm>
          <a:solidFill>
            <a:schemeClr val="bg1"/>
          </a:solidFill>
        </p:grpSpPr>
        <p:sp>
          <p:nvSpPr>
            <p:cNvPr id="14" name="Rechteck 13"/>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5" name="Rechteck 14"/>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6" name="Rechteck 15"/>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7" name="Rechteck 16"/>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1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8"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41691195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End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cxnSp>
        <p:nvCxnSpPr>
          <p:cNvPr id="13" name="Gerade Verbindung 12"/>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FFFFFF"/>
                </a:solidFill>
              </a:rPr>
              <a:t>Confidential</a:t>
            </a:r>
            <a:endParaRPr lang="en-US" sz="700">
              <a:solidFill>
                <a:srgbClr val="FFFFFF"/>
              </a:solidFill>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FFFFFF"/>
                </a:solidFill>
              </a:rPr>
              <a:t>Space for Sender Information</a:t>
            </a:r>
            <a:endParaRPr lang="en-US" sz="700" b="1">
              <a:solidFill>
                <a:srgbClr val="FFFFFF"/>
              </a:solidFill>
            </a:endParaRPr>
          </a:p>
        </p:txBody>
      </p:sp>
      <p:pic>
        <p:nvPicPr>
          <p:cNvPr id="17" name="Bild 4"/>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bwMode="black">
          <a:xfrm>
            <a:off x="252637" y="6095032"/>
            <a:ext cx="1857375" cy="570087"/>
          </a:xfrm>
          <a:prstGeom prst="rect">
            <a:avLst/>
          </a:prstGeom>
          <a:noFill/>
          <a:ln>
            <a:noFill/>
          </a:ln>
        </p:spPr>
      </p:pic>
      <p:grpSp>
        <p:nvGrpSpPr>
          <p:cNvPr id="2" name="Gruppieren 14"/>
          <p:cNvGrpSpPr/>
          <p:nvPr userDrawn="1"/>
        </p:nvGrpSpPr>
        <p:grpSpPr>
          <a:xfrm>
            <a:off x="0" y="0"/>
            <a:ext cx="9144000" cy="6858000"/>
            <a:chOff x="0" y="0"/>
            <a:chExt cx="9144000" cy="6858000"/>
          </a:xfrm>
          <a:solidFill>
            <a:schemeClr val="bg1"/>
          </a:solidFill>
        </p:grpSpPr>
        <p:sp>
          <p:nvSpPr>
            <p:cNvPr id="18" name="Rechteck 17"/>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2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bg1"/>
                </a:solidFill>
                <a:latin typeface="+mn-lt"/>
              </a:defRPr>
            </a:lvl1pPr>
          </a:lstStyle>
          <a:p>
            <a:r>
              <a:rPr lang="en-US" smtClean="0">
                <a:solidFill>
                  <a:srgbClr val="FFFFFF"/>
                </a:solidFill>
              </a:rPr>
              <a:t>January 28, 2014</a:t>
            </a:r>
            <a:endParaRPr lang="en-US" dirty="0">
              <a:solidFill>
                <a:srgbClr val="FFFFFF"/>
              </a:solidFill>
            </a:endParaRPr>
          </a:p>
        </p:txBody>
      </p:sp>
      <p:sp>
        <p:nvSpPr>
          <p:cNvPr id="2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bg1"/>
                </a:solidFill>
                <a:latin typeface="+mn-lt"/>
              </a:defRPr>
            </a:lvl1pPr>
          </a:lstStyle>
          <a:p>
            <a:r>
              <a:rPr lang="en-US" smtClean="0">
                <a:solidFill>
                  <a:srgbClr val="FFFFFF"/>
                </a:solidFill>
              </a:rPr>
              <a:t>Ralf Lenninger © Continental Corporation</a:t>
            </a:r>
            <a:endParaRPr lang="en-US" dirty="0">
              <a:solidFill>
                <a:srgbClr val="FFFFFF"/>
              </a:solidFill>
            </a:endParaRPr>
          </a:p>
        </p:txBody>
      </p:sp>
      <p:sp>
        <p:nvSpPr>
          <p:cNvPr id="24"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bg1"/>
                </a:solidFill>
                <a:latin typeface="+mn-lt"/>
              </a:defRPr>
            </a:lvl1pPr>
          </a:lstStyle>
          <a:p>
            <a:fld id="{ADA48181-2C78-49CB-8C52-912A07842C2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9749887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36" name="Rechteck 35"/>
          <p:cNvSpPr/>
          <p:nvPr userDrawn="1"/>
        </p:nvSpPr>
        <p:spPr>
          <a:xfrm>
            <a:off x="179388" y="188913"/>
            <a:ext cx="8785225" cy="6480174"/>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600" noProof="0" smtClean="0">
                <a:solidFill>
                  <a:schemeClr val="bg1"/>
                </a:solidFill>
              </a:rPr>
              <a:t>Bitte</a:t>
            </a:r>
            <a:r>
              <a:rPr lang="de-DE" sz="1600" baseline="0" noProof="0" smtClean="0">
                <a:solidFill>
                  <a:schemeClr val="bg1"/>
                </a:solidFill>
              </a:rPr>
              <a:t> decken Sie die schraffierte Fläche mit einem Bild ab</a:t>
            </a:r>
            <a:r>
              <a:rPr lang="de-DE" sz="1600" noProof="0" smtClean="0">
                <a:solidFill>
                  <a:schemeClr val="bg1"/>
                </a:solidFill>
              </a:rPr>
              <a:t>.</a:t>
            </a:r>
          </a:p>
          <a:p>
            <a:pPr algn="ctr"/>
            <a:r>
              <a:rPr lang="de-DE" sz="1600" noProof="0" smtClean="0">
                <a:solidFill>
                  <a:schemeClr val="bg1"/>
                </a:solidFill>
              </a:rPr>
              <a:t>Please cover</a:t>
            </a:r>
            <a:r>
              <a:rPr lang="de-DE" sz="1600" baseline="0" noProof="0" smtClean="0">
                <a:solidFill>
                  <a:schemeClr val="bg1"/>
                </a:solidFill>
              </a:rPr>
              <a:t> the shaded area with a picture</a:t>
            </a:r>
            <a:r>
              <a:rPr lang="de-DE" sz="1600" noProof="0" smtClean="0">
                <a:solidFill>
                  <a:schemeClr val="bg1"/>
                </a:solidFill>
              </a:rPr>
              <a:t>.</a:t>
            </a:r>
          </a:p>
          <a:p>
            <a:pPr algn="ctr"/>
            <a:r>
              <a:rPr lang="de-DE" sz="1600" noProof="0" smtClean="0">
                <a:solidFill>
                  <a:schemeClr val="bg1"/>
                </a:solidFill>
              </a:rPr>
              <a:t>(24,4 x 18,0 cm)</a:t>
            </a:r>
            <a:endParaRPr lang="de-DE" sz="1600" noProof="0" dirty="0">
              <a:solidFill>
                <a:schemeClr val="bg1"/>
              </a:solidFill>
            </a:endParaRPr>
          </a:p>
        </p:txBody>
      </p: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solidFill>
                  <a:schemeClr val="bg1"/>
                </a:solidFill>
              </a:defRPr>
            </a:lvl1pPr>
          </a:lstStyle>
          <a:p>
            <a:pPr lvl="0"/>
            <a:r>
              <a:rPr lang="de-DE" noProof="0" smtClean="0"/>
              <a:t>URL</a:t>
            </a:r>
          </a:p>
          <a:p>
            <a:pPr lvl="0"/>
            <a:endParaRPr lang="de-DE"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solidFill>
                  <a:schemeClr val="bg1"/>
                </a:solidFill>
              </a:defRPr>
            </a:lvl1pPr>
          </a:lstStyle>
          <a:p>
            <a:pPr lvl="0"/>
            <a:r>
              <a:rPr lang="de-DE" noProof="0" smtClean="0"/>
              <a:t>Division Naming</a:t>
            </a:r>
          </a:p>
          <a:p>
            <a:pPr lvl="0"/>
            <a:endParaRPr lang="de-DE" noProof="0" smtClean="0"/>
          </a:p>
        </p:txBody>
      </p:sp>
      <p:grpSp>
        <p:nvGrpSpPr>
          <p:cNvPr id="4" name="Gruppieren 15"/>
          <p:cNvGrpSpPr/>
          <p:nvPr userDrawn="1"/>
        </p:nvGrpSpPr>
        <p:grpSpPr>
          <a:xfrm>
            <a:off x="0" y="0"/>
            <a:ext cx="9144000" cy="6858000"/>
            <a:chOff x="0" y="0"/>
            <a:chExt cx="9144000" cy="6858000"/>
          </a:xfrm>
        </p:grpSpPr>
        <p:sp>
          <p:nvSpPr>
            <p:cNvPr id="16" name="Rechteck 15"/>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7" name="Rechteck 16"/>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8" name="Rechteck 17"/>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
        <p:nvSpPr>
          <p:cNvPr id="30" name="Textplatzhalter 29"/>
          <p:cNvSpPr>
            <a:spLocks noGrp="1"/>
          </p:cNvSpPr>
          <p:nvPr>
            <p:ph type="body" sz="quarter" idx="12" hasCustomPrompt="1"/>
          </p:nvPr>
        </p:nvSpPr>
        <p:spPr>
          <a:xfrm>
            <a:off x="503238" y="1"/>
            <a:ext cx="2555875" cy="1304924"/>
          </a:xfrm>
          <a:blipFill>
            <a:blip r:embed="rId2" cstate="email"/>
            <a:stretch>
              <a:fillRect/>
            </a:stretch>
          </a:blipFill>
        </p:spPr>
        <p:txBody>
          <a:bodyPr>
            <a:normAutofit/>
          </a:bodyPr>
          <a:lstStyle>
            <a:lvl1pPr marL="0" indent="0" algn="ctr">
              <a:spcAft>
                <a:spcPts val="0"/>
              </a:spcAft>
              <a:buNone/>
              <a:defRPr sz="800"/>
            </a:lvl1pPr>
          </a:lstStyle>
          <a:p>
            <a:pPr lvl="0"/>
            <a:r>
              <a:rPr lang="de-DE" noProof="0" smtClean="0"/>
              <a:t>Das Quality Seal hat im Vordergrund zu stehen.</a:t>
            </a:r>
            <a:br>
              <a:rPr lang="de-DE" noProof="0" smtClean="0"/>
            </a:br>
            <a:r>
              <a:rPr lang="de-DE" noProof="0" smtClean="0"/>
              <a:t>Bitte ändern Sie nicht die Größe oder Position.</a:t>
            </a:r>
            <a:br>
              <a:rPr lang="de-DE" noProof="0" smtClean="0"/>
            </a:br>
            <a:r>
              <a:rPr lang="de-DE" noProof="0" smtClean="0"/>
              <a:t>The Quality Seal has to stay on top. </a:t>
            </a:r>
            <a:br>
              <a:rPr lang="de-DE" noProof="0" smtClean="0"/>
            </a:br>
            <a:r>
              <a:rPr lang="de-DE" noProof="0" smtClean="0"/>
              <a:t>Please do not change size or position.</a:t>
            </a:r>
          </a:p>
          <a:p>
            <a:pPr lvl="0"/>
            <a:endParaRPr lang="de-DE" noProof="0"/>
          </a:p>
        </p:txBody>
      </p:sp>
      <p:cxnSp>
        <p:nvCxnSpPr>
          <p:cNvPr id="32" name="Gerade Verbindung 31"/>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8906325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7"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4"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
    <p:spTree>
      <p:nvGrpSpPr>
        <p:cNvPr id="1" name=""/>
        <p:cNvGrpSpPr/>
        <p:nvPr/>
      </p:nvGrpSpPr>
      <p:grpSpPr>
        <a:xfrm>
          <a:off x="0" y="0"/>
          <a:ext cx="0" cy="0"/>
          <a:chOff x="0" y="0"/>
          <a:chExt cx="0" cy="0"/>
        </a:xfrm>
      </p:grpSpPr>
      <p:sp>
        <p:nvSpPr>
          <p:cNvPr id="9" name="Rechteck 8"/>
          <p:cNvSpPr/>
          <p:nvPr userDrawn="1"/>
        </p:nvSpPr>
        <p:spPr>
          <a:xfrm>
            <a:off x="179388" y="188913"/>
            <a:ext cx="8785225" cy="3960812"/>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err="1" smtClean="0">
                <a:solidFill>
                  <a:srgbClr val="FFFFFF"/>
                </a:solidFill>
              </a:rPr>
              <a:t>Bitte</a:t>
            </a:r>
            <a:r>
              <a:rPr lang="en-US" sz="1600" dirty="0" smtClean="0">
                <a:solidFill>
                  <a:srgbClr val="FFFFFF"/>
                </a:solidFill>
              </a:rPr>
              <a:t> </a:t>
            </a:r>
            <a:r>
              <a:rPr lang="en-US" sz="1600" dirty="0" err="1" smtClean="0">
                <a:solidFill>
                  <a:srgbClr val="FFFFFF"/>
                </a:solidFill>
              </a:rPr>
              <a:t>decken</a:t>
            </a:r>
            <a:r>
              <a:rPr lang="en-US" sz="1600" dirty="0" smtClean="0">
                <a:solidFill>
                  <a:srgbClr val="FFFFFF"/>
                </a:solidFill>
              </a:rPr>
              <a:t> </a:t>
            </a:r>
            <a:r>
              <a:rPr lang="en-US" sz="1600" dirty="0" err="1" smtClean="0">
                <a:solidFill>
                  <a:srgbClr val="FFFFFF"/>
                </a:solidFill>
              </a:rPr>
              <a:t>Sie</a:t>
            </a:r>
            <a:r>
              <a:rPr lang="en-US" sz="1600" dirty="0" smtClean="0">
                <a:solidFill>
                  <a:srgbClr val="FFFFFF"/>
                </a:solidFill>
              </a:rPr>
              <a:t> die </a:t>
            </a:r>
            <a:r>
              <a:rPr lang="en-US" sz="1600" dirty="0" err="1" smtClean="0">
                <a:solidFill>
                  <a:srgbClr val="FFFFFF"/>
                </a:solidFill>
              </a:rPr>
              <a:t>schraffierte</a:t>
            </a:r>
            <a:r>
              <a:rPr lang="en-US" sz="1600" dirty="0" smtClean="0">
                <a:solidFill>
                  <a:srgbClr val="FFFFFF"/>
                </a:solidFill>
              </a:rPr>
              <a:t> </a:t>
            </a:r>
            <a:r>
              <a:rPr lang="en-US" sz="1600" dirty="0" err="1" smtClean="0">
                <a:solidFill>
                  <a:srgbClr val="FFFFFF"/>
                </a:solidFill>
              </a:rPr>
              <a:t>Fläche</a:t>
            </a:r>
            <a:r>
              <a:rPr lang="en-US" sz="1600" dirty="0" smtClean="0">
                <a:solidFill>
                  <a:srgbClr val="FFFFFF"/>
                </a:solidFill>
              </a:rPr>
              <a:t> </a:t>
            </a:r>
            <a:r>
              <a:rPr lang="en-US" sz="1600" dirty="0" err="1" smtClean="0">
                <a:solidFill>
                  <a:srgbClr val="FFFFFF"/>
                </a:solidFill>
              </a:rPr>
              <a:t>mit</a:t>
            </a:r>
            <a:r>
              <a:rPr lang="en-US" sz="1600" dirty="0" smtClean="0">
                <a:solidFill>
                  <a:srgbClr val="FFFFFF"/>
                </a:solidFill>
              </a:rPr>
              <a:t> </a:t>
            </a:r>
            <a:r>
              <a:rPr lang="en-US" sz="1600" dirty="0" err="1" smtClean="0">
                <a:solidFill>
                  <a:srgbClr val="FFFFFF"/>
                </a:solidFill>
              </a:rPr>
              <a:t>einem</a:t>
            </a:r>
            <a:r>
              <a:rPr lang="en-US" sz="1600" dirty="0" smtClean="0">
                <a:solidFill>
                  <a:srgbClr val="FFFFFF"/>
                </a:solidFill>
              </a:rPr>
              <a:t> </a:t>
            </a:r>
            <a:r>
              <a:rPr lang="en-US" sz="1600" dirty="0" err="1" smtClean="0">
                <a:solidFill>
                  <a:srgbClr val="FFFFFF"/>
                </a:solidFill>
              </a:rPr>
              <a:t>Bild</a:t>
            </a:r>
            <a:r>
              <a:rPr lang="en-US" sz="1600" dirty="0" smtClean="0">
                <a:solidFill>
                  <a:srgbClr val="FFFFFF"/>
                </a:solidFill>
              </a:rPr>
              <a:t> ab.</a:t>
            </a:r>
          </a:p>
          <a:p>
            <a:pPr algn="ctr"/>
            <a:r>
              <a:rPr lang="en-US" sz="1600" dirty="0" smtClean="0">
                <a:solidFill>
                  <a:srgbClr val="FFFFFF"/>
                </a:solidFill>
              </a:rPr>
              <a:t>Please cover the shaded area with a picture.</a:t>
            </a:r>
          </a:p>
          <a:p>
            <a:pPr algn="ctr"/>
            <a:r>
              <a:rPr lang="en-US" sz="1600" dirty="0" smtClean="0">
                <a:solidFill>
                  <a:srgbClr val="FFFFFF"/>
                </a:solidFill>
              </a:rPr>
              <a:t>(24,4 x 11,0 cm)</a:t>
            </a:r>
            <a:endParaRPr lang="en-US" sz="1600" dirty="0">
              <a:solidFill>
                <a:srgbClr val="FFFFFF"/>
              </a:solidFill>
            </a:endParaRPr>
          </a:p>
        </p:txBody>
      </p:sp>
      <p:pic>
        <p:nvPicPr>
          <p:cNvPr id="96258" name="Picture 2" descr="\\192.168.2.105\Stephanie Henninger\Desktop\Projekte\Cover.jpg"/>
          <p:cNvPicPr>
            <a:picLocks noChangeAspect="1" noChangeArrowheads="1"/>
          </p:cNvPicPr>
          <p:nvPr userDrawn="1"/>
        </p:nvPicPr>
        <p:blipFill rotWithShape="1">
          <a:blip r:embed="rId2" cstate="screen">
            <a:extLst>
              <a:ext uri="{28A0092B-C50C-407E-A947-70E740481C1C}">
                <a14:useLocalDpi xmlns:a14="http://schemas.microsoft.com/office/drawing/2010/main" xmlns="" val="0"/>
              </a:ext>
            </a:extLst>
          </a:blip>
          <a:srcRect/>
          <a:stretch/>
        </p:blipFill>
        <p:spPr bwMode="auto">
          <a:xfrm>
            <a:off x="179387" y="188912"/>
            <a:ext cx="8785226" cy="39608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en-US" noProof="0" smtClean="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smtClean="0"/>
              <a:t>Division Naming</a:t>
            </a:r>
          </a:p>
          <a:p>
            <a:pPr lvl="0"/>
            <a:endParaRPr lang="en-US" noProof="0" smtClean="0"/>
          </a:p>
        </p:txBody>
      </p:sp>
      <p:pic>
        <p:nvPicPr>
          <p:cNvPr id="13" name="Grafik 12"/>
          <p:cNvPicPr>
            <a:picLocks/>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503548" y="-1"/>
            <a:ext cx="2555565" cy="1304925"/>
          </a:xfrm>
          <a:prstGeom prst="rect">
            <a:avLst/>
          </a:prstGeom>
        </p:spPr>
      </p:pic>
    </p:spTree>
    <p:extLst>
      <p:ext uri="{BB962C8B-B14F-4D97-AF65-F5344CB8AC3E}">
        <p14:creationId xmlns:p14="http://schemas.microsoft.com/office/powerpoint/2010/main" xmlns="" val="88906325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177800" indent="-177800">
              <a:buSzPct val="125000"/>
              <a:buFont typeface="Arial" pitchFamily="34" charset="0"/>
              <a:buChar char="›"/>
              <a:defRPr>
                <a:solidFill>
                  <a:schemeClr val="tx1"/>
                </a:solidFill>
              </a:defRPr>
            </a:lvl1pPr>
            <a:lvl2pPr marL="541338" indent="-184150">
              <a:buSzPct val="125000"/>
              <a:buFont typeface="Arial" pitchFamily="34" charset="0"/>
              <a:buChar char="›"/>
              <a:defRPr>
                <a:solidFill>
                  <a:schemeClr val="tx1"/>
                </a:solidFill>
              </a:defRPr>
            </a:lvl2pPr>
            <a:lvl3pPr marL="896938" indent="-177800">
              <a:buSzPct val="125000"/>
              <a:buFont typeface="Arial" pitchFamily="34" charset="0"/>
              <a:buChar char="›"/>
              <a:defRPr>
                <a:solidFill>
                  <a:schemeClr val="tx1"/>
                </a:solidFill>
              </a:defRPr>
            </a:lvl3pPr>
            <a:lvl4pPr marL="1254125" indent="-179388">
              <a:buSzPct val="125000"/>
              <a:buFont typeface="Arial" pitchFamily="34" charset="0"/>
              <a:buChar char="›"/>
              <a:defRPr>
                <a:solidFill>
                  <a:schemeClr val="tx1"/>
                </a:solidFill>
              </a:defRPr>
            </a:lvl4pPr>
            <a:lvl5pPr marL="1616075" indent="-177800">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35156728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3548" y="3839314"/>
            <a:ext cx="8172140" cy="418502"/>
          </a:xfrm>
        </p:spPr>
        <p:txBody>
          <a:bodyPr tIns="0" rIns="0" bIns="0" anchor="t" anchorCtr="0">
            <a:normAutofit/>
          </a:bodyPr>
          <a:lstStyle>
            <a:lvl1pPr algn="l">
              <a:defRPr sz="2400">
                <a:solidFill>
                  <a:schemeClr val="accent1"/>
                </a:solidFill>
              </a:defRPr>
            </a:lvl1pPr>
          </a:lstStyle>
          <a:p>
            <a:r>
              <a:rPr lang="en-US" noProof="0" smtClean="0"/>
              <a:t>Titelmasterformat durch Klicken bearbeiten</a:t>
            </a:r>
            <a:endParaRPr lang="en-US" noProof="0"/>
          </a:p>
        </p:txBody>
      </p:sp>
      <p:sp>
        <p:nvSpPr>
          <p:cNvPr id="3" name="Untertitel 2"/>
          <p:cNvSpPr>
            <a:spLocks noGrp="1"/>
          </p:cNvSpPr>
          <p:nvPr>
            <p:ph type="subTitle" idx="1"/>
          </p:nvPr>
        </p:nvSpPr>
        <p:spPr>
          <a:xfrm>
            <a:off x="503548" y="4185084"/>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smtClean="0"/>
              <a:t>Division Naming</a:t>
            </a:r>
          </a:p>
          <a:p>
            <a:pPr lvl="0"/>
            <a:endParaRPr lang="en-US" noProof="0" smtClean="0"/>
          </a:p>
        </p:txBody>
      </p:sp>
      <p:pic>
        <p:nvPicPr>
          <p:cNvPr id="14" name="Grafik 13"/>
          <p:cNvPicPr>
            <a:picLocks/>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503238" y="-1"/>
            <a:ext cx="2555876" cy="1304925"/>
          </a:xfrm>
          <a:prstGeom prst="rect">
            <a:avLst/>
          </a:prstGeom>
        </p:spPr>
      </p:pic>
    </p:spTree>
    <p:extLst>
      <p:ext uri="{BB962C8B-B14F-4D97-AF65-F5344CB8AC3E}">
        <p14:creationId xmlns:p14="http://schemas.microsoft.com/office/powerpoint/2010/main" xmlns="" val="229962605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spTree>
      <p:nvGrpSpPr>
        <p:cNvPr id="1" name=""/>
        <p:cNvGrpSpPr/>
        <p:nvPr/>
      </p:nvGrpSpPr>
      <p:grpSpPr>
        <a:xfrm>
          <a:off x="0" y="0"/>
          <a:ext cx="0" cy="0"/>
          <a:chOff x="0" y="0"/>
          <a:chExt cx="0" cy="0"/>
        </a:xfrm>
      </p:grpSpPr>
      <p:sp>
        <p:nvSpPr>
          <p:cNvPr id="9" name="Rechteck 8"/>
          <p:cNvSpPr/>
          <p:nvPr userDrawn="1"/>
        </p:nvSpPr>
        <p:spPr>
          <a:xfrm>
            <a:off x="179388" y="188912"/>
            <a:ext cx="8785225" cy="6480175"/>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err="1" smtClean="0">
                <a:solidFill>
                  <a:srgbClr val="FFFFFF"/>
                </a:solidFill>
              </a:rPr>
              <a:t>Bitte</a:t>
            </a:r>
            <a:r>
              <a:rPr lang="en-US" sz="1600" dirty="0" smtClean="0">
                <a:solidFill>
                  <a:srgbClr val="FFFFFF"/>
                </a:solidFill>
              </a:rPr>
              <a:t> </a:t>
            </a:r>
            <a:r>
              <a:rPr lang="en-US" sz="1600" dirty="0" err="1" smtClean="0">
                <a:solidFill>
                  <a:srgbClr val="FFFFFF"/>
                </a:solidFill>
              </a:rPr>
              <a:t>decken</a:t>
            </a:r>
            <a:r>
              <a:rPr lang="en-US" sz="1600" dirty="0" smtClean="0">
                <a:solidFill>
                  <a:srgbClr val="FFFFFF"/>
                </a:solidFill>
              </a:rPr>
              <a:t> </a:t>
            </a:r>
            <a:r>
              <a:rPr lang="en-US" sz="1600" dirty="0" err="1" smtClean="0">
                <a:solidFill>
                  <a:srgbClr val="FFFFFF"/>
                </a:solidFill>
              </a:rPr>
              <a:t>Sie</a:t>
            </a:r>
            <a:r>
              <a:rPr lang="en-US" sz="1600" dirty="0" smtClean="0">
                <a:solidFill>
                  <a:srgbClr val="FFFFFF"/>
                </a:solidFill>
              </a:rPr>
              <a:t> die </a:t>
            </a:r>
            <a:r>
              <a:rPr lang="en-US" sz="1600" dirty="0" err="1" smtClean="0">
                <a:solidFill>
                  <a:srgbClr val="FFFFFF"/>
                </a:solidFill>
              </a:rPr>
              <a:t>schraffierte</a:t>
            </a:r>
            <a:r>
              <a:rPr lang="en-US" sz="1600" dirty="0" smtClean="0">
                <a:solidFill>
                  <a:srgbClr val="FFFFFF"/>
                </a:solidFill>
              </a:rPr>
              <a:t> </a:t>
            </a:r>
            <a:r>
              <a:rPr lang="en-US" sz="1600" dirty="0" err="1" smtClean="0">
                <a:solidFill>
                  <a:srgbClr val="FFFFFF"/>
                </a:solidFill>
              </a:rPr>
              <a:t>Fläche</a:t>
            </a:r>
            <a:r>
              <a:rPr lang="en-US" sz="1600" dirty="0" smtClean="0">
                <a:solidFill>
                  <a:srgbClr val="FFFFFF"/>
                </a:solidFill>
              </a:rPr>
              <a:t> </a:t>
            </a:r>
            <a:r>
              <a:rPr lang="en-US" sz="1600" dirty="0" err="1" smtClean="0">
                <a:solidFill>
                  <a:srgbClr val="FFFFFF"/>
                </a:solidFill>
              </a:rPr>
              <a:t>mit</a:t>
            </a:r>
            <a:r>
              <a:rPr lang="en-US" sz="1600" dirty="0" smtClean="0">
                <a:solidFill>
                  <a:srgbClr val="FFFFFF"/>
                </a:solidFill>
              </a:rPr>
              <a:t> </a:t>
            </a:r>
            <a:r>
              <a:rPr lang="en-US" sz="1600" dirty="0" err="1" smtClean="0">
                <a:solidFill>
                  <a:srgbClr val="FFFFFF"/>
                </a:solidFill>
              </a:rPr>
              <a:t>einem</a:t>
            </a:r>
            <a:r>
              <a:rPr lang="en-US" sz="1600" dirty="0" smtClean="0">
                <a:solidFill>
                  <a:srgbClr val="FFFFFF"/>
                </a:solidFill>
              </a:rPr>
              <a:t> </a:t>
            </a:r>
            <a:r>
              <a:rPr lang="en-US" sz="1600" dirty="0" err="1" smtClean="0">
                <a:solidFill>
                  <a:srgbClr val="FFFFFF"/>
                </a:solidFill>
              </a:rPr>
              <a:t>Bild</a:t>
            </a:r>
            <a:r>
              <a:rPr lang="en-US" sz="1600" dirty="0" smtClean="0">
                <a:solidFill>
                  <a:srgbClr val="FFFFFF"/>
                </a:solidFill>
              </a:rPr>
              <a:t> ab.</a:t>
            </a:r>
          </a:p>
          <a:p>
            <a:pPr algn="ctr"/>
            <a:r>
              <a:rPr lang="en-US" sz="1600" dirty="0" smtClean="0">
                <a:solidFill>
                  <a:srgbClr val="FFFFFF"/>
                </a:solidFill>
              </a:rPr>
              <a:t>Please cover the shaded area with a picture.</a:t>
            </a:r>
          </a:p>
          <a:p>
            <a:pPr algn="ctr"/>
            <a:r>
              <a:rPr lang="en-US" sz="1600" dirty="0" smtClean="0">
                <a:solidFill>
                  <a:srgbClr val="FFFFFF"/>
                </a:solidFill>
              </a:rPr>
              <a:t>(24,4 x 18,0 cm)</a:t>
            </a:r>
            <a:endParaRPr lang="en-US" sz="1600" dirty="0">
              <a:solidFill>
                <a:srgbClr val="FFFFFF"/>
              </a:solidFill>
            </a:endParaRPr>
          </a:p>
        </p:txBody>
      </p:sp>
      <p:sp>
        <p:nvSpPr>
          <p:cNvPr id="12" name="Rechteck 11"/>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smtClean="0">
                <a:solidFill>
                  <a:srgbClr val="000000"/>
                </a:solidFill>
              </a:rPr>
              <a:t>Wenn Sie ein neues Bild einfügen: Klicken Sie mit der rechten Maustaste auf das Bild und wählen „In den Hintergrund“, um das Bild hinter das Quality Seal zu bringen.</a:t>
            </a:r>
          </a:p>
          <a:p>
            <a:r>
              <a:rPr lang="en-US" sz="900" smtClean="0">
                <a:solidFill>
                  <a:srgbClr val="000000"/>
                </a:solidFill>
              </a:rPr>
              <a:t>If you insert a new picture: Right click on the picture and select “Send to the back” to position it behind the Quality Seal.</a:t>
            </a:r>
          </a:p>
        </p:txBody>
      </p:sp>
      <p:cxnSp>
        <p:nvCxnSpPr>
          <p:cNvPr id="14" name="Gerade Verbindung 13"/>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en-US" noProof="0" smtClean="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solidFill>
                  <a:schemeClr val="bg1"/>
                </a:solidFill>
              </a:defRPr>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solidFill>
                  <a:schemeClr val="bg1"/>
                </a:solidFill>
              </a:defRPr>
            </a:lvl1pPr>
          </a:lstStyle>
          <a:p>
            <a:pPr lvl="0"/>
            <a:r>
              <a:rPr lang="en-US" noProof="0" smtClean="0"/>
              <a:t>Division Naming</a:t>
            </a:r>
          </a:p>
          <a:p>
            <a:pPr lvl="0"/>
            <a:endParaRPr lang="en-US" noProof="0" smtClean="0"/>
          </a:p>
        </p:txBody>
      </p:sp>
      <p:sp>
        <p:nvSpPr>
          <p:cNvPr id="8" name="Textplatzhalter 7"/>
          <p:cNvSpPr>
            <a:spLocks noGrp="1"/>
          </p:cNvSpPr>
          <p:nvPr>
            <p:ph type="body" sz="quarter" idx="12" hasCustomPrompt="1"/>
          </p:nvPr>
        </p:nvSpPr>
        <p:spPr>
          <a:xfrm>
            <a:off x="503238" y="0"/>
            <a:ext cx="2555875" cy="1304925"/>
          </a:xfrm>
          <a:blipFill>
            <a:blip r:embed="rId2" cstate="screen"/>
            <a:stretch>
              <a:fillRect/>
            </a:stretch>
          </a:blipFill>
        </p:spPr>
        <p:txBody>
          <a:bodyPr>
            <a:noAutofit/>
          </a:bodyPr>
          <a:lstStyle>
            <a:lvl1pPr marL="0" indent="0" algn="ctr">
              <a:spcAft>
                <a:spcPts val="0"/>
              </a:spcAft>
              <a:buNone/>
              <a:defRPr sz="800"/>
            </a:lvl1pPr>
          </a:lstStyle>
          <a:p>
            <a:pPr lvl="0"/>
            <a:r>
              <a:rPr lang="en-US" noProof="0" smtClean="0"/>
              <a:t>Das Quality Seal hat im Vordergrund zu stehen.</a:t>
            </a:r>
            <a:br>
              <a:rPr lang="en-US" noProof="0" smtClean="0"/>
            </a:br>
            <a:r>
              <a:rPr lang="en-US" noProof="0" smtClean="0"/>
              <a:t>Bitte ändern Sie nicht die Größe oder Position.</a:t>
            </a:r>
            <a:br>
              <a:rPr lang="en-US" noProof="0" smtClean="0"/>
            </a:br>
            <a:r>
              <a:rPr lang="en-US" noProof="0" smtClean="0"/>
              <a:t>The Quality Seal has to stay on top.</a:t>
            </a:r>
            <a:br>
              <a:rPr lang="en-US" noProof="0" smtClean="0"/>
            </a:br>
            <a:r>
              <a:rPr lang="en-US" noProof="0" smtClean="0"/>
              <a:t>Please do not change size or position.</a:t>
            </a:r>
          </a:p>
          <a:p>
            <a:pPr lvl="0"/>
            <a:endParaRPr lang="en-US" noProof="0" smtClean="0"/>
          </a:p>
        </p:txBody>
      </p:sp>
    </p:spTree>
    <p:extLst>
      <p:ext uri="{BB962C8B-B14F-4D97-AF65-F5344CB8AC3E}">
        <p14:creationId xmlns:p14="http://schemas.microsoft.com/office/powerpoint/2010/main" xmlns="" val="8890632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hapter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Clr>
                <a:schemeClr val="bg1"/>
              </a:buClr>
              <a:buSzPct val="125000"/>
              <a:buFont typeface="Arial" pitchFamily="34" charset="0"/>
              <a:buChar char="›"/>
              <a:defRPr>
                <a:solidFill>
                  <a:schemeClr val="bg1"/>
                </a:solidFill>
              </a:defRPr>
            </a:lvl2pPr>
            <a:lvl3pPr marL="539750" indent="-177800">
              <a:lnSpc>
                <a:spcPct val="113000"/>
              </a:lnSpc>
              <a:buClr>
                <a:schemeClr val="bg1"/>
              </a:buClr>
              <a:buSzPct val="125000"/>
              <a:buFont typeface="Arial" pitchFamily="34" charset="0"/>
              <a:buChar char="›"/>
              <a:defRPr>
                <a:solidFill>
                  <a:schemeClr val="bg1"/>
                </a:solidFill>
              </a:defRPr>
            </a:lvl3pPr>
            <a:lvl4pPr marL="895350" indent="-179388">
              <a:lnSpc>
                <a:spcPct val="113000"/>
              </a:lnSpc>
              <a:buClr>
                <a:schemeClr val="bg1"/>
              </a:buClr>
              <a:buSzPct val="125000"/>
              <a:buFont typeface="Arial" pitchFamily="34" charset="0"/>
              <a:buChar char="›"/>
              <a:defRPr>
                <a:solidFill>
                  <a:schemeClr val="bg1"/>
                </a:solidFill>
              </a:defRPr>
            </a:lvl4pPr>
            <a:lvl5pPr marL="1257300" indent="-177800">
              <a:lnSpc>
                <a:spcPct val="113000"/>
              </a:lnSpc>
              <a:buClr>
                <a:schemeClr val="bg1"/>
              </a:buClr>
              <a:buSzPct val="125000"/>
              <a:buFont typeface="Arial" pitchFamily="34" charset="0"/>
              <a:buChar char="›"/>
              <a:defRPr>
                <a:solidFill>
                  <a:schemeClr val="bg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bg1"/>
                </a:solidFill>
              </a:defRPr>
            </a:lvl1pPr>
          </a:lstStyle>
          <a:p>
            <a:r>
              <a:rPr lang="en-US" noProof="0" smtClean="0"/>
              <a:t>Titelmasterformat durch Klicken bearbeiten</a:t>
            </a:r>
            <a:endParaRPr lang="en-US" noProof="0"/>
          </a:p>
        </p:txBody>
      </p:sp>
      <p:pic>
        <p:nvPicPr>
          <p:cNvPr id="15" name="Bild 3"/>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a:xfrm>
            <a:off x="252412" y="6094965"/>
            <a:ext cx="1857600" cy="570154"/>
          </a:xfrm>
          <a:prstGeom prst="rect">
            <a:avLst/>
          </a:prstGeom>
          <a:noFill/>
          <a:ln>
            <a:noFill/>
          </a:ln>
        </p:spPr>
      </p:pic>
      <p:cxnSp>
        <p:nvCxnSpPr>
          <p:cNvPr id="16" name="Gerade Verbindung 15"/>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000000"/>
                </a:solidFill>
              </a:rPr>
              <a:t>Confidential</a:t>
            </a:r>
            <a:endParaRPr lang="en-US" sz="700">
              <a:solidFill>
                <a:srgbClr val="000000"/>
              </a:solidFill>
            </a:endParaRPr>
          </a:p>
        </p:txBody>
      </p:sp>
      <p:sp>
        <p:nvSpPr>
          <p:cNvPr id="18"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000000"/>
                </a:solidFill>
              </a:rPr>
              <a:t>Space for Sender Information</a:t>
            </a:r>
            <a:endParaRPr lang="en-US" sz="700" b="1">
              <a:solidFill>
                <a:srgbClr val="000000"/>
              </a:solidFill>
            </a:endParaRPr>
          </a:p>
        </p:txBody>
      </p:sp>
      <p:grpSp>
        <p:nvGrpSpPr>
          <p:cNvPr id="2" name="Gruppieren 12"/>
          <p:cNvGrpSpPr/>
          <p:nvPr userDrawn="1"/>
        </p:nvGrpSpPr>
        <p:grpSpPr>
          <a:xfrm>
            <a:off x="0" y="0"/>
            <a:ext cx="9144000" cy="6858000"/>
            <a:chOff x="0" y="0"/>
            <a:chExt cx="9144000" cy="6858000"/>
          </a:xfrm>
          <a:solidFill>
            <a:schemeClr val="bg1"/>
          </a:solidFill>
        </p:grpSpPr>
        <p:sp>
          <p:nvSpPr>
            <p:cNvPr id="14" name="Rechteck 13"/>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2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2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24"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88338929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pter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81082495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hapter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SzPct val="125000"/>
              <a:buFont typeface="Arial" pitchFamily="34" charset="0"/>
              <a:buChar char="›"/>
              <a:defRPr>
                <a:solidFill>
                  <a:schemeClr val="bg1"/>
                </a:solidFill>
              </a:defRPr>
            </a:lvl2pPr>
            <a:lvl3pPr marL="539750" indent="-177800">
              <a:lnSpc>
                <a:spcPct val="113000"/>
              </a:lnSpc>
              <a:buSzPct val="125000"/>
              <a:buFont typeface="Arial" pitchFamily="34" charset="0"/>
              <a:buChar char="›"/>
              <a:defRPr>
                <a:solidFill>
                  <a:schemeClr val="bg1"/>
                </a:solidFill>
              </a:defRPr>
            </a:lvl3pPr>
            <a:lvl4pPr marL="895350" indent="-179388">
              <a:lnSpc>
                <a:spcPct val="113000"/>
              </a:lnSpc>
              <a:buSzPct val="125000"/>
              <a:buFont typeface="Arial" pitchFamily="34" charset="0"/>
              <a:buChar char="›"/>
              <a:defRPr>
                <a:solidFill>
                  <a:schemeClr val="bg1"/>
                </a:solidFill>
              </a:defRPr>
            </a:lvl4pPr>
            <a:lvl5pPr marL="1257300" indent="-177800">
              <a:lnSpc>
                <a:spcPct val="113000"/>
              </a:lnSpc>
              <a:buSzPct val="125000"/>
              <a:buFont typeface="Arial" pitchFamily="34" charset="0"/>
              <a:buChar char="›"/>
              <a:defRPr>
                <a:solidFill>
                  <a:schemeClr val="bg1"/>
                </a:solidFill>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cxnSp>
        <p:nvCxnSpPr>
          <p:cNvPr id="7" name="Gerade Verbindung 6"/>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FFFFFF"/>
                </a:solidFill>
              </a:rPr>
              <a:t>Confidential</a:t>
            </a:r>
            <a:endParaRPr lang="en-US" sz="700">
              <a:solidFill>
                <a:srgbClr val="FFFFFF"/>
              </a:solidFill>
            </a:endParaRPr>
          </a:p>
        </p:txBody>
      </p:sp>
      <p:sp>
        <p:nvSpPr>
          <p:cNvPr id="14"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FFFFFF"/>
                </a:solidFill>
              </a:rPr>
              <a:t>Space for Sender Information</a:t>
            </a:r>
            <a:endParaRPr lang="en-US" sz="700" b="1">
              <a:solidFill>
                <a:srgbClr val="FFFFFF"/>
              </a:solidFill>
            </a:endParaRPr>
          </a:p>
        </p:txBody>
      </p:sp>
      <p:pic>
        <p:nvPicPr>
          <p:cNvPr id="15" name="Bild 4"/>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bwMode="black">
          <a:xfrm>
            <a:off x="252637" y="6095032"/>
            <a:ext cx="1857375" cy="570087"/>
          </a:xfrm>
          <a:prstGeom prst="rect">
            <a:avLst/>
          </a:prstGeom>
          <a:noFill/>
          <a:ln>
            <a:noFill/>
          </a:ln>
        </p:spPr>
      </p:pic>
      <p:grpSp>
        <p:nvGrpSpPr>
          <p:cNvPr id="2" name="Gruppieren 15"/>
          <p:cNvGrpSpPr/>
          <p:nvPr userDrawn="1"/>
        </p:nvGrpSpPr>
        <p:grpSpPr>
          <a:xfrm>
            <a:off x="0" y="0"/>
            <a:ext cx="9144000" cy="6858000"/>
            <a:chOff x="0" y="0"/>
            <a:chExt cx="9144000" cy="6858000"/>
          </a:xfrm>
          <a:solidFill>
            <a:schemeClr val="bg1"/>
          </a:solidFill>
        </p:grpSpPr>
        <p:sp>
          <p:nvSpPr>
            <p:cNvPr id="17" name="Rechteck 16"/>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8" name="Rechteck 17"/>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16"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bg1"/>
                </a:solidFill>
                <a:latin typeface="+mn-lt"/>
              </a:defRPr>
            </a:lvl1pPr>
          </a:lstStyle>
          <a:p>
            <a:r>
              <a:rPr lang="en-US" smtClean="0">
                <a:solidFill>
                  <a:srgbClr val="FFFFFF"/>
                </a:solidFill>
              </a:rPr>
              <a:t>January 28, 2014</a:t>
            </a:r>
            <a:endParaRPr lang="en-US" dirty="0">
              <a:solidFill>
                <a:srgbClr val="FFFFFF"/>
              </a:solidFill>
            </a:endParaRPr>
          </a:p>
        </p:txBody>
      </p:sp>
      <p:sp>
        <p:nvSpPr>
          <p:cNvPr id="21"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bg1"/>
                </a:solidFill>
                <a:latin typeface="+mn-lt"/>
              </a:defRPr>
            </a:lvl1pPr>
          </a:lstStyle>
          <a:p>
            <a:r>
              <a:rPr lang="en-US" smtClean="0">
                <a:solidFill>
                  <a:srgbClr val="FFFFFF"/>
                </a:solidFill>
              </a:rPr>
              <a:t>Ralf Lenninger © Continental Corporation</a:t>
            </a:r>
            <a:endParaRPr lang="en-US" dirty="0">
              <a:solidFill>
                <a:srgbClr val="FFFFFF"/>
              </a:solidFill>
            </a:endParaRPr>
          </a:p>
        </p:txBody>
      </p:sp>
      <p:sp>
        <p:nvSpPr>
          <p:cNvPr id="22"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bg1"/>
                </a:solidFill>
                <a:latin typeface="+mn-lt"/>
              </a:defRPr>
            </a:lvl1pPr>
          </a:lstStyle>
          <a:p>
            <a:fld id="{ADA48181-2C78-49CB-8C52-912A07842C2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1959470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op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2232025"/>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54612469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Bottom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3644900"/>
            <a:ext cx="8353425" cy="2232024"/>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p:txBody>
          <a:bodyPr/>
          <a:lstStyle>
            <a:lvl1pPr>
              <a:defRPr>
                <a:solidFill>
                  <a:schemeClr val="accent1"/>
                </a:solidFill>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406986271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 (silver)">
    <p:bg>
      <p:bgPr>
        <a:gradFill>
          <a:gsLst>
            <a:gs pos="15000">
              <a:srgbClr val="747474"/>
            </a:gs>
            <a:gs pos="50000">
              <a:srgbClr val="D9D9D9"/>
            </a:gs>
            <a:gs pos="85000">
              <a:srgbClr val="747474"/>
            </a:gs>
          </a:gsLst>
          <a:lin ang="12600000" scaled="0"/>
        </a:gra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8"/>
            <a:ext cx="8353425" cy="4535486"/>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Clr>
                <a:schemeClr val="accent1"/>
              </a:buClr>
              <a:buSzPct val="125000"/>
              <a:buFont typeface="Arial" pitchFamily="34" charset="0"/>
              <a:buChar char="›"/>
              <a:defRPr>
                <a:solidFill>
                  <a:schemeClr val="tx1"/>
                </a:solidFill>
              </a:defRPr>
            </a:lvl2pPr>
            <a:lvl3pPr marL="539750" indent="-177800">
              <a:lnSpc>
                <a:spcPct val="113000"/>
              </a:lnSpc>
              <a:buClr>
                <a:schemeClr val="accent1"/>
              </a:buClr>
              <a:buSzPct val="125000"/>
              <a:buFont typeface="Arial" pitchFamily="34" charset="0"/>
              <a:buChar char="›"/>
              <a:defRPr>
                <a:solidFill>
                  <a:schemeClr val="tx1"/>
                </a:solidFill>
              </a:defRPr>
            </a:lvl3pPr>
            <a:lvl4pPr marL="895350" indent="-179388">
              <a:lnSpc>
                <a:spcPct val="113000"/>
              </a:lnSpc>
              <a:buClr>
                <a:schemeClr val="accent1"/>
              </a:buClr>
              <a:buSzPct val="125000"/>
              <a:buFont typeface="Arial" pitchFamily="34" charset="0"/>
              <a:buChar char="›"/>
              <a:defRPr>
                <a:solidFill>
                  <a:schemeClr val="tx1"/>
                </a:solidFill>
              </a:defRPr>
            </a:lvl4pPr>
            <a:lvl5pPr marL="1257300" indent="-177800">
              <a:lnSpc>
                <a:spcPct val="113000"/>
              </a:lnSpc>
              <a:buClr>
                <a:schemeClr val="accent1"/>
              </a:buClr>
              <a:buSzPct val="125000"/>
              <a:buFont typeface="Arial" pitchFamily="34" charset="0"/>
              <a:buChar char="›"/>
              <a:defRPr>
                <a:solidFill>
                  <a:schemeClr val="tx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pic>
        <p:nvPicPr>
          <p:cNvPr id="15" name="Bild 3"/>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a:xfrm>
            <a:off x="252412" y="6094965"/>
            <a:ext cx="1857600" cy="570154"/>
          </a:xfrm>
          <a:prstGeom prst="rect">
            <a:avLst/>
          </a:prstGeom>
          <a:noFill/>
          <a:ln>
            <a:noFill/>
          </a:ln>
        </p:spPr>
      </p:pic>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de-DE" sz="700" noProof="0" dirty="0" smtClean="0">
                <a:solidFill>
                  <a:schemeClr val="tx1"/>
                </a:solidFill>
                <a:latin typeface="+mn-lt"/>
              </a:rPr>
              <a:t>Public</a:t>
            </a:r>
            <a:endParaRPr lang="de-DE" sz="700" noProof="0" dirty="0">
              <a:solidFill>
                <a:schemeClr val="tx1"/>
              </a:solidFill>
              <a:latin typeface="+mn-lt"/>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dirty="0" smtClean="0">
                <a:solidFill>
                  <a:schemeClr val="tx1"/>
                </a:solidFill>
                <a:latin typeface="+mn-lt"/>
              </a:rPr>
              <a:t>Continental </a:t>
            </a:r>
            <a:r>
              <a:rPr lang="en-US" sz="700" b="1" noProof="0" dirty="0" err="1" smtClean="0">
                <a:solidFill>
                  <a:schemeClr val="tx1"/>
                </a:solidFill>
                <a:latin typeface="+mn-lt"/>
              </a:rPr>
              <a:t>Pressekonferenz</a:t>
            </a:r>
            <a:endParaRPr lang="en-US" sz="700" b="1" noProof="0" dirty="0">
              <a:solidFill>
                <a:schemeClr val="tx1"/>
              </a:solidFill>
              <a:latin typeface="+mn-lt"/>
            </a:endParaRPr>
          </a:p>
        </p:txBody>
      </p:sp>
      <p:grpSp>
        <p:nvGrpSpPr>
          <p:cNvPr id="2" name="Gruppieren 15"/>
          <p:cNvGrpSpPr/>
          <p:nvPr userDrawn="1"/>
        </p:nvGrpSpPr>
        <p:grpSpPr>
          <a:xfrm>
            <a:off x="0" y="0"/>
            <a:ext cx="9144000" cy="6858000"/>
            <a:chOff x="0" y="0"/>
            <a:chExt cx="9144000" cy="6858000"/>
          </a:xfrm>
        </p:grpSpPr>
        <p:sp>
          <p:nvSpPr>
            <p:cNvPr id="20" name="Rechteck 19"/>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1" name="Rechteck 20"/>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2" name="Rechteck 21"/>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3" name="Rechteck 22"/>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3875012608"/>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wo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4" name="Inhaltsplatzhalter 3"/>
          <p:cNvSpPr>
            <a:spLocks noGrp="1"/>
          </p:cNvSpPr>
          <p:nvPr>
            <p:ph sz="half" idx="2"/>
          </p:nvPr>
        </p:nvSpPr>
        <p:spPr>
          <a:xfrm>
            <a:off x="4606926" y="1341437"/>
            <a:ext cx="4141788"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2" name="Titel 11"/>
          <p:cNvSpPr>
            <a:spLocks noGrp="1"/>
          </p:cNvSpPr>
          <p:nvPr>
            <p:ph type="title"/>
          </p:nvPr>
        </p:nvSpPr>
        <p:spPr>
          <a:xfrm>
            <a:off x="395289" y="296862"/>
            <a:ext cx="8353424" cy="719137"/>
          </a:xfrm>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8" name="Datumsplatzhalter 23"/>
          <p:cNvSpPr>
            <a:spLocks noGrp="1"/>
          </p:cNvSpPr>
          <p:nvPr>
            <p:ph type="dt" sz="half" idx="10"/>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9"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0"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61793629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Left Content Area">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2" name="Titel 11"/>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8"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9"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83355988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8" y="1341437"/>
            <a:ext cx="273685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4" name="Inhaltsplatzhalter 3"/>
          <p:cNvSpPr>
            <a:spLocks noGrp="1"/>
          </p:cNvSpPr>
          <p:nvPr>
            <p:ph sz="half" idx="2"/>
          </p:nvPr>
        </p:nvSpPr>
        <p:spPr>
          <a:xfrm>
            <a:off x="3203575"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8" name="Inhaltsplatzhalter 3"/>
          <p:cNvSpPr>
            <a:spLocks noGrp="1"/>
          </p:cNvSpPr>
          <p:nvPr>
            <p:ph sz="half" idx="13"/>
          </p:nvPr>
        </p:nvSpPr>
        <p:spPr>
          <a:xfrm>
            <a:off x="6011863"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9" name="Titel 8"/>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13" name="Datumsplatzhalter 23"/>
          <p:cNvSpPr>
            <a:spLocks noGrp="1"/>
          </p:cNvSpPr>
          <p:nvPr>
            <p:ph type="dt" sz="half" idx="14"/>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4"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5"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79145327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4" name="Inhaltsplatzhalter 3"/>
          <p:cNvSpPr>
            <a:spLocks noGrp="1"/>
          </p:cNvSpPr>
          <p:nvPr>
            <p:ph sz="half" idx="2"/>
          </p:nvPr>
        </p:nvSpPr>
        <p:spPr>
          <a:xfrm>
            <a:off x="4606926" y="1341437"/>
            <a:ext cx="4141787"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2" name="Titel 11"/>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18" name="Inhaltsplatzhalter 2"/>
          <p:cNvSpPr>
            <a:spLocks noGrp="1"/>
          </p:cNvSpPr>
          <p:nvPr>
            <p:ph sz="half" idx="13"/>
          </p:nvPr>
        </p:nvSpPr>
        <p:spPr>
          <a:xfrm>
            <a:off x="395289" y="3644900"/>
            <a:ext cx="4140199"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9" name="Inhaltsplatzhalter 3"/>
          <p:cNvSpPr>
            <a:spLocks noGrp="1"/>
          </p:cNvSpPr>
          <p:nvPr>
            <p:ph sz="half" idx="14"/>
          </p:nvPr>
        </p:nvSpPr>
        <p:spPr>
          <a:xfrm>
            <a:off x="4606926" y="3644900"/>
            <a:ext cx="4141788"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durch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p:txBody>
      </p:sp>
      <p:sp>
        <p:nvSpPr>
          <p:cNvPr id="10" name="Datumsplatzhalter 23"/>
          <p:cNvSpPr>
            <a:spLocks noGrp="1"/>
          </p:cNvSpPr>
          <p:nvPr>
            <p:ph type="dt" sz="half" idx="15"/>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1"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6"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63279690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accent1"/>
                </a:solidFill>
                <a:latin typeface="+mj-lt"/>
              </a:defRPr>
            </a:lvl1pPr>
          </a:lstStyle>
          <a:p>
            <a:r>
              <a:rPr lang="en-US" noProof="0" smtClean="0"/>
              <a:t>Titelmasterformat durch Klicken bearbeiten</a:t>
            </a:r>
            <a:endParaRPr lang="en-US" noProof="0"/>
          </a:p>
        </p:txBody>
      </p:sp>
      <p:sp>
        <p:nvSpPr>
          <p:cNvPr id="16"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7"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8"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64820124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8"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9"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0"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89130771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End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bg1"/>
                </a:solidFill>
              </a:defRPr>
            </a:lvl1pPr>
          </a:lstStyle>
          <a:p>
            <a:r>
              <a:rPr lang="en-US" noProof="0" smtClean="0"/>
              <a:t>Titelmasterformat durch Klicken bearbeiten</a:t>
            </a:r>
            <a:endParaRPr lang="en-US" noProof="0"/>
          </a:p>
        </p:txBody>
      </p:sp>
      <p:pic>
        <p:nvPicPr>
          <p:cNvPr id="15" name="Bild 3"/>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a:xfrm>
            <a:off x="252412" y="6094965"/>
            <a:ext cx="1857600" cy="570154"/>
          </a:xfrm>
          <a:prstGeom prst="rect">
            <a:avLst/>
          </a:prstGeom>
          <a:noFill/>
          <a:ln>
            <a:noFill/>
          </a:ln>
        </p:spPr>
      </p:pic>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000000"/>
                </a:solidFill>
              </a:rPr>
              <a:t>Confidential</a:t>
            </a:r>
            <a:endParaRPr lang="en-US" sz="700">
              <a:solidFill>
                <a:srgbClr val="000000"/>
              </a:solidFill>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000000"/>
                </a:solidFill>
              </a:rPr>
              <a:t>Space for Sender Information</a:t>
            </a:r>
            <a:endParaRPr lang="en-US" sz="700" b="1">
              <a:solidFill>
                <a:srgbClr val="000000"/>
              </a:solidFill>
            </a:endParaRPr>
          </a:p>
        </p:txBody>
      </p:sp>
      <p:grpSp>
        <p:nvGrpSpPr>
          <p:cNvPr id="2" name="Gruppieren 16"/>
          <p:cNvGrpSpPr/>
          <p:nvPr userDrawn="1"/>
        </p:nvGrpSpPr>
        <p:grpSpPr>
          <a:xfrm>
            <a:off x="0" y="0"/>
            <a:ext cx="9144000" cy="6858000"/>
            <a:chOff x="0" y="0"/>
            <a:chExt cx="9144000" cy="6858000"/>
          </a:xfrm>
          <a:solidFill>
            <a:schemeClr val="bg1"/>
          </a:solidFill>
        </p:grpSpPr>
        <p:sp>
          <p:nvSpPr>
            <p:cNvPr id="18" name="Rechteck 17"/>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17"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22"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23"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22984448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End (whi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tx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grpSp>
        <p:nvGrpSpPr>
          <p:cNvPr id="2" name="Gruppieren 12"/>
          <p:cNvGrpSpPr/>
          <p:nvPr userDrawn="1"/>
        </p:nvGrpSpPr>
        <p:grpSpPr>
          <a:xfrm>
            <a:off x="0" y="0"/>
            <a:ext cx="9144000" cy="6858000"/>
            <a:chOff x="0" y="0"/>
            <a:chExt cx="9144000" cy="6858000"/>
          </a:xfrm>
          <a:solidFill>
            <a:schemeClr val="bg1"/>
          </a:solidFill>
        </p:grpSpPr>
        <p:sp>
          <p:nvSpPr>
            <p:cNvPr id="14" name="Rechteck 13"/>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5" name="Rechteck 14"/>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6" name="Rechteck 15"/>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7" name="Rechteck 16"/>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1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8"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41691195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End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smtClean="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en-US" noProof="0" smtClean="0"/>
              <a:t>Titelmasterformat durch Klicken bearbeiten</a:t>
            </a:r>
            <a:endParaRPr lang="en-US" noProof="0"/>
          </a:p>
        </p:txBody>
      </p:sp>
      <p:cxnSp>
        <p:nvCxnSpPr>
          <p:cNvPr id="13" name="Gerade Verbindung 12"/>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smtClean="0">
                <a:solidFill>
                  <a:srgbClr val="FFFFFF"/>
                </a:solidFill>
              </a:rPr>
              <a:t>Confidential</a:t>
            </a:r>
            <a:endParaRPr lang="en-US" sz="700">
              <a:solidFill>
                <a:srgbClr val="FFFFFF"/>
              </a:solidFill>
            </a:endParaRP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smtClean="0">
                <a:solidFill>
                  <a:srgbClr val="FFFFFF"/>
                </a:solidFill>
              </a:rPr>
              <a:t>Space for Sender Information</a:t>
            </a:r>
            <a:endParaRPr lang="en-US" sz="700" b="1">
              <a:solidFill>
                <a:srgbClr val="FFFFFF"/>
              </a:solidFill>
            </a:endParaRPr>
          </a:p>
        </p:txBody>
      </p:sp>
      <p:pic>
        <p:nvPicPr>
          <p:cNvPr id="17" name="Bild 4"/>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bwMode="black">
          <a:xfrm>
            <a:off x="252637" y="6095032"/>
            <a:ext cx="1857375" cy="570087"/>
          </a:xfrm>
          <a:prstGeom prst="rect">
            <a:avLst/>
          </a:prstGeom>
          <a:noFill/>
          <a:ln>
            <a:noFill/>
          </a:ln>
        </p:spPr>
      </p:pic>
      <p:grpSp>
        <p:nvGrpSpPr>
          <p:cNvPr id="2" name="Gruppieren 14"/>
          <p:cNvGrpSpPr/>
          <p:nvPr userDrawn="1"/>
        </p:nvGrpSpPr>
        <p:grpSpPr>
          <a:xfrm>
            <a:off x="0" y="0"/>
            <a:ext cx="9144000" cy="6858000"/>
            <a:chOff x="0" y="0"/>
            <a:chExt cx="9144000" cy="6858000"/>
          </a:xfrm>
          <a:solidFill>
            <a:schemeClr val="bg1"/>
          </a:solidFill>
        </p:grpSpPr>
        <p:sp>
          <p:nvSpPr>
            <p:cNvPr id="18" name="Rechteck 17"/>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grpSp>
      <p:sp>
        <p:nvSpPr>
          <p:cNvPr id="2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bg1"/>
                </a:solidFill>
                <a:latin typeface="+mn-lt"/>
              </a:defRPr>
            </a:lvl1pPr>
          </a:lstStyle>
          <a:p>
            <a:r>
              <a:rPr lang="en-US" smtClean="0">
                <a:solidFill>
                  <a:srgbClr val="FFFFFF"/>
                </a:solidFill>
              </a:rPr>
              <a:t>January 28, 2014</a:t>
            </a:r>
            <a:endParaRPr lang="en-US" dirty="0">
              <a:solidFill>
                <a:srgbClr val="FFFFFF"/>
              </a:solidFill>
            </a:endParaRPr>
          </a:p>
        </p:txBody>
      </p:sp>
      <p:sp>
        <p:nvSpPr>
          <p:cNvPr id="2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bg1"/>
                </a:solidFill>
                <a:latin typeface="+mn-lt"/>
              </a:defRPr>
            </a:lvl1pPr>
          </a:lstStyle>
          <a:p>
            <a:r>
              <a:rPr lang="en-US" smtClean="0">
                <a:solidFill>
                  <a:srgbClr val="FFFFFF"/>
                </a:solidFill>
              </a:rPr>
              <a:t>Ralf Lenninger © Continental Corporation</a:t>
            </a:r>
            <a:endParaRPr lang="en-US" dirty="0">
              <a:solidFill>
                <a:srgbClr val="FFFFFF"/>
              </a:solidFill>
            </a:endParaRPr>
          </a:p>
        </p:txBody>
      </p:sp>
      <p:sp>
        <p:nvSpPr>
          <p:cNvPr id="24"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bg1"/>
                </a:solidFill>
                <a:latin typeface="+mn-lt"/>
              </a:defRPr>
            </a:lvl1pPr>
          </a:lstStyle>
          <a:p>
            <a:fld id="{ADA48181-2C78-49CB-8C52-912A07842C2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97498876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7"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2"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3"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4"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Clr>
                <a:schemeClr val="bg1"/>
              </a:buClr>
              <a:buSzPct val="125000"/>
              <a:buFont typeface="Arial" pitchFamily="34" charset="0"/>
              <a:buChar char="›"/>
              <a:defRPr>
                <a:solidFill>
                  <a:schemeClr val="bg1"/>
                </a:solidFill>
              </a:defRPr>
            </a:lvl2pPr>
            <a:lvl3pPr marL="539750" indent="-177800">
              <a:lnSpc>
                <a:spcPct val="113000"/>
              </a:lnSpc>
              <a:buClr>
                <a:schemeClr val="bg1"/>
              </a:buClr>
              <a:buSzPct val="125000"/>
              <a:buFont typeface="Arial" pitchFamily="34" charset="0"/>
              <a:buChar char="›"/>
              <a:defRPr>
                <a:solidFill>
                  <a:schemeClr val="bg1"/>
                </a:solidFill>
              </a:defRPr>
            </a:lvl3pPr>
            <a:lvl4pPr marL="895350" indent="-179388">
              <a:lnSpc>
                <a:spcPct val="113000"/>
              </a:lnSpc>
              <a:buClr>
                <a:schemeClr val="bg1"/>
              </a:buClr>
              <a:buSzPct val="125000"/>
              <a:buFont typeface="Arial" pitchFamily="34" charset="0"/>
              <a:buChar char="›"/>
              <a:defRPr>
                <a:solidFill>
                  <a:schemeClr val="bg1"/>
                </a:solidFill>
              </a:defRPr>
            </a:lvl4pPr>
            <a:lvl5pPr marL="1257300" indent="-177800">
              <a:lnSpc>
                <a:spcPct val="113000"/>
              </a:lnSpc>
              <a:buClr>
                <a:schemeClr val="bg1"/>
              </a:buClr>
              <a:buSzPct val="125000"/>
              <a:buFont typeface="Arial" pitchFamily="34" charset="0"/>
              <a:buChar char="›"/>
              <a:defRPr>
                <a:solidFill>
                  <a:schemeClr val="bg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a:xfrm>
            <a:off x="395288" y="296862"/>
            <a:ext cx="8353425" cy="719137"/>
          </a:xfrm>
        </p:spPr>
        <p:txBody>
          <a:bodyPr/>
          <a:lstStyle>
            <a:lvl1pPr>
              <a:defRPr>
                <a:solidFill>
                  <a:schemeClr val="bg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pic>
        <p:nvPicPr>
          <p:cNvPr id="15" name="Bild 3"/>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a:xfrm>
            <a:off x="252412" y="6094965"/>
            <a:ext cx="1857600" cy="570154"/>
          </a:xfrm>
          <a:prstGeom prst="rect">
            <a:avLst/>
          </a:prstGeom>
          <a:noFill/>
          <a:ln>
            <a:noFill/>
          </a:ln>
        </p:spPr>
      </p:pic>
      <p:cxnSp>
        <p:nvCxnSpPr>
          <p:cNvPr id="16" name="Gerade Verbindung 15"/>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de-DE" sz="700" noProof="0" dirty="0" smtClean="0">
                <a:solidFill>
                  <a:schemeClr val="tx1"/>
                </a:solidFill>
                <a:latin typeface="+mn-lt"/>
              </a:rPr>
              <a:t>Public</a:t>
            </a:r>
            <a:endParaRPr lang="de-DE" sz="700" noProof="0" dirty="0">
              <a:solidFill>
                <a:schemeClr val="tx1"/>
              </a:solidFill>
              <a:latin typeface="+mn-lt"/>
            </a:endParaRPr>
          </a:p>
        </p:txBody>
      </p:sp>
      <p:sp>
        <p:nvSpPr>
          <p:cNvPr id="18"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dirty="0" smtClean="0">
                <a:solidFill>
                  <a:schemeClr val="tx1"/>
                </a:solidFill>
                <a:latin typeface="+mn-lt"/>
              </a:rPr>
              <a:t>Continental </a:t>
            </a:r>
            <a:r>
              <a:rPr lang="en-US" sz="700" b="1" noProof="0" dirty="0" err="1" smtClean="0">
                <a:solidFill>
                  <a:schemeClr val="tx1"/>
                </a:solidFill>
                <a:latin typeface="+mn-lt"/>
              </a:rPr>
              <a:t>Pressekonferenz</a:t>
            </a:r>
            <a:endParaRPr lang="en-US" sz="700" b="1" noProof="0" dirty="0">
              <a:solidFill>
                <a:schemeClr val="tx1"/>
              </a:solidFill>
              <a:latin typeface="+mn-lt"/>
            </a:endParaRPr>
          </a:p>
        </p:txBody>
      </p:sp>
      <p:grpSp>
        <p:nvGrpSpPr>
          <p:cNvPr id="2" name="Gruppieren 15"/>
          <p:cNvGrpSpPr/>
          <p:nvPr userDrawn="1"/>
        </p:nvGrpSpPr>
        <p:grpSpPr>
          <a:xfrm>
            <a:off x="0" y="0"/>
            <a:ext cx="9144000" cy="6858000"/>
            <a:chOff x="0" y="0"/>
            <a:chExt cx="9144000" cy="6858000"/>
          </a:xfrm>
        </p:grpSpPr>
        <p:sp>
          <p:nvSpPr>
            <p:cNvPr id="14" name="Rechteck 13"/>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0" name="Rechteck 19"/>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1" name="Rechteck 20"/>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88338929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spTree>
    <p:extLst>
      <p:ext uri="{BB962C8B-B14F-4D97-AF65-F5344CB8AC3E}">
        <p14:creationId xmlns="" xmlns:p14="http://schemas.microsoft.com/office/powerpoint/2010/main" val="181082495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SzPct val="125000"/>
              <a:buFont typeface="Arial" pitchFamily="34" charset="0"/>
              <a:buChar char="›"/>
              <a:defRPr>
                <a:solidFill>
                  <a:schemeClr val="bg1"/>
                </a:solidFill>
              </a:defRPr>
            </a:lvl2pPr>
            <a:lvl3pPr marL="539750" indent="-177800">
              <a:lnSpc>
                <a:spcPct val="113000"/>
              </a:lnSpc>
              <a:buSzPct val="125000"/>
              <a:buFont typeface="Arial" pitchFamily="34" charset="0"/>
              <a:buChar char="›"/>
              <a:defRPr>
                <a:solidFill>
                  <a:schemeClr val="bg1"/>
                </a:solidFill>
              </a:defRPr>
            </a:lvl3pPr>
            <a:lvl4pPr marL="895350" indent="-179388">
              <a:lnSpc>
                <a:spcPct val="113000"/>
              </a:lnSpc>
              <a:buSzPct val="125000"/>
              <a:buFont typeface="Arial" pitchFamily="34" charset="0"/>
              <a:buChar char="›"/>
              <a:defRPr>
                <a:solidFill>
                  <a:schemeClr val="bg1"/>
                </a:solidFill>
              </a:defRPr>
            </a:lvl4pPr>
            <a:lvl5pPr marL="1257300" indent="-177800">
              <a:lnSpc>
                <a:spcPct val="113000"/>
              </a:lnSpc>
              <a:buSzPct val="125000"/>
              <a:buFont typeface="Arial" pitchFamily="34" charset="0"/>
              <a:buChar char="›"/>
              <a:defRPr>
                <a:solidFill>
                  <a:schemeClr val="bg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bg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bg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bg1"/>
                </a:solidFill>
              </a:defRPr>
            </a:lvl1pPr>
          </a:lstStyle>
          <a:p>
            <a:r>
              <a:rPr lang="nl-NL" dirty="0" smtClean="0"/>
              <a:t>Helmut Matschi </a:t>
            </a:r>
            <a:r>
              <a:rPr lang="nl-NL" noProof="0" dirty="0" smtClean="0"/>
              <a:t>© Continental AG</a:t>
            </a:r>
            <a:endParaRPr lang="de-DE" noProof="0" dirty="0"/>
          </a:p>
        </p:txBody>
      </p:sp>
      <p:cxnSp>
        <p:nvCxnSpPr>
          <p:cNvPr id="7" name="Gerade Verbindung 6"/>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de-DE" sz="700" noProof="0" dirty="0" smtClean="0">
                <a:solidFill>
                  <a:schemeClr val="bg1"/>
                </a:solidFill>
                <a:latin typeface="+mn-lt"/>
              </a:rPr>
              <a:t>Public</a:t>
            </a:r>
            <a:endParaRPr lang="de-DE" sz="700" noProof="0" dirty="0">
              <a:solidFill>
                <a:schemeClr val="bg1"/>
              </a:solidFill>
              <a:latin typeface="+mn-lt"/>
            </a:endParaRPr>
          </a:p>
        </p:txBody>
      </p:sp>
      <p:sp>
        <p:nvSpPr>
          <p:cNvPr id="14"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de-DE" sz="700" b="1" noProof="0" dirty="0" smtClean="0">
                <a:solidFill>
                  <a:schemeClr val="bg1"/>
                </a:solidFill>
                <a:latin typeface="+mn-lt"/>
              </a:rPr>
              <a:t>Continental Pressekonferenz</a:t>
            </a:r>
          </a:p>
        </p:txBody>
      </p:sp>
      <p:pic>
        <p:nvPicPr>
          <p:cNvPr id="15" name="Bild 4"/>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bwMode="black">
          <a:xfrm>
            <a:off x="252637" y="6095032"/>
            <a:ext cx="1857375" cy="570087"/>
          </a:xfrm>
          <a:prstGeom prst="rect">
            <a:avLst/>
          </a:prstGeom>
          <a:noFill/>
          <a:ln>
            <a:noFill/>
          </a:ln>
        </p:spPr>
      </p:pic>
      <p:grpSp>
        <p:nvGrpSpPr>
          <p:cNvPr id="2" name="Gruppieren 15"/>
          <p:cNvGrpSpPr/>
          <p:nvPr userDrawn="1"/>
        </p:nvGrpSpPr>
        <p:grpSpPr>
          <a:xfrm>
            <a:off x="0" y="0"/>
            <a:ext cx="9144000" cy="6858000"/>
            <a:chOff x="0" y="0"/>
            <a:chExt cx="9144000" cy="6858000"/>
          </a:xfrm>
        </p:grpSpPr>
        <p:sp>
          <p:nvSpPr>
            <p:cNvPr id="17" name="Rechteck 16"/>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8" name="Rechteck 17"/>
            <p:cNvSpPr/>
            <p:nvPr userDrawn="1"/>
          </p:nvSpPr>
          <p:spPr>
            <a:xfrm>
              <a:off x="0" y="6669087"/>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19" name="Rechteck 18"/>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sp>
          <p:nvSpPr>
            <p:cNvPr id="20" name="Rechteck 19"/>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noProof="0" smtClean="0">
                <a:solidFill>
                  <a:schemeClr val="bg2">
                    <a:lumMod val="10000"/>
                  </a:schemeClr>
                </a:solidFill>
              </a:endParaRPr>
            </a:p>
          </p:txBody>
        </p:sp>
      </p:grpSp>
    </p:spTree>
    <p:extLst>
      <p:ext uri="{BB962C8B-B14F-4D97-AF65-F5344CB8AC3E}">
        <p14:creationId xmlns="" xmlns:p14="http://schemas.microsoft.com/office/powerpoint/2010/main" val="31959470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op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2232025"/>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Titel 7"/>
          <p:cNvSpPr>
            <a:spLocks noGrp="1"/>
          </p:cNvSpPr>
          <p:nvPr>
            <p:ph type="title"/>
          </p:nvPr>
        </p:nvSpPr>
        <p:spPr/>
        <p:txBody>
          <a:bodyPr/>
          <a:lstStyle>
            <a:lvl1pPr>
              <a:defRPr>
                <a:solidFill>
                  <a:schemeClr val="accent1"/>
                </a:solidFill>
              </a:defRPr>
            </a:lvl1pPr>
          </a:lstStyle>
          <a:p>
            <a:r>
              <a:rPr lang="de-DE" noProof="0" smtClean="0"/>
              <a:t>Titelmasterformat durch Klicken bearbeiten</a:t>
            </a:r>
            <a:endParaRPr lang="de-DE"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de-DE" noProof="0" dirty="0" smtClean="0"/>
              <a:t>November 20th 2013</a:t>
            </a:r>
            <a:endParaRPr lang="de-DE" noProof="0" dirty="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noProof="0" smtClean="0"/>
              <a:pPr/>
              <a:t>‹N°›</a:t>
            </a:fld>
            <a:endParaRPr lang="de-DE"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nl-NL" dirty="0" smtClean="0"/>
              <a:t>Helmut Matschi </a:t>
            </a:r>
            <a:r>
              <a:rPr lang="nl-NL" noProof="0" dirty="0" smtClean="0"/>
              <a:t>© Continental AG</a:t>
            </a:r>
            <a:endParaRPr lang="de-DE" noProof="0" dirty="0"/>
          </a:p>
        </p:txBody>
      </p:sp>
    </p:spTree>
    <p:extLst>
      <p:ext uri="{BB962C8B-B14F-4D97-AF65-F5344CB8AC3E}">
        <p14:creationId xmlns="" xmlns:p14="http://schemas.microsoft.com/office/powerpoint/2010/main" val="354612469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ags" Target="../tags/tag1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1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ags" Target="../tags/tag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ags" Target="../tags/tag25.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1.emf"/><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27.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IO_EK=3121;MIO_UPDATE=True;MIO_VERSION=03.07.2013 15:15:00;MIO_DBID=ED9FF2F2-6643-46BA-B685-7D49126FFAFF">
    <p:bg>
      <p:bgRef idx="1001">
        <a:schemeClr val="bg1"/>
      </p:bgRef>
    </p:bg>
    <p:spTree>
      <p:nvGrpSpPr>
        <p:cNvPr id="1" name=""/>
        <p:cNvGrpSpPr/>
        <p:nvPr/>
      </p:nvGrpSpPr>
      <p:grpSpPr>
        <a:xfrm>
          <a:off x="0" y="0"/>
          <a:ext cx="0" cy="0"/>
          <a:chOff x="0" y="0"/>
          <a:chExt cx="0" cy="0"/>
        </a:xfrm>
      </p:grpSpPr>
      <p:cxnSp>
        <p:nvCxnSpPr>
          <p:cNvPr id="13" name="Gerade Verbindung 12"/>
          <p:cNvCxnSpPr/>
          <p:nvPr/>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4"/>
          <p:cNvPicPr>
            <a:picLocks noChangeAspect="1"/>
          </p:cNvPicPr>
          <p:nvPr/>
        </p:nvPicPr>
        <p:blipFill>
          <a:blip r:embed="rId24" cstate="email">
            <a:extLst>
              <a:ext uri="{28A0092B-C50C-407E-A947-70E740481C1C}">
                <a14:useLocalDpi xmlns="" xmlns:a14="http://schemas.microsoft.com/office/drawing/2010/main" val="0"/>
              </a:ext>
            </a:extLst>
          </a:blip>
          <a:stretch>
            <a:fillRect/>
          </a:stretch>
        </p:blipFill>
        <p:spPr bwMode="black">
          <a:xfrm>
            <a:off x="252637" y="6095032"/>
            <a:ext cx="1857375" cy="570087"/>
          </a:xfrm>
          <a:prstGeom prst="rect">
            <a:avLst/>
          </a:prstGeom>
          <a:noFill/>
          <a:ln>
            <a:noFill/>
          </a:ln>
        </p:spPr>
      </p:pic>
      <p:sp>
        <p:nvSpPr>
          <p:cNvPr id="2" name="Titelplatzhalter 1"/>
          <p:cNvSpPr>
            <a:spLocks noGrp="1"/>
          </p:cNvSpPr>
          <p:nvPr>
            <p:ph type="title"/>
          </p:nvPr>
        </p:nvSpPr>
        <p:spPr>
          <a:xfrm>
            <a:off x="395288" y="296862"/>
            <a:ext cx="8353425" cy="719137"/>
          </a:xfrm>
          <a:prstGeom prst="rect">
            <a:avLst/>
          </a:prstGeom>
        </p:spPr>
        <p:txBody>
          <a:bodyPr vert="horz" lIns="0" tIns="0" rIns="91440" bIns="0" rtlCol="0" anchor="b" anchorCtr="0">
            <a:normAutofit/>
          </a:bodyPr>
          <a:lstStyle/>
          <a:p>
            <a:r>
              <a:rPr lang="en-US" noProof="0" smtClean="0"/>
              <a:t>Titelmasterformat durch Klicken bearbeiten</a:t>
            </a:r>
            <a:endParaRPr lang="en-US" noProof="0"/>
          </a:p>
        </p:txBody>
      </p:sp>
      <p:sp>
        <p:nvSpPr>
          <p:cNvPr id="3" name="Textplatzhalter 2"/>
          <p:cNvSpPr>
            <a:spLocks noGrp="1"/>
          </p:cNvSpPr>
          <p:nvPr>
            <p:ph type="body" idx="1"/>
          </p:nvPr>
        </p:nvSpPr>
        <p:spPr>
          <a:xfrm>
            <a:off x="395288" y="1341438"/>
            <a:ext cx="8353425" cy="4535487"/>
          </a:xfrm>
          <a:prstGeom prst="rect">
            <a:avLst/>
          </a:prstGeom>
        </p:spPr>
        <p:txBody>
          <a:bodyPr vert="horz" lIns="0" tIns="18000" rIns="0" bIns="18000" rtlCol="0">
            <a:normAutofit/>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24"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t>November 20</a:t>
            </a:r>
            <a:r>
              <a:rPr lang="en-US" baseline="30000" dirty="0" smtClean="0"/>
              <a:t>th</a:t>
            </a:r>
            <a:r>
              <a:rPr lang="en-US" dirty="0" smtClean="0"/>
              <a:t>, 2013</a:t>
            </a:r>
            <a:endParaRPr lang="en-US" dirty="0"/>
          </a:p>
        </p:txBody>
      </p:sp>
      <p:sp>
        <p:nvSpPr>
          <p:cNvPr id="25"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smtClean="0"/>
              <a:t>Helmut Matschi © Continental AG</a:t>
            </a:r>
            <a:endParaRPr lang="en-US" dirty="0"/>
          </a:p>
        </p:txBody>
      </p:sp>
      <p:sp>
        <p:nvSpPr>
          <p:cNvPr id="26"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noProof="0" smtClean="0"/>
              <a:pPr/>
              <a:t>‹N°›</a:t>
            </a:fld>
            <a:endParaRPr lang="en-US" noProof="0"/>
          </a:p>
        </p:txBody>
      </p:sp>
      <p:sp>
        <p:nvSpPr>
          <p:cNvPr id="4" name="Ellipse 3" hidden="1"/>
          <p:cNvSpPr/>
          <p:nvPr>
            <p:custDataLst>
              <p:tags r:id="rId23"/>
            </p:custDataLst>
          </p:nvPr>
        </p:nvSpPr>
        <p:spPr>
          <a:xfrm>
            <a:off x="-1270000" y="-1270000"/>
            <a:ext cx="1587" cy="1587"/>
          </a:xfrm>
          <a:prstGeom prst="ellips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spTree>
    <p:extLst>
      <p:ext uri="{BB962C8B-B14F-4D97-AF65-F5344CB8AC3E}">
        <p14:creationId xmlns="" xmlns:p14="http://schemas.microsoft.com/office/powerpoint/2010/main" val="839108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p:transition>
  <p:timing>
    <p:tnLst>
      <p:par>
        <p:cTn id="1" dur="indefinite" restart="never" nodeType="tmRoot"/>
      </p:par>
    </p:tnLst>
  </p:timing>
  <p:hf hdr="0"/>
  <p:txStyles>
    <p:titleStyle>
      <a:lvl1pPr algn="l"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p:titleStyle>
    <p:bodyStyle>
      <a:lvl1pPr marL="177800"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Gerade Verbindung 12"/>
          <p:cNvCxnSpPr/>
          <p:nvPr/>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4"/>
          <p:cNvPicPr>
            <a:picLocks noChangeAspect="1"/>
          </p:cNvPicPr>
          <p:nvPr/>
        </p:nvPicPr>
        <p:blipFill>
          <a:blip r:embed="rId24" cstate="screen">
            <a:extLst>
              <a:ext uri="{28A0092B-C50C-407E-A947-70E740481C1C}">
                <a14:useLocalDpi xmlns:a14="http://schemas.microsoft.com/office/drawing/2010/main" xmlns="" val="0"/>
              </a:ext>
            </a:extLst>
          </a:blip>
          <a:stretch>
            <a:fillRect/>
          </a:stretch>
        </p:blipFill>
        <p:spPr bwMode="black">
          <a:xfrm>
            <a:off x="252637" y="6095032"/>
            <a:ext cx="1857375" cy="570087"/>
          </a:xfrm>
          <a:prstGeom prst="rect">
            <a:avLst/>
          </a:prstGeom>
          <a:noFill/>
          <a:ln>
            <a:noFill/>
          </a:ln>
        </p:spPr>
      </p:pic>
      <p:sp>
        <p:nvSpPr>
          <p:cNvPr id="2" name="Titelplatzhalter 1"/>
          <p:cNvSpPr>
            <a:spLocks noGrp="1"/>
          </p:cNvSpPr>
          <p:nvPr>
            <p:ph type="title"/>
          </p:nvPr>
        </p:nvSpPr>
        <p:spPr>
          <a:xfrm>
            <a:off x="395288" y="296862"/>
            <a:ext cx="8353425" cy="719137"/>
          </a:xfrm>
          <a:prstGeom prst="rect">
            <a:avLst/>
          </a:prstGeom>
        </p:spPr>
        <p:txBody>
          <a:bodyPr vert="horz" lIns="0" tIns="0" rIns="91440" bIns="0" rtlCol="0" anchor="b" anchorCtr="0">
            <a:no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395288" y="1341438"/>
            <a:ext cx="8353425" cy="4535487"/>
          </a:xfrm>
          <a:prstGeom prst="rect">
            <a:avLst/>
          </a:prstGeom>
        </p:spPr>
        <p:txBody>
          <a:bodyPr vert="horz" lIns="0" tIns="18000" rIns="0" bIns="1800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1" name="Text Box 23"/>
          <p:cNvSpPr txBox="1">
            <a:spLocks noChangeArrowheads="1"/>
          </p:cNvSpPr>
          <p:nvPr>
            <p:custDataLst>
              <p:tags r:id="rId2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dirty="0" smtClean="0">
                <a:solidFill>
                  <a:srgbClr val="000000"/>
                </a:solidFill>
              </a:rPr>
              <a:t>Public</a:t>
            </a:r>
            <a:endParaRPr lang="en-US" sz="700" dirty="0">
              <a:solidFill>
                <a:srgbClr val="000000"/>
              </a:solidFill>
            </a:endParaRPr>
          </a:p>
        </p:txBody>
      </p:sp>
      <p:sp>
        <p:nvSpPr>
          <p:cNvPr id="12" name="Text Box 23"/>
          <p:cNvSpPr txBox="1">
            <a:spLocks noChangeArrowheads="1"/>
          </p:cNvSpPr>
          <p:nvPr>
            <p:custDataLst>
              <p:tags r:id="rId2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dirty="0" smtClean="0">
                <a:solidFill>
                  <a:srgbClr val="000000"/>
                </a:solidFill>
              </a:rPr>
              <a:t>Interior Division</a:t>
            </a:r>
            <a:endParaRPr lang="en-US" sz="700" b="1" dirty="0">
              <a:solidFill>
                <a:srgbClr val="000000"/>
              </a:solidFill>
            </a:endParaRPr>
          </a:p>
        </p:txBody>
      </p:sp>
      <p:sp>
        <p:nvSpPr>
          <p:cNvPr id="4" name="Ellipse 3" hidden="1"/>
          <p:cNvSpPr/>
          <p:nvPr>
            <p:custDataLst>
              <p:tags r:id="rId23"/>
            </p:custDataLst>
          </p:nvPr>
        </p:nvSpPr>
        <p:spPr>
          <a:xfrm>
            <a:off x="-1270000" y="-1270000"/>
            <a:ext cx="0" cy="0"/>
          </a:xfrm>
          <a:prstGeom prst="ellips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endParaRPr>
          </a:p>
        </p:txBody>
      </p:sp>
      <p:sp>
        <p:nvSpPr>
          <p:cNvPr id="15"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6"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7"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8391089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ransition>
    <p:fade/>
  </p:transition>
  <p:timing>
    <p:tnLst>
      <p:par>
        <p:cTn id="1" dur="indefinite" restart="never" nodeType="tmRoot"/>
      </p:par>
    </p:tnLst>
  </p:timing>
  <p:hf hdr="0"/>
  <p:txStyles>
    <p:titleStyle>
      <a:lvl1pPr algn="l"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p:titleStyle>
    <p:bodyStyle>
      <a:lvl1pPr marL="177800"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Gerade Verbindung 12"/>
          <p:cNvCxnSpPr/>
          <p:nvPr/>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4"/>
          <p:cNvPicPr>
            <a:picLocks noChangeAspect="1"/>
          </p:cNvPicPr>
          <p:nvPr/>
        </p:nvPicPr>
        <p:blipFill>
          <a:blip r:embed="rId24" cstate="screen">
            <a:extLst>
              <a:ext uri="{28A0092B-C50C-407E-A947-70E740481C1C}">
                <a14:useLocalDpi xmlns:a14="http://schemas.microsoft.com/office/drawing/2010/main" xmlns="" val="0"/>
              </a:ext>
            </a:extLst>
          </a:blip>
          <a:stretch>
            <a:fillRect/>
          </a:stretch>
        </p:blipFill>
        <p:spPr bwMode="black">
          <a:xfrm>
            <a:off x="252637" y="6095032"/>
            <a:ext cx="1857375" cy="570087"/>
          </a:xfrm>
          <a:prstGeom prst="rect">
            <a:avLst/>
          </a:prstGeom>
          <a:noFill/>
          <a:ln>
            <a:noFill/>
          </a:ln>
        </p:spPr>
      </p:pic>
      <p:sp>
        <p:nvSpPr>
          <p:cNvPr id="2" name="Titelplatzhalter 1"/>
          <p:cNvSpPr>
            <a:spLocks noGrp="1"/>
          </p:cNvSpPr>
          <p:nvPr>
            <p:ph type="title"/>
          </p:nvPr>
        </p:nvSpPr>
        <p:spPr>
          <a:xfrm>
            <a:off x="395288" y="296862"/>
            <a:ext cx="8353425" cy="719137"/>
          </a:xfrm>
          <a:prstGeom prst="rect">
            <a:avLst/>
          </a:prstGeom>
        </p:spPr>
        <p:txBody>
          <a:bodyPr vert="horz" lIns="0" tIns="0" rIns="91440" bIns="0" rtlCol="0" anchor="b" anchorCtr="0">
            <a:no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395288" y="1341438"/>
            <a:ext cx="8353425" cy="4535487"/>
          </a:xfrm>
          <a:prstGeom prst="rect">
            <a:avLst/>
          </a:prstGeom>
        </p:spPr>
        <p:txBody>
          <a:bodyPr vert="horz" lIns="0" tIns="18000" rIns="0" bIns="1800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1" name="Text Box 23"/>
          <p:cNvSpPr txBox="1">
            <a:spLocks noChangeArrowheads="1"/>
          </p:cNvSpPr>
          <p:nvPr>
            <p:custDataLst>
              <p:tags r:id="rId2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defTabSz="895888"/>
            <a:r>
              <a:rPr lang="en-US" sz="700" dirty="0" smtClean="0">
                <a:solidFill>
                  <a:srgbClr val="000000"/>
                </a:solidFill>
              </a:rPr>
              <a:t>Public</a:t>
            </a:r>
            <a:endParaRPr lang="en-US" sz="700" dirty="0">
              <a:solidFill>
                <a:srgbClr val="000000"/>
              </a:solidFill>
            </a:endParaRPr>
          </a:p>
        </p:txBody>
      </p:sp>
      <p:sp>
        <p:nvSpPr>
          <p:cNvPr id="12" name="Text Box 23"/>
          <p:cNvSpPr txBox="1">
            <a:spLocks noChangeArrowheads="1"/>
          </p:cNvSpPr>
          <p:nvPr>
            <p:custDataLst>
              <p:tags r:id="rId2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defTabSz="895888"/>
            <a:r>
              <a:rPr lang="en-US" sz="700" b="1" dirty="0" smtClean="0">
                <a:solidFill>
                  <a:srgbClr val="000000"/>
                </a:solidFill>
              </a:rPr>
              <a:t>Interior Division</a:t>
            </a:r>
            <a:endParaRPr lang="en-US" sz="700" b="1" dirty="0">
              <a:solidFill>
                <a:srgbClr val="000000"/>
              </a:solidFill>
            </a:endParaRPr>
          </a:p>
        </p:txBody>
      </p:sp>
      <p:sp>
        <p:nvSpPr>
          <p:cNvPr id="4" name="Ellipse 3" hidden="1"/>
          <p:cNvSpPr/>
          <p:nvPr>
            <p:custDataLst>
              <p:tags r:id="rId23"/>
            </p:custDataLst>
          </p:nvPr>
        </p:nvSpPr>
        <p:spPr>
          <a:xfrm>
            <a:off x="-1270000" y="-1270000"/>
            <a:ext cx="0" cy="0"/>
          </a:xfrm>
          <a:prstGeom prst="ellips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endParaRPr>
          </a:p>
        </p:txBody>
      </p:sp>
      <p:sp>
        <p:nvSpPr>
          <p:cNvPr id="15"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16"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17"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8391089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transition>
    <p:fade/>
  </p:transition>
  <p:timing>
    <p:tnLst>
      <p:par>
        <p:cTn id="1" dur="indefinite" restart="never" nodeType="tmRoot"/>
      </p:par>
    </p:tnLst>
  </p:timing>
  <p:hf hdr="0"/>
  <p:txStyles>
    <p:titleStyle>
      <a:lvl1pPr algn="l"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p:titleStyle>
    <p:bodyStyle>
      <a:lvl1pPr marL="177800"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8.xml"/><Relationship Id="rId7" Type="http://schemas.openxmlformats.org/officeDocument/2006/relationships/image" Target="../media/image45.jpeg"/><Relationship Id="rId2" Type="http://schemas.openxmlformats.org/officeDocument/2006/relationships/slideLayout" Target="../slideLayouts/slideLayout21.xml"/><Relationship Id="rId1" Type="http://schemas.openxmlformats.org/officeDocument/2006/relationships/tags" Target="../tags/tag4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44.xml"/><Relationship Id="rId7" Type="http://schemas.openxmlformats.org/officeDocument/2006/relationships/image" Target="../media/image4.gi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ags" Target="../tags/tag45.xml"/><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10.xml"/><Relationship Id="rId7" Type="http://schemas.openxmlformats.org/officeDocument/2006/relationships/hyperlink" Target="http://www.motor-talk.de/marktplatz/bmw-e60-idrive-drehknopf-t3678424.html" TargetMode="External"/><Relationship Id="rId2" Type="http://schemas.openxmlformats.org/officeDocument/2006/relationships/slideLayout" Target="../slideLayouts/slideLayout21.xml"/><Relationship Id="rId1" Type="http://schemas.openxmlformats.org/officeDocument/2006/relationships/tags" Target="../tags/tag46.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3.jpeg"/><Relationship Id="rId4" Type="http://schemas.openxmlformats.org/officeDocument/2006/relationships/image" Target="../media/image49.jpeg"/><Relationship Id="rId9" Type="http://schemas.openxmlformats.org/officeDocument/2006/relationships/hyperlink" Target="http://www.20jahrhundert.de/siebziger-jahr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8.xml"/><Relationship Id="rId7" Type="http://schemas.openxmlformats.org/officeDocument/2006/relationships/image" Target="../media/image8.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jpeg"/><Relationship Id="rId5" Type="http://schemas.openxmlformats.org/officeDocument/2006/relationships/notesSlide" Target="../notesSlides/notesSlide2.xml"/><Relationship Id="rId4" Type="http://schemas.openxmlformats.org/officeDocument/2006/relationships/slideLayout" Target="../slideLayouts/slideLayout15.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hart" Target="../charts/chart1.xml"/><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0.xml"/><Relationship Id="rId7" Type="http://schemas.openxmlformats.org/officeDocument/2006/relationships/image" Target="../media/image26.jpe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0.png"/><Relationship Id="rId5" Type="http://schemas.openxmlformats.org/officeDocument/2006/relationships/notesSlide" Target="../notesSlides/notesSlide5.xml"/><Relationship Id="rId10" Type="http://schemas.openxmlformats.org/officeDocument/2006/relationships/image" Target="../media/image29.png"/><Relationship Id="rId4" Type="http://schemas.openxmlformats.org/officeDocument/2006/relationships/slideLayout" Target="../slideLayouts/slideLayout2.xml"/><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image" Target="../media/image34.jpe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oleObject" Target="../embeddings/oleObject2.bin"/><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Continental-Pictures\Continental-Car\Global-Motiv-2013\Global-Motiv_kl.jpg"/>
          <p:cNvPicPr>
            <a:picLocks noChangeAspect="1" noChangeArrowheads="1"/>
          </p:cNvPicPr>
          <p:nvPr/>
        </p:nvPicPr>
        <p:blipFill>
          <a:blip r:embed="rId3" cstate="email"/>
          <a:srcRect/>
          <a:stretch>
            <a:fillRect/>
          </a:stretch>
        </p:blipFill>
        <p:spPr bwMode="auto">
          <a:xfrm>
            <a:off x="179388" y="188913"/>
            <a:ext cx="8785226" cy="3960812"/>
          </a:xfrm>
          <a:prstGeom prst="rect">
            <a:avLst/>
          </a:prstGeom>
          <a:noFill/>
        </p:spPr>
      </p:pic>
      <p:sp>
        <p:nvSpPr>
          <p:cNvPr id="2" name="Titel 1"/>
          <p:cNvSpPr>
            <a:spLocks noGrp="1"/>
          </p:cNvSpPr>
          <p:nvPr>
            <p:ph type="ctrTitle"/>
          </p:nvPr>
        </p:nvSpPr>
        <p:spPr/>
        <p:txBody>
          <a:bodyPr>
            <a:normAutofit fontScale="90000"/>
          </a:bodyPr>
          <a:lstStyle/>
          <a:p>
            <a:r>
              <a:rPr lang="en-US" altLang="ja-JP" dirty="0" smtClean="0"/>
              <a:t>The future Networked Car</a:t>
            </a:r>
            <a:br>
              <a:rPr lang="en-US" altLang="ja-JP" dirty="0" smtClean="0"/>
            </a:br>
            <a:r>
              <a:rPr lang="en-US" altLang="ja-JP" dirty="0" smtClean="0"/>
              <a:t>Interior Connectivity for Automated </a:t>
            </a:r>
            <a:r>
              <a:rPr lang="en-US" altLang="ja-JP" dirty="0" smtClean="0"/>
              <a:t>Driving</a:t>
            </a:r>
            <a:endParaRPr lang="en-US" dirty="0"/>
          </a:p>
        </p:txBody>
      </p:sp>
      <p:sp>
        <p:nvSpPr>
          <p:cNvPr id="3" name="Untertitel 2"/>
          <p:cNvSpPr>
            <a:spLocks noGrp="1"/>
          </p:cNvSpPr>
          <p:nvPr>
            <p:ph type="subTitle" idx="1"/>
          </p:nvPr>
        </p:nvSpPr>
        <p:spPr>
          <a:xfrm>
            <a:off x="503548" y="4883058"/>
            <a:ext cx="8172140" cy="1138230"/>
          </a:xfrm>
        </p:spPr>
        <p:txBody>
          <a:bodyPr>
            <a:noAutofit/>
          </a:bodyPr>
          <a:lstStyle/>
          <a:p>
            <a:pPr lvl="1">
              <a:spcAft>
                <a:spcPts val="0"/>
              </a:spcAft>
            </a:pPr>
            <a:endParaRPr lang="en-US" sz="1000" b="1" dirty="0" smtClean="0">
              <a:solidFill>
                <a:srgbClr val="000000"/>
              </a:solidFill>
            </a:endParaRPr>
          </a:p>
          <a:p>
            <a:pPr>
              <a:spcAft>
                <a:spcPts val="0"/>
              </a:spcAft>
            </a:pPr>
            <a:r>
              <a:rPr lang="en-US" sz="1800" b="1" dirty="0" smtClean="0">
                <a:solidFill>
                  <a:srgbClr val="000000"/>
                </a:solidFill>
              </a:rPr>
              <a:t>Gilles </a:t>
            </a:r>
            <a:r>
              <a:rPr lang="en-US" sz="1800" b="1" dirty="0" err="1" smtClean="0">
                <a:solidFill>
                  <a:srgbClr val="000000"/>
                </a:solidFill>
              </a:rPr>
              <a:t>Mabire</a:t>
            </a:r>
            <a:r>
              <a:rPr lang="en-US" sz="1800" b="1" dirty="0" smtClean="0">
                <a:solidFill>
                  <a:srgbClr val="000000"/>
                </a:solidFill>
              </a:rPr>
              <a:t>, Vice-President Infotainment &amp; Connectivity</a:t>
            </a:r>
            <a:endParaRPr lang="en-US" sz="1800" dirty="0" smtClean="0">
              <a:solidFill>
                <a:srgbClr val="000000"/>
              </a:solidFill>
            </a:endParaRPr>
          </a:p>
          <a:p>
            <a:pPr>
              <a:spcAft>
                <a:spcPts val="0"/>
              </a:spcAft>
            </a:pPr>
            <a:r>
              <a:rPr lang="en-US" sz="1800" dirty="0" smtClean="0">
                <a:solidFill>
                  <a:srgbClr val="000000"/>
                </a:solidFill>
              </a:rPr>
              <a:t>Geneva, March 5</a:t>
            </a:r>
            <a:r>
              <a:rPr lang="en-US" sz="1800" baseline="30000" dirty="0" smtClean="0">
                <a:solidFill>
                  <a:srgbClr val="000000"/>
                </a:solidFill>
              </a:rPr>
              <a:t>th</a:t>
            </a:r>
            <a:r>
              <a:rPr lang="en-US" sz="1800" dirty="0" smtClean="0">
                <a:solidFill>
                  <a:srgbClr val="000000"/>
                </a:solidFill>
              </a:rPr>
              <a:t>, 2014</a:t>
            </a:r>
          </a:p>
          <a:p>
            <a:endParaRPr lang="en-US" sz="2000" dirty="0"/>
          </a:p>
        </p:txBody>
      </p:sp>
      <p:sp>
        <p:nvSpPr>
          <p:cNvPr id="4" name="Textplatzhalter 3"/>
          <p:cNvSpPr>
            <a:spLocks noGrp="1"/>
          </p:cNvSpPr>
          <p:nvPr>
            <p:ph type="body" sz="quarter" idx="10"/>
          </p:nvPr>
        </p:nvSpPr>
        <p:spPr>
          <a:xfrm>
            <a:off x="503549" y="6021288"/>
            <a:ext cx="2628588" cy="368813"/>
          </a:xfrm>
        </p:spPr>
        <p:txBody>
          <a:bodyPr/>
          <a:lstStyle/>
          <a:p>
            <a:endParaRPr lang="en-US" dirty="0"/>
          </a:p>
        </p:txBody>
      </p:sp>
      <p:sp>
        <p:nvSpPr>
          <p:cNvPr id="5" name="Textplatzhalter 4"/>
          <p:cNvSpPr>
            <a:spLocks noGrp="1"/>
          </p:cNvSpPr>
          <p:nvPr>
            <p:ph type="body" sz="quarter" idx="11"/>
          </p:nvPr>
        </p:nvSpPr>
        <p:spPr>
          <a:xfrm>
            <a:off x="3599891" y="6021288"/>
            <a:ext cx="5075797" cy="368813"/>
          </a:xfrm>
        </p:spPr>
        <p:txBody>
          <a:bodyPr/>
          <a:lstStyle/>
          <a:p>
            <a:r>
              <a:rPr lang="en-US" dirty="0" smtClean="0"/>
              <a:t>Interior IC</a:t>
            </a:r>
            <a:endParaRPr lang="en-US" dirty="0"/>
          </a:p>
        </p:txBody>
      </p:sp>
      <p:sp>
        <p:nvSpPr>
          <p:cNvPr id="6" name="Textplatzhalter 5"/>
          <p:cNvSpPr>
            <a:spLocks noGrp="1"/>
          </p:cNvSpPr>
          <p:nvPr>
            <p:ph type="body" sz="quarter" idx="12"/>
          </p:nvPr>
        </p:nvSpPr>
        <p:spPr>
          <a:xfrm>
            <a:off x="503238" y="1"/>
            <a:ext cx="2555875" cy="1304924"/>
          </a:xfrm>
        </p:spPr>
        <p:txBody>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lvl="0"/>
            <a:r>
              <a:rPr lang="en-US" dirty="0" smtClean="0"/>
              <a:t>Challenges for future HMI concepts</a:t>
            </a:r>
            <a:br>
              <a:rPr lang="en-US" dirty="0" smtClean="0"/>
            </a:br>
            <a:r>
              <a:rPr lang="en-US" b="0" dirty="0" smtClean="0">
                <a:solidFill>
                  <a:schemeClr val="dk1"/>
                </a:solidFill>
              </a:rPr>
              <a:t>Need for a Holistic HMI Approach</a:t>
            </a:r>
            <a:endParaRPr lang="en-US" b="0" dirty="0">
              <a:solidFill>
                <a:schemeClr val="dk1"/>
              </a:solidFill>
            </a:endParaRPr>
          </a:p>
        </p:txBody>
      </p:sp>
      <p:grpSp>
        <p:nvGrpSpPr>
          <p:cNvPr id="2" name="Gruppieren 39"/>
          <p:cNvGrpSpPr/>
          <p:nvPr/>
        </p:nvGrpSpPr>
        <p:grpSpPr>
          <a:xfrm>
            <a:off x="467544" y="1293006"/>
            <a:ext cx="8209160" cy="3638690"/>
            <a:chOff x="179512" y="1052736"/>
            <a:chExt cx="8640960" cy="3439550"/>
          </a:xfrm>
        </p:grpSpPr>
        <p:sp>
          <p:nvSpPr>
            <p:cNvPr id="7" name="Richtungspfeil 6"/>
            <p:cNvSpPr/>
            <p:nvPr/>
          </p:nvSpPr>
          <p:spPr bwMode="auto">
            <a:xfrm rot="5400000">
              <a:off x="3923928" y="-332250"/>
              <a:ext cx="1080120" cy="8568952"/>
            </a:xfrm>
            <a:prstGeom prst="homePlate">
              <a:avLst>
                <a:gd name="adj" fmla="val 847"/>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814517">
                <a:lnSpc>
                  <a:spcPts val="1565"/>
                </a:lnSpc>
                <a:defRPr/>
              </a:pPr>
              <a:endParaRPr lang="en-US" sz="1800" b="1" dirty="0">
                <a:solidFill>
                  <a:srgbClr val="FFFFFF"/>
                </a:solidFill>
                <a:cs typeface="Arial" pitchFamily="34" charset="0"/>
              </a:endParaRPr>
            </a:p>
          </p:txBody>
        </p:sp>
        <p:sp>
          <p:nvSpPr>
            <p:cNvPr id="9" name="Rounded Rectangle 8"/>
            <p:cNvSpPr>
              <a:spLocks noChangeArrowheads="1"/>
            </p:cNvSpPr>
            <p:nvPr/>
          </p:nvSpPr>
          <p:spPr bwMode="auto">
            <a:xfrm>
              <a:off x="2483768" y="1237520"/>
              <a:ext cx="1800200" cy="1507521"/>
            </a:xfrm>
            <a:prstGeom prst="roundRect">
              <a:avLst>
                <a:gd name="adj" fmla="val 5921"/>
              </a:avLst>
            </a:prstGeom>
            <a:gradFill rotWithShape="0">
              <a:gsLst>
                <a:gs pos="0">
                  <a:srgbClr val="FFFFFF"/>
                </a:gs>
                <a:gs pos="61000">
                  <a:srgbClr val="F2F2F2"/>
                </a:gs>
                <a:gs pos="100000">
                  <a:srgbClr val="D9D9D9"/>
                </a:gs>
              </a:gsLst>
              <a:lin ang="5400000"/>
            </a:gradFill>
            <a:ln w="50800" cmpd="thickThin">
              <a:solidFill>
                <a:srgbClr val="FF9900"/>
              </a:solidFill>
              <a:round/>
              <a:headEnd/>
              <a:tailEnd/>
            </a:ln>
            <a:effectLst>
              <a:outerShdw dist="38100" dir="2700000" algn="tl" rotWithShape="0">
                <a:srgbClr val="000000">
                  <a:alpha val="39999"/>
                </a:srgbClr>
              </a:outerShdw>
            </a:effectLst>
          </p:spPr>
          <p:txBody>
            <a:bodyPr wrap="none" lIns="71367" tIns="35686" rIns="71367" bIns="35686" anchor="ctr"/>
            <a:lstStyle/>
            <a:p>
              <a:pPr algn="ctr" defTabSz="774069">
                <a:lnSpc>
                  <a:spcPts val="1429"/>
                </a:lnSpc>
                <a:defRPr/>
              </a:pPr>
              <a:r>
                <a:rPr lang="en-US" sz="1400" b="1" dirty="0">
                  <a:solidFill>
                    <a:srgbClr val="000000"/>
                  </a:solidFill>
                  <a:latin typeface="Arial"/>
                  <a:cs typeface="+mn-cs"/>
                </a:rPr>
                <a:t>  </a:t>
              </a:r>
            </a:p>
          </p:txBody>
        </p:sp>
        <p:sp>
          <p:nvSpPr>
            <p:cNvPr id="13" name="Rectangle 3"/>
            <p:cNvSpPr>
              <a:spLocks noChangeArrowheads="1"/>
            </p:cNvSpPr>
            <p:nvPr/>
          </p:nvSpPr>
          <p:spPr bwMode="auto">
            <a:xfrm>
              <a:off x="2843808" y="1081627"/>
              <a:ext cx="1187752" cy="40315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814517">
                <a:lnSpc>
                  <a:spcPts val="1409"/>
                </a:lnSpc>
                <a:buClr>
                  <a:srgbClr val="E19900"/>
                </a:buClr>
                <a:defRPr/>
              </a:pPr>
              <a:r>
                <a:rPr lang="en-US" sz="1400" b="1" dirty="0" smtClean="0">
                  <a:solidFill>
                    <a:srgbClr val="FFFFFF"/>
                  </a:solidFill>
                </a:rPr>
                <a:t>Always on</a:t>
              </a:r>
              <a:endParaRPr lang="en-US" sz="1400" b="1" dirty="0">
                <a:solidFill>
                  <a:srgbClr val="FFFFFF"/>
                </a:solidFill>
              </a:endParaRPr>
            </a:p>
          </p:txBody>
        </p:sp>
        <p:sp>
          <p:nvSpPr>
            <p:cNvPr id="12" name="Rectangle 3"/>
            <p:cNvSpPr>
              <a:spLocks noChangeArrowheads="1"/>
            </p:cNvSpPr>
            <p:nvPr/>
          </p:nvSpPr>
          <p:spPr bwMode="auto">
            <a:xfrm>
              <a:off x="2621262" y="1628800"/>
              <a:ext cx="2526802" cy="763119"/>
            </a:xfrm>
            <a:prstGeom prst="rect">
              <a:avLst/>
            </a:prstGeom>
            <a:noFill/>
            <a:ln w="50800" cmpd="thickThin">
              <a:noFill/>
              <a:round/>
              <a:headEnd/>
              <a:tailEnd/>
            </a:ln>
          </p:spPr>
          <p:txBody>
            <a:bodyPr lIns="0" tIns="0" rIns="0" bIns="0"/>
            <a:lstStyle/>
            <a:p>
              <a:pPr defTabSz="777790">
                <a:spcAft>
                  <a:spcPts val="0"/>
                </a:spcAft>
                <a:buClr>
                  <a:srgbClr val="E19900"/>
                </a:buClr>
              </a:pPr>
              <a:r>
                <a:rPr lang="en-US" sz="1400" dirty="0" smtClean="0">
                  <a:solidFill>
                    <a:srgbClr val="000000"/>
                  </a:solidFill>
                  <a:latin typeface="Arial"/>
                  <a:cs typeface="+mn-cs"/>
                </a:rPr>
                <a:t>Strong need</a:t>
              </a:r>
              <a:br>
                <a:rPr lang="en-US" sz="1400" dirty="0" smtClean="0">
                  <a:solidFill>
                    <a:srgbClr val="000000"/>
                  </a:solidFill>
                  <a:latin typeface="Arial"/>
                  <a:cs typeface="+mn-cs"/>
                </a:rPr>
              </a:br>
              <a:r>
                <a:rPr lang="en-US" sz="1400" dirty="0" smtClean="0">
                  <a:solidFill>
                    <a:srgbClr val="000000"/>
                  </a:solidFill>
                  <a:latin typeface="Arial"/>
                  <a:cs typeface="+mn-cs"/>
                </a:rPr>
                <a:t>for seamless </a:t>
              </a:r>
            </a:p>
            <a:p>
              <a:pPr defTabSz="777790">
                <a:spcAft>
                  <a:spcPts val="0"/>
                </a:spcAft>
                <a:buClr>
                  <a:srgbClr val="E19900"/>
                </a:buClr>
              </a:pPr>
              <a:r>
                <a:rPr lang="en-US" sz="1400" dirty="0" smtClean="0">
                  <a:solidFill>
                    <a:srgbClr val="000000"/>
                  </a:solidFill>
                  <a:latin typeface="Arial"/>
                  <a:cs typeface="+mn-cs"/>
                </a:rPr>
                <a:t>communication</a:t>
              </a:r>
            </a:p>
          </p:txBody>
        </p:sp>
        <p:sp>
          <p:nvSpPr>
            <p:cNvPr id="16" name="Rounded Rectangle 8"/>
            <p:cNvSpPr>
              <a:spLocks noChangeArrowheads="1"/>
            </p:cNvSpPr>
            <p:nvPr/>
          </p:nvSpPr>
          <p:spPr bwMode="auto">
            <a:xfrm>
              <a:off x="4932040" y="1250159"/>
              <a:ext cx="1584176" cy="1507521"/>
            </a:xfrm>
            <a:prstGeom prst="roundRect">
              <a:avLst>
                <a:gd name="adj" fmla="val 5921"/>
              </a:avLst>
            </a:prstGeom>
            <a:gradFill rotWithShape="0">
              <a:gsLst>
                <a:gs pos="0">
                  <a:srgbClr val="FFFFFF"/>
                </a:gs>
                <a:gs pos="61000">
                  <a:srgbClr val="F2F2F2"/>
                </a:gs>
                <a:gs pos="100000">
                  <a:srgbClr val="D9D9D9"/>
                </a:gs>
              </a:gsLst>
              <a:lin ang="5400000"/>
            </a:gradFill>
            <a:ln w="50800" cmpd="thickThin">
              <a:solidFill>
                <a:srgbClr val="FF9900"/>
              </a:solidFill>
              <a:round/>
              <a:headEnd/>
              <a:tailEnd/>
            </a:ln>
            <a:effectLst>
              <a:outerShdw dist="38100" dir="2700000" algn="tl" rotWithShape="0">
                <a:srgbClr val="000000">
                  <a:alpha val="39999"/>
                </a:srgbClr>
              </a:outerShdw>
            </a:effectLst>
          </p:spPr>
          <p:txBody>
            <a:bodyPr wrap="none" lIns="112062" tIns="56033" rIns="112062" bIns="56033" anchor="ctr"/>
            <a:lstStyle/>
            <a:p>
              <a:pPr algn="ctr" defTabSz="774069">
                <a:lnSpc>
                  <a:spcPts val="1429"/>
                </a:lnSpc>
                <a:defRPr/>
              </a:pPr>
              <a:r>
                <a:rPr lang="en-US" sz="1400" b="1" dirty="0">
                  <a:solidFill>
                    <a:srgbClr val="000000"/>
                  </a:solidFill>
                  <a:latin typeface="Arial"/>
                  <a:cs typeface="+mn-cs"/>
                </a:rPr>
                <a:t>  </a:t>
              </a:r>
            </a:p>
          </p:txBody>
        </p:sp>
        <p:sp>
          <p:nvSpPr>
            <p:cNvPr id="20" name="Rectangle 3"/>
            <p:cNvSpPr>
              <a:spLocks noChangeArrowheads="1"/>
            </p:cNvSpPr>
            <p:nvPr/>
          </p:nvSpPr>
          <p:spPr bwMode="auto">
            <a:xfrm>
              <a:off x="5097851" y="1052736"/>
              <a:ext cx="1259003" cy="40459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814517">
                <a:lnSpc>
                  <a:spcPts val="1409"/>
                </a:lnSpc>
                <a:buClr>
                  <a:srgbClr val="E19900"/>
                </a:buClr>
                <a:defRPr/>
              </a:pPr>
              <a:r>
                <a:rPr lang="en-US" sz="1400" b="1" dirty="0" smtClean="0">
                  <a:solidFill>
                    <a:srgbClr val="FFFFFF"/>
                  </a:solidFill>
                </a:rPr>
                <a:t>New Mobility</a:t>
              </a:r>
              <a:endParaRPr lang="en-US" sz="1400" b="1" dirty="0">
                <a:solidFill>
                  <a:srgbClr val="FFFFFF"/>
                </a:solidFill>
              </a:endParaRPr>
            </a:p>
          </p:txBody>
        </p:sp>
        <p:sp>
          <p:nvSpPr>
            <p:cNvPr id="19" name="Rectangle 3"/>
            <p:cNvSpPr>
              <a:spLocks noChangeArrowheads="1"/>
            </p:cNvSpPr>
            <p:nvPr/>
          </p:nvSpPr>
          <p:spPr bwMode="auto">
            <a:xfrm>
              <a:off x="7178895" y="1652002"/>
              <a:ext cx="1152128" cy="648072"/>
            </a:xfrm>
            <a:prstGeom prst="rect">
              <a:avLst/>
            </a:prstGeom>
            <a:noFill/>
            <a:ln w="50800" cmpd="thickThin">
              <a:noFill/>
              <a:round/>
              <a:headEnd/>
              <a:tailEnd/>
            </a:ln>
          </p:spPr>
          <p:txBody>
            <a:bodyPr lIns="0" tIns="0" rIns="0" bIns="0"/>
            <a:lstStyle/>
            <a:p>
              <a:pPr defTabSz="777790">
                <a:spcAft>
                  <a:spcPts val="0"/>
                </a:spcAft>
                <a:buClr>
                  <a:srgbClr val="E19900"/>
                </a:buClr>
              </a:pPr>
              <a:r>
                <a:rPr lang="en-US" sz="1300" b="1" dirty="0" smtClean="0">
                  <a:solidFill>
                    <a:srgbClr val="000000"/>
                  </a:solidFill>
                  <a:latin typeface="Arial"/>
                  <a:cs typeface="Arial" charset="0"/>
                </a:rPr>
                <a:t>Car sharing,</a:t>
              </a:r>
              <a:br>
                <a:rPr lang="en-US" sz="1300" b="1" dirty="0" smtClean="0">
                  <a:solidFill>
                    <a:srgbClr val="000000"/>
                  </a:solidFill>
                  <a:latin typeface="Arial"/>
                  <a:cs typeface="Arial" charset="0"/>
                </a:rPr>
              </a:br>
              <a:r>
                <a:rPr lang="en-US" sz="1300" b="1" dirty="0" smtClean="0">
                  <a:solidFill>
                    <a:srgbClr val="000000"/>
                  </a:solidFill>
                  <a:latin typeface="Arial"/>
                  <a:cs typeface="Arial" charset="0"/>
                </a:rPr>
                <a:t>Electrical Vehicles</a:t>
              </a:r>
              <a:endParaRPr lang="en-US" sz="1300" dirty="0">
                <a:solidFill>
                  <a:srgbClr val="000000"/>
                </a:solidFill>
                <a:latin typeface="Arial"/>
                <a:cs typeface="Arial" charset="0"/>
              </a:endParaRPr>
            </a:p>
          </p:txBody>
        </p:sp>
        <p:sp>
          <p:nvSpPr>
            <p:cNvPr id="23" name="Textfeld 17"/>
            <p:cNvSpPr txBox="1">
              <a:spLocks noChangeArrowheads="1"/>
            </p:cNvSpPr>
            <p:nvPr/>
          </p:nvSpPr>
          <p:spPr bwMode="auto">
            <a:xfrm>
              <a:off x="611560" y="3485782"/>
              <a:ext cx="7719464" cy="940990"/>
            </a:xfrm>
            <a:prstGeom prst="rect">
              <a:avLst/>
            </a:prstGeom>
            <a:noFill/>
            <a:ln w="9525">
              <a:noFill/>
              <a:miter lim="800000"/>
              <a:headEnd/>
              <a:tailEnd/>
            </a:ln>
          </p:spPr>
          <p:txBody>
            <a:bodyPr wrap="square" lIns="71439" tIns="35722" rIns="71439" bIns="35722">
              <a:spAutoFit/>
            </a:bodyPr>
            <a:lstStyle/>
            <a:p>
              <a:pPr marL="0" lvl="1" algn="ctr" defTabSz="813764">
                <a:buClr>
                  <a:srgbClr val="E19900"/>
                </a:buClr>
              </a:pPr>
              <a:r>
                <a:rPr lang="en-US" b="1" dirty="0" smtClean="0">
                  <a:solidFill>
                    <a:srgbClr val="000000"/>
                  </a:solidFill>
                  <a:latin typeface="Arial"/>
                  <a:cs typeface="+mn-cs"/>
                </a:rPr>
                <a:t>Becoming reality: </a:t>
              </a:r>
              <a:endParaRPr lang="en-US" b="1" dirty="0">
                <a:solidFill>
                  <a:srgbClr val="000000"/>
                </a:solidFill>
                <a:latin typeface="Arial"/>
                <a:cs typeface="+mn-cs"/>
              </a:endParaRPr>
            </a:p>
            <a:p>
              <a:pPr marL="0" lvl="1" algn="ctr" defTabSz="813764">
                <a:buClr>
                  <a:srgbClr val="E19900"/>
                </a:buClr>
              </a:pPr>
              <a:r>
                <a:rPr lang="en-US" b="1" dirty="0" smtClean="0">
                  <a:solidFill>
                    <a:srgbClr val="000000"/>
                  </a:solidFill>
                  <a:latin typeface="Arial"/>
                  <a:cs typeface="+mn-cs"/>
                </a:rPr>
                <a:t>Holistic HMI takes into account the environment, driver expectation, driver state and individual preferences</a:t>
              </a:r>
              <a:endParaRPr lang="en-US" b="1" dirty="0">
                <a:solidFill>
                  <a:srgbClr val="000000"/>
                </a:solidFill>
                <a:latin typeface="Arial"/>
                <a:cs typeface="+mn-cs"/>
              </a:endParaRPr>
            </a:p>
          </p:txBody>
        </p:sp>
        <p:pic>
          <p:nvPicPr>
            <p:cNvPr id="24" name="Grafik 23" descr="ipad2.png"/>
            <p:cNvPicPr>
              <a:picLocks/>
            </p:cNvPicPr>
            <p:nvPr/>
          </p:nvPicPr>
          <p:blipFill>
            <a:blip r:embed="rId4" cstate="email"/>
            <a:srcRect/>
            <a:stretch>
              <a:fillRect/>
            </a:stretch>
          </p:blipFill>
          <p:spPr bwMode="auto">
            <a:xfrm>
              <a:off x="839050" y="1729171"/>
              <a:ext cx="866499" cy="828104"/>
            </a:xfrm>
            <a:prstGeom prst="rect">
              <a:avLst/>
            </a:prstGeom>
            <a:ln>
              <a:noFill/>
            </a:ln>
            <a:effectLst>
              <a:outerShdw blurRad="292100" dist="139700" dir="2700000" algn="tl" rotWithShape="0">
                <a:srgbClr val="333333">
                  <a:alpha val="65000"/>
                </a:srgbClr>
              </a:outerShdw>
            </a:effectLst>
          </p:spPr>
        </p:pic>
        <p:pic>
          <p:nvPicPr>
            <p:cNvPr id="25" name="Picture 10" descr="dasneueurteil_32e94a77fd"/>
            <p:cNvPicPr>
              <a:picLocks noChangeArrowheads="1"/>
            </p:cNvPicPr>
            <p:nvPr>
              <p:custDataLst>
                <p:tags r:id="rId1"/>
              </p:custDataLst>
            </p:nvPr>
          </p:nvPicPr>
          <p:blipFill>
            <a:blip r:embed="rId5" cstate="email"/>
            <a:srcRect/>
            <a:stretch>
              <a:fillRect/>
            </a:stretch>
          </p:blipFill>
          <p:spPr bwMode="auto">
            <a:xfrm>
              <a:off x="3159476" y="2420888"/>
              <a:ext cx="980476" cy="762000"/>
            </a:xfrm>
            <a:prstGeom prst="rect">
              <a:avLst/>
            </a:prstGeom>
            <a:ln>
              <a:noFill/>
            </a:ln>
            <a:effectLst>
              <a:outerShdw blurRad="292100" dist="139700" dir="2700000" algn="tl" rotWithShape="0">
                <a:srgbClr val="333333">
                  <a:alpha val="65000"/>
                </a:srgbClr>
              </a:outerShdw>
            </a:effectLst>
          </p:spPr>
        </p:pic>
        <p:sp>
          <p:nvSpPr>
            <p:cNvPr id="28" name="Rounded Rectangle 8"/>
            <p:cNvSpPr>
              <a:spLocks noChangeArrowheads="1"/>
            </p:cNvSpPr>
            <p:nvPr/>
          </p:nvSpPr>
          <p:spPr bwMode="auto">
            <a:xfrm>
              <a:off x="179512" y="1234961"/>
              <a:ext cx="1728192" cy="1507521"/>
            </a:xfrm>
            <a:prstGeom prst="roundRect">
              <a:avLst>
                <a:gd name="adj" fmla="val 5921"/>
              </a:avLst>
            </a:prstGeom>
            <a:gradFill rotWithShape="0">
              <a:gsLst>
                <a:gs pos="0">
                  <a:srgbClr val="FFFFFF"/>
                </a:gs>
                <a:gs pos="61000">
                  <a:srgbClr val="F2F2F2"/>
                </a:gs>
                <a:gs pos="100000">
                  <a:srgbClr val="D9D9D9"/>
                </a:gs>
              </a:gsLst>
              <a:lin ang="5400000"/>
            </a:gradFill>
            <a:ln w="50800" cmpd="thickThin">
              <a:solidFill>
                <a:srgbClr val="FF9900"/>
              </a:solidFill>
              <a:round/>
              <a:headEnd/>
              <a:tailEnd/>
            </a:ln>
            <a:effectLst>
              <a:outerShdw dist="38100" dir="2700000" algn="tl" rotWithShape="0">
                <a:srgbClr val="000000">
                  <a:alpha val="39999"/>
                </a:srgbClr>
              </a:outerShdw>
            </a:effectLst>
          </p:spPr>
          <p:txBody>
            <a:bodyPr wrap="none" lIns="112062" tIns="56033" rIns="112062" bIns="56033" anchor="ctr"/>
            <a:lstStyle/>
            <a:p>
              <a:pPr algn="ctr" defTabSz="774069">
                <a:lnSpc>
                  <a:spcPts val="1429"/>
                </a:lnSpc>
                <a:defRPr/>
              </a:pPr>
              <a:r>
                <a:rPr lang="en-US" sz="1400" b="1" dirty="0">
                  <a:solidFill>
                    <a:srgbClr val="000000"/>
                  </a:solidFill>
                  <a:latin typeface="Arial"/>
                  <a:cs typeface="+mn-cs"/>
                </a:rPr>
                <a:t>  </a:t>
              </a:r>
            </a:p>
          </p:txBody>
        </p:sp>
        <p:sp>
          <p:nvSpPr>
            <p:cNvPr id="32" name="Rectangle 3"/>
            <p:cNvSpPr>
              <a:spLocks noChangeArrowheads="1"/>
            </p:cNvSpPr>
            <p:nvPr/>
          </p:nvSpPr>
          <p:spPr bwMode="auto">
            <a:xfrm>
              <a:off x="482694" y="1052736"/>
              <a:ext cx="1148162" cy="40459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814517">
                <a:lnSpc>
                  <a:spcPts val="1409"/>
                </a:lnSpc>
                <a:buClr>
                  <a:srgbClr val="E19900"/>
                </a:buClr>
                <a:defRPr/>
              </a:pPr>
              <a:r>
                <a:rPr lang="en-US" sz="1400" b="1" dirty="0" smtClean="0">
                  <a:solidFill>
                    <a:srgbClr val="FFFFFF"/>
                  </a:solidFill>
                </a:rPr>
                <a:t>New Values</a:t>
              </a:r>
              <a:endParaRPr lang="en-US" sz="1400" b="1" dirty="0">
                <a:solidFill>
                  <a:srgbClr val="FFFFFF"/>
                </a:solidFill>
              </a:endParaRPr>
            </a:p>
          </p:txBody>
        </p:sp>
        <p:sp>
          <p:nvSpPr>
            <p:cNvPr id="31" name="Rectangle 3"/>
            <p:cNvSpPr>
              <a:spLocks noChangeArrowheads="1"/>
            </p:cNvSpPr>
            <p:nvPr/>
          </p:nvSpPr>
          <p:spPr bwMode="auto">
            <a:xfrm>
              <a:off x="301193" y="1628800"/>
              <a:ext cx="914560" cy="648072"/>
            </a:xfrm>
            <a:prstGeom prst="rect">
              <a:avLst/>
            </a:prstGeom>
            <a:noFill/>
            <a:ln w="50800" cmpd="thickThin">
              <a:noFill/>
              <a:round/>
              <a:headEnd/>
              <a:tailEnd/>
            </a:ln>
          </p:spPr>
          <p:txBody>
            <a:bodyPr lIns="0" tIns="0" rIns="0" bIns="0"/>
            <a:lstStyle/>
            <a:p>
              <a:pPr defTabSz="777790">
                <a:spcAft>
                  <a:spcPts val="626"/>
                </a:spcAft>
                <a:buClr>
                  <a:srgbClr val="E19900"/>
                </a:buClr>
              </a:pPr>
              <a:r>
                <a:rPr lang="en-US" sz="1400" dirty="0" smtClean="0">
                  <a:solidFill>
                    <a:srgbClr val="000000"/>
                  </a:solidFill>
                  <a:latin typeface="Arial"/>
                  <a:cs typeface="Arial" charset="0"/>
                </a:rPr>
                <a:t>Traditional</a:t>
              </a:r>
              <a:br>
                <a:rPr lang="en-US" sz="1400" dirty="0" smtClean="0">
                  <a:solidFill>
                    <a:srgbClr val="000000"/>
                  </a:solidFill>
                  <a:latin typeface="Arial"/>
                  <a:cs typeface="Arial" charset="0"/>
                </a:rPr>
              </a:br>
              <a:r>
                <a:rPr lang="en-US" sz="1400" dirty="0" smtClean="0">
                  <a:solidFill>
                    <a:srgbClr val="000000"/>
                  </a:solidFill>
                  <a:latin typeface="Arial"/>
                  <a:cs typeface="Arial" charset="0"/>
                </a:rPr>
                <a:t>values</a:t>
              </a:r>
              <a:br>
                <a:rPr lang="en-US" sz="1400" dirty="0" smtClean="0">
                  <a:solidFill>
                    <a:srgbClr val="000000"/>
                  </a:solidFill>
                  <a:latin typeface="Arial"/>
                  <a:cs typeface="Arial" charset="0"/>
                </a:rPr>
              </a:br>
              <a:r>
                <a:rPr lang="en-US" sz="1400" dirty="0" smtClean="0">
                  <a:solidFill>
                    <a:srgbClr val="000000"/>
                  </a:solidFill>
                  <a:latin typeface="Arial"/>
                  <a:cs typeface="Arial" charset="0"/>
                </a:rPr>
                <a:t>changed</a:t>
              </a:r>
              <a:endParaRPr lang="en-US" sz="1400" dirty="0">
                <a:solidFill>
                  <a:srgbClr val="000000"/>
                </a:solidFill>
                <a:latin typeface="Arial"/>
                <a:cs typeface="Arial" charset="0"/>
              </a:endParaRPr>
            </a:p>
          </p:txBody>
        </p:sp>
        <p:pic>
          <p:nvPicPr>
            <p:cNvPr id="34" name="Grafik 33" descr="ipad2.png"/>
            <p:cNvPicPr>
              <a:picLocks/>
            </p:cNvPicPr>
            <p:nvPr/>
          </p:nvPicPr>
          <p:blipFill>
            <a:blip r:embed="rId6" cstate="email"/>
            <a:srcRect/>
            <a:stretch>
              <a:fillRect/>
            </a:stretch>
          </p:blipFill>
          <p:spPr bwMode="auto">
            <a:xfrm>
              <a:off x="827584" y="2330487"/>
              <a:ext cx="938507" cy="882489"/>
            </a:xfrm>
            <a:prstGeom prst="rect">
              <a:avLst/>
            </a:prstGeom>
            <a:ln>
              <a:noFill/>
            </a:ln>
            <a:effectLst>
              <a:outerShdw blurRad="292100" dist="139700" dir="2700000" algn="tl" rotWithShape="0">
                <a:srgbClr val="333333">
                  <a:alpha val="65000"/>
                </a:srgbClr>
              </a:outerShdw>
            </a:effectLst>
          </p:spPr>
        </p:pic>
        <p:sp>
          <p:nvSpPr>
            <p:cNvPr id="33" name="Rounded Rectangle 8"/>
            <p:cNvSpPr>
              <a:spLocks noChangeArrowheads="1"/>
            </p:cNvSpPr>
            <p:nvPr/>
          </p:nvSpPr>
          <p:spPr bwMode="auto">
            <a:xfrm>
              <a:off x="7092280" y="1196752"/>
              <a:ext cx="1728192" cy="1507521"/>
            </a:xfrm>
            <a:prstGeom prst="roundRect">
              <a:avLst>
                <a:gd name="adj" fmla="val 5921"/>
              </a:avLst>
            </a:prstGeom>
            <a:gradFill rotWithShape="0">
              <a:gsLst>
                <a:gs pos="0">
                  <a:srgbClr val="FFFFFF"/>
                </a:gs>
                <a:gs pos="61000">
                  <a:srgbClr val="F2F2F2"/>
                </a:gs>
                <a:gs pos="100000">
                  <a:srgbClr val="D9D9D9"/>
                </a:gs>
              </a:gsLst>
              <a:lin ang="5400000"/>
            </a:gradFill>
            <a:ln w="50800" cmpd="thickThin">
              <a:solidFill>
                <a:srgbClr val="FF9900"/>
              </a:solidFill>
              <a:round/>
              <a:headEnd/>
              <a:tailEnd/>
            </a:ln>
            <a:effectLst>
              <a:outerShdw dist="38100" dir="2700000" algn="tl" rotWithShape="0">
                <a:srgbClr val="000000">
                  <a:alpha val="39999"/>
                </a:srgbClr>
              </a:outerShdw>
            </a:effectLst>
          </p:spPr>
          <p:txBody>
            <a:bodyPr wrap="none" lIns="112062" tIns="56033" rIns="112062" bIns="56033" anchor="ctr"/>
            <a:lstStyle/>
            <a:p>
              <a:pPr algn="ctr" defTabSz="774069">
                <a:lnSpc>
                  <a:spcPts val="1429"/>
                </a:lnSpc>
                <a:defRPr/>
              </a:pPr>
              <a:r>
                <a:rPr lang="en-US" sz="1400" b="1" dirty="0">
                  <a:solidFill>
                    <a:srgbClr val="000000"/>
                  </a:solidFill>
                  <a:latin typeface="Arial"/>
                  <a:cs typeface="+mn-cs"/>
                </a:rPr>
                <a:t>  </a:t>
              </a:r>
            </a:p>
          </p:txBody>
        </p:sp>
        <p:sp>
          <p:nvSpPr>
            <p:cNvPr id="36" name="Rectangle 3"/>
            <p:cNvSpPr>
              <a:spLocks noChangeArrowheads="1"/>
            </p:cNvSpPr>
            <p:nvPr/>
          </p:nvSpPr>
          <p:spPr bwMode="auto">
            <a:xfrm>
              <a:off x="7345445" y="1052736"/>
              <a:ext cx="1259003" cy="40459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814517">
                <a:lnSpc>
                  <a:spcPts val="1409"/>
                </a:lnSpc>
                <a:buClr>
                  <a:srgbClr val="E19900"/>
                </a:buClr>
                <a:defRPr/>
              </a:pPr>
              <a:r>
                <a:rPr lang="en-US" sz="1400" b="1" dirty="0" smtClean="0">
                  <a:solidFill>
                    <a:srgbClr val="FFFFFF"/>
                  </a:solidFill>
                </a:rPr>
                <a:t>Automated driving</a:t>
              </a:r>
              <a:endParaRPr lang="en-US" sz="1400" b="1" dirty="0">
                <a:solidFill>
                  <a:srgbClr val="FFFFFF"/>
                </a:solidFill>
              </a:endParaRPr>
            </a:p>
          </p:txBody>
        </p:sp>
        <p:sp>
          <p:nvSpPr>
            <p:cNvPr id="39" name="Rectangle 3"/>
            <p:cNvSpPr>
              <a:spLocks noChangeArrowheads="1"/>
            </p:cNvSpPr>
            <p:nvPr/>
          </p:nvSpPr>
          <p:spPr bwMode="auto">
            <a:xfrm>
              <a:off x="7331294" y="1572919"/>
              <a:ext cx="1273154" cy="648072"/>
            </a:xfrm>
            <a:prstGeom prst="rect">
              <a:avLst/>
            </a:prstGeom>
            <a:noFill/>
            <a:ln w="50800" cmpd="thickThin">
              <a:noFill/>
              <a:round/>
              <a:headEnd/>
              <a:tailEnd/>
            </a:ln>
          </p:spPr>
          <p:txBody>
            <a:bodyPr lIns="0" tIns="0" rIns="0" bIns="0"/>
            <a:lstStyle/>
            <a:p>
              <a:pPr defTabSz="777790">
                <a:spcAft>
                  <a:spcPts val="0"/>
                </a:spcAft>
                <a:buClr>
                  <a:srgbClr val="E19900"/>
                </a:buClr>
              </a:pPr>
              <a:r>
                <a:rPr lang="en-US" sz="1400" dirty="0" smtClean="0">
                  <a:solidFill>
                    <a:srgbClr val="000000"/>
                  </a:solidFill>
                  <a:latin typeface="Arial"/>
                  <a:cs typeface="Arial" charset="0"/>
                </a:rPr>
                <a:t>Driver experience</a:t>
              </a:r>
            </a:p>
            <a:p>
              <a:pPr defTabSz="777790">
                <a:spcAft>
                  <a:spcPts val="0"/>
                </a:spcAft>
                <a:buClr>
                  <a:srgbClr val="E19900"/>
                </a:buClr>
              </a:pPr>
              <a:r>
                <a:rPr lang="en-US" sz="1400" dirty="0" smtClean="0">
                  <a:solidFill>
                    <a:srgbClr val="000000"/>
                  </a:solidFill>
                  <a:latin typeface="Arial"/>
                  <a:cs typeface="Arial" charset="0"/>
                </a:rPr>
                <a:t>Driver in the loop</a:t>
              </a:r>
            </a:p>
          </p:txBody>
        </p:sp>
        <p:sp>
          <p:nvSpPr>
            <p:cNvPr id="43" name="Ellipse 42"/>
            <p:cNvSpPr/>
            <p:nvPr/>
          </p:nvSpPr>
          <p:spPr>
            <a:xfrm>
              <a:off x="2051720" y="1844824"/>
              <a:ext cx="360040" cy="36004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en-US" sz="2400" dirty="0" smtClean="0">
                  <a:solidFill>
                    <a:srgbClr val="FFFFFF"/>
                  </a:solidFill>
                </a:rPr>
                <a:t>+</a:t>
              </a:r>
            </a:p>
          </p:txBody>
        </p:sp>
        <p:sp>
          <p:nvSpPr>
            <p:cNvPr id="44" name="Rectangle 3"/>
            <p:cNvSpPr>
              <a:spLocks noChangeArrowheads="1"/>
            </p:cNvSpPr>
            <p:nvPr/>
          </p:nvSpPr>
          <p:spPr bwMode="auto">
            <a:xfrm>
              <a:off x="5076056" y="1700808"/>
              <a:ext cx="1152128" cy="648072"/>
            </a:xfrm>
            <a:prstGeom prst="rect">
              <a:avLst/>
            </a:prstGeom>
            <a:noFill/>
            <a:ln w="50800" cmpd="thickThin">
              <a:noFill/>
              <a:round/>
              <a:headEnd/>
              <a:tailEnd/>
            </a:ln>
          </p:spPr>
          <p:txBody>
            <a:bodyPr lIns="0" tIns="0" rIns="0" bIns="0"/>
            <a:lstStyle/>
            <a:p>
              <a:pPr defTabSz="777790">
                <a:spcAft>
                  <a:spcPts val="0"/>
                </a:spcAft>
                <a:buClr>
                  <a:srgbClr val="E19900"/>
                </a:buClr>
              </a:pPr>
              <a:r>
                <a:rPr lang="en-US" sz="1400" dirty="0" smtClean="0">
                  <a:solidFill>
                    <a:srgbClr val="000000"/>
                  </a:solidFill>
                  <a:latin typeface="Arial"/>
                  <a:cs typeface="Arial" charset="0"/>
                </a:rPr>
                <a:t>Car sharing</a:t>
              </a:r>
            </a:p>
            <a:p>
              <a:pPr defTabSz="777790">
                <a:spcAft>
                  <a:spcPts val="0"/>
                </a:spcAft>
                <a:buClr>
                  <a:srgbClr val="E19900"/>
                </a:buClr>
              </a:pPr>
              <a:r>
                <a:rPr lang="en-US" sz="1400" dirty="0" smtClean="0">
                  <a:solidFill>
                    <a:srgbClr val="000000"/>
                  </a:solidFill>
                  <a:latin typeface="Arial"/>
                  <a:cs typeface="Arial" charset="0"/>
                </a:rPr>
                <a:t>Driver experience</a:t>
              </a:r>
            </a:p>
          </p:txBody>
        </p:sp>
        <p:pic>
          <p:nvPicPr>
            <p:cNvPr id="45" name="Picture 1"/>
            <p:cNvPicPr>
              <a:picLocks noChangeArrowheads="1"/>
            </p:cNvPicPr>
            <p:nvPr/>
          </p:nvPicPr>
          <p:blipFill>
            <a:blip r:embed="rId7" cstate="email"/>
            <a:srcRect/>
            <a:stretch>
              <a:fillRect/>
            </a:stretch>
          </p:blipFill>
          <p:spPr bwMode="auto">
            <a:xfrm>
              <a:off x="5508104" y="2492896"/>
              <a:ext cx="780214" cy="723900"/>
            </a:xfrm>
            <a:prstGeom prst="rect">
              <a:avLst/>
            </a:prstGeom>
            <a:ln>
              <a:noFill/>
            </a:ln>
            <a:effectLst>
              <a:outerShdw blurRad="292100" dist="139700" dir="2700000" algn="tl" rotWithShape="0">
                <a:srgbClr val="333333">
                  <a:alpha val="65000"/>
                </a:srgbClr>
              </a:outerShdw>
            </a:effectLst>
          </p:spPr>
        </p:pic>
        <p:sp>
          <p:nvSpPr>
            <p:cNvPr id="46" name="Ellipse 45"/>
            <p:cNvSpPr/>
            <p:nvPr/>
          </p:nvSpPr>
          <p:spPr>
            <a:xfrm>
              <a:off x="4427984" y="1844824"/>
              <a:ext cx="360040" cy="36004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en-US" sz="2400" dirty="0" smtClean="0">
                  <a:solidFill>
                    <a:srgbClr val="FFFFFF"/>
                  </a:solidFill>
                </a:rPr>
                <a:t>+</a:t>
              </a:r>
            </a:p>
          </p:txBody>
        </p:sp>
        <p:sp>
          <p:nvSpPr>
            <p:cNvPr id="47" name="Ellipse 46"/>
            <p:cNvSpPr/>
            <p:nvPr/>
          </p:nvSpPr>
          <p:spPr>
            <a:xfrm>
              <a:off x="6641077" y="1844824"/>
              <a:ext cx="360040" cy="36004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en-US" sz="2400" dirty="0" smtClean="0">
                  <a:solidFill>
                    <a:srgbClr val="FFFFFF"/>
                  </a:solidFill>
                </a:rPr>
                <a:t>+</a:t>
              </a:r>
            </a:p>
          </p:txBody>
        </p:sp>
        <p:pic>
          <p:nvPicPr>
            <p:cNvPr id="48" name="Picture 2" descr="D:\DSUsers\uidu0929\_Images\pr_2012_12_18_automatisiertes_fahren_de.jpg"/>
            <p:cNvPicPr>
              <a:picLocks noChangeAspect="1" noChangeArrowheads="1"/>
            </p:cNvPicPr>
            <p:nvPr/>
          </p:nvPicPr>
          <p:blipFill>
            <a:blip r:embed="rId8" cstate="email">
              <a:lum/>
            </a:blip>
            <a:srcRect/>
            <a:stretch>
              <a:fillRect/>
            </a:stretch>
          </p:blipFill>
          <p:spPr bwMode="auto">
            <a:xfrm>
              <a:off x="7633434" y="2473363"/>
              <a:ext cx="1115030" cy="739613"/>
            </a:xfrm>
            <a:prstGeom prst="rect">
              <a:avLst/>
            </a:prstGeom>
            <a:ln>
              <a:noFill/>
            </a:ln>
            <a:effectLst>
              <a:outerShdw blurRad="292100" dist="139700" dir="2700000" algn="tl" rotWithShape="0">
                <a:srgbClr val="333333">
                  <a:alpha val="65000"/>
                </a:srgbClr>
              </a:outerShdw>
            </a:effectLst>
          </p:spPr>
        </p:pic>
      </p:grpSp>
      <p:sp>
        <p:nvSpPr>
          <p:cNvPr id="30" name="Foliennummernplatzhalter 3"/>
          <p:cNvSpPr>
            <a:spLocks noGrp="1"/>
          </p:cNvSpPr>
          <p:nvPr>
            <p:ph type="sldNum" sz="quarter" idx="11"/>
          </p:nvPr>
        </p:nvSpPr>
        <p:spPr>
          <a:xfrm>
            <a:off x="8388424" y="6375515"/>
            <a:ext cx="360289" cy="150440"/>
          </a:xfrm>
        </p:spPr>
        <p:txBody>
          <a:bodyPr/>
          <a:lstStyle/>
          <a:p>
            <a:fld id="{ADA48181-2C78-49CB-8C52-912A07842C2E}" type="slidenum">
              <a:rPr lang="en-US" smtClean="0">
                <a:solidFill>
                  <a:srgbClr val="000000"/>
                </a:solidFill>
              </a:rPr>
              <a:pPr/>
              <a:t>10</a:t>
            </a:fld>
            <a:endParaRPr lang="en-US" dirty="0">
              <a:solidFill>
                <a:srgbClr val="000000"/>
              </a:solidFill>
            </a:endParaRPr>
          </a:p>
        </p:txBody>
      </p:sp>
      <p:sp>
        <p:nvSpPr>
          <p:cNvPr id="35" name="Rectangle 34"/>
          <p:cNvSpPr/>
          <p:nvPr/>
        </p:nvSpPr>
        <p:spPr>
          <a:xfrm>
            <a:off x="3347864" y="6237312"/>
            <a:ext cx="2520280" cy="216024"/>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dirty="0" err="1" smtClean="0">
              <a:solidFill>
                <a:schemeClr val="bg2">
                  <a:lumMod val="10000"/>
                </a:schemeClr>
              </a:solidFill>
            </a:endParaRPr>
          </a:p>
        </p:txBody>
      </p:sp>
      <p:sp>
        <p:nvSpPr>
          <p:cNvPr id="41"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42"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49"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Basic HMI Trends</a:t>
            </a:r>
            <a:br>
              <a:rPr lang="en-US" dirty="0" smtClean="0"/>
            </a:br>
            <a:r>
              <a:rPr lang="en-US" b="0" dirty="0" smtClean="0">
                <a:solidFill>
                  <a:schemeClr val="dk1"/>
                </a:solidFill>
              </a:rPr>
              <a:t>Simplicity</a:t>
            </a:r>
            <a:endParaRPr lang="en-US" b="0" dirty="0">
              <a:solidFill>
                <a:schemeClr val="dk1"/>
              </a:solidFill>
            </a:endParaRPr>
          </a:p>
        </p:txBody>
      </p:sp>
      <p:sp>
        <p:nvSpPr>
          <p:cNvPr id="47" name="AutoShape 21"/>
          <p:cNvSpPr>
            <a:spLocks noChangeArrowheads="1"/>
          </p:cNvSpPr>
          <p:nvPr>
            <p:custDataLst>
              <p:tags r:id="rId1"/>
            </p:custDataLst>
          </p:nvPr>
        </p:nvSpPr>
        <p:spPr bwMode="auto">
          <a:xfrm>
            <a:off x="323530" y="1052756"/>
            <a:ext cx="3006525" cy="2782285"/>
          </a:xfrm>
          <a:prstGeom prst="roundRect">
            <a:avLst>
              <a:gd name="adj" fmla="val 4288"/>
            </a:avLst>
          </a:prstGeom>
          <a:solidFill>
            <a:schemeClr val="bg2"/>
          </a:solidFill>
          <a:ln>
            <a:solidFill>
              <a:schemeClr val="tx2"/>
            </a:solidFill>
            <a:headEnd/>
            <a:tailEnd/>
          </a:ln>
        </p:spPr>
        <p:style>
          <a:lnRef idx="1">
            <a:schemeClr val="accent5"/>
          </a:lnRef>
          <a:fillRef idx="2">
            <a:schemeClr val="accent5"/>
          </a:fillRef>
          <a:effectRef idx="1">
            <a:schemeClr val="accent5"/>
          </a:effectRef>
          <a:fontRef idx="minor">
            <a:schemeClr val="dk1"/>
          </a:fontRef>
        </p:style>
        <p:txBody>
          <a:bodyPr wrap="none" lIns="91434" tIns="45718" rIns="91434" bIns="45718" anchor="ctr"/>
          <a:lstStyle/>
          <a:p>
            <a:pPr algn="ctr" defTabSz="913540">
              <a:defRPr/>
            </a:pPr>
            <a:endParaRPr lang="en-US" sz="1400" kern="0" dirty="0" smtClean="0">
              <a:solidFill>
                <a:srgbClr val="000000"/>
              </a:solidFill>
            </a:endParaRPr>
          </a:p>
        </p:txBody>
      </p:sp>
      <p:sp>
        <p:nvSpPr>
          <p:cNvPr id="22" name="Text Box 25"/>
          <p:cNvSpPr txBox="1">
            <a:spLocks noChangeArrowheads="1"/>
          </p:cNvSpPr>
          <p:nvPr>
            <p:custDataLst>
              <p:tags r:id="rId2"/>
            </p:custDataLst>
          </p:nvPr>
        </p:nvSpPr>
        <p:spPr bwMode="auto">
          <a:xfrm>
            <a:off x="401893" y="1124745"/>
            <a:ext cx="27917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1434" tIns="45718" rIns="91434" bIns="45718">
            <a:spAutoFit/>
          </a:bodyPr>
          <a:lstStyle/>
          <a:p>
            <a:pPr algn="ctr" defTabSz="996011">
              <a:spcBef>
                <a:spcPct val="50000"/>
              </a:spcBef>
              <a:defRPr/>
            </a:pPr>
            <a:r>
              <a:rPr lang="en-US" b="1" kern="0" dirty="0" smtClean="0">
                <a:solidFill>
                  <a:srgbClr val="EBEBEB">
                    <a:lumMod val="25000"/>
                  </a:srgbClr>
                </a:solidFill>
              </a:rPr>
              <a:t>Natural interaction</a:t>
            </a:r>
          </a:p>
        </p:txBody>
      </p:sp>
      <p:sp>
        <p:nvSpPr>
          <p:cNvPr id="23" name="Inhaltsplatzhalter 1"/>
          <p:cNvSpPr txBox="1">
            <a:spLocks/>
          </p:cNvSpPr>
          <p:nvPr/>
        </p:nvSpPr>
        <p:spPr>
          <a:xfrm>
            <a:off x="541713" y="1607337"/>
            <a:ext cx="2759335" cy="2091229"/>
          </a:xfrm>
          <a:prstGeom prst="rect">
            <a:avLst/>
          </a:prstGeom>
          <a:noFill/>
        </p:spPr>
        <p:txBody>
          <a:bodyPr vert="horz" lIns="0" tIns="17999" rIns="0" bIns="17999" rtlCol="0">
            <a:noAutofit/>
          </a:bodyPr>
          <a:lstStyle/>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Touch</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Speech input / output</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Tactile feedback</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Gesture input</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Larger display areas</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Augmented reality HUD</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3D Display</a:t>
            </a:r>
          </a:p>
        </p:txBody>
      </p:sp>
      <p:sp>
        <p:nvSpPr>
          <p:cNvPr id="38" name="AutoShape 21"/>
          <p:cNvSpPr>
            <a:spLocks noChangeArrowheads="1"/>
          </p:cNvSpPr>
          <p:nvPr>
            <p:custDataLst>
              <p:tags r:id="rId3"/>
            </p:custDataLst>
          </p:nvPr>
        </p:nvSpPr>
        <p:spPr bwMode="auto">
          <a:xfrm>
            <a:off x="323530" y="3905148"/>
            <a:ext cx="3006525" cy="2004360"/>
          </a:xfrm>
          <a:prstGeom prst="roundRect">
            <a:avLst>
              <a:gd name="adj" fmla="val 4288"/>
            </a:avLst>
          </a:prstGeom>
          <a:solidFill>
            <a:schemeClr val="bg2"/>
          </a:solidFill>
          <a:ln>
            <a:solidFill>
              <a:schemeClr val="tx2"/>
            </a:solidFill>
            <a:headEnd/>
            <a:tailEnd/>
          </a:ln>
        </p:spPr>
        <p:style>
          <a:lnRef idx="1">
            <a:schemeClr val="accent5"/>
          </a:lnRef>
          <a:fillRef idx="2">
            <a:schemeClr val="accent5"/>
          </a:fillRef>
          <a:effectRef idx="1">
            <a:schemeClr val="accent5"/>
          </a:effectRef>
          <a:fontRef idx="minor">
            <a:schemeClr val="dk1"/>
          </a:fontRef>
        </p:style>
        <p:txBody>
          <a:bodyPr wrap="none" lIns="91434" tIns="45718" rIns="91434" bIns="45718" anchor="ctr"/>
          <a:lstStyle/>
          <a:p>
            <a:pPr algn="ctr" defTabSz="913540">
              <a:defRPr/>
            </a:pPr>
            <a:endParaRPr lang="en-US" sz="1400" kern="0" dirty="0" smtClean="0">
              <a:solidFill>
                <a:srgbClr val="000000"/>
              </a:solidFill>
            </a:endParaRPr>
          </a:p>
        </p:txBody>
      </p:sp>
      <p:sp>
        <p:nvSpPr>
          <p:cNvPr id="39" name="Text Box 25"/>
          <p:cNvSpPr txBox="1">
            <a:spLocks noChangeArrowheads="1"/>
          </p:cNvSpPr>
          <p:nvPr>
            <p:custDataLst>
              <p:tags r:id="rId4"/>
            </p:custDataLst>
          </p:nvPr>
        </p:nvSpPr>
        <p:spPr bwMode="auto">
          <a:xfrm>
            <a:off x="401893" y="3977138"/>
            <a:ext cx="27917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1434" tIns="45718" rIns="91434" bIns="45718">
            <a:spAutoFit/>
          </a:bodyPr>
          <a:lstStyle/>
          <a:p>
            <a:pPr algn="ctr" defTabSz="996011">
              <a:spcBef>
                <a:spcPct val="50000"/>
              </a:spcBef>
              <a:defRPr/>
            </a:pPr>
            <a:r>
              <a:rPr lang="en-US" b="1" kern="0" dirty="0" smtClean="0">
                <a:solidFill>
                  <a:srgbClr val="EBEBEB">
                    <a:lumMod val="25000"/>
                  </a:srgbClr>
                </a:solidFill>
              </a:rPr>
              <a:t>Seamless connectivity</a:t>
            </a:r>
          </a:p>
        </p:txBody>
      </p:sp>
      <p:sp>
        <p:nvSpPr>
          <p:cNvPr id="40" name="Inhaltsplatzhalter 1"/>
          <p:cNvSpPr txBox="1">
            <a:spLocks/>
          </p:cNvSpPr>
          <p:nvPr/>
        </p:nvSpPr>
        <p:spPr>
          <a:xfrm>
            <a:off x="541713" y="4459736"/>
            <a:ext cx="2759335" cy="1326955"/>
          </a:xfrm>
          <a:prstGeom prst="rect">
            <a:avLst/>
          </a:prstGeom>
          <a:noFill/>
        </p:spPr>
        <p:txBody>
          <a:bodyPr vert="horz" lIns="0" tIns="17999" rIns="0" bIns="17999" rtlCol="0">
            <a:noAutofit/>
          </a:bodyPr>
          <a:lstStyle/>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Cloud - Always on</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APP´s</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Communities</a:t>
            </a:r>
          </a:p>
          <a:p>
            <a:pPr marL="177631" indent="-177631" defTabSz="913540">
              <a:spcAft>
                <a:spcPts val="600"/>
              </a:spcAft>
              <a:buClr>
                <a:srgbClr val="FF9900"/>
              </a:buClr>
              <a:buSzPct val="100000"/>
              <a:buFontTx/>
              <a:buBlip>
                <a:blip r:embed="rId7"/>
              </a:buBlip>
              <a:defRPr/>
            </a:pPr>
            <a:r>
              <a:rPr lang="en-US" sz="1600" dirty="0" smtClean="0">
                <a:solidFill>
                  <a:srgbClr val="000000"/>
                </a:solidFill>
                <a:cs typeface="Arial" pitchFamily="34" charset="0"/>
              </a:rPr>
              <a:t>Integration of smart phones</a:t>
            </a:r>
          </a:p>
          <a:p>
            <a:pPr marL="177631" indent="-177631" defTabSz="913540">
              <a:spcAft>
                <a:spcPts val="600"/>
              </a:spcAft>
              <a:buClr>
                <a:srgbClr val="FF9900"/>
              </a:buClr>
              <a:buSzPct val="100000"/>
              <a:defRPr/>
            </a:pPr>
            <a:endParaRPr lang="en-US" sz="1600" dirty="0" smtClean="0">
              <a:solidFill>
                <a:srgbClr val="000000"/>
              </a:solidFill>
              <a:cs typeface="Arial" pitchFamily="34" charset="0"/>
            </a:endParaRPr>
          </a:p>
        </p:txBody>
      </p:sp>
      <p:grpSp>
        <p:nvGrpSpPr>
          <p:cNvPr id="2" name="Gruppieren 46"/>
          <p:cNvGrpSpPr/>
          <p:nvPr/>
        </p:nvGrpSpPr>
        <p:grpSpPr>
          <a:xfrm>
            <a:off x="6943073" y="1737557"/>
            <a:ext cx="1823179" cy="1183028"/>
            <a:chOff x="640080" y="1149531"/>
            <a:chExt cx="2323052" cy="1535476"/>
          </a:xfrm>
        </p:grpSpPr>
        <p:pic>
          <p:nvPicPr>
            <p:cNvPr id="43" name="Picture 3"/>
            <p:cNvPicPr>
              <a:picLocks noChangeAspect="1" noChangeArrowheads="1"/>
            </p:cNvPicPr>
            <p:nvPr/>
          </p:nvPicPr>
          <p:blipFill>
            <a:blip r:embed="rId8" cstate="email"/>
            <a:srcRect/>
            <a:stretch>
              <a:fillRect/>
            </a:stretch>
          </p:blipFill>
          <p:spPr bwMode="auto">
            <a:xfrm>
              <a:off x="640080" y="1149531"/>
              <a:ext cx="2323052" cy="1535476"/>
            </a:xfrm>
            <a:prstGeom prst="rect">
              <a:avLst/>
            </a:prstGeom>
            <a:noFill/>
            <a:ln>
              <a:noFill/>
            </a:ln>
          </p:spPr>
        </p:pic>
        <p:sp>
          <p:nvSpPr>
            <p:cNvPr id="46" name="Rechteck 45"/>
            <p:cNvSpPr/>
            <p:nvPr/>
          </p:nvSpPr>
          <p:spPr bwMode="auto">
            <a:xfrm>
              <a:off x="939115" y="1754659"/>
              <a:ext cx="308915" cy="2100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873005" fontAlgn="base">
                <a:spcBef>
                  <a:spcPct val="0"/>
                </a:spcBef>
                <a:spcAft>
                  <a:spcPct val="0"/>
                </a:spcAft>
              </a:pPr>
              <a:endParaRPr lang="en-US" sz="1400" dirty="0" smtClean="0">
                <a:solidFill>
                  <a:srgbClr val="000000"/>
                </a:solidFill>
              </a:endParaRPr>
            </a:p>
          </p:txBody>
        </p:sp>
        <p:sp>
          <p:nvSpPr>
            <p:cNvPr id="49" name="Ellipse 48"/>
            <p:cNvSpPr/>
            <p:nvPr/>
          </p:nvSpPr>
          <p:spPr bwMode="auto">
            <a:xfrm>
              <a:off x="1125746" y="1397726"/>
              <a:ext cx="1356946" cy="739992"/>
            </a:xfrm>
            <a:prstGeom prst="ellipse">
              <a:avLst/>
            </a:prstGeom>
            <a:solidFill>
              <a:schemeClr val="bg1"/>
            </a:solidFill>
            <a:ln w="9525" cap="flat" cmpd="sng" algn="ctr">
              <a:solidFill>
                <a:srgbClr val="FFC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873005" fontAlgn="base">
                <a:spcBef>
                  <a:spcPct val="0"/>
                </a:spcBef>
                <a:spcAft>
                  <a:spcPct val="0"/>
                </a:spcAft>
              </a:pPr>
              <a:endParaRPr lang="en-US" sz="1400" dirty="0" smtClean="0">
                <a:solidFill>
                  <a:srgbClr val="000000"/>
                </a:solidFill>
              </a:endParaRPr>
            </a:p>
          </p:txBody>
        </p:sp>
        <p:sp>
          <p:nvSpPr>
            <p:cNvPr id="50" name="Ellipse 49"/>
            <p:cNvSpPr/>
            <p:nvPr/>
          </p:nvSpPr>
          <p:spPr bwMode="auto">
            <a:xfrm>
              <a:off x="1048303" y="1711412"/>
              <a:ext cx="131201" cy="13119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873005" fontAlgn="base">
                <a:spcBef>
                  <a:spcPct val="0"/>
                </a:spcBef>
                <a:spcAft>
                  <a:spcPct val="0"/>
                </a:spcAft>
              </a:pPr>
              <a:endParaRPr lang="en-US" sz="1400" dirty="0" smtClean="0">
                <a:solidFill>
                  <a:srgbClr val="000000"/>
                </a:solidFill>
              </a:endParaRPr>
            </a:p>
          </p:txBody>
        </p:sp>
        <p:sp>
          <p:nvSpPr>
            <p:cNvPr id="52" name="Ellipse 51"/>
            <p:cNvSpPr/>
            <p:nvPr/>
          </p:nvSpPr>
          <p:spPr bwMode="auto">
            <a:xfrm>
              <a:off x="2415821" y="1680474"/>
              <a:ext cx="131201" cy="13119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873005" fontAlgn="base">
                <a:spcBef>
                  <a:spcPct val="0"/>
                </a:spcBef>
                <a:spcAft>
                  <a:spcPct val="0"/>
                </a:spcAft>
              </a:pPr>
              <a:endParaRPr lang="en-US" sz="1400" dirty="0" smtClean="0">
                <a:solidFill>
                  <a:srgbClr val="000000"/>
                </a:solidFill>
              </a:endParaRPr>
            </a:p>
          </p:txBody>
        </p:sp>
        <p:sp>
          <p:nvSpPr>
            <p:cNvPr id="53" name="Ellipse 52"/>
            <p:cNvSpPr/>
            <p:nvPr/>
          </p:nvSpPr>
          <p:spPr bwMode="auto">
            <a:xfrm>
              <a:off x="1703174" y="2061520"/>
              <a:ext cx="131201" cy="13119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873005" fontAlgn="base">
                <a:spcBef>
                  <a:spcPct val="0"/>
                </a:spcBef>
                <a:spcAft>
                  <a:spcPct val="0"/>
                </a:spcAft>
              </a:pPr>
              <a:endParaRPr lang="en-US" sz="1400" dirty="0" smtClean="0">
                <a:solidFill>
                  <a:srgbClr val="000000"/>
                </a:solidFill>
              </a:endParaRPr>
            </a:p>
          </p:txBody>
        </p:sp>
        <p:sp>
          <p:nvSpPr>
            <p:cNvPr id="54" name="Ellipse 53"/>
            <p:cNvSpPr/>
            <p:nvPr/>
          </p:nvSpPr>
          <p:spPr bwMode="auto">
            <a:xfrm>
              <a:off x="1754248" y="1344851"/>
              <a:ext cx="131201" cy="13119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873005" fontAlgn="base">
                <a:spcBef>
                  <a:spcPct val="0"/>
                </a:spcBef>
                <a:spcAft>
                  <a:spcPct val="0"/>
                </a:spcAft>
              </a:pPr>
              <a:endParaRPr lang="en-US" sz="1400" dirty="0" smtClean="0">
                <a:solidFill>
                  <a:srgbClr val="000000"/>
                </a:solidFill>
              </a:endParaRPr>
            </a:p>
          </p:txBody>
        </p:sp>
      </p:grpSp>
      <p:pic>
        <p:nvPicPr>
          <p:cNvPr id="56" name="Picture 10"/>
          <p:cNvPicPr>
            <a:picLocks noChangeAspect="1" noChangeArrowheads="1"/>
          </p:cNvPicPr>
          <p:nvPr/>
        </p:nvPicPr>
        <p:blipFill>
          <a:blip r:embed="rId9" cstate="email"/>
          <a:stretch>
            <a:fillRect/>
          </a:stretch>
        </p:blipFill>
        <p:spPr bwMode="auto">
          <a:xfrm>
            <a:off x="6901832" y="4540618"/>
            <a:ext cx="2093313" cy="769109"/>
          </a:xfrm>
          <a:prstGeom prst="rect">
            <a:avLst/>
          </a:prstGeom>
          <a:noFill/>
          <a:ln>
            <a:noFill/>
          </a:ln>
        </p:spPr>
      </p:pic>
      <p:sp>
        <p:nvSpPr>
          <p:cNvPr id="61" name="Textfeld 60"/>
          <p:cNvSpPr txBox="1"/>
          <p:nvPr/>
        </p:nvSpPr>
        <p:spPr>
          <a:xfrm>
            <a:off x="3726929" y="1766024"/>
            <a:ext cx="3051543" cy="1323435"/>
          </a:xfrm>
          <a:prstGeom prst="rect">
            <a:avLst/>
          </a:prstGeom>
        </p:spPr>
        <p:style>
          <a:lnRef idx="3">
            <a:schemeClr val="lt1"/>
          </a:lnRef>
          <a:fillRef idx="1">
            <a:schemeClr val="accent1"/>
          </a:fillRef>
          <a:effectRef idx="1">
            <a:schemeClr val="accent1"/>
          </a:effectRef>
          <a:fontRef idx="minor">
            <a:schemeClr val="lt1"/>
          </a:fontRef>
        </p:style>
        <p:txBody>
          <a:bodyPr wrap="square" lIns="91434" tIns="45718" rIns="91434" bIns="45718" rtlCol="0">
            <a:spAutoFit/>
          </a:bodyPr>
          <a:lstStyle/>
          <a:p>
            <a:pPr algn="ctr" defTabSz="913858"/>
            <a:r>
              <a:rPr lang="en-US" sz="1600" dirty="0" smtClean="0">
                <a:solidFill>
                  <a:srgbClr val="000000"/>
                </a:solidFill>
                <a:cs typeface="Arial" pitchFamily="34" charset="0"/>
              </a:rPr>
              <a:t>Direct, simple natural interaction by means of a </a:t>
            </a:r>
            <a:r>
              <a:rPr lang="en-US" sz="1600" b="1" dirty="0" smtClean="0">
                <a:solidFill>
                  <a:srgbClr val="000000"/>
                </a:solidFill>
                <a:cs typeface="Arial" pitchFamily="34" charset="0"/>
              </a:rPr>
              <a:t>multimodal</a:t>
            </a:r>
            <a:r>
              <a:rPr lang="en-US" sz="1600" dirty="0" smtClean="0">
                <a:solidFill>
                  <a:srgbClr val="000000"/>
                </a:solidFill>
                <a:cs typeface="Arial" pitchFamily="34" charset="0"/>
              </a:rPr>
              <a:t> access will encourage a high level of driver experience</a:t>
            </a:r>
            <a:endParaRPr lang="en-US" dirty="0">
              <a:solidFill>
                <a:srgbClr val="FFFFFF"/>
              </a:solidFill>
            </a:endParaRPr>
          </a:p>
        </p:txBody>
      </p:sp>
      <p:sp>
        <p:nvSpPr>
          <p:cNvPr id="62" name="Textfeld 61"/>
          <p:cNvSpPr txBox="1"/>
          <p:nvPr/>
        </p:nvSpPr>
        <p:spPr>
          <a:xfrm>
            <a:off x="3753725" y="4522933"/>
            <a:ext cx="3051543" cy="1077214"/>
          </a:xfrm>
          <a:prstGeom prst="rect">
            <a:avLst/>
          </a:prstGeom>
        </p:spPr>
        <p:style>
          <a:lnRef idx="3">
            <a:schemeClr val="lt1"/>
          </a:lnRef>
          <a:fillRef idx="1">
            <a:schemeClr val="accent1"/>
          </a:fillRef>
          <a:effectRef idx="1">
            <a:schemeClr val="accent1"/>
          </a:effectRef>
          <a:fontRef idx="minor">
            <a:schemeClr val="lt1"/>
          </a:fontRef>
        </p:style>
        <p:txBody>
          <a:bodyPr wrap="square" lIns="91434" tIns="45718" rIns="91434" bIns="45718" rtlCol="0">
            <a:spAutoFit/>
          </a:bodyPr>
          <a:lstStyle/>
          <a:p>
            <a:pPr marL="177631" indent="-177631" algn="ctr" defTabSz="913540">
              <a:spcAft>
                <a:spcPts val="600"/>
              </a:spcAft>
              <a:buClr>
                <a:srgbClr val="FF9900"/>
              </a:buClr>
              <a:buSzPct val="100000"/>
              <a:defRPr/>
            </a:pPr>
            <a:r>
              <a:rPr lang="en-US" sz="1600" dirty="0" smtClean="0">
                <a:solidFill>
                  <a:srgbClr val="000000"/>
                </a:solidFill>
                <a:cs typeface="Arial" pitchFamily="34" charset="0"/>
              </a:rPr>
              <a:t>Seamless connectivity approach is the enabler for the mobility lifestyle continuum</a:t>
            </a:r>
          </a:p>
        </p:txBody>
      </p:sp>
      <p:sp>
        <p:nvSpPr>
          <p:cNvPr id="58" name="Pfeil nach rechts 57"/>
          <p:cNvSpPr/>
          <p:nvPr/>
        </p:nvSpPr>
        <p:spPr>
          <a:xfrm>
            <a:off x="3009012" y="4678338"/>
            <a:ext cx="839971" cy="574157"/>
          </a:xfrm>
          <a:prstGeom prst="rightArrow">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lIns="91434" tIns="45718" rIns="91434" bIns="45718" rtlCol="0" anchor="ctr"/>
          <a:lstStyle/>
          <a:p>
            <a:pPr algn="ctr" defTabSz="913858"/>
            <a:endParaRPr lang="en-US" sz="1600" dirty="0" smtClean="0">
              <a:solidFill>
                <a:srgbClr val="000000"/>
              </a:solidFill>
            </a:endParaRPr>
          </a:p>
        </p:txBody>
      </p:sp>
      <p:sp>
        <p:nvSpPr>
          <p:cNvPr id="63" name="Pfeil nach rechts 62"/>
          <p:cNvSpPr/>
          <p:nvPr/>
        </p:nvSpPr>
        <p:spPr>
          <a:xfrm>
            <a:off x="3009012" y="2073362"/>
            <a:ext cx="839971" cy="574157"/>
          </a:xfrm>
          <a:prstGeom prst="rightArrow">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lIns="91434" tIns="45718" rIns="91434" bIns="45718" rtlCol="0" anchor="ctr"/>
          <a:lstStyle/>
          <a:p>
            <a:pPr algn="ctr" defTabSz="913858"/>
            <a:endParaRPr lang="en-US" sz="1600" dirty="0" smtClean="0">
              <a:solidFill>
                <a:srgbClr val="000000"/>
              </a:solidFill>
            </a:endParaRPr>
          </a:p>
        </p:txBody>
      </p:sp>
      <p:sp>
        <p:nvSpPr>
          <p:cNvPr id="25" name="Textfeld 24"/>
          <p:cNvSpPr txBox="1"/>
          <p:nvPr/>
        </p:nvSpPr>
        <p:spPr>
          <a:xfrm>
            <a:off x="3952453" y="3435429"/>
            <a:ext cx="2608394" cy="707882"/>
          </a:xfrm>
          <a:prstGeom prst="rect">
            <a:avLst/>
          </a:prstGeom>
          <a:noFill/>
        </p:spPr>
        <p:txBody>
          <a:bodyPr wrap="none" lIns="91434" tIns="45718" rIns="91434" bIns="45718" rtlCol="0">
            <a:spAutoFit/>
          </a:bodyPr>
          <a:lstStyle/>
          <a:p>
            <a:pPr defTabSz="913858"/>
            <a:r>
              <a:rPr lang="en-US" sz="4000" b="1" dirty="0" smtClean="0">
                <a:solidFill>
                  <a:srgbClr val="FFFFFF">
                    <a:lumMod val="65000"/>
                  </a:srgbClr>
                </a:solidFill>
              </a:rPr>
              <a:t>Simplicity</a:t>
            </a:r>
            <a:endParaRPr lang="en-US" sz="4000" b="1" dirty="0">
              <a:solidFill>
                <a:srgbClr val="FFFFFF">
                  <a:lumMod val="65000"/>
                </a:srgbClr>
              </a:solidFill>
            </a:endParaRPr>
          </a:p>
        </p:txBody>
      </p:sp>
      <p:sp>
        <p:nvSpPr>
          <p:cNvPr id="26" name="Foliennummernplatzhalter 3"/>
          <p:cNvSpPr>
            <a:spLocks noGrp="1"/>
          </p:cNvSpPr>
          <p:nvPr>
            <p:ph type="sldNum" sz="quarter" idx="11"/>
          </p:nvPr>
        </p:nvSpPr>
        <p:spPr>
          <a:xfrm>
            <a:off x="8388424" y="6375515"/>
            <a:ext cx="360289" cy="150440"/>
          </a:xfrm>
        </p:spPr>
        <p:txBody>
          <a:bodyPr/>
          <a:lstStyle/>
          <a:p>
            <a:fld id="{ADA48181-2C78-49CB-8C52-912A07842C2E}" type="slidenum">
              <a:rPr lang="en-US" smtClean="0"/>
              <a:pPr/>
              <a:t>11</a:t>
            </a:fld>
            <a:endParaRPr lang="en-US" dirty="0"/>
          </a:p>
        </p:txBody>
      </p:sp>
      <p:sp>
        <p:nvSpPr>
          <p:cNvPr id="29" name="Rounded Rectangle 28"/>
          <p:cNvSpPr/>
          <p:nvPr/>
        </p:nvSpPr>
        <p:spPr>
          <a:xfrm>
            <a:off x="7380312" y="368660"/>
            <a:ext cx="1512168" cy="432048"/>
          </a:xfrm>
          <a:prstGeom prst="roundRect">
            <a:avLst/>
          </a:prstGeom>
          <a:solidFill>
            <a:srgbClr val="0070C0"/>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sz="1600" dirty="0" smtClean="0">
                <a:solidFill>
                  <a:schemeClr val="bg2">
                    <a:lumMod val="10000"/>
                  </a:schemeClr>
                </a:solidFill>
              </a:rPr>
              <a:t>Not Shown</a:t>
            </a:r>
          </a:p>
        </p:txBody>
      </p:sp>
      <p:sp>
        <p:nvSpPr>
          <p:cNvPr id="30"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31"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32"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58" grpId="0" animBg="1"/>
      <p:bldP spid="6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6210" name="Picture 2" descr="C:\Documents and Settings\uidf2854\Desktop\Continental_pp_Driver-Monitoring-Interior-Camera-13x18-300dpi.jpg"/>
          <p:cNvPicPr>
            <a:picLocks noChangeAspect="1" noChangeArrowheads="1"/>
          </p:cNvPicPr>
          <p:nvPr/>
        </p:nvPicPr>
        <p:blipFill>
          <a:blip r:embed="rId4" cstate="email"/>
          <a:srcRect/>
          <a:stretch>
            <a:fillRect/>
          </a:stretch>
        </p:blipFill>
        <p:spPr bwMode="auto">
          <a:xfrm>
            <a:off x="5431527" y="1792770"/>
            <a:ext cx="1001235" cy="723332"/>
          </a:xfrm>
          <a:prstGeom prst="rect">
            <a:avLst/>
          </a:prstGeom>
          <a:ln>
            <a:noFill/>
          </a:ln>
          <a:effectLst>
            <a:outerShdw blurRad="292100" dist="139700" dir="2700000" algn="tl" rotWithShape="0">
              <a:srgbClr val="333333">
                <a:alpha val="65000"/>
              </a:srgbClr>
            </a:outerShdw>
          </a:effectLst>
        </p:spPr>
      </p:pic>
      <p:sp>
        <p:nvSpPr>
          <p:cNvPr id="13" name="Titel 12"/>
          <p:cNvSpPr>
            <a:spLocks noGrp="1"/>
          </p:cNvSpPr>
          <p:nvPr>
            <p:ph type="title"/>
          </p:nvPr>
        </p:nvSpPr>
        <p:spPr/>
        <p:txBody>
          <a:bodyPr>
            <a:normAutofit/>
          </a:bodyPr>
          <a:lstStyle/>
          <a:p>
            <a:r>
              <a:rPr lang="en-US" dirty="0" smtClean="0"/>
              <a:t>Driver experience </a:t>
            </a:r>
            <a:br>
              <a:rPr lang="en-US" dirty="0" smtClean="0"/>
            </a:br>
            <a:r>
              <a:rPr lang="en-US" b="0" dirty="0" smtClean="0">
                <a:solidFill>
                  <a:schemeClr val="dk1"/>
                </a:solidFill>
              </a:rPr>
              <a:t>Vision “</a:t>
            </a:r>
            <a:r>
              <a:rPr lang="en-US" b="0" dirty="0" smtClean="0">
                <a:solidFill>
                  <a:schemeClr val="tx1"/>
                </a:solidFill>
              </a:rPr>
              <a:t>Guardian travel </a:t>
            </a:r>
            <a:r>
              <a:rPr lang="en-US" b="0" dirty="0" smtClean="0">
                <a:solidFill>
                  <a:schemeClr val="dk1"/>
                </a:solidFill>
              </a:rPr>
              <a:t>lounge”</a:t>
            </a:r>
            <a:endParaRPr lang="en-US" b="0" dirty="0">
              <a:solidFill>
                <a:schemeClr val="dk1"/>
              </a:solidFill>
            </a:endParaRPr>
          </a:p>
        </p:txBody>
      </p:sp>
      <p:sp>
        <p:nvSpPr>
          <p:cNvPr id="27" name="Textfeld 26"/>
          <p:cNvSpPr txBox="1"/>
          <p:nvPr/>
        </p:nvSpPr>
        <p:spPr>
          <a:xfrm>
            <a:off x="3691031" y="5798699"/>
            <a:ext cx="1384993" cy="276837"/>
          </a:xfrm>
          <a:prstGeom prst="rect">
            <a:avLst/>
          </a:prstGeom>
          <a:noFill/>
        </p:spPr>
        <p:txBody>
          <a:bodyPr wrap="none" lIns="91280" tIns="45640" rIns="91280" bIns="45640" rtlCol="0">
            <a:spAutoFit/>
          </a:bodyPr>
          <a:lstStyle/>
          <a:p>
            <a:pPr defTabSz="913755"/>
            <a:r>
              <a:rPr lang="en-US" sz="1200" dirty="0" smtClean="0">
                <a:solidFill>
                  <a:srgbClr val="000000"/>
                </a:solidFill>
                <a:latin typeface="Arial"/>
              </a:rPr>
              <a:t>Driver experience</a:t>
            </a:r>
          </a:p>
        </p:txBody>
      </p:sp>
      <p:cxnSp>
        <p:nvCxnSpPr>
          <p:cNvPr id="28" name="Gerade Verbindung mit Pfeil 27"/>
          <p:cNvCxnSpPr/>
          <p:nvPr/>
        </p:nvCxnSpPr>
        <p:spPr>
          <a:xfrm>
            <a:off x="539552" y="5574905"/>
            <a:ext cx="7992888" cy="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36" name="Gerade Verbindung mit Pfeil 35"/>
          <p:cNvCxnSpPr/>
          <p:nvPr/>
        </p:nvCxnSpPr>
        <p:spPr>
          <a:xfrm flipV="1">
            <a:off x="549826" y="1069223"/>
            <a:ext cx="0" cy="452623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
        <p:nvSpPr>
          <p:cNvPr id="29" name="Freihandform 28"/>
          <p:cNvSpPr/>
          <p:nvPr/>
        </p:nvSpPr>
        <p:spPr>
          <a:xfrm>
            <a:off x="752485" y="2008287"/>
            <a:ext cx="6605244" cy="3401309"/>
          </a:xfrm>
          <a:custGeom>
            <a:avLst/>
            <a:gdLst>
              <a:gd name="connsiteX0" fmla="*/ 0 w 7048500"/>
              <a:gd name="connsiteY0" fmla="*/ 3590925 h 3590925"/>
              <a:gd name="connsiteX1" fmla="*/ 1438275 w 7048500"/>
              <a:gd name="connsiteY1" fmla="*/ 2676525 h 3590925"/>
              <a:gd name="connsiteX2" fmla="*/ 4257675 w 7048500"/>
              <a:gd name="connsiteY2" fmla="*/ 1257300 h 3590925"/>
              <a:gd name="connsiteX3" fmla="*/ 7048500 w 7048500"/>
              <a:gd name="connsiteY3" fmla="*/ 0 h 3590925"/>
            </a:gdLst>
            <a:ahLst/>
            <a:cxnLst>
              <a:cxn ang="0">
                <a:pos x="connsiteX0" y="connsiteY0"/>
              </a:cxn>
              <a:cxn ang="0">
                <a:pos x="connsiteX1" y="connsiteY1"/>
              </a:cxn>
              <a:cxn ang="0">
                <a:pos x="connsiteX2" y="connsiteY2"/>
              </a:cxn>
              <a:cxn ang="0">
                <a:pos x="connsiteX3" y="connsiteY3"/>
              </a:cxn>
            </a:cxnLst>
            <a:rect l="l" t="t" r="r" b="b"/>
            <a:pathLst>
              <a:path w="7048500" h="3590925">
                <a:moveTo>
                  <a:pt x="0" y="3590925"/>
                </a:moveTo>
                <a:cubicBezTo>
                  <a:pt x="364331" y="3328194"/>
                  <a:pt x="728662" y="3065463"/>
                  <a:pt x="1438275" y="2676525"/>
                </a:cubicBezTo>
                <a:cubicBezTo>
                  <a:pt x="2147888" y="2287587"/>
                  <a:pt x="3322637" y="1703388"/>
                  <a:pt x="4257675" y="1257300"/>
                </a:cubicBezTo>
                <a:cubicBezTo>
                  <a:pt x="5192713" y="811212"/>
                  <a:pt x="6120606" y="405606"/>
                  <a:pt x="7048500" y="0"/>
                </a:cubicBezTo>
              </a:path>
            </a:pathLst>
          </a:cu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defTabSz="913755"/>
            <a:endParaRPr lang="en-US" dirty="0">
              <a:solidFill>
                <a:srgbClr val="000000"/>
              </a:solidFill>
            </a:endParaRPr>
          </a:p>
        </p:txBody>
      </p:sp>
      <p:grpSp>
        <p:nvGrpSpPr>
          <p:cNvPr id="2" name="Gruppieren 71"/>
          <p:cNvGrpSpPr/>
          <p:nvPr/>
        </p:nvGrpSpPr>
        <p:grpSpPr>
          <a:xfrm>
            <a:off x="6948268" y="909923"/>
            <a:ext cx="1870564" cy="1333449"/>
            <a:chOff x="6951248" y="818810"/>
            <a:chExt cx="1870564" cy="1333449"/>
          </a:xfrm>
        </p:grpSpPr>
        <p:pic>
          <p:nvPicPr>
            <p:cNvPr id="25" name="Picture 1" descr="C:\Documents and Settings\uidf2854\Desktop\final_com.jpg"/>
            <p:cNvPicPr>
              <a:picLocks noChangeAspect="1" noChangeArrowheads="1"/>
            </p:cNvPicPr>
            <p:nvPr/>
          </p:nvPicPr>
          <p:blipFill>
            <a:blip r:embed="rId5" cstate="email"/>
            <a:srcRect/>
            <a:stretch>
              <a:fillRect/>
            </a:stretch>
          </p:blipFill>
          <p:spPr bwMode="auto">
            <a:xfrm>
              <a:off x="7187609" y="1085575"/>
              <a:ext cx="1634203" cy="1066684"/>
            </a:xfrm>
            <a:prstGeom prst="rect">
              <a:avLst/>
            </a:prstGeom>
            <a:noFill/>
            <a:ln>
              <a:noFill/>
            </a:ln>
          </p:spPr>
        </p:pic>
        <p:sp>
          <p:nvSpPr>
            <p:cNvPr id="49" name="Textfeld 48"/>
            <p:cNvSpPr txBox="1"/>
            <p:nvPr/>
          </p:nvSpPr>
          <p:spPr>
            <a:xfrm>
              <a:off x="6951248" y="818810"/>
              <a:ext cx="1862720" cy="276854"/>
            </a:xfrm>
            <a:prstGeom prst="rect">
              <a:avLst/>
            </a:prstGeom>
            <a:noFill/>
          </p:spPr>
          <p:txBody>
            <a:bodyPr wrap="none" lIns="91296" tIns="45648" rIns="91296" bIns="45648" rtlCol="0">
              <a:spAutoFit/>
            </a:bodyPr>
            <a:lstStyle/>
            <a:p>
              <a:pPr defTabSz="913755">
                <a:spcBef>
                  <a:spcPct val="50000"/>
                </a:spcBef>
              </a:pPr>
              <a:r>
                <a:rPr lang="en-US" sz="1200" b="1" smtClean="0">
                  <a:solidFill>
                    <a:srgbClr val="FFFFFF">
                      <a:lumMod val="50000"/>
                    </a:srgbClr>
                  </a:solidFill>
                  <a:latin typeface="Arial"/>
                </a:rPr>
                <a:t>Guardian travel lounge</a:t>
              </a:r>
              <a:endParaRPr lang="en-US" sz="1200" b="1" dirty="0" smtClean="0">
                <a:solidFill>
                  <a:srgbClr val="FFFFFF">
                    <a:lumMod val="50000"/>
                  </a:srgbClr>
                </a:solidFill>
                <a:latin typeface="Arial"/>
              </a:endParaRPr>
            </a:p>
          </p:txBody>
        </p:sp>
        <p:sp>
          <p:nvSpPr>
            <p:cNvPr id="30" name="Ellipse 29"/>
            <p:cNvSpPr/>
            <p:nvPr/>
          </p:nvSpPr>
          <p:spPr>
            <a:xfrm>
              <a:off x="7152182" y="1815353"/>
              <a:ext cx="288032" cy="288032"/>
            </a:xfrm>
            <a:prstGeom prst="ellipse">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3755"/>
              <a:endParaRPr lang="en-US" sz="1100" b="1" dirty="0" smtClean="0">
                <a:solidFill>
                  <a:srgbClr val="000000"/>
                </a:solidFill>
              </a:endParaRPr>
            </a:p>
          </p:txBody>
        </p:sp>
      </p:grpSp>
      <p:sp>
        <p:nvSpPr>
          <p:cNvPr id="38" name="Textfeld 37"/>
          <p:cNvSpPr txBox="1"/>
          <p:nvPr/>
        </p:nvSpPr>
        <p:spPr>
          <a:xfrm rot="16200000">
            <a:off x="-1438071" y="3028092"/>
            <a:ext cx="3532567" cy="276837"/>
          </a:xfrm>
          <a:prstGeom prst="rect">
            <a:avLst/>
          </a:prstGeom>
          <a:noFill/>
        </p:spPr>
        <p:txBody>
          <a:bodyPr wrap="none" lIns="91280" tIns="45640" rIns="91280" bIns="45640" rtlCol="0">
            <a:spAutoFit/>
          </a:bodyPr>
          <a:lstStyle/>
          <a:p>
            <a:pPr defTabSz="913755"/>
            <a:r>
              <a:rPr lang="en-US" sz="1200" dirty="0" smtClean="0">
                <a:solidFill>
                  <a:srgbClr val="000000"/>
                </a:solidFill>
                <a:latin typeface="Arial"/>
              </a:rPr>
              <a:t>Adaptation of Information &amp; Assistances Systems</a:t>
            </a:r>
          </a:p>
        </p:txBody>
      </p:sp>
      <p:grpSp>
        <p:nvGrpSpPr>
          <p:cNvPr id="3" name="Gruppieren 69"/>
          <p:cNvGrpSpPr/>
          <p:nvPr/>
        </p:nvGrpSpPr>
        <p:grpSpPr>
          <a:xfrm>
            <a:off x="3561067" y="1695381"/>
            <a:ext cx="1587003" cy="1590748"/>
            <a:chOff x="3732397" y="1534746"/>
            <a:chExt cx="1587007" cy="1590748"/>
          </a:xfrm>
        </p:grpSpPr>
        <p:pic>
          <p:nvPicPr>
            <p:cNvPr id="37" name="Picture 2" descr="C:\Documents and Settings\uidf2854\Desktop\Continental_pp_simplify1-13x18cm.jpg"/>
            <p:cNvPicPr>
              <a:picLocks noChangeAspect="1" noChangeArrowheads="1"/>
            </p:cNvPicPr>
            <p:nvPr/>
          </p:nvPicPr>
          <p:blipFill>
            <a:blip r:embed="rId6" cstate="email"/>
            <a:srcRect/>
            <a:stretch>
              <a:fillRect/>
            </a:stretch>
          </p:blipFill>
          <p:spPr bwMode="auto">
            <a:xfrm>
              <a:off x="3854327" y="2021369"/>
              <a:ext cx="1313097" cy="875509"/>
            </a:xfrm>
            <a:prstGeom prst="rect">
              <a:avLst/>
            </a:prstGeom>
            <a:ln>
              <a:noFill/>
            </a:ln>
            <a:effectLst>
              <a:outerShdw blurRad="292100" dist="139700" dir="2700000" algn="tl" rotWithShape="0">
                <a:srgbClr val="333333">
                  <a:alpha val="65000"/>
                </a:srgbClr>
              </a:outerShdw>
            </a:effectLst>
          </p:spPr>
        </p:pic>
        <p:sp>
          <p:nvSpPr>
            <p:cNvPr id="31" name="Ellipse 30"/>
            <p:cNvSpPr/>
            <p:nvPr/>
          </p:nvSpPr>
          <p:spPr>
            <a:xfrm>
              <a:off x="4932050" y="2837462"/>
              <a:ext cx="288030" cy="288032"/>
            </a:xfrm>
            <a:prstGeom prst="ellipse">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3755"/>
              <a:endParaRPr lang="en-US" sz="1100" b="1" dirty="0" smtClean="0">
                <a:solidFill>
                  <a:srgbClr val="000000"/>
                </a:solidFill>
              </a:endParaRPr>
            </a:p>
          </p:txBody>
        </p:sp>
        <p:sp>
          <p:nvSpPr>
            <p:cNvPr id="41" name="Textfeld 40"/>
            <p:cNvSpPr txBox="1"/>
            <p:nvPr/>
          </p:nvSpPr>
          <p:spPr>
            <a:xfrm>
              <a:off x="3732397" y="1534746"/>
              <a:ext cx="1587007" cy="461519"/>
            </a:xfrm>
            <a:prstGeom prst="rect">
              <a:avLst/>
            </a:prstGeom>
            <a:noFill/>
          </p:spPr>
          <p:txBody>
            <a:bodyPr wrap="none" lIns="91296" tIns="45648" rIns="91296" bIns="45648" rtlCol="0">
              <a:spAutoFit/>
            </a:bodyPr>
            <a:lstStyle/>
            <a:p>
              <a:pPr defTabSz="913755"/>
              <a:r>
                <a:rPr lang="en-US" sz="1200" b="1" smtClean="0">
                  <a:solidFill>
                    <a:srgbClr val="FFFFFF">
                      <a:lumMod val="50000"/>
                    </a:srgbClr>
                  </a:solidFill>
                  <a:latin typeface="Arial"/>
                </a:rPr>
                <a:t>Personalization</a:t>
              </a:r>
            </a:p>
            <a:p>
              <a:pPr defTabSz="913755"/>
              <a:r>
                <a:rPr lang="en-US" sz="1200" b="1" smtClean="0">
                  <a:solidFill>
                    <a:srgbClr val="FFFFFF">
                      <a:lumMod val="50000"/>
                    </a:srgbClr>
                  </a:solidFill>
                  <a:latin typeface="Arial"/>
                </a:rPr>
                <a:t>Simplify your Drive</a:t>
              </a:r>
              <a:endParaRPr lang="en-US" sz="1200" b="1" dirty="0" smtClean="0">
                <a:solidFill>
                  <a:srgbClr val="FFFFFF">
                    <a:lumMod val="50000"/>
                  </a:srgbClr>
                </a:solidFill>
                <a:latin typeface="Arial"/>
              </a:endParaRPr>
            </a:p>
          </p:txBody>
        </p:sp>
      </p:grpSp>
      <p:grpSp>
        <p:nvGrpSpPr>
          <p:cNvPr id="4" name="Gruppieren 68"/>
          <p:cNvGrpSpPr/>
          <p:nvPr/>
        </p:nvGrpSpPr>
        <p:grpSpPr>
          <a:xfrm>
            <a:off x="1604829" y="2702535"/>
            <a:ext cx="2391110" cy="1330499"/>
            <a:chOff x="1750060" y="2629320"/>
            <a:chExt cx="2391110" cy="1330499"/>
          </a:xfrm>
        </p:grpSpPr>
        <p:pic>
          <p:nvPicPr>
            <p:cNvPr id="519172" name="Picture 4" descr="http://data.motor-talk.de/data/galleries/0/117/2145/43718250/lma-bmw-ccc-idrive-controller-3699064084574245720.jpg">
              <a:hlinkClick r:id="rId7"/>
            </p:cNvPr>
            <p:cNvPicPr>
              <a:picLocks noChangeAspect="1" noChangeArrowheads="1"/>
            </p:cNvPicPr>
            <p:nvPr/>
          </p:nvPicPr>
          <p:blipFill>
            <a:blip r:embed="rId8" cstate="email"/>
            <a:srcRect/>
            <a:stretch>
              <a:fillRect/>
            </a:stretch>
          </p:blipFill>
          <p:spPr bwMode="auto">
            <a:xfrm>
              <a:off x="2222206" y="2853179"/>
              <a:ext cx="1095183" cy="876514"/>
            </a:xfrm>
            <a:prstGeom prst="rect">
              <a:avLst/>
            </a:prstGeom>
            <a:ln>
              <a:noFill/>
            </a:ln>
            <a:effectLst>
              <a:outerShdw blurRad="292100" dist="139700" dir="2700000" algn="tl" rotWithShape="0">
                <a:srgbClr val="333333">
                  <a:alpha val="65000"/>
                </a:srgbClr>
              </a:outerShdw>
            </a:effectLst>
          </p:spPr>
        </p:pic>
        <p:sp>
          <p:nvSpPr>
            <p:cNvPr id="42" name="Text Box 6"/>
            <p:cNvSpPr txBox="1">
              <a:spLocks noChangeArrowheads="1"/>
            </p:cNvSpPr>
            <p:nvPr/>
          </p:nvSpPr>
          <p:spPr bwMode="auto">
            <a:xfrm>
              <a:off x="1750060" y="2629320"/>
              <a:ext cx="2391110" cy="184666"/>
            </a:xfrm>
            <a:prstGeom prst="rect">
              <a:avLst/>
            </a:prstGeom>
            <a:noFill/>
            <a:ln w="9525">
              <a:noFill/>
              <a:miter lim="800000"/>
              <a:headEnd/>
              <a:tailEnd/>
            </a:ln>
          </p:spPr>
          <p:txBody>
            <a:bodyPr wrap="square" lIns="89456" tIns="0" rIns="89456" bIns="0">
              <a:spAutoFit/>
            </a:bodyPr>
            <a:lstStyle/>
            <a:p>
              <a:pPr defTabSz="913755">
                <a:spcBef>
                  <a:spcPct val="50000"/>
                </a:spcBef>
              </a:pPr>
              <a:r>
                <a:rPr lang="en-US" sz="1200" b="1" dirty="0" smtClean="0">
                  <a:solidFill>
                    <a:srgbClr val="FFFFFF">
                      <a:lumMod val="50000"/>
                    </a:srgbClr>
                  </a:solidFill>
                  <a:latin typeface="Arial"/>
                </a:rPr>
                <a:t>Central input concepts</a:t>
              </a:r>
              <a:endParaRPr lang="en-US" sz="1200" b="1" dirty="0">
                <a:solidFill>
                  <a:srgbClr val="FFFFFF">
                    <a:lumMod val="50000"/>
                  </a:srgbClr>
                </a:solidFill>
                <a:latin typeface="Arial"/>
              </a:endParaRPr>
            </a:p>
          </p:txBody>
        </p:sp>
        <p:sp>
          <p:nvSpPr>
            <p:cNvPr id="40" name="Ellipse 39"/>
            <p:cNvSpPr/>
            <p:nvPr/>
          </p:nvSpPr>
          <p:spPr>
            <a:xfrm>
              <a:off x="3195379" y="3671787"/>
              <a:ext cx="288032" cy="288032"/>
            </a:xfrm>
            <a:prstGeom prst="ellipse">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3755"/>
              <a:endParaRPr lang="en-US" sz="1100" b="1" dirty="0" smtClean="0">
                <a:solidFill>
                  <a:srgbClr val="000000"/>
                </a:solidFill>
              </a:endParaRPr>
            </a:p>
          </p:txBody>
        </p:sp>
      </p:grpSp>
      <p:sp>
        <p:nvSpPr>
          <p:cNvPr id="53" name="Textfeld 52"/>
          <p:cNvSpPr txBox="1"/>
          <p:nvPr/>
        </p:nvSpPr>
        <p:spPr>
          <a:xfrm>
            <a:off x="925043" y="5591495"/>
            <a:ext cx="889955" cy="369316"/>
          </a:xfrm>
          <a:prstGeom prst="rect">
            <a:avLst/>
          </a:prstGeom>
          <a:noFill/>
        </p:spPr>
        <p:txBody>
          <a:bodyPr wrap="none" lIns="91424" tIns="45712" rIns="91424" bIns="45712" rtlCol="0">
            <a:spAutoFit/>
          </a:bodyPr>
          <a:lstStyle/>
          <a:p>
            <a:pPr defTabSz="913755"/>
            <a:r>
              <a:rPr lang="en-US" b="0" dirty="0" smtClean="0">
                <a:solidFill>
                  <a:srgbClr val="000000"/>
                </a:solidFill>
                <a:latin typeface="Arial"/>
              </a:rPr>
              <a:t>...1970</a:t>
            </a:r>
            <a:endParaRPr lang="en-US" b="0" dirty="0">
              <a:solidFill>
                <a:srgbClr val="000000"/>
              </a:solidFill>
              <a:latin typeface="Arial"/>
            </a:endParaRPr>
          </a:p>
        </p:txBody>
      </p:sp>
      <p:sp>
        <p:nvSpPr>
          <p:cNvPr id="56" name="Textfeld 55"/>
          <p:cNvSpPr txBox="1"/>
          <p:nvPr/>
        </p:nvSpPr>
        <p:spPr>
          <a:xfrm>
            <a:off x="2778695" y="5573771"/>
            <a:ext cx="928427" cy="369316"/>
          </a:xfrm>
          <a:prstGeom prst="rect">
            <a:avLst/>
          </a:prstGeom>
          <a:noFill/>
        </p:spPr>
        <p:txBody>
          <a:bodyPr wrap="none" lIns="91424" tIns="45712" rIns="91424" bIns="45712" rtlCol="0">
            <a:spAutoFit/>
          </a:bodyPr>
          <a:lstStyle/>
          <a:p>
            <a:pPr defTabSz="913755"/>
            <a:r>
              <a:rPr lang="en-US" b="0" dirty="0" smtClean="0">
                <a:solidFill>
                  <a:srgbClr val="000000"/>
                </a:solidFill>
                <a:latin typeface="Arial"/>
              </a:rPr>
              <a:t>…1990</a:t>
            </a:r>
            <a:endParaRPr lang="en-US" b="0" dirty="0">
              <a:solidFill>
                <a:srgbClr val="000000"/>
              </a:solidFill>
              <a:latin typeface="Arial"/>
            </a:endParaRPr>
          </a:p>
        </p:txBody>
      </p:sp>
      <p:sp>
        <p:nvSpPr>
          <p:cNvPr id="44" name="Inhaltsplatzhalter 1"/>
          <p:cNvSpPr>
            <a:spLocks noGrp="1"/>
          </p:cNvSpPr>
          <p:nvPr>
            <p:ph idx="1"/>
          </p:nvPr>
        </p:nvSpPr>
        <p:spPr>
          <a:xfrm>
            <a:off x="5675501" y="3055579"/>
            <a:ext cx="3280589" cy="2234150"/>
          </a:xfrm>
          <a:ln>
            <a:noFill/>
          </a:ln>
        </p:spPr>
        <p:style>
          <a:lnRef idx="1">
            <a:schemeClr val="accent5"/>
          </a:lnRef>
          <a:fillRef idx="2">
            <a:schemeClr val="accent5"/>
          </a:fillRef>
          <a:effectRef idx="1">
            <a:schemeClr val="accent5"/>
          </a:effectRef>
          <a:fontRef idx="minor">
            <a:schemeClr val="dk1"/>
          </a:fontRef>
        </p:style>
        <p:txBody>
          <a:bodyPr lIns="35993" tIns="35993" rIns="35993" bIns="35993">
            <a:noAutofit/>
          </a:bodyPr>
          <a:lstStyle/>
          <a:p>
            <a:pPr>
              <a:lnSpc>
                <a:spcPct val="120000"/>
              </a:lnSpc>
              <a:spcAft>
                <a:spcPts val="0"/>
              </a:spcAft>
              <a:buNone/>
            </a:pPr>
            <a:r>
              <a:rPr lang="en-US" sz="1400" dirty="0" smtClean="0"/>
              <a:t>Vehicle as a companion</a:t>
            </a:r>
          </a:p>
          <a:p>
            <a:pPr>
              <a:lnSpc>
                <a:spcPct val="120000"/>
              </a:lnSpc>
              <a:spcAft>
                <a:spcPts val="0"/>
              </a:spcAft>
            </a:pPr>
            <a:r>
              <a:rPr lang="en-US" sz="1400" dirty="0" smtClean="0"/>
              <a:t>Simplicity</a:t>
            </a:r>
          </a:p>
          <a:p>
            <a:pPr>
              <a:lnSpc>
                <a:spcPct val="120000"/>
              </a:lnSpc>
              <a:spcAft>
                <a:spcPts val="0"/>
              </a:spcAft>
            </a:pPr>
            <a:r>
              <a:rPr lang="en-US" sz="1400" dirty="0" smtClean="0"/>
              <a:t>Seamless connectivity</a:t>
            </a:r>
          </a:p>
          <a:p>
            <a:pPr>
              <a:lnSpc>
                <a:spcPct val="120000"/>
              </a:lnSpc>
              <a:spcAft>
                <a:spcPts val="0"/>
              </a:spcAft>
            </a:pPr>
            <a:r>
              <a:rPr lang="en-US" sz="1400" dirty="0" smtClean="0"/>
              <a:t>Workload balancing</a:t>
            </a:r>
          </a:p>
          <a:p>
            <a:pPr>
              <a:lnSpc>
                <a:spcPct val="120000"/>
              </a:lnSpc>
              <a:spcAft>
                <a:spcPts val="0"/>
              </a:spcAft>
            </a:pPr>
            <a:r>
              <a:rPr lang="en-US" sz="1400" dirty="0" smtClean="0"/>
              <a:t>Mobility lifestyle continuum</a:t>
            </a:r>
          </a:p>
          <a:p>
            <a:pPr>
              <a:lnSpc>
                <a:spcPct val="120000"/>
              </a:lnSpc>
              <a:spcAft>
                <a:spcPts val="0"/>
              </a:spcAft>
            </a:pPr>
            <a:r>
              <a:rPr lang="en-US" sz="1400" dirty="0" smtClean="0"/>
              <a:t>Partial automation (Cooperative driving assistance)</a:t>
            </a:r>
          </a:p>
          <a:p>
            <a:pPr>
              <a:lnSpc>
                <a:spcPct val="120000"/>
              </a:lnSpc>
              <a:spcAft>
                <a:spcPts val="0"/>
              </a:spcAft>
            </a:pPr>
            <a:r>
              <a:rPr lang="en-US" sz="1400" dirty="0" smtClean="0"/>
              <a:t>Highly automated driving </a:t>
            </a:r>
          </a:p>
        </p:txBody>
      </p:sp>
      <p:sp>
        <p:nvSpPr>
          <p:cNvPr id="66" name="Textfeld 65"/>
          <p:cNvSpPr txBox="1"/>
          <p:nvPr/>
        </p:nvSpPr>
        <p:spPr>
          <a:xfrm>
            <a:off x="4600382" y="5566684"/>
            <a:ext cx="928427" cy="369316"/>
          </a:xfrm>
          <a:prstGeom prst="rect">
            <a:avLst/>
          </a:prstGeom>
          <a:noFill/>
        </p:spPr>
        <p:txBody>
          <a:bodyPr wrap="none" lIns="91424" tIns="45712" rIns="91424" bIns="45712" rtlCol="0">
            <a:spAutoFit/>
          </a:bodyPr>
          <a:lstStyle/>
          <a:p>
            <a:pPr defTabSz="913755"/>
            <a:r>
              <a:rPr lang="en-US" b="0" dirty="0" smtClean="0">
                <a:solidFill>
                  <a:srgbClr val="000000"/>
                </a:solidFill>
                <a:latin typeface="Arial"/>
              </a:rPr>
              <a:t>…2010</a:t>
            </a:r>
            <a:endParaRPr lang="en-US" b="0" dirty="0">
              <a:solidFill>
                <a:srgbClr val="000000"/>
              </a:solidFill>
              <a:latin typeface="Arial"/>
            </a:endParaRPr>
          </a:p>
        </p:txBody>
      </p:sp>
      <p:sp>
        <p:nvSpPr>
          <p:cNvPr id="67" name="Textfeld 66"/>
          <p:cNvSpPr txBox="1"/>
          <p:nvPr/>
        </p:nvSpPr>
        <p:spPr>
          <a:xfrm>
            <a:off x="7453460" y="5580859"/>
            <a:ext cx="928427" cy="369316"/>
          </a:xfrm>
          <a:prstGeom prst="rect">
            <a:avLst/>
          </a:prstGeom>
          <a:noFill/>
        </p:spPr>
        <p:txBody>
          <a:bodyPr wrap="none" lIns="91424" tIns="45712" rIns="91424" bIns="45712" rtlCol="0">
            <a:spAutoFit/>
          </a:bodyPr>
          <a:lstStyle/>
          <a:p>
            <a:pPr defTabSz="913755"/>
            <a:r>
              <a:rPr lang="en-US" b="0" dirty="0" smtClean="0">
                <a:solidFill>
                  <a:srgbClr val="000000"/>
                </a:solidFill>
                <a:latin typeface="Arial"/>
              </a:rPr>
              <a:t>…2020</a:t>
            </a:r>
            <a:endParaRPr lang="en-US" b="0" dirty="0">
              <a:solidFill>
                <a:srgbClr val="000000"/>
              </a:solidFill>
              <a:latin typeface="Arial"/>
            </a:endParaRPr>
          </a:p>
        </p:txBody>
      </p:sp>
      <p:grpSp>
        <p:nvGrpSpPr>
          <p:cNvPr id="5" name="Gruppieren 50"/>
          <p:cNvGrpSpPr/>
          <p:nvPr/>
        </p:nvGrpSpPr>
        <p:grpSpPr>
          <a:xfrm>
            <a:off x="5220079" y="1497107"/>
            <a:ext cx="1453953" cy="1258519"/>
            <a:chOff x="5220045" y="1423952"/>
            <a:chExt cx="1453954" cy="1258519"/>
          </a:xfrm>
        </p:grpSpPr>
        <p:sp>
          <p:nvSpPr>
            <p:cNvPr id="52" name="Textfeld 51"/>
            <p:cNvSpPr txBox="1"/>
            <p:nvPr/>
          </p:nvSpPr>
          <p:spPr>
            <a:xfrm>
              <a:off x="5220045" y="1423952"/>
              <a:ext cx="1453954" cy="276854"/>
            </a:xfrm>
            <a:prstGeom prst="rect">
              <a:avLst/>
            </a:prstGeom>
            <a:noFill/>
          </p:spPr>
          <p:txBody>
            <a:bodyPr wrap="none" lIns="91296" tIns="45648" rIns="91296" bIns="45648" rtlCol="0">
              <a:spAutoFit/>
            </a:bodyPr>
            <a:lstStyle/>
            <a:p>
              <a:pPr defTabSz="913755">
                <a:spcBef>
                  <a:spcPct val="50000"/>
                </a:spcBef>
              </a:pPr>
              <a:r>
                <a:rPr lang="en-US" sz="1200" b="1" dirty="0" smtClean="0">
                  <a:solidFill>
                    <a:srgbClr val="FFFFFF">
                      <a:lumMod val="50000"/>
                    </a:srgbClr>
                  </a:solidFill>
                  <a:latin typeface="Arial"/>
                </a:rPr>
                <a:t>Driver awareness</a:t>
              </a:r>
            </a:p>
          </p:txBody>
        </p:sp>
        <p:sp>
          <p:nvSpPr>
            <p:cNvPr id="64" name="Ellipse 63"/>
            <p:cNvSpPr/>
            <p:nvPr/>
          </p:nvSpPr>
          <p:spPr>
            <a:xfrm>
              <a:off x="5871261" y="2394439"/>
              <a:ext cx="288032" cy="288032"/>
            </a:xfrm>
            <a:prstGeom prst="ellipse">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3755"/>
              <a:endParaRPr lang="en-US" sz="1100" b="1" dirty="0" smtClean="0">
                <a:solidFill>
                  <a:srgbClr val="000000"/>
                </a:solidFill>
              </a:endParaRPr>
            </a:p>
          </p:txBody>
        </p:sp>
      </p:grpSp>
      <p:pic>
        <p:nvPicPr>
          <p:cNvPr id="39" name="Picture 4" descr="http://www.20jahrhundert.de/images/70er-jahre-auto.jpg">
            <a:hlinkClick r:id="rId9"/>
          </p:cNvPr>
          <p:cNvPicPr>
            <a:picLocks noChangeAspect="1" noChangeArrowheads="1"/>
          </p:cNvPicPr>
          <p:nvPr/>
        </p:nvPicPr>
        <p:blipFill>
          <a:blip r:embed="rId10" cstate="email"/>
          <a:srcRect/>
          <a:stretch>
            <a:fillRect/>
          </a:stretch>
        </p:blipFill>
        <p:spPr bwMode="auto">
          <a:xfrm>
            <a:off x="584861" y="4165410"/>
            <a:ext cx="921243" cy="768085"/>
          </a:xfrm>
          <a:prstGeom prst="rect">
            <a:avLst/>
          </a:prstGeom>
          <a:noFill/>
        </p:spPr>
      </p:pic>
      <p:sp>
        <p:nvSpPr>
          <p:cNvPr id="11" name="Text Box 6"/>
          <p:cNvSpPr txBox="1">
            <a:spLocks noChangeArrowheads="1"/>
          </p:cNvSpPr>
          <p:nvPr/>
        </p:nvSpPr>
        <p:spPr bwMode="auto">
          <a:xfrm>
            <a:off x="543468" y="4038636"/>
            <a:ext cx="2391110" cy="184666"/>
          </a:xfrm>
          <a:prstGeom prst="rect">
            <a:avLst/>
          </a:prstGeom>
          <a:noFill/>
          <a:ln w="9525">
            <a:noFill/>
            <a:miter lim="800000"/>
            <a:headEnd/>
            <a:tailEnd/>
          </a:ln>
        </p:spPr>
        <p:txBody>
          <a:bodyPr wrap="square" lIns="89440" tIns="0" rIns="89440" bIns="0">
            <a:spAutoFit/>
          </a:bodyPr>
          <a:lstStyle/>
          <a:p>
            <a:pPr defTabSz="913755">
              <a:spcBef>
                <a:spcPct val="50000"/>
              </a:spcBef>
            </a:pPr>
            <a:r>
              <a:rPr lang="en-US" sz="1200" b="1" dirty="0" smtClean="0">
                <a:solidFill>
                  <a:srgbClr val="FFFFFF">
                    <a:lumMod val="50000"/>
                  </a:srgbClr>
                </a:solidFill>
                <a:latin typeface="Arial"/>
              </a:rPr>
              <a:t>Mechanical operator</a:t>
            </a:r>
            <a:endParaRPr lang="en-US" sz="1200" b="1" dirty="0">
              <a:solidFill>
                <a:srgbClr val="FFFFFF">
                  <a:lumMod val="50000"/>
                </a:srgbClr>
              </a:solidFill>
              <a:latin typeface="Arial"/>
            </a:endParaRPr>
          </a:p>
        </p:txBody>
      </p:sp>
      <p:sp>
        <p:nvSpPr>
          <p:cNvPr id="33" name="Ellipse 32"/>
          <p:cNvSpPr/>
          <p:nvPr/>
        </p:nvSpPr>
        <p:spPr>
          <a:xfrm>
            <a:off x="1235450" y="4825918"/>
            <a:ext cx="288032" cy="288032"/>
          </a:xfrm>
          <a:prstGeom prst="ellipse">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lIns="91424" tIns="45712" rIns="91424" bIns="45712" rtlCol="0" anchor="ctr"/>
          <a:lstStyle/>
          <a:p>
            <a:pPr algn="ctr" defTabSz="913755"/>
            <a:endParaRPr lang="en-US" sz="1600" dirty="0" smtClean="0">
              <a:solidFill>
                <a:srgbClr val="000000"/>
              </a:solidFill>
            </a:endParaRPr>
          </a:p>
        </p:txBody>
      </p:sp>
      <p:sp>
        <p:nvSpPr>
          <p:cNvPr id="48" name="Bogen 47"/>
          <p:cNvSpPr/>
          <p:nvPr>
            <p:custDataLst>
              <p:tags r:id="rId1"/>
            </p:custDataLst>
          </p:nvPr>
        </p:nvSpPr>
        <p:spPr>
          <a:xfrm rot="2012390" flipV="1">
            <a:off x="7507365" y="1969848"/>
            <a:ext cx="1113772" cy="866004"/>
          </a:xfrm>
          <a:prstGeom prst="arc">
            <a:avLst>
              <a:gd name="adj1" fmla="val 21363084"/>
              <a:gd name="adj2" fmla="val 3694319"/>
            </a:avLst>
          </a:prstGeom>
          <a:ln w="57150">
            <a:headEnd type="triangle" w="med" len="med"/>
            <a:tailEnd type="none" w="med" len="med"/>
          </a:ln>
        </p:spPr>
        <p:style>
          <a:lnRef idx="3">
            <a:schemeClr val="accent1"/>
          </a:lnRef>
          <a:fillRef idx="0">
            <a:schemeClr val="accent1"/>
          </a:fillRef>
          <a:effectRef idx="2">
            <a:schemeClr val="accent1"/>
          </a:effectRef>
          <a:fontRef idx="minor">
            <a:schemeClr val="tx1"/>
          </a:fontRef>
        </p:style>
        <p:txBody>
          <a:bodyPr lIns="90432" tIns="45216" rIns="90432" bIns="45216" rtlCol="0" anchor="ctr"/>
          <a:lstStyle/>
          <a:p>
            <a:pPr algn="ctr" defTabSz="904608"/>
            <a:endParaRPr lang="en-US" dirty="0">
              <a:solidFill>
                <a:srgbClr val="000000"/>
              </a:solidFill>
            </a:endParaRPr>
          </a:p>
        </p:txBody>
      </p:sp>
      <p:sp>
        <p:nvSpPr>
          <p:cNvPr id="43" name="Rechteck 42"/>
          <p:cNvSpPr/>
          <p:nvPr/>
        </p:nvSpPr>
        <p:spPr>
          <a:xfrm>
            <a:off x="5449078" y="4348317"/>
            <a:ext cx="3521302" cy="836543"/>
          </a:xfrm>
          <a:prstGeom prst="rect">
            <a:avLst/>
          </a:prstGeom>
          <a:noFill/>
          <a:ln w="38100">
            <a:solidFill>
              <a:srgbClr val="FF9900"/>
            </a:solidFill>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defTabSz="913755"/>
            <a:endParaRPr lang="en-US" sz="1600" dirty="0" smtClean="0">
              <a:solidFill>
                <a:srgbClr val="000000"/>
              </a:solidFill>
            </a:endParaRPr>
          </a:p>
        </p:txBody>
      </p:sp>
      <p:sp>
        <p:nvSpPr>
          <p:cNvPr id="45" name="Foliennummernplatzhalter 3"/>
          <p:cNvSpPr>
            <a:spLocks noGrp="1"/>
          </p:cNvSpPr>
          <p:nvPr>
            <p:ph type="sldNum" sz="quarter" idx="11"/>
          </p:nvPr>
        </p:nvSpPr>
        <p:spPr>
          <a:xfrm>
            <a:off x="8388424" y="6375515"/>
            <a:ext cx="360289" cy="150440"/>
          </a:xfrm>
        </p:spPr>
        <p:txBody>
          <a:bodyPr/>
          <a:lstStyle/>
          <a:p>
            <a:fld id="{ADA48181-2C78-49CB-8C52-912A07842C2E}" type="slidenum">
              <a:rPr lang="en-US" smtClean="0"/>
              <a:pPr/>
              <a:t>12</a:t>
            </a:fld>
            <a:endParaRPr lang="en-US" dirty="0"/>
          </a:p>
        </p:txBody>
      </p:sp>
      <p:sp>
        <p:nvSpPr>
          <p:cNvPr id="50"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51"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54"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p:cTn id="10" dur="500" fill="hold"/>
                                        <p:tgtEl>
                                          <p:spTgt spid="48"/>
                                        </p:tgtEl>
                                        <p:attrNameLst>
                                          <p:attrName>ppt_w</p:attrName>
                                        </p:attrNameLst>
                                      </p:cBhvr>
                                      <p:tavLst>
                                        <p:tav tm="0">
                                          <p:val>
                                            <p:fltVal val="0"/>
                                          </p:val>
                                        </p:tav>
                                        <p:tav tm="100000">
                                          <p:val>
                                            <p:strVal val="#ppt_w"/>
                                          </p:val>
                                        </p:tav>
                                      </p:tavLst>
                                    </p:anim>
                                    <p:anim calcmode="lin" valueType="num">
                                      <p:cBhvr>
                                        <p:cTn id="11" dur="500" fill="hold"/>
                                        <p:tgtEl>
                                          <p:spTgt spid="48"/>
                                        </p:tgtEl>
                                        <p:attrNameLst>
                                          <p:attrName>ppt_h</p:attrName>
                                        </p:attrNameLst>
                                      </p:cBhvr>
                                      <p:tavLst>
                                        <p:tav tm="0">
                                          <p:val>
                                            <p:fltVal val="0"/>
                                          </p:val>
                                        </p:tav>
                                        <p:tav tm="100000">
                                          <p:val>
                                            <p:strVal val="#ppt_h"/>
                                          </p:val>
                                        </p:tav>
                                      </p:tavLst>
                                    </p:anim>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bg/>
                                          </p:spTgt>
                                        </p:tgtEl>
                                        <p:attrNameLst>
                                          <p:attrName>style.visibility</p:attrName>
                                        </p:attrNameLst>
                                      </p:cBhvr>
                                      <p:to>
                                        <p:strVal val="visible"/>
                                      </p:to>
                                    </p:set>
                                    <p:animEffect transition="in" filter="fade">
                                      <p:cBhvr>
                                        <p:cTn id="17" dur="500"/>
                                        <p:tgtEl>
                                          <p:spTgt spid="4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Effect transition="in" filter="fade">
                                      <p:cBhvr>
                                        <p:cTn id="20" dur="500"/>
                                        <p:tgtEl>
                                          <p:spTgt spid="4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xEl>
                                              <p:pRg st="0" end="0"/>
                                            </p:txEl>
                                          </p:spTgt>
                                        </p:tgtEl>
                                        <p:attrNameLst>
                                          <p:attrName>style.visibility</p:attrName>
                                        </p:attrNameLst>
                                      </p:cBhvr>
                                      <p:to>
                                        <p:strVal val="visible"/>
                                      </p:to>
                                    </p:set>
                                    <p:animEffect transition="in" filter="fade">
                                      <p:cBhvr>
                                        <p:cTn id="25" dur="500"/>
                                        <p:tgtEl>
                                          <p:spTgt spid="4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xEl>
                                              <p:pRg st="1" end="1"/>
                                            </p:txEl>
                                          </p:spTgt>
                                        </p:tgtEl>
                                        <p:attrNameLst>
                                          <p:attrName>style.visibility</p:attrName>
                                        </p:attrNameLst>
                                      </p:cBhvr>
                                      <p:to>
                                        <p:strVal val="visible"/>
                                      </p:to>
                                    </p:set>
                                    <p:animEffect transition="in" filter="fade">
                                      <p:cBhvr>
                                        <p:cTn id="28" dur="500"/>
                                        <p:tgtEl>
                                          <p:spTgt spid="44">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xEl>
                                              <p:pRg st="2" end="2"/>
                                            </p:txEl>
                                          </p:spTgt>
                                        </p:tgtEl>
                                        <p:attrNameLst>
                                          <p:attrName>style.visibility</p:attrName>
                                        </p:attrNameLst>
                                      </p:cBhvr>
                                      <p:to>
                                        <p:strVal val="visible"/>
                                      </p:to>
                                    </p:set>
                                    <p:animEffect transition="in" filter="fade">
                                      <p:cBhvr>
                                        <p:cTn id="31" dur="500"/>
                                        <p:tgtEl>
                                          <p:spTgt spid="4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xEl>
                                              <p:pRg st="3" end="3"/>
                                            </p:txEl>
                                          </p:spTgt>
                                        </p:tgtEl>
                                        <p:attrNameLst>
                                          <p:attrName>style.visibility</p:attrName>
                                        </p:attrNameLst>
                                      </p:cBhvr>
                                      <p:to>
                                        <p:strVal val="visible"/>
                                      </p:to>
                                    </p:set>
                                    <p:animEffect transition="in" filter="fade">
                                      <p:cBhvr>
                                        <p:cTn id="34" dur="500"/>
                                        <p:tgtEl>
                                          <p:spTgt spid="44">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xEl>
                                              <p:pRg st="4" end="4"/>
                                            </p:txEl>
                                          </p:spTgt>
                                        </p:tgtEl>
                                        <p:attrNameLst>
                                          <p:attrName>style.visibility</p:attrName>
                                        </p:attrNameLst>
                                      </p:cBhvr>
                                      <p:to>
                                        <p:strVal val="visible"/>
                                      </p:to>
                                    </p:set>
                                    <p:animEffect transition="in" filter="fade">
                                      <p:cBhvr>
                                        <p:cTn id="37" dur="500"/>
                                        <p:tgtEl>
                                          <p:spTgt spid="44">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xEl>
                                              <p:pRg st="5" end="5"/>
                                            </p:txEl>
                                          </p:spTgt>
                                        </p:tgtEl>
                                        <p:attrNameLst>
                                          <p:attrName>style.visibility</p:attrName>
                                        </p:attrNameLst>
                                      </p:cBhvr>
                                      <p:to>
                                        <p:strVal val="visible"/>
                                      </p:to>
                                    </p:set>
                                    <p:animEffect transition="in" filter="fade">
                                      <p:cBhvr>
                                        <p:cTn id="40" dur="500"/>
                                        <p:tgtEl>
                                          <p:spTgt spid="44">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xEl>
                                              <p:pRg st="6" end="6"/>
                                            </p:txEl>
                                          </p:spTgt>
                                        </p:tgtEl>
                                        <p:attrNameLst>
                                          <p:attrName>style.visibility</p:attrName>
                                        </p:attrNameLst>
                                      </p:cBhvr>
                                      <p:to>
                                        <p:strVal val="visible"/>
                                      </p:to>
                                    </p:set>
                                    <p:animEffect transition="in" filter="fade">
                                      <p:cBhvr>
                                        <p:cTn id="43" dur="500"/>
                                        <p:tgtEl>
                                          <p:spTgt spid="4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animBg="1"/>
      <p:bldP spid="48"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288" y="3114488"/>
            <a:ext cx="8353425" cy="2762437"/>
          </a:xfrm>
        </p:spPr>
        <p:txBody>
          <a:bodyPr/>
          <a:lstStyle/>
          <a:p>
            <a:endParaRPr lang="en-US"/>
          </a:p>
        </p:txBody>
      </p:sp>
      <p:sp>
        <p:nvSpPr>
          <p:cNvPr id="3" name="Titel 2"/>
          <p:cNvSpPr>
            <a:spLocks noGrp="1"/>
          </p:cNvSpPr>
          <p:nvPr>
            <p:ph type="title"/>
          </p:nvPr>
        </p:nvSpPr>
        <p:spPr>
          <a:xfrm>
            <a:off x="395288" y="2456892"/>
            <a:ext cx="8353425" cy="719137"/>
          </a:xfrm>
        </p:spPr>
        <p:txBody>
          <a:bodyPr/>
          <a:lstStyle/>
          <a:p>
            <a:endParaRPr lang="en-US"/>
          </a:p>
        </p:txBody>
      </p:sp>
      <p:sp>
        <p:nvSpPr>
          <p:cNvPr id="4" name="Datumsplatzhalter 3"/>
          <p:cNvSpPr>
            <a:spLocks noGrp="1"/>
          </p:cNvSpPr>
          <p:nvPr>
            <p:ph type="dt" sz="half" idx="10"/>
          </p:nvPr>
        </p:nvSpPr>
        <p:spPr/>
        <p:txBody>
          <a:bodyPr/>
          <a:lstStyle/>
          <a:p>
            <a:r>
              <a:rPr lang="en-US" noProof="0" dirty="0" smtClean="0"/>
              <a:t>November 20th 2013</a:t>
            </a:r>
            <a:endParaRPr lang="en-US" noProof="0" dirty="0"/>
          </a:p>
        </p:txBody>
      </p:sp>
      <p:sp>
        <p:nvSpPr>
          <p:cNvPr id="5" name="Foliennummernplatzhalter 4"/>
          <p:cNvSpPr>
            <a:spLocks noGrp="1"/>
          </p:cNvSpPr>
          <p:nvPr>
            <p:ph type="sldNum" sz="quarter" idx="11"/>
          </p:nvPr>
        </p:nvSpPr>
        <p:spPr/>
        <p:txBody>
          <a:bodyPr/>
          <a:lstStyle/>
          <a:p>
            <a:fld id="{ADA48181-2C78-49CB-8C52-912A07842C2E}" type="slidenum">
              <a:rPr lang="en-US" noProof="0" smtClean="0"/>
              <a:pPr/>
              <a:t>13</a:t>
            </a:fld>
            <a:endParaRPr lang="en-US" noProof="0" dirty="0"/>
          </a:p>
        </p:txBody>
      </p:sp>
      <p:sp>
        <p:nvSpPr>
          <p:cNvPr id="6" name="Fußzeilenplatzhalter 5"/>
          <p:cNvSpPr>
            <a:spLocks noGrp="1"/>
          </p:cNvSpPr>
          <p:nvPr>
            <p:ph type="ftr" sz="quarter" idx="12"/>
          </p:nvPr>
        </p:nvSpPr>
        <p:spPr/>
        <p:txBody>
          <a:bodyPr/>
          <a:lstStyle/>
          <a:p>
            <a:r>
              <a:rPr lang="en-US" noProof="0" dirty="0" smtClean="0"/>
              <a:t>Dr. </a:t>
            </a:r>
            <a:r>
              <a:rPr lang="en-US" noProof="0" dirty="0" err="1" smtClean="0"/>
              <a:t>Elmar</a:t>
            </a:r>
            <a:r>
              <a:rPr lang="en-US" noProof="0" dirty="0" smtClean="0"/>
              <a:t> </a:t>
            </a:r>
            <a:r>
              <a:rPr lang="en-US" noProof="0" dirty="0" err="1" smtClean="0"/>
              <a:t>Degenhart</a:t>
            </a:r>
            <a:r>
              <a:rPr lang="en-US" noProof="0" dirty="0" smtClean="0"/>
              <a:t> © Continental AG</a:t>
            </a:r>
            <a:endParaRPr lang="en-US" noProof="0" dirty="0"/>
          </a:p>
        </p:txBody>
      </p:sp>
      <p:sp>
        <p:nvSpPr>
          <p:cNvPr id="7" name="Rechteck 6"/>
          <p:cNvSpPr/>
          <p:nvPr/>
        </p:nvSpPr>
        <p:spPr>
          <a:xfrm>
            <a:off x="179388" y="188913"/>
            <a:ext cx="8785100" cy="6443662"/>
          </a:xfrm>
          <a:prstGeom prst="rect">
            <a:avLst/>
          </a:prstGeom>
          <a:solidFill>
            <a:schemeClr val="accent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pic>
        <p:nvPicPr>
          <p:cNvPr id="8" name="Bild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762017" y="2566531"/>
            <a:ext cx="5619967" cy="1724939"/>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ADA48181-2C78-49CB-8C52-912A07842C2E}" type="slidenum">
              <a:rPr lang="en-US" smtClean="0"/>
              <a:pPr/>
              <a:t>2</a:t>
            </a:fld>
            <a:endParaRPr lang="en-US" dirty="0"/>
          </a:p>
        </p:txBody>
      </p:sp>
      <p:sp>
        <p:nvSpPr>
          <p:cNvPr id="49" name="Titel 1"/>
          <p:cNvSpPr>
            <a:spLocks noGrp="1"/>
          </p:cNvSpPr>
          <p:nvPr>
            <p:ph type="title"/>
          </p:nvPr>
        </p:nvSpPr>
        <p:spPr>
          <a:xfrm>
            <a:off x="395288" y="296862"/>
            <a:ext cx="8353425" cy="719137"/>
          </a:xfrm>
        </p:spPr>
        <p:txBody>
          <a:bodyPr/>
          <a:lstStyle/>
          <a:p>
            <a:r>
              <a:rPr lang="en-US" dirty="0" smtClean="0"/>
              <a:t>Division Interior Strategy </a:t>
            </a:r>
            <a:br>
              <a:rPr lang="en-US" dirty="0" smtClean="0"/>
            </a:br>
            <a:r>
              <a:rPr lang="en-US" b="0" dirty="0" smtClean="0">
                <a:solidFill>
                  <a:schemeClr val="tx1"/>
                </a:solidFill>
              </a:rPr>
              <a:t>We Inform You Well, We Connect – All at Lower Cost </a:t>
            </a:r>
            <a:endParaRPr lang="en-US" b="0" dirty="0">
              <a:solidFill>
                <a:schemeClr val="tx1"/>
              </a:solidFill>
            </a:endParaRPr>
          </a:p>
        </p:txBody>
      </p:sp>
      <p:grpSp>
        <p:nvGrpSpPr>
          <p:cNvPr id="2" name="Gruppieren 49"/>
          <p:cNvGrpSpPr/>
          <p:nvPr/>
        </p:nvGrpSpPr>
        <p:grpSpPr>
          <a:xfrm>
            <a:off x="395446" y="5040000"/>
            <a:ext cx="8353108" cy="900000"/>
            <a:chOff x="395446" y="5040000"/>
            <a:chExt cx="8353108" cy="900000"/>
          </a:xfrm>
        </p:grpSpPr>
        <p:sp>
          <p:nvSpPr>
            <p:cNvPr id="51" name="Rectangle 7"/>
            <p:cNvSpPr>
              <a:spLocks noChangeArrowheads="1"/>
            </p:cNvSpPr>
            <p:nvPr/>
          </p:nvSpPr>
          <p:spPr bwMode="auto">
            <a:xfrm>
              <a:off x="395446" y="5040000"/>
              <a:ext cx="8353108" cy="900000"/>
            </a:xfrm>
            <a:prstGeom prst="rect">
              <a:avLst/>
            </a:prstGeom>
            <a:solidFill>
              <a:schemeClr val="bg2">
                <a:lumMod val="90000"/>
              </a:schemeClr>
            </a:solidFill>
            <a:ln w="9525" algn="ctr">
              <a:noFill/>
              <a:miter lim="800000"/>
              <a:headEnd/>
              <a:tailEnd/>
            </a:ln>
          </p:spPr>
          <p:txBody>
            <a:bodyPr wrap="none" lIns="216000" tIns="35120" rIns="70239" bIns="3512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7744" indent="-237744" algn="ctr" defTabSz="914400">
                <a:spcAft>
                  <a:spcPts val="1176"/>
                </a:spcAft>
                <a:buNone/>
              </a:pPr>
              <a:endParaRPr lang="en-US" sz="2800" smtClean="0">
                <a:solidFill>
                  <a:schemeClr val="bg1">
                    <a:lumMod val="65000"/>
                  </a:schemeClr>
                </a:solidFill>
                <a:latin typeface="Arial"/>
                <a:cs typeface="Arial"/>
              </a:endParaRPr>
            </a:p>
            <a:p>
              <a:pPr marL="237744" indent="-237744" algn="ctr" defTabSz="914400">
                <a:spcAft>
                  <a:spcPts val="1176"/>
                </a:spcAft>
                <a:buClr>
                  <a:srgbClr val="E19900"/>
                </a:buClr>
                <a:buFont typeface="Arial"/>
                <a:buBlip>
                  <a:blip r:embed="rId6"/>
                </a:buBlip>
              </a:pPr>
              <a:endParaRPr lang="en-US" sz="2800" smtClean="0">
                <a:solidFill>
                  <a:schemeClr val="bg1">
                    <a:lumMod val="65000"/>
                  </a:schemeClr>
                </a:solidFill>
                <a:latin typeface="Arial"/>
                <a:cs typeface="Arial"/>
              </a:endParaRPr>
            </a:p>
            <a:p>
              <a:pPr marL="237744" indent="-237744" algn="ctr" defTabSz="914400">
                <a:spcAft>
                  <a:spcPts val="1176"/>
                </a:spcAft>
                <a:buNone/>
              </a:pPr>
              <a:endParaRPr lang="en-US" sz="2800" smtClean="0">
                <a:solidFill>
                  <a:schemeClr val="bg1">
                    <a:lumMod val="65000"/>
                  </a:schemeClr>
                </a:solidFill>
                <a:latin typeface="Arial"/>
                <a:cs typeface="Arial"/>
              </a:endParaRPr>
            </a:p>
            <a:p>
              <a:pPr marL="237744" indent="-237744" algn="ctr" defTabSz="914400">
                <a:spcAft>
                  <a:spcPts val="0"/>
                </a:spcAft>
                <a:buNone/>
              </a:pPr>
              <a:r>
                <a:rPr lang="en-US" sz="2800" b="0" i="0">
                  <a:solidFill>
                    <a:srgbClr val="FFFFFF">
                      <a:lumMod val="65000"/>
                    </a:srgbClr>
                  </a:solidFill>
                  <a:latin typeface="Arial"/>
                  <a:ea typeface="+mn-ea"/>
                  <a:cs typeface="Arial"/>
                </a:rPr>
                <a:t/>
              </a:r>
              <a:br>
                <a:rPr lang="en-US" sz="2800" b="0" i="0">
                  <a:solidFill>
                    <a:srgbClr val="FFFFFF">
                      <a:lumMod val="65000"/>
                    </a:srgbClr>
                  </a:solidFill>
                  <a:latin typeface="Arial"/>
                  <a:ea typeface="+mn-ea"/>
                  <a:cs typeface="Arial"/>
                </a:rPr>
              </a:br>
              <a:endParaRPr lang="en-US" sz="2800" b="0" i="0">
                <a:solidFill>
                  <a:srgbClr val="FFFFFF">
                    <a:lumMod val="65000"/>
                  </a:srgbClr>
                </a:solidFill>
                <a:latin typeface="Arial"/>
                <a:ea typeface="+mn-ea"/>
                <a:cs typeface="Arial"/>
              </a:endParaRPr>
            </a:p>
            <a:p>
              <a:pPr marL="237744" indent="-237744" algn="ctr" defTabSz="914400">
                <a:spcAft>
                  <a:spcPts val="1176"/>
                </a:spcAft>
                <a:buNone/>
              </a:pPr>
              <a:endParaRPr lang="en-US" sz="2800" smtClean="0">
                <a:solidFill>
                  <a:schemeClr val="bg1">
                    <a:lumMod val="65000"/>
                  </a:schemeClr>
                </a:solidFill>
                <a:latin typeface="Arial"/>
                <a:cs typeface="Arial"/>
              </a:endParaRPr>
            </a:p>
            <a:p>
              <a:pPr marL="237744" indent="-237744" algn="ctr" defTabSz="914400">
                <a:spcAft>
                  <a:spcPts val="1176"/>
                </a:spcAft>
                <a:buNone/>
              </a:pPr>
              <a:endParaRPr lang="en-US" sz="2800" smtClean="0">
                <a:solidFill>
                  <a:schemeClr val="bg1">
                    <a:lumMod val="65000"/>
                  </a:schemeClr>
                </a:solidFill>
                <a:latin typeface="Arial"/>
                <a:cs typeface="Arial"/>
              </a:endParaRPr>
            </a:p>
          </p:txBody>
        </p:sp>
        <p:sp>
          <p:nvSpPr>
            <p:cNvPr id="52" name="TextBox 22"/>
            <p:cNvSpPr txBox="1"/>
            <p:nvPr/>
          </p:nvSpPr>
          <p:spPr>
            <a:xfrm>
              <a:off x="517138" y="5228390"/>
              <a:ext cx="8089674" cy="523220"/>
            </a:xfrm>
            <a:prstGeom prst="rect">
              <a:avLst/>
            </a:prstGeom>
            <a:solidFill>
              <a:schemeClr val="bg2">
                <a:lumMod val="90000"/>
              </a:schemeClr>
            </a:solidFill>
          </p:spPr>
          <p:txBody>
            <a:bodyPr wrap="square" lIns="0" tIns="0" rIns="0" bIns="0" rtlCol="0">
              <a:spAutoFit/>
            </a:bodyPr>
            <a:lstStyle/>
            <a:p>
              <a:pPr algn="ctr"/>
              <a:r>
                <a:rPr lang="en-US" b="1" dirty="0" smtClean="0"/>
                <a:t>Most complete product portfolio</a:t>
              </a:r>
            </a:p>
            <a:p>
              <a:pPr algn="ctr"/>
              <a:r>
                <a:rPr lang="en-US" sz="1600" dirty="0" smtClean="0"/>
                <a:t>A necessary and unique selling proposition to establish us as systems integrator.</a:t>
              </a:r>
            </a:p>
          </p:txBody>
        </p:sp>
      </p:grpSp>
      <p:grpSp>
        <p:nvGrpSpPr>
          <p:cNvPr id="3" name="Gruppieren 64"/>
          <p:cNvGrpSpPr/>
          <p:nvPr/>
        </p:nvGrpSpPr>
        <p:grpSpPr>
          <a:xfrm>
            <a:off x="641268" y="3811002"/>
            <a:ext cx="7671441" cy="1053002"/>
            <a:chOff x="641268" y="3811002"/>
            <a:chExt cx="7671441" cy="1053002"/>
          </a:xfrm>
        </p:grpSpPr>
        <p:grpSp>
          <p:nvGrpSpPr>
            <p:cNvPr id="5" name="Gruppieren 9"/>
            <p:cNvGrpSpPr/>
            <p:nvPr/>
          </p:nvGrpSpPr>
          <p:grpSpPr>
            <a:xfrm>
              <a:off x="2573225" y="3811002"/>
              <a:ext cx="5739484" cy="1053002"/>
              <a:chOff x="2573225" y="3917877"/>
              <a:chExt cx="5739484" cy="1053002"/>
            </a:xfrm>
          </p:grpSpPr>
          <p:sp>
            <p:nvSpPr>
              <p:cNvPr id="68" name="Rechteck 67"/>
              <p:cNvSpPr/>
              <p:nvPr/>
            </p:nvSpPr>
            <p:spPr>
              <a:xfrm>
                <a:off x="5221440" y="3917877"/>
                <a:ext cx="3091269" cy="1053001"/>
              </a:xfrm>
              <a:prstGeom prst="rect">
                <a:avLst/>
              </a:prstGeom>
              <a:noFill/>
              <a:ln w="57150">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spcAft>
                    <a:spcPts val="600"/>
                  </a:spcAft>
                </a:pPr>
                <a:r>
                  <a:rPr lang="en-US" sz="1400" b="1" dirty="0" smtClean="0"/>
                  <a:t>Systems integration</a:t>
                </a:r>
              </a:p>
              <a:p>
                <a:pPr>
                  <a:spcAft>
                    <a:spcPts val="600"/>
                  </a:spcAft>
                </a:pPr>
                <a:r>
                  <a:rPr lang="en-US" sz="1200" dirty="0" smtClean="0"/>
                  <a:t>Integration of components into </a:t>
                </a:r>
                <a:br>
                  <a:rPr lang="en-US" sz="1200" dirty="0" smtClean="0"/>
                </a:br>
                <a:r>
                  <a:rPr lang="en-US" sz="1200" dirty="0" smtClean="0"/>
                  <a:t>a superior system.</a:t>
                </a:r>
                <a:endParaRPr lang="en-US" sz="1200" dirty="0"/>
              </a:p>
            </p:txBody>
          </p:sp>
          <p:sp>
            <p:nvSpPr>
              <p:cNvPr id="69" name="Freihandform 68"/>
              <p:cNvSpPr>
                <a:spLocks noChangeAspect="1"/>
              </p:cNvSpPr>
              <p:nvPr/>
            </p:nvSpPr>
            <p:spPr>
              <a:xfrm>
                <a:off x="2573225" y="4048378"/>
                <a:ext cx="391212" cy="792000"/>
              </a:xfrm>
              <a:custGeom>
                <a:avLst/>
                <a:gdLst/>
                <a:ahLst/>
                <a:cxnLst/>
                <a:rect l="l" t="t" r="r" b="b"/>
                <a:pathLst>
                  <a:path w="2391578" h="4841652">
                    <a:moveTo>
                      <a:pt x="950" y="0"/>
                    </a:moveTo>
                    <a:lnTo>
                      <a:pt x="785951" y="0"/>
                    </a:lnTo>
                    <a:lnTo>
                      <a:pt x="2391578" y="2369327"/>
                    </a:lnTo>
                    <a:lnTo>
                      <a:pt x="783296" y="4841652"/>
                    </a:lnTo>
                    <a:lnTo>
                      <a:pt x="0" y="4841652"/>
                    </a:lnTo>
                    <a:lnTo>
                      <a:pt x="1396480" y="2377145"/>
                    </a:ln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0" name="Picture 18" descr="M:\COM_I\MarCom\03_Interior\00_Overall\Images\Key-Visuals\FINAL\03_Full-HD\Continental_Interior-Division_Systems-Integration_RGB_1920px.jpg"/>
              <p:cNvPicPr>
                <a:picLocks noChangeAspect="1" noChangeArrowheads="1"/>
              </p:cNvPicPr>
              <p:nvPr>
                <p:custDataLst>
                  <p:tags r:id="rId3"/>
                </p:custDataLst>
              </p:nvPr>
            </p:nvPicPr>
            <p:blipFill rotWithShape="1">
              <a:blip r:embed="rId7" cstate="email"/>
              <a:srcRect/>
              <a:stretch/>
            </p:blipFill>
            <p:spPr bwMode="auto">
              <a:xfrm>
                <a:off x="3443825" y="3917878"/>
                <a:ext cx="1620000" cy="1053001"/>
              </a:xfrm>
              <a:prstGeom prst="rect">
                <a:avLst/>
              </a:prstGeom>
              <a:noFill/>
            </p:spPr>
          </p:pic>
        </p:grpSp>
        <p:sp>
          <p:nvSpPr>
            <p:cNvPr id="67" name="Rechteck 66"/>
            <p:cNvSpPr/>
            <p:nvPr/>
          </p:nvSpPr>
          <p:spPr>
            <a:xfrm>
              <a:off x="641268" y="3995503"/>
              <a:ext cx="1581774" cy="684000"/>
            </a:xfrm>
            <a:prstGeom prst="rect">
              <a:avLst/>
            </a:prstGeom>
            <a:noFill/>
            <a:ln w="57150">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r">
                <a:lnSpc>
                  <a:spcPct val="90000"/>
                </a:lnSpc>
              </a:pPr>
              <a:r>
                <a:rPr lang="en-US" sz="2000" b="1" dirty="0" smtClean="0"/>
                <a:t>All at </a:t>
              </a:r>
              <a:br>
                <a:rPr lang="en-US" sz="2000" b="1" dirty="0" smtClean="0"/>
              </a:br>
              <a:r>
                <a:rPr lang="en-US" sz="2000" b="1" dirty="0" smtClean="0"/>
                <a:t>lower cost</a:t>
              </a:r>
            </a:p>
          </p:txBody>
        </p:sp>
      </p:grpSp>
      <p:grpSp>
        <p:nvGrpSpPr>
          <p:cNvPr id="6" name="Group 27"/>
          <p:cNvGrpSpPr/>
          <p:nvPr/>
        </p:nvGrpSpPr>
        <p:grpSpPr>
          <a:xfrm>
            <a:off x="771896" y="1438096"/>
            <a:ext cx="7540813" cy="1054858"/>
            <a:chOff x="771896" y="1438096"/>
            <a:chExt cx="7540813" cy="1054858"/>
          </a:xfrm>
        </p:grpSpPr>
        <p:grpSp>
          <p:nvGrpSpPr>
            <p:cNvPr id="7" name="Gruppieren 52"/>
            <p:cNvGrpSpPr/>
            <p:nvPr/>
          </p:nvGrpSpPr>
          <p:grpSpPr>
            <a:xfrm>
              <a:off x="771896" y="1439954"/>
              <a:ext cx="7540813" cy="1053000"/>
              <a:chOff x="771896" y="1439954"/>
              <a:chExt cx="7540813" cy="1053000"/>
            </a:xfrm>
          </p:grpSpPr>
          <p:grpSp>
            <p:nvGrpSpPr>
              <p:cNvPr id="8" name="Gruppieren 11"/>
              <p:cNvGrpSpPr/>
              <p:nvPr/>
            </p:nvGrpSpPr>
            <p:grpSpPr>
              <a:xfrm>
                <a:off x="2573225" y="1439954"/>
                <a:ext cx="5739484" cy="1053000"/>
                <a:chOff x="2573225" y="1511204"/>
                <a:chExt cx="5739484" cy="1053000"/>
              </a:xfrm>
            </p:grpSpPr>
            <p:sp>
              <p:nvSpPr>
                <p:cNvPr id="56" name="Freihandform 55"/>
                <p:cNvSpPr>
                  <a:spLocks noChangeAspect="1"/>
                </p:cNvSpPr>
                <p:nvPr/>
              </p:nvSpPr>
              <p:spPr>
                <a:xfrm>
                  <a:off x="2573225" y="1641704"/>
                  <a:ext cx="391213" cy="792000"/>
                </a:xfrm>
                <a:custGeom>
                  <a:avLst/>
                  <a:gdLst/>
                  <a:ahLst/>
                  <a:cxnLst/>
                  <a:rect l="l" t="t" r="r" b="b"/>
                  <a:pathLst>
                    <a:path w="2391578" h="4841652">
                      <a:moveTo>
                        <a:pt x="950" y="0"/>
                      </a:moveTo>
                      <a:lnTo>
                        <a:pt x="785951" y="0"/>
                      </a:lnTo>
                      <a:lnTo>
                        <a:pt x="2391578" y="2369327"/>
                      </a:lnTo>
                      <a:lnTo>
                        <a:pt x="783296" y="4841652"/>
                      </a:lnTo>
                      <a:lnTo>
                        <a:pt x="0" y="4841652"/>
                      </a:lnTo>
                      <a:lnTo>
                        <a:pt x="1396480" y="2377145"/>
                      </a:ln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hteck 56"/>
                <p:cNvSpPr/>
                <p:nvPr/>
              </p:nvSpPr>
              <p:spPr>
                <a:xfrm>
                  <a:off x="5221440" y="1511204"/>
                  <a:ext cx="3091269" cy="1053000"/>
                </a:xfrm>
                <a:prstGeom prst="rect">
                  <a:avLst/>
                </a:prstGeom>
                <a:noFill/>
                <a:ln w="57150">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spcAft>
                      <a:spcPts val="600"/>
                    </a:spcAft>
                  </a:pPr>
                  <a:r>
                    <a:rPr lang="en-US" sz="1400" b="1" dirty="0" smtClean="0"/>
                    <a:t>Human-machine interface (HMI) competence</a:t>
                  </a:r>
                </a:p>
                <a:p>
                  <a:pPr>
                    <a:spcAft>
                      <a:spcPts val="600"/>
                    </a:spcAft>
                  </a:pPr>
                  <a:r>
                    <a:rPr lang="en-US" sz="1200" dirty="0" smtClean="0"/>
                    <a:t>Provide the expertise for superior comfort, ergonomics, and ease-of-use.</a:t>
                  </a:r>
                  <a:endParaRPr lang="en-US" sz="1200" dirty="0"/>
                </a:p>
              </p:txBody>
            </p:sp>
          </p:grpSp>
          <p:sp>
            <p:nvSpPr>
              <p:cNvPr id="55" name="Rechteck 54"/>
              <p:cNvSpPr/>
              <p:nvPr/>
            </p:nvSpPr>
            <p:spPr>
              <a:xfrm>
                <a:off x="771896" y="1624454"/>
                <a:ext cx="1451146" cy="684000"/>
              </a:xfrm>
              <a:prstGeom prst="rect">
                <a:avLst/>
              </a:prstGeom>
              <a:noFill/>
              <a:ln w="57150">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r" defTabSz="996950">
                  <a:lnSpc>
                    <a:spcPct val="90000"/>
                  </a:lnSpc>
                </a:pPr>
                <a:r>
                  <a:rPr lang="en-US" sz="2000" b="1" dirty="0" smtClean="0">
                    <a:sym typeface="Wingdings" pitchFamily="2" charset="2"/>
                  </a:rPr>
                  <a:t>We inform you well</a:t>
                </a:r>
                <a:endParaRPr lang="en-US" sz="2000" b="1" dirty="0"/>
              </a:p>
            </p:txBody>
          </p:sp>
        </p:grpSp>
        <p:pic>
          <p:nvPicPr>
            <p:cNvPr id="29" name="Grafik 4" descr="HMI_RGB_1920x1440px.jpg"/>
            <p:cNvPicPr>
              <a:picLocks noChangeAspect="1"/>
            </p:cNvPicPr>
            <p:nvPr>
              <p:custDataLst>
                <p:tags r:id="rId2"/>
              </p:custDataLst>
            </p:nvPr>
          </p:nvPicPr>
          <p:blipFill>
            <a:blip r:embed="rId8" cstate="email"/>
            <a:srcRect/>
            <a:stretch>
              <a:fillRect/>
            </a:stretch>
          </p:blipFill>
          <p:spPr>
            <a:xfrm>
              <a:off x="3450219" y="1438096"/>
              <a:ext cx="1618451" cy="1054800"/>
            </a:xfrm>
            <a:prstGeom prst="rect">
              <a:avLst/>
            </a:prstGeom>
          </p:spPr>
        </p:pic>
      </p:grpSp>
      <p:grpSp>
        <p:nvGrpSpPr>
          <p:cNvPr id="9" name="Group 30"/>
          <p:cNvGrpSpPr/>
          <p:nvPr/>
        </p:nvGrpSpPr>
        <p:grpSpPr>
          <a:xfrm>
            <a:off x="973776" y="2624400"/>
            <a:ext cx="7338933" cy="1054078"/>
            <a:chOff x="973776" y="2624400"/>
            <a:chExt cx="7338933" cy="1054078"/>
          </a:xfrm>
        </p:grpSpPr>
        <p:grpSp>
          <p:nvGrpSpPr>
            <p:cNvPr id="10" name="Gruppieren 58"/>
            <p:cNvGrpSpPr/>
            <p:nvPr/>
          </p:nvGrpSpPr>
          <p:grpSpPr>
            <a:xfrm>
              <a:off x="973776" y="2625478"/>
              <a:ext cx="7338933" cy="1053000"/>
              <a:chOff x="973776" y="2625478"/>
              <a:chExt cx="7338933" cy="1053000"/>
            </a:xfrm>
          </p:grpSpPr>
          <p:grpSp>
            <p:nvGrpSpPr>
              <p:cNvPr id="11" name="Gruppieren 10"/>
              <p:cNvGrpSpPr/>
              <p:nvPr/>
            </p:nvGrpSpPr>
            <p:grpSpPr>
              <a:xfrm>
                <a:off x="2573225" y="2625478"/>
                <a:ext cx="5739484" cy="1053000"/>
                <a:chOff x="2573225" y="2714541"/>
                <a:chExt cx="5739484" cy="1053000"/>
              </a:xfrm>
            </p:grpSpPr>
            <p:sp>
              <p:nvSpPr>
                <p:cNvPr id="62" name="Freihandform 61"/>
                <p:cNvSpPr>
                  <a:spLocks noChangeAspect="1"/>
                </p:cNvSpPr>
                <p:nvPr/>
              </p:nvSpPr>
              <p:spPr>
                <a:xfrm>
                  <a:off x="2573225" y="2845041"/>
                  <a:ext cx="391212" cy="792000"/>
                </a:xfrm>
                <a:custGeom>
                  <a:avLst/>
                  <a:gdLst/>
                  <a:ahLst/>
                  <a:cxnLst/>
                  <a:rect l="l" t="t" r="r" b="b"/>
                  <a:pathLst>
                    <a:path w="2391578" h="4841652">
                      <a:moveTo>
                        <a:pt x="950" y="0"/>
                      </a:moveTo>
                      <a:lnTo>
                        <a:pt x="785951" y="0"/>
                      </a:lnTo>
                      <a:lnTo>
                        <a:pt x="2391578" y="2369327"/>
                      </a:lnTo>
                      <a:lnTo>
                        <a:pt x="783296" y="4841652"/>
                      </a:lnTo>
                      <a:lnTo>
                        <a:pt x="0" y="4841652"/>
                      </a:lnTo>
                      <a:lnTo>
                        <a:pt x="1396480" y="2377145"/>
                      </a:ln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hteck 62"/>
                <p:cNvSpPr/>
                <p:nvPr/>
              </p:nvSpPr>
              <p:spPr>
                <a:xfrm>
                  <a:off x="5221440" y="2714541"/>
                  <a:ext cx="3091269" cy="1053000"/>
                </a:xfrm>
                <a:prstGeom prst="rect">
                  <a:avLst/>
                </a:prstGeom>
                <a:noFill/>
                <a:ln w="57150">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spcAft>
                      <a:spcPts val="600"/>
                    </a:spcAft>
                  </a:pPr>
                  <a:r>
                    <a:rPr lang="en-US" sz="1400" b="1" dirty="0" smtClean="0"/>
                    <a:t>Connectivity</a:t>
                  </a:r>
                </a:p>
                <a:p>
                  <a:pPr>
                    <a:spcAft>
                      <a:spcPts val="600"/>
                    </a:spcAft>
                  </a:pPr>
                  <a:r>
                    <a:rPr lang="en-US" sz="1200" dirty="0" smtClean="0"/>
                    <a:t>Connect the driver by wire or wireless</a:t>
                  </a:r>
                  <a:br>
                    <a:rPr lang="en-US" sz="1200" dirty="0" smtClean="0"/>
                  </a:br>
                  <a:r>
                    <a:rPr lang="en-US" sz="1200" dirty="0" smtClean="0"/>
                    <a:t>and provide value-add services.</a:t>
                  </a:r>
                  <a:endParaRPr lang="en-US" sz="1200" dirty="0"/>
                </a:p>
              </p:txBody>
            </p:sp>
          </p:grpSp>
          <p:sp>
            <p:nvSpPr>
              <p:cNvPr id="61" name="Rechteck 60"/>
              <p:cNvSpPr/>
              <p:nvPr/>
            </p:nvSpPr>
            <p:spPr>
              <a:xfrm>
                <a:off x="973776" y="2809978"/>
                <a:ext cx="1249265" cy="684000"/>
              </a:xfrm>
              <a:prstGeom prst="rect">
                <a:avLst/>
              </a:prstGeom>
              <a:noFill/>
              <a:ln w="57150">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r">
                  <a:lnSpc>
                    <a:spcPct val="90000"/>
                  </a:lnSpc>
                </a:pPr>
                <a:r>
                  <a:rPr lang="en-US" sz="2000" b="1" dirty="0" smtClean="0"/>
                  <a:t>We connect</a:t>
                </a:r>
              </a:p>
            </p:txBody>
          </p:sp>
        </p:grpSp>
        <p:pic>
          <p:nvPicPr>
            <p:cNvPr id="30" name="Grafik 4" descr="Connectivity-Landscape_RGB_1920x1920px.jpg"/>
            <p:cNvPicPr>
              <a:picLocks noChangeAspect="1"/>
            </p:cNvPicPr>
            <p:nvPr>
              <p:custDataLst>
                <p:tags r:id="rId1"/>
              </p:custDataLst>
            </p:nvPr>
          </p:nvPicPr>
          <p:blipFill>
            <a:blip r:embed="rId9" cstate="email"/>
            <a:srcRect/>
            <a:stretch>
              <a:fillRect/>
            </a:stretch>
          </p:blipFill>
          <p:spPr>
            <a:xfrm>
              <a:off x="3445200" y="2624400"/>
              <a:ext cx="1619286" cy="1050761"/>
            </a:xfrm>
            <a:prstGeom prst="rect">
              <a:avLst/>
            </a:prstGeom>
          </p:spPr>
        </p:pic>
      </p:grpSp>
      <p:sp>
        <p:nvSpPr>
          <p:cNvPr id="31"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32"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33"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6"/>
          <p:cNvGrpSpPr/>
          <p:nvPr/>
        </p:nvGrpSpPr>
        <p:grpSpPr>
          <a:xfrm>
            <a:off x="395286" y="2994301"/>
            <a:ext cx="8353427" cy="3048736"/>
            <a:chOff x="395286" y="2828702"/>
            <a:chExt cx="8353427" cy="3048736"/>
          </a:xfrm>
        </p:grpSpPr>
        <p:sp>
          <p:nvSpPr>
            <p:cNvPr id="33" name="Rechteck 32"/>
            <p:cNvSpPr/>
            <p:nvPr/>
          </p:nvSpPr>
          <p:spPr>
            <a:xfrm>
              <a:off x="395287" y="3036117"/>
              <a:ext cx="8353426" cy="2841321"/>
            </a:xfrm>
            <a:prstGeom prst="rect">
              <a:avLst/>
            </a:prstGeom>
            <a:pattFill prst="dkDnDiag">
              <a:fgClr>
                <a:schemeClr val="accent6">
                  <a:lumMod val="10000"/>
                  <a:lumOff val="90000"/>
                </a:schemeClr>
              </a:fgClr>
              <a:bgClr>
                <a:schemeClr val="bg1"/>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rgbClr val="EBEBEB">
                    <a:lumMod val="10000"/>
                  </a:srgbClr>
                </a:solidFill>
                <a:latin typeface="Calibri" pitchFamily="34" charset="0"/>
              </a:endParaRPr>
            </a:p>
          </p:txBody>
        </p:sp>
        <p:sp>
          <p:nvSpPr>
            <p:cNvPr id="34" name="Rechteck 33"/>
            <p:cNvSpPr/>
            <p:nvPr/>
          </p:nvSpPr>
          <p:spPr>
            <a:xfrm rot="10800000">
              <a:off x="395286" y="2828702"/>
              <a:ext cx="8353427" cy="1650670"/>
            </a:xfrm>
            <a:prstGeom prst="rect">
              <a:avLst/>
            </a:prstGeom>
            <a:gradFill>
              <a:gsLst>
                <a:gs pos="0">
                  <a:schemeClr val="bg1"/>
                </a:gs>
                <a:gs pos="100000">
                  <a:schemeClr val="bg1">
                    <a:alpha val="0"/>
                  </a:schemeClr>
                </a:gs>
              </a:gsLst>
              <a:lin ang="16200000" scaled="0"/>
            </a:gra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grpSp>
      <p:sp>
        <p:nvSpPr>
          <p:cNvPr id="3" name="Titel 2"/>
          <p:cNvSpPr>
            <a:spLocks noGrp="1"/>
          </p:cNvSpPr>
          <p:nvPr>
            <p:ph type="title"/>
          </p:nvPr>
        </p:nvSpPr>
        <p:spPr/>
        <p:txBody>
          <a:bodyPr/>
          <a:lstStyle/>
          <a:p>
            <a:r>
              <a:rPr lang="en-US" dirty="0" smtClean="0"/>
              <a:t>Why do We Connect the Vehicle?</a:t>
            </a:r>
            <a:endParaRPr lang="en-US" dirty="0"/>
          </a:p>
        </p:txBody>
      </p:sp>
      <p:grpSp>
        <p:nvGrpSpPr>
          <p:cNvPr id="4" name="Gruppieren 20"/>
          <p:cNvGrpSpPr/>
          <p:nvPr/>
        </p:nvGrpSpPr>
        <p:grpSpPr>
          <a:xfrm>
            <a:off x="409447" y="1341438"/>
            <a:ext cx="2700000" cy="4536000"/>
            <a:chOff x="395288" y="1341438"/>
            <a:chExt cx="2700000" cy="4536000"/>
          </a:xfrm>
        </p:grpSpPr>
        <p:sp>
          <p:nvSpPr>
            <p:cNvPr id="23" name="Rechteck 22"/>
            <p:cNvSpPr/>
            <p:nvPr/>
          </p:nvSpPr>
          <p:spPr>
            <a:xfrm>
              <a:off x="395288" y="1341438"/>
              <a:ext cx="2700000" cy="576000"/>
            </a:xfrm>
            <a:prstGeom prst="rect">
              <a:avLst/>
            </a:prstGeom>
            <a:solidFill>
              <a:schemeClr val="bg1"/>
            </a:solidFill>
            <a:ln w="952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rgbClr val="EBEBEB">
                      <a:lumMod val="10000"/>
                    </a:srgbClr>
                  </a:solidFill>
                </a:rPr>
                <a:t>Comfort</a:t>
              </a:r>
            </a:p>
          </p:txBody>
        </p:sp>
        <p:grpSp>
          <p:nvGrpSpPr>
            <p:cNvPr id="5" name="Gruppieren 16"/>
            <p:cNvGrpSpPr/>
            <p:nvPr/>
          </p:nvGrpSpPr>
          <p:grpSpPr>
            <a:xfrm>
              <a:off x="395288" y="1989438"/>
              <a:ext cx="2700000" cy="3888000"/>
              <a:chOff x="395288" y="1989438"/>
              <a:chExt cx="2700000" cy="3888000"/>
            </a:xfrm>
          </p:grpSpPr>
          <p:grpSp>
            <p:nvGrpSpPr>
              <p:cNvPr id="6" name="Gruppieren 11"/>
              <p:cNvGrpSpPr/>
              <p:nvPr/>
            </p:nvGrpSpPr>
            <p:grpSpPr>
              <a:xfrm>
                <a:off x="395288" y="1989438"/>
                <a:ext cx="2700000" cy="3888000"/>
                <a:chOff x="395288" y="1989438"/>
                <a:chExt cx="2700000" cy="3888000"/>
              </a:xfrm>
            </p:grpSpPr>
            <p:pic>
              <p:nvPicPr>
                <p:cNvPr id="39" name="Grafik 38" descr="Information_RGB_Small_Interior-Präsentation_mehrHimmel.jpg"/>
                <p:cNvPicPr>
                  <a:picLocks noChangeAspect="1"/>
                </p:cNvPicPr>
                <p:nvPr/>
              </p:nvPicPr>
              <p:blipFill rotWithShape="1">
                <a:blip r:embed="rId3" cstate="screen"/>
                <a:stretch/>
              </p:blipFill>
              <p:spPr>
                <a:xfrm>
                  <a:off x="395288" y="2195606"/>
                  <a:ext cx="2700000" cy="3681832"/>
                </a:xfrm>
                <a:prstGeom prst="rect">
                  <a:avLst/>
                </a:prstGeom>
              </p:spPr>
            </p:pic>
            <p:pic>
              <p:nvPicPr>
                <p:cNvPr id="41" name="Grafik 40" descr="Information_RGB_Small_Interior-Präsentation_mehrHimmel.jpg"/>
                <p:cNvPicPr>
                  <a:picLocks noChangeAspect="1"/>
                </p:cNvPicPr>
                <p:nvPr/>
              </p:nvPicPr>
              <p:blipFill rotWithShape="1">
                <a:blip r:embed="rId4" cstate="screen"/>
                <a:srcRect t="-283833"/>
                <a:stretch/>
              </p:blipFill>
              <p:spPr>
                <a:xfrm flipV="1">
                  <a:off x="395288" y="1989438"/>
                  <a:ext cx="2700000" cy="820995"/>
                </a:xfrm>
                <a:prstGeom prst="rect">
                  <a:avLst/>
                </a:prstGeom>
              </p:spPr>
            </p:pic>
          </p:grpSp>
          <p:sp>
            <p:nvSpPr>
              <p:cNvPr id="28" name="Rechteck 27"/>
              <p:cNvSpPr/>
              <p:nvPr/>
            </p:nvSpPr>
            <p:spPr>
              <a:xfrm>
                <a:off x="395288" y="1989438"/>
                <a:ext cx="2700000" cy="3888000"/>
              </a:xfrm>
              <a:prstGeom prst="rect">
                <a:avLst/>
              </a:prstGeom>
              <a:solidFill>
                <a:schemeClr val="bg1">
                  <a:alpha val="0"/>
                </a:schemeClr>
              </a:solidFill>
              <a:ln w="952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smtClean="0">
                  <a:solidFill>
                    <a:srgbClr val="EBEBEB">
                      <a:lumMod val="10000"/>
                    </a:srgbClr>
                  </a:solidFill>
                </a:endParaRPr>
              </a:p>
            </p:txBody>
          </p:sp>
        </p:grpSp>
      </p:grpSp>
      <p:grpSp>
        <p:nvGrpSpPr>
          <p:cNvPr id="8" name="Gruppieren 19"/>
          <p:cNvGrpSpPr/>
          <p:nvPr/>
        </p:nvGrpSpPr>
        <p:grpSpPr>
          <a:xfrm>
            <a:off x="3222000" y="1341438"/>
            <a:ext cx="2700000" cy="4536001"/>
            <a:chOff x="3221288" y="1341438"/>
            <a:chExt cx="2700000" cy="4536001"/>
          </a:xfrm>
        </p:grpSpPr>
        <p:sp>
          <p:nvSpPr>
            <p:cNvPr id="31" name="Rechteck 30"/>
            <p:cNvSpPr/>
            <p:nvPr/>
          </p:nvSpPr>
          <p:spPr>
            <a:xfrm>
              <a:off x="3221288" y="1341438"/>
              <a:ext cx="2700000" cy="576000"/>
            </a:xfrm>
            <a:prstGeom prst="rect">
              <a:avLst/>
            </a:prstGeom>
            <a:solidFill>
              <a:schemeClr val="bg1"/>
            </a:solidFill>
            <a:ln w="952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rgbClr val="EBEBEB">
                      <a:lumMod val="10000"/>
                    </a:srgbClr>
                  </a:solidFill>
                </a:rPr>
                <a:t>Safety</a:t>
              </a:r>
              <a:endParaRPr lang="en-US" b="1" dirty="0">
                <a:solidFill>
                  <a:srgbClr val="EBEBEB">
                    <a:lumMod val="10000"/>
                  </a:srgbClr>
                </a:solidFill>
              </a:endParaRPr>
            </a:p>
          </p:txBody>
        </p:sp>
        <p:grpSp>
          <p:nvGrpSpPr>
            <p:cNvPr id="9" name="Gruppieren 14"/>
            <p:cNvGrpSpPr/>
            <p:nvPr/>
          </p:nvGrpSpPr>
          <p:grpSpPr>
            <a:xfrm>
              <a:off x="3221288" y="1989439"/>
              <a:ext cx="2700000" cy="3888000"/>
              <a:chOff x="3221288" y="1989439"/>
              <a:chExt cx="2700000" cy="3888000"/>
            </a:xfrm>
          </p:grpSpPr>
          <p:pic>
            <p:nvPicPr>
              <p:cNvPr id="44" name="Grafik 43" descr="Safety-RGB_Small.jpg"/>
              <p:cNvPicPr>
                <a:picLocks noChangeAspect="1"/>
              </p:cNvPicPr>
              <p:nvPr/>
            </p:nvPicPr>
            <p:blipFill rotWithShape="1">
              <a:blip r:embed="rId5" cstate="screen"/>
              <a:srcRect/>
              <a:stretch/>
            </p:blipFill>
            <p:spPr>
              <a:xfrm>
                <a:off x="3221288" y="1989439"/>
                <a:ext cx="2700000" cy="3888000"/>
              </a:xfrm>
              <a:prstGeom prst="rect">
                <a:avLst/>
              </a:prstGeom>
            </p:spPr>
          </p:pic>
          <p:sp>
            <p:nvSpPr>
              <p:cNvPr id="29" name="Rechteck 28"/>
              <p:cNvSpPr/>
              <p:nvPr/>
            </p:nvSpPr>
            <p:spPr>
              <a:xfrm>
                <a:off x="3221288" y="1989439"/>
                <a:ext cx="2700000" cy="3888000"/>
              </a:xfrm>
              <a:prstGeom prst="rect">
                <a:avLst/>
              </a:prstGeom>
              <a:solidFill>
                <a:schemeClr val="bg1">
                  <a:alpha val="0"/>
                </a:schemeClr>
              </a:solidFill>
              <a:ln w="952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smtClean="0">
                  <a:solidFill>
                    <a:srgbClr val="EBEBEB">
                      <a:lumMod val="10000"/>
                    </a:srgbClr>
                  </a:solidFill>
                </a:endParaRPr>
              </a:p>
            </p:txBody>
          </p:sp>
        </p:grpSp>
      </p:grpSp>
      <p:grpSp>
        <p:nvGrpSpPr>
          <p:cNvPr id="10" name="Gruppieren 17"/>
          <p:cNvGrpSpPr/>
          <p:nvPr/>
        </p:nvGrpSpPr>
        <p:grpSpPr>
          <a:xfrm>
            <a:off x="6034553" y="1341438"/>
            <a:ext cx="2700000" cy="4536001"/>
            <a:chOff x="6020394" y="1341438"/>
            <a:chExt cx="2700000" cy="4536001"/>
          </a:xfrm>
        </p:grpSpPr>
        <p:sp>
          <p:nvSpPr>
            <p:cNvPr id="32" name="Rechteck 31"/>
            <p:cNvSpPr/>
            <p:nvPr/>
          </p:nvSpPr>
          <p:spPr>
            <a:xfrm>
              <a:off x="6020394" y="1341438"/>
              <a:ext cx="2700000" cy="576000"/>
            </a:xfrm>
            <a:prstGeom prst="rect">
              <a:avLst/>
            </a:prstGeom>
            <a:solidFill>
              <a:schemeClr val="bg1"/>
            </a:solidFill>
            <a:ln w="952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rgbClr val="EBEBEB">
                      <a:lumMod val="10000"/>
                    </a:srgbClr>
                  </a:solidFill>
                </a:rPr>
                <a:t>Efficiency</a:t>
              </a:r>
              <a:endParaRPr lang="en-US" b="1" dirty="0">
                <a:solidFill>
                  <a:srgbClr val="EBEBEB">
                    <a:lumMod val="10000"/>
                  </a:srgbClr>
                </a:solidFill>
              </a:endParaRPr>
            </a:p>
          </p:txBody>
        </p:sp>
        <p:grpSp>
          <p:nvGrpSpPr>
            <p:cNvPr id="11" name="Gruppieren 12"/>
            <p:cNvGrpSpPr/>
            <p:nvPr/>
          </p:nvGrpSpPr>
          <p:grpSpPr>
            <a:xfrm>
              <a:off x="6020394" y="1989439"/>
              <a:ext cx="2700000" cy="3888000"/>
              <a:chOff x="6047288" y="1989439"/>
              <a:chExt cx="2700000" cy="3888000"/>
            </a:xfrm>
          </p:grpSpPr>
          <p:pic>
            <p:nvPicPr>
              <p:cNvPr id="45" name="Grafik 44" descr="Environment_RGB_mehr_himmel.jpg"/>
              <p:cNvPicPr>
                <a:picLocks noChangeAspect="1"/>
              </p:cNvPicPr>
              <p:nvPr/>
            </p:nvPicPr>
            <p:blipFill rotWithShape="1">
              <a:blip r:embed="rId6" cstate="screen"/>
              <a:srcRect/>
              <a:stretch/>
            </p:blipFill>
            <p:spPr>
              <a:xfrm>
                <a:off x="6047288" y="1989439"/>
                <a:ext cx="2700000" cy="3888000"/>
              </a:xfrm>
              <a:prstGeom prst="rect">
                <a:avLst/>
              </a:prstGeom>
            </p:spPr>
          </p:pic>
          <p:sp>
            <p:nvSpPr>
              <p:cNvPr id="30" name="Rechteck 29"/>
              <p:cNvSpPr/>
              <p:nvPr/>
            </p:nvSpPr>
            <p:spPr>
              <a:xfrm>
                <a:off x="6047288" y="1989439"/>
                <a:ext cx="2700000" cy="3888000"/>
              </a:xfrm>
              <a:prstGeom prst="rect">
                <a:avLst/>
              </a:prstGeom>
              <a:solidFill>
                <a:schemeClr val="bg1">
                  <a:alpha val="0"/>
                </a:schemeClr>
              </a:solidFill>
              <a:ln w="952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smtClean="0">
                  <a:solidFill>
                    <a:srgbClr val="EBEBEB">
                      <a:lumMod val="10000"/>
                    </a:srgbClr>
                  </a:solidFill>
                </a:endParaRPr>
              </a:p>
            </p:txBody>
          </p:sp>
        </p:grpSp>
      </p:grpSp>
      <p:sp>
        <p:nvSpPr>
          <p:cNvPr id="14" name="Rechteck 13"/>
          <p:cNvSpPr/>
          <p:nvPr/>
        </p:nvSpPr>
        <p:spPr>
          <a:xfrm rot="21322286">
            <a:off x="718933" y="2809862"/>
            <a:ext cx="2160000" cy="1152000"/>
          </a:xfrm>
          <a:prstGeom prst="rect">
            <a:avLst/>
          </a:prstGeom>
          <a:solidFill>
            <a:schemeClr val="bg1">
              <a:lumMod val="85000"/>
            </a:schemeClr>
          </a:solidFill>
          <a:ln>
            <a:solidFill>
              <a:schemeClr val="bg2">
                <a:lumMod val="90000"/>
              </a:schemeClr>
            </a:solidFill>
          </a:ln>
          <a:effectLst>
            <a:outerShdw blurRad="50800" dist="38100" dir="2700000" algn="tl" rotWithShape="0">
              <a:prstClr val="black">
                <a:alpha val="40000"/>
              </a:prstClr>
            </a:outerShdw>
          </a:effectLst>
        </p:spPr>
        <p:txBody>
          <a:bodyPr wrap="square" lIns="72000" tIns="0" rIns="72000" bIns="0" anchor="ctr" anchorCtr="0">
            <a:noAutofit/>
          </a:bodyPr>
          <a:lstStyle/>
          <a:p>
            <a:pPr algn="ctr"/>
            <a:r>
              <a:rPr lang="en-US" sz="1600" dirty="0" smtClean="0">
                <a:solidFill>
                  <a:srgbClr val="000000"/>
                </a:solidFill>
              </a:rPr>
              <a:t>A driver in Germany spends about 1,5 Days in traffic jams each year. </a:t>
            </a:r>
          </a:p>
        </p:txBody>
      </p:sp>
      <p:sp>
        <p:nvSpPr>
          <p:cNvPr id="16" name="Rechteck 15"/>
          <p:cNvSpPr/>
          <p:nvPr/>
        </p:nvSpPr>
        <p:spPr>
          <a:xfrm rot="21331850">
            <a:off x="6354473" y="2892838"/>
            <a:ext cx="2160000" cy="1152000"/>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txBody>
          <a:bodyPr wrap="square" lIns="72000" tIns="0" rIns="72000" bIns="0" anchor="ctr" anchorCtr="0">
            <a:noAutofit/>
          </a:bodyPr>
          <a:lstStyle/>
          <a:p>
            <a:pPr algn="ctr"/>
            <a:r>
              <a:rPr lang="en-US" sz="1600" dirty="0" smtClean="0">
                <a:solidFill>
                  <a:srgbClr val="000000"/>
                </a:solidFill>
              </a:rPr>
              <a:t>The style of driving </a:t>
            </a:r>
            <a:br>
              <a:rPr lang="en-US" sz="1600" dirty="0" smtClean="0">
                <a:solidFill>
                  <a:srgbClr val="000000"/>
                </a:solidFill>
              </a:rPr>
            </a:br>
            <a:r>
              <a:rPr lang="en-US" sz="1600" dirty="0" smtClean="0">
                <a:solidFill>
                  <a:srgbClr val="000000"/>
                </a:solidFill>
              </a:rPr>
              <a:t>can influence fuel consumption by up </a:t>
            </a:r>
            <a:br>
              <a:rPr lang="en-US" sz="1600" dirty="0" smtClean="0">
                <a:solidFill>
                  <a:srgbClr val="000000"/>
                </a:solidFill>
              </a:rPr>
            </a:br>
            <a:r>
              <a:rPr lang="en-US" sz="1600" dirty="0" smtClean="0">
                <a:solidFill>
                  <a:srgbClr val="000000"/>
                </a:solidFill>
              </a:rPr>
              <a:t>to 20%. </a:t>
            </a:r>
            <a:endParaRPr lang="en-US" sz="1600" dirty="0">
              <a:solidFill>
                <a:srgbClr val="000000"/>
              </a:solidFill>
            </a:endParaRPr>
          </a:p>
        </p:txBody>
      </p:sp>
      <p:sp>
        <p:nvSpPr>
          <p:cNvPr id="7" name="Textfeld 6"/>
          <p:cNvSpPr txBox="1"/>
          <p:nvPr/>
        </p:nvSpPr>
        <p:spPr>
          <a:xfrm rot="156098">
            <a:off x="3567225" y="3154482"/>
            <a:ext cx="2160000" cy="1152000"/>
          </a:xfrm>
          <a:prstGeom prst="rect">
            <a:avLst/>
          </a:prstGeom>
          <a:solidFill>
            <a:schemeClr val="bg1">
              <a:lumMod val="85000"/>
            </a:schemeClr>
          </a:solidFill>
          <a:ln>
            <a:solidFill>
              <a:schemeClr val="bg2">
                <a:lumMod val="90000"/>
              </a:schemeClr>
            </a:solidFill>
          </a:ln>
          <a:effectLst>
            <a:outerShdw blurRad="50800" dist="38100" dir="2700000" algn="tl" rotWithShape="0">
              <a:prstClr val="black">
                <a:alpha val="40000"/>
              </a:prstClr>
            </a:outerShdw>
          </a:effectLst>
        </p:spPr>
        <p:txBody>
          <a:bodyPr wrap="square" lIns="72000" tIns="0" rIns="72000" bIns="0" anchor="ctr" anchorCtr="0">
            <a:noAutofit/>
          </a:bodyPr>
          <a:lstStyle/>
          <a:p>
            <a:pPr algn="ctr"/>
            <a:r>
              <a:rPr lang="en-US" sz="1600" dirty="0" smtClean="0">
                <a:solidFill>
                  <a:srgbClr val="000000"/>
                </a:solidFill>
              </a:rPr>
              <a:t>90% of all accidents are due to human error.</a:t>
            </a:r>
            <a:endParaRPr lang="en-US" sz="1600" dirty="0">
              <a:solidFill>
                <a:srgbClr val="000000"/>
              </a:solidFill>
            </a:endParaRPr>
          </a:p>
        </p:txBody>
      </p:sp>
      <p:sp>
        <p:nvSpPr>
          <p:cNvPr id="42"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3</a:t>
            </a:fld>
            <a:endParaRPr lang="en-US">
              <a:solidFill>
                <a:srgbClr val="000000"/>
              </a:solidFill>
            </a:endParaRPr>
          </a:p>
        </p:txBody>
      </p:sp>
      <p:sp>
        <p:nvSpPr>
          <p:cNvPr id="46" name="Datumsplatzhalter 6"/>
          <p:cNvSpPr>
            <a:spLocks noGrp="1"/>
          </p:cNvSpPr>
          <p:nvPr>
            <p:ph type="dt" sz="half" idx="4294967295"/>
          </p:nvPr>
        </p:nvSpPr>
        <p:spPr>
          <a:xfrm>
            <a:off x="6350484" y="6224489"/>
            <a:ext cx="2001935" cy="150440"/>
          </a:xfrm>
          <a:prstGeom prst="rect">
            <a:avLst/>
          </a:prstGeom>
        </p:spPr>
        <p:txBody>
          <a:bodyPr/>
          <a:lstStyle>
            <a:lvl1pPr>
              <a:defRPr>
                <a:solidFill>
                  <a:schemeClr val="tx1"/>
                </a:solidFill>
              </a:defRPr>
            </a:lvl1pPr>
          </a:lstStyle>
          <a:p>
            <a:r>
              <a:rPr lang="de-DE" sz="600" dirty="0" smtClean="0"/>
              <a:t>March 5th 2014</a:t>
            </a:r>
            <a:endParaRPr lang="de-DE" sz="600" dirty="0"/>
          </a:p>
        </p:txBody>
      </p:sp>
      <p:sp>
        <p:nvSpPr>
          <p:cNvPr id="47" name="Fußzeilenplatzhalter 8"/>
          <p:cNvSpPr>
            <a:spLocks noGrp="1"/>
          </p:cNvSpPr>
          <p:nvPr>
            <p:ph type="ftr" sz="quarter" idx="4294967295"/>
          </p:nvPr>
        </p:nvSpPr>
        <p:spPr>
          <a:xfrm>
            <a:off x="6350485" y="6375515"/>
            <a:ext cx="2001935" cy="150440"/>
          </a:xfrm>
          <a:prstGeom prst="rect">
            <a:avLst/>
          </a:prstGeom>
        </p:spPr>
        <p:txBody>
          <a:bodyPr/>
          <a:lstStyle>
            <a:lvl1pPr>
              <a:defRPr>
                <a:solidFill>
                  <a:schemeClr val="tx1"/>
                </a:solidFill>
              </a:defRPr>
            </a:lvl1pPr>
          </a:lstStyle>
          <a:p>
            <a:r>
              <a:rPr lang="nl-NL" sz="600" dirty="0" smtClean="0"/>
              <a:t>Gilles </a:t>
            </a:r>
            <a:r>
              <a:rPr lang="nl-NL" sz="600" dirty="0" err="1" smtClean="0"/>
              <a:t>Mabire</a:t>
            </a:r>
            <a:r>
              <a:rPr lang="nl-NL" sz="600" dirty="0" smtClean="0"/>
              <a:t> © </a:t>
            </a:r>
            <a:r>
              <a:rPr lang="nl-NL" sz="600" dirty="0" err="1" smtClean="0"/>
              <a:t>Continental</a:t>
            </a:r>
            <a:r>
              <a:rPr lang="nl-NL" sz="600" dirty="0" smtClean="0"/>
              <a:t> BU IC</a:t>
            </a:r>
            <a:endParaRPr lang="de-DE" sz="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6"/>
          <p:cNvSpPr txBox="1">
            <a:spLocks/>
          </p:cNvSpPr>
          <p:nvPr/>
        </p:nvSpPr>
        <p:spPr>
          <a:xfrm>
            <a:off x="395288" y="296862"/>
            <a:ext cx="8353425" cy="719137"/>
          </a:xfrm>
          <a:prstGeom prst="rect">
            <a:avLst/>
          </a:prstGeom>
        </p:spPr>
        <p:txBody>
          <a:bodyPr vert="horz" lIns="0" tIns="0" rIns="91440" bIns="0" rtlCol="0" anchor="b" anchorCtr="0">
            <a:normAutofit/>
          </a:bodyPr>
          <a:lstStyle/>
          <a:p>
            <a:pPr lvl="0">
              <a:lnSpc>
                <a:spcPct val="95000"/>
              </a:lnSpc>
              <a:spcBef>
                <a:spcPct val="0"/>
              </a:spcBef>
            </a:pPr>
            <a:r>
              <a:rPr lang="en-US" sz="2400" b="1" dirty="0" smtClean="0">
                <a:solidFill>
                  <a:schemeClr val="accent1"/>
                </a:solidFill>
                <a:latin typeface="+mj-lt"/>
                <a:ea typeface="+mj-ea"/>
                <a:cs typeface="Arial" pitchFamily="34" charset="0"/>
              </a:rPr>
              <a:t>Connected Cars</a:t>
            </a:r>
            <a:br>
              <a:rPr lang="en-US" sz="2400" b="1" dirty="0" smtClean="0">
                <a:solidFill>
                  <a:schemeClr val="accent1"/>
                </a:solidFill>
                <a:latin typeface="+mj-lt"/>
                <a:ea typeface="+mj-ea"/>
                <a:cs typeface="Arial" pitchFamily="34" charset="0"/>
              </a:rPr>
            </a:br>
            <a:r>
              <a:rPr lang="en-US" sz="2400" dirty="0" smtClean="0">
                <a:latin typeface="+mj-lt"/>
                <a:ea typeface="+mj-ea"/>
                <a:cs typeface="Arial" pitchFamily="34" charset="0"/>
              </a:rPr>
              <a:t>Connectivity Enables Highly Automated Driving</a:t>
            </a:r>
            <a:endParaRPr kumimoji="0" lang="en-US" sz="2400" i="0" u="none" strike="noStrike" kern="1200" cap="none" spc="0" normalizeH="0" baseline="0" dirty="0">
              <a:ln>
                <a:noFill/>
              </a:ln>
              <a:effectLst/>
              <a:uLnTx/>
              <a:uFillTx/>
              <a:latin typeface="+mj-lt"/>
              <a:ea typeface="+mj-ea"/>
              <a:cs typeface="Arial" pitchFamily="34" charset="0"/>
            </a:endParaRPr>
          </a:p>
        </p:txBody>
      </p:sp>
      <p:grpSp>
        <p:nvGrpSpPr>
          <p:cNvPr id="40" name="Group 39"/>
          <p:cNvGrpSpPr/>
          <p:nvPr/>
        </p:nvGrpSpPr>
        <p:grpSpPr>
          <a:xfrm>
            <a:off x="287524" y="1018514"/>
            <a:ext cx="4968551" cy="4858411"/>
            <a:chOff x="395288" y="1018514"/>
            <a:chExt cx="8425184" cy="4858411"/>
          </a:xfrm>
        </p:grpSpPr>
        <p:pic>
          <p:nvPicPr>
            <p:cNvPr id="204802" name="Picture 2" descr="I:\Continental\_charts\13-05_automatisiertes_fahren\_bilder\Continental_PP_Fahrzeugumfelderfassung_STR-Blau.jpg"/>
            <p:cNvPicPr>
              <a:picLocks noChangeAspect="1" noChangeArrowheads="1"/>
            </p:cNvPicPr>
            <p:nvPr/>
          </p:nvPicPr>
          <p:blipFill>
            <a:blip r:embed="rId3" cstate="email"/>
            <a:srcRect/>
            <a:stretch>
              <a:fillRect/>
            </a:stretch>
          </p:blipFill>
          <p:spPr bwMode="auto">
            <a:xfrm>
              <a:off x="395288" y="1341438"/>
              <a:ext cx="8353425" cy="4535487"/>
            </a:xfrm>
            <a:prstGeom prst="rect">
              <a:avLst/>
            </a:prstGeom>
            <a:noFill/>
          </p:spPr>
        </p:pic>
        <p:pic>
          <p:nvPicPr>
            <p:cNvPr id="8" name="Grafik 7" descr="HG.png"/>
            <p:cNvPicPr>
              <a:picLocks noChangeAspect="1"/>
            </p:cNvPicPr>
            <p:nvPr/>
          </p:nvPicPr>
          <p:blipFill>
            <a:blip r:embed="rId4" cstate="email"/>
            <a:srcRect/>
            <a:stretch>
              <a:fillRect/>
            </a:stretch>
          </p:blipFill>
          <p:spPr>
            <a:xfrm>
              <a:off x="395288" y="1341438"/>
              <a:ext cx="8353425" cy="4535487"/>
            </a:xfrm>
            <a:prstGeom prst="rect">
              <a:avLst/>
            </a:prstGeom>
          </p:spPr>
        </p:pic>
        <p:pic>
          <p:nvPicPr>
            <p:cNvPr id="10" name="Grafik 9" descr="Sensoren_gesamt.png"/>
            <p:cNvPicPr>
              <a:picLocks noChangeAspect="1"/>
            </p:cNvPicPr>
            <p:nvPr/>
          </p:nvPicPr>
          <p:blipFill>
            <a:blip r:embed="rId5" cstate="email"/>
            <a:srcRect/>
            <a:stretch>
              <a:fillRect/>
            </a:stretch>
          </p:blipFill>
          <p:spPr>
            <a:xfrm>
              <a:off x="611559" y="1341438"/>
              <a:ext cx="8137154" cy="4535487"/>
            </a:xfrm>
            <a:prstGeom prst="rect">
              <a:avLst/>
            </a:prstGeom>
          </p:spPr>
        </p:pic>
        <p:grpSp>
          <p:nvGrpSpPr>
            <p:cNvPr id="2" name="Gruppieren 8"/>
            <p:cNvGrpSpPr/>
            <p:nvPr/>
          </p:nvGrpSpPr>
          <p:grpSpPr>
            <a:xfrm>
              <a:off x="7293749" y="1274121"/>
              <a:ext cx="1484554" cy="890547"/>
              <a:chOff x="7354956" y="1129084"/>
              <a:chExt cx="1484554" cy="890547"/>
            </a:xfrm>
          </p:grpSpPr>
          <p:grpSp>
            <p:nvGrpSpPr>
              <p:cNvPr id="3" name="Gruppieren 52"/>
              <p:cNvGrpSpPr/>
              <p:nvPr/>
            </p:nvGrpSpPr>
            <p:grpSpPr>
              <a:xfrm>
                <a:off x="7354956" y="1129084"/>
                <a:ext cx="1455088" cy="890547"/>
                <a:chOff x="7354956" y="1129084"/>
                <a:chExt cx="1455088" cy="890547"/>
              </a:xfrm>
            </p:grpSpPr>
            <p:sp>
              <p:nvSpPr>
                <p:cNvPr id="17" name="Freihandform 16"/>
                <p:cNvSpPr/>
                <p:nvPr/>
              </p:nvSpPr>
              <p:spPr>
                <a:xfrm>
                  <a:off x="7354958" y="1129085"/>
                  <a:ext cx="1455086" cy="890546"/>
                </a:xfrm>
                <a:custGeom>
                  <a:avLst/>
                  <a:gdLst>
                    <a:gd name="connsiteX0" fmla="*/ 1455088 w 1455088"/>
                    <a:gd name="connsiteY0" fmla="*/ 890546 h 890546"/>
                    <a:gd name="connsiteX1" fmla="*/ 1455088 w 1455088"/>
                    <a:gd name="connsiteY1" fmla="*/ 890546 h 890546"/>
                    <a:gd name="connsiteX2" fmla="*/ 0 w 1455088"/>
                    <a:gd name="connsiteY2" fmla="*/ 723569 h 890546"/>
                    <a:gd name="connsiteX3" fmla="*/ 135172 w 1455088"/>
                    <a:gd name="connsiteY3" fmla="*/ 0 h 890546"/>
                    <a:gd name="connsiteX4" fmla="*/ 1455088 w 1455088"/>
                    <a:gd name="connsiteY4" fmla="*/ 111318 h 890546"/>
                    <a:gd name="connsiteX5" fmla="*/ 1455088 w 1455088"/>
                    <a:gd name="connsiteY5" fmla="*/ 890546 h 89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088" h="890546">
                      <a:moveTo>
                        <a:pt x="1455088" y="890546"/>
                      </a:moveTo>
                      <a:lnTo>
                        <a:pt x="1455088" y="890546"/>
                      </a:lnTo>
                      <a:lnTo>
                        <a:pt x="0" y="723569"/>
                      </a:lnTo>
                      <a:lnTo>
                        <a:pt x="135172" y="0"/>
                      </a:lnTo>
                      <a:lnTo>
                        <a:pt x="1455088" y="111318"/>
                      </a:lnTo>
                      <a:lnTo>
                        <a:pt x="1455088" y="890546"/>
                      </a:lnTo>
                      <a:close/>
                    </a:path>
                  </a:pathLst>
                </a:custGeom>
                <a:solidFill>
                  <a:srgbClr val="CDF2FF"/>
                </a:solidFill>
                <a:ln w="9525">
                  <a:no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sp>
              <p:nvSpPr>
                <p:cNvPr id="18" name="Freihandform 17"/>
                <p:cNvSpPr/>
                <p:nvPr/>
              </p:nvSpPr>
              <p:spPr>
                <a:xfrm>
                  <a:off x="7354958" y="1621340"/>
                  <a:ext cx="1455086" cy="390340"/>
                </a:xfrm>
                <a:custGeom>
                  <a:avLst/>
                  <a:gdLst>
                    <a:gd name="connsiteX0" fmla="*/ 0 w 1455088"/>
                    <a:gd name="connsiteY0" fmla="*/ 405517 h 564543"/>
                    <a:gd name="connsiteX1" fmla="*/ 286246 w 1455088"/>
                    <a:gd name="connsiteY1" fmla="*/ 0 h 564543"/>
                    <a:gd name="connsiteX2" fmla="*/ 1455088 w 1455088"/>
                    <a:gd name="connsiteY2" fmla="*/ 111319 h 564543"/>
                    <a:gd name="connsiteX3" fmla="*/ 1455088 w 1455088"/>
                    <a:gd name="connsiteY3" fmla="*/ 564543 h 564543"/>
                    <a:gd name="connsiteX4" fmla="*/ 0 w 1455088"/>
                    <a:gd name="connsiteY4" fmla="*/ 405517 h 564543"/>
                    <a:gd name="connsiteX0" fmla="*/ 0 w 1455088"/>
                    <a:gd name="connsiteY0" fmla="*/ 323222 h 564543"/>
                    <a:gd name="connsiteX1" fmla="*/ 286246 w 1455088"/>
                    <a:gd name="connsiteY1" fmla="*/ 0 h 564543"/>
                    <a:gd name="connsiteX2" fmla="*/ 1455088 w 1455088"/>
                    <a:gd name="connsiteY2" fmla="*/ 111319 h 564543"/>
                    <a:gd name="connsiteX3" fmla="*/ 1455088 w 1455088"/>
                    <a:gd name="connsiteY3" fmla="*/ 564543 h 564543"/>
                    <a:gd name="connsiteX4" fmla="*/ 0 w 1455088"/>
                    <a:gd name="connsiteY4" fmla="*/ 323222 h 564543"/>
                    <a:gd name="connsiteX0" fmla="*/ 0 w 1463040"/>
                    <a:gd name="connsiteY0" fmla="*/ 323222 h 564543"/>
                    <a:gd name="connsiteX1" fmla="*/ 286246 w 1463040"/>
                    <a:gd name="connsiteY1" fmla="*/ 0 h 564543"/>
                    <a:gd name="connsiteX2" fmla="*/ 1463040 w 1463040"/>
                    <a:gd name="connsiteY2" fmla="*/ 169869 h 564543"/>
                    <a:gd name="connsiteX3" fmla="*/ 1455088 w 1463040"/>
                    <a:gd name="connsiteY3" fmla="*/ 564543 h 564543"/>
                    <a:gd name="connsiteX4" fmla="*/ 0 w 1463040"/>
                    <a:gd name="connsiteY4" fmla="*/ 323222 h 564543"/>
                    <a:gd name="connsiteX0" fmla="*/ 0 w 1455088"/>
                    <a:gd name="connsiteY0" fmla="*/ 323222 h 564543"/>
                    <a:gd name="connsiteX1" fmla="*/ 286246 w 1455088"/>
                    <a:gd name="connsiteY1" fmla="*/ 0 h 564543"/>
                    <a:gd name="connsiteX2" fmla="*/ 1453287 w 1455088"/>
                    <a:gd name="connsiteY2" fmla="*/ 168183 h 564543"/>
                    <a:gd name="connsiteX3" fmla="*/ 1455088 w 1455088"/>
                    <a:gd name="connsiteY3" fmla="*/ 564543 h 564543"/>
                    <a:gd name="connsiteX4" fmla="*/ 0 w 1455088"/>
                    <a:gd name="connsiteY4" fmla="*/ 323222 h 564543"/>
                    <a:gd name="connsiteX0" fmla="*/ 0 w 1455088"/>
                    <a:gd name="connsiteY0" fmla="*/ 330110 h 564543"/>
                    <a:gd name="connsiteX1" fmla="*/ 286246 w 1455088"/>
                    <a:gd name="connsiteY1" fmla="*/ 0 h 564543"/>
                    <a:gd name="connsiteX2" fmla="*/ 1453287 w 1455088"/>
                    <a:gd name="connsiteY2" fmla="*/ 168183 h 564543"/>
                    <a:gd name="connsiteX3" fmla="*/ 1455088 w 1455088"/>
                    <a:gd name="connsiteY3" fmla="*/ 564543 h 564543"/>
                    <a:gd name="connsiteX4" fmla="*/ 0 w 1455088"/>
                    <a:gd name="connsiteY4" fmla="*/ 330110 h 564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088" h="564543">
                      <a:moveTo>
                        <a:pt x="0" y="330110"/>
                      </a:moveTo>
                      <a:lnTo>
                        <a:pt x="286246" y="0"/>
                      </a:lnTo>
                      <a:lnTo>
                        <a:pt x="1453287" y="168183"/>
                      </a:lnTo>
                      <a:cubicBezTo>
                        <a:pt x="1453887" y="300303"/>
                        <a:pt x="1454488" y="432423"/>
                        <a:pt x="1455088" y="564543"/>
                      </a:cubicBezTo>
                      <a:lnTo>
                        <a:pt x="0" y="330110"/>
                      </a:lnTo>
                      <a:close/>
                    </a:path>
                  </a:pathLst>
                </a:custGeom>
                <a:gradFill flip="none" rotWithShape="1">
                  <a:gsLst>
                    <a:gs pos="0">
                      <a:srgbClr val="0066CC">
                        <a:shade val="30000"/>
                        <a:satMod val="115000"/>
                      </a:srgbClr>
                    </a:gs>
                    <a:gs pos="50000">
                      <a:srgbClr val="0066CC">
                        <a:shade val="67500"/>
                        <a:satMod val="115000"/>
                      </a:srgbClr>
                    </a:gs>
                    <a:gs pos="100000">
                      <a:srgbClr val="0066CC">
                        <a:shade val="100000"/>
                        <a:satMod val="115000"/>
                      </a:srgbClr>
                    </a:gs>
                  </a:gsLst>
                  <a:lin ang="8100000" scaled="1"/>
                  <a:tileRect/>
                </a:gradFill>
                <a:ln w="9525">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sp>
              <p:nvSpPr>
                <p:cNvPr id="19" name="Freihandform 18"/>
                <p:cNvSpPr/>
                <p:nvPr/>
              </p:nvSpPr>
              <p:spPr>
                <a:xfrm>
                  <a:off x="7354956" y="1129084"/>
                  <a:ext cx="347806" cy="723569"/>
                </a:xfrm>
                <a:custGeom>
                  <a:avLst/>
                  <a:gdLst>
                    <a:gd name="connsiteX0" fmla="*/ 1455088 w 1455088"/>
                    <a:gd name="connsiteY0" fmla="*/ 890546 h 890546"/>
                    <a:gd name="connsiteX1" fmla="*/ 1455088 w 1455088"/>
                    <a:gd name="connsiteY1" fmla="*/ 890546 h 890546"/>
                    <a:gd name="connsiteX2" fmla="*/ 0 w 1455088"/>
                    <a:gd name="connsiteY2" fmla="*/ 723569 h 890546"/>
                    <a:gd name="connsiteX3" fmla="*/ 135172 w 1455088"/>
                    <a:gd name="connsiteY3" fmla="*/ 0 h 890546"/>
                    <a:gd name="connsiteX4" fmla="*/ 1455088 w 1455088"/>
                    <a:gd name="connsiteY4" fmla="*/ 111318 h 890546"/>
                    <a:gd name="connsiteX5" fmla="*/ 1455088 w 1455088"/>
                    <a:gd name="connsiteY5" fmla="*/ 890546 h 890546"/>
                    <a:gd name="connsiteX0" fmla="*/ 817443 w 1455088"/>
                    <a:gd name="connsiteY0" fmla="*/ 643731 h 890546"/>
                    <a:gd name="connsiteX1" fmla="*/ 1455088 w 1455088"/>
                    <a:gd name="connsiteY1" fmla="*/ 890546 h 890546"/>
                    <a:gd name="connsiteX2" fmla="*/ 0 w 1455088"/>
                    <a:gd name="connsiteY2" fmla="*/ 723569 h 890546"/>
                    <a:gd name="connsiteX3" fmla="*/ 135172 w 1455088"/>
                    <a:gd name="connsiteY3" fmla="*/ 0 h 890546"/>
                    <a:gd name="connsiteX4" fmla="*/ 1455088 w 1455088"/>
                    <a:gd name="connsiteY4" fmla="*/ 111318 h 890546"/>
                    <a:gd name="connsiteX5" fmla="*/ 817443 w 1455088"/>
                    <a:gd name="connsiteY5" fmla="*/ 643731 h 890546"/>
                    <a:gd name="connsiteX0" fmla="*/ 817443 w 1455088"/>
                    <a:gd name="connsiteY0" fmla="*/ 643731 h 723569"/>
                    <a:gd name="connsiteX1" fmla="*/ 0 w 1455088"/>
                    <a:gd name="connsiteY1" fmla="*/ 723569 h 723569"/>
                    <a:gd name="connsiteX2" fmla="*/ 135172 w 1455088"/>
                    <a:gd name="connsiteY2" fmla="*/ 0 h 723569"/>
                    <a:gd name="connsiteX3" fmla="*/ 1455088 w 1455088"/>
                    <a:gd name="connsiteY3" fmla="*/ 111318 h 723569"/>
                    <a:gd name="connsiteX4" fmla="*/ 817443 w 1455088"/>
                    <a:gd name="connsiteY4" fmla="*/ 643731 h 723569"/>
                    <a:gd name="connsiteX0" fmla="*/ 348276 w 1455088"/>
                    <a:gd name="connsiteY0" fmla="*/ 355229 h 723569"/>
                    <a:gd name="connsiteX1" fmla="*/ 0 w 1455088"/>
                    <a:gd name="connsiteY1" fmla="*/ 723569 h 723569"/>
                    <a:gd name="connsiteX2" fmla="*/ 135172 w 1455088"/>
                    <a:gd name="connsiteY2" fmla="*/ 0 h 723569"/>
                    <a:gd name="connsiteX3" fmla="*/ 1455088 w 1455088"/>
                    <a:gd name="connsiteY3" fmla="*/ 111318 h 723569"/>
                    <a:gd name="connsiteX4" fmla="*/ 348276 w 1455088"/>
                    <a:gd name="connsiteY4" fmla="*/ 355229 h 723569"/>
                    <a:gd name="connsiteX0" fmla="*/ 276838 w 1455088"/>
                    <a:gd name="connsiteY0" fmla="*/ 498104 h 723569"/>
                    <a:gd name="connsiteX1" fmla="*/ 0 w 1455088"/>
                    <a:gd name="connsiteY1" fmla="*/ 723569 h 723569"/>
                    <a:gd name="connsiteX2" fmla="*/ 135172 w 1455088"/>
                    <a:gd name="connsiteY2" fmla="*/ 0 h 723569"/>
                    <a:gd name="connsiteX3" fmla="*/ 1455088 w 1455088"/>
                    <a:gd name="connsiteY3" fmla="*/ 111318 h 723569"/>
                    <a:gd name="connsiteX4" fmla="*/ 276838 w 1455088"/>
                    <a:gd name="connsiteY4" fmla="*/ 498104 h 723569"/>
                    <a:gd name="connsiteX0" fmla="*/ 276838 w 347807"/>
                    <a:gd name="connsiteY0" fmla="*/ 498104 h 723569"/>
                    <a:gd name="connsiteX1" fmla="*/ 0 w 347807"/>
                    <a:gd name="connsiteY1" fmla="*/ 723569 h 723569"/>
                    <a:gd name="connsiteX2" fmla="*/ 135172 w 347807"/>
                    <a:gd name="connsiteY2" fmla="*/ 0 h 723569"/>
                    <a:gd name="connsiteX3" fmla="*/ 347807 w 347807"/>
                    <a:gd name="connsiteY3" fmla="*/ 18449 h 723569"/>
                    <a:gd name="connsiteX4" fmla="*/ 276838 w 347807"/>
                    <a:gd name="connsiteY4" fmla="*/ 498104 h 723569"/>
                    <a:gd name="connsiteX0" fmla="*/ 286215 w 347807"/>
                    <a:gd name="connsiteY0" fmla="*/ 493633 h 723569"/>
                    <a:gd name="connsiteX1" fmla="*/ 0 w 347807"/>
                    <a:gd name="connsiteY1" fmla="*/ 723569 h 723569"/>
                    <a:gd name="connsiteX2" fmla="*/ 135172 w 347807"/>
                    <a:gd name="connsiteY2" fmla="*/ 0 h 723569"/>
                    <a:gd name="connsiteX3" fmla="*/ 347807 w 347807"/>
                    <a:gd name="connsiteY3" fmla="*/ 18449 h 723569"/>
                    <a:gd name="connsiteX4" fmla="*/ 286215 w 347807"/>
                    <a:gd name="connsiteY4" fmla="*/ 493633 h 72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07" h="723569">
                      <a:moveTo>
                        <a:pt x="286215" y="493633"/>
                      </a:moveTo>
                      <a:lnTo>
                        <a:pt x="0" y="723569"/>
                      </a:lnTo>
                      <a:lnTo>
                        <a:pt x="135172" y="0"/>
                      </a:lnTo>
                      <a:lnTo>
                        <a:pt x="347807" y="18449"/>
                      </a:lnTo>
                      <a:lnTo>
                        <a:pt x="286215" y="493633"/>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9525">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grpSp>
          <p:pic>
            <p:nvPicPr>
              <p:cNvPr id="12" name="Picture 2" descr="http://www.bayern-online.com/shop_203/images/Email-Inst/server_icon.png"/>
              <p:cNvPicPr>
                <a:picLocks noChangeAspect="1" noChangeArrowheads="1"/>
              </p:cNvPicPr>
              <p:nvPr/>
            </p:nvPicPr>
            <p:blipFill>
              <a:blip r:embed="rId6" cstate="email"/>
              <a:srcRect r="-23167"/>
              <a:stretch>
                <a:fillRect/>
              </a:stretch>
            </p:blipFill>
            <p:spPr bwMode="auto">
              <a:xfrm rot="201644">
                <a:off x="7897635" y="1368407"/>
                <a:ext cx="576270" cy="467757"/>
              </a:xfrm>
              <a:prstGeom prst="rect">
                <a:avLst/>
              </a:prstGeom>
              <a:noFill/>
            </p:spPr>
          </p:pic>
          <p:pic>
            <p:nvPicPr>
              <p:cNvPr id="13" name="Picture 2" descr="http://www.bayern-online.com/shop_203/images/Email-Inst/server_icon.png"/>
              <p:cNvPicPr>
                <a:picLocks noChangeAspect="1" noChangeArrowheads="1"/>
              </p:cNvPicPr>
              <p:nvPr/>
            </p:nvPicPr>
            <p:blipFill>
              <a:blip r:embed="rId6" cstate="email"/>
              <a:srcRect r="-23167"/>
              <a:stretch>
                <a:fillRect/>
              </a:stretch>
            </p:blipFill>
            <p:spPr bwMode="auto">
              <a:xfrm rot="201644">
                <a:off x="8081803" y="1411314"/>
                <a:ext cx="576270" cy="467757"/>
              </a:xfrm>
              <a:prstGeom prst="rect">
                <a:avLst/>
              </a:prstGeom>
              <a:noFill/>
            </p:spPr>
          </p:pic>
          <p:pic>
            <p:nvPicPr>
              <p:cNvPr id="15" name="Picture 2" descr="http://www.bayern-online.com/shop_203/images/Email-Inst/server_icon.png"/>
              <p:cNvPicPr>
                <a:picLocks noChangeAspect="1" noChangeArrowheads="1"/>
              </p:cNvPicPr>
              <p:nvPr/>
            </p:nvPicPr>
            <p:blipFill>
              <a:blip r:embed="rId6" cstate="email"/>
              <a:srcRect r="-23167"/>
              <a:stretch>
                <a:fillRect/>
              </a:stretch>
            </p:blipFill>
            <p:spPr bwMode="auto">
              <a:xfrm rot="201644">
                <a:off x="8263240" y="1453118"/>
                <a:ext cx="576270" cy="467757"/>
              </a:xfrm>
              <a:prstGeom prst="rect">
                <a:avLst/>
              </a:prstGeom>
              <a:noFill/>
            </p:spPr>
          </p:pic>
        </p:grpSp>
        <p:pic>
          <p:nvPicPr>
            <p:cNvPr id="27" name="Grafik 26" descr="02_Nullen.png"/>
            <p:cNvPicPr>
              <a:picLocks noChangeAspect="1"/>
            </p:cNvPicPr>
            <p:nvPr/>
          </p:nvPicPr>
          <p:blipFill>
            <a:blip r:embed="rId7" cstate="email"/>
            <a:srcRect/>
            <a:stretch>
              <a:fillRect/>
            </a:stretch>
          </p:blipFill>
          <p:spPr>
            <a:xfrm>
              <a:off x="2609849" y="1466188"/>
              <a:ext cx="5800725" cy="1571625"/>
            </a:xfrm>
            <a:prstGeom prst="rect">
              <a:avLst/>
            </a:prstGeom>
          </p:spPr>
        </p:pic>
        <p:pic>
          <p:nvPicPr>
            <p:cNvPr id="28" name="Grafik 27" descr="03_Nullen.png"/>
            <p:cNvPicPr>
              <a:picLocks noChangeAspect="1"/>
            </p:cNvPicPr>
            <p:nvPr/>
          </p:nvPicPr>
          <p:blipFill>
            <a:blip r:embed="rId8" cstate="email"/>
            <a:stretch>
              <a:fillRect/>
            </a:stretch>
          </p:blipFill>
          <p:spPr>
            <a:xfrm>
              <a:off x="4190999" y="1780515"/>
              <a:ext cx="4514851" cy="1981200"/>
            </a:xfrm>
            <a:prstGeom prst="rect">
              <a:avLst/>
            </a:prstGeom>
          </p:spPr>
        </p:pic>
        <p:sp>
          <p:nvSpPr>
            <p:cNvPr id="20" name="Freihandform 19"/>
            <p:cNvSpPr/>
            <p:nvPr/>
          </p:nvSpPr>
          <p:spPr>
            <a:xfrm>
              <a:off x="6052382" y="1414873"/>
              <a:ext cx="1615960" cy="440657"/>
            </a:xfrm>
            <a:custGeom>
              <a:avLst/>
              <a:gdLst>
                <a:gd name="connsiteX0" fmla="*/ 57150 w 2495550"/>
                <a:gd name="connsiteY0" fmla="*/ 0 h 885825"/>
                <a:gd name="connsiteX1" fmla="*/ 2047875 w 2495550"/>
                <a:gd name="connsiteY1" fmla="*/ 247650 h 885825"/>
                <a:gd name="connsiteX2" fmla="*/ 2495550 w 2495550"/>
                <a:gd name="connsiteY2" fmla="*/ 647700 h 885825"/>
                <a:gd name="connsiteX3" fmla="*/ 1914525 w 2495550"/>
                <a:gd name="connsiteY3" fmla="*/ 885825 h 885825"/>
                <a:gd name="connsiteX4" fmla="*/ 0 w 2495550"/>
                <a:gd name="connsiteY4" fmla="*/ 571500 h 885825"/>
                <a:gd name="connsiteX5" fmla="*/ 57150 w 2495550"/>
                <a:gd name="connsiteY5" fmla="*/ 0 h 885825"/>
                <a:gd name="connsiteX0" fmla="*/ 28185 w 2466585"/>
                <a:gd name="connsiteY0" fmla="*/ 0 h 885825"/>
                <a:gd name="connsiteX1" fmla="*/ 2018910 w 2466585"/>
                <a:gd name="connsiteY1" fmla="*/ 247650 h 885825"/>
                <a:gd name="connsiteX2" fmla="*/ 2466585 w 2466585"/>
                <a:gd name="connsiteY2" fmla="*/ 647700 h 885825"/>
                <a:gd name="connsiteX3" fmla="*/ 1885560 w 2466585"/>
                <a:gd name="connsiteY3" fmla="*/ 885825 h 885825"/>
                <a:gd name="connsiteX4" fmla="*/ 0 w 2466585"/>
                <a:gd name="connsiteY4" fmla="*/ 609355 h 885825"/>
                <a:gd name="connsiteX5" fmla="*/ 28185 w 2466585"/>
                <a:gd name="connsiteY5" fmla="*/ 0 h 885825"/>
                <a:gd name="connsiteX0" fmla="*/ 28185 w 2466585"/>
                <a:gd name="connsiteY0" fmla="*/ 0 h 885825"/>
                <a:gd name="connsiteX1" fmla="*/ 2018910 w 2466585"/>
                <a:gd name="connsiteY1" fmla="*/ 247650 h 885825"/>
                <a:gd name="connsiteX2" fmla="*/ 2466585 w 2466585"/>
                <a:gd name="connsiteY2" fmla="*/ 647700 h 885825"/>
                <a:gd name="connsiteX3" fmla="*/ 2015904 w 2466585"/>
                <a:gd name="connsiteY3" fmla="*/ 885825 h 885825"/>
                <a:gd name="connsiteX4" fmla="*/ 0 w 2466585"/>
                <a:gd name="connsiteY4" fmla="*/ 609355 h 885825"/>
                <a:gd name="connsiteX5" fmla="*/ 28185 w 2466585"/>
                <a:gd name="connsiteY5" fmla="*/ 0 h 885825"/>
                <a:gd name="connsiteX0" fmla="*/ 28185 w 2466585"/>
                <a:gd name="connsiteY0" fmla="*/ 0 h 885825"/>
                <a:gd name="connsiteX1" fmla="*/ 2120289 w 2466585"/>
                <a:gd name="connsiteY1" fmla="*/ 247649 h 885825"/>
                <a:gd name="connsiteX2" fmla="*/ 2466585 w 2466585"/>
                <a:gd name="connsiteY2" fmla="*/ 647700 h 885825"/>
                <a:gd name="connsiteX3" fmla="*/ 2015904 w 2466585"/>
                <a:gd name="connsiteY3" fmla="*/ 885825 h 885825"/>
                <a:gd name="connsiteX4" fmla="*/ 0 w 2466585"/>
                <a:gd name="connsiteY4" fmla="*/ 609355 h 885825"/>
                <a:gd name="connsiteX5" fmla="*/ 28185 w 2466585"/>
                <a:gd name="connsiteY5" fmla="*/ 0 h 885825"/>
                <a:gd name="connsiteX0" fmla="*/ 9524 w 2466585"/>
                <a:gd name="connsiteY0" fmla="*/ 0 h 844654"/>
                <a:gd name="connsiteX1" fmla="*/ 2120289 w 2466585"/>
                <a:gd name="connsiteY1" fmla="*/ 206478 h 844654"/>
                <a:gd name="connsiteX2" fmla="*/ 2466585 w 2466585"/>
                <a:gd name="connsiteY2" fmla="*/ 606529 h 844654"/>
                <a:gd name="connsiteX3" fmla="*/ 2015904 w 2466585"/>
                <a:gd name="connsiteY3" fmla="*/ 844654 h 844654"/>
                <a:gd name="connsiteX4" fmla="*/ 0 w 2466585"/>
                <a:gd name="connsiteY4" fmla="*/ 568184 h 844654"/>
                <a:gd name="connsiteX5" fmla="*/ 9524 w 2466585"/>
                <a:gd name="connsiteY5" fmla="*/ 0 h 844654"/>
                <a:gd name="connsiteX0" fmla="*/ 0 w 2457061"/>
                <a:gd name="connsiteY0" fmla="*/ 0 h 844654"/>
                <a:gd name="connsiteX1" fmla="*/ 2110765 w 2457061"/>
                <a:gd name="connsiteY1" fmla="*/ 206478 h 844654"/>
                <a:gd name="connsiteX2" fmla="*/ 2457061 w 2457061"/>
                <a:gd name="connsiteY2" fmla="*/ 606529 h 844654"/>
                <a:gd name="connsiteX3" fmla="*/ 2006380 w 2457061"/>
                <a:gd name="connsiteY3" fmla="*/ 844654 h 844654"/>
                <a:gd name="connsiteX4" fmla="*/ 9139 w 2457061"/>
                <a:gd name="connsiteY4" fmla="*/ 568183 h 844654"/>
                <a:gd name="connsiteX5" fmla="*/ 0 w 2457061"/>
                <a:gd name="connsiteY5" fmla="*/ 0 h 84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7061" h="844654">
                  <a:moveTo>
                    <a:pt x="0" y="0"/>
                  </a:moveTo>
                  <a:lnTo>
                    <a:pt x="2110765" y="206478"/>
                  </a:lnTo>
                  <a:lnTo>
                    <a:pt x="2457061" y="606529"/>
                  </a:lnTo>
                  <a:lnTo>
                    <a:pt x="2006380" y="844654"/>
                  </a:lnTo>
                  <a:lnTo>
                    <a:pt x="9139" y="568183"/>
                  </a:lnTo>
                  <a:lnTo>
                    <a:pt x="0" y="0"/>
                  </a:lnTo>
                  <a:close/>
                </a:path>
              </a:pathLst>
            </a:custGeom>
            <a:solidFill>
              <a:srgbClr val="00B0F0"/>
            </a:solidFill>
            <a:ln w="9525">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pic>
          <p:nvPicPr>
            <p:cNvPr id="204801" name="Picture 1" descr="I:\Continental\_charts\13-05_automatisiertes_fahren\_bilder\04_Nullen.png"/>
            <p:cNvPicPr>
              <a:picLocks noChangeAspect="1" noChangeArrowheads="1"/>
            </p:cNvPicPr>
            <p:nvPr/>
          </p:nvPicPr>
          <p:blipFill>
            <a:blip r:embed="rId9" cstate="email"/>
            <a:srcRect/>
            <a:stretch>
              <a:fillRect/>
            </a:stretch>
          </p:blipFill>
          <p:spPr bwMode="auto">
            <a:xfrm>
              <a:off x="6541949" y="1466189"/>
              <a:ext cx="2206764" cy="2438464"/>
            </a:xfrm>
            <a:prstGeom prst="rect">
              <a:avLst/>
            </a:prstGeom>
            <a:noFill/>
          </p:spPr>
        </p:pic>
        <p:sp>
          <p:nvSpPr>
            <p:cNvPr id="23" name="Freihandform 22"/>
            <p:cNvSpPr/>
            <p:nvPr/>
          </p:nvSpPr>
          <p:spPr>
            <a:xfrm>
              <a:off x="6182827" y="1359266"/>
              <a:ext cx="424309" cy="479735"/>
            </a:xfrm>
            <a:custGeom>
              <a:avLst/>
              <a:gdLst>
                <a:gd name="connsiteX0" fmla="*/ 0 w 262549"/>
                <a:gd name="connsiteY0" fmla="*/ 43759 h 262549"/>
                <a:gd name="connsiteX1" fmla="*/ 12817 w 262549"/>
                <a:gd name="connsiteY1" fmla="*/ 12817 h 262549"/>
                <a:gd name="connsiteX2" fmla="*/ 43759 w 262549"/>
                <a:gd name="connsiteY2" fmla="*/ 0 h 262549"/>
                <a:gd name="connsiteX3" fmla="*/ 218790 w 262549"/>
                <a:gd name="connsiteY3" fmla="*/ 0 h 262549"/>
                <a:gd name="connsiteX4" fmla="*/ 249732 w 262549"/>
                <a:gd name="connsiteY4" fmla="*/ 12817 h 262549"/>
                <a:gd name="connsiteX5" fmla="*/ 262549 w 262549"/>
                <a:gd name="connsiteY5" fmla="*/ 43759 h 262549"/>
                <a:gd name="connsiteX6" fmla="*/ 262549 w 262549"/>
                <a:gd name="connsiteY6" fmla="*/ 218790 h 262549"/>
                <a:gd name="connsiteX7" fmla="*/ 249732 w 262549"/>
                <a:gd name="connsiteY7" fmla="*/ 249732 h 262549"/>
                <a:gd name="connsiteX8" fmla="*/ 218790 w 262549"/>
                <a:gd name="connsiteY8" fmla="*/ 262549 h 262549"/>
                <a:gd name="connsiteX9" fmla="*/ 43759 w 262549"/>
                <a:gd name="connsiteY9" fmla="*/ 262549 h 262549"/>
                <a:gd name="connsiteX10" fmla="*/ 12817 w 262549"/>
                <a:gd name="connsiteY10" fmla="*/ 249732 h 262549"/>
                <a:gd name="connsiteX11" fmla="*/ 0 w 262549"/>
                <a:gd name="connsiteY11" fmla="*/ 218790 h 262549"/>
                <a:gd name="connsiteX12" fmla="*/ 0 w 262549"/>
                <a:gd name="connsiteY12" fmla="*/ 43759 h 262549"/>
                <a:gd name="connsiteX0" fmla="*/ 0 w 262549"/>
                <a:gd name="connsiteY0" fmla="*/ 59117 h 277907"/>
                <a:gd name="connsiteX1" fmla="*/ 12817 w 262549"/>
                <a:gd name="connsiteY1" fmla="*/ 28175 h 277907"/>
                <a:gd name="connsiteX2" fmla="*/ 39493 w 262549"/>
                <a:gd name="connsiteY2" fmla="*/ 0 h 277907"/>
                <a:gd name="connsiteX3" fmla="*/ 218790 w 262549"/>
                <a:gd name="connsiteY3" fmla="*/ 15358 h 277907"/>
                <a:gd name="connsiteX4" fmla="*/ 249732 w 262549"/>
                <a:gd name="connsiteY4" fmla="*/ 28175 h 277907"/>
                <a:gd name="connsiteX5" fmla="*/ 262549 w 262549"/>
                <a:gd name="connsiteY5" fmla="*/ 59117 h 277907"/>
                <a:gd name="connsiteX6" fmla="*/ 262549 w 262549"/>
                <a:gd name="connsiteY6" fmla="*/ 234148 h 277907"/>
                <a:gd name="connsiteX7" fmla="*/ 249732 w 262549"/>
                <a:gd name="connsiteY7" fmla="*/ 265090 h 277907"/>
                <a:gd name="connsiteX8" fmla="*/ 218790 w 262549"/>
                <a:gd name="connsiteY8" fmla="*/ 277907 h 277907"/>
                <a:gd name="connsiteX9" fmla="*/ 43759 w 262549"/>
                <a:gd name="connsiteY9" fmla="*/ 277907 h 277907"/>
                <a:gd name="connsiteX10" fmla="*/ 12817 w 262549"/>
                <a:gd name="connsiteY10" fmla="*/ 265090 h 277907"/>
                <a:gd name="connsiteX11" fmla="*/ 0 w 262549"/>
                <a:gd name="connsiteY11" fmla="*/ 234148 h 277907"/>
                <a:gd name="connsiteX12" fmla="*/ 0 w 262549"/>
                <a:gd name="connsiteY12" fmla="*/ 59117 h 277907"/>
                <a:gd name="connsiteX0" fmla="*/ 0 w 262549"/>
                <a:gd name="connsiteY0" fmla="*/ 59117 h 277907"/>
                <a:gd name="connsiteX1" fmla="*/ 10111 w 262549"/>
                <a:gd name="connsiteY1" fmla="*/ 17354 h 277907"/>
                <a:gd name="connsiteX2" fmla="*/ 39493 w 262549"/>
                <a:gd name="connsiteY2" fmla="*/ 0 h 277907"/>
                <a:gd name="connsiteX3" fmla="*/ 218790 w 262549"/>
                <a:gd name="connsiteY3" fmla="*/ 15358 h 277907"/>
                <a:gd name="connsiteX4" fmla="*/ 249732 w 262549"/>
                <a:gd name="connsiteY4" fmla="*/ 28175 h 277907"/>
                <a:gd name="connsiteX5" fmla="*/ 262549 w 262549"/>
                <a:gd name="connsiteY5" fmla="*/ 59117 h 277907"/>
                <a:gd name="connsiteX6" fmla="*/ 262549 w 262549"/>
                <a:gd name="connsiteY6" fmla="*/ 234148 h 277907"/>
                <a:gd name="connsiteX7" fmla="*/ 249732 w 262549"/>
                <a:gd name="connsiteY7" fmla="*/ 265090 h 277907"/>
                <a:gd name="connsiteX8" fmla="*/ 218790 w 262549"/>
                <a:gd name="connsiteY8" fmla="*/ 277907 h 277907"/>
                <a:gd name="connsiteX9" fmla="*/ 43759 w 262549"/>
                <a:gd name="connsiteY9" fmla="*/ 277907 h 277907"/>
                <a:gd name="connsiteX10" fmla="*/ 12817 w 262549"/>
                <a:gd name="connsiteY10" fmla="*/ 265090 h 277907"/>
                <a:gd name="connsiteX11" fmla="*/ 0 w 262549"/>
                <a:gd name="connsiteY11" fmla="*/ 234148 h 277907"/>
                <a:gd name="connsiteX12" fmla="*/ 0 w 262549"/>
                <a:gd name="connsiteY12" fmla="*/ 59117 h 277907"/>
                <a:gd name="connsiteX0" fmla="*/ 0 w 262549"/>
                <a:gd name="connsiteY0" fmla="*/ 48296 h 277907"/>
                <a:gd name="connsiteX1" fmla="*/ 10111 w 262549"/>
                <a:gd name="connsiteY1" fmla="*/ 17354 h 277907"/>
                <a:gd name="connsiteX2" fmla="*/ 39493 w 262549"/>
                <a:gd name="connsiteY2" fmla="*/ 0 h 277907"/>
                <a:gd name="connsiteX3" fmla="*/ 218790 w 262549"/>
                <a:gd name="connsiteY3" fmla="*/ 15358 h 277907"/>
                <a:gd name="connsiteX4" fmla="*/ 249732 w 262549"/>
                <a:gd name="connsiteY4" fmla="*/ 28175 h 277907"/>
                <a:gd name="connsiteX5" fmla="*/ 262549 w 262549"/>
                <a:gd name="connsiteY5" fmla="*/ 59117 h 277907"/>
                <a:gd name="connsiteX6" fmla="*/ 262549 w 262549"/>
                <a:gd name="connsiteY6" fmla="*/ 234148 h 277907"/>
                <a:gd name="connsiteX7" fmla="*/ 249732 w 262549"/>
                <a:gd name="connsiteY7" fmla="*/ 265090 h 277907"/>
                <a:gd name="connsiteX8" fmla="*/ 218790 w 262549"/>
                <a:gd name="connsiteY8" fmla="*/ 277907 h 277907"/>
                <a:gd name="connsiteX9" fmla="*/ 43759 w 262549"/>
                <a:gd name="connsiteY9" fmla="*/ 277907 h 277907"/>
                <a:gd name="connsiteX10" fmla="*/ 12817 w 262549"/>
                <a:gd name="connsiteY10" fmla="*/ 265090 h 277907"/>
                <a:gd name="connsiteX11" fmla="*/ 0 w 262549"/>
                <a:gd name="connsiteY11" fmla="*/ 234148 h 277907"/>
                <a:gd name="connsiteX12" fmla="*/ 0 w 262549"/>
                <a:gd name="connsiteY12" fmla="*/ 48296 h 277907"/>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34148 h 296845"/>
                <a:gd name="connsiteX7" fmla="*/ 249732 w 262549"/>
                <a:gd name="connsiteY7" fmla="*/ 265090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34148 h 296845"/>
                <a:gd name="connsiteX7" fmla="*/ 247027 w 262549"/>
                <a:gd name="connsiteY7" fmla="*/ 281322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71023 h 296845"/>
                <a:gd name="connsiteX7" fmla="*/ 247027 w 262549"/>
                <a:gd name="connsiteY7" fmla="*/ 281322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44083 h 296845"/>
                <a:gd name="connsiteX7" fmla="*/ 247027 w 262549"/>
                <a:gd name="connsiteY7" fmla="*/ 281322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44083 h 296845"/>
                <a:gd name="connsiteX7" fmla="*/ 247027 w 262549"/>
                <a:gd name="connsiteY7" fmla="*/ 281322 h 296845"/>
                <a:gd name="connsiteX8" fmla="*/ 219152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44083 h 296845"/>
                <a:gd name="connsiteX7" fmla="*/ 252800 w 262549"/>
                <a:gd name="connsiteY7" fmla="*/ 281322 h 296845"/>
                <a:gd name="connsiteX8" fmla="*/ 219152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549" h="296845">
                  <a:moveTo>
                    <a:pt x="0" y="48296"/>
                  </a:moveTo>
                  <a:cubicBezTo>
                    <a:pt x="0" y="36690"/>
                    <a:pt x="3529" y="25403"/>
                    <a:pt x="10111" y="17354"/>
                  </a:cubicBezTo>
                  <a:cubicBezTo>
                    <a:pt x="16693" y="9305"/>
                    <a:pt x="27888" y="0"/>
                    <a:pt x="39493" y="0"/>
                  </a:cubicBezTo>
                  <a:lnTo>
                    <a:pt x="218790" y="15358"/>
                  </a:lnTo>
                  <a:cubicBezTo>
                    <a:pt x="230396" y="15358"/>
                    <a:pt x="241526" y="19968"/>
                    <a:pt x="249732" y="28175"/>
                  </a:cubicBezTo>
                  <a:cubicBezTo>
                    <a:pt x="257938" y="36381"/>
                    <a:pt x="262549" y="47512"/>
                    <a:pt x="262549" y="59117"/>
                  </a:cubicBezTo>
                  <a:lnTo>
                    <a:pt x="262549" y="244083"/>
                  </a:lnTo>
                  <a:cubicBezTo>
                    <a:pt x="262549" y="255689"/>
                    <a:pt x="260033" y="272528"/>
                    <a:pt x="252800" y="281322"/>
                  </a:cubicBezTo>
                  <a:cubicBezTo>
                    <a:pt x="245567" y="290116"/>
                    <a:pt x="230757" y="296845"/>
                    <a:pt x="219152" y="296845"/>
                  </a:cubicBezTo>
                  <a:lnTo>
                    <a:pt x="43759" y="277907"/>
                  </a:lnTo>
                  <a:cubicBezTo>
                    <a:pt x="32153" y="277907"/>
                    <a:pt x="21023" y="273297"/>
                    <a:pt x="12817" y="265090"/>
                  </a:cubicBezTo>
                  <a:cubicBezTo>
                    <a:pt x="4611" y="256884"/>
                    <a:pt x="0" y="245753"/>
                    <a:pt x="0" y="234148"/>
                  </a:cubicBezTo>
                  <a:lnTo>
                    <a:pt x="0" y="48296"/>
                  </a:lnTo>
                  <a:close/>
                </a:path>
              </a:pathLst>
            </a:custGeom>
            <a:blipFill>
              <a:blip r:embed="rId10" cstate="email"/>
              <a:stretch>
                <a:fillRect/>
              </a:stretch>
            </a:blipFill>
            <a:ln w="3175">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sp>
          <p:nvSpPr>
            <p:cNvPr id="25" name="Freihandform 24"/>
            <p:cNvSpPr/>
            <p:nvPr/>
          </p:nvSpPr>
          <p:spPr>
            <a:xfrm>
              <a:off x="6647238" y="1393098"/>
              <a:ext cx="445040" cy="503176"/>
            </a:xfrm>
            <a:custGeom>
              <a:avLst/>
              <a:gdLst>
                <a:gd name="connsiteX0" fmla="*/ 0 w 262549"/>
                <a:gd name="connsiteY0" fmla="*/ 43759 h 262549"/>
                <a:gd name="connsiteX1" fmla="*/ 12817 w 262549"/>
                <a:gd name="connsiteY1" fmla="*/ 12817 h 262549"/>
                <a:gd name="connsiteX2" fmla="*/ 43759 w 262549"/>
                <a:gd name="connsiteY2" fmla="*/ 0 h 262549"/>
                <a:gd name="connsiteX3" fmla="*/ 218790 w 262549"/>
                <a:gd name="connsiteY3" fmla="*/ 0 h 262549"/>
                <a:gd name="connsiteX4" fmla="*/ 249732 w 262549"/>
                <a:gd name="connsiteY4" fmla="*/ 12817 h 262549"/>
                <a:gd name="connsiteX5" fmla="*/ 262549 w 262549"/>
                <a:gd name="connsiteY5" fmla="*/ 43759 h 262549"/>
                <a:gd name="connsiteX6" fmla="*/ 262549 w 262549"/>
                <a:gd name="connsiteY6" fmla="*/ 218790 h 262549"/>
                <a:gd name="connsiteX7" fmla="*/ 249732 w 262549"/>
                <a:gd name="connsiteY7" fmla="*/ 249732 h 262549"/>
                <a:gd name="connsiteX8" fmla="*/ 218790 w 262549"/>
                <a:gd name="connsiteY8" fmla="*/ 262549 h 262549"/>
                <a:gd name="connsiteX9" fmla="*/ 43759 w 262549"/>
                <a:gd name="connsiteY9" fmla="*/ 262549 h 262549"/>
                <a:gd name="connsiteX10" fmla="*/ 12817 w 262549"/>
                <a:gd name="connsiteY10" fmla="*/ 249732 h 262549"/>
                <a:gd name="connsiteX11" fmla="*/ 0 w 262549"/>
                <a:gd name="connsiteY11" fmla="*/ 218790 h 262549"/>
                <a:gd name="connsiteX12" fmla="*/ 0 w 262549"/>
                <a:gd name="connsiteY12" fmla="*/ 43759 h 262549"/>
                <a:gd name="connsiteX0" fmla="*/ 0 w 262549"/>
                <a:gd name="connsiteY0" fmla="*/ 59117 h 277907"/>
                <a:gd name="connsiteX1" fmla="*/ 12817 w 262549"/>
                <a:gd name="connsiteY1" fmla="*/ 28175 h 277907"/>
                <a:gd name="connsiteX2" fmla="*/ 39493 w 262549"/>
                <a:gd name="connsiteY2" fmla="*/ 0 h 277907"/>
                <a:gd name="connsiteX3" fmla="*/ 218790 w 262549"/>
                <a:gd name="connsiteY3" fmla="*/ 15358 h 277907"/>
                <a:gd name="connsiteX4" fmla="*/ 249732 w 262549"/>
                <a:gd name="connsiteY4" fmla="*/ 28175 h 277907"/>
                <a:gd name="connsiteX5" fmla="*/ 262549 w 262549"/>
                <a:gd name="connsiteY5" fmla="*/ 59117 h 277907"/>
                <a:gd name="connsiteX6" fmla="*/ 262549 w 262549"/>
                <a:gd name="connsiteY6" fmla="*/ 234148 h 277907"/>
                <a:gd name="connsiteX7" fmla="*/ 249732 w 262549"/>
                <a:gd name="connsiteY7" fmla="*/ 265090 h 277907"/>
                <a:gd name="connsiteX8" fmla="*/ 218790 w 262549"/>
                <a:gd name="connsiteY8" fmla="*/ 277907 h 277907"/>
                <a:gd name="connsiteX9" fmla="*/ 43759 w 262549"/>
                <a:gd name="connsiteY9" fmla="*/ 277907 h 277907"/>
                <a:gd name="connsiteX10" fmla="*/ 12817 w 262549"/>
                <a:gd name="connsiteY10" fmla="*/ 265090 h 277907"/>
                <a:gd name="connsiteX11" fmla="*/ 0 w 262549"/>
                <a:gd name="connsiteY11" fmla="*/ 234148 h 277907"/>
                <a:gd name="connsiteX12" fmla="*/ 0 w 262549"/>
                <a:gd name="connsiteY12" fmla="*/ 59117 h 277907"/>
                <a:gd name="connsiteX0" fmla="*/ 0 w 262549"/>
                <a:gd name="connsiteY0" fmla="*/ 59117 h 277907"/>
                <a:gd name="connsiteX1" fmla="*/ 10111 w 262549"/>
                <a:gd name="connsiteY1" fmla="*/ 17354 h 277907"/>
                <a:gd name="connsiteX2" fmla="*/ 39493 w 262549"/>
                <a:gd name="connsiteY2" fmla="*/ 0 h 277907"/>
                <a:gd name="connsiteX3" fmla="*/ 218790 w 262549"/>
                <a:gd name="connsiteY3" fmla="*/ 15358 h 277907"/>
                <a:gd name="connsiteX4" fmla="*/ 249732 w 262549"/>
                <a:gd name="connsiteY4" fmla="*/ 28175 h 277907"/>
                <a:gd name="connsiteX5" fmla="*/ 262549 w 262549"/>
                <a:gd name="connsiteY5" fmla="*/ 59117 h 277907"/>
                <a:gd name="connsiteX6" fmla="*/ 262549 w 262549"/>
                <a:gd name="connsiteY6" fmla="*/ 234148 h 277907"/>
                <a:gd name="connsiteX7" fmla="*/ 249732 w 262549"/>
                <a:gd name="connsiteY7" fmla="*/ 265090 h 277907"/>
                <a:gd name="connsiteX8" fmla="*/ 218790 w 262549"/>
                <a:gd name="connsiteY8" fmla="*/ 277907 h 277907"/>
                <a:gd name="connsiteX9" fmla="*/ 43759 w 262549"/>
                <a:gd name="connsiteY9" fmla="*/ 277907 h 277907"/>
                <a:gd name="connsiteX10" fmla="*/ 12817 w 262549"/>
                <a:gd name="connsiteY10" fmla="*/ 265090 h 277907"/>
                <a:gd name="connsiteX11" fmla="*/ 0 w 262549"/>
                <a:gd name="connsiteY11" fmla="*/ 234148 h 277907"/>
                <a:gd name="connsiteX12" fmla="*/ 0 w 262549"/>
                <a:gd name="connsiteY12" fmla="*/ 59117 h 277907"/>
                <a:gd name="connsiteX0" fmla="*/ 0 w 262549"/>
                <a:gd name="connsiteY0" fmla="*/ 48296 h 277907"/>
                <a:gd name="connsiteX1" fmla="*/ 10111 w 262549"/>
                <a:gd name="connsiteY1" fmla="*/ 17354 h 277907"/>
                <a:gd name="connsiteX2" fmla="*/ 39493 w 262549"/>
                <a:gd name="connsiteY2" fmla="*/ 0 h 277907"/>
                <a:gd name="connsiteX3" fmla="*/ 218790 w 262549"/>
                <a:gd name="connsiteY3" fmla="*/ 15358 h 277907"/>
                <a:gd name="connsiteX4" fmla="*/ 249732 w 262549"/>
                <a:gd name="connsiteY4" fmla="*/ 28175 h 277907"/>
                <a:gd name="connsiteX5" fmla="*/ 262549 w 262549"/>
                <a:gd name="connsiteY5" fmla="*/ 59117 h 277907"/>
                <a:gd name="connsiteX6" fmla="*/ 262549 w 262549"/>
                <a:gd name="connsiteY6" fmla="*/ 234148 h 277907"/>
                <a:gd name="connsiteX7" fmla="*/ 249732 w 262549"/>
                <a:gd name="connsiteY7" fmla="*/ 265090 h 277907"/>
                <a:gd name="connsiteX8" fmla="*/ 218790 w 262549"/>
                <a:gd name="connsiteY8" fmla="*/ 277907 h 277907"/>
                <a:gd name="connsiteX9" fmla="*/ 43759 w 262549"/>
                <a:gd name="connsiteY9" fmla="*/ 277907 h 277907"/>
                <a:gd name="connsiteX10" fmla="*/ 12817 w 262549"/>
                <a:gd name="connsiteY10" fmla="*/ 265090 h 277907"/>
                <a:gd name="connsiteX11" fmla="*/ 0 w 262549"/>
                <a:gd name="connsiteY11" fmla="*/ 234148 h 277907"/>
                <a:gd name="connsiteX12" fmla="*/ 0 w 262549"/>
                <a:gd name="connsiteY12" fmla="*/ 48296 h 277907"/>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34148 h 296845"/>
                <a:gd name="connsiteX7" fmla="*/ 249732 w 262549"/>
                <a:gd name="connsiteY7" fmla="*/ 265090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34148 h 296845"/>
                <a:gd name="connsiteX7" fmla="*/ 247027 w 262549"/>
                <a:gd name="connsiteY7" fmla="*/ 281322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71023 h 296845"/>
                <a:gd name="connsiteX7" fmla="*/ 247027 w 262549"/>
                <a:gd name="connsiteY7" fmla="*/ 281322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44083 h 296845"/>
                <a:gd name="connsiteX7" fmla="*/ 247027 w 262549"/>
                <a:gd name="connsiteY7" fmla="*/ 281322 h 296845"/>
                <a:gd name="connsiteX8" fmla="*/ 213379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44083 h 296845"/>
                <a:gd name="connsiteX7" fmla="*/ 247027 w 262549"/>
                <a:gd name="connsiteY7" fmla="*/ 281322 h 296845"/>
                <a:gd name="connsiteX8" fmla="*/ 219152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 name="connsiteX0" fmla="*/ 0 w 262549"/>
                <a:gd name="connsiteY0" fmla="*/ 48296 h 296845"/>
                <a:gd name="connsiteX1" fmla="*/ 10111 w 262549"/>
                <a:gd name="connsiteY1" fmla="*/ 17354 h 296845"/>
                <a:gd name="connsiteX2" fmla="*/ 39493 w 262549"/>
                <a:gd name="connsiteY2" fmla="*/ 0 h 296845"/>
                <a:gd name="connsiteX3" fmla="*/ 218790 w 262549"/>
                <a:gd name="connsiteY3" fmla="*/ 15358 h 296845"/>
                <a:gd name="connsiteX4" fmla="*/ 249732 w 262549"/>
                <a:gd name="connsiteY4" fmla="*/ 28175 h 296845"/>
                <a:gd name="connsiteX5" fmla="*/ 262549 w 262549"/>
                <a:gd name="connsiteY5" fmla="*/ 59117 h 296845"/>
                <a:gd name="connsiteX6" fmla="*/ 262549 w 262549"/>
                <a:gd name="connsiteY6" fmla="*/ 244083 h 296845"/>
                <a:gd name="connsiteX7" fmla="*/ 252800 w 262549"/>
                <a:gd name="connsiteY7" fmla="*/ 281322 h 296845"/>
                <a:gd name="connsiteX8" fmla="*/ 219152 w 262549"/>
                <a:gd name="connsiteY8" fmla="*/ 296845 h 296845"/>
                <a:gd name="connsiteX9" fmla="*/ 43759 w 262549"/>
                <a:gd name="connsiteY9" fmla="*/ 277907 h 296845"/>
                <a:gd name="connsiteX10" fmla="*/ 12817 w 262549"/>
                <a:gd name="connsiteY10" fmla="*/ 265090 h 296845"/>
                <a:gd name="connsiteX11" fmla="*/ 0 w 262549"/>
                <a:gd name="connsiteY11" fmla="*/ 234148 h 296845"/>
                <a:gd name="connsiteX12" fmla="*/ 0 w 262549"/>
                <a:gd name="connsiteY12" fmla="*/ 48296 h 2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549" h="296845">
                  <a:moveTo>
                    <a:pt x="0" y="48296"/>
                  </a:moveTo>
                  <a:cubicBezTo>
                    <a:pt x="0" y="36690"/>
                    <a:pt x="3529" y="25403"/>
                    <a:pt x="10111" y="17354"/>
                  </a:cubicBezTo>
                  <a:cubicBezTo>
                    <a:pt x="16693" y="9305"/>
                    <a:pt x="27888" y="0"/>
                    <a:pt x="39493" y="0"/>
                  </a:cubicBezTo>
                  <a:lnTo>
                    <a:pt x="218790" y="15358"/>
                  </a:lnTo>
                  <a:cubicBezTo>
                    <a:pt x="230396" y="15358"/>
                    <a:pt x="241526" y="19968"/>
                    <a:pt x="249732" y="28175"/>
                  </a:cubicBezTo>
                  <a:cubicBezTo>
                    <a:pt x="257938" y="36381"/>
                    <a:pt x="262549" y="47512"/>
                    <a:pt x="262549" y="59117"/>
                  </a:cubicBezTo>
                  <a:lnTo>
                    <a:pt x="262549" y="244083"/>
                  </a:lnTo>
                  <a:cubicBezTo>
                    <a:pt x="262549" y="255689"/>
                    <a:pt x="260033" y="272528"/>
                    <a:pt x="252800" y="281322"/>
                  </a:cubicBezTo>
                  <a:cubicBezTo>
                    <a:pt x="245567" y="290116"/>
                    <a:pt x="230757" y="296845"/>
                    <a:pt x="219152" y="296845"/>
                  </a:cubicBezTo>
                  <a:lnTo>
                    <a:pt x="43759" y="277907"/>
                  </a:lnTo>
                  <a:cubicBezTo>
                    <a:pt x="32153" y="277907"/>
                    <a:pt x="21023" y="273297"/>
                    <a:pt x="12817" y="265090"/>
                  </a:cubicBezTo>
                  <a:cubicBezTo>
                    <a:pt x="4611" y="256884"/>
                    <a:pt x="0" y="245753"/>
                    <a:pt x="0" y="234148"/>
                  </a:cubicBezTo>
                  <a:lnTo>
                    <a:pt x="0" y="48296"/>
                  </a:lnTo>
                  <a:close/>
                </a:path>
              </a:pathLst>
            </a:custGeom>
            <a:blipFill>
              <a:blip r:embed="rId11" cstate="email"/>
              <a:stretch>
                <a:fillRect/>
              </a:stretch>
            </a:blipFill>
            <a:ln w="3175">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sp>
          <p:nvSpPr>
            <p:cNvPr id="29" name="Rechteck 28"/>
            <p:cNvSpPr/>
            <p:nvPr/>
          </p:nvSpPr>
          <p:spPr>
            <a:xfrm>
              <a:off x="7164291" y="1052736"/>
              <a:ext cx="1656181" cy="28870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chemeClr val="bg2">
                    <a:lumMod val="10000"/>
                  </a:schemeClr>
                </a:solidFill>
              </a:endParaRPr>
            </a:p>
          </p:txBody>
        </p:sp>
        <p:pic>
          <p:nvPicPr>
            <p:cNvPr id="26" name="Grafik 25" descr="01_Nullen.png"/>
            <p:cNvPicPr>
              <a:picLocks noChangeAspect="1"/>
            </p:cNvPicPr>
            <p:nvPr/>
          </p:nvPicPr>
          <p:blipFill>
            <a:blip r:embed="rId12" cstate="email"/>
            <a:stretch>
              <a:fillRect/>
            </a:stretch>
          </p:blipFill>
          <p:spPr>
            <a:xfrm>
              <a:off x="5219700" y="1018514"/>
              <a:ext cx="3305175" cy="935567"/>
            </a:xfrm>
            <a:prstGeom prst="rect">
              <a:avLst/>
            </a:prstGeom>
          </p:spPr>
        </p:pic>
      </p:grpSp>
      <p:sp>
        <p:nvSpPr>
          <p:cNvPr id="41" name="Inhaltsplatzhalter 1"/>
          <p:cNvSpPr txBox="1">
            <a:spLocks/>
          </p:cNvSpPr>
          <p:nvPr/>
        </p:nvSpPr>
        <p:spPr>
          <a:xfrm>
            <a:off x="5383763" y="3933056"/>
            <a:ext cx="3364950" cy="544509"/>
          </a:xfrm>
          <a:prstGeom prst="rect">
            <a:avLst/>
          </a:prstGeom>
          <a:solidFill>
            <a:schemeClr val="bg1">
              <a:lumMod val="95000"/>
            </a:schemeClr>
          </a:solidFill>
        </p:spPr>
        <p:txBody>
          <a:bodyPr lIns="54864" tIns="18288" rIns="18288" bIns="18288" anchor="ctr">
            <a:normAutofit/>
          </a:bodyPr>
          <a:lstStyle/>
          <a:p>
            <a:pPr marL="177800" marR="0" lvl="0" indent="-177800" algn="l" defTabSz="914400" rtl="0" eaLnBrk="1" fontAlgn="auto" latinLnBrk="0" hangingPunct="1">
              <a:lnSpc>
                <a:spcPct val="100000"/>
              </a:lnSpc>
              <a:spcBef>
                <a:spcPts val="0"/>
              </a:spcBef>
              <a:spcAft>
                <a:spcPts val="1200"/>
              </a:spcAft>
              <a:buClr>
                <a:schemeClr val="accent1"/>
              </a:buClr>
              <a:buSzPct val="125000"/>
              <a:buFont typeface="Arial" pitchFamily="34" charset="0"/>
              <a:buChar char="›"/>
              <a:tabLst/>
              <a:defRPr/>
            </a:pPr>
            <a:r>
              <a:rPr kumimoji="0" lang="en-US" sz="1300" b="0" i="0" u="none" strike="noStrike" kern="1200" cap="none" spc="0" normalizeH="0" baseline="0" noProof="0" dirty="0" smtClean="0">
                <a:ln>
                  <a:noFill/>
                </a:ln>
                <a:solidFill>
                  <a:srgbClr val="000000"/>
                </a:solidFill>
                <a:effectLst/>
                <a:uLnTx/>
                <a:uFillTx/>
                <a:latin typeface="Arial"/>
                <a:ea typeface="+mn-ea"/>
                <a:cs typeface="Arial" pitchFamily="34" charset="0"/>
                <a:sym typeface="Wingdings" pitchFamily="2" charset="2"/>
              </a:rPr>
              <a:t>2011-2016: Approx. 33 </a:t>
            </a:r>
            <a:r>
              <a:rPr kumimoji="0" lang="en-US" sz="1300" b="0" i="0" u="none" strike="noStrike" kern="1200" cap="none" spc="0" normalizeH="0" baseline="0" noProof="0" dirty="0" err="1" smtClean="0">
                <a:ln>
                  <a:noFill/>
                </a:ln>
                <a:solidFill>
                  <a:srgbClr val="000000"/>
                </a:solidFill>
                <a:effectLst/>
                <a:uLnTx/>
                <a:uFillTx/>
                <a:latin typeface="Arial"/>
                <a:ea typeface="+mn-ea"/>
                <a:cs typeface="Arial" pitchFamily="34" charset="0"/>
                <a:sym typeface="Wingdings" pitchFamily="2" charset="2"/>
              </a:rPr>
              <a:t>mn</a:t>
            </a:r>
            <a:r>
              <a:rPr kumimoji="0" lang="en-US" sz="1300" b="0" i="0" u="none" strike="noStrike" kern="1200" cap="none" spc="0" normalizeH="0" baseline="0" noProof="0" dirty="0" smtClean="0">
                <a:ln>
                  <a:noFill/>
                </a:ln>
                <a:solidFill>
                  <a:srgbClr val="000000"/>
                </a:solidFill>
                <a:effectLst/>
                <a:uLnTx/>
                <a:uFillTx/>
                <a:latin typeface="Arial"/>
                <a:ea typeface="+mn-ea"/>
                <a:cs typeface="Arial" pitchFamily="34" charset="0"/>
                <a:sym typeface="Wingdings" pitchFamily="2" charset="2"/>
              </a:rPr>
              <a:t>. connected vehicles per year</a:t>
            </a:r>
          </a:p>
        </p:txBody>
      </p:sp>
      <p:grpSp>
        <p:nvGrpSpPr>
          <p:cNvPr id="42" name="Gruppieren 20"/>
          <p:cNvGrpSpPr/>
          <p:nvPr/>
        </p:nvGrpSpPr>
        <p:grpSpPr>
          <a:xfrm>
            <a:off x="5256077" y="1297164"/>
            <a:ext cx="3348372" cy="2464552"/>
            <a:chOff x="4911467" y="719579"/>
            <a:chExt cx="3507819" cy="2602912"/>
          </a:xfrm>
        </p:grpSpPr>
        <p:graphicFrame>
          <p:nvGraphicFramePr>
            <p:cNvPr id="43" name="Diagramm 13"/>
            <p:cNvGraphicFramePr/>
            <p:nvPr/>
          </p:nvGraphicFramePr>
          <p:xfrm>
            <a:off x="4911467" y="719579"/>
            <a:ext cx="3507819" cy="2602912"/>
          </p:xfrm>
          <a:graphic>
            <a:graphicData uri="http://schemas.openxmlformats.org/drawingml/2006/chart">
              <c:chart xmlns:c="http://schemas.openxmlformats.org/drawingml/2006/chart" xmlns:r="http://schemas.openxmlformats.org/officeDocument/2006/relationships" r:id="rId13"/>
            </a:graphicData>
          </a:graphic>
        </p:graphicFrame>
        <p:sp>
          <p:nvSpPr>
            <p:cNvPr id="44" name="Pfeil nach rechts 14"/>
            <p:cNvSpPr/>
            <p:nvPr/>
          </p:nvSpPr>
          <p:spPr>
            <a:xfrm rot="19252270">
              <a:off x="5798572" y="1608683"/>
              <a:ext cx="1506297" cy="480881"/>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600" dirty="0" err="1" smtClean="0">
                <a:solidFill>
                  <a:srgbClr val="EBEBEB">
                    <a:lumMod val="10000"/>
                  </a:srgbClr>
                </a:solidFill>
              </a:endParaRPr>
            </a:p>
          </p:txBody>
        </p:sp>
        <p:sp>
          <p:nvSpPr>
            <p:cNvPr id="45" name="Ellipse 15"/>
            <p:cNvSpPr/>
            <p:nvPr/>
          </p:nvSpPr>
          <p:spPr>
            <a:xfrm>
              <a:off x="5994886" y="1447834"/>
              <a:ext cx="914400" cy="914401"/>
            </a:xfrm>
            <a:prstGeom prst="ellipse">
              <a:avLst/>
            </a:prstGeom>
            <a:solidFill>
              <a:schemeClr val="bg1"/>
            </a:solidFill>
            <a:ln w="381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lIns="0" rIns="0" rtlCol="0" anchor="ctr"/>
            <a:lstStyle/>
            <a:p>
              <a:pPr algn="ctr" fontAlgn="auto">
                <a:spcBef>
                  <a:spcPts val="0"/>
                </a:spcBef>
                <a:spcAft>
                  <a:spcPts val="0"/>
                </a:spcAft>
              </a:pPr>
              <a:r>
                <a:rPr lang="en-US" sz="1600" b="1" smtClean="0">
                  <a:solidFill>
                    <a:srgbClr val="EBEBEB">
                      <a:lumMod val="10000"/>
                    </a:srgbClr>
                  </a:solidFill>
                </a:rPr>
                <a:t>CAGR 36%</a:t>
              </a:r>
              <a:endParaRPr lang="en-US" sz="1600" b="1" dirty="0" smtClean="0">
                <a:solidFill>
                  <a:srgbClr val="EBEBEB">
                    <a:lumMod val="10000"/>
                  </a:srgbClr>
                </a:solidFill>
              </a:endParaRPr>
            </a:p>
          </p:txBody>
        </p:sp>
        <p:sp>
          <p:nvSpPr>
            <p:cNvPr id="46" name="Textfeld 16"/>
            <p:cNvSpPr txBox="1"/>
            <p:nvPr/>
          </p:nvSpPr>
          <p:spPr>
            <a:xfrm>
              <a:off x="5062601" y="783416"/>
              <a:ext cx="3319227" cy="552594"/>
            </a:xfrm>
            <a:prstGeom prst="rect">
              <a:avLst/>
            </a:prstGeom>
            <a:noFill/>
          </p:spPr>
          <p:txBody>
            <a:bodyPr wrap="square" rtlCol="0">
              <a:spAutoFit/>
            </a:bodyPr>
            <a:lstStyle/>
            <a:p>
              <a:pPr fontAlgn="auto">
                <a:spcBef>
                  <a:spcPts val="0"/>
                </a:spcBef>
                <a:spcAft>
                  <a:spcPts val="0"/>
                </a:spcAft>
              </a:pPr>
              <a:r>
                <a:rPr lang="en-US" sz="1400" b="1" smtClean="0">
                  <a:solidFill>
                    <a:srgbClr val="000000"/>
                  </a:solidFill>
                  <a:latin typeface="Arial"/>
                </a:rPr>
                <a:t>Global stock of connected vehicles </a:t>
              </a:r>
            </a:p>
            <a:p>
              <a:pPr fontAlgn="auto">
                <a:spcBef>
                  <a:spcPts val="0"/>
                </a:spcBef>
                <a:spcAft>
                  <a:spcPts val="0"/>
                </a:spcAft>
              </a:pPr>
              <a:r>
                <a:rPr lang="en-US" sz="1400" b="1" smtClean="0">
                  <a:solidFill>
                    <a:srgbClr val="000000"/>
                  </a:solidFill>
                  <a:latin typeface="Arial"/>
                </a:rPr>
                <a:t>(in mn. €)</a:t>
              </a:r>
              <a:endParaRPr lang="en-US" sz="1400" b="1" dirty="0">
                <a:solidFill>
                  <a:srgbClr val="000000"/>
                </a:solidFill>
                <a:latin typeface="Arial"/>
              </a:endParaRPr>
            </a:p>
          </p:txBody>
        </p:sp>
      </p:grpSp>
      <p:sp>
        <p:nvSpPr>
          <p:cNvPr id="47" name="Inhaltsplatzhalter 1"/>
          <p:cNvSpPr txBox="1">
            <a:spLocks/>
          </p:cNvSpPr>
          <p:nvPr/>
        </p:nvSpPr>
        <p:spPr>
          <a:xfrm>
            <a:off x="5383763" y="5117394"/>
            <a:ext cx="3364950" cy="552754"/>
          </a:xfrm>
          <a:prstGeom prst="rect">
            <a:avLst/>
          </a:prstGeom>
          <a:solidFill>
            <a:schemeClr val="bg1">
              <a:lumMod val="95000"/>
            </a:schemeClr>
          </a:solidFill>
        </p:spPr>
        <p:txBody>
          <a:bodyPr vert="horz" lIns="54864" tIns="18288" rIns="18288" bIns="18288" rtlCol="0" anchor="ctr">
            <a:normAutofit/>
          </a:bodyPr>
          <a:lstStyle/>
          <a:p>
            <a:pPr marL="177800" indent="-177800" fontAlgn="auto">
              <a:spcBef>
                <a:spcPts val="0"/>
              </a:spcBef>
              <a:spcAft>
                <a:spcPts val="1200"/>
              </a:spcAft>
              <a:buClr>
                <a:srgbClr val="FFA500"/>
              </a:buClr>
              <a:buSzPct val="125000"/>
              <a:buFont typeface="Arial" pitchFamily="34" charset="0"/>
              <a:buChar char="›"/>
              <a:defRPr/>
            </a:pPr>
            <a:r>
              <a:rPr lang="en-US" sz="1300" dirty="0" smtClean="0">
                <a:solidFill>
                  <a:srgbClr val="000000"/>
                </a:solidFill>
                <a:latin typeface="Arial"/>
                <a:cs typeface="Arial" pitchFamily="34" charset="0"/>
                <a:sym typeface="Wingdings" pitchFamily="2" charset="2"/>
              </a:rPr>
              <a:t>2016: 18% of the global Light Vehicle stock is connected</a:t>
            </a:r>
            <a:endParaRPr lang="en-US" sz="1300" dirty="0">
              <a:solidFill>
                <a:srgbClr val="000000"/>
              </a:solidFill>
              <a:latin typeface="Arial"/>
              <a:cs typeface="Arial" pitchFamily="34" charset="0"/>
            </a:endParaRPr>
          </a:p>
        </p:txBody>
      </p:sp>
      <p:sp>
        <p:nvSpPr>
          <p:cNvPr id="48" name="Inhaltsplatzhalter 1"/>
          <p:cNvSpPr txBox="1">
            <a:spLocks/>
          </p:cNvSpPr>
          <p:nvPr/>
        </p:nvSpPr>
        <p:spPr>
          <a:xfrm>
            <a:off x="5383763" y="4521448"/>
            <a:ext cx="3364950" cy="544509"/>
          </a:xfrm>
          <a:prstGeom prst="rect">
            <a:avLst/>
          </a:prstGeom>
          <a:solidFill>
            <a:schemeClr val="bg1">
              <a:lumMod val="95000"/>
            </a:schemeClr>
          </a:solidFill>
        </p:spPr>
        <p:txBody>
          <a:bodyPr vert="horz" lIns="54864" tIns="18288" rIns="18288" bIns="18288" rtlCol="0" anchor="ctr">
            <a:normAutofit/>
          </a:bodyPr>
          <a:lstStyle/>
          <a:p>
            <a:pPr marL="177800" indent="-177800" fontAlgn="auto">
              <a:spcBef>
                <a:spcPts val="0"/>
              </a:spcBef>
              <a:spcAft>
                <a:spcPts val="1200"/>
              </a:spcAft>
              <a:buClr>
                <a:srgbClr val="FFA500"/>
              </a:buClr>
              <a:buSzPct val="125000"/>
              <a:buFont typeface="Arial" pitchFamily="34" charset="0"/>
              <a:buChar char="›"/>
              <a:defRPr/>
            </a:pPr>
            <a:r>
              <a:rPr lang="en-US" sz="1300" dirty="0" smtClean="0">
                <a:solidFill>
                  <a:srgbClr val="000000"/>
                </a:solidFill>
                <a:latin typeface="Arial"/>
                <a:cs typeface="Arial" pitchFamily="34" charset="0"/>
                <a:sym typeface="Wingdings" pitchFamily="2" charset="2"/>
              </a:rPr>
              <a:t>2016: Every second new vehicle is connected</a:t>
            </a:r>
          </a:p>
        </p:txBody>
      </p:sp>
      <p:sp>
        <p:nvSpPr>
          <p:cNvPr id="49" name="Textfeld 21"/>
          <p:cNvSpPr txBox="1"/>
          <p:nvPr/>
        </p:nvSpPr>
        <p:spPr>
          <a:xfrm>
            <a:off x="5724128" y="5697832"/>
            <a:ext cx="3135795" cy="215444"/>
          </a:xfrm>
          <a:prstGeom prst="rect">
            <a:avLst/>
          </a:prstGeom>
          <a:noFill/>
        </p:spPr>
        <p:txBody>
          <a:bodyPr wrap="none" rtlCol="0">
            <a:spAutoFit/>
          </a:bodyPr>
          <a:lstStyle/>
          <a:p>
            <a:r>
              <a:rPr lang="en-US" sz="800" dirty="0" smtClean="0"/>
              <a:t>Source: ATZ 12/2012, S. 131, based on Oliver </a:t>
            </a:r>
            <a:r>
              <a:rPr lang="en-US" sz="800" dirty="0" err="1" smtClean="0"/>
              <a:t>Wymann‘s</a:t>
            </a:r>
            <a:r>
              <a:rPr lang="en-US" sz="800" dirty="0" smtClean="0"/>
              <a:t> Study.</a:t>
            </a:r>
          </a:p>
        </p:txBody>
      </p:sp>
      <p:sp>
        <p:nvSpPr>
          <p:cNvPr id="50" name="Rechteck 22"/>
          <p:cNvSpPr/>
          <p:nvPr/>
        </p:nvSpPr>
        <p:spPr>
          <a:xfrm>
            <a:off x="5256076" y="1341439"/>
            <a:ext cx="3600648" cy="4571837"/>
          </a:xfrm>
          <a:prstGeom prst="rect">
            <a:avLst/>
          </a:prstGeom>
          <a:noFill/>
          <a:ln w="381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sp>
        <p:nvSpPr>
          <p:cNvPr id="51" name="Foliennummernplatzhalter 3"/>
          <p:cNvSpPr>
            <a:spLocks noGrp="1"/>
          </p:cNvSpPr>
          <p:nvPr>
            <p:ph type="sldNum" sz="quarter" idx="11"/>
          </p:nvPr>
        </p:nvSpPr>
        <p:spPr>
          <a:xfrm>
            <a:off x="8388424" y="6375515"/>
            <a:ext cx="360289" cy="150440"/>
          </a:xfrm>
        </p:spPr>
        <p:txBody>
          <a:bodyPr/>
          <a:lstStyle/>
          <a:p>
            <a:fld id="{ADA48181-2C78-49CB-8C52-912A07842C2E}" type="slidenum">
              <a:rPr lang="en-US" smtClean="0"/>
              <a:pPr/>
              <a:t>4</a:t>
            </a:fld>
            <a:endParaRPr lang="en-US" dirty="0"/>
          </a:p>
        </p:txBody>
      </p:sp>
      <p:sp>
        <p:nvSpPr>
          <p:cNvPr id="36"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37"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38"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kt 21" hidden="1"/>
          <p:cNvGraphicFramePr>
            <a:graphicFrameLocks noChangeAspect="1"/>
          </p:cNvGraphicFramePr>
          <p:nvPr/>
        </p:nvGraphicFramePr>
        <p:xfrm>
          <a:off x="1587" y="1588"/>
          <a:ext cx="1587" cy="1587"/>
        </p:xfrm>
        <a:graphic>
          <a:graphicData uri="http://schemas.openxmlformats.org/presentationml/2006/ole">
            <p:oleObj spid="_x0000_s12290" name="think-cell Folie" r:id="rId6" imgW="360" imgH="360" progId="">
              <p:embed/>
            </p:oleObj>
          </a:graphicData>
        </a:graphic>
      </p:graphicFrame>
      <p:sp>
        <p:nvSpPr>
          <p:cNvPr id="24" name="Rechteck 23"/>
          <p:cNvSpPr/>
          <p:nvPr/>
        </p:nvSpPr>
        <p:spPr>
          <a:xfrm>
            <a:off x="395536" y="1341785"/>
            <a:ext cx="8352928" cy="4607495"/>
          </a:xfrm>
          <a:prstGeom prst="rect">
            <a:avLst/>
          </a:prstGeom>
          <a:solidFill>
            <a:schemeClr val="accent6">
              <a:lumMod val="10000"/>
              <a:lumOff val="90000"/>
              <a:alpha val="38000"/>
            </a:schemeClr>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sp>
        <p:nvSpPr>
          <p:cNvPr id="3" name="Titel 2"/>
          <p:cNvSpPr>
            <a:spLocks noGrp="1"/>
          </p:cNvSpPr>
          <p:nvPr>
            <p:ph type="title"/>
          </p:nvPr>
        </p:nvSpPr>
        <p:spPr/>
        <p:txBody>
          <a:bodyPr>
            <a:normAutofit/>
          </a:bodyPr>
          <a:lstStyle/>
          <a:p>
            <a:r>
              <a:rPr lang="en-US" sz="2200" dirty="0" smtClean="0"/>
              <a:t>Connectivity increases the “visual range” beyond </a:t>
            </a:r>
            <a:br>
              <a:rPr lang="en-US" sz="2200" dirty="0" smtClean="0"/>
            </a:br>
            <a:r>
              <a:rPr lang="en-US" sz="2200" dirty="0" smtClean="0"/>
              <a:t>vehicle sensors</a:t>
            </a:r>
            <a:endParaRPr lang="en-US" sz="2200" dirty="0"/>
          </a:p>
        </p:txBody>
      </p:sp>
      <p:sp>
        <p:nvSpPr>
          <p:cNvPr id="23" name="Rechteck 22"/>
          <p:cNvSpPr/>
          <p:nvPr/>
        </p:nvSpPr>
        <p:spPr>
          <a:xfrm>
            <a:off x="539552" y="1412776"/>
            <a:ext cx="8136904" cy="432047"/>
          </a:xfrm>
          <a:prstGeom prst="rect">
            <a:avLst/>
          </a:prstGeom>
          <a:solidFill>
            <a:schemeClr val="accent1"/>
          </a:solidFill>
          <a:ln w="25400">
            <a:noFill/>
            <a:miter lim="800000"/>
            <a:headEnd/>
            <a:tailEnd/>
          </a:ln>
          <a:effectLst>
            <a:outerShdw blurRad="127000" dist="25400" dir="2700000" algn="tl" rotWithShape="0">
              <a:prstClr val="black">
                <a:alpha val="40000"/>
              </a:prstClr>
            </a:outerShdw>
          </a:effectLst>
          <a:scene3d>
            <a:camera prst="orthographicFront"/>
            <a:lightRig rig="twoPt" dir="t">
              <a:rot lat="0" lon="0" rev="10800000"/>
            </a:lightRig>
          </a:scene3d>
          <a:sp3d prstMaterial="plastic">
            <a:bevelT w="38100" h="38100"/>
          </a:sp3d>
        </p:spPr>
        <p:txBody>
          <a:bodyPr lIns="80343" tIns="0" rIns="0" bIns="0" anchor="ctr"/>
          <a:lstStyle/>
          <a:p>
            <a:pPr marL="0" lvl="1" indent="-226276" algn="ctr" defTabSz="1208843" eaLnBrk="0" hangingPunct="0">
              <a:lnSpc>
                <a:spcPts val="2240"/>
              </a:lnSpc>
              <a:buClr>
                <a:srgbClr val="E19900"/>
              </a:buClr>
              <a:buSzPct val="100000"/>
              <a:defRPr/>
            </a:pPr>
            <a:r>
              <a:rPr lang="en-US" sz="1800" b="1" noProof="1" smtClean="0">
                <a:solidFill>
                  <a:srgbClr val="FFFFFF"/>
                </a:solidFill>
                <a:latin typeface="Arial"/>
                <a:sym typeface="Arial"/>
              </a:rPr>
              <a:t>Vehicle has a broader view</a:t>
            </a:r>
          </a:p>
        </p:txBody>
      </p:sp>
      <p:sp>
        <p:nvSpPr>
          <p:cNvPr id="60" name="Ellipse 59"/>
          <p:cNvSpPr/>
          <p:nvPr/>
        </p:nvSpPr>
        <p:spPr bwMode="auto">
          <a:xfrm>
            <a:off x="581022" y="3519264"/>
            <a:ext cx="8062483" cy="2286000"/>
          </a:xfrm>
          <a:prstGeom prst="ellipse">
            <a:avLst/>
          </a:prstGeom>
          <a:ln w="25400">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defRPr/>
            </a:pPr>
            <a:endParaRPr lang="en-US" sz="1200" kern="0" smtClean="0">
              <a:solidFill>
                <a:srgbClr val="000000"/>
              </a:solidFill>
              <a:latin typeface="Arial" charset="0"/>
              <a:ea typeface="ＭＳ Ｐゴシック" pitchFamily="1" charset="-128"/>
            </a:endParaRPr>
          </a:p>
        </p:txBody>
      </p:sp>
      <p:sp>
        <p:nvSpPr>
          <p:cNvPr id="61" name="Ellipse 60"/>
          <p:cNvSpPr/>
          <p:nvPr/>
        </p:nvSpPr>
        <p:spPr bwMode="auto">
          <a:xfrm>
            <a:off x="581021" y="3540485"/>
            <a:ext cx="5845759" cy="2233397"/>
          </a:xfrm>
          <a:prstGeom prst="ellipse">
            <a:avLst/>
          </a:prstGeom>
          <a:gradFill>
            <a:gsLst>
              <a:gs pos="0">
                <a:schemeClr val="accent4">
                  <a:lumMod val="75000"/>
                </a:schemeClr>
              </a:gs>
              <a:gs pos="35000">
                <a:schemeClr val="accent4">
                  <a:lumMod val="60000"/>
                  <a:lumOff val="40000"/>
                </a:schemeClr>
              </a:gs>
              <a:gs pos="100000">
                <a:schemeClr val="accent4">
                  <a:lumMod val="40000"/>
                  <a:lumOff val="60000"/>
                </a:schemeClr>
              </a:gs>
            </a:gsLst>
          </a:gradFill>
          <a:ln w="254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defRPr/>
            </a:pPr>
            <a:endParaRPr lang="en-US" sz="2000" kern="0" dirty="0" smtClean="0">
              <a:solidFill>
                <a:srgbClr val="000000"/>
              </a:solidFill>
              <a:latin typeface="Arial" charset="0"/>
              <a:ea typeface="ＭＳ Ｐゴシック" pitchFamily="1" charset="-128"/>
            </a:endParaRPr>
          </a:p>
        </p:txBody>
      </p:sp>
      <p:cxnSp>
        <p:nvCxnSpPr>
          <p:cNvPr id="62" name="Gerade Verbindung mit Pfeil 61"/>
          <p:cNvCxnSpPr/>
          <p:nvPr/>
        </p:nvCxnSpPr>
        <p:spPr>
          <a:xfrm>
            <a:off x="3348462" y="4742645"/>
            <a:ext cx="289710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6471908" y="4742645"/>
            <a:ext cx="20551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feld 63"/>
          <p:cNvSpPr txBox="1"/>
          <p:nvPr/>
        </p:nvSpPr>
        <p:spPr>
          <a:xfrm>
            <a:off x="6314338" y="4714460"/>
            <a:ext cx="2021191" cy="276999"/>
          </a:xfrm>
          <a:prstGeom prst="rect">
            <a:avLst/>
          </a:prstGeom>
          <a:noFill/>
        </p:spPr>
        <p:txBody>
          <a:bodyPr wrap="square" rtlCol="0">
            <a:spAutoFit/>
          </a:bodyPr>
          <a:lstStyle/>
          <a:p>
            <a:pPr algn="ctr" fontAlgn="auto">
              <a:spcBef>
                <a:spcPts val="0"/>
              </a:spcBef>
              <a:spcAft>
                <a:spcPts val="0"/>
              </a:spcAft>
              <a:defRPr/>
            </a:pPr>
            <a:r>
              <a:rPr lang="en-US" sz="1200" kern="0" dirty="0" smtClean="0">
                <a:solidFill>
                  <a:sysClr val="windowText" lastClr="000000"/>
                </a:solidFill>
                <a:latin typeface="BMW Group Condensed"/>
              </a:rPr>
              <a:t>Cloud-based Information</a:t>
            </a:r>
            <a:endParaRPr lang="en-US" sz="1200" kern="0" dirty="0">
              <a:solidFill>
                <a:sysClr val="windowText" lastClr="000000"/>
              </a:solidFill>
              <a:latin typeface="BMW Group Condensed"/>
            </a:endParaRPr>
          </a:p>
        </p:txBody>
      </p:sp>
      <p:sp>
        <p:nvSpPr>
          <p:cNvPr id="65" name="Textfeld 64"/>
          <p:cNvSpPr txBox="1"/>
          <p:nvPr/>
        </p:nvSpPr>
        <p:spPr>
          <a:xfrm>
            <a:off x="5148064" y="5070001"/>
            <a:ext cx="793807" cy="253916"/>
          </a:xfrm>
          <a:prstGeom prst="rect">
            <a:avLst/>
          </a:prstGeom>
          <a:noFill/>
        </p:spPr>
        <p:txBody>
          <a:bodyPr wrap="none" rtlCol="0">
            <a:spAutoFit/>
          </a:bodyPr>
          <a:lstStyle/>
          <a:p>
            <a:pPr fontAlgn="auto">
              <a:spcBef>
                <a:spcPts val="0"/>
              </a:spcBef>
              <a:spcAft>
                <a:spcPts val="0"/>
              </a:spcAft>
            </a:pPr>
            <a:r>
              <a:rPr lang="en-US" sz="1050" dirty="0" smtClean="0">
                <a:solidFill>
                  <a:prstClr val="black"/>
                </a:solidFill>
                <a:latin typeface="BMW Group Condensed"/>
              </a:rPr>
              <a:t>100-300m</a:t>
            </a:r>
            <a:endParaRPr lang="en-US" sz="1050" dirty="0">
              <a:solidFill>
                <a:prstClr val="black"/>
              </a:solidFill>
              <a:latin typeface="BMW Group Condensed"/>
            </a:endParaRPr>
          </a:p>
        </p:txBody>
      </p:sp>
      <p:sp>
        <p:nvSpPr>
          <p:cNvPr id="66" name="Textfeld 65"/>
          <p:cNvSpPr txBox="1"/>
          <p:nvPr/>
        </p:nvSpPr>
        <p:spPr>
          <a:xfrm>
            <a:off x="4806709" y="4714460"/>
            <a:ext cx="1493483" cy="461665"/>
          </a:xfrm>
          <a:prstGeom prst="rect">
            <a:avLst/>
          </a:prstGeom>
          <a:noFill/>
        </p:spPr>
        <p:txBody>
          <a:bodyPr wrap="square" rtlCol="0">
            <a:spAutoFit/>
          </a:bodyPr>
          <a:lstStyle/>
          <a:p>
            <a:pPr algn="ctr" fontAlgn="auto">
              <a:spcBef>
                <a:spcPts val="0"/>
              </a:spcBef>
              <a:spcAft>
                <a:spcPts val="0"/>
              </a:spcAft>
              <a:defRPr/>
            </a:pPr>
            <a:r>
              <a:rPr lang="en-US" sz="1200" kern="0" dirty="0" smtClean="0">
                <a:solidFill>
                  <a:sysClr val="windowText" lastClr="000000"/>
                </a:solidFill>
                <a:latin typeface="BMW Group Condensed"/>
              </a:rPr>
              <a:t>Vehicle Sensor Visual range</a:t>
            </a:r>
            <a:endParaRPr lang="en-US" sz="1200" kern="0" dirty="0">
              <a:solidFill>
                <a:sysClr val="windowText" lastClr="000000"/>
              </a:solidFill>
              <a:latin typeface="BMW Group Condensed"/>
            </a:endParaRPr>
          </a:p>
        </p:txBody>
      </p:sp>
      <p:sp>
        <p:nvSpPr>
          <p:cNvPr id="67" name="Freeform 21"/>
          <p:cNvSpPr>
            <a:spLocks/>
          </p:cNvSpPr>
          <p:nvPr>
            <p:custDataLst>
              <p:tags r:id="rId2"/>
            </p:custDataLst>
          </p:nvPr>
        </p:nvSpPr>
        <p:spPr bwMode="auto">
          <a:xfrm rot="407545" flipH="1">
            <a:off x="2985777" y="1818742"/>
            <a:ext cx="3348194" cy="2296165"/>
          </a:xfrm>
          <a:custGeom>
            <a:avLst/>
            <a:gdLst>
              <a:gd name="T0" fmla="*/ 325 w 715"/>
              <a:gd name="T1" fmla="*/ 0 h 430"/>
              <a:gd name="T2" fmla="*/ 650 w 715"/>
              <a:gd name="T3" fmla="*/ 255 h 430"/>
              <a:gd name="T4" fmla="*/ 650 w 715"/>
              <a:gd name="T5" fmla="*/ 300 h 430"/>
              <a:gd name="T6" fmla="*/ 715 w 715"/>
              <a:gd name="T7" fmla="*/ 300 h 430"/>
              <a:gd name="T8" fmla="*/ 515 w 715"/>
              <a:gd name="T9" fmla="*/ 430 h 430"/>
              <a:gd name="T10" fmla="*/ 310 w 715"/>
              <a:gd name="T11" fmla="*/ 300 h 430"/>
              <a:gd name="T12" fmla="*/ 375 w 715"/>
              <a:gd name="T13" fmla="*/ 300 h 430"/>
              <a:gd name="T14" fmla="*/ 180 w 715"/>
              <a:gd name="T15" fmla="*/ 135 h 430"/>
              <a:gd name="T16" fmla="*/ 0 w 715"/>
              <a:gd name="T17" fmla="*/ 240 h 430"/>
              <a:gd name="T18" fmla="*/ 325 w 715"/>
              <a:gd name="T19" fmla="*/ 0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5"/>
              <a:gd name="T31" fmla="*/ 0 h 430"/>
              <a:gd name="T32" fmla="*/ 715 w 715"/>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5" h="430">
                <a:moveTo>
                  <a:pt x="325" y="0"/>
                </a:moveTo>
                <a:cubicBezTo>
                  <a:pt x="500" y="0"/>
                  <a:pt x="650" y="115"/>
                  <a:pt x="650" y="255"/>
                </a:cubicBezTo>
                <a:cubicBezTo>
                  <a:pt x="650" y="270"/>
                  <a:pt x="650" y="285"/>
                  <a:pt x="650" y="300"/>
                </a:cubicBezTo>
                <a:lnTo>
                  <a:pt x="715" y="300"/>
                </a:lnTo>
                <a:lnTo>
                  <a:pt x="515" y="430"/>
                </a:lnTo>
                <a:lnTo>
                  <a:pt x="310" y="300"/>
                </a:lnTo>
                <a:lnTo>
                  <a:pt x="375" y="300"/>
                </a:lnTo>
                <a:cubicBezTo>
                  <a:pt x="365" y="210"/>
                  <a:pt x="280" y="135"/>
                  <a:pt x="180" y="135"/>
                </a:cubicBezTo>
                <a:cubicBezTo>
                  <a:pt x="100" y="135"/>
                  <a:pt x="35" y="180"/>
                  <a:pt x="0" y="240"/>
                </a:cubicBezTo>
                <a:cubicBezTo>
                  <a:pt x="10" y="105"/>
                  <a:pt x="150" y="0"/>
                  <a:pt x="325" y="0"/>
                </a:cubicBezTo>
              </a:path>
            </a:pathLst>
          </a:custGeom>
          <a:solidFill>
            <a:schemeClr val="accent5">
              <a:lumMod val="40000"/>
              <a:lumOff val="60000"/>
              <a:alpha val="50000"/>
            </a:schemeClr>
          </a:solidFill>
          <a:ln w="12700" cap="flat" cmpd="sng">
            <a:solidFill>
              <a:schemeClr val="bg1"/>
            </a:solidFill>
            <a:prstDash val="solid"/>
            <a:round/>
            <a:headEnd/>
            <a:tailEnd/>
          </a:ln>
          <a:effectLst>
            <a:outerShdw blurRad="50800" dist="38100" dir="2700000" algn="tl" rotWithShape="0">
              <a:prstClr val="black">
                <a:alpha val="40000"/>
              </a:prstClr>
            </a:outerShdw>
          </a:effectLst>
        </p:spPr>
        <p:txBody>
          <a:bodyPr lIns="72000" tIns="72000" rIns="0" bIns="0"/>
          <a:lstStyle/>
          <a:p>
            <a:endParaRPr lang="en-US" dirty="0"/>
          </a:p>
        </p:txBody>
      </p:sp>
      <p:grpSp>
        <p:nvGrpSpPr>
          <p:cNvPr id="2" name="Gruppieren 32"/>
          <p:cNvGrpSpPr/>
          <p:nvPr/>
        </p:nvGrpSpPr>
        <p:grpSpPr>
          <a:xfrm>
            <a:off x="5436097" y="1863156"/>
            <a:ext cx="3240359" cy="1512167"/>
            <a:chOff x="5652121" y="980729"/>
            <a:chExt cx="3240359" cy="1512167"/>
          </a:xfrm>
        </p:grpSpPr>
        <p:sp>
          <p:nvSpPr>
            <p:cNvPr id="69" name="Cloud 5"/>
            <p:cNvSpPr/>
            <p:nvPr/>
          </p:nvSpPr>
          <p:spPr>
            <a:xfrm>
              <a:off x="5652121" y="980729"/>
              <a:ext cx="3240359" cy="1512167"/>
            </a:xfrm>
            <a:prstGeom prst="cloud">
              <a:avLst/>
            </a:prstGeom>
            <a:ln w="25400">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defRPr/>
              </a:pPr>
              <a:endParaRPr lang="en-US" altLang="zh-CN" sz="1200" kern="0" dirty="0">
                <a:solidFill>
                  <a:srgbClr val="000000"/>
                </a:solidFill>
                <a:latin typeface="Arial" charset="0"/>
                <a:ea typeface="ＭＳ Ｐゴシック" pitchFamily="1" charset="-128"/>
              </a:endParaRPr>
            </a:p>
          </p:txBody>
        </p:sp>
        <p:pic>
          <p:nvPicPr>
            <p:cNvPr id="70" name="Picture 66" descr="server_rack"/>
            <p:cNvPicPr>
              <a:picLocks noChangeAspect="1" noChangeArrowheads="1"/>
            </p:cNvPicPr>
            <p:nvPr/>
          </p:nvPicPr>
          <p:blipFill>
            <a:blip r:embed="rId7" cstate="email"/>
            <a:srcRect/>
            <a:stretch>
              <a:fillRect/>
            </a:stretch>
          </p:blipFill>
          <p:spPr bwMode="auto">
            <a:xfrm>
              <a:off x="6300192" y="1412776"/>
              <a:ext cx="903354" cy="584623"/>
            </a:xfrm>
            <a:prstGeom prst="rect">
              <a:avLst/>
            </a:prstGeom>
            <a:noFill/>
            <a:ln w="25400">
              <a:solidFill>
                <a:schemeClr val="tx1"/>
              </a:solidFill>
            </a:ln>
          </p:spPr>
        </p:pic>
        <p:pic>
          <p:nvPicPr>
            <p:cNvPr id="71" name="Picture 7" descr="http://www.deathtaxesinternet.com/wp-content/uploads/2012/02/content-marketing-word-cloud-300x142.png"/>
            <p:cNvPicPr>
              <a:picLocks noChangeAspect="1" noChangeArrowheads="1"/>
            </p:cNvPicPr>
            <p:nvPr/>
          </p:nvPicPr>
          <p:blipFill>
            <a:blip r:embed="rId8" cstate="email"/>
            <a:srcRect/>
            <a:stretch>
              <a:fillRect/>
            </a:stretch>
          </p:blipFill>
          <p:spPr bwMode="auto">
            <a:xfrm>
              <a:off x="7406341" y="1452413"/>
              <a:ext cx="910075" cy="544986"/>
            </a:xfrm>
            <a:prstGeom prst="rect">
              <a:avLst/>
            </a:prstGeom>
            <a:noFill/>
            <a:ln w="25400">
              <a:solidFill>
                <a:schemeClr val="tx1"/>
              </a:solidFill>
            </a:ln>
          </p:spPr>
        </p:pic>
        <p:sp>
          <p:nvSpPr>
            <p:cNvPr id="72" name="Rechteck 71"/>
            <p:cNvSpPr/>
            <p:nvPr/>
          </p:nvSpPr>
          <p:spPr>
            <a:xfrm>
              <a:off x="7380312" y="1412776"/>
              <a:ext cx="936104" cy="576064"/>
            </a:xfrm>
            <a:prstGeom prst="rect">
              <a:avLst/>
            </a:prstGeom>
            <a:noFill/>
            <a:ln w="254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sp>
          <p:nvSpPr>
            <p:cNvPr id="73" name="Rechteck 72"/>
            <p:cNvSpPr/>
            <p:nvPr/>
          </p:nvSpPr>
          <p:spPr>
            <a:xfrm>
              <a:off x="6300192" y="1412776"/>
              <a:ext cx="900000" cy="576064"/>
            </a:xfrm>
            <a:prstGeom prst="rect">
              <a:avLst/>
            </a:prstGeom>
            <a:noFill/>
            <a:ln w="254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grpSp>
      <p:sp>
        <p:nvSpPr>
          <p:cNvPr id="74" name="Textfeld 73"/>
          <p:cNvSpPr txBox="1"/>
          <p:nvPr/>
        </p:nvSpPr>
        <p:spPr>
          <a:xfrm>
            <a:off x="3203848" y="2295203"/>
            <a:ext cx="2016224" cy="954107"/>
          </a:xfrm>
          <a:prstGeom prst="rect">
            <a:avLst/>
          </a:prstGeom>
          <a:solidFill>
            <a:srgbClr val="FFC000"/>
          </a:solidFill>
          <a:effectLst>
            <a:softEdge rad="12700"/>
          </a:effectLst>
        </p:spPr>
        <p:txBody>
          <a:bodyPr wrap="square" rtlCol="0">
            <a:spAutoFit/>
          </a:bodyPr>
          <a:lstStyle/>
          <a:p>
            <a:pPr marL="177800" indent="-177800">
              <a:spcBef>
                <a:spcPts val="0"/>
              </a:spcBef>
              <a:spcAft>
                <a:spcPts val="0"/>
              </a:spcAft>
              <a:buClr>
                <a:schemeClr val="accent1"/>
              </a:buClr>
              <a:buSzPct val="125000"/>
            </a:pPr>
            <a:r>
              <a:rPr lang="en-US" sz="1400" dirty="0" smtClean="0">
                <a:latin typeface="+mn-lt"/>
                <a:cs typeface="Arial" pitchFamily="34" charset="0"/>
              </a:rPr>
              <a:t>Road data along the route e.g.:</a:t>
            </a:r>
          </a:p>
          <a:p>
            <a:pPr marL="177800" indent="-177800">
              <a:spcBef>
                <a:spcPts val="0"/>
              </a:spcBef>
              <a:spcAft>
                <a:spcPts val="0"/>
              </a:spcAft>
              <a:buClr>
                <a:schemeClr val="accent1"/>
              </a:buClr>
              <a:buSzPct val="125000"/>
              <a:buFont typeface="Arial" pitchFamily="34" charset="0"/>
              <a:buChar char="›"/>
            </a:pPr>
            <a:r>
              <a:rPr lang="en-US" sz="1400" dirty="0" smtClean="0">
                <a:latin typeface="+mn-lt"/>
                <a:cs typeface="Arial" pitchFamily="34" charset="0"/>
              </a:rPr>
              <a:t>Weather</a:t>
            </a:r>
          </a:p>
          <a:p>
            <a:pPr marL="177800" indent="-177800">
              <a:spcBef>
                <a:spcPts val="0"/>
              </a:spcBef>
              <a:spcAft>
                <a:spcPts val="0"/>
              </a:spcAft>
              <a:buClr>
                <a:schemeClr val="accent1"/>
              </a:buClr>
              <a:buSzPct val="125000"/>
              <a:buFont typeface="Arial" pitchFamily="34" charset="0"/>
              <a:buChar char="›"/>
            </a:pPr>
            <a:r>
              <a:rPr lang="en-US" sz="1400" dirty="0" smtClean="0">
                <a:latin typeface="+mn-lt"/>
                <a:cs typeface="Arial" pitchFamily="34" charset="0"/>
              </a:rPr>
              <a:t>Road condition</a:t>
            </a:r>
            <a:endParaRPr lang="en-US" sz="1400" dirty="0">
              <a:latin typeface="+mn-lt"/>
              <a:cs typeface="Arial" pitchFamily="34" charset="0"/>
            </a:endParaRPr>
          </a:p>
        </p:txBody>
      </p:sp>
      <p:pic>
        <p:nvPicPr>
          <p:cNvPr id="76" name="Picture 4" descr="https://encrypted-tbn0.gstatic.com/images?q=tbn:ANd9GcS5gnRjL0imBckMMgK4rSLkc3pyD4wFZMCC0U5u1D85oDNPGgRVSw"/>
          <p:cNvPicPr>
            <a:picLocks noChangeAspect="1" noChangeArrowheads="1"/>
          </p:cNvPicPr>
          <p:nvPr/>
        </p:nvPicPr>
        <p:blipFill>
          <a:blip r:embed="rId9" cstate="email">
            <a:clrChange>
              <a:clrFrom>
                <a:srgbClr val="FEFEFE"/>
              </a:clrFrom>
              <a:clrTo>
                <a:srgbClr val="FEFEFE">
                  <a:alpha val="0"/>
                </a:srgbClr>
              </a:clrTo>
            </a:clrChange>
          </a:blip>
          <a:stretch>
            <a:fillRect/>
          </a:stretch>
        </p:blipFill>
        <p:spPr bwMode="auto">
          <a:xfrm>
            <a:off x="2267744" y="3159224"/>
            <a:ext cx="1066800" cy="685800"/>
          </a:xfrm>
          <a:prstGeom prst="rect">
            <a:avLst/>
          </a:prstGeom>
          <a:noFill/>
          <a:ln>
            <a:noFill/>
          </a:ln>
        </p:spPr>
      </p:pic>
      <p:pic>
        <p:nvPicPr>
          <p:cNvPr id="77" name="Picture 8" descr="I:\Continental\_Interior-Division\Divisions-Praesentation\Bildmaterial\Auto Orange.png"/>
          <p:cNvPicPr>
            <a:picLocks noChangeAspect="1" noChangeArrowheads="1"/>
          </p:cNvPicPr>
          <p:nvPr/>
        </p:nvPicPr>
        <p:blipFill>
          <a:blip r:embed="rId10" cstate="email"/>
          <a:srcRect/>
          <a:stretch>
            <a:fillRect/>
          </a:stretch>
        </p:blipFill>
        <p:spPr bwMode="auto">
          <a:xfrm flipH="1">
            <a:off x="2483768" y="4383360"/>
            <a:ext cx="1224136" cy="695668"/>
          </a:xfrm>
          <a:prstGeom prst="rect">
            <a:avLst/>
          </a:prstGeom>
          <a:noFill/>
        </p:spPr>
      </p:pic>
      <p:sp>
        <p:nvSpPr>
          <p:cNvPr id="78" name="Textfeld 77"/>
          <p:cNvSpPr txBox="1"/>
          <p:nvPr/>
        </p:nvSpPr>
        <p:spPr>
          <a:xfrm>
            <a:off x="4788024" y="4097069"/>
            <a:ext cx="1493483" cy="646331"/>
          </a:xfrm>
          <a:prstGeom prst="rect">
            <a:avLst/>
          </a:prstGeom>
          <a:noFill/>
        </p:spPr>
        <p:txBody>
          <a:bodyPr wrap="square" rtlCol="0">
            <a:spAutoFit/>
          </a:bodyPr>
          <a:lstStyle/>
          <a:p>
            <a:pPr algn="ctr" fontAlgn="auto">
              <a:spcBef>
                <a:spcPts val="0"/>
              </a:spcBef>
              <a:spcAft>
                <a:spcPts val="0"/>
              </a:spcAft>
              <a:defRPr/>
            </a:pPr>
            <a:r>
              <a:rPr lang="en-US" sz="1200" kern="0" dirty="0" err="1" smtClean="0">
                <a:solidFill>
                  <a:sysClr val="windowText" lastClr="000000"/>
                </a:solidFill>
                <a:latin typeface="BMW Group Condensed"/>
              </a:rPr>
              <a:t>Kamera</a:t>
            </a:r>
            <a:endParaRPr lang="en-US" sz="1200" kern="0" dirty="0" smtClean="0">
              <a:solidFill>
                <a:sysClr val="windowText" lastClr="000000"/>
              </a:solidFill>
              <a:latin typeface="BMW Group Condensed"/>
            </a:endParaRPr>
          </a:p>
          <a:p>
            <a:pPr algn="ctr" fontAlgn="auto">
              <a:spcBef>
                <a:spcPts val="0"/>
              </a:spcBef>
              <a:spcAft>
                <a:spcPts val="0"/>
              </a:spcAft>
              <a:defRPr/>
            </a:pPr>
            <a:r>
              <a:rPr lang="en-US" sz="1200" kern="0" dirty="0" smtClean="0">
                <a:solidFill>
                  <a:sysClr val="windowText" lastClr="000000"/>
                </a:solidFill>
                <a:latin typeface="BMW Group Condensed"/>
              </a:rPr>
              <a:t>Radar</a:t>
            </a:r>
          </a:p>
          <a:p>
            <a:pPr algn="ctr" fontAlgn="auto">
              <a:spcBef>
                <a:spcPts val="0"/>
              </a:spcBef>
              <a:spcAft>
                <a:spcPts val="0"/>
              </a:spcAft>
              <a:defRPr/>
            </a:pPr>
            <a:r>
              <a:rPr lang="en-US" sz="1200" kern="0" dirty="0" err="1" smtClean="0">
                <a:solidFill>
                  <a:sysClr val="windowText" lastClr="000000"/>
                </a:solidFill>
                <a:latin typeface="BMW Group Condensed"/>
              </a:rPr>
              <a:t>Lidar</a:t>
            </a:r>
            <a:endParaRPr lang="en-US" sz="1200" kern="0" dirty="0">
              <a:solidFill>
                <a:sysClr val="windowText" lastClr="000000"/>
              </a:solidFill>
              <a:latin typeface="BMW Group Condensed"/>
            </a:endParaRPr>
          </a:p>
        </p:txBody>
      </p:sp>
      <p:sp>
        <p:nvSpPr>
          <p:cNvPr id="79" name="Freeform 21"/>
          <p:cNvSpPr>
            <a:spLocks/>
          </p:cNvSpPr>
          <p:nvPr>
            <p:custDataLst>
              <p:tags r:id="rId3"/>
            </p:custDataLst>
          </p:nvPr>
        </p:nvSpPr>
        <p:spPr bwMode="auto">
          <a:xfrm rot="10431750" flipH="1">
            <a:off x="4331658" y="3081801"/>
            <a:ext cx="3228486" cy="2197133"/>
          </a:xfrm>
          <a:custGeom>
            <a:avLst/>
            <a:gdLst>
              <a:gd name="T0" fmla="*/ 325 w 715"/>
              <a:gd name="T1" fmla="*/ 0 h 430"/>
              <a:gd name="T2" fmla="*/ 650 w 715"/>
              <a:gd name="T3" fmla="*/ 255 h 430"/>
              <a:gd name="T4" fmla="*/ 650 w 715"/>
              <a:gd name="T5" fmla="*/ 300 h 430"/>
              <a:gd name="T6" fmla="*/ 715 w 715"/>
              <a:gd name="T7" fmla="*/ 300 h 430"/>
              <a:gd name="T8" fmla="*/ 515 w 715"/>
              <a:gd name="T9" fmla="*/ 430 h 430"/>
              <a:gd name="T10" fmla="*/ 310 w 715"/>
              <a:gd name="T11" fmla="*/ 300 h 430"/>
              <a:gd name="T12" fmla="*/ 375 w 715"/>
              <a:gd name="T13" fmla="*/ 300 h 430"/>
              <a:gd name="T14" fmla="*/ 180 w 715"/>
              <a:gd name="T15" fmla="*/ 135 h 430"/>
              <a:gd name="T16" fmla="*/ 0 w 715"/>
              <a:gd name="T17" fmla="*/ 240 h 430"/>
              <a:gd name="T18" fmla="*/ 325 w 715"/>
              <a:gd name="T19" fmla="*/ 0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5"/>
              <a:gd name="T31" fmla="*/ 0 h 430"/>
              <a:gd name="T32" fmla="*/ 715 w 715"/>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5" h="430">
                <a:moveTo>
                  <a:pt x="325" y="0"/>
                </a:moveTo>
                <a:cubicBezTo>
                  <a:pt x="500" y="0"/>
                  <a:pt x="650" y="115"/>
                  <a:pt x="650" y="255"/>
                </a:cubicBezTo>
                <a:cubicBezTo>
                  <a:pt x="650" y="270"/>
                  <a:pt x="650" y="285"/>
                  <a:pt x="650" y="300"/>
                </a:cubicBezTo>
                <a:lnTo>
                  <a:pt x="715" y="300"/>
                </a:lnTo>
                <a:lnTo>
                  <a:pt x="515" y="430"/>
                </a:lnTo>
                <a:lnTo>
                  <a:pt x="310" y="300"/>
                </a:lnTo>
                <a:lnTo>
                  <a:pt x="375" y="300"/>
                </a:lnTo>
                <a:cubicBezTo>
                  <a:pt x="365" y="210"/>
                  <a:pt x="280" y="135"/>
                  <a:pt x="180" y="135"/>
                </a:cubicBezTo>
                <a:cubicBezTo>
                  <a:pt x="100" y="135"/>
                  <a:pt x="35" y="180"/>
                  <a:pt x="0" y="240"/>
                </a:cubicBezTo>
                <a:cubicBezTo>
                  <a:pt x="10" y="105"/>
                  <a:pt x="150" y="0"/>
                  <a:pt x="325" y="0"/>
                </a:cubicBezTo>
              </a:path>
            </a:pathLst>
          </a:custGeom>
          <a:solidFill>
            <a:schemeClr val="accent5">
              <a:lumMod val="40000"/>
              <a:lumOff val="60000"/>
              <a:alpha val="50000"/>
            </a:schemeClr>
          </a:solidFill>
          <a:ln w="12700" cap="flat" cmpd="sng">
            <a:solidFill>
              <a:schemeClr val="bg1"/>
            </a:solidFill>
            <a:prstDash val="solid"/>
            <a:round/>
            <a:headEnd/>
            <a:tailEnd/>
          </a:ln>
          <a:effectLst>
            <a:outerShdw blurRad="50800" dist="38100" dir="2700000" algn="tl" rotWithShape="0">
              <a:prstClr val="black">
                <a:alpha val="40000"/>
              </a:prstClr>
            </a:outerShdw>
          </a:effectLst>
        </p:spPr>
        <p:txBody>
          <a:bodyPr lIns="72000" tIns="72000" rIns="0" bIns="0"/>
          <a:lstStyle/>
          <a:p>
            <a:endParaRPr lang="en-US" dirty="0"/>
          </a:p>
        </p:txBody>
      </p:sp>
      <p:sp>
        <p:nvSpPr>
          <p:cNvPr id="80" name="Textfeld 79"/>
          <p:cNvSpPr txBox="1"/>
          <p:nvPr/>
        </p:nvSpPr>
        <p:spPr>
          <a:xfrm>
            <a:off x="5143746" y="3951387"/>
            <a:ext cx="2153090" cy="738664"/>
          </a:xfrm>
          <a:prstGeom prst="rect">
            <a:avLst/>
          </a:prstGeom>
          <a:solidFill>
            <a:srgbClr val="FFC000"/>
          </a:solidFill>
          <a:effectLst>
            <a:softEdge rad="12700"/>
          </a:effectLst>
        </p:spPr>
        <p:txBody>
          <a:bodyPr wrap="none" rtlCol="0">
            <a:spAutoFit/>
          </a:bodyPr>
          <a:lstStyle/>
          <a:p>
            <a:pPr>
              <a:spcBef>
                <a:spcPts val="0"/>
              </a:spcBef>
              <a:spcAft>
                <a:spcPts val="0"/>
              </a:spcAft>
              <a:buClr>
                <a:schemeClr val="accent1"/>
              </a:buClr>
              <a:buSzPct val="125000"/>
            </a:pPr>
            <a:r>
              <a:rPr lang="en-US" sz="1400" dirty="0" smtClean="0">
                <a:latin typeface="+mn-lt"/>
                <a:cs typeface="Arial" pitchFamily="34" charset="0"/>
              </a:rPr>
              <a:t>Local vehicle data e.g.:</a:t>
            </a:r>
          </a:p>
          <a:p>
            <a:pPr marL="177800" indent="-177800">
              <a:spcBef>
                <a:spcPts val="0"/>
              </a:spcBef>
              <a:spcAft>
                <a:spcPts val="0"/>
              </a:spcAft>
              <a:buClr>
                <a:schemeClr val="accent1"/>
              </a:buClr>
              <a:buSzPct val="125000"/>
              <a:buFont typeface="Arial" pitchFamily="34" charset="0"/>
              <a:buChar char="›"/>
            </a:pPr>
            <a:r>
              <a:rPr lang="en-US" sz="1400" dirty="0" smtClean="0">
                <a:latin typeface="+mn-lt"/>
                <a:cs typeface="Arial" pitchFamily="34" charset="0"/>
              </a:rPr>
              <a:t>Wiper </a:t>
            </a:r>
            <a:r>
              <a:rPr lang="en-US" sz="1400" dirty="0" smtClean="0">
                <a:latin typeface="+mn-lt"/>
                <a:cs typeface="Arial" pitchFamily="34" charset="0"/>
                <a:sym typeface="Symbol"/>
              </a:rPr>
              <a:t></a:t>
            </a:r>
            <a:r>
              <a:rPr lang="en-US" sz="1400" dirty="0" smtClean="0">
                <a:latin typeface="+mn-lt"/>
                <a:cs typeface="Arial" pitchFamily="34" charset="0"/>
              </a:rPr>
              <a:t> Weather</a:t>
            </a:r>
          </a:p>
          <a:p>
            <a:pPr marL="177800" indent="-177800">
              <a:spcBef>
                <a:spcPts val="0"/>
              </a:spcBef>
              <a:spcAft>
                <a:spcPts val="0"/>
              </a:spcAft>
              <a:buClr>
                <a:schemeClr val="accent1"/>
              </a:buClr>
              <a:buSzPct val="125000"/>
              <a:buFont typeface="Arial" pitchFamily="34" charset="0"/>
              <a:buChar char="›"/>
            </a:pPr>
            <a:r>
              <a:rPr lang="en-US" sz="1400" dirty="0" smtClean="0">
                <a:latin typeface="+mn-lt"/>
                <a:cs typeface="Arial" pitchFamily="34" charset="0"/>
              </a:rPr>
              <a:t>ESP </a:t>
            </a:r>
            <a:r>
              <a:rPr lang="en-US" sz="1400" dirty="0" smtClean="0">
                <a:cs typeface="Arial" pitchFamily="34" charset="0"/>
                <a:sym typeface="Symbol"/>
              </a:rPr>
              <a:t></a:t>
            </a:r>
            <a:r>
              <a:rPr lang="en-US" sz="1400" dirty="0" smtClean="0">
                <a:latin typeface="+mn-lt"/>
                <a:cs typeface="Arial" pitchFamily="34" charset="0"/>
              </a:rPr>
              <a:t> road condition</a:t>
            </a:r>
            <a:endParaRPr lang="en-US" sz="1400" dirty="0">
              <a:latin typeface="+mn-lt"/>
              <a:cs typeface="Arial" pitchFamily="34" charset="0"/>
            </a:endParaRPr>
          </a:p>
        </p:txBody>
      </p:sp>
      <p:pic>
        <p:nvPicPr>
          <p:cNvPr id="75" name="Grafik 74" descr="fa8 sensorconfig bmw colors.png"/>
          <p:cNvPicPr>
            <a:picLocks noChangeAspect="1"/>
          </p:cNvPicPr>
          <p:nvPr/>
        </p:nvPicPr>
        <p:blipFill>
          <a:blip r:embed="rId11" cstate="email"/>
          <a:stretch>
            <a:fillRect/>
          </a:stretch>
        </p:blipFill>
        <p:spPr>
          <a:xfrm rot="10800000">
            <a:off x="1250743" y="3756278"/>
            <a:ext cx="3659689" cy="1862053"/>
          </a:xfrm>
          <a:prstGeom prst="rect">
            <a:avLst/>
          </a:prstGeom>
        </p:spPr>
      </p:pic>
      <p:pic>
        <p:nvPicPr>
          <p:cNvPr id="84" name="Picture 8" descr="I:\Continental\_Interior-Division\Divisions-Praesentation\Bildmaterial\Auto Orange.png"/>
          <p:cNvPicPr>
            <a:picLocks noChangeAspect="1" noChangeArrowheads="1"/>
          </p:cNvPicPr>
          <p:nvPr/>
        </p:nvPicPr>
        <p:blipFill>
          <a:blip r:embed="rId10" cstate="email"/>
          <a:srcRect/>
          <a:stretch>
            <a:fillRect/>
          </a:stretch>
        </p:blipFill>
        <p:spPr bwMode="auto">
          <a:xfrm flipH="1">
            <a:off x="2483768" y="4365104"/>
            <a:ext cx="1224136" cy="695668"/>
          </a:xfrm>
          <a:prstGeom prst="rect">
            <a:avLst/>
          </a:prstGeom>
          <a:noFill/>
        </p:spPr>
      </p:pic>
      <p:sp>
        <p:nvSpPr>
          <p:cNvPr id="33" name="Foliennummernplatzhalter 3"/>
          <p:cNvSpPr>
            <a:spLocks noGrp="1"/>
          </p:cNvSpPr>
          <p:nvPr>
            <p:ph type="sldNum" sz="quarter" idx="11"/>
          </p:nvPr>
        </p:nvSpPr>
        <p:spPr>
          <a:xfrm>
            <a:off x="8388424" y="6375515"/>
            <a:ext cx="360289" cy="150440"/>
          </a:xfrm>
        </p:spPr>
        <p:txBody>
          <a:bodyPr/>
          <a:lstStyle/>
          <a:p>
            <a:fld id="{ADA48181-2C78-49CB-8C52-912A07842C2E}" type="slidenum">
              <a:rPr lang="en-US" smtClean="0"/>
              <a:pPr/>
              <a:t>5</a:t>
            </a:fld>
            <a:endParaRPr lang="en-US" dirty="0"/>
          </a:p>
        </p:txBody>
      </p:sp>
      <p:sp>
        <p:nvSpPr>
          <p:cNvPr id="32"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36"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37"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0"/>
          <p:cNvGrpSpPr/>
          <p:nvPr/>
        </p:nvGrpSpPr>
        <p:grpSpPr>
          <a:xfrm>
            <a:off x="395286" y="2994301"/>
            <a:ext cx="8353427" cy="3048736"/>
            <a:chOff x="395286" y="2828702"/>
            <a:chExt cx="8353427" cy="3048736"/>
          </a:xfrm>
        </p:grpSpPr>
        <p:sp>
          <p:nvSpPr>
            <p:cNvPr id="52" name="Rechteck 51"/>
            <p:cNvSpPr/>
            <p:nvPr/>
          </p:nvSpPr>
          <p:spPr>
            <a:xfrm>
              <a:off x="395287" y="3036117"/>
              <a:ext cx="8353426" cy="2841321"/>
            </a:xfrm>
            <a:prstGeom prst="rect">
              <a:avLst/>
            </a:prstGeom>
            <a:pattFill prst="dkDnDiag">
              <a:fgClr>
                <a:srgbClr val="CFCFCF"/>
              </a:fgClr>
              <a:bgClr>
                <a:schemeClr val="bg1"/>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latin typeface="Calibri" pitchFamily="34" charset="0"/>
              </a:endParaRPr>
            </a:p>
          </p:txBody>
        </p:sp>
        <p:sp>
          <p:nvSpPr>
            <p:cNvPr id="53" name="Rechteck 52"/>
            <p:cNvSpPr/>
            <p:nvPr/>
          </p:nvSpPr>
          <p:spPr>
            <a:xfrm rot="10800000">
              <a:off x="395286" y="2828702"/>
              <a:ext cx="8353427" cy="1650670"/>
            </a:xfrm>
            <a:prstGeom prst="rect">
              <a:avLst/>
            </a:prstGeom>
            <a:gradFill>
              <a:gsLst>
                <a:gs pos="0">
                  <a:schemeClr val="bg1"/>
                </a:gs>
                <a:gs pos="100000">
                  <a:schemeClr val="bg1">
                    <a:alpha val="0"/>
                  </a:schemeClr>
                </a:gs>
              </a:gsLst>
              <a:lin ang="16200000" scaled="0"/>
            </a:gra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chemeClr val="bg2">
                    <a:lumMod val="10000"/>
                  </a:schemeClr>
                </a:solidFill>
                <a:latin typeface="Calibri" pitchFamily="34" charset="0"/>
              </a:endParaRPr>
            </a:p>
          </p:txBody>
        </p:sp>
      </p:grpSp>
      <p:pic>
        <p:nvPicPr>
          <p:cNvPr id="159" name="Picture 8" descr="I:\Continental\_Interior-Division\Divisions-Praesentation\Bildmaterial\Auto Orange.png"/>
          <p:cNvPicPr>
            <a:picLocks noChangeAspect="1" noChangeArrowheads="1"/>
          </p:cNvPicPr>
          <p:nvPr/>
        </p:nvPicPr>
        <p:blipFill>
          <a:blip r:embed="rId4" cstate="screen"/>
          <a:srcRect/>
          <a:stretch>
            <a:fillRect/>
          </a:stretch>
        </p:blipFill>
        <p:spPr bwMode="auto">
          <a:xfrm flipH="1">
            <a:off x="1834504" y="2668681"/>
            <a:ext cx="5474992" cy="2595180"/>
          </a:xfrm>
          <a:prstGeom prst="rect">
            <a:avLst/>
          </a:prstGeom>
          <a:noFill/>
          <a:ln w="9525">
            <a:noFill/>
            <a:miter lim="800000"/>
            <a:headEnd/>
            <a:tailEnd/>
          </a:ln>
        </p:spPr>
      </p:pic>
      <p:sp>
        <p:nvSpPr>
          <p:cNvPr id="54" name="Rechteck 53"/>
          <p:cNvSpPr/>
          <p:nvPr/>
        </p:nvSpPr>
        <p:spPr>
          <a:xfrm>
            <a:off x="395286" y="2434686"/>
            <a:ext cx="8353427" cy="3608351"/>
          </a:xfrm>
          <a:prstGeom prst="rect">
            <a:avLst/>
          </a:prstGeom>
          <a:solidFill>
            <a:schemeClr val="bg1">
              <a:alpha val="50000"/>
            </a:schemeClr>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chemeClr val="bg2">
                  <a:lumMod val="10000"/>
                </a:schemeClr>
              </a:solidFill>
            </a:endParaRPr>
          </a:p>
        </p:txBody>
      </p:sp>
      <p:graphicFrame>
        <p:nvGraphicFramePr>
          <p:cNvPr id="27" name="Objekt 26" hidden="1"/>
          <p:cNvGraphicFramePr>
            <a:graphicFrameLocks noChangeAspect="1"/>
          </p:cNvGraphicFramePr>
          <p:nvPr/>
        </p:nvGraphicFramePr>
        <p:xfrm>
          <a:off x="1587" y="1588"/>
          <a:ext cx="1587" cy="1587"/>
        </p:xfrm>
        <a:graphic>
          <a:graphicData uri="http://schemas.openxmlformats.org/presentationml/2006/ole">
            <p:oleObj spid="_x0000_s71682" name="think-cell Folie" r:id="rId5" imgW="360" imgH="360" progId="">
              <p:embed/>
            </p:oleObj>
          </a:graphicData>
        </a:graphic>
      </p:graphicFrame>
      <p:sp>
        <p:nvSpPr>
          <p:cNvPr id="9" name="Titel 8"/>
          <p:cNvSpPr>
            <a:spLocks noGrp="1"/>
          </p:cNvSpPr>
          <p:nvPr>
            <p:ph type="title"/>
          </p:nvPr>
        </p:nvSpPr>
        <p:spPr/>
        <p:txBody>
          <a:bodyPr/>
          <a:lstStyle/>
          <a:p>
            <a:r>
              <a:rPr lang="en-US" dirty="0" smtClean="0"/>
              <a:t> IT Car Structure Merged with Internet of Everything</a:t>
            </a:r>
            <a:br>
              <a:rPr lang="en-US" dirty="0" smtClean="0"/>
            </a:br>
            <a:r>
              <a:rPr lang="en-US" b="0" dirty="0" smtClean="0">
                <a:solidFill>
                  <a:schemeClr val="tx1"/>
                </a:solidFill>
              </a:rPr>
              <a:t>The Connected </a:t>
            </a:r>
            <a:r>
              <a:rPr lang="en-US" b="0" dirty="0">
                <a:solidFill>
                  <a:schemeClr val="tx1"/>
                </a:solidFill>
              </a:rPr>
              <a:t>V</a:t>
            </a:r>
            <a:r>
              <a:rPr lang="en-US" b="0" dirty="0" smtClean="0">
                <a:solidFill>
                  <a:schemeClr val="tx1"/>
                </a:solidFill>
              </a:rPr>
              <a:t>ehicle </a:t>
            </a:r>
            <a:endParaRPr lang="de-DE" b="0" dirty="0">
              <a:solidFill>
                <a:schemeClr val="tx1"/>
              </a:solidFill>
            </a:endParaRPr>
          </a:p>
        </p:txBody>
      </p:sp>
      <p:sp>
        <p:nvSpPr>
          <p:cNvPr id="57" name="Datumsplatzhalter 23"/>
          <p:cNvSpPr>
            <a:spLocks noGrp="1"/>
          </p:cNvSpPr>
          <p:nvPr>
            <p:ph type="dt" sz="half" idx="4294967295"/>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noProof="0" dirty="0" smtClean="0"/>
              <a:t>January 28, 2014</a:t>
            </a:r>
            <a:endParaRPr lang="en-US" noProof="0" dirty="0"/>
          </a:p>
        </p:txBody>
      </p:sp>
      <p:sp>
        <p:nvSpPr>
          <p:cNvPr id="58" name="Fußzeilenplatzhalter 24"/>
          <p:cNvSpPr>
            <a:spLocks noGrp="1"/>
          </p:cNvSpPr>
          <p:nvPr>
            <p:ph type="ftr" sz="quarter" idx="4294967295"/>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t>Ralf Lenninger © Continental Corporation</a:t>
            </a:r>
            <a:endParaRPr lang="en-US" noProof="0" dirty="0"/>
          </a:p>
        </p:txBody>
      </p:sp>
      <p:sp>
        <p:nvSpPr>
          <p:cNvPr id="59" name="Foliennummernplatzhalter 25"/>
          <p:cNvSpPr>
            <a:spLocks noGrp="1"/>
          </p:cNvSpPr>
          <p:nvPr>
            <p:ph type="sldNum" sz="quarter" idx="4294967295"/>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noProof="0" smtClean="0"/>
              <a:pPr/>
              <a:t>6</a:t>
            </a:fld>
            <a:endParaRPr lang="en-US" noProof="0"/>
          </a:p>
        </p:txBody>
      </p:sp>
      <p:pic>
        <p:nvPicPr>
          <p:cNvPr id="115" name="Picture 3" descr="\\192.168.2.105\Stephanie Henninger\Desktop\Projekte\Car3.png"/>
          <p:cNvPicPr>
            <a:picLocks noChangeAspect="1" noChangeArrowheads="1"/>
          </p:cNvPicPr>
          <p:nvPr/>
        </p:nvPicPr>
        <p:blipFill rotWithShape="1">
          <a:blip r:embed="rId6" cstate="screen">
            <a:extLst>
              <a:ext uri="{28A0092B-C50C-407E-A947-70E740481C1C}">
                <a14:useLocalDpi xmlns:a14="http://schemas.microsoft.com/office/drawing/2010/main" xmlns="" val="0"/>
              </a:ext>
            </a:extLst>
          </a:blip>
          <a:srcRect t="-76228"/>
          <a:stretch/>
        </p:blipFill>
        <p:spPr bwMode="auto">
          <a:xfrm>
            <a:off x="5049170" y="1909937"/>
            <a:ext cx="750498" cy="4313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7" name="Rectangle 35"/>
          <p:cNvSpPr/>
          <p:nvPr/>
        </p:nvSpPr>
        <p:spPr>
          <a:xfrm>
            <a:off x="1186509" y="1898556"/>
            <a:ext cx="650875" cy="379413"/>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dirty="0"/>
          </a:p>
        </p:txBody>
      </p:sp>
      <p:sp>
        <p:nvSpPr>
          <p:cNvPr id="118" name="Rectangle 36"/>
          <p:cNvSpPr/>
          <p:nvPr/>
        </p:nvSpPr>
        <p:spPr>
          <a:xfrm>
            <a:off x="7309496" y="1898556"/>
            <a:ext cx="649288" cy="379413"/>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dirty="0"/>
          </a:p>
        </p:txBody>
      </p:sp>
      <p:sp>
        <p:nvSpPr>
          <p:cNvPr id="121" name="Rectangle 9"/>
          <p:cNvSpPr/>
          <p:nvPr/>
        </p:nvSpPr>
        <p:spPr>
          <a:xfrm>
            <a:off x="1152000" y="1525661"/>
            <a:ext cx="6840000" cy="720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64800"/>
          <a:lstStyle/>
          <a:p>
            <a:pPr algn="ctr" fontAlgn="auto">
              <a:spcBef>
                <a:spcPts val="0"/>
              </a:spcBef>
              <a:spcAft>
                <a:spcPts val="200"/>
              </a:spcAft>
              <a:defRPr/>
            </a:pPr>
            <a:r>
              <a:rPr lang="en-US" sz="1600" b="1" dirty="0">
                <a:solidFill>
                  <a:schemeClr val="tx1"/>
                </a:solidFill>
              </a:rPr>
              <a:t>Cloud</a:t>
            </a:r>
            <a:endParaRPr lang="en-US" sz="1600" b="1" spc="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fontAlgn="auto">
              <a:spcBef>
                <a:spcPts val="0"/>
              </a:spcBef>
              <a:spcAft>
                <a:spcPts val="0"/>
              </a:spcAft>
              <a:defRPr/>
            </a:pPr>
            <a:r>
              <a:rPr lang="en-US" sz="1200" dirty="0"/>
              <a:t>Classic Internet, Wireless Internet, Entertainment Internet, Social Internet</a:t>
            </a:r>
          </a:p>
        </p:txBody>
      </p:sp>
      <p:cxnSp>
        <p:nvCxnSpPr>
          <p:cNvPr id="126" name="Straight Arrow Connector 20"/>
          <p:cNvCxnSpPr/>
          <p:nvPr/>
        </p:nvCxnSpPr>
        <p:spPr>
          <a:xfrm rot="16200000" flipH="1">
            <a:off x="2043759" y="1817406"/>
            <a:ext cx="700087" cy="1763713"/>
          </a:xfrm>
          <a:prstGeom prst="bentConnector2">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27" name="Straight Arrow Connector 20"/>
          <p:cNvCxnSpPr/>
          <p:nvPr/>
        </p:nvCxnSpPr>
        <p:spPr>
          <a:xfrm rot="5400000">
            <a:off x="6401446" y="1817407"/>
            <a:ext cx="700087" cy="1763712"/>
          </a:xfrm>
          <a:prstGeom prst="bentConnector2">
            <a:avLst/>
          </a:prstGeom>
          <a:ln w="12700">
            <a:solidFill>
              <a:schemeClr val="tx1"/>
            </a:solidFill>
            <a:headEnd type="none"/>
            <a:tailEnd type="triangle"/>
          </a:ln>
          <a:effectLst/>
        </p:spPr>
        <p:style>
          <a:lnRef idx="2">
            <a:schemeClr val="accent5"/>
          </a:lnRef>
          <a:fillRef idx="0">
            <a:schemeClr val="accent5"/>
          </a:fillRef>
          <a:effectRef idx="1">
            <a:schemeClr val="accent5"/>
          </a:effectRef>
          <a:fontRef idx="minor">
            <a:schemeClr val="tx1"/>
          </a:fontRef>
        </p:style>
      </p:cxnSp>
      <p:cxnSp>
        <p:nvCxnSpPr>
          <p:cNvPr id="128" name="Straight Arrow Connector 20"/>
          <p:cNvCxnSpPr/>
          <p:nvPr/>
        </p:nvCxnSpPr>
        <p:spPr>
          <a:xfrm flipH="1">
            <a:off x="3564584" y="2361094"/>
            <a:ext cx="0" cy="538162"/>
          </a:xfrm>
          <a:prstGeom prst="straightConnector1">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29" name="Straight Arrow Connector 20"/>
          <p:cNvCxnSpPr/>
          <p:nvPr/>
        </p:nvCxnSpPr>
        <p:spPr>
          <a:xfrm flipH="1">
            <a:off x="4398021" y="2361094"/>
            <a:ext cx="0" cy="538162"/>
          </a:xfrm>
          <a:prstGeom prst="straightConnector1">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30" name="Straight Arrow Connector 20"/>
          <p:cNvCxnSpPr/>
          <p:nvPr/>
        </p:nvCxnSpPr>
        <p:spPr>
          <a:xfrm flipH="1">
            <a:off x="4788546" y="2361094"/>
            <a:ext cx="0" cy="538162"/>
          </a:xfrm>
          <a:prstGeom prst="straightConnector1">
            <a:avLst/>
          </a:prstGeom>
          <a:ln w="12700">
            <a:solidFill>
              <a:schemeClr val="tx1"/>
            </a:solidFill>
            <a:headEnd type="none"/>
            <a:tailEnd type="triangle"/>
          </a:ln>
          <a:effectLst/>
        </p:spPr>
        <p:style>
          <a:lnRef idx="2">
            <a:schemeClr val="accent5"/>
          </a:lnRef>
          <a:fillRef idx="0">
            <a:schemeClr val="accent5"/>
          </a:fillRef>
          <a:effectRef idx="1">
            <a:schemeClr val="accent5"/>
          </a:effectRef>
          <a:fontRef idx="minor">
            <a:schemeClr val="tx1"/>
          </a:fontRef>
        </p:style>
      </p:cxnSp>
      <p:cxnSp>
        <p:nvCxnSpPr>
          <p:cNvPr id="131" name="Straight Arrow Connector 20"/>
          <p:cNvCxnSpPr/>
          <p:nvPr/>
        </p:nvCxnSpPr>
        <p:spPr>
          <a:xfrm>
            <a:off x="4572000" y="4662300"/>
            <a:ext cx="0" cy="432000"/>
          </a:xfrm>
          <a:prstGeom prst="straightConnector1">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sp>
        <p:nvSpPr>
          <p:cNvPr id="133" name="TextBox 56"/>
          <p:cNvSpPr txBox="1">
            <a:spLocks noChangeArrowheads="1"/>
          </p:cNvSpPr>
          <p:nvPr/>
        </p:nvSpPr>
        <p:spPr bwMode="auto">
          <a:xfrm>
            <a:off x="1598124" y="2434687"/>
            <a:ext cx="654050" cy="360000"/>
          </a:xfrm>
          <a:prstGeom prst="rect">
            <a:avLst/>
          </a:prstGeom>
          <a:noFill/>
          <a:ln w="9525">
            <a:noFill/>
            <a:miter lim="800000"/>
            <a:headEnd/>
            <a:tailEnd/>
          </a:ln>
        </p:spPr>
        <p:txBody>
          <a:bodyPr wrap="square" lIns="0" tIns="0" rIns="0" bIns="0" anchor="ctr">
            <a:noAutofit/>
          </a:bodyPr>
          <a:lstStyle/>
          <a:p>
            <a:r>
              <a:rPr lang="en-US" sz="900" dirty="0"/>
              <a:t>2.5/4G</a:t>
            </a:r>
            <a:br>
              <a:rPr lang="en-US" sz="900" dirty="0"/>
            </a:br>
            <a:r>
              <a:rPr lang="en-US" sz="900" dirty="0"/>
              <a:t>Cellular</a:t>
            </a:r>
          </a:p>
        </p:txBody>
      </p:sp>
      <p:sp>
        <p:nvSpPr>
          <p:cNvPr id="134" name="TextBox 57"/>
          <p:cNvSpPr txBox="1">
            <a:spLocks noChangeArrowheads="1"/>
          </p:cNvSpPr>
          <p:nvPr/>
        </p:nvSpPr>
        <p:spPr bwMode="auto">
          <a:xfrm>
            <a:off x="2898440" y="2434687"/>
            <a:ext cx="573088" cy="360000"/>
          </a:xfrm>
          <a:prstGeom prst="rect">
            <a:avLst/>
          </a:prstGeom>
          <a:noFill/>
          <a:ln w="9525">
            <a:noFill/>
            <a:miter lim="800000"/>
            <a:headEnd/>
            <a:tailEnd/>
          </a:ln>
        </p:spPr>
        <p:txBody>
          <a:bodyPr wrap="square" lIns="0" tIns="0" rIns="0" bIns="0" anchor="ctr">
            <a:noAutofit/>
          </a:bodyPr>
          <a:lstStyle/>
          <a:p>
            <a:pPr algn="r"/>
            <a:r>
              <a:rPr lang="en-US" sz="900" dirty="0"/>
              <a:t>802.11</a:t>
            </a:r>
            <a:br>
              <a:rPr lang="en-US" sz="900" dirty="0"/>
            </a:br>
            <a:r>
              <a:rPr lang="en-US" sz="900" dirty="0"/>
              <a:t>WiFi</a:t>
            </a:r>
          </a:p>
        </p:txBody>
      </p:sp>
      <p:sp>
        <p:nvSpPr>
          <p:cNvPr id="135" name="TextBox 58"/>
          <p:cNvSpPr txBox="1">
            <a:spLocks noChangeArrowheads="1"/>
          </p:cNvSpPr>
          <p:nvPr/>
        </p:nvSpPr>
        <p:spPr bwMode="auto">
          <a:xfrm>
            <a:off x="3669475" y="2434687"/>
            <a:ext cx="572147" cy="360000"/>
          </a:xfrm>
          <a:prstGeom prst="rect">
            <a:avLst/>
          </a:prstGeom>
          <a:noFill/>
          <a:ln w="9525">
            <a:noFill/>
            <a:miter lim="800000"/>
            <a:headEnd/>
            <a:tailEnd/>
          </a:ln>
        </p:spPr>
        <p:txBody>
          <a:bodyPr wrap="square" lIns="0" tIns="0" rIns="0" bIns="0" anchor="ctr">
            <a:noAutofit/>
          </a:bodyPr>
          <a:lstStyle/>
          <a:p>
            <a:pPr algn="r"/>
            <a:r>
              <a:rPr lang="en-US" sz="900" dirty="0"/>
              <a:t>LBS </a:t>
            </a:r>
            <a:br>
              <a:rPr lang="en-US" sz="900" dirty="0"/>
            </a:br>
            <a:r>
              <a:rPr lang="en-US" sz="900" dirty="0"/>
              <a:t>GPS &amp; </a:t>
            </a:r>
            <a:br>
              <a:rPr lang="en-US" sz="900" dirty="0"/>
            </a:br>
            <a:r>
              <a:rPr lang="en-US" sz="900" dirty="0"/>
              <a:t>others</a:t>
            </a:r>
          </a:p>
        </p:txBody>
      </p:sp>
      <p:sp>
        <p:nvSpPr>
          <p:cNvPr id="136" name="TextBox 59"/>
          <p:cNvSpPr txBox="1">
            <a:spLocks noChangeArrowheads="1"/>
          </p:cNvSpPr>
          <p:nvPr/>
        </p:nvSpPr>
        <p:spPr bwMode="auto">
          <a:xfrm>
            <a:off x="4892635" y="2434687"/>
            <a:ext cx="669911" cy="360000"/>
          </a:xfrm>
          <a:prstGeom prst="rect">
            <a:avLst/>
          </a:prstGeom>
          <a:noFill/>
          <a:ln w="9525">
            <a:noFill/>
            <a:miter lim="800000"/>
            <a:headEnd/>
            <a:tailEnd/>
          </a:ln>
        </p:spPr>
        <p:txBody>
          <a:bodyPr wrap="square" lIns="0" tIns="0" rIns="0" bIns="0" anchor="ctr">
            <a:noAutofit/>
          </a:bodyPr>
          <a:lstStyle/>
          <a:p>
            <a:r>
              <a:rPr lang="en-US" sz="900" dirty="0"/>
              <a:t>Broadcast</a:t>
            </a:r>
          </a:p>
          <a:p>
            <a:r>
              <a:rPr lang="en-US" sz="900" dirty="0"/>
              <a:t>Data</a:t>
            </a:r>
          </a:p>
        </p:txBody>
      </p:sp>
      <p:cxnSp>
        <p:nvCxnSpPr>
          <p:cNvPr id="137" name="Straight Arrow Connector 20"/>
          <p:cNvCxnSpPr/>
          <p:nvPr/>
        </p:nvCxnSpPr>
        <p:spPr>
          <a:xfrm flipH="1">
            <a:off x="5796609" y="2359506"/>
            <a:ext cx="0" cy="539750"/>
          </a:xfrm>
          <a:prstGeom prst="straightConnector1">
            <a:avLst/>
          </a:prstGeom>
          <a:ln w="12700">
            <a:solidFill>
              <a:schemeClr val="tx1"/>
            </a:solidFill>
            <a:headEnd type="none"/>
            <a:tailEnd type="triangle"/>
          </a:ln>
          <a:effectLst/>
        </p:spPr>
        <p:style>
          <a:lnRef idx="2">
            <a:schemeClr val="accent5"/>
          </a:lnRef>
          <a:fillRef idx="0">
            <a:schemeClr val="accent5"/>
          </a:fillRef>
          <a:effectRef idx="1">
            <a:schemeClr val="accent5"/>
          </a:effectRef>
          <a:fontRef idx="minor">
            <a:schemeClr val="tx1"/>
          </a:fontRef>
        </p:style>
      </p:cxnSp>
      <p:sp>
        <p:nvSpPr>
          <p:cNvPr id="138" name="TextBox 61"/>
          <p:cNvSpPr txBox="1">
            <a:spLocks noChangeArrowheads="1"/>
          </p:cNvSpPr>
          <p:nvPr/>
        </p:nvSpPr>
        <p:spPr bwMode="auto">
          <a:xfrm>
            <a:off x="5903484" y="2434687"/>
            <a:ext cx="809625" cy="360000"/>
          </a:xfrm>
          <a:prstGeom prst="rect">
            <a:avLst/>
          </a:prstGeom>
          <a:noFill/>
          <a:ln w="9525">
            <a:noFill/>
            <a:miter lim="800000"/>
            <a:headEnd/>
            <a:tailEnd/>
          </a:ln>
        </p:spPr>
        <p:txBody>
          <a:bodyPr wrap="square" lIns="0" tIns="0" rIns="0" bIns="0" anchor="ctr">
            <a:noAutofit/>
          </a:bodyPr>
          <a:lstStyle/>
          <a:p>
            <a:r>
              <a:rPr lang="en-US" sz="900" dirty="0"/>
              <a:t>Broadcast</a:t>
            </a:r>
          </a:p>
          <a:p>
            <a:r>
              <a:rPr lang="en-US" sz="900" dirty="0"/>
              <a:t>Digital</a:t>
            </a:r>
            <a:br>
              <a:rPr lang="en-US" sz="900" dirty="0"/>
            </a:br>
            <a:r>
              <a:rPr lang="en-US" sz="900" dirty="0"/>
              <a:t>Audio</a:t>
            </a:r>
          </a:p>
        </p:txBody>
      </p:sp>
      <p:sp>
        <p:nvSpPr>
          <p:cNvPr id="139" name="TextBox 62"/>
          <p:cNvSpPr txBox="1">
            <a:spLocks noChangeArrowheads="1"/>
          </p:cNvSpPr>
          <p:nvPr/>
        </p:nvSpPr>
        <p:spPr bwMode="auto">
          <a:xfrm>
            <a:off x="6711959" y="2434687"/>
            <a:ext cx="809625" cy="360000"/>
          </a:xfrm>
          <a:prstGeom prst="rect">
            <a:avLst/>
          </a:prstGeom>
          <a:noFill/>
          <a:ln w="9525">
            <a:noFill/>
            <a:miter lim="800000"/>
            <a:headEnd/>
            <a:tailEnd/>
          </a:ln>
        </p:spPr>
        <p:txBody>
          <a:bodyPr wrap="square" lIns="0" tIns="0" rIns="0" bIns="0" anchor="ctr">
            <a:noAutofit/>
          </a:bodyPr>
          <a:lstStyle/>
          <a:p>
            <a:pPr algn="r"/>
            <a:r>
              <a:rPr lang="en-US" sz="900" dirty="0"/>
              <a:t>Broadcast</a:t>
            </a:r>
          </a:p>
          <a:p>
            <a:pPr algn="r"/>
            <a:r>
              <a:rPr lang="en-US" sz="900" dirty="0"/>
              <a:t>Digital</a:t>
            </a:r>
            <a:br>
              <a:rPr lang="en-US" sz="900" dirty="0"/>
            </a:br>
            <a:r>
              <a:rPr lang="en-US" sz="900" dirty="0"/>
              <a:t>Video</a:t>
            </a:r>
          </a:p>
        </p:txBody>
      </p:sp>
      <p:sp>
        <p:nvSpPr>
          <p:cNvPr id="141" name="TextBox 65"/>
          <p:cNvSpPr txBox="1">
            <a:spLocks noChangeArrowheads="1"/>
          </p:cNvSpPr>
          <p:nvPr/>
        </p:nvSpPr>
        <p:spPr bwMode="auto">
          <a:xfrm>
            <a:off x="6026796" y="3366994"/>
            <a:ext cx="425450" cy="180000"/>
          </a:xfrm>
          <a:prstGeom prst="rect">
            <a:avLst/>
          </a:prstGeom>
          <a:noFill/>
          <a:ln w="9525">
            <a:noFill/>
            <a:miter lim="800000"/>
            <a:headEnd/>
            <a:tailEnd/>
          </a:ln>
        </p:spPr>
        <p:txBody>
          <a:bodyPr wrap="square" lIns="0" tIns="0" rIns="0" bIns="0" anchor="ctr">
            <a:noAutofit/>
          </a:bodyPr>
          <a:lstStyle/>
          <a:p>
            <a:pPr algn="ctr"/>
            <a:r>
              <a:rPr lang="en-US" sz="900" b="1" dirty="0"/>
              <a:t>V2V</a:t>
            </a:r>
          </a:p>
        </p:txBody>
      </p:sp>
      <p:sp>
        <p:nvSpPr>
          <p:cNvPr id="143" name="TextBox 67"/>
          <p:cNvSpPr txBox="1">
            <a:spLocks noChangeArrowheads="1"/>
          </p:cNvSpPr>
          <p:nvPr/>
        </p:nvSpPr>
        <p:spPr bwMode="auto">
          <a:xfrm>
            <a:off x="2658121" y="3366994"/>
            <a:ext cx="455613" cy="180000"/>
          </a:xfrm>
          <a:prstGeom prst="rect">
            <a:avLst/>
          </a:prstGeom>
          <a:noFill/>
          <a:ln w="9525">
            <a:noFill/>
            <a:miter lim="800000"/>
            <a:headEnd/>
            <a:tailEnd/>
          </a:ln>
        </p:spPr>
        <p:txBody>
          <a:bodyPr wrap="square" lIns="0" tIns="0" rIns="0" bIns="0" anchor="ctr">
            <a:noAutofit/>
          </a:bodyPr>
          <a:lstStyle/>
          <a:p>
            <a:pPr algn="ctr"/>
            <a:r>
              <a:rPr lang="en-US" sz="900" b="1" dirty="0"/>
              <a:t>USB</a:t>
            </a:r>
          </a:p>
        </p:txBody>
      </p:sp>
      <p:sp>
        <p:nvSpPr>
          <p:cNvPr id="145" name="TextBox 69"/>
          <p:cNvSpPr txBox="1">
            <a:spLocks noChangeArrowheads="1"/>
          </p:cNvSpPr>
          <p:nvPr/>
        </p:nvSpPr>
        <p:spPr bwMode="auto">
          <a:xfrm>
            <a:off x="4149847" y="4788989"/>
            <a:ext cx="307549" cy="180000"/>
          </a:xfrm>
          <a:prstGeom prst="rect">
            <a:avLst/>
          </a:prstGeom>
          <a:noFill/>
          <a:ln w="9525">
            <a:noFill/>
            <a:miter lim="800000"/>
            <a:headEnd/>
            <a:tailEnd/>
          </a:ln>
        </p:spPr>
        <p:txBody>
          <a:bodyPr wrap="square" lIns="0" tIns="0" rIns="0" bIns="0" anchor="ctr">
            <a:noAutofit/>
          </a:bodyPr>
          <a:lstStyle/>
          <a:p>
            <a:pPr algn="r"/>
            <a:r>
              <a:rPr lang="en-US" sz="900" dirty="0"/>
              <a:t>V2I</a:t>
            </a:r>
          </a:p>
        </p:txBody>
      </p:sp>
      <p:sp>
        <p:nvSpPr>
          <p:cNvPr id="146" name="TextBox 70"/>
          <p:cNvSpPr txBox="1">
            <a:spLocks noChangeArrowheads="1"/>
          </p:cNvSpPr>
          <p:nvPr/>
        </p:nvSpPr>
        <p:spPr bwMode="auto">
          <a:xfrm>
            <a:off x="4672584" y="4785020"/>
            <a:ext cx="1355725" cy="180000"/>
          </a:xfrm>
          <a:prstGeom prst="rect">
            <a:avLst/>
          </a:prstGeom>
          <a:noFill/>
          <a:ln w="9525">
            <a:noFill/>
            <a:miter lim="800000"/>
            <a:headEnd/>
            <a:tailEnd/>
          </a:ln>
        </p:spPr>
        <p:txBody>
          <a:bodyPr wrap="square" lIns="0" tIns="0" rIns="0" bIns="0" anchor="ctr">
            <a:noAutofit/>
          </a:bodyPr>
          <a:lstStyle/>
          <a:p>
            <a:r>
              <a:rPr lang="en-US" sz="900" dirty="0"/>
              <a:t>802.11P &amp; WAVE</a:t>
            </a:r>
          </a:p>
        </p:txBody>
      </p:sp>
      <p:sp>
        <p:nvSpPr>
          <p:cNvPr id="147" name="Rectangle 71"/>
          <p:cNvSpPr/>
          <p:nvPr/>
        </p:nvSpPr>
        <p:spPr>
          <a:xfrm>
            <a:off x="1187154" y="5093642"/>
            <a:ext cx="6840000" cy="648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0" bIns="0" anchor="ctr" anchorCtr="0"/>
          <a:lstStyle/>
          <a:p>
            <a:pPr algn="ctr" fontAlgn="auto">
              <a:spcBef>
                <a:spcPts val="0"/>
              </a:spcBef>
              <a:spcAft>
                <a:spcPts val="200"/>
              </a:spcAft>
              <a:defRPr/>
            </a:pPr>
            <a:r>
              <a:rPr lang="en-US" sz="1600" b="1" dirty="0">
                <a:solidFill>
                  <a:schemeClr val="tx1"/>
                </a:solidFill>
              </a:rPr>
              <a:t>Roadway Infrastructure &amp; Information Network</a:t>
            </a:r>
          </a:p>
          <a:p>
            <a:pPr algn="ctr" fontAlgn="auto">
              <a:spcBef>
                <a:spcPts val="0"/>
              </a:spcBef>
              <a:spcAft>
                <a:spcPts val="0"/>
              </a:spcAft>
              <a:defRPr/>
            </a:pPr>
            <a:r>
              <a:rPr lang="en-US" sz="1200" dirty="0" smtClean="0">
                <a:solidFill>
                  <a:schemeClr val="tx1"/>
                </a:solidFill>
              </a:rPr>
              <a:t>Consumer/commercial	 Roadway </a:t>
            </a:r>
            <a:r>
              <a:rPr lang="en-US" sz="1200" dirty="0">
                <a:solidFill>
                  <a:schemeClr val="tx1"/>
                </a:solidFill>
              </a:rPr>
              <a:t>info, events, warnings, guidance</a:t>
            </a:r>
          </a:p>
        </p:txBody>
      </p:sp>
      <p:cxnSp>
        <p:nvCxnSpPr>
          <p:cNvPr id="150" name="Straight Arrow Connector 20"/>
          <p:cNvCxnSpPr>
            <a:stCxn id="121" idx="1"/>
            <a:endCxn id="147" idx="1"/>
          </p:cNvCxnSpPr>
          <p:nvPr/>
        </p:nvCxnSpPr>
        <p:spPr>
          <a:xfrm rot="10800000" flipH="1" flipV="1">
            <a:off x="1152000" y="1885660"/>
            <a:ext cx="35154" cy="3531981"/>
          </a:xfrm>
          <a:prstGeom prst="bentConnector3">
            <a:avLst>
              <a:gd name="adj1" fmla="val -1832611"/>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51" name="Straight Arrow Connector 20"/>
          <p:cNvCxnSpPr/>
          <p:nvPr/>
        </p:nvCxnSpPr>
        <p:spPr>
          <a:xfrm rot="16200000" flipH="1">
            <a:off x="828371" y="2743044"/>
            <a:ext cx="981075" cy="0"/>
          </a:xfrm>
          <a:prstGeom prst="bentConnector3">
            <a:avLst>
              <a:gd name="adj1" fmla="val 50000"/>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52" name="Straight Arrow Connector 20"/>
          <p:cNvCxnSpPr>
            <a:stCxn id="121" idx="3"/>
          </p:cNvCxnSpPr>
          <p:nvPr/>
        </p:nvCxnSpPr>
        <p:spPr>
          <a:xfrm>
            <a:off x="7992000" y="1885661"/>
            <a:ext cx="118847" cy="1347921"/>
          </a:xfrm>
          <a:prstGeom prst="bentConnector2">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sp>
        <p:nvSpPr>
          <p:cNvPr id="153" name="TextBox 90"/>
          <p:cNvSpPr txBox="1">
            <a:spLocks noChangeArrowheads="1"/>
          </p:cNvSpPr>
          <p:nvPr/>
        </p:nvSpPr>
        <p:spPr bwMode="auto">
          <a:xfrm>
            <a:off x="609135" y="4843878"/>
            <a:ext cx="578489" cy="551033"/>
          </a:xfrm>
          <a:prstGeom prst="rect">
            <a:avLst/>
          </a:prstGeom>
          <a:noFill/>
          <a:ln w="9525">
            <a:noFill/>
            <a:miter lim="800000"/>
            <a:headEnd/>
            <a:tailEnd/>
          </a:ln>
        </p:spPr>
        <p:txBody>
          <a:bodyPr wrap="square" lIns="0" tIns="0" rIns="0" bIns="0" anchor="ctr">
            <a:noAutofit/>
          </a:bodyPr>
          <a:lstStyle/>
          <a:p>
            <a:r>
              <a:rPr lang="en-US" sz="900" dirty="0"/>
              <a:t>Back </a:t>
            </a:r>
            <a:r>
              <a:rPr lang="en-US" sz="900" dirty="0" smtClean="0"/>
              <a:t/>
            </a:r>
            <a:br>
              <a:rPr lang="en-US" sz="900" dirty="0" smtClean="0"/>
            </a:br>
            <a:r>
              <a:rPr lang="en-US" sz="900" dirty="0" smtClean="0"/>
              <a:t>Haul</a:t>
            </a:r>
            <a:r>
              <a:rPr lang="en-US" sz="900" dirty="0"/>
              <a:t/>
            </a:r>
            <a:br>
              <a:rPr lang="en-US" sz="900" dirty="0"/>
            </a:br>
            <a:r>
              <a:rPr lang="en-US" sz="900" dirty="0"/>
              <a:t>Network</a:t>
            </a:r>
          </a:p>
        </p:txBody>
      </p:sp>
      <p:sp>
        <p:nvSpPr>
          <p:cNvPr id="154" name="TextBox 91"/>
          <p:cNvSpPr txBox="1">
            <a:spLocks noChangeArrowheads="1"/>
          </p:cNvSpPr>
          <p:nvPr/>
        </p:nvSpPr>
        <p:spPr bwMode="auto">
          <a:xfrm>
            <a:off x="648717" y="2434687"/>
            <a:ext cx="562657" cy="360000"/>
          </a:xfrm>
          <a:prstGeom prst="rect">
            <a:avLst/>
          </a:prstGeom>
          <a:noFill/>
          <a:ln w="9525">
            <a:noFill/>
            <a:miter lim="800000"/>
            <a:headEnd/>
            <a:tailEnd/>
          </a:ln>
        </p:spPr>
        <p:txBody>
          <a:bodyPr wrap="square" lIns="0" tIns="0" rIns="0" bIns="0" anchor="ctr">
            <a:noAutofit/>
          </a:bodyPr>
          <a:lstStyle/>
          <a:p>
            <a:pPr algn="r"/>
            <a:r>
              <a:rPr lang="en-US" sz="900" dirty="0"/>
              <a:t>2.5/4G</a:t>
            </a:r>
            <a:br>
              <a:rPr lang="en-US" sz="900" dirty="0"/>
            </a:br>
            <a:r>
              <a:rPr lang="en-US" sz="900" dirty="0"/>
              <a:t>Cellular</a:t>
            </a:r>
          </a:p>
        </p:txBody>
      </p:sp>
      <p:sp>
        <p:nvSpPr>
          <p:cNvPr id="155" name="TextBox 97"/>
          <p:cNvSpPr txBox="1">
            <a:spLocks noChangeArrowheads="1"/>
          </p:cNvSpPr>
          <p:nvPr/>
        </p:nvSpPr>
        <p:spPr bwMode="auto">
          <a:xfrm>
            <a:off x="8222559" y="2416687"/>
            <a:ext cx="429729" cy="396000"/>
          </a:xfrm>
          <a:prstGeom prst="rect">
            <a:avLst/>
          </a:prstGeom>
          <a:noFill/>
          <a:ln w="9525">
            <a:noFill/>
            <a:miter lim="800000"/>
            <a:headEnd/>
            <a:tailEnd/>
          </a:ln>
        </p:spPr>
        <p:txBody>
          <a:bodyPr wrap="square" lIns="0" tIns="0" rIns="0" bIns="0" anchor="ctr">
            <a:noAutofit/>
          </a:bodyPr>
          <a:lstStyle/>
          <a:p>
            <a:r>
              <a:rPr lang="en-US" sz="900" dirty="0"/>
              <a:t>2.5/4G</a:t>
            </a:r>
            <a:br>
              <a:rPr lang="en-US" sz="900" dirty="0"/>
            </a:br>
            <a:r>
              <a:rPr lang="en-US" sz="900" dirty="0"/>
              <a:t>Cellular</a:t>
            </a:r>
          </a:p>
        </p:txBody>
      </p:sp>
      <p:sp>
        <p:nvSpPr>
          <p:cNvPr id="156" name="Rectangle 52"/>
          <p:cNvSpPr/>
          <p:nvPr/>
        </p:nvSpPr>
        <p:spPr>
          <a:xfrm>
            <a:off x="7520292" y="4638550"/>
            <a:ext cx="1008000" cy="882000"/>
          </a:xfrm>
          <a:prstGeom prst="rect">
            <a:avLst/>
          </a:prstGeom>
          <a:solidFill>
            <a:schemeClr val="tx1">
              <a:lumMod val="50000"/>
              <a:lumOff val="5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lstStyle/>
          <a:p>
            <a:pPr>
              <a:spcAft>
                <a:spcPts val="400"/>
              </a:spcAft>
            </a:pPr>
            <a:r>
              <a:rPr lang="en-US" sz="1600" b="1" dirty="0">
                <a:solidFill>
                  <a:schemeClr val="bg1"/>
                </a:solidFill>
              </a:rPr>
              <a:t>ITS</a:t>
            </a:r>
          </a:p>
          <a:p>
            <a:pPr>
              <a:spcAft>
                <a:spcPts val="400"/>
              </a:spcAft>
            </a:pPr>
            <a:r>
              <a:rPr lang="en-US" sz="1000" dirty="0">
                <a:solidFill>
                  <a:schemeClr val="bg1"/>
                </a:solidFill>
              </a:rPr>
              <a:t>Intelligent</a:t>
            </a:r>
            <a:br>
              <a:rPr lang="en-US" sz="1000" dirty="0">
                <a:solidFill>
                  <a:schemeClr val="bg1"/>
                </a:solidFill>
              </a:rPr>
            </a:br>
            <a:r>
              <a:rPr lang="en-US" sz="1000" dirty="0" smtClean="0">
                <a:solidFill>
                  <a:schemeClr val="bg1"/>
                </a:solidFill>
              </a:rPr>
              <a:t>Transportation</a:t>
            </a:r>
            <a:br>
              <a:rPr lang="en-US" sz="1000" dirty="0" smtClean="0">
                <a:solidFill>
                  <a:schemeClr val="bg1"/>
                </a:solidFill>
              </a:rPr>
            </a:br>
            <a:r>
              <a:rPr lang="en-US" sz="1000" dirty="0" smtClean="0">
                <a:solidFill>
                  <a:schemeClr val="bg1"/>
                </a:solidFill>
              </a:rPr>
              <a:t>Systems</a:t>
            </a:r>
            <a:endParaRPr lang="en-US" sz="1000" dirty="0">
              <a:solidFill>
                <a:schemeClr val="bg1"/>
              </a:solidFill>
            </a:endParaRPr>
          </a:p>
        </p:txBody>
      </p:sp>
      <p:sp>
        <p:nvSpPr>
          <p:cNvPr id="149" name="Rectangle 73"/>
          <p:cNvSpPr/>
          <p:nvPr/>
        </p:nvSpPr>
        <p:spPr>
          <a:xfrm>
            <a:off x="648718" y="3263600"/>
            <a:ext cx="1835696" cy="900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lstStyle/>
          <a:p>
            <a:pPr>
              <a:spcAft>
                <a:spcPts val="200"/>
              </a:spcAft>
            </a:pPr>
            <a:r>
              <a:rPr lang="en-US" sz="1600" b="1" dirty="0">
                <a:solidFill>
                  <a:schemeClr val="tx1"/>
                </a:solidFill>
              </a:rPr>
              <a:t>Mobile Devices</a:t>
            </a:r>
          </a:p>
          <a:p>
            <a:pPr marL="144000" indent="-144000">
              <a:buClr>
                <a:srgbClr val="FF9900"/>
              </a:buClr>
              <a:buFont typeface="Arial" pitchFamily="34" charset="0"/>
              <a:buChar char="›"/>
            </a:pPr>
            <a:r>
              <a:rPr lang="en-US" sz="1200" dirty="0">
                <a:solidFill>
                  <a:schemeClr val="tx1"/>
                </a:solidFill>
              </a:rPr>
              <a:t>Apps Integration</a:t>
            </a:r>
          </a:p>
          <a:p>
            <a:pPr marL="144000" indent="-144000">
              <a:buClr>
                <a:srgbClr val="FF9900"/>
              </a:buClr>
              <a:buFont typeface="Arial" pitchFamily="34" charset="0"/>
              <a:buChar char="›"/>
            </a:pPr>
            <a:r>
              <a:rPr lang="en-US" sz="1200" dirty="0">
                <a:solidFill>
                  <a:schemeClr val="tx1"/>
                </a:solidFill>
              </a:rPr>
              <a:t>Smartphones</a:t>
            </a:r>
          </a:p>
          <a:p>
            <a:pPr marL="144000" indent="-144000">
              <a:buClr>
                <a:srgbClr val="FF9900"/>
              </a:buClr>
              <a:buFont typeface="Arial" pitchFamily="34" charset="0"/>
              <a:buChar char="›"/>
            </a:pPr>
            <a:r>
              <a:rPr lang="en-US" sz="1200" dirty="0">
                <a:solidFill>
                  <a:schemeClr val="tx1"/>
                </a:solidFill>
              </a:rPr>
              <a:t>Tablets</a:t>
            </a:r>
          </a:p>
        </p:txBody>
      </p:sp>
      <p:sp>
        <p:nvSpPr>
          <p:cNvPr id="161" name="Rectangle 73"/>
          <p:cNvSpPr/>
          <p:nvPr/>
        </p:nvSpPr>
        <p:spPr>
          <a:xfrm>
            <a:off x="6672343" y="3263600"/>
            <a:ext cx="1835696" cy="900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lstStyle/>
          <a:p>
            <a:pPr>
              <a:spcAft>
                <a:spcPts val="200"/>
              </a:spcAft>
            </a:pPr>
            <a:r>
              <a:rPr lang="en-US" sz="1600" b="1" dirty="0">
                <a:solidFill>
                  <a:schemeClr val="tx1"/>
                </a:solidFill>
              </a:rPr>
              <a:t>Other V2V </a:t>
            </a:r>
            <a:r>
              <a:rPr lang="en-US" sz="1600" b="1" dirty="0" smtClean="0">
                <a:solidFill>
                  <a:schemeClr val="tx1"/>
                </a:solidFill>
              </a:rPr>
              <a:t>Cars</a:t>
            </a:r>
          </a:p>
          <a:p>
            <a:pPr marL="144000" indent="-144000">
              <a:buClr>
                <a:srgbClr val="FF9900"/>
              </a:buClr>
              <a:buFont typeface="Arial" pitchFamily="34" charset="0"/>
              <a:buChar char="›"/>
            </a:pPr>
            <a:r>
              <a:rPr lang="en-US" sz="1200" dirty="0" smtClean="0">
                <a:solidFill>
                  <a:schemeClr val="tx1"/>
                </a:solidFill>
              </a:rPr>
              <a:t>Safety </a:t>
            </a:r>
            <a:r>
              <a:rPr lang="en-US" sz="1200" dirty="0">
                <a:solidFill>
                  <a:schemeClr val="tx1"/>
                </a:solidFill>
              </a:rPr>
              <a:t>V2V Apps</a:t>
            </a:r>
          </a:p>
          <a:p>
            <a:pPr marL="144000" indent="-144000">
              <a:buClr>
                <a:srgbClr val="FF9900"/>
              </a:buClr>
              <a:buFont typeface="Arial" pitchFamily="34" charset="0"/>
              <a:buChar char="›"/>
            </a:pPr>
            <a:r>
              <a:rPr lang="en-US" sz="1200" dirty="0">
                <a:solidFill>
                  <a:schemeClr val="tx1"/>
                </a:solidFill>
              </a:rPr>
              <a:t>Ad-hoc network</a:t>
            </a:r>
          </a:p>
        </p:txBody>
      </p:sp>
      <p:sp>
        <p:nvSpPr>
          <p:cNvPr id="165" name="TextBox 66"/>
          <p:cNvSpPr txBox="1">
            <a:spLocks noChangeArrowheads="1"/>
          </p:cNvSpPr>
          <p:nvPr/>
        </p:nvSpPr>
        <p:spPr bwMode="auto">
          <a:xfrm>
            <a:off x="5890271" y="3672431"/>
            <a:ext cx="696913" cy="360000"/>
          </a:xfrm>
          <a:prstGeom prst="rect">
            <a:avLst/>
          </a:prstGeom>
          <a:noFill/>
          <a:ln w="9525">
            <a:noFill/>
            <a:miter lim="800000"/>
            <a:headEnd/>
            <a:tailEnd/>
          </a:ln>
        </p:spPr>
        <p:txBody>
          <a:bodyPr wrap="square" lIns="0" tIns="0" rIns="0" bIns="0" anchor="ctr">
            <a:noAutofit/>
          </a:bodyPr>
          <a:lstStyle/>
          <a:p>
            <a:pPr algn="ctr"/>
            <a:r>
              <a:rPr lang="en-US" sz="900" b="1" dirty="0"/>
              <a:t>802.11P</a:t>
            </a:r>
          </a:p>
          <a:p>
            <a:pPr algn="ctr"/>
            <a:r>
              <a:rPr lang="en-US" sz="900" b="1" dirty="0"/>
              <a:t>&amp; WAVE</a:t>
            </a:r>
          </a:p>
          <a:p>
            <a:pPr algn="ctr"/>
            <a:r>
              <a:rPr lang="en-US" sz="900" b="1" dirty="0"/>
              <a:t>Network</a:t>
            </a:r>
          </a:p>
        </p:txBody>
      </p:sp>
      <p:sp>
        <p:nvSpPr>
          <p:cNvPr id="166" name="TextBox 68"/>
          <p:cNvSpPr txBox="1">
            <a:spLocks noChangeArrowheads="1"/>
          </p:cNvSpPr>
          <p:nvPr/>
        </p:nvSpPr>
        <p:spPr bwMode="auto">
          <a:xfrm>
            <a:off x="2493021" y="3672431"/>
            <a:ext cx="784225" cy="360000"/>
          </a:xfrm>
          <a:prstGeom prst="rect">
            <a:avLst/>
          </a:prstGeom>
          <a:noFill/>
          <a:ln w="9525">
            <a:noFill/>
            <a:miter lim="800000"/>
            <a:headEnd/>
            <a:tailEnd/>
          </a:ln>
        </p:spPr>
        <p:txBody>
          <a:bodyPr wrap="square" lIns="0" tIns="0" rIns="0" bIns="0" anchor="ctr">
            <a:noAutofit/>
          </a:bodyPr>
          <a:lstStyle/>
          <a:p>
            <a:pPr algn="ctr"/>
            <a:r>
              <a:rPr lang="en-US" sz="900" b="1" dirty="0"/>
              <a:t>Bluetooth</a:t>
            </a:r>
            <a:br>
              <a:rPr lang="en-US" sz="900" b="1" dirty="0"/>
            </a:br>
            <a:r>
              <a:rPr lang="en-US" sz="900" b="1" dirty="0"/>
              <a:t>WiFi</a:t>
            </a:r>
          </a:p>
        </p:txBody>
      </p:sp>
      <p:cxnSp>
        <p:nvCxnSpPr>
          <p:cNvPr id="167" name="Straight Arrow Connector 20"/>
          <p:cNvCxnSpPr/>
          <p:nvPr/>
        </p:nvCxnSpPr>
        <p:spPr>
          <a:xfrm rot="5400000">
            <a:off x="2869988" y="3206969"/>
            <a:ext cx="0" cy="792000"/>
          </a:xfrm>
          <a:prstGeom prst="straightConnector1">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68" name="Straight Arrow Connector 20"/>
          <p:cNvCxnSpPr/>
          <p:nvPr/>
        </p:nvCxnSpPr>
        <p:spPr>
          <a:xfrm rot="5400000">
            <a:off x="6286271" y="3206969"/>
            <a:ext cx="0" cy="792000"/>
          </a:xfrm>
          <a:prstGeom prst="straightConnector1">
            <a:avLst/>
          </a:prstGeom>
          <a:ln w="12700">
            <a:solidFill>
              <a:schemeClr val="tx1"/>
            </a:solidFill>
            <a:headEnd type="triangle"/>
            <a:tailEnd type="triangle"/>
          </a:ln>
          <a:effectLst/>
        </p:spPr>
        <p:style>
          <a:lnRef idx="2">
            <a:schemeClr val="accent5"/>
          </a:lnRef>
          <a:fillRef idx="0">
            <a:schemeClr val="accent5"/>
          </a:fillRef>
          <a:effectRef idx="1">
            <a:schemeClr val="accent5"/>
          </a:effectRef>
          <a:fontRef idx="minor">
            <a:schemeClr val="tx1"/>
          </a:fontRef>
        </p:style>
      </p:cxnSp>
      <p:sp>
        <p:nvSpPr>
          <p:cNvPr id="123" name="Rounded Rectangle 13"/>
          <p:cNvSpPr/>
          <p:nvPr/>
        </p:nvSpPr>
        <p:spPr>
          <a:xfrm>
            <a:off x="1440626" y="2119228"/>
            <a:ext cx="1720552" cy="243514"/>
          </a:xfrm>
          <a:prstGeom prst="rect">
            <a:avLst/>
          </a:prstGeom>
          <a:solidFill>
            <a:schemeClr val="tx1">
              <a:lumMod val="50000"/>
              <a:lumOff val="5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0" bIns="0" anchor="ctr" anchorCtr="0"/>
          <a:lstStyle/>
          <a:p>
            <a:pPr algn="ctr"/>
            <a:r>
              <a:rPr lang="en-US" sz="1200" b="1" dirty="0">
                <a:solidFill>
                  <a:schemeClr val="bg1"/>
                </a:solidFill>
              </a:rPr>
              <a:t>Content Networks</a:t>
            </a:r>
          </a:p>
        </p:txBody>
      </p:sp>
      <p:sp>
        <p:nvSpPr>
          <p:cNvPr id="124" name="Rounded Rectangle 16"/>
          <p:cNvSpPr/>
          <p:nvPr/>
        </p:nvSpPr>
        <p:spPr>
          <a:xfrm>
            <a:off x="3265988" y="2119228"/>
            <a:ext cx="2266616" cy="243514"/>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0" bIns="0" anchor="ctr" anchorCtr="0"/>
          <a:lstStyle/>
          <a:p>
            <a:pPr algn="ctr"/>
            <a:r>
              <a:rPr lang="en-US" sz="1200" b="1" dirty="0">
                <a:solidFill>
                  <a:schemeClr val="bg1"/>
                </a:solidFill>
              </a:rPr>
              <a:t>Communication Networks</a:t>
            </a:r>
          </a:p>
        </p:txBody>
      </p:sp>
      <p:sp>
        <p:nvSpPr>
          <p:cNvPr id="125" name="Rounded Rectangle 17"/>
          <p:cNvSpPr/>
          <p:nvPr/>
        </p:nvSpPr>
        <p:spPr>
          <a:xfrm>
            <a:off x="5637414" y="2119228"/>
            <a:ext cx="2065961" cy="243514"/>
          </a:xfrm>
          <a:prstGeom prst="rect">
            <a:avLst/>
          </a:prstGeom>
          <a:solidFill>
            <a:schemeClr val="tx1">
              <a:lumMod val="65000"/>
              <a:lumOff val="35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0" bIns="0" anchor="ctr" anchorCtr="0"/>
          <a:lstStyle/>
          <a:p>
            <a:pPr algn="ctr"/>
            <a:r>
              <a:rPr lang="en-US" sz="1200" b="1" noProof="1" smtClean="0">
                <a:solidFill>
                  <a:schemeClr val="bg1"/>
                </a:solidFill>
              </a:rPr>
              <a:t>Safety/eCall Networks</a:t>
            </a:r>
            <a:endParaRPr lang="en-US" sz="1200" b="1" noProof="1">
              <a:solidFill>
                <a:schemeClr val="bg1"/>
              </a:solidFill>
            </a:endParaRPr>
          </a:p>
        </p:txBody>
      </p:sp>
      <p:pic>
        <p:nvPicPr>
          <p:cNvPr id="174" name="Picture 2" descr="http://www.infaround.com/wp-content/uploads/2012/05/cloudcomputing.jpg"/>
          <p:cNvPicPr>
            <a:picLocks noChangeAspect="1" noChangeArrowheads="1"/>
          </p:cNvPicPr>
          <p:nvPr/>
        </p:nvPicPr>
        <p:blipFill>
          <a:blip r:embed="rId7" cstate="screen"/>
          <a:srcRect/>
          <a:stretch>
            <a:fillRect/>
          </a:stretch>
        </p:blipFill>
        <p:spPr bwMode="auto">
          <a:xfrm>
            <a:off x="756222" y="1275066"/>
            <a:ext cx="1017062" cy="540060"/>
          </a:xfrm>
          <a:prstGeom prst="cloud">
            <a:avLst/>
          </a:prstGeom>
          <a:ln>
            <a:noFill/>
          </a:ln>
          <a:effectLst>
            <a:outerShdw blurRad="50800" dist="38100" dir="2700000" algn="tl" rotWithShape="0">
              <a:prstClr val="black">
                <a:alpha val="40000"/>
              </a:prstClr>
            </a:outerShdw>
          </a:effectLst>
        </p:spPr>
      </p:pic>
      <p:sp>
        <p:nvSpPr>
          <p:cNvPr id="51" name="Rectangle 50"/>
          <p:cNvSpPr/>
          <p:nvPr/>
        </p:nvSpPr>
        <p:spPr>
          <a:xfrm>
            <a:off x="3274740" y="2899256"/>
            <a:ext cx="2594520" cy="1754461"/>
          </a:xfrm>
          <a:prstGeom prst="rect">
            <a:avLst/>
          </a:prstGeom>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smtClean="0">
                <a:ln w="18415" cmpd="sng">
                  <a:solidFill>
                    <a:srgbClr val="FFA500"/>
                  </a:solidFill>
                  <a:prstDash val="solid"/>
                </a:ln>
                <a:solidFill>
                  <a:srgbClr val="FFA500"/>
                </a:solidFill>
                <a:effectLst>
                  <a:outerShdw blurRad="63500" dir="3600000" algn="tl" rotWithShape="0">
                    <a:srgbClr val="000000">
                      <a:alpha val="70000"/>
                    </a:srgbClr>
                  </a:outerShdw>
                </a:effectLst>
              </a:rPr>
              <a:t>Connected Car 2020</a:t>
            </a:r>
          </a:p>
          <a:p>
            <a:pPr marL="174625" indent="-174625">
              <a:buFontTx/>
              <a:buBlip>
                <a:blip r:embed="rId8"/>
              </a:buBlip>
            </a:pPr>
            <a:r>
              <a:rPr lang="en-US" sz="1100" dirty="0" smtClean="0">
                <a:solidFill>
                  <a:srgbClr val="000000"/>
                </a:solidFill>
              </a:rPr>
              <a:t>Multiple communications links</a:t>
            </a:r>
          </a:p>
          <a:p>
            <a:pPr marL="174625" indent="-174625">
              <a:buFontTx/>
              <a:buBlip>
                <a:blip r:embed="rId8"/>
              </a:buBlip>
            </a:pPr>
            <a:r>
              <a:rPr lang="en-US" sz="1100" dirty="0" smtClean="0">
                <a:solidFill>
                  <a:srgbClr val="000000"/>
                </a:solidFill>
              </a:rPr>
              <a:t>Software platform architecture</a:t>
            </a:r>
          </a:p>
          <a:p>
            <a:pPr marL="174625" indent="-174625">
              <a:buFontTx/>
              <a:buBlip>
                <a:blip r:embed="rId8"/>
              </a:buBlip>
            </a:pPr>
            <a:r>
              <a:rPr lang="en-US" sz="1100" dirty="0" smtClean="0">
                <a:solidFill>
                  <a:srgbClr val="000000"/>
                </a:solidFill>
              </a:rPr>
              <a:t>Re-usable software components</a:t>
            </a:r>
          </a:p>
          <a:p>
            <a:pPr marL="174625" indent="-174625">
              <a:buFontTx/>
              <a:buBlip>
                <a:blip r:embed="rId8"/>
              </a:buBlip>
            </a:pPr>
            <a:r>
              <a:rPr lang="en-US" sz="1100" dirty="0" smtClean="0">
                <a:solidFill>
                  <a:srgbClr val="000000"/>
                </a:solidFill>
              </a:rPr>
              <a:t>Millions of lines of software code</a:t>
            </a:r>
          </a:p>
          <a:p>
            <a:pPr marL="174625" indent="-174625">
              <a:buFontTx/>
              <a:buBlip>
                <a:blip r:embed="rId8"/>
              </a:buBlip>
            </a:pPr>
            <a:r>
              <a:rPr lang="en-US" sz="1100" dirty="0" smtClean="0">
                <a:solidFill>
                  <a:srgbClr val="000000"/>
                </a:solidFill>
              </a:rPr>
              <a:t>Gigabytes of RAM, Flash &amp; SSD</a:t>
            </a:r>
          </a:p>
          <a:p>
            <a:pPr marL="174625" indent="-174625">
              <a:buFontTx/>
              <a:buBlip>
                <a:blip r:embed="rId8"/>
              </a:buBlip>
            </a:pPr>
            <a:r>
              <a:rPr lang="en-US" sz="1100" dirty="0" smtClean="0">
                <a:solidFill>
                  <a:srgbClr val="000000"/>
                </a:solidFill>
              </a:rPr>
              <a:t>200+ sensors &amp; actuators</a:t>
            </a:r>
          </a:p>
          <a:p>
            <a:pPr marL="174625" indent="-174625">
              <a:buFontTx/>
              <a:buBlip>
                <a:blip r:embed="rId8"/>
              </a:buBlip>
            </a:pPr>
            <a:r>
              <a:rPr lang="en-US" sz="1100" dirty="0" smtClean="0">
                <a:solidFill>
                  <a:srgbClr val="000000"/>
                </a:solidFill>
              </a:rPr>
              <a:t>Remote software upgrades</a:t>
            </a:r>
          </a:p>
          <a:p>
            <a:pPr marL="174625" indent="-174625">
              <a:buFontTx/>
              <a:buBlip>
                <a:blip r:embed="rId8"/>
              </a:buBlip>
            </a:pPr>
            <a:r>
              <a:rPr lang="en-US" sz="1100" dirty="0" smtClean="0">
                <a:solidFill>
                  <a:srgbClr val="000000"/>
                </a:solidFill>
              </a:rPr>
              <a:t>ECU domain clusters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jekt 68" hidden="1"/>
          <p:cNvGraphicFramePr>
            <a:graphicFrameLocks noChangeAspect="1"/>
          </p:cNvGraphicFramePr>
          <p:nvPr/>
        </p:nvGraphicFramePr>
        <p:xfrm>
          <a:off x="1587" y="1588"/>
          <a:ext cx="1587" cy="1587"/>
        </p:xfrm>
        <a:graphic>
          <a:graphicData uri="http://schemas.openxmlformats.org/presentationml/2006/ole">
            <p:oleObj spid="_x0000_s13314" name="think-cell Folie" r:id="rId4" imgW="360" imgH="360" progId="">
              <p:embed/>
            </p:oleObj>
          </a:graphicData>
        </a:graphic>
      </p:graphicFrame>
      <p:sp>
        <p:nvSpPr>
          <p:cNvPr id="30" name="Content Placeholder 29"/>
          <p:cNvSpPr>
            <a:spLocks noGrp="1"/>
          </p:cNvSpPr>
          <p:nvPr>
            <p:ph idx="1"/>
          </p:nvPr>
        </p:nvSpPr>
        <p:spPr>
          <a:xfrm>
            <a:off x="395288" y="1341437"/>
            <a:ext cx="8353425" cy="4535487"/>
          </a:xfrm>
        </p:spPr>
        <p:txBody>
          <a:bodyPr/>
          <a:lstStyle/>
          <a:p>
            <a:endParaRPr lang="en-US"/>
          </a:p>
        </p:txBody>
      </p:sp>
      <p:sp>
        <p:nvSpPr>
          <p:cNvPr id="3" name="Titel 2"/>
          <p:cNvSpPr>
            <a:spLocks noGrp="1"/>
          </p:cNvSpPr>
          <p:nvPr>
            <p:ph type="title"/>
          </p:nvPr>
        </p:nvSpPr>
        <p:spPr/>
        <p:txBody>
          <a:bodyPr>
            <a:normAutofit/>
          </a:bodyPr>
          <a:lstStyle/>
          <a:p>
            <a:r>
              <a:rPr lang="en-US" dirty="0" smtClean="0"/>
              <a:t>Prerequisites of Highly Automated Driving</a:t>
            </a:r>
            <a:br>
              <a:rPr lang="en-US" dirty="0" smtClean="0"/>
            </a:br>
            <a:r>
              <a:rPr lang="en-US" b="0" dirty="0" smtClean="0">
                <a:solidFill>
                  <a:schemeClr val="tx1"/>
                </a:solidFill>
              </a:rPr>
              <a:t>HMI and Connectivity</a:t>
            </a:r>
            <a:endParaRPr lang="en-US" b="0" dirty="0">
              <a:solidFill>
                <a:schemeClr val="tx1"/>
              </a:solidFill>
            </a:endParaRPr>
          </a:p>
        </p:txBody>
      </p:sp>
      <p:sp>
        <p:nvSpPr>
          <p:cNvPr id="25" name="Inhaltsplatzhalter 1"/>
          <p:cNvSpPr txBox="1">
            <a:spLocks/>
          </p:cNvSpPr>
          <p:nvPr/>
        </p:nvSpPr>
        <p:spPr>
          <a:xfrm>
            <a:off x="5508104" y="4221088"/>
            <a:ext cx="1080120" cy="360040"/>
          </a:xfrm>
          <a:prstGeom prst="rect">
            <a:avLst/>
          </a:prstGeom>
        </p:spPr>
        <p:txBody>
          <a:bodyPr vert="horz" lIns="0" tIns="18000" rIns="0" bIns="18000" rtlCol="0">
            <a:noAutofit/>
          </a:bodyPr>
          <a:lstStyle/>
          <a:p>
            <a:pPr marL="85725" lvl="0" indent="-85725" fontAlgn="auto">
              <a:spcBef>
                <a:spcPts val="0"/>
              </a:spcBef>
              <a:spcAft>
                <a:spcPts val="1200"/>
              </a:spcAft>
              <a:buClr>
                <a:schemeClr val="accent1"/>
              </a:buClr>
              <a:buSzPct val="125000"/>
              <a:buFont typeface="Arial" pitchFamily="34" charset="0"/>
              <a:buChar char="›"/>
              <a:defRPr/>
            </a:pPr>
            <a:r>
              <a:rPr lang="en-US" sz="1200" dirty="0" smtClean="0">
                <a:cs typeface="Arial" pitchFamily="34" charset="0"/>
              </a:rPr>
              <a:t>Vehicle knows what the driver does</a:t>
            </a:r>
            <a:endParaRPr lang="en-US" sz="1200" dirty="0">
              <a:cs typeface="Arial" pitchFamily="34" charset="0"/>
            </a:endParaRPr>
          </a:p>
        </p:txBody>
      </p:sp>
      <p:sp>
        <p:nvSpPr>
          <p:cNvPr id="28" name="Textfeld 27"/>
          <p:cNvSpPr txBox="1"/>
          <p:nvPr/>
        </p:nvSpPr>
        <p:spPr>
          <a:xfrm>
            <a:off x="813655" y="5589820"/>
            <a:ext cx="1733167" cy="215444"/>
          </a:xfrm>
          <a:prstGeom prst="rect">
            <a:avLst/>
          </a:prstGeom>
          <a:noFill/>
        </p:spPr>
        <p:txBody>
          <a:bodyPr wrap="none" rtlCol="0">
            <a:spAutoFit/>
          </a:bodyPr>
          <a:lstStyle/>
          <a:p>
            <a:r>
              <a:rPr lang="en-US" sz="800" dirty="0" smtClean="0"/>
              <a:t>HMI = Human Machine Interface</a:t>
            </a:r>
            <a:endParaRPr lang="en-US" sz="800" dirty="0"/>
          </a:p>
        </p:txBody>
      </p:sp>
      <p:sp>
        <p:nvSpPr>
          <p:cNvPr id="26" name="Rechteck 25"/>
          <p:cNvSpPr/>
          <p:nvPr/>
        </p:nvSpPr>
        <p:spPr>
          <a:xfrm>
            <a:off x="395536" y="1340768"/>
            <a:ext cx="8352928" cy="4536504"/>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smtClean="0">
              <a:solidFill>
                <a:schemeClr val="bg2">
                  <a:lumMod val="10000"/>
                </a:schemeClr>
              </a:solidFill>
            </a:endParaRPr>
          </a:p>
        </p:txBody>
      </p:sp>
      <p:sp>
        <p:nvSpPr>
          <p:cNvPr id="15" name="Inhaltsplatzhalter 1"/>
          <p:cNvSpPr txBox="1">
            <a:spLocks/>
          </p:cNvSpPr>
          <p:nvPr/>
        </p:nvSpPr>
        <p:spPr>
          <a:xfrm>
            <a:off x="5508104" y="4869160"/>
            <a:ext cx="1080120" cy="576064"/>
          </a:xfrm>
          <a:prstGeom prst="rect">
            <a:avLst/>
          </a:prstGeom>
        </p:spPr>
        <p:txBody>
          <a:bodyPr vert="horz" lIns="0" tIns="18000" rIns="0" bIns="18000" rtlCol="0">
            <a:noAutofit/>
          </a:bodyPr>
          <a:lstStyle/>
          <a:p>
            <a:pPr marL="85725" lvl="0" indent="-85725" fontAlgn="auto">
              <a:spcBef>
                <a:spcPts val="0"/>
              </a:spcBef>
              <a:spcAft>
                <a:spcPts val="1200"/>
              </a:spcAft>
              <a:buClr>
                <a:schemeClr val="accent1"/>
              </a:buClr>
              <a:buSzPct val="125000"/>
              <a:buFont typeface="Arial" pitchFamily="34" charset="0"/>
              <a:buChar char="›"/>
              <a:defRPr/>
            </a:pPr>
            <a:r>
              <a:rPr lang="en-US" sz="1200" dirty="0" smtClean="0">
                <a:cs typeface="Arial" pitchFamily="34" charset="0"/>
              </a:rPr>
              <a:t>Driver knows what the vehicle does</a:t>
            </a:r>
            <a:endParaRPr lang="en-US" sz="1200" dirty="0">
              <a:cs typeface="Arial" pitchFamily="34" charset="0"/>
            </a:endParaRPr>
          </a:p>
        </p:txBody>
      </p:sp>
      <p:sp>
        <p:nvSpPr>
          <p:cNvPr id="17" name="Inhaltsplatzhalter 1"/>
          <p:cNvSpPr txBox="1">
            <a:spLocks/>
          </p:cNvSpPr>
          <p:nvPr/>
        </p:nvSpPr>
        <p:spPr>
          <a:xfrm>
            <a:off x="7020272" y="4221088"/>
            <a:ext cx="1080120" cy="360040"/>
          </a:xfrm>
          <a:prstGeom prst="rect">
            <a:avLst/>
          </a:prstGeom>
        </p:spPr>
        <p:txBody>
          <a:bodyPr vert="horz" lIns="0" tIns="18000" rIns="0" bIns="18000" rtlCol="0">
            <a:noAutofit/>
          </a:bodyPr>
          <a:lstStyle/>
          <a:p>
            <a:pPr marL="85725" lvl="0" indent="-85725" fontAlgn="auto">
              <a:spcBef>
                <a:spcPts val="0"/>
              </a:spcBef>
              <a:spcAft>
                <a:spcPts val="1200"/>
              </a:spcAft>
              <a:buClr>
                <a:schemeClr val="accent1"/>
              </a:buClr>
              <a:buSzPct val="125000"/>
              <a:buFont typeface="Arial" pitchFamily="34" charset="0"/>
              <a:buChar char="›"/>
              <a:defRPr/>
            </a:pPr>
            <a:r>
              <a:rPr lang="en-US" sz="1200" dirty="0" smtClean="0">
                <a:cs typeface="Arial" pitchFamily="34" charset="0"/>
              </a:rPr>
              <a:t>Vehicle has increased visual range</a:t>
            </a:r>
            <a:endParaRPr lang="en-US" sz="1200" dirty="0">
              <a:cs typeface="Arial" pitchFamily="34" charset="0"/>
            </a:endParaRPr>
          </a:p>
        </p:txBody>
      </p:sp>
      <p:sp>
        <p:nvSpPr>
          <p:cNvPr id="18" name="Inhaltsplatzhalter 1"/>
          <p:cNvSpPr txBox="1">
            <a:spLocks/>
          </p:cNvSpPr>
          <p:nvPr/>
        </p:nvSpPr>
        <p:spPr>
          <a:xfrm>
            <a:off x="7020272" y="4869160"/>
            <a:ext cx="1080120" cy="576064"/>
          </a:xfrm>
          <a:prstGeom prst="rect">
            <a:avLst/>
          </a:prstGeom>
        </p:spPr>
        <p:txBody>
          <a:bodyPr vert="horz" lIns="0" tIns="18000" rIns="0" bIns="18000" rtlCol="0">
            <a:noAutofit/>
          </a:bodyPr>
          <a:lstStyle/>
          <a:p>
            <a:pPr marL="85725" marR="0" lvl="0" indent="-85725" algn="l" defTabSz="914400" rtl="0" eaLnBrk="1" fontAlgn="auto" latinLnBrk="0" hangingPunct="1">
              <a:lnSpc>
                <a:spcPct val="100000"/>
              </a:lnSpc>
              <a:spcBef>
                <a:spcPts val="0"/>
              </a:spcBef>
              <a:spcAft>
                <a:spcPts val="1200"/>
              </a:spcAft>
              <a:buClr>
                <a:schemeClr val="accent1"/>
              </a:buClr>
              <a:buSzPct val="125000"/>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Vehicle offers new services</a:t>
            </a:r>
            <a:endParaRPr kumimoji="0" lang="en-US" sz="12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21" name="Rechteck 20"/>
          <p:cNvSpPr/>
          <p:nvPr/>
        </p:nvSpPr>
        <p:spPr>
          <a:xfrm>
            <a:off x="899592" y="1844824"/>
            <a:ext cx="7452826" cy="504056"/>
          </a:xfrm>
          <a:prstGeom prst="rect">
            <a:avLst/>
          </a:prstGeom>
          <a:gradFill flip="none" rotWithShape="1">
            <a:gsLst>
              <a:gs pos="0">
                <a:schemeClr val="accent2">
                  <a:lumMod val="60000"/>
                  <a:lumOff val="40000"/>
                </a:schemeClr>
              </a:gs>
              <a:gs pos="100000">
                <a:schemeClr val="accent4">
                  <a:lumMod val="40000"/>
                  <a:lumOff val="60000"/>
                </a:schemeClr>
              </a:gs>
            </a:gsLst>
            <a:lin ang="2700000" scaled="1"/>
            <a:tileRect/>
          </a:gra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96950" fontAlgn="auto">
              <a:spcBef>
                <a:spcPts val="0"/>
              </a:spcBef>
              <a:spcAft>
                <a:spcPts val="0"/>
              </a:spcAft>
            </a:pPr>
            <a:r>
              <a:rPr lang="en-US" sz="1400" b="1" dirty="0" smtClean="0">
                <a:solidFill>
                  <a:srgbClr val="000000"/>
                </a:solidFill>
                <a:sym typeface="Wingdings" pitchFamily="2" charset="2"/>
              </a:rPr>
              <a:t>System &amp; Function Integration</a:t>
            </a:r>
          </a:p>
        </p:txBody>
      </p:sp>
      <p:sp>
        <p:nvSpPr>
          <p:cNvPr id="22" name="Rechteck 21"/>
          <p:cNvSpPr/>
          <p:nvPr/>
        </p:nvSpPr>
        <p:spPr>
          <a:xfrm>
            <a:off x="6948399" y="2708920"/>
            <a:ext cx="1404019" cy="1368152"/>
          </a:xfrm>
          <a:prstGeom prst="rect">
            <a:avLst/>
          </a:prstGeom>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96950" fontAlgn="auto">
              <a:spcBef>
                <a:spcPts val="0"/>
              </a:spcBef>
              <a:spcAft>
                <a:spcPts val="0"/>
              </a:spcAft>
            </a:pPr>
            <a:r>
              <a:rPr lang="en-US" sz="1400" b="1" dirty="0" smtClean="0">
                <a:solidFill>
                  <a:srgbClr val="000000"/>
                </a:solidFill>
                <a:latin typeface="+mn-lt"/>
                <a:sym typeface="Wingdings" pitchFamily="2" charset="2"/>
              </a:rPr>
              <a:t>Connectivity</a:t>
            </a:r>
          </a:p>
        </p:txBody>
      </p:sp>
      <p:sp>
        <p:nvSpPr>
          <p:cNvPr id="23" name="Rechteck 22"/>
          <p:cNvSpPr/>
          <p:nvPr/>
        </p:nvSpPr>
        <p:spPr>
          <a:xfrm>
            <a:off x="2411896" y="2708920"/>
            <a:ext cx="1368016" cy="1368152"/>
          </a:xfrm>
          <a:prstGeom prst="rect">
            <a:avLst/>
          </a:prstGeom>
          <a:solidFill>
            <a:schemeClr val="accent2">
              <a:lumMod val="60000"/>
              <a:lumOff val="4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96950" fontAlgn="auto">
              <a:spcBef>
                <a:spcPts val="0"/>
              </a:spcBef>
              <a:spcAft>
                <a:spcPts val="0"/>
              </a:spcAft>
            </a:pPr>
            <a:r>
              <a:rPr lang="en-US" sz="1400" b="1" dirty="0" smtClean="0">
                <a:solidFill>
                  <a:srgbClr val="000000"/>
                </a:solidFill>
                <a:latin typeface="+mn-lt"/>
                <a:sym typeface="Wingdings" pitchFamily="2" charset="2"/>
              </a:rPr>
              <a:t>Longitudinal control, </a:t>
            </a:r>
            <a:r>
              <a:rPr lang="en-US" sz="1400" b="1" dirty="0" smtClean="0">
                <a:solidFill>
                  <a:srgbClr val="000000"/>
                </a:solidFill>
                <a:sym typeface="Wingdings" pitchFamily="2" charset="2"/>
              </a:rPr>
              <a:t>lateral </a:t>
            </a:r>
            <a:r>
              <a:rPr lang="en-US" sz="1400" b="1" dirty="0" smtClean="0">
                <a:solidFill>
                  <a:srgbClr val="000000"/>
                </a:solidFill>
                <a:latin typeface="+mn-lt"/>
                <a:sym typeface="Wingdings" pitchFamily="2" charset="2"/>
              </a:rPr>
              <a:t> control</a:t>
            </a:r>
          </a:p>
        </p:txBody>
      </p:sp>
      <p:sp>
        <p:nvSpPr>
          <p:cNvPr id="24" name="Rechteck 23"/>
          <p:cNvSpPr/>
          <p:nvPr/>
        </p:nvSpPr>
        <p:spPr>
          <a:xfrm>
            <a:off x="3924064" y="2708920"/>
            <a:ext cx="1368016" cy="1368152"/>
          </a:xfrm>
          <a:prstGeom prst="rect">
            <a:avLst/>
          </a:prstGeom>
          <a:solidFill>
            <a:schemeClr val="accent2">
              <a:lumMod val="60000"/>
              <a:lumOff val="4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96950" fontAlgn="auto">
              <a:spcBef>
                <a:spcPts val="0"/>
              </a:spcBef>
              <a:spcAft>
                <a:spcPts val="0"/>
              </a:spcAft>
            </a:pPr>
            <a:r>
              <a:rPr lang="en-US" sz="1400" b="1" dirty="0" smtClean="0">
                <a:solidFill>
                  <a:srgbClr val="000000"/>
                </a:solidFill>
                <a:latin typeface="+mn-lt"/>
                <a:sym typeface="Wingdings" pitchFamily="2" charset="2"/>
              </a:rPr>
              <a:t>ADAS </a:t>
            </a:r>
            <a:r>
              <a:rPr lang="en-US" sz="1400" b="1" dirty="0" err="1" smtClean="0">
                <a:solidFill>
                  <a:srgbClr val="000000"/>
                </a:solidFill>
                <a:latin typeface="+mn-lt"/>
                <a:sym typeface="Wingdings" pitchFamily="2" charset="2"/>
              </a:rPr>
              <a:t>Sensorics</a:t>
            </a:r>
            <a:endParaRPr lang="en-US" sz="1400" b="1" dirty="0" smtClean="0">
              <a:solidFill>
                <a:srgbClr val="000000"/>
              </a:solidFill>
              <a:latin typeface="+mn-lt"/>
              <a:sym typeface="Wingdings" pitchFamily="2" charset="2"/>
            </a:endParaRPr>
          </a:p>
        </p:txBody>
      </p:sp>
      <p:sp>
        <p:nvSpPr>
          <p:cNvPr id="27" name="Rechteck 26"/>
          <p:cNvSpPr/>
          <p:nvPr/>
        </p:nvSpPr>
        <p:spPr>
          <a:xfrm>
            <a:off x="899592" y="2708920"/>
            <a:ext cx="1368152" cy="1368152"/>
          </a:xfrm>
          <a:prstGeom prst="rect">
            <a:avLst/>
          </a:prstGeom>
          <a:solidFill>
            <a:schemeClr val="accent2">
              <a:lumMod val="60000"/>
              <a:lumOff val="4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96950" fontAlgn="auto">
              <a:spcBef>
                <a:spcPts val="0"/>
              </a:spcBef>
              <a:spcAft>
                <a:spcPts val="0"/>
              </a:spcAft>
            </a:pPr>
            <a:r>
              <a:rPr lang="en-US" sz="1400" b="1" dirty="0" smtClean="0">
                <a:solidFill>
                  <a:srgbClr val="000000"/>
                </a:solidFill>
                <a:sym typeface="Wingdings" pitchFamily="2" charset="2"/>
              </a:rPr>
              <a:t>Energy, </a:t>
            </a:r>
            <a:r>
              <a:rPr lang="en-US" sz="1400" b="1" dirty="0" err="1" smtClean="0">
                <a:solidFill>
                  <a:srgbClr val="000000"/>
                </a:solidFill>
                <a:sym typeface="Wingdings" pitchFamily="2" charset="2"/>
              </a:rPr>
              <a:t>Powertrain</a:t>
            </a:r>
            <a:endParaRPr lang="en-US" sz="1400" b="1" dirty="0" smtClean="0">
              <a:solidFill>
                <a:srgbClr val="000000"/>
              </a:solidFill>
              <a:sym typeface="Wingdings" pitchFamily="2" charset="2"/>
            </a:endParaRPr>
          </a:p>
        </p:txBody>
      </p:sp>
      <p:sp>
        <p:nvSpPr>
          <p:cNvPr id="29" name="Rechteck 28"/>
          <p:cNvSpPr/>
          <p:nvPr/>
        </p:nvSpPr>
        <p:spPr>
          <a:xfrm>
            <a:off x="5436232" y="2708920"/>
            <a:ext cx="1368016" cy="1368152"/>
          </a:xfrm>
          <a:prstGeom prst="rect">
            <a:avLst/>
          </a:prstGeom>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96950" fontAlgn="auto">
              <a:spcBef>
                <a:spcPts val="0"/>
              </a:spcBef>
              <a:spcAft>
                <a:spcPts val="0"/>
              </a:spcAft>
            </a:pPr>
            <a:r>
              <a:rPr lang="en-US" sz="1400" b="1" dirty="0" smtClean="0">
                <a:solidFill>
                  <a:srgbClr val="000000"/>
                </a:solidFill>
                <a:latin typeface="+mn-lt"/>
                <a:sym typeface="Wingdings" pitchFamily="2" charset="2"/>
              </a:rPr>
              <a:t>HMI</a:t>
            </a:r>
          </a:p>
        </p:txBody>
      </p:sp>
      <p:sp>
        <p:nvSpPr>
          <p:cNvPr id="31" name="Foliennummernplatzhalter 3"/>
          <p:cNvSpPr>
            <a:spLocks noGrp="1"/>
          </p:cNvSpPr>
          <p:nvPr>
            <p:ph type="sldNum" sz="quarter" idx="11"/>
          </p:nvPr>
        </p:nvSpPr>
        <p:spPr>
          <a:xfrm>
            <a:off x="8388424" y="6375515"/>
            <a:ext cx="360289" cy="150440"/>
          </a:xfrm>
        </p:spPr>
        <p:txBody>
          <a:bodyPr/>
          <a:lstStyle/>
          <a:p>
            <a:fld id="{ADA48181-2C78-49CB-8C52-912A07842C2E}" type="slidenum">
              <a:rPr lang="en-US" smtClean="0"/>
              <a:pPr/>
              <a:t>7</a:t>
            </a:fld>
            <a:endParaRPr lang="en-US" dirty="0"/>
          </a:p>
        </p:txBody>
      </p:sp>
      <p:sp>
        <p:nvSpPr>
          <p:cNvPr id="20" name="Datumsplatzhalter 6"/>
          <p:cNvSpPr>
            <a:spLocks noGrp="1"/>
          </p:cNvSpPr>
          <p:nvPr>
            <p:ph type="dt" sz="half" idx="10"/>
          </p:nvPr>
        </p:nvSpPr>
        <p:spPr>
          <a:xfrm>
            <a:off x="6350484" y="6224489"/>
            <a:ext cx="2001935" cy="150440"/>
          </a:xfrm>
        </p:spPr>
        <p:txBody>
          <a:bodyPr/>
          <a:lstStyle>
            <a:lvl1pPr>
              <a:defRPr>
                <a:solidFill>
                  <a:schemeClr val="tx1"/>
                </a:solidFill>
              </a:defRPr>
            </a:lvl1pPr>
          </a:lstStyle>
          <a:p>
            <a:r>
              <a:rPr lang="de-DE" dirty="0" smtClean="0"/>
              <a:t>March 5th 2014</a:t>
            </a:r>
            <a:endParaRPr lang="de-DE" dirty="0"/>
          </a:p>
        </p:txBody>
      </p:sp>
      <p:sp>
        <p:nvSpPr>
          <p:cNvPr id="34" name="Foliennummernplatzhalter 7"/>
          <p:cNvSpPr txBox="1">
            <a:spLocks/>
          </p:cNvSpPr>
          <p:nvPr/>
        </p:nvSpPr>
        <p:spPr>
          <a:xfrm>
            <a:off x="8388424" y="6375515"/>
            <a:ext cx="360289" cy="150440"/>
          </a:xfrm>
          <a:prstGeom prst="rect">
            <a:avLst/>
          </a:prstGeom>
        </p:spPr>
        <p:txBody>
          <a:bodyPr vert="horz" wrap="none" lIns="0" tIns="0" rIns="0" bIns="0" rtlCol="0" anchor="t" anchorCtr="0"/>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A48181-2C78-49CB-8C52-912A07842C2E}" type="slidenum">
              <a:rPr kumimoji="0" lang="de-DE" sz="7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700" b="1" i="0" u="none" strike="noStrike" kern="1200" cap="none" spc="0" normalizeH="0" baseline="0" noProof="0">
              <a:ln>
                <a:noFill/>
              </a:ln>
              <a:solidFill>
                <a:schemeClr val="tx1"/>
              </a:solidFill>
              <a:effectLst/>
              <a:uLnTx/>
              <a:uFillTx/>
              <a:latin typeface="+mn-lt"/>
              <a:ea typeface="+mn-ea"/>
              <a:cs typeface="+mn-cs"/>
            </a:endParaRPr>
          </a:p>
        </p:txBody>
      </p:sp>
      <p:sp>
        <p:nvSpPr>
          <p:cNvPr id="35" name="Fußzeilenplatzhalter 8"/>
          <p:cNvSpPr>
            <a:spLocks noGrp="1"/>
          </p:cNvSpPr>
          <p:nvPr>
            <p:ph type="ftr" sz="quarter" idx="12"/>
          </p:nvPr>
        </p:nvSpPr>
        <p:spPr>
          <a:xfrm>
            <a:off x="6350485" y="6375515"/>
            <a:ext cx="2001935" cy="150440"/>
          </a:xfrm>
        </p:spPr>
        <p:txBody>
          <a:bodyPr/>
          <a:lstStyle>
            <a:lvl1pPr>
              <a:defRPr>
                <a:solidFill>
                  <a:schemeClr val="tx1"/>
                </a:solidFill>
              </a:defRPr>
            </a:lvl1pPr>
          </a:lstStyle>
          <a:p>
            <a:r>
              <a:rPr lang="nl-NL" dirty="0" smtClean="0"/>
              <a:t>Gilles </a:t>
            </a:r>
            <a:r>
              <a:rPr lang="nl-NL" dirty="0" err="1" smtClean="0"/>
              <a:t>Mabire</a:t>
            </a:r>
            <a:r>
              <a:rPr lang="nl-NL" dirty="0" smtClean="0"/>
              <a:t> © </a:t>
            </a:r>
            <a:r>
              <a:rPr lang="nl-NL" dirty="0" err="1" smtClean="0"/>
              <a:t>Continental</a:t>
            </a:r>
            <a:r>
              <a:rPr lang="nl-NL" dirty="0" smtClean="0"/>
              <a:t> BU IC</a:t>
            </a:r>
            <a:endParaRPr lang="de-DE"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8"/>
          <p:cNvGrpSpPr/>
          <p:nvPr/>
        </p:nvGrpSpPr>
        <p:grpSpPr>
          <a:xfrm>
            <a:off x="395286" y="2994301"/>
            <a:ext cx="8353427" cy="3048736"/>
            <a:chOff x="395286" y="2828702"/>
            <a:chExt cx="8353427" cy="3048736"/>
          </a:xfrm>
        </p:grpSpPr>
        <p:sp>
          <p:nvSpPr>
            <p:cNvPr id="30" name="Rechteck 29"/>
            <p:cNvSpPr/>
            <p:nvPr/>
          </p:nvSpPr>
          <p:spPr>
            <a:xfrm>
              <a:off x="395287" y="3036117"/>
              <a:ext cx="8353426" cy="2841321"/>
            </a:xfrm>
            <a:prstGeom prst="rect">
              <a:avLst/>
            </a:prstGeom>
            <a:pattFill prst="dkDnDiag">
              <a:fgClr>
                <a:schemeClr val="accent6">
                  <a:lumMod val="10000"/>
                  <a:lumOff val="90000"/>
                </a:schemeClr>
              </a:fgClr>
              <a:bgClr>
                <a:schemeClr val="bg1"/>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rgbClr val="EBEBEB">
                    <a:lumMod val="10000"/>
                  </a:srgbClr>
                </a:solidFill>
                <a:latin typeface="Calibri" pitchFamily="34" charset="0"/>
              </a:endParaRPr>
            </a:p>
          </p:txBody>
        </p:sp>
        <p:sp>
          <p:nvSpPr>
            <p:cNvPr id="31" name="Rechteck 30"/>
            <p:cNvSpPr/>
            <p:nvPr/>
          </p:nvSpPr>
          <p:spPr>
            <a:xfrm rot="10800000">
              <a:off x="395286" y="2828702"/>
              <a:ext cx="8353427" cy="1650670"/>
            </a:xfrm>
            <a:prstGeom prst="rect">
              <a:avLst/>
            </a:prstGeom>
            <a:gradFill>
              <a:gsLst>
                <a:gs pos="0">
                  <a:schemeClr val="bg1"/>
                </a:gs>
                <a:gs pos="100000">
                  <a:schemeClr val="bg1">
                    <a:alpha val="0"/>
                  </a:schemeClr>
                </a:gs>
              </a:gsLst>
              <a:lin ang="16200000" scaled="0"/>
            </a:gra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grpSp>
      <p:sp>
        <p:nvSpPr>
          <p:cNvPr id="49" name="Richtungspfeil 48"/>
          <p:cNvSpPr/>
          <p:nvPr/>
        </p:nvSpPr>
        <p:spPr>
          <a:xfrm rot="5400000">
            <a:off x="3724072" y="820500"/>
            <a:ext cx="1694679" cy="2736553"/>
          </a:xfrm>
          <a:prstGeom prst="homePlate">
            <a:avLst>
              <a:gd name="adj" fmla="val 22490"/>
            </a:avLst>
          </a:prstGeom>
          <a:gradFill flip="none" rotWithShape="1">
            <a:gsLst>
              <a:gs pos="0">
                <a:schemeClr val="bg2">
                  <a:lumMod val="90000"/>
                </a:schemeClr>
              </a:gs>
              <a:gs pos="50000">
                <a:schemeClr val="tx2">
                  <a:lumMod val="95000"/>
                </a:schemeClr>
              </a:gs>
              <a:gs pos="100000">
                <a:schemeClr val="bg1"/>
              </a:gs>
            </a:gsLst>
            <a:lin ang="0" scaled="0"/>
            <a:tileRect/>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50" name="Richtungspfeil 49"/>
          <p:cNvSpPr/>
          <p:nvPr/>
        </p:nvSpPr>
        <p:spPr>
          <a:xfrm rot="5400000">
            <a:off x="916224" y="820500"/>
            <a:ext cx="1694679" cy="2736553"/>
          </a:xfrm>
          <a:prstGeom prst="homePlate">
            <a:avLst>
              <a:gd name="adj" fmla="val 22490"/>
            </a:avLst>
          </a:prstGeom>
          <a:gradFill flip="none" rotWithShape="1">
            <a:gsLst>
              <a:gs pos="0">
                <a:schemeClr val="bg2">
                  <a:lumMod val="90000"/>
                </a:schemeClr>
              </a:gs>
              <a:gs pos="50000">
                <a:schemeClr val="tx2">
                  <a:lumMod val="95000"/>
                </a:schemeClr>
              </a:gs>
              <a:gs pos="100000">
                <a:schemeClr val="bg1"/>
              </a:gs>
            </a:gsLst>
            <a:lin ang="0" scaled="0"/>
            <a:tileRect/>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46" name="Richtungspfeil 45"/>
          <p:cNvSpPr/>
          <p:nvPr/>
        </p:nvSpPr>
        <p:spPr>
          <a:xfrm rot="5400000">
            <a:off x="6531671" y="820502"/>
            <a:ext cx="1694679" cy="2736553"/>
          </a:xfrm>
          <a:prstGeom prst="homePlate">
            <a:avLst>
              <a:gd name="adj" fmla="val 22490"/>
            </a:avLst>
          </a:prstGeom>
          <a:gradFill flip="none" rotWithShape="1">
            <a:gsLst>
              <a:gs pos="0">
                <a:schemeClr val="bg2">
                  <a:lumMod val="90000"/>
                </a:schemeClr>
              </a:gs>
              <a:gs pos="50000">
                <a:schemeClr val="tx2">
                  <a:lumMod val="95000"/>
                </a:schemeClr>
              </a:gs>
              <a:gs pos="100000">
                <a:schemeClr val="bg1"/>
              </a:gs>
            </a:gsLst>
            <a:lin ang="0" scaled="0"/>
            <a:tileRect/>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7" name="Titel 6"/>
          <p:cNvSpPr>
            <a:spLocks noGrp="1"/>
          </p:cNvSpPr>
          <p:nvPr>
            <p:ph type="title"/>
          </p:nvPr>
        </p:nvSpPr>
        <p:spPr/>
        <p:txBody>
          <a:bodyPr/>
          <a:lstStyle/>
          <a:p>
            <a:r>
              <a:rPr lang="en-US" dirty="0" smtClean="0"/>
              <a:t>How to:</a:t>
            </a:r>
            <a:br>
              <a:rPr lang="en-US" dirty="0" smtClean="0"/>
            </a:br>
            <a:r>
              <a:rPr lang="en-US" b="0" dirty="0" smtClean="0">
                <a:solidFill>
                  <a:schemeClr val="tx1"/>
                </a:solidFill>
              </a:rPr>
              <a:t>Technological Ingredients for the Connected Vehicle.</a:t>
            </a:r>
            <a:endParaRPr lang="en-US" b="0" dirty="0">
              <a:solidFill>
                <a:schemeClr val="tx1"/>
              </a:solidFill>
            </a:endParaRPr>
          </a:p>
        </p:txBody>
      </p:sp>
      <p:sp>
        <p:nvSpPr>
          <p:cNvPr id="12" name="Textfeld 11"/>
          <p:cNvSpPr txBox="1"/>
          <p:nvPr/>
        </p:nvSpPr>
        <p:spPr>
          <a:xfrm>
            <a:off x="395287" y="1341437"/>
            <a:ext cx="2736305" cy="432000"/>
          </a:xfrm>
          <a:prstGeom prst="rect">
            <a:avLst/>
          </a:prstGeom>
          <a:solidFill>
            <a:schemeClr val="tx1">
              <a:lumMod val="50000"/>
              <a:lumOff val="50000"/>
            </a:schemeClr>
          </a:solidFill>
          <a:ln w="9525">
            <a:noFill/>
          </a:ln>
          <a:effectLst>
            <a:reflection blurRad="63500" stA="40000" endPos="385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algn="ctr">
              <a:defRPr b="1">
                <a:solidFill>
                  <a:schemeClr val="bg2">
                    <a:lumMod val="10000"/>
                  </a:schemeClr>
                </a:solidFill>
              </a:defRPr>
            </a:lvl1pPr>
            <a:lvl2pPr marL="0" lvl="1" algn="ctr">
              <a:defRPr sz="1600" b="1">
                <a:solidFill>
                  <a:schemeClr val="bg1"/>
                </a:solidFill>
              </a:defRPr>
            </a:lvl2pPr>
          </a:lstStyle>
          <a:p>
            <a:pPr lvl="1"/>
            <a:r>
              <a:rPr lang="en-US" noProof="1">
                <a:solidFill>
                  <a:srgbClr val="FFFFFF"/>
                </a:solidFill>
                <a:sym typeface="Arial"/>
              </a:rPr>
              <a:t>Vehicle</a:t>
            </a:r>
          </a:p>
        </p:txBody>
      </p:sp>
      <p:sp>
        <p:nvSpPr>
          <p:cNvPr id="13" name="Textfeld 12"/>
          <p:cNvSpPr txBox="1"/>
          <p:nvPr/>
        </p:nvSpPr>
        <p:spPr>
          <a:xfrm>
            <a:off x="6010983" y="1341438"/>
            <a:ext cx="2736305" cy="432000"/>
          </a:xfrm>
          <a:prstGeom prst="rect">
            <a:avLst/>
          </a:prstGeom>
          <a:solidFill>
            <a:schemeClr val="tx1">
              <a:lumMod val="50000"/>
              <a:lumOff val="50000"/>
            </a:schemeClr>
          </a:solidFill>
          <a:ln w="9525">
            <a:noFill/>
          </a:ln>
          <a:effectLst>
            <a:reflection blurRad="63500" stA="40000" endPos="385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algn="ctr">
              <a:defRPr b="1">
                <a:solidFill>
                  <a:schemeClr val="bg2">
                    <a:lumMod val="10000"/>
                  </a:schemeClr>
                </a:solidFill>
              </a:defRPr>
            </a:lvl1pPr>
            <a:lvl2pPr marL="0" lvl="1" algn="ctr">
              <a:defRPr sz="1600" b="1">
                <a:solidFill>
                  <a:schemeClr val="bg1"/>
                </a:solidFill>
              </a:defRPr>
            </a:lvl2pPr>
          </a:lstStyle>
          <a:p>
            <a:pPr lvl="1"/>
            <a:r>
              <a:rPr lang="en-US" noProof="1">
                <a:solidFill>
                  <a:srgbClr val="FFFFFF"/>
                </a:solidFill>
                <a:sym typeface="Arial"/>
              </a:rPr>
              <a:t>Services</a:t>
            </a:r>
          </a:p>
        </p:txBody>
      </p:sp>
      <p:sp>
        <p:nvSpPr>
          <p:cNvPr id="14" name="Textfeld 13"/>
          <p:cNvSpPr txBox="1"/>
          <p:nvPr/>
        </p:nvSpPr>
        <p:spPr>
          <a:xfrm>
            <a:off x="3203135" y="1341437"/>
            <a:ext cx="2736305" cy="432000"/>
          </a:xfrm>
          <a:prstGeom prst="rect">
            <a:avLst/>
          </a:prstGeom>
          <a:solidFill>
            <a:schemeClr val="tx1">
              <a:lumMod val="50000"/>
              <a:lumOff val="50000"/>
            </a:schemeClr>
          </a:solidFill>
          <a:ln w="9525">
            <a:noFill/>
          </a:ln>
          <a:effectLst>
            <a:reflection blurRad="63500" stA="40000" endPos="385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algn="ctr">
              <a:defRPr b="1">
                <a:solidFill>
                  <a:schemeClr val="bg2">
                    <a:lumMod val="10000"/>
                  </a:schemeClr>
                </a:solidFill>
              </a:defRPr>
            </a:lvl1pPr>
            <a:lvl2pPr marL="0" lvl="1" algn="ctr">
              <a:defRPr sz="1600" b="1">
                <a:solidFill>
                  <a:schemeClr val="bg1"/>
                </a:solidFill>
              </a:defRPr>
            </a:lvl2pPr>
          </a:lstStyle>
          <a:p>
            <a:pPr lvl="1"/>
            <a:r>
              <a:rPr lang="en-US" noProof="1">
                <a:solidFill>
                  <a:srgbClr val="FFFFFF"/>
                </a:solidFill>
                <a:sym typeface="Arial"/>
              </a:rPr>
              <a:t>Backend</a:t>
            </a:r>
          </a:p>
        </p:txBody>
      </p:sp>
      <p:pic>
        <p:nvPicPr>
          <p:cNvPr id="17" name="Picture 7" descr="http://www.deathtaxesinternet.com/wp-content/uploads/2012/02/content-marketing-word-cloud-300x142.png"/>
          <p:cNvPicPr>
            <a:picLocks noChangeAspect="1" noChangeArrowheads="1"/>
          </p:cNvPicPr>
          <p:nvPr/>
        </p:nvPicPr>
        <p:blipFill rotWithShape="1">
          <a:blip r:embed="rId2" cstate="screen"/>
          <a:srcRect/>
          <a:stretch/>
        </p:blipFill>
        <p:spPr bwMode="auto">
          <a:xfrm>
            <a:off x="5853898" y="2969614"/>
            <a:ext cx="2534526" cy="1379542"/>
          </a:xfrm>
          <a:prstGeom prst="ellipse">
            <a:avLst/>
          </a:prstGeom>
          <a:noFill/>
        </p:spPr>
      </p:pic>
      <p:pic>
        <p:nvPicPr>
          <p:cNvPr id="18" name="Picture 66" descr="server_rack"/>
          <p:cNvPicPr>
            <a:picLocks noChangeAspect="1" noChangeArrowheads="1"/>
          </p:cNvPicPr>
          <p:nvPr/>
        </p:nvPicPr>
        <p:blipFill>
          <a:blip r:embed="rId3" cstate="email"/>
          <a:srcRect/>
          <a:stretch>
            <a:fillRect/>
          </a:stretch>
        </p:blipFill>
        <p:spPr bwMode="auto">
          <a:xfrm>
            <a:off x="3149223" y="2818637"/>
            <a:ext cx="2790930" cy="1797058"/>
          </a:xfrm>
          <a:prstGeom prst="rect">
            <a:avLst/>
          </a:prstGeom>
          <a:noFill/>
          <a:effectLst>
            <a:softEdge rad="317500"/>
          </a:effectLst>
        </p:spPr>
      </p:pic>
      <p:sp>
        <p:nvSpPr>
          <p:cNvPr id="22" name="Freihandform 21"/>
          <p:cNvSpPr/>
          <p:nvPr/>
        </p:nvSpPr>
        <p:spPr>
          <a:xfrm>
            <a:off x="2878686" y="2754203"/>
            <a:ext cx="813508" cy="1775232"/>
          </a:xfrm>
          <a:custGeom>
            <a:avLst/>
            <a:gdLst>
              <a:gd name="connsiteX0" fmla="*/ 250167 w 715993"/>
              <a:gd name="connsiteY0" fmla="*/ 69011 h 1719532"/>
              <a:gd name="connsiteX1" fmla="*/ 34506 w 715993"/>
              <a:gd name="connsiteY1" fmla="*/ 612475 h 1719532"/>
              <a:gd name="connsiteX2" fmla="*/ 43133 w 715993"/>
              <a:gd name="connsiteY2" fmla="*/ 1078301 h 1719532"/>
              <a:gd name="connsiteX3" fmla="*/ 215661 w 715993"/>
              <a:gd name="connsiteY3" fmla="*/ 1431985 h 1719532"/>
              <a:gd name="connsiteX4" fmla="*/ 405442 w 715993"/>
              <a:gd name="connsiteY4" fmla="*/ 1639018 h 1719532"/>
              <a:gd name="connsiteX5" fmla="*/ 457201 w 715993"/>
              <a:gd name="connsiteY5" fmla="*/ 1690777 h 1719532"/>
              <a:gd name="connsiteX6" fmla="*/ 595223 w 715993"/>
              <a:gd name="connsiteY6" fmla="*/ 1466490 h 1719532"/>
              <a:gd name="connsiteX7" fmla="*/ 681488 w 715993"/>
              <a:gd name="connsiteY7" fmla="*/ 1207698 h 1719532"/>
              <a:gd name="connsiteX8" fmla="*/ 707367 w 715993"/>
              <a:gd name="connsiteY8" fmla="*/ 914400 h 1719532"/>
              <a:gd name="connsiteX9" fmla="*/ 629729 w 715993"/>
              <a:gd name="connsiteY9" fmla="*/ 595222 h 1719532"/>
              <a:gd name="connsiteX10" fmla="*/ 517586 w 715993"/>
              <a:gd name="connsiteY10" fmla="*/ 370935 h 1719532"/>
              <a:gd name="connsiteX11" fmla="*/ 388189 w 715993"/>
              <a:gd name="connsiteY11" fmla="*/ 198407 h 1719532"/>
              <a:gd name="connsiteX12" fmla="*/ 250167 w 715993"/>
              <a:gd name="connsiteY12" fmla="*/ 69011 h 1719532"/>
              <a:gd name="connsiteX0" fmla="*/ 284673 w 750499"/>
              <a:gd name="connsiteY0" fmla="*/ 61230 h 1711751"/>
              <a:gd name="connsiteX1" fmla="*/ 34506 w 750499"/>
              <a:gd name="connsiteY1" fmla="*/ 558009 h 1711751"/>
              <a:gd name="connsiteX2" fmla="*/ 77639 w 750499"/>
              <a:gd name="connsiteY2" fmla="*/ 1070520 h 1711751"/>
              <a:gd name="connsiteX3" fmla="*/ 250167 w 750499"/>
              <a:gd name="connsiteY3" fmla="*/ 1424204 h 1711751"/>
              <a:gd name="connsiteX4" fmla="*/ 439948 w 750499"/>
              <a:gd name="connsiteY4" fmla="*/ 1631237 h 1711751"/>
              <a:gd name="connsiteX5" fmla="*/ 491707 w 750499"/>
              <a:gd name="connsiteY5" fmla="*/ 1682996 h 1711751"/>
              <a:gd name="connsiteX6" fmla="*/ 629729 w 750499"/>
              <a:gd name="connsiteY6" fmla="*/ 1458709 h 1711751"/>
              <a:gd name="connsiteX7" fmla="*/ 715994 w 750499"/>
              <a:gd name="connsiteY7" fmla="*/ 1199917 h 1711751"/>
              <a:gd name="connsiteX8" fmla="*/ 741873 w 750499"/>
              <a:gd name="connsiteY8" fmla="*/ 906619 h 1711751"/>
              <a:gd name="connsiteX9" fmla="*/ 664235 w 750499"/>
              <a:gd name="connsiteY9" fmla="*/ 587441 h 1711751"/>
              <a:gd name="connsiteX10" fmla="*/ 552092 w 750499"/>
              <a:gd name="connsiteY10" fmla="*/ 363154 h 1711751"/>
              <a:gd name="connsiteX11" fmla="*/ 422695 w 750499"/>
              <a:gd name="connsiteY11" fmla="*/ 190626 h 1711751"/>
              <a:gd name="connsiteX12" fmla="*/ 284673 w 750499"/>
              <a:gd name="connsiteY12" fmla="*/ 61230 h 1711751"/>
              <a:gd name="connsiteX0" fmla="*/ 284673 w 750499"/>
              <a:gd name="connsiteY0" fmla="*/ 0 h 1650521"/>
              <a:gd name="connsiteX1" fmla="*/ 34506 w 750499"/>
              <a:gd name="connsiteY1" fmla="*/ 496779 h 1650521"/>
              <a:gd name="connsiteX2" fmla="*/ 77639 w 750499"/>
              <a:gd name="connsiteY2" fmla="*/ 1009290 h 1650521"/>
              <a:gd name="connsiteX3" fmla="*/ 250167 w 750499"/>
              <a:gd name="connsiteY3" fmla="*/ 1362974 h 1650521"/>
              <a:gd name="connsiteX4" fmla="*/ 439948 w 750499"/>
              <a:gd name="connsiteY4" fmla="*/ 1570007 h 1650521"/>
              <a:gd name="connsiteX5" fmla="*/ 491707 w 750499"/>
              <a:gd name="connsiteY5" fmla="*/ 1621766 h 1650521"/>
              <a:gd name="connsiteX6" fmla="*/ 629729 w 750499"/>
              <a:gd name="connsiteY6" fmla="*/ 1397479 h 1650521"/>
              <a:gd name="connsiteX7" fmla="*/ 715994 w 750499"/>
              <a:gd name="connsiteY7" fmla="*/ 1138687 h 1650521"/>
              <a:gd name="connsiteX8" fmla="*/ 741873 w 750499"/>
              <a:gd name="connsiteY8" fmla="*/ 845389 h 1650521"/>
              <a:gd name="connsiteX9" fmla="*/ 664235 w 750499"/>
              <a:gd name="connsiteY9" fmla="*/ 526211 h 1650521"/>
              <a:gd name="connsiteX10" fmla="*/ 552092 w 750499"/>
              <a:gd name="connsiteY10" fmla="*/ 301924 h 1650521"/>
              <a:gd name="connsiteX11" fmla="*/ 422695 w 750499"/>
              <a:gd name="connsiteY11" fmla="*/ 129396 h 1650521"/>
              <a:gd name="connsiteX12" fmla="*/ 284673 w 750499"/>
              <a:gd name="connsiteY12" fmla="*/ 0 h 1650521"/>
              <a:gd name="connsiteX0" fmla="*/ 250878 w 716704"/>
              <a:gd name="connsiteY0" fmla="*/ 0 h 1650521"/>
              <a:gd name="connsiteX1" fmla="*/ 34506 w 716704"/>
              <a:gd name="connsiteY1" fmla="*/ 449396 h 1650521"/>
              <a:gd name="connsiteX2" fmla="*/ 43844 w 716704"/>
              <a:gd name="connsiteY2" fmla="*/ 1009290 h 1650521"/>
              <a:gd name="connsiteX3" fmla="*/ 216372 w 716704"/>
              <a:gd name="connsiteY3" fmla="*/ 1362974 h 1650521"/>
              <a:gd name="connsiteX4" fmla="*/ 406153 w 716704"/>
              <a:gd name="connsiteY4" fmla="*/ 1570007 h 1650521"/>
              <a:gd name="connsiteX5" fmla="*/ 457912 w 716704"/>
              <a:gd name="connsiteY5" fmla="*/ 1621766 h 1650521"/>
              <a:gd name="connsiteX6" fmla="*/ 595934 w 716704"/>
              <a:gd name="connsiteY6" fmla="*/ 1397479 h 1650521"/>
              <a:gd name="connsiteX7" fmla="*/ 682199 w 716704"/>
              <a:gd name="connsiteY7" fmla="*/ 1138687 h 1650521"/>
              <a:gd name="connsiteX8" fmla="*/ 708078 w 716704"/>
              <a:gd name="connsiteY8" fmla="*/ 845389 h 1650521"/>
              <a:gd name="connsiteX9" fmla="*/ 630440 w 716704"/>
              <a:gd name="connsiteY9" fmla="*/ 526211 h 1650521"/>
              <a:gd name="connsiteX10" fmla="*/ 518297 w 716704"/>
              <a:gd name="connsiteY10" fmla="*/ 301924 h 1650521"/>
              <a:gd name="connsiteX11" fmla="*/ 388900 w 716704"/>
              <a:gd name="connsiteY11" fmla="*/ 129396 h 1650521"/>
              <a:gd name="connsiteX12" fmla="*/ 250878 w 716704"/>
              <a:gd name="connsiteY12" fmla="*/ 0 h 1650521"/>
              <a:gd name="connsiteX0" fmla="*/ 293717 w 722824"/>
              <a:gd name="connsiteY0" fmla="*/ 0 h 1603092"/>
              <a:gd name="connsiteX1" fmla="*/ 40626 w 722824"/>
              <a:gd name="connsiteY1" fmla="*/ 401967 h 1603092"/>
              <a:gd name="connsiteX2" fmla="*/ 49964 w 722824"/>
              <a:gd name="connsiteY2" fmla="*/ 961861 h 1603092"/>
              <a:gd name="connsiteX3" fmla="*/ 222492 w 722824"/>
              <a:gd name="connsiteY3" fmla="*/ 1315545 h 1603092"/>
              <a:gd name="connsiteX4" fmla="*/ 412273 w 722824"/>
              <a:gd name="connsiteY4" fmla="*/ 1522578 h 1603092"/>
              <a:gd name="connsiteX5" fmla="*/ 464032 w 722824"/>
              <a:gd name="connsiteY5" fmla="*/ 1574337 h 1603092"/>
              <a:gd name="connsiteX6" fmla="*/ 602054 w 722824"/>
              <a:gd name="connsiteY6" fmla="*/ 1350050 h 1603092"/>
              <a:gd name="connsiteX7" fmla="*/ 688319 w 722824"/>
              <a:gd name="connsiteY7" fmla="*/ 1091258 h 1603092"/>
              <a:gd name="connsiteX8" fmla="*/ 714198 w 722824"/>
              <a:gd name="connsiteY8" fmla="*/ 797960 h 1603092"/>
              <a:gd name="connsiteX9" fmla="*/ 636560 w 722824"/>
              <a:gd name="connsiteY9" fmla="*/ 478782 h 1603092"/>
              <a:gd name="connsiteX10" fmla="*/ 524417 w 722824"/>
              <a:gd name="connsiteY10" fmla="*/ 254495 h 1603092"/>
              <a:gd name="connsiteX11" fmla="*/ 395020 w 722824"/>
              <a:gd name="connsiteY11" fmla="*/ 81967 h 1603092"/>
              <a:gd name="connsiteX12" fmla="*/ 293717 w 722824"/>
              <a:gd name="connsiteY12" fmla="*/ 0 h 1603092"/>
              <a:gd name="connsiteX0" fmla="*/ 237719 w 714824"/>
              <a:gd name="connsiteY0" fmla="*/ 0 h 1626806"/>
              <a:gd name="connsiteX1" fmla="*/ 32626 w 714824"/>
              <a:gd name="connsiteY1" fmla="*/ 425681 h 1626806"/>
              <a:gd name="connsiteX2" fmla="*/ 41964 w 714824"/>
              <a:gd name="connsiteY2" fmla="*/ 985575 h 1626806"/>
              <a:gd name="connsiteX3" fmla="*/ 214492 w 714824"/>
              <a:gd name="connsiteY3" fmla="*/ 1339259 h 1626806"/>
              <a:gd name="connsiteX4" fmla="*/ 404273 w 714824"/>
              <a:gd name="connsiteY4" fmla="*/ 1546292 h 1626806"/>
              <a:gd name="connsiteX5" fmla="*/ 456032 w 714824"/>
              <a:gd name="connsiteY5" fmla="*/ 1598051 h 1626806"/>
              <a:gd name="connsiteX6" fmla="*/ 594054 w 714824"/>
              <a:gd name="connsiteY6" fmla="*/ 1373764 h 1626806"/>
              <a:gd name="connsiteX7" fmla="*/ 680319 w 714824"/>
              <a:gd name="connsiteY7" fmla="*/ 1114972 h 1626806"/>
              <a:gd name="connsiteX8" fmla="*/ 706198 w 714824"/>
              <a:gd name="connsiteY8" fmla="*/ 821674 h 1626806"/>
              <a:gd name="connsiteX9" fmla="*/ 628560 w 714824"/>
              <a:gd name="connsiteY9" fmla="*/ 502496 h 1626806"/>
              <a:gd name="connsiteX10" fmla="*/ 516417 w 714824"/>
              <a:gd name="connsiteY10" fmla="*/ 278209 h 1626806"/>
              <a:gd name="connsiteX11" fmla="*/ 387020 w 714824"/>
              <a:gd name="connsiteY11" fmla="*/ 105681 h 1626806"/>
              <a:gd name="connsiteX12" fmla="*/ 237719 w 714824"/>
              <a:gd name="connsiteY12" fmla="*/ 0 h 16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4824" h="1626806">
                <a:moveTo>
                  <a:pt x="237719" y="0"/>
                </a:moveTo>
                <a:cubicBezTo>
                  <a:pt x="173021" y="61231"/>
                  <a:pt x="65252" y="261419"/>
                  <a:pt x="32626" y="425681"/>
                </a:cubicBezTo>
                <a:cubicBezTo>
                  <a:pt x="0" y="589944"/>
                  <a:pt x="11653" y="833312"/>
                  <a:pt x="41964" y="985575"/>
                </a:cubicBezTo>
                <a:cubicBezTo>
                  <a:pt x="72275" y="1137838"/>
                  <a:pt x="154107" y="1245806"/>
                  <a:pt x="214492" y="1339259"/>
                </a:cubicBezTo>
                <a:cubicBezTo>
                  <a:pt x="274877" y="1432712"/>
                  <a:pt x="364016" y="1503160"/>
                  <a:pt x="404273" y="1546292"/>
                </a:cubicBezTo>
                <a:cubicBezTo>
                  <a:pt x="444530" y="1589424"/>
                  <a:pt x="424402" y="1626806"/>
                  <a:pt x="456032" y="1598051"/>
                </a:cubicBezTo>
                <a:cubicBezTo>
                  <a:pt x="487662" y="1569296"/>
                  <a:pt x="556673" y="1454277"/>
                  <a:pt x="594054" y="1373764"/>
                </a:cubicBezTo>
                <a:cubicBezTo>
                  <a:pt x="631435" y="1293251"/>
                  <a:pt x="661628" y="1206987"/>
                  <a:pt x="680319" y="1114972"/>
                </a:cubicBezTo>
                <a:cubicBezTo>
                  <a:pt x="699010" y="1022957"/>
                  <a:pt x="714824" y="923753"/>
                  <a:pt x="706198" y="821674"/>
                </a:cubicBezTo>
                <a:cubicBezTo>
                  <a:pt x="697572" y="719595"/>
                  <a:pt x="660190" y="593074"/>
                  <a:pt x="628560" y="502496"/>
                </a:cubicBezTo>
                <a:cubicBezTo>
                  <a:pt x="596930" y="411919"/>
                  <a:pt x="556674" y="344345"/>
                  <a:pt x="516417" y="278209"/>
                </a:cubicBezTo>
                <a:cubicBezTo>
                  <a:pt x="476160" y="212073"/>
                  <a:pt x="433470" y="152049"/>
                  <a:pt x="387020" y="105681"/>
                </a:cubicBezTo>
                <a:cubicBezTo>
                  <a:pt x="340570" y="59313"/>
                  <a:pt x="376607" y="112143"/>
                  <a:pt x="237719" y="0"/>
                </a:cubicBezTo>
                <a:close/>
              </a:path>
            </a:pathLst>
          </a:custGeom>
          <a:gradFill>
            <a:gsLst>
              <a:gs pos="0">
                <a:schemeClr val="bg1">
                  <a:lumMod val="85000"/>
                </a:schemeClr>
              </a:gs>
              <a:gs pos="100000">
                <a:schemeClr val="bg1">
                  <a:lumMod val="65000"/>
                </a:schemeClr>
              </a:gs>
            </a:gsLst>
            <a:lin ang="5400000" scaled="0"/>
          </a:gradFill>
          <a:ln w="9525">
            <a:no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23" name="Ellipse 22"/>
          <p:cNvSpPr/>
          <p:nvPr/>
        </p:nvSpPr>
        <p:spPr>
          <a:xfrm>
            <a:off x="611562" y="2402605"/>
            <a:ext cx="3000763" cy="2616703"/>
          </a:xfrm>
          <a:prstGeom prst="ellipse">
            <a:avLst/>
          </a:prstGeom>
          <a:noFill/>
          <a:ln w="25400">
            <a:solidFill>
              <a:schemeClr val="accent1"/>
            </a:solidFill>
            <a:prstDash val="dash"/>
          </a:ln>
          <a:effectLst>
            <a:reflection blurRad="6350" stA="40000" endPos="10000" dir="5400000" sy="-100000" algn="bl" rotWithShape="0"/>
          </a:effectLst>
        </p:spPr>
        <p:style>
          <a:lnRef idx="1">
            <a:schemeClr val="accent1"/>
          </a:lnRef>
          <a:fillRef idx="0">
            <a:schemeClr val="accent1"/>
          </a:fillRef>
          <a:effectRef idx="0">
            <a:schemeClr val="accent1"/>
          </a:effectRef>
          <a:fontRef idx="minor">
            <a:schemeClr val="tx1"/>
          </a:fontRef>
        </p:style>
        <p:txBody>
          <a:bodyPr lIns="102086" tIns="51040" rIns="102086" bIns="51040" rtlCol="0" anchor="ctr"/>
          <a:lstStyle/>
          <a:p>
            <a:pPr algn="ctr" defTabSz="1020867" eaLnBrk="0" hangingPunct="0"/>
            <a:endParaRPr lang="en-US" sz="1400" dirty="0" smtClean="0">
              <a:solidFill>
                <a:srgbClr val="EBEBEB">
                  <a:lumMod val="10000"/>
                </a:srgbClr>
              </a:solidFill>
              <a:latin typeface="Calibri" pitchFamily="34" charset="0"/>
            </a:endParaRPr>
          </a:p>
        </p:txBody>
      </p:sp>
      <p:sp>
        <p:nvSpPr>
          <p:cNvPr id="24" name="Freihandform 23"/>
          <p:cNvSpPr/>
          <p:nvPr/>
        </p:nvSpPr>
        <p:spPr>
          <a:xfrm flipH="1">
            <a:off x="5406295" y="2754203"/>
            <a:ext cx="822612" cy="1749354"/>
          </a:xfrm>
          <a:custGeom>
            <a:avLst/>
            <a:gdLst>
              <a:gd name="connsiteX0" fmla="*/ 250167 w 715993"/>
              <a:gd name="connsiteY0" fmla="*/ 69011 h 1719532"/>
              <a:gd name="connsiteX1" fmla="*/ 34506 w 715993"/>
              <a:gd name="connsiteY1" fmla="*/ 612475 h 1719532"/>
              <a:gd name="connsiteX2" fmla="*/ 43133 w 715993"/>
              <a:gd name="connsiteY2" fmla="*/ 1078301 h 1719532"/>
              <a:gd name="connsiteX3" fmla="*/ 215661 w 715993"/>
              <a:gd name="connsiteY3" fmla="*/ 1431985 h 1719532"/>
              <a:gd name="connsiteX4" fmla="*/ 405442 w 715993"/>
              <a:gd name="connsiteY4" fmla="*/ 1639018 h 1719532"/>
              <a:gd name="connsiteX5" fmla="*/ 457201 w 715993"/>
              <a:gd name="connsiteY5" fmla="*/ 1690777 h 1719532"/>
              <a:gd name="connsiteX6" fmla="*/ 595223 w 715993"/>
              <a:gd name="connsiteY6" fmla="*/ 1466490 h 1719532"/>
              <a:gd name="connsiteX7" fmla="*/ 681488 w 715993"/>
              <a:gd name="connsiteY7" fmla="*/ 1207698 h 1719532"/>
              <a:gd name="connsiteX8" fmla="*/ 707367 w 715993"/>
              <a:gd name="connsiteY8" fmla="*/ 914400 h 1719532"/>
              <a:gd name="connsiteX9" fmla="*/ 629729 w 715993"/>
              <a:gd name="connsiteY9" fmla="*/ 595222 h 1719532"/>
              <a:gd name="connsiteX10" fmla="*/ 517586 w 715993"/>
              <a:gd name="connsiteY10" fmla="*/ 370935 h 1719532"/>
              <a:gd name="connsiteX11" fmla="*/ 388189 w 715993"/>
              <a:gd name="connsiteY11" fmla="*/ 198407 h 1719532"/>
              <a:gd name="connsiteX12" fmla="*/ 250167 w 715993"/>
              <a:gd name="connsiteY12" fmla="*/ 69011 h 1719532"/>
              <a:gd name="connsiteX0" fmla="*/ 284673 w 750499"/>
              <a:gd name="connsiteY0" fmla="*/ 61230 h 1711751"/>
              <a:gd name="connsiteX1" fmla="*/ 34506 w 750499"/>
              <a:gd name="connsiteY1" fmla="*/ 558009 h 1711751"/>
              <a:gd name="connsiteX2" fmla="*/ 77639 w 750499"/>
              <a:gd name="connsiteY2" fmla="*/ 1070520 h 1711751"/>
              <a:gd name="connsiteX3" fmla="*/ 250167 w 750499"/>
              <a:gd name="connsiteY3" fmla="*/ 1424204 h 1711751"/>
              <a:gd name="connsiteX4" fmla="*/ 439948 w 750499"/>
              <a:gd name="connsiteY4" fmla="*/ 1631237 h 1711751"/>
              <a:gd name="connsiteX5" fmla="*/ 491707 w 750499"/>
              <a:gd name="connsiteY5" fmla="*/ 1682996 h 1711751"/>
              <a:gd name="connsiteX6" fmla="*/ 629729 w 750499"/>
              <a:gd name="connsiteY6" fmla="*/ 1458709 h 1711751"/>
              <a:gd name="connsiteX7" fmla="*/ 715994 w 750499"/>
              <a:gd name="connsiteY7" fmla="*/ 1199917 h 1711751"/>
              <a:gd name="connsiteX8" fmla="*/ 741873 w 750499"/>
              <a:gd name="connsiteY8" fmla="*/ 906619 h 1711751"/>
              <a:gd name="connsiteX9" fmla="*/ 664235 w 750499"/>
              <a:gd name="connsiteY9" fmla="*/ 587441 h 1711751"/>
              <a:gd name="connsiteX10" fmla="*/ 552092 w 750499"/>
              <a:gd name="connsiteY10" fmla="*/ 363154 h 1711751"/>
              <a:gd name="connsiteX11" fmla="*/ 422695 w 750499"/>
              <a:gd name="connsiteY11" fmla="*/ 190626 h 1711751"/>
              <a:gd name="connsiteX12" fmla="*/ 284673 w 750499"/>
              <a:gd name="connsiteY12" fmla="*/ 61230 h 1711751"/>
              <a:gd name="connsiteX0" fmla="*/ 284673 w 750499"/>
              <a:gd name="connsiteY0" fmla="*/ 0 h 1650521"/>
              <a:gd name="connsiteX1" fmla="*/ 34506 w 750499"/>
              <a:gd name="connsiteY1" fmla="*/ 496779 h 1650521"/>
              <a:gd name="connsiteX2" fmla="*/ 77639 w 750499"/>
              <a:gd name="connsiteY2" fmla="*/ 1009290 h 1650521"/>
              <a:gd name="connsiteX3" fmla="*/ 250167 w 750499"/>
              <a:gd name="connsiteY3" fmla="*/ 1362974 h 1650521"/>
              <a:gd name="connsiteX4" fmla="*/ 439948 w 750499"/>
              <a:gd name="connsiteY4" fmla="*/ 1570007 h 1650521"/>
              <a:gd name="connsiteX5" fmla="*/ 491707 w 750499"/>
              <a:gd name="connsiteY5" fmla="*/ 1621766 h 1650521"/>
              <a:gd name="connsiteX6" fmla="*/ 629729 w 750499"/>
              <a:gd name="connsiteY6" fmla="*/ 1397479 h 1650521"/>
              <a:gd name="connsiteX7" fmla="*/ 715994 w 750499"/>
              <a:gd name="connsiteY7" fmla="*/ 1138687 h 1650521"/>
              <a:gd name="connsiteX8" fmla="*/ 741873 w 750499"/>
              <a:gd name="connsiteY8" fmla="*/ 845389 h 1650521"/>
              <a:gd name="connsiteX9" fmla="*/ 664235 w 750499"/>
              <a:gd name="connsiteY9" fmla="*/ 526211 h 1650521"/>
              <a:gd name="connsiteX10" fmla="*/ 552092 w 750499"/>
              <a:gd name="connsiteY10" fmla="*/ 301924 h 1650521"/>
              <a:gd name="connsiteX11" fmla="*/ 422695 w 750499"/>
              <a:gd name="connsiteY11" fmla="*/ 129396 h 1650521"/>
              <a:gd name="connsiteX12" fmla="*/ 284673 w 750499"/>
              <a:gd name="connsiteY12" fmla="*/ 0 h 1650521"/>
              <a:gd name="connsiteX0" fmla="*/ 250878 w 716704"/>
              <a:gd name="connsiteY0" fmla="*/ 0 h 1650521"/>
              <a:gd name="connsiteX1" fmla="*/ 34506 w 716704"/>
              <a:gd name="connsiteY1" fmla="*/ 449396 h 1650521"/>
              <a:gd name="connsiteX2" fmla="*/ 43844 w 716704"/>
              <a:gd name="connsiteY2" fmla="*/ 1009290 h 1650521"/>
              <a:gd name="connsiteX3" fmla="*/ 216372 w 716704"/>
              <a:gd name="connsiteY3" fmla="*/ 1362974 h 1650521"/>
              <a:gd name="connsiteX4" fmla="*/ 406153 w 716704"/>
              <a:gd name="connsiteY4" fmla="*/ 1570007 h 1650521"/>
              <a:gd name="connsiteX5" fmla="*/ 457912 w 716704"/>
              <a:gd name="connsiteY5" fmla="*/ 1621766 h 1650521"/>
              <a:gd name="connsiteX6" fmla="*/ 595934 w 716704"/>
              <a:gd name="connsiteY6" fmla="*/ 1397479 h 1650521"/>
              <a:gd name="connsiteX7" fmla="*/ 682199 w 716704"/>
              <a:gd name="connsiteY7" fmla="*/ 1138687 h 1650521"/>
              <a:gd name="connsiteX8" fmla="*/ 708078 w 716704"/>
              <a:gd name="connsiteY8" fmla="*/ 845389 h 1650521"/>
              <a:gd name="connsiteX9" fmla="*/ 630440 w 716704"/>
              <a:gd name="connsiteY9" fmla="*/ 526211 h 1650521"/>
              <a:gd name="connsiteX10" fmla="*/ 518297 w 716704"/>
              <a:gd name="connsiteY10" fmla="*/ 301924 h 1650521"/>
              <a:gd name="connsiteX11" fmla="*/ 388900 w 716704"/>
              <a:gd name="connsiteY11" fmla="*/ 129396 h 1650521"/>
              <a:gd name="connsiteX12" fmla="*/ 250878 w 716704"/>
              <a:gd name="connsiteY12" fmla="*/ 0 h 1650521"/>
              <a:gd name="connsiteX0" fmla="*/ 293717 w 722824"/>
              <a:gd name="connsiteY0" fmla="*/ 0 h 1603092"/>
              <a:gd name="connsiteX1" fmla="*/ 40626 w 722824"/>
              <a:gd name="connsiteY1" fmla="*/ 401967 h 1603092"/>
              <a:gd name="connsiteX2" fmla="*/ 49964 w 722824"/>
              <a:gd name="connsiteY2" fmla="*/ 961861 h 1603092"/>
              <a:gd name="connsiteX3" fmla="*/ 222492 w 722824"/>
              <a:gd name="connsiteY3" fmla="*/ 1315545 h 1603092"/>
              <a:gd name="connsiteX4" fmla="*/ 412273 w 722824"/>
              <a:gd name="connsiteY4" fmla="*/ 1522578 h 1603092"/>
              <a:gd name="connsiteX5" fmla="*/ 464032 w 722824"/>
              <a:gd name="connsiteY5" fmla="*/ 1574337 h 1603092"/>
              <a:gd name="connsiteX6" fmla="*/ 602054 w 722824"/>
              <a:gd name="connsiteY6" fmla="*/ 1350050 h 1603092"/>
              <a:gd name="connsiteX7" fmla="*/ 688319 w 722824"/>
              <a:gd name="connsiteY7" fmla="*/ 1091258 h 1603092"/>
              <a:gd name="connsiteX8" fmla="*/ 714198 w 722824"/>
              <a:gd name="connsiteY8" fmla="*/ 797960 h 1603092"/>
              <a:gd name="connsiteX9" fmla="*/ 636560 w 722824"/>
              <a:gd name="connsiteY9" fmla="*/ 478782 h 1603092"/>
              <a:gd name="connsiteX10" fmla="*/ 524417 w 722824"/>
              <a:gd name="connsiteY10" fmla="*/ 254495 h 1603092"/>
              <a:gd name="connsiteX11" fmla="*/ 395020 w 722824"/>
              <a:gd name="connsiteY11" fmla="*/ 81967 h 1603092"/>
              <a:gd name="connsiteX12" fmla="*/ 293717 w 722824"/>
              <a:gd name="connsiteY12" fmla="*/ 0 h 16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2824" h="1603092">
                <a:moveTo>
                  <a:pt x="293717" y="0"/>
                </a:moveTo>
                <a:cubicBezTo>
                  <a:pt x="229019" y="61231"/>
                  <a:pt x="81252" y="241657"/>
                  <a:pt x="40626" y="401967"/>
                </a:cubicBezTo>
                <a:cubicBezTo>
                  <a:pt x="0" y="562277"/>
                  <a:pt x="19653" y="809598"/>
                  <a:pt x="49964" y="961861"/>
                </a:cubicBezTo>
                <a:cubicBezTo>
                  <a:pt x="80275" y="1114124"/>
                  <a:pt x="162107" y="1222092"/>
                  <a:pt x="222492" y="1315545"/>
                </a:cubicBezTo>
                <a:cubicBezTo>
                  <a:pt x="282877" y="1408998"/>
                  <a:pt x="372016" y="1479446"/>
                  <a:pt x="412273" y="1522578"/>
                </a:cubicBezTo>
                <a:cubicBezTo>
                  <a:pt x="452530" y="1565710"/>
                  <a:pt x="432402" y="1603092"/>
                  <a:pt x="464032" y="1574337"/>
                </a:cubicBezTo>
                <a:cubicBezTo>
                  <a:pt x="495662" y="1545582"/>
                  <a:pt x="564673" y="1430563"/>
                  <a:pt x="602054" y="1350050"/>
                </a:cubicBezTo>
                <a:cubicBezTo>
                  <a:pt x="639435" y="1269537"/>
                  <a:pt x="669628" y="1183273"/>
                  <a:pt x="688319" y="1091258"/>
                </a:cubicBezTo>
                <a:cubicBezTo>
                  <a:pt x="707010" y="999243"/>
                  <a:pt x="722824" y="900039"/>
                  <a:pt x="714198" y="797960"/>
                </a:cubicBezTo>
                <a:cubicBezTo>
                  <a:pt x="705572" y="695881"/>
                  <a:pt x="668190" y="569360"/>
                  <a:pt x="636560" y="478782"/>
                </a:cubicBezTo>
                <a:cubicBezTo>
                  <a:pt x="604930" y="388205"/>
                  <a:pt x="564674" y="320631"/>
                  <a:pt x="524417" y="254495"/>
                </a:cubicBezTo>
                <a:cubicBezTo>
                  <a:pt x="484160" y="188359"/>
                  <a:pt x="433470" y="124383"/>
                  <a:pt x="395020" y="81967"/>
                </a:cubicBezTo>
                <a:cubicBezTo>
                  <a:pt x="356570" y="39551"/>
                  <a:pt x="432605" y="112143"/>
                  <a:pt x="293717" y="0"/>
                </a:cubicBezTo>
                <a:close/>
              </a:path>
            </a:pathLst>
          </a:custGeom>
          <a:gradFill>
            <a:gsLst>
              <a:gs pos="0">
                <a:schemeClr val="bg1">
                  <a:lumMod val="85000"/>
                </a:schemeClr>
              </a:gs>
              <a:gs pos="100000">
                <a:schemeClr val="bg1">
                  <a:lumMod val="65000"/>
                </a:schemeClr>
              </a:gs>
            </a:gsLst>
            <a:lin ang="5400000" scaled="0"/>
          </a:gradFill>
          <a:ln w="9525">
            <a:no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25" name="Ellipse 24"/>
          <p:cNvSpPr/>
          <p:nvPr/>
        </p:nvSpPr>
        <p:spPr>
          <a:xfrm>
            <a:off x="5464356" y="2401612"/>
            <a:ext cx="3002400" cy="2616703"/>
          </a:xfrm>
          <a:prstGeom prst="ellipse">
            <a:avLst/>
          </a:prstGeom>
          <a:noFill/>
          <a:ln w="25400">
            <a:solidFill>
              <a:srgbClr val="C00000"/>
            </a:solidFill>
            <a:prstDash val="dash"/>
          </a:ln>
          <a:effectLst>
            <a:reflection blurRad="6350" stA="40000" endPos="10000" dir="5400000" sy="-100000" algn="bl" rotWithShape="0"/>
          </a:effectLst>
        </p:spPr>
        <p:style>
          <a:lnRef idx="1">
            <a:schemeClr val="accent1"/>
          </a:lnRef>
          <a:fillRef idx="0">
            <a:schemeClr val="accent1"/>
          </a:fillRef>
          <a:effectRef idx="0">
            <a:schemeClr val="accent1"/>
          </a:effectRef>
          <a:fontRef idx="minor">
            <a:schemeClr val="tx1"/>
          </a:fontRef>
        </p:style>
        <p:txBody>
          <a:bodyPr lIns="102086" tIns="51040" rIns="102086" bIns="51040" rtlCol="0" anchor="ctr"/>
          <a:lstStyle/>
          <a:p>
            <a:pPr algn="ctr" defTabSz="1020867" eaLnBrk="0" hangingPunct="0"/>
            <a:endParaRPr lang="en-US" sz="1400" dirty="0" smtClean="0">
              <a:solidFill>
                <a:srgbClr val="EBEBEB">
                  <a:lumMod val="10000"/>
                </a:srgbClr>
              </a:solidFill>
              <a:latin typeface="Calibri" pitchFamily="34" charset="0"/>
            </a:endParaRPr>
          </a:p>
        </p:txBody>
      </p:sp>
      <p:sp>
        <p:nvSpPr>
          <p:cNvPr id="26" name="Ellipse 25"/>
          <p:cNvSpPr/>
          <p:nvPr/>
        </p:nvSpPr>
        <p:spPr>
          <a:xfrm>
            <a:off x="2915817" y="2190098"/>
            <a:ext cx="3240359" cy="2616703"/>
          </a:xfrm>
          <a:prstGeom prst="ellipse">
            <a:avLst/>
          </a:prstGeom>
          <a:noFill/>
          <a:ln w="25400">
            <a:solidFill>
              <a:srgbClr val="0070C0"/>
            </a:solidFill>
            <a:prstDash val="dash"/>
          </a:ln>
          <a:effectLst>
            <a:reflection blurRad="6350" stA="40000" endPos="10000" dir="5400000" sy="-100000" algn="bl" rotWithShape="0"/>
          </a:effectLst>
        </p:spPr>
        <p:style>
          <a:lnRef idx="1">
            <a:schemeClr val="accent1"/>
          </a:lnRef>
          <a:fillRef idx="0">
            <a:schemeClr val="accent1"/>
          </a:fillRef>
          <a:effectRef idx="0">
            <a:schemeClr val="accent1"/>
          </a:effectRef>
          <a:fontRef idx="minor">
            <a:schemeClr val="tx1"/>
          </a:fontRef>
        </p:style>
        <p:txBody>
          <a:bodyPr lIns="102086" tIns="51040" rIns="102086" bIns="51040" rtlCol="0" anchor="ctr"/>
          <a:lstStyle/>
          <a:p>
            <a:pPr algn="ctr" defTabSz="1020867" eaLnBrk="0" hangingPunct="0"/>
            <a:endParaRPr lang="en-US" sz="1400" dirty="0" smtClean="0">
              <a:solidFill>
                <a:srgbClr val="EBEBEB">
                  <a:lumMod val="10000"/>
                </a:srgbClr>
              </a:solidFill>
              <a:latin typeface="Calibri" pitchFamily="34" charset="0"/>
            </a:endParaRPr>
          </a:p>
        </p:txBody>
      </p:sp>
      <p:sp>
        <p:nvSpPr>
          <p:cNvPr id="27" name="Rechteck 26"/>
          <p:cNvSpPr/>
          <p:nvPr/>
        </p:nvSpPr>
        <p:spPr>
          <a:xfrm>
            <a:off x="2700990" y="3347131"/>
            <a:ext cx="1145555" cy="646331"/>
          </a:xfrm>
          <a:prstGeom prst="rect">
            <a:avLst/>
          </a:prstGeom>
          <a:noFill/>
        </p:spPr>
        <p:txBody>
          <a:bodyPr wrap="square">
            <a:spAutoFit/>
          </a:bodyPr>
          <a:lstStyle/>
          <a:p>
            <a:pPr algn="ctr" defTabSz="1020867" eaLnBrk="0" hangingPunct="0"/>
            <a:r>
              <a:rPr lang="en-US" sz="1200" b="1" dirty="0" smtClean="0">
                <a:solidFill>
                  <a:srgbClr val="0070C0"/>
                </a:solidFill>
                <a:latin typeface="Calibri" pitchFamily="34" charset="0"/>
              </a:rPr>
              <a:t>TRUSTED CONNEC-TIVITY</a:t>
            </a:r>
          </a:p>
        </p:txBody>
      </p:sp>
      <p:sp>
        <p:nvSpPr>
          <p:cNvPr id="28" name="Rechteck 27"/>
          <p:cNvSpPr/>
          <p:nvPr/>
        </p:nvSpPr>
        <p:spPr>
          <a:xfrm>
            <a:off x="5245814" y="3360690"/>
            <a:ext cx="1145555" cy="646331"/>
          </a:xfrm>
          <a:prstGeom prst="rect">
            <a:avLst/>
          </a:prstGeom>
          <a:noFill/>
        </p:spPr>
        <p:txBody>
          <a:bodyPr wrap="square">
            <a:spAutoFit/>
          </a:bodyPr>
          <a:lstStyle/>
          <a:p>
            <a:pPr algn="ctr" defTabSz="1020867" eaLnBrk="0" hangingPunct="0"/>
            <a:r>
              <a:rPr lang="en-US" sz="1200" b="1" dirty="0" smtClean="0">
                <a:solidFill>
                  <a:srgbClr val="0070C0"/>
                </a:solidFill>
                <a:latin typeface="Calibri" pitchFamily="34" charset="0"/>
              </a:rPr>
              <a:t>TRUSTED CONNEC-TIVITY</a:t>
            </a:r>
          </a:p>
        </p:txBody>
      </p:sp>
      <p:sp>
        <p:nvSpPr>
          <p:cNvPr id="47" name="Rectangle 7"/>
          <p:cNvSpPr>
            <a:spLocks noChangeArrowheads="1"/>
          </p:cNvSpPr>
          <p:nvPr/>
        </p:nvSpPr>
        <p:spPr bwMode="auto">
          <a:xfrm>
            <a:off x="395288" y="5266452"/>
            <a:ext cx="8353108" cy="610986"/>
          </a:xfrm>
          <a:prstGeom prst="rect">
            <a:avLst/>
          </a:prstGeom>
          <a:solidFill>
            <a:schemeClr val="bg2">
              <a:lumMod val="90000"/>
            </a:schemeClr>
          </a:solidFill>
          <a:ln w="9525" algn="ctr">
            <a:noFill/>
            <a:miter lim="800000"/>
            <a:headEnd/>
            <a:tailEnd/>
          </a:ln>
        </p:spPr>
        <p:txBody>
          <a:bodyPr wrap="square" lIns="108000" tIns="0" rIns="10800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0000"/>
                </a:solidFill>
              </a:rPr>
              <a:t>Connecting the vehicle requires specialized know how in different areas.</a:t>
            </a:r>
            <a:endParaRPr lang="en-US" sz="1600" b="1" dirty="0">
              <a:solidFill>
                <a:srgbClr val="000000"/>
              </a:solidFill>
            </a:endParaRPr>
          </a:p>
        </p:txBody>
      </p:sp>
      <p:pic>
        <p:nvPicPr>
          <p:cNvPr id="52" name="Picture 8" descr="I:\Continental\_Interior-Division\Divisions-Praesentation\Bildmaterial\Auto Orange.png"/>
          <p:cNvPicPr>
            <a:picLocks noChangeAspect="1" noChangeArrowheads="1"/>
          </p:cNvPicPr>
          <p:nvPr/>
        </p:nvPicPr>
        <p:blipFill>
          <a:blip r:embed="rId4" cstate="screen"/>
          <a:srcRect/>
          <a:stretch>
            <a:fillRect/>
          </a:stretch>
        </p:blipFill>
        <p:spPr bwMode="auto">
          <a:xfrm>
            <a:off x="628602" y="3290804"/>
            <a:ext cx="2574000" cy="1220082"/>
          </a:xfrm>
          <a:prstGeom prst="rect">
            <a:avLst/>
          </a:prstGeom>
          <a:noFill/>
          <a:ln w="9525">
            <a:noFill/>
            <a:miter lim="800000"/>
            <a:headEnd/>
            <a:tailEnd/>
          </a:ln>
        </p:spPr>
      </p:pic>
      <p:sp>
        <p:nvSpPr>
          <p:cNvPr id="34"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35"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36"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xmlns="" val="35153775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8"/>
          <p:cNvGrpSpPr/>
          <p:nvPr/>
        </p:nvGrpSpPr>
        <p:grpSpPr>
          <a:xfrm>
            <a:off x="395286" y="2994301"/>
            <a:ext cx="8353427" cy="3048736"/>
            <a:chOff x="395286" y="2828702"/>
            <a:chExt cx="8353427" cy="3048736"/>
          </a:xfrm>
        </p:grpSpPr>
        <p:sp>
          <p:nvSpPr>
            <p:cNvPr id="30" name="Rechteck 29"/>
            <p:cNvSpPr/>
            <p:nvPr/>
          </p:nvSpPr>
          <p:spPr>
            <a:xfrm>
              <a:off x="395287" y="3036117"/>
              <a:ext cx="8353426" cy="2841321"/>
            </a:xfrm>
            <a:prstGeom prst="rect">
              <a:avLst/>
            </a:prstGeom>
            <a:pattFill prst="dkDnDiag">
              <a:fgClr>
                <a:schemeClr val="accent6">
                  <a:lumMod val="10000"/>
                  <a:lumOff val="90000"/>
                </a:schemeClr>
              </a:fgClr>
              <a:bgClr>
                <a:schemeClr val="bg1"/>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rgbClr val="EBEBEB">
                    <a:lumMod val="10000"/>
                  </a:srgbClr>
                </a:solidFill>
                <a:latin typeface="Calibri" pitchFamily="34" charset="0"/>
              </a:endParaRPr>
            </a:p>
          </p:txBody>
        </p:sp>
        <p:sp>
          <p:nvSpPr>
            <p:cNvPr id="31" name="Rechteck 30"/>
            <p:cNvSpPr/>
            <p:nvPr/>
          </p:nvSpPr>
          <p:spPr>
            <a:xfrm rot="10800000">
              <a:off x="395286" y="2828702"/>
              <a:ext cx="8353427" cy="1650670"/>
            </a:xfrm>
            <a:prstGeom prst="rect">
              <a:avLst/>
            </a:prstGeom>
            <a:gradFill>
              <a:gsLst>
                <a:gs pos="0">
                  <a:schemeClr val="bg1"/>
                </a:gs>
                <a:gs pos="100000">
                  <a:schemeClr val="bg1">
                    <a:alpha val="0"/>
                  </a:schemeClr>
                </a:gs>
              </a:gsLst>
              <a:lin ang="16200000" scaled="0"/>
            </a:gra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grpSp>
      <p:sp>
        <p:nvSpPr>
          <p:cNvPr id="49" name="Richtungspfeil 48"/>
          <p:cNvSpPr/>
          <p:nvPr/>
        </p:nvSpPr>
        <p:spPr>
          <a:xfrm rot="5400000">
            <a:off x="3724072" y="820500"/>
            <a:ext cx="1694679" cy="2736553"/>
          </a:xfrm>
          <a:prstGeom prst="homePlate">
            <a:avLst>
              <a:gd name="adj" fmla="val 22490"/>
            </a:avLst>
          </a:prstGeom>
          <a:gradFill flip="none" rotWithShape="1">
            <a:gsLst>
              <a:gs pos="0">
                <a:schemeClr val="bg2">
                  <a:lumMod val="90000"/>
                </a:schemeClr>
              </a:gs>
              <a:gs pos="50000">
                <a:schemeClr val="tx2">
                  <a:lumMod val="95000"/>
                </a:schemeClr>
              </a:gs>
              <a:gs pos="100000">
                <a:schemeClr val="bg1"/>
              </a:gs>
            </a:gsLst>
            <a:lin ang="0" scaled="0"/>
            <a:tileRect/>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50" name="Richtungspfeil 49"/>
          <p:cNvSpPr/>
          <p:nvPr/>
        </p:nvSpPr>
        <p:spPr>
          <a:xfrm rot="5400000">
            <a:off x="916224" y="820500"/>
            <a:ext cx="1694679" cy="2736553"/>
          </a:xfrm>
          <a:prstGeom prst="homePlate">
            <a:avLst>
              <a:gd name="adj" fmla="val 22490"/>
            </a:avLst>
          </a:prstGeom>
          <a:gradFill flip="none" rotWithShape="1">
            <a:gsLst>
              <a:gs pos="0">
                <a:schemeClr val="bg2">
                  <a:lumMod val="90000"/>
                </a:schemeClr>
              </a:gs>
              <a:gs pos="50000">
                <a:schemeClr val="tx2">
                  <a:lumMod val="95000"/>
                </a:schemeClr>
              </a:gs>
              <a:gs pos="100000">
                <a:schemeClr val="bg1"/>
              </a:gs>
            </a:gsLst>
            <a:lin ang="0" scaled="0"/>
            <a:tileRect/>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46" name="Richtungspfeil 45"/>
          <p:cNvSpPr/>
          <p:nvPr/>
        </p:nvSpPr>
        <p:spPr>
          <a:xfrm rot="5400000">
            <a:off x="6531671" y="820502"/>
            <a:ext cx="1694679" cy="2736553"/>
          </a:xfrm>
          <a:prstGeom prst="homePlate">
            <a:avLst>
              <a:gd name="adj" fmla="val 22490"/>
            </a:avLst>
          </a:prstGeom>
          <a:gradFill flip="none" rotWithShape="1">
            <a:gsLst>
              <a:gs pos="0">
                <a:schemeClr val="bg2">
                  <a:lumMod val="90000"/>
                </a:schemeClr>
              </a:gs>
              <a:gs pos="50000">
                <a:schemeClr val="tx2">
                  <a:lumMod val="95000"/>
                </a:schemeClr>
              </a:gs>
              <a:gs pos="100000">
                <a:schemeClr val="bg1"/>
              </a:gs>
            </a:gsLst>
            <a:lin ang="0" scaled="0"/>
            <a:tileRect/>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7" name="Titel 6"/>
          <p:cNvSpPr>
            <a:spLocks noGrp="1"/>
          </p:cNvSpPr>
          <p:nvPr>
            <p:ph type="title"/>
          </p:nvPr>
        </p:nvSpPr>
        <p:spPr/>
        <p:txBody>
          <a:bodyPr/>
          <a:lstStyle/>
          <a:p>
            <a:r>
              <a:rPr lang="en-US" dirty="0" smtClean="0"/>
              <a:t>World Class…</a:t>
            </a:r>
            <a:br>
              <a:rPr lang="en-US" dirty="0" smtClean="0"/>
            </a:br>
            <a:r>
              <a:rPr lang="en-US" b="0" dirty="0" smtClean="0">
                <a:solidFill>
                  <a:schemeClr val="tx1"/>
                </a:solidFill>
              </a:rPr>
              <a:t>Technological Ingredients for the Connected Vehicle.</a:t>
            </a:r>
            <a:endParaRPr lang="en-US" b="0" dirty="0">
              <a:solidFill>
                <a:schemeClr val="tx1"/>
              </a:solidFill>
            </a:endParaRPr>
          </a:p>
        </p:txBody>
      </p:sp>
      <p:sp>
        <p:nvSpPr>
          <p:cNvPr id="12" name="Textfeld 11"/>
          <p:cNvSpPr txBox="1"/>
          <p:nvPr/>
        </p:nvSpPr>
        <p:spPr>
          <a:xfrm>
            <a:off x="395287" y="1341437"/>
            <a:ext cx="2736305" cy="432000"/>
          </a:xfrm>
          <a:prstGeom prst="rect">
            <a:avLst/>
          </a:prstGeom>
          <a:solidFill>
            <a:schemeClr val="tx1">
              <a:lumMod val="50000"/>
              <a:lumOff val="50000"/>
            </a:schemeClr>
          </a:solidFill>
          <a:ln w="9525">
            <a:noFill/>
          </a:ln>
          <a:effectLst>
            <a:reflection blurRad="63500" stA="40000" endPos="385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algn="ctr">
              <a:defRPr b="1">
                <a:solidFill>
                  <a:schemeClr val="bg2">
                    <a:lumMod val="10000"/>
                  </a:schemeClr>
                </a:solidFill>
              </a:defRPr>
            </a:lvl1pPr>
            <a:lvl2pPr marL="0" lvl="1" algn="ctr">
              <a:defRPr sz="1600" b="1">
                <a:solidFill>
                  <a:schemeClr val="bg1"/>
                </a:solidFill>
              </a:defRPr>
            </a:lvl2pPr>
          </a:lstStyle>
          <a:p>
            <a:pPr lvl="1"/>
            <a:r>
              <a:rPr lang="en-US" noProof="1">
                <a:solidFill>
                  <a:srgbClr val="FFFFFF"/>
                </a:solidFill>
                <a:sym typeface="Arial"/>
              </a:rPr>
              <a:t>Vehicle</a:t>
            </a:r>
          </a:p>
        </p:txBody>
      </p:sp>
      <p:sp>
        <p:nvSpPr>
          <p:cNvPr id="13" name="Textfeld 12"/>
          <p:cNvSpPr txBox="1"/>
          <p:nvPr/>
        </p:nvSpPr>
        <p:spPr>
          <a:xfrm>
            <a:off x="6010983" y="1341438"/>
            <a:ext cx="2736305" cy="432000"/>
          </a:xfrm>
          <a:prstGeom prst="rect">
            <a:avLst/>
          </a:prstGeom>
          <a:solidFill>
            <a:schemeClr val="tx1">
              <a:lumMod val="50000"/>
              <a:lumOff val="50000"/>
            </a:schemeClr>
          </a:solidFill>
          <a:ln w="9525">
            <a:noFill/>
          </a:ln>
          <a:effectLst>
            <a:reflection blurRad="63500" stA="40000" endPos="385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algn="ctr">
              <a:defRPr b="1">
                <a:solidFill>
                  <a:schemeClr val="bg2">
                    <a:lumMod val="10000"/>
                  </a:schemeClr>
                </a:solidFill>
              </a:defRPr>
            </a:lvl1pPr>
            <a:lvl2pPr marL="0" lvl="1" algn="ctr">
              <a:defRPr sz="1600" b="1">
                <a:solidFill>
                  <a:schemeClr val="bg1"/>
                </a:solidFill>
              </a:defRPr>
            </a:lvl2pPr>
          </a:lstStyle>
          <a:p>
            <a:pPr lvl="1"/>
            <a:r>
              <a:rPr lang="en-US" noProof="1">
                <a:solidFill>
                  <a:srgbClr val="FFFFFF"/>
                </a:solidFill>
                <a:sym typeface="Arial"/>
              </a:rPr>
              <a:t>Services</a:t>
            </a:r>
          </a:p>
        </p:txBody>
      </p:sp>
      <p:sp>
        <p:nvSpPr>
          <p:cNvPr id="14" name="Textfeld 13"/>
          <p:cNvSpPr txBox="1"/>
          <p:nvPr/>
        </p:nvSpPr>
        <p:spPr>
          <a:xfrm>
            <a:off x="3203135" y="1341437"/>
            <a:ext cx="2736305" cy="432000"/>
          </a:xfrm>
          <a:prstGeom prst="rect">
            <a:avLst/>
          </a:prstGeom>
          <a:solidFill>
            <a:schemeClr val="tx1">
              <a:lumMod val="50000"/>
              <a:lumOff val="50000"/>
            </a:schemeClr>
          </a:solidFill>
          <a:ln w="9525">
            <a:noFill/>
          </a:ln>
          <a:effectLst>
            <a:reflection blurRad="63500" stA="40000" endPos="385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algn="ctr">
              <a:defRPr b="1">
                <a:solidFill>
                  <a:schemeClr val="bg2">
                    <a:lumMod val="10000"/>
                  </a:schemeClr>
                </a:solidFill>
              </a:defRPr>
            </a:lvl1pPr>
            <a:lvl2pPr marL="0" lvl="1" algn="ctr">
              <a:defRPr sz="1600" b="1">
                <a:solidFill>
                  <a:schemeClr val="bg1"/>
                </a:solidFill>
              </a:defRPr>
            </a:lvl2pPr>
          </a:lstStyle>
          <a:p>
            <a:pPr lvl="1"/>
            <a:r>
              <a:rPr lang="en-US" noProof="1">
                <a:solidFill>
                  <a:srgbClr val="FFFFFF"/>
                </a:solidFill>
                <a:sym typeface="Arial"/>
              </a:rPr>
              <a:t>Backend</a:t>
            </a:r>
          </a:p>
        </p:txBody>
      </p:sp>
      <p:pic>
        <p:nvPicPr>
          <p:cNvPr id="17" name="Picture 7" descr="http://www.deathtaxesinternet.com/wp-content/uploads/2012/02/content-marketing-word-cloud-300x142.png"/>
          <p:cNvPicPr>
            <a:picLocks noChangeAspect="1" noChangeArrowheads="1"/>
          </p:cNvPicPr>
          <p:nvPr/>
        </p:nvPicPr>
        <p:blipFill rotWithShape="1">
          <a:blip r:embed="rId2" cstate="screen"/>
          <a:srcRect/>
          <a:stretch/>
        </p:blipFill>
        <p:spPr bwMode="auto">
          <a:xfrm>
            <a:off x="5853898" y="2967758"/>
            <a:ext cx="2534526" cy="1379542"/>
          </a:xfrm>
          <a:prstGeom prst="ellipse">
            <a:avLst/>
          </a:prstGeom>
          <a:noFill/>
        </p:spPr>
      </p:pic>
      <p:pic>
        <p:nvPicPr>
          <p:cNvPr id="18" name="Picture 66" descr="server_rack"/>
          <p:cNvPicPr>
            <a:picLocks noChangeAspect="1" noChangeArrowheads="1"/>
          </p:cNvPicPr>
          <p:nvPr/>
        </p:nvPicPr>
        <p:blipFill>
          <a:blip r:embed="rId3" cstate="email"/>
          <a:srcRect/>
          <a:stretch>
            <a:fillRect/>
          </a:stretch>
        </p:blipFill>
        <p:spPr bwMode="auto">
          <a:xfrm>
            <a:off x="3149223" y="2818637"/>
            <a:ext cx="2790930" cy="1797058"/>
          </a:xfrm>
          <a:prstGeom prst="rect">
            <a:avLst/>
          </a:prstGeom>
          <a:noFill/>
          <a:effectLst>
            <a:softEdge rad="317500"/>
          </a:effectLst>
        </p:spPr>
      </p:pic>
      <p:sp>
        <p:nvSpPr>
          <p:cNvPr id="22" name="Freihandform 21"/>
          <p:cNvSpPr/>
          <p:nvPr/>
        </p:nvSpPr>
        <p:spPr>
          <a:xfrm>
            <a:off x="2878686" y="2754203"/>
            <a:ext cx="813508" cy="1775232"/>
          </a:xfrm>
          <a:custGeom>
            <a:avLst/>
            <a:gdLst>
              <a:gd name="connsiteX0" fmla="*/ 250167 w 715993"/>
              <a:gd name="connsiteY0" fmla="*/ 69011 h 1719532"/>
              <a:gd name="connsiteX1" fmla="*/ 34506 w 715993"/>
              <a:gd name="connsiteY1" fmla="*/ 612475 h 1719532"/>
              <a:gd name="connsiteX2" fmla="*/ 43133 w 715993"/>
              <a:gd name="connsiteY2" fmla="*/ 1078301 h 1719532"/>
              <a:gd name="connsiteX3" fmla="*/ 215661 w 715993"/>
              <a:gd name="connsiteY3" fmla="*/ 1431985 h 1719532"/>
              <a:gd name="connsiteX4" fmla="*/ 405442 w 715993"/>
              <a:gd name="connsiteY4" fmla="*/ 1639018 h 1719532"/>
              <a:gd name="connsiteX5" fmla="*/ 457201 w 715993"/>
              <a:gd name="connsiteY5" fmla="*/ 1690777 h 1719532"/>
              <a:gd name="connsiteX6" fmla="*/ 595223 w 715993"/>
              <a:gd name="connsiteY6" fmla="*/ 1466490 h 1719532"/>
              <a:gd name="connsiteX7" fmla="*/ 681488 w 715993"/>
              <a:gd name="connsiteY7" fmla="*/ 1207698 h 1719532"/>
              <a:gd name="connsiteX8" fmla="*/ 707367 w 715993"/>
              <a:gd name="connsiteY8" fmla="*/ 914400 h 1719532"/>
              <a:gd name="connsiteX9" fmla="*/ 629729 w 715993"/>
              <a:gd name="connsiteY9" fmla="*/ 595222 h 1719532"/>
              <a:gd name="connsiteX10" fmla="*/ 517586 w 715993"/>
              <a:gd name="connsiteY10" fmla="*/ 370935 h 1719532"/>
              <a:gd name="connsiteX11" fmla="*/ 388189 w 715993"/>
              <a:gd name="connsiteY11" fmla="*/ 198407 h 1719532"/>
              <a:gd name="connsiteX12" fmla="*/ 250167 w 715993"/>
              <a:gd name="connsiteY12" fmla="*/ 69011 h 1719532"/>
              <a:gd name="connsiteX0" fmla="*/ 284673 w 750499"/>
              <a:gd name="connsiteY0" fmla="*/ 61230 h 1711751"/>
              <a:gd name="connsiteX1" fmla="*/ 34506 w 750499"/>
              <a:gd name="connsiteY1" fmla="*/ 558009 h 1711751"/>
              <a:gd name="connsiteX2" fmla="*/ 77639 w 750499"/>
              <a:gd name="connsiteY2" fmla="*/ 1070520 h 1711751"/>
              <a:gd name="connsiteX3" fmla="*/ 250167 w 750499"/>
              <a:gd name="connsiteY3" fmla="*/ 1424204 h 1711751"/>
              <a:gd name="connsiteX4" fmla="*/ 439948 w 750499"/>
              <a:gd name="connsiteY4" fmla="*/ 1631237 h 1711751"/>
              <a:gd name="connsiteX5" fmla="*/ 491707 w 750499"/>
              <a:gd name="connsiteY5" fmla="*/ 1682996 h 1711751"/>
              <a:gd name="connsiteX6" fmla="*/ 629729 w 750499"/>
              <a:gd name="connsiteY6" fmla="*/ 1458709 h 1711751"/>
              <a:gd name="connsiteX7" fmla="*/ 715994 w 750499"/>
              <a:gd name="connsiteY7" fmla="*/ 1199917 h 1711751"/>
              <a:gd name="connsiteX8" fmla="*/ 741873 w 750499"/>
              <a:gd name="connsiteY8" fmla="*/ 906619 h 1711751"/>
              <a:gd name="connsiteX9" fmla="*/ 664235 w 750499"/>
              <a:gd name="connsiteY9" fmla="*/ 587441 h 1711751"/>
              <a:gd name="connsiteX10" fmla="*/ 552092 w 750499"/>
              <a:gd name="connsiteY10" fmla="*/ 363154 h 1711751"/>
              <a:gd name="connsiteX11" fmla="*/ 422695 w 750499"/>
              <a:gd name="connsiteY11" fmla="*/ 190626 h 1711751"/>
              <a:gd name="connsiteX12" fmla="*/ 284673 w 750499"/>
              <a:gd name="connsiteY12" fmla="*/ 61230 h 1711751"/>
              <a:gd name="connsiteX0" fmla="*/ 284673 w 750499"/>
              <a:gd name="connsiteY0" fmla="*/ 0 h 1650521"/>
              <a:gd name="connsiteX1" fmla="*/ 34506 w 750499"/>
              <a:gd name="connsiteY1" fmla="*/ 496779 h 1650521"/>
              <a:gd name="connsiteX2" fmla="*/ 77639 w 750499"/>
              <a:gd name="connsiteY2" fmla="*/ 1009290 h 1650521"/>
              <a:gd name="connsiteX3" fmla="*/ 250167 w 750499"/>
              <a:gd name="connsiteY3" fmla="*/ 1362974 h 1650521"/>
              <a:gd name="connsiteX4" fmla="*/ 439948 w 750499"/>
              <a:gd name="connsiteY4" fmla="*/ 1570007 h 1650521"/>
              <a:gd name="connsiteX5" fmla="*/ 491707 w 750499"/>
              <a:gd name="connsiteY5" fmla="*/ 1621766 h 1650521"/>
              <a:gd name="connsiteX6" fmla="*/ 629729 w 750499"/>
              <a:gd name="connsiteY6" fmla="*/ 1397479 h 1650521"/>
              <a:gd name="connsiteX7" fmla="*/ 715994 w 750499"/>
              <a:gd name="connsiteY7" fmla="*/ 1138687 h 1650521"/>
              <a:gd name="connsiteX8" fmla="*/ 741873 w 750499"/>
              <a:gd name="connsiteY8" fmla="*/ 845389 h 1650521"/>
              <a:gd name="connsiteX9" fmla="*/ 664235 w 750499"/>
              <a:gd name="connsiteY9" fmla="*/ 526211 h 1650521"/>
              <a:gd name="connsiteX10" fmla="*/ 552092 w 750499"/>
              <a:gd name="connsiteY10" fmla="*/ 301924 h 1650521"/>
              <a:gd name="connsiteX11" fmla="*/ 422695 w 750499"/>
              <a:gd name="connsiteY11" fmla="*/ 129396 h 1650521"/>
              <a:gd name="connsiteX12" fmla="*/ 284673 w 750499"/>
              <a:gd name="connsiteY12" fmla="*/ 0 h 1650521"/>
              <a:gd name="connsiteX0" fmla="*/ 250878 w 716704"/>
              <a:gd name="connsiteY0" fmla="*/ 0 h 1650521"/>
              <a:gd name="connsiteX1" fmla="*/ 34506 w 716704"/>
              <a:gd name="connsiteY1" fmla="*/ 449396 h 1650521"/>
              <a:gd name="connsiteX2" fmla="*/ 43844 w 716704"/>
              <a:gd name="connsiteY2" fmla="*/ 1009290 h 1650521"/>
              <a:gd name="connsiteX3" fmla="*/ 216372 w 716704"/>
              <a:gd name="connsiteY3" fmla="*/ 1362974 h 1650521"/>
              <a:gd name="connsiteX4" fmla="*/ 406153 w 716704"/>
              <a:gd name="connsiteY4" fmla="*/ 1570007 h 1650521"/>
              <a:gd name="connsiteX5" fmla="*/ 457912 w 716704"/>
              <a:gd name="connsiteY5" fmla="*/ 1621766 h 1650521"/>
              <a:gd name="connsiteX6" fmla="*/ 595934 w 716704"/>
              <a:gd name="connsiteY6" fmla="*/ 1397479 h 1650521"/>
              <a:gd name="connsiteX7" fmla="*/ 682199 w 716704"/>
              <a:gd name="connsiteY7" fmla="*/ 1138687 h 1650521"/>
              <a:gd name="connsiteX8" fmla="*/ 708078 w 716704"/>
              <a:gd name="connsiteY8" fmla="*/ 845389 h 1650521"/>
              <a:gd name="connsiteX9" fmla="*/ 630440 w 716704"/>
              <a:gd name="connsiteY9" fmla="*/ 526211 h 1650521"/>
              <a:gd name="connsiteX10" fmla="*/ 518297 w 716704"/>
              <a:gd name="connsiteY10" fmla="*/ 301924 h 1650521"/>
              <a:gd name="connsiteX11" fmla="*/ 388900 w 716704"/>
              <a:gd name="connsiteY11" fmla="*/ 129396 h 1650521"/>
              <a:gd name="connsiteX12" fmla="*/ 250878 w 716704"/>
              <a:gd name="connsiteY12" fmla="*/ 0 h 1650521"/>
              <a:gd name="connsiteX0" fmla="*/ 293717 w 722824"/>
              <a:gd name="connsiteY0" fmla="*/ 0 h 1603092"/>
              <a:gd name="connsiteX1" fmla="*/ 40626 w 722824"/>
              <a:gd name="connsiteY1" fmla="*/ 401967 h 1603092"/>
              <a:gd name="connsiteX2" fmla="*/ 49964 w 722824"/>
              <a:gd name="connsiteY2" fmla="*/ 961861 h 1603092"/>
              <a:gd name="connsiteX3" fmla="*/ 222492 w 722824"/>
              <a:gd name="connsiteY3" fmla="*/ 1315545 h 1603092"/>
              <a:gd name="connsiteX4" fmla="*/ 412273 w 722824"/>
              <a:gd name="connsiteY4" fmla="*/ 1522578 h 1603092"/>
              <a:gd name="connsiteX5" fmla="*/ 464032 w 722824"/>
              <a:gd name="connsiteY5" fmla="*/ 1574337 h 1603092"/>
              <a:gd name="connsiteX6" fmla="*/ 602054 w 722824"/>
              <a:gd name="connsiteY6" fmla="*/ 1350050 h 1603092"/>
              <a:gd name="connsiteX7" fmla="*/ 688319 w 722824"/>
              <a:gd name="connsiteY7" fmla="*/ 1091258 h 1603092"/>
              <a:gd name="connsiteX8" fmla="*/ 714198 w 722824"/>
              <a:gd name="connsiteY8" fmla="*/ 797960 h 1603092"/>
              <a:gd name="connsiteX9" fmla="*/ 636560 w 722824"/>
              <a:gd name="connsiteY9" fmla="*/ 478782 h 1603092"/>
              <a:gd name="connsiteX10" fmla="*/ 524417 w 722824"/>
              <a:gd name="connsiteY10" fmla="*/ 254495 h 1603092"/>
              <a:gd name="connsiteX11" fmla="*/ 395020 w 722824"/>
              <a:gd name="connsiteY11" fmla="*/ 81967 h 1603092"/>
              <a:gd name="connsiteX12" fmla="*/ 293717 w 722824"/>
              <a:gd name="connsiteY12" fmla="*/ 0 h 1603092"/>
              <a:gd name="connsiteX0" fmla="*/ 237719 w 714824"/>
              <a:gd name="connsiteY0" fmla="*/ 0 h 1626806"/>
              <a:gd name="connsiteX1" fmla="*/ 32626 w 714824"/>
              <a:gd name="connsiteY1" fmla="*/ 425681 h 1626806"/>
              <a:gd name="connsiteX2" fmla="*/ 41964 w 714824"/>
              <a:gd name="connsiteY2" fmla="*/ 985575 h 1626806"/>
              <a:gd name="connsiteX3" fmla="*/ 214492 w 714824"/>
              <a:gd name="connsiteY3" fmla="*/ 1339259 h 1626806"/>
              <a:gd name="connsiteX4" fmla="*/ 404273 w 714824"/>
              <a:gd name="connsiteY4" fmla="*/ 1546292 h 1626806"/>
              <a:gd name="connsiteX5" fmla="*/ 456032 w 714824"/>
              <a:gd name="connsiteY5" fmla="*/ 1598051 h 1626806"/>
              <a:gd name="connsiteX6" fmla="*/ 594054 w 714824"/>
              <a:gd name="connsiteY6" fmla="*/ 1373764 h 1626806"/>
              <a:gd name="connsiteX7" fmla="*/ 680319 w 714824"/>
              <a:gd name="connsiteY7" fmla="*/ 1114972 h 1626806"/>
              <a:gd name="connsiteX8" fmla="*/ 706198 w 714824"/>
              <a:gd name="connsiteY8" fmla="*/ 821674 h 1626806"/>
              <a:gd name="connsiteX9" fmla="*/ 628560 w 714824"/>
              <a:gd name="connsiteY9" fmla="*/ 502496 h 1626806"/>
              <a:gd name="connsiteX10" fmla="*/ 516417 w 714824"/>
              <a:gd name="connsiteY10" fmla="*/ 278209 h 1626806"/>
              <a:gd name="connsiteX11" fmla="*/ 387020 w 714824"/>
              <a:gd name="connsiteY11" fmla="*/ 105681 h 1626806"/>
              <a:gd name="connsiteX12" fmla="*/ 237719 w 714824"/>
              <a:gd name="connsiteY12" fmla="*/ 0 h 16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4824" h="1626806">
                <a:moveTo>
                  <a:pt x="237719" y="0"/>
                </a:moveTo>
                <a:cubicBezTo>
                  <a:pt x="173021" y="61231"/>
                  <a:pt x="65252" y="261419"/>
                  <a:pt x="32626" y="425681"/>
                </a:cubicBezTo>
                <a:cubicBezTo>
                  <a:pt x="0" y="589944"/>
                  <a:pt x="11653" y="833312"/>
                  <a:pt x="41964" y="985575"/>
                </a:cubicBezTo>
                <a:cubicBezTo>
                  <a:pt x="72275" y="1137838"/>
                  <a:pt x="154107" y="1245806"/>
                  <a:pt x="214492" y="1339259"/>
                </a:cubicBezTo>
                <a:cubicBezTo>
                  <a:pt x="274877" y="1432712"/>
                  <a:pt x="364016" y="1503160"/>
                  <a:pt x="404273" y="1546292"/>
                </a:cubicBezTo>
                <a:cubicBezTo>
                  <a:pt x="444530" y="1589424"/>
                  <a:pt x="424402" y="1626806"/>
                  <a:pt x="456032" y="1598051"/>
                </a:cubicBezTo>
                <a:cubicBezTo>
                  <a:pt x="487662" y="1569296"/>
                  <a:pt x="556673" y="1454277"/>
                  <a:pt x="594054" y="1373764"/>
                </a:cubicBezTo>
                <a:cubicBezTo>
                  <a:pt x="631435" y="1293251"/>
                  <a:pt x="661628" y="1206987"/>
                  <a:pt x="680319" y="1114972"/>
                </a:cubicBezTo>
                <a:cubicBezTo>
                  <a:pt x="699010" y="1022957"/>
                  <a:pt x="714824" y="923753"/>
                  <a:pt x="706198" y="821674"/>
                </a:cubicBezTo>
                <a:cubicBezTo>
                  <a:pt x="697572" y="719595"/>
                  <a:pt x="660190" y="593074"/>
                  <a:pt x="628560" y="502496"/>
                </a:cubicBezTo>
                <a:cubicBezTo>
                  <a:pt x="596930" y="411919"/>
                  <a:pt x="556674" y="344345"/>
                  <a:pt x="516417" y="278209"/>
                </a:cubicBezTo>
                <a:cubicBezTo>
                  <a:pt x="476160" y="212073"/>
                  <a:pt x="433470" y="152049"/>
                  <a:pt x="387020" y="105681"/>
                </a:cubicBezTo>
                <a:cubicBezTo>
                  <a:pt x="340570" y="59313"/>
                  <a:pt x="376607" y="112143"/>
                  <a:pt x="237719" y="0"/>
                </a:cubicBezTo>
                <a:close/>
              </a:path>
            </a:pathLst>
          </a:custGeom>
          <a:gradFill>
            <a:gsLst>
              <a:gs pos="0">
                <a:schemeClr val="bg1">
                  <a:lumMod val="85000"/>
                </a:schemeClr>
              </a:gs>
              <a:gs pos="100000">
                <a:schemeClr val="bg1">
                  <a:lumMod val="65000"/>
                </a:schemeClr>
              </a:gs>
            </a:gsLst>
            <a:lin ang="5400000" scaled="0"/>
          </a:gradFill>
          <a:ln w="9525">
            <a:no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23" name="Ellipse 22"/>
          <p:cNvSpPr/>
          <p:nvPr/>
        </p:nvSpPr>
        <p:spPr>
          <a:xfrm>
            <a:off x="611562" y="2402605"/>
            <a:ext cx="3000763" cy="2616703"/>
          </a:xfrm>
          <a:prstGeom prst="ellipse">
            <a:avLst/>
          </a:prstGeom>
          <a:noFill/>
          <a:ln w="25400">
            <a:solidFill>
              <a:schemeClr val="accent1"/>
            </a:solidFill>
            <a:prstDash val="dash"/>
          </a:ln>
          <a:effectLst>
            <a:reflection blurRad="6350" stA="40000" endPos="10000" dir="5400000" sy="-100000" algn="bl" rotWithShape="0"/>
          </a:effectLst>
        </p:spPr>
        <p:style>
          <a:lnRef idx="1">
            <a:schemeClr val="accent1"/>
          </a:lnRef>
          <a:fillRef idx="0">
            <a:schemeClr val="accent1"/>
          </a:fillRef>
          <a:effectRef idx="0">
            <a:schemeClr val="accent1"/>
          </a:effectRef>
          <a:fontRef idx="minor">
            <a:schemeClr val="tx1"/>
          </a:fontRef>
        </p:style>
        <p:txBody>
          <a:bodyPr lIns="102086" tIns="51040" rIns="102086" bIns="51040" rtlCol="0" anchor="ctr"/>
          <a:lstStyle/>
          <a:p>
            <a:pPr algn="ctr" defTabSz="1020867" eaLnBrk="0" hangingPunct="0"/>
            <a:endParaRPr lang="en-US" sz="1400" dirty="0" smtClean="0">
              <a:solidFill>
                <a:srgbClr val="EBEBEB">
                  <a:lumMod val="10000"/>
                </a:srgbClr>
              </a:solidFill>
              <a:latin typeface="Calibri" pitchFamily="34" charset="0"/>
            </a:endParaRPr>
          </a:p>
        </p:txBody>
      </p:sp>
      <p:sp>
        <p:nvSpPr>
          <p:cNvPr id="24" name="Freihandform 23"/>
          <p:cNvSpPr/>
          <p:nvPr/>
        </p:nvSpPr>
        <p:spPr>
          <a:xfrm flipH="1">
            <a:off x="5406295" y="2754203"/>
            <a:ext cx="822612" cy="1749354"/>
          </a:xfrm>
          <a:custGeom>
            <a:avLst/>
            <a:gdLst>
              <a:gd name="connsiteX0" fmla="*/ 250167 w 715993"/>
              <a:gd name="connsiteY0" fmla="*/ 69011 h 1719532"/>
              <a:gd name="connsiteX1" fmla="*/ 34506 w 715993"/>
              <a:gd name="connsiteY1" fmla="*/ 612475 h 1719532"/>
              <a:gd name="connsiteX2" fmla="*/ 43133 w 715993"/>
              <a:gd name="connsiteY2" fmla="*/ 1078301 h 1719532"/>
              <a:gd name="connsiteX3" fmla="*/ 215661 w 715993"/>
              <a:gd name="connsiteY3" fmla="*/ 1431985 h 1719532"/>
              <a:gd name="connsiteX4" fmla="*/ 405442 w 715993"/>
              <a:gd name="connsiteY4" fmla="*/ 1639018 h 1719532"/>
              <a:gd name="connsiteX5" fmla="*/ 457201 w 715993"/>
              <a:gd name="connsiteY5" fmla="*/ 1690777 h 1719532"/>
              <a:gd name="connsiteX6" fmla="*/ 595223 w 715993"/>
              <a:gd name="connsiteY6" fmla="*/ 1466490 h 1719532"/>
              <a:gd name="connsiteX7" fmla="*/ 681488 w 715993"/>
              <a:gd name="connsiteY7" fmla="*/ 1207698 h 1719532"/>
              <a:gd name="connsiteX8" fmla="*/ 707367 w 715993"/>
              <a:gd name="connsiteY8" fmla="*/ 914400 h 1719532"/>
              <a:gd name="connsiteX9" fmla="*/ 629729 w 715993"/>
              <a:gd name="connsiteY9" fmla="*/ 595222 h 1719532"/>
              <a:gd name="connsiteX10" fmla="*/ 517586 w 715993"/>
              <a:gd name="connsiteY10" fmla="*/ 370935 h 1719532"/>
              <a:gd name="connsiteX11" fmla="*/ 388189 w 715993"/>
              <a:gd name="connsiteY11" fmla="*/ 198407 h 1719532"/>
              <a:gd name="connsiteX12" fmla="*/ 250167 w 715993"/>
              <a:gd name="connsiteY12" fmla="*/ 69011 h 1719532"/>
              <a:gd name="connsiteX0" fmla="*/ 284673 w 750499"/>
              <a:gd name="connsiteY0" fmla="*/ 61230 h 1711751"/>
              <a:gd name="connsiteX1" fmla="*/ 34506 w 750499"/>
              <a:gd name="connsiteY1" fmla="*/ 558009 h 1711751"/>
              <a:gd name="connsiteX2" fmla="*/ 77639 w 750499"/>
              <a:gd name="connsiteY2" fmla="*/ 1070520 h 1711751"/>
              <a:gd name="connsiteX3" fmla="*/ 250167 w 750499"/>
              <a:gd name="connsiteY3" fmla="*/ 1424204 h 1711751"/>
              <a:gd name="connsiteX4" fmla="*/ 439948 w 750499"/>
              <a:gd name="connsiteY4" fmla="*/ 1631237 h 1711751"/>
              <a:gd name="connsiteX5" fmla="*/ 491707 w 750499"/>
              <a:gd name="connsiteY5" fmla="*/ 1682996 h 1711751"/>
              <a:gd name="connsiteX6" fmla="*/ 629729 w 750499"/>
              <a:gd name="connsiteY6" fmla="*/ 1458709 h 1711751"/>
              <a:gd name="connsiteX7" fmla="*/ 715994 w 750499"/>
              <a:gd name="connsiteY7" fmla="*/ 1199917 h 1711751"/>
              <a:gd name="connsiteX8" fmla="*/ 741873 w 750499"/>
              <a:gd name="connsiteY8" fmla="*/ 906619 h 1711751"/>
              <a:gd name="connsiteX9" fmla="*/ 664235 w 750499"/>
              <a:gd name="connsiteY9" fmla="*/ 587441 h 1711751"/>
              <a:gd name="connsiteX10" fmla="*/ 552092 w 750499"/>
              <a:gd name="connsiteY10" fmla="*/ 363154 h 1711751"/>
              <a:gd name="connsiteX11" fmla="*/ 422695 w 750499"/>
              <a:gd name="connsiteY11" fmla="*/ 190626 h 1711751"/>
              <a:gd name="connsiteX12" fmla="*/ 284673 w 750499"/>
              <a:gd name="connsiteY12" fmla="*/ 61230 h 1711751"/>
              <a:gd name="connsiteX0" fmla="*/ 284673 w 750499"/>
              <a:gd name="connsiteY0" fmla="*/ 0 h 1650521"/>
              <a:gd name="connsiteX1" fmla="*/ 34506 w 750499"/>
              <a:gd name="connsiteY1" fmla="*/ 496779 h 1650521"/>
              <a:gd name="connsiteX2" fmla="*/ 77639 w 750499"/>
              <a:gd name="connsiteY2" fmla="*/ 1009290 h 1650521"/>
              <a:gd name="connsiteX3" fmla="*/ 250167 w 750499"/>
              <a:gd name="connsiteY3" fmla="*/ 1362974 h 1650521"/>
              <a:gd name="connsiteX4" fmla="*/ 439948 w 750499"/>
              <a:gd name="connsiteY4" fmla="*/ 1570007 h 1650521"/>
              <a:gd name="connsiteX5" fmla="*/ 491707 w 750499"/>
              <a:gd name="connsiteY5" fmla="*/ 1621766 h 1650521"/>
              <a:gd name="connsiteX6" fmla="*/ 629729 w 750499"/>
              <a:gd name="connsiteY6" fmla="*/ 1397479 h 1650521"/>
              <a:gd name="connsiteX7" fmla="*/ 715994 w 750499"/>
              <a:gd name="connsiteY7" fmla="*/ 1138687 h 1650521"/>
              <a:gd name="connsiteX8" fmla="*/ 741873 w 750499"/>
              <a:gd name="connsiteY8" fmla="*/ 845389 h 1650521"/>
              <a:gd name="connsiteX9" fmla="*/ 664235 w 750499"/>
              <a:gd name="connsiteY9" fmla="*/ 526211 h 1650521"/>
              <a:gd name="connsiteX10" fmla="*/ 552092 w 750499"/>
              <a:gd name="connsiteY10" fmla="*/ 301924 h 1650521"/>
              <a:gd name="connsiteX11" fmla="*/ 422695 w 750499"/>
              <a:gd name="connsiteY11" fmla="*/ 129396 h 1650521"/>
              <a:gd name="connsiteX12" fmla="*/ 284673 w 750499"/>
              <a:gd name="connsiteY12" fmla="*/ 0 h 1650521"/>
              <a:gd name="connsiteX0" fmla="*/ 250878 w 716704"/>
              <a:gd name="connsiteY0" fmla="*/ 0 h 1650521"/>
              <a:gd name="connsiteX1" fmla="*/ 34506 w 716704"/>
              <a:gd name="connsiteY1" fmla="*/ 449396 h 1650521"/>
              <a:gd name="connsiteX2" fmla="*/ 43844 w 716704"/>
              <a:gd name="connsiteY2" fmla="*/ 1009290 h 1650521"/>
              <a:gd name="connsiteX3" fmla="*/ 216372 w 716704"/>
              <a:gd name="connsiteY3" fmla="*/ 1362974 h 1650521"/>
              <a:gd name="connsiteX4" fmla="*/ 406153 w 716704"/>
              <a:gd name="connsiteY4" fmla="*/ 1570007 h 1650521"/>
              <a:gd name="connsiteX5" fmla="*/ 457912 w 716704"/>
              <a:gd name="connsiteY5" fmla="*/ 1621766 h 1650521"/>
              <a:gd name="connsiteX6" fmla="*/ 595934 w 716704"/>
              <a:gd name="connsiteY6" fmla="*/ 1397479 h 1650521"/>
              <a:gd name="connsiteX7" fmla="*/ 682199 w 716704"/>
              <a:gd name="connsiteY7" fmla="*/ 1138687 h 1650521"/>
              <a:gd name="connsiteX8" fmla="*/ 708078 w 716704"/>
              <a:gd name="connsiteY8" fmla="*/ 845389 h 1650521"/>
              <a:gd name="connsiteX9" fmla="*/ 630440 w 716704"/>
              <a:gd name="connsiteY9" fmla="*/ 526211 h 1650521"/>
              <a:gd name="connsiteX10" fmla="*/ 518297 w 716704"/>
              <a:gd name="connsiteY10" fmla="*/ 301924 h 1650521"/>
              <a:gd name="connsiteX11" fmla="*/ 388900 w 716704"/>
              <a:gd name="connsiteY11" fmla="*/ 129396 h 1650521"/>
              <a:gd name="connsiteX12" fmla="*/ 250878 w 716704"/>
              <a:gd name="connsiteY12" fmla="*/ 0 h 1650521"/>
              <a:gd name="connsiteX0" fmla="*/ 293717 w 722824"/>
              <a:gd name="connsiteY0" fmla="*/ 0 h 1603092"/>
              <a:gd name="connsiteX1" fmla="*/ 40626 w 722824"/>
              <a:gd name="connsiteY1" fmla="*/ 401967 h 1603092"/>
              <a:gd name="connsiteX2" fmla="*/ 49964 w 722824"/>
              <a:gd name="connsiteY2" fmla="*/ 961861 h 1603092"/>
              <a:gd name="connsiteX3" fmla="*/ 222492 w 722824"/>
              <a:gd name="connsiteY3" fmla="*/ 1315545 h 1603092"/>
              <a:gd name="connsiteX4" fmla="*/ 412273 w 722824"/>
              <a:gd name="connsiteY4" fmla="*/ 1522578 h 1603092"/>
              <a:gd name="connsiteX5" fmla="*/ 464032 w 722824"/>
              <a:gd name="connsiteY5" fmla="*/ 1574337 h 1603092"/>
              <a:gd name="connsiteX6" fmla="*/ 602054 w 722824"/>
              <a:gd name="connsiteY6" fmla="*/ 1350050 h 1603092"/>
              <a:gd name="connsiteX7" fmla="*/ 688319 w 722824"/>
              <a:gd name="connsiteY7" fmla="*/ 1091258 h 1603092"/>
              <a:gd name="connsiteX8" fmla="*/ 714198 w 722824"/>
              <a:gd name="connsiteY8" fmla="*/ 797960 h 1603092"/>
              <a:gd name="connsiteX9" fmla="*/ 636560 w 722824"/>
              <a:gd name="connsiteY9" fmla="*/ 478782 h 1603092"/>
              <a:gd name="connsiteX10" fmla="*/ 524417 w 722824"/>
              <a:gd name="connsiteY10" fmla="*/ 254495 h 1603092"/>
              <a:gd name="connsiteX11" fmla="*/ 395020 w 722824"/>
              <a:gd name="connsiteY11" fmla="*/ 81967 h 1603092"/>
              <a:gd name="connsiteX12" fmla="*/ 293717 w 722824"/>
              <a:gd name="connsiteY12" fmla="*/ 0 h 16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2824" h="1603092">
                <a:moveTo>
                  <a:pt x="293717" y="0"/>
                </a:moveTo>
                <a:cubicBezTo>
                  <a:pt x="229019" y="61231"/>
                  <a:pt x="81252" y="241657"/>
                  <a:pt x="40626" y="401967"/>
                </a:cubicBezTo>
                <a:cubicBezTo>
                  <a:pt x="0" y="562277"/>
                  <a:pt x="19653" y="809598"/>
                  <a:pt x="49964" y="961861"/>
                </a:cubicBezTo>
                <a:cubicBezTo>
                  <a:pt x="80275" y="1114124"/>
                  <a:pt x="162107" y="1222092"/>
                  <a:pt x="222492" y="1315545"/>
                </a:cubicBezTo>
                <a:cubicBezTo>
                  <a:pt x="282877" y="1408998"/>
                  <a:pt x="372016" y="1479446"/>
                  <a:pt x="412273" y="1522578"/>
                </a:cubicBezTo>
                <a:cubicBezTo>
                  <a:pt x="452530" y="1565710"/>
                  <a:pt x="432402" y="1603092"/>
                  <a:pt x="464032" y="1574337"/>
                </a:cubicBezTo>
                <a:cubicBezTo>
                  <a:pt x="495662" y="1545582"/>
                  <a:pt x="564673" y="1430563"/>
                  <a:pt x="602054" y="1350050"/>
                </a:cubicBezTo>
                <a:cubicBezTo>
                  <a:pt x="639435" y="1269537"/>
                  <a:pt x="669628" y="1183273"/>
                  <a:pt x="688319" y="1091258"/>
                </a:cubicBezTo>
                <a:cubicBezTo>
                  <a:pt x="707010" y="999243"/>
                  <a:pt x="722824" y="900039"/>
                  <a:pt x="714198" y="797960"/>
                </a:cubicBezTo>
                <a:cubicBezTo>
                  <a:pt x="705572" y="695881"/>
                  <a:pt x="668190" y="569360"/>
                  <a:pt x="636560" y="478782"/>
                </a:cubicBezTo>
                <a:cubicBezTo>
                  <a:pt x="604930" y="388205"/>
                  <a:pt x="564674" y="320631"/>
                  <a:pt x="524417" y="254495"/>
                </a:cubicBezTo>
                <a:cubicBezTo>
                  <a:pt x="484160" y="188359"/>
                  <a:pt x="433470" y="124383"/>
                  <a:pt x="395020" y="81967"/>
                </a:cubicBezTo>
                <a:cubicBezTo>
                  <a:pt x="356570" y="39551"/>
                  <a:pt x="432605" y="112143"/>
                  <a:pt x="293717" y="0"/>
                </a:cubicBezTo>
                <a:close/>
              </a:path>
            </a:pathLst>
          </a:custGeom>
          <a:gradFill>
            <a:gsLst>
              <a:gs pos="0">
                <a:schemeClr val="bg1">
                  <a:lumMod val="85000"/>
                </a:schemeClr>
              </a:gs>
              <a:gs pos="100000">
                <a:schemeClr val="bg1">
                  <a:lumMod val="65000"/>
                </a:schemeClr>
              </a:gs>
            </a:gsLst>
            <a:lin ang="5400000" scaled="0"/>
          </a:gradFill>
          <a:ln w="9525">
            <a:no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latin typeface="Calibri" pitchFamily="34" charset="0"/>
            </a:endParaRPr>
          </a:p>
        </p:txBody>
      </p:sp>
      <p:sp>
        <p:nvSpPr>
          <p:cNvPr id="25" name="Ellipse 24"/>
          <p:cNvSpPr/>
          <p:nvPr/>
        </p:nvSpPr>
        <p:spPr>
          <a:xfrm>
            <a:off x="5464356" y="2401612"/>
            <a:ext cx="3002400" cy="2616703"/>
          </a:xfrm>
          <a:prstGeom prst="ellipse">
            <a:avLst/>
          </a:prstGeom>
          <a:noFill/>
          <a:ln w="25400">
            <a:solidFill>
              <a:srgbClr val="C00000"/>
            </a:solidFill>
            <a:prstDash val="dash"/>
          </a:ln>
          <a:effectLst>
            <a:reflection blurRad="6350" stA="40000" endPos="10000" dir="5400000" sy="-100000" algn="bl" rotWithShape="0"/>
          </a:effectLst>
        </p:spPr>
        <p:style>
          <a:lnRef idx="1">
            <a:schemeClr val="accent1"/>
          </a:lnRef>
          <a:fillRef idx="0">
            <a:schemeClr val="accent1"/>
          </a:fillRef>
          <a:effectRef idx="0">
            <a:schemeClr val="accent1"/>
          </a:effectRef>
          <a:fontRef idx="minor">
            <a:schemeClr val="tx1"/>
          </a:fontRef>
        </p:style>
        <p:txBody>
          <a:bodyPr lIns="102086" tIns="51040" rIns="102086" bIns="51040" rtlCol="0" anchor="ctr"/>
          <a:lstStyle/>
          <a:p>
            <a:pPr algn="ctr" defTabSz="1020867" eaLnBrk="0" hangingPunct="0"/>
            <a:endParaRPr lang="en-US" sz="1400" dirty="0" smtClean="0">
              <a:solidFill>
                <a:srgbClr val="EBEBEB">
                  <a:lumMod val="10000"/>
                </a:srgbClr>
              </a:solidFill>
              <a:latin typeface="Calibri" pitchFamily="34" charset="0"/>
            </a:endParaRPr>
          </a:p>
        </p:txBody>
      </p:sp>
      <p:sp>
        <p:nvSpPr>
          <p:cNvPr id="26" name="Ellipse 25"/>
          <p:cNvSpPr/>
          <p:nvPr/>
        </p:nvSpPr>
        <p:spPr>
          <a:xfrm>
            <a:off x="2915817" y="2190098"/>
            <a:ext cx="3240359" cy="2616703"/>
          </a:xfrm>
          <a:prstGeom prst="ellipse">
            <a:avLst/>
          </a:prstGeom>
          <a:noFill/>
          <a:ln w="25400">
            <a:solidFill>
              <a:srgbClr val="0070C0"/>
            </a:solidFill>
            <a:prstDash val="dash"/>
          </a:ln>
          <a:effectLst>
            <a:reflection blurRad="6350" stA="40000" endPos="10000" dir="5400000" sy="-100000" algn="bl" rotWithShape="0"/>
          </a:effectLst>
        </p:spPr>
        <p:style>
          <a:lnRef idx="1">
            <a:schemeClr val="accent1"/>
          </a:lnRef>
          <a:fillRef idx="0">
            <a:schemeClr val="accent1"/>
          </a:fillRef>
          <a:effectRef idx="0">
            <a:schemeClr val="accent1"/>
          </a:effectRef>
          <a:fontRef idx="minor">
            <a:schemeClr val="tx1"/>
          </a:fontRef>
        </p:style>
        <p:txBody>
          <a:bodyPr lIns="102086" tIns="51040" rIns="102086" bIns="51040" rtlCol="0" anchor="ctr"/>
          <a:lstStyle/>
          <a:p>
            <a:pPr algn="ctr" defTabSz="1020867" eaLnBrk="0" hangingPunct="0"/>
            <a:endParaRPr lang="en-US" sz="1400" dirty="0" smtClean="0">
              <a:solidFill>
                <a:srgbClr val="EBEBEB">
                  <a:lumMod val="10000"/>
                </a:srgbClr>
              </a:solidFill>
              <a:latin typeface="Calibri" pitchFamily="34" charset="0"/>
            </a:endParaRPr>
          </a:p>
        </p:txBody>
      </p:sp>
      <p:sp>
        <p:nvSpPr>
          <p:cNvPr id="47" name="Rectangle 7"/>
          <p:cNvSpPr>
            <a:spLocks noChangeArrowheads="1"/>
          </p:cNvSpPr>
          <p:nvPr/>
        </p:nvSpPr>
        <p:spPr bwMode="auto">
          <a:xfrm>
            <a:off x="395288" y="5266452"/>
            <a:ext cx="8353108" cy="610986"/>
          </a:xfrm>
          <a:prstGeom prst="rect">
            <a:avLst/>
          </a:prstGeom>
          <a:solidFill>
            <a:schemeClr val="bg2">
              <a:lumMod val="90000"/>
            </a:schemeClr>
          </a:solidFill>
          <a:ln w="9525" algn="ctr">
            <a:noFill/>
            <a:miter lim="800000"/>
            <a:headEnd/>
            <a:tailEnd/>
          </a:ln>
        </p:spPr>
        <p:txBody>
          <a:bodyPr wrap="square" lIns="108000" tIns="0" rIns="10800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0000"/>
                </a:solidFill>
              </a:rPr>
              <a:t>Connecting the vehicle requires specialized know how in different areas.</a:t>
            </a:r>
            <a:endParaRPr lang="en-US" sz="1600" b="1" dirty="0">
              <a:solidFill>
                <a:srgbClr val="000000"/>
              </a:solidFill>
            </a:endParaRPr>
          </a:p>
        </p:txBody>
      </p:sp>
      <p:pic>
        <p:nvPicPr>
          <p:cNvPr id="52" name="Picture 8" descr="I:\Continental\_Interior-Division\Divisions-Praesentation\Bildmaterial\Auto Orange.png"/>
          <p:cNvPicPr>
            <a:picLocks noChangeAspect="1" noChangeArrowheads="1"/>
          </p:cNvPicPr>
          <p:nvPr/>
        </p:nvPicPr>
        <p:blipFill>
          <a:blip r:embed="rId4" cstate="screen"/>
          <a:srcRect/>
          <a:stretch>
            <a:fillRect/>
          </a:stretch>
        </p:blipFill>
        <p:spPr bwMode="auto">
          <a:xfrm>
            <a:off x="628602" y="3290804"/>
            <a:ext cx="2574000" cy="1220082"/>
          </a:xfrm>
          <a:prstGeom prst="rect">
            <a:avLst/>
          </a:prstGeom>
          <a:noFill/>
          <a:ln w="9525">
            <a:noFill/>
            <a:miter lim="800000"/>
            <a:headEnd/>
            <a:tailEnd/>
          </a:ln>
        </p:spPr>
      </p:pic>
      <p:sp>
        <p:nvSpPr>
          <p:cNvPr id="34"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dirty="0" smtClean="0">
                <a:solidFill>
                  <a:srgbClr val="000000"/>
                </a:solidFill>
              </a:rPr>
              <a:t>January 28, 2014</a:t>
            </a:r>
            <a:endParaRPr lang="en-US" dirty="0">
              <a:solidFill>
                <a:srgbClr val="000000"/>
              </a:solidFill>
            </a:endParaRPr>
          </a:p>
        </p:txBody>
      </p:sp>
      <p:sp>
        <p:nvSpPr>
          <p:cNvPr id="35"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dirty="0">
                <a:solidFill>
                  <a:srgbClr val="000000"/>
                </a:solidFill>
              </a:rPr>
              <a:t>Ralf Lenninger © Continental Corporation</a:t>
            </a:r>
          </a:p>
        </p:txBody>
      </p:sp>
      <p:sp>
        <p:nvSpPr>
          <p:cNvPr id="36"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smtClean="0">
                <a:solidFill>
                  <a:srgbClr val="000000"/>
                </a:solidFill>
              </a:rPr>
              <a:pPr/>
              <a:t>9</a:t>
            </a:fld>
            <a:endParaRPr lang="en-US">
              <a:solidFill>
                <a:srgbClr val="000000"/>
              </a:solidFill>
            </a:endParaRPr>
          </a:p>
        </p:txBody>
      </p:sp>
      <p:grpSp>
        <p:nvGrpSpPr>
          <p:cNvPr id="3" name="Gruppieren 4"/>
          <p:cNvGrpSpPr/>
          <p:nvPr/>
        </p:nvGrpSpPr>
        <p:grpSpPr>
          <a:xfrm>
            <a:off x="2867989" y="4504535"/>
            <a:ext cx="1051910" cy="626946"/>
            <a:chOff x="2737364" y="4326410"/>
            <a:chExt cx="1051910" cy="626946"/>
          </a:xfrm>
        </p:grpSpPr>
        <p:sp>
          <p:nvSpPr>
            <p:cNvPr id="38" name="Rechteck 37"/>
            <p:cNvSpPr/>
            <p:nvPr/>
          </p:nvSpPr>
          <p:spPr>
            <a:xfrm>
              <a:off x="2737364" y="4326410"/>
              <a:ext cx="1051910" cy="626946"/>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endParaRPr>
            </a:p>
          </p:txBody>
        </p:sp>
        <p:pic>
          <p:nvPicPr>
            <p:cNvPr id="29" name="Picture 2" descr="I:\Continental\_charts\13-08_IAA-Charles\Material\cisco.png"/>
            <p:cNvPicPr>
              <a:picLocks noChangeAspect="1" noChangeArrowheads="1"/>
            </p:cNvPicPr>
            <p:nvPr/>
          </p:nvPicPr>
          <p:blipFill>
            <a:blip r:embed="rId5" cstate="screen"/>
            <a:srcRect/>
            <a:stretch>
              <a:fillRect/>
            </a:stretch>
          </p:blipFill>
          <p:spPr bwMode="auto">
            <a:xfrm>
              <a:off x="2870021" y="4418994"/>
              <a:ext cx="824157" cy="449744"/>
            </a:xfrm>
            <a:prstGeom prst="rect">
              <a:avLst/>
            </a:prstGeom>
            <a:noFill/>
          </p:spPr>
        </p:pic>
      </p:grpSp>
      <p:grpSp>
        <p:nvGrpSpPr>
          <p:cNvPr id="4" name="Gruppieren 3"/>
          <p:cNvGrpSpPr/>
          <p:nvPr/>
        </p:nvGrpSpPr>
        <p:grpSpPr>
          <a:xfrm>
            <a:off x="4123676" y="4501675"/>
            <a:ext cx="1071054" cy="622800"/>
            <a:chOff x="4681801" y="4347300"/>
            <a:chExt cx="1071054" cy="622800"/>
          </a:xfrm>
        </p:grpSpPr>
        <p:sp>
          <p:nvSpPr>
            <p:cNvPr id="44" name="Rechteck 43"/>
            <p:cNvSpPr/>
            <p:nvPr/>
          </p:nvSpPr>
          <p:spPr>
            <a:xfrm>
              <a:off x="4681801" y="4347300"/>
              <a:ext cx="1071054" cy="6228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endParaRPr>
            </a:p>
          </p:txBody>
        </p:sp>
        <p:pic>
          <p:nvPicPr>
            <p:cNvPr id="32" name="Picture 3" descr="I:\Continental\_charts\13-08_IAA-Charles\Material\IBM.png"/>
            <p:cNvPicPr>
              <a:picLocks noChangeAspect="1" noChangeArrowheads="1"/>
            </p:cNvPicPr>
            <p:nvPr/>
          </p:nvPicPr>
          <p:blipFill>
            <a:blip r:embed="rId6" cstate="screen"/>
            <a:srcRect/>
            <a:stretch>
              <a:fillRect/>
            </a:stretch>
          </p:blipFill>
          <p:spPr bwMode="auto">
            <a:xfrm>
              <a:off x="4797633" y="4467494"/>
              <a:ext cx="855588" cy="405933"/>
            </a:xfrm>
            <a:prstGeom prst="rect">
              <a:avLst/>
            </a:prstGeom>
            <a:noFill/>
          </p:spPr>
        </p:pic>
      </p:grpSp>
      <p:grpSp>
        <p:nvGrpSpPr>
          <p:cNvPr id="5" name="Gruppieren 2"/>
          <p:cNvGrpSpPr/>
          <p:nvPr/>
        </p:nvGrpSpPr>
        <p:grpSpPr>
          <a:xfrm>
            <a:off x="6538574" y="4522629"/>
            <a:ext cx="1121010" cy="623690"/>
            <a:chOff x="3899785" y="4344504"/>
            <a:chExt cx="1121010" cy="623690"/>
          </a:xfrm>
        </p:grpSpPr>
        <p:sp>
          <p:nvSpPr>
            <p:cNvPr id="45" name="Rechteck 44"/>
            <p:cNvSpPr/>
            <p:nvPr/>
          </p:nvSpPr>
          <p:spPr>
            <a:xfrm>
              <a:off x="3899785" y="4344504"/>
              <a:ext cx="1121010" cy="62369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endParaRPr>
            </a:p>
          </p:txBody>
        </p:sp>
        <p:pic>
          <p:nvPicPr>
            <p:cNvPr id="33" name="Picture 2" descr="http://3.bp.blogspot.com/-uPlHNrcPjt8/UKO8wh-oqZI/AAAAAAAAPsc/wBSnLzC4mhw/s1600/Here+logo+2012.png"/>
            <p:cNvPicPr>
              <a:picLocks noChangeAspect="1" noChangeArrowheads="1"/>
            </p:cNvPicPr>
            <p:nvPr/>
          </p:nvPicPr>
          <p:blipFill>
            <a:blip r:embed="rId7" cstate="screen"/>
            <a:srcRect/>
            <a:stretch>
              <a:fillRect/>
            </a:stretch>
          </p:blipFill>
          <p:spPr bwMode="auto">
            <a:xfrm>
              <a:off x="4113535" y="4385640"/>
              <a:ext cx="688015" cy="543893"/>
            </a:xfrm>
            <a:prstGeom prst="rect">
              <a:avLst/>
            </a:prstGeom>
            <a:noFill/>
          </p:spPr>
        </p:pic>
      </p:grpSp>
      <p:grpSp>
        <p:nvGrpSpPr>
          <p:cNvPr id="6" name="Gruppieren 47"/>
          <p:cNvGrpSpPr/>
          <p:nvPr/>
        </p:nvGrpSpPr>
        <p:grpSpPr>
          <a:xfrm>
            <a:off x="1209773" y="4500311"/>
            <a:ext cx="1550592" cy="646008"/>
            <a:chOff x="1043609" y="2893190"/>
            <a:chExt cx="1728192" cy="720000"/>
          </a:xfrm>
        </p:grpSpPr>
        <p:sp>
          <p:nvSpPr>
            <p:cNvPr id="51" name="Rechteck 50"/>
            <p:cNvSpPr/>
            <p:nvPr/>
          </p:nvSpPr>
          <p:spPr>
            <a:xfrm>
              <a:off x="1043609" y="2893190"/>
              <a:ext cx="1728192" cy="720000"/>
            </a:xfrm>
            <a:prstGeom prst="rect">
              <a:avLst/>
            </a:prstGeom>
            <a:solidFill>
              <a:schemeClr val="accent1"/>
            </a:solidFill>
            <a:ln w="9525">
              <a:solidFill>
                <a:schemeClr val="accent1"/>
              </a:solidFill>
            </a:ln>
            <a:effectLst>
              <a:outerShdw blurRad="50800" dist="38100" dir="5400000" algn="t"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smtClean="0">
                <a:solidFill>
                  <a:srgbClr val="EBEBEB">
                    <a:lumMod val="10000"/>
                  </a:srgbClr>
                </a:solidFill>
              </a:endParaRPr>
            </a:p>
          </p:txBody>
        </p:sp>
        <p:pic>
          <p:nvPicPr>
            <p:cNvPr id="53" name="Bild 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1043705" y="2987819"/>
              <a:ext cx="1728000" cy="530743"/>
            </a:xfrm>
            <a:prstGeom prst="rect">
              <a:avLst/>
            </a:prstGeom>
            <a:noFill/>
            <a:ln>
              <a:noFill/>
            </a:ln>
          </p:spPr>
        </p:pic>
      </p:grpSp>
      <p:sp>
        <p:nvSpPr>
          <p:cNvPr id="39" name="Rechteck 38"/>
          <p:cNvSpPr/>
          <p:nvPr/>
        </p:nvSpPr>
        <p:spPr>
          <a:xfrm>
            <a:off x="2700990" y="3347131"/>
            <a:ext cx="1145555" cy="646331"/>
          </a:xfrm>
          <a:prstGeom prst="rect">
            <a:avLst/>
          </a:prstGeom>
          <a:noFill/>
        </p:spPr>
        <p:txBody>
          <a:bodyPr wrap="square">
            <a:spAutoFit/>
          </a:bodyPr>
          <a:lstStyle/>
          <a:p>
            <a:pPr algn="ctr" defTabSz="1020867" eaLnBrk="0" hangingPunct="0"/>
            <a:r>
              <a:rPr lang="en-US" sz="1200" b="1" dirty="0" smtClean="0">
                <a:solidFill>
                  <a:srgbClr val="0070C0"/>
                </a:solidFill>
                <a:latin typeface="Calibri" pitchFamily="34" charset="0"/>
              </a:rPr>
              <a:t>TRUSTED CONNEC-TIVITY</a:t>
            </a:r>
          </a:p>
        </p:txBody>
      </p:sp>
      <p:sp>
        <p:nvSpPr>
          <p:cNvPr id="40" name="Rechteck 39"/>
          <p:cNvSpPr/>
          <p:nvPr/>
        </p:nvSpPr>
        <p:spPr>
          <a:xfrm>
            <a:off x="5245814" y="3360690"/>
            <a:ext cx="1145555" cy="646331"/>
          </a:xfrm>
          <a:prstGeom prst="rect">
            <a:avLst/>
          </a:prstGeom>
          <a:noFill/>
        </p:spPr>
        <p:txBody>
          <a:bodyPr wrap="square">
            <a:spAutoFit/>
          </a:bodyPr>
          <a:lstStyle/>
          <a:p>
            <a:pPr algn="ctr" defTabSz="1020867" eaLnBrk="0" hangingPunct="0"/>
            <a:r>
              <a:rPr lang="en-US" sz="1200" b="1" dirty="0" smtClean="0">
                <a:solidFill>
                  <a:srgbClr val="0070C0"/>
                </a:solidFill>
                <a:latin typeface="Calibri" pitchFamily="34" charset="0"/>
              </a:rPr>
              <a:t>TRUSTED CONNEC-TIVITY</a:t>
            </a:r>
          </a:p>
        </p:txBody>
      </p:sp>
      <p:grpSp>
        <p:nvGrpSpPr>
          <p:cNvPr id="8" name="Gruppieren 53"/>
          <p:cNvGrpSpPr/>
          <p:nvPr/>
        </p:nvGrpSpPr>
        <p:grpSpPr>
          <a:xfrm>
            <a:off x="5324139" y="4514435"/>
            <a:ext cx="1051910" cy="626946"/>
            <a:chOff x="2737364" y="4326410"/>
            <a:chExt cx="1051910" cy="626946"/>
          </a:xfrm>
        </p:grpSpPr>
        <p:sp>
          <p:nvSpPr>
            <p:cNvPr id="55" name="Rechteck 54"/>
            <p:cNvSpPr/>
            <p:nvPr/>
          </p:nvSpPr>
          <p:spPr>
            <a:xfrm>
              <a:off x="2737364" y="4326410"/>
              <a:ext cx="1051910" cy="626946"/>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smtClean="0">
                <a:solidFill>
                  <a:srgbClr val="EBEBEB">
                    <a:lumMod val="10000"/>
                  </a:srgbClr>
                </a:solidFill>
              </a:endParaRPr>
            </a:p>
          </p:txBody>
        </p:sp>
        <p:pic>
          <p:nvPicPr>
            <p:cNvPr id="56" name="Picture 2" descr="I:\Continental\_charts\13-08_IAA-Charles\Material\cisco.png"/>
            <p:cNvPicPr>
              <a:picLocks noChangeAspect="1" noChangeArrowheads="1"/>
            </p:cNvPicPr>
            <p:nvPr/>
          </p:nvPicPr>
          <p:blipFill>
            <a:blip r:embed="rId5" cstate="screen"/>
            <a:srcRect/>
            <a:stretch>
              <a:fillRect/>
            </a:stretch>
          </p:blipFill>
          <p:spPr bwMode="auto">
            <a:xfrm>
              <a:off x="2870021" y="4418994"/>
              <a:ext cx="824157" cy="449744"/>
            </a:xfrm>
            <a:prstGeom prst="rect">
              <a:avLst/>
            </a:prstGeom>
            <a:noFill/>
          </p:spPr>
        </p:pic>
      </p:grpSp>
    </p:spTree>
    <p:extLst>
      <p:ext uri="{BB962C8B-B14F-4D97-AF65-F5344CB8AC3E}">
        <p14:creationId xmlns:p14="http://schemas.microsoft.com/office/powerpoint/2010/main" xmlns="" val="351537758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BULLET_IMAGE_BINARY_DATA" val="R0lGODlh4AHgAeZ/AP+WAf/Mk/2YAP+vOP3guf+rMf716vz///6cAP725f/VqP6aBP2rMP/fvP/Upfz++//nxf7q0P6YBf/69f+yQv+uMP+1TP/8/f+wOP3s0fyYAv6wOv768v/Tqfv//fvVpv6yRfyZAP+YBv388vyqMP6aBv/UqfyaA/+WBeGaAP/fwP/q0/+ZCP+0Rf/6+OKYAv7KkfyuMP/s1P6cBP/29f+4U/6ZAP6ZAf+YAf+aAP/+/////f+aAv+ZAv2aAP7///+YAP+sMP6bAP7+/v6sMP6sMf6aAP6ZA/+YA/2aAf/9/v7+/P+tMP+bAP6bAv/9///+/P7//f7+//7/+v//+/2tMP+bAfybAP/++v//+v+aBP2wOv3++fyaAf+bBP7/+/39/f/+/f2ZBf/n1v79///8///9+P2bBvnXp/v/+v3Xqv/37P39//78//2vOP/Xpv79+//Vqv2bBP+XA/+xOv+aAf/++/+3T/+ZBP2bAPqbAf/Ur//QmP////+ZAP///yH5BAEAAH8ALAAAAADgAeABAAf/gH+Cg4SFhoeIiYqLjI2Oj5CRkpOUlZaXmJmam5ydnp+goaKjpKWmp6ipqqusra6vsLGys7S1tre4ubq7vL2+v8DBwsPExcbHyMnKy8zNzs/Q0dLT1NXW19jZ2tvc3d7f4OHi4+Tl5ufopRQFBUEFRCDs8vP09fb0TAxERen9/v+CiggcOJCJDT85gPDwc6Ohw4cQI0p8iKTHgg1MCugjwoRCkA0AQ4qUxg5DlSJBBhCxwbKljRs9fPDoouWGy5s4c+p06SdJDh9GfPgI8TNHAQpEBrBLOrKpU14MKtTYV6AIjhA4gCDAoRPJkRw4klxZuLOsWZZ+DiK84afHERta//wIwPGThxEeQTDkdfe0r99U74hUJWLET1g/iG8cORJCLeLHfowI6GFDAEMeODJr3sy5s+fNTnLcuPvSDxDGPkRoeMlVy1sgSG5UGRCEY4G/uHNfUhqESRDHkIMLH068uPHjyJMHD8K8wAAGuqNLL4RhaYUbTSrjUM69u/fv3ZsAUbpuwPTzTgVGLfDyRogbQngkAU+/vn3uThD6EZKDSJUgVViA3oDmUBBDAb4Z0cMNom2HWUNc3SfhhBLiYIQQfhzRgxE51MREBUWYR+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flppI7behUMoEE/Fla+659y3UA11NGBFEEc6BKy8mHymLGRJdoKvvvspRBukROMzQQ6j+UTDvwY9UkE8QCeVHI78QRxwcEGck4UP/bAjFdGFS0CHssSFEUFBEmqBihsMVeLgq8cr6+oCHH1YAWVMXlAGhhQ3ddvzxwW4wUICXmDHkoh8zsGy0vndpAeqYC4UgxJg2LMBVbUzs/O07RWzgL48H5dcEdgIccfTY2MKIg0x2JoaDCC0ixAMSGRFhdaZMEFGBD2TnrTd3yc5dZIgperr34IQT546Ifk+3DhNATKnFs4VHHrkQQaCYuG6+MeGHFlfOOqbkoO/Npw1FVGDw5U9tMEARQtjAw7ZACIFE6LSTvYAYVuSQw7uIo/4PBky0kINdo2bWpA141648yxYSzRYTRejsOzrsANHrHCw9m/YCkC/v/b6x56Do/3aQUj29ORsUcJ2CNsx3AxJAMI3n9/SfKxNCdDU6PNzvnB8OipqrnwBr1zf/bcMC7WjSABdIu3cZMBsYYMBCpsTACkruXUF4IDWCsA62wKd7Fgxh3sSXvtNpsBntqMKLDpIEGwBBhDAkGw4qwgMQnZAZITrIW7YjhLPF8IcsuwEC/jSeFkjrhsRAShB8cASbjElXVQKiFPl1kJvJYVYYMCESg2ESwySkBz/hkQDQMsUynis+c8hBmsQWIultcRfJMqMcCZedKmjxjbhAyRz3uDcRPKo2dMDjLfIxAD4akmw5mAOTbsAUQc6CAUyA0SEnybImJA9GGHTkK1KCAZuIjf+SoOQXEuCSlSO0rgq30eQqKhCEmPhhAS8MpSzPxSMM9QABfkDCHDKnSlSEqAfvocssh5kt17HkCp9qiB+S1EtSvKMCrkuIH3RFzGouywZXekkO8DAaP4hAABZwYzM5YZLCWPOcLCvgODdRBAoADJ3wXFle1pkJSg1ACF+Lpz4hVgW50bMSeVGQGvdJUH31ACVH/KcjUAIXT/WwoBDNlhqZ0DuFKmIAGNEd/oQY0Y4uKyxiq4pFF6E+I8gKfziYgzk9ylItwciJDLjUSA2xgRiwZZQ2aGKT5tfSnlLIhS1pQhWqNlNC/IeMPk1qs9wBgqL+AV4o8IFllEpVZmVtpkX/IAGknrWAqnqVUHzioEKTVIAchMCh2/mqWm2EAy8VoQr0HJcfUGDMJuZnrXiV0E9i185xWmpKK8rBEazgqLwatj5cSQgOPtJL6CGAMpb5kexAeNjKJqdXyAtNEZrqSAT5wC2IkZoTHsVTy5q2OHjgEVgOUoCE3hBBnSrBaWdLIXZkEIl3qAIPfNAEYNL2t/W5QRJQ8toqDGxd1gOucr3DA0f1RoMIKpkPboCDTy73usfh0LogacBxnc2VusMQdsdLHBH0RFfMOd9fedAEHDCIScAhr3zTEqokDIy4qHNsD0owMGGuaL4AZsgQESKEJMQrcZ4FbWNMOboAz7chNhDB/12oW4GKegy2PJDttbQAhD+9CFIO7mh/iPqx3O62t0xq1op6mIMr+CTEEbUvOz6WpONmJb6vel9OgSAHGIsYAQLw58Giq5DpVvdas0OADXrQNB8XlLpeUMnBvPtZvIX3WnhjcpR06uR9xih2tZHXetv73rSU7Vc2wXGXrWkEsflACwXAwLf0y98/Peu/zfrRAkTAgzHVYc36VJARXGiFKnC2WAkW24JbB+JmiUABUCCArUoDaHiOMj+KOgITXGukKqRFzdlCwgd28AMqEIC6PBCAFqzgIpuYeSGiqbQs+YIpqEoVYj6Iww6U8AQp9GEFPsCe63SFhBxQ5gZzAEJoZP8dyoOm0khZ3eorIWaCKeygD32IwhP6EIGwQKrYPcDDimTiQmaDcj4Z6XRZz5qDh+4rBwqYwg/KUOowDGEI3K6IEWKDsrTM4HXmpmQTwHLbEdGGrjCyK79y4AAdRKEPO9gBvn8QhR/82gmMPsi/lRbwSfIgNBaAK4FqAM3ADraw+7rBHg4QcR3oYAdTGIIOLtAHi4/hCEm4WYe9AOqOT3GUh6pCIAeEgbREFj7F5lcPHHDtH7jc4lHYARR0IAWKT0EGbY3MT3xuyBfmQAM9CBl6aKMW0ZKWX0bQtQ4OAIWIS2HbfVACxK+thB9EgAU8Ki3Xy6iFLuABUjcQyHRM9L7/sd3ABNhOvOIXr4Ql6CALfciACF6kalYzxNUHgbXe987AeeqGOWE0POIXT/rE/8DXT/jBDjIQbJbsdobGfkmyl815GMr0L3Lik5mPdvjSl14HU+jDAbTNBR1w29sxMra461Lu2otQTrlhghHiIljR+570S7C40yEOhXvne0P8fpkN/r155wsQCFWowF9+6Sn3Wv/6it+BDpbwcChQ4QA1r/jFM040HnDc/BbkE0xwaE2RRfwBFmnFe6MHf9gmc0sgdcD3BDE3czXXBzeXcy4EBDwHgBYUEzlweyKRJEfQBALwI3OwEArIgIrnAUpwAKrXB1CQbRBYdVFwdVnHIcnD/4ELhCg4gCROQRjuhwMIYFLvp4JYYHwy1wdDoARvh21yF3FxZ3d45346uEAWggRCMCQjUTqR03sq+IWK13iPF3mTl2qr1moHkXlrUYWEcxArcgTBEhIV1nMpCIZ2WHOop3qsJ2yvB26yp2yUxYZj4xNGUCc8IGT9wBxM1oULeIcMCHzCR3zG120+kXzhNm4wEkuCmDe68joJsQ7/MADAFIh544WOyIDZV3PGJ3XeFwH6Fn7+BnCbmDfG80KKIVLpwAAYMF2aODimeIrXJ3/0B4P3l38WtwIY12Abh4KzODZU0gM1USUWNg7jwhYJSDi/CIyl54AQOAUSKHM0Z3M4p/9zGkiHzbhwWLEdn1UFLYAOEhQ1W1c42aiNpMeCLnhtMRh1U0eDNpgfOHiOY3MVs9MeLyF25ZBDR/BC17g380iPiXeESoiETAh3T0h3Uph3AHk0BxEC1mM91OUH0+gN1lI7DemQjiiGkCd5lHeGl5eGChRrGYku2wGK46AsylOSJnmHp9cHqbd6rTdssHdss0eKMcksjwIErCQOvrE8OJmTXwiJw/cExXd8lQhuy0duvViU11I8AgCC3OAGFOA9TemUqKh9q9h9+OaK4HcD/TZ+sqiV2HIVaqQR4MA4YtmIZHmHwlh/xUhxx5iMILaMcJktN8YSQUCA2uAz3zOWeen/e9w4dd44geFogeOYgRs4mNeCFlxhBF6JDQZhjr6Il40Jhvb4gvk4g1aHdf4Yj5jJLDHyOnThQNtQABaAAObFlKI5mgwIkUm4hE0Yd3MXhXeHka2ZmbrnA+JUDSLTVuXHiLr5nHHneCk5eZP3NTGRPz8hYTBZnDYSZtlQAAoyVbgJnc+5kz2ZAe41JrLiBQJgjXwSO/PBnTaiF9iAAaJ4BUewUiSZm+TpkFApiUsQAXhSfV+CFdbDjPI5ITggZ9cQBIciAgl5l/3ZmKm4fVInd09gADDgBGM0GtUHTKCZoNyRAwxQcNMQLEnwUNa1nxOal3tJjPjXB3DgdAYQAMbj/0TtFqIimhxjhCDU8A4M4gNdFZ83yZ8teoqPGYFSsAMHkAU6AAU/kAAw4BWjtSIIuqOIFRQkFg0VsC6q9h4rSjuMeaSk2YKm6XI68AAwuARKAAdS6gdNsBifg6X2cSFws6XOgBFiwwNMojIsSqYmyZsSSQVDIHUuCAX69wM1yhZESafckRWOInLQYJMLNKaASpZUIIM7oKESlgQAMxpckSva2ZxYyhgNUQQM6gyzUUGWeqk5aXFU8HRLIKXbMSN+gAdEmFjw6ajE0RhG8GzNQAR3ValG6qqNKX/XFpw7kAABwBJzwCAFemNXyquacRBJ2Qxkx6rFaqxkuQMPt4ouh/9vHqChXSBYHio2IMqrwmEZfIoDd5QMILAApFqk3DqhZPCA2dYHaxd31zYEGgoWDLFkOaquwbEQ22EDwsIMvTGv9Fqv5PmAO7AEHhAFOmBx8qcDShBxGkqljTM8BPsY2JQDscEjiIgMRAAqFtSqDnuKFfutShCDP+B4D9cHbCAFbgoDcCqnH5sYVAIWMJJuyVAV2BGm9aOyK6uNbdcHU+B4pAZxxqd9i6ofO5sYiFGIPlCyxUABYOQ62nq0R5upUbepMNCpn1qI2ZMaHMKwWil4xyAkeCAEXEasXruysCqrtOoHtoqr7skiRJqgRoEMRbBaG9K1c1uvyIptULiszWr/A88KsFZgoFy7oz0Ykr4gGNPETWobOkZbuC76rU6rA+JKrubKIejaGFjaEHgaDBSgWi7JQJvLuU55r9f2rfiXsUr4r9uBo62DpS60acSwD2lhSn9CuLB7qRArsRRrsS6XsWLLsVaKpaBiBVjrC3ZZiE1gF8RbvGTasvr6sjUns9hWszebsxqCpfEjAAOgfsEgJE6APZDTtwL0utrrlEm7tC+nvBWoqAHAqLxbiDeQurxAqTEkv/M7oWCrsWNrBJ7qXmYrqmkLkNWlEMgCDKgkRQRcwORZtxU7qzBQq2yht4bxngV2jtYzRB8IDBgwO0B0wRj8nIerrMzqrNAKM5A7/61VSF1A0AQGpr68oBIp9kMs3MKj6a36+rmhCwPl2kSkayU6uncUhEtC4Aa+MACTYcHbKsSXKrv5uq+2668wALC628Rc9xLrsh08vAtFMKdAfMVYTKbHO7EV+7nMu7GB0rE2rIMLIhTCBSCaUgBwa8VtPLfci7EwC740a7NvGqfl24w9ywMvIwbAigtMYF5iLKGBzLn1y7T4C7X7K7Wz+EnZAwTDogsAwhV3nL2XLMQHLLZky8BcgQM/QipCMCocCMCzELjTNUVBnMpkqsExe7d5awROIBN/QhlqXHszhgsroVqAzMtY/MKJG8OMSyOu0xDKtpCclwRnTAvx4DbYHP9Cu+zME0rE4Aq6fTCuSFx9PoAo3oQEOWh+Q2cLBWBKntTM4ozBWky7/Hq7X6whRbYgldxlOZB+tnASPtQj9nzP8/vGySvHGssHaNIDoxI2OogHkjoLAyACOZAEdTAUCa3QxTvI3huzDhe+UqADE/AG7JK5siYrtuwKRJAd1BUjHw3S85vJ9+u0iNsHHPAGIkCF5pcDC0BrsjCSchTONu2w8pcFSzoBDjA7dCEUYJGQTuATkEKEXZYVu0MLAmxGSJ3U9foE1/YEURAFIxAHx4YEsCwTYPETUL1mZ3UDBxYLXV1GXw3WrupwMcuTShAFSkADcSAACoIVSLBGY5Kia/b/IDZw0a7wH3x013h9qTtABUvga31wAUy6BC7w1LPTOjjwtiyBS1ltUjYQya3AAIYE2ZF9pDvwBPSHsfhW0kyY0hgiWM11nYDGOU7wXLBQAanNxqtdvFmgf8b3gE7n1xC3BBNgAhyGPM+iYU7GI2JzBKnaChSA2o8N3MGNyYi7BBAXBVTwADsQBix3bTvAAQpwA6wmAu8MY2yhZFv9CkVwSKq93RmsA3AQrtpHBXQXd7H9AxygBoUtXl3WQku2BaadCgbx2/Zt30vd1E/tRVIdwVWtO1Tiak2SPwHtUSxBXXLtCkjB0imr3Q2eymLNk2V91mm91u3n1oaBGCyy4R41/yt3wRDTewpFYARzwOAlvtp67d1P0Nd/HdiDPUOG3ROtcxAvhFSGxbp8WmGt4GnfrMsk3uNtPNmVjW2YfQCazdn7wSOgbQNA9izSJuMQ9Tlq3RAJXgpCIknZbeWR3dqvrQSx/XCz/Qa1fQS3rSvWsyIpZuYFxUS3BB9NYKKoUFbxw+NwntTDbXHFTWoO94TKzdx9/txy4UKhCugEpWzvsUIvPQoVkHWKvuggHYPJ/d3hPd7lDXHord4CwN54414hoCiavk8lcCVgkQQCQNSnAD0xMuU1TerO7HT5Dbr73d90rq8ALuAl6EJzkQJJkFyH9TguyRU3LgpMMNMijsrC3v/j8kcFEI4ESPACKcAa26FsVn3hlXXtoVAAQNYWo97tPf4DTxDHUfAFI4AGL/AC7CUAw9ziF/Pih5U+gIEQVnAC8S7vDS4FDwcHjqcDHvAEgD0aPZAmhS1Yh03geWUD2zwKICB9KXXMXl3lCi/OPzAES4BvvtZ4fr3Z75OiYJ7kom1YTkC5n1AFaaJkp7zCJF/yvJzfFOdyShhx9MbTCoBLtv001FRZ1U0KRMAgqkbfPe/zlzwF+sd9yBqrZL0Dy93c/wXdhkUBiCkKA2ATXjBJ9U31c7sDZPByyBp1GfvwFHve6b3e7b1WZtWZnzAAVdBe4lbrlqz2221xcKAETyv/BUNAcXG3pPhXsQE+4JWl5qagOWD0IlIv+IL/4Fwf4VG9IhSe7ljtUQLQ9KGQ40UTFzu/xpgv+CdO1maN1i+h1kLA1lH91h7FIK1VCkVAZueb8Ksv7D/O134N2IINTEaO8UjOUht9wqOwARggWLGhEL7/+6SO5Za95V0u7l/+2TLfUgux5pzABKvlA1awW9NP/VYu5xSb7LItBbSNEHqu9MAeTzOCBx3vCRsgsPOhBfMPCH6Cg4SFhoeIiYqLjIg3Jn2RkpOUlZaXmJmam5ydnp+goaJZUT99On1LOz86UUp9O0sTJlpANj45fiWNvL2+v8DBiTc3A3/HyMnKy8zN/0FCfjZneDw2wtfY2YqPot3e3+Dh4uOZUJGxsFFUDzthBzs7sBwKN1YCIj7a+vv8wFY4TogUaUawYDMmN3j0AOLDCI9+ECMOg0SuosWLGDNuYgVHh44hpn5QifdKyZBTPzioQSIAmsSXMLNdQWKNicGbBoMEickzJjeNQIMKHXox3pQ+WKI0EGGjhw8etnAAuSGEWDQbOHpqlZijRw4kFXCKZUZkq1l+P4mqXcu2LSUwfX4MQTWFQI8btprcOCJIQI8mPaydHZyNRw4BSIiMXYyMAuHHwdK6nUy5sjgdB3QoQfUFVpsGPZzYEHLLSQ8cQqbyhcyal48bOWzYZLy4QP/r24skW97Nu3emKKfMwTm5REoDvn9t5LjRY0E03NAP2QAg5AgRCrTH2o7OXZBu3+DDU0Yld9IPLDpU9SGQFUk0IThwNOnevUmOEDySzM5uEMR2+tB9J96ABAYFhRnxwLJKJFHsgIoOO6hwQxM8GOFHbAByZwMefnhhDH8GFZFPhrgJWOCJKIoz1wFzLfHgAUrEAw88P6igHA9HaEEidHqchsB+IDrz0I6tmZjikUh6EgUUqCzByjt9KAFcXJpRAVIDOChHZGs4GOFUMUEWhIFgWz5mZJJopumNUUgpxZRTUGE1VVU3XJVVmfzYYINoPhDxYZjLMDAfnoSdqeahiG7/ApdcdNmFlw16reYXYGQSqg0QeNziFQaAMoOBe5aeZWiipJZ6Smab9dHZDp+FNlppp6W2V6jaOAEECz7wVUWnylAwABC0mjWqqcQeCpwOwhFnHHJNKMecc5UGCwxUAsR2g2K8IlMBftJqNWyx4KZI3kmSnJdePOz54d5o8Q3abTA5HPEUEAVkiwwIOSTxLk/fhuvvgAcmSCODDp4S4YQVXhjtvo1MCBAOAlhg7zE73cmwRP3+q3FvK7b4YowK0mhjDjjqeHEveDThZQ54MDDxH0EYdjLGFG1sM4pLNvkkSVOyooSVP2Cp5cyN5FJdNFX8yesArxENUcY3R10gm0kt/9XUvHJSZZWeFjsdxMREYOg0WjVLbfahi87VR1135TWrH5MGNvYgX9tLAQ4azL0P1Gf3vRtmmnHmGWiikeaDaaippnfdvG5QwD1668O335RTdmyyqSzrR3LLNffc3Ix3GkQuI0aOzeSVp07UuOahp16668In3+J2+6BFCKZng7rqvGsU8DkL9tHggwdTaKHYY4cOKBOxrZa7MLv3Ln1FHaf3sYwz1nhjjrRnS0QIRwD7PPRlT28+WzmnsnOUPVd5ZZa5gG5vEDjw0PX4vkR//v5BUe3m1XGSitbqxDVLBQFbnaoAD0KwMPw1rHz8iyBv0taotkHqbXFrIJEQCCgQyP9Hgw7cBgQlSEK3AC5Vq2pV4WCVuLcRioNhGgAexBfC/I2whDhcy+X6MJzMHWdzzeoctEIFwyBVwAYnKF0NH5jDJrKFdeVyHbra8552ETFbBUjIEm3oxC4O5XcKMoXwCgYhCRlPYVfsVAGYkIQbmGyLjNCfF+eYieq56FQgm9EqRlayNC4PCTkgGRyZSMdCViR9TsIMzyLhM6AJLX4v5FUWCzjI3NzQkJjUiP+WIggt7MUGN2hKEo6QJUHo6zZF5M8ksVJJS2bylUSh4NoIgAcjAMEIFgICDgLpBxzg4Sm4SWV2Vnm/VhZCjrBMJiZOKLgn6AAC8amFFeyXBCQsgJT/kGSNMGlDTGNORJngxMgO4QCHWPwgArFxQhLwwEscKREy22RMN715CGSG855QjIQOpNAHKvQBChngUIWcEBsatiaetQklK+lpCHveE5xgpNEU2CSSIaxgcznIQ1dAaBaEakehxWSoQx+aTDuiop9PcEV6lhCJCIjgPp4MpiRBytCGXpKkOP0Nk9SHGSno4AdR+MgP4NGgJURACxzt6EwpWdNBjDSnUJXER55AhVZkQAJGwMENLFQn2PjhBg2xgS5fUi810rSpTr1pVNcKClVEYQoQGgIVZDAhEeirB3DDBRL4AsqXeFQs80TrV9XK1sJuwkEXWFsfniBGGWTpCL+0/0E1mFONU0YEAwMBVGDR+lTDPlQHHogLLOKyBA9ISQamiUYSvJKlTMEESCDabFM769l7guEJE+1DGMToTCzsIAJz6JAPhOADJHALYy7T7FkFS9vaKvMoQ3DQAYCDBVigYgjvWIEInCAAIByhCSGVHGxVuVzOEta56D1FFE7CjlLMiElTsIMBAuAwPBzBJRLpwV9vItuaNje9mYzRDpQgBShshgpPgEJQDQADJMAGNkbQU50kkoSwKJep5gUwgNHTB7UNgcBPiMQr4HGA6s43B0LIZk+KAAKzYni259UwTk17gKH+c4xMkgJQh5AA+uIAAaU0i/JiW14Yyxi9LdoBfP9xO5fEmmIMTQBAPgRA0PC+RGlB6q9IY3zkcDpoCcCBAhUOEJdS9GEFToAPD1LcEgFYWSLYcfFCmcvlLivTSVSCBRSGcJIIIKEHRnBwYGw5hyBvZcjkfbF/62xnWOrgKNN9AhdQEQEcJCE2gATCV3yQBKYkFSJYJrKit9xoz/6An4zdQQZ8MAc98cAHOEDCQ2wgASGobDDjTfScM1xqtirBRVnoQwZEkBABaMEeX60TZKMi2bOEmj9FSMhWBesdRvf6fBz2MIhFrKAonZMFWJkwgPZ7Eybgwc14pfZ/r30zGtvYHA3KMVCn4Fgn+MEIOXgnd8htkALsyQYCoPZg2V3/yCQveQpNFu0YjpAEpAIBCF74NDx5RQSAu5DXBPfil8M85jKbAs2kwdAMeKCFIY17aSKohYoXnfE54pkVeuZzH/wMaAdfgUM2GLm46cPvghSgCIEJuLqt3XLVPboPkZ70zC2N6a78Mt/VMGh3ei4m97gL40Vv4qkXO9RVt1qysAZkYG4wByAQlERUJ0gQqCFxOK4768X6tQ6CPexiHzvgxLCGNR6yHLRnqwh6EvjA4V65bF9321HqthK+He6LlbVTgG+724lOeFO5Ox7wVvI+513ve+fb8X8PvMDfXnnxGPzRTNaBk/uw8IaLFeKS31HamxF5wZO+9ODZ+D87DtSP/6dZOdYYeckZFoTHA6r2o6c87g/1clQoWeY0D/QNbh4NnRPfXsgf+vLPdvSkU5rpNhD7058i1uuHPvZLvP32ebP1VHvd1WHfKNnNvnJaIRpE2afz+qUmd7oTmwfGhmx59xx8t3PScn/8AQJVkFXJt3+HYngdhngjRhKMp1WRUyE+AAQ9wAM3kGtG1ANCp38OqCaXd2Pxtnlv1Xn4pm8zI1l4cAbWIAQIyB9H5DxYN4JHcnpTkHqr13oOB3uRgwM6cmmBsQETMzroF0Lqh4PjoHtiRma9d2a/J3IkZ3Jj8xRW4ANYkQMeCCJMEIIiyIRH0nwx12d/Jn3Ul3MceIFTsf9XOYABRmgvDPB52ieGR9J9USBp33dp4ed0uEB+Ukc0fjEV8pFZ9jIAyHODdlgg7dd1rAZ/sSZ/ZXd2evMQOjIDRmCI2cIEBWCFRraIKNJ/wvZ/AYh3oUSAF2KATsOBXeEHXWhElqWIoEgU8KBPi8dSAqYqFBgB4GaBxpQDzrFafrArL0ME6RaGs6gWO+BMjAVXDtJx/sRP9AYQnseCSxQYDCECODCDXqiKpJaMa0FgNQYHkfAE/LRYWDASEcBwPxhx3lQtCeEDFRBnE8MA3khPSwiOHbYDVOBbJ6EO5LIDK6BQVDh8xqQneoIHrxgkTGB7yqePobAZ5Ehg0cUKQ6D/Am7mB22UhtZnTEBGE0DwbJCHAQ0IkUNRYD4jBfCgAwQwXLngBHjQA+MXdd5kBMRADJzyMsdQFnVokkHhIh6QUnPRAH6ggQJQJ0glifTnTUiQKQmxkFlWkj4JFD8lCSpgafkBBA9BExiyd6noTfmSA7FGjDr5H7I4lZxQi6eweNflEdEVD6xAADRhP4J3CPaDbxsAlbEllWjpCcuoA80IIaaQBXDJT1BgF1rQI8dVl4SAAz5wGhKjkzvJl33JCeL4A+S4WKhwAFIQVEHTS0U5Q3DDmIVQQJr4MgWwE8hYmZsQXf24A/8oF+RCALERcGKZVQhwjKTZS3chBGQpmap5/5asaQkSGSVSEF2SIJfxMRqhdASBFAKgspsK80vGp5PB+YnDuQkoqRkqCQ/skWI3AD+75AS4YHbSKQjACARFoJdBcp0sl52bAJRCqQOg4QekJFmxUXahlC+kcZ69dGmztxg6sZrwaQlVGQlXeWmh5AQPFg1HoHen6J+BkQPcuDS2IFn140352GVqqRkwNxcfUYtxOZdv5p+GIATwYWGSiQwFsABZEica+pDL95eBuSCEGReGiZiK6Ykmqgi6xAQksKLJ0AKchhU8wCHGtKEydpmZ6UxI15k/RZRZgSnAAoY9qghaWJ0rygRbqCkxWpmu6Y/CI5uRQJsAdyFd8mO6ef+liZAVp7mibkABWDEH/ZmkMop7xUmRCbIeSLCcVWEDznkf0cmmiXBfOSmkyFAEOHAFN7CYlaSkGradBDYj37kc4pkD5JkD5kmoipAETVChmwhrWqAFJYo/kApg8rle9IlX92kYNqCfypEEdcqpiIADMdBiiIoMRFAF1mCTX9qXB9oHCboce9KggAqhSXieOCCSW0oTfmBvdsqEHcqWHeaWIsqSJEqr4pWrysAAeDU0rXSqXsaMP+CMg1mY/6SjPeCo2ioMBaCliEoEC6Av91hD4gpOTFqOmwmlnzmlomml7QoM8IqoRbABuWAh0TqCYQqbYypz61GbaIqbaxqwvwD/qi/DBLjAo1t0r8qUp8e5p8qZJX8aqNBJsdcwsIhaADaZrGPDsckkqd25A5UansoxnuUJrSZbsYfKrcjAAPlQr0p4p0eWqkPJqi+an1MRq7Oas71gscVYBRM7eTgYrMO6oMb6oNEQoUzrC057sV/1q9dmkQJzCtUaonCJrRi6tfogFSVgk05QBG/Ks39QADMAsBsrtDgFBbgVCUxyrjiarj2QmOuqsWr7C5I1iLIht8wwAAWAs4+Ktw9VVaGlBFOQh/vqmVIamlVauNngHuHpBwqpuMxgAaU6Pi4rQUOwBE9AHD8ABWT6sGd6m2rKudggL5tjA1XQtTpZBFc3SKcb/0GYgV0OUgYg26ci25zPOai0+wtZQay6q5MUwABg22tjVos/pQoze6mZuqnLCwxNIAQCUAI2oKKiqwzuKbXsNmAQwkj12apIu5+yyrLLiwfE4AMDEIflqwxFML2lJldOMg+2QqwM2nfHmrXyu7x6IQg7m7/IsAFVEEg9gAS4kH6Q60TI4gGmQC6Z0WGpsAMTNQEKYLsI270wYW84cAQxwMDMoEC1QBoLALRz87tS8wSZgR5hcBIxogp76gIdAEhfBYAk7BN+wANFQI8qrKsPmoEPQbiRI8Nmw1Kp4E9K8AQ7ACNLwMN4JQRaEHBHwMRBXCt1sgVHvAxMICJy48V64//EN6MDaYAsQyUjx9kHsyAAnKYybVQN9ffF+sAhIcCecvsrIQAffmGvFZxD1rO+F+BPOzABHZAEMsMD7iGWyuEcehwRWolZY7wM6+lJU0rInqUZQ3As+8QBHeBmCKAXYIUDIjAVz2q3lVwYAvCbmcyiQwwbyvs8ahw18QBaE/AGExoCp0EVONIh0ZChr9wPWIGyR0wBESYaMNyyhYxDQ7BnTzACbzAHsXHCpbQctjADfkCqSVC6x9wLFEq+s3wMFNCJNuhAuZwmF5zBkbDBxOHBixzC+TDC4/wSQOBJXrUhfhC35zwA0JAD3hy0sETDOmDDOBwLatkHPOzDxZbPMaH/BY8ZntVgAwxgxOeMDMUHZHncxNFcOVC8BFJMxVaMxX6gxVyMxhJ9Oj1wBVBhqea80cjAPCcgzjPTzknCxm5cizsQx3Ncx0Zwx+Da0k+TEF2QBBeaXDStDAMgAAhwwMGi00hyyPGQyLDAyI6cC5CMppNs1FwhFUnAQEQsy039B1vAqyztNFR9hyYhylJAyqaMyrC2ynXCXWAtEYZhCzThx0cMAqLhycm0yx7Qy78czEIwzF5QzGud174gYZJlA4x71syQl8/M1iHdN9M8BNV8zdl8n6nYzd9saTjt2I2QKVkCG8rc1PvrWsvhRoGY05ldKu/MwUh3XR38wfZ8b6b9/xhsliVE4NdjHL2uplVO8UbQLEEIrdBRwtA73MO5ENG9PRhIoBdAIAIzTdnJUAFapak8cAV3AdIlNNIlXcW/htIqbZ+NPd1ooQFIQBpmrd09qydAkARdwIGXLS1tPRk87bo+DdQmQMeeOtQJUdTs3ROBpJVMwKzaXQVFUA0hoNS7JN7A6yKIrMha/ciRDD+UfOBaIQYCMANAEKBHzKUgKUgUzj+gDNdy/WN0rcqsjNcerhX20QQDkN3yzaIDENkKleIRRNiGrRzArFWJzReLbaQzrhU+QL8LnOPLUADE2lo+fj6b3dnYjBWgzc05N9rhnOQ9UQsUgONOfgwDQARmN/+AaTzb4lHbGozbqqDbIuzl3BEbAD3muspKeDHlNrPcOnDDza3DkvDQ0Q3Ecg4dPBAETG3nzFB8NpBVYqDnN0PeUWLS590BWbzF6l3o0JEYit5vuZCImM19bezfcHwSQT3gRP3Rmm4WTCDc2q0TCwrpGmPVfYDVi9zIGu7VwLjqt7HanQ4zCACaac59b30Ko1zKLl6/MH7XrszrWnFAv24QjtO2sr4xQO7LQo7Yis3Yzg4Zz+vkA8CAw242VW7NV67N1qDl3gzOpd3t+6AT0X4TAxAEBaR3OYDc3bLfnBBiP5AqwaqSpnABHPAGmdIEsejut2Gpr3YD3z7mJAk34dz/FSGwCwyj75lwdKvAUhZ5EsTRBwbgABogyV+L8AFiwjxQBbga7wZRAxUQYfgdArZyMRaPCXPxBUH1VkMAF2WwWFywBjDQA0yBIXRI8gkPgtXg6p0+7997A7lpuxWv5kLBKB1xDnIBDwzWJSHwnLEhjER/GwH3cFVA4mOeReEJKlFLKzN/CamyA1EQWj6lAz5/Jy4KBNWiacbc9azBEE2wBb6u8slw4/hRs1IdIFDfPy7iIBCiA/OV9QhQHTagBxfiB2KQEL2L99R9C/Ht9wVBBHVSIQwh84UPFAewgw+AGQkAA1+VKcrRA0bepZFv+ZCRA0YwAE2u+T6nqD0O+qUi/wWl32MakCUUbUH+/KCvWgJnD/s9kRW1b/s+p1VHkN9botP87u9i1AcAnxk9BkpCgKTIDx3A5/i4YwNBwODMvwxl7gespuqEkssY/wMa/xEcnwoeHwDV1Evt3v0x8XliqYG7AAgYf4OEhYaHiImKi4yNjEUMQj1+lJWWl5iZmpucnZk3Jn2io6SlpqeoqalDOl9ROlFTQ2B9ZX1PXGswSDd+NjZCTb2exMXGx8jJysvMzc7ENn4hOTc4TTwVNY7b3N3e3ExJfk7P5c6gqunq66g/rHA6ojvuOzsGMDhGPjk+NkBAOKKZG0iwoMGDCJcJyZHDj48ePgoM+EaxokVHFf8G5BCXsKMldOxCikSlJN6OKB76SNGhQxcOSguMNOkhwUeTIzw86tzJs2fPIzhu+OABhAeTi0iTJmXSzydCkCOjjtyxRMcOllcNBJiGQMgRGzdsaMlBFM8Rp2jTql27yR+OHkB6VCmgtK5dbhYK5GRbDqrUv+oOTHnyQMeBBDD83MDzK0ePr15wCAnBw4cVvpgzazYYokeToVXu3B1NOlGVIJuZ+QXMGpWUwgkCaAio5eENIL/8COiBY46Pt6mDCx/eqQQPHDnoll7OnAhZGzmA7BNIHNPq1uqe9PlRso+OH6OkzDugIzZYIXiqq1/P/pOfJEWKMJ9PukARh0Js5KP/3v46dlQ6TNHHPEtsp8MQQ/SRYIFaJYGEHzi81N6EFAq3AFBAVEDfhndtgdoNSQiBgwAV+vefKay4AosstNiCiy68+AKMMBXWaONaAgjhwwBBcOijUnpV8luJoZyYjjs6wCMPPfbgow8//gDE341UVokQAkAQQcGPXF5kAQNhvTTleiYaOUp3J6W0Ukv4wCQTTTbhZOWcdBKUgyBd5kkRBnrZABGRZqpClVVY6aAVV16BJRZZQJhV56OQJgMEBvLpaWk3FNzwVUMUlhmoYIQZhphijEH3mA2RTVbZZZG26qomFRBx6azbBFGFYpN0WmSgrsEmG2224RbNbr39luur/8i6GsRRtDbLCAa3JsGYH9TcoAUQxHnKjnbcxfNdeOOVF8B56SVr7rmUTAMEP37g6ey7iRTQRBK/HHcDRFpku6tUAQ74Q4E/HJjggn00+GCE6CaM7BHUOJFPFczCK3EhdxTA2w3R8XBFD8MIp206Kb4Syyy13JLLLr38EkzHCrdc5w08HAHEAG5MbHMhGMTwCxBJdMHDDSyn9rEqSCrp7xD13JPPPv38E5DLUM8J3RFO+BDxzTdTUAQPNoSQBECcerxvVGiipBJLLrk5U0037RX12zVGZ4UTW0yE9d1M2ICEP2RVN3Qqg15F6KE5dPVVWGOVdRbcjE/ow4NMtHD35P8S2cB1WGNq9jcqoBZ2WGKLNXZqqpRZ1vjp6+VgAwVVTO56AUyEaUO5Yrf2mriziRVsbsT6BhzqwHucnOvEV0BBEk4Ao68pVID3w1VY9BHFEAEXiDR55t2AXvDcr/eL3k3kIEITfhhPPPFBENEDOcuXkmA8fVzQxxJksCSKHQgaDKGE3fcvHGUB8cEccGO+8xGPAUZwwhzaV4qrxGIHoqACBBU0BK3ESGU08p8GNdMDYORrGlXYkgGJNwAMIIeBZ+LODsIQsHpE4QdR0EW+mBalp23whmzJjYSCIMIREq8IQQhbcK7zAy4ETAoDY0UGEkMUK7yJbXLCoRTRcoONFeX/BrLyoQExwAQUiuIJ9XAeeVbAgnFoSnWIY5SjpshGnjAEAV8hAh20OEIPDYeIA9KBEn4QgR4kgWuKcUhASLeqNhrSI9MSQhDsRkcDoqZ2DTRQBCLkA4f4AQk+EBElemesQ3ryIDBDAhEq1UhHYgAYORDGgzAThx0oYQdTOMAesbCCCO3mk7jUCXSA8ZUQUOIG6SulFplAgegIAQhBS0sT3iAKKARMBysAQD78gAABuC2X2LRTJXOAg7iUAAdEYKQwR5g+ogQDMz7owBME1Icx9AIHIdAk/7JJz3JEYxrVuIYTlDNOLRKhCkQRolqAoAYo9GEFNnDCDYwQs8vlYHH1/4woMxbSkIf8Boj9bCQRnCMEzNjABDKwwREQQC+ivOQ2OeioRFeaDKAIhShGcVdGtcjDzDkFBzmhBg4UCIQZUIIoSBAoS4fKCbfARS78nCkdmYABzDDEBzcgRyZ9gKWXrA9bRM0qJzrzGR6ERqnjfGQO3wIQ7eEhqL/5Cli0ylZNGAcHTEgqWOm4gQL4AjkBoV1b9+pR1SXKl0eASFzn2k8QFCEHVbNBE2zK18b2hF3c9GYPEFCEqxG2lBsIQjdVN0/HerYn99TpNXxQBJleVphaO+Y+PsvanlDUIRCBq2VPK8wqFGGnnW2tbg3i0qEUZbC0VSoFgsjY3Rq3GUaNy/9cgjvXDdznuNAdCFdBIxrmzhUEdo2udp3xVuBat7kVsCYlcqCF4m53t7v8qx8CazW5flepQWiqBPjBzfPal1rb7GYPSjDZyr6XthADixasYN77fja0+axMaf8b3CDYlTcFNrBjX2tR2TKYuVWoQBGSIFQJ67a3MPXuhYNLqQh7eK/JReqI31uBLp74uNP1anVX/N3Mvvi43XUvjYNbABNa8sZZ7VoHMYaHXoQAdlvY8YWJUIFqKMbEQG6j5X5xBdVxrYBKvrBEgOCwSkZZovrp6GQvGYMNZJnGG6ADA77M0r1poZtHEAIRenTmHWOACGyW6Gd+aoMgkLLONB5lnuv/mYM5+BKL4gQ0jQsg1kHjUgTrSt8cFX3mIDTa0YdcbAgprWgiMGFrfjACMAKCBBHlYJWYfltOnEAvuIiDh5zmdHx9IAI/aOGPuDLCsVINNXEI4DaWK8AoYx3rTwtABAH0QjV4YARev+0lOIjJDYqQaGIregNMwHNYwjKHezk7anvLgQBsMIAZW5vYTAhvD0SAWB6Q6NsuC11c/3xuYnPRCL3QdW7hba4mCIECPax3vSlAhAIAB8r8plNEdCxwaw+ACAKYVsLRZWkGNPzihJAIEYLyldoYQa8TV096ewmhbfMgBwygN8YvHtcQ0CgoHAs5eyCr3xJUQw42KMKcV85z/0JgIH2UKAEQroBwmacFwdbgQU6aMIAk9/zpg2AAE7hJDlQbfTgUjq1sLQ71rrsBiL++unpAXJQcfL3raCcED8knduKkeC50TnvaCwCxtg8nxl+Vu94HkdlL2x0zxoEdw/fedQpsoZLItNxCw2QEjvxdGUDQAtAaMjt/iCGh+YhQOAdPeLQzIQgb8MG4RRrzojyeGbXhGE5/ATTkRKMERoBd52dvCAwMoArIyQ9jznl6ZdzrCgGtRr4VgwCJmJb2tLd0D/CAg30ApcO97wTQeNCFr/3CYdCxtJmRz/1CaMk5ELKBqKOPjMgmIQSKx00BGN399hvCuQUQyALJf4yT4/8m3BuNu/v3PwgtFYHL9GcMrDdlAyAR/HeAhuBpeBaAxMAYAXEDIoaAEvgHmTUAyTMMX5EEPUAZvoRVzqYFQvcQNlBJlod5RnBSTVAFwzaBLEgIKhgEC3Ab4fMSTrAuPANvORACTnAW3QQW1aA6fgB7pbV+LViEhTAAIMAEP1NfxzEDtAZvftIZ1CJqw3cDxVdCRpiFhpA+RZBAQREUXoaDVrg3P4N9OaB9WpiGhlAABCcAJeAHk8B2zqYfrZcTPbh++qeGevgHNZBtqNED+QJvfyQENxACQJN/e5iIh1AEEON4vDYiinUDsWKAiliJhlAFPOJ3eRYNRuBg1WaJoDj/CMMVBD0gbsPQfLAFVXoDU+8WZGIiAg+SBFalH92Wc8TEdaGYi4cwF/+EAxy2LtjXUVAiIriWVUjAbEhAdA2BBDWYE0bgaceni9JYCEzwaX5QLgmEBE7DEOOwbxG1Sx3UAwIQEMjxT0UQcNOYjofABJgYBFOmGNwUFtxUdIbEEFVmBPhUBBVQANunjv64CMPFVCBCIjgwA18BUUMVEDkAAFpwB542W/8YkaYxZ0wgAGJAUdBXTz9DbTEgORL5kdzAAHRQAAwQj1kVBPsYjSC5ks9SBRvwcytlaZbGkjRpEQUHMV+BJUBzST4gDtwUFECDBF+IMb5ACdHgbpURENek/xb3Ui8L8GvDEg355gTUwFBrpVjRAITAZB/UVpNeiRQWYGkl9GQcczEYox8+MB1hsS4gEiE5ARc8oAXMlhn7gBxxATQ3oI3UcBxFSS29MAk3IAI8MABMFR9feZh2MQBFUAD7SAcnBFVD4Qf/8GYSwAMcgzFHYC3IdBl4EIZrgQOSdwR/NA3l9T2L9RXvwQ/6QFoDUAEVYAGIGZvLsQEbBUQMhUwaszdUWUk+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
  <p:tag name="MIO_MST_COLOR_1" val="0,0,0,Dark 1"/>
  <p:tag name="MIO_MST_COLOR_2" val="255,255,255,Light 1"/>
  <p:tag name="MIO_MST_COLOR_3" val="255,255,255,Dark 2"/>
  <p:tag name="MIO_MST_COLOR_4" val="235,235,235,Light 2"/>
  <p:tag name="MIO_MST_COLOR_5" val="255,165,0,Accent 1"/>
  <p:tag name="MIO_MST_COLOR_6" val="191,115,0,Accent 2"/>
  <p:tag name="MIO_MST_COLOR_7" val="226,135,0,Accent 3"/>
  <p:tag name="MIO_MST_COLOR_8" val="255,194,102,Accent 4"/>
  <p:tag name="MIO_MST_COLOR_9" val="95,95,95,Accent 5"/>
  <p:tag name="MIO_MST_COLOR_10" val="38,38,38,Accent 6"/>
  <p:tag name="MIO_MST_COLOR_11" val="255,165,0,"/>
  <p:tag name="MIO_MST_COLOR_12" val="119,119,119,"/>
  <p:tag name="MIO_HDS" val="True"/>
  <p:tag name="MIO_EK" val="3121"/>
  <p:tag name="MIO_UPDATE" val="True"/>
  <p:tag name="MIO_VERSION" val="03.07.2013 15:15:00"/>
  <p:tag name="MIO_DBID" val="ED9FF2F2-6643-46BA-B685-7D49126FFAFF"/>
</p:tagLst>
</file>

<file path=ppt/tags/tag10.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11.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12.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13.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14.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15.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16.xml><?xml version="1.0" encoding="utf-8"?>
<p:tagLst xmlns:a="http://schemas.openxmlformats.org/drawingml/2006/main" xmlns:r="http://schemas.openxmlformats.org/officeDocument/2006/relationships" xmlns:p="http://schemas.openxmlformats.org/presentationml/2006/main">
  <p:tag name="MIO_BULLET_IMAGE_BINARY_DATA" val="R0lGODlh4AHgAeZ/AP+WAf/Mk/2YAP+vOP3guf+rMf716vz///6cAP725f/VqP6aBP2rMP/fvP/Upfz++//nxf7q0P6YBf/69f+yQv+uMP+1TP/8/f+wOP3s0fyYAv6wOv768v/Tqfv//fvVpv6yRfyZAP+YBv388vyqMP6aBv/UqfyaA/+WBeGaAP/fwP/q0/+ZCP+0Rf/6+OKYAv7KkfyuMP/s1P6cBP/29f+4U/6ZAP6ZAf+YAf+aAP/+/////f+aAv+ZAv2aAP7///+YAP+sMP6bAP7+/v6sMP6sMf6aAP6ZA/+YA/2aAf/9/v7+/P+tMP+bAP6bAv/9///+/P7//f7+//7/+v//+/2tMP+bAfybAP/++v//+v+aBP2wOv3++fyaAf+bBP7/+/39/f/+/f2ZBf/n1v79///8///9+P2bBvnXp/v/+v3Xqv/37P39//78//2vOP/Xpv79+//Vqv2bBP+XA/+xOv+aAf/++/+3T/+ZBP2bAPqbAf/Ur//QmP////+ZAP///yH5BAEAAH8ALAAAAADgAeABAAf/gH+Cg4SFhoeIiYqLjI2Oj5CRkpOUlZaXmJmam5ydnp+goaKjpKWmp6ipqqusra6vsLGys7S1tre4ubq7vL2+v8DBwsPExcbHyMnKy8zNzs/Q0dLT1NXW19jZ2tvc3d7f4OHi4+Tl5ufopRQFBUEFRCDs8vP09fb0TAxERen9/v+CiggcOJCJDT85gPDwc6Ohw4cQI0p8iKTHgg1MCugjwoRCkA0AQ4qUxg5DlSJBBhCxwbKljRs9fPDoouWGy5s4c+p06SdJDh9GfPgI8TNHAQpEBrBLOrKpU14MKtTYV6AIjhA4gCDAoRPJkRw4klxZuLOsWZZ+DiK84afHERta//wIwPGThxEeQTDkdfe0r99U74hUJWLET1g/iG8cORJCLeLHfowI6GFDAEMeODJr3sy5s+fNTnLcuPvSDxDGPkRoeMlVy1sgSG5UGRCEY4G/uHNfUhqESRDHkIMLH068uPHjyJMHD8K8wAAGuqNLL4RhaYUbTSrjUM69u/fv3ZsAUbpuwPTzTgVGLfDyRogbQngkAU+/vn3uThD6EZKDSJUgVViA3oDmUBBDAb4Z0cMNom2HWUNc3SfhhBLiYIQQfhzRgxE51MREBUWYR+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flppI7behUMoEE/Fla+659y3UA11NGBFEEc6BKy8mHymLGRJdoKvvvspRBukROMzQQ6j+UTDvwY9UkE8QCeVHI78QRxwcEGck4UP/bAjFdGFS0CHssSFEUFBEmqBihsMVeLgq8cr6+oCHH1YAWVMXlAGhhQ3ddvzxwW4wUICXmDHkoh8zsGy0vndpAeqYC4UgxJg2LMBVbUzs/O07RWzgL48H5dcEdgIccfTY2MKIg0x2JoaDCC0ixAMSGRFhdaZMEFGBD2TnrTd3yc5dZIgperr34IQT546Ifk+3DhNATKnFs4VHHrkQQaCYuG6+MeGHFlfOOqbkoO/Npw1FVGDw5U9tMEARQtjAw7ZACIFE6LSTvYAYVuSQw7uIo/4PBky0kINdo2bWpA141648yxYSzRYTRejsOzrsANHrHCw9m/YCkC/v/b6x56Do/3aQUj29ORsUcJ2CNsx3AxJAMI3n9/SfKxNCdDU6PNzvnB8OipqrnwBr1zf/bcMC7WjSABdIu3cZMBsYYMBCpsTACkruXUF4IDWCsA62wKd7Fgxh3sSXvtNpsBntqMKLDpIEGwBBhDAkGw4qwgMQnZAZITrIW7YjhLPF8IcsuwEC/jSeFkjrhsRAShB8cASbjElXVQKiFPl1kJvJYVYYMCESg2ESwySkBz/hkQDQMsUynis+c8hBmsQWIultcRfJMqMcCZedKmjxjbhAyRz3uDcRPKo2dMDjLfIxAD4akmw5mAOTbsAUQc6CAUyA0SEnybImJA9GGHTkK1KCAZuIjf+SoOQXEuCSlSO0rgq30eQqKhCEmPhhAS8MpSzPxSMM9QABfkDCHDKnSlSEqAfvocssh5kt17HkCp9qiB+S1EtSvKMCrkuIH3RFzGouywZXekkO8DAaP4hAABZwYzM5YZLCWPOcLCvgODdRBAoADJ3wXFle1pkJSg1ACF+Lpz4hVgW50bMSeVGQGvdJUH31ACVH/KcjUAIXT/WwoBDNlhqZ0DuFKmIAGNEd/oQY0Y4uKyxiq4pFF6E+I8gKfziYgzk9ylItwciJDLjUSA2xgRiwZZQ2aGKT5tfSnlLIhS1pQhWqNlNC/IeMPk1qs9wBgqL+AV4o8IFllEpVZmVtpkX/IAGknrWAqnqVUHzioEKTVIAchMCh2/mqWm2EAy8VoQr0HJcfUGDMJuZnrXiV0E9i185xWmpKK8rBEazgqLwatj5cSQgOPtJL6CGAMpb5kexAeNjKJqdXyAtNEZrqSAT5wC2IkZoTHsVTy5q2OHjgEVgOUoCE3hBBnSrBaWdLIXZkEIl3qAIPfNAEYNL2t/W5QRJQ8toqDGxd1gOucr3DA0f1RoMIKpkPboCDTy73usfh0LogacBxnc2VusMQdsdLHBH0RFfMOd9fedAEHDCIScAhr3zTEqokDIy4qHNsD0owMGGuaL4AZsgQESKEJMQrcZ4FbWNMOboAz7chNhDB/12oW4GKegy2PJDttbQAhD+9CFIO7mh/iPqx3O62t0xq1op6mIMr+CTEEbUvOz6WpONmJb6vel9OgSAHGIsYAQLw58Giq5DpVvdas0OADXrQNB8XlLpeUMnBvPtZvIX3WnhjcpR06uR9xih2tZHXetv73rSU7Vc2wXGXrWkEsflACwXAwLf0y98/Peu/zfrRAkTAgzHVYc36VJARXGiFKnC2WAkW24JbB+JmiUABUCCArUoDaHiOMj+KOgITXGukKqRFzdlCwgd28AMqEIC6PBCAFqzgIpuYeSGiqbQs+YIpqEoVYj6Iww6U8AQp9GEFPsCe63SFhBxQ5gZzAEJoZP8dyoOm0khZ3eorIWaCKeygD32IwhP6EIGwQKrYPcDDimTiQmaDcj4Z6XRZz5qDh+4rBwqYwg/KUOowDGEI3K6IEWKDsrTM4HXmpmQTwHLbEdGGrjCyK79y4AAdRKEPO9gBvn8QhR/82gmMPsi/lRbwSfIgNBaAK4FqAM3ADraw+7rBHg4QcR3oYAdTGIIOLtAHi4/hCEm4WYe9AOqOT3GUh6pCIAeEgbREFj7F5lcPHHDtH7jc4lHYARR0IAWKT0EGbY3MT3xuyBfmQAM9CBl6aKMW0ZKWX0bQtQ4OAIWIS2HbfVACxK+thB9EgAU8Ki3Xy6iFLuABUjcQyHRM9L7/sd3ABNhOvOIXr4Ql6CALfciACF6kalYzxNUHgbXe987AeeqGOWE0POIXT/rE/8DXT/jBDjIQbJbsdobGfkmyl815GMr0L3Lik5mPdvjSl14HU+jDAbTNBR1w29sxMra461Lu2otQTrlhghHiIljR+570S7C40yEOhXvne0P8fpkN/r155wsQCFWowF9+6Sn3Wv/6it+BDpbwcChQ4QA1r/jFM040HnDc/BbkE0xwaE2RRfwBFmnFe6MHf9gmc0sgdcD3BDE3czXXBzeXcy4EBDwHgBYUEzlweyKRJEfQBALwI3OwEArIgIrnAUpwAKrXB1CQbRBYdVFwdVnHIcnD/4ELhCg4gCROQRjuhwMIYFLvp4JYYHwy1wdDoARvh21yF3FxZ3d45346uEAWggRCMCQjUTqR03sq+IWK13iPF3mTl2qr1moHkXlrUYWEcxArcgTBEhIV1nMpCIZ2WHOop3qsJ2yvB26yp2yUxYZj4xNGUCc8IGT9wBxM1oULeIcMCHzCR3zG120+kXzhNm4wEkuCmDe68joJsQ7/MADAFIh544WOyIDZV3PGJ3XeFwH6Fn7+BnCbmDfG80KKIVLpwAAYMF2aODimeIrXJ3/0B4P3l38WtwIY12Abh4KzODZU0gM1USUWNg7jwhYJSDi/CIyl54AQOAUSKHM0Z3M4p/9zGkiHzbhwWLEdn1UFLYAOEhQ1W1c42aiNpMeCLnhtMRh1U0eDNpgfOHiOY3MVs9MeLyF25ZBDR/BC17g380iPiXeESoiETAh3T0h3Uph3AHk0BxEC1mM91OUH0+gN1lI7DemQjiiGkCd5lHeGl5eGChRrGYku2wGK46AsylOSJnmHp9cHqbd6rTdssHdss0eKMcksjwIErCQOvrE8OJmTXwiJw/cExXd8lQhuy0duvViU11I8AgCC3OAGFOA9TemUqKh9q9h9+OaK4HcD/TZ+sqiV2HIVaqQR4MA4YtmIZHmHwlh/xUhxx5iMILaMcJktN8YSQUCA2uAz3zOWeen/e9w4dd44geFogeOYgRs4mNeCFlxhBF6JDQZhjr6Il40Jhvb4gvk4g1aHdf4Yj5jJLDHyOnThQNtQABaAAObFlKI5mgwIkUm4hE0Yd3MXhXeHka2ZmbrnA+JUDSLTVuXHiLr5nHHneCk5eZP3NTGRPz8hYTBZnDYSZtlQAAoyVbgJnc+5kz2ZAe41JrLiBQJgjXwSO/PBnTaiF9iAAaJ4BUewUiSZm+TpkFApiUsQAXhSfV+CFdbDjPI5ITggZ9cQBIciAgl5l/3ZmKm4fVInd09gADDgBGM0GtUHTKCZoNyRAwxQcNMQLEnwUNa1nxOal3tJjPjXB3DgdAYQAMbj/0TtFqIimhxjhCDU8A4M4gNdFZ83yZ8teoqPGYFSsAMHkAU6AAU/kAAw4BWjtSIIuqOIFRQkFg0VsC6q9h4rSjuMeaSk2YKm6XI68AAwuARKAAdS6gdNsBifg6X2cSFws6XOgBFiwwNMojIsSqYmyZsSSQVDIHUuCAX69wM1yhZESafckRWOInLQYJMLNKaASpZUIIM7oKESlgQAMxpckSva2ZxYyhgNUQQM6gyzUUGWeqk5aXFU8HRLIKXbMSN+gAdEmFjw6ajE0RhG8GzNQAR3ValG6qqNKX/XFpw7kAABwBJzwCAFemNXyquacRBJ2Qxkx6rFaqxkuQMPt4ouh/9vHqChXSBYHio2IMqrwmEZfIoDd5QMILAApFqk3DqhZPCA2dYHaxd31zYEGgoWDLFkOaquwbEQ22EDwsIMvTGv9Fqv5PmAO7AEHhAFOmBx8qcDShBxGkqljTM8BPsY2JQDscEjiIgMRAAqFtSqDnuKFfutShCDP+B4D9cHbCAFbgoDcCqnH5sYVAIWMJJuyVAV2BGm9aOyK6uNbdcHU+B4pAZxxqd9i6ofO5sYiFGIPlCyxUABYOQ62nq0R5upUbepMNCpn1qI2ZMaHMKwWil4xyAkeCAEXEasXruysCqrtOoHtoqr7skiRJqgRoEMRbBaG9K1c1uvyIptULiszWr/A88KsFZgoFy7oz0Ykr4gGNPETWobOkZbuC76rU6rA+JKrubKIejaGFjaEHgaDBSgWi7JQJvLuU55r9f2rfiXsUr4r9uBo62DpS60acSwD2lhSn9CuLB7qRArsRRrsS6XsWLLsVaKpaBiBVjrC3ZZiE1gF8RbvGTasvr6sjUns9hWszebsxqCpfEjAAOgfsEgJE6APZDTtwL0utrrlEm7tC+nvBWoqAHAqLxbiDeQurxAqTEkv/M7oWCrsWNrBJ7qXmYrqmkLkNWlEMgCDKgkRQRcwORZtxU7qzBQq2yht4bxngV2jtYzRB8IDBgwO0B0wRj8nIerrMzqrNAKM5A7/61VSF1A0AQGpr68oBIp9kMs3MKj6a36+rmhCwPl2kSkayU6uncUhEtC4Aa+MACTYcHbKsSXKrv5uq+2668wALC628Rc9xLrsh08vAtFMKdAfMVYTKbHO7EV+7nMu7GB0rE2rIMLIhTCBSCaUgBwa8VtPLfci7EwC740a7NvGqfl24w9ywMvIwbAigtMYF5iLKGBzLn1y7T4C7X7K7Wz+EnZAwTDogsAwhV3nL2XLMQHLLZky8BcgQM/QipCMCocCMCzELjTNUVBnMpkqsExe7d5awROIBN/QhlqXHszhgsroVqAzMtY/MKJG8OMSyOu0xDKtpCclwRnTAvx4DbYHP9Cu+zME0rE4Aq6fTCuSFx9PoAo3oQEOWh+Q2cLBWBKntTM4ozBWky7/Hq7X6whRbYgldxlOZB+tnASPtQj9nzP8/vGySvHGssHaNIDoxI2OogHkjoLAyACOZAEdTAUCa3QxTvI3huzDhe+UqADE/AG7JK5siYrtuwKRJAd1BUjHw3S85vJ9+u0iNsHHPAGIkCF5pcDC0BrsjCSchTONu2w8pcFSzoBDjA7dCEUYJGQTuATkEKEXZYVu0MLAmxGSJ3U9foE1/YEURAFIxAHx4YEsCwTYPETUL1mZ3UDBxYLXV1GXw3WrupwMcuTShAFSkADcSAACoIVSLBGY5Kia/b/IDZw0a7wH3x013h9qTtABUvga31wAUy6BC7w1LPTOjjwtiyBS1ltUjYQya3AAIYE2ZF9pDvwBPSHsfhW0kyY0hgiWM11nYDGOU7wXLBQAanNxqtdvFmgf8b3gE7n1xC3BBNgAhyGPM+iYU7GI2JzBKnaChSA2o8N3MGNyYi7BBAXBVTwADsQBix3bTvAAQpwA6wmAu8MY2yhZFv9CkVwSKq93RmsA3AQrtpHBXQXd7H9AxygBoUtXl3WQku2BaadCgbx2/Zt30vd1E/tRVIdwVWtO1Tiak2SPwHtUSxBXXLtCkjB0imr3Q2eymLNk2V91mm91u3n1oaBGCyy4R41/yt3wRDTewpFYARzwOAlvtp67d1P0Nd/HdiDPUOG3ROtcxAvhFSGxbp8WmGt4GnfrMsk3uNtPNmVjW2YfQCazdn7wSOgbQNA9izSJuMQ9Tlq3RAJXgpCIknZbeWR3dqvrQSx/XCz/Qa1fQS3rSvWsyIpZuYFxUS3BB9NYKKoUFbxw+NwntTDbXHFTWoO94TKzdx9/txy4UKhCugEpWzvsUIvPQoVkHWKvuggHYPJ/d3hPd7lDXHord4CwN54414hoCiavk8lcCVgkQQCQNSnAD0xMuU1TerO7HT5Dbr73d90rq8ALuAl6EJzkQJJkFyH9TguyRU3LgpMMNMijsrC3v/j8kcFEI4ESPACKcAa26FsVn3hlXXtoVAAQNYWo97tPf4DTxDHUfAFI4AGL/AC7CUAw9ziF/Pih5U+gIEQVnAC8S7vDS4FDwcHjqcDHvAEgD0aPZAmhS1Yh03geWUD2zwKICB9KXXMXl3lCi/OPzAES4BvvtZ4fr3Z75OiYJ7kom1YTkC5n1AFaaJkp7zCJF/yvJzfFOdyShhx9MbTCoBLtv001FRZ1U0KRMAgqkbfPe/zlzwF+sd9yBqrZL0Dy93c/wXdhkUBiCkKA2ATXjBJ9U31c7sDZPByyBp1GfvwFHve6b3e7b1WZtWZnzAAVdBe4lbrlqz2221xcKAETyv/BUNAcXG3pPhXsQE+4JWl5qagOWD0IlIv+IL/4Fwf4VG9IhSe7ljtUQLQ9KGQ40UTFzu/xpgv+CdO1maN1i+h1kLA1lH91h7FIK1VCkVAZueb8Ksv7D/O134N2IINTEaO8UjOUht9wqOwARggWLGhEL7/+6SO5Za95V0u7l/+2TLfUgux5pzABKvlA1awW9NP/VYu5xSb7LItBbSNEHqu9MAeTzOCBx3vCRsgsPOhBfMPCH6Cg4SFhoeIiYqLjIg3Jn2RkpOUlZaXmJmam5ydnp+goaJZUT99On1LOz86UUp9O0sTJlpANj45fiWNvL2+v8DBiTc3A3/HyMnKy8zN/0FCfjZneDw2wtfY2YqPot3e3+Dh4uOZUJGxsFFUDzthBzs7sBwKN1YCIj7a+vv8wFY4TogUaUawYDMmN3j0AOLDCI9+ECMOg0SuosWLGDNuYgVHh44hpn5QifdKyZBTPzioQSIAmsSXMLNdQWKNicGbBoMEickzJjeNQIMKHXox3pQ+WKI0EGGjhw8etnAAuSGEWDQbOHpqlZijRw4kFXCKZUZkq1l+P4mqXcu2LSUwfX4MQTWFQI8btprcOCJIQI8mPaydHZyNRw4BSIiMXYyMAuHHwdK6nUy5sjgdB3QoQfUFVpsGPZzYEHLLSQ8cQqbyhcyal48bOWzYZLy4QP/r24skW97Nu3emKKfMwTm5REoDvn9t5LjRY0E03NAP2QAg5AgRCrTH2o7OXZBu3+DDU0Yld9IPLDpU9SGQFUk0IThwNOnevUmOEDySzM5uEMR2+tB9J96ABAYFhRnxwLJKJFHsgIoOO6hwQxM8GOFHbAByZwMefnhhDH8GFZFPhrgJWOCJKIoz1wFzLfHgAUrEAw88P6igHA9HaEEidHqchsB+IDrz0I6tmZjikUh6EgUUqCzByjt9KAFcXJpRAVIDOChHZGs4GOFUMUEWhIFgWz5mZJJopumNUUgpxZRTUGE1VVU3XJVVmfzYYINoPhDxYZjLMDAfnoSdqeahiG7/ApdcdNmFlw16reYXYGQSqg0QeNziFQaAMoOBe5aeZWiipJZ6Smab9dHZDp+FNlppp6W2V6jaOAEECz7wVUWnylAwABC0mjWqqcQeCpwOwhFnHHJNKMecc5UGCwxUAsR2g2K8IlMBftJqNWyx4KZI3kmSnJdePOz54d5o8Q3abTA5HPEUEAVkiwwIOSTxLk/fhuvvgAcmSCODDp4S4YQVXhjtvo1MCBAOAlhg7zE73cmwRP3+q3FvK7b4YowK0mhjDjjqeHEveDThZQ54MDDxH0EYdjLGFG1sM4pLNvkkSVOyooSVP2Cp5cyN5FJdNFX8yesArxENUcY3R10gm0kt/9XUvHJSZZWeFjsdxMREYOg0WjVLbfahi87VR1135TWrH5MGNvYgX9tLAQ4azL0P1Gf3vRtmmnHmGWiikeaDaaippnfdvG5QwD1668O335RTdmyyqSzrR3LLNffc3Ix3GkQuI0aOzeSVp07UuOahp16668In3+J2+6BFCKZng7rqvGsU8DkL9tHggwdTaKHYY4cOKBOxrZa7MLv3Ln1FHaf3sYwz1nhjjrRnS0QIRwD7PPRlT28+WzmnsnOUPVd5ZZa5gG5vEDjw0PX4vkR//v5BUe3m1XGSitbqxDVLBQFbnaoAD0KwMPw1rHz8iyBv0taotkHqbXFrIJEQCCgQyP9Hgw7cBgQlSEK3AC5Vq2pV4WCVuLcRioNhGgAexBfC/I2whDhcy+X6MJzMHWdzzeoctEIFwyBVwAYnKF0NH5jDJrKFdeVyHbra8552ETFbBUjIEm3oxC4O5XcKMoXwCgYhCRlPYVfsVAGYkIQbmGyLjNCfF+eYieq56FQgm9EqRlayNC4PCTkgGRyZSMdCViR9TsIMzyLhM6AJLX4v5FUWCzjI3NzQkJjUiP+WIggt7MUGN2hKEo6QJUHo6zZF5M8ksVJJS2bylUSh4NoIgAcjAMEIFgICDgLpBxzg4Sm4SWV2Vnm/VhZCjrBMJiZOKLgn6AAC8amFFeyXBCQsgJT/kGSNMGlDTGNORJngxMgO4QCHWPwgArFxQhLwwEscKREy22RMN715CGSG855QjIQOpNAHKvQBChngUIWcEBsatiaetQklK+lpCHveE5xgpNEU2CSSIaxgcznIQ1dAaBaEakehxWSoQx+aTDuiop9PcEV6lhCJCIjgPp4MpiRBytCGXpKkOP0Nk9SHGSno4AdR+MgP4NGgJURACxzt6EwpWdNBjDSnUJXER55AhVZkQAJGwMENLFQn2PjhBg2xgS5fUi810rSpTr1pVNcKClVEYQoQGgIVZDAhEeirB3DDBRL4AsqXeFQs80TrV9XK1sJuwkEXWFsfniBGGWTpCL+0/0E1mFONU0YEAwMBVGDR+lTDPlQHHogLLOKyBA9ISQamiUYSvJKlTMEESCDabFM769l7guEJE+1DGMToTCzsIAJz6JAPhOADJHALYy7T7FkFS9vaKvMoQ3DQAYCDBVigYgjvWIEInCAAIByhCSGVHGxVuVzOEta56D1FFE7CjlLMiElTsIMBAuAwPBzBJRLpwV9vItuaNje9mYzRDpQgBShshgpPgEJQDQADJMAGNkbQU50kkoSwKJep5gUwgNHTB7UNgcBPiMQr4HGA6s43B0LIZk+KAAKzYni259UwTk17gKH+c4xMkgJQh5AA+uIAAaU0i/JiW14Yyxi9LdoBfP9xO5fEmmIMTQBAPgRA0PC+RGlB6q9IY3zkcDpoCcCBAhUOEJdS9GEFToAPD1LcEgFYWSLYcfFCmcvlLivTSVSCBRSGcJIIIKEHRnBwYGw5hyBvZcjkfbF/62xnWOrgKNN9AhdQEQEcJCE2gATCV3yQBKYkFSJYJrKit9xoz/6An4zdQQZ8MAc98cAHOEDCQ2wgASGobDDjTfScM1xqtirBRVnoQwZEkBABaMEeX60TZKMi2bOEmj9FSMhWBesdRvf6fBz2MIhFrKAonZMFWJkwgPZ7Eybgwc14pfZ/r30zGtvYHA3KMVCn4Fgn+MEIOXgnd8htkALsyQYCoPZg2V3/yCQveQpNFu0YjpAEpAIBCF74NDx5RQSAu5DXBPfil8M85jKbAs2kwdAMeKCFIY17aSKohYoXnfE54pkVeuZzH/wMaAdfgUM2GLm46cPvghSgCIEJuLqt3XLVPboPkZ70zC2N6a78Mt/VMGh3ei4m97gL40Vv4qkXO9RVt1qysAZkYG4wByAQlERUJ0gQqCFxOK4768X6tQ6CPexiHzvgxLCGNR6yHLRnqwh6EvjA4V65bF9321HqthK+He6LlbVTgG+724lOeFO5Ox7wVvI+513ve+fb8X8PvMDfXnnxGPzRTNaBk/uw8IaLFeKS31HamxF5wZO+9ODZ+D87DtSP/6dZOdYYeckZFoTHA6r2o6c87g/1clQoWeY0D/QNbh4NnRPfXsgf+vLPdvSkU5rpNhD7058i1uuHPvZLvP32ebP1VHvd1WHfKNnNvnJaIRpE2afz+qUmd7oTmwfGhmx59xx8t3PScn/8AQJVkFXJt3+HYngdhngjRhKMp1WRUyE+AAQ9wAM3kGtG1ANCp38OqCaXd2Pxtnlv1Xn4pm8zI1l4cAbWIAQIyB9H5DxYN4JHcnpTkHqr13oOB3uRgwM6cmmBsQETMzroF0Lqh4PjoHtiRma9d2a/J3IkZ3Jj8xRW4ANYkQMeCCJMEIIiyIRH0nwx12d/Jn3Ul3MceIFTsf9XOYABRmgvDPB52ieGR9J9USBp33dp4ed0uEB+Ukc0fjEV8pFZ9jIAyHODdlgg7dd1rAZ/sSZ/ZXd2evMQOjIDRmCI2cIEBWCFRraIKNJ/wvZ/AYh3oUSAF2KATsOBXeEHXWhElqWIoEgU8KBPi8dSAqYqFBgB4GaBxpQDzrFafrArL0ME6RaGs6gWO+BMjAVXDtJx/sRP9AYQnseCSxQYDCECODCDXqiKpJaMa0FgNQYHkfAE/LRYWDASEcBwPxhx3lQtCeEDFRBnE8MA3khPSwiOHbYDVOBbJ6EO5LIDK6BQVDh8xqQneoIHrxgkTGB7yqePobAZ5Ehg0cUKQ6D/Am7mB22UhtZnTEBGE0DwbJCHAQ0IkUNRYD4jBfCgAwQwXLngBHjQA+MXdd5kBMRADJzyMsdQFnVokkHhIh6QUnPRAH6ggQJQJ0glifTnTUiQKQmxkFlWkj4JFD8lCSpgafkBBA9BExiyd6noTfmSA7FGjDr5H7I4lZxQi6eweNflEdEVD6xAADRhP4J3CPaDbxsAlbEllWjpCcuoA80IIaaQBXDJT1BgF1rQI8dVl4SAAz5wGhKjkzvJl33JCeL4A+S4WKhwAFIQVEHTS0U5Q3DDmIVQQJr4MgWwE8hYmZsQXf24A/8oF+RCALERcGKZVQhwjKTZS3chBGQpmap5/5asaQkSGSVSEF2SIJfxMRqhdASBFAKgspsK80vGp5PB+YnDuQkoqRkqCQ/skWI3AD+75AS4YHbSKQjACARFoJdBcp0sl52bAJRCqQOg4QekJFmxUXahlC+kcZ69dGmztxg6sZrwaQlVGQlXeWmh5AQPFg1HoHen6J+BkQPcuDS2IFn140352GVqqRkwNxcfUYtxOZdv5p+GIATwYWGSiQwFsABZEica+pDL95eBuSCEGReGiZiK6Ykmqgi6xAQksKLJ0AKchhU8wCHGtKEydpmZ6UxI15k/RZRZgSnAAoY9qghaWJ0rygRbqCkxWpmu6Y/CI5uRQJsAdyFd8mO6ef+liZAVp7mibkABWDEH/ZmkMop7xUmRCbIeSLCcVWEDznkf0cmmiXBfOSmkyFAEOHAFN7CYlaSkGradBDYj37kc4pkD5JkD5kmoipAETVChmwhrWqAFJYo/kApg8rle9IlX92kYNqCfypEEdcqpiIADMdBiiIoMRFAF1mCTX9qXB9oHCboce9KggAqhSXieOCCSW0oTfmBvdsqEHcqWHeaWIsqSJEqr4pWrysAAeDU0rXSqXsaMP+CMg1mY/6SjPeCo2ioMBaCliEoEC6Av91hD4gpOTFqOmwmlnzmlomml7QoM8IqoRbABuWAh0TqCYQqbYypz61GbaIqbaxqwvwD/qi/DBLjAo1t0r8qUp8e5p8qZJX8aqNBJsdcwsIhaADaZrGPDsckkqd25A5UansoxnuUJrSZbsYfKrcjAAPlQr0p4p0eWqkPJqi+an1MRq7Oas71gscVYBRM7eTgYrMO6oMb6oNEQoUzrC057sV/1q9dmkQJzCtUaonCJrRi6tfogFSVgk05QBG/Ks39QADMAsBsrtDgFBbgVCUxyrjiarj2QmOuqsWr7C5I1iLIht8wwAAWAs4+Ktw9VVaGlBFOQh/vqmVIamlVauNngHuHpBwqpuMxgAaU6Pi4rQUOwBE9AHD8ABWT6sGd6m2rKudggL5tjA1XQtTpZBFc3SKcb/0GYgV0OUgYg26ci25zPOai0+wtZQay6q5MUwABg22tjVos/pQoze6mZuqnLCwxNIAQCUAI2oKKiqwzuKbXsNmAQwkj12apIu5+yyrLLiwfE4AMDEIflqwxFML2lJldOMg+2QqwM2nfHmrXyu7x6IQg7m7/IsAFVEEg9gAS4kH6Q60TI4gGmQC6Z0WGpsAMTNQEKYLsI270wYW84cAQxwMDMoEC1QBoLALRz87tS8wSZgR5hcBIxogp76gIdAEhfBYAk7BN+wANFQI8qrKsPmoEPQbiRI8Nmw1Kp4E9K8AQ7ACNLwMN4JQRaEHBHwMRBXCt1sgVHvAxMICJy48V64//EN6MDaYAsQyUjx9kHsyAAnKYybVQN9ffF+sAhIcCecvsrIQAffmGvFZxD1rO+F+BPOzABHZAEMsMD7iGWyuEcehwRWolZY7wM6+lJU0rInqUZQ3As+8QBHeBmCKAXYIUDIjAVz2q3lVwYAvCbmcyiQwwbyvs8ahw18QBaE/AGExoCp0EVONIh0ZChr9wPWIGyR0wBESYaMNyyhYxDQ7BnTzACbzAHsXHCpbQctjADfkCqSVC6x9wLFEq+s3wMFNCJNuhAuZwmF5zBkbDBxOHBixzC+TDC4/wSQOBJXrUhfhC35zwA0JAD3hy0sETDOmDDOBwLatkHPOzDxZbPMaH/BY8ZntVgAwxgxOeMDMUHZHncxNFcOVC8BFJMxVaMxX6gxVyMxhJ9Oj1wBVBhqea80cjAPCcgzjPTzknCxm5cizsQx3Ncx0Zwx+Da0k+TEF2QBBeaXDStDAMgAAhwwMGi00hyyPGQyLDAyI6cC5CMppNs1FwhFUnAQEQsy039B1vAqyztNFR9hyYhylJAyqaMyrC2ynXCXWAtEYZhCzThx0cMAqLhycm0yx7Qy78czEIwzF5QzGud174gYZJlA4x71syQl8/M1iHdN9M8BNV8zdl8n6nYzd9saTjt2I2QKVkCG8rc1PvrWsvhRoGY05ldKu/MwUh3XR38wfZ8b6b9/xhsliVE4NdjHL2uplVO8UbQLEEIrdBRwtA73MO5ENG9PRhIoBdAIAIzTdnJUAFapak8cAV3AdIlNNIlXcW/htIqbZ+NPd1ooQFIQBpmrd09qydAkARdwIGXLS1tPRk87bo+DdQmQMeeOtQJUdTs3ROBpJVMwKzaXQVFUA0hoNS7JN7A6yKIrMha/ciRDD+UfOBaIQYCMANAEKBHzKUgKUgUzj+gDNdy/WN0rcqsjNcerhX20QQDkN3yzaIDENkKleIRRNiGrRzArFWJzReLbaQzrhU+QL8LnOPLUADE2lo+fj6b3dnYjBWgzc05N9rhnOQ9UQsUgONOfgwDQARmN/+AaTzb4lHbGozbqqDbIuzl3BEbAD3muspKeDHlNrPcOnDDza3DkvDQ0Q3Ecg4dPBAETG3nzFB8NpBVYqDnN0PeUWLS590BWbzF6l3o0JEYit5vuZCImM19bezfcHwSQT3gRP3Rmm4WTCDc2q0TCwrpGmPVfYDVi9zIGu7VwLjqt7HanQ4zCACaac59b30Ko1zKLl6/MH7XrszrWnFAv24QjtO2sr4xQO7LQo7Yis3Yzg4Zz+vkA8CAw242VW7NV67N1qDl3gzOpd3t+6AT0X4TAxAEBaR3OYDc3bLfnBBiP5AqwaqSpnABHPAGmdIEsejut2Gpr3YD3z7mJAk34dz/FSGwCwyj75lwdKvAUhZ5EsTRBwbgABogyV+L8AFiwjxQBbga7wZRAxUQYfgdArZyMRaPCXPxBUH1VkMAF2WwWFywBjDQA0yBIXRI8gkPgtXg6p0+7997A7lpuxWv5kLBKB1xDnIBDwzWJSHwnLEhjER/GwH3cFVA4mOeReEJKlFLKzN/CamyA1EQWj6lAz5/Jy4KBNWiacbc9azBEE2wBb6u8slw4/hRs1IdIFDfPy7iIBCiA/OV9QhQHTagBxfiB2KQEL2L99R9C/Ht9wVBBHVSIQwh84UPFAewgw+AGQkAA1+VKcrRA0bepZFv+ZCRA0YwAE2u+T6nqD0O+qUi/wWl32MakCUUbUH+/KCvWgJnD/s9kRW1b/s+p1VHkN9botP87u9i1AcAnxk9BkpCgKTIDx3A5/i4YwNBwODMvwxl7gespuqEkssY/wMa/xEcnwoeHwDV1Evt3v0x8XliqYG7AAgYf4OEhYaHiImKi4yNjEUMQj1+lJWWl5iZmpucnZk3Jn2io6SlpqeoqalDOl9ROlFTQ2B9ZX1PXGswSDd+NjZCTb2exMXGx8jJysvMzc7ENn4hOTc4TTwVNY7b3N3e3ExJfk7P5c6gqunq66g/rHA6ojvuOzsGMDhGPjk+NkBAOKKZG0iwoMGDCJcJyZHDj48ePgoM+EaxokVHFf8G5BCXsKMldOxCikSlJN6OKB76SNGhQxcOSguMNOkhwUeTIzw86tzJs2fPIzhu+OABhAeTi0iTJmXSzydCkCOjjtyxRMcOllcNBJiGQMgRGzdsaMlBFM8Rp2jTql27yR+OHkB6VCmgtK5dbhYK5GRbDqrUv+oOTHnyQMeBBDD83MDzK0ePr15wCAnBw4cVvpgzazYYokeToVXu3B1NOlGVIJuZ+QXMGpWUwgkCaAio5eENIL/8COiBY46Pt6mDCx/eqQQPHDnoll7OnAhZGzmA7BNIHNPq1uqe9PlRso+OH6OkzDugIzZYIXiqq1/P/pOfJEWKMJ9PukARh0Js5KP/3v46dlQ6TNHHPEtsp8MQQ/SRYIFaJYGEHzi81N6EFAq3AFBAVEDfhndtgdoNSQiBgwAV+vefKay4AosstNiCiy68+AKMMBXWaONaAgjhwwBBcOijUnpV8luJoZyYjjs6wCMPPfbgow8//gDE341UVokQAkAQQcGPXF5kAQNhvTTleiYaOUp3J6W0Ukv4wCQTTTbhZOWcdBKUgyBd5kkRBnrZABGRZqpClVVY6aAVV16BJRZZQJhV56OQJgMEBvLpaWk3FNzwVUMUlhmoYIQZhphijEH3mA2RTVbZZZG26qomFRBx6azbBFGFYpN0WmSgrsEmG2224RbNbr39luur/8i6GsRRtDbLCAa3JsGYH9TcoAUQxHnKjnbcxfNdeOOVF8B56SVr7rmUTAMEP37g6ey7iRTQRBK/HHcDRFpku6tUAQ74Q4E/HJjggn00+GCE6CaM7BHUOJFPFczCK3EhdxTA2w3R8XBFD8MIp206Kb4Syyy13JLLLr38EkzHCrdc5w08HAHEAG5MbHMhGMTwCxBJdMHDDSyn9rEqSCrp7xD13JPPPv38E5DLUM8J3RFO+BDxzTdTUAQPNoSQBECcerxvVGiipBJLLrk5U0037RX12zVGZ4UTW0yE9d1M2ICEP2RVN3Qqg15F6KE5dPVVWGOVdRbcjE/ow4NMtHD35P8S2cB1WGNq9jcqoBZ2WGKLNXZqqpRZ1vjp6+VgAwVVTO56AUyEaUO5Yrf2mriziRVsbsT6BhzqwHucnOvEV0BBEk4Ao68pVID3w1VY9BHFEAEXiDR55t2AXvDcr/eL3k3kIEITfhhPPPFBENEDOcuXkmA8fVzQxxJksCSKHQgaDKGE3fcvHGUB8cEccGO+8xGPAUZwwhzaV4qrxGIHoqACBBU0BK3ESGU08p8GNdMDYORrGlXYkgGJNwAMIIeBZ+LODsIQsHpE4QdR0EW+mBalp23whmzJjYSCIMIREq8IQQhbcK7zAy4ETAoDY0UGEkMUK7yJbXLCoRTRcoONFeX/BrLyoQExwAQUiuIJ9XAeeVbAgnFoSnWIY5SjpshGnjAEAV8hAh20OEIPDYeIA9KBEn4QgR4kgWuKcUhASLeqNhrSI9MSQhDsRkcDoqZ2DTRQBCLkA4f4AQk+EBElemesQ3ryIDBDAhEq1UhHYgAYORDGgzAThx0oYQdTOMAesbCCCO3mk7jUCXSA8ZUQUOIG6SulFplAgegIAQhBS0sT3iAKKARMBysAQD78gAABuC2X2LRTJXOAg7iUAAdEYKQwR5g+ogQDMz7owBME1Icx9AIHIdAk/7JJz3JEYxrVuIYTlDNOLRKhCkQRolqAoAYo9GEFNnDCDYwQs8vlYHH1/4woMxbSkIf8Boj9bCQRnCMEzNjABDKwwREQQC+ivOQ2OeioRFeaDKAIhShGcVdGtcjDzDkFBzmhBg4UCIQZUIIoSBAoS4fKCbfARS78nCkdmYABzDDEBzcgRyZ9gKWXrA9bRM0qJzrzGR6ERqnjfGQO3wIQ7eEhqL/5Cli0ylZNGAcHTEgqWOm4gQL4AjkBoV1b9+pR1SXKl0eASFzn2k8QFCEHVbNBE2zK18b2hF3c9GYPEFCEqxG2lBsIQjdVN0/HerYn99TpNXxQBJleVphaO+Y+PsvanlDUIRCBq2VPK8wqFGGnnW2tbg3i0qEUZbC0VSoFgsjY3Rq3GUaNy/9cgjvXDdznuNAdCFdBIxrmzhUEdo2udp3xVuBat7kVsCYlcqCF4m53t7v8qx8CazW5flepQWiqBPjBzfPal1rb7GYPSjDZyr6XthADixasYN77fja0+axMaf8b3CDYlTcFNrBjX2tR2TKYuVWoQBGSIFQJ67a3MPXuhYNLqQh7eK/JReqI31uBLp74uNP1anVX/N3Mvvi43XUvjYNbABNa8sZZ7VoHMYaHXoQAdlvY8YWJUIFqKMbEQG6j5X5xBdVxrYBKvrBEgOCwSkZZovrp6GQvGYMNZJnGG6ADA77M0r1poZtHEAIRenTmHWOACGyW6Gd+aoMgkLLONB5lnuv/mYM5+BKL4gQ0jQsg1kHjUgTrSt8cFX3mIDTa0YdcbAgprWgiMGFrfjACMAKCBBHlYJWYfltOnEAvuIiDh5zmdHx9IAI/aOGPuDLCsVINNXEI4DaWK8AoYx3rTwtABAH0QjV4YARev+0lOIjJDYqQaGIregNMwHNYwjKHezk7anvLgQBsMIAZW5vYTAhvD0SAWB6Q6NsuC11c/3xuYnPRCL3QdW7hba4mCIECPax3vSlAhAIAB8r8plNEdCxwaw+ACAKYVsLRZWkGNPzihJAIEYLyldoYQa8TV096ewmhbfMgBwygN8YvHtcQ0CgoHAs5eyCr3xJUQw42KMKcV85z/0JgIH2UKAEQroBwmacFwdbgQU6aMIAk9/zpg2AAE7hJDlQbfTgUjq1sLQ71rrsBiL++unpAXJQcfL3raCcED8knduKkeC50TnvaCwCxtg8nxl+Vu94HkdlL2x0zxoEdw/fedQpsoZLItNxCw2QEjvxdGUDQAtAaMjt/iCGh+YhQOAdPeLQzIQgb8MG4RRrzojyeGbXhGE5/ATTkRKMERoBd52dvCAwMoArIyQ9jznl6ZdzrCgGtRr4VgwCJmJb2tLd0D/CAg30ApcO97wTQeNCFr/3CYdCxtJmRz/1CaMk5ELKBqKOPjMgmIQSKx00BGN399hvCuQUQyALJf4yT4/8m3BuNu/v3PwgtFYHL9GcMrDdlAyAR/HeAhuBpeBaAxMAYAXEDIoaAEvgHmTUAyTMMX5EEPUAZvoRVzqYFQvcQNlBJlod5RnBSTVAFwzaBLEgIKhgEC3Ab4fMSTrAuPANvORACTnAW3QQW1aA6fgB7pbV+LViEhTAAIMAEP1NfxzEDtAZvftIZ1CJqw3cDxVdCRpiFhpA+RZBAQREUXoaDVrg3P4N9OaB9WpiGhlAABCcAJeAHk8B2zqYfrZcTPbh++qeGevgHNZBtqNED+QJvfyQENxACQJN/e5iIh1AEEON4vDYiinUDsWKAiliJhlAFPOJ3eRYNRuBg1WaJoDj/CMMVBD0gbsPQfLAFVXoDU+8WZGIiAg+SBFalH92Wc8TEdaGYi4cwF/+EAxy2LtjXUVAiIriWVUjAbEhAdA2BBDWYE0bgaceni9JYCEzwaX5QLgmEBE7DEOOwbxG1Sx3UAwIQEMjxT0UQcNOYjofABJgYBFOmGNwUFtxUdIbEEFVmBPhUBBVQANunjv64CMPFVCBCIjgwA18BUUMVEDkAAFpwB542W/8YkaYxZ0wgAGJAUdBXTz9DbTEgORL5kdzAAHRQAAwQj1kVBPsYjSC5ks9SBRvwcytlaZbGkjRpEQUHMV+BJUBzST4gDtwUFECDBF+IMb5ACdHgbpURENek/xb3Ui8L8GvDEg355gTUwFBrpVjRAITAZB/UVpNeiRQWYGkl9GQcczEYox8+MB1hsS4gEiE5ARc8oAXMlhn7gBxxATQ3oI3UcBxFSS29MAk3IAI8MABMFR9feZh2MQBFUAD7SAcnBFVD4Qf/8GYSwAMcgzFHYC3IdBl4EIZrgQOSdwR/NA3l9T2L9RXvwQ/6QFoDUAEVYAGIGZvLsQEbBUQMhUwaszdUWUk+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
  <p:tag name="MIO_MST_COLOR_1" val="0,0,0,Dark 1"/>
  <p:tag name="MIO_MST_COLOR_2" val="255,255,255,Light 1"/>
  <p:tag name="MIO_MST_COLOR_3" val="255,255,255,Dark 2"/>
  <p:tag name="MIO_MST_COLOR_4" val="235,235,235,Light 2"/>
  <p:tag name="MIO_MST_COLOR_5" val="255,165,0,Accent 1"/>
  <p:tag name="MIO_MST_COLOR_6" val="191,115,0,Accent 2"/>
  <p:tag name="MIO_MST_COLOR_7" val="226,135,0,Accent 3"/>
  <p:tag name="MIO_MST_COLOR_8" val="255,194,102,Accent 4"/>
  <p:tag name="MIO_MST_COLOR_9" val="95,95,95,Accent 5"/>
  <p:tag name="MIO_MST_COLOR_10" val="38,38,38,Accent 6"/>
  <p:tag name="MIO_MST_COLOR_11" val="255,165,0,"/>
  <p:tag name="MIO_MST_COLOR_12" val="119,119,119,"/>
  <p:tag name="MIO_HDS" val="True"/>
  <p:tag name="MIO_EK" val="3130"/>
  <p:tag name="MIO_UPDATE" val="True"/>
  <p:tag name="MIO_VERSION" val="05.07.2013 10:22:11"/>
  <p:tag name="MIO_DBID" val="ED9FF2F2-6643-46BA-B685-7D49126FFAFF"/>
</p:tagLst>
</file>

<file path=ppt/tags/tag17.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18.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19.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2.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20.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21.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22.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23.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24.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25.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26.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27.xml><?xml version="1.0" encoding="utf-8"?>
<p:tagLst xmlns:a="http://schemas.openxmlformats.org/drawingml/2006/main" xmlns:r="http://schemas.openxmlformats.org/officeDocument/2006/relationships" xmlns:p="http://schemas.openxmlformats.org/presentationml/2006/main">
  <p:tag name="MIO_BULLET_IMAGE_BINARY_DATA" val="R0lGODlh4AHgAeZ/AP+WAf/Mk/2YAP+vOP3guf+rMf716vz///6cAP725f/VqP6aBP2rMP/fvP/Upfz++//nxf7q0P6YBf/69f+yQv+uMP+1TP/8/f+wOP3s0fyYAv6wOv768v/Tqfv//fvVpv6yRfyZAP+YBv388vyqMP6aBv/UqfyaA/+WBeGaAP/fwP/q0/+ZCP+0Rf/6+OKYAv7KkfyuMP/s1P6cBP/29f+4U/6ZAP6ZAf+YAf+aAP/+/////f+aAv+ZAv2aAP7///+YAP+sMP6bAP7+/v6sMP6sMf6aAP6ZA/+YA/2aAf/9/v7+/P+tMP+bAP6bAv/9///+/P7//f7+//7/+v//+/2tMP+bAfybAP/++v//+v+aBP2wOv3++fyaAf+bBP7/+/39/f/+/f2ZBf/n1v79///8///9+P2bBvnXp/v/+v3Xqv/37P39//78//2vOP/Xpv79+//Vqv2bBP+XA/+xOv+aAf/++/+3T/+ZBP2bAPqbAf/Ur//QmP////+ZAP///yH5BAEAAH8ALAAAAADgAeABAAf/gH+Cg4SFhoeIiYqLjI2Oj5CRkpOUlZaXmJmam5ydnp+goaKjpKWmp6ipqqusra6vsLGys7S1tre4ubq7vL2+v8DBwsPExcbHyMnKy8zNzs/Q0dLT1NXW19jZ2tvc3d7f4OHi4+Tl5ufopRQFBUEFRCDs8vP09fb0TAxERen9/v+CiggcOJCJDT85gPDwc6Ohw4cQI0p8iKTHgg1MCugjwoRCkA0AQ4qUxg5DlSJBBhCxwbKljRs9fPDoouWGy5s4c+p06SdJDh9GfPgI8TNHAQpEBrBLOrKpU14MKtTYV6AIjhA4gCDAoRPJkRw4klxZuLOsWZZ+DiK84afHERta//wIwPGThxEeQTDkdfe0r99U74hUJWLET1g/iG8cORJCLeLHfowI6GFDAEMeODJr3sy5s+fNTnLcuPvSDxDGPkRoeMlVy1sgSG5UGRCEY4G/uHNfUhqESRDHkIMLH068uPHjyJMHD8K8wAAGuqNLL4RhaYUbTSrjUM69u/fv3ZsAUbpuwPTzTgVGLfDyRogbQngkAU+/vn3uThD6EZKDSJUgVViA3oDmUBBDAb4Z0cMNom2HWUNc3SfhhBLiYIQQfhzRgxE51MREBUWYR+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flppI7behUMoEE/Fla+659y3UA11NGBFEEc6BKy8mHymLGRJdoKvvvspRBukROMzQQ6j+UTDvwY9UkE8QCeVHI78QRxwcEGck4UP/bAjFdGFS0CHssSFEUFBEmqBihsMVeLgq8cr6+oCHH1YAWVMXlAGhhQ3ddvzxwW4wUICXmDHkoh8zsGy0vndpAeqYC4UgxJg2LMBVbUzs/O07RWzgL48H5dcEdgIccfTY2MKIg0x2JoaDCC0ixAMSGRFhdaZMEFGBD2TnrTd3yc5dZIgperr34IQT546Ifk+3DhNATKnFs4VHHrkQQaCYuG6+MeGHFlfOOqbkoO/Npw1FVGDw5U9tMEARQtjAw7ZACIFE6LSTvYAYVuSQw7uIo/4PBky0kINdo2bWpA141648yxYSzRYTRejsOzrsANHrHCw9m/YCkC/v/b6x56Do/3aQUj29ORsUcJ2CNsx3AxJAMI3n9/SfKxNCdDU6PNzvnB8OipqrnwBr1zf/bcMC7WjSABdIu3cZMBsYYMBCpsTACkruXUF4IDWCsA62wKd7Fgxh3sSXvtNpsBntqMKLDpIEGwBBhDAkGw4qwgMQnZAZITrIW7YjhLPF8IcsuwEC/jSeFkjrhsRAShB8cASbjElXVQKiFPl1kJvJYVYYMCESg2ESwySkBz/hkQDQMsUynis+c8hBmsQWIultcRfJMqMcCZedKmjxjbhAyRz3uDcRPKo2dMDjLfIxAD4akmw5mAOTbsAUQc6CAUyA0SEnybImJA9GGHTkK1KCAZuIjf+SoOQXEuCSlSO0rgq30eQqKhCEmPhhAS8MpSzPxSMM9QABfkDCHDKnSlSEqAfvocssh5kt17HkCp9qiB+S1EtSvKMCrkuIH3RFzGouywZXekkO8DAaP4hAABZwYzM5YZLCWPOcLCvgODdRBAoADJ3wXFle1pkJSg1ACF+Lpz4hVgW50bMSeVGQGvdJUH31ACVH/KcjUAIXT/WwoBDNlhqZ0DuFKmIAGNEd/oQY0Y4uKyxiq4pFF6E+I8gKfziYgzk9ylItwciJDLjUSA2xgRiwZZQ2aGKT5tfSnlLIhS1pQhWqNlNC/IeMPk1qs9wBgqL+AV4o8IFllEpVZmVtpkX/IAGknrWAqnqVUHzioEKTVIAchMCh2/mqWm2EAy8VoQr0HJcfUGDMJuZnrXiV0E9i185xWmpKK8rBEazgqLwatj5cSQgOPtJL6CGAMpb5kexAeNjKJqdXyAtNEZrqSAT5wC2IkZoTHsVTy5q2OHjgEVgOUoCE3hBBnSrBaWdLIXZkEIl3qAIPfNAEYNL2t/W5QRJQ8toqDGxd1gOucr3DA0f1RoMIKpkPboCDTy73usfh0LogacBxnc2VusMQdsdLHBH0RFfMOd9fedAEHDCIScAhr3zTEqokDIy4qHNsD0owMGGuaL4AZsgQESKEJMQrcZ4FbWNMOboAz7chNhDB/12oW4GKegy2PJDttbQAhD+9CFIO7mh/iPqx3O62t0xq1op6mIMr+CTEEbUvOz6WpONmJb6vel9OgSAHGIsYAQLw58Giq5DpVvdas0OADXrQNB8XlLpeUMnBvPtZvIX3WnhjcpR06uR9xih2tZHXetv73rSU7Vc2wXGXrWkEsflACwXAwLf0y98/Peu/zfrRAkTAgzHVYc36VJARXGiFKnC2WAkW24JbB+JmiUABUCCArUoDaHiOMj+KOgITXGukKqRFzdlCwgd28AMqEIC6PBCAFqzgIpuYeSGiqbQs+YIpqEoVYj6Iww6U8AQp9GEFPsCe63SFhBxQ5gZzAEJoZP8dyoOm0khZ3eorIWaCKeygD32IwhP6EIGwQKrYPcDDimTiQmaDcj4Z6XRZz5qDh+4rBwqYwg/KUOowDGEI3K6IEWKDsrTM4HXmpmQTwHLbEdGGrjCyK79y4AAdRKEPO9gBvn8QhR/82gmMPsi/lRbwSfIgNBaAK4FqAM3ADraw+7rBHg4QcR3oYAdTGIIOLtAHi4/hCEm4WYe9AOqOT3GUh6pCIAeEgbREFj7F5lcPHHDtH7jc4lHYARR0IAWKT0EGbY3MT3xuyBfmQAM9CBl6aKMW0ZKWX0bQtQ4OAIWIS2HbfVACxK+thB9EgAU8Ki3Xy6iFLuABUjcQyHRM9L7/sd3ABNhOvOIXr4Ql6CALfciACF6kalYzxNUHgbXe987AeeqGOWE0POIXT/rE/8DXT/jBDjIQbJbsdobGfkmyl815GMr0L3Lik5mPdvjSl14HU+jDAbTNBR1w29sxMra461Lu2otQTrlhghHiIljR+570S7C40yEOhXvne0P8fpkN/r155wsQCFWowF9+6Sn3Wv/6it+BDpbwcChQ4QA1r/jFM040HnDc/BbkE0xwaE2RRfwBFmnFe6MHf9gmc0sgdcD3BDE3czXXBzeXcy4EBDwHgBYUEzlweyKRJEfQBALwI3OwEArIgIrnAUpwAKrXB1CQbRBYdVFwdVnHIcnD/4ELhCg4gCROQRjuhwMIYFLvp4JYYHwy1wdDoARvh21yF3FxZ3d45346uEAWggRCMCQjUTqR03sq+IWK13iPF3mTl2qr1moHkXlrUYWEcxArcgTBEhIV1nMpCIZ2WHOop3qsJ2yvB26yp2yUxYZj4xNGUCc8IGT9wBxM1oULeIcMCHzCR3zG120+kXzhNm4wEkuCmDe68joJsQ7/MADAFIh544WOyIDZV3PGJ3XeFwH6Fn7+BnCbmDfG80KKIVLpwAAYMF2aODimeIrXJ3/0B4P3l38WtwIY12Abh4KzODZU0gM1USUWNg7jwhYJSDi/CIyl54AQOAUSKHM0Z3M4p/9zGkiHzbhwWLEdn1UFLYAOEhQ1W1c42aiNpMeCLnhtMRh1U0eDNpgfOHiOY3MVs9MeLyF25ZBDR/BC17g380iPiXeESoiETAh3T0h3Uph3AHk0BxEC1mM91OUH0+gN1lI7DemQjiiGkCd5lHeGl5eGChRrGYku2wGK46AsylOSJnmHp9cHqbd6rTdssHdss0eKMcksjwIErCQOvrE8OJmTXwiJw/cExXd8lQhuy0duvViU11I8AgCC3OAGFOA9TemUqKh9q9h9+OaK4HcD/TZ+sqiV2HIVaqQR4MA4YtmIZHmHwlh/xUhxx5iMILaMcJktN8YSQUCA2uAz3zOWeen/e9w4dd44geFogeOYgRs4mNeCFlxhBF6JDQZhjr6Il40Jhvb4gvk4g1aHdf4Yj5jJLDHyOnThQNtQABaAAObFlKI5mgwIkUm4hE0Yd3MXhXeHka2ZmbrnA+JUDSLTVuXHiLr5nHHneCk5eZP3NTGRPz8hYTBZnDYSZtlQAAoyVbgJnc+5kz2ZAe41JrLiBQJgjXwSO/PBnTaiF9iAAaJ4BUewUiSZm+TpkFApiUsQAXhSfV+CFdbDjPI5ITggZ9cQBIciAgl5l/3ZmKm4fVInd09gADDgBGM0GtUHTKCZoNyRAwxQcNMQLEnwUNa1nxOal3tJjPjXB3DgdAYQAMbj/0TtFqIimhxjhCDU8A4M4gNdFZ83yZ8teoqPGYFSsAMHkAU6AAU/kAAw4BWjtSIIuqOIFRQkFg0VsC6q9h4rSjuMeaSk2YKm6XI68AAwuARKAAdS6gdNsBifg6X2cSFws6XOgBFiwwNMojIsSqYmyZsSSQVDIHUuCAX69wM1yhZESafckRWOInLQYJMLNKaASpZUIIM7oKESlgQAMxpckSva2ZxYyhgNUQQM6gyzUUGWeqk5aXFU8HRLIKXbMSN+gAdEmFjw6ajE0RhG8GzNQAR3ValG6qqNKX/XFpw7kAABwBJzwCAFemNXyquacRBJ2Qxkx6rFaqxkuQMPt4ouh/9vHqChXSBYHio2IMqrwmEZfIoDd5QMILAApFqk3DqhZPCA2dYHaxd31zYEGgoWDLFkOaquwbEQ22EDwsIMvTGv9Fqv5PmAO7AEHhAFOmBx8qcDShBxGkqljTM8BPsY2JQDscEjiIgMRAAqFtSqDnuKFfutShCDP+B4D9cHbCAFbgoDcCqnH5sYVAIWMJJuyVAV2BGm9aOyK6uNbdcHU+B4pAZxxqd9i6ofO5sYiFGIPlCyxUABYOQ62nq0R5upUbepMNCpn1qI2ZMaHMKwWil4xyAkeCAEXEasXruysCqrtOoHtoqr7skiRJqgRoEMRbBaG9K1c1uvyIptULiszWr/A88KsFZgoFy7oz0Ykr4gGNPETWobOkZbuC76rU6rA+JKrubKIejaGFjaEHgaDBSgWi7JQJvLuU55r9f2rfiXsUr4r9uBo62DpS60acSwD2lhSn9CuLB7qRArsRRrsS6XsWLLsVaKpaBiBVjrC3ZZiE1gF8RbvGTasvr6sjUns9hWszebsxqCpfEjAAOgfsEgJE6APZDTtwL0utrrlEm7tC+nvBWoqAHAqLxbiDeQurxAqTEkv/M7oWCrsWNrBJ7qXmYrqmkLkNWlEMgCDKgkRQRcwORZtxU7qzBQq2yht4bxngV2jtYzRB8IDBgwO0B0wRj8nIerrMzqrNAKM5A7/61VSF1A0AQGpr68oBIp9kMs3MKj6a36+rmhCwPl2kSkayU6uncUhEtC4Aa+MACTYcHbKsSXKrv5uq+2668wALC628Rc9xLrsh08vAtFMKdAfMVYTKbHO7EV+7nMu7GB0rE2rIMLIhTCBSCaUgBwa8VtPLfci7EwC740a7NvGqfl24w9ywMvIwbAigtMYF5iLKGBzLn1y7T4C7X7K7Wz+EnZAwTDogsAwhV3nL2XLMQHLLZky8BcgQM/QipCMCocCMCzELjTNUVBnMpkqsExe7d5awROIBN/QhlqXHszhgsroVqAzMtY/MKJG8OMSyOu0xDKtpCclwRnTAvx4DbYHP9Cu+zME0rE4Aq6fTCuSFx9PoAo3oQEOWh+Q2cLBWBKntTM4ozBWky7/Hq7X6whRbYgldxlOZB+tnASPtQj9nzP8/vGySvHGssHaNIDoxI2OogHkjoLAyACOZAEdTAUCa3QxTvI3huzDhe+UqADE/AG7JK5siYrtuwKRJAd1BUjHw3S85vJ9+u0iNsHHPAGIkCF5pcDC0BrsjCSchTONu2w8pcFSzoBDjA7dCEUYJGQTuATkEKEXZYVu0MLAmxGSJ3U9foE1/YEURAFIxAHx4YEsCwTYPETUL1mZ3UDBxYLXV1GXw3WrupwMcuTShAFSkADcSAACoIVSLBGY5Kia/b/IDZw0a7wH3x013h9qTtABUvga31wAUy6BC7w1LPTOjjwtiyBS1ltUjYQya3AAIYE2ZF9pDvwBPSHsfhW0kyY0hgiWM11nYDGOU7wXLBQAanNxqtdvFmgf8b3gE7n1xC3BBNgAhyGPM+iYU7GI2JzBKnaChSA2o8N3MGNyYi7BBAXBVTwADsQBix3bTvAAQpwA6wmAu8MY2yhZFv9CkVwSKq93RmsA3AQrtpHBXQXd7H9AxygBoUtXl3WQku2BaadCgbx2/Zt30vd1E/tRVIdwVWtO1Tiak2SPwHtUSxBXXLtCkjB0imr3Q2eymLNk2V91mm91u3n1oaBGCyy4R41/yt3wRDTewpFYARzwOAlvtp67d1P0Nd/HdiDPUOG3ROtcxAvhFSGxbp8WmGt4GnfrMsk3uNtPNmVjW2YfQCazdn7wSOgbQNA9izSJuMQ9Tlq3RAJXgpCIknZbeWR3dqvrQSx/XCz/Qa1fQS3rSvWsyIpZuYFxUS3BB9NYKKoUFbxw+NwntTDbXHFTWoO94TKzdx9/txy4UKhCugEpWzvsUIvPQoVkHWKvuggHYPJ/d3hPd7lDXHord4CwN54414hoCiavk8lcCVgkQQCQNSnAD0xMuU1TerO7HT5Dbr73d90rq8ALuAl6EJzkQJJkFyH9TguyRU3LgpMMNMijsrC3v/j8kcFEI4ESPACKcAa26FsVn3hlXXtoVAAQNYWo97tPf4DTxDHUfAFI4AGL/AC7CUAw9ziF/Pih5U+gIEQVnAC8S7vDS4FDwcHjqcDHvAEgD0aPZAmhS1Yh03geWUD2zwKICB9KXXMXl3lCi/OPzAES4BvvtZ4fr3Z75OiYJ7kom1YTkC5n1AFaaJkp7zCJF/yvJzfFOdyShhx9MbTCoBLtv001FRZ1U0KRMAgqkbfPe/zlzwF+sd9yBqrZL0Dy93c/wXdhkUBiCkKA2ATXjBJ9U31c7sDZPByyBp1GfvwFHve6b3e7b1WZtWZnzAAVdBe4lbrlqz2221xcKAETyv/BUNAcXG3pPhXsQE+4JWl5qagOWD0IlIv+IL/4Fwf4VG9IhSe7ljtUQLQ9KGQ40UTFzu/xpgv+CdO1maN1i+h1kLA1lH91h7FIK1VCkVAZueb8Ksv7D/O134N2IINTEaO8UjOUht9wqOwARggWLGhEL7/+6SO5Za95V0u7l/+2TLfUgux5pzABKvlA1awW9NP/VYu5xSb7LItBbSNEHqu9MAeTzOCBx3vCRsgsPOhBfMPCH6Cg4SFhoeIiYqLjIg3Jn2RkpOUlZaXmJmam5ydnp+goaJZUT99On1LOz86UUp9O0sTJlpANj45fiWNvL2+v8DBiTc3A3/HyMnKy8zN/0FCfjZneDw2wtfY2YqPot3e3+Dh4uOZUJGxsFFUDzthBzs7sBwKN1YCIj7a+vv8wFY4TogUaUawYDMmN3j0AOLDCI9+ECMOg0SuosWLGDNuYgVHh44hpn5QifdKyZBTPzioQSIAmsSXMLNdQWKNicGbBoMEickzJjeNQIMKHXox3pQ+WKI0EGGjhw8etnAAuSGEWDQbOHpqlZijRw4kFXCKZUZkq1l+P4mqXcu2LSUwfX4MQTWFQI8btprcOCJIQI8mPaydHZyNRw4BSIiMXYyMAuHHwdK6nUy5sjgdB3QoQfUFVpsGPZzYEHLLSQ8cQqbyhcyal48bOWzYZLy4QP/r24skW97Nu3emKKfMwTm5REoDvn9t5LjRY0E03NAP2QAg5AgRCrTH2o7OXZBu3+DDU0Yld9IPLDpU9SGQFUk0IThwNOnevUmOEDySzM5uEMR2+tB9J96ABAYFhRnxwLJKJFHsgIoOO6hwQxM8GOFHbAByZwMefnhhDH8GFZFPhrgJWOCJKIoz1wFzLfHgAUrEAw88P6igHA9HaEEidHqchsB+IDrz0I6tmZjikUh6EgUUqCzByjt9KAFcXJpRAVIDOChHZGs4GOFUMUEWhIFgWz5mZJJopumNUUgpxZRTUGE1VVU3XJVVmfzYYINoPhDxYZjLMDAfnoSdqeahiG7/ApdcdNmFlw16reYXYGQSqg0QeNziFQaAMoOBe5aeZWiipJZ6Smab9dHZDp+FNlppp6W2V6jaOAEECz7wVUWnylAwABC0mjWqqcQeCpwOwhFnHHJNKMecc5UGCwxUAsR2g2K8IlMBftJqNWyx4KZI3kmSnJdePOz54d5o8Q3abTA5HPEUEAVkiwwIOSTxLk/fhuvvgAcmSCODDp4S4YQVXhjtvo1MCBAOAlhg7zE73cmwRP3+q3FvK7b4YowK0mhjDjjqeHEveDThZQ54MDDxH0EYdjLGFG1sM4pLNvkkSVOyooSVP2Cp5cyN5FJdNFX8yesArxENUcY3R10gm0kt/9XUvHJSZZWeFjsdxMREYOg0WjVLbfahi87VR1135TWrH5MGNvYgX9tLAQ4azL0P1Gf3vRtmmnHmGWiikeaDaaippnfdvG5QwD1668O335RTdmyyqSzrR3LLNffc3Ix3GkQuI0aOzeSVp07UuOahp16668In3+J2+6BFCKZng7rqvGsU8DkL9tHggwdTaKHYY4cOKBOxrZa7MLv3Ln1FHaf3sYwz1nhjjrRnS0QIRwD7PPRlT28+WzmnsnOUPVd5ZZa5gG5vEDjw0PX4vkR//v5BUe3m1XGSitbqxDVLBQFbnaoAD0KwMPw1rHz8iyBv0taotkHqbXFrIJEQCCgQyP9Hgw7cBgQlSEK3AC5Vq2pV4WCVuLcRioNhGgAexBfC/I2whDhcy+X6MJzMHWdzzeoctEIFwyBVwAYnKF0NH5jDJrKFdeVyHbra8552ETFbBUjIEm3oxC4O5XcKMoXwCgYhCRlPYVfsVAGYkIQbmGyLjNCfF+eYieq56FQgm9EqRlayNC4PCTkgGRyZSMdCViR9TsIMzyLhM6AJLX4v5FUWCzjI3NzQkJjUiP+WIggt7MUGN2hKEo6QJUHo6zZF5M8ksVJJS2bylUSh4NoIgAcjAMEIFgICDgLpBxzg4Sm4SWV2Vnm/VhZCjrBMJiZOKLgn6AAC8amFFeyXBCQsgJT/kGSNMGlDTGNORJngxMgO4QCHWPwgArFxQhLwwEscKREy22RMN715CGSG855QjIQOpNAHKvQBChngUIWcEBsatiaetQklK+lpCHveE5xgpNEU2CSSIaxgcznIQ1dAaBaEakehxWSoQx+aTDuiop9PcEV6lhCJCIjgPp4MpiRBytCGXpKkOP0Nk9SHGSno4AdR+MgP4NGgJURACxzt6EwpWdNBjDSnUJXER55AhVZkQAJGwMENLFQn2PjhBg2xgS5fUi810rSpTr1pVNcKClVEYQoQGgIVZDAhEeirB3DDBRL4AsqXeFQs80TrV9XK1sJuwkEXWFsfniBGGWTpCL+0/0E1mFONU0YEAwMBVGDR+lTDPlQHHogLLOKyBA9ISQamiUYSvJKlTMEESCDabFM769l7guEJE+1DGMToTCzsIAJz6JAPhOADJHALYy7T7FkFS9vaKvMoQ3DQAYCDBVigYgjvWIEInCAAIByhCSGVHGxVuVzOEta56D1FFE7CjlLMiElTsIMBAuAwPBzBJRLpwV9vItuaNje9mYzRDpQgBShshgpPgEJQDQADJMAGNkbQU50kkoSwKJep5gUwgNHTB7UNgcBPiMQr4HGA6s43B0LIZk+KAAKzYni259UwTk17gKH+c4xMkgJQh5AA+uIAAaU0i/JiW14Yyxi9LdoBfP9xO5fEmmIMTQBAPgRA0PC+RGlB6q9IY3zkcDpoCcCBAhUOEJdS9GEFToAPD1LcEgFYWSLYcfFCmcvlLivTSVSCBRSGcJIIIKEHRnBwYGw5hyBvZcjkfbF/62xnWOrgKNN9AhdQEQEcJCE2gATCV3yQBKYkFSJYJrKit9xoz/6An4zdQQZ8MAc98cAHOEDCQ2wgASGobDDjTfScM1xqtirBRVnoQwZEkBABaMEeX60TZKMi2bOEmj9FSMhWBesdRvf6fBz2MIhFrKAonZMFWJkwgPZ7Eybgwc14pfZ/r30zGtvYHA3KMVCn4Fgn+MEIOXgnd8htkALsyQYCoPZg2V3/yCQveQpNFu0YjpAEpAIBCF74NDx5RQSAu5DXBPfil8M85jKbAs2kwdAMeKCFIY17aSKohYoXnfE54pkVeuZzH/wMaAdfgUM2GLm46cPvghSgCIEJuLqt3XLVPboPkZ70zC2N6a78Mt/VMGh3ei4m97gL40Vv4qkXO9RVt1qysAZkYG4wByAQlERUJ0gQqCFxOK4768X6tQ6CPexiHzvgxLCGNR6yHLRnqwh6EvjA4V65bF9321HqthK+He6LlbVTgG+724lOeFO5Ox7wVvI+513ve+fb8X8PvMDfXnnxGPzRTNaBk/uw8IaLFeKS31HamxF5wZO+9ODZ+D87DtSP/6dZOdYYeckZFoTHA6r2o6c87g/1clQoWeY0D/QNbh4NnRPfXsgf+vLPdvSkU5rpNhD7058i1uuHPvZLvP32ebP1VHvd1WHfKNnNvnJaIRpE2afz+qUmd7oTmwfGhmx59xx8t3PScn/8AQJVkFXJt3+HYngdhngjRhKMp1WRUyE+AAQ9wAM3kGtG1ANCp38OqCaXd2Pxtnlv1Xn4pm8zI1l4cAbWIAQIyB9H5DxYN4JHcnpTkHqr13oOB3uRgwM6cmmBsQETMzroF0Lqh4PjoHtiRma9d2a/J3IkZ3Jj8xRW4ANYkQMeCCJMEIIiyIRH0nwx12d/Jn3Ul3MceIFTsf9XOYABRmgvDPB52ieGR9J9USBp33dp4ed0uEB+Ukc0fjEV8pFZ9jIAyHODdlgg7dd1rAZ/sSZ/ZXd2evMQOjIDRmCI2cIEBWCFRraIKNJ/wvZ/AYh3oUSAF2KATsOBXeEHXWhElqWIoEgU8KBPi8dSAqYqFBgB4GaBxpQDzrFafrArL0ME6RaGs6gWO+BMjAVXDtJx/sRP9AYQnseCSxQYDCECODCDXqiKpJaMa0FgNQYHkfAE/LRYWDASEcBwPxhx3lQtCeEDFRBnE8MA3khPSwiOHbYDVOBbJ6EO5LIDK6BQVDh8xqQneoIHrxgkTGB7yqePobAZ5Ehg0cUKQ6D/Am7mB22UhtZnTEBGE0DwbJCHAQ0IkUNRYD4jBfCgAwQwXLngBHjQA+MXdd5kBMRADJzyMsdQFnVokkHhIh6QUnPRAH6ggQJQJ0glifTnTUiQKQmxkFlWkj4JFD8lCSpgafkBBA9BExiyd6noTfmSA7FGjDr5H7I4lZxQi6eweNflEdEVD6xAADRhP4J3CPaDbxsAlbEllWjpCcuoA80IIaaQBXDJT1BgF1rQI8dVl4SAAz5wGhKjkzvJl33JCeL4A+S4WKhwAFIQVEHTS0U5Q3DDmIVQQJr4MgWwE8hYmZsQXf24A/8oF+RCALERcGKZVQhwjKTZS3chBGQpmap5/5asaQkSGSVSEF2SIJfxMRqhdASBFAKgspsK80vGp5PB+YnDuQkoqRkqCQ/skWI3AD+75AS4YHbSKQjACARFoJdBcp0sl52bAJRCqQOg4QekJFmxUXahlC+kcZ69dGmztxg6sZrwaQlVGQlXeWmh5AQPFg1HoHen6J+BkQPcuDS2IFn140352GVqqRkwNxcfUYtxOZdv5p+GIATwYWGSiQwFsABZEica+pDL95eBuSCEGReGiZiK6Ykmqgi6xAQksKLJ0AKchhU8wCHGtKEydpmZ6UxI15k/RZRZgSnAAoY9qghaWJ0rygRbqCkxWpmu6Y/CI5uRQJsAdyFd8mO6ef+liZAVp7mibkABWDEH/ZmkMop7xUmRCbIeSLCcVWEDznkf0cmmiXBfOSmkyFAEOHAFN7CYlaSkGradBDYj37kc4pkD5JkD5kmoipAETVChmwhrWqAFJYo/kApg8rle9IlX92kYNqCfypEEdcqpiIADMdBiiIoMRFAF1mCTX9qXB9oHCboce9KggAqhSXieOCCSW0oTfmBvdsqEHcqWHeaWIsqSJEqr4pWrysAAeDU0rXSqXsaMP+CMg1mY/6SjPeCo2ioMBaCliEoEC6Av91hD4gpOTFqOmwmlnzmlomml7QoM8IqoRbABuWAh0TqCYQqbYypz61GbaIqbaxqwvwD/qi/DBLjAo1t0r8qUp8e5p8qZJX8aqNBJsdcwsIhaADaZrGPDsckkqd25A5UansoxnuUJrSZbsYfKrcjAAPlQr0p4p0eWqkPJqi+an1MRq7Oas71gscVYBRM7eTgYrMO6oMb6oNEQoUzrC057sV/1q9dmkQJzCtUaonCJrRi6tfogFSVgk05QBG/Ks39QADMAsBsrtDgFBbgVCUxyrjiarj2QmOuqsWr7C5I1iLIht8wwAAWAs4+Ktw9VVaGlBFOQh/vqmVIamlVauNngHuHpBwqpuMxgAaU6Pi4rQUOwBE9AHD8ABWT6sGd6m2rKudggL5tjA1XQtTpZBFc3SKcb/0GYgV0OUgYg26ci25zPOai0+wtZQay6q5MUwABg22tjVos/pQoze6mZuqnLCwxNIAQCUAI2oKKiqwzuKbXsNmAQwkj12apIu5+yyrLLiwfE4AMDEIflqwxFML2lJldOMg+2QqwM2nfHmrXyu7x6IQg7m7/IsAFVEEg9gAS4kH6Q60TI4gGmQC6Z0WGpsAMTNQEKYLsI270wYW84cAQxwMDMoEC1QBoLALRz87tS8wSZgR5hcBIxogp76gIdAEhfBYAk7BN+wANFQI8qrKsPmoEPQbiRI8Nmw1Kp4E9K8AQ7ACNLwMN4JQRaEHBHwMRBXCt1sgVHvAxMICJy48V64//EN6MDaYAsQyUjx9kHsyAAnKYybVQN9ffF+sAhIcCecvsrIQAffmGvFZxD1rO+F+BPOzABHZAEMsMD7iGWyuEcehwRWolZY7wM6+lJU0rInqUZQ3As+8QBHeBmCKAXYIUDIjAVz2q3lVwYAvCbmcyiQwwbyvs8ahw18QBaE/AGExoCp0EVONIh0ZChr9wPWIGyR0wBESYaMNyyhYxDQ7BnTzACbzAHsXHCpbQctjADfkCqSVC6x9wLFEq+s3wMFNCJNuhAuZwmF5zBkbDBxOHBixzC+TDC4/wSQOBJXrUhfhC35zwA0JAD3hy0sETDOmDDOBwLatkHPOzDxZbPMaH/BY8ZntVgAwxgxOeMDMUHZHncxNFcOVC8BFJMxVaMxX6gxVyMxhJ9Oj1wBVBhqea80cjAPCcgzjPTzknCxm5cizsQx3Ncx0Zwx+Da0k+TEF2QBBeaXDStDAMgAAhwwMGi00hyyPGQyLDAyI6cC5CMppNs1FwhFUnAQEQsy039B1vAqyztNFR9hyYhylJAyqaMyrC2ynXCXWAtEYZhCzThx0cMAqLhycm0yx7Qy78czEIwzF5QzGud174gYZJlA4x71syQl8/M1iHdN9M8BNV8zdl8n6nYzd9saTjt2I2QKVkCG8rc1PvrWsvhRoGY05ldKu/MwUh3XR38wfZ8b6b9/xhsliVE4NdjHL2uplVO8UbQLEEIrdBRwtA73MO5ENG9PRhIoBdAIAIzTdnJUAFapak8cAV3AdIlNNIlXcW/htIqbZ+NPd1ooQFIQBpmrd09qydAkARdwIGXLS1tPRk87bo+DdQmQMeeOtQJUdTs3ROBpJVMwKzaXQVFUA0hoNS7JN7A6yKIrMha/ciRDD+UfOBaIQYCMANAEKBHzKUgKUgUzj+gDNdy/WN0rcqsjNcerhX20QQDkN3yzaIDENkKleIRRNiGrRzArFWJzReLbaQzrhU+QL8LnOPLUADE2lo+fj6b3dnYjBWgzc05N9rhnOQ9UQsUgONOfgwDQARmN/+AaTzb4lHbGozbqqDbIuzl3BEbAD3muspKeDHlNrPcOnDDza3DkvDQ0Q3Ecg4dPBAETG3nzFB8NpBVYqDnN0PeUWLS590BWbzF6l3o0JEYit5vuZCImM19bezfcHwSQT3gRP3Rmm4WTCDc2q0TCwrpGmPVfYDVi9zIGu7VwLjqt7HanQ4zCACaac59b30Ko1zKLl6/MH7XrszrWnFAv24QjtO2sr4xQO7LQo7Yis3Yzg4Zz+vkA8CAw242VW7NV67N1qDl3gzOpd3t+6AT0X4TAxAEBaR3OYDc3bLfnBBiP5AqwaqSpnABHPAGmdIEsejut2Gpr3YD3z7mJAk34dz/FSGwCwyj75lwdKvAUhZ5EsTRBwbgABogyV+L8AFiwjxQBbga7wZRAxUQYfgdArZyMRaPCXPxBUH1VkMAF2WwWFywBjDQA0yBIXRI8gkPgtXg6p0+7997A7lpuxWv5kLBKB1xDnIBDwzWJSHwnLEhjER/GwH3cFVA4mOeReEJKlFLKzN/CamyA1EQWj6lAz5/Jy4KBNWiacbc9azBEE2wBb6u8slw4/hRs1IdIFDfPy7iIBCiA/OV9QhQHTagBxfiB2KQEL2L99R9C/Ht9wVBBHVSIQwh84UPFAewgw+AGQkAA1+VKcrRA0bepZFv+ZCRA0YwAE2u+T6nqD0O+qUi/wWl32MakCUUbUH+/KCvWgJnD/s9kRW1b/s+p1VHkN9botP87u9i1AcAnxk9BkpCgKTIDx3A5/i4YwNBwODMvwxl7gespuqEkssY/wMa/xEcnwoeHwDV1Evt3v0x8XliqYG7AAgYf4OEhYaHiImKi4yNjEUMQj1+lJWWl5iZmpucnZk3Jn2io6SlpqeoqalDOl9ROlFTQ2B9ZX1PXGswSDd+NjZCTb2exMXGx8jJysvMzc7ENn4hOTc4TTwVNY7b3N3e3ExJfk7P5c6gqunq66g/rHA6ojvuOzsGMDhGPjk+NkBAOKKZG0iwoMGDCJcJyZHDj48ePgoM+EaxokVHFf8G5BCXsKMldOxCikSlJN6OKB76SNGhQxcOSguMNOkhwUeTIzw86tzJs2fPIzhu+OABhAeTi0iTJmXSzydCkCOjjtyxRMcOllcNBJiGQMgRGzdsaMlBFM8Rp2jTql27yR+OHkB6VCmgtK5dbhYK5GRbDqrUv+oOTHnyQMeBBDD83MDzK0ePr15wCAnBw4cVvpgzazYYokeToVXu3B1NOlGVIJuZ+QXMGpWUwgkCaAio5eENIL/8COiBY46Pt6mDCx/eqQQPHDnoll7OnAhZGzmA7BNIHNPq1uqe9PlRso+OH6OkzDugIzZYIXiqq1/P/pOfJEWKMJ9PukARh0Js5KP/3v46dlQ6TNHHPEtsp8MQQ/SRYIFaJYGEHzi81N6EFAq3AFBAVEDfhndtgdoNSQiBgwAV+vefKay4AosstNiCiy68+AKMMBXWaONaAgjhwwBBcOijUnpV8luJoZyYjjs6wCMPPfbgow8//gDE341UVokQAkAQQcGPXF5kAQNhvTTleiYaOUp3J6W0Ukv4wCQTTTbhZOWcdBKUgyBd5kkRBnrZABGRZqpClVVY6aAVV16BJRZZQJhV56OQJgMEBvLpaWk3FNzwVUMUlhmoYIQZhphijEH3mA2RTVbZZZG26qomFRBx6azbBFGFYpN0WmSgrsEmG2224RbNbr39luur/8i6GsRRtDbLCAa3JsGYH9TcoAUQxHnKjnbcxfNdeOOVF8B56SVr7rmUTAMEP37g6ey7iRTQRBK/HHcDRFpku6tUAQ74Q4E/HJjggn00+GCE6CaM7BHUOJFPFczCK3EhdxTA2w3R8XBFD8MIp206Kb4Syyy13JLLLr38EkzHCrdc5w08HAHEAG5MbHMhGMTwCxBJdMHDDSyn9rEqSCrp7xD13JPPPv38E5DLUM8J3RFO+BDxzTdTUAQPNoSQBECcerxvVGiipBJLLrk5U0037RX12zVGZ4UTW0yE9d1M2ICEP2RVN3Qqg15F6KE5dPVVWGOVdRbcjE/ow4NMtHD35P8S2cB1WGNq9jcqoBZ2WGKLNXZqqpRZ1vjp6+VgAwVVTO56AUyEaUO5Yrf2mriziRVsbsT6BhzqwHucnOvEV0BBEk4Ao68pVID3w1VY9BHFEAEXiDR55t2AXvDcr/eL3k3kIEITfhhPPPFBENEDOcuXkmA8fVzQxxJksCSKHQgaDKGE3fcvHGUB8cEccGO+8xGPAUZwwhzaV4qrxGIHoqACBBU0BK3ESGU08p8GNdMDYORrGlXYkgGJNwAMIIeBZ+LODsIQsHpE4QdR0EW+mBalp23whmzJjYSCIMIREq8IQQhbcK7zAy4ETAoDY0UGEkMUK7yJbXLCoRTRcoONFeX/BrLyoQExwAQUiuIJ9XAeeVbAgnFoSnWIY5SjpshGnjAEAV8hAh20OEIPDYeIA9KBEn4QgR4kgWuKcUhASLeqNhrSI9MSQhDsRkcDoqZ2DTRQBCLkA4f4AQk+EBElemesQ3ryIDBDAhEq1UhHYgAYORDGgzAThx0oYQdTOMAesbCCCO3mk7jUCXSA8ZUQUOIG6SulFplAgegIAQhBS0sT3iAKKARMBysAQD78gAABuC2X2LRTJXOAg7iUAAdEYKQwR5g+ogQDMz7owBME1Icx9AIHIdAk/7JJz3JEYxrVuIYTlDNOLRKhCkQRolqAoAYo9GEFNnDCDYwQs8vlYHH1/4woMxbSkIf8Boj9bCQRnCMEzNjABDKwwREQQC+ivOQ2OeioRFeaDKAIhShGcVdGtcjDzDkFBzmhBg4UCIQZUIIoSBAoS4fKCbfARS78nCkdmYABzDDEBzcgRyZ9gKWXrA9bRM0qJzrzGR6ERqnjfGQO3wIQ7eEhqL/5Cli0ylZNGAcHTEgqWOm4gQL4AjkBoV1b9+pR1SXKl0eASFzn2k8QFCEHVbNBE2zK18b2hF3c9GYPEFCEqxG2lBsIQjdVN0/HerYn99TpNXxQBJleVphaO+Y+PsvanlDUIRCBq2VPK8wqFGGnnW2tbg3i0qEUZbC0VSoFgsjY3Rq3GUaNy/9cgjvXDdznuNAdCFdBIxrmzhUEdo2udp3xVuBat7kVsCYlcqCF4m53t7v8qx8CazW5flepQWiqBPjBzfPal1rb7GYPSjDZyr6XthADixasYN77fja0+axMaf8b3CDYlTcFNrBjX2tR2TKYuVWoQBGSIFQJ67a3MPXuhYNLqQh7eK/JReqI31uBLp74uNP1anVX/N3Mvvi43XUvjYNbABNa8sZZ7VoHMYaHXoQAdlvY8YWJUIFqKMbEQG6j5X5xBdVxrYBKvrBEgOCwSkZZovrp6GQvGYMNZJnGG6ADA77M0r1poZtHEAIRenTmHWOACGyW6Gd+aoMgkLLONB5lnuv/mYM5+BKL4gQ0jQsg1kHjUgTrSt8cFX3mIDTa0YdcbAgprWgiMGFrfjACMAKCBBHlYJWYfltOnEAvuIiDh5zmdHx9IAI/aOGPuDLCsVINNXEI4DaWK8AoYx3rTwtABAH0QjV4YARev+0lOIjJDYqQaGIregNMwHNYwjKHezk7anvLgQBsMIAZW5vYTAhvD0SAWB6Q6NsuC11c/3xuYnPRCL3QdW7hba4mCIECPax3vSlAhAIAB8r8plNEdCxwaw+ACAKYVsLRZWkGNPzihJAIEYLyldoYQa8TV096ewmhbfMgBwygN8YvHtcQ0CgoHAs5eyCr3xJUQw42KMKcV85z/0JgIH2UKAEQroBwmacFwdbgQU6aMIAk9/zpg2AAE7hJDlQbfTgUjq1sLQ71rrsBiL++unpAXJQcfL3raCcED8knduKkeC50TnvaCwCxtg8nxl+Vu94HkdlL2x0zxoEdw/fedQpsoZLItNxCw2QEjvxdGUDQAtAaMjt/iCGh+YhQOAdPeLQzIQgb8MG4RRrzojyeGbXhGE5/ATTkRKMERoBd52dvCAwMoArIyQ9jznl6ZdzrCgGtRr4VgwCJmJb2tLd0D/CAg30ApcO97wTQeNCFr/3CYdCxtJmRz/1CaMk5ELKBqKOPjMgmIQSKx00BGN399hvCuQUQyALJf4yT4/8m3BuNu/v3PwgtFYHL9GcMrDdlAyAR/HeAhuBpeBaAxMAYAXEDIoaAEvgHmTUAyTMMX5EEPUAZvoRVzqYFQvcQNlBJlod5RnBSTVAFwzaBLEgIKhgEC3Ab4fMSTrAuPANvORACTnAW3QQW1aA6fgB7pbV+LViEhTAAIMAEP1NfxzEDtAZvftIZ1CJqw3cDxVdCRpiFhpA+RZBAQREUXoaDVrg3P4N9OaB9WpiGhlAABCcAJeAHk8B2zqYfrZcTPbh++qeGevgHNZBtqNED+QJvfyQENxACQJN/e5iIh1AEEON4vDYiinUDsWKAiliJhlAFPOJ3eRYNRuBg1WaJoDj/CMMVBD0gbsPQfLAFVXoDU+8WZGIiAg+SBFalH92Wc8TEdaGYi4cwF/+EAxy2LtjXUVAiIriWVUjAbEhAdA2BBDWYE0bgaceni9JYCEzwaX5QLgmEBE7DEOOwbxG1Sx3UAwIQEMjxT0UQcNOYjofABJgYBFOmGNwUFtxUdIbEEFVmBPhUBBVQANunjv64CMPFVCBCIjgwA18BUUMVEDkAAFpwB542W/8YkaYxZ0wgAGJAUdBXTz9DbTEgORL5kdzAAHRQAAwQj1kVBPsYjSC5ks9SBRvwcytlaZbGkjRpEQUHMV+BJUBzST4gDtwUFECDBF+IMb5ACdHgbpURENek/xb3Ui8L8GvDEg355gTUwFBrpVjRAITAZB/UVpNeiRQWYGkl9GQcczEYox8+MB1hsS4gEiE5ARc8oAXMlhn7gBxxATQ3oI3UcBxFSS29MAk3IAI8MABMFR9feZh2MQBFUAD7SAcnBFVD4Qf/8GYSwAMcgzFHYC3IdBl4EIZrgQOSdwR/NA3l9T2L9RXvwQ/6QFoDUAEVYAGIGZvLsQEbBUQMhUwaszdUWUk+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
  <p:tag name="MIO_MST_COLOR_1" val="0,0,0,Dark 1"/>
  <p:tag name="MIO_MST_COLOR_2" val="255,255,255,Light 1"/>
  <p:tag name="MIO_MST_COLOR_3" val="255,255,255,Dark 2"/>
  <p:tag name="MIO_MST_COLOR_4" val="235,235,235,Light 2"/>
  <p:tag name="MIO_MST_COLOR_5" val="255,165,0,Accent 1"/>
  <p:tag name="MIO_MST_COLOR_6" val="191,115,0,Accent 2"/>
  <p:tag name="MIO_MST_COLOR_7" val="226,135,0,Accent 3"/>
  <p:tag name="MIO_MST_COLOR_8" val="255,194,102,Accent 4"/>
  <p:tag name="MIO_MST_COLOR_9" val="95,95,95,Accent 5"/>
  <p:tag name="MIO_MST_COLOR_10" val="38,38,38,Accent 6"/>
  <p:tag name="MIO_MST_COLOR_11" val="255,165,0,"/>
  <p:tag name="MIO_MST_COLOR_12" val="119,119,119,"/>
  <p:tag name="MIO_HDS" val="True"/>
  <p:tag name="MIO_EK" val="3130"/>
  <p:tag name="MIO_UPDATE" val="True"/>
  <p:tag name="MIO_VERSION" val="05.07.2013 10:22:11"/>
  <p:tag name="MIO_DBID" val="ED9FF2F2-6643-46BA-B685-7D49126FFAFF"/>
</p:tagLst>
</file>

<file path=ppt/tags/tag28.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29.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30.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31.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32.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33.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34.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35.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36.xml><?xml version="1.0" encoding="utf-8"?>
<p:tagLst xmlns:a="http://schemas.openxmlformats.org/drawingml/2006/main" xmlns:r="http://schemas.openxmlformats.org/officeDocument/2006/relationships" xmlns:p="http://schemas.openxmlformats.org/presentationml/2006/main">
  <p:tag name="MIO_GUID" val="c2d0fa05-a899-4852-aca4-897ec16ef3d2"/>
  <p:tag name="MIO_EK" val="4695"/>
  <p:tag name="MIO_UPDATE" val="True"/>
  <p:tag name="MIO_VERSION" val="08.08.2013 09:41:44"/>
  <p:tag name="MIO_DBID" val="ED9FF2F2-6643-46BA-B685-7D49126FFAFF"/>
</p:tagLst>
</file>

<file path=ppt/tags/tag37.xml><?xml version="1.0" encoding="utf-8"?>
<p:tagLst xmlns:a="http://schemas.openxmlformats.org/drawingml/2006/main" xmlns:r="http://schemas.openxmlformats.org/officeDocument/2006/relationships" xmlns:p="http://schemas.openxmlformats.org/presentationml/2006/main">
  <p:tag name="MIO_GUID" val="e3ff9c15-fd5d-4776-8263-750aaa1a42b9"/>
  <p:tag name="MIO_EK" val="4693"/>
  <p:tag name="MIO_UPDATE" val="True"/>
  <p:tag name="MIO_VERSION" val="08.08.2013 09:39:33"/>
  <p:tag name="MIO_DBID" val="ED9FF2F2-6643-46BA-B685-7D49126FFAFF"/>
</p:tagLst>
</file>

<file path=ppt/tags/tag38.xml><?xml version="1.0" encoding="utf-8"?>
<p:tagLst xmlns:a="http://schemas.openxmlformats.org/drawingml/2006/main" xmlns:r="http://schemas.openxmlformats.org/officeDocument/2006/relationships" xmlns:p="http://schemas.openxmlformats.org/presentationml/2006/main">
  <p:tag name="MIO_GUID" val="f30d2f91-902d-402d-bc2c-d58f91677552"/>
  <p:tag name="MIO_EK" val="1069"/>
  <p:tag name="MIO_UPDATE" val="True"/>
  <p:tag name="MIO_VERSION" val="04.09.2012 15:09:35"/>
  <p:tag name="MIO_DBID" val="ED9FF2F2-6643-46BA-B685-7D49126FFAFF"/>
</p:tagLst>
</file>

<file path=ppt/tags/tag39.xml><?xml version="1.0" encoding="utf-8"?>
<p:tagLst xmlns:a="http://schemas.openxmlformats.org/drawingml/2006/main" xmlns:r="http://schemas.openxmlformats.org/officeDocument/2006/relationships" xmlns:p="http://schemas.openxmlformats.org/presentationml/2006/main">
  <p:tag name="MIO_GUID" val="d451fe8b-aa2d-4012-b44f-b1679a71d130"/>
  <p:tag name="MIO_EK" val="335"/>
  <p:tag name="MIO_UPDATE" val="True"/>
  <p:tag name="MIO_VERSION" val="29.11.2011 11:32:19"/>
  <p:tag name="MIO_DBID" val="ED9FF2F2-6643-46BA-B685-7D49126FFAFF"/>
</p:tagLst>
</file>

<file path=ppt/tags/tag4.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40.xml><?xml version="1.0" encoding="utf-8"?>
<p:tagLst xmlns:a="http://schemas.openxmlformats.org/drawingml/2006/main" xmlns:r="http://schemas.openxmlformats.org/officeDocument/2006/relationships" xmlns:p="http://schemas.openxmlformats.org/presentationml/2006/main">
  <p:tag name="MIO_GUID" val="d451fe8b-aa2d-4012-b44f-b1679a71d130"/>
  <p:tag name="MIO_EK" val="335"/>
  <p:tag name="MIO_UPDATE" val="True"/>
  <p:tag name="MIO_VERSION" val="29.11.2011 11:32:19"/>
  <p:tag name="MIO_DBID" val="ED9FF2F2-6643-46BA-B685-7D49126FFAFF"/>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LILEkQb2kqPfmWRESdj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NYtn5hqEEa6x9KZIudi7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BoQA3cDqUmDWb.0rjL.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NYtn5hqEEa6x9KZIudi7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BoQA3cDqUmDWb.0rjL.O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DuBvrdfzkWtz4k1M5G79w"/>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6.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7.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8.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heme/theme1.xml><?xml version="1.0" encoding="utf-8"?>
<a:theme xmlns:a="http://schemas.openxmlformats.org/drawingml/2006/main" name="Continental 4x3">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bg2">
                <a:lumMod val="10000"/>
              </a:schemeClr>
            </a:solidFill>
          </a:defRPr>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ontinental Screen">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
      <a:clrScheme name="Continental Print">
        <a:dk1>
          <a:srgbClr val="000000"/>
        </a:dk1>
        <a:lt1>
          <a:srgbClr val="FFFFFF"/>
        </a:lt1>
        <a:dk2>
          <a:srgbClr val="000000"/>
        </a:dk2>
        <a:lt2>
          <a:srgbClr val="FFFFFF"/>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Lst>
</a:theme>
</file>

<file path=ppt/theme/theme2.xml><?xml version="1.0" encoding="utf-8"?>
<a:theme xmlns:a="http://schemas.openxmlformats.org/drawingml/2006/main" name="Continental AG, 4x3">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bg2">
                <a:lumMod val="10000"/>
              </a:schemeClr>
            </a:solidFill>
          </a:defRPr>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ontinental Screen">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
      <a:clrScheme name="Continental Print">
        <a:dk1>
          <a:srgbClr val="000000"/>
        </a:dk1>
        <a:lt1>
          <a:srgbClr val="FFFFFF"/>
        </a:lt1>
        <a:dk2>
          <a:srgbClr val="000000"/>
        </a:dk2>
        <a:lt2>
          <a:srgbClr val="FFFFFF"/>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Lst>
</a:theme>
</file>

<file path=ppt/theme/theme3.xml><?xml version="1.0" encoding="utf-8"?>
<a:theme xmlns:a="http://schemas.openxmlformats.org/drawingml/2006/main" name="1_Continental AG, 4x3">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bg2">
                <a:lumMod val="10000"/>
              </a:schemeClr>
            </a:solidFill>
          </a:defRPr>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ontinental Screen">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
      <a:clrScheme name="Continental Print">
        <a:dk1>
          <a:srgbClr val="000000"/>
        </a:dk1>
        <a:lt1>
          <a:srgbClr val="FFFFFF"/>
        </a:lt1>
        <a:dk2>
          <a:srgbClr val="000000"/>
        </a:dk2>
        <a:lt2>
          <a:srgbClr val="FFFFFF"/>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32E1042079841A55874E235C1A4B8" ma:contentTypeVersion="1" ma:contentTypeDescription="Create a new document." ma:contentTypeScope="" ma:versionID="bd3c1d71de3e893b5022d67a4444fe16">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920976-305B-4409-831D-8913D82D9F3C}"/>
</file>

<file path=customXml/itemProps2.xml><?xml version="1.0" encoding="utf-8"?>
<ds:datastoreItem xmlns:ds="http://schemas.openxmlformats.org/officeDocument/2006/customXml" ds:itemID="{2DCC590D-264E-4DF7-AAB5-8D016845CA10}"/>
</file>

<file path=customXml/itemProps3.xml><?xml version="1.0" encoding="utf-8"?>
<ds:datastoreItem xmlns:ds="http://schemas.openxmlformats.org/officeDocument/2006/customXml" ds:itemID="{07309BD6-7218-4DC5-A482-37FC5C4EE576}"/>
</file>

<file path=docProps/app.xml><?xml version="1.0" encoding="utf-8"?>
<Properties xmlns="http://schemas.openxmlformats.org/officeDocument/2006/extended-properties" xmlns:vt="http://schemas.openxmlformats.org/officeDocument/2006/docPropsVTypes">
  <Template/>
  <TotalTime>0</TotalTime>
  <Words>1086</Words>
  <Application>Microsoft Office PowerPoint</Application>
  <PresentationFormat>Affichage à l'écran (4:3)</PresentationFormat>
  <Paragraphs>271</Paragraphs>
  <Slides>13</Slides>
  <Notes>11</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13</vt:i4>
      </vt:variant>
    </vt:vector>
  </HeadingPairs>
  <TitlesOfParts>
    <vt:vector size="17" baseType="lpstr">
      <vt:lpstr>Continental 4x3</vt:lpstr>
      <vt:lpstr>Continental AG, 4x3</vt:lpstr>
      <vt:lpstr>1_Continental AG, 4x3</vt:lpstr>
      <vt:lpstr>think-cell Folie</vt:lpstr>
      <vt:lpstr>The future Networked Car Interior Connectivity for Automated Driving</vt:lpstr>
      <vt:lpstr>Division Interior Strategy  We Inform You Well, We Connect – All at Lower Cost </vt:lpstr>
      <vt:lpstr>Why do We Connect the Vehicle?</vt:lpstr>
      <vt:lpstr>Diapositive 4</vt:lpstr>
      <vt:lpstr>Connectivity increases the “visual range” beyond  vehicle sensors</vt:lpstr>
      <vt:lpstr> IT Car Structure Merged with Internet of Everything The Connected Vehicle </vt:lpstr>
      <vt:lpstr>Prerequisites of Highly Automated Driving HMI and Connectivity</vt:lpstr>
      <vt:lpstr>How to: Technological Ingredients for the Connected Vehicle.</vt:lpstr>
      <vt:lpstr>World Class… Technological Ingredients for the Connected Vehicle.</vt:lpstr>
      <vt:lpstr>Challenges for future HMI concepts Need for a Holistic HMI Approach</vt:lpstr>
      <vt:lpstr>Basic HMI Trends Simplicity</vt:lpstr>
      <vt:lpstr>Driver experience  Vision “Guardian travel lounge”</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TMS 2013: Continental Press Dinner</dc:title>
  <dc:creator>Charles, Vincent</dc:creator>
  <cp:lastModifiedBy>uidc6022</cp:lastModifiedBy>
  <cp:revision>342</cp:revision>
  <dcterms:created xsi:type="dcterms:W3CDTF">2013-07-31T13:56:26Z</dcterms:created>
  <dcterms:modified xsi:type="dcterms:W3CDTF">2014-02-04T12:32:17Z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0x01010069232E1042079841A55874E235C1A4B8</vt:lpwstr>
  </property>
</Properties>
</file>