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6"/>
  </p:sldMasterIdLst>
  <p:notesMasterIdLst>
    <p:notesMasterId r:id="rId19"/>
  </p:notesMasterIdLst>
  <p:handoutMasterIdLst>
    <p:handoutMasterId r:id="rId20"/>
  </p:handoutMasterIdLst>
  <p:sldIdLst>
    <p:sldId id="389" r:id="rId7"/>
    <p:sldId id="1078" r:id="rId8"/>
    <p:sldId id="1144" r:id="rId9"/>
    <p:sldId id="1145" r:id="rId10"/>
    <p:sldId id="1149" r:id="rId11"/>
    <p:sldId id="1148" r:id="rId12"/>
    <p:sldId id="1147" r:id="rId13"/>
    <p:sldId id="1140" r:id="rId14"/>
    <p:sldId id="1127" r:id="rId15"/>
    <p:sldId id="1150" r:id="rId16"/>
    <p:sldId id="1151" r:id="rId17"/>
    <p:sldId id="1058" r:id="rId18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ggelis Igglesis" initials="VI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86664"/>
    <a:srgbClr val="FFFFFF"/>
    <a:srgbClr val="EDF2F9"/>
    <a:srgbClr val="1B65A7"/>
    <a:srgbClr val="FEF100"/>
    <a:srgbClr val="51207D"/>
    <a:srgbClr val="123A22"/>
    <a:srgbClr val="D11266"/>
    <a:srgbClr val="0635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75374" autoAdjust="0"/>
  </p:normalViewPr>
  <p:slideViewPr>
    <p:cSldViewPr>
      <p:cViewPr varScale="1">
        <p:scale>
          <a:sx n="100" d="100"/>
          <a:sy n="100" d="100"/>
        </p:scale>
        <p:origin x="213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22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7" y="1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F45AAE9B-511E-49C3-A9D9-4F02A73EB374}" type="datetimeFigureOut">
              <a:rPr lang="en-US" smtClean="0"/>
              <a:t>02/02/2017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7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5440D271-B674-4151-A38E-76ED0970FE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63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7" y="1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A3917A7-3722-4A71-95D6-F589C53EB019}" type="datetimeFigureOut">
              <a:rPr lang="en-US" smtClean="0"/>
              <a:t>02/02/2017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7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6E7D7EED-20F5-48D4-BC6F-628A515C54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434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H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8892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7314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061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085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F9658-3487-4C43-B9AF-52CBF89B6B3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243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61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C26B8E-3AB8-4332-ADDB-59E30924FD8F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17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9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6549" y="4675333"/>
            <a:ext cx="5400600" cy="4247793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014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9A0597-5816-4837-B484-0C608A8F181D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19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latin typeface="Verdana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845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667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C26B8E-3AB8-4332-ADDB-59E30924FD8F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17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Verdana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8940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97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br>
              <a:rPr kumimoji="0" lang="en-US" dirty="0" smtClean="0"/>
            </a:b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4CDBFCB-3984-44EE-82CA-63DAD9D96397}" type="datetime1">
              <a:rPr lang="en-US" smtClean="0"/>
              <a:t>02/02/2017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Executive Management retreat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AutoShape 4"/>
          <p:cNvSpPr>
            <a:spLocks noChangeAspect="1" noChangeArrowheads="1" noTextEdit="1"/>
          </p:cNvSpPr>
          <p:nvPr/>
        </p:nvSpPr>
        <p:spPr bwMode="auto">
          <a:xfrm>
            <a:off x="-41284" y="5013176"/>
            <a:ext cx="2277322" cy="86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703768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61396047-A25F-4C04-801C-E0B65870C122}" type="datetime1">
              <a:rPr lang="en-US" smtClean="0"/>
              <a:t>02/02/2017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Executive Management retreat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E6ADB3C4-37BC-4668-B07C-AC0A61DA5C70}" type="datetime1">
              <a:rPr lang="en-US" smtClean="0"/>
              <a:t>02/02/2017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Executive Management retreat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2796" y="2667000"/>
            <a:ext cx="749808" cy="84353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2A6A0925-FB6F-41AF-BC67-F44E03827291}" type="datetime1">
              <a:rPr lang="en-US" smtClean="0"/>
              <a:t>02/02/2017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dirty="0" smtClean="0"/>
              <a:t>Executive Management retreat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7783016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D21AAC08-61CE-4B90-B52E-AEC4BE5150C8}" type="datetime1">
              <a:rPr lang="en-US" smtClean="0"/>
              <a:t>02/02/2017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dirty="0" smtClean="0"/>
              <a:t>Executive Management retreat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084A3F8D-7326-489B-A111-72F253C23C70}" type="datetime1">
              <a:rPr lang="en-US" smtClean="0"/>
              <a:t>02/02/2017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Executive Management retreat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7634808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25BF7998-6C05-4FEA-AF9A-E2F1785DC22B}" type="datetime1">
              <a:rPr lang="en-US" smtClean="0"/>
              <a:t>02/02/2017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Executive Management retreat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827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418784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83365" y="638132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Executive Management retreat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571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26567" y="160360"/>
            <a:ext cx="478961" cy="53883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851920" y="908720"/>
            <a:ext cx="4896543" cy="511256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3600" b="1" cap="none" dirty="0" smtClean="0">
                <a:solidFill>
                  <a:srgbClr val="C00000"/>
                </a:solidFill>
              </a:rPr>
              <a:t/>
            </a:r>
            <a:br>
              <a:rPr lang="en-US" sz="3600" b="1" cap="none" dirty="0" smtClean="0">
                <a:solidFill>
                  <a:srgbClr val="C00000"/>
                </a:solidFill>
              </a:rPr>
            </a:br>
            <a:r>
              <a:rPr lang="en-US" sz="2400" b="1" cap="none" dirty="0"/>
              <a:t>Council Working Group on International Internet-Related Policy </a:t>
            </a:r>
            <a:r>
              <a:rPr lang="en-US" sz="2400" b="1" cap="none" dirty="0" smtClean="0"/>
              <a:t>Issues</a:t>
            </a:r>
            <a:r>
              <a:rPr lang="en-US" sz="2400" b="1" cap="none" dirty="0"/>
              <a:t/>
            </a:r>
            <a:br>
              <a:rPr lang="en-US" sz="2400" b="1" cap="none" dirty="0"/>
            </a:br>
            <a:r>
              <a:rPr lang="en-US" sz="2400" b="1" cap="none" dirty="0" smtClean="0"/>
              <a:t>Geneva, 3 </a:t>
            </a:r>
            <a:r>
              <a:rPr lang="en-US" sz="2400" b="1" cap="none" dirty="0"/>
              <a:t>February 2017</a:t>
            </a:r>
            <a:br>
              <a:rPr lang="en-US" sz="2400" b="1" cap="none" dirty="0"/>
            </a:br>
            <a:r>
              <a:rPr lang="en-US" sz="2400" b="1" cap="none" dirty="0" smtClean="0"/>
              <a:t/>
            </a:r>
            <a:br>
              <a:rPr lang="en-US" sz="2400" b="1" cap="none" dirty="0" smtClean="0"/>
            </a:br>
            <a:r>
              <a:rPr lang="en-US" sz="2400" b="1" cap="none" dirty="0"/>
              <a:t/>
            </a:r>
            <a:br>
              <a:rPr lang="en-US" sz="2400" b="1" cap="none" dirty="0"/>
            </a:br>
            <a:r>
              <a:rPr lang="en-US" sz="3600" b="1" cap="none" dirty="0">
                <a:solidFill>
                  <a:srgbClr val="C00000"/>
                </a:solidFill>
              </a:rPr>
              <a:t/>
            </a:r>
            <a:br>
              <a:rPr lang="en-US" sz="3600" b="1" cap="none" dirty="0">
                <a:solidFill>
                  <a:srgbClr val="C00000"/>
                </a:solidFill>
              </a:rPr>
            </a:br>
            <a:r>
              <a:rPr lang="en-US" sz="3600" b="1" cap="none" dirty="0" smtClean="0">
                <a:solidFill>
                  <a:srgbClr val="C00000"/>
                </a:solidFill>
              </a:rPr>
              <a:t>Measuring the Information Society Report </a:t>
            </a:r>
            <a:r>
              <a:rPr lang="en-US" sz="3600" b="1" cap="none" dirty="0" smtClean="0"/>
              <a:t>2016</a:t>
            </a:r>
            <a:br>
              <a:rPr lang="en-US" sz="3600" b="1" cap="none" dirty="0" smtClean="0"/>
            </a:br>
            <a:r>
              <a:rPr lang="en-US" sz="3600" b="1" cap="none" dirty="0" smtClean="0">
                <a:solidFill>
                  <a:srgbClr val="C00000"/>
                </a:solidFill>
              </a:rPr>
              <a:t/>
            </a:r>
            <a:br>
              <a:rPr lang="en-US" sz="3600" b="1" cap="none" dirty="0" smtClean="0">
                <a:solidFill>
                  <a:srgbClr val="C00000"/>
                </a:solidFill>
              </a:rPr>
            </a:br>
            <a:r>
              <a:rPr lang="en-US" sz="3600" cap="none" dirty="0"/>
              <a:t/>
            </a:r>
            <a:br>
              <a:rPr lang="en-US" sz="3600" cap="none" dirty="0"/>
            </a:br>
            <a:r>
              <a:rPr lang="en-US" sz="2800" cap="none" dirty="0"/>
              <a:t/>
            </a:r>
            <a:br>
              <a:rPr lang="en-US" sz="2800" cap="none" dirty="0"/>
            </a:br>
            <a:r>
              <a:rPr lang="en-US" sz="2000" cap="none" dirty="0"/>
              <a:t>Esperanza Magpantay</a:t>
            </a:r>
            <a:br>
              <a:rPr lang="en-US" sz="2000" cap="none" dirty="0"/>
            </a:br>
            <a:r>
              <a:rPr lang="en-US" sz="2000" cap="none" dirty="0"/>
              <a:t>Senior Statistician</a:t>
            </a:r>
            <a:r>
              <a:rPr lang="en-US" sz="2200" cap="none" dirty="0" smtClean="0"/>
              <a:t/>
            </a:r>
            <a:br>
              <a:rPr lang="en-US" sz="2200" cap="none" dirty="0" smtClean="0"/>
            </a:br>
            <a:r>
              <a:rPr lang="en-US" sz="2000" cap="none" dirty="0" smtClean="0"/>
              <a:t>ICT Data and Statistics Division</a:t>
            </a:r>
            <a:br>
              <a:rPr lang="en-US" sz="2000" cap="none" dirty="0" smtClean="0"/>
            </a:br>
            <a:r>
              <a:rPr lang="en-US" sz="2000" cap="none" dirty="0" smtClean="0"/>
              <a:t>International Telecommunication Union</a:t>
            </a:r>
            <a:r>
              <a:rPr lang="en-US" sz="2400" cap="none" dirty="0" smtClean="0"/>
              <a:t/>
            </a:r>
            <a:br>
              <a:rPr lang="en-US" sz="2400" cap="none" dirty="0" smtClean="0"/>
            </a:br>
            <a:r>
              <a:rPr lang="en-US" sz="3600" cap="none" dirty="0" smtClean="0"/>
              <a:t/>
            </a:r>
            <a:br>
              <a:rPr lang="en-US" sz="3600" cap="none" dirty="0" smtClean="0"/>
            </a:br>
            <a:endParaRPr lang="en-US" sz="2700" cap="none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900" dirty="0" smtClean="0"/>
              <a:t>		</a:t>
            </a:r>
            <a:r>
              <a:rPr lang="en-US" dirty="0" smtClean="0"/>
              <a:t>		 	</a:t>
            </a:r>
            <a:endParaRPr lang="en-US" sz="1300" b="1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4877"/>
            <a:ext cx="720080" cy="811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268760"/>
            <a:ext cx="2566719" cy="364502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7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2975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mobile uptake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5495" y="1775709"/>
            <a:ext cx="4106416" cy="4644869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Many people still do not own or use a mobile </a:t>
            </a:r>
            <a:r>
              <a:rPr lang="en-US" sz="2000" dirty="0" smtClean="0"/>
              <a:t>phone</a:t>
            </a:r>
          </a:p>
          <a:p>
            <a:r>
              <a:rPr lang="en-US" sz="2000" dirty="0"/>
              <a:t>Significant gender gaps </a:t>
            </a:r>
            <a:r>
              <a:rPr lang="en-US" sz="2000" dirty="0" smtClean="0"/>
              <a:t>exist - gap </a:t>
            </a:r>
            <a:r>
              <a:rPr lang="en-US" sz="2000" dirty="0"/>
              <a:t>is larger </a:t>
            </a:r>
            <a:r>
              <a:rPr lang="en-US" sz="2000" dirty="0" smtClean="0"/>
              <a:t>for mobile phone ownership </a:t>
            </a:r>
            <a:r>
              <a:rPr lang="en-US" sz="2000" dirty="0"/>
              <a:t>than for </a:t>
            </a:r>
            <a:r>
              <a:rPr lang="en-US" sz="2000" dirty="0" smtClean="0"/>
              <a:t>mobile phone use </a:t>
            </a:r>
          </a:p>
          <a:p>
            <a:r>
              <a:rPr lang="en-US" sz="2000" dirty="0" smtClean="0"/>
              <a:t>People </a:t>
            </a:r>
            <a:r>
              <a:rPr lang="en-US" sz="2000" dirty="0"/>
              <a:t>living in rural areas are less likely to own or use a mobile phone than those living in urban </a:t>
            </a:r>
            <a:r>
              <a:rPr lang="en-US" sz="2000" dirty="0" smtClean="0"/>
              <a:t>areas</a:t>
            </a:r>
          </a:p>
          <a:p>
            <a:r>
              <a:rPr lang="en-US" sz="2000" dirty="0"/>
              <a:t>Affordability is the main barrier to mobile-phone </a:t>
            </a:r>
            <a:r>
              <a:rPr lang="en-US" sz="2000" dirty="0" smtClean="0"/>
              <a:t>ownership</a:t>
            </a:r>
          </a:p>
          <a:p>
            <a:r>
              <a:rPr lang="en-US" sz="2000" dirty="0"/>
              <a:t>Universal use of mobile-cellular services has not yet been </a:t>
            </a:r>
            <a:r>
              <a:rPr lang="en-US" sz="2000" dirty="0" smtClean="0"/>
              <a:t>achieved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10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700808"/>
            <a:ext cx="3776077" cy="479467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716016" y="1347421"/>
            <a:ext cx="42770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Individuals who own a phone, 2015 or latest year</a:t>
            </a:r>
            <a:endParaRPr lang="en-US" sz="1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733256"/>
            <a:ext cx="1379984" cy="232872"/>
          </a:xfrm>
          <a:prstGeom prst="rect">
            <a:avLst/>
          </a:prstGeom>
        </p:spPr>
      </p:pic>
      <p:sp>
        <p:nvSpPr>
          <p:cNvPr id="10" name="Text Box 6"/>
          <p:cNvSpPr txBox="1">
            <a:spLocks noChangeArrowheads="1"/>
          </p:cNvSpPr>
          <p:nvPr/>
        </p:nvSpPr>
        <p:spPr bwMode="white">
          <a:xfrm>
            <a:off x="7904481" y="6570996"/>
            <a:ext cx="947592" cy="230832"/>
          </a:xfrm>
          <a:prstGeom prst="rect">
            <a:avLst/>
          </a:prstGeom>
          <a:solidFill>
            <a:schemeClr val="bg1"/>
          </a:solidFill>
          <a:ln w="762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900" dirty="0" smtClean="0">
                <a:latin typeface="Verdana" pitchFamily="34" charset="0"/>
                <a:cs typeface="Tahoma" pitchFamily="34" charset="0"/>
              </a:rPr>
              <a:t>Source</a:t>
            </a:r>
            <a:r>
              <a:rPr lang="en-US" sz="900" dirty="0">
                <a:latin typeface="Verdana" pitchFamily="34" charset="0"/>
                <a:cs typeface="Tahoma" pitchFamily="34" charset="0"/>
              </a:rPr>
              <a:t>: </a:t>
            </a:r>
            <a:r>
              <a:rPr lang="en-US" sz="900" dirty="0" smtClean="0">
                <a:latin typeface="Verdana" pitchFamily="34" charset="0"/>
                <a:cs typeface="Tahoma" pitchFamily="34" charset="0"/>
              </a:rPr>
              <a:t>ITU.</a:t>
            </a:r>
            <a:endParaRPr lang="en-US" sz="900" dirty="0">
              <a:latin typeface="Verdan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18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Internet user and activity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856" y="1516698"/>
            <a:ext cx="3896072" cy="4828118"/>
          </a:xfrm>
        </p:spPr>
        <p:txBody>
          <a:bodyPr>
            <a:normAutofit/>
          </a:bodyPr>
          <a:lstStyle/>
          <a:p>
            <a:r>
              <a:rPr lang="en-US" sz="2000" dirty="0"/>
              <a:t>The benefits of the Internet are still unavailable to over half the world’s </a:t>
            </a:r>
            <a:r>
              <a:rPr lang="en-US" sz="2000" dirty="0" smtClean="0"/>
              <a:t>population</a:t>
            </a:r>
          </a:p>
          <a:p>
            <a:r>
              <a:rPr lang="en-US" sz="2000" dirty="0"/>
              <a:t>Most people have access to Internet services but many do not actually use </a:t>
            </a:r>
            <a:r>
              <a:rPr lang="en-US" sz="2000" dirty="0" smtClean="0"/>
              <a:t>them</a:t>
            </a:r>
            <a:endParaRPr lang="en-US" sz="2000" dirty="0"/>
          </a:p>
          <a:p>
            <a:r>
              <a:rPr lang="en-US" sz="2000" dirty="0"/>
              <a:t>The full potential of the Internet remains untapped, especially for low-income and less educated </a:t>
            </a:r>
            <a:r>
              <a:rPr lang="en-US" sz="2000" dirty="0" smtClean="0"/>
              <a:t>users</a:t>
            </a:r>
          </a:p>
          <a:p>
            <a:r>
              <a:rPr lang="en-US" sz="2000" dirty="0"/>
              <a:t>Access to the Internet is not enough, </a:t>
            </a:r>
            <a:r>
              <a:rPr lang="en-US" sz="2000" dirty="0" smtClean="0"/>
              <a:t>skills needed </a:t>
            </a:r>
            <a:r>
              <a:rPr lang="en-US" sz="2000" dirty="0"/>
              <a:t>to take full advantage of the </a:t>
            </a:r>
            <a:r>
              <a:rPr lang="en-US" sz="2000" dirty="0" smtClean="0"/>
              <a:t>Internet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More data are needed!!!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11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87834" y="1603539"/>
            <a:ext cx="51333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Individuals using the Internet (%), by level of development</a:t>
            </a:r>
            <a:endParaRPr lang="en-US" sz="1600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834" y="2217520"/>
            <a:ext cx="4796652" cy="4091800"/>
          </a:xfrm>
        </p:spPr>
      </p:pic>
    </p:spTree>
    <p:extLst>
      <p:ext uri="{BB962C8B-B14F-4D97-AF65-F5344CB8AC3E}">
        <p14:creationId xmlns:p14="http://schemas.microsoft.com/office/powerpoint/2010/main" val="137496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Thank you</a:t>
            </a:r>
            <a:endParaRPr lang="en-US" sz="2700" cap="none" dirty="0"/>
          </a:p>
        </p:txBody>
      </p:sp>
      <p:grpSp>
        <p:nvGrpSpPr>
          <p:cNvPr id="3" name="Group 2"/>
          <p:cNvGrpSpPr/>
          <p:nvPr/>
        </p:nvGrpSpPr>
        <p:grpSpPr>
          <a:xfrm>
            <a:off x="1259632" y="3933056"/>
            <a:ext cx="6768752" cy="1440160"/>
            <a:chOff x="114694" y="2750442"/>
            <a:chExt cx="3871418" cy="1935709"/>
          </a:xfrm>
        </p:grpSpPr>
        <p:sp>
          <p:nvSpPr>
            <p:cNvPr id="4" name="Rectangle 3"/>
            <p:cNvSpPr/>
            <p:nvPr/>
          </p:nvSpPr>
          <p:spPr>
            <a:xfrm>
              <a:off x="114694" y="2750442"/>
              <a:ext cx="3871418" cy="1935709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ectangle 5"/>
            <p:cNvSpPr/>
            <p:nvPr/>
          </p:nvSpPr>
          <p:spPr>
            <a:xfrm>
              <a:off x="114695" y="2750442"/>
              <a:ext cx="3660866" cy="19357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R="0" lvl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en-US" altLang="en-US" b="1" i="0" u="none" strike="noStrike" kern="1200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endParaRPr>
            </a:p>
            <a:p>
              <a:pPr marR="0" lvl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altLang="en-US" sz="3600" i="0" u="none" strike="noStrike" kern="1200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</a:rPr>
                <a:t>For more information</a:t>
              </a:r>
              <a:r>
                <a:rPr kumimoji="0" lang="en-US" altLang="en-US" sz="3600" i="0" u="none" strike="noStrike" kern="1200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</a:rPr>
                <a:t> and data:</a:t>
              </a:r>
              <a:endParaRPr kumimoji="0" lang="en-US" altLang="en-US" sz="3600" i="0" u="none" strike="noStrike" kern="1200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endParaRPr>
            </a:p>
            <a:p>
              <a:pPr marR="0" lvl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fr-CH" altLang="en-US" sz="3600" dirty="0" smtClean="0">
                  <a:solidFill>
                    <a:schemeClr val="bg1"/>
                  </a:solidFill>
                  <a:latin typeface="+mj-lt"/>
                </a:rPr>
                <a:t>www.itu.int/en/ITU-D/statistics</a:t>
              </a:r>
            </a:p>
            <a:p>
              <a:pPr marR="0" lvl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en-US" altLang="en-US" b="1" i="0" u="none" strike="noStrike" kern="1200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832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H" sz="3200" dirty="0" smtClean="0"/>
              <a:t>Index</a:t>
            </a:r>
            <a:endParaRPr lang="en-GB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63408" y="1816224"/>
            <a:ext cx="5792768" cy="47811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The ICT Development Index (IDI)</a:t>
            </a:r>
            <a:endParaRPr lang="en-US" dirty="0" smtClean="0"/>
          </a:p>
          <a:p>
            <a:pPr>
              <a:spcBef>
                <a:spcPts val="0"/>
              </a:spcBef>
            </a:pPr>
            <a:endParaRPr lang="en-US" sz="1100" dirty="0" smtClean="0"/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role of ICTs in monitoring the SDGs 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en-US" sz="1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ICT prices</a:t>
            </a:r>
          </a:p>
          <a:p>
            <a:pPr>
              <a:spcBef>
                <a:spcPts val="0"/>
              </a:spcBef>
            </a:pPr>
            <a:endParaRPr lang="en-US" sz="1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en-US" sz="1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Measuring mobile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uptake 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Internet user and activity trends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777" y="1988840"/>
            <a:ext cx="2566719" cy="364502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7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6741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558533"/>
            <a:ext cx="3456384" cy="4802866"/>
          </a:xfrm>
        </p:spPr>
        <p:txBody>
          <a:bodyPr>
            <a:normAutofit/>
          </a:bodyPr>
          <a:lstStyle/>
          <a:p>
            <a:pPr marL="273050" lvl="1" indent="-266700"/>
            <a:r>
              <a:rPr lang="en-US" sz="1900" dirty="0" smtClean="0"/>
              <a:t>Steep rise in mobile-cellular subscriptions and mobile broadband subscriptions</a:t>
            </a:r>
          </a:p>
          <a:p>
            <a:pPr marL="273050" lvl="1" indent="-266700"/>
            <a:r>
              <a:rPr lang="en-US" sz="1900" dirty="0" smtClean="0"/>
              <a:t>Mobile broadband networks reach 84% of global population, 67% of rural population</a:t>
            </a:r>
          </a:p>
          <a:p>
            <a:pPr marL="273050" lvl="1" indent="-266700"/>
            <a:r>
              <a:rPr lang="en-US" sz="1900" dirty="0" smtClean="0"/>
              <a:t>47 per cent of the world’s population online in 2016</a:t>
            </a:r>
          </a:p>
          <a:p>
            <a:pPr marL="273050" lvl="1" indent="-266700"/>
            <a:r>
              <a:rPr lang="en-US" sz="1900" dirty="0" smtClean="0"/>
              <a:t>Steady growth of fixed-broadband subscriptions</a:t>
            </a:r>
          </a:p>
          <a:p>
            <a:pPr marL="273050" lvl="1" indent="-266700"/>
            <a:r>
              <a:rPr lang="en-US" sz="1900" dirty="0" smtClean="0"/>
              <a:t>More than 50 per cent of households have Internet access at home</a:t>
            </a:r>
            <a:endParaRPr lang="en-US" sz="1600" dirty="0"/>
          </a:p>
          <a:p>
            <a:pPr marL="0" lvl="1" indent="0">
              <a:buNone/>
            </a:pPr>
            <a:endParaRPr lang="en-US" sz="1400" dirty="0" smtClean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white">
          <a:xfrm>
            <a:off x="8000925" y="5782622"/>
            <a:ext cx="1008609" cy="246221"/>
          </a:xfrm>
          <a:prstGeom prst="rect">
            <a:avLst/>
          </a:prstGeom>
          <a:solidFill>
            <a:schemeClr val="bg1"/>
          </a:solidFill>
          <a:ln w="762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2"/>
                </a:solidFill>
                <a:latin typeface="Verdana" pitchFamily="34" charset="0"/>
                <a:cs typeface="Tahoma" pitchFamily="34" charset="0"/>
              </a:rPr>
              <a:t>Source: </a:t>
            </a:r>
            <a:r>
              <a:rPr lang="en-US" sz="1000" dirty="0" smtClean="0">
                <a:solidFill>
                  <a:schemeClr val="tx2"/>
                </a:solidFill>
                <a:latin typeface="Verdana" pitchFamily="34" charset="0"/>
                <a:cs typeface="Tahoma" pitchFamily="34" charset="0"/>
              </a:rPr>
              <a:t>ITU.</a:t>
            </a:r>
            <a:endParaRPr lang="en-US" sz="1000" dirty="0">
              <a:solidFill>
                <a:schemeClr val="tx2"/>
              </a:solidFill>
              <a:latin typeface="Verdana" pitchFamily="34" charset="0"/>
              <a:cs typeface="Tahoma" pitchFamily="34" charset="0"/>
            </a:endParaRP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228525" y="209831"/>
            <a:ext cx="7772400" cy="88326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Key ICT indicators</a:t>
            </a:r>
            <a:endParaRPr lang="en-US" sz="2800" dirty="0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348" y="2566645"/>
            <a:ext cx="5174186" cy="31683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15408" y="1916832"/>
            <a:ext cx="532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Substantial growth in global access to and use </a:t>
            </a:r>
            <a:r>
              <a:rPr lang="en-US" b="1" dirty="0" smtClean="0"/>
              <a:t>of ICTs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94921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Significant digital divide exists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4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060848"/>
            <a:ext cx="6912768" cy="4112520"/>
          </a:xfrm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white">
          <a:xfrm>
            <a:off x="277316" y="6353889"/>
            <a:ext cx="1008609" cy="246221"/>
          </a:xfrm>
          <a:prstGeom prst="rect">
            <a:avLst/>
          </a:prstGeom>
          <a:solidFill>
            <a:schemeClr val="bg1"/>
          </a:solidFill>
          <a:ln w="762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2"/>
                </a:solidFill>
                <a:latin typeface="Verdana" pitchFamily="34" charset="0"/>
                <a:cs typeface="Tahoma" pitchFamily="34" charset="0"/>
              </a:rPr>
              <a:t>Source: </a:t>
            </a:r>
            <a:r>
              <a:rPr lang="en-US" sz="1000" dirty="0" smtClean="0">
                <a:solidFill>
                  <a:schemeClr val="tx2"/>
                </a:solidFill>
                <a:latin typeface="Verdana" pitchFamily="34" charset="0"/>
                <a:cs typeface="Tahoma" pitchFamily="34" charset="0"/>
              </a:rPr>
              <a:t>ITU.</a:t>
            </a:r>
            <a:endParaRPr lang="en-US" sz="1000" dirty="0">
              <a:solidFill>
                <a:schemeClr val="tx2"/>
              </a:solidFill>
              <a:latin typeface="Verdan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7584" y="1516698"/>
            <a:ext cx="48616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ICT penetration, 2016*, by level of development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188175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ICT Development Index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939" y="1600200"/>
            <a:ext cx="7671071" cy="4495800"/>
          </a:xfrm>
        </p:spPr>
      </p:pic>
    </p:spTree>
    <p:extLst>
      <p:ext uri="{BB962C8B-B14F-4D97-AF65-F5344CB8AC3E}">
        <p14:creationId xmlns:p14="http://schemas.microsoft.com/office/powerpoint/2010/main" val="1467874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056" y="548680"/>
            <a:ext cx="8820472" cy="58477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ICT Development Index (IDI) - 2016 </a:t>
            </a:r>
            <a:r>
              <a:rPr lang="en-US" sz="3200" dirty="0"/>
              <a:t>top ten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73224" y="1700808"/>
            <a:ext cx="3394720" cy="4752528"/>
          </a:xfrm>
        </p:spPr>
        <p:txBody>
          <a:bodyPr>
            <a:noAutofit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400" dirty="0"/>
              <a:t>Korea (Rep</a:t>
            </a:r>
            <a:r>
              <a:rPr lang="en-US" sz="2400" dirty="0" smtClean="0"/>
              <a:t>.)</a:t>
            </a:r>
            <a:endParaRPr lang="en-US" sz="2400" dirty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400" dirty="0" smtClean="0"/>
              <a:t>Iceland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400" dirty="0" smtClean="0"/>
              <a:t>Denmark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fr-CH" sz="2400" dirty="0" err="1"/>
              <a:t>Switzerland</a:t>
            </a:r>
            <a:r>
              <a:rPr lang="fr-CH" sz="2400" dirty="0"/>
              <a:t> </a:t>
            </a:r>
            <a:endParaRPr lang="fr-CH" sz="2400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fr-CH" sz="2400" dirty="0" smtClean="0"/>
              <a:t>United </a:t>
            </a:r>
            <a:r>
              <a:rPr lang="fr-CH" sz="2400" dirty="0" err="1" smtClean="0"/>
              <a:t>Kingdom</a:t>
            </a:r>
            <a:endParaRPr lang="fr-CH" sz="2400" dirty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400" dirty="0"/>
              <a:t>Hong Kong, China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400" dirty="0" smtClean="0"/>
              <a:t>Sweden</a:t>
            </a:r>
            <a:endParaRPr lang="fr-CH" sz="2400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400" dirty="0"/>
              <a:t>Netherlands</a:t>
            </a:r>
            <a:endParaRPr lang="en-US" sz="2400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400" dirty="0" smtClean="0"/>
              <a:t>Norway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400" dirty="0" smtClean="0"/>
              <a:t>Japan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995937" y="1700808"/>
            <a:ext cx="4824536" cy="4392488"/>
          </a:xfrm>
        </p:spPr>
        <p:txBody>
          <a:bodyPr>
            <a:noAutofit/>
          </a:bodyPr>
          <a:lstStyle/>
          <a:p>
            <a:r>
              <a:rPr lang="en-US" sz="2400" dirty="0"/>
              <a:t>The Republic of Korea leads the IDI rankings </a:t>
            </a:r>
            <a:r>
              <a:rPr lang="en-US" sz="2400" dirty="0" smtClean="0"/>
              <a:t>for the second consecutive year</a:t>
            </a:r>
          </a:p>
          <a:p>
            <a:endParaRPr lang="en-US" sz="2400" dirty="0" smtClean="0"/>
          </a:p>
          <a:p>
            <a:r>
              <a:rPr lang="en-US" sz="2400" dirty="0" smtClean="0"/>
              <a:t>There is a strong association between economic and ICT development</a:t>
            </a:r>
          </a:p>
          <a:p>
            <a:endParaRPr lang="en-US" sz="2400" dirty="0" smtClean="0"/>
          </a:p>
          <a:p>
            <a:r>
              <a:rPr lang="en-US" sz="2400" dirty="0" smtClean="0"/>
              <a:t>Greater improvement in ICT use than ICT access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105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7772400" cy="87280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Disparities </a:t>
            </a:r>
            <a:r>
              <a:rPr lang="en-US" sz="3200" dirty="0"/>
              <a:t>in IDI value </a:t>
            </a:r>
            <a:r>
              <a:rPr lang="en-US" sz="3200" dirty="0" smtClean="0"/>
              <a:t>remain    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199644" y="1461863"/>
            <a:ext cx="4283911" cy="504056"/>
          </a:xfrm>
          <a:prstGeom prst="rect">
            <a:avLst/>
          </a:prstGeom>
          <a:noFill/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</a:pPr>
            <a:r>
              <a:rPr kumimoji="0" lang="en-US" sz="1400" b="0" i="0" u="none" strike="noStrike" cap="none" normalizeH="0" dirty="0" smtClean="0">
                <a:ln>
                  <a:noFill/>
                </a:ln>
                <a:effectLst/>
                <a:latin typeface="Verdana "/>
              </a:rPr>
              <a:t>Geographical distribution of the IDI, 2016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Verdana 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white">
          <a:xfrm>
            <a:off x="7452320" y="6381749"/>
            <a:ext cx="947592" cy="230832"/>
          </a:xfrm>
          <a:prstGeom prst="rect">
            <a:avLst/>
          </a:prstGeom>
          <a:solidFill>
            <a:schemeClr val="bg1"/>
          </a:solidFill>
          <a:ln w="762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900" dirty="0" smtClean="0">
                <a:latin typeface="Verdana" pitchFamily="34" charset="0"/>
                <a:cs typeface="Tahoma" pitchFamily="34" charset="0"/>
              </a:rPr>
              <a:t>Source</a:t>
            </a:r>
            <a:r>
              <a:rPr lang="en-US" sz="900" dirty="0">
                <a:latin typeface="Verdana" pitchFamily="34" charset="0"/>
                <a:cs typeface="Tahoma" pitchFamily="34" charset="0"/>
              </a:rPr>
              <a:t>: </a:t>
            </a:r>
            <a:r>
              <a:rPr lang="en-US" sz="900" dirty="0" smtClean="0">
                <a:latin typeface="Verdana" pitchFamily="34" charset="0"/>
                <a:cs typeface="Tahoma" pitchFamily="34" charset="0"/>
              </a:rPr>
              <a:t>ITU</a:t>
            </a:r>
            <a:r>
              <a:rPr lang="en-US" sz="900" dirty="0" smtClean="0">
                <a:solidFill>
                  <a:schemeClr val="tx2"/>
                </a:solidFill>
                <a:latin typeface="Verdana" pitchFamily="34" charset="0"/>
                <a:cs typeface="Tahoma" pitchFamily="34" charset="0"/>
              </a:rPr>
              <a:t>.</a:t>
            </a:r>
            <a:endParaRPr lang="en-US" sz="900" dirty="0">
              <a:solidFill>
                <a:schemeClr val="tx2"/>
              </a:solidFill>
              <a:latin typeface="Verdana" pitchFamily="34" charset="0"/>
              <a:cs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04" y="1965919"/>
            <a:ext cx="7740352" cy="440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72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+mn-lt"/>
              </a:rPr>
              <a:t>Mobile cellular prices</a:t>
            </a:r>
            <a:endParaRPr lang="en-GB" sz="32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4551" y="1455639"/>
            <a:ext cx="4671301" cy="22903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50930" b="2453"/>
          <a:stretch/>
        </p:blipFill>
        <p:spPr>
          <a:xfrm>
            <a:off x="6785845" y="1772816"/>
            <a:ext cx="2002240" cy="25976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>
            <a:off x="3131840" y="1268760"/>
            <a:ext cx="3960440" cy="504056"/>
          </a:xfrm>
          <a:prstGeom prst="rect">
            <a:avLst/>
          </a:prstGeom>
          <a:noFill/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effectLst/>
              <a:latin typeface="Verdana 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668469" y="3737886"/>
            <a:ext cx="8031850" cy="349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§"/>
              <a:defRPr sz="3200" baseline="0">
                <a:solidFill>
                  <a:srgbClr val="46465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Ø"/>
              <a:defRPr sz="2800" baseline="0">
                <a:solidFill>
                  <a:srgbClr val="46465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§"/>
              <a:defRPr sz="2200" baseline="0">
                <a:solidFill>
                  <a:srgbClr val="46465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 baseline="0">
                <a:solidFill>
                  <a:srgbClr val="46465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 baseline="0">
                <a:solidFill>
                  <a:srgbClr val="464653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50633" y="4370424"/>
            <a:ext cx="4545219" cy="220834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/>
          <a:srcRect r="48565" b="2453"/>
          <a:stretch/>
        </p:blipFill>
        <p:spPr>
          <a:xfrm>
            <a:off x="6935552" y="2095500"/>
            <a:ext cx="1996125" cy="24706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58758" y="4980645"/>
            <a:ext cx="209550" cy="476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20448" y="4560123"/>
            <a:ext cx="133350" cy="24765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998219" y="4849840"/>
            <a:ext cx="10518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Average region</a:t>
            </a:r>
            <a:endParaRPr lang="en-US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6921809" y="4560123"/>
            <a:ext cx="11785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Price in a country</a:t>
            </a:r>
            <a:endParaRPr lang="en-US" sz="1100" dirty="0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white">
          <a:xfrm>
            <a:off x="8123232" y="6613759"/>
            <a:ext cx="947592" cy="230832"/>
          </a:xfrm>
          <a:prstGeom prst="rect">
            <a:avLst/>
          </a:prstGeom>
          <a:solidFill>
            <a:schemeClr val="bg1"/>
          </a:solidFill>
          <a:ln w="762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900" dirty="0" smtClean="0">
                <a:solidFill>
                  <a:schemeClr val="tx2"/>
                </a:solidFill>
                <a:latin typeface="Verdana" pitchFamily="34" charset="0"/>
                <a:cs typeface="Tahoma" pitchFamily="34" charset="0"/>
              </a:rPr>
              <a:t>Source</a:t>
            </a:r>
            <a:r>
              <a:rPr lang="en-US" sz="900" dirty="0">
                <a:solidFill>
                  <a:schemeClr val="tx2"/>
                </a:solidFill>
                <a:latin typeface="Verdana" pitchFamily="34" charset="0"/>
                <a:cs typeface="Tahoma" pitchFamily="34" charset="0"/>
              </a:rPr>
              <a:t>: </a:t>
            </a:r>
            <a:r>
              <a:rPr lang="en-US" sz="900" dirty="0" smtClean="0">
                <a:solidFill>
                  <a:schemeClr val="tx2"/>
                </a:solidFill>
                <a:latin typeface="Verdana" pitchFamily="34" charset="0"/>
                <a:cs typeface="Tahoma" pitchFamily="34" charset="0"/>
              </a:rPr>
              <a:t>ITU.</a:t>
            </a:r>
            <a:endParaRPr lang="en-US" sz="900" dirty="0">
              <a:solidFill>
                <a:schemeClr val="tx2"/>
              </a:solidFill>
              <a:latin typeface="Verdana" pitchFamily="34" charset="0"/>
              <a:cs typeface="Tahoma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84394" y="1274984"/>
            <a:ext cx="25651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</a:pPr>
            <a:r>
              <a:rPr lang="fr-CH" sz="1600" dirty="0">
                <a:latin typeface="Verdana "/>
              </a:rPr>
              <a:t>Mobile-cellular </a:t>
            </a:r>
            <a:r>
              <a:rPr lang="fr-CH" sz="1600" dirty="0" err="1">
                <a:latin typeface="Verdana "/>
              </a:rPr>
              <a:t>sub</a:t>
            </a:r>
            <a:r>
              <a:rPr lang="fr-CH" sz="1600" dirty="0">
                <a:latin typeface="Verdana "/>
              </a:rPr>
              <a:t>-basket</a:t>
            </a:r>
            <a:endParaRPr lang="en-US" sz="1600" dirty="0">
              <a:latin typeface="Verdana "/>
            </a:endParaRPr>
          </a:p>
        </p:txBody>
      </p:sp>
      <p:sp>
        <p:nvSpPr>
          <p:cNvPr id="21" name="Content Placeholder 6"/>
          <p:cNvSpPr>
            <a:spLocks noGrp="1"/>
          </p:cNvSpPr>
          <p:nvPr>
            <p:ph sz="half" idx="1"/>
          </p:nvPr>
        </p:nvSpPr>
        <p:spPr>
          <a:xfrm>
            <a:off x="75237" y="2009255"/>
            <a:ext cx="4464496" cy="44005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Continued to fall and more steeply than in previous year, linked to prepaid packages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/>
              <a:t>Differences in </a:t>
            </a:r>
            <a:r>
              <a:rPr lang="en-US" sz="2400" dirty="0" smtClean="0"/>
              <a:t>mobile prices </a:t>
            </a:r>
            <a:r>
              <a:rPr lang="en-US" sz="2400" dirty="0"/>
              <a:t>persist within and across </a:t>
            </a:r>
            <a:r>
              <a:rPr lang="en-US" sz="2400" dirty="0" smtClean="0"/>
              <a:t>regions, Asia-Pacific has the lowest average PPP$ price</a:t>
            </a:r>
            <a:endParaRPr lang="en-US" sz="1800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4684394" y="3846794"/>
            <a:ext cx="25651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</a:pPr>
            <a:r>
              <a:rPr lang="fr-CH" sz="1600" dirty="0">
                <a:latin typeface="Verdana "/>
              </a:rPr>
              <a:t>Mobile-cellular </a:t>
            </a:r>
            <a:r>
              <a:rPr lang="fr-CH" sz="1600" dirty="0" err="1">
                <a:latin typeface="Verdana "/>
              </a:rPr>
              <a:t>sub</a:t>
            </a:r>
            <a:r>
              <a:rPr lang="fr-CH" sz="1600" dirty="0">
                <a:latin typeface="Verdana "/>
              </a:rPr>
              <a:t>-basket</a:t>
            </a:r>
            <a:endParaRPr lang="en-US" sz="1600" dirty="0">
              <a:latin typeface="Verdana "/>
            </a:endParaRPr>
          </a:p>
        </p:txBody>
      </p:sp>
    </p:spTree>
    <p:extLst>
      <p:ext uri="{BB962C8B-B14F-4D97-AF65-F5344CB8AC3E}">
        <p14:creationId xmlns:p14="http://schemas.microsoft.com/office/powerpoint/2010/main" val="3213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7" y="355373"/>
            <a:ext cx="8496944" cy="8925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Broadband prices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96693" y="1826213"/>
            <a:ext cx="4464496" cy="44005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Fixed-broadband prices continued to drop but remained highest in LDCs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Mobile-broadband prices is cheaper and more widely available than fixed broadband, but is still not deployed in majority of LDCs</a:t>
            </a:r>
            <a:endParaRPr lang="en-US" sz="1400" dirty="0" smtClean="0"/>
          </a:p>
          <a:p>
            <a:pPr marL="514350" indent="-514350">
              <a:buNone/>
            </a:pPr>
            <a:endParaRPr lang="en-US" sz="1800" dirty="0" smtClean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white">
          <a:xfrm>
            <a:off x="7457579" y="6553024"/>
            <a:ext cx="947592" cy="230832"/>
          </a:xfrm>
          <a:prstGeom prst="rect">
            <a:avLst/>
          </a:prstGeom>
          <a:solidFill>
            <a:schemeClr val="bg1"/>
          </a:solidFill>
          <a:ln w="762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900" dirty="0" smtClean="0">
                <a:latin typeface="Verdana" pitchFamily="34" charset="0"/>
                <a:cs typeface="Tahoma" pitchFamily="34" charset="0"/>
              </a:rPr>
              <a:t>Source</a:t>
            </a:r>
            <a:r>
              <a:rPr lang="en-US" sz="900" dirty="0">
                <a:latin typeface="Verdana" pitchFamily="34" charset="0"/>
                <a:cs typeface="Tahoma" pitchFamily="34" charset="0"/>
              </a:rPr>
              <a:t>: </a:t>
            </a:r>
            <a:r>
              <a:rPr lang="en-US" sz="900" dirty="0" smtClean="0">
                <a:latin typeface="Verdana" pitchFamily="34" charset="0"/>
                <a:cs typeface="Tahoma" pitchFamily="34" charset="0"/>
              </a:rPr>
              <a:t>ITU.</a:t>
            </a:r>
            <a:endParaRPr lang="en-US" sz="900" dirty="0">
              <a:latin typeface="Verdana" pitchFamily="34" charset="0"/>
              <a:cs typeface="Tahoma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4422" y="1568434"/>
            <a:ext cx="4383472" cy="22951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8802" y="3897251"/>
            <a:ext cx="3442930" cy="19873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644009" y="1318577"/>
            <a:ext cx="2822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Fixed broadband </a:t>
            </a:r>
            <a:r>
              <a:rPr lang="en-US" dirty="0" smtClean="0"/>
              <a:t>sub-basket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429652"/>
            <a:ext cx="3977583" cy="212337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644009" y="4095985"/>
            <a:ext cx="3425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Mobile broadband, handset-based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127" y="4809036"/>
            <a:ext cx="2793767" cy="15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1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0bb021d-947f-43a0-81ba-2a21b0d60df9">XMDQHHHA4CRK-304-1765</_dlc_DocId>
    <_dlc_DocIdUrl xmlns="10bb021d-947f-43a0-81ba-2a21b0d60df9">
      <Url>https://intranet.itu.int/sites/ITU-D/cyb/_layouts/DocIdRedir.aspx?ID=XMDQHHHA4CRK-304-1765</Url>
      <Description>XMDQHHHA4CRK-304-1765</Description>
    </_dlc_DocIdUrl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F750E4F31D394F9C9AE3A705156B03" ma:contentTypeVersion="4" ma:contentTypeDescription="Create a new document." ma:contentTypeScope="" ma:versionID="b7cf36797617bcc3e16d20b4e774bc80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7c507cf9aad33329ed45c003d6050f0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A9A0B1-5F54-45EF-A28F-0B2FAC4CADC9}"/>
</file>

<file path=customXml/itemProps2.xml><?xml version="1.0" encoding="utf-8"?>
<ds:datastoreItem xmlns:ds="http://schemas.openxmlformats.org/officeDocument/2006/customXml" ds:itemID="{DB469251-26C4-4223-92C9-72D773D1A1BF}"/>
</file>

<file path=customXml/itemProps3.xml><?xml version="1.0" encoding="utf-8"?>
<ds:datastoreItem xmlns:ds="http://schemas.openxmlformats.org/officeDocument/2006/customXml" ds:itemID="{D0C54AC1-33A6-4B3A-959E-3E7A6F7A11D2}"/>
</file>

<file path=customXml/itemProps4.xml><?xml version="1.0" encoding="utf-8"?>
<ds:datastoreItem xmlns:ds="http://schemas.openxmlformats.org/officeDocument/2006/customXml" ds:itemID="{2BA9A0B1-5F54-45EF-A28F-0B2FAC4CADC9}">
  <ds:schemaRefs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10bb021d-947f-43a0-81ba-2a21b0d60df9"/>
  </ds:schemaRefs>
</ds:datastoreItem>
</file>

<file path=customXml/itemProps5.xml><?xml version="1.0" encoding="utf-8"?>
<ds:datastoreItem xmlns:ds="http://schemas.openxmlformats.org/officeDocument/2006/customXml" ds:itemID="{3D64AC33-F2A4-466B-8237-9E4ACA700DE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43809</TotalTime>
  <Words>472</Words>
  <Application>Microsoft Office PowerPoint</Application>
  <PresentationFormat>On-screen Show (4:3)</PresentationFormat>
  <Paragraphs>98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Verdana </vt:lpstr>
      <vt:lpstr>Arial</vt:lpstr>
      <vt:lpstr>Calibri</vt:lpstr>
      <vt:lpstr>Tahoma</vt:lpstr>
      <vt:lpstr>Verdana</vt:lpstr>
      <vt:lpstr>Wingdings</vt:lpstr>
      <vt:lpstr>Wingdings 2</vt:lpstr>
      <vt:lpstr>Median</vt:lpstr>
      <vt:lpstr> Council Working Group on International Internet-Related Policy Issues Geneva, 3 February 2017    Measuring the Information Society Report 2016    Esperanza Magpantay Senior Statistician ICT Data and Statistics Division International Telecommunication Union  </vt:lpstr>
      <vt:lpstr>Index</vt:lpstr>
      <vt:lpstr>Key ICT indicators</vt:lpstr>
      <vt:lpstr>Significant digital divide exists</vt:lpstr>
      <vt:lpstr>ICT Development Index</vt:lpstr>
      <vt:lpstr>ICT Development Index (IDI) - 2016 top ten</vt:lpstr>
      <vt:lpstr>Disparities in IDI value remain    </vt:lpstr>
      <vt:lpstr>Mobile cellular prices</vt:lpstr>
      <vt:lpstr>Broadband prices</vt:lpstr>
      <vt:lpstr>Measuring mobile uptake</vt:lpstr>
      <vt:lpstr>Internet user and activity trends</vt:lpstr>
      <vt:lpstr>Thank you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Igglesis, Vaggelis</dc:creator>
  <cp:lastModifiedBy>Magpantay, Esperanza</cp:lastModifiedBy>
  <cp:revision>2447</cp:revision>
  <cp:lastPrinted>2014-01-21T08:46:46Z</cp:lastPrinted>
  <dcterms:created xsi:type="dcterms:W3CDTF">2011-09-07T08:28:06Z</dcterms:created>
  <dcterms:modified xsi:type="dcterms:W3CDTF">2017-02-02T13:32:32Z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0x010100C7F750E4F31D394F9C9AE3A705156B03</vt:lpwstr>
  </property>
  <property fmtid="{D5CDD505-2E9C-101B-9397-08002B2CF9AE}" pid="3" name="_dlc_DocIdItemGuid">
    <vt:lpwstr>be592719-6f1d-46cc-9ab4-c15bcc0dbf7a</vt:lpwstr>
  </property>
</Properties>
</file>