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9" r:id="rId2"/>
    <p:sldId id="271" r:id="rId3"/>
    <p:sldId id="273" r:id="rId4"/>
    <p:sldId id="269" r:id="rId5"/>
    <p:sldId id="268" r:id="rId6"/>
    <p:sldId id="270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93" d="100"/>
          <a:sy n="93" d="100"/>
        </p:scale>
        <p:origin x="-36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79088-5CE3-4C3B-A65F-155A92F274EE}" type="datetimeFigureOut">
              <a:rPr lang="en-GB" smtClean="0"/>
              <a:t>14/02/2016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159F3-DA92-4944-8B4D-2AF41CF3E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257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recommendations/rec.aspx?rec=12624&amp;lang=en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itu.int/pub/T-TUT-FSTP-2015-AM" TargetMode="External"/><Relationship Id="rId5" Type="http://schemas.openxmlformats.org/officeDocument/2006/relationships/hyperlink" Target="http://www.itu.int/pub/T-TUT-FSTP-2015-ACC" TargetMode="External"/><Relationship Id="rId4" Type="http://schemas.openxmlformats.org/officeDocument/2006/relationships/hyperlink" Target="http://www.itu.int/ITU-T/recommendations/rec.aspx?rec=12648&amp;lang=en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ITU-T F.791 (11/2015) Accessibility terms and definitions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consented UN standalone recommendation giving the correct definitions  based on the UNCRD  with consultation with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be used by standard writers and others to be used in all respective documents in English.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ITU-T H.702 (11/2015) Accessibility profiles for IPTV systems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recommendation makes it possible for accessibility features like captioning, sign language, and audio description to be added to Internet Protocol TV and that this can be deployed globally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interoperably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FSTP-ACC-</a:t>
            </a:r>
            <a:r>
              <a:rPr kumimoji="1" lang="en-US" altLang="ja-JP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RemPart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 - Guidelines for supporting remote participation in meetings for all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 UN standalone technical paper giving  instructions on how to organize and run  an accessible remote participation  meetings to include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taking into account both the accessible and in accessible aspects of the existing remote participation tools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FSTP-AM - Guidelines for accessible meetings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UN standalone technical paper giving instructions on how to organize and run an accessible meetings to include persons with disabilities.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5AD5C-5C48-4852-A382-BFBA05AF93F4}" type="slidenum">
              <a:rPr lang="ja-JP" altLang="en-US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869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327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90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82083"/>
            <a:ext cx="27432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82083"/>
            <a:ext cx="80264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825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76250" y="5857875"/>
            <a:ext cx="5281083" cy="3127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49E25-1E3E-4275-8876-12A6575C01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274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587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411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99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32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335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07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03250"/>
            <a:ext cx="4011084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03251"/>
            <a:ext cx="6815667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539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5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466468"/>
            <a:ext cx="1219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68501"/>
            <a:ext cx="109728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3600" y="617643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defTabSz="457200"/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3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4952"/>
            <a:ext cx="12192000" cy="1932487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</a:rPr>
              <a:t>Open Consultations on Internet and 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Accessibility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US" sz="2800" dirty="0" smtClean="0"/>
              <a:t>"Access </a:t>
            </a:r>
            <a:r>
              <a:rPr lang="en-US" sz="2800" dirty="0"/>
              <a:t>to the Internet </a:t>
            </a:r>
            <a:r>
              <a:rPr lang="en-US" sz="2800" dirty="0" smtClean="0"/>
              <a:t>for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r>
              <a:rPr lang="en-US" sz="2800" dirty="0"/>
              <a:t>Persons with Disabilities and specific </a:t>
            </a:r>
            <a:r>
              <a:rPr lang="en-US" sz="2800" dirty="0" smtClean="0"/>
              <a:t>needs“</a:t>
            </a:r>
            <a:br>
              <a:rPr lang="en-US" sz="2800" dirty="0" smtClean="0"/>
            </a:br>
            <a:r>
              <a:rPr lang="en-US" sz="2800" dirty="0" smtClean="0"/>
              <a:t>February 15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2016 </a:t>
            </a:r>
            <a:endParaRPr lang="en-GB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46567" y="3996879"/>
            <a:ext cx="8409217" cy="190106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kumimoji="1" lang="en-US" altLang="ja-JP" sz="2600" dirty="0" smtClean="0"/>
          </a:p>
          <a:p>
            <a:pPr marL="0" indent="0" algn="ctr">
              <a:lnSpc>
                <a:spcPct val="120000"/>
              </a:lnSpc>
              <a:buNone/>
            </a:pPr>
            <a:endParaRPr kumimoji="1" lang="en-US" altLang="ja-JP" sz="2600" dirty="0" smtClean="0"/>
          </a:p>
          <a:p>
            <a:pPr marL="0" indent="0" algn="ctr">
              <a:lnSpc>
                <a:spcPct val="120000"/>
              </a:lnSpc>
              <a:buNone/>
            </a:pPr>
            <a:endParaRPr kumimoji="1" lang="en-US" altLang="ja-JP" sz="2600" dirty="0"/>
          </a:p>
          <a:p>
            <a:pPr marL="0" indent="0" algn="ctr">
              <a:lnSpc>
                <a:spcPct val="120000"/>
              </a:lnSpc>
              <a:buNone/>
            </a:pPr>
            <a:r>
              <a:rPr kumimoji="1" lang="en-US" altLang="ja-JP" sz="8000" dirty="0" smtClean="0">
                <a:solidFill>
                  <a:schemeClr val="tx2">
                    <a:lumMod val="75000"/>
                  </a:schemeClr>
                </a:solidFill>
              </a:rPr>
              <a:t>Masahito </a:t>
            </a:r>
            <a:r>
              <a:rPr kumimoji="1" lang="en-US" altLang="ja-JP" sz="8000" dirty="0" err="1" smtClean="0">
                <a:solidFill>
                  <a:schemeClr val="tx2">
                    <a:lumMod val="75000"/>
                  </a:schemeClr>
                </a:solidFill>
              </a:rPr>
              <a:t>Kawamori</a:t>
            </a:r>
            <a:endParaRPr kumimoji="1" lang="en-US" altLang="ja-JP" sz="8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sz="8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8000" dirty="0" smtClean="0">
                <a:solidFill>
                  <a:schemeClr val="tx2">
                    <a:lumMod val="75000"/>
                  </a:schemeClr>
                </a:solidFill>
              </a:rPr>
              <a:t>Rapporteur </a:t>
            </a:r>
            <a:r>
              <a:rPr lang="en-GB" sz="8000" dirty="0" smtClean="0">
                <a:solidFill>
                  <a:schemeClr val="tx2">
                    <a:lumMod val="75000"/>
                  </a:schemeClr>
                </a:solidFill>
              </a:rPr>
              <a:t>Q26/16 “Accessibility to Multimedia Service” (ITU-T)</a:t>
            </a:r>
          </a:p>
          <a:p>
            <a:pPr marL="0" indent="0" algn="ctr">
              <a:buNone/>
            </a:pPr>
            <a:r>
              <a:rPr lang="en-GB" sz="8000" dirty="0" smtClean="0">
                <a:solidFill>
                  <a:schemeClr val="tx2">
                    <a:lumMod val="75000"/>
                  </a:schemeClr>
                </a:solidFill>
              </a:rPr>
              <a:t>Co-Chair </a:t>
            </a:r>
            <a:r>
              <a:rPr lang="en-GB" sz="8000" dirty="0" smtClean="0">
                <a:solidFill>
                  <a:schemeClr val="tx2">
                    <a:lumMod val="75000"/>
                  </a:schemeClr>
                </a:solidFill>
              </a:rPr>
              <a:t>Inter-Sector </a:t>
            </a:r>
            <a:r>
              <a:rPr lang="en-GB" sz="8000" dirty="0" smtClean="0">
                <a:solidFill>
                  <a:schemeClr val="tx2">
                    <a:lumMod val="75000"/>
                  </a:schemeClr>
                </a:solidFill>
              </a:rPr>
              <a:t>Rapporteur Group on Media Accessibility (ITU)</a:t>
            </a:r>
          </a:p>
          <a:p>
            <a:pPr marL="0" indent="0" algn="ctr">
              <a:buNone/>
            </a:pPr>
            <a:r>
              <a:rPr lang="en-GB" sz="8000" dirty="0" smtClean="0">
                <a:solidFill>
                  <a:schemeClr val="tx2">
                    <a:lumMod val="75000"/>
                  </a:schemeClr>
                </a:solidFill>
              </a:rPr>
              <a:t> Project Professor, Keio University</a:t>
            </a:r>
            <a:r>
              <a:rPr lang="en-GB" sz="8000" dirty="0" smtClean="0"/>
              <a:t>)</a:t>
            </a:r>
            <a:r>
              <a:rPr lang="en-GB" sz="8000" dirty="0"/>
              <a:t/>
            </a:r>
            <a:br>
              <a:rPr lang="en-GB" sz="8000" dirty="0"/>
            </a:br>
            <a:endParaRPr kumimoji="1" lang="en-US" altLang="ja-JP" sz="8000" dirty="0" smtClean="0"/>
          </a:p>
          <a:p>
            <a:pPr marL="0" indent="0">
              <a:buNone/>
            </a:pPr>
            <a:endParaRPr kumimoji="1" lang="en-US" altLang="ja-JP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947134" y="2242553"/>
            <a:ext cx="8208085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4000"/>
            </a:lvl1pPr>
          </a:lstStyle>
          <a:p>
            <a:r>
              <a:rPr lang="en-GB" sz="5400" b="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+mj-ea"/>
                <a:cs typeface="Calibri"/>
              </a:rPr>
              <a:t>Accessibility of Internet </a:t>
            </a:r>
          </a:p>
          <a:p>
            <a:r>
              <a:rPr lang="en-GB" sz="5400" b="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+mj-ea"/>
                <a:cs typeface="Calibri"/>
              </a:rPr>
              <a:t>a</a:t>
            </a:r>
            <a:r>
              <a:rPr lang="en-GB" sz="5400" b="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+mj-ea"/>
                <a:cs typeface="Calibri"/>
              </a:rPr>
              <a:t>nd Standard Technology</a:t>
            </a:r>
            <a:r>
              <a:rPr lang="en-GB" sz="5400" b="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+mj-ea"/>
                <a:cs typeface="Calibri"/>
              </a:rPr>
              <a:t> </a:t>
            </a:r>
            <a:endParaRPr lang="en-GB" sz="5400" b="1" dirty="0">
              <a:solidFill>
                <a:schemeClr val="tx2">
                  <a:lumMod val="75000"/>
                </a:schemeClr>
              </a:solidFill>
              <a:latin typeface="Calibri"/>
              <a:ea typeface="+mj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555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/>
          </p:nvPr>
        </p:nvSpPr>
        <p:spPr>
          <a:xfrm>
            <a:off x="0" y="487017"/>
            <a:ext cx="121920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>
                <a:ea typeface="ＭＳ Ｐゴシック" pitchFamily="50" charset="-128"/>
              </a:rPr>
              <a:t>Challenges for using Internet</a:t>
            </a:r>
            <a:r>
              <a:rPr kumimoji="1" lang="en-US" altLang="ja-JP" dirty="0" smtClean="0">
                <a:ea typeface="ＭＳ Ｐゴシック" pitchFamily="50" charset="-128"/>
              </a:rPr>
              <a:t/>
            </a:r>
            <a:br>
              <a:rPr kumimoji="1" lang="en-US" altLang="ja-JP" dirty="0" smtClean="0">
                <a:ea typeface="ＭＳ Ｐゴシック" pitchFamily="50" charset="-128"/>
              </a:rPr>
            </a:b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819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5406" y="1207731"/>
            <a:ext cx="10972800" cy="4525962"/>
          </a:xfrm>
        </p:spPr>
        <p:txBody>
          <a:bodyPr/>
          <a:lstStyle/>
          <a:p>
            <a:r>
              <a:rPr kumimoji="1" lang="en-US" altLang="ja-JP" sz="2400" dirty="0" smtClean="0">
                <a:ea typeface="ＭＳ Ｐゴシック" pitchFamily="50" charset="-128"/>
              </a:rPr>
              <a:t>Hesitation to use the Internet due to:</a:t>
            </a:r>
          </a:p>
          <a:p>
            <a:pPr lvl="1"/>
            <a:r>
              <a:rPr kumimoji="1" lang="en-US" altLang="ja-JP" sz="2400" dirty="0" smtClean="0">
                <a:ea typeface="ＭＳ Ｐゴシック" pitchFamily="50" charset="-128"/>
              </a:rPr>
              <a:t>Lack of skill</a:t>
            </a:r>
          </a:p>
          <a:p>
            <a:pPr lvl="1"/>
            <a:r>
              <a:rPr kumimoji="1" lang="en-US" altLang="ja-JP" sz="2400" dirty="0" smtClean="0">
                <a:ea typeface="ＭＳ Ｐゴシック" pitchFamily="50" charset="-128"/>
              </a:rPr>
              <a:t>Concerns about security</a:t>
            </a:r>
          </a:p>
          <a:p>
            <a:pPr lvl="1"/>
            <a:r>
              <a:rPr kumimoji="1" lang="en-US" altLang="ja-JP" sz="2400" dirty="0" smtClean="0">
                <a:ea typeface="ＭＳ Ｐゴシック" pitchFamily="50" charset="-128"/>
              </a:rPr>
              <a:t>Quality of information</a:t>
            </a:r>
          </a:p>
          <a:p>
            <a:pPr lvl="1"/>
            <a:r>
              <a:rPr kumimoji="1" lang="en-US" altLang="ja-JP" sz="2400" dirty="0" smtClean="0">
                <a:ea typeface="ＭＳ Ｐゴシック" pitchFamily="50" charset="-128"/>
              </a:rPr>
              <a:t>(Perceived) Complexity </a:t>
            </a:r>
            <a:r>
              <a:rPr kumimoji="1" lang="en-US" altLang="ja-JP" sz="2400" dirty="0" smtClean="0">
                <a:ea typeface="ＭＳ Ｐゴシック" pitchFamily="50" charset="-128"/>
              </a:rPr>
              <a:t>of the </a:t>
            </a:r>
            <a:r>
              <a:rPr kumimoji="1" lang="en-US" altLang="ja-JP" sz="2400" dirty="0" smtClean="0">
                <a:ea typeface="ＭＳ Ｐゴシック" pitchFamily="50" charset="-128"/>
              </a:rPr>
              <a:t>Internet</a:t>
            </a:r>
          </a:p>
          <a:p>
            <a:r>
              <a:rPr kumimoji="1" lang="en-US" altLang="ja-JP" sz="2400" dirty="0" smtClean="0">
                <a:ea typeface="ＭＳ Ｐゴシック" pitchFamily="50" charset="-128"/>
              </a:rPr>
              <a:t>Information seeking (on Internet) demands many cognitive skills</a:t>
            </a:r>
          </a:p>
          <a:p>
            <a:pPr lvl="1"/>
            <a:r>
              <a:rPr kumimoji="1" lang="en-US" altLang="ja-JP" sz="2400" dirty="0" smtClean="0">
                <a:ea typeface="ＭＳ Ｐゴシック" pitchFamily="50" charset="-128"/>
              </a:rPr>
              <a:t>Reasoning, working memory, perceptual speed</a:t>
            </a:r>
          </a:p>
          <a:p>
            <a:r>
              <a:rPr kumimoji="1" lang="en-US" altLang="ja-JP" sz="2400" dirty="0" smtClean="0">
                <a:ea typeface="ＭＳ Ｐゴシック" pitchFamily="50" charset="-128"/>
              </a:rPr>
              <a:t>Problematic for some persons with disabilities </a:t>
            </a:r>
            <a:r>
              <a:rPr kumimoji="1" lang="en-US" altLang="ja-JP" sz="2400" dirty="0" smtClean="0">
                <a:ea typeface="ＭＳ Ｐゴシック" pitchFamily="50" charset="-128"/>
              </a:rPr>
              <a:t>(PWD) and </a:t>
            </a:r>
            <a:r>
              <a:rPr kumimoji="1" lang="en-US" altLang="ja-JP" sz="2400" dirty="0" smtClean="0">
                <a:ea typeface="ＭＳ Ｐゴシック" pitchFamily="50" charset="-128"/>
              </a:rPr>
              <a:t>specific </a:t>
            </a:r>
            <a:r>
              <a:rPr kumimoji="1" lang="en-US" altLang="ja-JP" sz="2400" dirty="0" smtClean="0">
                <a:ea typeface="ＭＳ Ｐゴシック" pitchFamily="50" charset="-128"/>
              </a:rPr>
              <a:t>needs (PWSN)</a:t>
            </a:r>
            <a:endParaRPr kumimoji="1" lang="ja-JP" altLang="en-US" sz="2400" dirty="0" smtClean="0">
              <a:ea typeface="ＭＳ Ｐゴシック" pitchFamily="50" charset="-128"/>
            </a:endParaRPr>
          </a:p>
          <a:p>
            <a:pPr lvl="1">
              <a:buFont typeface="ZapfDingbats BT" pitchFamily="18" charset="2"/>
              <a:buNone/>
            </a:pPr>
            <a:endParaRPr kumimoji="1" lang="ja-JP" altLang="en-US" sz="2400" dirty="0" smtClean="0">
              <a:ea typeface="ＭＳ Ｐゴシック" pitchFamily="50" charset="-128"/>
            </a:endParaRPr>
          </a:p>
        </p:txBody>
      </p:sp>
      <p:sp>
        <p:nvSpPr>
          <p:cNvPr id="9221" name="スライド番号プレースホルダー 4"/>
          <p:cNvSpPr>
            <a:spLocks noGrp="1"/>
          </p:cNvSpPr>
          <p:nvPr>
            <p:ph type="sldNum" sz="quarter" idx="4294967295"/>
          </p:nvPr>
        </p:nvSpPr>
        <p:spPr>
          <a:xfrm>
            <a:off x="9745133" y="6237288"/>
            <a:ext cx="1822451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726742D-C350-479F-BF66-94891449BC4A}" type="slidenum">
              <a:rPr lang="en-US" altLang="ja-JP" sz="1400" smtClean="0">
                <a:solidFill>
                  <a:schemeClr val="tx1"/>
                </a:solidFill>
                <a:ea typeface="ＭＳ Ｐゴシック" pitchFamily="50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en-US" altLang="ja-JP" sz="1400" smtClean="0">
              <a:solidFill>
                <a:schemeClr val="tx1"/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533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43934" y="1196975"/>
            <a:ext cx="11904133" cy="5111750"/>
          </a:xfrm>
        </p:spPr>
        <p:txBody>
          <a:bodyPr/>
          <a:lstStyle/>
          <a:p>
            <a:r>
              <a:rPr kumimoji="1" lang="en-US" altLang="ja-JP" sz="2800" dirty="0" smtClean="0">
                <a:ea typeface="ＭＳ Ｐゴシック" pitchFamily="50" charset="-128"/>
              </a:rPr>
              <a:t>For Internet to be (more) accessible to the PWD and PWSN, </a:t>
            </a:r>
            <a:r>
              <a:rPr kumimoji="1" lang="en-US" altLang="ja-JP" sz="2800" dirty="0" smtClean="0">
                <a:ea typeface="ＭＳ Ｐゴシック" pitchFamily="50" charset="-128"/>
              </a:rPr>
              <a:t>the following need to be considered:</a:t>
            </a:r>
          </a:p>
          <a:p>
            <a:pPr lvl="1"/>
            <a:r>
              <a:rPr kumimoji="1" lang="en-US" altLang="ja-JP" dirty="0" smtClean="0">
                <a:ea typeface="ＭＳ Ｐゴシック" pitchFamily="50" charset="-128"/>
              </a:rPr>
              <a:t>User Interface -- Ease </a:t>
            </a:r>
            <a:r>
              <a:rPr kumimoji="1" lang="en-US" altLang="ja-JP" dirty="0" smtClean="0">
                <a:ea typeface="ＭＳ Ｐゴシック" pitchFamily="50" charset="-128"/>
              </a:rPr>
              <a:t>of Use and Simplicity </a:t>
            </a:r>
            <a:r>
              <a:rPr kumimoji="1" lang="en-US" altLang="ja-JP" dirty="0" smtClean="0">
                <a:ea typeface="ＭＳ Ｐゴシック" pitchFamily="50" charset="-128"/>
              </a:rPr>
              <a:t>(incl. presentation mode, e.g. for cognitive disability)</a:t>
            </a:r>
          </a:p>
          <a:p>
            <a:pPr lvl="1"/>
            <a:r>
              <a:rPr kumimoji="1" lang="en-US" altLang="ja-JP" dirty="0" smtClean="0">
                <a:ea typeface="ＭＳ Ｐゴシック" pitchFamily="50" charset="-128"/>
              </a:rPr>
              <a:t>Security</a:t>
            </a:r>
            <a:endParaRPr kumimoji="1" lang="en-US" altLang="ja-JP" dirty="0" smtClean="0">
              <a:ea typeface="ＭＳ Ｐゴシック" pitchFamily="50" charset="-128"/>
            </a:endParaRPr>
          </a:p>
          <a:p>
            <a:pPr lvl="1"/>
            <a:r>
              <a:rPr kumimoji="1" lang="en-US" altLang="ja-JP" dirty="0" smtClean="0">
                <a:ea typeface="ＭＳ Ｐゴシック" pitchFamily="50" charset="-128"/>
              </a:rPr>
              <a:t>Trust and Credibility -Selected </a:t>
            </a:r>
            <a:r>
              <a:rPr kumimoji="1" lang="en-US" altLang="ja-JP" dirty="0" smtClean="0">
                <a:ea typeface="ＭＳ Ｐゴシック" pitchFamily="50" charset="-128"/>
              </a:rPr>
              <a:t>Information with assured Quality </a:t>
            </a:r>
            <a:endParaRPr kumimoji="1" lang="en-US" altLang="ja-JP" dirty="0">
              <a:ea typeface="ＭＳ Ｐゴシック" pitchFamily="50" charset="-128"/>
            </a:endParaRPr>
          </a:p>
          <a:p>
            <a:pPr lvl="1"/>
            <a:r>
              <a:rPr kumimoji="1" lang="en-US" altLang="ja-JP" dirty="0" smtClean="0">
                <a:ea typeface="ＭＳ Ｐゴシック" pitchFamily="50" charset="-128"/>
              </a:rPr>
              <a:t> Usability-  no </a:t>
            </a:r>
            <a:r>
              <a:rPr kumimoji="1" lang="en-US" altLang="ja-JP" dirty="0" smtClean="0">
                <a:ea typeface="ＭＳ Ｐゴシック" pitchFamily="50" charset="-128"/>
              </a:rPr>
              <a:t>stress associated with </a:t>
            </a:r>
            <a:r>
              <a:rPr kumimoji="1" lang="en-US" altLang="ja-JP" dirty="0" smtClean="0">
                <a:ea typeface="ＭＳ Ｐゴシック" pitchFamily="50" charset="-128"/>
              </a:rPr>
              <a:t>daily use and little </a:t>
            </a:r>
            <a:r>
              <a:rPr kumimoji="1" lang="en-US" altLang="ja-JP" dirty="0" smtClean="0">
                <a:ea typeface="ＭＳ Ｐゴシック" pitchFamily="50" charset="-128"/>
              </a:rPr>
              <a:t>training for use and for </a:t>
            </a:r>
            <a:r>
              <a:rPr kumimoji="1" lang="en-US" altLang="ja-JP" dirty="0" smtClean="0">
                <a:ea typeface="ＭＳ Ｐゴシック" pitchFamily="50" charset="-128"/>
              </a:rPr>
              <a:t>maintenance</a:t>
            </a:r>
          </a:p>
          <a:p>
            <a:pPr lvl="1"/>
            <a:r>
              <a:rPr kumimoji="1" lang="en-US" altLang="ja-JP" dirty="0">
                <a:ea typeface="ＭＳ Ｐゴシック" pitchFamily="50" charset="-128"/>
              </a:rPr>
              <a:t>Accessibility vs. </a:t>
            </a:r>
            <a:r>
              <a:rPr kumimoji="1" lang="en-US" altLang="ja-JP" dirty="0" smtClean="0">
                <a:ea typeface="ＭＳ Ｐゴシック" pitchFamily="50" charset="-128"/>
              </a:rPr>
              <a:t>Vulnerability: The more </a:t>
            </a:r>
            <a:r>
              <a:rPr kumimoji="1" lang="en-US" altLang="ja-JP" dirty="0">
                <a:ea typeface="ＭＳ Ｐゴシック" pitchFamily="50" charset="-128"/>
              </a:rPr>
              <a:t>accessible, </a:t>
            </a:r>
            <a:r>
              <a:rPr kumimoji="1" lang="en-US" altLang="ja-JP" dirty="0" smtClean="0">
                <a:ea typeface="ＭＳ Ｐゴシック" pitchFamily="50" charset="-128"/>
              </a:rPr>
              <a:t>the more </a:t>
            </a:r>
            <a:r>
              <a:rPr kumimoji="1" lang="en-US" altLang="ja-JP" dirty="0">
                <a:ea typeface="ＭＳ Ｐゴシック" pitchFamily="50" charset="-128"/>
              </a:rPr>
              <a:t>vulnerable</a:t>
            </a:r>
          </a:p>
          <a:p>
            <a:pPr lvl="1"/>
            <a:endParaRPr kumimoji="1" lang="en-US" altLang="ja-JP" dirty="0" smtClean="0">
              <a:ea typeface="ＭＳ Ｐゴシック" pitchFamily="50" charset="-128"/>
            </a:endParaRPr>
          </a:p>
        </p:txBody>
      </p:sp>
      <p:sp>
        <p:nvSpPr>
          <p:cNvPr id="10243" name="タイトル 2"/>
          <p:cNvSpPr>
            <a:spLocks noGrp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kumimoji="1" lang="en-US" altLang="ja-JP" dirty="0" smtClean="0">
                <a:ea typeface="ＭＳ Ｐゴシック" pitchFamily="50" charset="-128"/>
              </a:rPr>
              <a:t/>
            </a:r>
            <a:br>
              <a:rPr kumimoji="1" lang="en-US" altLang="ja-JP" dirty="0" smtClean="0">
                <a:ea typeface="ＭＳ Ｐゴシック" pitchFamily="50" charset="-128"/>
              </a:rPr>
            </a:br>
            <a:r>
              <a:rPr kumimoji="1" lang="en-US" altLang="ja-JP" dirty="0" smtClean="0">
                <a:ea typeface="ＭＳ Ｐゴシック" pitchFamily="50" charset="-128"/>
              </a:rPr>
              <a:t>Keys for Accessible Internet 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0244" name="日付プレースホルダー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ja-JP" altLang="en-US" sz="1400" smtClean="0">
              <a:latin typeface="Univers" pitchFamily="34" charset="0"/>
              <a:ea typeface="ＭＳ Ｐゴシック" pitchFamily="50" charset="-128"/>
            </a:endParaRPr>
          </a:p>
        </p:txBody>
      </p:sp>
      <p:sp>
        <p:nvSpPr>
          <p:cNvPr id="10245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C669E6E-4A37-4E7B-A3F5-4EEAB4611B50}" type="slidenum">
              <a:rPr lang="en-US" altLang="ja-JP" sz="1400" smtClean="0">
                <a:ea typeface="ＭＳ Ｐゴシック" pitchFamily="50" charset="-128"/>
              </a:rPr>
              <a:pPr/>
              <a:t>3</a:t>
            </a:fld>
            <a:endParaRPr lang="en-US" altLang="ja-JP" sz="1400" smtClean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30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>
          <a:xfrm>
            <a:off x="0" y="353452"/>
            <a:ext cx="12192000" cy="1143000"/>
          </a:xfrm>
        </p:spPr>
        <p:txBody>
          <a:bodyPr>
            <a:noAutofit/>
          </a:bodyPr>
          <a:lstStyle/>
          <a:p>
            <a:r>
              <a:rPr kumimoji="1" lang="en-US" altLang="ja-JP" sz="3600" dirty="0" smtClean="0">
                <a:ea typeface="ＭＳ Ｐゴシック" pitchFamily="50" charset="-128"/>
              </a:rPr>
              <a:t>Example of Standard Technology for Accessibility to Internet</a:t>
            </a:r>
            <a:br>
              <a:rPr kumimoji="1" lang="en-US" altLang="ja-JP" sz="3600" dirty="0" smtClean="0">
                <a:ea typeface="ＭＳ Ｐゴシック" pitchFamily="50" charset="-128"/>
              </a:rPr>
            </a:br>
            <a:r>
              <a:rPr kumimoji="1" lang="en-US" altLang="ja-JP" sz="3600" dirty="0" smtClean="0">
                <a:ea typeface="ＭＳ Ｐゴシック" pitchFamily="50" charset="-128"/>
              </a:rPr>
              <a:t>ITU-T IPTV</a:t>
            </a:r>
            <a:endParaRPr kumimoji="1" lang="ja-JP" altLang="en-US" sz="3600" dirty="0" smtClean="0">
              <a:ea typeface="ＭＳ Ｐゴシック" pitchFamily="50" charset="-128"/>
            </a:endParaRPr>
          </a:p>
        </p:txBody>
      </p:sp>
      <p:sp>
        <p:nvSpPr>
          <p:cNvPr id="1331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7128" y="1458930"/>
            <a:ext cx="11232723" cy="4627545"/>
          </a:xfrm>
        </p:spPr>
        <p:txBody>
          <a:bodyPr>
            <a:normAutofit/>
          </a:bodyPr>
          <a:lstStyle/>
          <a:p>
            <a:r>
              <a:rPr kumimoji="1" lang="en-US" altLang="ja-JP" sz="2400" dirty="0" smtClean="0">
                <a:ea typeface="ＭＳ Ｐゴシック" pitchFamily="50" charset="-128"/>
              </a:rPr>
              <a:t>Internet-Protocol TV – Information and service Interface for multimedia content and information</a:t>
            </a:r>
            <a:endParaRPr kumimoji="1" lang="en-US" altLang="ja-JP" sz="2400" dirty="0">
              <a:ea typeface="ＭＳ Ｐゴシック" pitchFamily="50" charset="-128"/>
            </a:endParaRPr>
          </a:p>
          <a:p>
            <a:r>
              <a:rPr kumimoji="1" lang="en-US" altLang="ja-JP" sz="2400" dirty="0" smtClean="0">
                <a:ea typeface="ＭＳ Ｐゴシック" pitchFamily="50" charset="-128"/>
              </a:rPr>
              <a:t>Ease </a:t>
            </a:r>
            <a:r>
              <a:rPr kumimoji="1" lang="en-US" altLang="ja-JP" sz="2400" dirty="0">
                <a:ea typeface="ＭＳ Ｐゴシック" pitchFamily="50" charset="-128"/>
              </a:rPr>
              <a:t>of Use: (e.g.,) Remote controller </a:t>
            </a:r>
            <a:endParaRPr kumimoji="1" lang="en-US" altLang="ja-JP" sz="2400" dirty="0" smtClean="0">
              <a:ea typeface="ＭＳ Ｐゴシック" pitchFamily="50" charset="-128"/>
            </a:endParaRPr>
          </a:p>
          <a:p>
            <a:r>
              <a:rPr kumimoji="1" lang="en-US" altLang="ja-JP" sz="2400" dirty="0">
                <a:ea typeface="ＭＳ Ｐゴシック" pitchFamily="50" charset="-128"/>
              </a:rPr>
              <a:t>Interactive: just like Web, but “light” enough for TV  </a:t>
            </a:r>
            <a:endParaRPr kumimoji="1" lang="en-US" altLang="ja-JP" sz="2400" dirty="0" smtClean="0">
              <a:ea typeface="ＭＳ Ｐゴシック" pitchFamily="50" charset="-128"/>
            </a:endParaRPr>
          </a:p>
          <a:p>
            <a:r>
              <a:rPr kumimoji="1" lang="en-US" altLang="ja-JP" sz="2400" dirty="0">
                <a:ea typeface="ＭＳ Ｐゴシック" pitchFamily="50" charset="-128"/>
              </a:rPr>
              <a:t>Secure: authentication, content </a:t>
            </a:r>
            <a:r>
              <a:rPr kumimoji="1" lang="en-US" altLang="ja-JP" sz="2400" dirty="0" smtClean="0">
                <a:ea typeface="ＭＳ Ｐゴシック" pitchFamily="50" charset="-128"/>
              </a:rPr>
              <a:t>protection</a:t>
            </a:r>
          </a:p>
          <a:p>
            <a:r>
              <a:rPr kumimoji="1" lang="en-US" altLang="ja-JP" sz="2400" dirty="0">
                <a:ea typeface="ＭＳ Ｐゴシック" pitchFamily="50" charset="-128"/>
              </a:rPr>
              <a:t>Quality: </a:t>
            </a:r>
            <a:r>
              <a:rPr kumimoji="1" lang="en-US" altLang="ja-JP" sz="2400" b="1" dirty="0">
                <a:ea typeface="ＭＳ Ｐゴシック" pitchFamily="50" charset="-128"/>
              </a:rPr>
              <a:t>managed service</a:t>
            </a:r>
            <a:r>
              <a:rPr kumimoji="1" lang="en-US" altLang="ja-JP" sz="2400" dirty="0">
                <a:ea typeface="ＭＳ Ｐゴシック" pitchFamily="50" charset="-128"/>
              </a:rPr>
              <a:t>, selected and credible </a:t>
            </a:r>
            <a:r>
              <a:rPr kumimoji="1" lang="en-US" altLang="ja-JP" sz="2400" dirty="0" smtClean="0">
                <a:ea typeface="ＭＳ Ｐゴシック" pitchFamily="50" charset="-128"/>
              </a:rPr>
              <a:t>information</a:t>
            </a:r>
            <a:endParaRPr kumimoji="1" lang="en-US" altLang="ja-JP" sz="2400" dirty="0">
              <a:ea typeface="ＭＳ Ｐゴシック" pitchFamily="50" charset="-128"/>
            </a:endParaRPr>
          </a:p>
          <a:p>
            <a:r>
              <a:rPr kumimoji="1" lang="en-US" altLang="ja-JP" sz="2400" dirty="0">
                <a:ea typeface="ＭＳ Ｐゴシック" pitchFamily="50" charset="-128"/>
              </a:rPr>
              <a:t>Trustworthy</a:t>
            </a:r>
            <a:r>
              <a:rPr kumimoji="1" lang="en-US" altLang="ja-JP" sz="2400" dirty="0" smtClean="0">
                <a:ea typeface="ＭＳ Ｐゴシック" pitchFamily="50" charset="-128"/>
              </a:rPr>
              <a:t>:</a:t>
            </a:r>
          </a:p>
          <a:p>
            <a:r>
              <a:rPr kumimoji="1" lang="en-US" altLang="ja-JP" sz="2400" dirty="0" smtClean="0">
                <a:ea typeface="ＭＳ Ｐゴシック" pitchFamily="50" charset="-128"/>
              </a:rPr>
              <a:t>Standardized, Implemented, Deployed</a:t>
            </a:r>
          </a:p>
          <a:p>
            <a:r>
              <a:rPr kumimoji="1" lang="en-US" altLang="ja-JP" sz="2400" dirty="0" smtClean="0">
                <a:ea typeface="ＭＳ Ｐゴシック" pitchFamily="50" charset="-128"/>
              </a:rPr>
              <a:t>Multi-device</a:t>
            </a:r>
            <a:r>
              <a:rPr kumimoji="1" lang="en-US" altLang="ja-JP" sz="2400" dirty="0" smtClean="0">
                <a:ea typeface="ＭＳ Ｐゴシック" pitchFamily="50" charset="-128"/>
              </a:rPr>
              <a:t>: TV set as well as tablet and smartphones</a:t>
            </a:r>
          </a:p>
          <a:p>
            <a:endParaRPr kumimoji="1" lang="ja-JP" altLang="en-US" sz="2400" dirty="0" smtClean="0">
              <a:ea typeface="ＭＳ Ｐゴシック" pitchFamily="50" charset="-128"/>
            </a:endParaRPr>
          </a:p>
        </p:txBody>
      </p:sp>
      <p:sp>
        <p:nvSpPr>
          <p:cNvPr id="13317" name="スライド番号プレースホルダー 4"/>
          <p:cNvSpPr>
            <a:spLocks noGrp="1"/>
          </p:cNvSpPr>
          <p:nvPr>
            <p:ph type="sldNum" sz="quarter" idx="4294967295"/>
          </p:nvPr>
        </p:nvSpPr>
        <p:spPr>
          <a:xfrm>
            <a:off x="9745133" y="6237288"/>
            <a:ext cx="1822451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AE5620D0-463D-4A8D-9D08-B201AF458DF9}" type="slidenum">
              <a:rPr lang="en-US" altLang="ja-JP" sz="1400" smtClean="0">
                <a:solidFill>
                  <a:schemeClr val="tx1"/>
                </a:solidFill>
                <a:ea typeface="ＭＳ Ｐゴシック" pitchFamily="50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US" altLang="ja-JP" sz="1400" smtClean="0">
              <a:solidFill>
                <a:schemeClr val="tx1"/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003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Gaps in </a:t>
            </a:r>
            <a:r>
              <a:rPr lang="en-US" altLang="ja-JP" dirty="0"/>
              <a:t>addressing these challenges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6581" y="1458930"/>
            <a:ext cx="11537878" cy="4736387"/>
          </a:xfrm>
        </p:spPr>
        <p:txBody>
          <a:bodyPr>
            <a:normAutofit fontScale="92500"/>
          </a:bodyPr>
          <a:lstStyle/>
          <a:p>
            <a:r>
              <a:rPr kumimoji="1" lang="en-US" altLang="ja-JP" dirty="0" smtClean="0"/>
              <a:t>Lack of consensus on standards (</a:t>
            </a:r>
            <a:r>
              <a:rPr kumimoji="1" lang="en-US" altLang="ja-JP" smtClean="0"/>
              <a:t>of services)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 Higher cost and more dangers of “traps”</a:t>
            </a:r>
          </a:p>
          <a:p>
            <a:r>
              <a:rPr kumimoji="1" lang="en-US" altLang="ja-JP" dirty="0" smtClean="0"/>
              <a:t>Lack of basic, minimum, robust and mature technologies (or profiles) that can be applied to a large segment of the target (PWD and PWSN)</a:t>
            </a:r>
            <a:r>
              <a:rPr kumimoji="1" lang="ja-JP" altLang="en-US" dirty="0" smtClean="0"/>
              <a:t> 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ever-changing “advanced” features are not needed (e.g., character-based UI for the blind vs. Flashy Graphics)</a:t>
            </a:r>
          </a:p>
          <a:p>
            <a:r>
              <a:rPr kumimoji="1" lang="en-US" altLang="ja-JP" dirty="0" smtClean="0"/>
              <a:t>Lack of “Sense of Urgency” -&gt; Accessibility for “Now”, with what we have now</a:t>
            </a:r>
          </a:p>
          <a:p>
            <a:r>
              <a:rPr kumimoji="1" lang="en-US" altLang="ja-JP" dirty="0"/>
              <a:t>Fragmented market -&gt; confusing to the </a:t>
            </a:r>
            <a:r>
              <a:rPr kumimoji="1" lang="en-US" altLang="ja-JP" dirty="0" smtClean="0"/>
              <a:t>user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50364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altLang="ja-JP" dirty="0"/>
              <a:t>T</a:t>
            </a:r>
            <a:r>
              <a:rPr lang="en-US" altLang="ja-JP" dirty="0" smtClean="0"/>
              <a:t>he </a:t>
            </a:r>
            <a:r>
              <a:rPr lang="en-US" altLang="ja-JP" dirty="0"/>
              <a:t>role of </a:t>
            </a:r>
            <a:r>
              <a:rPr lang="en-US" altLang="ja-JP" dirty="0" smtClean="0"/>
              <a:t>governments</a:t>
            </a:r>
            <a:r>
              <a:rPr lang="ja-JP" altLang="ja-JP" dirty="0"/>
              <a:t/>
            </a:r>
            <a:br>
              <a:rPr lang="ja-JP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5487" y="1382874"/>
            <a:ext cx="10972800" cy="3831167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Promotion of global standard technologies</a:t>
            </a:r>
          </a:p>
          <a:p>
            <a:pPr lvl="1"/>
            <a:r>
              <a:rPr kumimoji="1" lang="en-US" altLang="ja-JP" dirty="0" smtClean="0"/>
              <a:t>Procurement</a:t>
            </a:r>
          </a:p>
          <a:p>
            <a:pPr lvl="1"/>
            <a:r>
              <a:rPr kumimoji="1" lang="en-US" altLang="ja-JP" dirty="0" smtClean="0"/>
              <a:t>Policies</a:t>
            </a:r>
          </a:p>
          <a:p>
            <a:pPr lvl="1"/>
            <a:r>
              <a:rPr kumimoji="1" lang="en-US" altLang="ja-JP" dirty="0" smtClean="0"/>
              <a:t>Support on Deployment</a:t>
            </a:r>
          </a:p>
          <a:p>
            <a:pPr lvl="1"/>
            <a:r>
              <a:rPr kumimoji="1" lang="en-US" altLang="ja-JP" dirty="0" smtClean="0"/>
              <a:t>Education, training</a:t>
            </a:r>
          </a:p>
          <a:p>
            <a:r>
              <a:rPr kumimoji="1" lang="en-US" altLang="ja-JP" b="1" dirty="0" smtClean="0"/>
              <a:t>Interoperable</a:t>
            </a:r>
            <a:r>
              <a:rPr kumimoji="1" lang="en-US" altLang="ja-JP" dirty="0" smtClean="0"/>
              <a:t> Profiles with regional flavor, with degrees of options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4461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Thank you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Contact:</a:t>
            </a:r>
          </a:p>
          <a:p>
            <a:pPr lvl="1"/>
            <a:r>
              <a:rPr kumimoji="1" lang="en-US" altLang="ja-JP" dirty="0"/>
              <a:t>m</a:t>
            </a:r>
            <a:r>
              <a:rPr kumimoji="1" lang="en-US" altLang="ja-JP" dirty="0" smtClean="0"/>
              <a:t>asahito.kawamori@ties.itu.int</a:t>
            </a:r>
          </a:p>
        </p:txBody>
      </p:sp>
    </p:spTree>
    <p:extLst>
      <p:ext uri="{BB962C8B-B14F-4D97-AF65-F5344CB8AC3E}">
        <p14:creationId xmlns:p14="http://schemas.microsoft.com/office/powerpoint/2010/main" val="33174029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F750E4F31D394F9C9AE3A705156B03" ma:contentTypeVersion="4" ma:contentTypeDescription="Create a new document." ma:contentTypeScope="" ma:versionID="b7cf36797617bcc3e16d20b4e774bc80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7c507cf9aad33329ed45c003d6050f0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91309C7-E1E8-4ABE-8916-F04D0216C554}"/>
</file>

<file path=customXml/itemProps2.xml><?xml version="1.0" encoding="utf-8"?>
<ds:datastoreItem xmlns:ds="http://schemas.openxmlformats.org/officeDocument/2006/customXml" ds:itemID="{8BA453A4-FB78-4B9B-A1A1-D661144887C3}"/>
</file>

<file path=customXml/itemProps3.xml><?xml version="1.0" encoding="utf-8"?>
<ds:datastoreItem xmlns:ds="http://schemas.openxmlformats.org/officeDocument/2006/customXml" ds:itemID="{1DDE1018-E68B-48D2-B7FD-B0E3F37E39AC}"/>
</file>

<file path=docProps/app.xml><?xml version="1.0" encoding="utf-8"?>
<Properties xmlns="http://schemas.openxmlformats.org/officeDocument/2006/extended-properties" xmlns:vt="http://schemas.openxmlformats.org/officeDocument/2006/docPropsVTypes">
  <TotalTime>3043</TotalTime>
  <Words>570</Words>
  <Application>Microsoft Office PowerPoint</Application>
  <PresentationFormat>ユーザー設定</PresentationFormat>
  <Paragraphs>62</Paragraphs>
  <Slides>7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1_Office Theme</vt:lpstr>
      <vt:lpstr>Open Consultations on Internet and Accessibility "Access to the Internet for  Persons with Disabilities and specific needs“ February 15th 2016 </vt:lpstr>
      <vt:lpstr>Challenges for using Internet </vt:lpstr>
      <vt:lpstr> Keys for Accessible Internet </vt:lpstr>
      <vt:lpstr>Example of Standard Technology for Accessibility to Internet ITU-T IPTV</vt:lpstr>
      <vt:lpstr>Gaps in addressing these challenges</vt:lpstr>
      <vt:lpstr>The role of governments 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Saks</dc:creator>
  <cp:lastModifiedBy>kawamori@W3C</cp:lastModifiedBy>
  <cp:revision>84</cp:revision>
  <dcterms:created xsi:type="dcterms:W3CDTF">2016-02-11T09:38:14Z</dcterms:created>
  <dcterms:modified xsi:type="dcterms:W3CDTF">2016-02-15T07:30:24Z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0x010100C7F750E4F31D394F9C9AE3A705156B03</vt:lpwstr>
  </property>
</Properties>
</file>