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65" r:id="rId3"/>
    <p:sldId id="260" r:id="rId4"/>
    <p:sldId id="261" r:id="rId5"/>
    <p:sldId id="262" r:id="rId6"/>
    <p:sldId id="263" r:id="rId7"/>
    <p:sldId id="267" r:id="rId8"/>
    <p:sldId id="269" r:id="rId9"/>
    <p:sldId id="270" r:id="rId10"/>
    <p:sldId id="271" r:id="rId11"/>
    <p:sldId id="272" r:id="rId12"/>
    <p:sldId id="274" r:id="rId13"/>
    <p:sldId id="266" r:id="rId14"/>
    <p:sldId id="276" r:id="rId15"/>
    <p:sldId id="277" r:id="rId16"/>
    <p:sldId id="278" r:id="rId17"/>
    <p:sldId id="279" r:id="rId18"/>
    <p:sldId id="281" r:id="rId19"/>
    <p:sldId id="280" r:id="rId20"/>
    <p:sldId id="282" r:id="rId21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94653"/>
  </p:normalViewPr>
  <p:slideViewPr>
    <p:cSldViewPr snapToGrid="0" snapToObjects="1" showGuides="1">
      <p:cViewPr varScale="1">
        <p:scale>
          <a:sx n="103" d="100"/>
          <a:sy n="103" d="100"/>
        </p:scale>
        <p:origin x="34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1F9E3-84E5-44BD-9C02-95E772A0616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3C0F6-82AF-4423-B63D-E96BE2F7E578}">
      <dgm:prSet phldrT="[Text]" custT="1"/>
      <dgm:spPr>
        <a:xfrm>
          <a:off x="0" y="0"/>
          <a:ext cx="8229600" cy="182366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en-US" sz="2000" dirty="0" smtClean="0">
              <a:solidFill>
                <a:sysClr val="window" lastClr="FFFFFF"/>
              </a:solidFill>
              <a:latin typeface="Calibri"/>
              <a:ea typeface="Tahoma" panose="020B0604030504040204" pitchFamily="34" charset="0"/>
              <a:cs typeface="Times New Roman" panose="02020603050405020304" pitchFamily="18" charset="0"/>
            </a:rPr>
            <a:t>If you cannot see a typical screen you need a way to understand what is on it: </a:t>
          </a:r>
        </a:p>
        <a:p>
          <a:r>
            <a:rPr lang="en-US" alt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Screen readers 	Audio description   	Tactile markers  </a:t>
          </a:r>
        </a:p>
        <a:p>
          <a:r>
            <a:rPr lang="en-US" alt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	Text to speech (TTS)         Screen magnifiers  </a:t>
          </a:r>
        </a:p>
        <a:p>
          <a:r>
            <a:rPr lang="en-US" alt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		Gesture-based screen readers </a:t>
          </a:r>
          <a:endParaRPr lang="en-US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65AA116-5A1F-4CB7-A746-DE438029A31D}" type="parTrans" cxnId="{DEB016CC-0CF0-4F47-B985-39CEAAA41460}">
      <dgm:prSet/>
      <dgm:spPr/>
      <dgm:t>
        <a:bodyPr/>
        <a:lstStyle/>
        <a:p>
          <a:endParaRPr lang="en-US"/>
        </a:p>
      </dgm:t>
    </dgm:pt>
    <dgm:pt modelId="{B772480A-17BA-41D4-9B1B-FA4FA882EFD6}" type="sibTrans" cxnId="{DEB016CC-0CF0-4F47-B985-39CEAAA41460}">
      <dgm:prSet/>
      <dgm:spPr/>
      <dgm:t>
        <a:bodyPr/>
        <a:lstStyle/>
        <a:p>
          <a:endParaRPr lang="en-US"/>
        </a:p>
      </dgm:t>
    </dgm:pt>
    <dgm:pt modelId="{F981C4CF-CB98-4600-B604-827ABC2A8CA2}">
      <dgm:prSet phldrT="[Text]" custT="1"/>
      <dgm:spPr>
        <a:xfrm>
          <a:off x="0" y="2006034"/>
          <a:ext cx="8229600" cy="182366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en-US" sz="2000" dirty="0" smtClean="0">
              <a:solidFill>
                <a:sysClr val="window" lastClr="FFFFFF"/>
              </a:solidFill>
              <a:latin typeface="Calibri"/>
              <a:ea typeface="Tahoma" panose="020B0604030504040204" pitchFamily="34" charset="0"/>
              <a:cs typeface="Times New Roman" panose="02020603050405020304" pitchFamily="18" charset="0"/>
            </a:rPr>
            <a:t>If you cannot hear the information, you need a way to get that information:</a:t>
          </a:r>
        </a:p>
        <a:p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Captioning and signing       Video relay services    SMS and MMS</a:t>
          </a:r>
        </a:p>
        <a:p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Hearing aid compatibility     Speech to text 	</a:t>
          </a:r>
        </a:p>
        <a:p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                         Volume adjustment</a:t>
          </a:r>
          <a:endParaRPr lang="en-US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C9A1FF3-7E91-401F-BC12-FC5BD977A04F}" type="parTrans" cxnId="{543B92AD-F5CD-4D8F-A154-433371BFC7BC}">
      <dgm:prSet/>
      <dgm:spPr/>
      <dgm:t>
        <a:bodyPr/>
        <a:lstStyle/>
        <a:p>
          <a:endParaRPr lang="en-US"/>
        </a:p>
      </dgm:t>
    </dgm:pt>
    <dgm:pt modelId="{5D235F07-A970-4622-BF1A-92A856CA6FCF}" type="sibTrans" cxnId="{543B92AD-F5CD-4D8F-A154-433371BFC7BC}">
      <dgm:prSet/>
      <dgm:spPr/>
      <dgm:t>
        <a:bodyPr/>
        <a:lstStyle/>
        <a:p>
          <a:endParaRPr lang="en-US"/>
        </a:p>
      </dgm:t>
    </dgm:pt>
    <dgm:pt modelId="{BADD990F-9050-4B68-B885-FB9397ED3EC4}" type="pres">
      <dgm:prSet presAssocID="{1841F9E3-84E5-44BD-9C02-95E772A0616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E13715-8062-4E12-B0E2-A90EE6772338}" type="pres">
      <dgm:prSet presAssocID="{B533C0F6-82AF-4423-B63D-E96BE2F7E578}" presName="comp" presStyleCnt="0"/>
      <dgm:spPr/>
    </dgm:pt>
    <dgm:pt modelId="{6BA0A901-5BAE-4919-873C-0C5FB8A0698A}" type="pres">
      <dgm:prSet presAssocID="{B533C0F6-82AF-4423-B63D-E96BE2F7E578}" presName="box" presStyleLbl="node1" presStyleIdx="0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713473A-A816-4742-BD01-1E16F2BBB7DD}" type="pres">
      <dgm:prSet presAssocID="{B533C0F6-82AF-4423-B63D-E96BE2F7E578}" presName="img" presStyleLbl="fgImgPlace1" presStyleIdx="0" presStyleCnt="2"/>
      <dgm:spPr>
        <a:xfrm>
          <a:off x="182366" y="182366"/>
          <a:ext cx="1645920" cy="14589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1327A16-6E35-4711-9146-5F73ACE214DF}" type="pres">
      <dgm:prSet presAssocID="{B533C0F6-82AF-4423-B63D-E96BE2F7E57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672F1-0BA1-44EF-9D08-C219D9C12BD7}" type="pres">
      <dgm:prSet presAssocID="{B772480A-17BA-41D4-9B1B-FA4FA882EFD6}" presName="spacer" presStyleCnt="0"/>
      <dgm:spPr/>
    </dgm:pt>
    <dgm:pt modelId="{ABD947C3-C2BC-4172-A4CF-9E30361E17A9}" type="pres">
      <dgm:prSet presAssocID="{F981C4CF-CB98-4600-B604-827ABC2A8CA2}" presName="comp" presStyleCnt="0"/>
      <dgm:spPr/>
    </dgm:pt>
    <dgm:pt modelId="{00CB552E-0BE8-4AA3-948B-0078F64E97CA}" type="pres">
      <dgm:prSet presAssocID="{F981C4CF-CB98-4600-B604-827ABC2A8CA2}" presName="box" presStyleLbl="node1" presStyleIdx="1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5B51EBC-36F2-476A-9AC8-20D0C65D0209}" type="pres">
      <dgm:prSet presAssocID="{F981C4CF-CB98-4600-B604-827ABC2A8CA2}" presName="img" presStyleLbl="fgImgPlace1" presStyleIdx="1" presStyleCnt="2"/>
      <dgm:spPr>
        <a:xfrm>
          <a:off x="182366" y="2188401"/>
          <a:ext cx="1645920" cy="14589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1EC692E-E118-44D0-9D42-114C59A64E10}" type="pres">
      <dgm:prSet presAssocID="{F981C4CF-CB98-4600-B604-827ABC2A8CA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B92AD-F5CD-4D8F-A154-433371BFC7BC}" srcId="{1841F9E3-84E5-44BD-9C02-95E772A06164}" destId="{F981C4CF-CB98-4600-B604-827ABC2A8CA2}" srcOrd="1" destOrd="0" parTransId="{4C9A1FF3-7E91-401F-BC12-FC5BD977A04F}" sibTransId="{5D235F07-A970-4622-BF1A-92A856CA6FCF}"/>
    <dgm:cxn modelId="{A4C71FF0-E037-4049-8630-7B3AA68C2B66}" type="presOf" srcId="{B533C0F6-82AF-4423-B63D-E96BE2F7E578}" destId="{6BA0A901-5BAE-4919-873C-0C5FB8A0698A}" srcOrd="0" destOrd="0" presId="urn:microsoft.com/office/officeart/2005/8/layout/vList4"/>
    <dgm:cxn modelId="{81C593A0-3AAA-4DB3-98AC-F099F53AE609}" type="presOf" srcId="{1841F9E3-84E5-44BD-9C02-95E772A06164}" destId="{BADD990F-9050-4B68-B885-FB9397ED3EC4}" srcOrd="0" destOrd="0" presId="urn:microsoft.com/office/officeart/2005/8/layout/vList4"/>
    <dgm:cxn modelId="{66AF3B77-E998-42F4-A62E-3120B49BE515}" type="presOf" srcId="{F981C4CF-CB98-4600-B604-827ABC2A8CA2}" destId="{31EC692E-E118-44D0-9D42-114C59A64E10}" srcOrd="1" destOrd="0" presId="urn:microsoft.com/office/officeart/2005/8/layout/vList4"/>
    <dgm:cxn modelId="{F7DE87AA-FE8B-49B4-82B4-4E5B9037BD2B}" type="presOf" srcId="{F981C4CF-CB98-4600-B604-827ABC2A8CA2}" destId="{00CB552E-0BE8-4AA3-948B-0078F64E97CA}" srcOrd="0" destOrd="0" presId="urn:microsoft.com/office/officeart/2005/8/layout/vList4"/>
    <dgm:cxn modelId="{DEB016CC-0CF0-4F47-B985-39CEAAA41460}" srcId="{1841F9E3-84E5-44BD-9C02-95E772A06164}" destId="{B533C0F6-82AF-4423-B63D-E96BE2F7E578}" srcOrd="0" destOrd="0" parTransId="{865AA116-5A1F-4CB7-A746-DE438029A31D}" sibTransId="{B772480A-17BA-41D4-9B1B-FA4FA882EFD6}"/>
    <dgm:cxn modelId="{6B61CC0B-E7F9-4285-8747-FC0C2FF57AA5}" type="presOf" srcId="{B533C0F6-82AF-4423-B63D-E96BE2F7E578}" destId="{A1327A16-6E35-4711-9146-5F73ACE214DF}" srcOrd="1" destOrd="0" presId="urn:microsoft.com/office/officeart/2005/8/layout/vList4"/>
    <dgm:cxn modelId="{5C5B1A9F-4227-4692-8505-05BC08C682A7}" type="presParOf" srcId="{BADD990F-9050-4B68-B885-FB9397ED3EC4}" destId="{D6E13715-8062-4E12-B0E2-A90EE6772338}" srcOrd="0" destOrd="0" presId="urn:microsoft.com/office/officeart/2005/8/layout/vList4"/>
    <dgm:cxn modelId="{EE4830E1-E566-4533-A149-AEE0F98ED145}" type="presParOf" srcId="{D6E13715-8062-4E12-B0E2-A90EE6772338}" destId="{6BA0A901-5BAE-4919-873C-0C5FB8A0698A}" srcOrd="0" destOrd="0" presId="urn:microsoft.com/office/officeart/2005/8/layout/vList4"/>
    <dgm:cxn modelId="{E56FF4F4-00C2-478D-BC13-9A239166B43F}" type="presParOf" srcId="{D6E13715-8062-4E12-B0E2-A90EE6772338}" destId="{F713473A-A816-4742-BD01-1E16F2BBB7DD}" srcOrd="1" destOrd="0" presId="urn:microsoft.com/office/officeart/2005/8/layout/vList4"/>
    <dgm:cxn modelId="{5940D966-B50E-4C8E-AFCF-ACD6B5ED71ED}" type="presParOf" srcId="{D6E13715-8062-4E12-B0E2-A90EE6772338}" destId="{A1327A16-6E35-4711-9146-5F73ACE214DF}" srcOrd="2" destOrd="0" presId="urn:microsoft.com/office/officeart/2005/8/layout/vList4"/>
    <dgm:cxn modelId="{48F4BAC5-408D-4CE4-BF03-33CAD689C2A4}" type="presParOf" srcId="{BADD990F-9050-4B68-B885-FB9397ED3EC4}" destId="{9A5672F1-0BA1-44EF-9D08-C219D9C12BD7}" srcOrd="1" destOrd="0" presId="urn:microsoft.com/office/officeart/2005/8/layout/vList4"/>
    <dgm:cxn modelId="{F740F4C0-1BA6-4D39-9523-C88C118DFBB0}" type="presParOf" srcId="{BADD990F-9050-4B68-B885-FB9397ED3EC4}" destId="{ABD947C3-C2BC-4172-A4CF-9E30361E17A9}" srcOrd="2" destOrd="0" presId="urn:microsoft.com/office/officeart/2005/8/layout/vList4"/>
    <dgm:cxn modelId="{6B5A2954-F060-4256-AAE9-96999D6FA571}" type="presParOf" srcId="{ABD947C3-C2BC-4172-A4CF-9E30361E17A9}" destId="{00CB552E-0BE8-4AA3-948B-0078F64E97CA}" srcOrd="0" destOrd="0" presId="urn:microsoft.com/office/officeart/2005/8/layout/vList4"/>
    <dgm:cxn modelId="{511BA9A3-50C6-410B-BEFA-495B6E0C8A3C}" type="presParOf" srcId="{ABD947C3-C2BC-4172-A4CF-9E30361E17A9}" destId="{B5B51EBC-36F2-476A-9AC8-20D0C65D0209}" srcOrd="1" destOrd="0" presId="urn:microsoft.com/office/officeart/2005/8/layout/vList4"/>
    <dgm:cxn modelId="{F405C9A5-B59B-4424-BED3-52BA454EA8F9}" type="presParOf" srcId="{ABD947C3-C2BC-4172-A4CF-9E30361E17A9}" destId="{31EC692E-E118-44D0-9D42-114C59A64E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F1AF2-71B3-4343-ACCD-03744E336041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6557D-A0D6-474B-99ED-255F4A038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0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B0F9F-64F4-4FE1-9A07-15C3EA21B977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B0F9F-64F4-4FE1-9A07-15C3EA21B977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6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itu-t/workprog/wp_item.aspx?isn=9968" TargetMode="External"/><Relationship Id="rId13" Type="http://schemas.openxmlformats.org/officeDocument/2006/relationships/hyperlink" Target="http://www.itu.int/itu-t/workprog/wp_item.aspx?isn=10198" TargetMode="External"/><Relationship Id="rId3" Type="http://schemas.openxmlformats.org/officeDocument/2006/relationships/hyperlink" Target="http://www.itu.int/itu-t/workprog/wp_item.aspx?isn=9964" TargetMode="External"/><Relationship Id="rId7" Type="http://schemas.openxmlformats.org/officeDocument/2006/relationships/hyperlink" Target="http://www.itu.int/itu-t/workprog/wp_item.aspx?isn=9720" TargetMode="External"/><Relationship Id="rId12" Type="http://schemas.openxmlformats.org/officeDocument/2006/relationships/hyperlink" Target="http://www.itu.int/itu-t/workprog/wp_item.aspx?isn=10199" TargetMode="External"/><Relationship Id="rId2" Type="http://schemas.openxmlformats.org/officeDocument/2006/relationships/hyperlink" Target="http://www.itu.int/itu-t/workprog/wp_item.aspx?isn=91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itu-t/workprog/wp_item.aspx?isn=10246" TargetMode="External"/><Relationship Id="rId11" Type="http://schemas.openxmlformats.org/officeDocument/2006/relationships/hyperlink" Target="http://www.itu.int/itu-t/workprog/wp_item.aspx?isn=9967" TargetMode="External"/><Relationship Id="rId5" Type="http://schemas.openxmlformats.org/officeDocument/2006/relationships/hyperlink" Target="http://www.itu.int/itu-t/workprog/wp_item.aspx?isn=10127" TargetMode="External"/><Relationship Id="rId10" Type="http://schemas.openxmlformats.org/officeDocument/2006/relationships/hyperlink" Target="http://www.itu.int/itu-t/workprog/wp_item.aspx?isn=9970" TargetMode="External"/><Relationship Id="rId4" Type="http://schemas.openxmlformats.org/officeDocument/2006/relationships/hyperlink" Target="http://www.itu.int/itu-t/workprog/wp_item.aspx?isn=10435" TargetMode="External"/><Relationship Id="rId9" Type="http://schemas.openxmlformats.org/officeDocument/2006/relationships/hyperlink" Target="http://www.itu.int/itu-t/workprog/wp_item.aspx?isn=9969" TargetMode="External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ITU-T/jca/ah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usan.schorr@itu.int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D/Digital-Inclusion/Pages/Reports_and_Resources.asp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ose.batanero@itu.int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unko.koizumi@itu.in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rec/R-REC-SM.1896/en" TargetMode="External"/><Relationship Id="rId2" Type="http://schemas.openxmlformats.org/officeDocument/2006/relationships/hyperlink" Target="http://www.itu.int/pub/R-RES-R.5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itu.int/pub/R-REP-SM" TargetMode="External"/><Relationship Id="rId4" Type="http://schemas.openxmlformats.org/officeDocument/2006/relationships/hyperlink" Target="http://www.itu.int/pub/R-REP-SM.215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rec/R-REC-M.1076/en" TargetMode="External"/><Relationship Id="rId2" Type="http://schemas.openxmlformats.org/officeDocument/2006/relationships/hyperlink" Target="http://www.itu.int/pub/R-RES-R.6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itu.int/pub/R-QUE-SG05.25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pub/R-REP-BT.2207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itu.int/pub/R-REP-BT.22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pub/R-HDB-39" TargetMode="External"/><Relationship Id="rId5" Type="http://schemas.openxmlformats.org/officeDocument/2006/relationships/hyperlink" Target="http://www.itu.int/rec/R-REC-BT.1702/en" TargetMode="External"/><Relationship Id="rId4" Type="http://schemas.openxmlformats.org/officeDocument/2006/relationships/hyperlink" Target="http://www.itu.int/rec/R-REC-BS.1698/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xiaoya.yang@itu.int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andle.itu.int/11.1002/1000/12358-en" TargetMode="External"/><Relationship Id="rId2" Type="http://schemas.openxmlformats.org/officeDocument/2006/relationships/hyperlink" Target="http://www.itu.int/publ/T-TUT-FSTP-2006-TACL/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pub/T-FG/publications.aspx?lang=en&amp;parent=T-FG-DRNRR-2014" TargetMode="External"/><Relationship Id="rId3" Type="http://schemas.openxmlformats.org/officeDocument/2006/relationships/hyperlink" Target="http://www.itu.int/ITU-T/recommendations/rec.aspx?rec=12624&amp;lang=en" TargetMode="External"/><Relationship Id="rId7" Type="http://schemas.openxmlformats.org/officeDocument/2006/relationships/hyperlink" Target="http://www.itu.int/itu-t/recommendations/rec.aspx?rec=9017&amp;lang=en" TargetMode="External"/><Relationship Id="rId2" Type="http://schemas.openxmlformats.org/officeDocument/2006/relationships/hyperlink" Target="http://www.itu.int/ITU-T/recommendations/rec.aspx?rec=12648&amp;lang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rec/T-REC-F.790-200701-I/en" TargetMode="External"/><Relationship Id="rId5" Type="http://schemas.openxmlformats.org/officeDocument/2006/relationships/hyperlink" Target="http://www.itu.int/pub/T-TUT-FSTP-2015-AM" TargetMode="External"/><Relationship Id="rId10" Type="http://schemas.openxmlformats.org/officeDocument/2006/relationships/hyperlink" Target="http://handle.itu.int/11.1002/1000/12247-en" TargetMode="External"/><Relationship Id="rId4" Type="http://schemas.openxmlformats.org/officeDocument/2006/relationships/hyperlink" Target="http://www.itu.int/pub/T-TUT-FSTP-2015-ACC" TargetMode="External"/><Relationship Id="rId9" Type="http://schemas.openxmlformats.org/officeDocument/2006/relationships/hyperlink" Target="http://www.itu.int/pub/T-FG/publications.aspx?lang=en&amp;parent=T-FG-DRNRR-2014-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817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200" dirty="0" smtClean="0">
                <a:solidFill>
                  <a:srgbClr val="558ED5"/>
                </a:solidFill>
              </a:rPr>
              <a:t>ITU’s activities in the area of </a:t>
            </a:r>
            <a:br>
              <a:rPr lang="en-US" sz="3200" dirty="0" smtClean="0">
                <a:solidFill>
                  <a:srgbClr val="558ED5"/>
                </a:solidFill>
              </a:rPr>
            </a:br>
            <a:r>
              <a:rPr lang="en-US" sz="3200" dirty="0" smtClean="0">
                <a:solidFill>
                  <a:srgbClr val="558ED5"/>
                </a:solidFill>
              </a:rPr>
              <a:t>ICT accessibility</a:t>
            </a:r>
            <a:br>
              <a:rPr lang="en-US" sz="3200" dirty="0" smtClean="0">
                <a:solidFill>
                  <a:srgbClr val="558ED5"/>
                </a:solidFill>
              </a:rPr>
            </a:br>
            <a:r>
              <a:rPr lang="en-US" sz="3200" dirty="0" smtClean="0">
                <a:solidFill>
                  <a:srgbClr val="558ED5"/>
                </a:solidFill>
              </a:rPr>
              <a:t>for persons with disabilities</a:t>
            </a:r>
            <a:endParaRPr lang="en-US" sz="32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8206" y="347262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8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 Consultation CWG-Internet</a:t>
            </a:r>
            <a:endParaRPr lang="en-US" sz="28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8206" y="3996840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400" b="0" i="1" dirty="0" smtClean="0">
                <a:solidFill>
                  <a:srgbClr val="558ED5"/>
                </a:solidFill>
              </a:rPr>
              <a:t>15 February 2016</a:t>
            </a:r>
            <a:endParaRPr lang="en-US" sz="2400" b="0" i="1" dirty="0">
              <a:solidFill>
                <a:srgbClr val="558ED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5610" y="5797034"/>
            <a:ext cx="2514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www.itu.int/</a:t>
            </a:r>
            <a:r>
              <a:rPr lang="en-US" b="1" dirty="0" smtClean="0">
                <a:solidFill>
                  <a:srgbClr val="558ED5"/>
                </a:solidFill>
              </a:rPr>
              <a:t>accessibility</a:t>
            </a:r>
            <a:endParaRPr lang="en-US" b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ITU-T ongoing work items on accessibility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609281"/>
          </a:xfrm>
        </p:spPr>
        <p:txBody>
          <a:bodyPr>
            <a:noAutofit/>
          </a:bodyPr>
          <a:lstStyle/>
          <a:p>
            <a:pPr lvl="0"/>
            <a:r>
              <a:rPr lang="en-US" sz="1600" dirty="0" err="1">
                <a:hlinkClick r:id="rId2" tooltip="See more details"/>
              </a:rPr>
              <a:t>F.Relay</a:t>
            </a:r>
            <a:r>
              <a:rPr lang="en-US" sz="1600" dirty="0"/>
              <a:t>: Multimedia telecommunication relay services</a:t>
            </a:r>
            <a:endParaRPr lang="en-US" sz="1600" dirty="0">
              <a:hlinkClick r:id=""/>
            </a:endParaRPr>
          </a:p>
          <a:p>
            <a:pPr lvl="0"/>
            <a:r>
              <a:rPr lang="en-US" sz="1600" dirty="0">
                <a:hlinkClick r:id=""/>
              </a:rPr>
              <a:t>FSTP-UMAA</a:t>
            </a:r>
            <a:r>
              <a:rPr lang="en-US" sz="1600" dirty="0"/>
              <a:t>: Use cases for assisting people with disabilities using mobile applications</a:t>
            </a:r>
          </a:p>
          <a:p>
            <a:pPr lvl="0"/>
            <a:r>
              <a:rPr lang="en-US" sz="1600" dirty="0">
                <a:hlinkClick r:id="rId3" tooltip="See more details"/>
              </a:rPr>
              <a:t>H.ACC-MMD</a:t>
            </a:r>
            <a:r>
              <a:rPr lang="en-US" sz="1600" dirty="0"/>
              <a:t>: Accessibility Features for Mobile Media Devices</a:t>
            </a:r>
          </a:p>
          <a:p>
            <a:pPr lvl="0"/>
            <a:r>
              <a:rPr lang="en-US" sz="1600" dirty="0">
                <a:hlinkClick r:id="rId4" tooltip="See more details"/>
              </a:rPr>
              <a:t>H.ACC-MMSIGN</a:t>
            </a:r>
            <a:r>
              <a:rPr lang="en-US" sz="1600" dirty="0"/>
              <a:t>: Abstract language for multimedia signing</a:t>
            </a:r>
          </a:p>
          <a:p>
            <a:pPr lvl="0"/>
            <a:r>
              <a:rPr lang="en-US" sz="1600" dirty="0">
                <a:hlinkClick r:id="rId5" tooltip="See more details"/>
              </a:rPr>
              <a:t>H.ACC-RCAD</a:t>
            </a:r>
            <a:r>
              <a:rPr lang="en-US" sz="1600" dirty="0"/>
              <a:t>: Requirements for captioning and audio description for accessibility</a:t>
            </a:r>
          </a:p>
          <a:p>
            <a:pPr lvl="0"/>
            <a:r>
              <a:rPr lang="en-US" sz="1600" dirty="0">
                <a:hlinkClick r:id="rId6" tooltip="See more details"/>
              </a:rPr>
              <a:t>H.ACC-RDE</a:t>
            </a:r>
            <a:r>
              <a:rPr lang="en-US" sz="1600" dirty="0"/>
              <a:t>: Application layer information specification at the terminal to network interface for people with hearing and speaking difficulties to request rescue to emergency rescue agencies</a:t>
            </a:r>
          </a:p>
          <a:p>
            <a:pPr lvl="0"/>
            <a:r>
              <a:rPr lang="en-US" sz="1600" dirty="0">
                <a:hlinkClick r:id="rId7" tooltip="See more details"/>
              </a:rPr>
              <a:t>H.IPTV-ACC</a:t>
            </a:r>
            <a:r>
              <a:rPr lang="en-US" sz="1600" dirty="0"/>
              <a:t>: Accessibility framework for TV-related services</a:t>
            </a:r>
          </a:p>
          <a:p>
            <a:pPr lvl="0"/>
            <a:r>
              <a:rPr lang="en-US" sz="1600" dirty="0">
                <a:hlinkClick r:id="rId8" tooltip="See more details"/>
              </a:rPr>
              <a:t>HSTP.ACC-AUD</a:t>
            </a:r>
            <a:r>
              <a:rPr lang="en-US" sz="1600" dirty="0"/>
              <a:t>: Technical Paper on Methods for improving the intelligibility of audio (or speech)</a:t>
            </a:r>
          </a:p>
          <a:p>
            <a:pPr lvl="0"/>
            <a:r>
              <a:rPr lang="en-US" sz="1600" dirty="0">
                <a:hlinkClick r:id="rId9" tooltip="See more details"/>
              </a:rPr>
              <a:t>HSTP.ACC-Interop</a:t>
            </a:r>
            <a:r>
              <a:rPr lang="en-US" sz="1600" dirty="0"/>
              <a:t>: Interoperability of digital audiovisual media accessibility</a:t>
            </a:r>
          </a:p>
          <a:p>
            <a:pPr lvl="0"/>
            <a:r>
              <a:rPr lang="en-US" sz="1600" dirty="0">
                <a:hlinkClick r:id="rId10" tooltip="See more details"/>
              </a:rPr>
              <a:t>HSTP.ACC-SL</a:t>
            </a:r>
            <a:r>
              <a:rPr lang="en-US" sz="1600" dirty="0"/>
              <a:t>: Production guidelines for sign language service</a:t>
            </a:r>
          </a:p>
          <a:p>
            <a:pPr lvl="0"/>
            <a:r>
              <a:rPr lang="en-US" sz="1600" dirty="0">
                <a:hlinkClick r:id="rId11" tooltip="See more details"/>
              </a:rPr>
              <a:t>HSTP.ACC-</a:t>
            </a:r>
            <a:r>
              <a:rPr lang="en-US" sz="1600" dirty="0" err="1">
                <a:hlinkClick r:id="rId11" tooltip="See more details"/>
              </a:rPr>
              <a:t>UseCase</a:t>
            </a:r>
            <a:r>
              <a:rPr lang="en-US" sz="1600" dirty="0"/>
              <a:t>: Use cases for inclusive media access services</a:t>
            </a:r>
          </a:p>
          <a:p>
            <a:pPr lvl="0"/>
            <a:r>
              <a:rPr lang="en-US" sz="1600" dirty="0">
                <a:hlinkClick r:id="rId12" tooltip="See more details"/>
              </a:rPr>
              <a:t>E.FAST</a:t>
            </a:r>
            <a:r>
              <a:rPr lang="en-US" sz="1600" dirty="0"/>
              <a:t>: User interface for face-to-face speech translation considering human factors</a:t>
            </a:r>
          </a:p>
          <a:p>
            <a:pPr lvl="0"/>
            <a:r>
              <a:rPr lang="en-US" sz="1600" dirty="0">
                <a:hlinkClick r:id="rId13" tooltip="See more details"/>
              </a:rPr>
              <a:t>E.OKID</a:t>
            </a:r>
            <a:r>
              <a:rPr lang="en-US" sz="1600" dirty="0"/>
              <a:t>: On-screen keyboards for ICT devices</a:t>
            </a:r>
          </a:p>
          <a:p>
            <a:endParaRPr lang="en-US" sz="1100" dirty="0"/>
          </a:p>
        </p:txBody>
      </p:sp>
      <p:pic>
        <p:nvPicPr>
          <p:cNvPr id="1025" name="Picture 1" descr="page_blu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28588" cy="1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2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ITU-T Accessibility Entities and meetings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9208" y="1242023"/>
            <a:ext cx="8308092" cy="194567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ITU-T SG2</a:t>
            </a:r>
          </a:p>
          <a:p>
            <a:pPr lvl="1"/>
            <a:r>
              <a:rPr lang="en-US" sz="2000" dirty="0" smtClean="0"/>
              <a:t>Q4/2 </a:t>
            </a:r>
            <a:r>
              <a:rPr lang="en-US" sz="2000" dirty="0"/>
              <a:t>Human </a:t>
            </a:r>
            <a:r>
              <a:rPr lang="en-US" sz="2000" dirty="0" smtClean="0"/>
              <a:t>Factors</a:t>
            </a:r>
          </a:p>
          <a:p>
            <a:r>
              <a:rPr lang="en-US" sz="2400" dirty="0" smtClean="0"/>
              <a:t>ITU-T SG16</a:t>
            </a:r>
          </a:p>
          <a:p>
            <a:pPr lvl="1"/>
            <a:r>
              <a:rPr lang="en-US" sz="2000" dirty="0" smtClean="0"/>
              <a:t>Q26/16 accessibility</a:t>
            </a:r>
          </a:p>
          <a:p>
            <a:pPr lvl="1"/>
            <a:r>
              <a:rPr lang="en-US" sz="2000" dirty="0" smtClean="0"/>
              <a:t>Inter-sector Rapporteur Group (ITU-T SG9, 16 and ITU-R SG5)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454" y="3187700"/>
            <a:ext cx="8229600" cy="3513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Events: </a:t>
            </a:r>
          </a:p>
          <a:p>
            <a:pPr lvl="1"/>
            <a:r>
              <a:rPr lang="en-US" dirty="0" smtClean="0"/>
              <a:t>Q4/2, Q26/16, IRG meetings – every 6-8 months</a:t>
            </a:r>
          </a:p>
          <a:p>
            <a:pPr lvl="1"/>
            <a:r>
              <a:rPr lang="en-US" dirty="0" smtClean="0"/>
              <a:t>Workshops, showcasing, challenges,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 marL="342900" lvl="1" indent="0">
              <a:buFont typeface="Arial"/>
              <a:buNone/>
            </a:pPr>
            <a:endParaRPr lang="en-US" dirty="0" smtClean="0"/>
          </a:p>
          <a:p>
            <a:pPr marL="342900" lvl="1" indent="0">
              <a:buFont typeface="Arial"/>
              <a:buNone/>
            </a:pPr>
            <a:r>
              <a:rPr lang="en-US" dirty="0" smtClean="0"/>
              <a:t>with ‘reasonable accommodation’ within available TSB budget:</a:t>
            </a:r>
          </a:p>
          <a:p>
            <a:pPr lvl="1"/>
            <a:r>
              <a:rPr lang="en-US" dirty="0" smtClean="0"/>
              <a:t>Captioning (accessibility related events +TSAG)</a:t>
            </a:r>
          </a:p>
          <a:p>
            <a:pPr lvl="1"/>
            <a:r>
              <a:rPr lang="en-US" dirty="0" smtClean="0"/>
              <a:t>Sign language interpretation for deaf </a:t>
            </a:r>
          </a:p>
          <a:p>
            <a:pPr lvl="1"/>
            <a:r>
              <a:rPr lang="en-US" dirty="0" smtClean="0"/>
              <a:t>Fellowship for delegates with disabilities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*DCAD (Dynamic Coalition of Accessibility and Disability) of IGF (Internet Governance Forum) – Convened by Andrea Saks, ITU(-TSB) serves as its </a:t>
            </a:r>
            <a:r>
              <a:rPr lang="en-US" dirty="0" smtClean="0"/>
              <a:t>secretary. Annual meetings since 2007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28650" y="878681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401389-8101-431D-85D1-BA60FE36B7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272"/>
            <a:ext cx="8229600" cy="1143000"/>
          </a:xfrm>
        </p:spPr>
        <p:txBody>
          <a:bodyPr/>
          <a:lstStyle/>
          <a:p>
            <a:r>
              <a:rPr lang="en-US" dirty="0" smtClean="0"/>
              <a:t>JCA-AHF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711700"/>
          </a:xfrm>
        </p:spPr>
        <p:txBody>
          <a:bodyPr>
            <a:noAutofit/>
          </a:bodyPr>
          <a:lstStyle/>
          <a:p>
            <a:r>
              <a:rPr lang="en-US" sz="1600" dirty="0">
                <a:hlinkClick r:id="rId2"/>
              </a:rPr>
              <a:t>Joint Coordination Activity on Accessibility and Human Factors (JCA-AHF)</a:t>
            </a:r>
            <a:r>
              <a:rPr lang="en-US" sz="1600" dirty="0"/>
              <a:t>, reports to TSAG</a:t>
            </a:r>
          </a:p>
          <a:p>
            <a:r>
              <a:rPr lang="en-US" sz="1600" dirty="0" smtClean="0"/>
              <a:t>Created in Dec. 2007 (reporting to SG2 until June 2015, now to TSAG)</a:t>
            </a:r>
          </a:p>
          <a:p>
            <a:r>
              <a:rPr lang="en-US" sz="1600" dirty="0"/>
              <a:t>chaired by Andrea </a:t>
            </a:r>
            <a:r>
              <a:rPr lang="en-US" sz="1600" dirty="0" smtClean="0"/>
              <a:t>Saks </a:t>
            </a:r>
          </a:p>
          <a:p>
            <a:r>
              <a:rPr lang="en-US" sz="1600" dirty="0" smtClean="0"/>
              <a:t>Reports to TSAG</a:t>
            </a:r>
          </a:p>
          <a:p>
            <a:r>
              <a:rPr lang="en-US" sz="1600" dirty="0" smtClean="0"/>
              <a:t>Terms of Reference</a:t>
            </a:r>
          </a:p>
          <a:p>
            <a:pPr lvl="1"/>
            <a:r>
              <a:rPr lang="en-GB" sz="1400" dirty="0"/>
              <a:t>increase </a:t>
            </a:r>
            <a:r>
              <a:rPr lang="en-GB" sz="1400" dirty="0" smtClean="0"/>
              <a:t>awareness </a:t>
            </a:r>
          </a:p>
          <a:p>
            <a:pPr lvl="1"/>
            <a:r>
              <a:rPr lang="en-GB" sz="1400" dirty="0" smtClean="0"/>
              <a:t>provide </a:t>
            </a:r>
            <a:r>
              <a:rPr lang="en-GB" sz="1400" dirty="0"/>
              <a:t>advice concerning the accessibility of </a:t>
            </a:r>
            <a:r>
              <a:rPr lang="en-GB" sz="1400" b="1" dirty="0"/>
              <a:t>ITU</a:t>
            </a:r>
            <a:r>
              <a:rPr lang="en-GB" sz="1400" dirty="0"/>
              <a:t> facilities and </a:t>
            </a:r>
            <a:r>
              <a:rPr lang="en-GB" sz="1400" dirty="0" smtClean="0"/>
              <a:t>services </a:t>
            </a:r>
          </a:p>
          <a:p>
            <a:pPr lvl="1"/>
            <a:r>
              <a:rPr lang="en-GB" sz="1400" dirty="0" smtClean="0"/>
              <a:t>coordinate among ITU-T SGs on mainstreaming </a:t>
            </a:r>
            <a:r>
              <a:rPr lang="en-GB" sz="1400" dirty="0"/>
              <a:t>accessibility into </a:t>
            </a:r>
            <a:r>
              <a:rPr lang="en-GB" sz="1400" dirty="0" smtClean="0"/>
              <a:t>ITU-T standardization</a:t>
            </a:r>
          </a:p>
          <a:p>
            <a:pPr lvl="1"/>
            <a:r>
              <a:rPr lang="en-GB" sz="1400" dirty="0" smtClean="0"/>
              <a:t>Communicate with </a:t>
            </a:r>
            <a:r>
              <a:rPr lang="en-GB" sz="1400" b="1" dirty="0" smtClean="0"/>
              <a:t>other </a:t>
            </a:r>
            <a:r>
              <a:rPr lang="en-GB" sz="1400" dirty="0" smtClean="0"/>
              <a:t>ITU Sectors and UN orgs</a:t>
            </a:r>
          </a:p>
          <a:p>
            <a:pPr lvl="1"/>
            <a:r>
              <a:rPr lang="en-GB" sz="1400" dirty="0" smtClean="0"/>
              <a:t>Encourage participation of </a:t>
            </a:r>
            <a:r>
              <a:rPr lang="en-GB" sz="1400" dirty="0" err="1" smtClean="0"/>
              <a:t>PwD</a:t>
            </a:r>
            <a:r>
              <a:rPr lang="en-GB" sz="1400" dirty="0" smtClean="0"/>
              <a:t> in </a:t>
            </a:r>
            <a:r>
              <a:rPr lang="en-GB" sz="1400" b="1" dirty="0" smtClean="0"/>
              <a:t>ITU</a:t>
            </a:r>
            <a:r>
              <a:rPr lang="en-GB" sz="1400" dirty="0" smtClean="0"/>
              <a:t>(-T) work </a:t>
            </a:r>
          </a:p>
          <a:p>
            <a:r>
              <a:rPr lang="en-GB" sz="1600" dirty="0" smtClean="0"/>
              <a:t>open to personal membership: mailing list with 100+ people</a:t>
            </a:r>
            <a:endParaRPr lang="en-US" sz="1600" dirty="0"/>
          </a:p>
          <a:p>
            <a:pPr marL="342900" lvl="1" indent="-342900">
              <a:buFont typeface="Arial"/>
              <a:buChar char="•"/>
            </a:pPr>
            <a:r>
              <a:rPr lang="en-US" sz="1600" dirty="0"/>
              <a:t>18 meetings since 2007 (latest 25 Jan 2016, 21 Oct 2015, 17 Jun 2015,…)</a:t>
            </a:r>
          </a:p>
          <a:p>
            <a:r>
              <a:rPr lang="en-US" sz="1600" dirty="0" smtClean="0"/>
              <a:t>next meetings: </a:t>
            </a:r>
          </a:p>
          <a:p>
            <a:pPr lvl="1"/>
            <a:r>
              <a:rPr lang="en-US" sz="1400" dirty="0" smtClean="0"/>
              <a:t>19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meeting: June 2016, during SG16</a:t>
            </a:r>
          </a:p>
          <a:p>
            <a:r>
              <a:rPr lang="en-US" sz="1600" dirty="0" smtClean="0"/>
              <a:t>Achievement: ITU internal &amp; external coordination on issues related to </a:t>
            </a:r>
            <a:r>
              <a:rPr lang="en-US" sz="1600" dirty="0" err="1" smtClean="0"/>
              <a:t>PwDs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630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9213" y="3355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000" b="0" dirty="0">
                <a:solidFill>
                  <a:srgbClr val="558ED5"/>
                </a:solidFill>
              </a:rPr>
              <a:t>ITU’s activities in the area of </a:t>
            </a:r>
            <a:br>
              <a:rPr lang="en-US" sz="2000" b="0" dirty="0">
                <a:solidFill>
                  <a:srgbClr val="558ED5"/>
                </a:solidFill>
              </a:rPr>
            </a:br>
            <a:r>
              <a:rPr lang="en-US" sz="2000" b="0" dirty="0">
                <a:solidFill>
                  <a:srgbClr val="558ED5"/>
                </a:solidFill>
              </a:rPr>
              <a:t>ICT accessibility for persons with disabilities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9213" y="2993303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4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ACTIVITIES IN ITU-D</a:t>
            </a:r>
            <a:endParaRPr lang="en-US" sz="40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3293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558ED5"/>
                </a:solidFill>
                <a:ea typeface="+mj-ea"/>
                <a:cs typeface="Calibri"/>
              </a:rPr>
              <a:t>Susan </a:t>
            </a:r>
            <a:r>
              <a:rPr lang="en-US" sz="2000" dirty="0" smtClean="0">
                <a:solidFill>
                  <a:srgbClr val="558ED5"/>
                </a:solidFill>
                <a:ea typeface="+mj-ea"/>
                <a:cs typeface="Calibri"/>
              </a:rPr>
              <a:t>Schorr</a:t>
            </a:r>
            <a:br>
              <a:rPr lang="en-US" sz="2000" dirty="0" smtClean="0">
                <a:solidFill>
                  <a:srgbClr val="558ED5"/>
                </a:solidFill>
                <a:ea typeface="+mj-ea"/>
                <a:cs typeface="Calibri"/>
              </a:rPr>
            </a:br>
            <a:r>
              <a:rPr lang="en-US" sz="2000" dirty="0" smtClean="0">
                <a:solidFill>
                  <a:srgbClr val="558ED5"/>
                </a:solidFill>
                <a:ea typeface="+mj-ea"/>
                <a:cs typeface="Calibri"/>
              </a:rPr>
              <a:t>Head, Special </a:t>
            </a:r>
            <a:r>
              <a:rPr lang="en-US" sz="2000" dirty="0">
                <a:solidFill>
                  <a:srgbClr val="558ED5"/>
                </a:solidFill>
                <a:ea typeface="+mj-ea"/>
                <a:cs typeface="Calibri"/>
              </a:rPr>
              <a:t>Initiatives Division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558ED5"/>
                </a:solidFill>
                <a:ea typeface="+mj-ea"/>
                <a:cs typeface="Calibri"/>
                <a:hlinkClick r:id="rId2"/>
              </a:rPr>
              <a:t>susan.schorr@itu.int</a:t>
            </a:r>
            <a:r>
              <a:rPr lang="en-US" sz="2000" dirty="0" smtClean="0">
                <a:solidFill>
                  <a:srgbClr val="558ED5"/>
                </a:solidFill>
                <a:ea typeface="+mj-ea"/>
                <a:cs typeface="Calibri"/>
              </a:rPr>
              <a:t> </a:t>
            </a:r>
            <a:endParaRPr lang="en-US" sz="2000" dirty="0">
              <a:solidFill>
                <a:srgbClr val="558ED5"/>
              </a:solidFill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6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986923"/>
            <a:ext cx="7886700" cy="696516"/>
          </a:xfrm>
        </p:spPr>
        <p:txBody>
          <a:bodyPr>
            <a:normAutofit fontScale="90000"/>
          </a:bodyPr>
          <a:lstStyle/>
          <a:p>
            <a:r>
              <a:rPr lang="en-US" altLang="en-US" sz="2025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Accessibility means what the user requires to gain functional access to ICT </a:t>
            </a:r>
            <a:r>
              <a:rPr lang="en-US" altLang="en-US" dirty="0" smtClean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542925" y="1884306"/>
          <a:ext cx="7815263" cy="335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51046" y="5459547"/>
            <a:ext cx="47626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en-US" sz="1350" b="1" kern="0" dirty="0">
                <a:solidFill>
                  <a:prstClr val="black"/>
                </a:solidFill>
                <a:cs typeface="Arial" pitchFamily="34" charset="0"/>
              </a:rPr>
              <a:t>i.e., provide alternative but equivalent ways of accessing ICTs</a:t>
            </a:r>
            <a:endParaRPr lang="en-US" sz="1350" kern="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332531"/>
            <a:ext cx="791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ITU-D: assists members understand ICT accessibility and how they can promote it</a:t>
            </a:r>
          </a:p>
        </p:txBody>
      </p:sp>
    </p:spTree>
    <p:extLst>
      <p:ext uri="{BB962C8B-B14F-4D97-AF65-F5344CB8AC3E}">
        <p14:creationId xmlns:p14="http://schemas.microsoft.com/office/powerpoint/2010/main" val="32840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79" y="3918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/>
                <a:ea typeface="Tahoma" panose="020B0604030504040204" pitchFamily="34" charset="0"/>
                <a:cs typeface="Times New Roman" panose="02020603050405020304" pitchFamily="18" charset="0"/>
              </a:rPr>
              <a:t>ITU-D Key </a:t>
            </a:r>
            <a:r>
              <a:rPr lang="en-US" b="1" dirty="0">
                <a:solidFill>
                  <a:srgbClr val="0070C0"/>
                </a:solidFill>
                <a:latin typeface="Calibri"/>
                <a:ea typeface="Tahoma" panose="020B0604030504040204" pitchFamily="34" charset="0"/>
                <a:cs typeface="Times New Roman" panose="02020603050405020304" pitchFamily="18" charset="0"/>
              </a:rPr>
              <a:t>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7" y="2226469"/>
            <a:ext cx="8351044" cy="3263504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Model </a:t>
            </a:r>
            <a:r>
              <a:rPr lang="en-US" altLang="en-US" b="1" dirty="0">
                <a:solidFill>
                  <a:srgbClr val="C00000"/>
                </a:solidFill>
              </a:rPr>
              <a:t>ICT Accessibility Policy </a:t>
            </a:r>
            <a:r>
              <a:rPr lang="en-US" altLang="en-US" b="1" dirty="0" smtClean="0">
                <a:solidFill>
                  <a:srgbClr val="C00000"/>
                </a:solidFill>
              </a:rPr>
              <a:t>Report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Designed to assist Members transpose</a:t>
            </a:r>
          </a:p>
          <a:p>
            <a:pPr marL="342900" lvl="1" indent="0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their Art. 9 CRPD obligations into national law </a:t>
            </a:r>
            <a:r>
              <a:rPr lang="en-US" altLang="en-US" dirty="0">
                <a:solidFill>
                  <a:schemeClr val="tx2"/>
                </a:solidFill>
              </a:rPr>
              <a:t>	</a:t>
            </a:r>
            <a:endParaRPr lang="en-US" altLang="en-US" dirty="0" smtClean="0">
              <a:solidFill>
                <a:schemeClr val="tx2"/>
              </a:solidFill>
            </a:endParaRPr>
          </a:p>
          <a:p>
            <a:endParaRPr lang="en-US" altLang="en-US" dirty="0" smtClean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rgbClr val="C00000"/>
                </a:solidFill>
              </a:rPr>
              <a:t>Making </a:t>
            </a:r>
            <a:r>
              <a:rPr lang="en-US" altLang="en-US" b="1" dirty="0">
                <a:solidFill>
                  <a:srgbClr val="C00000"/>
                </a:solidFill>
              </a:rPr>
              <a:t>Television Accessible </a:t>
            </a:r>
            <a:r>
              <a:rPr lang="en-US" altLang="en-US" b="1" dirty="0" smtClean="0">
                <a:solidFill>
                  <a:srgbClr val="C00000"/>
                </a:solidFill>
              </a:rPr>
              <a:t>Report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Explains TV accessibility and how to achieve it</a:t>
            </a:r>
          </a:p>
          <a:p>
            <a:pPr marL="0" indent="0">
              <a:buNone/>
            </a:pPr>
            <a:endParaRPr lang="en-US" altLang="en-US" dirty="0">
              <a:solidFill>
                <a:schemeClr val="tx2"/>
              </a:solidFill>
            </a:endParaRPr>
          </a:p>
          <a:p>
            <a:r>
              <a:rPr lang="en-US" altLang="en-US" b="1" dirty="0">
                <a:solidFill>
                  <a:srgbClr val="C00000"/>
                </a:solidFill>
              </a:rPr>
              <a:t>Making Mobile Phones and Services Accessible </a:t>
            </a:r>
            <a:r>
              <a:rPr lang="en-US" altLang="en-US" b="1" dirty="0" smtClean="0">
                <a:solidFill>
                  <a:srgbClr val="C00000"/>
                </a:solidFill>
              </a:rPr>
              <a:t>Report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Explains Mobile Accessibility and how to achieve it</a:t>
            </a:r>
            <a:br>
              <a:rPr lang="en-US" alt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07" y="1285722"/>
            <a:ext cx="1285780" cy="188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650" y="5700713"/>
            <a:ext cx="59007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hlinkClick r:id="rId3"/>
              </a:rPr>
              <a:t>http://www.itu.int/en/ITU-D/Digital-Inclusion/Pages/Reports.aspx</a:t>
            </a:r>
            <a:endParaRPr lang="en-US" sz="1350" dirty="0">
              <a:solidFill>
                <a:prstClr val="black"/>
              </a:solidFill>
            </a:endParaRPr>
          </a:p>
          <a:p>
            <a:endParaRPr lang="en-US" sz="1350" dirty="0"/>
          </a:p>
        </p:txBody>
      </p:sp>
      <p:pic>
        <p:nvPicPr>
          <p:cNvPr id="6" name="Picture 2" descr="P:\SIU\SPECIAL INITIATIVES\PERSONS WITH DISABILITIES\ACCESSIBLE TV\vignet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87" y="2762250"/>
            <a:ext cx="1234799" cy="171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876" y="4336000"/>
            <a:ext cx="1165961" cy="16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prstClr val="black"/>
                </a:solidFill>
                <a:latin typeface="Myriad Pro SemiCond" pitchFamily="34" charset="0"/>
                <a:cs typeface="Myriad Pro Bold SemiCond It"/>
              </a:rPr>
              <a:t/>
            </a:r>
            <a:br>
              <a:rPr lang="en-US" b="1" i="1" dirty="0" smtClean="0">
                <a:solidFill>
                  <a:prstClr val="black"/>
                </a:solidFill>
                <a:latin typeface="Myriad Pro SemiCond" pitchFamily="34" charset="0"/>
                <a:cs typeface="Myriad Pro Bold SemiCond It"/>
              </a:rPr>
            </a:br>
            <a:r>
              <a:rPr lang="en-US" b="1" i="1" dirty="0">
                <a:solidFill>
                  <a:prstClr val="black"/>
                </a:solidFill>
                <a:latin typeface="Myriad Pro SemiCond" pitchFamily="34" charset="0"/>
                <a:cs typeface="Myriad Pro Bold SemiCond It"/>
              </a:rPr>
              <a:t/>
            </a:r>
            <a:br>
              <a:rPr lang="en-US" b="1" i="1" dirty="0">
                <a:solidFill>
                  <a:prstClr val="black"/>
                </a:solidFill>
                <a:latin typeface="Myriad Pro SemiCond" pitchFamily="34" charset="0"/>
                <a:cs typeface="Myriad Pro Bold SemiCond It"/>
              </a:rPr>
            </a:br>
            <a:r>
              <a:rPr lang="en-US" b="1" i="1" dirty="0" smtClean="0">
                <a:solidFill>
                  <a:prstClr val="black"/>
                </a:solidFill>
                <a:latin typeface="Myriad Pro SemiCond" pitchFamily="34" charset="0"/>
                <a:cs typeface="Myriad Pro Bold SemiCond It"/>
              </a:rPr>
              <a:t>Model </a:t>
            </a:r>
            <a:r>
              <a:rPr lang="en-US" b="1" i="1" dirty="0">
                <a:solidFill>
                  <a:prstClr val="black"/>
                </a:solidFill>
                <a:latin typeface="Myriad Pro SemiCond" pitchFamily="34" charset="0"/>
                <a:cs typeface="Myriad Pro Bold SemiCond It"/>
              </a:rPr>
              <a:t>ICT Accessibility Policy Report: </a:t>
            </a:r>
            <a:r>
              <a:rPr lang="en-US" altLang="en-US" b="1" dirty="0" smtClean="0">
                <a:solidFill>
                  <a:srgbClr val="0070C0"/>
                </a:solidFill>
                <a:cs typeface="Calibri"/>
              </a:rPr>
              <a:t>Module 5: WEB ACCESSIBILITY </a:t>
            </a:r>
            <a:r>
              <a:rPr lang="en-US" b="1" dirty="0" smtClean="0">
                <a:solidFill>
                  <a:srgbClr val="444444"/>
                </a:solidFill>
                <a:latin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en-US" b="1" i="1" dirty="0">
                <a:solidFill>
                  <a:prstClr val="black"/>
                </a:solidFill>
                <a:latin typeface="Myriad Pro SemiCond" pitchFamily="34" charset="0"/>
                <a:cs typeface="Myriad Pro Bold SemiCond It"/>
              </a:rPr>
              <a:t/>
            </a:r>
            <a:br>
              <a:rPr lang="en-US" b="1" i="1" dirty="0">
                <a:solidFill>
                  <a:prstClr val="black"/>
                </a:solidFill>
                <a:latin typeface="Myriad Pro SemiCond" pitchFamily="34" charset="0"/>
                <a:cs typeface="Myriad Pro Bold SemiCond It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6" y="2183606"/>
            <a:ext cx="7529513" cy="4445794"/>
          </a:xfrm>
        </p:spPr>
        <p:txBody>
          <a:bodyPr>
            <a:normAutofit fontScale="70000" lnSpcReduction="20000"/>
          </a:bodyPr>
          <a:lstStyle/>
          <a:p>
            <a:pPr marL="60722" indent="-176213"/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Identify and create a </a:t>
            </a:r>
            <a:r>
              <a:rPr lang="en-ZA" alt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list of all government websites </a:t>
            </a:r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covered by the policy (to be updated annually)</a:t>
            </a:r>
          </a:p>
          <a:p>
            <a:pPr marL="60722" indent="-176213"/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Conduct a </a:t>
            </a:r>
            <a:r>
              <a:rPr lang="en-ZA" alt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gap analysis </a:t>
            </a:r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assess the accessibility of existing government websites</a:t>
            </a:r>
          </a:p>
          <a:p>
            <a:pPr marL="60722" indent="-176213"/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Develop a </a:t>
            </a:r>
            <a:r>
              <a:rPr lang="en-ZA" alt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transition plan </a:t>
            </a:r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with milestones and conformance metrics to achieve Level A and Level AA compliance with the WCAG guidelines</a:t>
            </a:r>
          </a:p>
          <a:p>
            <a:pPr marL="403622" lvl="2" indent="-176213"/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includes </a:t>
            </a:r>
            <a:r>
              <a:rPr lang="en-ZA" alt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staff training </a:t>
            </a:r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and </a:t>
            </a:r>
            <a:r>
              <a:rPr lang="en-ZA" alt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updating procurement policies </a:t>
            </a:r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ensure purchases of website development and services are performed accessibly </a:t>
            </a:r>
          </a:p>
          <a:p>
            <a:pPr marL="403622" lvl="2" indent="-176213"/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guidance on </a:t>
            </a:r>
            <a:r>
              <a:rPr lang="en-ZA" alt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accessibility testing tools </a:t>
            </a:r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and procedures</a:t>
            </a:r>
          </a:p>
          <a:p>
            <a:pPr marL="403622" lvl="2" indent="-176213"/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establishing measurable targets and </a:t>
            </a:r>
          </a:p>
          <a:p>
            <a:pPr marL="403622" lvl="2" indent="-176213"/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monitoring and publishing progress made by government websites</a:t>
            </a:r>
          </a:p>
          <a:p>
            <a:pPr marL="257175" indent="-257175"/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Encourage voluntary compliance by private websites</a:t>
            </a:r>
          </a:p>
          <a:p>
            <a:pPr marL="257175" indent="-257175"/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Explains to policy makers the concrete outcomes the policy is designed to achieve to demystify accessibility:</a:t>
            </a:r>
          </a:p>
          <a:p>
            <a:pPr marL="600075" lvl="1" indent="-257175"/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E.g. website compatibility with screen readers, provision of ALT TXT for images, captions for videos and apps, navigation through use of alternative input devices</a:t>
            </a:r>
          </a:p>
          <a:p>
            <a:pPr marL="257175" indent="-257175"/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Calls for development of the national policy in consultation with persons with disabilities and conducting periodic reviews to address changing technological developments and market conditions</a:t>
            </a:r>
          </a:p>
          <a:p>
            <a:pPr marL="257175" indent="-257175"/>
            <a:r>
              <a:rPr lang="en-US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Based on </a:t>
            </a:r>
            <a:r>
              <a:rPr lang="en-ZA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Web Content Accessibility Guidelines (WCAG 2.0)- (ISO/IEC 40500:2012</a:t>
            </a:r>
            <a:r>
              <a:rPr lang="en-ZA" altLang="en-US" sz="195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257175" indent="-257175"/>
            <a:endParaRPr lang="en-ZA" altLang="en-US" sz="195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indent="-257175"/>
            <a:endParaRPr lang="en-ZA" altLang="en-US" sz="1725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819" y="2643187"/>
            <a:ext cx="1308911" cy="201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/>
                <a:ea typeface="Tahoma" panose="020B0604030504040204" pitchFamily="34" charset="0"/>
                <a:cs typeface="Times New Roman" panose="02020603050405020304" pitchFamily="18" charset="0"/>
              </a:rPr>
              <a:t>BDT Capacity </a:t>
            </a:r>
            <a:r>
              <a:rPr lang="en-US" b="1" dirty="0">
                <a:solidFill>
                  <a:srgbClr val="0070C0"/>
                </a:solidFill>
                <a:latin typeface="Calibri"/>
                <a:ea typeface="Tahoma" panose="020B0604030504040204" pitchFamily="34" charset="0"/>
                <a:cs typeface="Times New Roman" panose="02020603050405020304" pitchFamily="18" charset="0"/>
              </a:rPr>
              <a:t>Building &amp; Awareness Raising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ITU Academy </a:t>
            </a:r>
            <a:r>
              <a:rPr lang="en-US" dirty="0" smtClean="0"/>
              <a:t>course on </a:t>
            </a:r>
            <a:r>
              <a:rPr lang="en-US" dirty="0" smtClean="0">
                <a:solidFill>
                  <a:srgbClr val="C00000"/>
                </a:solidFill>
              </a:rPr>
              <a:t>public procurement </a:t>
            </a:r>
            <a:r>
              <a:rPr lang="en-US" dirty="0" smtClean="0"/>
              <a:t>of accessible ICTs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ITU Academy </a:t>
            </a:r>
            <a:r>
              <a:rPr lang="en-US" dirty="0" smtClean="0"/>
              <a:t>course on </a:t>
            </a:r>
            <a:r>
              <a:rPr lang="en-US" dirty="0" smtClean="0">
                <a:solidFill>
                  <a:srgbClr val="C00000"/>
                </a:solidFill>
              </a:rPr>
              <a:t>accessible audio visual media</a:t>
            </a:r>
          </a:p>
          <a:p>
            <a:r>
              <a:rPr lang="en-US" dirty="0" smtClean="0"/>
              <a:t>Arab, CIS and Europe </a:t>
            </a:r>
            <a:r>
              <a:rPr lang="en-US" dirty="0" smtClean="0">
                <a:solidFill>
                  <a:srgbClr val="C00000"/>
                </a:solidFill>
              </a:rPr>
              <a:t>Regional Initiatives </a:t>
            </a:r>
            <a:r>
              <a:rPr lang="en-US" dirty="0" smtClean="0"/>
              <a:t>on ICT Accessibility</a:t>
            </a:r>
          </a:p>
          <a:p>
            <a:pPr lvl="1"/>
            <a:r>
              <a:rPr lang="en-US" dirty="0" smtClean="0"/>
              <a:t>Awareness raising meetings, training and partnerships with key stakeholders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Accessible Americas</a:t>
            </a:r>
          </a:p>
          <a:p>
            <a:r>
              <a:rPr lang="en-US" dirty="0" smtClean="0"/>
              <a:t>ITU-D </a:t>
            </a:r>
            <a:r>
              <a:rPr lang="en-US" dirty="0" smtClean="0">
                <a:solidFill>
                  <a:srgbClr val="C00000"/>
                </a:solidFill>
              </a:rPr>
              <a:t>Study Group Question 7/1 </a:t>
            </a:r>
            <a:r>
              <a:rPr lang="en-US" dirty="0" smtClean="0"/>
              <a:t>on ICT Accessibility </a:t>
            </a:r>
          </a:p>
          <a:p>
            <a:pPr lvl="1"/>
            <a:r>
              <a:rPr lang="en-US" dirty="0"/>
              <a:t>competition on the best strategies/policies/projects developed by ITU members in area of ICT accessibility –  deadline for  contributions is due by </a:t>
            </a:r>
            <a:r>
              <a:rPr lang="en-US" b="1" dirty="0"/>
              <a:t>19 February </a:t>
            </a:r>
            <a:endParaRPr lang="en-US" b="1" dirty="0" smtClean="0"/>
          </a:p>
          <a:p>
            <a:r>
              <a:rPr lang="en-US" dirty="0" smtClean="0"/>
              <a:t>Raise awareness in meetings of Pacific Disability Forum, M-Enabling Summit and UN DESA/UN HABITAT meeting on accessible urban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9213" y="3355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000" b="0" dirty="0">
                <a:solidFill>
                  <a:srgbClr val="558ED5"/>
                </a:solidFill>
              </a:rPr>
              <a:t>ITU’s activities in the area of </a:t>
            </a:r>
            <a:br>
              <a:rPr lang="en-US" sz="2000" b="0" dirty="0">
                <a:solidFill>
                  <a:srgbClr val="558ED5"/>
                </a:solidFill>
              </a:rPr>
            </a:br>
            <a:r>
              <a:rPr lang="en-US" sz="2000" b="0" dirty="0">
                <a:solidFill>
                  <a:srgbClr val="558ED5"/>
                </a:solidFill>
              </a:rPr>
              <a:t>ICT accessibility for persons with disabilities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9213" y="2993303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4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INTER-SECTORAL ACTIVITIES</a:t>
            </a:r>
            <a:endParaRPr lang="en-US" sz="40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3293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558ED5"/>
                </a:solidFill>
                <a:ea typeface="+mj-ea"/>
                <a:cs typeface="Calibri"/>
              </a:rPr>
              <a:t>Jose Maria Diaz Batanero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558ED5"/>
                </a:solidFill>
                <a:ea typeface="+mj-ea"/>
                <a:cs typeface="Calibri"/>
              </a:rPr>
              <a:t>Strategy and Policy Coordinator</a:t>
            </a:r>
            <a:endParaRPr lang="en-US" sz="2000" dirty="0">
              <a:solidFill>
                <a:srgbClr val="558ED5"/>
              </a:solidFill>
              <a:ea typeface="+mj-ea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558ED5"/>
                </a:solidFill>
                <a:ea typeface="+mj-ea"/>
                <a:cs typeface="Calibri"/>
                <a:hlinkClick r:id="rId2"/>
              </a:rPr>
              <a:t>jose.batanero@itu.int</a:t>
            </a:r>
            <a:r>
              <a:rPr lang="en-US" sz="2000" dirty="0">
                <a:solidFill>
                  <a:srgbClr val="558ED5"/>
                </a:solidFill>
                <a:ea typeface="+mj-ea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43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817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200" dirty="0" smtClean="0">
                <a:solidFill>
                  <a:srgbClr val="558ED5"/>
                </a:solidFill>
              </a:rPr>
              <a:t>ITU’s activities in the area of </a:t>
            </a:r>
            <a:br>
              <a:rPr lang="en-US" sz="3200" dirty="0" smtClean="0">
                <a:solidFill>
                  <a:srgbClr val="558ED5"/>
                </a:solidFill>
              </a:rPr>
            </a:br>
            <a:r>
              <a:rPr lang="en-US" sz="3200" dirty="0" smtClean="0">
                <a:solidFill>
                  <a:srgbClr val="558ED5"/>
                </a:solidFill>
              </a:rPr>
              <a:t>ICT accessibility</a:t>
            </a:r>
            <a:br>
              <a:rPr lang="en-US" sz="3200" dirty="0" smtClean="0">
                <a:solidFill>
                  <a:srgbClr val="558ED5"/>
                </a:solidFill>
              </a:rPr>
            </a:br>
            <a:r>
              <a:rPr lang="en-US" sz="3200" dirty="0" smtClean="0">
                <a:solidFill>
                  <a:srgbClr val="558ED5"/>
                </a:solidFill>
              </a:rPr>
              <a:t>for persons with disabilities</a:t>
            </a:r>
            <a:endParaRPr lang="en-US" sz="32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8206" y="347262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8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 Consultation CWG-Internet</a:t>
            </a:r>
            <a:endParaRPr lang="en-US" sz="28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8206" y="3996840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400" b="0" i="1" dirty="0" smtClean="0">
                <a:solidFill>
                  <a:srgbClr val="558ED5"/>
                </a:solidFill>
              </a:rPr>
              <a:t>15 February 2016</a:t>
            </a:r>
            <a:endParaRPr lang="en-US" sz="2400" b="0" i="1" dirty="0">
              <a:solidFill>
                <a:srgbClr val="558ED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5610" y="5797034"/>
            <a:ext cx="2514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www.itu.int/</a:t>
            </a:r>
            <a:r>
              <a:rPr lang="en-US" b="1" dirty="0" smtClean="0">
                <a:solidFill>
                  <a:srgbClr val="558ED5"/>
                </a:solidFill>
              </a:rPr>
              <a:t>accessibility</a:t>
            </a:r>
            <a:endParaRPr lang="en-US" b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9213" y="3355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000" b="0" dirty="0" smtClean="0">
                <a:solidFill>
                  <a:srgbClr val="558ED5"/>
                </a:solidFill>
              </a:rPr>
              <a:t>ITU’s activities in the area of </a:t>
            </a:r>
            <a:br>
              <a:rPr lang="en-US" sz="2000" b="0" dirty="0" smtClean="0">
                <a:solidFill>
                  <a:srgbClr val="558ED5"/>
                </a:solidFill>
              </a:rPr>
            </a:br>
            <a:r>
              <a:rPr lang="en-US" sz="2000" b="0" dirty="0" smtClean="0">
                <a:solidFill>
                  <a:srgbClr val="558ED5"/>
                </a:solidFill>
              </a:rPr>
              <a:t>ICT accessibility for persons with disabilities</a:t>
            </a:r>
            <a:endParaRPr lang="en-US" sz="2000" b="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9213" y="2993303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4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ACTIVITIES IN ITU-R</a:t>
            </a:r>
            <a:endParaRPr lang="en-US" sz="40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13" y="5803490"/>
            <a:ext cx="914400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3293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Junko Koizumi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Engineer, Study Groups Department</a:t>
            </a:r>
            <a:endParaRPr lang="en-US" sz="2000" dirty="0">
              <a:solidFill>
                <a:srgbClr val="558ED5"/>
              </a:solidFill>
              <a:latin typeface="Calibri"/>
              <a:ea typeface="+mj-ea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558ED5"/>
                </a:solidFill>
                <a:ea typeface="+mj-ea"/>
                <a:cs typeface="Calibri"/>
                <a:hlinkClick r:id="rId4"/>
              </a:rPr>
              <a:t>junko.koizumi@itu.int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2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Inter-sectoral activities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9208" y="1242023"/>
            <a:ext cx="8308092" cy="4257077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Measuring and implementation of </a:t>
            </a:r>
            <a:r>
              <a:rPr lang="en-US" sz="2400" b="1" dirty="0" smtClean="0"/>
              <a:t>Connect 2020 accessibility </a:t>
            </a:r>
            <a:r>
              <a:rPr lang="en-US" sz="2400" dirty="0" smtClean="0"/>
              <a:t>goal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Participation in meetings of the bodies established by the </a:t>
            </a:r>
            <a:r>
              <a:rPr lang="en-US" sz="2400" b="1" dirty="0" smtClean="0"/>
              <a:t>UN Convention on the Rights of Persons with Disabilities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Implementation of </a:t>
            </a:r>
            <a:r>
              <a:rPr lang="en-US" sz="2400" b="1" dirty="0" smtClean="0"/>
              <a:t>ITU Accessibility Fund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Implementation of </a:t>
            </a:r>
            <a:r>
              <a:rPr lang="en-US" sz="2400" b="1" dirty="0" smtClean="0"/>
              <a:t>ITU Accessibility Policy </a:t>
            </a:r>
            <a:r>
              <a:rPr lang="en-US" sz="2400" dirty="0" smtClean="0"/>
              <a:t>across the organization to promote the participation of persons with disabilities in the work of the Union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Outreach, advocacy and communication activities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28650" y="878681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401389-8101-431D-85D1-BA60FE36B72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0199" y="-116099"/>
            <a:ext cx="8483601" cy="1456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ITU-R’s activities on ICT Accessibility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69610"/>
            <a:ext cx="7772400" cy="5215949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ITU-R Sector contributes </a:t>
            </a:r>
            <a:r>
              <a:rPr lang="en-US" sz="2000" dirty="0" smtClean="0"/>
              <a:t>to the wireless technological </a:t>
            </a:r>
            <a:r>
              <a:rPr lang="en-US" sz="2000" dirty="0"/>
              <a:t>development </a:t>
            </a:r>
            <a:r>
              <a:rPr lang="en-US" sz="2000" dirty="0" smtClean="0"/>
              <a:t>through </a:t>
            </a:r>
            <a:r>
              <a:rPr lang="en-US" sz="2000" dirty="0"/>
              <a:t>the production of Recommendations, </a:t>
            </a:r>
            <a:r>
              <a:rPr lang="en-US" sz="2000" dirty="0" smtClean="0"/>
              <a:t>Reports, Questions and Handbooks relating </a:t>
            </a:r>
            <a:r>
              <a:rPr lang="en-US" sz="2000" dirty="0"/>
              <a:t>to </a:t>
            </a:r>
            <a:r>
              <a:rPr lang="en-US" sz="2000" dirty="0" smtClean="0"/>
              <a:t>persons </a:t>
            </a:r>
            <a:r>
              <a:rPr lang="en-US" sz="2000" dirty="0"/>
              <a:t>with </a:t>
            </a:r>
            <a:r>
              <a:rPr lang="en-US" sz="2000" dirty="0" smtClean="0"/>
              <a:t>disabilities and persons with specific needs, </a:t>
            </a:r>
            <a:r>
              <a:rPr lang="en-US" sz="2000" dirty="0"/>
              <a:t>and by so </a:t>
            </a:r>
            <a:r>
              <a:rPr lang="en-US" sz="2000" dirty="0" smtClean="0"/>
              <a:t>doing, </a:t>
            </a:r>
            <a:r>
              <a:rPr lang="en-US" sz="2000" dirty="0"/>
              <a:t>to </a:t>
            </a:r>
            <a:r>
              <a:rPr lang="en-US" sz="2000" dirty="0" smtClean="0"/>
              <a:t>improve </a:t>
            </a:r>
            <a:r>
              <a:rPr lang="en-US" sz="2000" dirty="0"/>
              <a:t>their </a:t>
            </a:r>
            <a:r>
              <a:rPr lang="en-US" sz="2000" dirty="0" smtClean="0"/>
              <a:t>accessibility </a:t>
            </a:r>
            <a:r>
              <a:rPr lang="en-US" sz="2000" dirty="0"/>
              <a:t>and to </a:t>
            </a:r>
            <a:r>
              <a:rPr lang="en-US" sz="2000" dirty="0" smtClean="0"/>
              <a:t>reduce </a:t>
            </a:r>
            <a:r>
              <a:rPr lang="en-US" sz="2000" dirty="0"/>
              <a:t>the overall Digital Disabilities Divide</a:t>
            </a:r>
            <a:r>
              <a:rPr lang="en-US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For the ITU-R meetings, in line with Resolution 175 (Guadalajara, 2010), an </a:t>
            </a:r>
            <a:r>
              <a:rPr lang="en-GB" sz="2000" dirty="0" smtClean="0"/>
              <a:t>English live captioning service for specific ITU-R events including WRC, RA, RAG and ITU-R Study Group meetings has been provided since late 2013.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GB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CA" sz="2000" dirty="0" smtClean="0"/>
              <a:t>In addition to live captioning, since RA/WRC-15 in 2015, the captioning transcript archives are also available. ITU Members can also access these archives shortly after a session for which captioning is provided.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212" y="0"/>
            <a:ext cx="715297" cy="7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9" y="-116099"/>
            <a:ext cx="8135258" cy="14562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ITU-R Study Group 1(Spectrum Management)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182" y="1247040"/>
            <a:ext cx="8004875" cy="4997643"/>
          </a:xfrm>
        </p:spPr>
        <p:txBody>
          <a:bodyPr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 smtClean="0"/>
              <a:t>ITU-R Study Group 1 (SG1) is carrying out studies </a:t>
            </a:r>
            <a:r>
              <a:rPr lang="en-US" sz="2000" dirty="0"/>
              <a:t>in response </a:t>
            </a:r>
            <a:r>
              <a:rPr lang="en-US" sz="2000" dirty="0" smtClean="0"/>
              <a:t>to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Resolution </a:t>
            </a:r>
            <a:r>
              <a:rPr lang="en-US" sz="2000" dirty="0">
                <a:hlinkClick r:id="rId2"/>
              </a:rPr>
              <a:t>ITU-R 54-2</a:t>
            </a:r>
            <a:r>
              <a:rPr lang="en-US" sz="2000" dirty="0"/>
              <a:t> (revised at RA-15</a:t>
            </a:r>
            <a:r>
              <a:rPr lang="en-US" sz="2000" dirty="0" smtClean="0"/>
              <a:t>) to achieve </a:t>
            </a:r>
            <a:br>
              <a:rPr lang="en-US" sz="2000" dirty="0" smtClean="0"/>
            </a:br>
            <a:r>
              <a:rPr lang="en-US" sz="2000" b="1" dirty="0" smtClean="0"/>
              <a:t>harmonization for Short Range Devices (SRDs)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(including definitions of categories for instance for </a:t>
            </a:r>
            <a:br>
              <a:rPr lang="en-US" sz="2000" dirty="0" smtClean="0"/>
            </a:br>
            <a:r>
              <a:rPr lang="en-US" sz="2000" b="1" dirty="0" smtClean="0"/>
              <a:t>audio applications including aids for the hearing impaired</a:t>
            </a:r>
            <a:r>
              <a:rPr lang="en-US" sz="2000" dirty="0" smtClean="0"/>
              <a:t>)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9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u="sng" dirty="0" smtClean="0"/>
              <a:t>ITU-R Recommendation and Report on SRDs, including in particular </a:t>
            </a:r>
            <a:br>
              <a:rPr lang="en-US" sz="2000" u="sng" dirty="0" smtClean="0"/>
            </a:br>
            <a:r>
              <a:rPr lang="en-US" sz="2000" u="sng" dirty="0" smtClean="0"/>
              <a:t>SRDs used for hearing aids or medical devices within SG1: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u="sng" dirty="0" smtClean="0">
                <a:hlinkClick r:id="rId3"/>
              </a:rPr>
              <a:t>Recommendation </a:t>
            </a:r>
            <a:r>
              <a:rPr lang="en-US" sz="2000" u="sng" dirty="0">
                <a:hlinkClick r:id="rId3"/>
              </a:rPr>
              <a:t>ITU-R SM.1896</a:t>
            </a:r>
            <a:r>
              <a:rPr lang="en-US" sz="2000" dirty="0"/>
              <a:t> “Frequency ranges for global or </a:t>
            </a:r>
            <a:r>
              <a:rPr lang="en-US" sz="2000" dirty="0" smtClean="0"/>
              <a:t>regional </a:t>
            </a:r>
            <a:r>
              <a:rPr lang="en-US" sz="2000" dirty="0"/>
              <a:t>harmonization of short-range devices (SRDs)” (SM.1896-0 (2011))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u="sng" dirty="0">
                <a:hlinkClick r:id="rId4"/>
              </a:rPr>
              <a:t>Report ITU-R SM.2153</a:t>
            </a:r>
            <a:r>
              <a:rPr lang="en-US" sz="2000" dirty="0"/>
              <a:t> “Technical and operating parameters and </a:t>
            </a:r>
            <a:r>
              <a:rPr lang="en-US" sz="2000" dirty="0" smtClean="0"/>
              <a:t>spectrum </a:t>
            </a:r>
            <a:r>
              <a:rPr lang="en-US" sz="2000" dirty="0"/>
              <a:t>use for short-range </a:t>
            </a:r>
            <a:r>
              <a:rPr lang="en-US" sz="2000" dirty="0" err="1"/>
              <a:t>radiocommunication</a:t>
            </a:r>
            <a:r>
              <a:rPr lang="en-US" sz="2000" dirty="0"/>
              <a:t> devices” (SM.2153-5 (2015))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 smtClean="0"/>
              <a:t>Other studies on SRDs </a:t>
            </a:r>
            <a:r>
              <a:rPr lang="en-US" sz="1800" dirty="0" smtClean="0"/>
              <a:t>are available in relevant </a:t>
            </a:r>
            <a:r>
              <a:rPr lang="en-US" sz="2000" u="sng" dirty="0" smtClean="0">
                <a:hlinkClick r:id="rId5"/>
              </a:rPr>
              <a:t>ITU-R Reports of the SM series</a:t>
            </a:r>
            <a:r>
              <a:rPr lang="en-US" sz="2000" u="sng" dirty="0"/>
              <a:t/>
            </a:r>
            <a:br>
              <a:rPr lang="en-US" sz="2000" u="sng" dirty="0"/>
            </a:br>
            <a:r>
              <a:rPr lang="en-US" sz="2000" dirty="0" smtClean="0"/>
              <a:t>(e.g. measurements</a:t>
            </a:r>
            <a:r>
              <a:rPr lang="en-US" sz="2000" dirty="0"/>
              <a:t>, impact on </a:t>
            </a:r>
            <a:r>
              <a:rPr lang="en-US" sz="2000" dirty="0" err="1" smtClean="0"/>
              <a:t>radiocommmunication</a:t>
            </a:r>
            <a:r>
              <a:rPr lang="en-US" sz="2000" baseline="10000" dirty="0" smtClean="0"/>
              <a:t> </a:t>
            </a:r>
            <a:r>
              <a:rPr lang="en-US" sz="2000" dirty="0" smtClean="0"/>
              <a:t>services</a:t>
            </a:r>
            <a:r>
              <a:rPr lang="en-US" sz="2000" dirty="0"/>
              <a:t>, </a:t>
            </a:r>
            <a:r>
              <a:rPr lang="en-US" sz="2000" dirty="0" smtClean="0"/>
              <a:t>specific </a:t>
            </a:r>
            <a:r>
              <a:rPr lang="en-US" sz="2000" dirty="0"/>
              <a:t>applications </a:t>
            </a:r>
            <a:r>
              <a:rPr lang="en-US" sz="2000" dirty="0" smtClean="0"/>
              <a:t>and techniques)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0212" y="0"/>
            <a:ext cx="715297" cy="7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116099"/>
            <a:ext cx="7772400" cy="1456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ITU-R Study Group 5 (</a:t>
            </a:r>
            <a:r>
              <a:rPr lang="en-US" sz="3200" dirty="0"/>
              <a:t>Terrestrial </a:t>
            </a:r>
            <a:r>
              <a:rPr lang="en-US" sz="3200" dirty="0" smtClean="0"/>
              <a:t>Services)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08418"/>
            <a:ext cx="7886700" cy="450818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 smtClean="0"/>
              <a:t>ITU-R Study Group 5 (SG5) is carrying out studies to identify the </a:t>
            </a:r>
            <a:r>
              <a:rPr lang="en-US" sz="2000" dirty="0"/>
              <a:t>suitable technical and operational </a:t>
            </a:r>
            <a:r>
              <a:rPr lang="en-US" sz="2000" dirty="0" smtClean="0"/>
              <a:t>characteristics, and conditions that might allow compatible operation </a:t>
            </a:r>
            <a:r>
              <a:rPr lang="en-US" sz="2000" dirty="0"/>
              <a:t>of a short-range </a:t>
            </a:r>
            <a:r>
              <a:rPr lang="en-US" sz="2000" dirty="0" err="1"/>
              <a:t>radiocommunication</a:t>
            </a:r>
            <a:r>
              <a:rPr lang="en-US" sz="2000" dirty="0"/>
              <a:t> public access system supporting hearing aid </a:t>
            </a:r>
            <a:r>
              <a:rPr lang="en-US" sz="2000" dirty="0" smtClean="0"/>
              <a:t>systems at ITU-R SG5 WP5A in response to </a:t>
            </a:r>
            <a:r>
              <a:rPr lang="en-US" sz="2000" dirty="0">
                <a:hlinkClick r:id="rId2"/>
              </a:rPr>
              <a:t>Resolution ITU-R 67</a:t>
            </a:r>
            <a:r>
              <a:rPr lang="en-US" sz="2000" dirty="0"/>
              <a:t> </a:t>
            </a:r>
            <a:r>
              <a:rPr lang="en-US" sz="2000" dirty="0" smtClean="0"/>
              <a:t>(2015).</a:t>
            </a:r>
          </a:p>
          <a:p>
            <a:pPr lv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u="sng" dirty="0" smtClean="0"/>
              <a:t>ITU-R Recommendation and Question on wireless hearing aid systems within SG5 </a:t>
            </a:r>
            <a:endParaRPr lang="en-US" sz="2000" u="sng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hlinkClick r:id="rId3"/>
              </a:rPr>
              <a:t>Recommendation </a:t>
            </a:r>
            <a:r>
              <a:rPr lang="en-US" sz="2000" dirty="0">
                <a:hlinkClick r:id="rId3"/>
              </a:rPr>
              <a:t>ITU-R M.1076</a:t>
            </a:r>
            <a:r>
              <a:rPr lang="en-US" sz="2000" dirty="0"/>
              <a:t> “Wireless communication systems for persons with impaired hearing” </a:t>
            </a:r>
            <a:r>
              <a:rPr lang="en-US" sz="2000" dirty="0" smtClean="0"/>
              <a:t>(M.1076-1 </a:t>
            </a:r>
            <a:r>
              <a:rPr lang="en-US" sz="2000" dirty="0"/>
              <a:t>(2015))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hlinkClick r:id="rId4"/>
              </a:rPr>
              <a:t>Question ITU-R 254/5</a:t>
            </a:r>
            <a:r>
              <a:rPr lang="en-US" sz="2000" dirty="0"/>
              <a:t> “Operation of short-range </a:t>
            </a:r>
            <a:r>
              <a:rPr lang="en-US" sz="2000" dirty="0" err="1"/>
              <a:t>radiocommunication</a:t>
            </a:r>
            <a:r>
              <a:rPr lang="en-US" sz="2000" dirty="0"/>
              <a:t> public access system supporting hearing aid systems” </a:t>
            </a:r>
            <a:r>
              <a:rPr lang="en-US" sz="2000" dirty="0" smtClean="0"/>
              <a:t>(Q.254/5 (2014))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212" y="0"/>
            <a:ext cx="715297" cy="7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9" y="-116099"/>
            <a:ext cx="8309429" cy="1456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ITU-R Study Group 6 </a:t>
            </a:r>
            <a:r>
              <a:rPr lang="en-US" sz="3200" dirty="0"/>
              <a:t>(​​​​​​​Broadcasting </a:t>
            </a:r>
            <a:r>
              <a:rPr lang="en-US" sz="3200" dirty="0" smtClean="0"/>
              <a:t>Services)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8" y="1117057"/>
            <a:ext cx="8182429" cy="5491899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/>
              <a:t>ITU-R Study Group 6 (SG6) continues to actively participate in the ITU </a:t>
            </a:r>
            <a:r>
              <a:rPr lang="en-US" sz="1800" dirty="0" err="1" smtClean="0"/>
              <a:t>Intersector</a:t>
            </a:r>
            <a:r>
              <a:rPr lang="en-US" sz="1800" dirty="0" smtClean="0"/>
              <a:t> Rapporteur Group on Audiovisual Media Accessibility (IRG-AVA) (ITU-R SG6, ITU-T SG9 and SG16)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/>
              <a:t>In </a:t>
            </a:r>
            <a:r>
              <a:rPr lang="en-US" sz="1800" dirty="0"/>
              <a:t>line with Resolution 175 (Guadalajara, 2010), the </a:t>
            </a:r>
            <a:r>
              <a:rPr lang="en-US" sz="1800" dirty="0" smtClean="0"/>
              <a:t>SG6 Chairman </a:t>
            </a:r>
            <a:r>
              <a:rPr lang="en-US" sz="1800" dirty="0"/>
              <a:t>actively </a:t>
            </a:r>
            <a:r>
              <a:rPr lang="en-US" sz="1800" dirty="0" smtClean="0"/>
              <a:t>contributed to </a:t>
            </a:r>
            <a:r>
              <a:rPr lang="en-US" sz="1800" dirty="0"/>
              <a:t>ITU’s approach to the organizers of </a:t>
            </a:r>
            <a:r>
              <a:rPr lang="en-US" sz="1800" dirty="0" smtClean="0"/>
              <a:t>UEFA and </a:t>
            </a:r>
            <a:r>
              <a:rPr lang="en-US" sz="1800" dirty="0"/>
              <a:t>the </a:t>
            </a:r>
            <a:r>
              <a:rPr lang="en-US" sz="1800" dirty="0" smtClean="0"/>
              <a:t>Paralympic Games 2016 in Brazil in </a:t>
            </a:r>
            <a:r>
              <a:rPr lang="en-US" sz="1800" dirty="0"/>
              <a:t>order to promote accessibility services for their audiovisual coverages by </a:t>
            </a:r>
            <a:r>
              <a:rPr lang="en-US" sz="1800" dirty="0" smtClean="0"/>
              <a:t>2016.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700" dirty="0" smtClean="0"/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u="sng" dirty="0" smtClean="0"/>
              <a:t>ITU-R Reports, Recommendations and Handbook on broadcasting service accessibility within SG6</a:t>
            </a:r>
            <a:endParaRPr lang="en-US" sz="1800" u="sng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hlinkClick r:id="rId2"/>
              </a:rPr>
              <a:t>Report ITU-R </a:t>
            </a:r>
            <a:r>
              <a:rPr lang="en-US" sz="1600" dirty="0" smtClean="0">
                <a:hlinkClick r:id="rId2"/>
              </a:rPr>
              <a:t>BT.2267</a:t>
            </a:r>
            <a:r>
              <a:rPr lang="en-US" sz="1600" dirty="0" smtClean="0"/>
              <a:t> “Integrated </a:t>
            </a:r>
            <a:r>
              <a:rPr lang="en-US" sz="1600" dirty="0"/>
              <a:t>broadcast-broadband </a:t>
            </a:r>
            <a:r>
              <a:rPr lang="en-US" sz="1600" dirty="0" smtClean="0"/>
              <a:t>systems” (T.2267-5 (2015))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hlinkClick r:id="rId3"/>
              </a:rPr>
              <a:t>Report ITU-R </a:t>
            </a:r>
            <a:r>
              <a:rPr lang="en-US" sz="1600" dirty="0">
                <a:hlinkClick r:id="rId3"/>
              </a:rPr>
              <a:t>BT.2207</a:t>
            </a:r>
            <a:r>
              <a:rPr lang="en-US" sz="1600" dirty="0"/>
              <a:t> “Accessibility to broadcasting services for persons with </a:t>
            </a:r>
            <a:r>
              <a:rPr lang="en-US" sz="1600" dirty="0" smtClean="0"/>
              <a:t>disabilities” (BT.2207-2 (2012))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hlinkClick r:id="rId4"/>
              </a:rPr>
              <a:t>Recommendation </a:t>
            </a:r>
            <a:r>
              <a:rPr lang="en-US" sz="1600" dirty="0">
                <a:hlinkClick r:id="rId4"/>
              </a:rPr>
              <a:t>ITU-R </a:t>
            </a:r>
            <a:r>
              <a:rPr lang="en-US" sz="1600" dirty="0" smtClean="0">
                <a:hlinkClick r:id="rId4"/>
              </a:rPr>
              <a:t>BS.1698</a:t>
            </a:r>
            <a:r>
              <a:rPr lang="en-US" sz="1600" dirty="0" smtClean="0"/>
              <a:t> </a:t>
            </a:r>
            <a:r>
              <a:rPr lang="en-US" sz="1600" dirty="0"/>
              <a:t>“Evaluating fields from terrestrial broadcasting transmitting systems operating in any frequency band for assessing exposure to non-ionizing radiation” </a:t>
            </a:r>
            <a:r>
              <a:rPr lang="en-US" sz="1600" dirty="0" smtClean="0"/>
              <a:t>(BS.1698-0 (2005))</a:t>
            </a:r>
            <a:endParaRPr lang="en-US" sz="16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hlinkClick r:id="rId5"/>
              </a:rPr>
              <a:t>Recommendation ITU-R </a:t>
            </a:r>
            <a:r>
              <a:rPr lang="en-US" sz="1600" dirty="0" smtClean="0">
                <a:hlinkClick r:id="rId5"/>
              </a:rPr>
              <a:t>BT.1702</a:t>
            </a:r>
            <a:r>
              <a:rPr lang="en-US" sz="1600" dirty="0" smtClean="0"/>
              <a:t> </a:t>
            </a:r>
            <a:r>
              <a:rPr lang="en-US" sz="1600" dirty="0"/>
              <a:t>“Guidance for the reduction of photosensitive epileptic seizures caused by television” </a:t>
            </a:r>
            <a:r>
              <a:rPr lang="en-US" sz="1600" dirty="0" smtClean="0"/>
              <a:t>(BT.1702-0 (2005))</a:t>
            </a:r>
            <a:endParaRPr lang="en-US" sz="16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”</a:t>
            </a:r>
            <a:r>
              <a:rPr lang="en-US" sz="1600" dirty="0">
                <a:hlinkClick r:id="rId6"/>
              </a:rPr>
              <a:t>DTTB Handbook</a:t>
            </a:r>
            <a:r>
              <a:rPr lang="en-US" sz="1600" dirty="0"/>
              <a:t> - Digital terrestrial television broadcasting in the VHF/UHF bands” (2002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0212" y="0"/>
            <a:ext cx="715297" cy="7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9213" y="3355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000" b="0" dirty="0">
                <a:solidFill>
                  <a:srgbClr val="558ED5"/>
                </a:solidFill>
              </a:rPr>
              <a:t>ITU’s activities in the area of </a:t>
            </a:r>
            <a:br>
              <a:rPr lang="en-US" sz="2000" b="0" dirty="0">
                <a:solidFill>
                  <a:srgbClr val="558ED5"/>
                </a:solidFill>
              </a:rPr>
            </a:br>
            <a:r>
              <a:rPr lang="en-US" sz="2000" b="0" dirty="0">
                <a:solidFill>
                  <a:srgbClr val="558ED5"/>
                </a:solidFill>
              </a:rPr>
              <a:t>ICT accessibility for persons with disabilities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9213" y="2993303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4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ACTIVITIES IN ITU-T</a:t>
            </a:r>
            <a:endParaRPr lang="en-US" sz="40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32939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Xiaoya Yang, Head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WTSA </a:t>
            </a:r>
            <a:r>
              <a:rPr lang="en-US" sz="2000" dirty="0" err="1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Programmes</a:t>
            </a:r>
            <a:r>
              <a:rPr lang="en-US" sz="2000" dirty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 Division</a:t>
            </a:r>
          </a:p>
          <a:p>
            <a:pPr algn="ctr"/>
            <a:r>
              <a:rPr lang="en-US" dirty="0">
                <a:hlinkClick r:id="rId2"/>
              </a:rPr>
              <a:t>xiaoya.yang@itu.int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ITU-T: mainstream accessibility in ICT </a:t>
            </a:r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mainstream accessibility in </a:t>
            </a:r>
            <a:r>
              <a:rPr lang="en-US" dirty="0" smtClean="0"/>
              <a:t>ICTs</a:t>
            </a:r>
          </a:p>
          <a:p>
            <a:pPr lvl="1"/>
            <a:r>
              <a:rPr lang="en-US" dirty="0" smtClean="0"/>
              <a:t>Develop standards (ITU-T Recommendations) on ICT accessibility</a:t>
            </a:r>
          </a:p>
          <a:p>
            <a:pPr lvl="1"/>
            <a:r>
              <a:rPr lang="en-US" dirty="0" smtClean="0"/>
              <a:t>Promote implementation of these standards</a:t>
            </a:r>
          </a:p>
          <a:p>
            <a:pPr lvl="2"/>
            <a:r>
              <a:rPr lang="en-US" dirty="0"/>
              <a:t>3rd IPTV </a:t>
            </a:r>
            <a:r>
              <a:rPr lang="en-US" dirty="0" smtClean="0"/>
              <a:t>Accessibility Application Challenge, partner </a:t>
            </a:r>
            <a:r>
              <a:rPr lang="en-US" dirty="0"/>
              <a:t>with International Paralympic </a:t>
            </a:r>
            <a:r>
              <a:rPr lang="en-US" dirty="0" smtClean="0"/>
              <a:t>Committee for </a:t>
            </a:r>
            <a:r>
              <a:rPr lang="en-US" dirty="0"/>
              <a:t>Rio 2016 </a:t>
            </a:r>
            <a:r>
              <a:rPr lang="en-US" dirty="0" smtClean="0"/>
              <a:t>Paralympics</a:t>
            </a:r>
          </a:p>
          <a:p>
            <a:r>
              <a:rPr lang="en-US" dirty="0" smtClean="0"/>
              <a:t>also making ITU-T accessible to </a:t>
            </a:r>
            <a:r>
              <a:rPr lang="en-US" dirty="0" err="1" smtClean="0"/>
              <a:t>PwDs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2"/>
              </a:rPr>
              <a:t>Telecommunications Accessibility Checklist</a:t>
            </a:r>
            <a:r>
              <a:rPr lang="en-US" dirty="0"/>
              <a:t> </a:t>
            </a:r>
            <a:r>
              <a:rPr lang="en-US" dirty="0" smtClean="0"/>
              <a:t>- ‘</a:t>
            </a:r>
            <a:r>
              <a:rPr lang="en-US" dirty="0"/>
              <a:t>universal design’ principle </a:t>
            </a:r>
          </a:p>
          <a:p>
            <a:pPr lvl="1"/>
            <a:r>
              <a:rPr lang="en-US" dirty="0" smtClean="0"/>
              <a:t>Joint </a:t>
            </a:r>
            <a:r>
              <a:rPr lang="en-US" dirty="0"/>
              <a:t>ITU/ISO/IEC </a:t>
            </a:r>
            <a:r>
              <a:rPr lang="en-US" dirty="0" smtClean="0"/>
              <a:t>‘Policy </a:t>
            </a:r>
            <a:r>
              <a:rPr lang="en-GB" dirty="0" smtClean="0"/>
              <a:t>on </a:t>
            </a:r>
            <a:r>
              <a:rPr lang="en-GB" dirty="0"/>
              <a:t>Standardization and </a:t>
            </a:r>
            <a:r>
              <a:rPr lang="en-US" dirty="0" smtClean="0"/>
              <a:t>Accessibility’ and ‘</a:t>
            </a:r>
            <a:r>
              <a:rPr lang="en-US" dirty="0"/>
              <a:t>Guide for addressing accessibility in standards</a:t>
            </a:r>
            <a:r>
              <a:rPr lang="en-US" dirty="0" smtClean="0"/>
              <a:t>’ (</a:t>
            </a:r>
            <a:r>
              <a:rPr lang="fr-FR" u="sng" dirty="0">
                <a:hlinkClick r:id="rId3"/>
              </a:rPr>
              <a:t>ITU-T H Suppl. 17 (11/2014</a:t>
            </a:r>
            <a:r>
              <a:rPr lang="fr-FR" u="sng" dirty="0" smtClean="0">
                <a:hlinkClick r:id="rId3"/>
              </a:rPr>
              <a:t>)</a:t>
            </a:r>
            <a:r>
              <a:rPr lang="fr-FR" u="sng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Remote participation (to facilitate </a:t>
            </a:r>
            <a:r>
              <a:rPr lang="en-US" dirty="0" err="1" smtClean="0"/>
              <a:t>PwDs</a:t>
            </a:r>
            <a:r>
              <a:rPr lang="en-US" dirty="0" smtClean="0"/>
              <a:t>’ participation in ITU-T work)</a:t>
            </a:r>
          </a:p>
          <a:p>
            <a:pPr lvl="1"/>
            <a:r>
              <a:rPr lang="en-US" dirty="0" smtClean="0"/>
              <a:t>Reasonable accommodation of specific needs from </a:t>
            </a:r>
            <a:r>
              <a:rPr lang="en-US" dirty="0" err="1" smtClean="0"/>
              <a:t>PwDs</a:t>
            </a:r>
            <a:r>
              <a:rPr lang="en-US" dirty="0" smtClean="0"/>
              <a:t> – captioning, sign language interpretation, fellowship,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5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ITU-T’s recent publications on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594532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tr-TR" sz="4000" u="sng" dirty="0">
                <a:hlinkClick r:id="rId2"/>
              </a:rPr>
              <a:t>ITU-T H.702 (11/2015) Accessibility profiles for IPTV systems</a:t>
            </a:r>
            <a:r>
              <a:rPr lang="tr-TR" sz="4000" u="sng" dirty="0"/>
              <a:t>  </a:t>
            </a:r>
            <a:endParaRPr lang="en-US" sz="4000" u="sng" dirty="0" smtClean="0"/>
          </a:p>
          <a:p>
            <a:pPr marL="342900" lvl="1" indent="0">
              <a:buNone/>
            </a:pPr>
            <a:r>
              <a:rPr lang="en-GB" sz="4000" dirty="0" smtClean="0"/>
              <a:t>This </a:t>
            </a:r>
            <a:r>
              <a:rPr lang="en-GB" sz="4000" dirty="0"/>
              <a:t>recommendation makes it possible for accessibility features like captioning, sign language, and audio description to be added to Internet Protocol TV and that this can be deployed with </a:t>
            </a:r>
            <a:r>
              <a:rPr lang="en-GB" sz="4000" dirty="0" smtClean="0"/>
              <a:t>global interoperability.</a:t>
            </a:r>
            <a:endParaRPr lang="en-US" sz="4000" dirty="0"/>
          </a:p>
          <a:p>
            <a:pPr lvl="0"/>
            <a:r>
              <a:rPr lang="tr-TR" sz="4000" u="sng" dirty="0">
                <a:hlinkClick r:id="rId3"/>
              </a:rPr>
              <a:t>ITU-T F.791 (11/2015) Accessibility terms and definitions</a:t>
            </a:r>
            <a:r>
              <a:rPr lang="tr-TR" sz="4000" u="sng" dirty="0"/>
              <a:t> </a:t>
            </a:r>
            <a:endParaRPr lang="en-GB" sz="4000" dirty="0" smtClean="0"/>
          </a:p>
          <a:p>
            <a:pPr marL="342900" lvl="1" indent="0">
              <a:buNone/>
            </a:pPr>
            <a:r>
              <a:rPr lang="en-GB" sz="4000" dirty="0"/>
              <a:t>T</a:t>
            </a:r>
            <a:r>
              <a:rPr lang="en-GB" sz="4000" dirty="0" smtClean="0"/>
              <a:t>his </a:t>
            </a:r>
            <a:r>
              <a:rPr lang="en-GB" sz="4000" dirty="0"/>
              <a:t>is the first consented UN standalone recommendation giving the correct definitions  based on the UNCRD  with consultation with persons with </a:t>
            </a:r>
            <a:r>
              <a:rPr lang="en-GB" sz="4000" dirty="0" smtClean="0"/>
              <a:t>disabilities </a:t>
            </a:r>
            <a:r>
              <a:rPr lang="en-GB" sz="4000" dirty="0"/>
              <a:t>to be used by standard writers and others to be used in all respective documents in English. </a:t>
            </a:r>
            <a:endParaRPr lang="en-US" sz="4000" dirty="0"/>
          </a:p>
          <a:p>
            <a:pPr lvl="0"/>
            <a:r>
              <a:rPr lang="en-US" sz="4000" u="sng" dirty="0" smtClean="0">
                <a:hlinkClick r:id="rId4"/>
              </a:rPr>
              <a:t>Guidelines </a:t>
            </a:r>
            <a:r>
              <a:rPr lang="en-US" sz="4000" u="sng" dirty="0">
                <a:hlinkClick r:id="rId4"/>
              </a:rPr>
              <a:t>for supporting remote participation in meetings for all</a:t>
            </a:r>
            <a:r>
              <a:rPr lang="en-US" sz="4000" u="sng" dirty="0"/>
              <a:t>  </a:t>
            </a:r>
            <a:endParaRPr lang="en-US" sz="4000" u="sng" dirty="0" smtClean="0"/>
          </a:p>
          <a:p>
            <a:pPr marL="342900" lvl="1" indent="0">
              <a:buNone/>
            </a:pPr>
            <a:r>
              <a:rPr lang="en-GB" sz="4000" dirty="0" smtClean="0"/>
              <a:t>This </a:t>
            </a:r>
            <a:r>
              <a:rPr lang="en-GB" sz="4000" dirty="0"/>
              <a:t>is the first approved  UN standalone technical paper giving  instructions on how to organize and run  an accessible remote participation  meetings to include persons with </a:t>
            </a:r>
            <a:r>
              <a:rPr lang="en-GB" sz="4000" dirty="0" smtClean="0"/>
              <a:t>disabilities </a:t>
            </a:r>
            <a:r>
              <a:rPr lang="en-GB" sz="4000" dirty="0"/>
              <a:t>taking into account both the accessible and in accessible aspects of the existing remote participation tools</a:t>
            </a:r>
            <a:r>
              <a:rPr lang="en-US" sz="4000" u="sng" dirty="0"/>
              <a:t>. </a:t>
            </a:r>
            <a:endParaRPr lang="en-US" sz="4000" dirty="0"/>
          </a:p>
          <a:p>
            <a:pPr lvl="0"/>
            <a:r>
              <a:rPr lang="en-US" sz="4000" u="sng" dirty="0" smtClean="0">
                <a:hlinkClick r:id="rId5"/>
              </a:rPr>
              <a:t>Guidelines </a:t>
            </a:r>
            <a:r>
              <a:rPr lang="en-US" sz="4000" u="sng" dirty="0">
                <a:hlinkClick r:id="rId5"/>
              </a:rPr>
              <a:t>for accessible meetings</a:t>
            </a:r>
            <a:r>
              <a:rPr lang="en-US" sz="4000" u="sng" dirty="0"/>
              <a:t> </a:t>
            </a:r>
            <a:endParaRPr lang="en-US" sz="4000" u="sng" dirty="0" smtClean="0"/>
          </a:p>
          <a:p>
            <a:pPr marL="342900" lvl="1" indent="0">
              <a:buNone/>
            </a:pPr>
            <a:r>
              <a:rPr lang="en-GB" sz="4000" dirty="0" smtClean="0"/>
              <a:t>This </a:t>
            </a:r>
            <a:r>
              <a:rPr lang="en-GB" sz="4000" dirty="0"/>
              <a:t>is the first approved UN standalone technical paper giving instructions on how to organize and run an accessible meetings to include persons with </a:t>
            </a:r>
            <a:r>
              <a:rPr lang="en-GB" sz="4000" dirty="0" smtClean="0"/>
              <a:t>disabilities. </a:t>
            </a:r>
            <a:endParaRPr lang="en-US" sz="4000" dirty="0"/>
          </a:p>
          <a:p>
            <a:r>
              <a:rPr lang="en-US" sz="4000" dirty="0">
                <a:hlinkClick r:id="rId6"/>
              </a:rPr>
              <a:t>ITU-T </a:t>
            </a:r>
            <a:r>
              <a:rPr lang="en-US" sz="4000" dirty="0" smtClean="0">
                <a:hlinkClick r:id="rId6"/>
              </a:rPr>
              <a:t>F.790</a:t>
            </a:r>
            <a:r>
              <a:rPr lang="en-US" sz="4000" dirty="0" smtClean="0"/>
              <a:t> </a:t>
            </a:r>
            <a:r>
              <a:rPr lang="en-US" sz="4000" dirty="0" smtClean="0">
                <a:hlinkClick r:id="rId7" tooltip="Telecommunications accessibility guidelines for older persons and persons with disabilities"/>
              </a:rPr>
              <a:t>(01/2007)</a:t>
            </a:r>
            <a:r>
              <a:rPr lang="en-US" sz="4000" dirty="0" smtClean="0">
                <a:hlinkClick r:id="rId6"/>
              </a:rPr>
              <a:t>˝</a:t>
            </a:r>
            <a:r>
              <a:rPr lang="en-US" sz="4000" dirty="0">
                <a:hlinkClick r:id="rId6"/>
              </a:rPr>
              <a:t>Telecommunications accessibility guidelines for older persons and persons with disabilities</a:t>
            </a:r>
            <a:r>
              <a:rPr lang="en-US" sz="4000" dirty="0" smtClean="0">
                <a:hlinkClick r:id="rId6"/>
              </a:rPr>
              <a:t>˝</a:t>
            </a:r>
            <a:r>
              <a:rPr lang="en-US" sz="4000" dirty="0" smtClean="0"/>
              <a:t> - </a:t>
            </a:r>
            <a:r>
              <a:rPr lang="en-US" sz="4000" dirty="0" smtClean="0">
                <a:solidFill>
                  <a:srgbClr val="00B050"/>
                </a:solidFill>
              </a:rPr>
              <a:t>under revision</a:t>
            </a:r>
          </a:p>
          <a:p>
            <a:pPr marL="342900" lvl="1" indent="0">
              <a:buNone/>
            </a:pPr>
            <a:r>
              <a:rPr lang="en-US" sz="4000" dirty="0" smtClean="0"/>
              <a:t>This </a:t>
            </a:r>
            <a:r>
              <a:rPr lang="en-US" sz="4000" dirty="0"/>
              <a:t>Recommendation gives guidance on understanding the topic of accessibility and the ways that accessibility may be incorporated in ICT products and services</a:t>
            </a:r>
            <a:r>
              <a:rPr lang="en-US" sz="4000" dirty="0" smtClean="0"/>
              <a:t>.</a:t>
            </a:r>
          </a:p>
          <a:p>
            <a:pPr marL="342900" lvl="1" indent="0">
              <a:buNone/>
            </a:pPr>
            <a:endParaRPr lang="en-US" sz="4000" dirty="0"/>
          </a:p>
          <a:p>
            <a:r>
              <a:rPr lang="en-US" sz="4000" u="sng" dirty="0">
                <a:hlinkClick r:id="rId8"/>
              </a:rPr>
              <a:t>2014  - Overview of Disaster Relief Systems, Network Resilience and Recovery</a:t>
            </a:r>
            <a:endParaRPr lang="en-US" sz="4000" dirty="0"/>
          </a:p>
          <a:p>
            <a:r>
              <a:rPr lang="en-US" sz="4000" u="sng" dirty="0">
                <a:hlinkClick r:id="rId9"/>
              </a:rPr>
              <a:t>2014  - Requirements for Disaster Relief </a:t>
            </a:r>
            <a:r>
              <a:rPr lang="en-US" sz="4000" u="sng" dirty="0" smtClean="0">
                <a:hlinkClick r:id="rId9"/>
              </a:rPr>
              <a:t>System</a:t>
            </a:r>
            <a:r>
              <a:rPr lang="en-US" sz="4000" u="sng" dirty="0" smtClean="0"/>
              <a:t> </a:t>
            </a:r>
          </a:p>
          <a:p>
            <a:r>
              <a:rPr lang="en-US" sz="4000" dirty="0" smtClean="0">
                <a:hlinkClick r:id="rId10"/>
              </a:rPr>
              <a:t>ITU-T </a:t>
            </a:r>
            <a:r>
              <a:rPr lang="en-US" sz="4000" dirty="0">
                <a:hlinkClick r:id="rId10"/>
              </a:rPr>
              <a:t>H.785.0 (</a:t>
            </a:r>
            <a:r>
              <a:rPr lang="en-US" sz="4000" dirty="0" smtClean="0">
                <a:hlinkClick r:id="rId10"/>
              </a:rPr>
              <a:t>10/2014)</a:t>
            </a:r>
            <a:r>
              <a:rPr lang="en-US" sz="4000" dirty="0" smtClean="0"/>
              <a:t> Digital </a:t>
            </a:r>
            <a:r>
              <a:rPr lang="en-US" sz="4000" dirty="0"/>
              <a:t>signage: Requirements of disaster information </a:t>
            </a:r>
            <a:r>
              <a:rPr lang="en-US" sz="4000" dirty="0" smtClean="0"/>
              <a:t>services</a:t>
            </a:r>
          </a:p>
          <a:p>
            <a:pPr marL="0" indent="0">
              <a:buNone/>
            </a:pPr>
            <a:endParaRPr lang="en-US" sz="4000" dirty="0" smtClean="0"/>
          </a:p>
          <a:p>
            <a:pPr lvl="0"/>
            <a:r>
              <a:rPr lang="en-US" sz="4000" dirty="0" smtClean="0"/>
              <a:t>2014 - New </a:t>
            </a:r>
            <a:r>
              <a:rPr lang="en-US" sz="4000" dirty="0"/>
              <a:t>Annex A of E.161: Arrangement of digits, Korean Character set and </a:t>
            </a:r>
            <a:r>
              <a:rPr lang="en-US" sz="4000" dirty="0" smtClean="0"/>
              <a:t>symbols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750E4F31D394F9C9AE3A705156B03" ma:contentTypeVersion="4" ma:contentTypeDescription="Create a new document." ma:contentTypeScope="" ma:versionID="b7cf36797617bcc3e16d20b4e774bc80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7c507cf9aad33329ed45c003d6050f0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423187B-757C-4940-B959-7A11E35F4CDE}"/>
</file>

<file path=customXml/itemProps2.xml><?xml version="1.0" encoding="utf-8"?>
<ds:datastoreItem xmlns:ds="http://schemas.openxmlformats.org/officeDocument/2006/customXml" ds:itemID="{2D10B479-C38D-4840-9FCA-6265EDE65BA3}"/>
</file>

<file path=customXml/itemProps3.xml><?xml version="1.0" encoding="utf-8"?>
<ds:datastoreItem xmlns:ds="http://schemas.openxmlformats.org/officeDocument/2006/customXml" ds:itemID="{043E1B1C-4604-4F0D-9DCE-BC9C3BAC2453}"/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1652</Words>
  <Application>Microsoft Office PowerPoint</Application>
  <PresentationFormat>On-screen Show (4:3)</PresentationFormat>
  <Paragraphs>186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Myriad Pro Bold SemiCond It</vt:lpstr>
      <vt:lpstr>Myriad Pro SemiCond</vt:lpstr>
      <vt:lpstr>Arial</vt:lpstr>
      <vt:lpstr>Calibri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ITU-R’s activities on ICT Accessibility</vt:lpstr>
      <vt:lpstr>ITU-R Study Group 1(Spectrum Management)</vt:lpstr>
      <vt:lpstr>ITU-R Study Group 5 (Terrestrial Services)</vt:lpstr>
      <vt:lpstr>ITU-R Study Group 6 (​​​​​​​Broadcasting Services)</vt:lpstr>
      <vt:lpstr>PowerPoint Presentation</vt:lpstr>
      <vt:lpstr>ITU-T: mainstream accessibility in ICT standardization</vt:lpstr>
      <vt:lpstr>ITU-T’s recent publications on accessibility</vt:lpstr>
      <vt:lpstr>ITU-T ongoing work items on accessibility </vt:lpstr>
      <vt:lpstr>ITU-T Accessibility Entities and meetings</vt:lpstr>
      <vt:lpstr>JCA-AHF</vt:lpstr>
      <vt:lpstr>PowerPoint Presentation</vt:lpstr>
      <vt:lpstr>Accessibility means what the user requires to gain functional access to ICT  </vt:lpstr>
      <vt:lpstr>ITU-D Key publications</vt:lpstr>
      <vt:lpstr>  Model ICT Accessibility Policy Report: Module 5: WEB ACCESSIBILITY   </vt:lpstr>
      <vt:lpstr>BDT Capacity Building &amp; Awareness Raising</vt:lpstr>
      <vt:lpstr>PowerPoint Presentation</vt:lpstr>
      <vt:lpstr>PowerPoint Presentation</vt:lpstr>
      <vt:lpstr>Inter-sectoral activities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Jesús Vicente</dc:creator>
  <cp:lastModifiedBy>Pedroni, Veronica</cp:lastModifiedBy>
  <cp:revision>20</cp:revision>
  <cp:lastPrinted>2016-02-12T10:21:43Z</cp:lastPrinted>
  <dcterms:created xsi:type="dcterms:W3CDTF">2014-09-01T15:38:30Z</dcterms:created>
  <dcterms:modified xsi:type="dcterms:W3CDTF">2016-02-12T15:00:27Z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0x010100C7F750E4F31D394F9C9AE3A705156B03</vt:lpwstr>
  </property>
</Properties>
</file>