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DDD7-677C-4D97-B571-27F690893061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4F9A-2FBB-4C8B-BBD0-746645CAC0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221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rec=12624&amp;lang=en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itu.int/pub/T-TUT-FSTP-2015-AM" TargetMode="External"/><Relationship Id="rId5" Type="http://schemas.openxmlformats.org/officeDocument/2006/relationships/hyperlink" Target="http://www.itu.int/pub/T-TUT-FSTP-2015-ACC" TargetMode="External"/><Relationship Id="rId4" Type="http://schemas.openxmlformats.org/officeDocument/2006/relationships/hyperlink" Target="http://www.itu.int/ITU-T/recommendations/rec.aspx?rec=12648&amp;lang=e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64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91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25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18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61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68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25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9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ITU-T F.791 (11/2015) Accessibility terms and definitions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consented UN standalone recommendation giving the correct definitions  based on the UNCRD  with consultation with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 used by standard writers and others to be used in all respective documents in English.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ITU-T H.702 (11/2015) Accessibility profiles for IPTV systems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recommendation makes it possible for accessibility features like captioning, sign language, and audio description to be added to Internet Protocol TV and that this can be deployed globally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interoperably</a:t>
            </a:r>
            <a:r>
              <a:rPr kumimoji="1" lang="tr-TR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FSTP-ACC-</a:t>
            </a:r>
            <a:r>
              <a:rPr kumimoji="1" lang="en-US" altLang="ja-JP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RemPart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- Guidelines for supporting remote participation in meetings for all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 UN standalone technical paper giving  instructions on how to organize and run  an accessible remote participation  meetings to include persons with </a:t>
            </a:r>
            <a:r>
              <a:rPr kumimoji="1" lang="en-GB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disabilites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taking into account both the accessible and in accessible aspects of the existing remote participation tools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FSTP-AM - Guidelines for accessible meetings</a:t>
            </a:r>
            <a:r>
              <a:rPr kumimoji="1" lang="en-US" altLang="ja-JP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the first approved UN standalone technical paper giving instructions on how to organize and run an accessible meetings to include persons with disabilities. 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5AD5C-5C48-4852-A382-BFBA05AF93F4}" type="slidenum">
              <a:rPr lang="ja-JP" altLang="en-US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00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76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79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82083"/>
            <a:ext cx="27432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82083"/>
            <a:ext cx="80264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4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1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4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9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46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39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5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3250"/>
            <a:ext cx="4011084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03251"/>
            <a:ext cx="6815667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61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en-US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6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66468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68501"/>
            <a:ext cx="109728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17643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defTabSz="457200"/>
            <a:fld id="{283C63E4-F9BE-C24A-B4FF-309EB18BA564}" type="slidenum">
              <a:rPr lang="en-US" smtClean="0">
                <a:solidFill>
                  <a:srgbClr val="4F81BD">
                    <a:lumMod val="60000"/>
                    <a:lumOff val="4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4F81BD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3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4952"/>
            <a:ext cx="12192000" cy="193248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Open Consultations on Internet and 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Accessibility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2800" dirty="0" smtClean="0"/>
              <a:t>"Access </a:t>
            </a:r>
            <a:r>
              <a:rPr lang="en-US" sz="2800" dirty="0"/>
              <a:t>to the Internet </a:t>
            </a:r>
            <a:r>
              <a:rPr lang="en-US" sz="2800" dirty="0" smtClean="0"/>
              <a:t>for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Persons with Disabilities and specific </a:t>
            </a:r>
            <a:r>
              <a:rPr lang="en-US" sz="2800" dirty="0" smtClean="0"/>
              <a:t>needs“</a:t>
            </a:r>
            <a:br>
              <a:rPr lang="en-US" sz="2800" dirty="0" smtClean="0"/>
            </a:br>
            <a:r>
              <a:rPr lang="en-US" sz="2800" dirty="0" smtClean="0"/>
              <a:t>February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2016 </a:t>
            </a:r>
            <a:endParaRPr lang="en-GB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47134" y="4120176"/>
            <a:ext cx="8351519" cy="203439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kumimoji="1" lang="en-US" altLang="ja-JP" sz="2600" dirty="0" smtClean="0"/>
          </a:p>
          <a:p>
            <a:pPr marL="0" indent="0" algn="ctr">
              <a:lnSpc>
                <a:spcPct val="120000"/>
              </a:lnSpc>
              <a:buNone/>
            </a:pPr>
            <a:endParaRPr kumimoji="1" lang="en-US" altLang="ja-JP" sz="2600" dirty="0" smtClean="0"/>
          </a:p>
          <a:p>
            <a:pPr marL="0" indent="0" algn="ctr">
              <a:lnSpc>
                <a:spcPct val="120000"/>
              </a:lnSpc>
              <a:buNone/>
            </a:pPr>
            <a:endParaRPr kumimoji="1" lang="en-US" altLang="ja-JP" sz="2600" dirty="0"/>
          </a:p>
          <a:p>
            <a:pPr marL="0" indent="0" algn="ctr">
              <a:lnSpc>
                <a:spcPct val="120000"/>
              </a:lnSpc>
              <a:buNone/>
            </a:pPr>
            <a:r>
              <a:rPr kumimoji="1" lang="en-US" altLang="ja-JP" sz="5500" dirty="0" smtClean="0">
                <a:solidFill>
                  <a:schemeClr val="tx2">
                    <a:lumMod val="75000"/>
                  </a:schemeClr>
                </a:solidFill>
              </a:rPr>
              <a:t>Andrea J saks </a:t>
            </a:r>
          </a:p>
          <a:p>
            <a:pPr marL="0" indent="0" algn="ctr">
              <a:lnSpc>
                <a:spcPct val="120000"/>
              </a:lnSpc>
              <a:buNone/>
            </a:pPr>
            <a:endParaRPr kumimoji="1" lang="en-US" altLang="ja-JP" sz="55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5500" dirty="0" smtClean="0">
                <a:solidFill>
                  <a:schemeClr val="tx2">
                    <a:lumMod val="75000"/>
                  </a:schemeClr>
                </a:solidFill>
              </a:rPr>
              <a:t>International </a:t>
            </a:r>
            <a:r>
              <a:rPr lang="en-GB" sz="5500" dirty="0">
                <a:solidFill>
                  <a:schemeClr val="tx2">
                    <a:lumMod val="75000"/>
                  </a:schemeClr>
                </a:solidFill>
              </a:rPr>
              <a:t>Telecommunications Specialist for the Deaf</a:t>
            </a:r>
          </a:p>
          <a:p>
            <a:pPr marL="0" indent="0" algn="ctr">
              <a:buNone/>
            </a:pPr>
            <a:r>
              <a:rPr lang="en-GB" sz="5500" dirty="0">
                <a:solidFill>
                  <a:schemeClr val="tx2">
                    <a:lumMod val="75000"/>
                  </a:schemeClr>
                </a:solidFill>
              </a:rPr>
              <a:t>Chairman  ITU JCA-AHF (Joint Coordinating Activity on Accessibility and Human Factors)</a:t>
            </a:r>
          </a:p>
          <a:p>
            <a:pPr marL="0" indent="0" algn="ctr">
              <a:buNone/>
            </a:pPr>
            <a:r>
              <a:rPr lang="en-GB" sz="5500" dirty="0">
                <a:solidFill>
                  <a:schemeClr val="tx2">
                    <a:lumMod val="75000"/>
                  </a:schemeClr>
                </a:solidFill>
              </a:rPr>
              <a:t>Coordinator IGF DCAD  (Dynamic Coalition  on Accessibility and Disability</a:t>
            </a:r>
            <a:r>
              <a:rPr lang="en-GB" sz="2200" dirty="0"/>
              <a:t>)</a:t>
            </a:r>
            <a:br>
              <a:rPr lang="en-GB" sz="2200" dirty="0"/>
            </a:br>
            <a:endParaRPr kumimoji="1" lang="en-US" altLang="ja-JP" sz="2200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47134" y="2701082"/>
            <a:ext cx="820808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4000"/>
            </a:lvl1pPr>
          </a:lstStyle>
          <a:p>
            <a:r>
              <a:rPr lang="en-GB" sz="5400" b="1" dirty="0" smtClean="0">
                <a:solidFill>
                  <a:srgbClr val="1F497D">
                    <a:lumMod val="75000"/>
                  </a:srgbClr>
                </a:solidFill>
                <a:cs typeface="Calibri"/>
              </a:rPr>
              <a:t>Accessibility Awareness</a:t>
            </a:r>
            <a:endParaRPr lang="en-GB" sz="5400" b="1" dirty="0">
              <a:solidFill>
                <a:srgbClr val="1F497D">
                  <a:lumMod val="75000"/>
                </a:srgb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16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 smtClean="0"/>
              <a:t>Technical Guidelines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556792"/>
            <a:ext cx="9144000" cy="453650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4000" dirty="0" smtClean="0"/>
              <a:t>We already have:</a:t>
            </a:r>
          </a:p>
          <a:p>
            <a:pPr lvl="1"/>
            <a:r>
              <a:rPr kumimoji="1" lang="en-US" altLang="ja-JP" sz="3600" dirty="0"/>
              <a:t>IUT-T Accessibility Checklist </a:t>
            </a:r>
          </a:p>
          <a:p>
            <a:pPr lvl="1"/>
            <a:r>
              <a:rPr kumimoji="1" lang="en-US" altLang="ja-JP" sz="3600" dirty="0" smtClean="0"/>
              <a:t>W3C Web Content Accessibility Guidelines (WCAG) and other guidelines</a:t>
            </a:r>
          </a:p>
          <a:p>
            <a:pPr marL="457200" lvl="1" indent="0">
              <a:buNone/>
            </a:pPr>
            <a:endParaRPr kumimoji="1" lang="en-US" altLang="ja-JP" sz="3600" dirty="0"/>
          </a:p>
          <a:p>
            <a:pPr lvl="0"/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These guidelines provide information on accessible designs for Web (and Internet)</a:t>
            </a:r>
            <a:endParaRPr kumimoji="1" lang="en-US" altLang="ja-JP" sz="40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457200" lvl="1" indent="0">
              <a:buNone/>
            </a:pPr>
            <a:r>
              <a:rPr kumimoji="1" lang="en-US" altLang="ja-JP" sz="3600" dirty="0" smtClean="0"/>
              <a:t> 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15543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 smtClean="0"/>
              <a:t>Policies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556792"/>
            <a:ext cx="9144000" cy="453650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Many Governments have adopted policies to make websites and the internet accessible using these Guidelines.</a:t>
            </a:r>
          </a:p>
          <a:p>
            <a:r>
              <a:rPr kumimoji="1" lang="en-US" altLang="ja-JP" sz="4000" dirty="0" smtClean="0"/>
              <a:t>W3C WCAG </a:t>
            </a:r>
            <a:r>
              <a:rPr kumimoji="1" lang="en-US" altLang="ja-JP" sz="4000" dirty="0"/>
              <a:t>has been adopted world </a:t>
            </a:r>
            <a:r>
              <a:rPr kumimoji="1" lang="en-US" altLang="ja-JP" sz="4000" dirty="0" smtClean="0"/>
              <a:t>wide</a:t>
            </a:r>
            <a:endParaRPr kumimoji="1" lang="en-US" altLang="ja-JP" sz="4000" dirty="0"/>
          </a:p>
          <a:p>
            <a:endParaRPr kumimoji="1" lang="en-US" altLang="ja-JP" sz="4000" dirty="0"/>
          </a:p>
          <a:p>
            <a:pPr algn="ctr"/>
            <a:endParaRPr kumimoji="1"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40129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 smtClean="0"/>
              <a:t>Question 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8947" y="1556792"/>
            <a:ext cx="9854004" cy="4536504"/>
          </a:xfrm>
        </p:spPr>
        <p:txBody>
          <a:bodyPr>
            <a:normAutofit/>
          </a:bodyPr>
          <a:lstStyle/>
          <a:p>
            <a:pPr lvl="0"/>
            <a:endParaRPr kumimoji="1" lang="en-US" altLang="ja-JP" sz="4000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/>
            <a:endParaRPr kumimoji="1" lang="en-US" altLang="ja-JP" sz="40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Yet there are many website that are not </a:t>
            </a:r>
            <a:r>
              <a:rPr kumimoji="1" lang="en-US" altLang="ja-JP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A</a:t>
            </a:r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ccessible </a:t>
            </a:r>
          </a:p>
          <a:p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WHY?</a:t>
            </a:r>
            <a:endParaRPr kumimoji="1" lang="en-US" altLang="ja-JP" sz="4000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algn="ctr"/>
            <a:endParaRPr kumimoji="1"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04131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GB" altLang="ja-JP" dirty="0" smtClean="0"/>
              <a:t>Education and Awareness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1978" y="1609468"/>
            <a:ext cx="9854004" cy="4536504"/>
          </a:xfrm>
        </p:spPr>
        <p:txBody>
          <a:bodyPr>
            <a:normAutofit/>
          </a:bodyPr>
          <a:lstStyle/>
          <a:p>
            <a:pPr lvl="0"/>
            <a:r>
              <a:rPr kumimoji="1" lang="en-US" altLang="ja-JP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We need more awareness of Accessibility </a:t>
            </a:r>
            <a:endParaRPr kumimoji="1" lang="en-US" altLang="ja-JP" sz="4000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/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Awareness </a:t>
            </a:r>
            <a:r>
              <a:rPr kumimoji="1" lang="en-US" altLang="ja-JP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training on how the web is used by persons with disabilities is </a:t>
            </a:r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imperative</a:t>
            </a:r>
          </a:p>
          <a:p>
            <a:pPr lvl="0"/>
            <a:r>
              <a:rPr kumimoji="1" lang="en-US" altLang="ja-JP" sz="4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Training in schools, classes and  especially for web developers and designers.</a:t>
            </a:r>
          </a:p>
          <a:p>
            <a:pPr algn="ctr"/>
            <a:endParaRPr kumimoji="1"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3394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Barriers in Accessing Information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556792"/>
            <a:ext cx="9144000" cy="453650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No captioning for Videos and too few signed Videos</a:t>
            </a:r>
            <a:endParaRPr kumimoji="1" lang="en-US" altLang="ja-JP" dirty="0"/>
          </a:p>
          <a:p>
            <a:r>
              <a:rPr kumimoji="1" lang="en-US" altLang="ja-JP" dirty="0" smtClean="0"/>
              <a:t>Not enough use of ICONs or pictograms for persons with illiteracy or who lack the skills of the language</a:t>
            </a:r>
          </a:p>
          <a:p>
            <a:r>
              <a:rPr kumimoji="1" lang="en-US" altLang="ja-JP" dirty="0" smtClean="0"/>
              <a:t>Screen readers need labels on photos not blank squares that can’t be identified</a:t>
            </a:r>
            <a:endParaRPr kumimoji="1" lang="en-US" altLang="ja-JP" dirty="0"/>
          </a:p>
          <a:p>
            <a:r>
              <a:rPr kumimoji="1" lang="en-US" altLang="ja-JP" dirty="0" smtClean="0"/>
              <a:t>Layout that is beautiful but is not logical for searching for content is hard for everyone. </a:t>
            </a:r>
          </a:p>
          <a:p>
            <a:r>
              <a:rPr kumimoji="1" lang="en-US" altLang="ja-JP" dirty="0" smtClean="0"/>
              <a:t>A website should not be too full or not well structured and could need a 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240145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Persons who have difficulties Need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556792"/>
            <a:ext cx="9144000" cy="453650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More Audio description: </a:t>
            </a:r>
            <a:r>
              <a:rPr kumimoji="1" lang="en-US" altLang="ja-JP" dirty="0"/>
              <a:t>videos need audio description </a:t>
            </a:r>
          </a:p>
          <a:p>
            <a:r>
              <a:rPr kumimoji="1" lang="en-US" altLang="ja-JP" dirty="0" smtClean="0"/>
              <a:t>San serif Fonts and the abilities to increase font size</a:t>
            </a:r>
          </a:p>
          <a:p>
            <a:r>
              <a:rPr kumimoji="1" lang="en-US" altLang="ja-JP" dirty="0" smtClean="0"/>
              <a:t>web pages with clear headings </a:t>
            </a:r>
            <a:endParaRPr kumimoji="1" lang="en-US" altLang="ja-JP" dirty="0"/>
          </a:p>
          <a:p>
            <a:r>
              <a:rPr kumimoji="1" lang="en-US" altLang="ja-JP" dirty="0" smtClean="0"/>
              <a:t>All pictures  and photo especially those with links need description labels in text for screen readers </a:t>
            </a:r>
          </a:p>
          <a:p>
            <a:r>
              <a:rPr kumimoji="1" lang="en-US" altLang="ja-JP" dirty="0" smtClean="0"/>
              <a:t>Clear uncluttered websites that help navigation</a:t>
            </a:r>
          </a:p>
          <a:p>
            <a:r>
              <a:rPr kumimoji="1" lang="en-US" altLang="ja-JP" dirty="0" smtClean="0"/>
              <a:t>No moving targets to access links</a:t>
            </a:r>
          </a:p>
          <a:p>
            <a:r>
              <a:rPr kumimoji="1" lang="en-US" altLang="ja-JP" dirty="0" smtClean="0"/>
              <a:t>Or a link to an accessible page for the same information .</a:t>
            </a:r>
          </a:p>
        </p:txBody>
      </p:sp>
    </p:spTree>
    <p:extLst>
      <p:ext uri="{BB962C8B-B14F-4D97-AF65-F5344CB8AC3E}">
        <p14:creationId xmlns:p14="http://schemas.microsoft.com/office/powerpoint/2010/main" val="36140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Design Verses Accessibility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3798" y="1420009"/>
            <a:ext cx="9194202" cy="4673287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Designers </a:t>
            </a:r>
            <a:r>
              <a:rPr kumimoji="1" lang="en-US" altLang="ja-JP" sz="2800" dirty="0" smtClean="0"/>
              <a:t>can create websites for the masses and  take accessibility into account</a:t>
            </a:r>
            <a:endParaRPr kumimoji="1" lang="en-US" altLang="ja-JP" sz="2800" dirty="0"/>
          </a:p>
          <a:p>
            <a:r>
              <a:rPr kumimoji="1" lang="en-US" altLang="ja-JP" sz="2800" dirty="0" smtClean="0"/>
              <a:t>They need to remember all people may not have a written language</a:t>
            </a:r>
          </a:p>
          <a:p>
            <a:r>
              <a:rPr kumimoji="1" lang="en-US" altLang="ja-JP" sz="2800" dirty="0" smtClean="0"/>
              <a:t>Remember timing issues make it hard to select in time</a:t>
            </a:r>
            <a:endParaRPr kumimoji="1" lang="en-US" altLang="ja-JP" sz="2800" dirty="0"/>
          </a:p>
          <a:p>
            <a:r>
              <a:rPr kumimoji="1" lang="en-US" altLang="ja-JP" sz="2800" dirty="0" smtClean="0"/>
              <a:t>Too many hyperlinks and unidentified pictures make hard for screen readers to help</a:t>
            </a:r>
          </a:p>
          <a:p>
            <a:r>
              <a:rPr kumimoji="1" lang="en-US" altLang="ja-JP" sz="2800" dirty="0" smtClean="0"/>
              <a:t>Videos without captioning or audio description leave many people out the information society.</a:t>
            </a:r>
          </a:p>
        </p:txBody>
      </p:sp>
    </p:spTree>
    <p:extLst>
      <p:ext uri="{BB962C8B-B14F-4D97-AF65-F5344CB8AC3E}">
        <p14:creationId xmlns:p14="http://schemas.microsoft.com/office/powerpoint/2010/main" val="174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Some New </a:t>
            </a:r>
            <a:r>
              <a:rPr kumimoji="1" lang="en-US" altLang="ja-JP" dirty="0" smtClean="0"/>
              <a:t>Recommendations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1556792"/>
            <a:ext cx="9144000" cy="4536504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FSTP-ACC-</a:t>
            </a:r>
            <a:r>
              <a:rPr kumimoji="1" lang="en-US" altLang="ja-JP" dirty="0" err="1"/>
              <a:t>RemPart</a:t>
            </a:r>
            <a:r>
              <a:rPr kumimoji="1" lang="en-US" altLang="ja-JP" dirty="0"/>
              <a:t> - Guidelines for supporting remote participation in meetings for all</a:t>
            </a:r>
          </a:p>
          <a:p>
            <a:r>
              <a:rPr kumimoji="1" lang="en-US" altLang="ja-JP" dirty="0"/>
              <a:t>FSTP-AM - Guidelines for accessible meetings </a:t>
            </a:r>
            <a:endParaRPr kumimoji="1" lang="en-US" altLang="ja-JP" dirty="0" smtClean="0"/>
          </a:p>
          <a:p>
            <a:r>
              <a:rPr kumimoji="1" lang="en-US" altLang="ja-JP" dirty="0" smtClean="0"/>
              <a:t>ITU-T </a:t>
            </a:r>
            <a:r>
              <a:rPr kumimoji="1" lang="en-US" altLang="ja-JP" dirty="0"/>
              <a:t>F.791 (11/2015) Accessibility terms and definitions </a:t>
            </a:r>
          </a:p>
          <a:p>
            <a:r>
              <a:rPr kumimoji="1" lang="en-US" altLang="ja-JP" dirty="0"/>
              <a:t>ITU-T H.702 (11/2015) Accessibility profiles for IPTV systems  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519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750E4F31D394F9C9AE3A705156B03" ma:contentTypeVersion="4" ma:contentTypeDescription="Create a new document." ma:contentTypeScope="" ma:versionID="b7cf36797617bcc3e16d20b4e774bc8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7c507cf9aad33329ed45c003d6050f0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B9382F2-C9D4-4322-8897-CD51CC2DE135}"/>
</file>

<file path=customXml/itemProps2.xml><?xml version="1.0" encoding="utf-8"?>
<ds:datastoreItem xmlns:ds="http://schemas.openxmlformats.org/officeDocument/2006/customXml" ds:itemID="{C3FE62CA-D2C9-46EC-B0B8-45A76CCD33A4}"/>
</file>

<file path=customXml/itemProps3.xml><?xml version="1.0" encoding="utf-8"?>
<ds:datastoreItem xmlns:ds="http://schemas.openxmlformats.org/officeDocument/2006/customXml" ds:itemID="{0FBD89D8-B336-4C09-846C-1BCECFFF72FC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1997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1_Office Theme</vt:lpstr>
      <vt:lpstr>Open Consultations on Internet and Accessibility "Access to the Internet for  Persons with Disabilities and specific needs“ February 15th 2016 </vt:lpstr>
      <vt:lpstr>Technical Guidelines</vt:lpstr>
      <vt:lpstr>Policies</vt:lpstr>
      <vt:lpstr>Question ?</vt:lpstr>
      <vt:lpstr>Education and Awareness</vt:lpstr>
      <vt:lpstr>Basic Barriers in Accessing Information </vt:lpstr>
      <vt:lpstr>Persons who have difficulties Need</vt:lpstr>
      <vt:lpstr>Design Verses Accessibility</vt:lpstr>
      <vt:lpstr>Some New Recommendations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Consultations on Internet and Accessibility "Access to the Internet for  Persons with Disabilities and specific needs“ February 15th 2016</dc:title>
  <dc:creator>Andrea Saks</dc:creator>
  <cp:lastModifiedBy>Sareidaki, Despoina</cp:lastModifiedBy>
  <cp:revision>11</cp:revision>
  <dcterms:created xsi:type="dcterms:W3CDTF">2016-02-14T18:43:54Z</dcterms:created>
  <dcterms:modified xsi:type="dcterms:W3CDTF">2016-02-22T15:20:09Z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0x010100C7F750E4F31D394F9C9AE3A705156B03</vt:lpwstr>
  </property>
</Properties>
</file>