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59" r:id="rId5"/>
    <p:sldId id="258" r:id="rId6"/>
    <p:sldId id="266" r:id="rId7"/>
    <p:sldId id="267" r:id="rId8"/>
    <p:sldId id="268" r:id="rId9"/>
    <p:sldId id="262" r:id="rId10"/>
    <p:sldId id="269" r:id="rId11"/>
    <p:sldId id="260" r:id="rId12"/>
    <p:sldId id="270" r:id="rId1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86381" autoAdjust="0"/>
  </p:normalViewPr>
  <p:slideViewPr>
    <p:cSldViewPr snapToGrid="0" snapToObjects="1" showGuides="1">
      <p:cViewPr varScale="1">
        <p:scale>
          <a:sx n="82" d="100"/>
          <a:sy n="82" d="100"/>
        </p:scale>
        <p:origin x="90" y="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05" d="100"/>
          <a:sy n="105" d="100"/>
        </p:scale>
        <p:origin x="250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BC72C-EDF2-4E64-8CFF-0CC83D6B719C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99372-18FB-4835-901F-002FB8DB8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608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Draft </a:t>
            </a:r>
            <a:br>
              <a:rPr lang="en-US" dirty="0" smtClean="0"/>
            </a:br>
            <a:r>
              <a:rPr lang="en-US" dirty="0" smtClean="0"/>
              <a:t>ITU information disclosure policy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18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Objectives of the draft ITU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Improve public access to ITU information to contribute to a better awareness and understanding of ITU’s activities.</a:t>
            </a:r>
          </a:p>
          <a:p>
            <a:r>
              <a:rPr lang="en-GB" dirty="0" smtClean="0"/>
              <a:t>Facilitate transparency and accountability of ITU’s activities.</a:t>
            </a:r>
          </a:p>
          <a:p>
            <a:r>
              <a:rPr lang="en-GB" dirty="0" smtClean="0"/>
              <a:t>Respect ITU specificities and the benefits of ITU membership.</a:t>
            </a:r>
          </a:p>
        </p:txBody>
      </p:sp>
    </p:spTree>
    <p:extLst>
      <p:ext uri="{BB962C8B-B14F-4D97-AF65-F5344CB8AC3E}">
        <p14:creationId xmlns:p14="http://schemas.microsoft.com/office/powerpoint/2010/main" val="410889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Reflects concepts agreed during the first meeting of the dedicated group</a:t>
            </a:r>
            <a:r>
              <a:rPr lang="fr-CH" sz="3600" dirty="0" smtClean="0"/>
              <a:t> 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NO default position</a:t>
            </a:r>
          </a:p>
          <a:p>
            <a:pPr lvl="1"/>
            <a:r>
              <a:rPr lang="en-GB" i="1" dirty="0" smtClean="0"/>
              <a:t>neither </a:t>
            </a:r>
            <a:r>
              <a:rPr lang="en-GB" dirty="0" smtClean="0"/>
              <a:t>the position that all information is open subject to specific exceptions </a:t>
            </a:r>
          </a:p>
          <a:p>
            <a:pPr lvl="1"/>
            <a:r>
              <a:rPr lang="en-GB" i="1" dirty="0" smtClean="0"/>
              <a:t>nor </a:t>
            </a:r>
            <a:r>
              <a:rPr lang="en-GB" dirty="0" smtClean="0"/>
              <a:t>that all information is closed with exceptions for opening some types of information</a:t>
            </a:r>
          </a:p>
        </p:txBody>
      </p:sp>
    </p:spTree>
    <p:extLst>
      <p:ext uri="{BB962C8B-B14F-4D97-AF65-F5344CB8AC3E}">
        <p14:creationId xmlns:p14="http://schemas.microsoft.com/office/powerpoint/2010/main" val="9803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Focus on what is publicly 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Provides a “positive list” of the types of information for which there is agreement on public access</a:t>
            </a:r>
          </a:p>
          <a:p>
            <a:pPr lvl="1"/>
            <a:r>
              <a:rPr lang="en-US" dirty="0" smtClean="0"/>
              <a:t>Clear, unambiguous list</a:t>
            </a:r>
          </a:p>
          <a:p>
            <a:pPr lvl="1"/>
            <a:r>
              <a:rPr lang="en-US" dirty="0" smtClean="0"/>
              <a:t>Serves as a guide to the types of information held by ITU for those who do not know the organization well </a:t>
            </a:r>
          </a:p>
        </p:txBody>
      </p:sp>
    </p:spTree>
    <p:extLst>
      <p:ext uri="{BB962C8B-B14F-4D97-AF65-F5344CB8AC3E}">
        <p14:creationId xmlns:p14="http://schemas.microsoft.com/office/powerpoint/2010/main" val="210797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Information covered by the draft policy *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8501"/>
            <a:ext cx="8229600" cy="3815080"/>
          </a:xfrm>
        </p:spPr>
        <p:txBody>
          <a:bodyPr/>
          <a:lstStyle/>
          <a:p>
            <a:r>
              <a:rPr lang="en-GB" dirty="0" smtClean="0"/>
              <a:t>Information related to the governance and management of the Union</a:t>
            </a:r>
          </a:p>
          <a:p>
            <a:r>
              <a:rPr lang="en-GB" dirty="0" smtClean="0"/>
              <a:t>Information related to the internal management of the Union</a:t>
            </a:r>
          </a:p>
          <a:p>
            <a:r>
              <a:rPr lang="en-GB" dirty="0" smtClean="0"/>
              <a:t>Information related to the business (operational activities) of the Union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262294"/>
            <a:ext cx="797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* Annex 1 of the draft policy, which lists the types of information that could be publicly available, will be updated after the Group’s discussions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77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Exceptions to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Provides a list of standard and clearly-defined exceptions to access</a:t>
            </a:r>
          </a:p>
          <a:p>
            <a:pPr lvl="1"/>
            <a:r>
              <a:rPr lang="en-US" dirty="0" smtClean="0"/>
              <a:t>Exceptions apply to information that normally should be publicly available (that is, information appearing in Annex 1 of the draft policy)</a:t>
            </a:r>
          </a:p>
          <a:p>
            <a:r>
              <a:rPr lang="en-US" dirty="0" smtClean="0"/>
              <a:t>Exceptions are based solely on </a:t>
            </a:r>
            <a:r>
              <a:rPr lang="en-US" i="1" dirty="0" smtClean="0"/>
              <a:t>content</a:t>
            </a:r>
          </a:p>
          <a:p>
            <a:pPr lvl="1"/>
            <a:r>
              <a:rPr lang="en-US" dirty="0" smtClean="0"/>
              <a:t>Precise and easy to apply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7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the author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originator (author) of information submitted to ITU is solely responsible for determining whether the exceptions to public access defined in the policy apply to the information</a:t>
            </a:r>
          </a:p>
          <a:p>
            <a:pPr lvl="1"/>
            <a:r>
              <a:rPr lang="en-US" dirty="0" smtClean="0"/>
              <a:t>If any exception(s) apply, the originator marks the information/document for restricted access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12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Procedures for implementing the policy will be established by the ITU Secretary-General</a:t>
            </a:r>
            <a:endParaRPr lang="en-US" dirty="0"/>
          </a:p>
          <a:p>
            <a:pPr lvl="1"/>
            <a:r>
              <a:rPr lang="en-US" dirty="0"/>
              <a:t>Method(s) of </a:t>
            </a:r>
            <a:r>
              <a:rPr lang="en-US" dirty="0" smtClean="0"/>
              <a:t>access, including procedures for requesting information</a:t>
            </a:r>
            <a:endParaRPr lang="en-US" dirty="0"/>
          </a:p>
          <a:p>
            <a:pPr lvl="1"/>
            <a:r>
              <a:rPr lang="en-US" dirty="0" smtClean="0"/>
              <a:t>Cost </a:t>
            </a:r>
            <a:r>
              <a:rPr lang="en-US" dirty="0"/>
              <a:t>of </a:t>
            </a:r>
            <a:r>
              <a:rPr lang="en-US" dirty="0" smtClean="0"/>
              <a:t>access</a:t>
            </a:r>
          </a:p>
          <a:p>
            <a:pPr lvl="1"/>
            <a:r>
              <a:rPr lang="en-US" dirty="0" smtClean="0"/>
              <a:t>Contact points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248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living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Once approved and implemented, the policy could be reviewed regularly, based on:</a:t>
            </a:r>
          </a:p>
          <a:p>
            <a:pPr lvl="1"/>
            <a:r>
              <a:rPr lang="en-US" dirty="0" smtClean="0"/>
              <a:t>Lessons learned  from experience</a:t>
            </a:r>
          </a:p>
          <a:p>
            <a:pPr lvl="1"/>
            <a:r>
              <a:rPr lang="en-US" dirty="0" smtClean="0"/>
              <a:t>New types of information created or held by ITU as a result of new activities or other changes in ITU work</a:t>
            </a:r>
          </a:p>
          <a:p>
            <a:pPr lvl="1"/>
            <a:r>
              <a:rPr lang="en-US" dirty="0" smtClean="0"/>
              <a:t>Changes in societal expectations regarding access and confidentiality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14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TU150PowerPointTemplate.potx [Read-Only]" id="{2FC59628-7A39-4677-821F-F0F920D639E2}" vid="{5F146501-86FA-4F30-B361-54D1FDF2A90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A5AED0024D4C4B908559843DB30158" ma:contentTypeVersion="2" ma:contentTypeDescription="Create a new document." ma:contentTypeScope="" ma:versionID="31a26b5e6a84297540fb9bcd5875ca00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d648448f94c3d58177b40b5933f2d41a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FA7D10-0663-488C-9126-60971D5AF5C1}"/>
</file>

<file path=customXml/itemProps2.xml><?xml version="1.0" encoding="utf-8"?>
<ds:datastoreItem xmlns:ds="http://schemas.openxmlformats.org/officeDocument/2006/customXml" ds:itemID="{2EB02993-7961-4EF2-B1FF-E2A48CEEDA17}"/>
</file>

<file path=customXml/itemProps3.xml><?xml version="1.0" encoding="utf-8"?>
<ds:datastoreItem xmlns:ds="http://schemas.openxmlformats.org/officeDocument/2006/customXml" ds:itemID="{56EE3021-2DD4-4A21-94E0-933C5BF0EBD3}"/>
</file>

<file path=docProps/app.xml><?xml version="1.0" encoding="utf-8"?>
<Properties xmlns="http://schemas.openxmlformats.org/officeDocument/2006/extended-properties" xmlns:vt="http://schemas.openxmlformats.org/officeDocument/2006/docPropsVTypes">
  <Template>Access-KeyConcepts</Template>
  <TotalTime>402</TotalTime>
  <Words>374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Draft  ITU information disclosure policy </vt:lpstr>
      <vt:lpstr>Objectives of the draft ITU policy</vt:lpstr>
      <vt:lpstr>Reflects concepts agreed during the first meeting of the dedicated group  </vt:lpstr>
      <vt:lpstr>Focus on what is publicly available</vt:lpstr>
      <vt:lpstr>Information covered by the draft policy *</vt:lpstr>
      <vt:lpstr>Exceptions to access</vt:lpstr>
      <vt:lpstr>Role of the author</vt:lpstr>
      <vt:lpstr>Implementation</vt:lpstr>
      <vt:lpstr>A living document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to ITU information / documents</dc:title>
  <dc:creator>Heywood, Heather</dc:creator>
  <cp:lastModifiedBy>Janin, Patricia</cp:lastModifiedBy>
  <cp:revision>36</cp:revision>
  <cp:lastPrinted>2015-09-01T13:21:16Z</cp:lastPrinted>
  <dcterms:created xsi:type="dcterms:W3CDTF">2015-05-05T10:45:30Z</dcterms:created>
  <dcterms:modified xsi:type="dcterms:W3CDTF">2015-10-02T05:42:19Z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0x01010041A5AED0024D4C4B908559843DB30158</vt:lpwstr>
  </property>
</Properties>
</file>