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6.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7.xml" ContentType="application/vnd.openxmlformats-officedocument.presentationml.notesSlide+xml"/>
  <Override PartName="/ppt/slideLayouts/slideLayout6.xml" ContentType="application/vnd.openxmlformats-officedocument.presentationml.slideLayout+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18"/>
  </p:notesMasterIdLst>
  <p:handoutMasterIdLst>
    <p:handoutMasterId r:id="rId19"/>
  </p:handoutMasterIdLst>
  <p:sldIdLst>
    <p:sldId id="261" r:id="rId2"/>
    <p:sldId id="317" r:id="rId3"/>
    <p:sldId id="262" r:id="rId4"/>
    <p:sldId id="293" r:id="rId5"/>
    <p:sldId id="278" r:id="rId6"/>
    <p:sldId id="292" r:id="rId7"/>
    <p:sldId id="322" r:id="rId8"/>
    <p:sldId id="323" r:id="rId9"/>
    <p:sldId id="324" r:id="rId10"/>
    <p:sldId id="325" r:id="rId11"/>
    <p:sldId id="321" r:id="rId12"/>
    <p:sldId id="326" r:id="rId13"/>
    <p:sldId id="327" r:id="rId14"/>
    <p:sldId id="328" r:id="rId15"/>
    <p:sldId id="277" r:id="rId16"/>
    <p:sldId id="297" r:id="rId17"/>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49659C6-AA4D-4A54-9362-AFEC4DE2E59D}">
          <p14:sldIdLst>
            <p14:sldId id="261"/>
            <p14:sldId id="317"/>
            <p14:sldId id="262"/>
            <p14:sldId id="293"/>
            <p14:sldId id="278"/>
            <p14:sldId id="292"/>
            <p14:sldId id="322"/>
            <p14:sldId id="323"/>
            <p14:sldId id="324"/>
            <p14:sldId id="325"/>
            <p14:sldId id="321"/>
            <p14:sldId id="326"/>
            <p14:sldId id="327"/>
            <p14:sldId id="328"/>
            <p14:sldId id="277"/>
            <p14:sldId id="297"/>
          </p14:sldIdLst>
        </p14:section>
        <p14:section name="Members' and Sponsors' logos" id="{9AE37225-C5D4-4814-AD15-53EC35A8F87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7914" autoAdjust="0"/>
  </p:normalViewPr>
  <p:slideViewPr>
    <p:cSldViewPr showGuides="1">
      <p:cViewPr>
        <p:scale>
          <a:sx n="90" d="100"/>
          <a:sy n="90" d="100"/>
        </p:scale>
        <p:origin x="-1320" y="-72"/>
      </p:cViewPr>
      <p:guideLst>
        <p:guide orient="horz" pos="177"/>
        <p:guide pos="2880"/>
      </p:guideLst>
    </p:cSldViewPr>
  </p:slideViewPr>
  <p:outlineViewPr>
    <p:cViewPr>
      <p:scale>
        <a:sx n="33" d="100"/>
        <a:sy n="33" d="100"/>
      </p:scale>
      <p:origin x="0" y="1092"/>
    </p:cViewPr>
  </p:outlineViewPr>
  <p:notesTextViewPr>
    <p:cViewPr>
      <p:scale>
        <a:sx n="1" d="1"/>
        <a:sy n="1" d="1"/>
      </p:scale>
      <p:origin x="0" y="0"/>
    </p:cViewPr>
  </p:notesTextViewPr>
  <p:sorterViewPr>
    <p:cViewPr>
      <p:scale>
        <a:sx n="100" d="100"/>
        <a:sy n="100" d="100"/>
      </p:scale>
      <p:origin x="0" y="3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C1CCBDB-15D3-434E-B666-2689415F6E8A}" type="datetimeFigureOut">
              <a:rPr lang="en-GB" smtClean="0"/>
              <a:t>28/11/2013</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9A55D4EC-44F4-4E6B-9E8D-BF33CAE8A935}" type="slidenum">
              <a:rPr lang="en-GB" smtClean="0"/>
              <a:t>‹#›</a:t>
            </a:fld>
            <a:endParaRPr lang="en-GB"/>
          </a:p>
        </p:txBody>
      </p:sp>
    </p:spTree>
    <p:extLst>
      <p:ext uri="{BB962C8B-B14F-4D97-AF65-F5344CB8AC3E}">
        <p14:creationId xmlns:p14="http://schemas.microsoft.com/office/powerpoint/2010/main" val="20414231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E698816-A5B0-4283-B58D-4DB037AFB997}" type="datetimeFigureOut">
              <a:rPr lang="en-GB" smtClean="0"/>
              <a:t>28/11/2013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5F4792A6-86DF-47D2-9713-26230C83D267}" type="slidenum">
              <a:rPr lang="en-GB" smtClean="0"/>
              <a:t>‹#›</a:t>
            </a:fld>
            <a:endParaRPr lang="en-GB"/>
          </a:p>
        </p:txBody>
      </p:sp>
    </p:spTree>
    <p:extLst>
      <p:ext uri="{BB962C8B-B14F-4D97-AF65-F5344CB8AC3E}">
        <p14:creationId xmlns:p14="http://schemas.microsoft.com/office/powerpoint/2010/main" val="366482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792A6-86DF-47D2-9713-26230C83D267}" type="slidenum">
              <a:rPr lang="en-GB" smtClean="0"/>
              <a:t>1</a:t>
            </a:fld>
            <a:endParaRPr lang="en-GB"/>
          </a:p>
        </p:txBody>
      </p:sp>
    </p:spTree>
    <p:extLst>
      <p:ext uri="{BB962C8B-B14F-4D97-AF65-F5344CB8AC3E}">
        <p14:creationId xmlns:p14="http://schemas.microsoft.com/office/powerpoint/2010/main" val="166950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792A6-86DF-47D2-9713-26230C83D267}" type="slidenum">
              <a:rPr lang="en-GB" smtClean="0"/>
              <a:t>2</a:t>
            </a:fld>
            <a:endParaRPr lang="en-GB"/>
          </a:p>
        </p:txBody>
      </p:sp>
    </p:spTree>
    <p:extLst>
      <p:ext uri="{BB962C8B-B14F-4D97-AF65-F5344CB8AC3E}">
        <p14:creationId xmlns:p14="http://schemas.microsoft.com/office/powerpoint/2010/main" val="174146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792A6-86DF-47D2-9713-26230C83D267}" type="slidenum">
              <a:rPr lang="en-GB" smtClean="0"/>
              <a:t>3</a:t>
            </a:fld>
            <a:endParaRPr lang="en-GB"/>
          </a:p>
        </p:txBody>
      </p:sp>
    </p:spTree>
    <p:extLst>
      <p:ext uri="{BB962C8B-B14F-4D97-AF65-F5344CB8AC3E}">
        <p14:creationId xmlns:p14="http://schemas.microsoft.com/office/powerpoint/2010/main" val="22158659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dirty="0" smtClean="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charset="0"/>
              </a:defRPr>
            </a:lvl1pPr>
            <a:lvl2pPr marL="742950" indent="-285750" defTabSz="909638">
              <a:defRPr>
                <a:solidFill>
                  <a:schemeClr val="tx1"/>
                </a:solidFill>
                <a:latin typeface="Arial" charset="0"/>
              </a:defRPr>
            </a:lvl2pPr>
            <a:lvl3pPr marL="1143000" indent="-228600" defTabSz="909638">
              <a:defRPr>
                <a:solidFill>
                  <a:schemeClr val="tx1"/>
                </a:solidFill>
                <a:latin typeface="Arial" charset="0"/>
              </a:defRPr>
            </a:lvl3pPr>
            <a:lvl4pPr marL="1600200" indent="-228600" defTabSz="909638">
              <a:defRPr>
                <a:solidFill>
                  <a:schemeClr val="tx1"/>
                </a:solidFill>
                <a:latin typeface="Arial" charset="0"/>
              </a:defRPr>
            </a:lvl4pPr>
            <a:lvl5pPr marL="2057400" indent="-228600" defTabSz="909638">
              <a:defRPr>
                <a:solidFill>
                  <a:schemeClr val="tx1"/>
                </a:solidFill>
                <a:latin typeface="Arial" charset="0"/>
              </a:defRPr>
            </a:lvl5pPr>
            <a:lvl6pPr marL="2514600" indent="-228600" defTabSz="909638" eaLnBrk="0" fontAlgn="base" hangingPunct="0">
              <a:spcBef>
                <a:spcPct val="0"/>
              </a:spcBef>
              <a:spcAft>
                <a:spcPct val="0"/>
              </a:spcAft>
              <a:defRPr>
                <a:solidFill>
                  <a:schemeClr val="tx1"/>
                </a:solidFill>
                <a:latin typeface="Arial" charset="0"/>
              </a:defRPr>
            </a:lvl6pPr>
            <a:lvl7pPr marL="2971800" indent="-228600" defTabSz="909638" eaLnBrk="0" fontAlgn="base" hangingPunct="0">
              <a:spcBef>
                <a:spcPct val="0"/>
              </a:spcBef>
              <a:spcAft>
                <a:spcPct val="0"/>
              </a:spcAft>
              <a:defRPr>
                <a:solidFill>
                  <a:schemeClr val="tx1"/>
                </a:solidFill>
                <a:latin typeface="Arial" charset="0"/>
              </a:defRPr>
            </a:lvl7pPr>
            <a:lvl8pPr marL="3429000" indent="-228600" defTabSz="909638" eaLnBrk="0" fontAlgn="base" hangingPunct="0">
              <a:spcBef>
                <a:spcPct val="0"/>
              </a:spcBef>
              <a:spcAft>
                <a:spcPct val="0"/>
              </a:spcAft>
              <a:defRPr>
                <a:solidFill>
                  <a:schemeClr val="tx1"/>
                </a:solidFill>
                <a:latin typeface="Arial" charset="0"/>
              </a:defRPr>
            </a:lvl8pPr>
            <a:lvl9pPr marL="3886200" indent="-228600" defTabSz="909638" eaLnBrk="0" fontAlgn="base" hangingPunct="0">
              <a:spcBef>
                <a:spcPct val="0"/>
              </a:spcBef>
              <a:spcAft>
                <a:spcPct val="0"/>
              </a:spcAft>
              <a:defRPr>
                <a:solidFill>
                  <a:schemeClr val="tx1"/>
                </a:solidFill>
                <a:latin typeface="Arial" charset="0"/>
              </a:defRPr>
            </a:lvl9pPr>
          </a:lstStyle>
          <a:p>
            <a:fld id="{E0FBAC6C-D15B-4734-BD87-EE32D05EDA61}" type="slidenum">
              <a:rPr lang="en-GB" smtClean="0"/>
              <a:pPr/>
              <a:t>4</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792A6-86DF-47D2-9713-26230C83D267}" type="slidenum">
              <a:rPr lang="en-GB" smtClean="0"/>
              <a:t>5</a:t>
            </a:fld>
            <a:endParaRPr lang="en-GB"/>
          </a:p>
        </p:txBody>
      </p:sp>
    </p:spTree>
    <p:extLst>
      <p:ext uri="{BB962C8B-B14F-4D97-AF65-F5344CB8AC3E}">
        <p14:creationId xmlns:p14="http://schemas.microsoft.com/office/powerpoint/2010/main" val="18562609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sz="1000" dirty="0" smtClean="0"/>
              <a:t>And finally, The Home Office Minister for Crime and Security provided a comment for our press release when we marked our 15</a:t>
            </a:r>
            <a:r>
              <a:rPr lang="en-GB" sz="1000" baseline="30000" dirty="0" smtClean="0"/>
              <a:t>th</a:t>
            </a:r>
            <a:r>
              <a:rPr lang="en-GB" sz="1000" dirty="0" smtClean="0"/>
              <a:t> anniversary. This outlines our strong</a:t>
            </a:r>
            <a:r>
              <a:rPr lang="en-GB" sz="1000" baseline="0" dirty="0" smtClean="0"/>
              <a:t> relationship and the importance of  all parties uniting behind our work.</a:t>
            </a:r>
            <a:endParaRPr lang="en-GB" sz="1000" dirty="0" smtClean="0"/>
          </a:p>
          <a:p>
            <a:endParaRPr lang="en-GB" sz="1000" dirty="0" smtClean="0"/>
          </a:p>
          <a:p>
            <a:r>
              <a:rPr lang="en-GB" sz="1000" dirty="0" smtClean="0"/>
              <a:t>“Over the last 15 years the IWF has done fantastic work to help rid the web of large amounts of illegal and deeply disturbing content.  As the IWF’s figures show we can never be complacent. </a:t>
            </a:r>
          </a:p>
          <a:p>
            <a:endParaRPr lang="en-GB" sz="1000" dirty="0" smtClean="0"/>
          </a:p>
          <a:p>
            <a:r>
              <a:rPr lang="en-GB" sz="1000" dirty="0" smtClean="0"/>
              <a:t>“The strength of the IWF approach is working in partnership with the internet industry, government, the police, the Child Exploitation and Online Protection Centre and, most importantly, the public themselves.  </a:t>
            </a:r>
          </a:p>
          <a:p>
            <a:r>
              <a:rPr lang="en-GB" sz="1000" dirty="0" smtClean="0"/>
              <a:t>We must continue that work together.”</a:t>
            </a:r>
          </a:p>
          <a:p>
            <a:r>
              <a:rPr lang="en-GB" dirty="0" smtClean="0"/>
              <a:t> </a:t>
            </a:r>
          </a:p>
          <a:p>
            <a:endParaRPr lang="en-GB" dirty="0" smtClean="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9638">
              <a:defRPr>
                <a:solidFill>
                  <a:schemeClr val="tx1"/>
                </a:solidFill>
                <a:latin typeface="Arial" charset="0"/>
              </a:defRPr>
            </a:lvl1pPr>
            <a:lvl2pPr marL="742950" indent="-285750" defTabSz="909638">
              <a:defRPr>
                <a:solidFill>
                  <a:schemeClr val="tx1"/>
                </a:solidFill>
                <a:latin typeface="Arial" charset="0"/>
              </a:defRPr>
            </a:lvl2pPr>
            <a:lvl3pPr marL="1143000" indent="-228600" defTabSz="909638">
              <a:defRPr>
                <a:solidFill>
                  <a:schemeClr val="tx1"/>
                </a:solidFill>
                <a:latin typeface="Arial" charset="0"/>
              </a:defRPr>
            </a:lvl3pPr>
            <a:lvl4pPr marL="1600200" indent="-228600" defTabSz="909638">
              <a:defRPr>
                <a:solidFill>
                  <a:schemeClr val="tx1"/>
                </a:solidFill>
                <a:latin typeface="Arial" charset="0"/>
              </a:defRPr>
            </a:lvl4pPr>
            <a:lvl5pPr marL="2057400" indent="-228600" defTabSz="909638">
              <a:defRPr>
                <a:solidFill>
                  <a:schemeClr val="tx1"/>
                </a:solidFill>
                <a:latin typeface="Arial" charset="0"/>
              </a:defRPr>
            </a:lvl5pPr>
            <a:lvl6pPr marL="2514600" indent="-228600" defTabSz="909638" eaLnBrk="0" fontAlgn="base" hangingPunct="0">
              <a:spcBef>
                <a:spcPct val="0"/>
              </a:spcBef>
              <a:spcAft>
                <a:spcPct val="0"/>
              </a:spcAft>
              <a:defRPr>
                <a:solidFill>
                  <a:schemeClr val="tx1"/>
                </a:solidFill>
                <a:latin typeface="Arial" charset="0"/>
              </a:defRPr>
            </a:lvl6pPr>
            <a:lvl7pPr marL="2971800" indent="-228600" defTabSz="909638" eaLnBrk="0" fontAlgn="base" hangingPunct="0">
              <a:spcBef>
                <a:spcPct val="0"/>
              </a:spcBef>
              <a:spcAft>
                <a:spcPct val="0"/>
              </a:spcAft>
              <a:defRPr>
                <a:solidFill>
                  <a:schemeClr val="tx1"/>
                </a:solidFill>
                <a:latin typeface="Arial" charset="0"/>
              </a:defRPr>
            </a:lvl7pPr>
            <a:lvl8pPr marL="3429000" indent="-228600" defTabSz="909638" eaLnBrk="0" fontAlgn="base" hangingPunct="0">
              <a:spcBef>
                <a:spcPct val="0"/>
              </a:spcBef>
              <a:spcAft>
                <a:spcPct val="0"/>
              </a:spcAft>
              <a:defRPr>
                <a:solidFill>
                  <a:schemeClr val="tx1"/>
                </a:solidFill>
                <a:latin typeface="Arial" charset="0"/>
              </a:defRPr>
            </a:lvl8pPr>
            <a:lvl9pPr marL="3886200" indent="-228600" defTabSz="909638" eaLnBrk="0" fontAlgn="base" hangingPunct="0">
              <a:spcBef>
                <a:spcPct val="0"/>
              </a:spcBef>
              <a:spcAft>
                <a:spcPct val="0"/>
              </a:spcAft>
              <a:defRPr>
                <a:solidFill>
                  <a:schemeClr val="tx1"/>
                </a:solidFill>
                <a:latin typeface="Arial" charset="0"/>
              </a:defRPr>
            </a:lvl9pPr>
          </a:lstStyle>
          <a:p>
            <a:fld id="{349ECB9C-4326-4DE6-8039-49B46EE61034}" type="slidenum">
              <a:rPr lang="en-GB" smtClean="0"/>
              <a:pPr/>
              <a:t>6</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F4792A6-86DF-47D2-9713-26230C83D267}" type="slidenum">
              <a:rPr lang="en-GB" smtClean="0"/>
              <a:t>15</a:t>
            </a:fld>
            <a:endParaRPr lang="en-GB"/>
          </a:p>
        </p:txBody>
      </p:sp>
    </p:spTree>
    <p:extLst>
      <p:ext uri="{BB962C8B-B14F-4D97-AF65-F5344CB8AC3E}">
        <p14:creationId xmlns:p14="http://schemas.microsoft.com/office/powerpoint/2010/main" val="17590809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1125607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378742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dirty="0"/>
          </a:p>
        </p:txBody>
      </p:sp>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42106354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7594755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Rectangle 4"/>
          <p:cNvSpPr/>
          <p:nvPr userDrawn="1"/>
        </p:nvSpPr>
        <p:spPr>
          <a:xfrm>
            <a:off x="395536" y="6165304"/>
            <a:ext cx="864096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71339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CBF91-48D0-4AD2-97DB-AA0732116639}" type="slidenum">
              <a:rPr lang="en-GB" smtClean="0"/>
              <a:t>‹#›</a:t>
            </a:fld>
            <a:endParaRPr lang="en-GB" dirty="0"/>
          </a:p>
        </p:txBody>
      </p:sp>
    </p:spTree>
    <p:extLst>
      <p:ext uri="{BB962C8B-B14F-4D97-AF65-F5344CB8AC3E}">
        <p14:creationId xmlns:p14="http://schemas.microsoft.com/office/powerpoint/2010/main" val="410146014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2483768" y="627478"/>
            <a:ext cx="4104455" cy="474624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userDrawn="1"/>
        </p:nvSpPr>
        <p:spPr>
          <a:xfrm>
            <a:off x="395536" y="6180166"/>
            <a:ext cx="8280920" cy="276999"/>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rgbClr val="000000"/>
                </a:solidFill>
                <a:effectLst/>
                <a:uLnTx/>
                <a:uFillTx/>
                <a:latin typeface="Verdana" pitchFamily="34" charset="0"/>
                <a:ea typeface="Verdana" pitchFamily="34" charset="0"/>
                <a:cs typeface="Verdana" pitchFamily="34" charset="0"/>
              </a:rPr>
              <a:t>Copyright © </a:t>
            </a:r>
            <a:r>
              <a:rPr kumimoji="0" lang="en-GB" sz="1200" b="0" i="0" u="none" strike="noStrike" kern="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2012 </a:t>
            </a:r>
            <a:r>
              <a:rPr kumimoji="0" lang="en-GB" sz="1200" b="0" i="0" u="none" strike="noStrike" kern="0" cap="none" spc="0" normalizeH="0" baseline="0" noProof="0" dirty="0">
                <a:ln>
                  <a:noFill/>
                </a:ln>
                <a:solidFill>
                  <a:srgbClr val="000000"/>
                </a:solidFill>
                <a:effectLst/>
                <a:uLnTx/>
                <a:uFillTx/>
                <a:latin typeface="Verdana" pitchFamily="34" charset="0"/>
                <a:ea typeface="Verdana" pitchFamily="34" charset="0"/>
                <a:cs typeface="Verdana" pitchFamily="34" charset="0"/>
              </a:rPr>
              <a:t>Internet Watch Foundation. All Rights Reserved</a:t>
            </a:r>
          </a:p>
        </p:txBody>
      </p:sp>
    </p:spTree>
    <p:extLst>
      <p:ext uri="{BB962C8B-B14F-4D97-AF65-F5344CB8AC3E}">
        <p14:creationId xmlns:p14="http://schemas.microsoft.com/office/powerpoint/2010/main" val="125398385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2880325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39077107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p:txBody>
          <a:bodyPr/>
          <a:lstStyle/>
          <a:p>
            <a:endParaRPr lang="en-GB"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1887106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F7BB305-592D-44B3-8263-170257A4F004}" type="slidenum">
              <a:rPr lang="en-GB" smtClean="0"/>
              <a:t>‹#›</a:t>
            </a:fld>
            <a:endParaRPr lang="en-GB" dirty="0"/>
          </a:p>
        </p:txBody>
      </p:sp>
    </p:spTree>
    <p:extLst>
      <p:ext uri="{BB962C8B-B14F-4D97-AF65-F5344CB8AC3E}">
        <p14:creationId xmlns:p14="http://schemas.microsoft.com/office/powerpoint/2010/main" val="178221743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39698966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1CBF91-48D0-4AD2-97DB-AA0732116639}" type="slidenum">
              <a:rPr lang="en-GB" smtClean="0"/>
              <a:t>‹#›</a:t>
            </a:fld>
            <a:endParaRPr lang="en-GB"/>
          </a:p>
        </p:txBody>
      </p:sp>
    </p:spTree>
    <p:extLst>
      <p:ext uri="{BB962C8B-B14F-4D97-AF65-F5344CB8AC3E}">
        <p14:creationId xmlns:p14="http://schemas.microsoft.com/office/powerpoint/2010/main" val="12080472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chemeClr val="bg1">
              <a:lumMod val="75000"/>
            </a:schemeClr>
          </a:solidFill>
          <a:effectLst>
            <a:outerShdw blurRad="50800" dist="50800" dir="5400000" algn="ctr" rotWithShape="0">
              <a:schemeClr val="bg1">
                <a:lumMod val="75000"/>
              </a:schemeClr>
            </a:outerShdw>
          </a:effectLst>
        </p:spPr>
        <p:txBody>
          <a:bodyPr vert="horz" lIns="91440" tIns="45720" rIns="91440" bIns="45720" rtlCol="0" anchor="ctr">
            <a:normAutofit/>
          </a:bodyPr>
          <a:lstStyle/>
          <a:p>
            <a:r>
              <a:rPr lang="en-US" dirty="0"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Footer Placeholder 4"/>
          <p:cNvSpPr>
            <a:spLocks noGrp="1"/>
          </p:cNvSpPr>
          <p:nvPr>
            <p:ph type="ftr" sz="quarter" idx="3"/>
          </p:nvPr>
        </p:nvSpPr>
        <p:spPr>
          <a:xfrm>
            <a:off x="452264"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endParaRPr lang="en-GB" dirty="0"/>
          </a:p>
        </p:txBody>
      </p:sp>
      <p:sp>
        <p:nvSpPr>
          <p:cNvPr id="6" name="Slide Number Placeholder 5"/>
          <p:cNvSpPr>
            <a:spLocks noGrp="1"/>
          </p:cNvSpPr>
          <p:nvPr>
            <p:ph type="sldNum" sz="quarter" idx="4"/>
          </p:nvPr>
        </p:nvSpPr>
        <p:spPr>
          <a:xfrm>
            <a:off x="3501268" y="635635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Verdana" pitchFamily="34" charset="0"/>
                <a:ea typeface="Verdana" pitchFamily="34" charset="0"/>
                <a:cs typeface="Verdana" pitchFamily="34" charset="0"/>
              </a:defRPr>
            </a:lvl1pPr>
          </a:lstStyle>
          <a:p>
            <a:fld id="{8D1CBF91-48D0-4AD2-97DB-AA0732116639}" type="slidenum">
              <a:rPr lang="en-GB" smtClean="0"/>
              <a:pPr/>
              <a:t>‹#›</a:t>
            </a:fld>
            <a:endParaRPr lang="en-GB" dirty="0"/>
          </a:p>
        </p:txBody>
      </p:sp>
      <p:pic>
        <p:nvPicPr>
          <p:cNvPr id="7" name="Picture 2" descr="G:\IWF Communications\Logos, photographs &amp; images\IWF Logos\silver, no words, small.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532440" y="6352864"/>
            <a:ext cx="460512" cy="460512"/>
          </a:xfrm>
          <a:prstGeom prst="rect">
            <a:avLst/>
          </a:prstGeom>
          <a:noFill/>
          <a:effectLst/>
          <a:scene3d>
            <a:camera prst="orthographicFront"/>
            <a:lightRig rig="threePt" dir="t"/>
          </a:scene3d>
          <a:sp3d extrusionH="76200" contourW="12700">
            <a:extrusionClr>
              <a:schemeClr val="bg1"/>
            </a:extrusionClr>
            <a:contourClr>
              <a:schemeClr val="bg1"/>
            </a:contourClr>
          </a:sp3d>
          <a:extLst>
            <a:ext uri="{909E8E84-426E-40DD-AFC4-6F175D3DCCD1}">
              <a14:hiddenFill xmlns:a14="http://schemas.microsoft.com/office/drawing/2010/main">
                <a:solidFill>
                  <a:srgbClr val="FFFFFF"/>
                </a:solidFill>
              </a14:hiddenFill>
            </a:ext>
          </a:extLst>
        </p:spPr>
      </p:pic>
      <p:cxnSp>
        <p:nvCxnSpPr>
          <p:cNvPr id="8" name="Straight Connector 7"/>
          <p:cNvCxnSpPr/>
          <p:nvPr userDrawn="1"/>
        </p:nvCxnSpPr>
        <p:spPr bwMode="auto">
          <a:xfrm>
            <a:off x="468313" y="6308725"/>
            <a:ext cx="8207374" cy="0"/>
          </a:xfrm>
          <a:prstGeom prst="line">
            <a:avLst/>
          </a:prstGeom>
          <a:solidFill>
            <a:schemeClr val="accent1"/>
          </a:solidFill>
          <a:ln w="31750" cap="flat" cmpd="sng" algn="ctr">
            <a:solidFill>
              <a:srgbClr val="808080"/>
            </a:solidFill>
            <a:prstDash val="solid"/>
            <a:round/>
            <a:headEnd type="none" w="med" len="med"/>
            <a:tailEnd type="none" w="med" len="med"/>
          </a:ln>
          <a:effectLst/>
        </p:spPr>
      </p:cxnSp>
    </p:spTree>
    <p:extLst>
      <p:ext uri="{BB962C8B-B14F-4D97-AF65-F5344CB8AC3E}">
        <p14:creationId xmlns:p14="http://schemas.microsoft.com/office/powerpoint/2010/main" val="35556866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Lst>
  <p:timing>
    <p:tnLst>
      <p:par>
        <p:cTn id="1" dur="indefinite" restart="never" nodeType="tmRoot"/>
      </p:par>
    </p:tnLst>
  </p:timing>
  <p:hf hdr="0" ftr="0" dt="0"/>
  <p:txStyles>
    <p:titleStyle>
      <a:lvl1pPr algn="ctr" defTabSz="914400" rtl="0" eaLnBrk="1" latinLnBrk="0" hangingPunct="1">
        <a:spcBef>
          <a:spcPct val="0"/>
        </a:spcBef>
        <a:buNone/>
        <a:defRPr sz="3200" kern="1200">
          <a:solidFill>
            <a:schemeClr val="bg1"/>
          </a:solidFill>
          <a:latin typeface="Verdana" pitchFamily="34" charset="0"/>
          <a:ea typeface="Verdana" pitchFamily="34" charset="0"/>
          <a:cs typeface="Verdana" pitchFamily="34" charset="0"/>
        </a:defRPr>
      </a:lvl1pPr>
    </p:titleStyle>
    <p:bodyStyle>
      <a:lvl1pPr marL="534988" indent="-534988" algn="l" defTabSz="914400" rtl="0" eaLnBrk="1" latinLnBrk="0" hangingPunct="1">
        <a:spcBef>
          <a:spcPts val="1200"/>
        </a:spcBef>
        <a:spcAft>
          <a:spcPts val="1200"/>
        </a:spcAft>
        <a:buClr>
          <a:srgbClr val="C00000"/>
        </a:buClr>
        <a:buFont typeface="Wingdings" pitchFamily="2" charset="2"/>
        <a:buChar char="v"/>
        <a:defRPr sz="2800" kern="1200">
          <a:solidFill>
            <a:schemeClr val="tx1"/>
          </a:solidFill>
          <a:latin typeface="Verdana" pitchFamily="34" charset="0"/>
          <a:ea typeface="Verdana" pitchFamily="34" charset="0"/>
          <a:cs typeface="Verdana" pitchFamily="34" charset="0"/>
        </a:defRPr>
      </a:lvl1pPr>
      <a:lvl2pPr marL="1077913" indent="-542925" algn="l" defTabSz="914400" rtl="0" eaLnBrk="1" latinLnBrk="0" hangingPunct="1">
        <a:spcBef>
          <a:spcPts val="1200"/>
        </a:spcBef>
        <a:spcAft>
          <a:spcPts val="1200"/>
        </a:spcAft>
        <a:buClr>
          <a:srgbClr val="C00000"/>
        </a:buClr>
        <a:buFont typeface="Wingdings" pitchFamily="2" charset="2"/>
        <a:buChar char="q"/>
        <a:defRPr sz="2400" kern="1200">
          <a:solidFill>
            <a:schemeClr val="tx1"/>
          </a:solidFill>
          <a:latin typeface="Verdana" pitchFamily="34" charset="0"/>
          <a:ea typeface="Verdana" pitchFamily="34" charset="0"/>
          <a:cs typeface="Verdana" pitchFamily="34" charset="0"/>
        </a:defRPr>
      </a:lvl2pPr>
      <a:lvl3pPr marL="1612900" indent="-534988" algn="l" defTabSz="914400" rtl="0" eaLnBrk="1" latinLnBrk="0" hangingPunct="1">
        <a:spcBef>
          <a:spcPts val="1200"/>
        </a:spcBef>
        <a:spcAft>
          <a:spcPts val="1200"/>
        </a:spcAft>
        <a:buClr>
          <a:srgbClr val="C00000"/>
        </a:buClr>
        <a:buFont typeface="Wingdings" pitchFamily="2" charset="2"/>
        <a:buChar char="Ø"/>
        <a:defRPr sz="2200" kern="1200">
          <a:solidFill>
            <a:schemeClr val="tx1"/>
          </a:solidFill>
          <a:latin typeface="Verdana" pitchFamily="34" charset="0"/>
          <a:ea typeface="Verdana" pitchFamily="34" charset="0"/>
          <a:cs typeface="Verdana" pitchFamily="34" charset="0"/>
        </a:defRPr>
      </a:lvl3pPr>
      <a:lvl4pPr marL="2155825" indent="-542925" algn="l" defTabSz="914400" rtl="0" eaLnBrk="1" latinLnBrk="0" hangingPunct="1">
        <a:spcBef>
          <a:spcPts val="1200"/>
        </a:spcBef>
        <a:spcAft>
          <a:spcPts val="1200"/>
        </a:spcAft>
        <a:buClr>
          <a:srgbClr val="C00000"/>
        </a:buClr>
        <a:buFont typeface="Wingdings" pitchFamily="2" charset="2"/>
        <a:buChar char="§"/>
        <a:defRPr sz="2000" kern="1200">
          <a:solidFill>
            <a:schemeClr val="tx1"/>
          </a:solidFill>
          <a:latin typeface="Verdana" pitchFamily="34" charset="0"/>
          <a:ea typeface="Verdana" pitchFamily="34" charset="0"/>
          <a:cs typeface="Verdana" pitchFamily="34" charset="0"/>
        </a:defRPr>
      </a:lvl4pPr>
      <a:lvl5pPr marL="2690813" indent="-534988" algn="l" defTabSz="914400" rtl="0" eaLnBrk="1" latinLnBrk="0" hangingPunct="1">
        <a:spcBef>
          <a:spcPts val="1200"/>
        </a:spcBef>
        <a:spcAft>
          <a:spcPts val="1200"/>
        </a:spcAft>
        <a:buClr>
          <a:srgbClr val="C00000"/>
        </a:buClr>
        <a:buFont typeface="Arial" pitchFamily="34" charset="0"/>
        <a:buChar char="•"/>
        <a:defRPr sz="18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wf.org.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hyperlink" Target="mailto:media@iwf.org.uk" TargetMode="External"/><Relationship Id="rId1" Type="http://schemas.openxmlformats.org/officeDocument/2006/relationships/slideLayout" Target="../slideLayouts/slideLayout7.xml"/><Relationship Id="rId5" Type="http://schemas.openxmlformats.org/officeDocument/2006/relationships/image" Target="../media/image8.wmf"/><Relationship Id="rId4" Type="http://schemas.openxmlformats.org/officeDocument/2006/relationships/image" Target="../media/image7.w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iwf.org.u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8987" y="5013176"/>
            <a:ext cx="2952328" cy="1077218"/>
          </a:xfrm>
          <a:prstGeom prst="rect">
            <a:avLst/>
          </a:prstGeom>
          <a:noFill/>
        </p:spPr>
        <p:txBody>
          <a:bodyPr wrap="square" rtlCol="0">
            <a:spAutoFit/>
          </a:bodyPr>
          <a:lstStyle/>
          <a:p>
            <a:pPr algn="ctr"/>
            <a:r>
              <a:rPr lang="en-GB" sz="2000" b="1" dirty="0" smtClean="0">
                <a:solidFill>
                  <a:srgbClr val="003399"/>
                </a:solidFill>
                <a:latin typeface="Verdana" pitchFamily="34" charset="0"/>
                <a:ea typeface="Verdana" pitchFamily="34" charset="0"/>
                <a:cs typeface="Verdana" pitchFamily="34" charset="0"/>
                <a:hlinkClick r:id="rId3"/>
              </a:rPr>
              <a:t>www.iwf.org.uk</a:t>
            </a:r>
            <a:endParaRPr lang="en-GB" sz="2000" b="1" dirty="0" smtClean="0">
              <a:solidFill>
                <a:srgbClr val="003399"/>
              </a:solidFill>
              <a:latin typeface="Verdana" pitchFamily="34" charset="0"/>
              <a:ea typeface="Verdana" pitchFamily="34" charset="0"/>
              <a:cs typeface="Verdana" pitchFamily="34" charset="0"/>
            </a:endParaRPr>
          </a:p>
          <a:p>
            <a:pPr algn="ctr"/>
            <a:r>
              <a:rPr lang="en-GB" b="1" dirty="0" smtClean="0">
                <a:solidFill>
                  <a:srgbClr val="003399"/>
                </a:solidFill>
                <a:latin typeface="Verdana" pitchFamily="34" charset="0"/>
                <a:ea typeface="Verdana" pitchFamily="34" charset="0"/>
                <a:cs typeface="Verdana" pitchFamily="34" charset="0"/>
              </a:rPr>
              <a:t>Fred Langford</a:t>
            </a:r>
            <a:r>
              <a:rPr lang="en-GB" sz="2000" b="1" dirty="0" smtClean="0">
                <a:solidFill>
                  <a:srgbClr val="003399"/>
                </a:solidFill>
                <a:latin typeface="Verdana" pitchFamily="34" charset="0"/>
                <a:ea typeface="Verdana" pitchFamily="34" charset="0"/>
                <a:cs typeface="Verdana" pitchFamily="34" charset="0"/>
              </a:rPr>
              <a:t>, </a:t>
            </a:r>
            <a:r>
              <a:rPr lang="en-GB" sz="1200" b="1" dirty="0" smtClean="0">
                <a:solidFill>
                  <a:srgbClr val="003399"/>
                </a:solidFill>
                <a:latin typeface="Verdana" pitchFamily="34" charset="0"/>
                <a:ea typeface="Verdana" pitchFamily="34" charset="0"/>
                <a:cs typeface="Verdana" pitchFamily="34" charset="0"/>
              </a:rPr>
              <a:t>Director of Global Operations &amp; Deputy CEO</a:t>
            </a:r>
            <a:endParaRPr lang="en-GB" sz="1200" b="1" dirty="0">
              <a:solidFill>
                <a:srgbClr val="003399"/>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26991942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Benefits</a:t>
            </a:r>
            <a:endParaRPr lang="en-GB" dirty="0"/>
          </a:p>
        </p:txBody>
      </p:sp>
      <p:sp>
        <p:nvSpPr>
          <p:cNvPr id="4" name="Slide Number Placeholder 3"/>
          <p:cNvSpPr>
            <a:spLocks noGrp="1"/>
          </p:cNvSpPr>
          <p:nvPr>
            <p:ph type="sldNum" sz="quarter" idx="12"/>
          </p:nvPr>
        </p:nvSpPr>
        <p:spPr/>
        <p:txBody>
          <a:bodyPr/>
          <a:lstStyle/>
          <a:p>
            <a:fld id="{8D1CBF91-48D0-4AD2-97DB-AA0732116639}" type="slidenum">
              <a:rPr lang="en-GB" smtClean="0"/>
              <a:t>10</a:t>
            </a:fld>
            <a:endParaRPr lang="en-GB" dirty="0"/>
          </a:p>
        </p:txBody>
      </p:sp>
      <p:sp>
        <p:nvSpPr>
          <p:cNvPr id="3" name="Content Placeholder 2"/>
          <p:cNvSpPr>
            <a:spLocks noGrp="1"/>
          </p:cNvSpPr>
          <p:nvPr>
            <p:ph idx="1"/>
          </p:nvPr>
        </p:nvSpPr>
        <p:spPr/>
        <p:txBody>
          <a:bodyPr>
            <a:normAutofit/>
          </a:bodyPr>
          <a:lstStyle/>
          <a:p>
            <a:endParaRPr lang="en-GB" sz="1200" dirty="0" smtClean="0"/>
          </a:p>
          <a:p>
            <a:r>
              <a:rPr lang="en-GB" sz="1400" dirty="0" smtClean="0"/>
              <a:t>Funding via industry through IWF international membership</a:t>
            </a:r>
          </a:p>
          <a:p>
            <a:r>
              <a:rPr lang="en-GB" sz="1400" dirty="0" smtClean="0"/>
              <a:t>IWF membership will provide access to full suite of services (dependant of licensing agreements for URL list)</a:t>
            </a:r>
          </a:p>
          <a:p>
            <a:r>
              <a:rPr lang="en-GB" sz="1400" dirty="0" smtClean="0"/>
              <a:t>Access to best practice in field</a:t>
            </a:r>
          </a:p>
          <a:p>
            <a:r>
              <a:rPr lang="en-GB" sz="1400" dirty="0" smtClean="0"/>
              <a:t>Shows commitment to combating CSAM online</a:t>
            </a:r>
          </a:p>
          <a:p>
            <a:r>
              <a:rPr lang="en-GB" sz="1400" dirty="0" smtClean="0"/>
              <a:t>Part of the global solution</a:t>
            </a:r>
          </a:p>
          <a:p>
            <a:r>
              <a:rPr lang="en-GB" sz="1400" dirty="0" smtClean="0"/>
              <a:t>Access to INHOPE network of hotlines by virtue of IWF membership</a:t>
            </a:r>
          </a:p>
          <a:p>
            <a:r>
              <a:rPr lang="en-GB" sz="1400" dirty="0" smtClean="0"/>
              <a:t>Monthly progress reports</a:t>
            </a:r>
          </a:p>
          <a:p>
            <a:endParaRPr lang="en-GB" sz="1200" dirty="0"/>
          </a:p>
        </p:txBody>
      </p:sp>
    </p:spTree>
    <p:extLst>
      <p:ext uri="{BB962C8B-B14F-4D97-AF65-F5344CB8AC3E}">
        <p14:creationId xmlns:p14="http://schemas.microsoft.com/office/powerpoint/2010/main" val="30803204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a:r>
            <a:br>
              <a:rPr lang="en-GB" dirty="0" smtClean="0"/>
            </a:br>
            <a:r>
              <a:rPr lang="en-GB" dirty="0" smtClean="0"/>
              <a:t>IWF/ITU </a:t>
            </a:r>
            <a:r>
              <a:rPr lang="en-GB" dirty="0"/>
              <a:t>Countrywide Assessment of Republic of Uganda</a:t>
            </a:r>
            <a:br>
              <a:rPr lang="en-GB" dirty="0"/>
            </a:br>
            <a:endParaRPr lang="en-GB" dirty="0"/>
          </a:p>
        </p:txBody>
      </p:sp>
      <p:sp>
        <p:nvSpPr>
          <p:cNvPr id="3" name="Content Placeholder 2"/>
          <p:cNvSpPr>
            <a:spLocks noGrp="1"/>
          </p:cNvSpPr>
          <p:nvPr>
            <p:ph idx="1"/>
          </p:nvPr>
        </p:nvSpPr>
        <p:spPr/>
        <p:txBody>
          <a:bodyPr>
            <a:normAutofit fontScale="62500" lnSpcReduction="20000"/>
          </a:bodyPr>
          <a:lstStyle/>
          <a:p>
            <a:endParaRPr lang="en-GB" sz="1600" dirty="0" smtClean="0"/>
          </a:p>
          <a:p>
            <a:r>
              <a:rPr lang="en-GB" sz="2200" dirty="0" smtClean="0"/>
              <a:t>Countrywide Assessment – IWF commissioned by ITU in Republic of Uganda using the agreed ITU/IWF template</a:t>
            </a:r>
          </a:p>
          <a:p>
            <a:r>
              <a:rPr lang="en-GB" sz="2200" dirty="0" smtClean="0"/>
              <a:t>Desk and onsite gap analysis of current reporting provision within Uganda:</a:t>
            </a:r>
          </a:p>
          <a:p>
            <a:pPr lvl="1"/>
            <a:r>
              <a:rPr lang="en-GB" sz="1700" dirty="0" smtClean="0"/>
              <a:t>Interviews </a:t>
            </a:r>
            <a:r>
              <a:rPr lang="en-GB" sz="1700" dirty="0"/>
              <a:t>and discussions with law enforcement agencies, private </a:t>
            </a:r>
            <a:r>
              <a:rPr lang="en-GB" sz="1700" dirty="0" err="1"/>
              <a:t>sector,Executive’s</a:t>
            </a:r>
            <a:r>
              <a:rPr lang="en-GB" sz="1700" dirty="0"/>
              <a:t> government representatives and relevant Civil Society/NGO/Child Protection specialists. </a:t>
            </a:r>
          </a:p>
          <a:p>
            <a:pPr lvl="1"/>
            <a:r>
              <a:rPr lang="en-GB" sz="1700" dirty="0" smtClean="0"/>
              <a:t>Discussions </a:t>
            </a:r>
            <a:r>
              <a:rPr lang="en-GB" sz="1700" dirty="0"/>
              <a:t>with local and global industry operating in the participating country (particularly ISPs, Mobile Operators, filtering companies, social networking and search engines) </a:t>
            </a:r>
          </a:p>
          <a:p>
            <a:pPr lvl="1"/>
            <a:r>
              <a:rPr lang="en-GB" sz="1700" dirty="0" smtClean="0"/>
              <a:t>Online </a:t>
            </a:r>
            <a:r>
              <a:rPr lang="en-GB" sz="1700" dirty="0"/>
              <a:t>research to review key websites with information related to the industry landscape and child protection </a:t>
            </a:r>
          </a:p>
          <a:p>
            <a:pPr lvl="1"/>
            <a:r>
              <a:rPr lang="en-GB" sz="1700" dirty="0" smtClean="0"/>
              <a:t>Current </a:t>
            </a:r>
            <a:r>
              <a:rPr lang="en-GB" sz="1700" dirty="0"/>
              <a:t>level of the problem either hosting or accessing </a:t>
            </a:r>
          </a:p>
          <a:p>
            <a:pPr lvl="1"/>
            <a:r>
              <a:rPr lang="en-GB" sz="1700" dirty="0" smtClean="0"/>
              <a:t>A </a:t>
            </a:r>
            <a:r>
              <a:rPr lang="en-GB" sz="1700" dirty="0"/>
              <a:t>review of relevant documents, past reports, policies, strategies and plans relating to the availability/consumption and action of online child sexual abuse content that were provided by the stakeholders during the interview stage. </a:t>
            </a:r>
          </a:p>
          <a:p>
            <a:pPr lvl="1"/>
            <a:endParaRPr lang="en-GB" sz="1200" dirty="0" smtClean="0"/>
          </a:p>
          <a:p>
            <a:endParaRPr lang="en-GB" sz="1600" dirty="0" smtClean="0"/>
          </a:p>
          <a:p>
            <a:endParaRPr lang="en-GB" sz="1600" dirty="0"/>
          </a:p>
        </p:txBody>
      </p:sp>
      <p:sp>
        <p:nvSpPr>
          <p:cNvPr id="4" name="Slide Number Placeholder 3"/>
          <p:cNvSpPr>
            <a:spLocks noGrp="1"/>
          </p:cNvSpPr>
          <p:nvPr>
            <p:ph type="sldNum" sz="quarter" idx="12"/>
          </p:nvPr>
        </p:nvSpPr>
        <p:spPr/>
        <p:txBody>
          <a:bodyPr/>
          <a:lstStyle/>
          <a:p>
            <a:fld id="{8D1CBF91-48D0-4AD2-97DB-AA0732116639}" type="slidenum">
              <a:rPr lang="en-GB" smtClean="0"/>
              <a:t>11</a:t>
            </a:fld>
            <a:endParaRPr lang="en-GB" dirty="0"/>
          </a:p>
        </p:txBody>
      </p:sp>
    </p:spTree>
    <p:extLst>
      <p:ext uri="{BB962C8B-B14F-4D97-AF65-F5344CB8AC3E}">
        <p14:creationId xmlns:p14="http://schemas.microsoft.com/office/powerpoint/2010/main" val="1701560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t>
            </a:r>
            <a:r>
              <a:rPr lang="en-GB" dirty="0"/>
              <a:t>of Republic of </a:t>
            </a:r>
            <a:r>
              <a:rPr lang="en-GB" dirty="0" smtClean="0"/>
              <a:t>Uganda - Findings</a:t>
            </a:r>
            <a:endParaRPr lang="en-GB" dirty="0"/>
          </a:p>
        </p:txBody>
      </p:sp>
      <p:sp>
        <p:nvSpPr>
          <p:cNvPr id="3" name="Content Placeholder 2"/>
          <p:cNvSpPr>
            <a:spLocks noGrp="1"/>
          </p:cNvSpPr>
          <p:nvPr>
            <p:ph idx="1"/>
          </p:nvPr>
        </p:nvSpPr>
        <p:spPr/>
        <p:txBody>
          <a:bodyPr>
            <a:normAutofit/>
          </a:bodyPr>
          <a:lstStyle/>
          <a:p>
            <a:endParaRPr lang="en-GB" sz="1400" dirty="0" smtClean="0"/>
          </a:p>
          <a:p>
            <a:r>
              <a:rPr lang="en-GB" sz="1400" dirty="0" smtClean="0"/>
              <a:t>Currently no independent reporting solution for citizens of Uganda in place</a:t>
            </a:r>
          </a:p>
          <a:p>
            <a:r>
              <a:rPr lang="en-GB" sz="1400" dirty="0" smtClean="0"/>
              <a:t>The correct laws are in place to investigate and prosecute</a:t>
            </a:r>
          </a:p>
          <a:p>
            <a:r>
              <a:rPr lang="en-GB" sz="1400" dirty="0" smtClean="0"/>
              <a:t>Support for a reporting solution across all key stakeholders within Uganda</a:t>
            </a:r>
          </a:p>
          <a:p>
            <a:r>
              <a:rPr lang="en-GB" sz="1400" dirty="0" smtClean="0"/>
              <a:t>Internet access and local hosting are growing rapidly within Uganda (currently 13% of population of 33.6 million are online)</a:t>
            </a:r>
          </a:p>
          <a:p>
            <a:r>
              <a:rPr lang="en-GB" sz="1400" dirty="0" smtClean="0"/>
              <a:t>Some cultural anxieties currently exist regarding reporting </a:t>
            </a:r>
          </a:p>
          <a:p>
            <a:r>
              <a:rPr lang="en-GB" sz="1400" dirty="0" smtClean="0"/>
              <a:t>Awareness of the issues </a:t>
            </a:r>
          </a:p>
          <a:p>
            <a:r>
              <a:rPr lang="en-GB" sz="1400" dirty="0" smtClean="0"/>
              <a:t>Identification of key partners</a:t>
            </a:r>
          </a:p>
          <a:p>
            <a:endParaRPr lang="en-GB" sz="1400" dirty="0"/>
          </a:p>
        </p:txBody>
      </p:sp>
      <p:sp>
        <p:nvSpPr>
          <p:cNvPr id="4" name="Slide Number Placeholder 3"/>
          <p:cNvSpPr>
            <a:spLocks noGrp="1"/>
          </p:cNvSpPr>
          <p:nvPr>
            <p:ph type="sldNum" sz="quarter" idx="12"/>
          </p:nvPr>
        </p:nvSpPr>
        <p:spPr/>
        <p:txBody>
          <a:bodyPr/>
          <a:lstStyle/>
          <a:p>
            <a:fld id="{8D1CBF91-48D0-4AD2-97DB-AA0732116639}" type="slidenum">
              <a:rPr lang="en-GB" smtClean="0"/>
              <a:t>12</a:t>
            </a:fld>
            <a:endParaRPr lang="en-GB" dirty="0"/>
          </a:p>
        </p:txBody>
      </p:sp>
    </p:spTree>
    <p:extLst>
      <p:ext uri="{BB962C8B-B14F-4D97-AF65-F5344CB8AC3E}">
        <p14:creationId xmlns:p14="http://schemas.microsoft.com/office/powerpoint/2010/main" val="37766199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of Republic of Uganda - </a:t>
            </a:r>
            <a:r>
              <a:rPr lang="en-GB" dirty="0" smtClean="0"/>
              <a:t>Recommendations</a:t>
            </a:r>
            <a:endParaRPr lang="en-GB" dirty="0"/>
          </a:p>
        </p:txBody>
      </p:sp>
      <p:sp>
        <p:nvSpPr>
          <p:cNvPr id="3" name="Content Placeholder 2"/>
          <p:cNvSpPr>
            <a:spLocks noGrp="1"/>
          </p:cNvSpPr>
          <p:nvPr>
            <p:ph idx="1"/>
          </p:nvPr>
        </p:nvSpPr>
        <p:spPr/>
        <p:txBody>
          <a:bodyPr>
            <a:normAutofit lnSpcReduction="10000"/>
          </a:bodyPr>
          <a:lstStyle/>
          <a:p>
            <a:endParaRPr lang="en-GB" sz="1400" dirty="0" smtClean="0"/>
          </a:p>
          <a:p>
            <a:r>
              <a:rPr lang="en-GB" sz="1400" dirty="0" smtClean="0"/>
              <a:t>IWF were tasked with recommending and implementation plan for Uganda. (13 recommendations in assessment report)</a:t>
            </a:r>
          </a:p>
          <a:p>
            <a:r>
              <a:rPr lang="en-GB" sz="1400" dirty="0" smtClean="0"/>
              <a:t>Depending on the response of the Ugandan representatives further discussions will need to take place regarding the correct financial model to adopt</a:t>
            </a:r>
          </a:p>
          <a:p>
            <a:r>
              <a:rPr lang="en-GB" sz="1400" dirty="0" smtClean="0"/>
              <a:t>Identified partners are NITA-U, ISOC.ug, Ugandan Police Cybercrime Unit and relevant industry (fixed and mobile providers)</a:t>
            </a:r>
          </a:p>
          <a:p>
            <a:r>
              <a:rPr lang="en-GB" sz="1400" dirty="0" smtClean="0"/>
              <a:t>NITA-U to act as primary contact in Uganda, links to other Ugandan government departments, initiate national awareness campaign, </a:t>
            </a:r>
          </a:p>
          <a:p>
            <a:r>
              <a:rPr lang="en-GB" sz="1400" dirty="0" smtClean="0"/>
              <a:t>That Ugandan ISP’s become IWF Ugandan chapter members to gain access to full suite of IWF services</a:t>
            </a:r>
          </a:p>
          <a:p>
            <a:r>
              <a:rPr lang="en-GB" sz="1400" dirty="0" smtClean="0"/>
              <a:t>Awareness raising suggestions supplied</a:t>
            </a:r>
          </a:p>
          <a:p>
            <a:endParaRPr lang="en-GB" sz="1400" dirty="0"/>
          </a:p>
        </p:txBody>
      </p:sp>
      <p:sp>
        <p:nvSpPr>
          <p:cNvPr id="4" name="Slide Number Placeholder 3"/>
          <p:cNvSpPr>
            <a:spLocks noGrp="1"/>
          </p:cNvSpPr>
          <p:nvPr>
            <p:ph type="sldNum" sz="quarter" idx="12"/>
          </p:nvPr>
        </p:nvSpPr>
        <p:spPr/>
        <p:txBody>
          <a:bodyPr/>
          <a:lstStyle/>
          <a:p>
            <a:fld id="{8D1CBF91-48D0-4AD2-97DB-AA0732116639}" type="slidenum">
              <a:rPr lang="en-GB" smtClean="0"/>
              <a:t>13</a:t>
            </a:fld>
            <a:endParaRPr lang="en-GB" dirty="0"/>
          </a:p>
        </p:txBody>
      </p:sp>
    </p:spTree>
    <p:extLst>
      <p:ext uri="{BB962C8B-B14F-4D97-AF65-F5344CB8AC3E}">
        <p14:creationId xmlns:p14="http://schemas.microsoft.com/office/powerpoint/2010/main" val="18573642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of Republic of Uganda </a:t>
            </a:r>
            <a:r>
              <a:rPr lang="en-GB" dirty="0" smtClean="0"/>
              <a:t>– Next Steps</a:t>
            </a:r>
            <a:endParaRPr lang="en-GB" dirty="0"/>
          </a:p>
        </p:txBody>
      </p:sp>
      <p:sp>
        <p:nvSpPr>
          <p:cNvPr id="3" name="Content Placeholder 2"/>
          <p:cNvSpPr>
            <a:spLocks noGrp="1"/>
          </p:cNvSpPr>
          <p:nvPr>
            <p:ph idx="1"/>
          </p:nvPr>
        </p:nvSpPr>
        <p:spPr/>
        <p:txBody>
          <a:bodyPr>
            <a:normAutofit/>
          </a:bodyPr>
          <a:lstStyle/>
          <a:p>
            <a:endParaRPr lang="en-GB" sz="1400" dirty="0" smtClean="0"/>
          </a:p>
          <a:p>
            <a:r>
              <a:rPr lang="en-GB" sz="1400" dirty="0" smtClean="0"/>
              <a:t>Secure agreement from Ugandan representative to implement recommendations </a:t>
            </a:r>
          </a:p>
          <a:p>
            <a:r>
              <a:rPr lang="en-GB" sz="1400" dirty="0" smtClean="0"/>
              <a:t>Contact </a:t>
            </a:r>
            <a:r>
              <a:rPr lang="en-GB" sz="1400" dirty="0"/>
              <a:t>all identified preferred partners to establish </a:t>
            </a:r>
            <a:r>
              <a:rPr lang="en-GB" sz="1400" dirty="0" smtClean="0"/>
              <a:t>roles</a:t>
            </a:r>
          </a:p>
          <a:p>
            <a:r>
              <a:rPr lang="en-GB" sz="1400" dirty="0"/>
              <a:t>Agree terms and conditions with NITA-U to engage with IWF to implement the OCSARP reporting solution</a:t>
            </a:r>
            <a:r>
              <a:rPr lang="en-GB" sz="1400" dirty="0" smtClean="0"/>
              <a:t>.</a:t>
            </a:r>
          </a:p>
          <a:p>
            <a:r>
              <a:rPr lang="en-GB" sz="1400" dirty="0"/>
              <a:t>Implement OCSARP solution on NITA-U servers to ensure local </a:t>
            </a:r>
            <a:r>
              <a:rPr lang="en-GB" sz="1400" dirty="0" smtClean="0"/>
              <a:t>hosting</a:t>
            </a:r>
          </a:p>
          <a:p>
            <a:r>
              <a:rPr lang="en-GB" sz="1400" dirty="0"/>
              <a:t>Agree with all parties a proposed ‘go-live’ </a:t>
            </a:r>
            <a:r>
              <a:rPr lang="en-GB" sz="1400" dirty="0" smtClean="0"/>
              <a:t>date</a:t>
            </a:r>
          </a:p>
          <a:p>
            <a:r>
              <a:rPr lang="en-GB" sz="1400"/>
              <a:t>Complete a full year evaluation of the service</a:t>
            </a:r>
            <a:endParaRPr lang="en-GB" sz="1400" dirty="0"/>
          </a:p>
        </p:txBody>
      </p:sp>
      <p:sp>
        <p:nvSpPr>
          <p:cNvPr id="4" name="Slide Number Placeholder 3"/>
          <p:cNvSpPr>
            <a:spLocks noGrp="1"/>
          </p:cNvSpPr>
          <p:nvPr>
            <p:ph type="sldNum" sz="quarter" idx="12"/>
          </p:nvPr>
        </p:nvSpPr>
        <p:spPr/>
        <p:txBody>
          <a:bodyPr/>
          <a:lstStyle/>
          <a:p>
            <a:fld id="{8D1CBF91-48D0-4AD2-97DB-AA0732116639}" type="slidenum">
              <a:rPr lang="en-GB" smtClean="0"/>
              <a:t>14</a:t>
            </a:fld>
            <a:endParaRPr lang="en-GB" dirty="0"/>
          </a:p>
        </p:txBody>
      </p:sp>
    </p:spTree>
    <p:extLst>
      <p:ext uri="{BB962C8B-B14F-4D97-AF65-F5344CB8AC3E}">
        <p14:creationId xmlns:p14="http://schemas.microsoft.com/office/powerpoint/2010/main" val="16166737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468313" y="2908615"/>
            <a:ext cx="8207375" cy="1040770"/>
          </a:xfrm>
          <a:prstGeom prst="rect">
            <a:avLst/>
          </a:prstGeom>
          <a:solidFill>
            <a:srgbClr val="808080"/>
          </a:solidFill>
          <a:ln w="9525" cap="flat" cmpd="sng" algn="ctr">
            <a:noFill/>
            <a:prstDash val="solid"/>
            <a:round/>
            <a:headEnd type="none" w="med" len="med"/>
            <a:tailEnd type="none" w="med" len="med"/>
          </a:ln>
          <a:effectLst>
            <a:outerShdw blurRad="50800" dist="50800" dir="5400000" algn="ctr" rotWithShape="0">
              <a:srgbClr val="808080">
                <a:lumMod val="60000"/>
                <a:lumOff val="40000"/>
              </a:srgb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0" cap="none" spc="0" normalizeH="0" baseline="0" noProof="0" dirty="0" smtClean="0">
                <a:ln>
                  <a:noFill/>
                </a:ln>
                <a:solidFill>
                  <a:srgbClr val="FFFFFF"/>
                </a:solidFill>
                <a:effectLst/>
                <a:uLnTx/>
                <a:uFillTx/>
                <a:latin typeface="Verdana"/>
              </a:rPr>
              <a:t>Thank you for listening</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92280" y="260648"/>
            <a:ext cx="1676400" cy="1938528"/>
          </a:xfrm>
          <a:prstGeom prst="rect">
            <a:avLst/>
          </a:prstGeom>
        </p:spPr>
      </p:pic>
    </p:spTree>
    <p:extLst>
      <p:ext uri="{BB962C8B-B14F-4D97-AF65-F5344CB8AC3E}">
        <p14:creationId xmlns:p14="http://schemas.microsoft.com/office/powerpoint/2010/main" val="27623840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Contact us</a:t>
            </a:r>
            <a:endParaRPr lang="en-GB" dirty="0"/>
          </a:p>
        </p:txBody>
      </p:sp>
      <p:sp>
        <p:nvSpPr>
          <p:cNvPr id="3" name="Footer Placeholder 2"/>
          <p:cNvSpPr>
            <a:spLocks noGrp="1"/>
          </p:cNvSpPr>
          <p:nvPr>
            <p:ph type="ftr" sz="quarter" idx="11"/>
          </p:nvPr>
        </p:nvSpPr>
        <p:spPr/>
        <p:txBody>
          <a:bodyPr/>
          <a:lstStyle/>
          <a:p>
            <a:pPr algn="l"/>
            <a:r>
              <a:rPr lang="en-GB" smtClean="0"/>
              <a:t>www.iwf.org.uk</a:t>
            </a:r>
            <a:endParaRPr lang="en-GB" dirty="0"/>
          </a:p>
        </p:txBody>
      </p:sp>
      <p:sp>
        <p:nvSpPr>
          <p:cNvPr id="4" name="Slide Number Placeholder 3"/>
          <p:cNvSpPr>
            <a:spLocks noGrp="1"/>
          </p:cNvSpPr>
          <p:nvPr>
            <p:ph type="sldNum" sz="quarter" idx="12"/>
          </p:nvPr>
        </p:nvSpPr>
        <p:spPr/>
        <p:txBody>
          <a:bodyPr/>
          <a:lstStyle/>
          <a:p>
            <a:fld id="{BF7BB305-592D-44B3-8263-170257A4F004}" type="slidenum">
              <a:rPr lang="en-GB" smtClean="0"/>
              <a:t>16</a:t>
            </a:fld>
            <a:endParaRPr lang="en-GB" dirty="0"/>
          </a:p>
        </p:txBody>
      </p:sp>
      <p:sp>
        <p:nvSpPr>
          <p:cNvPr id="5" name="TextBox 4"/>
          <p:cNvSpPr txBox="1"/>
          <p:nvPr/>
        </p:nvSpPr>
        <p:spPr>
          <a:xfrm>
            <a:off x="1187624" y="1988840"/>
            <a:ext cx="3168352" cy="2677656"/>
          </a:xfrm>
          <a:prstGeom prst="rect">
            <a:avLst/>
          </a:prstGeom>
          <a:noFill/>
        </p:spPr>
        <p:txBody>
          <a:bodyPr wrap="square" rtlCol="0">
            <a:spAutoFit/>
          </a:bodyPr>
          <a:lstStyle/>
          <a:p>
            <a:r>
              <a:rPr lang="en-GB" sz="1400" b="1" dirty="0" smtClean="0">
                <a:solidFill>
                  <a:srgbClr val="333399"/>
                </a:solidFill>
                <a:latin typeface="Verdana" pitchFamily="34" charset="0"/>
                <a:ea typeface="Verdana" pitchFamily="34" charset="0"/>
                <a:cs typeface="Verdana" pitchFamily="34" charset="0"/>
              </a:rPr>
              <a:t>Internet Watch Foundation</a:t>
            </a:r>
          </a:p>
          <a:p>
            <a:r>
              <a:rPr lang="en-GB" sz="1400" dirty="0" smtClean="0">
                <a:latin typeface="Verdana" pitchFamily="34" charset="0"/>
                <a:ea typeface="Verdana" pitchFamily="34" charset="0"/>
                <a:cs typeface="Verdana" pitchFamily="34" charset="0"/>
              </a:rPr>
              <a:t>Suite 7310</a:t>
            </a:r>
          </a:p>
          <a:p>
            <a:r>
              <a:rPr lang="en-GB" sz="1400" dirty="0" smtClean="0">
                <a:latin typeface="Verdana" pitchFamily="34" charset="0"/>
                <a:ea typeface="Verdana" pitchFamily="34" charset="0"/>
                <a:cs typeface="Verdana" pitchFamily="34" charset="0"/>
              </a:rPr>
              <a:t>First Floor, Building 7300</a:t>
            </a:r>
          </a:p>
          <a:p>
            <a:r>
              <a:rPr lang="en-GB" sz="1400" dirty="0" smtClean="0">
                <a:latin typeface="Verdana" pitchFamily="34" charset="0"/>
                <a:ea typeface="Verdana" pitchFamily="34" charset="0"/>
                <a:cs typeface="Verdana" pitchFamily="34" charset="0"/>
              </a:rPr>
              <a:t>Cambridge Research Park</a:t>
            </a:r>
          </a:p>
          <a:p>
            <a:r>
              <a:rPr lang="en-GB" sz="1400" dirty="0" err="1" smtClean="0">
                <a:latin typeface="Verdana" pitchFamily="34" charset="0"/>
                <a:ea typeface="Verdana" pitchFamily="34" charset="0"/>
                <a:cs typeface="Verdana" pitchFamily="34" charset="0"/>
              </a:rPr>
              <a:t>Waterbeach</a:t>
            </a:r>
            <a:endParaRPr lang="en-GB" sz="1400" dirty="0" smtClean="0">
              <a:latin typeface="Verdana" pitchFamily="34" charset="0"/>
              <a:ea typeface="Verdana" pitchFamily="34" charset="0"/>
              <a:cs typeface="Verdana" pitchFamily="34" charset="0"/>
            </a:endParaRPr>
          </a:p>
          <a:p>
            <a:r>
              <a:rPr lang="en-GB" sz="1400" dirty="0" smtClean="0">
                <a:latin typeface="Verdana" pitchFamily="34" charset="0"/>
                <a:ea typeface="Verdana" pitchFamily="34" charset="0"/>
                <a:cs typeface="Verdana" pitchFamily="34" charset="0"/>
              </a:rPr>
              <a:t>Cambridge</a:t>
            </a:r>
          </a:p>
          <a:p>
            <a:r>
              <a:rPr lang="en-GB" sz="1400" dirty="0" smtClean="0">
                <a:latin typeface="Verdana" pitchFamily="34" charset="0"/>
                <a:ea typeface="Verdana" pitchFamily="34" charset="0"/>
                <a:cs typeface="Verdana" pitchFamily="34" charset="0"/>
              </a:rPr>
              <a:t>CB25 9TN</a:t>
            </a:r>
          </a:p>
          <a:p>
            <a:r>
              <a:rPr lang="en-GB" sz="1400" dirty="0" smtClean="0">
                <a:latin typeface="Verdana" pitchFamily="34" charset="0"/>
                <a:ea typeface="Verdana" pitchFamily="34" charset="0"/>
                <a:cs typeface="Verdana" pitchFamily="34" charset="0"/>
              </a:rPr>
              <a:t>United Kingdom</a:t>
            </a:r>
          </a:p>
          <a:p>
            <a:endParaRPr lang="en-GB" sz="1400" dirty="0">
              <a:latin typeface="Verdana" pitchFamily="34" charset="0"/>
              <a:ea typeface="Verdana" pitchFamily="34" charset="0"/>
              <a:cs typeface="Verdana" pitchFamily="34" charset="0"/>
            </a:endParaRPr>
          </a:p>
          <a:p>
            <a:r>
              <a:rPr lang="en-GB" sz="1400" dirty="0" smtClean="0">
                <a:latin typeface="Verdana" pitchFamily="34" charset="0"/>
                <a:ea typeface="Verdana" pitchFamily="34" charset="0"/>
                <a:cs typeface="Verdana" pitchFamily="34" charset="0"/>
              </a:rPr>
              <a:t>E: </a:t>
            </a:r>
            <a:r>
              <a:rPr lang="en-GB" sz="1400" dirty="0" smtClean="0">
                <a:latin typeface="Verdana" pitchFamily="34" charset="0"/>
                <a:ea typeface="Verdana" pitchFamily="34" charset="0"/>
                <a:cs typeface="Verdana" pitchFamily="34" charset="0"/>
                <a:hlinkClick r:id="rId2"/>
              </a:rPr>
              <a:t>media@iwf.org.uk</a:t>
            </a:r>
            <a:endParaRPr lang="en-GB" sz="1400" dirty="0" smtClean="0">
              <a:latin typeface="Verdana" pitchFamily="34" charset="0"/>
              <a:ea typeface="Verdana" pitchFamily="34" charset="0"/>
              <a:cs typeface="Verdana" pitchFamily="34" charset="0"/>
            </a:endParaRPr>
          </a:p>
          <a:p>
            <a:r>
              <a:rPr lang="en-GB" sz="1400" dirty="0" smtClean="0">
                <a:latin typeface="Verdana" pitchFamily="34" charset="0"/>
                <a:ea typeface="Verdana" pitchFamily="34" charset="0"/>
                <a:cs typeface="Verdana" pitchFamily="34" charset="0"/>
              </a:rPr>
              <a:t>T: +44 (0) 1223 20 30 30</a:t>
            </a:r>
          </a:p>
          <a:p>
            <a:r>
              <a:rPr lang="en-GB" sz="1400" dirty="0" smtClean="0">
                <a:latin typeface="Verdana" pitchFamily="34" charset="0"/>
                <a:ea typeface="Verdana" pitchFamily="34" charset="0"/>
                <a:cs typeface="Verdana" pitchFamily="34" charset="0"/>
              </a:rPr>
              <a:t>F: +44 (0) 1223 86 12 15</a:t>
            </a:r>
          </a:p>
        </p:txBody>
      </p:sp>
      <p:grpSp>
        <p:nvGrpSpPr>
          <p:cNvPr id="14" name="Group 13"/>
          <p:cNvGrpSpPr/>
          <p:nvPr/>
        </p:nvGrpSpPr>
        <p:grpSpPr>
          <a:xfrm>
            <a:off x="5148064" y="2398449"/>
            <a:ext cx="3268478" cy="2182679"/>
            <a:chOff x="5119946" y="2113468"/>
            <a:chExt cx="3268478" cy="2182679"/>
          </a:xfrm>
        </p:grpSpPr>
        <p:pic>
          <p:nvPicPr>
            <p:cNvPr id="8" name="Picture 7"/>
            <p:cNvPicPr/>
            <p:nvPr/>
          </p:nvPicPr>
          <p:blipFill>
            <a:blip r:embed="rId3" cstate="print">
              <a:extLst>
                <a:ext uri="{28A0092B-C50C-407E-A947-70E740481C1C}">
                  <a14:useLocalDpi xmlns:a14="http://schemas.microsoft.com/office/drawing/2010/main" val="0"/>
                </a:ext>
              </a:extLst>
            </a:blip>
            <a:stretch>
              <a:fillRect/>
            </a:stretch>
          </p:blipFill>
          <p:spPr>
            <a:xfrm>
              <a:off x="5138754" y="2132856"/>
              <a:ext cx="308836" cy="282407"/>
            </a:xfrm>
            <a:prstGeom prst="rect">
              <a:avLst/>
            </a:prstGeom>
          </p:spPr>
        </p:pic>
        <p:pic>
          <p:nvPicPr>
            <p:cNvPr id="9" name="Picture 8"/>
            <p:cNvPicPr/>
            <p:nvPr/>
          </p:nvPicPr>
          <p:blipFill>
            <a:blip r:embed="rId4" cstate="print">
              <a:extLst>
                <a:ext uri="{28A0092B-C50C-407E-A947-70E740481C1C}">
                  <a14:useLocalDpi xmlns:a14="http://schemas.microsoft.com/office/drawing/2010/main" val="0"/>
                </a:ext>
              </a:extLst>
            </a:blip>
            <a:stretch>
              <a:fillRect/>
            </a:stretch>
          </p:blipFill>
          <p:spPr>
            <a:xfrm>
              <a:off x="5135136" y="4005064"/>
              <a:ext cx="319769" cy="291083"/>
            </a:xfrm>
            <a:prstGeom prst="rect">
              <a:avLst/>
            </a:prstGeom>
          </p:spPr>
        </p:pic>
        <p:pic>
          <p:nvPicPr>
            <p:cNvPr id="10" name="Picture 9"/>
            <p:cNvPicPr/>
            <p:nvPr/>
          </p:nvPicPr>
          <p:blipFill>
            <a:blip r:embed="rId5" cstate="print">
              <a:extLst>
                <a:ext uri="{28A0092B-C50C-407E-A947-70E740481C1C}">
                  <a14:useLocalDpi xmlns:a14="http://schemas.microsoft.com/office/drawing/2010/main" val="0"/>
                </a:ext>
              </a:extLst>
            </a:blip>
            <a:stretch>
              <a:fillRect/>
            </a:stretch>
          </p:blipFill>
          <p:spPr>
            <a:xfrm>
              <a:off x="5119946" y="2996952"/>
              <a:ext cx="349589" cy="333370"/>
            </a:xfrm>
            <a:prstGeom prst="rect">
              <a:avLst/>
            </a:prstGeom>
          </p:spPr>
        </p:pic>
        <p:sp>
          <p:nvSpPr>
            <p:cNvPr id="11" name="TextBox 10"/>
            <p:cNvSpPr txBox="1"/>
            <p:nvPr/>
          </p:nvSpPr>
          <p:spPr>
            <a:xfrm>
              <a:off x="5508104" y="2113468"/>
              <a:ext cx="2880320" cy="307777"/>
            </a:xfrm>
            <a:prstGeom prst="rect">
              <a:avLst/>
            </a:prstGeom>
            <a:noFill/>
          </p:spPr>
          <p:txBody>
            <a:bodyPr wrap="square" rtlCol="0">
              <a:spAutoFit/>
            </a:bodyPr>
            <a:lstStyle/>
            <a:p>
              <a:r>
                <a:rPr lang="en-GB" sz="1400" dirty="0" smtClean="0">
                  <a:latin typeface="Verdana" pitchFamily="34" charset="0"/>
                  <a:ea typeface="Verdana" pitchFamily="34" charset="0"/>
                  <a:cs typeface="Verdana" pitchFamily="34" charset="0"/>
                </a:rPr>
                <a:t>Internet Watch Foundation</a:t>
              </a:r>
              <a:endParaRPr lang="en-GB" sz="1400" dirty="0">
                <a:latin typeface="Verdana" pitchFamily="34" charset="0"/>
                <a:ea typeface="Verdana" pitchFamily="34" charset="0"/>
                <a:cs typeface="Verdana" pitchFamily="34" charset="0"/>
              </a:endParaRPr>
            </a:p>
          </p:txBody>
        </p:sp>
        <p:sp>
          <p:nvSpPr>
            <p:cNvPr id="12" name="TextBox 11"/>
            <p:cNvSpPr txBox="1"/>
            <p:nvPr/>
          </p:nvSpPr>
          <p:spPr>
            <a:xfrm>
              <a:off x="5508104" y="3006467"/>
              <a:ext cx="2880320" cy="307777"/>
            </a:xfrm>
            <a:prstGeom prst="rect">
              <a:avLst/>
            </a:prstGeom>
            <a:noFill/>
          </p:spPr>
          <p:txBody>
            <a:bodyPr wrap="square" rtlCol="0">
              <a:spAutoFit/>
            </a:bodyPr>
            <a:lstStyle/>
            <a:p>
              <a:r>
                <a:rPr lang="en-GB" sz="1400" dirty="0" smtClean="0">
                  <a:latin typeface="Verdana" pitchFamily="34" charset="0"/>
                  <a:ea typeface="Verdana" pitchFamily="34" charset="0"/>
                  <a:cs typeface="Verdana" pitchFamily="34" charset="0"/>
                </a:rPr>
                <a:t>@</a:t>
              </a:r>
              <a:r>
                <a:rPr lang="en-GB" sz="1400" dirty="0" err="1" smtClean="0">
                  <a:latin typeface="Verdana" pitchFamily="34" charset="0"/>
                  <a:ea typeface="Verdana" pitchFamily="34" charset="0"/>
                  <a:cs typeface="Verdana" pitchFamily="34" charset="0"/>
                </a:rPr>
                <a:t>IWFhotline</a:t>
              </a:r>
              <a:endParaRPr lang="en-GB" sz="1400" dirty="0">
                <a:latin typeface="Verdana" pitchFamily="34" charset="0"/>
                <a:ea typeface="Verdana" pitchFamily="34" charset="0"/>
                <a:cs typeface="Verdana" pitchFamily="34" charset="0"/>
              </a:endParaRPr>
            </a:p>
          </p:txBody>
        </p:sp>
        <p:sp>
          <p:nvSpPr>
            <p:cNvPr id="13" name="TextBox 12"/>
            <p:cNvSpPr txBox="1"/>
            <p:nvPr/>
          </p:nvSpPr>
          <p:spPr>
            <a:xfrm>
              <a:off x="5508104" y="3970689"/>
              <a:ext cx="2880320" cy="307777"/>
            </a:xfrm>
            <a:prstGeom prst="rect">
              <a:avLst/>
            </a:prstGeom>
            <a:noFill/>
          </p:spPr>
          <p:txBody>
            <a:bodyPr wrap="square" rtlCol="0">
              <a:spAutoFit/>
            </a:bodyPr>
            <a:lstStyle/>
            <a:p>
              <a:r>
                <a:rPr lang="en-GB" sz="1400" dirty="0" smtClean="0">
                  <a:latin typeface="Verdana" pitchFamily="34" charset="0"/>
                  <a:ea typeface="Verdana" pitchFamily="34" charset="0"/>
                  <a:cs typeface="Verdana" pitchFamily="34" charset="0"/>
                </a:rPr>
                <a:t>Internet Watch Foundation</a:t>
              </a:r>
              <a:endParaRPr lang="en-GB" sz="1400" dirty="0">
                <a:latin typeface="Verdana" pitchFamily="34" charset="0"/>
                <a:ea typeface="Verdana" pitchFamily="34" charset="0"/>
                <a:cs typeface="Verdana" pitchFamily="34" charset="0"/>
              </a:endParaRPr>
            </a:p>
          </p:txBody>
        </p:sp>
      </p:grpSp>
    </p:spTree>
    <p:extLst>
      <p:ext uri="{BB962C8B-B14F-4D97-AF65-F5344CB8AC3E}">
        <p14:creationId xmlns:p14="http://schemas.microsoft.com/office/powerpoint/2010/main" val="2096665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a:xfrm>
            <a:off x="467544" y="1556792"/>
            <a:ext cx="8229600" cy="4464496"/>
          </a:xfrm>
          <a:solidFill>
            <a:schemeClr val="bg1"/>
          </a:solidFill>
        </p:spPr>
        <p:txBody>
          <a:bodyPr>
            <a:normAutofit/>
          </a:bodyPr>
          <a:lstStyle/>
          <a:p>
            <a:endParaRPr lang="en-GB" dirty="0" smtClean="0"/>
          </a:p>
          <a:p>
            <a:r>
              <a:rPr lang="en-GB" dirty="0" smtClean="0"/>
              <a:t>About the IWF </a:t>
            </a:r>
          </a:p>
          <a:p>
            <a:r>
              <a:rPr lang="en-GB" dirty="0" smtClean="0"/>
              <a:t>Online Child Sexual Abuse Reporting Portal (OCSARP)</a:t>
            </a:r>
          </a:p>
          <a:p>
            <a:r>
              <a:rPr lang="en-GB" dirty="0" smtClean="0"/>
              <a:t>IWF/ITU Countrywide Assessment of Republic of Uganda</a:t>
            </a:r>
          </a:p>
        </p:txBody>
      </p:sp>
      <p:sp>
        <p:nvSpPr>
          <p:cNvPr id="4" name="Slide Number Placeholder 3"/>
          <p:cNvSpPr>
            <a:spLocks noGrp="1"/>
          </p:cNvSpPr>
          <p:nvPr>
            <p:ph type="sldNum" sz="quarter" idx="12"/>
          </p:nvPr>
        </p:nvSpPr>
        <p:spPr/>
        <p:txBody>
          <a:bodyPr/>
          <a:lstStyle/>
          <a:p>
            <a:fld id="{8D1CBF91-48D0-4AD2-97DB-AA0732116639}" type="slidenum">
              <a:rPr lang="en-GB" smtClean="0"/>
              <a:t>2</a:t>
            </a:fld>
            <a:endParaRPr lang="en-GB" dirty="0"/>
          </a:p>
        </p:txBody>
      </p:sp>
      <p:sp>
        <p:nvSpPr>
          <p:cNvPr id="5" name="Footer Placeholder 4"/>
          <p:cNvSpPr>
            <a:spLocks noGrp="1"/>
          </p:cNvSpPr>
          <p:nvPr>
            <p:ph type="ftr" sz="quarter" idx="11"/>
          </p:nvPr>
        </p:nvSpPr>
        <p:spPr>
          <a:xfrm>
            <a:off x="464753" y="6309320"/>
            <a:ext cx="2391544" cy="365125"/>
          </a:xfrm>
        </p:spPr>
        <p:txBody>
          <a:bodyPr/>
          <a:lstStyle/>
          <a:p>
            <a:pPr algn="l"/>
            <a:r>
              <a:rPr lang="en-GB" dirty="0" smtClean="0"/>
              <a:t>www.iwf.org.uk</a:t>
            </a:r>
            <a:endParaRPr lang="en-GB" dirty="0"/>
          </a:p>
        </p:txBody>
      </p:sp>
    </p:spTree>
    <p:extLst>
      <p:ext uri="{BB962C8B-B14F-4D97-AF65-F5344CB8AC3E}">
        <p14:creationId xmlns:p14="http://schemas.microsoft.com/office/powerpoint/2010/main" val="26548034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Who are the IWF?</a:t>
            </a:r>
            <a:endParaRPr lang="en-GB" dirty="0"/>
          </a:p>
        </p:txBody>
      </p:sp>
      <p:sp>
        <p:nvSpPr>
          <p:cNvPr id="3" name="Content Placeholder 2"/>
          <p:cNvSpPr>
            <a:spLocks noGrp="1"/>
          </p:cNvSpPr>
          <p:nvPr>
            <p:ph idx="1"/>
          </p:nvPr>
        </p:nvSpPr>
        <p:spPr>
          <a:xfrm>
            <a:off x="467544" y="1700808"/>
            <a:ext cx="8064896" cy="4608512"/>
          </a:xfrm>
        </p:spPr>
        <p:txBody>
          <a:bodyPr>
            <a:normAutofit/>
          </a:bodyPr>
          <a:lstStyle/>
          <a:p>
            <a:pPr>
              <a:buSzPct val="90000"/>
            </a:pPr>
            <a:r>
              <a:rPr lang="en-GB" sz="1400" dirty="0">
                <a:solidFill>
                  <a:srgbClr val="C00000"/>
                </a:solidFill>
              </a:rPr>
              <a:t>IWF</a:t>
            </a:r>
            <a:r>
              <a:rPr lang="en-GB" sz="1400" dirty="0"/>
              <a:t> is the UK Hotline for </a:t>
            </a:r>
            <a:r>
              <a:rPr lang="en-GB" sz="1400" dirty="0" smtClean="0"/>
              <a:t>reporting (</a:t>
            </a:r>
            <a:r>
              <a:rPr lang="en-GB" sz="1400" dirty="0" smtClean="0">
                <a:hlinkClick r:id="rId3"/>
              </a:rPr>
              <a:t>www.iwf.org.uk</a:t>
            </a:r>
            <a:r>
              <a:rPr lang="en-GB" sz="1400" dirty="0" smtClean="0"/>
              <a:t>)</a:t>
            </a:r>
            <a:endParaRPr lang="en-GB" sz="1400" dirty="0"/>
          </a:p>
          <a:p>
            <a:pPr lvl="1"/>
            <a:r>
              <a:rPr lang="en-GB" sz="1400" dirty="0"/>
              <a:t>Child sexual abuse content hosted anywhere in the world</a:t>
            </a:r>
          </a:p>
          <a:p>
            <a:pPr lvl="1"/>
            <a:r>
              <a:rPr lang="en-GB" sz="1400" dirty="0"/>
              <a:t>Criminally obscene adult content hosted in the UK</a:t>
            </a:r>
          </a:p>
          <a:p>
            <a:pPr lvl="1"/>
            <a:r>
              <a:rPr lang="en-GB" sz="1400" dirty="0"/>
              <a:t>Non-photographic child sexual abuse images hosted in the </a:t>
            </a:r>
            <a:r>
              <a:rPr lang="en-GB" sz="1400" dirty="0" smtClean="0"/>
              <a:t>UK</a:t>
            </a:r>
            <a:endParaRPr lang="en-GB" sz="1400" dirty="0"/>
          </a:p>
          <a:p>
            <a:r>
              <a:rPr lang="en-US" sz="1400" dirty="0" smtClean="0"/>
              <a:t>A </a:t>
            </a:r>
            <a:r>
              <a:rPr lang="en-US" sz="1400" dirty="0"/>
              <a:t>child is any person under the age of 18 (source: UN Convention on the Rights of the Child (CRC) 1989</a:t>
            </a:r>
            <a:r>
              <a:rPr lang="en-US" sz="1400" dirty="0" smtClean="0"/>
              <a:t>)</a:t>
            </a:r>
          </a:p>
          <a:p>
            <a:r>
              <a:rPr lang="en-GB" sz="1400" dirty="0"/>
              <a:t>Charity (not for profit), founded in 1996 by the UK internet </a:t>
            </a:r>
            <a:r>
              <a:rPr lang="en-GB" sz="1400" dirty="0" smtClean="0"/>
              <a:t>industry</a:t>
            </a:r>
          </a:p>
          <a:p>
            <a:r>
              <a:rPr lang="en-GB" sz="1400" dirty="0" smtClean="0"/>
              <a:t>Self Regulatory with over 100 industry members </a:t>
            </a:r>
            <a:endParaRPr lang="en-GB" sz="1400" dirty="0"/>
          </a:p>
          <a:p>
            <a:endParaRPr lang="en-GB" sz="1600" dirty="0"/>
          </a:p>
          <a:p>
            <a:endParaRPr lang="en-GB" sz="1600" dirty="0"/>
          </a:p>
          <a:p>
            <a:pPr lvl="1"/>
            <a:endParaRPr lang="en-GB" sz="1900" dirty="0" smtClean="0"/>
          </a:p>
        </p:txBody>
      </p:sp>
      <p:sp>
        <p:nvSpPr>
          <p:cNvPr id="4" name="Slide Number Placeholder 3"/>
          <p:cNvSpPr>
            <a:spLocks noGrp="1"/>
          </p:cNvSpPr>
          <p:nvPr>
            <p:ph type="sldNum" sz="quarter" idx="12"/>
          </p:nvPr>
        </p:nvSpPr>
        <p:spPr/>
        <p:txBody>
          <a:bodyPr/>
          <a:lstStyle/>
          <a:p>
            <a:fld id="{8D1CBF91-48D0-4AD2-97DB-AA0732116639}" type="slidenum">
              <a:rPr lang="en-GB" smtClean="0"/>
              <a:t>3</a:t>
            </a:fld>
            <a:endParaRPr lang="en-GB" dirty="0"/>
          </a:p>
        </p:txBody>
      </p:sp>
      <p:sp>
        <p:nvSpPr>
          <p:cNvPr id="5" name="Footer Placeholder 4"/>
          <p:cNvSpPr>
            <a:spLocks noGrp="1"/>
          </p:cNvSpPr>
          <p:nvPr>
            <p:ph type="ftr" sz="quarter" idx="11"/>
          </p:nvPr>
        </p:nvSpPr>
        <p:spPr>
          <a:xfrm>
            <a:off x="464753" y="6309320"/>
            <a:ext cx="2391544" cy="365125"/>
          </a:xfrm>
        </p:spPr>
        <p:txBody>
          <a:bodyPr/>
          <a:lstStyle/>
          <a:p>
            <a:pPr algn="l"/>
            <a:r>
              <a:rPr lang="en-GB" dirty="0" smtClean="0"/>
              <a:t>www.iwf.org.uk</a:t>
            </a:r>
            <a:endParaRPr lang="en-GB" dirty="0"/>
          </a:p>
        </p:txBody>
      </p:sp>
    </p:spTree>
    <p:extLst>
      <p:ext uri="{BB962C8B-B14F-4D97-AF65-F5344CB8AC3E}">
        <p14:creationId xmlns:p14="http://schemas.microsoft.com/office/powerpoint/2010/main" val="11431430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68313" y="280409"/>
            <a:ext cx="8135937" cy="1143000"/>
          </a:xfrm>
        </p:spPr>
        <p:txBody>
          <a:bodyPr/>
          <a:lstStyle/>
          <a:p>
            <a:r>
              <a:rPr lang="en-GB" dirty="0" smtClean="0"/>
              <a:t>What do the IWF do?</a:t>
            </a:r>
          </a:p>
        </p:txBody>
      </p:sp>
      <p:sp>
        <p:nvSpPr>
          <p:cNvPr id="7171" name="Content Placeholder 2"/>
          <p:cNvSpPr>
            <a:spLocks noGrp="1"/>
          </p:cNvSpPr>
          <p:nvPr>
            <p:ph idx="1"/>
          </p:nvPr>
        </p:nvSpPr>
        <p:spPr>
          <a:xfrm>
            <a:off x="497986" y="1556792"/>
            <a:ext cx="8135938" cy="4680520"/>
          </a:xfrm>
        </p:spPr>
        <p:txBody>
          <a:bodyPr>
            <a:noAutofit/>
          </a:bodyPr>
          <a:lstStyle/>
          <a:p>
            <a:pPr>
              <a:defRPr/>
            </a:pPr>
            <a:endParaRPr lang="en-GB" sz="1600" b="1" dirty="0" smtClean="0">
              <a:solidFill>
                <a:srgbClr val="003399"/>
              </a:solidFill>
            </a:endParaRPr>
          </a:p>
          <a:p>
            <a:pPr>
              <a:defRPr/>
            </a:pPr>
            <a:r>
              <a:rPr lang="en-GB" sz="1400" b="1" dirty="0" smtClean="0">
                <a:solidFill>
                  <a:srgbClr val="003399"/>
                </a:solidFill>
              </a:rPr>
              <a:t>Notice and takedown </a:t>
            </a:r>
            <a:r>
              <a:rPr lang="en-GB" sz="1400" dirty="0" smtClean="0"/>
              <a:t>in the UK</a:t>
            </a:r>
          </a:p>
          <a:p>
            <a:pPr>
              <a:defRPr/>
            </a:pPr>
            <a:r>
              <a:rPr lang="en-GB" sz="1400" b="1" dirty="0" smtClean="0">
                <a:solidFill>
                  <a:srgbClr val="003399"/>
                </a:solidFill>
              </a:rPr>
              <a:t>A </a:t>
            </a:r>
            <a:r>
              <a:rPr lang="en-GB" sz="1400" b="1" dirty="0">
                <a:solidFill>
                  <a:srgbClr val="003399"/>
                </a:solidFill>
              </a:rPr>
              <a:t>URL list </a:t>
            </a:r>
            <a:r>
              <a:rPr lang="en-GB" sz="1400" dirty="0"/>
              <a:t>for industry to block/filter content hosted outside of the </a:t>
            </a:r>
            <a:r>
              <a:rPr lang="en-GB" sz="1400" dirty="0" smtClean="0"/>
              <a:t>UK to disrupt the availability of this content</a:t>
            </a:r>
          </a:p>
          <a:p>
            <a:pPr>
              <a:defRPr/>
            </a:pPr>
            <a:r>
              <a:rPr lang="en-GB" sz="1400" b="1" dirty="0" smtClean="0">
                <a:solidFill>
                  <a:srgbClr val="003399"/>
                </a:solidFill>
              </a:rPr>
              <a:t>Removal of criminal content hosted outside the UK </a:t>
            </a:r>
            <a:r>
              <a:rPr lang="en-GB" sz="1400" dirty="0" smtClean="0"/>
              <a:t>by sending details of the content to the INHOPE Hotline or to law enforcement in that country</a:t>
            </a:r>
          </a:p>
          <a:p>
            <a:pPr>
              <a:defRPr/>
            </a:pPr>
            <a:r>
              <a:rPr lang="en-GB" sz="1400" dirty="0" smtClean="0"/>
              <a:t>A </a:t>
            </a:r>
            <a:r>
              <a:rPr lang="en-GB" sz="1400" b="1" dirty="0" smtClean="0">
                <a:solidFill>
                  <a:srgbClr val="003399"/>
                </a:solidFill>
              </a:rPr>
              <a:t>keywords list </a:t>
            </a:r>
            <a:r>
              <a:rPr lang="en-GB" sz="1400" dirty="0" smtClean="0"/>
              <a:t>of search terms used to find criminal content</a:t>
            </a:r>
            <a:endParaRPr lang="en-GB" sz="1400" dirty="0"/>
          </a:p>
          <a:p>
            <a:pPr>
              <a:defRPr/>
            </a:pPr>
            <a:r>
              <a:rPr lang="en-GB" sz="1400" dirty="0" smtClean="0"/>
              <a:t>Monitoring of </a:t>
            </a:r>
            <a:r>
              <a:rPr lang="en-GB" sz="1400" b="1" dirty="0" smtClean="0">
                <a:solidFill>
                  <a:srgbClr val="003399"/>
                </a:solidFill>
              </a:rPr>
              <a:t>newsgroups</a:t>
            </a:r>
            <a:r>
              <a:rPr lang="en-GB" sz="1400" dirty="0" smtClean="0"/>
              <a:t> and issuing of  takedown notices for individual postings where child sexual abuse content is identified</a:t>
            </a:r>
          </a:p>
        </p:txBody>
      </p:sp>
      <p:sp>
        <p:nvSpPr>
          <p:cNvPr id="4" name="Footer Placeholder 4"/>
          <p:cNvSpPr>
            <a:spLocks noGrp="1"/>
          </p:cNvSpPr>
          <p:nvPr>
            <p:ph type="ftr" sz="quarter" idx="11"/>
          </p:nvPr>
        </p:nvSpPr>
        <p:spPr>
          <a:xfrm>
            <a:off x="464753" y="6309320"/>
            <a:ext cx="2391544" cy="365125"/>
          </a:xfrm>
        </p:spPr>
        <p:txBody>
          <a:bodyPr/>
          <a:lstStyle/>
          <a:p>
            <a:pPr algn="l"/>
            <a:r>
              <a:rPr lang="en-GB" dirty="0" smtClean="0"/>
              <a:t>www.iwf.org.uk</a:t>
            </a:r>
            <a:endParaRPr lang="en-GB" dirty="0"/>
          </a:p>
        </p:txBody>
      </p:sp>
      <p:sp>
        <p:nvSpPr>
          <p:cNvPr id="5" name="Slide Number Placeholder 3"/>
          <p:cNvSpPr>
            <a:spLocks noGrp="1"/>
          </p:cNvSpPr>
          <p:nvPr>
            <p:ph type="sldNum" sz="quarter" idx="12"/>
          </p:nvPr>
        </p:nvSpPr>
        <p:spPr>
          <a:xfrm>
            <a:off x="3501268" y="6356350"/>
            <a:ext cx="2133600" cy="365125"/>
          </a:xfrm>
        </p:spPr>
        <p:txBody>
          <a:bodyPr/>
          <a:lstStyle/>
          <a:p>
            <a:fld id="{8D1CBF91-48D0-4AD2-97DB-AA0732116639}" type="slidenum">
              <a:rPr lang="en-GB" smtClean="0"/>
              <a:t>4</a:t>
            </a:fld>
            <a:endParaRPr lang="en-GB" dirty="0"/>
          </a:p>
        </p:txBody>
      </p:sp>
    </p:spTree>
    <p:extLst>
      <p:ext uri="{BB962C8B-B14F-4D97-AF65-F5344CB8AC3E}">
        <p14:creationId xmlns:p14="http://schemas.microsoft.com/office/powerpoint/2010/main" val="8786899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the IWF have achieved</a:t>
            </a:r>
            <a:endParaRPr lang="en-GB" dirty="0"/>
          </a:p>
        </p:txBody>
      </p:sp>
      <p:sp>
        <p:nvSpPr>
          <p:cNvPr id="3" name="Content Placeholder 2"/>
          <p:cNvSpPr>
            <a:spLocks noGrp="1"/>
          </p:cNvSpPr>
          <p:nvPr>
            <p:ph idx="1"/>
          </p:nvPr>
        </p:nvSpPr>
        <p:spPr/>
        <p:txBody>
          <a:bodyPr>
            <a:normAutofit/>
          </a:bodyPr>
          <a:lstStyle/>
          <a:p>
            <a:r>
              <a:rPr lang="en-GB" sz="1400" dirty="0" smtClean="0"/>
              <a:t>In </a:t>
            </a:r>
            <a:r>
              <a:rPr lang="en-GB" sz="1400" b="1" dirty="0" smtClean="0"/>
              <a:t>2012</a:t>
            </a:r>
            <a:r>
              <a:rPr lang="en-GB" sz="1400" dirty="0" smtClean="0"/>
              <a:t> The IWF assisted with the removal of </a:t>
            </a:r>
            <a:r>
              <a:rPr lang="en-GB" sz="1400" b="1" dirty="0" smtClean="0">
                <a:solidFill>
                  <a:srgbClr val="003399"/>
                </a:solidFill>
              </a:rPr>
              <a:t>9,696 </a:t>
            </a:r>
            <a:r>
              <a:rPr lang="en-GB" sz="1400" b="1" dirty="0">
                <a:solidFill>
                  <a:srgbClr val="003399"/>
                </a:solidFill>
              </a:rPr>
              <a:t>URLs </a:t>
            </a:r>
            <a:r>
              <a:rPr lang="en-GB" sz="1400" dirty="0"/>
              <a:t>child sexual abuse hosted worldwide (only </a:t>
            </a:r>
            <a:r>
              <a:rPr lang="en-GB" sz="1400" dirty="0" smtClean="0"/>
              <a:t>35 </a:t>
            </a:r>
            <a:r>
              <a:rPr lang="en-GB" sz="1400" dirty="0"/>
              <a:t>notices issued in UK) </a:t>
            </a:r>
            <a:endParaRPr lang="en-GB" sz="1400" dirty="0" smtClean="0"/>
          </a:p>
          <a:p>
            <a:pPr marL="539750" lvl="1" indent="-539750">
              <a:buFont typeface="Wingdings" pitchFamily="2" charset="2"/>
              <a:buChar char="v"/>
            </a:pPr>
            <a:r>
              <a:rPr lang="en-GB" sz="1400" dirty="0"/>
              <a:t>Over </a:t>
            </a:r>
            <a:r>
              <a:rPr lang="en-GB" sz="1400" b="1" dirty="0">
                <a:solidFill>
                  <a:srgbClr val="003399"/>
                </a:solidFill>
              </a:rPr>
              <a:t>390,000 web pages </a:t>
            </a:r>
            <a:r>
              <a:rPr lang="en-GB" sz="1400" dirty="0"/>
              <a:t>assessed in 16 years</a:t>
            </a:r>
          </a:p>
          <a:p>
            <a:pPr marL="539750" indent="-539750"/>
            <a:r>
              <a:rPr lang="en-GB" sz="1400" b="1" dirty="0">
                <a:solidFill>
                  <a:srgbClr val="003399"/>
                </a:solidFill>
              </a:rPr>
              <a:t>100,000 URLs </a:t>
            </a:r>
            <a:r>
              <a:rPr lang="en-GB" sz="1400" dirty="0"/>
              <a:t>removed for containing criminal content</a:t>
            </a:r>
          </a:p>
          <a:p>
            <a:pPr marL="539750" indent="-539750"/>
            <a:r>
              <a:rPr lang="en-GB" sz="1400" dirty="0"/>
              <a:t>Less than </a:t>
            </a:r>
            <a:r>
              <a:rPr lang="en-GB" sz="1400" b="1" dirty="0">
                <a:solidFill>
                  <a:srgbClr val="002060"/>
                </a:solidFill>
              </a:rPr>
              <a:t>1% </a:t>
            </a:r>
            <a:r>
              <a:rPr lang="en-GB" sz="1400" dirty="0"/>
              <a:t>of child sexual abuse content is hosted in the UK since 2003, down from 18% in 1996</a:t>
            </a:r>
          </a:p>
          <a:p>
            <a:pPr marL="539750" indent="-539750"/>
            <a:r>
              <a:rPr lang="en-GB" sz="1400" dirty="0"/>
              <a:t>Child sexual abuse content is removed in the UK typically within </a:t>
            </a:r>
            <a:r>
              <a:rPr lang="en-GB" sz="1400" b="1" dirty="0">
                <a:solidFill>
                  <a:srgbClr val="003399"/>
                </a:solidFill>
              </a:rPr>
              <a:t>60 minutes</a:t>
            </a:r>
          </a:p>
          <a:p>
            <a:pPr marL="539750" indent="-539750"/>
            <a:r>
              <a:rPr lang="en-GB" sz="1400" dirty="0"/>
              <a:t>Time taken to remove child sexual abuse content hosted outside the UK halved to </a:t>
            </a:r>
            <a:r>
              <a:rPr lang="en-GB" sz="1400" b="1" dirty="0">
                <a:solidFill>
                  <a:srgbClr val="003399"/>
                </a:solidFill>
              </a:rPr>
              <a:t>10 days </a:t>
            </a:r>
            <a:r>
              <a:rPr lang="en-GB" sz="1400" dirty="0"/>
              <a:t>in 2011. </a:t>
            </a:r>
            <a:endParaRPr lang="en-GB" sz="1400" dirty="0" smtClean="0"/>
          </a:p>
          <a:p>
            <a:pPr marL="539750" indent="-539750"/>
            <a:r>
              <a:rPr lang="en-GB" sz="1400" b="1" dirty="0" smtClean="0">
                <a:solidFill>
                  <a:srgbClr val="333399"/>
                </a:solidFill>
              </a:rPr>
              <a:t>12</a:t>
            </a:r>
            <a:r>
              <a:rPr lang="en-GB" sz="1400" dirty="0" smtClean="0"/>
              <a:t> children identified and rescued in the past two years in partnership with UK Police.</a:t>
            </a:r>
            <a:endParaRPr lang="en-GB" sz="1400" dirty="0"/>
          </a:p>
          <a:p>
            <a:endParaRPr lang="en-GB" sz="2000" dirty="0" smtClean="0"/>
          </a:p>
          <a:p>
            <a:endParaRPr lang="en-GB" sz="2000" dirty="0"/>
          </a:p>
        </p:txBody>
      </p:sp>
      <p:sp>
        <p:nvSpPr>
          <p:cNvPr id="4" name="Slide Number Placeholder 3"/>
          <p:cNvSpPr>
            <a:spLocks noGrp="1"/>
          </p:cNvSpPr>
          <p:nvPr>
            <p:ph type="sldNum" sz="quarter" idx="12"/>
          </p:nvPr>
        </p:nvSpPr>
        <p:spPr/>
        <p:txBody>
          <a:bodyPr/>
          <a:lstStyle/>
          <a:p>
            <a:fld id="{8D1CBF91-48D0-4AD2-97DB-AA0732116639}" type="slidenum">
              <a:rPr lang="en-GB" smtClean="0"/>
              <a:t>5</a:t>
            </a:fld>
            <a:endParaRPr lang="en-GB" dirty="0"/>
          </a:p>
        </p:txBody>
      </p:sp>
      <p:sp>
        <p:nvSpPr>
          <p:cNvPr id="5" name="Footer Placeholder 4"/>
          <p:cNvSpPr>
            <a:spLocks noGrp="1"/>
          </p:cNvSpPr>
          <p:nvPr>
            <p:ph type="ftr" sz="quarter" idx="11"/>
          </p:nvPr>
        </p:nvSpPr>
        <p:spPr>
          <a:xfrm>
            <a:off x="464753" y="6309320"/>
            <a:ext cx="2391544" cy="365125"/>
          </a:xfrm>
        </p:spPr>
        <p:txBody>
          <a:bodyPr/>
          <a:lstStyle/>
          <a:p>
            <a:pPr algn="l"/>
            <a:r>
              <a:rPr lang="en-GB" dirty="0" smtClean="0"/>
              <a:t>www.iwf.org.uk</a:t>
            </a:r>
            <a:endParaRPr lang="en-GB" dirty="0"/>
          </a:p>
        </p:txBody>
      </p:sp>
    </p:spTree>
    <p:extLst>
      <p:ext uri="{BB962C8B-B14F-4D97-AF65-F5344CB8AC3E}">
        <p14:creationId xmlns:p14="http://schemas.microsoft.com/office/powerpoint/2010/main" val="2074908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43808" y="1556792"/>
            <a:ext cx="6119812" cy="4401205"/>
          </a:xfrm>
          <a:prstGeom prst="rect">
            <a:avLst/>
          </a:prstGeom>
        </p:spPr>
        <p:txBody>
          <a:bodyPr>
            <a:spAutoFit/>
          </a:bodyPr>
          <a:lstStyle/>
          <a:p>
            <a:r>
              <a:rPr lang="en-GB" sz="2000" dirty="0">
                <a:latin typeface="Verdana" pitchFamily="34" charset="0"/>
                <a:ea typeface="Verdana" pitchFamily="34" charset="0"/>
                <a:cs typeface="Verdana" pitchFamily="34" charset="0"/>
              </a:rPr>
              <a:t>“The </a:t>
            </a:r>
            <a:r>
              <a:rPr lang="en-GB" sz="2000" dirty="0">
                <a:solidFill>
                  <a:srgbClr val="C00000"/>
                </a:solidFill>
                <a:latin typeface="Verdana" pitchFamily="34" charset="0"/>
                <a:ea typeface="Verdana" pitchFamily="34" charset="0"/>
                <a:cs typeface="Verdana" pitchFamily="34" charset="0"/>
              </a:rPr>
              <a:t>Internet Watch Foundation </a:t>
            </a:r>
            <a:r>
              <a:rPr lang="en-GB" sz="2000" dirty="0">
                <a:latin typeface="Verdana" pitchFamily="34" charset="0"/>
                <a:ea typeface="Verdana" pitchFamily="34" charset="0"/>
                <a:cs typeface="Verdana" pitchFamily="34" charset="0"/>
              </a:rPr>
              <a:t>has again done an outstanding job in tackling images of child sexual abuse online</a:t>
            </a:r>
            <a:r>
              <a:rPr lang="en-GB" sz="2000" dirty="0" smtClean="0">
                <a:latin typeface="Verdana" pitchFamily="34" charset="0"/>
                <a:ea typeface="Verdana" pitchFamily="34" charset="0"/>
                <a:cs typeface="Verdana" pitchFamily="34" charset="0"/>
              </a:rPr>
              <a:t>.</a:t>
            </a:r>
          </a:p>
          <a:p>
            <a:endParaRPr lang="en-GB" sz="2000" dirty="0" smtClean="0">
              <a:latin typeface="Verdana" pitchFamily="34" charset="0"/>
              <a:ea typeface="Verdana" pitchFamily="34" charset="0"/>
              <a:cs typeface="Verdana" pitchFamily="34" charset="0"/>
            </a:endParaRPr>
          </a:p>
          <a:p>
            <a:r>
              <a:rPr lang="en-GB" sz="2000" dirty="0" smtClean="0">
                <a:latin typeface="Verdana" pitchFamily="34" charset="0"/>
                <a:ea typeface="Verdana" pitchFamily="34" charset="0"/>
                <a:cs typeface="Verdana" pitchFamily="34" charset="0"/>
              </a:rPr>
              <a:t>“The </a:t>
            </a:r>
            <a:r>
              <a:rPr lang="en-GB" sz="2000" dirty="0">
                <a:latin typeface="Verdana" pitchFamily="34" charset="0"/>
                <a:ea typeface="Verdana" pitchFamily="34" charset="0"/>
                <a:cs typeface="Verdana" pitchFamily="34" charset="0"/>
              </a:rPr>
              <a:t>organisation plays a key role in international efforts to end this criminality, protecting children and continuing to block access to child sexual abuse images wherever they are based</a:t>
            </a:r>
            <a:r>
              <a:rPr lang="en-GB" sz="2000" dirty="0" smtClean="0">
                <a:latin typeface="Verdana" pitchFamily="34" charset="0"/>
                <a:ea typeface="Verdana" pitchFamily="34" charset="0"/>
                <a:cs typeface="Verdana" pitchFamily="34" charset="0"/>
              </a:rPr>
              <a:t>.</a:t>
            </a:r>
          </a:p>
          <a:p>
            <a:endParaRPr lang="en-GB" sz="2000" dirty="0">
              <a:latin typeface="Verdana" pitchFamily="34" charset="0"/>
              <a:ea typeface="Verdana" pitchFamily="34" charset="0"/>
              <a:cs typeface="Verdana" pitchFamily="34" charset="0"/>
            </a:endParaRPr>
          </a:p>
          <a:p>
            <a:r>
              <a:rPr lang="en-GB" sz="2000" dirty="0" smtClean="0">
                <a:latin typeface="Verdana" pitchFamily="34" charset="0"/>
                <a:ea typeface="Verdana" pitchFamily="34" charset="0"/>
                <a:cs typeface="Verdana" pitchFamily="34" charset="0"/>
              </a:rPr>
              <a:t>“As </a:t>
            </a:r>
            <a:r>
              <a:rPr lang="en-GB" sz="2000" dirty="0">
                <a:latin typeface="Verdana" pitchFamily="34" charset="0"/>
                <a:ea typeface="Verdana" pitchFamily="34" charset="0"/>
                <a:cs typeface="Verdana" pitchFamily="34" charset="0"/>
              </a:rPr>
              <a:t>a direct result of the Internet Watch Foundation’s work, three children were rescued from their abusers last year.”</a:t>
            </a:r>
          </a:p>
          <a:p>
            <a:r>
              <a:rPr lang="en-GB" sz="2000" dirty="0"/>
              <a:t> </a:t>
            </a:r>
          </a:p>
        </p:txBody>
      </p:sp>
      <p:sp>
        <p:nvSpPr>
          <p:cNvPr id="13315" name="Title 4"/>
          <p:cNvSpPr>
            <a:spLocks noGrp="1"/>
          </p:cNvSpPr>
          <p:nvPr>
            <p:ph type="title"/>
          </p:nvPr>
        </p:nvSpPr>
        <p:spPr>
          <a:xfrm>
            <a:off x="468313" y="198438"/>
            <a:ext cx="8135937" cy="1143000"/>
          </a:xfrm>
        </p:spPr>
        <p:txBody>
          <a:bodyPr/>
          <a:lstStyle/>
          <a:p>
            <a:r>
              <a:rPr lang="en-GB" dirty="0" smtClean="0"/>
              <a:t>What we have achieved</a:t>
            </a:r>
          </a:p>
        </p:txBody>
      </p:sp>
      <p:pic>
        <p:nvPicPr>
          <p:cNvPr id="3078" name="Picture 6"/>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7227" y="1785153"/>
            <a:ext cx="2347196" cy="3527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65954" y="5512166"/>
            <a:ext cx="2540000" cy="584775"/>
          </a:xfrm>
          <a:prstGeom prst="rect">
            <a:avLst/>
          </a:prstGeom>
          <a:noFill/>
        </p:spPr>
        <p:txBody>
          <a:bodyPr>
            <a:spAutoFit/>
          </a:bodyPr>
          <a:lstStyle/>
          <a:p>
            <a:r>
              <a:rPr lang="en-GB" sz="1600" dirty="0"/>
              <a:t>Prime Minister </a:t>
            </a:r>
            <a:endParaRPr lang="en-GB" sz="1600" dirty="0" smtClean="0"/>
          </a:p>
          <a:p>
            <a:r>
              <a:rPr lang="en-GB" sz="1600" dirty="0" smtClean="0"/>
              <a:t>David Cameron</a:t>
            </a:r>
            <a:endParaRPr lang="en-GB" sz="1600" dirty="0"/>
          </a:p>
        </p:txBody>
      </p:sp>
      <p:sp>
        <p:nvSpPr>
          <p:cNvPr id="7" name="Footer Placeholder 4"/>
          <p:cNvSpPr>
            <a:spLocks noGrp="1"/>
          </p:cNvSpPr>
          <p:nvPr>
            <p:ph type="ftr" sz="quarter" idx="11"/>
          </p:nvPr>
        </p:nvSpPr>
        <p:spPr>
          <a:xfrm>
            <a:off x="464753" y="6309320"/>
            <a:ext cx="2391544" cy="365125"/>
          </a:xfrm>
        </p:spPr>
        <p:txBody>
          <a:bodyPr/>
          <a:lstStyle/>
          <a:p>
            <a:pPr algn="l"/>
            <a:r>
              <a:rPr lang="en-GB" dirty="0" smtClean="0"/>
              <a:t>www.iwf.org.uk</a:t>
            </a:r>
            <a:endParaRPr lang="en-GB" dirty="0"/>
          </a:p>
        </p:txBody>
      </p:sp>
    </p:spTree>
    <p:extLst>
      <p:ext uri="{BB962C8B-B14F-4D97-AF65-F5344CB8AC3E}">
        <p14:creationId xmlns:p14="http://schemas.microsoft.com/office/powerpoint/2010/main" val="23249301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What is OCSARP?</a:t>
            </a:r>
            <a:br>
              <a:rPr lang="en-GB" dirty="0" smtClean="0"/>
            </a:br>
            <a:r>
              <a:rPr lang="en-GB" sz="1600" dirty="0" smtClean="0"/>
              <a:t>(Online Child Sexual Abuse Portal)</a:t>
            </a:r>
            <a:endParaRPr lang="en-GB" dirty="0"/>
          </a:p>
        </p:txBody>
      </p:sp>
      <p:sp>
        <p:nvSpPr>
          <p:cNvPr id="3" name="Content Placeholder 2"/>
          <p:cNvSpPr>
            <a:spLocks noGrp="1"/>
          </p:cNvSpPr>
          <p:nvPr>
            <p:ph idx="1"/>
          </p:nvPr>
        </p:nvSpPr>
        <p:spPr>
          <a:xfrm>
            <a:off x="457200" y="1711349"/>
            <a:ext cx="8219256" cy="4525963"/>
          </a:xfrm>
        </p:spPr>
        <p:txBody>
          <a:bodyPr>
            <a:normAutofit/>
          </a:bodyPr>
          <a:lstStyle/>
          <a:p>
            <a:pPr algn="ctr"/>
            <a:endParaRPr lang="en-GB" sz="1000" dirty="0" smtClean="0"/>
          </a:p>
          <a:p>
            <a:pPr marL="0" indent="0" algn="ctr">
              <a:lnSpc>
                <a:spcPct val="120000"/>
              </a:lnSpc>
              <a:spcBef>
                <a:spcPts val="0"/>
              </a:spcBef>
              <a:spcAft>
                <a:spcPts val="0"/>
              </a:spcAft>
              <a:buNone/>
            </a:pPr>
            <a:endParaRPr lang="en-US" sz="1400" dirty="0" smtClean="0"/>
          </a:p>
          <a:p>
            <a:pPr>
              <a:lnSpc>
                <a:spcPct val="120000"/>
              </a:lnSpc>
              <a:spcBef>
                <a:spcPts val="0"/>
              </a:spcBef>
              <a:spcAft>
                <a:spcPts val="0"/>
              </a:spcAft>
            </a:pPr>
            <a:r>
              <a:rPr lang="en-US" sz="1400" dirty="0" smtClean="0"/>
              <a:t>Outsourced Hotline/Back office service </a:t>
            </a:r>
          </a:p>
          <a:p>
            <a:pPr>
              <a:lnSpc>
                <a:spcPct val="120000"/>
              </a:lnSpc>
              <a:spcBef>
                <a:spcPts val="0"/>
              </a:spcBef>
              <a:spcAft>
                <a:spcPts val="0"/>
              </a:spcAft>
            </a:pPr>
            <a:endParaRPr lang="en-US" sz="1400" dirty="0"/>
          </a:p>
          <a:p>
            <a:pPr>
              <a:lnSpc>
                <a:spcPct val="120000"/>
              </a:lnSpc>
              <a:spcBef>
                <a:spcPts val="0"/>
              </a:spcBef>
              <a:spcAft>
                <a:spcPts val="0"/>
              </a:spcAft>
            </a:pPr>
            <a:r>
              <a:rPr lang="en-US" sz="1400" dirty="0" smtClean="0"/>
              <a:t>OCSARP enables citizens to </a:t>
            </a:r>
            <a:r>
              <a:rPr lang="en-US" sz="1400" dirty="0"/>
              <a:t>report online child sexual abuse content for assessment by IWF experts. </a:t>
            </a:r>
            <a:endParaRPr lang="en-US" sz="1400" dirty="0" smtClean="0"/>
          </a:p>
          <a:p>
            <a:pPr>
              <a:lnSpc>
                <a:spcPct val="120000"/>
              </a:lnSpc>
              <a:spcBef>
                <a:spcPts val="0"/>
              </a:spcBef>
              <a:spcAft>
                <a:spcPts val="0"/>
              </a:spcAft>
            </a:pPr>
            <a:endParaRPr lang="en-US" sz="1400" dirty="0"/>
          </a:p>
          <a:p>
            <a:pPr>
              <a:lnSpc>
                <a:spcPct val="120000"/>
              </a:lnSpc>
              <a:spcBef>
                <a:spcPts val="0"/>
              </a:spcBef>
              <a:spcAft>
                <a:spcPts val="0"/>
              </a:spcAft>
            </a:pPr>
            <a:r>
              <a:rPr lang="en-US" sz="1400" dirty="0" smtClean="0"/>
              <a:t>It </a:t>
            </a:r>
            <a:r>
              <a:rPr lang="en-US" sz="1400" dirty="0"/>
              <a:t>is a cost effective solution that is easy to implement with back up support from acknowledged world experts in the field.</a:t>
            </a:r>
            <a:endParaRPr lang="en-GB" sz="1400" dirty="0"/>
          </a:p>
          <a:p>
            <a:r>
              <a:rPr lang="en-US" sz="1400" dirty="0" smtClean="0"/>
              <a:t>IWF </a:t>
            </a:r>
            <a:r>
              <a:rPr lang="en-US" sz="1400" dirty="0"/>
              <a:t>takes appropriate action, including tracing </a:t>
            </a:r>
            <a:r>
              <a:rPr lang="en-US" sz="1400" dirty="0" smtClean="0"/>
              <a:t>the location the content is hosted</a:t>
            </a:r>
            <a:r>
              <a:rPr lang="en-US" sz="1400" dirty="0"/>
              <a:t>, alerting the host country to the content, issuing notices </a:t>
            </a:r>
            <a:r>
              <a:rPr lang="en-US" sz="1400" dirty="0" smtClean="0"/>
              <a:t>for removal </a:t>
            </a:r>
            <a:r>
              <a:rPr lang="en-US" sz="1400" dirty="0"/>
              <a:t>(Notice and Takedown) and informing police.</a:t>
            </a:r>
            <a:endParaRPr lang="en-GB" sz="1400" dirty="0"/>
          </a:p>
        </p:txBody>
      </p:sp>
      <p:sp>
        <p:nvSpPr>
          <p:cNvPr id="4" name="Slide Number Placeholder 3"/>
          <p:cNvSpPr>
            <a:spLocks noGrp="1"/>
          </p:cNvSpPr>
          <p:nvPr>
            <p:ph type="sldNum" sz="quarter" idx="12"/>
          </p:nvPr>
        </p:nvSpPr>
        <p:spPr/>
        <p:txBody>
          <a:bodyPr/>
          <a:lstStyle/>
          <a:p>
            <a:fld id="{8D1CBF91-48D0-4AD2-97DB-AA0732116639}" type="slidenum">
              <a:rPr lang="en-GB" smtClean="0"/>
              <a:t>7</a:t>
            </a:fld>
            <a:endParaRPr lang="en-GB" dirty="0"/>
          </a:p>
        </p:txBody>
      </p:sp>
    </p:spTree>
    <p:extLst>
      <p:ext uri="{BB962C8B-B14F-4D97-AF65-F5344CB8AC3E}">
        <p14:creationId xmlns:p14="http://schemas.microsoft.com/office/powerpoint/2010/main" val="29127004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60648"/>
            <a:ext cx="8229600" cy="1143000"/>
          </a:xfrm>
        </p:spPr>
        <p:txBody>
          <a:bodyPr/>
          <a:lstStyle/>
          <a:p>
            <a:r>
              <a:rPr lang="en-GB" dirty="0" smtClean="0"/>
              <a:t>Report Process</a:t>
            </a:r>
            <a:endParaRPr lang="en-GB" dirty="0"/>
          </a:p>
        </p:txBody>
      </p:sp>
      <p:sp>
        <p:nvSpPr>
          <p:cNvPr id="3" name="Content Placeholder 2"/>
          <p:cNvSpPr>
            <a:spLocks noGrp="1"/>
          </p:cNvSpPr>
          <p:nvPr>
            <p:ph idx="1"/>
          </p:nvPr>
        </p:nvSpPr>
        <p:spPr>
          <a:xfrm>
            <a:off x="457200" y="1711349"/>
            <a:ext cx="8219256" cy="4525963"/>
          </a:xfrm>
        </p:spPr>
        <p:txBody>
          <a:bodyPr>
            <a:normAutofit/>
          </a:bodyPr>
          <a:lstStyle/>
          <a:p>
            <a:pPr marL="0" indent="0" algn="ctr">
              <a:lnSpc>
                <a:spcPct val="120000"/>
              </a:lnSpc>
              <a:spcBef>
                <a:spcPts val="0"/>
              </a:spcBef>
              <a:spcAft>
                <a:spcPts val="0"/>
              </a:spcAft>
              <a:buNone/>
            </a:pPr>
            <a:endParaRPr lang="en-GB" sz="1600" dirty="0" smtClean="0"/>
          </a:p>
          <a:p>
            <a:pPr marL="0" indent="0">
              <a:buNone/>
            </a:pPr>
            <a:endParaRPr lang="en-GB" dirty="0"/>
          </a:p>
        </p:txBody>
      </p:sp>
      <p:sp>
        <p:nvSpPr>
          <p:cNvPr id="4" name="Slide Number Placeholder 3"/>
          <p:cNvSpPr>
            <a:spLocks noGrp="1"/>
          </p:cNvSpPr>
          <p:nvPr>
            <p:ph type="sldNum" sz="quarter" idx="12"/>
          </p:nvPr>
        </p:nvSpPr>
        <p:spPr/>
        <p:txBody>
          <a:bodyPr/>
          <a:lstStyle/>
          <a:p>
            <a:fld id="{8D1CBF91-48D0-4AD2-97DB-AA0732116639}" type="slidenum">
              <a:rPr lang="en-GB" smtClean="0"/>
              <a:t>8</a:t>
            </a:fld>
            <a:endParaRPr lang="en-GB" dirty="0"/>
          </a:p>
        </p:txBody>
      </p:sp>
      <p:pic>
        <p:nvPicPr>
          <p:cNvPr id="5" name="Picture 4"/>
          <p:cNvPicPr/>
          <p:nvPr/>
        </p:nvPicPr>
        <p:blipFill rotWithShape="1">
          <a:blip r:embed="rId2" cstate="print">
            <a:extLst>
              <a:ext uri="{28A0092B-C50C-407E-A947-70E740481C1C}">
                <a14:useLocalDpi xmlns:a14="http://schemas.microsoft.com/office/drawing/2010/main" val="0"/>
              </a:ext>
            </a:extLst>
          </a:blip>
          <a:srcRect/>
          <a:stretch/>
        </p:blipFill>
        <p:spPr bwMode="auto">
          <a:xfrm>
            <a:off x="2627784" y="1784350"/>
            <a:ext cx="4248471" cy="43809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617765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Why OCSARP?</a:t>
            </a:r>
            <a:endParaRPr lang="en-GB" dirty="0"/>
          </a:p>
        </p:txBody>
      </p:sp>
      <p:sp>
        <p:nvSpPr>
          <p:cNvPr id="3" name="Content Placeholder 2"/>
          <p:cNvSpPr>
            <a:spLocks noGrp="1"/>
          </p:cNvSpPr>
          <p:nvPr>
            <p:ph idx="1"/>
          </p:nvPr>
        </p:nvSpPr>
        <p:spPr/>
        <p:txBody>
          <a:bodyPr>
            <a:normAutofit/>
          </a:bodyPr>
          <a:lstStyle/>
          <a:p>
            <a:pPr>
              <a:lnSpc>
                <a:spcPct val="120000"/>
              </a:lnSpc>
              <a:spcBef>
                <a:spcPts val="0"/>
              </a:spcBef>
              <a:spcAft>
                <a:spcPts val="0"/>
              </a:spcAft>
            </a:pPr>
            <a:endParaRPr lang="en-US" sz="1400" dirty="0" smtClean="0"/>
          </a:p>
          <a:p>
            <a:pPr>
              <a:lnSpc>
                <a:spcPct val="120000"/>
              </a:lnSpc>
              <a:spcBef>
                <a:spcPts val="0"/>
              </a:spcBef>
              <a:spcAft>
                <a:spcPts val="0"/>
              </a:spcAft>
            </a:pPr>
            <a:r>
              <a:rPr lang="en-US" sz="1400" dirty="0" smtClean="0"/>
              <a:t>Quick </a:t>
            </a:r>
            <a:r>
              <a:rPr lang="en-US" sz="1400" dirty="0"/>
              <a:t>to set up by IWF </a:t>
            </a:r>
            <a:r>
              <a:rPr lang="en-US" sz="1400" dirty="0" smtClean="0"/>
              <a:t>experts</a:t>
            </a:r>
          </a:p>
          <a:p>
            <a:pPr>
              <a:lnSpc>
                <a:spcPct val="120000"/>
              </a:lnSpc>
              <a:spcBef>
                <a:spcPts val="0"/>
              </a:spcBef>
              <a:spcAft>
                <a:spcPts val="0"/>
              </a:spcAft>
            </a:pPr>
            <a:endParaRPr lang="en-US" sz="1400" dirty="0" smtClean="0"/>
          </a:p>
          <a:p>
            <a:pPr>
              <a:lnSpc>
                <a:spcPct val="120000"/>
              </a:lnSpc>
              <a:spcBef>
                <a:spcPts val="0"/>
              </a:spcBef>
              <a:spcAft>
                <a:spcPts val="0"/>
              </a:spcAft>
            </a:pPr>
            <a:r>
              <a:rPr lang="en-US" sz="1400" dirty="0" smtClean="0"/>
              <a:t>Countries retain their </a:t>
            </a:r>
            <a:r>
              <a:rPr lang="en-US" sz="1400" dirty="0"/>
              <a:t>own locally branded reporting page</a:t>
            </a:r>
            <a:r>
              <a:rPr lang="en-US" sz="1400" dirty="0" smtClean="0"/>
              <a:t>.</a:t>
            </a:r>
          </a:p>
          <a:p>
            <a:pPr>
              <a:lnSpc>
                <a:spcPct val="120000"/>
              </a:lnSpc>
              <a:spcBef>
                <a:spcPts val="0"/>
              </a:spcBef>
              <a:spcAft>
                <a:spcPts val="0"/>
              </a:spcAft>
            </a:pPr>
            <a:endParaRPr lang="en-GB" sz="1400" dirty="0"/>
          </a:p>
          <a:p>
            <a:pPr>
              <a:lnSpc>
                <a:spcPct val="120000"/>
              </a:lnSpc>
              <a:spcBef>
                <a:spcPts val="0"/>
              </a:spcBef>
              <a:spcAft>
                <a:spcPts val="0"/>
              </a:spcAft>
            </a:pPr>
            <a:r>
              <a:rPr lang="en-GB" sz="1400" dirty="0" smtClean="0"/>
              <a:t>Cost effective (to set up a stand alone hotline will cost EU100,000 in first year of operation, </a:t>
            </a:r>
            <a:r>
              <a:rPr lang="en-GB" sz="1400" i="1" dirty="0" smtClean="0"/>
              <a:t>INHOPE Foundation)</a:t>
            </a:r>
            <a:endParaRPr lang="en-GB" sz="1400" dirty="0"/>
          </a:p>
          <a:p>
            <a:pPr>
              <a:lnSpc>
                <a:spcPct val="120000"/>
              </a:lnSpc>
              <a:spcBef>
                <a:spcPts val="0"/>
              </a:spcBef>
              <a:spcAft>
                <a:spcPts val="0"/>
              </a:spcAft>
            </a:pPr>
            <a:endParaRPr lang="en-GB" sz="1400" dirty="0" smtClean="0"/>
          </a:p>
          <a:p>
            <a:pPr>
              <a:lnSpc>
                <a:spcPct val="120000"/>
              </a:lnSpc>
              <a:spcBef>
                <a:spcPts val="0"/>
              </a:spcBef>
              <a:spcAft>
                <a:spcPts val="0"/>
              </a:spcAft>
            </a:pPr>
            <a:r>
              <a:rPr lang="en-GB" sz="1400" dirty="0" smtClean="0"/>
              <a:t>Fully scalable</a:t>
            </a:r>
            <a:endParaRPr lang="en-GB" sz="1400" dirty="0"/>
          </a:p>
          <a:p>
            <a:pPr>
              <a:lnSpc>
                <a:spcPct val="120000"/>
              </a:lnSpc>
              <a:spcBef>
                <a:spcPts val="0"/>
              </a:spcBef>
              <a:spcAft>
                <a:spcPts val="0"/>
              </a:spcAft>
            </a:pPr>
            <a:endParaRPr lang="en-US" sz="1400" dirty="0" smtClean="0"/>
          </a:p>
          <a:p>
            <a:pPr>
              <a:lnSpc>
                <a:spcPct val="120000"/>
              </a:lnSpc>
              <a:spcBef>
                <a:spcPts val="0"/>
              </a:spcBef>
              <a:spcAft>
                <a:spcPts val="0"/>
              </a:spcAft>
            </a:pPr>
            <a:r>
              <a:rPr lang="en-US" sz="1400" dirty="0" smtClean="0"/>
              <a:t>Access </a:t>
            </a:r>
            <a:r>
              <a:rPr lang="en-US" sz="1400" dirty="0"/>
              <a:t>to IWF team </a:t>
            </a:r>
            <a:r>
              <a:rPr lang="en-US" sz="1400" dirty="0" smtClean="0"/>
              <a:t>and </a:t>
            </a:r>
            <a:r>
              <a:rPr lang="en-US" sz="1400" dirty="0"/>
              <a:t>other international Hotlines </a:t>
            </a:r>
            <a:r>
              <a:rPr lang="en-US" sz="1400" dirty="0" smtClean="0"/>
              <a:t>via IWF (INHOPE)</a:t>
            </a:r>
            <a:endParaRPr lang="en-GB" sz="1400" dirty="0"/>
          </a:p>
          <a:p>
            <a:pPr>
              <a:lnSpc>
                <a:spcPct val="120000"/>
              </a:lnSpc>
              <a:spcBef>
                <a:spcPts val="0"/>
              </a:spcBef>
              <a:spcAft>
                <a:spcPts val="0"/>
              </a:spcAft>
            </a:pPr>
            <a:endParaRPr lang="en-US" sz="1400" dirty="0" smtClean="0"/>
          </a:p>
          <a:p>
            <a:pPr>
              <a:lnSpc>
                <a:spcPct val="120000"/>
              </a:lnSpc>
              <a:spcBef>
                <a:spcPts val="0"/>
              </a:spcBef>
              <a:spcAft>
                <a:spcPts val="0"/>
              </a:spcAft>
            </a:pPr>
            <a:r>
              <a:rPr lang="en-US" sz="1400" dirty="0" smtClean="0"/>
              <a:t>Immediate protection </a:t>
            </a:r>
            <a:r>
              <a:rPr lang="en-US" sz="1400" dirty="0"/>
              <a:t>for </a:t>
            </a:r>
            <a:r>
              <a:rPr lang="en-US" sz="1400" dirty="0" smtClean="0"/>
              <a:t>citizens </a:t>
            </a:r>
            <a:r>
              <a:rPr lang="en-US" sz="1400" dirty="0"/>
              <a:t>and peace of </a:t>
            </a:r>
            <a:r>
              <a:rPr lang="en-US" sz="1400" dirty="0" smtClean="0"/>
              <a:t>mind</a:t>
            </a:r>
          </a:p>
          <a:p>
            <a:pPr>
              <a:lnSpc>
                <a:spcPct val="120000"/>
              </a:lnSpc>
              <a:spcBef>
                <a:spcPts val="0"/>
              </a:spcBef>
              <a:spcAft>
                <a:spcPts val="0"/>
              </a:spcAft>
            </a:pPr>
            <a:endParaRPr lang="en-US" sz="1400" dirty="0" smtClean="0"/>
          </a:p>
          <a:p>
            <a:pPr>
              <a:lnSpc>
                <a:spcPct val="120000"/>
              </a:lnSpc>
              <a:spcBef>
                <a:spcPts val="0"/>
              </a:spcBef>
              <a:spcAft>
                <a:spcPts val="0"/>
              </a:spcAft>
            </a:pPr>
            <a:r>
              <a:rPr lang="en-US" sz="1400" dirty="0" smtClean="0"/>
              <a:t>Evidence to </a:t>
            </a:r>
            <a:r>
              <a:rPr lang="en-US" sz="1400" dirty="0"/>
              <a:t>citizens that you are part of the global battle to eliminate online child sexual abuse content</a:t>
            </a:r>
            <a:endParaRPr lang="en-GB" sz="1400" dirty="0"/>
          </a:p>
          <a:p>
            <a:pPr marL="0" indent="0">
              <a:buNone/>
            </a:pPr>
            <a:endParaRPr lang="en-GB" sz="1400" dirty="0"/>
          </a:p>
          <a:p>
            <a:pPr marL="514350" indent="-514350">
              <a:buFont typeface="+mj-lt"/>
              <a:buAutoNum type="arabicPeriod" startAt="7"/>
            </a:pPr>
            <a:endParaRPr lang="en-GB" sz="1400" dirty="0"/>
          </a:p>
        </p:txBody>
      </p:sp>
      <p:sp>
        <p:nvSpPr>
          <p:cNvPr id="4" name="Slide Number Placeholder 3"/>
          <p:cNvSpPr>
            <a:spLocks noGrp="1"/>
          </p:cNvSpPr>
          <p:nvPr>
            <p:ph type="sldNum" sz="quarter" idx="12"/>
          </p:nvPr>
        </p:nvSpPr>
        <p:spPr/>
        <p:txBody>
          <a:bodyPr/>
          <a:lstStyle/>
          <a:p>
            <a:fld id="{8D1CBF91-48D0-4AD2-97DB-AA0732116639}" type="slidenum">
              <a:rPr lang="en-GB" smtClean="0"/>
              <a:t>9</a:t>
            </a:fld>
            <a:endParaRPr lang="en-GB" dirty="0"/>
          </a:p>
        </p:txBody>
      </p:sp>
    </p:spTree>
    <p:extLst>
      <p:ext uri="{BB962C8B-B14F-4D97-AF65-F5344CB8AC3E}">
        <p14:creationId xmlns:p14="http://schemas.microsoft.com/office/powerpoint/2010/main" val="30960139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5B792512068564EBF97BFBE93919623" ma:contentTypeVersion="2" ma:contentTypeDescription="Create a new document." ma:contentTypeScope="" ma:versionID="c4d78c57c3d984910a7f8f39546ccb6e">
  <xsd:schema xmlns:xsd="http://www.w3.org/2001/XMLSchema" xmlns:xs="http://www.w3.org/2001/XMLSchema" xmlns:p="http://schemas.microsoft.com/office/2006/metadata/properties" xmlns:ns1="http://schemas.microsoft.com/sharepoint/v3" xmlns:ns2="1aaea1ea-72e4-4374-b05e-72e2f16fb7ae" targetNamespace="http://schemas.microsoft.com/office/2006/metadata/properties" ma:root="true" ma:fieldsID="20ea36d5195da0c21fdc1efbc91bc2cf" ns1:_="" ns2:_="">
    <xsd:import namespace="http://schemas.microsoft.com/sharepoint/v3"/>
    <xsd:import namespace="1aaea1ea-72e4-4374-b05e-72e2f16fb7ae"/>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aaea1ea-72e4-4374-b05e-72e2f16fb7a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AAAB87C0-645D-4753-9CC0-667B0CD84D9F}"/>
</file>

<file path=customXml/itemProps2.xml><?xml version="1.0" encoding="utf-8"?>
<ds:datastoreItem xmlns:ds="http://schemas.openxmlformats.org/officeDocument/2006/customXml" ds:itemID="{94A284F0-9539-46E6-81F5-047C7BF40807}"/>
</file>

<file path=customXml/itemProps3.xml><?xml version="1.0" encoding="utf-8"?>
<ds:datastoreItem xmlns:ds="http://schemas.openxmlformats.org/officeDocument/2006/customXml" ds:itemID="{AE37AFD4-5668-4A81-AF2E-38D478B8725A}"/>
</file>

<file path=docProps/app.xml><?xml version="1.0" encoding="utf-8"?>
<Properties xmlns="http://schemas.openxmlformats.org/officeDocument/2006/extended-properties" xmlns:vt="http://schemas.openxmlformats.org/officeDocument/2006/docPropsVTypes">
  <TotalTime>0</TotalTime>
  <Words>1168</Words>
  <Application>Microsoft Office PowerPoint</Application>
  <PresentationFormat>On-screen Show (4:3)</PresentationFormat>
  <Paragraphs>159</Paragraphs>
  <Slides>16</Slides>
  <Notes>7</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PowerPoint Presentation</vt:lpstr>
      <vt:lpstr>Overview</vt:lpstr>
      <vt:lpstr>Who are the IWF?</vt:lpstr>
      <vt:lpstr>What do the IWF do?</vt:lpstr>
      <vt:lpstr>What the IWF have achieved</vt:lpstr>
      <vt:lpstr>What we have achieved</vt:lpstr>
      <vt:lpstr>What is OCSARP? (Online Child Sexual Abuse Portal)</vt:lpstr>
      <vt:lpstr>Report Process</vt:lpstr>
      <vt:lpstr>Why OCSARP?</vt:lpstr>
      <vt:lpstr>Benefits</vt:lpstr>
      <vt:lpstr> IWF/ITU Countrywide Assessment of Republic of Uganda </vt:lpstr>
      <vt:lpstr>Assessment of Republic of Uganda - Findings</vt:lpstr>
      <vt:lpstr>Assessment of Republic of Uganda - Recommendations</vt:lpstr>
      <vt:lpstr>Assessment of Republic of Uganda – Next Steps</vt:lpstr>
      <vt:lpstr>PowerPoint Presentation</vt:lpstr>
      <vt:lpstr>Contact 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2013-11-28T16:26:39Z</dcterms:created>
  <dcterms:modified xsi:type="dcterms:W3CDTF">2013-11-28T16:27:46Z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0x01010005B792512068564EBF97BFBE93919623</vt:lpwstr>
  </property>
</Properties>
</file>