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312" r:id="rId2"/>
    <p:sldId id="482" r:id="rId3"/>
    <p:sldId id="454" r:id="rId4"/>
    <p:sldId id="548" r:id="rId5"/>
    <p:sldId id="483" r:id="rId6"/>
    <p:sldId id="545" r:id="rId7"/>
    <p:sldId id="523" r:id="rId8"/>
    <p:sldId id="524" r:id="rId9"/>
    <p:sldId id="525" r:id="rId10"/>
    <p:sldId id="526" r:id="rId11"/>
    <p:sldId id="540" r:id="rId12"/>
    <p:sldId id="539" r:id="rId13"/>
    <p:sldId id="541" r:id="rId14"/>
    <p:sldId id="527" r:id="rId15"/>
    <p:sldId id="528" r:id="rId16"/>
    <p:sldId id="542" r:id="rId17"/>
    <p:sldId id="546" r:id="rId18"/>
    <p:sldId id="547" r:id="rId19"/>
    <p:sldId id="551" r:id="rId20"/>
    <p:sldId id="549" r:id="rId21"/>
    <p:sldId id="550" r:id="rId22"/>
    <p:sldId id="538" r:id="rId23"/>
    <p:sldId id="486" r:id="rId24"/>
  </p:sldIdLst>
  <p:sldSz cx="9144000" cy="6858000" type="screen4x3"/>
  <p:notesSz cx="6888163" cy="100203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b="1" kern="1200">
        <a:solidFill>
          <a:srgbClr val="0067C2"/>
        </a:solidFill>
        <a:latin typeface="Zurich Cn BT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rgbClr val="0067C2"/>
        </a:solidFill>
        <a:latin typeface="Zurich Cn BT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rgbClr val="0067C2"/>
        </a:solidFill>
        <a:latin typeface="Zurich Cn BT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rgbClr val="0067C2"/>
        </a:solidFill>
        <a:latin typeface="Zurich Cn BT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rgbClr val="0067C2"/>
        </a:solidFill>
        <a:latin typeface="Zurich Cn B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400" b="1" kern="1200">
        <a:solidFill>
          <a:srgbClr val="0067C2"/>
        </a:solidFill>
        <a:latin typeface="Zurich Cn B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400" b="1" kern="1200">
        <a:solidFill>
          <a:srgbClr val="0067C2"/>
        </a:solidFill>
        <a:latin typeface="Zurich Cn B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400" b="1" kern="1200">
        <a:solidFill>
          <a:srgbClr val="0067C2"/>
        </a:solidFill>
        <a:latin typeface="Zurich Cn B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400" b="1" kern="1200">
        <a:solidFill>
          <a:srgbClr val="0067C2"/>
        </a:solidFill>
        <a:latin typeface="Zurich Cn BT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319BF"/>
    <a:srgbClr val="E57221"/>
    <a:srgbClr val="0067C2"/>
    <a:srgbClr val="7FB4E0"/>
    <a:srgbClr val="3399FF"/>
    <a:srgbClr val="66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4" autoAdjust="0"/>
    <p:restoredTop sz="94743" autoAdjust="0"/>
  </p:normalViewPr>
  <p:slideViewPr>
    <p:cSldViewPr showGuides="1">
      <p:cViewPr varScale="1">
        <p:scale>
          <a:sx n="87" d="100"/>
          <a:sy n="87" d="100"/>
        </p:scale>
        <p:origin x="1116" y="90"/>
      </p:cViewPr>
      <p:guideLst>
        <p:guide orient="horz" pos="4080"/>
        <p:guide pos="576"/>
      </p:guideLst>
    </p:cSldViewPr>
  </p:slideViewPr>
  <p:outlineViewPr>
    <p:cViewPr>
      <p:scale>
        <a:sx n="33" d="100"/>
        <a:sy n="33" d="100"/>
      </p:scale>
      <p:origin x="0" y="60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1914" y="-72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defTabSz="909638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Zurich Cn BT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 defTabSz="909638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Zurich Cn BT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defTabSz="909638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Zurich Cn BT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solidFill>
                  <a:schemeClr val="tx1"/>
                </a:solidFill>
              </a:defRPr>
            </a:lvl1pPr>
          </a:lstStyle>
          <a:p>
            <a:fld id="{2CF304AA-6AAD-4182-B501-681B63A9882B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6503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defTabSz="909638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Zurich Cn BT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29892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 defTabSz="909638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Zurich Cn BT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373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0913" y="768350"/>
            <a:ext cx="5024437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767263"/>
            <a:ext cx="5037137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37700"/>
            <a:ext cx="29892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defTabSz="909638">
              <a:lnSpc>
                <a:spcPct val="100000"/>
              </a:lnSpc>
              <a:buClrTx/>
              <a:buFontTx/>
              <a:buNone/>
              <a:defRPr sz="1200" b="0">
                <a:solidFill>
                  <a:schemeClr val="tx1"/>
                </a:solidFill>
                <a:latin typeface="Zurich Cn BT" pitchFamily="34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9537700"/>
            <a:ext cx="2989262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 b="0">
                <a:solidFill>
                  <a:schemeClr val="tx1"/>
                </a:solidFill>
              </a:defRPr>
            </a:lvl1pPr>
          </a:lstStyle>
          <a:p>
            <a:fld id="{D1616026-DBAE-4B20-80D1-4C36BBE132B7}" type="slidenum">
              <a:rPr lang="es-ES" altLang="es-ES"/>
              <a:pPr/>
              <a:t>‹#›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48335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urich Cn B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urich Cn B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urich Cn B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urich Cn B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Zurich Cn B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spcBef>
                <a:spcPct val="0"/>
              </a:spcBef>
            </a:pPr>
            <a:fld id="{76415D23-5DA8-4AB4-89C1-895A4424B089}" type="slidenum">
              <a:rPr lang="es-ES" altLang="es-ES"/>
              <a:pPr eaLnBrk="1" hangingPunct="1">
                <a:spcBef>
                  <a:spcPct val="0"/>
                </a:spcBef>
              </a:pPr>
              <a:t>1</a:t>
            </a:fld>
            <a:endParaRPr lang="es-ES" altLang="es-E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s-ES" dirty="0" smtClean="0">
                <a:latin typeface="Zurich Cn BT"/>
              </a:rPr>
              <a:t>Sexist violence does not pursue any violence of a man against a woman, but one that is motivated by an alleged inequality between them.</a:t>
            </a:r>
            <a:endParaRPr lang="es-ES" altLang="es-ES" dirty="0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3919193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spcBef>
                <a:spcPct val="0"/>
              </a:spcBef>
            </a:pPr>
            <a:fld id="{D24DFD3C-BB86-42EF-AB29-B29952C1B9EC}" type="slidenum">
              <a:rPr lang="es-ES" altLang="es-ES"/>
              <a:pPr eaLnBrk="1" hangingPunct="1">
                <a:spcBef>
                  <a:spcPct val="0"/>
                </a:spcBef>
              </a:pPr>
              <a:t>10</a:t>
            </a:fld>
            <a:endParaRPr lang="es-ES" altLang="es-ES"/>
          </a:p>
        </p:txBody>
      </p:sp>
      <p:sp>
        <p:nvSpPr>
          <p:cNvPr id="125955" name="Rectangle 1031"/>
          <p:cNvSpPr txBox="1">
            <a:spLocks noGrp="1" noChangeArrowheads="1"/>
          </p:cNvSpPr>
          <p:nvPr/>
        </p:nvSpPr>
        <p:spPr bwMode="auto">
          <a:xfrm>
            <a:off x="3935413" y="9537700"/>
            <a:ext cx="298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3" tIns="45491" rIns="90983" bIns="45491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C88908-3C83-4154-80AF-99CF5B5CA6B9}" type="slidenum">
              <a:rPr lang="es-ES" altLang="es-ES" b="0"/>
              <a:pPr algn="r" eaLnBrk="1" hangingPunct="1">
                <a:spcBef>
                  <a:spcPct val="0"/>
                </a:spcBef>
              </a:pPr>
              <a:t>10</a:t>
            </a:fld>
            <a:endParaRPr lang="es-ES" altLang="es-ES" b="0"/>
          </a:p>
        </p:txBody>
      </p:sp>
      <p:sp>
        <p:nvSpPr>
          <p:cNvPr id="1259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6134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CB22D9-57D2-40FA-82E1-C127E9898CB5}" type="slidenum">
              <a:rPr lang="es-ES" altLang="es-ES"/>
              <a:pPr eaLnBrk="1" hangingPunct="1">
                <a:spcBef>
                  <a:spcPct val="0"/>
                </a:spcBef>
              </a:pPr>
              <a:t>11</a:t>
            </a:fld>
            <a:endParaRPr lang="es-ES" altLang="es-E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371419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0913" y="768350"/>
            <a:ext cx="5024437" cy="3768725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177189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CB22D9-57D2-40FA-82E1-C127E9898CB5}" type="slidenum">
              <a:rPr lang="es-ES" altLang="es-ES"/>
              <a:pPr eaLnBrk="1" hangingPunct="1">
                <a:spcBef>
                  <a:spcPct val="0"/>
                </a:spcBef>
              </a:pPr>
              <a:t>13</a:t>
            </a:fld>
            <a:endParaRPr lang="es-ES" altLang="es-E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815225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spcBef>
                <a:spcPct val="0"/>
              </a:spcBef>
            </a:pPr>
            <a:fld id="{AAAFAD67-AAFE-4B8D-B843-8EC3EB0D8003}" type="slidenum">
              <a:rPr lang="es-ES" altLang="es-ES"/>
              <a:pPr eaLnBrk="1" hangingPunct="1">
                <a:spcBef>
                  <a:spcPct val="0"/>
                </a:spcBef>
              </a:pPr>
              <a:t>14</a:t>
            </a:fld>
            <a:endParaRPr lang="es-ES" altLang="es-ES"/>
          </a:p>
        </p:txBody>
      </p:sp>
      <p:sp>
        <p:nvSpPr>
          <p:cNvPr id="129027" name="Rectangle 1031"/>
          <p:cNvSpPr txBox="1">
            <a:spLocks noGrp="1" noChangeArrowheads="1"/>
          </p:cNvSpPr>
          <p:nvPr/>
        </p:nvSpPr>
        <p:spPr bwMode="auto">
          <a:xfrm>
            <a:off x="3935413" y="9537700"/>
            <a:ext cx="298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3" tIns="45491" rIns="90983" bIns="45491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E2A867-200A-4113-A29E-C89FCEBF5EE6}" type="slidenum">
              <a:rPr lang="es-ES" altLang="es-ES" b="0"/>
              <a:pPr algn="r" eaLnBrk="1" hangingPunct="1">
                <a:spcBef>
                  <a:spcPct val="0"/>
                </a:spcBef>
              </a:pPr>
              <a:t>14</a:t>
            </a:fld>
            <a:endParaRPr lang="es-ES" altLang="es-ES" b="0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s-ES" dirty="0" smtClean="0">
                <a:latin typeface="Zurich Cn BT"/>
              </a:rPr>
              <a:t>We put the </a:t>
            </a:r>
            <a:r>
              <a:rPr lang="en-US" altLang="es-ES" dirty="0" err="1" smtClean="0">
                <a:latin typeface="Zurich Cn BT"/>
              </a:rPr>
              <a:t>plame</a:t>
            </a:r>
            <a:r>
              <a:rPr lang="en-US" altLang="es-ES" dirty="0" smtClean="0">
                <a:latin typeface="Zurich Cn BT"/>
              </a:rPr>
              <a:t> in those who betray the trust of their friends, spouses, couples,</a:t>
            </a:r>
            <a:r>
              <a:rPr lang="en-US" altLang="es-ES" baseline="0" dirty="0" smtClean="0">
                <a:latin typeface="Zurich Cn BT"/>
              </a:rPr>
              <a:t> </a:t>
            </a:r>
            <a:r>
              <a:rPr lang="en-US" altLang="es-ES" baseline="0" dirty="0" err="1" smtClean="0">
                <a:latin typeface="Zurich Cn BT"/>
              </a:rPr>
              <a:t>acquaintainces</a:t>
            </a:r>
            <a:r>
              <a:rPr lang="en-US" altLang="es-ES" baseline="0" dirty="0" smtClean="0">
                <a:latin typeface="Zurich Cn BT"/>
              </a:rPr>
              <a:t>…</a:t>
            </a:r>
            <a:endParaRPr lang="es-ES" altLang="es-ES" dirty="0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1128271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spcBef>
                <a:spcPct val="0"/>
              </a:spcBef>
            </a:pPr>
            <a:fld id="{AAAFAD67-AAFE-4B8D-B843-8EC3EB0D8003}" type="slidenum">
              <a:rPr lang="es-ES" altLang="es-ES"/>
              <a:pPr eaLnBrk="1" hangingPunct="1">
                <a:spcBef>
                  <a:spcPct val="0"/>
                </a:spcBef>
              </a:pPr>
              <a:t>15</a:t>
            </a:fld>
            <a:endParaRPr lang="es-ES" altLang="es-ES"/>
          </a:p>
        </p:txBody>
      </p:sp>
      <p:sp>
        <p:nvSpPr>
          <p:cNvPr id="129027" name="Rectangle 1031"/>
          <p:cNvSpPr txBox="1">
            <a:spLocks noGrp="1" noChangeArrowheads="1"/>
          </p:cNvSpPr>
          <p:nvPr/>
        </p:nvSpPr>
        <p:spPr bwMode="auto">
          <a:xfrm>
            <a:off x="3935413" y="9537700"/>
            <a:ext cx="298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3" tIns="45491" rIns="90983" bIns="45491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E2A867-200A-4113-A29E-C89FCEBF5EE6}" type="slidenum">
              <a:rPr lang="es-ES" altLang="es-ES" b="0"/>
              <a:pPr algn="r" eaLnBrk="1" hangingPunct="1">
                <a:spcBef>
                  <a:spcPct val="0"/>
                </a:spcBef>
              </a:pPr>
              <a:t>15</a:t>
            </a:fld>
            <a:endParaRPr lang="es-ES" altLang="es-ES" b="0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1198645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spcBef>
                <a:spcPct val="0"/>
              </a:spcBef>
            </a:pPr>
            <a:fld id="{AAAFAD67-AAFE-4B8D-B843-8EC3EB0D8003}" type="slidenum">
              <a:rPr lang="es-ES" altLang="es-ES"/>
              <a:pPr eaLnBrk="1" hangingPunct="1">
                <a:spcBef>
                  <a:spcPct val="0"/>
                </a:spcBef>
              </a:pPr>
              <a:t>16</a:t>
            </a:fld>
            <a:endParaRPr lang="es-ES" altLang="es-ES"/>
          </a:p>
        </p:txBody>
      </p:sp>
      <p:sp>
        <p:nvSpPr>
          <p:cNvPr id="129027" name="Rectangle 1031"/>
          <p:cNvSpPr txBox="1">
            <a:spLocks noGrp="1" noChangeArrowheads="1"/>
          </p:cNvSpPr>
          <p:nvPr/>
        </p:nvSpPr>
        <p:spPr bwMode="auto">
          <a:xfrm>
            <a:off x="3935413" y="9537700"/>
            <a:ext cx="298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3" tIns="45491" rIns="90983" bIns="45491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E2A867-200A-4113-A29E-C89FCEBF5EE6}" type="slidenum">
              <a:rPr lang="es-ES" altLang="es-ES" b="0"/>
              <a:pPr algn="r" eaLnBrk="1" hangingPunct="1">
                <a:spcBef>
                  <a:spcPct val="0"/>
                </a:spcBef>
              </a:pPr>
              <a:t>16</a:t>
            </a:fld>
            <a:endParaRPr lang="es-ES" altLang="es-ES" b="0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3938228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spcBef>
                <a:spcPct val="0"/>
              </a:spcBef>
            </a:pPr>
            <a:fld id="{AAAFAD67-AAFE-4B8D-B843-8EC3EB0D8003}" type="slidenum">
              <a:rPr lang="es-ES" altLang="es-ES"/>
              <a:pPr eaLnBrk="1" hangingPunct="1">
                <a:spcBef>
                  <a:spcPct val="0"/>
                </a:spcBef>
              </a:pPr>
              <a:t>17</a:t>
            </a:fld>
            <a:endParaRPr lang="es-ES" altLang="es-ES"/>
          </a:p>
        </p:txBody>
      </p:sp>
      <p:sp>
        <p:nvSpPr>
          <p:cNvPr id="129027" name="Rectangle 1031"/>
          <p:cNvSpPr txBox="1">
            <a:spLocks noGrp="1" noChangeArrowheads="1"/>
          </p:cNvSpPr>
          <p:nvPr/>
        </p:nvSpPr>
        <p:spPr bwMode="auto">
          <a:xfrm>
            <a:off x="3935413" y="9537700"/>
            <a:ext cx="298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3" tIns="45491" rIns="90983" bIns="45491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E2A867-200A-4113-A29E-C89FCEBF5EE6}" type="slidenum">
              <a:rPr lang="es-ES" altLang="es-ES" b="0"/>
              <a:pPr algn="r" eaLnBrk="1" hangingPunct="1">
                <a:spcBef>
                  <a:spcPct val="0"/>
                </a:spcBef>
              </a:pPr>
              <a:t>17</a:t>
            </a:fld>
            <a:endParaRPr lang="es-ES" altLang="es-ES" b="0"/>
          </a:p>
        </p:txBody>
      </p:sp>
      <p:sp>
        <p:nvSpPr>
          <p:cNvPr id="1290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2154176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 txBox="1">
            <a:spLocks noGrp="1" noChangeArrowheads="1"/>
          </p:cNvSpPr>
          <p:nvPr/>
        </p:nvSpPr>
        <p:spPr bwMode="auto">
          <a:xfrm>
            <a:off x="4057651" y="8935959"/>
            <a:ext cx="3082925" cy="43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3" tIns="45491" rIns="90983" bIns="45491" anchor="b"/>
          <a:lstStyle>
            <a:lvl1pPr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DBB96CC2-FF87-4E6C-A31E-8A915EFF814C}" type="slidenum">
              <a:rPr lang="es-ES" sz="1200" b="0">
                <a:solidFill>
                  <a:schemeClr val="tx1"/>
                </a:solidFill>
                <a:latin typeface="MicrogrammaDBolExt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18</a:t>
            </a:fld>
            <a:endParaRPr lang="es-ES" sz="1200" b="0" dirty="0">
              <a:solidFill>
                <a:schemeClr val="tx1"/>
              </a:solidFill>
              <a:latin typeface="MicrogrammaDBolExt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19138"/>
            <a:ext cx="4713287" cy="35337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Las 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amenazas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, realizar grabaciones o publicarlas sin consentimiento, usar 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malware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para manipular un equipo ajeno o extraer 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claves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privadas son acciones 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ilegales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. La 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denuncia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debe hacerse si peligra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ea typeface="+mn-ea"/>
                <a:cs typeface="+mn-cs"/>
              </a:rPr>
              <a:t>la</a:t>
            </a:r>
            <a:r>
              <a:rPr lang="es-ES" sz="1200" b="1" i="0" kern="1200" dirty="0" err="1" smtClean="0">
                <a:solidFill>
                  <a:schemeClr val="tx1"/>
                </a:solidFill>
                <a:effectLst/>
                <a:ea typeface="+mn-ea"/>
                <a:cs typeface="+mn-cs"/>
              </a:rPr>
              <a:t>intimidad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, el </a:t>
            </a:r>
            <a:r>
              <a:rPr lang="es-ES" sz="1200" b="1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honor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 o la integridad física o sicológica.</a:t>
            </a:r>
          </a:p>
        </p:txBody>
      </p:sp>
    </p:spTree>
    <p:extLst>
      <p:ext uri="{BB962C8B-B14F-4D97-AF65-F5344CB8AC3E}">
        <p14:creationId xmlns:p14="http://schemas.microsoft.com/office/powerpoint/2010/main" val="3152766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CB22D9-57D2-40FA-82E1-C127E9898CB5}" type="slidenum">
              <a:rPr lang="es-ES" altLang="es-ES"/>
              <a:pPr eaLnBrk="1" hangingPunct="1">
                <a:spcBef>
                  <a:spcPct val="0"/>
                </a:spcBef>
              </a:pPr>
              <a:t>19</a:t>
            </a:fld>
            <a:endParaRPr lang="es-ES" altLang="es-E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3750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eaLnBrk="1" hangingPunct="1"/>
            <a:fld id="{0113BD35-AD16-463A-87B1-D1B77B18BAEB}" type="slidenum">
              <a:rPr lang="es-ES" sz="1200" b="0" smtClean="0">
                <a:solidFill>
                  <a:schemeClr val="tx1"/>
                </a:solidFill>
              </a:rPr>
              <a:pPr eaLnBrk="1" hangingPunct="1"/>
              <a:t>2</a:t>
            </a:fld>
            <a:endParaRPr lang="es-ES" sz="1200" b="0" smtClean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813911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spcBef>
                <a:spcPct val="0"/>
              </a:spcBef>
            </a:pPr>
            <a:fld id="{357D68A1-ADCE-4F06-B494-A91CAD814CE9}" type="slidenum">
              <a:rPr lang="es-ES" altLang="es-ES"/>
              <a:pPr eaLnBrk="1" hangingPunct="1">
                <a:spcBef>
                  <a:spcPct val="0"/>
                </a:spcBef>
              </a:pPr>
              <a:t>20</a:t>
            </a:fld>
            <a:endParaRPr lang="es-ES" altLang="es-E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2433453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spcBef>
                <a:spcPct val="0"/>
              </a:spcBef>
            </a:pPr>
            <a:fld id="{357D68A1-ADCE-4F06-B494-A91CAD814CE9}" type="slidenum">
              <a:rPr lang="es-ES" altLang="es-ES"/>
              <a:pPr eaLnBrk="1" hangingPunct="1">
                <a:spcBef>
                  <a:spcPct val="0"/>
                </a:spcBef>
              </a:pPr>
              <a:t>21</a:t>
            </a:fld>
            <a:endParaRPr lang="es-ES" altLang="es-ES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639711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710841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defRPr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defTabSz="909638" eaLnBrk="0" hangingPunct="0">
              <a:defRPr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defTabSz="909638" eaLnBrk="0" hangingPunct="0">
              <a:defRPr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defTabSz="909638" eaLnBrk="0" hangingPunct="0">
              <a:defRPr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defTabSz="909638" eaLnBrk="0" hangingPunct="0">
              <a:defRPr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eaLnBrk="1" hangingPunct="1"/>
            <a:fld id="{7714F189-DDD5-4CF8-A429-D2A5ABCD0900}" type="slidenum">
              <a:rPr lang="es-ES" smtClean="0">
                <a:solidFill>
                  <a:schemeClr val="tx1"/>
                </a:solidFill>
              </a:rPr>
              <a:pPr eaLnBrk="1" hangingPunct="1"/>
              <a:t>23</a:t>
            </a:fld>
            <a:endParaRPr lang="es-ES" smtClean="0">
              <a:solidFill>
                <a:schemeClr val="tx1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427023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spcBef>
                <a:spcPct val="0"/>
              </a:spcBef>
            </a:pPr>
            <a:fld id="{7B9033A6-EDF5-4EE2-9249-72CD330CE7E0}" type="slidenum">
              <a:rPr lang="es-ES" altLang="es-ES"/>
              <a:pPr eaLnBrk="1" hangingPunct="1">
                <a:spcBef>
                  <a:spcPct val="0"/>
                </a:spcBef>
              </a:pPr>
              <a:t>3</a:t>
            </a:fld>
            <a:endParaRPr lang="es-ES" altLang="es-E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3016229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eaLnBrk="1" hangingPunct="1"/>
            <a:fld id="{75DC01B8-CC1E-4F7C-AFFD-C0E6A91283BF}" type="slidenum">
              <a:rPr lang="es-ES" sz="1200" b="0" smtClean="0">
                <a:solidFill>
                  <a:schemeClr val="tx1"/>
                </a:solidFill>
              </a:rPr>
              <a:pPr eaLnBrk="1" hangingPunct="1"/>
              <a:t>4</a:t>
            </a:fld>
            <a:endParaRPr lang="es-ES" sz="1200" b="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103570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eaLnBrk="1" hangingPunct="1"/>
            <a:fld id="{75DC01B8-CC1E-4F7C-AFFD-C0E6A91283BF}" type="slidenum">
              <a:rPr lang="es-ES" sz="12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es-ES" sz="1200" b="0" smtClean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138241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defTabSz="909638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defTabSz="909638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eaLnBrk="1" hangingPunct="1"/>
            <a:fld id="{8B1E856B-DB72-4CCE-AA65-A5DA2A3AFE8B}" type="slidenum">
              <a:rPr lang="es-ES" sz="1200" b="0" smtClean="0">
                <a:solidFill>
                  <a:schemeClr val="tx1"/>
                </a:solidFill>
              </a:rPr>
              <a:pPr eaLnBrk="1" hangingPunct="1"/>
              <a:t>6</a:t>
            </a:fld>
            <a:endParaRPr lang="es-ES" sz="1200" b="0" smtClean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val="2844017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spcBef>
                <a:spcPct val="0"/>
              </a:spcBef>
            </a:pPr>
            <a:fld id="{3B6E5367-172E-4E82-A0F7-760DE0A4C823}" type="slidenum">
              <a:rPr lang="es-ES" altLang="es-ES"/>
              <a:pPr eaLnBrk="1" hangingPunct="1">
                <a:spcBef>
                  <a:spcPct val="0"/>
                </a:spcBef>
              </a:pPr>
              <a:t>7</a:t>
            </a:fld>
            <a:endParaRPr lang="es-ES" altLang="es-ES"/>
          </a:p>
        </p:txBody>
      </p:sp>
      <p:sp>
        <p:nvSpPr>
          <p:cNvPr id="109571" name="Rectangle 1031"/>
          <p:cNvSpPr txBox="1">
            <a:spLocks noGrp="1" noChangeArrowheads="1"/>
          </p:cNvSpPr>
          <p:nvPr/>
        </p:nvSpPr>
        <p:spPr bwMode="auto">
          <a:xfrm>
            <a:off x="3935413" y="9537700"/>
            <a:ext cx="2989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3" tIns="45491" rIns="90983" bIns="45491" anchor="b"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23863F-FF9F-4574-A503-B5D9CC06B56E}" type="slidenum">
              <a:rPr lang="es-ES" altLang="es-ES" b="0"/>
              <a:pPr algn="r" eaLnBrk="1" hangingPunct="1">
                <a:spcBef>
                  <a:spcPct val="0"/>
                </a:spcBef>
              </a:pPr>
              <a:t>7</a:t>
            </a:fld>
            <a:endParaRPr lang="es-ES" altLang="es-ES" b="0"/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418162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spcBef>
                <a:spcPct val="0"/>
              </a:spcBef>
            </a:pPr>
            <a:fld id="{D839B85D-361E-4786-9683-236244BEE0C4}" type="slidenum">
              <a:rPr lang="es-ES" altLang="es-ES"/>
              <a:pPr eaLnBrk="1" hangingPunct="1">
                <a:spcBef>
                  <a:spcPct val="0"/>
                </a:spcBef>
              </a:pPr>
              <a:t>8</a:t>
            </a:fld>
            <a:endParaRPr lang="es-ES" altLang="es-E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15511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1pPr>
            <a:lvl2pPr marL="742950" indent="-28575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2pPr>
            <a:lvl3pPr marL="11430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3pPr>
            <a:lvl4pPr marL="16002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4pPr>
            <a:lvl5pPr marL="2057400" indent="-228600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Zurich Cn BT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spcBef>
                <a:spcPct val="0"/>
              </a:spcBef>
            </a:pPr>
            <a:fld id="{B7C8B176-5B18-47CD-9153-ED8FC037DF70}" type="slidenum">
              <a:rPr lang="es-ES" altLang="es-ES"/>
              <a:pPr eaLnBrk="1" hangingPunct="1">
                <a:spcBef>
                  <a:spcPct val="0"/>
                </a:spcBef>
              </a:pPr>
              <a:t>9</a:t>
            </a:fld>
            <a:endParaRPr lang="es-ES" altLang="es-E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s-ES" smtClean="0">
              <a:latin typeface="Zurich Cn BT"/>
            </a:endParaRPr>
          </a:p>
        </p:txBody>
      </p:sp>
    </p:spTree>
    <p:extLst>
      <p:ext uri="{BB962C8B-B14F-4D97-AF65-F5344CB8AC3E}">
        <p14:creationId xmlns:p14="http://schemas.microsoft.com/office/powerpoint/2010/main" val="408777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57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52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2425" y="304800"/>
            <a:ext cx="1984375" cy="5867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49300" y="304800"/>
            <a:ext cx="5800725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03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749300" y="304800"/>
            <a:ext cx="7937500" cy="5867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14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553200" cy="609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49300" y="2057400"/>
            <a:ext cx="389255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94250" y="2057400"/>
            <a:ext cx="389255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33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401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628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49300" y="2057400"/>
            <a:ext cx="38925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94250" y="2057400"/>
            <a:ext cx="38925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71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299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63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12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178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6147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3048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10800" rIns="9144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9300" y="2057400"/>
            <a:ext cx="79375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-12700" y="914400"/>
            <a:ext cx="9156700" cy="76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Ø"/>
              <a:defRPr/>
            </a:pPr>
            <a:endParaRPr lang="es-ES" altLang="es-ES" smtClean="0">
              <a:cs typeface="+mn-cs"/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858000" y="381000"/>
            <a:ext cx="2286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Zurich Cn BT" pitchFamily="34" charset="0"/>
                <a:cs typeface="+mn-cs"/>
              </a:rPr>
              <a:t>	</a:t>
            </a:r>
            <a:endParaRPr lang="es-ES" sz="16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s-ES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Zurich Cn BT" pitchFamily="34" charset="0"/>
              <a:cs typeface="+mn-cs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0067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Ø"/>
              <a:defRPr/>
            </a:pPr>
            <a:endParaRPr lang="es-ES" altLang="es-ES" smtClean="0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843213" y="6553200"/>
            <a:ext cx="4608512" cy="698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Ø"/>
              <a:defRPr/>
            </a:pPr>
            <a:endParaRPr lang="es-ES" altLang="es-ES" smtClean="0">
              <a:cs typeface="+mn-c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0067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itchFamily="2" charset="2"/>
              <a:buChar char="Ø"/>
              <a:defRPr/>
            </a:pPr>
            <a:endParaRPr lang="es-ES" altLang="es-ES" smtClean="0">
              <a:cs typeface="+mn-cs"/>
            </a:endParaRPr>
          </a:p>
        </p:txBody>
      </p:sp>
      <p:pic>
        <p:nvPicPr>
          <p:cNvPr id="1033" name="Picture 9" descr="logo_Pantallas_Amigas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775" y="6381750"/>
            <a:ext cx="1295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55650" y="6453188"/>
            <a:ext cx="1939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eaLnBrk="1" hangingPunct="1">
              <a:defRPr/>
            </a:pPr>
            <a:r>
              <a:rPr lang="es-ES" sz="1200" b="0" smtClean="0">
                <a:solidFill>
                  <a:srgbClr val="0066FF"/>
                </a:solidFill>
                <a:latin typeface="Arial" charset="0"/>
                <a:cs typeface="+mn-cs"/>
              </a:rPr>
              <a:t>www.PantallasAmigas.net</a:t>
            </a:r>
          </a:p>
        </p:txBody>
      </p:sp>
      <p:pic>
        <p:nvPicPr>
          <p:cNvPr id="1035" name="Picture 11" descr="pantallasamigas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8913"/>
            <a:ext cx="1295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Zurich Cn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Zurich Cn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Zurich Cn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Zurich Cn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Zurich Cn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Zurich Cn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Zurich Cn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FF0000"/>
          </a:solidFill>
          <a:latin typeface="Zurich Cn BT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685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952500" indent="-187325" algn="l" rtl="0" eaLnBrk="0" fontAlgn="base" hangingPunct="0">
        <a:spcBef>
          <a:spcPct val="0"/>
        </a:spcBef>
        <a:spcAft>
          <a:spcPct val="0"/>
        </a:spcAft>
        <a:buClr>
          <a:srgbClr val="371377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1330325" indent="-182563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09738" indent="-182563" algn="l" rtl="0" eaLnBrk="0" fontAlgn="base" hangingPunct="0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5pPr>
      <a:lvl6pPr marL="2166938" indent="-182563" algn="l" rtl="0" fontAlgn="base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624138" indent="-182563" algn="l" rtl="0" fontAlgn="base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081338" indent="-182563" algn="l" rtl="0" fontAlgn="base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538538" indent="-182563" algn="l" rtl="0" fontAlgn="base">
        <a:spcBef>
          <a:spcPct val="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pantallasamigas.net/2014/05/pantallasamigas-participa-en-el-simposio-digitally-connected-organizado-por-la-universidad-de-harvard-y-unicef/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://www.digitallyconnected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hyperlink" Target="https://www.youtube.com/playlist?list=PL17350D2F33BC260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_v0v70WFa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FjLPYesi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1yzgSbrn3d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http://www.pantallasamigas.net/SaferIntenetDay-App-Videogame-SmartPrivia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9"/>
          <p:cNvSpPr>
            <a:spLocks noChangeArrowheads="1"/>
          </p:cNvSpPr>
          <p:nvPr/>
        </p:nvSpPr>
        <p:spPr bwMode="auto">
          <a:xfrm>
            <a:off x="609600" y="0"/>
            <a:ext cx="8534400" cy="908050"/>
          </a:xfrm>
          <a:prstGeom prst="rect">
            <a:avLst/>
          </a:prstGeom>
          <a:solidFill>
            <a:srgbClr val="E572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algn="ctr" eaLnBrk="1" hangingPunct="1"/>
            <a:endParaRPr lang="es-ES" altLang="es-ES" b="0" u="sng">
              <a:solidFill>
                <a:srgbClr val="FF6600"/>
              </a:solidFill>
            </a:endParaRPr>
          </a:p>
        </p:txBody>
      </p:sp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0067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endParaRPr lang="es-ES" altLang="es-ES">
              <a:solidFill>
                <a:srgbClr val="0067C2"/>
              </a:solidFill>
            </a:endParaRP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1980289" y="2816656"/>
            <a:ext cx="547211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For the Safe and Healthy Use of ITC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sz="16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For Responsible Digital Citizenship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es-ES" sz="1600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s-ES" sz="1600" b="0" dirty="0">
                <a:solidFill>
                  <a:schemeClr val="tx1"/>
                </a:solidFill>
              </a:rPr>
              <a:t>@PantallasAmigas</a:t>
            </a: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s-ES" sz="1600" b="0" dirty="0" smtClean="0">
                <a:solidFill>
                  <a:schemeClr val="tx1"/>
                </a:solidFill>
              </a:rPr>
              <a:t>www.pantallasamigas.net</a:t>
            </a:r>
            <a:endParaRPr lang="es-ES" sz="1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13" descr="C:\Users\Urko\Documents\PantallasAmigas\Materiales\Logos\FriendlyScreens min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0861" y="1601563"/>
            <a:ext cx="1680374" cy="97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C:\Users\Urko\Documents\PantallasAmigas\Materiales\Logos\TelasAmigas-txi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568168"/>
            <a:ext cx="1502108" cy="104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2968625" y="4344148"/>
            <a:ext cx="3816350" cy="1031051"/>
          </a:xfrm>
          <a:prstGeom prst="rect">
            <a:avLst/>
          </a:prstGeom>
          <a:solidFill>
            <a:srgbClr val="0067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s-ES" sz="1800" dirty="0">
                <a:solidFill>
                  <a:schemeClr val="bg1"/>
                </a:solidFill>
                <a:latin typeface="Arial" charset="0"/>
              </a:rPr>
              <a:t>Urko </a:t>
            </a:r>
            <a:r>
              <a:rPr lang="es-ES" sz="1800" dirty="0" smtClean="0">
                <a:solidFill>
                  <a:schemeClr val="bg1"/>
                </a:solidFill>
                <a:latin typeface="Arial" charset="0"/>
              </a:rPr>
              <a:t>Fernandez</a:t>
            </a:r>
            <a:endParaRPr lang="es-ES" sz="1800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s-ES" sz="1800" dirty="0">
                <a:solidFill>
                  <a:schemeClr val="bg1"/>
                </a:solidFill>
                <a:latin typeface="Arial" charset="0"/>
              </a:rPr>
              <a:t>Project Manager</a:t>
            </a:r>
            <a:endParaRPr lang="es-ES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endParaRPr lang="es-ES" sz="1100" dirty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urko.fernandez@pantallasamigas.net</a:t>
            </a:r>
            <a:endParaRPr lang="es-ES" sz="1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" name="2 Rectángulo"/>
          <p:cNvSpPr/>
          <p:nvPr/>
        </p:nvSpPr>
        <p:spPr>
          <a:xfrm>
            <a:off x="1370888" y="5616592"/>
            <a:ext cx="7088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Meeting of the Council Working Group on Child Online Protection</a:t>
            </a:r>
          </a:p>
          <a:p>
            <a:pPr algn="ctr">
              <a:buNone/>
            </a:pPr>
            <a:r>
              <a:rPr lang="en-US" dirty="0" smtClean="0"/>
              <a:t>16 February 2016</a:t>
            </a:r>
          </a:p>
          <a:p>
            <a:pPr algn="ctr"/>
            <a:r>
              <a:rPr lang="en-US" dirty="0"/>
              <a:t> ITU Headquarters (Room A), Geneva, </a:t>
            </a:r>
            <a:r>
              <a:rPr lang="en-US" dirty="0" smtClean="0"/>
              <a:t>Switzerland</a:t>
            </a:r>
            <a:endParaRPr lang="en-US" dirty="0"/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04838" y="100082"/>
            <a:ext cx="8620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Zurich Cn BT" pitchFamily="34" charset="0"/>
              </a:defRPr>
            </a:lvl1pPr>
            <a:lvl2pPr marL="742950" indent="-285750" eaLnBrk="0" hangingPunct="0">
              <a:buClr>
                <a:srgbClr val="FF0000"/>
              </a:buClr>
              <a:buChar char="§"/>
              <a:defRPr sz="1600">
                <a:solidFill>
                  <a:schemeClr val="tx1"/>
                </a:solidFill>
                <a:latin typeface="Zurich Cn BT" pitchFamily="34" charset="0"/>
              </a:defRPr>
            </a:lvl2pPr>
            <a:lvl3pPr marL="1143000" indent="-228600" eaLnBrk="0" hangingPunct="0">
              <a:buClr>
                <a:srgbClr val="371377"/>
              </a:buClr>
              <a:buChar char="§"/>
              <a:defRPr sz="1600">
                <a:solidFill>
                  <a:schemeClr val="tx1"/>
                </a:solidFill>
                <a:latin typeface="Zurich Cn BT" pitchFamily="34" charset="0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s-ES" sz="20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Preventing and fighting the rise of online Sextortion and Gender Based Digital Violence</a:t>
            </a:r>
            <a:endParaRPr lang="es-ES_tradnl" altLang="es-ES" sz="3200" dirty="0" smtClean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719" y="260232"/>
            <a:ext cx="4481175" cy="3360881"/>
          </a:xfrm>
          <a:prstGeom prst="rect">
            <a:avLst/>
          </a:prstGeom>
        </p:spPr>
      </p:pic>
      <p:pic>
        <p:nvPicPr>
          <p:cNvPr id="5" name="Picture 2" descr="IT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77" y="3429000"/>
            <a:ext cx="962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9735" y="3802593"/>
            <a:ext cx="1819472" cy="57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1524000" y="260648"/>
            <a:ext cx="7620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r>
              <a:rPr lang="en-US" altLang="es-ES" sz="2400" dirty="0">
                <a:solidFill>
                  <a:srgbClr val="FF6600"/>
                </a:solidFill>
              </a:rPr>
              <a:t>Intervention protocol for a victim of </a:t>
            </a:r>
            <a:r>
              <a:rPr lang="en-US" altLang="es-ES" sz="2400" dirty="0" smtClean="0">
                <a:solidFill>
                  <a:srgbClr val="FF6600"/>
                </a:solidFill>
              </a:rPr>
              <a:t>sextortion (2013)</a:t>
            </a:r>
            <a:endParaRPr lang="es-ES" altLang="es-ES" sz="2400" dirty="0">
              <a:solidFill>
                <a:srgbClr val="FF6600"/>
              </a:solidFill>
            </a:endParaRPr>
          </a:p>
        </p:txBody>
      </p:sp>
      <p:sp>
        <p:nvSpPr>
          <p:cNvPr id="53251" name="Text Box 56"/>
          <p:cNvSpPr txBox="1">
            <a:spLocks noChangeArrowheads="1"/>
          </p:cNvSpPr>
          <p:nvPr/>
        </p:nvSpPr>
        <p:spPr bwMode="auto">
          <a:xfrm>
            <a:off x="1403350" y="1125538"/>
            <a:ext cx="756126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n-US" sz="2000">
                <a:solidFill>
                  <a:srgbClr val="800080"/>
                </a:solidFill>
                <a:latin typeface="Arial" panose="020B0604020202020204" pitchFamily="34" charset="0"/>
              </a:rPr>
              <a:t>www.decalogovictimasextorsion.com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844824"/>
            <a:ext cx="7789299" cy="433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050"/>
          <p:cNvSpPr>
            <a:spLocks noChangeArrowheads="1"/>
          </p:cNvSpPr>
          <p:nvPr/>
        </p:nvSpPr>
        <p:spPr bwMode="auto">
          <a:xfrm>
            <a:off x="1476375" y="332656"/>
            <a:ext cx="723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 pitchFamily="34" charset="0"/>
              </a:defRPr>
            </a:lvl1pPr>
            <a:lvl2pPr marL="742950" indent="-285750" eaLnBrk="0" hangingPunct="0">
              <a:buClr>
                <a:srgbClr val="FF0000"/>
              </a:buClr>
              <a:buChar char="§"/>
              <a:defRPr sz="1600">
                <a:solidFill>
                  <a:schemeClr val="tx1"/>
                </a:solidFill>
                <a:latin typeface="Zurich Cn BT" pitchFamily="34" charset="0"/>
              </a:defRPr>
            </a:lvl2pPr>
            <a:lvl3pPr marL="1143000" indent="-228600" eaLnBrk="0" hangingPunct="0">
              <a:buClr>
                <a:srgbClr val="371377"/>
              </a:buClr>
              <a:buChar char="§"/>
              <a:defRPr sz="1600">
                <a:solidFill>
                  <a:schemeClr val="tx1"/>
                </a:solidFill>
                <a:latin typeface="Zurich Cn BT" pitchFamily="34" charset="0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s-ES" altLang="es-ES" sz="2000" dirty="0" err="1" smtClean="0">
                <a:solidFill>
                  <a:srgbClr val="FF6600"/>
                </a:solidFill>
                <a:latin typeface="MicrogrammaDBolExt" pitchFamily="34" charset="0"/>
              </a:rPr>
              <a:t>Educational</a:t>
            </a: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altLang="es-ES" sz="2000" dirty="0" err="1" smtClean="0">
                <a:solidFill>
                  <a:srgbClr val="FF6600"/>
                </a:solidFill>
                <a:latin typeface="MicrogrammaDBolExt" pitchFamily="34" charset="0"/>
              </a:rPr>
              <a:t>programs</a:t>
            </a: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 and </a:t>
            </a:r>
            <a:r>
              <a:rPr lang="es-ES" altLang="es-ES" sz="2000" dirty="0" err="1" smtClean="0">
                <a:solidFill>
                  <a:srgbClr val="FF6600"/>
                </a:solidFill>
                <a:latin typeface="MicrogrammaDBolExt" pitchFamily="34" charset="0"/>
              </a:rPr>
              <a:t>videogames</a:t>
            </a: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altLang="es-ES" sz="2000" dirty="0" err="1" smtClean="0">
                <a:solidFill>
                  <a:srgbClr val="FF6600"/>
                </a:solidFill>
                <a:latin typeface="MicrogrammaDBolExt" pitchFamily="34" charset="0"/>
              </a:rPr>
              <a:t>that</a:t>
            </a: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altLang="es-ES" sz="2000" dirty="0" err="1" smtClean="0">
                <a:solidFill>
                  <a:srgbClr val="FF6600"/>
                </a:solidFill>
                <a:latin typeface="MicrogrammaDBolExt" pitchFamily="34" charset="0"/>
              </a:rPr>
              <a:t>contain</a:t>
            </a: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 a </a:t>
            </a:r>
            <a:r>
              <a:rPr lang="es-ES" altLang="es-ES" sz="2000" dirty="0" err="1" smtClean="0">
                <a:solidFill>
                  <a:srgbClr val="FF6600"/>
                </a:solidFill>
                <a:latin typeface="MicrogrammaDBolExt" pitchFamily="34" charset="0"/>
              </a:rPr>
              <a:t>gender</a:t>
            </a: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altLang="es-ES" sz="2000" dirty="0" err="1" smtClean="0">
                <a:solidFill>
                  <a:srgbClr val="FF6600"/>
                </a:solidFill>
                <a:latin typeface="MicrogrammaDBolExt" pitchFamily="34" charset="0"/>
              </a:rPr>
              <a:t>perspective</a:t>
            </a:r>
            <a:endParaRPr lang="es-ES" altLang="es-ES" sz="2000" dirty="0">
              <a:solidFill>
                <a:srgbClr val="FF6600"/>
              </a:solidFill>
              <a:latin typeface="MicrogrammaDBolExt" pitchFamily="34" charset="0"/>
            </a:endParaRPr>
          </a:p>
        </p:txBody>
      </p:sp>
      <p:pic>
        <p:nvPicPr>
          <p:cNvPr id="5" name="Picture 2" descr="https://pbs.twimg.com/media/BaLTuj4IIAA3fe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955" y="1628134"/>
            <a:ext cx="3527136" cy="264535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4559" y="1622271"/>
            <a:ext cx="3404466" cy="262081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turk\Documents\PantallasAmigas\Formación\Tknika\Fotos\Formadores-juegan-a-videojuego-para-fomentar-convivencia-positiva-y-contra-ciberbullying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008" y="4005064"/>
            <a:ext cx="4017222" cy="225763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6/67/Xbox-360-Kinect-Standalon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029" y="4941168"/>
            <a:ext cx="2749262" cy="95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2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01552" y="260648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 pitchFamily="34" charset="0"/>
              </a:defRPr>
            </a:lvl1pPr>
            <a:lvl2pPr marL="742950" indent="-285750" eaLnBrk="0" hangingPunct="0">
              <a:buClr>
                <a:srgbClr val="FF0000"/>
              </a:buClr>
              <a:buChar char="§"/>
              <a:defRPr sz="1600">
                <a:solidFill>
                  <a:schemeClr val="tx1"/>
                </a:solidFill>
                <a:latin typeface="Zurich Cn BT" pitchFamily="34" charset="0"/>
              </a:defRPr>
            </a:lvl2pPr>
            <a:lvl3pPr marL="1143000" indent="-228600" eaLnBrk="0" hangingPunct="0">
              <a:buClr>
                <a:srgbClr val="371377"/>
              </a:buClr>
              <a:buChar char="§"/>
              <a:defRPr sz="1600">
                <a:solidFill>
                  <a:schemeClr val="tx1"/>
                </a:solidFill>
                <a:latin typeface="Zurich Cn BT" pitchFamily="34" charset="0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None/>
            </a:pPr>
            <a:r>
              <a:rPr lang="es-ES" alt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Digitally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alt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Connected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alt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Symposium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Harvard/UNICEF (2014)</a:t>
            </a:r>
            <a:endParaRPr lang="es-ES" altLang="es-ES" sz="2400" dirty="0">
              <a:solidFill>
                <a:srgbClr val="FF6600"/>
              </a:solidFill>
              <a:latin typeface="MicrogrammaDBolExt" pitchFamily="34" charset="0"/>
            </a:endParaRPr>
          </a:p>
        </p:txBody>
      </p:sp>
      <p:pic>
        <p:nvPicPr>
          <p:cNvPr id="7" name="Picture 2" descr="I:\Copy\PantallasAmigas\Fotos y vídeos\Harvard\Oficiales\14063404842_49b4c2113f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6119960" cy="4079973"/>
          </a:xfrm>
          <a:prstGeom prst="rect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Digitally Connec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552" y="1124744"/>
            <a:ext cx="1685925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 descr="Berkman Center for Internet &amp; Socie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143793"/>
            <a:ext cx="1985564" cy="41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6" name="Picture 8" descr="unice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199" y="1131092"/>
            <a:ext cx="1702789" cy="42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93912" y="1844824"/>
            <a:ext cx="3535327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dirty="0" smtClean="0">
                <a:hlinkClick r:id="rId7"/>
              </a:rPr>
              <a:t>http://www.digitallyconnected.org/</a:t>
            </a:r>
            <a:endParaRPr lang="en-US" sz="1600" dirty="0"/>
          </a:p>
        </p:txBody>
      </p:sp>
      <p:pic>
        <p:nvPicPr>
          <p:cNvPr id="8" name="Picture 2" descr="http://upload.wikimedia.org/wikipedia/commons/thumb/f/f0/Information_orange.svg/256px-Information_orange.svg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9891" y="5646334"/>
            <a:ext cx="662986" cy="66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059"/>
          <p:cNvSpPr>
            <a:spLocks noChangeArrowheads="1"/>
          </p:cNvSpPr>
          <p:nvPr/>
        </p:nvSpPr>
        <p:spPr bwMode="auto">
          <a:xfrm>
            <a:off x="611560" y="5835195"/>
            <a:ext cx="79200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62000" eaLnBrk="0" hangingPunct="0">
              <a:defRPr>
                <a:solidFill>
                  <a:schemeClr val="tx1"/>
                </a:solidFill>
                <a:latin typeface="Zurich Cn BT" pitchFamily="34" charset="0"/>
              </a:defRPr>
            </a:lvl1pPr>
            <a:lvl2pPr marL="742950" indent="-285750" eaLnBrk="0" hangingPunct="0">
              <a:buClr>
                <a:srgbClr val="FF0000"/>
              </a:buClr>
              <a:buChar char="§"/>
              <a:defRPr sz="1600">
                <a:solidFill>
                  <a:schemeClr val="tx1"/>
                </a:solidFill>
                <a:latin typeface="Zurich Cn BT" pitchFamily="34" charset="0"/>
              </a:defRPr>
            </a:lvl2pPr>
            <a:lvl3pPr marL="1143000" indent="-228600" eaLnBrk="0" hangingPunct="0">
              <a:buClr>
                <a:srgbClr val="371377"/>
              </a:buClr>
              <a:buChar char="§"/>
              <a:defRPr sz="1600">
                <a:solidFill>
                  <a:schemeClr val="tx1"/>
                </a:solidFill>
                <a:latin typeface="Zurich Cn BT" pitchFamily="34" charset="0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 typeface="Wingdings" panose="05000000000000000000" pitchFamily="2" charset="2"/>
              <a:buNone/>
            </a:pPr>
            <a:r>
              <a:rPr lang="en-US" altLang="es-ES" sz="1600" dirty="0">
                <a:solidFill>
                  <a:srgbClr val="FF6600"/>
                </a:solidFill>
                <a:latin typeface="MicrogrammaDBolExt" pitchFamily="34" charset="0"/>
              </a:rPr>
              <a:t>Sexting: Teens, Sex, Smartphones and the Rise of</a:t>
            </a:r>
          </a:p>
          <a:p>
            <a:pPr algn="ctr" eaLnBrk="1" hangingPunct="1">
              <a:lnSpc>
                <a:spcPct val="90000"/>
              </a:lnSpc>
              <a:buClrTx/>
              <a:buFont typeface="Wingdings" panose="05000000000000000000" pitchFamily="2" charset="2"/>
              <a:buNone/>
            </a:pPr>
            <a:r>
              <a:rPr lang="en-US" altLang="es-ES" sz="1600" dirty="0">
                <a:solidFill>
                  <a:srgbClr val="FF6600"/>
                </a:solidFill>
                <a:latin typeface="MicrogrammaDBolExt" pitchFamily="34" charset="0"/>
              </a:rPr>
              <a:t>Sextortion and Gender Based Digital Violence</a:t>
            </a:r>
            <a:endParaRPr lang="es-ES" altLang="es-ES" sz="1600" dirty="0">
              <a:solidFill>
                <a:srgbClr val="FF6600"/>
              </a:solidFill>
              <a:latin typeface="MicrogrammaDBolExt" pitchFamily="34" charset="0"/>
            </a:endParaRPr>
          </a:p>
        </p:txBody>
      </p:sp>
      <p:sp>
        <p:nvSpPr>
          <p:cNvPr id="23557" name="Rectangle 2050"/>
          <p:cNvSpPr>
            <a:spLocks noChangeArrowheads="1"/>
          </p:cNvSpPr>
          <p:nvPr/>
        </p:nvSpPr>
        <p:spPr bwMode="auto">
          <a:xfrm>
            <a:off x="1476375" y="332656"/>
            <a:ext cx="723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 pitchFamily="34" charset="0"/>
              </a:defRPr>
            </a:lvl1pPr>
            <a:lvl2pPr marL="742950" indent="-285750" eaLnBrk="0" hangingPunct="0">
              <a:buClr>
                <a:srgbClr val="FF0000"/>
              </a:buClr>
              <a:buChar char="§"/>
              <a:defRPr sz="1600">
                <a:solidFill>
                  <a:schemeClr val="tx1"/>
                </a:solidFill>
                <a:latin typeface="Zurich Cn BT" pitchFamily="34" charset="0"/>
              </a:defRPr>
            </a:lvl2pPr>
            <a:lvl3pPr marL="1143000" indent="-228600" eaLnBrk="0" hangingPunct="0">
              <a:buClr>
                <a:srgbClr val="371377"/>
              </a:buClr>
              <a:buChar char="§"/>
              <a:defRPr sz="1600">
                <a:solidFill>
                  <a:schemeClr val="tx1"/>
                </a:solidFill>
                <a:latin typeface="Zurich Cn BT" pitchFamily="34" charset="0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s-ES" altLang="es-ES" sz="2000" dirty="0" err="1" smtClean="0">
                <a:solidFill>
                  <a:srgbClr val="FF6600"/>
                </a:solidFill>
                <a:latin typeface="MicrogrammaDBolExt" pitchFamily="34" charset="0"/>
              </a:rPr>
              <a:t>Digitally</a:t>
            </a: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altLang="es-ES" sz="2000" dirty="0" err="1" smtClean="0">
                <a:solidFill>
                  <a:srgbClr val="FF6600"/>
                </a:solidFill>
                <a:latin typeface="MicrogrammaDBolExt" pitchFamily="34" charset="0"/>
              </a:rPr>
              <a:t>Connected</a:t>
            </a: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altLang="es-ES" sz="2000" dirty="0" err="1" smtClean="0">
                <a:solidFill>
                  <a:srgbClr val="FF6600"/>
                </a:solidFill>
                <a:latin typeface="MicrogrammaDBolExt" pitchFamily="34" charset="0"/>
              </a:rPr>
              <a:t>book</a:t>
            </a: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 – Harvard/UNICEF </a:t>
            </a:r>
          </a:p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(</a:t>
            </a:r>
            <a:r>
              <a:rPr lang="es-ES" altLang="es-ES" sz="2000" dirty="0" err="1">
                <a:solidFill>
                  <a:srgbClr val="FF6600"/>
                </a:solidFill>
                <a:latin typeface="MicrogrammaDBolExt" pitchFamily="34" charset="0"/>
              </a:rPr>
              <a:t>March</a:t>
            </a:r>
            <a:r>
              <a:rPr lang="es-ES" altLang="es-ES" sz="2000" dirty="0">
                <a:solidFill>
                  <a:srgbClr val="FF6600"/>
                </a:solidFill>
                <a:latin typeface="MicrogrammaDBolExt" pitchFamily="34" charset="0"/>
              </a:rPr>
              <a:t> 26, </a:t>
            </a: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2015)</a:t>
            </a:r>
            <a:endParaRPr lang="es-ES" altLang="es-ES" sz="2000" dirty="0">
              <a:solidFill>
                <a:srgbClr val="FF6600"/>
              </a:solidFill>
              <a:latin typeface="MicrogrammaDBolEx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329" y="1181753"/>
            <a:ext cx="3484320" cy="4509120"/>
          </a:xfrm>
          <a:prstGeom prst="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5611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309213"/>
            <a:ext cx="4680856" cy="2857273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611560" y="5503085"/>
            <a:ext cx="77041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62000"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000" dirty="0">
                <a:solidFill>
                  <a:srgbClr val="0319BF"/>
                </a:solidFill>
                <a:latin typeface="MicrogrammaDBolExt"/>
              </a:rPr>
              <a:t>5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 </a:t>
            </a:r>
            <a:r>
              <a:rPr lang="es-ES" altLang="es-ES" sz="2000" dirty="0" err="1" smtClean="0">
                <a:solidFill>
                  <a:srgbClr val="0319BF"/>
                </a:solidFill>
                <a:latin typeface="MicrogrammaDBolExt"/>
              </a:rPr>
              <a:t>million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 </a:t>
            </a:r>
            <a:r>
              <a:rPr lang="es-ES" altLang="es-ES" sz="2000" dirty="0" err="1" smtClean="0">
                <a:solidFill>
                  <a:srgbClr val="0319BF"/>
                </a:solidFill>
                <a:latin typeface="MicrogrammaDBolExt"/>
              </a:rPr>
              <a:t>views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 </a:t>
            </a:r>
            <a:r>
              <a:rPr lang="es-ES" altLang="es-ES" sz="2000" dirty="0" err="1" smtClean="0">
                <a:solidFill>
                  <a:srgbClr val="0319BF"/>
                </a:solidFill>
                <a:latin typeface="MicrogrammaDBolExt"/>
              </a:rPr>
              <a:t>on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 YouTube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000" dirty="0">
                <a:solidFill>
                  <a:srgbClr val="0319BF"/>
                </a:solidFill>
                <a:latin typeface="MicrogrammaDBolExt"/>
                <a:hlinkClick r:id="rId4"/>
              </a:rPr>
              <a:t>https://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  <a:hlinkClick r:id="rId4"/>
              </a:rPr>
              <a:t>www.youtube.com/playlist?list=PL17350D2F33BC2602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 </a:t>
            </a: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547664" y="332889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r>
              <a:rPr lang="es-ES" altLang="es-ES" sz="2400" dirty="0" err="1">
                <a:solidFill>
                  <a:srgbClr val="FF6600"/>
                </a:solidFill>
              </a:rPr>
              <a:t>Animation</a:t>
            </a:r>
            <a:r>
              <a:rPr lang="es-ES" altLang="es-ES" sz="2400" dirty="0">
                <a:solidFill>
                  <a:srgbClr val="FF6600"/>
                </a:solidFill>
              </a:rPr>
              <a:t>: </a:t>
            </a:r>
            <a:r>
              <a:rPr lang="es-ES" altLang="es-ES" sz="2400" dirty="0" err="1">
                <a:solidFill>
                  <a:srgbClr val="FF6600"/>
                </a:solidFill>
              </a:rPr>
              <a:t>sexting</a:t>
            </a:r>
            <a:r>
              <a:rPr lang="es-ES" altLang="es-ES" sz="2400" dirty="0">
                <a:solidFill>
                  <a:srgbClr val="FF6600"/>
                </a:solidFill>
              </a:rPr>
              <a:t> </a:t>
            </a:r>
            <a:r>
              <a:rPr lang="es-ES" altLang="es-ES" sz="2400" dirty="0" err="1">
                <a:solidFill>
                  <a:srgbClr val="FF6600"/>
                </a:solidFill>
              </a:rPr>
              <a:t>awareness</a:t>
            </a:r>
            <a:r>
              <a:rPr lang="es-ES" altLang="es-ES" sz="2400" dirty="0">
                <a:solidFill>
                  <a:srgbClr val="FF6600"/>
                </a:solidFill>
              </a:rPr>
              <a:t> </a:t>
            </a:r>
            <a:r>
              <a:rPr lang="es-ES" altLang="es-ES" sz="2400" dirty="0" err="1">
                <a:solidFill>
                  <a:srgbClr val="FF6600"/>
                </a:solidFill>
              </a:rPr>
              <a:t>campaign</a:t>
            </a:r>
            <a:r>
              <a:rPr lang="es-ES" altLang="es-ES" sz="2400" dirty="0">
                <a:solidFill>
                  <a:srgbClr val="FF6600"/>
                </a:solidFill>
              </a:rPr>
              <a:t> (2009)</a:t>
            </a:r>
          </a:p>
        </p:txBody>
      </p:sp>
      <p:pic>
        <p:nvPicPr>
          <p:cNvPr id="5122" name="Picture 2" descr="https://encrypted-tbn3.gstatic.com/images?q=tbn:ANd9GcTavpvcObL_3Ol2-Uy8RcbwyMQe0yB38LLuO31hwWAJLnNZxTmJ5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2467" y="2913420"/>
            <a:ext cx="4433925" cy="2506133"/>
          </a:xfrm>
          <a:prstGeom prst="rect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611560" y="5517232"/>
            <a:ext cx="7704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62000"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13.5 </a:t>
            </a:r>
            <a:r>
              <a:rPr lang="es-ES" altLang="es-ES" sz="2000" dirty="0" err="1" smtClean="0">
                <a:solidFill>
                  <a:srgbClr val="0319BF"/>
                </a:solidFill>
                <a:latin typeface="MicrogrammaDBolExt"/>
              </a:rPr>
              <a:t>million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 </a:t>
            </a:r>
            <a:r>
              <a:rPr lang="es-ES" altLang="es-ES" sz="2000" dirty="0" err="1" smtClean="0">
                <a:solidFill>
                  <a:srgbClr val="0319BF"/>
                </a:solidFill>
                <a:latin typeface="MicrogrammaDBolExt"/>
              </a:rPr>
              <a:t>views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 </a:t>
            </a:r>
            <a:r>
              <a:rPr lang="es-ES" altLang="es-ES" sz="2000" dirty="0" err="1" smtClean="0">
                <a:solidFill>
                  <a:srgbClr val="0319BF"/>
                </a:solidFill>
                <a:latin typeface="MicrogrammaDBolExt"/>
              </a:rPr>
              <a:t>on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 YouTube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000" dirty="0">
                <a:solidFill>
                  <a:srgbClr val="0319BF"/>
                </a:solidFill>
                <a:latin typeface="MicrogrammaDBolExt"/>
                <a:hlinkClick r:id="rId3"/>
              </a:rPr>
              <a:t>https://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  <a:hlinkClick r:id="rId3"/>
              </a:rPr>
              <a:t>www.youtube.com/watch?v=H_v0v70WFaA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 </a:t>
            </a:r>
            <a:endParaRPr lang="es-ES" altLang="es-ES" sz="2000" dirty="0">
              <a:solidFill>
                <a:srgbClr val="0319BF"/>
              </a:solidFill>
              <a:latin typeface="MicrogrammaDBolExt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524000" y="260648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r>
              <a:rPr lang="es-ES" altLang="es-ES" sz="2400" dirty="0" err="1" smtClean="0">
                <a:solidFill>
                  <a:srgbClr val="FF6600"/>
                </a:solidFill>
              </a:rPr>
              <a:t>Animation</a:t>
            </a:r>
            <a:r>
              <a:rPr lang="es-ES" altLang="es-ES" sz="2400" dirty="0" smtClean="0">
                <a:solidFill>
                  <a:srgbClr val="FF6600"/>
                </a:solidFill>
              </a:rPr>
              <a:t>: </a:t>
            </a:r>
            <a:r>
              <a:rPr lang="es-ES" altLang="es-ES" sz="2400" dirty="0" err="1" smtClean="0">
                <a:solidFill>
                  <a:srgbClr val="FF6600"/>
                </a:solidFill>
              </a:rPr>
              <a:t>Sextortion</a:t>
            </a:r>
            <a:r>
              <a:rPr lang="es-ES" altLang="es-ES" sz="2400" dirty="0" smtClean="0">
                <a:solidFill>
                  <a:srgbClr val="FF6600"/>
                </a:solidFill>
              </a:rPr>
              <a:t> as a </a:t>
            </a:r>
            <a:r>
              <a:rPr lang="es-ES" altLang="es-ES" sz="2400" dirty="0" err="1" smtClean="0">
                <a:solidFill>
                  <a:srgbClr val="FF6600"/>
                </a:solidFill>
              </a:rPr>
              <a:t>form</a:t>
            </a:r>
            <a:r>
              <a:rPr lang="es-ES" altLang="es-ES" sz="2400" dirty="0" smtClean="0">
                <a:solidFill>
                  <a:srgbClr val="FF6600"/>
                </a:solidFill>
              </a:rPr>
              <a:t> of sexual </a:t>
            </a:r>
            <a:r>
              <a:rPr lang="es-ES" altLang="es-ES" sz="2400" dirty="0" err="1" smtClean="0">
                <a:solidFill>
                  <a:srgbClr val="FF6600"/>
                </a:solidFill>
              </a:rPr>
              <a:t>violence</a:t>
            </a:r>
            <a:r>
              <a:rPr lang="es-ES" altLang="es-ES" sz="2400" dirty="0" smtClean="0">
                <a:solidFill>
                  <a:srgbClr val="FF6600"/>
                </a:solidFill>
              </a:rPr>
              <a:t> </a:t>
            </a:r>
            <a:r>
              <a:rPr lang="es-ES" altLang="es-ES" sz="2400" dirty="0">
                <a:solidFill>
                  <a:srgbClr val="FF6600"/>
                </a:solidFill>
              </a:rPr>
              <a:t>(2013)</a:t>
            </a:r>
          </a:p>
        </p:txBody>
      </p:sp>
      <p:pic>
        <p:nvPicPr>
          <p:cNvPr id="148482" name="Picture 2" descr="http://blog.pantallasamigas.net/wp-content/uploads/2013/02/sextorsion_021.jpg?w=3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725" y="1484784"/>
            <a:ext cx="6680993" cy="3768080"/>
          </a:xfrm>
          <a:prstGeom prst="rect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1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9"/>
          <p:cNvSpPr>
            <a:spLocks noChangeArrowheads="1"/>
          </p:cNvSpPr>
          <p:nvPr/>
        </p:nvSpPr>
        <p:spPr bwMode="auto">
          <a:xfrm>
            <a:off x="899592" y="5560703"/>
            <a:ext cx="7704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62000"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600.000 </a:t>
            </a:r>
            <a:r>
              <a:rPr lang="es-ES" altLang="es-ES" sz="2000" dirty="0" err="1" smtClean="0">
                <a:solidFill>
                  <a:srgbClr val="0319BF"/>
                </a:solidFill>
                <a:latin typeface="MicrogrammaDBolExt"/>
              </a:rPr>
              <a:t>views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 </a:t>
            </a:r>
            <a:r>
              <a:rPr lang="es-ES" altLang="es-ES" sz="2000" dirty="0" err="1" smtClean="0">
                <a:solidFill>
                  <a:srgbClr val="0319BF"/>
                </a:solidFill>
                <a:latin typeface="MicrogrammaDBolExt"/>
              </a:rPr>
              <a:t>on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 YouTube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" altLang="es-ES" sz="2000" dirty="0">
                <a:solidFill>
                  <a:srgbClr val="0319BF"/>
                </a:solidFill>
                <a:latin typeface="MicrogrammaDBolExt"/>
                <a:hlinkClick r:id="rId3"/>
              </a:rPr>
              <a:t>https://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  <a:hlinkClick r:id="rId3"/>
              </a:rPr>
              <a:t>www.youtube.com/watch?v=kSFjLPYesiU</a:t>
            </a:r>
            <a:r>
              <a:rPr lang="es-ES" altLang="es-ES" sz="2000" dirty="0" smtClean="0">
                <a:solidFill>
                  <a:srgbClr val="0319BF"/>
                </a:solidFill>
                <a:latin typeface="MicrogrammaDBolExt"/>
              </a:rPr>
              <a:t> </a:t>
            </a: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524000" y="260648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r>
              <a:rPr lang="es-ES" altLang="es-ES" sz="2400" dirty="0" err="1" smtClean="0">
                <a:solidFill>
                  <a:srgbClr val="FF6600"/>
                </a:solidFill>
              </a:rPr>
              <a:t>Animation</a:t>
            </a:r>
            <a:r>
              <a:rPr lang="es-ES" altLang="es-ES" sz="2400" dirty="0" smtClean="0">
                <a:solidFill>
                  <a:srgbClr val="FF6600"/>
                </a:solidFill>
              </a:rPr>
              <a:t>: </a:t>
            </a:r>
            <a:r>
              <a:rPr lang="es-ES" altLang="es-ES" sz="2400" dirty="0" err="1" smtClean="0">
                <a:solidFill>
                  <a:srgbClr val="FF6600"/>
                </a:solidFill>
              </a:rPr>
              <a:t>Sextortion</a:t>
            </a:r>
            <a:r>
              <a:rPr lang="en-US" altLang="es-ES" sz="2400" dirty="0" smtClean="0">
                <a:solidFill>
                  <a:srgbClr val="FF6600"/>
                </a:solidFill>
              </a:rPr>
              <a:t>, </a:t>
            </a:r>
            <a:r>
              <a:rPr lang="en-US" altLang="es-ES" sz="2400" dirty="0">
                <a:solidFill>
                  <a:srgbClr val="FF6600"/>
                </a:solidFill>
              </a:rPr>
              <a:t>blackmail started </a:t>
            </a:r>
            <a:r>
              <a:rPr lang="en-US" altLang="es-ES" sz="2400" dirty="0" smtClean="0">
                <a:solidFill>
                  <a:srgbClr val="FF6600"/>
                </a:solidFill>
              </a:rPr>
              <a:t>after rogue cybersex offer </a:t>
            </a:r>
            <a:r>
              <a:rPr lang="es-ES" altLang="es-ES" sz="2400" dirty="0" smtClean="0">
                <a:solidFill>
                  <a:srgbClr val="FF6600"/>
                </a:solidFill>
              </a:rPr>
              <a:t>(2015)</a:t>
            </a:r>
            <a:endParaRPr lang="es-ES" altLang="es-ES" sz="2400" dirty="0">
              <a:solidFill>
                <a:srgbClr val="FF6600"/>
              </a:solidFill>
            </a:endParaRPr>
          </a:p>
        </p:txBody>
      </p:sp>
      <p:pic>
        <p:nvPicPr>
          <p:cNvPr id="1026" name="Picture 2" descr="https://i.ytimg.com/vi/kSFjLPYesiU/maxresdefaul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7585" y="1432471"/>
            <a:ext cx="7082203" cy="3983740"/>
          </a:xfrm>
          <a:prstGeom prst="rect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8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524000" y="260648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r>
              <a:rPr lang="en-US" altLang="es-ES" sz="2400" dirty="0" smtClean="0">
                <a:solidFill>
                  <a:srgbClr val="FF6600"/>
                </a:solidFill>
              </a:rPr>
              <a:t>Your safety depends on your device’s security</a:t>
            </a:r>
            <a:endParaRPr lang="es-ES" altLang="es-ES" sz="2400" dirty="0">
              <a:solidFill>
                <a:srgbClr val="FF66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412776"/>
            <a:ext cx="6908800" cy="3884303"/>
          </a:xfrm>
          <a:prstGeom prst="rect">
            <a:avLst/>
          </a:prstGeom>
          <a:ln>
            <a:solidFill>
              <a:srgbClr val="FF6600"/>
            </a:solidFill>
          </a:ln>
        </p:spPr>
      </p:pic>
      <p:sp>
        <p:nvSpPr>
          <p:cNvPr id="7" name="2 Rectángulo"/>
          <p:cNvSpPr/>
          <p:nvPr/>
        </p:nvSpPr>
        <p:spPr>
          <a:xfrm>
            <a:off x="1247361" y="5698875"/>
            <a:ext cx="74858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>
                <a:hlinkClick r:id="rId4"/>
              </a:rPr>
              <a:t>https://</a:t>
            </a:r>
            <a:r>
              <a:rPr lang="es-ES" sz="1800" b="1" dirty="0" smtClean="0">
                <a:hlinkClick r:id="rId4"/>
              </a:rPr>
              <a:t>www.youtube.com/watch?v=1yzgSbrn3d4</a:t>
            </a:r>
            <a:r>
              <a:rPr lang="es-ES" sz="1800" b="1" dirty="0" smtClean="0"/>
              <a:t>  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9793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059"/>
          <p:cNvSpPr>
            <a:spLocks noChangeArrowheads="1"/>
          </p:cNvSpPr>
          <p:nvPr/>
        </p:nvSpPr>
        <p:spPr bwMode="auto">
          <a:xfrm>
            <a:off x="749300" y="1052513"/>
            <a:ext cx="8070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>
              <a:lnSpc>
                <a:spcPct val="120000"/>
              </a:lnSpc>
            </a:pPr>
            <a:endParaRPr lang="es-ES_tradnl" sz="1600" b="0" dirty="0">
              <a:solidFill>
                <a:srgbClr val="0319BF"/>
              </a:solidFill>
              <a:latin typeface="MicrogrammaDBolExt"/>
            </a:endParaRPr>
          </a:p>
          <a:p>
            <a:pPr marL="762000">
              <a:lnSpc>
                <a:spcPct val="120000"/>
              </a:lnSpc>
              <a:buFont typeface="Wingdings" pitchFamily="2" charset="2"/>
              <a:buNone/>
            </a:pPr>
            <a:endParaRPr lang="es-ES_tradnl" sz="1600" b="0" dirty="0">
              <a:solidFill>
                <a:srgbClr val="0319BF"/>
              </a:solidFill>
              <a:latin typeface="MicrogrammaDBolExt"/>
            </a:endParaRPr>
          </a:p>
        </p:txBody>
      </p:sp>
      <p:sp>
        <p:nvSpPr>
          <p:cNvPr id="30723" name="Rectangle 2050"/>
          <p:cNvSpPr>
            <a:spLocks noChangeArrowheads="1"/>
          </p:cNvSpPr>
          <p:nvPr/>
        </p:nvSpPr>
        <p:spPr bwMode="auto">
          <a:xfrm>
            <a:off x="1546709" y="342045"/>
            <a:ext cx="723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es-ES" sz="2400" b="1" dirty="0" err="1" smtClean="0">
                <a:solidFill>
                  <a:srgbClr val="FF6600"/>
                </a:solidFill>
                <a:latin typeface="MicrogrammaDBolExt" pitchFamily="34" charset="0"/>
              </a:rPr>
              <a:t>Collaboration</a:t>
            </a:r>
            <a:r>
              <a:rPr lang="es-ES" sz="2400" b="1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sz="2400" b="1" dirty="0" err="1" smtClean="0">
                <a:solidFill>
                  <a:srgbClr val="FF6600"/>
                </a:solidFill>
                <a:latin typeface="MicrogrammaDBolExt" pitchFamily="34" charset="0"/>
              </a:rPr>
              <a:t>with</a:t>
            </a:r>
            <a:r>
              <a:rPr lang="es-ES" sz="2400" b="1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sz="2400" b="1" dirty="0" err="1" smtClean="0">
                <a:solidFill>
                  <a:srgbClr val="FF6600"/>
                </a:solidFill>
                <a:latin typeface="MicrogrammaDBolExt" pitchFamily="34" charset="0"/>
              </a:rPr>
              <a:t>police</a:t>
            </a:r>
            <a:r>
              <a:rPr lang="es-ES" sz="2400" b="1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sz="2400" b="1" dirty="0" err="1" smtClean="0">
                <a:solidFill>
                  <a:srgbClr val="FF6600"/>
                </a:solidFill>
                <a:latin typeface="MicrogrammaDBolExt" pitchFamily="34" charset="0"/>
              </a:rPr>
              <a:t>forces</a:t>
            </a:r>
            <a:endParaRPr lang="es-ES" sz="2400" b="1" dirty="0">
              <a:solidFill>
                <a:srgbClr val="FF6600"/>
              </a:solidFill>
              <a:latin typeface="MicrogrammaDBolExt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7408" y="1772816"/>
            <a:ext cx="6274633" cy="441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07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050"/>
          <p:cNvSpPr>
            <a:spLocks noChangeArrowheads="1"/>
          </p:cNvSpPr>
          <p:nvPr/>
        </p:nvSpPr>
        <p:spPr bwMode="auto">
          <a:xfrm>
            <a:off x="1476375" y="332656"/>
            <a:ext cx="723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 pitchFamily="34" charset="0"/>
              </a:defRPr>
            </a:lvl1pPr>
            <a:lvl2pPr marL="742950" indent="-285750" eaLnBrk="0" hangingPunct="0">
              <a:buClr>
                <a:srgbClr val="FF0000"/>
              </a:buClr>
              <a:buChar char="§"/>
              <a:defRPr sz="1600">
                <a:solidFill>
                  <a:schemeClr val="tx1"/>
                </a:solidFill>
                <a:latin typeface="Zurich Cn BT" pitchFamily="34" charset="0"/>
              </a:defRPr>
            </a:lvl2pPr>
            <a:lvl3pPr marL="1143000" indent="-228600" eaLnBrk="0" hangingPunct="0">
              <a:buClr>
                <a:srgbClr val="371377"/>
              </a:buClr>
              <a:buChar char="§"/>
              <a:defRPr sz="1600">
                <a:solidFill>
                  <a:schemeClr val="tx1"/>
                </a:solidFill>
                <a:latin typeface="Zurich Cn BT" pitchFamily="34" charset="0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r>
              <a:rPr lang="en-US" altLang="es-ES" sz="2000" dirty="0">
                <a:solidFill>
                  <a:srgbClr val="FF6600"/>
                </a:solidFill>
                <a:latin typeface="MicrogrammaDBolExt" pitchFamily="34" charset="0"/>
              </a:rPr>
              <a:t>European Crime Prevention Award (ECPA) and Best Practice Conference (BPC) </a:t>
            </a: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(</a:t>
            </a:r>
            <a:r>
              <a:rPr lang="es-ES" altLang="es-ES" sz="2000" dirty="0" err="1" smtClean="0">
                <a:solidFill>
                  <a:srgbClr val="FF6600"/>
                </a:solidFill>
                <a:latin typeface="MicrogrammaDBolExt" pitchFamily="34" charset="0"/>
              </a:rPr>
              <a:t>December</a:t>
            </a:r>
            <a:r>
              <a:rPr lang="es-ES" alt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 15, 2015)</a:t>
            </a:r>
            <a:endParaRPr lang="es-ES" altLang="es-ES" sz="2000" dirty="0">
              <a:solidFill>
                <a:srgbClr val="FF6600"/>
              </a:solidFill>
              <a:latin typeface="MicrogrammaDBolExt" pitchFamily="34" charset="0"/>
            </a:endParaRPr>
          </a:p>
        </p:txBody>
      </p:sp>
      <p:pic>
        <p:nvPicPr>
          <p:cNvPr id="1026" name="Picture 2" descr="Policia Nacional - PantallasAmigas - Red Europea contra el Del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88432" cy="124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bs.twimg.com/media/CWcBSkvUEAA5AsP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4800533" cy="3600400"/>
          </a:xfrm>
          <a:prstGeom prst="rect">
            <a:avLst/>
          </a:prstGeom>
          <a:solidFill>
            <a:schemeClr val="tx2"/>
          </a:solidFill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416359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628800"/>
            <a:ext cx="8316416" cy="4403622"/>
          </a:xfrm>
          <a:prstGeom prst="rect">
            <a:avLst/>
          </a:prstGeom>
        </p:spPr>
      </p:pic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1557536" y="330200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FriendlyScreens</a:t>
            </a:r>
            <a:r>
              <a:rPr 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: a </a:t>
            </a: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differentiated</a:t>
            </a:r>
            <a:r>
              <a:rPr 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approach</a:t>
            </a:r>
            <a:r>
              <a:rPr 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… </a:t>
            </a:r>
            <a:endParaRPr lang="es-ES" sz="2400" dirty="0">
              <a:solidFill>
                <a:srgbClr val="FF6600"/>
              </a:solidFill>
              <a:latin typeface="MicrogrammaDBol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7102" y="2232205"/>
            <a:ext cx="1645898" cy="124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24000" y="457200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r>
              <a:rPr lang="es-ES" alt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SmartPRIVIAL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– app </a:t>
            </a:r>
            <a:r>
              <a:rPr lang="es-ES" alt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for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iOS and Android</a:t>
            </a:r>
            <a:endParaRPr lang="es-ES" altLang="es-ES" sz="2400" dirty="0">
              <a:solidFill>
                <a:srgbClr val="FF6600"/>
              </a:solidFill>
              <a:latin typeface="MicrogrammaDBolExt" pitchFamily="34" charset="0"/>
            </a:endParaRPr>
          </a:p>
        </p:txBody>
      </p:sp>
      <p:pic>
        <p:nvPicPr>
          <p:cNvPr id="48133" name="Picture 4" descr="C:\Users\jorgePPAA\Desktop\AVPD_31_10_2013\privacy_phon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652" y="1310543"/>
            <a:ext cx="5590015" cy="312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9174" y="1526567"/>
            <a:ext cx="4358011" cy="246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AutoShape 2" descr="SmartPRIVIAL"/>
          <p:cNvSpPr>
            <a:spLocks noChangeAspect="1" noChangeArrowheads="1"/>
          </p:cNvSpPr>
          <p:nvPr/>
        </p:nvSpPr>
        <p:spPr bwMode="auto">
          <a:xfrm>
            <a:off x="14128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endParaRPr lang="es-ES" altLang="es-ES">
              <a:solidFill>
                <a:srgbClr val="0067C2"/>
              </a:solidFill>
            </a:endParaRPr>
          </a:p>
        </p:txBody>
      </p:sp>
      <p:sp>
        <p:nvSpPr>
          <p:cNvPr id="48136" name="AutoShape 4" descr="SmartPRIVIAL"/>
          <p:cNvSpPr>
            <a:spLocks noChangeAspect="1" noChangeArrowheads="1"/>
          </p:cNvSpPr>
          <p:nvPr/>
        </p:nvSpPr>
        <p:spPr bwMode="auto">
          <a:xfrm>
            <a:off x="29368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endParaRPr lang="es-ES" altLang="es-ES">
              <a:solidFill>
                <a:srgbClr val="0067C2"/>
              </a:solidFill>
            </a:endParaRPr>
          </a:p>
        </p:txBody>
      </p:sp>
      <p:sp>
        <p:nvSpPr>
          <p:cNvPr id="48137" name="AutoShape 6" descr="SmartPRIVIAL"/>
          <p:cNvSpPr>
            <a:spLocks noChangeAspect="1" noChangeArrowheads="1"/>
          </p:cNvSpPr>
          <p:nvPr/>
        </p:nvSpPr>
        <p:spPr bwMode="auto">
          <a:xfrm>
            <a:off x="44608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endParaRPr lang="es-ES" altLang="es-ES">
              <a:solidFill>
                <a:srgbClr val="0067C2"/>
              </a:solidFill>
            </a:endParaRPr>
          </a:p>
        </p:txBody>
      </p:sp>
      <p:pic>
        <p:nvPicPr>
          <p:cNvPr id="11" name="3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107" y="4633606"/>
            <a:ext cx="82438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5904496"/>
            <a:ext cx="7719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hlinkClick r:id="rId7"/>
              </a:rPr>
              <a:t>http://www.pantallasamigas.net/SaferIntenetDay-App-Videogame-SmartPrivial</a:t>
            </a:r>
            <a:r>
              <a:rPr lang="es-ES" sz="16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171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524000" y="260648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r>
              <a:rPr lang="es-ES" alt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Workshops, </a:t>
            </a:r>
            <a:r>
              <a:rPr lang="es-ES" alt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courses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and </a:t>
            </a:r>
            <a:r>
              <a:rPr lang="es-ES" alt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talks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alt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for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alt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parents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, </a:t>
            </a:r>
            <a:r>
              <a:rPr lang="es-ES" alt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teachers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and </a:t>
            </a:r>
            <a:r>
              <a:rPr lang="es-ES" alt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students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 </a:t>
            </a:r>
            <a:endParaRPr lang="es-ES" altLang="es-ES" sz="2400" dirty="0">
              <a:solidFill>
                <a:srgbClr val="FF6600"/>
              </a:solidFill>
              <a:latin typeface="MicrogrammaDBolExt" pitchFamily="34" charset="0"/>
            </a:endParaRPr>
          </a:p>
        </p:txBody>
      </p:sp>
      <p:sp>
        <p:nvSpPr>
          <p:cNvPr id="48135" name="AutoShape 2" descr="SmartPRIVIAL"/>
          <p:cNvSpPr>
            <a:spLocks noChangeAspect="1" noChangeArrowheads="1"/>
          </p:cNvSpPr>
          <p:nvPr/>
        </p:nvSpPr>
        <p:spPr bwMode="auto">
          <a:xfrm>
            <a:off x="14128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endParaRPr lang="es-ES" altLang="es-ES">
              <a:solidFill>
                <a:srgbClr val="0067C2"/>
              </a:solidFill>
            </a:endParaRPr>
          </a:p>
        </p:txBody>
      </p:sp>
      <p:sp>
        <p:nvSpPr>
          <p:cNvPr id="48136" name="AutoShape 4" descr="SmartPRIVIAL"/>
          <p:cNvSpPr>
            <a:spLocks noChangeAspect="1" noChangeArrowheads="1"/>
          </p:cNvSpPr>
          <p:nvPr/>
        </p:nvSpPr>
        <p:spPr bwMode="auto">
          <a:xfrm>
            <a:off x="29368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endParaRPr lang="es-ES" altLang="es-ES">
              <a:solidFill>
                <a:srgbClr val="0067C2"/>
              </a:solidFill>
            </a:endParaRPr>
          </a:p>
        </p:txBody>
      </p:sp>
      <p:sp>
        <p:nvSpPr>
          <p:cNvPr id="48137" name="AutoShape 6" descr="SmartPRIVIAL"/>
          <p:cNvSpPr>
            <a:spLocks noChangeAspect="1" noChangeArrowheads="1"/>
          </p:cNvSpPr>
          <p:nvPr/>
        </p:nvSpPr>
        <p:spPr bwMode="auto">
          <a:xfrm>
            <a:off x="44608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endParaRPr lang="es-ES" altLang="es-ES">
              <a:solidFill>
                <a:srgbClr val="0067C2"/>
              </a:solidFill>
            </a:endParaRPr>
          </a:p>
        </p:txBody>
      </p:sp>
      <p:pic>
        <p:nvPicPr>
          <p:cNvPr id="12" name="Picture 2" descr="Miren_Tardaguila_psicologa_y_tecnica_en-_formacion_de_PantallasAmigas_imparte_una_charla_a_menores_de_eda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448" y="2688534"/>
            <a:ext cx="4707787" cy="3530840"/>
          </a:xfrm>
          <a:prstGeom prst="rect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iren_Tardaguila_psicologa_y_tecnica_en _formacion_de_PantallasAmigas_imparte_una_charl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2519" y="1340768"/>
            <a:ext cx="4920481" cy="2466664"/>
          </a:xfrm>
          <a:prstGeom prst="rect">
            <a:avLst/>
          </a:prstGeom>
          <a:noFill/>
          <a:ln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6925" y="4293096"/>
            <a:ext cx="28860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Rectángulo"/>
          <p:cNvSpPr>
            <a:spLocks noChangeArrowheads="1"/>
          </p:cNvSpPr>
          <p:nvPr/>
        </p:nvSpPr>
        <p:spPr bwMode="auto">
          <a:xfrm>
            <a:off x="1493838" y="1844675"/>
            <a:ext cx="184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endParaRPr lang="en-US" altLang="es-ES" sz="1600">
              <a:solidFill>
                <a:srgbClr val="0067C2"/>
              </a:solidFill>
            </a:endParaRPr>
          </a:p>
        </p:txBody>
      </p:sp>
      <p:sp>
        <p:nvSpPr>
          <p:cNvPr id="62467" name="Rectangle 2"/>
          <p:cNvSpPr>
            <a:spLocks noChangeArrowheads="1"/>
          </p:cNvSpPr>
          <p:nvPr/>
        </p:nvSpPr>
        <p:spPr bwMode="auto">
          <a:xfrm>
            <a:off x="179388" y="404664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algn="ctr" eaLnBrk="1" hangingPunct="1"/>
            <a:r>
              <a:rPr lang="es-ES" altLang="es-ES" sz="2400" dirty="0" smtClean="0">
                <a:solidFill>
                  <a:srgbClr val="FF6600"/>
                </a:solidFill>
                <a:latin typeface="MicrogrammaDBolExt"/>
              </a:rPr>
              <a:t>Social Media  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/>
              </a:rPr>
              <a:t>(</a:t>
            </a:r>
            <a:r>
              <a:rPr lang="es-ES" altLang="es-ES" sz="2400" dirty="0" err="1" smtClean="0">
                <a:solidFill>
                  <a:srgbClr val="FF6600"/>
                </a:solidFill>
                <a:latin typeface="MicrogrammaDBolExt"/>
              </a:rPr>
              <a:t>February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/>
              </a:rPr>
              <a:t> 2015</a:t>
            </a:r>
            <a:r>
              <a:rPr lang="es-ES" altLang="es-ES" sz="2400" dirty="0" smtClean="0">
                <a:solidFill>
                  <a:srgbClr val="FF6600"/>
                </a:solidFill>
                <a:latin typeface="MicrogrammaDBolExt"/>
              </a:rPr>
              <a:t>)</a:t>
            </a:r>
            <a:endParaRPr lang="es-ES" altLang="es-ES" sz="2400" dirty="0">
              <a:solidFill>
                <a:srgbClr val="FF6600"/>
              </a:solidFill>
              <a:latin typeface="MicrogrammaDBolExt"/>
            </a:endParaRPr>
          </a:p>
        </p:txBody>
      </p:sp>
      <p:pic>
        <p:nvPicPr>
          <p:cNvPr id="62468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1196975"/>
            <a:ext cx="532923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2"/>
          <p:cNvSpPr>
            <a:spLocks noChangeArrowheads="1"/>
          </p:cNvSpPr>
          <p:nvPr/>
        </p:nvSpPr>
        <p:spPr bwMode="auto">
          <a:xfrm>
            <a:off x="5724128" y="2860940"/>
            <a:ext cx="47037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r>
              <a:rPr lang="es-ES" altLang="es-ES" sz="1800" dirty="0" smtClean="0">
                <a:solidFill>
                  <a:srgbClr val="FF6600"/>
                </a:solidFill>
              </a:rPr>
              <a:t>YouTube </a:t>
            </a:r>
            <a:r>
              <a:rPr lang="es-ES" altLang="es-ES" sz="1800" dirty="0" err="1" smtClean="0">
                <a:solidFill>
                  <a:srgbClr val="FF6600"/>
                </a:solidFill>
              </a:rPr>
              <a:t>Channel</a:t>
            </a:r>
            <a:r>
              <a:rPr lang="es-ES" altLang="es-ES" sz="1800" dirty="0" smtClean="0">
                <a:solidFill>
                  <a:srgbClr val="FF6600"/>
                </a:solidFill>
              </a:rPr>
              <a:t> </a:t>
            </a:r>
            <a:endParaRPr lang="es-ES" altLang="es-ES" sz="1800" dirty="0">
              <a:solidFill>
                <a:srgbClr val="FF6600"/>
              </a:solidFill>
            </a:endParaRPr>
          </a:p>
          <a:p>
            <a:pPr eaLnBrk="1" hangingPunct="1"/>
            <a:r>
              <a:rPr lang="es-ES" altLang="es-ES" sz="1800" dirty="0">
                <a:solidFill>
                  <a:srgbClr val="0319BF"/>
                </a:solidFill>
              </a:rPr>
              <a:t>    </a:t>
            </a:r>
            <a:r>
              <a:rPr lang="es-ES" altLang="es-ES" sz="1800" dirty="0" smtClean="0">
                <a:solidFill>
                  <a:srgbClr val="0319BF"/>
                </a:solidFill>
              </a:rPr>
              <a:t>   </a:t>
            </a:r>
            <a:r>
              <a:rPr lang="es-ES" altLang="es-ES" sz="1800" dirty="0" smtClean="0">
                <a:solidFill>
                  <a:srgbClr val="0319BF"/>
                </a:solidFill>
              </a:rPr>
              <a:t>65.100 </a:t>
            </a:r>
            <a:r>
              <a:rPr lang="es-ES" altLang="es-ES" sz="1800" dirty="0" err="1" smtClean="0">
                <a:solidFill>
                  <a:srgbClr val="0319BF"/>
                </a:solidFill>
              </a:rPr>
              <a:t>subscribers</a:t>
            </a:r>
            <a:endParaRPr lang="es-ES" altLang="es-ES" sz="1800" dirty="0">
              <a:solidFill>
                <a:srgbClr val="0319BF"/>
              </a:solidFill>
            </a:endParaRPr>
          </a:p>
          <a:p>
            <a:pPr eaLnBrk="1" hangingPunct="1"/>
            <a:r>
              <a:rPr lang="es-ES" altLang="es-ES" sz="1800" dirty="0" smtClean="0">
                <a:solidFill>
                  <a:srgbClr val="0319BF"/>
                </a:solidFill>
              </a:rPr>
              <a:t>32.000.000 </a:t>
            </a:r>
            <a:r>
              <a:rPr lang="es-ES" altLang="es-ES" sz="1800" dirty="0" err="1" smtClean="0">
                <a:solidFill>
                  <a:srgbClr val="0319BF"/>
                </a:solidFill>
              </a:rPr>
              <a:t>views</a:t>
            </a:r>
            <a:endParaRPr lang="es-ES" altLang="es-ES" sz="1800" dirty="0" smtClean="0">
              <a:solidFill>
                <a:srgbClr val="0319BF"/>
              </a:solidFill>
            </a:endParaRPr>
          </a:p>
          <a:p>
            <a:pPr eaLnBrk="1" hangingPunct="1"/>
            <a:r>
              <a:rPr lang="en-US" altLang="es-ES" sz="1800" dirty="0" smtClean="0">
                <a:solidFill>
                  <a:srgbClr val="0319BF"/>
                </a:solidFill>
              </a:rPr>
              <a:t>  </a:t>
            </a:r>
            <a:r>
              <a:rPr lang="en-US" altLang="es-ES" sz="1800" dirty="0" smtClean="0">
                <a:solidFill>
                  <a:srgbClr val="0319BF"/>
                </a:solidFill>
              </a:rPr>
              <a:t>1.200.000 </a:t>
            </a:r>
            <a:r>
              <a:rPr lang="en-US" altLang="es-ES" sz="1800" dirty="0" smtClean="0">
                <a:solidFill>
                  <a:srgbClr val="0319BF"/>
                </a:solidFill>
              </a:rPr>
              <a:t>views/month</a:t>
            </a:r>
            <a:endParaRPr lang="es-ES" altLang="es-ES" sz="1800" dirty="0">
              <a:solidFill>
                <a:srgbClr val="0319BF"/>
              </a:solidFill>
            </a:endParaRPr>
          </a:p>
          <a:p>
            <a:pPr eaLnBrk="1" hangingPunct="1"/>
            <a:endParaRPr lang="es-ES" altLang="es-ES" sz="1800" dirty="0">
              <a:solidFill>
                <a:srgbClr val="0319BF"/>
              </a:solidFill>
            </a:endParaRPr>
          </a:p>
          <a:p>
            <a:pPr eaLnBrk="1" hangingPunct="1"/>
            <a:r>
              <a:rPr lang="es-ES" altLang="es-ES" sz="1800" dirty="0">
                <a:solidFill>
                  <a:srgbClr val="FF6600"/>
                </a:solidFill>
              </a:rPr>
              <a:t>Twitter</a:t>
            </a:r>
          </a:p>
          <a:p>
            <a:pPr eaLnBrk="1" hangingPunct="1"/>
            <a:r>
              <a:rPr lang="es-ES" altLang="es-ES" sz="1800" dirty="0" smtClean="0">
                <a:solidFill>
                  <a:srgbClr val="0319BF"/>
                </a:solidFill>
              </a:rPr>
              <a:t>11.500 </a:t>
            </a:r>
            <a:r>
              <a:rPr lang="es-ES" altLang="es-ES" sz="1800" dirty="0" err="1" smtClean="0">
                <a:solidFill>
                  <a:srgbClr val="0319BF"/>
                </a:solidFill>
              </a:rPr>
              <a:t>followers</a:t>
            </a:r>
            <a:endParaRPr lang="es-ES" altLang="es-ES" sz="1800" dirty="0">
              <a:solidFill>
                <a:srgbClr val="0319BF"/>
              </a:solidFill>
            </a:endParaRPr>
          </a:p>
          <a:p>
            <a:pPr eaLnBrk="1" hangingPunct="1"/>
            <a:endParaRPr lang="es-ES" altLang="es-ES" sz="1800" dirty="0">
              <a:solidFill>
                <a:srgbClr val="0319BF"/>
              </a:solidFill>
            </a:endParaRPr>
          </a:p>
          <a:p>
            <a:pPr eaLnBrk="1" hangingPunct="1"/>
            <a:r>
              <a:rPr lang="es-ES" altLang="es-ES" sz="1800" dirty="0">
                <a:solidFill>
                  <a:srgbClr val="FF6600"/>
                </a:solidFill>
              </a:rPr>
              <a:t>Facebook</a:t>
            </a:r>
          </a:p>
          <a:p>
            <a:pPr eaLnBrk="1" hangingPunct="1"/>
            <a:r>
              <a:rPr lang="es-ES" altLang="es-ES" sz="1800" dirty="0" smtClean="0">
                <a:solidFill>
                  <a:srgbClr val="0319BF"/>
                </a:solidFill>
              </a:rPr>
              <a:t>6.600 </a:t>
            </a:r>
            <a:r>
              <a:rPr lang="es-ES" altLang="es-ES" sz="1800" dirty="0" err="1" smtClean="0">
                <a:solidFill>
                  <a:srgbClr val="0319BF"/>
                </a:solidFill>
              </a:rPr>
              <a:t>likes</a:t>
            </a:r>
            <a:endParaRPr lang="es-ES" altLang="es-ES" sz="1800" dirty="0">
              <a:solidFill>
                <a:srgbClr val="0319BF"/>
              </a:solidFill>
            </a:endParaRPr>
          </a:p>
          <a:p>
            <a:pPr eaLnBrk="1" hangingPunct="1"/>
            <a:endParaRPr lang="es-ES" altLang="es-ES" sz="1800" dirty="0">
              <a:solidFill>
                <a:srgbClr val="0319BF"/>
              </a:solidFill>
            </a:endParaRPr>
          </a:p>
          <a:p>
            <a:pPr eaLnBrk="1" hangingPunct="1"/>
            <a:r>
              <a:rPr lang="es-ES" altLang="es-ES" sz="1800" dirty="0" err="1" smtClean="0">
                <a:solidFill>
                  <a:srgbClr val="FF6600"/>
                </a:solidFill>
              </a:rPr>
              <a:t>Other</a:t>
            </a:r>
            <a:r>
              <a:rPr lang="es-ES" altLang="es-ES" sz="1800" dirty="0" smtClean="0">
                <a:solidFill>
                  <a:srgbClr val="FF6600"/>
                </a:solidFill>
              </a:rPr>
              <a:t> web </a:t>
            </a:r>
            <a:r>
              <a:rPr lang="es-ES" altLang="es-ES" sz="1800" dirty="0" err="1" smtClean="0">
                <a:solidFill>
                  <a:srgbClr val="FF6600"/>
                </a:solidFill>
              </a:rPr>
              <a:t>sites</a:t>
            </a:r>
            <a:endParaRPr lang="es-ES" altLang="es-ES" sz="1800" dirty="0">
              <a:solidFill>
                <a:srgbClr val="FF6600"/>
              </a:solidFill>
            </a:endParaRPr>
          </a:p>
          <a:p>
            <a:pPr eaLnBrk="1" hangingPunct="1"/>
            <a:r>
              <a:rPr lang="es-ES" altLang="es-ES" sz="1800" dirty="0">
                <a:solidFill>
                  <a:srgbClr val="0319BF"/>
                </a:solidFill>
              </a:rPr>
              <a:t>+100.000 </a:t>
            </a:r>
            <a:r>
              <a:rPr lang="es-ES" altLang="es-ES" sz="1800" dirty="0" err="1" smtClean="0">
                <a:solidFill>
                  <a:srgbClr val="0319BF"/>
                </a:solidFill>
              </a:rPr>
              <a:t>views</a:t>
            </a:r>
            <a:r>
              <a:rPr lang="es-ES" altLang="es-ES" sz="1800" dirty="0" smtClean="0">
                <a:solidFill>
                  <a:srgbClr val="0319BF"/>
                </a:solidFill>
              </a:rPr>
              <a:t>/</a:t>
            </a:r>
            <a:r>
              <a:rPr lang="es-ES" altLang="es-ES" sz="1800" dirty="0" err="1" smtClean="0">
                <a:solidFill>
                  <a:srgbClr val="0319BF"/>
                </a:solidFill>
              </a:rPr>
              <a:t>month</a:t>
            </a:r>
            <a:endParaRPr lang="es-ES" altLang="es-ES" sz="1800" dirty="0">
              <a:solidFill>
                <a:srgbClr val="0319BF"/>
              </a:solidFill>
            </a:endParaRPr>
          </a:p>
          <a:p>
            <a:pPr eaLnBrk="1" hangingPunct="1"/>
            <a:endParaRPr lang="es-ES" altLang="es-ES" sz="1800" dirty="0">
              <a:solidFill>
                <a:srgbClr val="0319BF"/>
              </a:solidFill>
            </a:endParaRPr>
          </a:p>
        </p:txBody>
      </p:sp>
      <p:sp>
        <p:nvSpPr>
          <p:cNvPr id="62470" name="AutoShape 2" descr="Resultado de imagen de www"/>
          <p:cNvSpPr>
            <a:spLocks noChangeAspect="1" noChangeArrowheads="1"/>
          </p:cNvSpPr>
          <p:nvPr/>
        </p:nvSpPr>
        <p:spPr bwMode="auto">
          <a:xfrm>
            <a:off x="14128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endParaRPr lang="es-ES" altLang="es-ES">
              <a:solidFill>
                <a:srgbClr val="0067C2"/>
              </a:solidFill>
            </a:endParaRPr>
          </a:p>
        </p:txBody>
      </p:sp>
      <p:pic>
        <p:nvPicPr>
          <p:cNvPr id="624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318" y="5053104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725" y="2914335"/>
            <a:ext cx="1081088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88" y="4138157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4" name="AutoShape 8" descr="Resultado de imagen de WEB"/>
          <p:cNvSpPr>
            <a:spLocks noChangeAspect="1" noChangeArrowheads="1"/>
          </p:cNvSpPr>
          <p:nvPr/>
        </p:nvSpPr>
        <p:spPr bwMode="auto">
          <a:xfrm>
            <a:off x="29368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endParaRPr lang="es-ES" altLang="es-ES">
              <a:solidFill>
                <a:srgbClr val="0067C2"/>
              </a:solidFill>
            </a:endParaRPr>
          </a:p>
        </p:txBody>
      </p:sp>
      <p:pic>
        <p:nvPicPr>
          <p:cNvPr id="62475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4176" y="5877272"/>
            <a:ext cx="95567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Agradecimiento_25_millones_Youtube_Peter_y_twitter_pantallasamiga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3095625" cy="2343150"/>
          </a:xfrm>
          <a:prstGeom prst="rect">
            <a:avLst/>
          </a:prstGeom>
          <a:effectLst>
            <a:outerShdw blurRad="50800" dist="63500" dir="2700000" algn="tl" rotWithShape="0">
              <a:srgbClr val="004F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153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3"/>
          <p:cNvSpPr txBox="1">
            <a:spLocks noChangeArrowheads="1"/>
          </p:cNvSpPr>
          <p:nvPr/>
        </p:nvSpPr>
        <p:spPr bwMode="auto">
          <a:xfrm>
            <a:off x="755576" y="332656"/>
            <a:ext cx="7776864" cy="98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62000" eaLnBrk="0" hangingPunct="0">
              <a:defRPr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eaLnBrk="0" hangingPunct="0">
              <a:defRPr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eaLnBrk="0" hangingPunct="0">
              <a:defRPr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eaLnBrk="0" hangingPunct="0">
              <a:defRPr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eaLnBrk="0" hangingPunct="0">
              <a:defRPr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None/>
            </a:pPr>
            <a:r>
              <a:rPr lang="en-US" sz="3200" dirty="0">
                <a:solidFill>
                  <a:srgbClr val="FF6600"/>
                </a:solidFill>
                <a:latin typeface="MicrogrammaDBolExt" pitchFamily="34" charset="0"/>
              </a:rPr>
              <a:t>Thank you for your attention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None/>
            </a:pPr>
            <a:endParaRPr lang="es-ES" sz="3200" b="1" dirty="0">
              <a:solidFill>
                <a:srgbClr val="FF6600"/>
              </a:solidFill>
              <a:latin typeface="MicrogrammaDBolExt" pitchFamily="34" charset="0"/>
            </a:endParaRPr>
          </a:p>
          <a:p>
            <a:pPr algn="ctr" eaLnBrk="1" hangingPunct="1">
              <a:lnSpc>
                <a:spcPct val="90000"/>
              </a:lnSpc>
              <a:buClrTx/>
              <a:buFont typeface="Wingdings" pitchFamily="2" charset="2"/>
              <a:buNone/>
            </a:pPr>
            <a:endParaRPr lang="es-ES" sz="2000" b="1" dirty="0" smtClean="0">
              <a:solidFill>
                <a:schemeClr val="accent2"/>
              </a:solidFill>
              <a:latin typeface="MicrogrammaDBolExt" pitchFamily="34" charset="0"/>
            </a:endParaRPr>
          </a:p>
          <a:p>
            <a:pPr algn="ctr" eaLnBrk="1" hangingPunct="1">
              <a:lnSpc>
                <a:spcPct val="90000"/>
              </a:lnSpc>
              <a:buClrTx/>
              <a:buFont typeface="Wingdings" pitchFamily="2" charset="2"/>
              <a:buNone/>
            </a:pPr>
            <a:endParaRPr lang="es-ES" sz="2000" b="1" dirty="0">
              <a:solidFill>
                <a:schemeClr val="accent2"/>
              </a:solidFill>
              <a:latin typeface="MicrogrammaDBolExt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s-ES" sz="2000" b="1" dirty="0">
              <a:solidFill>
                <a:schemeClr val="accent2"/>
              </a:solidFill>
              <a:latin typeface="MicrogrammaDBolExt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s-ES" b="1" dirty="0">
              <a:solidFill>
                <a:srgbClr val="FF6600"/>
              </a:solidFill>
              <a:latin typeface="MicrogrammaDBolExt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Tx/>
              <a:buNone/>
            </a:pPr>
            <a:endParaRPr lang="es-ES" b="1" dirty="0">
              <a:solidFill>
                <a:schemeClr val="accent2"/>
              </a:solidFill>
              <a:latin typeface="MicrogrammaDBolEx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8269264" cy="286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67159" y="5757787"/>
            <a:ext cx="5646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/>
              <a:t>E-mail: urko.fernandez@pantallasamigas.net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444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76375" y="404664"/>
            <a:ext cx="78724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r>
              <a:rPr lang="es-ES" altLang="es-ES" sz="2400" dirty="0">
                <a:solidFill>
                  <a:srgbClr val="FF6600"/>
                </a:solidFill>
                <a:latin typeface="MicrogrammaDBolExt" pitchFamily="34" charset="0"/>
              </a:rPr>
              <a:t>Global </a:t>
            </a:r>
            <a:r>
              <a:rPr lang="es-ES" altLang="es-ES" sz="2400" dirty="0" err="1">
                <a:solidFill>
                  <a:srgbClr val="FF6600"/>
                </a:solidFill>
                <a:latin typeface="MicrogrammaDBolExt" pitchFamily="34" charset="0"/>
              </a:rPr>
              <a:t>scope</a:t>
            </a:r>
            <a:r>
              <a:rPr lang="es-ES" altLang="es-ES" sz="2400" dirty="0">
                <a:solidFill>
                  <a:srgbClr val="FF6600"/>
                </a:solidFill>
                <a:latin typeface="MicrogrammaDBolExt" pitchFamily="34" charset="0"/>
              </a:rPr>
              <a:t> and </a:t>
            </a:r>
            <a:r>
              <a:rPr lang="es-ES" altLang="es-ES" sz="2400" dirty="0" err="1">
                <a:solidFill>
                  <a:srgbClr val="FF6600"/>
                </a:solidFill>
                <a:latin typeface="MicrogrammaDBolExt" pitchFamily="34" charset="0"/>
              </a:rPr>
              <a:t>interventions</a:t>
            </a:r>
            <a:endParaRPr lang="es-ES" altLang="es-ES" sz="2400" dirty="0">
              <a:solidFill>
                <a:srgbClr val="FF6600"/>
              </a:solidFill>
              <a:latin typeface="MicrogrammaDBolExt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187624" y="1124744"/>
            <a:ext cx="800893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95250"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 err="1">
                <a:solidFill>
                  <a:srgbClr val="0319BF"/>
                </a:solidFill>
              </a:rPr>
              <a:t>S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pain</a:t>
            </a:r>
            <a:r>
              <a:rPr lang="es-ES_tradnl" altLang="es-ES" sz="1600" dirty="0" smtClean="0">
                <a:solidFill>
                  <a:srgbClr val="0319BF"/>
                </a:solidFill>
              </a:rPr>
              <a:t> as 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source</a:t>
            </a:r>
            <a:r>
              <a:rPr lang="es-ES_tradnl" altLang="es-ES" sz="1600" dirty="0" smtClean="0">
                <a:solidFill>
                  <a:srgbClr val="0319BF"/>
                </a:solidFill>
              </a:rPr>
              <a:t> and link 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between</a:t>
            </a:r>
            <a:r>
              <a:rPr lang="es-ES_tradnl" altLang="es-ES" sz="1600" dirty="0" smtClean="0">
                <a:solidFill>
                  <a:srgbClr val="0319BF"/>
                </a:solidFill>
              </a:rPr>
              <a:t> 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Europe</a:t>
            </a:r>
            <a:r>
              <a:rPr lang="es-ES_tradnl" altLang="es-ES" sz="1600" dirty="0" smtClean="0">
                <a:solidFill>
                  <a:srgbClr val="0319BF"/>
                </a:solidFill>
              </a:rPr>
              <a:t> and 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Latin</a:t>
            </a:r>
            <a:r>
              <a:rPr lang="es-ES_tradnl" altLang="es-ES" sz="1600" dirty="0" smtClean="0">
                <a:solidFill>
                  <a:srgbClr val="0319BF"/>
                </a:solidFill>
              </a:rPr>
              <a:t> 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America</a:t>
            </a: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 smtClean="0">
                <a:solidFill>
                  <a:srgbClr val="0319BF"/>
                </a:solidFill>
              </a:rPr>
              <a:t>Project 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developed</a:t>
            </a:r>
            <a:r>
              <a:rPr lang="es-ES_tradnl" altLang="es-ES" sz="1600" dirty="0" smtClean="0">
                <a:solidFill>
                  <a:srgbClr val="0319BF"/>
                </a:solidFill>
              </a:rPr>
              <a:t> in:</a:t>
            </a: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Bolivia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Brazil</a:t>
            </a: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</a:t>
            </a:r>
            <a:r>
              <a:rPr lang="es-ES_tradnl" altLang="es-ES" sz="1600" dirty="0" smtClean="0">
                <a:solidFill>
                  <a:srgbClr val="FF6600"/>
                </a:solidFill>
              </a:rPr>
              <a:t>Cape </a:t>
            </a:r>
            <a:r>
              <a:rPr lang="es-ES_tradnl" altLang="es-ES" sz="1600" dirty="0">
                <a:solidFill>
                  <a:srgbClr val="FF6600"/>
                </a:solidFill>
              </a:rPr>
              <a:t>Verde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Colombia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Paraguay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 err="1" smtClean="0">
                <a:solidFill>
                  <a:srgbClr val="0319BF"/>
                </a:solidFill>
              </a:rPr>
              <a:t>Current</a:t>
            </a:r>
            <a:r>
              <a:rPr lang="es-ES_tradnl" altLang="es-ES" sz="1600" dirty="0" smtClean="0">
                <a:solidFill>
                  <a:srgbClr val="0319BF"/>
                </a:solidFill>
              </a:rPr>
              <a:t> 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projects</a:t>
            </a:r>
            <a:r>
              <a:rPr lang="es-ES_tradnl" altLang="es-ES" sz="1600" dirty="0" smtClean="0">
                <a:solidFill>
                  <a:srgbClr val="0319BF"/>
                </a:solidFill>
              </a:rPr>
              <a:t> in:</a:t>
            </a: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Mexico</a:t>
            </a: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Spain</a:t>
            </a: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 err="1" smtClean="0">
                <a:solidFill>
                  <a:srgbClr val="0319BF"/>
                </a:solidFill>
              </a:rPr>
              <a:t>Collaborations</a:t>
            </a:r>
            <a:r>
              <a:rPr lang="es-ES_tradnl" altLang="es-ES" sz="1600" dirty="0" smtClean="0">
                <a:solidFill>
                  <a:srgbClr val="0319BF"/>
                </a:solidFill>
              </a:rPr>
              <a:t> 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with</a:t>
            </a:r>
            <a:r>
              <a:rPr lang="es-ES_tradnl" altLang="es-ES" sz="1600" dirty="0" smtClean="0">
                <a:solidFill>
                  <a:srgbClr val="0319BF"/>
                </a:solidFill>
              </a:rPr>
              <a:t> :</a:t>
            </a: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Argentina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Chile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Costa Rica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Peru</a:t>
            </a: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</a:t>
            </a:r>
            <a:r>
              <a:rPr lang="es-ES_tradnl" altLang="es-ES" sz="1600" dirty="0" smtClean="0">
                <a:solidFill>
                  <a:srgbClr val="0319BF"/>
                </a:solidFill>
              </a:rPr>
              <a:t>Venezuela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 smtClean="0">
                <a:solidFill>
                  <a:srgbClr val="0319BF"/>
                </a:solidFill>
              </a:rPr>
              <a:t>	Colombia</a:t>
            </a: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</a:t>
            </a:r>
            <a:r>
              <a:rPr lang="es-ES_tradnl" altLang="es-ES" sz="1600" dirty="0" smtClean="0">
                <a:solidFill>
                  <a:srgbClr val="FF6600"/>
                </a:solidFill>
              </a:rPr>
              <a:t>Lebanon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 smtClean="0">
                <a:solidFill>
                  <a:srgbClr val="FF6600"/>
                </a:solidFill>
              </a:rPr>
              <a:t>	</a:t>
            </a:r>
            <a:r>
              <a:rPr lang="es-ES_tradnl" altLang="es-ES" sz="1600" dirty="0" err="1" smtClean="0">
                <a:solidFill>
                  <a:srgbClr val="FF6600"/>
                </a:solidFill>
              </a:rPr>
              <a:t>Turkey</a:t>
            </a:r>
            <a:endParaRPr lang="es-ES_tradnl" altLang="es-ES" sz="1600" dirty="0">
              <a:solidFill>
                <a:srgbClr val="FF660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n-US" altLang="es-ES" sz="1600" dirty="0" smtClean="0">
                <a:solidFill>
                  <a:srgbClr val="0319BF"/>
                </a:solidFill>
              </a:rPr>
              <a:t>Presence in several European and North American Forum</a:t>
            </a:r>
            <a:endParaRPr lang="es-ES_tradnl" altLang="es-ES" sz="1600" dirty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Char char="Ø"/>
            </a:pPr>
            <a:endParaRPr lang="es-ES" altLang="es-ES" sz="1600" dirty="0">
              <a:solidFill>
                <a:srgbClr val="FF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88224" y="1960034"/>
            <a:ext cx="309634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 err="1" smtClean="0">
                <a:solidFill>
                  <a:srgbClr val="0319BF"/>
                </a:solidFill>
              </a:rPr>
              <a:t>Languages</a:t>
            </a:r>
            <a:r>
              <a:rPr lang="es-ES_tradnl" altLang="es-ES" sz="1600" dirty="0" smtClean="0">
                <a:solidFill>
                  <a:srgbClr val="0319BF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 smtClean="0">
                <a:solidFill>
                  <a:srgbClr val="0319BF"/>
                </a:solidFill>
              </a:rPr>
              <a:t>	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Spanish</a:t>
            </a:r>
            <a:endParaRPr lang="es-ES_tradnl" altLang="es-ES" sz="1600" dirty="0" smtClean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 smtClean="0">
                <a:solidFill>
                  <a:srgbClr val="0319BF"/>
                </a:solidFill>
              </a:rPr>
              <a:t>	English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 smtClean="0">
                <a:solidFill>
                  <a:srgbClr val="0319BF"/>
                </a:solidFill>
              </a:rPr>
              <a:t>	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Portuguese</a:t>
            </a:r>
            <a:endParaRPr lang="es-ES_tradnl" altLang="es-ES" sz="1600" dirty="0" smtClean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 smtClean="0">
                <a:solidFill>
                  <a:srgbClr val="0319BF"/>
                </a:solidFill>
              </a:rPr>
              <a:t>	French</a:t>
            </a: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Basque</a:t>
            </a:r>
            <a:endParaRPr lang="es-ES_tradnl" altLang="es-ES" sz="1600" dirty="0" smtClean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Arabic</a:t>
            </a:r>
            <a:endParaRPr lang="es-ES_tradnl" altLang="es-ES" sz="1600" dirty="0" smtClean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Turkish</a:t>
            </a:r>
            <a:endParaRPr lang="es-ES_tradnl" altLang="es-ES" sz="1600" dirty="0" smtClean="0">
              <a:solidFill>
                <a:srgbClr val="0319BF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es-ES_tradnl" altLang="es-ES" sz="1600" dirty="0">
                <a:solidFill>
                  <a:srgbClr val="0319BF"/>
                </a:solidFill>
              </a:rPr>
              <a:t>	</a:t>
            </a:r>
            <a:r>
              <a:rPr lang="es-ES_tradnl" altLang="es-ES" sz="1600" dirty="0" err="1" smtClean="0">
                <a:solidFill>
                  <a:srgbClr val="0319BF"/>
                </a:solidFill>
              </a:rPr>
              <a:t>Hebrew</a:t>
            </a:r>
            <a:endParaRPr lang="es-ES_tradnl" altLang="es-ES" sz="1600" dirty="0">
              <a:solidFill>
                <a:srgbClr val="0319BF"/>
              </a:solidFill>
            </a:endParaRPr>
          </a:p>
        </p:txBody>
      </p:sp>
      <p:pic>
        <p:nvPicPr>
          <p:cNvPr id="5" name="Picture 2" descr="https://upload.wikimedia.org/wikipedia/commons/thumb/9/99/InternetPenetrationWorldMap.svg/863px-InternetPenetrationWorldMap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818" y="2566310"/>
            <a:ext cx="4131526" cy="21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0" y="333375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Fighting</a:t>
            </a:r>
            <a:r>
              <a:rPr 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sextortion</a:t>
            </a:r>
            <a:r>
              <a:rPr 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and </a:t>
            </a: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the</a:t>
            </a:r>
            <a:r>
              <a:rPr 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risks</a:t>
            </a:r>
            <a:r>
              <a:rPr 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of </a:t>
            </a: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sexting</a:t>
            </a:r>
            <a:endParaRPr lang="es-ES" sz="2400" dirty="0">
              <a:solidFill>
                <a:srgbClr val="FF6600"/>
              </a:solidFill>
              <a:latin typeface="MicrogrammaDBolEx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785" y="1844824"/>
            <a:ext cx="7676138" cy="39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6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0" y="333375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buClrTx/>
              <a:buFontTx/>
              <a:buNone/>
            </a:pP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Various</a:t>
            </a:r>
            <a:r>
              <a:rPr 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tools</a:t>
            </a:r>
            <a:r>
              <a:rPr 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and </a:t>
            </a: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resources</a:t>
            </a:r>
            <a:r>
              <a:rPr 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to </a:t>
            </a: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fight</a:t>
            </a:r>
            <a:r>
              <a:rPr 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r>
              <a:rPr lang="es-ES" sz="2400" dirty="0" err="1" smtClean="0">
                <a:solidFill>
                  <a:srgbClr val="FF6600"/>
                </a:solidFill>
                <a:latin typeface="MicrogrammaDBolExt" pitchFamily="34" charset="0"/>
              </a:rPr>
              <a:t>sextortion</a:t>
            </a:r>
            <a:r>
              <a:rPr lang="es-ES" sz="2400" dirty="0" smtClean="0">
                <a:solidFill>
                  <a:srgbClr val="FF6600"/>
                </a:solidFill>
                <a:latin typeface="MicrogrammaDBolExt" pitchFamily="34" charset="0"/>
              </a:rPr>
              <a:t> online</a:t>
            </a:r>
            <a:endParaRPr lang="es-ES" sz="2400" dirty="0">
              <a:solidFill>
                <a:srgbClr val="FF6600"/>
              </a:solidFill>
              <a:latin typeface="MicrogrammaDBolExt" pitchFamily="34" charset="0"/>
            </a:endParaRPr>
          </a:p>
        </p:txBody>
      </p:sp>
      <p:sp>
        <p:nvSpPr>
          <p:cNvPr id="4099" name="Rectangle 2059"/>
          <p:cNvSpPr>
            <a:spLocks noChangeArrowheads="1"/>
          </p:cNvSpPr>
          <p:nvPr/>
        </p:nvSpPr>
        <p:spPr bwMode="auto">
          <a:xfrm>
            <a:off x="539552" y="1556792"/>
            <a:ext cx="807085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62000">
              <a:lnSpc>
                <a:spcPct val="90000"/>
              </a:lnSpc>
              <a:buClrTx/>
              <a:buFont typeface="Wingdings" pitchFamily="2" charset="2"/>
              <a:buNone/>
            </a:pPr>
            <a:endParaRPr lang="es-ES" sz="1200" dirty="0">
              <a:solidFill>
                <a:srgbClr val="FF6600"/>
              </a:solidFill>
              <a:latin typeface="MicrogrammaDBolExt" pitchFamily="34" charset="0"/>
            </a:endParaRPr>
          </a:p>
          <a:p>
            <a:pPr marL="762000">
              <a:lnSpc>
                <a:spcPct val="90000"/>
              </a:lnSpc>
              <a:buClrTx/>
            </a:pPr>
            <a:r>
              <a:rPr lang="en-US" sz="2400" dirty="0" smtClean="0">
                <a:solidFill>
                  <a:srgbClr val="0319BF"/>
                </a:solidFill>
                <a:latin typeface="MicrogrammaDBolExt" pitchFamily="34" charset="0"/>
              </a:rPr>
              <a:t>Awareness campaigns</a:t>
            </a:r>
          </a:p>
          <a:p>
            <a:pPr marL="762000">
              <a:lnSpc>
                <a:spcPct val="90000"/>
              </a:lnSpc>
              <a:buClrTx/>
            </a:pPr>
            <a:endParaRPr lang="en-US" sz="2400" dirty="0">
              <a:solidFill>
                <a:srgbClr val="0319BF"/>
              </a:solidFill>
              <a:latin typeface="MicrogrammaDBolExt" pitchFamily="34" charset="0"/>
            </a:endParaRPr>
          </a:p>
          <a:p>
            <a:pPr marL="762000">
              <a:lnSpc>
                <a:spcPct val="90000"/>
              </a:lnSpc>
              <a:buClrTx/>
            </a:pPr>
            <a:r>
              <a:rPr lang="en-US" sz="2400" dirty="0" smtClean="0">
                <a:solidFill>
                  <a:srgbClr val="0319BF"/>
                </a:solidFill>
                <a:latin typeface="MicrogrammaDBolExt" pitchFamily="34" charset="0"/>
              </a:rPr>
              <a:t>Animations</a:t>
            </a:r>
          </a:p>
          <a:p>
            <a:pPr marL="762000">
              <a:lnSpc>
                <a:spcPct val="90000"/>
              </a:lnSpc>
              <a:buClrTx/>
            </a:pPr>
            <a:endParaRPr lang="en-US" sz="2400" dirty="0">
              <a:solidFill>
                <a:srgbClr val="0319BF"/>
              </a:solidFill>
              <a:latin typeface="MicrogrammaDBolExt" pitchFamily="34" charset="0"/>
            </a:endParaRPr>
          </a:p>
          <a:p>
            <a:pPr marL="762000">
              <a:lnSpc>
                <a:spcPct val="90000"/>
              </a:lnSpc>
              <a:buClrTx/>
            </a:pPr>
            <a:r>
              <a:rPr lang="en-US" sz="2400" dirty="0" smtClean="0">
                <a:solidFill>
                  <a:srgbClr val="0319BF"/>
                </a:solidFill>
                <a:latin typeface="MicrogrammaDBolExt" pitchFamily="34" charset="0"/>
              </a:rPr>
              <a:t>Interactive games</a:t>
            </a:r>
          </a:p>
          <a:p>
            <a:pPr marL="762000">
              <a:lnSpc>
                <a:spcPct val="90000"/>
              </a:lnSpc>
              <a:buClrTx/>
            </a:pPr>
            <a:endParaRPr lang="en-US" sz="2400" dirty="0">
              <a:solidFill>
                <a:srgbClr val="0319BF"/>
              </a:solidFill>
              <a:latin typeface="MicrogrammaDBolExt" pitchFamily="34" charset="0"/>
            </a:endParaRPr>
          </a:p>
          <a:p>
            <a:pPr marL="762000">
              <a:lnSpc>
                <a:spcPct val="90000"/>
              </a:lnSpc>
              <a:buClrTx/>
            </a:pPr>
            <a:r>
              <a:rPr lang="en-US" sz="2400" dirty="0" smtClean="0">
                <a:solidFill>
                  <a:srgbClr val="0319BF"/>
                </a:solidFill>
                <a:latin typeface="MicrogrammaDBolExt" pitchFamily="34" charset="0"/>
              </a:rPr>
              <a:t>Booklets </a:t>
            </a:r>
            <a:r>
              <a:rPr lang="en-US" sz="2400" dirty="0">
                <a:solidFill>
                  <a:srgbClr val="0319BF"/>
                </a:solidFill>
                <a:latin typeface="MicrogrammaDBolExt" pitchFamily="34" charset="0"/>
              </a:rPr>
              <a:t>and guides for teachers and </a:t>
            </a:r>
            <a:r>
              <a:rPr lang="en-US" sz="2400" dirty="0" smtClean="0">
                <a:solidFill>
                  <a:srgbClr val="0319BF"/>
                </a:solidFill>
                <a:latin typeface="MicrogrammaDBolExt" pitchFamily="34" charset="0"/>
              </a:rPr>
              <a:t>educators</a:t>
            </a:r>
          </a:p>
          <a:p>
            <a:pPr marL="762000">
              <a:lnSpc>
                <a:spcPct val="90000"/>
              </a:lnSpc>
              <a:buClrTx/>
            </a:pPr>
            <a:endParaRPr lang="en-US" sz="2400" dirty="0">
              <a:solidFill>
                <a:srgbClr val="0319BF"/>
              </a:solidFill>
              <a:latin typeface="MicrogrammaDBolExt" pitchFamily="34" charset="0"/>
            </a:endParaRPr>
          </a:p>
          <a:p>
            <a:pPr marL="762000">
              <a:lnSpc>
                <a:spcPct val="90000"/>
              </a:lnSpc>
              <a:buClrTx/>
            </a:pPr>
            <a:r>
              <a:rPr lang="en-US" sz="2400" dirty="0" smtClean="0">
                <a:solidFill>
                  <a:srgbClr val="0319BF"/>
                </a:solidFill>
                <a:latin typeface="MicrogrammaDBolExt" pitchFamily="34" charset="0"/>
              </a:rPr>
              <a:t>Intervention </a:t>
            </a:r>
            <a:r>
              <a:rPr lang="en-US" sz="2400" dirty="0">
                <a:solidFill>
                  <a:srgbClr val="0319BF"/>
                </a:solidFill>
                <a:latin typeface="MicrogrammaDBolExt" pitchFamily="34" charset="0"/>
              </a:rPr>
              <a:t>protocols for </a:t>
            </a:r>
            <a:r>
              <a:rPr lang="en-US" sz="2400" dirty="0" smtClean="0">
                <a:solidFill>
                  <a:srgbClr val="0319BF"/>
                </a:solidFill>
                <a:latin typeface="MicrogrammaDBolExt" pitchFamily="34" charset="0"/>
              </a:rPr>
              <a:t>victims</a:t>
            </a:r>
          </a:p>
          <a:p>
            <a:pPr marL="762000">
              <a:lnSpc>
                <a:spcPct val="90000"/>
              </a:lnSpc>
              <a:buClrTx/>
            </a:pPr>
            <a:endParaRPr lang="en-US" sz="2400" dirty="0">
              <a:solidFill>
                <a:srgbClr val="0319BF"/>
              </a:solidFill>
              <a:latin typeface="MicrogrammaDBolExt" pitchFamily="34" charset="0"/>
            </a:endParaRPr>
          </a:p>
          <a:p>
            <a:pPr marL="762000">
              <a:lnSpc>
                <a:spcPct val="90000"/>
              </a:lnSpc>
              <a:buClrTx/>
            </a:pPr>
            <a:r>
              <a:rPr lang="en-US" sz="2400" dirty="0" smtClean="0">
                <a:solidFill>
                  <a:srgbClr val="0319BF"/>
                </a:solidFill>
                <a:latin typeface="MicrogrammaDBolExt" pitchFamily="34" charset="0"/>
              </a:rPr>
              <a:t>Blogs, thematic websites </a:t>
            </a:r>
            <a:r>
              <a:rPr lang="en-US" sz="2400" dirty="0">
                <a:solidFill>
                  <a:srgbClr val="0319BF"/>
                </a:solidFill>
                <a:latin typeface="MicrogrammaDBolExt" pitchFamily="34" charset="0"/>
              </a:rPr>
              <a:t>and complaint </a:t>
            </a:r>
            <a:r>
              <a:rPr lang="en-US" sz="2400" dirty="0" smtClean="0">
                <a:solidFill>
                  <a:srgbClr val="0319BF"/>
                </a:solidFill>
                <a:latin typeface="MicrogrammaDBolExt" pitchFamily="34" charset="0"/>
              </a:rPr>
              <a:t>forms</a:t>
            </a:r>
            <a:endParaRPr lang="es-ES" sz="2400" dirty="0">
              <a:solidFill>
                <a:srgbClr val="0319BF"/>
              </a:solidFill>
              <a:latin typeface="MicrogrammaDBolExt" pitchFamily="34" charset="0"/>
            </a:endParaRPr>
          </a:p>
          <a:p>
            <a:pPr marL="762000">
              <a:lnSpc>
                <a:spcPct val="90000"/>
              </a:lnSpc>
              <a:buClrTx/>
            </a:pPr>
            <a:endParaRPr lang="es-ES" sz="2400" dirty="0">
              <a:solidFill>
                <a:srgbClr val="0319BF"/>
              </a:solidFill>
              <a:latin typeface="MicrogrammaDBolExt" pitchFamily="34" charset="0"/>
            </a:endParaRPr>
          </a:p>
          <a:p>
            <a:pPr marL="762000">
              <a:buClrTx/>
              <a:buFontTx/>
              <a:buNone/>
            </a:pPr>
            <a:endParaRPr lang="es-ES" sz="1600" dirty="0">
              <a:solidFill>
                <a:schemeClr val="accent2"/>
              </a:solidFill>
            </a:endParaRPr>
          </a:p>
          <a:p>
            <a:pPr marL="762000">
              <a:buClrTx/>
              <a:buFontTx/>
              <a:buNone/>
            </a:pPr>
            <a:endParaRPr lang="es-ES" sz="1200" dirty="0">
              <a:latin typeface="MicrogrammaDBolEx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1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0" y="333375"/>
            <a:ext cx="75120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6600"/>
                </a:solidFill>
                <a:latin typeface="MicrogrammaDBolExt" pitchFamily="34" charset="0"/>
              </a:rPr>
              <a:t>Talking </a:t>
            </a:r>
            <a:r>
              <a:rPr lang="en-US" sz="2000" dirty="0">
                <a:solidFill>
                  <a:srgbClr val="FF6600"/>
                </a:solidFill>
                <a:latin typeface="MicrogrammaDBolExt" pitchFamily="34" charset="0"/>
              </a:rPr>
              <a:t>about responsibility and knowing legal </a:t>
            </a:r>
            <a:r>
              <a:rPr lang="en-US" sz="2000" dirty="0" smtClean="0">
                <a:solidFill>
                  <a:srgbClr val="FF6600"/>
                </a:solidFill>
                <a:latin typeface="MicrogrammaDBolExt" pitchFamily="34" charset="0"/>
              </a:rPr>
              <a:t>implications (2009)</a:t>
            </a:r>
            <a:r>
              <a:rPr 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 </a:t>
            </a:r>
            <a:endParaRPr lang="es-ES" sz="2000" dirty="0">
              <a:solidFill>
                <a:srgbClr val="FF6600"/>
              </a:solidFill>
              <a:latin typeface="MicrogrammaDBolExt" pitchFamily="34" charset="0"/>
            </a:endParaRPr>
          </a:p>
        </p:txBody>
      </p:sp>
      <p:sp>
        <p:nvSpPr>
          <p:cNvPr id="4099" name="Rectangle 13"/>
          <p:cNvSpPr txBox="1">
            <a:spLocks noChangeArrowheads="1"/>
          </p:cNvSpPr>
          <p:nvPr/>
        </p:nvSpPr>
        <p:spPr bwMode="auto">
          <a:xfrm>
            <a:off x="684213" y="1052513"/>
            <a:ext cx="81311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7620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1pPr>
            <a:lvl2pPr marL="742950" indent="-28575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2pPr>
            <a:lvl3pPr marL="11430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3pPr>
            <a:lvl4pPr marL="16002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4pPr>
            <a:lvl5pPr marL="2057400" indent="-228600" eaLnBrk="0" hangingPunct="0">
              <a:defRPr sz="1400" b="1">
                <a:solidFill>
                  <a:srgbClr val="0067C2"/>
                </a:solidFill>
                <a:latin typeface="Zurich Cn BT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Ø"/>
              <a:defRPr sz="1400" b="1">
                <a:solidFill>
                  <a:srgbClr val="0067C2"/>
                </a:solidFill>
                <a:latin typeface="Zurich Cn BT" pitchFamily="34" charset="0"/>
              </a:defRPr>
            </a:lvl9pPr>
          </a:lstStyle>
          <a:p>
            <a:pPr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s-ES" sz="2000" dirty="0" smtClean="0">
              <a:solidFill>
                <a:srgbClr val="FF6600"/>
              </a:solidFill>
              <a:latin typeface="MicrogrammaDBolExt" pitchFamily="34" charset="0"/>
            </a:endParaRPr>
          </a:p>
          <a:p>
            <a:pPr>
              <a:lnSpc>
                <a:spcPct val="90000"/>
              </a:lnSpc>
              <a:buClrTx/>
              <a:buNone/>
              <a:defRPr/>
            </a:pPr>
            <a:r>
              <a:rPr lang="es-ES" sz="2000" dirty="0" smtClean="0">
                <a:solidFill>
                  <a:srgbClr val="FF6600"/>
                </a:solidFill>
                <a:latin typeface="MicrogrammaDBolExt" pitchFamily="34" charset="0"/>
              </a:rPr>
              <a:t>e-Legales, e-Legal guide: </a:t>
            </a:r>
            <a:r>
              <a:rPr lang="en-US" sz="2000" dirty="0">
                <a:solidFill>
                  <a:srgbClr val="FF6600"/>
                </a:solidFill>
                <a:latin typeface="MicrogrammaDBolExt" pitchFamily="34" charset="0"/>
              </a:rPr>
              <a:t>Know our rights and responsibilities on the Net</a:t>
            </a:r>
            <a:endParaRPr lang="es-ES" sz="2000" dirty="0">
              <a:solidFill>
                <a:srgbClr val="FF6600"/>
              </a:solidFill>
              <a:latin typeface="MicrogrammaDBolExt" pitchFamily="34" charset="0"/>
            </a:endParaRPr>
          </a:p>
          <a:p>
            <a:pPr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s-ES" sz="1600" dirty="0" smtClean="0">
              <a:solidFill>
                <a:srgbClr val="0319BF"/>
              </a:solidFill>
              <a:latin typeface="MicrogrammaDBolExt" pitchFamily="34" charset="0"/>
            </a:endParaRPr>
          </a:p>
          <a:p>
            <a:pPr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s-ES" sz="1600" dirty="0">
              <a:solidFill>
                <a:srgbClr val="0319BF"/>
              </a:solidFill>
              <a:latin typeface="MicrogrammaDBolExt" pitchFamily="34" charset="0"/>
            </a:endParaRPr>
          </a:p>
          <a:p>
            <a:pPr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s-ES" sz="1600" dirty="0">
              <a:solidFill>
                <a:srgbClr val="0319BF"/>
              </a:solidFill>
              <a:latin typeface="MicrogrammaDBolExt" pitchFamily="34" charset="0"/>
            </a:endParaRPr>
          </a:p>
          <a:p>
            <a:pPr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s-ES" sz="1800" dirty="0">
              <a:solidFill>
                <a:srgbClr val="0319BF"/>
              </a:solidFill>
              <a:latin typeface="MicrogrammaDBolExt" pitchFamily="34" charset="0"/>
            </a:endParaRPr>
          </a:p>
          <a:p>
            <a:pPr marL="9525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1800" dirty="0" smtClean="0">
                <a:solidFill>
                  <a:srgbClr val="FF6600"/>
                </a:solidFill>
              </a:rPr>
              <a:t>					</a:t>
            </a:r>
          </a:p>
          <a:p>
            <a:pPr marL="9525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_tradnl" sz="1800" dirty="0">
                <a:solidFill>
                  <a:srgbClr val="FF6600"/>
                </a:solidFill>
              </a:rPr>
              <a:t>	</a:t>
            </a:r>
            <a:r>
              <a:rPr lang="es-ES_tradnl" sz="1800" dirty="0" smtClean="0">
                <a:solidFill>
                  <a:srgbClr val="FF6600"/>
                </a:solidFill>
              </a:rPr>
              <a:t>				</a:t>
            </a:r>
            <a:endParaRPr lang="es-ES" sz="1800" dirty="0">
              <a:solidFill>
                <a:schemeClr val="accent2"/>
              </a:solidFill>
              <a:latin typeface="MicrogrammaDBolExt" pitchFamily="34" charset="0"/>
            </a:endParaRPr>
          </a:p>
        </p:txBody>
      </p:sp>
      <p:pic>
        <p:nvPicPr>
          <p:cNvPr id="11268" name="Picture 5" descr="pag 2-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025" y="4509120"/>
            <a:ext cx="1858962" cy="1319212"/>
          </a:xfrm>
          <a:prstGeom prst="rect">
            <a:avLst/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7" descr="Portada e-legale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9677" y="2288296"/>
            <a:ext cx="2376686" cy="3327061"/>
          </a:xfrm>
          <a:prstGeom prst="rect">
            <a:avLst/>
          </a:prstGeom>
          <a:noFill/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1 Rectángulo"/>
          <p:cNvSpPr>
            <a:spLocks noChangeArrowheads="1"/>
          </p:cNvSpPr>
          <p:nvPr/>
        </p:nvSpPr>
        <p:spPr bwMode="auto">
          <a:xfrm>
            <a:off x="4464050" y="2444050"/>
            <a:ext cx="457200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5250">
              <a:lnSpc>
                <a:spcPct val="90000"/>
              </a:lnSpc>
              <a:buFont typeface="Wingdings" pitchFamily="2" charset="2"/>
              <a:buNone/>
            </a:pPr>
            <a:r>
              <a:rPr lang="es-ES_tradnl" sz="1600" dirty="0" smtClean="0">
                <a:solidFill>
                  <a:srgbClr val="FF6600"/>
                </a:solidFill>
              </a:rPr>
              <a:t>Target: </a:t>
            </a:r>
            <a:endParaRPr lang="es-ES_tradnl" sz="1600" dirty="0">
              <a:solidFill>
                <a:srgbClr val="FF6600"/>
              </a:solidFill>
            </a:endParaRPr>
          </a:p>
          <a:p>
            <a:pPr marL="95250">
              <a:lnSpc>
                <a:spcPct val="90000"/>
              </a:lnSpc>
              <a:buNone/>
            </a:pPr>
            <a:r>
              <a:rPr lang="es-ES_tradnl" sz="1600" dirty="0" err="1" smtClean="0">
                <a:solidFill>
                  <a:srgbClr val="0319BF"/>
                </a:solidFill>
              </a:rPr>
              <a:t>Adolescents</a:t>
            </a:r>
            <a:r>
              <a:rPr lang="es-ES_tradnl" sz="1600" dirty="0" smtClean="0">
                <a:solidFill>
                  <a:srgbClr val="0319BF"/>
                </a:solidFill>
              </a:rPr>
              <a:t>, </a:t>
            </a:r>
            <a:r>
              <a:rPr lang="es-ES_tradnl" sz="1600" dirty="0" err="1" smtClean="0">
                <a:solidFill>
                  <a:srgbClr val="0319BF"/>
                </a:solidFill>
              </a:rPr>
              <a:t>parents</a:t>
            </a:r>
            <a:r>
              <a:rPr lang="es-ES_tradnl" sz="1600" dirty="0" smtClean="0">
                <a:solidFill>
                  <a:srgbClr val="0319BF"/>
                </a:solidFill>
              </a:rPr>
              <a:t>, and </a:t>
            </a:r>
            <a:r>
              <a:rPr lang="es-ES_tradnl" sz="1600" dirty="0" err="1" smtClean="0">
                <a:solidFill>
                  <a:srgbClr val="0319BF"/>
                </a:solidFill>
              </a:rPr>
              <a:t>educators</a:t>
            </a:r>
            <a:endParaRPr lang="es-ES_tradnl" sz="1600" dirty="0" smtClean="0">
              <a:solidFill>
                <a:srgbClr val="0319BF"/>
              </a:solidFill>
            </a:endParaRPr>
          </a:p>
          <a:p>
            <a:pPr marL="95250">
              <a:lnSpc>
                <a:spcPct val="90000"/>
              </a:lnSpc>
              <a:buNone/>
            </a:pPr>
            <a:endParaRPr lang="es-ES_tradnl" sz="1600" dirty="0">
              <a:solidFill>
                <a:srgbClr val="FF6600"/>
              </a:solidFill>
            </a:endParaRPr>
          </a:p>
          <a:p>
            <a:pPr marL="95250">
              <a:lnSpc>
                <a:spcPct val="90000"/>
              </a:lnSpc>
              <a:buFont typeface="Wingdings" pitchFamily="2" charset="2"/>
              <a:buNone/>
            </a:pPr>
            <a:r>
              <a:rPr lang="es-ES_tradnl" sz="1600" dirty="0" err="1" smtClean="0">
                <a:solidFill>
                  <a:srgbClr val="FF6600"/>
                </a:solidFill>
              </a:rPr>
              <a:t>Topic</a:t>
            </a:r>
            <a:r>
              <a:rPr lang="es-ES_tradnl" sz="1600" dirty="0" smtClean="0">
                <a:solidFill>
                  <a:srgbClr val="FF6600"/>
                </a:solidFill>
              </a:rPr>
              <a:t>:</a:t>
            </a:r>
            <a:endParaRPr lang="es-ES_tradnl" sz="1600" dirty="0">
              <a:solidFill>
                <a:srgbClr val="FF6600"/>
              </a:solidFill>
            </a:endParaRPr>
          </a:p>
          <a:p>
            <a:pPr marL="95250">
              <a:lnSpc>
                <a:spcPct val="90000"/>
              </a:lnSpc>
              <a:buFont typeface="Wingdings" pitchFamily="2" charset="2"/>
              <a:buNone/>
            </a:pPr>
            <a:r>
              <a:rPr lang="es-ES_tradnl" sz="1600" dirty="0" err="1" smtClean="0">
                <a:solidFill>
                  <a:srgbClr val="0319BF"/>
                </a:solidFill>
              </a:rPr>
              <a:t>Cyberbullying</a:t>
            </a:r>
            <a:r>
              <a:rPr lang="es-ES_tradnl" sz="1600" dirty="0" smtClean="0">
                <a:solidFill>
                  <a:srgbClr val="0319BF"/>
                </a:solidFill>
              </a:rPr>
              <a:t> and </a:t>
            </a:r>
            <a:r>
              <a:rPr lang="es-ES_tradnl" sz="1600" dirty="0" err="1" smtClean="0">
                <a:solidFill>
                  <a:srgbClr val="0319BF"/>
                </a:solidFill>
              </a:rPr>
              <a:t>overall</a:t>
            </a:r>
            <a:r>
              <a:rPr lang="es-ES_tradnl" sz="1600" dirty="0" smtClean="0">
                <a:solidFill>
                  <a:srgbClr val="0319BF"/>
                </a:solidFill>
              </a:rPr>
              <a:t> </a:t>
            </a:r>
            <a:r>
              <a:rPr lang="es-ES_tradnl" sz="1600" dirty="0" err="1" smtClean="0">
                <a:solidFill>
                  <a:srgbClr val="0319BF"/>
                </a:solidFill>
              </a:rPr>
              <a:t>risks</a:t>
            </a:r>
            <a:endParaRPr lang="es-ES_tradnl" sz="1600" dirty="0">
              <a:solidFill>
                <a:srgbClr val="0319BF"/>
              </a:solidFill>
            </a:endParaRPr>
          </a:p>
          <a:p>
            <a:pPr marL="95250">
              <a:lnSpc>
                <a:spcPct val="90000"/>
              </a:lnSpc>
              <a:buFont typeface="Wingdings" pitchFamily="2" charset="2"/>
              <a:buNone/>
            </a:pPr>
            <a:endParaRPr lang="es-ES_tradnl" sz="1600" dirty="0">
              <a:solidFill>
                <a:srgbClr val="FF6600"/>
              </a:solidFill>
            </a:endParaRPr>
          </a:p>
          <a:p>
            <a:pPr marL="95250">
              <a:lnSpc>
                <a:spcPct val="90000"/>
              </a:lnSpc>
              <a:buFont typeface="Wingdings" pitchFamily="2" charset="2"/>
              <a:buNone/>
            </a:pPr>
            <a:r>
              <a:rPr lang="es-ES_tradnl" sz="1600" dirty="0" err="1" smtClean="0">
                <a:solidFill>
                  <a:srgbClr val="FF6600"/>
                </a:solidFill>
              </a:rPr>
              <a:t>Authors</a:t>
            </a:r>
            <a:r>
              <a:rPr lang="es-ES_tradnl" sz="1600" dirty="0" smtClean="0">
                <a:solidFill>
                  <a:srgbClr val="FF6600"/>
                </a:solidFill>
              </a:rPr>
              <a:t>: </a:t>
            </a:r>
            <a:endParaRPr lang="es-ES_tradnl" sz="1600" dirty="0">
              <a:solidFill>
                <a:srgbClr val="FF6600"/>
              </a:solidFill>
            </a:endParaRPr>
          </a:p>
          <a:p>
            <a:pPr marL="95250">
              <a:lnSpc>
                <a:spcPct val="90000"/>
              </a:lnSpc>
              <a:buFont typeface="Wingdings" pitchFamily="2" charset="2"/>
              <a:buNone/>
            </a:pPr>
            <a:r>
              <a:rPr lang="es-ES_tradnl" sz="1600" dirty="0">
                <a:solidFill>
                  <a:srgbClr val="0319BF"/>
                </a:solidFill>
              </a:rPr>
              <a:t>Ofelia Tejerina </a:t>
            </a:r>
            <a:r>
              <a:rPr lang="es-ES_tradnl" sz="1600" dirty="0" smtClean="0">
                <a:solidFill>
                  <a:srgbClr val="0319BF"/>
                </a:solidFill>
              </a:rPr>
              <a:t>and </a:t>
            </a:r>
            <a:r>
              <a:rPr lang="es-ES_tradnl" sz="1600" dirty="0">
                <a:solidFill>
                  <a:srgbClr val="0319BF"/>
                </a:solidFill>
              </a:rPr>
              <a:t>Jorge Flores</a:t>
            </a:r>
          </a:p>
        </p:txBody>
      </p:sp>
    </p:spTree>
    <p:extLst>
      <p:ext uri="{BB962C8B-B14F-4D97-AF65-F5344CB8AC3E}">
        <p14:creationId xmlns:p14="http://schemas.microsoft.com/office/powerpoint/2010/main" val="29687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ChangeArrowheads="1"/>
          </p:cNvSpPr>
          <p:nvPr/>
        </p:nvSpPr>
        <p:spPr bwMode="auto">
          <a:xfrm>
            <a:off x="755650" y="1642727"/>
            <a:ext cx="7704138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762000"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" altLang="es-ES" sz="1600" dirty="0">
              <a:solidFill>
                <a:srgbClr val="0319BF"/>
              </a:solidFill>
              <a:latin typeface="MicrogrammaDBolExt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524000" y="260648"/>
            <a:ext cx="7239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r>
              <a:rPr lang="es-ES" altLang="es-ES" sz="2400" dirty="0" err="1">
                <a:solidFill>
                  <a:srgbClr val="FF6600"/>
                </a:solidFill>
              </a:rPr>
              <a:t>Guide</a:t>
            </a:r>
            <a:r>
              <a:rPr lang="es-ES" altLang="es-ES" sz="2400" dirty="0">
                <a:solidFill>
                  <a:srgbClr val="FF6600"/>
                </a:solidFill>
              </a:rPr>
              <a:t> </a:t>
            </a:r>
            <a:r>
              <a:rPr lang="es-ES" altLang="es-ES" sz="2400" dirty="0" err="1">
                <a:solidFill>
                  <a:srgbClr val="FF6600"/>
                </a:solidFill>
              </a:rPr>
              <a:t>for</a:t>
            </a:r>
            <a:r>
              <a:rPr lang="es-ES" altLang="es-ES" sz="2400" dirty="0">
                <a:solidFill>
                  <a:srgbClr val="FF6600"/>
                </a:solidFill>
              </a:rPr>
              <a:t> </a:t>
            </a:r>
            <a:r>
              <a:rPr lang="es-ES" altLang="es-ES" sz="2400" dirty="0" err="1">
                <a:solidFill>
                  <a:srgbClr val="FF6600"/>
                </a:solidFill>
              </a:rPr>
              <a:t>the</a:t>
            </a:r>
            <a:r>
              <a:rPr lang="es-ES" altLang="es-ES" sz="2400" dirty="0">
                <a:solidFill>
                  <a:srgbClr val="FF6600"/>
                </a:solidFill>
              </a:rPr>
              <a:t> </a:t>
            </a:r>
            <a:r>
              <a:rPr lang="es-ES" altLang="es-ES" sz="2400" dirty="0" err="1">
                <a:solidFill>
                  <a:srgbClr val="FF6600"/>
                </a:solidFill>
              </a:rPr>
              <a:t>prevention</a:t>
            </a:r>
            <a:r>
              <a:rPr lang="es-ES" altLang="es-ES" sz="2400" dirty="0">
                <a:solidFill>
                  <a:srgbClr val="FF6600"/>
                </a:solidFill>
              </a:rPr>
              <a:t> of </a:t>
            </a:r>
            <a:r>
              <a:rPr lang="es-ES" altLang="es-ES" sz="2400" dirty="0" err="1">
                <a:solidFill>
                  <a:srgbClr val="FF6600"/>
                </a:solidFill>
              </a:rPr>
              <a:t>sexting</a:t>
            </a:r>
            <a:r>
              <a:rPr lang="es-ES" altLang="es-ES" sz="2400" dirty="0">
                <a:solidFill>
                  <a:srgbClr val="FF6600"/>
                </a:solidFill>
              </a:rPr>
              <a:t> </a:t>
            </a:r>
            <a:r>
              <a:rPr lang="es-ES" altLang="es-ES" sz="2400" dirty="0" smtClean="0">
                <a:solidFill>
                  <a:srgbClr val="FF6600"/>
                </a:solidFill>
              </a:rPr>
              <a:t>(</a:t>
            </a:r>
            <a:r>
              <a:rPr lang="es-ES" altLang="es-ES" sz="2400" dirty="0">
                <a:solidFill>
                  <a:srgbClr val="FF6600"/>
                </a:solidFill>
              </a:rPr>
              <a:t>2011)</a:t>
            </a:r>
          </a:p>
        </p:txBody>
      </p:sp>
      <p:pic>
        <p:nvPicPr>
          <p:cNvPr id="36869" name="Picture 8" descr="Guia_sext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412776"/>
            <a:ext cx="3426147" cy="480950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4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547664" y="260648"/>
            <a:ext cx="7416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r>
              <a:rPr lang="en-US" altLang="es-ES" sz="2400" dirty="0" smtClean="0">
                <a:solidFill>
                  <a:srgbClr val="FF6600"/>
                </a:solidFill>
              </a:rPr>
              <a:t>Guide to fight Sexual </a:t>
            </a:r>
            <a:r>
              <a:rPr lang="en-US" altLang="es-ES" sz="2400" dirty="0">
                <a:solidFill>
                  <a:srgbClr val="FF6600"/>
                </a:solidFill>
              </a:rPr>
              <a:t>Violence on the </a:t>
            </a:r>
            <a:r>
              <a:rPr lang="en-US" altLang="es-ES" sz="2400" dirty="0" smtClean="0">
                <a:solidFill>
                  <a:srgbClr val="FF6600"/>
                </a:solidFill>
              </a:rPr>
              <a:t>Internet (2012)</a:t>
            </a:r>
            <a:endParaRPr lang="en-US" altLang="es-ES" sz="2400" dirty="0">
              <a:solidFill>
                <a:srgbClr val="FF6600"/>
              </a:solidFill>
            </a:endParaRPr>
          </a:p>
        </p:txBody>
      </p:sp>
      <p:pic>
        <p:nvPicPr>
          <p:cNvPr id="37891" name="Picture 2" descr="http://www.pantallasamigas.net/recursos-educativos-materiales-didacticos/guia-violencia-digital-sexual-genero-adolescente/montaje_guia_violencia_ficha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2205038"/>
            <a:ext cx="48815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395747" cy="3384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547664" y="260648"/>
            <a:ext cx="77771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Zurich Cn BT"/>
              </a:defRPr>
            </a:lvl1pPr>
            <a:lvl2pPr marL="742950" indent="-285750" eaLnBrk="0" hangingPunct="0">
              <a:buClr>
                <a:srgbClr val="FF00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2pPr>
            <a:lvl3pPr marL="1143000" indent="-228600" eaLnBrk="0" hangingPunct="0">
              <a:buClr>
                <a:srgbClr val="371377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Zurich Cn BT"/>
              </a:defRPr>
            </a:lvl3pPr>
            <a:lvl4pPr marL="16002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4pPr>
            <a:lvl5pPr marL="2057400" indent="-228600" eaLnBrk="0" hangingPunct="0">
              <a:buChar char="–"/>
              <a:defRPr sz="1400">
                <a:solidFill>
                  <a:schemeClr val="tx1"/>
                </a:solidFill>
                <a:latin typeface="Zurich Cn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Zurich Cn BT"/>
              </a:defRPr>
            </a:lvl9pPr>
          </a:lstStyle>
          <a:p>
            <a:pPr eaLnBrk="1" hangingPunct="1"/>
            <a:r>
              <a:rPr lang="es-ES" altLang="es-ES" sz="2400" dirty="0" err="1" smtClean="0">
                <a:solidFill>
                  <a:srgbClr val="FF6600"/>
                </a:solidFill>
              </a:rPr>
              <a:t>Interactive</a:t>
            </a:r>
            <a:r>
              <a:rPr lang="es-ES" altLang="es-ES" sz="2400" dirty="0" smtClean="0">
                <a:solidFill>
                  <a:srgbClr val="FF6600"/>
                </a:solidFill>
              </a:rPr>
              <a:t> </a:t>
            </a:r>
            <a:r>
              <a:rPr lang="es-ES" altLang="es-ES" sz="2400" dirty="0" err="1" smtClean="0">
                <a:solidFill>
                  <a:srgbClr val="FF6600"/>
                </a:solidFill>
              </a:rPr>
              <a:t>game</a:t>
            </a:r>
            <a:r>
              <a:rPr lang="es-ES" altLang="es-ES" sz="2400" dirty="0" smtClean="0">
                <a:solidFill>
                  <a:srgbClr val="FF6600"/>
                </a:solidFill>
              </a:rPr>
              <a:t>: “Amy_16</a:t>
            </a:r>
            <a:r>
              <a:rPr lang="es-ES" altLang="es-ES" sz="2400" dirty="0">
                <a:solidFill>
                  <a:srgbClr val="FF6600"/>
                </a:solidFill>
              </a:rPr>
              <a:t>, a </a:t>
            </a:r>
            <a:r>
              <a:rPr lang="es-ES" altLang="es-ES" sz="2400" dirty="0" err="1">
                <a:solidFill>
                  <a:srgbClr val="FF6600"/>
                </a:solidFill>
              </a:rPr>
              <a:t>story</a:t>
            </a:r>
            <a:r>
              <a:rPr lang="es-ES" altLang="es-ES" sz="2400" dirty="0">
                <a:solidFill>
                  <a:srgbClr val="FF6600"/>
                </a:solidFill>
              </a:rPr>
              <a:t> of </a:t>
            </a:r>
            <a:r>
              <a:rPr lang="es-ES" altLang="es-ES" sz="2400" dirty="0" err="1">
                <a:solidFill>
                  <a:srgbClr val="FF6600"/>
                </a:solidFill>
              </a:rPr>
              <a:t>sextortion</a:t>
            </a:r>
            <a:r>
              <a:rPr lang="es-ES" altLang="es-ES" sz="2400" dirty="0" smtClean="0">
                <a:solidFill>
                  <a:srgbClr val="FF6600"/>
                </a:solidFill>
              </a:rPr>
              <a:t>” (2012)</a:t>
            </a:r>
            <a:endParaRPr lang="es-ES" altLang="es-ES" sz="2400" dirty="0">
              <a:solidFill>
                <a:srgbClr val="FF6600"/>
              </a:solidFill>
            </a:endParaRPr>
          </a:p>
        </p:txBody>
      </p:sp>
      <p:pic>
        <p:nvPicPr>
          <p:cNvPr id="45059" name="Picture 3" descr="C:\Trabajos\_rNTIC\VSD_2012\Memoria\Serigrafia_PAck_Amu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1557338"/>
            <a:ext cx="1803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" descr="C:\Trabajos\_rNTIC\VSD_2012\Memoria\Portada_Pack_Am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406525"/>
            <a:ext cx="3367088" cy="4759325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4" descr="C:\Trabajos\_rNTIC\VSD_2012\Memoria\Portada_Doble_Pack_Amy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3611563"/>
            <a:ext cx="3600450" cy="248126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1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1_Diseño predeterminado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3300"/>
      </a:hlink>
      <a:folHlink>
        <a:srgbClr val="FF3300"/>
      </a:folHlink>
    </a:clrScheme>
    <a:fontScheme name="1_Diseño predeterminado">
      <a:majorFont>
        <a:latin typeface="Zurich Cn BT"/>
        <a:ea typeface=""/>
        <a:cs typeface=""/>
      </a:majorFont>
      <a:minorFont>
        <a:latin typeface="Zurich Cn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76200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>
            <a:srgbClr val="FF6600"/>
          </a:buClr>
          <a:buSzTx/>
          <a:buFont typeface="Wingdings" pitchFamily="2" charset="2"/>
          <a:buChar char="Ø"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rgbClr val="0067C2"/>
            </a:solidFill>
            <a:effectLst/>
            <a:latin typeface="Zurich Cn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762000" marR="0" indent="0" algn="l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>
            <a:srgbClr val="FF6600"/>
          </a:buClr>
          <a:buSzTx/>
          <a:buFont typeface="Wingdings" pitchFamily="2" charset="2"/>
          <a:buChar char="Ø"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rgbClr val="0067C2"/>
            </a:solidFill>
            <a:effectLst/>
            <a:latin typeface="Zurich Cn BT" pitchFamily="34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B792512068564EBF97BFBE93919623" ma:contentTypeVersion="2" ma:contentTypeDescription="Create a new document." ma:contentTypeScope="" ma:versionID="c4d78c57c3d984910a7f8f39546ccb6e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20ea36d5195da0c21fdc1efbc91bc2cf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5EAF13F-7AA3-4F87-A4D2-4ECE881DC4FD}"/>
</file>

<file path=customXml/itemProps2.xml><?xml version="1.0" encoding="utf-8"?>
<ds:datastoreItem xmlns:ds="http://schemas.openxmlformats.org/officeDocument/2006/customXml" ds:itemID="{A27A0559-BE57-457A-ABE7-4C0F33CE8D33}"/>
</file>

<file path=customXml/itemProps3.xml><?xml version="1.0" encoding="utf-8"?>
<ds:datastoreItem xmlns:ds="http://schemas.openxmlformats.org/officeDocument/2006/customXml" ds:itemID="{042025EB-97E1-4405-B8CD-C651FC83CE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17595</TotalTime>
  <Words>478</Words>
  <Application>Microsoft Office PowerPoint</Application>
  <PresentationFormat>On-screen Show (4:3)</PresentationFormat>
  <Paragraphs>170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MicrogrammaDBolExt</vt:lpstr>
      <vt:lpstr>Times New Roman</vt:lpstr>
      <vt:lpstr>Wingdings</vt:lpstr>
      <vt:lpstr>Zurich Cn BT</vt:lpstr>
      <vt:lpstr>1_Diseño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iA 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Corporativa iA Soft</dc:title>
  <dc:creator>iA Soft</dc:creator>
  <cp:lastModifiedBy>Zero Zone</cp:lastModifiedBy>
  <cp:revision>823</cp:revision>
  <dcterms:created xsi:type="dcterms:W3CDTF">2002-02-12T12:10:31Z</dcterms:created>
  <dcterms:modified xsi:type="dcterms:W3CDTF">2016-02-10T13:02:26Z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0x01010005B792512068564EBF97BFBE93919623</vt:lpwstr>
  </property>
</Properties>
</file>