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0" r:id="rId2"/>
    <p:sldId id="311" r:id="rId3"/>
    <p:sldId id="312" r:id="rId4"/>
    <p:sldId id="313" r:id="rId5"/>
    <p:sldId id="366" r:id="rId6"/>
    <p:sldId id="318" r:id="rId7"/>
    <p:sldId id="344" r:id="rId8"/>
    <p:sldId id="321" r:id="rId9"/>
    <p:sldId id="315" r:id="rId10"/>
    <p:sldId id="349" r:id="rId11"/>
    <p:sldId id="367" r:id="rId12"/>
    <p:sldId id="345" r:id="rId13"/>
    <p:sldId id="364" r:id="rId14"/>
    <p:sldId id="368" r:id="rId15"/>
    <p:sldId id="369" r:id="rId16"/>
    <p:sldId id="370" r:id="rId17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3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1950E-D19F-4E2B-8665-7F94F43B80C5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FB269B-0D4D-476D-8FA0-3BEAA3C29AC9}">
      <dgm:prSet phldrT="[Text]"/>
      <dgm:spPr/>
      <dgm:t>
        <a:bodyPr/>
        <a:lstStyle/>
        <a:p>
          <a:r>
            <a:rPr lang="en-GB" dirty="0" smtClean="0"/>
            <a:t>Wellbeing</a:t>
          </a:r>
        </a:p>
        <a:p>
          <a:r>
            <a:rPr lang="en-GB" dirty="0" smtClean="0"/>
            <a:t> </a:t>
          </a:r>
          <a:endParaRPr lang="en-GB" dirty="0"/>
        </a:p>
      </dgm:t>
    </dgm:pt>
    <dgm:pt modelId="{12F643A2-759B-44E4-92DE-3CA253CC231A}" type="parTrans" cxnId="{A70480E0-6130-4BDC-BB18-3E0F82A8C4D9}">
      <dgm:prSet/>
      <dgm:spPr/>
      <dgm:t>
        <a:bodyPr/>
        <a:lstStyle/>
        <a:p>
          <a:endParaRPr lang="en-GB"/>
        </a:p>
      </dgm:t>
    </dgm:pt>
    <dgm:pt modelId="{B6D63BEB-B0CF-47C3-883F-103306A1F4A6}" type="sibTrans" cxnId="{A70480E0-6130-4BDC-BB18-3E0F82A8C4D9}">
      <dgm:prSet/>
      <dgm:spPr/>
      <dgm:t>
        <a:bodyPr/>
        <a:lstStyle/>
        <a:p>
          <a:endParaRPr lang="en-GB"/>
        </a:p>
      </dgm:t>
    </dgm:pt>
    <dgm:pt modelId="{393C1AAA-9923-4213-B312-8B009DCEB4D5}">
      <dgm:prSet phldrT="[Text]"/>
      <dgm:spPr/>
      <dgm:t>
        <a:bodyPr/>
        <a:lstStyle/>
        <a:p>
          <a:r>
            <a:rPr lang="en-GB" dirty="0" smtClean="0"/>
            <a:t>Livelihoods </a:t>
          </a:r>
          <a:endParaRPr lang="en-GB" dirty="0"/>
        </a:p>
      </dgm:t>
    </dgm:pt>
    <dgm:pt modelId="{34F525F6-48AA-40E6-9405-A5CF6A699C55}" type="parTrans" cxnId="{D99F7BD1-BE98-4BC3-B6F1-16521DC5E717}">
      <dgm:prSet/>
      <dgm:spPr/>
      <dgm:t>
        <a:bodyPr/>
        <a:lstStyle/>
        <a:p>
          <a:endParaRPr lang="en-GB"/>
        </a:p>
      </dgm:t>
    </dgm:pt>
    <dgm:pt modelId="{26F14833-ECBC-40E2-BD15-C6D5F2170D72}" type="sibTrans" cxnId="{D99F7BD1-BE98-4BC3-B6F1-16521DC5E717}">
      <dgm:prSet/>
      <dgm:spPr/>
      <dgm:t>
        <a:bodyPr/>
        <a:lstStyle/>
        <a:p>
          <a:endParaRPr lang="en-GB"/>
        </a:p>
      </dgm:t>
    </dgm:pt>
    <dgm:pt modelId="{9E641192-479C-465D-B47E-119BAE4B4530}">
      <dgm:prSet phldrT="[Text]"/>
      <dgm:spPr/>
      <dgm:t>
        <a:bodyPr/>
        <a:lstStyle/>
        <a:p>
          <a:r>
            <a:rPr lang="en-GB" dirty="0" smtClean="0"/>
            <a:t>Rights </a:t>
          </a:r>
          <a:endParaRPr lang="en-GB" dirty="0"/>
        </a:p>
      </dgm:t>
    </dgm:pt>
    <dgm:pt modelId="{7CA9DD19-1E04-4859-BD39-2D3FB8287D40}" type="parTrans" cxnId="{F6942E16-1D72-4099-86C3-A33DF8444784}">
      <dgm:prSet/>
      <dgm:spPr/>
      <dgm:t>
        <a:bodyPr/>
        <a:lstStyle/>
        <a:p>
          <a:endParaRPr lang="en-GB"/>
        </a:p>
      </dgm:t>
    </dgm:pt>
    <dgm:pt modelId="{A1D374C8-FA38-4707-A6D4-C795A0665FB3}" type="sibTrans" cxnId="{F6942E16-1D72-4099-86C3-A33DF8444784}">
      <dgm:prSet/>
      <dgm:spPr/>
      <dgm:t>
        <a:bodyPr/>
        <a:lstStyle/>
        <a:p>
          <a:endParaRPr lang="en-GB"/>
        </a:p>
      </dgm:t>
    </dgm:pt>
    <dgm:pt modelId="{F1B8B906-9D4E-453E-8358-85311BBCB1CD}">
      <dgm:prSet phldrT="[Text]"/>
      <dgm:spPr/>
      <dgm:t>
        <a:bodyPr/>
        <a:lstStyle/>
        <a:p>
          <a:r>
            <a:rPr lang="en-GB" dirty="0" smtClean="0"/>
            <a:t>Appropriate Technologies </a:t>
          </a:r>
          <a:endParaRPr lang="en-GB" dirty="0"/>
        </a:p>
      </dgm:t>
    </dgm:pt>
    <dgm:pt modelId="{E7481B01-CE71-4D07-97FC-C4F42215F7B9}" type="parTrans" cxnId="{1D1D72A7-8274-481A-8E56-6F74BF7A8DD2}">
      <dgm:prSet/>
      <dgm:spPr/>
      <dgm:t>
        <a:bodyPr/>
        <a:lstStyle/>
        <a:p>
          <a:endParaRPr lang="en-GB"/>
        </a:p>
      </dgm:t>
    </dgm:pt>
    <dgm:pt modelId="{9491F2F0-8450-4F82-B5E6-A5155BB94903}" type="sibTrans" cxnId="{1D1D72A7-8274-481A-8E56-6F74BF7A8DD2}">
      <dgm:prSet/>
      <dgm:spPr/>
      <dgm:t>
        <a:bodyPr/>
        <a:lstStyle/>
        <a:p>
          <a:endParaRPr lang="en-GB"/>
        </a:p>
      </dgm:t>
    </dgm:pt>
    <dgm:pt modelId="{D46DE4A8-89BA-49C9-8C71-537B39646357}" type="pres">
      <dgm:prSet presAssocID="{9A71950E-D19F-4E2B-8665-7F94F43B80C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6D130C-989B-4C00-A9D7-B4A0C0365FCC}" type="pres">
      <dgm:prSet presAssocID="{9A71950E-D19F-4E2B-8665-7F94F43B80C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F09960-8207-4666-A64B-177969A80C13}" type="pres">
      <dgm:prSet presAssocID="{9A71950E-D19F-4E2B-8665-7F94F43B80C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3A8A90-32C8-415C-81A9-886CD4ECC58A}" type="pres">
      <dgm:prSet presAssocID="{9A71950E-D19F-4E2B-8665-7F94F43B80C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A61815-CFA8-4BE8-84AD-44B8A6C1F3C0}" type="pres">
      <dgm:prSet presAssocID="{9A71950E-D19F-4E2B-8665-7F94F43B80C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BCBB2FF-C11B-472B-8A61-FFC12BA3F4A3}" type="presOf" srcId="{8FFB269B-0D4D-476D-8FA0-3BEAA3C29AC9}" destId="{676D130C-989B-4C00-A9D7-B4A0C0365FCC}" srcOrd="0" destOrd="0" presId="urn:microsoft.com/office/officeart/2005/8/layout/pyramid4"/>
    <dgm:cxn modelId="{F6942E16-1D72-4099-86C3-A33DF8444784}" srcId="{9A71950E-D19F-4E2B-8665-7F94F43B80C5}" destId="{9E641192-479C-465D-B47E-119BAE4B4530}" srcOrd="2" destOrd="0" parTransId="{7CA9DD19-1E04-4859-BD39-2D3FB8287D40}" sibTransId="{A1D374C8-FA38-4707-A6D4-C795A0665FB3}"/>
    <dgm:cxn modelId="{1D1D72A7-8274-481A-8E56-6F74BF7A8DD2}" srcId="{9A71950E-D19F-4E2B-8665-7F94F43B80C5}" destId="{F1B8B906-9D4E-453E-8358-85311BBCB1CD}" srcOrd="3" destOrd="0" parTransId="{E7481B01-CE71-4D07-97FC-C4F42215F7B9}" sibTransId="{9491F2F0-8450-4F82-B5E6-A5155BB94903}"/>
    <dgm:cxn modelId="{0ABBA83A-7B27-4588-A43D-ADB2EFDADE2E}" type="presOf" srcId="{F1B8B906-9D4E-453E-8358-85311BBCB1CD}" destId="{9EA61815-CFA8-4BE8-84AD-44B8A6C1F3C0}" srcOrd="0" destOrd="0" presId="urn:microsoft.com/office/officeart/2005/8/layout/pyramid4"/>
    <dgm:cxn modelId="{4D6E1DD3-588B-4D23-9CD7-680C00355D65}" type="presOf" srcId="{393C1AAA-9923-4213-B312-8B009DCEB4D5}" destId="{DAF09960-8207-4666-A64B-177969A80C13}" srcOrd="0" destOrd="0" presId="urn:microsoft.com/office/officeart/2005/8/layout/pyramid4"/>
    <dgm:cxn modelId="{A70480E0-6130-4BDC-BB18-3E0F82A8C4D9}" srcId="{9A71950E-D19F-4E2B-8665-7F94F43B80C5}" destId="{8FFB269B-0D4D-476D-8FA0-3BEAA3C29AC9}" srcOrd="0" destOrd="0" parTransId="{12F643A2-759B-44E4-92DE-3CA253CC231A}" sibTransId="{B6D63BEB-B0CF-47C3-883F-103306A1F4A6}"/>
    <dgm:cxn modelId="{5651675B-2874-4AC4-96D8-2AF7DCDB26DE}" type="presOf" srcId="{9A71950E-D19F-4E2B-8665-7F94F43B80C5}" destId="{D46DE4A8-89BA-49C9-8C71-537B39646357}" srcOrd="0" destOrd="0" presId="urn:microsoft.com/office/officeart/2005/8/layout/pyramid4"/>
    <dgm:cxn modelId="{063ACDAC-A254-4374-B947-B54D76AE2DCD}" type="presOf" srcId="{9E641192-479C-465D-B47E-119BAE4B4530}" destId="{FE3A8A90-32C8-415C-81A9-886CD4ECC58A}" srcOrd="0" destOrd="0" presId="urn:microsoft.com/office/officeart/2005/8/layout/pyramid4"/>
    <dgm:cxn modelId="{D99F7BD1-BE98-4BC3-B6F1-16521DC5E717}" srcId="{9A71950E-D19F-4E2B-8665-7F94F43B80C5}" destId="{393C1AAA-9923-4213-B312-8B009DCEB4D5}" srcOrd="1" destOrd="0" parTransId="{34F525F6-48AA-40E6-9405-A5CF6A699C55}" sibTransId="{26F14833-ECBC-40E2-BD15-C6D5F2170D72}"/>
    <dgm:cxn modelId="{563948DC-3713-4EC8-8723-27F408C7E063}" type="presParOf" srcId="{D46DE4A8-89BA-49C9-8C71-537B39646357}" destId="{676D130C-989B-4C00-A9D7-B4A0C0365FCC}" srcOrd="0" destOrd="0" presId="urn:microsoft.com/office/officeart/2005/8/layout/pyramid4"/>
    <dgm:cxn modelId="{4EF14B45-F8CF-4051-8E95-EBEE2E6DF486}" type="presParOf" srcId="{D46DE4A8-89BA-49C9-8C71-537B39646357}" destId="{DAF09960-8207-4666-A64B-177969A80C13}" srcOrd="1" destOrd="0" presId="urn:microsoft.com/office/officeart/2005/8/layout/pyramid4"/>
    <dgm:cxn modelId="{6DB2F099-6CB1-4210-B01A-16B506AD01AE}" type="presParOf" srcId="{D46DE4A8-89BA-49C9-8C71-537B39646357}" destId="{FE3A8A90-32C8-415C-81A9-886CD4ECC58A}" srcOrd="2" destOrd="0" presId="urn:microsoft.com/office/officeart/2005/8/layout/pyramid4"/>
    <dgm:cxn modelId="{77382962-D355-4B88-A58A-395A0109AF1F}" type="presParOf" srcId="{D46DE4A8-89BA-49C9-8C71-537B39646357}" destId="{9EA61815-CFA8-4BE8-84AD-44B8A6C1F3C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D130C-989B-4C00-A9D7-B4A0C0365FCC}">
      <dsp:nvSpPr>
        <dsp:cNvPr id="0" name=""/>
        <dsp:cNvSpPr/>
      </dsp:nvSpPr>
      <dsp:spPr>
        <a:xfrm>
          <a:off x="1032272" y="0"/>
          <a:ext cx="1975644" cy="19756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Wellbeing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 </a:t>
          </a:r>
          <a:endParaRPr lang="en-GB" sz="1300" kern="1200" dirty="0"/>
        </a:p>
      </dsp:txBody>
      <dsp:txXfrm>
        <a:off x="1526183" y="987822"/>
        <a:ext cx="987822" cy="987822"/>
      </dsp:txXfrm>
    </dsp:sp>
    <dsp:sp modelId="{DAF09960-8207-4666-A64B-177969A80C13}">
      <dsp:nvSpPr>
        <dsp:cNvPr id="0" name=""/>
        <dsp:cNvSpPr/>
      </dsp:nvSpPr>
      <dsp:spPr>
        <a:xfrm>
          <a:off x="44450" y="1975644"/>
          <a:ext cx="1975644" cy="19756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Livelihoods </a:t>
          </a:r>
          <a:endParaRPr lang="en-GB" sz="1300" kern="1200" dirty="0"/>
        </a:p>
      </dsp:txBody>
      <dsp:txXfrm>
        <a:off x="538361" y="2963466"/>
        <a:ext cx="987822" cy="987822"/>
      </dsp:txXfrm>
    </dsp:sp>
    <dsp:sp modelId="{FE3A8A90-32C8-415C-81A9-886CD4ECC58A}">
      <dsp:nvSpPr>
        <dsp:cNvPr id="0" name=""/>
        <dsp:cNvSpPr/>
      </dsp:nvSpPr>
      <dsp:spPr>
        <a:xfrm rot="10800000">
          <a:off x="1032272" y="1975644"/>
          <a:ext cx="1975644" cy="19756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Rights </a:t>
          </a:r>
          <a:endParaRPr lang="en-GB" sz="1300" kern="1200" dirty="0"/>
        </a:p>
      </dsp:txBody>
      <dsp:txXfrm rot="10800000">
        <a:off x="1526183" y="1975644"/>
        <a:ext cx="987822" cy="987822"/>
      </dsp:txXfrm>
    </dsp:sp>
    <dsp:sp modelId="{9EA61815-CFA8-4BE8-84AD-44B8A6C1F3C0}">
      <dsp:nvSpPr>
        <dsp:cNvPr id="0" name=""/>
        <dsp:cNvSpPr/>
      </dsp:nvSpPr>
      <dsp:spPr>
        <a:xfrm>
          <a:off x="2020094" y="1975644"/>
          <a:ext cx="1975644" cy="19756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Appropriate Technologies </a:t>
          </a:r>
          <a:endParaRPr lang="en-GB" sz="1300" kern="1200" dirty="0"/>
        </a:p>
      </dsp:txBody>
      <dsp:txXfrm>
        <a:off x="2514005" y="2963466"/>
        <a:ext cx="987822" cy="987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74C8269-B5B7-42A6-BF3D-47F7B436556E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 smtClean="0"/>
              <a:t>Restricted - In Confidence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9A571B9-FB7C-4C34-8A46-B42C19D894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642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3D0E23E-BB7D-4808-8403-20458BAA7723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 smtClean="0"/>
              <a:t>Restricted - In Confidence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48173F6-AF2C-4D63-90F6-21CCE03A15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18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Restricted - In Confidence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173F6-AF2C-4D63-90F6-21CCE03A15D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19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474-77BC-432C-8686-C7D3B8B33612}" type="datetime1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4127-2911-4F57-B0D2-99BAADFE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6C4C-41C3-4294-8453-B973B8309943}" type="datetime1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4127-2911-4F57-B0D2-99BAADFE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7CB7-8005-4C1A-8F03-4AE607AC5677}" type="datetime1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4127-2911-4F57-B0D2-99BAADFE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1FA6-F66D-4883-A6E9-1F0E164253B7}" type="datetime1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4127-2911-4F57-B0D2-99BAADFE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7D72-F95E-4155-81D5-E84ED8858EC2}" type="datetime1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4127-2911-4F57-B0D2-99BAADFE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E638-2F83-4FBC-947C-7000832767FF}" type="datetime1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4127-2911-4F57-B0D2-99BAADFE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B461-06B1-425A-8803-B1A6647FCDE6}" type="datetime1">
              <a:rPr lang="en-GB" smtClean="0"/>
              <a:t>29/09/2015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4127-2911-4F57-B0D2-99BAADFE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0BA6-236E-437D-9A98-47D4209E3A99}" type="datetime1">
              <a:rPr lang="en-GB" smtClean="0"/>
              <a:t>29/09/2015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4127-2911-4F57-B0D2-99BAADFE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0126-CA1C-4F3D-805A-4C82D9E71DF6}" type="datetime1">
              <a:rPr lang="en-GB" smtClean="0"/>
              <a:t>29/09/2015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4127-2911-4F57-B0D2-99BAADFE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36B-D1D1-49D6-9976-A21CF33AB02A}" type="datetime1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4127-2911-4F57-B0D2-99BAADFE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9CA9-79A6-49C0-A341-C4FE2674A4D9}" type="datetime1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4127-2911-4F57-B0D2-99BAADFE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C3FAE-8C60-4FB7-9A85-85128F2E27E8}" type="datetime1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www.deafkidzinternational.org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04127-2911-4F57-B0D2-99BAADFE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eafkidzinternational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ITU CWG COP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GB" dirty="0" smtClean="0">
                <a:latin typeface="Aharoni" pitchFamily="2" charset="-79"/>
                <a:cs typeface="Aharoni" pitchFamily="2" charset="-79"/>
              </a:rPr>
            </a:br>
            <a:r>
              <a:rPr lang="en-GB" dirty="0" smtClean="0">
                <a:latin typeface="Aharoni" pitchFamily="2" charset="-79"/>
                <a:cs typeface="Aharoni" pitchFamily="2" charset="-79"/>
              </a:rPr>
              <a:t>September 2015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Content Placeholder 6" descr="DKI_ORANGE_TEXT_LOGO[1]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5517232"/>
            <a:ext cx="4038600" cy="940810"/>
          </a:xfrm>
          <a:prstGeom prst="rect">
            <a:avLst/>
          </a:prstGeom>
        </p:spPr>
      </p:pic>
      <p:pic>
        <p:nvPicPr>
          <p:cNvPr id="1026" name="Picture 2" descr="C:\Users\Mandy\Pictures\2014-09-26 vault gig 16 april 2014\vault gig 16 april 2014 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4830688" cy="362301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Online Protection </a:t>
            </a:r>
            <a:br>
              <a:rPr lang="en-GB" dirty="0" smtClean="0">
                <a:latin typeface="Aharoni" pitchFamily="2" charset="-79"/>
                <a:cs typeface="Aharoni" pitchFamily="2" charset="-79"/>
              </a:rPr>
            </a:br>
            <a:r>
              <a:rPr lang="en-GB" dirty="0" smtClean="0">
                <a:latin typeface="Aharoni" pitchFamily="2" charset="-79"/>
                <a:cs typeface="Aharoni" pitchFamily="2" charset="-79"/>
              </a:rPr>
              <a:t>of </a:t>
            </a:r>
            <a:br>
              <a:rPr lang="en-GB" dirty="0" smtClean="0">
                <a:latin typeface="Aharoni" pitchFamily="2" charset="-79"/>
                <a:cs typeface="Aharoni" pitchFamily="2" charset="-79"/>
              </a:rPr>
            </a:br>
            <a:r>
              <a:rPr lang="en-GB" dirty="0" smtClean="0">
                <a:latin typeface="Aharoni" pitchFamily="2" charset="-79"/>
                <a:cs typeface="Aharoni" pitchFamily="2" charset="-79"/>
              </a:rPr>
              <a:t>D/deaf Children?? 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Abuse…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The sexual abuse of D/deaf children and young people is endemic…</a:t>
            </a: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Few receive or understand child protection messaging…</a:t>
            </a: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Perpetrators know the D/deaf child won’t disclose…</a:t>
            </a:r>
          </a:p>
          <a:p>
            <a:endParaRPr lang="en-GB" sz="1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75" y="1600200"/>
            <a:ext cx="320365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Vulnerabilities…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Cyber-bullying</a:t>
            </a: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Inappropriate language, content and grooming</a:t>
            </a: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Stranger Danger</a:t>
            </a: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Abuse of mobile phones </a:t>
            </a: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Falsehoods </a:t>
            </a:r>
          </a:p>
          <a:p>
            <a:endParaRPr lang="en-GB" sz="2400" dirty="0">
              <a:latin typeface="Aharoni" pitchFamily="2" charset="-79"/>
              <a:cs typeface="Aharoni" pitchFamily="2" charset="-79"/>
            </a:endParaRPr>
          </a:p>
          <a:p>
            <a:r>
              <a:rPr lang="en-GB" sz="24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But where do you go     for support and advice? </a:t>
            </a:r>
          </a:p>
          <a:p>
            <a:pPr marL="0" indent="0"/>
            <a:endParaRPr lang="en-GB" sz="2400" dirty="0" smtClean="0">
              <a:latin typeface="Aharoni" pitchFamily="2" charset="-79"/>
              <a:cs typeface="Aharoni" pitchFamily="2" charset="-79"/>
            </a:endParaRPr>
          </a:p>
          <a:p>
            <a:endParaRPr lang="en-GB" dirty="0"/>
          </a:p>
        </p:txBody>
      </p:sp>
      <p:pic>
        <p:nvPicPr>
          <p:cNvPr id="1026" name="Picture 2" descr="C:\Users\Steve\Documents\DeafKidz\CHI\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7325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GB" dirty="0" smtClean="0">
                <a:latin typeface="Aharoni" pitchFamily="2" charset="-79"/>
                <a:cs typeface="Aharoni" pitchFamily="2" charset="-79"/>
              </a:rPr>
            </a:br>
            <a:r>
              <a:rPr lang="en-GB" dirty="0">
                <a:latin typeface="Aharoni" pitchFamily="2" charset="-79"/>
                <a:cs typeface="Aharoni" pitchFamily="2" charset="-79"/>
              </a:rPr>
              <a:t/>
            </a:r>
            <a:br>
              <a:rPr lang="en-GB" dirty="0">
                <a:latin typeface="Aharoni" pitchFamily="2" charset="-79"/>
                <a:cs typeface="Aharoni" pitchFamily="2" charset="-79"/>
              </a:rPr>
            </a:br>
            <a:r>
              <a:rPr lang="en-GB" dirty="0" smtClean="0">
                <a:latin typeface="Aharoni" pitchFamily="2" charset="-79"/>
                <a:cs typeface="Aharoni" pitchFamily="2" charset="-79"/>
              </a:rPr>
              <a:t>An African First… Zimbabwe </a:t>
            </a:r>
            <a:br>
              <a:rPr lang="en-GB" dirty="0" smtClean="0">
                <a:latin typeface="Aharoni" pitchFamily="2" charset="-79"/>
                <a:cs typeface="Aharoni" pitchFamily="2" charset="-79"/>
              </a:rPr>
            </a:br>
            <a:r>
              <a:rPr lang="en-GB" dirty="0" smtClean="0">
                <a:latin typeface="Aharoni" pitchFamily="2" charset="-79"/>
                <a:cs typeface="Aharoni" pitchFamily="2" charset="-79"/>
              </a:rPr>
              <a:t>Video Relay Counselling Service </a:t>
            </a:r>
            <a:r>
              <a:rPr lang="en-GB" i="1" dirty="0">
                <a:latin typeface="Aharoni" pitchFamily="2" charset="-79"/>
                <a:cs typeface="Aharoni" pitchFamily="2" charset="-79"/>
              </a:rPr>
              <a:t/>
            </a:r>
            <a:br>
              <a:rPr lang="en-GB" i="1" dirty="0">
                <a:latin typeface="Aharoni" pitchFamily="2" charset="-79"/>
                <a:cs typeface="Aharoni" pitchFamily="2" charset="-79"/>
              </a:rPr>
            </a:br>
            <a:endParaRPr lang="en-GB" dirty="0"/>
          </a:p>
        </p:txBody>
      </p:sp>
      <p:pic>
        <p:nvPicPr>
          <p:cNvPr id="3075" name="Picture 3" descr="C:\Users\Steve\Documents\DeafKidz\CHI\CHI\SignLive VRS examp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229600" cy="23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2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What’s Involved? 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Installation of Software Platform</a:t>
            </a: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Installation of hardware</a:t>
            </a: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Training of Counsellors </a:t>
            </a: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Training of Interpreters</a:t>
            </a: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Development of referral and care pathways </a:t>
            </a:r>
          </a:p>
          <a:p>
            <a:endParaRPr lang="en-GB" sz="2400" dirty="0">
              <a:latin typeface="Aharoni" pitchFamily="2" charset="-79"/>
              <a:cs typeface="Aharoni" pitchFamily="2" charset="-79"/>
            </a:endParaRPr>
          </a:p>
          <a:p>
            <a:r>
              <a:rPr lang="en-GB" sz="24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Huge implications here for COP…</a:t>
            </a:r>
            <a:endParaRPr lang="en-GB" sz="24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2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CWG COP’s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Work 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All COP provision to be accessible to Deaf Children </a:t>
            </a:r>
          </a:p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Use of sign language interpreters</a:t>
            </a:r>
          </a:p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Visual aids </a:t>
            </a:r>
          </a:p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Language that accommodates those with limited vocabulary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7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www.deafkidzinternational.org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879975" cy="1144587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2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haroni" pitchFamily="2" charset="-79"/>
                <a:cs typeface="Aharoni" pitchFamily="2" charset="-79"/>
              </a:rPr>
              <a:t>The Issue...</a:t>
            </a:r>
            <a:endParaRPr lang="en-GB" sz="4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latin typeface="Aharoni" pitchFamily="2" charset="-79"/>
                <a:cs typeface="Aharoni" pitchFamily="2" charset="-79"/>
              </a:rPr>
              <a:t>20 million Deaf, Hard of Hearing, Deafened and </a:t>
            </a:r>
            <a:r>
              <a:rPr lang="en-GB" sz="2000" dirty="0" err="1" smtClean="0">
                <a:latin typeface="Aharoni" pitchFamily="2" charset="-79"/>
                <a:cs typeface="Aharoni" pitchFamily="2" charset="-79"/>
              </a:rPr>
              <a:t>DeafBlind</a:t>
            </a:r>
            <a:r>
              <a:rPr lang="en-GB" sz="2000" dirty="0" smtClean="0">
                <a:latin typeface="Aharoni" pitchFamily="2" charset="-79"/>
                <a:cs typeface="Aharoni" pitchFamily="2" charset="-79"/>
              </a:rPr>
              <a:t> Children and Young People Worldwide (D/deaf) </a:t>
            </a:r>
          </a:p>
          <a:p>
            <a:endParaRPr lang="en-GB" sz="2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GB" sz="2000" dirty="0" smtClean="0">
                <a:latin typeface="Aharoni" pitchFamily="2" charset="-79"/>
                <a:cs typeface="Aharoni" pitchFamily="2" charset="-79"/>
              </a:rPr>
              <a:t>Incidences of D/deafness in low resource settings are high – the effect of poor prenatal and neonatal care… </a:t>
            </a:r>
          </a:p>
          <a:p>
            <a:pPr marL="0" indent="0">
              <a:buNone/>
            </a:pPr>
            <a:endParaRPr lang="en-GB" sz="2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GB" sz="2000" dirty="0" err="1" smtClean="0">
                <a:latin typeface="Aharoni" pitchFamily="2" charset="-79"/>
                <a:cs typeface="Aharoni" pitchFamily="2" charset="-79"/>
              </a:rPr>
              <a:t>DeafKidz</a:t>
            </a:r>
            <a:r>
              <a:rPr lang="en-GB" sz="2000" dirty="0" smtClean="0">
                <a:latin typeface="Aharoni" pitchFamily="2" charset="-79"/>
                <a:cs typeface="Aharoni" pitchFamily="2" charset="-79"/>
              </a:rPr>
              <a:t> are not learning to communicate and are stigmatised</a:t>
            </a:r>
          </a:p>
          <a:p>
            <a:endParaRPr lang="en-GB" sz="2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GB" sz="2000" dirty="0" smtClean="0">
                <a:latin typeface="Aharoni" pitchFamily="2" charset="-79"/>
                <a:cs typeface="Aharoni" pitchFamily="2" charset="-79"/>
              </a:rPr>
              <a:t>Many do not access services – marginalised…</a:t>
            </a:r>
          </a:p>
          <a:p>
            <a:endParaRPr lang="en-GB" sz="2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GB" sz="2000" dirty="0" err="1" smtClean="0">
                <a:latin typeface="Aharoni" pitchFamily="2" charset="-79"/>
                <a:cs typeface="Aharoni" pitchFamily="2" charset="-79"/>
              </a:rPr>
              <a:t>DeafKidz</a:t>
            </a:r>
            <a:r>
              <a:rPr lang="en-GB" sz="2000" dirty="0" smtClean="0">
                <a:latin typeface="Aharoni" pitchFamily="2" charset="-79"/>
                <a:cs typeface="Aharoni" pitchFamily="2" charset="-79"/>
              </a:rPr>
              <a:t> are vulnerable to condoned community abuse – sexual violence, physical violence. Seen as ‘cursed’…  </a:t>
            </a:r>
            <a:endParaRPr lang="en-GB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29614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haroni" pitchFamily="2" charset="-79"/>
                <a:cs typeface="Aharoni" pitchFamily="2" charset="-79"/>
              </a:rPr>
              <a:t>The Response??</a:t>
            </a:r>
            <a:endParaRPr lang="en-GB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KI_GREEN_TEXT_LOGO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24944"/>
            <a:ext cx="7380312" cy="167734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Aharoni" pitchFamily="2" charset="-79"/>
                <a:cs typeface="Aharoni" pitchFamily="2" charset="-79"/>
              </a:rPr>
              <a:t>What is Our Vision?! </a:t>
            </a:r>
            <a:endParaRPr lang="en-GB" sz="4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GB" b="1" i="1" dirty="0" smtClean="0"/>
          </a:p>
          <a:p>
            <a:pPr>
              <a:buNone/>
            </a:pPr>
            <a:r>
              <a:rPr lang="en-GB" b="1" i="1" dirty="0" smtClean="0"/>
              <a:t>	</a:t>
            </a:r>
            <a:r>
              <a:rPr lang="en-GB" sz="3200" b="1" i="1" dirty="0" smtClean="0">
                <a:latin typeface="Aharoni" pitchFamily="2" charset="-79"/>
                <a:cs typeface="Aharoni" pitchFamily="2" charset="-79"/>
              </a:rPr>
              <a:t>‘</a:t>
            </a:r>
            <a:r>
              <a:rPr lang="en-GB" b="1" i="1" dirty="0" smtClean="0">
                <a:latin typeface="Aharoni" pitchFamily="2" charset="-79"/>
                <a:cs typeface="Aharoni" pitchFamily="2" charset="-79"/>
              </a:rPr>
              <a:t>A world where  </a:t>
            </a:r>
            <a:r>
              <a:rPr lang="en-GB" b="1" i="1" dirty="0" err="1" smtClean="0">
                <a:latin typeface="Aharoni" pitchFamily="2" charset="-79"/>
                <a:cs typeface="Aharoni" pitchFamily="2" charset="-79"/>
              </a:rPr>
              <a:t>DeafKidz</a:t>
            </a:r>
            <a:r>
              <a:rPr lang="en-GB" b="1" i="1" dirty="0" smtClean="0">
                <a:latin typeface="Aharoni" pitchFamily="2" charset="-79"/>
                <a:cs typeface="Aharoni" pitchFamily="2" charset="-79"/>
              </a:rPr>
              <a:t> can live the life they want, safely and without fear, in the communication mode of choice!’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Content Placeholder 7" descr="DKIINd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0268"/>
            <a:ext cx="4038600" cy="268582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Communication Mode of Choice?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Sign language</a:t>
            </a:r>
          </a:p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Sign supported spoken language </a:t>
            </a:r>
          </a:p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Community ethnic sign languages </a:t>
            </a:r>
          </a:p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Aural method</a:t>
            </a:r>
          </a:p>
          <a:p>
            <a:r>
              <a:rPr lang="en-GB" dirty="0" err="1" smtClean="0">
                <a:latin typeface="Aharoni" pitchFamily="2" charset="-79"/>
                <a:cs typeface="Aharoni" pitchFamily="2" charset="-79"/>
              </a:rPr>
              <a:t>DeafBlind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 manual communication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We use them all!</a:t>
            </a:r>
            <a:endParaRPr lang="en-GB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4" descr="lz_archive_012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88447" y="1600200"/>
            <a:ext cx="3358106" cy="45259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6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haroni" pitchFamily="2" charset="-79"/>
                <a:cs typeface="Aharoni" pitchFamily="2" charset="-79"/>
              </a:rPr>
              <a:t>Our Operating Themes?!</a:t>
            </a:r>
            <a:endParaRPr lang="en-GB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193879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Content Placeholder 9" descr="African_children__Ghana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Our Approach? 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Strategic</a:t>
            </a:r>
          </a:p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Agency Partnerships</a:t>
            </a:r>
          </a:p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Local Partnerships </a:t>
            </a:r>
          </a:p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Developing Capacities </a:t>
            </a:r>
          </a:p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Developing expertise</a:t>
            </a:r>
          </a:p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D/deaf led</a:t>
            </a:r>
          </a:p>
          <a:p>
            <a:endParaRPr lang="en-GB" dirty="0"/>
          </a:p>
        </p:txBody>
      </p:sp>
      <p:pic>
        <p:nvPicPr>
          <p:cNvPr id="7" name="Content Placeholder 6" descr="Ingrid Parkin, Stuart Harrison and Brendon Swanepoel at the planned DKI JoBurg Centre 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Who We Working With? 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Content Placeholder 6" descr="CLSA LOG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59643" y="4870135"/>
            <a:ext cx="2118836" cy="1344935"/>
          </a:xfrm>
          <a:prstGeom prst="rect">
            <a:avLst/>
          </a:prstGeom>
        </p:spPr>
      </p:pic>
      <p:pic>
        <p:nvPicPr>
          <p:cNvPr id="10" name="Content Placeholder 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2360" y="1452254"/>
            <a:ext cx="3048000" cy="1009650"/>
          </a:xfrm>
          <a:prstGeom prst="rect">
            <a:avLst/>
          </a:prstGeom>
        </p:spPr>
      </p:pic>
      <p:pic>
        <p:nvPicPr>
          <p:cNvPr id="12" name="Content Placeholder 4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124200"/>
            <a:ext cx="30480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65" y="2126815"/>
            <a:ext cx="2937909" cy="621365"/>
          </a:xfrm>
          <a:prstGeom prst="rect">
            <a:avLst/>
          </a:prstGeom>
        </p:spPr>
      </p:pic>
      <p:pic>
        <p:nvPicPr>
          <p:cNvPr id="2050" name="Picture 2" descr="C:\Users\Steve\Documents\DeafKidz\Kenya\KNAD\log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9269"/>
            <a:ext cx="1162472" cy="11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eve\Documents\DeafKidz\Marie Stopes\Marie_Stopes_International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4290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13176"/>
            <a:ext cx="3779912" cy="1201894"/>
          </a:xfrm>
          <a:prstGeom prst="rect">
            <a:avLst/>
          </a:prstGeom>
        </p:spPr>
      </p:pic>
      <p:pic>
        <p:nvPicPr>
          <p:cNvPr id="2052" name="Picture 4" descr="C:\Users\Steve\Documents\DeafKidz\Jamaica\Comic Relief 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22" y="2922277"/>
            <a:ext cx="2880320" cy="10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eve\Documents\DeafKidz\Zimbabwe\imag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10953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teve\Documents\DeafKidz\Zimbabwe\untitle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66261"/>
            <a:ext cx="1623987" cy="16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haroni" pitchFamily="2" charset="-79"/>
                <a:cs typeface="Aharoni" pitchFamily="2" charset="-79"/>
              </a:rPr>
              <a:t>What We’re Doing?? </a:t>
            </a:r>
            <a:endParaRPr lang="en-GB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endParaRPr lang="en-GB" sz="1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South Africa - Child Rights / Child Protection </a:t>
            </a:r>
          </a:p>
          <a:p>
            <a:pPr marL="355600" indent="0">
              <a:buNone/>
            </a:pP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Working with </a:t>
            </a:r>
            <a:r>
              <a:rPr lang="en-GB" sz="1200" dirty="0" err="1" smtClean="0">
                <a:latin typeface="Aharoni" pitchFamily="2" charset="-79"/>
                <a:cs typeface="Aharoni" pitchFamily="2" charset="-79"/>
              </a:rPr>
              <a:t>ChildLine</a:t>
            </a: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 South Africa to make their counselling services accessible to D/deaf CYP</a:t>
            </a:r>
          </a:p>
          <a:p>
            <a:pPr marL="355600" indent="0">
              <a:buNone/>
            </a:pP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Working in partnership with </a:t>
            </a:r>
            <a:r>
              <a:rPr lang="en-GB" sz="1200" dirty="0" err="1" smtClean="0">
                <a:latin typeface="Aharoni" pitchFamily="2" charset="-79"/>
                <a:cs typeface="Aharoni" pitchFamily="2" charset="-79"/>
              </a:rPr>
              <a:t>Grassroot</a:t>
            </a: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 Soccer – using soccer to convey messaging on safe sexual health</a:t>
            </a:r>
            <a:endParaRPr lang="en-GB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Kenya – Rights </a:t>
            </a:r>
          </a:p>
          <a:p>
            <a:pPr marL="0" indent="0" defTabSz="360363">
              <a:buNone/>
            </a:pP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        Working with Marie </a:t>
            </a:r>
            <a:r>
              <a:rPr lang="en-GB" sz="1200" dirty="0" err="1" smtClean="0">
                <a:latin typeface="Aharoni" pitchFamily="2" charset="-79"/>
                <a:cs typeface="Aharoni" pitchFamily="2" charset="-79"/>
              </a:rPr>
              <a:t>Stopes</a:t>
            </a: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 Kenya to ensure D/deaf CYP are able to exercise their rights to access sexual 	&amp; reproductive healthcare  </a:t>
            </a: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Jamaica – Child Rights / Child Protection</a:t>
            </a:r>
          </a:p>
          <a:p>
            <a:pPr marL="0" indent="355600">
              <a:buNone/>
            </a:pP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Three year programme working with child protection and criminal justice agencies to prevent abuse of   </a:t>
            </a:r>
          </a:p>
          <a:p>
            <a:pPr marL="0" indent="355600">
              <a:buNone/>
            </a:pP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D/deaf CYP – funded by Comic Relief </a:t>
            </a:r>
            <a:endParaRPr lang="en-GB" sz="1200" dirty="0">
              <a:latin typeface="Aharoni" pitchFamily="2" charset="-79"/>
              <a:cs typeface="Aharoni" pitchFamily="2" charset="-79"/>
            </a:endParaRP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Palestine – Wellbeing </a:t>
            </a:r>
          </a:p>
          <a:p>
            <a:pPr marL="0" indent="355600">
              <a:buNone/>
            </a:pP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Partnership with Muslim Aid in Gaza to ensure D/deaf CYP access community based rehabilitative care </a:t>
            </a:r>
          </a:p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Pakistan – Wellbeing </a:t>
            </a:r>
          </a:p>
          <a:p>
            <a:pPr marL="0" indent="0">
              <a:buNone/>
            </a:pP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        Working in Gujarat to ensure children at an adjacent school for the D/deaf receive </a:t>
            </a:r>
          </a:p>
          <a:p>
            <a:pPr marL="0" indent="0">
              <a:buNone/>
            </a:pPr>
            <a:r>
              <a:rPr lang="en-GB" sz="12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       appropriate speech &amp; language support in association with specialist Dutch agency, </a:t>
            </a:r>
            <a:r>
              <a:rPr lang="en-GB" sz="1200" dirty="0" err="1" smtClean="0">
                <a:latin typeface="Aharoni" pitchFamily="2" charset="-79"/>
                <a:cs typeface="Aharoni" pitchFamily="2" charset="-79"/>
              </a:rPr>
              <a:t>Kentalis</a:t>
            </a: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 International</a:t>
            </a:r>
          </a:p>
          <a:p>
            <a:pPr marL="0" indent="0">
              <a:buNone/>
            </a:pP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marL="0" indent="355600">
              <a:buNone/>
            </a:pPr>
            <a:endParaRPr lang="en-GB" sz="2400" dirty="0" smtClean="0">
              <a:latin typeface="Aharoni" pitchFamily="2" charset="-79"/>
              <a:cs typeface="Aharoni" pitchFamily="2" charset="-79"/>
            </a:endParaRPr>
          </a:p>
          <a:p>
            <a:pPr marL="0" indent="355600">
              <a:buNone/>
            </a:pPr>
            <a:endParaRPr lang="en-GB" sz="1200" dirty="0" smtClean="0">
              <a:latin typeface="Aharoni" pitchFamily="2" charset="-79"/>
              <a:cs typeface="Aharoni" pitchFamily="2" charset="-79"/>
            </a:endParaRPr>
          </a:p>
          <a:p>
            <a:pPr marL="0" indent="355600">
              <a:buNone/>
            </a:pPr>
            <a:endParaRPr lang="en-GB" sz="1200" dirty="0" smtClean="0">
              <a:latin typeface="Aharoni" pitchFamily="2" charset="-79"/>
              <a:cs typeface="Aharoni" pitchFamily="2" charset="-79"/>
            </a:endParaRPr>
          </a:p>
          <a:p>
            <a:endParaRPr lang="en-GB" sz="1200" dirty="0">
              <a:latin typeface="Aharoni" pitchFamily="2" charset="-79"/>
              <a:cs typeface="Aharoni" pitchFamily="2" charset="-79"/>
            </a:endParaRPr>
          </a:p>
          <a:p>
            <a:pPr marL="0" indent="355600">
              <a:buNone/>
            </a:pPr>
            <a:endParaRPr lang="en-GB" sz="1200" dirty="0" smtClean="0">
              <a:latin typeface="Aharoni" pitchFamily="2" charset="-79"/>
              <a:cs typeface="Aharoni" pitchFamily="2" charset="-79"/>
            </a:endParaRPr>
          </a:p>
          <a:p>
            <a:pPr marL="0" indent="355600">
              <a:buNone/>
            </a:pPr>
            <a:endParaRPr lang="en-GB" sz="1200" dirty="0">
              <a:latin typeface="Aharoni" pitchFamily="2" charset="-79"/>
              <a:cs typeface="Aharoni" pitchFamily="2" charset="-79"/>
            </a:endParaRPr>
          </a:p>
          <a:p>
            <a:pPr marL="0" indent="355600">
              <a:buNone/>
            </a:pPr>
            <a:r>
              <a:rPr lang="en-GB" sz="1200" dirty="0" smtClean="0">
                <a:latin typeface="Aharoni" pitchFamily="2" charset="-79"/>
                <a:cs typeface="Aharoni" pitchFamily="2" charset="-79"/>
              </a:rPr>
              <a:t>    </a:t>
            </a:r>
          </a:p>
          <a:p>
            <a:pPr marL="0" indent="355600">
              <a:buNone/>
            </a:pPr>
            <a:endParaRPr lang="en-GB" sz="1200" dirty="0" smtClean="0">
              <a:latin typeface="Aharoni" pitchFamily="2" charset="-79"/>
              <a:cs typeface="Aharoni" pitchFamily="2" charset="-79"/>
            </a:endParaRPr>
          </a:p>
          <a:p>
            <a:endParaRPr lang="en-GB" sz="1400" dirty="0" smtClean="0">
              <a:latin typeface="Aharoni" pitchFamily="2" charset="-79"/>
              <a:cs typeface="Aharoni" pitchFamily="2" charset="-79"/>
            </a:endParaRPr>
          </a:p>
          <a:p>
            <a:endParaRPr lang="en-GB" sz="1400" dirty="0" smtClean="0">
              <a:latin typeface="Aharoni" pitchFamily="2" charset="-79"/>
              <a:cs typeface="Aharoni" pitchFamily="2" charset="-79"/>
            </a:endParaRPr>
          </a:p>
          <a:p>
            <a:endParaRPr lang="en-GB" sz="1400" dirty="0" smtClean="0">
              <a:latin typeface="Aharoni" pitchFamily="2" charset="-79"/>
              <a:cs typeface="Aharoni" pitchFamily="2" charset="-79"/>
            </a:endParaRPr>
          </a:p>
          <a:p>
            <a:endParaRPr lang="en-GB" sz="1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GB" sz="1400" dirty="0" smtClean="0">
              <a:latin typeface="Aharoni" pitchFamily="2" charset="-79"/>
              <a:cs typeface="Aharoni" pitchFamily="2" charset="-79"/>
            </a:endParaRPr>
          </a:p>
          <a:p>
            <a:endParaRPr lang="en-GB" sz="14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GB" sz="1400" dirty="0" smtClean="0">
                <a:latin typeface="Aharoni" pitchFamily="2" charset="-79"/>
                <a:cs typeface="Aharoni" pitchFamily="2" charset="-79"/>
              </a:rPr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www.deafkidzinternational.org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792512068564EBF97BFBE93919623" ma:contentTypeVersion="2" ma:contentTypeDescription="Create a new document." ma:contentTypeScope="" ma:versionID="c4d78c57c3d984910a7f8f39546ccb6e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20ea36d5195da0c21fdc1efbc91bc2cf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D3BFCFD-F2B7-41CB-A503-D36A9CC96899}"/>
</file>

<file path=customXml/itemProps2.xml><?xml version="1.0" encoding="utf-8"?>
<ds:datastoreItem xmlns:ds="http://schemas.openxmlformats.org/officeDocument/2006/customXml" ds:itemID="{1A1462FF-7A8D-4B94-89B5-5C3BDEB897C0}"/>
</file>

<file path=customXml/itemProps3.xml><?xml version="1.0" encoding="utf-8"?>
<ds:datastoreItem xmlns:ds="http://schemas.openxmlformats.org/officeDocument/2006/customXml" ds:itemID="{3057E048-176D-4771-9FFE-936743367414}"/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341</Words>
  <Application>Microsoft Office PowerPoint</Application>
  <PresentationFormat>On-screen Show (4:3)</PresentationFormat>
  <Paragraphs>113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Aharoni</vt:lpstr>
      <vt:lpstr>Arial</vt:lpstr>
      <vt:lpstr>Calibri</vt:lpstr>
      <vt:lpstr>Office Theme</vt:lpstr>
      <vt:lpstr>ITU CWG COP September 2015</vt:lpstr>
      <vt:lpstr>The Issue...</vt:lpstr>
      <vt:lpstr>The Response??</vt:lpstr>
      <vt:lpstr>What is Our Vision?! </vt:lpstr>
      <vt:lpstr>Communication Mode of Choice?</vt:lpstr>
      <vt:lpstr>Our Operating Themes?!</vt:lpstr>
      <vt:lpstr>Our Approach? </vt:lpstr>
      <vt:lpstr>Who We Working With? </vt:lpstr>
      <vt:lpstr>What We’re Doing?? </vt:lpstr>
      <vt:lpstr>Online Protection  of  D/deaf Children?? </vt:lpstr>
      <vt:lpstr>Abuse…</vt:lpstr>
      <vt:lpstr>Vulnerabilities…</vt:lpstr>
      <vt:lpstr>  An African First… Zimbabwe  Video Relay Counselling Service  </vt:lpstr>
      <vt:lpstr>What’s Involved? </vt:lpstr>
      <vt:lpstr>CWG COP’s Work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DeafKidz International</dc:title>
  <dc:creator>User1</dc:creator>
  <cp:lastModifiedBy>Licciardello, Carla</cp:lastModifiedBy>
  <cp:revision>216</cp:revision>
  <dcterms:created xsi:type="dcterms:W3CDTF">2011-02-08T14:48:00Z</dcterms:created>
  <dcterms:modified xsi:type="dcterms:W3CDTF">2015-09-29T09:28:19Z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0x01010005B792512068564EBF97BFBE93919623</vt:lpwstr>
  </property>
</Properties>
</file>