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3F67A1"/>
    <a:srgbClr val="2347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84" y="1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7" Type="http://schemas.openxmlformats.org/officeDocument/2006/relationships/slide" Target="slides/slide6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F767B-2338-4941-824A-E468937F96A7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2E74-42B1-A445-8700-56A148F099F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149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7A6E7-3A08-A940-90FF-9308478DB88D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12667-F874-EB40-997E-29CBDD6556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18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12667-F874-EB40-997E-29CBDD65565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 descr="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DE269-542F-2D4F-A9F6-CBFCE5A409F8}" type="datetimeFigureOut">
              <a:rPr lang="fr-FR" smtClean="0"/>
              <a:pPr/>
              <a:t>2/21/14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3290-82D0-EB49-ABC8-AF45FA15DC2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hyperlink" Target="https://tricider.com/en/brainstorming/1NgYq" TargetMode="External"/><Relationship Id="rId6" Type="http://schemas.openxmlformats.org/officeDocument/2006/relationships/hyperlink" Target="http://www.youthmanifesto.e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1284" y="169325"/>
            <a:ext cx="7952316" cy="575739"/>
          </a:xfrm>
        </p:spPr>
        <p:txBody>
          <a:bodyPr anchor="ctr"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THREE STRATEGIES – FROM SAFER to BETTER</a:t>
            </a:r>
            <a:endParaRPr lang="fr-FR" sz="311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4267" y="94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948267"/>
            <a:ext cx="9753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²"/>
            </a:pPr>
            <a:endParaRPr lang="en-US" sz="2400" dirty="0" smtClean="0">
              <a:solidFill>
                <a:srgbClr val="3F67A1"/>
              </a:solidFill>
              <a:latin typeface="Abadi MT Condensed Light"/>
              <a:cs typeface="Abadi MT Condensed Light"/>
            </a:endParaRPr>
          </a:p>
          <a:p>
            <a:pPr>
              <a:spcAft>
                <a:spcPts val="1200"/>
              </a:spcAft>
            </a:pPr>
            <a:r>
              <a:rPr lang="en-GB" sz="2400" b="1" i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Insafe</a:t>
            </a:r>
            <a:r>
              <a:rPr lang="en-GB" sz="2400" b="1" i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was created in 2004 by the European Commission and is today constituted of </a:t>
            </a:r>
            <a:r>
              <a:rPr lang="en-GB" sz="2400" b="1" i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31</a:t>
            </a:r>
            <a:r>
              <a:rPr lang="en-GB" sz="2400" b="1" i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national centres, each comprising an awareness and youth participation teams and a helpline.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²"/>
            </a:pPr>
            <a:r>
              <a:rPr lang="en-GB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Explore </a:t>
            </a:r>
            <a:r>
              <a:rPr lang="en-GB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emerging technology and issues to maintain a deeper understanding of the online context</a:t>
            </a:r>
          </a:p>
          <a:p>
            <a:pPr marL="285750" lvl="0" indent="-285750">
              <a:spcAft>
                <a:spcPts val="1200"/>
              </a:spcAft>
              <a:buFont typeface="Wingdings" charset="2"/>
              <a:buChar char="²"/>
            </a:pPr>
            <a:r>
              <a:rPr lang="en-US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Build evidence-based actions drawing on input from youth, parents, industry, public authorities and the civil sector to create highly relevant tools and services</a:t>
            </a:r>
            <a:endParaRPr lang="en-GB" sz="2800" b="1" dirty="0" smtClean="0">
              <a:solidFill>
                <a:srgbClr val="3F67A1"/>
              </a:solidFill>
              <a:latin typeface="Abadi MT Condensed Light"/>
              <a:cs typeface="Abadi MT Condensed Light"/>
            </a:endParaRPr>
          </a:p>
          <a:p>
            <a:pPr marL="285750" lvl="0" indent="-285750">
              <a:spcAft>
                <a:spcPts val="1200"/>
              </a:spcAft>
              <a:buFont typeface="Wingdings" charset="2"/>
              <a:buChar char="²"/>
            </a:pPr>
            <a:r>
              <a:rPr lang="en-US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Transform </a:t>
            </a:r>
            <a:r>
              <a:rPr lang="en-US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awareness raising into peer-led education, evolving from a “tips and messages” culture to foster </a:t>
            </a:r>
            <a:r>
              <a:rPr lang="en-US" sz="28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behavioural</a:t>
            </a:r>
            <a:r>
              <a:rPr lang="en-US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change through reflection</a:t>
            </a:r>
            <a:r>
              <a:rPr lang="en-US" sz="28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</a:t>
            </a:r>
            <a:endParaRPr lang="en-GB" sz="2800" b="1" dirty="0" smtClean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à coins arrondis 44"/>
          <p:cNvSpPr/>
          <p:nvPr/>
        </p:nvSpPr>
        <p:spPr>
          <a:xfrm>
            <a:off x="4381500" y="4782379"/>
            <a:ext cx="5412106" cy="1577105"/>
          </a:xfrm>
          <a:prstGeom prst="roundRect">
            <a:avLst>
              <a:gd name="adj" fmla="val 7501"/>
            </a:avLst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1284" y="232033"/>
            <a:ext cx="5581649" cy="575739"/>
          </a:xfrm>
        </p:spPr>
        <p:txBody>
          <a:bodyPr anchor="ctr"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SAFER INTERNET DAY</a:t>
            </a:r>
            <a:r>
              <a:rPr lang="fr-FR" sz="4000" spc="-150" dirty="0" smtClean="0">
                <a:solidFill>
                  <a:srgbClr val="234786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fr-FR" sz="4000" spc="-150" dirty="0" smtClean="0">
                <a:solidFill>
                  <a:schemeClr val="accent6"/>
                </a:solidFill>
                <a:latin typeface="Abadi MT Condensed Extra Bold"/>
                <a:cs typeface="Abadi MT Condensed Extra Bold"/>
              </a:rPr>
              <a:t>2014</a:t>
            </a:r>
            <a:endParaRPr lang="fr-FR" sz="311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37959" y="1857635"/>
            <a:ext cx="33451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Number of countries involved in</a:t>
            </a:r>
            <a:b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</a:b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Safer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Internet Day 2014</a:t>
            </a:r>
            <a:endParaRPr lang="fr-FR" sz="17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12" name="Image 11" descr="glo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9" y="1172028"/>
            <a:ext cx="876062" cy="876062"/>
          </a:xfrm>
          <a:prstGeom prst="rect">
            <a:avLst/>
          </a:prstGeom>
        </p:spPr>
      </p:pic>
      <p:pic>
        <p:nvPicPr>
          <p:cNvPr id="15" name="Image 14" descr="peo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8" y="5131064"/>
            <a:ext cx="858308" cy="858308"/>
          </a:xfrm>
          <a:prstGeom prst="rect">
            <a:avLst/>
          </a:prstGeom>
        </p:spPr>
      </p:pic>
      <p:pic>
        <p:nvPicPr>
          <p:cNvPr id="18" name="Image 17" descr="sponso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984" y="4571896"/>
            <a:ext cx="508516" cy="564426"/>
          </a:xfrm>
          <a:prstGeom prst="rect">
            <a:avLst/>
          </a:prstGeom>
        </p:spPr>
      </p:pic>
      <p:pic>
        <p:nvPicPr>
          <p:cNvPr id="19" name="Image 18" descr="stakehold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0" y="1093660"/>
            <a:ext cx="846947" cy="94266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831474" y="2602128"/>
            <a:ext cx="13419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500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79856" y="5837821"/>
            <a:ext cx="27074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Number of people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reached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by the SID 2014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Thunderclap</a:t>
            </a:r>
            <a:endParaRPr lang="fr-FR" sz="1700" dirty="0">
              <a:solidFill>
                <a:srgbClr val="3F67A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79856" y="4561174"/>
            <a:ext cx="2971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Number of people </a:t>
            </a:r>
            <a:r>
              <a:rPr lang="fr-FR" sz="1700" dirty="0" err="1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reached</a:t>
            </a:r>
            <a: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by 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the #</a:t>
            </a:r>
            <a: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SID2014 </a:t>
            </a:r>
            <a:r>
              <a:rPr lang="fr-FR" sz="1700" dirty="0" err="1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hashtag</a:t>
            </a:r>
            <a:endParaRPr lang="fr-FR" sz="1700" dirty="0">
              <a:solidFill>
                <a:srgbClr val="3F67A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1" name="Signalisation droite 30"/>
          <p:cNvSpPr/>
          <p:nvPr/>
        </p:nvSpPr>
        <p:spPr>
          <a:xfrm flipH="1">
            <a:off x="1032366" y="1184327"/>
            <a:ext cx="1024466" cy="629036"/>
          </a:xfrm>
          <a:prstGeom prst="homePlate">
            <a:avLst>
              <a:gd name="adj" fmla="val 31966"/>
            </a:avLst>
          </a:prstGeom>
          <a:solidFill>
            <a:srgbClr val="3F67A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135652" y="1184327"/>
            <a:ext cx="116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106+</a:t>
            </a:r>
            <a:endParaRPr lang="fr-FR" sz="2800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6" name="Signalisation droite 35"/>
          <p:cNvSpPr/>
          <p:nvPr/>
        </p:nvSpPr>
        <p:spPr>
          <a:xfrm flipH="1">
            <a:off x="1024212" y="5184740"/>
            <a:ext cx="1554143" cy="644035"/>
          </a:xfrm>
          <a:prstGeom prst="homePlate">
            <a:avLst>
              <a:gd name="adj" fmla="val 31966"/>
            </a:avLst>
          </a:prstGeom>
          <a:solidFill>
            <a:srgbClr val="3F67A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1137959" y="5218586"/>
            <a:ext cx="137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328,830</a:t>
            </a:r>
            <a:endParaRPr lang="fr-FR" sz="2800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8" name="Signalisation droite 37"/>
          <p:cNvSpPr/>
          <p:nvPr/>
        </p:nvSpPr>
        <p:spPr>
          <a:xfrm flipH="1">
            <a:off x="1032366" y="3879894"/>
            <a:ext cx="1346459" cy="629036"/>
          </a:xfrm>
          <a:prstGeom prst="homePlate">
            <a:avLst>
              <a:gd name="adj" fmla="val 31966"/>
            </a:avLst>
          </a:prstGeom>
          <a:solidFill>
            <a:srgbClr val="3F67A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sz="2800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25.2M</a:t>
            </a:r>
            <a:endParaRPr lang="fr-FR" sz="2800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483100" y="4782379"/>
            <a:ext cx="4927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SID 2014: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Let’s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create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a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better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internet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together</a:t>
            </a:r>
            <a:endParaRPr lang="fr-FR" sz="1700" dirty="0">
              <a:latin typeface="Abadi MT Condensed Extra Bold"/>
              <a:cs typeface="Abadi MT Condensed Extra Bold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V="1">
            <a:off x="4483100" y="5177517"/>
            <a:ext cx="5203027" cy="13370"/>
          </a:xfrm>
          <a:prstGeom prst="line">
            <a:avLst/>
          </a:prstGeom>
          <a:ln w="44450">
            <a:solidFill>
              <a:srgbClr val="FF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676363" y="5283823"/>
            <a:ext cx="5117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Safer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Internet Day 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would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not 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be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possible 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without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the support of the</a:t>
            </a:r>
          </a:p>
          <a:p>
            <a:r>
              <a:rPr lang="fr-FR" sz="14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European</a:t>
            </a:r>
            <a:r>
              <a:rPr lang="fr-FR" sz="14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Commission. </a:t>
            </a:r>
            <a:r>
              <a:rPr lang="fr-FR" sz="14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Find</a:t>
            </a:r>
            <a:r>
              <a:rPr lang="fr-FR" sz="14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out more about the 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EC’s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‘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European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</a:t>
            </a:r>
            <a:r>
              <a:rPr lang="fr-FR" sz="14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Strategy</a:t>
            </a:r>
            <a:r>
              <a:rPr lang="fr-FR" sz="14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for 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a 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Better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 Internet for 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Children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’ on the Digital Agenda </a:t>
            </a:r>
            <a:r>
              <a:rPr lang="fr-FR" sz="14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website</a:t>
            </a:r>
            <a:r>
              <a:rPr lang="fr-FR" sz="14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:</a:t>
            </a:r>
            <a:endParaRPr lang="fr-FR" sz="1400" b="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  <a:p>
            <a:r>
              <a:rPr lang="fr-FR" sz="14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http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://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ec.europa.eu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/digital-agenda/en/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creating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-</a:t>
            </a:r>
            <a:r>
              <a:rPr lang="fr-FR" sz="1400" b="1" dirty="0" err="1">
                <a:solidFill>
                  <a:srgbClr val="3F67A1"/>
                </a:solidFill>
                <a:latin typeface="Abadi MT Condensed Light"/>
                <a:cs typeface="Abadi MT Condensed Light"/>
              </a:rPr>
              <a:t>better</a:t>
            </a:r>
            <a:r>
              <a:rPr lang="fr-FR" sz="1400" b="1" dirty="0">
                <a:solidFill>
                  <a:srgbClr val="3F67A1"/>
                </a:solidFill>
                <a:latin typeface="Abadi MT Condensed Light"/>
                <a:cs typeface="Abadi MT Condensed Light"/>
              </a:rPr>
              <a:t>-internet-</a:t>
            </a:r>
            <a:r>
              <a:rPr lang="fr-FR" sz="14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kids.</a:t>
            </a:r>
          </a:p>
          <a:p>
            <a:endParaRPr lang="fr-FR" sz="1000" dirty="0" smtClean="0">
              <a:solidFill>
                <a:srgbClr val="3F67A1"/>
              </a:solidFill>
              <a:latin typeface="Georgia"/>
              <a:cs typeface="Georgia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381500" y="5283823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8000"/>
                </a:solidFill>
                <a:latin typeface="Wingdings 3" charset="2"/>
                <a:cs typeface="Wingdings 3" charset="2"/>
              </a:rPr>
              <a:t></a:t>
            </a:r>
            <a:endParaRPr lang="fr-FR" dirty="0">
              <a:solidFill>
                <a:srgbClr val="FF8000"/>
              </a:solidFill>
              <a:latin typeface="Wingdings 3" charset="2"/>
              <a:cs typeface="Wingdings 3" charset="2"/>
            </a:endParaRPr>
          </a:p>
        </p:txBody>
      </p:sp>
      <p:pic>
        <p:nvPicPr>
          <p:cNvPr id="66" name="Image 65" descr="EU fl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5980" y="110582"/>
            <a:ext cx="601812" cy="409321"/>
          </a:xfrm>
          <a:prstGeom prst="rect">
            <a:avLst/>
          </a:prstGeom>
        </p:spPr>
      </p:pic>
      <p:pic>
        <p:nvPicPr>
          <p:cNvPr id="55" name="Image 54" descr="Inhope_insafe_logo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0950" y="-115455"/>
            <a:ext cx="1435106" cy="1145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7321" y="1157678"/>
            <a:ext cx="3912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SID 2014 messages </a:t>
            </a:r>
            <a:r>
              <a:rPr lang="fr-FR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focused</a:t>
            </a:r>
            <a:r>
              <a:rPr lang="fr-FR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on </a:t>
            </a:r>
            <a:r>
              <a:rPr lang="fr-FR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positivity</a:t>
            </a:r>
            <a:r>
              <a:rPr lang="fr-FR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, </a:t>
            </a:r>
            <a:r>
              <a:rPr lang="fr-FR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empowerment</a:t>
            </a:r>
            <a:r>
              <a:rPr lang="fr-FR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and positive content</a:t>
            </a:r>
            <a:endParaRPr lang="fr-FR" dirty="0">
              <a:latin typeface="Abadi MT Condensed Extra Bold"/>
              <a:cs typeface="Abadi MT Condensed Extra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783" y="1895432"/>
            <a:ext cx="3310430" cy="2613498"/>
          </a:xfrm>
          <a:prstGeom prst="rect">
            <a:avLst/>
          </a:prstGeom>
        </p:spPr>
      </p:pic>
      <p:sp>
        <p:nvSpPr>
          <p:cNvPr id="73" name="Signalisation droite 37"/>
          <p:cNvSpPr/>
          <p:nvPr/>
        </p:nvSpPr>
        <p:spPr>
          <a:xfrm flipH="1">
            <a:off x="1032366" y="2604034"/>
            <a:ext cx="1346459" cy="629036"/>
          </a:xfrm>
          <a:prstGeom prst="homePlate">
            <a:avLst>
              <a:gd name="adj" fmla="val 31966"/>
            </a:avLst>
          </a:prstGeom>
          <a:solidFill>
            <a:srgbClr val="3F67A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sz="2800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46.6K</a:t>
            </a:r>
            <a:endParaRPr lang="fr-FR" sz="2800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5" name="ZoneTexte 29"/>
          <p:cNvSpPr txBox="1"/>
          <p:nvPr/>
        </p:nvSpPr>
        <p:spPr>
          <a:xfrm>
            <a:off x="1032366" y="3224163"/>
            <a:ext cx="2971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Number of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tweets</a:t>
            </a: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fr-FR" sz="1700" dirty="0" err="1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with</a:t>
            </a:r>
            <a: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/>
            </a:r>
            <a:b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</a:br>
            <a:r>
              <a:rPr lang="fr-FR" sz="17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the #</a:t>
            </a:r>
            <a:r>
              <a:rPr lang="fr-FR" sz="17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SID2014 </a:t>
            </a:r>
            <a:r>
              <a:rPr lang="fr-FR" sz="1700" dirty="0" err="1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hashtag</a:t>
            </a:r>
            <a:endParaRPr lang="fr-FR" sz="1700" dirty="0">
              <a:solidFill>
                <a:srgbClr val="3F67A1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76" name="Image 14" descr="peo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" y="3839716"/>
            <a:ext cx="858308" cy="858308"/>
          </a:xfrm>
          <a:prstGeom prst="rect">
            <a:avLst/>
          </a:prstGeom>
        </p:spPr>
      </p:pic>
      <p:pic>
        <p:nvPicPr>
          <p:cNvPr id="77" name="Image 14" descr="peo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" y="2587047"/>
            <a:ext cx="858308" cy="85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1284" y="169325"/>
            <a:ext cx="7952316" cy="575739"/>
          </a:xfrm>
        </p:spPr>
        <p:txBody>
          <a:bodyPr anchor="ctr"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EUROPEAN AWARD FOR BEST CONTENT FOR KIDS</a:t>
            </a:r>
            <a:endParaRPr lang="fr-FR" sz="311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4267" y="94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241" y="1317599"/>
            <a:ext cx="5256584" cy="6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2247032"/>
            <a:ext cx="87991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The award aims to highlight existing </a:t>
            </a:r>
            <a:r>
              <a:rPr lang="en-GB" sz="2000" dirty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quality content for 4-12 year-old children and encourages the production of new content that will offer young people online opportunities to learn, play, discover and invent. </a:t>
            </a:r>
            <a:endParaRPr lang="en-US" sz="2000" dirty="0" smtClean="0">
              <a:solidFill>
                <a:srgbClr val="3F67A1"/>
              </a:solidFill>
              <a:latin typeface="Abadi MT Condensed Extra Bold"/>
              <a:cs typeface="Abadi MT Condensed Extra Bold"/>
            </a:endParaRPr>
          </a:p>
          <a:p>
            <a:pPr marL="285750" indent="-285750" algn="ctr">
              <a:buFont typeface="Wingdings" charset="2"/>
              <a:buChar char="²"/>
            </a:pPr>
            <a:endParaRPr lang="en-US" sz="2400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The competition ran throughout much of 2013 in 26 European countries.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There were four categories of entry: Young individuals or teams; School classes and youth groups; Adult non-professionals; Adult professionals.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More than 1,100 entries were received in total, many from young people themselves.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National winners were put forward to a European-level competition.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European winners were awarded by Commissioner </a:t>
            </a:r>
            <a:r>
              <a:rPr lang="en-US" sz="20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Neelie</a:t>
            </a: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b="1" dirty="0" err="1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Kroes</a:t>
            </a:r>
            <a:r>
              <a:rPr lang="en-US" sz="2000" b="1" dirty="0" smtClean="0">
                <a:solidFill>
                  <a:srgbClr val="3F67A1"/>
                </a:solidFill>
                <a:latin typeface="Abadi MT Condensed Light"/>
                <a:cs typeface="Abadi MT Condensed Light"/>
              </a:rPr>
              <a:t> at a high-level event in Brussels on Safer Internet Day 2014.</a:t>
            </a:r>
            <a:endParaRPr lang="en-US" sz="2000" b="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4267" y="94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241" y="1317599"/>
            <a:ext cx="5256584" cy="6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52" y="2103016"/>
            <a:ext cx="2875384" cy="287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668" y="2314972"/>
            <a:ext cx="2875384" cy="287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860" y="2537532"/>
            <a:ext cx="2875384" cy="2875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052" y="2832224"/>
            <a:ext cx="2875384" cy="2875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801284" y="194729"/>
            <a:ext cx="7952316" cy="57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fr-FR" sz="4000" spc="-15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EUROPEAN AWARD FOR BEST CONTENT FOR KIDS</a:t>
            </a:r>
            <a:endParaRPr lang="fr-FR" sz="311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70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4267" y="94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801284" y="194729"/>
            <a:ext cx="7952316" cy="57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SID – POSITIVE CONTENT </a:t>
            </a: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FOR KIDS</a:t>
            </a:r>
            <a:endParaRPr lang="fr-FR" sz="311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17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6619">
            <a:off x="3198352" y="1069283"/>
            <a:ext cx="2611826" cy="27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4375">
            <a:off x="5418900" y="1284699"/>
            <a:ext cx="2928112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Capture d’écran 2011-02-06 à 20.12.5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21252">
            <a:off x="181898" y="1410031"/>
            <a:ext cx="2419738" cy="338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/>
          <a:srcRect l="11809" t="17712" r="11809" b="3543"/>
          <a:stretch>
            <a:fillRect/>
          </a:stretch>
        </p:blipFill>
        <p:spPr bwMode="auto">
          <a:xfrm>
            <a:off x="1426660" y="3441701"/>
            <a:ext cx="3474874" cy="214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040" y="4470401"/>
            <a:ext cx="321056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70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04267" y="94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803" y="6520931"/>
            <a:ext cx="1490197" cy="337069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801284" y="194729"/>
            <a:ext cx="7952316" cy="57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EUROPEAN</a:t>
            </a:r>
            <a:r>
              <a:rPr lang="fr-FR" sz="4000" spc="-150" dirty="0" smtClean="0">
                <a:solidFill>
                  <a:srgbClr val="3F67A1"/>
                </a:solidFill>
                <a:latin typeface="Abadi MT Condensed Extra Bold"/>
                <a:cs typeface="Abadi MT Condensed Extra Bold"/>
              </a:rPr>
              <a:t> LAUNCH OF YOUTH MANIFESTO</a:t>
            </a:r>
            <a:endParaRPr lang="fr-FR" sz="3111" dirty="0">
              <a:solidFill>
                <a:srgbClr val="3F67A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" y="709284"/>
            <a:ext cx="9232265" cy="58116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964152">
            <a:off x="4653368" y="3379818"/>
            <a:ext cx="506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https://tricider.com/en/brainstorming/</a:t>
            </a:r>
            <a:r>
              <a:rPr lang="en-US" dirty="0" smtClean="0">
                <a:hlinkClick r:id="rId5"/>
              </a:rPr>
              <a:t>1NgYq</a:t>
            </a:r>
            <a:endParaRPr lang="en-US" dirty="0" smtClean="0"/>
          </a:p>
          <a:p>
            <a:r>
              <a:rPr lang="en-US" smtClean="0">
                <a:hlinkClick r:id="rId6"/>
              </a:rPr>
              <a:t>www.youthmanifesto.eu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B3908C-4E50-4094-B61F-2033EABAFE19}"/>
</file>

<file path=customXml/itemProps2.xml><?xml version="1.0" encoding="utf-8"?>
<ds:datastoreItem xmlns:ds="http://schemas.openxmlformats.org/officeDocument/2006/customXml" ds:itemID="{739D51DE-CE10-4572-A010-8D485E307493}"/>
</file>

<file path=customXml/itemProps3.xml><?xml version="1.0" encoding="utf-8"?>
<ds:datastoreItem xmlns:ds="http://schemas.openxmlformats.org/officeDocument/2006/customXml" ds:itemID="{F2923614-A857-4EAE-8CB0-9152E462D4A8}"/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400</Words>
  <Application>Microsoft Macintosh PowerPoint</Application>
  <PresentationFormat>A4 Paper (210x297 mm)</PresentationFormat>
  <Paragraphs>43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Slide 1</vt:lpstr>
      <vt:lpstr>THREE STRATEGIES – FROM SAFER to BETTER</vt:lpstr>
      <vt:lpstr>SAFER INTERNET DAY 2014</vt:lpstr>
      <vt:lpstr>EUROPEAN AWARD FOR BEST CONTENT FOR KIDS</vt:lpstr>
      <vt:lpstr>Slide 5</vt:lpstr>
      <vt:lpstr>Slide 6</vt:lpstr>
      <vt:lpstr>Slide 7</vt:lpstr>
    </vt:vector>
  </TitlesOfParts>
  <Company>Iddifix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INTERNET DAY 2014</dc:title>
  <dc:creator>Cristian Polocoser</dc:creator>
  <cp:lastModifiedBy>Janice  Richardson</cp:lastModifiedBy>
  <cp:revision>25</cp:revision>
  <dcterms:created xsi:type="dcterms:W3CDTF">2014-02-20T23:46:54Z</dcterms:created>
  <dcterms:modified xsi:type="dcterms:W3CDTF">2014-02-21T13:41:37Z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