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4" r:id="rId3"/>
    <p:sldId id="361" r:id="rId4"/>
    <p:sldId id="362" r:id="rId5"/>
    <p:sldId id="336" r:id="rId6"/>
    <p:sldId id="365" r:id="rId7"/>
    <p:sldId id="277" r:id="rId8"/>
    <p:sldId id="328" r:id="rId9"/>
    <p:sldId id="368" r:id="rId10"/>
    <p:sldId id="286" r:id="rId11"/>
    <p:sldId id="318" r:id="rId12"/>
  </p:sldIdLst>
  <p:sldSz cx="9144000" cy="5143500" type="screen16x9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C64"/>
    <a:srgbClr val="F9631C"/>
    <a:srgbClr val="4AA2F9"/>
    <a:srgbClr val="B8D432"/>
    <a:srgbClr val="BBB70D"/>
    <a:srgbClr val="F0E926"/>
    <a:srgbClr val="F9B144"/>
    <a:srgbClr val="C9186E"/>
    <a:srgbClr val="E94C98"/>
    <a:srgbClr val="39C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9" autoAdjust="0"/>
    <p:restoredTop sz="97158" autoAdjust="0"/>
  </p:normalViewPr>
  <p:slideViewPr>
    <p:cSldViewPr>
      <p:cViewPr>
        <p:scale>
          <a:sx n="75" d="100"/>
          <a:sy n="75" d="100"/>
        </p:scale>
        <p:origin x="-392" y="-13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742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7" Type="http://schemas.openxmlformats.org/officeDocument/2006/relationships/slide" Target="slides/slide6.xml"/><Relationship Id="rId16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9" Type="http://schemas.openxmlformats.org/officeDocument/2006/relationships/tableStyles" Target="tableStyles.xml"/><Relationship Id="rId10" Type="http://schemas.openxmlformats.org/officeDocument/2006/relationships/slide" Target="slides/slide9.xml"/><Relationship Id="rId1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4AA2F9"/>
              </a:solidFill>
            </c:spPr>
          </c:dPt>
          <c:dPt>
            <c:idx val="1"/>
            <c:invertIfNegative val="0"/>
            <c:bubble3D val="0"/>
            <c:spPr>
              <a:solidFill>
                <a:srgbClr val="F9631C"/>
              </a:solidFill>
            </c:spPr>
          </c:dPt>
          <c:dPt>
            <c:idx val="2"/>
            <c:invertIfNegative val="0"/>
            <c:bubble3D val="0"/>
            <c:spPr>
              <a:solidFill>
                <a:srgbClr val="B8D432"/>
              </a:solidFill>
            </c:spPr>
          </c:dPt>
          <c:cat>
            <c:strRef>
              <c:f>Sheet1!$A$1:$A$3</c:f>
              <c:strCache>
                <c:ptCount val="3"/>
                <c:pt idx="0">
                  <c:v>Country 1</c:v>
                </c:pt>
                <c:pt idx="1">
                  <c:v>Country 2</c:v>
                </c:pt>
                <c:pt idx="2">
                  <c:v>Country 3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130.0</c:v>
                </c:pt>
                <c:pt idx="1">
                  <c:v>100.0</c:v>
                </c:pt>
                <c:pt idx="2">
                  <c:v>85.0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4167544"/>
        <c:axId val="2124168056"/>
      </c:barChart>
      <c:catAx>
        <c:axId val="2124167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SG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24168056"/>
        <c:crosses val="autoZero"/>
        <c:auto val="1"/>
        <c:lblAlgn val="ctr"/>
        <c:lblOffset val="100"/>
        <c:noMultiLvlLbl val="0"/>
      </c:catAx>
      <c:valAx>
        <c:axId val="2124168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SG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24167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solidFill>
            <a:srgbClr val="4AA2F9"/>
          </a:solidFill>
          <a:latin typeface="+mj-l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A06A-F3D1-4B9A-9707-C4B7477C608E}" type="datetimeFigureOut">
              <a:rPr lang="en-SG" smtClean="0"/>
              <a:pPr/>
              <a:t>2/2/17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32DA3-EEB9-41A6-B1D2-FAA4AA053A59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44029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136792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6" name="Shape 3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future of human intelligence and digital citizenship</a:t>
            </a:r>
            <a:endParaRPr lang="en-US" dirty="0"/>
          </a:p>
          <a:p>
            <a:endParaRPr lang="en-US" dirty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collection of social, emotional, and cognitive abilities that enable children to deal with the challenges and demands of digital life.</a:t>
            </a:r>
          </a:p>
          <a:p>
            <a:endParaRPr dirty="0"/>
          </a:p>
          <a:p>
            <a:endParaRPr dirty="0"/>
          </a:p>
          <a:p>
            <a:r>
              <a:rPr dirty="0"/>
              <a:t>DQ or Digital Intelligence Quotient is the collection of social, emotional, and cognitive abilities that enable individuals to deal with the challenges and demands of digital life.</a:t>
            </a:r>
          </a:p>
          <a:p>
            <a:endParaRPr dirty="0"/>
          </a:p>
          <a:p>
            <a:r>
              <a:rPr dirty="0"/>
              <a:t>The collection of social, emotional, and cognitive abilities that enable individuals to deal with the challenges and demands of 21st Century digital life.</a:t>
            </a:r>
          </a:p>
        </p:txBody>
      </p:sp>
    </p:spTree>
    <p:extLst>
      <p:ext uri="{BB962C8B-B14F-4D97-AF65-F5344CB8AC3E}">
        <p14:creationId xmlns:p14="http://schemas.microsoft.com/office/powerpoint/2010/main" val="265189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3" name="Shape 3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Assessment of digital competencies, level of cyber risk exposure and other online behaviour of children at a national level  and provide insight and evidence-based recommendations to build a safe and effective digital education ecosystem.</a:t>
            </a:r>
          </a:p>
        </p:txBody>
      </p:sp>
    </p:spTree>
    <p:extLst>
      <p:ext uri="{BB962C8B-B14F-4D97-AF65-F5344CB8AC3E}">
        <p14:creationId xmlns:p14="http://schemas.microsoft.com/office/powerpoint/2010/main" val="385077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1" name="Shape 6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Empowering children to be future ready</a:t>
            </a:r>
          </a:p>
        </p:txBody>
      </p:sp>
    </p:spTree>
    <p:extLst>
      <p:ext uri="{BB962C8B-B14F-4D97-AF65-F5344CB8AC3E}">
        <p14:creationId xmlns:p14="http://schemas.microsoft.com/office/powerpoint/2010/main" val="721113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900" dirty="0">
              <a:solidFill>
                <a:srgbClr val="FFFF00"/>
              </a:solidFill>
            </a:endParaRPr>
          </a:p>
          <a:p>
            <a:pPr algn="ctr">
              <a:defRPr sz="3200" b="1">
                <a:solidFill>
                  <a:srgbClr val="0096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rPr lang="en-US" sz="1200" b="1" dirty="0">
                <a:solidFill>
                  <a:srgbClr val="0096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Accelerated national implementation of DQ education and risk assessment for children at age 9-12  across countries utilizing an innovative online platform that can be easily in-built into any public education system.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2908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6629400" y="154780"/>
            <a:ext cx="2057400" cy="329089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457200" y="154780"/>
            <a:ext cx="6019800" cy="329089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1.png" descr="C:\Users\yhpark\Pictures\Bor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" y="-734"/>
            <a:ext cx="9143928" cy="514501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311702" y="445025"/>
            <a:ext cx="8520601" cy="572703"/>
          </a:xfrm>
          <a:prstGeom prst="rect">
            <a:avLst/>
          </a:prstGeom>
        </p:spPr>
        <p:txBody>
          <a:bodyPr lIns="91423" tIns="91423" rIns="91423" bIns="91423" anchor="t"/>
          <a:lstStyle>
            <a:lvl1pPr algn="l" defTabSz="914400">
              <a:defRPr sz="2800" b="1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Title Text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311702" y="1152475"/>
            <a:ext cx="3999901" cy="3416400"/>
          </a:xfrm>
          <a:prstGeom prst="rect">
            <a:avLst/>
          </a:prstGeom>
        </p:spPr>
        <p:txBody>
          <a:bodyPr lIns="91423" tIns="91423" rIns="91423" bIns="91423"/>
          <a:lstStyle>
            <a:lvl1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sz="half" idx="13"/>
          </p:nvPr>
        </p:nvSpPr>
        <p:spPr>
          <a:xfrm>
            <a:off x="4832403" y="1152475"/>
            <a:ext cx="3999899" cy="3416400"/>
          </a:xfrm>
          <a:prstGeom prst="rect">
            <a:avLst/>
          </a:prstGeom>
        </p:spPr>
        <p:txBody>
          <a:bodyPr lIns="91423" tIns="91423" rIns="91423" bIns="91423"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8523544" y="4739368"/>
            <a:ext cx="322685" cy="30611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1.png" descr="C:\Users\yhpark\Pictures\Bor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" y="-734"/>
            <a:ext cx="9143928" cy="514501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311702" y="555601"/>
            <a:ext cx="2807999" cy="755701"/>
          </a:xfrm>
          <a:prstGeom prst="rect">
            <a:avLst/>
          </a:prstGeom>
        </p:spPr>
        <p:txBody>
          <a:bodyPr lIns="91423" tIns="91423" rIns="91423" bIns="91423" anchor="b"/>
          <a:lstStyle>
            <a:lvl1pPr algn="l" defTabSz="914400">
              <a:defRPr sz="2100" b="1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Title Text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311702" y="1389601"/>
            <a:ext cx="2807999" cy="3179400"/>
          </a:xfrm>
          <a:prstGeom prst="rect">
            <a:avLst/>
          </a:prstGeom>
        </p:spPr>
        <p:txBody>
          <a:bodyPr lIns="91423" tIns="91423" rIns="91423" bIns="91423"/>
          <a:lstStyle>
            <a:lvl1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8523544" y="4739368"/>
            <a:ext cx="322685" cy="30611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 point">
    <p:bg>
      <p:bgPr>
        <a:solidFill>
          <a:srgbClr val="F963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1.png" descr="C:\Users\yhpark\Pictures\Bor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" y="-734"/>
            <a:ext cx="9143928" cy="514501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549078" y="450151"/>
            <a:ext cx="5814001" cy="4090800"/>
          </a:xfrm>
          <a:prstGeom prst="rect">
            <a:avLst/>
          </a:prstGeom>
        </p:spPr>
        <p:txBody>
          <a:bodyPr lIns="91423" tIns="91423" rIns="91423" bIns="91423"/>
          <a:lstStyle>
            <a:lvl1pPr algn="l" defTabSz="914400">
              <a:defRPr sz="4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Title 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8523544" y="4739368"/>
            <a:ext cx="322685" cy="30611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1.png" descr="C:\Users\yhpark\Pictures\Bor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" y="-734"/>
            <a:ext cx="9143928" cy="514501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4572000" y="-124"/>
            <a:ext cx="4572000" cy="5143499"/>
          </a:xfrm>
          <a:prstGeom prst="rect">
            <a:avLst/>
          </a:prstGeom>
          <a:solidFill>
            <a:srgbClr val="4285F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822960">
              <a:defRPr sz="16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5029675" y="4495499"/>
            <a:ext cx="468302" cy="2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5085674" y="4750939"/>
            <a:ext cx="3561001" cy="291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2281" tIns="82281" rIns="82281" bIns="82281" anchor="ctr">
            <a:spAutoFit/>
          </a:bodyPr>
          <a:lstStyle>
            <a:lvl1pPr algn="r" defTabSz="822960">
              <a:lnSpc>
                <a:spcPct val="95000"/>
              </a:lnSpc>
              <a:defRPr sz="800">
                <a:solidFill>
                  <a:srgbClr val="BDBDBD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Confidential &amp; Proprietary</a:t>
            </a:r>
          </a:p>
        </p:txBody>
      </p:sp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265503" y="1199950"/>
            <a:ext cx="4045199" cy="1515602"/>
          </a:xfrm>
          <a:prstGeom prst="rect">
            <a:avLst/>
          </a:prstGeom>
        </p:spPr>
        <p:txBody>
          <a:bodyPr lIns="91423" tIns="91423" rIns="91423" bIns="91423" anchor="b"/>
          <a:lstStyle>
            <a:lvl1pPr defTabSz="914400">
              <a:defRPr sz="3200" b="1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Title Text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265503" y="2768999"/>
            <a:ext cx="4045199" cy="1345502"/>
          </a:xfrm>
          <a:prstGeom prst="rect">
            <a:avLst/>
          </a:prstGeom>
        </p:spPr>
        <p:txBody>
          <a:bodyPr lIns="91423" tIns="91423" rIns="91423" bIns="91423"/>
          <a:lstStyle>
            <a:lvl1pPr marL="0" indent="0" algn="ctr" defTabSz="914400">
              <a:spcBef>
                <a:spcPts val="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 algn="ctr" defTabSz="914400">
              <a:spcBef>
                <a:spcPts val="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 algn="ctr" defTabSz="914400">
              <a:spcBef>
                <a:spcPts val="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 algn="ctr" defTabSz="914400">
              <a:spcBef>
                <a:spcPts val="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 algn="ctr" defTabSz="914400">
              <a:spcBef>
                <a:spcPts val="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half" idx="13"/>
          </p:nvPr>
        </p:nvSpPr>
        <p:spPr>
          <a:xfrm>
            <a:off x="4939500" y="724199"/>
            <a:ext cx="3837000" cy="3695102"/>
          </a:xfrm>
          <a:prstGeom prst="rect">
            <a:avLst/>
          </a:prstGeom>
        </p:spPr>
        <p:txBody>
          <a:bodyPr lIns="91423" tIns="91423" rIns="91423" bIns="91423" anchor="ctr"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8523544" y="4739368"/>
            <a:ext cx="322685" cy="30611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1.png" descr="C:\Users\yhpark\Pictures\Bor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" y="-734"/>
            <a:ext cx="9143928" cy="514501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xfrm>
            <a:off x="360300" y="4279655"/>
            <a:ext cx="8391301" cy="393602"/>
          </a:xfrm>
          <a:prstGeom prst="rect">
            <a:avLst/>
          </a:prstGeom>
          <a:solidFill>
            <a:srgbClr val="4285F4"/>
          </a:solidFill>
        </p:spPr>
        <p:txBody>
          <a:bodyPr lIns="91423" tIns="91423" rIns="91423" bIns="91423" anchor="ctr"/>
          <a:lstStyle>
            <a:lvl1pPr marL="0" indent="0" algn="ctr" defTabSz="914400">
              <a:spcBef>
                <a:spcPts val="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 algn="ctr" defTabSz="914400">
              <a:spcBef>
                <a:spcPts val="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 algn="ctr" defTabSz="914400">
              <a:spcBef>
                <a:spcPts val="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 algn="ctr" defTabSz="914400">
              <a:spcBef>
                <a:spcPts val="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 algn="ctr" defTabSz="914400">
              <a:spcBef>
                <a:spcPts val="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xfrm>
            <a:off x="8523544" y="4739368"/>
            <a:ext cx="322685" cy="30611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1.png" descr="C:\Users\yhpark\Pictures\Bor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" y="-734"/>
            <a:ext cx="9143928" cy="514501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315778" y="878726"/>
            <a:ext cx="8512200" cy="1888502"/>
          </a:xfrm>
          <a:prstGeom prst="rect">
            <a:avLst/>
          </a:prstGeom>
        </p:spPr>
        <p:txBody>
          <a:bodyPr lIns="91423" tIns="91423" rIns="91423" bIns="91423"/>
          <a:lstStyle>
            <a:lvl1pPr defTabSz="914400">
              <a:defRPr sz="48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xfrm>
            <a:off x="315778" y="2995651"/>
            <a:ext cx="8512200" cy="1071601"/>
          </a:xfrm>
          <a:prstGeom prst="rect">
            <a:avLst/>
          </a:prstGeom>
        </p:spPr>
        <p:txBody>
          <a:bodyPr lIns="91423" tIns="91423" rIns="91423" bIns="91423"/>
          <a:lstStyle>
            <a:lvl1pPr marL="0" indent="0" algn="ctr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 algn="ctr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 algn="ctr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 algn="ctr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 algn="ctr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xfrm>
            <a:off x="8523544" y="4739368"/>
            <a:ext cx="322685" cy="30611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1.png" descr="C:\Users\yhpark\Pictures\Bor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" y="-734"/>
            <a:ext cx="9143928" cy="51450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xfrm>
            <a:off x="8523544" y="4739368"/>
            <a:ext cx="322685" cy="30611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1.png" descr="C:\Users\yhpark\Pictures\Bor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" y="-734"/>
            <a:ext cx="9143928" cy="514501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311702" y="445025"/>
            <a:ext cx="8520601" cy="572703"/>
          </a:xfrm>
          <a:prstGeom prst="rect">
            <a:avLst/>
          </a:prstGeom>
        </p:spPr>
        <p:txBody>
          <a:bodyPr lIns="91423" tIns="91423" rIns="91423" bIns="91423" anchor="t"/>
          <a:lstStyle>
            <a:lvl1pPr algn="l" defTabSz="914400">
              <a:defRPr sz="2800" b="1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Title Text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xfrm>
            <a:off x="311702" y="1152475"/>
            <a:ext cx="8520601" cy="3416400"/>
          </a:xfrm>
          <a:prstGeom prst="rect">
            <a:avLst/>
          </a:prstGeom>
        </p:spPr>
        <p:txBody>
          <a:bodyPr lIns="91423" tIns="91423" rIns="91423" bIns="91423"/>
          <a:lstStyle>
            <a:lvl1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hape 185"/>
          <p:cNvSpPr>
            <a:spLocks noGrp="1"/>
          </p:cNvSpPr>
          <p:nvPr>
            <p:ph type="sldNum" sz="quarter" idx="2"/>
          </p:nvPr>
        </p:nvSpPr>
        <p:spPr>
          <a:xfrm>
            <a:off x="8523544" y="4739368"/>
            <a:ext cx="322685" cy="30611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1.png" descr="C:\Users\yhpark\Pictures\Bor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" y="-734"/>
            <a:ext cx="9143928" cy="514501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74" y="4636401"/>
            <a:ext cx="9144001" cy="507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822960">
              <a:defRPr sz="16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549072" y="4744589"/>
            <a:ext cx="3561003" cy="304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2281" tIns="82281" rIns="82281" bIns="82281" anchor="ctr">
            <a:spAutoFit/>
          </a:bodyPr>
          <a:lstStyle>
            <a:lvl1pPr defTabSz="822960">
              <a:lnSpc>
                <a:spcPct val="95000"/>
              </a:lnSpc>
              <a:defRPr sz="900">
                <a:solidFill>
                  <a:srgbClr val="BDBDBD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Confidential &amp; Proprietary</a:t>
            </a:r>
          </a:p>
        </p:txBody>
      </p:sp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1752601" y="1850775"/>
            <a:ext cx="5791201" cy="1449002"/>
          </a:xfrm>
          <a:prstGeom prst="rect">
            <a:avLst/>
          </a:prstGeom>
        </p:spPr>
        <p:txBody>
          <a:bodyPr lIns="91423" tIns="91423" rIns="91423" bIns="91423" anchor="b"/>
          <a:lstStyle>
            <a:lvl1pPr algn="l" defTabSz="914400">
              <a:defRPr sz="3700" b="1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Title Text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xfrm>
            <a:off x="1757527" y="3387152"/>
            <a:ext cx="5791201" cy="784801"/>
          </a:xfrm>
          <a:prstGeom prst="rect">
            <a:avLst/>
          </a:prstGeom>
        </p:spPr>
        <p:txBody>
          <a:bodyPr lIns="91423" tIns="91423" rIns="91423" bIns="91423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 defTabSz="914400">
              <a:spcBef>
                <a:spcPts val="5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 defTabSz="914400">
              <a:spcBef>
                <a:spcPts val="5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 defTabSz="914400">
              <a:spcBef>
                <a:spcPts val="5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 defTabSz="914400">
              <a:spcBef>
                <a:spcPts val="5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7" name="image1.png" descr="C:\Users\yhpark\Pictures\Bor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" y="-734"/>
            <a:ext cx="9143928" cy="514501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8523544" y="4739368"/>
            <a:ext cx="322685" cy="30611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1.png" descr="C:\Users\yhpark\Pictures\Bor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" y="-734"/>
            <a:ext cx="9143928" cy="514501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311702" y="445025"/>
            <a:ext cx="8520601" cy="572703"/>
          </a:xfrm>
          <a:prstGeom prst="rect">
            <a:avLst/>
          </a:prstGeom>
        </p:spPr>
        <p:txBody>
          <a:bodyPr lIns="91423" tIns="91423" rIns="91423" bIns="91423" anchor="t"/>
          <a:lstStyle>
            <a:lvl1pPr algn="l" defTabSz="914400">
              <a:defRPr sz="2800" b="1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Title Text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sz="half" idx="1"/>
          </p:nvPr>
        </p:nvSpPr>
        <p:spPr>
          <a:xfrm>
            <a:off x="311702" y="1152475"/>
            <a:ext cx="3999901" cy="3416400"/>
          </a:xfrm>
          <a:prstGeom prst="rect">
            <a:avLst/>
          </a:prstGeom>
        </p:spPr>
        <p:txBody>
          <a:bodyPr lIns="91423" tIns="91423" rIns="91423" bIns="91423"/>
          <a:lstStyle>
            <a:lvl1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half" idx="13"/>
          </p:nvPr>
        </p:nvSpPr>
        <p:spPr>
          <a:xfrm>
            <a:off x="4832403" y="1152475"/>
            <a:ext cx="3999899" cy="3416400"/>
          </a:xfrm>
          <a:prstGeom prst="rect">
            <a:avLst/>
          </a:prstGeom>
        </p:spPr>
        <p:txBody>
          <a:bodyPr lIns="91423" tIns="91423" rIns="91423" bIns="91423"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523544" y="4739368"/>
            <a:ext cx="322685" cy="30611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1.png" descr="C:\Users\yhpark\Pictures\Bor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" y="-734"/>
            <a:ext cx="9143928" cy="514501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311702" y="555601"/>
            <a:ext cx="2807999" cy="755701"/>
          </a:xfrm>
          <a:prstGeom prst="rect">
            <a:avLst/>
          </a:prstGeom>
        </p:spPr>
        <p:txBody>
          <a:bodyPr lIns="91423" tIns="91423" rIns="91423" bIns="91423" anchor="b"/>
          <a:lstStyle>
            <a:lvl1pPr algn="l" defTabSz="914400">
              <a:defRPr sz="2100" b="1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Title Text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311702" y="1389601"/>
            <a:ext cx="2807999" cy="3179400"/>
          </a:xfrm>
          <a:prstGeom prst="rect">
            <a:avLst/>
          </a:prstGeom>
        </p:spPr>
        <p:txBody>
          <a:bodyPr lIns="91423" tIns="91423" rIns="91423" bIns="91423"/>
          <a:lstStyle>
            <a:lvl1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8523544" y="4739368"/>
            <a:ext cx="322685" cy="30611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 point">
    <p:bg>
      <p:bgPr>
        <a:solidFill>
          <a:srgbClr val="F963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1.png" descr="C:\Users\yhpark\Pictures\Bor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" y="-734"/>
            <a:ext cx="9143928" cy="5145010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549078" y="450151"/>
            <a:ext cx="5814001" cy="4090800"/>
          </a:xfrm>
          <a:prstGeom prst="rect">
            <a:avLst/>
          </a:prstGeom>
        </p:spPr>
        <p:txBody>
          <a:bodyPr lIns="91423" tIns="91423" rIns="91423" bIns="91423"/>
          <a:lstStyle>
            <a:lvl1pPr algn="l" defTabSz="914400">
              <a:defRPr sz="4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Title Text</a:t>
            </a:r>
          </a:p>
        </p:txBody>
      </p:sp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xfrm>
            <a:off x="8523544" y="4739368"/>
            <a:ext cx="322685" cy="30611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1.png" descr="C:\Users\yhpark\Pictures\Bor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" y="-734"/>
            <a:ext cx="9143928" cy="514501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4572000" y="-124"/>
            <a:ext cx="4572000" cy="5143499"/>
          </a:xfrm>
          <a:prstGeom prst="rect">
            <a:avLst/>
          </a:prstGeom>
          <a:solidFill>
            <a:srgbClr val="4285F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822960">
              <a:defRPr sz="16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5029675" y="4495499"/>
            <a:ext cx="468302" cy="2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5085674" y="4750939"/>
            <a:ext cx="3561001" cy="291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2281" tIns="82281" rIns="82281" bIns="82281" anchor="ctr">
            <a:spAutoFit/>
          </a:bodyPr>
          <a:lstStyle>
            <a:lvl1pPr algn="r" defTabSz="822960">
              <a:lnSpc>
                <a:spcPct val="95000"/>
              </a:lnSpc>
              <a:defRPr sz="800">
                <a:solidFill>
                  <a:srgbClr val="BDBDBD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Confidential &amp; Proprietary</a:t>
            </a:r>
          </a:p>
        </p:txBody>
      </p:sp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265503" y="1199950"/>
            <a:ext cx="4045199" cy="1515602"/>
          </a:xfrm>
          <a:prstGeom prst="rect">
            <a:avLst/>
          </a:prstGeom>
        </p:spPr>
        <p:txBody>
          <a:bodyPr lIns="91423" tIns="91423" rIns="91423" bIns="91423" anchor="b"/>
          <a:lstStyle>
            <a:lvl1pPr defTabSz="914400">
              <a:defRPr sz="3200" b="1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Title Text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sz="quarter" idx="1"/>
          </p:nvPr>
        </p:nvSpPr>
        <p:spPr>
          <a:xfrm>
            <a:off x="265503" y="2768999"/>
            <a:ext cx="4045199" cy="1345502"/>
          </a:xfrm>
          <a:prstGeom prst="rect">
            <a:avLst/>
          </a:prstGeom>
        </p:spPr>
        <p:txBody>
          <a:bodyPr lIns="91423" tIns="91423" rIns="91423" bIns="91423"/>
          <a:lstStyle>
            <a:lvl1pPr marL="0" indent="0" algn="ctr" defTabSz="914400">
              <a:spcBef>
                <a:spcPts val="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 algn="ctr" defTabSz="914400">
              <a:spcBef>
                <a:spcPts val="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 algn="ctr" defTabSz="914400">
              <a:spcBef>
                <a:spcPts val="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 algn="ctr" defTabSz="914400">
              <a:spcBef>
                <a:spcPts val="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 algn="ctr" defTabSz="914400">
              <a:spcBef>
                <a:spcPts val="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sz="half" idx="13"/>
          </p:nvPr>
        </p:nvSpPr>
        <p:spPr>
          <a:xfrm>
            <a:off x="4939500" y="724199"/>
            <a:ext cx="3837000" cy="3695102"/>
          </a:xfrm>
          <a:prstGeom prst="rect">
            <a:avLst/>
          </a:prstGeom>
        </p:spPr>
        <p:txBody>
          <a:bodyPr lIns="91423" tIns="91423" rIns="91423" bIns="91423" anchor="ctr"/>
          <a:lstStyle/>
          <a:p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sldNum" sz="quarter" idx="2"/>
          </p:nvPr>
        </p:nvSpPr>
        <p:spPr>
          <a:xfrm>
            <a:off x="8523544" y="4739368"/>
            <a:ext cx="322685" cy="30611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age1.png" descr="C:\Users\yhpark\Pictures\Bor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" y="-734"/>
            <a:ext cx="9143928" cy="514501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>
            <a:spLocks noGrp="1"/>
          </p:cNvSpPr>
          <p:nvPr>
            <p:ph type="body" sz="quarter" idx="1"/>
          </p:nvPr>
        </p:nvSpPr>
        <p:spPr>
          <a:xfrm>
            <a:off x="360300" y="4279655"/>
            <a:ext cx="8391301" cy="393602"/>
          </a:xfrm>
          <a:prstGeom prst="rect">
            <a:avLst/>
          </a:prstGeom>
          <a:solidFill>
            <a:srgbClr val="4285F4"/>
          </a:solidFill>
        </p:spPr>
        <p:txBody>
          <a:bodyPr lIns="91423" tIns="91423" rIns="91423" bIns="91423" anchor="ctr"/>
          <a:lstStyle>
            <a:lvl1pPr marL="0" indent="0" algn="ctr" defTabSz="914400">
              <a:spcBef>
                <a:spcPts val="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 algn="ctr" defTabSz="914400">
              <a:spcBef>
                <a:spcPts val="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 algn="ctr" defTabSz="914400">
              <a:spcBef>
                <a:spcPts val="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 algn="ctr" defTabSz="914400">
              <a:spcBef>
                <a:spcPts val="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 algn="ctr" defTabSz="914400">
              <a:spcBef>
                <a:spcPts val="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1" name="Shape 251"/>
          <p:cNvSpPr>
            <a:spLocks noGrp="1"/>
          </p:cNvSpPr>
          <p:nvPr>
            <p:ph type="sldNum" sz="quarter" idx="2"/>
          </p:nvPr>
        </p:nvSpPr>
        <p:spPr>
          <a:xfrm>
            <a:off x="8523544" y="4739368"/>
            <a:ext cx="322685" cy="30611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age1.png" descr="C:\Users\yhpark\Pictures\Bor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" y="-734"/>
            <a:ext cx="9143928" cy="514501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315778" y="878726"/>
            <a:ext cx="8512200" cy="1888502"/>
          </a:xfrm>
          <a:prstGeom prst="rect">
            <a:avLst/>
          </a:prstGeom>
        </p:spPr>
        <p:txBody>
          <a:bodyPr lIns="91423" tIns="91423" rIns="91423" bIns="91423"/>
          <a:lstStyle>
            <a:lvl1pPr defTabSz="914400">
              <a:defRPr sz="48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Title Text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xfrm>
            <a:off x="315778" y="2995651"/>
            <a:ext cx="8512200" cy="1071601"/>
          </a:xfrm>
          <a:prstGeom prst="rect">
            <a:avLst/>
          </a:prstGeom>
        </p:spPr>
        <p:txBody>
          <a:bodyPr lIns="91423" tIns="91423" rIns="91423" bIns="91423"/>
          <a:lstStyle>
            <a:lvl1pPr marL="0" indent="0" algn="ctr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 algn="ctr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 algn="ctr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 algn="ctr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 algn="ctr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1" name="Shape 261"/>
          <p:cNvSpPr>
            <a:spLocks noGrp="1"/>
          </p:cNvSpPr>
          <p:nvPr>
            <p:ph type="sldNum" sz="quarter" idx="2"/>
          </p:nvPr>
        </p:nvSpPr>
        <p:spPr>
          <a:xfrm>
            <a:off x="8523544" y="4739368"/>
            <a:ext cx="322685" cy="30611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1.png" descr="C:\Users\yhpark\Pictures\Bor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" y="-734"/>
            <a:ext cx="9143928" cy="514501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>
            <a:spLocks noGrp="1"/>
          </p:cNvSpPr>
          <p:nvPr>
            <p:ph type="sldNum" sz="quarter" idx="2"/>
          </p:nvPr>
        </p:nvSpPr>
        <p:spPr>
          <a:xfrm>
            <a:off x="8523544" y="4739368"/>
            <a:ext cx="322685" cy="30611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1.png" descr="C:\Users\yhpark\Pictures\Bor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" y="-734"/>
            <a:ext cx="9143928" cy="514501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xfrm>
            <a:off x="311702" y="445025"/>
            <a:ext cx="8520601" cy="572703"/>
          </a:xfrm>
          <a:prstGeom prst="rect">
            <a:avLst/>
          </a:prstGeom>
        </p:spPr>
        <p:txBody>
          <a:bodyPr lIns="91423" tIns="91423" rIns="91423" bIns="91423" anchor="t"/>
          <a:lstStyle>
            <a:lvl1pPr algn="l" defTabSz="914400">
              <a:defRPr sz="2800" b="1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Title Text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idx="1"/>
          </p:nvPr>
        </p:nvSpPr>
        <p:spPr>
          <a:xfrm>
            <a:off x="311702" y="1152475"/>
            <a:ext cx="8520601" cy="3416400"/>
          </a:xfrm>
          <a:prstGeom prst="rect">
            <a:avLst/>
          </a:prstGeom>
        </p:spPr>
        <p:txBody>
          <a:bodyPr lIns="91423" tIns="91423" rIns="91423" bIns="91423"/>
          <a:lstStyle>
            <a:lvl1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 defTabSz="914400">
              <a:lnSpc>
                <a:spcPct val="115000"/>
              </a:lnSpc>
              <a:spcBef>
                <a:spcPts val="160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xfrm>
            <a:off x="8523544" y="4739368"/>
            <a:ext cx="322685" cy="30611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7" name="Shape 287"/>
          <p:cNvSpPr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8" name="Shape 2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6" name="Shape 30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/>
          <a:lstStyle>
            <a:lvl2pPr marL="783771" indent="-326571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7" name="Shape 307"/>
          <p:cNvSpPr>
            <a:spLocks noGrp="1"/>
          </p:cNvSpPr>
          <p:nvPr>
            <p:ph type="sldNum" sz="quarter" idx="2"/>
          </p:nvPr>
        </p:nvSpPr>
        <p:spPr>
          <a:xfrm>
            <a:off x="8428178" y="4769565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722312" y="2180033"/>
            <a:ext cx="7772401" cy="112514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457200" y="1151333"/>
            <a:ext cx="4040188" cy="4798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3"/>
          </p:nvPr>
        </p:nvSpPr>
        <p:spPr>
          <a:xfrm>
            <a:off x="4645026" y="1151333"/>
            <a:ext cx="4041777" cy="479824"/>
          </a:xfrm>
          <a:prstGeom prst="rect">
            <a:avLst/>
          </a:prstGeom>
        </p:spPr>
        <p:txBody>
          <a:bodyPr anchor="b"/>
          <a:lstStyle/>
          <a:p>
            <a:pPr marL="274320" indent="-274320" defTabSz="365760">
              <a:spcBef>
                <a:spcPts val="500"/>
              </a:spcBef>
              <a:defRPr sz="2560"/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457201" y="204785"/>
            <a:ext cx="3008315" cy="87154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6" cy="351829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2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2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2" cy="60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theme" Target="../theme/theme1.xml"/><Relationship Id="rId3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Border.png"/>
          <p:cNvPicPr>
            <a:picLocks noChangeAspect="1"/>
          </p:cNvPicPr>
          <p:nvPr userDrawn="1"/>
        </p:nvPicPr>
        <p:blipFill>
          <a:blip r:embed="rId31">
            <a:extLst/>
          </a:blip>
          <a:stretch>
            <a:fillRect/>
          </a:stretch>
        </p:blipFill>
        <p:spPr>
          <a:xfrm>
            <a:off x="0" y="18988"/>
            <a:ext cx="9144000" cy="51450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428178" y="4769565"/>
            <a:ext cx="258623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9" r:id="rId29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hyperlink" Target="mailto:mhancock@Dqinstitute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microsoft.com/office/2007/relationships/hdphoto" Target="../media/hdphoto4.wdp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png"/><Relationship Id="rId6" Type="http://schemas.microsoft.com/office/2007/relationships/hdphoto" Target="../media/hdphoto2.wdp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microsoft.com/office/2007/relationships/hdphoto" Target="../media/hdphoto3.wdp"/><Relationship Id="rId10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chart" Target="../charts/chart1.xml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sldNum" sz="quarter" idx="4294967295"/>
          </p:nvPr>
        </p:nvSpPr>
        <p:spPr>
          <a:xfrm>
            <a:off x="8505417" y="4769563"/>
            <a:ext cx="1813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pic>
        <p:nvPicPr>
          <p:cNvPr id="2050" name="Picture 2" descr="C:\Users\yhpark\Pictures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/>
          <a:stretch/>
        </p:blipFill>
        <p:spPr bwMode="auto">
          <a:xfrm>
            <a:off x="3119140" y="916310"/>
            <a:ext cx="3179612" cy="250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hpark\Pictures\DQEveryChildBann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348" y="2932534"/>
            <a:ext cx="4267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>
            <a:spLocks noGrp="1"/>
          </p:cNvSpPr>
          <p:nvPr>
            <p:ph type="sldNum" sz="quarter" idx="4294967295"/>
          </p:nvPr>
        </p:nvSpPr>
        <p:spPr>
          <a:xfrm>
            <a:off x="8428178" y="4769565"/>
            <a:ext cx="258623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0" y="174222"/>
            <a:ext cx="9144000" cy="8822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defTabSz="391179">
              <a:spcBef>
                <a:spcPts val="200"/>
              </a:spcBef>
              <a:defRPr sz="2208">
                <a:solidFill>
                  <a:srgbClr val="1F497D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sz="2400" b="1" dirty="0" smtClean="0">
                <a:solidFill>
                  <a:srgbClr val="F9631C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Pioneering DQ </a:t>
            </a:r>
            <a:r>
              <a:rPr lang="en-GB" altLang="ko-KR" sz="2400" b="1" dirty="0" smtClean="0">
                <a:solidFill>
                  <a:srgbClr val="214C64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Partners</a:t>
            </a:r>
          </a:p>
          <a:p>
            <a:pPr algn="ctr" defTabSz="391179">
              <a:spcBef>
                <a:spcPts val="200"/>
              </a:spcBef>
              <a:defRPr sz="2208">
                <a:solidFill>
                  <a:srgbClr val="1F497D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lang="en-US" sz="2400" b="1" dirty="0">
              <a:solidFill>
                <a:srgbClr val="214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 descr="45.jpg"/>
          <p:cNvPicPr>
            <a:picLocks noChangeAspect="1"/>
          </p:cNvPicPr>
          <p:nvPr/>
        </p:nvPicPr>
        <p:blipFill>
          <a:blip r:embed="rId3" cstate="print"/>
          <a:srcRect t="9722" b="9722"/>
          <a:stretch>
            <a:fillRect/>
          </a:stretch>
        </p:blipFill>
        <p:spPr>
          <a:xfrm>
            <a:off x="1165855" y="857238"/>
            <a:ext cx="6620855" cy="4000528"/>
          </a:xfrm>
          <a:prstGeom prst="rect">
            <a:avLst/>
          </a:prstGeom>
        </p:spPr>
      </p:pic>
      <p:cxnSp>
        <p:nvCxnSpPr>
          <p:cNvPr id="6" name="직선 연결선 5"/>
          <p:cNvCxnSpPr/>
          <p:nvPr/>
        </p:nvCxnSpPr>
        <p:spPr>
          <a:xfrm>
            <a:off x="0" y="641336"/>
            <a:ext cx="9144000" cy="1588"/>
          </a:xfrm>
          <a:prstGeom prst="line">
            <a:avLst/>
          </a:prstGeom>
          <a:ln>
            <a:solidFill>
              <a:srgbClr val="214C6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DQWorld-Kid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34229"/>
            <a:ext cx="9215470" cy="572062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1187624" y="373549"/>
            <a:ext cx="6918350" cy="769441"/>
            <a:chOff x="1656375" y="195486"/>
            <a:chExt cx="6918350" cy="769441"/>
          </a:xfrm>
        </p:grpSpPr>
        <p:sp>
          <p:nvSpPr>
            <p:cNvPr id="7" name="Rectangle 4"/>
            <p:cNvSpPr/>
            <p:nvPr/>
          </p:nvSpPr>
          <p:spPr>
            <a:xfrm>
              <a:off x="1656375" y="195486"/>
              <a:ext cx="592502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214C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Raise Your Country’s</a:t>
              </a:r>
              <a:endParaRPr lang="en-US" sz="4400" b="1" dirty="0">
                <a:solidFill>
                  <a:srgbClr val="214C6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image4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r="52631" b="27599"/>
            <a:stretch>
              <a:fillRect/>
            </a:stretch>
          </p:blipFill>
          <p:spPr>
            <a:xfrm>
              <a:off x="7624164" y="356716"/>
              <a:ext cx="950561" cy="4882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" name="TextBox 2"/>
          <p:cNvSpPr txBox="1"/>
          <p:nvPr/>
        </p:nvSpPr>
        <p:spPr>
          <a:xfrm>
            <a:off x="4355976" y="3291830"/>
            <a:ext cx="3600400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Marsali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Hancock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hlinkClick r:id="rId5"/>
              </a:rPr>
              <a:t>mhancock@DQinstitute.org</a:t>
            </a:r>
            <a:endParaRPr lang="en-US" baseline="0" dirty="0" smtClean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703 678.3848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40140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>
            <a:off x="1154294" y="3516597"/>
            <a:ext cx="655398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2000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Shape 331"/>
          <p:cNvSpPr txBox="1">
            <a:spLocks/>
          </p:cNvSpPr>
          <p:nvPr/>
        </p:nvSpPr>
        <p:spPr>
          <a:xfrm>
            <a:off x="8679501" y="4730860"/>
            <a:ext cx="92394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 lang="en-S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10" y="1577355"/>
            <a:ext cx="6538752" cy="145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571" y="3926966"/>
            <a:ext cx="5879430" cy="58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92139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직사각형 5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8" name="그림 57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7026" y="1071552"/>
            <a:ext cx="3312830" cy="3312830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pPr/>
              <a:t>3</a:t>
            </a:fld>
            <a:endParaRPr lang="en-US" altLang="ko-KR"/>
          </a:p>
        </p:txBody>
      </p:sp>
      <p:sp>
        <p:nvSpPr>
          <p:cNvPr id="5" name="Oval 41"/>
          <p:cNvSpPr/>
          <p:nvPr/>
        </p:nvSpPr>
        <p:spPr>
          <a:xfrm>
            <a:off x="214282" y="885842"/>
            <a:ext cx="4114800" cy="4114800"/>
          </a:xfrm>
          <a:prstGeom prst="ellipse">
            <a:avLst/>
          </a:prstGeom>
          <a:solidFill>
            <a:schemeClr val="bg2">
              <a:alpha val="2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4"/>
          <p:cNvSpPr/>
          <p:nvPr/>
        </p:nvSpPr>
        <p:spPr>
          <a:xfrm>
            <a:off x="467303" y="4000510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False</a:t>
            </a:r>
          </a:p>
          <a:p>
            <a:pPr algn="r"/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Information</a:t>
            </a:r>
            <a:endParaRPr lang="en-SG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7"/>
          <p:cNvSpPr/>
          <p:nvPr/>
        </p:nvSpPr>
        <p:spPr>
          <a:xfrm>
            <a:off x="3500430" y="2875008"/>
            <a:ext cx="10021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Violent &amp;</a:t>
            </a:r>
          </a:p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Inappropriate</a:t>
            </a:r>
          </a:p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Materials</a:t>
            </a:r>
            <a:endParaRPr lang="en-SG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2"/>
          <p:cNvSpPr/>
          <p:nvPr/>
        </p:nvSpPr>
        <p:spPr>
          <a:xfrm>
            <a:off x="3143240" y="4000510"/>
            <a:ext cx="702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Privacy</a:t>
            </a:r>
          </a:p>
          <a:p>
            <a:r>
              <a: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nvasion</a:t>
            </a:r>
            <a:endParaRPr lang="en-SG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7"/>
          <p:cNvSpPr/>
          <p:nvPr/>
        </p:nvSpPr>
        <p:spPr>
          <a:xfrm>
            <a:off x="1569892" y="857238"/>
            <a:ext cx="135732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Technology Overuse</a:t>
            </a:r>
            <a:endParaRPr lang="en-SG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3"/>
          <p:cNvSpPr/>
          <p:nvPr/>
        </p:nvSpPr>
        <p:spPr>
          <a:xfrm>
            <a:off x="3500430" y="1928808"/>
            <a:ext cx="797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</a:p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Grooming</a:t>
            </a: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1"/>
          <p:cNvSpPr/>
          <p:nvPr/>
        </p:nvSpPr>
        <p:spPr>
          <a:xfrm>
            <a:off x="111507" y="2875008"/>
            <a:ext cx="7457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Cyber</a:t>
            </a:r>
          </a:p>
          <a:p>
            <a:pPr algn="r"/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Crimes &amp;</a:t>
            </a:r>
          </a:p>
          <a:p>
            <a:pPr algn="r"/>
            <a:r>
              <a: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hreats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1406" y="-38034"/>
            <a:ext cx="4500594" cy="6363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2800" b="1" i="0" u="none" strike="noStrike" cap="none" baseline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SG" sz="4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Without DQ</a:t>
            </a:r>
            <a:endParaRPr lang="en-SG" sz="40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ghtning Bolt 147"/>
          <p:cNvSpPr/>
          <p:nvPr/>
        </p:nvSpPr>
        <p:spPr>
          <a:xfrm rot="3092540">
            <a:off x="2006357" y="1648027"/>
            <a:ext cx="530070" cy="622872"/>
          </a:xfrm>
          <a:prstGeom prst="lightningBolt">
            <a:avLst/>
          </a:prstGeom>
          <a:solidFill>
            <a:srgbClr val="7030A0"/>
          </a:solidFill>
          <a:ln>
            <a:noFill/>
          </a:ln>
          <a:effectLst>
            <a:glow rad="127000">
              <a:srgbClr val="7030A0">
                <a:alpha val="2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Lightning Bolt 148"/>
          <p:cNvSpPr/>
          <p:nvPr/>
        </p:nvSpPr>
        <p:spPr>
          <a:xfrm rot="11765768">
            <a:off x="2457559" y="3612186"/>
            <a:ext cx="419740" cy="446312"/>
          </a:xfrm>
          <a:prstGeom prst="lightningBolt">
            <a:avLst/>
          </a:prstGeom>
          <a:solidFill>
            <a:srgbClr val="7030A0"/>
          </a:solidFill>
          <a:ln>
            <a:noFill/>
          </a:ln>
          <a:effectLst>
            <a:glow rad="127000">
              <a:srgbClr val="7030A0">
                <a:alpha val="2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Lightning Bolt 149"/>
          <p:cNvSpPr/>
          <p:nvPr/>
        </p:nvSpPr>
        <p:spPr>
          <a:xfrm rot="19929320">
            <a:off x="1503219" y="2169157"/>
            <a:ext cx="557234" cy="592510"/>
          </a:xfrm>
          <a:prstGeom prst="lightningBolt">
            <a:avLst/>
          </a:prstGeom>
          <a:solidFill>
            <a:srgbClr val="7030A0"/>
          </a:solidFill>
          <a:ln>
            <a:noFill/>
          </a:ln>
          <a:effectLst>
            <a:glow rad="127000">
              <a:srgbClr val="7030A0">
                <a:alpha val="2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Lightning Bolt 150"/>
          <p:cNvSpPr/>
          <p:nvPr/>
        </p:nvSpPr>
        <p:spPr>
          <a:xfrm rot="17278627">
            <a:off x="1482602" y="2706414"/>
            <a:ext cx="530070" cy="622872"/>
          </a:xfrm>
          <a:prstGeom prst="lightningBolt">
            <a:avLst/>
          </a:prstGeom>
          <a:solidFill>
            <a:srgbClr val="7030A0"/>
          </a:solidFill>
          <a:ln>
            <a:noFill/>
          </a:ln>
          <a:effectLst>
            <a:glow rad="127000">
              <a:srgbClr val="7030A0">
                <a:alpha val="2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Lightning Bolt 151"/>
          <p:cNvSpPr/>
          <p:nvPr/>
        </p:nvSpPr>
        <p:spPr>
          <a:xfrm rot="14589008">
            <a:off x="1501398" y="3561194"/>
            <a:ext cx="530070" cy="622872"/>
          </a:xfrm>
          <a:prstGeom prst="lightningBolt">
            <a:avLst/>
          </a:prstGeom>
          <a:solidFill>
            <a:srgbClr val="7030A0"/>
          </a:solidFill>
          <a:ln>
            <a:noFill/>
          </a:ln>
          <a:effectLst>
            <a:glow rad="127000">
              <a:srgbClr val="7030A0">
                <a:alpha val="2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Lightning Bolt 152"/>
          <p:cNvSpPr/>
          <p:nvPr/>
        </p:nvSpPr>
        <p:spPr>
          <a:xfrm rot="9261865">
            <a:off x="2485258" y="2734569"/>
            <a:ext cx="557234" cy="592510"/>
          </a:xfrm>
          <a:prstGeom prst="lightningBolt">
            <a:avLst/>
          </a:prstGeom>
          <a:solidFill>
            <a:srgbClr val="7030A0"/>
          </a:solidFill>
          <a:ln>
            <a:noFill/>
          </a:ln>
          <a:effectLst>
            <a:glow rad="127000">
              <a:srgbClr val="7030A0">
                <a:alpha val="2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Lightning Bolt 153"/>
          <p:cNvSpPr/>
          <p:nvPr/>
        </p:nvSpPr>
        <p:spPr>
          <a:xfrm rot="5768068">
            <a:off x="2426295" y="1985650"/>
            <a:ext cx="530070" cy="622872"/>
          </a:xfrm>
          <a:prstGeom prst="lightningBolt">
            <a:avLst/>
          </a:prstGeom>
          <a:solidFill>
            <a:srgbClr val="7030A0"/>
          </a:solidFill>
          <a:ln>
            <a:noFill/>
          </a:ln>
          <a:effectLst>
            <a:glow rad="127000">
              <a:srgbClr val="7030A0">
                <a:alpha val="2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20" name="Group 30"/>
          <p:cNvGrpSpPr/>
          <p:nvPr/>
        </p:nvGrpSpPr>
        <p:grpSpPr>
          <a:xfrm>
            <a:off x="2815473" y="1745473"/>
            <a:ext cx="718328" cy="718328"/>
            <a:chOff x="2767108" y="1352550"/>
            <a:chExt cx="1047750" cy="1047750"/>
          </a:xfrm>
        </p:grpSpPr>
        <p:sp>
          <p:nvSpPr>
            <p:cNvPr id="21" name="Oval 70"/>
            <p:cNvSpPr/>
            <p:nvPr/>
          </p:nvSpPr>
          <p:spPr>
            <a:xfrm>
              <a:off x="2767108" y="1352550"/>
              <a:ext cx="1047750" cy="1047750"/>
            </a:xfrm>
            <a:prstGeom prst="ellipse">
              <a:avLst/>
            </a:prstGeom>
            <a:solidFill>
              <a:srgbClr val="585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pic>
          <p:nvPicPr>
            <p:cNvPr id="22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708" y="1515903"/>
              <a:ext cx="598812" cy="7110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1"/>
          <p:cNvGrpSpPr/>
          <p:nvPr/>
        </p:nvGrpSpPr>
        <p:grpSpPr>
          <a:xfrm>
            <a:off x="940956" y="1745473"/>
            <a:ext cx="718328" cy="718328"/>
            <a:chOff x="299219" y="1355547"/>
            <a:chExt cx="1047750" cy="1047750"/>
          </a:xfrm>
        </p:grpSpPr>
        <p:sp>
          <p:nvSpPr>
            <p:cNvPr id="24" name="Oval 60"/>
            <p:cNvSpPr/>
            <p:nvPr/>
          </p:nvSpPr>
          <p:spPr>
            <a:xfrm>
              <a:off x="299219" y="1355547"/>
              <a:ext cx="1047750" cy="1047750"/>
            </a:xfrm>
            <a:prstGeom prst="ellipse">
              <a:avLst/>
            </a:prstGeom>
            <a:solidFill>
              <a:srgbClr val="585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pic>
          <p:nvPicPr>
            <p:cNvPr id="25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98" y="1525656"/>
              <a:ext cx="461466" cy="699192"/>
            </a:xfrm>
            <a:prstGeom prst="rect">
              <a:avLst/>
            </a:prstGeom>
          </p:spPr>
        </p:pic>
      </p:grpSp>
      <p:grpSp>
        <p:nvGrpSpPr>
          <p:cNvPr id="26" name="Group 36"/>
          <p:cNvGrpSpPr/>
          <p:nvPr/>
        </p:nvGrpSpPr>
        <p:grpSpPr>
          <a:xfrm>
            <a:off x="1870056" y="1213312"/>
            <a:ext cx="718328" cy="718328"/>
            <a:chOff x="1632380" y="590550"/>
            <a:chExt cx="1047750" cy="1047750"/>
          </a:xfrm>
        </p:grpSpPr>
        <p:sp>
          <p:nvSpPr>
            <p:cNvPr id="27" name="Oval 59"/>
            <p:cNvSpPr/>
            <p:nvPr/>
          </p:nvSpPr>
          <p:spPr>
            <a:xfrm>
              <a:off x="1632380" y="590550"/>
              <a:ext cx="1047750" cy="1047750"/>
            </a:xfrm>
            <a:prstGeom prst="ellipse">
              <a:avLst/>
            </a:prstGeom>
            <a:solidFill>
              <a:srgbClr val="585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pic>
          <p:nvPicPr>
            <p:cNvPr id="28" name="Picture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217" y="848142"/>
              <a:ext cx="738605" cy="466308"/>
            </a:xfrm>
            <a:prstGeom prst="rect">
              <a:avLst/>
            </a:prstGeom>
          </p:spPr>
        </p:pic>
      </p:grpSp>
      <p:grpSp>
        <p:nvGrpSpPr>
          <p:cNvPr id="29" name="Group 26"/>
          <p:cNvGrpSpPr/>
          <p:nvPr/>
        </p:nvGrpSpPr>
        <p:grpSpPr>
          <a:xfrm>
            <a:off x="2428860" y="3833127"/>
            <a:ext cx="718328" cy="718328"/>
            <a:chOff x="2365325" y="4169930"/>
            <a:chExt cx="1047750" cy="1047750"/>
          </a:xfrm>
        </p:grpSpPr>
        <p:sp>
          <p:nvSpPr>
            <p:cNvPr id="30" name="Oval 63"/>
            <p:cNvSpPr/>
            <p:nvPr/>
          </p:nvSpPr>
          <p:spPr>
            <a:xfrm>
              <a:off x="2365325" y="4169930"/>
              <a:ext cx="1047750" cy="1047750"/>
            </a:xfrm>
            <a:prstGeom prst="ellipse">
              <a:avLst/>
            </a:prstGeom>
            <a:solidFill>
              <a:srgbClr val="585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pic>
          <p:nvPicPr>
            <p:cNvPr id="31" name="Picture 7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25" y="4370690"/>
              <a:ext cx="599733" cy="650132"/>
            </a:xfrm>
            <a:prstGeom prst="rect">
              <a:avLst/>
            </a:prstGeom>
          </p:spPr>
        </p:pic>
      </p:grpSp>
      <p:grpSp>
        <p:nvGrpSpPr>
          <p:cNvPr id="32" name="Group 24"/>
          <p:cNvGrpSpPr/>
          <p:nvPr/>
        </p:nvGrpSpPr>
        <p:grpSpPr>
          <a:xfrm>
            <a:off x="1313563" y="3833127"/>
            <a:ext cx="718328" cy="718328"/>
            <a:chOff x="824008" y="4152900"/>
            <a:chExt cx="1047750" cy="1047750"/>
          </a:xfrm>
        </p:grpSpPr>
        <p:sp>
          <p:nvSpPr>
            <p:cNvPr id="33" name="Oval 66"/>
            <p:cNvSpPr/>
            <p:nvPr/>
          </p:nvSpPr>
          <p:spPr>
            <a:xfrm>
              <a:off x="824008" y="4152900"/>
              <a:ext cx="1047750" cy="1047750"/>
            </a:xfrm>
            <a:prstGeom prst="ellipse">
              <a:avLst/>
            </a:prstGeom>
            <a:solidFill>
              <a:srgbClr val="585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pic>
          <p:nvPicPr>
            <p:cNvPr id="34" name="Picture 7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579" y="4295488"/>
              <a:ext cx="501954" cy="679862"/>
            </a:xfrm>
            <a:prstGeom prst="rect">
              <a:avLst/>
            </a:prstGeom>
          </p:spPr>
        </p:pic>
      </p:grpSp>
      <p:grpSp>
        <p:nvGrpSpPr>
          <p:cNvPr id="35" name="Group 23"/>
          <p:cNvGrpSpPr/>
          <p:nvPr/>
        </p:nvGrpSpPr>
        <p:grpSpPr>
          <a:xfrm>
            <a:off x="853276" y="2771675"/>
            <a:ext cx="718328" cy="718328"/>
            <a:chOff x="370134" y="2847973"/>
            <a:chExt cx="1047750" cy="1047750"/>
          </a:xfrm>
        </p:grpSpPr>
        <p:sp>
          <p:nvSpPr>
            <p:cNvPr id="36" name="Oval 65"/>
            <p:cNvSpPr/>
            <p:nvPr/>
          </p:nvSpPr>
          <p:spPr>
            <a:xfrm>
              <a:off x="370134" y="2847973"/>
              <a:ext cx="1047750" cy="1047750"/>
            </a:xfrm>
            <a:prstGeom prst="ellipse">
              <a:avLst/>
            </a:prstGeom>
            <a:solidFill>
              <a:srgbClr val="585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pic>
          <p:nvPicPr>
            <p:cNvPr id="37" name="Picture 7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56" y="3134116"/>
              <a:ext cx="667369" cy="536040"/>
            </a:xfrm>
            <a:prstGeom prst="rect">
              <a:avLst/>
            </a:prstGeom>
          </p:spPr>
        </p:pic>
      </p:grpSp>
      <p:grpSp>
        <p:nvGrpSpPr>
          <p:cNvPr id="38" name="Group 38"/>
          <p:cNvGrpSpPr/>
          <p:nvPr/>
        </p:nvGrpSpPr>
        <p:grpSpPr>
          <a:xfrm>
            <a:off x="2786050" y="2771675"/>
            <a:ext cx="740644" cy="718328"/>
            <a:chOff x="2871494" y="2825704"/>
            <a:chExt cx="1080305" cy="1047750"/>
          </a:xfrm>
        </p:grpSpPr>
        <p:sp>
          <p:nvSpPr>
            <p:cNvPr id="39" name="Oval 69"/>
            <p:cNvSpPr/>
            <p:nvPr/>
          </p:nvSpPr>
          <p:spPr>
            <a:xfrm>
              <a:off x="2871494" y="2825704"/>
              <a:ext cx="1047752" cy="1047750"/>
            </a:xfrm>
            <a:prstGeom prst="ellipse">
              <a:avLst/>
            </a:prstGeom>
            <a:solidFill>
              <a:srgbClr val="585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35955" y="2913231"/>
              <a:ext cx="1015844" cy="85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3200" b="1" dirty="0" smtClean="0">
                  <a:solidFill>
                    <a:schemeClr val="bg1"/>
                  </a:solidFill>
                </a:rPr>
                <a:t>19</a:t>
              </a:r>
              <a:endParaRPr lang="en-SG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1" name="Picture 81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47" y="2086158"/>
            <a:ext cx="1005621" cy="1628600"/>
          </a:xfrm>
          <a:prstGeom prst="rect">
            <a:avLst/>
          </a:prstGeom>
          <a:effectLst>
            <a:glow rad="127000">
              <a:srgbClr val="7030A0">
                <a:alpha val="36000"/>
              </a:srgbClr>
            </a:glow>
          </a:effectLst>
        </p:spPr>
      </p:pic>
      <p:sp>
        <p:nvSpPr>
          <p:cNvPr id="43" name="Rectangle 25"/>
          <p:cNvSpPr/>
          <p:nvPr/>
        </p:nvSpPr>
        <p:spPr>
          <a:xfrm>
            <a:off x="239050" y="1928808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Cyber</a:t>
            </a:r>
          </a:p>
          <a:p>
            <a:pPr algn="r"/>
            <a:r>
              <a: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ullying</a:t>
            </a:r>
            <a:endParaRPr lang="en-SG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4714876" y="-38034"/>
            <a:ext cx="4500594" cy="6363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2800" b="1" i="0" u="none" strike="noStrike" cap="none" baseline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SG" sz="4000" kern="0" dirty="0" smtClean="0">
                <a:solidFill>
                  <a:srgbClr val="F9631C"/>
                </a:solidFill>
                <a:latin typeface="Arial" pitchFamily="34" charset="0"/>
                <a:cs typeface="Arial" pitchFamily="34" charset="0"/>
              </a:rPr>
              <a:t>With DQ</a:t>
            </a:r>
            <a:endParaRPr lang="en-SG" sz="4000" kern="0" dirty="0">
              <a:solidFill>
                <a:srgbClr val="F963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395146" y="1098234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000" b="1" dirty="0" smtClean="0">
                <a:solidFill>
                  <a:srgbClr val="39C6F4"/>
                </a:solidFill>
                <a:latin typeface="Arial" pitchFamily="34" charset="0"/>
                <a:cs typeface="Arial" pitchFamily="34" charset="0"/>
              </a:rPr>
              <a:t>Digital Citizen</a:t>
            </a:r>
          </a:p>
          <a:p>
            <a:pPr algn="r"/>
            <a:r>
              <a:rPr lang="en-US" altLang="ko-KR" sz="1000" b="1" dirty="0" smtClean="0">
                <a:solidFill>
                  <a:srgbClr val="39C6F4"/>
                </a:solidFill>
                <a:latin typeface="Arial" pitchFamily="34" charset="0"/>
                <a:cs typeface="Arial" pitchFamily="34" charset="0"/>
              </a:rPr>
              <a:t> Identity</a:t>
            </a:r>
            <a:endParaRPr lang="ko-KR" altLang="en-US" sz="1000" b="1" dirty="0" smtClean="0">
              <a:solidFill>
                <a:srgbClr val="39C6F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652610" y="1955490"/>
            <a:ext cx="1002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000" b="1" dirty="0" smtClean="0">
                <a:solidFill>
                  <a:srgbClr val="688FCA"/>
                </a:solidFill>
                <a:latin typeface="Arial" pitchFamily="34" charset="0"/>
                <a:cs typeface="Arial" pitchFamily="34" charset="0"/>
              </a:rPr>
              <a:t>Screen Time</a:t>
            </a:r>
          </a:p>
          <a:p>
            <a:pPr algn="r"/>
            <a:r>
              <a:rPr lang="en-US" altLang="ko-KR" sz="1000" b="1" dirty="0" smtClean="0">
                <a:solidFill>
                  <a:srgbClr val="688FCA"/>
                </a:solidFill>
                <a:latin typeface="Arial" pitchFamily="34" charset="0"/>
                <a:cs typeface="Arial" pitchFamily="34" charset="0"/>
              </a:rPr>
              <a:t> Management</a:t>
            </a:r>
            <a:endParaRPr lang="ko-KR" altLang="en-US" sz="1000" b="1" dirty="0">
              <a:solidFill>
                <a:srgbClr val="688FC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4643438" y="2984140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000" b="1" dirty="0" smtClean="0">
                <a:solidFill>
                  <a:srgbClr val="E94C98"/>
                </a:solidFill>
                <a:latin typeface="Arial" pitchFamily="34" charset="0"/>
                <a:cs typeface="Arial" pitchFamily="34" charset="0"/>
              </a:rPr>
              <a:t>Cyberbullying</a:t>
            </a:r>
          </a:p>
          <a:p>
            <a:pPr algn="r"/>
            <a:r>
              <a:rPr lang="en-US" altLang="ko-KR" sz="1000" b="1" dirty="0" smtClean="0">
                <a:solidFill>
                  <a:srgbClr val="E94C98"/>
                </a:solidFill>
                <a:latin typeface="Arial" pitchFamily="34" charset="0"/>
                <a:cs typeface="Arial" pitchFamily="34" charset="0"/>
              </a:rPr>
              <a:t> Management</a:t>
            </a:r>
            <a:endParaRPr lang="ko-KR" altLang="en-US" sz="1000" b="1" dirty="0">
              <a:solidFill>
                <a:srgbClr val="E94C9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5508104" y="4000510"/>
            <a:ext cx="1085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000" b="1" dirty="0" smtClean="0">
                <a:solidFill>
                  <a:srgbClr val="C9186E"/>
                </a:solidFill>
                <a:latin typeface="Arial" pitchFamily="34" charset="0"/>
                <a:cs typeface="Arial" pitchFamily="34" charset="0"/>
              </a:rPr>
              <a:t>Cyber Security</a:t>
            </a:r>
          </a:p>
          <a:p>
            <a:pPr algn="r"/>
            <a:r>
              <a:rPr lang="en-US" altLang="ko-KR" sz="1000" b="1" dirty="0" smtClean="0">
                <a:solidFill>
                  <a:srgbClr val="C9186E"/>
                </a:solidFill>
                <a:latin typeface="Arial" pitchFamily="34" charset="0"/>
                <a:cs typeface="Arial" pitchFamily="34" charset="0"/>
              </a:rPr>
              <a:t> Management</a:t>
            </a:r>
            <a:endParaRPr lang="ko-KR" altLang="en-US" sz="1000" b="1" dirty="0">
              <a:solidFill>
                <a:srgbClr val="C9186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7283714" y="4000510"/>
            <a:ext cx="11512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000" b="1" dirty="0" smtClean="0">
                <a:solidFill>
                  <a:srgbClr val="F9631C"/>
                </a:solidFill>
                <a:latin typeface="Arial" pitchFamily="34" charset="0"/>
                <a:cs typeface="Arial" pitchFamily="34" charset="0"/>
              </a:rPr>
              <a:t>Digital Empathy</a:t>
            </a:r>
            <a:endParaRPr lang="ko-KR" altLang="en-US" sz="1000" b="1" dirty="0">
              <a:solidFill>
                <a:srgbClr val="F963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8252666" y="2984140"/>
            <a:ext cx="819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 smtClean="0">
                <a:solidFill>
                  <a:srgbClr val="F9B144"/>
                </a:solidFill>
                <a:latin typeface="Arial" pitchFamily="34" charset="0"/>
                <a:cs typeface="Arial" pitchFamily="34" charset="0"/>
              </a:rPr>
              <a:t>Digital </a:t>
            </a:r>
          </a:p>
          <a:p>
            <a:r>
              <a:rPr lang="en-US" altLang="ko-KR" sz="1000" b="1" dirty="0" smtClean="0">
                <a:solidFill>
                  <a:srgbClr val="F9B144"/>
                </a:solidFill>
                <a:latin typeface="Arial" pitchFamily="34" charset="0"/>
                <a:cs typeface="Arial" pitchFamily="34" charset="0"/>
              </a:rPr>
              <a:t>Footprints</a:t>
            </a:r>
            <a:endParaRPr lang="ko-KR" altLang="en-US" sz="1000" b="1" dirty="0">
              <a:solidFill>
                <a:srgbClr val="F9B14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8212005" y="1955490"/>
            <a:ext cx="718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 smtClean="0">
                <a:solidFill>
                  <a:srgbClr val="B8D432"/>
                </a:solidFill>
                <a:latin typeface="Arial" pitchFamily="34" charset="0"/>
                <a:cs typeface="Arial" pitchFamily="34" charset="0"/>
              </a:rPr>
              <a:t>Critical </a:t>
            </a:r>
          </a:p>
          <a:p>
            <a:r>
              <a:rPr lang="en-US" altLang="ko-KR" sz="1000" b="1" dirty="0" smtClean="0">
                <a:solidFill>
                  <a:srgbClr val="B8D432"/>
                </a:solidFill>
                <a:latin typeface="Arial" pitchFamily="34" charset="0"/>
                <a:cs typeface="Arial" pitchFamily="34" charset="0"/>
              </a:rPr>
              <a:t>Thinking</a:t>
            </a:r>
            <a:endParaRPr lang="ko-KR" altLang="en-US" sz="1000" b="1" dirty="0">
              <a:solidFill>
                <a:srgbClr val="B8D4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7571487" y="1098234"/>
            <a:ext cx="966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 smtClean="0">
                <a:solidFill>
                  <a:srgbClr val="BBB70D"/>
                </a:solidFill>
                <a:latin typeface="Arial" pitchFamily="34" charset="0"/>
                <a:cs typeface="Arial" pitchFamily="34" charset="0"/>
              </a:rPr>
              <a:t>Privacy </a:t>
            </a:r>
            <a:br>
              <a:rPr lang="en-US" altLang="ko-KR" sz="1000" b="1" dirty="0" smtClean="0">
                <a:solidFill>
                  <a:srgbClr val="BBB70D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1000" b="1" dirty="0" smtClean="0">
                <a:solidFill>
                  <a:srgbClr val="BBB70D"/>
                </a:solidFill>
                <a:latin typeface="Arial" pitchFamily="34" charset="0"/>
                <a:cs typeface="Arial" pitchFamily="34" charset="0"/>
              </a:rPr>
              <a:t>Management</a:t>
            </a:r>
            <a:endParaRPr lang="ko-KR" altLang="en-US" sz="1000" b="1" dirty="0" smtClean="0">
              <a:solidFill>
                <a:srgbClr val="BBB70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map3.png"/>
          <p:cNvPicPr>
            <a:picLocks noChangeAspect="1"/>
          </p:cNvPicPr>
          <p:nvPr/>
        </p:nvPicPr>
        <p:blipFill>
          <a:blip r:embed="rId2"/>
          <a:srcRect l="10396" t="9544" r="7416" b="4065"/>
          <a:stretch>
            <a:fillRect/>
          </a:stretch>
        </p:blipFill>
        <p:spPr>
          <a:xfrm>
            <a:off x="-581025" y="-1214464"/>
            <a:ext cx="10153650" cy="6489196"/>
          </a:xfrm>
          <a:prstGeom prst="rect">
            <a:avLst/>
          </a:prstGeom>
        </p:spPr>
      </p:pic>
      <p:sp>
        <p:nvSpPr>
          <p:cNvPr id="338" name="Shape 338"/>
          <p:cNvSpPr>
            <a:spLocks noGrp="1"/>
          </p:cNvSpPr>
          <p:nvPr>
            <p:ph type="title" idx="4294967295"/>
          </p:nvPr>
        </p:nvSpPr>
        <p:spPr>
          <a:xfrm>
            <a:off x="467544" y="4286266"/>
            <a:ext cx="8229601" cy="8572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400" dirty="0">
                <a:solidFill>
                  <a:srgbClr val="F963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2400" dirty="0">
                <a:solidFill>
                  <a:srgbClr val="F963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20/20 Goal</a:t>
            </a:r>
            <a:endParaRPr sz="2400" dirty="0">
              <a:solidFill>
                <a:srgbClr val="F963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Shape 339"/>
          <p:cNvSpPr>
            <a:spLocks noGrp="1"/>
          </p:cNvSpPr>
          <p:nvPr>
            <p:ph type="body" sz="half" idx="4294967295"/>
          </p:nvPr>
        </p:nvSpPr>
        <p:spPr>
          <a:xfrm>
            <a:off x="2503224" y="1507125"/>
            <a:ext cx="4137552" cy="2421947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indent="0" algn="ctr" defTabSz="292607">
              <a:spcBef>
                <a:spcPts val="100"/>
              </a:spcBef>
              <a:buSzTx/>
              <a:buNone/>
              <a:defRPr sz="6400">
                <a:solidFill>
                  <a:srgbClr val="009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4400" b="1" dirty="0">
                <a:solidFill>
                  <a:srgbClr val="2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3600" b="1" dirty="0">
                <a:solidFill>
                  <a:srgbClr val="2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 defTabSz="292607">
              <a:spcBef>
                <a:spcPts val="100"/>
              </a:spcBef>
              <a:buSzTx/>
              <a:buNone/>
              <a:defRPr sz="5119">
                <a:solidFill>
                  <a:srgbClr val="009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4400" b="1" dirty="0">
                <a:solidFill>
                  <a:srgbClr val="2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</a:p>
          <a:p>
            <a:pPr marL="0" indent="0" algn="ctr" defTabSz="292607">
              <a:spcBef>
                <a:spcPts val="100"/>
              </a:spcBef>
              <a:buSzTx/>
              <a:buNone/>
              <a:defRPr sz="4480">
                <a:solidFill>
                  <a:srgbClr val="009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4400" b="1" dirty="0">
                <a:solidFill>
                  <a:srgbClr val="2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</a:p>
          <a:p>
            <a:pPr marL="0" indent="0" algn="ctr" defTabSz="292607">
              <a:spcBef>
                <a:spcPts val="100"/>
              </a:spcBef>
              <a:buSzTx/>
              <a:buNone/>
              <a:defRPr sz="4480">
                <a:solidFill>
                  <a:srgbClr val="009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4400" b="1" dirty="0">
                <a:solidFill>
                  <a:srgbClr val="2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357172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Empower Every Child with DQ</a:t>
            </a:r>
            <a:endParaRPr lang="en-US" sz="32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00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8860" y="1270829"/>
            <a:ext cx="1861948" cy="330118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Shape 388"/>
          <p:cNvSpPr/>
          <p:nvPr/>
        </p:nvSpPr>
        <p:spPr>
          <a:xfrm>
            <a:off x="0" y="-5774"/>
            <a:ext cx="2242294" cy="5149274"/>
          </a:xfrm>
          <a:prstGeom prst="rect">
            <a:avLst/>
          </a:prstGeom>
          <a:solidFill>
            <a:srgbClr val="F9631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sz="1600"/>
          </a:p>
        </p:txBody>
      </p:sp>
      <p:sp>
        <p:nvSpPr>
          <p:cNvPr id="389" name="Shape 389"/>
          <p:cNvSpPr/>
          <p:nvPr/>
        </p:nvSpPr>
        <p:spPr>
          <a:xfrm>
            <a:off x="154536" y="1142990"/>
            <a:ext cx="1839471" cy="335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year curriculum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8–</a:t>
            </a:r>
            <a:r>
              <a:rPr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years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15 hours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Self-Learning and Flipped Class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oom </a:t>
            </a:r>
            <a:r>
              <a:rPr sz="16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6999683" y="-18"/>
            <a:ext cx="2144318" cy="5143518"/>
          </a:xfrm>
          <a:prstGeom prst="rect">
            <a:avLst/>
          </a:prstGeom>
          <a:solidFill>
            <a:srgbClr val="4AA2F9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7078960" y="1428742"/>
            <a:ext cx="1885528" cy="255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Research-Backed, Real-Time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ssessment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DQ Impact</a:t>
            </a: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Award-Winning</a:t>
            </a: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Format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 descr="DQ World_logo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7375" y="385034"/>
            <a:ext cx="2561476" cy="59561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그림 9" descr="DQProfileFullV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1643056"/>
            <a:ext cx="2489403" cy="26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770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pPr/>
              <a:t>6</a:t>
            </a:fld>
            <a:endParaRPr lang="en-SG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999214"/>
            <a:ext cx="6419127" cy="371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89210"/>
            <a:ext cx="6336704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5486"/>
            <a:ext cx="914400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214C64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Key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214C64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Impact Finding from 2016 Singapore DQ Study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214C64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0" y="641336"/>
            <a:ext cx="9144000" cy="1588"/>
          </a:xfrm>
          <a:prstGeom prst="line">
            <a:avLst/>
          </a:prstGeom>
          <a:ln>
            <a:solidFill>
              <a:srgbClr val="214C6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4841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>
            <a:spLocks noGrp="1"/>
          </p:cNvSpPr>
          <p:nvPr>
            <p:ph type="sldNum" sz="quarter" idx="4294967295"/>
          </p:nvPr>
        </p:nvSpPr>
        <p:spPr>
          <a:xfrm>
            <a:off x="8428176" y="4769563"/>
            <a:ext cx="258622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518" name="Shape 518"/>
          <p:cNvSpPr/>
          <p:nvPr/>
        </p:nvSpPr>
        <p:spPr>
          <a:xfrm>
            <a:off x="3395206" y="857238"/>
            <a:ext cx="60529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rgbClr val="214C64"/>
                </a:solidFill>
              </a:rPr>
              <a:t>2017</a:t>
            </a:r>
          </a:p>
        </p:txBody>
      </p:sp>
      <p:sp>
        <p:nvSpPr>
          <p:cNvPr id="519" name="Shape 519"/>
          <p:cNvSpPr/>
          <p:nvPr/>
        </p:nvSpPr>
        <p:spPr>
          <a:xfrm>
            <a:off x="7726049" y="871749"/>
            <a:ext cx="60529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rgbClr val="214C64"/>
                </a:solidFill>
              </a:rPr>
              <a:t>2018</a:t>
            </a:r>
          </a:p>
        </p:txBody>
      </p:sp>
      <p:sp>
        <p:nvSpPr>
          <p:cNvPr id="520" name="Shape 520"/>
          <p:cNvSpPr/>
          <p:nvPr/>
        </p:nvSpPr>
        <p:spPr>
          <a:xfrm>
            <a:off x="344139" y="1649765"/>
            <a:ext cx="8427165" cy="1"/>
          </a:xfrm>
          <a:prstGeom prst="line">
            <a:avLst/>
          </a:prstGeom>
          <a:ln w="19050">
            <a:solidFill>
              <a:srgbClr val="4AA2F9"/>
            </a:solidFill>
          </a:ln>
          <a:effectLst/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21" name="Shape 521"/>
          <p:cNvSpPr/>
          <p:nvPr/>
        </p:nvSpPr>
        <p:spPr>
          <a:xfrm flipV="1">
            <a:off x="1872788" y="1381285"/>
            <a:ext cx="1" cy="3143881"/>
          </a:xfrm>
          <a:prstGeom prst="line">
            <a:avLst/>
          </a:prstGeom>
          <a:ln w="12700" cap="rnd">
            <a:solidFill>
              <a:schemeClr val="bg2">
                <a:lumMod val="60000"/>
                <a:lumOff val="40000"/>
              </a:schemeClr>
            </a:solidFill>
            <a:custDash>
              <a:ds d="100000" sp="200000"/>
            </a:custDash>
          </a:ln>
          <a:effectLst/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22" name="Shape 522"/>
          <p:cNvSpPr/>
          <p:nvPr/>
        </p:nvSpPr>
        <p:spPr>
          <a:xfrm>
            <a:off x="2638033" y="1170945"/>
            <a:ext cx="433769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>
                <a:solidFill>
                  <a:srgbClr val="F9631C"/>
                </a:solidFill>
              </a:rPr>
              <a:t>Q2</a:t>
            </a:r>
            <a:endParaRPr dirty="0">
              <a:solidFill>
                <a:srgbClr val="F9631C"/>
              </a:solidFill>
            </a:endParaRPr>
          </a:p>
        </p:txBody>
      </p:sp>
      <p:sp>
        <p:nvSpPr>
          <p:cNvPr id="523" name="Shape 523"/>
          <p:cNvSpPr/>
          <p:nvPr/>
        </p:nvSpPr>
        <p:spPr>
          <a:xfrm>
            <a:off x="4357686" y="1178222"/>
            <a:ext cx="433769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>
                <a:solidFill>
                  <a:srgbClr val="F9631C"/>
                </a:solidFill>
              </a:rPr>
              <a:t>Q3</a:t>
            </a:r>
            <a:endParaRPr dirty="0">
              <a:solidFill>
                <a:srgbClr val="F9631C"/>
              </a:solidFill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5281750" y="1166803"/>
            <a:ext cx="1814191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dirty="0" smtClean="0">
                <a:solidFill>
                  <a:srgbClr val="F9631C"/>
                </a:solidFill>
              </a:rPr>
              <a:t>Q4</a:t>
            </a:r>
            <a:endParaRPr dirty="0">
              <a:solidFill>
                <a:srgbClr val="F9631C"/>
              </a:solidFill>
            </a:endParaRPr>
          </a:p>
        </p:txBody>
      </p:sp>
      <p:sp>
        <p:nvSpPr>
          <p:cNvPr id="525" name="Shape 525"/>
          <p:cNvSpPr/>
          <p:nvPr/>
        </p:nvSpPr>
        <p:spPr>
          <a:xfrm>
            <a:off x="7835460" y="1178222"/>
            <a:ext cx="433769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>
                <a:solidFill>
                  <a:srgbClr val="F9631C"/>
                </a:solidFill>
              </a:rPr>
              <a:t>Q1</a:t>
            </a:r>
            <a:endParaRPr dirty="0">
              <a:solidFill>
                <a:srgbClr val="F9631C"/>
              </a:solidFill>
            </a:endParaRPr>
          </a:p>
        </p:txBody>
      </p:sp>
      <p:sp>
        <p:nvSpPr>
          <p:cNvPr id="526" name="Shape 526"/>
          <p:cNvSpPr/>
          <p:nvPr/>
        </p:nvSpPr>
        <p:spPr>
          <a:xfrm>
            <a:off x="782761" y="1178222"/>
            <a:ext cx="433769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>
                <a:solidFill>
                  <a:srgbClr val="F9631C"/>
                </a:solidFill>
              </a:rPr>
              <a:t>Q1</a:t>
            </a:r>
            <a:endParaRPr dirty="0">
              <a:solidFill>
                <a:srgbClr val="F9631C"/>
              </a:solidFill>
            </a:endParaRPr>
          </a:p>
        </p:txBody>
      </p:sp>
      <p:sp>
        <p:nvSpPr>
          <p:cNvPr id="527" name="Shape 527"/>
          <p:cNvSpPr/>
          <p:nvPr/>
        </p:nvSpPr>
        <p:spPr>
          <a:xfrm>
            <a:off x="107505" y="1719392"/>
            <a:ext cx="1698460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1400" b="1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rgbClr val="4AA2F9"/>
                </a:solidFill>
              </a:rPr>
              <a:t> Challenge </a:t>
            </a:r>
            <a:r>
              <a:rPr lang="en-US" u="sng" dirty="0">
                <a:solidFill>
                  <a:srgbClr val="4AA2F9"/>
                </a:solidFill>
              </a:rPr>
              <a:t>Starts </a:t>
            </a:r>
          </a:p>
          <a:p>
            <a:pPr algn="ctr">
              <a:defRPr sz="1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b="1" dirty="0">
                <a:solidFill>
                  <a:srgbClr val="4AA2F9"/>
                </a:solidFill>
              </a:rPr>
              <a:t>on March 19,</a:t>
            </a:r>
            <a:r>
              <a:rPr lang="en-US" dirty="0">
                <a:solidFill>
                  <a:srgbClr val="4AA2F9"/>
                </a:solidFill>
              </a:rPr>
              <a:t> 2017</a:t>
            </a:r>
          </a:p>
          <a:p>
            <a:pPr algn="ctr">
              <a:defRPr sz="1400" b="1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dirty="0" smtClean="0">
              <a:solidFill>
                <a:srgbClr val="4AA2F9"/>
              </a:solidFill>
            </a:endParaRPr>
          </a:p>
        </p:txBody>
      </p:sp>
      <p:sp>
        <p:nvSpPr>
          <p:cNvPr id="528" name="Shape 528"/>
          <p:cNvSpPr/>
          <p:nvPr/>
        </p:nvSpPr>
        <p:spPr>
          <a:xfrm>
            <a:off x="7309463" y="1719392"/>
            <a:ext cx="1612633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400" b="1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solidFill>
                  <a:srgbClr val="4AA2F9"/>
                </a:solidFill>
              </a:rPr>
              <a:t>Global </a:t>
            </a:r>
            <a:r>
              <a:rPr lang="en-US" dirty="0" smtClean="0">
                <a:solidFill>
                  <a:srgbClr val="4AA2F9"/>
                </a:solidFill>
              </a:rPr>
              <a:t>DQ Index </a:t>
            </a:r>
            <a:r>
              <a:rPr u="sng" dirty="0" smtClean="0">
                <a:solidFill>
                  <a:srgbClr val="4AA2F9"/>
                </a:solidFill>
              </a:rPr>
              <a:t>Report</a:t>
            </a:r>
            <a:endParaRPr dirty="0">
              <a:solidFill>
                <a:srgbClr val="4AA2F9"/>
              </a:solidFill>
            </a:endParaRPr>
          </a:p>
        </p:txBody>
      </p:sp>
      <p:sp>
        <p:nvSpPr>
          <p:cNvPr id="529" name="Shape 529"/>
          <p:cNvSpPr/>
          <p:nvPr/>
        </p:nvSpPr>
        <p:spPr>
          <a:xfrm>
            <a:off x="1892218" y="1719392"/>
            <a:ext cx="3429025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1400" b="1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>
                <a:solidFill>
                  <a:srgbClr val="4AA2F9"/>
                </a:solidFill>
              </a:rPr>
              <a:t>School </a:t>
            </a:r>
            <a:r>
              <a:rPr lang="en-US" u="sng" dirty="0" smtClean="0">
                <a:solidFill>
                  <a:srgbClr val="4AA2F9"/>
                </a:solidFill>
              </a:rPr>
              <a:t>Outreach</a:t>
            </a:r>
            <a:endParaRPr u="sng" dirty="0">
              <a:solidFill>
                <a:srgbClr val="4AA2F9"/>
              </a:solidFill>
            </a:endParaRPr>
          </a:p>
        </p:txBody>
      </p:sp>
      <p:sp>
        <p:nvSpPr>
          <p:cNvPr id="530" name="Shape 530"/>
          <p:cNvSpPr/>
          <p:nvPr/>
        </p:nvSpPr>
        <p:spPr>
          <a:xfrm>
            <a:off x="5508104" y="1719392"/>
            <a:ext cx="1512168" cy="1723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1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b="1" dirty="0" smtClean="0">
                <a:solidFill>
                  <a:srgbClr val="4AA2F9"/>
                </a:solidFill>
              </a:rPr>
              <a:t>Challenge </a:t>
            </a:r>
            <a:r>
              <a:rPr lang="en-US" b="1" u="sng" dirty="0" smtClean="0">
                <a:solidFill>
                  <a:srgbClr val="4AA2F9"/>
                </a:solidFill>
              </a:rPr>
              <a:t>Ends</a:t>
            </a:r>
            <a:r>
              <a:rPr lang="en-US" b="1" dirty="0" smtClean="0">
                <a:solidFill>
                  <a:srgbClr val="4AA2F9"/>
                </a:solidFill>
              </a:rPr>
              <a:t> on Nov 30, 2017</a:t>
            </a:r>
          </a:p>
          <a:p>
            <a:pPr algn="ctr">
              <a:defRPr sz="1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b="1" dirty="0" smtClean="0">
              <a:solidFill>
                <a:srgbClr val="4AA2F9"/>
              </a:solidFill>
            </a:endParaRPr>
          </a:p>
          <a:p>
            <a:pPr algn="ctr">
              <a:defRPr sz="1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b="1" dirty="0" smtClean="0">
              <a:solidFill>
                <a:srgbClr val="4AA2F9"/>
              </a:solidFill>
            </a:endParaRPr>
          </a:p>
          <a:p>
            <a:pPr algn="ctr">
              <a:defRPr sz="1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b="1" smtClean="0">
                <a:solidFill>
                  <a:srgbClr val="4AA2F9"/>
                </a:solidFill>
              </a:rPr>
              <a:t>Data Research</a:t>
            </a:r>
            <a:r>
              <a:rPr lang="en-US" b="1" dirty="0" smtClean="0">
                <a:solidFill>
                  <a:srgbClr val="4AA2F9"/>
                </a:solidFill>
              </a:rPr>
              <a:t/>
            </a:r>
            <a:br>
              <a:rPr lang="en-US" b="1" dirty="0" smtClean="0">
                <a:solidFill>
                  <a:srgbClr val="4AA2F9"/>
                </a:solidFill>
              </a:rPr>
            </a:br>
            <a:r>
              <a:rPr lang="en-US" sz="1200" i="1" dirty="0" smtClean="0">
                <a:solidFill>
                  <a:srgbClr val="4AA2F9"/>
                </a:solidFill>
              </a:rPr>
              <a:t>For Global, National, State, School  Reports</a:t>
            </a:r>
            <a:endParaRPr sz="1200" i="1" dirty="0">
              <a:solidFill>
                <a:srgbClr val="4AA2F9"/>
              </a:solidFill>
            </a:endParaRPr>
          </a:p>
        </p:txBody>
      </p:sp>
      <p:sp>
        <p:nvSpPr>
          <p:cNvPr id="531" name="Shape 531"/>
          <p:cNvSpPr/>
          <p:nvPr/>
        </p:nvSpPr>
        <p:spPr>
          <a:xfrm flipV="1">
            <a:off x="5364090" y="1381285"/>
            <a:ext cx="2" cy="3143881"/>
          </a:xfrm>
          <a:prstGeom prst="line">
            <a:avLst/>
          </a:prstGeom>
          <a:ln w="12700" cap="rnd">
            <a:solidFill>
              <a:schemeClr val="bg2">
                <a:lumMod val="60000"/>
                <a:lumOff val="40000"/>
              </a:schemeClr>
            </a:solidFill>
            <a:custDash>
              <a:ds d="100000" sp="200000"/>
            </a:custDash>
          </a:ln>
          <a:effectLst/>
        </p:spPr>
        <p:txBody>
          <a:bodyPr lIns="45718" tIns="45718" rIns="45718" bIns="45718"/>
          <a:lstStyle/>
          <a:p>
            <a:endParaRPr>
              <a:solidFill>
                <a:srgbClr val="4AA2F9"/>
              </a:solidFill>
            </a:endParaRPr>
          </a:p>
        </p:txBody>
      </p:sp>
      <p:sp>
        <p:nvSpPr>
          <p:cNvPr id="532" name="Shape 532"/>
          <p:cNvSpPr/>
          <p:nvPr/>
        </p:nvSpPr>
        <p:spPr>
          <a:xfrm flipV="1">
            <a:off x="7124946" y="1381285"/>
            <a:ext cx="1" cy="3143881"/>
          </a:xfrm>
          <a:prstGeom prst="line">
            <a:avLst/>
          </a:prstGeom>
          <a:ln w="12700" cap="rnd">
            <a:solidFill>
              <a:schemeClr val="bg2">
                <a:lumMod val="60000"/>
                <a:lumOff val="40000"/>
              </a:schemeClr>
            </a:solidFill>
            <a:custDash>
              <a:ds d="100000" sp="200000"/>
            </a:custDash>
          </a:ln>
          <a:effectLst/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0" y="2490109"/>
            <a:ext cx="1538449" cy="67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hape 521"/>
          <p:cNvSpPr/>
          <p:nvPr/>
        </p:nvSpPr>
        <p:spPr>
          <a:xfrm flipV="1">
            <a:off x="3643306" y="1381285"/>
            <a:ext cx="1" cy="3143881"/>
          </a:xfrm>
          <a:prstGeom prst="line">
            <a:avLst/>
          </a:prstGeom>
          <a:ln w="12700" cap="rnd">
            <a:solidFill>
              <a:schemeClr val="bg2">
                <a:lumMod val="60000"/>
                <a:lumOff val="40000"/>
              </a:schemeClr>
            </a:solidFill>
            <a:custDash>
              <a:ds d="100000" sp="200000"/>
            </a:custDash>
          </a:ln>
          <a:effectLst/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0" y="195486"/>
            <a:ext cx="914400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Timeline for #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DQ</a:t>
            </a:r>
            <a:r>
              <a:rPr lang="en-US" sz="24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EveryChild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214C64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346604" y="2193741"/>
            <a:ext cx="1212191" cy="2354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Asia Pacific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Singapore</a:t>
            </a:r>
            <a:endParaRPr lang="en-US" sz="1050" dirty="0">
              <a:solidFill>
                <a:srgbClr val="4AA2F9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Korea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Malaysia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Indonesia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Taiwan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China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India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Pakistan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Philippine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Myanmar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Nepal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Australia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New Zealand</a:t>
            </a:r>
          </a:p>
        </p:txBody>
      </p:sp>
      <p:cxnSp>
        <p:nvCxnSpPr>
          <p:cNvPr id="38" name="직선 연결선 37"/>
          <p:cNvCxnSpPr/>
          <p:nvPr/>
        </p:nvCxnSpPr>
        <p:spPr>
          <a:xfrm>
            <a:off x="0" y="641336"/>
            <a:ext cx="9144000" cy="1588"/>
          </a:xfrm>
          <a:prstGeom prst="line">
            <a:avLst/>
          </a:prstGeom>
          <a:ln>
            <a:solidFill>
              <a:srgbClr val="214C6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5" name="그림 54" descr="2000px-World_Economic_Forum_log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2580424"/>
            <a:ext cx="844986" cy="857238"/>
          </a:xfrm>
          <a:prstGeom prst="rect">
            <a:avLst/>
          </a:prstGeom>
        </p:spPr>
      </p:pic>
      <p:sp>
        <p:nvSpPr>
          <p:cNvPr id="69" name="직사각형 24"/>
          <p:cNvSpPr/>
          <p:nvPr/>
        </p:nvSpPr>
        <p:spPr>
          <a:xfrm>
            <a:off x="3741254" y="2202750"/>
            <a:ext cx="1627369" cy="2354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America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US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Canada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Argentina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Mexico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Costa Rica</a:t>
            </a:r>
          </a:p>
          <a:p>
            <a:endParaRPr lang="en-US" sz="1050" dirty="0" smtClean="0">
              <a:solidFill>
                <a:srgbClr val="4AA2F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050" b="1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Africa and Middle East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South Africa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Kenya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Rwanda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smtClean="0">
                <a:solidFill>
                  <a:srgbClr val="4AA2F9"/>
                </a:solidFill>
                <a:latin typeface="Arial" pitchFamily="34" charset="0"/>
                <a:cs typeface="Arial" pitchFamily="34" charset="0"/>
              </a:rPr>
              <a:t>UAE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solidFill>
                <a:srgbClr val="4AA2F9"/>
              </a:solidFill>
              <a:latin typeface="Arial" pitchFamily="34" charset="0"/>
              <a:cs typeface="Arial" pitchFamily="34" charset="0"/>
            </a:endParaRPr>
          </a:p>
          <a:p>
            <a:endParaRPr lang="en-US" sz="1050" dirty="0" smtClean="0">
              <a:solidFill>
                <a:srgbClr val="4AA2F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/>
          </p:cNvSpPr>
          <p:nvPr>
            <p:ph type="sldNum" sz="quarter" idx="4294967295"/>
          </p:nvPr>
        </p:nvSpPr>
        <p:spPr>
          <a:xfrm>
            <a:off x="8505419" y="4769565"/>
            <a:ext cx="1813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pic>
        <p:nvPicPr>
          <p:cNvPr id="11" name="Picture 2" descr="Image result for world economic foru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698" y="1267600"/>
            <a:ext cx="1658698" cy="144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1676153" y="4408689"/>
            <a:ext cx="2553756" cy="367392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179620"/>
              </p:ext>
            </p:extLst>
          </p:nvPr>
        </p:nvGraphicFramePr>
        <p:xfrm>
          <a:off x="5357818" y="2714626"/>
          <a:ext cx="2502024" cy="1942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95486"/>
            <a:ext cx="9144000" cy="487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defTabSz="391179">
              <a:spcBef>
                <a:spcPts val="200"/>
              </a:spcBef>
              <a:defRPr sz="2208">
                <a:solidFill>
                  <a:srgbClr val="1F497D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sz="2400" b="1" dirty="0" smtClean="0">
                <a:solidFill>
                  <a:srgbClr val="2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State, National and Global DQ Index</a:t>
            </a:r>
            <a:endParaRPr lang="en-US" sz="2400" b="1" dirty="0">
              <a:solidFill>
                <a:srgbClr val="214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 descr="Dq score3.png"/>
          <p:cNvPicPr>
            <a:picLocks noChangeAspect="1"/>
          </p:cNvPicPr>
          <p:nvPr/>
        </p:nvPicPr>
        <p:blipFill>
          <a:blip r:embed="rId5" cstate="print"/>
          <a:srcRect l="5001"/>
          <a:stretch>
            <a:fillRect/>
          </a:stretch>
        </p:blipFill>
        <p:spPr>
          <a:xfrm>
            <a:off x="285720" y="1071552"/>
            <a:ext cx="4429156" cy="3512885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0" y="641336"/>
            <a:ext cx="9144000" cy="1588"/>
          </a:xfrm>
          <a:prstGeom prst="line">
            <a:avLst/>
          </a:prstGeom>
          <a:ln>
            <a:solidFill>
              <a:srgbClr val="214C6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5648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pPr/>
              <a:t>9</a:t>
            </a:fld>
            <a:endParaRPr lang="en-SG"/>
          </a:p>
        </p:txBody>
      </p:sp>
      <p:sp>
        <p:nvSpPr>
          <p:cNvPr id="6" name="TextBox 5"/>
          <p:cNvSpPr txBox="1"/>
          <p:nvPr/>
        </p:nvSpPr>
        <p:spPr>
          <a:xfrm>
            <a:off x="0" y="195486"/>
            <a:ext cx="914400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Implement Nationwide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214C64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219438"/>
            <a:ext cx="2982444" cy="318951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" name="직선 연결선 7"/>
          <p:cNvCxnSpPr/>
          <p:nvPr/>
        </p:nvCxnSpPr>
        <p:spPr>
          <a:xfrm>
            <a:off x="0" y="641336"/>
            <a:ext cx="9144000" cy="1588"/>
          </a:xfrm>
          <a:prstGeom prst="line">
            <a:avLst/>
          </a:prstGeom>
          <a:ln>
            <a:solidFill>
              <a:srgbClr val="214C6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56176" y="1069453"/>
            <a:ext cx="2736304" cy="3877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2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i="1" dirty="0" smtClean="0">
              <a:solidFill>
                <a:srgbClr val="214C64"/>
              </a:solidFill>
            </a:endParaRPr>
          </a:p>
          <a:p>
            <a:r>
              <a:rPr lang="en-US" sz="1400" dirty="0" smtClean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  <a:t>Provide sponsorship that covers local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214C64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  <a:t>Branding opportunities 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  <a:t>Logo recognition on the DQ Global, National and School Reports 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  <a:t>Co-branded e-Newsletters </a:t>
            </a:r>
            <a:r>
              <a:rPr lang="en-US" sz="1400" dirty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  <a:t>for parents and </a:t>
            </a:r>
            <a:r>
              <a:rPr lang="en-US" sz="1400" dirty="0" smtClean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  <a:t>educators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  <a:t>Logo recognition on </a:t>
            </a:r>
            <a:r>
              <a:rPr lang="en-US" sz="1400" dirty="0" smtClean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  <a:t>the localized web and mobile sites, media and collaterals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  <a:t>Recognition in national or regional events</a:t>
            </a:r>
            <a:endParaRPr lang="en-US" sz="1400" dirty="0">
              <a:solidFill>
                <a:srgbClr val="214C6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1100231"/>
            <a:ext cx="2520280" cy="3631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b="1" dirty="0" smtClean="0">
                <a:solidFill>
                  <a:srgbClr val="2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br>
              <a:rPr lang="en-US" b="1" dirty="0" smtClean="0">
                <a:solidFill>
                  <a:srgbClr val="214C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dirty="0" smtClean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  <a:t>Ministry </a:t>
            </a:r>
            <a:r>
              <a:rPr lang="en-US" sz="1400" i="1" dirty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  <a:t>of Education or Ministry of </a:t>
            </a:r>
            <a:r>
              <a:rPr lang="en-US" sz="1400" i="1" dirty="0" smtClean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  <a:t>ICT</a:t>
            </a:r>
            <a:endParaRPr lang="en-US" sz="1400" i="1" dirty="0">
              <a:solidFill>
                <a:srgbClr val="214C64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rgbClr val="214C64"/>
              </a:solidFill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400" dirty="0">
              <a:solidFill>
                <a:srgbClr val="214C64"/>
              </a:solidFill>
              <a:latin typeface="Arial" pitchFamily="34" charset="0"/>
              <a:cs typeface="Arial" pitchFamily="34" charset="0"/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400" dirty="0" smtClean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  <a:t>Provide a ready-to-use online tool to schools</a:t>
            </a:r>
            <a:br>
              <a:rPr lang="en-US" sz="1400" dirty="0" smtClean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</a:br>
            <a:endParaRPr lang="en-US" sz="1400" dirty="0" smtClean="0">
              <a:solidFill>
                <a:srgbClr val="214C64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  <a:t>Global </a:t>
            </a:r>
            <a:r>
              <a:rPr lang="en-US" sz="1400" dirty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  <a:t>DQ Index Report and DQ National </a:t>
            </a:r>
            <a:r>
              <a:rPr lang="en-US" sz="1400" dirty="0" smtClean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  <a:t>Report measures </a:t>
            </a:r>
            <a:r>
              <a:rPr lang="en-US" sz="1400" dirty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  <a:t>the DQ </a:t>
            </a:r>
            <a:r>
              <a:rPr lang="en-US" sz="1400" dirty="0" smtClean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  <a:t>improvement and </a:t>
            </a:r>
            <a:r>
              <a:rPr lang="en-US" sz="1400" dirty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  <a:t>state of cyber-risks </a:t>
            </a:r>
            <a:r>
              <a:rPr lang="en-US" sz="1400" dirty="0" smtClean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1400" dirty="0">
                <a:solidFill>
                  <a:srgbClr val="214C64"/>
                </a:solidFill>
                <a:latin typeface="Arial" pitchFamily="34" charset="0"/>
                <a:cs typeface="Arial" pitchFamily="34" charset="0"/>
              </a:rPr>
              <a:t>children in your country.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600" i="1" dirty="0" smtClean="0">
              <a:solidFill>
                <a:srgbClr val="214C64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02716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B792512068564EBF97BFBE93919623" ma:contentTypeVersion="2" ma:contentTypeDescription="Create a new document." ma:contentTypeScope="" ma:versionID="c4d78c57c3d984910a7f8f39546ccb6e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20ea36d5195da0c21fdc1efbc91bc2cf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9449C6-8D8D-46DA-96A4-CFE4B5E5F284}"/>
</file>

<file path=customXml/itemProps2.xml><?xml version="1.0" encoding="utf-8"?>
<ds:datastoreItem xmlns:ds="http://schemas.openxmlformats.org/officeDocument/2006/customXml" ds:itemID="{47544F32-2661-4883-B490-126BF25862E7}"/>
</file>

<file path=customXml/itemProps3.xml><?xml version="1.0" encoding="utf-8"?>
<ds:datastoreItem xmlns:ds="http://schemas.openxmlformats.org/officeDocument/2006/customXml" ds:itemID="{47938E61-4F9D-4ACE-BD91-39D70148CB2E}"/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427</Words>
  <Application>Microsoft Macintosh PowerPoint</Application>
  <PresentationFormat>On-screen Show (16:9)</PresentationFormat>
  <Paragraphs>139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Our 20/20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 Yuhyun (Dr)</dc:creator>
  <cp:lastModifiedBy>James Hancock</cp:lastModifiedBy>
  <cp:revision>964</cp:revision>
  <cp:lastPrinted>2017-01-13T05:34:33Z</cp:lastPrinted>
  <dcterms:modified xsi:type="dcterms:W3CDTF">2017-02-02T08:38:33Z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0x01010005B792512068564EBF97BFBE93919623</vt:lpwstr>
  </property>
</Properties>
</file>