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1" r:id="rId4"/>
    <p:sldId id="262" r:id="rId5"/>
    <p:sldId id="263" r:id="rId6"/>
    <p:sldId id="264"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57" autoAdjust="0"/>
    <p:restoredTop sz="94653"/>
  </p:normalViewPr>
  <p:slideViewPr>
    <p:cSldViewPr snapToGrid="0" snapToObjects="1" showGuides="1">
      <p:cViewPr varScale="1">
        <p:scale>
          <a:sx n="122" d="100"/>
          <a:sy n="122" d="100"/>
        </p:scale>
        <p:origin x="72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70245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301355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383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9757821"/>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457200" y="2857500"/>
            <a:ext cx="8229600" cy="1143000"/>
          </a:xfrm>
          <a:prstGeom prst="rect">
            <a:avLst/>
          </a:prstGeom>
        </p:spPr>
        <p:txBody>
          <a:bodyPr vert="horz" lIns="91440" tIns="45720" rIns="91440" bIns="45720" rtlCol="0" anchor="ctr">
            <a:normAutofit fontScale="77500" lnSpcReduction="20000"/>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5400" dirty="0" smtClean="0">
                <a:solidFill>
                  <a:srgbClr val="558ED5"/>
                </a:solidFill>
              </a:rPr>
              <a:t>Outcomes of the Online Consultations</a:t>
            </a:r>
            <a:endParaRPr lang="en-US" sz="5400" dirty="0">
              <a:solidFill>
                <a:srgbClr val="558ED5"/>
              </a:solidFill>
            </a:endParaRPr>
          </a:p>
        </p:txBody>
      </p:sp>
      <p:sp>
        <p:nvSpPr>
          <p:cNvPr id="3" name="Title 1"/>
          <p:cNvSpPr txBox="1">
            <a:spLocks/>
          </p:cNvSpPr>
          <p:nvPr/>
        </p:nvSpPr>
        <p:spPr>
          <a:xfrm>
            <a:off x="457200" y="3760220"/>
            <a:ext cx="8229600" cy="743724"/>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3500" dirty="0" smtClean="0">
                <a:solidFill>
                  <a:schemeClr val="tx2">
                    <a:lumMod val="60000"/>
                    <a:lumOff val="40000"/>
                  </a:schemeClr>
                </a:solidFill>
              </a:rPr>
              <a:t>Council Working Group on Child Online Protection </a:t>
            </a:r>
            <a:endParaRPr lang="en-US" sz="3500" dirty="0">
              <a:solidFill>
                <a:schemeClr val="tx2">
                  <a:lumMod val="60000"/>
                  <a:lumOff val="40000"/>
                </a:schemeClr>
              </a:solidFill>
            </a:endParaRPr>
          </a:p>
        </p:txBody>
      </p:sp>
      <p:sp>
        <p:nvSpPr>
          <p:cNvPr id="4" name="Title 1"/>
          <p:cNvSpPr txBox="1">
            <a:spLocks/>
          </p:cNvSpPr>
          <p:nvPr/>
        </p:nvSpPr>
        <p:spPr>
          <a:xfrm>
            <a:off x="457200" y="5442182"/>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r>
              <a:rPr lang="en-US" sz="3000" b="0" i="1" dirty="0" smtClean="0">
                <a:solidFill>
                  <a:srgbClr val="558ED5"/>
                </a:solidFill>
              </a:rPr>
              <a:t>16 February 2016</a:t>
            </a:r>
            <a:endParaRPr lang="en-US" sz="3000" b="0" i="1" dirty="0">
              <a:solidFill>
                <a:srgbClr val="558ED5"/>
              </a:solidFill>
            </a:endParaRPr>
          </a:p>
        </p:txBody>
      </p:sp>
    </p:spTree>
    <p:extLst>
      <p:ext uri="{BB962C8B-B14F-4D97-AF65-F5344CB8AC3E}">
        <p14:creationId xmlns:p14="http://schemas.microsoft.com/office/powerpoint/2010/main" val="3429411386"/>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idx="1"/>
          </p:nvPr>
        </p:nvSpPr>
        <p:spPr/>
        <p:txBody>
          <a:bodyPr>
            <a:normAutofit/>
          </a:bodyPr>
          <a:lstStyle/>
          <a:p>
            <a:r>
              <a:rPr lang="en-US" dirty="0"/>
              <a:t>As part of the CWG-COP recommendations, the Group decided to hold the following online consultations:</a:t>
            </a:r>
          </a:p>
          <a:p>
            <a:r>
              <a:rPr lang="en-US" dirty="0" err="1" smtClean="0"/>
              <a:t>IRights</a:t>
            </a:r>
            <a:r>
              <a:rPr lang="en-US" dirty="0" smtClean="0"/>
              <a:t> Principles </a:t>
            </a:r>
            <a:r>
              <a:rPr lang="en-US" dirty="0" smtClean="0">
                <a:sym typeface="Wingdings" panose="05000000000000000000" pitchFamily="2" charset="2"/>
              </a:rPr>
              <a:t> Now called </a:t>
            </a:r>
            <a:r>
              <a:rPr lang="en-US" dirty="0" smtClean="0">
                <a:solidFill>
                  <a:srgbClr val="FF0000"/>
                </a:solidFill>
                <a:sym typeface="Wingdings" panose="05000000000000000000" pitchFamily="2" charset="2"/>
              </a:rPr>
              <a:t>5Rights</a:t>
            </a:r>
            <a:endParaRPr lang="en-US" dirty="0">
              <a:solidFill>
                <a:srgbClr val="FF0000"/>
              </a:solidFill>
            </a:endParaRPr>
          </a:p>
          <a:p>
            <a:r>
              <a:rPr lang="en-US" dirty="0"/>
              <a:t>Decision on the topics for the next online youth </a:t>
            </a:r>
            <a:r>
              <a:rPr lang="en-US" dirty="0" smtClean="0"/>
              <a:t>consultation</a:t>
            </a:r>
          </a:p>
          <a:p>
            <a:r>
              <a:rPr lang="en-US" dirty="0" smtClean="0"/>
              <a:t>COP Framework</a:t>
            </a:r>
            <a:endParaRPr lang="en-US" dirty="0"/>
          </a:p>
        </p:txBody>
      </p:sp>
    </p:spTree>
    <p:extLst>
      <p:ext uri="{BB962C8B-B14F-4D97-AF65-F5344CB8AC3E}">
        <p14:creationId xmlns:p14="http://schemas.microsoft.com/office/powerpoint/2010/main" val="4126088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1. 5Rights</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pPr marL="285750" indent="-285750" algn="just">
              <a:buFont typeface="Arial" panose="020B0604020202020204" pitchFamily="34" charset="0"/>
              <a:buChar char="•"/>
            </a:pPr>
            <a:r>
              <a:rPr lang="en-US" sz="4100" dirty="0" smtClean="0"/>
              <a:t>The </a:t>
            </a:r>
            <a:r>
              <a:rPr lang="en-US" sz="4100" dirty="0" err="1" smtClean="0"/>
              <a:t>Irights</a:t>
            </a:r>
            <a:r>
              <a:rPr lang="en-US" sz="4100" dirty="0" smtClean="0"/>
              <a:t> recently changed the name into </a:t>
            </a:r>
            <a:r>
              <a:rPr lang="en-US" sz="4100" dirty="0" smtClean="0">
                <a:solidFill>
                  <a:srgbClr val="FF0000"/>
                </a:solidFill>
              </a:rPr>
              <a:t>5Rights</a:t>
            </a:r>
          </a:p>
          <a:p>
            <a:pPr marL="285750" indent="-285750" algn="just">
              <a:buFont typeface="Arial" panose="020B0604020202020204" pitchFamily="34" charset="0"/>
              <a:buChar char="•"/>
            </a:pPr>
            <a:r>
              <a:rPr lang="en-US" sz="4100" dirty="0" smtClean="0"/>
              <a:t>These </a:t>
            </a:r>
            <a:r>
              <a:rPr lang="en-US" sz="4100" dirty="0"/>
              <a:t>are digital rights for young people and include the right to remove, right to know, right to safety and support, right to make informed and conscious choices, and the right to digital literacy.</a:t>
            </a:r>
          </a:p>
          <a:p>
            <a:pPr marL="285750" indent="-285750" algn="just">
              <a:buFont typeface="Arial" panose="020B0604020202020204" pitchFamily="34" charset="0"/>
              <a:buChar char="•"/>
            </a:pPr>
            <a:r>
              <a:rPr lang="en-US" sz="4100" dirty="0"/>
              <a:t>We have received three positive pieces of feedback, with one stating that the 5Rights “is a balanced document that sheds the light on the roles of all stakeholders</a:t>
            </a:r>
            <a:r>
              <a:rPr lang="en-US" sz="4100" dirty="0" smtClean="0"/>
              <a:t>.”</a:t>
            </a:r>
            <a:endParaRPr lang="en-US" sz="4100" dirty="0"/>
          </a:p>
        </p:txBody>
      </p:sp>
    </p:spTree>
    <p:extLst>
      <p:ext uri="{BB962C8B-B14F-4D97-AF65-F5344CB8AC3E}">
        <p14:creationId xmlns:p14="http://schemas.microsoft.com/office/powerpoint/2010/main" val="3521706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061" y="727280"/>
            <a:ext cx="8229600" cy="1143000"/>
          </a:xfrm>
        </p:spPr>
        <p:txBody>
          <a:bodyPr>
            <a:normAutofit fontScale="90000"/>
          </a:bodyPr>
          <a:lstStyle/>
          <a:p>
            <a:pPr algn="l"/>
            <a:r>
              <a:rPr lang="en-US" dirty="0" smtClean="0"/>
              <a:t>2</a:t>
            </a:r>
            <a:r>
              <a:rPr lang="en-US" dirty="0"/>
              <a:t>. Topic for Next Online Youth Consultation</a:t>
            </a:r>
            <a:br>
              <a:rPr lang="en-US" dirty="0"/>
            </a:br>
            <a:endParaRPr lang="en-US" dirty="0"/>
          </a:p>
        </p:txBody>
      </p:sp>
      <p:sp>
        <p:nvSpPr>
          <p:cNvPr id="3" name="Content Placeholder 2"/>
          <p:cNvSpPr>
            <a:spLocks noGrp="1"/>
          </p:cNvSpPr>
          <p:nvPr>
            <p:ph idx="1"/>
          </p:nvPr>
        </p:nvSpPr>
        <p:spPr>
          <a:xfrm>
            <a:off x="457200" y="1853672"/>
            <a:ext cx="8229600" cy="3831167"/>
          </a:xfrm>
        </p:spPr>
        <p:txBody>
          <a:bodyPr>
            <a:normAutofit fontScale="47500" lnSpcReduction="20000"/>
          </a:bodyPr>
          <a:lstStyle/>
          <a:p>
            <a:pPr marL="285750" indent="-285750" algn="just">
              <a:buFont typeface="Arial" panose="020B0604020202020204" pitchFamily="34" charset="0"/>
              <a:buChar char="•"/>
            </a:pPr>
            <a:r>
              <a:rPr lang="en-US" sz="3700" dirty="0"/>
              <a:t>The second consultation is on the topic for the next online youth consultation to be held this year, 2016.</a:t>
            </a:r>
          </a:p>
          <a:p>
            <a:pPr marL="285750" indent="-285750" algn="just">
              <a:buFont typeface="Arial" panose="020B0604020202020204" pitchFamily="34" charset="0"/>
              <a:buChar char="•"/>
            </a:pPr>
            <a:r>
              <a:rPr lang="en-US" sz="3700" dirty="0"/>
              <a:t>Suggested topics from the consultation are:</a:t>
            </a:r>
          </a:p>
          <a:p>
            <a:pPr marL="800100" lvl="1" indent="-342900" algn="just">
              <a:buFont typeface="+mj-lt"/>
              <a:buAutoNum type="arabicPeriod"/>
            </a:pPr>
            <a:r>
              <a:rPr lang="en-US" sz="3700" dirty="0"/>
              <a:t>Educational methods to help children understand, recognize and prevent cyber-bullying on social networks</a:t>
            </a:r>
          </a:p>
          <a:p>
            <a:pPr marL="800100" lvl="1" indent="-342900" algn="just">
              <a:buFont typeface="+mj-lt"/>
              <a:buAutoNum type="arabicPeriod"/>
            </a:pPr>
            <a:r>
              <a:rPr lang="en-US" sz="3700" dirty="0"/>
              <a:t>Knowledge sharing on online protection between children in countries at different stages of technological development</a:t>
            </a:r>
          </a:p>
          <a:p>
            <a:pPr marL="800100" lvl="1" indent="-342900" algn="just">
              <a:buFont typeface="+mj-lt"/>
              <a:buAutoNum type="arabicPeriod"/>
            </a:pPr>
            <a:r>
              <a:rPr lang="en-US" sz="3700" dirty="0"/>
              <a:t>Coalition-forming between governments and other stakeholders to implement COP policies</a:t>
            </a:r>
          </a:p>
          <a:p>
            <a:pPr marL="800100" lvl="1" indent="-342900" algn="just">
              <a:buFont typeface="+mj-lt"/>
              <a:buAutoNum type="arabicPeriod"/>
            </a:pPr>
            <a:r>
              <a:rPr lang="en-US" sz="3700" dirty="0"/>
              <a:t>Understanding the early </a:t>
            </a:r>
            <a:r>
              <a:rPr lang="en-US" sz="3700" dirty="0" err="1"/>
              <a:t>sexualization</a:t>
            </a:r>
            <a:r>
              <a:rPr lang="en-US" sz="3700" dirty="0"/>
              <a:t> of children due to increasingly earlier use of Internet</a:t>
            </a:r>
          </a:p>
          <a:p>
            <a:pPr marL="800100" lvl="1" indent="-342900" algn="just">
              <a:buFont typeface="+mj-lt"/>
              <a:buAutoNum type="arabicPeriod"/>
            </a:pPr>
            <a:r>
              <a:rPr lang="en-US" sz="3700" dirty="0"/>
              <a:t>Multi-stakeholder measures to protect children’s rights online</a:t>
            </a:r>
          </a:p>
          <a:p>
            <a:pPr marL="800100" lvl="1" indent="-342900" algn="just">
              <a:buFont typeface="+mj-lt"/>
              <a:buAutoNum type="arabicPeriod"/>
            </a:pPr>
            <a:r>
              <a:rPr lang="en-US" sz="3700" dirty="0"/>
              <a:t>Mechanisms or model to secure children against illicit online content or sexual predators</a:t>
            </a:r>
          </a:p>
          <a:p>
            <a:endParaRPr lang="en-US" dirty="0"/>
          </a:p>
        </p:txBody>
      </p:sp>
    </p:spTree>
    <p:extLst>
      <p:ext uri="{BB962C8B-B14F-4D97-AF65-F5344CB8AC3E}">
        <p14:creationId xmlns:p14="http://schemas.microsoft.com/office/powerpoint/2010/main" val="1928326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3</a:t>
            </a:r>
            <a:r>
              <a:rPr lang="en-US" dirty="0" smtClean="0"/>
              <a:t>. COP Framework</a:t>
            </a:r>
            <a:endParaRPr lang="en-US" dirty="0"/>
          </a:p>
        </p:txBody>
      </p:sp>
      <p:sp>
        <p:nvSpPr>
          <p:cNvPr id="3" name="Content Placeholder 2"/>
          <p:cNvSpPr>
            <a:spLocks noGrp="1"/>
          </p:cNvSpPr>
          <p:nvPr>
            <p:ph idx="1"/>
          </p:nvPr>
        </p:nvSpPr>
        <p:spPr/>
        <p:txBody>
          <a:bodyPr>
            <a:normAutofit/>
          </a:bodyPr>
          <a:lstStyle/>
          <a:p>
            <a:endParaRPr lang="en-US" dirty="0"/>
          </a:p>
          <a:p>
            <a:pPr marL="285750" indent="-285750" algn="just">
              <a:buFont typeface="Arial" panose="020B0604020202020204" pitchFamily="34" charset="0"/>
              <a:buChar char="•"/>
            </a:pPr>
            <a:r>
              <a:rPr lang="en-US" sz="1900" dirty="0" smtClean="0"/>
              <a:t>We </a:t>
            </a:r>
            <a:r>
              <a:rPr lang="en-US" sz="1900" dirty="0"/>
              <a:t>have received four contributions from different organizations</a:t>
            </a:r>
            <a:r>
              <a:rPr lang="en-US" sz="1900" dirty="0" smtClean="0"/>
              <a:t>. Some of them are quite general some offer proper edits. </a:t>
            </a:r>
            <a:endParaRPr lang="en-US" sz="1900" dirty="0"/>
          </a:p>
        </p:txBody>
      </p:sp>
    </p:spTree>
    <p:extLst>
      <p:ext uri="{BB962C8B-B14F-4D97-AF65-F5344CB8AC3E}">
        <p14:creationId xmlns:p14="http://schemas.microsoft.com/office/powerpoint/2010/main" val="3591221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5B792512068564EBF97BFBE93919623" ma:contentTypeVersion="2" ma:contentTypeDescription="Create a new document." ma:contentTypeScope="" ma:versionID="c4d78c57c3d984910a7f8f39546ccb6e">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20ea36d5195da0c21fdc1efbc91bc2cf"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02AB8E-50B8-4D1C-9020-E0E348866EA4}"/>
</file>

<file path=customXml/itemProps2.xml><?xml version="1.0" encoding="utf-8"?>
<ds:datastoreItem xmlns:ds="http://schemas.openxmlformats.org/officeDocument/2006/customXml" ds:itemID="{AF362F53-6881-4E19-B24E-B3FADB529A82}"/>
</file>

<file path=customXml/itemProps3.xml><?xml version="1.0" encoding="utf-8"?>
<ds:datastoreItem xmlns:ds="http://schemas.openxmlformats.org/officeDocument/2006/customXml" ds:itemID="{E7324F53-8297-44FD-AAB6-FB2CF2B22A13}"/>
</file>

<file path=docProps/app.xml><?xml version="1.0" encoding="utf-8"?>
<Properties xmlns="http://schemas.openxmlformats.org/officeDocument/2006/extended-properties" xmlns:vt="http://schemas.openxmlformats.org/officeDocument/2006/docPropsVTypes">
  <TotalTime>539</TotalTime>
  <Words>264</Words>
  <Application>Microsoft Office PowerPoint</Application>
  <PresentationFormat>On-screen Show (4:3)</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Office Theme</vt:lpstr>
      <vt:lpstr>PowerPoint Presentation</vt:lpstr>
      <vt:lpstr>PowerPoint Presentation</vt:lpstr>
      <vt:lpstr>Background </vt:lpstr>
      <vt:lpstr>1. 5Rights</vt:lpstr>
      <vt:lpstr>2. Topic for Next Online Youth Consultation </vt:lpstr>
      <vt:lpstr>3. COP Framework</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Jesús Vicente</dc:creator>
  <cp:lastModifiedBy>Licciardello, Carla</cp:lastModifiedBy>
  <cp:revision>14</cp:revision>
  <dcterms:created xsi:type="dcterms:W3CDTF">2014-09-01T15:38:30Z</dcterms:created>
  <dcterms:modified xsi:type="dcterms:W3CDTF">2016-02-15T14:26:24Z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0x01010005B792512068564EBF97BFBE93919623</vt:lpwstr>
  </property>
</Properties>
</file>