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theme/themeOverride1.xml" ContentType="application/vnd.openxmlformats-officedocument.themeOverr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sldIdLst>
    <p:sldId id="256" r:id="rId2"/>
    <p:sldId id="257" r:id="rId3"/>
    <p:sldId id="264" r:id="rId4"/>
    <p:sldId id="265" r:id="rId5"/>
    <p:sldId id="280" r:id="rId6"/>
    <p:sldId id="277" r:id="rId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10"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8E37F-AB96-4150-B471-223580DD8661}" type="doc">
      <dgm:prSet loTypeId="urn:microsoft.com/office/officeart/2005/8/layout/hList6" loCatId="list" qsTypeId="urn:microsoft.com/office/officeart/2005/8/quickstyle/simple1" qsCatId="simple" csTypeId="urn:microsoft.com/office/officeart/2005/8/colors/accent6_2" csCatId="accent6" phldr="1"/>
      <dgm:spPr/>
      <dgm:t>
        <a:bodyPr/>
        <a:lstStyle/>
        <a:p>
          <a:endParaRPr lang="en-US"/>
        </a:p>
      </dgm:t>
    </dgm:pt>
    <dgm:pt modelId="{5FF2DB66-EBB6-4FF9-B210-E2003EB97EF8}">
      <dgm:prSet phldrT="[Text]" custT="1"/>
      <dgm:spPr/>
      <dgm:t>
        <a:bodyPr/>
        <a:lstStyle/>
        <a:p>
          <a:r>
            <a:rPr lang="en-US" sz="1800" b="1" i="0" u="sng" dirty="0" smtClean="0"/>
            <a:t>Ministry of Education Competition</a:t>
          </a:r>
          <a:endParaRPr lang="en-US" sz="1800" u="sng" dirty="0"/>
        </a:p>
      </dgm:t>
    </dgm:pt>
    <dgm:pt modelId="{D7FC4037-ADC2-4B3A-8C73-B0829A07320C}" type="parTrans" cxnId="{8C16B792-64B7-4B82-B56F-E406EADFD1B1}">
      <dgm:prSet/>
      <dgm:spPr/>
      <dgm:t>
        <a:bodyPr/>
        <a:lstStyle/>
        <a:p>
          <a:endParaRPr lang="en-US"/>
        </a:p>
      </dgm:t>
    </dgm:pt>
    <dgm:pt modelId="{8144A0E4-77C5-4631-8234-CB150F36972B}" type="sibTrans" cxnId="{8C16B792-64B7-4B82-B56F-E406EADFD1B1}">
      <dgm:prSet/>
      <dgm:spPr/>
      <dgm:t>
        <a:bodyPr/>
        <a:lstStyle/>
        <a:p>
          <a:endParaRPr lang="en-US"/>
        </a:p>
      </dgm:t>
    </dgm:pt>
    <dgm:pt modelId="{D9054206-4B19-470D-BA5F-5A8DF823ED8C}">
      <dgm:prSet phldrT="[Text]" custT="1"/>
      <dgm:spPr/>
      <dgm:t>
        <a:bodyPr/>
        <a:lstStyle/>
        <a:p>
          <a:r>
            <a:rPr lang="en-US" sz="1400" dirty="0" smtClean="0"/>
            <a:t>Targets all the schools of Egypt</a:t>
          </a:r>
          <a:endParaRPr lang="en-US" sz="1400" dirty="0"/>
        </a:p>
      </dgm:t>
    </dgm:pt>
    <dgm:pt modelId="{6C77E562-53CD-4BAB-ABA6-728DE116A7A8}" type="parTrans" cxnId="{B884A23C-331B-4CC9-904B-EC4225AD7DAB}">
      <dgm:prSet/>
      <dgm:spPr/>
      <dgm:t>
        <a:bodyPr/>
        <a:lstStyle/>
        <a:p>
          <a:endParaRPr lang="en-US"/>
        </a:p>
      </dgm:t>
    </dgm:pt>
    <dgm:pt modelId="{1D5D8833-D2ED-4C6F-A154-EF3169643608}" type="sibTrans" cxnId="{B884A23C-331B-4CC9-904B-EC4225AD7DAB}">
      <dgm:prSet/>
      <dgm:spPr/>
      <dgm:t>
        <a:bodyPr/>
        <a:lstStyle/>
        <a:p>
          <a:endParaRPr lang="en-US"/>
        </a:p>
      </dgm:t>
    </dgm:pt>
    <dgm:pt modelId="{788AA6E5-11FD-4265-8F2D-CBF4DF38B342}">
      <dgm:prSet phldrT="[Text]" custT="1"/>
      <dgm:spPr/>
      <dgm:t>
        <a:bodyPr/>
        <a:lstStyle/>
        <a:p>
          <a:pPr rtl="0"/>
          <a:r>
            <a:rPr lang="en-US" sz="1400" dirty="0" smtClean="0"/>
            <a:t>Sending an “SMS” convoying a message stressing Children Online Safety, that may be used as a slogan afterwards</a:t>
          </a:r>
          <a:endParaRPr lang="en-US" sz="1400" dirty="0"/>
        </a:p>
      </dgm:t>
    </dgm:pt>
    <dgm:pt modelId="{4119626B-12CF-4240-AC95-87EB0764701E}" type="parTrans" cxnId="{630B967D-EFDD-49F4-9BEF-566E591C8A91}">
      <dgm:prSet/>
      <dgm:spPr/>
      <dgm:t>
        <a:bodyPr/>
        <a:lstStyle/>
        <a:p>
          <a:endParaRPr lang="en-US"/>
        </a:p>
      </dgm:t>
    </dgm:pt>
    <dgm:pt modelId="{299E460A-90D6-4293-B9A7-124063C70ED2}" type="sibTrans" cxnId="{630B967D-EFDD-49F4-9BEF-566E591C8A91}">
      <dgm:prSet/>
      <dgm:spPr/>
      <dgm:t>
        <a:bodyPr/>
        <a:lstStyle/>
        <a:p>
          <a:endParaRPr lang="en-US"/>
        </a:p>
      </dgm:t>
    </dgm:pt>
    <dgm:pt modelId="{E6AC94CD-A66D-405F-8B75-605192D3E1B6}">
      <dgm:prSet phldrT="[Text]" custT="1"/>
      <dgm:spPr/>
      <dgm:t>
        <a:bodyPr/>
        <a:lstStyle/>
        <a:p>
          <a:r>
            <a:rPr lang="en-US" sz="1800" b="1" i="0" u="sng" dirty="0" smtClean="0"/>
            <a:t>IT Clubs Competition</a:t>
          </a:r>
          <a:endParaRPr lang="en-US" sz="1800" u="sng" dirty="0"/>
        </a:p>
      </dgm:t>
    </dgm:pt>
    <dgm:pt modelId="{144CA764-00A9-4D3D-A7F9-5F67575E9B64}" type="parTrans" cxnId="{F37F8966-04C1-49DA-93C4-00D5D426A597}">
      <dgm:prSet/>
      <dgm:spPr/>
      <dgm:t>
        <a:bodyPr/>
        <a:lstStyle/>
        <a:p>
          <a:endParaRPr lang="en-US"/>
        </a:p>
      </dgm:t>
    </dgm:pt>
    <dgm:pt modelId="{848AEF85-E17F-4C47-A218-7F7568C3B2A0}" type="sibTrans" cxnId="{F37F8966-04C1-49DA-93C4-00D5D426A597}">
      <dgm:prSet/>
      <dgm:spPr/>
      <dgm:t>
        <a:bodyPr/>
        <a:lstStyle/>
        <a:p>
          <a:endParaRPr lang="en-US"/>
        </a:p>
      </dgm:t>
    </dgm:pt>
    <dgm:pt modelId="{930E48F4-BE4F-4E2B-B20D-8C732D82ECAB}">
      <dgm:prSet phldrT="[Text]" custT="1"/>
      <dgm:spPr/>
      <dgm:t>
        <a:bodyPr/>
        <a:lstStyle/>
        <a:p>
          <a:r>
            <a:rPr lang="en-US" sz="1600" dirty="0" smtClean="0"/>
            <a:t>IT Clubs/Technology Homes Competition targets IT Clubs/Technology Homes affiliates (of age 6-18)  all over Egypt. </a:t>
          </a:r>
          <a:endParaRPr lang="en-US" sz="1600" dirty="0"/>
        </a:p>
      </dgm:t>
    </dgm:pt>
    <dgm:pt modelId="{9A8AAA31-2D6A-41B7-9F6C-F543B3C50686}" type="parTrans" cxnId="{1DB4EC35-E826-4893-9B01-1F070636ED6B}">
      <dgm:prSet/>
      <dgm:spPr/>
      <dgm:t>
        <a:bodyPr/>
        <a:lstStyle/>
        <a:p>
          <a:endParaRPr lang="en-US"/>
        </a:p>
      </dgm:t>
    </dgm:pt>
    <dgm:pt modelId="{51A8155D-A808-4C06-A892-4BB1B05BFD1F}" type="sibTrans" cxnId="{1DB4EC35-E826-4893-9B01-1F070636ED6B}">
      <dgm:prSet/>
      <dgm:spPr/>
      <dgm:t>
        <a:bodyPr/>
        <a:lstStyle/>
        <a:p>
          <a:endParaRPr lang="en-US"/>
        </a:p>
      </dgm:t>
    </dgm:pt>
    <dgm:pt modelId="{D51AD6D3-5861-41C3-AD33-060D50DDBCFA}">
      <dgm:prSet phldrT="[Text]" custT="1"/>
      <dgm:spPr/>
      <dgm:t>
        <a:bodyPr/>
        <a:lstStyle/>
        <a:p>
          <a:r>
            <a:rPr lang="en-US" sz="1800" b="1" i="0" u="sng" dirty="0" smtClean="0"/>
            <a:t>Microsoft Competition</a:t>
          </a:r>
          <a:endParaRPr lang="en-US" sz="1800" u="sng" dirty="0"/>
        </a:p>
      </dgm:t>
    </dgm:pt>
    <dgm:pt modelId="{339F9ACA-F99F-44AF-9DCE-4C0E333F8BFB}" type="parTrans" cxnId="{EC45A6B3-CB8D-4BDE-ABAB-C278E6E211D3}">
      <dgm:prSet/>
      <dgm:spPr/>
      <dgm:t>
        <a:bodyPr/>
        <a:lstStyle/>
        <a:p>
          <a:endParaRPr lang="en-US"/>
        </a:p>
      </dgm:t>
    </dgm:pt>
    <dgm:pt modelId="{3DFB15AE-B31A-476D-B14E-B38E8DAF2A1E}" type="sibTrans" cxnId="{EC45A6B3-CB8D-4BDE-ABAB-C278E6E211D3}">
      <dgm:prSet/>
      <dgm:spPr/>
      <dgm:t>
        <a:bodyPr/>
        <a:lstStyle/>
        <a:p>
          <a:endParaRPr lang="en-US"/>
        </a:p>
      </dgm:t>
    </dgm:pt>
    <dgm:pt modelId="{91C2A030-2219-4232-A30E-4918B4D3A445}">
      <dgm:prSet phldrT="[Text]" custT="1"/>
      <dgm:spPr/>
      <dgm:t>
        <a:bodyPr/>
        <a:lstStyle/>
        <a:p>
          <a:r>
            <a:rPr lang="en-US" sz="1400" dirty="0" smtClean="0"/>
            <a:t>engage people and make think and produce tools to aware Children about Internet safety and how can they protect themselves Online. </a:t>
          </a:r>
          <a:endParaRPr lang="en-US" sz="1400" dirty="0"/>
        </a:p>
      </dgm:t>
    </dgm:pt>
    <dgm:pt modelId="{EADDCE3E-F1E2-4EF1-B378-332E74F1EB93}" type="parTrans" cxnId="{B2F04062-5AE6-424C-893A-39BF0CD71F50}">
      <dgm:prSet/>
      <dgm:spPr/>
      <dgm:t>
        <a:bodyPr/>
        <a:lstStyle/>
        <a:p>
          <a:endParaRPr lang="en-US"/>
        </a:p>
      </dgm:t>
    </dgm:pt>
    <dgm:pt modelId="{F43A48C9-B280-433E-9EF8-BC0A3C800853}" type="sibTrans" cxnId="{B2F04062-5AE6-424C-893A-39BF0CD71F50}">
      <dgm:prSet/>
      <dgm:spPr/>
      <dgm:t>
        <a:bodyPr/>
        <a:lstStyle/>
        <a:p>
          <a:endParaRPr lang="en-US"/>
        </a:p>
      </dgm:t>
    </dgm:pt>
    <dgm:pt modelId="{C8190CF1-412B-472A-AFF4-7F5B939D2FFB}">
      <dgm:prSet phldrT="[Text]" custT="1"/>
      <dgm:spPr/>
      <dgm:t>
        <a:bodyPr/>
        <a:lstStyle/>
        <a:p>
          <a:r>
            <a:rPr lang="en-US" sz="1400" dirty="0" smtClean="0"/>
            <a:t>Egyptian aged between 18 to 35 years old</a:t>
          </a:r>
          <a:endParaRPr lang="en-US" sz="1400" dirty="0"/>
        </a:p>
      </dgm:t>
    </dgm:pt>
    <dgm:pt modelId="{BAE24ABF-4AAA-429F-856D-3426E69FADF3}" type="parTrans" cxnId="{E8C39A05-41FC-4B47-B821-8A7767D5C02A}">
      <dgm:prSet/>
      <dgm:spPr/>
      <dgm:t>
        <a:bodyPr/>
        <a:lstStyle/>
        <a:p>
          <a:endParaRPr lang="en-US"/>
        </a:p>
      </dgm:t>
    </dgm:pt>
    <dgm:pt modelId="{480B1029-3938-4F20-BD4D-DA7974B58A08}" type="sibTrans" cxnId="{E8C39A05-41FC-4B47-B821-8A7767D5C02A}">
      <dgm:prSet/>
      <dgm:spPr/>
      <dgm:t>
        <a:bodyPr/>
        <a:lstStyle/>
        <a:p>
          <a:endParaRPr lang="en-US"/>
        </a:p>
      </dgm:t>
    </dgm:pt>
    <dgm:pt modelId="{9F5B61D9-549D-4743-88C8-8FD68D7EA4EB}">
      <dgm:prSet custT="1"/>
      <dgm:spPr/>
      <dgm:t>
        <a:bodyPr/>
        <a:lstStyle/>
        <a:p>
          <a:r>
            <a:rPr lang="en-US" sz="1400" dirty="0" smtClean="0"/>
            <a:t>Designing a “logo” convoying a message stressing Children Online Safety</a:t>
          </a:r>
          <a:endParaRPr lang="en-US" sz="1400" dirty="0"/>
        </a:p>
      </dgm:t>
    </dgm:pt>
    <dgm:pt modelId="{6102C625-D8FD-483F-92C8-2E1422A82D0C}" type="parTrans" cxnId="{CF9A7140-DFCB-4CC8-9CC9-6521803B6102}">
      <dgm:prSet/>
      <dgm:spPr/>
      <dgm:t>
        <a:bodyPr/>
        <a:lstStyle/>
        <a:p>
          <a:endParaRPr lang="en-US"/>
        </a:p>
      </dgm:t>
    </dgm:pt>
    <dgm:pt modelId="{93BB9129-67E5-4F2F-BE88-99427AD87DF6}" type="sibTrans" cxnId="{CF9A7140-DFCB-4CC8-9CC9-6521803B6102}">
      <dgm:prSet/>
      <dgm:spPr/>
      <dgm:t>
        <a:bodyPr/>
        <a:lstStyle/>
        <a:p>
          <a:endParaRPr lang="en-US"/>
        </a:p>
      </dgm:t>
    </dgm:pt>
    <dgm:pt modelId="{601E36D9-9FB0-4FCE-AAC1-B5F3142AF05E}">
      <dgm:prSet phldrT="[Text]" custT="1"/>
      <dgm:spPr/>
      <dgm:t>
        <a:bodyPr/>
        <a:lstStyle/>
        <a:p>
          <a:r>
            <a:rPr lang="en-US" sz="1600" dirty="0" smtClean="0"/>
            <a:t>Developing games/applications fostering the idea of Online Safety</a:t>
          </a:r>
          <a:r>
            <a:rPr lang="en-US" sz="1400" dirty="0" smtClean="0"/>
            <a:t>. </a:t>
          </a:r>
          <a:endParaRPr lang="en-US" sz="1400" dirty="0"/>
        </a:p>
      </dgm:t>
    </dgm:pt>
    <dgm:pt modelId="{37212B1C-3A1A-40BE-98F1-478AD4BCAB41}" type="parTrans" cxnId="{B742D12E-495B-4A3C-9DE3-330E8A7FCAF9}">
      <dgm:prSet/>
      <dgm:spPr/>
      <dgm:t>
        <a:bodyPr/>
        <a:lstStyle/>
        <a:p>
          <a:endParaRPr lang="en-US"/>
        </a:p>
      </dgm:t>
    </dgm:pt>
    <dgm:pt modelId="{78BAC268-DBEB-4818-B59F-386CD1876BA3}" type="sibTrans" cxnId="{B742D12E-495B-4A3C-9DE3-330E8A7FCAF9}">
      <dgm:prSet/>
      <dgm:spPr/>
      <dgm:t>
        <a:bodyPr/>
        <a:lstStyle/>
        <a:p>
          <a:endParaRPr lang="en-US"/>
        </a:p>
      </dgm:t>
    </dgm:pt>
    <dgm:pt modelId="{EAEF403D-ECF4-4323-A9A4-6E955247A9E0}">
      <dgm:prSet phldrT="[Text]" custT="1"/>
      <dgm:spPr/>
      <dgm:t>
        <a:bodyPr/>
        <a:lstStyle/>
        <a:p>
          <a:r>
            <a:rPr lang="en-US" sz="1400" dirty="0" smtClean="0"/>
            <a:t>Windows Phone applications and the other one for windows 8.1 applications For purpose of this Contest.</a:t>
          </a:r>
          <a:endParaRPr lang="en-US" sz="1400" dirty="0"/>
        </a:p>
      </dgm:t>
    </dgm:pt>
    <dgm:pt modelId="{251F61B1-24C3-45AA-828A-F413C6859379}" type="parTrans" cxnId="{750E3086-06C4-44E2-B7DE-FAF5A1D53916}">
      <dgm:prSet/>
      <dgm:spPr/>
      <dgm:t>
        <a:bodyPr/>
        <a:lstStyle/>
        <a:p>
          <a:endParaRPr lang="en-US"/>
        </a:p>
      </dgm:t>
    </dgm:pt>
    <dgm:pt modelId="{5D5B9AF0-B771-455E-8408-7618037BCC81}" type="sibTrans" cxnId="{750E3086-06C4-44E2-B7DE-FAF5A1D53916}">
      <dgm:prSet/>
      <dgm:spPr/>
      <dgm:t>
        <a:bodyPr/>
        <a:lstStyle/>
        <a:p>
          <a:endParaRPr lang="en-US"/>
        </a:p>
      </dgm:t>
    </dgm:pt>
    <dgm:pt modelId="{D512D87B-5A18-4596-B93F-AB070ABE00C3}" type="pres">
      <dgm:prSet presAssocID="{A578E37F-AB96-4150-B471-223580DD8661}" presName="Name0" presStyleCnt="0">
        <dgm:presLayoutVars>
          <dgm:dir/>
          <dgm:resizeHandles val="exact"/>
        </dgm:presLayoutVars>
      </dgm:prSet>
      <dgm:spPr/>
    </dgm:pt>
    <dgm:pt modelId="{5DBD5A1E-E559-4434-8D51-8C5C1465CB05}" type="pres">
      <dgm:prSet presAssocID="{5FF2DB66-EBB6-4FF9-B210-E2003EB97EF8}" presName="node" presStyleLbl="node1" presStyleIdx="0" presStyleCnt="3">
        <dgm:presLayoutVars>
          <dgm:bulletEnabled val="1"/>
        </dgm:presLayoutVars>
      </dgm:prSet>
      <dgm:spPr/>
      <dgm:t>
        <a:bodyPr/>
        <a:lstStyle/>
        <a:p>
          <a:endParaRPr lang="en-US"/>
        </a:p>
      </dgm:t>
    </dgm:pt>
    <dgm:pt modelId="{ACF9E778-AE22-4B41-AAB5-3A17698709F9}" type="pres">
      <dgm:prSet presAssocID="{8144A0E4-77C5-4631-8234-CB150F36972B}" presName="sibTrans" presStyleCnt="0"/>
      <dgm:spPr/>
    </dgm:pt>
    <dgm:pt modelId="{BC5807E6-C763-4D6E-A0E5-F44BF9904B70}" type="pres">
      <dgm:prSet presAssocID="{E6AC94CD-A66D-405F-8B75-605192D3E1B6}" presName="node" presStyleLbl="node1" presStyleIdx="1" presStyleCnt="3">
        <dgm:presLayoutVars>
          <dgm:bulletEnabled val="1"/>
        </dgm:presLayoutVars>
      </dgm:prSet>
      <dgm:spPr/>
      <dgm:t>
        <a:bodyPr/>
        <a:lstStyle/>
        <a:p>
          <a:endParaRPr lang="en-US"/>
        </a:p>
      </dgm:t>
    </dgm:pt>
    <dgm:pt modelId="{8539E8E4-BFDA-4922-B3D3-4405E54D6A04}" type="pres">
      <dgm:prSet presAssocID="{848AEF85-E17F-4C47-A218-7F7568C3B2A0}" presName="sibTrans" presStyleCnt="0"/>
      <dgm:spPr/>
    </dgm:pt>
    <dgm:pt modelId="{AFAE7023-8205-4CA2-B77E-BF720A4ED020}" type="pres">
      <dgm:prSet presAssocID="{D51AD6D3-5861-41C3-AD33-060D50DDBCFA}" presName="node" presStyleLbl="node1" presStyleIdx="2" presStyleCnt="3">
        <dgm:presLayoutVars>
          <dgm:bulletEnabled val="1"/>
        </dgm:presLayoutVars>
      </dgm:prSet>
      <dgm:spPr/>
      <dgm:t>
        <a:bodyPr/>
        <a:lstStyle/>
        <a:p>
          <a:endParaRPr lang="en-US"/>
        </a:p>
      </dgm:t>
    </dgm:pt>
  </dgm:ptLst>
  <dgm:cxnLst>
    <dgm:cxn modelId="{12767CF2-F4F7-40A6-93FB-3072E75B7143}" type="presOf" srcId="{788AA6E5-11FD-4265-8F2D-CBF4DF38B342}" destId="{5DBD5A1E-E559-4434-8D51-8C5C1465CB05}" srcOrd="0" destOrd="2" presId="urn:microsoft.com/office/officeart/2005/8/layout/hList6"/>
    <dgm:cxn modelId="{D2EBC3BC-65C1-49F1-B8E2-FD50255D24FF}" type="presOf" srcId="{91C2A030-2219-4232-A30E-4918B4D3A445}" destId="{AFAE7023-8205-4CA2-B77E-BF720A4ED020}" srcOrd="0" destOrd="1" presId="urn:microsoft.com/office/officeart/2005/8/layout/hList6"/>
    <dgm:cxn modelId="{B70F0BFD-2C6D-4C65-856B-7126F90A41C1}" type="presOf" srcId="{5FF2DB66-EBB6-4FF9-B210-E2003EB97EF8}" destId="{5DBD5A1E-E559-4434-8D51-8C5C1465CB05}" srcOrd="0" destOrd="0" presId="urn:microsoft.com/office/officeart/2005/8/layout/hList6"/>
    <dgm:cxn modelId="{8C16B792-64B7-4B82-B56F-E406EADFD1B1}" srcId="{A578E37F-AB96-4150-B471-223580DD8661}" destId="{5FF2DB66-EBB6-4FF9-B210-E2003EB97EF8}" srcOrd="0" destOrd="0" parTransId="{D7FC4037-ADC2-4B3A-8C73-B0829A07320C}" sibTransId="{8144A0E4-77C5-4631-8234-CB150F36972B}"/>
    <dgm:cxn modelId="{F37F8966-04C1-49DA-93C4-00D5D426A597}" srcId="{A578E37F-AB96-4150-B471-223580DD8661}" destId="{E6AC94CD-A66D-405F-8B75-605192D3E1B6}" srcOrd="1" destOrd="0" parTransId="{144CA764-00A9-4D3D-A7F9-5F67575E9B64}" sibTransId="{848AEF85-E17F-4C47-A218-7F7568C3B2A0}"/>
    <dgm:cxn modelId="{A37927C4-C496-4992-8571-AA68517056BD}" type="presOf" srcId="{D9054206-4B19-470D-BA5F-5A8DF823ED8C}" destId="{5DBD5A1E-E559-4434-8D51-8C5C1465CB05}" srcOrd="0" destOrd="1" presId="urn:microsoft.com/office/officeart/2005/8/layout/hList6"/>
    <dgm:cxn modelId="{4232F3C6-CBD3-4477-B694-9F9CD1FEEE7B}" type="presOf" srcId="{9F5B61D9-549D-4743-88C8-8FD68D7EA4EB}" destId="{5DBD5A1E-E559-4434-8D51-8C5C1465CB05}" srcOrd="0" destOrd="3" presId="urn:microsoft.com/office/officeart/2005/8/layout/hList6"/>
    <dgm:cxn modelId="{B884A23C-331B-4CC9-904B-EC4225AD7DAB}" srcId="{5FF2DB66-EBB6-4FF9-B210-E2003EB97EF8}" destId="{D9054206-4B19-470D-BA5F-5A8DF823ED8C}" srcOrd="0" destOrd="0" parTransId="{6C77E562-53CD-4BAB-ABA6-728DE116A7A8}" sibTransId="{1D5D8833-D2ED-4C6F-A154-EF3169643608}"/>
    <dgm:cxn modelId="{EC45A6B3-CB8D-4BDE-ABAB-C278E6E211D3}" srcId="{A578E37F-AB96-4150-B471-223580DD8661}" destId="{D51AD6D3-5861-41C3-AD33-060D50DDBCFA}" srcOrd="2" destOrd="0" parTransId="{339F9ACA-F99F-44AF-9DCE-4C0E333F8BFB}" sibTransId="{3DFB15AE-B31A-476D-B14E-B38E8DAF2A1E}"/>
    <dgm:cxn modelId="{B2F04062-5AE6-424C-893A-39BF0CD71F50}" srcId="{D51AD6D3-5861-41C3-AD33-060D50DDBCFA}" destId="{91C2A030-2219-4232-A30E-4918B4D3A445}" srcOrd="0" destOrd="0" parTransId="{EADDCE3E-F1E2-4EF1-B378-332E74F1EB93}" sibTransId="{F43A48C9-B280-433E-9EF8-BC0A3C800853}"/>
    <dgm:cxn modelId="{630B967D-EFDD-49F4-9BEF-566E591C8A91}" srcId="{5FF2DB66-EBB6-4FF9-B210-E2003EB97EF8}" destId="{788AA6E5-11FD-4265-8F2D-CBF4DF38B342}" srcOrd="1" destOrd="0" parTransId="{4119626B-12CF-4240-AC95-87EB0764701E}" sibTransId="{299E460A-90D6-4293-B9A7-124063C70ED2}"/>
    <dgm:cxn modelId="{1DB4EC35-E826-4893-9B01-1F070636ED6B}" srcId="{E6AC94CD-A66D-405F-8B75-605192D3E1B6}" destId="{930E48F4-BE4F-4E2B-B20D-8C732D82ECAB}" srcOrd="0" destOrd="0" parTransId="{9A8AAA31-2D6A-41B7-9F6C-F543B3C50686}" sibTransId="{51A8155D-A808-4C06-A892-4BB1B05BFD1F}"/>
    <dgm:cxn modelId="{631E7AF6-1E19-40CD-8F63-920087E36DA7}" type="presOf" srcId="{930E48F4-BE4F-4E2B-B20D-8C732D82ECAB}" destId="{BC5807E6-C763-4D6E-A0E5-F44BF9904B70}" srcOrd="0" destOrd="1" presId="urn:microsoft.com/office/officeart/2005/8/layout/hList6"/>
    <dgm:cxn modelId="{E8AF5372-2648-44EA-A998-3DD5A733C866}" type="presOf" srcId="{E6AC94CD-A66D-405F-8B75-605192D3E1B6}" destId="{BC5807E6-C763-4D6E-A0E5-F44BF9904B70}" srcOrd="0" destOrd="0" presId="urn:microsoft.com/office/officeart/2005/8/layout/hList6"/>
    <dgm:cxn modelId="{B41C09A8-BA40-4EE7-BB4D-FC87CA39D276}" type="presOf" srcId="{601E36D9-9FB0-4FCE-AAC1-B5F3142AF05E}" destId="{BC5807E6-C763-4D6E-A0E5-F44BF9904B70}" srcOrd="0" destOrd="2" presId="urn:microsoft.com/office/officeart/2005/8/layout/hList6"/>
    <dgm:cxn modelId="{CF9A7140-DFCB-4CC8-9CC9-6521803B6102}" srcId="{5FF2DB66-EBB6-4FF9-B210-E2003EB97EF8}" destId="{9F5B61D9-549D-4743-88C8-8FD68D7EA4EB}" srcOrd="2" destOrd="0" parTransId="{6102C625-D8FD-483F-92C8-2E1422A82D0C}" sibTransId="{93BB9129-67E5-4F2F-BE88-99427AD87DF6}"/>
    <dgm:cxn modelId="{9BBE837E-5BBE-42AE-A22B-64EDD56C6184}" type="presOf" srcId="{C8190CF1-412B-472A-AFF4-7F5B939D2FFB}" destId="{AFAE7023-8205-4CA2-B77E-BF720A4ED020}" srcOrd="0" destOrd="2" presId="urn:microsoft.com/office/officeart/2005/8/layout/hList6"/>
    <dgm:cxn modelId="{E642BDC1-0817-4D5D-B858-CEE6674E004E}" type="presOf" srcId="{A578E37F-AB96-4150-B471-223580DD8661}" destId="{D512D87B-5A18-4596-B93F-AB070ABE00C3}" srcOrd="0" destOrd="0" presId="urn:microsoft.com/office/officeart/2005/8/layout/hList6"/>
    <dgm:cxn modelId="{B742D12E-495B-4A3C-9DE3-330E8A7FCAF9}" srcId="{E6AC94CD-A66D-405F-8B75-605192D3E1B6}" destId="{601E36D9-9FB0-4FCE-AAC1-B5F3142AF05E}" srcOrd="1" destOrd="0" parTransId="{37212B1C-3A1A-40BE-98F1-478AD4BCAB41}" sibTransId="{78BAC268-DBEB-4818-B59F-386CD1876BA3}"/>
    <dgm:cxn modelId="{4A26F111-93AA-48B6-ABFE-E615CE357DD1}" type="presOf" srcId="{EAEF403D-ECF4-4323-A9A4-6E955247A9E0}" destId="{AFAE7023-8205-4CA2-B77E-BF720A4ED020}" srcOrd="0" destOrd="3" presId="urn:microsoft.com/office/officeart/2005/8/layout/hList6"/>
    <dgm:cxn modelId="{750E3086-06C4-44E2-B7DE-FAF5A1D53916}" srcId="{D51AD6D3-5861-41C3-AD33-060D50DDBCFA}" destId="{EAEF403D-ECF4-4323-A9A4-6E955247A9E0}" srcOrd="2" destOrd="0" parTransId="{251F61B1-24C3-45AA-828A-F413C6859379}" sibTransId="{5D5B9AF0-B771-455E-8408-7618037BCC81}"/>
    <dgm:cxn modelId="{E8C39A05-41FC-4B47-B821-8A7767D5C02A}" srcId="{D51AD6D3-5861-41C3-AD33-060D50DDBCFA}" destId="{C8190CF1-412B-472A-AFF4-7F5B939D2FFB}" srcOrd="1" destOrd="0" parTransId="{BAE24ABF-4AAA-429F-856D-3426E69FADF3}" sibTransId="{480B1029-3938-4F20-BD4D-DA7974B58A08}"/>
    <dgm:cxn modelId="{4797C039-34B0-4700-8584-B3718E96A287}" type="presOf" srcId="{D51AD6D3-5861-41C3-AD33-060D50DDBCFA}" destId="{AFAE7023-8205-4CA2-B77E-BF720A4ED020}" srcOrd="0" destOrd="0" presId="urn:microsoft.com/office/officeart/2005/8/layout/hList6"/>
    <dgm:cxn modelId="{F1BE4705-CC03-4622-9A47-2D6A9834464B}" type="presParOf" srcId="{D512D87B-5A18-4596-B93F-AB070ABE00C3}" destId="{5DBD5A1E-E559-4434-8D51-8C5C1465CB05}" srcOrd="0" destOrd="0" presId="urn:microsoft.com/office/officeart/2005/8/layout/hList6"/>
    <dgm:cxn modelId="{99FC5400-37FD-48BC-9AEA-FCCA740C5572}" type="presParOf" srcId="{D512D87B-5A18-4596-B93F-AB070ABE00C3}" destId="{ACF9E778-AE22-4B41-AAB5-3A17698709F9}" srcOrd="1" destOrd="0" presId="urn:microsoft.com/office/officeart/2005/8/layout/hList6"/>
    <dgm:cxn modelId="{CAB1618B-F52D-494B-A7D7-4DFEF9DC1E96}" type="presParOf" srcId="{D512D87B-5A18-4596-B93F-AB070ABE00C3}" destId="{BC5807E6-C763-4D6E-A0E5-F44BF9904B70}" srcOrd="2" destOrd="0" presId="urn:microsoft.com/office/officeart/2005/8/layout/hList6"/>
    <dgm:cxn modelId="{4D42D0E3-C7D8-46D9-83CD-71EC01528158}" type="presParOf" srcId="{D512D87B-5A18-4596-B93F-AB070ABE00C3}" destId="{8539E8E4-BFDA-4922-B3D3-4405E54D6A04}" srcOrd="3" destOrd="0" presId="urn:microsoft.com/office/officeart/2005/8/layout/hList6"/>
    <dgm:cxn modelId="{BC1B9C60-9DD0-4619-AAD5-D1B5BF8A8E19}" type="presParOf" srcId="{D512D87B-5A18-4596-B93F-AB070ABE00C3}" destId="{AFAE7023-8205-4CA2-B77E-BF720A4ED020}"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BD5A1E-E559-4434-8D51-8C5C1465CB05}">
      <dsp:nvSpPr>
        <dsp:cNvPr id="0" name=""/>
        <dsp:cNvSpPr/>
      </dsp:nvSpPr>
      <dsp:spPr>
        <a:xfrm rot="16200000">
          <a:off x="-976634" y="977602"/>
          <a:ext cx="4470400" cy="2515195"/>
        </a:xfrm>
        <a:prstGeom prst="flowChartManualOperati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n-US" sz="1800" b="1" i="0" u="sng" kern="1200" dirty="0" smtClean="0"/>
            <a:t>Ministry of Education Competition</a:t>
          </a:r>
          <a:endParaRPr lang="en-US" sz="1800" u="sng" kern="1200" dirty="0"/>
        </a:p>
        <a:p>
          <a:pPr marL="114300" lvl="1" indent="-114300" algn="l" defTabSz="622300">
            <a:lnSpc>
              <a:spcPct val="90000"/>
            </a:lnSpc>
            <a:spcBef>
              <a:spcPct val="0"/>
            </a:spcBef>
            <a:spcAft>
              <a:spcPct val="15000"/>
            </a:spcAft>
            <a:buChar char="••"/>
          </a:pPr>
          <a:r>
            <a:rPr lang="en-US" sz="1400" kern="1200" dirty="0" smtClean="0"/>
            <a:t>Targets all the schools of Egypt</a:t>
          </a:r>
          <a:endParaRPr lang="en-US" sz="1400" kern="1200" dirty="0"/>
        </a:p>
        <a:p>
          <a:pPr marL="114300" lvl="1" indent="-114300" algn="l" defTabSz="622300" rtl="0">
            <a:lnSpc>
              <a:spcPct val="90000"/>
            </a:lnSpc>
            <a:spcBef>
              <a:spcPct val="0"/>
            </a:spcBef>
            <a:spcAft>
              <a:spcPct val="15000"/>
            </a:spcAft>
            <a:buChar char="••"/>
          </a:pPr>
          <a:r>
            <a:rPr lang="en-US" sz="1400" kern="1200" dirty="0" smtClean="0"/>
            <a:t>Sending an “SMS” convoying a message stressing Children Online Safety, that may be used as a slogan afterwards</a:t>
          </a:r>
          <a:endParaRPr lang="en-US" sz="1400" kern="1200" dirty="0"/>
        </a:p>
        <a:p>
          <a:pPr marL="114300" lvl="1" indent="-114300" algn="l" defTabSz="622300">
            <a:lnSpc>
              <a:spcPct val="90000"/>
            </a:lnSpc>
            <a:spcBef>
              <a:spcPct val="0"/>
            </a:spcBef>
            <a:spcAft>
              <a:spcPct val="15000"/>
            </a:spcAft>
            <a:buChar char="••"/>
          </a:pPr>
          <a:r>
            <a:rPr lang="en-US" sz="1400" kern="1200" dirty="0" smtClean="0"/>
            <a:t>Designing a “logo” convoying a message stressing Children Online Safety</a:t>
          </a:r>
          <a:endParaRPr lang="en-US" sz="1400" kern="1200" dirty="0"/>
        </a:p>
      </dsp:txBody>
      <dsp:txXfrm rot="16200000">
        <a:off x="-976634" y="977602"/>
        <a:ext cx="4470400" cy="2515195"/>
      </dsp:txXfrm>
    </dsp:sp>
    <dsp:sp modelId="{BC5807E6-C763-4D6E-A0E5-F44BF9904B70}">
      <dsp:nvSpPr>
        <dsp:cNvPr id="0" name=""/>
        <dsp:cNvSpPr/>
      </dsp:nvSpPr>
      <dsp:spPr>
        <a:xfrm rot="16200000">
          <a:off x="1727200" y="977602"/>
          <a:ext cx="4470400" cy="2515195"/>
        </a:xfrm>
        <a:prstGeom prst="flowChartManualOperati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n-US" sz="1800" b="1" i="0" u="sng" kern="1200" dirty="0" smtClean="0"/>
            <a:t>IT Clubs Competition</a:t>
          </a:r>
          <a:endParaRPr lang="en-US" sz="1800" u="sng" kern="1200" dirty="0"/>
        </a:p>
        <a:p>
          <a:pPr marL="171450" lvl="1" indent="-171450" algn="l" defTabSz="711200">
            <a:lnSpc>
              <a:spcPct val="90000"/>
            </a:lnSpc>
            <a:spcBef>
              <a:spcPct val="0"/>
            </a:spcBef>
            <a:spcAft>
              <a:spcPct val="15000"/>
            </a:spcAft>
            <a:buChar char="••"/>
          </a:pPr>
          <a:r>
            <a:rPr lang="en-US" sz="1600" kern="1200" dirty="0" smtClean="0"/>
            <a:t>IT Clubs/Technology Homes Competition targets IT Clubs/Technology Homes affiliates (of age 6-18)  all over Egypt. </a:t>
          </a:r>
          <a:endParaRPr lang="en-US" sz="1600" kern="1200" dirty="0"/>
        </a:p>
        <a:p>
          <a:pPr marL="171450" lvl="1" indent="-171450" algn="l" defTabSz="711200">
            <a:lnSpc>
              <a:spcPct val="90000"/>
            </a:lnSpc>
            <a:spcBef>
              <a:spcPct val="0"/>
            </a:spcBef>
            <a:spcAft>
              <a:spcPct val="15000"/>
            </a:spcAft>
            <a:buChar char="••"/>
          </a:pPr>
          <a:r>
            <a:rPr lang="en-US" sz="1600" kern="1200" dirty="0" smtClean="0"/>
            <a:t>Developing games/applications fostering the idea of Online Safety</a:t>
          </a:r>
          <a:r>
            <a:rPr lang="en-US" sz="1400" kern="1200" dirty="0" smtClean="0"/>
            <a:t>. </a:t>
          </a:r>
          <a:endParaRPr lang="en-US" sz="1400" kern="1200" dirty="0"/>
        </a:p>
      </dsp:txBody>
      <dsp:txXfrm rot="16200000">
        <a:off x="1727200" y="977602"/>
        <a:ext cx="4470400" cy="2515195"/>
      </dsp:txXfrm>
    </dsp:sp>
    <dsp:sp modelId="{AFAE7023-8205-4CA2-B77E-BF720A4ED020}">
      <dsp:nvSpPr>
        <dsp:cNvPr id="0" name=""/>
        <dsp:cNvSpPr/>
      </dsp:nvSpPr>
      <dsp:spPr>
        <a:xfrm rot="16200000">
          <a:off x="4431034" y="977602"/>
          <a:ext cx="4470400" cy="2515195"/>
        </a:xfrm>
        <a:prstGeom prst="flowChartManualOperati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l" defTabSz="800100">
            <a:lnSpc>
              <a:spcPct val="90000"/>
            </a:lnSpc>
            <a:spcBef>
              <a:spcPct val="0"/>
            </a:spcBef>
            <a:spcAft>
              <a:spcPct val="35000"/>
            </a:spcAft>
          </a:pPr>
          <a:r>
            <a:rPr lang="en-US" sz="1800" b="1" i="0" u="sng" kern="1200" dirty="0" smtClean="0"/>
            <a:t>Microsoft Competition</a:t>
          </a:r>
          <a:endParaRPr lang="en-US" sz="1800" u="sng" kern="1200" dirty="0"/>
        </a:p>
        <a:p>
          <a:pPr marL="114300" lvl="1" indent="-114300" algn="l" defTabSz="622300">
            <a:lnSpc>
              <a:spcPct val="90000"/>
            </a:lnSpc>
            <a:spcBef>
              <a:spcPct val="0"/>
            </a:spcBef>
            <a:spcAft>
              <a:spcPct val="15000"/>
            </a:spcAft>
            <a:buChar char="••"/>
          </a:pPr>
          <a:r>
            <a:rPr lang="en-US" sz="1400" kern="1200" dirty="0" smtClean="0"/>
            <a:t>engage people and make think and produce tools to aware Children about Internet safety and how can they protect themselves Online. </a:t>
          </a:r>
          <a:endParaRPr lang="en-US" sz="1400" kern="1200" dirty="0"/>
        </a:p>
        <a:p>
          <a:pPr marL="114300" lvl="1" indent="-114300" algn="l" defTabSz="622300">
            <a:lnSpc>
              <a:spcPct val="90000"/>
            </a:lnSpc>
            <a:spcBef>
              <a:spcPct val="0"/>
            </a:spcBef>
            <a:spcAft>
              <a:spcPct val="15000"/>
            </a:spcAft>
            <a:buChar char="••"/>
          </a:pPr>
          <a:r>
            <a:rPr lang="en-US" sz="1400" kern="1200" dirty="0" smtClean="0"/>
            <a:t>Egyptian aged between 18 to 35 years old</a:t>
          </a:r>
          <a:endParaRPr lang="en-US" sz="1400" kern="1200" dirty="0"/>
        </a:p>
        <a:p>
          <a:pPr marL="114300" lvl="1" indent="-114300" algn="l" defTabSz="622300">
            <a:lnSpc>
              <a:spcPct val="90000"/>
            </a:lnSpc>
            <a:spcBef>
              <a:spcPct val="0"/>
            </a:spcBef>
            <a:spcAft>
              <a:spcPct val="15000"/>
            </a:spcAft>
            <a:buChar char="••"/>
          </a:pPr>
          <a:r>
            <a:rPr lang="en-US" sz="1400" kern="1200" dirty="0" smtClean="0"/>
            <a:t>Windows Phone applications and the other one for windows 8.1 applications For purpose of this Contest.</a:t>
          </a:r>
          <a:endParaRPr lang="en-US" sz="1400" kern="1200" dirty="0"/>
        </a:p>
      </dsp:txBody>
      <dsp:txXfrm rot="16200000">
        <a:off x="4431034" y="977602"/>
        <a:ext cx="4470400" cy="251519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556DA76-799F-42D8-B40A-E9EBBF67F78F}" type="datetimeFigureOut">
              <a:rPr lang="en-US" smtClean="0"/>
              <a:pPr/>
              <a:t>2/20/2014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DFFF97A-E241-422F-815F-6BCD0C39CF04}" type="slidenum">
              <a:rPr lang="en-US" smtClean="0"/>
              <a:pPr/>
              <a:t>‹#›</a:t>
            </a:fld>
            <a:endParaRPr lang="en-US"/>
          </a:p>
        </p:txBody>
      </p:sp>
    </p:spTree>
    <p:extLst>
      <p:ext uri="{BB962C8B-B14F-4D97-AF65-F5344CB8AC3E}">
        <p14:creationId xmlns="" xmlns:p14="http://schemas.microsoft.com/office/powerpoint/2010/main" val="89115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FFF97A-E241-422F-815F-6BCD0C39CF0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February 21, 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February 21, 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February 21, 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February 21, 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February 21, 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February 21, 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February 21, 2014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February 21, 2014</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February 21, 2014</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February 21, 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February 21, 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February 21, 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A215C-4AAF-4279-94D5-3D8222DBA8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19200"/>
            <a:ext cx="7772400" cy="1470025"/>
          </a:xfrm>
        </p:spPr>
        <p:txBody>
          <a:bodyPr>
            <a:normAutofit/>
          </a:bodyPr>
          <a:lstStyle/>
          <a:p>
            <a:r>
              <a:rPr lang="en-US" sz="3200" dirty="0" smtClean="0">
                <a:latin typeface="Broadway" pitchFamily="82" charset="0"/>
              </a:rPr>
              <a:t>The Internet Safety </a:t>
            </a:r>
            <a:r>
              <a:rPr lang="en-US" sz="3200" dirty="0" smtClean="0">
                <a:latin typeface="Broadway" pitchFamily="82" charset="0"/>
              </a:rPr>
              <a:t>Program</a:t>
            </a:r>
            <a:endParaRPr lang="en-US" sz="3200" dirty="0">
              <a:latin typeface="Broadway" pitchFamily="82" charset="0"/>
            </a:endParaRPr>
          </a:p>
        </p:txBody>
      </p:sp>
      <p:sp>
        <p:nvSpPr>
          <p:cNvPr id="3" name="Subtitle 2"/>
          <p:cNvSpPr>
            <a:spLocks noGrp="1"/>
          </p:cNvSpPr>
          <p:nvPr>
            <p:ph type="subTitle" idx="1"/>
          </p:nvPr>
        </p:nvSpPr>
        <p:spPr>
          <a:xfrm>
            <a:off x="1371600" y="2590800"/>
            <a:ext cx="6705600" cy="14478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ITU - Council Working Group on Child Online Protection</a:t>
            </a:r>
          </a:p>
          <a:p>
            <a:r>
              <a:rPr lang="en-US" sz="2400" dirty="0" smtClean="0"/>
              <a:t>Eighth </a:t>
            </a:r>
            <a:r>
              <a:rPr lang="en-US" sz="2400" dirty="0" smtClean="0"/>
              <a:t>meeting </a:t>
            </a:r>
            <a:r>
              <a:rPr lang="en-US" sz="2400" dirty="0" smtClean="0"/>
              <a:t>– 21 February 2014</a:t>
            </a:r>
            <a:endParaRPr lang="en-US" sz="2400" dirty="0"/>
          </a:p>
        </p:txBody>
      </p:sp>
      <p:pic>
        <p:nvPicPr>
          <p:cNvPr id="1026" name="Picture 2" descr="F:\MCIT\Logos and Images\MCIT Final logo-Eng.jpg"/>
          <p:cNvPicPr>
            <a:picLocks noChangeAspect="1" noChangeArrowheads="1"/>
          </p:cNvPicPr>
          <p:nvPr/>
        </p:nvPicPr>
        <p:blipFill>
          <a:blip r:embed="rId3" cstate="print"/>
          <a:srcRect/>
          <a:stretch>
            <a:fillRect/>
          </a:stretch>
        </p:blipFill>
        <p:spPr bwMode="auto">
          <a:xfrm>
            <a:off x="6705600" y="147919"/>
            <a:ext cx="1552383" cy="1219199"/>
          </a:xfrm>
          <a:prstGeom prst="rect">
            <a:avLst/>
          </a:prstGeom>
          <a:noFill/>
        </p:spPr>
      </p:pic>
      <p:sp>
        <p:nvSpPr>
          <p:cNvPr id="6" name="Rectangle 5"/>
          <p:cNvSpPr/>
          <p:nvPr/>
        </p:nvSpPr>
        <p:spPr>
          <a:xfrm>
            <a:off x="0" y="6400800"/>
            <a:ext cx="9144000" cy="457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just" fontAlgn="auto">
              <a:spcBef>
                <a:spcPts val="0"/>
              </a:spcBef>
              <a:spcAft>
                <a:spcPts val="0"/>
              </a:spcAft>
              <a:defRPr/>
            </a:pPr>
            <a:r>
              <a:rPr lang="en-US" sz="1400" b="1" dirty="0" smtClean="0">
                <a:solidFill>
                  <a:schemeClr val="tx2">
                    <a:lumMod val="50000"/>
                  </a:schemeClr>
                </a:solidFill>
                <a:latin typeface="Simplified Arabic" pitchFamily="18" charset="-78"/>
                <a:cs typeface="Simplified Arabic" pitchFamily="18" charset="-78"/>
              </a:rPr>
              <a:t>Ministry of Communications and Information Technology - Egypt</a:t>
            </a:r>
            <a:endParaRPr lang="en-US" sz="1400" b="1" dirty="0">
              <a:solidFill>
                <a:schemeClr val="tx2">
                  <a:lumMod val="50000"/>
                </a:schemeClr>
              </a:solidFill>
              <a:latin typeface="Simplified Arabic" pitchFamily="18" charset="-78"/>
              <a:cs typeface="Simplified Arabic" pitchFamily="18" charset="-78"/>
            </a:endParaRPr>
          </a:p>
        </p:txBody>
      </p:sp>
      <p:pic>
        <p:nvPicPr>
          <p:cNvPr id="7" name="Picture 4" descr="C:\Users\Nashwa\Pictures\mcit bar 3.png"/>
          <p:cNvPicPr>
            <a:picLocks noChangeAspect="1" noChangeArrowheads="1"/>
          </p:cNvPicPr>
          <p:nvPr/>
        </p:nvPicPr>
        <p:blipFill>
          <a:blip r:embed="rId4" cstate="print"/>
          <a:srcRect l="2164" t="9195" r="91238" b="17241"/>
          <a:stretch>
            <a:fillRect/>
          </a:stretch>
        </p:blipFill>
        <p:spPr bwMode="auto">
          <a:xfrm>
            <a:off x="0" y="6457950"/>
            <a:ext cx="490538" cy="400050"/>
          </a:xfrm>
          <a:prstGeom prst="rect">
            <a:avLst/>
          </a:prstGeom>
          <a:noFill/>
          <a:ln w="9525">
            <a:noFill/>
            <a:miter lim="800000"/>
            <a:headEnd/>
            <a:tailEnd/>
          </a:ln>
        </p:spPr>
      </p:pic>
      <p:sp>
        <p:nvSpPr>
          <p:cNvPr id="8" name="TextBox 7"/>
          <p:cNvSpPr txBox="1"/>
          <p:nvPr/>
        </p:nvSpPr>
        <p:spPr>
          <a:xfrm>
            <a:off x="5638800" y="5282625"/>
            <a:ext cx="3276600" cy="584775"/>
          </a:xfrm>
          <a:prstGeom prst="rect">
            <a:avLst/>
          </a:prstGeom>
          <a:noFill/>
          <a:ln>
            <a:solidFill>
              <a:schemeClr val="bg2"/>
            </a:solidFill>
          </a:ln>
        </p:spPr>
        <p:txBody>
          <a:bodyPr wrap="square" rtlCol="0">
            <a:spAutoFit/>
          </a:bodyPr>
          <a:lstStyle/>
          <a:p>
            <a:r>
              <a:rPr lang="en-US" sz="1600" b="1" dirty="0" err="1" smtClean="0"/>
              <a:t>Yomna</a:t>
            </a:r>
            <a:r>
              <a:rPr lang="en-US" sz="1600" b="1" dirty="0" smtClean="0"/>
              <a:t> Omran</a:t>
            </a:r>
            <a:br>
              <a:rPr lang="en-US" sz="1600" b="1" dirty="0" smtClean="0"/>
            </a:br>
            <a:r>
              <a:rPr lang="en-US" sz="1600" b="1" dirty="0" smtClean="0"/>
              <a:t>Internet Safety Section Head</a:t>
            </a:r>
            <a:endParaRPr lang="en-US" sz="1400" b="1" dirty="0" smtClean="0"/>
          </a:p>
        </p:txBody>
      </p:sp>
      <p:sp>
        <p:nvSpPr>
          <p:cNvPr id="9" name="TextBox 8"/>
          <p:cNvSpPr txBox="1"/>
          <p:nvPr/>
        </p:nvSpPr>
        <p:spPr>
          <a:xfrm>
            <a:off x="5638800" y="5867400"/>
            <a:ext cx="3276600" cy="369332"/>
          </a:xfrm>
          <a:prstGeom prst="rect">
            <a:avLst/>
          </a:prstGeom>
          <a:solidFill>
            <a:schemeClr val="bg2">
              <a:lumMod val="90000"/>
            </a:schemeClr>
          </a:solidFill>
          <a:ln>
            <a:solidFill>
              <a:schemeClr val="bg2"/>
            </a:solidFill>
          </a:ln>
        </p:spPr>
        <p:txBody>
          <a:bodyPr wrap="square" rtlCol="0">
            <a:spAutoFit/>
          </a:bodyPr>
          <a:lstStyle/>
          <a:p>
            <a:pPr algn="ctr"/>
            <a:r>
              <a:rPr lang="en-US" b="1" dirty="0" smtClean="0"/>
              <a:t>International Relations Division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1">
              <a:defRPr/>
            </a:pPr>
            <a:r>
              <a:rPr lang="en-US" sz="3200" b="1" dirty="0" smtClean="0">
                <a:solidFill>
                  <a:schemeClr val="bg1"/>
                </a:solidFill>
              </a:rPr>
              <a:t>Safer Internet Day 2014</a:t>
            </a:r>
            <a:endParaRPr lang="en-US" sz="3200" b="1" dirty="0">
              <a:solidFill>
                <a:schemeClr val="bg1"/>
              </a:solidFill>
            </a:endParaRPr>
          </a:p>
        </p:txBody>
      </p:sp>
      <p:sp>
        <p:nvSpPr>
          <p:cNvPr id="3" name="Content Placeholder 2"/>
          <p:cNvSpPr>
            <a:spLocks noGrp="1"/>
          </p:cNvSpPr>
          <p:nvPr>
            <p:ph idx="1"/>
          </p:nvPr>
        </p:nvSpPr>
        <p:spPr>
          <a:xfrm>
            <a:off x="457200" y="1828800"/>
            <a:ext cx="4343400" cy="4221163"/>
          </a:xfrm>
          <a:solidFill>
            <a:srgbClr val="D56509"/>
          </a:solidFill>
          <a:ln>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justLow" rtl="1">
              <a:lnSpc>
                <a:spcPct val="150000"/>
              </a:lnSpc>
              <a:spcBef>
                <a:spcPts val="0"/>
              </a:spcBef>
              <a:defRPr/>
            </a:pPr>
            <a:endParaRPr lang="en-US" dirty="0">
              <a:solidFill>
                <a:schemeClr val="lt1"/>
              </a:solidFill>
            </a:endParaRPr>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2</a:t>
            </a:fld>
            <a:endParaRPr lang="en-US" dirty="0"/>
          </a:p>
        </p:txBody>
      </p:sp>
      <p:sp>
        <p:nvSpPr>
          <p:cNvPr id="5" name="Date Placeholder 4"/>
          <p:cNvSpPr>
            <a:spLocks noGrp="1"/>
          </p:cNvSpPr>
          <p:nvPr>
            <p:ph type="dt" sz="half" idx="10"/>
          </p:nvPr>
        </p:nvSpPr>
        <p:spPr>
          <a:solidFill>
            <a:schemeClr val="bg2">
              <a:lumMod val="75000"/>
            </a:schemeClr>
          </a:solidFill>
        </p:spPr>
        <p:txBody>
          <a:bodyPr/>
          <a:lstStyle/>
          <a:p>
            <a:r>
              <a:rPr lang="en-US" smtClean="0"/>
              <a:t>February 21, 2014</a:t>
            </a:r>
            <a:endParaRPr lang="en-US" dirty="0"/>
          </a:p>
        </p:txBody>
      </p:sp>
      <p:sp>
        <p:nvSpPr>
          <p:cNvPr id="7" name="TextBox 6"/>
          <p:cNvSpPr txBox="1"/>
          <p:nvPr/>
        </p:nvSpPr>
        <p:spPr>
          <a:xfrm>
            <a:off x="5181600" y="2166878"/>
            <a:ext cx="3810000" cy="2862322"/>
          </a:xfrm>
          <a:prstGeom prst="rect">
            <a:avLst/>
          </a:prstGeom>
          <a:noFill/>
        </p:spPr>
        <p:txBody>
          <a:bodyPr wrap="square" rtlCol="0">
            <a:spAutoFit/>
          </a:bodyPr>
          <a:lstStyle/>
          <a:p>
            <a:pPr>
              <a:buFont typeface="Wingdings" pitchFamily="2" charset="2"/>
              <a:buChar char="Ø"/>
            </a:pPr>
            <a:r>
              <a:rPr lang="en-US" sz="3600" b="1" dirty="0" smtClean="0">
                <a:effectLst>
                  <a:outerShdw blurRad="38100" dist="38100" dir="2700000" algn="tl">
                    <a:srgbClr val="000000">
                      <a:alpha val="43137"/>
                    </a:srgbClr>
                  </a:outerShdw>
                </a:effectLst>
              </a:rPr>
              <a:t>Competitions</a:t>
            </a:r>
            <a:endParaRPr lang="en-US" sz="3600" b="1" dirty="0" smtClean="0">
              <a:effectLst>
                <a:outerShdw blurRad="38100" dist="38100" dir="2700000" algn="tl">
                  <a:srgbClr val="000000">
                    <a:alpha val="43137"/>
                  </a:srgbClr>
                </a:outerShdw>
              </a:effectLst>
            </a:endParaRPr>
          </a:p>
          <a:p>
            <a:pPr>
              <a:buFont typeface="Wingdings" pitchFamily="2" charset="2"/>
              <a:buChar char="Ø"/>
            </a:pPr>
            <a:endParaRPr lang="en-US" sz="3600" b="1" dirty="0" smtClean="0">
              <a:effectLst>
                <a:outerShdw blurRad="38100" dist="38100" dir="2700000" algn="tl">
                  <a:srgbClr val="000000">
                    <a:alpha val="43137"/>
                  </a:srgbClr>
                </a:outerShdw>
              </a:effectLst>
            </a:endParaRPr>
          </a:p>
          <a:p>
            <a:pPr>
              <a:buFont typeface="Wingdings" pitchFamily="2" charset="2"/>
              <a:buChar char="Ø"/>
            </a:pPr>
            <a:r>
              <a:rPr lang="en-US" sz="3600" b="1" dirty="0" smtClean="0">
                <a:effectLst>
                  <a:outerShdw blurRad="38100" dist="38100" dir="2700000" algn="tl">
                    <a:srgbClr val="000000">
                      <a:alpha val="43137"/>
                    </a:srgbClr>
                  </a:outerShdw>
                </a:effectLst>
              </a:rPr>
              <a:t>Workshop</a:t>
            </a:r>
          </a:p>
          <a:p>
            <a:pPr>
              <a:buFont typeface="Wingdings" pitchFamily="2" charset="2"/>
              <a:buChar char="Ø"/>
            </a:pPr>
            <a:endParaRPr lang="en-US" sz="3600" b="1" dirty="0" smtClean="0">
              <a:effectLst>
                <a:outerShdw blurRad="38100" dist="38100" dir="2700000" algn="tl">
                  <a:srgbClr val="000000">
                    <a:alpha val="43137"/>
                  </a:srgbClr>
                </a:outerShdw>
              </a:effectLst>
            </a:endParaRPr>
          </a:p>
          <a:p>
            <a:pPr>
              <a:buFont typeface="Wingdings" pitchFamily="2" charset="2"/>
              <a:buChar char="Ø"/>
            </a:pPr>
            <a:r>
              <a:rPr lang="en-US" sz="3600" b="1" dirty="0" smtClean="0">
                <a:effectLst>
                  <a:outerShdw blurRad="38100" dist="38100" dir="2700000" algn="tl">
                    <a:srgbClr val="000000">
                      <a:alpha val="43137"/>
                    </a:srgbClr>
                  </a:outerShdw>
                </a:effectLst>
              </a:rPr>
              <a:t>Training Program</a:t>
            </a:r>
            <a:endParaRPr lang="en-US" sz="3600" b="1" dirty="0" smtClean="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694340" y="2286000"/>
            <a:ext cx="395386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8683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571500" indent="-571500">
              <a:buFont typeface="+mj-lt"/>
              <a:buAutoNum type="romanUcPeriod"/>
              <a:defRPr/>
            </a:pPr>
            <a:r>
              <a:rPr lang="en-US" sz="3200" b="1" dirty="0" smtClean="0">
                <a:solidFill>
                  <a:schemeClr val="bg1"/>
                </a:solidFill>
              </a:rPr>
              <a:t>Launching 3 competitions</a:t>
            </a:r>
            <a:endParaRPr lang="en-US" sz="3200" b="1" dirty="0">
              <a:solidFill>
                <a:schemeClr val="bg1"/>
              </a:solidFill>
            </a:endParaRPr>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3</a:t>
            </a:fld>
            <a:endParaRPr lang="en-US"/>
          </a:p>
        </p:txBody>
      </p:sp>
      <p:sp>
        <p:nvSpPr>
          <p:cNvPr id="5" name="Date Placeholder 4"/>
          <p:cNvSpPr>
            <a:spLocks noGrp="1"/>
          </p:cNvSpPr>
          <p:nvPr>
            <p:ph type="dt" sz="half" idx="10"/>
          </p:nvPr>
        </p:nvSpPr>
        <p:spPr>
          <a:solidFill>
            <a:schemeClr val="bg2">
              <a:lumMod val="75000"/>
            </a:schemeClr>
          </a:solidFill>
        </p:spPr>
        <p:txBody>
          <a:bodyPr/>
          <a:lstStyle/>
          <a:p>
            <a:r>
              <a:rPr lang="en-US" smtClean="0"/>
              <a:t>February 21, 2014</a:t>
            </a:r>
            <a:endParaRPr lang="en-US" dirty="0"/>
          </a:p>
        </p:txBody>
      </p:sp>
      <p:graphicFrame>
        <p:nvGraphicFramePr>
          <p:cNvPr id="8" name="Diagram 7"/>
          <p:cNvGraphicFramePr/>
          <p:nvPr/>
        </p:nvGraphicFramePr>
        <p:xfrm>
          <a:off x="685800" y="1397000"/>
          <a:ext cx="79248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571500" indent="-571500">
              <a:buFont typeface="+mj-lt"/>
              <a:buAutoNum type="romanUcPeriod" startAt="2"/>
              <a:defRPr/>
            </a:pPr>
            <a:r>
              <a:rPr lang="en-US" sz="3200" b="1" dirty="0" smtClean="0">
                <a:solidFill>
                  <a:schemeClr val="bg1"/>
                </a:solidFill>
              </a:rPr>
              <a:t>Internet Safety Workshop</a:t>
            </a:r>
            <a:endParaRPr lang="en-US" sz="3200" b="1" dirty="0">
              <a:solidFill>
                <a:schemeClr val="bg1"/>
              </a:solidFill>
            </a:endParaRPr>
          </a:p>
        </p:txBody>
      </p:sp>
      <p:sp>
        <p:nvSpPr>
          <p:cNvPr id="5" name="Date Placeholder 4"/>
          <p:cNvSpPr>
            <a:spLocks noGrp="1"/>
          </p:cNvSpPr>
          <p:nvPr>
            <p:ph type="dt" sz="half" idx="10"/>
          </p:nvPr>
        </p:nvSpPr>
        <p:spPr>
          <a:solidFill>
            <a:schemeClr val="bg2">
              <a:lumMod val="75000"/>
            </a:schemeClr>
          </a:solidFill>
        </p:spPr>
        <p:txBody>
          <a:bodyPr/>
          <a:lstStyle/>
          <a:p>
            <a:r>
              <a:rPr lang="en-US" smtClean="0"/>
              <a:t>February 21, 2014</a:t>
            </a:r>
            <a:endParaRPr lang="en-US" dirty="0"/>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4</a:t>
            </a:fld>
            <a:endParaRPr lang="en-US" dirty="0"/>
          </a:p>
        </p:txBody>
      </p:sp>
      <p:sp>
        <p:nvSpPr>
          <p:cNvPr id="7" name="Content Placeholder 6"/>
          <p:cNvSpPr>
            <a:spLocks noGrp="1"/>
          </p:cNvSpPr>
          <p:nvPr>
            <p:ph idx="1"/>
          </p:nvPr>
        </p:nvSpPr>
        <p:spPr/>
        <p:txBody>
          <a:bodyPr>
            <a:normAutofit fontScale="70000" lnSpcReduction="20000"/>
          </a:bodyPr>
          <a:lstStyle/>
          <a:p>
            <a:r>
              <a:rPr lang="en-US" dirty="0" smtClean="0"/>
              <a:t>Provided </a:t>
            </a:r>
            <a:r>
              <a:rPr lang="en-US" dirty="0" smtClean="0"/>
              <a:t>an overview of international expertise in the field of COP and highlights some of the efforts in the field of child online protection whether by offering technology tools or contributing to the policy making process.</a:t>
            </a:r>
            <a:br>
              <a:rPr lang="en-US" dirty="0" smtClean="0"/>
            </a:br>
            <a:endParaRPr lang="en-US" dirty="0" smtClean="0"/>
          </a:p>
          <a:p>
            <a:r>
              <a:rPr lang="en-US" b="1" dirty="0" smtClean="0"/>
              <a:t>Speakers:</a:t>
            </a:r>
            <a:endParaRPr lang="en-US" b="1" dirty="0" smtClean="0"/>
          </a:p>
          <a:p>
            <a:pPr marL="971550" algn="just">
              <a:buFont typeface="Wingdings" pitchFamily="2" charset="2"/>
              <a:buChar char="q"/>
            </a:pPr>
            <a:r>
              <a:rPr lang="en-US" b="1" dirty="0" smtClean="0"/>
              <a:t>Ms</a:t>
            </a:r>
            <a:r>
              <a:rPr lang="en-US" b="1" dirty="0" smtClean="0"/>
              <a:t>. Jane Richardson, </a:t>
            </a:r>
            <a:r>
              <a:rPr lang="en-US" dirty="0" smtClean="0"/>
              <a:t>Director, Oracle Academy EMEA</a:t>
            </a:r>
          </a:p>
          <a:p>
            <a:pPr marL="971550" algn="just">
              <a:buFont typeface="Wingdings" pitchFamily="2" charset="2"/>
              <a:buChar char="q"/>
            </a:pPr>
            <a:r>
              <a:rPr lang="en-US" b="1" dirty="0" smtClean="0"/>
              <a:t>Mr</a:t>
            </a:r>
            <a:r>
              <a:rPr lang="en-US" b="1" dirty="0" smtClean="0"/>
              <a:t>. John Carr</a:t>
            </a:r>
            <a:r>
              <a:rPr lang="en-US" dirty="0" smtClean="0"/>
              <a:t>, Senior Expert Adviser to ITU, an Expert Adviser to the European Union, the European Network and Information Security Agency, and been a consultant to the Oak Foundation, Geneva. (Remote Participant)</a:t>
            </a:r>
          </a:p>
          <a:p>
            <a:pPr marL="971550" algn="just">
              <a:buFont typeface="Wingdings" pitchFamily="2" charset="2"/>
              <a:buChar char="q"/>
            </a:pPr>
            <a:r>
              <a:rPr lang="en-US" b="1" dirty="0" smtClean="0"/>
              <a:t>Mr</a:t>
            </a:r>
            <a:r>
              <a:rPr lang="en-US" b="1" dirty="0" smtClean="0"/>
              <a:t>. Nasser </a:t>
            </a:r>
            <a:r>
              <a:rPr lang="en-US" b="1" dirty="0" err="1" smtClean="0"/>
              <a:t>Kettani</a:t>
            </a:r>
            <a:r>
              <a:rPr lang="en-US" b="1" dirty="0" smtClean="0"/>
              <a:t>, </a:t>
            </a:r>
            <a:r>
              <a:rPr lang="en-US" dirty="0" smtClean="0"/>
              <a:t>MEA Chief Technology Officer</a:t>
            </a:r>
            <a:r>
              <a:rPr lang="en-US" b="1" dirty="0" smtClean="0"/>
              <a:t>, </a:t>
            </a:r>
            <a:r>
              <a:rPr lang="en-US" dirty="0" smtClean="0"/>
              <a:t>Microsoft</a:t>
            </a:r>
          </a:p>
          <a:p>
            <a:pPr marL="971550" algn="just">
              <a:buFont typeface="Wingdings" pitchFamily="2" charset="2"/>
              <a:buChar char="q"/>
            </a:pPr>
            <a:r>
              <a:rPr lang="en-US" b="1" dirty="0" smtClean="0"/>
              <a:t>Ms. Nevine Tewfik,</a:t>
            </a:r>
            <a:r>
              <a:rPr lang="en-US" dirty="0" smtClean="0"/>
              <a:t> Head of Research, Studies and Policies. Ministry of Communications and Information Technology</a:t>
            </a:r>
            <a:r>
              <a:rPr lang="en-US" dirty="0" smtClean="0"/>
              <a:t>.</a:t>
            </a:r>
            <a:endParaRPr lang="en-US" dirty="0" smtClean="0"/>
          </a:p>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571500" indent="-571500">
              <a:buFont typeface="+mj-lt"/>
              <a:buAutoNum type="romanUcPeriod" startAt="2"/>
              <a:defRPr/>
            </a:pPr>
            <a:r>
              <a:rPr lang="en-US" sz="3200" b="1" dirty="0" smtClean="0">
                <a:solidFill>
                  <a:schemeClr val="bg1"/>
                </a:solidFill>
              </a:rPr>
              <a:t> Training program for educators and IT Clubs trainers</a:t>
            </a:r>
          </a:p>
        </p:txBody>
      </p:sp>
      <p:sp>
        <p:nvSpPr>
          <p:cNvPr id="5" name="Date Placeholder 4"/>
          <p:cNvSpPr>
            <a:spLocks noGrp="1"/>
          </p:cNvSpPr>
          <p:nvPr>
            <p:ph type="dt" sz="half" idx="10"/>
          </p:nvPr>
        </p:nvSpPr>
        <p:spPr>
          <a:solidFill>
            <a:schemeClr val="bg2">
              <a:lumMod val="75000"/>
            </a:schemeClr>
          </a:solidFill>
        </p:spPr>
        <p:txBody>
          <a:bodyPr/>
          <a:lstStyle/>
          <a:p>
            <a:r>
              <a:rPr lang="en-US" smtClean="0"/>
              <a:t>February 21, 2014</a:t>
            </a:r>
            <a:endParaRPr lang="en-US" dirty="0"/>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5</a:t>
            </a:fld>
            <a:endParaRPr lang="en-US" dirty="0"/>
          </a:p>
        </p:txBody>
      </p:sp>
      <p:sp>
        <p:nvSpPr>
          <p:cNvPr id="8" name="TextBox 7"/>
          <p:cNvSpPr txBox="1"/>
          <p:nvPr/>
        </p:nvSpPr>
        <p:spPr>
          <a:xfrm>
            <a:off x="1066800" y="1828800"/>
            <a:ext cx="6781800" cy="2308324"/>
          </a:xfrm>
          <a:prstGeom prst="rect">
            <a:avLst/>
          </a:prstGeom>
          <a:noFill/>
        </p:spPr>
        <p:txBody>
          <a:bodyPr wrap="square" rtlCol="0">
            <a:spAutoFit/>
          </a:bodyPr>
          <a:lstStyle/>
          <a:p>
            <a:pPr algn="ctr" fontAlgn="base"/>
            <a:r>
              <a:rPr lang="en-US" sz="3600" b="1" dirty="0" smtClean="0"/>
              <a:t>Richard Graham</a:t>
            </a:r>
            <a:endParaRPr lang="en-US" sz="3600" dirty="0" smtClean="0"/>
          </a:p>
          <a:p>
            <a:pPr algn="ctr"/>
            <a:r>
              <a:rPr lang="en-US" sz="3600" b="1" dirty="0" smtClean="0"/>
              <a:t>Consultant Psychiatrist at </a:t>
            </a:r>
            <a:r>
              <a:rPr lang="en-US" sz="3600" b="1" dirty="0" err="1" smtClean="0"/>
              <a:t>Tavistock</a:t>
            </a:r>
            <a:r>
              <a:rPr lang="en-US" sz="3600" b="1" dirty="0" smtClean="0"/>
              <a:t> and Portman NHS Foundation Trust</a:t>
            </a:r>
            <a:endParaRPr lang="en-US" sz="3600" dirty="0"/>
          </a:p>
        </p:txBody>
      </p:sp>
      <p:pic>
        <p:nvPicPr>
          <p:cNvPr id="2050" name="Picture 2" descr="http://www.fussfreephones.com/wp-content/uploads/2011/12/vodafone_logo.jpg"/>
          <p:cNvPicPr>
            <a:picLocks noChangeAspect="1" noChangeArrowheads="1"/>
          </p:cNvPicPr>
          <p:nvPr/>
        </p:nvPicPr>
        <p:blipFill>
          <a:blip r:embed="rId2" cstate="print"/>
          <a:srcRect/>
          <a:stretch>
            <a:fillRect/>
          </a:stretch>
        </p:blipFill>
        <p:spPr bwMode="auto">
          <a:xfrm>
            <a:off x="3429000" y="4343400"/>
            <a:ext cx="2286000" cy="218313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305800" cy="5364163"/>
          </a:xfrm>
        </p:spPr>
        <p:txBody>
          <a:bodyPr/>
          <a:lstStyle/>
          <a:p>
            <a:pPr marL="0" indent="0">
              <a:buNone/>
            </a:pPr>
            <a:endParaRPr lang="en-US" dirty="0" smtClean="0"/>
          </a:p>
          <a:p>
            <a:pPr marL="0" indent="0" algn="ctr">
              <a:buNone/>
            </a:pPr>
            <a:endParaRPr lang="en-US" dirty="0" smtClean="0"/>
          </a:p>
          <a:p>
            <a:pPr marL="0" indent="0" algn="ctr">
              <a:buNone/>
            </a:pPr>
            <a:endParaRPr lang="en-US" sz="5400" dirty="0" smtClean="0"/>
          </a:p>
          <a:p>
            <a:pPr algn="ctr" fontAlgn="base">
              <a:spcAft>
                <a:spcPct val="0"/>
              </a:spcAft>
              <a:buNone/>
            </a:pPr>
            <a:r>
              <a:rPr lang="en-US" sz="4500" dirty="0" smtClean="0"/>
              <a:t>Thank You…</a:t>
            </a:r>
            <a:endParaRPr lang="en-US" sz="4500" dirty="0"/>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6</a:t>
            </a:fld>
            <a:endParaRPr lang="en-US" dirty="0"/>
          </a:p>
        </p:txBody>
      </p:sp>
      <p:sp>
        <p:nvSpPr>
          <p:cNvPr id="5" name="Date Placeholder 4"/>
          <p:cNvSpPr>
            <a:spLocks noGrp="1"/>
          </p:cNvSpPr>
          <p:nvPr>
            <p:ph type="dt" sz="half" idx="10"/>
          </p:nvPr>
        </p:nvSpPr>
        <p:spPr>
          <a:solidFill>
            <a:schemeClr val="bg2">
              <a:lumMod val="75000"/>
            </a:schemeClr>
          </a:solidFill>
        </p:spPr>
        <p:txBody>
          <a:bodyPr/>
          <a:lstStyle/>
          <a:p>
            <a:r>
              <a:rPr lang="en-US" smtClean="0"/>
              <a:t>February 21, 2014</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B792512068564EBF97BFBE93919623" ma:contentTypeVersion="2" ma:contentTypeDescription="Create a new document." ma:contentTypeScope="" ma:versionID="c4d78c57c3d984910a7f8f39546ccb6e">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20ea36d5195da0c21fdc1efbc91bc2cf"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BBA84F-DEF4-4842-9FEA-004F062CB68E}"/>
</file>

<file path=customXml/itemProps2.xml><?xml version="1.0" encoding="utf-8"?>
<ds:datastoreItem xmlns:ds="http://schemas.openxmlformats.org/officeDocument/2006/customXml" ds:itemID="{6149E51B-89D8-4D5D-AD56-705F8E42A5FA}"/>
</file>

<file path=customXml/itemProps3.xml><?xml version="1.0" encoding="utf-8"?>
<ds:datastoreItem xmlns:ds="http://schemas.openxmlformats.org/officeDocument/2006/customXml" ds:itemID="{CD9CC9D5-8463-433E-8578-47EE3248B3F3}"/>
</file>

<file path=docProps/app.xml><?xml version="1.0" encoding="utf-8"?>
<Properties xmlns="http://schemas.openxmlformats.org/officeDocument/2006/extended-properties" xmlns:vt="http://schemas.openxmlformats.org/officeDocument/2006/docPropsVTypes">
  <Template/>
  <TotalTime>893</TotalTime>
  <Words>235</Words>
  <Application>Microsoft Office PowerPoint</Application>
  <PresentationFormat>On-screen Show (4:3)</PresentationFormat>
  <Paragraphs>49</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The Internet Safety Program</vt:lpstr>
      <vt:lpstr>Safer Internet Day 2014</vt:lpstr>
      <vt:lpstr>Launching 3 competitions</vt:lpstr>
      <vt:lpstr>Internet Safety Workshop</vt:lpstr>
      <vt:lpstr> Training program for educators and IT Clubs trainers</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yshawky</dc:creator>
  <cp:lastModifiedBy>yshawky</cp:lastModifiedBy>
  <cp:revision>76</cp:revision>
  <dcterms:created xsi:type="dcterms:W3CDTF">2013-09-12T12:53:29Z</dcterms:created>
  <dcterms:modified xsi:type="dcterms:W3CDTF">2014-02-20T10:58:39Z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0x01010005B792512068564EBF97BFBE93919623</vt:lpwstr>
  </property>
</Properties>
</file>