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58" r:id="rId6"/>
    <p:sldId id="261" r:id="rId7"/>
    <p:sldId id="259" r:id="rId8"/>
    <p:sldId id="268" r:id="rId9"/>
    <p:sldId id="262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584" autoAdjust="0"/>
  </p:normalViewPr>
  <p:slideViewPr>
    <p:cSldViewPr snapToGrid="0" snapToObjects="1">
      <p:cViewPr varScale="1">
        <p:scale>
          <a:sx n="122" d="100"/>
          <a:sy n="122" d="100"/>
        </p:scale>
        <p:origin x="3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21/01/2015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57250"/>
            <a:ext cx="7086600" cy="2786903"/>
          </a:xfrm>
        </p:spPr>
        <p:txBody>
          <a:bodyPr/>
          <a:lstStyle/>
          <a:p>
            <a:r>
              <a:rPr lang="en-US" dirty="0" smtClean="0"/>
              <a:t>Terminology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b="1" dirty="0" smtClean="0"/>
          </a:p>
          <a:p>
            <a:r>
              <a:rPr lang="en-US" sz="3200" b="1" dirty="0" smtClean="0"/>
              <a:t>on the sexual exploitation of children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5374" y="5419165"/>
            <a:ext cx="7937501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/>
              <a:t>Words matter because they shape our understanding of a </a:t>
            </a:r>
            <a:r>
              <a:rPr lang="en-US" sz="3200" baseline="30000" dirty="0" smtClean="0"/>
              <a:t>problem </a:t>
            </a:r>
          </a:p>
          <a:p>
            <a:pPr algn="ctr"/>
            <a:r>
              <a:rPr lang="en-US" sz="3200" baseline="30000" dirty="0" smtClean="0"/>
              <a:t>and </a:t>
            </a:r>
            <a:r>
              <a:rPr lang="en-US" sz="3200" baseline="30000" dirty="0"/>
              <a:t>guide our search for </a:t>
            </a:r>
            <a:r>
              <a:rPr lang="en-US" sz="3200" baseline="30000" dirty="0" smtClean="0"/>
              <a:t>solutions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96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86559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first IWG meeting was held in December 2014</a:t>
            </a:r>
          </a:p>
          <a:p>
            <a:r>
              <a:rPr lang="en-US" sz="3200" dirty="0" smtClean="0"/>
              <a:t>Currently, a working document is being drafted with the legal definitions and reflecting the initial IWG discussions</a:t>
            </a:r>
          </a:p>
          <a:p>
            <a:r>
              <a:rPr lang="en-US" sz="3200" dirty="0" smtClean="0"/>
              <a:t>A broader consultation process will follow in the networks of the participating </a:t>
            </a:r>
            <a:r>
              <a:rPr lang="en-US" sz="3200" dirty="0" err="1" smtClean="0"/>
              <a:t>organisations</a:t>
            </a:r>
            <a:r>
              <a:rPr lang="en-US" sz="3200" dirty="0" smtClean="0"/>
              <a:t> and with experts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5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865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second and third IWG meeting will be </a:t>
            </a:r>
            <a:r>
              <a:rPr lang="en-US" sz="3200" dirty="0" err="1" smtClean="0"/>
              <a:t>organised</a:t>
            </a:r>
            <a:r>
              <a:rPr lang="en-US" sz="3200" dirty="0" smtClean="0"/>
              <a:t> in April/May and September 2015</a:t>
            </a:r>
          </a:p>
          <a:p>
            <a:r>
              <a:rPr lang="en-US" sz="3200" dirty="0" smtClean="0"/>
              <a:t>The draft Terminology Guidelines are updated in line with new discussions</a:t>
            </a:r>
          </a:p>
          <a:p>
            <a:r>
              <a:rPr lang="en-US" sz="3200" dirty="0" smtClean="0"/>
              <a:t>The </a:t>
            </a:r>
            <a:r>
              <a:rPr lang="en-US" sz="3200" dirty="0" err="1" smtClean="0"/>
              <a:t>finalised</a:t>
            </a:r>
            <a:r>
              <a:rPr lang="en-US" sz="3200" dirty="0" smtClean="0"/>
              <a:t> Terminology Guidelines are endorsed by the participating </a:t>
            </a:r>
            <a:r>
              <a:rPr lang="en-US" sz="3200" dirty="0" err="1" smtClean="0"/>
              <a:t>organisations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63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Publication and presentation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865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language versions are edited and published (EN, FR, SP)</a:t>
            </a:r>
          </a:p>
          <a:p>
            <a:r>
              <a:rPr lang="en-US" sz="3200" dirty="0" smtClean="0"/>
              <a:t>Three versions are published: </a:t>
            </a:r>
          </a:p>
          <a:p>
            <a:pPr lvl="1"/>
            <a:r>
              <a:rPr lang="en-US" sz="3000" dirty="0" smtClean="0"/>
              <a:t>The Terminology Guidelines (</a:t>
            </a:r>
            <a:r>
              <a:rPr lang="en-US" sz="3000" dirty="0" err="1" smtClean="0"/>
              <a:t>ca</a:t>
            </a:r>
            <a:r>
              <a:rPr lang="en-US" sz="3000" dirty="0" smtClean="0"/>
              <a:t> 25 p)</a:t>
            </a:r>
          </a:p>
          <a:p>
            <a:pPr lvl="1"/>
            <a:r>
              <a:rPr lang="en-US" sz="3000" dirty="0" smtClean="0"/>
              <a:t>The “</a:t>
            </a:r>
            <a:r>
              <a:rPr lang="en-US" sz="3000" dirty="0" err="1" smtClean="0"/>
              <a:t>travaux</a:t>
            </a:r>
            <a:r>
              <a:rPr lang="en-US" sz="3000" dirty="0" smtClean="0"/>
              <a:t> </a:t>
            </a:r>
            <a:r>
              <a:rPr lang="en-US" sz="3000" dirty="0" err="1" smtClean="0"/>
              <a:t>préparatoires</a:t>
            </a:r>
            <a:r>
              <a:rPr lang="en-US" sz="3000" dirty="0" smtClean="0"/>
              <a:t>” – a document (in English) that reflects the IWG discussions and contains the detailed information</a:t>
            </a:r>
          </a:p>
          <a:p>
            <a:pPr lvl="1"/>
            <a:r>
              <a:rPr lang="en-US" sz="3000" dirty="0" smtClean="0"/>
              <a:t>A 1-2 page Terminology Chart</a:t>
            </a:r>
          </a:p>
        </p:txBody>
      </p:sp>
    </p:spTree>
    <p:extLst>
      <p:ext uri="{BB962C8B-B14F-4D97-AF65-F5344CB8AC3E}">
        <p14:creationId xmlns:p14="http://schemas.microsoft.com/office/powerpoint/2010/main" val="407782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Publication and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22386"/>
            <a:ext cx="7272339" cy="5003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Terminology Guidelines are presented at a UN side </a:t>
            </a:r>
            <a:r>
              <a:rPr lang="en-US" sz="3200" dirty="0" smtClean="0"/>
              <a:t>event as a tool in the form of a </a:t>
            </a:r>
            <a:r>
              <a:rPr lang="en-US" sz="3200" dirty="0"/>
              <a:t>set of commonly agreed terms </a:t>
            </a:r>
            <a:r>
              <a:rPr lang="en-US" sz="3200" dirty="0" smtClean="0"/>
              <a:t>to be used by </a:t>
            </a:r>
            <a:r>
              <a:rPr lang="en-US" sz="3200" dirty="0"/>
              <a:t>professionals and international agencies in their work on sexual exploitation and abuse of </a:t>
            </a:r>
            <a:r>
              <a:rPr lang="en-US" sz="3200" dirty="0" smtClean="0"/>
              <a:t>children</a:t>
            </a:r>
            <a:endParaRPr lang="en-US" sz="3200" dirty="0"/>
          </a:p>
          <a:p>
            <a:r>
              <a:rPr lang="en-US" sz="3200" dirty="0"/>
              <a:t>Depending on State interest, the Terminology Guidelines are adapted and translated into other languages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007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57250"/>
            <a:ext cx="7086600" cy="2786903"/>
          </a:xfrm>
        </p:spPr>
        <p:txBody>
          <a:bodyPr/>
          <a:lstStyle/>
          <a:p>
            <a:r>
              <a:rPr lang="en-US" dirty="0" smtClean="0"/>
              <a:t>Terminology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b="1" dirty="0" smtClean="0"/>
          </a:p>
          <a:p>
            <a:r>
              <a:rPr lang="en-US" sz="3200" b="1" dirty="0" smtClean="0"/>
              <a:t>on the sexual exploitation of children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5374" y="5419165"/>
            <a:ext cx="7937501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/>
              <a:t>Words matter because they shape our understanding of a </a:t>
            </a:r>
            <a:r>
              <a:rPr lang="en-US" sz="3200" baseline="30000" dirty="0" smtClean="0"/>
              <a:t>problem </a:t>
            </a:r>
          </a:p>
          <a:p>
            <a:pPr algn="ctr"/>
            <a:r>
              <a:rPr lang="en-US" sz="3200" baseline="30000" dirty="0" smtClean="0"/>
              <a:t>and </a:t>
            </a:r>
            <a:r>
              <a:rPr lang="en-US" sz="3200" baseline="30000" dirty="0"/>
              <a:t>guide our search for </a:t>
            </a:r>
            <a:r>
              <a:rPr lang="en-US" sz="3200" baseline="30000" dirty="0" smtClean="0"/>
              <a:t>solutions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50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7"/>
            <a:ext cx="7272339" cy="3913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Whether it is </a:t>
            </a:r>
            <a:r>
              <a:rPr lang="en-US" sz="3200" b="1" dirty="0"/>
              <a:t>online</a:t>
            </a:r>
            <a:r>
              <a:rPr lang="en-US" sz="3200" dirty="0"/>
              <a:t> or </a:t>
            </a:r>
            <a:r>
              <a:rPr lang="en-US" sz="3200" b="1" dirty="0"/>
              <a:t>offline</a:t>
            </a:r>
            <a:r>
              <a:rPr lang="en-US" sz="3200" dirty="0"/>
              <a:t>, terminology related to child sexual exploitation is a complicated </a:t>
            </a:r>
            <a:r>
              <a:rPr lang="en-US" sz="3200" dirty="0" smtClean="0"/>
              <a:t>issue, and reaching a common understanding of which terms are the most appropriate </a:t>
            </a:r>
            <a:r>
              <a:rPr lang="en-US" sz="3200" dirty="0"/>
              <a:t>will require a joint effort from all involved </a:t>
            </a:r>
            <a:r>
              <a:rPr lang="en-US" sz="3200" dirty="0" smtClean="0"/>
              <a:t>stakeholders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20351223">
            <a:off x="762001" y="1613646"/>
            <a:ext cx="119062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Stigma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01750" y="6048374"/>
            <a:ext cx="155575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Buzz terms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459182">
            <a:off x="5288012" y="5686449"/>
            <a:ext cx="294183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Inadvertently </a:t>
            </a:r>
            <a:r>
              <a:rPr lang="en-US" sz="2000" dirty="0" err="1" smtClean="0"/>
              <a:t>legitimising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3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80209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Despite existing legal </a:t>
            </a:r>
            <a:r>
              <a:rPr lang="en-US" sz="3200" dirty="0" smtClean="0"/>
              <a:t>definitions…there </a:t>
            </a:r>
            <a:r>
              <a:rPr lang="en-US" sz="3200" dirty="0"/>
              <a:t>is still considerable confusion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Even where the same terms are used, there is often disagreement concerning their actual meaning. This has created tremendous challenges for </a:t>
            </a:r>
            <a:r>
              <a:rPr lang="en-US" sz="3200" u="sng" dirty="0"/>
              <a:t>policy</a:t>
            </a:r>
            <a:r>
              <a:rPr lang="en-US" sz="3200" dirty="0"/>
              <a:t> development and programming, development of </a:t>
            </a:r>
            <a:r>
              <a:rPr lang="en-US" sz="3200" u="sng" dirty="0"/>
              <a:t>legislation</a:t>
            </a:r>
            <a:r>
              <a:rPr lang="en-US" sz="3200" dirty="0"/>
              <a:t> and </a:t>
            </a:r>
            <a:r>
              <a:rPr lang="en-US" sz="3200" u="sng" dirty="0"/>
              <a:t>data collection</a:t>
            </a:r>
            <a:r>
              <a:rPr lang="en-US" sz="3200" dirty="0"/>
              <a:t>, leading to flawed responses and limited and ineffective methods of measuring impact or setting targets.</a:t>
            </a:r>
          </a:p>
        </p:txBody>
      </p:sp>
      <p:sp>
        <p:nvSpPr>
          <p:cNvPr id="4" name="TextBox 3"/>
          <p:cNvSpPr txBox="1"/>
          <p:nvPr/>
        </p:nvSpPr>
        <p:spPr>
          <a:xfrm rot="642448">
            <a:off x="135892" y="6110568"/>
            <a:ext cx="32124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term – several interpretations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271885">
            <a:off x="4415108" y="1228413"/>
            <a:ext cx="430222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Differences between international treaties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187" y="959935"/>
            <a:ext cx="5822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358470">
            <a:off x="1643553" y="1168614"/>
            <a:ext cx="72327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OPSC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246461">
            <a:off x="1012565" y="398743"/>
            <a:ext cx="233868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Lanzarote</a:t>
            </a:r>
            <a:r>
              <a:rPr lang="en-US" dirty="0" smtClean="0"/>
              <a:t> Convention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Internet has brought about new crimes related to online child sexual abuse and </a:t>
            </a:r>
            <a:r>
              <a:rPr lang="en-US" sz="3200" dirty="0" smtClean="0"/>
              <a:t>exploitation</a:t>
            </a:r>
          </a:p>
          <a:p>
            <a:r>
              <a:rPr lang="en-US" sz="3200" dirty="0" smtClean="0"/>
              <a:t>These </a:t>
            </a:r>
            <a:r>
              <a:rPr lang="en-US" sz="3200" dirty="0"/>
              <a:t>new phenomena are not yet adequately reflected in international </a:t>
            </a:r>
            <a:r>
              <a:rPr lang="en-US" sz="3200" dirty="0" smtClean="0"/>
              <a:t>standards</a:t>
            </a:r>
          </a:p>
          <a:p>
            <a:r>
              <a:rPr lang="en-US" sz="3200" dirty="0" smtClean="0"/>
              <a:t>New terms coined on a daily basis…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817787">
            <a:off x="7228102" y="952986"/>
            <a:ext cx="100540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Sexting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21230133">
            <a:off x="858407" y="1265867"/>
            <a:ext cx="133294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Sextortion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434217">
            <a:off x="3839225" y="6126163"/>
            <a:ext cx="301296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Webcam child sex tourism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6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An </a:t>
            </a:r>
            <a:r>
              <a:rPr lang="en-US" sz="3200" b="1" dirty="0"/>
              <a:t>Interagency Working Group </a:t>
            </a:r>
            <a:r>
              <a:rPr lang="en-US" sz="3200" b="1" dirty="0" smtClean="0"/>
              <a:t>(IWG) </a:t>
            </a:r>
            <a:r>
              <a:rPr lang="en-US" sz="3200" dirty="0" smtClean="0"/>
              <a:t>was </a:t>
            </a:r>
            <a:r>
              <a:rPr lang="en-US" sz="3200" dirty="0"/>
              <a:t>constituted in 2014 to address this issue and draft a set of </a:t>
            </a:r>
            <a:r>
              <a:rPr lang="en-US" sz="3200" b="1" dirty="0"/>
              <a:t>Terminology Guidelines</a:t>
            </a:r>
          </a:p>
        </p:txBody>
      </p:sp>
      <p:pic>
        <p:nvPicPr>
          <p:cNvPr id="4" name="Image 1" descr="C:\Users\Susanna\Documents\TERMINOLOGY AND SEMANTICS\Meetings, notes from meetings\First IWG meeting_Geneva_8 December 2014\IWG logo_n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25" y="1448435"/>
            <a:ext cx="2381250" cy="21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555624"/>
            <a:ext cx="7272339" cy="1058021"/>
          </a:xfrm>
        </p:spPr>
        <p:txBody>
          <a:bodyPr/>
          <a:lstStyle/>
          <a:p>
            <a:r>
              <a:rPr lang="en-US" sz="4000" dirty="0"/>
              <a:t>Composition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of </a:t>
            </a:r>
            <a:r>
              <a:rPr lang="en-US" sz="4000" dirty="0"/>
              <a:t>the </a:t>
            </a:r>
            <a:r>
              <a:rPr lang="en-US" sz="4000" dirty="0" smtClean="0"/>
              <a:t>IWG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284" y="1860062"/>
            <a:ext cx="8223250" cy="5771661"/>
          </a:xfrm>
        </p:spPr>
        <p:txBody>
          <a:bodyPr>
            <a:noAutofit/>
          </a:bodyPr>
          <a:lstStyle/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African </a:t>
            </a:r>
            <a:r>
              <a:rPr lang="en-GB" sz="2000" dirty="0"/>
              <a:t>Committee of Experts on the </a:t>
            </a:r>
            <a:r>
              <a:rPr lang="en-GB" sz="2000" dirty="0" smtClean="0"/>
              <a:t>Rights and </a:t>
            </a:r>
            <a:r>
              <a:rPr lang="en-GB" sz="2000" dirty="0"/>
              <a:t>Welfare of the </a:t>
            </a:r>
            <a:r>
              <a:rPr lang="en-GB" sz="2000" dirty="0" smtClean="0"/>
              <a:t>Child 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GB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Child </a:t>
            </a:r>
            <a:r>
              <a:rPr lang="en-GB" sz="2000" dirty="0"/>
              <a:t>Rights </a:t>
            </a:r>
            <a:r>
              <a:rPr lang="en-GB" sz="2000" dirty="0" smtClean="0"/>
              <a:t>Connect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US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/>
              <a:t>Committee on the Rights of the </a:t>
            </a:r>
            <a:r>
              <a:rPr lang="en-GB" sz="2000" dirty="0" smtClean="0"/>
              <a:t>Child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US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/>
              <a:t>Council of </a:t>
            </a:r>
            <a:r>
              <a:rPr lang="en-GB" sz="2000" dirty="0" smtClean="0"/>
              <a:t>Europe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US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ECPAT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GB" sz="2000" dirty="0" smtClean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Europol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GB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International </a:t>
            </a:r>
            <a:r>
              <a:rPr lang="en-GB" sz="2000" dirty="0"/>
              <a:t>Centre for Missing and </a:t>
            </a:r>
            <a:r>
              <a:rPr lang="en-GB" sz="2000" dirty="0" smtClean="0"/>
              <a:t>Exploited </a:t>
            </a:r>
            <a:r>
              <a:rPr lang="en-GB" sz="2000" dirty="0"/>
              <a:t>Children (ICMEC</a:t>
            </a:r>
            <a:r>
              <a:rPr lang="en-GB" sz="2000" dirty="0" smtClean="0"/>
              <a:t>)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GB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International </a:t>
            </a:r>
            <a:r>
              <a:rPr lang="en-GB" sz="2000" dirty="0"/>
              <a:t>Labour Organisation (ILO</a:t>
            </a:r>
            <a:r>
              <a:rPr lang="en-GB" sz="2000" dirty="0" smtClean="0"/>
              <a:t>)</a:t>
            </a:r>
            <a:endParaRPr lang="en-GB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US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/>
              <a:t>International Telecommunication </a:t>
            </a:r>
            <a:r>
              <a:rPr lang="en-GB" sz="2000" dirty="0" smtClean="0"/>
              <a:t>Union </a:t>
            </a:r>
            <a:r>
              <a:rPr lang="en-GB" sz="2000" dirty="0"/>
              <a:t>(ITU</a:t>
            </a:r>
            <a:r>
              <a:rPr lang="en-GB" sz="2000" dirty="0" smtClean="0"/>
              <a:t>)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US" sz="2000" b="1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Interpol</a:t>
            </a:r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US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/>
              <a:t>Office of the High Commissioner for Human Rights (OHCHR)</a:t>
            </a:r>
            <a:endParaRPr lang="en-US" sz="2000" dirty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endParaRPr lang="en-GB" sz="2000" dirty="0" smtClean="0"/>
          </a:p>
          <a:p>
            <a:pPr lvl="0">
              <a:lnSpc>
                <a:spcPct val="20000"/>
              </a:lnSpc>
              <a:spcBef>
                <a:spcPts val="800"/>
              </a:spcBef>
            </a:pPr>
            <a:r>
              <a:rPr lang="en-GB" sz="2000" dirty="0" smtClean="0"/>
              <a:t>Office </a:t>
            </a:r>
            <a:r>
              <a:rPr lang="en-GB" sz="2000" dirty="0"/>
              <a:t>of the Special Representative to the </a:t>
            </a:r>
            <a:r>
              <a:rPr lang="en-GB" sz="2000" dirty="0" smtClean="0"/>
              <a:t>Secretary General </a:t>
            </a:r>
            <a:r>
              <a:rPr lang="en-GB" sz="2000" dirty="0"/>
              <a:t>on </a:t>
            </a:r>
            <a:endParaRPr lang="en-GB" sz="2000" dirty="0" smtClean="0"/>
          </a:p>
          <a:p>
            <a:pPr marL="0" lvl="0" indent="0">
              <a:lnSpc>
                <a:spcPct val="20000"/>
              </a:lnSpc>
              <a:spcBef>
                <a:spcPts val="800"/>
              </a:spcBef>
              <a:buNone/>
            </a:pPr>
            <a:endParaRPr lang="en-GB" sz="2000" dirty="0" smtClean="0"/>
          </a:p>
          <a:p>
            <a:pPr marL="0" lvl="0" indent="0">
              <a:lnSpc>
                <a:spcPct val="20000"/>
              </a:lnSpc>
              <a:spcBef>
                <a:spcPts val="800"/>
              </a:spcBef>
              <a:buNone/>
            </a:pPr>
            <a:r>
              <a:rPr lang="en-GB" sz="2000" dirty="0" smtClean="0"/>
              <a:t>Violence </a:t>
            </a:r>
            <a:r>
              <a:rPr lang="en-GB" sz="2000" dirty="0"/>
              <a:t>against </a:t>
            </a:r>
            <a:r>
              <a:rPr lang="en-GB" sz="2000" dirty="0" smtClean="0"/>
              <a:t>Children </a:t>
            </a:r>
            <a:r>
              <a:rPr lang="en-GB" sz="2000" dirty="0"/>
              <a:t>(SRSG VAC)</a:t>
            </a: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1400"/>
              </a:spcBef>
              <a:spcAft>
                <a:spcPts val="600"/>
              </a:spcAft>
              <a:buNone/>
            </a:pPr>
            <a:endParaRPr lang="en-US" sz="1600" b="1" dirty="0"/>
          </a:p>
        </p:txBody>
      </p:sp>
      <p:pic>
        <p:nvPicPr>
          <p:cNvPr id="7" name="Image 1" descr="C:\Users\Susanna\Documents\TERMINOLOGY AND SEMANTICS\Meetings, notes from meetings\First IWG meeting_Geneva_8 December 2014\IWG logo_n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351" y="300782"/>
            <a:ext cx="17938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6961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To overcome confusion and common misconceptions, and to foster a consensus among key stakeholders on terminology to be used in </a:t>
            </a:r>
            <a:r>
              <a:rPr lang="en-US" sz="2800" u="sng" dirty="0"/>
              <a:t>programming, legislation, policy, and advocacy </a:t>
            </a:r>
            <a:r>
              <a:rPr lang="en-US" sz="2800" dirty="0"/>
              <a:t>regarding the sexual exploitation of </a:t>
            </a:r>
            <a:r>
              <a:rPr lang="en-US" sz="2800" dirty="0" smtClean="0"/>
              <a:t>children</a:t>
            </a:r>
          </a:p>
          <a:p>
            <a:pPr marL="0" indent="0" algn="ctr">
              <a:buNone/>
            </a:pPr>
            <a:r>
              <a:rPr lang="en-US" sz="2800" dirty="0"/>
              <a:t>The outcome of the project will be a set of commonly agreed terms </a:t>
            </a:r>
            <a:r>
              <a:rPr lang="en-US" sz="2800" dirty="0" smtClean="0"/>
              <a:t>to be applied </a:t>
            </a:r>
            <a:r>
              <a:rPr lang="en-US" sz="2800" dirty="0"/>
              <a:t>by professionals and international agencies in their work on sexual exploitation and abuse of </a:t>
            </a:r>
            <a:r>
              <a:rPr lang="en-US" sz="2800" dirty="0" smtClean="0"/>
              <a:t>children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2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4625"/>
            <a:ext cx="8493126" cy="54133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	Child</a:t>
            </a:r>
            <a:r>
              <a:rPr lang="en-US" dirty="0"/>
              <a:t>	</a:t>
            </a:r>
            <a:r>
              <a:rPr lang="en-GB" dirty="0" smtClean="0"/>
              <a:t>Child victim</a:t>
            </a:r>
            <a:r>
              <a:rPr lang="en-US" dirty="0"/>
              <a:t>	</a:t>
            </a:r>
            <a:r>
              <a:rPr lang="en-GB" dirty="0" smtClean="0"/>
              <a:t>Sexual activity	Self-generated</a:t>
            </a:r>
            <a:endParaRPr lang="en-US" dirty="0"/>
          </a:p>
          <a:p>
            <a:pPr marL="0" lvl="0" indent="0">
              <a:buNone/>
            </a:pPr>
            <a:r>
              <a:rPr lang="en-GB" dirty="0"/>
              <a:t>Child </a:t>
            </a:r>
            <a:r>
              <a:rPr lang="en-GB" dirty="0" smtClean="0"/>
              <a:t>marriage</a:t>
            </a:r>
            <a:r>
              <a:rPr lang="en-US" dirty="0"/>
              <a:t>	</a:t>
            </a:r>
            <a:r>
              <a:rPr lang="en-GB" dirty="0" smtClean="0"/>
              <a:t>Child pornography		</a:t>
            </a:r>
            <a:r>
              <a:rPr lang="en-GB" dirty="0" err="1"/>
              <a:t>Sexting</a:t>
            </a:r>
            <a:endParaRPr lang="en-US" dirty="0"/>
          </a:p>
          <a:p>
            <a:pPr marL="0" lvl="0" indent="0">
              <a:buNone/>
            </a:pPr>
            <a:r>
              <a:rPr lang="en-GB" dirty="0" smtClean="0"/>
              <a:t>	Child prostitution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GB" dirty="0" smtClean="0"/>
              <a:t>Child </a:t>
            </a:r>
            <a:r>
              <a:rPr lang="en-GB" dirty="0"/>
              <a:t>sexual abuse</a:t>
            </a:r>
            <a:endParaRPr lang="en-US" dirty="0"/>
          </a:p>
          <a:p>
            <a:pPr marL="0" lvl="0" indent="0">
              <a:buNone/>
            </a:pPr>
            <a:r>
              <a:rPr lang="en-GB" dirty="0" smtClean="0"/>
              <a:t>Child sexual exploitation	Child </a:t>
            </a:r>
            <a:r>
              <a:rPr lang="en-GB" dirty="0"/>
              <a:t>sex </a:t>
            </a:r>
            <a:r>
              <a:rPr lang="en-GB" dirty="0" smtClean="0"/>
              <a:t>offender	</a:t>
            </a:r>
            <a:r>
              <a:rPr lang="en-GB" dirty="0"/>
              <a:t>Grooming</a:t>
            </a:r>
            <a:endParaRPr lang="en-US" dirty="0"/>
          </a:p>
          <a:p>
            <a:pPr marL="0" lvl="0" indent="0">
              <a:buNone/>
            </a:pPr>
            <a:r>
              <a:rPr lang="en-GB" dirty="0" smtClean="0"/>
              <a:t>	Child </a:t>
            </a:r>
            <a:r>
              <a:rPr lang="en-GB" dirty="0"/>
              <a:t>sex </a:t>
            </a:r>
            <a:r>
              <a:rPr lang="en-GB" dirty="0" smtClean="0"/>
              <a:t>tourism 		Sexual violence</a:t>
            </a:r>
            <a:endParaRPr lang="en-US" dirty="0"/>
          </a:p>
          <a:p>
            <a:pPr marL="0" lvl="0" indent="0">
              <a:buNone/>
            </a:pPr>
            <a:r>
              <a:rPr lang="en-GB" dirty="0"/>
              <a:t>Streaming</a:t>
            </a:r>
            <a:r>
              <a:rPr lang="en-GB" dirty="0" smtClean="0"/>
              <a:t>		Sale </a:t>
            </a:r>
            <a:r>
              <a:rPr lang="en-GB" dirty="0"/>
              <a:t>of </a:t>
            </a:r>
            <a:r>
              <a:rPr lang="en-GB" dirty="0" smtClean="0"/>
              <a:t>children	Trafficking of children</a:t>
            </a:r>
            <a:endParaRPr lang="en-US" dirty="0"/>
          </a:p>
          <a:p>
            <a:pPr marL="0" lvl="0" indent="0">
              <a:buNone/>
            </a:pPr>
            <a:r>
              <a:rPr lang="en-GB" dirty="0" smtClean="0"/>
              <a:t>	Online </a:t>
            </a:r>
            <a:r>
              <a:rPr lang="en-GB" dirty="0"/>
              <a:t>sexual </a:t>
            </a:r>
            <a:r>
              <a:rPr lang="en-GB" dirty="0" smtClean="0"/>
              <a:t>abuse		Webcam abuse		</a:t>
            </a:r>
          </a:p>
          <a:p>
            <a:pPr marL="0" lvl="0" indent="0">
              <a:buNone/>
            </a:pPr>
            <a:r>
              <a:rPr lang="en-GB" dirty="0" smtClean="0"/>
              <a:t>Sexual abuse images/content/material	Child erotica		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Offline/Online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increasingly intertwined character of sexual crimes against children, by which there is often an </a:t>
            </a:r>
            <a:r>
              <a:rPr lang="en-US" sz="3200" b="1" dirty="0" smtClean="0"/>
              <a:t>offline</a:t>
            </a:r>
            <a:r>
              <a:rPr lang="en-US" sz="3200" dirty="0" smtClean="0"/>
              <a:t> and an </a:t>
            </a:r>
            <a:r>
              <a:rPr lang="en-US" sz="3200" b="1" dirty="0" smtClean="0"/>
              <a:t>online</a:t>
            </a:r>
            <a:r>
              <a:rPr lang="en-US" sz="3200" dirty="0" smtClean="0"/>
              <a:t> dimension, make it essential to address specific attention online </a:t>
            </a:r>
            <a:r>
              <a:rPr lang="en-US" sz="3200" dirty="0" err="1" smtClean="0"/>
              <a:t>behaviours</a:t>
            </a:r>
            <a:r>
              <a:rPr lang="en-US" sz="3200" dirty="0" smtClean="0"/>
              <a:t> – </a:t>
            </a:r>
            <a:r>
              <a:rPr lang="en-US" sz="3200" u="sng" dirty="0" smtClean="0"/>
              <a:t>and terminology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b="1" dirty="0"/>
              <a:t>This is why the involvement of the ITU COP is crucial!  </a:t>
            </a:r>
          </a:p>
        </p:txBody>
      </p:sp>
    </p:spTree>
    <p:extLst>
      <p:ext uri="{BB962C8B-B14F-4D97-AF65-F5344CB8AC3E}">
        <p14:creationId xmlns:p14="http://schemas.microsoft.com/office/powerpoint/2010/main" val="1701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4AF02-6D3D-4DCC-8931-1D29259F5BBE}"/>
</file>

<file path=customXml/itemProps2.xml><?xml version="1.0" encoding="utf-8"?>
<ds:datastoreItem xmlns:ds="http://schemas.openxmlformats.org/officeDocument/2006/customXml" ds:itemID="{7D9687EE-FFA1-47CF-BB2C-52A6EC73F8E9}"/>
</file>

<file path=customXml/itemProps3.xml><?xml version="1.0" encoding="utf-8"?>
<ds:datastoreItem xmlns:ds="http://schemas.openxmlformats.org/officeDocument/2006/customXml" ds:itemID="{24D336ED-ABB0-4409-9723-F15F71C529F0}"/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99</TotalTime>
  <Words>622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Candara</vt:lpstr>
      <vt:lpstr>Wingdings</vt:lpstr>
      <vt:lpstr>Tradition</vt:lpstr>
      <vt:lpstr>Terminology  and  Semantics</vt:lpstr>
      <vt:lpstr>Background</vt:lpstr>
      <vt:lpstr>Background</vt:lpstr>
      <vt:lpstr>Background</vt:lpstr>
      <vt:lpstr>Methodology</vt:lpstr>
      <vt:lpstr>Composition  of the IWG </vt:lpstr>
      <vt:lpstr>Overall objective </vt:lpstr>
      <vt:lpstr>Which terms?</vt:lpstr>
      <vt:lpstr>Offline/Online</vt:lpstr>
      <vt:lpstr>Methodology</vt:lpstr>
      <vt:lpstr>Methodology</vt:lpstr>
      <vt:lpstr>Publication and presentation</vt:lpstr>
      <vt:lpstr>Publication and presentation</vt:lpstr>
      <vt:lpstr>Terminology  and  Semantics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 and  Semantics</dc:title>
  <dc:creator>Alexandre Saydé</dc:creator>
  <cp:lastModifiedBy>Licciardello, Carla</cp:lastModifiedBy>
  <cp:revision>30</cp:revision>
  <dcterms:created xsi:type="dcterms:W3CDTF">2015-01-21T10:15:20Z</dcterms:created>
  <dcterms:modified xsi:type="dcterms:W3CDTF">2015-01-21T13:28:39Z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