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  <p:sldId id="275" r:id="rId9"/>
    <p:sldId id="276" r:id="rId10"/>
    <p:sldId id="277" r:id="rId11"/>
    <p:sldId id="278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94643"/>
  </p:normalViewPr>
  <p:slideViewPr>
    <p:cSldViewPr snapToGrid="0" snapToObjects="1" showGuides="1">
      <p:cViewPr varScale="1">
        <p:scale>
          <a:sx n="85" d="100"/>
          <a:sy n="85" d="100"/>
        </p:scale>
        <p:origin x="1278" y="60"/>
      </p:cViewPr>
      <p:guideLst>
        <p:guide orient="horz" pos="125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25B26-E213-3349-AC73-BFC6EC1C1B16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00FFE9-4F87-F24E-A2DF-E72EC86D2AD1}">
      <dgm:prSet/>
      <dgm:spPr/>
      <dgm:t>
        <a:bodyPr/>
        <a:lstStyle/>
        <a:p>
          <a:pPr rtl="0"/>
          <a:r>
            <a:rPr lang="en-US" dirty="0"/>
            <a:t>ITU</a:t>
          </a:r>
        </a:p>
      </dgm:t>
    </dgm:pt>
    <dgm:pt modelId="{60CD0500-3EF4-C446-B9F1-4F150A69531A}" type="parTrans" cxnId="{3F0A00F0-9EBC-8241-9EF6-283A41E857D1}">
      <dgm:prSet/>
      <dgm:spPr/>
      <dgm:t>
        <a:bodyPr/>
        <a:lstStyle/>
        <a:p>
          <a:endParaRPr lang="en-US"/>
        </a:p>
      </dgm:t>
    </dgm:pt>
    <dgm:pt modelId="{9AA1FE3F-7047-084D-ACE6-E88F19FA1EDF}" type="sibTrans" cxnId="{3F0A00F0-9EBC-8241-9EF6-283A41E857D1}">
      <dgm:prSet/>
      <dgm:spPr/>
      <dgm:t>
        <a:bodyPr/>
        <a:lstStyle/>
        <a:p>
          <a:endParaRPr lang="en-US"/>
        </a:p>
      </dgm:t>
    </dgm:pt>
    <dgm:pt modelId="{53D1A634-4BE4-1E4D-B0D1-D5B50A9FA5A3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COP partners</a:t>
          </a:r>
        </a:p>
      </dgm:t>
    </dgm:pt>
    <dgm:pt modelId="{0AD93001-CD95-DF40-9B16-F50BA3F39121}" type="parTrans" cxnId="{939522AF-9BE9-3444-AEBB-A6A0AE5FAA30}">
      <dgm:prSet/>
      <dgm:spPr/>
      <dgm:t>
        <a:bodyPr/>
        <a:lstStyle/>
        <a:p>
          <a:endParaRPr lang="en-US"/>
        </a:p>
      </dgm:t>
    </dgm:pt>
    <dgm:pt modelId="{B5A4503E-6A8F-4A4A-8DBA-2ACA48F870AF}" type="sibTrans" cxnId="{939522AF-9BE9-3444-AEBB-A6A0AE5FAA30}">
      <dgm:prSet/>
      <dgm:spPr/>
      <dgm:t>
        <a:bodyPr/>
        <a:lstStyle/>
        <a:p>
          <a:endParaRPr lang="en-US"/>
        </a:p>
      </dgm:t>
    </dgm:pt>
    <dgm:pt modelId="{24F0FBED-EDF5-2940-A55E-62B56DAD6527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Personal network</a:t>
          </a:r>
        </a:p>
      </dgm:t>
    </dgm:pt>
    <dgm:pt modelId="{ACB07076-FA5D-864F-956E-616BAEBA245D}" type="parTrans" cxnId="{D585E1F6-C561-BC4F-8B30-3B0FFDBD20AA}">
      <dgm:prSet/>
      <dgm:spPr/>
      <dgm:t>
        <a:bodyPr/>
        <a:lstStyle/>
        <a:p>
          <a:endParaRPr lang="en-US"/>
        </a:p>
      </dgm:t>
    </dgm:pt>
    <dgm:pt modelId="{B1540765-2AA0-6E4F-BC26-00912CE0281B}" type="sibTrans" cxnId="{D585E1F6-C561-BC4F-8B30-3B0FFDBD20AA}">
      <dgm:prSet/>
      <dgm:spPr/>
      <dgm:t>
        <a:bodyPr/>
        <a:lstStyle/>
        <a:p>
          <a:endParaRPr lang="en-US"/>
        </a:p>
      </dgm:t>
    </dgm:pt>
    <dgm:pt modelId="{DF7BF9F6-BE60-6449-9E9D-B6928DEF02A6}">
      <dgm:prSet/>
      <dgm:spPr/>
      <dgm:t>
        <a:bodyPr/>
        <a:lstStyle/>
        <a:p>
          <a:pPr rtl="0"/>
          <a:r>
            <a:rPr lang="en-US" dirty="0" err="1"/>
            <a:t>RErights</a:t>
          </a:r>
          <a:endParaRPr lang="en-US" dirty="0"/>
        </a:p>
      </dgm:t>
    </dgm:pt>
    <dgm:pt modelId="{4526C9C4-D043-2D46-81EC-7B330392FBFB}" type="parTrans" cxnId="{9296DA42-397E-C247-B05D-C4B0F2F535D5}">
      <dgm:prSet/>
      <dgm:spPr/>
      <dgm:t>
        <a:bodyPr/>
        <a:lstStyle/>
        <a:p>
          <a:endParaRPr lang="en-US"/>
        </a:p>
      </dgm:t>
    </dgm:pt>
    <dgm:pt modelId="{66F370A5-9207-8B44-BAB5-E3428E0DE7EB}" type="sibTrans" cxnId="{9296DA42-397E-C247-B05D-C4B0F2F535D5}">
      <dgm:prSet/>
      <dgm:spPr/>
      <dgm:t>
        <a:bodyPr/>
        <a:lstStyle/>
        <a:p>
          <a:endParaRPr lang="en-US"/>
        </a:p>
      </dgm:t>
    </dgm:pt>
    <dgm:pt modelId="{52F350F5-0A43-2C4C-8DA0-893B88356F35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Social media</a:t>
          </a:r>
        </a:p>
      </dgm:t>
    </dgm:pt>
    <dgm:pt modelId="{D77FA684-0CA0-6F4B-8068-FA658A14850F}" type="parTrans" cxnId="{0807D74E-F5C9-8142-ACB8-0B7EEC7C2145}">
      <dgm:prSet/>
      <dgm:spPr/>
      <dgm:t>
        <a:bodyPr/>
        <a:lstStyle/>
        <a:p>
          <a:endParaRPr lang="en-US"/>
        </a:p>
      </dgm:t>
    </dgm:pt>
    <dgm:pt modelId="{319A7C3E-05ED-464C-BAD0-7226A3401A68}" type="sibTrans" cxnId="{0807D74E-F5C9-8142-ACB8-0B7EEC7C2145}">
      <dgm:prSet/>
      <dgm:spPr/>
      <dgm:t>
        <a:bodyPr/>
        <a:lstStyle/>
        <a:p>
          <a:endParaRPr lang="en-US"/>
        </a:p>
      </dgm:t>
    </dgm:pt>
    <dgm:pt modelId="{56B187E1-D717-614C-B375-4C0EDEE02477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ITU Blog and Newsletter</a:t>
          </a:r>
        </a:p>
      </dgm:t>
    </dgm:pt>
    <dgm:pt modelId="{BD963843-20B4-224E-A11B-983F6B5CA874}" type="parTrans" cxnId="{0EA1277B-5F3B-A747-B4E6-D70B1BCBF266}">
      <dgm:prSet/>
      <dgm:spPr/>
      <dgm:t>
        <a:bodyPr/>
        <a:lstStyle/>
        <a:p>
          <a:endParaRPr lang="en-US"/>
        </a:p>
      </dgm:t>
    </dgm:pt>
    <dgm:pt modelId="{B3F0431C-8D82-744F-86B3-BEC8234D4620}" type="sibTrans" cxnId="{0EA1277B-5F3B-A747-B4E6-D70B1BCBF266}">
      <dgm:prSet/>
      <dgm:spPr/>
      <dgm:t>
        <a:bodyPr/>
        <a:lstStyle/>
        <a:p>
          <a:endParaRPr lang="en-US"/>
        </a:p>
      </dgm:t>
    </dgm:pt>
    <dgm:pt modelId="{03B7383A-647E-BC4E-B89B-C99C128A903D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Social media, blogs, infographics</a:t>
          </a:r>
        </a:p>
      </dgm:t>
    </dgm:pt>
    <dgm:pt modelId="{655A7939-A5CA-624C-8677-C62F01E3C744}" type="parTrans" cxnId="{E122A68A-AE44-9248-9AB6-3920CF7EA1A6}">
      <dgm:prSet/>
      <dgm:spPr/>
      <dgm:t>
        <a:bodyPr/>
        <a:lstStyle/>
        <a:p>
          <a:endParaRPr lang="en-AU"/>
        </a:p>
      </dgm:t>
    </dgm:pt>
    <dgm:pt modelId="{A7FB371B-2A8D-C24B-B136-B89EEDBA0DD3}" type="sibTrans" cxnId="{E122A68A-AE44-9248-9AB6-3920CF7EA1A6}">
      <dgm:prSet/>
      <dgm:spPr/>
      <dgm:t>
        <a:bodyPr/>
        <a:lstStyle/>
        <a:p>
          <a:endParaRPr lang="en-AU"/>
        </a:p>
      </dgm:t>
    </dgm:pt>
    <dgm:pt modelId="{5F3463A3-6DC7-C248-ABBA-1B7DF20BA9CE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Newsletters to </a:t>
          </a:r>
          <a:r>
            <a:rPr lang="en-US" dirty="0" err="1">
              <a:solidFill>
                <a:schemeClr val="tx1"/>
              </a:solidFill>
            </a:rPr>
            <a:t>RErights</a:t>
          </a:r>
          <a:r>
            <a:rPr lang="en-US" dirty="0">
              <a:solidFill>
                <a:schemeClr val="tx1"/>
              </a:solidFill>
            </a:rPr>
            <a:t> agents</a:t>
          </a:r>
        </a:p>
      </dgm:t>
    </dgm:pt>
    <dgm:pt modelId="{60069909-24E7-514D-8E9A-DC150224383B}" type="parTrans" cxnId="{6BFFF796-0006-EC48-971E-2261D179114B}">
      <dgm:prSet/>
      <dgm:spPr/>
      <dgm:t>
        <a:bodyPr/>
        <a:lstStyle/>
        <a:p>
          <a:endParaRPr lang="en-AU"/>
        </a:p>
      </dgm:t>
    </dgm:pt>
    <dgm:pt modelId="{8B1F9AD5-E04D-CA42-8D76-3927566AF9A2}" type="sibTrans" cxnId="{6BFFF796-0006-EC48-971E-2261D179114B}">
      <dgm:prSet/>
      <dgm:spPr/>
      <dgm:t>
        <a:bodyPr/>
        <a:lstStyle/>
        <a:p>
          <a:endParaRPr lang="en-AU"/>
        </a:p>
      </dgm:t>
    </dgm:pt>
    <dgm:pt modelId="{A86420B0-606B-294E-845E-61DCF8619FBA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Mobilised</a:t>
          </a:r>
          <a:r>
            <a:rPr lang="en-US" dirty="0">
              <a:solidFill>
                <a:schemeClr val="tx1"/>
              </a:solidFill>
            </a:rPr>
            <a:t> the project’s Critical Friends and Project Advisory Board</a:t>
          </a:r>
        </a:p>
      </dgm:t>
    </dgm:pt>
    <dgm:pt modelId="{FA9AC7F9-0599-E840-9FB7-AF6929AC7B8A}" type="parTrans" cxnId="{4CC5C233-98D8-AA4F-8690-1D52DFC00591}">
      <dgm:prSet/>
      <dgm:spPr/>
      <dgm:t>
        <a:bodyPr/>
        <a:lstStyle/>
        <a:p>
          <a:endParaRPr lang="en-AU"/>
        </a:p>
      </dgm:t>
    </dgm:pt>
    <dgm:pt modelId="{8F67CFD7-7909-FA46-B09E-E725888B1F0A}" type="sibTrans" cxnId="{4CC5C233-98D8-AA4F-8690-1D52DFC00591}">
      <dgm:prSet/>
      <dgm:spPr/>
      <dgm:t>
        <a:bodyPr/>
        <a:lstStyle/>
        <a:p>
          <a:endParaRPr lang="en-AU"/>
        </a:p>
      </dgm:t>
    </dgm:pt>
    <dgm:pt modelId="{77483CD2-2859-164B-854A-68BC1518E4B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Existing networks</a:t>
          </a:r>
          <a:endParaRPr lang="en-AU" dirty="0">
            <a:solidFill>
              <a:schemeClr val="tx1"/>
            </a:solidFill>
          </a:endParaRPr>
        </a:p>
      </dgm:t>
    </dgm:pt>
    <dgm:pt modelId="{2FFF2667-6807-E547-B4C1-DB875B78B06A}" type="parTrans" cxnId="{C51DDA4C-F577-F244-9721-18B72D1CD33D}">
      <dgm:prSet/>
      <dgm:spPr/>
      <dgm:t>
        <a:bodyPr/>
        <a:lstStyle/>
        <a:p>
          <a:endParaRPr lang="en-AU"/>
        </a:p>
      </dgm:t>
    </dgm:pt>
    <dgm:pt modelId="{7007C9FB-F3F3-F54A-B89F-8F4DB98DFDB6}" type="sibTrans" cxnId="{C51DDA4C-F577-F244-9721-18B72D1CD33D}">
      <dgm:prSet/>
      <dgm:spPr/>
      <dgm:t>
        <a:bodyPr/>
        <a:lstStyle/>
        <a:p>
          <a:endParaRPr lang="en-AU"/>
        </a:p>
      </dgm:t>
    </dgm:pt>
    <dgm:pt modelId="{2C162EB5-D6D7-431D-8918-810D25C0CC5F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Active support received by INSAFE through newsletters, social media messages, engagement of youth ambassadors platform</a:t>
          </a:r>
        </a:p>
      </dgm:t>
    </dgm:pt>
    <dgm:pt modelId="{DC8C604A-FCA3-4045-AE4F-8F527574C957}" type="parTrans" cxnId="{90C02FA7-9CE6-48D0-9DDD-D1B96A31EB82}">
      <dgm:prSet/>
      <dgm:spPr/>
    </dgm:pt>
    <dgm:pt modelId="{5A53BD68-ECA2-4210-9F05-275B1702CC99}" type="sibTrans" cxnId="{90C02FA7-9CE6-48D0-9DDD-D1B96A31EB82}">
      <dgm:prSet/>
      <dgm:spPr/>
    </dgm:pt>
    <dgm:pt modelId="{F32C3472-9271-0640-958E-ED1B311E412E}" type="pres">
      <dgm:prSet presAssocID="{46325B26-E213-3349-AC73-BFC6EC1C1B16}" presName="Name0" presStyleCnt="0">
        <dgm:presLayoutVars>
          <dgm:dir/>
          <dgm:animLvl val="lvl"/>
          <dgm:resizeHandles val="exact"/>
        </dgm:presLayoutVars>
      </dgm:prSet>
      <dgm:spPr/>
    </dgm:pt>
    <dgm:pt modelId="{22BEE6E1-903A-2741-8BFB-1504216B7D88}" type="pres">
      <dgm:prSet presAssocID="{FC00FFE9-4F87-F24E-A2DF-E72EC86D2AD1}" presName="composite" presStyleCnt="0"/>
      <dgm:spPr/>
    </dgm:pt>
    <dgm:pt modelId="{394699AC-59AC-A442-8E74-5DFD71F24BDC}" type="pres">
      <dgm:prSet presAssocID="{FC00FFE9-4F87-F24E-A2DF-E72EC86D2AD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AAC4B06-72F2-D442-BEC6-7920FF00F38D}" type="pres">
      <dgm:prSet presAssocID="{FC00FFE9-4F87-F24E-A2DF-E72EC86D2AD1}" presName="desTx" presStyleLbl="alignAccFollowNode1" presStyleIdx="0" presStyleCnt="2">
        <dgm:presLayoutVars>
          <dgm:bulletEnabled val="1"/>
        </dgm:presLayoutVars>
      </dgm:prSet>
      <dgm:spPr/>
    </dgm:pt>
    <dgm:pt modelId="{BE9BA277-2204-F843-A048-E34EA33CDDFE}" type="pres">
      <dgm:prSet presAssocID="{9AA1FE3F-7047-084D-ACE6-E88F19FA1EDF}" presName="space" presStyleCnt="0"/>
      <dgm:spPr/>
    </dgm:pt>
    <dgm:pt modelId="{67F178D2-AB35-F042-87A9-AD0DA213C4C1}" type="pres">
      <dgm:prSet presAssocID="{DF7BF9F6-BE60-6449-9E9D-B6928DEF02A6}" presName="composite" presStyleCnt="0"/>
      <dgm:spPr/>
    </dgm:pt>
    <dgm:pt modelId="{0F7E9DE6-4401-AC4B-8D17-BCBF45A84232}" type="pres">
      <dgm:prSet presAssocID="{DF7BF9F6-BE60-6449-9E9D-B6928DEF02A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EEA46A6-EDAC-7042-BF4E-B4A4E166EC10}" type="pres">
      <dgm:prSet presAssocID="{DF7BF9F6-BE60-6449-9E9D-B6928DEF02A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39522AF-9BE9-3444-AEBB-A6A0AE5FAA30}" srcId="{FC00FFE9-4F87-F24E-A2DF-E72EC86D2AD1}" destId="{53D1A634-4BE4-1E4D-B0D1-D5B50A9FA5A3}" srcOrd="2" destOrd="0" parTransId="{0AD93001-CD95-DF40-9B16-F50BA3F39121}" sibTransId="{B5A4503E-6A8F-4A4A-8DBA-2ACA48F870AF}"/>
    <dgm:cxn modelId="{1CD9EE04-723C-B94C-995A-3A86F43A85D1}" type="presOf" srcId="{5F3463A3-6DC7-C248-ABBA-1B7DF20BA9CE}" destId="{7EEA46A6-EDAC-7042-BF4E-B4A4E166EC10}" srcOrd="0" destOrd="1" presId="urn:microsoft.com/office/officeart/2005/8/layout/hList1"/>
    <dgm:cxn modelId="{D585E1F6-C561-BC4F-8B30-3B0FFDBD20AA}" srcId="{FC00FFE9-4F87-F24E-A2DF-E72EC86D2AD1}" destId="{24F0FBED-EDF5-2940-A55E-62B56DAD6527}" srcOrd="3" destOrd="0" parTransId="{ACB07076-FA5D-864F-956E-616BAEBA245D}" sibTransId="{B1540765-2AA0-6E4F-BC26-00912CE0281B}"/>
    <dgm:cxn modelId="{8B8A5123-D356-AC47-8617-B1C08E64E48E}" type="presOf" srcId="{56B187E1-D717-614C-B375-4C0EDEE02477}" destId="{FAAC4B06-72F2-D442-BEC6-7920FF00F38D}" srcOrd="0" destOrd="1" presId="urn:microsoft.com/office/officeart/2005/8/layout/hList1"/>
    <dgm:cxn modelId="{A712A2AD-600A-804C-AC72-ECCB0B47D5CF}" type="presOf" srcId="{DF7BF9F6-BE60-6449-9E9D-B6928DEF02A6}" destId="{0F7E9DE6-4401-AC4B-8D17-BCBF45A84232}" srcOrd="0" destOrd="0" presId="urn:microsoft.com/office/officeart/2005/8/layout/hList1"/>
    <dgm:cxn modelId="{A81E1C26-85E2-E946-991C-7B357E766FFB}" type="presOf" srcId="{03B7383A-647E-BC4E-B89B-C99C128A903D}" destId="{7EEA46A6-EDAC-7042-BF4E-B4A4E166EC10}" srcOrd="0" destOrd="0" presId="urn:microsoft.com/office/officeart/2005/8/layout/hList1"/>
    <dgm:cxn modelId="{9296DA42-397E-C247-B05D-C4B0F2F535D5}" srcId="{46325B26-E213-3349-AC73-BFC6EC1C1B16}" destId="{DF7BF9F6-BE60-6449-9E9D-B6928DEF02A6}" srcOrd="1" destOrd="0" parTransId="{4526C9C4-D043-2D46-81EC-7B330392FBFB}" sibTransId="{66F370A5-9207-8B44-BAB5-E3428E0DE7EB}"/>
    <dgm:cxn modelId="{4CC5C233-98D8-AA4F-8690-1D52DFC00591}" srcId="{DF7BF9F6-BE60-6449-9E9D-B6928DEF02A6}" destId="{A86420B0-606B-294E-845E-61DCF8619FBA}" srcOrd="2" destOrd="0" parTransId="{FA9AC7F9-0599-E840-9FB7-AF6929AC7B8A}" sibTransId="{8F67CFD7-7909-FA46-B09E-E725888B1F0A}"/>
    <dgm:cxn modelId="{CB41DE3D-61EC-9542-8DDA-34862BD05274}" type="presOf" srcId="{24F0FBED-EDF5-2940-A55E-62B56DAD6527}" destId="{FAAC4B06-72F2-D442-BEC6-7920FF00F38D}" srcOrd="0" destOrd="3" presId="urn:microsoft.com/office/officeart/2005/8/layout/hList1"/>
    <dgm:cxn modelId="{0EA1277B-5F3B-A747-B4E6-D70B1BCBF266}" srcId="{FC00FFE9-4F87-F24E-A2DF-E72EC86D2AD1}" destId="{56B187E1-D717-614C-B375-4C0EDEE02477}" srcOrd="1" destOrd="0" parTransId="{BD963843-20B4-224E-A11B-983F6B5CA874}" sibTransId="{B3F0431C-8D82-744F-86B3-BEC8234D4620}"/>
    <dgm:cxn modelId="{6360547A-C534-4359-801D-6C431E0D6B8E}" type="presOf" srcId="{2C162EB5-D6D7-431D-8918-810D25C0CC5F}" destId="{FAAC4B06-72F2-D442-BEC6-7920FF00F38D}" srcOrd="0" destOrd="4" presId="urn:microsoft.com/office/officeart/2005/8/layout/hList1"/>
    <dgm:cxn modelId="{C51DDA4C-F577-F244-9721-18B72D1CD33D}" srcId="{DF7BF9F6-BE60-6449-9E9D-B6928DEF02A6}" destId="{77483CD2-2859-164B-854A-68BC1518E4B8}" srcOrd="3" destOrd="0" parTransId="{2FFF2667-6807-E547-B4C1-DB875B78B06A}" sibTransId="{7007C9FB-F3F3-F54A-B89F-8F4DB98DFDB6}"/>
    <dgm:cxn modelId="{2D86D597-137D-7944-B89F-3FA5887760BF}" type="presOf" srcId="{A86420B0-606B-294E-845E-61DCF8619FBA}" destId="{7EEA46A6-EDAC-7042-BF4E-B4A4E166EC10}" srcOrd="0" destOrd="2" presId="urn:microsoft.com/office/officeart/2005/8/layout/hList1"/>
    <dgm:cxn modelId="{92656E45-55AB-4040-B6CC-611B90B0AD59}" type="presOf" srcId="{77483CD2-2859-164B-854A-68BC1518E4B8}" destId="{7EEA46A6-EDAC-7042-BF4E-B4A4E166EC10}" srcOrd="0" destOrd="3" presId="urn:microsoft.com/office/officeart/2005/8/layout/hList1"/>
    <dgm:cxn modelId="{90C02FA7-9CE6-48D0-9DDD-D1B96A31EB82}" srcId="{FC00FFE9-4F87-F24E-A2DF-E72EC86D2AD1}" destId="{2C162EB5-D6D7-431D-8918-810D25C0CC5F}" srcOrd="4" destOrd="0" parTransId="{DC8C604A-FCA3-4045-AE4F-8F527574C957}" sibTransId="{5A53BD68-ECA2-4210-9F05-275B1702CC99}"/>
    <dgm:cxn modelId="{3F0A00F0-9EBC-8241-9EF6-283A41E857D1}" srcId="{46325B26-E213-3349-AC73-BFC6EC1C1B16}" destId="{FC00FFE9-4F87-F24E-A2DF-E72EC86D2AD1}" srcOrd="0" destOrd="0" parTransId="{60CD0500-3EF4-C446-B9F1-4F150A69531A}" sibTransId="{9AA1FE3F-7047-084D-ACE6-E88F19FA1EDF}"/>
    <dgm:cxn modelId="{E122A68A-AE44-9248-9AB6-3920CF7EA1A6}" srcId="{DF7BF9F6-BE60-6449-9E9D-B6928DEF02A6}" destId="{03B7383A-647E-BC4E-B89B-C99C128A903D}" srcOrd="0" destOrd="0" parTransId="{655A7939-A5CA-624C-8677-C62F01E3C744}" sibTransId="{A7FB371B-2A8D-C24B-B136-B89EEDBA0DD3}"/>
    <dgm:cxn modelId="{6BFFF796-0006-EC48-971E-2261D179114B}" srcId="{DF7BF9F6-BE60-6449-9E9D-B6928DEF02A6}" destId="{5F3463A3-6DC7-C248-ABBA-1B7DF20BA9CE}" srcOrd="1" destOrd="0" parTransId="{60069909-24E7-514D-8E9A-DC150224383B}" sibTransId="{8B1F9AD5-E04D-CA42-8D76-3927566AF9A2}"/>
    <dgm:cxn modelId="{67474648-0199-8444-B148-26A2CE5CB52D}" type="presOf" srcId="{FC00FFE9-4F87-F24E-A2DF-E72EC86D2AD1}" destId="{394699AC-59AC-A442-8E74-5DFD71F24BDC}" srcOrd="0" destOrd="0" presId="urn:microsoft.com/office/officeart/2005/8/layout/hList1"/>
    <dgm:cxn modelId="{CCED3D71-1DE5-0140-A877-32557A0F3F08}" type="presOf" srcId="{53D1A634-4BE4-1E4D-B0D1-D5B50A9FA5A3}" destId="{FAAC4B06-72F2-D442-BEC6-7920FF00F38D}" srcOrd="0" destOrd="2" presId="urn:microsoft.com/office/officeart/2005/8/layout/hList1"/>
    <dgm:cxn modelId="{F448DED5-A8F6-0B47-9D79-FE771BCF8A50}" type="presOf" srcId="{52F350F5-0A43-2C4C-8DA0-893B88356F35}" destId="{FAAC4B06-72F2-D442-BEC6-7920FF00F38D}" srcOrd="0" destOrd="0" presId="urn:microsoft.com/office/officeart/2005/8/layout/hList1"/>
    <dgm:cxn modelId="{0807D74E-F5C9-8142-ACB8-0B7EEC7C2145}" srcId="{FC00FFE9-4F87-F24E-A2DF-E72EC86D2AD1}" destId="{52F350F5-0A43-2C4C-8DA0-893B88356F35}" srcOrd="0" destOrd="0" parTransId="{D77FA684-0CA0-6F4B-8068-FA658A14850F}" sibTransId="{319A7C3E-05ED-464C-BAD0-7226A3401A68}"/>
    <dgm:cxn modelId="{04293CCA-951F-7947-A99F-D3F33BB91651}" type="presOf" srcId="{46325B26-E213-3349-AC73-BFC6EC1C1B16}" destId="{F32C3472-9271-0640-958E-ED1B311E412E}" srcOrd="0" destOrd="0" presId="urn:microsoft.com/office/officeart/2005/8/layout/hList1"/>
    <dgm:cxn modelId="{819277C0-D040-5D44-A913-054919BDE9C1}" type="presParOf" srcId="{F32C3472-9271-0640-958E-ED1B311E412E}" destId="{22BEE6E1-903A-2741-8BFB-1504216B7D88}" srcOrd="0" destOrd="0" presId="urn:microsoft.com/office/officeart/2005/8/layout/hList1"/>
    <dgm:cxn modelId="{EF07F9E4-6924-6E47-A777-FE3B782DE3B1}" type="presParOf" srcId="{22BEE6E1-903A-2741-8BFB-1504216B7D88}" destId="{394699AC-59AC-A442-8E74-5DFD71F24BDC}" srcOrd="0" destOrd="0" presId="urn:microsoft.com/office/officeart/2005/8/layout/hList1"/>
    <dgm:cxn modelId="{3B5604BC-4BF9-694B-BD07-C05F3941A903}" type="presParOf" srcId="{22BEE6E1-903A-2741-8BFB-1504216B7D88}" destId="{FAAC4B06-72F2-D442-BEC6-7920FF00F38D}" srcOrd="1" destOrd="0" presId="urn:microsoft.com/office/officeart/2005/8/layout/hList1"/>
    <dgm:cxn modelId="{6CEC200B-2161-D44B-8924-F0087CB1DFA6}" type="presParOf" srcId="{F32C3472-9271-0640-958E-ED1B311E412E}" destId="{BE9BA277-2204-F843-A048-E34EA33CDDFE}" srcOrd="1" destOrd="0" presId="urn:microsoft.com/office/officeart/2005/8/layout/hList1"/>
    <dgm:cxn modelId="{D97741C5-35F1-9741-B0AF-244AAD9BB013}" type="presParOf" srcId="{F32C3472-9271-0640-958E-ED1B311E412E}" destId="{67F178D2-AB35-F042-87A9-AD0DA213C4C1}" srcOrd="2" destOrd="0" presId="urn:microsoft.com/office/officeart/2005/8/layout/hList1"/>
    <dgm:cxn modelId="{C307025F-05A6-B242-8C82-742465F4B36C}" type="presParOf" srcId="{67F178D2-AB35-F042-87A9-AD0DA213C4C1}" destId="{0F7E9DE6-4401-AC4B-8D17-BCBF45A84232}" srcOrd="0" destOrd="0" presId="urn:microsoft.com/office/officeart/2005/8/layout/hList1"/>
    <dgm:cxn modelId="{CCF381A1-5073-284D-80A7-20059AA9ADA5}" type="presParOf" srcId="{67F178D2-AB35-F042-87A9-AD0DA213C4C1}" destId="{7EEA46A6-EDAC-7042-BF4E-B4A4E166EC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699AC-59AC-A442-8E74-5DFD71F24BDC}">
      <dsp:nvSpPr>
        <dsp:cNvPr id="0" name=""/>
        <dsp:cNvSpPr/>
      </dsp:nvSpPr>
      <dsp:spPr>
        <a:xfrm>
          <a:off x="40" y="143130"/>
          <a:ext cx="3845569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ITU</a:t>
          </a:r>
        </a:p>
      </dsp:txBody>
      <dsp:txXfrm>
        <a:off x="40" y="143130"/>
        <a:ext cx="3845569" cy="432000"/>
      </dsp:txXfrm>
    </dsp:sp>
    <dsp:sp modelId="{FAAC4B06-72F2-D442-BEC6-7920FF00F38D}">
      <dsp:nvSpPr>
        <dsp:cNvPr id="0" name=""/>
        <dsp:cNvSpPr/>
      </dsp:nvSpPr>
      <dsp:spPr>
        <a:xfrm>
          <a:off x="40" y="575130"/>
          <a:ext cx="3845569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Social media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ITU Blog and Newsletter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COP partners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Personal network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Active support received by INSAFE through newsletters, social media messages, engagement of youth ambassadors platform</a:t>
          </a:r>
        </a:p>
      </dsp:txBody>
      <dsp:txXfrm>
        <a:off x="40" y="575130"/>
        <a:ext cx="3845569" cy="1811700"/>
      </dsp:txXfrm>
    </dsp:sp>
    <dsp:sp modelId="{0F7E9DE6-4401-AC4B-8D17-BCBF45A84232}">
      <dsp:nvSpPr>
        <dsp:cNvPr id="0" name=""/>
        <dsp:cNvSpPr/>
      </dsp:nvSpPr>
      <dsp:spPr>
        <a:xfrm>
          <a:off x="4383989" y="143130"/>
          <a:ext cx="3845569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RErights</a:t>
          </a:r>
          <a:endParaRPr lang="en-US" sz="1500" kern="1200" dirty="0"/>
        </a:p>
      </dsp:txBody>
      <dsp:txXfrm>
        <a:off x="4383989" y="143130"/>
        <a:ext cx="3845569" cy="432000"/>
      </dsp:txXfrm>
    </dsp:sp>
    <dsp:sp modelId="{7EEA46A6-EDAC-7042-BF4E-B4A4E166EC10}">
      <dsp:nvSpPr>
        <dsp:cNvPr id="0" name=""/>
        <dsp:cNvSpPr/>
      </dsp:nvSpPr>
      <dsp:spPr>
        <a:xfrm>
          <a:off x="4383989" y="575130"/>
          <a:ext cx="3845569" cy="1811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Social media, blogs, infographics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Newsletters to </a:t>
          </a:r>
          <a:r>
            <a:rPr lang="en-US" sz="1500" kern="1200" dirty="0" err="1">
              <a:solidFill>
                <a:schemeClr val="tx1"/>
              </a:solidFill>
            </a:rPr>
            <a:t>RErights</a:t>
          </a:r>
          <a:r>
            <a:rPr lang="en-US" sz="1500" kern="1200" dirty="0">
              <a:solidFill>
                <a:schemeClr val="tx1"/>
              </a:solidFill>
            </a:rPr>
            <a:t> agents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solidFill>
                <a:schemeClr val="tx1"/>
              </a:solidFill>
            </a:rPr>
            <a:t>Mobilised</a:t>
          </a:r>
          <a:r>
            <a:rPr lang="en-US" sz="1500" kern="1200" dirty="0">
              <a:solidFill>
                <a:schemeClr val="tx1"/>
              </a:solidFill>
            </a:rPr>
            <a:t> the project’s Critical Friends and Project Advisory Board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Existing networks</a:t>
          </a:r>
          <a:endParaRPr lang="en-AU" sz="1500" kern="1200" dirty="0">
            <a:solidFill>
              <a:schemeClr val="tx1"/>
            </a:solidFill>
          </a:endParaRPr>
        </a:p>
      </dsp:txBody>
      <dsp:txXfrm>
        <a:off x="4383989" y="575130"/>
        <a:ext cx="3845569" cy="181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62F81-F0A4-4245-8837-6886F1A7D62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F2A90-BF6E-0F47-BE15-79005F33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2A90-BF6E-0F47-BE15-79005F33B0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4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2A90-BF6E-0F47-BE15-79005F33B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1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2A90-BF6E-0F47-BE15-79005F33B0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2A90-BF6E-0F47-BE15-79005F33B0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8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2A90-BF6E-0F47-BE15-79005F33B0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8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erights.org/operation-uncoo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75782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57"/>
            <a:ext cx="8229600" cy="1143000"/>
          </a:xfrm>
        </p:spPr>
        <p:txBody>
          <a:bodyPr/>
          <a:lstStyle/>
          <a:p>
            <a:r>
              <a:rPr lang="en-US" dirty="0"/>
              <a:t> What young people told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595"/>
            <a:ext cx="8229600" cy="4499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“There is no concrete definition [of cyberbullying], as is the case for other concepts like violence or psychology (…). It all depends on the person’s lived experience.” (France, male, 16)</a:t>
            </a:r>
          </a:p>
          <a:p>
            <a:pPr marL="0" indent="0">
              <a:buNone/>
            </a:pPr>
            <a:endParaRPr lang="en-A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“Bullying is bullying no matter how many times its done.” (Kenya, female, 15)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“The more it happens the more people who are receiving them will withdraw from the world.” (Indonesia, female, 16)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“Yes [the number of witnesses makes a difference] because when many people witness it, it is more humiliating and embarrassing for the victim.” (Kenya, female, 15)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“Yes [the number of witnesses makes a difference] because they have more proof about incident and more people to help with the problem.” (Kenya, male, 15)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1" y="1253482"/>
            <a:ext cx="32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About Bullying</a:t>
            </a:r>
            <a:r>
              <a:rPr lang="mr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A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9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778"/>
            <a:ext cx="8229600" cy="1143000"/>
          </a:xfrm>
        </p:spPr>
        <p:txBody>
          <a:bodyPr/>
          <a:lstStyle/>
          <a:p>
            <a:r>
              <a:rPr lang="en-US" dirty="0"/>
              <a:t> What young people told 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712" y="1013371"/>
            <a:ext cx="8006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When asked if adults and young people define cyberbullying the same way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5190" y="1978629"/>
            <a:ext cx="77500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“I don’t think so because adults and children have different point of view.” (Kenya, male, 16)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“No, adults never got the chance to experience social media in their teenage stages so they do not understand how critical the pain is.” (Kenya, group, females, average age 15)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“No, Since young people are more susceptible to criticism and jokes on the contrary adults are more mature and can take these cases in a better way.” (Costa Rica, female, 17)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“Yes because cyberbullying will forever be bullying online.” (Kenya, male, 14)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“I think adults would not see that people sometimes are just joking.” (Ireland, female, 12)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“Adults often underestimate the problem.” (Italy, female, 14)</a:t>
            </a:r>
          </a:p>
        </p:txBody>
      </p:sp>
    </p:spTree>
    <p:extLst>
      <p:ext uri="{BB962C8B-B14F-4D97-AF65-F5344CB8AC3E}">
        <p14:creationId xmlns:p14="http://schemas.microsoft.com/office/powerpoint/2010/main" val="212062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Rectángulo 5"/>
          <p:cNvSpPr/>
          <p:nvPr/>
        </p:nvSpPr>
        <p:spPr>
          <a:xfrm>
            <a:off x="619244" y="1904145"/>
            <a:ext cx="7959115" cy="805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Network</a:t>
            </a:r>
            <a:r>
              <a:rPr lang="en-US" dirty="0">
                <a:solidFill>
                  <a:schemeClr val="tx1"/>
                </a:solidFill>
              </a:rPr>
              <a:t>: Engage a wider network of partners to implement and run the consultation. We encourage Member States to allocate more resources or provide greater access to relevant local networks/entities.</a:t>
            </a:r>
          </a:p>
        </p:txBody>
      </p:sp>
      <p:sp>
        <p:nvSpPr>
          <p:cNvPr id="5" name="Rectángulo 9"/>
          <p:cNvSpPr/>
          <p:nvPr/>
        </p:nvSpPr>
        <p:spPr>
          <a:xfrm>
            <a:off x="620961" y="2828299"/>
            <a:ext cx="7944712" cy="805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r>
              <a:rPr lang="en-US" b="1" dirty="0">
                <a:solidFill>
                  <a:srgbClr val="000000"/>
                </a:solidFill>
              </a:rPr>
              <a:t>Workshop: </a:t>
            </a:r>
            <a:r>
              <a:rPr lang="en-US" dirty="0">
                <a:solidFill>
                  <a:schemeClr val="tx1"/>
                </a:solidFill>
              </a:rPr>
              <a:t>Engage different platforms and partners could help to run consultations in groups and not only at the individual level.  </a:t>
            </a:r>
          </a:p>
        </p:txBody>
      </p:sp>
      <p:sp>
        <p:nvSpPr>
          <p:cNvPr id="6" name="Rectángulo 10"/>
          <p:cNvSpPr/>
          <p:nvPr/>
        </p:nvSpPr>
        <p:spPr>
          <a:xfrm>
            <a:off x="618072" y="3764996"/>
            <a:ext cx="7944712" cy="805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r>
              <a:rPr lang="en-US" b="1" dirty="0">
                <a:solidFill>
                  <a:srgbClr val="000000"/>
                </a:solidFill>
              </a:rPr>
              <a:t>Topic:</a:t>
            </a:r>
            <a:r>
              <a:rPr lang="en-US" dirty="0">
                <a:solidFill>
                  <a:srgbClr val="000000"/>
                </a:solidFill>
              </a:rPr>
              <a:t> Consider different approaches to choose the topics in order to be sure that the youth are interested and comfortable to contribute.</a:t>
            </a:r>
          </a:p>
        </p:txBody>
      </p:sp>
      <p:sp>
        <p:nvSpPr>
          <p:cNvPr id="7" name="Rectángulo 12"/>
          <p:cNvSpPr/>
          <p:nvPr/>
        </p:nvSpPr>
        <p:spPr>
          <a:xfrm>
            <a:off x="618072" y="4676609"/>
            <a:ext cx="7944712" cy="8057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rtlCol="0" anchor="ctr"/>
          <a:lstStyle/>
          <a:p>
            <a:r>
              <a:rPr lang="en-US" b="1" dirty="0"/>
              <a:t>Language</a:t>
            </a:r>
            <a:r>
              <a:rPr lang="en-US" dirty="0"/>
              <a:t>: The consultation language is English and we have workshop guidance in English, Chinese, Russian, French and Spanish. Including other major language in our consultation could help raise re</a:t>
            </a:r>
            <a:r>
              <a:rPr lang="en-US" altLang="zh-CN" dirty="0"/>
              <a:t>s</a:t>
            </a:r>
            <a:r>
              <a:rPr lang="en-US" dirty="0"/>
              <a:t>ponse rate and </a:t>
            </a:r>
            <a:r>
              <a:rPr lang="en-GB" dirty="0"/>
              <a:t>geographical</a:t>
            </a:r>
            <a:r>
              <a:rPr lang="en-US" altLang="zh-CN" dirty="0"/>
              <a:t> reach.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7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792183"/>
            <a:ext cx="8229600" cy="1516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5400" dirty="0">
                <a:solidFill>
                  <a:srgbClr val="558ED5"/>
                </a:solidFill>
              </a:rPr>
              <a:t>Operation Uncool: Online Youth Consultation on </a:t>
            </a:r>
            <a:r>
              <a:rPr lang="en-US" sz="5400" dirty="0" err="1">
                <a:solidFill>
                  <a:srgbClr val="558ED5"/>
                </a:solidFill>
              </a:rPr>
              <a:t>Cyberbullying</a:t>
            </a:r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74573"/>
            <a:ext cx="8229600" cy="82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3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Council Working Group on Child Online Protection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42182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000" b="0" i="1" dirty="0">
                <a:solidFill>
                  <a:srgbClr val="558ED5"/>
                </a:solidFill>
              </a:rPr>
              <a:t>2 February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817" y="6749277"/>
            <a:ext cx="184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rgbClr val="558ED5"/>
                </a:solidFill>
              </a:rPr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4636" y="4545803"/>
            <a:ext cx="8229600" cy="82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3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Progress Update</a:t>
            </a:r>
          </a:p>
        </p:txBody>
      </p:sp>
    </p:spTree>
    <p:extLst>
      <p:ext uri="{BB962C8B-B14F-4D97-AF65-F5344CB8AC3E}">
        <p14:creationId xmlns:p14="http://schemas.microsoft.com/office/powerpoint/2010/main" val="342941138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755472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143"/>
            <a:ext cx="8229600" cy="1673234"/>
          </a:xfrm>
        </p:spPr>
        <p:txBody>
          <a:bodyPr>
            <a:normAutofit fontScale="62500" lnSpcReduction="20000"/>
          </a:bodyPr>
          <a:lstStyle/>
          <a:p>
            <a:pPr marL="285750" indent="-285750" algn="just">
              <a:buFontTx/>
              <a:buChar char="-"/>
            </a:pPr>
            <a:r>
              <a:rPr lang="en-US" dirty="0"/>
              <a:t>As per Resolution 179, the Group recommended conducting one-day online consultations for youth, prior to its meetings to allow the Group to be more inclusive and agile in responding to current and emerging technical and policy needs. 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We are now present the second update on our live online consultation using the </a:t>
            </a:r>
            <a:r>
              <a:rPr lang="en-US" dirty="0" err="1"/>
              <a:t>RErights</a:t>
            </a:r>
            <a:r>
              <a:rPr lang="en-US" dirty="0"/>
              <a:t> platform: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>
                <a:solidFill>
                  <a:srgbClr val="44546A"/>
                </a:solidFill>
                <a:hlinkClick r:id="rId2"/>
              </a:rPr>
              <a:t>https://rerights.org/operation-uncool</a:t>
            </a:r>
            <a:endParaRPr lang="en-US" dirty="0">
              <a:solidFill>
                <a:srgbClr val="44546A"/>
              </a:solidFill>
            </a:endParaRPr>
          </a:p>
          <a:p>
            <a:pPr marL="285750" indent="-285750" algn="just">
              <a:buFontTx/>
              <a:buChar char="-"/>
            </a:pPr>
            <a:endParaRPr lang="en-US" dirty="0">
              <a:solidFill>
                <a:srgbClr val="44546A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4546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56" y="2957691"/>
            <a:ext cx="6942666" cy="37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5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4114800" cy="483128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/>
              <a:t>What is </a:t>
            </a:r>
            <a:r>
              <a:rPr lang="en-AU" dirty="0" err="1"/>
              <a:t>RErights</a:t>
            </a:r>
            <a:r>
              <a:rPr lang="en-AU" dirty="0"/>
              <a:t>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9" y="1462967"/>
            <a:ext cx="3517900" cy="24860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10" y="3091936"/>
            <a:ext cx="2590800" cy="29913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940" y="4209296"/>
            <a:ext cx="40960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"/>
                <a:cs typeface="Helvetica Neue"/>
                <a:sym typeface="Helvetica Neue"/>
              </a:rPr>
              <a:t>An online community where young people around the world share their ideas and opinions about digital technology and their rights in the digital age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5" y="803208"/>
            <a:ext cx="3832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Young people aged 12-17 </a:t>
            </a:r>
            <a:r>
              <a:rPr lang="en-A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submit content (e.g. surveys, text, photos, videos, artwork) to complete activities – “Missions” and “Operations” – exploring important themes and issues</a:t>
            </a:r>
          </a:p>
        </p:txBody>
      </p:sp>
    </p:spTree>
    <p:extLst>
      <p:ext uri="{BB962C8B-B14F-4D97-AF65-F5344CB8AC3E}">
        <p14:creationId xmlns:p14="http://schemas.microsoft.com/office/powerpoint/2010/main" val="181311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4114800" cy="660928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/>
              <a:t>Operation Uncool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6199"/>
            <a:ext cx="4686300" cy="5107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2227" y="3811761"/>
            <a:ext cx="32957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Operation Uncool invites young people to tell us </a:t>
            </a:r>
            <a:r>
              <a:rPr lang="en-AU" sz="2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they think </a:t>
            </a:r>
            <a:r>
              <a:rPr lang="en-A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about cyberbullying – we want to find out what young people have to say in their own words</a:t>
            </a:r>
            <a:r>
              <a:rPr lang="is-I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r>
              <a:rPr lang="en-A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2102" y="985594"/>
            <a:ext cx="3555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RErights</a:t>
            </a:r>
            <a:r>
              <a:rPr lang="en-A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Operations are designed to gather data about particular themes and issues. Each Operation contains 3-5 Missions that ask specific questions/set tasks for participants to complete</a:t>
            </a:r>
          </a:p>
          <a:p>
            <a:pPr algn="ctr"/>
            <a:endParaRPr lang="en-A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1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3873500" cy="500117"/>
          </a:xfrm>
        </p:spPr>
        <p:txBody>
          <a:bodyPr>
            <a:normAutofit fontScale="90000"/>
          </a:bodyPr>
          <a:lstStyle/>
          <a:p>
            <a:r>
              <a:rPr lang="en-AU" dirty="0"/>
              <a:t>Four Missions</a:t>
            </a:r>
            <a:r>
              <a:rPr lang="is-IS" dirty="0"/>
              <a:t>…</a:t>
            </a:r>
            <a:endParaRPr lang="en-AU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2580" y="1919783"/>
            <a:ext cx="7881952" cy="3606550"/>
            <a:chOff x="491780" y="1520156"/>
            <a:chExt cx="7881952" cy="3606550"/>
          </a:xfrm>
        </p:grpSpPr>
        <p:grpSp>
          <p:nvGrpSpPr>
            <p:cNvPr id="13" name="Group 12"/>
            <p:cNvGrpSpPr/>
            <p:nvPr/>
          </p:nvGrpSpPr>
          <p:grpSpPr>
            <a:xfrm>
              <a:off x="491780" y="1520156"/>
              <a:ext cx="1598458" cy="3272371"/>
              <a:chOff x="457200" y="1286532"/>
              <a:chExt cx="1598458" cy="327237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57200" y="3450907"/>
                <a:ext cx="159845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“Unkind”</a:t>
                </a:r>
              </a:p>
              <a:p>
                <a:pPr algn="ctr"/>
                <a:r>
                  <a:rPr lang="en-AU" sz="2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How can we resolve it?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919" y="1286532"/>
                <a:ext cx="1341020" cy="2160000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2551165" y="1520156"/>
              <a:ext cx="1875591" cy="3311325"/>
              <a:chOff x="3102809" y="1501975"/>
              <a:chExt cx="1875591" cy="33113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102809" y="3661975"/>
                <a:ext cx="1875591" cy="115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“Mean-</a:t>
                </a:r>
                <a:r>
                  <a:rPr lang="en-AU" sz="22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ing</a:t>
                </a:r>
                <a:r>
                  <a:rPr lang="en-AU" sz="2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”</a:t>
                </a:r>
              </a:p>
              <a:p>
                <a:pPr algn="ctr"/>
                <a:r>
                  <a:rPr lang="en-AU" sz="2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What is cyberbullying?</a:t>
                </a: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7108" y="1501975"/>
                <a:ext cx="1346993" cy="2160000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887683" y="1520156"/>
              <a:ext cx="1593857" cy="3267996"/>
              <a:chOff x="5795587" y="-431836"/>
              <a:chExt cx="1593857" cy="326799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795587" y="1728164"/>
                <a:ext cx="159385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“Response”</a:t>
                </a:r>
              </a:p>
              <a:p>
                <a:pPr algn="ctr"/>
                <a:r>
                  <a:rPr lang="en-AU" sz="2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Who should help?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2915" y="-431836"/>
                <a:ext cx="1339200" cy="2160000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6942467" y="1520156"/>
              <a:ext cx="1431265" cy="3606550"/>
              <a:chOff x="5632400" y="1501975"/>
              <a:chExt cx="1431265" cy="360655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632400" y="3661975"/>
                <a:ext cx="143126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“Support”</a:t>
                </a:r>
              </a:p>
              <a:p>
                <a:pPr algn="ctr"/>
                <a:r>
                  <a:rPr lang="en-AU" sz="2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What support is there?</a:t>
                </a: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9006" y="1501975"/>
                <a:ext cx="1338053" cy="2160000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</p:pic>
        </p:grpSp>
      </p:grpSp>
      <p:sp>
        <p:nvSpPr>
          <p:cNvPr id="18" name="TextBox 17"/>
          <p:cNvSpPr txBox="1"/>
          <p:nvPr/>
        </p:nvSpPr>
        <p:spPr>
          <a:xfrm>
            <a:off x="542580" y="1079757"/>
            <a:ext cx="808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Operation Uncool contains Missions about four important themes – definition, resolution, response, support</a:t>
            </a:r>
            <a:r>
              <a:rPr lang="is-I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A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580" y="5234629"/>
            <a:ext cx="84134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is-I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rights </a:t>
            </a:r>
            <a:r>
              <a:rPr lang="en-A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reaches out to individual young people, as well</a:t>
            </a:r>
          </a:p>
          <a:p>
            <a:r>
              <a:rPr lang="en-A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inviting educators to run workshops for organised groups. The data we gather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"/>
                <a:cs typeface="Helvetica Neue"/>
                <a:sym typeface="Helvetica Neue"/>
              </a:rPr>
              <a:t>is presented online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the form of infographics, blog</a:t>
            </a:r>
          </a:p>
          <a:p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posts, email updates and social media releases</a:t>
            </a:r>
            <a:endParaRPr lang="en-A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6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07"/>
            <a:ext cx="8229600" cy="1143000"/>
          </a:xfrm>
        </p:spPr>
        <p:txBody>
          <a:bodyPr/>
          <a:lstStyle/>
          <a:p>
            <a:r>
              <a:rPr lang="en-US" dirty="0"/>
              <a:t>Outreach and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687915"/>
              </p:ext>
            </p:extLst>
          </p:nvPr>
        </p:nvGraphicFramePr>
        <p:xfrm>
          <a:off x="457200" y="1377490"/>
          <a:ext cx="8229600" cy="2529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891393"/>
            <a:ext cx="8433846" cy="14365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4784996"/>
            <a:ext cx="8229600" cy="13707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198" y="5273201"/>
            <a:ext cx="8229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srgbClr val="000000"/>
                </a:solidFill>
              </a:rPr>
              <a:t>However, despite all the outreach efforts, so far the</a:t>
            </a:r>
            <a:r>
              <a:rPr lang="en-US" sz="2200" dirty="0"/>
              <a:t> overall </a:t>
            </a:r>
            <a:r>
              <a:rPr lang="en-US" sz="2200" b="1" dirty="0">
                <a:solidFill>
                  <a:srgbClr val="FF0000"/>
                </a:solidFill>
              </a:rPr>
              <a:t>youth participation rate remains relatively low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and this puts a significant constraint on our current analysis.</a:t>
            </a:r>
          </a:p>
          <a:p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57198" y="4058808"/>
            <a:ext cx="8229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Very recent activity on the site has been encouraging </a:t>
            </a:r>
            <a:r>
              <a:rPr lang="mr-IN" sz="2200" dirty="0"/>
              <a:t>–</a:t>
            </a:r>
            <a:r>
              <a:rPr lang="en-AU" sz="2200" dirty="0"/>
              <a:t> for example, 41 young people from Kenya, Burkina Faso, and Samoa have completed missions online within the past five days</a:t>
            </a:r>
          </a:p>
        </p:txBody>
      </p:sp>
    </p:spTree>
    <p:extLst>
      <p:ext uri="{BB962C8B-B14F-4D97-AF65-F5344CB8AC3E}">
        <p14:creationId xmlns:p14="http://schemas.microsoft.com/office/powerpoint/2010/main" val="316413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Preliminary Results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891393"/>
            <a:ext cx="8433846" cy="14365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4388072"/>
            <a:ext cx="5962738" cy="20431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285750" lvl="0" indent="-28575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To date, up to 65 young people from 14 countries have already participated in at least one Mission.</a:t>
            </a:r>
          </a:p>
          <a:p>
            <a:pPr marL="285750" lvl="0" indent="-28575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The majority are from Kenya where they were told about the consultation through school and participated in small groups.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236021"/>
              </p:ext>
            </p:extLst>
          </p:nvPr>
        </p:nvGraphicFramePr>
        <p:xfrm>
          <a:off x="692046" y="1838557"/>
          <a:ext cx="5117739" cy="1988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569">
                  <a:extLst>
                    <a:ext uri="{9D8B030D-6E8A-4147-A177-3AD203B41FA5}">
                      <a16:colId xmlns:a16="http://schemas.microsoft.com/office/drawing/2014/main" val="1873959661"/>
                    </a:ext>
                  </a:extLst>
                </a:gridCol>
                <a:gridCol w="1468594">
                  <a:extLst>
                    <a:ext uri="{9D8B030D-6E8A-4147-A177-3AD203B41FA5}">
                      <a16:colId xmlns:a16="http://schemas.microsoft.com/office/drawing/2014/main" val="223175207"/>
                    </a:ext>
                  </a:extLst>
                </a:gridCol>
                <a:gridCol w="1388576">
                  <a:extLst>
                    <a:ext uri="{9D8B030D-6E8A-4147-A177-3AD203B41FA5}">
                      <a16:colId xmlns:a16="http://schemas.microsoft.com/office/drawing/2014/main" val="2469042065"/>
                    </a:ext>
                  </a:extLst>
                </a:gridCol>
              </a:tblGrid>
              <a:tr h="397704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9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Participants</a:t>
                      </a:r>
                      <a:endParaRPr lang="en-AU" sz="1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9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1795805"/>
                  </a:ext>
                </a:extLst>
              </a:tr>
              <a:tr h="397704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Mission 1. Unkind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65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78900"/>
                  </a:ext>
                </a:extLst>
              </a:tr>
              <a:tr h="397704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Mission 2. Mean-</a:t>
                      </a:r>
                      <a:r>
                        <a:rPr lang="en-AU" sz="19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ing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64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281829"/>
                  </a:ext>
                </a:extLst>
              </a:tr>
              <a:tr h="397704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Mission 3. Support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44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79992"/>
                  </a:ext>
                </a:extLst>
              </a:tr>
              <a:tr h="397704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>
                          <a:solidFill>
                            <a:srgbClr val="0070C0"/>
                          </a:solidFill>
                          <a:effectLst/>
                        </a:rPr>
                        <a:t>Mission 4. Response</a:t>
                      </a:r>
                      <a:endParaRPr lang="en-AU" sz="19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47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386529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67321"/>
              </p:ext>
            </p:extLst>
          </p:nvPr>
        </p:nvGraphicFramePr>
        <p:xfrm>
          <a:off x="6419937" y="1460108"/>
          <a:ext cx="1608941" cy="506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8941">
                  <a:extLst>
                    <a:ext uri="{9D8B030D-6E8A-4147-A177-3AD203B41FA5}">
                      <a16:colId xmlns:a16="http://schemas.microsoft.com/office/drawing/2014/main" val="4130376630"/>
                    </a:ext>
                  </a:extLst>
                </a:gridCol>
              </a:tblGrid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Belgium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2226092483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Brazil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20945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Bulgaria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1143776803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Burkina Faso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39219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Colombia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793869294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Costa Rica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025517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France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212085709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Indonesia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50191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Ireland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3998212848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Italy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43956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Kenya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3156209473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Morocco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295026"/>
                  </a:ext>
                </a:extLst>
              </a:tr>
              <a:tr h="147975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Samoa</a:t>
                      </a: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941815050"/>
                  </a:ext>
                </a:extLst>
              </a:tr>
              <a:tr h="147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Sweden</a:t>
                      </a:r>
                      <a:endParaRPr lang="en-AU" sz="19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1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57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Preliminary Results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561" y="5584318"/>
            <a:ext cx="8433846" cy="14365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1"/>
                </a:solidFill>
              </a:rPr>
              <a:t>As data is being gathered through the series of Missions, young people’s answers help us better understand what cyberbullying means to them.</a:t>
            </a:r>
            <a:r>
              <a:rPr lang="en-US" sz="2000" kern="12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65142"/>
              </p:ext>
            </p:extLst>
          </p:nvPr>
        </p:nvGraphicFramePr>
        <p:xfrm>
          <a:off x="711154" y="1834198"/>
          <a:ext cx="7975645" cy="3641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9142">
                  <a:extLst>
                    <a:ext uri="{9D8B030D-6E8A-4147-A177-3AD203B41FA5}">
                      <a16:colId xmlns:a16="http://schemas.microsoft.com/office/drawing/2014/main" val="899336877"/>
                    </a:ext>
                  </a:extLst>
                </a:gridCol>
                <a:gridCol w="846503">
                  <a:extLst>
                    <a:ext uri="{9D8B030D-6E8A-4147-A177-3AD203B41FA5}">
                      <a16:colId xmlns:a16="http://schemas.microsoft.com/office/drawing/2014/main" val="304224365"/>
                    </a:ext>
                  </a:extLst>
                </a:gridCol>
              </a:tblGrid>
              <a:tr h="280432">
                <a:tc>
                  <a:txBody>
                    <a:bodyPr/>
                    <a:lstStyle/>
                    <a:p>
                      <a:pPr algn="l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Which of the following actions might be part of cyberbullying? </a:t>
                      </a:r>
                      <a:endParaRPr lang="en-AU" sz="1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AU" sz="1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578003"/>
                  </a:ext>
                </a:extLst>
              </a:tr>
              <a:tr h="560864">
                <a:tc>
                  <a:txBody>
                    <a:bodyPr/>
                    <a:lstStyle/>
                    <a:p>
                      <a:pPr algn="l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Making fun of someone within an online group by using code or acronyms the person doesn't understand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89069"/>
                  </a:ext>
                </a:extLst>
              </a:tr>
              <a:tr h="280432">
                <a:tc>
                  <a:txBody>
                    <a:bodyPr/>
                    <a:lstStyle/>
                    <a:p>
                      <a:pPr algn="l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Spreading rumours about someone online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007228"/>
                  </a:ext>
                </a:extLst>
              </a:tr>
              <a:tr h="280432">
                <a:tc>
                  <a:txBody>
                    <a:bodyPr/>
                    <a:lstStyle/>
                    <a:p>
                      <a:pPr algn="l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Sending a mean message about one person to many other people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84557"/>
                  </a:ext>
                </a:extLst>
              </a:tr>
              <a:tr h="280432">
                <a:tc>
                  <a:txBody>
                    <a:bodyPr/>
                    <a:lstStyle/>
                    <a:p>
                      <a:pPr algn="l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Sending a mean message to one person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82%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6908865"/>
                  </a:ext>
                </a:extLst>
              </a:tr>
              <a:tr h="280432">
                <a:tc>
                  <a:txBody>
                    <a:bodyPr/>
                    <a:lstStyle/>
                    <a:p>
                      <a:pPr algn="l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Pretending to be someone else online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746983"/>
                  </a:ext>
                </a:extLst>
              </a:tr>
              <a:tr h="280432">
                <a:tc>
                  <a:txBody>
                    <a:bodyPr/>
                    <a:lstStyle/>
                    <a:p>
                      <a:pPr algn="l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Posting a video of someone without their permission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1115802"/>
                  </a:ext>
                </a:extLst>
              </a:tr>
              <a:tr h="280432">
                <a:tc>
                  <a:txBody>
                    <a:bodyPr/>
                    <a:lstStyle/>
                    <a:p>
                      <a:pPr algn="l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Deliberately excluding someone from an online forum or group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39%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52359"/>
                  </a:ext>
                </a:extLst>
              </a:tr>
              <a:tr h="280432">
                <a:tc>
                  <a:txBody>
                    <a:bodyPr/>
                    <a:lstStyle/>
                    <a:p>
                      <a:pPr algn="l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Writing a status on someone else's Facebook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780"/>
                        </a:lnSpc>
                        <a:spcBef>
                          <a:spcPts val="0"/>
                        </a:spcBef>
                      </a:pPr>
                      <a:r>
                        <a:rPr lang="en-AU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en-A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41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354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792512068564EBF97BFBE93919623" ma:contentTypeVersion="2" ma:contentTypeDescription="Create a new document." ma:contentTypeScope="" ma:versionID="c4d78c57c3d984910a7f8f39546ccb6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20ea36d5195da0c21fdc1efbc91bc2cf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823DBF-4FE3-49DB-8864-C10518852562}"/>
</file>

<file path=customXml/itemProps2.xml><?xml version="1.0" encoding="utf-8"?>
<ds:datastoreItem xmlns:ds="http://schemas.openxmlformats.org/officeDocument/2006/customXml" ds:itemID="{02F048B0-918F-4A38-AF6F-0439C703683A}"/>
</file>

<file path=customXml/itemProps3.xml><?xml version="1.0" encoding="utf-8"?>
<ds:datastoreItem xmlns:ds="http://schemas.openxmlformats.org/officeDocument/2006/customXml" ds:itemID="{0C2B1844-4570-4F59-94DD-F52395F29337}"/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866</Words>
  <Application>Microsoft Office PowerPoint</Application>
  <PresentationFormat>On-screen Show (4:3)</PresentationFormat>
  <Paragraphs>130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Helvetica Neue</vt:lpstr>
      <vt:lpstr>Mangal</vt:lpstr>
      <vt:lpstr>Office Theme</vt:lpstr>
      <vt:lpstr>PowerPoint Presentation</vt:lpstr>
      <vt:lpstr>PowerPoint Presentation</vt:lpstr>
      <vt:lpstr>Background</vt:lpstr>
      <vt:lpstr>What is RErights?</vt:lpstr>
      <vt:lpstr>Operation Uncool</vt:lpstr>
      <vt:lpstr>Four Missions…</vt:lpstr>
      <vt:lpstr>Outreach and Results</vt:lpstr>
      <vt:lpstr> Preliminary Results</vt:lpstr>
      <vt:lpstr> Preliminary Results</vt:lpstr>
      <vt:lpstr> What young people told us</vt:lpstr>
      <vt:lpstr> What young people told us</vt:lpstr>
      <vt:lpstr>Lessons Learned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Delphine</cp:lastModifiedBy>
  <cp:revision>78</cp:revision>
  <dcterms:created xsi:type="dcterms:W3CDTF">2014-09-01T15:38:30Z</dcterms:created>
  <dcterms:modified xsi:type="dcterms:W3CDTF">2017-02-01T04:57:11Z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0x01010005B792512068564EBF97BFBE93919623</vt:lpwstr>
  </property>
</Properties>
</file>