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drawings/drawing1.xml" ContentType="application/vnd.openxmlformats-officedocument.drawingml.chartshapes+xml"/>
  <Override PartName="/ppt/drawings/drawing4.xml" ContentType="application/vnd.openxmlformats-officedocument.drawingml.chartshapes+xml"/>
  <Override PartName="/ppt/drawings/drawing3.xml" ContentType="application/vnd.openxmlformats-officedocument.drawingml.chartshapes+xml"/>
  <Override PartName="/ppt/drawings/drawing2.xml" ContentType="application/vnd.openxmlformats-officedocument.drawingml.chartshapes+xml"/>
  <Override PartName="/ppt/presentation.xml" ContentType="application/vnd.openxmlformats-officedocument.presentationml.presentation.main+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2.xml" ContentType="application/vnd.openxmlformats-officedocument.theme+xml"/>
  <Override PartName="/ppt/charts/chart4.xml" ContentType="application/vnd.openxmlformats-officedocument.drawingml.chart+xml"/>
  <Override PartName="/ppt/charts/chart6.xml" ContentType="application/vnd.openxmlformats-officedocument.drawingml.chart+xml"/>
  <Override PartName="/ppt/charts/chart5.xml" ContentType="application/vnd.openxmlformats-officedocument.drawingml.chart+xml"/>
  <Override PartName="/ppt/theme/theme1.xml" ContentType="application/vnd.openxmlformats-officedocument.theme+xml"/>
  <Override PartName="/ppt/notesMasters/notesMaster1.xml" ContentType="application/vnd.openxmlformats-officedocument.presentationml.notesMaster+xml"/>
  <Override PartName="/ppt/charts/chart7.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7"/>
  </p:notesMasterIdLst>
  <p:sldIdLst>
    <p:sldId id="288" r:id="rId2"/>
    <p:sldId id="258" r:id="rId3"/>
    <p:sldId id="309" r:id="rId4"/>
    <p:sldId id="259" r:id="rId5"/>
    <p:sldId id="310" r:id="rId6"/>
    <p:sldId id="303" r:id="rId7"/>
    <p:sldId id="311" r:id="rId8"/>
    <p:sldId id="312" r:id="rId9"/>
    <p:sldId id="313" r:id="rId10"/>
    <p:sldId id="314" r:id="rId11"/>
    <p:sldId id="315" r:id="rId12"/>
    <p:sldId id="266" r:id="rId13"/>
    <p:sldId id="267" r:id="rId14"/>
    <p:sldId id="268" r:id="rId15"/>
    <p:sldId id="289" r:id="rId1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9709" autoAdjust="0"/>
  </p:normalViewPr>
  <p:slideViewPr>
    <p:cSldViewPr showGuides="1">
      <p:cViewPr>
        <p:scale>
          <a:sx n="73" d="100"/>
          <a:sy n="73" d="100"/>
        </p:scale>
        <p:origin x="-1224" y="-40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48" d="100"/>
          <a:sy n="48" d="100"/>
        </p:scale>
        <p:origin x="-2386" y="-58"/>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5.xml.rels><?xml version="1.0" encoding="UTF-8" standalone="yes"?>
<Relationships xmlns="http://schemas.openxmlformats.org/package/2006/relationships"><Relationship Id="rId1" Type="http://schemas.openxmlformats.org/officeDocument/2006/relationships/oleObject" Target="../embeddings/oleObject4.bin"/></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embeddings/oleObject5.bin"/></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785561163211239"/>
          <c:y val="0.18172602531348622"/>
          <c:w val="0.72231102492548327"/>
          <c:h val="0.68114103222247335"/>
        </c:manualLayout>
      </c:layout>
      <c:radarChart>
        <c:radarStyle val="marker"/>
        <c:varyColors val="0"/>
        <c:ser>
          <c:idx val="0"/>
          <c:order val="0"/>
          <c:tx>
            <c:strRef>
              <c:f>'[M  文書管理フォルダ from2070525 10 青少年ライン 41 ロジ H25 報告書作業 01報告書0819.doc の ワークシート]Sheet1'!$B$1</c:f>
              <c:strCache>
                <c:ptCount val="1"/>
                <c:pt idx="0">
                  <c:v>平成25年度</c:v>
                </c:pt>
              </c:strCache>
            </c:strRef>
          </c:tx>
          <c:spPr>
            <a:ln w="63500">
              <a:solidFill>
                <a:srgbClr val="FF0000"/>
              </a:solidFill>
              <a:prstDash val="solid"/>
            </a:ln>
          </c:spPr>
          <c:marker>
            <c:symbol val="none"/>
          </c:marker>
          <c:dLbls>
            <c:dLbl>
              <c:idx val="0"/>
              <c:layout>
                <c:manualLayout>
                  <c:x val="3.2268793459649142E-2"/>
                  <c:y val="2.4326798938049028E-2"/>
                </c:manualLayout>
              </c:layout>
              <c:showLegendKey val="0"/>
              <c:showVal val="1"/>
              <c:showCatName val="0"/>
              <c:showSerName val="0"/>
              <c:showPercent val="0"/>
              <c:showBubbleSize val="0"/>
            </c:dLbl>
            <c:dLbl>
              <c:idx val="1"/>
              <c:layout>
                <c:manualLayout>
                  <c:x val="-1.2907517383859658E-2"/>
                  <c:y val="8.8184646150427731E-2"/>
                </c:manualLayout>
              </c:layout>
              <c:spPr>
                <a:ln w="34925">
                  <a:solidFill>
                    <a:srgbClr val="FF0000"/>
                  </a:solidFill>
                </a:ln>
              </c:spPr>
              <c:txPr>
                <a:bodyPr/>
                <a:lstStyle/>
                <a:p>
                  <a:pPr>
                    <a:defRPr/>
                  </a:pPr>
                  <a:endParaRPr lang="ja-JP"/>
                </a:p>
              </c:txPr>
              <c:showLegendKey val="0"/>
              <c:showVal val="1"/>
              <c:showCatName val="0"/>
              <c:showSerName val="0"/>
              <c:showPercent val="0"/>
              <c:showBubbleSize val="0"/>
            </c:dLbl>
            <c:dLbl>
              <c:idx val="2"/>
              <c:layout>
                <c:manualLayout>
                  <c:x val="0"/>
                  <c:y val="3.3449348539817417E-2"/>
                </c:manualLayout>
              </c:layout>
              <c:showLegendKey val="0"/>
              <c:showVal val="1"/>
              <c:showCatName val="0"/>
              <c:showSerName val="0"/>
              <c:showPercent val="0"/>
              <c:showBubbleSize val="0"/>
            </c:dLbl>
            <c:dLbl>
              <c:idx val="3"/>
              <c:layout>
                <c:manualLayout>
                  <c:x val="-7.7445104303157944E-2"/>
                  <c:y val="-3.3449348539817417E-2"/>
                </c:manualLayout>
              </c:layout>
              <c:showLegendKey val="0"/>
              <c:showVal val="1"/>
              <c:showCatName val="0"/>
              <c:showSerName val="0"/>
              <c:showPercent val="0"/>
              <c:showBubbleSize val="0"/>
            </c:dLbl>
            <c:dLbl>
              <c:idx val="4"/>
              <c:layout>
                <c:manualLayout>
                  <c:x val="-3.5495672805614061E-2"/>
                  <c:y val="9.1225496017683858E-3"/>
                </c:manualLayout>
              </c:layout>
              <c:showLegendKey val="0"/>
              <c:showVal val="1"/>
              <c:showCatName val="0"/>
              <c:showSerName val="0"/>
              <c:showPercent val="0"/>
              <c:showBubbleSize val="0"/>
            </c:dLbl>
            <c:dLbl>
              <c:idx val="5"/>
              <c:layout>
                <c:manualLayout>
                  <c:x val="9.3579501032982515E-2"/>
                  <c:y val="-2.7367648805305157E-2"/>
                </c:manualLayout>
              </c:layout>
              <c:spPr>
                <a:ln w="34925">
                  <a:solidFill>
                    <a:srgbClr val="FF0000"/>
                  </a:solidFill>
                </a:ln>
              </c:spPr>
              <c:txPr>
                <a:bodyPr/>
                <a:lstStyle/>
                <a:p>
                  <a:pPr>
                    <a:defRPr/>
                  </a:pPr>
                  <a:endParaRPr lang="ja-JP"/>
                </a:p>
              </c:txPr>
              <c:showLegendKey val="0"/>
              <c:showVal val="1"/>
              <c:showCatName val="0"/>
              <c:showSerName val="0"/>
              <c:showPercent val="0"/>
              <c:showBubbleSize val="0"/>
            </c:dLbl>
            <c:dLbl>
              <c:idx val="6"/>
              <c:layout>
                <c:manualLayout>
                  <c:x val="9.680638037894743E-3"/>
                  <c:y val="3.3449348539817417E-2"/>
                </c:manualLayout>
              </c:layout>
              <c:showLegendKey val="0"/>
              <c:showVal val="1"/>
              <c:showCatName val="0"/>
              <c:showSerName val="0"/>
              <c:showPercent val="0"/>
              <c:showBubbleSize val="0"/>
            </c:dLbl>
            <c:dLbl>
              <c:idx val="7"/>
              <c:layout>
                <c:manualLayout>
                  <c:x val="1.9361276075789486E-2"/>
                  <c:y val="-9.1225496017683858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'[M  文書管理フォルダ from2070525 10 青少年ライン 41 ロジ H25 報告書作業 01報告書0819.doc の ワークシート]Sheet1'!$A$3:$A$10</c:f>
              <c:strCache>
                <c:ptCount val="8"/>
                <c:pt idx="0">
                  <c:v>総合</c:v>
                </c:pt>
                <c:pt idx="1">
                  <c:v>1a:違法情報リスク</c:v>
                </c:pt>
                <c:pt idx="2">
                  <c:v>1b:有害情報リスク</c:v>
                </c:pt>
                <c:pt idx="3">
                  <c:v>2a:不適切接触リスク</c:v>
                </c:pt>
                <c:pt idx="4">
                  <c:v>2b:不適正取引リスク</c:v>
                </c:pt>
                <c:pt idx="5">
                  <c:v>2c:不適切利用リスク</c:v>
                </c:pt>
                <c:pt idx="6">
                  <c:v>3a:プライバシーリスク</c:v>
                </c:pt>
                <c:pt idx="7">
                  <c:v>3b:セキュリティリスク</c:v>
                </c:pt>
              </c:strCache>
            </c:strRef>
          </c:cat>
          <c:val>
            <c:numRef>
              <c:f>'[M  文書管理フォルダ from2070525 10 青少年ライン 41 ロジ H25 報告書作業 01報告書0819.doc の ワークシート]Sheet1'!$B$3:$B$10</c:f>
              <c:numCache>
                <c:formatCode>#"%"</c:formatCode>
                <c:ptCount val="8"/>
                <c:pt idx="0">
                  <c:v>69</c:v>
                </c:pt>
                <c:pt idx="1">
                  <c:v>76</c:v>
                </c:pt>
                <c:pt idx="2">
                  <c:v>68</c:v>
                </c:pt>
                <c:pt idx="3">
                  <c:v>75</c:v>
                </c:pt>
                <c:pt idx="4">
                  <c:v>57</c:v>
                </c:pt>
                <c:pt idx="5">
                  <c:v>77</c:v>
                </c:pt>
                <c:pt idx="6">
                  <c:v>68</c:v>
                </c:pt>
                <c:pt idx="7">
                  <c:v>61</c:v>
                </c:pt>
              </c:numCache>
            </c:numRef>
          </c:val>
        </c:ser>
        <c:ser>
          <c:idx val="1"/>
          <c:order val="1"/>
          <c:tx>
            <c:strRef>
              <c:f>'[M  文書管理フォルダ from2070525 10 青少年ライン 41 ロジ H25 報告書作業 01報告書0819.doc の ワークシート]Sheet1'!$C$1</c:f>
              <c:strCache>
                <c:ptCount val="1"/>
                <c:pt idx="0">
                  <c:v>平成24年度</c:v>
                </c:pt>
              </c:strCache>
            </c:strRef>
          </c:tx>
          <c:spPr>
            <a:ln w="34925">
              <a:solidFill>
                <a:schemeClr val="accent1"/>
              </a:solidFill>
              <a:prstDash val="solid"/>
            </a:ln>
          </c:spPr>
          <c:marker>
            <c:symbol val="none"/>
          </c:marker>
          <c:cat>
            <c:strRef>
              <c:f>'[M  文書管理フォルダ from2070525 10 青少年ライン 41 ロジ H25 報告書作業 01報告書0819.doc の ワークシート]Sheet1'!$A$3:$A$10</c:f>
              <c:strCache>
                <c:ptCount val="8"/>
                <c:pt idx="0">
                  <c:v>総合</c:v>
                </c:pt>
                <c:pt idx="1">
                  <c:v>1a:違法情報リスク</c:v>
                </c:pt>
                <c:pt idx="2">
                  <c:v>1b:有害情報リスク</c:v>
                </c:pt>
                <c:pt idx="3">
                  <c:v>2a:不適切接触リスク</c:v>
                </c:pt>
                <c:pt idx="4">
                  <c:v>2b:不適正取引リスク</c:v>
                </c:pt>
                <c:pt idx="5">
                  <c:v>2c:不適切利用リスク</c:v>
                </c:pt>
                <c:pt idx="6">
                  <c:v>3a:プライバシーリスク</c:v>
                </c:pt>
                <c:pt idx="7">
                  <c:v>3b:セキュリティリスク</c:v>
                </c:pt>
              </c:strCache>
            </c:strRef>
          </c:cat>
          <c:val>
            <c:numRef>
              <c:f>'[M  文書管理フォルダ from2070525 10 青少年ライン 41 ロジ H25 報告書作業 01報告書0819.doc の ワークシート]Sheet1'!$C$3:$C$10</c:f>
              <c:numCache>
                <c:formatCode>#"%"</c:formatCode>
                <c:ptCount val="8"/>
                <c:pt idx="0">
                  <c:v>67</c:v>
                </c:pt>
                <c:pt idx="1">
                  <c:v>75</c:v>
                </c:pt>
                <c:pt idx="2">
                  <c:v>66</c:v>
                </c:pt>
                <c:pt idx="3">
                  <c:v>72</c:v>
                </c:pt>
                <c:pt idx="4">
                  <c:v>55</c:v>
                </c:pt>
                <c:pt idx="5">
                  <c:v>75</c:v>
                </c:pt>
                <c:pt idx="6">
                  <c:v>66</c:v>
                </c:pt>
                <c:pt idx="7">
                  <c:v>59</c:v>
                </c:pt>
              </c:numCache>
            </c:numRef>
          </c:val>
        </c:ser>
        <c:dLbls>
          <c:showLegendKey val="0"/>
          <c:showVal val="0"/>
          <c:showCatName val="0"/>
          <c:showSerName val="0"/>
          <c:showPercent val="0"/>
          <c:showBubbleSize val="0"/>
        </c:dLbls>
        <c:axId val="114494848"/>
        <c:axId val="114500736"/>
      </c:radarChart>
      <c:catAx>
        <c:axId val="114494848"/>
        <c:scaling>
          <c:orientation val="minMax"/>
        </c:scaling>
        <c:delete val="1"/>
        <c:axPos val="b"/>
        <c:majorGridlines>
          <c:spPr>
            <a:ln w="3175">
              <a:solidFill>
                <a:srgbClr val="000000"/>
              </a:solidFill>
              <a:prstDash val="solid"/>
            </a:ln>
          </c:spPr>
        </c:majorGridlines>
        <c:numFmt formatCode="0&quot;%&quot;" sourceLinked="0"/>
        <c:majorTickMark val="out"/>
        <c:minorTickMark val="none"/>
        <c:tickLblPos val="nextTo"/>
        <c:crossAx val="114500736"/>
        <c:crosses val="autoZero"/>
        <c:auto val="0"/>
        <c:lblAlgn val="ctr"/>
        <c:lblOffset val="100"/>
        <c:noMultiLvlLbl val="0"/>
      </c:catAx>
      <c:valAx>
        <c:axId val="114500736"/>
        <c:scaling>
          <c:orientation val="minMax"/>
          <c:max val="80"/>
          <c:min val="50"/>
        </c:scaling>
        <c:delete val="0"/>
        <c:axPos val="l"/>
        <c:majorGridlines>
          <c:spPr>
            <a:ln w="3175">
              <a:solidFill>
                <a:srgbClr val="000000"/>
              </a:solidFill>
              <a:prstDash val="solid"/>
            </a:ln>
          </c:spPr>
        </c:majorGridlines>
        <c:numFmt formatCode="0_);[Red]\(0\)" sourceLinked="0"/>
        <c:majorTickMark val="in"/>
        <c:minorTickMark val="none"/>
        <c:tickLblPos val="nextTo"/>
        <c:spPr>
          <a:ln w="3175">
            <a:solidFill>
              <a:srgbClr val="000000"/>
            </a:solidFill>
            <a:prstDash val="solid"/>
          </a:ln>
        </c:spPr>
        <c:txPr>
          <a:bodyPr rot="0" vert="horz"/>
          <a:lstStyle/>
          <a:p>
            <a:pPr>
              <a:defRPr/>
            </a:pPr>
            <a:endParaRPr lang="ja-JP"/>
          </a:p>
        </c:txPr>
        <c:crossAx val="114494848"/>
        <c:crosses val="autoZero"/>
        <c:crossBetween val="between"/>
        <c:majorUnit val="10"/>
      </c:valAx>
      <c:spPr>
        <a:noFill/>
        <a:ln w="25400">
          <a:noFill/>
        </a:ln>
      </c:spPr>
    </c:plotArea>
    <c:legend>
      <c:legendPos val="r"/>
      <c:layout>
        <c:manualLayout>
          <c:xMode val="edge"/>
          <c:yMode val="edge"/>
          <c:x val="0.68460150962054689"/>
          <c:y val="0.86020135693735189"/>
          <c:w val="0.30693589043203395"/>
          <c:h val="0.12970962432968375"/>
        </c:manualLayout>
      </c:layout>
      <c:overlay val="0"/>
      <c:spPr>
        <a:solidFill>
          <a:srgbClr val="FFFFFF"/>
        </a:solidFill>
        <a:ln w="3175">
          <a:solidFill>
            <a:srgbClr val="000000"/>
          </a:solidFill>
          <a:prstDash val="solid"/>
        </a:ln>
      </c:spPr>
    </c:legend>
    <c:plotVisOnly val="1"/>
    <c:dispBlanksAs val="gap"/>
    <c:showDLblsOverMax val="0"/>
  </c:chart>
  <c:spPr>
    <a:solidFill>
      <a:srgbClr val="FFFFFF"/>
    </a:solidFill>
    <a:ln w="9525">
      <a:solidFill>
        <a:srgbClr val="000000"/>
      </a:solidFill>
      <a:prstDash val="solid"/>
    </a:ln>
  </c:spPr>
  <c:txPr>
    <a:bodyPr/>
    <a:lstStyle/>
    <a:p>
      <a:pPr>
        <a:defRPr sz="1000" b="0" i="0" u="none" strike="noStrike" baseline="0">
          <a:solidFill>
            <a:srgbClr val="000000"/>
          </a:solidFill>
          <a:latin typeface="ＭＳ ゴシック" pitchFamily="49" charset="-128"/>
          <a:ea typeface="ＭＳ ゴシック" pitchFamily="49" charset="-128"/>
          <a:cs typeface="ＭＳ Ｐゴシック"/>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6665507436570427"/>
          <c:y val="0.14002862166289684"/>
          <c:w val="0.59266447944006995"/>
          <c:h val="0.85714282332869085"/>
        </c:manualLayout>
      </c:layout>
      <c:barChart>
        <c:barDir val="bar"/>
        <c:grouping val="clustered"/>
        <c:varyColors val="0"/>
        <c:ser>
          <c:idx val="0"/>
          <c:order val="0"/>
          <c:tx>
            <c:strRef>
              <c:f>Sheet1!$B$173</c:f>
              <c:strCache>
                <c:ptCount val="1"/>
                <c:pt idx="0">
                  <c:v>2013</c:v>
                </c:pt>
              </c:strCache>
            </c:strRef>
          </c:tx>
          <c:spPr>
            <a:solidFill>
              <a:srgbClr val="C00000"/>
            </a:solidFill>
            <a:ln>
              <a:solidFill>
                <a:srgbClr val="C00000"/>
              </a:solidFill>
            </a:ln>
          </c:spPr>
          <c:invertIfNegative val="0"/>
          <c:dLbls>
            <c:showLegendKey val="0"/>
            <c:showVal val="1"/>
            <c:showCatName val="0"/>
            <c:showSerName val="0"/>
            <c:showPercent val="0"/>
            <c:showBubbleSize val="0"/>
            <c:showLeaderLines val="0"/>
          </c:dLbls>
          <c:cat>
            <c:strRef>
              <c:f>Sheet1!$A$174:$A$177</c:f>
              <c:strCache>
                <c:ptCount val="4"/>
                <c:pt idx="0">
                  <c:v>総合</c:v>
                </c:pt>
                <c:pt idx="1">
                  <c:v>1:違法有害情報</c:v>
                </c:pt>
                <c:pt idx="2">
                  <c:v>2:不適正利用</c:v>
                </c:pt>
                <c:pt idx="3">
                  <c:v>3:プライバシー・セキュリティ</c:v>
                </c:pt>
              </c:strCache>
            </c:strRef>
          </c:cat>
          <c:val>
            <c:numRef>
              <c:f>Sheet1!$B$174:$B$177</c:f>
              <c:numCache>
                <c:formatCode>0"%"</c:formatCode>
                <c:ptCount val="4"/>
                <c:pt idx="0">
                  <c:v>69</c:v>
                </c:pt>
                <c:pt idx="1">
                  <c:v>72</c:v>
                </c:pt>
                <c:pt idx="2">
                  <c:v>70</c:v>
                </c:pt>
                <c:pt idx="3">
                  <c:v>64</c:v>
                </c:pt>
              </c:numCache>
            </c:numRef>
          </c:val>
        </c:ser>
        <c:ser>
          <c:idx val="1"/>
          <c:order val="1"/>
          <c:tx>
            <c:strRef>
              <c:f>Sheet1!$C$173</c:f>
              <c:strCache>
                <c:ptCount val="1"/>
                <c:pt idx="0">
                  <c:v>2012</c:v>
                </c:pt>
              </c:strCache>
            </c:strRef>
          </c:tx>
          <c:spPr>
            <a:pattFill prst="wdDnDiag">
              <a:fgClr>
                <a:schemeClr val="accent1">
                  <a:lumMod val="60000"/>
                  <a:lumOff val="40000"/>
                </a:schemeClr>
              </a:fgClr>
              <a:bgClr>
                <a:schemeClr val="bg1"/>
              </a:bgClr>
            </a:pattFill>
            <a:ln>
              <a:solidFill>
                <a:schemeClr val="accent1">
                  <a:lumMod val="60000"/>
                  <a:lumOff val="40000"/>
                </a:schemeClr>
              </a:solidFill>
            </a:ln>
          </c:spPr>
          <c:invertIfNegative val="0"/>
          <c:dLbls>
            <c:showLegendKey val="0"/>
            <c:showVal val="1"/>
            <c:showCatName val="0"/>
            <c:showSerName val="0"/>
            <c:showPercent val="0"/>
            <c:showBubbleSize val="0"/>
            <c:showLeaderLines val="0"/>
          </c:dLbls>
          <c:cat>
            <c:strRef>
              <c:f>Sheet1!$A$174:$A$177</c:f>
              <c:strCache>
                <c:ptCount val="4"/>
                <c:pt idx="0">
                  <c:v>総合</c:v>
                </c:pt>
                <c:pt idx="1">
                  <c:v>1:違法有害情報</c:v>
                </c:pt>
                <c:pt idx="2">
                  <c:v>2:不適正利用</c:v>
                </c:pt>
                <c:pt idx="3">
                  <c:v>3:プライバシー・セキュリティ</c:v>
                </c:pt>
              </c:strCache>
            </c:strRef>
          </c:cat>
          <c:val>
            <c:numRef>
              <c:f>Sheet1!$C$174:$C$177</c:f>
              <c:numCache>
                <c:formatCode>0"%"</c:formatCode>
                <c:ptCount val="4"/>
                <c:pt idx="0">
                  <c:v>67</c:v>
                </c:pt>
                <c:pt idx="1">
                  <c:v>71</c:v>
                </c:pt>
                <c:pt idx="2">
                  <c:v>67</c:v>
                </c:pt>
                <c:pt idx="3">
                  <c:v>63</c:v>
                </c:pt>
              </c:numCache>
            </c:numRef>
          </c:val>
        </c:ser>
        <c:dLbls>
          <c:showLegendKey val="0"/>
          <c:showVal val="0"/>
          <c:showCatName val="0"/>
          <c:showSerName val="0"/>
          <c:showPercent val="0"/>
          <c:showBubbleSize val="0"/>
        </c:dLbls>
        <c:gapWidth val="49"/>
        <c:axId val="48513408"/>
        <c:axId val="48514944"/>
      </c:barChart>
      <c:catAx>
        <c:axId val="48513408"/>
        <c:scaling>
          <c:orientation val="maxMin"/>
        </c:scaling>
        <c:delete val="0"/>
        <c:axPos val="l"/>
        <c:majorTickMark val="out"/>
        <c:minorTickMark val="none"/>
        <c:tickLblPos val="nextTo"/>
        <c:crossAx val="48514944"/>
        <c:crosses val="autoZero"/>
        <c:auto val="1"/>
        <c:lblAlgn val="ctr"/>
        <c:lblOffset val="100"/>
        <c:noMultiLvlLbl val="0"/>
      </c:catAx>
      <c:valAx>
        <c:axId val="48514944"/>
        <c:scaling>
          <c:orientation val="minMax"/>
        </c:scaling>
        <c:delete val="0"/>
        <c:axPos val="t"/>
        <c:majorGridlines/>
        <c:numFmt formatCode="0&quot;%&quot;" sourceLinked="1"/>
        <c:majorTickMark val="out"/>
        <c:minorTickMark val="none"/>
        <c:tickLblPos val="nextTo"/>
        <c:crossAx val="48513408"/>
        <c:crosses val="autoZero"/>
        <c:crossBetween val="between"/>
      </c:valAx>
    </c:plotArea>
    <c:legend>
      <c:legendPos val="r"/>
      <c:layout>
        <c:manualLayout>
          <c:xMode val="edge"/>
          <c:yMode val="edge"/>
          <c:x val="2.086011107746091E-2"/>
          <c:y val="3.8822450063577395E-2"/>
          <c:w val="0.29691256850531461"/>
          <c:h val="8.3723791609653209E-2"/>
        </c:manualLayout>
      </c:layout>
      <c:overlay val="0"/>
      <c:spPr>
        <a:solidFill>
          <a:schemeClr val="bg1"/>
        </a:solidFill>
        <a:ln>
          <a:solidFill>
            <a:schemeClr val="tx1"/>
          </a:solidFill>
        </a:ln>
      </c:spPr>
    </c:legend>
    <c:plotVisOnly val="1"/>
    <c:dispBlanksAs val="gap"/>
    <c:showDLblsOverMax val="0"/>
  </c:chart>
  <c:spPr>
    <a:ln>
      <a:solidFill>
        <a:schemeClr val="tx1"/>
      </a:solidFill>
    </a:ln>
  </c:spPr>
  <c:txPr>
    <a:bodyPr/>
    <a:lstStyle/>
    <a:p>
      <a:pPr>
        <a:defRPr sz="1000">
          <a:latin typeface="ＭＳ ゴシック" pitchFamily="49" charset="-128"/>
          <a:ea typeface="ＭＳ ゴシック" pitchFamily="49" charset="-128"/>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343454288204957"/>
          <c:y val="7.6980827904126192E-2"/>
          <c:w val="0.71704230860283169"/>
          <c:h val="0.92301914634547233"/>
        </c:manualLayout>
      </c:layout>
      <c:barChart>
        <c:barDir val="bar"/>
        <c:grouping val="clustered"/>
        <c:varyColors val="0"/>
        <c:ser>
          <c:idx val="0"/>
          <c:order val="0"/>
          <c:tx>
            <c:strRef>
              <c:f>'[M  文書管理フォルダ from2070525 10 青少年ライン 41 ロジ H25 報告書作業 01報告書0819【ﾊﾞｯｸﾃﾞｰﾀ用】.doc の ワークシート]Sheet1'!$C$1</c:f>
              <c:strCache>
                <c:ptCount val="1"/>
                <c:pt idx="0">
                  <c:v>平成25年度</c:v>
                </c:pt>
              </c:strCache>
            </c:strRef>
          </c:tx>
          <c:spPr>
            <a:solidFill>
              <a:srgbClr val="C00000"/>
            </a:solidFill>
            <a:ln>
              <a:solidFill>
                <a:srgbClr val="C00000"/>
              </a:solidFill>
            </a:ln>
          </c:spPr>
          <c:invertIfNegative val="0"/>
          <c:dLbls>
            <c:showLegendKey val="0"/>
            <c:showVal val="1"/>
            <c:showCatName val="0"/>
            <c:showSerName val="0"/>
            <c:showPercent val="0"/>
            <c:showBubbleSize val="0"/>
            <c:showLeaderLines val="0"/>
          </c:dLbls>
          <c:cat>
            <c:strRef>
              <c:f>'[M  文書管理フォルダ from2070525 10 青少年ライン 41 ロジ H25 報告書作業 01報告書0819【ﾊﾞｯｸﾃﾞｰﾀ用】.doc の ワークシート]Sheet1'!$A$2:$A$9</c:f>
              <c:strCache>
                <c:ptCount val="8"/>
                <c:pt idx="0">
                  <c:v>携帯電話/PHS</c:v>
                </c:pt>
                <c:pt idx="1">
                  <c:v>スマートフォン</c:v>
                </c:pt>
                <c:pt idx="2">
                  <c:v>タブレットPC</c:v>
                </c:pt>
                <c:pt idx="3">
                  <c:v>ノートPC</c:v>
                </c:pt>
                <c:pt idx="4">
                  <c:v>デスクトップPC</c:v>
                </c:pt>
                <c:pt idx="5">
                  <c:v>携帯ゲーム機</c:v>
                </c:pt>
                <c:pt idx="6">
                  <c:v>固定ゲーム機</c:v>
                </c:pt>
                <c:pt idx="7">
                  <c:v>非保有</c:v>
                </c:pt>
              </c:strCache>
            </c:strRef>
          </c:cat>
          <c:val>
            <c:numRef>
              <c:f>'[M  文書管理フォルダ from2070525 10 青少年ライン 41 ロジ H25 報告書作業 01報告書0819【ﾊﾞｯｸﾃﾞｰﾀ用】.doc の ワークシート]Sheet1'!$C$2:$C$9</c:f>
              <c:numCache>
                <c:formatCode>0"%"</c:formatCode>
                <c:ptCount val="8"/>
                <c:pt idx="0">
                  <c:v>17</c:v>
                </c:pt>
                <c:pt idx="1">
                  <c:v>84</c:v>
                </c:pt>
                <c:pt idx="2">
                  <c:v>12</c:v>
                </c:pt>
                <c:pt idx="3">
                  <c:v>44</c:v>
                </c:pt>
                <c:pt idx="4">
                  <c:v>23</c:v>
                </c:pt>
                <c:pt idx="5">
                  <c:v>42</c:v>
                </c:pt>
                <c:pt idx="6">
                  <c:v>32</c:v>
                </c:pt>
                <c:pt idx="7">
                  <c:v>1</c:v>
                </c:pt>
              </c:numCache>
            </c:numRef>
          </c:val>
        </c:ser>
        <c:ser>
          <c:idx val="1"/>
          <c:order val="1"/>
          <c:tx>
            <c:strRef>
              <c:f>'[M  文書管理フォルダ from2070525 10 青少年ライン 41 ロジ H25 報告書作業 01報告書0819【ﾊﾞｯｸﾃﾞｰﾀ用】.doc の ワークシート]Sheet1'!$E$1</c:f>
              <c:strCache>
                <c:ptCount val="1"/>
                <c:pt idx="0">
                  <c:v>平成24年度</c:v>
                </c:pt>
              </c:strCache>
            </c:strRef>
          </c:tx>
          <c:spPr>
            <a:pattFill prst="wdDnDiag">
              <a:fgClr>
                <a:schemeClr val="accent1">
                  <a:lumMod val="60000"/>
                  <a:lumOff val="40000"/>
                </a:schemeClr>
              </a:fgClr>
              <a:bgClr>
                <a:schemeClr val="bg1"/>
              </a:bgClr>
            </a:pattFill>
            <a:ln>
              <a:solidFill>
                <a:schemeClr val="accent1">
                  <a:lumMod val="60000"/>
                  <a:lumOff val="40000"/>
                </a:schemeClr>
              </a:solidFill>
            </a:ln>
          </c:spPr>
          <c:invertIfNegative val="0"/>
          <c:dLbls>
            <c:showLegendKey val="0"/>
            <c:showVal val="1"/>
            <c:showCatName val="0"/>
            <c:showSerName val="0"/>
            <c:showPercent val="0"/>
            <c:showBubbleSize val="0"/>
            <c:showLeaderLines val="0"/>
          </c:dLbls>
          <c:cat>
            <c:strRef>
              <c:f>'[M  文書管理フォルダ from2070525 10 青少年ライン 41 ロジ H25 報告書作業 01報告書0819【ﾊﾞｯｸﾃﾞｰﾀ用】.doc の ワークシート]Sheet1'!$A$2:$A$9</c:f>
              <c:strCache>
                <c:ptCount val="8"/>
                <c:pt idx="0">
                  <c:v>携帯電話/PHS</c:v>
                </c:pt>
                <c:pt idx="1">
                  <c:v>スマートフォン</c:v>
                </c:pt>
                <c:pt idx="2">
                  <c:v>タブレットPC</c:v>
                </c:pt>
                <c:pt idx="3">
                  <c:v>ノートPC</c:v>
                </c:pt>
                <c:pt idx="4">
                  <c:v>デスクトップPC</c:v>
                </c:pt>
                <c:pt idx="5">
                  <c:v>携帯ゲーム機</c:v>
                </c:pt>
                <c:pt idx="6">
                  <c:v>固定ゲーム機</c:v>
                </c:pt>
                <c:pt idx="7">
                  <c:v>非保有</c:v>
                </c:pt>
              </c:strCache>
            </c:strRef>
          </c:cat>
          <c:val>
            <c:numRef>
              <c:f>'[M  文書管理フォルダ from2070525 10 青少年ライン 41 ロジ H25 報告書作業 01報告書0819【ﾊﾞｯｸﾃﾞｰﾀ用】.doc の ワークシート]Sheet1'!$E$2:$E$9</c:f>
              <c:numCache>
                <c:formatCode>0"%"</c:formatCode>
                <c:ptCount val="8"/>
                <c:pt idx="0">
                  <c:v>39</c:v>
                </c:pt>
                <c:pt idx="1">
                  <c:v>59</c:v>
                </c:pt>
                <c:pt idx="2">
                  <c:v>6</c:v>
                </c:pt>
                <c:pt idx="3">
                  <c:v>49</c:v>
                </c:pt>
                <c:pt idx="4">
                  <c:v>24</c:v>
                </c:pt>
                <c:pt idx="5">
                  <c:v>41</c:v>
                </c:pt>
                <c:pt idx="6">
                  <c:v>29</c:v>
                </c:pt>
                <c:pt idx="7">
                  <c:v>2</c:v>
                </c:pt>
              </c:numCache>
            </c:numRef>
          </c:val>
        </c:ser>
        <c:dLbls>
          <c:showLegendKey val="0"/>
          <c:showVal val="0"/>
          <c:showCatName val="0"/>
          <c:showSerName val="0"/>
          <c:showPercent val="0"/>
          <c:showBubbleSize val="0"/>
        </c:dLbls>
        <c:gapWidth val="50"/>
        <c:axId val="48474368"/>
        <c:axId val="48583808"/>
      </c:barChart>
      <c:catAx>
        <c:axId val="48474368"/>
        <c:scaling>
          <c:orientation val="maxMin"/>
        </c:scaling>
        <c:delete val="0"/>
        <c:axPos val="l"/>
        <c:numFmt formatCode="General" sourceLinked="1"/>
        <c:majorTickMark val="in"/>
        <c:minorTickMark val="none"/>
        <c:tickLblPos val="nextTo"/>
        <c:txPr>
          <a:bodyPr rot="0" vert="horz"/>
          <a:lstStyle/>
          <a:p>
            <a:pPr>
              <a:defRPr/>
            </a:pPr>
            <a:endParaRPr lang="ja-JP"/>
          </a:p>
        </c:txPr>
        <c:crossAx val="48583808"/>
        <c:crosses val="autoZero"/>
        <c:auto val="1"/>
        <c:lblAlgn val="ctr"/>
        <c:lblOffset val="100"/>
        <c:noMultiLvlLbl val="0"/>
      </c:catAx>
      <c:valAx>
        <c:axId val="48583808"/>
        <c:scaling>
          <c:orientation val="minMax"/>
          <c:max val="100"/>
        </c:scaling>
        <c:delete val="0"/>
        <c:axPos val="t"/>
        <c:majorGridlines/>
        <c:numFmt formatCode="0&quot;%&quot;" sourceLinked="1"/>
        <c:majorTickMark val="in"/>
        <c:minorTickMark val="none"/>
        <c:tickLblPos val="nextTo"/>
        <c:txPr>
          <a:bodyPr rot="0" vert="horz"/>
          <a:lstStyle/>
          <a:p>
            <a:pPr>
              <a:defRPr/>
            </a:pPr>
            <a:endParaRPr lang="ja-JP"/>
          </a:p>
        </c:txPr>
        <c:crossAx val="48474368"/>
        <c:crosses val="autoZero"/>
        <c:crossBetween val="between"/>
        <c:majorUnit val="20"/>
      </c:valAx>
    </c:plotArea>
    <c:legend>
      <c:legendPos val="r"/>
      <c:layout>
        <c:manualLayout>
          <c:xMode val="edge"/>
          <c:yMode val="edge"/>
          <c:x val="0.70369111072424273"/>
          <c:y val="0.80345148766179775"/>
          <c:w val="0.24101043477984552"/>
          <c:h val="0.16648533495470588"/>
        </c:manualLayout>
      </c:layout>
      <c:overlay val="0"/>
      <c:spPr>
        <a:solidFill>
          <a:schemeClr val="bg1"/>
        </a:solidFill>
        <a:ln>
          <a:solidFill>
            <a:schemeClr val="tx1"/>
          </a:solidFill>
        </a:ln>
      </c:spPr>
    </c:legend>
    <c:plotVisOnly val="1"/>
    <c:dispBlanksAs val="gap"/>
    <c:showDLblsOverMax val="0"/>
  </c:chart>
  <c:spPr>
    <a:ln>
      <a:solidFill>
        <a:schemeClr val="tx1"/>
      </a:solidFill>
    </a:ln>
  </c:spPr>
  <c:txPr>
    <a:bodyPr/>
    <a:lstStyle/>
    <a:p>
      <a:pPr>
        <a:defRPr sz="1000">
          <a:latin typeface="ＭＳ ゴシック" pitchFamily="49" charset="-128"/>
          <a:ea typeface="ＭＳ ゴシック" pitchFamily="49" charset="-128"/>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343454288204957"/>
          <c:y val="0.12922321677550233"/>
          <c:w val="0.70655991431564324"/>
          <c:h val="0.85605448960827357"/>
        </c:manualLayout>
      </c:layout>
      <c:barChart>
        <c:barDir val="bar"/>
        <c:grouping val="clustered"/>
        <c:varyColors val="0"/>
        <c:ser>
          <c:idx val="0"/>
          <c:order val="0"/>
          <c:tx>
            <c:strRef>
              <c:f>'[M  文書管理フォルダ from2070525 10 青少年ライン 41 ロジ H25 報告書作業 01報告書0819【ﾊﾞｯｸﾃﾞｰﾀ用】.doc の ワークシート 2]Sheet1'!$C$1</c:f>
              <c:strCache>
                <c:ptCount val="1"/>
                <c:pt idx="0">
                  <c:v>平成25年度</c:v>
                </c:pt>
              </c:strCache>
            </c:strRef>
          </c:tx>
          <c:spPr>
            <a:solidFill>
              <a:srgbClr val="C00000"/>
            </a:solidFill>
            <a:ln>
              <a:solidFill>
                <a:srgbClr val="C00000"/>
              </a:solidFill>
            </a:ln>
          </c:spPr>
          <c:invertIfNegative val="0"/>
          <c:dLbls>
            <c:showLegendKey val="0"/>
            <c:showVal val="1"/>
            <c:showCatName val="0"/>
            <c:showSerName val="0"/>
            <c:showPercent val="0"/>
            <c:showBubbleSize val="0"/>
            <c:showLeaderLines val="0"/>
          </c:dLbls>
          <c:cat>
            <c:strRef>
              <c:f>'[M  文書管理フォルダ from2070525 10 青少年ライン 41 ロジ H25 報告書作業 01報告書0819【ﾊﾞｯｸﾃﾞｰﾀ用】.doc の ワークシート 2]Sheet1'!$A$2:$A$9</c:f>
              <c:strCache>
                <c:ptCount val="8"/>
                <c:pt idx="0">
                  <c:v>携帯電話/PHS</c:v>
                </c:pt>
                <c:pt idx="1">
                  <c:v>スマートフォン</c:v>
                </c:pt>
                <c:pt idx="2">
                  <c:v>タブレットPC</c:v>
                </c:pt>
                <c:pt idx="3">
                  <c:v>ノートPC</c:v>
                </c:pt>
                <c:pt idx="4">
                  <c:v>デスクトップPC</c:v>
                </c:pt>
                <c:pt idx="5">
                  <c:v>携帯ゲーム機</c:v>
                </c:pt>
                <c:pt idx="6">
                  <c:v>固定ゲーム機</c:v>
                </c:pt>
                <c:pt idx="7">
                  <c:v>非保有</c:v>
                </c:pt>
              </c:strCache>
            </c:strRef>
          </c:cat>
          <c:val>
            <c:numRef>
              <c:f>'[M  文書管理フォルダ from2070525 10 青少年ライン 41 ロジ H25 報告書作業 01報告書0819【ﾊﾞｯｸﾃﾞｰﾀ用】.doc の ワークシート 2]Sheet1'!$C$2:$C$9</c:f>
              <c:numCache>
                <c:formatCode>0"%"</c:formatCode>
                <c:ptCount val="8"/>
                <c:pt idx="0">
                  <c:v>6</c:v>
                </c:pt>
                <c:pt idx="1">
                  <c:v>75</c:v>
                </c:pt>
                <c:pt idx="2">
                  <c:v>2</c:v>
                </c:pt>
                <c:pt idx="3">
                  <c:v>7</c:v>
                </c:pt>
                <c:pt idx="4">
                  <c:v>4</c:v>
                </c:pt>
                <c:pt idx="5">
                  <c:v>3</c:v>
                </c:pt>
                <c:pt idx="6">
                  <c:v>2</c:v>
                </c:pt>
                <c:pt idx="7">
                  <c:v>1</c:v>
                </c:pt>
              </c:numCache>
            </c:numRef>
          </c:val>
        </c:ser>
        <c:ser>
          <c:idx val="1"/>
          <c:order val="1"/>
          <c:tx>
            <c:strRef>
              <c:f>'[M  文書管理フォルダ from2070525 10 青少年ライン 41 ロジ H25 報告書作業 01報告書0819【ﾊﾞｯｸﾃﾞｰﾀ用】.doc の ワークシート 2]Sheet1'!$E$1</c:f>
              <c:strCache>
                <c:ptCount val="1"/>
                <c:pt idx="0">
                  <c:v>平成24年度</c:v>
                </c:pt>
              </c:strCache>
            </c:strRef>
          </c:tx>
          <c:spPr>
            <a:pattFill prst="wdDnDiag">
              <a:fgClr>
                <a:srgbClr val="9999FF"/>
              </a:fgClr>
              <a:bgClr>
                <a:schemeClr val="bg1"/>
              </a:bgClr>
            </a:pattFill>
            <a:ln>
              <a:solidFill>
                <a:srgbClr val="9999FF"/>
              </a:solidFill>
            </a:ln>
          </c:spPr>
          <c:invertIfNegative val="0"/>
          <c:dLbls>
            <c:showLegendKey val="0"/>
            <c:showVal val="1"/>
            <c:showCatName val="0"/>
            <c:showSerName val="0"/>
            <c:showPercent val="0"/>
            <c:showBubbleSize val="0"/>
            <c:showLeaderLines val="0"/>
          </c:dLbls>
          <c:cat>
            <c:strRef>
              <c:f>'[M  文書管理フォルダ from2070525 10 青少年ライン 41 ロジ H25 報告書作業 01報告書0819【ﾊﾞｯｸﾃﾞｰﾀ用】.doc の ワークシート 2]Sheet1'!$A$2:$A$9</c:f>
              <c:strCache>
                <c:ptCount val="8"/>
                <c:pt idx="0">
                  <c:v>携帯電話/PHS</c:v>
                </c:pt>
                <c:pt idx="1">
                  <c:v>スマートフォン</c:v>
                </c:pt>
                <c:pt idx="2">
                  <c:v>タブレットPC</c:v>
                </c:pt>
                <c:pt idx="3">
                  <c:v>ノートPC</c:v>
                </c:pt>
                <c:pt idx="4">
                  <c:v>デスクトップPC</c:v>
                </c:pt>
                <c:pt idx="5">
                  <c:v>携帯ゲーム機</c:v>
                </c:pt>
                <c:pt idx="6">
                  <c:v>固定ゲーム機</c:v>
                </c:pt>
                <c:pt idx="7">
                  <c:v>非保有</c:v>
                </c:pt>
              </c:strCache>
            </c:strRef>
          </c:cat>
          <c:val>
            <c:numRef>
              <c:f>'[M  文書管理フォルダ from2070525 10 青少年ライン 41 ロジ H25 報告書作業 01報告書0819【ﾊﾞｯｸﾃﾞｰﾀ用】.doc の ワークシート 2]Sheet1'!$E$2:$E$9</c:f>
              <c:numCache>
                <c:formatCode>0"%"</c:formatCode>
                <c:ptCount val="8"/>
                <c:pt idx="0">
                  <c:v>25</c:v>
                </c:pt>
                <c:pt idx="1">
                  <c:v>48</c:v>
                </c:pt>
                <c:pt idx="2">
                  <c:v>1</c:v>
                </c:pt>
                <c:pt idx="3">
                  <c:v>13</c:v>
                </c:pt>
                <c:pt idx="4">
                  <c:v>7</c:v>
                </c:pt>
                <c:pt idx="5">
                  <c:v>3</c:v>
                </c:pt>
                <c:pt idx="6">
                  <c:v>2</c:v>
                </c:pt>
                <c:pt idx="7">
                  <c:v>1</c:v>
                </c:pt>
              </c:numCache>
            </c:numRef>
          </c:val>
        </c:ser>
        <c:dLbls>
          <c:showLegendKey val="0"/>
          <c:showVal val="0"/>
          <c:showCatName val="0"/>
          <c:showSerName val="0"/>
          <c:showPercent val="0"/>
          <c:showBubbleSize val="0"/>
        </c:dLbls>
        <c:gapWidth val="50"/>
        <c:axId val="52341760"/>
        <c:axId val="52499200"/>
      </c:barChart>
      <c:catAx>
        <c:axId val="52341760"/>
        <c:scaling>
          <c:orientation val="maxMin"/>
        </c:scaling>
        <c:delete val="0"/>
        <c:axPos val="l"/>
        <c:numFmt formatCode="General" sourceLinked="1"/>
        <c:majorTickMark val="in"/>
        <c:minorTickMark val="none"/>
        <c:tickLblPos val="nextTo"/>
        <c:txPr>
          <a:bodyPr rot="0" vert="horz"/>
          <a:lstStyle/>
          <a:p>
            <a:pPr>
              <a:defRPr/>
            </a:pPr>
            <a:endParaRPr lang="ja-JP"/>
          </a:p>
        </c:txPr>
        <c:crossAx val="52499200"/>
        <c:crosses val="autoZero"/>
        <c:auto val="1"/>
        <c:lblAlgn val="ctr"/>
        <c:lblOffset val="100"/>
        <c:noMultiLvlLbl val="0"/>
      </c:catAx>
      <c:valAx>
        <c:axId val="52499200"/>
        <c:scaling>
          <c:orientation val="minMax"/>
          <c:max val="100"/>
        </c:scaling>
        <c:delete val="0"/>
        <c:axPos val="t"/>
        <c:majorGridlines/>
        <c:numFmt formatCode="0&quot;%&quot;" sourceLinked="1"/>
        <c:majorTickMark val="in"/>
        <c:minorTickMark val="none"/>
        <c:tickLblPos val="nextTo"/>
        <c:txPr>
          <a:bodyPr rot="0" vert="horz"/>
          <a:lstStyle/>
          <a:p>
            <a:pPr>
              <a:defRPr/>
            </a:pPr>
            <a:endParaRPr lang="ja-JP"/>
          </a:p>
        </c:txPr>
        <c:crossAx val="52341760"/>
        <c:crosses val="autoZero"/>
        <c:crossBetween val="between"/>
        <c:majorUnit val="20"/>
      </c:valAx>
    </c:plotArea>
    <c:legend>
      <c:legendPos val="r"/>
      <c:layout>
        <c:manualLayout>
          <c:xMode val="edge"/>
          <c:yMode val="edge"/>
          <c:x val="0.68420212517097412"/>
          <c:y val="0.82018858436007025"/>
          <c:w val="0.28677263165813055"/>
          <c:h val="0.14010949322239238"/>
        </c:manualLayout>
      </c:layout>
      <c:overlay val="0"/>
      <c:spPr>
        <a:solidFill>
          <a:schemeClr val="bg1"/>
        </a:solidFill>
        <a:ln>
          <a:solidFill>
            <a:schemeClr val="tx1"/>
          </a:solidFill>
        </a:ln>
      </c:spPr>
    </c:legend>
    <c:plotVisOnly val="1"/>
    <c:dispBlanksAs val="gap"/>
    <c:showDLblsOverMax val="0"/>
  </c:chart>
  <c:spPr>
    <a:ln>
      <a:solidFill>
        <a:schemeClr val="tx1"/>
      </a:solidFill>
    </a:ln>
  </c:spPr>
  <c:txPr>
    <a:bodyPr/>
    <a:lstStyle/>
    <a:p>
      <a:pPr>
        <a:defRPr sz="1000">
          <a:latin typeface="ＭＳ ゴシック" pitchFamily="49" charset="-128"/>
          <a:ea typeface="ＭＳ ゴシック" pitchFamily="49" charset="-128"/>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005329401136424"/>
          <c:y val="7.6937442513631119E-2"/>
          <c:w val="0.7926297097805054"/>
          <c:h val="0.9230625574863689"/>
        </c:manualLayout>
      </c:layout>
      <c:barChart>
        <c:barDir val="bar"/>
        <c:grouping val="clustered"/>
        <c:varyColors val="0"/>
        <c:ser>
          <c:idx val="0"/>
          <c:order val="0"/>
          <c:tx>
            <c:strRef>
              <c:f>'[M  文書管理フォルダ from2070525 10 青少年ライン 41 ロジ H25 報告書作業 01報告書0819.doc の ワークシート 2]Sheet1'!$C$1</c:f>
              <c:strCache>
                <c:ptCount val="1"/>
                <c:pt idx="0">
                  <c:v>平成25年度</c:v>
                </c:pt>
              </c:strCache>
            </c:strRef>
          </c:tx>
          <c:spPr>
            <a:solidFill>
              <a:srgbClr val="C00000"/>
            </a:solidFill>
            <a:ln>
              <a:solidFill>
                <a:srgbClr val="C00000"/>
              </a:solidFill>
            </a:ln>
          </c:spPr>
          <c:invertIfNegative val="0"/>
          <c:dLbls>
            <c:showLegendKey val="0"/>
            <c:showVal val="1"/>
            <c:showCatName val="0"/>
            <c:showSerName val="0"/>
            <c:showPercent val="0"/>
            <c:showBubbleSize val="0"/>
            <c:showLeaderLines val="0"/>
          </c:dLbls>
          <c:cat>
            <c:strRef>
              <c:f>'[M  文書管理フォルダ from2070525 10 青少年ライン 41 ロジ H25 報告書作業 01報告書0819.doc の ワークシート 2]Sheet1'!$A$2:$A$9</c:f>
              <c:strCache>
                <c:ptCount val="8"/>
                <c:pt idx="0">
                  <c:v>PHS</c:v>
                </c:pt>
                <c:pt idx="1">
                  <c:v>携帯電話</c:v>
                </c:pt>
                <c:pt idx="2">
                  <c:v>スマートフォン</c:v>
                </c:pt>
                <c:pt idx="3">
                  <c:v>タブレットPC</c:v>
                </c:pt>
                <c:pt idx="4">
                  <c:v>ノートPC</c:v>
                </c:pt>
                <c:pt idx="5">
                  <c:v>デスクトップPC</c:v>
                </c:pt>
                <c:pt idx="6">
                  <c:v>携帯ゲーム機</c:v>
                </c:pt>
                <c:pt idx="7">
                  <c:v>固定ゲーム機</c:v>
                </c:pt>
              </c:strCache>
            </c:strRef>
          </c:cat>
          <c:val>
            <c:numRef>
              <c:f>'[M  文書管理フォルダ from2070525 10 青少年ライン 41 ロジ H25 報告書作業 01報告書0819.doc の ワークシート 2]Sheet1'!$C$2:$C$9</c:f>
              <c:numCache>
                <c:formatCode>0"%"</c:formatCode>
                <c:ptCount val="8"/>
                <c:pt idx="0">
                  <c:v>5</c:v>
                </c:pt>
                <c:pt idx="1">
                  <c:v>17</c:v>
                </c:pt>
                <c:pt idx="2">
                  <c:v>56</c:v>
                </c:pt>
                <c:pt idx="3">
                  <c:v>14</c:v>
                </c:pt>
                <c:pt idx="4">
                  <c:v>15</c:v>
                </c:pt>
                <c:pt idx="5">
                  <c:v>17</c:v>
                </c:pt>
                <c:pt idx="6">
                  <c:v>8</c:v>
                </c:pt>
                <c:pt idx="7">
                  <c:v>8</c:v>
                </c:pt>
              </c:numCache>
            </c:numRef>
          </c:val>
        </c:ser>
        <c:ser>
          <c:idx val="1"/>
          <c:order val="1"/>
          <c:tx>
            <c:strRef>
              <c:f>'[M  文書管理フォルダ from2070525 10 青少年ライン 41 ロジ H25 報告書作業 01報告書0819.doc の ワークシート 2]Sheet1'!$E$1</c:f>
              <c:strCache>
                <c:ptCount val="1"/>
                <c:pt idx="0">
                  <c:v>平成24年度</c:v>
                </c:pt>
              </c:strCache>
            </c:strRef>
          </c:tx>
          <c:spPr>
            <a:pattFill prst="wdDnDiag">
              <a:fgClr>
                <a:srgbClr val="9999FF"/>
              </a:fgClr>
              <a:bgClr>
                <a:prstClr val="white"/>
              </a:bgClr>
            </a:pattFill>
            <a:ln>
              <a:solidFill>
                <a:srgbClr val="9999FF"/>
              </a:solidFill>
            </a:ln>
          </c:spPr>
          <c:invertIfNegative val="0"/>
          <c:dLbls>
            <c:showLegendKey val="0"/>
            <c:showVal val="1"/>
            <c:showCatName val="0"/>
            <c:showSerName val="0"/>
            <c:showPercent val="0"/>
            <c:showBubbleSize val="0"/>
            <c:showLeaderLines val="0"/>
          </c:dLbls>
          <c:cat>
            <c:strRef>
              <c:f>'[M  文書管理フォルダ from2070525 10 青少年ライン 41 ロジ H25 報告書作業 01報告書0819.doc の ワークシート 2]Sheet1'!$A$2:$A$9</c:f>
              <c:strCache>
                <c:ptCount val="8"/>
                <c:pt idx="0">
                  <c:v>PHS</c:v>
                </c:pt>
                <c:pt idx="1">
                  <c:v>携帯電話</c:v>
                </c:pt>
                <c:pt idx="2">
                  <c:v>スマートフォン</c:v>
                </c:pt>
                <c:pt idx="3">
                  <c:v>タブレットPC</c:v>
                </c:pt>
                <c:pt idx="4">
                  <c:v>ノートPC</c:v>
                </c:pt>
                <c:pt idx="5">
                  <c:v>デスクトップPC</c:v>
                </c:pt>
                <c:pt idx="6">
                  <c:v>携帯ゲーム機</c:v>
                </c:pt>
                <c:pt idx="7">
                  <c:v>固定ゲーム機</c:v>
                </c:pt>
              </c:strCache>
            </c:strRef>
          </c:cat>
          <c:val>
            <c:numRef>
              <c:f>'[M  文書管理フォルダ from2070525 10 青少年ライン 41 ロジ H25 報告書作業 01報告書0819.doc の ワークシート 2]Sheet1'!$E$2:$E$9</c:f>
              <c:numCache>
                <c:formatCode>0"%"</c:formatCode>
                <c:ptCount val="8"/>
                <c:pt idx="0">
                  <c:v>14</c:v>
                </c:pt>
                <c:pt idx="1">
                  <c:v>31</c:v>
                </c:pt>
                <c:pt idx="2">
                  <c:v>47</c:v>
                </c:pt>
                <c:pt idx="3">
                  <c:v>13</c:v>
                </c:pt>
                <c:pt idx="4">
                  <c:v>18</c:v>
                </c:pt>
                <c:pt idx="5">
                  <c:v>19</c:v>
                </c:pt>
                <c:pt idx="6">
                  <c:v>10</c:v>
                </c:pt>
                <c:pt idx="7">
                  <c:v>11</c:v>
                </c:pt>
              </c:numCache>
            </c:numRef>
          </c:val>
        </c:ser>
        <c:dLbls>
          <c:showLegendKey val="0"/>
          <c:showVal val="0"/>
          <c:showCatName val="0"/>
          <c:showSerName val="0"/>
          <c:showPercent val="0"/>
          <c:showBubbleSize val="0"/>
        </c:dLbls>
        <c:gapWidth val="50"/>
        <c:axId val="144150528"/>
        <c:axId val="144152064"/>
      </c:barChart>
      <c:catAx>
        <c:axId val="144150528"/>
        <c:scaling>
          <c:orientation val="maxMin"/>
        </c:scaling>
        <c:delete val="0"/>
        <c:axPos val="l"/>
        <c:numFmt formatCode="General" sourceLinked="1"/>
        <c:majorTickMark val="in"/>
        <c:minorTickMark val="none"/>
        <c:tickLblPos val="nextTo"/>
        <c:txPr>
          <a:bodyPr rot="0" vert="horz"/>
          <a:lstStyle/>
          <a:p>
            <a:pPr>
              <a:defRPr/>
            </a:pPr>
            <a:endParaRPr lang="ja-JP"/>
          </a:p>
        </c:txPr>
        <c:crossAx val="144152064"/>
        <c:crosses val="autoZero"/>
        <c:auto val="1"/>
        <c:lblAlgn val="ctr"/>
        <c:lblOffset val="100"/>
        <c:tickLblSkip val="1"/>
        <c:tickMarkSkip val="1"/>
        <c:noMultiLvlLbl val="0"/>
      </c:catAx>
      <c:valAx>
        <c:axId val="144152064"/>
        <c:scaling>
          <c:orientation val="minMax"/>
          <c:max val="60"/>
        </c:scaling>
        <c:delete val="0"/>
        <c:axPos val="t"/>
        <c:majorGridlines/>
        <c:numFmt formatCode="0&quot;%&quot;" sourceLinked="1"/>
        <c:majorTickMark val="in"/>
        <c:minorTickMark val="none"/>
        <c:tickLblPos val="nextTo"/>
        <c:txPr>
          <a:bodyPr rot="0" vert="horz"/>
          <a:lstStyle/>
          <a:p>
            <a:pPr>
              <a:defRPr/>
            </a:pPr>
            <a:endParaRPr lang="ja-JP"/>
          </a:p>
        </c:txPr>
        <c:crossAx val="144150528"/>
        <c:crosses val="autoZero"/>
        <c:crossBetween val="between"/>
        <c:majorUnit val="20"/>
      </c:valAx>
    </c:plotArea>
    <c:legend>
      <c:legendPos val="r"/>
      <c:layout>
        <c:manualLayout>
          <c:xMode val="edge"/>
          <c:yMode val="edge"/>
          <c:x val="0.69696161177595883"/>
          <c:y val="0.65962543604752777"/>
          <c:w val="0.22353883309932818"/>
          <c:h val="0.26207958593502673"/>
        </c:manualLayout>
      </c:layout>
      <c:overlay val="0"/>
      <c:spPr>
        <a:solidFill>
          <a:schemeClr val="bg1"/>
        </a:solidFill>
        <a:ln>
          <a:solidFill>
            <a:schemeClr val="tx1"/>
          </a:solidFill>
        </a:ln>
      </c:spPr>
    </c:legend>
    <c:plotVisOnly val="1"/>
    <c:dispBlanksAs val="gap"/>
    <c:showDLblsOverMax val="0"/>
  </c:chart>
  <c:spPr>
    <a:ln>
      <a:solidFill>
        <a:schemeClr val="tx1"/>
      </a:solidFill>
    </a:ln>
  </c:spPr>
  <c:txPr>
    <a:bodyPr/>
    <a:lstStyle/>
    <a:p>
      <a:pPr>
        <a:defRPr sz="1000">
          <a:latin typeface="ＭＳ ゴシック" pitchFamily="49" charset="-128"/>
          <a:ea typeface="ＭＳ ゴシック" pitchFamily="49" charset="-128"/>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9236007988886409E-2"/>
          <c:y val="2.5789667857782844E-2"/>
          <c:w val="0.82597815415396003"/>
          <c:h val="0.87228855634880975"/>
        </c:manualLayout>
      </c:layout>
      <c:barChart>
        <c:barDir val="col"/>
        <c:grouping val="percentStacked"/>
        <c:varyColors val="0"/>
        <c:ser>
          <c:idx val="0"/>
          <c:order val="0"/>
          <c:tx>
            <c:strRef>
              <c:f>'[C  Users 002547 AppData Local Temp Temp1_報告書一式0826.zip 01報告書0826.doc の ワークシート]Sheet1'!$C$1</c:f>
              <c:strCache>
                <c:ptCount val="1"/>
                <c:pt idx="0">
                  <c:v>2時間以上</c:v>
                </c:pt>
              </c:strCache>
            </c:strRef>
          </c:tx>
          <c:spPr>
            <a:solidFill>
              <a:srgbClr val="9999FF"/>
            </a:solidFill>
            <a:ln w="12700">
              <a:solidFill>
                <a:srgbClr val="9999FF"/>
              </a:solidFill>
              <a:prstDash val="solid"/>
            </a:ln>
          </c:spPr>
          <c:invertIfNegative val="0"/>
          <c:dLbls>
            <c:dLbl>
              <c:idx val="0"/>
              <c:layout>
                <c:manualLayout>
                  <c:x val="5.6511903695849212E-3"/>
                  <c:y val="4.8008552326676774E-3"/>
                </c:manualLayout>
              </c:layout>
              <c:spPr/>
              <c:txPr>
                <a:bodyPr/>
                <a:lstStyle/>
                <a:p>
                  <a:pPr>
                    <a:defRPr/>
                  </a:pPr>
                  <a:endParaRPr lang="ja-JP"/>
                </a:p>
              </c:txPr>
              <c:dLblPos val="ctr"/>
              <c:showLegendKey val="0"/>
              <c:showVal val="1"/>
              <c:showCatName val="0"/>
              <c:showSerName val="0"/>
              <c:showPercent val="0"/>
              <c:showBubbleSize val="0"/>
            </c:dLbl>
            <c:dLbl>
              <c:idx val="1"/>
              <c:layout>
                <c:manualLayout>
                  <c:x val="2.4355981892757767E-3"/>
                  <c:y val="-1.0405759211782736E-2"/>
                </c:manualLayout>
              </c:layout>
              <c:spPr/>
              <c:txPr>
                <a:bodyPr/>
                <a:lstStyle/>
                <a:p>
                  <a:pPr>
                    <a:defRPr/>
                  </a:pPr>
                  <a:endParaRPr lang="ja-JP"/>
                </a:p>
              </c:txPr>
              <c:dLblPos val="ctr"/>
              <c:showLegendKey val="0"/>
              <c:showVal val="1"/>
              <c:showCatName val="0"/>
              <c:showSerName val="0"/>
              <c:showPercent val="0"/>
              <c:showBubbleSize val="0"/>
            </c:dLbl>
            <c:dLbl>
              <c:idx val="2"/>
              <c:layout>
                <c:manualLayout>
                  <c:x val="6.525579808192379E-4"/>
                  <c:y val="-4.8008552326675898E-3"/>
                </c:manualLayout>
              </c:layout>
              <c:spPr/>
              <c:txPr>
                <a:bodyPr/>
                <a:lstStyle/>
                <a:p>
                  <a:pPr>
                    <a:defRPr/>
                  </a:pPr>
                  <a:endParaRPr lang="ja-JP"/>
                </a:p>
              </c:txPr>
              <c:dLblPos val="ctr"/>
              <c:showLegendKey val="0"/>
              <c:showVal val="1"/>
              <c:showCatName val="0"/>
              <c:showSerName val="0"/>
              <c:showPercent val="0"/>
              <c:showBubbleSize val="0"/>
            </c:dLbl>
            <c:dLbl>
              <c:idx val="3"/>
              <c:layout>
                <c:manualLayout>
                  <c:x val="1.7072829846654673E-3"/>
                  <c:y val="0"/>
                </c:manualLayout>
              </c:layout>
              <c:spPr/>
              <c:txPr>
                <a:bodyPr/>
                <a:lstStyle/>
                <a:p>
                  <a:pPr>
                    <a:defRPr/>
                  </a:pPr>
                  <a:endParaRPr lang="ja-JP"/>
                </a:p>
              </c:txPr>
              <c:dLblPos val="ctr"/>
              <c:showLegendKey val="0"/>
              <c:showVal val="1"/>
              <c:showCatName val="0"/>
              <c:showSerName val="0"/>
              <c:showPercent val="0"/>
              <c:showBubbleSize val="0"/>
            </c:dLbl>
            <c:dLbl>
              <c:idx val="4"/>
              <c:layout>
                <c:manualLayout>
                  <c:x val="-5.1616018666293965E-4"/>
                  <c:y val="-1.4402943718099829E-2"/>
                </c:manualLayout>
              </c:layout>
              <c:spPr/>
              <c:txPr>
                <a:bodyPr/>
                <a:lstStyle/>
                <a:p>
                  <a:pPr>
                    <a:defRPr/>
                  </a:pPr>
                  <a:endParaRPr lang="ja-JP"/>
                </a:p>
              </c:txPr>
              <c:dLblPos val="ctr"/>
              <c:showLegendKey val="0"/>
              <c:showVal val="1"/>
              <c:showCatName val="0"/>
              <c:showSerName val="0"/>
              <c:showPercent val="0"/>
              <c:showBubbleSize val="0"/>
            </c:dLbl>
            <c:dLbl>
              <c:idx val="5"/>
              <c:layout>
                <c:manualLayout>
                  <c:x val="2.1565955103478923E-3"/>
                  <c:y val="-9.8515817494920412E-3"/>
                </c:manualLayout>
              </c:layout>
              <c:spPr/>
              <c:txPr>
                <a:bodyPr/>
                <a:lstStyle/>
                <a:p>
                  <a:pPr>
                    <a:defRPr/>
                  </a:pPr>
                  <a:endParaRPr lang="ja-JP"/>
                </a:p>
              </c:txPr>
              <c:dLblPos val="ctr"/>
              <c:showLegendKey val="0"/>
              <c:showVal val="1"/>
              <c:showCatName val="0"/>
              <c:showSerName val="0"/>
              <c:showPercent val="0"/>
              <c:showBubbleSize val="0"/>
            </c:dLbl>
            <c:dLbl>
              <c:idx val="6"/>
              <c:layout>
                <c:manualLayout>
                  <c:x val="6.0287384266717774E-3"/>
                  <c:y val="-9.6017104653351795E-3"/>
                </c:manualLayout>
              </c:layout>
              <c:spPr/>
              <c:txPr>
                <a:bodyPr/>
                <a:lstStyle/>
                <a:p>
                  <a:pPr>
                    <a:defRPr/>
                  </a:pPr>
                  <a:endParaRPr lang="ja-JP"/>
                </a:p>
              </c:txPr>
              <c:dLblPos val="ctr"/>
              <c:showLegendKey val="0"/>
              <c:showVal val="1"/>
              <c:showCatName val="0"/>
              <c:showSerName val="0"/>
              <c:showPercent val="0"/>
              <c:showBubbleSize val="0"/>
            </c:dLbl>
            <c:dLbl>
              <c:idx val="7"/>
              <c:layout>
                <c:manualLayout>
                  <c:x val="-4.750368446732255E-3"/>
                  <c:y val="-1.4000730334827521E-2"/>
                </c:manualLayout>
              </c:layout>
              <c:spPr/>
              <c:txPr>
                <a:bodyPr/>
                <a:lstStyle/>
                <a:p>
                  <a:pPr>
                    <a:defRPr/>
                  </a:pPr>
                  <a:endParaRPr lang="ja-JP"/>
                </a:p>
              </c:txPr>
              <c:dLblPos val="ctr"/>
              <c:showLegendKey val="0"/>
              <c:showVal val="1"/>
              <c:showCatName val="0"/>
              <c:showSerName val="0"/>
              <c:showPercent val="0"/>
              <c:showBubbleSize val="0"/>
            </c:dLbl>
            <c:showLegendKey val="0"/>
            <c:showVal val="1"/>
            <c:showCatName val="0"/>
            <c:showSerName val="0"/>
            <c:showPercent val="0"/>
            <c:showBubbleSize val="0"/>
            <c:showLeaderLines val="0"/>
          </c:dLbls>
          <c:cat>
            <c:strRef>
              <c:f>'[C  Users 002547 AppData Local Temp Temp1_報告書一式0826.zip 01報告書0826.doc の ワークシート]Sheet1'!$A$2:$A$9</c:f>
              <c:strCache>
                <c:ptCount val="8"/>
                <c:pt idx="0">
                  <c:v>PHS</c:v>
                </c:pt>
                <c:pt idx="1">
                  <c:v>携帯電話</c:v>
                </c:pt>
                <c:pt idx="2">
                  <c:v>スマートフォン</c:v>
                </c:pt>
                <c:pt idx="3">
                  <c:v>タブレットＰＣ</c:v>
                </c:pt>
                <c:pt idx="4">
                  <c:v>ノートＰＣ</c:v>
                </c:pt>
                <c:pt idx="5">
                  <c:v>デスクトップＰＣ</c:v>
                </c:pt>
                <c:pt idx="6">
                  <c:v>携帯ゲーム機</c:v>
                </c:pt>
                <c:pt idx="7">
                  <c:v>固定ゲーム機</c:v>
                </c:pt>
              </c:strCache>
            </c:strRef>
          </c:cat>
          <c:val>
            <c:numRef>
              <c:f>'[C  Users 002547 AppData Local Temp Temp1_報告書一式0826.zip 01報告書0826.doc の ワークシート]Sheet1'!$C$2:$C$9</c:f>
              <c:numCache>
                <c:formatCode>#"%"</c:formatCode>
                <c:ptCount val="8"/>
                <c:pt idx="0">
                  <c:v>5</c:v>
                </c:pt>
                <c:pt idx="1">
                  <c:v>17</c:v>
                </c:pt>
                <c:pt idx="2">
                  <c:v>56</c:v>
                </c:pt>
                <c:pt idx="3">
                  <c:v>14</c:v>
                </c:pt>
                <c:pt idx="4">
                  <c:v>15</c:v>
                </c:pt>
                <c:pt idx="5">
                  <c:v>17</c:v>
                </c:pt>
                <c:pt idx="6">
                  <c:v>8</c:v>
                </c:pt>
                <c:pt idx="7">
                  <c:v>8</c:v>
                </c:pt>
              </c:numCache>
            </c:numRef>
          </c:val>
        </c:ser>
        <c:ser>
          <c:idx val="1"/>
          <c:order val="1"/>
          <c:tx>
            <c:strRef>
              <c:f>'[C  Users 002547 AppData Local Temp Temp1_報告書一式0826.zip 01報告書0826.doc の ワークシート]Sheet1'!$E$1</c:f>
              <c:strCache>
                <c:ptCount val="1"/>
                <c:pt idx="0">
                  <c:v>30分～1時間</c:v>
                </c:pt>
              </c:strCache>
            </c:strRef>
          </c:tx>
          <c:spPr>
            <a:pattFill prst="horzBrick">
              <a:fgClr>
                <a:srgbClr xmlns:mc="http://schemas.openxmlformats.org/markup-compatibility/2006" xmlns:a14="http://schemas.microsoft.com/office/drawing/2010/main" val="993366" mc:Ignorable="a14" a14:legacySpreadsheetColorIndex="25"/>
              </a:fgClr>
              <a:bgClr>
                <a:srgbClr xmlns:mc="http://schemas.openxmlformats.org/markup-compatibility/2006" xmlns:a14="http://schemas.microsoft.com/office/drawing/2010/main" val="FFFFFF" mc:Ignorable="a14" a14:legacySpreadsheetColorIndex="9"/>
              </a:bgClr>
            </a:pattFill>
            <a:ln w="12700">
              <a:solidFill>
                <a:srgbClr val="000000"/>
              </a:solidFill>
              <a:prstDash val="solid"/>
            </a:ln>
          </c:spPr>
          <c:invertIfNegative val="0"/>
          <c:dLbls>
            <c:dLbl>
              <c:idx val="0"/>
              <c:layout>
                <c:manualLayout>
                  <c:x val="2.1520971544446684E-3"/>
                  <c:y val="4.2470557904740452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1"/>
              <c:layout>
                <c:manualLayout>
                  <c:x val="1.8658761834860786E-3"/>
                  <c:y val="1.7171940929067552E-2"/>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2"/>
              <c:layout>
                <c:manualLayout>
                  <c:x val="9.8897923726295762E-3"/>
                  <c:y val="2.2003665628170136E-17"/>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3"/>
              <c:layout>
                <c:manualLayout>
                  <c:x val="1.7736075810059746E-3"/>
                  <c:y val="0"/>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4"/>
              <c:layout>
                <c:manualLayout>
                  <c:x val="2.0429858705594949E-3"/>
                  <c:y val="5.3546546748611343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5"/>
              <c:layout>
                <c:manualLayout>
                  <c:x val="3.1072131869198691E-3"/>
                  <c:y val="-2.0007469677117914E-2"/>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6"/>
              <c:layout>
                <c:manualLayout>
                  <c:x val="1.2316080011314935E-3"/>
                  <c:y val="3.6928783281834398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7"/>
              <c:layout>
                <c:manualLayout>
                  <c:x val="3.4313040378176919E-5"/>
                  <c:y val="-5.6049039791151454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spPr>
              <a:solidFill>
                <a:schemeClr val="bg1"/>
              </a:solidFill>
            </c:spPr>
            <c:showLegendKey val="0"/>
            <c:showVal val="1"/>
            <c:showCatName val="0"/>
            <c:showSerName val="0"/>
            <c:showPercent val="0"/>
            <c:showBubbleSize val="0"/>
            <c:showLeaderLines val="0"/>
          </c:dLbls>
          <c:cat>
            <c:strRef>
              <c:f>'[C  Users 002547 AppData Local Temp Temp1_報告書一式0826.zip 01報告書0826.doc の ワークシート]Sheet1'!$A$2:$A$9</c:f>
              <c:strCache>
                <c:ptCount val="8"/>
                <c:pt idx="0">
                  <c:v>PHS</c:v>
                </c:pt>
                <c:pt idx="1">
                  <c:v>携帯電話</c:v>
                </c:pt>
                <c:pt idx="2">
                  <c:v>スマートフォン</c:v>
                </c:pt>
                <c:pt idx="3">
                  <c:v>タブレットＰＣ</c:v>
                </c:pt>
                <c:pt idx="4">
                  <c:v>ノートＰＣ</c:v>
                </c:pt>
                <c:pt idx="5">
                  <c:v>デスクトップＰＣ</c:v>
                </c:pt>
                <c:pt idx="6">
                  <c:v>携帯ゲーム機</c:v>
                </c:pt>
                <c:pt idx="7">
                  <c:v>固定ゲーム機</c:v>
                </c:pt>
              </c:strCache>
            </c:strRef>
          </c:cat>
          <c:val>
            <c:numRef>
              <c:f>'[C  Users 002547 AppData Local Temp Temp1_報告書一式0826.zip 01報告書0826.doc の ワークシート]Sheet1'!$E$2:$E$9</c:f>
              <c:numCache>
                <c:formatCode>#"%"</c:formatCode>
                <c:ptCount val="8"/>
                <c:pt idx="0">
                  <c:v>15</c:v>
                </c:pt>
                <c:pt idx="1">
                  <c:v>18</c:v>
                </c:pt>
                <c:pt idx="2">
                  <c:v>31</c:v>
                </c:pt>
                <c:pt idx="3">
                  <c:v>24</c:v>
                </c:pt>
                <c:pt idx="4">
                  <c:v>23</c:v>
                </c:pt>
                <c:pt idx="5">
                  <c:v>23</c:v>
                </c:pt>
                <c:pt idx="6">
                  <c:v>19</c:v>
                </c:pt>
                <c:pt idx="7">
                  <c:v>19</c:v>
                </c:pt>
              </c:numCache>
            </c:numRef>
          </c:val>
        </c:ser>
        <c:ser>
          <c:idx val="2"/>
          <c:order val="2"/>
          <c:tx>
            <c:strRef>
              <c:f>'[C  Users 002547 AppData Local Temp Temp1_報告書一式0826.zip 01報告書0826.doc の ワークシート]Sheet1'!$G$1</c:f>
              <c:strCache>
                <c:ptCount val="1"/>
                <c:pt idx="0">
                  <c:v>30分未満</c:v>
                </c:pt>
              </c:strCache>
            </c:strRef>
          </c:tx>
          <c:spPr>
            <a:solidFill>
              <a:srgbClr val="FFFF00"/>
            </a:solidFill>
            <a:ln w="12700">
              <a:solidFill>
                <a:srgbClr val="000000"/>
              </a:solidFill>
              <a:prstDash val="solid"/>
            </a:ln>
          </c:spPr>
          <c:invertIfNegative val="0"/>
          <c:dLbls>
            <c:dLbl>
              <c:idx val="0"/>
              <c:layout>
                <c:manualLayout>
                  <c:x val="3.337570854336122E-3"/>
                  <c:y val="-1.0709687369819329E-2"/>
                </c:manualLayout>
              </c:layout>
              <c:spPr/>
              <c:txPr>
                <a:bodyPr/>
                <a:lstStyle/>
                <a:p>
                  <a:pPr>
                    <a:defRPr/>
                  </a:pPr>
                  <a:endParaRPr lang="ja-JP"/>
                </a:p>
              </c:txPr>
              <c:dLblPos val="ctr"/>
              <c:showLegendKey val="0"/>
              <c:showVal val="1"/>
              <c:showCatName val="0"/>
              <c:showSerName val="0"/>
              <c:showPercent val="0"/>
              <c:showBubbleSize val="0"/>
            </c:dLbl>
            <c:dLbl>
              <c:idx val="1"/>
              <c:layout>
                <c:manualLayout>
                  <c:x val="2.3991928903380581E-3"/>
                  <c:y val="3.7483338764222059E-2"/>
                </c:manualLayout>
              </c:layout>
              <c:spPr/>
              <c:txPr>
                <a:bodyPr/>
                <a:lstStyle/>
                <a:p>
                  <a:pPr>
                    <a:defRPr/>
                  </a:pPr>
                  <a:endParaRPr lang="ja-JP"/>
                </a:p>
              </c:txPr>
              <c:dLblPos val="ctr"/>
              <c:showLegendKey val="0"/>
              <c:showVal val="1"/>
              <c:showCatName val="0"/>
              <c:showSerName val="0"/>
              <c:showPercent val="0"/>
              <c:showBubbleSize val="0"/>
            </c:dLbl>
            <c:dLbl>
              <c:idx val="2"/>
              <c:layout>
                <c:manualLayout>
                  <c:x val="4.5014942910632941E-4"/>
                  <c:y val="-6.8319572141733341E-3"/>
                </c:manualLayout>
              </c:layout>
              <c:spPr/>
              <c:txPr>
                <a:bodyPr/>
                <a:lstStyle/>
                <a:p>
                  <a:pPr>
                    <a:defRPr/>
                  </a:pPr>
                  <a:endParaRPr lang="ja-JP"/>
                </a:p>
              </c:txPr>
              <c:dLblPos val="ctr"/>
              <c:showLegendKey val="0"/>
              <c:showVal val="1"/>
              <c:showCatName val="0"/>
              <c:showSerName val="0"/>
              <c:showPercent val="0"/>
              <c:showBubbleSize val="0"/>
            </c:dLbl>
            <c:dLbl>
              <c:idx val="3"/>
              <c:layout>
                <c:manualLayout>
                  <c:x val="1.4011855573902339E-3"/>
                  <c:y val="0"/>
                </c:manualLayout>
              </c:layout>
              <c:spPr/>
              <c:txPr>
                <a:bodyPr/>
                <a:lstStyle/>
                <a:p>
                  <a:pPr>
                    <a:defRPr/>
                  </a:pPr>
                  <a:endParaRPr lang="ja-JP"/>
                </a:p>
              </c:txPr>
              <c:dLblPos val="ctr"/>
              <c:showLegendKey val="0"/>
              <c:showVal val="1"/>
              <c:showCatName val="0"/>
              <c:showSerName val="0"/>
              <c:showPercent val="0"/>
              <c:showBubbleSize val="0"/>
            </c:dLbl>
            <c:dLbl>
              <c:idx val="4"/>
              <c:layout>
                <c:manualLayout>
                  <c:x val="1.7939024890344729E-3"/>
                  <c:y val="0"/>
                </c:manualLayout>
              </c:layout>
              <c:spPr/>
              <c:txPr>
                <a:bodyPr/>
                <a:lstStyle/>
                <a:p>
                  <a:pPr>
                    <a:defRPr/>
                  </a:pPr>
                  <a:endParaRPr lang="ja-JP"/>
                </a:p>
              </c:txPr>
              <c:dLblPos val="ctr"/>
              <c:showLegendKey val="0"/>
              <c:showVal val="1"/>
              <c:showCatName val="0"/>
              <c:showSerName val="0"/>
              <c:showPercent val="0"/>
              <c:showBubbleSize val="0"/>
            </c:dLbl>
            <c:dLbl>
              <c:idx val="5"/>
              <c:layout>
                <c:manualLayout>
                  <c:x val="3.1022963793047175E-3"/>
                  <c:y val="5.3546546748611343E-3"/>
                </c:manualLayout>
              </c:layout>
              <c:spPr/>
              <c:txPr>
                <a:bodyPr/>
                <a:lstStyle/>
                <a:p>
                  <a:pPr>
                    <a:defRPr/>
                  </a:pPr>
                  <a:endParaRPr lang="ja-JP"/>
                </a:p>
              </c:txPr>
              <c:dLblPos val="ctr"/>
              <c:showLegendKey val="0"/>
              <c:showVal val="1"/>
              <c:showCatName val="0"/>
              <c:showSerName val="0"/>
              <c:showPercent val="0"/>
              <c:showBubbleSize val="0"/>
            </c:dLbl>
            <c:dLbl>
              <c:idx val="6"/>
              <c:layout>
                <c:manualLayout>
                  <c:x val="1.7490235429302166E-3"/>
                  <c:y val="-5.4529399000968048E-3"/>
                </c:manualLayout>
              </c:layout>
              <c:spPr/>
              <c:txPr>
                <a:bodyPr/>
                <a:lstStyle/>
                <a:p>
                  <a:pPr>
                    <a:defRPr/>
                  </a:pPr>
                  <a:endParaRPr lang="ja-JP"/>
                </a:p>
              </c:txPr>
              <c:dLblPos val="ctr"/>
              <c:showLegendKey val="0"/>
              <c:showVal val="1"/>
              <c:showCatName val="0"/>
              <c:showSerName val="0"/>
              <c:showPercent val="0"/>
              <c:showBubbleSize val="0"/>
            </c:dLbl>
            <c:dLbl>
              <c:idx val="7"/>
              <c:layout>
                <c:manualLayout>
                  <c:x val="5.639682947507881E-4"/>
                  <c:y val="-3.7802009706044012E-7"/>
                </c:manualLayout>
              </c:layout>
              <c:spPr/>
              <c:txPr>
                <a:bodyPr/>
                <a:lstStyle/>
                <a:p>
                  <a:pPr>
                    <a:defRPr/>
                  </a:pPr>
                  <a:endParaRPr lang="ja-JP"/>
                </a:p>
              </c:txPr>
              <c:dLblPos val="ctr"/>
              <c:showLegendKey val="0"/>
              <c:showVal val="1"/>
              <c:showCatName val="0"/>
              <c:showSerName val="0"/>
              <c:showPercent val="0"/>
              <c:showBubbleSize val="0"/>
            </c:dLbl>
            <c:showLegendKey val="0"/>
            <c:showVal val="1"/>
            <c:showCatName val="0"/>
            <c:showSerName val="0"/>
            <c:showPercent val="0"/>
            <c:showBubbleSize val="0"/>
            <c:showLeaderLines val="0"/>
          </c:dLbls>
          <c:cat>
            <c:strRef>
              <c:f>'[C  Users 002547 AppData Local Temp Temp1_報告書一式0826.zip 01報告書0826.doc の ワークシート]Sheet1'!$A$2:$A$9</c:f>
              <c:strCache>
                <c:ptCount val="8"/>
                <c:pt idx="0">
                  <c:v>PHS</c:v>
                </c:pt>
                <c:pt idx="1">
                  <c:v>携帯電話</c:v>
                </c:pt>
                <c:pt idx="2">
                  <c:v>スマートフォン</c:v>
                </c:pt>
                <c:pt idx="3">
                  <c:v>タブレットＰＣ</c:v>
                </c:pt>
                <c:pt idx="4">
                  <c:v>ノートＰＣ</c:v>
                </c:pt>
                <c:pt idx="5">
                  <c:v>デスクトップＰＣ</c:v>
                </c:pt>
                <c:pt idx="6">
                  <c:v>携帯ゲーム機</c:v>
                </c:pt>
                <c:pt idx="7">
                  <c:v>固定ゲーム機</c:v>
                </c:pt>
              </c:strCache>
            </c:strRef>
          </c:cat>
          <c:val>
            <c:numRef>
              <c:f>'[C  Users 002547 AppData Local Temp Temp1_報告書一式0826.zip 01報告書0826.doc の ワークシート]Sheet1'!$G$2:$G$9</c:f>
              <c:numCache>
                <c:formatCode>#"%"</c:formatCode>
                <c:ptCount val="8"/>
                <c:pt idx="0">
                  <c:v>55</c:v>
                </c:pt>
                <c:pt idx="1">
                  <c:v>44</c:v>
                </c:pt>
                <c:pt idx="2">
                  <c:v>9</c:v>
                </c:pt>
                <c:pt idx="3">
                  <c:v>40</c:v>
                </c:pt>
                <c:pt idx="4">
                  <c:v>41</c:v>
                </c:pt>
                <c:pt idx="5">
                  <c:v>38</c:v>
                </c:pt>
                <c:pt idx="6">
                  <c:v>50</c:v>
                </c:pt>
                <c:pt idx="7">
                  <c:v>48</c:v>
                </c:pt>
              </c:numCache>
            </c:numRef>
          </c:val>
        </c:ser>
        <c:ser>
          <c:idx val="3"/>
          <c:order val="3"/>
          <c:tx>
            <c:strRef>
              <c:f>'[C  Users 002547 AppData Local Temp Temp1_報告書一式0826.zip 01報告書0826.doc の ワークシート]Sheet1'!$I$1</c:f>
              <c:strCache>
                <c:ptCount val="1"/>
                <c:pt idx="0">
                  <c:v>無回答</c:v>
                </c:pt>
              </c:strCache>
            </c:strRef>
          </c:tx>
          <c:spPr>
            <a:pattFill prst="lgCheck">
              <a:fgClr>
                <a:schemeClr val="accent1"/>
              </a:fgClr>
              <a:bgClr>
                <a:schemeClr val="bg1"/>
              </a:bgClr>
            </a:pattFill>
            <a:ln w="12700">
              <a:solidFill>
                <a:srgbClr val="000000"/>
              </a:solidFill>
              <a:prstDash val="solid"/>
            </a:ln>
          </c:spPr>
          <c:invertIfNegative val="0"/>
          <c:dLbls>
            <c:dLbl>
              <c:idx val="0"/>
              <c:layout>
                <c:manualLayout>
                  <c:x val="3.614899726416283E-3"/>
                  <c:y val="-8.7976617188876231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1"/>
              <c:layout>
                <c:manualLayout>
                  <c:x val="1.8903556086338304E-3"/>
                  <c:y val="-4.8008552326675898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2"/>
              <c:layout>
                <c:manualLayout>
                  <c:x val="4.0253434474902504E-2"/>
                  <c:y val="6.0095500110678938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3"/>
              <c:layout>
                <c:manualLayout>
                  <c:x val="1.7536265117614222E-3"/>
                  <c:y val="-5.1709369076897603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4"/>
              <c:layout>
                <c:manualLayout>
                  <c:x val="2.5601921865022544E-3"/>
                  <c:y val="5.307024142631519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5"/>
              <c:layout>
                <c:manualLayout>
                  <c:x val="3.3715700559302556E-3"/>
                  <c:y val="-9.5310207071848761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6"/>
              <c:layout>
                <c:manualLayout>
                  <c:x val="1.2316080011314935E-3"/>
                  <c:y val="1.663666447162997E-3"/>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dLbl>
              <c:idx val="7"/>
              <c:layout>
                <c:manualLayout>
                  <c:x val="-2.320210129711564E-3"/>
                  <c:y val="-1.9987812632070771E-2"/>
                </c:manualLayout>
              </c:layout>
              <c:spPr>
                <a:solidFill>
                  <a:schemeClr val="bg1"/>
                </a:solidFill>
              </c:spPr>
              <c:txPr>
                <a:bodyPr/>
                <a:lstStyle/>
                <a:p>
                  <a:pPr>
                    <a:defRPr/>
                  </a:pPr>
                  <a:endParaRPr lang="ja-JP"/>
                </a:p>
              </c:txPr>
              <c:dLblPos val="ctr"/>
              <c:showLegendKey val="0"/>
              <c:showVal val="1"/>
              <c:showCatName val="0"/>
              <c:showSerName val="0"/>
              <c:showPercent val="0"/>
              <c:showBubbleSize val="0"/>
            </c:dLbl>
            <c:spPr>
              <a:solidFill>
                <a:schemeClr val="bg1"/>
              </a:solidFill>
            </c:spPr>
            <c:dLblPos val="inEnd"/>
            <c:showLegendKey val="0"/>
            <c:showVal val="1"/>
            <c:showCatName val="0"/>
            <c:showSerName val="0"/>
            <c:showPercent val="0"/>
            <c:showBubbleSize val="0"/>
            <c:showLeaderLines val="0"/>
          </c:dLbls>
          <c:cat>
            <c:strRef>
              <c:f>'[C  Users 002547 AppData Local Temp Temp1_報告書一式0826.zip 01報告書0826.doc の ワークシート]Sheet1'!$A$2:$A$9</c:f>
              <c:strCache>
                <c:ptCount val="8"/>
                <c:pt idx="0">
                  <c:v>PHS</c:v>
                </c:pt>
                <c:pt idx="1">
                  <c:v>携帯電話</c:v>
                </c:pt>
                <c:pt idx="2">
                  <c:v>スマートフォン</c:v>
                </c:pt>
                <c:pt idx="3">
                  <c:v>タブレットＰＣ</c:v>
                </c:pt>
                <c:pt idx="4">
                  <c:v>ノートＰＣ</c:v>
                </c:pt>
                <c:pt idx="5">
                  <c:v>デスクトップＰＣ</c:v>
                </c:pt>
                <c:pt idx="6">
                  <c:v>携帯ゲーム機</c:v>
                </c:pt>
                <c:pt idx="7">
                  <c:v>固定ゲーム機</c:v>
                </c:pt>
              </c:strCache>
            </c:strRef>
          </c:cat>
          <c:val>
            <c:numRef>
              <c:f>'[C  Users 002547 AppData Local Temp Temp1_報告書一式0826.zip 01報告書0826.doc の ワークシート]Sheet1'!$I$2:$I$9</c:f>
              <c:numCache>
                <c:formatCode>#"%"</c:formatCode>
                <c:ptCount val="8"/>
                <c:pt idx="0">
                  <c:v>26</c:v>
                </c:pt>
                <c:pt idx="1">
                  <c:v>21</c:v>
                </c:pt>
                <c:pt idx="2">
                  <c:v>3</c:v>
                </c:pt>
                <c:pt idx="3">
                  <c:v>21</c:v>
                </c:pt>
                <c:pt idx="4">
                  <c:v>21</c:v>
                </c:pt>
                <c:pt idx="5">
                  <c:v>23</c:v>
                </c:pt>
                <c:pt idx="6">
                  <c:v>23</c:v>
                </c:pt>
                <c:pt idx="7">
                  <c:v>24</c:v>
                </c:pt>
              </c:numCache>
            </c:numRef>
          </c:val>
        </c:ser>
        <c:dLbls>
          <c:showLegendKey val="0"/>
          <c:showVal val="0"/>
          <c:showCatName val="0"/>
          <c:showSerName val="0"/>
          <c:showPercent val="0"/>
          <c:showBubbleSize val="0"/>
        </c:dLbls>
        <c:gapWidth val="51"/>
        <c:overlap val="100"/>
        <c:axId val="154408448"/>
        <c:axId val="154409984"/>
      </c:barChart>
      <c:catAx>
        <c:axId val="154408448"/>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spc="-100" baseline="0"/>
            </a:pPr>
            <a:endParaRPr lang="ja-JP"/>
          </a:p>
        </c:txPr>
        <c:crossAx val="154409984"/>
        <c:crosses val="autoZero"/>
        <c:auto val="1"/>
        <c:lblAlgn val="ctr"/>
        <c:lblOffset val="100"/>
        <c:tickLblSkip val="1"/>
        <c:tickMarkSkip val="1"/>
        <c:noMultiLvlLbl val="0"/>
      </c:catAx>
      <c:valAx>
        <c:axId val="154409984"/>
        <c:scaling>
          <c:orientation val="minMax"/>
        </c:scaling>
        <c:delete val="0"/>
        <c:axPos val="l"/>
        <c:majorGridlines>
          <c:spPr>
            <a:ln w="3175">
              <a:solidFill>
                <a:schemeClr val="bg1"/>
              </a:solidFill>
              <a:prstDash val="solid"/>
            </a:ln>
          </c:spPr>
        </c:majorGridlines>
        <c:numFmt formatCode="0%" sourceLinked="1"/>
        <c:majorTickMark val="in"/>
        <c:minorTickMark val="none"/>
        <c:tickLblPos val="nextTo"/>
        <c:spPr>
          <a:ln w="3175">
            <a:solidFill>
              <a:srgbClr val="000000"/>
            </a:solidFill>
            <a:prstDash val="solid"/>
          </a:ln>
        </c:spPr>
        <c:txPr>
          <a:bodyPr rot="0" vert="horz"/>
          <a:lstStyle/>
          <a:p>
            <a:pPr>
              <a:defRPr/>
            </a:pPr>
            <a:endParaRPr lang="ja-JP"/>
          </a:p>
        </c:txPr>
        <c:crossAx val="154408448"/>
        <c:crosses val="autoZero"/>
        <c:crossBetween val="between"/>
        <c:majorUnit val="0.2"/>
      </c:valAx>
      <c:spPr>
        <a:solidFill>
          <a:schemeClr val="bg1"/>
        </a:solidFill>
        <a:ln w="12700">
          <a:solidFill>
            <a:srgbClr val="808080"/>
          </a:solidFill>
          <a:prstDash val="solid"/>
        </a:ln>
      </c:spPr>
    </c:plotArea>
    <c:legend>
      <c:legendPos val="r"/>
      <c:layout>
        <c:manualLayout>
          <c:xMode val="edge"/>
          <c:yMode val="edge"/>
          <c:x val="0.87151475616283669"/>
          <c:y val="5.1480666918176037E-2"/>
          <c:w val="0.12689657454658951"/>
          <c:h val="0.62111499295748562"/>
        </c:manualLayout>
      </c:layout>
      <c:overlay val="1"/>
      <c:spPr>
        <a:solidFill>
          <a:schemeClr val="bg1"/>
        </a:solidFill>
        <a:ln w="0">
          <a:solidFill>
            <a:schemeClr val="tx1"/>
          </a:solidFill>
        </a:ln>
      </c:spPr>
    </c:legend>
    <c:plotVisOnly val="1"/>
    <c:dispBlanksAs val="gap"/>
    <c:showDLblsOverMax val="0"/>
  </c:chart>
  <c:spPr>
    <a:solidFill>
      <a:srgbClr val="FFFFFF"/>
    </a:solidFill>
    <a:ln w="9525">
      <a:solidFill>
        <a:srgbClr val="000000"/>
      </a:solidFill>
      <a:prstDash val="solid"/>
    </a:ln>
  </c:spPr>
  <c:txPr>
    <a:bodyPr/>
    <a:lstStyle/>
    <a:p>
      <a:pPr>
        <a:defRPr sz="1000" b="0" i="0" u="none" strike="noStrike" baseline="0">
          <a:solidFill>
            <a:srgbClr val="000000"/>
          </a:solidFill>
          <a:latin typeface="ＭＳ ゴシック" pitchFamily="49" charset="-128"/>
          <a:ea typeface="ＭＳ ゴシック" pitchFamily="49" charset="-128"/>
          <a:cs typeface="ＭＳ Ｐゴシック"/>
        </a:defRPr>
      </a:pPr>
      <a:endParaRPr lang="ja-JP"/>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6492480119911347E-2"/>
          <c:y val="6.5944936983632713E-2"/>
          <c:w val="0.95350751988008864"/>
          <c:h val="0.80047290650446257"/>
        </c:manualLayout>
      </c:layout>
      <c:barChart>
        <c:barDir val="col"/>
        <c:grouping val="clustered"/>
        <c:varyColors val="0"/>
        <c:ser>
          <c:idx val="0"/>
          <c:order val="0"/>
          <c:tx>
            <c:strRef>
              <c:f>Sheet1!$B$40</c:f>
              <c:strCache>
                <c:ptCount val="1"/>
                <c:pt idx="0">
                  <c:v>PC</c:v>
                </c:pt>
              </c:strCache>
            </c:strRef>
          </c:tx>
          <c:spPr>
            <a:solidFill>
              <a:srgbClr val="9999FF"/>
            </a:solidFill>
            <a:ln>
              <a:solidFill>
                <a:srgbClr val="9999FF"/>
              </a:solidFill>
            </a:ln>
          </c:spPr>
          <c:invertIfNegative val="0"/>
          <c:dPt>
            <c:idx val="1"/>
            <c:invertIfNegative val="0"/>
            <c:bubble3D val="0"/>
          </c:dPt>
          <c:dPt>
            <c:idx val="2"/>
            <c:invertIfNegative val="0"/>
            <c:bubble3D val="0"/>
          </c:dPt>
          <c:dPt>
            <c:idx val="3"/>
            <c:invertIfNegative val="0"/>
            <c:bubble3D val="0"/>
          </c:dPt>
          <c:dLbls>
            <c:dLbl>
              <c:idx val="3"/>
              <c:layout>
                <c:manualLayout>
                  <c:x val="-4.1390445194975688E-3"/>
                  <c:y val="7.198744584290922E-3"/>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Sheet1!$A$41:$A$44</c:f>
              <c:strCache>
                <c:ptCount val="4"/>
                <c:pt idx="0">
                  <c:v>総合</c:v>
                </c:pt>
                <c:pt idx="1">
                  <c:v>1:違法有害情報</c:v>
                </c:pt>
                <c:pt idx="2">
                  <c:v>2:不適正利用</c:v>
                </c:pt>
                <c:pt idx="3">
                  <c:v>3:プライバシー
・セキュリティ</c:v>
                </c:pt>
              </c:strCache>
            </c:strRef>
          </c:cat>
          <c:val>
            <c:numRef>
              <c:f>Sheet1!$B$41:$B$44</c:f>
              <c:numCache>
                <c:formatCode>0%</c:formatCode>
                <c:ptCount val="4"/>
                <c:pt idx="0">
                  <c:v>0.73</c:v>
                </c:pt>
                <c:pt idx="1">
                  <c:v>0.76</c:v>
                </c:pt>
                <c:pt idx="2">
                  <c:v>0.73</c:v>
                </c:pt>
                <c:pt idx="3">
                  <c:v>0.69</c:v>
                </c:pt>
              </c:numCache>
            </c:numRef>
          </c:val>
        </c:ser>
        <c:ser>
          <c:idx val="1"/>
          <c:order val="1"/>
          <c:tx>
            <c:strRef>
              <c:f>Sheet1!$C$40</c:f>
              <c:strCache>
                <c:ptCount val="1"/>
                <c:pt idx="0">
                  <c:v>携帯電話/PHS</c:v>
                </c:pt>
              </c:strCache>
            </c:strRef>
          </c:tx>
          <c:spPr>
            <a:pattFill prst="wdDnDiag">
              <a:fgClr>
                <a:srgbClr val="FFC000"/>
              </a:fgClr>
              <a:bgClr>
                <a:schemeClr val="bg1"/>
              </a:bgClr>
            </a:pattFill>
            <a:ln>
              <a:solidFill>
                <a:srgbClr val="FFC000"/>
              </a:solidFill>
            </a:ln>
          </c:spPr>
          <c:invertIfNegative val="0"/>
          <c:cat>
            <c:strRef>
              <c:f>Sheet1!$A$41:$A$44</c:f>
              <c:strCache>
                <c:ptCount val="4"/>
                <c:pt idx="0">
                  <c:v>総合</c:v>
                </c:pt>
                <c:pt idx="1">
                  <c:v>1:違法有害情報</c:v>
                </c:pt>
                <c:pt idx="2">
                  <c:v>2:不適正利用</c:v>
                </c:pt>
                <c:pt idx="3">
                  <c:v>3:プライバシー
・セキュリティ</c:v>
                </c:pt>
              </c:strCache>
            </c:strRef>
          </c:cat>
          <c:val>
            <c:numRef>
              <c:f>Sheet1!$C$41:$C$44</c:f>
              <c:numCache>
                <c:formatCode>0%</c:formatCode>
                <c:ptCount val="4"/>
                <c:pt idx="0">
                  <c:v>0.69</c:v>
                </c:pt>
                <c:pt idx="1">
                  <c:v>0.72</c:v>
                </c:pt>
                <c:pt idx="2">
                  <c:v>0.7</c:v>
                </c:pt>
                <c:pt idx="3">
                  <c:v>0.64</c:v>
                </c:pt>
              </c:numCache>
            </c:numRef>
          </c:val>
        </c:ser>
        <c:ser>
          <c:idx val="2"/>
          <c:order val="2"/>
          <c:tx>
            <c:strRef>
              <c:f>Sheet1!$D$40</c:f>
              <c:strCache>
                <c:ptCount val="1"/>
                <c:pt idx="0">
                  <c:v>スマートフォン</c:v>
                </c:pt>
              </c:strCache>
            </c:strRef>
          </c:tx>
          <c:spPr>
            <a:solidFill>
              <a:srgbClr val="C00000"/>
            </a:solidFill>
            <a:ln>
              <a:solidFill>
                <a:srgbClr val="C00000"/>
              </a:solidFill>
            </a:ln>
          </c:spPr>
          <c:invertIfNegative val="0"/>
          <c:dLbls>
            <c:dLbl>
              <c:idx val="0"/>
              <c:layout>
                <c:manualLayout>
                  <c:x val="0"/>
                  <c:y val="1.3993842709207949E-2"/>
                </c:manualLayout>
              </c:layout>
              <c:dLblPos val="outEnd"/>
              <c:showLegendKey val="0"/>
              <c:showVal val="1"/>
              <c:showCatName val="0"/>
              <c:showSerName val="0"/>
              <c:showPercent val="0"/>
              <c:showBubbleSize val="0"/>
            </c:dLbl>
            <c:dLbl>
              <c:idx val="1"/>
              <c:layout>
                <c:manualLayout>
                  <c:x val="1.379681506499274E-3"/>
                  <c:y val="1.7189695138835191E-2"/>
                </c:manualLayout>
              </c:layout>
              <c:dLblPos val="outEnd"/>
              <c:showLegendKey val="0"/>
              <c:showVal val="1"/>
              <c:showCatName val="0"/>
              <c:showSerName val="0"/>
              <c:showPercent val="0"/>
              <c:showBubbleSize val="0"/>
            </c:dLbl>
            <c:dLbl>
              <c:idx val="2"/>
              <c:layout>
                <c:manualLayout>
                  <c:x val="0"/>
                  <c:y val="1.119507416736636E-2"/>
                </c:manualLayout>
              </c:layout>
              <c:dLblPos val="outEnd"/>
              <c:showLegendKey val="0"/>
              <c:showVal val="1"/>
              <c:showCatName val="0"/>
              <c:showSerName val="0"/>
              <c:showPercent val="0"/>
              <c:showBubbleSize val="0"/>
            </c:dLbl>
            <c:dLbl>
              <c:idx val="3"/>
              <c:layout>
                <c:manualLayout>
                  <c:x val="0"/>
                  <c:y val="1.119507416736636E-2"/>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Sheet1!$A$41:$A$44</c:f>
              <c:strCache>
                <c:ptCount val="4"/>
                <c:pt idx="0">
                  <c:v>総合</c:v>
                </c:pt>
                <c:pt idx="1">
                  <c:v>1:違法有害情報</c:v>
                </c:pt>
                <c:pt idx="2">
                  <c:v>2:不適正利用</c:v>
                </c:pt>
                <c:pt idx="3">
                  <c:v>3:プライバシー
・セキュリティ</c:v>
                </c:pt>
              </c:strCache>
            </c:strRef>
          </c:cat>
          <c:val>
            <c:numRef>
              <c:f>Sheet1!$D$41:$D$44</c:f>
              <c:numCache>
                <c:formatCode>0%</c:formatCode>
                <c:ptCount val="4"/>
                <c:pt idx="0">
                  <c:v>0.68</c:v>
                </c:pt>
                <c:pt idx="1">
                  <c:v>0.72</c:v>
                </c:pt>
                <c:pt idx="2">
                  <c:v>0.69</c:v>
                </c:pt>
                <c:pt idx="3">
                  <c:v>0.64</c:v>
                </c:pt>
              </c:numCache>
            </c:numRef>
          </c:val>
        </c:ser>
        <c:ser>
          <c:idx val="3"/>
          <c:order val="3"/>
          <c:tx>
            <c:strRef>
              <c:f>Sheet1!$E$40</c:f>
              <c:strCache>
                <c:ptCount val="1"/>
                <c:pt idx="0">
                  <c:v>ゲーム機</c:v>
                </c:pt>
              </c:strCache>
            </c:strRef>
          </c:tx>
          <c:spPr>
            <a:pattFill prst="pct5">
              <a:fgClr>
                <a:srgbClr val="00B050"/>
              </a:fgClr>
              <a:bgClr>
                <a:schemeClr val="bg1"/>
              </a:bgClr>
            </a:pattFill>
            <a:ln>
              <a:solidFill>
                <a:srgbClr val="00B050"/>
              </a:solidFill>
            </a:ln>
          </c:spPr>
          <c:invertIfNegative val="0"/>
          <c:dLbls>
            <c:dLbl>
              <c:idx val="0"/>
              <c:layout>
                <c:manualLayout>
                  <c:x val="0"/>
                  <c:y val="1.6792611251049538E-2"/>
                </c:manualLayout>
              </c:layout>
              <c:dLblPos val="outEnd"/>
              <c:showLegendKey val="0"/>
              <c:showVal val="1"/>
              <c:showCatName val="0"/>
              <c:showSerName val="0"/>
              <c:showPercent val="0"/>
              <c:showBubbleSize val="0"/>
            </c:dLbl>
            <c:dLbl>
              <c:idx val="1"/>
              <c:layout>
                <c:manualLayout>
                  <c:x val="-4.578754578754579E-3"/>
                  <c:y val="2.2390148334732719E-2"/>
                </c:manualLayout>
              </c:layout>
              <c:dLblPos val="outEnd"/>
              <c:showLegendKey val="0"/>
              <c:showVal val="1"/>
              <c:showCatName val="0"/>
              <c:showSerName val="0"/>
              <c:showPercent val="0"/>
              <c:showBubbleSize val="0"/>
            </c:dLbl>
            <c:dLbl>
              <c:idx val="2"/>
              <c:layout>
                <c:manualLayout>
                  <c:x val="-8.3942864228703247E-17"/>
                  <c:y val="1.3993842709207949E-2"/>
                </c:manualLayout>
              </c:layout>
              <c:dLblPos val="outEnd"/>
              <c:showLegendKey val="0"/>
              <c:showVal val="1"/>
              <c:showCatName val="0"/>
              <c:showSerName val="0"/>
              <c:showPercent val="0"/>
              <c:showBubbleSize val="0"/>
            </c:dLbl>
            <c:dLbl>
              <c:idx val="3"/>
              <c:layout>
                <c:manualLayout>
                  <c:x val="0"/>
                  <c:y val="1.6792611251049566E-2"/>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Sheet1!$A$41:$A$44</c:f>
              <c:strCache>
                <c:ptCount val="4"/>
                <c:pt idx="0">
                  <c:v>総合</c:v>
                </c:pt>
                <c:pt idx="1">
                  <c:v>1:違法有害情報</c:v>
                </c:pt>
                <c:pt idx="2">
                  <c:v>2:不適正利用</c:v>
                </c:pt>
                <c:pt idx="3">
                  <c:v>3:プライバシー
・セキュリティ</c:v>
                </c:pt>
              </c:strCache>
            </c:strRef>
          </c:cat>
          <c:val>
            <c:numRef>
              <c:f>Sheet1!$E$41:$E$44</c:f>
              <c:numCache>
                <c:formatCode>0%</c:formatCode>
                <c:ptCount val="4"/>
                <c:pt idx="0">
                  <c:v>0.66</c:v>
                </c:pt>
                <c:pt idx="1">
                  <c:v>0.7</c:v>
                </c:pt>
                <c:pt idx="2">
                  <c:v>0.67</c:v>
                </c:pt>
                <c:pt idx="3">
                  <c:v>0.62</c:v>
                </c:pt>
              </c:numCache>
            </c:numRef>
          </c:val>
        </c:ser>
        <c:dLbls>
          <c:dLblPos val="outEnd"/>
          <c:showLegendKey val="0"/>
          <c:showVal val="1"/>
          <c:showCatName val="0"/>
          <c:showSerName val="0"/>
          <c:showPercent val="0"/>
          <c:showBubbleSize val="0"/>
        </c:dLbls>
        <c:gapWidth val="49"/>
        <c:axId val="143593472"/>
        <c:axId val="143595008"/>
      </c:barChart>
      <c:catAx>
        <c:axId val="143593472"/>
        <c:scaling>
          <c:orientation val="minMax"/>
        </c:scaling>
        <c:delete val="0"/>
        <c:axPos val="b"/>
        <c:majorTickMark val="out"/>
        <c:minorTickMark val="none"/>
        <c:tickLblPos val="nextTo"/>
        <c:crossAx val="143595008"/>
        <c:crosses val="autoZero"/>
        <c:auto val="1"/>
        <c:lblAlgn val="ctr"/>
        <c:lblOffset val="100"/>
        <c:noMultiLvlLbl val="0"/>
      </c:catAx>
      <c:valAx>
        <c:axId val="143595008"/>
        <c:scaling>
          <c:orientation val="minMax"/>
          <c:min val="0.5"/>
        </c:scaling>
        <c:delete val="0"/>
        <c:axPos val="l"/>
        <c:majorGridlines/>
        <c:numFmt formatCode="0%" sourceLinked="0"/>
        <c:majorTickMark val="out"/>
        <c:minorTickMark val="none"/>
        <c:tickLblPos val="nextTo"/>
        <c:crossAx val="143593472"/>
        <c:crosses val="autoZero"/>
        <c:crossBetween val="between"/>
      </c:valAx>
    </c:plotArea>
    <c:legend>
      <c:legendPos val="r"/>
      <c:layout>
        <c:manualLayout>
          <c:xMode val="edge"/>
          <c:yMode val="edge"/>
          <c:x val="0.80610605412957881"/>
          <c:y val="2.3792134266222613E-2"/>
          <c:w val="0.19267350708678324"/>
          <c:h val="0.28600385501274944"/>
        </c:manualLayout>
      </c:layout>
      <c:overlay val="0"/>
      <c:spPr>
        <a:solidFill>
          <a:schemeClr val="bg1"/>
        </a:solidFill>
        <a:ln>
          <a:solidFill>
            <a:schemeClr val="tx1"/>
          </a:solidFill>
        </a:ln>
      </c:spPr>
    </c:legend>
    <c:plotVisOnly val="1"/>
    <c:dispBlanksAs val="gap"/>
    <c:showDLblsOverMax val="0"/>
  </c:chart>
  <c:spPr>
    <a:ln>
      <a:solidFill>
        <a:schemeClr val="tx1"/>
      </a:solidFill>
    </a:ln>
  </c:spPr>
  <c:txPr>
    <a:bodyPr/>
    <a:lstStyle/>
    <a:p>
      <a:pPr>
        <a:defRPr>
          <a:latin typeface="ＭＳ ゴシック" pitchFamily="49" charset="-128"/>
          <a:ea typeface="ＭＳ ゴシック" pitchFamily="49" charset="-128"/>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0.42181</cdr:x>
      <cdr:y>0.63168</cdr:y>
    </cdr:from>
    <cdr:to>
      <cdr:x>0.52244</cdr:x>
      <cdr:y>0.72887</cdr:y>
    </cdr:to>
    <cdr:sp macro="" textlink="">
      <cdr:nvSpPr>
        <cdr:cNvPr id="2" name="円/楕円 1"/>
        <cdr:cNvSpPr/>
      </cdr:nvSpPr>
      <cdr:spPr>
        <a:xfrm xmlns:a="http://schemas.openxmlformats.org/drawingml/2006/main">
          <a:off x="1660113" y="2638170"/>
          <a:ext cx="396044" cy="405922"/>
        </a:xfrm>
        <a:prstGeom xmlns:a="http://schemas.openxmlformats.org/drawingml/2006/main" prst="ellipse">
          <a:avLst/>
        </a:prstGeom>
        <a:noFill xmlns:a="http://schemas.openxmlformats.org/drawingml/2006/main"/>
        <a:ln xmlns:a="http://schemas.openxmlformats.org/drawingml/2006/main" w="3492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a:p>
      </cdr:txBody>
    </cdr:sp>
  </cdr:relSizeAnchor>
  <cdr:relSizeAnchor xmlns:cdr="http://schemas.openxmlformats.org/drawingml/2006/chartDrawing">
    <cdr:from>
      <cdr:x>0.33043</cdr:x>
      <cdr:y>0.32759</cdr:y>
    </cdr:from>
    <cdr:to>
      <cdr:x>0.43106</cdr:x>
      <cdr:y>0.42478</cdr:y>
    </cdr:to>
    <cdr:sp macro="" textlink="">
      <cdr:nvSpPr>
        <cdr:cNvPr id="3" name="円/楕円 2"/>
        <cdr:cNvSpPr/>
      </cdr:nvSpPr>
      <cdr:spPr>
        <a:xfrm xmlns:a="http://schemas.openxmlformats.org/drawingml/2006/main">
          <a:off x="1300459" y="1368152"/>
          <a:ext cx="396044" cy="405922"/>
        </a:xfrm>
        <a:prstGeom xmlns:a="http://schemas.openxmlformats.org/drawingml/2006/main" prst="ellipse">
          <a:avLst/>
        </a:prstGeom>
        <a:noFill xmlns:a="http://schemas.openxmlformats.org/drawingml/2006/main"/>
        <a:ln xmlns:a="http://schemas.openxmlformats.org/drawingml/2006/main" w="3492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a:p>
      </cdr:txBody>
    </cdr:sp>
  </cdr:relSizeAnchor>
</c:userShapes>
</file>

<file path=ppt/drawings/drawing2.xml><?xml version="1.0" encoding="utf-8"?>
<c:userShapes xmlns:c="http://schemas.openxmlformats.org/drawingml/2006/chart">
  <cdr:relSizeAnchor xmlns:cdr="http://schemas.openxmlformats.org/drawingml/2006/chartDrawing">
    <cdr:from>
      <cdr:x>0.10772</cdr:x>
      <cdr:y>0.42046</cdr:y>
    </cdr:from>
    <cdr:to>
      <cdr:x>0.44906</cdr:x>
      <cdr:y>0.50311</cdr:y>
    </cdr:to>
    <cdr:sp macro="" textlink="">
      <cdr:nvSpPr>
        <cdr:cNvPr id="2" name="テキスト ボックス 37"/>
        <cdr:cNvSpPr txBox="1"/>
      </cdr:nvSpPr>
      <cdr:spPr>
        <a:xfrm xmlns:a="http://schemas.openxmlformats.org/drawingml/2006/main">
          <a:off x="361372" y="1722306"/>
          <a:ext cx="1145113" cy="338554"/>
        </a:xfrm>
        <a:prstGeom xmlns:a="http://schemas.openxmlformats.org/drawingml/2006/main" prst="rect">
          <a:avLst/>
        </a:prstGeom>
        <a:solidFill xmlns:a="http://schemas.openxmlformats.org/drawingml/2006/main">
          <a:srgbClr val="FFFFFF"/>
        </a:solidFill>
      </cdr:spPr>
      <cdr:txBody>
        <a:bodyPr xmlns:a="http://schemas.openxmlformats.org/drawingml/2006/main" wrap="none" lIns="36000" tIns="0" rIns="36000" bIns="0"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lvl="0" fontAlgn="base">
            <a:spcBef>
              <a:spcPct val="0"/>
            </a:spcBef>
            <a:spcAft>
              <a:spcPct val="0"/>
            </a:spcAft>
          </a:pPr>
          <a:r>
            <a:rPr lang="en-US" altLang="ja-JP" sz="1100" dirty="0" smtClean="0"/>
            <a:t>1:Illegal </a:t>
          </a:r>
          <a:r>
            <a:rPr lang="en-US" altLang="ja-JP" sz="1100" dirty="0"/>
            <a:t>&amp; </a:t>
          </a:r>
          <a:r>
            <a:rPr lang="en-US" altLang="ja-JP" sz="1100" dirty="0" smtClean="0"/>
            <a:t>Harmful</a:t>
          </a:r>
          <a:br>
            <a:rPr lang="en-US" altLang="ja-JP" sz="1100" dirty="0" smtClean="0"/>
          </a:br>
          <a:r>
            <a:rPr lang="en-US" altLang="ja-JP" sz="1100" dirty="0" smtClean="0"/>
            <a:t> </a:t>
          </a:r>
          <a:r>
            <a:rPr lang="en-US" altLang="ja-JP" sz="1100" dirty="0"/>
            <a:t>Content Risks </a:t>
          </a:r>
          <a:endParaRPr lang="ja-JP" altLang="ja-JP" sz="1100" b="1" dirty="0">
            <a:latin typeface="Tahoma" pitchFamily="34" charset="0"/>
            <a:ea typeface="ＭＳ Ｐゴシック" charset="-128"/>
          </a:endParaRPr>
        </a:p>
      </cdr:txBody>
    </cdr:sp>
  </cdr:relSizeAnchor>
  <cdr:relSizeAnchor xmlns:cdr="http://schemas.openxmlformats.org/drawingml/2006/chartDrawing">
    <cdr:from>
      <cdr:x>0.10819</cdr:x>
      <cdr:y>0.42754</cdr:y>
    </cdr:from>
    <cdr:to>
      <cdr:x>0.44953</cdr:x>
      <cdr:y>0.51019</cdr:y>
    </cdr:to>
    <cdr:sp macro="" textlink="">
      <cdr:nvSpPr>
        <cdr:cNvPr id="3" name="テキスト ボックス 37"/>
        <cdr:cNvSpPr txBox="1"/>
      </cdr:nvSpPr>
      <cdr:spPr>
        <a:xfrm xmlns:a="http://schemas.openxmlformats.org/drawingml/2006/main">
          <a:off x="353802" y="1556058"/>
          <a:ext cx="1116276" cy="300813"/>
        </a:xfrm>
        <a:prstGeom xmlns:a="http://schemas.openxmlformats.org/drawingml/2006/main" prst="rect">
          <a:avLst/>
        </a:prstGeom>
        <a:solidFill xmlns:a="http://schemas.openxmlformats.org/drawingml/2006/main">
          <a:srgbClr val="FFFFFF"/>
        </a:solidFill>
      </cdr:spPr>
      <cdr:txBody>
        <a:bodyPr xmlns:a="http://schemas.openxmlformats.org/drawingml/2006/main" wrap="none" lIns="36000" tIns="0" rIns="3600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lvl="0" fontAlgn="base">
            <a:spcBef>
              <a:spcPct val="0"/>
            </a:spcBef>
            <a:spcAft>
              <a:spcPct val="0"/>
            </a:spcAft>
          </a:pPr>
          <a:r>
            <a:rPr lang="en-US" altLang="ja-JP" sz="1100" dirty="0" smtClean="0"/>
            <a:t>1:Illegal </a:t>
          </a:r>
          <a:r>
            <a:rPr lang="en-US" altLang="ja-JP" sz="1100" dirty="0"/>
            <a:t>&amp; </a:t>
          </a:r>
          <a:r>
            <a:rPr lang="en-US" altLang="ja-JP" sz="1100" dirty="0" smtClean="0"/>
            <a:t>Harmful</a:t>
          </a:r>
          <a:br>
            <a:rPr lang="en-US" altLang="ja-JP" sz="1100" dirty="0" smtClean="0"/>
          </a:br>
          <a:r>
            <a:rPr lang="en-US" altLang="ja-JP" sz="1100" dirty="0" smtClean="0"/>
            <a:t> </a:t>
          </a:r>
          <a:r>
            <a:rPr lang="en-US" altLang="ja-JP" sz="1100" dirty="0"/>
            <a:t>Content Risks </a:t>
          </a:r>
          <a:endParaRPr lang="ja-JP" altLang="ja-JP" sz="1100" b="1" dirty="0">
            <a:latin typeface="Tahoma" pitchFamily="34" charset="0"/>
            <a:ea typeface="ＭＳ Ｐゴシック"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0.55931</cdr:x>
      <cdr:y>0.91348</cdr:y>
    </cdr:from>
    <cdr:to>
      <cdr:x>0.67365</cdr:x>
      <cdr:y>0.97747</cdr:y>
    </cdr:to>
    <cdr:sp macro="" textlink="">
      <cdr:nvSpPr>
        <cdr:cNvPr id="2" name="テキスト ボックス 32"/>
        <cdr:cNvSpPr txBox="1"/>
      </cdr:nvSpPr>
      <cdr:spPr>
        <a:xfrm xmlns:a="http://schemas.openxmlformats.org/drawingml/2006/main">
          <a:off x="5346509" y="2416492"/>
          <a:ext cx="1092945" cy="169277"/>
        </a:xfrm>
        <a:prstGeom xmlns:a="http://schemas.openxmlformats.org/drawingml/2006/main" prst="rect">
          <a:avLst/>
        </a:prstGeom>
        <a:solidFill xmlns:a="http://schemas.openxmlformats.org/drawingml/2006/main">
          <a:srgbClr val="FFFFFF"/>
        </a:solidFill>
      </cdr:spPr>
      <cdr:txBody>
        <a:bodyPr xmlns:a="http://schemas.openxmlformats.org/drawingml/2006/main" wrap="square" lIns="36000" tIns="0" rIns="36000" bIns="0"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100" dirty="0" smtClean="0"/>
            <a:t>    Desktop  PC   </a:t>
          </a:r>
          <a:r>
            <a:rPr kumimoji="1" lang="en-US" altLang="ja-JP" sz="1100" dirty="0" smtClean="0"/>
            <a:t>   </a:t>
          </a:r>
          <a:endParaRPr kumimoji="1" lang="ja-JP" altLang="en-US"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0.28162</cdr:x>
      <cdr:y>0.06978</cdr:y>
    </cdr:to>
    <cdr:sp macro="" textlink="">
      <cdr:nvSpPr>
        <cdr:cNvPr id="2" name="テキスト ボックス 31"/>
        <cdr:cNvSpPr txBox="1"/>
      </cdr:nvSpPr>
      <cdr:spPr>
        <a:xfrm xmlns:a="http://schemas.openxmlformats.org/drawingml/2006/main">
          <a:off x="0" y="0"/>
          <a:ext cx="2592288"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000" dirty="0">
              <a:latin typeface="ＭＳ ゴシック" pitchFamily="49" charset="-128"/>
              <a:ea typeface="ＭＳ ゴシック" pitchFamily="49" charset="-128"/>
            </a:rPr>
            <a:t>The percentage of questions</a:t>
          </a:r>
          <a:endParaRPr lang="ja-JP" altLang="en-US" sz="1000" dirty="0">
            <a:latin typeface="ＭＳ ゴシック" pitchFamily="49" charset="-128"/>
            <a:ea typeface="ＭＳ ゴシック" pitchFamily="49" charset="-128"/>
          </a:endParaRPr>
        </a:p>
      </cdr:txBody>
    </cdr:sp>
  </cdr:relSizeAnchor>
  <cdr:relSizeAnchor xmlns:cdr="http://schemas.openxmlformats.org/drawingml/2006/chartDrawing">
    <cdr:from>
      <cdr:x>0.10895</cdr:x>
      <cdr:y>0.86788</cdr:y>
    </cdr:from>
    <cdr:to>
      <cdr:x>0.2281</cdr:x>
      <cdr:y>0.93767</cdr:y>
    </cdr:to>
    <cdr:sp macro="" textlink="">
      <cdr:nvSpPr>
        <cdr:cNvPr id="3" name="テキスト ボックス 32"/>
        <cdr:cNvSpPr txBox="1"/>
      </cdr:nvSpPr>
      <cdr:spPr>
        <a:xfrm xmlns:a="http://schemas.openxmlformats.org/drawingml/2006/main">
          <a:off x="1002855" y="3062234"/>
          <a:ext cx="1096786" cy="246221"/>
        </a:xfrm>
        <a:prstGeom xmlns:a="http://schemas.openxmlformats.org/drawingml/2006/main" prst="rect">
          <a:avLst/>
        </a:prstGeom>
        <a:solidFill xmlns:a="http://schemas.openxmlformats.org/drawingml/2006/main">
          <a:srgbClr val="FFFFFF"/>
        </a:solidFill>
      </cdr:spPr>
      <cdr:txBody>
        <a:bodyPr xmlns:a="http://schemas.openxmlformats.org/drawingml/2006/main" wrap="square" lIns="36000" tIns="0" rIns="36000" bIns="0"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600" dirty="0" smtClean="0"/>
            <a:t>     General </a:t>
          </a:r>
          <a:r>
            <a:rPr kumimoji="1" lang="en-US" altLang="ja-JP" sz="1600" dirty="0" smtClean="0"/>
            <a:t>  </a:t>
          </a:r>
          <a:endParaRPr kumimoji="1" lang="ja-JP" altLang="en-US" sz="1600" dirty="0"/>
        </a:p>
      </cdr:txBody>
    </cdr:sp>
  </cdr:relSizeAnchor>
  <cdr:relSizeAnchor xmlns:cdr="http://schemas.openxmlformats.org/drawingml/2006/chartDrawing">
    <cdr:from>
      <cdr:x>0.31896</cdr:x>
      <cdr:y>0.86788</cdr:y>
    </cdr:from>
    <cdr:to>
      <cdr:x>0.55054</cdr:x>
      <cdr:y>0.99</cdr:y>
    </cdr:to>
    <cdr:sp macro="" textlink="">
      <cdr:nvSpPr>
        <cdr:cNvPr id="5" name="テキスト ボックス 32"/>
        <cdr:cNvSpPr txBox="1"/>
      </cdr:nvSpPr>
      <cdr:spPr>
        <a:xfrm xmlns:a="http://schemas.openxmlformats.org/drawingml/2006/main">
          <a:off x="2935998" y="3062234"/>
          <a:ext cx="2131743" cy="430887"/>
        </a:xfrm>
        <a:prstGeom xmlns:a="http://schemas.openxmlformats.org/drawingml/2006/main" prst="rect">
          <a:avLst/>
        </a:prstGeom>
        <a:solidFill xmlns:a="http://schemas.openxmlformats.org/drawingml/2006/main">
          <a:srgbClr val="FFFFFF"/>
        </a:solidFill>
      </cdr:spPr>
      <cdr:txBody>
        <a:bodyPr xmlns:a="http://schemas.openxmlformats.org/drawingml/2006/main" wrap="square" lIns="36000" tIns="0" rIns="3600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358775" indent="-358775"/>
          <a:r>
            <a:rPr lang="en-US" altLang="ja-JP" sz="1400" dirty="0" smtClean="0"/>
            <a:t>    1. Illegal and Harmful information </a:t>
          </a:r>
          <a:r>
            <a:rPr kumimoji="1" lang="en-US" altLang="ja-JP" sz="1400" dirty="0" smtClean="0"/>
            <a:t>  </a:t>
          </a:r>
          <a:endParaRPr kumimoji="1" lang="ja-JP" altLang="en-US" sz="1400" dirty="0"/>
        </a:p>
      </cdr:txBody>
    </cdr:sp>
  </cdr:relSizeAnchor>
  <cdr:relSizeAnchor xmlns:cdr="http://schemas.openxmlformats.org/drawingml/2006/chartDrawing">
    <cdr:from>
      <cdr:x>0.56605</cdr:x>
      <cdr:y>0.87788</cdr:y>
    </cdr:from>
    <cdr:to>
      <cdr:x>0.75379</cdr:x>
      <cdr:y>1</cdr:y>
    </cdr:to>
    <cdr:sp macro="" textlink="">
      <cdr:nvSpPr>
        <cdr:cNvPr id="6" name="テキスト ボックス 32"/>
        <cdr:cNvSpPr txBox="1"/>
      </cdr:nvSpPr>
      <cdr:spPr>
        <a:xfrm xmlns:a="http://schemas.openxmlformats.org/drawingml/2006/main">
          <a:off x="5210487" y="3168352"/>
          <a:ext cx="1728192" cy="430887"/>
        </a:xfrm>
        <a:prstGeom xmlns:a="http://schemas.openxmlformats.org/drawingml/2006/main" prst="rect">
          <a:avLst/>
        </a:prstGeom>
        <a:solidFill xmlns:a="http://schemas.openxmlformats.org/drawingml/2006/main">
          <a:srgbClr val="FFFFFF"/>
        </a:solidFill>
      </cdr:spPr>
      <cdr:txBody>
        <a:bodyPr xmlns:a="http://schemas.openxmlformats.org/drawingml/2006/main" wrap="square" lIns="36000" tIns="0" rIns="3600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400" dirty="0" smtClean="0"/>
            <a:t>    2. Inappropriate use</a:t>
          </a:r>
        </a:p>
        <a:p xmlns:a="http://schemas.openxmlformats.org/drawingml/2006/main">
          <a:r>
            <a:rPr lang="en-US" altLang="ja-JP" sz="1400" dirty="0" smtClean="0"/>
            <a:t> </a:t>
          </a:r>
          <a:r>
            <a:rPr kumimoji="1" lang="en-US" altLang="ja-JP" sz="1400" dirty="0" smtClean="0"/>
            <a:t>  </a:t>
          </a:r>
          <a:endParaRPr kumimoji="1" lang="ja-JP" altLang="en-US" sz="1400" dirty="0"/>
        </a:p>
      </cdr:txBody>
    </cdr:sp>
  </cdr:relSizeAnchor>
  <cdr:relSizeAnchor xmlns:cdr="http://schemas.openxmlformats.org/drawingml/2006/chartDrawing">
    <cdr:from>
      <cdr:x>0.78227</cdr:x>
      <cdr:y>0.87788</cdr:y>
    </cdr:from>
    <cdr:to>
      <cdr:x>1</cdr:x>
      <cdr:y>1</cdr:y>
    </cdr:to>
    <cdr:sp macro="" textlink="">
      <cdr:nvSpPr>
        <cdr:cNvPr id="7" name="テキスト ボックス 32"/>
        <cdr:cNvSpPr txBox="1"/>
      </cdr:nvSpPr>
      <cdr:spPr>
        <a:xfrm xmlns:a="http://schemas.openxmlformats.org/drawingml/2006/main">
          <a:off x="7200800" y="3168352"/>
          <a:ext cx="2004223" cy="430887"/>
        </a:xfrm>
        <a:prstGeom xmlns:a="http://schemas.openxmlformats.org/drawingml/2006/main" prst="rect">
          <a:avLst/>
        </a:prstGeom>
        <a:solidFill xmlns:a="http://schemas.openxmlformats.org/drawingml/2006/main">
          <a:srgbClr val="FFFFFF"/>
        </a:solidFill>
      </cdr:spPr>
      <cdr:txBody>
        <a:bodyPr xmlns:a="http://schemas.openxmlformats.org/drawingml/2006/main" wrap="square" lIns="36000" tIns="0" rIns="3600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100" dirty="0" smtClean="0"/>
            <a:t>    </a:t>
          </a:r>
          <a:r>
            <a:rPr lang="en-US" altLang="ja-JP" sz="1400" dirty="0" smtClean="0"/>
            <a:t>3. Privacy and Security</a:t>
          </a:r>
        </a:p>
        <a:p xmlns:a="http://schemas.openxmlformats.org/drawingml/2006/main">
          <a:endParaRPr kumimoji="1" lang="ja-JP" altLang="en-US" sz="1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7E5C80A-CF76-4F96-B02C-C8413240C1DE}" type="datetimeFigureOut">
              <a:rPr kumimoji="1" lang="ja-JP" altLang="en-US" smtClean="0"/>
              <a:pPr/>
              <a:t>2014/2/18</a:t>
            </a:fld>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0F5A2DD8-6660-4F03-A869-12E1D8CC55EF}" type="slidenum">
              <a:rPr kumimoji="1" lang="ja-JP" altLang="en-US" smtClean="0"/>
              <a:pPr/>
              <a:t>‹#›</a:t>
            </a:fld>
            <a:endParaRPr kumimoji="1" lang="ja-JP" altLang="en-US"/>
          </a:p>
        </p:txBody>
      </p:sp>
    </p:spTree>
    <p:extLst>
      <p:ext uri="{BB962C8B-B14F-4D97-AF65-F5344CB8AC3E}">
        <p14:creationId xmlns:p14="http://schemas.microsoft.com/office/powerpoint/2010/main" val="714701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FA76946A-79E5-4E90-8AAB-D957CBBE9DB7}" type="slidenum">
              <a:rPr lang="en-US" altLang="ja-JP" smtClean="0"/>
              <a:pPr>
                <a:defRPr/>
              </a:pPr>
              <a:t>2</a:t>
            </a:fld>
            <a:endParaRPr lang="en-US" altLang="ja-JP" dirty="0"/>
          </a:p>
        </p:txBody>
      </p:sp>
    </p:spTree>
    <p:extLst>
      <p:ext uri="{BB962C8B-B14F-4D97-AF65-F5344CB8AC3E}">
        <p14:creationId xmlns:p14="http://schemas.microsoft.com/office/powerpoint/2010/main" val="1963909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FDB869-8F1A-421C-B6AE-F0237A8542A2}" type="slidenum">
              <a:rPr lang="ja-JP" altLang="en-US" smtClean="0">
                <a:solidFill>
                  <a:prstClr val="black"/>
                </a:solidFill>
              </a:rPr>
              <a:pPr/>
              <a:t>5</a:t>
            </a:fld>
            <a:endParaRPr lang="ja-JP" altLang="en-US" dirty="0">
              <a:solidFill>
                <a:prstClr val="black"/>
              </a:solidFill>
            </a:endParaRPr>
          </a:p>
        </p:txBody>
      </p:sp>
    </p:spTree>
    <p:extLst>
      <p:ext uri="{BB962C8B-B14F-4D97-AF65-F5344CB8AC3E}">
        <p14:creationId xmlns:p14="http://schemas.microsoft.com/office/powerpoint/2010/main" val="1479537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a:ln/>
        </p:spPr>
      </p:sp>
      <p:sp>
        <p:nvSpPr>
          <p:cNvPr id="3481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mtClean="0"/>
              <a:t>Please see the left side, “1 Categorization of Online Risks”.  Here you can see the three major categories of online risks. We categorized the online risks into, “Illegal and harmful Content Risks”, “Inappropriate Usage Risks”, “Privacy and Security Risks”, and under these three categories we put seven medium categories and 13 sub-categories. </a:t>
            </a:r>
          </a:p>
          <a:p>
            <a:r>
              <a:rPr lang="en-US" altLang="ja-JP" smtClean="0"/>
              <a:t> </a:t>
            </a:r>
          </a:p>
          <a:p>
            <a:r>
              <a:rPr lang="en-US" altLang="ja-JP" smtClean="0"/>
              <a:t>Next, please see the upper right, “2 Literacy to be required”. ILAS project tried to define the literacies to cope with these classified risks. You can see that the literacy to be required consists of knowledge and behavior. </a:t>
            </a:r>
          </a:p>
          <a:p>
            <a:r>
              <a:rPr lang="en-US" altLang="ja-JP" smtClean="0"/>
              <a:t> </a:t>
            </a:r>
          </a:p>
          <a:p>
            <a:r>
              <a:rPr lang="en-US" altLang="ja-JP" smtClean="0"/>
              <a:t>Then, ILAS project tried to develop the test to assess these literacies to be required. Please see the bottom of the right, “3 Test”. Over 100 tests were developed and only 49 were selected. </a:t>
            </a:r>
          </a:p>
          <a:p>
            <a:endParaRPr lang="en-US" altLang="ja-JP" smtClean="0"/>
          </a:p>
          <a:p>
            <a:r>
              <a:rPr lang="en-GB" altLang="ja-JP" smtClean="0"/>
              <a:t> </a:t>
            </a:r>
            <a:endParaRPr lang="en-US" altLang="ja-JP" smtClean="0"/>
          </a:p>
          <a:p>
            <a:endParaRPr lang="ja-JP" altLang="en-US" smtClean="0"/>
          </a:p>
        </p:txBody>
      </p:sp>
      <p:sp>
        <p:nvSpPr>
          <p:cNvPr id="3482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ahoma" pitchFamily="34" charset="0"/>
                <a:ea typeface="ＭＳ Ｐゴシック" pitchFamily="50" charset="-128"/>
              </a:defRPr>
            </a:lvl1pPr>
            <a:lvl2pPr marL="734035" indent="-282321" eaLnBrk="0" hangingPunct="0">
              <a:defRPr kumimoji="1" sz="1200">
                <a:solidFill>
                  <a:schemeClr val="tx1"/>
                </a:solidFill>
                <a:latin typeface="Tahoma" pitchFamily="34" charset="0"/>
                <a:ea typeface="ＭＳ Ｐゴシック" pitchFamily="50" charset="-128"/>
              </a:defRPr>
            </a:lvl2pPr>
            <a:lvl3pPr marL="1129284" indent="-225857" eaLnBrk="0" hangingPunct="0">
              <a:defRPr kumimoji="1" sz="1200">
                <a:solidFill>
                  <a:schemeClr val="tx1"/>
                </a:solidFill>
                <a:latin typeface="Tahoma" pitchFamily="34" charset="0"/>
                <a:ea typeface="ＭＳ Ｐゴシック" pitchFamily="50" charset="-128"/>
              </a:defRPr>
            </a:lvl3pPr>
            <a:lvl4pPr marL="1580998" indent="-225857" eaLnBrk="0" hangingPunct="0">
              <a:defRPr kumimoji="1" sz="1200">
                <a:solidFill>
                  <a:schemeClr val="tx1"/>
                </a:solidFill>
                <a:latin typeface="Tahoma" pitchFamily="34" charset="0"/>
                <a:ea typeface="ＭＳ Ｐゴシック" pitchFamily="50" charset="-128"/>
              </a:defRPr>
            </a:lvl4pPr>
            <a:lvl5pPr marL="2032711" indent="-225857" eaLnBrk="0" hangingPunct="0">
              <a:defRPr kumimoji="1" sz="1200">
                <a:solidFill>
                  <a:schemeClr val="tx1"/>
                </a:solidFill>
                <a:latin typeface="Tahoma" pitchFamily="34" charset="0"/>
                <a:ea typeface="ＭＳ Ｐゴシック" pitchFamily="50" charset="-128"/>
              </a:defRPr>
            </a:lvl5pPr>
            <a:lvl6pPr marL="2484425" indent="-225857" eaLnBrk="0" fontAlgn="base" hangingPunct="0">
              <a:spcBef>
                <a:spcPct val="0"/>
              </a:spcBef>
              <a:spcAft>
                <a:spcPct val="0"/>
              </a:spcAft>
              <a:defRPr kumimoji="1" sz="1200">
                <a:solidFill>
                  <a:schemeClr val="tx1"/>
                </a:solidFill>
                <a:latin typeface="Tahoma" pitchFamily="34" charset="0"/>
                <a:ea typeface="ＭＳ Ｐゴシック" pitchFamily="50" charset="-128"/>
              </a:defRPr>
            </a:lvl6pPr>
            <a:lvl7pPr marL="2936138" indent="-225857" eaLnBrk="0" fontAlgn="base" hangingPunct="0">
              <a:spcBef>
                <a:spcPct val="0"/>
              </a:spcBef>
              <a:spcAft>
                <a:spcPct val="0"/>
              </a:spcAft>
              <a:defRPr kumimoji="1" sz="1200">
                <a:solidFill>
                  <a:schemeClr val="tx1"/>
                </a:solidFill>
                <a:latin typeface="Tahoma" pitchFamily="34" charset="0"/>
                <a:ea typeface="ＭＳ Ｐゴシック" pitchFamily="50" charset="-128"/>
              </a:defRPr>
            </a:lvl7pPr>
            <a:lvl8pPr marL="3387852" indent="-225857" eaLnBrk="0" fontAlgn="base" hangingPunct="0">
              <a:spcBef>
                <a:spcPct val="0"/>
              </a:spcBef>
              <a:spcAft>
                <a:spcPct val="0"/>
              </a:spcAft>
              <a:defRPr kumimoji="1" sz="1200">
                <a:solidFill>
                  <a:schemeClr val="tx1"/>
                </a:solidFill>
                <a:latin typeface="Tahoma" pitchFamily="34" charset="0"/>
                <a:ea typeface="ＭＳ Ｐゴシック" pitchFamily="50" charset="-128"/>
              </a:defRPr>
            </a:lvl8pPr>
            <a:lvl9pPr marL="3839566" indent="-225857" eaLnBrk="0" fontAlgn="base" hangingPunct="0">
              <a:spcBef>
                <a:spcPct val="0"/>
              </a:spcBef>
              <a:spcAft>
                <a:spcPct val="0"/>
              </a:spcAft>
              <a:defRPr kumimoji="1" sz="1200">
                <a:solidFill>
                  <a:schemeClr val="tx1"/>
                </a:solidFill>
                <a:latin typeface="Tahoma" pitchFamily="34" charset="0"/>
                <a:ea typeface="ＭＳ Ｐゴシック" pitchFamily="50" charset="-128"/>
              </a:defRPr>
            </a:lvl9pPr>
          </a:lstStyle>
          <a:p>
            <a:pPr eaLnBrk="1" hangingPunct="1"/>
            <a:fld id="{438AFE3A-D630-419D-8D22-0AC4BB89B73B}" type="slidenum">
              <a:rPr lang="en-US" altLang="ja-JP" smtClean="0"/>
              <a:pPr eaLnBrk="1" hangingPunct="1"/>
              <a:t>6</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FDB869-8F1A-421C-B6AE-F0237A8542A2}" type="slidenum">
              <a:rPr lang="ja-JP" altLang="en-US" smtClean="0">
                <a:solidFill>
                  <a:prstClr val="black"/>
                </a:solidFill>
              </a:rPr>
              <a:pPr/>
              <a:t>7</a:t>
            </a:fld>
            <a:endParaRPr lang="ja-JP" altLang="en-US" dirty="0">
              <a:solidFill>
                <a:prstClr val="black"/>
              </a:solidFill>
            </a:endParaRPr>
          </a:p>
        </p:txBody>
      </p:sp>
    </p:spTree>
    <p:extLst>
      <p:ext uri="{BB962C8B-B14F-4D97-AF65-F5344CB8AC3E}">
        <p14:creationId xmlns:p14="http://schemas.microsoft.com/office/powerpoint/2010/main" val="1479537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F5A2DD8-6660-4F03-A869-12E1D8CC55EF}" type="slidenum">
              <a:rPr kumimoji="1" lang="ja-JP" altLang="en-US" smtClean="0"/>
              <a:pPr/>
              <a:t>13</a:t>
            </a:fld>
            <a:endParaRPr kumimoji="1" lang="ja-JP" altLang="en-US"/>
          </a:p>
        </p:txBody>
      </p:sp>
    </p:spTree>
    <p:extLst>
      <p:ext uri="{BB962C8B-B14F-4D97-AF65-F5344CB8AC3E}">
        <p14:creationId xmlns:p14="http://schemas.microsoft.com/office/powerpoint/2010/main" val="320994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p:cNvSpPr>
            <a:spLocks noGrp="1" noRot="1" noChangeAspect="1" noTextEdit="1"/>
          </p:cNvSpPr>
          <p:nvPr>
            <p:ph type="sldImg"/>
          </p:nvPr>
        </p:nvSpPr>
        <p:spPr>
          <a:xfrm>
            <a:off x="695325" y="739775"/>
            <a:ext cx="5345113" cy="3700463"/>
          </a:xfrm>
          <a:ln/>
        </p:spPr>
      </p:sp>
      <p:sp>
        <p:nvSpPr>
          <p:cNvPr id="2457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
        <p:nvSpPr>
          <p:cNvPr id="2458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itchFamily="34" charset="0"/>
                <a:ea typeface="ＭＳ Ｐ明朝" pitchFamily="18" charset="-128"/>
              </a:defRPr>
            </a:lvl1pPr>
            <a:lvl2pPr marL="742950" indent="-285750" eaLnBrk="0" hangingPunct="0">
              <a:spcBef>
                <a:spcPct val="30000"/>
              </a:spcBef>
              <a:defRPr kumimoji="1" sz="1200">
                <a:solidFill>
                  <a:schemeClr val="tx1"/>
                </a:solidFill>
                <a:latin typeface="Arial" pitchFamily="34" charset="0"/>
                <a:ea typeface="ＭＳ Ｐ明朝" pitchFamily="18" charset="-128"/>
              </a:defRPr>
            </a:lvl2pPr>
            <a:lvl3pPr marL="1143000" indent="-228600" eaLnBrk="0" hangingPunct="0">
              <a:spcBef>
                <a:spcPct val="30000"/>
              </a:spcBef>
              <a:defRPr kumimoji="1" sz="1200">
                <a:solidFill>
                  <a:schemeClr val="tx1"/>
                </a:solidFill>
                <a:latin typeface="Arial" pitchFamily="34" charset="0"/>
                <a:ea typeface="ＭＳ Ｐ明朝" pitchFamily="18" charset="-128"/>
              </a:defRPr>
            </a:lvl3pPr>
            <a:lvl4pPr marL="1600200" indent="-228600" eaLnBrk="0" hangingPunct="0">
              <a:spcBef>
                <a:spcPct val="30000"/>
              </a:spcBef>
              <a:defRPr kumimoji="1" sz="1200">
                <a:solidFill>
                  <a:schemeClr val="tx1"/>
                </a:solidFill>
                <a:latin typeface="Arial" pitchFamily="34" charset="0"/>
                <a:ea typeface="ＭＳ Ｐ明朝" pitchFamily="18" charset="-128"/>
              </a:defRPr>
            </a:lvl4pPr>
            <a:lvl5pPr marL="2057400" indent="-228600" eaLnBrk="0" hangingPunct="0">
              <a:spcBef>
                <a:spcPct val="30000"/>
              </a:spcBef>
              <a:defRPr kumimoji="1" sz="1200">
                <a:solidFill>
                  <a:schemeClr val="tx1"/>
                </a:solidFill>
                <a:latin typeface="Arial" pitchFamily="34"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pitchFamily="34"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pitchFamily="34"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pitchFamily="34"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pitchFamily="34" charset="0"/>
                <a:ea typeface="ＭＳ Ｐ明朝" pitchFamily="18" charset="-128"/>
              </a:defRPr>
            </a:lvl9pPr>
          </a:lstStyle>
          <a:p>
            <a:pPr eaLnBrk="1" hangingPunct="1">
              <a:spcBef>
                <a:spcPct val="0"/>
              </a:spcBef>
            </a:pPr>
            <a:fld id="{7B1BB205-D5BF-4FD7-A0CC-3ED8CBA6D900}" type="slidenum">
              <a:rPr lang="ja-JP" altLang="en-US" smtClean="0">
                <a:ea typeface="ＭＳ Ｐゴシック" pitchFamily="50" charset="-128"/>
              </a:rPr>
              <a:pPr eaLnBrk="1" hangingPunct="1">
                <a:spcBef>
                  <a:spcPct val="0"/>
                </a:spcBef>
              </a:pPr>
              <a:t>14</a:t>
            </a:fld>
            <a:endParaRPr lang="ja-JP" altLang="en-US" smtClean="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106026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256002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2506006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14662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3539433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3713265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163534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354584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78071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367597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ED5383-A45E-4AC9-9A3C-0E5BCD2A2032}" type="datetimeFigureOut">
              <a:rPr kumimoji="1" lang="ja-JP" altLang="en-US" smtClean="0"/>
              <a:pPr/>
              <a:t>2014/2/18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554795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ED5383-A45E-4AC9-9A3C-0E5BCD2A2032}" type="datetimeFigureOut">
              <a:rPr kumimoji="1" lang="ja-JP" altLang="en-US" smtClean="0"/>
              <a:pPr/>
              <a:t>2014/2/18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9AEB6-5A80-430B-819A-EE1C35B6696E}" type="slidenum">
              <a:rPr kumimoji="1" lang="ja-JP" altLang="en-US" smtClean="0"/>
              <a:pPr/>
              <a:t>‹#›</a:t>
            </a:fld>
            <a:endParaRPr kumimoji="1" lang="ja-JP" altLang="en-US"/>
          </a:p>
        </p:txBody>
      </p:sp>
    </p:spTree>
    <p:extLst>
      <p:ext uri="{BB962C8B-B14F-4D97-AF65-F5344CB8AC3E}">
        <p14:creationId xmlns:p14="http://schemas.microsoft.com/office/powerpoint/2010/main" val="2915482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8.wmf"/><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wmf"/><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notesSlide" Target="../notesSlides/notesSlide5.xml"/><Relationship Id="rId16" Type="http://schemas.openxmlformats.org/officeDocument/2006/relationships/image" Target="../media/image24.png"/><Relationship Id="rId1" Type="http://schemas.openxmlformats.org/officeDocument/2006/relationships/slideLayout" Target="../slideLayouts/slideLayout7.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jpe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09600" y="1844824"/>
            <a:ext cx="8686800" cy="1800200"/>
          </a:xfrm>
        </p:spPr>
        <p:txBody>
          <a:bodyPr>
            <a:normAutofit/>
          </a:bodyPr>
          <a:lstStyle/>
          <a:p>
            <a:pPr>
              <a:spcBef>
                <a:spcPts val="1800"/>
              </a:spcBef>
            </a:pPr>
            <a: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t>Safe </a:t>
            </a:r>
            <a:r>
              <a:rPr lang="en-US" altLang="ja-JP" sz="4000" dirty="0">
                <a:latin typeface="Arial Unicode MS" panose="020B0604020202020204" pitchFamily="50" charset="-128"/>
                <a:ea typeface="Arial Unicode MS" panose="020B0604020202020204" pitchFamily="50" charset="-128"/>
                <a:cs typeface="Arial Unicode MS" panose="020B0604020202020204" pitchFamily="50" charset="-128"/>
              </a:rPr>
              <a:t>and Secure Internet Environment for </a:t>
            </a:r>
            <a: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t>Children</a:t>
            </a:r>
            <a:r>
              <a:rPr lang="ja-JP" altLang="en-US" sz="4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t>in Japan</a:t>
            </a:r>
            <a:endParaRPr lang="ja-JP" altLang="en-US" sz="3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6" name="Line 7"/>
          <p:cNvSpPr>
            <a:spLocks noChangeShapeType="1"/>
          </p:cNvSpPr>
          <p:nvPr/>
        </p:nvSpPr>
        <p:spPr bwMode="auto">
          <a:xfrm flipV="1">
            <a:off x="0" y="3573016"/>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dirty="0">
              <a:solidFill>
                <a:prstClr val="black"/>
              </a:solidFill>
              <a:latin typeface="Arial" charset="0"/>
            </a:endParaRPr>
          </a:p>
        </p:txBody>
      </p:sp>
      <p:sp>
        <p:nvSpPr>
          <p:cNvPr id="7" name="Text Box 10"/>
          <p:cNvSpPr txBox="1">
            <a:spLocks noChangeArrowheads="1"/>
          </p:cNvSpPr>
          <p:nvPr/>
        </p:nvSpPr>
        <p:spPr bwMode="auto">
          <a:xfrm>
            <a:off x="3611333" y="4043363"/>
            <a:ext cx="271975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50000"/>
              </a:spcBef>
              <a:buFontTx/>
              <a:buNone/>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21 Feb 2014</a:t>
            </a:r>
            <a:endParaRPr lang="en-US" altLang="ja-JP" sz="20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8" name="Text Box 9"/>
          <p:cNvSpPr txBox="1">
            <a:spLocks noChangeArrowheads="1"/>
          </p:cNvSpPr>
          <p:nvPr/>
        </p:nvSpPr>
        <p:spPr bwMode="auto">
          <a:xfrm>
            <a:off x="2072680" y="5102226"/>
            <a:ext cx="608720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Deputy Director,</a:t>
            </a:r>
            <a:endPar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ctr" eaLnBrk="1" hangingPunct="1">
              <a:spcBef>
                <a:spcPct val="0"/>
              </a:spcBef>
              <a:buFontTx/>
              <a:buNone/>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Telecommunications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Consumer Policy Division</a:t>
            </a:r>
          </a:p>
          <a:p>
            <a:pPr algn="ctr" eaLnBrk="1" hangingPunct="1">
              <a:spcBef>
                <a:spcPct val="0"/>
              </a:spcBef>
              <a:buFontTx/>
              <a:buNone/>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Telecommunications Bureau</a:t>
            </a:r>
          </a:p>
          <a:p>
            <a:pPr algn="ctr" eaLnBrk="1" hangingPunct="1">
              <a:spcBef>
                <a:spcPct val="0"/>
              </a:spcBef>
              <a:buFontTx/>
              <a:buNone/>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Ministry of Internal Affairs and Communications (MIC), Japan</a:t>
            </a:r>
          </a:p>
        </p:txBody>
      </p:sp>
      <p:sp>
        <p:nvSpPr>
          <p:cNvPr id="9" name="テキスト ボックス 6"/>
          <p:cNvSpPr txBox="1">
            <a:spLocks noChangeArrowheads="1"/>
          </p:cNvSpPr>
          <p:nvPr/>
        </p:nvSpPr>
        <p:spPr bwMode="auto">
          <a:xfrm>
            <a:off x="2843472" y="4540250"/>
            <a:ext cx="425401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2800" dirty="0" err="1" smtClean="0">
                <a:latin typeface="Arial Unicode MS" panose="020B0604020202020204" pitchFamily="50" charset="-128"/>
                <a:ea typeface="Arial Unicode MS" panose="020B0604020202020204" pitchFamily="50" charset="-128"/>
                <a:cs typeface="Arial Unicode MS" panose="020B0604020202020204" pitchFamily="50" charset="-128"/>
              </a:rPr>
              <a:t>Shunsuke</a:t>
            </a: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800" dirty="0" err="1" smtClean="0">
                <a:latin typeface="Arial Unicode MS" panose="020B0604020202020204" pitchFamily="50" charset="-128"/>
                <a:ea typeface="Arial Unicode MS" panose="020B0604020202020204" pitchFamily="50" charset="-128"/>
                <a:cs typeface="Arial Unicode MS" panose="020B0604020202020204" pitchFamily="50" charset="-128"/>
              </a:rPr>
              <a:t>Kamata</a:t>
            </a:r>
            <a:endParaRPr lang="ja-JP" altLang="en-US" sz="28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3041601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8"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dirty="0">
              <a:solidFill>
                <a:prstClr val="black"/>
              </a:solidFill>
            </a:endParaRPr>
          </a:p>
        </p:txBody>
      </p:sp>
      <p:sp>
        <p:nvSpPr>
          <p:cNvPr id="18" name="テキスト ボックス 17"/>
          <p:cNvSpPr txBox="1"/>
          <p:nvPr/>
        </p:nvSpPr>
        <p:spPr>
          <a:xfrm>
            <a:off x="5499061" y="5589840"/>
            <a:ext cx="4289926" cy="307777"/>
          </a:xfrm>
          <a:prstGeom prst="rect">
            <a:avLst/>
          </a:prstGeom>
          <a:noFill/>
        </p:spPr>
        <p:txBody>
          <a:bodyPr wrap="square" rtlCol="0">
            <a:spAutoFit/>
          </a:bodyPr>
          <a:lstStyle/>
          <a:p>
            <a:endParaRPr lang="ja-JP" altLang="en-US" sz="1400" dirty="0">
              <a:solidFill>
                <a:prstClr val="black"/>
              </a:solidFill>
            </a:endParaRPr>
          </a:p>
        </p:txBody>
      </p:sp>
      <p:sp>
        <p:nvSpPr>
          <p:cNvPr id="31" name="角丸四角形 30"/>
          <p:cNvSpPr/>
          <p:nvPr/>
        </p:nvSpPr>
        <p:spPr>
          <a:xfrm>
            <a:off x="5961112" y="3798913"/>
            <a:ext cx="3879623" cy="2942454"/>
          </a:xfrm>
          <a:prstGeom prst="roundRect">
            <a:avLst>
              <a:gd name="adj" fmla="val 1499"/>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marL="174625" indent="-174625" algn="just">
              <a:spcBef>
                <a:spcPts val="1200"/>
              </a:spcBef>
            </a:pPr>
            <a:r>
              <a:rPr lang="ja-JP" altLang="en-US" dirty="0" smtClean="0">
                <a:solidFill>
                  <a:prstClr val="black"/>
                </a:solidFill>
                <a:latin typeface="+mn-ea"/>
              </a:rPr>
              <a:t>✔ </a:t>
            </a:r>
            <a:r>
              <a:rPr lang="en-US" altLang="ja-JP" dirty="0" smtClean="0">
                <a:solidFill>
                  <a:prstClr val="black"/>
                </a:solidFill>
                <a:latin typeface="+mn-ea"/>
              </a:rPr>
              <a:t>Mostly, </a:t>
            </a:r>
            <a:r>
              <a:rPr lang="en-US" altLang="ja-JP" dirty="0">
                <a:solidFill>
                  <a:prstClr val="black"/>
                </a:solidFill>
                <a:latin typeface="+mn-ea"/>
              </a:rPr>
              <a:t>a</a:t>
            </a:r>
            <a:r>
              <a:rPr lang="en-US" altLang="ja-JP" dirty="0" smtClean="0">
                <a:solidFill>
                  <a:prstClr val="black"/>
                </a:solidFill>
                <a:latin typeface="+mn-ea"/>
              </a:rPr>
              <a:t>verage handling time is less than 30 minutes except smart phone. </a:t>
            </a:r>
            <a:r>
              <a:rPr lang="en-US" altLang="ja-JP" b="1" u="sng" dirty="0" smtClean="0">
                <a:solidFill>
                  <a:prstClr val="black"/>
                </a:solidFill>
                <a:latin typeface="+mn-ea"/>
              </a:rPr>
              <a:t>More than half(56%) of smart phone users use over two hours</a:t>
            </a:r>
            <a:r>
              <a:rPr lang="en-US" altLang="ja-JP" dirty="0">
                <a:solidFill>
                  <a:prstClr val="black"/>
                </a:solidFill>
                <a:latin typeface="+mn-ea"/>
              </a:rPr>
              <a:t>.</a:t>
            </a:r>
            <a:endParaRPr lang="en-US" altLang="ja-JP" dirty="0" smtClean="0">
              <a:solidFill>
                <a:prstClr val="black"/>
              </a:solidFill>
              <a:latin typeface="+mn-ea"/>
            </a:endParaRPr>
          </a:p>
          <a:p>
            <a:pPr marL="174625" indent="-174625" algn="just">
              <a:spcBef>
                <a:spcPts val="1200"/>
              </a:spcBef>
            </a:pPr>
            <a:r>
              <a:rPr lang="ja-JP" altLang="en-US" dirty="0" smtClean="0">
                <a:solidFill>
                  <a:prstClr val="black"/>
                </a:solidFill>
                <a:latin typeface="+mn-ea"/>
              </a:rPr>
              <a:t>✔ </a:t>
            </a:r>
            <a:r>
              <a:rPr lang="en-US" altLang="ja-JP" dirty="0" smtClean="0">
                <a:solidFill>
                  <a:prstClr val="black"/>
                </a:solidFill>
                <a:latin typeface="+mn-ea"/>
              </a:rPr>
              <a:t>The most device users who handle over two hours are decreased, on the other hand, </a:t>
            </a:r>
            <a:r>
              <a:rPr lang="en-US" altLang="ja-JP" b="1" dirty="0" smtClean="0">
                <a:solidFill>
                  <a:prstClr val="black"/>
                </a:solidFill>
                <a:latin typeface="+mn-ea"/>
              </a:rPr>
              <a:t>those of smart phone users are increased largely</a:t>
            </a:r>
            <a:r>
              <a:rPr lang="en-US" altLang="ja-JP" dirty="0">
                <a:solidFill>
                  <a:prstClr val="black"/>
                </a:solidFill>
                <a:latin typeface="+mn-ea"/>
              </a:rPr>
              <a:t>.</a:t>
            </a:r>
            <a:r>
              <a:rPr lang="en-US" altLang="ja-JP" dirty="0" smtClean="0">
                <a:solidFill>
                  <a:prstClr val="black"/>
                </a:solidFill>
                <a:latin typeface="+mn-ea"/>
              </a:rPr>
              <a:t>(47</a:t>
            </a:r>
            <a:r>
              <a:rPr lang="ja-JP" altLang="en-US" dirty="0" smtClean="0">
                <a:solidFill>
                  <a:prstClr val="black"/>
                </a:solidFill>
                <a:latin typeface="+mn-ea"/>
              </a:rPr>
              <a:t>％→</a:t>
            </a:r>
            <a:r>
              <a:rPr lang="en-US" altLang="ja-JP" dirty="0" smtClean="0">
                <a:solidFill>
                  <a:prstClr val="black"/>
                </a:solidFill>
                <a:latin typeface="+mn-ea"/>
              </a:rPr>
              <a:t>56</a:t>
            </a:r>
            <a:r>
              <a:rPr lang="ja-JP" altLang="en-US" dirty="0" smtClean="0">
                <a:solidFill>
                  <a:prstClr val="black"/>
                </a:solidFill>
                <a:latin typeface="+mn-ea"/>
              </a:rPr>
              <a:t>％）</a:t>
            </a:r>
            <a:r>
              <a:rPr lang="en-US" altLang="ja-JP" dirty="0" smtClean="0">
                <a:solidFill>
                  <a:prstClr val="black"/>
                </a:solidFill>
                <a:latin typeface="+mn-ea"/>
              </a:rPr>
              <a:t>.</a:t>
            </a:r>
          </a:p>
        </p:txBody>
      </p:sp>
      <p:sp>
        <p:nvSpPr>
          <p:cNvPr id="16" name="テキスト ボックス 15"/>
          <p:cNvSpPr txBox="1"/>
          <p:nvPr/>
        </p:nvSpPr>
        <p:spPr>
          <a:xfrm>
            <a:off x="22360" y="476673"/>
            <a:ext cx="4246564" cy="338554"/>
          </a:xfrm>
          <a:prstGeom prst="rect">
            <a:avLst/>
          </a:prstGeom>
          <a:noFill/>
        </p:spPr>
        <p:txBody>
          <a:bodyPr wrap="square" rtlCol="0">
            <a:spAutoFit/>
          </a:bodyPr>
          <a:lstStyle/>
          <a:p>
            <a:r>
              <a:rPr lang="en-US" altLang="ja-JP" sz="1600" b="1" dirty="0" smtClean="0">
                <a:solidFill>
                  <a:prstClr val="black"/>
                </a:solidFill>
                <a:effectLst>
                  <a:outerShdw blurRad="38100" dist="38100" dir="2700000" algn="tl">
                    <a:srgbClr val="000000">
                      <a:alpha val="43137"/>
                    </a:srgbClr>
                  </a:outerShdw>
                </a:effectLst>
                <a:latin typeface="+mn-ea"/>
              </a:rPr>
              <a:t>【Handling hours of different devices】</a:t>
            </a:r>
            <a:endParaRPr lang="ja-JP" altLang="en-US" sz="1600" b="1" dirty="0">
              <a:solidFill>
                <a:prstClr val="black"/>
              </a:solidFill>
              <a:effectLst>
                <a:outerShdw blurRad="38100" dist="38100" dir="2700000" algn="tl">
                  <a:srgbClr val="000000">
                    <a:alpha val="43137"/>
                  </a:srgbClr>
                </a:outerShdw>
              </a:effectLst>
              <a:latin typeface="+mn-ea"/>
            </a:endParaRPr>
          </a:p>
        </p:txBody>
      </p:sp>
      <p:sp>
        <p:nvSpPr>
          <p:cNvPr id="13" name="テキスト ボックス 12"/>
          <p:cNvSpPr txBox="1"/>
          <p:nvPr/>
        </p:nvSpPr>
        <p:spPr>
          <a:xfrm>
            <a:off x="38454" y="3501008"/>
            <a:ext cx="5085494" cy="338554"/>
          </a:xfrm>
          <a:prstGeom prst="rect">
            <a:avLst/>
          </a:prstGeom>
          <a:noFill/>
        </p:spPr>
        <p:txBody>
          <a:bodyPr wrap="square" rtlCol="0">
            <a:spAutoFit/>
          </a:bodyPr>
          <a:lstStyle/>
          <a:p>
            <a:r>
              <a:rPr lang="en-US" altLang="ja-JP" sz="1600" b="1" dirty="0" smtClean="0">
                <a:solidFill>
                  <a:prstClr val="black"/>
                </a:solidFill>
                <a:effectLst>
                  <a:outerShdw blurRad="38100" dist="38100" dir="2700000" algn="tl">
                    <a:srgbClr val="000000">
                      <a:alpha val="43137"/>
                    </a:srgbClr>
                  </a:outerShdw>
                </a:effectLst>
                <a:latin typeface="+mn-ea"/>
              </a:rPr>
              <a:t>【The rate that handling hours is over 2 hours】</a:t>
            </a:r>
            <a:endParaRPr lang="ja-JP" altLang="en-US" sz="1600" b="1" dirty="0">
              <a:solidFill>
                <a:prstClr val="black"/>
              </a:solidFill>
              <a:effectLst>
                <a:outerShdw blurRad="38100" dist="38100" dir="2700000" algn="tl">
                  <a:srgbClr val="000000">
                    <a:alpha val="43137"/>
                  </a:srgbClr>
                </a:outerShdw>
              </a:effectLst>
              <a:latin typeface="+mn-ea"/>
            </a:endParaRPr>
          </a:p>
        </p:txBody>
      </p:sp>
      <p:graphicFrame>
        <p:nvGraphicFramePr>
          <p:cNvPr id="17" name="グラフ 16"/>
          <p:cNvGraphicFramePr>
            <a:graphicFrameLocks/>
          </p:cNvGraphicFramePr>
          <p:nvPr>
            <p:extLst>
              <p:ext uri="{D42A27DB-BD31-4B8C-83A1-F6EECF244321}">
                <p14:modId xmlns:p14="http://schemas.microsoft.com/office/powerpoint/2010/main" val="578207273"/>
              </p:ext>
            </p:extLst>
          </p:nvPr>
        </p:nvGraphicFramePr>
        <p:xfrm>
          <a:off x="176267" y="3766969"/>
          <a:ext cx="5712837" cy="3003973"/>
        </p:xfrm>
        <a:graphic>
          <a:graphicData uri="http://schemas.openxmlformats.org/drawingml/2006/chart">
            <c:chart xmlns:c="http://schemas.openxmlformats.org/drawingml/2006/chart" xmlns:r="http://schemas.openxmlformats.org/officeDocument/2006/relationships" r:id="rId2"/>
          </a:graphicData>
        </a:graphic>
      </p:graphicFrame>
      <p:sp>
        <p:nvSpPr>
          <p:cNvPr id="19" name="円/楕円 18"/>
          <p:cNvSpPr/>
          <p:nvPr/>
        </p:nvSpPr>
        <p:spPr>
          <a:xfrm>
            <a:off x="5343043" y="4607253"/>
            <a:ext cx="429048" cy="405922"/>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14" name="グラフ 13"/>
          <p:cNvGraphicFramePr>
            <a:graphicFrameLocks/>
          </p:cNvGraphicFramePr>
          <p:nvPr>
            <p:extLst>
              <p:ext uri="{D42A27DB-BD31-4B8C-83A1-F6EECF244321}">
                <p14:modId xmlns:p14="http://schemas.microsoft.com/office/powerpoint/2010/main" val="2662435861"/>
              </p:ext>
            </p:extLst>
          </p:nvPr>
        </p:nvGraphicFramePr>
        <p:xfrm>
          <a:off x="281687" y="771224"/>
          <a:ext cx="9559048" cy="2645362"/>
        </p:xfrm>
        <a:graphic>
          <a:graphicData uri="http://schemas.openxmlformats.org/drawingml/2006/chart">
            <c:chart xmlns:c="http://schemas.openxmlformats.org/drawingml/2006/chart" xmlns:r="http://schemas.openxmlformats.org/officeDocument/2006/relationships" r:id="rId3"/>
          </a:graphicData>
        </a:graphic>
      </p:graphicFrame>
      <p:sp>
        <p:nvSpPr>
          <p:cNvPr id="21" name="円/楕円 20"/>
          <p:cNvSpPr/>
          <p:nvPr/>
        </p:nvSpPr>
        <p:spPr>
          <a:xfrm>
            <a:off x="3009115" y="2268068"/>
            <a:ext cx="429048" cy="405922"/>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正方形/長方形 14"/>
          <p:cNvSpPr/>
          <p:nvPr/>
        </p:nvSpPr>
        <p:spPr>
          <a:xfrm>
            <a:off x="4350333" y="5871490"/>
            <a:ext cx="156017" cy="144016"/>
          </a:xfrm>
          <a:prstGeom prst="rect">
            <a:avLst/>
          </a:prstGeom>
          <a:solidFill>
            <a:srgbClr val="C00000"/>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4350333" y="6263437"/>
            <a:ext cx="156017" cy="144016"/>
          </a:xfrm>
          <a:prstGeom prst="rect">
            <a:avLst/>
          </a:prstGeom>
          <a:pattFill prst="wdDnDiag">
            <a:fgClr>
              <a:srgbClr val="9999FF"/>
            </a:fgClr>
            <a:bgClr>
              <a:schemeClr val="bg1"/>
            </a:bgClr>
          </a:pattFill>
          <a:ln w="9525">
            <a:solidFill>
              <a:srgbClr val="99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正方形/長方形 22"/>
          <p:cNvSpPr/>
          <p:nvPr/>
        </p:nvSpPr>
        <p:spPr>
          <a:xfrm>
            <a:off x="8697416" y="1039673"/>
            <a:ext cx="216024" cy="144016"/>
          </a:xfrm>
          <a:prstGeom prst="rect">
            <a:avLst/>
          </a:prstGeom>
          <a:pattFill prst="lgCheck">
            <a:fgClr>
              <a:srgbClr val="9999FF"/>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正方形/長方形 24"/>
          <p:cNvSpPr/>
          <p:nvPr/>
        </p:nvSpPr>
        <p:spPr>
          <a:xfrm>
            <a:off x="8685415" y="1459523"/>
            <a:ext cx="192084" cy="144016"/>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正方形/長方形 25"/>
          <p:cNvSpPr/>
          <p:nvPr/>
        </p:nvSpPr>
        <p:spPr>
          <a:xfrm>
            <a:off x="8685415" y="1862146"/>
            <a:ext cx="192084" cy="144016"/>
          </a:xfrm>
          <a:prstGeom prst="rect">
            <a:avLst/>
          </a:prstGeom>
          <a:pattFill prst="horzBrick">
            <a:fgClr>
              <a:srgbClr val="993366"/>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7" name="正方形/長方形 26"/>
          <p:cNvSpPr/>
          <p:nvPr/>
        </p:nvSpPr>
        <p:spPr>
          <a:xfrm>
            <a:off x="8697416" y="2268068"/>
            <a:ext cx="156017" cy="144016"/>
          </a:xfrm>
          <a:prstGeom prst="rect">
            <a:avLst/>
          </a:prstGeom>
          <a:solidFill>
            <a:srgbClr val="9999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 name="テキスト ボックス 2"/>
          <p:cNvSpPr txBox="1"/>
          <p:nvPr/>
        </p:nvSpPr>
        <p:spPr>
          <a:xfrm>
            <a:off x="1849753" y="3187715"/>
            <a:ext cx="870999" cy="169277"/>
          </a:xfrm>
          <a:prstGeom prst="rect">
            <a:avLst/>
          </a:prstGeom>
          <a:solidFill>
            <a:srgbClr val="FFFFFF"/>
          </a:solidFill>
        </p:spPr>
        <p:txBody>
          <a:bodyPr wrap="none" lIns="36000" tIns="0" rIns="36000" bIns="0" rtlCol="0">
            <a:spAutoFit/>
          </a:bodyPr>
          <a:lstStyle/>
          <a:p>
            <a:r>
              <a:rPr kumimoji="1" lang="en-US" altLang="ja-JP" sz="1100" dirty="0" smtClean="0"/>
              <a:t>Mobile Phone</a:t>
            </a:r>
            <a:endParaRPr kumimoji="1" lang="ja-JP" altLang="en-US" sz="1100" dirty="0"/>
          </a:p>
        </p:txBody>
      </p:sp>
      <p:sp>
        <p:nvSpPr>
          <p:cNvPr id="30" name="テキスト ボックス 29"/>
          <p:cNvSpPr txBox="1"/>
          <p:nvPr/>
        </p:nvSpPr>
        <p:spPr>
          <a:xfrm>
            <a:off x="2792760" y="3187715"/>
            <a:ext cx="874205" cy="169277"/>
          </a:xfrm>
          <a:prstGeom prst="rect">
            <a:avLst/>
          </a:prstGeom>
          <a:solidFill>
            <a:srgbClr val="FFFFFF"/>
          </a:solidFill>
        </p:spPr>
        <p:txBody>
          <a:bodyPr wrap="none" lIns="36000" tIns="0" rIns="36000" bIns="0" rtlCol="0">
            <a:spAutoFit/>
          </a:bodyPr>
          <a:lstStyle/>
          <a:p>
            <a:r>
              <a:rPr lang="en-US" altLang="ja-JP" sz="1100" dirty="0" smtClean="0"/>
              <a:t>Smartp</a:t>
            </a:r>
            <a:r>
              <a:rPr kumimoji="1" lang="en-US" altLang="ja-JP" sz="1100" dirty="0" smtClean="0"/>
              <a:t>hone   </a:t>
            </a:r>
            <a:endParaRPr kumimoji="1" lang="ja-JP" altLang="en-US" sz="1100" dirty="0"/>
          </a:p>
        </p:txBody>
      </p:sp>
      <p:sp>
        <p:nvSpPr>
          <p:cNvPr id="32" name="テキスト ボックス 31"/>
          <p:cNvSpPr txBox="1"/>
          <p:nvPr/>
        </p:nvSpPr>
        <p:spPr>
          <a:xfrm>
            <a:off x="3800872" y="3187715"/>
            <a:ext cx="936104" cy="169277"/>
          </a:xfrm>
          <a:prstGeom prst="rect">
            <a:avLst/>
          </a:prstGeom>
          <a:solidFill>
            <a:srgbClr val="FFFFFF"/>
          </a:solidFill>
        </p:spPr>
        <p:txBody>
          <a:bodyPr wrap="square" lIns="36000" tIns="0" rIns="36000" bIns="0" rtlCol="0">
            <a:spAutoFit/>
          </a:bodyPr>
          <a:lstStyle/>
          <a:p>
            <a:r>
              <a:rPr lang="en-US" altLang="ja-JP" sz="1100" dirty="0" smtClean="0"/>
              <a:t>  Tablet PC   </a:t>
            </a:r>
            <a:r>
              <a:rPr kumimoji="1" lang="en-US" altLang="ja-JP" sz="1100" dirty="0" smtClean="0"/>
              <a:t>   </a:t>
            </a:r>
            <a:endParaRPr kumimoji="1" lang="ja-JP" altLang="en-US" sz="1100" dirty="0"/>
          </a:p>
        </p:txBody>
      </p:sp>
      <p:sp>
        <p:nvSpPr>
          <p:cNvPr id="33" name="テキスト ボックス 32"/>
          <p:cNvSpPr txBox="1"/>
          <p:nvPr/>
        </p:nvSpPr>
        <p:spPr>
          <a:xfrm>
            <a:off x="4869408" y="3187715"/>
            <a:ext cx="758788" cy="169277"/>
          </a:xfrm>
          <a:prstGeom prst="rect">
            <a:avLst/>
          </a:prstGeom>
          <a:solidFill>
            <a:srgbClr val="FFFFFF"/>
          </a:solidFill>
        </p:spPr>
        <p:txBody>
          <a:bodyPr wrap="none" lIns="36000" tIns="0" rIns="36000" bIns="0" rtlCol="0">
            <a:spAutoFit/>
          </a:bodyPr>
          <a:lstStyle/>
          <a:p>
            <a:r>
              <a:rPr lang="en-US" altLang="ja-JP" sz="1100" dirty="0" smtClean="0"/>
              <a:t>Note  PC   </a:t>
            </a:r>
            <a:r>
              <a:rPr kumimoji="1" lang="en-US" altLang="ja-JP" sz="1100" dirty="0" smtClean="0"/>
              <a:t>   </a:t>
            </a:r>
            <a:endParaRPr kumimoji="1" lang="ja-JP" altLang="en-US" sz="1100" dirty="0"/>
          </a:p>
        </p:txBody>
      </p:sp>
      <p:sp>
        <p:nvSpPr>
          <p:cNvPr id="34" name="テキスト ボックス 33"/>
          <p:cNvSpPr txBox="1"/>
          <p:nvPr/>
        </p:nvSpPr>
        <p:spPr>
          <a:xfrm>
            <a:off x="6753200" y="3188049"/>
            <a:ext cx="943134" cy="169277"/>
          </a:xfrm>
          <a:prstGeom prst="rect">
            <a:avLst/>
          </a:prstGeom>
          <a:solidFill>
            <a:srgbClr val="FFFFFF"/>
          </a:solidFill>
        </p:spPr>
        <p:txBody>
          <a:bodyPr wrap="none" lIns="36000" tIns="0" rIns="36000" bIns="0" rtlCol="0">
            <a:spAutoFit/>
          </a:bodyPr>
          <a:lstStyle/>
          <a:p>
            <a:r>
              <a:rPr lang="en-US" altLang="ja-JP" sz="1100" dirty="0" smtClean="0"/>
              <a:t>Mobile Game</a:t>
            </a:r>
            <a:r>
              <a:rPr kumimoji="1" lang="en-US" altLang="ja-JP" sz="1100" dirty="0" smtClean="0"/>
              <a:t>   </a:t>
            </a:r>
            <a:endParaRPr kumimoji="1" lang="ja-JP" altLang="en-US" sz="1100" dirty="0"/>
          </a:p>
        </p:txBody>
      </p:sp>
      <p:sp>
        <p:nvSpPr>
          <p:cNvPr id="35" name="テキスト ボックス 34"/>
          <p:cNvSpPr txBox="1"/>
          <p:nvPr/>
        </p:nvSpPr>
        <p:spPr>
          <a:xfrm>
            <a:off x="7785793" y="3177142"/>
            <a:ext cx="994430" cy="169277"/>
          </a:xfrm>
          <a:prstGeom prst="rect">
            <a:avLst/>
          </a:prstGeom>
          <a:solidFill>
            <a:srgbClr val="FFFFFF"/>
          </a:solidFill>
        </p:spPr>
        <p:txBody>
          <a:bodyPr wrap="none" lIns="36000" tIns="0" rIns="36000" bIns="0" rtlCol="0">
            <a:spAutoFit/>
          </a:bodyPr>
          <a:lstStyle/>
          <a:p>
            <a:r>
              <a:rPr lang="en-US" altLang="ja-JP" sz="1100" dirty="0" smtClean="0"/>
              <a:t>Console Game</a:t>
            </a:r>
            <a:r>
              <a:rPr kumimoji="1" lang="en-US" altLang="ja-JP" sz="1100" dirty="0" smtClean="0"/>
              <a:t>   </a:t>
            </a:r>
            <a:endParaRPr kumimoji="1" lang="ja-JP" altLang="en-US" sz="1100" dirty="0"/>
          </a:p>
        </p:txBody>
      </p:sp>
      <p:sp>
        <p:nvSpPr>
          <p:cNvPr id="36" name="テキスト ボックス 35"/>
          <p:cNvSpPr txBox="1"/>
          <p:nvPr/>
        </p:nvSpPr>
        <p:spPr>
          <a:xfrm>
            <a:off x="8877499" y="2276872"/>
            <a:ext cx="709096" cy="169277"/>
          </a:xfrm>
          <a:prstGeom prst="rect">
            <a:avLst/>
          </a:prstGeom>
          <a:solidFill>
            <a:srgbClr val="FFFFFF"/>
          </a:solidFill>
        </p:spPr>
        <p:txBody>
          <a:bodyPr wrap="none" lIns="36000" tIns="0" rIns="36000" bIns="0" rtlCol="0">
            <a:spAutoFit/>
          </a:bodyPr>
          <a:lstStyle/>
          <a:p>
            <a:r>
              <a:rPr lang="en-US" altLang="ja-JP" sz="1100" dirty="0" smtClean="0"/>
              <a:t>over 2hrs</a:t>
            </a:r>
            <a:r>
              <a:rPr kumimoji="1" lang="en-US" altLang="ja-JP" sz="1100" dirty="0" smtClean="0"/>
              <a:t>   </a:t>
            </a:r>
            <a:endParaRPr kumimoji="1" lang="ja-JP" altLang="en-US" sz="1100" dirty="0"/>
          </a:p>
        </p:txBody>
      </p:sp>
      <p:sp>
        <p:nvSpPr>
          <p:cNvPr id="37" name="テキスト ボックス 36"/>
          <p:cNvSpPr txBox="1"/>
          <p:nvPr/>
        </p:nvSpPr>
        <p:spPr>
          <a:xfrm>
            <a:off x="8870350" y="1849515"/>
            <a:ext cx="970385" cy="169277"/>
          </a:xfrm>
          <a:prstGeom prst="rect">
            <a:avLst/>
          </a:prstGeom>
          <a:solidFill>
            <a:srgbClr val="FFFFFF"/>
          </a:solidFill>
        </p:spPr>
        <p:txBody>
          <a:bodyPr wrap="none" lIns="36000" tIns="0" rIns="36000" bIns="0" rtlCol="0">
            <a:spAutoFit/>
          </a:bodyPr>
          <a:lstStyle/>
          <a:p>
            <a:r>
              <a:rPr lang="en-US" altLang="ja-JP" sz="1100" dirty="0" smtClean="0"/>
              <a:t>30mins– 2hrs</a:t>
            </a:r>
            <a:r>
              <a:rPr kumimoji="1" lang="en-US" altLang="ja-JP" sz="1100" dirty="0" smtClean="0"/>
              <a:t>   </a:t>
            </a:r>
            <a:endParaRPr kumimoji="1" lang="ja-JP" altLang="en-US" sz="1100" dirty="0"/>
          </a:p>
        </p:txBody>
      </p:sp>
      <p:sp>
        <p:nvSpPr>
          <p:cNvPr id="38" name="テキスト ボックス 37"/>
          <p:cNvSpPr txBox="1"/>
          <p:nvPr/>
        </p:nvSpPr>
        <p:spPr>
          <a:xfrm>
            <a:off x="8877499" y="1459523"/>
            <a:ext cx="1122671" cy="169277"/>
          </a:xfrm>
          <a:prstGeom prst="rect">
            <a:avLst/>
          </a:prstGeom>
          <a:solidFill>
            <a:srgbClr val="FFFFFF"/>
          </a:solidFill>
        </p:spPr>
        <p:txBody>
          <a:bodyPr wrap="none" lIns="36000" tIns="0" rIns="36000" bIns="0" rtlCol="0">
            <a:spAutoFit/>
          </a:bodyPr>
          <a:lstStyle/>
          <a:p>
            <a:r>
              <a:rPr lang="en-US" altLang="ja-JP" sz="1100" dirty="0"/>
              <a:t>l</a:t>
            </a:r>
            <a:r>
              <a:rPr lang="en-US" altLang="ja-JP" sz="1100" dirty="0" smtClean="0"/>
              <a:t>ess than 30mins</a:t>
            </a:r>
            <a:r>
              <a:rPr kumimoji="1" lang="en-US" altLang="ja-JP" sz="1100" dirty="0" smtClean="0"/>
              <a:t>   </a:t>
            </a:r>
            <a:endParaRPr kumimoji="1" lang="ja-JP" altLang="en-US" sz="1100" dirty="0"/>
          </a:p>
        </p:txBody>
      </p:sp>
      <p:sp>
        <p:nvSpPr>
          <p:cNvPr id="39" name="テキスト ボックス 38"/>
          <p:cNvSpPr txBox="1"/>
          <p:nvPr/>
        </p:nvSpPr>
        <p:spPr>
          <a:xfrm>
            <a:off x="8913440" y="1027475"/>
            <a:ext cx="765200" cy="169277"/>
          </a:xfrm>
          <a:prstGeom prst="rect">
            <a:avLst/>
          </a:prstGeom>
          <a:solidFill>
            <a:srgbClr val="FFFFFF"/>
          </a:solidFill>
        </p:spPr>
        <p:txBody>
          <a:bodyPr wrap="none" lIns="36000" tIns="0" rIns="36000" bIns="0" rtlCol="0">
            <a:spAutoFit/>
          </a:bodyPr>
          <a:lstStyle/>
          <a:p>
            <a:r>
              <a:rPr kumimoji="1" lang="en-US" altLang="ja-JP" sz="1100" dirty="0" smtClean="0"/>
              <a:t>No Answer  </a:t>
            </a:r>
            <a:endParaRPr kumimoji="1" lang="ja-JP" altLang="en-US" sz="1100" dirty="0"/>
          </a:p>
        </p:txBody>
      </p:sp>
      <p:sp>
        <p:nvSpPr>
          <p:cNvPr id="40" name="テキスト ボックス 39"/>
          <p:cNvSpPr txBox="1"/>
          <p:nvPr/>
        </p:nvSpPr>
        <p:spPr>
          <a:xfrm>
            <a:off x="265577" y="4437111"/>
            <a:ext cx="870999" cy="169277"/>
          </a:xfrm>
          <a:prstGeom prst="rect">
            <a:avLst/>
          </a:prstGeom>
          <a:solidFill>
            <a:srgbClr val="FFFFFF"/>
          </a:solidFill>
        </p:spPr>
        <p:txBody>
          <a:bodyPr wrap="none" lIns="36000" tIns="0" rIns="36000" bIns="0" rtlCol="0">
            <a:spAutoFit/>
          </a:bodyPr>
          <a:lstStyle/>
          <a:p>
            <a:r>
              <a:rPr kumimoji="1" lang="en-US" altLang="ja-JP" sz="1100" dirty="0" smtClean="0"/>
              <a:t>Mobile Phone</a:t>
            </a:r>
            <a:endParaRPr kumimoji="1" lang="ja-JP" altLang="en-US" sz="1100" dirty="0"/>
          </a:p>
        </p:txBody>
      </p:sp>
      <p:sp>
        <p:nvSpPr>
          <p:cNvPr id="41" name="テキスト ボックス 40"/>
          <p:cNvSpPr txBox="1"/>
          <p:nvPr/>
        </p:nvSpPr>
        <p:spPr>
          <a:xfrm>
            <a:off x="267209" y="4725143"/>
            <a:ext cx="869367" cy="338554"/>
          </a:xfrm>
          <a:prstGeom prst="rect">
            <a:avLst/>
          </a:prstGeom>
          <a:solidFill>
            <a:srgbClr val="FFFFFF"/>
          </a:solidFill>
        </p:spPr>
        <p:txBody>
          <a:bodyPr wrap="square" lIns="36000" tIns="0" rIns="36000" bIns="0" rtlCol="0">
            <a:spAutoFit/>
          </a:bodyPr>
          <a:lstStyle/>
          <a:p>
            <a:r>
              <a:rPr lang="en-US" altLang="ja-JP" sz="1100" dirty="0" smtClean="0"/>
              <a:t>Smartp</a:t>
            </a:r>
            <a:r>
              <a:rPr kumimoji="1" lang="en-US" altLang="ja-JP" sz="1100" dirty="0" smtClean="0"/>
              <a:t>hone      </a:t>
            </a:r>
          </a:p>
          <a:p>
            <a:r>
              <a:rPr lang="en-US" altLang="ja-JP" sz="1100" dirty="0"/>
              <a:t> </a:t>
            </a:r>
            <a:r>
              <a:rPr lang="en-US" altLang="ja-JP" sz="1100" dirty="0" smtClean="0"/>
              <a:t> </a:t>
            </a:r>
            <a:r>
              <a:rPr kumimoji="1" lang="en-US" altLang="ja-JP" sz="1100" dirty="0" smtClean="0"/>
              <a:t>   </a:t>
            </a:r>
            <a:endParaRPr kumimoji="1" lang="ja-JP" altLang="en-US" sz="1100" dirty="0"/>
          </a:p>
        </p:txBody>
      </p:sp>
      <p:sp>
        <p:nvSpPr>
          <p:cNvPr id="42" name="テキスト ボックス 41"/>
          <p:cNvSpPr txBox="1"/>
          <p:nvPr/>
        </p:nvSpPr>
        <p:spPr>
          <a:xfrm>
            <a:off x="222393" y="5132730"/>
            <a:ext cx="936104" cy="169277"/>
          </a:xfrm>
          <a:prstGeom prst="rect">
            <a:avLst/>
          </a:prstGeom>
          <a:solidFill>
            <a:srgbClr val="FFFFFF"/>
          </a:solidFill>
        </p:spPr>
        <p:txBody>
          <a:bodyPr wrap="square" lIns="36000" tIns="0" rIns="36000" bIns="0" rtlCol="0">
            <a:spAutoFit/>
          </a:bodyPr>
          <a:lstStyle/>
          <a:p>
            <a:r>
              <a:rPr lang="en-US" altLang="ja-JP" sz="1100" dirty="0" smtClean="0"/>
              <a:t>  Tablet PC   </a:t>
            </a:r>
            <a:r>
              <a:rPr kumimoji="1" lang="en-US" altLang="ja-JP" sz="1100" dirty="0" smtClean="0"/>
              <a:t>   </a:t>
            </a:r>
            <a:endParaRPr kumimoji="1" lang="ja-JP" altLang="en-US" sz="1100" dirty="0"/>
          </a:p>
        </p:txBody>
      </p:sp>
      <p:sp>
        <p:nvSpPr>
          <p:cNvPr id="43" name="テキスト ボックス 42"/>
          <p:cNvSpPr txBox="1"/>
          <p:nvPr/>
        </p:nvSpPr>
        <p:spPr>
          <a:xfrm>
            <a:off x="311051" y="5453500"/>
            <a:ext cx="758788" cy="169277"/>
          </a:xfrm>
          <a:prstGeom prst="rect">
            <a:avLst/>
          </a:prstGeom>
          <a:solidFill>
            <a:srgbClr val="FFFFFF"/>
          </a:solidFill>
        </p:spPr>
        <p:txBody>
          <a:bodyPr wrap="none" lIns="36000" tIns="0" rIns="36000" bIns="0" rtlCol="0">
            <a:spAutoFit/>
          </a:bodyPr>
          <a:lstStyle/>
          <a:p>
            <a:r>
              <a:rPr lang="en-US" altLang="ja-JP" sz="1100" dirty="0" smtClean="0"/>
              <a:t>Note  PC   </a:t>
            </a:r>
            <a:r>
              <a:rPr kumimoji="1" lang="en-US" altLang="ja-JP" sz="1100" dirty="0" smtClean="0"/>
              <a:t>   </a:t>
            </a:r>
            <a:endParaRPr kumimoji="1" lang="ja-JP" altLang="en-US" sz="1100" dirty="0"/>
          </a:p>
        </p:txBody>
      </p:sp>
      <p:sp>
        <p:nvSpPr>
          <p:cNvPr id="44" name="テキスト ボックス 32"/>
          <p:cNvSpPr txBox="1"/>
          <p:nvPr/>
        </p:nvSpPr>
        <p:spPr>
          <a:xfrm>
            <a:off x="222394" y="5743728"/>
            <a:ext cx="847446" cy="345593"/>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100" dirty="0" smtClean="0"/>
              <a:t>    Desktop  </a:t>
            </a:r>
          </a:p>
          <a:p>
            <a:r>
              <a:rPr lang="en-US" altLang="ja-JP" dirty="0"/>
              <a:t> </a:t>
            </a:r>
            <a:r>
              <a:rPr lang="en-US" altLang="ja-JP" dirty="0" smtClean="0"/>
              <a:t>         </a:t>
            </a:r>
            <a:r>
              <a:rPr lang="en-US" altLang="ja-JP" sz="1100" dirty="0" smtClean="0"/>
              <a:t>PC   </a:t>
            </a:r>
            <a:r>
              <a:rPr kumimoji="1" lang="en-US" altLang="ja-JP" sz="1100" dirty="0" smtClean="0"/>
              <a:t>   </a:t>
            </a:r>
            <a:endParaRPr kumimoji="1" lang="ja-JP" altLang="en-US" sz="1100" dirty="0"/>
          </a:p>
        </p:txBody>
      </p:sp>
      <p:sp>
        <p:nvSpPr>
          <p:cNvPr id="45" name="テキスト ボックス 44"/>
          <p:cNvSpPr txBox="1"/>
          <p:nvPr/>
        </p:nvSpPr>
        <p:spPr>
          <a:xfrm>
            <a:off x="200472" y="6178798"/>
            <a:ext cx="943134" cy="169277"/>
          </a:xfrm>
          <a:prstGeom prst="rect">
            <a:avLst/>
          </a:prstGeom>
          <a:solidFill>
            <a:srgbClr val="FFFFFF"/>
          </a:solidFill>
        </p:spPr>
        <p:txBody>
          <a:bodyPr wrap="none" lIns="36000" tIns="0" rIns="36000" bIns="0" rtlCol="0">
            <a:spAutoFit/>
          </a:bodyPr>
          <a:lstStyle/>
          <a:p>
            <a:r>
              <a:rPr lang="en-US" altLang="ja-JP" sz="1100" dirty="0" smtClean="0"/>
              <a:t>Mobile Game</a:t>
            </a:r>
            <a:r>
              <a:rPr kumimoji="1" lang="en-US" altLang="ja-JP" sz="1100" dirty="0" smtClean="0"/>
              <a:t>   </a:t>
            </a:r>
            <a:endParaRPr kumimoji="1" lang="ja-JP" altLang="en-US" sz="1100" dirty="0"/>
          </a:p>
        </p:txBody>
      </p:sp>
      <p:sp>
        <p:nvSpPr>
          <p:cNvPr id="46" name="テキスト ボックス 45"/>
          <p:cNvSpPr txBox="1"/>
          <p:nvPr/>
        </p:nvSpPr>
        <p:spPr>
          <a:xfrm>
            <a:off x="200471" y="6512712"/>
            <a:ext cx="958025" cy="169277"/>
          </a:xfrm>
          <a:prstGeom prst="rect">
            <a:avLst/>
          </a:prstGeom>
          <a:solidFill>
            <a:srgbClr val="FFFFFF"/>
          </a:solidFill>
        </p:spPr>
        <p:txBody>
          <a:bodyPr wrap="square" lIns="36000" tIns="0" rIns="36000" bIns="0" rtlCol="0">
            <a:spAutoFit/>
          </a:bodyPr>
          <a:lstStyle/>
          <a:p>
            <a:r>
              <a:rPr lang="en-US" altLang="ja-JP" sz="1100" dirty="0" smtClean="0"/>
              <a:t>Console Game</a:t>
            </a:r>
            <a:r>
              <a:rPr kumimoji="1" lang="en-US" altLang="ja-JP" sz="1100" dirty="0" smtClean="0"/>
              <a:t>   </a:t>
            </a:r>
            <a:endParaRPr kumimoji="1" lang="ja-JP" altLang="en-US" sz="1100" dirty="0"/>
          </a:p>
        </p:txBody>
      </p:sp>
      <p:sp>
        <p:nvSpPr>
          <p:cNvPr id="47" name="テキスト ボックス 46"/>
          <p:cNvSpPr txBox="1"/>
          <p:nvPr/>
        </p:nvSpPr>
        <p:spPr>
          <a:xfrm>
            <a:off x="4520952" y="5871490"/>
            <a:ext cx="649784" cy="169277"/>
          </a:xfrm>
          <a:prstGeom prst="rect">
            <a:avLst/>
          </a:prstGeom>
          <a:solidFill>
            <a:srgbClr val="FFFFFF"/>
          </a:solidFill>
        </p:spPr>
        <p:txBody>
          <a:bodyPr wrap="none" lIns="36000" tIns="0" rIns="36000" bIns="0" rtlCol="0">
            <a:spAutoFit/>
          </a:bodyPr>
          <a:lstStyle/>
          <a:p>
            <a:r>
              <a:rPr lang="en-US" altLang="ja-JP" sz="1100" dirty="0" smtClean="0"/>
              <a:t> 2013     </a:t>
            </a:r>
            <a:r>
              <a:rPr kumimoji="1" lang="en-US" altLang="ja-JP" sz="1100" dirty="0" smtClean="0"/>
              <a:t>   </a:t>
            </a:r>
            <a:endParaRPr kumimoji="1" lang="ja-JP" altLang="en-US" sz="1100" dirty="0"/>
          </a:p>
        </p:txBody>
      </p:sp>
      <p:sp>
        <p:nvSpPr>
          <p:cNvPr id="48" name="テキスト ボックス 47"/>
          <p:cNvSpPr txBox="1"/>
          <p:nvPr/>
        </p:nvSpPr>
        <p:spPr>
          <a:xfrm>
            <a:off x="4544516" y="6265419"/>
            <a:ext cx="617724" cy="169277"/>
          </a:xfrm>
          <a:prstGeom prst="rect">
            <a:avLst/>
          </a:prstGeom>
          <a:solidFill>
            <a:srgbClr val="FFFFFF"/>
          </a:solidFill>
        </p:spPr>
        <p:txBody>
          <a:bodyPr wrap="none" lIns="36000" tIns="0" rIns="36000" bIns="0" rtlCol="0">
            <a:spAutoFit/>
          </a:bodyPr>
          <a:lstStyle/>
          <a:p>
            <a:r>
              <a:rPr lang="en-US" altLang="ja-JP" sz="1100" dirty="0" smtClean="0"/>
              <a:t> 2012    </a:t>
            </a:r>
            <a:r>
              <a:rPr kumimoji="1" lang="en-US" altLang="ja-JP" sz="1100" dirty="0" smtClean="0"/>
              <a:t>   </a:t>
            </a:r>
            <a:endParaRPr kumimoji="1" lang="ja-JP" altLang="en-US" sz="1100" dirty="0"/>
          </a:p>
        </p:txBody>
      </p:sp>
      <p:sp>
        <p:nvSpPr>
          <p:cNvPr id="50" name="Line 7"/>
          <p:cNvSpPr>
            <a:spLocks noChangeShapeType="1"/>
          </p:cNvSpPr>
          <p:nvPr/>
        </p:nvSpPr>
        <p:spPr bwMode="auto">
          <a:xfrm flipV="1">
            <a:off x="-3141" y="489284"/>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a:solidFill>
                <a:prstClr val="black"/>
              </a:solidFill>
              <a:latin typeface="Arial" charset="0"/>
            </a:endParaRPr>
          </a:p>
        </p:txBody>
      </p:sp>
      <p:sp>
        <p:nvSpPr>
          <p:cNvPr id="51"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9</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52" name="テキスト ボックス 51"/>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ja-JP" altLang="en-US" sz="2400" b="1" dirty="0">
                <a:solidFill>
                  <a:prstClr val="black"/>
                </a:solidFill>
                <a:effectLst>
                  <a:outerShdw blurRad="38100" dist="38100" dir="2700000" algn="tl">
                    <a:srgbClr val="000000">
                      <a:alpha val="43137"/>
                    </a:srgbClr>
                  </a:outerShdw>
                </a:effectLst>
                <a:latin typeface="ＭＳ Ｐゴシック"/>
              </a:rPr>
              <a:t>　</a:t>
            </a:r>
            <a:r>
              <a:rPr lang="en-US" altLang="ja-JP" sz="2400" b="1" dirty="0">
                <a:solidFill>
                  <a:prstClr val="black"/>
                </a:solidFill>
                <a:effectLst>
                  <a:outerShdw blurRad="38100" dist="38100" dir="2700000" algn="tl">
                    <a:srgbClr val="000000">
                      <a:alpha val="43137"/>
                    </a:srgbClr>
                  </a:outerShdw>
                </a:effectLst>
                <a:latin typeface="ＭＳ Ｐゴシック"/>
              </a:rPr>
              <a:t>Analysis of </a:t>
            </a:r>
            <a:r>
              <a:rPr lang="en-US" altLang="ja-JP" sz="2400" b="1" dirty="0" smtClean="0">
                <a:solidFill>
                  <a:prstClr val="black"/>
                </a:solidFill>
                <a:effectLst>
                  <a:outerShdw blurRad="38100" dist="38100" dir="2700000" algn="tl">
                    <a:srgbClr val="000000">
                      <a:alpha val="43137"/>
                    </a:srgbClr>
                  </a:outerShdw>
                </a:effectLst>
                <a:latin typeface="ＭＳ Ｐゴシック"/>
              </a:rPr>
              <a:t>ILAS; Utilization </a:t>
            </a:r>
            <a:r>
              <a:rPr lang="en-US" altLang="ja-JP" sz="2400" b="1" dirty="0">
                <a:solidFill>
                  <a:prstClr val="black"/>
                </a:solidFill>
                <a:effectLst>
                  <a:outerShdw blurRad="38100" dist="38100" dir="2700000" algn="tl">
                    <a:srgbClr val="000000">
                      <a:alpha val="43137"/>
                    </a:srgbClr>
                  </a:outerShdw>
                </a:effectLst>
                <a:latin typeface="ＭＳ Ｐゴシック"/>
              </a:rPr>
              <a:t>Situation of the </a:t>
            </a:r>
            <a:r>
              <a:rPr lang="en-US" altLang="ja-JP" sz="2400" b="1" dirty="0" smtClean="0">
                <a:solidFill>
                  <a:prstClr val="black"/>
                </a:solidFill>
                <a:effectLst>
                  <a:outerShdw blurRad="38100" dist="38100" dir="2700000" algn="tl">
                    <a:srgbClr val="000000">
                      <a:alpha val="43137"/>
                    </a:srgbClr>
                  </a:outerShdw>
                </a:effectLst>
                <a:latin typeface="ＭＳ Ｐゴシック"/>
              </a:rPr>
              <a:t>Internet</a:t>
            </a:r>
            <a:endParaRPr lang="en-US" altLang="ja-JP" sz="2400" b="1" dirty="0">
              <a:solidFill>
                <a:prstClr val="black"/>
              </a:solidFill>
              <a:effectLst>
                <a:outerShdw blurRad="38100" dist="38100" dir="2700000" algn="tl">
                  <a:srgbClr val="000000">
                    <a:alpha val="43137"/>
                  </a:srgbClr>
                </a:outerShdw>
              </a:effectLst>
              <a:latin typeface="ＭＳ Ｐゴシック"/>
            </a:endParaRPr>
          </a:p>
        </p:txBody>
      </p:sp>
    </p:spTree>
    <p:extLst>
      <p:ext uri="{BB962C8B-B14F-4D97-AF65-F5344CB8AC3E}">
        <p14:creationId xmlns:p14="http://schemas.microsoft.com/office/powerpoint/2010/main" val="3977520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249721" y="1437554"/>
            <a:ext cx="9318858" cy="646331"/>
          </a:xfrm>
          <a:prstGeom prst="rect">
            <a:avLst/>
          </a:prstGeom>
          <a:noFill/>
        </p:spPr>
        <p:txBody>
          <a:bodyPr wrap="square" rtlCol="0">
            <a:spAutoFit/>
          </a:bodyPr>
          <a:lstStyle/>
          <a:p>
            <a:r>
              <a:rPr lang="ja-JP" altLang="en-US" dirty="0" smtClean="0">
                <a:solidFill>
                  <a:prstClr val="black"/>
                </a:solidFill>
                <a:latin typeface="ＭＳ Ｐゴシック" panose="020B0600070205080204" pitchFamily="50" charset="-128"/>
                <a:ea typeface="ＭＳ Ｐゴシック" panose="020B0600070205080204" pitchFamily="50" charset="-128"/>
              </a:rPr>
              <a:t>・</a:t>
            </a:r>
            <a:r>
              <a:rPr lang="en-US" altLang="ja-JP" dirty="0" smtClean="0">
                <a:solidFill>
                  <a:prstClr val="black"/>
                </a:solidFill>
                <a:latin typeface="ＭＳ Ｐゴシック" panose="020B0600070205080204" pitchFamily="50" charset="-128"/>
                <a:ea typeface="ＭＳ Ｐゴシック" panose="020B0600070205080204" pitchFamily="50" charset="-128"/>
              </a:rPr>
              <a:t>The highest percentage  of questions is young people which often uses .</a:t>
            </a:r>
          </a:p>
          <a:p>
            <a:r>
              <a:rPr lang="ja-JP" altLang="en-US" dirty="0" smtClean="0">
                <a:solidFill>
                  <a:prstClr val="black"/>
                </a:solidFill>
                <a:latin typeface="ＭＳ Ｐゴシック" panose="020B0600070205080204" pitchFamily="50" charset="-128"/>
                <a:ea typeface="ＭＳ Ｐゴシック" panose="020B0600070205080204" pitchFamily="50" charset="-128"/>
              </a:rPr>
              <a:t>・</a:t>
            </a:r>
            <a:r>
              <a:rPr lang="en-US" altLang="ja-JP" dirty="0" smtClean="0">
                <a:solidFill>
                  <a:prstClr val="black"/>
                </a:solidFill>
                <a:latin typeface="ＭＳ Ｐゴシック" panose="020B0600070205080204" pitchFamily="50" charset="-128"/>
                <a:ea typeface="ＭＳ Ｐゴシック" panose="020B0600070205080204" pitchFamily="50" charset="-128"/>
              </a:rPr>
              <a:t>Especially, </a:t>
            </a:r>
            <a:r>
              <a:rPr lang="en-US" altLang="ja-JP" dirty="0">
                <a:solidFill>
                  <a:prstClr val="black"/>
                </a:solidFill>
                <a:latin typeface="ＭＳ Ｐゴシック" panose="020B0600070205080204" pitchFamily="50" charset="-128"/>
                <a:ea typeface="ＭＳ Ｐゴシック" panose="020B0600070205080204" pitchFamily="50" charset="-128"/>
              </a:rPr>
              <a:t>t</a:t>
            </a:r>
            <a:r>
              <a:rPr lang="en-US" altLang="ja-JP" dirty="0" smtClean="0">
                <a:solidFill>
                  <a:prstClr val="black"/>
                </a:solidFill>
                <a:latin typeface="ＭＳ Ｐゴシック" panose="020B0600070205080204" pitchFamily="50" charset="-128"/>
                <a:ea typeface="ＭＳ Ｐゴシック" panose="020B0600070205080204" pitchFamily="50" charset="-128"/>
              </a:rPr>
              <a:t>he percentage of questions  that  young people only possess smart phone is low.</a:t>
            </a:r>
          </a:p>
        </p:txBody>
      </p:sp>
      <p:graphicFrame>
        <p:nvGraphicFramePr>
          <p:cNvPr id="11" name="グラフ 10"/>
          <p:cNvGraphicFramePr>
            <a:graphicFrameLocks/>
          </p:cNvGraphicFramePr>
          <p:nvPr>
            <p:extLst>
              <p:ext uri="{D42A27DB-BD31-4B8C-83A1-F6EECF244321}">
                <p14:modId xmlns:p14="http://schemas.microsoft.com/office/powerpoint/2010/main" val="1295682263"/>
              </p:ext>
            </p:extLst>
          </p:nvPr>
        </p:nvGraphicFramePr>
        <p:xfrm>
          <a:off x="272480" y="2064872"/>
          <a:ext cx="9205023" cy="3528393"/>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1874297" y="3834298"/>
            <a:ext cx="383109" cy="1296000"/>
          </a:xfrm>
          <a:prstGeom prst="rect">
            <a:avLst/>
          </a:prstGeom>
          <a:solidFill>
            <a:srgbClr val="FFFF00">
              <a:alpha val="75000"/>
            </a:srgbClr>
          </a:solidFill>
          <a:ln>
            <a:solidFill>
              <a:schemeClr val="tx1"/>
            </a:solidFill>
          </a:ln>
        </p:spPr>
        <p:txBody>
          <a:bodyPr vert="eaVert" wrap="square" lIns="36000" tIns="36000" rIns="36000" bIns="36000" rtlCol="0">
            <a:spAutoFit/>
          </a:bodyPr>
          <a:lstStyle/>
          <a:p>
            <a:r>
              <a:rPr lang="ja-JP" altLang="en-US" sz="1000" dirty="0" smtClean="0">
                <a:solidFill>
                  <a:prstClr val="black"/>
                </a:solidFill>
              </a:rPr>
              <a:t>（</a:t>
            </a:r>
            <a:r>
              <a:rPr lang="en-US" altLang="ja-JP" sz="1000" dirty="0">
                <a:solidFill>
                  <a:prstClr val="black"/>
                </a:solidFill>
              </a:rPr>
              <a:t>O</a:t>
            </a:r>
            <a:r>
              <a:rPr lang="en-US" altLang="ja-JP" sz="1000" dirty="0" smtClean="0">
                <a:solidFill>
                  <a:prstClr val="black"/>
                </a:solidFill>
              </a:rPr>
              <a:t>nly smartphone :64</a:t>
            </a:r>
            <a:r>
              <a:rPr lang="en-US" altLang="ja-JP" sz="1000" dirty="0">
                <a:solidFill>
                  <a:prstClr val="black"/>
                </a:solidFill>
              </a:rPr>
              <a:t>%</a:t>
            </a:r>
            <a:r>
              <a:rPr lang="ja-JP" altLang="en-US" sz="1000" dirty="0">
                <a:solidFill>
                  <a:prstClr val="black"/>
                </a:solidFill>
              </a:rPr>
              <a:t>）</a:t>
            </a:r>
          </a:p>
        </p:txBody>
      </p:sp>
      <p:sp>
        <p:nvSpPr>
          <p:cNvPr id="12" name="テキスト ボックス 11"/>
          <p:cNvSpPr txBox="1"/>
          <p:nvPr/>
        </p:nvSpPr>
        <p:spPr>
          <a:xfrm>
            <a:off x="4167484" y="3505033"/>
            <a:ext cx="229221" cy="1615703"/>
          </a:xfrm>
          <a:prstGeom prst="rect">
            <a:avLst/>
          </a:prstGeom>
          <a:solidFill>
            <a:srgbClr val="FFFF00">
              <a:alpha val="75000"/>
            </a:srgbClr>
          </a:solidFill>
          <a:ln>
            <a:solidFill>
              <a:schemeClr val="tx1"/>
            </a:solidFill>
          </a:ln>
        </p:spPr>
        <p:txBody>
          <a:bodyPr vert="eaVert" wrap="square" lIns="36000" tIns="36000" rIns="36000" bIns="36000" rtlCol="0" anchor="ctr" anchorCtr="0">
            <a:spAutoFit/>
          </a:bodyPr>
          <a:lstStyle/>
          <a:p>
            <a:r>
              <a:rPr lang="ja-JP" altLang="en-US" sz="1000" dirty="0" smtClean="0">
                <a:solidFill>
                  <a:prstClr val="black"/>
                </a:solidFill>
              </a:rPr>
              <a:t>（</a:t>
            </a:r>
            <a:r>
              <a:rPr lang="en-US" altLang="ja-JP" sz="1000" dirty="0" smtClean="0">
                <a:solidFill>
                  <a:prstClr val="black"/>
                </a:solidFill>
              </a:rPr>
              <a:t>Only smart phone:67%</a:t>
            </a:r>
            <a:r>
              <a:rPr lang="ja-JP" altLang="en-US" sz="1000" dirty="0" smtClean="0">
                <a:solidFill>
                  <a:prstClr val="black"/>
                </a:solidFill>
              </a:rPr>
              <a:t>）</a:t>
            </a:r>
            <a:endParaRPr lang="ja-JP" altLang="en-US" sz="1000" dirty="0">
              <a:solidFill>
                <a:prstClr val="black"/>
              </a:solidFill>
            </a:endParaRPr>
          </a:p>
        </p:txBody>
      </p:sp>
      <p:sp>
        <p:nvSpPr>
          <p:cNvPr id="13" name="テキスト ボックス 12"/>
          <p:cNvSpPr txBox="1"/>
          <p:nvPr/>
        </p:nvSpPr>
        <p:spPr>
          <a:xfrm>
            <a:off x="6347063" y="3577041"/>
            <a:ext cx="229221" cy="1550065"/>
          </a:xfrm>
          <a:prstGeom prst="rect">
            <a:avLst/>
          </a:prstGeom>
          <a:solidFill>
            <a:srgbClr val="FFFF00">
              <a:alpha val="75000"/>
            </a:srgbClr>
          </a:solidFill>
          <a:ln>
            <a:solidFill>
              <a:schemeClr val="tx1"/>
            </a:solidFill>
          </a:ln>
        </p:spPr>
        <p:txBody>
          <a:bodyPr vert="eaVert" wrap="square" lIns="36000" tIns="36000" rIns="36000" bIns="36000" rtlCol="0" anchor="ctr" anchorCtr="0">
            <a:spAutoFit/>
          </a:bodyPr>
          <a:lstStyle/>
          <a:p>
            <a:r>
              <a:rPr lang="ja-JP" altLang="en-US" sz="1000" dirty="0" smtClean="0">
                <a:solidFill>
                  <a:prstClr val="black"/>
                </a:solidFill>
              </a:rPr>
              <a:t>（</a:t>
            </a:r>
            <a:r>
              <a:rPr lang="en-US" altLang="ja-JP" sz="1000" dirty="0" smtClean="0">
                <a:solidFill>
                  <a:prstClr val="black"/>
                </a:solidFill>
              </a:rPr>
              <a:t>Only smartphone:66%</a:t>
            </a:r>
            <a:r>
              <a:rPr lang="ja-JP" altLang="en-US" sz="1000" dirty="0">
                <a:solidFill>
                  <a:prstClr val="black"/>
                </a:solidFill>
              </a:rPr>
              <a:t>）</a:t>
            </a:r>
          </a:p>
        </p:txBody>
      </p:sp>
      <p:sp>
        <p:nvSpPr>
          <p:cNvPr id="14" name="テキスト ボックス 13"/>
          <p:cNvSpPr txBox="1"/>
          <p:nvPr/>
        </p:nvSpPr>
        <p:spPr>
          <a:xfrm>
            <a:off x="8413316" y="4312884"/>
            <a:ext cx="451820" cy="807851"/>
          </a:xfrm>
          <a:prstGeom prst="rect">
            <a:avLst/>
          </a:prstGeom>
          <a:solidFill>
            <a:srgbClr val="FFFF00">
              <a:alpha val="75000"/>
            </a:srgbClr>
          </a:solidFill>
          <a:ln>
            <a:solidFill>
              <a:schemeClr val="tx1"/>
            </a:solidFill>
          </a:ln>
        </p:spPr>
        <p:txBody>
          <a:bodyPr vert="eaVert" wrap="square" lIns="36000" tIns="36000" rIns="36000" bIns="36000" rtlCol="0" anchor="ctr" anchorCtr="0">
            <a:normAutofit fontScale="92500" lnSpcReduction="10000"/>
          </a:bodyPr>
          <a:lstStyle/>
          <a:p>
            <a:r>
              <a:rPr lang="ja-JP" altLang="en-US" sz="1000" dirty="0" smtClean="0">
                <a:solidFill>
                  <a:prstClr val="black"/>
                </a:solidFill>
              </a:rPr>
              <a:t>（</a:t>
            </a:r>
            <a:r>
              <a:rPr lang="en-US" altLang="ja-JP" sz="1000" dirty="0">
                <a:solidFill>
                  <a:prstClr val="black"/>
                </a:solidFill>
              </a:rPr>
              <a:t>O</a:t>
            </a:r>
            <a:r>
              <a:rPr lang="en-US" altLang="ja-JP" sz="1000" dirty="0" smtClean="0">
                <a:solidFill>
                  <a:prstClr val="black"/>
                </a:solidFill>
              </a:rPr>
              <a:t>nly smartphone:58%</a:t>
            </a:r>
            <a:r>
              <a:rPr lang="ja-JP" altLang="en-US" sz="1000" dirty="0">
                <a:solidFill>
                  <a:prstClr val="black"/>
                </a:solidFill>
              </a:rPr>
              <a:t>）</a:t>
            </a:r>
          </a:p>
        </p:txBody>
      </p:sp>
      <p:sp>
        <p:nvSpPr>
          <p:cNvPr id="16" name="正方形/長方形 15"/>
          <p:cNvSpPr/>
          <p:nvPr/>
        </p:nvSpPr>
        <p:spPr>
          <a:xfrm>
            <a:off x="8036704" y="2712944"/>
            <a:ext cx="156017" cy="144016"/>
          </a:xfrm>
          <a:prstGeom prst="rect">
            <a:avLst/>
          </a:prstGeom>
          <a:solidFill>
            <a:srgbClr val="C00000"/>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正方形/長方形 18"/>
          <p:cNvSpPr/>
          <p:nvPr/>
        </p:nvSpPr>
        <p:spPr>
          <a:xfrm>
            <a:off x="8011028" y="2208888"/>
            <a:ext cx="156017" cy="144016"/>
          </a:xfrm>
          <a:prstGeom prst="rect">
            <a:avLst/>
          </a:prstGeom>
          <a:solidFill>
            <a:srgbClr val="9999FF"/>
          </a:solidFill>
          <a:ln w="9525">
            <a:solidFill>
              <a:srgbClr val="99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正方形/長方形 19"/>
          <p:cNvSpPr/>
          <p:nvPr/>
        </p:nvSpPr>
        <p:spPr>
          <a:xfrm>
            <a:off x="8026718" y="2445683"/>
            <a:ext cx="156017" cy="144016"/>
          </a:xfrm>
          <a:prstGeom prst="rect">
            <a:avLst/>
          </a:prstGeom>
          <a:pattFill prst="wdDnDiag">
            <a:fgClr>
              <a:srgbClr val="FFC000"/>
            </a:fgClr>
            <a:bgClr>
              <a:schemeClr val="bg1"/>
            </a:bgClr>
          </a:pattFill>
          <a:ln w="95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正方形/長方形 20"/>
          <p:cNvSpPr/>
          <p:nvPr/>
        </p:nvSpPr>
        <p:spPr>
          <a:xfrm>
            <a:off x="8036704" y="2961787"/>
            <a:ext cx="156017" cy="144016"/>
          </a:xfrm>
          <a:prstGeom prst="rect">
            <a:avLst/>
          </a:prstGeom>
          <a:pattFill prst="pct5">
            <a:fgClr>
              <a:srgbClr val="00B050"/>
            </a:fgClr>
            <a:bgClr>
              <a:schemeClr val="bg1"/>
            </a:bgClr>
          </a:patt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テキスト ボックス 21"/>
          <p:cNvSpPr txBox="1"/>
          <p:nvPr/>
        </p:nvSpPr>
        <p:spPr>
          <a:xfrm>
            <a:off x="8193255" y="2447214"/>
            <a:ext cx="870999" cy="169277"/>
          </a:xfrm>
          <a:prstGeom prst="rect">
            <a:avLst/>
          </a:prstGeom>
          <a:solidFill>
            <a:srgbClr val="FFFFFF"/>
          </a:solidFill>
        </p:spPr>
        <p:txBody>
          <a:bodyPr wrap="none" lIns="36000" tIns="0" rIns="36000" bIns="0" rtlCol="0">
            <a:spAutoFit/>
          </a:bodyPr>
          <a:lstStyle/>
          <a:p>
            <a:r>
              <a:rPr kumimoji="1" lang="en-US" altLang="ja-JP" sz="1100" dirty="0" smtClean="0"/>
              <a:t>Mobile Phone</a:t>
            </a:r>
            <a:endParaRPr kumimoji="1" lang="ja-JP" altLang="en-US" sz="1100" dirty="0"/>
          </a:p>
        </p:txBody>
      </p:sp>
      <p:sp>
        <p:nvSpPr>
          <p:cNvPr id="23" name="テキスト ボックス 22"/>
          <p:cNvSpPr txBox="1"/>
          <p:nvPr/>
        </p:nvSpPr>
        <p:spPr>
          <a:xfrm>
            <a:off x="8182735" y="2712944"/>
            <a:ext cx="874205" cy="169277"/>
          </a:xfrm>
          <a:prstGeom prst="rect">
            <a:avLst/>
          </a:prstGeom>
          <a:solidFill>
            <a:srgbClr val="FFFFFF"/>
          </a:solidFill>
        </p:spPr>
        <p:txBody>
          <a:bodyPr wrap="none" lIns="36000" tIns="0" rIns="36000" bIns="0" rtlCol="0">
            <a:spAutoFit/>
          </a:bodyPr>
          <a:lstStyle/>
          <a:p>
            <a:r>
              <a:rPr lang="en-US" altLang="ja-JP" sz="1100" dirty="0" smtClean="0"/>
              <a:t>Smartp</a:t>
            </a:r>
            <a:r>
              <a:rPr kumimoji="1" lang="en-US" altLang="ja-JP" sz="1100" dirty="0" smtClean="0"/>
              <a:t>hone  </a:t>
            </a:r>
            <a:endParaRPr kumimoji="1" lang="ja-JP" altLang="en-US" sz="1100" dirty="0"/>
          </a:p>
        </p:txBody>
      </p:sp>
      <p:sp>
        <p:nvSpPr>
          <p:cNvPr id="25" name="テキスト ボックス 24"/>
          <p:cNvSpPr txBox="1"/>
          <p:nvPr/>
        </p:nvSpPr>
        <p:spPr>
          <a:xfrm>
            <a:off x="8191574" y="2971691"/>
            <a:ext cx="540780" cy="169277"/>
          </a:xfrm>
          <a:prstGeom prst="rect">
            <a:avLst/>
          </a:prstGeom>
          <a:solidFill>
            <a:srgbClr val="FFFFFF"/>
          </a:solidFill>
        </p:spPr>
        <p:txBody>
          <a:bodyPr wrap="none" lIns="36000" tIns="0" rIns="36000" bIns="0" rtlCol="0">
            <a:spAutoFit/>
          </a:bodyPr>
          <a:lstStyle/>
          <a:p>
            <a:r>
              <a:rPr lang="en-US" altLang="ja-JP" sz="1100" dirty="0" smtClean="0"/>
              <a:t>Game    </a:t>
            </a:r>
            <a:endParaRPr kumimoji="1" lang="ja-JP" altLang="en-US" sz="1100" dirty="0"/>
          </a:p>
        </p:txBody>
      </p:sp>
      <p:sp>
        <p:nvSpPr>
          <p:cNvPr id="28"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10</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29" name="右矢印 28"/>
          <p:cNvSpPr/>
          <p:nvPr/>
        </p:nvSpPr>
        <p:spPr>
          <a:xfrm>
            <a:off x="272480" y="5835721"/>
            <a:ext cx="84901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テキスト ボックス 29"/>
          <p:cNvSpPr txBox="1"/>
          <p:nvPr/>
        </p:nvSpPr>
        <p:spPr>
          <a:xfrm>
            <a:off x="1202939" y="5746030"/>
            <a:ext cx="8274564" cy="1015663"/>
          </a:xfrm>
          <a:prstGeom prst="rect">
            <a:avLst/>
          </a:prstGeom>
          <a:noFill/>
        </p:spPr>
        <p:txBody>
          <a:bodyPr wrap="square" rtlCol="0">
            <a:spAutoFit/>
          </a:bodyPr>
          <a:lstStyle/>
          <a:p>
            <a:r>
              <a:rPr lang="ja-JP" altLang="en-US" sz="2000" b="1" dirty="0" smtClean="0">
                <a:latin typeface="ＭＳ Ｐゴシック" panose="020B0600070205080204" pitchFamily="50" charset="-128"/>
                <a:ea typeface="ＭＳ Ｐゴシック" panose="020B0600070205080204" pitchFamily="50" charset="-128"/>
              </a:rPr>
              <a:t>　</a:t>
            </a:r>
            <a:r>
              <a:rPr lang="en-US" altLang="ja-JP" sz="2000" b="1" dirty="0" smtClean="0">
                <a:latin typeface="ＭＳ Ｐゴシック" panose="020B0600070205080204" pitchFamily="50" charset="-128"/>
                <a:ea typeface="ＭＳ Ｐゴシック" panose="020B0600070205080204" pitchFamily="50" charset="-128"/>
              </a:rPr>
              <a:t>Users can connect to the Internet with smart phone.</a:t>
            </a:r>
            <a:r>
              <a:rPr lang="ja-JP" altLang="en-US" sz="2000" b="1" dirty="0">
                <a:latin typeface="ＭＳ Ｐゴシック" panose="020B0600070205080204" pitchFamily="50" charset="-128"/>
                <a:ea typeface="ＭＳ Ｐゴシック" panose="020B0600070205080204" pitchFamily="50" charset="-128"/>
              </a:rPr>
              <a:t> </a:t>
            </a:r>
            <a:r>
              <a:rPr lang="en-US" altLang="ja-JP" sz="2000" b="1" dirty="0" smtClean="0">
                <a:latin typeface="ＭＳ Ｐゴシック" panose="020B0600070205080204" pitchFamily="50" charset="-128"/>
                <a:ea typeface="ＭＳ Ｐゴシック" panose="020B0600070205080204" pitchFamily="50" charset="-128"/>
              </a:rPr>
              <a:t>On the other hand,</a:t>
            </a:r>
            <a:r>
              <a:rPr lang="ja-JP" altLang="en-US" sz="2000" b="1" dirty="0">
                <a:latin typeface="ＭＳ Ｐゴシック" panose="020B0600070205080204" pitchFamily="50" charset="-128"/>
                <a:ea typeface="ＭＳ Ｐゴシック" panose="020B0600070205080204" pitchFamily="50" charset="-128"/>
              </a:rPr>
              <a:t> </a:t>
            </a:r>
            <a:r>
              <a:rPr lang="en-US" altLang="ja-JP" sz="2000" b="1" u="sng" dirty="0" smtClean="0">
                <a:latin typeface="ＭＳ Ｐゴシック" panose="020B0600070205080204" pitchFamily="50" charset="-128"/>
                <a:ea typeface="ＭＳ Ｐゴシック" panose="020B0600070205080204" pitchFamily="50" charset="-128"/>
              </a:rPr>
              <a:t>it is important for users to improve literacy of smart phone</a:t>
            </a:r>
            <a:r>
              <a:rPr lang="en-US" altLang="ja-JP" sz="2000" b="1" dirty="0" smtClean="0">
                <a:latin typeface="ＭＳ Ｐゴシック" panose="020B0600070205080204" pitchFamily="50" charset="-128"/>
                <a:ea typeface="ＭＳ Ｐゴシック" panose="020B0600070205080204" pitchFamily="50" charset="-128"/>
              </a:rPr>
              <a:t>, because they tend to use it without  risk awareness and ability to address problems.</a:t>
            </a:r>
            <a:endParaRPr lang="ja-JP" altLang="en-US" sz="2000" b="1" dirty="0">
              <a:latin typeface="ＭＳ Ｐゴシック" panose="020B0600070205080204" pitchFamily="50" charset="-128"/>
              <a:ea typeface="ＭＳ Ｐゴシック" panose="020B0600070205080204" pitchFamily="50" charset="-128"/>
            </a:endParaRPr>
          </a:p>
        </p:txBody>
      </p:sp>
      <p:sp>
        <p:nvSpPr>
          <p:cNvPr id="27" name="Line 7"/>
          <p:cNvSpPr>
            <a:spLocks noChangeShapeType="1"/>
          </p:cNvSpPr>
          <p:nvPr/>
        </p:nvSpPr>
        <p:spPr bwMode="auto">
          <a:xfrm flipV="1">
            <a:off x="-3141" y="489284"/>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a:solidFill>
                <a:prstClr val="black"/>
              </a:solidFill>
              <a:latin typeface="Arial" charset="0"/>
            </a:endParaRPr>
          </a:p>
        </p:txBody>
      </p:sp>
      <p:sp>
        <p:nvSpPr>
          <p:cNvPr id="31" name="テキスト ボックス 30"/>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ja-JP" altLang="en-US" sz="2400" b="1" dirty="0">
                <a:solidFill>
                  <a:prstClr val="black"/>
                </a:solidFill>
                <a:effectLst>
                  <a:outerShdw blurRad="38100" dist="38100" dir="2700000" algn="tl">
                    <a:srgbClr val="000000">
                      <a:alpha val="43137"/>
                    </a:srgbClr>
                  </a:outerShdw>
                </a:effectLst>
                <a:latin typeface="ＭＳ Ｐゴシック"/>
              </a:rPr>
              <a:t>　</a:t>
            </a:r>
            <a:r>
              <a:rPr lang="en-US" altLang="ja-JP" sz="2400" b="1" dirty="0">
                <a:solidFill>
                  <a:prstClr val="black"/>
                </a:solidFill>
                <a:effectLst>
                  <a:outerShdw blurRad="38100" dist="38100" dir="2700000" algn="tl">
                    <a:srgbClr val="000000">
                      <a:alpha val="43137"/>
                    </a:srgbClr>
                  </a:outerShdw>
                </a:effectLst>
                <a:latin typeface="ＭＳ Ｐゴシック"/>
              </a:rPr>
              <a:t>Analysis of </a:t>
            </a:r>
            <a:r>
              <a:rPr lang="en-US" altLang="ja-JP" sz="2400" b="1" dirty="0" smtClean="0">
                <a:solidFill>
                  <a:prstClr val="black"/>
                </a:solidFill>
                <a:effectLst>
                  <a:outerShdw blurRad="38100" dist="38100" dir="2700000" algn="tl">
                    <a:srgbClr val="000000">
                      <a:alpha val="43137"/>
                    </a:srgbClr>
                  </a:outerShdw>
                </a:effectLst>
                <a:latin typeface="ＭＳ Ｐゴシック"/>
              </a:rPr>
              <a:t>ILAS; device of children’s use</a:t>
            </a:r>
            <a:endParaRPr lang="en-US" altLang="ja-JP" sz="2400" b="1" dirty="0">
              <a:solidFill>
                <a:prstClr val="black"/>
              </a:solidFill>
              <a:effectLst>
                <a:outerShdw blurRad="38100" dist="38100" dir="2700000" algn="tl">
                  <a:srgbClr val="000000">
                    <a:alpha val="43137"/>
                  </a:srgbClr>
                </a:outerShdw>
              </a:effectLst>
              <a:latin typeface="ＭＳ Ｐゴシック"/>
            </a:endParaRPr>
          </a:p>
        </p:txBody>
      </p:sp>
      <p:sp>
        <p:nvSpPr>
          <p:cNvPr id="32" name="テキスト ボックス 31"/>
          <p:cNvSpPr txBox="1"/>
          <p:nvPr/>
        </p:nvSpPr>
        <p:spPr>
          <a:xfrm>
            <a:off x="28228" y="632882"/>
            <a:ext cx="9849544" cy="707886"/>
          </a:xfrm>
          <a:prstGeom prst="rect">
            <a:avLst/>
          </a:prstGeom>
          <a:solidFill>
            <a:schemeClr val="bg1"/>
          </a:solidFill>
          <a:ln>
            <a:solidFill>
              <a:schemeClr val="accent4">
                <a:shade val="95000"/>
                <a:satMod val="105000"/>
              </a:schemeClr>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6213" indent="-176213" fontAlgn="base">
              <a:spcBef>
                <a:spcPts val="1200"/>
              </a:spcBef>
              <a:spcAft>
                <a:spcPct val="0"/>
              </a:spcAft>
              <a:defRPr/>
            </a:pPr>
            <a:r>
              <a:rPr lang="ja-JP" altLang="en-US" sz="2000" b="1" dirty="0">
                <a:solidFill>
                  <a:srgbClr val="000000"/>
                </a:solidFill>
                <a:latin typeface="+mn-ea"/>
                <a:cs typeface="Mongolian Baiti" pitchFamily="66" charset="0"/>
              </a:rPr>
              <a:t>◆ </a:t>
            </a:r>
            <a:r>
              <a:rPr lang="en-US" altLang="ja-JP" sz="2000" b="1" dirty="0">
                <a:solidFill>
                  <a:prstClr val="black"/>
                </a:solidFill>
                <a:latin typeface="+mn-ea"/>
                <a:cs typeface="Mongolian Baiti" pitchFamily="66" charset="0"/>
              </a:rPr>
              <a:t>Children who mostly use smartphone have relatively lower literacy than those who mostly use other devices.</a:t>
            </a:r>
          </a:p>
        </p:txBody>
      </p:sp>
    </p:spTree>
    <p:extLst>
      <p:ext uri="{BB962C8B-B14F-4D97-AF65-F5344CB8AC3E}">
        <p14:creationId xmlns:p14="http://schemas.microsoft.com/office/powerpoint/2010/main" val="4285027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2" cstate="print">
            <a:extLst>
              <a:ext uri="{28A0092B-C50C-407E-A947-70E740481C1C}">
                <a14:useLocalDpi xmlns:a14="http://schemas.microsoft.com/office/drawing/2010/main" val="0"/>
              </a:ext>
            </a:extLst>
          </a:blip>
          <a:srcRect t="17824" b="17883"/>
          <a:stretch/>
        </p:blipFill>
        <p:spPr>
          <a:xfrm>
            <a:off x="3779080" y="5474433"/>
            <a:ext cx="2347840" cy="1393373"/>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535" y="1196752"/>
            <a:ext cx="1806933" cy="1667938"/>
          </a:xfrm>
          <a:prstGeom prst="rect">
            <a:avLst/>
          </a:prstGeom>
        </p:spPr>
      </p:pic>
      <p:sp>
        <p:nvSpPr>
          <p:cNvPr id="6" name="テキスト ボックス 5"/>
          <p:cNvSpPr txBox="1"/>
          <p:nvPr/>
        </p:nvSpPr>
        <p:spPr>
          <a:xfrm>
            <a:off x="-15552" y="476672"/>
            <a:ext cx="4827464" cy="707886"/>
          </a:xfrm>
          <a:prstGeom prst="rect">
            <a:avLst/>
          </a:prstGeom>
          <a:noFill/>
        </p:spPr>
        <p:txBody>
          <a:bodyPr wrap="square" rtlCol="0">
            <a:spAutoFit/>
          </a:bodyPr>
          <a:lstStyle/>
          <a:p>
            <a:pPr algn="ctr"/>
            <a:r>
              <a:rPr lang="en-US" altLang="ja-JP" sz="20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Analysis of  output of the Quiz</a:t>
            </a:r>
          </a:p>
          <a:p>
            <a:pPr algn="ctr"/>
            <a:r>
              <a:rPr lang="en-US" altLang="ja-JP" sz="20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and the Questionnaire</a:t>
            </a:r>
            <a:endParaRPr kumimoji="1" lang="ja-JP" altLang="en-US" sz="2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90964" y="2477922"/>
            <a:ext cx="1614618" cy="1490417"/>
          </a:xfrm>
          <a:prstGeom prst="rect">
            <a:avLst/>
          </a:prstGeom>
        </p:spPr>
      </p:pic>
      <p:sp>
        <p:nvSpPr>
          <p:cNvPr id="8" name="テキスト ボックス 7"/>
          <p:cNvSpPr txBox="1"/>
          <p:nvPr/>
        </p:nvSpPr>
        <p:spPr>
          <a:xfrm>
            <a:off x="56456" y="3677682"/>
            <a:ext cx="4404255" cy="707886"/>
          </a:xfrm>
          <a:prstGeom prst="rect">
            <a:avLst/>
          </a:prstGeom>
          <a:noFill/>
        </p:spPr>
        <p:txBody>
          <a:bodyPr wrap="square" rtlCol="0">
            <a:spAutoFit/>
          </a:bodyPr>
          <a:lstStyle/>
          <a:p>
            <a:r>
              <a:rPr kumimoji="1" lang="en-US" altLang="ja-JP" sz="20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Input to global action for construction</a:t>
            </a:r>
          </a:p>
          <a:p>
            <a:r>
              <a:rPr kumimoji="1" lang="en-US" altLang="ja-JP" sz="20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of the literacy indicator</a:t>
            </a:r>
            <a:endParaRPr kumimoji="1" lang="ja-JP" altLang="en-US" sz="2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0" name="テキスト ボックス 9"/>
          <p:cNvSpPr txBox="1"/>
          <p:nvPr/>
        </p:nvSpPr>
        <p:spPr>
          <a:xfrm>
            <a:off x="5241032" y="527421"/>
            <a:ext cx="4709944" cy="707886"/>
          </a:xfrm>
          <a:prstGeom prst="rect">
            <a:avLst/>
          </a:prstGeom>
          <a:noFill/>
        </p:spPr>
        <p:txBody>
          <a:bodyPr wrap="none" rtlCol="0">
            <a:spAutoFit/>
          </a:bodyPr>
          <a:lstStyle/>
          <a:p>
            <a:pPr algn="ctr"/>
            <a:r>
              <a:rPr lang="en-US" altLang="ja-JP" sz="20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Utilization for </a:t>
            </a:r>
            <a:r>
              <a:rPr lang="en-US" altLang="ja-JP" sz="20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awareness-raising activities</a:t>
            </a:r>
          </a:p>
          <a:p>
            <a:pPr algn="ctr"/>
            <a:r>
              <a:rPr lang="en-US" altLang="ja-JP" sz="20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in local areas</a:t>
            </a:r>
            <a:endParaRPr kumimoji="1" lang="ja-JP" altLang="en-US" sz="2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2" name="右矢印 11"/>
          <p:cNvSpPr/>
          <p:nvPr/>
        </p:nvSpPr>
        <p:spPr>
          <a:xfrm rot="5400000">
            <a:off x="1925040" y="2693499"/>
            <a:ext cx="506683" cy="16165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dirty="0"/>
          </a:p>
        </p:txBody>
      </p:sp>
      <p:sp>
        <p:nvSpPr>
          <p:cNvPr id="13" name="テキスト ボックス 12"/>
          <p:cNvSpPr txBox="1"/>
          <p:nvPr/>
        </p:nvSpPr>
        <p:spPr>
          <a:xfrm>
            <a:off x="1921468" y="1124744"/>
            <a:ext cx="3319564" cy="1815882"/>
          </a:xfrm>
          <a:prstGeom prst="rect">
            <a:avLst/>
          </a:prstGeom>
          <a:noFill/>
          <a:ln>
            <a:solidFill>
              <a:schemeClr val="tx1"/>
            </a:solidFill>
            <a:prstDash val="dash"/>
          </a:ln>
        </p:spPr>
        <p:txBody>
          <a:bodyPr wrap="square" rtlCol="0">
            <a:spAutoFit/>
          </a:bodyPr>
          <a:lstStyle/>
          <a:p>
            <a:pPr marL="180975" indent="-180975"/>
            <a:r>
              <a:rPr lang="ja-JP" altLang="en-US" sz="1400" dirty="0" smtClean="0">
                <a:latin typeface="ＭＳ Ｐ明朝" panose="02020600040205080304" pitchFamily="18" charset="-128"/>
                <a:ea typeface="ＭＳ Ｐ明朝" panose="02020600040205080304" pitchFamily="18" charset="-128"/>
              </a:rPr>
              <a:t>・　</a:t>
            </a:r>
            <a:r>
              <a:rPr lang="en-US" altLang="ja-JP" sz="1400" dirty="0">
                <a:solidFill>
                  <a:prstClr val="black"/>
                </a:solidFill>
                <a:latin typeface="ＭＳ Ｐ明朝" panose="02020600040205080304" pitchFamily="18" charset="-128"/>
                <a:ea typeface="ＭＳ Ｐ明朝" panose="02020600040205080304" pitchFamily="18" charset="-128"/>
              </a:rPr>
              <a:t> Literacy for</a:t>
            </a:r>
            <a:r>
              <a:rPr lang="en-US" altLang="ja-JP" sz="1400" dirty="0" smtClean="0">
                <a:solidFill>
                  <a:prstClr val="black"/>
                </a:solidFill>
                <a:latin typeface="ＭＳ Ｐ明朝" panose="02020600040205080304" pitchFamily="18" charset="-128"/>
                <a:ea typeface="ＭＳ Ｐ明朝" panose="02020600040205080304" pitchFamily="18" charset="-128"/>
              </a:rPr>
              <a:t> the improper transaction risks and </a:t>
            </a:r>
            <a:r>
              <a:rPr lang="en-US" altLang="ja-JP" sz="1400" dirty="0">
                <a:solidFill>
                  <a:prstClr val="black"/>
                </a:solidFill>
                <a:latin typeface="ＭＳ Ｐ明朝" panose="02020600040205080304" pitchFamily="18" charset="-128"/>
                <a:ea typeface="ＭＳ Ｐ明朝" panose="02020600040205080304" pitchFamily="18" charset="-128"/>
              </a:rPr>
              <a:t>security </a:t>
            </a:r>
            <a:r>
              <a:rPr lang="en-US" altLang="ja-JP" sz="1400" dirty="0" smtClean="0">
                <a:solidFill>
                  <a:prstClr val="black"/>
                </a:solidFill>
                <a:latin typeface="ＭＳ Ｐ明朝" panose="02020600040205080304" pitchFamily="18" charset="-128"/>
                <a:ea typeface="ＭＳ Ｐ明朝" panose="02020600040205080304" pitchFamily="18" charset="-128"/>
              </a:rPr>
              <a:t>risks</a:t>
            </a: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en-US" altLang="ja-JP" sz="1400" dirty="0" smtClean="0">
                <a:solidFill>
                  <a:prstClr val="black"/>
                </a:solidFill>
                <a:latin typeface="ＭＳ Ｐ明朝" panose="02020600040205080304" pitchFamily="18" charset="-128"/>
                <a:ea typeface="ＭＳ Ｐ明朝" panose="02020600040205080304" pitchFamily="18" charset="-128"/>
              </a:rPr>
              <a:t>has been continuously low. </a:t>
            </a:r>
            <a:r>
              <a:rPr lang="ja-JP" altLang="en-US" sz="1400" dirty="0" smtClean="0">
                <a:latin typeface="ＭＳ Ｐ明朝" panose="02020600040205080304" pitchFamily="18" charset="-128"/>
                <a:ea typeface="ＭＳ Ｐ明朝" panose="02020600040205080304" pitchFamily="18" charset="-128"/>
              </a:rPr>
              <a:t>　</a:t>
            </a:r>
            <a:endParaRPr lang="en-US" altLang="ja-JP" sz="1400" dirty="0">
              <a:latin typeface="ＭＳ Ｐ明朝" panose="02020600040205080304" pitchFamily="18" charset="-128"/>
              <a:ea typeface="ＭＳ Ｐ明朝" panose="02020600040205080304" pitchFamily="18" charset="-128"/>
            </a:endParaRPr>
          </a:p>
          <a:p>
            <a:pPr marL="180975" indent="-180975"/>
            <a:r>
              <a:rPr lang="ja-JP" altLang="en-US" sz="1400" dirty="0" smtClean="0">
                <a:latin typeface="ＭＳ Ｐ明朝" panose="02020600040205080304" pitchFamily="18" charset="-128"/>
                <a:ea typeface="ＭＳ Ｐ明朝" panose="02020600040205080304" pitchFamily="18" charset="-128"/>
              </a:rPr>
              <a:t>・　</a:t>
            </a:r>
            <a:r>
              <a:rPr lang="en-US" altLang="ja-JP" sz="1400" dirty="0">
                <a:solidFill>
                  <a:prstClr val="black"/>
                </a:solidFill>
                <a:latin typeface="ＭＳ Ｐ明朝" panose="02020600040205080304" pitchFamily="18" charset="-128"/>
                <a:ea typeface="ＭＳ Ｐ明朝" panose="02020600040205080304" pitchFamily="18" charset="-128"/>
              </a:rPr>
              <a:t> </a:t>
            </a:r>
            <a:r>
              <a:rPr lang="en-US" altLang="ja-JP" sz="1400" dirty="0" smtClean="0">
                <a:solidFill>
                  <a:prstClr val="black"/>
                </a:solidFill>
                <a:latin typeface="ＭＳ Ｐ明朝" panose="02020600040205080304" pitchFamily="18" charset="-128"/>
                <a:ea typeface="ＭＳ Ｐ明朝" panose="02020600040205080304" pitchFamily="18" charset="-128"/>
              </a:rPr>
              <a:t>84% of first grade high school students posses Smart phone.</a:t>
            </a:r>
            <a:br>
              <a:rPr lang="en-US" altLang="ja-JP" sz="1400" dirty="0" smtClean="0">
                <a:solidFill>
                  <a:prstClr val="black"/>
                </a:solidFill>
                <a:latin typeface="ＭＳ Ｐ明朝" panose="02020600040205080304" pitchFamily="18" charset="-128"/>
                <a:ea typeface="ＭＳ Ｐ明朝" panose="02020600040205080304" pitchFamily="18" charset="-128"/>
              </a:rPr>
            </a:br>
            <a:r>
              <a:rPr lang="en-US" altLang="ja-JP" sz="1400" dirty="0" smtClean="0">
                <a:solidFill>
                  <a:prstClr val="black"/>
                </a:solidFill>
                <a:latin typeface="ＭＳ Ｐ明朝" panose="02020600040205080304" pitchFamily="18" charset="-128"/>
                <a:ea typeface="ＭＳ Ｐ明朝" panose="02020600040205080304" pitchFamily="18" charset="-128"/>
              </a:rPr>
              <a:t>However, the current ability of them to react to online risks is relatively low.</a:t>
            </a:r>
            <a:endParaRPr lang="en-US" altLang="ja-JP" sz="1400" dirty="0" smtClean="0">
              <a:latin typeface="ＭＳ Ｐ明朝" panose="02020600040205080304" pitchFamily="18" charset="-128"/>
              <a:ea typeface="ＭＳ Ｐ明朝" panose="02020600040205080304" pitchFamily="18" charset="-128"/>
            </a:endParaRPr>
          </a:p>
          <a:p>
            <a:pPr marL="180975" indent="-180975"/>
            <a:r>
              <a:rPr lang="ja-JP" altLang="en-US" sz="1400" dirty="0" smtClean="0">
                <a:latin typeface="ＭＳ Ｐ明朝" panose="02020600040205080304" pitchFamily="18" charset="-128"/>
                <a:ea typeface="ＭＳ Ｐ明朝" panose="02020600040205080304" pitchFamily="18" charset="-128"/>
              </a:rPr>
              <a:t>　　　　　　　　　　　　　　　　</a:t>
            </a:r>
            <a:r>
              <a:rPr lang="en-US" altLang="ja-JP" sz="1400" dirty="0" smtClean="0">
                <a:latin typeface="ＭＳ Ｐ明朝" panose="02020600040205080304" pitchFamily="18" charset="-128"/>
                <a:ea typeface="ＭＳ Ｐ明朝" panose="02020600040205080304" pitchFamily="18" charset="-128"/>
              </a:rPr>
              <a:t>and more</a:t>
            </a:r>
          </a:p>
        </p:txBody>
      </p:sp>
      <p:sp>
        <p:nvSpPr>
          <p:cNvPr id="14" name="右矢印 13"/>
          <p:cNvSpPr/>
          <p:nvPr/>
        </p:nvSpPr>
        <p:spPr>
          <a:xfrm>
            <a:off x="5577073" y="1555193"/>
            <a:ext cx="639037" cy="1492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b="1" dirty="0"/>
          </a:p>
        </p:txBody>
      </p:sp>
      <p:sp>
        <p:nvSpPr>
          <p:cNvPr id="15" name="テキスト ボックス 14"/>
          <p:cNvSpPr txBox="1"/>
          <p:nvPr/>
        </p:nvSpPr>
        <p:spPr>
          <a:xfrm>
            <a:off x="5490090" y="2093884"/>
            <a:ext cx="759054" cy="369332"/>
          </a:xfrm>
          <a:prstGeom prst="rect">
            <a:avLst/>
          </a:prstGeom>
          <a:noFill/>
        </p:spPr>
        <p:txBody>
          <a:bodyPr wrap="none" rtlCol="0">
            <a:spAutoFit/>
          </a:bodyPr>
          <a:lstStyle/>
          <a:p>
            <a:r>
              <a:rPr lang="en-US" altLang="ja-JP" b="1" dirty="0" smtClean="0">
                <a:solidFill>
                  <a:schemeClr val="bg1"/>
                </a:solidFill>
              </a:rPr>
              <a:t>utilize</a:t>
            </a:r>
            <a:endParaRPr kumimoji="1" lang="ja-JP" altLang="en-US" b="1" dirty="0">
              <a:solidFill>
                <a:schemeClr val="bg1"/>
              </a:solidFill>
            </a:endParaRPr>
          </a:p>
        </p:txBody>
      </p:sp>
      <p:sp>
        <p:nvSpPr>
          <p:cNvPr id="16" name="テキスト ボックス 15"/>
          <p:cNvSpPr txBox="1"/>
          <p:nvPr/>
        </p:nvSpPr>
        <p:spPr>
          <a:xfrm>
            <a:off x="1784648" y="3212976"/>
            <a:ext cx="759054" cy="369332"/>
          </a:xfrm>
          <a:prstGeom prst="rect">
            <a:avLst/>
          </a:prstGeom>
          <a:noFill/>
        </p:spPr>
        <p:txBody>
          <a:bodyPr wrap="none" rtlCol="0">
            <a:spAutoFit/>
          </a:bodyPr>
          <a:lstStyle/>
          <a:p>
            <a:r>
              <a:rPr kumimoji="1" lang="en-US" altLang="ja-JP" b="1" dirty="0" smtClean="0">
                <a:solidFill>
                  <a:schemeClr val="bg1"/>
                </a:solidFill>
              </a:rPr>
              <a:t>utilize</a:t>
            </a:r>
            <a:endParaRPr kumimoji="1" lang="ja-JP" altLang="en-US" b="1" dirty="0">
              <a:solidFill>
                <a:schemeClr val="bg1"/>
              </a:solidFill>
            </a:endParaRPr>
          </a:p>
        </p:txBody>
      </p:sp>
      <p:sp>
        <p:nvSpPr>
          <p:cNvPr id="18" name="テキスト ボックス 17"/>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en-US" altLang="ja-JP" sz="2400" b="1" dirty="0" smtClean="0">
                <a:solidFill>
                  <a:prstClr val="black"/>
                </a:solidFill>
                <a:effectLst>
                  <a:outerShdw blurRad="38100" dist="38100" dir="2700000" algn="tl">
                    <a:srgbClr val="000000">
                      <a:alpha val="43137"/>
                    </a:srgbClr>
                  </a:outerShdw>
                </a:effectLst>
                <a:latin typeface="ＭＳ Ｐゴシック"/>
              </a:rPr>
              <a:t>Utilization of  ILAS</a:t>
            </a:r>
            <a:endParaRPr lang="ja-JP" altLang="en-US" sz="2400" b="1" dirty="0">
              <a:solidFill>
                <a:prstClr val="black"/>
              </a:solidFill>
              <a:effectLst>
                <a:outerShdw blurRad="38100" dist="38100" dir="2700000" algn="tl">
                  <a:srgbClr val="000000">
                    <a:alpha val="43137"/>
                  </a:srgbClr>
                </a:outerShdw>
              </a:effectLst>
              <a:latin typeface="ＭＳ Ｐゴシック"/>
            </a:endParaRPr>
          </a:p>
        </p:txBody>
      </p:sp>
      <p:sp>
        <p:nvSpPr>
          <p:cNvPr id="2" name="テキスト ボックス 1"/>
          <p:cNvSpPr txBox="1"/>
          <p:nvPr/>
        </p:nvSpPr>
        <p:spPr>
          <a:xfrm>
            <a:off x="6321190" y="1196752"/>
            <a:ext cx="3168440" cy="1815882"/>
          </a:xfrm>
          <a:prstGeom prst="rect">
            <a:avLst/>
          </a:prstGeom>
          <a:noFill/>
          <a:ln>
            <a:solidFill>
              <a:schemeClr val="tx1"/>
            </a:solidFill>
            <a:prstDash val="dash"/>
          </a:ln>
        </p:spPr>
        <p:txBody>
          <a:bodyPr wrap="square" rtlCol="0">
            <a:spAutoFit/>
          </a:bodyPr>
          <a:lstStyle/>
          <a:p>
            <a:pPr marL="180975" indent="-180975"/>
            <a:r>
              <a:rPr kumimoji="1" lang="ja-JP" altLang="en-US" sz="1400" dirty="0" smtClean="0">
                <a:latin typeface="ＭＳ Ｐ明朝" panose="02020600040205080304" pitchFamily="18" charset="-128"/>
                <a:ea typeface="ＭＳ Ｐ明朝" panose="02020600040205080304" pitchFamily="18" charset="-128"/>
              </a:rPr>
              <a:t>・　</a:t>
            </a:r>
            <a:r>
              <a:rPr lang="en-US" altLang="ja-JP" sz="1400" dirty="0">
                <a:solidFill>
                  <a:prstClr val="black"/>
                </a:solidFill>
                <a:latin typeface="ＭＳ Ｐ明朝" panose="02020600040205080304" pitchFamily="18" charset="-128"/>
                <a:ea typeface="ＭＳ Ｐ明朝" panose="02020600040205080304" pitchFamily="18" charset="-128"/>
              </a:rPr>
              <a:t> A</a:t>
            </a:r>
            <a:r>
              <a:rPr lang="en-US" altLang="ja-JP" sz="1400" dirty="0" smtClean="0">
                <a:solidFill>
                  <a:prstClr val="black"/>
                </a:solidFill>
                <a:latin typeface="ＭＳ Ｐ明朝" panose="02020600040205080304" pitchFamily="18" charset="-128"/>
                <a:ea typeface="ＭＳ Ｐ明朝" panose="02020600040205080304" pitchFamily="18" charset="-128"/>
              </a:rPr>
              <a:t>wareness-raising activities that focus on lower literacy categories</a:t>
            </a:r>
            <a:endParaRPr lang="en-US" altLang="ja-JP" sz="1400" dirty="0">
              <a:latin typeface="ＭＳ Ｐ明朝" panose="02020600040205080304" pitchFamily="18" charset="-128"/>
              <a:ea typeface="ＭＳ Ｐ明朝" panose="02020600040205080304" pitchFamily="18" charset="-128"/>
            </a:endParaRPr>
          </a:p>
          <a:p>
            <a:pPr marL="180975" indent="-180975"/>
            <a:r>
              <a:rPr lang="ja-JP" altLang="en-US" sz="1400" dirty="0" smtClean="0">
                <a:latin typeface="ＭＳ Ｐ明朝" panose="02020600040205080304" pitchFamily="18" charset="-128"/>
                <a:ea typeface="ＭＳ Ｐ明朝" panose="02020600040205080304" pitchFamily="18" charset="-128"/>
              </a:rPr>
              <a:t>・　</a:t>
            </a:r>
            <a:r>
              <a:rPr lang="en-US" altLang="ja-JP" sz="1400" dirty="0" smtClean="0">
                <a:latin typeface="ＭＳ Ｐ明朝" panose="02020600040205080304" pitchFamily="18" charset="-128"/>
                <a:ea typeface="ＭＳ Ｐ明朝" panose="02020600040205080304" pitchFamily="18" charset="-128"/>
              </a:rPr>
              <a:t>Expansion of activities by </a:t>
            </a:r>
            <a:r>
              <a:rPr lang="en-US" altLang="ja-JP" sz="1400" dirty="0">
                <a:latin typeface="ＭＳ Ｐ明朝" panose="02020600040205080304" pitchFamily="18" charset="-128"/>
                <a:ea typeface="ＭＳ Ｐ明朝" panose="02020600040205080304" pitchFamily="18" charset="-128"/>
              </a:rPr>
              <a:t>r</a:t>
            </a:r>
            <a:r>
              <a:rPr lang="en-US" altLang="ja-JP" sz="1400" dirty="0" smtClean="0">
                <a:latin typeface="ＭＳ Ｐ明朝" panose="02020600040205080304" pitchFamily="18" charset="-128"/>
                <a:ea typeface="ＭＳ Ｐ明朝" panose="02020600040205080304" pitchFamily="18" charset="-128"/>
              </a:rPr>
              <a:t>elevant parties such as teachers and PTAs recognizing the actual conditions and problems of children’s Internet use</a:t>
            </a:r>
            <a:r>
              <a:rPr lang="ja-JP" altLang="en-US" sz="1400" dirty="0">
                <a:latin typeface="ＭＳ Ｐ明朝" panose="02020600040205080304" pitchFamily="18" charset="-128"/>
                <a:ea typeface="ＭＳ Ｐ明朝" panose="02020600040205080304" pitchFamily="18" charset="-128"/>
              </a:rPr>
              <a:t>　</a:t>
            </a:r>
            <a:r>
              <a:rPr lang="ja-JP" altLang="en-US" sz="1400" dirty="0" smtClean="0">
                <a:latin typeface="ＭＳ Ｐ明朝" panose="02020600040205080304" pitchFamily="18" charset="-128"/>
                <a:ea typeface="ＭＳ Ｐ明朝" panose="02020600040205080304" pitchFamily="18" charset="-128"/>
              </a:rPr>
              <a:t>　</a:t>
            </a:r>
            <a:endParaRPr lang="en-US" altLang="ja-JP" sz="1400" dirty="0" smtClean="0">
              <a:latin typeface="ＭＳ Ｐ明朝" panose="02020600040205080304" pitchFamily="18" charset="-128"/>
              <a:ea typeface="ＭＳ Ｐ明朝" panose="02020600040205080304" pitchFamily="18" charset="-128"/>
            </a:endParaRPr>
          </a:p>
          <a:p>
            <a:pPr marL="180975" indent="-180975"/>
            <a:r>
              <a:rPr lang="en-US" altLang="ja-JP" sz="1400" dirty="0" smtClean="0">
                <a:latin typeface="ＭＳ Ｐ明朝" panose="02020600040205080304" pitchFamily="18" charset="-128"/>
                <a:ea typeface="ＭＳ Ｐ明朝" panose="02020600040205080304" pitchFamily="18" charset="-128"/>
              </a:rPr>
              <a:t>                                                   and more</a:t>
            </a:r>
            <a:r>
              <a:rPr lang="ja-JP" altLang="en-US" sz="1400" dirty="0" smtClean="0">
                <a:latin typeface="ＭＳ Ｐ明朝" panose="02020600040205080304" pitchFamily="18" charset="-128"/>
                <a:ea typeface="ＭＳ Ｐ明朝" panose="02020600040205080304" pitchFamily="18" charset="-128"/>
              </a:rPr>
              <a:t>　　　　　　　　　　　　　　　　　　　　　</a:t>
            </a:r>
            <a:endParaRPr lang="en-US" altLang="ja-JP" sz="1400" dirty="0" smtClean="0">
              <a:latin typeface="ＭＳ Ｐ明朝" panose="02020600040205080304" pitchFamily="18" charset="-128"/>
              <a:ea typeface="ＭＳ Ｐ明朝" panose="02020600040205080304" pitchFamily="18" charset="-128"/>
            </a:endParaRPr>
          </a:p>
        </p:txBody>
      </p:sp>
      <p:sp>
        <p:nvSpPr>
          <p:cNvPr id="20" name="テキスト ボックス 19"/>
          <p:cNvSpPr txBox="1"/>
          <p:nvPr/>
        </p:nvSpPr>
        <p:spPr>
          <a:xfrm>
            <a:off x="128463" y="4347681"/>
            <a:ext cx="4248473" cy="1169551"/>
          </a:xfrm>
          <a:prstGeom prst="rect">
            <a:avLst/>
          </a:prstGeom>
          <a:noFill/>
          <a:ln>
            <a:solidFill>
              <a:schemeClr val="tx1"/>
            </a:solidFill>
            <a:prstDash val="dash"/>
          </a:ln>
        </p:spPr>
        <p:txBody>
          <a:bodyPr wrap="square" rtlCol="0">
            <a:spAutoFit/>
          </a:bodyPr>
          <a:lstStyle/>
          <a:p>
            <a:pPr marL="180975" indent="-180975"/>
            <a:r>
              <a:rPr kumimoji="1" lang="ja-JP" altLang="en-US" sz="1400" dirty="0" smtClean="0">
                <a:latin typeface="ＭＳ Ｐ明朝" panose="02020600040205080304" pitchFamily="18" charset="-128"/>
                <a:ea typeface="ＭＳ Ｐ明朝" panose="02020600040205080304" pitchFamily="18" charset="-128"/>
              </a:rPr>
              <a:t>・　</a:t>
            </a:r>
            <a:r>
              <a:rPr lang="en-US" altLang="ja-JP" sz="1400" dirty="0" smtClean="0">
                <a:latin typeface="ＭＳ Ｐ明朝" panose="02020600040205080304" pitchFamily="18" charset="-128"/>
                <a:ea typeface="ＭＳ Ｐ明朝" panose="02020600040205080304" pitchFamily="18" charset="-128"/>
              </a:rPr>
              <a:t>Referring to OECD Recommendation about Online child protection</a:t>
            </a:r>
            <a:r>
              <a:rPr kumimoji="1" lang="ja-JP" altLang="en-US" sz="1400" dirty="0" smtClean="0">
                <a:latin typeface="ＭＳ Ｐ明朝" panose="02020600040205080304" pitchFamily="18" charset="-128"/>
                <a:ea typeface="ＭＳ Ｐ明朝" panose="02020600040205080304" pitchFamily="18" charset="-128"/>
              </a:rPr>
              <a:t>（</a:t>
            </a:r>
            <a:r>
              <a:rPr kumimoji="1" lang="en-US" altLang="ja-JP" sz="1400" dirty="0" smtClean="0">
                <a:latin typeface="ＭＳ Ｐ明朝" panose="02020600040205080304" pitchFamily="18" charset="-128"/>
                <a:ea typeface="ＭＳ Ｐ明朝" panose="02020600040205080304" pitchFamily="18" charset="-128"/>
              </a:rPr>
              <a:t>2012.2.16</a:t>
            </a:r>
            <a:r>
              <a:rPr kumimoji="1" lang="ja-JP" altLang="en-US" sz="1400" dirty="0" smtClean="0">
                <a:latin typeface="ＭＳ Ｐ明朝" panose="02020600040205080304" pitchFamily="18" charset="-128"/>
                <a:ea typeface="ＭＳ Ｐ明朝" panose="02020600040205080304" pitchFamily="18" charset="-128"/>
              </a:rPr>
              <a:t>）</a:t>
            </a:r>
            <a:r>
              <a:rPr lang="en-US" altLang="ja-JP" sz="1400" dirty="0" smtClean="0">
                <a:latin typeface="ＭＳ Ｐ明朝" panose="02020600040205080304" pitchFamily="18" charset="-128"/>
                <a:ea typeface="ＭＳ Ｐ明朝" panose="02020600040205080304" pitchFamily="18" charset="-128"/>
              </a:rPr>
              <a:t>,we sent  an officer to OECD’s working party and had him make a report about ILAS in order to promote activities as OECD.</a:t>
            </a:r>
          </a:p>
          <a:p>
            <a:pPr marL="180975" indent="-180975"/>
            <a:r>
              <a:rPr lang="ja-JP" altLang="en-US" sz="1400" dirty="0" smtClean="0">
                <a:latin typeface="ＭＳ Ｐ明朝" panose="02020600040205080304" pitchFamily="18" charset="-128"/>
                <a:ea typeface="ＭＳ Ｐ明朝" panose="02020600040205080304" pitchFamily="18" charset="-128"/>
              </a:rPr>
              <a:t>・　</a:t>
            </a:r>
            <a:r>
              <a:rPr lang="en-US" altLang="ja-JP" sz="1400" dirty="0" err="1" smtClean="0">
                <a:latin typeface="ＭＳ Ｐ明朝" panose="02020600040205080304" pitchFamily="18" charset="-128"/>
                <a:ea typeface="ＭＳ Ｐ明朝" panose="02020600040205080304" pitchFamily="18" charset="-128"/>
              </a:rPr>
              <a:t>Cotinue</a:t>
            </a:r>
            <a:r>
              <a:rPr lang="en-US" altLang="ja-JP" sz="1400" dirty="0" smtClean="0">
                <a:latin typeface="ＭＳ Ｐ明朝" panose="02020600040205080304" pitchFamily="18" charset="-128"/>
                <a:ea typeface="ＭＳ Ｐ明朝" panose="02020600040205080304" pitchFamily="18" charset="-128"/>
              </a:rPr>
              <a:t> activities as OECD</a:t>
            </a:r>
          </a:p>
        </p:txBody>
      </p:sp>
      <p:sp>
        <p:nvSpPr>
          <p:cNvPr id="21" name="テキスト ボックス 20"/>
          <p:cNvSpPr txBox="1"/>
          <p:nvPr/>
        </p:nvSpPr>
        <p:spPr>
          <a:xfrm>
            <a:off x="5379846" y="3573016"/>
            <a:ext cx="3677610" cy="707886"/>
          </a:xfrm>
          <a:prstGeom prst="rect">
            <a:avLst/>
          </a:prstGeom>
          <a:noFill/>
        </p:spPr>
        <p:txBody>
          <a:bodyPr wrap="none" rtlCol="0">
            <a:spAutoFit/>
          </a:bodyPr>
          <a:lstStyle/>
          <a:p>
            <a:r>
              <a:rPr lang="en-US" altLang="ja-JP" sz="20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Visualization</a:t>
            </a:r>
            <a:r>
              <a:rPr lang="ja-JP" altLang="en-US" sz="20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20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of younger children</a:t>
            </a:r>
          </a:p>
          <a:p>
            <a:r>
              <a:rPr lang="en-US" altLang="ja-JP" sz="20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or parent’s literacy</a:t>
            </a:r>
            <a:endParaRPr kumimoji="1" lang="ja-JP" altLang="en-US" sz="2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2" name="テキスト ボックス 21"/>
          <p:cNvSpPr txBox="1"/>
          <p:nvPr/>
        </p:nvSpPr>
        <p:spPr>
          <a:xfrm>
            <a:off x="5271260" y="4221088"/>
            <a:ext cx="4074228" cy="1169551"/>
          </a:xfrm>
          <a:prstGeom prst="rect">
            <a:avLst/>
          </a:prstGeom>
          <a:noFill/>
          <a:ln>
            <a:solidFill>
              <a:schemeClr val="tx1"/>
            </a:solidFill>
            <a:prstDash val="dash"/>
          </a:ln>
        </p:spPr>
        <p:txBody>
          <a:bodyPr wrap="square" rtlCol="0">
            <a:spAutoFit/>
          </a:bodyPr>
          <a:lstStyle/>
          <a:p>
            <a:pPr marL="180975" indent="-180975"/>
            <a:r>
              <a:rPr kumimoji="1" lang="ja-JP" altLang="en-US" sz="1400" dirty="0" smtClean="0">
                <a:latin typeface="ＭＳ Ｐ明朝" panose="02020600040205080304" pitchFamily="18" charset="-128"/>
                <a:ea typeface="ＭＳ Ｐ明朝" panose="02020600040205080304" pitchFamily="18" charset="-128"/>
              </a:rPr>
              <a:t>・　</a:t>
            </a:r>
            <a:r>
              <a:rPr kumimoji="1" lang="en-US" altLang="ja-JP" sz="1400" dirty="0" smtClean="0">
                <a:latin typeface="ＭＳ Ｐ明朝" panose="02020600040205080304" pitchFamily="18" charset="-128"/>
                <a:ea typeface="ＭＳ Ｐ明朝" panose="02020600040205080304" pitchFamily="18" charset="-128"/>
              </a:rPr>
              <a:t>Development of the literacy indicator for ele</a:t>
            </a:r>
            <a:r>
              <a:rPr lang="en-US" altLang="ja-JP" sz="1400" dirty="0" smtClean="0">
                <a:latin typeface="ＭＳ Ｐ明朝" panose="02020600040205080304" pitchFamily="18" charset="-128"/>
                <a:ea typeface="ＭＳ Ｐ明朝" panose="02020600040205080304" pitchFamily="18" charset="-128"/>
              </a:rPr>
              <a:t>mentary and junior high school students (by JISPA)</a:t>
            </a:r>
            <a:r>
              <a:rPr kumimoji="1" lang="ja-JP" altLang="en-US" sz="1400" dirty="0" smtClean="0">
                <a:latin typeface="ＭＳ Ｐ明朝" panose="02020600040205080304" pitchFamily="18" charset="-128"/>
                <a:ea typeface="ＭＳ Ｐ明朝" panose="02020600040205080304" pitchFamily="18" charset="-128"/>
              </a:rPr>
              <a:t> </a:t>
            </a:r>
            <a:endParaRPr kumimoji="1" lang="en-US" altLang="ja-JP" sz="1400" dirty="0" smtClean="0">
              <a:latin typeface="ＭＳ Ｐ明朝" panose="02020600040205080304" pitchFamily="18" charset="-128"/>
              <a:ea typeface="ＭＳ Ｐ明朝" panose="02020600040205080304" pitchFamily="18" charset="-128"/>
            </a:endParaRPr>
          </a:p>
          <a:p>
            <a:pPr marL="180975" indent="-180975"/>
            <a:r>
              <a:rPr kumimoji="1" lang="ja-JP" altLang="en-US" sz="1400" dirty="0" smtClean="0">
                <a:latin typeface="ＭＳ Ｐ明朝" panose="02020600040205080304" pitchFamily="18" charset="-128"/>
                <a:ea typeface="ＭＳ Ｐ明朝" panose="02020600040205080304" pitchFamily="18" charset="-128"/>
              </a:rPr>
              <a:t>・　</a:t>
            </a:r>
            <a:r>
              <a:rPr lang="en-US" altLang="ja-JP" sz="1400" dirty="0">
                <a:latin typeface="ＭＳ Ｐ明朝" panose="02020600040205080304" pitchFamily="18" charset="-128"/>
                <a:ea typeface="ＭＳ Ｐ明朝" panose="02020600040205080304" pitchFamily="18" charset="-128"/>
              </a:rPr>
              <a:t> Development of the literacy indicator for </a:t>
            </a:r>
            <a:r>
              <a:rPr lang="en-US" altLang="ja-JP" sz="1400" dirty="0" smtClean="0">
                <a:latin typeface="ＭＳ Ｐ明朝" panose="02020600040205080304" pitchFamily="18" charset="-128"/>
                <a:ea typeface="ＭＳ Ｐ明朝" panose="02020600040205080304" pitchFamily="18" charset="-128"/>
              </a:rPr>
              <a:t>parents and older people, and others.</a:t>
            </a:r>
            <a:endParaRPr kumimoji="1" lang="en-US" altLang="ja-JP" sz="1400" dirty="0" smtClean="0">
              <a:latin typeface="ＭＳ Ｐ明朝" panose="02020600040205080304" pitchFamily="18" charset="-128"/>
              <a:ea typeface="ＭＳ Ｐ明朝" panose="02020600040205080304" pitchFamily="18" charset="-128"/>
            </a:endParaRPr>
          </a:p>
        </p:txBody>
      </p:sp>
      <p:sp>
        <p:nvSpPr>
          <p:cNvPr id="23" name="右矢印 22"/>
          <p:cNvSpPr/>
          <p:nvPr/>
        </p:nvSpPr>
        <p:spPr>
          <a:xfrm rot="2625076">
            <a:off x="4900454" y="2763567"/>
            <a:ext cx="548907" cy="1492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b="1" dirty="0"/>
          </a:p>
        </p:txBody>
      </p:sp>
      <p:sp>
        <p:nvSpPr>
          <p:cNvPr id="24" name="テキスト ボックス 23"/>
          <p:cNvSpPr txBox="1"/>
          <p:nvPr/>
        </p:nvSpPr>
        <p:spPr>
          <a:xfrm>
            <a:off x="4736976" y="3288475"/>
            <a:ext cx="759054" cy="369332"/>
          </a:xfrm>
          <a:prstGeom prst="rect">
            <a:avLst/>
          </a:prstGeom>
          <a:noFill/>
        </p:spPr>
        <p:txBody>
          <a:bodyPr wrap="none" rtlCol="0">
            <a:spAutoFit/>
          </a:bodyPr>
          <a:lstStyle/>
          <a:p>
            <a:r>
              <a:rPr lang="en-US" altLang="ja-JP" b="1" dirty="0" smtClean="0">
                <a:solidFill>
                  <a:schemeClr val="bg1"/>
                </a:solidFill>
              </a:rPr>
              <a:t>utilize</a:t>
            </a:r>
            <a:endParaRPr kumimoji="1" lang="ja-JP" altLang="en-US" b="1" dirty="0">
              <a:solidFill>
                <a:schemeClr val="bg1"/>
              </a:solidFill>
            </a:endParaRPr>
          </a:p>
        </p:txBody>
      </p:sp>
      <p:sp>
        <p:nvSpPr>
          <p:cNvPr id="25" name="Line 7"/>
          <p:cNvSpPr>
            <a:spLocks noChangeShapeType="1"/>
          </p:cNvSpPr>
          <p:nvPr/>
        </p:nvSpPr>
        <p:spPr bwMode="auto">
          <a:xfrm flipV="1">
            <a:off x="-3141" y="489284"/>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a:solidFill>
                <a:prstClr val="black"/>
              </a:solidFill>
              <a:latin typeface="Arial" charset="0"/>
            </a:endParaRPr>
          </a:p>
        </p:txBody>
      </p:sp>
      <p:sp>
        <p:nvSpPr>
          <p:cNvPr id="26"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11</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Tree>
    <p:extLst>
      <p:ext uri="{BB962C8B-B14F-4D97-AF65-F5344CB8AC3E}">
        <p14:creationId xmlns:p14="http://schemas.microsoft.com/office/powerpoint/2010/main" val="3560583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Line 7"/>
          <p:cNvSpPr>
            <a:spLocks noChangeShapeType="1"/>
          </p:cNvSpPr>
          <p:nvPr/>
        </p:nvSpPr>
        <p:spPr bwMode="auto">
          <a:xfrm flipV="1">
            <a:off x="-3141" y="478972"/>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dirty="0">
              <a:solidFill>
                <a:prstClr val="black"/>
              </a:solidFill>
              <a:latin typeface="Arial" charset="0"/>
            </a:endParaRPr>
          </a:p>
        </p:txBody>
      </p:sp>
      <p:sp>
        <p:nvSpPr>
          <p:cNvPr id="5" name="AutoShape 67"/>
          <p:cNvSpPr>
            <a:spLocks noChangeArrowheads="1"/>
          </p:cNvSpPr>
          <p:nvPr/>
        </p:nvSpPr>
        <p:spPr bwMode="auto">
          <a:xfrm>
            <a:off x="1796455" y="1452127"/>
            <a:ext cx="7919045" cy="5328591"/>
          </a:xfrm>
          <a:prstGeom prst="roundRect">
            <a:avLst>
              <a:gd name="adj" fmla="val 5921"/>
            </a:avLst>
          </a:prstGeom>
          <a:solidFill>
            <a:srgbClr val="FFCC99"/>
          </a:solidFill>
          <a:ln w="38100" algn="ctr">
            <a:solidFill>
              <a:srgbClr val="FF6600"/>
            </a:solidFill>
            <a:prstDash val="dash"/>
            <a:round/>
            <a:headEnd/>
            <a:tailEnd/>
          </a:ln>
          <a:effectLst>
            <a:outerShdw dist="53882" dir="2700000" algn="ctr" rotWithShape="0">
              <a:srgbClr val="808080"/>
            </a:outerShdw>
          </a:effectLst>
        </p:spPr>
        <p:txBody>
          <a:bodyPr wrap="none" lIns="68863" tIns="68863" rIns="68863" bIns="68863" anchor="ctr"/>
          <a:lstStyle/>
          <a:p>
            <a:pPr fontAlgn="base">
              <a:lnSpc>
                <a:spcPct val="120000"/>
              </a:lnSpc>
              <a:spcBef>
                <a:spcPct val="0"/>
              </a:spcBef>
              <a:spcAft>
                <a:spcPct val="0"/>
              </a:spcAft>
              <a:buClr>
                <a:srgbClr val="003366"/>
              </a:buClr>
              <a:buFont typeface="Wingdings" pitchFamily="2" charset="2"/>
              <a:buNone/>
            </a:pPr>
            <a:r>
              <a:rPr lang="en-US" altLang="ja-JP" sz="1050" b="1" dirty="0" smtClean="0">
                <a:solidFill>
                  <a:srgbClr val="000000"/>
                </a:solidFill>
                <a:latin typeface="Arial" charset="0"/>
              </a:rPr>
              <a:t>Local area</a:t>
            </a:r>
          </a:p>
          <a:p>
            <a:pPr fontAlgn="base">
              <a:lnSpc>
                <a:spcPct val="120000"/>
              </a:lnSpc>
              <a:spcBef>
                <a:spcPct val="0"/>
              </a:spcBef>
              <a:spcAft>
                <a:spcPct val="0"/>
              </a:spcAft>
              <a:buClr>
                <a:srgbClr val="003366"/>
              </a:buClr>
              <a:buFont typeface="Wingdings" pitchFamily="2" charset="2"/>
              <a:buNone/>
            </a:pPr>
            <a:endParaRPr lang="en-US" altLang="ja-JP" sz="1600" b="1" dirty="0">
              <a:solidFill>
                <a:srgbClr val="000000"/>
              </a:solidFill>
            </a:endParaRPr>
          </a:p>
          <a:p>
            <a:pPr fontAlgn="base">
              <a:lnSpc>
                <a:spcPct val="120000"/>
              </a:lnSpc>
              <a:spcBef>
                <a:spcPct val="0"/>
              </a:spcBef>
              <a:spcAft>
                <a:spcPct val="0"/>
              </a:spcAft>
              <a:buClr>
                <a:srgbClr val="003366"/>
              </a:buClr>
              <a:buFont typeface="Wingdings" pitchFamily="2" charset="2"/>
              <a:buNone/>
            </a:pPr>
            <a:endParaRPr lang="en-US" altLang="ja-JP" sz="1600" b="1" dirty="0" smtClean="0">
              <a:solidFill>
                <a:srgbClr val="000000"/>
              </a:solidFill>
            </a:endParaRPr>
          </a:p>
          <a:p>
            <a:pPr fontAlgn="base">
              <a:lnSpc>
                <a:spcPct val="120000"/>
              </a:lnSpc>
              <a:spcBef>
                <a:spcPct val="0"/>
              </a:spcBef>
              <a:spcAft>
                <a:spcPct val="0"/>
              </a:spcAft>
              <a:buClr>
                <a:srgbClr val="003366"/>
              </a:buClr>
              <a:buFont typeface="Wingdings" pitchFamily="2" charset="2"/>
              <a:buNone/>
            </a:pPr>
            <a:endParaRPr lang="en-US" altLang="ja-JP" sz="16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smtClean="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en-US" altLang="ja-JP" sz="1100" b="1" dirty="0">
              <a:solidFill>
                <a:srgbClr val="000000"/>
              </a:solidFill>
            </a:endParaRPr>
          </a:p>
          <a:p>
            <a:pPr algn="ctr" fontAlgn="base">
              <a:lnSpc>
                <a:spcPct val="120000"/>
              </a:lnSpc>
              <a:spcBef>
                <a:spcPct val="0"/>
              </a:spcBef>
              <a:spcAft>
                <a:spcPct val="0"/>
              </a:spcAft>
              <a:buClr>
                <a:srgbClr val="003366"/>
              </a:buClr>
              <a:buFont typeface="Wingdings" pitchFamily="2" charset="2"/>
              <a:buNone/>
            </a:pPr>
            <a:endParaRPr lang="ja-JP" altLang="ja-JP" sz="1100" b="1" dirty="0">
              <a:solidFill>
                <a:srgbClr val="000000"/>
              </a:solidFill>
            </a:endParaRPr>
          </a:p>
        </p:txBody>
      </p:sp>
      <p:sp>
        <p:nvSpPr>
          <p:cNvPr id="8" name="AutoShape 26"/>
          <p:cNvSpPr>
            <a:spLocks noChangeArrowheads="1"/>
          </p:cNvSpPr>
          <p:nvPr/>
        </p:nvSpPr>
        <p:spPr bwMode="auto">
          <a:xfrm>
            <a:off x="2667625" y="1546151"/>
            <a:ext cx="4345307" cy="5162559"/>
          </a:xfrm>
          <a:prstGeom prst="roundRect">
            <a:avLst>
              <a:gd name="adj" fmla="val 5720"/>
            </a:avLst>
          </a:prstGeom>
          <a:solidFill>
            <a:srgbClr val="CCFFFF"/>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ja-JP" altLang="en-US" sz="1100" dirty="0">
              <a:solidFill>
                <a:srgbClr val="000000"/>
              </a:solidFill>
              <a:ea typeface="HGP創英角ｺﾞｼｯｸUB" pitchFamily="50" charset="-128"/>
            </a:endParaRPr>
          </a:p>
        </p:txBody>
      </p:sp>
      <p:sp>
        <p:nvSpPr>
          <p:cNvPr id="9" name="AutoShape 26"/>
          <p:cNvSpPr>
            <a:spLocks noChangeArrowheads="1"/>
          </p:cNvSpPr>
          <p:nvPr/>
        </p:nvSpPr>
        <p:spPr bwMode="auto">
          <a:xfrm>
            <a:off x="2741813" y="4703544"/>
            <a:ext cx="3227184" cy="775689"/>
          </a:xfrm>
          <a:prstGeom prst="roundRect">
            <a:avLst>
              <a:gd name="adj" fmla="val 16667"/>
            </a:avLst>
          </a:prstGeom>
          <a:solidFill>
            <a:srgbClr val="FFFF66"/>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fontAlgn="base">
              <a:lnSpc>
                <a:spcPct val="120000"/>
              </a:lnSpc>
              <a:spcBef>
                <a:spcPct val="0"/>
              </a:spcBef>
              <a:spcAft>
                <a:spcPct val="0"/>
              </a:spcAft>
              <a:buClr>
                <a:srgbClr val="003366"/>
              </a:buClr>
              <a:buFont typeface="Wingdings" pitchFamily="2" charset="2"/>
              <a:buNone/>
            </a:pPr>
            <a:r>
              <a:rPr lang="ja-JP" altLang="en-US" sz="2000" dirty="0" smtClean="0">
                <a:solidFill>
                  <a:srgbClr val="000000"/>
                </a:solidFill>
                <a:ea typeface="HGP創英角ｺﾞｼｯｸUB" pitchFamily="50" charset="-128"/>
              </a:rPr>
              <a:t>　　</a:t>
            </a:r>
            <a:r>
              <a:rPr lang="ja-JP" altLang="en-US" sz="1050" dirty="0" smtClean="0">
                <a:solidFill>
                  <a:srgbClr val="000000"/>
                </a:solidFill>
                <a:ea typeface="HGP創英角ｺﾞｼｯｸUB" pitchFamily="50" charset="-128"/>
              </a:rPr>
              <a:t>　　　</a:t>
            </a:r>
            <a:endParaRPr lang="en-US" altLang="ja-JP" sz="1050" dirty="0" smtClean="0">
              <a:solidFill>
                <a:srgbClr val="000000"/>
              </a:solidFill>
              <a:ea typeface="HGP創英角ｺﾞｼｯｸUB" pitchFamily="50" charset="-128"/>
            </a:endParaRPr>
          </a:p>
        </p:txBody>
      </p:sp>
      <p:sp>
        <p:nvSpPr>
          <p:cNvPr id="10" name="AutoShape 26"/>
          <p:cNvSpPr>
            <a:spLocks noChangeArrowheads="1"/>
          </p:cNvSpPr>
          <p:nvPr/>
        </p:nvSpPr>
        <p:spPr bwMode="auto">
          <a:xfrm>
            <a:off x="2741813" y="3867795"/>
            <a:ext cx="1402137" cy="773402"/>
          </a:xfrm>
          <a:prstGeom prst="roundRect">
            <a:avLst>
              <a:gd name="adj" fmla="val 16667"/>
            </a:avLst>
          </a:prstGeom>
          <a:solidFill>
            <a:srgbClr val="FFFF66"/>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en-US" altLang="ja-JP" sz="1600" b="1" dirty="0" smtClean="0">
                <a:solidFill>
                  <a:srgbClr val="000000"/>
                </a:solidFill>
                <a:effectLst>
                  <a:outerShdw blurRad="38100" dist="38100" dir="2700000" algn="tl">
                    <a:srgbClr val="000000">
                      <a:alpha val="43137"/>
                    </a:srgbClr>
                  </a:outerShdw>
                </a:effectLst>
                <a:latin typeface="+mn-ea"/>
              </a:rPr>
              <a:t>Professionals</a:t>
            </a:r>
            <a:endParaRPr lang="en-US" altLang="ja-JP" sz="1600" b="1" dirty="0">
              <a:solidFill>
                <a:srgbClr val="000000"/>
              </a:solidFill>
              <a:effectLst>
                <a:outerShdw blurRad="38100" dist="38100" dir="2700000" algn="tl">
                  <a:srgbClr val="000000">
                    <a:alpha val="43137"/>
                  </a:srgbClr>
                </a:outerShdw>
              </a:effectLst>
              <a:latin typeface="+mn-ea"/>
            </a:endParaRPr>
          </a:p>
        </p:txBody>
      </p:sp>
      <p:sp>
        <p:nvSpPr>
          <p:cNvPr id="11" name="AutoShape 26"/>
          <p:cNvSpPr>
            <a:spLocks noChangeArrowheads="1"/>
          </p:cNvSpPr>
          <p:nvPr/>
        </p:nvSpPr>
        <p:spPr bwMode="auto">
          <a:xfrm>
            <a:off x="2741814" y="2024083"/>
            <a:ext cx="4154536" cy="964662"/>
          </a:xfrm>
          <a:prstGeom prst="roundRect">
            <a:avLst>
              <a:gd name="adj" fmla="val 16667"/>
            </a:avLst>
          </a:prstGeom>
          <a:solidFill>
            <a:srgbClr val="FFFF66"/>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fontAlgn="base">
              <a:lnSpc>
                <a:spcPct val="120000"/>
              </a:lnSpc>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rPr>
              <a:t>Local </a:t>
            </a:r>
          </a:p>
          <a:p>
            <a:pPr fontAlgn="base">
              <a:lnSpc>
                <a:spcPct val="120000"/>
              </a:lnSpc>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rPr>
              <a:t>government</a:t>
            </a:r>
            <a:endParaRPr lang="en-US" altLang="ja-JP" sz="1400" b="1" dirty="0">
              <a:solidFill>
                <a:srgbClr val="000000"/>
              </a:solidFill>
              <a:effectLst>
                <a:outerShdw blurRad="38100" dist="38100" dir="2700000" algn="tl">
                  <a:srgbClr val="000000">
                    <a:alpha val="43137"/>
                  </a:srgbClr>
                </a:outerShdw>
              </a:effectLst>
              <a:latin typeface="+mn-ea"/>
            </a:endParaRPr>
          </a:p>
        </p:txBody>
      </p:sp>
      <p:sp>
        <p:nvSpPr>
          <p:cNvPr id="12" name="AutoShape 26"/>
          <p:cNvSpPr>
            <a:spLocks noChangeArrowheads="1"/>
          </p:cNvSpPr>
          <p:nvPr/>
        </p:nvSpPr>
        <p:spPr bwMode="auto">
          <a:xfrm>
            <a:off x="2741813" y="3047564"/>
            <a:ext cx="1402137" cy="773402"/>
          </a:xfrm>
          <a:prstGeom prst="roundRect">
            <a:avLst>
              <a:gd name="adj" fmla="val 16667"/>
            </a:avLst>
          </a:prstGeom>
          <a:solidFill>
            <a:srgbClr val="FFFF66"/>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ja-JP" altLang="en-US" sz="1600" b="1" dirty="0" smtClean="0">
                <a:solidFill>
                  <a:srgbClr val="000000"/>
                </a:solidFill>
                <a:effectLst>
                  <a:outerShdw blurRad="38100" dist="38100" dir="2700000" algn="tl">
                    <a:srgbClr val="000000">
                      <a:alpha val="43137"/>
                    </a:srgbClr>
                  </a:outerShdw>
                </a:effectLst>
                <a:latin typeface="+mn-ea"/>
                <a:cs typeface="Arial Unicode MS" panose="020B0604020202020204" pitchFamily="50" charset="-128"/>
              </a:rPr>
              <a:t>ＰＴＡ</a:t>
            </a:r>
            <a:r>
              <a:rPr lang="en-US" altLang="ja-JP" sz="1600" b="1" dirty="0" smtClean="0">
                <a:solidFill>
                  <a:srgbClr val="000000"/>
                </a:solidFill>
                <a:effectLst>
                  <a:outerShdw blurRad="38100" dist="38100" dir="2700000" algn="tl">
                    <a:srgbClr val="000000">
                      <a:alpha val="43137"/>
                    </a:srgbClr>
                  </a:outerShdw>
                </a:effectLst>
                <a:latin typeface="+mn-ea"/>
              </a:rPr>
              <a:t>s</a:t>
            </a:r>
          </a:p>
        </p:txBody>
      </p:sp>
      <p:sp>
        <p:nvSpPr>
          <p:cNvPr id="13" name="AutoShape 26"/>
          <p:cNvSpPr>
            <a:spLocks noChangeArrowheads="1"/>
          </p:cNvSpPr>
          <p:nvPr/>
        </p:nvSpPr>
        <p:spPr bwMode="auto">
          <a:xfrm>
            <a:off x="3762668" y="2126865"/>
            <a:ext cx="1402137" cy="773402"/>
          </a:xfrm>
          <a:prstGeom prst="roundRect">
            <a:avLst>
              <a:gd name="adj" fmla="val 16667"/>
            </a:avLst>
          </a:prstGeom>
          <a:solidFill>
            <a:srgbClr val="CCFFFF"/>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en-US" altLang="ja-JP" sz="1200" b="1" dirty="0" smtClean="0">
                <a:solidFill>
                  <a:srgbClr val="000000"/>
                </a:solidFill>
                <a:effectLst>
                  <a:outerShdw blurRad="38100" dist="38100" dir="2700000" algn="tl">
                    <a:srgbClr val="000000">
                      <a:alpha val="43137"/>
                    </a:srgbClr>
                  </a:outerShdw>
                </a:effectLst>
                <a:latin typeface="+mn-ea"/>
              </a:rPr>
              <a:t>Boards of</a:t>
            </a:r>
          </a:p>
          <a:p>
            <a:pPr algn="ctr" fontAlgn="base">
              <a:lnSpc>
                <a:spcPct val="120000"/>
              </a:lnSpc>
              <a:spcBef>
                <a:spcPct val="0"/>
              </a:spcBef>
              <a:spcAft>
                <a:spcPct val="0"/>
              </a:spcAft>
              <a:buClr>
                <a:srgbClr val="003366"/>
              </a:buClr>
              <a:buFont typeface="Wingdings" pitchFamily="2" charset="2"/>
              <a:buNone/>
            </a:pPr>
            <a:r>
              <a:rPr lang="en-US" altLang="ja-JP" sz="1200" b="1" dirty="0" smtClean="0">
                <a:solidFill>
                  <a:srgbClr val="000000"/>
                </a:solidFill>
                <a:effectLst>
                  <a:outerShdw blurRad="38100" dist="38100" dir="2700000" algn="tl">
                    <a:srgbClr val="000000">
                      <a:alpha val="43137"/>
                    </a:srgbClr>
                  </a:outerShdw>
                </a:effectLst>
                <a:latin typeface="+mn-ea"/>
              </a:rPr>
              <a:t>Education</a:t>
            </a:r>
            <a:endParaRPr lang="en-US" altLang="ja-JP" sz="1200" b="1" dirty="0">
              <a:solidFill>
                <a:srgbClr val="000000"/>
              </a:solidFill>
              <a:effectLst>
                <a:outerShdw blurRad="38100" dist="38100" dir="2700000" algn="tl">
                  <a:srgbClr val="000000">
                    <a:alpha val="43137"/>
                  </a:srgbClr>
                </a:outerShdw>
              </a:effectLst>
              <a:latin typeface="+mn-ea"/>
            </a:endParaRPr>
          </a:p>
        </p:txBody>
      </p:sp>
      <p:sp>
        <p:nvSpPr>
          <p:cNvPr id="14" name="AutoShape 26"/>
          <p:cNvSpPr>
            <a:spLocks noChangeArrowheads="1"/>
          </p:cNvSpPr>
          <p:nvPr/>
        </p:nvSpPr>
        <p:spPr bwMode="auto">
          <a:xfrm>
            <a:off x="5543184" y="2128000"/>
            <a:ext cx="1204789" cy="772266"/>
          </a:xfrm>
          <a:prstGeom prst="roundRect">
            <a:avLst>
              <a:gd name="adj" fmla="val 16667"/>
            </a:avLst>
          </a:prstGeom>
          <a:solidFill>
            <a:schemeClr val="accent5">
              <a:lumMod val="20000"/>
              <a:lumOff val="80000"/>
            </a:schemeClr>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en-US" altLang="ja-JP" sz="1200" b="1" dirty="0" smtClean="0">
                <a:solidFill>
                  <a:srgbClr val="000000"/>
                </a:solidFill>
                <a:effectLst>
                  <a:outerShdw blurRad="38100" dist="38100" dir="2700000" algn="tl">
                    <a:srgbClr val="000000">
                      <a:alpha val="43137"/>
                    </a:srgbClr>
                  </a:outerShdw>
                </a:effectLst>
                <a:latin typeface="+mn-ea"/>
              </a:rPr>
              <a:t>Schools</a:t>
            </a:r>
          </a:p>
          <a:p>
            <a:pPr algn="ctr" fontAlgn="base">
              <a:lnSpc>
                <a:spcPct val="120000"/>
              </a:lnSpc>
              <a:spcBef>
                <a:spcPct val="0"/>
              </a:spcBef>
              <a:spcAft>
                <a:spcPct val="0"/>
              </a:spcAft>
              <a:buClr>
                <a:srgbClr val="003366"/>
              </a:buClr>
              <a:buFont typeface="Wingdings" pitchFamily="2" charset="2"/>
              <a:buNone/>
            </a:pPr>
            <a:endParaRPr lang="en-US" altLang="ja-JP" sz="1200" b="1" dirty="0" smtClean="0">
              <a:solidFill>
                <a:srgbClr val="000000"/>
              </a:solidFill>
              <a:effectLst>
                <a:outerShdw blurRad="38100" dist="38100" dir="2700000" algn="tl">
                  <a:srgbClr val="000000">
                    <a:alpha val="43137"/>
                  </a:srgbClr>
                </a:outerShdw>
              </a:effectLst>
              <a:latin typeface="+mn-ea"/>
            </a:endParaRPr>
          </a:p>
          <a:p>
            <a:pPr algn="ctr" fontAlgn="base">
              <a:lnSpc>
                <a:spcPct val="120000"/>
              </a:lnSpc>
              <a:spcBef>
                <a:spcPct val="0"/>
              </a:spcBef>
              <a:spcAft>
                <a:spcPct val="0"/>
              </a:spcAft>
              <a:buClr>
                <a:srgbClr val="003366"/>
              </a:buClr>
              <a:buFont typeface="Wingdings" pitchFamily="2" charset="2"/>
              <a:buNone/>
            </a:pPr>
            <a:endParaRPr lang="en-US" altLang="ja-JP" sz="1200" b="1" dirty="0" smtClean="0">
              <a:solidFill>
                <a:srgbClr val="000000"/>
              </a:solidFill>
              <a:effectLst>
                <a:outerShdw blurRad="38100" dist="38100" dir="2700000" algn="tl">
                  <a:srgbClr val="000000">
                    <a:alpha val="43137"/>
                  </a:srgbClr>
                </a:outerShdw>
              </a:effectLst>
              <a:latin typeface="+mn-ea"/>
            </a:endParaRPr>
          </a:p>
          <a:p>
            <a:pPr fontAlgn="base">
              <a:lnSpc>
                <a:spcPct val="120000"/>
              </a:lnSpc>
              <a:spcBef>
                <a:spcPct val="0"/>
              </a:spcBef>
              <a:spcAft>
                <a:spcPct val="0"/>
              </a:spcAft>
              <a:buClr>
                <a:srgbClr val="003366"/>
              </a:buClr>
              <a:buFont typeface="Wingdings" pitchFamily="2" charset="2"/>
              <a:buNone/>
            </a:pPr>
            <a:endParaRPr lang="en-US" altLang="ja-JP" sz="1200" b="1" dirty="0" smtClean="0">
              <a:solidFill>
                <a:srgbClr val="000000"/>
              </a:solidFill>
              <a:effectLst>
                <a:outerShdw blurRad="38100" dist="38100" dir="2700000" algn="tl">
                  <a:srgbClr val="000000">
                    <a:alpha val="43137"/>
                  </a:srgbClr>
                </a:outerShdw>
              </a:effectLst>
              <a:latin typeface="+mn-ea"/>
            </a:endParaRPr>
          </a:p>
        </p:txBody>
      </p:sp>
      <p:sp>
        <p:nvSpPr>
          <p:cNvPr id="15" name="AutoShape 26"/>
          <p:cNvSpPr>
            <a:spLocks noChangeArrowheads="1"/>
          </p:cNvSpPr>
          <p:nvPr/>
        </p:nvSpPr>
        <p:spPr bwMode="auto">
          <a:xfrm>
            <a:off x="4967458" y="3211252"/>
            <a:ext cx="1409575" cy="446047"/>
          </a:xfrm>
          <a:prstGeom prst="roundRect">
            <a:avLst>
              <a:gd name="adj" fmla="val 16667"/>
            </a:avLst>
          </a:prstGeom>
          <a:solidFill>
            <a:schemeClr val="bg1"/>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en-US" altLang="ja-JP" sz="1600" b="1" dirty="0" smtClean="0">
                <a:solidFill>
                  <a:srgbClr val="000000"/>
                </a:solidFill>
                <a:effectLst>
                  <a:outerShdw blurRad="38100" dist="38100" dir="2700000" algn="tl">
                    <a:srgbClr val="000000">
                      <a:alpha val="43137"/>
                    </a:srgbClr>
                  </a:outerShdw>
                </a:effectLst>
                <a:latin typeface="+mn-ea"/>
              </a:rPr>
              <a:t>Guardians</a:t>
            </a:r>
            <a:endParaRPr lang="en-US" altLang="ja-JP" sz="1600" b="1" dirty="0">
              <a:solidFill>
                <a:srgbClr val="000000"/>
              </a:solidFill>
              <a:effectLst>
                <a:outerShdw blurRad="38100" dist="38100" dir="2700000" algn="tl">
                  <a:srgbClr val="000000">
                    <a:alpha val="43137"/>
                  </a:srgbClr>
                </a:outerShdw>
              </a:effectLst>
              <a:latin typeface="+mn-ea"/>
            </a:endParaRPr>
          </a:p>
        </p:txBody>
      </p:sp>
      <p:cxnSp>
        <p:nvCxnSpPr>
          <p:cNvPr id="16" name="直線コネクタ 15"/>
          <p:cNvCxnSpPr>
            <a:stCxn id="15" idx="1"/>
            <a:endCxn id="12" idx="3"/>
          </p:cNvCxnSpPr>
          <p:nvPr/>
        </p:nvCxnSpPr>
        <p:spPr bwMode="auto">
          <a:xfrm flipH="1" flipV="1">
            <a:off x="4143950" y="3434265"/>
            <a:ext cx="823508" cy="1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直線コネクタ 16"/>
          <p:cNvCxnSpPr>
            <a:stCxn id="13" idx="3"/>
            <a:endCxn id="14" idx="1"/>
          </p:cNvCxnSpPr>
          <p:nvPr/>
        </p:nvCxnSpPr>
        <p:spPr bwMode="auto">
          <a:xfrm>
            <a:off x="5164805" y="2513566"/>
            <a:ext cx="378379" cy="568"/>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8" name="AutoShape 26"/>
          <p:cNvSpPr>
            <a:spLocks noChangeArrowheads="1"/>
          </p:cNvSpPr>
          <p:nvPr/>
        </p:nvSpPr>
        <p:spPr bwMode="auto">
          <a:xfrm>
            <a:off x="5768989" y="2355063"/>
            <a:ext cx="753175" cy="446047"/>
          </a:xfrm>
          <a:prstGeom prst="roundRect">
            <a:avLst>
              <a:gd name="adj" fmla="val 16667"/>
            </a:avLst>
          </a:prstGeom>
          <a:solidFill>
            <a:schemeClr val="bg1"/>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en-US" altLang="ja-JP" sz="1200" b="1" dirty="0" smtClean="0">
                <a:solidFill>
                  <a:srgbClr val="000000"/>
                </a:solidFill>
                <a:effectLst>
                  <a:outerShdw blurRad="38100" dist="38100" dir="2700000" algn="tl">
                    <a:srgbClr val="000000">
                      <a:alpha val="43137"/>
                    </a:srgbClr>
                  </a:outerShdw>
                </a:effectLst>
                <a:latin typeface="+mn-ea"/>
              </a:rPr>
              <a:t>Teachers</a:t>
            </a:r>
            <a:endParaRPr lang="en-US" altLang="ja-JP" sz="1200" b="1" dirty="0">
              <a:solidFill>
                <a:srgbClr val="000000"/>
              </a:solidFill>
              <a:effectLst>
                <a:outerShdw blurRad="38100" dist="38100" dir="2700000" algn="tl">
                  <a:srgbClr val="000000">
                    <a:alpha val="43137"/>
                  </a:srgbClr>
                </a:outerShdw>
              </a:effectLst>
              <a:latin typeface="+mn-ea"/>
            </a:endParaRPr>
          </a:p>
        </p:txBody>
      </p:sp>
      <p:sp>
        <p:nvSpPr>
          <p:cNvPr id="19" name="AutoShape 26"/>
          <p:cNvSpPr>
            <a:spLocks noChangeArrowheads="1"/>
          </p:cNvSpPr>
          <p:nvPr/>
        </p:nvSpPr>
        <p:spPr bwMode="auto">
          <a:xfrm>
            <a:off x="344488" y="1595751"/>
            <a:ext cx="1358691" cy="1671497"/>
          </a:xfrm>
          <a:prstGeom prst="roundRect">
            <a:avLst>
              <a:gd name="adj" fmla="val 16667"/>
            </a:avLst>
          </a:prstGeom>
          <a:solidFill>
            <a:srgbClr val="CCFFFF"/>
          </a:solidFill>
          <a:ln w="9525" algn="ctr">
            <a:solidFill>
              <a:schemeClr val="tx1"/>
            </a:solidFill>
            <a:round/>
            <a:headEnd/>
            <a:tailEnd/>
          </a:ln>
          <a:effectLst>
            <a:outerShdw dist="35921" dir="2700000" algn="ctr" rotWithShape="0">
              <a:srgbClr val="808080"/>
            </a:outerShdw>
          </a:effectLst>
        </p:spPr>
        <p:txBody>
          <a:bodyPr vert="horz"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rPr>
              <a:t>Japan Internet </a:t>
            </a:r>
          </a:p>
          <a:p>
            <a:pPr algn="ctr" fontAlgn="base">
              <a:lnSpc>
                <a:spcPct val="120000"/>
              </a:lnSpc>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rPr>
              <a:t>  Safety Promotion </a:t>
            </a:r>
          </a:p>
          <a:p>
            <a:pPr algn="ctr" fontAlgn="base">
              <a:lnSpc>
                <a:spcPct val="120000"/>
              </a:lnSpc>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rPr>
              <a:t>Association </a:t>
            </a:r>
          </a:p>
          <a:p>
            <a:pPr algn="ctr" fontAlgn="base">
              <a:lnSpc>
                <a:spcPct val="120000"/>
              </a:lnSpc>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rPr>
              <a:t>(JISPA)</a:t>
            </a:r>
            <a:endParaRPr lang="en-US" altLang="ja-JP" sz="1400" b="1" dirty="0">
              <a:solidFill>
                <a:srgbClr val="000000"/>
              </a:solidFill>
              <a:effectLst>
                <a:outerShdw blurRad="38100" dist="38100" dir="2700000" algn="tl">
                  <a:srgbClr val="000000">
                    <a:alpha val="43137"/>
                  </a:srgbClr>
                </a:outerShdw>
              </a:effectLst>
              <a:latin typeface="+mn-ea"/>
            </a:endParaRPr>
          </a:p>
        </p:txBody>
      </p:sp>
      <p:sp>
        <p:nvSpPr>
          <p:cNvPr id="20" name="AutoShape 26"/>
          <p:cNvSpPr>
            <a:spLocks noChangeArrowheads="1"/>
          </p:cNvSpPr>
          <p:nvPr/>
        </p:nvSpPr>
        <p:spPr bwMode="auto">
          <a:xfrm>
            <a:off x="9108668" y="1606212"/>
            <a:ext cx="528745" cy="5102498"/>
          </a:xfrm>
          <a:prstGeom prst="roundRect">
            <a:avLst>
              <a:gd name="adj" fmla="val 16667"/>
            </a:avLst>
          </a:prstGeom>
          <a:solidFill>
            <a:schemeClr val="bg1"/>
          </a:solidFill>
          <a:ln w="9525" algn="ctr">
            <a:solidFill>
              <a:schemeClr val="tx1"/>
            </a:solidFill>
            <a:round/>
            <a:headEnd/>
            <a:tailEnd/>
          </a:ln>
          <a:effectLst>
            <a:outerShdw dist="35921" dir="2700000" algn="ctr" rotWithShape="0">
              <a:srgbClr val="808080"/>
            </a:outerShdw>
          </a:effectLst>
        </p:spPr>
        <p:txBody>
          <a:bodyPr vert="eaVert"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en-US" altLang="ja-JP" sz="2000" dirty="0" smtClean="0">
                <a:solidFill>
                  <a:srgbClr val="000000"/>
                </a:solidFill>
                <a:latin typeface="Arial" charset="0"/>
                <a:ea typeface="HGP創英角ｺﾞｼｯｸUB" pitchFamily="50" charset="-128"/>
              </a:rPr>
              <a:t>Children, guardians, etc.</a:t>
            </a:r>
            <a:endParaRPr lang="en-US" altLang="ja-JP" sz="2000" dirty="0">
              <a:solidFill>
                <a:srgbClr val="000000"/>
              </a:solidFill>
              <a:latin typeface="Arial" charset="0"/>
              <a:ea typeface="HGP創英角ｺﾞｼｯｸUB" pitchFamily="50" charset="-128"/>
            </a:endParaRPr>
          </a:p>
        </p:txBody>
      </p:sp>
      <p:sp>
        <p:nvSpPr>
          <p:cNvPr id="21" name="AutoShape 26"/>
          <p:cNvSpPr>
            <a:spLocks noChangeArrowheads="1"/>
          </p:cNvSpPr>
          <p:nvPr/>
        </p:nvSpPr>
        <p:spPr bwMode="auto">
          <a:xfrm>
            <a:off x="4307203" y="3867795"/>
            <a:ext cx="1402137" cy="773402"/>
          </a:xfrm>
          <a:prstGeom prst="roundRect">
            <a:avLst>
              <a:gd name="adj" fmla="val 16667"/>
            </a:avLst>
          </a:prstGeom>
          <a:solidFill>
            <a:srgbClr val="FFFF66"/>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en-US" altLang="ja-JP" sz="1600" b="1" dirty="0" smtClean="0">
                <a:solidFill>
                  <a:srgbClr val="000000"/>
                </a:solidFill>
                <a:effectLst>
                  <a:outerShdw blurRad="38100" dist="38100" dir="2700000" algn="tl">
                    <a:srgbClr val="000000">
                      <a:alpha val="43137"/>
                    </a:srgbClr>
                  </a:outerShdw>
                </a:effectLst>
                <a:latin typeface="+mn-ea"/>
              </a:rPr>
              <a:t>Consumer </a:t>
            </a:r>
          </a:p>
          <a:p>
            <a:pPr algn="ctr" fontAlgn="base">
              <a:lnSpc>
                <a:spcPct val="120000"/>
              </a:lnSpc>
              <a:spcBef>
                <a:spcPct val="0"/>
              </a:spcBef>
              <a:spcAft>
                <a:spcPct val="0"/>
              </a:spcAft>
              <a:buClr>
                <a:srgbClr val="003366"/>
              </a:buClr>
              <a:buFont typeface="Wingdings" pitchFamily="2" charset="2"/>
              <a:buNone/>
            </a:pPr>
            <a:r>
              <a:rPr lang="en-US" altLang="ja-JP" sz="1600" b="1" dirty="0" smtClean="0">
                <a:solidFill>
                  <a:srgbClr val="000000"/>
                </a:solidFill>
                <a:effectLst>
                  <a:outerShdw blurRad="38100" dist="38100" dir="2700000" algn="tl">
                    <a:srgbClr val="000000">
                      <a:alpha val="43137"/>
                    </a:srgbClr>
                  </a:outerShdw>
                </a:effectLst>
                <a:latin typeface="+mn-ea"/>
              </a:rPr>
              <a:t>association</a:t>
            </a:r>
            <a:endParaRPr lang="en-US" altLang="ja-JP" sz="1600" b="1" dirty="0">
              <a:solidFill>
                <a:srgbClr val="000000"/>
              </a:solidFill>
              <a:effectLst>
                <a:outerShdw blurRad="38100" dist="38100" dir="2700000" algn="tl">
                  <a:srgbClr val="000000">
                    <a:alpha val="43137"/>
                  </a:srgbClr>
                </a:outerShdw>
              </a:effectLst>
              <a:latin typeface="+mn-ea"/>
            </a:endParaRPr>
          </a:p>
        </p:txBody>
      </p:sp>
      <p:sp>
        <p:nvSpPr>
          <p:cNvPr id="22" name="AutoShape 26"/>
          <p:cNvSpPr>
            <a:spLocks noChangeArrowheads="1"/>
          </p:cNvSpPr>
          <p:nvPr/>
        </p:nvSpPr>
        <p:spPr bwMode="auto">
          <a:xfrm>
            <a:off x="6081146" y="3888392"/>
            <a:ext cx="816070" cy="1611438"/>
          </a:xfrm>
          <a:prstGeom prst="roundRect">
            <a:avLst>
              <a:gd name="adj" fmla="val 16667"/>
            </a:avLst>
          </a:prstGeom>
          <a:solidFill>
            <a:srgbClr val="FFFF66"/>
          </a:solidFill>
          <a:ln w="9525" algn="ctr">
            <a:solidFill>
              <a:schemeClr val="tx1"/>
            </a:solidFill>
            <a:round/>
            <a:headEnd/>
            <a:tailEnd/>
          </a:ln>
          <a:effectLst>
            <a:outerShdw dist="35921" dir="2700000" algn="ctr" rotWithShape="0">
              <a:srgbClr val="808080"/>
            </a:outerShdw>
          </a:effectLst>
        </p:spPr>
        <p:txBody>
          <a:bodyPr wrap="none" lIns="68863" tIns="68863" rIns="68863" bIns="68863" anchor="ctr"/>
          <a:lstStyle/>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Organizations</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carrying out </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awareness</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-raising</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activities</a:t>
            </a:r>
            <a:endParaRPr lang="en-US" altLang="ja-JP" sz="900" dirty="0">
              <a:solidFill>
                <a:srgbClr val="000000"/>
              </a:solidFill>
              <a:latin typeface="ＭＳ Ｐ明朝" panose="02020600040205080304" pitchFamily="18" charset="-128"/>
              <a:ea typeface="ＭＳ Ｐ明朝" panose="02020600040205080304" pitchFamily="18" charset="-128"/>
            </a:endParaRPr>
          </a:p>
        </p:txBody>
      </p:sp>
      <p:sp>
        <p:nvSpPr>
          <p:cNvPr id="24" name="AutoShape 26"/>
          <p:cNvSpPr>
            <a:spLocks noChangeArrowheads="1"/>
          </p:cNvSpPr>
          <p:nvPr/>
        </p:nvSpPr>
        <p:spPr bwMode="auto">
          <a:xfrm>
            <a:off x="1925743" y="3657299"/>
            <a:ext cx="667693" cy="1463256"/>
          </a:xfrm>
          <a:prstGeom prst="roundRect">
            <a:avLst>
              <a:gd name="adj" fmla="val 16667"/>
            </a:avLst>
          </a:prstGeom>
          <a:solidFill>
            <a:srgbClr val="FFFF66"/>
          </a:solidFill>
          <a:ln w="9525" algn="ctr">
            <a:solidFill>
              <a:schemeClr val="tx1"/>
            </a:solidFill>
            <a:round/>
            <a:headEnd/>
            <a:tailEnd/>
          </a:ln>
          <a:effectLst>
            <a:outerShdw dist="35921" dir="2700000" algn="ctr" rotWithShape="0">
              <a:srgbClr val="808080"/>
            </a:outerShdw>
          </a:effectLst>
        </p:spPr>
        <p:txBody>
          <a:bodyPr wrap="none" lIns="36000" tIns="36000" rIns="36000" bIns="36000" anchor="ctr">
            <a:normAutofit/>
          </a:bodyPr>
          <a:lstStyle/>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Organizations,</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NPOs, </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professionals, etc.</a:t>
            </a:r>
            <a:br>
              <a:rPr lang="en-US" altLang="ja-JP" sz="900" dirty="0" smtClean="0">
                <a:solidFill>
                  <a:srgbClr val="000000"/>
                </a:solidFill>
                <a:latin typeface="ＭＳ Ｐ明朝" panose="02020600040205080304" pitchFamily="18" charset="-128"/>
                <a:ea typeface="ＭＳ Ｐ明朝" panose="02020600040205080304" pitchFamily="18" charset="-128"/>
              </a:rPr>
            </a:br>
            <a:r>
              <a:rPr lang="en-US" altLang="ja-JP" sz="900" dirty="0" smtClean="0">
                <a:solidFill>
                  <a:srgbClr val="000000"/>
                </a:solidFill>
                <a:latin typeface="ＭＳ Ｐ明朝" panose="02020600040205080304" pitchFamily="18" charset="-128"/>
                <a:ea typeface="ＭＳ Ｐ明朝" panose="02020600040205080304" pitchFamily="18" charset="-128"/>
              </a:rPr>
              <a:t>which </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actively </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carry out </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awareness-raising </a:t>
            </a:r>
          </a:p>
          <a:p>
            <a:pPr fontAlgn="base">
              <a:lnSpc>
                <a:spcPct val="120000"/>
              </a:lnSpc>
              <a:spcBef>
                <a:spcPct val="0"/>
              </a:spcBef>
              <a:spcAft>
                <a:spcPct val="0"/>
              </a:spcAft>
              <a:buClr>
                <a:srgbClr val="003366"/>
              </a:buClr>
              <a:buFont typeface="Wingdings" pitchFamily="2" charset="2"/>
              <a:buNone/>
            </a:pPr>
            <a:r>
              <a:rPr lang="en-US" altLang="ja-JP" sz="900" dirty="0" smtClean="0">
                <a:solidFill>
                  <a:srgbClr val="000000"/>
                </a:solidFill>
                <a:latin typeface="ＭＳ Ｐ明朝" panose="02020600040205080304" pitchFamily="18" charset="-128"/>
                <a:ea typeface="ＭＳ Ｐ明朝" panose="02020600040205080304" pitchFamily="18" charset="-128"/>
              </a:rPr>
              <a:t>activities</a:t>
            </a:r>
            <a:endParaRPr lang="en-US" altLang="ja-JP" sz="900" dirty="0">
              <a:solidFill>
                <a:srgbClr val="000000"/>
              </a:solidFill>
              <a:latin typeface="ＭＳ Ｐ明朝" panose="02020600040205080304" pitchFamily="18" charset="-128"/>
              <a:ea typeface="ＭＳ Ｐ明朝" panose="02020600040205080304" pitchFamily="18" charset="-128"/>
            </a:endParaRPr>
          </a:p>
        </p:txBody>
      </p:sp>
      <p:sp>
        <p:nvSpPr>
          <p:cNvPr id="25" name="上矢印 24"/>
          <p:cNvSpPr/>
          <p:nvPr/>
        </p:nvSpPr>
        <p:spPr bwMode="auto">
          <a:xfrm>
            <a:off x="1777574" y="5065039"/>
            <a:ext cx="871170" cy="640307"/>
          </a:xfrm>
          <a:prstGeom prst="upArrow">
            <a:avLst>
              <a:gd name="adj1" fmla="val 68508"/>
              <a:gd name="adj2" fmla="val 37250"/>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72000" tIns="72000" rIns="72000" bIns="72000" numCol="1" rtlCol="0" anchor="ctr" anchorCtr="0" compatLnSpc="1">
            <a:prstTxWarp prst="textNoShape">
              <a:avLst/>
            </a:prstTxWarp>
          </a:bodyPr>
          <a:lstStyle/>
          <a:p>
            <a:pPr fontAlgn="base">
              <a:spcBef>
                <a:spcPct val="0"/>
              </a:spcBef>
              <a:spcAft>
                <a:spcPct val="0"/>
              </a:spcAft>
            </a:pPr>
            <a:r>
              <a:rPr lang="en-US" altLang="ja-JP" sz="900" dirty="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rPr>
              <a:t>Strengthening </a:t>
            </a:r>
            <a:endParaRPr lang="en-US" altLang="ja-JP" sz="900" dirty="0" smtClean="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endParaRPr>
          </a:p>
          <a:p>
            <a:pPr fontAlgn="base">
              <a:spcBef>
                <a:spcPct val="0"/>
              </a:spcBef>
              <a:spcAft>
                <a:spcPct val="0"/>
              </a:spcAft>
            </a:pPr>
            <a:r>
              <a:rPr lang="en-US" altLang="ja-JP" sz="900" dirty="0" smtClean="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rPr>
              <a:t>cooperation</a:t>
            </a:r>
            <a:endParaRPr lang="en-US" altLang="ja-JP" sz="900" dirty="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endParaRPr>
          </a:p>
          <a:p>
            <a:pPr fontAlgn="base">
              <a:spcBef>
                <a:spcPct val="0"/>
              </a:spcBef>
              <a:spcAft>
                <a:spcPct val="0"/>
              </a:spcAft>
            </a:pPr>
            <a:r>
              <a:rPr lang="en-US" altLang="ja-JP" sz="900" dirty="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rPr>
              <a:t>Encouraging </a:t>
            </a:r>
            <a:endParaRPr lang="en-US" altLang="ja-JP" sz="900" dirty="0" smtClean="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endParaRPr>
          </a:p>
          <a:p>
            <a:pPr fontAlgn="base">
              <a:spcBef>
                <a:spcPct val="0"/>
              </a:spcBef>
              <a:spcAft>
                <a:spcPct val="0"/>
              </a:spcAft>
            </a:pPr>
            <a:r>
              <a:rPr lang="en-US" altLang="ja-JP" sz="900" dirty="0" smtClean="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rPr>
              <a:t>the </a:t>
            </a:r>
            <a:r>
              <a:rPr lang="en-US" altLang="ja-JP" sz="900" dirty="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rPr>
              <a:t>participation</a:t>
            </a:r>
            <a:endParaRPr lang="ja-JP" altLang="en-US" sz="900" dirty="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endParaRPr>
          </a:p>
        </p:txBody>
      </p:sp>
      <p:cxnSp>
        <p:nvCxnSpPr>
          <p:cNvPr id="27" name="直線コネクタ 26"/>
          <p:cNvCxnSpPr/>
          <p:nvPr/>
        </p:nvCxnSpPr>
        <p:spPr bwMode="auto">
          <a:xfrm flipV="1">
            <a:off x="5370194" y="2514134"/>
            <a:ext cx="0" cy="697106"/>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9" name="左右矢印 38"/>
          <p:cNvSpPr/>
          <p:nvPr/>
        </p:nvSpPr>
        <p:spPr bwMode="auto">
          <a:xfrm>
            <a:off x="1703179" y="1797685"/>
            <a:ext cx="1038634" cy="1636592"/>
          </a:xfrm>
          <a:prstGeom prst="leftRightArrow">
            <a:avLst>
              <a:gd name="adj1" fmla="val 64333"/>
              <a:gd name="adj2" fmla="val 41938"/>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72000" tIns="72000" rIns="72000" bIns="72000" numCol="1" rtlCol="0" anchor="ctr" anchorCtr="0" compatLnSpc="1">
            <a:prstTxWarp prst="textNoShape">
              <a:avLst/>
            </a:prstTxWarp>
          </a:bodyPr>
          <a:lstStyle/>
          <a:p>
            <a:pPr marL="0" marR="0" indent="0" algn="r" defTabSz="914400" rtl="0" eaLnBrk="1" fontAlgn="base" latinLnBrk="0" hangingPunct="1">
              <a:lnSpc>
                <a:spcPct val="120000"/>
              </a:lnSpc>
              <a:spcBef>
                <a:spcPct val="0"/>
              </a:spcBef>
              <a:spcAft>
                <a:spcPct val="0"/>
              </a:spcAft>
              <a:buClr>
                <a:srgbClr val="003366"/>
              </a:buClr>
              <a:buSzTx/>
              <a:buFont typeface="Wingdings" pitchFamily="2" charset="2"/>
              <a:buNone/>
              <a:tabLst/>
            </a:pPr>
            <a:endParaRPr kumimoji="1" lang="ja-JP" altLang="en-US" sz="1200" b="0" i="0" u="none" strike="noStrike" cap="none" normalizeH="0" baseline="0" dirty="0" smtClean="0">
              <a:ln>
                <a:noFill/>
              </a:ln>
              <a:solidFill>
                <a:schemeClr val="tx1"/>
              </a:solidFill>
              <a:effectLst/>
              <a:latin typeface="Helvetica" pitchFamily="34" charset="0"/>
              <a:ea typeface="中ゴシックBBB" pitchFamily="49" charset="-128"/>
            </a:endParaRPr>
          </a:p>
        </p:txBody>
      </p:sp>
      <p:sp>
        <p:nvSpPr>
          <p:cNvPr id="41" name="AutoShape 26"/>
          <p:cNvSpPr>
            <a:spLocks noChangeArrowheads="1"/>
          </p:cNvSpPr>
          <p:nvPr/>
        </p:nvSpPr>
        <p:spPr bwMode="auto">
          <a:xfrm>
            <a:off x="128464" y="3684374"/>
            <a:ext cx="907021" cy="1512168"/>
          </a:xfrm>
          <a:prstGeom prst="roundRect">
            <a:avLst>
              <a:gd name="adj" fmla="val 16667"/>
            </a:avLst>
          </a:prstGeom>
          <a:solidFill>
            <a:srgbClr val="CCFFFF"/>
          </a:solidFill>
          <a:ln w="9525" algn="ctr">
            <a:solidFill>
              <a:schemeClr val="tx1"/>
            </a:solidFill>
            <a:round/>
            <a:headEnd/>
            <a:tailEnd/>
          </a:ln>
          <a:effectLst>
            <a:outerShdw dist="35921" dir="2700000" algn="ctr" rotWithShape="0">
              <a:srgbClr val="808080"/>
            </a:outerShdw>
          </a:effectLst>
        </p:spPr>
        <p:txBody>
          <a:bodyPr vert="horz" wrap="none" lIns="68863" tIns="68863" rIns="68863" bIns="68863" anchor="ctr"/>
          <a:lstStyle/>
          <a:p>
            <a:pPr algn="ctr" fontAlgn="base">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cs typeface="Arial Unicode MS" panose="020B0604020202020204" pitchFamily="50" charset="-128"/>
              </a:rPr>
              <a:t>Ministries </a:t>
            </a:r>
          </a:p>
          <a:p>
            <a:pPr algn="ctr" fontAlgn="base">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cs typeface="Arial Unicode MS" panose="020B0604020202020204" pitchFamily="50" charset="-128"/>
              </a:rPr>
              <a:t>and </a:t>
            </a:r>
          </a:p>
          <a:p>
            <a:pPr algn="ctr" fontAlgn="base">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cs typeface="Arial Unicode MS" panose="020B0604020202020204" pitchFamily="50" charset="-128"/>
              </a:rPr>
              <a:t>agencies</a:t>
            </a:r>
          </a:p>
          <a:p>
            <a:pPr algn="ctr" fontAlgn="base">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cs typeface="Arial Unicode MS" panose="020B0604020202020204" pitchFamily="50" charset="-128"/>
              </a:rPr>
              <a:t>CAO</a:t>
            </a:r>
          </a:p>
          <a:p>
            <a:pPr algn="ctr" fontAlgn="base">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cs typeface="Arial Unicode MS" panose="020B0604020202020204" pitchFamily="50" charset="-128"/>
              </a:rPr>
              <a:t>MEXT</a:t>
            </a:r>
          </a:p>
          <a:p>
            <a:pPr algn="ctr" fontAlgn="base">
              <a:spcBef>
                <a:spcPct val="0"/>
              </a:spcBef>
              <a:spcAft>
                <a:spcPct val="0"/>
              </a:spcAft>
              <a:buClr>
                <a:srgbClr val="003366"/>
              </a:buClr>
              <a:buFont typeface="Wingdings" pitchFamily="2" charset="2"/>
              <a:buNone/>
            </a:pPr>
            <a:r>
              <a:rPr lang="en-US" altLang="ja-JP" sz="1400" b="1" dirty="0" smtClean="0">
                <a:solidFill>
                  <a:srgbClr val="000000"/>
                </a:solidFill>
                <a:effectLst>
                  <a:outerShdw blurRad="38100" dist="38100" dir="2700000" algn="tl">
                    <a:srgbClr val="000000">
                      <a:alpha val="43137"/>
                    </a:srgbClr>
                  </a:outerShdw>
                </a:effectLst>
                <a:latin typeface="+mn-ea"/>
                <a:cs typeface="Arial Unicode MS" panose="020B0604020202020204" pitchFamily="50" charset="-128"/>
              </a:rPr>
              <a:t>METI etc.</a:t>
            </a:r>
            <a:endParaRPr lang="en-US" altLang="ja-JP" sz="1400" b="1" dirty="0">
              <a:solidFill>
                <a:srgbClr val="000000"/>
              </a:solidFill>
              <a:effectLst>
                <a:outerShdw blurRad="38100" dist="38100" dir="2700000" algn="tl">
                  <a:srgbClr val="000000">
                    <a:alpha val="43137"/>
                  </a:srgbClr>
                </a:outerShdw>
              </a:effectLst>
              <a:latin typeface="+mn-ea"/>
              <a:cs typeface="Arial Unicode MS" panose="020B0604020202020204" pitchFamily="50" charset="-128"/>
            </a:endParaRPr>
          </a:p>
        </p:txBody>
      </p:sp>
      <p:sp>
        <p:nvSpPr>
          <p:cNvPr id="29" name="上下矢印 28"/>
          <p:cNvSpPr/>
          <p:nvPr/>
        </p:nvSpPr>
        <p:spPr bwMode="auto">
          <a:xfrm>
            <a:off x="1013236" y="3267248"/>
            <a:ext cx="730407" cy="2266947"/>
          </a:xfrm>
          <a:prstGeom prst="upDownArrow">
            <a:avLst>
              <a:gd name="adj1" fmla="val 66747"/>
              <a:gd name="adj2" fmla="val 38278"/>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72000" tIns="72000" rIns="72000" bIns="72000" numCol="1" rtlCol="0" anchor="ctr" anchorCtr="0" compatLnSpc="1">
            <a:prstTxWarp prst="textNoShape">
              <a:avLst/>
            </a:prstTxWarp>
          </a:bodyPr>
          <a:lstStyle/>
          <a:p>
            <a:pPr marL="0" marR="0" indent="0" algn="r" defTabSz="914400" rtl="0" eaLnBrk="1" fontAlgn="base" latinLnBrk="0" hangingPunct="1">
              <a:lnSpc>
                <a:spcPct val="120000"/>
              </a:lnSpc>
              <a:spcBef>
                <a:spcPct val="0"/>
              </a:spcBef>
              <a:spcAft>
                <a:spcPct val="0"/>
              </a:spcAft>
              <a:buClr>
                <a:srgbClr val="003366"/>
              </a:buClr>
              <a:buSzTx/>
              <a:buFont typeface="Wingdings" pitchFamily="2" charset="2"/>
              <a:buNone/>
              <a:tabLst/>
            </a:pPr>
            <a:endParaRPr kumimoji="1" lang="ja-JP" altLang="en-US" sz="1200" b="0" i="0" u="none" strike="noStrike" cap="none" normalizeH="0" baseline="0" dirty="0" smtClean="0">
              <a:ln>
                <a:noFill/>
              </a:ln>
              <a:solidFill>
                <a:schemeClr val="tx1"/>
              </a:solidFill>
              <a:effectLst/>
              <a:latin typeface="Helvetica" pitchFamily="34" charset="0"/>
              <a:ea typeface="中ゴシックBBB" pitchFamily="49" charset="-128"/>
            </a:endParaRPr>
          </a:p>
        </p:txBody>
      </p:sp>
      <p:sp>
        <p:nvSpPr>
          <p:cNvPr id="30" name="テキスト ボックス 29"/>
          <p:cNvSpPr txBox="1"/>
          <p:nvPr/>
        </p:nvSpPr>
        <p:spPr>
          <a:xfrm>
            <a:off x="1209745" y="3657299"/>
            <a:ext cx="430887" cy="1226150"/>
          </a:xfrm>
          <a:prstGeom prst="rect">
            <a:avLst/>
          </a:prstGeom>
          <a:noFill/>
        </p:spPr>
        <p:txBody>
          <a:bodyPr vert="eaVert" wrap="square" rtlCol="0">
            <a:spAutoFit/>
          </a:bodyPr>
          <a:lstStyle/>
          <a:p>
            <a:pPr algn="ctr" fontAlgn="base">
              <a:spcBef>
                <a:spcPct val="0"/>
              </a:spcBef>
              <a:spcAft>
                <a:spcPct val="0"/>
              </a:spcAft>
            </a:pPr>
            <a:r>
              <a:rPr lang="en-US" altLang="ja-JP" sz="1600" dirty="0">
                <a:solidFill>
                  <a:prstClr val="black"/>
                </a:solidFill>
                <a:latin typeface="HGP創英角ｺﾞｼｯｸUB" pitchFamily="50" charset="-128"/>
                <a:ea typeface="HGP創英角ｺﾞｼｯｸUB" pitchFamily="50" charset="-128"/>
              </a:rPr>
              <a:t>cooperation</a:t>
            </a:r>
          </a:p>
        </p:txBody>
      </p:sp>
      <p:sp>
        <p:nvSpPr>
          <p:cNvPr id="3" name="正方形/長方形 2"/>
          <p:cNvSpPr/>
          <p:nvPr/>
        </p:nvSpPr>
        <p:spPr>
          <a:xfrm>
            <a:off x="2576736" y="1585319"/>
            <a:ext cx="4451289" cy="391710"/>
          </a:xfrm>
          <a:prstGeom prst="rect">
            <a:avLst/>
          </a:prstGeom>
        </p:spPr>
        <p:txBody>
          <a:bodyPr wrap="square">
            <a:spAutoFit/>
          </a:bodyPr>
          <a:lstStyle/>
          <a:p>
            <a:pPr algn="ctr" fontAlgn="base">
              <a:lnSpc>
                <a:spcPct val="120000"/>
              </a:lnSpc>
              <a:spcBef>
                <a:spcPct val="0"/>
              </a:spcBef>
              <a:spcAft>
                <a:spcPct val="0"/>
              </a:spcAft>
              <a:buClr>
                <a:srgbClr val="003366"/>
              </a:buClr>
              <a:buFont typeface="Wingdings" pitchFamily="2" charset="2"/>
              <a:buNone/>
            </a:pPr>
            <a:r>
              <a:rPr lang="en-US" altLang="ja-JP" dirty="0" smtClean="0">
                <a:solidFill>
                  <a:srgbClr val="000000"/>
                </a:solidFill>
                <a:latin typeface="Arial" charset="0"/>
                <a:ea typeface="HGP創英角ｺﾞｼｯｸUB" pitchFamily="50" charset="-128"/>
              </a:rPr>
              <a:t> </a:t>
            </a:r>
            <a:r>
              <a:rPr lang="en-US" altLang="ja-JP" b="1" dirty="0" smtClean="0">
                <a:solidFill>
                  <a:srgbClr val="000000"/>
                </a:solidFill>
                <a:effectLst>
                  <a:outerShdw blurRad="38100" dist="38100" dir="2700000" algn="tl">
                    <a:srgbClr val="000000">
                      <a:alpha val="43137"/>
                    </a:srgbClr>
                  </a:outerShdw>
                </a:effectLst>
                <a:latin typeface="+mn-ea"/>
              </a:rPr>
              <a:t>Cooperative framework  in local areas</a:t>
            </a:r>
            <a:endParaRPr lang="en-US" altLang="ja-JP" sz="1100" b="1" dirty="0">
              <a:solidFill>
                <a:srgbClr val="000000"/>
              </a:solidFill>
              <a:effectLst>
                <a:outerShdw blurRad="38100" dist="38100" dir="2700000" algn="tl">
                  <a:srgbClr val="000000">
                    <a:alpha val="43137"/>
                  </a:srgbClr>
                </a:outerShdw>
              </a:effectLst>
              <a:latin typeface="+mn-ea"/>
            </a:endParaRPr>
          </a:p>
        </p:txBody>
      </p:sp>
      <p:sp>
        <p:nvSpPr>
          <p:cNvPr id="46" name="AutoShape 26"/>
          <p:cNvSpPr>
            <a:spLocks noChangeArrowheads="1"/>
          </p:cNvSpPr>
          <p:nvPr/>
        </p:nvSpPr>
        <p:spPr bwMode="auto">
          <a:xfrm rot="5400000">
            <a:off x="2531606" y="3527565"/>
            <a:ext cx="916424" cy="5290662"/>
          </a:xfrm>
          <a:prstGeom prst="roundRect">
            <a:avLst>
              <a:gd name="adj" fmla="val 16667"/>
            </a:avLst>
          </a:prstGeom>
          <a:solidFill>
            <a:schemeClr val="bg1"/>
          </a:solidFill>
          <a:ln w="9525" algn="ctr">
            <a:solidFill>
              <a:schemeClr val="tx1"/>
            </a:solidFill>
            <a:round/>
            <a:headEnd/>
            <a:tailEnd/>
          </a:ln>
          <a:effectLst>
            <a:outerShdw dist="35921" dir="2700000" algn="ctr" rotWithShape="0">
              <a:srgbClr val="808080"/>
            </a:outerShdw>
          </a:effectLst>
        </p:spPr>
        <p:txBody>
          <a:bodyPr vert="horz" wrap="none" lIns="68863" tIns="68863" rIns="68863" bIns="68863" anchor="ctr"/>
          <a:lstStyle/>
          <a:p>
            <a:pPr fontAlgn="base">
              <a:lnSpc>
                <a:spcPct val="120000"/>
              </a:lnSpc>
              <a:spcBef>
                <a:spcPct val="0"/>
              </a:spcBef>
              <a:spcAft>
                <a:spcPct val="0"/>
              </a:spcAft>
              <a:buClr>
                <a:srgbClr val="003366"/>
              </a:buClr>
              <a:buFont typeface="Wingdings" pitchFamily="2" charset="2"/>
              <a:buNone/>
            </a:pPr>
            <a:endParaRPr lang="en-US" altLang="ja-JP" sz="20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20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20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2000" dirty="0" smtClean="0">
              <a:solidFill>
                <a:srgbClr val="000000"/>
              </a:solidFill>
              <a:ea typeface="HGP創英角ｺﾞｼｯｸUB" pitchFamily="50" charset="-128"/>
            </a:endParaRPr>
          </a:p>
          <a:p>
            <a:pPr fontAlgn="base">
              <a:lnSpc>
                <a:spcPct val="120000"/>
              </a:lnSpc>
              <a:spcBef>
                <a:spcPct val="0"/>
              </a:spcBef>
              <a:spcAft>
                <a:spcPct val="0"/>
              </a:spcAft>
              <a:buClr>
                <a:srgbClr val="003366"/>
              </a:buClr>
              <a:buFont typeface="Wingdings" pitchFamily="2" charset="2"/>
              <a:buNone/>
            </a:pPr>
            <a:endParaRPr lang="en-US" altLang="ja-JP" sz="2000" dirty="0" smtClean="0">
              <a:solidFill>
                <a:srgbClr val="000000"/>
              </a:solidFill>
              <a:ea typeface="HGP創英角ｺﾞｼｯｸUB" pitchFamily="50" charset="-128"/>
            </a:endParaRPr>
          </a:p>
          <a:p>
            <a:pPr algn="ct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algn="ct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algn="ct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algn="ct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algn="ctr" fontAlgn="base">
              <a:lnSpc>
                <a:spcPct val="120000"/>
              </a:lnSpc>
              <a:spcBef>
                <a:spcPct val="0"/>
              </a:spcBef>
              <a:spcAft>
                <a:spcPct val="0"/>
              </a:spcAft>
              <a:buClr>
                <a:srgbClr val="003366"/>
              </a:buClr>
              <a:buFont typeface="Wingdings" pitchFamily="2" charset="2"/>
              <a:buNone/>
            </a:pPr>
            <a:endParaRPr lang="en-US" altLang="ja-JP" sz="1100" dirty="0" smtClean="0">
              <a:solidFill>
                <a:srgbClr val="000000"/>
              </a:solidFill>
              <a:ea typeface="HGP創英角ｺﾞｼｯｸUB" pitchFamily="50" charset="-128"/>
            </a:endParaRPr>
          </a:p>
          <a:p>
            <a:pPr algn="ct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a:p>
            <a:pPr algn="ctr" fontAlgn="base">
              <a:lnSpc>
                <a:spcPct val="120000"/>
              </a:lnSpc>
              <a:spcBef>
                <a:spcPct val="0"/>
              </a:spcBef>
              <a:spcAft>
                <a:spcPct val="0"/>
              </a:spcAft>
              <a:buClr>
                <a:srgbClr val="003366"/>
              </a:buClr>
              <a:buFont typeface="Wingdings" pitchFamily="2" charset="2"/>
              <a:buNone/>
            </a:pPr>
            <a:endParaRPr lang="en-US" altLang="ja-JP" sz="1100" dirty="0">
              <a:solidFill>
                <a:srgbClr val="000000"/>
              </a:solidFill>
              <a:ea typeface="HGP創英角ｺﾞｼｯｸUB" pitchFamily="50" charset="-128"/>
            </a:endParaRPr>
          </a:p>
        </p:txBody>
      </p:sp>
      <p:sp>
        <p:nvSpPr>
          <p:cNvPr id="28" name="AutoShape 26"/>
          <p:cNvSpPr>
            <a:spLocks noChangeArrowheads="1"/>
          </p:cNvSpPr>
          <p:nvPr/>
        </p:nvSpPr>
        <p:spPr bwMode="auto">
          <a:xfrm rot="16200000">
            <a:off x="4038718" y="5088372"/>
            <a:ext cx="737064" cy="2181256"/>
          </a:xfrm>
          <a:prstGeom prst="roundRect">
            <a:avLst>
              <a:gd name="adj" fmla="val 16667"/>
            </a:avLst>
          </a:prstGeom>
          <a:solidFill>
            <a:srgbClr val="FFFF66"/>
          </a:solidFill>
          <a:ln w="9525" algn="ctr">
            <a:solidFill>
              <a:schemeClr val="tx1"/>
            </a:solidFill>
            <a:round/>
            <a:headEnd/>
            <a:tailEnd/>
          </a:ln>
          <a:effectLst>
            <a:outerShdw dist="35921" dir="2700000" algn="ctr" rotWithShape="0">
              <a:srgbClr val="808080"/>
            </a:outerShdw>
          </a:effectLst>
        </p:spPr>
        <p:txBody>
          <a:bodyPr vert="eaVert" wrap="none" lIns="68863" tIns="68863" rIns="68863" bIns="68863" anchor="ctr"/>
          <a:lstStyle/>
          <a:p>
            <a:pPr algn="ctr" fontAlgn="base">
              <a:lnSpc>
                <a:spcPct val="120000"/>
              </a:lnSpc>
              <a:spcBef>
                <a:spcPct val="0"/>
              </a:spcBef>
              <a:spcAft>
                <a:spcPct val="0"/>
              </a:spcAft>
              <a:buClr>
                <a:srgbClr val="003366"/>
              </a:buClr>
              <a:buFont typeface="Wingdings" pitchFamily="2" charset="2"/>
              <a:buNone/>
            </a:pPr>
            <a:r>
              <a:rPr lang="en-US" altLang="ja-JP" sz="2000" b="1" dirty="0" smtClean="0">
                <a:solidFill>
                  <a:srgbClr val="000000"/>
                </a:solidFill>
                <a:effectLst>
                  <a:outerShdw blurRad="38100" dist="38100" dir="2700000" algn="tl">
                    <a:srgbClr val="000000">
                      <a:alpha val="43137"/>
                    </a:srgbClr>
                  </a:outerShdw>
                </a:effectLst>
                <a:latin typeface="+mn-ea"/>
              </a:rPr>
              <a:t>MIC’s </a:t>
            </a:r>
            <a:br>
              <a:rPr lang="en-US" altLang="ja-JP" sz="2000" b="1" dirty="0" smtClean="0">
                <a:solidFill>
                  <a:srgbClr val="000000"/>
                </a:solidFill>
                <a:effectLst>
                  <a:outerShdw blurRad="38100" dist="38100" dir="2700000" algn="tl">
                    <a:srgbClr val="000000">
                      <a:alpha val="43137"/>
                    </a:srgbClr>
                  </a:outerShdw>
                </a:effectLst>
                <a:latin typeface="+mn-ea"/>
              </a:rPr>
            </a:br>
            <a:r>
              <a:rPr lang="en-US" altLang="ja-JP" sz="2000" b="1" dirty="0" smtClean="0">
                <a:solidFill>
                  <a:srgbClr val="000000"/>
                </a:solidFill>
                <a:effectLst>
                  <a:outerShdw blurRad="38100" dist="38100" dir="2700000" algn="tl">
                    <a:srgbClr val="000000">
                      <a:alpha val="43137"/>
                    </a:srgbClr>
                  </a:outerShdw>
                </a:effectLst>
                <a:latin typeface="+mn-ea"/>
              </a:rPr>
              <a:t>regional office </a:t>
            </a:r>
            <a:endParaRPr lang="ja-JP" altLang="en-US" sz="2000" b="1" dirty="0">
              <a:solidFill>
                <a:srgbClr val="000000"/>
              </a:solidFill>
              <a:effectLst>
                <a:outerShdw blurRad="38100" dist="38100" dir="2700000" algn="tl">
                  <a:srgbClr val="000000">
                    <a:alpha val="43137"/>
                  </a:srgbClr>
                </a:outerShdw>
              </a:effectLst>
              <a:latin typeface="+mn-ea"/>
            </a:endParaRPr>
          </a:p>
        </p:txBody>
      </p:sp>
      <p:sp>
        <p:nvSpPr>
          <p:cNvPr id="2" name="円/楕円 1"/>
          <p:cNvSpPr/>
          <p:nvPr/>
        </p:nvSpPr>
        <p:spPr>
          <a:xfrm rot="16200000">
            <a:off x="4019582" y="5107506"/>
            <a:ext cx="820642" cy="222656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54964" y="5980827"/>
            <a:ext cx="1121036" cy="461665"/>
          </a:xfrm>
          <a:prstGeom prst="rect">
            <a:avLst/>
          </a:prstGeom>
          <a:noFill/>
        </p:spPr>
        <p:txBody>
          <a:bodyPr wrap="square" rtlCol="0">
            <a:spAutoFit/>
          </a:bodyPr>
          <a:lstStyle/>
          <a:p>
            <a:pPr fontAlgn="base">
              <a:lnSpc>
                <a:spcPct val="120000"/>
              </a:lnSpc>
              <a:spcBef>
                <a:spcPct val="0"/>
              </a:spcBef>
              <a:spcAft>
                <a:spcPct val="0"/>
              </a:spcAft>
              <a:buClr>
                <a:srgbClr val="003366"/>
              </a:buClr>
              <a:buFont typeface="Wingdings" pitchFamily="2" charset="2"/>
              <a:buNone/>
            </a:pPr>
            <a:r>
              <a:rPr lang="en-US" altLang="ja-JP" sz="2000" b="1" dirty="0" smtClean="0">
                <a:solidFill>
                  <a:srgbClr val="000000"/>
                </a:solidFill>
                <a:effectLst>
                  <a:outerShdw blurRad="38100" dist="38100" dir="2700000" algn="tl">
                    <a:srgbClr val="000000">
                      <a:alpha val="43137"/>
                    </a:srgbClr>
                  </a:outerShdw>
                </a:effectLst>
                <a:latin typeface="+mn-ea"/>
              </a:rPr>
              <a:t>MIC</a:t>
            </a:r>
          </a:p>
        </p:txBody>
      </p:sp>
      <p:sp>
        <p:nvSpPr>
          <p:cNvPr id="32" name="右矢印 31"/>
          <p:cNvSpPr/>
          <p:nvPr/>
        </p:nvSpPr>
        <p:spPr>
          <a:xfrm>
            <a:off x="7118914" y="1535704"/>
            <a:ext cx="1969485" cy="5173006"/>
          </a:xfrm>
          <a:prstGeom prst="rightArrow">
            <a:avLst>
              <a:gd name="adj1" fmla="val 86428"/>
              <a:gd name="adj2" fmla="val 43004"/>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0" name="Picture 3" descr="C:\Users\S.Kamata\AppData\Local\Microsoft\Windows\Temporary Internet Files\Content.IE5\GIOQ3QXV\MC900223592[1].wmf"/>
          <p:cNvPicPr>
            <a:picLocks noChangeAspect="1" noChangeArrowheads="1"/>
          </p:cNvPicPr>
          <p:nvPr/>
        </p:nvPicPr>
        <p:blipFill>
          <a:blip r:embed="rId2" cstate="print"/>
          <a:srcRect/>
          <a:stretch>
            <a:fillRect/>
          </a:stretch>
        </p:blipFill>
        <p:spPr bwMode="auto">
          <a:xfrm>
            <a:off x="7786608" y="4588490"/>
            <a:ext cx="843804" cy="476550"/>
          </a:xfrm>
          <a:prstGeom prst="rect">
            <a:avLst/>
          </a:prstGeom>
          <a:noFill/>
        </p:spPr>
      </p:pic>
      <p:pic>
        <p:nvPicPr>
          <p:cNvPr id="51" name="図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4043" y="2578086"/>
            <a:ext cx="838635" cy="510419"/>
          </a:xfrm>
          <a:prstGeom prst="rect">
            <a:avLst/>
          </a:prstGeom>
        </p:spPr>
      </p:pic>
      <p:pic>
        <p:nvPicPr>
          <p:cNvPr id="54" name="Picture 2" descr="C:\Users\S.Kamata\AppData\Local\Microsoft\Windows\Temporary Internet Files\Content.IE5\6SP2VSLE\MC900223574[1].wmf"/>
          <p:cNvPicPr>
            <a:picLocks noChangeAspect="1" noChangeArrowheads="1"/>
          </p:cNvPicPr>
          <p:nvPr/>
        </p:nvPicPr>
        <p:blipFill>
          <a:blip r:embed="rId4" cstate="print"/>
          <a:srcRect/>
          <a:stretch>
            <a:fillRect/>
          </a:stretch>
        </p:blipFill>
        <p:spPr bwMode="auto">
          <a:xfrm>
            <a:off x="7786608" y="5122953"/>
            <a:ext cx="806722" cy="440902"/>
          </a:xfrm>
          <a:prstGeom prst="rect">
            <a:avLst/>
          </a:prstGeom>
          <a:noFill/>
        </p:spPr>
      </p:pic>
      <p:sp>
        <p:nvSpPr>
          <p:cNvPr id="42" name="テキスト ボックス 41"/>
          <p:cNvSpPr txBox="1"/>
          <p:nvPr/>
        </p:nvSpPr>
        <p:spPr>
          <a:xfrm>
            <a:off x="7122612" y="1797685"/>
            <a:ext cx="430887" cy="4749847"/>
          </a:xfrm>
          <a:prstGeom prst="rect">
            <a:avLst/>
          </a:prstGeom>
          <a:noFill/>
        </p:spPr>
        <p:txBody>
          <a:bodyPr vert="eaVert" wrap="square" rtlCol="0">
            <a:spAutoFit/>
          </a:bodyPr>
          <a:lstStyle/>
          <a:p>
            <a:pPr algn="ctr"/>
            <a:r>
              <a:rPr lang="en-US" altLang="ja-JP" sz="1600" dirty="0" smtClean="0">
                <a:solidFill>
                  <a:srgbClr val="000000"/>
                </a:solidFill>
                <a:latin typeface="Arial" charset="0"/>
                <a:ea typeface="HGP創英角ｺﾞｼｯｸUB" pitchFamily="50" charset="-128"/>
              </a:rPr>
              <a:t>The distribution of Awareness-raising activities</a:t>
            </a:r>
            <a:endParaRPr kumimoji="1" lang="ja-JP" altLang="en-US" sz="1600" dirty="0">
              <a:latin typeface="HGPｺﾞｼｯｸE" panose="020B0900000000000000" pitchFamily="50" charset="-128"/>
              <a:ea typeface="HGPｺﾞｼｯｸE" panose="020B0900000000000000" pitchFamily="50" charset="-128"/>
            </a:endParaRPr>
          </a:p>
        </p:txBody>
      </p:sp>
      <p:pic>
        <p:nvPicPr>
          <p:cNvPr id="49" name="図 4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67857" y="3120555"/>
            <a:ext cx="820858" cy="608077"/>
          </a:xfrm>
          <a:prstGeom prst="rect">
            <a:avLst/>
          </a:prstGeom>
        </p:spPr>
      </p:pic>
      <p:cxnSp>
        <p:nvCxnSpPr>
          <p:cNvPr id="44" name="直線コネクタ 43"/>
          <p:cNvCxnSpPr/>
          <p:nvPr/>
        </p:nvCxnSpPr>
        <p:spPr>
          <a:xfrm>
            <a:off x="2667625" y="5534197"/>
            <a:ext cx="0" cy="102378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7523182" y="2024083"/>
            <a:ext cx="1102226" cy="430887"/>
          </a:xfrm>
          <a:prstGeom prst="rect">
            <a:avLst/>
          </a:prstGeom>
          <a:noFill/>
        </p:spPr>
        <p:txBody>
          <a:bodyPr wrap="square" rtlCol="0">
            <a:spAutoFit/>
          </a:bodyPr>
          <a:lstStyle/>
          <a:p>
            <a:r>
              <a:rPr kumimoji="1"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Coordinate</a:t>
            </a:r>
          </a:p>
          <a:p>
            <a:r>
              <a:rPr kumimoji="1"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seminar</a:t>
            </a:r>
            <a:endParaRPr kumimoji="1"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00837" y="3810518"/>
            <a:ext cx="1212785" cy="27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テキスト ボックス 54"/>
          <p:cNvSpPr txBox="1"/>
          <p:nvPr/>
        </p:nvSpPr>
        <p:spPr>
          <a:xfrm>
            <a:off x="7545288" y="5629751"/>
            <a:ext cx="1619743" cy="430887"/>
          </a:xfrm>
          <a:prstGeom prst="rect">
            <a:avLst/>
          </a:prstGeom>
          <a:noFill/>
        </p:spPr>
        <p:txBody>
          <a:bodyPr wrap="square" rtlCol="0">
            <a:spAutoFit/>
          </a:bodyPr>
          <a:lstStyle/>
          <a:p>
            <a:r>
              <a:rPr kumimoji="1"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Provide </a:t>
            </a:r>
          </a:p>
          <a:p>
            <a:r>
              <a:rPr kumimoji="1"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materials</a:t>
            </a:r>
            <a:endParaRPr kumimoji="1"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57" name="テキスト ボックス 56"/>
          <p:cNvSpPr txBox="1"/>
          <p:nvPr/>
        </p:nvSpPr>
        <p:spPr>
          <a:xfrm>
            <a:off x="7401272" y="4113437"/>
            <a:ext cx="2103602" cy="430887"/>
          </a:xfrm>
          <a:prstGeom prst="rect">
            <a:avLst/>
          </a:prstGeom>
          <a:noFill/>
        </p:spPr>
        <p:txBody>
          <a:bodyPr wrap="square" rtlCol="0">
            <a:spAutoFit/>
          </a:bodyPr>
          <a:lstStyle/>
          <a:p>
            <a:r>
              <a:rPr kumimoji="1"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Explanation at </a:t>
            </a:r>
            <a:r>
              <a:rPr kumimoji="1" lang="en-US" altLang="ja-JP" sz="1100" dirty="0" err="1" smtClean="0">
                <a:latin typeface="Arial Unicode MS" panose="020B0604020202020204" pitchFamily="50" charset="-128"/>
                <a:ea typeface="Arial Unicode MS" panose="020B0604020202020204" pitchFamily="50" charset="-128"/>
                <a:cs typeface="Arial Unicode MS" panose="020B0604020202020204" pitchFamily="50" charset="-128"/>
              </a:rPr>
              <a:t>internak</a:t>
            </a:r>
            <a:r>
              <a:rPr kumimoji="1"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meetings such as PTAs</a:t>
            </a:r>
            <a:endParaRPr kumimoji="1"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58" name="Documents"/>
          <p:cNvSpPr>
            <a:spLocks noEditPoints="1" noChangeArrowheads="1"/>
          </p:cNvSpPr>
          <p:nvPr/>
        </p:nvSpPr>
        <p:spPr bwMode="auto">
          <a:xfrm rot="1820546">
            <a:off x="7937128" y="6048112"/>
            <a:ext cx="271267" cy="417583"/>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endParaRPr lang="ja-JP" altLang="en-US"/>
          </a:p>
        </p:txBody>
      </p:sp>
      <p:sp>
        <p:nvSpPr>
          <p:cNvPr id="26" name="正方形/長方形 25"/>
          <p:cNvSpPr/>
          <p:nvPr/>
        </p:nvSpPr>
        <p:spPr>
          <a:xfrm>
            <a:off x="2864768" y="4711559"/>
            <a:ext cx="3104229" cy="757130"/>
          </a:xfrm>
          <a:prstGeom prst="rect">
            <a:avLst/>
          </a:prstGeom>
        </p:spPr>
        <p:txBody>
          <a:bodyPr wrap="square">
            <a:spAutoFit/>
          </a:bodyPr>
          <a:lstStyle/>
          <a:p>
            <a:pPr fontAlgn="base">
              <a:lnSpc>
                <a:spcPct val="120000"/>
              </a:lnSpc>
              <a:spcBef>
                <a:spcPct val="0"/>
              </a:spcBef>
              <a:spcAft>
                <a:spcPct val="0"/>
              </a:spcAft>
              <a:buClr>
                <a:srgbClr val="003366"/>
              </a:buClr>
              <a:buFont typeface="Wingdings" pitchFamily="2" charset="2"/>
              <a:buNone/>
            </a:pPr>
            <a:r>
              <a:rPr lang="en-US" altLang="ja-JP" sz="1600" b="1" dirty="0" smtClean="0">
                <a:solidFill>
                  <a:srgbClr val="000000"/>
                </a:solidFill>
                <a:effectLst>
                  <a:outerShdw blurRad="38100" dist="38100" dir="2700000" algn="tl">
                    <a:srgbClr val="000000">
                      <a:alpha val="43137"/>
                    </a:srgbClr>
                  </a:outerShdw>
                </a:effectLst>
                <a:latin typeface="+mn-ea"/>
              </a:rPr>
              <a:t>Relevant business operators</a:t>
            </a:r>
          </a:p>
          <a:p>
            <a:pPr fontAlgn="base">
              <a:lnSpc>
                <a:spcPct val="120000"/>
              </a:lnSpc>
              <a:spcBef>
                <a:spcPct val="0"/>
              </a:spcBef>
              <a:spcAft>
                <a:spcPct val="0"/>
              </a:spcAft>
              <a:buClr>
                <a:srgbClr val="003366"/>
              </a:buClr>
              <a:buFont typeface="Wingdings" pitchFamily="2" charset="2"/>
              <a:buNone/>
            </a:pPr>
            <a:r>
              <a:rPr lang="en-US" altLang="ja-JP" sz="1000" dirty="0" smtClean="0">
                <a:solidFill>
                  <a:srgbClr val="000000"/>
                </a:solidFill>
                <a:latin typeface="ＭＳ Ｐ明朝" panose="02020600040205080304" pitchFamily="18" charset="-128"/>
                <a:ea typeface="ＭＳ Ｐ明朝" panose="02020600040205080304" pitchFamily="18" charset="-128"/>
              </a:rPr>
              <a:t>(Carriers, ISPs, device makers, filtering developers,</a:t>
            </a:r>
          </a:p>
          <a:p>
            <a:pPr fontAlgn="base">
              <a:lnSpc>
                <a:spcPct val="120000"/>
              </a:lnSpc>
              <a:spcBef>
                <a:spcPct val="0"/>
              </a:spcBef>
              <a:spcAft>
                <a:spcPct val="0"/>
              </a:spcAft>
              <a:buClr>
                <a:srgbClr val="003366"/>
              </a:buClr>
              <a:buFont typeface="Wingdings" pitchFamily="2" charset="2"/>
              <a:buNone/>
            </a:pPr>
            <a:r>
              <a:rPr lang="en-US" altLang="ja-JP" sz="1000" dirty="0" smtClean="0">
                <a:solidFill>
                  <a:srgbClr val="000000"/>
                </a:solidFill>
                <a:latin typeface="ＭＳ Ｐ明朝" panose="02020600040205080304" pitchFamily="18" charset="-128"/>
                <a:ea typeface="ＭＳ Ｐ明朝" panose="02020600040205080304" pitchFamily="18" charset="-128"/>
              </a:rPr>
              <a:t>contents or application suppliers, OS providers)</a:t>
            </a:r>
            <a:endParaRPr lang="en-US" altLang="ja-JP" sz="1000" dirty="0">
              <a:solidFill>
                <a:srgbClr val="000000"/>
              </a:solidFill>
              <a:latin typeface="ＭＳ Ｐ明朝" panose="02020600040205080304" pitchFamily="18" charset="-128"/>
              <a:ea typeface="ＭＳ Ｐ明朝" panose="02020600040205080304" pitchFamily="18" charset="-128"/>
            </a:endParaRPr>
          </a:p>
        </p:txBody>
      </p:sp>
      <p:sp>
        <p:nvSpPr>
          <p:cNvPr id="52" name="テキスト ボックス 51"/>
          <p:cNvSpPr txBox="1"/>
          <p:nvPr/>
        </p:nvSpPr>
        <p:spPr>
          <a:xfrm>
            <a:off x="1784648" y="2154203"/>
            <a:ext cx="1104358" cy="1061829"/>
          </a:xfrm>
          <a:prstGeom prst="rect">
            <a:avLst/>
          </a:prstGeom>
          <a:noFill/>
        </p:spPr>
        <p:txBody>
          <a:bodyPr wrap="square" rtlCol="0">
            <a:spAutoFit/>
          </a:bodyPr>
          <a:lstStyle/>
          <a:p>
            <a:pPr fontAlgn="base">
              <a:spcBef>
                <a:spcPct val="0"/>
              </a:spcBef>
              <a:spcAft>
                <a:spcPct val="0"/>
              </a:spcAft>
            </a:pPr>
            <a:r>
              <a:rPr lang="ja-JP" altLang="en-US" sz="900" dirty="0" smtClean="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rPr>
              <a:t>・</a:t>
            </a:r>
            <a:r>
              <a:rPr lang="en-US" altLang="ja-JP" sz="900" dirty="0" smtClean="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rPr>
              <a:t>Coordinate or support workshops, seminars, etc.</a:t>
            </a:r>
          </a:p>
          <a:p>
            <a:pPr fontAlgn="base">
              <a:spcBef>
                <a:spcPct val="0"/>
              </a:spcBef>
              <a:spcAft>
                <a:spcPct val="0"/>
              </a:spcAft>
            </a:pPr>
            <a:r>
              <a:rPr lang="ja-JP" altLang="en-US" sz="900" dirty="0" smtClean="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rPr>
              <a:t>・</a:t>
            </a:r>
            <a:r>
              <a:rPr lang="en-US" altLang="ja-JP" sz="900" dirty="0" smtClean="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rPr>
              <a:t>Provide educational materials(e.g. pamphlet.)</a:t>
            </a:r>
            <a:endParaRPr lang="en-US" altLang="ja-JP" sz="900" dirty="0">
              <a:solidFill>
                <a:prstClr val="black"/>
              </a:solidFill>
              <a:latin typeface="ＭＳ Ｐ明朝" panose="02020600040205080304" pitchFamily="18" charset="-128"/>
              <a:ea typeface="ＭＳ Ｐ明朝" panose="02020600040205080304" pitchFamily="18" charset="-128"/>
              <a:cs typeface="Arial Unicode MS" panose="020B0604020202020204" pitchFamily="50" charset="-128"/>
            </a:endParaRPr>
          </a:p>
        </p:txBody>
      </p:sp>
      <p:sp>
        <p:nvSpPr>
          <p:cNvPr id="53"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12</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56" name="テキスト ボックス 55"/>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ja-JP" altLang="en-US" sz="2400" b="1" dirty="0">
                <a:solidFill>
                  <a:prstClr val="black"/>
                </a:solidFill>
                <a:effectLst>
                  <a:outerShdw blurRad="38100" dist="38100" dir="2700000" algn="tl">
                    <a:srgbClr val="000000">
                      <a:alpha val="43137"/>
                    </a:srgbClr>
                  </a:outerShdw>
                </a:effectLst>
                <a:latin typeface="ＭＳ Ｐゴシック"/>
              </a:rPr>
              <a:t>　</a:t>
            </a:r>
            <a:r>
              <a:rPr lang="en-US" altLang="ja-JP" sz="2400" b="1" dirty="0">
                <a:solidFill>
                  <a:prstClr val="black"/>
                </a:solidFill>
                <a:effectLst>
                  <a:outerShdw blurRad="38100" dist="38100" dir="2700000" algn="tl">
                    <a:srgbClr val="000000">
                      <a:alpha val="43137"/>
                    </a:srgbClr>
                  </a:outerShdw>
                </a:effectLst>
                <a:latin typeface="ＭＳ Ｐゴシック"/>
              </a:rPr>
              <a:t>Constructing cooperative frameworks in local </a:t>
            </a:r>
            <a:r>
              <a:rPr lang="en-US" altLang="ja-JP" sz="2400" b="1" dirty="0" smtClean="0">
                <a:solidFill>
                  <a:prstClr val="black"/>
                </a:solidFill>
                <a:effectLst>
                  <a:outerShdw blurRad="38100" dist="38100" dir="2700000" algn="tl">
                    <a:srgbClr val="000000">
                      <a:alpha val="43137"/>
                    </a:srgbClr>
                  </a:outerShdw>
                </a:effectLst>
                <a:latin typeface="ＭＳ Ｐゴシック"/>
              </a:rPr>
              <a:t>areas</a:t>
            </a:r>
            <a:endParaRPr lang="en-US" altLang="ja-JP" sz="2400" b="1" dirty="0">
              <a:solidFill>
                <a:prstClr val="black"/>
              </a:solidFill>
              <a:effectLst>
                <a:outerShdw blurRad="38100" dist="38100" dir="2700000" algn="tl">
                  <a:srgbClr val="000000">
                    <a:alpha val="43137"/>
                  </a:srgbClr>
                </a:outerShdw>
              </a:effectLst>
              <a:latin typeface="ＭＳ Ｐゴシック"/>
            </a:endParaRPr>
          </a:p>
        </p:txBody>
      </p:sp>
      <p:sp>
        <p:nvSpPr>
          <p:cNvPr id="59" name="テキスト ボックス 58"/>
          <p:cNvSpPr txBox="1"/>
          <p:nvPr/>
        </p:nvSpPr>
        <p:spPr>
          <a:xfrm>
            <a:off x="28228" y="541129"/>
            <a:ext cx="9849544" cy="707886"/>
          </a:xfrm>
          <a:prstGeom prst="rect">
            <a:avLst/>
          </a:prstGeom>
          <a:solidFill>
            <a:schemeClr val="bg1"/>
          </a:solidFill>
          <a:ln>
            <a:solidFill>
              <a:schemeClr val="accent4">
                <a:shade val="95000"/>
                <a:satMod val="105000"/>
              </a:schemeClr>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6213" indent="-176213" fontAlgn="base">
              <a:spcBef>
                <a:spcPts val="1200"/>
              </a:spcBef>
              <a:spcAft>
                <a:spcPct val="0"/>
              </a:spcAft>
              <a:defRPr/>
            </a:pPr>
            <a:r>
              <a:rPr lang="ja-JP" altLang="en-US" sz="2000" b="1" dirty="0">
                <a:solidFill>
                  <a:srgbClr val="000000"/>
                </a:solidFill>
                <a:latin typeface="+mn-ea"/>
                <a:cs typeface="Mongolian Baiti" pitchFamily="66" charset="0"/>
              </a:rPr>
              <a:t>◆ </a:t>
            </a:r>
            <a:r>
              <a:rPr lang="en-US" altLang="ja-JP" sz="2000" b="1" u="sng" dirty="0">
                <a:solidFill>
                  <a:prstClr val="black"/>
                </a:solidFill>
                <a:latin typeface="+mn-ea"/>
                <a:cs typeface="Mongolian Baiti" pitchFamily="66" charset="0"/>
              </a:rPr>
              <a:t>R</a:t>
            </a:r>
            <a:r>
              <a:rPr lang="en-US" altLang="ja-JP" sz="2000" b="1" u="sng" dirty="0" smtClean="0">
                <a:solidFill>
                  <a:prstClr val="black"/>
                </a:solidFill>
                <a:latin typeface="+mn-ea"/>
                <a:cs typeface="Mongolian Baiti" pitchFamily="66" charset="0"/>
              </a:rPr>
              <a:t>elevant </a:t>
            </a:r>
            <a:r>
              <a:rPr lang="en-US" altLang="ja-JP" sz="2000" b="1" u="sng" dirty="0">
                <a:solidFill>
                  <a:prstClr val="black"/>
                </a:solidFill>
                <a:latin typeface="+mn-ea"/>
                <a:cs typeface="Mongolian Baiti" pitchFamily="66" charset="0"/>
              </a:rPr>
              <a:t>parties should cooperate widely and distribute awareness-raising activities to improve literacy in local area</a:t>
            </a:r>
            <a:r>
              <a:rPr lang="en-US" altLang="ja-JP" sz="2000" b="1" dirty="0">
                <a:solidFill>
                  <a:prstClr val="black"/>
                </a:solidFill>
                <a:latin typeface="+mn-ea"/>
                <a:cs typeface="Mongolian Baiti" pitchFamily="66" charset="0"/>
              </a:rPr>
              <a:t>. MIC plays an central part in constructing that frameworks.</a:t>
            </a:r>
          </a:p>
        </p:txBody>
      </p:sp>
    </p:spTree>
    <p:extLst>
      <p:ext uri="{BB962C8B-B14F-4D97-AF65-F5344CB8AC3E}">
        <p14:creationId xmlns:p14="http://schemas.microsoft.com/office/powerpoint/2010/main" val="2786022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テキスト ボックス 34"/>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ja-JP" altLang="en-US" sz="2400" b="1" dirty="0">
                <a:solidFill>
                  <a:prstClr val="black"/>
                </a:solidFill>
                <a:effectLst>
                  <a:outerShdw blurRad="38100" dist="38100" dir="2700000" algn="tl">
                    <a:srgbClr val="000000">
                      <a:alpha val="43137"/>
                    </a:srgbClr>
                  </a:outerShdw>
                </a:effectLst>
                <a:latin typeface="ＭＳ Ｐゴシック"/>
              </a:rPr>
              <a:t>　</a:t>
            </a:r>
            <a:r>
              <a:rPr lang="en-US" altLang="ja-JP" sz="2400" b="1" dirty="0" smtClean="0">
                <a:solidFill>
                  <a:prstClr val="black"/>
                </a:solidFill>
                <a:effectLst>
                  <a:outerShdw blurRad="38100" dist="38100" dir="2700000" algn="tl">
                    <a:srgbClr val="000000">
                      <a:alpha val="43137"/>
                    </a:srgbClr>
                  </a:outerShdw>
                </a:effectLst>
                <a:latin typeface="ＭＳ Ｐゴシック"/>
              </a:rPr>
              <a:t>Private sectors activities; JISPA</a:t>
            </a:r>
            <a:endParaRPr lang="en-US" altLang="ja-JP" sz="2400" b="1" dirty="0">
              <a:solidFill>
                <a:prstClr val="black"/>
              </a:solidFill>
              <a:effectLst>
                <a:outerShdw blurRad="38100" dist="38100" dir="2700000" algn="tl">
                  <a:srgbClr val="000000">
                    <a:alpha val="43137"/>
                  </a:srgbClr>
                </a:outerShdw>
              </a:effectLst>
              <a:latin typeface="ＭＳ Ｐゴシック"/>
            </a:endParaRPr>
          </a:p>
        </p:txBody>
      </p:sp>
      <p:sp>
        <p:nvSpPr>
          <p:cNvPr id="36" name="Line 7"/>
          <p:cNvSpPr>
            <a:spLocks noChangeShapeType="1"/>
          </p:cNvSpPr>
          <p:nvPr/>
        </p:nvSpPr>
        <p:spPr bwMode="auto">
          <a:xfrm flipV="1">
            <a:off x="-3141" y="478972"/>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dirty="0">
              <a:solidFill>
                <a:prstClr val="black"/>
              </a:solidFill>
              <a:latin typeface="Arial" charset="0"/>
            </a:endParaRPr>
          </a:p>
        </p:txBody>
      </p:sp>
      <p:sp>
        <p:nvSpPr>
          <p:cNvPr id="30" name="正方形/長方形 29"/>
          <p:cNvSpPr/>
          <p:nvPr/>
        </p:nvSpPr>
        <p:spPr>
          <a:xfrm>
            <a:off x="266568" y="2492376"/>
            <a:ext cx="2366433" cy="30972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icrosoft Sans Serif" panose="020B0604020202020204" pitchFamily="34" charset="0"/>
              <a:cs typeface="Microsoft Sans Serif" panose="020B0604020202020204" pitchFamily="34" charset="0"/>
            </a:endParaRPr>
          </a:p>
        </p:txBody>
      </p:sp>
      <p:pic>
        <p:nvPicPr>
          <p:cNvPr id="4099" name="Picture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88575" y="5462589"/>
            <a:ext cx="1470422" cy="1017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104" name="直線コネクタ 47"/>
          <p:cNvCxnSpPr>
            <a:cxnSpLocks noChangeShapeType="1"/>
          </p:cNvCxnSpPr>
          <p:nvPr/>
        </p:nvCxnSpPr>
        <p:spPr bwMode="auto">
          <a:xfrm flipH="1">
            <a:off x="349119" y="285750"/>
            <a:ext cx="1719" cy="236538"/>
          </a:xfrm>
          <a:prstGeom prst="line">
            <a:avLst/>
          </a:prstGeom>
          <a:noFill/>
          <a:ln w="12700" algn="ctr">
            <a:solidFill>
              <a:schemeClr val="bg1"/>
            </a:solidFill>
            <a:round/>
            <a:headEnd/>
            <a:tailEnd/>
          </a:ln>
          <a:extLst>
            <a:ext uri="{909E8E84-426E-40DD-AFC4-6F175D3DCCD1}">
              <a14:hiddenFill xmlns:a14="http://schemas.microsoft.com/office/drawing/2010/main">
                <a:noFill/>
              </a14:hiddenFill>
            </a:ext>
          </a:extLst>
        </p:spPr>
      </p:cxnSp>
      <p:sp>
        <p:nvSpPr>
          <p:cNvPr id="4107" name="テキスト ボックス 7"/>
          <p:cNvSpPr txBox="1">
            <a:spLocks noChangeArrowheads="1"/>
          </p:cNvSpPr>
          <p:nvPr/>
        </p:nvSpPr>
        <p:spPr bwMode="auto">
          <a:xfrm>
            <a:off x="2763706" y="2492376"/>
            <a:ext cx="6841331" cy="30972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ts val="1438"/>
              </a:lnSpc>
              <a:spcBef>
                <a:spcPct val="0"/>
              </a:spcBef>
              <a:buFontTx/>
              <a:buNone/>
            </a:pPr>
            <a:endParaRPr lang="en-US" altLang="ja-JP" sz="1400" dirty="0">
              <a:effectLst/>
              <a:latin typeface="ＭＳ Ｐゴシック" panose="020B0600070205080204" pitchFamily="50" charset="-128"/>
              <a:cs typeface="Microsoft Sans Serif" pitchFamily="34" charset="0"/>
            </a:endParaRPr>
          </a:p>
          <a:p>
            <a:pPr eaLnBrk="1" hangingPunct="1">
              <a:lnSpc>
                <a:spcPts val="1438"/>
              </a:lnSpc>
              <a:spcBef>
                <a:spcPct val="0"/>
              </a:spcBef>
              <a:buFontTx/>
              <a:buNone/>
            </a:pPr>
            <a:r>
              <a:rPr lang="ja-JP" altLang="en-US" sz="1400" dirty="0">
                <a:effectLst/>
                <a:latin typeface="ＭＳ Ｐゴシック" panose="020B0600070205080204" pitchFamily="50" charset="-128"/>
                <a:cs typeface="Microsoft Sans Serif" pitchFamily="34" charset="0"/>
              </a:rPr>
              <a:t>　</a:t>
            </a:r>
            <a:r>
              <a:rPr lang="en-US" altLang="ja-JP" sz="1400" dirty="0">
                <a:effectLst/>
                <a:latin typeface="ＭＳ Ｐゴシック" panose="020B0600070205080204" pitchFamily="50" charset="-128"/>
                <a:cs typeface="Microsoft Sans Serif" pitchFamily="34" charset="0"/>
              </a:rPr>
              <a:t>JISPA is non-profit membership organization to develop a safer Internet for young people. It collects and publicizes information on the initiatives carried out by private-sector and local community organizations, providing a forum to share and develop ideas regarding the improvement of the Internet use environment. </a:t>
            </a:r>
          </a:p>
          <a:p>
            <a:pPr eaLnBrk="1" hangingPunct="1">
              <a:lnSpc>
                <a:spcPts val="1438"/>
              </a:lnSpc>
              <a:spcBef>
                <a:spcPct val="0"/>
              </a:spcBef>
              <a:buFontTx/>
              <a:buNone/>
            </a:pPr>
            <a:endParaRPr lang="en-US" altLang="ja-JP" sz="1400" dirty="0">
              <a:effectLst/>
              <a:latin typeface="ＭＳ Ｐゴシック" panose="020B0600070205080204" pitchFamily="50" charset="-128"/>
              <a:cs typeface="Microsoft Sans Serif" pitchFamily="34" charset="0"/>
            </a:endParaRPr>
          </a:p>
          <a:p>
            <a:pPr eaLnBrk="1" hangingPunct="1">
              <a:lnSpc>
                <a:spcPts val="1438"/>
              </a:lnSpc>
              <a:spcBef>
                <a:spcPct val="0"/>
              </a:spcBef>
              <a:buFontTx/>
              <a:buNone/>
            </a:pPr>
            <a:r>
              <a:rPr lang="ja-JP" altLang="en-US" sz="1400" dirty="0">
                <a:effectLst/>
                <a:latin typeface="ＭＳ Ｐゴシック" panose="020B0600070205080204" pitchFamily="50" charset="-128"/>
                <a:cs typeface="Microsoft Sans Serif" pitchFamily="34" charset="0"/>
              </a:rPr>
              <a:t>　</a:t>
            </a:r>
            <a:r>
              <a:rPr lang="en-US" altLang="ja-JP" sz="1400" dirty="0">
                <a:effectLst/>
                <a:latin typeface="ＭＳ Ｐゴシック" panose="020B0600070205080204" pitchFamily="50" charset="-128"/>
                <a:cs typeface="Microsoft Sans Serif" pitchFamily="34" charset="0"/>
              </a:rPr>
              <a:t>This forum aims to promote all-around media literacy to empower young people to make full use of ICT and adults to better control such use for their well being. It also works to support the development and widespread adoption of a self-regulatory Charter on which private-sector companies and individuals using the Internet can base their activities to contribute to building a safe and secure network environment for all.</a:t>
            </a:r>
          </a:p>
          <a:p>
            <a:pPr eaLnBrk="1" hangingPunct="1">
              <a:lnSpc>
                <a:spcPts val="1438"/>
              </a:lnSpc>
              <a:spcBef>
                <a:spcPct val="0"/>
              </a:spcBef>
              <a:buFontTx/>
              <a:buNone/>
            </a:pPr>
            <a:endParaRPr lang="en-US" altLang="ja-JP" sz="1400" dirty="0">
              <a:effectLst/>
              <a:latin typeface="ＭＳ Ｐゴシック" panose="020B0600070205080204" pitchFamily="50" charset="-128"/>
              <a:cs typeface="Microsoft Sans Serif" pitchFamily="34" charset="0"/>
            </a:endParaRPr>
          </a:p>
          <a:p>
            <a:pPr eaLnBrk="1" hangingPunct="1">
              <a:lnSpc>
                <a:spcPts val="1438"/>
              </a:lnSpc>
              <a:spcBef>
                <a:spcPct val="0"/>
              </a:spcBef>
              <a:buFontTx/>
              <a:buNone/>
            </a:pPr>
            <a:r>
              <a:rPr lang="ja-JP" altLang="en-US" sz="1400" dirty="0">
                <a:effectLst/>
                <a:latin typeface="ＭＳ Ｐゴシック" panose="020B0600070205080204" pitchFamily="50" charset="-128"/>
                <a:cs typeface="Microsoft Sans Serif" pitchFamily="34" charset="0"/>
              </a:rPr>
              <a:t>　</a:t>
            </a:r>
            <a:r>
              <a:rPr lang="en-US" altLang="ja-JP" sz="1400" dirty="0">
                <a:effectLst/>
                <a:latin typeface="ＭＳ Ｐゴシック" panose="020B0600070205080204" pitchFamily="50" charset="-128"/>
                <a:cs typeface="Microsoft Sans Serif" pitchFamily="34" charset="0"/>
              </a:rPr>
              <a:t>Its current members  include: NTT DOCOMO, KDDI, </a:t>
            </a:r>
            <a:r>
              <a:rPr lang="en-US" altLang="ja-JP" sz="1400" dirty="0" err="1">
                <a:effectLst/>
                <a:latin typeface="ＭＳ Ｐゴシック" panose="020B0600070205080204" pitchFamily="50" charset="-128"/>
                <a:cs typeface="Microsoft Sans Serif" pitchFamily="34" charset="0"/>
              </a:rPr>
              <a:t>SoftBank</a:t>
            </a:r>
            <a:r>
              <a:rPr lang="en-US" altLang="ja-JP" sz="1400" dirty="0">
                <a:effectLst/>
                <a:latin typeface="ＭＳ Ｐゴシック" panose="020B0600070205080204" pitchFamily="50" charset="-128"/>
                <a:cs typeface="Microsoft Sans Serif" pitchFamily="34" charset="0"/>
              </a:rPr>
              <a:t> Mobile, Fujitsu, Coca-Cola (Japan), McDonald's Company (Japan), Microsoft, Yahoo Japan, Google Japan, </a:t>
            </a:r>
            <a:r>
              <a:rPr lang="en-US" altLang="ja-JP" sz="1400" dirty="0" err="1">
                <a:effectLst/>
                <a:latin typeface="ＭＳ Ｐゴシック" panose="020B0600070205080204" pitchFamily="50" charset="-128"/>
                <a:cs typeface="Microsoft Sans Serif" pitchFamily="34" charset="0"/>
              </a:rPr>
              <a:t>DeNA</a:t>
            </a:r>
            <a:r>
              <a:rPr lang="en-US" altLang="ja-JP" sz="1400" dirty="0">
                <a:effectLst/>
                <a:latin typeface="ＭＳ Ｐゴシック" panose="020B0600070205080204" pitchFamily="50" charset="-128"/>
                <a:cs typeface="Microsoft Sans Serif" pitchFamily="34" charset="0"/>
              </a:rPr>
              <a:t>, GREE, </a:t>
            </a:r>
            <a:r>
              <a:rPr lang="en-US" altLang="ja-JP" sz="1400" dirty="0" err="1">
                <a:effectLst/>
                <a:latin typeface="ＭＳ Ｐゴシック" panose="020B0600070205080204" pitchFamily="50" charset="-128"/>
                <a:cs typeface="Microsoft Sans Serif" pitchFamily="34" charset="0"/>
              </a:rPr>
              <a:t>Mixi</a:t>
            </a:r>
            <a:r>
              <a:rPr lang="en-US" altLang="ja-JP" sz="1400" dirty="0">
                <a:effectLst/>
                <a:latin typeface="ＭＳ Ｐゴシック" panose="020B0600070205080204" pitchFamily="50" charset="-128"/>
                <a:cs typeface="Microsoft Sans Serif" pitchFamily="34" charset="0"/>
              </a:rPr>
              <a:t>, academia, the media and Parent-Teacher Association.</a:t>
            </a:r>
          </a:p>
          <a:p>
            <a:pPr eaLnBrk="1" hangingPunct="1">
              <a:lnSpc>
                <a:spcPts val="1438"/>
              </a:lnSpc>
              <a:spcBef>
                <a:spcPct val="0"/>
              </a:spcBef>
              <a:buFontTx/>
              <a:buNone/>
            </a:pPr>
            <a:r>
              <a:rPr lang="en-US" altLang="ja-JP" sz="1400" dirty="0">
                <a:effectLst/>
                <a:latin typeface="ＭＳ Ｐゴシック" panose="020B0600070205080204" pitchFamily="50" charset="-128"/>
                <a:cs typeface="Microsoft Sans Serif" pitchFamily="34" charset="0"/>
              </a:rPr>
              <a:t>In total 186 members ( full member:59, supporting member:35, special member: 92)</a:t>
            </a:r>
          </a:p>
        </p:txBody>
      </p:sp>
      <p:sp>
        <p:nvSpPr>
          <p:cNvPr id="10" name="AutoShape 4" descr="data:image/jpeg;base64,/9j/4AAQSkZJRgABAQAAAQABAAD/2wCEAAkGBwgHBgkIBwgKCgkLDRYPDQwMDRsUFRAWIB0iIiAdHx8kKDQsJCYxJx8fLT0tMTU3Ojo6Iys/RD84QzQ5OjcBCgoKDQwNGg8PGjclHyU3Nzc3Nzc3Nzc3Nzc3Nzc3Nzc3Nzc3Nzc3Nzc3Nzc3Nzc3Nzc3Nzc3Nzc3Nzc3Nzc3N//AABEIAD0AlwMBEQACEQEDEQH/xAAaAAEAAgMBAAAAAAAAAAAAAAAABQYDBAcC/8QAOhAAAQMDAgQDBgQCCwAAAAAAAQACAwQFEQYSITFBUQcTgRQVImFxoTIzUpE3wRYjNHN1haKxs8LR/8QAGgEBAAMBAQEAAAAAAAAAAAAAAAIDBQEEBv/EADQRAAIBAwIDBQYEBwAAAAAAAAABAgMEEQUxEiFhExRBUYEiMnGxwdEVkaHhMzVCRXKC8P/aAAwDAQACEQMRAD8A7igCAIAgCAIAgCAIAgCAIAgCAIAgCAIAgCAIAgCAIAgCAIAgCAIAgCAIAgCAIAgCAIAgCA5bpW8XOo8QJaSe4VMlMKipaInyktw0uwMfLCpi3x4Ppb21ow09TjFJ4jzJ6U6gjvUm32qSgnubGjGQYWN2kkd43DIPQEfNT9rJnrurorZSUX6vn+q+RsU9sqxSXoPq7rvjkc2l3VL8loY1zS3v8WRnryTD5lc60OKm0o9eS83v6E5YIJKe00zZ5KiSZ0bXyGoeXODiBkceXHopJcjyXElKrJxxjPgSC6UhAEAQBAEAQBAEAQBAEAQFU19ql2nqKKKka11dU58suGWsaMZcR15jA/8AFCcuFGnplh3ubcvdW/2KPA3XlZSe9YZrg+Ije0iVo3DuI+o9OKrXG+ZtS/C6c+xaWfX5/uYfDqV8+t6eeV26SXznudjmS1xJ/crlP3izVoqNk4rZYJzWWsblNeXWXT7nMLH+U58QzJJJ1a3sBy75B5YU5TecI8On6bRVHvFx8eiXUiKqq1vpry6uunqhE5wH9dIJmE/pcMnH2UczjzZ6oU9NvMwglnpyfodAodW0tRpN9+lYWNiaRLCDkiQcNoPzJGPqFapLhyYNXT6kLru68dn08ygMvustT1cptbp2xsP5dNtYyMdAXHGT6+iq4py2N52enWcEquM9c8/RFt0aL/bI7nU6qknEEcTXxumma/AG4uxgnphTjle8ZOod0quEbVLLznCfTG5VJdRao1ZcpIbKZoYm8WwwODNjehe/v6/QKHFKT5GqrKysaalXw35v6I90ep9SaVujKa/+fNDwMkU5D3bf1MeOf0yfRFKUXhnKlhZ3tJzt+T6fJotuvtUS2e1U3ux7faK3JjlxnYwAEuAPM8Rj6qycuFcjJ0uxVxVfabR3+PkUls2toLc29+1VvshAk8x0zXDaeR2Hp6Kr21zNpx02dTu/CuLbx3+P7nunu2stVSyewTS7YWje2mc2FrfUnJJwepXczlsRnb6dYpdot/PmyV0Nqq7RX5tkvb5JvMc6MGX8cUgBOCeoOD9l2EnnDPNqVhQdDvFDljy2aNnXmsq6muXuaxksmaWtlla3c8vdjDGjvxHH58F2c3nCKtM02nOn29fbwX1ZA1cmubDE24Vc9ayLI3GSVsrQT0c3Jwo+3Hmz3U46ZcvsoJZ/L8jo2jtQt1FaRUlgjqIneXOwcg7Gcj5EEH7dFbGXEsnz9/Zu0q8G6fNE8pHiCA5X4x0svt1BVYPkvhdDu6BwOceoP2Kpqrnk+m0CpHhnDxymWi3a40/7nhmlrY4JGRAOpiDvBA5BvX0U1OODMq6Xddq4qOevh+ZRNATio17HO1mwTOnkDP0hwccemcKqHOZuapDgsOHy4UeaKpZpnxCnlubHCNlTLudtyQ1+S14HXg4H9092fMVIO806MaW+F+ngWnX2qrNV6dloaGqhrJ6gtwI/iDAHA5J6cuXNTnJYM3TNPuIXCqTi4peZBWy1VcnhdcpGMcfNqRUMbj8UbNgJ/wBJPoopPgPbWuKa1SCfgserz9zd8NtUWq122aguUzaZ/mmRsrgdrwQBxI5EY6rtOSSwyrV7CvWqqpTWVjGPItd3r6LUunbtSWSriqpvZyNsZzxIOB64KseJJ4MqhSqWlxTnWi0slJ8MdQW60OrKa5Stp/PLXsmfy4AjaT09fmqqckuTNnWbOrX4Z0lnHgYvEy+0N6rqKG1vFQKdrg6Vg4Oc4tw1vfl90qNSeET0e0qW8JSq8s/TxZ78RqWSitWmaWb82Gkcx/1AjBSpySOaRUVSrXnHZvPzLfcf4Xu/wlv/ABhWP3DIo/zNf5/UiPB3+y3T+9j/ANio0tj16/8AxIfD6kIP4tf5h/0Uf6z2/wBo/wBfqYrtJ7g8SX1ldG50Tarz+AzuY8HiO+Mn1aj9meWSoR71pvZ03zxj1X/fqWzWOrrJNpurpqSsjqpqqIxsjj4lueru2OfFTlNYMqw065jcxlOLSi8mDwfppY7bX1TgRFNM1seeu0HJHqcehXKS5FmvVIurGC3S+Z0BWmEEBqXO3Ul1opKSvhbLC/m09D3B6H5rjSe5ZRrTozU6bw0Ux/hZbDMXMuNa2In8HwEj1x/JQ7JGwter4w4rPr9y1WPT9tsUJjt9O1jnfjld8T3/AFd/LkpqKWxmXN3WuZZqP7GvqPSts1C1prWPZOwYZPEcPA7diPquSipbk7S/rWr9h8vJ7EDQ+GNpgnElVVVVUwH8pxDWn64GT+4UVTR7qmuXEo4glHqXaOKOKJsUbGtja3a1jRgAdsKwxm23l7lSufhxZK6d00LqijLjlzYHDZ6BwOPRVummatHWbmnHheJfEkNK6TpdNPqX0tTUTmoDQ7ztvDbnGMAfqKlGCiUXuoVLtRU0ljO3U0r54fWi61L6mN0tHO87nmDG156ktI5/TC46aZdbavcUI8DxJdT3p/Qdqs1S2rLpaupYcsfPjDD3AA5/M5SMEiN1qte4jwbLobWqdJ0upX0zqqpqIfZw4N8nbx3Y55B7LsoKRXZahOz4uBJ58zenssM2nzZXSyCA0wp/MGN20Nxntnh2XccsFEbiUa/b455yaultMU2mo6iOlqJ5hO4OcZtuRgHsB3XIxUS29vZ3clKaSx5Gp/Qmi/pL799rqfP87zvK+HZnGO2fuucCzkt/E6vdu7YWMY6khqHTdt1DC1lfEQ9mfLmjOHsz2Pb5HguyipbnntbytayzTfp4FbpfC61RzB9RW1k8YP5eWtz9SBn9sKKpI0p67XccRik/PmXelpoaSnjp6aJkUMbdrGMGA0KzYxZzlOTlJ5bMqEQgCAIAgCAIAgCAIAgCAIAgCAIAgCAIAgCAIAgCAIAgCAIAgCAIAgCAIAgCAIAgCA//2Q=="/>
          <p:cNvSpPr>
            <a:spLocks noChangeAspect="1" noChangeArrowheads="1"/>
          </p:cNvSpPr>
          <p:nvPr/>
        </p:nvSpPr>
        <p:spPr bwMode="auto">
          <a:xfrm>
            <a:off x="168540" y="-144463"/>
            <a:ext cx="330200" cy="304801"/>
          </a:xfrm>
          <a:prstGeom prst="rect">
            <a:avLst/>
          </a:prstGeom>
          <a:noFill/>
          <a:extLst>
            <a:ext uri="{909E8E84-426E-40DD-AFC4-6F175D3DCCD1}">
              <a14:hiddenFill xmlns:a14="http://schemas.microsoft.com/office/drawing/2010/main">
                <a:solidFill>
                  <a:srgbClr val="FFFFFF"/>
                </a:solidFill>
              </a14:hiddenFill>
            </a:ext>
          </a:extLst>
        </p:spPr>
        <p:txBody>
          <a:bodyPr/>
          <a:lstStyle/>
          <a:p>
            <a:pPr>
              <a:defRPr/>
            </a:pPr>
            <a:endParaRPr lang="ja-JP" altLang="en-US">
              <a:latin typeface="Microsoft Sans Serif" panose="020B0604020202020204" pitchFamily="34" charset="0"/>
              <a:ea typeface="ＭＳ Ｐゴシック" charset="-128"/>
              <a:cs typeface="Microsoft Sans Serif" panose="020B0604020202020204" pitchFamily="34" charset="0"/>
            </a:endParaRPr>
          </a:p>
        </p:txBody>
      </p:sp>
      <p:sp>
        <p:nvSpPr>
          <p:cNvPr id="11" name="AutoShape 6" descr="data:image/jpeg;base64,/9j/4AAQSkZJRgABAQAAAQABAAD/2wCEAAkGBwgHBgkIBwgKCgkLDRYPDQwMDRsUFRAWIB0iIiAdHx8kKDQsJCYxJx8fLT0tMTU3Ojo6Iys/RD84QzQ5OjcBCgoKDQwNGg8PGjclHyU3Nzc3Nzc3Nzc3Nzc3Nzc3Nzc3Nzc3Nzc3Nzc3Nzc3Nzc3Nzc3Nzc3Nzc3Nzc3Nzc3N//AABEIAD0AlwMBEQACEQEDEQH/xAAaAAEAAgMBAAAAAAAAAAAAAAAABQYDBAcC/8QAOhAAAQMDAgQDBgQCCwAAAAAAAQACAwQFEQYSITFBUQcTgRQVImFxoTIzUpE3wRYjNHN1haKxs8LR/8QAGgEBAAMBAQEAAAAAAAAAAAAAAAIDBQEEBv/EADQRAAIBAwIDBQYEBwAAAAAAAAABAgMEEQUxEiFhExRBUYEiMnGxwdEVkaHhMzVCRXKC8P/aAAwDAQACEQMRAD8A7igCAIAgCAIAgCAIAgCAIAgCAIAgCAIAgCAIAgCAIAgCAIAgCAIAgCAIAgCAIAgCAIAgCA5bpW8XOo8QJaSe4VMlMKipaInyktw0uwMfLCpi3x4Ppb21ow09TjFJ4jzJ6U6gjvUm32qSgnubGjGQYWN2kkd43DIPQEfNT9rJnrurorZSUX6vn+q+RsU9sqxSXoPq7rvjkc2l3VL8loY1zS3v8WRnryTD5lc60OKm0o9eS83v6E5YIJKe00zZ5KiSZ0bXyGoeXODiBkceXHopJcjyXElKrJxxjPgSC6UhAEAQBAEAQBAEAQBAEAQFU19ql2nqKKKka11dU58suGWsaMZcR15jA/8AFCcuFGnplh3ubcvdW/2KPA3XlZSe9YZrg+Ije0iVo3DuI+o9OKrXG+ZtS/C6c+xaWfX5/uYfDqV8+t6eeV26SXznudjmS1xJ/crlP3izVoqNk4rZYJzWWsblNeXWXT7nMLH+U58QzJJJ1a3sBy75B5YU5TecI8On6bRVHvFx8eiXUiKqq1vpry6uunqhE5wH9dIJmE/pcMnH2UczjzZ6oU9NvMwglnpyfodAodW0tRpN9+lYWNiaRLCDkiQcNoPzJGPqFapLhyYNXT6kLru68dn08ygMvustT1cptbp2xsP5dNtYyMdAXHGT6+iq4py2N52enWcEquM9c8/RFt0aL/bI7nU6qknEEcTXxumma/AG4uxgnphTjle8ZOod0quEbVLLznCfTG5VJdRao1ZcpIbKZoYm8WwwODNjehe/v6/QKHFKT5GqrKysaalXw35v6I90ep9SaVujKa/+fNDwMkU5D3bf1MeOf0yfRFKUXhnKlhZ3tJzt+T6fJotuvtUS2e1U3ux7faK3JjlxnYwAEuAPM8Rj6qycuFcjJ0uxVxVfabR3+PkUls2toLc29+1VvshAk8x0zXDaeR2Hp6Kr21zNpx02dTu/CuLbx3+P7nunu2stVSyewTS7YWje2mc2FrfUnJJwepXczlsRnb6dYpdot/PmyV0Nqq7RX5tkvb5JvMc6MGX8cUgBOCeoOD9l2EnnDPNqVhQdDvFDljy2aNnXmsq6muXuaxksmaWtlla3c8vdjDGjvxHH58F2c3nCKtM02nOn29fbwX1ZA1cmubDE24Vc9ayLI3GSVsrQT0c3Jwo+3Hmz3U46ZcvsoJZ/L8jo2jtQt1FaRUlgjqIneXOwcg7Gcj5EEH7dFbGXEsnz9/Zu0q8G6fNE8pHiCA5X4x0svt1BVYPkvhdDu6BwOceoP2Kpqrnk+m0CpHhnDxymWi3a40/7nhmlrY4JGRAOpiDvBA5BvX0U1OODMq6Xddq4qOevh+ZRNATio17HO1mwTOnkDP0hwccemcKqHOZuapDgsOHy4UeaKpZpnxCnlubHCNlTLudtyQ1+S14HXg4H9092fMVIO806MaW+F+ngWnX2qrNV6dloaGqhrJ6gtwI/iDAHA5J6cuXNTnJYM3TNPuIXCqTi4peZBWy1VcnhdcpGMcfNqRUMbj8UbNgJ/wBJPoopPgPbWuKa1SCfgserz9zd8NtUWq122aguUzaZ/mmRsrgdrwQBxI5EY6rtOSSwyrV7CvWqqpTWVjGPItd3r6LUunbtSWSriqpvZyNsZzxIOB64KseJJ4MqhSqWlxTnWi0slJ8MdQW60OrKa5Stp/PLXsmfy4AjaT09fmqqckuTNnWbOrX4Z0lnHgYvEy+0N6rqKG1vFQKdrg6Vg4Oc4tw1vfl90qNSeET0e0qW8JSq8s/TxZ78RqWSitWmaWb82Gkcx/1AjBSpySOaRUVSrXnHZvPzLfcf4Xu/wlv/ABhWP3DIo/zNf5/UiPB3+y3T+9j/ANio0tj16/8AxIfD6kIP4tf5h/0Uf6z2/wBo/wBfqYrtJ7g8SX1ldG50Tarz+AzuY8HiO+Mn1aj9meWSoR71pvZ03zxj1X/fqWzWOrrJNpurpqSsjqpqqIxsjj4lueru2OfFTlNYMqw065jcxlOLSi8mDwfppY7bX1TgRFNM1seeu0HJHqcehXKS5FmvVIurGC3S+Z0BWmEEBqXO3Ul1opKSvhbLC/m09D3B6H5rjSe5ZRrTozU6bw0Ux/hZbDMXMuNa2In8HwEj1x/JQ7JGwter4w4rPr9y1WPT9tsUJjt9O1jnfjld8T3/AFd/LkpqKWxmXN3WuZZqP7GvqPSts1C1prWPZOwYZPEcPA7diPquSipbk7S/rWr9h8vJ7EDQ+GNpgnElVVVVUwH8pxDWn64GT+4UVTR7qmuXEo4glHqXaOKOKJsUbGtja3a1jRgAdsKwxm23l7lSufhxZK6d00LqijLjlzYHDZ6BwOPRVummatHWbmnHheJfEkNK6TpdNPqX0tTUTmoDQ7ztvDbnGMAfqKlGCiUXuoVLtRU0ljO3U0r54fWi61L6mN0tHO87nmDG156ktI5/TC46aZdbavcUI8DxJdT3p/Qdqs1S2rLpaupYcsfPjDD3AA5/M5SMEiN1qte4jwbLobWqdJ0upX0zqqpqIfZw4N8nbx3Y55B7LsoKRXZahOz4uBJ58zenssM2nzZXSyCA0wp/MGN20Nxntnh2XccsFEbiUa/b455yaultMU2mo6iOlqJ5hO4OcZtuRgHsB3XIxUS29vZ3clKaSx5Gp/Qmi/pL799rqfP87zvK+HZnGO2fuucCzkt/E6vdu7YWMY6khqHTdt1DC1lfEQ9mfLmjOHsz2Pb5HguyipbnntbytayzTfp4FbpfC61RzB9RW1k8YP5eWtz9SBn9sKKpI0p67XccRik/PmXelpoaSnjp6aJkUMbdrGMGA0KzYxZzlOTlJ5bMqEQgCAIAgCAIAgCAIAgCAIAgCAIAgCAIAgCAIAgCAIAgCAIAgCAIAgCAIAgCAIAgCA//2Q=="/>
          <p:cNvSpPr>
            <a:spLocks noChangeAspect="1" noChangeArrowheads="1"/>
          </p:cNvSpPr>
          <p:nvPr/>
        </p:nvSpPr>
        <p:spPr bwMode="auto">
          <a:xfrm>
            <a:off x="333640" y="7938"/>
            <a:ext cx="3302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pPr>
              <a:defRPr/>
            </a:pPr>
            <a:endParaRPr lang="ja-JP" altLang="en-US">
              <a:latin typeface="Microsoft Sans Serif" panose="020B0604020202020204" pitchFamily="34" charset="0"/>
              <a:ea typeface="ＭＳ Ｐゴシック" charset="-128"/>
              <a:cs typeface="Microsoft Sans Serif" panose="020B0604020202020204" pitchFamily="34" charset="0"/>
            </a:endParaRPr>
          </a:p>
        </p:txBody>
      </p:sp>
      <p:pic>
        <p:nvPicPr>
          <p:cNvPr id="4110"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9186" y="5681664"/>
            <a:ext cx="1558131"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1"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29102" y="5743576"/>
            <a:ext cx="10318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2"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72765" y="5776914"/>
            <a:ext cx="1558131" cy="39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3" name="Picture 1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89116" y="5761038"/>
            <a:ext cx="804863" cy="36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5" name="Picture 1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79569" y="5614989"/>
            <a:ext cx="703394"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6" name="Picture 16"/>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96012" y="6416675"/>
            <a:ext cx="1011238" cy="24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7" name="Picture 17"/>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230571" y="6342064"/>
            <a:ext cx="1067990" cy="39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8" name="Picture 1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611563" y="6372225"/>
            <a:ext cx="8255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9" name="Picture 19"/>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751785" y="6411913"/>
            <a:ext cx="1131623" cy="27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20" name="Picture 2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127619" y="6253164"/>
            <a:ext cx="1207294" cy="446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21" name="正方形/長方形 11"/>
          <p:cNvSpPr>
            <a:spLocks noChangeArrowheads="1"/>
          </p:cNvSpPr>
          <p:nvPr/>
        </p:nvSpPr>
        <p:spPr bwMode="auto">
          <a:xfrm>
            <a:off x="8650970" y="6270626"/>
            <a:ext cx="865942" cy="461665"/>
          </a:xfrm>
          <a:prstGeom prst="rect">
            <a:avLst/>
          </a:prstGeom>
          <a:solidFill>
            <a:srgbClr val="CC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en-US" altLang="ja-JP" sz="1200">
                <a:effectLst/>
                <a:latin typeface="Microsoft Sans Serif" pitchFamily="34" charset="0"/>
                <a:cs typeface="Microsoft Sans Serif" pitchFamily="34" charset="0"/>
              </a:rPr>
              <a:t>total 186 </a:t>
            </a:r>
          </a:p>
          <a:p>
            <a:pPr algn="ctr" eaLnBrk="1" hangingPunct="1">
              <a:spcBef>
                <a:spcPct val="0"/>
              </a:spcBef>
              <a:buFontTx/>
              <a:buNone/>
            </a:pPr>
            <a:r>
              <a:rPr lang="en-US" altLang="ja-JP" sz="1200">
                <a:effectLst/>
                <a:latin typeface="Microsoft Sans Serif" pitchFamily="34" charset="0"/>
                <a:cs typeface="Microsoft Sans Serif" pitchFamily="34" charset="0"/>
              </a:rPr>
              <a:t>members </a:t>
            </a:r>
            <a:endParaRPr lang="ja-JP" altLang="en-US" sz="1200">
              <a:effectLst/>
              <a:latin typeface="Microsoft Sans Serif" pitchFamily="34" charset="0"/>
              <a:cs typeface="Microsoft Sans Serif" pitchFamily="34" charset="0"/>
            </a:endParaRPr>
          </a:p>
        </p:txBody>
      </p:sp>
      <p:pic>
        <p:nvPicPr>
          <p:cNvPr id="4122" name="Picture 2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09058" y="2709863"/>
            <a:ext cx="1797183"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3" name="Picture 2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90908" y="6324600"/>
            <a:ext cx="460904" cy="42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24" name="正方形/長方形 1"/>
          <p:cNvSpPr>
            <a:spLocks noChangeArrowheads="1"/>
          </p:cNvSpPr>
          <p:nvPr/>
        </p:nvSpPr>
        <p:spPr bwMode="auto">
          <a:xfrm>
            <a:off x="292365" y="3221039"/>
            <a:ext cx="235267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en-US" altLang="ja-JP" sz="1200" dirty="0">
                <a:effectLst/>
                <a:latin typeface="Microsoft Sans Serif" pitchFamily="34" charset="0"/>
                <a:cs typeface="Microsoft Sans Serif" pitchFamily="34" charset="0"/>
              </a:rPr>
              <a:t>Japan Internet Safety </a:t>
            </a:r>
          </a:p>
          <a:p>
            <a:pPr algn="ctr" eaLnBrk="1" hangingPunct="1">
              <a:spcBef>
                <a:spcPct val="0"/>
              </a:spcBef>
              <a:buFontTx/>
              <a:buNone/>
            </a:pPr>
            <a:r>
              <a:rPr lang="en-US" altLang="ja-JP" sz="1200" dirty="0">
                <a:effectLst/>
                <a:latin typeface="Microsoft Sans Serif" pitchFamily="34" charset="0"/>
                <a:cs typeface="Microsoft Sans Serif" pitchFamily="34" charset="0"/>
              </a:rPr>
              <a:t>Promotion Association</a:t>
            </a:r>
          </a:p>
          <a:p>
            <a:pPr algn="ctr" eaLnBrk="1" hangingPunct="1">
              <a:spcBef>
                <a:spcPct val="0"/>
              </a:spcBef>
              <a:buFontTx/>
              <a:buNone/>
            </a:pPr>
            <a:r>
              <a:rPr lang="en-US" altLang="ja-JP" sz="1200" dirty="0">
                <a:effectLst/>
                <a:latin typeface="Microsoft Sans Serif" pitchFamily="34" charset="0"/>
                <a:cs typeface="Microsoft Sans Serif" pitchFamily="34" charset="0"/>
              </a:rPr>
              <a:t>(JISPA)</a:t>
            </a:r>
          </a:p>
          <a:p>
            <a:pPr algn="ctr" eaLnBrk="1" hangingPunct="1">
              <a:spcBef>
                <a:spcPct val="0"/>
              </a:spcBef>
              <a:buFontTx/>
              <a:buNone/>
            </a:pPr>
            <a:endParaRPr lang="en-US" altLang="ja-JP" sz="1200" dirty="0">
              <a:effectLst/>
              <a:latin typeface="Microsoft Sans Serif" pitchFamily="34" charset="0"/>
              <a:cs typeface="Microsoft Sans Serif" pitchFamily="34" charset="0"/>
            </a:endParaRPr>
          </a:p>
          <a:p>
            <a:pPr algn="ctr" eaLnBrk="1" hangingPunct="1">
              <a:spcBef>
                <a:spcPct val="0"/>
              </a:spcBef>
              <a:buFontTx/>
              <a:buNone/>
            </a:pPr>
            <a:r>
              <a:rPr lang="en-US" altLang="ja-JP" sz="1200" dirty="0">
                <a:effectLst/>
                <a:latin typeface="Microsoft Sans Serif" pitchFamily="34" charset="0"/>
                <a:cs typeface="Microsoft Sans Serif" pitchFamily="34" charset="0"/>
              </a:rPr>
              <a:t>Established</a:t>
            </a:r>
          </a:p>
          <a:p>
            <a:pPr algn="ctr" eaLnBrk="1" hangingPunct="1">
              <a:spcBef>
                <a:spcPct val="0"/>
              </a:spcBef>
              <a:buFontTx/>
              <a:buNone/>
            </a:pPr>
            <a:r>
              <a:rPr lang="en-US" altLang="ja-JP" sz="1200" dirty="0">
                <a:effectLst/>
                <a:latin typeface="Microsoft Sans Serif" pitchFamily="34" charset="0"/>
                <a:cs typeface="Microsoft Sans Serif" pitchFamily="34" charset="0"/>
              </a:rPr>
              <a:t>February 27, 2009</a:t>
            </a:r>
          </a:p>
          <a:p>
            <a:pPr algn="ctr" eaLnBrk="1" hangingPunct="1">
              <a:spcBef>
                <a:spcPct val="0"/>
              </a:spcBef>
              <a:buFontTx/>
              <a:buNone/>
            </a:pPr>
            <a:endParaRPr lang="en-US" altLang="ja-JP" sz="1200" dirty="0">
              <a:effectLst/>
              <a:latin typeface="Microsoft Sans Serif" pitchFamily="34" charset="0"/>
              <a:cs typeface="Microsoft Sans Serif" pitchFamily="34" charset="0"/>
            </a:endParaRPr>
          </a:p>
          <a:p>
            <a:pPr algn="ctr" eaLnBrk="1" hangingPunct="1">
              <a:spcBef>
                <a:spcPct val="0"/>
              </a:spcBef>
              <a:buFontTx/>
              <a:buNone/>
            </a:pPr>
            <a:r>
              <a:rPr lang="en-US" altLang="ja-JP" sz="1200" dirty="0">
                <a:effectLst/>
                <a:latin typeface="Microsoft Sans Serif" pitchFamily="34" charset="0"/>
                <a:cs typeface="Microsoft Sans Serif" pitchFamily="34" charset="0"/>
              </a:rPr>
              <a:t>&lt;Chairman&gt;</a:t>
            </a:r>
          </a:p>
          <a:p>
            <a:pPr algn="ctr" eaLnBrk="1" hangingPunct="1">
              <a:spcBef>
                <a:spcPct val="0"/>
              </a:spcBef>
              <a:buFontTx/>
              <a:buNone/>
            </a:pPr>
            <a:r>
              <a:rPr lang="en-US" altLang="ja-JP" sz="1200" dirty="0" smtClean="0">
                <a:effectLst/>
                <a:latin typeface="Microsoft Sans Serif" pitchFamily="34" charset="0"/>
                <a:cs typeface="Microsoft Sans Serif" pitchFamily="34" charset="0"/>
              </a:rPr>
              <a:t>Mr. Masao </a:t>
            </a:r>
            <a:r>
              <a:rPr lang="en-US" altLang="ja-JP" sz="1200" dirty="0" smtClean="0">
                <a:latin typeface="Microsoft Sans Serif" pitchFamily="34" charset="0"/>
                <a:cs typeface="Microsoft Sans Serif" pitchFamily="34" charset="0"/>
              </a:rPr>
              <a:t>Takahashi</a:t>
            </a:r>
            <a:endParaRPr lang="en-US" altLang="ja-JP" sz="1200" dirty="0">
              <a:effectLst/>
              <a:latin typeface="Microsoft Sans Serif" pitchFamily="34" charset="0"/>
              <a:cs typeface="Microsoft Sans Serif" pitchFamily="34" charset="0"/>
            </a:endParaRPr>
          </a:p>
          <a:p>
            <a:pPr algn="ctr" eaLnBrk="1" hangingPunct="1">
              <a:spcBef>
                <a:spcPct val="0"/>
              </a:spcBef>
              <a:buFontTx/>
              <a:buNone/>
            </a:pPr>
            <a:endParaRPr lang="en-US" altLang="ja-JP" sz="1200" dirty="0">
              <a:effectLst/>
              <a:latin typeface="Microsoft Sans Serif" pitchFamily="34" charset="0"/>
              <a:cs typeface="Microsoft Sans Serif" pitchFamily="34" charset="0"/>
            </a:endParaRPr>
          </a:p>
          <a:p>
            <a:pPr algn="ctr" eaLnBrk="1" hangingPunct="1">
              <a:spcBef>
                <a:spcPct val="0"/>
              </a:spcBef>
              <a:buFontTx/>
              <a:buNone/>
            </a:pPr>
            <a:r>
              <a:rPr lang="en-US" altLang="ja-JP" sz="1200" dirty="0">
                <a:effectLst/>
                <a:latin typeface="Microsoft Sans Serif" pitchFamily="34" charset="0"/>
                <a:cs typeface="Microsoft Sans Serif" pitchFamily="34" charset="0"/>
              </a:rPr>
              <a:t>&lt;Activity area&gt;</a:t>
            </a:r>
          </a:p>
          <a:p>
            <a:pPr algn="ctr" eaLnBrk="1" hangingPunct="1">
              <a:spcBef>
                <a:spcPct val="0"/>
              </a:spcBef>
              <a:buFontTx/>
              <a:buNone/>
            </a:pPr>
            <a:r>
              <a:rPr lang="en-US" altLang="ja-JP" sz="1200" dirty="0">
                <a:effectLst/>
                <a:latin typeface="Microsoft Sans Serif" pitchFamily="34" charset="0"/>
                <a:cs typeface="Microsoft Sans Serif" pitchFamily="34" charset="0"/>
              </a:rPr>
              <a:t>JAPAN</a:t>
            </a:r>
            <a:endParaRPr lang="ja-JP" altLang="en-US" sz="1200" dirty="0">
              <a:effectLst/>
              <a:latin typeface="Microsoft Sans Serif" pitchFamily="34" charset="0"/>
              <a:cs typeface="Microsoft Sans Serif" pitchFamily="34" charset="0"/>
            </a:endParaRPr>
          </a:p>
        </p:txBody>
      </p:sp>
      <p:pic>
        <p:nvPicPr>
          <p:cNvPr id="4125" name="Picture 27"/>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62121" y="5108576"/>
            <a:ext cx="257969" cy="161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13</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29" name="テキスト ボックス 28"/>
          <p:cNvSpPr txBox="1"/>
          <p:nvPr/>
        </p:nvSpPr>
        <p:spPr>
          <a:xfrm>
            <a:off x="28228" y="541129"/>
            <a:ext cx="9849544" cy="1631216"/>
          </a:xfrm>
          <a:prstGeom prst="rect">
            <a:avLst/>
          </a:prstGeom>
          <a:solidFill>
            <a:schemeClr val="bg1"/>
          </a:solidFill>
          <a:ln>
            <a:solidFill>
              <a:schemeClr val="accent4">
                <a:shade val="95000"/>
                <a:satMod val="105000"/>
              </a:schemeClr>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6213" indent="-176213" fontAlgn="base">
              <a:spcBef>
                <a:spcPts val="1200"/>
              </a:spcBef>
              <a:spcAft>
                <a:spcPct val="0"/>
              </a:spcAft>
              <a:defRPr/>
            </a:pPr>
            <a:r>
              <a:rPr lang="ja-JP" altLang="en-US" sz="2000" b="1" dirty="0">
                <a:solidFill>
                  <a:srgbClr val="000000"/>
                </a:solidFill>
                <a:latin typeface="+mn-ea"/>
                <a:cs typeface="Mongolian Baiti" pitchFamily="66" charset="0"/>
              </a:rPr>
              <a:t>◆ </a:t>
            </a:r>
            <a:r>
              <a:rPr lang="en-US" altLang="ja-JP" sz="2000" b="1" dirty="0" smtClean="0">
                <a:solidFill>
                  <a:srgbClr val="000000"/>
                </a:solidFill>
                <a:latin typeface="+mn-ea"/>
                <a:cs typeface="Mongolian Baiti" pitchFamily="66" charset="0"/>
              </a:rPr>
              <a:t>As </a:t>
            </a:r>
            <a:r>
              <a:rPr lang="en-US" altLang="ja-JP" sz="2000" b="1" dirty="0">
                <a:solidFill>
                  <a:srgbClr val="000000"/>
                </a:solidFill>
                <a:latin typeface="+mn-ea"/>
                <a:cs typeface="Mongolian Baiti" pitchFamily="66" charset="0"/>
              </a:rPr>
              <a:t>private sector, </a:t>
            </a:r>
            <a:r>
              <a:rPr lang="en-US" altLang="ja-JP" sz="2000" b="1" dirty="0" smtClean="0">
                <a:solidFill>
                  <a:srgbClr val="000000"/>
                </a:solidFill>
                <a:latin typeface="+mn-ea"/>
                <a:cs typeface="Mongolian Baiti" pitchFamily="66" charset="0"/>
              </a:rPr>
              <a:t>JISPA </a:t>
            </a:r>
            <a:r>
              <a:rPr lang="en-US" altLang="ja-JP" sz="2000" b="1" dirty="0">
                <a:solidFill>
                  <a:srgbClr val="000000"/>
                </a:solidFill>
                <a:latin typeface="+mn-ea"/>
                <a:cs typeface="Mongolian Baiti" pitchFamily="66" charset="0"/>
              </a:rPr>
              <a:t>(Japan Internet Safety Promotion Association</a:t>
            </a:r>
            <a:r>
              <a:rPr lang="en-US" altLang="ja-JP" sz="2000" b="1" dirty="0" smtClean="0">
                <a:solidFill>
                  <a:srgbClr val="000000"/>
                </a:solidFill>
                <a:latin typeface="+mn-ea"/>
                <a:cs typeface="Mongolian Baiti" pitchFamily="66" charset="0"/>
              </a:rPr>
              <a:t>) aims at</a:t>
            </a:r>
          </a:p>
          <a:p>
            <a:pPr marL="446088" indent="-446088" fontAlgn="base">
              <a:spcAft>
                <a:spcPct val="0"/>
              </a:spcAft>
              <a:defRPr/>
            </a:pPr>
            <a:r>
              <a:rPr lang="en-US" altLang="ja-JP" sz="2000" b="1" dirty="0" smtClean="0">
                <a:solidFill>
                  <a:prstClr val="black"/>
                </a:solidFill>
                <a:latin typeface="+mn-ea"/>
                <a:cs typeface="Mongolian Baiti" pitchFamily="66" charset="0"/>
              </a:rPr>
              <a:t>   a) </a:t>
            </a:r>
            <a:r>
              <a:rPr lang="en-US" altLang="ja-JP" sz="2000" b="1" u="sng" dirty="0" smtClean="0">
                <a:solidFill>
                  <a:prstClr val="black"/>
                </a:solidFill>
                <a:latin typeface="+mn-ea"/>
                <a:cs typeface="Mongolian Baiti" pitchFamily="66" charset="0"/>
              </a:rPr>
              <a:t>Cooperating </a:t>
            </a:r>
            <a:r>
              <a:rPr lang="en-US" altLang="ja-JP" sz="2000" b="1" u="sng" dirty="0">
                <a:solidFill>
                  <a:prstClr val="black"/>
                </a:solidFill>
                <a:latin typeface="+mn-ea"/>
                <a:cs typeface="Mongolian Baiti" pitchFamily="66" charset="0"/>
              </a:rPr>
              <a:t>with</a:t>
            </a:r>
            <a:r>
              <a:rPr lang="en-US" altLang="ja-JP" sz="2000" b="1" dirty="0">
                <a:solidFill>
                  <a:prstClr val="black"/>
                </a:solidFill>
                <a:latin typeface="+mn-ea"/>
                <a:cs typeface="Mongolian Baiti" pitchFamily="66" charset="0"/>
              </a:rPr>
              <a:t> companies, government, academia to develop a Safe and Secure Internet Environment for </a:t>
            </a:r>
            <a:r>
              <a:rPr lang="en-US" altLang="ja-JP" sz="2000" b="1" dirty="0" smtClean="0">
                <a:solidFill>
                  <a:prstClr val="black"/>
                </a:solidFill>
                <a:latin typeface="+mn-ea"/>
                <a:cs typeface="Mongolian Baiti" pitchFamily="66" charset="0"/>
              </a:rPr>
              <a:t>children.</a:t>
            </a:r>
            <a:endParaRPr lang="en-US" altLang="ja-JP" sz="2000" b="1" dirty="0">
              <a:solidFill>
                <a:prstClr val="black"/>
              </a:solidFill>
              <a:latin typeface="+mn-ea"/>
              <a:cs typeface="Mongolian Baiti" pitchFamily="66" charset="0"/>
            </a:endParaRPr>
          </a:p>
          <a:p>
            <a:pPr marL="446088" indent="-446088" fontAlgn="base">
              <a:spcAft>
                <a:spcPct val="0"/>
              </a:spcAft>
              <a:defRPr/>
            </a:pPr>
            <a:r>
              <a:rPr lang="en-US" altLang="ja-JP" sz="2000" b="1" dirty="0" smtClean="0">
                <a:solidFill>
                  <a:prstClr val="black"/>
                </a:solidFill>
                <a:latin typeface="+mn-ea"/>
                <a:cs typeface="Mongolian Baiti" pitchFamily="66" charset="0"/>
              </a:rPr>
              <a:t>   b) </a:t>
            </a:r>
            <a:r>
              <a:rPr lang="en-US" altLang="ja-JP" sz="2000" b="1" u="sng" dirty="0" smtClean="0">
                <a:solidFill>
                  <a:prstClr val="black"/>
                </a:solidFill>
                <a:latin typeface="+mn-ea"/>
                <a:cs typeface="Mongolian Baiti" pitchFamily="66" charset="0"/>
              </a:rPr>
              <a:t>Holding </a:t>
            </a:r>
            <a:r>
              <a:rPr lang="en-US" altLang="ja-JP" sz="2000" b="1" u="sng" dirty="0">
                <a:solidFill>
                  <a:prstClr val="black"/>
                </a:solidFill>
                <a:latin typeface="+mn-ea"/>
                <a:cs typeface="Mongolian Baiti" pitchFamily="66" charset="0"/>
              </a:rPr>
              <a:t>a forum </a:t>
            </a:r>
            <a:r>
              <a:rPr lang="en-US" altLang="ja-JP" sz="2000" b="1" dirty="0">
                <a:solidFill>
                  <a:prstClr val="black"/>
                </a:solidFill>
                <a:latin typeface="+mn-ea"/>
                <a:cs typeface="Mongolian Baiti" pitchFamily="66" charset="0"/>
              </a:rPr>
              <a:t>for parents and young people, to share and develop ideas regarding  improvement, especially with PTAs. </a:t>
            </a:r>
          </a:p>
        </p:txBody>
      </p:sp>
    </p:spTree>
    <p:extLst>
      <p:ext uri="{BB962C8B-B14F-4D97-AF65-F5344CB8AC3E}">
        <p14:creationId xmlns:p14="http://schemas.microsoft.com/office/powerpoint/2010/main" val="24164636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ja-JP" altLang="en-US" sz="2400" b="1" dirty="0">
                <a:solidFill>
                  <a:prstClr val="black"/>
                </a:solidFill>
                <a:effectLst>
                  <a:outerShdw blurRad="38100" dist="38100" dir="2700000" algn="tl">
                    <a:srgbClr val="000000">
                      <a:alpha val="43137"/>
                    </a:srgbClr>
                  </a:outerShdw>
                </a:effectLst>
                <a:latin typeface="ＭＳ Ｐゴシック"/>
              </a:rPr>
              <a:t>　</a:t>
            </a:r>
            <a:r>
              <a:rPr lang="en-US" altLang="ja-JP" sz="2400" b="1" dirty="0">
                <a:solidFill>
                  <a:prstClr val="black"/>
                </a:solidFill>
                <a:effectLst>
                  <a:outerShdw blurRad="38100" dist="38100" dir="2700000" algn="tl">
                    <a:srgbClr val="000000">
                      <a:alpha val="43137"/>
                    </a:srgbClr>
                  </a:outerShdw>
                </a:effectLst>
                <a:latin typeface="ＭＳ Ｐゴシック"/>
              </a:rPr>
              <a:t>Promotion of social media guidelines</a:t>
            </a:r>
          </a:p>
        </p:txBody>
      </p:sp>
      <p:sp>
        <p:nvSpPr>
          <p:cNvPr id="12" name="テキスト ボックス 11"/>
          <p:cNvSpPr txBox="1"/>
          <p:nvPr/>
        </p:nvSpPr>
        <p:spPr>
          <a:xfrm>
            <a:off x="28228" y="596295"/>
            <a:ext cx="9849544" cy="2092881"/>
          </a:xfrm>
          <a:prstGeom prst="rect">
            <a:avLst/>
          </a:prstGeom>
          <a:solidFill>
            <a:schemeClr val="bg1"/>
          </a:solidFill>
          <a:ln>
            <a:solidFill>
              <a:schemeClr val="accent4">
                <a:shade val="95000"/>
                <a:satMod val="105000"/>
              </a:schemeClr>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6213" indent="-176213" fontAlgn="base">
              <a:spcBef>
                <a:spcPts val="1200"/>
              </a:spcBef>
              <a:spcAft>
                <a:spcPct val="0"/>
              </a:spcAft>
              <a:defRPr/>
            </a:pPr>
            <a:r>
              <a:rPr lang="ja-JP" altLang="en-US" sz="2000" b="1" dirty="0">
                <a:solidFill>
                  <a:srgbClr val="000000"/>
                </a:solidFill>
                <a:latin typeface="+mn-ea"/>
                <a:cs typeface="Mongolian Baiti" pitchFamily="66" charset="0"/>
              </a:rPr>
              <a:t>◆ </a:t>
            </a:r>
            <a:r>
              <a:rPr lang="en-US" altLang="ja-JP" sz="2000" b="1" u="sng" dirty="0" smtClean="0">
                <a:solidFill>
                  <a:prstClr val="black"/>
                </a:solidFill>
                <a:latin typeface="+mn-ea"/>
                <a:cs typeface="Mongolian Baiti" pitchFamily="66" charset="0"/>
              </a:rPr>
              <a:t>The </a:t>
            </a:r>
            <a:r>
              <a:rPr lang="en-US" altLang="ja-JP" sz="2000" b="1" u="sng" dirty="0">
                <a:solidFill>
                  <a:prstClr val="black"/>
                </a:solidFill>
                <a:latin typeface="+mn-ea"/>
                <a:cs typeface="Mongolian Baiti" pitchFamily="66" charset="0"/>
              </a:rPr>
              <a:t>use of social media among </a:t>
            </a:r>
            <a:r>
              <a:rPr lang="en-US" altLang="ja-JP" sz="2000" b="1" u="sng" dirty="0" smtClean="0">
                <a:solidFill>
                  <a:prstClr val="black"/>
                </a:solidFill>
                <a:latin typeface="+mn-ea"/>
                <a:cs typeface="Mongolian Baiti" pitchFamily="66" charset="0"/>
              </a:rPr>
              <a:t>children </a:t>
            </a:r>
            <a:r>
              <a:rPr lang="en-US" altLang="ja-JP" sz="2000" b="1" u="sng" dirty="0">
                <a:solidFill>
                  <a:prstClr val="black"/>
                </a:solidFill>
                <a:latin typeface="+mn-ea"/>
                <a:cs typeface="Mongolian Baiti" pitchFamily="66" charset="0"/>
              </a:rPr>
              <a:t>spreads</a:t>
            </a:r>
            <a:r>
              <a:rPr lang="en-US" altLang="ja-JP" sz="2000" b="1" dirty="0">
                <a:solidFill>
                  <a:prstClr val="black"/>
                </a:solidFill>
                <a:latin typeface="+mn-ea"/>
                <a:cs typeface="Mongolian Baiti" pitchFamily="66" charset="0"/>
              </a:rPr>
              <a:t>.  However, because of the ease and convenience of social media, we easily send information about  privacy such as what we do or where we </a:t>
            </a:r>
            <a:r>
              <a:rPr lang="en-US" altLang="ja-JP" sz="2000" b="1" dirty="0" smtClean="0">
                <a:solidFill>
                  <a:prstClr val="black"/>
                </a:solidFill>
                <a:latin typeface="+mn-ea"/>
                <a:cs typeface="Mongolian Baiti" pitchFamily="66" charset="0"/>
              </a:rPr>
              <a:t>stay, </a:t>
            </a:r>
            <a:r>
              <a:rPr lang="en-US" altLang="ja-JP" sz="2000" b="1" dirty="0">
                <a:solidFill>
                  <a:prstClr val="black"/>
                </a:solidFill>
                <a:latin typeface="+mn-ea"/>
                <a:cs typeface="Mongolian Baiti" pitchFamily="66" charset="0"/>
              </a:rPr>
              <a:t>without thinking about the influence and risks.  </a:t>
            </a:r>
            <a:r>
              <a:rPr lang="en-US" altLang="ja-JP" sz="2000" b="1" u="sng" dirty="0">
                <a:solidFill>
                  <a:prstClr val="black"/>
                </a:solidFill>
                <a:latin typeface="+mn-ea"/>
                <a:cs typeface="Mongolian Baiti" pitchFamily="66" charset="0"/>
              </a:rPr>
              <a:t>It may cause a crime or other Internet trouble</a:t>
            </a:r>
            <a:r>
              <a:rPr lang="en-US" altLang="ja-JP" sz="2000" b="1" dirty="0">
                <a:solidFill>
                  <a:prstClr val="black"/>
                </a:solidFill>
                <a:latin typeface="+mn-ea"/>
                <a:cs typeface="Mongolian Baiti" pitchFamily="66" charset="0"/>
              </a:rPr>
              <a:t>.</a:t>
            </a:r>
          </a:p>
          <a:p>
            <a:pPr marL="176213" indent="-176213" fontAlgn="base">
              <a:spcBef>
                <a:spcPts val="1200"/>
              </a:spcBef>
              <a:spcAft>
                <a:spcPct val="0"/>
              </a:spcAft>
              <a:defRPr/>
            </a:pPr>
            <a:r>
              <a:rPr lang="ja-JP" altLang="en-US" sz="2000" b="1" dirty="0">
                <a:solidFill>
                  <a:srgbClr val="000000"/>
                </a:solidFill>
                <a:latin typeface="+mn-ea"/>
                <a:cs typeface="Mongolian Baiti" pitchFamily="66" charset="0"/>
              </a:rPr>
              <a:t>◆ </a:t>
            </a:r>
            <a:r>
              <a:rPr lang="en-US" altLang="ja-JP" sz="2000" b="1" dirty="0" smtClean="0">
                <a:solidFill>
                  <a:prstClr val="black"/>
                </a:solidFill>
                <a:latin typeface="+mn-ea"/>
                <a:cs typeface="Mongolian Baiti" pitchFamily="66" charset="0"/>
              </a:rPr>
              <a:t>Even </a:t>
            </a:r>
            <a:r>
              <a:rPr lang="en-US" altLang="ja-JP" sz="2000" b="1" dirty="0">
                <a:solidFill>
                  <a:prstClr val="black"/>
                </a:solidFill>
                <a:latin typeface="+mn-ea"/>
                <a:cs typeface="Mongolian Baiti" pitchFamily="66" charset="0"/>
              </a:rPr>
              <a:t>if we </a:t>
            </a:r>
            <a:r>
              <a:rPr lang="en-US" altLang="ja-JP" sz="2000" b="1" dirty="0" smtClean="0">
                <a:solidFill>
                  <a:prstClr val="black"/>
                </a:solidFill>
                <a:latin typeface="+mn-ea"/>
                <a:cs typeface="Mongolian Baiti" pitchFamily="66" charset="0"/>
              </a:rPr>
              <a:t>don’t </a:t>
            </a:r>
            <a:r>
              <a:rPr lang="en-US" altLang="ja-JP" sz="2000" b="1" dirty="0">
                <a:solidFill>
                  <a:prstClr val="black"/>
                </a:solidFill>
                <a:latin typeface="+mn-ea"/>
                <a:cs typeface="Mongolian Baiti" pitchFamily="66" charset="0"/>
              </a:rPr>
              <a:t>intend to announce personal information, we may be identified by a combination of information registered with social media </a:t>
            </a:r>
            <a:r>
              <a:rPr lang="en-US" altLang="ja-JP" sz="2000" b="1" dirty="0" smtClean="0">
                <a:solidFill>
                  <a:prstClr val="black"/>
                </a:solidFill>
                <a:latin typeface="+mn-ea"/>
                <a:cs typeface="Mongolian Baiti" pitchFamily="66" charset="0"/>
              </a:rPr>
              <a:t>on Internet.</a:t>
            </a:r>
            <a:endParaRPr lang="en-US" altLang="ja-JP" sz="2000" b="1" dirty="0">
              <a:solidFill>
                <a:prstClr val="black"/>
              </a:solidFill>
              <a:latin typeface="+mn-ea"/>
              <a:cs typeface="Mongolian Baiti" pitchFamily="66" charset="0"/>
            </a:endParaRPr>
          </a:p>
        </p:txBody>
      </p:sp>
      <p:sp>
        <p:nvSpPr>
          <p:cNvPr id="17418" name="テキスト ボックス 20"/>
          <p:cNvSpPr txBox="1">
            <a:spLocks noChangeArrowheads="1"/>
          </p:cNvSpPr>
          <p:nvPr/>
        </p:nvSpPr>
        <p:spPr bwMode="auto">
          <a:xfrm>
            <a:off x="7493133" y="6513514"/>
            <a:ext cx="214114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en-US" altLang="ja-JP" sz="1400" dirty="0">
                <a:effectLst/>
                <a:latin typeface="Microsoft Sans Serif" pitchFamily="34" charset="0"/>
                <a:cs typeface="Microsoft Sans Serif" pitchFamily="34" charset="0"/>
              </a:rPr>
              <a:t>Source : NHK website</a:t>
            </a:r>
            <a:endParaRPr lang="ja-JP" altLang="en-US" sz="1400" dirty="0">
              <a:effectLst/>
              <a:latin typeface="Microsoft Sans Serif" pitchFamily="34" charset="0"/>
              <a:cs typeface="Microsoft Sans Serif" pitchFamily="34" charset="0"/>
            </a:endParaRPr>
          </a:p>
        </p:txBody>
      </p:sp>
      <p:sp>
        <p:nvSpPr>
          <p:cNvPr id="22" name="テキスト ボックス 21"/>
          <p:cNvSpPr txBox="1"/>
          <p:nvPr/>
        </p:nvSpPr>
        <p:spPr>
          <a:xfrm>
            <a:off x="309563" y="2780928"/>
            <a:ext cx="9286875" cy="2431435"/>
          </a:xfrm>
          <a:prstGeom prst="rect">
            <a:avLst/>
          </a:prstGeom>
          <a:solidFill>
            <a:schemeClr val="bg2">
              <a:lumMod val="20000"/>
              <a:lumOff val="80000"/>
            </a:schemeClr>
          </a:solidFill>
        </p:spPr>
        <p:txBody>
          <a:bodyPr>
            <a:spAutoFit/>
          </a:bodyPr>
          <a:lstStyle/>
          <a:p>
            <a:pPr algn="just">
              <a:defRPr/>
            </a:pPr>
            <a:r>
              <a:rPr lang="en-US" altLang="ja-JP" sz="2000" b="1"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“The problem of Inappropriate picture posting </a:t>
            </a:r>
          </a:p>
          <a:p>
            <a:pPr algn="just">
              <a:defRPr/>
            </a:pPr>
            <a:r>
              <a:rPr lang="en-US" altLang="ja-JP" sz="2000" b="1"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 take measures for junior and senior high school students </a:t>
            </a:r>
            <a:r>
              <a:rPr lang="en-US" altLang="ja-JP" sz="2000" b="1" dirty="0">
                <a:latin typeface="ＭＳ Ｐゴシック" panose="020B0600070205080204" pitchFamily="50" charset="-128"/>
                <a:ea typeface="ＭＳ Ｐゴシック" panose="020B0600070205080204" pitchFamily="50" charset="-128"/>
                <a:cs typeface="Microsoft Sans Serif" panose="020B0604020202020204" pitchFamily="34" charset="0"/>
              </a:rPr>
              <a:t>" (NHK news)</a:t>
            </a:r>
            <a:r>
              <a:rPr lang="ja-JP" altLang="en-US" sz="2000" dirty="0">
                <a:latin typeface="ＭＳ Ｐゴシック" panose="020B0600070205080204" pitchFamily="50" charset="-128"/>
                <a:ea typeface="ＭＳ Ｐゴシック" panose="020B0600070205080204" pitchFamily="50" charset="-128"/>
                <a:cs typeface="Microsoft Sans Serif" panose="020B0604020202020204" pitchFamily="34" charset="0"/>
              </a:rPr>
              <a:t>　</a:t>
            </a:r>
            <a:endParaRPr lang="en-US" altLang="ja-JP" sz="20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endParaRPr>
          </a:p>
          <a:p>
            <a:pPr algn="just">
              <a:defRPr/>
            </a:pPr>
            <a:r>
              <a:rPr lang="ja-JP" altLang="en-US"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　　　                                                                                                                                 </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September 6, 2013</a:t>
            </a:r>
            <a:endParaRPr lang="en-US" altLang="ja-JP" sz="1600" dirty="0">
              <a:latin typeface="ＭＳ Ｐゴシック" panose="020B0600070205080204" pitchFamily="50" charset="-128"/>
              <a:ea typeface="ＭＳ Ｐゴシック" panose="020B0600070205080204" pitchFamily="50" charset="-128"/>
              <a:cs typeface="Microsoft Sans Serif" panose="020B0604020202020204" pitchFamily="34" charset="0"/>
            </a:endParaRPr>
          </a:p>
          <a:p>
            <a:pPr algn="just">
              <a:defRPr/>
            </a:pPr>
            <a:r>
              <a:rPr lang="en-US" altLang="ja-JP" sz="1600" dirty="0" smtClean="0">
                <a:latin typeface="ＭＳ Ｐゴシック" panose="020B0600070205080204" pitchFamily="50" charset="-128"/>
                <a:ea typeface="ＭＳ Ｐゴシック" panose="020B0600070205080204" pitchFamily="50" charset="-128"/>
                <a:cs typeface="Microsoft Sans Serif" panose="020B0604020202020204" pitchFamily="34" charset="0"/>
              </a:rPr>
              <a:t>The case has been increasing nationwide that </a:t>
            </a:r>
            <a:r>
              <a:rPr lang="en-US" altLang="ja-JP" sz="1600" dirty="0">
                <a:latin typeface="ＭＳ Ｐゴシック" panose="020B0600070205080204" pitchFamily="50" charset="-128"/>
                <a:ea typeface="ＭＳ Ｐゴシック" panose="020B0600070205080204" pitchFamily="50" charset="-128"/>
                <a:cs typeface="Microsoft Sans Serif" panose="020B0604020202020204" pitchFamily="34" charset="0"/>
              </a:rPr>
              <a:t>a</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 youth takes a picture in an inappropriate place like </a:t>
            </a:r>
            <a:r>
              <a:rPr lang="en-US" altLang="ja-JP" sz="1600" dirty="0">
                <a:latin typeface="ＭＳ Ｐゴシック" panose="020B0600070205080204" pitchFamily="50" charset="-128"/>
                <a:ea typeface="ＭＳ Ｐゴシック" panose="020B0600070205080204" pitchFamily="50" charset="-128"/>
                <a:cs typeface="Microsoft Sans Serif" panose="020B0604020202020204" pitchFamily="34" charset="0"/>
              </a:rPr>
              <a:t>a </a:t>
            </a:r>
            <a:r>
              <a:rPr lang="en-US" altLang="ja-JP" sz="1600" dirty="0" smtClean="0">
                <a:latin typeface="ＭＳ Ｐゴシック" panose="020B0600070205080204" pitchFamily="50" charset="-128"/>
                <a:ea typeface="ＭＳ Ｐゴシック" panose="020B0600070205080204" pitchFamily="50" charset="-128"/>
                <a:cs typeface="Microsoft Sans Serif" panose="020B0604020202020204" pitchFamily="34" charset="0"/>
              </a:rPr>
              <a:t>showcase in a shop </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and post it </a:t>
            </a:r>
            <a:r>
              <a:rPr lang="en-US" altLang="ja-JP" sz="1600" dirty="0" smtClean="0">
                <a:latin typeface="ＭＳ Ｐゴシック" panose="020B0600070205080204" pitchFamily="50" charset="-128"/>
                <a:ea typeface="ＭＳ Ｐゴシック" panose="020B0600070205080204" pitchFamily="50" charset="-128"/>
                <a:cs typeface="Microsoft Sans Serif" panose="020B0604020202020204" pitchFamily="34" charset="0"/>
              </a:rPr>
              <a:t>on</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 </a:t>
            </a:r>
            <a:r>
              <a:rPr lang="en-US" altLang="ja-JP" sz="1600" dirty="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social </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media as a joke. It </a:t>
            </a:r>
            <a:r>
              <a:rPr lang="en-US" altLang="ja-JP" sz="1600" dirty="0" smtClean="0">
                <a:latin typeface="ＭＳ Ｐゴシック" panose="020B0600070205080204" pitchFamily="50" charset="-128"/>
                <a:ea typeface="ＭＳ Ｐゴシック" panose="020B0600070205080204" pitchFamily="50" charset="-128"/>
                <a:cs typeface="Microsoft Sans Serif" panose="020B0604020202020204" pitchFamily="34" charset="0"/>
              </a:rPr>
              <a:t>causes</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 </a:t>
            </a:r>
            <a:r>
              <a:rPr lang="en-US" altLang="ja-JP" sz="1600" dirty="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a </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problem. The number of companies and universities that  </a:t>
            </a:r>
            <a:r>
              <a:rPr lang="en-US" altLang="ja-JP" sz="1600" dirty="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devise </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original guidelines </a:t>
            </a:r>
            <a:r>
              <a:rPr lang="en-US" altLang="ja-JP" sz="1600" dirty="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to prevent such a problem </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has been increasing, but in junior and senior high school such guidelines are  seldom made. So, MIC has decided to encourage schools to devise guideline in cas</a:t>
            </a:r>
            <a:r>
              <a:rPr lang="en-US" altLang="ja-JP" sz="1600" dirty="0" smtClean="0">
                <a:latin typeface="ＭＳ Ｐゴシック" panose="020B0600070205080204" pitchFamily="50" charset="-128"/>
                <a:ea typeface="ＭＳ Ｐゴシック" panose="020B0600070205080204" pitchFamily="50" charset="-128"/>
                <a:cs typeface="Microsoft Sans Serif" panose="020B0604020202020204" pitchFamily="34" charset="0"/>
              </a:rPr>
              <a:t>e students use social media inappropriately.</a:t>
            </a:r>
            <a:r>
              <a:rPr lang="en-US" altLang="ja-JP" sz="1600" dirty="0" smtClean="0">
                <a:effectLst/>
                <a:latin typeface="ＭＳ Ｐゴシック" panose="020B0600070205080204" pitchFamily="50" charset="-128"/>
                <a:ea typeface="ＭＳ Ｐゴシック" panose="020B0600070205080204" pitchFamily="50" charset="-128"/>
                <a:cs typeface="Microsoft Sans Serif" panose="020B0604020202020204" pitchFamily="34" charset="0"/>
              </a:rPr>
              <a:t> </a:t>
            </a:r>
            <a:endParaRPr lang="ja-JP" altLang="en-US" sz="1600" dirty="0">
              <a:effectLst/>
              <a:latin typeface="ＭＳ Ｐゴシック" panose="020B0600070205080204" pitchFamily="50" charset="-128"/>
              <a:ea typeface="ＭＳ Ｐゴシック" panose="020B0600070205080204" pitchFamily="50" charset="-128"/>
              <a:cs typeface="Microsoft Sans Serif" panose="020B0604020202020204" pitchFamily="34" charset="0"/>
            </a:endParaRPr>
          </a:p>
        </p:txBody>
      </p:sp>
      <p:sp>
        <p:nvSpPr>
          <p:cNvPr id="19" name="テキスト ボックス 18"/>
          <p:cNvSpPr txBox="1"/>
          <p:nvPr/>
        </p:nvSpPr>
        <p:spPr>
          <a:xfrm>
            <a:off x="1280592" y="5746749"/>
            <a:ext cx="6642464" cy="646331"/>
          </a:xfrm>
          <a:prstGeom prst="rect">
            <a:avLst/>
          </a:prstGeom>
          <a:solidFill>
            <a:schemeClr val="bg1"/>
          </a:solidFill>
          <a:ln>
            <a:solidFill>
              <a:schemeClr val="bg2"/>
            </a:solidFill>
          </a:ln>
          <a:effectLst>
            <a:outerShdw blurRad="50800" dist="38100" dir="2700000" algn="tl" rotWithShape="0">
              <a:prstClr val="black">
                <a:alpha val="40000"/>
              </a:prstClr>
            </a:outerShdw>
          </a:effectLst>
        </p:spPr>
        <p:txBody>
          <a:bodyPr wrap="square">
            <a:spAutoFit/>
          </a:bodyPr>
          <a:lstStyle/>
          <a:p>
            <a:pPr algn="just">
              <a:defRPr/>
            </a:pPr>
            <a:r>
              <a:rPr lang="en-US" altLang="ja-JP" dirty="0" smtClean="0">
                <a:effectLst/>
                <a:latin typeface="Microsoft Sans Serif" panose="020B0604020202020204" pitchFamily="34" charset="0"/>
                <a:ea typeface="+mn-ea"/>
                <a:cs typeface="Microsoft Sans Serif" panose="020B0604020202020204" pitchFamily="34" charset="0"/>
              </a:rPr>
              <a:t>We should let children recognize that  </a:t>
            </a:r>
            <a:r>
              <a:rPr lang="en-US" altLang="ja-JP" dirty="0">
                <a:effectLst/>
                <a:latin typeface="Microsoft Sans Serif" panose="020B0604020202020204" pitchFamily="34" charset="0"/>
                <a:ea typeface="+mn-ea"/>
                <a:cs typeface="Microsoft Sans Serif" panose="020B0604020202020204" pitchFamily="34" charset="0"/>
              </a:rPr>
              <a:t>socially unfavorable </a:t>
            </a:r>
            <a:r>
              <a:rPr lang="en-US" altLang="ja-JP" dirty="0" smtClean="0">
                <a:effectLst/>
                <a:latin typeface="Microsoft Sans Serif" panose="020B0604020202020204" pitchFamily="34" charset="0"/>
                <a:ea typeface="+mn-ea"/>
                <a:cs typeface="Microsoft Sans Serif" panose="020B0604020202020204" pitchFamily="34" charset="0"/>
              </a:rPr>
              <a:t>actions are</a:t>
            </a:r>
            <a:r>
              <a:rPr lang="ja-JP" altLang="en-US" dirty="0">
                <a:latin typeface="Microsoft Sans Serif" panose="020B0604020202020204" pitchFamily="34" charset="0"/>
                <a:cs typeface="Microsoft Sans Serif" panose="020B0604020202020204" pitchFamily="34" charset="0"/>
              </a:rPr>
              <a:t> </a:t>
            </a:r>
            <a:r>
              <a:rPr lang="en-US" altLang="ja-JP" dirty="0" smtClean="0">
                <a:effectLst/>
                <a:latin typeface="Microsoft Sans Serif" panose="020B0604020202020204" pitchFamily="34" charset="0"/>
                <a:ea typeface="+mn-ea"/>
                <a:cs typeface="Microsoft Sans Serif" panose="020B0604020202020204" pitchFamily="34" charset="0"/>
              </a:rPr>
              <a:t>not permitted on Internet, too.</a:t>
            </a:r>
            <a:endParaRPr lang="en-US" altLang="ja-JP" dirty="0">
              <a:effectLst/>
              <a:latin typeface="Microsoft Sans Serif" panose="020B0604020202020204" pitchFamily="34" charset="0"/>
              <a:ea typeface="+mn-ea"/>
              <a:cs typeface="Microsoft Sans Serif" panose="020B0604020202020204" pitchFamily="34" charset="0"/>
            </a:endParaRPr>
          </a:p>
        </p:txBody>
      </p:sp>
      <p:sp>
        <p:nvSpPr>
          <p:cNvPr id="21"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14</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15" name="Line 7"/>
          <p:cNvSpPr>
            <a:spLocks noChangeShapeType="1"/>
          </p:cNvSpPr>
          <p:nvPr/>
        </p:nvSpPr>
        <p:spPr bwMode="auto">
          <a:xfrm flipV="1">
            <a:off x="-3141" y="478972"/>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dirty="0">
              <a:solidFill>
                <a:prstClr val="black"/>
              </a:solidFill>
              <a:latin typeface="Arial" charset="0"/>
            </a:endParaRPr>
          </a:p>
        </p:txBody>
      </p:sp>
    </p:spTree>
    <p:extLst>
      <p:ext uri="{BB962C8B-B14F-4D97-AF65-F5344CB8AC3E}">
        <p14:creationId xmlns:p14="http://schemas.microsoft.com/office/powerpoint/2010/main" val="196081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en-US" altLang="ja-JP" sz="2400" b="1" dirty="0">
                <a:solidFill>
                  <a:prstClr val="black"/>
                </a:solidFill>
                <a:effectLst>
                  <a:outerShdw blurRad="38100" dist="38100" dir="2700000" algn="tl">
                    <a:srgbClr val="000000">
                      <a:alpha val="43137"/>
                    </a:srgbClr>
                  </a:outerShdw>
                </a:effectLst>
                <a:latin typeface="ＭＳ Ｐゴシック"/>
              </a:rPr>
              <a:t>Legal Framework about Safe and Secure Internet </a:t>
            </a:r>
            <a:r>
              <a:rPr lang="en-US" altLang="ja-JP" sz="2400" b="1" dirty="0" smtClean="0">
                <a:solidFill>
                  <a:prstClr val="black"/>
                </a:solidFill>
                <a:effectLst>
                  <a:outerShdw blurRad="38100" dist="38100" dir="2700000" algn="tl">
                    <a:srgbClr val="000000">
                      <a:alpha val="43137"/>
                    </a:srgbClr>
                  </a:outerShdw>
                </a:effectLst>
                <a:latin typeface="ＭＳ Ｐゴシック"/>
              </a:rPr>
              <a:t>for </a:t>
            </a:r>
            <a:r>
              <a:rPr lang="en-US" altLang="ja-JP" sz="2400" b="1" dirty="0">
                <a:solidFill>
                  <a:prstClr val="black"/>
                </a:solidFill>
                <a:effectLst>
                  <a:outerShdw blurRad="38100" dist="38100" dir="2700000" algn="tl">
                    <a:srgbClr val="000000">
                      <a:alpha val="43137"/>
                    </a:srgbClr>
                  </a:outerShdw>
                </a:effectLst>
                <a:latin typeface="ＭＳ Ｐゴシック"/>
              </a:rPr>
              <a:t>Children</a:t>
            </a:r>
          </a:p>
        </p:txBody>
      </p:sp>
      <p:sp>
        <p:nvSpPr>
          <p:cNvPr id="9" name="角丸四角形 8"/>
          <p:cNvSpPr/>
          <p:nvPr/>
        </p:nvSpPr>
        <p:spPr>
          <a:xfrm>
            <a:off x="381003" y="2212280"/>
            <a:ext cx="9371013" cy="1144712"/>
          </a:xfrm>
          <a:prstGeom prst="roundRect">
            <a:avLst/>
          </a:prstGeom>
          <a:solidFill>
            <a:srgbClr val="FCEEF0"/>
          </a:solidFill>
          <a:ln>
            <a:solidFill>
              <a:srgbClr val="DF415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latin typeface="Mongolian Baiti" pitchFamily="66" charset="0"/>
              <a:cs typeface="Mongolian Baiti" pitchFamily="66" charset="0"/>
            </a:endParaRPr>
          </a:p>
        </p:txBody>
      </p:sp>
      <p:sp>
        <p:nvSpPr>
          <p:cNvPr id="10" name="角丸四角形 9"/>
          <p:cNvSpPr/>
          <p:nvPr/>
        </p:nvSpPr>
        <p:spPr>
          <a:xfrm>
            <a:off x="1424608" y="2500640"/>
            <a:ext cx="3000375" cy="428625"/>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fontAlgn="base">
              <a:spcBef>
                <a:spcPct val="0"/>
              </a:spcBef>
              <a:spcAft>
                <a:spcPct val="0"/>
              </a:spcAft>
              <a:defRPr/>
            </a:pPr>
            <a:r>
              <a:rPr lang="en-US" altLang="ja-JP" b="1" dirty="0" smtClean="0">
                <a:solidFill>
                  <a:srgbClr val="D9253E"/>
                </a:solidFill>
                <a:effectLst>
                  <a:outerShdw blurRad="38100" dist="38100" dir="2700000" algn="tl">
                    <a:srgbClr val="000000">
                      <a:alpha val="43137"/>
                    </a:srgbClr>
                  </a:outerShdw>
                </a:effectLst>
                <a:latin typeface="+mn-ea"/>
                <a:cs typeface="Mongolian Baiti" pitchFamily="66" charset="0"/>
              </a:rPr>
              <a:t>a) Promoting </a:t>
            </a:r>
            <a:r>
              <a:rPr lang="en-US" altLang="ja-JP" b="1" dirty="0">
                <a:solidFill>
                  <a:srgbClr val="D9253E"/>
                </a:solidFill>
                <a:effectLst>
                  <a:outerShdw blurRad="38100" dist="38100" dir="2700000" algn="tl">
                    <a:srgbClr val="000000">
                      <a:alpha val="43137"/>
                    </a:srgbClr>
                  </a:outerShdw>
                </a:effectLst>
                <a:latin typeface="+mn-ea"/>
                <a:cs typeface="Mongolian Baiti" pitchFamily="66" charset="0"/>
              </a:rPr>
              <a:t>filtering, etc. </a:t>
            </a:r>
          </a:p>
        </p:txBody>
      </p:sp>
      <p:sp>
        <p:nvSpPr>
          <p:cNvPr id="11" name="角丸四角形 10"/>
          <p:cNvSpPr/>
          <p:nvPr/>
        </p:nvSpPr>
        <p:spPr>
          <a:xfrm>
            <a:off x="5908303" y="2500640"/>
            <a:ext cx="3005137" cy="428625"/>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fontAlgn="base">
              <a:spcBef>
                <a:spcPct val="0"/>
              </a:spcBef>
              <a:spcAft>
                <a:spcPct val="0"/>
              </a:spcAft>
              <a:defRPr/>
            </a:pPr>
            <a:r>
              <a:rPr lang="en-US" altLang="ja-JP" b="1" dirty="0" smtClean="0">
                <a:solidFill>
                  <a:srgbClr val="D9253E"/>
                </a:solidFill>
                <a:effectLst>
                  <a:outerShdw blurRad="38100" dist="38100" dir="2700000" algn="tl">
                    <a:srgbClr val="000000">
                      <a:alpha val="43137"/>
                    </a:srgbClr>
                  </a:outerShdw>
                </a:effectLst>
                <a:latin typeface="+mn-ea"/>
                <a:cs typeface="Mongolian Baiti" pitchFamily="66" charset="0"/>
              </a:rPr>
              <a:t>b) Improving </a:t>
            </a:r>
            <a:r>
              <a:rPr lang="en-US" altLang="ja-JP" b="1" dirty="0">
                <a:solidFill>
                  <a:srgbClr val="D9253E"/>
                </a:solidFill>
                <a:effectLst>
                  <a:outerShdw blurRad="38100" dist="38100" dir="2700000" algn="tl">
                    <a:srgbClr val="000000">
                      <a:alpha val="43137"/>
                    </a:srgbClr>
                  </a:outerShdw>
                </a:effectLst>
                <a:latin typeface="+mn-ea"/>
                <a:cs typeface="Mongolian Baiti" pitchFamily="66" charset="0"/>
              </a:rPr>
              <a:t>ICT literacy</a:t>
            </a:r>
          </a:p>
        </p:txBody>
      </p:sp>
      <p:sp>
        <p:nvSpPr>
          <p:cNvPr id="12" name="角丸四角形 11"/>
          <p:cNvSpPr/>
          <p:nvPr/>
        </p:nvSpPr>
        <p:spPr>
          <a:xfrm>
            <a:off x="2217271" y="3000082"/>
            <a:ext cx="5688057" cy="284902"/>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fontAlgn="base">
              <a:spcBef>
                <a:spcPct val="0"/>
              </a:spcBef>
              <a:spcAft>
                <a:spcPct val="0"/>
              </a:spcAft>
              <a:defRPr/>
            </a:pPr>
            <a:r>
              <a:rPr lang="en-US" altLang="ja-JP" sz="1600" b="1" dirty="0" smtClean="0">
                <a:solidFill>
                  <a:srgbClr val="D9253E"/>
                </a:solidFill>
                <a:effectLst>
                  <a:outerShdw blurRad="38100" dist="38100" dir="2700000" algn="tl">
                    <a:srgbClr val="000000">
                      <a:alpha val="43137"/>
                    </a:srgbClr>
                  </a:outerShdw>
                </a:effectLst>
                <a:latin typeface="+mn-ea"/>
                <a:cs typeface="Mongolian Baiti" pitchFamily="66" charset="0"/>
              </a:rPr>
              <a:t>Initiatives </a:t>
            </a:r>
            <a:r>
              <a:rPr lang="en-US" altLang="ja-JP" sz="1600" b="1" dirty="0">
                <a:solidFill>
                  <a:srgbClr val="D9253E"/>
                </a:solidFill>
                <a:effectLst>
                  <a:outerShdw blurRad="38100" dist="38100" dir="2700000" algn="tl">
                    <a:srgbClr val="000000">
                      <a:alpha val="43137"/>
                    </a:srgbClr>
                  </a:outerShdw>
                </a:effectLst>
                <a:latin typeface="+mn-ea"/>
                <a:cs typeface="Mongolian Baiti" pitchFamily="66" charset="0"/>
              </a:rPr>
              <a:t>by the private sector (with Government support)</a:t>
            </a:r>
          </a:p>
        </p:txBody>
      </p:sp>
      <p:sp>
        <p:nvSpPr>
          <p:cNvPr id="13" name="角丸四角形 12"/>
          <p:cNvSpPr/>
          <p:nvPr/>
        </p:nvSpPr>
        <p:spPr>
          <a:xfrm>
            <a:off x="406402" y="3429000"/>
            <a:ext cx="4071938" cy="3165475"/>
          </a:xfrm>
          <a:prstGeom prst="roundRect">
            <a:avLst>
              <a:gd name="adj" fmla="val 5331"/>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latin typeface="Mongolian Baiti" pitchFamily="66" charset="0"/>
              <a:cs typeface="Mongolian Baiti" pitchFamily="66" charset="0"/>
            </a:endParaRPr>
          </a:p>
        </p:txBody>
      </p:sp>
      <p:sp>
        <p:nvSpPr>
          <p:cNvPr id="5132" name="テキスト ボックス 13"/>
          <p:cNvSpPr txBox="1">
            <a:spLocks noChangeArrowheads="1"/>
          </p:cNvSpPr>
          <p:nvPr/>
        </p:nvSpPr>
        <p:spPr bwMode="auto">
          <a:xfrm>
            <a:off x="1568624" y="3433757"/>
            <a:ext cx="16841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Tahoma" pitchFamily="34" charset="0"/>
                <a:ea typeface="HG丸ｺﾞｼｯｸM-PRO" pitchFamily="50" charset="-128"/>
              </a:defRPr>
            </a:lvl1pPr>
            <a:lvl2pPr marL="742950" indent="-285750" eaLnBrk="0" hangingPunct="0">
              <a:defRPr kumimoji="1" sz="1200">
                <a:solidFill>
                  <a:schemeClr val="tx1"/>
                </a:solidFill>
                <a:latin typeface="Tahoma" pitchFamily="34" charset="0"/>
                <a:ea typeface="HG丸ｺﾞｼｯｸM-PRO" pitchFamily="50" charset="-128"/>
              </a:defRPr>
            </a:lvl2pPr>
            <a:lvl3pPr marL="1143000" indent="-228600" eaLnBrk="0" hangingPunct="0">
              <a:defRPr kumimoji="1" sz="1200">
                <a:solidFill>
                  <a:schemeClr val="tx1"/>
                </a:solidFill>
                <a:latin typeface="Tahoma" pitchFamily="34" charset="0"/>
                <a:ea typeface="HG丸ｺﾞｼｯｸM-PRO" pitchFamily="50" charset="-128"/>
              </a:defRPr>
            </a:lvl3pPr>
            <a:lvl4pPr marL="1600200" indent="-228600" eaLnBrk="0" hangingPunct="0">
              <a:defRPr kumimoji="1" sz="1200">
                <a:solidFill>
                  <a:schemeClr val="tx1"/>
                </a:solidFill>
                <a:latin typeface="Tahoma" pitchFamily="34" charset="0"/>
                <a:ea typeface="HG丸ｺﾞｼｯｸM-PRO" pitchFamily="50" charset="-128"/>
              </a:defRPr>
            </a:lvl4pPr>
            <a:lvl5pPr marL="2057400" indent="-228600" eaLnBrk="0" hangingPunct="0">
              <a:defRPr kumimoji="1" sz="1200">
                <a:solidFill>
                  <a:schemeClr val="tx1"/>
                </a:solidFill>
                <a:latin typeface="Tahoma" pitchFamily="34" charset="0"/>
                <a:ea typeface="HG丸ｺﾞｼｯｸM-PRO" pitchFamily="50" charset="-128"/>
              </a:defRPr>
            </a:lvl5pPr>
            <a:lvl6pPr marL="25146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6pPr>
            <a:lvl7pPr marL="29718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7pPr>
            <a:lvl8pPr marL="34290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8pPr>
            <a:lvl9pPr marL="38862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9pPr>
          </a:lstStyle>
          <a:p>
            <a:pPr algn="ctr" eaLnBrk="1" fontAlgn="base" hangingPunct="1">
              <a:spcBef>
                <a:spcPct val="0"/>
              </a:spcBef>
              <a:spcAft>
                <a:spcPct val="0"/>
              </a:spcAft>
            </a:pPr>
            <a:r>
              <a:rPr lang="en-US" altLang="ja-JP" sz="2000" dirty="0">
                <a:solidFill>
                  <a:prstClr val="black"/>
                </a:solidFill>
                <a:latin typeface="Mongolian Baiti" pitchFamily="66" charset="0"/>
                <a:ea typeface="HGP創英角ｺﾞｼｯｸUB" pitchFamily="50" charset="-128"/>
                <a:cs typeface="Mongolian Baiti" pitchFamily="66" charset="0"/>
              </a:rPr>
              <a:t>Government</a:t>
            </a:r>
            <a:endParaRPr lang="ja-JP" altLang="en-US" sz="2400" dirty="0">
              <a:solidFill>
                <a:prstClr val="black"/>
              </a:solidFill>
              <a:latin typeface="Mongolian Baiti" pitchFamily="66" charset="0"/>
              <a:ea typeface="ＤＨＰ特太ゴシック体" pitchFamily="2" charset="-128"/>
              <a:cs typeface="Mongolian Baiti" pitchFamily="66" charset="0"/>
            </a:endParaRPr>
          </a:p>
        </p:txBody>
      </p:sp>
      <p:sp>
        <p:nvSpPr>
          <p:cNvPr id="15" name="角丸四角形 14"/>
          <p:cNvSpPr/>
          <p:nvPr/>
        </p:nvSpPr>
        <p:spPr>
          <a:xfrm>
            <a:off x="523875" y="3857625"/>
            <a:ext cx="3805238" cy="714375"/>
          </a:xfrm>
          <a:prstGeom prst="round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400" dirty="0">
                <a:solidFill>
                  <a:prstClr val="black"/>
                </a:solidFill>
                <a:latin typeface="Mongolian Baiti" pitchFamily="66" charset="0"/>
                <a:ea typeface="HGP創英角ｺﾞｼｯｸUB" pitchFamily="50" charset="-128"/>
                <a:cs typeface="Mongolian Baiti" pitchFamily="66" charset="0"/>
              </a:rPr>
              <a:t>The Headquarters for the Promotion of Development and Support for Children and Young People </a:t>
            </a:r>
          </a:p>
        </p:txBody>
      </p:sp>
      <p:sp>
        <p:nvSpPr>
          <p:cNvPr id="16" name="メモ 15"/>
          <p:cNvSpPr/>
          <p:nvPr/>
        </p:nvSpPr>
        <p:spPr>
          <a:xfrm>
            <a:off x="488953" y="5180007"/>
            <a:ext cx="3887788" cy="1414462"/>
          </a:xfrm>
          <a:prstGeom prst="foldedCorner">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anchor="ctr"/>
          <a:lstStyle/>
          <a:p>
            <a:pPr fontAlgn="base">
              <a:spcBef>
                <a:spcPct val="0"/>
              </a:spcBef>
              <a:spcAft>
                <a:spcPct val="0"/>
              </a:spcAft>
              <a:defRPr/>
            </a:pPr>
            <a:endParaRPr lang="en-US" altLang="ja-JP" sz="1200" b="1" dirty="0">
              <a:solidFill>
                <a:srgbClr val="000000"/>
              </a:solidFill>
              <a:latin typeface="Mongolian Baiti" pitchFamily="66" charset="0"/>
              <a:cs typeface="Mongolian Baiti" pitchFamily="66" charset="0"/>
            </a:endParaRPr>
          </a:p>
          <a:p>
            <a:pPr algn="ctr" fontAlgn="base">
              <a:spcBef>
                <a:spcPct val="0"/>
              </a:spcBef>
              <a:spcAft>
                <a:spcPct val="0"/>
              </a:spcAft>
              <a:defRPr/>
            </a:pPr>
            <a:r>
              <a:rPr lang="en-US" altLang="ja-JP" sz="1200" b="1" dirty="0">
                <a:solidFill>
                  <a:srgbClr val="000000"/>
                </a:solidFill>
                <a:latin typeface="Mongolian Baiti" pitchFamily="66" charset="0"/>
                <a:cs typeface="Mongolian Baiti" pitchFamily="66" charset="0"/>
              </a:rPr>
              <a:t>Basic plan</a:t>
            </a:r>
          </a:p>
          <a:p>
            <a:pPr algn="ctr" fontAlgn="base">
              <a:spcBef>
                <a:spcPct val="0"/>
              </a:spcBef>
              <a:spcAft>
                <a:spcPct val="0"/>
              </a:spcAft>
              <a:defRPr/>
            </a:pPr>
            <a:r>
              <a:rPr lang="en-US" altLang="ja-JP" sz="1000" b="1" dirty="0">
                <a:solidFill>
                  <a:srgbClr val="000000"/>
                </a:solidFill>
                <a:latin typeface="Mongolian Baiti" pitchFamily="66" charset="0"/>
                <a:cs typeface="Mongolian Baiti" pitchFamily="66" charset="0"/>
              </a:rPr>
              <a:t>(※The second  basic plan was determined on July 2012)</a:t>
            </a:r>
          </a:p>
          <a:p>
            <a:pPr fontAlgn="base">
              <a:spcBef>
                <a:spcPct val="0"/>
              </a:spcBef>
              <a:spcAft>
                <a:spcPct val="0"/>
              </a:spcAft>
              <a:defRPr/>
            </a:pPr>
            <a:r>
              <a:rPr lang="en-US" altLang="ja-JP" sz="1200" b="1" dirty="0">
                <a:solidFill>
                  <a:srgbClr val="000000"/>
                </a:solidFill>
                <a:latin typeface="Mongolian Baiti" pitchFamily="66" charset="0"/>
                <a:cs typeface="Mongolian Baiti" pitchFamily="66" charset="0"/>
              </a:rPr>
              <a:t>-Provision against newly-appearing machinery like smart phones.</a:t>
            </a:r>
          </a:p>
          <a:p>
            <a:pPr fontAlgn="base">
              <a:spcBef>
                <a:spcPct val="0"/>
              </a:spcBef>
              <a:spcAft>
                <a:spcPct val="0"/>
              </a:spcAft>
              <a:defRPr/>
            </a:pPr>
            <a:r>
              <a:rPr lang="en-US" altLang="ja-JP" sz="1200" b="1" dirty="0">
                <a:solidFill>
                  <a:srgbClr val="000000"/>
                </a:solidFill>
                <a:latin typeface="Mongolian Baiti" pitchFamily="66" charset="0"/>
                <a:cs typeface="Mongolian Baiti" pitchFamily="66" charset="0"/>
              </a:rPr>
              <a:t>-Promote dissemination of information to parents.</a:t>
            </a:r>
          </a:p>
          <a:p>
            <a:pPr fontAlgn="base">
              <a:spcBef>
                <a:spcPct val="0"/>
              </a:spcBef>
              <a:spcAft>
                <a:spcPct val="0"/>
              </a:spcAft>
              <a:defRPr/>
            </a:pPr>
            <a:r>
              <a:rPr lang="en-US" altLang="ja-JP" sz="1200" b="1" dirty="0">
                <a:solidFill>
                  <a:srgbClr val="000000"/>
                </a:solidFill>
                <a:latin typeface="Mongolian Baiti" pitchFamily="66" charset="0"/>
                <a:cs typeface="Mongolian Baiti" pitchFamily="66" charset="0"/>
              </a:rPr>
              <a:t>-Promote collaboration among the national government, local government, and private sector. </a:t>
            </a:r>
          </a:p>
        </p:txBody>
      </p:sp>
      <p:sp>
        <p:nvSpPr>
          <p:cNvPr id="17" name="角丸四角形 16"/>
          <p:cNvSpPr/>
          <p:nvPr/>
        </p:nvSpPr>
        <p:spPr>
          <a:xfrm>
            <a:off x="5300663" y="3429005"/>
            <a:ext cx="4286250" cy="3357557"/>
          </a:xfrm>
          <a:prstGeom prst="roundRect">
            <a:avLst>
              <a:gd name="adj" fmla="val 533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latin typeface="Mongolian Baiti" pitchFamily="66" charset="0"/>
              <a:cs typeface="Mongolian Baiti" pitchFamily="66" charset="0"/>
            </a:endParaRPr>
          </a:p>
        </p:txBody>
      </p:sp>
      <p:sp>
        <p:nvSpPr>
          <p:cNvPr id="18" name="角丸四角形 17"/>
          <p:cNvSpPr/>
          <p:nvPr/>
        </p:nvSpPr>
        <p:spPr>
          <a:xfrm>
            <a:off x="5524500" y="3861048"/>
            <a:ext cx="1500188" cy="808038"/>
          </a:xfrm>
          <a:prstGeom prst="roundRect">
            <a:avLst>
              <a:gd name="adj" fmla="val 14095"/>
            </a:avLst>
          </a:prstGeom>
          <a:solidFill>
            <a:schemeClr val="accent1">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000" b="1" dirty="0">
                <a:solidFill>
                  <a:srgbClr val="663300"/>
                </a:solidFill>
                <a:latin typeface="Mongolian Baiti" pitchFamily="66" charset="0"/>
                <a:cs typeface="Mongolian Baiti" pitchFamily="66" charset="0"/>
              </a:rPr>
              <a:t>Mobile phone carriers</a:t>
            </a:r>
          </a:p>
          <a:p>
            <a:pPr algn="ctr" fontAlgn="base">
              <a:spcBef>
                <a:spcPct val="0"/>
              </a:spcBef>
              <a:spcAft>
                <a:spcPct val="0"/>
              </a:spcAft>
              <a:defRPr/>
            </a:pPr>
            <a:r>
              <a:rPr lang="en-US" altLang="ja-JP" sz="1100" b="1" dirty="0">
                <a:solidFill>
                  <a:srgbClr val="663300"/>
                </a:solidFill>
                <a:latin typeface="Mongolian Baiti" pitchFamily="66" charset="0"/>
                <a:cs typeface="Mongolian Baiti" pitchFamily="66" charset="0"/>
              </a:rPr>
              <a:t>Internet  service providers                     </a:t>
            </a:r>
          </a:p>
          <a:p>
            <a:pPr algn="ctr" fontAlgn="base">
              <a:spcBef>
                <a:spcPct val="0"/>
              </a:spcBef>
              <a:spcAft>
                <a:spcPct val="0"/>
              </a:spcAft>
              <a:defRPr/>
            </a:pPr>
            <a:r>
              <a:rPr lang="en-US" altLang="ja-JP" sz="1200" b="1" dirty="0">
                <a:solidFill>
                  <a:srgbClr val="663300"/>
                </a:solidFill>
                <a:latin typeface="Mongolian Baiti" pitchFamily="66" charset="0"/>
                <a:cs typeface="Mongolian Baiti" pitchFamily="66" charset="0"/>
              </a:rPr>
              <a:t>PC makers</a:t>
            </a:r>
          </a:p>
        </p:txBody>
      </p:sp>
      <p:sp>
        <p:nvSpPr>
          <p:cNvPr id="19" name="角丸四角形 18"/>
          <p:cNvSpPr/>
          <p:nvPr/>
        </p:nvSpPr>
        <p:spPr>
          <a:xfrm>
            <a:off x="5524500" y="4813548"/>
            <a:ext cx="1500188" cy="642938"/>
          </a:xfrm>
          <a:prstGeom prst="roundRect">
            <a:avLst/>
          </a:prstGeom>
          <a:solidFill>
            <a:schemeClr val="accent1">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200" b="1" dirty="0">
                <a:solidFill>
                  <a:srgbClr val="663300"/>
                </a:solidFill>
                <a:latin typeface="Mongolian Baiti" pitchFamily="66" charset="0"/>
                <a:cs typeface="Mongolian Baiti" pitchFamily="66" charset="0"/>
              </a:rPr>
              <a:t>Filtering developers/</a:t>
            </a:r>
          </a:p>
          <a:p>
            <a:pPr algn="ctr" fontAlgn="base">
              <a:spcBef>
                <a:spcPct val="0"/>
              </a:spcBef>
              <a:spcAft>
                <a:spcPct val="0"/>
              </a:spcAft>
              <a:defRPr/>
            </a:pPr>
            <a:r>
              <a:rPr lang="en-US" altLang="ja-JP" sz="1200" b="1" dirty="0">
                <a:solidFill>
                  <a:srgbClr val="663300"/>
                </a:solidFill>
                <a:latin typeface="Mongolian Baiti" pitchFamily="66" charset="0"/>
                <a:cs typeface="Mongolian Baiti" pitchFamily="66" charset="0"/>
              </a:rPr>
              <a:t>suppliers</a:t>
            </a:r>
          </a:p>
        </p:txBody>
      </p:sp>
      <p:sp>
        <p:nvSpPr>
          <p:cNvPr id="20" name="角丸四角形 19"/>
          <p:cNvSpPr/>
          <p:nvPr/>
        </p:nvSpPr>
        <p:spPr>
          <a:xfrm>
            <a:off x="5524500" y="5540700"/>
            <a:ext cx="1500188" cy="491218"/>
          </a:xfrm>
          <a:prstGeom prst="roundRect">
            <a:avLst/>
          </a:prstGeom>
          <a:solidFill>
            <a:schemeClr val="accent1">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200" b="1" dirty="0">
                <a:solidFill>
                  <a:srgbClr val="663300"/>
                </a:solidFill>
                <a:latin typeface="Mongolian Baiti" pitchFamily="66" charset="0"/>
                <a:cs typeface="Mongolian Baiti" pitchFamily="66" charset="0"/>
              </a:rPr>
              <a:t>Server administrators </a:t>
            </a:r>
          </a:p>
        </p:txBody>
      </p:sp>
      <p:sp>
        <p:nvSpPr>
          <p:cNvPr id="21" name="角丸四角形 20"/>
          <p:cNvSpPr/>
          <p:nvPr/>
        </p:nvSpPr>
        <p:spPr>
          <a:xfrm>
            <a:off x="5524500" y="6093296"/>
            <a:ext cx="1500188" cy="642938"/>
          </a:xfrm>
          <a:prstGeom prst="roundRect">
            <a:avLst/>
          </a:prstGeom>
          <a:solidFill>
            <a:schemeClr val="accent1">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200" b="1" dirty="0">
                <a:solidFill>
                  <a:srgbClr val="663300"/>
                </a:solidFill>
                <a:latin typeface="Mongolian Baiti" pitchFamily="66" charset="0"/>
                <a:cs typeface="Mongolian Baiti" pitchFamily="66" charset="0"/>
              </a:rPr>
              <a:t>Other parties concerned  </a:t>
            </a:r>
          </a:p>
        </p:txBody>
      </p:sp>
      <p:sp>
        <p:nvSpPr>
          <p:cNvPr id="5140" name="テキスト ボックス 21"/>
          <p:cNvSpPr txBox="1">
            <a:spLocks noChangeArrowheads="1"/>
          </p:cNvSpPr>
          <p:nvPr/>
        </p:nvSpPr>
        <p:spPr bwMode="auto">
          <a:xfrm>
            <a:off x="6284772" y="3429000"/>
            <a:ext cx="23406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Tahoma" pitchFamily="34" charset="0"/>
                <a:ea typeface="HG丸ｺﾞｼｯｸM-PRO" pitchFamily="50" charset="-128"/>
              </a:defRPr>
            </a:lvl1pPr>
            <a:lvl2pPr marL="742950" indent="-285750" eaLnBrk="0" hangingPunct="0">
              <a:defRPr kumimoji="1" sz="1200">
                <a:solidFill>
                  <a:schemeClr val="tx1"/>
                </a:solidFill>
                <a:latin typeface="Tahoma" pitchFamily="34" charset="0"/>
                <a:ea typeface="HG丸ｺﾞｼｯｸM-PRO" pitchFamily="50" charset="-128"/>
              </a:defRPr>
            </a:lvl2pPr>
            <a:lvl3pPr marL="1143000" indent="-228600" eaLnBrk="0" hangingPunct="0">
              <a:defRPr kumimoji="1" sz="1200">
                <a:solidFill>
                  <a:schemeClr val="tx1"/>
                </a:solidFill>
                <a:latin typeface="Tahoma" pitchFamily="34" charset="0"/>
                <a:ea typeface="HG丸ｺﾞｼｯｸM-PRO" pitchFamily="50" charset="-128"/>
              </a:defRPr>
            </a:lvl3pPr>
            <a:lvl4pPr marL="1600200" indent="-228600" eaLnBrk="0" hangingPunct="0">
              <a:defRPr kumimoji="1" sz="1200">
                <a:solidFill>
                  <a:schemeClr val="tx1"/>
                </a:solidFill>
                <a:latin typeface="Tahoma" pitchFamily="34" charset="0"/>
                <a:ea typeface="HG丸ｺﾞｼｯｸM-PRO" pitchFamily="50" charset="-128"/>
              </a:defRPr>
            </a:lvl4pPr>
            <a:lvl5pPr marL="2057400" indent="-228600" eaLnBrk="0" hangingPunct="0">
              <a:defRPr kumimoji="1" sz="1200">
                <a:solidFill>
                  <a:schemeClr val="tx1"/>
                </a:solidFill>
                <a:latin typeface="Tahoma" pitchFamily="34" charset="0"/>
                <a:ea typeface="HG丸ｺﾞｼｯｸM-PRO" pitchFamily="50" charset="-128"/>
              </a:defRPr>
            </a:lvl5pPr>
            <a:lvl6pPr marL="25146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6pPr>
            <a:lvl7pPr marL="29718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7pPr>
            <a:lvl8pPr marL="34290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8pPr>
            <a:lvl9pPr marL="38862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9pPr>
          </a:lstStyle>
          <a:p>
            <a:pPr algn="ctr" eaLnBrk="1" fontAlgn="base" hangingPunct="1">
              <a:spcBef>
                <a:spcPct val="0"/>
              </a:spcBef>
              <a:spcAft>
                <a:spcPct val="0"/>
              </a:spcAft>
            </a:pPr>
            <a:r>
              <a:rPr lang="en-US" altLang="ja-JP" sz="2000" dirty="0">
                <a:solidFill>
                  <a:srgbClr val="000000"/>
                </a:solidFill>
                <a:latin typeface="Mongolian Baiti" pitchFamily="66" charset="0"/>
                <a:ea typeface="HGP創英角ｺﾞｼｯｸUB" pitchFamily="50" charset="-128"/>
                <a:cs typeface="Mongolian Baiti" pitchFamily="66" charset="0"/>
              </a:rPr>
              <a:t>Private sector</a:t>
            </a:r>
            <a:endParaRPr lang="ja-JP" altLang="en-US" sz="2000" dirty="0">
              <a:solidFill>
                <a:srgbClr val="000000"/>
              </a:solidFill>
              <a:latin typeface="Mongolian Baiti" pitchFamily="66" charset="0"/>
              <a:ea typeface="HGP創英角ｺﾞｼｯｸUB" pitchFamily="50" charset="-128"/>
              <a:cs typeface="Mongolian Baiti" pitchFamily="66" charset="0"/>
            </a:endParaRPr>
          </a:p>
        </p:txBody>
      </p:sp>
      <p:sp>
        <p:nvSpPr>
          <p:cNvPr id="23" name="右矢印 22"/>
          <p:cNvSpPr/>
          <p:nvPr/>
        </p:nvSpPr>
        <p:spPr>
          <a:xfrm>
            <a:off x="7167567" y="3914172"/>
            <a:ext cx="1817687" cy="641350"/>
          </a:xfrm>
          <a:prstGeom prst="rightArrow">
            <a:avLst>
              <a:gd name="adj1" fmla="val 75455"/>
              <a:gd name="adj2" fmla="val 57463"/>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anchor="ctr"/>
          <a:lstStyle/>
          <a:p>
            <a:pPr algn="ctr" fontAlgn="base">
              <a:spcBef>
                <a:spcPct val="0"/>
              </a:spcBef>
              <a:spcAft>
                <a:spcPct val="0"/>
              </a:spcAft>
              <a:defRPr/>
            </a:pPr>
            <a:r>
              <a:rPr lang="en-US" altLang="ja-JP" sz="900" dirty="0">
                <a:solidFill>
                  <a:srgbClr val="000000"/>
                </a:solidFill>
                <a:latin typeface="Mongolian Baiti" pitchFamily="66" charset="0"/>
                <a:cs typeface="Mongolian Baiti" pitchFamily="66" charset="0"/>
              </a:rPr>
              <a:t>Mandatory supply of filtering  services (with some conditions) </a:t>
            </a:r>
          </a:p>
        </p:txBody>
      </p:sp>
      <p:sp>
        <p:nvSpPr>
          <p:cNvPr id="24" name="右矢印 23"/>
          <p:cNvSpPr/>
          <p:nvPr/>
        </p:nvSpPr>
        <p:spPr>
          <a:xfrm>
            <a:off x="7167567" y="5430617"/>
            <a:ext cx="1643062" cy="642938"/>
          </a:xfrm>
          <a:prstGeom prst="rightArrow">
            <a:avLst>
              <a:gd name="adj1" fmla="val 66162"/>
              <a:gd name="adj2" fmla="val 55598"/>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anchor="ctr"/>
          <a:lstStyle/>
          <a:p>
            <a:pPr algn="ctr" fontAlgn="base">
              <a:spcBef>
                <a:spcPct val="0"/>
              </a:spcBef>
              <a:spcAft>
                <a:spcPct val="0"/>
              </a:spcAft>
              <a:defRPr/>
            </a:pPr>
            <a:r>
              <a:rPr lang="en-US" altLang="ja-JP" sz="900" dirty="0">
                <a:solidFill>
                  <a:srgbClr val="000000"/>
                </a:solidFill>
                <a:latin typeface="Mongolian Baiti" pitchFamily="66" charset="0"/>
                <a:cs typeface="Mongolian Baiti" pitchFamily="66" charset="0"/>
              </a:rPr>
              <a:t>Obligation to make efforts to prevent browsing </a:t>
            </a:r>
          </a:p>
          <a:p>
            <a:pPr algn="ctr" fontAlgn="base">
              <a:spcBef>
                <a:spcPct val="0"/>
              </a:spcBef>
              <a:spcAft>
                <a:spcPct val="0"/>
              </a:spcAft>
              <a:defRPr/>
            </a:pPr>
            <a:r>
              <a:rPr lang="en-US" altLang="ja-JP" sz="900" dirty="0">
                <a:solidFill>
                  <a:srgbClr val="000000"/>
                </a:solidFill>
                <a:latin typeface="Mongolian Baiti" pitchFamily="66" charset="0"/>
                <a:cs typeface="Mongolian Baiti" pitchFamily="66" charset="0"/>
              </a:rPr>
              <a:t>of harmful information </a:t>
            </a:r>
          </a:p>
        </p:txBody>
      </p:sp>
      <p:sp>
        <p:nvSpPr>
          <p:cNvPr id="25" name="右矢印 24"/>
          <p:cNvSpPr/>
          <p:nvPr/>
        </p:nvSpPr>
        <p:spPr>
          <a:xfrm>
            <a:off x="7167567" y="6169297"/>
            <a:ext cx="1643062" cy="500063"/>
          </a:xfrm>
          <a:prstGeom prst="rightArrow">
            <a:avLst>
              <a:gd name="adj1" fmla="val 83247"/>
              <a:gd name="adj2" fmla="val 59329"/>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anchor="ctr"/>
          <a:lstStyle/>
          <a:p>
            <a:pPr algn="ctr" fontAlgn="base">
              <a:spcBef>
                <a:spcPct val="0"/>
              </a:spcBef>
              <a:spcAft>
                <a:spcPct val="0"/>
              </a:spcAft>
              <a:defRPr/>
            </a:pPr>
            <a:r>
              <a:rPr lang="en-US" altLang="ja-JP" sz="900" dirty="0">
                <a:solidFill>
                  <a:srgbClr val="000000"/>
                </a:solidFill>
                <a:latin typeface="Mongolian Baiti" pitchFamily="66" charset="0"/>
                <a:cs typeface="Mongolian Baiti" pitchFamily="66" charset="0"/>
              </a:rPr>
              <a:t>Obligation to make efforts for education, etc. </a:t>
            </a:r>
          </a:p>
        </p:txBody>
      </p:sp>
      <p:sp>
        <p:nvSpPr>
          <p:cNvPr id="26" name="角丸四角形 25"/>
          <p:cNvSpPr/>
          <p:nvPr/>
        </p:nvSpPr>
        <p:spPr>
          <a:xfrm>
            <a:off x="8990013" y="3861048"/>
            <a:ext cx="500062" cy="2674691"/>
          </a:xfrm>
          <a:prstGeom prst="roundRect">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base">
              <a:spcBef>
                <a:spcPct val="0"/>
              </a:spcBef>
              <a:spcAft>
                <a:spcPct val="0"/>
              </a:spcAft>
              <a:defRPr/>
            </a:pPr>
            <a:r>
              <a:rPr lang="en-US" altLang="ja-JP" sz="1600" dirty="0">
                <a:solidFill>
                  <a:srgbClr val="FFFFFF"/>
                </a:solidFill>
                <a:latin typeface="Mongolian Baiti" pitchFamily="66" charset="0"/>
                <a:ea typeface="ＤＨＰ特太ゴシック体" pitchFamily="2" charset="-128"/>
                <a:cs typeface="Mongolian Baiti" pitchFamily="66" charset="0"/>
              </a:rPr>
              <a:t>Young people</a:t>
            </a:r>
          </a:p>
        </p:txBody>
      </p:sp>
      <p:sp>
        <p:nvSpPr>
          <p:cNvPr id="27" name="右矢印 26"/>
          <p:cNvSpPr/>
          <p:nvPr/>
        </p:nvSpPr>
        <p:spPr>
          <a:xfrm>
            <a:off x="4524380" y="4433882"/>
            <a:ext cx="714375" cy="1446212"/>
          </a:xfrm>
          <a:prstGeom prst="rightArrow">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base">
              <a:spcBef>
                <a:spcPct val="0"/>
              </a:spcBef>
              <a:spcAft>
                <a:spcPct val="0"/>
              </a:spcAft>
              <a:defRPr/>
            </a:pPr>
            <a:r>
              <a:rPr lang="en-US" altLang="ja-JP" sz="1200" b="1" dirty="0">
                <a:solidFill>
                  <a:srgbClr val="000000"/>
                </a:solidFill>
                <a:latin typeface="Mongolian Baiti" pitchFamily="66" charset="0"/>
                <a:cs typeface="Mongolian Baiti" pitchFamily="66" charset="0"/>
              </a:rPr>
              <a:t>Support</a:t>
            </a:r>
          </a:p>
        </p:txBody>
      </p:sp>
      <p:sp>
        <p:nvSpPr>
          <p:cNvPr id="28" name="下矢印 27"/>
          <p:cNvSpPr/>
          <p:nvPr/>
        </p:nvSpPr>
        <p:spPr>
          <a:xfrm>
            <a:off x="1409702" y="4665665"/>
            <a:ext cx="2211388" cy="466725"/>
          </a:xfrm>
          <a:prstGeom prst="downArrow">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200" b="1" dirty="0">
                <a:solidFill>
                  <a:srgbClr val="000000"/>
                </a:solidFill>
                <a:latin typeface="Mongolian Baiti" pitchFamily="66" charset="0"/>
                <a:cs typeface="Mongolian Baiti" pitchFamily="66" charset="0"/>
              </a:rPr>
              <a:t>Formulation</a:t>
            </a:r>
            <a:endParaRPr lang="ja-JP" altLang="en-US" sz="1200" b="1" dirty="0">
              <a:solidFill>
                <a:srgbClr val="000000"/>
              </a:solidFill>
              <a:latin typeface="Mongolian Baiti" pitchFamily="66" charset="0"/>
              <a:cs typeface="Mongolian Baiti" pitchFamily="66" charset="0"/>
            </a:endParaRPr>
          </a:p>
        </p:txBody>
      </p:sp>
      <p:sp>
        <p:nvSpPr>
          <p:cNvPr id="5147" name="テキスト ボックス 28"/>
          <p:cNvSpPr txBox="1">
            <a:spLocks noChangeArrowheads="1"/>
          </p:cNvSpPr>
          <p:nvPr/>
        </p:nvSpPr>
        <p:spPr bwMode="auto">
          <a:xfrm>
            <a:off x="3524250" y="2146509"/>
            <a:ext cx="31019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Tahoma" pitchFamily="34" charset="0"/>
                <a:ea typeface="HG丸ｺﾞｼｯｸM-PRO" pitchFamily="50" charset="-128"/>
              </a:defRPr>
            </a:lvl1pPr>
            <a:lvl2pPr marL="742950" indent="-285750" eaLnBrk="0" hangingPunct="0">
              <a:defRPr kumimoji="1" sz="1200">
                <a:solidFill>
                  <a:schemeClr val="tx1"/>
                </a:solidFill>
                <a:latin typeface="Tahoma" pitchFamily="34" charset="0"/>
                <a:ea typeface="HG丸ｺﾞｼｯｸM-PRO" pitchFamily="50" charset="-128"/>
              </a:defRPr>
            </a:lvl2pPr>
            <a:lvl3pPr marL="1143000" indent="-228600" eaLnBrk="0" hangingPunct="0">
              <a:defRPr kumimoji="1" sz="1200">
                <a:solidFill>
                  <a:schemeClr val="tx1"/>
                </a:solidFill>
                <a:latin typeface="Tahoma" pitchFamily="34" charset="0"/>
                <a:ea typeface="HG丸ｺﾞｼｯｸM-PRO" pitchFamily="50" charset="-128"/>
              </a:defRPr>
            </a:lvl3pPr>
            <a:lvl4pPr marL="1600200" indent="-228600" eaLnBrk="0" hangingPunct="0">
              <a:defRPr kumimoji="1" sz="1200">
                <a:solidFill>
                  <a:schemeClr val="tx1"/>
                </a:solidFill>
                <a:latin typeface="Tahoma" pitchFamily="34" charset="0"/>
                <a:ea typeface="HG丸ｺﾞｼｯｸM-PRO" pitchFamily="50" charset="-128"/>
              </a:defRPr>
            </a:lvl4pPr>
            <a:lvl5pPr marL="2057400" indent="-228600" eaLnBrk="0" hangingPunct="0">
              <a:defRPr kumimoji="1" sz="1200">
                <a:solidFill>
                  <a:schemeClr val="tx1"/>
                </a:solidFill>
                <a:latin typeface="Tahoma" pitchFamily="34" charset="0"/>
                <a:ea typeface="HG丸ｺﾞｼｯｸM-PRO" pitchFamily="50" charset="-128"/>
              </a:defRPr>
            </a:lvl5pPr>
            <a:lvl6pPr marL="25146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6pPr>
            <a:lvl7pPr marL="29718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7pPr>
            <a:lvl8pPr marL="34290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8pPr>
            <a:lvl9pPr marL="3886200" indent="-228600" eaLnBrk="0" fontAlgn="base" hangingPunct="0">
              <a:spcBef>
                <a:spcPct val="0"/>
              </a:spcBef>
              <a:spcAft>
                <a:spcPct val="0"/>
              </a:spcAft>
              <a:defRPr kumimoji="1" sz="1200">
                <a:solidFill>
                  <a:schemeClr val="tx1"/>
                </a:solidFill>
                <a:latin typeface="Tahoma" pitchFamily="34" charset="0"/>
                <a:ea typeface="HG丸ｺﾞｼｯｸM-PRO" pitchFamily="50" charset="-128"/>
              </a:defRPr>
            </a:lvl9pPr>
          </a:lstStyle>
          <a:p>
            <a:pPr algn="ctr" eaLnBrk="1" fontAlgn="base" hangingPunct="1">
              <a:spcBef>
                <a:spcPct val="0"/>
              </a:spcBef>
              <a:spcAft>
                <a:spcPct val="0"/>
              </a:spcAft>
            </a:pPr>
            <a:r>
              <a:rPr lang="en-US" altLang="ja-JP" sz="1800" b="1" dirty="0">
                <a:solidFill>
                  <a:srgbClr val="D9253E"/>
                </a:solidFill>
                <a:effectLst>
                  <a:outerShdw blurRad="38100" dist="38100" dir="2700000" algn="tl">
                    <a:srgbClr val="000000">
                      <a:alpha val="43137"/>
                    </a:srgbClr>
                  </a:outerShdw>
                </a:effectLst>
                <a:latin typeface="+mn-ea"/>
                <a:ea typeface="+mn-ea"/>
                <a:cs typeface="Mongolian Baiti" pitchFamily="66" charset="0"/>
              </a:rPr>
              <a:t>Fundamental principles</a:t>
            </a:r>
          </a:p>
        </p:txBody>
      </p:sp>
      <p:sp>
        <p:nvSpPr>
          <p:cNvPr id="30" name="右カーブ矢印 29"/>
          <p:cNvSpPr/>
          <p:nvPr/>
        </p:nvSpPr>
        <p:spPr>
          <a:xfrm rot="10800000">
            <a:off x="7096125" y="4412655"/>
            <a:ext cx="357188" cy="642937"/>
          </a:xfrm>
          <a:prstGeom prst="curvedRightArrow">
            <a:avLst>
              <a:gd name="adj1" fmla="val 25000"/>
              <a:gd name="adj2" fmla="val 77739"/>
              <a:gd name="adj3" fmla="val 64183"/>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black"/>
              </a:solidFill>
              <a:latin typeface="Mongolian Baiti" pitchFamily="66" charset="0"/>
              <a:cs typeface="Mongolian Baiti" pitchFamily="66" charset="0"/>
            </a:endParaRPr>
          </a:p>
        </p:txBody>
      </p:sp>
      <p:sp>
        <p:nvSpPr>
          <p:cNvPr id="31" name="正方形/長方形 30"/>
          <p:cNvSpPr/>
          <p:nvPr/>
        </p:nvSpPr>
        <p:spPr>
          <a:xfrm>
            <a:off x="7453316" y="4690467"/>
            <a:ext cx="1244601" cy="466725"/>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anchor="ctr"/>
          <a:lstStyle/>
          <a:p>
            <a:pPr algn="ctr" fontAlgn="base">
              <a:spcBef>
                <a:spcPct val="0"/>
              </a:spcBef>
              <a:spcAft>
                <a:spcPct val="0"/>
              </a:spcAft>
              <a:defRPr/>
            </a:pPr>
            <a:r>
              <a:rPr lang="en-US" altLang="ja-JP" sz="900" dirty="0">
                <a:solidFill>
                  <a:srgbClr val="000000"/>
                </a:solidFill>
                <a:latin typeface="Mongolian Baiti" pitchFamily="66" charset="0"/>
                <a:cs typeface="Mongolian Baiti" pitchFamily="66" charset="0"/>
              </a:rPr>
              <a:t>Obligation to make efforts for development </a:t>
            </a:r>
          </a:p>
        </p:txBody>
      </p:sp>
      <p:sp>
        <p:nvSpPr>
          <p:cNvPr id="33" name="Line 7"/>
          <p:cNvSpPr>
            <a:spLocks noChangeShapeType="1"/>
          </p:cNvSpPr>
          <p:nvPr/>
        </p:nvSpPr>
        <p:spPr bwMode="auto">
          <a:xfrm flipV="1">
            <a:off x="-3141" y="489284"/>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a:solidFill>
                <a:prstClr val="black"/>
              </a:solidFill>
              <a:latin typeface="Arial" charset="0"/>
            </a:endParaRPr>
          </a:p>
        </p:txBody>
      </p:sp>
      <p:sp>
        <p:nvSpPr>
          <p:cNvPr id="35"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1</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2" name="テキスト ボックス 1"/>
          <p:cNvSpPr txBox="1"/>
          <p:nvPr/>
        </p:nvSpPr>
        <p:spPr>
          <a:xfrm>
            <a:off x="28228" y="620144"/>
            <a:ext cx="9849544" cy="1477328"/>
          </a:xfrm>
          <a:prstGeom prst="rect">
            <a:avLst/>
          </a:prstGeom>
          <a:solidFill>
            <a:schemeClr val="bg1"/>
          </a:solidFill>
          <a:ln>
            <a:solidFill>
              <a:schemeClr val="accent4">
                <a:shade val="95000"/>
                <a:satMod val="105000"/>
              </a:schemeClr>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6213" indent="-176213" fontAlgn="base">
              <a:spcBef>
                <a:spcPts val="1200"/>
              </a:spcBef>
              <a:spcAft>
                <a:spcPct val="0"/>
              </a:spcAft>
              <a:defRPr/>
            </a:pPr>
            <a:r>
              <a:rPr lang="ja-JP" altLang="en-US" sz="2000" b="1" dirty="0">
                <a:solidFill>
                  <a:srgbClr val="000000"/>
                </a:solidFill>
                <a:effectLst>
                  <a:outerShdw blurRad="38100" dist="38100" dir="2700000" algn="tl">
                    <a:srgbClr val="000000">
                      <a:alpha val="43137"/>
                    </a:srgbClr>
                  </a:outerShdw>
                </a:effectLst>
                <a:latin typeface="+mn-ea"/>
                <a:cs typeface="Mongolian Baiti" pitchFamily="66" charset="0"/>
              </a:rPr>
              <a:t>◆ </a:t>
            </a:r>
            <a:r>
              <a:rPr lang="en-US" altLang="ja-JP" sz="2000" b="1" u="sng" dirty="0">
                <a:solidFill>
                  <a:prstClr val="black"/>
                </a:solidFill>
                <a:effectLst>
                  <a:outerShdw blurRad="38100" dist="38100" dir="2700000" algn="tl">
                    <a:srgbClr val="000000">
                      <a:alpha val="43137"/>
                    </a:srgbClr>
                  </a:outerShdw>
                </a:effectLst>
                <a:latin typeface="+mn-ea"/>
                <a:cs typeface="Mongolian Baiti" pitchFamily="66" charset="0"/>
              </a:rPr>
              <a:t>Act</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 on Development of Internet Environment for Children was enforced on April, 2009.</a:t>
            </a:r>
            <a:endParaRPr lang="ja-JP" altLang="ja-JP" sz="2000" b="1" dirty="0">
              <a:solidFill>
                <a:prstClr val="black"/>
              </a:solidFill>
              <a:effectLst>
                <a:outerShdw blurRad="38100" dist="38100" dir="2700000" algn="tl">
                  <a:srgbClr val="000000">
                    <a:alpha val="43137"/>
                  </a:srgbClr>
                </a:outerShdw>
              </a:effectLst>
              <a:latin typeface="+mn-ea"/>
              <a:cs typeface="Mongolian Baiti" pitchFamily="66" charset="0"/>
            </a:endParaRPr>
          </a:p>
          <a:p>
            <a:pPr marL="176213" indent="-176213" fontAlgn="base">
              <a:spcBef>
                <a:spcPts val="1200"/>
              </a:spcBef>
              <a:spcAft>
                <a:spcPct val="0"/>
              </a:spcAft>
              <a:defRPr/>
            </a:pPr>
            <a:r>
              <a:rPr lang="ja-JP" altLang="en-US" sz="2000" b="1" dirty="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Under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the 2 fundamental principles of a) </a:t>
            </a:r>
            <a:r>
              <a:rPr lang="en-US" altLang="ja-JP" sz="2000" b="1" u="sng" dirty="0" smtClean="0">
                <a:solidFill>
                  <a:prstClr val="black"/>
                </a:solidFill>
                <a:effectLst>
                  <a:outerShdw blurRad="38100" dist="38100" dir="2700000" algn="tl">
                    <a:srgbClr val="000000">
                      <a:alpha val="43137"/>
                    </a:srgbClr>
                  </a:outerShdw>
                </a:effectLst>
                <a:latin typeface="+mn-ea"/>
                <a:cs typeface="Mongolian Baiti" pitchFamily="66" charset="0"/>
              </a:rPr>
              <a:t>promoting </a:t>
            </a:r>
            <a:r>
              <a:rPr lang="en-US" altLang="ja-JP" sz="2000" b="1" u="sng" dirty="0">
                <a:solidFill>
                  <a:prstClr val="black"/>
                </a:solidFill>
                <a:effectLst>
                  <a:outerShdw blurRad="38100" dist="38100" dir="2700000" algn="tl">
                    <a:srgbClr val="000000">
                      <a:alpha val="43137"/>
                    </a:srgbClr>
                  </a:outerShdw>
                </a:effectLst>
                <a:latin typeface="+mn-ea"/>
                <a:cs typeface="Mongolian Baiti" pitchFamily="66" charset="0"/>
              </a:rPr>
              <a:t>use of filtering </a:t>
            </a:r>
            <a:r>
              <a:rPr lang="en-US" altLang="ja-JP" sz="2000" b="1" u="sng" dirty="0" smtClean="0">
                <a:solidFill>
                  <a:prstClr val="black"/>
                </a:solidFill>
                <a:effectLst>
                  <a:outerShdw blurRad="38100" dist="38100" dir="2700000" algn="tl">
                    <a:srgbClr val="000000">
                      <a:alpha val="43137"/>
                    </a:srgbClr>
                  </a:outerShdw>
                </a:effectLst>
                <a:latin typeface="+mn-ea"/>
                <a:cs typeface="Mongolian Baiti" pitchFamily="66" charset="0"/>
              </a:rPr>
              <a:t>services</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 and</a:t>
            </a:r>
            <a:r>
              <a:rPr lang="ja-JP" altLang="en-US" sz="2000" b="1" dirty="0" smtClean="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 b) </a:t>
            </a:r>
            <a:r>
              <a:rPr lang="en-US" altLang="ja-JP" sz="2000" b="1" u="sng" dirty="0" smtClean="0">
                <a:solidFill>
                  <a:prstClr val="black"/>
                </a:solidFill>
                <a:effectLst>
                  <a:outerShdw blurRad="38100" dist="38100" dir="2700000" algn="tl">
                    <a:srgbClr val="000000">
                      <a:alpha val="43137"/>
                    </a:srgbClr>
                  </a:outerShdw>
                </a:effectLst>
                <a:latin typeface="+mn-ea"/>
                <a:cs typeface="Mongolian Baiti" pitchFamily="66" charset="0"/>
              </a:rPr>
              <a:t>improving ICT </a:t>
            </a:r>
            <a:r>
              <a:rPr lang="en-US" altLang="ja-JP" sz="2000" b="1" u="sng" dirty="0">
                <a:solidFill>
                  <a:prstClr val="black"/>
                </a:solidFill>
                <a:effectLst>
                  <a:outerShdw blurRad="38100" dist="38100" dir="2700000" algn="tl">
                    <a:srgbClr val="000000">
                      <a:alpha val="43137"/>
                    </a:srgbClr>
                  </a:outerShdw>
                </a:effectLst>
                <a:latin typeface="+mn-ea"/>
                <a:cs typeface="Mongolian Baiti" pitchFamily="66" charset="0"/>
              </a:rPr>
              <a:t>literacy</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both </a:t>
            </a:r>
            <a:r>
              <a:rPr lang="en-US" altLang="ja-JP" sz="2000" b="1" u="sng" dirty="0">
                <a:solidFill>
                  <a:prstClr val="black"/>
                </a:solidFill>
                <a:effectLst>
                  <a:outerShdw blurRad="38100" dist="38100" dir="2700000" algn="tl">
                    <a:srgbClr val="000000">
                      <a:alpha val="43137"/>
                    </a:srgbClr>
                  </a:outerShdw>
                </a:effectLst>
                <a:latin typeface="+mn-ea"/>
                <a:cs typeface="Mongolian Baiti" pitchFamily="66" charset="0"/>
              </a:rPr>
              <a:t>the government and the private sector are undertaking various </a:t>
            </a:r>
            <a:r>
              <a:rPr lang="en-US" altLang="ja-JP" sz="2000" b="1" u="sng" dirty="0" smtClean="0">
                <a:solidFill>
                  <a:prstClr val="black"/>
                </a:solidFill>
                <a:effectLst>
                  <a:outerShdw blurRad="38100" dist="38100" dir="2700000" algn="tl">
                    <a:srgbClr val="000000">
                      <a:alpha val="43137"/>
                    </a:srgbClr>
                  </a:outerShdw>
                </a:effectLst>
                <a:latin typeface="+mn-ea"/>
                <a:cs typeface="Mongolian Baiti" pitchFamily="66" charset="0"/>
              </a:rPr>
              <a:t>initiatives</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a:t>
            </a:r>
            <a:endParaRPr kumimoji="1" lang="ja-JP" alt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7735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28228" y="620144"/>
            <a:ext cx="9849544" cy="1323439"/>
          </a:xfrm>
          <a:prstGeom prst="rect">
            <a:avLst/>
          </a:prstGeom>
          <a:solidFill>
            <a:schemeClr val="bg1"/>
          </a:solidFill>
          <a:ln>
            <a:solidFill>
              <a:schemeClr val="accent4">
                <a:shade val="95000"/>
                <a:satMod val="105000"/>
              </a:schemeClr>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6213" indent="-176213" algn="just" fontAlgn="base">
              <a:spcBef>
                <a:spcPts val="1200"/>
              </a:spcBef>
              <a:spcAft>
                <a:spcPct val="0"/>
              </a:spcAft>
              <a:defRPr/>
            </a:pPr>
            <a:r>
              <a:rPr lang="ja-JP" altLang="en-US" sz="2000" b="1" dirty="0">
                <a:solidFill>
                  <a:srgbClr val="000000"/>
                </a:solidFill>
                <a:effectLst>
                  <a:outerShdw blurRad="38100" dist="38100" dir="2700000" algn="tl">
                    <a:srgbClr val="000000">
                      <a:alpha val="43137"/>
                    </a:srgbClr>
                  </a:outerShdw>
                </a:effectLst>
                <a:latin typeface="+mn-ea"/>
                <a:cs typeface="Mongolian Baiti" pitchFamily="66" charset="0"/>
              </a:rPr>
              <a:t>◆ </a:t>
            </a:r>
            <a:r>
              <a:rPr lang="en-US" altLang="ja-JP" sz="2000" b="1" dirty="0" smtClean="0">
                <a:solidFill>
                  <a:srgbClr val="000000"/>
                </a:solidFill>
                <a:effectLst>
                  <a:outerShdw blurRad="38100" dist="38100" dir="2700000" algn="tl">
                    <a:srgbClr val="000000">
                      <a:alpha val="43137"/>
                    </a:srgbClr>
                  </a:outerShdw>
                </a:effectLst>
                <a:latin typeface="+mn-ea"/>
                <a:cs typeface="Mongolian Baiti" pitchFamily="66" charset="0"/>
              </a:rPr>
              <a:t>Because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the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number of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children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using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smartphone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are rapidly increasing in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Japan,  we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need to develop safe and secure internet environment for children to use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smartphones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and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SNS, regarding;</a:t>
            </a:r>
          </a:p>
          <a:p>
            <a:pPr marL="176213" indent="-176213" algn="just" fontAlgn="base">
              <a:spcAft>
                <a:spcPct val="0"/>
              </a:spcAft>
              <a:defRPr/>
            </a:pP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 a</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u="sng" dirty="0">
                <a:solidFill>
                  <a:prstClr val="black"/>
                </a:solidFill>
                <a:effectLst>
                  <a:outerShdw blurRad="38100" dist="38100" dir="2700000" algn="tl">
                    <a:srgbClr val="000000">
                      <a:alpha val="43137"/>
                    </a:srgbClr>
                  </a:outerShdw>
                </a:effectLst>
                <a:latin typeface="+mn-ea"/>
                <a:cs typeface="Mongolian Baiti" pitchFamily="66" charset="0"/>
              </a:rPr>
              <a:t>Illegal/harmful information</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    b</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u="sng" dirty="0">
                <a:solidFill>
                  <a:prstClr val="black"/>
                </a:solidFill>
                <a:effectLst>
                  <a:outerShdw blurRad="38100" dist="38100" dir="2700000" algn="tl">
                    <a:srgbClr val="000000">
                      <a:alpha val="43137"/>
                    </a:srgbClr>
                  </a:outerShdw>
                </a:effectLst>
                <a:latin typeface="+mn-ea"/>
                <a:cs typeface="Mongolian Baiti" pitchFamily="66" charset="0"/>
              </a:rPr>
              <a:t>Inadequate use for </a:t>
            </a:r>
            <a:r>
              <a:rPr lang="en-US" altLang="ja-JP" sz="2000" b="1" u="sng" dirty="0" smtClean="0">
                <a:solidFill>
                  <a:prstClr val="black"/>
                </a:solidFill>
                <a:effectLst>
                  <a:outerShdw blurRad="38100" dist="38100" dir="2700000" algn="tl">
                    <a:srgbClr val="000000">
                      <a:alpha val="43137"/>
                    </a:srgbClr>
                  </a:outerShdw>
                </a:effectLst>
                <a:latin typeface="+mn-ea"/>
                <a:cs typeface="Mongolian Baiti" pitchFamily="66" charset="0"/>
              </a:rPr>
              <a:t>Internet</a:t>
            </a:r>
          </a:p>
        </p:txBody>
      </p:sp>
      <p:sp>
        <p:nvSpPr>
          <p:cNvPr id="5" name="テキスト ボックス 4"/>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en-US" altLang="ja-JP" sz="2400" b="1" dirty="0" smtClean="0">
                <a:solidFill>
                  <a:prstClr val="black"/>
                </a:solidFill>
                <a:effectLst>
                  <a:outerShdw blurRad="38100" dist="38100" dir="2700000" algn="tl">
                    <a:srgbClr val="000000">
                      <a:alpha val="43137"/>
                    </a:srgbClr>
                  </a:outerShdw>
                </a:effectLst>
                <a:latin typeface="ＭＳ Ｐゴシック"/>
              </a:rPr>
              <a:t>Issues </a:t>
            </a:r>
            <a:r>
              <a:rPr lang="en-US" altLang="ja-JP" sz="2400" b="1" dirty="0">
                <a:solidFill>
                  <a:prstClr val="black"/>
                </a:solidFill>
                <a:effectLst>
                  <a:outerShdw blurRad="38100" dist="38100" dir="2700000" algn="tl">
                    <a:srgbClr val="000000">
                      <a:alpha val="43137"/>
                    </a:srgbClr>
                  </a:outerShdw>
                </a:effectLst>
                <a:latin typeface="ＭＳ Ｐゴシック"/>
              </a:rPr>
              <a:t>about children </a:t>
            </a:r>
            <a:r>
              <a:rPr lang="en-US" altLang="ja-JP" sz="2400" b="1" dirty="0" smtClean="0">
                <a:solidFill>
                  <a:prstClr val="black"/>
                </a:solidFill>
                <a:effectLst>
                  <a:outerShdw blurRad="38100" dist="38100" dir="2700000" algn="tl">
                    <a:srgbClr val="000000">
                      <a:alpha val="43137"/>
                    </a:srgbClr>
                  </a:outerShdw>
                </a:effectLst>
                <a:latin typeface="ＭＳ Ｐゴシック"/>
              </a:rPr>
              <a:t>to use safe and secure internet</a:t>
            </a:r>
            <a:endParaRPr lang="ja-JP" altLang="en-US" sz="2400" b="1" dirty="0">
              <a:solidFill>
                <a:prstClr val="black"/>
              </a:solidFill>
              <a:effectLst>
                <a:outerShdw blurRad="38100" dist="38100" dir="2700000" algn="tl">
                  <a:srgbClr val="000000">
                    <a:alpha val="43137"/>
                  </a:srgbClr>
                </a:outerShdw>
              </a:effectLst>
              <a:latin typeface="ＭＳ Ｐゴシック"/>
            </a:endParaRPr>
          </a:p>
        </p:txBody>
      </p:sp>
      <p:sp>
        <p:nvSpPr>
          <p:cNvPr id="24"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2</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25" name="Line 7"/>
          <p:cNvSpPr>
            <a:spLocks noChangeShapeType="1"/>
          </p:cNvSpPr>
          <p:nvPr/>
        </p:nvSpPr>
        <p:spPr bwMode="auto">
          <a:xfrm flipV="1">
            <a:off x="-3141" y="478972"/>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dirty="0">
              <a:solidFill>
                <a:prstClr val="black"/>
              </a:solidFill>
              <a:latin typeface="Arial" charset="0"/>
            </a:endParaRPr>
          </a:p>
        </p:txBody>
      </p:sp>
      <p:sp>
        <p:nvSpPr>
          <p:cNvPr id="2" name="角丸四角形 1"/>
          <p:cNvSpPr/>
          <p:nvPr/>
        </p:nvSpPr>
        <p:spPr>
          <a:xfrm>
            <a:off x="83332" y="2188096"/>
            <a:ext cx="3498068" cy="304800"/>
          </a:xfrm>
          <a:prstGeom prst="roundRect">
            <a:avLst/>
          </a:prstGeom>
          <a:solidFill>
            <a:schemeClr val="accent1">
              <a:lumMod val="60000"/>
              <a:lumOff val="40000"/>
            </a:schemeClr>
          </a:solidFill>
          <a:ln>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dirty="0" smtClean="0">
                <a:solidFill>
                  <a:schemeClr val="tx1"/>
                </a:solidFill>
              </a:rPr>
              <a:t>a) Illegal/harmful information</a:t>
            </a:r>
          </a:p>
        </p:txBody>
      </p:sp>
      <p:sp>
        <p:nvSpPr>
          <p:cNvPr id="7" name="角丸四角形 6"/>
          <p:cNvSpPr/>
          <p:nvPr/>
        </p:nvSpPr>
        <p:spPr>
          <a:xfrm>
            <a:off x="76200" y="4005064"/>
            <a:ext cx="3498068" cy="304800"/>
          </a:xfrm>
          <a:prstGeom prst="roundRect">
            <a:avLst/>
          </a:prstGeom>
          <a:solidFill>
            <a:schemeClr val="accent1">
              <a:lumMod val="60000"/>
              <a:lumOff val="40000"/>
            </a:schemeClr>
          </a:solidFill>
          <a:ln>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dirty="0">
                <a:solidFill>
                  <a:schemeClr val="tx1"/>
                </a:solidFill>
              </a:rPr>
              <a:t>b</a:t>
            </a:r>
            <a:r>
              <a:rPr lang="en-US" altLang="ja-JP" sz="2000" dirty="0" smtClean="0">
                <a:solidFill>
                  <a:schemeClr val="tx1"/>
                </a:solidFill>
              </a:rPr>
              <a:t>) Inadequate use for Internet</a:t>
            </a:r>
            <a:endParaRPr kumimoji="1" lang="ja-JP" altLang="en-US" sz="2000" dirty="0">
              <a:solidFill>
                <a:schemeClr val="tx1"/>
              </a:solidFill>
            </a:endParaRPr>
          </a:p>
        </p:txBody>
      </p:sp>
      <p:sp>
        <p:nvSpPr>
          <p:cNvPr id="3" name="テキスト ボックス 2"/>
          <p:cNvSpPr txBox="1"/>
          <p:nvPr/>
        </p:nvSpPr>
        <p:spPr>
          <a:xfrm>
            <a:off x="7135" y="4422591"/>
            <a:ext cx="4106981" cy="2246769"/>
          </a:xfrm>
          <a:prstGeom prst="rect">
            <a:avLst/>
          </a:prstGeom>
          <a:noFill/>
        </p:spPr>
        <p:txBody>
          <a:bodyPr wrap="square" rtlCol="0">
            <a:spAutoFit/>
          </a:bodyPr>
          <a:lstStyle/>
          <a:p>
            <a:pPr marL="185738" indent="-185738" algn="just">
              <a:spcBef>
                <a:spcPts val="1200"/>
              </a:spcBef>
            </a:pPr>
            <a:r>
              <a:rPr lang="ja-JP" altLang="en-US" sz="2000" dirty="0" smtClean="0">
                <a:latin typeface="ＭＳ Ｐゴシック" pitchFamily="50" charset="-128"/>
                <a:ea typeface="ＭＳ Ｐゴシック" pitchFamily="50" charset="-128"/>
              </a:rPr>
              <a:t>①</a:t>
            </a:r>
            <a:r>
              <a:rPr lang="ja-JP" altLang="en-US" sz="2000" dirty="0">
                <a:latin typeface="ＭＳ Ｐゴシック" pitchFamily="50" charset="-128"/>
                <a:ea typeface="ＭＳ Ｐゴシック" pitchFamily="50" charset="-128"/>
              </a:rPr>
              <a:t>　</a:t>
            </a:r>
            <a:r>
              <a:rPr lang="en-US" altLang="ja-JP" sz="2000" dirty="0" smtClean="0">
                <a:latin typeface="ＭＳ Ｐゴシック" pitchFamily="50" charset="-128"/>
                <a:ea typeface="ＭＳ Ｐゴシック" pitchFamily="50" charset="-128"/>
              </a:rPr>
              <a:t>Overcharge</a:t>
            </a:r>
          </a:p>
          <a:p>
            <a:pPr marL="185738" indent="-185738" algn="just">
              <a:spcBef>
                <a:spcPts val="1200"/>
              </a:spcBef>
            </a:pPr>
            <a:endParaRPr lang="ja-JP" altLang="en-US" sz="2000" dirty="0" smtClean="0">
              <a:latin typeface="ＭＳ Ｐゴシック" pitchFamily="50" charset="-128"/>
              <a:ea typeface="ＭＳ Ｐゴシック" pitchFamily="50" charset="-128"/>
            </a:endParaRPr>
          </a:p>
          <a:p>
            <a:pPr marL="185738" indent="-185738" algn="just">
              <a:spcBef>
                <a:spcPts val="1200"/>
              </a:spcBef>
            </a:pPr>
            <a:r>
              <a:rPr lang="ja-JP" altLang="en-US" sz="2000" dirty="0" smtClean="0">
                <a:latin typeface="ＭＳ Ｐゴシック" pitchFamily="50" charset="-128"/>
                <a:ea typeface="ＭＳ Ｐゴシック" pitchFamily="50" charset="-128"/>
              </a:rPr>
              <a:t>②　Ｉｎｔｅｒｎｅｔ　Ａｄ</a:t>
            </a:r>
            <a:r>
              <a:rPr lang="en-US" altLang="ja-JP" sz="2000" dirty="0" smtClean="0">
                <a:latin typeface="ＭＳ Ｐゴシック" pitchFamily="50" charset="-128"/>
                <a:ea typeface="ＭＳ Ｐゴシック" pitchFamily="50" charset="-128"/>
              </a:rPr>
              <a:t>d</a:t>
            </a:r>
            <a:r>
              <a:rPr lang="ja-JP" altLang="en-US" sz="2000" dirty="0" smtClean="0">
                <a:latin typeface="ＭＳ Ｐゴシック" pitchFamily="50" charset="-128"/>
                <a:ea typeface="ＭＳ Ｐゴシック" pitchFamily="50" charset="-128"/>
              </a:rPr>
              <a:t>ｉｃｔｉｏｎ</a:t>
            </a:r>
            <a:endParaRPr lang="en-US" altLang="ja-JP" sz="2000" dirty="0" smtClean="0">
              <a:latin typeface="ＭＳ Ｐゴシック" pitchFamily="50" charset="-128"/>
              <a:ea typeface="ＭＳ Ｐゴシック" pitchFamily="50" charset="-128"/>
            </a:endParaRPr>
          </a:p>
          <a:p>
            <a:pPr marL="185738" indent="-185738" algn="just">
              <a:spcBef>
                <a:spcPts val="1200"/>
              </a:spcBef>
            </a:pPr>
            <a:r>
              <a:rPr lang="ja-JP" altLang="en-US" sz="2000" dirty="0" smtClean="0">
                <a:latin typeface="ＭＳ Ｐゴシック" pitchFamily="50" charset="-128"/>
                <a:ea typeface="ＭＳ Ｐゴシック" pitchFamily="50" charset="-128"/>
              </a:rPr>
              <a:t>③</a:t>
            </a:r>
            <a:r>
              <a:rPr lang="ja-JP" altLang="en-US" sz="2000" dirty="0">
                <a:latin typeface="ＭＳ Ｐゴシック" pitchFamily="50" charset="-128"/>
                <a:ea typeface="ＭＳ Ｐゴシック" pitchFamily="50" charset="-128"/>
              </a:rPr>
              <a:t>　</a:t>
            </a:r>
            <a:r>
              <a:rPr lang="en-US" altLang="ja-JP" sz="2000" dirty="0" smtClean="0">
                <a:latin typeface="ＭＳ Ｐゴシック" pitchFamily="50" charset="-128"/>
                <a:ea typeface="ＭＳ Ｐゴシック" pitchFamily="50" charset="-128"/>
              </a:rPr>
              <a:t>Bull</a:t>
            </a:r>
            <a:r>
              <a:rPr lang="ja-JP" altLang="en-US" sz="2000" dirty="0" err="1" smtClean="0">
                <a:latin typeface="ＭＳ Ｐゴシック" pitchFamily="50" charset="-128"/>
                <a:ea typeface="ＭＳ Ｐゴシック" pitchFamily="50" charset="-128"/>
              </a:rPr>
              <a:t>ｙ</a:t>
            </a:r>
            <a:r>
              <a:rPr lang="en-US" altLang="ja-JP" sz="2000" dirty="0" err="1" smtClean="0">
                <a:latin typeface="ＭＳ Ｐゴシック" pitchFamily="50" charset="-128"/>
                <a:ea typeface="ＭＳ Ｐゴシック" pitchFamily="50" charset="-128"/>
              </a:rPr>
              <a:t>ing</a:t>
            </a:r>
            <a:r>
              <a:rPr lang="en-US" altLang="ja-JP" sz="2000" dirty="0" smtClean="0">
                <a:latin typeface="ＭＳ Ｐゴシック" pitchFamily="50" charset="-128"/>
                <a:ea typeface="ＭＳ Ｐゴシック" pitchFamily="50" charset="-128"/>
              </a:rPr>
              <a:t> on Websites</a:t>
            </a:r>
          </a:p>
          <a:p>
            <a:pPr marL="185738" indent="-185738" algn="just">
              <a:spcBef>
                <a:spcPts val="1200"/>
              </a:spcBef>
            </a:pPr>
            <a:r>
              <a:rPr lang="ja-JP" altLang="en-US" sz="2000" dirty="0" smtClean="0">
                <a:latin typeface="ＭＳ Ｐゴシック" pitchFamily="50" charset="-128"/>
                <a:ea typeface="ＭＳ Ｐゴシック" pitchFamily="50" charset="-128"/>
              </a:rPr>
              <a:t>④　</a:t>
            </a:r>
            <a:r>
              <a:rPr lang="en-US" altLang="ja-JP" sz="2000" dirty="0" smtClean="0">
                <a:latin typeface="ＭＳ Ｐゴシック" pitchFamily="50" charset="-128"/>
                <a:ea typeface="ＭＳ Ｐゴシック" pitchFamily="50" charset="-128"/>
              </a:rPr>
              <a:t>Spam posting on SNS</a:t>
            </a:r>
            <a:endParaRPr lang="ja-JP" altLang="en-US" sz="2000" dirty="0">
              <a:latin typeface="ＭＳ Ｐゴシック" pitchFamily="50" charset="-128"/>
              <a:ea typeface="ＭＳ Ｐゴシック" pitchFamily="50" charset="-128"/>
            </a:endParaRPr>
          </a:p>
        </p:txBody>
      </p:sp>
      <p:sp>
        <p:nvSpPr>
          <p:cNvPr id="4" name="右矢印 3"/>
          <p:cNvSpPr/>
          <p:nvPr/>
        </p:nvSpPr>
        <p:spPr>
          <a:xfrm>
            <a:off x="4059215" y="4448370"/>
            <a:ext cx="288032" cy="636814"/>
          </a:xfrm>
          <a:prstGeom prst="rightArrow">
            <a:avLst/>
          </a:prstGeom>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445884" y="4100879"/>
            <a:ext cx="5379425" cy="1077218"/>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4625" indent="-174625" algn="just"/>
            <a:r>
              <a:rPr lang="ja-JP" altLang="en-US" b="1" dirty="0" smtClean="0">
                <a:latin typeface="+mn-ea"/>
              </a:rPr>
              <a:t>✔ </a:t>
            </a:r>
            <a:r>
              <a:rPr lang="en-US" altLang="ja-JP" b="1" dirty="0" smtClean="0">
                <a:latin typeface="+mn-ea"/>
              </a:rPr>
              <a:t>Setting upper limit of the charge of SNS services for  children users</a:t>
            </a:r>
          </a:p>
          <a:p>
            <a:pPr algn="just"/>
            <a:r>
              <a:rPr lang="ja-JP" altLang="en-US" sz="1400" b="1" dirty="0">
                <a:latin typeface="+mn-ea"/>
              </a:rPr>
              <a:t>　</a:t>
            </a:r>
            <a:r>
              <a:rPr lang="ja-JP" altLang="en-US" sz="1400" b="1" dirty="0" smtClean="0">
                <a:latin typeface="+mn-ea"/>
              </a:rPr>
              <a:t>　</a:t>
            </a:r>
            <a:r>
              <a:rPr lang="en-US" altLang="ja-JP" sz="1400" b="1" dirty="0" err="1" smtClean="0">
                <a:latin typeface="+mn-ea"/>
              </a:rPr>
              <a:t>eg</a:t>
            </a:r>
            <a:r>
              <a:rPr lang="en-US" altLang="ja-JP" sz="1400" b="1" dirty="0" smtClean="0">
                <a:latin typeface="+mn-ea"/>
              </a:rPr>
              <a:t>. </a:t>
            </a:r>
            <a:r>
              <a:rPr lang="ja-JP" altLang="en-US" sz="1400" b="1" dirty="0" smtClean="0">
                <a:latin typeface="+mn-ea"/>
              </a:rPr>
              <a:t>～</a:t>
            </a:r>
            <a:r>
              <a:rPr lang="en-US" altLang="ja-JP" sz="1400" b="1" dirty="0" smtClean="0">
                <a:latin typeface="+mn-ea"/>
              </a:rPr>
              <a:t>15yrs</a:t>
            </a:r>
            <a:r>
              <a:rPr lang="ja-JP" altLang="en-US" sz="1400" b="1" dirty="0" smtClean="0">
                <a:latin typeface="+mn-ea"/>
              </a:rPr>
              <a:t>　　</a:t>
            </a:r>
            <a:r>
              <a:rPr lang="en-US" altLang="ja-JP" sz="1400" b="1" dirty="0" smtClean="0">
                <a:latin typeface="+mn-ea"/>
              </a:rPr>
              <a:t>5,000yen(</a:t>
            </a:r>
            <a:r>
              <a:rPr lang="ja-JP" altLang="en-US" sz="1400" b="1" dirty="0" smtClean="0">
                <a:latin typeface="+mn-ea"/>
              </a:rPr>
              <a:t>≒</a:t>
            </a:r>
            <a:r>
              <a:rPr lang="en-US" altLang="ja-JP" sz="1400" b="1" dirty="0" smtClean="0">
                <a:latin typeface="+mn-ea"/>
              </a:rPr>
              <a:t>500</a:t>
            </a:r>
            <a:r>
              <a:rPr lang="ja-JP" altLang="en-US" sz="1400" b="1" dirty="0" smtClean="0">
                <a:latin typeface="+mn-ea"/>
              </a:rPr>
              <a:t>€</a:t>
            </a:r>
            <a:r>
              <a:rPr lang="en-US" altLang="ja-JP" sz="1400" b="1" dirty="0" smtClean="0">
                <a:latin typeface="+mn-ea"/>
              </a:rPr>
              <a:t>)</a:t>
            </a:r>
          </a:p>
          <a:p>
            <a:pPr algn="just"/>
            <a:r>
              <a:rPr lang="ja-JP" altLang="en-US" sz="1400" b="1" dirty="0" smtClean="0">
                <a:latin typeface="+mn-ea"/>
              </a:rPr>
              <a:t>　　　　 ～</a:t>
            </a:r>
            <a:r>
              <a:rPr lang="en-US" altLang="ja-JP" sz="1400" b="1" dirty="0" smtClean="0">
                <a:latin typeface="+mn-ea"/>
              </a:rPr>
              <a:t>18yrs</a:t>
            </a:r>
            <a:r>
              <a:rPr lang="ja-JP" altLang="en-US" sz="1400" b="1" dirty="0" smtClean="0">
                <a:latin typeface="+mn-ea"/>
              </a:rPr>
              <a:t>　　</a:t>
            </a:r>
            <a:r>
              <a:rPr lang="en-US" altLang="ja-JP" sz="1400" b="1" dirty="0" smtClean="0">
                <a:latin typeface="+mn-ea"/>
              </a:rPr>
              <a:t>10,000yen(</a:t>
            </a:r>
            <a:r>
              <a:rPr lang="ja-JP" altLang="en-US" sz="1400" b="1" dirty="0" smtClean="0">
                <a:latin typeface="+mn-ea"/>
              </a:rPr>
              <a:t>≒</a:t>
            </a:r>
            <a:r>
              <a:rPr lang="en-US" altLang="ja-JP" sz="1400" b="1" dirty="0" smtClean="0">
                <a:latin typeface="+mn-ea"/>
              </a:rPr>
              <a:t>1,000</a:t>
            </a:r>
            <a:r>
              <a:rPr lang="ja-JP" altLang="en-US" sz="1400" b="1" dirty="0" smtClean="0">
                <a:latin typeface="+mn-ea"/>
              </a:rPr>
              <a:t>€</a:t>
            </a:r>
            <a:r>
              <a:rPr lang="en-US" altLang="ja-JP" sz="1400" b="1" dirty="0" smtClean="0">
                <a:latin typeface="+mn-ea"/>
              </a:rPr>
              <a:t>)</a:t>
            </a:r>
          </a:p>
        </p:txBody>
      </p:sp>
      <p:sp>
        <p:nvSpPr>
          <p:cNvPr id="11" name="テキスト ボックス 10"/>
          <p:cNvSpPr txBox="1"/>
          <p:nvPr/>
        </p:nvSpPr>
        <p:spPr>
          <a:xfrm>
            <a:off x="10888" y="2512308"/>
            <a:ext cx="4294040" cy="1323439"/>
          </a:xfrm>
          <a:prstGeom prst="rect">
            <a:avLst/>
          </a:prstGeom>
          <a:noFill/>
        </p:spPr>
        <p:txBody>
          <a:bodyPr wrap="square" rtlCol="0">
            <a:spAutoFit/>
          </a:bodyPr>
          <a:lstStyle/>
          <a:p>
            <a:pPr marL="174625" indent="-174625" algn="just"/>
            <a:r>
              <a:rPr kumimoji="1" lang="ja-JP" altLang="en-US" sz="2000" dirty="0" smtClean="0">
                <a:latin typeface="ＭＳ Ｐゴシック" pitchFamily="50" charset="-128"/>
                <a:ea typeface="ＭＳ Ｐゴシック" pitchFamily="50" charset="-128"/>
              </a:rPr>
              <a:t>○　</a:t>
            </a:r>
            <a:r>
              <a:rPr kumimoji="1" lang="en-US" altLang="ja-JP" sz="2000" dirty="0" smtClean="0">
                <a:latin typeface="ＭＳ Ｐゴシック" pitchFamily="50" charset="-128"/>
                <a:ea typeface="ＭＳ Ｐゴシック" pitchFamily="50" charset="-128"/>
              </a:rPr>
              <a:t>browse illegal/harmful information</a:t>
            </a:r>
          </a:p>
          <a:p>
            <a:pPr marL="174625" indent="-174625" algn="just"/>
            <a:endParaRPr lang="en-US" altLang="ja-JP" sz="2000" dirty="0" smtClean="0">
              <a:latin typeface="ＭＳ Ｐゴシック" pitchFamily="50" charset="-128"/>
              <a:ea typeface="ＭＳ Ｐゴシック" pitchFamily="50" charset="-128"/>
            </a:endParaRPr>
          </a:p>
          <a:p>
            <a:pPr marL="174625" indent="-174625" algn="just"/>
            <a:r>
              <a:rPr lang="ja-JP" altLang="en-US" sz="2000" dirty="0" smtClean="0">
                <a:latin typeface="ＭＳ Ｐゴシック" pitchFamily="50" charset="-128"/>
                <a:ea typeface="ＭＳ Ｐゴシック" pitchFamily="50" charset="-128"/>
              </a:rPr>
              <a:t>　→　</a:t>
            </a:r>
            <a:r>
              <a:rPr lang="en-US" altLang="ja-JP" sz="2000" dirty="0" smtClean="0">
                <a:latin typeface="ＭＳ Ｐゴシック" pitchFamily="50" charset="-128"/>
                <a:ea typeface="ＭＳ Ｐゴシック" pitchFamily="50" charset="-128"/>
              </a:rPr>
              <a:t>Children become</a:t>
            </a:r>
          </a:p>
          <a:p>
            <a:pPr marL="174625" indent="-174625" algn="just"/>
            <a:r>
              <a:rPr lang="en-US" altLang="ja-JP" sz="2000" dirty="0" smtClean="0">
                <a:latin typeface="ＭＳ Ｐゴシック" pitchFamily="50" charset="-128"/>
                <a:ea typeface="ＭＳ Ｐゴシック" pitchFamily="50" charset="-128"/>
              </a:rPr>
              <a:t>        the victim of the crime</a:t>
            </a:r>
            <a:endParaRPr kumimoji="1" lang="en-US" altLang="ja-JP" sz="2000" dirty="0" smtClean="0">
              <a:latin typeface="ＭＳ Ｐゴシック" pitchFamily="50" charset="-128"/>
              <a:ea typeface="ＭＳ Ｐゴシック" pitchFamily="50" charset="-128"/>
            </a:endParaRPr>
          </a:p>
        </p:txBody>
      </p:sp>
      <p:sp>
        <p:nvSpPr>
          <p:cNvPr id="12" name="右矢印 11"/>
          <p:cNvSpPr/>
          <p:nvPr/>
        </p:nvSpPr>
        <p:spPr>
          <a:xfrm>
            <a:off x="4051178" y="2828546"/>
            <a:ext cx="288032" cy="1017814"/>
          </a:xfrm>
          <a:prstGeom prst="rightArrow">
            <a:avLst/>
          </a:prstGeom>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448944" y="2388096"/>
            <a:ext cx="5367409" cy="147295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tIns="36000" bIns="36000" rtlCol="0">
            <a:normAutofit/>
          </a:bodyPr>
          <a:lstStyle/>
          <a:p>
            <a:pPr marL="174625" indent="-174625" algn="just">
              <a:spcBef>
                <a:spcPts val="600"/>
              </a:spcBef>
            </a:pPr>
            <a:r>
              <a:rPr lang="ja-JP" altLang="en-US" b="1" dirty="0" smtClean="0">
                <a:latin typeface="+mn-ea"/>
              </a:rPr>
              <a:t>✔  </a:t>
            </a:r>
            <a:r>
              <a:rPr lang="en-US" altLang="ja-JP" b="1" dirty="0" smtClean="0">
                <a:latin typeface="+mn-ea"/>
              </a:rPr>
              <a:t>Diffusion of </a:t>
            </a:r>
            <a:r>
              <a:rPr lang="en-US" altLang="ja-JP" b="1" u="sng" dirty="0" smtClean="0">
                <a:latin typeface="+mn-ea"/>
              </a:rPr>
              <a:t>filtering services</a:t>
            </a:r>
          </a:p>
          <a:p>
            <a:pPr marL="174625" indent="-174625" algn="just">
              <a:spcBef>
                <a:spcPts val="600"/>
              </a:spcBef>
            </a:pPr>
            <a:r>
              <a:rPr lang="ja-JP" altLang="en-US" b="1" dirty="0" smtClean="0">
                <a:latin typeface="+mn-ea"/>
              </a:rPr>
              <a:t>✔  </a:t>
            </a:r>
            <a:r>
              <a:rPr lang="en-US" altLang="ja-JP" b="1" dirty="0" smtClean="0">
                <a:latin typeface="+mn-ea"/>
              </a:rPr>
              <a:t>Certification by the independent organization</a:t>
            </a:r>
          </a:p>
          <a:p>
            <a:pPr marL="174625" indent="-174625" algn="just">
              <a:spcBef>
                <a:spcPts val="600"/>
              </a:spcBef>
            </a:pPr>
            <a:r>
              <a:rPr lang="ja-JP" altLang="en-US" b="1" dirty="0" smtClean="0">
                <a:latin typeface="+mn-ea"/>
              </a:rPr>
              <a:t>✔  </a:t>
            </a:r>
            <a:r>
              <a:rPr lang="en-US" altLang="ja-JP" b="1" dirty="0" smtClean="0">
                <a:latin typeface="+mn-ea"/>
              </a:rPr>
              <a:t>Voluntary</a:t>
            </a:r>
            <a:r>
              <a:rPr lang="ja-JP" altLang="en-US" b="1" dirty="0" smtClean="0">
                <a:latin typeface="+mn-ea"/>
              </a:rPr>
              <a:t>　</a:t>
            </a:r>
            <a:r>
              <a:rPr lang="en-US" altLang="ja-JP" b="1" dirty="0" smtClean="0">
                <a:latin typeface="+mn-ea"/>
              </a:rPr>
              <a:t>measures by SNS companies</a:t>
            </a:r>
            <a:endParaRPr lang="en-US" altLang="ja-JP" sz="1400" b="1" dirty="0">
              <a:latin typeface="+mn-ea"/>
            </a:endParaRPr>
          </a:p>
        </p:txBody>
      </p:sp>
      <p:sp>
        <p:nvSpPr>
          <p:cNvPr id="14" name="テキスト ボックス 13"/>
          <p:cNvSpPr txBox="1"/>
          <p:nvPr/>
        </p:nvSpPr>
        <p:spPr>
          <a:xfrm>
            <a:off x="4411128" y="5431194"/>
            <a:ext cx="5379425" cy="1200329"/>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4625" indent="-174625" algn="just"/>
            <a:r>
              <a:rPr lang="ja-JP" altLang="en-US" b="1" dirty="0" smtClean="0">
                <a:latin typeface="+mn-ea"/>
              </a:rPr>
              <a:t>✔ </a:t>
            </a:r>
            <a:r>
              <a:rPr lang="en-US" altLang="ja-JP" b="1" u="sng" dirty="0" smtClean="0">
                <a:latin typeface="+mn-ea"/>
              </a:rPr>
              <a:t>Distribution of awareness-raising activities</a:t>
            </a:r>
            <a:r>
              <a:rPr lang="en-US" altLang="ja-JP" b="1" dirty="0" smtClean="0">
                <a:latin typeface="+mn-ea"/>
              </a:rPr>
              <a:t>         for Children w</a:t>
            </a:r>
            <a:r>
              <a:rPr kumimoji="1" lang="en-US" altLang="ja-JP" b="1" dirty="0" smtClean="0">
                <a:latin typeface="+mn-ea"/>
              </a:rPr>
              <a:t>ith parents, teachers, </a:t>
            </a:r>
            <a:r>
              <a:rPr lang="en-US" altLang="ja-JP" b="1" dirty="0" smtClean="0">
                <a:latin typeface="+mn-ea"/>
              </a:rPr>
              <a:t>local authorities</a:t>
            </a:r>
            <a:r>
              <a:rPr kumimoji="1" lang="en-US" altLang="ja-JP" b="1" dirty="0" smtClean="0">
                <a:latin typeface="+mn-ea"/>
              </a:rPr>
              <a:t>, telecommunications career, etc.</a:t>
            </a:r>
          </a:p>
          <a:p>
            <a:pPr marL="174625" indent="-174625" algn="just"/>
            <a:endParaRPr kumimoji="1" lang="ja-JP" altLang="en-US" b="1" dirty="0">
              <a:latin typeface="+mn-ea"/>
            </a:endParaRPr>
          </a:p>
        </p:txBody>
      </p:sp>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1352" y="6160114"/>
            <a:ext cx="718396" cy="437238"/>
          </a:xfrm>
          <a:prstGeom prst="rect">
            <a:avLst/>
          </a:prstGeom>
        </p:spPr>
      </p:pic>
      <p:pic>
        <p:nvPicPr>
          <p:cNvPr id="19" name="Picture 2" descr="C:\Users\S.Kamata\AppData\Local\Microsoft\Windows\Temporary Internet Files\Content.IE5\6SP2VSLE\MC900223574[1].wmf"/>
          <p:cNvPicPr>
            <a:picLocks noChangeAspect="1" noChangeArrowheads="1"/>
          </p:cNvPicPr>
          <p:nvPr/>
        </p:nvPicPr>
        <p:blipFill>
          <a:blip r:embed="rId4" cstate="print"/>
          <a:srcRect/>
          <a:stretch>
            <a:fillRect/>
          </a:stretch>
        </p:blipFill>
        <p:spPr bwMode="auto">
          <a:xfrm>
            <a:off x="8985448" y="6211526"/>
            <a:ext cx="705949" cy="385826"/>
          </a:xfrm>
          <a:prstGeom prst="rect">
            <a:avLst/>
          </a:prstGeom>
          <a:noFill/>
        </p:spPr>
      </p:pic>
      <p:pic>
        <p:nvPicPr>
          <p:cNvPr id="21" name="Picture 2" descr="C:\Documents and Settings\006904A\Local Settings\Temporary Internet Files\Content.IE5\MT2FAMA8\MC900434874[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85448" y="3068960"/>
            <a:ext cx="673526" cy="673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右中かっこ 8"/>
          <p:cNvSpPr/>
          <p:nvPr/>
        </p:nvSpPr>
        <p:spPr>
          <a:xfrm>
            <a:off x="3296816" y="5517232"/>
            <a:ext cx="538333" cy="1114552"/>
          </a:xfrm>
          <a:prstGeom prst="rightBrace">
            <a:avLst>
              <a:gd name="adj1" fmla="val 36450"/>
              <a:gd name="adj2" fmla="val 5151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右矢印 14"/>
          <p:cNvSpPr/>
          <p:nvPr/>
        </p:nvSpPr>
        <p:spPr>
          <a:xfrm>
            <a:off x="4088906" y="5517232"/>
            <a:ext cx="288030" cy="1143000"/>
          </a:xfrm>
          <a:prstGeom prst="rightArrow">
            <a:avLst/>
          </a:prstGeom>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18427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テキスト ボックス 35"/>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en-US" altLang="ja-JP" sz="2400" b="1" dirty="0">
                <a:solidFill>
                  <a:prstClr val="black"/>
                </a:solidFill>
                <a:effectLst>
                  <a:outerShdw blurRad="38100" dist="38100" dir="2700000" algn="tl">
                    <a:srgbClr val="000000">
                      <a:alpha val="43137"/>
                    </a:srgbClr>
                  </a:outerShdw>
                </a:effectLst>
                <a:latin typeface="ＭＳ Ｐゴシック"/>
              </a:rPr>
              <a:t>Main initiatives </a:t>
            </a:r>
            <a:r>
              <a:rPr lang="en-US" altLang="ja-JP" sz="2400" b="1" dirty="0" smtClean="0">
                <a:solidFill>
                  <a:prstClr val="black"/>
                </a:solidFill>
                <a:effectLst>
                  <a:outerShdw blurRad="38100" dist="38100" dir="2700000" algn="tl">
                    <a:srgbClr val="000000">
                      <a:alpha val="43137"/>
                    </a:srgbClr>
                  </a:outerShdw>
                </a:effectLst>
                <a:latin typeface="ＭＳ Ｐゴシック"/>
              </a:rPr>
              <a:t>by MIC</a:t>
            </a:r>
            <a:endParaRPr lang="en-US" altLang="ja-JP" sz="2400" b="1" dirty="0">
              <a:solidFill>
                <a:prstClr val="black"/>
              </a:solidFill>
              <a:effectLst>
                <a:outerShdw blurRad="38100" dist="38100" dir="2700000" algn="tl">
                  <a:srgbClr val="000000">
                    <a:alpha val="43137"/>
                  </a:srgbClr>
                </a:outerShdw>
              </a:effectLst>
              <a:latin typeface="ＭＳ Ｐゴシック"/>
            </a:endParaRPr>
          </a:p>
        </p:txBody>
      </p:sp>
      <p:sp>
        <p:nvSpPr>
          <p:cNvPr id="9" name="角丸四角形 8"/>
          <p:cNvSpPr/>
          <p:nvPr/>
        </p:nvSpPr>
        <p:spPr>
          <a:xfrm>
            <a:off x="56455" y="5542240"/>
            <a:ext cx="2286787" cy="695072"/>
          </a:xfrm>
          <a:prstGeom prst="round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0" scaled="1"/>
            <a:tileRect/>
          </a:gra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tx1"/>
                </a:solidFill>
                <a:effectLst>
                  <a:outerShdw blurRad="38100" dist="38100" dir="2700000" algn="tl">
                    <a:srgbClr val="FFFFFF"/>
                  </a:outerShdw>
                </a:effectLst>
                <a:latin typeface="ＭＳ Ｐゴシック" panose="020B0600070205080204" pitchFamily="50" charset="-128"/>
                <a:ea typeface="ＭＳ Ｐゴシック" panose="020B0600070205080204" pitchFamily="50" charset="-128"/>
                <a:cs typeface="Mongolian Baiti" pitchFamily="66" charset="0"/>
              </a:rPr>
              <a:t>b) Improving</a:t>
            </a:r>
          </a:p>
          <a:p>
            <a:pPr algn="ctr"/>
            <a:r>
              <a:rPr lang="en-US" altLang="ja-JP" sz="2000" b="1" u="sng" dirty="0" smtClean="0">
                <a:solidFill>
                  <a:schemeClr val="tx1"/>
                </a:solidFill>
                <a:effectLst>
                  <a:outerShdw blurRad="38100" dist="38100" dir="2700000" algn="tl">
                    <a:srgbClr val="FFFFFF"/>
                  </a:outerShdw>
                </a:effectLst>
                <a:latin typeface="ＭＳ Ｐゴシック" panose="020B0600070205080204" pitchFamily="50" charset="-128"/>
                <a:ea typeface="ＭＳ Ｐゴシック" panose="020B0600070205080204" pitchFamily="50" charset="-128"/>
                <a:cs typeface="Mongolian Baiti" pitchFamily="66" charset="0"/>
              </a:rPr>
              <a:t>ICT literacy</a:t>
            </a:r>
            <a:endParaRPr lang="ja-JP" altLang="en-US" sz="2000" b="1" u="sng" dirty="0">
              <a:solidFill>
                <a:schemeClr val="tx1"/>
              </a:solidFill>
              <a:effectLst>
                <a:outerShdw blurRad="38100" dist="38100" dir="2700000" algn="tl">
                  <a:srgbClr val="FFFFFF"/>
                </a:outerShdw>
              </a:effectLst>
              <a:latin typeface="ＭＳ Ｐゴシック" panose="020B0600070205080204" pitchFamily="50" charset="-128"/>
              <a:ea typeface="ＭＳ Ｐゴシック" panose="020B0600070205080204" pitchFamily="50" charset="-128"/>
              <a:cs typeface="Mongolian Baiti" pitchFamily="66" charset="0"/>
            </a:endParaRPr>
          </a:p>
        </p:txBody>
      </p:sp>
      <p:sp>
        <p:nvSpPr>
          <p:cNvPr id="12" name="角丸四角形 11"/>
          <p:cNvSpPr/>
          <p:nvPr/>
        </p:nvSpPr>
        <p:spPr>
          <a:xfrm>
            <a:off x="28228" y="3102991"/>
            <a:ext cx="2315015" cy="1046089"/>
          </a:xfrm>
          <a:prstGeom prst="round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0" scaled="1"/>
            <a:tileRect/>
          </a:gra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700"/>
              </a:lnSpc>
              <a:defRPr/>
            </a:pPr>
            <a:r>
              <a:rPr lang="en-US" altLang="ja-JP" sz="2000" b="1" dirty="0" smtClean="0">
                <a:solidFill>
                  <a:schemeClr val="tx1"/>
                </a:solidFill>
                <a:effectLst>
                  <a:outerShdw blurRad="38100" dist="38100" dir="2700000" algn="tl">
                    <a:srgbClr val="FFFFFF"/>
                  </a:outerShdw>
                </a:effectLst>
                <a:latin typeface="ＭＳ Ｐゴシック" panose="020B0600070205080204" pitchFamily="50" charset="-128"/>
                <a:ea typeface="ＭＳ Ｐゴシック" panose="020B0600070205080204" pitchFamily="50" charset="-128"/>
                <a:cs typeface="Mongolian Baiti" pitchFamily="66" charset="0"/>
              </a:rPr>
              <a:t>a) Promoting </a:t>
            </a:r>
            <a:r>
              <a:rPr lang="en-US" altLang="ja-JP" sz="2000" b="1" dirty="0">
                <a:solidFill>
                  <a:schemeClr val="tx1"/>
                </a:solidFill>
                <a:effectLst>
                  <a:outerShdw blurRad="38100" dist="38100" dir="2700000" algn="tl">
                    <a:srgbClr val="FFFFFF"/>
                  </a:outerShdw>
                </a:effectLst>
                <a:latin typeface="ＭＳ Ｐゴシック" panose="020B0600070205080204" pitchFamily="50" charset="-128"/>
                <a:ea typeface="ＭＳ Ｐゴシック" panose="020B0600070205080204" pitchFamily="50" charset="-128"/>
                <a:cs typeface="Mongolian Baiti" pitchFamily="66" charset="0"/>
              </a:rPr>
              <a:t>improvement </a:t>
            </a:r>
            <a:r>
              <a:rPr lang="en-US" altLang="ja-JP" sz="2000" b="1" dirty="0" smtClean="0">
                <a:solidFill>
                  <a:schemeClr val="tx1"/>
                </a:solidFill>
                <a:effectLst>
                  <a:outerShdw blurRad="38100" dist="38100" dir="2700000" algn="tl">
                    <a:srgbClr val="FFFFFF"/>
                  </a:outerShdw>
                </a:effectLst>
                <a:latin typeface="ＭＳ Ｐゴシック" panose="020B0600070205080204" pitchFamily="50" charset="-128"/>
                <a:ea typeface="ＭＳ Ｐゴシック" panose="020B0600070205080204" pitchFamily="50" charset="-128"/>
                <a:cs typeface="Mongolian Baiti" pitchFamily="66" charset="0"/>
              </a:rPr>
              <a:t>and diffusion of </a:t>
            </a:r>
            <a:r>
              <a:rPr lang="en-US" altLang="ja-JP" sz="2000" b="1" u="sng" dirty="0" smtClean="0">
                <a:solidFill>
                  <a:schemeClr val="tx1"/>
                </a:solidFill>
                <a:effectLst>
                  <a:outerShdw blurRad="38100" dist="38100" dir="2700000" algn="tl">
                    <a:srgbClr val="FFFFFF"/>
                  </a:outerShdw>
                </a:effectLst>
                <a:latin typeface="ＭＳ Ｐゴシック" panose="020B0600070205080204" pitchFamily="50" charset="-128"/>
                <a:ea typeface="ＭＳ Ｐゴシック" panose="020B0600070205080204" pitchFamily="50" charset="-128"/>
                <a:cs typeface="Mongolian Baiti" pitchFamily="66" charset="0"/>
              </a:rPr>
              <a:t>filtering services</a:t>
            </a:r>
            <a:endParaRPr lang="ja-JP" altLang="en-US" sz="2000" u="sng"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テキスト ボックス 13"/>
          <p:cNvSpPr txBox="1"/>
          <p:nvPr/>
        </p:nvSpPr>
        <p:spPr>
          <a:xfrm>
            <a:off x="2576735" y="5227166"/>
            <a:ext cx="3456385" cy="1400383"/>
          </a:xfrm>
          <a:prstGeom prst="rect">
            <a:avLst/>
          </a:prstGeom>
          <a:noFill/>
        </p:spPr>
        <p:txBody>
          <a:bodyPr wrap="square" rtlCol="0">
            <a:spAutoFit/>
          </a:bodyPr>
          <a:lstStyle/>
          <a:p>
            <a:pPr marL="177800" indent="-177800" fontAlgn="auto">
              <a:spcBef>
                <a:spcPts val="0"/>
              </a:spcBef>
              <a:spcAft>
                <a:spcPts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Well informed about smartphones.</a:t>
            </a:r>
          </a:p>
          <a:p>
            <a:pPr marL="177800" indent="-177800" fontAlgn="auto">
              <a:spcBef>
                <a:spcPts val="0"/>
              </a:spcBef>
              <a:spcAft>
                <a:spcPts val="0"/>
              </a:spcAft>
            </a:pP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marL="177800" indent="-177800" fontAlgn="auto">
              <a:spcBef>
                <a:spcPts val="0"/>
              </a:spcBef>
              <a:spcAft>
                <a:spcPts val="0"/>
              </a:spcAft>
            </a:pP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77800" indent="-177800" fontAlgn="auto">
              <a:spcBef>
                <a:spcPts val="600"/>
              </a:spcBef>
              <a:spcAft>
                <a:spcPts val="0"/>
              </a:spcAft>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Visualize the literacy of the youths and make indicators of it.</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15" name="テキスト ボックス 14"/>
          <p:cNvSpPr txBox="1"/>
          <p:nvPr/>
        </p:nvSpPr>
        <p:spPr>
          <a:xfrm>
            <a:off x="2576735" y="2765246"/>
            <a:ext cx="3600401" cy="1815882"/>
          </a:xfrm>
          <a:prstGeom prst="rect">
            <a:avLst/>
          </a:prstGeom>
          <a:noFill/>
        </p:spPr>
        <p:txBody>
          <a:bodyPr wrap="square" rtlCol="0">
            <a:spAutoFit/>
          </a:bodyPr>
          <a:lstStyle/>
          <a:p>
            <a:pPr marL="177800" indent="-177800" fontAlgn="auto">
              <a:spcBef>
                <a:spcPts val="0"/>
              </a:spcBef>
              <a:spcAft>
                <a:spcPts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Further information on the current situation of filtering on smartphones</a:t>
            </a:r>
          </a:p>
          <a:p>
            <a:pPr marL="177800" indent="-177800" fontAlgn="auto">
              <a:spcBef>
                <a:spcPts val="0"/>
              </a:spcBef>
              <a:spcAft>
                <a:spcPts val="0"/>
              </a:spcAft>
            </a:pP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marL="177800" indent="-177800" fontAlgn="auto">
              <a:spcBef>
                <a:spcPts val="0"/>
              </a:spcBef>
              <a:spcAft>
                <a:spcPts val="0"/>
              </a:spcAft>
            </a:pP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77800" indent="-177800" fontAlgn="auto">
              <a:spcBef>
                <a:spcPts val="0"/>
              </a:spcBef>
              <a:spcAft>
                <a:spcPts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An environment where users can use filtering of smartphones at the same quality as of feature phones</a:t>
            </a:r>
          </a:p>
        </p:txBody>
      </p:sp>
      <p:sp>
        <p:nvSpPr>
          <p:cNvPr id="16" name="テキスト ボックス 15"/>
          <p:cNvSpPr txBox="1"/>
          <p:nvPr/>
        </p:nvSpPr>
        <p:spPr>
          <a:xfrm>
            <a:off x="3728838" y="2204864"/>
            <a:ext cx="1440176"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fontAlgn="auto">
              <a:spcBef>
                <a:spcPts val="0"/>
              </a:spcBef>
              <a:spcAft>
                <a:spcPts val="0"/>
              </a:spcAft>
            </a:pPr>
            <a:r>
              <a:rPr lang="en-US" altLang="ja-JP" dirty="0" smtClean="0">
                <a:ln>
                  <a:solidFill>
                    <a:srgbClr val="F79646">
                      <a:lumMod val="50000"/>
                    </a:srgbClr>
                  </a:solidFill>
                </a:ln>
                <a:solidFill>
                  <a:prstClr val="black"/>
                </a:solidFill>
              </a:rPr>
              <a:t>Main issues</a:t>
            </a:r>
            <a:endParaRPr lang="ja-JP" altLang="en-US" dirty="0">
              <a:ln>
                <a:solidFill>
                  <a:srgbClr val="F79646">
                    <a:lumMod val="50000"/>
                  </a:srgbClr>
                </a:solidFill>
              </a:ln>
              <a:solidFill>
                <a:prstClr val="black"/>
              </a:solidFill>
            </a:endParaRPr>
          </a:p>
        </p:txBody>
      </p:sp>
      <p:sp>
        <p:nvSpPr>
          <p:cNvPr id="17" name="角丸四角形 16"/>
          <p:cNvSpPr/>
          <p:nvPr/>
        </p:nvSpPr>
        <p:spPr>
          <a:xfrm>
            <a:off x="6681193" y="5856654"/>
            <a:ext cx="3137348" cy="956722"/>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1600" b="1" u="sng"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Create </a:t>
            </a:r>
            <a:r>
              <a:rPr lang="en-US" altLang="ja-JP" sz="1600" b="1"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internationally</a:t>
            </a:r>
          </a:p>
          <a:p>
            <a:pPr algn="ctr"/>
            <a:r>
              <a:rPr lang="en-US" altLang="ja-JP" sz="16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1600" b="1"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coherent </a:t>
            </a:r>
            <a:r>
              <a:rPr lang="en-US" altLang="ja-JP" sz="1600" b="1" u="sng"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indicators</a:t>
            </a:r>
            <a:r>
              <a:rPr lang="en-US" altLang="ja-JP" sz="16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of </a:t>
            </a:r>
            <a:r>
              <a:rPr lang="en-US" altLang="ja-JP" sz="16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literacy</a:t>
            </a:r>
            <a:endParaRPr lang="ja-JP" altLang="en-US" sz="16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9" name="角丸四角形 18"/>
          <p:cNvSpPr/>
          <p:nvPr/>
        </p:nvSpPr>
        <p:spPr>
          <a:xfrm>
            <a:off x="6681379" y="4841756"/>
            <a:ext cx="3137347" cy="956722"/>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1600" b="1" u="sng"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Through cooperation</a:t>
            </a:r>
            <a:r>
              <a:rPr lang="en-US" altLang="ja-JP" sz="16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between the public and private, </a:t>
            </a:r>
            <a:r>
              <a:rPr lang="en-US" altLang="ja-JP" sz="1600" b="1" u="sng"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promote awareness-raising </a:t>
            </a:r>
            <a:r>
              <a:rPr lang="en-US" altLang="ja-JP" sz="1600" b="1" u="sng"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activities</a:t>
            </a:r>
            <a:endParaRPr lang="ja-JP" altLang="en-US" sz="1600" b="1" u="sng"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1" name="角丸四角形 20"/>
          <p:cNvSpPr/>
          <p:nvPr/>
        </p:nvSpPr>
        <p:spPr>
          <a:xfrm>
            <a:off x="6681193" y="3675886"/>
            <a:ext cx="3137348" cy="956722"/>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lvl="0" algn="ctr"/>
            <a:r>
              <a:rPr lang="en-US" altLang="ja-JP" sz="1600" b="1" u="sng"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Support voluntary efforts</a:t>
            </a:r>
            <a:r>
              <a:rPr lang="en-US" altLang="ja-JP" sz="16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of private sectors toward improvement of filtering services.</a:t>
            </a:r>
            <a:endParaRPr lang="ja-JP" altLang="ja-JP" sz="16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3" name="右矢印 22"/>
          <p:cNvSpPr/>
          <p:nvPr/>
        </p:nvSpPr>
        <p:spPr>
          <a:xfrm>
            <a:off x="6177136" y="4913765"/>
            <a:ext cx="504056" cy="8106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24" name="右矢印 23"/>
          <p:cNvSpPr/>
          <p:nvPr/>
        </p:nvSpPr>
        <p:spPr>
          <a:xfrm>
            <a:off x="6177136" y="5903292"/>
            <a:ext cx="504056" cy="8106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25" name="右矢印 24"/>
          <p:cNvSpPr/>
          <p:nvPr/>
        </p:nvSpPr>
        <p:spPr>
          <a:xfrm>
            <a:off x="6177136" y="3749928"/>
            <a:ext cx="504056" cy="8106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26" name="角丸四角形 25"/>
          <p:cNvSpPr/>
          <p:nvPr/>
        </p:nvSpPr>
        <p:spPr>
          <a:xfrm>
            <a:off x="6681193" y="2667774"/>
            <a:ext cx="3137348" cy="956722"/>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lvl="0" algn="ctr"/>
            <a:r>
              <a:rPr lang="en-US" altLang="ja-JP" sz="16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Provide users with </a:t>
            </a:r>
            <a:r>
              <a:rPr lang="en-US" altLang="ja-JP" sz="1600" b="1" u="sng"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further information</a:t>
            </a:r>
            <a:r>
              <a:rPr lang="en-US" altLang="ja-JP" sz="16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the time of contract/sale</a:t>
            </a:r>
            <a:r>
              <a:rPr lang="en-US" altLang="ja-JP" sz="16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lang="ja-JP" altLang="en-US" sz="16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8" name="右矢印 27"/>
          <p:cNvSpPr/>
          <p:nvPr/>
        </p:nvSpPr>
        <p:spPr>
          <a:xfrm>
            <a:off x="6177136" y="2741816"/>
            <a:ext cx="504056" cy="8106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29" name="テキスト ボックス 28"/>
          <p:cNvSpPr txBox="1"/>
          <p:nvPr/>
        </p:nvSpPr>
        <p:spPr>
          <a:xfrm>
            <a:off x="7365270" y="2214156"/>
            <a:ext cx="2304257"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fontAlgn="auto">
              <a:spcBef>
                <a:spcPts val="0"/>
              </a:spcBef>
              <a:spcAft>
                <a:spcPts val="0"/>
              </a:spcAft>
            </a:pPr>
            <a:r>
              <a:rPr lang="en-US" altLang="ja-JP" dirty="0" smtClean="0">
                <a:ln>
                  <a:solidFill>
                    <a:srgbClr val="F79646">
                      <a:lumMod val="50000"/>
                    </a:srgbClr>
                  </a:solidFill>
                </a:ln>
                <a:solidFill>
                  <a:prstClr val="black"/>
                </a:solidFill>
              </a:rPr>
              <a:t>Course of action</a:t>
            </a:r>
            <a:endParaRPr lang="ja-JP" altLang="en-US" dirty="0">
              <a:ln>
                <a:solidFill>
                  <a:srgbClr val="F79646">
                    <a:lumMod val="50000"/>
                  </a:srgbClr>
                </a:solidFill>
              </a:ln>
              <a:solidFill>
                <a:prstClr val="black"/>
              </a:solidFill>
            </a:endParaRPr>
          </a:p>
        </p:txBody>
      </p:sp>
      <p:sp>
        <p:nvSpPr>
          <p:cNvPr id="30" name="テキスト ボックス 29"/>
          <p:cNvSpPr txBox="1"/>
          <p:nvPr/>
        </p:nvSpPr>
        <p:spPr>
          <a:xfrm>
            <a:off x="506506" y="2214156"/>
            <a:ext cx="1496648"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fontAlgn="auto">
              <a:spcBef>
                <a:spcPts val="0"/>
              </a:spcBef>
              <a:spcAft>
                <a:spcPts val="0"/>
              </a:spcAft>
            </a:pPr>
            <a:r>
              <a:rPr lang="en-US" altLang="ja-JP" dirty="0" smtClean="0">
                <a:ln>
                  <a:solidFill>
                    <a:srgbClr val="F79646">
                      <a:lumMod val="50000"/>
                    </a:srgbClr>
                  </a:solidFill>
                </a:ln>
                <a:solidFill>
                  <a:prstClr val="black"/>
                </a:solidFill>
              </a:rPr>
              <a:t>Purposes</a:t>
            </a:r>
            <a:endParaRPr lang="ja-JP" altLang="en-US" dirty="0">
              <a:ln>
                <a:solidFill>
                  <a:srgbClr val="F79646">
                    <a:lumMod val="50000"/>
                  </a:srgbClr>
                </a:solidFill>
              </a:ln>
              <a:solidFill>
                <a:prstClr val="black"/>
              </a:solidFill>
            </a:endParaRPr>
          </a:p>
        </p:txBody>
      </p:sp>
      <p:sp>
        <p:nvSpPr>
          <p:cNvPr id="35"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3</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32" name="テキスト ボックス 31"/>
          <p:cNvSpPr txBox="1"/>
          <p:nvPr/>
        </p:nvSpPr>
        <p:spPr>
          <a:xfrm>
            <a:off x="-32392" y="620143"/>
            <a:ext cx="9849544" cy="1015663"/>
          </a:xfrm>
          <a:prstGeom prst="rect">
            <a:avLst/>
          </a:prstGeom>
          <a:solidFill>
            <a:schemeClr val="bg1"/>
          </a:solidFill>
          <a:ln>
            <a:solidFill>
              <a:schemeClr val="accent4">
                <a:shade val="95000"/>
                <a:satMod val="105000"/>
              </a:schemeClr>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6213" indent="-176213" fontAlgn="base">
              <a:spcAft>
                <a:spcPct val="0"/>
              </a:spcAft>
              <a:defRPr/>
            </a:pPr>
            <a:r>
              <a:rPr lang="ja-JP" altLang="en-US" sz="2000" b="1" dirty="0" smtClean="0">
                <a:solidFill>
                  <a:srgbClr val="000000"/>
                </a:solidFill>
                <a:effectLst>
                  <a:outerShdw blurRad="38100" dist="38100" dir="2700000" algn="tl">
                    <a:srgbClr val="000000">
                      <a:alpha val="43137"/>
                    </a:srgbClr>
                  </a:outerShdw>
                </a:effectLst>
                <a:latin typeface="+mn-ea"/>
                <a:cs typeface="Mongolian Baiti" pitchFamily="66" charset="0"/>
              </a:rPr>
              <a:t>◆</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For the purpose of a)</a:t>
            </a:r>
            <a:r>
              <a:rPr lang="ja-JP" altLang="en-US" sz="2000" b="1" dirty="0" smtClean="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Promoting improvement and diffusion of filtering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services, b)</a:t>
            </a:r>
            <a:r>
              <a:rPr lang="ja-JP" altLang="en-US" sz="2000" b="1" dirty="0" smtClean="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Improving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ICT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literacy,</a:t>
            </a:r>
            <a:r>
              <a:rPr lang="ja-JP" altLang="en-US" sz="2000" b="1" dirty="0" smtClean="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u="sng" dirty="0" smtClean="0">
                <a:solidFill>
                  <a:prstClr val="black"/>
                </a:solidFill>
                <a:effectLst>
                  <a:outerShdw blurRad="38100" dist="38100" dir="2700000" algn="tl">
                    <a:srgbClr val="000000">
                      <a:alpha val="43137"/>
                    </a:srgbClr>
                  </a:outerShdw>
                </a:effectLst>
                <a:latin typeface="+mn-ea"/>
                <a:cs typeface="Mongolian Baiti" pitchFamily="66" charset="0"/>
              </a:rPr>
              <a:t>MIC encourages cooperation </a:t>
            </a:r>
            <a:r>
              <a:rPr lang="en-US" altLang="ja-JP" sz="2000" b="1" u="sng" dirty="0">
                <a:solidFill>
                  <a:prstClr val="black"/>
                </a:solidFill>
                <a:effectLst>
                  <a:outerShdw blurRad="38100" dist="38100" dir="2700000" algn="tl">
                    <a:srgbClr val="000000">
                      <a:alpha val="43137"/>
                    </a:srgbClr>
                  </a:outerShdw>
                </a:effectLst>
                <a:latin typeface="+mn-ea"/>
                <a:cs typeface="Mongolian Baiti" pitchFamily="66" charset="0"/>
              </a:rPr>
              <a:t>between the public and private sectors</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 </a:t>
            </a:r>
            <a:r>
              <a:rPr lang="en-US" altLang="ja-JP" sz="2000" b="1" dirty="0" smtClean="0">
                <a:solidFill>
                  <a:prstClr val="black"/>
                </a:solidFill>
                <a:effectLst>
                  <a:outerShdw blurRad="38100" dist="38100" dir="2700000" algn="tl">
                    <a:srgbClr val="000000">
                      <a:alpha val="43137"/>
                    </a:srgbClr>
                  </a:outerShdw>
                </a:effectLst>
                <a:latin typeface="+mn-ea"/>
                <a:cs typeface="Mongolian Baiti" pitchFamily="66" charset="0"/>
              </a:rPr>
              <a:t> about </a:t>
            </a:r>
            <a:r>
              <a:rPr lang="en-US" altLang="ja-JP" sz="2000" b="1" dirty="0">
                <a:solidFill>
                  <a:prstClr val="black"/>
                </a:solidFill>
                <a:effectLst>
                  <a:outerShdw blurRad="38100" dist="38100" dir="2700000" algn="tl">
                    <a:srgbClr val="000000">
                      <a:alpha val="43137"/>
                    </a:srgbClr>
                  </a:outerShdw>
                </a:effectLst>
                <a:latin typeface="+mn-ea"/>
                <a:cs typeface="Mongolian Baiti" pitchFamily="66" charset="0"/>
              </a:rPr>
              <a:t>the use of smartphones.</a:t>
            </a:r>
          </a:p>
        </p:txBody>
      </p:sp>
      <p:sp>
        <p:nvSpPr>
          <p:cNvPr id="33" name="Line 7"/>
          <p:cNvSpPr>
            <a:spLocks noChangeShapeType="1"/>
          </p:cNvSpPr>
          <p:nvPr/>
        </p:nvSpPr>
        <p:spPr bwMode="auto">
          <a:xfrm flipV="1">
            <a:off x="-3141" y="489284"/>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a:solidFill>
                <a:prstClr val="black"/>
              </a:solidFill>
              <a:latin typeface="Arial" charset="0"/>
            </a:endParaRPr>
          </a:p>
        </p:txBody>
      </p:sp>
    </p:spTree>
    <p:extLst>
      <p:ext uri="{BB962C8B-B14F-4D97-AF65-F5344CB8AC3E}">
        <p14:creationId xmlns:p14="http://schemas.microsoft.com/office/powerpoint/2010/main" val="2314106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en-US" altLang="ja-JP" sz="2400" b="1" dirty="0" smtClean="0">
                <a:solidFill>
                  <a:prstClr val="black"/>
                </a:solidFill>
                <a:effectLst>
                  <a:outerShdw blurRad="38100" dist="38100" dir="2700000" algn="tl">
                    <a:srgbClr val="000000">
                      <a:alpha val="43137"/>
                    </a:srgbClr>
                  </a:outerShdw>
                </a:effectLst>
                <a:latin typeface="ＭＳ Ｐゴシック"/>
              </a:rPr>
              <a:t>Filtering services in Japan</a:t>
            </a:r>
            <a:endParaRPr lang="ja-JP" altLang="en-US" sz="2400" b="1" dirty="0">
              <a:solidFill>
                <a:prstClr val="black"/>
              </a:solidFill>
              <a:effectLst>
                <a:outerShdw blurRad="38100" dist="38100" dir="2700000" algn="tl">
                  <a:srgbClr val="000000">
                    <a:alpha val="43137"/>
                  </a:srgbClr>
                </a:outerShdw>
              </a:effectLst>
              <a:latin typeface="ＭＳ Ｐゴシック"/>
            </a:endParaRPr>
          </a:p>
        </p:txBody>
      </p:sp>
      <p:grpSp>
        <p:nvGrpSpPr>
          <p:cNvPr id="8" name="グループ化 36"/>
          <p:cNvGrpSpPr>
            <a:grpSpLocks/>
          </p:cNvGrpSpPr>
          <p:nvPr/>
        </p:nvGrpSpPr>
        <p:grpSpPr bwMode="auto">
          <a:xfrm>
            <a:off x="310795" y="2667000"/>
            <a:ext cx="2196173" cy="3914775"/>
            <a:chOff x="251520" y="1628800"/>
            <a:chExt cx="2026766" cy="3915785"/>
          </a:xfrm>
        </p:grpSpPr>
        <p:pic>
          <p:nvPicPr>
            <p:cNvPr id="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628800"/>
              <a:ext cx="2026766" cy="3915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角丸四角形 9"/>
            <p:cNvSpPr/>
            <p:nvPr/>
          </p:nvSpPr>
          <p:spPr>
            <a:xfrm>
              <a:off x="538790" y="2348123"/>
              <a:ext cx="1441115" cy="108136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en-US" altLang="ja-JP" sz="1600" b="1" dirty="0" smtClean="0"/>
                <a:t>Websites</a:t>
              </a:r>
              <a:endParaRPr lang="ja-JP" altLang="en-US" sz="1600" b="1" dirty="0"/>
            </a:p>
          </p:txBody>
        </p:sp>
        <p:sp>
          <p:nvSpPr>
            <p:cNvPr id="11" name="角丸四角形 10"/>
            <p:cNvSpPr/>
            <p:nvPr/>
          </p:nvSpPr>
          <p:spPr>
            <a:xfrm>
              <a:off x="538790" y="3500945"/>
              <a:ext cx="1441115" cy="107977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altLang="ja-JP" sz="1600" b="1" dirty="0" err="1" smtClean="0"/>
                <a:t>Applicaitons</a:t>
              </a:r>
              <a:endParaRPr lang="ja-JP" altLang="en-US" sz="1600" b="1" dirty="0"/>
            </a:p>
          </p:txBody>
        </p:sp>
        <p:sp>
          <p:nvSpPr>
            <p:cNvPr id="12" name="角丸四角形 11"/>
            <p:cNvSpPr/>
            <p:nvPr/>
          </p:nvSpPr>
          <p:spPr>
            <a:xfrm>
              <a:off x="538790" y="4725224"/>
              <a:ext cx="1441115" cy="287411"/>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altLang="ja-JP" sz="1600" b="1" dirty="0" smtClean="0"/>
                <a:t>E-mail</a:t>
              </a:r>
              <a:endParaRPr lang="ja-JP" altLang="en-US" sz="1600" b="1" dirty="0"/>
            </a:p>
          </p:txBody>
        </p:sp>
      </p:grpSp>
      <p:graphicFrame>
        <p:nvGraphicFramePr>
          <p:cNvPr id="21" name="表 20"/>
          <p:cNvGraphicFramePr>
            <a:graphicFrameLocks noGrp="1"/>
          </p:cNvGraphicFramePr>
          <p:nvPr>
            <p:extLst>
              <p:ext uri="{D42A27DB-BD31-4B8C-83A1-F6EECF244321}">
                <p14:modId xmlns:p14="http://schemas.microsoft.com/office/powerpoint/2010/main" val="4109003845"/>
              </p:ext>
            </p:extLst>
          </p:nvPr>
        </p:nvGraphicFramePr>
        <p:xfrm>
          <a:off x="3755364" y="2803375"/>
          <a:ext cx="2340636" cy="3978425"/>
        </p:xfrm>
        <a:graphic>
          <a:graphicData uri="http://schemas.openxmlformats.org/drawingml/2006/table">
            <a:tbl>
              <a:tblPr/>
              <a:tblGrid>
                <a:gridCol w="2340636"/>
              </a:tblGrid>
              <a:tr h="234025">
                <a:tc>
                  <a:txBody>
                    <a:bodyPr/>
                    <a:lstStyle/>
                    <a:p>
                      <a:pPr algn="ctr" fontAlgn="ctr">
                        <a:lnSpc>
                          <a:spcPts val="1600"/>
                        </a:lnSpc>
                      </a:pPr>
                      <a:r>
                        <a:rPr lang="en-US" altLang="ja-JP" sz="1600" b="1" i="0" u="none" strike="noStrike" dirty="0" smtClean="0">
                          <a:solidFill>
                            <a:srgbClr val="333333"/>
                          </a:solidFill>
                          <a:latin typeface="ＭＳ Ｐゴシック"/>
                        </a:rPr>
                        <a:t>illegal</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drug</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suicide</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meet-a-mate</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violence</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porno</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back information</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security</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Web translation</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communication</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Gamble</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Alcohol</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For Adult</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1" i="0" u="none" strike="noStrike" dirty="0" smtClean="0">
                          <a:solidFill>
                            <a:srgbClr val="333333"/>
                          </a:solidFill>
                          <a:latin typeface="ＭＳ Ｐゴシック"/>
                        </a:rPr>
                        <a:t>……</a:t>
                      </a:r>
                      <a:endParaRPr lang="ja-JP" altLang="en-US" sz="1600" b="1"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34025">
                <a:tc>
                  <a:txBody>
                    <a:bodyPr/>
                    <a:lstStyle/>
                    <a:p>
                      <a:pPr algn="ctr" fontAlgn="ctr">
                        <a:lnSpc>
                          <a:spcPts val="1600"/>
                        </a:lnSpc>
                      </a:pPr>
                      <a:r>
                        <a:rPr lang="en-US" altLang="ja-JP" sz="1600" b="0" i="0" u="none" strike="noStrike" dirty="0" smtClean="0">
                          <a:solidFill>
                            <a:srgbClr val="333333"/>
                          </a:solidFill>
                          <a:latin typeface="ＭＳ Ｐゴシック"/>
                        </a:rPr>
                        <a:t>Shopping</a:t>
                      </a:r>
                      <a:endParaRPr lang="ja-JP" altLang="en-US" sz="1600" b="0"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4025">
                <a:tc>
                  <a:txBody>
                    <a:bodyPr/>
                    <a:lstStyle/>
                    <a:p>
                      <a:pPr algn="ctr" fontAlgn="ctr">
                        <a:lnSpc>
                          <a:spcPts val="1600"/>
                        </a:lnSpc>
                      </a:pPr>
                      <a:r>
                        <a:rPr lang="en-US" altLang="ja-JP" sz="1600" b="0" i="0" u="none" strike="noStrike" dirty="0" smtClean="0">
                          <a:solidFill>
                            <a:srgbClr val="333333"/>
                          </a:solidFill>
                          <a:latin typeface="ＭＳ Ｐゴシック"/>
                        </a:rPr>
                        <a:t>prize</a:t>
                      </a:r>
                      <a:endParaRPr lang="ja-JP" altLang="en-US" sz="1600" b="0"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4025">
                <a:tc>
                  <a:txBody>
                    <a:bodyPr/>
                    <a:lstStyle/>
                    <a:p>
                      <a:pPr algn="ctr" fontAlgn="ctr">
                        <a:lnSpc>
                          <a:spcPts val="1600"/>
                        </a:lnSpc>
                      </a:pPr>
                      <a:r>
                        <a:rPr lang="en-US" altLang="ja-JP" sz="1600" b="0" i="0" u="none" strike="noStrike" dirty="0" smtClean="0">
                          <a:solidFill>
                            <a:srgbClr val="333333"/>
                          </a:solidFill>
                          <a:latin typeface="ＭＳ Ｐゴシック"/>
                        </a:rPr>
                        <a:t>hobby</a:t>
                      </a:r>
                      <a:endParaRPr lang="ja-JP" altLang="en-US" sz="1600" b="0" i="0" u="none" strike="noStrike" dirty="0">
                        <a:solidFill>
                          <a:srgbClr val="333333"/>
                        </a:solidFill>
                        <a:latin typeface="ＭＳ Ｐゴシック"/>
                      </a:endParaRPr>
                    </a:p>
                  </a:txBody>
                  <a:tcPr marL="10321" marR="10321"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22" name="正方形/長方形 21"/>
          <p:cNvSpPr/>
          <p:nvPr/>
        </p:nvSpPr>
        <p:spPr>
          <a:xfrm>
            <a:off x="6920395" y="2895600"/>
            <a:ext cx="2593720" cy="15182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600" dirty="0" smtClean="0">
                <a:solidFill>
                  <a:schemeClr val="tx1"/>
                </a:solidFill>
                <a:latin typeface="ＭＳ Ｐ明朝" panose="02020600040205080304" pitchFamily="18" charset="-128"/>
                <a:ea typeface="ＭＳ Ｐ明朝" panose="02020600040205080304" pitchFamily="18" charset="-128"/>
              </a:rPr>
              <a:t>Websites and applications which are certified by the Independent organization (EMA)</a:t>
            </a:r>
          </a:p>
        </p:txBody>
      </p:sp>
      <p:sp>
        <p:nvSpPr>
          <p:cNvPr id="23" name="正方形/長方形 22"/>
          <p:cNvSpPr/>
          <p:nvPr/>
        </p:nvSpPr>
        <p:spPr>
          <a:xfrm>
            <a:off x="6931280" y="5080595"/>
            <a:ext cx="2593720" cy="1244005"/>
          </a:xfrm>
          <a:prstGeom prst="rect">
            <a:avLst/>
          </a:prstGeom>
          <a:solidFill>
            <a:schemeClr val="bg1"/>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r>
              <a:rPr lang="en-US" altLang="ja-JP" sz="1600" dirty="0" smtClean="0">
                <a:solidFill>
                  <a:schemeClr val="tx1"/>
                </a:solidFill>
                <a:latin typeface="ＭＳ Ｐ明朝" panose="02020600040205080304" pitchFamily="18" charset="-128"/>
                <a:ea typeface="ＭＳ Ｐ明朝" panose="02020600040205080304" pitchFamily="18" charset="-128"/>
              </a:rPr>
              <a:t>Websites and applications which are allowed to be shown individually by parents</a:t>
            </a:r>
            <a:endParaRPr lang="ja-JP" altLang="en-US" sz="1600" dirty="0">
              <a:solidFill>
                <a:schemeClr val="tx1"/>
              </a:solidFill>
              <a:latin typeface="ＭＳ Ｐ明朝" panose="02020600040205080304" pitchFamily="18" charset="-128"/>
              <a:ea typeface="ＭＳ Ｐ明朝" panose="02020600040205080304" pitchFamily="18" charset="-128"/>
            </a:endParaRPr>
          </a:p>
        </p:txBody>
      </p:sp>
      <p:sp>
        <p:nvSpPr>
          <p:cNvPr id="32" name="テキスト ボックス 31"/>
          <p:cNvSpPr txBox="1"/>
          <p:nvPr/>
        </p:nvSpPr>
        <p:spPr>
          <a:xfrm>
            <a:off x="328257" y="1834875"/>
            <a:ext cx="2181132"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fontAlgn="auto">
              <a:spcBef>
                <a:spcPts val="0"/>
              </a:spcBef>
              <a:spcAft>
                <a:spcPts val="0"/>
              </a:spcAft>
              <a:defRPr/>
            </a:pPr>
            <a:r>
              <a:rPr lang="en-US" altLang="ja-JP" dirty="0" smtClean="0"/>
              <a:t>Use the Internet </a:t>
            </a:r>
            <a:endParaRPr lang="ja-JP" altLang="en-US" dirty="0"/>
          </a:p>
        </p:txBody>
      </p:sp>
      <p:sp>
        <p:nvSpPr>
          <p:cNvPr id="33" name="テキスト ボックス 32"/>
          <p:cNvSpPr txBox="1"/>
          <p:nvPr/>
        </p:nvSpPr>
        <p:spPr>
          <a:xfrm>
            <a:off x="3728864" y="1835532"/>
            <a:ext cx="2292026"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fontAlgn="auto">
              <a:spcBef>
                <a:spcPts val="0"/>
              </a:spcBef>
              <a:spcAft>
                <a:spcPts val="0"/>
              </a:spcAft>
              <a:defRPr/>
            </a:pPr>
            <a:r>
              <a:rPr lang="en-US" altLang="ja-JP" dirty="0" smtClean="0"/>
              <a:t>Filtering as Black-list</a:t>
            </a:r>
            <a:endParaRPr lang="ja-JP" altLang="en-US" dirty="0"/>
          </a:p>
        </p:txBody>
      </p:sp>
      <p:sp>
        <p:nvSpPr>
          <p:cNvPr id="34" name="正方形/長方形 33"/>
          <p:cNvSpPr/>
          <p:nvPr/>
        </p:nvSpPr>
        <p:spPr>
          <a:xfrm>
            <a:off x="6803572" y="2719864"/>
            <a:ext cx="2819400" cy="3746248"/>
          </a:xfrm>
          <a:prstGeom prst="rect">
            <a:avLst/>
          </a:prstGeom>
          <a:noFill/>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42" name="右中かっこ 41"/>
          <p:cNvSpPr/>
          <p:nvPr/>
        </p:nvSpPr>
        <p:spPr>
          <a:xfrm flipH="1">
            <a:off x="3439070" y="2805558"/>
            <a:ext cx="310826" cy="3239042"/>
          </a:xfrm>
          <a:prstGeom prst="rightBrace">
            <a:avLst>
              <a:gd name="adj1" fmla="val 39853"/>
              <a:gd name="adj2"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右中かっこ 44"/>
          <p:cNvSpPr/>
          <p:nvPr/>
        </p:nvSpPr>
        <p:spPr>
          <a:xfrm flipH="1">
            <a:off x="3429000" y="6096000"/>
            <a:ext cx="310826" cy="685800"/>
          </a:xfrm>
          <a:prstGeom prst="rightBrace">
            <a:avLst>
              <a:gd name="adj1" fmla="val 39853"/>
              <a:gd name="adj2"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テキスト ボックス 45"/>
          <p:cNvSpPr txBox="1"/>
          <p:nvPr/>
        </p:nvSpPr>
        <p:spPr>
          <a:xfrm>
            <a:off x="3051619" y="3652612"/>
            <a:ext cx="461665" cy="1576588"/>
          </a:xfrm>
          <a:prstGeom prst="rect">
            <a:avLst/>
          </a:prstGeom>
          <a:noFill/>
        </p:spPr>
        <p:txBody>
          <a:bodyPr vert="eaVert" wrap="square" rtlCol="0">
            <a:spAutoFit/>
          </a:bodyPr>
          <a:lstStyle/>
          <a:p>
            <a:pPr algn="ctr"/>
            <a:r>
              <a:rPr kumimoji="1" lang="en-US" altLang="ja-JP" dirty="0" smtClean="0">
                <a:solidFill>
                  <a:srgbClr val="FF0000"/>
                </a:solidFill>
              </a:rPr>
              <a:t>Blocked</a:t>
            </a:r>
            <a:endParaRPr kumimoji="1" lang="ja-JP" altLang="en-US" dirty="0">
              <a:solidFill>
                <a:srgbClr val="FF0000"/>
              </a:solidFill>
            </a:endParaRPr>
          </a:p>
        </p:txBody>
      </p:sp>
      <p:sp>
        <p:nvSpPr>
          <p:cNvPr id="47" name="テキスト ボックス 46"/>
          <p:cNvSpPr txBox="1"/>
          <p:nvPr/>
        </p:nvSpPr>
        <p:spPr>
          <a:xfrm>
            <a:off x="3043535" y="5781475"/>
            <a:ext cx="461665" cy="1076525"/>
          </a:xfrm>
          <a:prstGeom prst="rect">
            <a:avLst/>
          </a:prstGeom>
          <a:noFill/>
        </p:spPr>
        <p:txBody>
          <a:bodyPr vert="eaVert" wrap="square" rtlCol="0">
            <a:spAutoFit/>
          </a:bodyPr>
          <a:lstStyle/>
          <a:p>
            <a:r>
              <a:rPr lang="en-US" altLang="ja-JP" dirty="0" smtClean="0">
                <a:solidFill>
                  <a:srgbClr val="FF0000"/>
                </a:solidFill>
              </a:rPr>
              <a:t>Shown</a:t>
            </a:r>
            <a:endParaRPr kumimoji="1" lang="ja-JP" altLang="en-US" dirty="0">
              <a:solidFill>
                <a:srgbClr val="FF0000"/>
              </a:solidFill>
            </a:endParaRPr>
          </a:p>
        </p:txBody>
      </p:sp>
      <p:sp>
        <p:nvSpPr>
          <p:cNvPr id="48" name="テキスト ボックス 47"/>
          <p:cNvSpPr txBox="1"/>
          <p:nvPr/>
        </p:nvSpPr>
        <p:spPr>
          <a:xfrm>
            <a:off x="3739826" y="2219980"/>
            <a:ext cx="2438400" cy="523220"/>
          </a:xfrm>
          <a:prstGeom prst="rect">
            <a:avLst/>
          </a:prstGeom>
          <a:noFill/>
        </p:spPr>
        <p:txBody>
          <a:bodyPr wrap="square" rtlCol="0">
            <a:spAutoFit/>
          </a:bodyPr>
          <a:lstStyle/>
          <a:p>
            <a:r>
              <a:rPr kumimoji="1" lang="en-US" altLang="ja-JP" sz="1400" dirty="0" smtClean="0">
                <a:latin typeface="ＭＳ Ｐ明朝" panose="02020600040205080304" pitchFamily="18" charset="-128"/>
                <a:ea typeface="ＭＳ Ｐ明朝" panose="02020600040205080304" pitchFamily="18" charset="-128"/>
              </a:rPr>
              <a:t>Classify </a:t>
            </a:r>
            <a:r>
              <a:rPr lang="en-US" altLang="ja-JP" sz="1400" dirty="0" smtClean="0">
                <a:latin typeface="ＭＳ Ｐ明朝" panose="02020600040205080304" pitchFamily="18" charset="-128"/>
                <a:ea typeface="ＭＳ Ｐ明朝" panose="02020600040205080304" pitchFamily="18" charset="-128"/>
              </a:rPr>
              <a:t>w</a:t>
            </a:r>
            <a:r>
              <a:rPr kumimoji="1" lang="en-US" altLang="ja-JP" sz="1400" dirty="0" smtClean="0">
                <a:latin typeface="ＭＳ Ｐ明朝" panose="02020600040205080304" pitchFamily="18" charset="-128"/>
                <a:ea typeface="ＭＳ Ｐ明朝" panose="02020600040205080304" pitchFamily="18" charset="-128"/>
              </a:rPr>
              <a:t>ebsites and applications into categories</a:t>
            </a:r>
            <a:endParaRPr kumimoji="1" lang="ja-JP" altLang="en-US" sz="1400" dirty="0">
              <a:latin typeface="ＭＳ Ｐ明朝" panose="02020600040205080304" pitchFamily="18" charset="-128"/>
              <a:ea typeface="ＭＳ Ｐ明朝" panose="02020600040205080304" pitchFamily="18" charset="-128"/>
            </a:endParaRPr>
          </a:p>
        </p:txBody>
      </p:sp>
      <p:sp>
        <p:nvSpPr>
          <p:cNvPr id="49" name="右中かっこ 48"/>
          <p:cNvSpPr/>
          <p:nvPr/>
        </p:nvSpPr>
        <p:spPr>
          <a:xfrm>
            <a:off x="6096000" y="2805558"/>
            <a:ext cx="310826" cy="3239042"/>
          </a:xfrm>
          <a:prstGeom prst="rightBrace">
            <a:avLst>
              <a:gd name="adj1" fmla="val 39853"/>
              <a:gd name="adj2"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3" name="二等辺三角形 52"/>
          <p:cNvSpPr/>
          <p:nvPr/>
        </p:nvSpPr>
        <p:spPr>
          <a:xfrm rot="5400000">
            <a:off x="5611586" y="4294022"/>
            <a:ext cx="1839292" cy="2616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7388480" y="6488668"/>
            <a:ext cx="1679320" cy="369332"/>
          </a:xfrm>
          <a:prstGeom prst="rect">
            <a:avLst/>
          </a:prstGeom>
          <a:noFill/>
        </p:spPr>
        <p:txBody>
          <a:bodyPr wrap="square" rtlCol="0">
            <a:spAutoFit/>
          </a:bodyPr>
          <a:lstStyle/>
          <a:p>
            <a:pPr algn="ctr"/>
            <a:r>
              <a:rPr kumimoji="1" lang="en-US" altLang="ja-JP" dirty="0" smtClean="0">
                <a:solidFill>
                  <a:srgbClr val="FF0000"/>
                </a:solidFill>
              </a:rPr>
              <a:t>Shown</a:t>
            </a:r>
            <a:endParaRPr kumimoji="1" lang="ja-JP" altLang="en-US" dirty="0">
              <a:solidFill>
                <a:srgbClr val="FF0000"/>
              </a:solidFill>
            </a:endParaRPr>
          </a:p>
        </p:txBody>
      </p:sp>
      <p:sp>
        <p:nvSpPr>
          <p:cNvPr id="55" name="テキスト ボックス 54"/>
          <p:cNvSpPr txBox="1"/>
          <p:nvPr/>
        </p:nvSpPr>
        <p:spPr>
          <a:xfrm>
            <a:off x="6753200" y="2021498"/>
            <a:ext cx="2949714" cy="738664"/>
          </a:xfrm>
          <a:prstGeom prst="rect">
            <a:avLst/>
          </a:prstGeom>
          <a:noFill/>
        </p:spPr>
        <p:txBody>
          <a:bodyPr wrap="square" rtlCol="0">
            <a:spAutoFit/>
          </a:bodyPr>
          <a:lstStyle/>
          <a:p>
            <a:r>
              <a:rPr lang="en-US" altLang="ja-JP" sz="1400" dirty="0" smtClean="0">
                <a:latin typeface="ＭＳ Ｐ明朝" panose="02020600040205080304" pitchFamily="18" charset="-128"/>
                <a:ea typeface="ＭＳ Ｐ明朝" panose="02020600040205080304" pitchFamily="18" charset="-128"/>
              </a:rPr>
              <a:t>Be able to browse the websites and applications which are classified into ‘Blocked’ categories, if below.</a:t>
            </a:r>
            <a:endParaRPr kumimoji="1" lang="ja-JP" altLang="en-US" sz="1400" dirty="0">
              <a:latin typeface="ＭＳ Ｐ明朝" panose="02020600040205080304" pitchFamily="18" charset="-128"/>
              <a:ea typeface="ＭＳ Ｐ明朝" panose="02020600040205080304" pitchFamily="18" charset="-128"/>
            </a:endParaRPr>
          </a:p>
        </p:txBody>
      </p:sp>
      <p:sp>
        <p:nvSpPr>
          <p:cNvPr id="24"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4</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25" name="Line 7"/>
          <p:cNvSpPr>
            <a:spLocks noChangeShapeType="1"/>
          </p:cNvSpPr>
          <p:nvPr/>
        </p:nvSpPr>
        <p:spPr bwMode="auto">
          <a:xfrm flipV="1">
            <a:off x="-3141" y="478972"/>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dirty="0">
              <a:solidFill>
                <a:prstClr val="black"/>
              </a:solidFill>
              <a:latin typeface="Arial" charset="0"/>
            </a:endParaRPr>
          </a:p>
        </p:txBody>
      </p:sp>
      <p:sp>
        <p:nvSpPr>
          <p:cNvPr id="27" name="テキスト ボックス 26"/>
          <p:cNvSpPr txBox="1"/>
          <p:nvPr/>
        </p:nvSpPr>
        <p:spPr>
          <a:xfrm>
            <a:off x="28228" y="620144"/>
            <a:ext cx="9849544" cy="707886"/>
          </a:xfrm>
          <a:prstGeom prst="rect">
            <a:avLst/>
          </a:prstGeom>
          <a:solidFill>
            <a:schemeClr val="bg1"/>
          </a:solidFill>
          <a:ln>
            <a:solidFill>
              <a:schemeClr val="accent4">
                <a:shade val="95000"/>
                <a:satMod val="105000"/>
              </a:schemeClr>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rtlCol="0">
            <a:spAutoFit/>
          </a:bodyPr>
          <a:lstStyle/>
          <a:p>
            <a:pPr marL="176213" indent="-176213" fontAlgn="base">
              <a:spcAft>
                <a:spcPct val="0"/>
              </a:spcAft>
              <a:defRPr/>
            </a:pPr>
            <a:r>
              <a:rPr lang="ja-JP" altLang="en-US" sz="2000" dirty="0">
                <a:solidFill>
                  <a:srgbClr val="000000"/>
                </a:solidFill>
                <a:effectLst>
                  <a:outerShdw blurRad="38100" dist="38100" dir="2700000" algn="tl">
                    <a:srgbClr val="000000">
                      <a:alpha val="43137"/>
                    </a:srgbClr>
                  </a:outerShdw>
                </a:effectLst>
                <a:latin typeface="+mn-ea"/>
                <a:cs typeface="Mongolian Baiti" pitchFamily="66" charset="0"/>
              </a:rPr>
              <a:t>◆ </a:t>
            </a:r>
            <a:r>
              <a:rPr lang="en-US" altLang="ja-JP" sz="2000" dirty="0">
                <a:effectLst>
                  <a:outerShdw blurRad="38100" dist="38100" dir="2700000" algn="tl">
                    <a:srgbClr val="000000">
                      <a:alpha val="43137"/>
                    </a:srgbClr>
                  </a:outerShdw>
                </a:effectLst>
                <a:latin typeface="ＭＳ Ｐゴシック"/>
              </a:rPr>
              <a:t>Black-list </a:t>
            </a:r>
            <a:r>
              <a:rPr lang="en-US" altLang="ja-JP" sz="2000" dirty="0" smtClean="0">
                <a:effectLst>
                  <a:outerShdw blurRad="38100" dist="38100" dir="2700000" algn="tl">
                    <a:srgbClr val="000000">
                      <a:alpha val="43137"/>
                    </a:srgbClr>
                  </a:outerShdw>
                </a:effectLst>
                <a:latin typeface="ＭＳ Ｐゴシック"/>
              </a:rPr>
              <a:t>filtering </a:t>
            </a:r>
            <a:r>
              <a:rPr lang="en-US" altLang="ja-JP" sz="2000" dirty="0">
                <a:effectLst>
                  <a:outerShdw blurRad="38100" dist="38100" dir="2700000" algn="tl">
                    <a:srgbClr val="000000">
                      <a:alpha val="43137"/>
                    </a:srgbClr>
                  </a:outerShdw>
                </a:effectLst>
                <a:latin typeface="ＭＳ Ｐゴシック"/>
              </a:rPr>
              <a:t>services </a:t>
            </a:r>
            <a:r>
              <a:rPr lang="en-US" altLang="ja-JP" sz="2000" dirty="0" smtClean="0">
                <a:effectLst>
                  <a:outerShdw blurRad="38100" dist="38100" dir="2700000" algn="tl">
                    <a:srgbClr val="000000">
                      <a:alpha val="43137"/>
                    </a:srgbClr>
                  </a:outerShdw>
                </a:effectLst>
                <a:latin typeface="ＭＳ Ｐゴシック"/>
              </a:rPr>
              <a:t>are provided</a:t>
            </a:r>
            <a:r>
              <a:rPr lang="en-US" altLang="ja-JP" sz="2000" dirty="0">
                <a:effectLst>
                  <a:outerShdw blurRad="38100" dist="38100" dir="2700000" algn="tl">
                    <a:srgbClr val="000000">
                      <a:alpha val="43137"/>
                    </a:srgbClr>
                  </a:outerShdw>
                </a:effectLst>
                <a:latin typeface="ＭＳ Ｐゴシック"/>
              </a:rPr>
              <a:t> in Japan </a:t>
            </a:r>
            <a:r>
              <a:rPr lang="en-US" altLang="ja-JP" sz="2000" u="sng" dirty="0" smtClean="0">
                <a:effectLst>
                  <a:outerShdw blurRad="38100" dist="38100" dir="2700000" algn="tl">
                    <a:srgbClr val="000000">
                      <a:alpha val="43137"/>
                    </a:srgbClr>
                  </a:outerShdw>
                </a:effectLst>
                <a:latin typeface="ＭＳ Ｐゴシック"/>
              </a:rPr>
              <a:t>to minimize blocked websites and applications</a:t>
            </a:r>
            <a:r>
              <a:rPr lang="en-US" altLang="ja-JP" sz="2000" dirty="0" smtClean="0">
                <a:effectLst>
                  <a:outerShdw blurRad="38100" dist="38100" dir="2700000" algn="tl">
                    <a:srgbClr val="000000">
                      <a:alpha val="43137"/>
                    </a:srgbClr>
                  </a:outerShdw>
                </a:effectLst>
                <a:latin typeface="ＭＳ Ｐゴシック"/>
              </a:rPr>
              <a:t>.</a:t>
            </a:r>
            <a:endParaRPr lang="en-US" altLang="ja-JP" sz="2000" dirty="0">
              <a:solidFill>
                <a:prstClr val="black"/>
              </a:solidFill>
              <a:effectLst>
                <a:outerShdw blurRad="38100" dist="38100" dir="2700000" algn="tl">
                  <a:srgbClr val="000000">
                    <a:alpha val="43137"/>
                  </a:srgbClr>
                </a:outerShdw>
              </a:effectLst>
              <a:latin typeface="+mn-ea"/>
              <a:cs typeface="Mongolian Baiti" pitchFamily="66" charset="0"/>
            </a:endParaRPr>
          </a:p>
        </p:txBody>
      </p:sp>
    </p:spTree>
    <p:extLst>
      <p:ext uri="{BB962C8B-B14F-4D97-AF65-F5344CB8AC3E}">
        <p14:creationId xmlns:p14="http://schemas.microsoft.com/office/powerpoint/2010/main" val="950342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085004" y="1735198"/>
            <a:ext cx="7154765" cy="2413882"/>
          </a:xfrm>
          <a:prstGeom prst="roundRect">
            <a:avLst>
              <a:gd name="adj" fmla="val 9273"/>
            </a:avLst>
          </a:prstGeom>
          <a:solidFill>
            <a:schemeClr val="bg1"/>
          </a:solidFill>
          <a:ln w="19050">
            <a:solidFill>
              <a:schemeClr val="tx1"/>
            </a:solidFill>
            <a:prstDash val="dash"/>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defRPr/>
            </a:pPr>
            <a:r>
              <a:rPr lang="ja-JP" altLang="en-US" sz="1400" b="1" dirty="0" smtClean="0">
                <a:solidFill>
                  <a:prstClr val="black"/>
                </a:solidFill>
                <a:ea typeface="ＭＳ ゴシック" pitchFamily="49" charset="-128"/>
              </a:rPr>
              <a:t>１．</a:t>
            </a:r>
            <a:r>
              <a:rPr lang="en-US" altLang="ja-JP" sz="1400" b="1" dirty="0" smtClean="0">
                <a:solidFill>
                  <a:prstClr val="black"/>
                </a:solidFill>
                <a:ea typeface="ＭＳ ゴシック" pitchFamily="49" charset="-128"/>
              </a:rPr>
              <a:t>Literacy for addressing illegal and harmful content risks</a:t>
            </a:r>
            <a:r>
              <a:rPr lang="ja-JP" altLang="en-US" sz="1400" b="1" dirty="0">
                <a:solidFill>
                  <a:prstClr val="black"/>
                </a:solidFill>
                <a:ea typeface="ＭＳ ゴシック" pitchFamily="49" charset="-128"/>
              </a:rPr>
              <a:t> </a:t>
            </a:r>
            <a:r>
              <a:rPr lang="en-US" altLang="ja-JP" sz="1400" b="1" dirty="0" smtClean="0">
                <a:solidFill>
                  <a:prstClr val="black"/>
                </a:solidFill>
                <a:ea typeface="ＭＳ ゴシック" pitchFamily="49" charset="-128"/>
              </a:rPr>
              <a:t>on the Internet</a:t>
            </a:r>
            <a:endParaRPr lang="en-US" altLang="ja-JP" sz="1400" b="1" dirty="0">
              <a:solidFill>
                <a:prstClr val="black"/>
              </a:solidFill>
              <a:ea typeface="ＭＳ ゴシック" pitchFamily="49" charset="-128"/>
            </a:endParaRPr>
          </a:p>
          <a:p>
            <a:pPr>
              <a:defRPr/>
            </a:pPr>
            <a:r>
              <a:rPr lang="ja-JP" altLang="en-US" sz="1400" dirty="0">
                <a:solidFill>
                  <a:prstClr val="black"/>
                </a:solidFill>
                <a:ea typeface="ＭＳ ゴシック" pitchFamily="49" charset="-128"/>
              </a:rPr>
              <a:t>　ａ</a:t>
            </a:r>
            <a:r>
              <a:rPr lang="ja-JP" altLang="en-US" sz="1400" dirty="0" smtClean="0">
                <a:solidFill>
                  <a:prstClr val="black"/>
                </a:solidFill>
                <a:ea typeface="ＭＳ ゴシック" pitchFamily="49" charset="-128"/>
              </a:rPr>
              <a:t>．</a:t>
            </a:r>
            <a:r>
              <a:rPr lang="en-US" altLang="ja-JP" sz="1400" dirty="0" smtClean="0">
                <a:solidFill>
                  <a:prstClr val="black"/>
                </a:solidFill>
                <a:ea typeface="ＭＳ ゴシック" pitchFamily="49" charset="-128"/>
              </a:rPr>
              <a:t>They can understand illegal content and address the risks appropriately</a:t>
            </a:r>
            <a:r>
              <a:rPr lang="en-US" altLang="ja-JP" sz="1400" dirty="0">
                <a:solidFill>
                  <a:prstClr val="black"/>
                </a:solidFill>
                <a:ea typeface="ＭＳ ゴシック" pitchFamily="49" charset="-128"/>
              </a:rPr>
              <a:t>.</a:t>
            </a:r>
          </a:p>
          <a:p>
            <a:pPr>
              <a:defRPr/>
            </a:pPr>
            <a:r>
              <a:rPr lang="ja-JP" altLang="en-US" sz="1400" dirty="0">
                <a:solidFill>
                  <a:prstClr val="black"/>
                </a:solidFill>
                <a:ea typeface="ＭＳ ゴシック" pitchFamily="49" charset="-128"/>
              </a:rPr>
              <a:t>　ｂ</a:t>
            </a:r>
            <a:r>
              <a:rPr lang="ja-JP" altLang="en-US" sz="1400" dirty="0" smtClean="0">
                <a:solidFill>
                  <a:prstClr val="black"/>
                </a:solidFill>
                <a:ea typeface="ＭＳ ゴシック" pitchFamily="49" charset="-128"/>
              </a:rPr>
              <a:t>．</a:t>
            </a:r>
            <a:r>
              <a:rPr lang="en-US" altLang="ja-JP" sz="1400" dirty="0" smtClean="0">
                <a:solidFill>
                  <a:prstClr val="black"/>
                </a:solidFill>
                <a:ea typeface="ＭＳ ゴシック" pitchFamily="49" charset="-128"/>
              </a:rPr>
              <a:t>They can understand harmful content and address the risks appropriately.</a:t>
            </a:r>
            <a:endParaRPr lang="en-US" altLang="ja-JP" sz="1400" dirty="0">
              <a:solidFill>
                <a:prstClr val="black"/>
              </a:solidFill>
              <a:ea typeface="ＭＳ ゴシック" pitchFamily="49" charset="-128"/>
            </a:endParaRPr>
          </a:p>
          <a:p>
            <a:pPr>
              <a:spcBef>
                <a:spcPts val="600"/>
              </a:spcBef>
              <a:defRPr/>
            </a:pPr>
            <a:r>
              <a:rPr lang="ja-JP" altLang="en-US" sz="1400" b="1" dirty="0">
                <a:solidFill>
                  <a:prstClr val="black"/>
                </a:solidFill>
                <a:ea typeface="ＭＳ ゴシック" pitchFamily="49" charset="-128"/>
              </a:rPr>
              <a:t>２</a:t>
            </a:r>
            <a:r>
              <a:rPr lang="ja-JP" altLang="en-US" sz="1400" b="1" dirty="0" smtClean="0">
                <a:solidFill>
                  <a:prstClr val="black"/>
                </a:solidFill>
                <a:ea typeface="ＭＳ ゴシック" pitchFamily="49" charset="-128"/>
              </a:rPr>
              <a:t>．</a:t>
            </a:r>
            <a:r>
              <a:rPr lang="en-US" altLang="ja-JP" sz="1400" b="1" dirty="0" smtClean="0">
                <a:solidFill>
                  <a:prstClr val="black"/>
                </a:solidFill>
                <a:ea typeface="ＭＳ ゴシック" pitchFamily="49" charset="-128"/>
              </a:rPr>
              <a:t>Literacy for communicating appropriately on the Internet</a:t>
            </a:r>
            <a:endParaRPr lang="en-US" altLang="ja-JP" sz="1400" b="1" dirty="0">
              <a:solidFill>
                <a:prstClr val="black"/>
              </a:solidFill>
              <a:ea typeface="ＭＳ ゴシック" pitchFamily="49" charset="-128"/>
            </a:endParaRPr>
          </a:p>
          <a:p>
            <a:pPr>
              <a:defRPr/>
            </a:pPr>
            <a:r>
              <a:rPr lang="ja-JP" altLang="en-US" sz="1400" dirty="0">
                <a:solidFill>
                  <a:prstClr val="black"/>
                </a:solidFill>
                <a:ea typeface="ＭＳ ゴシック" pitchFamily="49" charset="-128"/>
              </a:rPr>
              <a:t>　ａ</a:t>
            </a:r>
            <a:r>
              <a:rPr lang="ja-JP" altLang="en-US" sz="1400" dirty="0" smtClean="0">
                <a:solidFill>
                  <a:prstClr val="black"/>
                </a:solidFill>
                <a:ea typeface="ＭＳ ゴシック" pitchFamily="49" charset="-128"/>
              </a:rPr>
              <a:t>．</a:t>
            </a:r>
            <a:r>
              <a:rPr lang="en-US" altLang="ja-JP" sz="1400" dirty="0" smtClean="0">
                <a:solidFill>
                  <a:prstClr val="black"/>
                </a:solidFill>
                <a:ea typeface="ＭＳ ゴシック" pitchFamily="49" charset="-128"/>
              </a:rPr>
              <a:t>They can read information and communicate appropriately</a:t>
            </a:r>
            <a:r>
              <a:rPr lang="en-US" altLang="ja-JP" sz="1400" dirty="0">
                <a:solidFill>
                  <a:prstClr val="black"/>
                </a:solidFill>
                <a:ea typeface="ＭＳ ゴシック" pitchFamily="49" charset="-128"/>
              </a:rPr>
              <a:t>.</a:t>
            </a:r>
          </a:p>
          <a:p>
            <a:pPr>
              <a:defRPr/>
            </a:pPr>
            <a:r>
              <a:rPr lang="ja-JP" altLang="en-US" sz="1400" dirty="0">
                <a:solidFill>
                  <a:prstClr val="black"/>
                </a:solidFill>
                <a:ea typeface="ＭＳ ゴシック" pitchFamily="49" charset="-128"/>
              </a:rPr>
              <a:t>　ｂ</a:t>
            </a:r>
            <a:r>
              <a:rPr lang="ja-JP" altLang="en-US" sz="1400" dirty="0" smtClean="0">
                <a:solidFill>
                  <a:prstClr val="black"/>
                </a:solidFill>
                <a:ea typeface="ＭＳ ゴシック" pitchFamily="49" charset="-128"/>
              </a:rPr>
              <a:t>．</a:t>
            </a:r>
            <a:r>
              <a:rPr lang="en-US" altLang="ja-JP" sz="1400" dirty="0" smtClean="0">
                <a:solidFill>
                  <a:prstClr val="black"/>
                </a:solidFill>
                <a:ea typeface="ＭＳ ゴシック" pitchFamily="49" charset="-128"/>
              </a:rPr>
              <a:t>They can understand the problems of e-commerce and address the risks appropriately.</a:t>
            </a:r>
            <a:endParaRPr lang="en-US" altLang="ja-JP" sz="1400" dirty="0">
              <a:solidFill>
                <a:prstClr val="black"/>
              </a:solidFill>
              <a:ea typeface="ＭＳ ゴシック" pitchFamily="49" charset="-128"/>
            </a:endParaRPr>
          </a:p>
          <a:p>
            <a:pPr>
              <a:defRPr/>
            </a:pPr>
            <a:r>
              <a:rPr lang="ja-JP" altLang="en-US" sz="1400" dirty="0">
                <a:solidFill>
                  <a:prstClr val="black"/>
                </a:solidFill>
                <a:ea typeface="ＭＳ ゴシック" pitchFamily="49" charset="-128"/>
              </a:rPr>
              <a:t>　ｃ</a:t>
            </a:r>
            <a:r>
              <a:rPr lang="ja-JP" altLang="en-US" sz="1400" dirty="0" smtClean="0">
                <a:solidFill>
                  <a:prstClr val="black"/>
                </a:solidFill>
                <a:ea typeface="ＭＳ ゴシック" pitchFamily="49" charset="-128"/>
              </a:rPr>
              <a:t>．</a:t>
            </a:r>
            <a:r>
              <a:rPr lang="en-US" altLang="ja-JP" sz="1400" dirty="0" smtClean="0">
                <a:solidFill>
                  <a:prstClr val="black"/>
                </a:solidFill>
                <a:ea typeface="ＭＳ ゴシック" pitchFamily="49" charset="-128"/>
              </a:rPr>
              <a:t>They can use the Internet with consideration for the fee and the time</a:t>
            </a:r>
            <a:r>
              <a:rPr lang="en-US" altLang="ja-JP" sz="1400" dirty="0">
                <a:solidFill>
                  <a:prstClr val="black"/>
                </a:solidFill>
                <a:ea typeface="ＭＳ ゴシック" pitchFamily="49" charset="-128"/>
              </a:rPr>
              <a:t>.</a:t>
            </a:r>
            <a:endParaRPr lang="en-US" altLang="ja-JP" sz="1400" b="1" dirty="0">
              <a:solidFill>
                <a:prstClr val="black"/>
              </a:solidFill>
              <a:ea typeface="ＭＳ ゴシック" pitchFamily="49" charset="-128"/>
            </a:endParaRPr>
          </a:p>
          <a:p>
            <a:pPr>
              <a:spcBef>
                <a:spcPts val="600"/>
              </a:spcBef>
              <a:defRPr/>
            </a:pPr>
            <a:r>
              <a:rPr lang="ja-JP" altLang="en-US" sz="1400" b="1" dirty="0">
                <a:solidFill>
                  <a:prstClr val="black"/>
                </a:solidFill>
                <a:ea typeface="ＭＳ ゴシック" pitchFamily="49" charset="-128"/>
              </a:rPr>
              <a:t>３</a:t>
            </a:r>
            <a:r>
              <a:rPr lang="ja-JP" altLang="en-US" sz="1400" b="1" dirty="0" smtClean="0">
                <a:solidFill>
                  <a:prstClr val="black"/>
                </a:solidFill>
                <a:ea typeface="ＭＳ ゴシック" pitchFamily="49" charset="-128"/>
              </a:rPr>
              <a:t>．</a:t>
            </a:r>
            <a:r>
              <a:rPr lang="en-US" altLang="ja-JP" sz="1400" b="1" dirty="0" smtClean="0">
                <a:solidFill>
                  <a:prstClr val="black"/>
                </a:solidFill>
                <a:ea typeface="ＭＳ ゴシック" pitchFamily="49" charset="-128"/>
              </a:rPr>
              <a:t>Literacy for privacy protection and appropriate security measures</a:t>
            </a:r>
            <a:endParaRPr lang="en-US" altLang="ja-JP" sz="1400" b="1" dirty="0">
              <a:solidFill>
                <a:prstClr val="black"/>
              </a:solidFill>
              <a:ea typeface="ＭＳ ゴシック" pitchFamily="49" charset="-128"/>
            </a:endParaRPr>
          </a:p>
          <a:p>
            <a:pPr>
              <a:defRPr/>
            </a:pPr>
            <a:r>
              <a:rPr lang="ja-JP" altLang="en-US" sz="1400" dirty="0">
                <a:solidFill>
                  <a:prstClr val="black"/>
                </a:solidFill>
                <a:ea typeface="ＭＳ ゴシック" pitchFamily="49" charset="-128"/>
              </a:rPr>
              <a:t>　ａ</a:t>
            </a:r>
            <a:r>
              <a:rPr lang="ja-JP" altLang="en-US" sz="1400" dirty="0" smtClean="0">
                <a:solidFill>
                  <a:prstClr val="black"/>
                </a:solidFill>
                <a:ea typeface="ＭＳ ゴシック" pitchFamily="49" charset="-128"/>
              </a:rPr>
              <a:t>．</a:t>
            </a:r>
            <a:r>
              <a:rPr lang="en-US" altLang="ja-JP" sz="1400" dirty="0" smtClean="0">
                <a:solidFill>
                  <a:prstClr val="black"/>
                </a:solidFill>
                <a:ea typeface="ＭＳ ゴシック" pitchFamily="49" charset="-128"/>
              </a:rPr>
              <a:t>They can protect privacy</a:t>
            </a:r>
            <a:r>
              <a:rPr lang="en-US" altLang="ja-JP" sz="1400" dirty="0">
                <a:solidFill>
                  <a:prstClr val="black"/>
                </a:solidFill>
                <a:ea typeface="ＭＳ ゴシック" pitchFamily="49" charset="-128"/>
              </a:rPr>
              <a:t>.</a:t>
            </a:r>
          </a:p>
          <a:p>
            <a:pPr>
              <a:defRPr/>
            </a:pPr>
            <a:r>
              <a:rPr lang="ja-JP" altLang="en-US" sz="1400" dirty="0">
                <a:solidFill>
                  <a:prstClr val="black"/>
                </a:solidFill>
                <a:ea typeface="ＭＳ ゴシック" pitchFamily="49" charset="-128"/>
              </a:rPr>
              <a:t>　ｂ</a:t>
            </a:r>
            <a:r>
              <a:rPr lang="ja-JP" altLang="en-US" sz="1400" dirty="0" smtClean="0">
                <a:solidFill>
                  <a:prstClr val="black"/>
                </a:solidFill>
                <a:ea typeface="ＭＳ ゴシック" pitchFamily="49" charset="-128"/>
              </a:rPr>
              <a:t>．</a:t>
            </a:r>
            <a:r>
              <a:rPr lang="en-US" altLang="ja-JP" sz="1400" dirty="0" smtClean="0">
                <a:solidFill>
                  <a:prstClr val="black"/>
                </a:solidFill>
                <a:ea typeface="ＭＳ ゴシック" pitchFamily="49" charset="-128"/>
              </a:rPr>
              <a:t>They can take security measures</a:t>
            </a:r>
            <a:r>
              <a:rPr lang="en-US" altLang="ja-JP" sz="1400" dirty="0">
                <a:solidFill>
                  <a:prstClr val="black"/>
                </a:solidFill>
                <a:ea typeface="ＭＳ ゴシック" pitchFamily="49" charset="-128"/>
              </a:rPr>
              <a:t>.</a:t>
            </a:r>
            <a:endParaRPr lang="ja-JP" altLang="en-US" sz="1400" dirty="0">
              <a:solidFill>
                <a:prstClr val="black"/>
              </a:solidFill>
              <a:ea typeface="ＭＳ ゴシック" pitchFamily="49" charset="-128"/>
            </a:endParaRPr>
          </a:p>
        </p:txBody>
      </p:sp>
      <p:sp>
        <p:nvSpPr>
          <p:cNvPr id="4" name="コンテンツ プレースホルダ 2"/>
          <p:cNvSpPr txBox="1">
            <a:spLocks/>
          </p:cNvSpPr>
          <p:nvPr/>
        </p:nvSpPr>
        <p:spPr>
          <a:xfrm>
            <a:off x="272480" y="649287"/>
            <a:ext cx="9799194" cy="3681700"/>
          </a:xfrm>
          <a:prstGeom prst="rect">
            <a:avLst/>
          </a:prstGeom>
          <a:ln w="12700">
            <a:noFill/>
            <a:prstDash val="dash"/>
          </a:ln>
        </p:spPr>
        <p:txBody>
          <a:bodyPr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3038" indent="-173038">
              <a:buFont typeface="Arial" pitchFamily="34" charset="0"/>
              <a:buNone/>
              <a:defRPr/>
            </a:pPr>
            <a:endParaRPr lang="ja-JP" altLang="en-US" sz="1600" dirty="0">
              <a:solidFill>
                <a:prstClr val="black"/>
              </a:solidFill>
              <a:latin typeface="ＭＳ ゴシック" pitchFamily="49" charset="-128"/>
              <a:ea typeface="ＭＳ ゴシック" pitchFamily="49" charset="-128"/>
            </a:endParaRPr>
          </a:p>
        </p:txBody>
      </p:sp>
      <p:sp>
        <p:nvSpPr>
          <p:cNvPr id="17" name="タイトル 1"/>
          <p:cNvSpPr txBox="1">
            <a:spLocks/>
          </p:cNvSpPr>
          <p:nvPr/>
        </p:nvSpPr>
        <p:spPr>
          <a:xfrm>
            <a:off x="-1275666" y="1448537"/>
            <a:ext cx="9937051" cy="462166"/>
          </a:xfrm>
          <a:prstGeom prst="rect">
            <a:avLst/>
          </a:prstGeom>
        </p:spPr>
        <p:txBody>
          <a:bodyPr rtlCol="0">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2160"/>
              </a:lnSpc>
              <a:defRPr/>
            </a:pPr>
            <a:r>
              <a:rPr lang="ja-JP" altLang="en-US" sz="2200" dirty="0" smtClean="0">
                <a:solidFill>
                  <a:prstClr val="black"/>
                </a:solidFill>
                <a:latin typeface="HGP創英角ｺﾞｼｯｸUB" pitchFamily="50" charset="-128"/>
                <a:ea typeface="HGP創英角ｺﾞｼｯｸUB" pitchFamily="50" charset="-128"/>
              </a:rPr>
              <a:t>　</a:t>
            </a:r>
            <a:endParaRPr lang="ja-JP" altLang="en-US" sz="2000" dirty="0">
              <a:solidFill>
                <a:prstClr val="black"/>
              </a:solidFill>
              <a:latin typeface="HGP創英角ｺﾞｼｯｸUB" pitchFamily="50" charset="-128"/>
              <a:ea typeface="HGP創英角ｺﾞｼｯｸUB" pitchFamily="50" charset="-128"/>
            </a:endParaRPr>
          </a:p>
        </p:txBody>
      </p:sp>
      <p:sp>
        <p:nvSpPr>
          <p:cNvPr id="20" name="Rectangle 11"/>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dirty="0">
              <a:solidFill>
                <a:prstClr val="black"/>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3282013219"/>
              </p:ext>
            </p:extLst>
          </p:nvPr>
        </p:nvGraphicFramePr>
        <p:xfrm>
          <a:off x="624437" y="5523056"/>
          <a:ext cx="8669534" cy="1290320"/>
        </p:xfrm>
        <a:graphic>
          <a:graphicData uri="http://schemas.openxmlformats.org/drawingml/2006/table">
            <a:tbl>
              <a:tblPr bandRow="1">
                <a:tableStyleId>{5C22544A-7EE6-4342-B048-85BDC9FD1C3A}</a:tableStyleId>
              </a:tblPr>
              <a:tblGrid>
                <a:gridCol w="1469708"/>
                <a:gridCol w="1907923"/>
                <a:gridCol w="1680910"/>
                <a:gridCol w="1610995"/>
                <a:gridCol w="1999998"/>
              </a:tblGrid>
              <a:tr h="370840">
                <a:tc>
                  <a:txBody>
                    <a:bodyPr/>
                    <a:lstStyle/>
                    <a:p>
                      <a:pPr marL="0" algn="ctr" defTabSz="914400" rtl="0" eaLnBrk="1" latinLnBrk="0" hangingPunct="1">
                        <a:spcAft>
                          <a:spcPts val="0"/>
                        </a:spcAft>
                      </a:pP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The</a:t>
                      </a:r>
                      <a:r>
                        <a:rPr kumimoji="1" lang="en-US" altLang="ja-JP" sz="1200" kern="100" baseline="0" dirty="0" smtClean="0">
                          <a:solidFill>
                            <a:schemeClr val="dk1"/>
                          </a:solidFill>
                          <a:effectLst/>
                          <a:latin typeface="ＭＳ Ｐ明朝" panose="02020600040205080304" pitchFamily="18" charset="-128"/>
                          <a:ea typeface="ＭＳ Ｐ明朝" panose="02020600040205080304" pitchFamily="18" charset="-128"/>
                          <a:cs typeface="+mn-cs"/>
                        </a:rPr>
                        <a:t> number of area</a:t>
                      </a:r>
                      <a:endParaRPr kumimoji="1" lang="ja-JP" altLang="en-US" sz="1200" kern="100" dirty="0">
                        <a:solidFill>
                          <a:schemeClr val="dk1"/>
                        </a:solidFill>
                        <a:effectLst/>
                        <a:latin typeface="ＭＳ Ｐ明朝" panose="02020600040205080304" pitchFamily="18" charset="-128"/>
                        <a:ea typeface="ＭＳ Ｐ明朝" panose="02020600040205080304" pitchFamily="18" charset="-128"/>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spcAft>
                          <a:spcPts val="0"/>
                        </a:spcAft>
                      </a:pP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location</a:t>
                      </a:r>
                      <a:endParaRPr kumimoji="1" lang="ja-JP" altLang="en-US" sz="1200" kern="100" dirty="0">
                        <a:solidFill>
                          <a:schemeClr val="dk1"/>
                        </a:solidFill>
                        <a:effectLst/>
                        <a:latin typeface="ＭＳ Ｐ明朝" panose="02020600040205080304" pitchFamily="18" charset="-128"/>
                        <a:ea typeface="ＭＳ Ｐ明朝" panose="02020600040205080304" pitchFamily="18" charset="-128"/>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spcAft>
                          <a:spcPts val="0"/>
                        </a:spcAft>
                      </a:pP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Kinds</a:t>
                      </a:r>
                      <a:r>
                        <a:rPr kumimoji="1" lang="en-US" altLang="ja-JP" sz="1200" kern="100" baseline="0" dirty="0" smtClean="0">
                          <a:solidFill>
                            <a:schemeClr val="dk1"/>
                          </a:solidFill>
                          <a:effectLst/>
                          <a:latin typeface="ＭＳ Ｐ明朝" panose="02020600040205080304" pitchFamily="18" charset="-128"/>
                          <a:ea typeface="ＭＳ Ｐ明朝" panose="02020600040205080304" pitchFamily="18" charset="-128"/>
                          <a:cs typeface="+mn-cs"/>
                        </a:rPr>
                        <a:t> of school</a:t>
                      </a:r>
                      <a:endParaRPr kumimoji="1" lang="ja-JP" altLang="en-US" sz="1200" kern="100" dirty="0">
                        <a:solidFill>
                          <a:schemeClr val="dk1"/>
                        </a:solidFill>
                        <a:effectLst/>
                        <a:latin typeface="ＭＳ Ｐ明朝" panose="02020600040205080304" pitchFamily="18" charset="-128"/>
                        <a:ea typeface="ＭＳ Ｐ明朝" panose="02020600040205080304" pitchFamily="18" charset="-128"/>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spcAft>
                          <a:spcPts val="0"/>
                        </a:spcAft>
                      </a:pP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The</a:t>
                      </a:r>
                      <a:r>
                        <a:rPr kumimoji="1" lang="en-US" altLang="ja-JP" sz="1200" kern="100" baseline="0" dirty="0" smtClean="0">
                          <a:solidFill>
                            <a:schemeClr val="dk1"/>
                          </a:solidFill>
                          <a:effectLst/>
                          <a:latin typeface="ＭＳ Ｐ明朝" panose="02020600040205080304" pitchFamily="18" charset="-128"/>
                          <a:ea typeface="ＭＳ Ｐ明朝" panose="02020600040205080304" pitchFamily="18" charset="-128"/>
                          <a:cs typeface="+mn-cs"/>
                        </a:rPr>
                        <a:t> number of people</a:t>
                      </a:r>
                      <a:endParaRPr kumimoji="1" lang="ja-JP" altLang="en-US" sz="1200" kern="100" dirty="0">
                        <a:solidFill>
                          <a:schemeClr val="dk1"/>
                        </a:solidFill>
                        <a:effectLst/>
                        <a:latin typeface="ＭＳ Ｐ明朝" panose="02020600040205080304" pitchFamily="18" charset="-128"/>
                        <a:ea typeface="ＭＳ Ｐ明朝" panose="02020600040205080304" pitchFamily="18" charset="-128"/>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spcAft>
                          <a:spcPts val="0"/>
                        </a:spcAft>
                      </a:pP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Average</a:t>
                      </a:r>
                      <a:r>
                        <a:rPr kumimoji="1" lang="en-US" altLang="ja-JP" sz="1200" kern="100" baseline="0" dirty="0" smtClean="0">
                          <a:solidFill>
                            <a:schemeClr val="dk1"/>
                          </a:solidFill>
                          <a:effectLst/>
                          <a:latin typeface="ＭＳ Ｐ明朝" panose="02020600040205080304" pitchFamily="18" charset="-128"/>
                          <a:ea typeface="ＭＳ Ｐ明朝" panose="02020600040205080304" pitchFamily="18" charset="-128"/>
                          <a:cs typeface="+mn-cs"/>
                        </a:rPr>
                        <a:t> score</a:t>
                      </a:r>
                      <a:endParaRPr kumimoji="1" lang="ja-JP" altLang="en-US" sz="1200" kern="100" dirty="0">
                        <a:solidFill>
                          <a:schemeClr val="dk1"/>
                        </a:solidFill>
                        <a:effectLst/>
                        <a:latin typeface="ＭＳ Ｐ明朝" panose="02020600040205080304" pitchFamily="18" charset="-128"/>
                        <a:ea typeface="ＭＳ Ｐ明朝" panose="02020600040205080304" pitchFamily="18" charset="-128"/>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rowSpan="2">
                  <a:txBody>
                    <a:bodyPr/>
                    <a:lstStyle/>
                    <a:p>
                      <a:pPr algn="ctr">
                        <a:spcAft>
                          <a:spcPts val="0"/>
                        </a:spcAft>
                      </a:pPr>
                      <a:r>
                        <a:rPr lang="en-US" altLang="ja-JP" sz="1200" kern="100" dirty="0" smtClean="0">
                          <a:effectLst/>
                          <a:latin typeface="ＭＳ Ｐ明朝" panose="02020600040205080304" pitchFamily="18" charset="-128"/>
                          <a:ea typeface="ＭＳ Ｐ明朝" panose="02020600040205080304" pitchFamily="18" charset="-128"/>
                          <a:cs typeface="+mn-cs"/>
                        </a:rPr>
                        <a:t>Total</a:t>
                      </a:r>
                      <a:r>
                        <a:rPr lang="en-US" altLang="ja-JP" sz="1200" kern="100" baseline="0" dirty="0" smtClean="0">
                          <a:effectLst/>
                          <a:latin typeface="ＭＳ Ｐ明朝" panose="02020600040205080304" pitchFamily="18" charset="-128"/>
                          <a:ea typeface="ＭＳ Ｐ明朝" panose="02020600040205080304" pitchFamily="18" charset="-128"/>
                          <a:cs typeface="+mn-cs"/>
                        </a:rPr>
                        <a:t> 11</a:t>
                      </a:r>
                      <a:endParaRPr lang="ja-JP" sz="1200" kern="100" dirty="0">
                        <a:effectLst/>
                        <a:latin typeface="ＭＳ Ｐ明朝" panose="02020600040205080304" pitchFamily="18" charset="-128"/>
                        <a:ea typeface="ＭＳ Ｐ明朝" panose="02020600040205080304" pitchFamily="18" charset="-128"/>
                        <a:cs typeface="Times New Roman"/>
                      </a:endParaRPr>
                    </a:p>
                  </a:txBody>
                  <a:tcPr marL="72105" marR="721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Special</a:t>
                      </a:r>
                      <a:r>
                        <a:rPr lang="en-US" altLang="ja-JP" sz="1200" kern="100" baseline="0" dirty="0" smtClean="0">
                          <a:effectLst/>
                          <a:latin typeface="ＭＳ Ｐ明朝" panose="02020600040205080304" pitchFamily="18" charset="-128"/>
                          <a:ea typeface="ＭＳ Ｐ明朝" panose="02020600040205080304" pitchFamily="18" charset="-128"/>
                        </a:rPr>
                        <a:t> ward, etc.</a:t>
                      </a:r>
                      <a:r>
                        <a:rPr lang="en-US" altLang="ja-JP" sz="1200" kern="100" dirty="0" smtClean="0">
                          <a:effectLst/>
                          <a:latin typeface="ＭＳ Ｐ明朝" panose="02020600040205080304" pitchFamily="18" charset="-128"/>
                          <a:ea typeface="ＭＳ Ｐ明朝" panose="02020600040205080304" pitchFamily="18" charset="-128"/>
                        </a:rPr>
                        <a:t> </a:t>
                      </a:r>
                      <a:r>
                        <a:rPr 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5</a:t>
                      </a:r>
                      <a:endParaRPr lang="ja-JP" sz="1200" kern="100" dirty="0">
                        <a:effectLst/>
                        <a:latin typeface="ＭＳ Ｐ明朝" panose="02020600040205080304" pitchFamily="18" charset="-128"/>
                        <a:ea typeface="ＭＳ Ｐ明朝" panose="02020600040205080304" pitchFamily="18" charset="-128"/>
                      </a:endParaRPr>
                    </a:p>
                    <a:p>
                      <a:pPr algn="just">
                        <a:spcAft>
                          <a:spcPts val="0"/>
                        </a:spcAft>
                      </a:pP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Core</a:t>
                      </a:r>
                      <a:r>
                        <a:rPr lang="en-US" altLang="ja-JP" sz="1200" kern="100" baseline="0" dirty="0" smtClean="0">
                          <a:effectLst/>
                          <a:latin typeface="ＭＳ Ｐ明朝" panose="02020600040205080304" pitchFamily="18" charset="-128"/>
                          <a:ea typeface="ＭＳ Ｐ明朝" panose="02020600040205080304" pitchFamily="18" charset="-128"/>
                        </a:rPr>
                        <a:t> city</a:t>
                      </a:r>
                      <a:r>
                        <a:rPr lang="en-US" sz="1200" kern="100" dirty="0" smtClean="0">
                          <a:effectLst/>
                          <a:latin typeface="ＭＳ Ｐ明朝" panose="02020600040205080304" pitchFamily="18" charset="-128"/>
                          <a:ea typeface="ＭＳ Ｐ明朝" panose="02020600040205080304" pitchFamily="18" charset="-128"/>
                        </a:rPr>
                        <a:t>              </a:t>
                      </a: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9</a:t>
                      </a:r>
                      <a:endParaRPr lang="ja-JP" sz="1200" kern="100" dirty="0">
                        <a:effectLst/>
                        <a:latin typeface="ＭＳ Ｐ明朝" panose="02020600040205080304" pitchFamily="18" charset="-128"/>
                        <a:ea typeface="ＭＳ Ｐ明朝" panose="02020600040205080304" pitchFamily="18" charset="-128"/>
                      </a:endParaRPr>
                    </a:p>
                    <a:p>
                      <a:pPr algn="just">
                        <a:spcAft>
                          <a:spcPts val="0"/>
                        </a:spcAft>
                      </a:pP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the</a:t>
                      </a:r>
                      <a:r>
                        <a:rPr lang="en-US" altLang="ja-JP" sz="1200" kern="100" baseline="0" dirty="0" smtClean="0">
                          <a:effectLst/>
                          <a:latin typeface="ＭＳ Ｐ明朝" panose="02020600040205080304" pitchFamily="18" charset="-128"/>
                          <a:ea typeface="ＭＳ Ｐ明朝" panose="02020600040205080304" pitchFamily="18" charset="-128"/>
                        </a:rPr>
                        <a:t> others</a:t>
                      </a:r>
                      <a:r>
                        <a:rPr lang="ja-JP" altLang="en-US" sz="1200" kern="100" dirty="0" smtClean="0">
                          <a:effectLst/>
                          <a:latin typeface="ＭＳ Ｐ明朝" panose="02020600040205080304" pitchFamily="18" charset="-128"/>
                          <a:ea typeface="ＭＳ Ｐ明朝" panose="02020600040205080304" pitchFamily="18" charset="-128"/>
                        </a:rPr>
                        <a:t>　</a:t>
                      </a:r>
                      <a:r>
                        <a:rPr lang="ja-JP" altLang="en-US" sz="1200" kern="100" baseline="0" dirty="0" smtClean="0">
                          <a:effectLst/>
                          <a:latin typeface="ＭＳ Ｐ明朝" panose="02020600040205080304" pitchFamily="18" charset="-128"/>
                          <a:ea typeface="ＭＳ Ｐ明朝" panose="02020600040205080304" pitchFamily="18" charset="-128"/>
                        </a:rPr>
                        <a:t> </a:t>
                      </a:r>
                      <a:r>
                        <a:rPr lang="en-US" sz="1200" kern="100" dirty="0" smtClean="0">
                          <a:effectLst/>
                          <a:latin typeface="ＭＳ Ｐ明朝" panose="02020600040205080304" pitchFamily="18" charset="-128"/>
                          <a:ea typeface="ＭＳ Ｐ明朝" panose="02020600040205080304" pitchFamily="18" charset="-128"/>
                        </a:rPr>
                        <a:t>      </a:t>
                      </a:r>
                      <a:r>
                        <a:rPr lang="ja-JP" altLang="en-US" sz="1200" kern="100" dirty="0" smtClean="0">
                          <a:effectLst/>
                          <a:latin typeface="ＭＳ Ｐ明朝" panose="02020600040205080304" pitchFamily="18" charset="-128"/>
                          <a:ea typeface="ＭＳ Ｐ明朝" panose="02020600040205080304" pitchFamily="18" charset="-128"/>
                        </a:rPr>
                        <a:t>　　　</a:t>
                      </a:r>
                      <a:r>
                        <a:rPr lang="en-US" sz="1200" kern="100" dirty="0" smtClean="0">
                          <a:effectLst/>
                          <a:latin typeface="ＭＳ Ｐ明朝" panose="02020600040205080304" pitchFamily="18" charset="-128"/>
                          <a:ea typeface="ＭＳ Ｐ明朝" panose="02020600040205080304" pitchFamily="18" charset="-128"/>
                        </a:rPr>
                        <a:t>1</a:t>
                      </a:r>
                      <a:r>
                        <a:rPr lang="en-US" altLang="ja-JP" sz="1200" kern="100" dirty="0" smtClean="0">
                          <a:effectLst/>
                          <a:latin typeface="ＭＳ Ｐ明朝" panose="02020600040205080304" pitchFamily="18" charset="-128"/>
                          <a:ea typeface="ＭＳ Ｐ明朝" panose="02020600040205080304" pitchFamily="18" charset="-128"/>
                        </a:rPr>
                        <a:t>0</a:t>
                      </a:r>
                      <a:endParaRPr lang="ja-JP" sz="1200" kern="100" dirty="0">
                        <a:effectLst/>
                        <a:latin typeface="ＭＳ Ｐ明朝" panose="02020600040205080304" pitchFamily="18" charset="-128"/>
                        <a:ea typeface="ＭＳ Ｐ明朝" panose="02020600040205080304" pitchFamily="18" charset="-128"/>
                        <a:cs typeface="Times New Roman"/>
                      </a:endParaRPr>
                    </a:p>
                  </a:txBody>
                  <a:tcPr marL="72105" marR="721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National</a:t>
                      </a:r>
                      <a:r>
                        <a:rPr lang="ja-JP" altLang="en-US" sz="1200" kern="100" dirty="0" smtClean="0">
                          <a:effectLst/>
                          <a:latin typeface="ＭＳ Ｐ明朝" panose="02020600040205080304" pitchFamily="18" charset="-128"/>
                          <a:ea typeface="ＭＳ Ｐ明朝" panose="02020600040205080304" pitchFamily="18" charset="-128"/>
                        </a:rPr>
                        <a:t>　　　</a:t>
                      </a:r>
                      <a:r>
                        <a:rPr lang="en-US" sz="1200" kern="100" dirty="0" smtClean="0">
                          <a:effectLst/>
                          <a:latin typeface="ＭＳ Ｐ明朝" panose="02020600040205080304" pitchFamily="18" charset="-128"/>
                          <a:ea typeface="ＭＳ Ｐ明朝" panose="02020600040205080304" pitchFamily="18" charset="-128"/>
                        </a:rPr>
                        <a:t>  </a:t>
                      </a:r>
                      <a:r>
                        <a:rPr lang="ja-JP" altLang="en-US" sz="1200" kern="100" baseline="0" dirty="0" smtClean="0">
                          <a:effectLst/>
                          <a:latin typeface="ＭＳ Ｐ明朝" panose="02020600040205080304" pitchFamily="18" charset="-128"/>
                          <a:ea typeface="ＭＳ Ｐ明朝" panose="02020600040205080304" pitchFamily="18" charset="-128"/>
                        </a:rPr>
                        <a:t> </a:t>
                      </a:r>
                      <a:r>
                        <a:rPr lang="en-US" sz="1200" kern="100" dirty="0" smtClean="0">
                          <a:effectLst/>
                          <a:latin typeface="ＭＳ Ｐ明朝" panose="02020600040205080304" pitchFamily="18" charset="-128"/>
                          <a:ea typeface="ＭＳ Ｐ明朝" panose="02020600040205080304" pitchFamily="18" charset="-128"/>
                        </a:rPr>
                        <a:t> </a:t>
                      </a:r>
                      <a:r>
                        <a:rPr lang="ja-JP" altLang="en-US" sz="1200" kern="100" dirty="0" smtClean="0">
                          <a:effectLst/>
                          <a:latin typeface="ＭＳ Ｐ明朝" panose="02020600040205080304" pitchFamily="18" charset="-128"/>
                          <a:ea typeface="ＭＳ Ｐ明朝" panose="02020600040205080304" pitchFamily="18" charset="-128"/>
                        </a:rPr>
                        <a:t>　　</a:t>
                      </a:r>
                      <a:r>
                        <a:rPr lang="en-US" sz="1200" kern="100" dirty="0" smtClean="0">
                          <a:effectLst/>
                          <a:latin typeface="ＭＳ Ｐ明朝" panose="02020600040205080304" pitchFamily="18" charset="-128"/>
                          <a:ea typeface="ＭＳ Ｐ明朝" panose="02020600040205080304" pitchFamily="18" charset="-128"/>
                        </a:rPr>
                        <a:t>2</a:t>
                      </a:r>
                      <a:endParaRPr lang="ja-JP" sz="1200" kern="100" dirty="0">
                        <a:effectLst/>
                        <a:latin typeface="ＭＳ Ｐ明朝" panose="02020600040205080304" pitchFamily="18" charset="-128"/>
                        <a:ea typeface="ＭＳ Ｐ明朝" panose="02020600040205080304" pitchFamily="18" charset="-128"/>
                      </a:endParaRPr>
                    </a:p>
                    <a:p>
                      <a:pPr algn="just">
                        <a:spcAft>
                          <a:spcPts val="0"/>
                        </a:spcAft>
                      </a:pP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Prefectural</a:t>
                      </a:r>
                      <a:r>
                        <a:rPr lang="en-US" altLang="ja-JP" sz="1200" kern="100" baseline="0" dirty="0" smtClean="0">
                          <a:effectLst/>
                          <a:latin typeface="ＭＳ Ｐ明朝" panose="02020600040205080304" pitchFamily="18" charset="-128"/>
                          <a:ea typeface="ＭＳ Ｐ明朝" panose="02020600040205080304" pitchFamily="18" charset="-128"/>
                        </a:rPr>
                        <a:t>, etc.</a:t>
                      </a:r>
                      <a:r>
                        <a:rPr lang="ja-JP" altLang="en-US" sz="1200" kern="100" baseline="0" dirty="0" smtClean="0">
                          <a:effectLst/>
                          <a:latin typeface="ＭＳ Ｐ明朝" panose="02020600040205080304" pitchFamily="18" charset="-128"/>
                          <a:ea typeface="ＭＳ Ｐ明朝" panose="02020600040205080304" pitchFamily="18" charset="-128"/>
                        </a:rPr>
                        <a:t>　</a:t>
                      </a:r>
                      <a:r>
                        <a:rPr lang="en-US" sz="1200" kern="100" dirty="0" smtClean="0">
                          <a:effectLst/>
                          <a:latin typeface="ＭＳ Ｐ明朝" panose="02020600040205080304" pitchFamily="18" charset="-128"/>
                          <a:ea typeface="ＭＳ Ｐ明朝" panose="02020600040205080304" pitchFamily="18" charset="-128"/>
                        </a:rPr>
                        <a:t>15</a:t>
                      </a:r>
                      <a:endParaRPr lang="ja-JP" sz="1200" kern="100" dirty="0">
                        <a:effectLst/>
                        <a:latin typeface="ＭＳ Ｐ明朝" panose="02020600040205080304" pitchFamily="18" charset="-128"/>
                        <a:ea typeface="ＭＳ Ｐ明朝" panose="02020600040205080304" pitchFamily="18" charset="-128"/>
                      </a:endParaRPr>
                    </a:p>
                    <a:p>
                      <a:pPr algn="just">
                        <a:spcAft>
                          <a:spcPts val="0"/>
                        </a:spcAft>
                      </a:pP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Private</a:t>
                      </a:r>
                      <a:r>
                        <a:rPr lang="ja-JP" sz="1200" kern="100" dirty="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        </a:t>
                      </a:r>
                      <a:r>
                        <a:rPr lang="en-US" sz="1200" kern="100" dirty="0" smtClean="0">
                          <a:effectLst/>
                          <a:latin typeface="ＭＳ Ｐ明朝" panose="02020600040205080304" pitchFamily="18" charset="-128"/>
                          <a:ea typeface="ＭＳ Ｐ明朝" panose="02020600040205080304" pitchFamily="18" charset="-128"/>
                        </a:rPr>
                        <a:t>  </a:t>
                      </a: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7</a:t>
                      </a:r>
                    </a:p>
                  </a:txBody>
                  <a:tcPr marL="72105" marR="721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altLang="ja-JP" sz="1200" kern="100" dirty="0" smtClean="0">
                          <a:effectLst/>
                          <a:latin typeface="ＭＳ Ｐ明朝" panose="02020600040205080304" pitchFamily="18" charset="-128"/>
                          <a:ea typeface="ＭＳ Ｐ明朝" panose="02020600040205080304" pitchFamily="18" charset="-128"/>
                        </a:rPr>
                        <a:t> </a:t>
                      </a: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Man</a:t>
                      </a:r>
                      <a:r>
                        <a:rPr lang="en-US" sz="1200" kern="100" dirty="0" smtClean="0">
                          <a:effectLst/>
                          <a:latin typeface="ＭＳ Ｐ明朝" panose="02020600040205080304" pitchFamily="18" charset="-128"/>
                          <a:ea typeface="ＭＳ Ｐ明朝" panose="02020600040205080304" pitchFamily="18" charset="-128"/>
                        </a:rPr>
                        <a:t> </a:t>
                      </a: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2,041</a:t>
                      </a:r>
                      <a:endParaRPr lang="ja-JP" sz="1200" kern="100" dirty="0">
                        <a:effectLst/>
                        <a:latin typeface="ＭＳ Ｐ明朝" panose="02020600040205080304" pitchFamily="18" charset="-128"/>
                        <a:ea typeface="ＭＳ Ｐ明朝" panose="02020600040205080304" pitchFamily="18" charset="-128"/>
                      </a:endParaRPr>
                    </a:p>
                    <a:p>
                      <a:pPr algn="just">
                        <a:spcAft>
                          <a:spcPts val="0"/>
                        </a:spcAft>
                      </a:pPr>
                      <a:r>
                        <a:rPr lang="en-US" altLang="ja-JP" sz="1200" kern="100" dirty="0" smtClean="0">
                          <a:effectLst/>
                          <a:latin typeface="ＭＳ Ｐ明朝" panose="02020600040205080304" pitchFamily="18" charset="-128"/>
                          <a:ea typeface="ＭＳ Ｐ明朝" panose="02020600040205080304" pitchFamily="18" charset="-128"/>
                        </a:rPr>
                        <a:t> </a:t>
                      </a: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Woman</a:t>
                      </a:r>
                      <a:r>
                        <a:rPr lang="en-US" sz="1200" kern="100" dirty="0" smtClean="0">
                          <a:effectLst/>
                          <a:latin typeface="ＭＳ Ｐ明朝" panose="02020600040205080304" pitchFamily="18" charset="-128"/>
                          <a:ea typeface="ＭＳ Ｐ明朝" panose="02020600040205080304" pitchFamily="18" charset="-128"/>
                        </a:rPr>
                        <a:t>  </a:t>
                      </a:r>
                      <a:r>
                        <a:rPr lang="ja-JP" altLang="en-US" sz="1200" kern="100" baseline="0" dirty="0" smtClean="0">
                          <a:effectLst/>
                          <a:latin typeface="ＭＳ Ｐ明朝" panose="02020600040205080304" pitchFamily="18" charset="-128"/>
                          <a:ea typeface="ＭＳ Ｐ明朝" panose="02020600040205080304" pitchFamily="18" charset="-128"/>
                        </a:rPr>
                        <a:t>  </a:t>
                      </a:r>
                      <a:r>
                        <a:rPr lang="en-US" altLang="ja-JP" sz="1200" kern="100" baseline="0" dirty="0" smtClean="0">
                          <a:effectLst/>
                          <a:latin typeface="ＭＳ Ｐ明朝" panose="02020600040205080304" pitchFamily="18" charset="-128"/>
                          <a:ea typeface="ＭＳ Ｐ明朝" panose="02020600040205080304" pitchFamily="18" charset="-128"/>
                        </a:rPr>
                        <a:t>1,420</a:t>
                      </a:r>
                      <a:endParaRPr lang="en-US" altLang="ja-JP" sz="1200" kern="100" dirty="0" smtClean="0">
                        <a:effectLst/>
                        <a:latin typeface="ＭＳ Ｐ明朝" panose="02020600040205080304" pitchFamily="18" charset="-128"/>
                        <a:ea typeface="ＭＳ Ｐ明朝" panose="02020600040205080304" pitchFamily="18" charset="-128"/>
                      </a:endParaRPr>
                    </a:p>
                    <a:p>
                      <a:pPr algn="just">
                        <a:spcAft>
                          <a:spcPts val="0"/>
                        </a:spcAft>
                      </a:pPr>
                      <a:r>
                        <a:rPr lang="en-US" altLang="ja-JP" sz="1200" kern="100" dirty="0" smtClean="0">
                          <a:effectLst/>
                          <a:latin typeface="ＭＳ Ｐ明朝" panose="02020600040205080304" pitchFamily="18" charset="-128"/>
                          <a:ea typeface="ＭＳ Ｐ明朝" panose="02020600040205080304" pitchFamily="18" charset="-128"/>
                        </a:rPr>
                        <a:t>       (unclear  51)</a:t>
                      </a:r>
                      <a:endParaRPr lang="ja-JP" sz="1200" kern="100" dirty="0">
                        <a:effectLst/>
                        <a:latin typeface="ＭＳ Ｐ明朝" panose="02020600040205080304" pitchFamily="18" charset="-128"/>
                        <a:ea typeface="ＭＳ Ｐ明朝" panose="02020600040205080304" pitchFamily="18" charset="-128"/>
                      </a:endParaRPr>
                    </a:p>
                  </a:txBody>
                  <a:tcPr marL="72105" marR="721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Man</a:t>
                      </a: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33.3</a:t>
                      </a:r>
                      <a:r>
                        <a:rPr lang="ja-JP" altLang="en-US" sz="1200" kern="100" baseline="0" dirty="0" smtClean="0">
                          <a:effectLst/>
                          <a:latin typeface="ＭＳ Ｐ明朝" panose="02020600040205080304" pitchFamily="18" charset="-128"/>
                          <a:ea typeface="ＭＳ Ｐ明朝" panose="02020600040205080304" pitchFamily="18" charset="-128"/>
                        </a:rPr>
                        <a:t> </a:t>
                      </a:r>
                      <a:r>
                        <a:rPr lang="en-US" altLang="ja-JP" sz="1200" kern="100" baseline="0" dirty="0" smtClean="0">
                          <a:effectLst/>
                          <a:latin typeface="ＭＳ Ｐ明朝" panose="02020600040205080304" pitchFamily="18" charset="-128"/>
                          <a:ea typeface="ＭＳ Ｐ明朝" panose="02020600040205080304" pitchFamily="18" charset="-128"/>
                        </a:rPr>
                        <a:t>score</a:t>
                      </a:r>
                      <a:endParaRPr lang="en-US" altLang="ja-JP" sz="1200" kern="100" dirty="0" smtClean="0">
                        <a:effectLst/>
                        <a:latin typeface="ＭＳ Ｐ明朝" panose="02020600040205080304" pitchFamily="18" charset="-128"/>
                        <a:ea typeface="ＭＳ Ｐ明朝" panose="02020600040205080304" pitchFamily="18" charset="-128"/>
                      </a:endParaRPr>
                    </a:p>
                    <a:p>
                      <a:pPr algn="just">
                        <a:spcAft>
                          <a:spcPts val="0"/>
                        </a:spcAft>
                      </a:pP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Woman</a:t>
                      </a:r>
                      <a:r>
                        <a:rPr lang="ja-JP" altLang="en-US" sz="1200" kern="100" dirty="0" smtClean="0">
                          <a:effectLst/>
                          <a:latin typeface="ＭＳ Ｐ明朝" panose="02020600040205080304" pitchFamily="18" charset="-128"/>
                          <a:ea typeface="ＭＳ Ｐ明朝" panose="02020600040205080304" pitchFamily="18" charset="-128"/>
                        </a:rPr>
                        <a:t>　</a:t>
                      </a:r>
                      <a:r>
                        <a:rPr lang="en-US" altLang="ja-JP" sz="1200" kern="100" dirty="0" smtClean="0">
                          <a:effectLst/>
                          <a:latin typeface="ＭＳ Ｐ明朝" panose="02020600040205080304" pitchFamily="18" charset="-128"/>
                          <a:ea typeface="ＭＳ Ｐ明朝" panose="02020600040205080304" pitchFamily="18" charset="-128"/>
                        </a:rPr>
                        <a:t>34.6</a:t>
                      </a:r>
                      <a:r>
                        <a:rPr lang="ja-JP" altLang="en-US" sz="1200" kern="100" baseline="0" dirty="0" smtClean="0">
                          <a:effectLst/>
                          <a:latin typeface="ＭＳ Ｐ明朝" panose="02020600040205080304" pitchFamily="18" charset="-128"/>
                          <a:ea typeface="ＭＳ Ｐ明朝" panose="02020600040205080304" pitchFamily="18" charset="-128"/>
                        </a:rPr>
                        <a:t> </a:t>
                      </a:r>
                      <a:r>
                        <a:rPr lang="en-US" altLang="ja-JP" sz="1200" kern="100" baseline="0" dirty="0" smtClean="0">
                          <a:effectLst/>
                          <a:latin typeface="ＭＳ Ｐ明朝" panose="02020600040205080304" pitchFamily="18" charset="-128"/>
                          <a:ea typeface="ＭＳ Ｐ明朝" panose="02020600040205080304" pitchFamily="18" charset="-128"/>
                        </a:rPr>
                        <a:t>score</a:t>
                      </a:r>
                      <a:endParaRPr lang="ja-JP" sz="1200" kern="100" dirty="0">
                        <a:effectLst/>
                        <a:latin typeface="ＭＳ Ｐ明朝" panose="02020600040205080304" pitchFamily="18" charset="-128"/>
                        <a:ea typeface="ＭＳ Ｐ明朝" panose="02020600040205080304" pitchFamily="18" charset="-128"/>
                      </a:endParaRPr>
                    </a:p>
                  </a:txBody>
                  <a:tcPr marL="72105" marR="721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vMerge="1">
                  <a:txBody>
                    <a:bodyPr/>
                    <a:lstStyle/>
                    <a:p>
                      <a:pPr algn="just">
                        <a:spcAft>
                          <a:spcPts val="0"/>
                        </a:spcAft>
                      </a:pPr>
                      <a:endParaRPr lang="ja-JP" sz="1400" kern="100" dirty="0">
                        <a:effectLst/>
                        <a:latin typeface="ＭＳ 明朝"/>
                        <a:cs typeface="Times New Roman"/>
                      </a:endParaRPr>
                    </a:p>
                  </a:txBody>
                  <a:tcPr marL="66558" marR="66558" marT="0" marB="0"/>
                </a:tc>
                <a:tc gridSpan="2">
                  <a:txBody>
                    <a:bodyPr/>
                    <a:lstStyle/>
                    <a:p>
                      <a:pPr marL="0" algn="ctr" defTabSz="914400" rtl="0" eaLnBrk="1" latinLnBrk="0" hangingPunct="1">
                        <a:spcAft>
                          <a:spcPts val="0"/>
                        </a:spcAft>
                      </a:pP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total</a:t>
                      </a:r>
                      <a:r>
                        <a:rPr kumimoji="1" lang="ja-JP" altLang="en-US" sz="1200" kern="100" dirty="0" smtClean="0">
                          <a:solidFill>
                            <a:schemeClr val="dk1"/>
                          </a:solidFill>
                          <a:effectLst/>
                          <a:latin typeface="ＭＳ Ｐ明朝" panose="02020600040205080304" pitchFamily="18" charset="-128"/>
                          <a:ea typeface="ＭＳ Ｐ明朝" panose="02020600040205080304" pitchFamily="18" charset="-128"/>
                          <a:cs typeface="+mn-cs"/>
                        </a:rPr>
                        <a:t>　</a:t>
                      </a: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24</a:t>
                      </a:r>
                      <a:endParaRPr kumimoji="1" lang="ja-JP" sz="1200" kern="100" dirty="0">
                        <a:solidFill>
                          <a:schemeClr val="dk1"/>
                        </a:solidFill>
                        <a:effectLst/>
                        <a:latin typeface="ＭＳ Ｐ明朝" panose="02020600040205080304" pitchFamily="18" charset="-128"/>
                        <a:ea typeface="ＭＳ Ｐ明朝" panose="02020600040205080304" pitchFamily="18" charset="-128"/>
                        <a:cs typeface="+mn-cs"/>
                      </a:endParaRPr>
                    </a:p>
                  </a:txBody>
                  <a:tcPr marL="72105" marR="721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spcAft>
                          <a:spcPts val="0"/>
                        </a:spcAft>
                      </a:pPr>
                      <a:endParaRPr lang="ja-JP" sz="1400" kern="100" dirty="0">
                        <a:effectLst/>
                        <a:latin typeface="ＭＳ 明朝"/>
                        <a:cs typeface="Times New Roman"/>
                      </a:endParaRPr>
                    </a:p>
                  </a:txBody>
                  <a:tcPr marL="66558" marR="66558" marT="0" marB="0"/>
                </a:tc>
                <a:tc>
                  <a:txBody>
                    <a:bodyPr/>
                    <a:lstStyle/>
                    <a:p>
                      <a:pPr marL="0" algn="ctr" defTabSz="914400" rtl="0" eaLnBrk="1" latinLnBrk="0" hangingPunct="1">
                        <a:spcAft>
                          <a:spcPts val="0"/>
                        </a:spcAft>
                      </a:pP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total</a:t>
                      </a:r>
                      <a:r>
                        <a:rPr kumimoji="1" lang="ja-JP" altLang="en-US" sz="1200" kern="100" dirty="0" smtClean="0">
                          <a:solidFill>
                            <a:schemeClr val="dk1"/>
                          </a:solidFill>
                          <a:effectLst/>
                          <a:latin typeface="ＭＳ Ｐ明朝" panose="02020600040205080304" pitchFamily="18" charset="-128"/>
                          <a:ea typeface="ＭＳ Ｐ明朝" panose="02020600040205080304" pitchFamily="18" charset="-128"/>
                          <a:cs typeface="+mn-cs"/>
                        </a:rPr>
                        <a:t> 　</a:t>
                      </a: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3,512</a:t>
                      </a:r>
                      <a:endParaRPr kumimoji="1" lang="ja-JP" altLang="en-US" sz="1200" kern="100" dirty="0" smtClean="0">
                        <a:solidFill>
                          <a:schemeClr val="dk1"/>
                        </a:solidFill>
                        <a:effectLst/>
                        <a:latin typeface="ＭＳ Ｐ明朝" panose="02020600040205080304" pitchFamily="18" charset="-128"/>
                        <a:ea typeface="ＭＳ Ｐ明朝" panose="02020600040205080304" pitchFamily="18" charset="-128"/>
                        <a:cs typeface="+mn-cs"/>
                      </a:endParaRPr>
                    </a:p>
                  </a:txBody>
                  <a:tcPr marL="72105" marR="721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Total</a:t>
                      </a:r>
                      <a:r>
                        <a:rPr kumimoji="1" lang="ja-JP" altLang="en-US" sz="1200" kern="100" dirty="0" smtClean="0">
                          <a:solidFill>
                            <a:schemeClr val="dk1"/>
                          </a:solidFill>
                          <a:effectLst/>
                          <a:latin typeface="ＭＳ Ｐ明朝" panose="02020600040205080304" pitchFamily="18" charset="-128"/>
                          <a:ea typeface="ＭＳ Ｐ明朝" panose="02020600040205080304" pitchFamily="18" charset="-128"/>
                          <a:cs typeface="+mn-cs"/>
                        </a:rPr>
                        <a:t>　</a:t>
                      </a:r>
                      <a:r>
                        <a:rPr kumimoji="1" lang="en-US" altLang="ja-JP" sz="1200" kern="100" dirty="0" smtClean="0">
                          <a:solidFill>
                            <a:schemeClr val="dk1"/>
                          </a:solidFill>
                          <a:effectLst/>
                          <a:latin typeface="ＭＳ Ｐ明朝" panose="02020600040205080304" pitchFamily="18" charset="-128"/>
                          <a:ea typeface="ＭＳ Ｐ明朝" panose="02020600040205080304" pitchFamily="18" charset="-128"/>
                          <a:cs typeface="+mn-cs"/>
                        </a:rPr>
                        <a:t>33.8</a:t>
                      </a:r>
                      <a:r>
                        <a:rPr kumimoji="1" lang="ja-JP" altLang="en-US" sz="1200" kern="100" baseline="0" dirty="0" smtClean="0">
                          <a:solidFill>
                            <a:schemeClr val="dk1"/>
                          </a:solidFill>
                          <a:effectLst/>
                          <a:latin typeface="ＭＳ Ｐ明朝" panose="02020600040205080304" pitchFamily="18" charset="-128"/>
                          <a:ea typeface="ＭＳ Ｐ明朝" panose="02020600040205080304" pitchFamily="18" charset="-128"/>
                          <a:cs typeface="+mn-cs"/>
                        </a:rPr>
                        <a:t> </a:t>
                      </a:r>
                      <a:r>
                        <a:rPr kumimoji="1" lang="en-US" altLang="ja-JP" sz="1200" kern="100" baseline="0" dirty="0" smtClean="0">
                          <a:solidFill>
                            <a:schemeClr val="dk1"/>
                          </a:solidFill>
                          <a:effectLst/>
                          <a:latin typeface="ＭＳ Ｐ明朝" panose="02020600040205080304" pitchFamily="18" charset="-128"/>
                          <a:ea typeface="ＭＳ Ｐ明朝" panose="02020600040205080304" pitchFamily="18" charset="-128"/>
                          <a:cs typeface="+mn-cs"/>
                        </a:rPr>
                        <a:t>score</a:t>
                      </a:r>
                      <a:r>
                        <a:rPr kumimoji="1" lang="ja-JP" altLang="en-US" sz="12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en-US" altLang="ja-JP" sz="12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out of 49</a:t>
                      </a:r>
                      <a:r>
                        <a:rPr kumimoji="1" lang="ja-JP" altLang="en-US" sz="12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endParaRPr kumimoji="1" lang="en-US" altLang="ja-JP" sz="12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txBody>
                  <a:tcPr marL="72105" marR="721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390898" y="980728"/>
            <a:ext cx="9386638" cy="523220"/>
          </a:xfrm>
          <a:prstGeom prst="rect">
            <a:avLst/>
          </a:prstGeom>
          <a:noFill/>
        </p:spPr>
        <p:txBody>
          <a:bodyPr wrap="square" rtlCol="0">
            <a:spAutoFit/>
          </a:bodyPr>
          <a:lstStyle/>
          <a:p>
            <a:pPr marL="180975" indent="-180975">
              <a:spcBef>
                <a:spcPts val="600"/>
              </a:spcBef>
            </a:pP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en-US" altLang="ja-JP" sz="1400" dirty="0" smtClean="0">
                <a:solidFill>
                  <a:prstClr val="black"/>
                </a:solidFill>
                <a:latin typeface="ＭＳ Ｐ明朝" panose="02020600040205080304" pitchFamily="18" charset="-128"/>
                <a:ea typeface="ＭＳ Ｐ明朝" panose="02020600040205080304" pitchFamily="18" charset="-128"/>
              </a:rPr>
              <a:t>Based on the risk classification on the OECD report about young people protection on the Internet, the ability of addressing risks and threats on the Internet was organized as follows.</a:t>
            </a:r>
            <a:endParaRPr lang="ja-JP" altLang="en-US" sz="1400" dirty="0">
              <a:solidFill>
                <a:prstClr val="black"/>
              </a:solidFill>
              <a:latin typeface="ＭＳ Ｐ明朝" pitchFamily="18" charset="-128"/>
              <a:ea typeface="ＭＳ Ｐ明朝" pitchFamily="18" charset="-128"/>
            </a:endParaRPr>
          </a:p>
        </p:txBody>
      </p:sp>
      <p:sp>
        <p:nvSpPr>
          <p:cNvPr id="13" name="テキスト ボックス 12"/>
          <p:cNvSpPr txBox="1"/>
          <p:nvPr/>
        </p:nvSpPr>
        <p:spPr>
          <a:xfrm>
            <a:off x="438720" y="4781913"/>
            <a:ext cx="8762752" cy="738664"/>
          </a:xfrm>
          <a:prstGeom prst="rect">
            <a:avLst/>
          </a:prstGeom>
          <a:noFill/>
        </p:spPr>
        <p:txBody>
          <a:bodyPr wrap="square" rtlCol="0">
            <a:spAutoFit/>
          </a:bodyPr>
          <a:lstStyle/>
          <a:p>
            <a:pPr marL="173038" indent="-173038" fontAlgn="base">
              <a:spcBef>
                <a:spcPts val="600"/>
              </a:spcBef>
              <a:spcAft>
                <a:spcPct val="0"/>
              </a:spcAft>
              <a:tabLst>
                <a:tab pos="6457950" algn="l"/>
              </a:tabLst>
            </a:pPr>
            <a:r>
              <a:rPr lang="ja-JP" altLang="en-US" sz="1400" dirty="0" smtClean="0">
                <a:solidFill>
                  <a:srgbClr val="000000"/>
                </a:solidFill>
                <a:latin typeface="ＭＳ Ｐ明朝" panose="02020600040205080304" pitchFamily="18" charset="-128"/>
                <a:ea typeface="ＭＳ Ｐ明朝" panose="02020600040205080304" pitchFamily="18" charset="-128"/>
              </a:rPr>
              <a:t>　　 </a:t>
            </a:r>
            <a:r>
              <a:rPr lang="en-US" altLang="ja-JP" sz="1400" dirty="0" smtClean="0">
                <a:solidFill>
                  <a:srgbClr val="000000"/>
                </a:solidFill>
                <a:latin typeface="ＭＳ Ｐ明朝" panose="02020600040205080304" pitchFamily="18" charset="-128"/>
                <a:ea typeface="ＭＳ Ｐ明朝" panose="02020600040205080304" pitchFamily="18" charset="-128"/>
              </a:rPr>
              <a:t>From 2012</a:t>
            </a:r>
            <a:r>
              <a:rPr lang="en-US" altLang="ja-JP" sz="1400" dirty="0">
                <a:solidFill>
                  <a:srgbClr val="000000"/>
                </a:solidFill>
                <a:latin typeface="ＭＳ Ｐ明朝" panose="02020600040205080304" pitchFamily="18" charset="-128"/>
                <a:ea typeface="ＭＳ Ｐ明朝" panose="02020600040205080304" pitchFamily="18" charset="-128"/>
              </a:rPr>
              <a:t>, for first grade of high school students all over the </a:t>
            </a:r>
            <a:r>
              <a:rPr lang="en-US" altLang="ja-JP" sz="1400" dirty="0" smtClean="0">
                <a:solidFill>
                  <a:srgbClr val="000000"/>
                </a:solidFill>
                <a:latin typeface="ＭＳ Ｐ明朝" panose="02020600040205080304" pitchFamily="18" charset="-128"/>
                <a:ea typeface="ＭＳ Ｐ明朝" panose="02020600040205080304" pitchFamily="18" charset="-128"/>
              </a:rPr>
              <a:t>country, </a:t>
            </a:r>
            <a:r>
              <a:rPr lang="en-US" altLang="ja-JP" sz="1400" dirty="0">
                <a:solidFill>
                  <a:srgbClr val="000000"/>
                </a:solidFill>
                <a:latin typeface="ＭＳ Ｐ明朝" panose="02020600040205080304" pitchFamily="18" charset="-128"/>
                <a:ea typeface="ＭＳ Ｐ明朝" panose="02020600040205080304" pitchFamily="18" charset="-128"/>
              </a:rPr>
              <a:t>we </a:t>
            </a:r>
            <a:r>
              <a:rPr lang="en-US" altLang="ja-JP" sz="1400" dirty="0" smtClean="0">
                <a:solidFill>
                  <a:srgbClr val="000000"/>
                </a:solidFill>
                <a:latin typeface="ＭＳ Ｐ明朝" panose="02020600040205080304" pitchFamily="18" charset="-128"/>
                <a:ea typeface="ＭＳ Ｐ明朝" panose="02020600040205080304" pitchFamily="18" charset="-128"/>
              </a:rPr>
              <a:t>have started the multiple-choice quiz that measures above- literacy for addressing online risks and knowledge. We had the second test this year. From June to July, 2013, the test was carried out for about 3,500 freshmen at public and private high schools. </a:t>
            </a:r>
            <a:endParaRPr lang="en-US" altLang="ja-JP" sz="1400" dirty="0">
              <a:solidFill>
                <a:srgbClr val="000000"/>
              </a:solidFill>
              <a:latin typeface="ＭＳ Ｐ明朝" panose="02020600040205080304" pitchFamily="18" charset="-128"/>
              <a:ea typeface="ＭＳ Ｐ明朝" panose="02020600040205080304" pitchFamily="18" charset="-128"/>
            </a:endParaRPr>
          </a:p>
        </p:txBody>
      </p:sp>
      <p:sp>
        <p:nvSpPr>
          <p:cNvPr id="6" name="テキスト ボックス 5"/>
          <p:cNvSpPr txBox="1"/>
          <p:nvPr/>
        </p:nvSpPr>
        <p:spPr>
          <a:xfrm>
            <a:off x="894953" y="1434262"/>
            <a:ext cx="6120680" cy="338554"/>
          </a:xfrm>
          <a:prstGeom prst="rect">
            <a:avLst/>
          </a:prstGeom>
          <a:noFill/>
        </p:spPr>
        <p:txBody>
          <a:bodyPr wrap="square" rtlCol="0">
            <a:spAutoFit/>
          </a:bodyPr>
          <a:lstStyle/>
          <a:p>
            <a:r>
              <a:rPr lang="en-US" altLang="ja-JP" sz="1600" dirty="0" smtClean="0">
                <a:solidFill>
                  <a:prstClr val="black"/>
                </a:solidFill>
              </a:rPr>
              <a:t>【The literacy that young people need for addressing online risks】</a:t>
            </a:r>
            <a:endParaRPr lang="ja-JP" altLang="en-US" sz="1600" dirty="0">
              <a:solidFill>
                <a:prstClr val="black"/>
              </a:solidFill>
            </a:endParaRPr>
          </a:p>
        </p:txBody>
      </p:sp>
      <p:sp>
        <p:nvSpPr>
          <p:cNvPr id="16"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5</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14" name="テキスト ボックス 13"/>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en-US" altLang="ja-JP" sz="2400" b="1" dirty="0">
                <a:solidFill>
                  <a:prstClr val="black"/>
                </a:solidFill>
                <a:effectLst>
                  <a:outerShdw blurRad="38100" dist="38100" dir="2700000" algn="tl">
                    <a:srgbClr val="000000">
                      <a:alpha val="43137"/>
                    </a:srgbClr>
                  </a:outerShdw>
                </a:effectLst>
                <a:latin typeface="ＭＳ Ｐゴシック"/>
              </a:rPr>
              <a:t>Visualizing</a:t>
            </a:r>
            <a:r>
              <a:rPr lang="ja-JP" altLang="en-US" sz="2400" b="1" dirty="0">
                <a:solidFill>
                  <a:prstClr val="black"/>
                </a:solidFill>
                <a:effectLst>
                  <a:outerShdw blurRad="38100" dist="38100" dir="2700000" algn="tl">
                    <a:srgbClr val="000000">
                      <a:alpha val="43137"/>
                    </a:srgbClr>
                  </a:outerShdw>
                </a:effectLst>
                <a:latin typeface="ＭＳ Ｐゴシック"/>
              </a:rPr>
              <a:t>　</a:t>
            </a:r>
            <a:r>
              <a:rPr lang="en-US" altLang="ja-JP" sz="2400" b="1" dirty="0" smtClean="0">
                <a:solidFill>
                  <a:prstClr val="black"/>
                </a:solidFill>
                <a:effectLst>
                  <a:outerShdw blurRad="38100" dist="38100" dir="2700000" algn="tl">
                    <a:srgbClr val="000000">
                      <a:alpha val="43137"/>
                    </a:srgbClr>
                  </a:outerShdw>
                </a:effectLst>
                <a:latin typeface="ＭＳ Ｐゴシック"/>
              </a:rPr>
              <a:t>children’s </a:t>
            </a:r>
            <a:r>
              <a:rPr lang="en-US" altLang="ja-JP" sz="2400" b="1" dirty="0">
                <a:solidFill>
                  <a:prstClr val="black"/>
                </a:solidFill>
                <a:effectLst>
                  <a:outerShdw blurRad="38100" dist="38100" dir="2700000" algn="tl">
                    <a:srgbClr val="000000">
                      <a:alpha val="43137"/>
                    </a:srgbClr>
                  </a:outerShdw>
                </a:effectLst>
                <a:latin typeface="ＭＳ Ｐゴシック"/>
              </a:rPr>
              <a:t>Literacy in </a:t>
            </a:r>
            <a:r>
              <a:rPr lang="en-US" altLang="ja-JP" sz="2400" b="1" dirty="0" smtClean="0">
                <a:solidFill>
                  <a:prstClr val="black"/>
                </a:solidFill>
                <a:effectLst>
                  <a:outerShdw blurRad="38100" dist="38100" dir="2700000" algn="tl">
                    <a:srgbClr val="000000">
                      <a:alpha val="43137"/>
                    </a:srgbClr>
                  </a:outerShdw>
                </a:effectLst>
                <a:latin typeface="ＭＳ Ｐゴシック"/>
              </a:rPr>
              <a:t>safe and </a:t>
            </a:r>
            <a:r>
              <a:rPr lang="en-US" altLang="ja-JP" sz="2400" b="1" dirty="0">
                <a:solidFill>
                  <a:prstClr val="black"/>
                </a:solidFill>
                <a:effectLst>
                  <a:outerShdw blurRad="38100" dist="38100" dir="2700000" algn="tl">
                    <a:srgbClr val="000000">
                      <a:alpha val="43137"/>
                    </a:srgbClr>
                  </a:outerShdw>
                </a:effectLst>
                <a:latin typeface="ＭＳ Ｐゴシック"/>
              </a:rPr>
              <a:t>secure use of internet</a:t>
            </a:r>
          </a:p>
        </p:txBody>
      </p:sp>
      <p:sp>
        <p:nvSpPr>
          <p:cNvPr id="18" name="Line 7"/>
          <p:cNvSpPr>
            <a:spLocks noChangeShapeType="1"/>
          </p:cNvSpPr>
          <p:nvPr/>
        </p:nvSpPr>
        <p:spPr bwMode="auto">
          <a:xfrm flipV="1">
            <a:off x="-3141" y="478972"/>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dirty="0">
              <a:solidFill>
                <a:prstClr val="black"/>
              </a:solidFill>
              <a:latin typeface="Arial" charset="0"/>
            </a:endParaRPr>
          </a:p>
        </p:txBody>
      </p:sp>
      <p:sp>
        <p:nvSpPr>
          <p:cNvPr id="3" name="正方形/長方形 2"/>
          <p:cNvSpPr/>
          <p:nvPr/>
        </p:nvSpPr>
        <p:spPr>
          <a:xfrm>
            <a:off x="-15552" y="548680"/>
            <a:ext cx="9921552" cy="461665"/>
          </a:xfrm>
          <a:prstGeom prst="rect">
            <a:avLst/>
          </a:prstGeom>
        </p:spPr>
        <p:txBody>
          <a:bodyPr wrap="square">
            <a:spAutoFit/>
          </a:bodyPr>
          <a:lstStyle/>
          <a:p>
            <a:pPr marL="180975" lvl="0" indent="-180975"/>
            <a:r>
              <a:rPr lang="ja-JP" altLang="en-US" sz="2400" b="1" dirty="0" smtClean="0">
                <a:solidFill>
                  <a:prstClr val="black"/>
                </a:solidFill>
                <a:effectLst>
                  <a:outerShdw blurRad="38100" dist="38100" dir="2700000" algn="tl">
                    <a:srgbClr val="000000">
                      <a:alpha val="43137"/>
                    </a:srgbClr>
                  </a:outerShdw>
                </a:effectLst>
                <a:latin typeface="+mn-ea"/>
              </a:rPr>
              <a:t>✔ </a:t>
            </a:r>
            <a:r>
              <a:rPr lang="en-US" altLang="ja-JP" sz="2400" b="1" dirty="0" smtClean="0">
                <a:solidFill>
                  <a:prstClr val="black"/>
                </a:solidFill>
                <a:effectLst>
                  <a:outerShdw blurRad="38100" dist="38100" dir="2700000" algn="tl">
                    <a:srgbClr val="000000">
                      <a:alpha val="43137"/>
                    </a:srgbClr>
                  </a:outerShdw>
                </a:effectLst>
                <a:latin typeface="+mn-ea"/>
              </a:rPr>
              <a:t>Classification </a:t>
            </a:r>
            <a:r>
              <a:rPr lang="en-US" altLang="ja-JP" sz="2400" b="1" dirty="0">
                <a:solidFill>
                  <a:prstClr val="black"/>
                </a:solidFill>
                <a:effectLst>
                  <a:outerShdw blurRad="38100" dist="38100" dir="2700000" algn="tl">
                    <a:srgbClr val="000000">
                      <a:alpha val="43137"/>
                    </a:srgbClr>
                  </a:outerShdw>
                </a:effectLst>
                <a:latin typeface="+mn-ea"/>
              </a:rPr>
              <a:t>of </a:t>
            </a:r>
            <a:r>
              <a:rPr lang="en-US" altLang="ja-JP" sz="2400" b="1" dirty="0" smtClean="0">
                <a:solidFill>
                  <a:prstClr val="black"/>
                </a:solidFill>
                <a:effectLst>
                  <a:outerShdw blurRad="38100" dist="38100" dir="2700000" algn="tl">
                    <a:srgbClr val="000000">
                      <a:alpha val="43137"/>
                    </a:srgbClr>
                  </a:outerShdw>
                </a:effectLst>
                <a:latin typeface="+mn-ea"/>
              </a:rPr>
              <a:t>literacy </a:t>
            </a:r>
            <a:r>
              <a:rPr lang="en-US" altLang="ja-JP" sz="2400" b="1" dirty="0">
                <a:solidFill>
                  <a:prstClr val="black"/>
                </a:solidFill>
                <a:effectLst>
                  <a:outerShdw blurRad="38100" dist="38100" dir="2700000" algn="tl">
                    <a:srgbClr val="000000">
                      <a:alpha val="43137"/>
                    </a:srgbClr>
                  </a:outerShdw>
                </a:effectLst>
                <a:latin typeface="+mn-ea"/>
              </a:rPr>
              <a:t>that </a:t>
            </a:r>
            <a:r>
              <a:rPr lang="en-US" altLang="ja-JP" sz="2400" b="1" dirty="0" smtClean="0">
                <a:solidFill>
                  <a:prstClr val="black"/>
                </a:solidFill>
                <a:effectLst>
                  <a:outerShdw blurRad="38100" dist="38100" dir="2700000" algn="tl">
                    <a:srgbClr val="000000">
                      <a:alpha val="43137"/>
                    </a:srgbClr>
                  </a:outerShdw>
                </a:effectLst>
                <a:latin typeface="+mn-ea"/>
              </a:rPr>
              <a:t>children </a:t>
            </a:r>
            <a:r>
              <a:rPr lang="en-US" altLang="ja-JP" sz="2400" b="1" dirty="0">
                <a:solidFill>
                  <a:prstClr val="black"/>
                </a:solidFill>
                <a:effectLst>
                  <a:outerShdw blurRad="38100" dist="38100" dir="2700000" algn="tl">
                    <a:srgbClr val="000000">
                      <a:alpha val="43137"/>
                    </a:srgbClr>
                  </a:outerShdw>
                </a:effectLst>
                <a:latin typeface="+mn-ea"/>
              </a:rPr>
              <a:t>need for addressing online risks</a:t>
            </a:r>
          </a:p>
        </p:txBody>
      </p:sp>
      <p:sp>
        <p:nvSpPr>
          <p:cNvPr id="7" name="正方形/長方形 6"/>
          <p:cNvSpPr/>
          <p:nvPr/>
        </p:nvSpPr>
        <p:spPr>
          <a:xfrm>
            <a:off x="-899" y="4431165"/>
            <a:ext cx="9921557" cy="461665"/>
          </a:xfrm>
          <a:prstGeom prst="rect">
            <a:avLst/>
          </a:prstGeom>
        </p:spPr>
        <p:txBody>
          <a:bodyPr wrap="square">
            <a:spAutoFit/>
          </a:bodyPr>
          <a:lstStyle/>
          <a:p>
            <a:pPr marL="173038" lvl="0" indent="-173038" fontAlgn="base">
              <a:spcBef>
                <a:spcPct val="0"/>
              </a:spcBef>
              <a:spcAft>
                <a:spcPct val="0"/>
              </a:spcAft>
              <a:tabLst>
                <a:tab pos="6457950" algn="l"/>
              </a:tabLst>
            </a:pPr>
            <a:r>
              <a:rPr lang="ja-JP" altLang="en-US" sz="2400" b="1" dirty="0" smtClean="0">
                <a:solidFill>
                  <a:prstClr val="black"/>
                </a:solidFill>
                <a:effectLst>
                  <a:outerShdw blurRad="38100" dist="38100" dir="2700000" algn="tl">
                    <a:srgbClr val="000000">
                      <a:alpha val="43137"/>
                    </a:srgbClr>
                  </a:outerShdw>
                </a:effectLst>
                <a:latin typeface="+mn-ea"/>
              </a:rPr>
              <a:t>✔ </a:t>
            </a:r>
            <a:r>
              <a:rPr lang="en-US" altLang="ja-JP" sz="2400" b="1" dirty="0" smtClean="0">
                <a:solidFill>
                  <a:prstClr val="black"/>
                </a:solidFill>
                <a:effectLst>
                  <a:outerShdw blurRad="38100" dist="38100" dir="2700000" algn="tl">
                    <a:srgbClr val="000000">
                      <a:alpha val="43137"/>
                    </a:srgbClr>
                  </a:outerShdw>
                </a:effectLst>
                <a:latin typeface="+mn-ea"/>
              </a:rPr>
              <a:t>Operation </a:t>
            </a:r>
            <a:r>
              <a:rPr lang="en-US" altLang="ja-JP" sz="2400" b="1" dirty="0">
                <a:solidFill>
                  <a:prstClr val="black"/>
                </a:solidFill>
                <a:effectLst>
                  <a:outerShdw blurRad="38100" dist="38100" dir="2700000" algn="tl">
                    <a:srgbClr val="000000">
                      <a:alpha val="43137"/>
                    </a:srgbClr>
                  </a:outerShdw>
                </a:effectLst>
                <a:latin typeface="+mn-ea"/>
              </a:rPr>
              <a:t>overview of the </a:t>
            </a:r>
            <a:r>
              <a:rPr lang="en-US" altLang="ja-JP" sz="2400" b="1" dirty="0" smtClean="0">
                <a:solidFill>
                  <a:prstClr val="black"/>
                </a:solidFill>
                <a:effectLst>
                  <a:outerShdw blurRad="38100" dist="38100" dir="2700000" algn="tl">
                    <a:srgbClr val="000000">
                      <a:alpha val="43137"/>
                    </a:srgbClr>
                  </a:outerShdw>
                </a:effectLst>
                <a:latin typeface="+mn-ea"/>
              </a:rPr>
              <a:t>Quiz </a:t>
            </a:r>
            <a:r>
              <a:rPr lang="en-US" altLang="ja-JP" sz="2400" b="1" dirty="0">
                <a:solidFill>
                  <a:prstClr val="black"/>
                </a:solidFill>
                <a:effectLst>
                  <a:outerShdw blurRad="38100" dist="38100" dir="2700000" algn="tl">
                    <a:srgbClr val="000000">
                      <a:alpha val="43137"/>
                    </a:srgbClr>
                  </a:outerShdw>
                </a:effectLst>
                <a:latin typeface="+mn-ea"/>
              </a:rPr>
              <a:t>and the questionnaire</a:t>
            </a:r>
          </a:p>
        </p:txBody>
      </p:sp>
    </p:spTree>
    <p:extLst>
      <p:ext uri="{BB962C8B-B14F-4D97-AF65-F5344CB8AC3E}">
        <p14:creationId xmlns:p14="http://schemas.microsoft.com/office/powerpoint/2010/main" val="2701708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番号プレースホルダー 3"/>
          <p:cNvSpPr>
            <a:spLocks noGrp="1"/>
          </p:cNvSpPr>
          <p:nvPr>
            <p:ph type="sldNum" sz="quarter" idx="12"/>
          </p:nvPr>
        </p:nvSpPr>
        <p:spPr bwMode="auto">
          <a:xfrm>
            <a:off x="9480550" y="6492875"/>
            <a:ext cx="425450" cy="365125"/>
          </a:xfrm>
          <a:noFill/>
          <a:ln>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numCol="1" compatLnSpc="1">
            <a:prstTxWarp prst="textNoShape">
              <a:avLst/>
            </a:prstTxWarp>
          </a:bodyPr>
          <a:lstStyle>
            <a:lvl1pPr eaLnBrk="0" hangingPunct="0">
              <a:defRPr kumimoji="1" sz="1200">
                <a:solidFill>
                  <a:schemeClr val="tx1"/>
                </a:solidFill>
                <a:latin typeface="Tahoma" pitchFamily="34" charset="0"/>
                <a:ea typeface="ＭＳ Ｐゴシック" pitchFamily="50" charset="-128"/>
              </a:defRPr>
            </a:lvl1pPr>
            <a:lvl2pPr marL="742950" indent="-285750" eaLnBrk="0" hangingPunct="0">
              <a:defRPr kumimoji="1" sz="1200">
                <a:solidFill>
                  <a:schemeClr val="tx1"/>
                </a:solidFill>
                <a:latin typeface="Tahoma" pitchFamily="34" charset="0"/>
                <a:ea typeface="ＭＳ Ｐゴシック" pitchFamily="50" charset="-128"/>
              </a:defRPr>
            </a:lvl2pPr>
            <a:lvl3pPr marL="1143000" indent="-228600" eaLnBrk="0" hangingPunct="0">
              <a:defRPr kumimoji="1" sz="1200">
                <a:solidFill>
                  <a:schemeClr val="tx1"/>
                </a:solidFill>
                <a:latin typeface="Tahoma" pitchFamily="34" charset="0"/>
                <a:ea typeface="ＭＳ Ｐゴシック" pitchFamily="50" charset="-128"/>
              </a:defRPr>
            </a:lvl3pPr>
            <a:lvl4pPr marL="1600200" indent="-228600" eaLnBrk="0" hangingPunct="0">
              <a:defRPr kumimoji="1" sz="1200">
                <a:solidFill>
                  <a:schemeClr val="tx1"/>
                </a:solidFill>
                <a:latin typeface="Tahoma" pitchFamily="34" charset="0"/>
                <a:ea typeface="ＭＳ Ｐゴシック" pitchFamily="50" charset="-128"/>
              </a:defRPr>
            </a:lvl4pPr>
            <a:lvl5pPr marL="2057400" indent="-228600" eaLnBrk="0" hangingPunct="0">
              <a:defRPr kumimoji="1" sz="12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9pPr>
          </a:lstStyle>
          <a:p>
            <a:pPr eaLnBrk="1" hangingPunct="1"/>
            <a:fld id="{B8D964DA-4E13-42D0-8F33-9BED58BA821F}" type="slidenum">
              <a:rPr lang="ja-JP" altLang="en-US" sz="1000" smtClean="0">
                <a:solidFill>
                  <a:schemeClr val="bg1"/>
                </a:solidFill>
                <a:latin typeface="Arial" pitchFamily="34" charset="0"/>
              </a:rPr>
              <a:pPr eaLnBrk="1" hangingPunct="1"/>
              <a:t>6</a:t>
            </a:fld>
            <a:endParaRPr lang="ja-JP" altLang="en-US" sz="1000" smtClean="0">
              <a:solidFill>
                <a:schemeClr val="bg1"/>
              </a:solidFill>
              <a:latin typeface="Arial" pitchFamily="34" charset="0"/>
            </a:endParaRPr>
          </a:p>
        </p:txBody>
      </p:sp>
      <p:sp>
        <p:nvSpPr>
          <p:cNvPr id="21508" name="テキスト ボックス 2"/>
          <p:cNvSpPr txBox="1">
            <a:spLocks noChangeArrowheads="1"/>
          </p:cNvSpPr>
          <p:nvPr/>
        </p:nvSpPr>
        <p:spPr bwMode="auto">
          <a:xfrm>
            <a:off x="-87313" y="764704"/>
            <a:ext cx="44640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Tahoma" pitchFamily="34" charset="0"/>
                <a:ea typeface="ＭＳ Ｐゴシック" pitchFamily="50" charset="-128"/>
              </a:defRPr>
            </a:lvl1pPr>
            <a:lvl2pPr marL="742950" indent="-285750" eaLnBrk="0" hangingPunct="0">
              <a:defRPr kumimoji="1" sz="1200">
                <a:solidFill>
                  <a:schemeClr val="tx1"/>
                </a:solidFill>
                <a:latin typeface="Tahoma" pitchFamily="34" charset="0"/>
                <a:ea typeface="ＭＳ Ｐゴシック" pitchFamily="50" charset="-128"/>
              </a:defRPr>
            </a:lvl2pPr>
            <a:lvl3pPr marL="1143000" indent="-228600" eaLnBrk="0" hangingPunct="0">
              <a:defRPr kumimoji="1" sz="1200">
                <a:solidFill>
                  <a:schemeClr val="tx1"/>
                </a:solidFill>
                <a:latin typeface="Tahoma" pitchFamily="34" charset="0"/>
                <a:ea typeface="ＭＳ Ｐゴシック" pitchFamily="50" charset="-128"/>
              </a:defRPr>
            </a:lvl3pPr>
            <a:lvl4pPr marL="1600200" indent="-228600" eaLnBrk="0" hangingPunct="0">
              <a:defRPr kumimoji="1" sz="1200">
                <a:solidFill>
                  <a:schemeClr val="tx1"/>
                </a:solidFill>
                <a:latin typeface="Tahoma" pitchFamily="34" charset="0"/>
                <a:ea typeface="ＭＳ Ｐゴシック" pitchFamily="50" charset="-128"/>
              </a:defRPr>
            </a:lvl4pPr>
            <a:lvl5pPr marL="2057400" indent="-228600" eaLnBrk="0" hangingPunct="0">
              <a:defRPr kumimoji="1" sz="12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9pPr>
          </a:lstStyle>
          <a:p>
            <a:pPr eaLnBrk="1" hangingPunct="1"/>
            <a:r>
              <a:rPr lang="en-US" altLang="ja-JP" sz="2400" b="1" dirty="0">
                <a:solidFill>
                  <a:schemeClr val="bg1"/>
                </a:solidFill>
                <a:latin typeface="ＭＳ Ｐゴシック" panose="020B0600070205080204" pitchFamily="50" charset="-128"/>
                <a:cs typeface="Tahoma" pitchFamily="34" charset="0"/>
              </a:rPr>
              <a:t>1. </a:t>
            </a:r>
            <a:r>
              <a:rPr lang="en-US" altLang="ja-JP" sz="2400" b="1" dirty="0" smtClean="0">
                <a:latin typeface="ＭＳ Ｐゴシック" panose="020B0600070205080204" pitchFamily="50" charset="-128"/>
                <a:cs typeface="Tahoma" pitchFamily="34" charset="0"/>
              </a:rPr>
              <a:t>Categorization </a:t>
            </a:r>
            <a:r>
              <a:rPr lang="en-US" altLang="ja-JP" sz="2400" b="1" dirty="0">
                <a:latin typeface="ＭＳ Ｐゴシック" panose="020B0600070205080204" pitchFamily="50" charset="-128"/>
                <a:cs typeface="Tahoma" pitchFamily="34" charset="0"/>
              </a:rPr>
              <a:t>of Online Risks</a:t>
            </a:r>
            <a:r>
              <a:rPr lang="ja-JP" altLang="en-US" sz="2400" dirty="0">
                <a:latin typeface="ＭＳ Ｐゴシック" panose="020B0600070205080204" pitchFamily="50" charset="-128"/>
                <a:cs typeface="Tahoma" pitchFamily="34" charset="0"/>
              </a:rPr>
              <a:t>　　　　</a:t>
            </a:r>
            <a:endParaRPr lang="ja-JP" altLang="en-US" sz="2400" dirty="0">
              <a:solidFill>
                <a:srgbClr val="000000"/>
              </a:solidFill>
              <a:latin typeface="ＭＳ Ｐゴシック" panose="020B0600070205080204" pitchFamily="50" charset="-128"/>
              <a:cs typeface="Tahoma" pitchFamily="34" charset="0"/>
            </a:endParaRPr>
          </a:p>
        </p:txBody>
      </p:sp>
      <p:graphicFrame>
        <p:nvGraphicFramePr>
          <p:cNvPr id="16" name="表 7"/>
          <p:cNvGraphicFramePr>
            <a:graphicFrameLocks noGrp="1"/>
          </p:cNvGraphicFramePr>
          <p:nvPr>
            <p:extLst>
              <p:ext uri="{D42A27DB-BD31-4B8C-83A1-F6EECF244321}">
                <p14:modId xmlns:p14="http://schemas.microsoft.com/office/powerpoint/2010/main" val="2254888256"/>
              </p:ext>
            </p:extLst>
          </p:nvPr>
        </p:nvGraphicFramePr>
        <p:xfrm>
          <a:off x="257175" y="1301850"/>
          <a:ext cx="4033837" cy="5003802"/>
        </p:xfrm>
        <a:graphic>
          <a:graphicData uri="http://schemas.openxmlformats.org/drawingml/2006/table">
            <a:tbl>
              <a:tblPr>
                <a:tableStyleId>{BC89EF96-8CEA-46FF-86C4-4CE0E7609802}</a:tableStyleId>
              </a:tblPr>
              <a:tblGrid>
                <a:gridCol w="1344612"/>
                <a:gridCol w="1344613"/>
                <a:gridCol w="1344612"/>
              </a:tblGrid>
              <a:tr h="2079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Major Category</a:t>
                      </a:r>
                      <a:r>
                        <a:rPr kumimoji="1" lang="en-US" altLang="ja-JP" sz="10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smtClean="0">
                          <a:ln>
                            <a:noFill/>
                          </a:ln>
                          <a:effectLst/>
                          <a:latin typeface="ＭＳ Ｐゴシック" panose="020B0600070205080204" pitchFamily="50" charset="-128"/>
                          <a:ea typeface="ＭＳ Ｐゴシック" panose="020B0600070205080204" pitchFamily="50" charset="-128"/>
                        </a:rPr>
                        <a:t>Medium Category</a:t>
                      </a:r>
                      <a:r>
                        <a:rPr kumimoji="1" lang="en-US" altLang="ja-JP" sz="1000" u="none" strike="noStrike" cap="none" normalizeH="0" baseline="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smtClean="0">
                          <a:ln>
                            <a:noFill/>
                          </a:ln>
                          <a:effectLst/>
                          <a:latin typeface="ＭＳ Ｐゴシック" panose="020B0600070205080204" pitchFamily="50" charset="-128"/>
                          <a:ea typeface="ＭＳ Ｐゴシック" panose="020B0600070205080204" pitchFamily="50" charset="-128"/>
                        </a:rPr>
                        <a:t>Sub-Category</a:t>
                      </a:r>
                      <a:r>
                        <a:rPr kumimoji="1" lang="en-US" altLang="ja-JP" sz="1000" u="none" strike="noStrike" cap="none" normalizeH="0" baseline="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56515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I</a:t>
                      </a:r>
                      <a:endParaRPr kumimoji="1" lang="ja-JP"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Illegal &amp; Harmful Content Risks </a:t>
                      </a:r>
                      <a:endParaRPr kumimoji="1" lang="ja-JP" altLang="ja-JP" sz="12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68580" marR="6858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smtClean="0">
                          <a:ln>
                            <a:noFill/>
                          </a:ln>
                          <a:effectLst/>
                          <a:latin typeface="ＭＳ Ｐゴシック" panose="020B0600070205080204" pitchFamily="50" charset="-128"/>
                          <a:ea typeface="ＭＳ Ｐゴシック" panose="020B0600070205080204" pitchFamily="50" charset="-128"/>
                        </a:rPr>
                        <a:t>A</a:t>
                      </a:r>
                      <a:endParaRPr kumimoji="1" lang="ja-JP" altLang="ja-JP" sz="1200" u="none" strike="noStrike" cap="none" normalizeH="0" baseline="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smtClean="0">
                          <a:ln>
                            <a:noFill/>
                          </a:ln>
                          <a:effectLst/>
                          <a:latin typeface="ＭＳ Ｐゴシック" panose="020B0600070205080204" pitchFamily="50" charset="-128"/>
                          <a:ea typeface="ＭＳ Ｐゴシック" panose="020B0600070205080204" pitchFamily="50" charset="-128"/>
                        </a:rPr>
                        <a:t>Illegal content</a:t>
                      </a:r>
                      <a:endParaRPr kumimoji="1" lang="ja-JP" altLang="ja-JP" sz="1200" b="1"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Copyrights, portrait rights, criminal threats, dating sites, etc.</a:t>
                      </a:r>
                      <a:r>
                        <a:rPr kumimoji="1" lang="en-US" altLang="ja-JP" sz="10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714374">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B</a:t>
                      </a:r>
                      <a:endParaRPr kumimoji="1" lang="ja-JP"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Harmful content</a:t>
                      </a:r>
                      <a:endParaRPr kumimoji="1" lang="ja-JP" altLang="ja-JP" sz="12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Content offensive to public order and morality, adults-only content, etc.</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207963">
                <a:tc rowSpan="8">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II</a:t>
                      </a:r>
                      <a:endParaRPr kumimoji="1" lang="ja-JP"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Inappropriate Use Risks </a:t>
                      </a:r>
                      <a:endParaRPr kumimoji="1" lang="ja-JP" altLang="ja-JP" sz="12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68580" marR="68580" marT="0" marB="0" horzOverflow="overflow"/>
                </a:tc>
                <a:tc row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A</a:t>
                      </a:r>
                      <a:endParaRPr kumimoji="1" lang="ja-JP"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Inappropriate Contact </a:t>
                      </a:r>
                      <a:endParaRPr kumimoji="1" lang="ja-JP" altLang="ja-JP" sz="12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smtClean="0">
                          <a:ln>
                            <a:noFill/>
                          </a:ln>
                          <a:effectLst/>
                          <a:latin typeface="ＭＳ Ｐゴシック" panose="020B0600070205080204" pitchFamily="50" charset="-128"/>
                          <a:ea typeface="ＭＳ Ｐゴシック" panose="020B0600070205080204" pitchFamily="50" charset="-128"/>
                        </a:rPr>
                        <a:t>Libel</a:t>
                      </a:r>
                      <a:r>
                        <a:rPr kumimoji="1" lang="en-US" altLang="ja-JP" sz="1000" u="none" strike="noStrike" cap="none" normalizeH="0" baseline="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207963">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Anonymous SNS</a:t>
                      </a:r>
                      <a:r>
                        <a:rPr kumimoji="1" lang="en-US" altLang="ja-JP" sz="10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207963">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rPr>
                        <a:t>Non-anonymous SNS</a:t>
                      </a:r>
                      <a:r>
                        <a:rPr kumimoji="1" lang="en-US" altLang="ja-JP" sz="1000"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207963">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smtClean="0">
                          <a:ln>
                            <a:noFill/>
                          </a:ln>
                          <a:effectLst/>
                          <a:latin typeface="ＭＳ Ｐゴシック" panose="020B0600070205080204" pitchFamily="50" charset="-128"/>
                          <a:ea typeface="ＭＳ Ｐゴシック" panose="020B0600070205080204" pitchFamily="50" charset="-128"/>
                        </a:rPr>
                        <a:t>Spam</a:t>
                      </a:r>
                      <a:r>
                        <a:rPr kumimoji="1" lang="en-US" altLang="ja-JP" sz="1000" u="none" strike="noStrike" cap="none" normalizeH="0" baseline="0" smtClean="0">
                          <a:ln>
                            <a:noFill/>
                          </a:ln>
                          <a:effectLst/>
                          <a:latin typeface="ＭＳ Ｐゴシック" panose="020B0600070205080204" pitchFamily="50" charset="-128"/>
                          <a:ea typeface="ＭＳ Ｐゴシック" panose="020B0600070205080204" pitchFamily="50" charset="-128"/>
                        </a:rPr>
                        <a:t> </a:t>
                      </a:r>
                      <a:r>
                        <a:rPr kumimoji="1" lang="en-US" altLang="ja-JP" sz="900" u="none" strike="noStrike" cap="none" normalizeH="0" baseline="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207963">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smtClean="0">
                          <a:ln>
                            <a:noFill/>
                          </a:ln>
                          <a:effectLst/>
                          <a:latin typeface="ＭＳ Ｐゴシック" panose="020B0600070205080204" pitchFamily="50" charset="-128"/>
                          <a:ea typeface="ＭＳ Ｐゴシック" panose="020B0600070205080204" pitchFamily="50" charset="-128"/>
                        </a:rPr>
                        <a:t>Applications (*)</a:t>
                      </a:r>
                      <a:r>
                        <a:rPr kumimoji="1" lang="en-US" altLang="ja-JP" sz="1000" u="none" strike="noStrike" cap="none" normalizeH="0" baseline="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54864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B</a:t>
                      </a:r>
                      <a:endParaRPr kumimoji="1" lang="ja-JP"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Improper Transactions </a:t>
                      </a:r>
                      <a:endParaRPr kumimoji="1" lang="ja-JP" altLang="ja-JP" sz="12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Fraud, sale of improper products, etc.</a:t>
                      </a:r>
                      <a:r>
                        <a:rPr kumimoji="1" lang="en-US" altLang="ja-JP" sz="10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207963">
                <a:tc vMerge="1">
                  <a:txBody>
                    <a:bodyPr/>
                    <a:lstStyle/>
                    <a:p>
                      <a:endParaRPr 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smtClean="0">
                          <a:ln>
                            <a:noFill/>
                          </a:ln>
                          <a:effectLst/>
                          <a:latin typeface="ＭＳ Ｐゴシック" panose="020B0600070205080204" pitchFamily="50" charset="-128"/>
                          <a:ea typeface="ＭＳ Ｐゴシック" panose="020B0600070205080204" pitchFamily="50" charset="-128"/>
                        </a:rPr>
                        <a:t>C</a:t>
                      </a:r>
                      <a:endParaRPr kumimoji="1" lang="ja-JP" altLang="ja-JP" sz="1200" u="none" strike="noStrike" cap="none" normalizeH="0" baseline="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smtClean="0">
                          <a:ln>
                            <a:noFill/>
                          </a:ln>
                          <a:effectLst/>
                          <a:latin typeface="ＭＳ Ｐゴシック" panose="020B0600070205080204" pitchFamily="50" charset="-128"/>
                          <a:ea typeface="ＭＳ Ｐゴシック" panose="020B0600070205080204" pitchFamily="50" charset="-128"/>
                        </a:rPr>
                        <a:t>Inappropriate Usage </a:t>
                      </a:r>
                      <a:endParaRPr kumimoji="1" lang="ja-JP" altLang="ja-JP" sz="1200" b="1"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Excess Internet use</a:t>
                      </a:r>
                      <a:r>
                        <a:rPr kumimoji="1" lang="en-US" altLang="ja-JP" sz="10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340677">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Over-Dependence</a:t>
                      </a:r>
                      <a:r>
                        <a:rPr kumimoji="1" lang="en-US" altLang="ja-JP" sz="10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744537">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III</a:t>
                      </a:r>
                      <a:endParaRPr kumimoji="1" lang="ja-JP"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Privacy &amp; Security Risks </a:t>
                      </a:r>
                      <a:endParaRPr kumimoji="1" lang="ja-JP" altLang="ja-JP" sz="12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68580" marR="6858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smtClean="0">
                          <a:ln>
                            <a:noFill/>
                          </a:ln>
                          <a:effectLst/>
                          <a:latin typeface="ＭＳ Ｐゴシック" panose="020B0600070205080204" pitchFamily="50" charset="-128"/>
                          <a:ea typeface="ＭＳ Ｐゴシック" panose="020B0600070205080204" pitchFamily="50" charset="-128"/>
                        </a:rPr>
                        <a:t>A</a:t>
                      </a:r>
                      <a:endParaRPr kumimoji="1" lang="ja-JP" altLang="ja-JP" sz="1200" u="none" strike="noStrike" cap="none" normalizeH="0" baseline="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smtClean="0">
                          <a:ln>
                            <a:noFill/>
                          </a:ln>
                          <a:effectLst/>
                          <a:latin typeface="ＭＳ Ｐゴシック" panose="020B0600070205080204" pitchFamily="50" charset="-128"/>
                          <a:ea typeface="ＭＳ Ｐゴシック" panose="020B0600070205080204" pitchFamily="50" charset="-128"/>
                        </a:rPr>
                        <a:t>Privacy Risks </a:t>
                      </a:r>
                      <a:endParaRPr kumimoji="1" lang="ja-JP" altLang="ja-JP" sz="1200" b="1"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Leakage of private and/or personal information, inappropriate disclosure</a:t>
                      </a:r>
                      <a:r>
                        <a:rPr kumimoji="1" lang="en-US" altLang="ja-JP" sz="10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426720">
                <a:tc vMerge="1">
                  <a:txBody>
                    <a:bodyPr/>
                    <a:lstStyle/>
                    <a:p>
                      <a:endParaRPr 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B</a:t>
                      </a:r>
                      <a:endParaRPr kumimoji="1" lang="ja-JP"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Security Risks </a:t>
                      </a:r>
                      <a:endParaRPr kumimoji="1" lang="ja-JP" altLang="ja-JP" sz="12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68580" marR="6858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Impersonation through unauthorized access, etc.</a:t>
                      </a:r>
                      <a:r>
                        <a:rPr kumimoji="1" lang="en-US" altLang="ja-JP" sz="10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r h="207963">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Viruses</a:t>
                      </a:r>
                      <a:r>
                        <a:rPr kumimoji="1" lang="en-US" altLang="ja-JP" sz="1000" u="none" strike="noStrike" cap="none" normalizeH="0" baseline="0" dirty="0" smtClean="0">
                          <a:ln>
                            <a:noFill/>
                          </a:ln>
                          <a:effectLst/>
                          <a:latin typeface="ＭＳ Ｐゴシック" panose="020B0600070205080204" pitchFamily="50" charset="-128"/>
                          <a:ea typeface="ＭＳ Ｐゴシック" panose="020B0600070205080204" pitchFamily="50" charset="-128"/>
                        </a:rPr>
                        <a:t> </a:t>
                      </a:r>
                      <a:endParaRPr kumimoji="1" lang="ja-JP" altLang="ja-JP" sz="10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txBody>
                  <a:tcPr marL="68580" marR="68580" marT="0" marB="0" horzOverflow="overflow"/>
                </a:tc>
              </a:tr>
            </a:tbl>
          </a:graphicData>
        </a:graphic>
      </p:graphicFrame>
      <p:graphicFrame>
        <p:nvGraphicFramePr>
          <p:cNvPr id="17" name="表 10"/>
          <p:cNvGraphicFramePr>
            <a:graphicFrameLocks noGrp="1"/>
          </p:cNvGraphicFramePr>
          <p:nvPr>
            <p:extLst>
              <p:ext uri="{D42A27DB-BD31-4B8C-83A1-F6EECF244321}">
                <p14:modId xmlns:p14="http://schemas.microsoft.com/office/powerpoint/2010/main" val="4047712675"/>
              </p:ext>
            </p:extLst>
          </p:nvPr>
        </p:nvGraphicFramePr>
        <p:xfrm>
          <a:off x="4665663" y="1408212"/>
          <a:ext cx="4827587" cy="2016125"/>
        </p:xfrm>
        <a:graphic>
          <a:graphicData uri="http://schemas.openxmlformats.org/drawingml/2006/table">
            <a:tbl>
              <a:tblPr firstRow="1" firstCol="1" lastRow="1" lastCol="1" bandRow="1" bandCol="1">
                <a:tableStyleId>{BC89EF96-8CEA-46FF-86C4-4CE0E7609802}</a:tableStyleId>
              </a:tblPr>
              <a:tblGrid>
                <a:gridCol w="2699296"/>
                <a:gridCol w="2128291"/>
              </a:tblGrid>
              <a:tr h="324748">
                <a:tc>
                  <a:txBody>
                    <a:bodyPr/>
                    <a:lstStyle/>
                    <a:p>
                      <a:pPr marL="0" algn="l" defTabSz="914400" rtl="0" eaLnBrk="1" latinLnBrk="0" hangingPunct="1">
                        <a:spcAft>
                          <a:spcPts val="0"/>
                        </a:spcAft>
                      </a:pPr>
                      <a:r>
                        <a:rPr kumimoji="1" lang="en-US" altLang="ja-JP" sz="1000" kern="100" dirty="0" smtClean="0">
                          <a:effectLst/>
                          <a:latin typeface="+mn-ea"/>
                          <a:ea typeface="+mn-ea"/>
                        </a:rPr>
                        <a:t>Knowledge</a:t>
                      </a:r>
                      <a:endParaRPr kumimoji="1" lang="ja-JP" sz="1000" kern="100" dirty="0">
                        <a:solidFill>
                          <a:schemeClr val="tx1"/>
                        </a:solidFill>
                        <a:effectLst/>
                        <a:latin typeface="+mn-ea"/>
                        <a:ea typeface="+mn-ea"/>
                        <a:cs typeface="Tahoma" pitchFamily="34" charset="0"/>
                      </a:endParaRPr>
                    </a:p>
                  </a:txBody>
                  <a:tcPr marL="68571" marR="68571" marT="0" marB="0" anchor="ctr"/>
                </a:tc>
                <a:tc>
                  <a:txBody>
                    <a:bodyPr/>
                    <a:lstStyle/>
                    <a:p>
                      <a:pPr marL="0" algn="l" defTabSz="914400" rtl="0" eaLnBrk="1" latinLnBrk="0" hangingPunct="1">
                        <a:spcAft>
                          <a:spcPts val="0"/>
                        </a:spcAft>
                      </a:pPr>
                      <a:r>
                        <a:rPr kumimoji="1" lang="en-US" sz="1000" kern="100" dirty="0">
                          <a:effectLst/>
                          <a:latin typeface="+mn-ea"/>
                          <a:ea typeface="+mn-ea"/>
                        </a:rPr>
                        <a:t> </a:t>
                      </a:r>
                      <a:r>
                        <a:rPr kumimoji="1" lang="en-US" sz="1000" kern="100" dirty="0" err="1" smtClean="0">
                          <a:effectLst/>
                          <a:latin typeface="+mn-ea"/>
                          <a:ea typeface="+mn-ea"/>
                        </a:rPr>
                        <a:t>Behaviour</a:t>
                      </a:r>
                      <a:endParaRPr kumimoji="1" lang="ja-JP" sz="1000" kern="100" dirty="0">
                        <a:solidFill>
                          <a:schemeClr val="tx1"/>
                        </a:solidFill>
                        <a:effectLst/>
                        <a:latin typeface="+mn-ea"/>
                        <a:ea typeface="+mn-ea"/>
                        <a:cs typeface="Tahoma" pitchFamily="34" charset="0"/>
                      </a:endParaRPr>
                    </a:p>
                  </a:txBody>
                  <a:tcPr marL="68571" marR="68571" marT="0" marB="0" anchor="ctr"/>
                </a:tc>
              </a:tr>
              <a:tr h="1691377">
                <a:tc>
                  <a:txBody>
                    <a:bodyPr/>
                    <a:lstStyle/>
                    <a:p>
                      <a:pPr marL="180975" indent="-180975" algn="l" defTabSz="914400" rtl="0" eaLnBrk="1" latinLnBrk="0" hangingPunct="1">
                        <a:spcAft>
                          <a:spcPts val="0"/>
                        </a:spcAft>
                        <a:buFont typeface="Wingdings" pitchFamily="2" charset="2"/>
                        <a:buChar char="l"/>
                      </a:pPr>
                      <a:r>
                        <a:rPr kumimoji="1" lang="ja-JP" altLang="en-US" sz="1000" kern="100" baseline="0" dirty="0" smtClean="0">
                          <a:effectLst/>
                          <a:latin typeface="+mn-ea"/>
                          <a:ea typeface="+mn-ea"/>
                        </a:rPr>
                        <a:t> </a:t>
                      </a:r>
                      <a:r>
                        <a:rPr kumimoji="1" lang="en-US" altLang="ja-JP" sz="1000" kern="100" dirty="0" smtClean="0">
                          <a:effectLst/>
                          <a:latin typeface="+mn-ea"/>
                          <a:ea typeface="+mn-ea"/>
                        </a:rPr>
                        <a:t>Understand that not all users of non-anonymous sites have registered their real names.</a:t>
                      </a:r>
                      <a:endParaRPr kumimoji="1" lang="ja-JP" altLang="ja-JP" sz="1000" kern="100" dirty="0" smtClean="0">
                        <a:effectLst/>
                        <a:latin typeface="+mn-ea"/>
                        <a:ea typeface="+mn-ea"/>
                      </a:endParaRPr>
                    </a:p>
                    <a:p>
                      <a:pPr marL="180975" indent="-180975" algn="l" defTabSz="914400" rtl="0" eaLnBrk="1" latinLnBrk="0" hangingPunct="1">
                        <a:spcAft>
                          <a:spcPts val="0"/>
                        </a:spcAft>
                        <a:buFont typeface="Wingdings" pitchFamily="2" charset="2"/>
                        <a:buChar char="l"/>
                      </a:pPr>
                      <a:r>
                        <a:rPr kumimoji="1" lang="en-US" altLang="ja-JP" sz="1000" kern="100" dirty="0" smtClean="0">
                          <a:effectLst/>
                          <a:latin typeface="+mn-ea"/>
                          <a:ea typeface="+mn-ea"/>
                        </a:rPr>
                        <a:t> Understand that non-anonymous sites carry greater privacy and personal information leakage risks than anonymous sites.</a:t>
                      </a:r>
                      <a:endParaRPr kumimoji="1" lang="ja-JP" altLang="ja-JP" sz="1000" kern="100" dirty="0" smtClean="0">
                        <a:effectLst/>
                        <a:latin typeface="+mn-ea"/>
                        <a:ea typeface="+mn-ea"/>
                      </a:endParaRPr>
                    </a:p>
                    <a:p>
                      <a:pPr marL="180975" indent="-180975" algn="l" defTabSz="914400" rtl="0" eaLnBrk="1" latinLnBrk="0" hangingPunct="1">
                        <a:spcAft>
                          <a:spcPts val="0"/>
                        </a:spcAft>
                        <a:buFont typeface="Wingdings" pitchFamily="2" charset="2"/>
                        <a:buChar char="l"/>
                      </a:pPr>
                      <a:r>
                        <a:rPr kumimoji="1" lang="ja-JP" altLang="en-US" sz="1000" kern="100" baseline="0" dirty="0" smtClean="0">
                          <a:effectLst/>
                          <a:latin typeface="+mn-ea"/>
                          <a:ea typeface="+mn-ea"/>
                        </a:rPr>
                        <a:t> </a:t>
                      </a:r>
                      <a:r>
                        <a:rPr kumimoji="1" lang="en-US" sz="1000" kern="100" dirty="0" smtClean="0">
                          <a:effectLst/>
                          <a:latin typeface="+mn-ea"/>
                          <a:ea typeface="+mn-ea"/>
                        </a:rPr>
                        <a:t>Understand </a:t>
                      </a:r>
                      <a:r>
                        <a:rPr kumimoji="1" lang="en-US" sz="1000" kern="100" dirty="0">
                          <a:effectLst/>
                          <a:latin typeface="+mn-ea"/>
                          <a:ea typeface="+mn-ea"/>
                        </a:rPr>
                        <a:t>the importance of carefully selecting the scope to which one reveals ones’ own information</a:t>
                      </a:r>
                      <a:r>
                        <a:rPr kumimoji="1" lang="en-US" sz="1000" kern="100" dirty="0" smtClean="0">
                          <a:effectLst/>
                          <a:latin typeface="+mn-ea"/>
                          <a:ea typeface="+mn-ea"/>
                        </a:rPr>
                        <a:t>.</a:t>
                      </a:r>
                      <a:endParaRPr kumimoji="1" lang="ja-JP" sz="1000" kern="100" dirty="0">
                        <a:solidFill>
                          <a:schemeClr val="tx1"/>
                        </a:solidFill>
                        <a:effectLst/>
                        <a:latin typeface="+mn-ea"/>
                        <a:ea typeface="+mn-ea"/>
                        <a:cs typeface="Tahoma" pitchFamily="34" charset="0"/>
                      </a:endParaRPr>
                    </a:p>
                  </a:txBody>
                  <a:tcPr marL="68571" marR="68571" marT="0" marB="0"/>
                </a:tc>
                <a:tc>
                  <a:txBody>
                    <a:bodyPr/>
                    <a:lstStyle/>
                    <a:p>
                      <a:pPr marL="180975" indent="-180975" algn="l" defTabSz="1520825">
                        <a:spcAft>
                          <a:spcPts val="0"/>
                        </a:spcAft>
                        <a:buFont typeface="Wingdings" pitchFamily="2" charset="2"/>
                        <a:buChar char="l"/>
                      </a:pPr>
                      <a:r>
                        <a:rPr kumimoji="1" lang="ja-JP" altLang="en-US" sz="1000" kern="100" baseline="0" dirty="0" smtClean="0">
                          <a:effectLst/>
                          <a:latin typeface="+mn-ea"/>
                          <a:ea typeface="+mn-ea"/>
                        </a:rPr>
                        <a:t> </a:t>
                      </a:r>
                      <a:r>
                        <a:rPr kumimoji="1" lang="en-US" sz="1000" kern="100" dirty="0" smtClean="0">
                          <a:effectLst/>
                          <a:latin typeface="+mn-ea"/>
                          <a:ea typeface="+mn-ea"/>
                        </a:rPr>
                        <a:t>Set </a:t>
                      </a:r>
                      <a:r>
                        <a:rPr kumimoji="1" lang="en-US" sz="1000" kern="100" dirty="0">
                          <a:effectLst/>
                          <a:latin typeface="+mn-ea"/>
                          <a:ea typeface="+mn-ea"/>
                        </a:rPr>
                        <a:t>appropriate disclosure </a:t>
                      </a:r>
                      <a:r>
                        <a:rPr kumimoji="1" lang="en-US" sz="1000" kern="100" dirty="0" smtClean="0">
                          <a:effectLst/>
                          <a:latin typeface="+mn-ea"/>
                          <a:ea typeface="+mn-ea"/>
                        </a:rPr>
                        <a:t>scopes of information. </a:t>
                      </a:r>
                    </a:p>
                    <a:p>
                      <a:pPr marL="180975" marR="0" indent="-180975" algn="l" defTabSz="1520825" rtl="0" eaLnBrk="1" fontAlgn="auto" latinLnBrk="0" hangingPunct="1">
                        <a:lnSpc>
                          <a:spcPct val="100000"/>
                        </a:lnSpc>
                        <a:spcBef>
                          <a:spcPts val="0"/>
                        </a:spcBef>
                        <a:spcAft>
                          <a:spcPts val="0"/>
                        </a:spcAft>
                        <a:buClrTx/>
                        <a:buSzTx/>
                        <a:buFont typeface="Wingdings" pitchFamily="2" charset="2"/>
                        <a:buChar char="l"/>
                        <a:tabLst/>
                        <a:defRPr/>
                      </a:pPr>
                      <a:r>
                        <a:rPr kumimoji="1" lang="en-US" altLang="ja-JP" sz="1000" kern="100" dirty="0" smtClean="0">
                          <a:effectLst/>
                          <a:latin typeface="+mn-ea"/>
                          <a:ea typeface="+mn-ea"/>
                        </a:rPr>
                        <a:t> When contacted by someone with whom you have no dealings in real life, such as a friend of a friend, respond carefully, and be aware the said contact may create problems.</a:t>
                      </a:r>
                      <a:endParaRPr kumimoji="1" lang="ja-JP" altLang="ja-JP" sz="1000" kern="100" dirty="0" smtClean="0">
                        <a:effectLst/>
                        <a:latin typeface="+mn-ea"/>
                        <a:ea typeface="+mn-ea"/>
                      </a:endParaRPr>
                    </a:p>
                    <a:p>
                      <a:pPr algn="l">
                        <a:spcAft>
                          <a:spcPts val="0"/>
                        </a:spcAft>
                      </a:pPr>
                      <a:endParaRPr kumimoji="1" lang="ja-JP" sz="1000" kern="100" dirty="0">
                        <a:solidFill>
                          <a:schemeClr val="tx1"/>
                        </a:solidFill>
                        <a:effectLst/>
                        <a:latin typeface="+mn-ea"/>
                        <a:ea typeface="+mn-ea"/>
                        <a:cs typeface="Tahoma" pitchFamily="34" charset="0"/>
                      </a:endParaRPr>
                    </a:p>
                  </a:txBody>
                  <a:tcPr marL="68571" marR="68571" marT="0" marB="0"/>
                </a:tc>
              </a:tr>
            </a:tbl>
          </a:graphicData>
        </a:graphic>
      </p:graphicFrame>
      <p:sp>
        <p:nvSpPr>
          <p:cNvPr id="21566" name="テキスト ボックス 11"/>
          <p:cNvSpPr txBox="1">
            <a:spLocks noChangeArrowheads="1"/>
          </p:cNvSpPr>
          <p:nvPr/>
        </p:nvSpPr>
        <p:spPr bwMode="auto">
          <a:xfrm>
            <a:off x="4521200" y="783754"/>
            <a:ext cx="50403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Tahoma" pitchFamily="34" charset="0"/>
                <a:ea typeface="ＭＳ Ｐゴシック" pitchFamily="50" charset="-128"/>
              </a:defRPr>
            </a:lvl1pPr>
            <a:lvl2pPr marL="742950" indent="-285750" eaLnBrk="0" hangingPunct="0">
              <a:defRPr kumimoji="1" sz="1200">
                <a:solidFill>
                  <a:schemeClr val="tx1"/>
                </a:solidFill>
                <a:latin typeface="Tahoma" pitchFamily="34" charset="0"/>
                <a:ea typeface="ＭＳ Ｐゴシック" pitchFamily="50" charset="-128"/>
              </a:defRPr>
            </a:lvl2pPr>
            <a:lvl3pPr marL="1143000" indent="-228600" eaLnBrk="0" hangingPunct="0">
              <a:defRPr kumimoji="1" sz="1200">
                <a:solidFill>
                  <a:schemeClr val="tx1"/>
                </a:solidFill>
                <a:latin typeface="Tahoma" pitchFamily="34" charset="0"/>
                <a:ea typeface="ＭＳ Ｐゴシック" pitchFamily="50" charset="-128"/>
              </a:defRPr>
            </a:lvl3pPr>
            <a:lvl4pPr marL="1600200" indent="-228600" eaLnBrk="0" hangingPunct="0">
              <a:defRPr kumimoji="1" sz="1200">
                <a:solidFill>
                  <a:schemeClr val="tx1"/>
                </a:solidFill>
                <a:latin typeface="Tahoma" pitchFamily="34" charset="0"/>
                <a:ea typeface="ＭＳ Ｐゴシック" pitchFamily="50" charset="-128"/>
              </a:defRPr>
            </a:lvl4pPr>
            <a:lvl5pPr marL="2057400" indent="-228600" eaLnBrk="0" hangingPunct="0">
              <a:defRPr kumimoji="1" sz="12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9pPr>
          </a:lstStyle>
          <a:p>
            <a:pPr eaLnBrk="1" hangingPunct="1"/>
            <a:r>
              <a:rPr lang="en-US" altLang="ja-JP" sz="2400" b="1" dirty="0">
                <a:latin typeface="ＭＳ Ｐゴシック" panose="020B0600070205080204" pitchFamily="50" charset="-128"/>
              </a:rPr>
              <a:t> </a:t>
            </a:r>
            <a:r>
              <a:rPr lang="en-US" altLang="ja-JP" sz="2400" b="1" dirty="0" smtClean="0">
                <a:latin typeface="ＭＳ Ｐゴシック" panose="020B0600070205080204" pitchFamily="50" charset="-128"/>
              </a:rPr>
              <a:t> Literacy </a:t>
            </a:r>
            <a:r>
              <a:rPr lang="en-US" altLang="ja-JP" sz="2400" b="1" dirty="0">
                <a:latin typeface="ＭＳ Ｐゴシック" panose="020B0600070205080204" pitchFamily="50" charset="-128"/>
              </a:rPr>
              <a:t>to be required (examples) </a:t>
            </a:r>
            <a:endParaRPr lang="ja-JP" altLang="en-US" sz="2400" b="1" dirty="0">
              <a:latin typeface="ＭＳ Ｐゴシック" panose="020B0600070205080204" pitchFamily="50" charset="-128"/>
            </a:endParaRPr>
          </a:p>
        </p:txBody>
      </p:sp>
      <p:graphicFrame>
        <p:nvGraphicFramePr>
          <p:cNvPr id="19" name="表 13"/>
          <p:cNvGraphicFramePr>
            <a:graphicFrameLocks noGrp="1"/>
          </p:cNvGraphicFramePr>
          <p:nvPr>
            <p:extLst>
              <p:ext uri="{D42A27DB-BD31-4B8C-83A1-F6EECF244321}">
                <p14:modId xmlns:p14="http://schemas.microsoft.com/office/powerpoint/2010/main" val="1031542944"/>
              </p:ext>
            </p:extLst>
          </p:nvPr>
        </p:nvGraphicFramePr>
        <p:xfrm>
          <a:off x="4581525" y="4037112"/>
          <a:ext cx="5124450" cy="2216149"/>
        </p:xfrm>
        <a:graphic>
          <a:graphicData uri="http://schemas.openxmlformats.org/drawingml/2006/table">
            <a:tbl>
              <a:tblPr/>
              <a:tblGrid>
                <a:gridCol w="407988"/>
                <a:gridCol w="4716462"/>
              </a:tblGrid>
              <a:tr h="566819">
                <a:tc gridSpan="2">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mn-ea"/>
                          <a:ea typeface="+mn-ea"/>
                        </a:rPr>
                        <a:t>What is the most appropriate action to take if you receive a message </a:t>
                      </a:r>
                      <a:r>
                        <a:rPr kumimoji="0" lang="en-US" altLang="ja-JP" sz="1000" b="1" i="0" u="none" strike="noStrike" cap="none" normalizeH="0" baseline="0" dirty="0" smtClean="0">
                          <a:ln>
                            <a:noFill/>
                          </a:ln>
                          <a:solidFill>
                            <a:schemeClr val="tx1"/>
                          </a:solidFill>
                          <a:effectLst/>
                          <a:latin typeface="+mn-ea"/>
                          <a:ea typeface="+mn-ea"/>
                        </a:rPr>
                        <a:t>from a member of the same sex asking to meet </a:t>
                      </a:r>
                      <a:r>
                        <a:rPr kumimoji="0" lang="en-US" sz="1000" b="1" i="0" u="none" strike="noStrike" cap="none" normalizeH="0" baseline="0" dirty="0" smtClean="0">
                          <a:ln>
                            <a:noFill/>
                          </a:ln>
                          <a:solidFill>
                            <a:schemeClr val="tx1"/>
                          </a:solidFill>
                          <a:effectLst/>
                          <a:latin typeface="+mn-ea"/>
                          <a:ea typeface="+mn-ea"/>
                        </a:rPr>
                        <a:t>on a real-name SNS where people with similar interests gather? </a:t>
                      </a:r>
                      <a:endParaRPr kumimoji="0" lang="en-US" altLang="ja-JP" sz="1000" b="1" i="0" u="none" strike="noStrike" cap="none" normalizeH="0" baseline="0" dirty="0" smtClean="0">
                        <a:ln>
                          <a:noFill/>
                        </a:ln>
                        <a:solidFill>
                          <a:schemeClr val="tx1"/>
                        </a:solidFill>
                        <a:effectLst/>
                        <a:latin typeface="+mn-ea"/>
                        <a:ea typeface="+mn-ea"/>
                        <a:cs typeface="Tahoma" pitchFamily="34" charset="0"/>
                      </a:endParaRP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52585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mn-ea"/>
                          <a:ea typeface="+mn-ea"/>
                        </a:rPr>
                        <a:t>(1)</a:t>
                      </a:r>
                      <a:endParaRPr kumimoji="0" lang="en-US" altLang="ja-JP" sz="1000" b="1" i="0" u="none" strike="noStrike" cap="none" normalizeH="0" baseline="0" smtClean="0">
                        <a:ln>
                          <a:noFill/>
                        </a:ln>
                        <a:solidFill>
                          <a:schemeClr val="tx1"/>
                        </a:solidFill>
                        <a:effectLst/>
                        <a:latin typeface="+mn-ea"/>
                        <a:ea typeface="+mn-ea"/>
                        <a:cs typeface="Tahoma" pitchFamily="34" charset="0"/>
                      </a:endParaRP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mn-ea"/>
                          <a:ea typeface="+mn-ea"/>
                        </a:rPr>
                        <a:t>People sometimes falsify their identity even on real-name SNS sites, so I should consult with my parents and not make a decision by myself.</a:t>
                      </a:r>
                      <a:endParaRPr kumimoji="0" lang="en-US" altLang="ja-JP" sz="1000" b="1" i="0" u="none" strike="noStrike" cap="none" normalizeH="0" baseline="0" smtClean="0">
                        <a:ln>
                          <a:noFill/>
                        </a:ln>
                        <a:solidFill>
                          <a:schemeClr val="tx1"/>
                        </a:solidFill>
                        <a:effectLst/>
                        <a:latin typeface="+mn-ea"/>
                        <a:ea typeface="+mn-ea"/>
                        <a:cs typeface="Tahoma" pitchFamily="34" charset="0"/>
                      </a:endParaRP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35057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mn-ea"/>
                          <a:ea typeface="+mn-ea"/>
                        </a:rPr>
                        <a:t>(2)</a:t>
                      </a:r>
                      <a:endParaRPr kumimoji="0" lang="en-US" altLang="ja-JP" sz="1000" b="1" i="0" u="none" strike="noStrike" cap="none" normalizeH="0" baseline="0" smtClean="0">
                        <a:ln>
                          <a:noFill/>
                        </a:ln>
                        <a:solidFill>
                          <a:schemeClr val="tx1"/>
                        </a:solidFill>
                        <a:effectLst/>
                        <a:latin typeface="+mn-ea"/>
                        <a:ea typeface="+mn-ea"/>
                        <a:cs typeface="Tahoma" pitchFamily="34" charset="0"/>
                      </a:endParaRP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mn-ea"/>
                          <a:ea typeface="+mn-ea"/>
                        </a:rPr>
                        <a:t>Because the member has registered with a real name, I could meet them with confidence.</a:t>
                      </a:r>
                      <a:endParaRPr kumimoji="0" lang="en-US" altLang="ja-JP" sz="1000" b="1" i="0" u="none" strike="noStrike" cap="none" normalizeH="0" baseline="0" smtClean="0">
                        <a:ln>
                          <a:noFill/>
                        </a:ln>
                        <a:solidFill>
                          <a:schemeClr val="tx1"/>
                        </a:solidFill>
                        <a:effectLst/>
                        <a:latin typeface="+mn-ea"/>
                        <a:ea typeface="+mn-ea"/>
                        <a:cs typeface="Tahoma" pitchFamily="34" charset="0"/>
                      </a:endParaRP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35057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mn-ea"/>
                          <a:ea typeface="+mn-ea"/>
                        </a:rPr>
                        <a:t>(3)</a:t>
                      </a:r>
                      <a:endParaRPr kumimoji="0" lang="en-US" altLang="ja-JP" sz="1000" b="1" i="0" u="none" strike="noStrike" cap="none" normalizeH="0" baseline="0" smtClean="0">
                        <a:ln>
                          <a:noFill/>
                        </a:ln>
                        <a:solidFill>
                          <a:schemeClr val="tx1"/>
                        </a:solidFill>
                        <a:effectLst/>
                        <a:latin typeface="+mn-ea"/>
                        <a:ea typeface="+mn-ea"/>
                        <a:cs typeface="Tahoma" pitchFamily="34" charset="0"/>
                      </a:endParaRP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50800" cap="flat" cmpd="dbl"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mn-ea"/>
                          <a:ea typeface="+mn-ea"/>
                        </a:rPr>
                        <a:t>Because the member is of the same sex, I could meet them with confidence.</a:t>
                      </a:r>
                      <a:endParaRPr kumimoji="0" lang="en-US" altLang="ja-JP" sz="1000" b="1" i="0" u="none" strike="noStrike" cap="none" normalizeH="0" baseline="0" smtClean="0">
                        <a:ln>
                          <a:noFill/>
                        </a:ln>
                        <a:solidFill>
                          <a:schemeClr val="tx1"/>
                        </a:solidFill>
                        <a:effectLst/>
                        <a:latin typeface="+mn-ea"/>
                        <a:ea typeface="+mn-ea"/>
                        <a:cs typeface="Tahoma" pitchFamily="34" charset="0"/>
                      </a:endParaRP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50800" cap="flat" cmpd="dbl"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42233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mn-ea"/>
                          <a:ea typeface="+mn-ea"/>
                        </a:rPr>
                        <a:t>(4)</a:t>
                      </a:r>
                      <a:endParaRPr kumimoji="0" lang="en-US" altLang="ja-JP" sz="1000" b="1" i="0" u="none" strike="noStrike" cap="none" normalizeH="0" baseline="0" smtClean="0">
                        <a:ln>
                          <a:noFill/>
                        </a:ln>
                        <a:solidFill>
                          <a:schemeClr val="tx1"/>
                        </a:solidFill>
                        <a:effectLst/>
                        <a:latin typeface="+mn-ea"/>
                        <a:ea typeface="+mn-ea"/>
                        <a:cs typeface="Tahoma" pitchFamily="34" charset="0"/>
                      </a:endParaRP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50800" cap="flat" cmpd="dbl"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mn-ea"/>
                          <a:ea typeface="+mn-ea"/>
                        </a:rPr>
                        <a:t>Because the member shares the same interests as myself, I want to ask them various things and I would definitely meet them.</a:t>
                      </a:r>
                      <a:endParaRPr kumimoji="0" lang="en-US" altLang="ja-JP" sz="1000" b="1" i="0" u="none" strike="noStrike" cap="none" normalizeH="0" baseline="0" dirty="0" smtClean="0">
                        <a:ln>
                          <a:noFill/>
                        </a:ln>
                        <a:solidFill>
                          <a:schemeClr val="tx1"/>
                        </a:solidFill>
                        <a:effectLst/>
                        <a:latin typeface="+mn-ea"/>
                        <a:ea typeface="+mn-ea"/>
                        <a:cs typeface="Tahoma" pitchFamily="34" charset="0"/>
                      </a:endParaRP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50800" cap="flat" cmpd="dbl"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
        <p:nvSpPr>
          <p:cNvPr id="21586" name="テキスト ボックス 11"/>
          <p:cNvSpPr txBox="1">
            <a:spLocks noChangeArrowheads="1"/>
          </p:cNvSpPr>
          <p:nvPr/>
        </p:nvSpPr>
        <p:spPr bwMode="auto">
          <a:xfrm>
            <a:off x="4592638" y="3568229"/>
            <a:ext cx="5040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Tahoma" pitchFamily="34" charset="0"/>
                <a:ea typeface="ＭＳ Ｐゴシック" pitchFamily="50" charset="-128"/>
              </a:defRPr>
            </a:lvl1pPr>
            <a:lvl2pPr marL="742950" indent="-285750" eaLnBrk="0" hangingPunct="0">
              <a:defRPr kumimoji="1" sz="1200">
                <a:solidFill>
                  <a:schemeClr val="tx1"/>
                </a:solidFill>
                <a:latin typeface="Tahoma" pitchFamily="34" charset="0"/>
                <a:ea typeface="ＭＳ Ｐゴシック" pitchFamily="50" charset="-128"/>
              </a:defRPr>
            </a:lvl2pPr>
            <a:lvl3pPr marL="1143000" indent="-228600" eaLnBrk="0" hangingPunct="0">
              <a:defRPr kumimoji="1" sz="1200">
                <a:solidFill>
                  <a:schemeClr val="tx1"/>
                </a:solidFill>
                <a:latin typeface="Tahoma" pitchFamily="34" charset="0"/>
                <a:ea typeface="ＭＳ Ｐゴシック" pitchFamily="50" charset="-128"/>
              </a:defRPr>
            </a:lvl3pPr>
            <a:lvl4pPr marL="1600200" indent="-228600" eaLnBrk="0" hangingPunct="0">
              <a:defRPr kumimoji="1" sz="1200">
                <a:solidFill>
                  <a:schemeClr val="tx1"/>
                </a:solidFill>
                <a:latin typeface="Tahoma" pitchFamily="34" charset="0"/>
                <a:ea typeface="ＭＳ Ｐゴシック" pitchFamily="50" charset="-128"/>
              </a:defRPr>
            </a:lvl4pPr>
            <a:lvl5pPr marL="2057400" indent="-228600" eaLnBrk="0" hangingPunct="0">
              <a:defRPr kumimoji="1" sz="12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sz="1200">
                <a:solidFill>
                  <a:schemeClr val="tx1"/>
                </a:solidFill>
                <a:latin typeface="Tahoma" pitchFamily="34" charset="0"/>
                <a:ea typeface="ＭＳ Ｐゴシック" pitchFamily="50" charset="-128"/>
              </a:defRPr>
            </a:lvl9pPr>
          </a:lstStyle>
          <a:p>
            <a:pPr eaLnBrk="1" hangingPunct="1"/>
            <a:r>
              <a:rPr lang="en-US" altLang="ja-JP" sz="2400" b="1" dirty="0">
                <a:latin typeface="ＭＳ Ｐゴシック" panose="020B0600070205080204" pitchFamily="50" charset="-128"/>
              </a:rPr>
              <a:t> </a:t>
            </a:r>
            <a:r>
              <a:rPr lang="en-US" altLang="ja-JP" sz="2400" b="1" dirty="0" smtClean="0">
                <a:latin typeface="ＭＳ Ｐゴシック" panose="020B0600070205080204" pitchFamily="50" charset="-128"/>
              </a:rPr>
              <a:t> Quiz </a:t>
            </a:r>
            <a:r>
              <a:rPr lang="en-US" altLang="ja-JP" sz="2400" b="1" dirty="0">
                <a:latin typeface="ＭＳ Ｐゴシック" panose="020B0600070205080204" pitchFamily="50" charset="-128"/>
              </a:rPr>
              <a:t>(example) </a:t>
            </a:r>
            <a:endParaRPr lang="ja-JP" altLang="en-US" sz="2400" b="1" dirty="0">
              <a:latin typeface="ＭＳ Ｐゴシック" panose="020B0600070205080204" pitchFamily="50" charset="-128"/>
            </a:endParaRPr>
          </a:p>
        </p:txBody>
      </p:sp>
      <p:sp>
        <p:nvSpPr>
          <p:cNvPr id="15" name="Line 7"/>
          <p:cNvSpPr>
            <a:spLocks noChangeShapeType="1"/>
          </p:cNvSpPr>
          <p:nvPr/>
        </p:nvSpPr>
        <p:spPr bwMode="auto">
          <a:xfrm flipV="1">
            <a:off x="-3141" y="489284"/>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a:solidFill>
                <a:prstClr val="black"/>
              </a:solidFill>
              <a:latin typeface="Arial" charset="0"/>
            </a:endParaRPr>
          </a:p>
        </p:txBody>
      </p:sp>
      <p:sp>
        <p:nvSpPr>
          <p:cNvPr id="18"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6</a:t>
            </a:fld>
            <a:endParaRPr lang="en-US" altLang="ja-JP" sz="1400" b="1" dirty="0">
              <a:effectLst>
                <a:outerShdw blurRad="38100" dist="38100" dir="2700000" algn="tl">
                  <a:srgbClr val="000000">
                    <a:alpha val="43137"/>
                  </a:srgbClr>
                </a:outerShdw>
              </a:effectLst>
              <a:latin typeface="ＭＳ Ｐゴシック" pitchFamily="50" charset="-128"/>
            </a:endParaRPr>
          </a:p>
        </p:txBody>
      </p:sp>
      <p:cxnSp>
        <p:nvCxnSpPr>
          <p:cNvPr id="3" name="直線コネクタ 2"/>
          <p:cNvCxnSpPr/>
          <p:nvPr/>
        </p:nvCxnSpPr>
        <p:spPr>
          <a:xfrm flipH="1">
            <a:off x="4304928" y="1416676"/>
            <a:ext cx="370103" cy="1796300"/>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flipV="1">
            <a:off x="4304928" y="3212976"/>
            <a:ext cx="370103" cy="216024"/>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H="1" flipV="1">
            <a:off x="4304928" y="3212976"/>
            <a:ext cx="287710" cy="827311"/>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4304928" y="3212976"/>
            <a:ext cx="287710" cy="3024336"/>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en-US" altLang="ja-JP" sz="2400" b="1" dirty="0" smtClean="0">
                <a:solidFill>
                  <a:prstClr val="black"/>
                </a:solidFill>
                <a:effectLst>
                  <a:outerShdw blurRad="38100" dist="38100" dir="2700000" algn="tl">
                    <a:srgbClr val="000000">
                      <a:alpha val="43137"/>
                    </a:srgbClr>
                  </a:outerShdw>
                </a:effectLst>
                <a:latin typeface="ＭＳ Ｐゴシック"/>
              </a:rPr>
              <a:t>Categorization </a:t>
            </a:r>
            <a:r>
              <a:rPr lang="en-US" altLang="ja-JP" sz="2400" b="1" dirty="0">
                <a:solidFill>
                  <a:prstClr val="black"/>
                </a:solidFill>
                <a:effectLst>
                  <a:outerShdw blurRad="38100" dist="38100" dir="2700000" algn="tl">
                    <a:srgbClr val="000000">
                      <a:alpha val="43137"/>
                    </a:srgbClr>
                  </a:outerShdw>
                </a:effectLst>
                <a:latin typeface="ＭＳ Ｐゴシック"/>
              </a:rPr>
              <a:t>of Online Risks, Literacy to be required and </a:t>
            </a:r>
            <a:r>
              <a:rPr lang="en-US" altLang="ja-JP" sz="2400" b="1" dirty="0" smtClean="0">
                <a:solidFill>
                  <a:prstClr val="black"/>
                </a:solidFill>
                <a:effectLst>
                  <a:outerShdw blurRad="38100" dist="38100" dir="2700000" algn="tl">
                    <a:srgbClr val="000000">
                      <a:alpha val="43137"/>
                    </a:srgbClr>
                  </a:outerShdw>
                </a:effectLst>
                <a:latin typeface="ＭＳ Ｐゴシック"/>
              </a:rPr>
              <a:t>Quiz</a:t>
            </a:r>
            <a:endParaRPr lang="en-US" altLang="ja-JP" sz="2400" b="1" dirty="0">
              <a:solidFill>
                <a:prstClr val="black"/>
              </a:solidFill>
              <a:effectLst>
                <a:outerShdw blurRad="38100" dist="38100" dir="2700000" algn="tl">
                  <a:srgbClr val="000000">
                    <a:alpha val="43137"/>
                  </a:srgbClr>
                </a:outerShdw>
              </a:effectLst>
              <a:latin typeface="ＭＳ Ｐゴシック"/>
            </a:endParaRPr>
          </a:p>
        </p:txBody>
      </p:sp>
    </p:spTree>
    <p:extLst>
      <p:ext uri="{BB962C8B-B14F-4D97-AF65-F5344CB8AC3E}">
        <p14:creationId xmlns:p14="http://schemas.microsoft.com/office/powerpoint/2010/main" val="3643180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835485" y="923236"/>
            <a:ext cx="8221971" cy="1569660"/>
          </a:xfrm>
          <a:prstGeom prst="rect">
            <a:avLst/>
          </a:prstGeom>
          <a:noFill/>
          <a:ln>
            <a:noFill/>
            <a:prstDash val="sysDash"/>
          </a:ln>
        </p:spPr>
        <p:txBody>
          <a:bodyPr wrap="square" rtlCol="0">
            <a:spAutoFit/>
          </a:bodyPr>
          <a:lstStyle/>
          <a:p>
            <a:pPr marL="174625" indent="-174625" fontAlgn="base">
              <a:spcBef>
                <a:spcPts val="600"/>
              </a:spcBef>
              <a:spcAft>
                <a:spcPct val="0"/>
              </a:spcAft>
            </a:pPr>
            <a:r>
              <a:rPr lang="ja-JP" altLang="en-US" dirty="0" smtClean="0">
                <a:solidFill>
                  <a:prstClr val="black"/>
                </a:solidFill>
                <a:latin typeface="ＭＳ Ｐゴシック" panose="020B0600070205080204" pitchFamily="50" charset="-128"/>
                <a:ea typeface="ＭＳ Ｐゴシック" panose="020B0600070205080204" pitchFamily="50" charset="-128"/>
              </a:rPr>
              <a:t>✔ </a:t>
            </a:r>
            <a:r>
              <a:rPr lang="en-US" altLang="ja-JP" dirty="0" smtClean="0">
                <a:solidFill>
                  <a:prstClr val="black"/>
                </a:solidFill>
                <a:latin typeface="ＭＳ Ｐゴシック" panose="020B0600070205080204" pitchFamily="50" charset="-128"/>
                <a:ea typeface="ＭＳ Ｐゴシック" panose="020B0600070205080204" pitchFamily="50" charset="-128"/>
              </a:rPr>
              <a:t>Average score was improved in all classification compared with </a:t>
            </a:r>
            <a:r>
              <a:rPr lang="en-US" altLang="ja-JP" dirty="0">
                <a:solidFill>
                  <a:prstClr val="black"/>
                </a:solidFill>
                <a:latin typeface="ＭＳ Ｐゴシック" panose="020B0600070205080204" pitchFamily="50" charset="-128"/>
                <a:ea typeface="ＭＳ Ｐゴシック" panose="020B0600070205080204" pitchFamily="50" charset="-128"/>
              </a:rPr>
              <a:t>Y</a:t>
            </a:r>
            <a:r>
              <a:rPr lang="en-US" altLang="ja-JP" dirty="0" smtClean="0">
                <a:solidFill>
                  <a:prstClr val="black"/>
                </a:solidFill>
                <a:latin typeface="ＭＳ Ｐゴシック" panose="020B0600070205080204" pitchFamily="50" charset="-128"/>
                <a:ea typeface="ＭＳ Ｐゴシック" panose="020B0600070205080204" pitchFamily="50" charset="-128"/>
              </a:rPr>
              <a:t>ear 2012. </a:t>
            </a:r>
            <a:r>
              <a:rPr lang="ja-JP" altLang="en-US" dirty="0" smtClean="0">
                <a:solidFill>
                  <a:prstClr val="black"/>
                </a:solidFill>
                <a:latin typeface="ＭＳ Ｐゴシック" panose="020B0600070205080204" pitchFamily="50" charset="-128"/>
                <a:ea typeface="ＭＳ Ｐゴシック" panose="020B0600070205080204" pitchFamily="50" charset="-128"/>
              </a:rPr>
              <a:t>　　　　　　　　　　　　　　　　　　　　　　　　</a:t>
            </a:r>
            <a:r>
              <a:rPr lang="en-US" altLang="ja-JP" b="1" u="sng" dirty="0" smtClean="0">
                <a:solidFill>
                  <a:prstClr val="black"/>
                </a:solidFill>
                <a:latin typeface="ＭＳ Ｐゴシック" panose="020B0600070205080204" pitchFamily="50" charset="-128"/>
                <a:ea typeface="ＭＳ Ｐゴシック" panose="020B0600070205080204" pitchFamily="50" charset="-128"/>
              </a:rPr>
              <a:t>Literacy for addressing the risks was totally improved</a:t>
            </a:r>
            <a:r>
              <a:rPr lang="en-US" altLang="ja-JP" dirty="0" smtClean="0">
                <a:solidFill>
                  <a:prstClr val="black"/>
                </a:solidFill>
                <a:latin typeface="ＭＳ Ｐゴシック" panose="020B0600070205080204" pitchFamily="50" charset="-128"/>
                <a:ea typeface="ＭＳ Ｐゴシック" panose="020B0600070205080204" pitchFamily="50" charset="-128"/>
              </a:rPr>
              <a:t>.</a:t>
            </a:r>
          </a:p>
          <a:p>
            <a:pPr marL="358775" indent="-358775" fontAlgn="base">
              <a:spcBef>
                <a:spcPts val="600"/>
              </a:spcBef>
              <a:spcAft>
                <a:spcPct val="0"/>
              </a:spcAft>
            </a:pPr>
            <a:r>
              <a:rPr lang="ja-JP" altLang="en-US" sz="1600" dirty="0" smtClean="0">
                <a:solidFill>
                  <a:prstClr val="black"/>
                </a:solidFill>
                <a:latin typeface="ＭＳ Ｐ明朝" panose="02020600040205080304" pitchFamily="18" charset="-128"/>
                <a:ea typeface="ＭＳ Ｐ明朝" panose="02020600040205080304" pitchFamily="18" charset="-128"/>
              </a:rPr>
              <a:t>　　・ </a:t>
            </a:r>
            <a:r>
              <a:rPr lang="en-US" altLang="ja-JP" sz="1600" dirty="0" smtClean="0">
                <a:solidFill>
                  <a:prstClr val="black"/>
                </a:solidFill>
                <a:latin typeface="ＭＳ Ｐ明朝" panose="02020600040205080304" pitchFamily="18" charset="-128"/>
                <a:ea typeface="ＭＳ Ｐ明朝" panose="02020600040205080304" pitchFamily="18" charset="-128"/>
              </a:rPr>
              <a:t>Same as the Year 2012, literacy for addressing illegal information</a:t>
            </a:r>
            <a:r>
              <a:rPr lang="ja-JP" altLang="en-US" sz="1600" dirty="0">
                <a:solidFill>
                  <a:prstClr val="black"/>
                </a:solidFill>
                <a:latin typeface="ＭＳ Ｐ明朝" panose="02020600040205080304" pitchFamily="18" charset="-128"/>
                <a:ea typeface="ＭＳ Ｐ明朝" panose="02020600040205080304" pitchFamily="18" charset="-128"/>
              </a:rPr>
              <a:t> </a:t>
            </a:r>
            <a:r>
              <a:rPr lang="en-US" altLang="ja-JP" sz="1600" dirty="0" smtClean="0">
                <a:solidFill>
                  <a:prstClr val="black"/>
                </a:solidFill>
                <a:latin typeface="ＭＳ Ｐ明朝" panose="02020600040205080304" pitchFamily="18" charset="-128"/>
                <a:ea typeface="ＭＳ Ｐ明朝" panose="02020600040205080304" pitchFamily="18" charset="-128"/>
              </a:rPr>
              <a:t>(1a.) and making consideration for the fee and the time</a:t>
            </a:r>
            <a:r>
              <a:rPr lang="ja-JP" altLang="en-US" sz="1600" dirty="0">
                <a:solidFill>
                  <a:prstClr val="black"/>
                </a:solidFill>
                <a:latin typeface="ＭＳ Ｐ明朝" panose="02020600040205080304" pitchFamily="18" charset="-128"/>
                <a:ea typeface="ＭＳ Ｐ明朝" panose="02020600040205080304" pitchFamily="18" charset="-128"/>
              </a:rPr>
              <a:t> </a:t>
            </a:r>
            <a:r>
              <a:rPr lang="en-US" altLang="ja-JP" sz="1600" dirty="0" smtClean="0">
                <a:solidFill>
                  <a:prstClr val="black"/>
                </a:solidFill>
                <a:latin typeface="ＭＳ Ｐ明朝" panose="02020600040205080304" pitchFamily="18" charset="-128"/>
                <a:ea typeface="ＭＳ Ｐ明朝" panose="02020600040205080304" pitchFamily="18" charset="-128"/>
              </a:rPr>
              <a:t>(2c.)</a:t>
            </a:r>
            <a:r>
              <a:rPr lang="ja-JP" altLang="en-US" sz="1600" dirty="0">
                <a:solidFill>
                  <a:prstClr val="black"/>
                </a:solidFill>
                <a:latin typeface="ＭＳ Ｐ明朝" panose="02020600040205080304" pitchFamily="18" charset="-128"/>
                <a:ea typeface="ＭＳ Ｐ明朝" panose="02020600040205080304" pitchFamily="18" charset="-128"/>
              </a:rPr>
              <a:t> </a:t>
            </a:r>
            <a:r>
              <a:rPr lang="en-US" altLang="ja-JP" sz="1600" dirty="0" smtClean="0">
                <a:solidFill>
                  <a:prstClr val="black"/>
                </a:solidFill>
                <a:latin typeface="ＭＳ Ｐ明朝" panose="02020600040205080304" pitchFamily="18" charset="-128"/>
                <a:ea typeface="ＭＳ Ｐ明朝" panose="02020600040205080304" pitchFamily="18" charset="-128"/>
              </a:rPr>
              <a:t>are relatively high.</a:t>
            </a:r>
          </a:p>
          <a:p>
            <a:pPr marL="358775" indent="-358775" fontAlgn="base">
              <a:spcBef>
                <a:spcPts val="600"/>
              </a:spcBef>
              <a:spcAft>
                <a:spcPct val="0"/>
              </a:spcAft>
            </a:pPr>
            <a:r>
              <a:rPr lang="ja-JP" altLang="en-US" sz="1600" dirty="0" smtClean="0">
                <a:solidFill>
                  <a:prstClr val="black"/>
                </a:solidFill>
                <a:latin typeface="ＭＳ Ｐ明朝" panose="02020600040205080304" pitchFamily="18" charset="-128"/>
                <a:ea typeface="ＭＳ Ｐ明朝" panose="02020600040205080304" pitchFamily="18" charset="-128"/>
              </a:rPr>
              <a:t>　　・ </a:t>
            </a:r>
            <a:r>
              <a:rPr lang="en-US" altLang="ja-JP" sz="1600" dirty="0" smtClean="0">
                <a:solidFill>
                  <a:prstClr val="black"/>
                </a:solidFill>
                <a:latin typeface="ＭＳ Ｐ明朝" panose="02020600040205080304" pitchFamily="18" charset="-128"/>
                <a:ea typeface="ＭＳ Ｐ明朝" panose="02020600040205080304" pitchFamily="18" charset="-128"/>
              </a:rPr>
              <a:t>Literacy for appropriate e-commerce (2b.)</a:t>
            </a:r>
            <a:r>
              <a:rPr lang="ja-JP" altLang="en-US" sz="1600" dirty="0">
                <a:solidFill>
                  <a:prstClr val="black"/>
                </a:solidFill>
                <a:latin typeface="ＭＳ Ｐ明朝" panose="02020600040205080304" pitchFamily="18" charset="-128"/>
                <a:ea typeface="ＭＳ Ｐ明朝" panose="02020600040205080304" pitchFamily="18" charset="-128"/>
              </a:rPr>
              <a:t> </a:t>
            </a:r>
            <a:r>
              <a:rPr lang="en-US" altLang="ja-JP" sz="1600" dirty="0" smtClean="0">
                <a:solidFill>
                  <a:prstClr val="black"/>
                </a:solidFill>
                <a:latin typeface="ＭＳ Ｐ明朝" panose="02020600040205080304" pitchFamily="18" charset="-128"/>
                <a:ea typeface="ＭＳ Ｐ明朝" panose="02020600040205080304" pitchFamily="18" charset="-128"/>
              </a:rPr>
              <a:t>and security measures</a:t>
            </a:r>
            <a:r>
              <a:rPr lang="ja-JP" altLang="en-US" sz="1600" dirty="0">
                <a:solidFill>
                  <a:prstClr val="black"/>
                </a:solidFill>
                <a:latin typeface="ＭＳ Ｐ明朝" panose="02020600040205080304" pitchFamily="18" charset="-128"/>
                <a:ea typeface="ＭＳ Ｐ明朝" panose="02020600040205080304" pitchFamily="18" charset="-128"/>
              </a:rPr>
              <a:t> </a:t>
            </a:r>
            <a:r>
              <a:rPr lang="en-US" altLang="ja-JP" sz="1600" dirty="0" smtClean="0">
                <a:solidFill>
                  <a:prstClr val="black"/>
                </a:solidFill>
                <a:latin typeface="ＭＳ Ｐ明朝" panose="02020600040205080304" pitchFamily="18" charset="-128"/>
                <a:ea typeface="ＭＳ Ｐ明朝" panose="02020600040205080304" pitchFamily="18" charset="-128"/>
              </a:rPr>
              <a:t>(3b.) are relatively low.</a:t>
            </a:r>
            <a:r>
              <a:rPr lang="ja-JP" altLang="en-US" dirty="0" smtClean="0">
                <a:solidFill>
                  <a:prstClr val="black"/>
                </a:solidFill>
                <a:latin typeface="ＭＳ Ｐ明朝" panose="02020600040205080304" pitchFamily="18" charset="-128"/>
                <a:ea typeface="ＭＳ Ｐ明朝" panose="02020600040205080304" pitchFamily="18" charset="-128"/>
              </a:rPr>
              <a:t>　</a:t>
            </a:r>
            <a:r>
              <a:rPr lang="ja-JP" altLang="en-US" dirty="0" smtClean="0">
                <a:solidFill>
                  <a:prstClr val="black"/>
                </a:solidFill>
                <a:latin typeface="ＭＳ Ｐゴシック" panose="020B0600070205080204" pitchFamily="50" charset="-128"/>
                <a:ea typeface="ＭＳ Ｐゴシック" panose="020B0600070205080204" pitchFamily="50" charset="-128"/>
              </a:rPr>
              <a:t>　　　　　　　　　　　</a:t>
            </a:r>
            <a:endParaRPr lang="en-US" altLang="ja-JP" b="1" dirty="0" smtClean="0">
              <a:solidFill>
                <a:prstClr val="black"/>
              </a:solidFill>
              <a:latin typeface="ＭＳ Ｐゴシック" panose="020B0600070205080204" pitchFamily="50" charset="-128"/>
              <a:ea typeface="ＭＳ Ｐゴシック" panose="020B0600070205080204" pitchFamily="50" charset="-128"/>
            </a:endParaRPr>
          </a:p>
        </p:txBody>
      </p:sp>
      <p:sp>
        <p:nvSpPr>
          <p:cNvPr id="13" name="角丸四角形 12"/>
          <p:cNvSpPr/>
          <p:nvPr/>
        </p:nvSpPr>
        <p:spPr>
          <a:xfrm>
            <a:off x="2300706" y="548680"/>
            <a:ext cx="5047439" cy="3439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base">
              <a:spcBef>
                <a:spcPct val="0"/>
              </a:spcBef>
              <a:spcAft>
                <a:spcPct val="0"/>
              </a:spcAft>
            </a:pPr>
            <a:r>
              <a:rPr lang="en-US" altLang="ja-JP" sz="24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General evaluation of the quiz output</a:t>
            </a:r>
            <a:endParaRPr lang="ja-JP" altLang="en-US" sz="24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0" name="Rectangle 11"/>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dirty="0">
              <a:solidFill>
                <a:prstClr val="black"/>
              </a:solidFill>
            </a:endParaRPr>
          </a:p>
        </p:txBody>
      </p:sp>
      <p:sp>
        <p:nvSpPr>
          <p:cNvPr id="27" name="右矢印 26"/>
          <p:cNvSpPr/>
          <p:nvPr/>
        </p:nvSpPr>
        <p:spPr>
          <a:xfrm rot="5400000">
            <a:off x="4845826" y="1975686"/>
            <a:ext cx="214349" cy="12858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1200" dirty="0">
              <a:solidFill>
                <a:prstClr val="white"/>
              </a:solidFill>
            </a:endParaRPr>
          </a:p>
        </p:txBody>
      </p:sp>
      <p:graphicFrame>
        <p:nvGraphicFramePr>
          <p:cNvPr id="25" name="グラフ 24"/>
          <p:cNvGraphicFramePr>
            <a:graphicFrameLocks/>
          </p:cNvGraphicFramePr>
          <p:nvPr>
            <p:extLst>
              <p:ext uri="{D42A27DB-BD31-4B8C-83A1-F6EECF244321}">
                <p14:modId xmlns:p14="http://schemas.microsoft.com/office/powerpoint/2010/main" val="4275482543"/>
              </p:ext>
            </p:extLst>
          </p:nvPr>
        </p:nvGraphicFramePr>
        <p:xfrm>
          <a:off x="5590469" y="3133795"/>
          <a:ext cx="4263665" cy="3679581"/>
        </p:xfrm>
        <a:graphic>
          <a:graphicData uri="http://schemas.openxmlformats.org/drawingml/2006/chart">
            <c:chart xmlns:c="http://schemas.openxmlformats.org/drawingml/2006/chart" xmlns:r="http://schemas.openxmlformats.org/officeDocument/2006/relationships" r:id="rId3"/>
          </a:graphicData>
        </a:graphic>
      </p:graphicFrame>
      <p:sp>
        <p:nvSpPr>
          <p:cNvPr id="22" name="テキスト ボックス 21"/>
          <p:cNvSpPr txBox="1"/>
          <p:nvPr/>
        </p:nvSpPr>
        <p:spPr>
          <a:xfrm>
            <a:off x="8416443" y="3162740"/>
            <a:ext cx="1393751" cy="553998"/>
          </a:xfrm>
          <a:prstGeom prst="rect">
            <a:avLst/>
          </a:prstGeom>
          <a:noFill/>
          <a:ln>
            <a:solidFill>
              <a:schemeClr val="tx1"/>
            </a:solidFill>
            <a:prstDash val="sysDash"/>
          </a:ln>
        </p:spPr>
        <p:txBody>
          <a:bodyPr wrap="square" rtlCol="0">
            <a:spAutoFit/>
          </a:bodyPr>
          <a:lstStyle/>
          <a:p>
            <a:pPr algn="ctr"/>
            <a:r>
              <a:rPr lang="en-US" altLang="ja-JP" sz="1000" dirty="0" smtClean="0">
                <a:solidFill>
                  <a:prstClr val="black"/>
                </a:solidFill>
                <a:latin typeface="ＭＳ ゴシック" pitchFamily="49" charset="-128"/>
                <a:ea typeface="ＭＳ ゴシック" pitchFamily="49" charset="-128"/>
              </a:rPr>
              <a:t>Average score</a:t>
            </a:r>
          </a:p>
          <a:p>
            <a:pPr algn="ctr"/>
            <a:r>
              <a:rPr lang="en-US" altLang="ja-JP" sz="1000" dirty="0" smtClean="0">
                <a:solidFill>
                  <a:prstClr val="black"/>
                </a:solidFill>
                <a:latin typeface="ＭＳ ゴシック" pitchFamily="49" charset="-128"/>
                <a:ea typeface="ＭＳ ゴシック" pitchFamily="49" charset="-128"/>
              </a:rPr>
              <a:t>33.8 score/49 score</a:t>
            </a:r>
            <a:r>
              <a:rPr lang="ja-JP" altLang="en-US" sz="1000" dirty="0" smtClean="0">
                <a:solidFill>
                  <a:prstClr val="black"/>
                </a:solidFill>
                <a:latin typeface="ＭＳ ゴシック" pitchFamily="49" charset="-128"/>
                <a:ea typeface="ＭＳ ゴシック" pitchFamily="49" charset="-128"/>
              </a:rPr>
              <a:t>　</a:t>
            </a:r>
            <a:endParaRPr lang="en-US" altLang="ja-JP" sz="1000" dirty="0" smtClean="0">
              <a:solidFill>
                <a:prstClr val="black"/>
              </a:solidFill>
              <a:latin typeface="ＭＳ ゴシック" pitchFamily="49" charset="-128"/>
              <a:ea typeface="ＭＳ ゴシック" pitchFamily="49" charset="-128"/>
            </a:endParaRPr>
          </a:p>
          <a:p>
            <a:pPr algn="ctr"/>
            <a:r>
              <a:rPr lang="en-US" altLang="ja-JP" sz="1000" dirty="0" smtClean="0">
                <a:solidFill>
                  <a:prstClr val="black"/>
                </a:solidFill>
                <a:latin typeface="ＭＳ ゴシック" pitchFamily="49" charset="-128"/>
                <a:ea typeface="ＭＳ ゴシック" pitchFamily="49" charset="-128"/>
              </a:rPr>
              <a:t>(about 69%/100%</a:t>
            </a:r>
            <a:r>
              <a:rPr lang="ja-JP" altLang="en-US" sz="1000" dirty="0" smtClean="0">
                <a:solidFill>
                  <a:prstClr val="black"/>
                </a:solidFill>
                <a:latin typeface="ＭＳ ゴシック" pitchFamily="49" charset="-128"/>
                <a:ea typeface="ＭＳ ゴシック" pitchFamily="49" charset="-128"/>
              </a:rPr>
              <a:t>）</a:t>
            </a:r>
            <a:endParaRPr lang="ja-JP" altLang="en-US" sz="1000" dirty="0">
              <a:solidFill>
                <a:prstClr val="black"/>
              </a:solidFill>
              <a:latin typeface="ＭＳ ゴシック" pitchFamily="49" charset="-128"/>
              <a:ea typeface="ＭＳ ゴシック"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35329048"/>
              </p:ext>
            </p:extLst>
          </p:nvPr>
        </p:nvGraphicFramePr>
        <p:xfrm>
          <a:off x="3440832" y="3069364"/>
          <a:ext cx="2104912" cy="3739590"/>
        </p:xfrm>
        <a:graphic>
          <a:graphicData uri="http://schemas.openxmlformats.org/drawingml/2006/table">
            <a:tbl>
              <a:tblPr>
                <a:tableStyleId>{5C22544A-7EE6-4342-B048-85BDC9FD1C3A}</a:tableStyleId>
              </a:tblPr>
              <a:tblGrid>
                <a:gridCol w="1009602"/>
                <a:gridCol w="547655"/>
                <a:gridCol w="547655"/>
              </a:tblGrid>
              <a:tr h="621340">
                <a:tc>
                  <a:txBody>
                    <a:bodyPr/>
                    <a:lstStyle/>
                    <a:p>
                      <a:pPr algn="l" fontAlgn="ctr"/>
                      <a:r>
                        <a:rPr lang="ja-JP" altLang="en-US" sz="1050" u="none" strike="noStrike" dirty="0">
                          <a:effectLst/>
                          <a:latin typeface="ＭＳ ゴシック" pitchFamily="49" charset="-128"/>
                          <a:ea typeface="ＭＳ ゴシック" pitchFamily="49" charset="-128"/>
                        </a:rPr>
                        <a:t>　</a:t>
                      </a:r>
                      <a:endParaRPr lang="ja-JP" altLang="en-US" sz="1050" b="0"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ctr" fontAlgn="ctr"/>
                      <a:r>
                        <a:rPr lang="en-US" altLang="ja-JP" sz="1050" b="0" i="0" u="none" strike="noStrike" dirty="0" smtClean="0">
                          <a:effectLst/>
                          <a:latin typeface="ＭＳ ゴシック" pitchFamily="49" charset="-128"/>
                          <a:ea typeface="ＭＳ ゴシック" pitchFamily="49" charset="-128"/>
                        </a:rPr>
                        <a:t>FY2013</a:t>
                      </a:r>
                      <a:endParaRPr lang="ja-JP" altLang="en-US" sz="1050" b="0"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ctr" fontAlgn="ctr"/>
                      <a:r>
                        <a:rPr lang="en-US" altLang="ja-JP" sz="1050" b="0" i="0" u="none" strike="noStrike" dirty="0" smtClean="0">
                          <a:effectLst/>
                          <a:latin typeface="ＭＳ ゴシック" pitchFamily="49" charset="-128"/>
                          <a:ea typeface="ＭＳ ゴシック" pitchFamily="49" charset="-128"/>
                        </a:rPr>
                        <a:t>FY2012</a:t>
                      </a:r>
                      <a:endParaRPr lang="ja-JP" altLang="en-US" sz="1050" b="0" i="0" u="none" strike="noStrike" dirty="0">
                        <a:effectLst/>
                        <a:latin typeface="ＭＳ ゴシック" pitchFamily="49" charset="-128"/>
                        <a:ea typeface="ＭＳ ゴシック" pitchFamily="49" charset="-128"/>
                      </a:endParaRPr>
                    </a:p>
                  </a:txBody>
                  <a:tcPr marL="8255" marR="8255" marT="7620" marB="0" anchor="ctr">
                    <a:noFill/>
                  </a:tcPr>
                </a:tc>
              </a:tr>
              <a:tr h="335454">
                <a:tc>
                  <a:txBody>
                    <a:bodyPr/>
                    <a:lstStyle/>
                    <a:p>
                      <a:pPr algn="l" fontAlgn="ctr"/>
                      <a:r>
                        <a:rPr lang="en-US" altLang="ja-JP" sz="1050" b="0" i="0" u="none" strike="noStrike" dirty="0" smtClean="0">
                          <a:effectLst/>
                          <a:latin typeface="+mn-lt"/>
                          <a:ea typeface="ＭＳ ゴシック" pitchFamily="49" charset="-128"/>
                        </a:rPr>
                        <a:t>The</a:t>
                      </a:r>
                      <a:r>
                        <a:rPr lang="en-US" altLang="ja-JP" sz="1050" b="0" i="0" u="none" strike="noStrike" baseline="0" dirty="0" smtClean="0">
                          <a:effectLst/>
                          <a:latin typeface="+mn-lt"/>
                          <a:ea typeface="ＭＳ ゴシック" pitchFamily="49" charset="-128"/>
                        </a:rPr>
                        <a:t> number of people</a:t>
                      </a:r>
                      <a:endParaRPr lang="ja-JP" altLang="en-US" sz="1050" b="0" i="0" u="none" strike="noStrike" dirty="0">
                        <a:effectLst/>
                        <a:latin typeface="+mn-lt"/>
                        <a:ea typeface="ＭＳ ゴシック" pitchFamily="49" charset="-128"/>
                      </a:endParaRPr>
                    </a:p>
                  </a:txBody>
                  <a:tcPr marL="8255" marR="8255" marT="7620" marB="0" anchor="ctr">
                    <a:noFill/>
                  </a:tcPr>
                </a:tc>
                <a:tc>
                  <a:txBody>
                    <a:bodyPr/>
                    <a:lstStyle/>
                    <a:p>
                      <a:pPr algn="r" fontAlgn="ctr"/>
                      <a:r>
                        <a:rPr lang="en-US" altLang="ja-JP" sz="1050" u="none" strike="noStrike" dirty="0" smtClean="0">
                          <a:effectLst/>
                          <a:latin typeface="ＭＳ ゴシック" pitchFamily="49" charset="-128"/>
                          <a:ea typeface="ＭＳ ゴシック" pitchFamily="49" charset="-128"/>
                        </a:rPr>
                        <a:t>3,512</a:t>
                      </a:r>
                      <a:endParaRPr lang="ja-JP" altLang="en-US" sz="1050" b="0"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r" fontAlgn="ctr"/>
                      <a:r>
                        <a:rPr lang="en-US" altLang="ja-JP" sz="1050" u="none" strike="noStrike" dirty="0" smtClean="0">
                          <a:effectLst/>
                          <a:latin typeface="ＭＳ ゴシック" pitchFamily="49" charset="-128"/>
                          <a:ea typeface="ＭＳ ゴシック" pitchFamily="49" charset="-128"/>
                        </a:rPr>
                        <a:t>2,464</a:t>
                      </a:r>
                      <a:endParaRPr lang="ja-JP" altLang="en-US" sz="1050" b="0" i="0" u="none" strike="noStrike" dirty="0">
                        <a:effectLst/>
                        <a:latin typeface="ＭＳ ゴシック" pitchFamily="49" charset="-128"/>
                        <a:ea typeface="ＭＳ ゴシック" pitchFamily="49" charset="-128"/>
                      </a:endParaRPr>
                    </a:p>
                  </a:txBody>
                  <a:tcPr marL="8255" marR="8255" marT="7620" marB="0" anchor="ctr">
                    <a:noFill/>
                  </a:tcPr>
                </a:tc>
              </a:tr>
              <a:tr h="335454">
                <a:tc>
                  <a:txBody>
                    <a:bodyPr/>
                    <a:lstStyle/>
                    <a:p>
                      <a:pPr algn="l" fontAlgn="ctr"/>
                      <a:r>
                        <a:rPr lang="en-US" altLang="ja-JP" sz="1050" b="0" i="0" u="none" strike="noStrike" dirty="0" smtClean="0">
                          <a:effectLst/>
                          <a:latin typeface="+mn-lt"/>
                          <a:ea typeface="ＭＳ ゴシック" pitchFamily="49" charset="-128"/>
                        </a:rPr>
                        <a:t>General</a:t>
                      </a:r>
                      <a:endParaRPr lang="ja-JP" altLang="en-US" sz="1050" b="0" i="0" u="none" strike="noStrike" dirty="0">
                        <a:effectLst/>
                        <a:latin typeface="+mn-lt"/>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69%</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67%</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r>
              <a:tr h="335454">
                <a:tc>
                  <a:txBody>
                    <a:bodyPr/>
                    <a:lstStyle/>
                    <a:p>
                      <a:pPr algn="l" fontAlgn="ctr"/>
                      <a:r>
                        <a:rPr lang="en-US" altLang="ja-JP" sz="1050" u="none" strike="noStrike" dirty="0" smtClean="0">
                          <a:effectLst/>
                          <a:latin typeface="+mn-lt"/>
                          <a:ea typeface="ＭＳ ゴシック" pitchFamily="49" charset="-128"/>
                        </a:rPr>
                        <a:t>1a:Illegal</a:t>
                      </a:r>
                      <a:r>
                        <a:rPr lang="en-US" altLang="ja-JP" sz="1050" u="none" strike="noStrike" baseline="0" dirty="0" smtClean="0">
                          <a:effectLst/>
                          <a:latin typeface="+mn-lt"/>
                          <a:ea typeface="ＭＳ ゴシック" pitchFamily="49" charset="-128"/>
                        </a:rPr>
                        <a:t> content risk</a:t>
                      </a:r>
                      <a:endParaRPr lang="ja-JP" altLang="en-US" sz="1050" b="0" i="0" u="none" strike="noStrike" dirty="0">
                        <a:effectLst/>
                        <a:latin typeface="+mn-lt"/>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76%</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75%</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r>
              <a:tr h="335454">
                <a:tc>
                  <a:txBody>
                    <a:bodyPr/>
                    <a:lstStyle/>
                    <a:p>
                      <a:pPr algn="l" fontAlgn="ctr"/>
                      <a:r>
                        <a:rPr lang="en-US" altLang="ja-JP" sz="1050" u="none" strike="noStrike" dirty="0" smtClean="0">
                          <a:effectLst/>
                          <a:latin typeface="+mn-lt"/>
                          <a:ea typeface="ＭＳ ゴシック" pitchFamily="49" charset="-128"/>
                        </a:rPr>
                        <a:t>1b:Harmful content risk</a:t>
                      </a:r>
                      <a:endParaRPr lang="ja-JP" altLang="en-US" sz="1050" b="0" i="0" u="none" strike="noStrike" dirty="0">
                        <a:effectLst/>
                        <a:latin typeface="+mn-lt"/>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68%</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66%</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r>
              <a:tr h="335454">
                <a:tc>
                  <a:txBody>
                    <a:bodyPr/>
                    <a:lstStyle/>
                    <a:p>
                      <a:pPr algn="l" fontAlgn="ctr"/>
                      <a:r>
                        <a:rPr lang="en-US" altLang="ja-JP" sz="1050" u="none" strike="noStrike" dirty="0" smtClean="0">
                          <a:effectLst/>
                          <a:latin typeface="+mn-lt"/>
                          <a:ea typeface="ＭＳ ゴシック" pitchFamily="49" charset="-128"/>
                        </a:rPr>
                        <a:t>2a:Inappropriate</a:t>
                      </a:r>
                      <a:r>
                        <a:rPr lang="en-US" altLang="ja-JP" sz="1050" u="none" strike="noStrike" baseline="0" dirty="0" smtClean="0">
                          <a:effectLst/>
                          <a:latin typeface="+mn-lt"/>
                          <a:ea typeface="ＭＳ ゴシック" pitchFamily="49" charset="-128"/>
                        </a:rPr>
                        <a:t> contact risk</a:t>
                      </a:r>
                      <a:endParaRPr lang="ja-JP" altLang="en-US" sz="1050" b="0" i="0" u="none" strike="noStrike" dirty="0">
                        <a:effectLst/>
                        <a:latin typeface="+mn-lt"/>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75%</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72%</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r>
              <a:tr h="434618">
                <a:tc>
                  <a:txBody>
                    <a:bodyPr/>
                    <a:lstStyle/>
                    <a:p>
                      <a:pPr algn="l" fontAlgn="ctr"/>
                      <a:r>
                        <a:rPr lang="en-US" altLang="ja-JP" sz="1050" b="1" u="none" strike="noStrike" dirty="0" smtClean="0">
                          <a:effectLst/>
                          <a:latin typeface="+mn-lt"/>
                          <a:ea typeface="ＭＳ ゴシック" pitchFamily="49" charset="-128"/>
                        </a:rPr>
                        <a:t>2b:Improper</a:t>
                      </a:r>
                      <a:r>
                        <a:rPr lang="en-US" altLang="ja-JP" sz="1050" b="1" u="none" strike="noStrike" baseline="0" dirty="0" smtClean="0">
                          <a:effectLst/>
                          <a:latin typeface="+mn-lt"/>
                          <a:ea typeface="ＭＳ ゴシック" pitchFamily="49" charset="-128"/>
                        </a:rPr>
                        <a:t> transaction risk</a:t>
                      </a:r>
                      <a:endParaRPr lang="ja-JP" altLang="en-US" sz="1050" b="1" i="0" u="none" strike="noStrike" dirty="0">
                        <a:effectLst/>
                        <a:latin typeface="+mn-lt"/>
                        <a:ea typeface="ＭＳ ゴシック" pitchFamily="49" charset="-128"/>
                      </a:endParaRPr>
                    </a:p>
                  </a:txBody>
                  <a:tcPr marL="8255" marR="8255" marT="7620" marB="0" anchor="ctr">
                    <a:noFill/>
                  </a:tcPr>
                </a:tc>
                <a:tc>
                  <a:txBody>
                    <a:bodyPr/>
                    <a:lstStyle/>
                    <a:p>
                      <a:pPr algn="r" fontAlgn="ctr"/>
                      <a:r>
                        <a:rPr lang="en-US" altLang="ja-JP" sz="1050" b="1" u="none" strike="noStrike" dirty="0">
                          <a:effectLst/>
                          <a:latin typeface="ＭＳ ゴシック" pitchFamily="49" charset="-128"/>
                          <a:ea typeface="ＭＳ ゴシック" pitchFamily="49" charset="-128"/>
                        </a:rPr>
                        <a:t>57%</a:t>
                      </a:r>
                      <a:endParaRPr lang="en-US" altLang="ja-JP" sz="1050" b="1"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55%</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r>
              <a:tr h="335454">
                <a:tc>
                  <a:txBody>
                    <a:bodyPr/>
                    <a:lstStyle/>
                    <a:p>
                      <a:pPr algn="l" fontAlgn="ctr"/>
                      <a:r>
                        <a:rPr lang="en-US" altLang="ja-JP" sz="1050" u="none" strike="noStrike" dirty="0" smtClean="0">
                          <a:effectLst/>
                          <a:latin typeface="+mn-lt"/>
                          <a:ea typeface="ＭＳ ゴシック" pitchFamily="49" charset="-128"/>
                        </a:rPr>
                        <a:t>2c:Inappropriate</a:t>
                      </a:r>
                      <a:r>
                        <a:rPr lang="en-US" altLang="ja-JP" sz="1050" u="none" strike="noStrike" baseline="0" dirty="0" smtClean="0">
                          <a:effectLst/>
                          <a:latin typeface="+mn-lt"/>
                          <a:ea typeface="ＭＳ ゴシック" pitchFamily="49" charset="-128"/>
                        </a:rPr>
                        <a:t> use risk</a:t>
                      </a:r>
                      <a:endParaRPr lang="ja-JP" altLang="en-US" sz="1050" b="0" i="0" u="none" strike="noStrike" dirty="0">
                        <a:effectLst/>
                        <a:latin typeface="+mn-lt"/>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77%</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75%</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r>
              <a:tr h="335454">
                <a:tc>
                  <a:txBody>
                    <a:bodyPr/>
                    <a:lstStyle/>
                    <a:p>
                      <a:pPr algn="l" fontAlgn="ctr"/>
                      <a:r>
                        <a:rPr lang="en-US" altLang="ja-JP" sz="1050" u="none" strike="noStrike" dirty="0" smtClean="0">
                          <a:effectLst/>
                          <a:latin typeface="+mn-lt"/>
                          <a:ea typeface="ＭＳ ゴシック" pitchFamily="49" charset="-128"/>
                        </a:rPr>
                        <a:t>3a:Privacy</a:t>
                      </a:r>
                      <a:r>
                        <a:rPr lang="en-US" altLang="ja-JP" sz="1050" u="none" strike="noStrike" baseline="0" dirty="0" smtClean="0">
                          <a:effectLst/>
                          <a:latin typeface="+mn-lt"/>
                          <a:ea typeface="ＭＳ ゴシック" pitchFamily="49" charset="-128"/>
                        </a:rPr>
                        <a:t> risk</a:t>
                      </a:r>
                      <a:endParaRPr lang="ja-JP" altLang="en-US" sz="1050" b="0" i="0" u="none" strike="noStrike" dirty="0">
                        <a:effectLst/>
                        <a:latin typeface="+mn-lt"/>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68%</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66%</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r>
              <a:tr h="335454">
                <a:tc>
                  <a:txBody>
                    <a:bodyPr/>
                    <a:lstStyle/>
                    <a:p>
                      <a:pPr algn="l" fontAlgn="ctr"/>
                      <a:r>
                        <a:rPr lang="en-US" altLang="ja-JP" sz="1050" b="1" u="none" strike="noStrike" dirty="0" smtClean="0">
                          <a:effectLst/>
                          <a:latin typeface="+mn-lt"/>
                          <a:ea typeface="ＭＳ ゴシック" pitchFamily="49" charset="-128"/>
                        </a:rPr>
                        <a:t>3b:Security</a:t>
                      </a:r>
                      <a:r>
                        <a:rPr lang="en-US" altLang="ja-JP" sz="1050" b="1" u="none" strike="noStrike" baseline="0" dirty="0" smtClean="0">
                          <a:effectLst/>
                          <a:latin typeface="+mn-lt"/>
                          <a:ea typeface="ＭＳ ゴシック" pitchFamily="49" charset="-128"/>
                        </a:rPr>
                        <a:t> risk</a:t>
                      </a:r>
                      <a:endParaRPr lang="ja-JP" altLang="en-US" sz="1050" b="1" i="0" u="none" strike="noStrike" dirty="0">
                        <a:effectLst/>
                        <a:latin typeface="+mn-lt"/>
                        <a:ea typeface="ＭＳ ゴシック" pitchFamily="49" charset="-128"/>
                      </a:endParaRPr>
                    </a:p>
                  </a:txBody>
                  <a:tcPr marL="8255" marR="8255" marT="7620" marB="0" anchor="ctr">
                    <a:noFill/>
                  </a:tcPr>
                </a:tc>
                <a:tc>
                  <a:txBody>
                    <a:bodyPr/>
                    <a:lstStyle/>
                    <a:p>
                      <a:pPr algn="r" fontAlgn="ctr"/>
                      <a:r>
                        <a:rPr lang="en-US" altLang="ja-JP" sz="1050" b="1" u="none" strike="noStrike" dirty="0">
                          <a:effectLst/>
                          <a:latin typeface="ＭＳ ゴシック" pitchFamily="49" charset="-128"/>
                          <a:ea typeface="ＭＳ ゴシック" pitchFamily="49" charset="-128"/>
                        </a:rPr>
                        <a:t>61%</a:t>
                      </a:r>
                      <a:endParaRPr lang="en-US" altLang="ja-JP" sz="1050" b="1" i="0" u="none" strike="noStrike" dirty="0">
                        <a:effectLst/>
                        <a:latin typeface="ＭＳ ゴシック" pitchFamily="49" charset="-128"/>
                        <a:ea typeface="ＭＳ ゴシック" pitchFamily="49" charset="-128"/>
                      </a:endParaRPr>
                    </a:p>
                  </a:txBody>
                  <a:tcPr marL="8255" marR="8255" marT="7620" marB="0" anchor="ctr">
                    <a:noFill/>
                  </a:tcPr>
                </a:tc>
                <a:tc>
                  <a:txBody>
                    <a:bodyPr/>
                    <a:lstStyle/>
                    <a:p>
                      <a:pPr algn="r" fontAlgn="ctr"/>
                      <a:r>
                        <a:rPr lang="en-US" altLang="ja-JP" sz="1050" u="none" strike="noStrike" dirty="0">
                          <a:effectLst/>
                          <a:latin typeface="ＭＳ ゴシック" pitchFamily="49" charset="-128"/>
                          <a:ea typeface="ＭＳ ゴシック" pitchFamily="49" charset="-128"/>
                        </a:rPr>
                        <a:t>59%</a:t>
                      </a:r>
                      <a:endParaRPr lang="en-US" altLang="ja-JP" sz="1050" b="0" i="0" u="none" strike="noStrike" dirty="0">
                        <a:effectLst/>
                        <a:latin typeface="ＭＳ ゴシック" pitchFamily="49" charset="-128"/>
                        <a:ea typeface="ＭＳ ゴシック" pitchFamily="49" charset="-128"/>
                      </a:endParaRPr>
                    </a:p>
                  </a:txBody>
                  <a:tcPr marL="8255" marR="8255" marT="7620" marB="0" anchor="ctr">
                    <a:noFill/>
                  </a:tcPr>
                </a:tc>
              </a:tr>
            </a:tbl>
          </a:graphicData>
        </a:graphic>
      </p:graphicFrame>
      <p:sp>
        <p:nvSpPr>
          <p:cNvPr id="2" name="正方形/長方形 1"/>
          <p:cNvSpPr/>
          <p:nvPr/>
        </p:nvSpPr>
        <p:spPr>
          <a:xfrm>
            <a:off x="4643196" y="4373492"/>
            <a:ext cx="405045" cy="288032"/>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正方形/長方形 13"/>
          <p:cNvSpPr/>
          <p:nvPr/>
        </p:nvSpPr>
        <p:spPr>
          <a:xfrm>
            <a:off x="4664968" y="5453612"/>
            <a:ext cx="405045" cy="295569"/>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円/楕円 3"/>
          <p:cNvSpPr/>
          <p:nvPr/>
        </p:nvSpPr>
        <p:spPr>
          <a:xfrm>
            <a:off x="4640965" y="5054718"/>
            <a:ext cx="429048" cy="2942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円/楕円 15"/>
          <p:cNvSpPr/>
          <p:nvPr/>
        </p:nvSpPr>
        <p:spPr>
          <a:xfrm>
            <a:off x="4651851" y="6505428"/>
            <a:ext cx="429048" cy="327719"/>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26" name="グラフ 25"/>
          <p:cNvGraphicFramePr>
            <a:graphicFrameLocks/>
          </p:cNvGraphicFramePr>
          <p:nvPr>
            <p:extLst>
              <p:ext uri="{D42A27DB-BD31-4B8C-83A1-F6EECF244321}">
                <p14:modId xmlns:p14="http://schemas.microsoft.com/office/powerpoint/2010/main" val="2901054279"/>
              </p:ext>
            </p:extLst>
          </p:nvPr>
        </p:nvGraphicFramePr>
        <p:xfrm>
          <a:off x="56456" y="3162740"/>
          <a:ext cx="3270277" cy="3639602"/>
        </p:xfrm>
        <a:graphic>
          <a:graphicData uri="http://schemas.openxmlformats.org/drawingml/2006/chart">
            <c:chart xmlns:c="http://schemas.openxmlformats.org/drawingml/2006/chart" xmlns:r="http://schemas.openxmlformats.org/officeDocument/2006/relationships" r:id="rId4"/>
          </a:graphicData>
        </a:graphic>
      </p:graphicFrame>
      <p:sp>
        <p:nvSpPr>
          <p:cNvPr id="7" name="テキスト ボックス 6"/>
          <p:cNvSpPr txBox="1"/>
          <p:nvPr/>
        </p:nvSpPr>
        <p:spPr>
          <a:xfrm>
            <a:off x="1288687" y="3152001"/>
            <a:ext cx="2016224" cy="276999"/>
          </a:xfrm>
          <a:prstGeom prst="rect">
            <a:avLst/>
          </a:prstGeom>
          <a:noFill/>
        </p:spPr>
        <p:txBody>
          <a:bodyPr wrap="square" rtlCol="0">
            <a:spAutoFit/>
          </a:bodyPr>
          <a:lstStyle/>
          <a:p>
            <a:r>
              <a:rPr lang="en-US" altLang="ja-JP" sz="1200" dirty="0" smtClean="0">
                <a:solidFill>
                  <a:prstClr val="black"/>
                </a:solidFill>
                <a:latin typeface="ＭＳ ゴシック" pitchFamily="49" charset="-128"/>
                <a:ea typeface="ＭＳ ゴシック" pitchFamily="49" charset="-128"/>
              </a:rPr>
              <a:t>【Large Classification】</a:t>
            </a:r>
            <a:endParaRPr lang="ja-JP" altLang="en-US" sz="1200" dirty="0">
              <a:solidFill>
                <a:prstClr val="black"/>
              </a:solidFill>
              <a:latin typeface="ＭＳ ゴシック" pitchFamily="49" charset="-128"/>
              <a:ea typeface="ＭＳ ゴシック" pitchFamily="49" charset="-128"/>
            </a:endParaRPr>
          </a:p>
        </p:txBody>
      </p:sp>
      <p:sp>
        <p:nvSpPr>
          <p:cNvPr id="28" name="テキスト ボックス 27"/>
          <p:cNvSpPr txBox="1"/>
          <p:nvPr/>
        </p:nvSpPr>
        <p:spPr>
          <a:xfrm>
            <a:off x="5445777" y="3152001"/>
            <a:ext cx="2160240" cy="276999"/>
          </a:xfrm>
          <a:prstGeom prst="rect">
            <a:avLst/>
          </a:prstGeom>
          <a:noFill/>
        </p:spPr>
        <p:txBody>
          <a:bodyPr wrap="square" rtlCol="0">
            <a:spAutoFit/>
          </a:bodyPr>
          <a:lstStyle/>
          <a:p>
            <a:r>
              <a:rPr lang="en-US" altLang="ja-JP" sz="1200" dirty="0" smtClean="0">
                <a:solidFill>
                  <a:prstClr val="black"/>
                </a:solidFill>
                <a:latin typeface="ＭＳ ゴシック" pitchFamily="49" charset="-128"/>
                <a:ea typeface="ＭＳ ゴシック" pitchFamily="49" charset="-128"/>
              </a:rPr>
              <a:t>【Middle Classification】</a:t>
            </a:r>
            <a:endParaRPr lang="ja-JP" altLang="en-US" sz="1200" dirty="0">
              <a:solidFill>
                <a:prstClr val="black"/>
              </a:solidFill>
              <a:latin typeface="ＭＳ ゴシック" pitchFamily="49" charset="-128"/>
              <a:ea typeface="ＭＳ ゴシック" pitchFamily="49" charset="-128"/>
            </a:endParaRPr>
          </a:p>
        </p:txBody>
      </p:sp>
      <p:sp>
        <p:nvSpPr>
          <p:cNvPr id="21" name="スライド番号プレースホルダ 3"/>
          <p:cNvSpPr txBox="1">
            <a:spLocks/>
          </p:cNvSpPr>
          <p:nvPr/>
        </p:nvSpPr>
        <p:spPr>
          <a:xfrm>
            <a:off x="9296402" y="7620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7</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23" name="テキスト ボックス 22"/>
          <p:cNvSpPr txBox="1"/>
          <p:nvPr/>
        </p:nvSpPr>
        <p:spPr>
          <a:xfrm>
            <a:off x="1167289" y="4012081"/>
            <a:ext cx="426839" cy="184666"/>
          </a:xfrm>
          <a:prstGeom prst="rect">
            <a:avLst/>
          </a:prstGeom>
          <a:solidFill>
            <a:srgbClr val="FFFFFF"/>
          </a:solidFill>
        </p:spPr>
        <p:txBody>
          <a:bodyPr wrap="none" lIns="36000" tIns="0" rIns="36000" bIns="0" rtlCol="0">
            <a:spAutoFit/>
          </a:bodyPr>
          <a:lstStyle/>
          <a:p>
            <a:r>
              <a:rPr lang="en-US" altLang="ja-JP" sz="1200" dirty="0" smtClean="0"/>
              <a:t>total</a:t>
            </a:r>
            <a:r>
              <a:rPr kumimoji="1" lang="en-US" altLang="ja-JP" sz="1100" dirty="0" smtClean="0"/>
              <a:t>  </a:t>
            </a:r>
            <a:endParaRPr kumimoji="1" lang="ja-JP" altLang="en-US" sz="1100" dirty="0"/>
          </a:p>
        </p:txBody>
      </p:sp>
      <p:sp>
        <p:nvSpPr>
          <p:cNvPr id="29" name="テキスト ボックス 37"/>
          <p:cNvSpPr txBox="1"/>
          <p:nvPr/>
        </p:nvSpPr>
        <p:spPr>
          <a:xfrm>
            <a:off x="524089" y="5397493"/>
            <a:ext cx="1002445" cy="338554"/>
          </a:xfrm>
          <a:prstGeom prst="rect">
            <a:avLst/>
          </a:prstGeom>
          <a:solidFill>
            <a:srgbClr val="FFFFFF"/>
          </a:solidFill>
        </p:spPr>
        <p:txBody>
          <a:bodyPr wrap="non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fontAlgn="base">
              <a:spcBef>
                <a:spcPct val="0"/>
              </a:spcBef>
              <a:spcAft>
                <a:spcPct val="0"/>
              </a:spcAft>
            </a:pPr>
            <a:r>
              <a:rPr lang="en-US" altLang="ja-JP" dirty="0" smtClean="0"/>
              <a:t>2:Inappropriate </a:t>
            </a:r>
          </a:p>
          <a:p>
            <a:pPr lvl="0" fontAlgn="base">
              <a:spcBef>
                <a:spcPct val="0"/>
              </a:spcBef>
              <a:spcAft>
                <a:spcPct val="0"/>
              </a:spcAft>
            </a:pPr>
            <a:r>
              <a:rPr lang="en-US" altLang="ja-JP" dirty="0" smtClean="0"/>
              <a:t>Use </a:t>
            </a:r>
            <a:r>
              <a:rPr lang="en-US" altLang="ja-JP" dirty="0"/>
              <a:t>Risks </a:t>
            </a:r>
            <a:endParaRPr lang="ja-JP" altLang="ja-JP" b="1" dirty="0">
              <a:latin typeface="Tahoma" pitchFamily="34" charset="0"/>
              <a:ea typeface="ＭＳ Ｐゴシック" charset="-128"/>
            </a:endParaRPr>
          </a:p>
        </p:txBody>
      </p:sp>
      <p:sp>
        <p:nvSpPr>
          <p:cNvPr id="30" name="テキスト ボックス 37"/>
          <p:cNvSpPr txBox="1"/>
          <p:nvPr/>
        </p:nvSpPr>
        <p:spPr>
          <a:xfrm>
            <a:off x="81816" y="6227342"/>
            <a:ext cx="1470077" cy="338554"/>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fontAlgn="base">
              <a:spcBef>
                <a:spcPct val="0"/>
              </a:spcBef>
              <a:spcAft>
                <a:spcPct val="0"/>
              </a:spcAft>
            </a:pPr>
            <a:r>
              <a:rPr lang="en-US" altLang="ja-JP" dirty="0" smtClean="0"/>
              <a:t>    3:Privacy </a:t>
            </a:r>
            <a:r>
              <a:rPr lang="en-US" altLang="ja-JP" dirty="0"/>
              <a:t>&amp; </a:t>
            </a:r>
            <a:r>
              <a:rPr lang="en-US" altLang="ja-JP" dirty="0" smtClean="0"/>
              <a:t> Security</a:t>
            </a:r>
          </a:p>
          <a:p>
            <a:pPr lvl="0" fontAlgn="base">
              <a:spcBef>
                <a:spcPct val="0"/>
              </a:spcBef>
              <a:spcAft>
                <a:spcPct val="0"/>
              </a:spcAft>
            </a:pPr>
            <a:r>
              <a:rPr lang="en-US" altLang="ja-JP" dirty="0" smtClean="0"/>
              <a:t>    Risks </a:t>
            </a:r>
            <a:endParaRPr lang="ja-JP" altLang="ja-JP" b="1" dirty="0">
              <a:latin typeface="Tahoma" pitchFamily="34" charset="0"/>
              <a:ea typeface="ＭＳ Ｐゴシック" charset="-128"/>
            </a:endParaRPr>
          </a:p>
        </p:txBody>
      </p:sp>
      <p:sp>
        <p:nvSpPr>
          <p:cNvPr id="33" name="テキスト ボックス 37"/>
          <p:cNvSpPr txBox="1"/>
          <p:nvPr/>
        </p:nvSpPr>
        <p:spPr>
          <a:xfrm>
            <a:off x="5854166" y="3494813"/>
            <a:ext cx="864096" cy="507831"/>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ctr"/>
            <a:r>
              <a:rPr lang="en-US" altLang="ja-JP" dirty="0" smtClean="0"/>
              <a:t>    </a:t>
            </a:r>
            <a:r>
              <a:rPr lang="en-US" altLang="ja-JP" dirty="0">
                <a:ea typeface="ＭＳ ゴシック" pitchFamily="49" charset="-128"/>
              </a:rPr>
              <a:t>3b</a:t>
            </a:r>
            <a:r>
              <a:rPr lang="en-US" altLang="ja-JP" dirty="0" smtClean="0">
                <a:ea typeface="ＭＳ ゴシック" pitchFamily="49" charset="-128"/>
              </a:rPr>
              <a:t>:</a:t>
            </a:r>
          </a:p>
          <a:p>
            <a:pPr fontAlgn="ctr"/>
            <a:r>
              <a:rPr lang="en-US" altLang="ja-JP" dirty="0">
                <a:ea typeface="ＭＳ ゴシック" pitchFamily="49" charset="-128"/>
              </a:rPr>
              <a:t> </a:t>
            </a:r>
            <a:r>
              <a:rPr lang="en-US" altLang="ja-JP" dirty="0" smtClean="0">
                <a:ea typeface="ＭＳ ゴシック" pitchFamily="49" charset="-128"/>
              </a:rPr>
              <a:t>     Security </a:t>
            </a:r>
          </a:p>
          <a:p>
            <a:pPr fontAlgn="ctr"/>
            <a:r>
              <a:rPr lang="en-US" altLang="ja-JP" dirty="0">
                <a:ea typeface="ＭＳ ゴシック" pitchFamily="49" charset="-128"/>
              </a:rPr>
              <a:t> </a:t>
            </a:r>
            <a:r>
              <a:rPr lang="en-US" altLang="ja-JP" dirty="0" smtClean="0">
                <a:ea typeface="ＭＳ ゴシック" pitchFamily="49" charset="-128"/>
              </a:rPr>
              <a:t>               risk</a:t>
            </a:r>
            <a:endParaRPr lang="ja-JP" altLang="en-US" dirty="0">
              <a:ea typeface="ＭＳ ゴシック" pitchFamily="49" charset="-128"/>
            </a:endParaRPr>
          </a:p>
        </p:txBody>
      </p:sp>
      <p:sp>
        <p:nvSpPr>
          <p:cNvPr id="34" name="テキスト ボックス 37"/>
          <p:cNvSpPr txBox="1"/>
          <p:nvPr/>
        </p:nvSpPr>
        <p:spPr>
          <a:xfrm>
            <a:off x="7372501" y="3494813"/>
            <a:ext cx="864096" cy="169277"/>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ctr"/>
            <a:r>
              <a:rPr lang="en-US" altLang="ja-JP" dirty="0" smtClean="0"/>
              <a:t>    </a:t>
            </a:r>
            <a:r>
              <a:rPr lang="en-US" altLang="ja-JP" dirty="0" smtClean="0">
                <a:ea typeface="ＭＳ ゴシック" pitchFamily="49" charset="-128"/>
              </a:rPr>
              <a:t>General</a:t>
            </a:r>
          </a:p>
        </p:txBody>
      </p:sp>
      <p:sp>
        <p:nvSpPr>
          <p:cNvPr id="35" name="テキスト ボックス 37"/>
          <p:cNvSpPr txBox="1"/>
          <p:nvPr/>
        </p:nvSpPr>
        <p:spPr>
          <a:xfrm>
            <a:off x="8795023" y="3698206"/>
            <a:ext cx="864096" cy="338554"/>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ctr"/>
            <a:r>
              <a:rPr lang="en-US" altLang="ja-JP" dirty="0">
                <a:ea typeface="ＭＳ ゴシック" pitchFamily="49" charset="-128"/>
              </a:rPr>
              <a:t>1a:Illegal content risk</a:t>
            </a:r>
            <a:endParaRPr lang="ja-JP" altLang="en-US" dirty="0">
              <a:ea typeface="ＭＳ ゴシック" pitchFamily="49" charset="-128"/>
            </a:endParaRPr>
          </a:p>
        </p:txBody>
      </p:sp>
      <p:sp>
        <p:nvSpPr>
          <p:cNvPr id="36" name="テキスト ボックス 37"/>
          <p:cNvSpPr txBox="1"/>
          <p:nvPr/>
        </p:nvSpPr>
        <p:spPr>
          <a:xfrm>
            <a:off x="9124823" y="4765696"/>
            <a:ext cx="724721" cy="507831"/>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ctr"/>
            <a:r>
              <a:rPr lang="en-US" altLang="ja-JP" dirty="0">
                <a:ea typeface="ＭＳ ゴシック" pitchFamily="49" charset="-128"/>
              </a:rPr>
              <a:t>1b:Harmful content risk</a:t>
            </a:r>
            <a:endParaRPr lang="ja-JP" altLang="en-US" dirty="0">
              <a:ea typeface="ＭＳ ゴシック" pitchFamily="49" charset="-128"/>
            </a:endParaRPr>
          </a:p>
        </p:txBody>
      </p:sp>
      <p:sp>
        <p:nvSpPr>
          <p:cNvPr id="37" name="テキスト ボックス 37"/>
          <p:cNvSpPr txBox="1"/>
          <p:nvPr/>
        </p:nvSpPr>
        <p:spPr>
          <a:xfrm>
            <a:off x="8962243" y="5668785"/>
            <a:ext cx="724721" cy="507831"/>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ctr"/>
            <a:r>
              <a:rPr lang="en-US" altLang="ja-JP" dirty="0">
                <a:ea typeface="ＭＳ ゴシック" pitchFamily="49" charset="-128"/>
              </a:rPr>
              <a:t>2a:Inappropriate contact risk</a:t>
            </a:r>
            <a:endParaRPr lang="ja-JP" altLang="en-US" dirty="0">
              <a:ea typeface="ＭＳ ゴシック" pitchFamily="49" charset="-128"/>
            </a:endParaRPr>
          </a:p>
        </p:txBody>
      </p:sp>
      <p:sp>
        <p:nvSpPr>
          <p:cNvPr id="38" name="テキスト ボックス 37"/>
          <p:cNvSpPr txBox="1"/>
          <p:nvPr/>
        </p:nvSpPr>
        <p:spPr>
          <a:xfrm>
            <a:off x="7417832" y="6305545"/>
            <a:ext cx="847536" cy="507831"/>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ctr"/>
            <a:r>
              <a:rPr lang="en-US" altLang="ja-JP" dirty="0">
                <a:ea typeface="ＭＳ ゴシック" pitchFamily="49" charset="-128"/>
              </a:rPr>
              <a:t>2b:Improper transaction risk</a:t>
            </a:r>
            <a:endParaRPr lang="ja-JP" altLang="en-US" dirty="0">
              <a:ea typeface="ＭＳ ゴシック" pitchFamily="49" charset="-128"/>
            </a:endParaRPr>
          </a:p>
        </p:txBody>
      </p:sp>
      <p:sp>
        <p:nvSpPr>
          <p:cNvPr id="39" name="テキスト ボックス 38"/>
          <p:cNvSpPr txBox="1"/>
          <p:nvPr/>
        </p:nvSpPr>
        <p:spPr>
          <a:xfrm>
            <a:off x="5870726" y="5892563"/>
            <a:ext cx="847536" cy="338554"/>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ctr"/>
            <a:r>
              <a:rPr lang="en-US" altLang="ja-JP" dirty="0">
                <a:ea typeface="ＭＳ ゴシック" pitchFamily="49" charset="-128"/>
              </a:rPr>
              <a:t>2c:Inappropriate use risk</a:t>
            </a:r>
            <a:endParaRPr lang="ja-JP" altLang="en-US" dirty="0">
              <a:ea typeface="ＭＳ ゴシック" pitchFamily="49" charset="-128"/>
            </a:endParaRPr>
          </a:p>
        </p:txBody>
      </p:sp>
      <p:sp>
        <p:nvSpPr>
          <p:cNvPr id="42" name="テキスト ボックス 41"/>
          <p:cNvSpPr txBox="1"/>
          <p:nvPr/>
        </p:nvSpPr>
        <p:spPr>
          <a:xfrm>
            <a:off x="5673080" y="4765695"/>
            <a:ext cx="720080" cy="338554"/>
          </a:xfrm>
          <a:prstGeom prst="rect">
            <a:avLst/>
          </a:prstGeom>
          <a:solidFill>
            <a:srgbClr val="FFFFFF"/>
          </a:solidFill>
        </p:spPr>
        <p:txBody>
          <a:bodyPr wrap="square" lIns="36000" tIns="0" rIns="3600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ctr"/>
            <a:r>
              <a:rPr lang="en-US" altLang="ja-JP" dirty="0">
                <a:ea typeface="ＭＳ ゴシック" pitchFamily="49" charset="-128"/>
              </a:rPr>
              <a:t>3a:Privacy risk</a:t>
            </a:r>
            <a:endParaRPr lang="ja-JP" altLang="en-US" dirty="0">
              <a:ea typeface="ＭＳ ゴシック" pitchFamily="49" charset="-128"/>
            </a:endParaRPr>
          </a:p>
        </p:txBody>
      </p:sp>
      <p:sp>
        <p:nvSpPr>
          <p:cNvPr id="43" name="テキスト ボックス 42"/>
          <p:cNvSpPr txBox="1"/>
          <p:nvPr/>
        </p:nvSpPr>
        <p:spPr>
          <a:xfrm>
            <a:off x="8985448" y="6303125"/>
            <a:ext cx="681844" cy="169277"/>
          </a:xfrm>
          <a:prstGeom prst="rect">
            <a:avLst/>
          </a:prstGeom>
          <a:solidFill>
            <a:srgbClr val="FFFFFF"/>
          </a:solidFill>
        </p:spPr>
        <p:txBody>
          <a:bodyPr wrap="none" lIns="36000" tIns="0" rIns="36000" bIns="0" rtlCol="0">
            <a:spAutoFit/>
          </a:bodyPr>
          <a:lstStyle/>
          <a:p>
            <a:r>
              <a:rPr lang="en-US" altLang="ja-JP" sz="1100" dirty="0" smtClean="0"/>
              <a:t>2013       </a:t>
            </a:r>
            <a:r>
              <a:rPr kumimoji="1" lang="en-US" altLang="ja-JP" sz="1100" dirty="0" smtClean="0"/>
              <a:t>   </a:t>
            </a:r>
            <a:endParaRPr kumimoji="1" lang="ja-JP" altLang="en-US" sz="1100" dirty="0"/>
          </a:p>
        </p:txBody>
      </p:sp>
      <p:sp>
        <p:nvSpPr>
          <p:cNvPr id="44" name="テキスト ボックス 43"/>
          <p:cNvSpPr txBox="1"/>
          <p:nvPr/>
        </p:nvSpPr>
        <p:spPr>
          <a:xfrm>
            <a:off x="8985447" y="6565896"/>
            <a:ext cx="681845" cy="169277"/>
          </a:xfrm>
          <a:prstGeom prst="rect">
            <a:avLst/>
          </a:prstGeom>
          <a:solidFill>
            <a:srgbClr val="FFFFFF"/>
          </a:solidFill>
        </p:spPr>
        <p:txBody>
          <a:bodyPr wrap="square" lIns="36000" tIns="0" rIns="36000" bIns="0" rtlCol="0">
            <a:spAutoFit/>
          </a:bodyPr>
          <a:lstStyle/>
          <a:p>
            <a:r>
              <a:rPr lang="en-US" altLang="ja-JP" sz="1100" dirty="0" smtClean="0"/>
              <a:t>2012     </a:t>
            </a:r>
            <a:r>
              <a:rPr kumimoji="1" lang="en-US" altLang="ja-JP" sz="1100" dirty="0" smtClean="0"/>
              <a:t>   </a:t>
            </a:r>
            <a:endParaRPr kumimoji="1" lang="ja-JP" altLang="en-US" sz="1100" dirty="0"/>
          </a:p>
        </p:txBody>
      </p:sp>
      <p:sp>
        <p:nvSpPr>
          <p:cNvPr id="40" name="テキスト ボックス 39"/>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en-US" altLang="ja-JP" sz="2400" b="1" dirty="0">
                <a:solidFill>
                  <a:prstClr val="black"/>
                </a:solidFill>
                <a:effectLst>
                  <a:outerShdw blurRad="38100" dist="38100" dir="2700000" algn="tl">
                    <a:srgbClr val="000000">
                      <a:alpha val="43137"/>
                    </a:srgbClr>
                  </a:outerShdw>
                </a:effectLst>
                <a:latin typeface="ＭＳ Ｐゴシック"/>
              </a:rPr>
              <a:t>Making the </a:t>
            </a:r>
            <a:r>
              <a:rPr lang="en-US" altLang="ja-JP" sz="2400" b="1" dirty="0" smtClean="0">
                <a:solidFill>
                  <a:prstClr val="black"/>
                </a:solidFill>
                <a:effectLst>
                  <a:outerShdw blurRad="38100" dist="38100" dir="2700000" algn="tl">
                    <a:srgbClr val="000000">
                      <a:alpha val="43137"/>
                    </a:srgbClr>
                  </a:outerShdw>
                </a:effectLst>
                <a:latin typeface="ＭＳ Ｐゴシック"/>
              </a:rPr>
              <a:t>indicator; Internet </a:t>
            </a:r>
            <a:r>
              <a:rPr lang="en-US" altLang="ja-JP" sz="2400" b="1" dirty="0">
                <a:solidFill>
                  <a:prstClr val="black"/>
                </a:solidFill>
                <a:effectLst>
                  <a:outerShdw blurRad="38100" dist="38100" dir="2700000" algn="tl">
                    <a:srgbClr val="000000">
                      <a:alpha val="43137"/>
                    </a:srgbClr>
                  </a:outerShdw>
                </a:effectLst>
                <a:latin typeface="ＭＳ Ｐゴシック"/>
              </a:rPr>
              <a:t>Literacy indicator for Students(ILAS)</a:t>
            </a:r>
          </a:p>
        </p:txBody>
      </p:sp>
      <p:sp>
        <p:nvSpPr>
          <p:cNvPr id="41" name="Line 7"/>
          <p:cNvSpPr>
            <a:spLocks noChangeShapeType="1"/>
          </p:cNvSpPr>
          <p:nvPr/>
        </p:nvSpPr>
        <p:spPr bwMode="auto">
          <a:xfrm flipV="1">
            <a:off x="-3141" y="489284"/>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a:solidFill>
                <a:prstClr val="black"/>
              </a:solidFill>
              <a:latin typeface="Arial" charset="0"/>
            </a:endParaRPr>
          </a:p>
        </p:txBody>
      </p:sp>
      <p:sp>
        <p:nvSpPr>
          <p:cNvPr id="5" name="正方形/長方形 4"/>
          <p:cNvSpPr/>
          <p:nvPr/>
        </p:nvSpPr>
        <p:spPr>
          <a:xfrm>
            <a:off x="1928664" y="2596842"/>
            <a:ext cx="6048672" cy="400110"/>
          </a:xfrm>
          <a:prstGeom prst="rect">
            <a:avLst/>
          </a:prstGeom>
        </p:spPr>
        <p:txBody>
          <a:bodyPr wrap="square">
            <a:spAutoFit/>
          </a:bodyPr>
          <a:lstStyle/>
          <a:p>
            <a:pPr marL="174625" indent="-174625" algn="ctr" fontAlgn="base">
              <a:spcBef>
                <a:spcPts val="600"/>
              </a:spcBef>
              <a:spcAft>
                <a:spcPct val="0"/>
              </a:spcAft>
            </a:pPr>
            <a:r>
              <a:rPr lang="en-US" altLang="ja-JP" sz="20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It is necessary to illumine weak spot continuously.</a:t>
            </a:r>
          </a:p>
        </p:txBody>
      </p:sp>
    </p:spTree>
    <p:extLst>
      <p:ext uri="{BB962C8B-B14F-4D97-AF65-F5344CB8AC3E}">
        <p14:creationId xmlns:p14="http://schemas.microsoft.com/office/powerpoint/2010/main" val="1473009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909149" y="518049"/>
            <a:ext cx="4996850" cy="584775"/>
          </a:xfrm>
          <a:prstGeom prst="rect">
            <a:avLst/>
          </a:prstGeom>
          <a:noFill/>
        </p:spPr>
        <p:txBody>
          <a:bodyPr wrap="square" rtlCol="0">
            <a:spAutoFit/>
          </a:bodyPr>
          <a:lstStyle/>
          <a:p>
            <a:r>
              <a:rPr lang="en-US" altLang="ja-JP"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Most-used internet-connected device</a:t>
            </a:r>
            <a:endParaRPr lang="en-US" altLang="ja-JP" sz="14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r>
              <a:rPr lang="ja-JP" altLang="en-US" sz="14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4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single answer</a:t>
            </a:r>
            <a:r>
              <a:rPr lang="ja-JP" altLang="en-US" sz="14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lang="ja-JP" altLang="en-US" sz="14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51760" y="498444"/>
            <a:ext cx="4901240" cy="584775"/>
          </a:xfrm>
          <a:prstGeom prst="rect">
            <a:avLst/>
          </a:prstGeom>
          <a:noFill/>
        </p:spPr>
        <p:txBody>
          <a:bodyPr wrap="square" rtlCol="0">
            <a:spAutoFit/>
          </a:bodyPr>
          <a:lstStyle/>
          <a:p>
            <a:r>
              <a:rPr lang="en-US" altLang="ja-JP"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Possessed internet-connected devices</a:t>
            </a:r>
            <a:endParaRPr lang="en-US" altLang="ja-JP" sz="14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r>
              <a:rPr lang="ja-JP" altLang="en-US" sz="14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4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multiple answers</a:t>
            </a:r>
            <a:r>
              <a:rPr lang="ja-JP" altLang="en-US" sz="14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lang="ja-JP" altLang="en-US" sz="14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1" name="正方形/長方形 10"/>
          <p:cNvSpPr/>
          <p:nvPr/>
        </p:nvSpPr>
        <p:spPr>
          <a:xfrm>
            <a:off x="51759" y="5157192"/>
            <a:ext cx="4757225" cy="157184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spAutoFit/>
          </a:bodyPr>
          <a:lstStyle/>
          <a:p>
            <a:pPr marL="174625" indent="-174625"/>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More than </a:t>
            </a:r>
            <a:r>
              <a:rPr lang="en-US" altLang="ja-JP" sz="1600" b="1" u="sng"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99</a:t>
            </a:r>
            <a:r>
              <a:rPr lang="ja-JP" altLang="en-US" sz="1600" b="1" u="sng"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ja-JP" altLang="en-US" sz="16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of children possess internet-connected devices</a:t>
            </a:r>
            <a:r>
              <a:rPr lang="en-US" altLang="ja-JP" sz="16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marL="174625" indent="-174625"/>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Smartphone possessors are increased largely (84%)  compared with last FY(59</a:t>
            </a:r>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p>
          <a:p>
            <a:pPr marL="174625" indent="-174625"/>
            <a:r>
              <a:rPr lang="ja-JP" altLang="en-US" sz="16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On the other hand, Cellular phone/PHS</a:t>
            </a:r>
            <a:r>
              <a:rPr lang="ja-JP" altLang="en-US" sz="16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possessors decrease largely(39</a:t>
            </a:r>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17</a:t>
            </a:r>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lang="ja-JP" altLang="en-US" sz="16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5003236" y="5280303"/>
            <a:ext cx="4680520" cy="132562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spAutoFit/>
          </a:bodyPr>
          <a:lstStyle/>
          <a:p>
            <a:pPr marL="174625" indent="-174625"/>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When connecting the Internet, young people who most use smart phone are increased largely(48</a:t>
            </a:r>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75</a:t>
            </a:r>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6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marL="174625" indent="-174625"/>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The use of cellular phone/PHS</a:t>
            </a:r>
            <a:r>
              <a:rPr lang="ja-JP" altLang="en-US" sz="16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decrease largely(25</a:t>
            </a:r>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6</a:t>
            </a:r>
            <a:r>
              <a:rPr lang="ja-JP" altLang="en-US"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600" b="1" dirty="0" smtClean="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en-US" altLang="ja-JP" sz="16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lang="ja-JP" altLang="en-US" sz="1600"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3" name="円/楕円 12"/>
          <p:cNvSpPr/>
          <p:nvPr/>
        </p:nvSpPr>
        <p:spPr>
          <a:xfrm>
            <a:off x="3962683" y="1645675"/>
            <a:ext cx="429048" cy="405922"/>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16" name="グラフ 15"/>
          <p:cNvGraphicFramePr>
            <a:graphicFrameLocks/>
          </p:cNvGraphicFramePr>
          <p:nvPr>
            <p:extLst>
              <p:ext uri="{D42A27DB-BD31-4B8C-83A1-F6EECF244321}">
                <p14:modId xmlns:p14="http://schemas.microsoft.com/office/powerpoint/2010/main" val="1121714583"/>
              </p:ext>
            </p:extLst>
          </p:nvPr>
        </p:nvGraphicFramePr>
        <p:xfrm>
          <a:off x="24091" y="847727"/>
          <a:ext cx="4772893" cy="42500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グラフ 16"/>
          <p:cNvGraphicFramePr>
            <a:graphicFrameLocks/>
          </p:cNvGraphicFramePr>
          <p:nvPr>
            <p:extLst>
              <p:ext uri="{D42A27DB-BD31-4B8C-83A1-F6EECF244321}">
                <p14:modId xmlns:p14="http://schemas.microsoft.com/office/powerpoint/2010/main" val="210520058"/>
              </p:ext>
            </p:extLst>
          </p:nvPr>
        </p:nvGraphicFramePr>
        <p:xfrm>
          <a:off x="4987511" y="847727"/>
          <a:ext cx="4723667" cy="4250087"/>
        </p:xfrm>
        <a:graphic>
          <a:graphicData uri="http://schemas.openxmlformats.org/drawingml/2006/chart">
            <c:chart xmlns:c="http://schemas.openxmlformats.org/drawingml/2006/chart" xmlns:r="http://schemas.openxmlformats.org/officeDocument/2006/relationships" r:id="rId3"/>
          </a:graphicData>
        </a:graphic>
      </p:graphicFrame>
      <p:sp>
        <p:nvSpPr>
          <p:cNvPr id="18" name="正方形/長方形 17"/>
          <p:cNvSpPr/>
          <p:nvPr/>
        </p:nvSpPr>
        <p:spPr>
          <a:xfrm>
            <a:off x="3525265" y="4365104"/>
            <a:ext cx="156017" cy="144016"/>
          </a:xfrm>
          <a:prstGeom prst="rect">
            <a:avLst/>
          </a:prstGeom>
          <a:solidFill>
            <a:srgbClr val="C00000"/>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正方形/長方形 18"/>
          <p:cNvSpPr/>
          <p:nvPr/>
        </p:nvSpPr>
        <p:spPr>
          <a:xfrm>
            <a:off x="8453962" y="4365104"/>
            <a:ext cx="156017" cy="144016"/>
          </a:xfrm>
          <a:prstGeom prst="rect">
            <a:avLst/>
          </a:prstGeom>
          <a:solidFill>
            <a:srgbClr val="C00000"/>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正方形/長方形 20"/>
          <p:cNvSpPr/>
          <p:nvPr/>
        </p:nvSpPr>
        <p:spPr>
          <a:xfrm>
            <a:off x="3513290" y="4725144"/>
            <a:ext cx="156017" cy="144016"/>
          </a:xfrm>
          <a:prstGeom prst="rect">
            <a:avLst/>
          </a:prstGeom>
          <a:pattFill prst="wdDnDiag">
            <a:fgClr>
              <a:srgbClr val="9999FF"/>
            </a:fgClr>
            <a:bgClr>
              <a:schemeClr val="bg1"/>
            </a:bgClr>
          </a:pattFill>
          <a:ln w="9525">
            <a:solidFill>
              <a:srgbClr val="99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8452106" y="4681087"/>
            <a:ext cx="156017" cy="144016"/>
          </a:xfrm>
          <a:prstGeom prst="rect">
            <a:avLst/>
          </a:prstGeom>
          <a:pattFill prst="wdDnDiag">
            <a:fgClr>
              <a:srgbClr val="9999FF"/>
            </a:fgClr>
            <a:bgClr>
              <a:schemeClr val="bg1"/>
            </a:bgClr>
          </a:pattFill>
          <a:ln w="9525">
            <a:solidFill>
              <a:srgbClr val="99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テキスト ボックス 31"/>
          <p:cNvSpPr txBox="1"/>
          <p:nvPr/>
        </p:nvSpPr>
        <p:spPr>
          <a:xfrm>
            <a:off x="183206" y="1340768"/>
            <a:ext cx="870999" cy="169277"/>
          </a:xfrm>
          <a:prstGeom prst="rect">
            <a:avLst/>
          </a:prstGeom>
          <a:solidFill>
            <a:srgbClr val="FFFFFF"/>
          </a:solidFill>
        </p:spPr>
        <p:txBody>
          <a:bodyPr wrap="none" lIns="36000" tIns="0" rIns="36000" bIns="0" rtlCol="0">
            <a:spAutoFit/>
          </a:bodyPr>
          <a:lstStyle/>
          <a:p>
            <a:r>
              <a:rPr kumimoji="1" lang="en-US" altLang="ja-JP" sz="1100" dirty="0" smtClean="0"/>
              <a:t>Mobile Phone</a:t>
            </a:r>
            <a:endParaRPr kumimoji="1" lang="ja-JP" altLang="en-US" sz="1100" dirty="0"/>
          </a:p>
        </p:txBody>
      </p:sp>
      <p:sp>
        <p:nvSpPr>
          <p:cNvPr id="33" name="テキスト ボックス 32"/>
          <p:cNvSpPr txBox="1"/>
          <p:nvPr/>
        </p:nvSpPr>
        <p:spPr>
          <a:xfrm>
            <a:off x="51760" y="1854165"/>
            <a:ext cx="1002445" cy="169277"/>
          </a:xfrm>
          <a:prstGeom prst="rect">
            <a:avLst/>
          </a:prstGeom>
          <a:solidFill>
            <a:srgbClr val="FFFFFF"/>
          </a:solidFill>
        </p:spPr>
        <p:txBody>
          <a:bodyPr wrap="none" lIns="36000" tIns="0" rIns="36000" bIns="0" rtlCol="0">
            <a:spAutoFit/>
          </a:bodyPr>
          <a:lstStyle/>
          <a:p>
            <a:r>
              <a:rPr lang="en-US" altLang="ja-JP" sz="1100" dirty="0" smtClean="0"/>
              <a:t>     Smartp</a:t>
            </a:r>
            <a:r>
              <a:rPr kumimoji="1" lang="en-US" altLang="ja-JP" sz="1100" dirty="0" smtClean="0"/>
              <a:t>hone  </a:t>
            </a:r>
            <a:endParaRPr kumimoji="1" lang="ja-JP" altLang="en-US" sz="1100" dirty="0"/>
          </a:p>
        </p:txBody>
      </p:sp>
      <p:sp>
        <p:nvSpPr>
          <p:cNvPr id="34" name="テキスト ボックス 33"/>
          <p:cNvSpPr txBox="1"/>
          <p:nvPr/>
        </p:nvSpPr>
        <p:spPr>
          <a:xfrm>
            <a:off x="184739" y="2331519"/>
            <a:ext cx="936104" cy="169277"/>
          </a:xfrm>
          <a:prstGeom prst="rect">
            <a:avLst/>
          </a:prstGeom>
          <a:solidFill>
            <a:srgbClr val="FFFFFF"/>
          </a:solidFill>
        </p:spPr>
        <p:txBody>
          <a:bodyPr wrap="square" lIns="36000" tIns="0" rIns="36000" bIns="0" rtlCol="0">
            <a:spAutoFit/>
          </a:bodyPr>
          <a:lstStyle/>
          <a:p>
            <a:r>
              <a:rPr lang="en-US" altLang="ja-JP" sz="1100" dirty="0" smtClean="0"/>
              <a:t>       Tablet PC   </a:t>
            </a:r>
            <a:r>
              <a:rPr kumimoji="1" lang="en-US" altLang="ja-JP" sz="1100" dirty="0" smtClean="0"/>
              <a:t>   </a:t>
            </a:r>
            <a:endParaRPr kumimoji="1" lang="ja-JP" altLang="en-US" sz="1100" dirty="0"/>
          </a:p>
        </p:txBody>
      </p:sp>
      <p:sp>
        <p:nvSpPr>
          <p:cNvPr id="35" name="テキスト ボックス 34"/>
          <p:cNvSpPr txBox="1"/>
          <p:nvPr/>
        </p:nvSpPr>
        <p:spPr>
          <a:xfrm>
            <a:off x="379173" y="2812150"/>
            <a:ext cx="758788" cy="169277"/>
          </a:xfrm>
          <a:prstGeom prst="rect">
            <a:avLst/>
          </a:prstGeom>
          <a:solidFill>
            <a:srgbClr val="FFFFFF"/>
          </a:solidFill>
        </p:spPr>
        <p:txBody>
          <a:bodyPr wrap="none" lIns="36000" tIns="0" rIns="36000" bIns="0" rtlCol="0">
            <a:spAutoFit/>
          </a:bodyPr>
          <a:lstStyle/>
          <a:p>
            <a:r>
              <a:rPr lang="en-US" altLang="ja-JP" sz="1100" dirty="0" smtClean="0"/>
              <a:t>Note  PC   </a:t>
            </a:r>
            <a:r>
              <a:rPr kumimoji="1" lang="en-US" altLang="ja-JP" sz="1100" dirty="0" smtClean="0"/>
              <a:t>   </a:t>
            </a:r>
            <a:endParaRPr kumimoji="1" lang="ja-JP" altLang="en-US" sz="1100" dirty="0"/>
          </a:p>
        </p:txBody>
      </p:sp>
      <p:sp>
        <p:nvSpPr>
          <p:cNvPr id="36" name="テキスト ボックス 35"/>
          <p:cNvSpPr txBox="1"/>
          <p:nvPr/>
        </p:nvSpPr>
        <p:spPr>
          <a:xfrm>
            <a:off x="177709" y="3753951"/>
            <a:ext cx="943134" cy="169277"/>
          </a:xfrm>
          <a:prstGeom prst="rect">
            <a:avLst/>
          </a:prstGeom>
          <a:solidFill>
            <a:srgbClr val="FFFFFF"/>
          </a:solidFill>
        </p:spPr>
        <p:txBody>
          <a:bodyPr wrap="none" lIns="36000" tIns="0" rIns="36000" bIns="0" rtlCol="0">
            <a:spAutoFit/>
          </a:bodyPr>
          <a:lstStyle/>
          <a:p>
            <a:r>
              <a:rPr lang="en-US" altLang="ja-JP" sz="1100" dirty="0" smtClean="0"/>
              <a:t>Mobile Game</a:t>
            </a:r>
            <a:r>
              <a:rPr kumimoji="1" lang="en-US" altLang="ja-JP" sz="1100" dirty="0" smtClean="0"/>
              <a:t>   </a:t>
            </a:r>
            <a:endParaRPr kumimoji="1" lang="ja-JP" altLang="en-US" sz="1100" dirty="0"/>
          </a:p>
        </p:txBody>
      </p:sp>
      <p:sp>
        <p:nvSpPr>
          <p:cNvPr id="37" name="テキスト ボックス 36"/>
          <p:cNvSpPr txBox="1"/>
          <p:nvPr/>
        </p:nvSpPr>
        <p:spPr>
          <a:xfrm>
            <a:off x="152061" y="4293096"/>
            <a:ext cx="994430" cy="169277"/>
          </a:xfrm>
          <a:prstGeom prst="rect">
            <a:avLst/>
          </a:prstGeom>
          <a:solidFill>
            <a:srgbClr val="FFFFFF"/>
          </a:solidFill>
        </p:spPr>
        <p:txBody>
          <a:bodyPr wrap="none" lIns="36000" tIns="0" rIns="36000" bIns="0" rtlCol="0">
            <a:spAutoFit/>
          </a:bodyPr>
          <a:lstStyle/>
          <a:p>
            <a:r>
              <a:rPr lang="en-US" altLang="ja-JP" sz="1100" dirty="0" smtClean="0"/>
              <a:t>Console Game</a:t>
            </a:r>
            <a:r>
              <a:rPr kumimoji="1" lang="en-US" altLang="ja-JP" sz="1100" dirty="0" smtClean="0"/>
              <a:t>   </a:t>
            </a:r>
            <a:endParaRPr kumimoji="1" lang="ja-JP" altLang="en-US" sz="1100" dirty="0"/>
          </a:p>
        </p:txBody>
      </p:sp>
      <p:sp>
        <p:nvSpPr>
          <p:cNvPr id="38" name="テキスト ボックス 37"/>
          <p:cNvSpPr txBox="1"/>
          <p:nvPr/>
        </p:nvSpPr>
        <p:spPr>
          <a:xfrm>
            <a:off x="130180" y="3284984"/>
            <a:ext cx="950241" cy="169277"/>
          </a:xfrm>
          <a:prstGeom prst="rect">
            <a:avLst/>
          </a:prstGeom>
          <a:solidFill>
            <a:srgbClr val="FFFFFF"/>
          </a:solidFill>
        </p:spPr>
        <p:txBody>
          <a:bodyPr wrap="square" lIns="36000" tIns="0" rIns="36000" bIns="0" rtlCol="0">
            <a:spAutoFit/>
          </a:bodyPr>
          <a:lstStyle/>
          <a:p>
            <a:r>
              <a:rPr lang="en-US" altLang="ja-JP" sz="1100" dirty="0" smtClean="0"/>
              <a:t>   Desktop PC</a:t>
            </a:r>
            <a:r>
              <a:rPr kumimoji="1" lang="en-US" altLang="ja-JP" sz="1100" dirty="0" smtClean="0"/>
              <a:t>   </a:t>
            </a:r>
            <a:endParaRPr kumimoji="1" lang="ja-JP" altLang="en-US" sz="1100" dirty="0"/>
          </a:p>
        </p:txBody>
      </p:sp>
      <p:sp>
        <p:nvSpPr>
          <p:cNvPr id="39" name="テキスト ボックス 38"/>
          <p:cNvSpPr txBox="1"/>
          <p:nvPr/>
        </p:nvSpPr>
        <p:spPr>
          <a:xfrm>
            <a:off x="177709" y="4708291"/>
            <a:ext cx="963973" cy="338554"/>
          </a:xfrm>
          <a:prstGeom prst="rect">
            <a:avLst/>
          </a:prstGeom>
          <a:solidFill>
            <a:srgbClr val="FFFFFF"/>
          </a:solidFill>
        </p:spPr>
        <p:txBody>
          <a:bodyPr wrap="none" lIns="36000" tIns="0" rIns="36000" bIns="0" rtlCol="0">
            <a:spAutoFit/>
          </a:bodyPr>
          <a:lstStyle/>
          <a:p>
            <a:r>
              <a:rPr lang="en-US" altLang="ja-JP" sz="1100" dirty="0" smtClean="0"/>
              <a:t>Do not have  </a:t>
            </a:r>
          </a:p>
          <a:p>
            <a:r>
              <a:rPr lang="en-US" altLang="ja-JP" sz="1100" dirty="0" smtClean="0"/>
              <a:t>These devices</a:t>
            </a:r>
            <a:r>
              <a:rPr kumimoji="1" lang="en-US" altLang="ja-JP" sz="1100" dirty="0" smtClean="0"/>
              <a:t>   </a:t>
            </a:r>
            <a:endParaRPr kumimoji="1" lang="ja-JP" altLang="en-US" sz="1100" dirty="0"/>
          </a:p>
        </p:txBody>
      </p:sp>
      <p:sp>
        <p:nvSpPr>
          <p:cNvPr id="41" name="テキスト ボックス 40"/>
          <p:cNvSpPr txBox="1"/>
          <p:nvPr/>
        </p:nvSpPr>
        <p:spPr>
          <a:xfrm>
            <a:off x="3693765" y="4365104"/>
            <a:ext cx="681844" cy="169277"/>
          </a:xfrm>
          <a:prstGeom prst="rect">
            <a:avLst/>
          </a:prstGeom>
          <a:solidFill>
            <a:srgbClr val="FFFFFF"/>
          </a:solidFill>
        </p:spPr>
        <p:txBody>
          <a:bodyPr wrap="none" lIns="36000" tIns="0" rIns="36000" bIns="0" rtlCol="0">
            <a:spAutoFit/>
          </a:bodyPr>
          <a:lstStyle/>
          <a:p>
            <a:r>
              <a:rPr lang="en-US" altLang="ja-JP" sz="1100" dirty="0" smtClean="0"/>
              <a:t>2013       </a:t>
            </a:r>
            <a:r>
              <a:rPr kumimoji="1" lang="en-US" altLang="ja-JP" sz="1100" dirty="0" smtClean="0"/>
              <a:t>   </a:t>
            </a:r>
            <a:endParaRPr kumimoji="1" lang="ja-JP" altLang="en-US" sz="1100" dirty="0"/>
          </a:p>
        </p:txBody>
      </p:sp>
      <p:sp>
        <p:nvSpPr>
          <p:cNvPr id="42" name="テキスト ボックス 41"/>
          <p:cNvSpPr txBox="1"/>
          <p:nvPr/>
        </p:nvSpPr>
        <p:spPr>
          <a:xfrm>
            <a:off x="3687203" y="4704524"/>
            <a:ext cx="704527" cy="169277"/>
          </a:xfrm>
          <a:prstGeom prst="rect">
            <a:avLst/>
          </a:prstGeom>
          <a:solidFill>
            <a:srgbClr val="FFFFFF"/>
          </a:solidFill>
        </p:spPr>
        <p:txBody>
          <a:bodyPr wrap="square" lIns="36000" tIns="0" rIns="36000" bIns="0" rtlCol="0">
            <a:spAutoFit/>
          </a:bodyPr>
          <a:lstStyle/>
          <a:p>
            <a:r>
              <a:rPr lang="en-US" altLang="ja-JP" sz="1100" dirty="0" smtClean="0"/>
              <a:t>2012     </a:t>
            </a:r>
            <a:r>
              <a:rPr kumimoji="1" lang="en-US" altLang="ja-JP" sz="1100" dirty="0" smtClean="0"/>
              <a:t>   </a:t>
            </a:r>
            <a:endParaRPr kumimoji="1" lang="ja-JP" altLang="en-US" sz="1100" dirty="0"/>
          </a:p>
        </p:txBody>
      </p:sp>
      <p:sp>
        <p:nvSpPr>
          <p:cNvPr id="43" name="テキスト ボックス 42"/>
          <p:cNvSpPr txBox="1"/>
          <p:nvPr/>
        </p:nvSpPr>
        <p:spPr>
          <a:xfrm>
            <a:off x="5124210" y="1551894"/>
            <a:ext cx="870999" cy="169277"/>
          </a:xfrm>
          <a:prstGeom prst="rect">
            <a:avLst/>
          </a:prstGeom>
          <a:solidFill>
            <a:srgbClr val="FFFFFF"/>
          </a:solidFill>
        </p:spPr>
        <p:txBody>
          <a:bodyPr wrap="none" lIns="36000" tIns="0" rIns="36000" bIns="0" rtlCol="0">
            <a:spAutoFit/>
          </a:bodyPr>
          <a:lstStyle/>
          <a:p>
            <a:r>
              <a:rPr kumimoji="1" lang="en-US" altLang="ja-JP" sz="1100" dirty="0" smtClean="0"/>
              <a:t>Mobile Phone</a:t>
            </a:r>
            <a:endParaRPr kumimoji="1" lang="ja-JP" altLang="en-US" sz="1100" dirty="0"/>
          </a:p>
        </p:txBody>
      </p:sp>
      <p:sp>
        <p:nvSpPr>
          <p:cNvPr id="44" name="テキスト ボックス 43"/>
          <p:cNvSpPr txBox="1"/>
          <p:nvPr/>
        </p:nvSpPr>
        <p:spPr>
          <a:xfrm>
            <a:off x="5031292" y="1988840"/>
            <a:ext cx="1002445" cy="169277"/>
          </a:xfrm>
          <a:prstGeom prst="rect">
            <a:avLst/>
          </a:prstGeom>
          <a:solidFill>
            <a:srgbClr val="FFFFFF"/>
          </a:solidFill>
        </p:spPr>
        <p:txBody>
          <a:bodyPr wrap="none" lIns="36000" tIns="0" rIns="36000" bIns="0" rtlCol="0">
            <a:spAutoFit/>
          </a:bodyPr>
          <a:lstStyle/>
          <a:p>
            <a:r>
              <a:rPr lang="en-US" altLang="ja-JP" sz="1100" dirty="0" smtClean="0"/>
              <a:t>     Smartp</a:t>
            </a:r>
            <a:r>
              <a:rPr kumimoji="1" lang="en-US" altLang="ja-JP" sz="1100" dirty="0" smtClean="0"/>
              <a:t>hone  </a:t>
            </a:r>
            <a:endParaRPr kumimoji="1" lang="ja-JP" altLang="en-US" sz="1100" dirty="0"/>
          </a:p>
        </p:txBody>
      </p:sp>
      <p:sp>
        <p:nvSpPr>
          <p:cNvPr id="45" name="テキスト ボックス 44"/>
          <p:cNvSpPr txBox="1"/>
          <p:nvPr/>
        </p:nvSpPr>
        <p:spPr>
          <a:xfrm>
            <a:off x="5031292" y="2420888"/>
            <a:ext cx="936104" cy="169277"/>
          </a:xfrm>
          <a:prstGeom prst="rect">
            <a:avLst/>
          </a:prstGeom>
          <a:solidFill>
            <a:srgbClr val="FFFFFF"/>
          </a:solidFill>
        </p:spPr>
        <p:txBody>
          <a:bodyPr wrap="square" lIns="36000" tIns="0" rIns="36000" bIns="0" rtlCol="0">
            <a:spAutoFit/>
          </a:bodyPr>
          <a:lstStyle/>
          <a:p>
            <a:r>
              <a:rPr lang="en-US" altLang="ja-JP" sz="1100" dirty="0" smtClean="0"/>
              <a:t>       Tablet PC   </a:t>
            </a:r>
            <a:r>
              <a:rPr kumimoji="1" lang="en-US" altLang="ja-JP" sz="1100" dirty="0" smtClean="0"/>
              <a:t>   </a:t>
            </a:r>
            <a:endParaRPr kumimoji="1" lang="ja-JP" altLang="en-US" sz="1100" dirty="0"/>
          </a:p>
        </p:txBody>
      </p:sp>
      <p:sp>
        <p:nvSpPr>
          <p:cNvPr id="46" name="テキスト ボックス 45"/>
          <p:cNvSpPr txBox="1"/>
          <p:nvPr/>
        </p:nvSpPr>
        <p:spPr>
          <a:xfrm>
            <a:off x="5236421" y="2951077"/>
            <a:ext cx="758788" cy="169277"/>
          </a:xfrm>
          <a:prstGeom prst="rect">
            <a:avLst/>
          </a:prstGeom>
          <a:solidFill>
            <a:srgbClr val="FFFFFF"/>
          </a:solidFill>
        </p:spPr>
        <p:txBody>
          <a:bodyPr wrap="none" lIns="36000" tIns="0" rIns="36000" bIns="0" rtlCol="0">
            <a:spAutoFit/>
          </a:bodyPr>
          <a:lstStyle/>
          <a:p>
            <a:r>
              <a:rPr lang="en-US" altLang="ja-JP" sz="1100" dirty="0" smtClean="0"/>
              <a:t>Note  PC   </a:t>
            </a:r>
            <a:r>
              <a:rPr kumimoji="1" lang="en-US" altLang="ja-JP" sz="1100" dirty="0" smtClean="0"/>
              <a:t>   </a:t>
            </a:r>
            <a:endParaRPr kumimoji="1" lang="ja-JP" altLang="en-US" sz="1100" dirty="0"/>
          </a:p>
        </p:txBody>
      </p:sp>
      <p:sp>
        <p:nvSpPr>
          <p:cNvPr id="47" name="テキスト ボックス 46"/>
          <p:cNvSpPr txBox="1"/>
          <p:nvPr/>
        </p:nvSpPr>
        <p:spPr>
          <a:xfrm>
            <a:off x="5101676" y="3356992"/>
            <a:ext cx="950241" cy="169277"/>
          </a:xfrm>
          <a:prstGeom prst="rect">
            <a:avLst/>
          </a:prstGeom>
          <a:solidFill>
            <a:srgbClr val="FFFFFF"/>
          </a:solidFill>
        </p:spPr>
        <p:txBody>
          <a:bodyPr wrap="square" lIns="36000" tIns="0" rIns="36000" bIns="0" rtlCol="0">
            <a:spAutoFit/>
          </a:bodyPr>
          <a:lstStyle/>
          <a:p>
            <a:r>
              <a:rPr lang="en-US" altLang="ja-JP" sz="1100" dirty="0" smtClean="0"/>
              <a:t>  Desktop PC</a:t>
            </a:r>
            <a:r>
              <a:rPr kumimoji="1" lang="en-US" altLang="ja-JP" sz="1100" dirty="0" smtClean="0"/>
              <a:t>   </a:t>
            </a:r>
            <a:endParaRPr kumimoji="1" lang="ja-JP" altLang="en-US" sz="1100" dirty="0"/>
          </a:p>
        </p:txBody>
      </p:sp>
      <p:sp>
        <p:nvSpPr>
          <p:cNvPr id="48" name="テキスト ボックス 47"/>
          <p:cNvSpPr txBox="1"/>
          <p:nvPr/>
        </p:nvSpPr>
        <p:spPr>
          <a:xfrm>
            <a:off x="5108783" y="3789040"/>
            <a:ext cx="943134" cy="169277"/>
          </a:xfrm>
          <a:prstGeom prst="rect">
            <a:avLst/>
          </a:prstGeom>
          <a:solidFill>
            <a:srgbClr val="FFFFFF"/>
          </a:solidFill>
        </p:spPr>
        <p:txBody>
          <a:bodyPr wrap="none" lIns="36000" tIns="0" rIns="36000" bIns="0" rtlCol="0">
            <a:spAutoFit/>
          </a:bodyPr>
          <a:lstStyle/>
          <a:p>
            <a:r>
              <a:rPr lang="en-US" altLang="ja-JP" sz="1100" dirty="0" smtClean="0"/>
              <a:t>Mobile Game</a:t>
            </a:r>
            <a:r>
              <a:rPr kumimoji="1" lang="en-US" altLang="ja-JP" sz="1100" dirty="0" smtClean="0"/>
              <a:t>   </a:t>
            </a:r>
            <a:endParaRPr kumimoji="1" lang="ja-JP" altLang="en-US" sz="1100" dirty="0"/>
          </a:p>
        </p:txBody>
      </p:sp>
      <p:sp>
        <p:nvSpPr>
          <p:cNvPr id="49" name="テキスト ボックス 48"/>
          <p:cNvSpPr txBox="1"/>
          <p:nvPr/>
        </p:nvSpPr>
        <p:spPr>
          <a:xfrm>
            <a:off x="5083135" y="4293096"/>
            <a:ext cx="994430" cy="169277"/>
          </a:xfrm>
          <a:prstGeom prst="rect">
            <a:avLst/>
          </a:prstGeom>
          <a:solidFill>
            <a:srgbClr val="FFFFFF"/>
          </a:solidFill>
        </p:spPr>
        <p:txBody>
          <a:bodyPr wrap="none" lIns="36000" tIns="0" rIns="36000" bIns="0" rtlCol="0">
            <a:spAutoFit/>
          </a:bodyPr>
          <a:lstStyle/>
          <a:p>
            <a:r>
              <a:rPr lang="en-US" altLang="ja-JP" sz="1100" dirty="0" smtClean="0"/>
              <a:t>Console Game</a:t>
            </a:r>
            <a:r>
              <a:rPr kumimoji="1" lang="en-US" altLang="ja-JP" sz="1100" dirty="0" smtClean="0"/>
              <a:t>   </a:t>
            </a:r>
            <a:endParaRPr kumimoji="1" lang="ja-JP" altLang="en-US" sz="1100" dirty="0"/>
          </a:p>
        </p:txBody>
      </p:sp>
      <p:sp>
        <p:nvSpPr>
          <p:cNvPr id="50" name="テキスト ボックス 49"/>
          <p:cNvSpPr txBox="1"/>
          <p:nvPr/>
        </p:nvSpPr>
        <p:spPr>
          <a:xfrm>
            <a:off x="5113592" y="4653136"/>
            <a:ext cx="963973" cy="338554"/>
          </a:xfrm>
          <a:prstGeom prst="rect">
            <a:avLst/>
          </a:prstGeom>
          <a:solidFill>
            <a:srgbClr val="FFFFFF"/>
          </a:solidFill>
        </p:spPr>
        <p:txBody>
          <a:bodyPr wrap="none" lIns="36000" tIns="0" rIns="36000" bIns="0" rtlCol="0">
            <a:spAutoFit/>
          </a:bodyPr>
          <a:lstStyle/>
          <a:p>
            <a:r>
              <a:rPr lang="en-US" altLang="ja-JP" sz="1100" dirty="0" smtClean="0"/>
              <a:t>Do not have  </a:t>
            </a:r>
          </a:p>
          <a:p>
            <a:r>
              <a:rPr lang="en-US" altLang="ja-JP" sz="1100" dirty="0" smtClean="0"/>
              <a:t>These devices</a:t>
            </a:r>
            <a:r>
              <a:rPr kumimoji="1" lang="en-US" altLang="ja-JP" sz="1100" dirty="0" smtClean="0"/>
              <a:t>   </a:t>
            </a:r>
            <a:endParaRPr kumimoji="1" lang="ja-JP" altLang="en-US" sz="1100" dirty="0"/>
          </a:p>
        </p:txBody>
      </p:sp>
      <p:sp>
        <p:nvSpPr>
          <p:cNvPr id="51" name="Line 7"/>
          <p:cNvSpPr>
            <a:spLocks noChangeShapeType="1"/>
          </p:cNvSpPr>
          <p:nvPr/>
        </p:nvSpPr>
        <p:spPr bwMode="auto">
          <a:xfrm flipV="1">
            <a:off x="-3141" y="489284"/>
            <a:ext cx="9885363" cy="0"/>
          </a:xfrm>
          <a:prstGeom prst="line">
            <a:avLst/>
          </a:prstGeom>
          <a:noFill/>
          <a:ln w="57150" cmpd="thinThick">
            <a:solidFill>
              <a:srgbClr val="FCD904"/>
            </a:solidFill>
            <a:round/>
            <a:headEnd/>
            <a:tailEnd/>
          </a:ln>
        </p:spPr>
        <p:txBody>
          <a:bodyPr lIns="92333" tIns="46167" rIns="92333" bIns="46167"/>
          <a:lstStyle/>
          <a:p>
            <a:pPr fontAlgn="base">
              <a:spcBef>
                <a:spcPct val="0"/>
              </a:spcBef>
              <a:spcAft>
                <a:spcPct val="0"/>
              </a:spcAft>
            </a:pPr>
            <a:endParaRPr lang="ja-JP" altLang="en-US">
              <a:solidFill>
                <a:prstClr val="black"/>
              </a:solidFill>
              <a:latin typeface="Arial" charset="0"/>
            </a:endParaRPr>
          </a:p>
        </p:txBody>
      </p:sp>
      <p:sp>
        <p:nvSpPr>
          <p:cNvPr id="52" name="スライド番号プレースホルダ 3"/>
          <p:cNvSpPr txBox="1">
            <a:spLocks/>
          </p:cNvSpPr>
          <p:nvPr/>
        </p:nvSpPr>
        <p:spPr>
          <a:xfrm>
            <a:off x="9345488" y="116632"/>
            <a:ext cx="485775" cy="246063"/>
          </a:xfrm>
          <a:prstGeom prst="rect">
            <a:avLst/>
          </a:prstGeom>
          <a:solidFill>
            <a:schemeClr val="bg1"/>
          </a:solidFill>
          <a:ln w="25400">
            <a:solidFill>
              <a:srgbClr val="FCD904"/>
            </a:solidFill>
          </a:ln>
          <a:effectLst>
            <a:outerShdw blurRad="50800" dist="38100" dir="2700000" algn="tl" rotWithShape="0">
              <a:prstClr val="black">
                <a:alpha val="40000"/>
              </a:prstClr>
            </a:outerShdw>
          </a:effectLst>
        </p:spPr>
        <p:txBody>
          <a:bodyPr anchor="ctr" anchorCtr="1"/>
          <a:lstStyle/>
          <a:p>
            <a:pPr algn="r">
              <a:defRPr/>
            </a:pPr>
            <a:fld id="{E3856418-49E1-4348-AF93-860085069C90}" type="slidenum">
              <a:rPr lang="en-US" altLang="ja-JP" sz="1400" b="1">
                <a:effectLst>
                  <a:outerShdw blurRad="38100" dist="38100" dir="2700000" algn="tl">
                    <a:srgbClr val="000000">
                      <a:alpha val="43137"/>
                    </a:srgbClr>
                  </a:outerShdw>
                </a:effectLst>
                <a:latin typeface="ＭＳ Ｐゴシック" pitchFamily="50" charset="-128"/>
              </a:rPr>
              <a:pPr algn="r">
                <a:defRPr/>
              </a:pPr>
              <a:t>8</a:t>
            </a:fld>
            <a:endParaRPr lang="en-US" altLang="ja-JP" sz="1400" b="1" dirty="0">
              <a:effectLst>
                <a:outerShdw blurRad="38100" dist="38100" dir="2700000" algn="tl">
                  <a:srgbClr val="000000">
                    <a:alpha val="43137"/>
                  </a:srgbClr>
                </a:outerShdw>
              </a:effectLst>
              <a:latin typeface="ＭＳ Ｐゴシック" pitchFamily="50" charset="-128"/>
            </a:endParaRPr>
          </a:p>
        </p:txBody>
      </p:sp>
      <p:sp>
        <p:nvSpPr>
          <p:cNvPr id="53" name="テキスト ボックス 52"/>
          <p:cNvSpPr txBox="1"/>
          <p:nvPr/>
        </p:nvSpPr>
        <p:spPr>
          <a:xfrm>
            <a:off x="8625408" y="4372099"/>
            <a:ext cx="681844" cy="169277"/>
          </a:xfrm>
          <a:prstGeom prst="rect">
            <a:avLst/>
          </a:prstGeom>
          <a:solidFill>
            <a:srgbClr val="FFFFFF"/>
          </a:solidFill>
        </p:spPr>
        <p:txBody>
          <a:bodyPr wrap="none" lIns="36000" tIns="0" rIns="36000" bIns="0" rtlCol="0">
            <a:spAutoFit/>
          </a:bodyPr>
          <a:lstStyle/>
          <a:p>
            <a:r>
              <a:rPr lang="en-US" altLang="ja-JP" sz="1100" dirty="0" smtClean="0"/>
              <a:t>2013       </a:t>
            </a:r>
            <a:r>
              <a:rPr kumimoji="1" lang="en-US" altLang="ja-JP" sz="1100" dirty="0" smtClean="0"/>
              <a:t>   </a:t>
            </a:r>
            <a:endParaRPr kumimoji="1" lang="ja-JP" altLang="en-US" sz="1100" dirty="0"/>
          </a:p>
        </p:txBody>
      </p:sp>
      <p:sp>
        <p:nvSpPr>
          <p:cNvPr id="54" name="テキスト ボックス 53"/>
          <p:cNvSpPr txBox="1"/>
          <p:nvPr/>
        </p:nvSpPr>
        <p:spPr>
          <a:xfrm>
            <a:off x="8625408" y="4674677"/>
            <a:ext cx="681844" cy="169277"/>
          </a:xfrm>
          <a:prstGeom prst="rect">
            <a:avLst/>
          </a:prstGeom>
          <a:solidFill>
            <a:srgbClr val="FFFFFF"/>
          </a:solidFill>
        </p:spPr>
        <p:txBody>
          <a:bodyPr wrap="square" lIns="36000" tIns="0" rIns="36000" bIns="0" rtlCol="0">
            <a:spAutoFit/>
          </a:bodyPr>
          <a:lstStyle/>
          <a:p>
            <a:r>
              <a:rPr lang="en-US" altLang="ja-JP" sz="1100" dirty="0" smtClean="0"/>
              <a:t>2012     </a:t>
            </a:r>
            <a:r>
              <a:rPr kumimoji="1" lang="en-US" altLang="ja-JP" sz="1100" dirty="0" smtClean="0"/>
              <a:t>   </a:t>
            </a:r>
            <a:endParaRPr kumimoji="1" lang="ja-JP" altLang="en-US" sz="1100" dirty="0"/>
          </a:p>
        </p:txBody>
      </p:sp>
      <p:sp>
        <p:nvSpPr>
          <p:cNvPr id="40" name="テキスト ボックス 39"/>
          <p:cNvSpPr txBox="1">
            <a:spLocks noChangeArrowheads="1"/>
          </p:cNvSpPr>
          <p:nvPr/>
        </p:nvSpPr>
        <p:spPr bwMode="auto">
          <a:xfrm>
            <a:off x="0" y="-5004"/>
            <a:ext cx="9906000" cy="461665"/>
          </a:xfrm>
          <a:prstGeom prst="rect">
            <a:avLst/>
          </a:prstGeom>
          <a:noFill/>
          <a:ln w="9525">
            <a:noFill/>
            <a:miter lim="800000"/>
            <a:headEnd/>
            <a:tailEnd/>
          </a:ln>
        </p:spPr>
        <p:txBody>
          <a:bodyPr wrap="square">
            <a:spAutoFit/>
          </a:bodyPr>
          <a:lstStyle/>
          <a:p>
            <a:pPr algn="ctr">
              <a:tabLst>
                <a:tab pos="2514600" algn="l"/>
              </a:tabLst>
              <a:defRPr/>
            </a:pPr>
            <a:r>
              <a:rPr lang="ja-JP" altLang="en-US" sz="2400" b="1" dirty="0">
                <a:solidFill>
                  <a:prstClr val="black"/>
                </a:solidFill>
                <a:effectLst>
                  <a:outerShdw blurRad="38100" dist="38100" dir="2700000" algn="tl">
                    <a:srgbClr val="000000">
                      <a:alpha val="43137"/>
                    </a:srgbClr>
                  </a:outerShdw>
                </a:effectLst>
                <a:latin typeface="ＭＳ Ｐゴシック"/>
              </a:rPr>
              <a:t>　</a:t>
            </a:r>
            <a:r>
              <a:rPr lang="en-US" altLang="ja-JP" sz="2400" b="1" dirty="0">
                <a:solidFill>
                  <a:prstClr val="black"/>
                </a:solidFill>
                <a:effectLst>
                  <a:outerShdw blurRad="38100" dist="38100" dir="2700000" algn="tl">
                    <a:srgbClr val="000000">
                      <a:alpha val="43137"/>
                    </a:srgbClr>
                  </a:outerShdw>
                </a:effectLst>
                <a:latin typeface="ＭＳ Ｐゴシック"/>
              </a:rPr>
              <a:t>Current Situation of Internet-Connected </a:t>
            </a:r>
            <a:r>
              <a:rPr lang="en-US" altLang="ja-JP" sz="2400" b="1" dirty="0" smtClean="0">
                <a:solidFill>
                  <a:prstClr val="black"/>
                </a:solidFill>
                <a:effectLst>
                  <a:outerShdw blurRad="38100" dist="38100" dir="2700000" algn="tl">
                    <a:srgbClr val="000000">
                      <a:alpha val="43137"/>
                    </a:srgbClr>
                  </a:outerShdw>
                </a:effectLst>
                <a:latin typeface="ＭＳ Ｐゴシック"/>
              </a:rPr>
              <a:t>Devices</a:t>
            </a:r>
            <a:endParaRPr lang="en-US" altLang="ja-JP" sz="2400" b="1" dirty="0">
              <a:solidFill>
                <a:prstClr val="black"/>
              </a:solidFill>
              <a:effectLst>
                <a:outerShdw blurRad="38100" dist="38100" dir="2700000" algn="tl">
                  <a:srgbClr val="000000">
                    <a:alpha val="43137"/>
                  </a:srgbClr>
                </a:outerShdw>
              </a:effectLst>
              <a:latin typeface="ＭＳ Ｐゴシック"/>
            </a:endParaRPr>
          </a:p>
        </p:txBody>
      </p:sp>
    </p:spTree>
    <p:extLst>
      <p:ext uri="{BB962C8B-B14F-4D97-AF65-F5344CB8AC3E}">
        <p14:creationId xmlns:p14="http://schemas.microsoft.com/office/powerpoint/2010/main" val="4095879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B792512068564EBF97BFBE93919623" ma:contentTypeVersion="2" ma:contentTypeDescription="Create a new document." ma:contentTypeScope="" ma:versionID="c4d78c57c3d984910a7f8f39546ccb6e">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20ea36d5195da0c21fdc1efbc91bc2cf"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7DDB153-124A-4077-9DC6-DB21D2FAA294}"/>
</file>

<file path=customXml/itemProps2.xml><?xml version="1.0" encoding="utf-8"?>
<ds:datastoreItem xmlns:ds="http://schemas.openxmlformats.org/officeDocument/2006/customXml" ds:itemID="{8F5F97FE-A4FE-4005-833F-ABA4B4996157}"/>
</file>

<file path=customXml/itemProps3.xml><?xml version="1.0" encoding="utf-8"?>
<ds:datastoreItem xmlns:ds="http://schemas.openxmlformats.org/officeDocument/2006/customXml" ds:itemID="{3563B8A0-9BAE-4711-861E-38C4E5875394}"/>
</file>

<file path=docProps/app.xml><?xml version="1.0" encoding="utf-8"?>
<Properties xmlns="http://schemas.openxmlformats.org/officeDocument/2006/extended-properties" xmlns:vt="http://schemas.openxmlformats.org/officeDocument/2006/docPropsVTypes">
  <TotalTime>2492</TotalTime>
  <Words>2033</Words>
  <Application>Microsoft Office PowerPoint</Application>
  <PresentationFormat>A4 210 x 297 mm</PresentationFormat>
  <Paragraphs>580</Paragraphs>
  <Slides>15</Slides>
  <Notes>6</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Safe and Secure Internet Environment for Children in Japan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総務省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 and Secure Internet Environment for Children</dc:title>
  <dc:creator>総務省</dc:creator>
  <cp:lastModifiedBy>総務省2</cp:lastModifiedBy>
  <cp:revision>65</cp:revision>
  <cp:lastPrinted>2013-11-28T11:58:25Z</cp:lastPrinted>
  <dcterms:created xsi:type="dcterms:W3CDTF">2013-11-26T10:43:15Z</dcterms:created>
  <dcterms:modified xsi:type="dcterms:W3CDTF">2014-02-18T04:10:43Z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0x01010005B792512068564EBF97BFBE93919623</vt:lpwstr>
  </property>
</Properties>
</file>