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6" r:id="rId2"/>
    <p:sldId id="316" r:id="rId3"/>
    <p:sldId id="317" r:id="rId4"/>
    <p:sldId id="283" r:id="rId5"/>
    <p:sldId id="318" r:id="rId6"/>
    <p:sldId id="285" r:id="rId7"/>
    <p:sldId id="315" r:id="rId8"/>
    <p:sldId id="325" r:id="rId9"/>
    <p:sldId id="326" r:id="rId10"/>
    <p:sldId id="324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22" d="100"/>
          <a:sy n="122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116722783389446E-3"/>
          <c:y val="2.8571428571428571E-3"/>
          <c:w val="0.39281705948372614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3098D9"/>
            </a:solidFill>
            <a:ln w="17812">
              <a:noFill/>
            </a:ln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7812"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7812">
                <a:noFill/>
              </a:ln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  <a:ln w="17812">
                <a:noFill/>
              </a:ln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7812">
                <a:noFill/>
              </a:ln>
            </c:spPr>
          </c:dPt>
          <c:dLbls>
            <c:dLbl>
              <c:idx val="0"/>
              <c:layout>
                <c:manualLayout>
                  <c:x val="-2.250818261925968E-2"/>
                  <c:y val="7.66926406552950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8207454056386757E-2"/>
                  <c:y val="0.126623949412188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037484788856053E-2"/>
                  <c:y val="-0.164341804174961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7369879745965658E-2"/>
                  <c:y val="-0.158863758413868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  <a:latin typeface="DINCondensedC" pitchFamily="8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5"/>
                <c:pt idx="0">
                  <c:v>Child pornography</c:v>
                </c:pt>
                <c:pt idx="1">
                  <c:v>Internet-casino</c:v>
                </c:pt>
                <c:pt idx="2">
                  <c:v>Drugs</c:v>
                </c:pt>
                <c:pt idx="3">
                  <c:v>Suicide</c:v>
                </c:pt>
                <c:pt idx="4">
                  <c:v>Court decisions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27</c:v>
                </c:pt>
                <c:pt idx="1">
                  <c:v>10</c:v>
                </c:pt>
                <c:pt idx="2">
                  <c:v>60</c:v>
                </c:pt>
                <c:pt idx="3">
                  <c:v>11.8</c:v>
                </c:pt>
                <c:pt idx="4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6"/>
      </c:pieChart>
      <c:spPr>
        <a:noFill/>
        <a:ln w="17812">
          <a:noFill/>
        </a:ln>
      </c:spPr>
    </c:plotArea>
    <c:legend>
      <c:legendPos val="r"/>
      <c:layout>
        <c:manualLayout>
          <c:xMode val="edge"/>
          <c:yMode val="edge"/>
          <c:x val="0.36588103254769921"/>
          <c:y val="0.72899935083001022"/>
          <c:w val="0.62016148703162832"/>
          <c:h val="0.23957219482001163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22" b="0" i="0" u="none" strike="noStrike" baseline="0">
          <a:solidFill>
            <a:srgbClr val="000000"/>
          </a:solidFill>
          <a:latin typeface="DINPro-Medium"/>
          <a:ea typeface="DINPro-Medium"/>
          <a:cs typeface="DINPro-Medium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5D63C-EC15-401E-B787-4489082F7066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FF7D-255E-4107-A7F3-46C5B88CAA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6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76EE8-D6AE-4507-A508-F85A5C720A69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499C-59EF-44A5-B9B9-58DF14DB1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2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499C-59EF-44A5-B9B9-58DF14DB1B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8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499C-59EF-44A5-B9B9-58DF14DB1B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7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499C-59EF-44A5-B9B9-58DF14DB1B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6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499C-59EF-44A5-B9B9-58DF14DB1B3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86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lIns="64291" tIns="32146" rIns="64291" bIns="32146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3824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048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lIns="64291" tIns="32146" rIns="64291" bIns="32146"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17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eb-landia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9" y="86292"/>
            <a:ext cx="1899763" cy="168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1"/>
          <p:cNvSpPr>
            <a:spLocks/>
          </p:cNvSpPr>
          <p:nvPr/>
        </p:nvSpPr>
        <p:spPr bwMode="auto">
          <a:xfrm>
            <a:off x="971600" y="404664"/>
            <a:ext cx="7128792" cy="155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DINCondensedC" pitchFamily="82" charset="0"/>
              </a:rPr>
              <a:t>CHILD PROTECTION </a:t>
            </a:r>
          </a:p>
          <a:p>
            <a:pPr algn="ctr">
              <a:lnSpc>
                <a:spcPct val="80000"/>
              </a:lnSpc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DINCondensedC" pitchFamily="82" charset="0"/>
              </a:rPr>
              <a:t>IN INFOMEDIA</a:t>
            </a:r>
          </a:p>
        </p:txBody>
      </p:sp>
      <p:sp>
        <p:nvSpPr>
          <p:cNvPr id="15365" name="Прямоугольник 1"/>
          <p:cNvSpPr>
            <a:spLocks noChangeArrowheads="1"/>
          </p:cNvSpPr>
          <p:nvPr/>
        </p:nvSpPr>
        <p:spPr bwMode="auto">
          <a:xfrm>
            <a:off x="247799" y="1556792"/>
            <a:ext cx="8668494" cy="61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FEDERAL LAW OF 29.12.2010 №436-FZ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«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ON THE PROTECTION OF CHILDREN FROM INFORMATION HARMFUL TO THEIR HEALTH AND DEVELOPMENT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»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348880"/>
            <a:ext cx="4572000" cy="30623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00B0F0"/>
              </a:buClr>
              <a:buSzPct val="120000"/>
            </a:pPr>
            <a:r>
              <a:rPr lang="en-US" sz="1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INTRODUCES</a:t>
            </a:r>
            <a:endParaRPr lang="ru-RU" sz="1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LEGAL REGIMES OF INFORMATION PRODUCTS USE – INFORMATION PROHIBITED FOR CHILDREN AND INFORMATION WITH LIMITED ACCESS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 CLASSIFICATION OF INFORMATION PRODUCTS DEPENDING ON THE AGE OF THE CHILDREN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+mj-lt"/>
              <a:buAutoNum type="arabicPeriod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INFORMATION PRODUCTS BY EXPERTS ACCREDITED BY ROSKOMNADZOR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96036" y="2373692"/>
            <a:ext cx="412378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00B0F0"/>
              </a:buClr>
              <a:buSzPct val="120000"/>
            </a:pPr>
            <a:r>
              <a:rPr lang="en-US" sz="1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RU" sz="1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PROHIBITED FOR CHILDREN</a:t>
            </a:r>
            <a:endParaRPr lang="ru-RU" sz="1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ENCOURAGING CHILDREN TO COMMIT ACTS WITCH THREATEN THEIR LIVES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DESIRE TO USE DRUGS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JUSTIFIES VIOLENCE AND (OR) CRUELTY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DENIES FAMILY VALUES 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FOUL LANGUAGE</a:t>
            </a:r>
          </a:p>
          <a:p>
            <a:pPr marL="342900" indent="-342900">
              <a:spcAft>
                <a:spcPts val="600"/>
              </a:spcAft>
              <a:buClr>
                <a:srgbClr val="00B0F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PORNOGRAPHIC MATERIAL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1</a:t>
            </a:fld>
            <a:endParaRPr lang="ru-RU" sz="140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187624" y="5916879"/>
            <a:ext cx="7200800" cy="80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00B0F0"/>
              </a:buClr>
              <a:buSzPct val="120000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LAW IS FOCUSED ON THE EXECUTION OF THE INTERNATIONAL OBLIGATIONS UNDER THE UN CONVENTION ON THE RIGHTS OF THE CHILD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24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72143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8A6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</a:t>
            </a:r>
            <a:r>
              <a:rPr lang="en-US" sz="6000" smtClean="0">
                <a:solidFill>
                  <a:srgbClr val="08A6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ATTENTION</a:t>
            </a:r>
            <a:endParaRPr lang="ru-RU" sz="6000" dirty="0">
              <a:solidFill>
                <a:srgbClr val="08A6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597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/>
          </p:cNvSpPr>
          <p:nvPr/>
        </p:nvSpPr>
        <p:spPr bwMode="auto">
          <a:xfrm>
            <a:off x="104664" y="620688"/>
            <a:ext cx="893973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DINCondensedC" pitchFamily="82" charset="0"/>
              </a:rPr>
              <a:t>EXAMINATION OF INFORMATION PRODUCTS </a:t>
            </a:r>
          </a:p>
          <a:p>
            <a:pPr algn="ctr">
              <a:lnSpc>
                <a:spcPct val="80000"/>
              </a:lnSpc>
            </a:pPr>
            <a:endParaRPr lang="en-US" sz="1100" dirty="0" smtClean="0">
              <a:solidFill>
                <a:srgbClr val="000000"/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</a:rPr>
              <a:t>IS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</a:rPr>
              <a:t>MADE BY EXPERTS ACCREDITED BY ROSKOMNADZOR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69466" y="1569350"/>
            <a:ext cx="2431107" cy="108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6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369466" y="2517056"/>
            <a:ext cx="1047006" cy="108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6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380629" y="4725144"/>
            <a:ext cx="2431107" cy="108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6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MSU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2"/>
          <p:cNvSpPr txBox="1">
            <a:spLocks noChangeArrowheads="1"/>
          </p:cNvSpPr>
          <p:nvPr/>
        </p:nvSpPr>
        <p:spPr bwMode="auto">
          <a:xfrm>
            <a:off x="1835696" y="2012529"/>
            <a:ext cx="6076652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Box 2"/>
          <p:cNvSpPr txBox="1">
            <a:spLocks noChangeArrowheads="1"/>
          </p:cNvSpPr>
          <p:nvPr/>
        </p:nvSpPr>
        <p:spPr bwMode="auto">
          <a:xfrm>
            <a:off x="1416472" y="3068960"/>
            <a:ext cx="6076652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 ORGANIZATIONS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TextBox 2"/>
          <p:cNvSpPr txBox="1">
            <a:spLocks noChangeArrowheads="1"/>
          </p:cNvSpPr>
          <p:nvPr/>
        </p:nvSpPr>
        <p:spPr bwMode="auto">
          <a:xfrm>
            <a:off x="2457274" y="5098465"/>
            <a:ext cx="6700614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OF ADDITIONAL EDUACATION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1000125" y="3717032"/>
            <a:ext cx="6239619" cy="23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order of accreditation of experts for examination of information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is approved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9" name="TextBox 12"/>
          <p:cNvSpPr txBox="1">
            <a:spLocks noChangeArrowheads="1"/>
          </p:cNvSpPr>
          <p:nvPr/>
        </p:nvSpPr>
        <p:spPr bwMode="auto">
          <a:xfrm>
            <a:off x="1000125" y="4270672"/>
            <a:ext cx="6239619" cy="40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order of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examination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approved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20" name="Picture 3" descr="C:\Users\root\Desktop\images\images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9" y="3866604"/>
            <a:ext cx="207615" cy="19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3" descr="C:\Users\root\Desktop\images\images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9" y="4313088"/>
            <a:ext cx="207615" cy="19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05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2</a:t>
            </a:fld>
            <a:endParaRPr lang="ru-RU" sz="105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06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084" y="947664"/>
            <a:ext cx="1935510" cy="14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72617" y="1217787"/>
            <a:ext cx="4589859" cy="31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1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MONITORING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5580113" y="1217786"/>
            <a:ext cx="3439712" cy="5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1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VIOLATIONS DETECTED (PER WEEK)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TextBox 2"/>
          <p:cNvSpPr txBox="1">
            <a:spLocks noChangeArrowheads="1"/>
          </p:cNvSpPr>
          <p:nvPr/>
        </p:nvSpPr>
        <p:spPr bwMode="auto">
          <a:xfrm>
            <a:off x="673076" y="1490142"/>
            <a:ext cx="3291706" cy="74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MEDIA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TextBox 2"/>
          <p:cNvSpPr txBox="1">
            <a:spLocks noChangeArrowheads="1"/>
          </p:cNvSpPr>
          <p:nvPr/>
        </p:nvSpPr>
        <p:spPr bwMode="auto">
          <a:xfrm>
            <a:off x="5946613" y="1662597"/>
            <a:ext cx="2186657" cy="74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20 - 30</a:t>
            </a:r>
          </a:p>
        </p:txBody>
      </p:sp>
      <p:sp>
        <p:nvSpPr>
          <p:cNvPr id="15368" name="Rectangle 1"/>
          <p:cNvSpPr>
            <a:spLocks/>
          </p:cNvSpPr>
          <p:nvPr/>
        </p:nvSpPr>
        <p:spPr bwMode="auto">
          <a:xfrm>
            <a:off x="138410" y="109665"/>
            <a:ext cx="8939734" cy="148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DINCondensedC" pitchFamily="82" charset="0"/>
              </a:rPr>
              <a:t>EXECUTION</a:t>
            </a:r>
            <a:r>
              <a:rPr lang="en-US" sz="6000" dirty="0" smtClean="0">
                <a:solidFill>
                  <a:srgbClr val="1F367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DINCondensedC" pitchFamily="82" charset="0"/>
              </a:rPr>
              <a:t>OF THE LAW</a:t>
            </a:r>
          </a:p>
        </p:txBody>
      </p:sp>
      <p:sp>
        <p:nvSpPr>
          <p:cNvPr id="15369" name="TextBox 3"/>
          <p:cNvSpPr txBox="1">
            <a:spLocks noChangeArrowheads="1"/>
          </p:cNvSpPr>
          <p:nvPr/>
        </p:nvSpPr>
        <p:spPr bwMode="auto">
          <a:xfrm>
            <a:off x="295793" y="2619748"/>
            <a:ext cx="6744149" cy="31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 ON THE DETECTED VIOLATIONS IN 2015</a:t>
            </a:r>
            <a:r>
              <a:rPr lang="ru-RU" sz="1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1187624" y="3057227"/>
            <a:ext cx="6239619" cy="5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13.21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violation of the order of production or distribution of media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402953" y="3057227"/>
            <a:ext cx="905247" cy="43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411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1202912" y="3713708"/>
            <a:ext cx="6239619" cy="5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13.22</a:t>
            </a:r>
          </a:p>
          <a:p>
            <a:pPr eaLnBrk="1" hangingPunct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(violation of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publication data announcement)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3" name="TextBox 15"/>
          <p:cNvSpPr txBox="1">
            <a:spLocks noChangeArrowheads="1"/>
          </p:cNvSpPr>
          <p:nvPr/>
        </p:nvSpPr>
        <p:spPr bwMode="auto">
          <a:xfrm>
            <a:off x="402953" y="3658501"/>
            <a:ext cx="906363" cy="43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4" name="TextBox 3"/>
          <p:cNvSpPr txBox="1">
            <a:spLocks noChangeArrowheads="1"/>
          </p:cNvSpPr>
          <p:nvPr/>
        </p:nvSpPr>
        <p:spPr bwMode="auto">
          <a:xfrm>
            <a:off x="295796" y="4363269"/>
            <a:ext cx="4589859" cy="31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1600" dirty="0" smtClean="0">
                <a:solidFill>
                  <a:srgbClr val="3AAA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TYPES OF VIOLATIONS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5" name="TextBox 18"/>
          <p:cNvSpPr txBox="1">
            <a:spLocks noChangeArrowheads="1"/>
          </p:cNvSpPr>
          <p:nvPr/>
        </p:nvSpPr>
        <p:spPr bwMode="auto">
          <a:xfrm>
            <a:off x="508993" y="4752826"/>
            <a:ext cx="6239619" cy="24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of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products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6" name="TextBox 19"/>
          <p:cNvSpPr txBox="1">
            <a:spLocks noChangeArrowheads="1"/>
          </p:cNvSpPr>
          <p:nvPr/>
        </p:nvSpPr>
        <p:spPr bwMode="auto">
          <a:xfrm>
            <a:off x="508993" y="5140209"/>
            <a:ext cx="6239619" cy="24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defPPr>
              <a:defRPr lang="ru-RU"/>
            </a:defPPr>
            <a:lvl1pPr>
              <a:defRPr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announcement marking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7" name="TextBox 20"/>
          <p:cNvSpPr txBox="1">
            <a:spLocks noChangeArrowheads="1"/>
          </p:cNvSpPr>
          <p:nvPr/>
        </p:nvSpPr>
        <p:spPr bwMode="auto">
          <a:xfrm>
            <a:off x="507877" y="5544040"/>
            <a:ext cx="6239619" cy="24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sign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resumption of television and radio programs broadcasting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8" name="TextBox 21"/>
          <p:cNvSpPr txBox="1">
            <a:spLocks noChangeArrowheads="1"/>
          </p:cNvSpPr>
          <p:nvPr/>
        </p:nvSpPr>
        <p:spPr bwMode="auto">
          <a:xfrm>
            <a:off x="507877" y="5954248"/>
            <a:ext cx="5020717" cy="24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defPPr>
              <a:defRPr lang="ru-RU"/>
            </a:defPPr>
            <a:lvl1pPr>
              <a:defRPr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Discordance of the information products with the sign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9" name="Равнобедренный треугольник 22"/>
          <p:cNvSpPr>
            <a:spLocks noChangeArrowheads="1"/>
          </p:cNvSpPr>
          <p:nvPr/>
        </p:nvSpPr>
        <p:spPr bwMode="auto">
          <a:xfrm rot="5400000">
            <a:off x="324818" y="4909096"/>
            <a:ext cx="156270" cy="100459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0" name="Равнобедренный треугольник 23"/>
          <p:cNvSpPr>
            <a:spLocks noChangeArrowheads="1"/>
          </p:cNvSpPr>
          <p:nvPr/>
        </p:nvSpPr>
        <p:spPr bwMode="auto">
          <a:xfrm rot="5400000">
            <a:off x="324818" y="5297537"/>
            <a:ext cx="156270" cy="100459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1" name="Равнобедренный треугольник 24"/>
          <p:cNvSpPr>
            <a:spLocks noChangeArrowheads="1"/>
          </p:cNvSpPr>
          <p:nvPr/>
        </p:nvSpPr>
        <p:spPr bwMode="auto">
          <a:xfrm rot="5400000">
            <a:off x="324818" y="5664771"/>
            <a:ext cx="156270" cy="100459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2" name="Равнобедренный треугольник 25"/>
          <p:cNvSpPr>
            <a:spLocks noChangeArrowheads="1"/>
          </p:cNvSpPr>
          <p:nvPr/>
        </p:nvSpPr>
        <p:spPr bwMode="auto">
          <a:xfrm rot="5400000">
            <a:off x="324260" y="6074979"/>
            <a:ext cx="157385" cy="100459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4291" tIns="32146" rIns="64291" bIns="32146"/>
          <a:lstStyle/>
          <a:p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05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3</a:t>
            </a:fld>
            <a:endParaRPr lang="ru-RU" sz="105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582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251148" y="404664"/>
            <a:ext cx="8635008" cy="168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FEDERAL </a:t>
            </a:r>
            <a:r>
              <a:rPr lang="en-US" sz="4800" dirty="0" smtClean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LAW </a:t>
            </a:r>
          </a:p>
          <a:p>
            <a:pPr algn="ctr">
              <a:lnSpc>
                <a:spcPct val="90000"/>
              </a:lnSpc>
            </a:pPr>
            <a:r>
              <a:rPr lang="en-US" sz="4800" dirty="0" smtClean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№ </a:t>
            </a:r>
            <a:r>
              <a:rPr lang="en-US" sz="4800" dirty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139-FZ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420812" y="2720206"/>
            <a:ext cx="8201918" cy="169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«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On amendments to the Federal Law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«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On the Protection of Minors against Information Detrimental to their Health and Development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»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 and to the other legal Acts of the Russian Federation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Pro-Medium" pitchFamily="50" charset="0"/>
              </a:rPr>
              <a:t>»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INPro-Medium" pitchFamily="50" charset="0"/>
            </a:endParaRP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5004048" y="4897934"/>
            <a:ext cx="3921175" cy="9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CAME INTO OPERATION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INCondensedC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n-US" sz="4000" dirty="0" smtClean="0">
                <a:solidFill>
                  <a:srgbClr val="3098D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NOVEVEMBER </a:t>
            </a:r>
            <a:r>
              <a:rPr lang="en-US" sz="4800" dirty="0">
                <a:solidFill>
                  <a:srgbClr val="3098D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2012</a:t>
            </a:r>
            <a:endParaRPr lang="en-US" sz="4000" dirty="0">
              <a:solidFill>
                <a:srgbClr val="3098D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10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4</a:t>
            </a:fld>
            <a:endParaRPr lang="ru-RU" sz="110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55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DINCondensedC" panose="00000506000000000000" pitchFamily="2" charset="-52"/>
              </a:rPr>
              <a:pPr algn="r" eaLnBrk="1" hangingPunct="1"/>
              <a:t>5</a:t>
            </a:fld>
            <a:endParaRPr lang="ru-RU" sz="1400" b="1" dirty="0">
              <a:solidFill>
                <a:schemeClr val="bg1">
                  <a:lumMod val="65000"/>
                </a:schemeClr>
              </a:solidFill>
              <a:latin typeface="DINCondensedC" panose="00000506000000000000" pitchFamily="2" charset="-52"/>
            </a:endParaRP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77474" y="2358276"/>
            <a:ext cx="3884075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en-US" sz="5000" dirty="0" smtClean="0">
                <a:solidFill>
                  <a:srgbClr val="3299D9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ROSCOMNADZOR</a:t>
            </a:r>
            <a:endParaRPr lang="en-US" sz="5000" dirty="0">
              <a:solidFill>
                <a:srgbClr val="3299D9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5122470" y="2478770"/>
            <a:ext cx="3924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500" dirty="0" smtClean="0">
                <a:solidFill>
                  <a:schemeClr val="tx1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CHILD PORNOGRAPHY</a:t>
            </a:r>
            <a:endParaRPr lang="en-US" sz="2500" dirty="0">
              <a:solidFill>
                <a:schemeClr val="tx1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386457" y="3020032"/>
            <a:ext cx="18002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en-US" sz="5000" dirty="0" smtClean="0">
                <a:solidFill>
                  <a:srgbClr val="3299D9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MVD</a:t>
            </a:r>
            <a:endParaRPr lang="en-US" sz="5000" dirty="0">
              <a:solidFill>
                <a:srgbClr val="3299D9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5153844" y="3162076"/>
            <a:ext cx="3924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500" dirty="0" smtClean="0">
                <a:solidFill>
                  <a:schemeClr val="tx1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DRUGS</a:t>
            </a:r>
            <a:endParaRPr lang="en-US" sz="2500" dirty="0">
              <a:solidFill>
                <a:schemeClr val="tx1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351157" y="3812120"/>
            <a:ext cx="4535028" cy="71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en-US" sz="5000" dirty="0" smtClean="0">
                <a:solidFill>
                  <a:srgbClr val="3299D9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ROSPOTREBNADZOR</a:t>
            </a:r>
            <a:endParaRPr lang="en-US" sz="5000" dirty="0">
              <a:solidFill>
                <a:srgbClr val="3299D9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5138986" y="3913559"/>
            <a:ext cx="40580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500" dirty="0" smtClean="0"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SUICIDE</a:t>
            </a:r>
            <a:endParaRPr lang="en-US" sz="2500" dirty="0"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138410" y="174129"/>
            <a:ext cx="8939734" cy="148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6000" dirty="0" smtClean="0">
                <a:solidFill>
                  <a:srgbClr val="1F3671"/>
                </a:solidFill>
                <a:latin typeface="DINCondensedC" pitchFamily="82" charset="0"/>
                <a:ea typeface="DINCondensedC" pitchFamily="82" charset="0"/>
                <a:cs typeface="DINCondensedC" pitchFamily="82" charset="0"/>
                <a:sym typeface="DINCondensedC" pitchFamily="82" charset="0"/>
              </a:rPr>
              <a:t>MECHANISM</a:t>
            </a:r>
            <a:r>
              <a:rPr lang="ru-RU" sz="4900" dirty="0" smtClean="0">
                <a:solidFill>
                  <a:srgbClr val="1F3671"/>
                </a:solidFill>
                <a:latin typeface="DINCondensedC" pitchFamily="82" charset="0"/>
                <a:ea typeface="DINCondensedC" pitchFamily="82" charset="0"/>
                <a:cs typeface="DINCondensedC" pitchFamily="82" charset="0"/>
                <a:sym typeface="DINCondensedC" pitchFamily="82" charset="0"/>
              </a:rPr>
              <a:t/>
            </a:r>
            <a:br>
              <a:rPr lang="ru-RU" sz="4900" dirty="0" smtClean="0">
                <a:solidFill>
                  <a:srgbClr val="1F3671"/>
                </a:solidFill>
                <a:latin typeface="DINCondensedC" pitchFamily="82" charset="0"/>
                <a:ea typeface="DINCondensedC" pitchFamily="82" charset="0"/>
                <a:cs typeface="DINCondensedC" pitchFamily="82" charset="0"/>
                <a:sym typeface="DINCondensedC" pitchFamily="82" charset="0"/>
              </a:rPr>
            </a:br>
            <a:r>
              <a:rPr lang="en-US" sz="2500" dirty="0" smtClean="0">
                <a:solidFill>
                  <a:srgbClr val="1F3671"/>
                </a:solidFill>
                <a:latin typeface="DINCondensedC" pitchFamily="82" charset="0"/>
                <a:ea typeface="DINCondensedC" pitchFamily="82" charset="0"/>
                <a:cs typeface="DINCondensedC" pitchFamily="82" charset="0"/>
                <a:sym typeface="DINCondensedC" pitchFamily="82" charset="0"/>
              </a:rPr>
              <a:t>OF THE PRE-TRIAL RESTRICTION Of THE ACCESS TO THE INFORMATION PROHIBITED FOR CHILDREN IN RUSSIA</a:t>
            </a:r>
            <a:endParaRPr lang="en-US" sz="2500" dirty="0">
              <a:solidFill>
                <a:srgbClr val="1F3671"/>
              </a:solidFill>
              <a:latin typeface="DINCondensedC" pitchFamily="82" charset="0"/>
              <a:ea typeface="DINCondensedC" pitchFamily="82" charset="0"/>
              <a:cs typeface="DINCondensedC" pitchFamily="82" charset="0"/>
              <a:sym typeface="DINCondensedC" pitchFamily="8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772816"/>
            <a:ext cx="8753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DECISIONS TO RECOGNIZE THE INFORMATION ILLEGAL ARE TAKEN BY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972674" y="2348880"/>
            <a:ext cx="0" cy="280831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55576" y="5157192"/>
            <a:ext cx="76328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  <a:sym typeface="DINCondensedC" charset="0"/>
              </a:rPr>
              <a:t>THE SPECIAL WEBSITE</a:t>
            </a:r>
            <a:r>
              <a:rPr lang="ru-RU" sz="2200" dirty="0" smtClean="0"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  <a:sym typeface="DINCondensedC" charset="0"/>
              </a:rPr>
              <a:t>ФОРМА</a:t>
            </a:r>
            <a:endParaRPr lang="en-US" sz="2200" dirty="0" smtClean="0">
              <a:solidFill>
                <a:srgbClr val="000000"/>
              </a:solidFill>
              <a:latin typeface="DINCondensedC" pitchFamily="82" charset="0"/>
              <a:ea typeface="ヒラギノ角ゴ ProN W3" charset="0"/>
              <a:cs typeface="ヒラギノ角ゴ ProN W3" charset="0"/>
              <a:sym typeface="DINCondensedC" charset="0"/>
            </a:endParaRPr>
          </a:p>
          <a:p>
            <a:pPr algn="ctr"/>
            <a:r>
              <a:rPr lang="en-US" sz="2200" dirty="0" smtClean="0">
                <a:solidFill>
                  <a:srgbClr val="0070C0"/>
                </a:solidFill>
                <a:latin typeface="DINCondensedC" pitchFamily="82" charset="0"/>
                <a:ea typeface="ヒラギノ角ゴ ProN W3" charset="0"/>
                <a:cs typeface="ヒラギノ角ゴ ProN W3" charset="0"/>
                <a:sym typeface="DINCondensedC" charset="0"/>
              </a:rPr>
              <a:t>EAIS.RKN.GOV.RU</a:t>
            </a:r>
            <a:r>
              <a:rPr lang="ru-RU" sz="2200" dirty="0" smtClean="0"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  <a:sym typeface="DINCondensedC" charset="0"/>
              </a:rPr>
              <a:t> </a:t>
            </a:r>
            <a:endParaRPr lang="en-US" sz="2200" dirty="0" smtClean="0">
              <a:solidFill>
                <a:srgbClr val="000000"/>
              </a:solidFill>
              <a:latin typeface="DINCondensedC" pitchFamily="82" charset="0"/>
              <a:ea typeface="ヒラギノ角ゴ ProN W3" charset="0"/>
              <a:cs typeface="ヒラギノ角ゴ ProN W3" charset="0"/>
              <a:sym typeface="DINCondensedC" charset="0"/>
            </a:endParaRPr>
          </a:p>
          <a:p>
            <a:pPr algn="ctr"/>
            <a:r>
              <a:rPr lang="en-US" sz="2200" dirty="0" smtClean="0">
                <a:solidFill>
                  <a:srgbClr val="000000"/>
                </a:solidFill>
                <a:latin typeface="DINCondensedC" pitchFamily="82" charset="0"/>
                <a:ea typeface="ヒラギノ角ゴ ProN W3" charset="0"/>
                <a:cs typeface="ヒラギノ角ゴ ProN W3" charset="0"/>
                <a:sym typeface="DINCondensedC" charset="0"/>
              </a:rPr>
              <a:t>HAS BEEN CREATED TO RECEIVE COMPLAINTS ON ILLEGAL INFORMATION</a:t>
            </a:r>
            <a:endParaRPr lang="ru-RU" sz="2200" dirty="0">
              <a:solidFill>
                <a:srgbClr val="000000"/>
              </a:solidFill>
              <a:latin typeface="DINCondensedC" pitchFamily="82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" name="Rectangle 8"/>
          <p:cNvSpPr>
            <a:spLocks/>
          </p:cNvSpPr>
          <p:nvPr/>
        </p:nvSpPr>
        <p:spPr bwMode="auto">
          <a:xfrm>
            <a:off x="386457" y="4462677"/>
            <a:ext cx="4535028" cy="71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en-US" sz="5000" dirty="0" smtClean="0">
                <a:solidFill>
                  <a:srgbClr val="3299D9"/>
                </a:solidFill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FNS</a:t>
            </a:r>
            <a:endParaRPr lang="en-US" sz="5000" dirty="0">
              <a:solidFill>
                <a:srgbClr val="3299D9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53844" y="4564116"/>
            <a:ext cx="40580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500" dirty="0" smtClean="0">
                <a:latin typeface="DINCondensedC" charset="0"/>
                <a:ea typeface="DINCondensedC" charset="0"/>
                <a:cs typeface="DINCondensedC" charset="0"/>
                <a:sym typeface="DINCondensedC" charset="0"/>
              </a:rPr>
              <a:t>INTERNET-CASINO</a:t>
            </a:r>
            <a:endParaRPr lang="en-US" sz="2500" dirty="0"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2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224359" y="404664"/>
            <a:ext cx="8751094" cy="18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5400" dirty="0" smtClean="0">
                <a:solidFill>
                  <a:srgbClr val="1F367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COMPLAINTS WERE RECEIDEV USING THE APPLICATION FORM</a:t>
            </a:r>
            <a:endParaRPr lang="en-US" sz="5400" dirty="0">
              <a:solidFill>
                <a:srgbClr val="1F3671"/>
              </a:solidFill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47360" y="2708920"/>
            <a:ext cx="8305091" cy="266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n-US" sz="14000" dirty="0" smtClean="0">
                <a:solidFill>
                  <a:srgbClr val="00B0F0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&gt;336 </a:t>
            </a:r>
            <a:r>
              <a:rPr lang="ru-RU" sz="14000" dirty="0" smtClean="0">
                <a:solidFill>
                  <a:srgbClr val="00B0F0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000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6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10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6</a:t>
            </a:fld>
            <a:endParaRPr lang="ru-RU" sz="110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90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"/>
          <p:cNvSpPr>
            <a:spLocks noChangeShapeType="1"/>
          </p:cNvSpPr>
          <p:nvPr/>
        </p:nvSpPr>
        <p:spPr bwMode="auto">
          <a:xfrm>
            <a:off x="138040" y="1916832"/>
            <a:ext cx="864244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280488" y="4335661"/>
            <a:ext cx="861199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3"/>
          <p:cNvSpPr>
            <a:spLocks/>
          </p:cNvSpPr>
          <p:nvPr/>
        </p:nvSpPr>
        <p:spPr bwMode="auto">
          <a:xfrm>
            <a:off x="179512" y="-27384"/>
            <a:ext cx="8483203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r>
              <a:rPr lang="en-US" sz="4800" dirty="0" smtClean="0">
                <a:solidFill>
                  <a:srgbClr val="1F367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STATISTICS</a:t>
            </a:r>
            <a:br>
              <a:rPr lang="en-US" sz="4800" dirty="0" smtClean="0">
                <a:solidFill>
                  <a:srgbClr val="1F367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</a:br>
            <a:r>
              <a:rPr lang="en-US" dirty="0" smtClean="0">
                <a:solidFill>
                  <a:srgbClr val="1F367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OF THE UNITED REGISTER OF THE PROHIBITED INFORMATION</a:t>
            </a:r>
            <a:endParaRPr lang="en-US" dirty="0">
              <a:solidFill>
                <a:srgbClr val="1F3671"/>
              </a:solidFill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74251"/>
              </p:ext>
            </p:extLst>
          </p:nvPr>
        </p:nvGraphicFramePr>
        <p:xfrm>
          <a:off x="3015948" y="1945002"/>
          <a:ext cx="5915893" cy="231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8" name="Oval 9"/>
          <p:cNvSpPr>
            <a:spLocks/>
          </p:cNvSpPr>
          <p:nvPr/>
        </p:nvSpPr>
        <p:spPr bwMode="auto">
          <a:xfrm>
            <a:off x="3690108" y="2593082"/>
            <a:ext cx="1080120" cy="106594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1" name="Rectangle 12"/>
          <p:cNvSpPr>
            <a:spLocks/>
          </p:cNvSpPr>
          <p:nvPr/>
        </p:nvSpPr>
        <p:spPr bwMode="auto">
          <a:xfrm>
            <a:off x="252377" y="2409944"/>
            <a:ext cx="27347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indent="18975">
              <a:spcBef>
                <a:spcPts val="352"/>
              </a:spcBef>
              <a:tabLst>
                <a:tab pos="204260" algn="l"/>
              </a:tabLst>
            </a:pPr>
            <a:r>
              <a:rPr lang="en-US" sz="1100" dirty="0" smtClean="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INCLUDED IN THE REGISTER (ALL TIME)</a:t>
            </a:r>
            <a:endParaRPr lang="en-US" sz="1100" dirty="0"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5612" name="Rectangle 13"/>
          <p:cNvSpPr>
            <a:spLocks/>
          </p:cNvSpPr>
          <p:nvPr/>
        </p:nvSpPr>
        <p:spPr bwMode="auto">
          <a:xfrm>
            <a:off x="261306" y="2613459"/>
            <a:ext cx="1500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&gt;</a:t>
            </a:r>
            <a:r>
              <a:rPr lang="ru-RU" dirty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  <a:r>
              <a:rPr lang="en-US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153</a:t>
            </a:r>
            <a:r>
              <a:rPr lang="ru-RU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000</a:t>
            </a:r>
            <a:r>
              <a:rPr lang="en-US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  <a:r>
              <a:rPr lang="en-US" dirty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URL</a:t>
            </a:r>
          </a:p>
        </p:txBody>
      </p:sp>
      <p:sp>
        <p:nvSpPr>
          <p:cNvPr id="25613" name="Rectangle 14"/>
          <p:cNvSpPr>
            <a:spLocks/>
          </p:cNvSpPr>
          <p:nvPr/>
        </p:nvSpPr>
        <p:spPr bwMode="auto">
          <a:xfrm>
            <a:off x="250031" y="3803622"/>
            <a:ext cx="52900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indent="18975">
              <a:spcBef>
                <a:spcPts val="352"/>
              </a:spcBef>
              <a:tabLst>
                <a:tab pos="204260" algn="l"/>
              </a:tabLst>
            </a:pPr>
            <a:r>
              <a:rPr lang="en-US" sz="105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</a:p>
        </p:txBody>
      </p:sp>
      <p:sp>
        <p:nvSpPr>
          <p:cNvPr id="25614" name="Rectangle 15"/>
          <p:cNvSpPr>
            <a:spLocks/>
          </p:cNvSpPr>
          <p:nvPr/>
        </p:nvSpPr>
        <p:spPr bwMode="auto">
          <a:xfrm>
            <a:off x="252376" y="3265326"/>
            <a:ext cx="1454299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&gt;</a:t>
            </a:r>
            <a:r>
              <a:rPr lang="ru-RU" dirty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  <a:r>
              <a:rPr lang="en-US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37 700</a:t>
            </a:r>
            <a:r>
              <a:rPr lang="ru-RU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  <a:r>
              <a:rPr lang="en-US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URL</a:t>
            </a:r>
            <a:endParaRPr lang="en-US" dirty="0">
              <a:solidFill>
                <a:srgbClr val="3AAAE1"/>
              </a:solidFill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5615" name="Rectangle 16"/>
          <p:cNvSpPr>
            <a:spLocks/>
          </p:cNvSpPr>
          <p:nvPr/>
        </p:nvSpPr>
        <p:spPr bwMode="auto">
          <a:xfrm>
            <a:off x="252376" y="3019536"/>
            <a:ext cx="250549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indent="18975">
              <a:spcBef>
                <a:spcPts val="352"/>
              </a:spcBef>
              <a:tabLst>
                <a:tab pos="204260" algn="l"/>
              </a:tabLst>
            </a:pPr>
            <a:r>
              <a:rPr lang="en-US" sz="110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СЕЙЧАС В РЕЕСТРЕ</a:t>
            </a:r>
            <a:r>
              <a:rPr lang="ru-RU" sz="110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(МОНИТОРИНГ)</a:t>
            </a:r>
            <a:r>
              <a:rPr lang="en-US" sz="110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</a:t>
            </a:r>
          </a:p>
        </p:txBody>
      </p:sp>
      <p:sp>
        <p:nvSpPr>
          <p:cNvPr id="25618" name="Rectangle 19"/>
          <p:cNvSpPr>
            <a:spLocks/>
          </p:cNvSpPr>
          <p:nvPr/>
        </p:nvSpPr>
        <p:spPr bwMode="auto">
          <a:xfrm>
            <a:off x="6144617" y="2566556"/>
            <a:ext cx="10196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indent="18975">
              <a:spcBef>
                <a:spcPts val="352"/>
              </a:spcBef>
              <a:tabLst>
                <a:tab pos="204260" algn="l"/>
              </a:tabLst>
            </a:pPr>
            <a:r>
              <a:rPr lang="en-US" sz="1050" dirty="0" smtClean="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ILLEGAL INFORMATION ISN`T REMOVED</a:t>
            </a:r>
            <a:endParaRPr lang="en-US" sz="1050" dirty="0"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5619" name="Rectangle 20"/>
          <p:cNvSpPr>
            <a:spLocks/>
          </p:cNvSpPr>
          <p:nvPr/>
        </p:nvSpPr>
        <p:spPr bwMode="auto">
          <a:xfrm>
            <a:off x="7246957" y="2594636"/>
            <a:ext cx="1533204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80000"/>
              </a:lnSpc>
            </a:pPr>
            <a:r>
              <a:rPr lang="en-US" sz="4400" dirty="0" smtClean="0">
                <a:solidFill>
                  <a:srgbClr val="3AAAE1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24%</a:t>
            </a:r>
            <a:endParaRPr lang="en-US" sz="4400" dirty="0">
              <a:solidFill>
                <a:srgbClr val="3AAAE1"/>
              </a:solidFill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23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05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7</a:t>
            </a:fld>
            <a:endParaRPr lang="ru-RU" sz="105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3"/>
          <p:cNvSpPr>
            <a:spLocks/>
          </p:cNvSpPr>
          <p:nvPr/>
        </p:nvSpPr>
        <p:spPr bwMode="auto">
          <a:xfrm>
            <a:off x="217662" y="4509120"/>
            <a:ext cx="8483203" cy="96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80000"/>
              </a:lnSpc>
            </a:pPr>
            <a:r>
              <a:rPr lang="en-US" sz="1400" dirty="0" smtClean="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ROSCOMNADZOR RECEIVED MORE THAN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26 000 COURT DECISIONS </a:t>
            </a:r>
            <a:r>
              <a:rPr lang="en-US" sz="1400" dirty="0" smtClean="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ON THE RECOGNITION OF INFORMATION ILLEGAL BASED ON WHICH MORE THAN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44 000</a:t>
            </a:r>
            <a:r>
              <a:rPr lang="en-US" sz="1400" dirty="0" smtClean="0">
                <a:latin typeface="Times New Roman" panose="02020603050405020304" pitchFamily="18" charset="0"/>
                <a:ea typeface="DINCondensedC" pitchFamily="82" charset="0"/>
                <a:cs typeface="Times New Roman" panose="02020603050405020304" pitchFamily="18" charset="0"/>
                <a:sym typeface="DINCondensedC" pitchFamily="82" charset="0"/>
              </a:rPr>
              <a:t> INTERNET RESOURCES WERE INCLUDED IN THE UNIFIED REGISTER </a:t>
            </a:r>
            <a:endParaRPr lang="en-US" sz="1400" dirty="0">
              <a:latin typeface="Times New Roman" panose="02020603050405020304" pitchFamily="18" charset="0"/>
              <a:ea typeface="DINCondensedC" pitchFamily="82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95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291147" y="116632"/>
            <a:ext cx="863500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90000"/>
              </a:lnSpc>
            </a:pPr>
            <a:r>
              <a:rPr lang="en-US" sz="5400" dirty="0" smtClean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Activities </a:t>
            </a:r>
            <a:r>
              <a:rPr lang="en-US" sz="5400" dirty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of </a:t>
            </a:r>
            <a:r>
              <a:rPr lang="en-US" sz="5400" dirty="0" smtClean="0">
                <a:solidFill>
                  <a:srgbClr val="1F36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INCondensedC" pitchFamily="82" charset="0"/>
              </a:rPr>
              <a:t>industry</a:t>
            </a:r>
            <a:endParaRPr lang="en-US" sz="5400" dirty="0">
              <a:solidFill>
                <a:srgbClr val="1F36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INCondensedC" pitchFamily="82" charset="0"/>
            </a:endParaRP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200" b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1" hangingPunct="1"/>
              <a:t>8</a:t>
            </a:fld>
            <a:endParaRPr lang="ru-RU" sz="1200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291147" y="1484784"/>
            <a:ext cx="8728677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- Hotline by ROCIT 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</a:rPr>
              <a:t>http</a:t>
            </a:r>
            <a:r>
              <a:rPr lang="en-US" sz="28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</a:rPr>
              <a:t>:/</a:t>
            </a:r>
            <a:r>
              <a:rPr lang="en-US" sz="2800" b="1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</a:rPr>
              <a:t>/</a:t>
            </a:r>
            <a:r>
              <a:rPr lang="en-US" sz="28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</a:rPr>
              <a:t>www.hotline.rocit.ru</a:t>
            </a:r>
            <a:r>
              <a:rPr lang="en-US" sz="28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 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(member </a:t>
            </a:r>
            <a:r>
              <a:rPr lang="en-US" sz="28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of INHOPE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Child </a:t>
            </a:r>
            <a:r>
              <a:rPr lang="en-US" sz="20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pornography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Child </a:t>
            </a:r>
            <a:r>
              <a:rPr lang="en-US" sz="20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grooming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Cyberbullying and </a:t>
            </a:r>
            <a:r>
              <a:rPr lang="en-US" sz="20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cyber-humiliation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Software solutions such as </a:t>
            </a:r>
            <a:r>
              <a:rPr lang="ru-RU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«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Parental control</a:t>
            </a:r>
            <a:r>
              <a:rPr lang="ru-RU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» 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and </a:t>
            </a:r>
            <a:r>
              <a:rPr lang="ru-RU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«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Mobile Manager</a:t>
            </a:r>
            <a:r>
              <a:rPr lang="ru-RU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»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created by Mobile operators and IT-company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endParaRPr lang="en-US" sz="2800" dirty="0">
              <a:solidFill>
                <a:srgbClr val="3299D9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3299D9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Conferences </a:t>
            </a:r>
            <a:r>
              <a:rPr lang="en-US" sz="28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and forums (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Safer </a:t>
            </a:r>
            <a:r>
              <a:rPr lang="en-US" sz="2800" dirty="0" err="1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RUnet</a:t>
            </a:r>
            <a:r>
              <a:rPr lang="en-US" sz="28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week)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3299D9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4961856" y="2695461"/>
            <a:ext cx="3924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21" name="Line 1"/>
          <p:cNvSpPr>
            <a:spLocks noChangeShapeType="1"/>
          </p:cNvSpPr>
          <p:nvPr/>
        </p:nvSpPr>
        <p:spPr bwMode="auto">
          <a:xfrm>
            <a:off x="287428" y="5085184"/>
            <a:ext cx="864244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1"/>
          <p:cNvSpPr>
            <a:spLocks noChangeShapeType="1"/>
          </p:cNvSpPr>
          <p:nvPr/>
        </p:nvSpPr>
        <p:spPr bwMode="auto">
          <a:xfrm>
            <a:off x="377378" y="3356992"/>
            <a:ext cx="864244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28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291147" y="116632"/>
            <a:ext cx="863500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26788" tIns="26788" rIns="26788" bIns="26788"/>
          <a:lstStyle/>
          <a:p>
            <a:pPr algn="ctr">
              <a:lnSpc>
                <a:spcPct val="90000"/>
              </a:lnSpc>
            </a:pPr>
            <a:r>
              <a:rPr lang="en-US" sz="6000" dirty="0" smtClean="0">
                <a:solidFill>
                  <a:srgbClr val="1F3671"/>
                </a:solidFill>
                <a:latin typeface="DINCondensedC" pitchFamily="82" charset="0"/>
                <a:cs typeface="Arial" charset="0"/>
                <a:sym typeface="DINCondensedC" pitchFamily="82" charset="0"/>
              </a:rPr>
              <a:t>Activities </a:t>
            </a:r>
            <a:r>
              <a:rPr lang="en-US" sz="6000" dirty="0">
                <a:solidFill>
                  <a:srgbClr val="1F3671"/>
                </a:solidFill>
                <a:latin typeface="DINCondensedC" pitchFamily="82" charset="0"/>
                <a:cs typeface="Arial" charset="0"/>
                <a:sym typeface="DINCondensedC" pitchFamily="82" charset="0"/>
              </a:rPr>
              <a:t>of </a:t>
            </a:r>
            <a:r>
              <a:rPr lang="en-US" sz="6000" dirty="0" smtClean="0">
                <a:solidFill>
                  <a:srgbClr val="1F3671"/>
                </a:solidFill>
                <a:latin typeface="DINCondensedC" pitchFamily="82" charset="0"/>
                <a:cs typeface="Arial" charset="0"/>
                <a:sym typeface="DINCondensedC" pitchFamily="82" charset="0"/>
              </a:rPr>
              <a:t>industry</a:t>
            </a:r>
            <a:endParaRPr lang="en-US" sz="6000" dirty="0">
              <a:solidFill>
                <a:srgbClr val="1F3671"/>
              </a:solidFill>
              <a:latin typeface="DINCondensedC" pitchFamily="82" charset="0"/>
              <a:cs typeface="Arial" charset="0"/>
              <a:sym typeface="DINCondensedC" pitchFamily="82" charset="0"/>
            </a:endParaRP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532440" y="6429254"/>
            <a:ext cx="487384" cy="42874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fld id="{A5D225B6-CF47-4699-88CF-E911604E8901}" type="slidenum"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DINCondensedC" panose="00000506000000000000" pitchFamily="2" charset="-52"/>
              </a:rPr>
              <a:pPr algn="r" eaLnBrk="1" hangingPunct="1"/>
              <a:t>9</a:t>
            </a:fld>
            <a:endParaRPr lang="ru-RU" sz="1400" b="1" dirty="0">
              <a:solidFill>
                <a:schemeClr val="bg1">
                  <a:lumMod val="65000"/>
                </a:schemeClr>
              </a:solidFill>
              <a:latin typeface="DINCondensedC" panose="00000506000000000000" pitchFamily="2" charset="-52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301" y="1484784"/>
            <a:ext cx="90707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36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Creating safety and </a:t>
            </a:r>
            <a:r>
              <a:rPr lang="en-US" sz="36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positive </a:t>
            </a:r>
            <a:r>
              <a:rPr lang="en-US" sz="36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content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ore than 1500 websites in domain zone 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«.дети»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С</a:t>
            </a:r>
            <a:r>
              <a:rPr lang="en-US" sz="2400" dirty="0" err="1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ontest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«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Positive content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»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Aggregator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  <a:hlinkClick r:id="rId2"/>
              </a:rPr>
              <a:t>http</a:t>
            </a: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  <a:hlinkClick r:id="rId2"/>
              </a:rPr>
              <a:t>://web-landia.ru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  <a:hlinkClick r:id="rId2"/>
              </a:rPr>
              <a:t>/</a:t>
            </a:r>
            <a:endParaRPr lang="en-US" sz="2400" dirty="0" smtClean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 marL="457200" indent="-457200">
              <a:lnSpc>
                <a:spcPct val="90000"/>
              </a:lnSpc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 marL="457200" indent="-457200">
              <a:lnSpc>
                <a:spcPct val="90000"/>
              </a:lnSpc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36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 Online services </a:t>
            </a:r>
            <a:r>
              <a:rPr lang="en-US" sz="36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of offline </a:t>
            </a:r>
            <a:r>
              <a:rPr lang="en-US" sz="3600" dirty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child </a:t>
            </a:r>
            <a:r>
              <a:rPr lang="en-US" sz="3600" dirty="0" smtClean="0">
                <a:solidFill>
                  <a:srgbClr val="3299D9"/>
                </a:solidFill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safety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online database of missing 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children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system 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of mobile notifications 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«</a:t>
            </a:r>
            <a:r>
              <a:rPr lang="en-US" sz="2400" dirty="0" err="1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Bagira</a:t>
            </a:r>
            <a:r>
              <a:rPr lang="ru-RU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»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cross-border accounting 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of missing children (used </a:t>
            </a:r>
            <a:r>
              <a:rPr lang="en-US" sz="2400" dirty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with in GMCN</a:t>
            </a:r>
            <a:r>
              <a:rPr lang="en-US" sz="2400" dirty="0" smtClean="0">
                <a:latin typeface="Times New Roman" panose="02020603050405020304" pitchFamily="18" charset="0"/>
                <a:ea typeface="DINCondensedC" charset="0"/>
                <a:cs typeface="Times New Roman" panose="02020603050405020304" pitchFamily="18" charset="0"/>
                <a:sym typeface="DINCondensedC" charset="0"/>
              </a:rPr>
              <a:t>)</a:t>
            </a:r>
            <a:endParaRPr lang="en-US" sz="3200" dirty="0">
              <a:solidFill>
                <a:srgbClr val="3299D9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3299D9"/>
              </a:solidFill>
              <a:latin typeface="Times New Roman" panose="02020603050405020304" pitchFamily="18" charset="0"/>
              <a:ea typeface="DINCondensedC" charset="0"/>
              <a:cs typeface="Times New Roman" panose="02020603050405020304" pitchFamily="18" charset="0"/>
              <a:sym typeface="DINCondensedC" charset="0"/>
            </a:endParaRPr>
          </a:p>
        </p:txBody>
      </p:sp>
      <p:sp>
        <p:nvSpPr>
          <p:cNvPr id="13" name="Rectangle 7"/>
          <p:cNvSpPr>
            <a:spLocks/>
          </p:cNvSpPr>
          <p:nvPr/>
        </p:nvSpPr>
        <p:spPr bwMode="auto">
          <a:xfrm>
            <a:off x="4961856" y="2695461"/>
            <a:ext cx="3924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endParaRPr lang="en-US" sz="2500" dirty="0">
              <a:solidFill>
                <a:schemeClr val="tx1"/>
              </a:solidFill>
              <a:latin typeface="DINCondensedC" charset="0"/>
              <a:ea typeface="DINCondensedC" charset="0"/>
              <a:cs typeface="DINCondensedC" charset="0"/>
              <a:sym typeface="DINCondensedC" charset="0"/>
            </a:endParaRPr>
          </a:p>
        </p:txBody>
      </p:sp>
      <p:sp>
        <p:nvSpPr>
          <p:cNvPr id="20" name="Line 1"/>
          <p:cNvSpPr>
            <a:spLocks noChangeShapeType="1"/>
          </p:cNvSpPr>
          <p:nvPr/>
        </p:nvSpPr>
        <p:spPr bwMode="auto">
          <a:xfrm>
            <a:off x="225701" y="3717032"/>
            <a:ext cx="864244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0207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92512068564EBF97BFBE93919623" ma:contentTypeVersion="2" ma:contentTypeDescription="Create a new document." ma:contentTypeScope="" ma:versionID="c4d78c57c3d984910a7f8f39546ccb6e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20ea36d5195da0c21fdc1efbc91bc2cf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08C45-2A8C-47A9-81F7-4092437E5622}"/>
</file>

<file path=customXml/itemProps2.xml><?xml version="1.0" encoding="utf-8"?>
<ds:datastoreItem xmlns:ds="http://schemas.openxmlformats.org/officeDocument/2006/customXml" ds:itemID="{32C4FDAB-95C3-49A2-8C9F-4B4EBB133F5D}"/>
</file>

<file path=customXml/itemProps3.xml><?xml version="1.0" encoding="utf-8"?>
<ds:datastoreItem xmlns:ds="http://schemas.openxmlformats.org/officeDocument/2006/customXml" ds:itemID="{6F7C2C94-D23B-468A-BEA4-46F7CF5EBCC3}"/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1237</TotalTime>
  <Words>534</Words>
  <Application>Microsoft Office PowerPoint</Application>
  <PresentationFormat>On-screen Show (4:3)</PresentationFormat>
  <Paragraphs>114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DINCondensedC</vt:lpstr>
      <vt:lpstr>DINPro-Medium</vt:lpstr>
      <vt:lpstr>Gill Sans</vt:lpstr>
      <vt:lpstr>ヒラギノ角ゴ ProN W3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Пацюк Иван Николаевич</dc:creator>
  <cp:lastModifiedBy>Licciardello, Carla</cp:lastModifiedBy>
  <cp:revision>133</cp:revision>
  <cp:lastPrinted>2014-09-04T05:34:35Z</cp:lastPrinted>
  <dcterms:modified xsi:type="dcterms:W3CDTF">2016-09-30T12:25:16Z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0x01010005B792512068564EBF97BFBE93919623</vt:lpwstr>
  </property>
</Properties>
</file>