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notesSlides/notesSlide4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3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charts/chart1.xml" ContentType="application/vnd.openxmlformats-officedocument.drawingml.char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06" r:id="rId2"/>
    <p:sldId id="316" r:id="rId3"/>
    <p:sldId id="317" r:id="rId4"/>
    <p:sldId id="283" r:id="rId5"/>
    <p:sldId id="318" r:id="rId6"/>
    <p:sldId id="285" r:id="rId7"/>
    <p:sldId id="315" r:id="rId8"/>
    <p:sldId id="325" r:id="rId9"/>
    <p:sldId id="326" r:id="rId10"/>
    <p:sldId id="324" r:id="rId11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39" autoAdjust="0"/>
  </p:normalViewPr>
  <p:slideViewPr>
    <p:cSldViewPr>
      <p:cViewPr varScale="1">
        <p:scale>
          <a:sx n="122" d="100"/>
          <a:sy n="122" d="100"/>
        </p:scale>
        <p:origin x="82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116722783389446E-3"/>
          <c:y val="2.8571428571428571E-3"/>
          <c:w val="0.39281705948372614"/>
          <c:h val="1"/>
        </c:manualLayout>
      </c:layout>
      <c:pie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Region 1</c:v>
                </c:pt>
              </c:strCache>
            </c:strRef>
          </c:tx>
          <c:spPr>
            <a:solidFill>
              <a:srgbClr val="3098D9"/>
            </a:solidFill>
            <a:ln w="17812">
              <a:noFill/>
            </a:ln>
          </c:spPr>
          <c:dPt>
            <c:idx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 w="17812">
                <a:solidFill>
                  <a:schemeClr val="tx2">
                    <a:lumMod val="40000"/>
                    <a:lumOff val="60000"/>
                  </a:schemeClr>
                </a:solidFill>
              </a:ln>
            </c:spPr>
          </c:dPt>
          <c:dPt>
            <c:idx val="1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17812">
                <a:noFill/>
              </a:ln>
            </c:spPr>
          </c:dPt>
          <c:dPt>
            <c:idx val="2"/>
            <c:bubble3D val="0"/>
            <c:spPr>
              <a:solidFill>
                <a:schemeClr val="tx2">
                  <a:lumMod val="75000"/>
                </a:schemeClr>
              </a:solidFill>
              <a:ln w="17812">
                <a:noFill/>
              </a:ln>
            </c:spPr>
          </c:dPt>
          <c:dPt>
            <c:idx val="3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7812">
                <a:noFill/>
              </a:ln>
            </c:spPr>
          </c:dPt>
          <c:dLbls>
            <c:dLbl>
              <c:idx val="0"/>
              <c:layout>
                <c:manualLayout>
                  <c:x val="-2.250818261925968E-2"/>
                  <c:y val="7.669264065529504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18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6.8207454056386757E-2"/>
                  <c:y val="0.1266239494121884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8.037484788856053E-2"/>
                  <c:y val="-0.1643418041749610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39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6.7369879745965658E-2"/>
                  <c:y val="-0.1588637584138685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mtClean="0"/>
                      <a:t>29%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0">
                    <a:solidFill>
                      <a:schemeClr val="bg1"/>
                    </a:solidFill>
                    <a:latin typeface="DINCondensedC" pitchFamily="82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Sheet1!$B$1:$G$1</c:f>
              <c:strCache>
                <c:ptCount val="5"/>
                <c:pt idx="0">
                  <c:v>Child pornography</c:v>
                </c:pt>
                <c:pt idx="1">
                  <c:v>Internet-casino</c:v>
                </c:pt>
                <c:pt idx="2">
                  <c:v>Drugs</c:v>
                </c:pt>
                <c:pt idx="3">
                  <c:v>Suicide</c:v>
                </c:pt>
                <c:pt idx="4">
                  <c:v>Court decisions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27</c:v>
                </c:pt>
                <c:pt idx="1">
                  <c:v>10</c:v>
                </c:pt>
                <c:pt idx="2">
                  <c:v>60</c:v>
                </c:pt>
                <c:pt idx="3">
                  <c:v>11.8</c:v>
                </c:pt>
                <c:pt idx="4">
                  <c:v>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36"/>
      </c:pieChart>
      <c:spPr>
        <a:noFill/>
        <a:ln w="17812">
          <a:noFill/>
        </a:ln>
      </c:spPr>
    </c:plotArea>
    <c:legend>
      <c:legendPos val="r"/>
      <c:layout>
        <c:manualLayout>
          <c:xMode val="edge"/>
          <c:yMode val="edge"/>
          <c:x val="0.36588103254769921"/>
          <c:y val="0.72899935083001022"/>
          <c:w val="0.62016148703162832"/>
          <c:h val="0.23957219482001163"/>
        </c:manualLayout>
      </c:layout>
      <c:overlay val="0"/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122" b="0" i="0" u="none" strike="noStrike" baseline="0">
          <a:solidFill>
            <a:srgbClr val="000000"/>
          </a:solidFill>
          <a:latin typeface="DINPro-Medium"/>
          <a:ea typeface="DINPro-Medium"/>
          <a:cs typeface="DINPro-Medium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F5D63C-EC15-401E-B787-4489082F7066}" type="datetimeFigureOut">
              <a:rPr lang="ru-RU" smtClean="0"/>
              <a:t>30.09.2016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8485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378485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4FF7D-255E-4107-A7F3-46C5B88CAA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95677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176EE8-D6AE-4507-A508-F85A5C720A69}" type="datetimeFigureOut">
              <a:rPr lang="ru-RU" smtClean="0"/>
              <a:t>30.09.2016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8825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378825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88499C-59EF-44A5-B9B9-58DF14DB1B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728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8499C-59EF-44A5-B9B9-58DF14DB1B3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388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8499C-59EF-44A5-B9B9-58DF14DB1B3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4748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8499C-59EF-44A5-B9B9-58DF14DB1B3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4668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8499C-59EF-44A5-B9B9-58DF14DB1B38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867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2969" y="1151930"/>
            <a:ext cx="7358063" cy="2321719"/>
          </a:xfrm>
          <a:prstGeom prst="rect">
            <a:avLst/>
          </a:prstGeom>
        </p:spPr>
        <p:txBody>
          <a:bodyPr lIns="64291" tIns="32146" rIns="64291" bIns="32146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2969" y="3536156"/>
            <a:ext cx="7358063" cy="794742"/>
          </a:xfrm>
          <a:prstGeom prst="rect">
            <a:avLst/>
          </a:prstGeom>
        </p:spPr>
        <p:txBody>
          <a:bodyPr lIns="64291" tIns="32146" rIns="64291" bIns="32146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38243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530487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354" y="2130848"/>
            <a:ext cx="7773293" cy="1470049"/>
          </a:xfrm>
          <a:prstGeom prst="rect">
            <a:avLst/>
          </a:prstGeom>
        </p:spPr>
        <p:txBody>
          <a:bodyPr lIns="64291" tIns="32146" rIns="64291" bIns="32146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824" y="3886647"/>
            <a:ext cx="6400354" cy="1752451"/>
          </a:xfrm>
          <a:prstGeom prst="rect">
            <a:avLst/>
          </a:prstGeom>
        </p:spPr>
        <p:txBody>
          <a:bodyPr lIns="64291" tIns="32146" rIns="64291" bIns="32146"/>
          <a:lstStyle>
            <a:lvl1pPr marL="0" indent="0" algn="ctr">
              <a:buNone/>
              <a:defRPr/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41758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hdr="0" ftr="0" dt="0"/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eb-landia.r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49" y="86292"/>
            <a:ext cx="1899763" cy="1686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2" name="Rectangle 1"/>
          <p:cNvSpPr>
            <a:spLocks/>
          </p:cNvSpPr>
          <p:nvPr/>
        </p:nvSpPr>
        <p:spPr bwMode="auto">
          <a:xfrm>
            <a:off x="971600" y="404664"/>
            <a:ext cx="7128792" cy="1555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26788" tIns="26788" rIns="26788" bIns="26788"/>
          <a:lstStyle/>
          <a:p>
            <a:pPr algn="ctr">
              <a:lnSpc>
                <a:spcPct val="80000"/>
              </a:lnSpc>
            </a:pPr>
            <a:r>
              <a:rPr lang="en-US" sz="4400" dirty="0">
                <a:solidFill>
                  <a:srgbClr val="000000"/>
                </a:solidFill>
                <a:latin typeface="Times New Roman" panose="02020603050405020304" pitchFamily="18" charset="0"/>
                <a:ea typeface="ヒラギノ角ゴ ProN W3" charset="0"/>
                <a:cs typeface="Times New Roman" panose="02020603050405020304" pitchFamily="18" charset="0"/>
                <a:sym typeface="DINCondensedC" pitchFamily="82" charset="0"/>
              </a:rPr>
              <a:t>CHILD PROTECTION </a:t>
            </a:r>
          </a:p>
          <a:p>
            <a:pPr algn="ctr">
              <a:lnSpc>
                <a:spcPct val="80000"/>
              </a:lnSpc>
            </a:pPr>
            <a:r>
              <a:rPr lang="en-US" sz="4400" dirty="0">
                <a:solidFill>
                  <a:srgbClr val="000000"/>
                </a:solidFill>
                <a:latin typeface="Times New Roman" panose="02020603050405020304" pitchFamily="18" charset="0"/>
                <a:ea typeface="ヒラギノ角ゴ ProN W3" charset="0"/>
                <a:cs typeface="Times New Roman" panose="02020603050405020304" pitchFamily="18" charset="0"/>
                <a:sym typeface="DINCondensedC" pitchFamily="82" charset="0"/>
              </a:rPr>
              <a:t>IN INFOMEDIA</a:t>
            </a:r>
          </a:p>
        </p:txBody>
      </p:sp>
      <p:sp>
        <p:nvSpPr>
          <p:cNvPr id="15365" name="Прямоугольник 1"/>
          <p:cNvSpPr>
            <a:spLocks noChangeArrowheads="1"/>
          </p:cNvSpPr>
          <p:nvPr/>
        </p:nvSpPr>
        <p:spPr bwMode="auto">
          <a:xfrm>
            <a:off x="247799" y="1556792"/>
            <a:ext cx="8668494" cy="618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91" tIns="32146" rIns="64291" bIns="32146">
            <a:sp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DINCondensedC" pitchFamily="82" charset="0"/>
              </a:rPr>
              <a:t>FEDERAL LAW OF 29.12.2010 №436-FZ 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DINCondensedC" pitchFamily="82" charset="0"/>
              </a:rPr>
              <a:t>«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DINCondensedC" pitchFamily="82" charset="0"/>
              </a:rPr>
              <a:t>ON THE PROTECTION OF CHILDREN FROM INFORMATION HARMFUL TO THEIR HEALTH AND DEVELOPMENT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DINCondensedC" pitchFamily="82" charset="0"/>
              </a:rPr>
              <a:t>»</a:t>
            </a:r>
            <a:endParaRPr lang="en-US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DINCondensedC" pitchFamily="82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2348880"/>
            <a:ext cx="4572000" cy="306237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600"/>
              </a:spcAft>
              <a:buClr>
                <a:srgbClr val="00B0F0"/>
              </a:buClr>
              <a:buSzPct val="120000"/>
            </a:pPr>
            <a:r>
              <a:rPr lang="en-US" sz="1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LAW INTRODUCES</a:t>
            </a:r>
            <a:endParaRPr lang="ru-RU" sz="12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600"/>
              </a:spcAft>
              <a:buClr>
                <a:srgbClr val="00B0F0"/>
              </a:buClr>
              <a:buSzPct val="120000"/>
              <a:buFont typeface="+mj-lt"/>
              <a:buAutoNum type="arabicPeriod"/>
            </a:pP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 LEGAL REGIMES OF INFORMATION PRODUCTS USE – INFORMATION PROHIBITED FOR CHILDREN AND INFORMATION WITH LIMITED ACCESS</a:t>
            </a:r>
          </a:p>
          <a:p>
            <a:pPr marL="342900" indent="-342900">
              <a:spcAft>
                <a:spcPts val="600"/>
              </a:spcAft>
              <a:buClr>
                <a:srgbClr val="00B0F0"/>
              </a:buClr>
              <a:buSzPct val="120000"/>
              <a:buFont typeface="+mj-lt"/>
              <a:buAutoNum type="arabicPeriod"/>
            </a:pP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OBLIGATORY CLASSIFICATION OF INFORMATION PRODUCTS DEPENDING ON THE AGE OF THE CHILDREN</a:t>
            </a:r>
          </a:p>
          <a:p>
            <a:pPr marL="342900" indent="-342900">
              <a:spcAft>
                <a:spcPts val="600"/>
              </a:spcAft>
              <a:buClr>
                <a:srgbClr val="00B0F0"/>
              </a:buClr>
              <a:buSzPct val="120000"/>
              <a:buFont typeface="+mj-lt"/>
              <a:buAutoNum type="arabicPeriod"/>
            </a:pP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EXAMINATION OF INFORMATION PRODUCTS BY EXPERTS ACCREDITED BY ROSKOMNADZOR</a:t>
            </a:r>
            <a:endParaRPr lang="ru-RU" sz="1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896036" y="2373692"/>
            <a:ext cx="4123788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Clr>
                <a:srgbClr val="00B0F0"/>
              </a:buClr>
              <a:buSzPct val="120000"/>
            </a:pPr>
            <a:r>
              <a:rPr lang="en-US" sz="1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ru-RU" sz="1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PROHIBITED FOR CHILDREN</a:t>
            </a:r>
            <a:endParaRPr lang="ru-RU" sz="12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600"/>
              </a:spcAft>
              <a:buClr>
                <a:srgbClr val="00B0F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ENCOURAGING CHILDREN TO COMMIT ACTS WITCH THREATEN THEIR LIVES</a:t>
            </a:r>
          </a:p>
          <a:p>
            <a:pPr marL="342900" indent="-342900">
              <a:spcAft>
                <a:spcPts val="600"/>
              </a:spcAft>
              <a:buClr>
                <a:srgbClr val="00B0F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CAUSES DESIRE TO USE DRUGS</a:t>
            </a:r>
          </a:p>
          <a:p>
            <a:pPr marL="342900" indent="-342900">
              <a:spcAft>
                <a:spcPts val="600"/>
              </a:spcAft>
              <a:buClr>
                <a:srgbClr val="00B0F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JUSTIFIES VIOLENCE AND (OR) CRUELTY</a:t>
            </a:r>
          </a:p>
          <a:p>
            <a:pPr marL="342900" indent="-342900">
              <a:spcAft>
                <a:spcPts val="600"/>
              </a:spcAft>
              <a:buClr>
                <a:srgbClr val="00B0F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DENIES FAMILY VALUES </a:t>
            </a:r>
          </a:p>
          <a:p>
            <a:pPr marL="342900" indent="-342900">
              <a:spcAft>
                <a:spcPts val="600"/>
              </a:spcAft>
              <a:buClr>
                <a:srgbClr val="00B0F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FOUL LANGUAGE</a:t>
            </a:r>
          </a:p>
          <a:p>
            <a:pPr marL="342900" indent="-342900">
              <a:spcAft>
                <a:spcPts val="600"/>
              </a:spcAft>
              <a:buClr>
                <a:srgbClr val="00B0F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CONTAINS PORNOGRAPHIC MATERIAL</a:t>
            </a:r>
            <a:endParaRPr lang="ru-RU" sz="1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15"/>
          <p:cNvSpPr txBox="1">
            <a:spLocks noChangeArrowheads="1"/>
          </p:cNvSpPr>
          <p:nvPr/>
        </p:nvSpPr>
        <p:spPr>
          <a:xfrm>
            <a:off x="8532440" y="6429254"/>
            <a:ext cx="487384" cy="42874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ru-RU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5146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9718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4290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8862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 algn="r" eaLnBrk="1" hangingPunct="1"/>
            <a:fld id="{A5D225B6-CF47-4699-88CF-E911604E8901}" type="slidenum">
              <a:rPr lang="ru-RU" sz="1400" b="1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r" eaLnBrk="1" hangingPunct="1"/>
              <a:t>1</a:t>
            </a:fld>
            <a:endParaRPr lang="ru-RU" sz="1400" b="1" dirty="0">
              <a:solidFill>
                <a:schemeClr val="bg1">
                  <a:lumMod val="6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11"/>
          <p:cNvSpPr txBox="1">
            <a:spLocks noChangeArrowheads="1"/>
          </p:cNvSpPr>
          <p:nvPr/>
        </p:nvSpPr>
        <p:spPr bwMode="auto">
          <a:xfrm>
            <a:off x="1187624" y="5916879"/>
            <a:ext cx="7200800" cy="803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1" tIns="32146" rIns="64291" bIns="32146">
            <a:spAutoFit/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ctr" eaLnBrk="1" hangingPunct="1">
              <a:spcAft>
                <a:spcPts val="600"/>
              </a:spcAft>
              <a:buClr>
                <a:srgbClr val="00B0F0"/>
              </a:buClr>
              <a:buSzPct val="120000"/>
            </a:pP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 LAW IS FOCUSED ON THE EXECUTION OF THE INTERNATIONAL OBLIGATIONS UNDER THE UN CONVENTION ON THE RIGHTS OF THE CHILD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6246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1872143"/>
            <a:ext cx="7704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08A6D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 FOR </a:t>
            </a:r>
            <a:r>
              <a:rPr lang="en-US" sz="6000" smtClean="0">
                <a:solidFill>
                  <a:srgbClr val="08A6D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 ATTENTION</a:t>
            </a:r>
            <a:endParaRPr lang="ru-RU" sz="6000" dirty="0">
              <a:solidFill>
                <a:srgbClr val="08A6D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75974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1"/>
          <p:cNvSpPr>
            <a:spLocks/>
          </p:cNvSpPr>
          <p:nvPr/>
        </p:nvSpPr>
        <p:spPr bwMode="auto">
          <a:xfrm>
            <a:off x="104664" y="620688"/>
            <a:ext cx="8939734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26788" tIns="26788" rIns="26788" bIns="26788"/>
          <a:lstStyle/>
          <a:p>
            <a:pPr algn="ctr">
              <a:lnSpc>
                <a:spcPct val="80000"/>
              </a:lnSpc>
            </a:pP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ヒラギノ角ゴ ProN W3" charset="0"/>
                <a:cs typeface="Times New Roman" panose="02020603050405020304" pitchFamily="18" charset="0"/>
                <a:sym typeface="DINCondensedC" pitchFamily="82" charset="0"/>
              </a:rPr>
              <a:t>EXAMINATION OF INFORMATION PRODUCTS </a:t>
            </a:r>
          </a:p>
          <a:p>
            <a:pPr algn="ctr">
              <a:lnSpc>
                <a:spcPct val="80000"/>
              </a:lnSpc>
            </a:pPr>
            <a:endParaRPr lang="en-US" sz="1100" dirty="0" smtClean="0">
              <a:solidFill>
                <a:srgbClr val="000000"/>
              </a:solidFill>
              <a:latin typeface="Times New Roman" panose="02020603050405020304" pitchFamily="18" charset="0"/>
              <a:ea typeface="ヒラギノ角ゴ ProN W3" charset="0"/>
              <a:cs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ヒラギノ角ゴ ProN W3" charset="0"/>
                <a:cs typeface="Times New Roman" panose="02020603050405020304" pitchFamily="18" charset="0"/>
              </a:rPr>
              <a:t>IS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ヒラギノ角ゴ ProN W3" charset="0"/>
                <a:cs typeface="Times New Roman" panose="02020603050405020304" pitchFamily="18" charset="0"/>
              </a:rPr>
              <a:t>MADE BY EXPERTS ACCREDITED BY ROSKOMNADZOR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ea typeface="ヒラギノ角ゴ ProN W3" charset="0"/>
              <a:cs typeface="Times New Roman" panose="02020603050405020304" pitchFamily="18" charset="0"/>
            </a:endParaRP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369466" y="1569350"/>
            <a:ext cx="2431107" cy="1080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91" tIns="32146" rIns="64291" bIns="32146">
            <a:spAutoFit/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sz="6600" dirty="0" smtClean="0">
                <a:solidFill>
                  <a:srgbClr val="3AAAE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106 </a:t>
            </a:r>
            <a:endParaRPr lang="ru-RU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3" name="TextBox 3"/>
          <p:cNvSpPr txBox="1">
            <a:spLocks noChangeArrowheads="1"/>
          </p:cNvSpPr>
          <p:nvPr/>
        </p:nvSpPr>
        <p:spPr bwMode="auto">
          <a:xfrm>
            <a:off x="369466" y="2517056"/>
            <a:ext cx="1047006" cy="1080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91" tIns="32146" rIns="64291" bIns="32146">
            <a:spAutoFit/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ru-RU" sz="6600" dirty="0" smtClean="0">
                <a:solidFill>
                  <a:srgbClr val="3AAAE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6600" dirty="0" smtClean="0">
                <a:solidFill>
                  <a:srgbClr val="3AAAE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4" name="TextBox 3"/>
          <p:cNvSpPr txBox="1">
            <a:spLocks noChangeArrowheads="1"/>
          </p:cNvSpPr>
          <p:nvPr/>
        </p:nvSpPr>
        <p:spPr bwMode="auto">
          <a:xfrm>
            <a:off x="380629" y="4725144"/>
            <a:ext cx="2431107" cy="1080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91" tIns="32146" rIns="64291" bIns="32146">
            <a:spAutoFit/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sz="6600" dirty="0" smtClean="0">
                <a:solidFill>
                  <a:srgbClr val="3AAAE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MSU</a:t>
            </a:r>
            <a:endParaRPr lang="ru-RU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5" name="TextBox 2"/>
          <p:cNvSpPr txBox="1">
            <a:spLocks noChangeArrowheads="1"/>
          </p:cNvSpPr>
          <p:nvPr/>
        </p:nvSpPr>
        <p:spPr bwMode="auto">
          <a:xfrm>
            <a:off x="1835696" y="2012529"/>
            <a:ext cx="6076652" cy="37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91" tIns="32146" rIns="64291" bIns="32146">
            <a:spAutoFit/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EXPERTS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6" name="TextBox 2"/>
          <p:cNvSpPr txBox="1">
            <a:spLocks noChangeArrowheads="1"/>
          </p:cNvSpPr>
          <p:nvPr/>
        </p:nvSpPr>
        <p:spPr bwMode="auto">
          <a:xfrm>
            <a:off x="1416472" y="3068960"/>
            <a:ext cx="6076652" cy="37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91" tIns="32146" rIns="64291" bIns="32146">
            <a:spAutoFit/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EXPERT ORGANIZATIONS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7" name="TextBox 2"/>
          <p:cNvSpPr txBox="1">
            <a:spLocks noChangeArrowheads="1"/>
          </p:cNvSpPr>
          <p:nvPr/>
        </p:nvSpPr>
        <p:spPr bwMode="auto">
          <a:xfrm>
            <a:off x="2457274" y="5098465"/>
            <a:ext cx="6700614" cy="37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91" tIns="32146" rIns="64291" bIns="32146">
            <a:spAutoFit/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 OF ADDITIONAL EDUACATION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8" name="TextBox 11"/>
          <p:cNvSpPr txBox="1">
            <a:spLocks noChangeArrowheads="1"/>
          </p:cNvSpPr>
          <p:nvPr/>
        </p:nvSpPr>
        <p:spPr bwMode="auto">
          <a:xfrm>
            <a:off x="1000125" y="3717032"/>
            <a:ext cx="6239619" cy="234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91" tIns="32146" rIns="64291" bIns="32146">
            <a:spAutoFit/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order of accreditation of experts for examination of information </a:t>
            </a:r>
            <a:r>
              <a:rPr lang="en-US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products is approved</a:t>
            </a:r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9" name="TextBox 12"/>
          <p:cNvSpPr txBox="1">
            <a:spLocks noChangeArrowheads="1"/>
          </p:cNvSpPr>
          <p:nvPr/>
        </p:nvSpPr>
        <p:spPr bwMode="auto">
          <a:xfrm>
            <a:off x="1000125" y="4270672"/>
            <a:ext cx="6239619" cy="403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91" tIns="32146" rIns="64291" bIns="32146">
            <a:spAutoFit/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order of </a:t>
            </a:r>
            <a:r>
              <a:rPr lang="en-US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examination </a:t>
            </a: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information </a:t>
            </a:r>
            <a:r>
              <a:rPr lang="en-US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products </a:t>
            </a: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approved</a:t>
            </a:r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420" name="Picture 3" descr="C:\Users\root\Desktop\images\images\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519" y="3866604"/>
            <a:ext cx="207615" cy="197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1" name="Picture 3" descr="C:\Users\root\Desktop\images\images\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519" y="4313088"/>
            <a:ext cx="207615" cy="196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5"/>
          <p:cNvSpPr txBox="1">
            <a:spLocks noChangeArrowheads="1"/>
          </p:cNvSpPr>
          <p:nvPr/>
        </p:nvSpPr>
        <p:spPr>
          <a:xfrm>
            <a:off x="8532440" y="6429254"/>
            <a:ext cx="487384" cy="42874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ru-RU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5146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9718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4290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8862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 algn="r" eaLnBrk="1" hangingPunct="1"/>
            <a:fld id="{A5D225B6-CF47-4699-88CF-E911604E8901}" type="slidenum">
              <a:rPr lang="ru-RU" sz="1050" b="1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r" eaLnBrk="1" hangingPunct="1"/>
              <a:t>2</a:t>
            </a:fld>
            <a:endParaRPr lang="ru-RU" sz="1050" b="1" dirty="0">
              <a:solidFill>
                <a:schemeClr val="bg1">
                  <a:lumMod val="6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2066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3084" y="947664"/>
            <a:ext cx="1935510" cy="14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364" name="TextBox 3"/>
          <p:cNvSpPr txBox="1">
            <a:spLocks noChangeArrowheads="1"/>
          </p:cNvSpPr>
          <p:nvPr/>
        </p:nvSpPr>
        <p:spPr bwMode="auto">
          <a:xfrm>
            <a:off x="572617" y="1217787"/>
            <a:ext cx="4589859" cy="311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91" tIns="32146" rIns="64291" bIns="32146">
            <a:spAutoFit/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sz="1600" dirty="0" smtClean="0">
                <a:solidFill>
                  <a:srgbClr val="3AAAE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WEEKLY MONITORING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5" name="TextBox 3"/>
          <p:cNvSpPr txBox="1">
            <a:spLocks noChangeArrowheads="1"/>
          </p:cNvSpPr>
          <p:nvPr/>
        </p:nvSpPr>
        <p:spPr bwMode="auto">
          <a:xfrm>
            <a:off x="5580113" y="1217786"/>
            <a:ext cx="3439712" cy="55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1" tIns="32146" rIns="64291" bIns="32146">
            <a:spAutoFit/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sz="1600" dirty="0" smtClean="0">
                <a:solidFill>
                  <a:srgbClr val="3AAAE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VIOLATIONS DETECTED (PER WEEK)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6" name="TextBox 2"/>
          <p:cNvSpPr txBox="1">
            <a:spLocks noChangeArrowheads="1"/>
          </p:cNvSpPr>
          <p:nvPr/>
        </p:nvSpPr>
        <p:spPr bwMode="auto">
          <a:xfrm>
            <a:off x="673076" y="1490142"/>
            <a:ext cx="3291706" cy="742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91" tIns="32146" rIns="64291" bIns="32146">
            <a:spAutoFit/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00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MASS MEDIA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7" name="TextBox 2"/>
          <p:cNvSpPr txBox="1">
            <a:spLocks noChangeArrowheads="1"/>
          </p:cNvSpPr>
          <p:nvPr/>
        </p:nvSpPr>
        <p:spPr bwMode="auto">
          <a:xfrm>
            <a:off x="5946613" y="1662597"/>
            <a:ext cx="2186657" cy="742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91" tIns="32146" rIns="64291" bIns="32146">
            <a:spAutoFit/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20 - 30</a:t>
            </a:r>
          </a:p>
        </p:txBody>
      </p:sp>
      <p:sp>
        <p:nvSpPr>
          <p:cNvPr id="15368" name="Rectangle 1"/>
          <p:cNvSpPr>
            <a:spLocks/>
          </p:cNvSpPr>
          <p:nvPr/>
        </p:nvSpPr>
        <p:spPr bwMode="auto">
          <a:xfrm>
            <a:off x="138410" y="109665"/>
            <a:ext cx="8939734" cy="148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26788" tIns="26788" rIns="26788" bIns="26788"/>
          <a:lstStyle/>
          <a:p>
            <a:pPr algn="ctr">
              <a:lnSpc>
                <a:spcPct val="80000"/>
              </a:lnSpc>
            </a:pP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ヒラギノ角ゴ ProN W3" charset="0"/>
                <a:cs typeface="Times New Roman" panose="02020603050405020304" pitchFamily="18" charset="0"/>
                <a:sym typeface="DINCondensedC" pitchFamily="82" charset="0"/>
              </a:rPr>
              <a:t>EXECUTION</a:t>
            </a:r>
            <a:r>
              <a:rPr lang="en-US" sz="6000" dirty="0" smtClean="0">
                <a:solidFill>
                  <a:srgbClr val="1F3671"/>
                </a:solidFill>
                <a:latin typeface="Times New Roman" panose="02020603050405020304" pitchFamily="18" charset="0"/>
                <a:ea typeface="DINCondensedC" pitchFamily="82" charset="0"/>
                <a:cs typeface="Times New Roman" panose="02020603050405020304" pitchFamily="18" charset="0"/>
                <a:sym typeface="DINCondensedC" pitchFamily="82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ヒラギノ角ゴ ProN W3" charset="0"/>
                <a:cs typeface="Times New Roman" panose="02020603050405020304" pitchFamily="18" charset="0"/>
                <a:sym typeface="DINCondensedC" pitchFamily="82" charset="0"/>
              </a:rPr>
              <a:t>OF THE LAW</a:t>
            </a:r>
          </a:p>
        </p:txBody>
      </p:sp>
      <p:sp>
        <p:nvSpPr>
          <p:cNvPr id="15369" name="TextBox 3"/>
          <p:cNvSpPr txBox="1">
            <a:spLocks noChangeArrowheads="1"/>
          </p:cNvSpPr>
          <p:nvPr/>
        </p:nvSpPr>
        <p:spPr bwMode="auto">
          <a:xfrm>
            <a:off x="295793" y="2619748"/>
            <a:ext cx="6744149" cy="311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1" tIns="32146" rIns="64291" bIns="32146">
            <a:spAutoFit/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1600" dirty="0" smtClean="0">
                <a:solidFill>
                  <a:srgbClr val="3AAAE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REPORTS ON THE DETECTED VIOLATIONS IN 2015</a:t>
            </a:r>
            <a:r>
              <a:rPr lang="ru-RU" sz="1600" dirty="0" smtClean="0">
                <a:solidFill>
                  <a:srgbClr val="3AAAE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0" name="TextBox 12"/>
          <p:cNvSpPr txBox="1">
            <a:spLocks noChangeArrowheads="1"/>
          </p:cNvSpPr>
          <p:nvPr/>
        </p:nvSpPr>
        <p:spPr bwMode="auto">
          <a:xfrm>
            <a:off x="1187624" y="3057227"/>
            <a:ext cx="6239619" cy="55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91" tIns="32146" rIns="64291" bIns="32146">
            <a:spAutoFit/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Article 13.21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violation of the order of production or distribution of media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1" name="TextBox 13"/>
          <p:cNvSpPr txBox="1">
            <a:spLocks noChangeArrowheads="1"/>
          </p:cNvSpPr>
          <p:nvPr/>
        </p:nvSpPr>
        <p:spPr bwMode="auto">
          <a:xfrm>
            <a:off x="402953" y="3057227"/>
            <a:ext cx="905247" cy="434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91" tIns="32146" rIns="64291" bIns="32146">
            <a:spAutoFit/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411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2" name="TextBox 14"/>
          <p:cNvSpPr txBox="1">
            <a:spLocks noChangeArrowheads="1"/>
          </p:cNvSpPr>
          <p:nvPr/>
        </p:nvSpPr>
        <p:spPr bwMode="auto">
          <a:xfrm>
            <a:off x="1202912" y="3713708"/>
            <a:ext cx="6239619" cy="55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91" tIns="32146" rIns="64291" bIns="32146">
            <a:spAutoFit/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Article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13.22</a:t>
            </a:r>
          </a:p>
          <a:p>
            <a:pPr eaLnBrk="1" hangingPunct="1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(violation of the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order of publication data announcement)</a:t>
            </a:r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3" name="TextBox 15"/>
          <p:cNvSpPr txBox="1">
            <a:spLocks noChangeArrowheads="1"/>
          </p:cNvSpPr>
          <p:nvPr/>
        </p:nvSpPr>
        <p:spPr bwMode="auto">
          <a:xfrm>
            <a:off x="402953" y="3658501"/>
            <a:ext cx="906363" cy="434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91" tIns="32146" rIns="64291" bIns="32146">
            <a:spAutoFit/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226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4" name="TextBox 3"/>
          <p:cNvSpPr txBox="1">
            <a:spLocks noChangeArrowheads="1"/>
          </p:cNvSpPr>
          <p:nvPr/>
        </p:nvSpPr>
        <p:spPr bwMode="auto">
          <a:xfrm>
            <a:off x="295796" y="4363269"/>
            <a:ext cx="4589859" cy="311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91" tIns="32146" rIns="64291" bIns="32146">
            <a:spAutoFit/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sz="1600" dirty="0" smtClean="0">
                <a:solidFill>
                  <a:srgbClr val="3AAAE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 TYPES OF VIOLATIONS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5" name="TextBox 18"/>
          <p:cNvSpPr txBox="1">
            <a:spLocks noChangeArrowheads="1"/>
          </p:cNvSpPr>
          <p:nvPr/>
        </p:nvSpPr>
        <p:spPr bwMode="auto">
          <a:xfrm>
            <a:off x="508993" y="4752826"/>
            <a:ext cx="6239619" cy="249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91" tIns="32146" rIns="64291" bIns="32146">
            <a:spAutoFit/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 of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products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6" name="TextBox 19"/>
          <p:cNvSpPr txBox="1">
            <a:spLocks noChangeArrowheads="1"/>
          </p:cNvSpPr>
          <p:nvPr/>
        </p:nvSpPr>
        <p:spPr bwMode="auto">
          <a:xfrm>
            <a:off x="508993" y="5140209"/>
            <a:ext cx="6239619" cy="249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91" tIns="32146" rIns="64291" bIns="32146">
            <a:spAutoFit/>
          </a:bodyPr>
          <a:lstStyle>
            <a:defPPr>
              <a:defRPr lang="ru-RU"/>
            </a:defPPr>
            <a:lvl1pPr>
              <a:defRPr>
                <a:solidFill>
                  <a:srgbClr val="000000"/>
                </a:solidFill>
                <a:latin typeface="DINCondensedC" pitchFamily="82" charset="0"/>
                <a:ea typeface="ヒラギノ角ゴ ProN W3" charset="0"/>
                <a:cs typeface="ヒラギノ角ゴ ProN W3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</a:defRPr>
            </a:lvl9pPr>
          </a:lstStyle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announcement marking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7" name="TextBox 20"/>
          <p:cNvSpPr txBox="1">
            <a:spLocks noChangeArrowheads="1"/>
          </p:cNvSpPr>
          <p:nvPr/>
        </p:nvSpPr>
        <p:spPr bwMode="auto">
          <a:xfrm>
            <a:off x="507877" y="5544040"/>
            <a:ext cx="6239619" cy="249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91" tIns="32146" rIns="64291" bIns="32146">
            <a:spAutoFit/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sign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case of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resumption of television and radio programs broadcasting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8" name="TextBox 21"/>
          <p:cNvSpPr txBox="1">
            <a:spLocks noChangeArrowheads="1"/>
          </p:cNvSpPr>
          <p:nvPr/>
        </p:nvSpPr>
        <p:spPr bwMode="auto">
          <a:xfrm>
            <a:off x="507877" y="5954248"/>
            <a:ext cx="5020717" cy="249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91" tIns="32146" rIns="64291" bIns="32146">
            <a:spAutoFit/>
          </a:bodyPr>
          <a:lstStyle>
            <a:defPPr>
              <a:defRPr lang="ru-RU"/>
            </a:defPPr>
            <a:lvl1pPr>
              <a:defRPr>
                <a:solidFill>
                  <a:srgbClr val="000000"/>
                </a:solidFill>
                <a:latin typeface="DINCondensedC" pitchFamily="82" charset="0"/>
                <a:ea typeface="ヒラギノ角ゴ ProN W3" charset="0"/>
                <a:cs typeface="ヒラギノ角ゴ ProN W3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</a:defRPr>
            </a:lvl9pPr>
          </a:lstStyle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Discordance of the information products with the sign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9" name="Равнобедренный треугольник 22"/>
          <p:cNvSpPr>
            <a:spLocks noChangeArrowheads="1"/>
          </p:cNvSpPr>
          <p:nvPr/>
        </p:nvSpPr>
        <p:spPr bwMode="auto">
          <a:xfrm rot="5400000">
            <a:off x="324818" y="4909096"/>
            <a:ext cx="156270" cy="100459"/>
          </a:xfrm>
          <a:prstGeom prst="triangle">
            <a:avLst>
              <a:gd name="adj" fmla="val 50000"/>
            </a:avLst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4291" tIns="32146" rIns="64291" bIns="32146"/>
          <a:lstStyle/>
          <a:p>
            <a:endParaRPr lang="ru-RU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80" name="Равнобедренный треугольник 23"/>
          <p:cNvSpPr>
            <a:spLocks noChangeArrowheads="1"/>
          </p:cNvSpPr>
          <p:nvPr/>
        </p:nvSpPr>
        <p:spPr bwMode="auto">
          <a:xfrm rot="5400000">
            <a:off x="324818" y="5297537"/>
            <a:ext cx="156270" cy="100459"/>
          </a:xfrm>
          <a:prstGeom prst="triangle">
            <a:avLst>
              <a:gd name="adj" fmla="val 50000"/>
            </a:avLst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4291" tIns="32146" rIns="64291" bIns="32146"/>
          <a:lstStyle/>
          <a:p>
            <a:endParaRPr lang="ru-RU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81" name="Равнобедренный треугольник 24"/>
          <p:cNvSpPr>
            <a:spLocks noChangeArrowheads="1"/>
          </p:cNvSpPr>
          <p:nvPr/>
        </p:nvSpPr>
        <p:spPr bwMode="auto">
          <a:xfrm rot="5400000">
            <a:off x="324818" y="5664771"/>
            <a:ext cx="156270" cy="100459"/>
          </a:xfrm>
          <a:prstGeom prst="triangle">
            <a:avLst>
              <a:gd name="adj" fmla="val 50000"/>
            </a:avLst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4291" tIns="32146" rIns="64291" bIns="32146"/>
          <a:lstStyle/>
          <a:p>
            <a:endParaRPr lang="ru-RU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82" name="Равнобедренный треугольник 25"/>
          <p:cNvSpPr>
            <a:spLocks noChangeArrowheads="1"/>
          </p:cNvSpPr>
          <p:nvPr/>
        </p:nvSpPr>
        <p:spPr bwMode="auto">
          <a:xfrm rot="5400000">
            <a:off x="324260" y="6074979"/>
            <a:ext cx="157385" cy="100459"/>
          </a:xfrm>
          <a:prstGeom prst="triangle">
            <a:avLst>
              <a:gd name="adj" fmla="val 50000"/>
            </a:avLst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4291" tIns="32146" rIns="64291" bIns="32146"/>
          <a:lstStyle/>
          <a:p>
            <a:endParaRPr lang="ru-RU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15"/>
          <p:cNvSpPr txBox="1">
            <a:spLocks noChangeArrowheads="1"/>
          </p:cNvSpPr>
          <p:nvPr/>
        </p:nvSpPr>
        <p:spPr>
          <a:xfrm>
            <a:off x="8532440" y="6429254"/>
            <a:ext cx="487384" cy="42874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ru-RU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5146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9718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4290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8862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 algn="r" eaLnBrk="1" hangingPunct="1"/>
            <a:fld id="{A5D225B6-CF47-4699-88CF-E911604E8901}" type="slidenum">
              <a:rPr lang="ru-RU" sz="1050" b="1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r" eaLnBrk="1" hangingPunct="1"/>
              <a:t>3</a:t>
            </a:fld>
            <a:endParaRPr lang="ru-RU" sz="1050" b="1" dirty="0">
              <a:solidFill>
                <a:schemeClr val="bg1">
                  <a:lumMod val="6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25827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/>
          </p:cNvSpPr>
          <p:nvPr/>
        </p:nvSpPr>
        <p:spPr bwMode="auto">
          <a:xfrm>
            <a:off x="251148" y="404664"/>
            <a:ext cx="8635008" cy="1687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26788" tIns="26788" rIns="26788" bIns="26788"/>
          <a:lstStyle/>
          <a:p>
            <a:pPr algn="ctr">
              <a:lnSpc>
                <a:spcPct val="90000"/>
              </a:lnSpc>
            </a:pPr>
            <a:r>
              <a:rPr lang="en-US" sz="4800" dirty="0">
                <a:solidFill>
                  <a:srgbClr val="1F367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DINCondensedC" pitchFamily="82" charset="0"/>
              </a:rPr>
              <a:t>FEDERAL </a:t>
            </a:r>
            <a:r>
              <a:rPr lang="en-US" sz="4800" dirty="0" smtClean="0">
                <a:solidFill>
                  <a:srgbClr val="1F367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DINCondensedC" pitchFamily="82" charset="0"/>
              </a:rPr>
              <a:t>LAW </a:t>
            </a:r>
          </a:p>
          <a:p>
            <a:pPr algn="ctr">
              <a:lnSpc>
                <a:spcPct val="90000"/>
              </a:lnSpc>
            </a:pPr>
            <a:r>
              <a:rPr lang="en-US" sz="4800" dirty="0" smtClean="0">
                <a:solidFill>
                  <a:srgbClr val="1F367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DINCondensedC" pitchFamily="82" charset="0"/>
              </a:rPr>
              <a:t>№ </a:t>
            </a:r>
            <a:r>
              <a:rPr lang="en-US" sz="4800" dirty="0">
                <a:solidFill>
                  <a:srgbClr val="1F367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DINCondensedC" pitchFamily="82" charset="0"/>
              </a:rPr>
              <a:t>139-FZ</a:t>
            </a:r>
          </a:p>
        </p:txBody>
      </p:sp>
      <p:sp>
        <p:nvSpPr>
          <p:cNvPr id="22532" name="Rectangle 4"/>
          <p:cNvSpPr>
            <a:spLocks/>
          </p:cNvSpPr>
          <p:nvPr/>
        </p:nvSpPr>
        <p:spPr bwMode="auto">
          <a:xfrm>
            <a:off x="420812" y="2720206"/>
            <a:ext cx="8201918" cy="1696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26788" tIns="26788" rIns="26788" bIns="26788"/>
          <a:lstStyle/>
          <a:p>
            <a:pPr algn="ctr"/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DINPro-Medium" pitchFamily="50" charset="0"/>
              </a:rPr>
              <a:t>«</a:t>
            </a:r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DINPro-Medium" pitchFamily="50" charset="0"/>
              </a:rPr>
              <a:t>On amendments to the Federal Law 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DINPro-Medium" pitchFamily="50" charset="0"/>
              </a:rPr>
              <a:t>«</a:t>
            </a:r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DINPro-Medium" pitchFamily="50" charset="0"/>
              </a:rPr>
              <a:t>On the Protection of Minors against Information Detrimental to their Health and Development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DINPro-Medium" pitchFamily="50" charset="0"/>
              </a:rPr>
              <a:t>»</a:t>
            </a:r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DINPro-Medium" pitchFamily="50" charset="0"/>
              </a:rPr>
              <a:t> and to the other legal Acts of the Russian Federation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DINPro-Medium" pitchFamily="50" charset="0"/>
              </a:rPr>
              <a:t>»</a:t>
            </a:r>
            <a:endParaRPr lang="ru-RU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DINPro-Medium" pitchFamily="50" charset="0"/>
            </a:endParaRPr>
          </a:p>
        </p:txBody>
      </p:sp>
      <p:sp>
        <p:nvSpPr>
          <p:cNvPr id="22533" name="Rectangle 5"/>
          <p:cNvSpPr>
            <a:spLocks/>
          </p:cNvSpPr>
          <p:nvPr/>
        </p:nvSpPr>
        <p:spPr bwMode="auto">
          <a:xfrm>
            <a:off x="5004048" y="4897934"/>
            <a:ext cx="3921175" cy="901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lnSpc>
                <a:spcPct val="90000"/>
              </a:lnSpc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DINCondensedC" pitchFamily="82" charset="0"/>
              </a:rPr>
              <a:t>CAME INTO OPERATION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DINCondensedC" pitchFamily="82" charset="0"/>
            </a:endParaRPr>
          </a:p>
          <a:p>
            <a:pPr algn="ctr">
              <a:lnSpc>
                <a:spcPct val="90000"/>
              </a:lnSpc>
            </a:pPr>
            <a:r>
              <a:rPr lang="en-US" sz="4000" dirty="0" smtClean="0">
                <a:solidFill>
                  <a:srgbClr val="3098D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DINCondensedC" pitchFamily="82" charset="0"/>
              </a:rPr>
              <a:t>NOVEVEMBER </a:t>
            </a:r>
            <a:r>
              <a:rPr lang="en-US" sz="4800" dirty="0">
                <a:solidFill>
                  <a:srgbClr val="3098D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DINCondensedC" pitchFamily="82" charset="0"/>
              </a:rPr>
              <a:t>2012</a:t>
            </a:r>
            <a:endParaRPr lang="en-US" sz="4000" dirty="0">
              <a:solidFill>
                <a:srgbClr val="3098D9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DINCondensedC" pitchFamily="82" charset="0"/>
            </a:endParaRPr>
          </a:p>
        </p:txBody>
      </p:sp>
      <p:sp>
        <p:nvSpPr>
          <p:cNvPr id="7" name="Rectangle 15"/>
          <p:cNvSpPr txBox="1">
            <a:spLocks noChangeArrowheads="1"/>
          </p:cNvSpPr>
          <p:nvPr/>
        </p:nvSpPr>
        <p:spPr>
          <a:xfrm>
            <a:off x="8532440" y="6429254"/>
            <a:ext cx="487384" cy="42874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ru-RU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5146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9718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4290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8862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 algn="r" eaLnBrk="1" hangingPunct="1"/>
            <a:fld id="{A5D225B6-CF47-4699-88CF-E911604E8901}" type="slidenum">
              <a:rPr lang="ru-RU" sz="1100" b="1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r" eaLnBrk="1" hangingPunct="1"/>
              <a:t>4</a:t>
            </a:fld>
            <a:endParaRPr lang="ru-RU" sz="1100" b="1" dirty="0">
              <a:solidFill>
                <a:schemeClr val="bg1">
                  <a:lumMod val="6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7556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 txBox="1">
            <a:spLocks noChangeArrowheads="1"/>
          </p:cNvSpPr>
          <p:nvPr/>
        </p:nvSpPr>
        <p:spPr>
          <a:xfrm>
            <a:off x="8532440" y="6429254"/>
            <a:ext cx="487384" cy="42874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ru-RU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5146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9718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4290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8862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 algn="r" eaLnBrk="1" hangingPunct="1"/>
            <a:fld id="{A5D225B6-CF47-4699-88CF-E911604E8901}" type="slidenum">
              <a:rPr lang="ru-RU" sz="1400" b="1" smtClean="0">
                <a:solidFill>
                  <a:schemeClr val="bg1">
                    <a:lumMod val="65000"/>
                  </a:schemeClr>
                </a:solidFill>
                <a:latin typeface="DINCondensedC" panose="00000506000000000000" pitchFamily="2" charset="-52"/>
              </a:rPr>
              <a:pPr algn="r" eaLnBrk="1" hangingPunct="1"/>
              <a:t>5</a:t>
            </a:fld>
            <a:endParaRPr lang="ru-RU" sz="1400" b="1" dirty="0">
              <a:solidFill>
                <a:schemeClr val="bg1">
                  <a:lumMod val="65000"/>
                </a:schemeClr>
              </a:solidFill>
              <a:latin typeface="DINCondensedC" panose="00000506000000000000" pitchFamily="2" charset="-52"/>
            </a:endParaRP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277474" y="2358276"/>
            <a:ext cx="3884075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/>
          <a:p>
            <a:pPr algn="l">
              <a:lnSpc>
                <a:spcPct val="90000"/>
              </a:lnSpc>
            </a:pPr>
            <a:r>
              <a:rPr lang="en-US" sz="5000" dirty="0" smtClean="0">
                <a:solidFill>
                  <a:srgbClr val="3299D9"/>
                </a:solidFill>
                <a:latin typeface="DINCondensedC" charset="0"/>
                <a:ea typeface="DINCondensedC" charset="0"/>
                <a:cs typeface="DINCondensedC" charset="0"/>
                <a:sym typeface="DINCondensedC" charset="0"/>
              </a:rPr>
              <a:t>ROSCOMNADZOR</a:t>
            </a:r>
            <a:endParaRPr lang="en-US" sz="5000" dirty="0">
              <a:solidFill>
                <a:srgbClr val="3299D9"/>
              </a:solidFill>
              <a:latin typeface="DINCondensedC" charset="0"/>
              <a:ea typeface="DINCondensedC" charset="0"/>
              <a:cs typeface="DINCondensedC" charset="0"/>
              <a:sym typeface="DINCondensedC" charset="0"/>
            </a:endParaRPr>
          </a:p>
        </p:txBody>
      </p:sp>
      <p:sp>
        <p:nvSpPr>
          <p:cNvPr id="5" name="Rectangle 5"/>
          <p:cNvSpPr>
            <a:spLocks/>
          </p:cNvSpPr>
          <p:nvPr/>
        </p:nvSpPr>
        <p:spPr bwMode="auto">
          <a:xfrm>
            <a:off x="5122470" y="2478770"/>
            <a:ext cx="39243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/>
          <a:p>
            <a:pPr algn="l"/>
            <a:r>
              <a:rPr lang="en-US" sz="2500" dirty="0" smtClean="0">
                <a:solidFill>
                  <a:schemeClr val="tx1"/>
                </a:solidFill>
                <a:latin typeface="DINCondensedC" charset="0"/>
                <a:ea typeface="DINCondensedC" charset="0"/>
                <a:cs typeface="DINCondensedC" charset="0"/>
                <a:sym typeface="DINCondensedC" charset="0"/>
              </a:rPr>
              <a:t>CHILD PORNOGRAPHY</a:t>
            </a:r>
            <a:endParaRPr lang="en-US" sz="2500" dirty="0">
              <a:solidFill>
                <a:schemeClr val="tx1"/>
              </a:solidFill>
              <a:latin typeface="DINCondensedC" charset="0"/>
              <a:ea typeface="DINCondensedC" charset="0"/>
              <a:cs typeface="DINCondensedC" charset="0"/>
              <a:sym typeface="DINCondensedC" charset="0"/>
            </a:endParaRPr>
          </a:p>
        </p:txBody>
      </p:sp>
      <p:sp>
        <p:nvSpPr>
          <p:cNvPr id="6" name="Rectangle 6"/>
          <p:cNvSpPr>
            <a:spLocks/>
          </p:cNvSpPr>
          <p:nvPr/>
        </p:nvSpPr>
        <p:spPr bwMode="auto">
          <a:xfrm>
            <a:off x="386457" y="3020032"/>
            <a:ext cx="1800200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/>
          <a:p>
            <a:pPr algn="l">
              <a:lnSpc>
                <a:spcPct val="90000"/>
              </a:lnSpc>
            </a:pPr>
            <a:r>
              <a:rPr lang="en-US" sz="5000" dirty="0" smtClean="0">
                <a:solidFill>
                  <a:srgbClr val="3299D9"/>
                </a:solidFill>
                <a:latin typeface="DINCondensedC" charset="0"/>
                <a:ea typeface="DINCondensedC" charset="0"/>
                <a:cs typeface="DINCondensedC" charset="0"/>
                <a:sym typeface="DINCondensedC" charset="0"/>
              </a:rPr>
              <a:t>MVD</a:t>
            </a:r>
            <a:endParaRPr lang="en-US" sz="5000" dirty="0">
              <a:solidFill>
                <a:srgbClr val="3299D9"/>
              </a:solidFill>
              <a:latin typeface="DINCondensedC" charset="0"/>
              <a:ea typeface="DINCondensedC" charset="0"/>
              <a:cs typeface="DINCondensedC" charset="0"/>
              <a:sym typeface="DINCondensedC" charset="0"/>
            </a:endParaRPr>
          </a:p>
        </p:txBody>
      </p:sp>
      <p:sp>
        <p:nvSpPr>
          <p:cNvPr id="7" name="Rectangle 7"/>
          <p:cNvSpPr>
            <a:spLocks/>
          </p:cNvSpPr>
          <p:nvPr/>
        </p:nvSpPr>
        <p:spPr bwMode="auto">
          <a:xfrm>
            <a:off x="5153844" y="3162076"/>
            <a:ext cx="39243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/>
          <a:p>
            <a:pPr algn="l"/>
            <a:r>
              <a:rPr lang="en-US" sz="2500" dirty="0" smtClean="0">
                <a:solidFill>
                  <a:schemeClr val="tx1"/>
                </a:solidFill>
                <a:latin typeface="DINCondensedC" charset="0"/>
                <a:ea typeface="DINCondensedC" charset="0"/>
                <a:cs typeface="DINCondensedC" charset="0"/>
                <a:sym typeface="DINCondensedC" charset="0"/>
              </a:rPr>
              <a:t>DRUGS</a:t>
            </a:r>
            <a:endParaRPr lang="en-US" sz="2500" dirty="0">
              <a:solidFill>
                <a:schemeClr val="tx1"/>
              </a:solidFill>
              <a:latin typeface="DINCondensedC" charset="0"/>
              <a:ea typeface="DINCondensedC" charset="0"/>
              <a:cs typeface="DINCondensedC" charset="0"/>
              <a:sym typeface="DINCondensedC" charset="0"/>
            </a:endParaRPr>
          </a:p>
        </p:txBody>
      </p:sp>
      <p:sp>
        <p:nvSpPr>
          <p:cNvPr id="8" name="Rectangle 8"/>
          <p:cNvSpPr>
            <a:spLocks/>
          </p:cNvSpPr>
          <p:nvPr/>
        </p:nvSpPr>
        <p:spPr bwMode="auto">
          <a:xfrm>
            <a:off x="351157" y="3812120"/>
            <a:ext cx="4535028" cy="710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/>
          <a:p>
            <a:pPr algn="l">
              <a:lnSpc>
                <a:spcPct val="90000"/>
              </a:lnSpc>
            </a:pPr>
            <a:r>
              <a:rPr lang="en-US" sz="5000" dirty="0" smtClean="0">
                <a:solidFill>
                  <a:srgbClr val="3299D9"/>
                </a:solidFill>
                <a:latin typeface="DINCondensedC" charset="0"/>
                <a:ea typeface="DINCondensedC" charset="0"/>
                <a:cs typeface="DINCondensedC" charset="0"/>
                <a:sym typeface="DINCondensedC" charset="0"/>
              </a:rPr>
              <a:t>ROSPOTREBNADZOR</a:t>
            </a:r>
            <a:endParaRPr lang="en-US" sz="5000" dirty="0">
              <a:solidFill>
                <a:srgbClr val="3299D9"/>
              </a:solidFill>
              <a:latin typeface="DINCondensedC" charset="0"/>
              <a:ea typeface="DINCondensedC" charset="0"/>
              <a:cs typeface="DINCondensedC" charset="0"/>
              <a:sym typeface="DINCondensedC" charset="0"/>
            </a:endParaRPr>
          </a:p>
        </p:txBody>
      </p:sp>
      <p:sp>
        <p:nvSpPr>
          <p:cNvPr id="9" name="Rectangle 9"/>
          <p:cNvSpPr>
            <a:spLocks/>
          </p:cNvSpPr>
          <p:nvPr/>
        </p:nvSpPr>
        <p:spPr bwMode="auto">
          <a:xfrm>
            <a:off x="5138986" y="3913559"/>
            <a:ext cx="405804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/>
          <a:p>
            <a:r>
              <a:rPr lang="en-US" sz="2500" dirty="0" smtClean="0">
                <a:latin typeface="DINCondensedC" charset="0"/>
                <a:ea typeface="DINCondensedC" charset="0"/>
                <a:cs typeface="DINCondensedC" charset="0"/>
                <a:sym typeface="DINCondensedC" charset="0"/>
              </a:rPr>
              <a:t>SUICIDE</a:t>
            </a:r>
            <a:endParaRPr lang="en-US" sz="2500" dirty="0">
              <a:latin typeface="DINCondensedC" charset="0"/>
              <a:ea typeface="DINCondensedC" charset="0"/>
              <a:cs typeface="DINCondensedC" charset="0"/>
              <a:sym typeface="DINCondensedC" charset="0"/>
            </a:endParaRPr>
          </a:p>
        </p:txBody>
      </p:sp>
      <p:sp>
        <p:nvSpPr>
          <p:cNvPr id="10" name="Rectangle 1"/>
          <p:cNvSpPr>
            <a:spLocks/>
          </p:cNvSpPr>
          <p:nvPr/>
        </p:nvSpPr>
        <p:spPr bwMode="auto">
          <a:xfrm>
            <a:off x="138410" y="174129"/>
            <a:ext cx="8939734" cy="148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26788" tIns="26788" rIns="26788" bIns="26788"/>
          <a:lstStyle/>
          <a:p>
            <a:pPr algn="ctr">
              <a:lnSpc>
                <a:spcPct val="80000"/>
              </a:lnSpc>
            </a:pPr>
            <a:r>
              <a:rPr lang="en-US" sz="6000" dirty="0" smtClean="0">
                <a:solidFill>
                  <a:srgbClr val="1F3671"/>
                </a:solidFill>
                <a:latin typeface="DINCondensedC" pitchFamily="82" charset="0"/>
                <a:ea typeface="DINCondensedC" pitchFamily="82" charset="0"/>
                <a:cs typeface="DINCondensedC" pitchFamily="82" charset="0"/>
                <a:sym typeface="DINCondensedC" pitchFamily="82" charset="0"/>
              </a:rPr>
              <a:t>MECHANISM</a:t>
            </a:r>
            <a:r>
              <a:rPr lang="ru-RU" sz="4900" dirty="0" smtClean="0">
                <a:solidFill>
                  <a:srgbClr val="1F3671"/>
                </a:solidFill>
                <a:latin typeface="DINCondensedC" pitchFamily="82" charset="0"/>
                <a:ea typeface="DINCondensedC" pitchFamily="82" charset="0"/>
                <a:cs typeface="DINCondensedC" pitchFamily="82" charset="0"/>
                <a:sym typeface="DINCondensedC" pitchFamily="82" charset="0"/>
              </a:rPr>
              <a:t/>
            </a:r>
            <a:br>
              <a:rPr lang="ru-RU" sz="4900" dirty="0" smtClean="0">
                <a:solidFill>
                  <a:srgbClr val="1F3671"/>
                </a:solidFill>
                <a:latin typeface="DINCondensedC" pitchFamily="82" charset="0"/>
                <a:ea typeface="DINCondensedC" pitchFamily="82" charset="0"/>
                <a:cs typeface="DINCondensedC" pitchFamily="82" charset="0"/>
                <a:sym typeface="DINCondensedC" pitchFamily="82" charset="0"/>
              </a:rPr>
            </a:br>
            <a:r>
              <a:rPr lang="en-US" sz="2500" dirty="0" smtClean="0">
                <a:solidFill>
                  <a:srgbClr val="1F3671"/>
                </a:solidFill>
                <a:latin typeface="DINCondensedC" pitchFamily="82" charset="0"/>
                <a:ea typeface="DINCondensedC" pitchFamily="82" charset="0"/>
                <a:cs typeface="DINCondensedC" pitchFamily="82" charset="0"/>
                <a:sym typeface="DINCondensedC" pitchFamily="82" charset="0"/>
              </a:rPr>
              <a:t>OF THE PRE-TRIAL RESTRICTION Of THE ACCESS TO THE INFORMATION PROHIBITED FOR CHILDREN IN RUSSIA</a:t>
            </a:r>
            <a:endParaRPr lang="en-US" sz="2500" dirty="0">
              <a:solidFill>
                <a:srgbClr val="1F3671"/>
              </a:solidFill>
              <a:latin typeface="DINCondensedC" pitchFamily="82" charset="0"/>
              <a:ea typeface="DINCondensedC" pitchFamily="82" charset="0"/>
              <a:cs typeface="DINCondensedC" pitchFamily="82" charset="0"/>
              <a:sym typeface="DINCondensedC" pitchFamily="82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3528" y="1772816"/>
            <a:ext cx="87532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DINCondensedC" charset="0"/>
                <a:ea typeface="DINCondensedC" charset="0"/>
                <a:cs typeface="DINCondensedC" charset="0"/>
                <a:sym typeface="DINCondensedC" charset="0"/>
              </a:rPr>
              <a:t>DECISIONS TO RECOGNIZE THE INFORMATION ILLEGAL ARE TAKEN BY</a:t>
            </a:r>
            <a:endParaRPr lang="ru-RU" sz="2800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4972674" y="2348880"/>
            <a:ext cx="0" cy="2808312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755576" y="5157192"/>
            <a:ext cx="76328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dirty="0" smtClean="0">
                <a:solidFill>
                  <a:srgbClr val="000000"/>
                </a:solidFill>
                <a:latin typeface="DINCondensedC" pitchFamily="82" charset="0"/>
                <a:ea typeface="ヒラギノ角ゴ ProN W3" charset="0"/>
                <a:cs typeface="ヒラギノ角ゴ ProN W3" charset="0"/>
                <a:sym typeface="DINCondensedC" charset="0"/>
              </a:rPr>
              <a:t>THE SPECIAL WEBSITE</a:t>
            </a:r>
            <a:r>
              <a:rPr lang="ru-RU" sz="2200" dirty="0" smtClean="0">
                <a:solidFill>
                  <a:srgbClr val="000000"/>
                </a:solidFill>
                <a:latin typeface="DINCondensedC" pitchFamily="82" charset="0"/>
                <a:ea typeface="ヒラギノ角ゴ ProN W3" charset="0"/>
                <a:cs typeface="ヒラギノ角ゴ ProN W3" charset="0"/>
                <a:sym typeface="DINCondensedC" charset="0"/>
              </a:rPr>
              <a:t>ФОРМА</a:t>
            </a:r>
            <a:endParaRPr lang="en-US" sz="2200" dirty="0" smtClean="0">
              <a:solidFill>
                <a:srgbClr val="000000"/>
              </a:solidFill>
              <a:latin typeface="DINCondensedC" pitchFamily="82" charset="0"/>
              <a:ea typeface="ヒラギノ角ゴ ProN W3" charset="0"/>
              <a:cs typeface="ヒラギノ角ゴ ProN W3" charset="0"/>
              <a:sym typeface="DINCondensedC" charset="0"/>
            </a:endParaRPr>
          </a:p>
          <a:p>
            <a:pPr algn="ctr"/>
            <a:r>
              <a:rPr lang="en-US" sz="2200" dirty="0" smtClean="0">
                <a:solidFill>
                  <a:srgbClr val="0070C0"/>
                </a:solidFill>
                <a:latin typeface="DINCondensedC" pitchFamily="82" charset="0"/>
                <a:ea typeface="ヒラギノ角ゴ ProN W3" charset="0"/>
                <a:cs typeface="ヒラギノ角ゴ ProN W3" charset="0"/>
                <a:sym typeface="DINCondensedC" charset="0"/>
              </a:rPr>
              <a:t>EAIS.RKN.GOV.RU</a:t>
            </a:r>
            <a:r>
              <a:rPr lang="ru-RU" sz="2200" dirty="0" smtClean="0">
                <a:solidFill>
                  <a:srgbClr val="000000"/>
                </a:solidFill>
                <a:latin typeface="DINCondensedC" pitchFamily="82" charset="0"/>
                <a:ea typeface="ヒラギノ角ゴ ProN W3" charset="0"/>
                <a:cs typeface="ヒラギノ角ゴ ProN W3" charset="0"/>
                <a:sym typeface="DINCondensedC" charset="0"/>
              </a:rPr>
              <a:t> </a:t>
            </a:r>
            <a:endParaRPr lang="en-US" sz="2200" dirty="0" smtClean="0">
              <a:solidFill>
                <a:srgbClr val="000000"/>
              </a:solidFill>
              <a:latin typeface="DINCondensedC" pitchFamily="82" charset="0"/>
              <a:ea typeface="ヒラギノ角ゴ ProN W3" charset="0"/>
              <a:cs typeface="ヒラギノ角ゴ ProN W3" charset="0"/>
              <a:sym typeface="DINCondensedC" charset="0"/>
            </a:endParaRPr>
          </a:p>
          <a:p>
            <a:pPr algn="ctr"/>
            <a:r>
              <a:rPr lang="en-US" sz="2200" dirty="0" smtClean="0">
                <a:solidFill>
                  <a:srgbClr val="000000"/>
                </a:solidFill>
                <a:latin typeface="DINCondensedC" pitchFamily="82" charset="0"/>
                <a:ea typeface="ヒラギノ角ゴ ProN W3" charset="0"/>
                <a:cs typeface="ヒラギノ角ゴ ProN W3" charset="0"/>
                <a:sym typeface="DINCondensedC" charset="0"/>
              </a:rPr>
              <a:t>HAS BEEN CREATED TO RECEIVE COMPLAINTS ON ILLEGAL INFORMATION</a:t>
            </a:r>
            <a:endParaRPr lang="ru-RU" sz="2200" dirty="0">
              <a:solidFill>
                <a:srgbClr val="000000"/>
              </a:solidFill>
              <a:latin typeface="DINCondensedC" pitchFamily="82" charset="0"/>
              <a:ea typeface="ヒラギノ角ゴ ProN W3" charset="0"/>
              <a:cs typeface="ヒラギノ角ゴ ProN W3" charset="0"/>
            </a:endParaRPr>
          </a:p>
        </p:txBody>
      </p:sp>
      <p:sp>
        <p:nvSpPr>
          <p:cNvPr id="14" name="Rectangle 8"/>
          <p:cNvSpPr>
            <a:spLocks/>
          </p:cNvSpPr>
          <p:nvPr/>
        </p:nvSpPr>
        <p:spPr bwMode="auto">
          <a:xfrm>
            <a:off x="386457" y="4462677"/>
            <a:ext cx="4535028" cy="710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/>
          <a:p>
            <a:pPr algn="l">
              <a:lnSpc>
                <a:spcPct val="90000"/>
              </a:lnSpc>
            </a:pPr>
            <a:r>
              <a:rPr lang="en-US" sz="5000" dirty="0" smtClean="0">
                <a:solidFill>
                  <a:srgbClr val="3299D9"/>
                </a:solidFill>
                <a:latin typeface="DINCondensedC" charset="0"/>
                <a:ea typeface="DINCondensedC" charset="0"/>
                <a:cs typeface="DINCondensedC" charset="0"/>
                <a:sym typeface="DINCondensedC" charset="0"/>
              </a:rPr>
              <a:t>FNS</a:t>
            </a:r>
            <a:endParaRPr lang="en-US" sz="5000" dirty="0">
              <a:solidFill>
                <a:srgbClr val="3299D9"/>
              </a:solidFill>
              <a:latin typeface="DINCondensedC" charset="0"/>
              <a:ea typeface="DINCondensedC" charset="0"/>
              <a:cs typeface="DINCondensedC" charset="0"/>
              <a:sym typeface="DINCondensedC" charset="0"/>
            </a:endParaRP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5153844" y="4564116"/>
            <a:ext cx="405804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/>
          <a:p>
            <a:r>
              <a:rPr lang="en-US" sz="2500" dirty="0" smtClean="0">
                <a:latin typeface="DINCondensedC" charset="0"/>
                <a:ea typeface="DINCondensedC" charset="0"/>
                <a:cs typeface="DINCondensedC" charset="0"/>
                <a:sym typeface="DINCondensedC" charset="0"/>
              </a:rPr>
              <a:t>INTERNET-CASINO</a:t>
            </a:r>
            <a:endParaRPr lang="en-US" sz="2500" dirty="0">
              <a:latin typeface="DINCondensedC" charset="0"/>
              <a:ea typeface="DINCondensedC" charset="0"/>
              <a:cs typeface="DINCondensedC" charset="0"/>
              <a:sym typeface="DINCondensed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920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/>
          </p:cNvSpPr>
          <p:nvPr/>
        </p:nvSpPr>
        <p:spPr bwMode="auto">
          <a:xfrm>
            <a:off x="224359" y="404664"/>
            <a:ext cx="8751094" cy="186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26788" tIns="26788" rIns="26788" bIns="26788"/>
          <a:lstStyle/>
          <a:p>
            <a:pPr algn="ctr">
              <a:lnSpc>
                <a:spcPct val="80000"/>
              </a:lnSpc>
            </a:pPr>
            <a:r>
              <a:rPr lang="en-US" sz="5400" dirty="0" smtClean="0">
                <a:solidFill>
                  <a:srgbClr val="1F3671"/>
                </a:solidFill>
                <a:latin typeface="Times New Roman" panose="02020603050405020304" pitchFamily="18" charset="0"/>
                <a:ea typeface="DINCondensedC" pitchFamily="82" charset="0"/>
                <a:cs typeface="Times New Roman" panose="02020603050405020304" pitchFamily="18" charset="0"/>
                <a:sym typeface="DINCondensedC" pitchFamily="82" charset="0"/>
              </a:rPr>
              <a:t>COMPLAINTS WERE RECEIDEV USING THE APPLICATION FORM</a:t>
            </a:r>
            <a:endParaRPr lang="en-US" sz="5400" dirty="0">
              <a:solidFill>
                <a:srgbClr val="1F3671"/>
              </a:solidFill>
              <a:latin typeface="Times New Roman" panose="02020603050405020304" pitchFamily="18" charset="0"/>
              <a:ea typeface="DINCondensedC" pitchFamily="82" charset="0"/>
              <a:cs typeface="Times New Roman" panose="02020603050405020304" pitchFamily="18" charset="0"/>
              <a:sym typeface="DINCondensedC" pitchFamily="82" charset="0"/>
            </a:endParaRPr>
          </a:p>
        </p:txBody>
      </p:sp>
      <p:sp>
        <p:nvSpPr>
          <p:cNvPr id="24580" name="Rectangle 4"/>
          <p:cNvSpPr>
            <a:spLocks/>
          </p:cNvSpPr>
          <p:nvPr/>
        </p:nvSpPr>
        <p:spPr bwMode="auto">
          <a:xfrm>
            <a:off x="447360" y="2708920"/>
            <a:ext cx="8305091" cy="2669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lnSpc>
                <a:spcPct val="80000"/>
              </a:lnSpc>
            </a:pPr>
            <a:r>
              <a:rPr lang="en-US" sz="14000" dirty="0" smtClean="0">
                <a:solidFill>
                  <a:srgbClr val="00B0F0"/>
                </a:solidFill>
                <a:latin typeface="Times New Roman" panose="02020603050405020304" pitchFamily="18" charset="0"/>
                <a:ea typeface="DINCondensedC" pitchFamily="82" charset="0"/>
                <a:cs typeface="Times New Roman" panose="02020603050405020304" pitchFamily="18" charset="0"/>
                <a:sym typeface="DINCondensedC" pitchFamily="82" charset="0"/>
              </a:rPr>
              <a:t>&gt;336 </a:t>
            </a:r>
            <a:r>
              <a:rPr lang="ru-RU" sz="14000" dirty="0" smtClean="0">
                <a:solidFill>
                  <a:srgbClr val="00B0F0"/>
                </a:solidFill>
                <a:latin typeface="Times New Roman" panose="02020603050405020304" pitchFamily="18" charset="0"/>
                <a:ea typeface="DINCondensedC" pitchFamily="82" charset="0"/>
                <a:cs typeface="Times New Roman" panose="02020603050405020304" pitchFamily="18" charset="0"/>
                <a:sym typeface="DINCondensedC" pitchFamily="82" charset="0"/>
              </a:rPr>
              <a:t>000</a:t>
            </a:r>
            <a:endParaRPr lang="en-US" sz="2800" dirty="0">
              <a:solidFill>
                <a:srgbClr val="00B0F0"/>
              </a:solidFill>
              <a:latin typeface="Times New Roman" panose="02020603050405020304" pitchFamily="18" charset="0"/>
              <a:ea typeface="DINCondensedC" pitchFamily="82" charset="0"/>
              <a:cs typeface="Times New Roman" panose="02020603050405020304" pitchFamily="18" charset="0"/>
              <a:sym typeface="DINCondensedC" pitchFamily="82" charset="0"/>
            </a:endParaRPr>
          </a:p>
        </p:txBody>
      </p:sp>
      <p:sp>
        <p:nvSpPr>
          <p:cNvPr id="6" name="Rectangle 15"/>
          <p:cNvSpPr txBox="1">
            <a:spLocks noChangeArrowheads="1"/>
          </p:cNvSpPr>
          <p:nvPr/>
        </p:nvSpPr>
        <p:spPr>
          <a:xfrm>
            <a:off x="8532440" y="6429254"/>
            <a:ext cx="487384" cy="42874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ru-RU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5146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9718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4290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8862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 algn="r" eaLnBrk="1" hangingPunct="1"/>
            <a:fld id="{A5D225B6-CF47-4699-88CF-E911604E8901}" type="slidenum">
              <a:rPr lang="ru-RU" sz="1100" b="1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r" eaLnBrk="1" hangingPunct="1"/>
              <a:t>6</a:t>
            </a:fld>
            <a:endParaRPr lang="ru-RU" sz="1100" b="1" dirty="0">
              <a:solidFill>
                <a:schemeClr val="bg1">
                  <a:lumMod val="6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2902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Line 1"/>
          <p:cNvSpPr>
            <a:spLocks noChangeShapeType="1"/>
          </p:cNvSpPr>
          <p:nvPr/>
        </p:nvSpPr>
        <p:spPr bwMode="auto">
          <a:xfrm>
            <a:off x="138040" y="1916832"/>
            <a:ext cx="8642446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603" name="Line 2"/>
          <p:cNvSpPr>
            <a:spLocks noChangeShapeType="1"/>
          </p:cNvSpPr>
          <p:nvPr/>
        </p:nvSpPr>
        <p:spPr bwMode="auto">
          <a:xfrm>
            <a:off x="280488" y="4335661"/>
            <a:ext cx="8611991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604" name="Rectangle 3"/>
          <p:cNvSpPr>
            <a:spLocks/>
          </p:cNvSpPr>
          <p:nvPr/>
        </p:nvSpPr>
        <p:spPr bwMode="auto">
          <a:xfrm>
            <a:off x="179512" y="-27384"/>
            <a:ext cx="8483203" cy="1607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26788" tIns="26788" rIns="26788" bIns="26788"/>
          <a:lstStyle/>
          <a:p>
            <a:r>
              <a:rPr lang="en-US" sz="4800" dirty="0" smtClean="0">
                <a:solidFill>
                  <a:srgbClr val="1F3671"/>
                </a:solidFill>
                <a:latin typeface="Times New Roman" panose="02020603050405020304" pitchFamily="18" charset="0"/>
                <a:ea typeface="DINCondensedC" pitchFamily="82" charset="0"/>
                <a:cs typeface="Times New Roman" panose="02020603050405020304" pitchFamily="18" charset="0"/>
                <a:sym typeface="DINCondensedC" pitchFamily="82" charset="0"/>
              </a:rPr>
              <a:t>STATISTICS</a:t>
            </a:r>
            <a:br>
              <a:rPr lang="en-US" sz="4800" dirty="0" smtClean="0">
                <a:solidFill>
                  <a:srgbClr val="1F3671"/>
                </a:solidFill>
                <a:latin typeface="Times New Roman" panose="02020603050405020304" pitchFamily="18" charset="0"/>
                <a:ea typeface="DINCondensedC" pitchFamily="82" charset="0"/>
                <a:cs typeface="Times New Roman" panose="02020603050405020304" pitchFamily="18" charset="0"/>
                <a:sym typeface="DINCondensedC" pitchFamily="82" charset="0"/>
              </a:rPr>
            </a:br>
            <a:r>
              <a:rPr lang="en-US" dirty="0" smtClean="0">
                <a:solidFill>
                  <a:srgbClr val="1F3671"/>
                </a:solidFill>
                <a:latin typeface="Times New Roman" panose="02020603050405020304" pitchFamily="18" charset="0"/>
                <a:ea typeface="DINCondensedC" pitchFamily="82" charset="0"/>
                <a:cs typeface="Times New Roman" panose="02020603050405020304" pitchFamily="18" charset="0"/>
                <a:sym typeface="DINCondensedC" pitchFamily="82" charset="0"/>
              </a:rPr>
              <a:t>OF THE UNITED REGISTER OF THE PROHIBITED INFORMATION</a:t>
            </a:r>
            <a:endParaRPr lang="en-US" dirty="0">
              <a:solidFill>
                <a:srgbClr val="1F3671"/>
              </a:solidFill>
              <a:latin typeface="Times New Roman" panose="02020603050405020304" pitchFamily="18" charset="0"/>
              <a:ea typeface="DINCondensedC" pitchFamily="82" charset="0"/>
              <a:cs typeface="Times New Roman" panose="02020603050405020304" pitchFamily="18" charset="0"/>
              <a:sym typeface="DINCondensedC" pitchFamily="82" charset="0"/>
            </a:endParaRPr>
          </a:p>
        </p:txBody>
      </p:sp>
      <p:graphicFrame>
        <p:nvGraphicFramePr>
          <p:cNvPr id="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3974251"/>
              </p:ext>
            </p:extLst>
          </p:nvPr>
        </p:nvGraphicFramePr>
        <p:xfrm>
          <a:off x="3015948" y="1945002"/>
          <a:ext cx="5915893" cy="2318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608" name="Oval 9"/>
          <p:cNvSpPr>
            <a:spLocks/>
          </p:cNvSpPr>
          <p:nvPr/>
        </p:nvSpPr>
        <p:spPr bwMode="auto">
          <a:xfrm>
            <a:off x="3690108" y="2593082"/>
            <a:ext cx="1080120" cy="1065944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611" name="Rectangle 12"/>
          <p:cNvSpPr>
            <a:spLocks/>
          </p:cNvSpPr>
          <p:nvPr/>
        </p:nvSpPr>
        <p:spPr bwMode="auto">
          <a:xfrm>
            <a:off x="252377" y="2409944"/>
            <a:ext cx="2734723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indent="18975">
              <a:spcBef>
                <a:spcPts val="352"/>
              </a:spcBef>
              <a:tabLst>
                <a:tab pos="204260" algn="l"/>
              </a:tabLst>
            </a:pPr>
            <a:r>
              <a:rPr lang="en-US" sz="1100" dirty="0" smtClean="0">
                <a:latin typeface="Times New Roman" panose="02020603050405020304" pitchFamily="18" charset="0"/>
                <a:ea typeface="DINCondensedC" pitchFamily="82" charset="0"/>
                <a:cs typeface="Times New Roman" panose="02020603050405020304" pitchFamily="18" charset="0"/>
                <a:sym typeface="DINCondensedC" pitchFamily="82" charset="0"/>
              </a:rPr>
              <a:t>INCLUDED IN THE REGISTER (ALL TIME)</a:t>
            </a:r>
            <a:endParaRPr lang="en-US" sz="1100" dirty="0">
              <a:latin typeface="Times New Roman" panose="02020603050405020304" pitchFamily="18" charset="0"/>
              <a:ea typeface="DINCondensedC" pitchFamily="82" charset="0"/>
              <a:cs typeface="Times New Roman" panose="02020603050405020304" pitchFamily="18" charset="0"/>
              <a:sym typeface="DINCondensedC" pitchFamily="82" charset="0"/>
            </a:endParaRPr>
          </a:p>
        </p:txBody>
      </p:sp>
      <p:sp>
        <p:nvSpPr>
          <p:cNvPr id="25612" name="Rectangle 13"/>
          <p:cNvSpPr>
            <a:spLocks/>
          </p:cNvSpPr>
          <p:nvPr/>
        </p:nvSpPr>
        <p:spPr bwMode="auto">
          <a:xfrm>
            <a:off x="261306" y="2613459"/>
            <a:ext cx="1500188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>
              <a:lnSpc>
                <a:spcPct val="80000"/>
              </a:lnSpc>
            </a:pPr>
            <a:r>
              <a:rPr lang="en-US" dirty="0">
                <a:solidFill>
                  <a:srgbClr val="3AAAE1"/>
                </a:solidFill>
                <a:latin typeface="Times New Roman" panose="02020603050405020304" pitchFamily="18" charset="0"/>
                <a:ea typeface="DINCondensedC" pitchFamily="82" charset="0"/>
                <a:cs typeface="Times New Roman" panose="02020603050405020304" pitchFamily="18" charset="0"/>
                <a:sym typeface="DINCondensedC" pitchFamily="82" charset="0"/>
              </a:rPr>
              <a:t>&gt;</a:t>
            </a:r>
            <a:r>
              <a:rPr lang="ru-RU" dirty="0">
                <a:solidFill>
                  <a:srgbClr val="3AAAE1"/>
                </a:solidFill>
                <a:latin typeface="Times New Roman" panose="02020603050405020304" pitchFamily="18" charset="0"/>
                <a:ea typeface="DINCondensedC" pitchFamily="82" charset="0"/>
                <a:cs typeface="Times New Roman" panose="02020603050405020304" pitchFamily="18" charset="0"/>
                <a:sym typeface="DINCondensedC" pitchFamily="82" charset="0"/>
              </a:rPr>
              <a:t> </a:t>
            </a:r>
            <a:r>
              <a:rPr lang="en-US" dirty="0" smtClean="0">
                <a:solidFill>
                  <a:srgbClr val="3AAAE1"/>
                </a:solidFill>
                <a:latin typeface="Times New Roman" panose="02020603050405020304" pitchFamily="18" charset="0"/>
                <a:ea typeface="DINCondensedC" pitchFamily="82" charset="0"/>
                <a:cs typeface="Times New Roman" panose="02020603050405020304" pitchFamily="18" charset="0"/>
                <a:sym typeface="DINCondensedC" pitchFamily="82" charset="0"/>
              </a:rPr>
              <a:t>153</a:t>
            </a:r>
            <a:r>
              <a:rPr lang="ru-RU" dirty="0" smtClean="0">
                <a:solidFill>
                  <a:srgbClr val="3AAAE1"/>
                </a:solidFill>
                <a:latin typeface="Times New Roman" panose="02020603050405020304" pitchFamily="18" charset="0"/>
                <a:ea typeface="DINCondensedC" pitchFamily="82" charset="0"/>
                <a:cs typeface="Times New Roman" panose="02020603050405020304" pitchFamily="18" charset="0"/>
                <a:sym typeface="DINCondensedC" pitchFamily="82" charset="0"/>
              </a:rPr>
              <a:t> 000</a:t>
            </a:r>
            <a:r>
              <a:rPr lang="en-US" dirty="0" smtClean="0">
                <a:solidFill>
                  <a:srgbClr val="3AAAE1"/>
                </a:solidFill>
                <a:latin typeface="Times New Roman" panose="02020603050405020304" pitchFamily="18" charset="0"/>
                <a:ea typeface="DINCondensedC" pitchFamily="82" charset="0"/>
                <a:cs typeface="Times New Roman" panose="02020603050405020304" pitchFamily="18" charset="0"/>
                <a:sym typeface="DINCondensedC" pitchFamily="82" charset="0"/>
              </a:rPr>
              <a:t> </a:t>
            </a:r>
            <a:r>
              <a:rPr lang="en-US" dirty="0">
                <a:solidFill>
                  <a:srgbClr val="3AAAE1"/>
                </a:solidFill>
                <a:latin typeface="Times New Roman" panose="02020603050405020304" pitchFamily="18" charset="0"/>
                <a:ea typeface="DINCondensedC" pitchFamily="82" charset="0"/>
                <a:cs typeface="Times New Roman" panose="02020603050405020304" pitchFamily="18" charset="0"/>
                <a:sym typeface="DINCondensedC" pitchFamily="82" charset="0"/>
              </a:rPr>
              <a:t>URL</a:t>
            </a:r>
          </a:p>
        </p:txBody>
      </p:sp>
      <p:sp>
        <p:nvSpPr>
          <p:cNvPr id="25613" name="Rectangle 14"/>
          <p:cNvSpPr>
            <a:spLocks/>
          </p:cNvSpPr>
          <p:nvPr/>
        </p:nvSpPr>
        <p:spPr bwMode="auto">
          <a:xfrm>
            <a:off x="250031" y="3803622"/>
            <a:ext cx="52900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indent="18975">
              <a:spcBef>
                <a:spcPts val="352"/>
              </a:spcBef>
              <a:tabLst>
                <a:tab pos="204260" algn="l"/>
              </a:tabLst>
            </a:pPr>
            <a:r>
              <a:rPr lang="en-US" sz="1050">
                <a:latin typeface="Times New Roman" panose="02020603050405020304" pitchFamily="18" charset="0"/>
                <a:ea typeface="DINCondensedC" pitchFamily="82" charset="0"/>
                <a:cs typeface="Times New Roman" panose="02020603050405020304" pitchFamily="18" charset="0"/>
                <a:sym typeface="DINCondensedC" pitchFamily="82" charset="0"/>
              </a:rPr>
              <a:t> </a:t>
            </a:r>
          </a:p>
        </p:txBody>
      </p:sp>
      <p:sp>
        <p:nvSpPr>
          <p:cNvPr id="25614" name="Rectangle 15"/>
          <p:cNvSpPr>
            <a:spLocks/>
          </p:cNvSpPr>
          <p:nvPr/>
        </p:nvSpPr>
        <p:spPr bwMode="auto">
          <a:xfrm>
            <a:off x="252376" y="3265326"/>
            <a:ext cx="1454299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>
              <a:lnSpc>
                <a:spcPct val="80000"/>
              </a:lnSpc>
            </a:pPr>
            <a:r>
              <a:rPr lang="en-US" dirty="0">
                <a:solidFill>
                  <a:srgbClr val="3AAAE1"/>
                </a:solidFill>
                <a:latin typeface="Times New Roman" panose="02020603050405020304" pitchFamily="18" charset="0"/>
                <a:ea typeface="DINCondensedC" pitchFamily="82" charset="0"/>
                <a:cs typeface="Times New Roman" panose="02020603050405020304" pitchFamily="18" charset="0"/>
                <a:sym typeface="DINCondensedC" pitchFamily="82" charset="0"/>
              </a:rPr>
              <a:t>&gt;</a:t>
            </a:r>
            <a:r>
              <a:rPr lang="ru-RU" dirty="0">
                <a:solidFill>
                  <a:srgbClr val="3AAAE1"/>
                </a:solidFill>
                <a:latin typeface="Times New Roman" panose="02020603050405020304" pitchFamily="18" charset="0"/>
                <a:ea typeface="DINCondensedC" pitchFamily="82" charset="0"/>
                <a:cs typeface="Times New Roman" panose="02020603050405020304" pitchFamily="18" charset="0"/>
                <a:sym typeface="DINCondensedC" pitchFamily="82" charset="0"/>
              </a:rPr>
              <a:t> </a:t>
            </a:r>
            <a:r>
              <a:rPr lang="en-US" dirty="0" smtClean="0">
                <a:solidFill>
                  <a:srgbClr val="3AAAE1"/>
                </a:solidFill>
                <a:latin typeface="Times New Roman" panose="02020603050405020304" pitchFamily="18" charset="0"/>
                <a:ea typeface="DINCondensedC" pitchFamily="82" charset="0"/>
                <a:cs typeface="Times New Roman" panose="02020603050405020304" pitchFamily="18" charset="0"/>
                <a:sym typeface="DINCondensedC" pitchFamily="82" charset="0"/>
              </a:rPr>
              <a:t>37 700</a:t>
            </a:r>
            <a:r>
              <a:rPr lang="ru-RU" dirty="0" smtClean="0">
                <a:solidFill>
                  <a:srgbClr val="3AAAE1"/>
                </a:solidFill>
                <a:latin typeface="Times New Roman" panose="02020603050405020304" pitchFamily="18" charset="0"/>
                <a:ea typeface="DINCondensedC" pitchFamily="82" charset="0"/>
                <a:cs typeface="Times New Roman" panose="02020603050405020304" pitchFamily="18" charset="0"/>
                <a:sym typeface="DINCondensedC" pitchFamily="82" charset="0"/>
              </a:rPr>
              <a:t> </a:t>
            </a:r>
            <a:r>
              <a:rPr lang="en-US" dirty="0" smtClean="0">
                <a:solidFill>
                  <a:srgbClr val="3AAAE1"/>
                </a:solidFill>
                <a:latin typeface="Times New Roman" panose="02020603050405020304" pitchFamily="18" charset="0"/>
                <a:ea typeface="DINCondensedC" pitchFamily="82" charset="0"/>
                <a:cs typeface="Times New Roman" panose="02020603050405020304" pitchFamily="18" charset="0"/>
                <a:sym typeface="DINCondensedC" pitchFamily="82" charset="0"/>
              </a:rPr>
              <a:t>URL</a:t>
            </a:r>
            <a:endParaRPr lang="en-US" dirty="0">
              <a:solidFill>
                <a:srgbClr val="3AAAE1"/>
              </a:solidFill>
              <a:latin typeface="Times New Roman" panose="02020603050405020304" pitchFamily="18" charset="0"/>
              <a:ea typeface="DINCondensedC" pitchFamily="82" charset="0"/>
              <a:cs typeface="Times New Roman" panose="02020603050405020304" pitchFamily="18" charset="0"/>
              <a:sym typeface="DINCondensedC" pitchFamily="82" charset="0"/>
            </a:endParaRPr>
          </a:p>
        </p:txBody>
      </p:sp>
      <p:sp>
        <p:nvSpPr>
          <p:cNvPr id="25615" name="Rectangle 16"/>
          <p:cNvSpPr>
            <a:spLocks/>
          </p:cNvSpPr>
          <p:nvPr/>
        </p:nvSpPr>
        <p:spPr bwMode="auto">
          <a:xfrm>
            <a:off x="252376" y="3019536"/>
            <a:ext cx="250549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indent="18975">
              <a:spcBef>
                <a:spcPts val="352"/>
              </a:spcBef>
              <a:tabLst>
                <a:tab pos="204260" algn="l"/>
              </a:tabLst>
            </a:pPr>
            <a:r>
              <a:rPr lang="en-US" sz="1100">
                <a:latin typeface="Times New Roman" panose="02020603050405020304" pitchFamily="18" charset="0"/>
                <a:ea typeface="DINCondensedC" pitchFamily="82" charset="0"/>
                <a:cs typeface="Times New Roman" panose="02020603050405020304" pitchFamily="18" charset="0"/>
                <a:sym typeface="DINCondensedC" pitchFamily="82" charset="0"/>
              </a:rPr>
              <a:t>СЕЙЧАС В РЕЕСТРЕ</a:t>
            </a:r>
            <a:r>
              <a:rPr lang="ru-RU" sz="1100">
                <a:latin typeface="Times New Roman" panose="02020603050405020304" pitchFamily="18" charset="0"/>
                <a:ea typeface="DINCondensedC" pitchFamily="82" charset="0"/>
                <a:cs typeface="Times New Roman" panose="02020603050405020304" pitchFamily="18" charset="0"/>
                <a:sym typeface="DINCondensedC" pitchFamily="82" charset="0"/>
              </a:rPr>
              <a:t> (МОНИТОРИНГ)</a:t>
            </a:r>
            <a:r>
              <a:rPr lang="en-US" sz="1100">
                <a:latin typeface="Times New Roman" panose="02020603050405020304" pitchFamily="18" charset="0"/>
                <a:ea typeface="DINCondensedC" pitchFamily="82" charset="0"/>
                <a:cs typeface="Times New Roman" panose="02020603050405020304" pitchFamily="18" charset="0"/>
                <a:sym typeface="DINCondensedC" pitchFamily="82" charset="0"/>
              </a:rPr>
              <a:t> </a:t>
            </a:r>
          </a:p>
        </p:txBody>
      </p:sp>
      <p:sp>
        <p:nvSpPr>
          <p:cNvPr id="25618" name="Rectangle 19"/>
          <p:cNvSpPr>
            <a:spLocks/>
          </p:cNvSpPr>
          <p:nvPr/>
        </p:nvSpPr>
        <p:spPr bwMode="auto">
          <a:xfrm>
            <a:off x="6144617" y="2566556"/>
            <a:ext cx="101967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 indent="18975">
              <a:spcBef>
                <a:spcPts val="352"/>
              </a:spcBef>
              <a:tabLst>
                <a:tab pos="204260" algn="l"/>
              </a:tabLst>
            </a:pPr>
            <a:r>
              <a:rPr lang="en-US" sz="1050" dirty="0" smtClean="0">
                <a:latin typeface="Times New Roman" panose="02020603050405020304" pitchFamily="18" charset="0"/>
                <a:ea typeface="DINCondensedC" pitchFamily="82" charset="0"/>
                <a:cs typeface="Times New Roman" panose="02020603050405020304" pitchFamily="18" charset="0"/>
                <a:sym typeface="DINCondensedC" pitchFamily="82" charset="0"/>
              </a:rPr>
              <a:t>ILLEGAL INFORMATION ISN`T REMOVED</a:t>
            </a:r>
            <a:endParaRPr lang="en-US" sz="1050" dirty="0">
              <a:latin typeface="Times New Roman" panose="02020603050405020304" pitchFamily="18" charset="0"/>
              <a:ea typeface="DINCondensedC" pitchFamily="82" charset="0"/>
              <a:cs typeface="Times New Roman" panose="02020603050405020304" pitchFamily="18" charset="0"/>
              <a:sym typeface="DINCondensedC" pitchFamily="82" charset="0"/>
            </a:endParaRPr>
          </a:p>
        </p:txBody>
      </p:sp>
      <p:sp>
        <p:nvSpPr>
          <p:cNvPr id="25619" name="Rectangle 20"/>
          <p:cNvSpPr>
            <a:spLocks/>
          </p:cNvSpPr>
          <p:nvPr/>
        </p:nvSpPr>
        <p:spPr bwMode="auto">
          <a:xfrm>
            <a:off x="7246957" y="2594636"/>
            <a:ext cx="1533204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>
              <a:lnSpc>
                <a:spcPct val="80000"/>
              </a:lnSpc>
            </a:pPr>
            <a:r>
              <a:rPr lang="en-US" sz="4400" dirty="0" smtClean="0">
                <a:solidFill>
                  <a:srgbClr val="3AAAE1"/>
                </a:solidFill>
                <a:latin typeface="Times New Roman" panose="02020603050405020304" pitchFamily="18" charset="0"/>
                <a:ea typeface="DINCondensedC" pitchFamily="82" charset="0"/>
                <a:cs typeface="Times New Roman" panose="02020603050405020304" pitchFamily="18" charset="0"/>
                <a:sym typeface="DINCondensedC" pitchFamily="82" charset="0"/>
              </a:rPr>
              <a:t>24%</a:t>
            </a:r>
            <a:endParaRPr lang="en-US" sz="4400" dirty="0">
              <a:solidFill>
                <a:srgbClr val="3AAAE1"/>
              </a:solidFill>
              <a:latin typeface="Times New Roman" panose="02020603050405020304" pitchFamily="18" charset="0"/>
              <a:ea typeface="DINCondensedC" pitchFamily="82" charset="0"/>
              <a:cs typeface="Times New Roman" panose="02020603050405020304" pitchFamily="18" charset="0"/>
              <a:sym typeface="DINCondensedC" pitchFamily="82" charset="0"/>
            </a:endParaRPr>
          </a:p>
        </p:txBody>
      </p:sp>
      <p:sp>
        <p:nvSpPr>
          <p:cNvPr id="23" name="Rectangle 15"/>
          <p:cNvSpPr txBox="1">
            <a:spLocks noChangeArrowheads="1"/>
          </p:cNvSpPr>
          <p:nvPr/>
        </p:nvSpPr>
        <p:spPr>
          <a:xfrm>
            <a:off x="8532440" y="6429254"/>
            <a:ext cx="487384" cy="42874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ru-RU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5146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9718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4290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8862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 algn="r" eaLnBrk="1" hangingPunct="1"/>
            <a:fld id="{A5D225B6-CF47-4699-88CF-E911604E8901}" type="slidenum">
              <a:rPr lang="ru-RU" sz="1050" b="1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r" eaLnBrk="1" hangingPunct="1"/>
              <a:t>7</a:t>
            </a:fld>
            <a:endParaRPr lang="ru-RU" sz="1050" b="1" dirty="0">
              <a:solidFill>
                <a:schemeClr val="bg1">
                  <a:lumMod val="6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3"/>
          <p:cNvSpPr>
            <a:spLocks/>
          </p:cNvSpPr>
          <p:nvPr/>
        </p:nvSpPr>
        <p:spPr bwMode="auto">
          <a:xfrm>
            <a:off x="217662" y="4509120"/>
            <a:ext cx="8483203" cy="965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26788" tIns="26788" rIns="26788" bIns="26788"/>
          <a:lstStyle/>
          <a:p>
            <a:pPr algn="ctr">
              <a:lnSpc>
                <a:spcPct val="80000"/>
              </a:lnSpc>
            </a:pPr>
            <a:r>
              <a:rPr lang="en-US" sz="1400" dirty="0" smtClean="0">
                <a:latin typeface="Times New Roman" panose="02020603050405020304" pitchFamily="18" charset="0"/>
                <a:ea typeface="DINCondensedC" pitchFamily="82" charset="0"/>
                <a:cs typeface="Times New Roman" panose="02020603050405020304" pitchFamily="18" charset="0"/>
                <a:sym typeface="DINCondensedC" pitchFamily="82" charset="0"/>
              </a:rPr>
              <a:t>ROSCOMNADZOR RECEIVED MORE THAN </a:t>
            </a:r>
            <a:r>
              <a:rPr lang="en-US" sz="1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DINCondensedC" pitchFamily="82" charset="0"/>
                <a:cs typeface="Times New Roman" panose="02020603050405020304" pitchFamily="18" charset="0"/>
                <a:sym typeface="DINCondensedC" pitchFamily="82" charset="0"/>
              </a:rPr>
              <a:t>26 000 COURT DECISIONS </a:t>
            </a:r>
            <a:r>
              <a:rPr lang="en-US" sz="1400" dirty="0" smtClean="0">
                <a:latin typeface="Times New Roman" panose="02020603050405020304" pitchFamily="18" charset="0"/>
                <a:ea typeface="DINCondensedC" pitchFamily="82" charset="0"/>
                <a:cs typeface="Times New Roman" panose="02020603050405020304" pitchFamily="18" charset="0"/>
                <a:sym typeface="DINCondensedC" pitchFamily="82" charset="0"/>
              </a:rPr>
              <a:t>ON THE RECOGNITION OF INFORMATION ILLEGAL BASED ON WHICH MORE THAN </a:t>
            </a:r>
            <a:r>
              <a:rPr lang="en-US" sz="1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DINCondensedC" pitchFamily="82" charset="0"/>
                <a:cs typeface="Times New Roman" panose="02020603050405020304" pitchFamily="18" charset="0"/>
                <a:sym typeface="DINCondensedC" pitchFamily="82" charset="0"/>
              </a:rPr>
              <a:t>44 000</a:t>
            </a:r>
            <a:r>
              <a:rPr lang="en-US" sz="1400" dirty="0" smtClean="0">
                <a:latin typeface="Times New Roman" panose="02020603050405020304" pitchFamily="18" charset="0"/>
                <a:ea typeface="DINCondensedC" pitchFamily="82" charset="0"/>
                <a:cs typeface="Times New Roman" panose="02020603050405020304" pitchFamily="18" charset="0"/>
                <a:sym typeface="DINCondensedC" pitchFamily="82" charset="0"/>
              </a:rPr>
              <a:t> INTERNET RESOURCES WERE INCLUDED IN THE UNIFIED REGISTER </a:t>
            </a:r>
            <a:endParaRPr lang="en-US" sz="1400" dirty="0">
              <a:latin typeface="Times New Roman" panose="02020603050405020304" pitchFamily="18" charset="0"/>
              <a:ea typeface="DINCondensedC" pitchFamily="82" charset="0"/>
              <a:cs typeface="Times New Roman" panose="02020603050405020304" pitchFamily="18" charset="0"/>
              <a:sym typeface="DINCondensed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0950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/>
          </p:cNvSpPr>
          <p:nvPr/>
        </p:nvSpPr>
        <p:spPr bwMode="auto">
          <a:xfrm>
            <a:off x="291147" y="116632"/>
            <a:ext cx="8635008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26788" tIns="26788" rIns="26788" bIns="26788"/>
          <a:lstStyle/>
          <a:p>
            <a:pPr algn="ctr">
              <a:lnSpc>
                <a:spcPct val="90000"/>
              </a:lnSpc>
            </a:pPr>
            <a:r>
              <a:rPr lang="en-US" sz="5400" dirty="0" smtClean="0">
                <a:solidFill>
                  <a:srgbClr val="1F367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DINCondensedC" pitchFamily="82" charset="0"/>
              </a:rPr>
              <a:t>Activities </a:t>
            </a:r>
            <a:r>
              <a:rPr lang="en-US" sz="5400" dirty="0">
                <a:solidFill>
                  <a:srgbClr val="1F367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DINCondensedC" pitchFamily="82" charset="0"/>
              </a:rPr>
              <a:t>of </a:t>
            </a:r>
            <a:r>
              <a:rPr lang="en-US" sz="5400" dirty="0" smtClean="0">
                <a:solidFill>
                  <a:srgbClr val="1F367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DINCondensedC" pitchFamily="82" charset="0"/>
              </a:rPr>
              <a:t>industry</a:t>
            </a:r>
            <a:endParaRPr lang="en-US" sz="5400" dirty="0">
              <a:solidFill>
                <a:srgbClr val="1F367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DINCondensedC" pitchFamily="82" charset="0"/>
            </a:endParaRPr>
          </a:p>
        </p:txBody>
      </p:sp>
      <p:sp>
        <p:nvSpPr>
          <p:cNvPr id="7" name="Rectangle 15"/>
          <p:cNvSpPr txBox="1">
            <a:spLocks noChangeArrowheads="1"/>
          </p:cNvSpPr>
          <p:nvPr/>
        </p:nvSpPr>
        <p:spPr>
          <a:xfrm>
            <a:off x="8532440" y="6429254"/>
            <a:ext cx="487384" cy="42874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ru-RU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5146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9718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4290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8862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 algn="r" eaLnBrk="1" hangingPunct="1"/>
            <a:fld id="{A5D225B6-CF47-4699-88CF-E911604E8901}" type="slidenum">
              <a:rPr lang="ru-RU" sz="1200" b="1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r" eaLnBrk="1" hangingPunct="1"/>
              <a:t>8</a:t>
            </a:fld>
            <a:endParaRPr lang="ru-RU" sz="1200" b="1" dirty="0">
              <a:solidFill>
                <a:schemeClr val="bg1">
                  <a:lumMod val="6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4"/>
          <p:cNvSpPr>
            <a:spLocks/>
          </p:cNvSpPr>
          <p:nvPr/>
        </p:nvSpPr>
        <p:spPr bwMode="auto">
          <a:xfrm>
            <a:off x="291147" y="1484784"/>
            <a:ext cx="8728677" cy="5373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/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3299D9"/>
                </a:solidFill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- Hotline by ROCIT </a:t>
            </a:r>
            <a:r>
              <a:rPr lang="en-US" sz="2800" dirty="0" smtClean="0">
                <a:solidFill>
                  <a:srgbClr val="3299D9"/>
                </a:solidFill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</a:rPr>
              <a:t>http</a:t>
            </a:r>
            <a:r>
              <a:rPr lang="en-US" sz="2800" dirty="0">
                <a:solidFill>
                  <a:srgbClr val="3299D9"/>
                </a:solidFill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</a:rPr>
              <a:t>:/</a:t>
            </a:r>
            <a:r>
              <a:rPr lang="en-US" sz="2800" b="1" dirty="0">
                <a:solidFill>
                  <a:srgbClr val="3299D9"/>
                </a:solidFill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</a:rPr>
              <a:t>/</a:t>
            </a:r>
            <a:r>
              <a:rPr lang="en-US" sz="2800" dirty="0">
                <a:solidFill>
                  <a:srgbClr val="3299D9"/>
                </a:solidFill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</a:rPr>
              <a:t>www.hotline.rocit.ru</a:t>
            </a:r>
            <a:r>
              <a:rPr lang="en-US" sz="2800" dirty="0">
                <a:solidFill>
                  <a:srgbClr val="3299D9"/>
                </a:solidFill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  </a:t>
            </a:r>
            <a:r>
              <a:rPr lang="en-US" sz="2800" dirty="0" smtClean="0">
                <a:solidFill>
                  <a:srgbClr val="3299D9"/>
                </a:solidFill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(member </a:t>
            </a:r>
            <a:r>
              <a:rPr lang="en-US" sz="2800" dirty="0">
                <a:solidFill>
                  <a:srgbClr val="3299D9"/>
                </a:solidFill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of INHOPE</a:t>
            </a:r>
            <a:r>
              <a:rPr lang="en-US" sz="2800" dirty="0" smtClean="0">
                <a:solidFill>
                  <a:srgbClr val="3299D9"/>
                </a:solidFill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)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Child </a:t>
            </a:r>
            <a:r>
              <a:rPr lang="en-US" sz="2000" dirty="0" smtClean="0"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pornography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Child </a:t>
            </a:r>
            <a:r>
              <a:rPr lang="en-US" sz="2000" dirty="0" smtClean="0"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grooming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Cyberbullying and </a:t>
            </a:r>
            <a:r>
              <a:rPr lang="en-US" sz="2000" dirty="0" smtClean="0"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cyber-humiliation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ea typeface="DINCondensedC" charset="0"/>
              <a:cs typeface="Times New Roman" panose="02020603050405020304" pitchFamily="18" charset="0"/>
              <a:sym typeface="DINCondensedC" charset="0"/>
            </a:endParaRPr>
          </a:p>
          <a:p>
            <a:pPr>
              <a:lnSpc>
                <a:spcPct val="90000"/>
              </a:lnSpc>
            </a:pPr>
            <a:endParaRPr lang="en-US" sz="2000" dirty="0" smtClean="0">
              <a:latin typeface="Times New Roman" panose="02020603050405020304" pitchFamily="18" charset="0"/>
              <a:ea typeface="DINCondensedC" charset="0"/>
              <a:cs typeface="Times New Roman" panose="02020603050405020304" pitchFamily="18" charset="0"/>
              <a:sym typeface="DINCondensedC" charset="0"/>
            </a:endParaRPr>
          </a:p>
          <a:p>
            <a:pPr marL="457200" indent="-457200">
              <a:lnSpc>
                <a:spcPct val="90000"/>
              </a:lnSpc>
              <a:buFontTx/>
              <a:buChar char="-"/>
            </a:pPr>
            <a:r>
              <a:rPr lang="en-US" sz="2800" dirty="0" smtClean="0">
                <a:solidFill>
                  <a:srgbClr val="3299D9"/>
                </a:solidFill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Software solutions such as </a:t>
            </a:r>
            <a:r>
              <a:rPr lang="ru-RU" sz="2800" dirty="0" smtClean="0">
                <a:solidFill>
                  <a:srgbClr val="3299D9"/>
                </a:solidFill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«</a:t>
            </a:r>
            <a:r>
              <a:rPr lang="en-US" sz="2800" dirty="0" smtClean="0">
                <a:solidFill>
                  <a:srgbClr val="3299D9"/>
                </a:solidFill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Parental control</a:t>
            </a:r>
            <a:r>
              <a:rPr lang="ru-RU" sz="2800" dirty="0" smtClean="0">
                <a:solidFill>
                  <a:srgbClr val="3299D9"/>
                </a:solidFill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» </a:t>
            </a:r>
            <a:r>
              <a:rPr lang="en-US" sz="2800" dirty="0" smtClean="0">
                <a:solidFill>
                  <a:srgbClr val="3299D9"/>
                </a:solidFill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and </a:t>
            </a:r>
            <a:r>
              <a:rPr lang="ru-RU" sz="2800" dirty="0" smtClean="0">
                <a:solidFill>
                  <a:srgbClr val="3299D9"/>
                </a:solidFill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«</a:t>
            </a:r>
            <a:r>
              <a:rPr lang="en-US" sz="2800" dirty="0" smtClean="0">
                <a:solidFill>
                  <a:srgbClr val="3299D9"/>
                </a:solidFill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Mobile Manager</a:t>
            </a:r>
            <a:r>
              <a:rPr lang="ru-RU" sz="2800" dirty="0" smtClean="0">
                <a:solidFill>
                  <a:srgbClr val="3299D9"/>
                </a:solidFill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»</a:t>
            </a:r>
            <a:r>
              <a:rPr lang="en-US" sz="2800" dirty="0" smtClean="0">
                <a:solidFill>
                  <a:srgbClr val="3299D9"/>
                </a:solidFill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 created by Mobile operators and IT-company</a:t>
            </a:r>
          </a:p>
          <a:p>
            <a:pPr marL="457200" indent="-457200">
              <a:lnSpc>
                <a:spcPct val="90000"/>
              </a:lnSpc>
              <a:buFontTx/>
              <a:buChar char="-"/>
            </a:pPr>
            <a:endParaRPr lang="en-US" sz="2800" dirty="0">
              <a:solidFill>
                <a:srgbClr val="3299D9"/>
              </a:solidFill>
              <a:latin typeface="Times New Roman" panose="02020603050405020304" pitchFamily="18" charset="0"/>
              <a:ea typeface="DINCondensedC" charset="0"/>
              <a:cs typeface="Times New Roman" panose="02020603050405020304" pitchFamily="18" charset="0"/>
              <a:sym typeface="DINCondensedC" charset="0"/>
            </a:endParaRPr>
          </a:p>
          <a:p>
            <a:pPr>
              <a:lnSpc>
                <a:spcPct val="90000"/>
              </a:lnSpc>
            </a:pPr>
            <a:endParaRPr lang="en-US" sz="2800" dirty="0" smtClean="0">
              <a:solidFill>
                <a:srgbClr val="3299D9"/>
              </a:solidFill>
              <a:latin typeface="Times New Roman" panose="02020603050405020304" pitchFamily="18" charset="0"/>
              <a:ea typeface="DINCondensedC" charset="0"/>
              <a:cs typeface="Times New Roman" panose="02020603050405020304" pitchFamily="18" charset="0"/>
              <a:sym typeface="DINCondensedC" charset="0"/>
            </a:endParaRPr>
          </a:p>
          <a:p>
            <a:pPr marL="457200" indent="-457200">
              <a:lnSpc>
                <a:spcPct val="90000"/>
              </a:lnSpc>
              <a:buFontTx/>
              <a:buChar char="-"/>
            </a:pPr>
            <a:r>
              <a:rPr lang="en-US" sz="2800" dirty="0" smtClean="0">
                <a:solidFill>
                  <a:srgbClr val="3299D9"/>
                </a:solidFill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Conferences </a:t>
            </a:r>
            <a:r>
              <a:rPr lang="en-US" sz="2800" dirty="0">
                <a:solidFill>
                  <a:srgbClr val="3299D9"/>
                </a:solidFill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and forums (</a:t>
            </a:r>
            <a:r>
              <a:rPr lang="en-US" sz="2800" dirty="0" smtClean="0">
                <a:solidFill>
                  <a:srgbClr val="3299D9"/>
                </a:solidFill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Safer </a:t>
            </a:r>
            <a:r>
              <a:rPr lang="en-US" sz="2800" dirty="0" err="1" smtClean="0">
                <a:solidFill>
                  <a:srgbClr val="3299D9"/>
                </a:solidFill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RUnet</a:t>
            </a:r>
            <a:r>
              <a:rPr lang="en-US" sz="2800" dirty="0" smtClean="0">
                <a:solidFill>
                  <a:srgbClr val="3299D9"/>
                </a:solidFill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 week)</a:t>
            </a:r>
          </a:p>
          <a:p>
            <a:pPr>
              <a:lnSpc>
                <a:spcPct val="90000"/>
              </a:lnSpc>
            </a:pPr>
            <a:endParaRPr lang="en-US" sz="2800" dirty="0">
              <a:latin typeface="Times New Roman" panose="02020603050405020304" pitchFamily="18" charset="0"/>
              <a:ea typeface="DINCondensedC" charset="0"/>
              <a:cs typeface="Times New Roman" panose="02020603050405020304" pitchFamily="18" charset="0"/>
              <a:sym typeface="DINCondensedC" charset="0"/>
            </a:endParaRPr>
          </a:p>
          <a:p>
            <a:pPr>
              <a:lnSpc>
                <a:spcPct val="90000"/>
              </a:lnSpc>
            </a:pPr>
            <a:endParaRPr lang="en-US" sz="2800" dirty="0">
              <a:solidFill>
                <a:srgbClr val="3299D9"/>
              </a:solidFill>
              <a:latin typeface="Times New Roman" panose="02020603050405020304" pitchFamily="18" charset="0"/>
              <a:ea typeface="DINCondensedC" charset="0"/>
              <a:cs typeface="Times New Roman" panose="02020603050405020304" pitchFamily="18" charset="0"/>
              <a:sym typeface="DINCondensedC" charset="0"/>
            </a:endParaRPr>
          </a:p>
        </p:txBody>
      </p:sp>
      <p:sp>
        <p:nvSpPr>
          <p:cNvPr id="13" name="Rectangle 7"/>
          <p:cNvSpPr>
            <a:spLocks/>
          </p:cNvSpPr>
          <p:nvPr/>
        </p:nvSpPr>
        <p:spPr bwMode="auto">
          <a:xfrm>
            <a:off x="4961856" y="2695461"/>
            <a:ext cx="39243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/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ea typeface="DINCondensedC" charset="0"/>
              <a:cs typeface="Times New Roman" panose="02020603050405020304" pitchFamily="18" charset="0"/>
              <a:sym typeface="DINCondensedC" charset="0"/>
            </a:endParaRPr>
          </a:p>
        </p:txBody>
      </p:sp>
      <p:sp>
        <p:nvSpPr>
          <p:cNvPr id="21" name="Line 1"/>
          <p:cNvSpPr>
            <a:spLocks noChangeShapeType="1"/>
          </p:cNvSpPr>
          <p:nvPr/>
        </p:nvSpPr>
        <p:spPr bwMode="auto">
          <a:xfrm>
            <a:off x="287428" y="5085184"/>
            <a:ext cx="8642446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Line 1"/>
          <p:cNvSpPr>
            <a:spLocks noChangeShapeType="1"/>
          </p:cNvSpPr>
          <p:nvPr/>
        </p:nvSpPr>
        <p:spPr bwMode="auto">
          <a:xfrm>
            <a:off x="377378" y="3356992"/>
            <a:ext cx="8642446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4286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/>
          </p:cNvSpPr>
          <p:nvPr/>
        </p:nvSpPr>
        <p:spPr bwMode="auto">
          <a:xfrm>
            <a:off x="291147" y="116632"/>
            <a:ext cx="8635008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26788" tIns="26788" rIns="26788" bIns="26788"/>
          <a:lstStyle/>
          <a:p>
            <a:pPr algn="ctr">
              <a:lnSpc>
                <a:spcPct val="90000"/>
              </a:lnSpc>
            </a:pPr>
            <a:r>
              <a:rPr lang="en-US" sz="6000" dirty="0" smtClean="0">
                <a:solidFill>
                  <a:srgbClr val="1F3671"/>
                </a:solidFill>
                <a:latin typeface="DINCondensedC" pitchFamily="82" charset="0"/>
                <a:cs typeface="Arial" charset="0"/>
                <a:sym typeface="DINCondensedC" pitchFamily="82" charset="0"/>
              </a:rPr>
              <a:t>Activities </a:t>
            </a:r>
            <a:r>
              <a:rPr lang="en-US" sz="6000" dirty="0">
                <a:solidFill>
                  <a:srgbClr val="1F3671"/>
                </a:solidFill>
                <a:latin typeface="DINCondensedC" pitchFamily="82" charset="0"/>
                <a:cs typeface="Arial" charset="0"/>
                <a:sym typeface="DINCondensedC" pitchFamily="82" charset="0"/>
              </a:rPr>
              <a:t>of </a:t>
            </a:r>
            <a:r>
              <a:rPr lang="en-US" sz="6000" dirty="0" smtClean="0">
                <a:solidFill>
                  <a:srgbClr val="1F3671"/>
                </a:solidFill>
                <a:latin typeface="DINCondensedC" pitchFamily="82" charset="0"/>
                <a:cs typeface="Arial" charset="0"/>
                <a:sym typeface="DINCondensedC" pitchFamily="82" charset="0"/>
              </a:rPr>
              <a:t>industry</a:t>
            </a:r>
            <a:endParaRPr lang="en-US" sz="6000" dirty="0">
              <a:solidFill>
                <a:srgbClr val="1F3671"/>
              </a:solidFill>
              <a:latin typeface="DINCondensedC" pitchFamily="82" charset="0"/>
              <a:cs typeface="Arial" charset="0"/>
              <a:sym typeface="DINCondensedC" pitchFamily="82" charset="0"/>
            </a:endParaRPr>
          </a:p>
        </p:txBody>
      </p:sp>
      <p:sp>
        <p:nvSpPr>
          <p:cNvPr id="7" name="Rectangle 15"/>
          <p:cNvSpPr txBox="1">
            <a:spLocks noChangeArrowheads="1"/>
          </p:cNvSpPr>
          <p:nvPr/>
        </p:nvSpPr>
        <p:spPr>
          <a:xfrm>
            <a:off x="8532440" y="6429254"/>
            <a:ext cx="487384" cy="42874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ru-RU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5146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9718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4290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886200" indent="-22860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 algn="r" eaLnBrk="1" hangingPunct="1"/>
            <a:fld id="{A5D225B6-CF47-4699-88CF-E911604E8901}" type="slidenum">
              <a:rPr lang="ru-RU" sz="1400" b="1" smtClean="0">
                <a:solidFill>
                  <a:schemeClr val="bg1">
                    <a:lumMod val="65000"/>
                  </a:schemeClr>
                </a:solidFill>
                <a:latin typeface="DINCondensedC" panose="00000506000000000000" pitchFamily="2" charset="-52"/>
              </a:rPr>
              <a:pPr algn="r" eaLnBrk="1" hangingPunct="1"/>
              <a:t>9</a:t>
            </a:fld>
            <a:endParaRPr lang="ru-RU" sz="1400" b="1" dirty="0">
              <a:solidFill>
                <a:schemeClr val="bg1">
                  <a:lumMod val="65000"/>
                </a:schemeClr>
              </a:solidFill>
              <a:latin typeface="DINCondensedC" panose="00000506000000000000" pitchFamily="2" charset="-52"/>
            </a:endParaRPr>
          </a:p>
        </p:txBody>
      </p:sp>
      <p:sp>
        <p:nvSpPr>
          <p:cNvPr id="8" name="Rectangle 4"/>
          <p:cNvSpPr>
            <a:spLocks/>
          </p:cNvSpPr>
          <p:nvPr/>
        </p:nvSpPr>
        <p:spPr bwMode="auto">
          <a:xfrm>
            <a:off x="73301" y="1484784"/>
            <a:ext cx="9070700" cy="5373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/>
          <a:p>
            <a:pPr marL="457200" indent="-457200">
              <a:lnSpc>
                <a:spcPct val="90000"/>
              </a:lnSpc>
              <a:buFontTx/>
              <a:buChar char="-"/>
            </a:pPr>
            <a:r>
              <a:rPr lang="en-US" sz="3600" dirty="0" smtClean="0">
                <a:solidFill>
                  <a:srgbClr val="3299D9"/>
                </a:solidFill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Creating safety and </a:t>
            </a:r>
            <a:r>
              <a:rPr lang="en-US" sz="3600" dirty="0">
                <a:solidFill>
                  <a:srgbClr val="3299D9"/>
                </a:solidFill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positive </a:t>
            </a:r>
            <a:r>
              <a:rPr lang="en-US" sz="3600" dirty="0" smtClean="0">
                <a:solidFill>
                  <a:srgbClr val="3299D9"/>
                </a:solidFill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content</a:t>
            </a:r>
          </a:p>
          <a:p>
            <a:pPr marL="457200" indent="-457200">
              <a:lnSpc>
                <a:spcPct val="90000"/>
              </a:lnSpc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M</a:t>
            </a:r>
            <a:r>
              <a:rPr lang="en-US" sz="2400" dirty="0" smtClean="0"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ore than 1500 websites in domain zone </a:t>
            </a:r>
            <a:r>
              <a:rPr lang="ru-RU" sz="2400" dirty="0" smtClean="0"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«.дети»</a:t>
            </a:r>
          </a:p>
          <a:p>
            <a:pPr marL="457200" indent="-457200">
              <a:lnSpc>
                <a:spcPct val="90000"/>
              </a:lnSpc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С</a:t>
            </a:r>
            <a:r>
              <a:rPr lang="en-US" sz="2400" dirty="0" err="1" smtClean="0"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ontest</a:t>
            </a:r>
            <a:r>
              <a:rPr lang="en-US" sz="2400" dirty="0" smtClean="0"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«</a:t>
            </a:r>
            <a:r>
              <a:rPr lang="en-US" sz="2400" dirty="0" smtClean="0"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Positive content</a:t>
            </a:r>
            <a:r>
              <a:rPr lang="ru-RU" sz="2400" dirty="0" smtClean="0"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»</a:t>
            </a:r>
          </a:p>
          <a:p>
            <a:pPr marL="457200" indent="-457200">
              <a:lnSpc>
                <a:spcPct val="90000"/>
              </a:lnSpc>
              <a:buFontTx/>
              <a:buChar char="-"/>
            </a:pPr>
            <a:r>
              <a:rPr lang="en-US" sz="2400" dirty="0" smtClean="0"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Aggregator</a:t>
            </a:r>
            <a:r>
              <a:rPr lang="ru-RU" sz="2400" dirty="0" smtClean="0"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  <a:hlinkClick r:id="rId2"/>
              </a:rPr>
              <a:t>http</a:t>
            </a:r>
            <a:r>
              <a:rPr lang="en-US" sz="2400" dirty="0"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  <a:hlinkClick r:id="rId2"/>
              </a:rPr>
              <a:t>://web-landia.ru</a:t>
            </a:r>
            <a:r>
              <a:rPr lang="en-US" sz="2400" dirty="0" smtClean="0"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  <a:hlinkClick r:id="rId2"/>
              </a:rPr>
              <a:t>/</a:t>
            </a:r>
            <a:endParaRPr lang="en-US" sz="2400" dirty="0" smtClean="0">
              <a:latin typeface="Times New Roman" panose="02020603050405020304" pitchFamily="18" charset="0"/>
              <a:ea typeface="DINCondensedC" charset="0"/>
              <a:cs typeface="Times New Roman" panose="02020603050405020304" pitchFamily="18" charset="0"/>
              <a:sym typeface="DINCondensedC" charset="0"/>
            </a:endParaRPr>
          </a:p>
          <a:p>
            <a:pPr marL="457200" indent="-457200">
              <a:lnSpc>
                <a:spcPct val="90000"/>
              </a:lnSpc>
              <a:buFontTx/>
              <a:buChar char="-"/>
            </a:pPr>
            <a:endParaRPr lang="en-US" sz="2400" dirty="0">
              <a:latin typeface="Times New Roman" panose="02020603050405020304" pitchFamily="18" charset="0"/>
              <a:ea typeface="DINCondensedC" charset="0"/>
              <a:cs typeface="Times New Roman" panose="02020603050405020304" pitchFamily="18" charset="0"/>
              <a:sym typeface="DINCondensedC" charset="0"/>
            </a:endParaRPr>
          </a:p>
          <a:p>
            <a:pPr marL="457200" indent="-457200">
              <a:lnSpc>
                <a:spcPct val="90000"/>
              </a:lnSpc>
              <a:buFontTx/>
              <a:buChar char="-"/>
            </a:pPr>
            <a:endParaRPr lang="en-US" sz="2400" dirty="0" smtClean="0">
              <a:latin typeface="Times New Roman" panose="02020603050405020304" pitchFamily="18" charset="0"/>
              <a:ea typeface="DINCondensedC" charset="0"/>
              <a:cs typeface="Times New Roman" panose="02020603050405020304" pitchFamily="18" charset="0"/>
              <a:sym typeface="DINCondensedC" charset="0"/>
            </a:endParaRPr>
          </a:p>
          <a:p>
            <a:pPr>
              <a:lnSpc>
                <a:spcPct val="90000"/>
              </a:lnSpc>
            </a:pPr>
            <a:endParaRPr lang="en-US" sz="2400" dirty="0">
              <a:latin typeface="Times New Roman" panose="02020603050405020304" pitchFamily="18" charset="0"/>
              <a:ea typeface="DINCondensedC" charset="0"/>
              <a:cs typeface="Times New Roman" panose="02020603050405020304" pitchFamily="18" charset="0"/>
              <a:sym typeface="DINCondensedC" charset="0"/>
            </a:endParaRPr>
          </a:p>
          <a:p>
            <a:pPr marL="457200" indent="-457200">
              <a:lnSpc>
                <a:spcPct val="90000"/>
              </a:lnSpc>
              <a:buFontTx/>
              <a:buChar char="-"/>
            </a:pPr>
            <a:r>
              <a:rPr lang="en-US" sz="3600" dirty="0">
                <a:solidFill>
                  <a:srgbClr val="3299D9"/>
                </a:solidFill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 Online services </a:t>
            </a:r>
            <a:r>
              <a:rPr lang="en-US" sz="3600" dirty="0" smtClean="0">
                <a:solidFill>
                  <a:srgbClr val="3299D9"/>
                </a:solidFill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of offline </a:t>
            </a:r>
            <a:r>
              <a:rPr lang="en-US" sz="3600" dirty="0">
                <a:solidFill>
                  <a:srgbClr val="3299D9"/>
                </a:solidFill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child </a:t>
            </a:r>
            <a:r>
              <a:rPr lang="en-US" sz="3600" dirty="0" smtClean="0">
                <a:solidFill>
                  <a:srgbClr val="3299D9"/>
                </a:solidFill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safety</a:t>
            </a:r>
          </a:p>
          <a:p>
            <a:pPr marL="457200" indent="-457200">
              <a:lnSpc>
                <a:spcPct val="90000"/>
              </a:lnSpc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online database of missing </a:t>
            </a:r>
            <a:r>
              <a:rPr lang="en-US" sz="2400" dirty="0" smtClean="0"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children</a:t>
            </a:r>
          </a:p>
          <a:p>
            <a:pPr marL="457200" indent="-457200">
              <a:lnSpc>
                <a:spcPct val="90000"/>
              </a:lnSpc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system </a:t>
            </a:r>
            <a:r>
              <a:rPr lang="en-US" sz="2400" dirty="0" smtClean="0"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of mobile notifications </a:t>
            </a:r>
            <a:r>
              <a:rPr lang="ru-RU" sz="2400" dirty="0" smtClean="0"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«</a:t>
            </a:r>
            <a:r>
              <a:rPr lang="en-US" sz="2400" dirty="0" err="1" smtClean="0"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Bagira</a:t>
            </a:r>
            <a:r>
              <a:rPr lang="ru-RU" sz="2400" dirty="0" smtClean="0"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»</a:t>
            </a:r>
          </a:p>
          <a:p>
            <a:pPr marL="457200" indent="-457200">
              <a:lnSpc>
                <a:spcPct val="90000"/>
              </a:lnSpc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cross-border accounting </a:t>
            </a:r>
            <a:r>
              <a:rPr lang="en-US" sz="2400" dirty="0" smtClean="0"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of missing children (used </a:t>
            </a:r>
            <a:r>
              <a:rPr lang="en-US" sz="2400" dirty="0"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with in GMCN</a:t>
            </a:r>
            <a:r>
              <a:rPr lang="en-US" sz="2400" dirty="0" smtClean="0">
                <a:latin typeface="Times New Roman" panose="02020603050405020304" pitchFamily="18" charset="0"/>
                <a:ea typeface="DINCondensedC" charset="0"/>
                <a:cs typeface="Times New Roman" panose="02020603050405020304" pitchFamily="18" charset="0"/>
                <a:sym typeface="DINCondensedC" charset="0"/>
              </a:rPr>
              <a:t>)</a:t>
            </a:r>
            <a:endParaRPr lang="en-US" sz="3200" dirty="0">
              <a:solidFill>
                <a:srgbClr val="3299D9"/>
              </a:solidFill>
              <a:latin typeface="Times New Roman" panose="02020603050405020304" pitchFamily="18" charset="0"/>
              <a:ea typeface="DINCondensedC" charset="0"/>
              <a:cs typeface="Times New Roman" panose="02020603050405020304" pitchFamily="18" charset="0"/>
              <a:sym typeface="DINCondensedC" charset="0"/>
            </a:endParaRPr>
          </a:p>
          <a:p>
            <a:pPr>
              <a:lnSpc>
                <a:spcPct val="90000"/>
              </a:lnSpc>
            </a:pPr>
            <a:endParaRPr lang="en-US" sz="3200" dirty="0">
              <a:latin typeface="Times New Roman" panose="02020603050405020304" pitchFamily="18" charset="0"/>
              <a:ea typeface="DINCondensedC" charset="0"/>
              <a:cs typeface="Times New Roman" panose="02020603050405020304" pitchFamily="18" charset="0"/>
              <a:sym typeface="DINCondensedC" charset="0"/>
            </a:endParaRPr>
          </a:p>
          <a:p>
            <a:pPr>
              <a:lnSpc>
                <a:spcPct val="90000"/>
              </a:lnSpc>
            </a:pPr>
            <a:endParaRPr lang="en-US" sz="3200" dirty="0">
              <a:solidFill>
                <a:srgbClr val="3299D9"/>
              </a:solidFill>
              <a:latin typeface="Times New Roman" panose="02020603050405020304" pitchFamily="18" charset="0"/>
              <a:ea typeface="DINCondensedC" charset="0"/>
              <a:cs typeface="Times New Roman" panose="02020603050405020304" pitchFamily="18" charset="0"/>
              <a:sym typeface="DINCondensedC" charset="0"/>
            </a:endParaRPr>
          </a:p>
        </p:txBody>
      </p:sp>
      <p:sp>
        <p:nvSpPr>
          <p:cNvPr id="13" name="Rectangle 7"/>
          <p:cNvSpPr>
            <a:spLocks/>
          </p:cNvSpPr>
          <p:nvPr/>
        </p:nvSpPr>
        <p:spPr bwMode="auto">
          <a:xfrm>
            <a:off x="4961856" y="2695461"/>
            <a:ext cx="39243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/>
          <a:p>
            <a:endParaRPr lang="en-US" sz="2500" dirty="0">
              <a:solidFill>
                <a:schemeClr val="tx1"/>
              </a:solidFill>
              <a:latin typeface="DINCondensedC" charset="0"/>
              <a:ea typeface="DINCondensedC" charset="0"/>
              <a:cs typeface="DINCondensedC" charset="0"/>
              <a:sym typeface="DINCondensedC" charset="0"/>
            </a:endParaRPr>
          </a:p>
        </p:txBody>
      </p:sp>
      <p:sp>
        <p:nvSpPr>
          <p:cNvPr id="20" name="Line 1"/>
          <p:cNvSpPr>
            <a:spLocks noChangeShapeType="1"/>
          </p:cNvSpPr>
          <p:nvPr/>
        </p:nvSpPr>
        <p:spPr bwMode="auto">
          <a:xfrm>
            <a:off x="225701" y="3717032"/>
            <a:ext cx="8642446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2302079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B792512068564EBF97BFBE93919623" ma:contentTypeVersion="2" ma:contentTypeDescription="Create a new document." ma:contentTypeScope="" ma:versionID="c4d78c57c3d984910a7f8f39546ccb6e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20ea36d5195da0c21fdc1efbc91bc2cf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B408C45-2A8C-47A9-81F7-4092437E5622}"/>
</file>

<file path=customXml/itemProps2.xml><?xml version="1.0" encoding="utf-8"?>
<ds:datastoreItem xmlns:ds="http://schemas.openxmlformats.org/officeDocument/2006/customXml" ds:itemID="{32C4FDAB-95C3-49A2-8C9F-4B4EBB133F5D}"/>
</file>

<file path=customXml/itemProps3.xml><?xml version="1.0" encoding="utf-8"?>
<ds:datastoreItem xmlns:ds="http://schemas.openxmlformats.org/officeDocument/2006/customXml" ds:itemID="{6F7C2C94-D23B-468A-BEA4-46F7CF5EBCC3}"/>
</file>

<file path=docProps/app.xml><?xml version="1.0" encoding="utf-8"?>
<Properties xmlns="http://schemas.openxmlformats.org/officeDocument/2006/extended-properties" xmlns:vt="http://schemas.openxmlformats.org/officeDocument/2006/docPropsVTypes">
  <Template>Тема4</Template>
  <TotalTime>1237</TotalTime>
  <Words>534</Words>
  <Application>Microsoft Office PowerPoint</Application>
  <PresentationFormat>On-screen Show (4:3)</PresentationFormat>
  <Paragraphs>114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DINCondensedC</vt:lpstr>
      <vt:lpstr>DINPro-Medium</vt:lpstr>
      <vt:lpstr>Gill Sans</vt:lpstr>
      <vt:lpstr>ヒラギノ角ゴ ProN W3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Пацюк Иван Николаевич</dc:creator>
  <cp:lastModifiedBy>Licciardello, Carla</cp:lastModifiedBy>
  <cp:revision>133</cp:revision>
  <cp:lastPrinted>2014-09-04T05:34:35Z</cp:lastPrinted>
  <dcterms:modified xsi:type="dcterms:W3CDTF">2016-09-30T12:25:16Z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0x01010005B792512068564EBF97BFBE93919623</vt:lpwstr>
  </property>
</Properties>
</file>