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300" r:id="rId3"/>
    <p:sldId id="301" r:id="rId4"/>
    <p:sldId id="261" r:id="rId5"/>
    <p:sldId id="263" r:id="rId6"/>
    <p:sldId id="302" r:id="rId7"/>
    <p:sldId id="303" r:id="rId8"/>
    <p:sldId id="304" r:id="rId9"/>
    <p:sldId id="267" r:id="rId10"/>
    <p:sldId id="310" r:id="rId11"/>
    <p:sldId id="309" r:id="rId12"/>
    <p:sldId id="296" r:id="rId13"/>
    <p:sldId id="298" r:id="rId14"/>
    <p:sldId id="311" r:id="rId15"/>
    <p:sldId id="293" r:id="rId16"/>
    <p:sldId id="313" r:id="rId17"/>
    <p:sldId id="294" r:id="rId18"/>
    <p:sldId id="314" r:id="rId19"/>
    <p:sldId id="299" r:id="rId20"/>
    <p:sldId id="307" r:id="rId21"/>
    <p:sldId id="308" r:id="rId22"/>
    <p:sldId id="270" r:id="rId23"/>
    <p:sldId id="315" r:id="rId24"/>
    <p:sldId id="305" r:id="rId25"/>
    <p:sldId id="312" r:id="rId26"/>
    <p:sldId id="306" r:id="rId2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22" autoAdjust="0"/>
  </p:normalViewPr>
  <p:slideViewPr>
    <p:cSldViewPr>
      <p:cViewPr>
        <p:scale>
          <a:sx n="50" d="100"/>
          <a:sy n="50" d="100"/>
        </p:scale>
        <p:origin x="-744" y="-192"/>
      </p:cViewPr>
      <p:guideLst>
        <p:guide orient="horz" pos="2160"/>
        <p:guide pos="2880"/>
      </p:guideLst>
    </p:cSldViewPr>
  </p:slideViewPr>
  <p:notesTextViewPr>
    <p:cViewPr>
      <p:scale>
        <a:sx n="1" d="1"/>
        <a:sy n="1" d="1"/>
      </p:scale>
      <p:origin x="0" y="0"/>
    </p:cViewPr>
  </p:notesTextViewPr>
  <p:sorterViewPr>
    <p:cViewPr>
      <p:scale>
        <a:sx n="100" d="100"/>
        <a:sy n="100" d="100"/>
      </p:scale>
      <p:origin x="0" y="378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769B0F-BEAC-4285-9542-2D219436FF9D}" type="doc">
      <dgm:prSet loTypeId="urn:microsoft.com/office/officeart/2005/8/layout/venn1" loCatId="relationship" qsTypeId="urn:microsoft.com/office/officeart/2005/8/quickstyle/simple1" qsCatId="simple" csTypeId="urn:microsoft.com/office/officeart/2005/8/colors/accent1_2" csCatId="accent1" phldr="1"/>
      <dgm:spPr/>
    </dgm:pt>
    <dgm:pt modelId="{EE308268-F87C-4D58-86B6-61AD2CA64719}">
      <dgm:prSet phldrT="[Text]" custT="1"/>
      <dgm:spPr>
        <a:solidFill>
          <a:srgbClr val="FFC000">
            <a:alpha val="50000"/>
          </a:srgbClr>
        </a:solidFill>
      </dgm:spPr>
      <dgm:t>
        <a:bodyPr/>
        <a:lstStyle/>
        <a:p>
          <a:r>
            <a:rPr lang="en-US" sz="2000" b="1" dirty="0" smtClean="0">
              <a:solidFill>
                <a:schemeClr val="bg1"/>
              </a:solidFill>
            </a:rPr>
            <a:t>Coordination Mechanism </a:t>
          </a:r>
          <a:br>
            <a:rPr lang="en-US" sz="2000" b="1" dirty="0" smtClean="0">
              <a:solidFill>
                <a:schemeClr val="bg1"/>
              </a:solidFill>
            </a:rPr>
          </a:br>
          <a:r>
            <a:rPr lang="en-US" sz="1400" b="1" dirty="0" smtClean="0">
              <a:solidFill>
                <a:schemeClr val="bg1"/>
              </a:solidFill>
            </a:rPr>
            <a:t>of Co-Organizers and WSIS  Action Line Facilitators</a:t>
          </a:r>
          <a:br>
            <a:rPr lang="en-US" sz="1400" b="1" dirty="0" smtClean="0">
              <a:solidFill>
                <a:schemeClr val="bg1"/>
              </a:solidFill>
            </a:rPr>
          </a:br>
          <a:r>
            <a:rPr lang="en-US" sz="1400" b="1" dirty="0" smtClean="0">
              <a:solidFill>
                <a:schemeClr val="bg1"/>
              </a:solidFill>
            </a:rPr>
            <a:t>ITU, UNESCO</a:t>
          </a:r>
          <a:r>
            <a:rPr lang="en-US" sz="1600" b="1" dirty="0" smtClean="0">
              <a:solidFill>
                <a:schemeClr val="bg1"/>
              </a:solidFill>
            </a:rPr>
            <a:t>, </a:t>
          </a:r>
          <a:r>
            <a:rPr lang="en-US" sz="1400" b="1" dirty="0" smtClean="0">
              <a:solidFill>
                <a:schemeClr val="bg1"/>
              </a:solidFill>
            </a:rPr>
            <a:t>UNCTAD, UNDP, WHO,  WIPO, DESA, ILO, ITC, UPU, UN Women, UN Regional Commissions, </a:t>
          </a:r>
          <a:br>
            <a:rPr lang="en-US" sz="1400" b="1" dirty="0" smtClean="0">
              <a:solidFill>
                <a:schemeClr val="bg1"/>
              </a:solidFill>
            </a:rPr>
          </a:br>
          <a:r>
            <a:rPr lang="en-US" sz="1400" b="1" dirty="0" smtClean="0">
              <a:solidFill>
                <a:schemeClr val="bg1"/>
              </a:solidFill>
            </a:rPr>
            <a:t>CSTD Secretariat</a:t>
          </a:r>
          <a:br>
            <a:rPr lang="en-US" sz="1400" b="1" dirty="0" smtClean="0">
              <a:solidFill>
                <a:schemeClr val="bg1"/>
              </a:solidFill>
            </a:rPr>
          </a:br>
          <a:endParaRPr lang="en-US" sz="1400" b="1" dirty="0">
            <a:solidFill>
              <a:schemeClr val="bg1"/>
            </a:solidFill>
          </a:endParaRPr>
        </a:p>
      </dgm:t>
    </dgm:pt>
    <dgm:pt modelId="{66F82167-678A-4891-A780-DA8DE00C3601}" type="parTrans" cxnId="{E90FC391-97BD-4BFD-A019-06F6C318B99C}">
      <dgm:prSet/>
      <dgm:spPr/>
      <dgm:t>
        <a:bodyPr/>
        <a:lstStyle/>
        <a:p>
          <a:endParaRPr lang="en-US"/>
        </a:p>
      </dgm:t>
    </dgm:pt>
    <dgm:pt modelId="{BD65BC79-58AC-42F4-B41F-9DEECDDA4683}" type="sibTrans" cxnId="{E90FC391-97BD-4BFD-A019-06F6C318B99C}">
      <dgm:prSet/>
      <dgm:spPr/>
      <dgm:t>
        <a:bodyPr/>
        <a:lstStyle/>
        <a:p>
          <a:endParaRPr lang="en-US"/>
        </a:p>
      </dgm:t>
    </dgm:pt>
    <dgm:pt modelId="{3880C7D4-5E4E-41A4-B014-7D119CCB398E}">
      <dgm:prSet phldrT="[Text]" custT="1"/>
      <dgm:spPr>
        <a:solidFill>
          <a:srgbClr val="FF0000">
            <a:alpha val="50000"/>
          </a:srgbClr>
        </a:solidFill>
      </dgm:spPr>
      <dgm:t>
        <a:bodyPr/>
        <a:lstStyle/>
        <a:p>
          <a:r>
            <a:rPr lang="en-US" sz="2000" b="1" dirty="0" smtClean="0">
              <a:solidFill>
                <a:schemeClr val="bg1"/>
              </a:solidFill>
            </a:rPr>
            <a:t>WSIS+10-MPP</a:t>
          </a:r>
          <a:br>
            <a:rPr lang="en-US" sz="2000" b="1" dirty="0" smtClean="0">
              <a:solidFill>
                <a:schemeClr val="bg1"/>
              </a:solidFill>
            </a:rPr>
          </a:br>
          <a:r>
            <a:rPr lang="en-US" sz="2000" b="1" dirty="0" smtClean="0">
              <a:solidFill>
                <a:schemeClr val="bg1"/>
              </a:solidFill>
            </a:rPr>
            <a:t>to Elaborate Outcome Documents</a:t>
          </a:r>
          <a:endParaRPr lang="en-US" sz="2000" b="1" dirty="0">
            <a:solidFill>
              <a:schemeClr val="bg1"/>
            </a:solidFill>
          </a:endParaRPr>
        </a:p>
      </dgm:t>
    </dgm:pt>
    <dgm:pt modelId="{889BD5EC-B5E2-42ED-BFE8-5F081907E03B}" type="parTrans" cxnId="{510A6C0E-5943-45B6-911D-7D9426951932}">
      <dgm:prSet/>
      <dgm:spPr/>
      <dgm:t>
        <a:bodyPr/>
        <a:lstStyle/>
        <a:p>
          <a:endParaRPr lang="en-US"/>
        </a:p>
      </dgm:t>
    </dgm:pt>
    <dgm:pt modelId="{5E47759F-E5A6-4551-8BF7-AF879AD23684}" type="sibTrans" cxnId="{510A6C0E-5943-45B6-911D-7D9426951932}">
      <dgm:prSet/>
      <dgm:spPr/>
      <dgm:t>
        <a:bodyPr/>
        <a:lstStyle/>
        <a:p>
          <a:endParaRPr lang="en-US"/>
        </a:p>
      </dgm:t>
    </dgm:pt>
    <dgm:pt modelId="{F7373B24-1BBE-476A-966A-B80D9ADAE4CC}">
      <dgm:prSet phldrT="[Text]"/>
      <dgm:spPr>
        <a:solidFill>
          <a:srgbClr val="FF0000">
            <a:alpha val="50000"/>
          </a:srgbClr>
        </a:solidFill>
      </dgm:spPr>
      <dgm:t>
        <a:bodyPr/>
        <a:lstStyle/>
        <a:p>
          <a:r>
            <a:rPr lang="en-US" b="1" dirty="0" smtClean="0">
              <a:solidFill>
                <a:schemeClr val="bg1"/>
              </a:solidFill>
            </a:rPr>
            <a:t>Open Consultation on Format and Thematic Focus </a:t>
          </a:r>
          <a:endParaRPr lang="en-US" b="1" dirty="0">
            <a:solidFill>
              <a:schemeClr val="bg1"/>
            </a:solidFill>
          </a:endParaRPr>
        </a:p>
      </dgm:t>
    </dgm:pt>
    <dgm:pt modelId="{AED0B81B-0513-417B-A87E-1A01F961354F}" type="parTrans" cxnId="{09691C58-862B-4E4D-8C25-9BD22D710678}">
      <dgm:prSet/>
      <dgm:spPr/>
      <dgm:t>
        <a:bodyPr/>
        <a:lstStyle/>
        <a:p>
          <a:endParaRPr lang="en-US"/>
        </a:p>
      </dgm:t>
    </dgm:pt>
    <dgm:pt modelId="{AF59E59A-E307-4F33-9AD3-35DEF439C0D9}" type="sibTrans" cxnId="{09691C58-862B-4E4D-8C25-9BD22D710678}">
      <dgm:prSet/>
      <dgm:spPr/>
      <dgm:t>
        <a:bodyPr/>
        <a:lstStyle/>
        <a:p>
          <a:endParaRPr lang="en-US"/>
        </a:p>
      </dgm:t>
    </dgm:pt>
    <dgm:pt modelId="{7B615563-8F2F-4281-89FC-EE02786C7170}" type="pres">
      <dgm:prSet presAssocID="{91769B0F-BEAC-4285-9542-2D219436FF9D}" presName="compositeShape" presStyleCnt="0">
        <dgm:presLayoutVars>
          <dgm:chMax val="7"/>
          <dgm:dir/>
          <dgm:resizeHandles val="exact"/>
        </dgm:presLayoutVars>
      </dgm:prSet>
      <dgm:spPr/>
    </dgm:pt>
    <dgm:pt modelId="{848AEEF8-57DC-42AA-8AD0-319D5E26E044}" type="pres">
      <dgm:prSet presAssocID="{EE308268-F87C-4D58-86B6-61AD2CA64719}" presName="circ1" presStyleLbl="vennNode1" presStyleIdx="0" presStyleCnt="3" custScaleX="142437" custScaleY="118587"/>
      <dgm:spPr/>
      <dgm:t>
        <a:bodyPr/>
        <a:lstStyle/>
        <a:p>
          <a:endParaRPr lang="en-US"/>
        </a:p>
      </dgm:t>
    </dgm:pt>
    <dgm:pt modelId="{767B7205-DE53-452C-90CB-741FB9A502AB}" type="pres">
      <dgm:prSet presAssocID="{EE308268-F87C-4D58-86B6-61AD2CA64719}" presName="circ1Tx" presStyleLbl="revTx" presStyleIdx="0" presStyleCnt="0">
        <dgm:presLayoutVars>
          <dgm:chMax val="0"/>
          <dgm:chPref val="0"/>
          <dgm:bulletEnabled val="1"/>
        </dgm:presLayoutVars>
      </dgm:prSet>
      <dgm:spPr/>
      <dgm:t>
        <a:bodyPr/>
        <a:lstStyle/>
        <a:p>
          <a:endParaRPr lang="en-US"/>
        </a:p>
      </dgm:t>
    </dgm:pt>
    <dgm:pt modelId="{82DC0816-30C3-4B7C-A687-257ABB39C83B}" type="pres">
      <dgm:prSet presAssocID="{3880C7D4-5E4E-41A4-B014-7D119CCB398E}" presName="circ2" presStyleLbl="vennNode1" presStyleIdx="1" presStyleCnt="3"/>
      <dgm:spPr/>
      <dgm:t>
        <a:bodyPr/>
        <a:lstStyle/>
        <a:p>
          <a:endParaRPr lang="en-US"/>
        </a:p>
      </dgm:t>
    </dgm:pt>
    <dgm:pt modelId="{2320F2F3-6979-487D-B499-43ED5BC4D786}" type="pres">
      <dgm:prSet presAssocID="{3880C7D4-5E4E-41A4-B014-7D119CCB398E}" presName="circ2Tx" presStyleLbl="revTx" presStyleIdx="0" presStyleCnt="0">
        <dgm:presLayoutVars>
          <dgm:chMax val="0"/>
          <dgm:chPref val="0"/>
          <dgm:bulletEnabled val="1"/>
        </dgm:presLayoutVars>
      </dgm:prSet>
      <dgm:spPr/>
      <dgm:t>
        <a:bodyPr/>
        <a:lstStyle/>
        <a:p>
          <a:endParaRPr lang="en-US"/>
        </a:p>
      </dgm:t>
    </dgm:pt>
    <dgm:pt modelId="{4479BAF4-776C-43AC-8FF6-5CCCA22CA8B7}" type="pres">
      <dgm:prSet presAssocID="{F7373B24-1BBE-476A-966A-B80D9ADAE4CC}" presName="circ3" presStyleLbl="vennNode1" presStyleIdx="2" presStyleCnt="3"/>
      <dgm:spPr/>
      <dgm:t>
        <a:bodyPr/>
        <a:lstStyle/>
        <a:p>
          <a:endParaRPr lang="en-US"/>
        </a:p>
      </dgm:t>
    </dgm:pt>
    <dgm:pt modelId="{E02AE513-9944-4932-AB17-A1DDA1CEB400}" type="pres">
      <dgm:prSet presAssocID="{F7373B24-1BBE-476A-966A-B80D9ADAE4CC}" presName="circ3Tx" presStyleLbl="revTx" presStyleIdx="0" presStyleCnt="0">
        <dgm:presLayoutVars>
          <dgm:chMax val="0"/>
          <dgm:chPref val="0"/>
          <dgm:bulletEnabled val="1"/>
        </dgm:presLayoutVars>
      </dgm:prSet>
      <dgm:spPr/>
      <dgm:t>
        <a:bodyPr/>
        <a:lstStyle/>
        <a:p>
          <a:endParaRPr lang="en-US"/>
        </a:p>
      </dgm:t>
    </dgm:pt>
  </dgm:ptLst>
  <dgm:cxnLst>
    <dgm:cxn modelId="{30435982-8B34-4270-B41C-7CF8E56C53A5}" type="presOf" srcId="{3880C7D4-5E4E-41A4-B014-7D119CCB398E}" destId="{82DC0816-30C3-4B7C-A687-257ABB39C83B}" srcOrd="0" destOrd="0" presId="urn:microsoft.com/office/officeart/2005/8/layout/venn1"/>
    <dgm:cxn modelId="{E90FC391-97BD-4BFD-A019-06F6C318B99C}" srcId="{91769B0F-BEAC-4285-9542-2D219436FF9D}" destId="{EE308268-F87C-4D58-86B6-61AD2CA64719}" srcOrd="0" destOrd="0" parTransId="{66F82167-678A-4891-A780-DA8DE00C3601}" sibTransId="{BD65BC79-58AC-42F4-B41F-9DEECDDA4683}"/>
    <dgm:cxn modelId="{DF483DFC-B4D0-4845-9EB5-5078525AA2F6}" type="presOf" srcId="{3880C7D4-5E4E-41A4-B014-7D119CCB398E}" destId="{2320F2F3-6979-487D-B499-43ED5BC4D786}" srcOrd="1" destOrd="0" presId="urn:microsoft.com/office/officeart/2005/8/layout/venn1"/>
    <dgm:cxn modelId="{F7A05A26-7C16-4FC5-9744-C84B92D8FFC2}" type="presOf" srcId="{F7373B24-1BBE-476A-966A-B80D9ADAE4CC}" destId="{4479BAF4-776C-43AC-8FF6-5CCCA22CA8B7}" srcOrd="0" destOrd="0" presId="urn:microsoft.com/office/officeart/2005/8/layout/venn1"/>
    <dgm:cxn modelId="{510A6C0E-5943-45B6-911D-7D9426951932}" srcId="{91769B0F-BEAC-4285-9542-2D219436FF9D}" destId="{3880C7D4-5E4E-41A4-B014-7D119CCB398E}" srcOrd="1" destOrd="0" parTransId="{889BD5EC-B5E2-42ED-BFE8-5F081907E03B}" sibTransId="{5E47759F-E5A6-4551-8BF7-AF879AD23684}"/>
    <dgm:cxn modelId="{E5C5A19C-37B2-421F-828E-B3E4604F9359}" type="presOf" srcId="{F7373B24-1BBE-476A-966A-B80D9ADAE4CC}" destId="{E02AE513-9944-4932-AB17-A1DDA1CEB400}" srcOrd="1" destOrd="0" presId="urn:microsoft.com/office/officeart/2005/8/layout/venn1"/>
    <dgm:cxn modelId="{0E5F4762-7EEA-4944-873B-0AF25E2D1828}" type="presOf" srcId="{91769B0F-BEAC-4285-9542-2D219436FF9D}" destId="{7B615563-8F2F-4281-89FC-EE02786C7170}" srcOrd="0" destOrd="0" presId="urn:microsoft.com/office/officeart/2005/8/layout/venn1"/>
    <dgm:cxn modelId="{0EFFC88A-AC8A-475B-97A3-F418D3F7C46A}" type="presOf" srcId="{EE308268-F87C-4D58-86B6-61AD2CA64719}" destId="{767B7205-DE53-452C-90CB-741FB9A502AB}" srcOrd="1" destOrd="0" presId="urn:microsoft.com/office/officeart/2005/8/layout/venn1"/>
    <dgm:cxn modelId="{20D2DD38-4FC7-43DA-BBC8-817908ADC92B}" type="presOf" srcId="{EE308268-F87C-4D58-86B6-61AD2CA64719}" destId="{848AEEF8-57DC-42AA-8AD0-319D5E26E044}" srcOrd="0" destOrd="0" presId="urn:microsoft.com/office/officeart/2005/8/layout/venn1"/>
    <dgm:cxn modelId="{09691C58-862B-4E4D-8C25-9BD22D710678}" srcId="{91769B0F-BEAC-4285-9542-2D219436FF9D}" destId="{F7373B24-1BBE-476A-966A-B80D9ADAE4CC}" srcOrd="2" destOrd="0" parTransId="{AED0B81B-0513-417B-A87E-1A01F961354F}" sibTransId="{AF59E59A-E307-4F33-9AD3-35DEF439C0D9}"/>
    <dgm:cxn modelId="{F97D5EC1-C5C2-4DE2-8AF3-6CE4FCA6B105}" type="presParOf" srcId="{7B615563-8F2F-4281-89FC-EE02786C7170}" destId="{848AEEF8-57DC-42AA-8AD0-319D5E26E044}" srcOrd="0" destOrd="0" presId="urn:microsoft.com/office/officeart/2005/8/layout/venn1"/>
    <dgm:cxn modelId="{F6EF0994-EDC5-46E9-B7C8-E2A6F1963DA7}" type="presParOf" srcId="{7B615563-8F2F-4281-89FC-EE02786C7170}" destId="{767B7205-DE53-452C-90CB-741FB9A502AB}" srcOrd="1" destOrd="0" presId="urn:microsoft.com/office/officeart/2005/8/layout/venn1"/>
    <dgm:cxn modelId="{1D0AB482-4A5E-4EEE-A225-72C9B0FFA200}" type="presParOf" srcId="{7B615563-8F2F-4281-89FC-EE02786C7170}" destId="{82DC0816-30C3-4B7C-A687-257ABB39C83B}" srcOrd="2" destOrd="0" presId="urn:microsoft.com/office/officeart/2005/8/layout/venn1"/>
    <dgm:cxn modelId="{541A175E-7CA4-4439-88DD-F1F73143D147}" type="presParOf" srcId="{7B615563-8F2F-4281-89FC-EE02786C7170}" destId="{2320F2F3-6979-487D-B499-43ED5BC4D786}" srcOrd="3" destOrd="0" presId="urn:microsoft.com/office/officeart/2005/8/layout/venn1"/>
    <dgm:cxn modelId="{3CC087B9-4ACF-4616-826A-41E76462A133}" type="presParOf" srcId="{7B615563-8F2F-4281-89FC-EE02786C7170}" destId="{4479BAF4-776C-43AC-8FF6-5CCCA22CA8B7}" srcOrd="4" destOrd="0" presId="urn:microsoft.com/office/officeart/2005/8/layout/venn1"/>
    <dgm:cxn modelId="{D65F902B-AC2E-4E55-BD2B-E2CFEA3BD17A}" type="presParOf" srcId="{7B615563-8F2F-4281-89FC-EE02786C7170}" destId="{E02AE513-9944-4932-AB17-A1DDA1CEB400}"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AEEF8-57DC-42AA-8AD0-319D5E26E044}">
      <dsp:nvSpPr>
        <dsp:cNvPr id="0" name=""/>
        <dsp:cNvSpPr/>
      </dsp:nvSpPr>
      <dsp:spPr>
        <a:xfrm>
          <a:off x="2242589" y="4904"/>
          <a:ext cx="3744421" cy="3117446"/>
        </a:xfrm>
        <a:prstGeom prst="ellipse">
          <a:avLst/>
        </a:prstGeom>
        <a:solidFill>
          <a:srgbClr val="FFC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Coordination Mechanism </a:t>
          </a:r>
          <a:br>
            <a:rPr lang="en-US" sz="2000" b="1" kern="1200" dirty="0" smtClean="0">
              <a:solidFill>
                <a:schemeClr val="bg1"/>
              </a:solidFill>
            </a:rPr>
          </a:br>
          <a:r>
            <a:rPr lang="en-US" sz="1400" b="1" kern="1200" dirty="0" smtClean="0">
              <a:solidFill>
                <a:schemeClr val="bg1"/>
              </a:solidFill>
            </a:rPr>
            <a:t>of Co-Organizers and WSIS  Action Line Facilitators</a:t>
          </a:r>
          <a:br>
            <a:rPr lang="en-US" sz="1400" b="1" kern="1200" dirty="0" smtClean="0">
              <a:solidFill>
                <a:schemeClr val="bg1"/>
              </a:solidFill>
            </a:rPr>
          </a:br>
          <a:r>
            <a:rPr lang="en-US" sz="1400" b="1" kern="1200" dirty="0" smtClean="0">
              <a:solidFill>
                <a:schemeClr val="bg1"/>
              </a:solidFill>
            </a:rPr>
            <a:t>ITU, UNESCO</a:t>
          </a:r>
          <a:r>
            <a:rPr lang="en-US" sz="1600" b="1" kern="1200" dirty="0" smtClean="0">
              <a:solidFill>
                <a:schemeClr val="bg1"/>
              </a:solidFill>
            </a:rPr>
            <a:t>, </a:t>
          </a:r>
          <a:r>
            <a:rPr lang="en-US" sz="1400" b="1" kern="1200" dirty="0" smtClean="0">
              <a:solidFill>
                <a:schemeClr val="bg1"/>
              </a:solidFill>
            </a:rPr>
            <a:t>UNCTAD, UNDP, WHO,  WIPO, DESA, ILO, ITC, UPU, UN Women, UN Regional Commissions, </a:t>
          </a:r>
          <a:br>
            <a:rPr lang="en-US" sz="1400" b="1" kern="1200" dirty="0" smtClean="0">
              <a:solidFill>
                <a:schemeClr val="bg1"/>
              </a:solidFill>
            </a:rPr>
          </a:br>
          <a:r>
            <a:rPr lang="en-US" sz="1400" b="1" kern="1200" dirty="0" smtClean="0">
              <a:solidFill>
                <a:schemeClr val="bg1"/>
              </a:solidFill>
            </a:rPr>
            <a:t>CSTD Secretariat</a:t>
          </a:r>
          <a:br>
            <a:rPr lang="en-US" sz="1400" b="1" kern="1200" dirty="0" smtClean="0">
              <a:solidFill>
                <a:schemeClr val="bg1"/>
              </a:solidFill>
            </a:rPr>
          </a:br>
          <a:endParaRPr lang="en-US" sz="1400" b="1" kern="1200" dirty="0">
            <a:solidFill>
              <a:schemeClr val="bg1"/>
            </a:solidFill>
          </a:endParaRPr>
        </a:p>
      </dsp:txBody>
      <dsp:txXfrm>
        <a:off x="2741845" y="550458"/>
        <a:ext cx="2745909" cy="1402850"/>
      </dsp:txXfrm>
    </dsp:sp>
    <dsp:sp modelId="{82DC0816-30C3-4B7C-A687-257ABB39C83B}">
      <dsp:nvSpPr>
        <dsp:cNvPr id="0" name=""/>
        <dsp:cNvSpPr/>
      </dsp:nvSpPr>
      <dsp:spPr>
        <a:xfrm>
          <a:off x="3748954" y="1892231"/>
          <a:ext cx="2628826" cy="2628826"/>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WSIS+10-MPP</a:t>
          </a:r>
          <a:br>
            <a:rPr lang="en-US" sz="2000" b="1" kern="1200" dirty="0" smtClean="0">
              <a:solidFill>
                <a:schemeClr val="bg1"/>
              </a:solidFill>
            </a:rPr>
          </a:br>
          <a:r>
            <a:rPr lang="en-US" sz="2000" b="1" kern="1200" dirty="0" smtClean="0">
              <a:solidFill>
                <a:schemeClr val="bg1"/>
              </a:solidFill>
            </a:rPr>
            <a:t>to Elaborate Outcome Documents</a:t>
          </a:r>
          <a:endParaRPr lang="en-US" sz="2000" b="1" kern="1200" dirty="0">
            <a:solidFill>
              <a:schemeClr val="bg1"/>
            </a:solidFill>
          </a:endParaRPr>
        </a:p>
      </dsp:txBody>
      <dsp:txXfrm>
        <a:off x="4552937" y="2571345"/>
        <a:ext cx="1577295" cy="1445854"/>
      </dsp:txXfrm>
    </dsp:sp>
    <dsp:sp modelId="{4479BAF4-776C-43AC-8FF6-5CCCA22CA8B7}">
      <dsp:nvSpPr>
        <dsp:cNvPr id="0" name=""/>
        <dsp:cNvSpPr/>
      </dsp:nvSpPr>
      <dsp:spPr>
        <a:xfrm>
          <a:off x="1851818" y="1892231"/>
          <a:ext cx="2628826" cy="2628826"/>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Open Consultation on Format and Thematic Focus </a:t>
          </a:r>
          <a:endParaRPr lang="en-US" sz="2000" b="1" kern="1200" dirty="0">
            <a:solidFill>
              <a:schemeClr val="bg1"/>
            </a:solidFill>
          </a:endParaRPr>
        </a:p>
      </dsp:txBody>
      <dsp:txXfrm>
        <a:off x="2099366" y="2571345"/>
        <a:ext cx="1577295" cy="144585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86E9F1C-99F5-4756-8E2E-71B10561CDB4}" type="datetimeFigureOut">
              <a:rPr lang="en-US" smtClean="0"/>
              <a:t>07/05/2014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D4A373B9-A038-40B6-9DDB-B547B4559F45}" type="slidenum">
              <a:rPr lang="en-US" smtClean="0"/>
              <a:t>‹#›</a:t>
            </a:fld>
            <a:endParaRPr lang="en-US"/>
          </a:p>
        </p:txBody>
      </p:sp>
    </p:spTree>
    <p:extLst>
      <p:ext uri="{BB962C8B-B14F-4D97-AF65-F5344CB8AC3E}">
        <p14:creationId xmlns:p14="http://schemas.microsoft.com/office/powerpoint/2010/main" val="3227300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www.unctad.org/templates/Page.asp?intItemID=4239" TargetMode="External"/><Relationship Id="rId13" Type="http://schemas.openxmlformats.org/officeDocument/2006/relationships/image" Target="../media/image9.png"/><Relationship Id="rId18" Type="http://schemas.openxmlformats.org/officeDocument/2006/relationships/hyperlink" Target="http://www.wmo.int/" TargetMode="External"/><Relationship Id="rId26" Type="http://schemas.openxmlformats.org/officeDocument/2006/relationships/image" Target="../media/image17.png"/><Relationship Id="rId3" Type="http://schemas.openxmlformats.org/officeDocument/2006/relationships/image" Target="../media/image3.png"/><Relationship Id="rId21" Type="http://schemas.openxmlformats.org/officeDocument/2006/relationships/image" Target="../media/image13.png"/><Relationship Id="rId7" Type="http://schemas.openxmlformats.org/officeDocument/2006/relationships/image" Target="../media/image6.png"/><Relationship Id="rId12" Type="http://schemas.openxmlformats.org/officeDocument/2006/relationships/hyperlink" Target="http://www.un.org/en/development/desa/index.shtml" TargetMode="External"/><Relationship Id="rId17" Type="http://schemas.openxmlformats.org/officeDocument/2006/relationships/image" Target="../media/image11.png"/><Relationship Id="rId25" Type="http://schemas.openxmlformats.org/officeDocument/2006/relationships/image" Target="../media/image16.png"/><Relationship Id="rId2" Type="http://schemas.openxmlformats.org/officeDocument/2006/relationships/image" Target="../media/image4.png"/><Relationship Id="rId16" Type="http://schemas.openxmlformats.org/officeDocument/2006/relationships/hyperlink" Target="http://www.unep.org/" TargetMode="External"/><Relationship Id="rId20" Type="http://schemas.openxmlformats.org/officeDocument/2006/relationships/hyperlink" Target="http://www.ilo.org/" TargetMode="External"/><Relationship Id="rId1" Type="http://schemas.openxmlformats.org/officeDocument/2006/relationships/slideMaster" Target="../slideMasters/slideMaster1.xml"/><Relationship Id="rId6" Type="http://schemas.openxmlformats.org/officeDocument/2006/relationships/hyperlink" Target="http://portal.unesco.org/ci/en/ev.php-URL_ID=1543&amp;URL_DO=DO_TOPIC&amp;URL_SECTION=201.html" TargetMode="External"/><Relationship Id="rId11" Type="http://schemas.openxmlformats.org/officeDocument/2006/relationships/image" Target="../media/image8.png"/><Relationship Id="rId24" Type="http://schemas.openxmlformats.org/officeDocument/2006/relationships/image" Target="../media/image15.png"/><Relationship Id="rId5" Type="http://schemas.openxmlformats.org/officeDocument/2006/relationships/image" Target="../media/image5.png"/><Relationship Id="rId15" Type="http://schemas.openxmlformats.org/officeDocument/2006/relationships/image" Target="../media/image10.png"/><Relationship Id="rId23" Type="http://schemas.openxmlformats.org/officeDocument/2006/relationships/image" Target="../media/image14.png"/><Relationship Id="rId10" Type="http://schemas.openxmlformats.org/officeDocument/2006/relationships/hyperlink" Target="http://www.undp.org/" TargetMode="External"/><Relationship Id="rId19" Type="http://schemas.openxmlformats.org/officeDocument/2006/relationships/image" Target="../media/image12.png"/><Relationship Id="rId4" Type="http://schemas.openxmlformats.org/officeDocument/2006/relationships/hyperlink" Target="http://www.itu.int/itu-wsis" TargetMode="External"/><Relationship Id="rId9" Type="http://schemas.openxmlformats.org/officeDocument/2006/relationships/image" Target="../media/image7.png"/><Relationship Id="rId14" Type="http://schemas.openxmlformats.org/officeDocument/2006/relationships/hyperlink" Target="http://www.e-agriculture.org/en/wsis-follow-up" TargetMode="External"/><Relationship Id="rId22" Type="http://schemas.openxmlformats.org/officeDocument/2006/relationships/hyperlink" Target="http://www.upu.int/"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35039"/>
            <a:ext cx="7772400" cy="1470025"/>
          </a:xfrm>
        </p:spPr>
        <p:txBody>
          <a:bodyPr/>
          <a:lstStyle>
            <a:lvl1pPr>
              <a:defRPr sz="3600" baseline="0">
                <a:solidFill>
                  <a:schemeClr val="bg2"/>
                </a:solidFill>
              </a:defRPr>
            </a:lvl1pPr>
          </a:lstStyle>
          <a:p>
            <a:endParaRPr lang="en-US" dirty="0"/>
          </a:p>
        </p:txBody>
      </p:sp>
      <p:sp>
        <p:nvSpPr>
          <p:cNvPr id="3" name="Subtitle 2"/>
          <p:cNvSpPr>
            <a:spLocks noGrp="1"/>
          </p:cNvSpPr>
          <p:nvPr>
            <p:ph type="subTitle" idx="1"/>
          </p:nvPr>
        </p:nvSpPr>
        <p:spPr>
          <a:xfrm>
            <a:off x="1371600" y="4484712"/>
            <a:ext cx="6400800" cy="1752600"/>
          </a:xfrm>
        </p:spPr>
        <p:txBody>
          <a:bodyPr/>
          <a:lstStyle>
            <a:lvl1pPr marL="0" indent="0" algn="ctr">
              <a:buNone/>
              <a:defRPr sz="4400" b="1">
                <a:solidFill>
                  <a:schemeClr val="bg2"/>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4" name="Date Placeholder 3"/>
          <p:cNvSpPr>
            <a:spLocks noGrp="1"/>
          </p:cNvSpPr>
          <p:nvPr>
            <p:ph type="dt" sz="half" idx="10"/>
          </p:nvPr>
        </p:nvSpPr>
        <p:spPr/>
        <p:txBody>
          <a:bodyPr/>
          <a:lstStyle/>
          <a:p>
            <a:fld id="{143E3720-A155-42D2-B533-4C175C65A57C}" type="datetimeFigureOut">
              <a:rPr lang="en-US" smtClean="0"/>
              <a:t>07/05/2014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7BB33-8309-43AE-9EFA-9352F79F7C3C}" type="slidenum">
              <a:rPr lang="en-US" smtClean="0"/>
              <a:t>‹#›</a:t>
            </a:fld>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1600" y="288478"/>
            <a:ext cx="6627350" cy="2132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descr="C:\Users\ponder\Desktop\WSIS+10\PPTX_FILES\PPTX_FILES\world_summi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041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E3720-A155-42D2-B533-4C175C65A57C}" type="datetimeFigureOut">
              <a:rPr lang="en-US" smtClean="0"/>
              <a:t>07/05/2014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3442077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E3720-A155-42D2-B533-4C175C65A57C}" type="datetimeFigureOut">
              <a:rPr lang="en-US" smtClean="0"/>
              <a:t>07/05/2014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193651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Content Placeholder 2"/>
          <p:cNvSpPr>
            <a:spLocks noGrp="1"/>
          </p:cNvSpPr>
          <p:nvPr>
            <p:ph idx="1"/>
          </p:nvPr>
        </p:nvSpPr>
        <p:spPr>
          <a:solidFill>
            <a:srgbClr val="003300">
              <a:alpha val="32941"/>
            </a:srgbClr>
          </a:solidFill>
        </p:spPr>
        <p:txBody>
          <a:bodyPr vert="horz" lIns="91440" tIns="45720" rIns="91440" bIns="45720" rtlCol="0">
            <a:normAutofit lnSpcReduction="10000"/>
          </a:bodyPr>
          <a:lstStyle>
            <a:lvl1pPr>
              <a:defRPr lang="en-US" sz="2800" smtClean="0">
                <a:solidFill>
                  <a:schemeClr val="bg1"/>
                </a:solidFill>
                <a:effectLst>
                  <a:outerShdw blurRad="38100" dist="38100" dir="2700000" algn="tl">
                    <a:srgbClr val="000000">
                      <a:alpha val="43137"/>
                    </a:srgbClr>
                  </a:outerShdw>
                </a:effectLst>
              </a:defRPr>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443921" y="6371590"/>
            <a:ext cx="2133600" cy="365125"/>
          </a:xfrm>
        </p:spPr>
        <p:txBody>
          <a:bodyPr/>
          <a:lstStyle/>
          <a:p>
            <a:fld id="{143E3720-A155-42D2-B533-4C175C65A57C}" type="datetimeFigureOut">
              <a:rPr lang="en-US" smtClean="0"/>
              <a:t>07/05/2014</a:t>
            </a:fld>
            <a:endParaRPr lang="en-US"/>
          </a:p>
        </p:txBody>
      </p:sp>
      <p:sp>
        <p:nvSpPr>
          <p:cNvPr id="5" name="Footer Placeholder 4"/>
          <p:cNvSpPr>
            <a:spLocks noGrp="1"/>
          </p:cNvSpPr>
          <p:nvPr>
            <p:ph type="ftr" sz="quarter" idx="11"/>
          </p:nvPr>
        </p:nvSpPr>
        <p:spPr>
          <a:xfrm>
            <a:off x="4244121" y="6371590"/>
            <a:ext cx="2895600" cy="365125"/>
          </a:xfrm>
        </p:spPr>
        <p:txBody>
          <a:bodyPr/>
          <a:lstStyle/>
          <a:p>
            <a:endParaRPr lang="en-US" dirty="0"/>
          </a:p>
        </p:txBody>
      </p:sp>
      <p:sp>
        <p:nvSpPr>
          <p:cNvPr id="6" name="Slide Number Placeholder 5"/>
          <p:cNvSpPr>
            <a:spLocks noGrp="1"/>
          </p:cNvSpPr>
          <p:nvPr>
            <p:ph type="sldNum" sz="quarter" idx="12"/>
          </p:nvPr>
        </p:nvSpPr>
        <p:spPr>
          <a:xfrm>
            <a:off x="6507480" y="6371590"/>
            <a:ext cx="2133600" cy="365125"/>
          </a:xfrm>
        </p:spPr>
        <p:txBody>
          <a:bodyPr/>
          <a:lstStyle/>
          <a:p>
            <a:fld id="{B477BB33-8309-43AE-9EFA-9352F79F7C3C}" type="slidenum">
              <a:rPr lang="en-US" smtClean="0"/>
              <a:t>‹#›</a:t>
            </a:fld>
            <a:endParaRPr lang="en-US"/>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267" y="6169496"/>
            <a:ext cx="2100232" cy="675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descr="C:\Users\ponder\Desktop\WSIS+10\PPTX_FILES\PPTX_FILES\world_summi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2222024" y="6252552"/>
            <a:ext cx="6876256" cy="5461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itu">
            <a:hlinkClick r:id="rId4" tooltip="ITU [International Telecommunication Union]"/>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4032" y="6271214"/>
            <a:ext cx="434187" cy="4459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4" descr="unesco">
            <a:hlinkClick r:id="rId6" tooltip="UNESCO [United Nations Educational, Scientific and Cultural Organization]"/>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6818" y="6271525"/>
            <a:ext cx="562221" cy="4972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6" descr="unctad">
            <a:hlinkClick r:id="rId8" tooltip="UNCTAD [United Nations Conference on Trade and Developmen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5726" y="6333450"/>
            <a:ext cx="339017" cy="383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8" descr="undp">
            <a:hlinkClick r:id="rId10" tooltip="UNDP [United Nations Development Programme]"/>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06200" y="6333450"/>
            <a:ext cx="224411" cy="4255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10" descr="undesa">
            <a:hlinkClick r:id="rId12" tooltip="UN DESA [United Nations Department of Economic and Social Affairs]"/>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94232" y="6342780"/>
            <a:ext cx="381081" cy="3744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12" descr="fao">
            <a:hlinkClick r:id="rId14" tooltip="FAO [Food and Agriculture Organization of the United Nations]"/>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98288" y="6342781"/>
            <a:ext cx="405667" cy="3744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14" descr="unep">
            <a:hlinkClick r:id="rId16" tooltip="UNEP [United Nations Environment Programm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30336" y="6341394"/>
            <a:ext cx="426276" cy="4176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18" descr="wmo">
            <a:hlinkClick r:id="rId18" tooltip="WMO [World Meteorological Organization]"/>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34392" y="6285950"/>
            <a:ext cx="348542" cy="4405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18" descr="ilo">
            <a:hlinkClick r:id="rId20" tooltip="ILO [International Labour Organization]"/>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966440" y="6333450"/>
            <a:ext cx="460551" cy="383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2" name="Picture 22" descr="upu">
            <a:hlinkClick r:id="rId22" tooltip="UPU [Universal Postal Union]"/>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917784" y="6338291"/>
            <a:ext cx="478937" cy="3882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4" name="Picture 25"/>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8342704" y="6252552"/>
            <a:ext cx="684584" cy="479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7463368" y="6324560"/>
            <a:ext cx="871415" cy="3877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userDrawn="1"/>
        </p:nvPicPr>
        <p:blipFill>
          <a:blip r:embed="rId26" cstate="print">
            <a:extLst>
              <a:ext uri="{28A0092B-C50C-407E-A947-70E740481C1C}">
                <a14:useLocalDpi xmlns:a14="http://schemas.microsoft.com/office/drawing/2010/main" val="0"/>
              </a:ext>
            </a:extLst>
          </a:blip>
          <a:srcRect/>
          <a:stretch>
            <a:fillRect/>
          </a:stretch>
        </p:blipFill>
        <p:spPr bwMode="auto">
          <a:xfrm>
            <a:off x="6478606" y="6300806"/>
            <a:ext cx="439178" cy="44775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72293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3E3720-A155-42D2-B533-4C175C65A57C}" type="datetimeFigureOut">
              <a:rPr lang="en-US" smtClean="0"/>
              <a:t>07/05/2014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3189688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3E3720-A155-42D2-B533-4C175C65A57C}" type="datetimeFigureOut">
              <a:rPr lang="en-US" smtClean="0"/>
              <a:t>07/05/2014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2846529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3E3720-A155-42D2-B533-4C175C65A57C}" type="datetimeFigureOut">
              <a:rPr lang="en-US" smtClean="0"/>
              <a:t>07/05/2014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2642065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3E3720-A155-42D2-B533-4C175C65A57C}" type="datetimeFigureOut">
              <a:rPr lang="en-US" smtClean="0"/>
              <a:t>07/05/2014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3221683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3E3720-A155-42D2-B533-4C175C65A57C}" type="datetimeFigureOut">
              <a:rPr lang="en-US" smtClean="0"/>
              <a:t>07/05/2014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893562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3E3720-A155-42D2-B533-4C175C65A57C}" type="datetimeFigureOut">
              <a:rPr lang="en-US" smtClean="0"/>
              <a:t>07/05/2014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740482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3E3720-A155-42D2-B533-4C175C65A57C}" type="datetimeFigureOut">
              <a:rPr lang="en-US" smtClean="0"/>
              <a:t>07/05/2014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1984237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512" y="-99391"/>
            <a:ext cx="9180512" cy="69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2"/>
                </a:solidFill>
              </a:defRPr>
            </a:lvl1pPr>
          </a:lstStyle>
          <a:p>
            <a:fld id="{143E3720-A155-42D2-B533-4C175C65A57C}" type="datetimeFigureOut">
              <a:rPr lang="en-US" smtClean="0"/>
              <a:pPr/>
              <a:t>07/05/2014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7BB33-8309-43AE-9EFA-9352F79F7C3C}" type="slidenum">
              <a:rPr lang="en-US" smtClean="0"/>
              <a:t>‹#›</a:t>
            </a:fld>
            <a:endParaRPr lang="en-US" dirty="0"/>
          </a:p>
        </p:txBody>
      </p:sp>
    </p:spTree>
    <p:extLst>
      <p:ext uri="{BB962C8B-B14F-4D97-AF65-F5344CB8AC3E}">
        <p14:creationId xmlns:p14="http://schemas.microsoft.com/office/powerpoint/2010/main" val="2353514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undp.org/" TargetMode="External"/><Relationship Id="rId13" Type="http://schemas.openxmlformats.org/officeDocument/2006/relationships/image" Target="../media/image10.png"/><Relationship Id="rId18" Type="http://schemas.openxmlformats.org/officeDocument/2006/relationships/hyperlink" Target="http://www.ilo.org/" TargetMode="External"/><Relationship Id="rId3" Type="http://schemas.openxmlformats.org/officeDocument/2006/relationships/image" Target="../media/image5.png"/><Relationship Id="rId21" Type="http://schemas.openxmlformats.org/officeDocument/2006/relationships/image" Target="../media/image14.png"/><Relationship Id="rId7" Type="http://schemas.openxmlformats.org/officeDocument/2006/relationships/image" Target="../media/image7.png"/><Relationship Id="rId12" Type="http://schemas.openxmlformats.org/officeDocument/2006/relationships/hyperlink" Target="http://www.e-agriculture.org/en/wsis-follow-up" TargetMode="External"/><Relationship Id="rId17" Type="http://schemas.openxmlformats.org/officeDocument/2006/relationships/image" Target="../media/image12.png"/><Relationship Id="rId2" Type="http://schemas.openxmlformats.org/officeDocument/2006/relationships/hyperlink" Target="http://www.itu.int/itu-wsis" TargetMode="External"/><Relationship Id="rId16" Type="http://schemas.openxmlformats.org/officeDocument/2006/relationships/hyperlink" Target="http://www.wmo.int/" TargetMode="External"/><Relationship Id="rId20" Type="http://schemas.openxmlformats.org/officeDocument/2006/relationships/hyperlink" Target="http://www.upu.int/" TargetMode="External"/><Relationship Id="rId1" Type="http://schemas.openxmlformats.org/officeDocument/2006/relationships/slideLayout" Target="../slideLayouts/slideLayout1.xml"/><Relationship Id="rId6" Type="http://schemas.openxmlformats.org/officeDocument/2006/relationships/hyperlink" Target="http://www.unctad.org/templates/Page.asp?intItemID=4239" TargetMode="External"/><Relationship Id="rId11" Type="http://schemas.openxmlformats.org/officeDocument/2006/relationships/image" Target="../media/image9.png"/><Relationship Id="rId24" Type="http://schemas.openxmlformats.org/officeDocument/2006/relationships/image" Target="../media/image21.png"/><Relationship Id="rId5" Type="http://schemas.openxmlformats.org/officeDocument/2006/relationships/image" Target="../media/image6.png"/><Relationship Id="rId15" Type="http://schemas.openxmlformats.org/officeDocument/2006/relationships/image" Target="../media/image11.png"/><Relationship Id="rId23" Type="http://schemas.openxmlformats.org/officeDocument/2006/relationships/image" Target="../media/image20.png"/><Relationship Id="rId10" Type="http://schemas.openxmlformats.org/officeDocument/2006/relationships/hyperlink" Target="http://www.un.org/en/development/desa/index.shtml" TargetMode="External"/><Relationship Id="rId19" Type="http://schemas.openxmlformats.org/officeDocument/2006/relationships/image" Target="../media/image13.png"/><Relationship Id="rId4" Type="http://schemas.openxmlformats.org/officeDocument/2006/relationships/hyperlink" Target="http://portal.unesco.org/ci/en/ev.php-URL_ID=1543&amp;URL_DO=DO_TOPIC&amp;URL_SECTION=201.html" TargetMode="External"/><Relationship Id="rId9" Type="http://schemas.openxmlformats.org/officeDocument/2006/relationships/image" Target="../media/image18.png"/><Relationship Id="rId14" Type="http://schemas.openxmlformats.org/officeDocument/2006/relationships/hyperlink" Target="http://www.unep.org/" TargetMode="External"/><Relationship Id="rId22" Type="http://schemas.openxmlformats.org/officeDocument/2006/relationships/image" Target="../media/image19.png"/></Relationships>
</file>

<file path=ppt/slides/_rels/slide1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gif"/><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 Id="rId9"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hyperlink" Target="http://www.flickr.com/photos/itupictures/7201749826/in/set-72157629736808168" TargetMode="External"/><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3.jpeg"/><Relationship Id="rId7" Type="http://schemas.openxmlformats.org/officeDocument/2006/relationships/image" Target="../media/image56.jpeg"/><Relationship Id="rId2" Type="http://schemas.openxmlformats.org/officeDocument/2006/relationships/hyperlink" Target="http://www.itu.int/itu-wsis/ITU-Contribution/index.html" TargetMode="Externa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hyperlink" Target="http://www.un.org/en/development/desa/index.shtml" TargetMode="External"/><Relationship Id="rId13" Type="http://schemas.openxmlformats.org/officeDocument/2006/relationships/image" Target="../media/image11.png"/><Relationship Id="rId18" Type="http://schemas.openxmlformats.org/officeDocument/2006/relationships/hyperlink" Target="http://www.who.int/" TargetMode="External"/><Relationship Id="rId3" Type="http://schemas.openxmlformats.org/officeDocument/2006/relationships/image" Target="../media/image6.png"/><Relationship Id="rId21" Type="http://schemas.openxmlformats.org/officeDocument/2006/relationships/image" Target="../media/image61.png"/><Relationship Id="rId7" Type="http://schemas.openxmlformats.org/officeDocument/2006/relationships/image" Target="../media/image58.png"/><Relationship Id="rId12" Type="http://schemas.openxmlformats.org/officeDocument/2006/relationships/hyperlink" Target="http://www.unep.org/" TargetMode="External"/><Relationship Id="rId17" Type="http://schemas.openxmlformats.org/officeDocument/2006/relationships/image" Target="../media/image13.png"/><Relationship Id="rId2" Type="http://schemas.openxmlformats.org/officeDocument/2006/relationships/hyperlink" Target="http://portal.unesco.org/ci/en/ev.php-URL_ID=1543&amp;URL_DO=DO_TOPIC&amp;URL_SECTION=201.html" TargetMode="External"/><Relationship Id="rId16" Type="http://schemas.openxmlformats.org/officeDocument/2006/relationships/hyperlink" Target="http://www.ilo.org/" TargetMode="External"/><Relationship Id="rId20"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hyperlink" Target="http://www.undp.org/" TargetMode="External"/><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23" Type="http://schemas.openxmlformats.org/officeDocument/2006/relationships/image" Target="../media/image63.png"/><Relationship Id="rId10" Type="http://schemas.openxmlformats.org/officeDocument/2006/relationships/hyperlink" Target="http://www.e-agriculture.org/en/wsis-follow-up" TargetMode="External"/><Relationship Id="rId19" Type="http://schemas.openxmlformats.org/officeDocument/2006/relationships/image" Target="../media/image59.png"/><Relationship Id="rId4" Type="http://schemas.openxmlformats.org/officeDocument/2006/relationships/hyperlink" Target="http://www.unctad.org/templates/Page.asp?intItemID=4239" TargetMode="External"/><Relationship Id="rId9" Type="http://schemas.openxmlformats.org/officeDocument/2006/relationships/image" Target="../media/image9.png"/><Relationship Id="rId14" Type="http://schemas.openxmlformats.org/officeDocument/2006/relationships/hyperlink" Target="http://www.wmo.int/" TargetMode="External"/><Relationship Id="rId22"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1784" y="2607047"/>
            <a:ext cx="8062664" cy="2334121"/>
          </a:xfrm>
        </p:spPr>
        <p:txBody>
          <a:bodyPr>
            <a:normAutofit/>
          </a:bodyPr>
          <a:lstStyle/>
          <a:p>
            <a:r>
              <a:rPr lang="en-US" dirty="0" smtClean="0"/>
              <a:t>WSIS+10 High-Level Event </a:t>
            </a:r>
            <a:br>
              <a:rPr lang="en-US" dirty="0" smtClean="0"/>
            </a:br>
            <a:r>
              <a:rPr lang="en-US" dirty="0" smtClean="0">
                <a:solidFill>
                  <a:srgbClr val="FFFF00"/>
                </a:solidFill>
              </a:rPr>
              <a:t>10-13 June 2014 </a:t>
            </a:r>
            <a:br>
              <a:rPr lang="en-US" dirty="0" smtClean="0">
                <a:solidFill>
                  <a:srgbClr val="FFFF00"/>
                </a:solidFill>
              </a:rPr>
            </a:br>
            <a:r>
              <a:rPr lang="en-US" dirty="0" smtClean="0">
                <a:solidFill>
                  <a:srgbClr val="FFFF00"/>
                </a:solidFill>
              </a:rPr>
              <a:t>(9 June – </a:t>
            </a:r>
            <a:r>
              <a:rPr lang="en-US" dirty="0">
                <a:solidFill>
                  <a:srgbClr val="FFFF00"/>
                </a:solidFill>
              </a:rPr>
              <a:t>Pre-Events)</a:t>
            </a:r>
            <a:r>
              <a:rPr lang="en-US" dirty="0"/>
              <a:t/>
            </a:r>
            <a:br>
              <a:rPr lang="en-US" dirty="0"/>
            </a:br>
            <a:r>
              <a:rPr lang="en-US" dirty="0"/>
              <a:t>ITU </a:t>
            </a:r>
            <a:r>
              <a:rPr lang="en-US" dirty="0" smtClean="0"/>
              <a:t>Headquarters, Geneva</a:t>
            </a:r>
            <a:endParaRPr lang="en-US" dirty="0"/>
          </a:p>
        </p:txBody>
      </p:sp>
      <p:sp>
        <p:nvSpPr>
          <p:cNvPr id="3" name="Subtitle 2"/>
          <p:cNvSpPr>
            <a:spLocks noGrp="1"/>
          </p:cNvSpPr>
          <p:nvPr>
            <p:ph type="subTitle" idx="1"/>
          </p:nvPr>
        </p:nvSpPr>
        <p:spPr>
          <a:xfrm>
            <a:off x="954348" y="5165844"/>
            <a:ext cx="7127800" cy="1152128"/>
          </a:xfrm>
        </p:spPr>
        <p:txBody>
          <a:bodyPr>
            <a:noAutofit/>
          </a:bodyPr>
          <a:lstStyle/>
          <a:p>
            <a:r>
              <a:rPr lang="en-US" sz="3600" dirty="0" smtClean="0">
                <a:solidFill>
                  <a:srgbClr val="FFFF00"/>
                </a:solidFill>
              </a:rPr>
              <a:t>Information Session at ITU Council</a:t>
            </a:r>
            <a:endParaRPr lang="en-US" sz="3600" dirty="0">
              <a:solidFill>
                <a:srgbClr val="FFFF00"/>
              </a:solidFill>
            </a:endParaRPr>
          </a:p>
        </p:txBody>
      </p:sp>
      <p:sp>
        <p:nvSpPr>
          <p:cNvPr id="19" name="Rounded Rectangle 18"/>
          <p:cNvSpPr/>
          <p:nvPr/>
        </p:nvSpPr>
        <p:spPr>
          <a:xfrm>
            <a:off x="432048" y="5960212"/>
            <a:ext cx="8172400" cy="6775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descr="itu">
            <a:hlinkClick r:id="rId2" tooltip="ITU [International Telecommunication Uni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100" y="5983364"/>
            <a:ext cx="492729" cy="5532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1" name="Picture 4" descr="unesco">
            <a:hlinkClick r:id="rId4" tooltip="UNESCO [United Nations Educational, Scientific and Cultural Organization]"/>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284" y="5983750"/>
            <a:ext cx="638026" cy="6169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2" name="Picture 6" descr="unctad">
            <a:hlinkClick r:id="rId6" tooltip="UNCTAD [United Nations Conference on Trade and Developmen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5988" y="6060575"/>
            <a:ext cx="384728" cy="4760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3" name="Picture 8" descr="undp">
            <a:hlinkClick r:id="rId8" tooltip="UNDP [United Nations Development Programm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48428" y="6060575"/>
            <a:ext cx="254668" cy="5279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4" name="Picture 10" descr="undesa">
            <a:hlinkClick r:id="rId10" tooltip="UN DESA [United Nations Department of Economic and Social Affairs]"/>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31838" y="6072150"/>
            <a:ext cx="432462" cy="46449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5" name="Picture 12" descr="fao">
            <a:hlinkClick r:id="rId12" tooltip="FAO [Food and Agriculture Organization of the United Nations]"/>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63131" y="6072151"/>
            <a:ext cx="460363" cy="46449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6" name="Picture 14" descr="unep">
            <a:hlinkClick r:id="rId14" tooltip="UNEP [United Nations Environment Programm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95519" y="6070431"/>
            <a:ext cx="483752" cy="5181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7" name="Picture 26" descr="wmo">
            <a:hlinkClick r:id="rId16" tooltip="WMO [World Meteorological Organization]"/>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85328" y="6001647"/>
            <a:ext cx="395536" cy="5465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8" name="Picture 18" descr="ilo">
            <a:hlinkClick r:id="rId18" tooltip="ILO [International Labour Organization]"/>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00155" y="6060575"/>
            <a:ext cx="522648" cy="4760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 name="Picture 22" descr="upu">
            <a:hlinkClick r:id="rId20" tooltip="UPU [Universal Postal Union]"/>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970102" y="6047674"/>
            <a:ext cx="543513" cy="48169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592810" y="6047674"/>
            <a:ext cx="968030" cy="4307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400600" y="6027660"/>
            <a:ext cx="569502" cy="5806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5"/>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597167" y="5934040"/>
            <a:ext cx="941305" cy="6590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01607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of Event </a:t>
            </a:r>
            <a:endParaRPr lang="en-US" dirty="0"/>
          </a:p>
        </p:txBody>
      </p:sp>
      <p:sp>
        <p:nvSpPr>
          <p:cNvPr id="3" name="Content Placeholder 2"/>
          <p:cNvSpPr>
            <a:spLocks noGrp="1"/>
          </p:cNvSpPr>
          <p:nvPr>
            <p:ph idx="1"/>
          </p:nvPr>
        </p:nvSpPr>
        <p:spPr>
          <a:xfrm>
            <a:off x="457200" y="1268760"/>
            <a:ext cx="8229600" cy="4857403"/>
          </a:xfrm>
        </p:spPr>
        <p:txBody>
          <a:bodyPr>
            <a:normAutofit fontScale="92500" lnSpcReduction="20000"/>
          </a:bodyPr>
          <a:lstStyle/>
          <a:p>
            <a:r>
              <a:rPr lang="en-US" dirty="0" smtClean="0"/>
              <a:t>9 June: </a:t>
            </a:r>
            <a:r>
              <a:rPr lang="en-US" b="1" dirty="0" smtClean="0"/>
              <a:t>Pre-Events </a:t>
            </a:r>
          </a:p>
          <a:p>
            <a:pPr lvl="1"/>
            <a:r>
              <a:rPr lang="en-US" dirty="0" smtClean="0"/>
              <a:t>Up to 4 Tracks in Parallel</a:t>
            </a:r>
          </a:p>
          <a:p>
            <a:r>
              <a:rPr lang="en-US" dirty="0" smtClean="0"/>
              <a:t>10-11 June:</a:t>
            </a:r>
            <a:r>
              <a:rPr lang="en-US" b="1" dirty="0" smtClean="0"/>
              <a:t> High-Level Track (CICG)</a:t>
            </a:r>
          </a:p>
          <a:p>
            <a:r>
              <a:rPr lang="en-US" dirty="0" smtClean="0"/>
              <a:t>12 June: </a:t>
            </a:r>
            <a:r>
              <a:rPr lang="en-US" b="1" dirty="0" smtClean="0"/>
              <a:t>High-Level Dialogues (CICG)</a:t>
            </a:r>
          </a:p>
          <a:p>
            <a:pPr lvl="1"/>
            <a:r>
              <a:rPr lang="en-US" dirty="0" smtClean="0"/>
              <a:t>Pillars for Post 2015 Development </a:t>
            </a:r>
            <a:br>
              <a:rPr lang="en-US" dirty="0" smtClean="0"/>
            </a:br>
            <a:r>
              <a:rPr lang="en-US" dirty="0" smtClean="0"/>
              <a:t>Agenda with focus on Action Lines</a:t>
            </a:r>
          </a:p>
          <a:p>
            <a:r>
              <a:rPr lang="en-US" dirty="0" smtClean="0"/>
              <a:t>11 June (PM) - 13 June (AM) June: </a:t>
            </a:r>
            <a:r>
              <a:rPr lang="en-US" b="1" dirty="0" smtClean="0"/>
              <a:t>Forum Track (ITU)</a:t>
            </a:r>
          </a:p>
          <a:p>
            <a:pPr lvl="1"/>
            <a:r>
              <a:rPr lang="en-US" dirty="0" smtClean="0"/>
              <a:t>AL Facilitators Meetings, Country Workshops, Ministerial Round Table, </a:t>
            </a:r>
            <a:r>
              <a:rPr lang="en-US" dirty="0"/>
              <a:t>Partnership on Measuring ICT for Development (10 year anniversary) </a:t>
            </a:r>
            <a:r>
              <a:rPr lang="en-US" dirty="0" smtClean="0"/>
              <a:t>, Thematic Workshops, Knowledge Exchanges  and Cafe</a:t>
            </a:r>
          </a:p>
          <a:p>
            <a:r>
              <a:rPr lang="en-US" dirty="0"/>
              <a:t>13 June (PM): </a:t>
            </a:r>
            <a:r>
              <a:rPr lang="en-US" b="1" dirty="0"/>
              <a:t>AL Facilitators Meeting (Tunis, Para 109) </a:t>
            </a:r>
            <a:endParaRPr lang="en-US" dirty="0" smtClean="0"/>
          </a:p>
          <a:p>
            <a:pPr marL="457200" lvl="1" indent="0">
              <a:buNone/>
            </a:pPr>
            <a:endParaRPr lang="en-US" dirty="0" smtClean="0"/>
          </a:p>
          <a:p>
            <a:endParaRPr lang="en-US" dirty="0"/>
          </a:p>
        </p:txBody>
      </p:sp>
      <p:sp>
        <p:nvSpPr>
          <p:cNvPr id="4" name="AutoShape 2" descr="data:image/jpeg;base64,/9j/4AAQSkZJRgABAQAAAQABAAD/2wCEAAkGBxQSEhUUEhQVFRQUFRUVGBQXFBQUFBUXFxYYFxQUFRUYHCggGBolHBUXITEiJSktLi4uFx8zODMsNygtLiwBCgoKDg0OGxAQGiwkICQsLCwsLCwsLCwsLCwsLCwsLCwsLCwsLCwsLCwsLCwsLCwsLCwsLCwsLCwsLCwsLCwsLP/AABEIALcBEwMBEQACEQEDEQH/xAAcAAABBQEBAQAAAAAAAAAAAAAEAQIDBQYHAAj/xABHEAACAQIDBAYHBAkCBQQDAAABAgMAEQQSIQUGMUETIlFhcbEjMnKBkaGyBxRCwSQzUmJzgsLR8LPhFjSDktIVdJOiQ1NU/8QAGwEAAgMBAQEAAAAAAAAAAAAAAQIAAwQFBgf/xAA8EQACAQIEAggGAQMDAwUBAAAAAQIDEQQSITFBcQUTIlFhgcHwIzIzkaGx0RRC4VJy8TXC0gYkNGKSFf/aAAwDAQACEQMRAD8A5YI6IB4jqBFEdEhpdl7AjxOFZo7ieMkEXuHtqoseFxppzFdKnhqdWhmj83qYK2KnRrpS+V/gzvR1z7HRHCOiQ1u5uHBhxFwDfINRft/vXb6L28/Q52OdpQNBid18NIwvGFuOKEp8hp8qvlSpyV3Fe+Rzo42tB6Svz1K9vs7D5uimItydQb/zLa3wrk4yMaTWVbnYwWIlXg3JbOxST7j4sLmWISLxujKbfymzfAGq6dpq6N04OLsyjxGzmQ2dGQ9jKVPwNaIxYtgaTZ4PED/O+rVSjL5kCwNJsUciR8xQfR9OWzaBlBZNjSD1bN8j86pn0XVXytP8e/uTKwObCunrKR320+NY6mGq0/ni0BpoiqoAop4oA6r7AFgHXX2h51nn8w8N0arZMd29/wCVdHot2reZ0Zq8WEY+PUHuI+BA/Kt3SDUpp+DX2dg0Y2iSy4cNqRyTyruQoQrUk5LX/gwzk4zsjH45bSye2/1GvF4uKVeol/ql+2KiF/V9/wCVUP5fMEhkdIhRrVGQSgQ9UIKDUIK7XPADuF7fOoQbUIeqEPVCHqhD1QhquiorUVMuY932I9cA9ltPjXdXQcst3PXl/kawPPsWVfw5h2rr8uNYqvRmIp62vy/jcNi93KDRSjMLJOCo9pblbjl+IVowdKpSV5KyltzX+L/YwdI0s9LN3foD3s2OYZmYL6OQ5lPIE6svcb3t3VlxdFxm5LZj4HEKpTUW9V7uUwSspuNjuVH6GbveMfOuz0c+z5v9HK6Rfbh5mvC9ceFar9k4xYbPHr+FcvpBXUXzO10T8sl4olwUnUCgXJGp7NPOscKqpwXedutrUDJcGDHlZQy24EBh7watpV22sxlc4ylZGH/4aw8ssgKZQGAGQ5ANBwA0+VasNNtzu9jozpR6uLtrYC2vuIIxmilJuQMrqOZt6y+PZWyFVdxjjq7Ge2hsV4GAkA1vYg3Btx7+YrbBpq6Fo1oVG1HhuMTC1qhI0pEcuwIX9aNfEdU/EUKmCw1VXlBX71o/wCUIvgVuM3MXjG7L3MMw+IsR8659ToWm3enJrnr/AB6lMqfcZ3H7KkhPWsR2g3Hz1rDiMHOh89rd5U4tAuDX0qe0POuTU+can8yNZsYdYe1+Vbei38fzOk/lYXjl/r8634r5v/1+2PTWn29Bqmw/7a7HRs7UXfv9EYcWviLkY/aI9NL/ABH+o15PGf8AyKn+6X7ZVEGY9X3/AJVj4CN3YkI1PhUQBr8aMiDaUh6oQeIieAPwNMoSeyZCRcHIeCN8LVYsPVf9rDYeNnydnzFN/S1e4lmPGzm52of08yWHDZva3ypXSaDlHf8Ap4HM/KlcSWPfc17/AI0tgWN4N22cXhkjk1cWzKp6rlVI1N8wW/v51pWFk9YNMwLFJaTTQfbERAdLAx0JLJZtBxJy3A/zsNdmHSdWCtVhfxX8GiGJpy2foTRbRjvla6MLXVwVIvqL3rXDH0Ju17PuehepJq6JNrpeFmBsVs6sORU3BBoY3WjJrhqvLUZq6syRsPPiGhixEt4XIDZFVTmykrcka3IAv2nhXm+lsTiKOFlUSTt4f5/VjlxjSpZp046ra4/ejdKKCDpYc10IzZje6k2vw0IJHuvXlui+mKtev1VW2u1lxWo+GxU5zyy4ibmJ6CX+LH+Ve9wD7P3/AEivpD6keTNXbr+6tP8AaccOwA9fw/I1gxqvTOz0R/dzXqJsmQX91cHEzs1E7VnK7NMRpatt9Dl2s7malwXRztbg9m+Vj5fOteCfZnzOxTq56K8BNsjRR+8n1CtdPZlFP5/v+jHb3i7Rf9TzWujR2Zz+jHeVR+K9SnjWtsEddBMaVa9AsmaOlUipmX3mw9wa5fS13TI12TIYOK06eP5GvMLcSkviI0uyh1j/ADfSa19HytUb5/pnRtp77wydOr7mretaUeTLku0/IGnaxA8D87V08HUSg4eNzn4xfET8DOPgjLiJVBt15De1/wAf+9cn+jeKxlSmnbWT/P8AkzcA1d2rCzSc76Lb863w/wDT0f7qn2X+QZCeLd2Mfic6d39qvj0Dh1u5Pz/wTKOGxYQT1ST3k1bHorCR/tvzbJlRImz4gbCMeNv71HhaEHaMF9g2QScMoGij3AUHTjHZINiHKb8NO3/aqXuSw2RKSewAV1PdasU81/AgjR1TNXINMdZJIgx0qmRCEpSANum8hN+lhik7ylntzGbW3Hsq+OL/ANUUzmrCL+2TQThduwZWUrNFckjo5SwAKqMpzHUXUnhz+F0cTDZ3QXhp7pp80Q70Y5ZViyStKBn0ZFV01XiVA0IAsP3TrrVWJnGVrO5bhqbg3dW2INl7N6aNgshBB1Q+r3G3x17qalCVSnlUny4FlSq4S20LN8Q4QYdlPTHIsbKdGOYZHDciCPiKmJrxp0JKtwWvdYrhTU55o7dwze3HyuyJIWVlQCSK/U6QE9cW0YMCpHG1ef6Jw9GEZTppNN9mXG3d3qzumWUaHVOStx0fgWe5SegfvmXyWvXYJ2h9/wBIwdIv4keTNSV9J7q0X7ByQnDMAJCeQ/Jqy4prJr72Ox0RvLy9QDYEubKRwI+VeWxV+saZ346I26cBXTp/KjlTWpUbRHpFq/By7c14L1NuHfYZXbY5eKfVXRp/KCLs2/B/oyG9g1i8H/pro0eJz+idp+XqVMS1vpnaCo1pmwhBXSq7lLM5vEuhrB0l9MbgYzDL+kJ4n6TXmeItJfERf7OX1v5vpNNhG80uT/TOjDdeX7LSeIFRb9k/HnXaSi6cFHu/PEeN8zv3gGMi6wPh5mulhKfYcn3o5+NfxEin2cP0yXxk+sGsuB/6lU5S/aMyNCF8K9Fcew4rUIQiOq2KLktVE0ER00rPJEIXWs8iEUi1RMgOy1mmyWEYVnnIhEy1mmAjcVRIBEVqsht9nbJkhxCGRSyZZM2XUlCmR9OOmeuLiMXTr0JKm7O6tfvvdfowOcZQ0LiQwSBjIkaENds6BW6QlXlXMR+F5HW4NhwIOZSOfCNem0oSb00s7q2qi9+KSeq14NWkBKS2Znd5cLHHKvRAKpjDWVswvmYXvc8QAeOoINhew7PR1SpOk+sbbTe6twXgv8bXdrmmk21qEbpRHO7cgoHiSbjyPxruYNO7ZViXokaBFU4zDA2BHStr3Jp8x8qwf+o5NYOVlrt92h8Cu0x2/uAV4kxMZBy2VmBBBRj1GuONmNv5q8z0BiZU6ssNPS+qT4Nbr7fo6FWP9yGbjj0Df+4H0LX0HB/Tfn6Hn+kvqLl6mpYek91Xr5DlcCLHw5oZgOICsLGxurXGvurFj3ajf3wO10I/iS8vUy+Gw7hbI5Aa90HHiL5Ty41x3Om7uS10t+d+872qZdYHauLhVlytJYKVJIOUMSAJDfjoeF+FRKDd4ysuP+BHGEksy1DtkbVed16RbHXUaLoBoQdedb8NRcXKad1sIsseyu6/5C9s8fetdGj8pnm7U5Pwf6MjvYOtH4N5it9HYydE7T8vUq4RW+B2UFRii2MEldKquUsze8Q0NYekn2Ar5THYRf0hPFvpNec4kpL4i98C/wBnxmznl1h86bCxeWpLgbotZ0i9wsAMZPYGr0OChF0U34kqzanbkAbSi1j/AM5118Kr0UuRzsY/iszWD/56Xxk+oVyMF/1Kpyf/AGla2NIwv/gr0JaeVP8AO+o2Key0kmQQrVEiEbrWaZCCRdazyIROtUSIRMlZpog1lrNNkISKzSAMZKqYCLLVZDWw7cmQ3DKxBOrICdT1hcWNjp/2jsrmz6OoTVrNcn79tmPqYsmw+32UPdBmdncsGIF3IPqkHQWNhfib+Nc+jYyce1okklbgvHTfj9hnRXeBbVxIlZSARZMpvbU52bly6wHurVhaLoxab43/AAl6XLIRyo0W72FyQg836x9/D5AV3sNHLTXiY67vMod4pM8zDkoC/DU/Mn4VkxM71ORqw8bQNNuTOJoJcJJwytl9htGt4Mb/AM1eR6ZpOhXhi4d6vzW33WnkbabvFxY7cVPQn/3HlGte9wj+E/P0PP8ASf1F/t9TTt+t91aF9M5RKI7rKOeUH3i5HzFZMXFSpW5nZ6F1qSXL1KjZeAYSOmYDK5B043vbTwPzrzmJWSVmegbug6FwskkLtd5BHkbIchyspUacQCTfXt4VIawbW3MLjon3X/TDcFhiklmAUgWsuoNzctf3Cuj0fJpThw9Sp2fa8CPa3re+uzQXZMOJdqMuRkt6/Xj9k+YrbR2KeifllzRWQVuhsdhBsQqSGCculVlMjM7xjj/nKsHST7CGWxk9mRZsSo9ryNcKnDPOxKbtO5oIFsrjvbzNX00o0qi5+pppO9WJf7NX0TeBrtYL6KDiPqLyANoL+r8PzrrYN/D8jDjVasZDDj9Ol9qTzFcjB/8AU58n6FfA0ijtr0LY5Io0pWES+vfVbZDzdlUTYSNkrNJksByKT8qokKJLw99UTYSBhass2QVhWebIDshrNLcDGyjSqmAHEff50thTXQbQZVCZY3UE2Dxq3E668aMKzjHLZNeJldCMnmu0/Bix4pPxQRkXJ0upsWvlv8geV6Kqx4xQeqlwkxskUbyDIpRGKixOYi9r69nGleVztHYsjmUe07s1srBEJ5KPLgK6spKMb9xhSzOxiXQkkniSSfE8a5N7u7OmlbQI2bingkEkdswuNdQQRYgjn/tVOIw8MRTdOezCnZms3HT0X/XP+mtdzC/SOJ0n9RcvVmiYel93960L5DmW0CYhpL7I/Os1f5UdjoT6r8vUqsVIq4uRb2JETW7eoB+VcLpCLzZjux48wuKeXPdXjyk6I0bAkHsYHjy4cqyRcMuq/P8AguyxtqWMGr+6ur0avgyfiUP5GBbS9b312qPynMxztRfkZDev9YnsnzrbR2F6J+SXMroDW2Gx2EHxUJDhYGlVcSmRmN4/8+Fc/pJ9lEWxl9iD9K/lb8q5OH+qSO5csdG9t/NqlXSFT/c/3I14f6keX8Gj2Wt4z767uC+khsR84BtdcrKByJ866+GVoWOdi3mqXMdh/wDnpfafzFcnBpf/ANGfJ+hX/aaRBpXeY6JQNKRhHJDSNhsO6Ks9RoKQx4qySmg2B3j/AM41Q5ksQyxdv+dtUykCxCVrPJ3IRyCs82QhI1qiQpBKBa1UsAKyjupbANh9zHJ0PvI8xVNzGqz4xf2/hsjOHI7PcQfKpcujNMdktRLEEz4+R1ys1x4ansuedXSrTlHKxI0op3QKVqssPBaKCbTcpfR/9VvoSuphvonF6S+ouXqy+Yek93960r5Dm8CHaO00gWQuesVGVObG/wAh31nrvsJnW6HeWcpGLnxEhZMQTdmuSbaHrtceA4eFq5tVKp2ZcTt03o34m12VvHE6AEdY8tLg87CudKg6cXFrzGcbtNML2PJmLdqnUXva4DD5EV2cNHJh4ok2nT0IceOtXSpfKcjpB/CS8fRmS3pX0ieyfOtdJ6DdFfJLmV0KVug9DrJh0S0JMsDAulU31KpmW3jGv+dlc/pJ6Ii2M1sJf0r+RvqWuXhvq++9EXEuJU6rfxH/AK6Wu+xU/wB7/cjVhvqR5fwafZMXo67uDdqSHxFsxn94Z2EoA/aPnWqGInC6XgYsRBOSMnhpgMbIXIUEvqSAOXM1jwtaMMbKdRpJp+hna4I1MOIjt+ti/wDkT+9dl4uj/qX3GTJxiI//ANsX/wAi0v8AU0ntJfdEzIeuIjH/AORD4MDR6yMtmvuHMhWxido+NK6Slx9/cOchfGDlap/QxfEHWA0mLFK8DTXFg6wFlxnfVUsLSRM4M+K76plRp9wMwNJie/51RKFNcCXBpMQKzz6vuJcGeass5RARGWqG0Q3IbvU+4j8hXOKV5jx7vcf96g6Hj30RhpqBFokFUUUE127OMSGHNI1h0j95PVTgBxrp0JJUdWcnG0Z1KqUFfRftkW094izHoRlFrZmAze4cBSzxkUssdfEeh0cl9XXwKGdyxuxJJ1JJuSe81ic5Sd2dOMVFWSNTu5ssYrCsg9dHYofEAkHuP5Co1eJX1vV1L8GtSXdrYLGbKwIy6tpqLdvlWabdV5fua51IwjmXkV21sc8OOmeI2s5W3IherYjmNK6dOVlYopawVy4wu1VnIPqtbVf/ABPOt1Jpx0Of0jF5UU28i+kX2T5mtMHoP0Z9N8wKFK2U5HTQZElGTLUwoJpVV9SuZmN4otTXM6SlqkSOxnN3Ir4o/wANvrSufh38T33oL4l1JD1D7bf1VTiJ9iX+9/8Aea8P9Vcv4NRgRZAP3Pnc/wBq9Bh5/DgvBD1YXvLxMdttOuntN51bDfzMmK+cw21h6eT2zXIxD+K+ZmW4wfq29pPJ6mbsPmv1IbiDNWaTIxF4+5vpNLF2d/B/lNCSISKqEsIRQILJoxt2nzp5yam7d4onSt2n4mh1s+9/cA5pW06x4dpo9bP/AFP7kE6Zv2j8TU62f+p/ch7pW/aPxNDrJd7Ie6Zu00M8u8NxOlPbQzMlzpKrSBJQKgR4qBHCoQWiQcDRCTJJwFPKV4Jd1/yRIIBqi4SPtqxMhtPs1lIaUX06ht4lgT9PxqyPEz4hbM1+ztqLI/VGjmRb98RAHxFzTOCUb8SjtXaexy/anWmlPbLIfi5NFPU2032UQwmx0rTCbTuh5JNWYTjcSZCpPEC1+3Um9b4TuVUKKpXUeIsK1tps0IMiWnky2IYiaVQ2CRQ7bguTXI6Rn21yFgZvdOC+KfuTzdf7VkoS7a8v2WTWjL37vePxY+TVjqycoWXGf/maqOlXy/gvoYrAdwA+BNejw7tFLuVi9q8G+/8AwZLa0N3T2m8xWmm9TnYjWbOebZX9Il9tq5GI+ozPxI1Ho29uP6ZKF+y+a9RuIG1Z2BiL+R8jS8RWRGlEY00AMdN6x8T51JbsUjpSCty8KYA2gQXlUIJUIeqEOpKtKOSKlQJKqioEUJUIeyVCHglEg9EqNhCQvGqwkbJTpgNP9nElsUVPB42HwIb+k1aiqt8pudnoommI0tKSPHo0zfHrVa/lRkv2vL1OUzPclu0k/HWkT1N8dFYRDWiI47NrW6lsFBcJroUwoPw9NMsRYxLWaTJIq9qRXv4Vw+kpfE8iQRmtzof0mT2V+r/aqcPrUXNfstq6RNFh8P1V8T9JrNCLtB//AG/7Zl0Gs75fwWwi4+/869FS4mvan5fwZbaMF3T2n8xV0HqcytuzmO3U/SZv4jedcus+2ym2oOo9E/8AEi+mWg/lfl6htqBSCqGK0Rrx9x8jSlbIjQFENADHTesfE+dB7gI6ABz8vD8zRAMqEF5VCCVCHqhDsK4Wqrl1iQYU1LksP+7Gjch77ualwiGCpcA0w0bkFWM1LhJIhxpZEFdKkWAtd0pcmMhPa2X/ALgV/Or4Fdb5HY6DCciSOePpHPgb+VaJbWOde8r+7f8AJy0LpWdM6h5UrRBjnlWt9NjBkSVvpyIg/DLVs2Oi1gXSskmFgePi4+Fee6Rl8UansZ7cyH08vsp5t/alwku35osrrsmiWH0VZJzaw65r9Muor4wdHH+f9Vegwr+GjXVfZfL+DPYqHrp7T+daYvU5lXdnKNvp+kzfxX8zXMqPtsVRBlT0L/xIvpmqcPfiHLqV8i1UxJIhA19x8jSspkiEilEsNNABJiB1m8TUe4CKgCw6Tgvh+ZogI6gBx4DxP5VCDahD1Qh9GDARG9lXiRo+g65Cc9cwFvffSuKq1Vbt7d3gr8OG/wCNSJy9++BKuCV3fMp9ZBcHhdGPfzUDXto9bKnTjla2fnqv5bGu0lYUbLTj1gAL8Qbjq3tpyzEHwp1iZ7ae7+PEOZitsleRbnYEcbXBF+F7jhzvTLEz4pe/yHMwf7gBKFOqixJ0F1tmNjfsq7rW6WbZ+uw1+zclj2QvSKpP7V9OyQpYHvtxpHiXkcku79XFcnYHfYxuo6pzcLE3ta4NrXtoaeOJi03Z6BUkNOxWtcAWtfRhqO7t1NqP9VC9vLYmZDP/AEd7kWNxYWuCbsLrz4U39TTsnff03JmQxcFJEwcAqVIINuBBuD2HUVbCtCT7LJo9Cwn2vi8jK5urAg3jA0bQ6gC3Gr1iIy2t78ylUKfApTCeYoRa4FyHjDNY6cOPv4VbGaugpkr4Fky5hbMoccNVJIB+RrdCYVJPYljirdTmMgzDJrWmT0HRcYdNKxzZCDHxaN4flXm+kJfGZdT2KLcmD00/gn9dJhZdrz/ktrrso0Sw+i/ztFZm74dc0WUdKxMo62W34Sb+OcW+XnXocO2orusgym25LwRSYqP0gWx0Ba9jbV3Fr9vVB99Xwm8z7jLPdrkci28n6TP/ABZPqNYZvtFsYgqx+hk/iQ/TNUvoRx7S8ytkjqlvUSUCEJr7j5GhczzjoDFaBW0MK1LitMkxanO2nM0GLYhtUJYdIui+z/U1QUjtUBYcR1fefIUQDKhD1Qh9DphqyZjSTRxG1uRIPvFwNfeaV2vm9+9CW1uEQArw7PhrfT3ilnFT3A43HBWA4t8T4flUyx7kGyPEMTqSdLduh41FGK2RMqHdI9wb6jTgP7UOrha1gZUIZG6t7HLw6o8BwHL5XqKnFXtxJkRIcU55Lwtw7wx4HtFIsPBd4OrQxcQQxIVdSGtqACL8Ne+mdFSild6EcLjpJsy5SLAXtYniddRwOtvn21IUcksyZFCzuNnxN0ykW6oFwfG5Omt7n5U0aCUs1+IMlncnXHA3uG1a/G/u5VWsK1tbYTqxYpl1uCbkHgDfRdDr3EfzVd1M9EmtP8+/Ijgx2Pg0h7oVH/2euopjU93zIBhu6tVOoWD4INa3ud4hRcYeHSsspDEG0oeo/gfKvN46V6zL6ZQ7kx+kxB7l8nqqhO0vfcy6uuyi/Edo1Pj5gUIztQjz9ESH1X77xpt0xXn0ebxAMoPmPjXpKUbU1LkhOt7bh4X/ACgLEwDpO/W/hdrDz+NNa0c3MrlUTnk8E/v/AMHG9tx/pE/8aX62rnzeptUdEBhPQyfxIfpmo30A12l5+hWypVbYk4g4XX4+VS5nmtCBlpblcokbLUEsEY9fSP7RqXFS0BytS5LD5h1U9g/6j1AEJFQUnwuFaXJHGpZ3lVFUcWZ7Kqi/abCihJO2pdP9nu0Rxwj/APdH/wCVW9VPuMzxlBK7mtfFEf8AwBtH/wDkk+Kf+VTqp9wv9XQf96+6PoL7mDyOlwAOJGd+F+4XrgqpJcVr+7I1qTXvkNw2F6h463N9NLB9OHd86tnN5/fgM3qEfcRcjXTw7VF+HYaCqS398SZmOGEGZRyXjpx9IVF/lRzvK372DfT33Cx4DsPEW4c8oPb3ij1jSJmIMThALEcwulteGp+IOlNCbejDFkDQ20qy4wggqXCMeGjcAqQ1LhEWDXhTXASPhQOAqKRLEseG7qZTDYsMVh9I+6NR82q9ztbkVwW/MZ920q6nU1LLDYsN8q3xqqxA+CPSllIDYPtaP0b+B8q85jH8Vl1F6lDuXH/zB8Ppb+9Z6T1+/wCjTX/tLu10Uf56y/3qyi704R8f/Ei0qN+9mCyn9Lt2QuPiXP5V6yn/APGfNHNlUti4Lw9/oR4/SSdzkf8A1H+9LVdqK98WLTnmxkl/9V6fycd2/FbET/xZPrNclvRHoYLsogXZcv3aSXopOizxekyMUsolBOa1rAkC/C5tUc1tfUrlbOlfXX0KSVKS4skCZdfj5UyepnqLQgK0txGiN1o3KnEn2ivpH8agiWgKwqEaHzjqx+wf9R6ItiAioBoP2LiRFLDIxsseJhckC5AVsxNhx0FWQdpJsorRcoNLuOjbS+0DDuIAkovEpDdIkzKxyKuihdLZb++t6xEFszgy6LnJJSSdu/kl6AuP37ikkZxLGub8IjnPK1ycguTa5NuJNNHEwStcE+inOWZpHTkSvPHpieJLUGQJzEm/DwvSqKRFFDxxvc37b61LIlkIzdhNGyDY91jxJOt+3uoWS2IkkNaKjcghi7qlwkTx0QEiQaVLhEEVjUuQm+71LkCIsPpQuwXC5Ir5e5QPOrpvbkVxdr8xphoKTQ2YWKC1XRqyA5DwljV39S7ag3BdsL6F/A+Rrl4l3eYvofMih3NXqYg95+j/AHrNSekn4P8ARqxHzQXvctYh6v8An44xV+Gj2ab5/uBJPWXvhIEzA4xv3VAP8yn/AMq9bBf+3OLiJWxVPy/YV0fWlP7x+RYflWbES+CuQuGlfGy5fwce3ji/SZv4r/Ua5aeiPWQsoJs0uytotFgZCcyr0DIoygpIwUo6G6mx4ae/hWStBuqmvAyOVOo1Z8TmwiB4mwAv2k9wrbRjGc7SlZW5+SLqzyq6QMMNcFhwHM8+4VojhZZHUvovdkY5VU9LATLWQdojdKgjRLtEekbx/IUSqK0BGFFAaHT+rH7LfW1Er4g5qCsX8B9pfJqYRgzURGMogPquNK5xcEpHUuEmWOgQk6OoC55IqhLj+jqEueyVCXGSiwoETApJO2mQwRDICKAD2SoEKij0qIRsnjjp1EVsmWOrFEFx4jp1EFxQlPYgrR6VGiXANtr6F/A+RrFilaBfQfbRQ7oD0OIP7zfQv96xUvkm/Bmuv9SC97ltg47lPBf9Rf7V08HC9KPn+1/BXVlbN74MqNkjPicS37Myr7lAU+Vekm8tGK70ziYu/W5u63oWhkW7rfrEvYacM8hueY0Bt4GsWJUupb4JeiLsFTvVlU7nb739Tje9gb78Qt/17tobXA5fOudSs6dzt41vqoJFxsbbCS4VxcA5lkC30EgOR/G4Nx7JpWrXRzU72MTjI7MdLa3t462pL2Z24Nzgm+4glJyp7Tj3AIfzNXdbOVk27FEqcU20u71K11qq47REwo3EaJsbDq5HBSumnMDvvTvUyxTXJgLCghmh0w6qeDfWaYrtqwZqIrPfgPtL5NTFbBmolbGUQH0TvZvjHs5Yy8Ukhlz5QuULdMtwzE6esOAPA1hhTc3oWSllDtxN7F2ksrLEYjEyjKXDkqwJVtALaqwt3UKlPISMrmtVKQlzO7W25ImJ6GNVsoUu7BjfMCQFA4aczSyllRfRp599i/wkuZQ3b7xpppRjLMrldWGSVjPby764bBTJDKW6R1D2A0ClmUEk6cVOndTqEmrpCq2zZo4SGUMDcEAg9xpVqrkkrOzB8S9uJsBqTyAHE0AooNk7w4fGAmBmIHAshUN3rfyNj3UzWV2Y+V5c3AOxe0Uw8YZ76sFAHMkE+QNJOVtQwg5uyLPCSLIuZSCO4gj4ipGWZXFqRcHZhKJanRW2Ue295WhnEMQRioDOGzX6wuqrbhprfXiNKZ1FDcsp0JT1RqcHKJEVwCA6hgDx1F60LVXKJaOxXbx7y4bAIr4mTIGbKoCs7seJsigmwHOmBqyTdzeHD4+MyYZ86q2RrqyMrWBsVYA8DxqAd0Vu+m9JwTQRpF0j4gvYm+VRHkuWtrxkHzpak8quWUoZ2F43EM+ELOoVipuASwB15kCsVeeelfxLqcMlWxU7on9GxB/ff/TSsdN/DnyNNb6sPL9lrFJZowOJCfXr5VujWdOnTjHj/IjV1O/j+ij3OkDHEmxLHEOT2Ws35qPiK9XiYuNKlfjBffQ4eIabnzZYQhelYsxDlcqrya5kZjbtGmvYbc6oxOZ4dqK01v8AZW9/wGhLIozcvmna3nF+v4OSb8dWeRz+Ca57bE2Nuw6391cTo59dBR4uN/DQ9HjY3w8Zd1vzoVuElgjiZlkARtRqMwIIzXXjz7uPLhVklK+xylZFI+1kZFCksyxjPYSesOJDLqBa2tTq1e7LFiZKGRPQtt1I1xeXpJDHGHlJLPK4yokbHTNcnj4C57aElYWnNrVFVtOyOVRMy3NmJYEi5textew+dKox4s09dWl8oE47rUprinZZtwjGcZPCP8qdbMpXDzK56AGem9RP5vqNOVPdgzURGJ+E+0vk1ErYO1MVsZRAbreeTHzIoxzRq8GIERjYRoVLx5g5ZBbIRbW9ufAGqYKKfZ7hpPTUs9h7Rx2CUhQYmKqbsqOjrmOToma6sLufVvxFVThroX05wek0Mx32m7RSQL06qND+ogNwR7NNTpXWoKzpxfZCdlb2yyM080gecWBRhYSopZ80eWwQqt7ra9rkHW1JWw+b5RqGIUNGHbz774uAuMNiF6NSChWOF1ysAwFypvbNY94NV06bi1GRfPq6kHNLVA27MX/q8wxGKnVsTDEQkbRJklVQ76BF6zAs3Vte3DhpbOnNRcYmeE6WdO3/AD5hQ35xevRy5FBtkCRNlI0IuVJOt+NZcsodk6MKVGqszWvHf+TPT/aHjWeWOSfMpUqE6KEA3WxBITvNalRzRTRhnOnTnKLjyJ9lzy4OAOpA6RrxyxtnWxBBDIdAwyuCGW/ZpY0tSlJz0HpVIKF5rRu3qV8O9+KmISafN0cocdRBlKkgEZVW/G1iedPOhmRXTrwg2vHfw9TXbZ3jxsIDYec9AVBV0RcrMReQ+kS4OYm45aVnhTy6Gr4c7Z1q/t+zLzfaPtDpAq4tiO5ID/RWunTTWqMNeUIy7CNHsvGy4qGact0uKWNi6kIA6xqGjcDhqtxYDinLNVVXDKUlroW0MS4wem38iRb848kqcS4KkqVAiIBGhsVWxHhSVHOHE1YeGHrRuo6mV2zip9o46NRL0spHQ5nsqixY2uBwF24Dlzq2F1TcpmPEdX1ijT5eFzYbNxr7PjkjilkUxljMSMheRRxC/hXLlsOzXnWSVSpmstL7G+hRoypZ5drfXkAbu7xyY7ERti3kY5JVjUEAxs63XKT62YxqpDac9K3TpKSyN+ZzIYhxnnSS8C8beHEOWjZyuQ5GRSQtwADcHnoQe8G2lqzdWo9l6o6mFyVY52lcNwOOdY2CuQDckA2BJHMDjwFbqFGg3ZwWps6qDd2jO4vbuI6X9fKLPGBZ2FhmGnHvroYShQdVqUE0ttNtDLXpxT0XcbD7NseTBi2tmKF5Rfn1W0J7yK7PS1FKdKK0TSX6PLvt1XDx/dzSbJgaTLITq0KcubLd9eVzkP8AL31zsRKMLwS0zP8AG3r9wVqkb9VFaxk3fw7Nlz7JwvelHdGa5L8SWJJIHHjzrPQqyo1erpJLguzHe/e0eixtFTpZlw13e3LYyD7Ml6vo2OcBhcEZlPAi/EHXUVTiJPO7u+36ucZJs6v9kG7eHlxM6TwpIohBs6gqGzgGwrJBNq7NmJcFZQOpf8E7ODEfdIQAAwASwBJNyOV+qPgKZ2W5nU5cGVu+e4cWIw2TCQwRTF0IkIygKNSCwBax4aDnSSjFx0LaFdxnmnc5LtP7O9oQo7vACqZR1JEcsXIACKDmYgkAi17nS9VZGb1iKcnZMoMRH1Z7jVeg8RfQgjlypls/IX/T5lQ9AkhJvUT+bzp0UvdgzURGNPqnxXyamKmDNREY29EW59Xbb2PhcawEwsUkRWyEBnsHVY3I5Aux+PbWCFVKVnpwLnB2uBbT3PhEZghVXQMkiQyMejhddOkQAaacUFg19bXJNmt7X4b8RFtexzQbCj6Z49txzRPZ5Emgysj+tma6q1tSLKbC491XRcVomBqUuBV4Pdl2djh0kxCK3o3SOQsUuejd0A6rEA3HLSgqik7IZ0nFZmQ7Xiz4ViYmVoWkjlABXMYyhzZTqrgSAMP3b2F6fuK7uzIN2dj4kjpsOJY0QF/vDgwRoBqCZTZW1Ata5vbSi2BItN5tmzSlXhjzyGINKIGukigkCRAbPnupUplvYC1wNKs9PZ/n3sX/ABVrF7rh73Mpu/sVsSZWiaMGNQSksmRmzGwCEi3HTrFRqovc1ZOagtSqFOVRuxp9hYOa8uEkZYVdAXWWRVy3ZArxNfK0nDTgVBBtxCNqSzRLoPI3TmtHv4dzXvUpdo7LePEIpC5ZWyiYZjGc1gRcDUc7EXsaMasZRvfYWeHnGVrefAtsDKenbCSHIGOQuzXiRhYrOOBAK6E2F1ftAIKs1nQjco9hgU26cnTRgrGsczERYqN+kgchC+oXVbgHSwPuvSqvGz8OHEPUybS7+PAmweMnwE5Y2SSF1zC+nWseJNiCCGF9CPGmdqkLxfIejPqanbV1s13p+7rxCtpYSNJi+HngUPKQMMWOaFDrY20AViVGoJGWq79YrSix18Cd6c0/48St3X6LD42ORmZokZrylSCpII6RoluSup0v3nsp60ZOm1EyvVmw3uEuOzyYJekSRDHK+VVXOvVsGJF2y5R22A0tWWlCClepo76cjZGdWFNwg009zKwbDxETqhKBwsbXEiOkeaQhQ7rcLqjX46eNa3NLUyqL2NFt2B8NipMRJJE0U7NpHIsjByc7BwLWsW07j31VKUay7Jqw8pYad5bWLTB4oNEWU6G3zsbeOtCE3TkkztUK0asc0TK4+X0vjIvyIP5V0sLPtZiqvv5nQvsrkUYPFM5ygRuGJ0H4yfqAr0XTN+upW71b8fweRo3/AKiXfZGr3CxJaHr/AIdAT+yFHkbj3Vy+kYpSTjx182JUajjKl9tf2zkO3oDlnZQWCBybcANQL91c2c3/AFccu+ZW5pnrak4rD9rjH0GbXwbjCYKUI3R/dokMtjlzEE5M3gCbd/fS1Pqz5+iOMvlRrPsWf9Mn/gH60quJK251aTEKJirEXyKRfxcH3/3qSa4iJPLdGa3xxckeFkljcreWNFy8cpkCEA68ydR28qqp01OTv3S/CfqWp8DIY/f1ocNs98kxbpm6VpfWZUsJsoDa36XqZv2eFLkcYxl6l8KWaUk3wMRvjtOPEz42aIMscjYZlDAAi63ckAm12zH301lq14FsU0oJ+Jj3oDSGzeqv83nTooe7BmoiMYx6p8V8mpitkapcX5Xt76JWxpUcm+Roi6Hc9r7yrgZkQqsnSMHs2UGNhoQrWsdEzEtreYW04cyEXJXXD375GyUkty33H2gsu0sfiYc64aZYLOYj15AFVlDGwDDjaxvmvyrTKWWOrt+WZ1G70Od/aDtIybXlMUwlFsoOQFFAGV4ijgqbNmvpbXXUVbTSy3aA207JlvuhvE8SZlbRboUCoAAzZjkAAIFySLWHK2lqj0Cm2imj2I8Inlw2IfIkLswJYMCbaqbDrECx0GhtRUrgcbGRn2nI3rvI5a1meRnIAP7xPdT2EuF4zaMiOqK+VljW0iEoxDgPfMDcA6G16TKmtRrtMsNgDDAXmjeTpDkeSLEdGyIwswy5Sr31491BPWzQzWl0+Za4bZOGb75JgenWODDSOpmKFmKsuuVEHRrlSTjcnThqKeWoiRWybv418Q3RCQJ06oxVXbISoPSZbdZbOTcd/aL5HjMPBLPJK642+wyU3tc2u3d1o44InbHIspiIEXRpGZnH4pMlna6WW7FiL8TY3aFZOKy2tf8AGo2Vyd2c9g29JB6BHKjq5uBtlJy5SeBtl17hbUA1c6cW81hVOS7Jp2w+GmjhlxLySRuh6YKbyq8MoUsDmuyCKZSO5Dw4BoR0bXPl7dgvXdmOxMJXFWPO1gL2voNL6+HuplsVtah2ytjzNJIzDJmZjlYEOwJ45Tbq99VVa0ae5ZToynqa7drcxMs8mK60eVGUFiscZDrITITcAtkCcPxHuqp4iLpuceA/UtSyt7mjxuzcLiy74eDoAkYRniRQmXrAKLKQtrkhgATpc2IA5lXG1crlFXtrqv3qtv5fgXywmRpSe6MVvXu/Ds2AZHMr9JYEhVt+0uUe7Xx7gNmDxjxXaWit+SqVB0lmfkZ/C72zKCBlKEglCtj7m4itjoxYaWLnTd1Y6BsfYmIxEaRLFEPvCRYtXZyGVNGQ6Kb3swKj9lTVkHkLZYlSqqpwKibeqLDxz4QWmzkBnXOqqySBrAMqljdB2DvrpxxiVKK1zK/LVc/EyVcssV167krcnc0G6m+gaPoHZMvROM2seRcxzBjc5v1hPboazPEVJQm1G8lZru4R/G5TOhGdeFXN33/LX3enmR/8VwM7KIzkbokkkEIRbcGDZSQy3zjQE27bV5mtRr6yTvxSb18trfc7EcTh7JSvfXxSvx1/4Cd5tqwHZn3eCbLkdQIgrAMM46oYgXAuSOAsvDnWzC1ak3HrN3dvw5+/uY2oZmou/c9vwVf2Zbdw2EnmkxM6RBoyguSDfOpOluwVvnBpL0K6jVyr3j+0WVsYzQOyRozBLZTdc+a5uvWu2uvDSpZtFd0mX+I37bEYRoiiKIRG7EcWJewOunrFTpc/MVRmlBxjw157e7lkVeWhicXvH0gKswsb37NfGm6p8AqrlZWR4lZBIqE3Ij9fKn6sa6BjcnkBfn3GmccqLo11KS8/yV8lBFsmluK0d0uWAycQTZjmOgVefAn3eFPYzSqIGyg8Dr2URM9xIEGaz3AzKT2kC97fGi9hbq5Z4qODoz0WZGAvr1g3v41VFzvqWvIo9kpSo5cO861eZdC73zxxfGuwGVUNo/3luT0nfnJL3/fqmhFKHP3+B6rbkLBvPi4YysEzxKxDMENhmW1mU8VOg4dgpnTi3doGd2KnEYt2YSsxMjl2Zr6ks5LE+JNWZbIW/EK2ftdkIyk6kAryYdhBpHEdSOlrFNFg5s8LAzcSdBqRZBawJIAGh5GhTtmsw5ro55B0CpIXXpX4gdLlsCti2YC7ZW5c7i40vVrVtCu4ENnyNH0qq5AYKGt1LEE8eJ9VuVtONDwIW+wciSKZkLRZkLqpylkDAuoI1BIuOI91Lk1GzcDqmIxOxHweLjgTI8sL5UkEwLSBWMXWZitw7cb8TepYBWSbVxMKozh+hWEXZZ4GW4CkMI1e7ABWPLTwrh1+jYSblG2Zt793d4GqnXcGnbRHLd4dsyT4uWYsSS7BTwsgJygDlp5118PQjRoxpx2SRmlNuTkLgImxDi7RoBqZZHVFAGmrHU8eABNWWstA3vudX+z7ejBbKhlE2JikMsoYdCZnYWS2o6Macde+hFy7gStwAN5t49m4nHxYxpJA8RgKKI5OETFwCSB6xOt+Fh31Fmv4AZnt5t4vvOMfErcBmuvG4Xgo+FV1Y3jY005WsXmy9tXUhmPRsoR7ZbgXDXGYEDVRxB0vXPjFRlZ8TRNXiP2gcVhEnTC4giFkEspfI7reONyyukYyqUkCWA0PCtFSjCVs0fbuZJyqLi36GB2vt15sOsZUZc6uTd2e6qVGpY3Gp5Xvz5VqpYeFLWIs69ScVGTulsVmyolZ7SMQOPjYi635XF6sm2loLTUW+0b3B71Y2R06DKDEqxqVWMPHENABc3ygE8KW1tzQo05K8ftcyO0YSzlgVABsbmxJ7FHO9XNu5TUit0V5xx4W0pWivMXewNsQRCV5kdmyZUVTYMxv6x5Aa69/CqatJz0GTTWo7EbxGbICFUIoRSL3NjfrX4mjCnkHhOxs/szxjgY4QsqSnCuEZsoVHuCrNmBAA46jlRkGWupy7aihZGAkSQ3N2TNkJ55SwBOvO1uyrEUydzRbsbSw33fELipJFLIqqqC5YA5uqbFc1wBrpz8MeIhVdWDgtE9R4zSRlZJb35XraVMYHqECZ8XmVQBYgWJubtY6HusLD3VLLgh5TclZjchKXHAGxHbpe9SwhEbrbWhuHYmbMQCfC9QJ6NjqNfPTtoMOoOGphB88zOxZiWZjckm5JPfQSSVkHc8GKgi/u5eNEAjA5R2cPmf7VAhuxcI7ypl4hgeWltb2Ohta9u6klKyHhHW7OyRb9xYqEwKZc8kMy3ZV6uVSpZrN330vTRim9BbXOHdE17c/Go3xAk2XkuysUoGjGNRovSAgX1NgW01PIVTHEU5OyZdLDVIq7QNh8WavKAlcVaoQudi7SmmtBoYLsh0GYGQFbXvcjrnlzqiooqSfE0Us0k1wJ/tV3WTCNh8RCirDiIhdAfVlQDPoeRBU+N6si9bFU1qY/DYxlH+eVOISRsWUtYEcDwoBLrZW7JxmFxOKEwT7s0KFCpOfpGCghgera/YfdSSnkHhDM7AOKKxSWc3NgCNfiD30j7cdCzSDsyyXasOHIOZnLJYoBoLi2pNr86yqjOfgXyqxij2928EpLoshMWJyy2yhD0K9WCJsuhACLftKitlNX1a2M1V8L3BNztnpiZ7S6xoAzKLgtc6LccBVpUtTqk27uBkjynCxrpo6KEcd+Ya/Gq7seyON7UVsNO6K5vG7KGGhtwBuOBsfnT6NaibMfhsIQqyyfq2BII1JIYra3LVfKhKTWiHpxu7vY9s7Ama4X1AdS39hzoSdtWGLT0Wx7eGER9HGvBVJJtbMSdT8qkHfUWfcVMCgsoPMgfOmewq3Nl9oe17lcOhIRQGOp64sMubt5/KqqdOzv9jRWrZoqP3MTVxmPVCCgVCHjUCeUXqADNmzqjda+UixI42PdfXt91NF2eoGeimykkWNjpcXHjY+VI4pjqTQx5CdSST30RRjSG1gdPPu8KFkG7Ib0Q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SEhUUEhQVFRQUFRUVGBQXFBQUFBUXFxYYFxQUFRUYHCggGBolHBUXITEiJSktLi4uFx8zODMsNygtLiwBCgoKDg0OGxAQGiwkICQsLCwsLCwsLCwsLCwsLCwsLCwsLCwsLCwsLCwsLCwsLCwsLCwsLCwsLCwsLCwsLCwsLP/AABEIALcBEwMBEQACEQEDEQH/xAAcAAABBQEBAQAAAAAAAAAAAAAEAQIDBQYHAAj/xABHEAACAQIDBAYHBAkCBQQDAAABAgMAEQQSIQUGMUETIlFhcbEjMnKBkaGyBxRCwSQzUmJzgsLR8LPhFjSDktIVdJOiQ1NU/8QAGwEAAgMBAQEAAAAAAAAAAAAAAQIAAwQFBgf/xAA8EQACAQIEAggGAQMDAwUBAAAAAQIDEQQSITFBcQUTIlFhgcHwIzIzkaGx0RRC4VJy8TXC0gYkNGKSFf/aAAwDAQACEQMRAD8A5YI6IB4jqBFEdEhpdl7AjxOFZo7ieMkEXuHtqoseFxppzFdKnhqdWhmj83qYK2KnRrpS+V/gzvR1z7HRHCOiQ1u5uHBhxFwDfINRft/vXb6L28/Q52OdpQNBid18NIwvGFuOKEp8hp8qvlSpyV3Fe+Rzo42tB6Svz1K9vs7D5uimItydQb/zLa3wrk4yMaTWVbnYwWIlXg3JbOxST7j4sLmWISLxujKbfymzfAGq6dpq6N04OLsyjxGzmQ2dGQ9jKVPwNaIxYtgaTZ4PED/O+rVSjL5kCwNJsUciR8xQfR9OWzaBlBZNjSD1bN8j86pn0XVXytP8e/uTKwObCunrKR320+NY6mGq0/ni0BpoiqoAop4oA6r7AFgHXX2h51nn8w8N0arZMd29/wCVdHot2reZ0Zq8WEY+PUHuI+BA/Kt3SDUpp+DX2dg0Y2iSy4cNqRyTyruQoQrUk5LX/gwzk4zsjH45bSye2/1GvF4uKVeol/ql+2KiF/V9/wCVUP5fMEhkdIhRrVGQSgQ9UIKDUIK7XPADuF7fOoQbUIeqEPVCHqhD1QhquiorUVMuY932I9cA9ltPjXdXQcst3PXl/kawPPsWVfw5h2rr8uNYqvRmIp62vy/jcNi93KDRSjMLJOCo9pblbjl+IVowdKpSV5KyltzX+L/YwdI0s9LN3foD3s2OYZmYL6OQ5lPIE6svcb3t3VlxdFxm5LZj4HEKpTUW9V7uUwSspuNjuVH6GbveMfOuz0c+z5v9HK6Rfbh5mvC9ceFar9k4xYbPHr+FcvpBXUXzO10T8sl4olwUnUCgXJGp7NPOscKqpwXedutrUDJcGDHlZQy24EBh7watpV22sxlc4ylZGH/4aw8ssgKZQGAGQ5ANBwA0+VasNNtzu9jozpR6uLtrYC2vuIIxmilJuQMrqOZt6y+PZWyFVdxjjq7Ge2hsV4GAkA1vYg3Btx7+YrbBpq6Fo1oVG1HhuMTC1qhI0pEcuwIX9aNfEdU/EUKmCw1VXlBX71o/wCUIvgVuM3MXjG7L3MMw+IsR8659ToWm3enJrnr/AB6lMqfcZ3H7KkhPWsR2g3Hz1rDiMHOh89rd5U4tAuDX0qe0POuTU+can8yNZsYdYe1+Vbei38fzOk/lYXjl/r8634r5v/1+2PTWn29Bqmw/7a7HRs7UXfv9EYcWviLkY/aI9NL/ABH+o15PGf8AyKn+6X7ZVEGY9X3/AJVj4CN3YkI1PhUQBr8aMiDaUh6oQeIieAPwNMoSeyZCRcHIeCN8LVYsPVf9rDYeNnydnzFN/S1e4lmPGzm52of08yWHDZva3ypXSaDlHf8Ap4HM/KlcSWPfc17/AI0tgWN4N22cXhkjk1cWzKp6rlVI1N8wW/v51pWFk9YNMwLFJaTTQfbERAdLAx0JLJZtBxJy3A/zsNdmHSdWCtVhfxX8GiGJpy2foTRbRjvla6MLXVwVIvqL3rXDH0Ju17PuehepJq6JNrpeFmBsVs6sORU3BBoY3WjJrhqvLUZq6syRsPPiGhixEt4XIDZFVTmykrcka3IAv2nhXm+lsTiKOFlUSTt4f5/VjlxjSpZp046ra4/ejdKKCDpYc10IzZje6k2vw0IJHuvXlui+mKtev1VW2u1lxWo+GxU5zyy4ibmJ6CX+LH+Ve9wD7P3/AEivpD6keTNXbr+6tP8AaccOwA9fw/I1gxqvTOz0R/dzXqJsmQX91cHEzs1E7VnK7NMRpatt9Dl2s7malwXRztbg9m+Vj5fOteCfZnzOxTq56K8BNsjRR+8n1CtdPZlFP5/v+jHb3i7Rf9TzWujR2Zz+jHeVR+K9SnjWtsEddBMaVa9AsmaOlUipmX3mw9wa5fS13TI12TIYOK06eP5GvMLcSkviI0uyh1j/ADfSa19HytUb5/pnRtp77wydOr7mretaUeTLku0/IGnaxA8D87V08HUSg4eNzn4xfET8DOPgjLiJVBt15De1/wAf+9cn+jeKxlSmnbWT/P8AkzcA1d2rCzSc76Lb863w/wDT0f7qn2X+QZCeLd2Mfic6d39qvj0Dh1u5Pz/wTKOGxYQT1ST3k1bHorCR/tvzbJlRImz4gbCMeNv71HhaEHaMF9g2QScMoGij3AUHTjHZINiHKb8NO3/aqXuSw2RKSewAV1PdasU81/AgjR1TNXINMdZJIgx0qmRCEpSANum8hN+lhik7ylntzGbW3Hsq+OL/ANUUzmrCL+2TQThduwZWUrNFckjo5SwAKqMpzHUXUnhz+F0cTDZ3QXhp7pp80Q70Y5ZViyStKBn0ZFV01XiVA0IAsP3TrrVWJnGVrO5bhqbg3dW2INl7N6aNgshBB1Q+r3G3x17qalCVSnlUny4FlSq4S20LN8Q4QYdlPTHIsbKdGOYZHDciCPiKmJrxp0JKtwWvdYrhTU55o7dwze3HyuyJIWVlQCSK/U6QE9cW0YMCpHG1ef6Jw9GEZTppNN9mXG3d3qzumWUaHVOStx0fgWe5SegfvmXyWvXYJ2h9/wBIwdIv4keTNSV9J7q0X7ByQnDMAJCeQ/Jqy4prJr72Ox0RvLy9QDYEubKRwI+VeWxV+saZ346I26cBXTp/KjlTWpUbRHpFq/By7c14L1NuHfYZXbY5eKfVXRp/KCLs2/B/oyG9g1i8H/pro0eJz+idp+XqVMS1vpnaCo1pmwhBXSq7lLM5vEuhrB0l9MbgYzDL+kJ4n6TXmeItJfERf7OX1v5vpNNhG80uT/TOjDdeX7LSeIFRb9k/HnXaSi6cFHu/PEeN8zv3gGMi6wPh5mulhKfYcn3o5+NfxEin2cP0yXxk+sGsuB/6lU5S/aMyNCF8K9Fcew4rUIQiOq2KLktVE0ER00rPJEIXWs8iEUi1RMgOy1mmyWEYVnnIhEy1mmAjcVRIBEVqsht9nbJkhxCGRSyZZM2XUlCmR9OOmeuLiMXTr0JKm7O6tfvvdfowOcZQ0LiQwSBjIkaENds6BW6QlXlXMR+F5HW4NhwIOZSOfCNem0oSb00s7q2qi9+KSeq14NWkBKS2Znd5cLHHKvRAKpjDWVswvmYXvc8QAeOoINhew7PR1SpOk+sbbTe6twXgv8bXdrmmk21qEbpRHO7cgoHiSbjyPxruYNO7ZViXokaBFU4zDA2BHStr3Jp8x8qwf+o5NYOVlrt92h8Cu0x2/uAV4kxMZBy2VmBBBRj1GuONmNv5q8z0BiZU6ssNPS+qT4Nbr7fo6FWP9yGbjj0Df+4H0LX0HB/Tfn6Hn+kvqLl6mpYek91Xr5DlcCLHw5oZgOICsLGxurXGvurFj3ajf3wO10I/iS8vUy+Gw7hbI5Aa90HHiL5Ty41x3Om7uS10t+d+872qZdYHauLhVlytJYKVJIOUMSAJDfjoeF+FRKDd4ysuP+BHGEksy1DtkbVed16RbHXUaLoBoQdedb8NRcXKad1sIsseyu6/5C9s8fetdGj8pnm7U5Pwf6MjvYOtH4N5it9HYydE7T8vUq4RW+B2UFRii2MEldKquUsze8Q0NYekn2Ar5THYRf0hPFvpNec4kpL4i98C/wBnxmznl1h86bCxeWpLgbotZ0i9wsAMZPYGr0OChF0U34kqzanbkAbSi1j/AM5118Kr0UuRzsY/iszWD/56Xxk+oVyMF/1Kpyf/AGla2NIwv/gr0JaeVP8AO+o2Key0kmQQrVEiEbrWaZCCRdazyIROtUSIRMlZpog1lrNNkISKzSAMZKqYCLLVZDWw7cmQ3DKxBOrICdT1hcWNjp/2jsrmz6OoTVrNcn79tmPqYsmw+32UPdBmdncsGIF3IPqkHQWNhfib+Nc+jYyce1okklbgvHTfj9hnRXeBbVxIlZSARZMpvbU52bly6wHurVhaLoxab43/AAl6XLIRyo0W72FyQg836x9/D5AV3sNHLTXiY67vMod4pM8zDkoC/DU/Mn4VkxM71ORqw8bQNNuTOJoJcJJwytl9htGt4Mb/AM1eR6ZpOhXhi4d6vzW33WnkbabvFxY7cVPQn/3HlGte9wj+E/P0PP8ASf1F/t9TTt+t91aF9M5RKI7rKOeUH3i5HzFZMXFSpW5nZ6F1qSXL1KjZeAYSOmYDK5B043vbTwPzrzmJWSVmegbug6FwskkLtd5BHkbIchyspUacQCTfXt4VIawbW3MLjon3X/TDcFhiklmAUgWsuoNzctf3Cuj0fJpThw9Sp2fa8CPa3re+uzQXZMOJdqMuRkt6/Xj9k+YrbR2KeifllzRWQVuhsdhBsQqSGCculVlMjM7xjj/nKsHST7CGWxk9mRZsSo9ryNcKnDPOxKbtO5oIFsrjvbzNX00o0qi5+pppO9WJf7NX0TeBrtYL6KDiPqLyANoL+r8PzrrYN/D8jDjVasZDDj9Ol9qTzFcjB/8AU58n6FfA0ijtr0LY5Io0pWES+vfVbZDzdlUTYSNkrNJksByKT8qokKJLw99UTYSBhass2QVhWebIDshrNLcDGyjSqmAHEff50thTXQbQZVCZY3UE2Dxq3E668aMKzjHLZNeJldCMnmu0/Bix4pPxQRkXJ0upsWvlv8geV6Kqx4xQeqlwkxskUbyDIpRGKixOYi9r69nGleVztHYsjmUe07s1srBEJ5KPLgK6spKMb9xhSzOxiXQkkniSSfE8a5N7u7OmlbQI2bingkEkdswuNdQQRYgjn/tVOIw8MRTdOezCnZms3HT0X/XP+mtdzC/SOJ0n9RcvVmiYel93960L5DmW0CYhpL7I/Os1f5UdjoT6r8vUqsVIq4uRb2JETW7eoB+VcLpCLzZjux48wuKeXPdXjyk6I0bAkHsYHjy4cqyRcMuq/P8AguyxtqWMGr+6ur0avgyfiUP5GBbS9b312qPynMxztRfkZDev9YnsnzrbR2F6J+SXMroDW2Gx2EHxUJDhYGlVcSmRmN4/8+Fc/pJ9lEWxl9iD9K/lb8q5OH+qSO5csdG9t/NqlXSFT/c/3I14f6keX8Gj2Wt4z767uC+khsR84BtdcrKByJ866+GVoWOdi3mqXMdh/wDnpfafzFcnBpf/ANGfJ+hX/aaRBpXeY6JQNKRhHJDSNhsO6Ks9RoKQx4qySmg2B3j/AM41Q5ksQyxdv+dtUykCxCVrPJ3IRyCs82QhI1qiQpBKBa1UsAKyjupbANh9zHJ0PvI8xVNzGqz4xf2/hsjOHI7PcQfKpcujNMdktRLEEz4+R1ys1x4ansuedXSrTlHKxI0op3QKVqssPBaKCbTcpfR/9VvoSuphvonF6S+ouXqy+Yek93960r5Dm8CHaO00gWQuesVGVObG/wAh31nrvsJnW6HeWcpGLnxEhZMQTdmuSbaHrtceA4eFq5tVKp2ZcTt03o34m12VvHE6AEdY8tLg87CudKg6cXFrzGcbtNML2PJmLdqnUXva4DD5EV2cNHJh4ok2nT0IceOtXSpfKcjpB/CS8fRmS3pX0ieyfOtdJ6DdFfJLmV0KVug9DrJh0S0JMsDAulU31KpmW3jGv+dlc/pJ6Ii2M1sJf0r+RvqWuXhvq++9EXEuJU6rfxH/AK6Wu+xU/wB7/cjVhvqR5fwafZMXo67uDdqSHxFsxn94Z2EoA/aPnWqGInC6XgYsRBOSMnhpgMbIXIUEvqSAOXM1jwtaMMbKdRpJp+hna4I1MOIjt+ti/wDkT+9dl4uj/qX3GTJxiI//ANsX/wAi0v8AU0ntJfdEzIeuIjH/AORD4MDR6yMtmvuHMhWxido+NK6Slx9/cOchfGDlap/QxfEHWA0mLFK8DTXFg6wFlxnfVUsLSRM4M+K76plRp9wMwNJie/51RKFNcCXBpMQKzz6vuJcGeass5RARGWqG0Q3IbvU+4j8hXOKV5jx7vcf96g6Hj30RhpqBFokFUUUE127OMSGHNI1h0j95PVTgBxrp0JJUdWcnG0Z1KqUFfRftkW094izHoRlFrZmAze4cBSzxkUssdfEeh0cl9XXwKGdyxuxJJ1JJuSe81ic5Sd2dOMVFWSNTu5ssYrCsg9dHYofEAkHuP5Co1eJX1vV1L8GtSXdrYLGbKwIy6tpqLdvlWabdV5fua51IwjmXkV21sc8OOmeI2s5W3IherYjmNK6dOVlYopawVy4wu1VnIPqtbVf/ABPOt1Jpx0Of0jF5UU28i+kX2T5mtMHoP0Z9N8wKFK2U5HTQZElGTLUwoJpVV9SuZmN4otTXM6SlqkSOxnN3Ir4o/wANvrSufh38T33oL4l1JD1D7bf1VTiJ9iX+9/8Aea8P9Vcv4NRgRZAP3Pnc/wBq9Bh5/DgvBD1YXvLxMdttOuntN51bDfzMmK+cw21h6eT2zXIxD+K+ZmW4wfq29pPJ6mbsPmv1IbiDNWaTIxF4+5vpNLF2d/B/lNCSISKqEsIRQILJoxt2nzp5yam7d4onSt2n4mh1s+9/cA5pW06x4dpo9bP/AFP7kE6Zv2j8TU62f+p/ch7pW/aPxNDrJd7Ie6Zu00M8u8NxOlPbQzMlzpKrSBJQKgR4qBHCoQWiQcDRCTJJwFPKV4Jd1/yRIIBqi4SPtqxMhtPs1lIaUX06ht4lgT9PxqyPEz4hbM1+ztqLI/VGjmRb98RAHxFzTOCUb8SjtXaexy/anWmlPbLIfi5NFPU2032UQwmx0rTCbTuh5JNWYTjcSZCpPEC1+3Um9b4TuVUKKpXUeIsK1tps0IMiWnky2IYiaVQ2CRQ7bguTXI6Rn21yFgZvdOC+KfuTzdf7VkoS7a8v2WTWjL37vePxY+TVjqycoWXGf/maqOlXy/gvoYrAdwA+BNejw7tFLuVi9q8G+/8AwZLa0N3T2m8xWmm9TnYjWbOebZX9Il9tq5GI+ozPxI1Ho29uP6ZKF+y+a9RuIG1Z2BiL+R8jS8RWRGlEY00AMdN6x8T51JbsUjpSCty8KYA2gQXlUIJUIeqEOpKtKOSKlQJKqioEUJUIeyVCHglEg9EqNhCQvGqwkbJTpgNP9nElsUVPB42HwIb+k1aiqt8pudnoommI0tKSPHo0zfHrVa/lRkv2vL1OUzPclu0k/HWkT1N8dFYRDWiI47NrW6lsFBcJroUwoPw9NMsRYxLWaTJIq9qRXv4Vw+kpfE8iQRmtzof0mT2V+r/aqcPrUXNfstq6RNFh8P1V8T9JrNCLtB//AG/7Zl0Gs75fwWwi4+/869FS4mvan5fwZbaMF3T2n8xV0HqcytuzmO3U/SZv4jedcus+2ym2oOo9E/8AEi+mWg/lfl6htqBSCqGK0Rrx9x8jSlbIjQFENADHTesfE+dB7gI6ABz8vD8zRAMqEF5VCCVCHqhDsK4Wqrl1iQYU1LksP+7Gjch77ualwiGCpcA0w0bkFWM1LhJIhxpZEFdKkWAtd0pcmMhPa2X/ALgV/Or4Fdb5HY6DCciSOePpHPgb+VaJbWOde8r+7f8AJy0LpWdM6h5UrRBjnlWt9NjBkSVvpyIg/DLVs2Oi1gXSskmFgePi4+Fee6Rl8UansZ7cyH08vsp5t/alwku35osrrsmiWH0VZJzaw65r9Muor4wdHH+f9Vegwr+GjXVfZfL+DPYqHrp7T+daYvU5lXdnKNvp+kzfxX8zXMqPtsVRBlT0L/xIvpmqcPfiHLqV8i1UxJIhA19x8jSspkiEilEsNNABJiB1m8TUe4CKgCw6Tgvh+ZogI6gBx4DxP5VCDahD1Qh9GDARG9lXiRo+g65Cc9cwFvffSuKq1Vbt7d3gr8OG/wCNSJy9++BKuCV3fMp9ZBcHhdGPfzUDXto9bKnTjla2fnqv5bGu0lYUbLTj1gAL8Qbjq3tpyzEHwp1iZ7ae7+PEOZitsleRbnYEcbXBF+F7jhzvTLEz4pe/yHMwf7gBKFOqixJ0F1tmNjfsq7rW6WbZ+uw1+zclj2QvSKpP7V9OyQpYHvtxpHiXkcku79XFcnYHfYxuo6pzcLE3ta4NrXtoaeOJi03Z6BUkNOxWtcAWtfRhqO7t1NqP9VC9vLYmZDP/AEd7kWNxYWuCbsLrz4U39TTsnff03JmQxcFJEwcAqVIINuBBuD2HUVbCtCT7LJo9Cwn2vi8jK5urAg3jA0bQ6gC3Gr1iIy2t78ylUKfApTCeYoRa4FyHjDNY6cOPv4VbGaugpkr4Fky5hbMoccNVJIB+RrdCYVJPYljirdTmMgzDJrWmT0HRcYdNKxzZCDHxaN4flXm+kJfGZdT2KLcmD00/gn9dJhZdrz/ktrrso0Sw+i/ztFZm74dc0WUdKxMo62W34Sb+OcW+XnXocO2orusgym25LwRSYqP0gWx0Ba9jbV3Fr9vVB99Xwm8z7jLPdrkci28n6TP/ABZPqNYZvtFsYgqx+hk/iQ/TNUvoRx7S8ytkjqlvUSUCEJr7j5GhczzjoDFaBW0MK1LitMkxanO2nM0GLYhtUJYdIui+z/U1QUjtUBYcR1fefIUQDKhD1Qh9DphqyZjSTRxG1uRIPvFwNfeaV2vm9+9CW1uEQArw7PhrfT3ilnFT3A43HBWA4t8T4flUyx7kGyPEMTqSdLduh41FGK2RMqHdI9wb6jTgP7UOrha1gZUIZG6t7HLw6o8BwHL5XqKnFXtxJkRIcU55Lwtw7wx4HtFIsPBd4OrQxcQQxIVdSGtqACL8Ne+mdFSild6EcLjpJsy5SLAXtYniddRwOtvn21IUcksyZFCzuNnxN0ykW6oFwfG5Omt7n5U0aCUs1+IMlncnXHA3uG1a/G/u5VWsK1tbYTqxYpl1uCbkHgDfRdDr3EfzVd1M9EmtP8+/Ijgx2Pg0h7oVH/2euopjU93zIBhu6tVOoWD4INa3ud4hRcYeHSsspDEG0oeo/gfKvN46V6zL6ZQ7kx+kxB7l8nqqhO0vfcy6uuyi/Edo1Pj5gUIztQjz9ESH1X77xpt0xXn0ebxAMoPmPjXpKUbU1LkhOt7bh4X/ACgLEwDpO/W/hdrDz+NNa0c3MrlUTnk8E/v/AMHG9tx/pE/8aX62rnzeptUdEBhPQyfxIfpmo30A12l5+hWypVbYk4g4XX4+VS5nmtCBlpblcokbLUEsEY9fSP7RqXFS0BytS5LD5h1U9g/6j1AEJFQUnwuFaXJHGpZ3lVFUcWZ7Kqi/abCihJO2pdP9nu0Rxwj/APdH/wCVW9VPuMzxlBK7mtfFEf8AwBtH/wDkk+Kf+VTqp9wv9XQf96+6PoL7mDyOlwAOJGd+F+4XrgqpJcVr+7I1qTXvkNw2F6h463N9NLB9OHd86tnN5/fgM3qEfcRcjXTw7VF+HYaCqS398SZmOGEGZRyXjpx9IVF/lRzvK372DfT33Cx4DsPEW4c8oPb3ij1jSJmIMThALEcwulteGp+IOlNCbejDFkDQ20qy4wggqXCMeGjcAqQ1LhEWDXhTXASPhQOAqKRLEseG7qZTDYsMVh9I+6NR82q9ztbkVwW/MZ920q6nU1LLDYsN8q3xqqxA+CPSllIDYPtaP0b+B8q85jH8Vl1F6lDuXH/zB8Ppb+9Z6T1+/wCjTX/tLu10Uf56y/3qyi704R8f/Ei0qN+9mCyn9Lt2QuPiXP5V6yn/APGfNHNlUti4Lw9/oR4/SSdzkf8A1H+9LVdqK98WLTnmxkl/9V6fycd2/FbET/xZPrNclvRHoYLsogXZcv3aSXopOizxekyMUsolBOa1rAkC/C5tUc1tfUrlbOlfXX0KSVKS4skCZdfj5UyepnqLQgK0txGiN1o3KnEn2ivpH8agiWgKwqEaHzjqx+wf9R6ItiAioBoP2LiRFLDIxsseJhckC5AVsxNhx0FWQdpJsorRcoNLuOjbS+0DDuIAkovEpDdIkzKxyKuihdLZb++t6xEFszgy6LnJJSSdu/kl6AuP37ikkZxLGub8IjnPK1ycguTa5NuJNNHEwStcE+inOWZpHTkSvPHpieJLUGQJzEm/DwvSqKRFFDxxvc37b61LIlkIzdhNGyDY91jxJOt+3uoWS2IkkNaKjcghi7qlwkTx0QEiQaVLhEEVjUuQm+71LkCIsPpQuwXC5Ir5e5QPOrpvbkVxdr8xphoKTQ2YWKC1XRqyA5DwljV39S7ag3BdsL6F/A+Rrl4l3eYvofMih3NXqYg95+j/AHrNSekn4P8ARqxHzQXvctYh6v8An44xV+Gj2ab5/uBJPWXvhIEzA4xv3VAP8yn/AMq9bBf+3OLiJWxVPy/YV0fWlP7x+RYflWbES+CuQuGlfGy5fwce3ji/SZv4r/Ua5aeiPWQsoJs0uytotFgZCcyr0DIoygpIwUo6G6mx4ae/hWStBuqmvAyOVOo1Z8TmwiB4mwAv2k9wrbRjGc7SlZW5+SLqzyq6QMMNcFhwHM8+4VojhZZHUvovdkY5VU9LATLWQdojdKgjRLtEekbx/IUSqK0BGFFAaHT+rH7LfW1Er4g5qCsX8B9pfJqYRgzURGMogPquNK5xcEpHUuEmWOgQk6OoC55IqhLj+jqEueyVCXGSiwoETApJO2mQwRDICKAD2SoEKij0qIRsnjjp1EVsmWOrFEFx4jp1EFxQlPYgrR6VGiXANtr6F/A+RrFilaBfQfbRQ7oD0OIP7zfQv96xUvkm/Bmuv9SC97ltg47lPBf9Rf7V08HC9KPn+1/BXVlbN74MqNkjPicS37Myr7lAU+Vekm8tGK70ziYu/W5u63oWhkW7rfrEvYacM8hueY0Bt4GsWJUupb4JeiLsFTvVlU7nb739Tje9gb78Qt/17tobXA5fOudSs6dzt41vqoJFxsbbCS4VxcA5lkC30EgOR/G4Nx7JpWrXRzU72MTjI7MdLa3t462pL2Z24Nzgm+4glJyp7Tj3AIfzNXdbOVk27FEqcU20u71K11qq47REwo3EaJsbDq5HBSumnMDvvTvUyxTXJgLCghmh0w6qeDfWaYrtqwZqIrPfgPtL5NTFbBmolbGUQH0TvZvjHs5Yy8Ukhlz5QuULdMtwzE6esOAPA1hhTc3oWSllDtxN7F2ksrLEYjEyjKXDkqwJVtALaqwt3UKlPISMrmtVKQlzO7W25ImJ6GNVsoUu7BjfMCQFA4aczSyllRfRp599i/wkuZQ3b7xpppRjLMrldWGSVjPby764bBTJDKW6R1D2A0ClmUEk6cVOndTqEmrpCq2zZo4SGUMDcEAg9xpVqrkkrOzB8S9uJsBqTyAHE0AooNk7w4fGAmBmIHAshUN3rfyNj3UzWV2Y+V5c3AOxe0Uw8YZ76sFAHMkE+QNJOVtQwg5uyLPCSLIuZSCO4gj4ipGWZXFqRcHZhKJanRW2Ue295WhnEMQRioDOGzX6wuqrbhprfXiNKZ1FDcsp0JT1RqcHKJEVwCA6hgDx1F60LVXKJaOxXbx7y4bAIr4mTIGbKoCs7seJsigmwHOmBqyTdzeHD4+MyYZ86q2RrqyMrWBsVYA8DxqAd0Vu+m9JwTQRpF0j4gvYm+VRHkuWtrxkHzpak8quWUoZ2F43EM+ELOoVipuASwB15kCsVeeelfxLqcMlWxU7on9GxB/ff/TSsdN/DnyNNb6sPL9lrFJZowOJCfXr5VujWdOnTjHj/IjV1O/j+ij3OkDHEmxLHEOT2Ws35qPiK9XiYuNKlfjBffQ4eIabnzZYQhelYsxDlcqrya5kZjbtGmvYbc6oxOZ4dqK01v8AZW9/wGhLIozcvmna3nF+v4OSb8dWeRz+Ca57bE2Nuw6391cTo59dBR4uN/DQ9HjY3w8Zd1vzoVuElgjiZlkARtRqMwIIzXXjz7uPLhVklK+xylZFI+1kZFCksyxjPYSesOJDLqBa2tTq1e7LFiZKGRPQtt1I1xeXpJDHGHlJLPK4yokbHTNcnj4C57aElYWnNrVFVtOyOVRMy3NmJYEi5textew+dKox4s09dWl8oE47rUprinZZtwjGcZPCP8qdbMpXDzK56AGem9RP5vqNOVPdgzURGJ+E+0vk1ErYO1MVsZRAbreeTHzIoxzRq8GIERjYRoVLx5g5ZBbIRbW9ufAGqYKKfZ7hpPTUs9h7Rx2CUhQYmKqbsqOjrmOToma6sLufVvxFVThroX05wek0Mx32m7RSQL06qND+ogNwR7NNTpXWoKzpxfZCdlb2yyM080gecWBRhYSopZ80eWwQqt7ra9rkHW1JWw+b5RqGIUNGHbz774uAuMNiF6NSChWOF1ysAwFypvbNY94NV06bi1GRfPq6kHNLVA27MX/q8wxGKnVsTDEQkbRJklVQ76BF6zAs3Vte3DhpbOnNRcYmeE6WdO3/AD5hQ35xevRy5FBtkCRNlI0IuVJOt+NZcsodk6MKVGqszWvHf+TPT/aHjWeWOSfMpUqE6KEA3WxBITvNalRzRTRhnOnTnKLjyJ9lzy4OAOpA6RrxyxtnWxBBDIdAwyuCGW/ZpY0tSlJz0HpVIKF5rRu3qV8O9+KmISafN0cocdRBlKkgEZVW/G1iedPOhmRXTrwg2vHfw9TXbZ3jxsIDYec9AVBV0RcrMReQ+kS4OYm45aVnhTy6Gr4c7Z1q/t+zLzfaPtDpAq4tiO5ID/RWunTTWqMNeUIy7CNHsvGy4qGact0uKWNi6kIA6xqGjcDhqtxYDinLNVVXDKUlroW0MS4wem38iRb848kqcS4KkqVAiIBGhsVWxHhSVHOHE1YeGHrRuo6mV2zip9o46NRL0spHQ5nsqixY2uBwF24Dlzq2F1TcpmPEdX1ijT5eFzYbNxr7PjkjilkUxljMSMheRRxC/hXLlsOzXnWSVSpmstL7G+hRoypZ5drfXkAbu7xyY7ERti3kY5JVjUEAxs63XKT62YxqpDac9K3TpKSyN+ZzIYhxnnSS8C8beHEOWjZyuQ5GRSQtwADcHnoQe8G2lqzdWo9l6o6mFyVY52lcNwOOdY2CuQDckA2BJHMDjwFbqFGg3ZwWps6qDd2jO4vbuI6X9fKLPGBZ2FhmGnHvroYShQdVqUE0ttNtDLXpxT0XcbD7NseTBi2tmKF5Rfn1W0J7yK7PS1FKdKK0TSX6PLvt1XDx/dzSbJgaTLITq0KcubLd9eVzkP8AL31zsRKMLwS0zP8AG3r9wVqkb9VFaxk3fw7Nlz7JwvelHdGa5L8SWJJIHHjzrPQqyo1erpJLguzHe/e0eixtFTpZlw13e3LYyD7Ml6vo2OcBhcEZlPAi/EHXUVTiJPO7u+36ucZJs6v9kG7eHlxM6TwpIohBs6gqGzgGwrJBNq7NmJcFZQOpf8E7ODEfdIQAAwASwBJNyOV+qPgKZ2W5nU5cGVu+e4cWIw2TCQwRTF0IkIygKNSCwBax4aDnSSjFx0LaFdxnmnc5LtP7O9oQo7vACqZR1JEcsXIACKDmYgkAi17nS9VZGb1iKcnZMoMRH1Z7jVeg8RfQgjlypls/IX/T5lQ9AkhJvUT+bzp0UvdgzURGNPqnxXyamKmDNREY29EW59Xbb2PhcawEwsUkRWyEBnsHVY3I5Aux+PbWCFVKVnpwLnB2uBbT3PhEZghVXQMkiQyMejhddOkQAaacUFg19bXJNmt7X4b8RFtexzQbCj6Z49txzRPZ5Emgysj+tma6q1tSLKbC491XRcVomBqUuBV4Pdl2djh0kxCK3o3SOQsUuejd0A6rEA3HLSgqik7IZ0nFZmQ7Xiz4ViYmVoWkjlABXMYyhzZTqrgSAMP3b2F6fuK7uzIN2dj4kjpsOJY0QF/vDgwRoBqCZTZW1Ata5vbSi2BItN5tmzSlXhjzyGINKIGukigkCRAbPnupUplvYC1wNKs9PZ/n3sX/ABVrF7rh73Mpu/sVsSZWiaMGNQSksmRmzGwCEi3HTrFRqovc1ZOagtSqFOVRuxp9hYOa8uEkZYVdAXWWRVy3ZArxNfK0nDTgVBBtxCNqSzRLoPI3TmtHv4dzXvUpdo7LePEIpC5ZWyiYZjGc1gRcDUc7EXsaMasZRvfYWeHnGVrefAtsDKenbCSHIGOQuzXiRhYrOOBAK6E2F1ftAIKs1nQjco9hgU26cnTRgrGsczERYqN+kgchC+oXVbgHSwPuvSqvGz8OHEPUybS7+PAmweMnwE5Y2SSF1zC+nWseJNiCCGF9CPGmdqkLxfIejPqanbV1s13p+7rxCtpYSNJi+HngUPKQMMWOaFDrY20AViVGoJGWq79YrSix18Cd6c0/48St3X6LD42ORmZokZrylSCpII6RoluSup0v3nsp60ZOm1EyvVmw3uEuOzyYJekSRDHK+VVXOvVsGJF2y5R22A0tWWlCClepo76cjZGdWFNwg009zKwbDxETqhKBwsbXEiOkeaQhQ7rcLqjX46eNa3NLUyqL2NFt2B8NipMRJJE0U7NpHIsjByc7BwLWsW07j31VKUay7Jqw8pYad5bWLTB4oNEWU6G3zsbeOtCE3TkkztUK0asc0TK4+X0vjIvyIP5V0sLPtZiqvv5nQvsrkUYPFM5ygRuGJ0H4yfqAr0XTN+upW71b8fweRo3/AKiXfZGr3CxJaHr/AIdAT+yFHkbj3Vy+kYpSTjx182JUajjKl9tf2zkO3oDlnZQWCBybcANQL91c2c3/AFccu+ZW5pnrak4rD9rjH0GbXwbjCYKUI3R/dokMtjlzEE5M3gCbd/fS1Pqz5+iOMvlRrPsWf9Mn/gH60quJK251aTEKJirEXyKRfxcH3/3qSa4iJPLdGa3xxckeFkljcreWNFy8cpkCEA68ydR28qqp01OTv3S/CfqWp8DIY/f1ocNs98kxbpm6VpfWZUsJsoDa36XqZv2eFLkcYxl6l8KWaUk3wMRvjtOPEz42aIMscjYZlDAAi63ckAm12zH301lq14FsU0oJ+Jj3oDSGzeqv83nTooe7BmoiMYx6p8V8mpitkapcX5Xt76JWxpUcm+Roi6Hc9r7yrgZkQqsnSMHs2UGNhoQrWsdEzEtreYW04cyEXJXXD375GyUkty33H2gsu0sfiYc64aZYLOYj15AFVlDGwDDjaxvmvyrTKWWOrt+WZ1G70Od/aDtIybXlMUwlFsoOQFFAGV4ijgqbNmvpbXXUVbTSy3aA207JlvuhvE8SZlbRboUCoAAzZjkAAIFySLWHK2lqj0Cm2imj2I8Inlw2IfIkLswJYMCbaqbDrECx0GhtRUrgcbGRn2nI3rvI5a1meRnIAP7xPdT2EuF4zaMiOqK+VljW0iEoxDgPfMDcA6G16TKmtRrtMsNgDDAXmjeTpDkeSLEdGyIwswy5Sr31491BPWzQzWl0+Za4bZOGb75JgenWODDSOpmKFmKsuuVEHRrlSTjcnThqKeWoiRWybv418Q3RCQJ06oxVXbISoPSZbdZbOTcd/aL5HjMPBLPJK642+wyU3tc2u3d1o44InbHIspiIEXRpGZnH4pMlna6WW7FiL8TY3aFZOKy2tf8AGo2Vyd2c9g29JB6BHKjq5uBtlJy5SeBtl17hbUA1c6cW81hVOS7Jp2w+GmjhlxLySRuh6YKbyq8MoUsDmuyCKZSO5Dw4BoR0bXPl7dgvXdmOxMJXFWPO1gL2voNL6+HuplsVtah2ytjzNJIzDJmZjlYEOwJ45Tbq99VVa0ae5ZToynqa7drcxMs8mK60eVGUFiscZDrITITcAtkCcPxHuqp4iLpuceA/UtSyt7mjxuzcLiy74eDoAkYRniRQmXrAKLKQtrkhgATpc2IA5lXG1crlFXtrqv3qtv5fgXywmRpSe6MVvXu/Ds2AZHMr9JYEhVt+0uUe7Xx7gNmDxjxXaWit+SqVB0lmfkZ/C72zKCBlKEglCtj7m4itjoxYaWLnTd1Y6BsfYmIxEaRLFEPvCRYtXZyGVNGQ6Kb3swKj9lTVkHkLZYlSqqpwKibeqLDxz4QWmzkBnXOqqySBrAMqljdB2DvrpxxiVKK1zK/LVc/EyVcssV167krcnc0G6m+gaPoHZMvROM2seRcxzBjc5v1hPboazPEVJQm1G8lZru4R/G5TOhGdeFXN33/LX3enmR/8VwM7KIzkbokkkEIRbcGDZSQy3zjQE27bV5mtRr6yTvxSb18trfc7EcTh7JSvfXxSvx1/4Cd5tqwHZn3eCbLkdQIgrAMM46oYgXAuSOAsvDnWzC1ak3HrN3dvw5+/uY2oZmou/c9vwVf2Zbdw2EnmkxM6RBoyguSDfOpOluwVvnBpL0K6jVyr3j+0WVsYzQOyRozBLZTdc+a5uvWu2uvDSpZtFd0mX+I37bEYRoiiKIRG7EcWJewOunrFTpc/MVRmlBxjw157e7lkVeWhicXvH0gKswsb37NfGm6p8AqrlZWR4lZBIqE3Ij9fKn6sa6BjcnkBfn3GmccqLo11KS8/yV8lBFsmluK0d0uWAycQTZjmOgVefAn3eFPYzSqIGyg8Dr2URM9xIEGaz3AzKT2kC97fGi9hbq5Z4qODoz0WZGAvr1g3v41VFzvqWvIo9kpSo5cO861eZdC73zxxfGuwGVUNo/3luT0nfnJL3/fqmhFKHP3+B6rbkLBvPi4YysEzxKxDMENhmW1mU8VOg4dgpnTi3doGd2KnEYt2YSsxMjl2Zr6ks5LE+JNWZbIW/EK2ftdkIyk6kAryYdhBpHEdSOlrFNFg5s8LAzcSdBqRZBawJIAGh5GhTtmsw5ro55B0CpIXXpX4gdLlsCti2YC7ZW5c7i40vVrVtCu4ENnyNH0qq5AYKGt1LEE8eJ9VuVtONDwIW+wciSKZkLRZkLqpylkDAuoI1BIuOI91Lk1GzcDqmIxOxHweLjgTI8sL5UkEwLSBWMXWZitw7cb8TepYBWSbVxMKozh+hWEXZZ4GW4CkMI1e7ABWPLTwrh1+jYSblG2Zt793d4GqnXcGnbRHLd4dsyT4uWYsSS7BTwsgJygDlp5118PQjRoxpx2SRmlNuTkLgImxDi7RoBqZZHVFAGmrHU8eABNWWstA3vudX+z7ejBbKhlE2JikMsoYdCZnYWS2o6Macde+hFy7gStwAN5t49m4nHxYxpJA8RgKKI5OETFwCSB6xOt+Fh31Fmv4AZnt5t4vvOMfErcBmuvG4Xgo+FV1Y3jY005WsXmy9tXUhmPRsoR7ZbgXDXGYEDVRxB0vXPjFRlZ8TRNXiP2gcVhEnTC4giFkEspfI7reONyyukYyqUkCWA0PCtFSjCVs0fbuZJyqLi36GB2vt15sOsZUZc6uTd2e6qVGpY3Gp5Xvz5VqpYeFLWIs69ScVGTulsVmyolZ7SMQOPjYi635XF6sm2loLTUW+0b3B71Y2R06DKDEqxqVWMPHENABc3ygE8KW1tzQo05K8ftcyO0YSzlgVABsbmxJ7FHO9XNu5TUit0V5xx4W0pWivMXewNsQRCV5kdmyZUVTYMxv6x5Aa69/CqatJz0GTTWo7EbxGbICFUIoRSL3NjfrX4mjCnkHhOxs/szxjgY4QsqSnCuEZsoVHuCrNmBAA46jlRkGWupy7aihZGAkSQ3N2TNkJ55SwBOvO1uyrEUydzRbsbSw33fELipJFLIqqqC5YA5uqbFc1wBrpz8MeIhVdWDgtE9R4zSRlZJb35XraVMYHqECZ8XmVQBYgWJubtY6HusLD3VLLgh5TclZjchKXHAGxHbpe9SwhEbrbWhuHYmbMQCfC9QJ6NjqNfPTtoMOoOGphB88zOxZiWZjckm5JPfQSSVkHc8GKgi/u5eNEAjA5R2cPmf7VAhuxcI7ypl4hgeWltb2Ohta9u6klKyHhHW7OyRb9xYqEwKZc8kMy3ZV6uVSpZrN330vTRim9BbXOHdE17c/Go3xAk2XkuysUoGjGNRovSAgX1NgW01PIVTHEU5OyZdLDVIq7QNh8WavKAlcVaoQudi7SmmtBoYLsh0GYGQFbXvcjrnlzqiooqSfE0Us0k1wJ/tV3WTCNh8RCirDiIhdAfVlQDPoeRBU+N6si9bFU1qY/DYxlH+eVOISRsWUtYEcDwoBLrZW7JxmFxOKEwT7s0KFCpOfpGCghgera/YfdSSnkHhDM7AOKKxSWc3NgCNfiD30j7cdCzSDsyyXasOHIOZnLJYoBoLi2pNr86yqjOfgXyqxij2928EpLoshMWJyy2yhD0K9WCJsuhACLftKitlNX1a2M1V8L3BNztnpiZ7S6xoAzKLgtc6LccBVpUtTqk27uBkjynCxrpo6KEcd+Ya/Gq7seyON7UVsNO6K5vG7KGGhtwBuOBsfnT6NaibMfhsIQqyyfq2BII1JIYra3LVfKhKTWiHpxu7vY9s7Ama4X1AdS39hzoSdtWGLT0Wx7eGER9HGvBVJJtbMSdT8qkHfUWfcVMCgsoPMgfOmewq3Nl9oe17lcOhIRQGOp64sMubt5/KqqdOzv9jRWrZoqP3MTVxmPVCCgVCHjUCeUXqADNmzqjda+UixI42PdfXt91NF2eoGeimykkWNjpcXHjY+VI4pjqTQx5CdSST30RRjSG1gdPPu8KFkG7Ib0Q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wsis"/>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084168" y="1294763"/>
            <a:ext cx="2880320" cy="19182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28747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en-US" dirty="0" smtClean="0"/>
              <a:t>Preliminary Agenda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629402"/>
              </p:ext>
            </p:extLst>
          </p:nvPr>
        </p:nvGraphicFramePr>
        <p:xfrm>
          <a:off x="107505" y="908720"/>
          <a:ext cx="8928990" cy="5905654"/>
        </p:xfrm>
        <a:graphic>
          <a:graphicData uri="http://schemas.openxmlformats.org/drawingml/2006/table">
            <a:tbl>
              <a:tblPr firstRow="1" bandRow="1">
                <a:tableStyleId>{5C22544A-7EE6-4342-B048-85BDC9FD1C3A}</a:tableStyleId>
              </a:tblPr>
              <a:tblGrid>
                <a:gridCol w="1785798"/>
                <a:gridCol w="1785798"/>
                <a:gridCol w="1785798"/>
                <a:gridCol w="1785798"/>
                <a:gridCol w="1785798"/>
              </a:tblGrid>
              <a:tr h="379437">
                <a:tc>
                  <a:txBody>
                    <a:bodyPr/>
                    <a:lstStyle/>
                    <a:p>
                      <a:pPr algn="ctr"/>
                      <a:r>
                        <a:rPr lang="en-US" sz="1600" dirty="0" smtClean="0"/>
                        <a:t>Monday</a:t>
                      </a:r>
                      <a:endParaRPr lang="en-US" sz="1600" dirty="0"/>
                    </a:p>
                  </a:txBody>
                  <a:tcPr/>
                </a:tc>
                <a:tc>
                  <a:txBody>
                    <a:bodyPr/>
                    <a:lstStyle/>
                    <a:p>
                      <a:pPr algn="ctr"/>
                      <a:r>
                        <a:rPr lang="en-US" sz="1600" dirty="0" smtClean="0"/>
                        <a:t>Tuesday</a:t>
                      </a:r>
                      <a:endParaRPr lang="en-US" sz="1600" dirty="0"/>
                    </a:p>
                  </a:txBody>
                  <a:tcPr/>
                </a:tc>
                <a:tc>
                  <a:txBody>
                    <a:bodyPr/>
                    <a:lstStyle/>
                    <a:p>
                      <a:pPr algn="ctr"/>
                      <a:r>
                        <a:rPr lang="en-US" sz="1600" dirty="0" smtClean="0"/>
                        <a:t>Wednesday</a:t>
                      </a:r>
                      <a:endParaRPr lang="en-US" sz="1600" dirty="0"/>
                    </a:p>
                  </a:txBody>
                  <a:tcPr/>
                </a:tc>
                <a:tc>
                  <a:txBody>
                    <a:bodyPr/>
                    <a:lstStyle/>
                    <a:p>
                      <a:pPr algn="ctr"/>
                      <a:r>
                        <a:rPr lang="en-US" sz="1600" dirty="0" smtClean="0"/>
                        <a:t>Thursday </a:t>
                      </a:r>
                      <a:endParaRPr lang="en-US" sz="1600" dirty="0"/>
                    </a:p>
                  </a:txBody>
                  <a:tcPr/>
                </a:tc>
                <a:tc>
                  <a:txBody>
                    <a:bodyPr/>
                    <a:lstStyle/>
                    <a:p>
                      <a:pPr algn="ctr"/>
                      <a:r>
                        <a:rPr lang="en-US" sz="1600" dirty="0" smtClean="0"/>
                        <a:t>Friday</a:t>
                      </a:r>
                      <a:endParaRPr lang="en-US" sz="1600" dirty="0"/>
                    </a:p>
                  </a:txBody>
                  <a:tcPr/>
                </a:tc>
              </a:tr>
              <a:tr h="592545">
                <a:tc>
                  <a:txBody>
                    <a:bodyPr/>
                    <a:lstStyle/>
                    <a:p>
                      <a:endParaRPr lang="en-US" sz="1600" dirty="0"/>
                    </a:p>
                  </a:txBody>
                  <a:tcPr>
                    <a:solidFill>
                      <a:srgbClr val="FFC000"/>
                    </a:solidFill>
                  </a:tcPr>
                </a:tc>
                <a:tc>
                  <a:txBody>
                    <a:bodyPr/>
                    <a:lstStyle/>
                    <a:p>
                      <a:r>
                        <a:rPr lang="en-US" sz="1600" dirty="0" smtClean="0"/>
                        <a:t>HL Networking Breakfast</a:t>
                      </a:r>
                      <a:r>
                        <a:rPr lang="en-US" sz="1600" baseline="0" dirty="0" smtClean="0"/>
                        <a:t> </a:t>
                      </a:r>
                      <a:endParaRPr lang="en-US" sz="1600" dirty="0"/>
                    </a:p>
                  </a:txBody>
                  <a:tcPr>
                    <a:solidFill>
                      <a:srgbClr val="FFC000"/>
                    </a:solidFill>
                  </a:tcPr>
                </a:tc>
                <a:tc>
                  <a:txBody>
                    <a:bodyPr/>
                    <a:lstStyle/>
                    <a:p>
                      <a:r>
                        <a:rPr lang="en-US" sz="1600" dirty="0" smtClean="0"/>
                        <a:t>HL Networking Breakfast</a:t>
                      </a:r>
                      <a:r>
                        <a:rPr lang="en-US" sz="1600" baseline="0" dirty="0" smtClean="0"/>
                        <a:t> </a:t>
                      </a:r>
                    </a:p>
                  </a:txBody>
                  <a:tcPr>
                    <a:solidFill>
                      <a:srgbClr val="FFC000"/>
                    </a:solidFill>
                  </a:tcPr>
                </a:tc>
                <a:tc>
                  <a:txBody>
                    <a:bodyPr/>
                    <a:lstStyle/>
                    <a:p>
                      <a:r>
                        <a:rPr lang="en-US" sz="1600" dirty="0" smtClean="0"/>
                        <a:t>HL Networking Breakfast</a:t>
                      </a:r>
                      <a:r>
                        <a:rPr lang="en-US" sz="1600" baseline="0" dirty="0" smtClean="0"/>
                        <a:t> </a:t>
                      </a:r>
                      <a:endParaRPr lang="en-US" sz="1600" dirty="0"/>
                    </a:p>
                  </a:txBody>
                  <a:tcPr>
                    <a:solidFill>
                      <a:srgbClr val="FFC000"/>
                    </a:solidFill>
                  </a:tcPr>
                </a:tc>
                <a:tc>
                  <a:txBody>
                    <a:bodyPr/>
                    <a:lstStyle/>
                    <a:p>
                      <a:endParaRPr lang="en-US" sz="1600" dirty="0"/>
                    </a:p>
                  </a:txBody>
                  <a:tcPr>
                    <a:solidFill>
                      <a:srgbClr val="FFC000"/>
                    </a:solidFill>
                  </a:tcPr>
                </a:tc>
              </a:tr>
              <a:tr h="592545">
                <a:tc>
                  <a:txBody>
                    <a:bodyPr/>
                    <a:lstStyle/>
                    <a:p>
                      <a:r>
                        <a:rPr lang="en-US" sz="1600" dirty="0" smtClean="0"/>
                        <a:t>Pre-Events </a:t>
                      </a:r>
                      <a:br>
                        <a:rPr lang="en-US" sz="1600" dirty="0" smtClean="0"/>
                      </a:br>
                      <a:endParaRPr lang="en-US" sz="1600" dirty="0"/>
                    </a:p>
                  </a:txBody>
                  <a:tcPr/>
                </a:tc>
                <a:tc>
                  <a:txBody>
                    <a:bodyPr/>
                    <a:lstStyle/>
                    <a:p>
                      <a:r>
                        <a:rPr lang="en-US" sz="1600" b="1" dirty="0" smtClean="0">
                          <a:solidFill>
                            <a:schemeClr val="accent2"/>
                          </a:solidFill>
                          <a:effectLst>
                            <a:outerShdw blurRad="38100" dist="38100" dir="2700000" algn="tl">
                              <a:srgbClr val="000000">
                                <a:alpha val="43137"/>
                              </a:srgbClr>
                            </a:outerShdw>
                          </a:effectLst>
                        </a:rPr>
                        <a:t>HL Opening Segment</a:t>
                      </a:r>
                      <a:endParaRPr lang="en-US" sz="1600" b="1" dirty="0">
                        <a:solidFill>
                          <a:schemeClr val="accent2"/>
                        </a:solidFill>
                        <a:effectLst>
                          <a:outerShdw blurRad="38100" dist="38100" dir="2700000" algn="tl">
                            <a:srgbClr val="000000">
                              <a:alpha val="43137"/>
                            </a:srgbClr>
                          </a:outerShdw>
                        </a:effectLst>
                      </a:endParaRPr>
                    </a:p>
                  </a:txBody>
                  <a:tcPr>
                    <a:solidFill>
                      <a:srgbClr val="FFFF00"/>
                    </a:solidFill>
                  </a:tcPr>
                </a:tc>
                <a:tc>
                  <a:txBody>
                    <a:bodyPr/>
                    <a:lstStyle/>
                    <a:p>
                      <a:r>
                        <a:rPr lang="en-US" sz="1600" dirty="0" smtClean="0"/>
                        <a:t>Policy Statements</a:t>
                      </a:r>
                      <a:br>
                        <a:rPr lang="en-US" sz="1600" dirty="0" smtClean="0"/>
                      </a:br>
                      <a:endParaRPr lang="en-US" sz="1600" baseline="0" dirty="0" smtClean="0"/>
                    </a:p>
                  </a:txBody>
                  <a:tcPr>
                    <a:solidFill>
                      <a:srgbClr val="FFFF00"/>
                    </a:solidFill>
                  </a:tcPr>
                </a:tc>
                <a:tc>
                  <a:txBody>
                    <a:bodyPr/>
                    <a:lstStyle/>
                    <a:p>
                      <a:r>
                        <a:rPr lang="en-US" sz="1600" dirty="0" smtClean="0"/>
                        <a:t>HL Dialogue </a:t>
                      </a:r>
                    </a:p>
                    <a:p>
                      <a:r>
                        <a:rPr lang="en-US" sz="1600" dirty="0" smtClean="0"/>
                        <a:t>Forum Track</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Forum Track</a:t>
                      </a:r>
                    </a:p>
                  </a:txBody>
                  <a:tcPr/>
                </a:tc>
              </a:tr>
              <a:tr h="842037">
                <a:tc>
                  <a:txBody>
                    <a:bodyPr/>
                    <a:lstStyle/>
                    <a:p>
                      <a:r>
                        <a:rPr lang="en-US" sz="1600" dirty="0" smtClean="0"/>
                        <a:t>Pre-Events</a:t>
                      </a:r>
                      <a:endParaRPr lang="en-US" sz="1600" dirty="0"/>
                    </a:p>
                  </a:txBody>
                  <a:tcPr/>
                </a:tc>
                <a:tc>
                  <a:txBody>
                    <a:bodyPr/>
                    <a:lstStyle/>
                    <a:p>
                      <a:r>
                        <a:rPr lang="en-US" sz="1600" dirty="0" smtClean="0"/>
                        <a:t>Endorsement of Outcome Documents </a:t>
                      </a:r>
                    </a:p>
                    <a:p>
                      <a:r>
                        <a:rPr lang="en-US" sz="1600" dirty="0" smtClean="0"/>
                        <a:t>WSIS Project Prizes</a:t>
                      </a:r>
                      <a:endParaRPr lang="en-US" sz="1600" dirty="0"/>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Policy Statements</a:t>
                      </a: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HL Dialogue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Forum Track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endParaRPr lang="en-US" sz="1600" dirty="0"/>
                    </a:p>
                  </a:txBody>
                  <a:tcPr/>
                </a:tc>
                <a:tc>
                  <a:txBody>
                    <a:bodyPr/>
                    <a:lstStyle/>
                    <a:p>
                      <a:r>
                        <a:rPr lang="en-US" sz="1600" dirty="0" smtClean="0"/>
                        <a:t>Forum Track</a:t>
                      </a:r>
                    </a:p>
                  </a:txBody>
                  <a:tcPr/>
                </a:tc>
              </a:tr>
              <a:tr h="842037">
                <a:tc>
                  <a:txBody>
                    <a:bodyPr/>
                    <a:lstStyle/>
                    <a:p>
                      <a:endParaRPr lang="en-US" sz="1600" dirty="0"/>
                    </a:p>
                  </a:txBody>
                  <a:tcPr>
                    <a:solidFill>
                      <a:srgbClr val="FFC000"/>
                    </a:solidFill>
                  </a:tcPr>
                </a:tc>
                <a:tc>
                  <a:txBody>
                    <a:bodyPr/>
                    <a:lstStyle/>
                    <a:p>
                      <a:r>
                        <a:rPr lang="en-US" sz="1600" dirty="0" smtClean="0"/>
                        <a:t>HL Lunch / </a:t>
                      </a:r>
                      <a:br>
                        <a:rPr lang="en-US" sz="1600" dirty="0" smtClean="0"/>
                      </a:br>
                      <a:r>
                        <a:rPr lang="en-US" sz="1600" dirty="0" smtClean="0"/>
                        <a:t>Inauguration of Exhibition</a:t>
                      </a:r>
                      <a:endParaRPr lang="en-US" sz="1600" dirty="0"/>
                    </a:p>
                  </a:txBody>
                  <a:tcPr>
                    <a:solidFill>
                      <a:srgbClr val="FFC000"/>
                    </a:solidFill>
                  </a:tcPr>
                </a:tc>
                <a:tc>
                  <a:txBody>
                    <a:bodyPr/>
                    <a:lstStyle/>
                    <a:p>
                      <a:r>
                        <a:rPr lang="en-US" sz="1600" dirty="0" smtClean="0"/>
                        <a:t>Ministerial</a:t>
                      </a:r>
                      <a:r>
                        <a:rPr lang="en-US" sz="1600" baseline="0" dirty="0" smtClean="0"/>
                        <a:t>/HL Lunch</a:t>
                      </a:r>
                      <a:endParaRPr lang="en-US" sz="1600" dirty="0"/>
                    </a:p>
                  </a:txBody>
                  <a:tcPr>
                    <a:solidFill>
                      <a:srgbClr val="FFC000"/>
                    </a:solidFill>
                  </a:tcPr>
                </a:tc>
                <a:tc>
                  <a:txBody>
                    <a:bodyPr/>
                    <a:lstStyle/>
                    <a:p>
                      <a:endParaRPr lang="en-US" sz="1600" dirty="0"/>
                    </a:p>
                  </a:txBody>
                  <a:tcPr>
                    <a:solidFill>
                      <a:srgbClr val="FFC000"/>
                    </a:solidFill>
                  </a:tcPr>
                </a:tc>
                <a:tc>
                  <a:txBody>
                    <a:bodyPr/>
                    <a:lstStyle/>
                    <a:p>
                      <a:endParaRPr lang="en-US" sz="1600" dirty="0"/>
                    </a:p>
                  </a:txBody>
                  <a:tcPr>
                    <a:solidFill>
                      <a:srgbClr val="FFC000"/>
                    </a:solidFill>
                  </a:tcPr>
                </a:tc>
              </a:tr>
              <a:tr h="842037">
                <a:tc>
                  <a:txBody>
                    <a:bodyPr/>
                    <a:lstStyle/>
                    <a:p>
                      <a:r>
                        <a:rPr lang="en-US" sz="1600" dirty="0" smtClean="0"/>
                        <a:t>Pre-events</a:t>
                      </a:r>
                    </a:p>
                    <a:p>
                      <a:endParaRPr lang="en-US" sz="1600" dirty="0"/>
                    </a:p>
                  </a:txBody>
                  <a:tcPr/>
                </a:tc>
                <a:tc>
                  <a:txBody>
                    <a:bodyPr/>
                    <a:lstStyle/>
                    <a:p>
                      <a:r>
                        <a:rPr lang="en-US" sz="1600" dirty="0" smtClean="0"/>
                        <a:t>Policy Statements </a:t>
                      </a:r>
                      <a:endParaRPr lang="en-US" sz="1600" dirty="0"/>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Policy Statements</a:t>
                      </a: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HL Dialogue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Forum Track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AL Facilitators Meeting </a:t>
                      </a:r>
                    </a:p>
                    <a:p>
                      <a:endParaRPr lang="en-US" sz="1600" dirty="0"/>
                    </a:p>
                  </a:txBody>
                  <a:tcPr/>
                </a:tc>
              </a:tr>
              <a:tr h="842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Pre-events </a:t>
                      </a:r>
                      <a:br>
                        <a:rPr lang="en-US" sz="1600" dirty="0" smtClean="0"/>
                      </a:b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Policy</a:t>
                      </a:r>
                      <a:r>
                        <a:rPr lang="en-US" sz="1600" baseline="0" dirty="0" smtClean="0"/>
                        <a:t> </a:t>
                      </a:r>
                      <a:r>
                        <a:rPr lang="en-US" sz="1600" dirty="0" smtClean="0"/>
                        <a:t>Statements</a:t>
                      </a: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accent2"/>
                          </a:solidFill>
                          <a:effectLst>
                            <a:outerShdw blurRad="38100" dist="38100" dir="2700000" algn="tl">
                              <a:srgbClr val="000000">
                                <a:alpha val="43137"/>
                              </a:srgbClr>
                            </a:outerShdw>
                          </a:effectLst>
                        </a:rPr>
                        <a:t>Endorsement of the Documents</a:t>
                      </a:r>
                    </a:p>
                  </a:txBody>
                  <a:tcPr>
                    <a:solidFill>
                      <a:srgbClr val="FFFF00"/>
                    </a:solidFill>
                  </a:tcPr>
                </a:tc>
                <a:tc>
                  <a:txBody>
                    <a:bodyPr/>
                    <a:lstStyle/>
                    <a:p>
                      <a:r>
                        <a:rPr lang="en-US" sz="1600" dirty="0" smtClean="0"/>
                        <a:t>HL Dialogue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Forum Track</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AL Facilitators Meeting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Closing Ceremony</a:t>
                      </a:r>
                    </a:p>
                  </a:txBody>
                  <a:tcPr/>
                </a:tc>
              </a:tr>
              <a:tr h="748216">
                <a:tc>
                  <a:txBody>
                    <a:bodyPr/>
                    <a:lstStyle/>
                    <a:p>
                      <a:r>
                        <a:rPr lang="en-US" sz="1600" dirty="0" smtClean="0"/>
                        <a:t>Donors Dinner </a:t>
                      </a:r>
                      <a:endParaRPr lang="en-US" sz="1600" dirty="0"/>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Reception</a:t>
                      </a:r>
                      <a:r>
                        <a:rPr lang="en-US" sz="1600" baseline="0" dirty="0" smtClean="0"/>
                        <a:t> </a:t>
                      </a:r>
                      <a:endParaRPr lang="en-US" sz="1600" dirty="0" smtClean="0"/>
                    </a:p>
                  </a:txBody>
                  <a:tcPr>
                    <a:solidFill>
                      <a:srgbClr val="FFC000"/>
                    </a:solidFill>
                  </a:tcPr>
                </a:tc>
                <a:tc>
                  <a:txBody>
                    <a:bodyPr/>
                    <a:lstStyle/>
                    <a:p>
                      <a:r>
                        <a:rPr lang="en-US" sz="1600" dirty="0" smtClean="0"/>
                        <a:t>Gala Dinner </a:t>
                      </a:r>
                      <a:endParaRPr lang="en-US" sz="1600" dirty="0"/>
                    </a:p>
                  </a:txBody>
                  <a:tcPr>
                    <a:solidFill>
                      <a:srgbClr val="FFC000"/>
                    </a:solidFill>
                  </a:tcPr>
                </a:tc>
                <a:tc>
                  <a:txBody>
                    <a:bodyPr/>
                    <a:lstStyle/>
                    <a:p>
                      <a:endParaRPr lang="en-US" sz="1600" dirty="0"/>
                    </a:p>
                  </a:txBody>
                  <a:tcPr>
                    <a:solidFill>
                      <a:srgbClr val="FFC000"/>
                    </a:solidFill>
                  </a:tcPr>
                </a:tc>
                <a:tc>
                  <a:txBody>
                    <a:bodyPr/>
                    <a:lstStyle/>
                    <a:p>
                      <a:endParaRPr lang="en-US" sz="1600" dirty="0"/>
                    </a:p>
                  </a:txBody>
                  <a:tcPr>
                    <a:solidFill>
                      <a:srgbClr val="FFC000"/>
                    </a:solidFill>
                  </a:tcPr>
                </a:tc>
              </a:tr>
            </a:tbl>
          </a:graphicData>
        </a:graphic>
      </p:graphicFrame>
    </p:spTree>
    <p:extLst>
      <p:ext uri="{BB962C8B-B14F-4D97-AF65-F5344CB8AC3E}">
        <p14:creationId xmlns:p14="http://schemas.microsoft.com/office/powerpoint/2010/main" val="2716687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High-Level Policy Statements</a:t>
            </a:r>
            <a:br>
              <a:rPr lang="en-US" dirty="0" smtClean="0"/>
            </a:br>
            <a:r>
              <a:rPr lang="en-US" dirty="0" smtClean="0"/>
              <a:t>10-11 June 2014</a:t>
            </a:r>
            <a:endParaRPr lang="en-US" dirty="0"/>
          </a:p>
        </p:txBody>
      </p:sp>
      <p:sp>
        <p:nvSpPr>
          <p:cNvPr id="3" name="Content Placeholder 2"/>
          <p:cNvSpPr>
            <a:spLocks noGrp="1"/>
          </p:cNvSpPr>
          <p:nvPr>
            <p:ph idx="1"/>
          </p:nvPr>
        </p:nvSpPr>
        <p:spPr>
          <a:xfrm>
            <a:off x="395536" y="1556792"/>
            <a:ext cx="5040560" cy="4525963"/>
          </a:xfrm>
        </p:spPr>
        <p:txBody>
          <a:bodyPr>
            <a:noAutofit/>
          </a:bodyPr>
          <a:lstStyle/>
          <a:p>
            <a:pPr fontAlgn="base"/>
            <a:r>
              <a:rPr lang="en-US" sz="2400" b="1" dirty="0" smtClean="0">
                <a:solidFill>
                  <a:srgbClr val="FFFF00"/>
                </a:solidFill>
              </a:rPr>
              <a:t>High Level Representatives </a:t>
            </a:r>
            <a:r>
              <a:rPr lang="en-US" sz="2400" dirty="0" smtClean="0">
                <a:effectLst/>
              </a:rPr>
              <a:t>of </a:t>
            </a:r>
            <a:br>
              <a:rPr lang="en-US" sz="2400" dirty="0" smtClean="0">
                <a:effectLst/>
              </a:rPr>
            </a:br>
            <a:r>
              <a:rPr lang="en-US" sz="2400" dirty="0" smtClean="0">
                <a:effectLst/>
              </a:rPr>
              <a:t>Government</a:t>
            </a:r>
            <a:r>
              <a:rPr lang="en-US" sz="2400" dirty="0">
                <a:effectLst/>
              </a:rPr>
              <a:t>, Private Sector, Civil Society and International Organization are invited to register for a speaking slot in the High-Level Track (10-11 June 2014); </a:t>
            </a:r>
            <a:r>
              <a:rPr lang="en-US" sz="2400" dirty="0" smtClean="0">
                <a:effectLst/>
              </a:rPr>
              <a:t>Because </a:t>
            </a:r>
            <a:r>
              <a:rPr lang="en-US" sz="2400" dirty="0">
                <a:effectLst/>
              </a:rPr>
              <a:t>of time constraints, speakers will be limited to </a:t>
            </a:r>
            <a:r>
              <a:rPr lang="en-US" sz="2400" b="1" dirty="0">
                <a:solidFill>
                  <a:srgbClr val="FFFF00"/>
                </a:solidFill>
              </a:rPr>
              <a:t>maximum three minutes</a:t>
            </a:r>
            <a:r>
              <a:rPr lang="en-US" sz="2400" dirty="0">
                <a:effectLst/>
              </a:rPr>
              <a:t>. However, the </a:t>
            </a:r>
            <a:r>
              <a:rPr lang="en-US" sz="2400" b="1" dirty="0">
                <a:solidFill>
                  <a:srgbClr val="FFFF00"/>
                </a:solidFill>
              </a:rPr>
              <a:t>longer version </a:t>
            </a:r>
            <a:r>
              <a:rPr lang="en-US" sz="2400" dirty="0">
                <a:effectLst/>
              </a:rPr>
              <a:t>of the statement can be posted on the conference website.</a:t>
            </a:r>
          </a:p>
          <a:p>
            <a:pPr fontAlgn="base"/>
            <a:r>
              <a:rPr lang="en-US" sz="2400" b="1" dirty="0" smtClean="0">
                <a:solidFill>
                  <a:srgbClr val="FFFF00"/>
                </a:solidFill>
              </a:rPr>
              <a:t>Deadline</a:t>
            </a:r>
            <a:r>
              <a:rPr lang="en-US" sz="2400" b="1" dirty="0">
                <a:solidFill>
                  <a:srgbClr val="FFFF00"/>
                </a:solidFill>
              </a:rPr>
              <a:t>: 10 May </a:t>
            </a:r>
            <a:r>
              <a:rPr lang="en-US" sz="2400" b="1" dirty="0" smtClean="0">
                <a:solidFill>
                  <a:srgbClr val="FFFF00"/>
                </a:solidFill>
              </a:rPr>
              <a:t>2014</a:t>
            </a:r>
            <a:endParaRPr lang="en-US" sz="2400" b="1" dirty="0">
              <a:solidFill>
                <a:srgbClr val="FFFF00"/>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144" t="7064" r="19773" b="12772"/>
          <a:stretch/>
        </p:blipFill>
        <p:spPr bwMode="auto">
          <a:xfrm>
            <a:off x="5508104" y="1556792"/>
            <a:ext cx="3482014" cy="3446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592648" y="4922004"/>
            <a:ext cx="4019912" cy="523220"/>
          </a:xfrm>
          <a:prstGeom prst="rect">
            <a:avLst/>
          </a:prstGeom>
        </p:spPr>
        <p:txBody>
          <a:bodyPr wrap="square">
            <a:spAutoFit/>
          </a:bodyPr>
          <a:lstStyle/>
          <a:p>
            <a:r>
              <a:rPr lang="en-US" sz="2800" b="1" dirty="0" smtClean="0">
                <a:solidFill>
                  <a:srgbClr val="FFFF00"/>
                </a:solidFill>
                <a:effectLst>
                  <a:outerShdw blurRad="38100" dist="38100" dir="2700000" algn="tl">
                    <a:srgbClr val="000000">
                      <a:alpha val="43137"/>
                    </a:srgbClr>
                  </a:outerShdw>
                </a:effectLst>
              </a:rPr>
              <a:t>www.wsis.org/forum</a:t>
            </a:r>
            <a:endParaRPr lang="en-US"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54967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Level Dialogues </a:t>
            </a:r>
            <a:endParaRPr lang="en-US" dirty="0"/>
          </a:p>
        </p:txBody>
      </p:sp>
      <p:sp>
        <p:nvSpPr>
          <p:cNvPr id="3" name="Content Placeholder 2"/>
          <p:cNvSpPr>
            <a:spLocks noGrp="1"/>
          </p:cNvSpPr>
          <p:nvPr>
            <p:ph idx="1"/>
          </p:nvPr>
        </p:nvSpPr>
        <p:spPr>
          <a:xfrm>
            <a:off x="457200" y="1268760"/>
            <a:ext cx="8229600" cy="4857403"/>
          </a:xfrm>
        </p:spPr>
        <p:txBody>
          <a:bodyPr>
            <a:normAutofit lnSpcReduction="10000"/>
          </a:bodyPr>
          <a:lstStyle/>
          <a:p>
            <a:r>
              <a:rPr lang="en-US" dirty="0" smtClean="0">
                <a:solidFill>
                  <a:srgbClr val="FFFF00"/>
                </a:solidFill>
              </a:rPr>
              <a:t>WSIS+10 and </a:t>
            </a:r>
            <a:r>
              <a:rPr lang="en-US" dirty="0">
                <a:solidFill>
                  <a:srgbClr val="FFFF00"/>
                </a:solidFill>
              </a:rPr>
              <a:t>Post 2015 </a:t>
            </a:r>
            <a:r>
              <a:rPr lang="en-US" dirty="0" smtClean="0">
                <a:solidFill>
                  <a:srgbClr val="FFFF00"/>
                </a:solidFill>
              </a:rPr>
              <a:t/>
            </a:r>
            <a:br>
              <a:rPr lang="en-US" dirty="0" smtClean="0">
                <a:solidFill>
                  <a:srgbClr val="FFFF00"/>
                </a:solidFill>
              </a:rPr>
            </a:br>
            <a:r>
              <a:rPr lang="en-US" dirty="0" smtClean="0">
                <a:solidFill>
                  <a:srgbClr val="FFFF00"/>
                </a:solidFill>
              </a:rPr>
              <a:t>Development </a:t>
            </a:r>
            <a:r>
              <a:rPr lang="en-US" dirty="0">
                <a:solidFill>
                  <a:srgbClr val="FFFF00"/>
                </a:solidFill>
              </a:rPr>
              <a:t>Agenda </a:t>
            </a:r>
          </a:p>
          <a:p>
            <a:r>
              <a:rPr lang="en-US" dirty="0" smtClean="0">
                <a:solidFill>
                  <a:srgbClr val="FFFF00"/>
                </a:solidFill>
              </a:rPr>
              <a:t>Measuring the Information </a:t>
            </a:r>
            <a:br>
              <a:rPr lang="en-US" dirty="0" smtClean="0">
                <a:solidFill>
                  <a:srgbClr val="FFFF00"/>
                </a:solidFill>
              </a:rPr>
            </a:br>
            <a:r>
              <a:rPr lang="en-US" dirty="0" smtClean="0">
                <a:solidFill>
                  <a:srgbClr val="FFFF00"/>
                </a:solidFill>
              </a:rPr>
              <a:t>Society beyond 2015</a:t>
            </a:r>
          </a:p>
          <a:p>
            <a:r>
              <a:rPr lang="en-US" dirty="0" smtClean="0">
                <a:solidFill>
                  <a:srgbClr val="FFFF00"/>
                </a:solidFill>
              </a:rPr>
              <a:t>Cyberspace beyond 2015</a:t>
            </a:r>
          </a:p>
          <a:p>
            <a:r>
              <a:rPr lang="en-US" dirty="0" smtClean="0">
                <a:solidFill>
                  <a:srgbClr val="FFFF00"/>
                </a:solidFill>
              </a:rPr>
              <a:t>From Information to Knowledge Society</a:t>
            </a:r>
          </a:p>
          <a:p>
            <a:r>
              <a:rPr lang="en-US" dirty="0" smtClean="0"/>
              <a:t/>
            </a:r>
            <a:br>
              <a:rPr lang="en-US" dirty="0" smtClean="0"/>
            </a:br>
            <a:endParaRPr lang="en-US" dirty="0"/>
          </a:p>
          <a:p>
            <a:r>
              <a:rPr lang="en-US" dirty="0" smtClean="0">
                <a:solidFill>
                  <a:srgbClr val="FFFF00"/>
                </a:solidFill>
              </a:rPr>
              <a:t>Implementation of WSIS beyond 2015</a:t>
            </a:r>
          </a:p>
          <a:p>
            <a:r>
              <a:rPr lang="en-US" dirty="0" smtClean="0">
                <a:solidFill>
                  <a:srgbClr val="FFFF00"/>
                </a:solidFill>
              </a:rPr>
              <a:t>WSIS Stocktaking: Beyond Excellence </a:t>
            </a:r>
            <a:br>
              <a:rPr lang="en-US" dirty="0" smtClean="0">
                <a:solidFill>
                  <a:srgbClr val="FFFF00"/>
                </a:solidFill>
              </a:rPr>
            </a:br>
            <a:r>
              <a:rPr lang="en-US" dirty="0" smtClean="0">
                <a:solidFill>
                  <a:srgbClr val="FFFF00"/>
                </a:solidFill>
              </a:rPr>
              <a:t>in Implementation of ICT Projects</a:t>
            </a:r>
          </a:p>
          <a:p>
            <a:endParaRPr lang="en-US" dirty="0" smtClean="0"/>
          </a:p>
          <a:p>
            <a:endParaRPr lang="en-US" dirty="0" smtClean="0"/>
          </a:p>
          <a:p>
            <a:endParaRPr lang="en-US" dirty="0"/>
          </a:p>
        </p:txBody>
      </p:sp>
      <p:sp>
        <p:nvSpPr>
          <p:cNvPr id="4" name="Title 1"/>
          <p:cNvSpPr txBox="1">
            <a:spLocks/>
          </p:cNvSpPr>
          <p:nvPr/>
        </p:nvSpPr>
        <p:spPr>
          <a:xfrm>
            <a:off x="446856" y="387017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mj-lt"/>
                <a:ea typeface="+mj-ea"/>
                <a:cs typeface="+mj-cs"/>
              </a:defRPr>
            </a:lvl1pPr>
          </a:lstStyle>
          <a:p>
            <a:r>
              <a:rPr lang="en-US" dirty="0" smtClean="0"/>
              <a:t>World Cafés  </a:t>
            </a:r>
            <a:endParaRPr lang="en-US" dirty="0"/>
          </a:p>
        </p:txBody>
      </p:sp>
      <p:pic>
        <p:nvPicPr>
          <p:cNvPr id="2050" name="Picture 2" descr="https://itunews.itu.int/En/Multimedios/Imgs/12075_5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0632" y="1379601"/>
            <a:ext cx="2443198" cy="16287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https://farm8.staticflickr.com/7281/8741568260_210a8df3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9282" y="4701528"/>
            <a:ext cx="2443198" cy="13650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787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16" y="332656"/>
            <a:ext cx="8712968"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Preparatory Process </a:t>
            </a:r>
            <a:br>
              <a:rPr lang="en-US" b="1" dirty="0" smtClean="0">
                <a:solidFill>
                  <a:schemeClr val="bg1"/>
                </a:solidFill>
                <a:effectLst>
                  <a:outerShdw blurRad="38100" dist="38100" dir="2700000" algn="tl">
                    <a:srgbClr val="000000">
                      <a:alpha val="43137"/>
                    </a:srgbClr>
                  </a:outerShdw>
                </a:effectLst>
              </a:rPr>
            </a:br>
            <a:r>
              <a:rPr lang="en-US" sz="3100" b="1" dirty="0" smtClean="0">
                <a:solidFill>
                  <a:schemeClr val="bg1"/>
                </a:solidFill>
                <a:effectLst>
                  <a:outerShdw blurRad="38100" dist="38100" dir="2700000" algn="tl">
                    <a:srgbClr val="000000">
                      <a:alpha val="43137"/>
                    </a:srgbClr>
                  </a:outerShdw>
                </a:effectLst>
              </a:rPr>
              <a:t>Accountability of WSIS beyond 2015</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491880" y="1628800"/>
            <a:ext cx="3528392" cy="4176464"/>
          </a:xfrm>
          <a:solidFill>
            <a:srgbClr val="003300">
              <a:alpha val="32941"/>
            </a:srgbClr>
          </a:solidFill>
        </p:spPr>
        <p:txBody>
          <a:bodyPr>
            <a:noAutofit/>
          </a:bodyPr>
          <a:lstStyle/>
          <a:p>
            <a:pPr marL="0" indent="0" algn="ctr" eaLnBrk="0">
              <a:buNone/>
            </a:pPr>
            <a:r>
              <a:rPr lang="en-US" sz="1800" b="1" u="sng" dirty="0" smtClean="0">
                <a:solidFill>
                  <a:schemeClr val="bg1"/>
                </a:solidFill>
              </a:rPr>
              <a:t>Towards Final Assessment </a:t>
            </a:r>
          </a:p>
          <a:p>
            <a:pPr eaLnBrk="0"/>
            <a:r>
              <a:rPr lang="en-US" sz="1800" dirty="0" smtClean="0">
                <a:solidFill>
                  <a:schemeClr val="bg1"/>
                </a:solidFill>
              </a:rPr>
              <a:t>A </a:t>
            </a:r>
            <a:r>
              <a:rPr lang="en-US" sz="1800" dirty="0">
                <a:solidFill>
                  <a:schemeClr val="bg1"/>
                </a:solidFill>
              </a:rPr>
              <a:t>metadata </a:t>
            </a:r>
            <a:r>
              <a:rPr lang="en-US" sz="1800" dirty="0" smtClean="0">
                <a:solidFill>
                  <a:schemeClr val="bg1"/>
                </a:solidFill>
              </a:rPr>
              <a:t>questionnaire:  </a:t>
            </a:r>
            <a:r>
              <a:rPr lang="en-GB" sz="1800" b="1" i="1" dirty="0" smtClean="0">
                <a:solidFill>
                  <a:schemeClr val="bg1"/>
                </a:solidFill>
              </a:rPr>
              <a:t>Measuring </a:t>
            </a:r>
            <a:r>
              <a:rPr lang="en-GB" sz="1800" b="1" i="1" dirty="0">
                <a:solidFill>
                  <a:schemeClr val="bg1"/>
                </a:solidFill>
              </a:rPr>
              <a:t>the WSIS Targets - A statistical framework</a:t>
            </a:r>
            <a:r>
              <a:rPr lang="en-US" sz="1800" b="1" dirty="0">
                <a:solidFill>
                  <a:schemeClr val="bg1"/>
                </a:solidFill>
              </a:rPr>
              <a:t> publication</a:t>
            </a:r>
            <a:r>
              <a:rPr lang="en-US" sz="1800" b="1" dirty="0" smtClean="0">
                <a:solidFill>
                  <a:schemeClr val="bg1"/>
                </a:solidFill>
              </a:rPr>
              <a:t>.</a:t>
            </a:r>
          </a:p>
          <a:p>
            <a:pPr algn="just" eaLnBrk="0"/>
            <a:r>
              <a:rPr lang="en-US" sz="1800" b="1" dirty="0" smtClean="0">
                <a:solidFill>
                  <a:schemeClr val="bg1"/>
                </a:solidFill>
              </a:rPr>
              <a:t>A </a:t>
            </a:r>
            <a:r>
              <a:rPr lang="en-US" sz="1800" b="1" dirty="0">
                <a:solidFill>
                  <a:schemeClr val="bg1"/>
                </a:solidFill>
              </a:rPr>
              <a:t>full data collection </a:t>
            </a:r>
            <a:r>
              <a:rPr lang="en-US" sz="1800" dirty="0">
                <a:solidFill>
                  <a:schemeClr val="bg1"/>
                </a:solidFill>
              </a:rPr>
              <a:t>of the actual data for each of the WSIS Target indicators is being </a:t>
            </a:r>
            <a:r>
              <a:rPr lang="en-US" sz="1800" dirty="0" smtClean="0">
                <a:solidFill>
                  <a:schemeClr val="bg1"/>
                </a:solidFill>
              </a:rPr>
              <a:t>conducted. </a:t>
            </a:r>
          </a:p>
          <a:p>
            <a:pPr eaLnBrk="0"/>
            <a:r>
              <a:rPr lang="en-GB" sz="1800" b="1" i="1" dirty="0" smtClean="0">
                <a:solidFill>
                  <a:schemeClr val="bg1"/>
                </a:solidFill>
              </a:rPr>
              <a:t>Final </a:t>
            </a:r>
            <a:r>
              <a:rPr lang="en-GB" sz="1800" b="1" i="1" dirty="0">
                <a:solidFill>
                  <a:schemeClr val="bg1"/>
                </a:solidFill>
              </a:rPr>
              <a:t>quantitative Assessment Report on the Achievements of the WSIS Targets</a:t>
            </a:r>
            <a:r>
              <a:rPr lang="en-GB" sz="1800" dirty="0">
                <a:solidFill>
                  <a:schemeClr val="bg1"/>
                </a:solidFill>
              </a:rPr>
              <a:t>, to </a:t>
            </a:r>
            <a:r>
              <a:rPr lang="en-GB" sz="1800" dirty="0" smtClean="0">
                <a:solidFill>
                  <a:schemeClr val="bg1"/>
                </a:solidFill>
              </a:rPr>
              <a:t>be</a:t>
            </a:r>
            <a:endParaRPr lang="en-US" sz="1800" dirty="0">
              <a:solidFill>
                <a:schemeClr val="bg1"/>
              </a:solidFill>
            </a:endParaRPr>
          </a:p>
          <a:p>
            <a:pPr lvl="0"/>
            <a:endParaRPr lang="en-US" sz="2000" dirty="0">
              <a:solidFill>
                <a:schemeClr val="bg2">
                  <a:lumMod val="90000"/>
                </a:schemeClr>
              </a:solidFill>
            </a:endParaRPr>
          </a:p>
        </p:txBody>
      </p:sp>
      <p:pic>
        <p:nvPicPr>
          <p:cNvPr id="5" name="Picture 5" descr="C:\Users\ponder\Desktop\WSIS+10\PPTX_FILES\PPTX_FILES\world_summ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388" y="95548"/>
            <a:ext cx="8531225" cy="165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3579" y="2636912"/>
            <a:ext cx="1508901" cy="2140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164288" y="4797152"/>
            <a:ext cx="2066078" cy="1600438"/>
          </a:xfrm>
          <a:prstGeom prst="rect">
            <a:avLst/>
          </a:prstGeom>
        </p:spPr>
        <p:txBody>
          <a:bodyPr wrap="square">
            <a:spAutoFit/>
          </a:bodyPr>
          <a:lstStyle/>
          <a:p>
            <a:pPr algn="ctr" eaLnBrk="0" fontAlgn="base" hangingPunct="0">
              <a:spcBef>
                <a:spcPct val="0"/>
              </a:spcBef>
              <a:spcAft>
                <a:spcPct val="0"/>
              </a:spcAft>
            </a:pPr>
            <a:r>
              <a:rPr lang="en-US" altLang="en-US" sz="1400" b="1" dirty="0" smtClean="0">
                <a:solidFill>
                  <a:prstClr val="white"/>
                </a:solidFill>
                <a:effectLst>
                  <a:outerShdw blurRad="38100" dist="38100" dir="2700000" algn="tl">
                    <a:srgbClr val="000000">
                      <a:alpha val="43137"/>
                    </a:srgbClr>
                  </a:outerShdw>
                </a:effectLst>
                <a:latin typeface="Verdana" pitchFamily="34" charset="0"/>
                <a:cs typeface="Arial" pitchFamily="34" charset="0"/>
              </a:rPr>
              <a:t>Measuring the Information Society Report  2013</a:t>
            </a:r>
            <a:br>
              <a:rPr lang="en-US" altLang="en-US" sz="1400" b="1" dirty="0" smtClean="0">
                <a:solidFill>
                  <a:prstClr val="white"/>
                </a:solidFill>
                <a:effectLst>
                  <a:outerShdw blurRad="38100" dist="38100" dir="2700000" algn="tl">
                    <a:srgbClr val="000000">
                      <a:alpha val="43137"/>
                    </a:srgbClr>
                  </a:outerShdw>
                </a:effectLst>
                <a:latin typeface="Verdana" pitchFamily="34" charset="0"/>
                <a:cs typeface="Arial" pitchFamily="34" charset="0"/>
              </a:rPr>
            </a:br>
            <a:r>
              <a:rPr lang="en-US" altLang="en-US" sz="1400" b="1" dirty="0" smtClean="0">
                <a:solidFill>
                  <a:prstClr val="white"/>
                </a:solidFill>
                <a:effectLst>
                  <a:outerShdw blurRad="38100" dist="38100" dir="2700000" algn="tl">
                    <a:srgbClr val="000000">
                      <a:alpha val="43137"/>
                    </a:srgbClr>
                  </a:outerShdw>
                </a:effectLst>
                <a:latin typeface="Verdana" pitchFamily="34" charset="0"/>
                <a:cs typeface="Arial" pitchFamily="34" charset="0"/>
              </a:rPr>
              <a:t>(official launch on 7 October 2013)</a:t>
            </a:r>
            <a:endParaRPr lang="en-US" altLang="en-US" sz="1400" b="1" dirty="0">
              <a:solidFill>
                <a:prstClr val="white"/>
              </a:solidFill>
              <a:effectLst>
                <a:outerShdw blurRad="38100" dist="38100" dir="2700000" algn="tl">
                  <a:srgbClr val="000000">
                    <a:alpha val="43137"/>
                  </a:srgbClr>
                </a:outerShdw>
              </a:effectLst>
              <a:latin typeface="Verdana" pitchFamily="34" charset="0"/>
              <a:cs typeface="Arial" pitchFamily="34" charset="0"/>
              <a:hlinkClick r:id=""/>
            </a:endParaRPr>
          </a:p>
          <a:p>
            <a:pPr algn="ctr" eaLnBrk="0" fontAlgn="base" hangingPunct="0">
              <a:spcBef>
                <a:spcPct val="0"/>
              </a:spcBef>
              <a:spcAft>
                <a:spcPct val="0"/>
              </a:spcAft>
            </a:pPr>
            <a:r>
              <a:rPr lang="en-US" altLang="en-US" sz="1400" dirty="0">
                <a:solidFill>
                  <a:prstClr val="white"/>
                </a:solidFill>
                <a:effectLst>
                  <a:outerShdw blurRad="38100" dist="38100" dir="2700000" algn="tl">
                    <a:srgbClr val="000000">
                      <a:alpha val="43137"/>
                    </a:srgbClr>
                  </a:outerShdw>
                </a:effectLst>
                <a:latin typeface="Verdana" pitchFamily="34" charset="0"/>
                <a:cs typeface="Arial" pitchFamily="34" charset="0"/>
                <a:hlinkClick r:id=""/>
              </a:rPr>
              <a:t>  </a:t>
            </a:r>
            <a:endParaRPr lang="en-US" altLang="en-US" sz="277800" dirty="0">
              <a:solidFill>
                <a:prstClr val="white"/>
              </a:solidFill>
              <a:effectLst>
                <a:outerShdw blurRad="38100" dist="38100" dir="2700000" algn="tl">
                  <a:srgbClr val="000000">
                    <a:alpha val="43137"/>
                  </a:srgbClr>
                </a:outerShdw>
              </a:effectLst>
              <a:latin typeface="Verdana" pitchFamily="34" charset="0"/>
              <a:cs typeface="Arial" pitchFamily="34" charset="0"/>
            </a:endParaRPr>
          </a:p>
        </p:txBody>
      </p:sp>
      <p:sp>
        <p:nvSpPr>
          <p:cNvPr id="8" name="Content Placeholder 2"/>
          <p:cNvSpPr txBox="1">
            <a:spLocks/>
          </p:cNvSpPr>
          <p:nvPr/>
        </p:nvSpPr>
        <p:spPr>
          <a:xfrm>
            <a:off x="335692" y="1628800"/>
            <a:ext cx="2796148" cy="4176464"/>
          </a:xfrm>
          <a:prstGeom prst="rect">
            <a:avLst/>
          </a:prstGeom>
          <a:solidFill>
            <a:srgbClr val="003300">
              <a:alpha val="32941"/>
            </a:srgb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eaLnBrk="0">
              <a:buFont typeface="Arial" panose="020B0604020202020204" pitchFamily="34" charset="0"/>
              <a:buNone/>
            </a:pPr>
            <a:endParaRPr lang="en-US" sz="1800" b="1" u="sng" dirty="0" smtClean="0">
              <a:solidFill>
                <a:schemeClr val="bg1"/>
              </a:solidFill>
            </a:endParaRPr>
          </a:p>
          <a:p>
            <a:pPr marL="0" indent="0" algn="ctr" eaLnBrk="0">
              <a:buFont typeface="Arial" panose="020B0604020202020204" pitchFamily="34" charset="0"/>
              <a:buNone/>
            </a:pPr>
            <a:endParaRPr lang="en-US" sz="1800" b="1" u="sng" dirty="0">
              <a:solidFill>
                <a:schemeClr val="bg1"/>
              </a:solidFill>
            </a:endParaRPr>
          </a:p>
          <a:p>
            <a:pPr marL="0" indent="0" algn="ctr" eaLnBrk="0">
              <a:buFont typeface="Arial" panose="020B0604020202020204" pitchFamily="34" charset="0"/>
              <a:buNone/>
            </a:pPr>
            <a:endParaRPr lang="en-US" sz="1800" b="1" u="sng" dirty="0" smtClean="0">
              <a:solidFill>
                <a:schemeClr val="bg1"/>
              </a:solidFill>
            </a:endParaRPr>
          </a:p>
          <a:p>
            <a:pPr marL="0" indent="0" algn="ctr" eaLnBrk="0">
              <a:buFont typeface="Arial" panose="020B0604020202020204" pitchFamily="34" charset="0"/>
              <a:buNone/>
            </a:pPr>
            <a:r>
              <a:rPr lang="en-US" sz="1800" b="1" u="sng" dirty="0" smtClean="0">
                <a:solidFill>
                  <a:schemeClr val="bg1"/>
                </a:solidFill>
              </a:rPr>
              <a:t>Towards Accountability</a:t>
            </a:r>
          </a:p>
          <a:p>
            <a:pPr marL="0" indent="0" algn="just" eaLnBrk="0">
              <a:buNone/>
            </a:pPr>
            <a:endParaRPr lang="en-US" sz="1800" dirty="0" smtClean="0">
              <a:solidFill>
                <a:schemeClr val="bg1"/>
              </a:solidFill>
            </a:endParaRPr>
          </a:p>
          <a:p>
            <a:pPr marL="0" indent="0" algn="just" eaLnBrk="0">
              <a:buNone/>
            </a:pPr>
            <a:endParaRPr lang="en-US" sz="1800" dirty="0">
              <a:solidFill>
                <a:schemeClr val="bg1"/>
              </a:solidFill>
            </a:endParaRPr>
          </a:p>
          <a:p>
            <a:pPr marL="0" indent="0" algn="just" eaLnBrk="0">
              <a:buNone/>
            </a:pPr>
            <a:endParaRPr lang="en-US" sz="1800" dirty="0" smtClean="0">
              <a:solidFill>
                <a:schemeClr val="bg1"/>
              </a:solidFill>
            </a:endParaRPr>
          </a:p>
          <a:p>
            <a:pPr marL="0" indent="0" algn="just" eaLnBrk="0">
              <a:buNone/>
            </a:pPr>
            <a:endParaRPr lang="en-US" sz="1800" dirty="0">
              <a:solidFill>
                <a:schemeClr val="bg1"/>
              </a:solidFill>
            </a:endParaRPr>
          </a:p>
          <a:p>
            <a:pPr marL="0" indent="0" algn="just" eaLnBrk="0">
              <a:buNone/>
            </a:pPr>
            <a:endParaRPr lang="en-US" sz="1800" dirty="0" smtClean="0">
              <a:solidFill>
                <a:schemeClr val="bg1"/>
              </a:solidFill>
            </a:endParaRPr>
          </a:p>
          <a:p>
            <a:pPr marL="0" indent="0" algn="just" eaLnBrk="0">
              <a:buNone/>
            </a:pPr>
            <a:r>
              <a:rPr lang="en-US" sz="1800" dirty="0" smtClean="0">
                <a:solidFill>
                  <a:schemeClr val="bg1"/>
                </a:solidFill>
              </a:rPr>
              <a:t>Consensus on set of targets to ensure accountability of the WSIS process beyond 2015</a:t>
            </a:r>
          </a:p>
          <a:p>
            <a:endParaRPr lang="en-US" sz="2000" dirty="0">
              <a:solidFill>
                <a:schemeClr val="bg2">
                  <a:lumMod val="90000"/>
                </a:schemeClr>
              </a:solidFill>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719445"/>
            <a:ext cx="2448272" cy="6065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utoShape 2" descr="data:image/jpeg;base64,/9j/4AAQSkZJRgABAQAAAQABAAD/2wCEAAkGBxAQEA8ODA8ODw8NDQ8ODQ4MEA8MDg4QFBEWFxQRFBUYHCggGBolHBUWITEhJSkrLjouFx8zRDMsNzQtLisBCgoKDg0OGxAQGy8mICQ1MjcsLCwsLCwvLTU3LC00LCwvLDQsLCwtLCwuLDQsLywsLDQsLDcsLDQsLCw0LCwtLP/AABEIAMIBAwMBEQACEQEDEQH/xAAcAAEAAgMBAQEAAAAAAAAAAAAAAQQCAwUGBwj/xABAEAACAgECAwQIAwUECwAAAAABAgADEQQSBSExBhNBUQciMmFxgZGhFEJSFSNisdGSoqPCFjNDU3KTwcPh8PH/xAAaAQEAAgMBAAAAAAAAAAAAAAAABAUBAgMG/8QALxEBAAICAAQDBwQCAwAAAAAAAAECAxEEEiExBRNBIlFhcbHB8IGRodEjMhQk4f/aAAwDAQACEQMRAD8A+4QEBAQEBAQEBAQEBAQEBAQEBAQEBAQEBAQEBAQEBAQEBAQEBAQEBAQEBAQEBAQEBAQEBAQEBAQEBAQEBAQEBAQEBAQEBAQEBAQEBAQEBAQEBAQEBAQEBAQEBAQEBAQEBAQEBAQEBAQEBAQEBAQEBAQEBAQED5T2n9KrJa9WiFa1VuU7+z1zYQcEqCQAufjnryka+W2/ZXXD+H4orE5t7n07LvZT0kNdbXTrBXttZa1trBQq7HC7hkggkjmMdZimad6s24nwzH5c3wzO49JfSZKUbmP2h0Qfu21enDg4INi8j5E9AZp5lN62kxwfETXmik6+TpA5AI5gjII5giboyYCAgICAgICAgICAgICAgICAgICAgICAgICAgVeLWFdPeye0tFrL8QhImJ7N6Ru0bfn70fNWnEaLrV3LpdNqtQF5czXp2IHPxxk/KRcU6lfcdSbV175iP5dCriPCWvs1Or02tpFlpsNek1FFtCEnOANiOBnngZ6xzUmesMzh4nHXVbxMfH8l7f0w8demijS0sUOrLtaV5MakA9T4EsP7OJ1zT00geG44m03n07fN840PA9Y2gbiibTp0tasoWY2bFYKbcYxt3ZHXPLM4zi9nayrx2s3lz3e+9EnaBnazQ2MSoqN9APPZhgHUe71lOPjN8Fpj2UbxbHW0RmiOvafs9z2n4wui0t2qYA92oCKTje7EKq/Uj7zve3LG1Tw+LzckU/d4js/6TXuvooupqIvuSnvKy9ewu21Tg5zzI8ROFM1t6mFrxHhmKMc3x2npHafyH0uSVI51fHtGzmtdVQXVipXvFB3DqBnr8pp5ld62kTwmeK800nXydGbo5AQEBAQEBAQEBAQEBAQEBAQEBAQIJgYs8CpqtWqg7uYIII8x4iGYfnfU1fgdWyoUbuXfuTYosrtpYFSrr4hkYqw95kG0TSXqsV8fE4uvf1+E/nWFbVkanUY02nWrvXr26fThmRB6oYgHmB1PziPanpDForix6tbevWXuvTG/eWaKxea91dXnwDbkP8j9p1z+koHhURq9fl92/gHF6V7N6vTl1FtVepqaskBt11hNZA8Qe8HPzBit48uWuXh7xxtZ10nX8d/o5foeBPEyR0r0Vxby9Z6wB/75TGH/AGdPEp1i18f7dr018Z56fRIfZB1VwHmcrWD/AHz9JtmnrEOPhuPVbZJ+Uff7Pm2jayg1WMpV1FWpQeJU4srb5gqfnONukrLFMXpr37j7P07XerILAfVZA4P8JGZOeXmNTp+ceAu+o1mkViT32t07MDz63KT9syDWN2h6nNaa4rRvpET9H6Sk55UgICAgICAgICAgICAgICAgIEZgQWgSIEEQMHSBUv0gbrA4fEuy1FwItqRx/Eob+cxMQ3re1e0uRp+w2noYvQhrJ67GZQfiOkxyw3nNae8qXargVt9BpVQdrB62bqrDPP6Ej5zW9OaNO3D8ROK/ND53rOz2uTk2nL46NWVYfXkftI/kztcx4pjmvq936P8ARLoa7Hfd31203O6msKq5wig9AMk58fpO9K8sKnic05rPAcb4i2u1lloU2HU24qTzQDai9R+VR95GmZtbcLulaYMUVt2jv91bVLYrbb0tRgoULfvztA2qF3flAGBjlymJ3Hdvj8u0bx9vg+19n+MhuBpbuy1PDbEJPM7qa2Tn80kqtvY28/nxa4qa++fq+XejurdxPQL4C5m/sVO3+WcMf+0LfjJ1gvP53h+hQZMebZZgICAgICAgICAgeWPEu91Fq2MQtVjVImcKNpwSR4kkTzPHcRe2eazOqx6LKuLlxRNe8upodViwVA5VwxAznaRz5e7rJXhvE2nL5W9xr9kfLj9nmdWXiKQECMwMSYGDPAqa3U7Uc+SMfoDAt6PULYiuhyGAMDdAjECMQMSkDFqhA1NpgfCBXs0CnwEG1TUcJVgRjkQQR4ETGm0Wl5a/sBpw/eU1LW45g1jYQfdia8kOv/ItrUz0cbjfYC+4qyX4KAgC1d4xnPhgzW+LmSeH46cPaG0cG1Ok4ZqNIP372JcFFY2gd51UZPvP1mOSYpytp4ml+IjLMajp/D5wGt07AvXbS6nIZlsqK/BxyEjTS0LvHxWC3TpPze39H/azV26zTadtTY9Dd4bRawvyq1sQAzZI9bb4zfFa/NqZRfEMODyZvWkRPvj5/Do+y12Zkx5xtBgTAwVoGWYEwEBAQK+v1aUVWXW52VIWbHMnHgPeek1veKVm0+jatZtMRD5bq+LPfqGuq0z6cWH94N4uVj034wNp8wCf6+e4q2DNbm7fyuMOO9K8s9XtezCUr+8bUCy5l2gFWqCDxADdT75K8PrwuOdxeJtPv6fxKJxU5ZjXLqP3ellygIgQYGJMDU7wKt12IHH4lqvUceasPtA5PBuMvQce0h6r5e8QPaaDilVwyjDPiDyIgXYCAgMQIxAjECCsDE1iBiaRAwbSqeogVruEVPydFPxAMxpmLSraTszpKnNlWnpRz1dEVWPzAjUNvMtrW3Xrrx0mWjYBAra/WpShdz0HIeJPlA0aO/KIT1Kgn4kZMC2rwM8wM4CAgee7fc9Bcv63oX/GQn7AyJxtuXDM/L6pHCxvLH56PmPC9YwBDdUYqflKDLSN7hcVl6ThHF9liK45PyHkZGmmusNclOaHv+G37lI/SRj/AIT0/wCs9F4Zn8zFqfT6en9KfNTllbli4sTA1sYFe0wOdqngee4pZyPwMDiK8C7w0qXw14oPIIdtljOx6KoWB6mq3X0D94guUHrWctjzxgGBZ0/aWonbaGrbxDgiB1KddU/sup+cCwGB6GBMBAQEBAYgRiAMDRfrK0GXdR8TA4uv7UIuRSNx8zyEDy+u1z3Nmxs5OAPAZ8oHpdHqekDq02wN4aBZgICB5f0gWfuKa/16gE/BUY/zIld4nbWKI98pvA13kmfg+c/hjWVY/wC3RrR/zrE/7efnKq8Ty1n3x95WMTu0x7v6X9TWe6V19qtlcfI8/tItZ9vU+ro972bv9nPLcpQg+DDmM/cfOTfC7+Xnmk+vT9Y/JVvF16bh6CejV6DA1tAr2iBztSsDg8QpzmBb0fZWu6tWX8VpyD634gVsbB5gA+r8/pA9DoODVacD8OnrdGsY7rD9eXy5QL+TzyBgeZ5nl1geT7U9qtFQpRkXUW+FYwQPif6QPJ6jjumdA+mS6q9mG6osDUo/Ng4z94FzS8YuAG2xh7icwOjV2k1A/MD8RAtV9q7fFVP2gbl7Wt41j6wM/wDS0/7v7wB7Wnwr+8DW/auzwRR84FaztLeem0fAZgU7uL3t7VjfLlApPaTzJJPvOYGtngYB/WHxED0OgfpA7mmaBcDQL8BAQKHF+E1apVW7cNjbkZCFZcjB6gjBnDPw9M1eW7rizWxTurw3b7RJRZpEqGEGmatRnPJHzzPj7crfEKRTkrXtpO4O825plT0ib6WXzUj7SjydJT4ns9Un7u046XImpr8ssMt/eBPzk7jKzh4iL19dTH5+d1fHtY+vp0l6VLQQpBHrjKgnmeWeU9LS8XrFo7SrprMTMe5kZsw1tA0uIFUKrua96BgASpYb8Hx29YGCaDUV3K1X4ZqsjebQ/egZ5lCOWcf/AGBc4nq6qE32rYVJ2kUo7k58wv8AMwOXb2o0ip36Wb85UVhSlg9xHh84HmdR26sZ2FlNT6dhtNRzux57v/EDx/F2qtueyirukbGEyzYOOZyYDTpiB0qngWFsgbA8DIPAnfAnfAb4Eb4EF4GJeBrZ4FnQ0FjuPy/rA9Ho6oHX06wLYEDoQEBAQPHekLSCz8MT4G5P7QQ/5ZVeK9K1t+fnRYcB3tDy/Z4na6MclHZc+YlFxGtxMeqx7Q9D2w71eHafVae2qt9NUpbvc5tUoB3aH9RIGB/KX84KZ+Gx2v6RH0QeGn/sWpre5/br3eC4RrtfxDWaQV3ItujrDVPaStVaVgb3YDqW6NjruxyHTrjiela+nZZZa4cGK246W7/Hfb9vR9m4XxOnVVJqNLYLKrM7XAK9Dggg8wc+Bk2tomNw89lxWx2mt41KwZlzaXMDk8TpyyOtGmuKk5/EDDAeG1sH6GBWt1mrDGwXoCetDIHoXyCnk3xMCvru0GoZdvqU8sMaSWZvgT7I+8DyWuIOYHHuyOnOBrU+YIgb64FmtoG9XgbA8DIPAnfAnfAb4Eb4EF4GSVM3sg/E8hAv6XhhPNufu8IHb0uix4QOpRRiBerrgbwsC3AiAgIHne2yZppb9OoH3RxKzxWu8O/dP9pvAz/kmPg8Rwxwtt4P6931EoMkbrVay5Xb3Vah10ZLZ0j1P+HC8gLK3K2Bh+rpg+Rx55vsMT5FN+5twk0i14iOu+s/R5Oq5kJNbMhKsjFCVyrDDKcdQR4TolzET3h9Z9FfD76NPZbqG21apkfT0N7QwDm33bhjl5KDJWGsxHVReJZqXvEV7x3n7fo9hrdONQmwW214YFjp37t+nsk4yBznZWtuxK09dsKigF7G6ADGSTA41muRye63lB0dhtVz/D4ke+BzdXfA4uqtJgc21CYGC6InwgWauF58IFlOD+6Bs/Yg8oGJ4IfAmBieDv4H7QI/ZVnmPpAfsuz3feBkOFWef2gbF4O3ifoIG+vgnnkwLlPB1H5YF6nhwHhAu1aPHhAt16eBYSqBuVIGe2BtgIEQIzA4va8Z0rH9FlLf4gX/ADSD4jG+Ht+n1SuDn/NH6/R82uvWu63vDhWRT8eWJQVrNqRpcTOlfg3ZO3XbrXvCabbetBBZ7EtGdgKYxt3HJweYHh1l9w2PmxxMuGXj4xxy1jr9v7VuEdhtVfXe1g7h6spUluQLbVYZ54/1eAcNjnkTrXDM726ZfEaV5eXrvv8AD/17zgfF001NVGvu3ahN1dt6Vsa0bcQqGzbgkDC590kUiYjUqbiL0vkm1I1DsnieCU0wGoY+0+dqJ5b36N8BNnFWd9Yrb++quDcnosr2VAeGwjn9esDXfa7ZNgQE/lqBCgeXvgc69CYFRtKTAzr4f7oFynh3ugXqdD7oFtNGPKBtGkHlAy/CDygR+DHlAfgh5QH4IeUCRoh5QMhox5QM10o8oGxdPA2LTAzFUDMJAzCwMgIE4gTAjMCCYGuyzEDidoLd9FiDmWXkPeCCPuJF4r2sdqe92wTy3iz5zq9J3twNqtWpUKC/LLeUoppfDj3K3jJTJbUPV9nytVZqq5qrk8ufMgZk/wAPy38vr70DjIjn/R1rdQVXdgk5A2rzLE+Et47ILCu9znviuxlK9yMOMHruJ6n3dJkZLeqgKgCqOiqAAPlAg35gYkZgQNPmBsXSDygb69KIFlNPA3rTA2CuBmEgTsgTsgNkCe7gNkCdkBsgTsgTtgTiBOIE4gMQJgY5gYkwMGaByeM68UtUW5o+9W9x9Ug/zgV+/qsGVdefgTtM0tSJZidK92hpb2zWR/EVInOcES255R32npGF28vy1jAm1cUQxNplytVxUu6Y9VFbkBOrVFmtgYDVGBZpuJgX6GgXqRAtokDeqQNirAzCwMwsCQIE4gTiAxAYgMQJxAYgMQGIEwEBAQJgaSYGDNA0vZA892rOakP6bR91MDzAYjoTAnvD5mBBMDFj4+UCVbMCzTUTA6OnpgdPT1QL9SQLSLA3qIGYEDMCBMCYEwECYCAgICAgTAQEBAQECqxganaBUusgcHjtma2HvU/eB53MBmAzAxsPIwN+iqziB2dNp4HSoogXqqoFlEgb1WBsAgZAQMhAmBMCYCAgIEwEBAQEBAQEBAQKTGBpsgUtRA4XFaiVIEDgHlyMBmAzA3UaVn8OXnA7ej0WMQOrRRAu11QLCJA2qsDYBAyAgZAQJgTAmAgICBMBAQEBAQEBAQEBApNA1OIFexIFO3T5gUL+Fq3UQK37EX3/AFMDdTwdR+X684F+rRAeEC3Xp4FlKoG5UgbAsDMCBmBAkQJgTAQJgICBMBAQEBAQEBAQEBAQKhEDBlgYFIGs1QMe5gBRAkUwMxXA2KkDMLAzAgZAQMgIEwJgTAQJgICBMBAQEBAQEBAQEBAQECuRAjECCsCNsCNkBtgTtgSFgSBAyAgSBAyxAmBMBAmAgICBMBAQEBAQEBAQEBAQEBA1YgRiBGIDEBiAxAYgTiAxAnECYEwJgIEwEBAQECYCAgICAgICAgICAgICBrgIEQEBAQECYCAgTAQJgIEwEBAmAgICAgICAgICAgICAgIC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go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230" y="2915190"/>
            <a:ext cx="2160240" cy="162018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www.itu.int/en/ITU-D/Statistics/PublishingImages/wtis2014_h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296" y="1584291"/>
            <a:ext cx="1760422" cy="908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8923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 Year Anniversary of Partnership for Measuring ICT for Development</a:t>
            </a:r>
            <a:endParaRPr lang="en-US" dirty="0"/>
          </a:p>
        </p:txBody>
      </p:sp>
      <p:sp>
        <p:nvSpPr>
          <p:cNvPr id="3" name="Content Placeholder 2"/>
          <p:cNvSpPr>
            <a:spLocks noGrp="1"/>
          </p:cNvSpPr>
          <p:nvPr>
            <p:ph idx="1"/>
          </p:nvPr>
        </p:nvSpPr>
        <p:spPr>
          <a:xfrm>
            <a:off x="457200" y="1484784"/>
            <a:ext cx="8229600" cy="4641379"/>
          </a:xfrm>
        </p:spPr>
        <p:txBody>
          <a:bodyPr>
            <a:normAutofit fontScale="85000" lnSpcReduction="20000"/>
          </a:bodyPr>
          <a:lstStyle/>
          <a:p>
            <a:r>
              <a:rPr lang="en-US" dirty="0"/>
              <a:t>Partnership on Measuring ICT </a:t>
            </a:r>
            <a:r>
              <a:rPr lang="en-US" dirty="0" smtClean="0"/>
              <a:t>for </a:t>
            </a:r>
            <a:br>
              <a:rPr lang="en-US" dirty="0" smtClean="0"/>
            </a:br>
            <a:r>
              <a:rPr lang="en-US" dirty="0" smtClean="0"/>
              <a:t>Development </a:t>
            </a:r>
            <a:r>
              <a:rPr lang="en-US" dirty="0"/>
              <a:t>d</a:t>
            </a:r>
            <a:r>
              <a:rPr lang="fr-CH" dirty="0" err="1"/>
              <a:t>eveloped</a:t>
            </a:r>
            <a:r>
              <a:rPr lang="fr-CH" dirty="0"/>
              <a:t> </a:t>
            </a:r>
            <a:r>
              <a:rPr lang="fr-CH" dirty="0" smtClean="0"/>
              <a:t/>
            </a:r>
            <a:br>
              <a:rPr lang="fr-CH" dirty="0" smtClean="0"/>
            </a:br>
            <a:r>
              <a:rPr lang="fr-CH" dirty="0" smtClean="0"/>
              <a:t>a </a:t>
            </a:r>
            <a:r>
              <a:rPr lang="fr-CH" dirty="0"/>
              <a:t>set of </a:t>
            </a:r>
            <a:r>
              <a:rPr lang="fr-CH" dirty="0" err="1"/>
              <a:t>indicators</a:t>
            </a:r>
            <a:r>
              <a:rPr lang="fr-CH" dirty="0"/>
              <a:t> to </a:t>
            </a:r>
            <a:r>
              <a:rPr lang="fr-CH" dirty="0" err="1"/>
              <a:t>measure</a:t>
            </a:r>
            <a:r>
              <a:rPr lang="fr-CH" dirty="0"/>
              <a:t> </a:t>
            </a:r>
            <a:r>
              <a:rPr lang="fr-CH" dirty="0" smtClean="0"/>
              <a:t/>
            </a:r>
            <a:br>
              <a:rPr lang="fr-CH" dirty="0" smtClean="0"/>
            </a:br>
            <a:r>
              <a:rPr lang="fr-CH" dirty="0" smtClean="0"/>
              <a:t>the </a:t>
            </a:r>
            <a:r>
              <a:rPr lang="fr-CH" b="1" dirty="0">
                <a:solidFill>
                  <a:srgbClr val="FFFF00"/>
                </a:solidFill>
              </a:rPr>
              <a:t>WSIS </a:t>
            </a:r>
            <a:r>
              <a:rPr lang="fr-CH" b="1" dirty="0" err="1">
                <a:solidFill>
                  <a:srgbClr val="FFFF00"/>
                </a:solidFill>
              </a:rPr>
              <a:t>targets</a:t>
            </a:r>
            <a:r>
              <a:rPr lang="fr-CH" b="1" dirty="0">
                <a:solidFill>
                  <a:srgbClr val="FFFF00"/>
                </a:solidFill>
              </a:rPr>
              <a:t> </a:t>
            </a:r>
            <a:endParaRPr lang="en-US" sz="1500" dirty="0" smtClean="0"/>
          </a:p>
          <a:p>
            <a:r>
              <a:rPr lang="en-US" dirty="0" smtClean="0"/>
              <a:t>Final </a:t>
            </a:r>
            <a:r>
              <a:rPr lang="en-US" dirty="0"/>
              <a:t>assessment of progress </a:t>
            </a:r>
            <a:r>
              <a:rPr lang="en-US" dirty="0" smtClean="0"/>
              <a:t/>
            </a:r>
            <a:br>
              <a:rPr lang="en-US" dirty="0" smtClean="0"/>
            </a:br>
            <a:r>
              <a:rPr lang="en-US" dirty="0" smtClean="0"/>
              <a:t>made </a:t>
            </a:r>
            <a:r>
              <a:rPr lang="en-US" dirty="0"/>
              <a:t>towards each of the ten </a:t>
            </a:r>
            <a:r>
              <a:rPr lang="en-US" dirty="0" smtClean="0"/>
              <a:t/>
            </a:r>
            <a:br>
              <a:rPr lang="en-US" dirty="0" smtClean="0"/>
            </a:br>
            <a:r>
              <a:rPr lang="en-US" dirty="0" smtClean="0"/>
              <a:t>WSIS </a:t>
            </a:r>
            <a:r>
              <a:rPr lang="en-US" dirty="0"/>
              <a:t>targets </a:t>
            </a:r>
          </a:p>
          <a:p>
            <a:pPr lvl="1"/>
            <a:r>
              <a:rPr lang="en-US" dirty="0"/>
              <a:t>Major report coordinated by </a:t>
            </a:r>
            <a:r>
              <a:rPr lang="en-US" dirty="0" smtClean="0"/>
              <a:t/>
            </a:r>
            <a:br>
              <a:rPr lang="en-US" dirty="0" smtClean="0"/>
            </a:br>
            <a:r>
              <a:rPr lang="en-US" dirty="0" smtClean="0"/>
              <a:t>ITU </a:t>
            </a:r>
            <a:r>
              <a:rPr lang="en-US" dirty="0"/>
              <a:t>and involving many contributors</a:t>
            </a:r>
          </a:p>
          <a:p>
            <a:pPr lvl="1"/>
            <a:r>
              <a:rPr lang="fr-CH" dirty="0"/>
              <a:t>The </a:t>
            </a:r>
            <a:r>
              <a:rPr lang="fr-CH" dirty="0" err="1"/>
              <a:t>only</a:t>
            </a:r>
            <a:r>
              <a:rPr lang="fr-CH" dirty="0"/>
              <a:t> </a:t>
            </a:r>
            <a:r>
              <a:rPr lang="fr-CH" i="1" dirty="0"/>
              <a:t>quantitative</a:t>
            </a:r>
            <a:r>
              <a:rPr lang="fr-CH" dirty="0"/>
              <a:t> global </a:t>
            </a:r>
            <a:r>
              <a:rPr lang="fr-CH" dirty="0" err="1"/>
              <a:t>assessment</a:t>
            </a:r>
            <a:r>
              <a:rPr lang="fr-CH" dirty="0"/>
              <a:t> of WSIS </a:t>
            </a:r>
            <a:r>
              <a:rPr lang="fr-CH" dirty="0" err="1"/>
              <a:t>outcomes</a:t>
            </a:r>
            <a:endParaRPr lang="en-US" dirty="0"/>
          </a:p>
          <a:p>
            <a:pPr lvl="1"/>
            <a:r>
              <a:rPr lang="en-US" dirty="0"/>
              <a:t>Based on data collection carried out in 2013 with all member states (WSIS targets questionnaire</a:t>
            </a:r>
            <a:r>
              <a:rPr lang="en-US" dirty="0" smtClean="0"/>
              <a:t>)</a:t>
            </a:r>
            <a:endParaRPr lang="en-US" dirty="0"/>
          </a:p>
          <a:p>
            <a:r>
              <a:rPr lang="en-GB" dirty="0" smtClean="0"/>
              <a:t>Launch </a:t>
            </a:r>
            <a:r>
              <a:rPr lang="en-GB" dirty="0"/>
              <a:t>of final report: </a:t>
            </a:r>
            <a:r>
              <a:rPr lang="en-US" dirty="0">
                <a:solidFill>
                  <a:srgbClr val="FFFF00"/>
                </a:solidFill>
              </a:rPr>
              <a:t>WSIS+10 High-level Event, 10-13 June 2014, Geneva </a:t>
            </a:r>
            <a:endParaRPr lang="en-US" dirty="0" smtClean="0">
              <a:solidFill>
                <a:srgbClr val="FFFF00"/>
              </a:solidFill>
            </a:endParaRPr>
          </a:p>
        </p:txBody>
      </p:sp>
      <p:sp>
        <p:nvSpPr>
          <p:cNvPr id="6" name="Rounded Rectangle 5"/>
          <p:cNvSpPr/>
          <p:nvPr/>
        </p:nvSpPr>
        <p:spPr>
          <a:xfrm>
            <a:off x="5220072" y="1628800"/>
            <a:ext cx="3528393" cy="20162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7" y="2569096"/>
            <a:ext cx="3294471" cy="958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2" descr="Partnership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364088" y="1772816"/>
            <a:ext cx="3294471" cy="7119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494371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 Year Anniversary of the </a:t>
            </a:r>
            <a:br>
              <a:rPr lang="en-US" dirty="0" smtClean="0"/>
            </a:br>
            <a:r>
              <a:rPr lang="en-US" dirty="0" smtClean="0"/>
              <a:t>WSIS Stocktaking Process</a:t>
            </a:r>
            <a:endParaRPr lang="en-US" dirty="0"/>
          </a:p>
        </p:txBody>
      </p:sp>
      <p:sp>
        <p:nvSpPr>
          <p:cNvPr id="3" name="Content Placeholder 2"/>
          <p:cNvSpPr>
            <a:spLocks noGrp="1"/>
          </p:cNvSpPr>
          <p:nvPr>
            <p:ph idx="1"/>
          </p:nvPr>
        </p:nvSpPr>
        <p:spPr>
          <a:xfrm>
            <a:off x="457200" y="1484784"/>
            <a:ext cx="8229600" cy="4641379"/>
          </a:xfrm>
        </p:spPr>
        <p:txBody>
          <a:bodyPr>
            <a:normAutofit/>
          </a:bodyPr>
          <a:lstStyle/>
          <a:p>
            <a:r>
              <a:rPr lang="en-US" dirty="0" smtClean="0"/>
              <a:t>WSIS Stocktaking Process </a:t>
            </a:r>
          </a:p>
          <a:p>
            <a:r>
              <a:rPr lang="en-US" dirty="0" smtClean="0"/>
              <a:t>Publicly available database and </a:t>
            </a:r>
            <a:br>
              <a:rPr lang="en-US" dirty="0" smtClean="0"/>
            </a:br>
            <a:r>
              <a:rPr lang="en-US" dirty="0" smtClean="0"/>
              <a:t>networking platform </a:t>
            </a:r>
          </a:p>
          <a:p>
            <a:r>
              <a:rPr lang="en-US" dirty="0" smtClean="0"/>
              <a:t>More than 30.000 Active Users</a:t>
            </a:r>
          </a:p>
          <a:p>
            <a:r>
              <a:rPr lang="en-US" dirty="0" smtClean="0"/>
              <a:t>More than 10.000 Entries</a:t>
            </a:r>
          </a:p>
          <a:p>
            <a:r>
              <a:rPr lang="en-US" dirty="0" smtClean="0"/>
              <a:t>Regular reporting through</a:t>
            </a:r>
          </a:p>
          <a:p>
            <a:pPr lvl="1"/>
            <a:r>
              <a:rPr lang="en-US" dirty="0" smtClean="0"/>
              <a:t>WSIS Stocktaking Reports</a:t>
            </a:r>
          </a:p>
          <a:p>
            <a:pPr lvl="1"/>
            <a:r>
              <a:rPr lang="en-US" dirty="0" smtClean="0"/>
              <a:t>WSIS Success Stories</a:t>
            </a:r>
          </a:p>
          <a:p>
            <a:pPr lvl="1"/>
            <a:r>
              <a:rPr lang="en-US" dirty="0" smtClean="0"/>
              <a:t>Regional Reports</a:t>
            </a:r>
          </a:p>
          <a:p>
            <a:endParaRPr lang="en-US" dirty="0"/>
          </a:p>
        </p:txBody>
      </p:sp>
      <p:grpSp>
        <p:nvGrpSpPr>
          <p:cNvPr id="5" name="Group 4"/>
          <p:cNvGrpSpPr/>
          <p:nvPr/>
        </p:nvGrpSpPr>
        <p:grpSpPr>
          <a:xfrm>
            <a:off x="5292080" y="5245561"/>
            <a:ext cx="3744416" cy="1351791"/>
            <a:chOff x="67772" y="2456504"/>
            <a:chExt cx="9000039" cy="408259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2092" y="2468894"/>
              <a:ext cx="1430068" cy="268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8550" y="2468894"/>
              <a:ext cx="1425778" cy="268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4594" y="2456504"/>
              <a:ext cx="1423217" cy="268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http://groups.itu.int/Portals/30/documents/WSIS/WSIS%20Stockatking%20Report%202010%20-%20cover%20front%20201x28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8024" y="2468894"/>
              <a:ext cx="1421968" cy="26883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groups.itu.int/Portals/30/documents/WSIS/WSIS-ST-Cover-200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76692" y="2457155"/>
              <a:ext cx="1421906" cy="27000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groups.itu.int/Portals/30/documents/WSIS/STRepor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772" y="2468895"/>
              <a:ext cx="1451982" cy="268829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7772" y="5144804"/>
              <a:ext cx="8968725" cy="1394290"/>
            </a:xfrm>
            <a:prstGeom prst="rect">
              <a:avLst/>
            </a:prstGeom>
          </p:spPr>
          <p:txBody>
            <a:bodyPr wrap="square">
              <a:spAutoFit/>
            </a:bodyPr>
            <a:lstStyle/>
            <a:p>
              <a:pPr fontAlgn="base">
                <a:spcBef>
                  <a:spcPct val="0"/>
                </a:spcBef>
                <a:spcAft>
                  <a:spcPct val="0"/>
                </a:spcAft>
              </a:pPr>
              <a:r>
                <a:rPr lang="en-US" sz="2400" b="1" dirty="0" smtClean="0">
                  <a:solidFill>
                    <a:srgbClr val="C00000"/>
                  </a:solidFill>
                  <a:effectLst>
                    <a:outerShdw blurRad="38100" dist="38100" dir="2700000" algn="tl">
                      <a:srgbClr val="000000">
                        <a:alpha val="43137"/>
                      </a:srgbClr>
                    </a:outerShdw>
                  </a:effectLst>
                  <a:latin typeface="Arial" pitchFamily="34" charset="0"/>
                  <a:ea typeface="ＭＳ Ｐゴシック" pitchFamily="34" charset="-128"/>
                </a:rPr>
                <a:t>    </a:t>
              </a:r>
              <a:endParaRPr lang="en-US" sz="2000" dirty="0">
                <a:solidFill>
                  <a:srgbClr val="C00000"/>
                </a:solidFill>
                <a:effectLst>
                  <a:outerShdw blurRad="38100" dist="38100" dir="2700000" algn="tl">
                    <a:srgbClr val="000000">
                      <a:alpha val="43137"/>
                    </a:srgbClr>
                  </a:outerShdw>
                </a:effectLst>
                <a:latin typeface="Arial" pitchFamily="34" charset="0"/>
                <a:ea typeface="ＭＳ Ｐゴシック" pitchFamily="34" charset="-128"/>
              </a:endParaRPr>
            </a:p>
          </p:txBody>
        </p:sp>
      </p:grpSp>
      <p:pic>
        <p:nvPicPr>
          <p:cNvPr id="15"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58742" y="1700808"/>
            <a:ext cx="2389722" cy="234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1084" t="9374" r="34406" b="8334"/>
          <a:stretch/>
        </p:blipFill>
        <p:spPr bwMode="auto">
          <a:xfrm>
            <a:off x="5610954" y="2647338"/>
            <a:ext cx="2417430" cy="234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7002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 Year Anniversary of the </a:t>
            </a:r>
            <a:br>
              <a:rPr lang="en-US" dirty="0" smtClean="0"/>
            </a:br>
            <a:r>
              <a:rPr lang="en-US" dirty="0" smtClean="0"/>
              <a:t>WSIS Stocktaking Process</a:t>
            </a:r>
            <a:endParaRPr lang="en-US" dirty="0"/>
          </a:p>
        </p:txBody>
      </p:sp>
      <p:sp>
        <p:nvSpPr>
          <p:cNvPr id="3" name="Content Placeholder 2"/>
          <p:cNvSpPr>
            <a:spLocks noGrp="1"/>
          </p:cNvSpPr>
          <p:nvPr>
            <p:ph idx="1"/>
          </p:nvPr>
        </p:nvSpPr>
        <p:spPr/>
        <p:txBody>
          <a:bodyPr>
            <a:normAutofit/>
          </a:bodyPr>
          <a:lstStyle/>
          <a:p>
            <a:r>
              <a:rPr lang="en-US" b="1" dirty="0" smtClean="0">
                <a:solidFill>
                  <a:srgbClr val="FFFF00"/>
                </a:solidFill>
              </a:rPr>
              <a:t>WSIS Project Prizes Track </a:t>
            </a:r>
          </a:p>
          <a:p>
            <a:r>
              <a:rPr lang="en-US" b="1" dirty="0" smtClean="0"/>
              <a:t>More than 140 projects </a:t>
            </a:r>
            <a:r>
              <a:rPr lang="en-US" dirty="0" smtClean="0"/>
              <a:t/>
            </a:r>
            <a:br>
              <a:rPr lang="en-US" dirty="0" smtClean="0"/>
            </a:br>
            <a:r>
              <a:rPr lang="en-US" dirty="0" smtClean="0"/>
              <a:t>nominated in 17 categories </a:t>
            </a:r>
            <a:br>
              <a:rPr lang="en-US" dirty="0" smtClean="0"/>
            </a:br>
            <a:r>
              <a:rPr lang="en-US" dirty="0" smtClean="0"/>
              <a:t>following the WSIS Action Lines</a:t>
            </a:r>
          </a:p>
          <a:p>
            <a:r>
              <a:rPr lang="en-US" b="1" dirty="0" smtClean="0">
                <a:solidFill>
                  <a:srgbClr val="FFFF00"/>
                </a:solidFill>
              </a:rPr>
              <a:t>Award Ceremony at the </a:t>
            </a:r>
            <a:br>
              <a:rPr lang="en-US" b="1" dirty="0" smtClean="0">
                <a:solidFill>
                  <a:srgbClr val="FFFF00"/>
                </a:solidFill>
              </a:rPr>
            </a:br>
            <a:r>
              <a:rPr lang="en-US" dirty="0" smtClean="0"/>
              <a:t>WSIS+10 High Level Event</a:t>
            </a:r>
          </a:p>
          <a:p>
            <a:endParaRPr lang="en-US" dirty="0" smtClean="0"/>
          </a:p>
        </p:txBody>
      </p:sp>
      <p:pic>
        <p:nvPicPr>
          <p:cNvPr id="6146" name="Picture 2" descr="https://farm9.staticflickr.com/8404/8747428884_d98279d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7214" y="1556792"/>
            <a:ext cx="2919242" cy="1944216"/>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txBox="1">
            <a:spLocks/>
          </p:cNvSpPr>
          <p:nvPr/>
        </p:nvSpPr>
        <p:spPr>
          <a:xfrm>
            <a:off x="509073" y="4740473"/>
            <a:ext cx="5217661" cy="1337583"/>
          </a:xfrm>
          <a:prstGeom prst="rect">
            <a:avLst/>
          </a:prstGeom>
          <a:solidFill>
            <a:schemeClr val="bg1">
              <a:alpha val="57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lang="en-US" sz="2800" kern="1200" smtClean="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lang="en-US" sz="2800" kern="1200" smtClean="0">
                <a:solidFill>
                  <a:schemeClr val="bg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lang="en-US" sz="2400" kern="1200" smtClean="0">
                <a:solidFill>
                  <a:schemeClr val="bg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lang="en-US" sz="2000" kern="1200" smtClean="0">
                <a:solidFill>
                  <a:schemeClr val="bg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lang="en-US" sz="20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smtClean="0">
                <a:solidFill>
                  <a:schemeClr val="tx1">
                    <a:lumMod val="95000"/>
                    <a:lumOff val="5000"/>
                  </a:schemeClr>
                </a:solidFill>
                <a:latin typeface="Times New Roman" pitchFamily="18" charset="0"/>
                <a:cs typeface="Times New Roman" pitchFamily="18" charset="0"/>
              </a:rPr>
              <a:t>WSIS Project Prizes recognize excellence in the implementation of projects and initiatives which further the goals of WSIS in improving connectivity to information and communication technologies (ICTs) in line with the 11 Action Lines laid out in the WSIS outcome documents</a:t>
            </a:r>
            <a:endParaRPr lang="en-US" sz="1600" i="1" dirty="0">
              <a:solidFill>
                <a:schemeClr val="tx1">
                  <a:lumMod val="95000"/>
                  <a:lumOff val="5000"/>
                </a:schemeClr>
              </a:solidFill>
              <a:latin typeface="Times New Roman" pitchFamily="18" charset="0"/>
              <a:cs typeface="Times New Roman" pitchFamily="18" charset="0"/>
            </a:endParaRPr>
          </a:p>
        </p:txBody>
      </p:sp>
      <p:pic>
        <p:nvPicPr>
          <p:cNvPr id="14" name="Picture 2" descr="http://groups.itu.int/Portals/30/prizes/img/prize12.jpg">
            <a:hlinkClick r:id="rId3"/>
          </p:cNvPr>
          <p:cNvPicPr>
            <a:picLocks noChangeAspect="1" noChangeArrowheads="1"/>
          </p:cNvPicPr>
          <p:nvPr/>
        </p:nvPicPr>
        <p:blipFill>
          <a:blip r:embed="rId4" cstate="print"/>
          <a:srcRect t="18519"/>
          <a:stretch>
            <a:fillRect/>
          </a:stretch>
        </p:blipFill>
        <p:spPr bwMode="auto">
          <a:xfrm>
            <a:off x="5724534" y="4729425"/>
            <a:ext cx="2951922" cy="1348631"/>
          </a:xfrm>
          <a:prstGeom prst="rect">
            <a:avLst/>
          </a:prstGeom>
          <a:noFill/>
        </p:spPr>
      </p:pic>
    </p:spTree>
    <p:extLst>
      <p:ext uri="{BB962C8B-B14F-4D97-AF65-F5344CB8AC3E}">
        <p14:creationId xmlns:p14="http://schemas.microsoft.com/office/powerpoint/2010/main" val="14394585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Update on the WSIS+10 High-level Event:</a:t>
            </a:r>
            <a:br>
              <a:rPr lang="en-US" sz="4000" dirty="0" smtClean="0"/>
            </a:br>
            <a:r>
              <a:rPr lang="en-US" sz="4000" dirty="0" smtClean="0"/>
              <a:t>10 Year Reports</a:t>
            </a:r>
            <a:endParaRPr lang="en-US" dirty="0"/>
          </a:p>
        </p:txBody>
      </p:sp>
      <p:sp>
        <p:nvSpPr>
          <p:cNvPr id="3" name="Content Placeholder 2"/>
          <p:cNvSpPr>
            <a:spLocks noGrp="1"/>
          </p:cNvSpPr>
          <p:nvPr>
            <p:ph idx="1"/>
          </p:nvPr>
        </p:nvSpPr>
        <p:spPr>
          <a:xfrm>
            <a:off x="457200" y="1412776"/>
            <a:ext cx="8507288" cy="4752528"/>
          </a:xfrm>
          <a:solidFill>
            <a:srgbClr val="003300">
              <a:alpha val="32941"/>
            </a:srgbClr>
          </a:solidFill>
        </p:spPr>
        <p:txBody>
          <a:bodyPr vert="horz" lIns="91440" tIns="45720" rIns="91440" bIns="45720" rtlCol="0">
            <a:noAutofit/>
          </a:bodyPr>
          <a:lstStyle/>
          <a:p>
            <a:pPr lvl="0"/>
            <a:r>
              <a:rPr lang="en-US" sz="2000" b="1" dirty="0" smtClean="0">
                <a:solidFill>
                  <a:srgbClr val="FFFF00"/>
                </a:solidFill>
              </a:rPr>
              <a:t>10-Year Country Reports</a:t>
            </a:r>
            <a:r>
              <a:rPr lang="en-US" sz="2000" dirty="0" smtClean="0">
                <a:effectLst/>
              </a:rPr>
              <a:t>: Argentina</a:t>
            </a:r>
            <a:r>
              <a:rPr lang="en-US" sz="2000" dirty="0">
                <a:effectLst/>
              </a:rPr>
              <a:t>, Belarus, Bulgaria, Japan, Lithuania, </a:t>
            </a:r>
            <a:r>
              <a:rPr lang="en-US" sz="2000" dirty="0" smtClean="0">
                <a:effectLst/>
              </a:rPr>
              <a:t>Oman, Poland</a:t>
            </a:r>
            <a:r>
              <a:rPr lang="en-US" sz="2000" dirty="0">
                <a:effectLst/>
              </a:rPr>
              <a:t>, </a:t>
            </a:r>
            <a:r>
              <a:rPr lang="en-US" sz="2000" dirty="0" smtClean="0">
                <a:effectLst/>
              </a:rPr>
              <a:t>Rwanda, Uruguay. Under preparation: UAE, India, Bangladesh and others</a:t>
            </a:r>
          </a:p>
          <a:p>
            <a:pPr lvl="0"/>
            <a:r>
              <a:rPr lang="en-US" sz="2000" b="1" dirty="0" smtClean="0">
                <a:solidFill>
                  <a:srgbClr val="FFFF00"/>
                </a:solidFill>
              </a:rPr>
              <a:t>10-Year Action </a:t>
            </a:r>
            <a:r>
              <a:rPr lang="en-US" sz="2000" b="1" dirty="0">
                <a:solidFill>
                  <a:srgbClr val="FFFF00"/>
                </a:solidFill>
              </a:rPr>
              <a:t>Line Facilitators </a:t>
            </a:r>
            <a:r>
              <a:rPr lang="en-US" sz="2000" b="1" dirty="0" smtClean="0">
                <a:solidFill>
                  <a:srgbClr val="FFFF00"/>
                </a:solidFill>
              </a:rPr>
              <a:t>reports</a:t>
            </a:r>
            <a:r>
              <a:rPr lang="en-US" sz="2000" dirty="0" smtClean="0">
                <a:effectLst/>
              </a:rPr>
              <a:t>: C2</a:t>
            </a:r>
            <a:r>
              <a:rPr lang="en-US" sz="2000" dirty="0">
                <a:effectLst/>
              </a:rPr>
              <a:t>, C5 and C6 from ITU, C3, C7 e learning, C7 e science, C8, C9 and C10 from UNESCO and C7 e business from UNCTAD, ITC, </a:t>
            </a:r>
            <a:r>
              <a:rPr lang="en-US" sz="2000" dirty="0" smtClean="0">
                <a:effectLst/>
              </a:rPr>
              <a:t>UPU</a:t>
            </a:r>
          </a:p>
          <a:p>
            <a:pPr lvl="0"/>
            <a:r>
              <a:rPr lang="en-US" sz="2000" dirty="0" smtClean="0">
                <a:effectLst/>
              </a:rPr>
              <a:t>A </a:t>
            </a:r>
            <a:r>
              <a:rPr lang="en-US" sz="2000" dirty="0">
                <a:effectLst/>
              </a:rPr>
              <a:t>comprehensive Civil Society Report </a:t>
            </a:r>
            <a:r>
              <a:rPr lang="en-US" sz="2000" dirty="0" smtClean="0">
                <a:effectLst/>
              </a:rPr>
              <a:t>has </a:t>
            </a:r>
            <a:r>
              <a:rPr lang="en-US" sz="2000" dirty="0">
                <a:effectLst/>
              </a:rPr>
              <a:t>been submitted by the Association for Progressive Communication </a:t>
            </a:r>
            <a:endParaRPr lang="en-US" sz="2000" dirty="0" smtClean="0">
              <a:effectLst/>
            </a:endParaRPr>
          </a:p>
          <a:p>
            <a:pPr lvl="0"/>
            <a:r>
              <a:rPr lang="en-US" sz="2000" b="1" dirty="0" smtClean="0">
                <a:solidFill>
                  <a:srgbClr val="FFFF00"/>
                </a:solidFill>
              </a:rPr>
              <a:t>Final </a:t>
            </a:r>
            <a:r>
              <a:rPr lang="en-US" sz="2000" b="1" dirty="0">
                <a:solidFill>
                  <a:srgbClr val="FFFF00"/>
                </a:solidFill>
              </a:rPr>
              <a:t>quantitative assessment </a:t>
            </a:r>
            <a:r>
              <a:rPr lang="en-US" sz="2000" b="1" dirty="0" smtClean="0">
                <a:solidFill>
                  <a:srgbClr val="FFFF00"/>
                </a:solidFill>
              </a:rPr>
              <a:t>report</a:t>
            </a:r>
            <a:r>
              <a:rPr lang="en-US" sz="2000" b="1" dirty="0">
                <a:solidFill>
                  <a:srgbClr val="FFFF00"/>
                </a:solidFill>
              </a:rPr>
              <a:t> </a:t>
            </a:r>
            <a:r>
              <a:rPr lang="en-US" sz="2000" dirty="0" smtClean="0">
                <a:effectLst/>
              </a:rPr>
              <a:t>(Partnership on Measuring ICTs)</a:t>
            </a:r>
          </a:p>
          <a:p>
            <a:pPr lvl="0"/>
            <a:r>
              <a:rPr lang="en-US" sz="2000" dirty="0" smtClean="0"/>
              <a:t>10 </a:t>
            </a:r>
            <a:r>
              <a:rPr lang="en-US" sz="2000" dirty="0"/>
              <a:t>Years Regional Assessment Reports by Regional Commissions </a:t>
            </a:r>
          </a:p>
          <a:p>
            <a:pPr lvl="0"/>
            <a:r>
              <a:rPr lang="en-US" sz="2000" dirty="0" smtClean="0"/>
              <a:t>WSIS </a:t>
            </a:r>
            <a:r>
              <a:rPr lang="en-US" sz="2000" dirty="0"/>
              <a:t>Stocktaking Report </a:t>
            </a:r>
            <a:r>
              <a:rPr lang="en-US" sz="2000" dirty="0" smtClean="0"/>
              <a:t>2014</a:t>
            </a:r>
          </a:p>
          <a:p>
            <a:pPr lvl="0"/>
            <a:r>
              <a:rPr lang="en-US" sz="2000" dirty="0" smtClean="0"/>
              <a:t>WSIS </a:t>
            </a:r>
            <a:r>
              <a:rPr lang="en-US" sz="2000" dirty="0"/>
              <a:t>Success Stories Report </a:t>
            </a:r>
            <a:r>
              <a:rPr lang="en-US" sz="2000" dirty="0" smtClean="0"/>
              <a:t>2014</a:t>
            </a:r>
          </a:p>
          <a:p>
            <a:pPr lvl="0"/>
            <a:r>
              <a:rPr lang="en-US" sz="2000" dirty="0">
                <a:effectLst/>
              </a:rPr>
              <a:t>WSIS+10: ITUs role in the Implementation of WSIS Outcomes (10 Year Report)</a:t>
            </a:r>
            <a:endParaRPr lang="en-US" sz="2000" dirty="0"/>
          </a:p>
          <a:p>
            <a:pPr lvl="0"/>
            <a:endParaRPr lang="en-US" sz="2000" dirty="0">
              <a:effectLst/>
            </a:endParaRPr>
          </a:p>
          <a:p>
            <a:endParaRPr lang="en-US" sz="2000" dirty="0" smtClean="0"/>
          </a:p>
          <a:p>
            <a:endParaRPr lang="en-US" sz="2000" dirty="0" smtClean="0"/>
          </a:p>
          <a:p>
            <a:endParaRPr lang="en-US" sz="2000" dirty="0" smtClean="0"/>
          </a:p>
          <a:p>
            <a:endParaRPr lang="en-US" sz="2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1035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Country Workshops</a:t>
            </a:r>
            <a:endParaRPr lang="en-US" dirty="0"/>
          </a:p>
        </p:txBody>
      </p:sp>
      <p:sp>
        <p:nvSpPr>
          <p:cNvPr id="3" name="Content Placeholder 2"/>
          <p:cNvSpPr>
            <a:spLocks noGrp="1"/>
          </p:cNvSpPr>
          <p:nvPr>
            <p:ph idx="1"/>
          </p:nvPr>
        </p:nvSpPr>
        <p:spPr>
          <a:xfrm>
            <a:off x="457200" y="1412776"/>
            <a:ext cx="8229600" cy="4713387"/>
          </a:xfrm>
        </p:spPr>
        <p:txBody>
          <a:bodyPr>
            <a:normAutofit/>
          </a:bodyPr>
          <a:lstStyle/>
          <a:p>
            <a:pPr lvl="0"/>
            <a:r>
              <a:rPr lang="en-US" b="1" dirty="0">
                <a:solidFill>
                  <a:srgbClr val="FFFF00"/>
                </a:solidFill>
              </a:rPr>
              <a:t>10-Year Country Reports</a:t>
            </a:r>
            <a:r>
              <a:rPr lang="en-US" dirty="0">
                <a:effectLst/>
              </a:rPr>
              <a:t>: </a:t>
            </a:r>
            <a:br>
              <a:rPr lang="en-US" dirty="0">
                <a:effectLst/>
              </a:rPr>
            </a:br>
            <a:r>
              <a:rPr lang="en-US" dirty="0" smtClean="0">
                <a:effectLst/>
              </a:rPr>
              <a:t>Argentina</a:t>
            </a:r>
            <a:r>
              <a:rPr lang="en-US" dirty="0">
                <a:effectLst/>
              </a:rPr>
              <a:t>, Belarus, Bulgaria, </a:t>
            </a:r>
            <a:r>
              <a:rPr lang="en-US" dirty="0" smtClean="0">
                <a:effectLst/>
              </a:rPr>
              <a:t/>
            </a:r>
            <a:br>
              <a:rPr lang="en-US" dirty="0" smtClean="0">
                <a:effectLst/>
              </a:rPr>
            </a:br>
            <a:r>
              <a:rPr lang="en-US" dirty="0" smtClean="0">
                <a:effectLst/>
              </a:rPr>
              <a:t>Japan</a:t>
            </a:r>
            <a:r>
              <a:rPr lang="en-US" dirty="0">
                <a:effectLst/>
              </a:rPr>
              <a:t>, Lithuania, Oman, Poland, </a:t>
            </a:r>
            <a:r>
              <a:rPr lang="en-US" dirty="0" smtClean="0">
                <a:effectLst/>
              </a:rPr>
              <a:t/>
            </a:r>
            <a:br>
              <a:rPr lang="en-US" dirty="0" smtClean="0">
                <a:effectLst/>
              </a:rPr>
            </a:br>
            <a:r>
              <a:rPr lang="en-US" dirty="0" smtClean="0">
                <a:effectLst/>
              </a:rPr>
              <a:t>Rwanda</a:t>
            </a:r>
            <a:r>
              <a:rPr lang="en-US" dirty="0">
                <a:effectLst/>
              </a:rPr>
              <a:t>, Uruguay. </a:t>
            </a:r>
            <a:r>
              <a:rPr lang="en-US" dirty="0" smtClean="0">
                <a:effectLst/>
              </a:rPr>
              <a:t/>
            </a:r>
            <a:br>
              <a:rPr lang="en-US" dirty="0" smtClean="0">
                <a:effectLst/>
              </a:rPr>
            </a:br>
            <a:r>
              <a:rPr lang="en-US" dirty="0" smtClean="0">
                <a:effectLst/>
              </a:rPr>
              <a:t>Under </a:t>
            </a:r>
            <a:r>
              <a:rPr lang="en-US" dirty="0">
                <a:effectLst/>
              </a:rPr>
              <a:t>preparation: UAE, India, </a:t>
            </a:r>
            <a:r>
              <a:rPr lang="en-US" dirty="0" smtClean="0">
                <a:effectLst/>
              </a:rPr>
              <a:t/>
            </a:r>
            <a:br>
              <a:rPr lang="en-US" dirty="0" smtClean="0">
                <a:effectLst/>
              </a:rPr>
            </a:br>
            <a:r>
              <a:rPr lang="en-US" dirty="0" smtClean="0">
                <a:effectLst/>
              </a:rPr>
              <a:t>Bangladesh </a:t>
            </a:r>
            <a:r>
              <a:rPr lang="en-US" dirty="0">
                <a:effectLst/>
              </a:rPr>
              <a:t>and </a:t>
            </a:r>
            <a:r>
              <a:rPr lang="en-US" dirty="0" smtClean="0">
                <a:effectLst/>
              </a:rPr>
              <a:t>others</a:t>
            </a:r>
          </a:p>
          <a:p>
            <a:pPr lvl="0"/>
            <a:r>
              <a:rPr lang="en-US" b="1" dirty="0" smtClean="0">
                <a:solidFill>
                  <a:srgbClr val="FFFF00"/>
                </a:solidFill>
                <a:effectLst/>
              </a:rPr>
              <a:t>Last chance to request for country workshop to celebrate 10 years achievements in implementation </a:t>
            </a:r>
          </a:p>
          <a:p>
            <a:pPr lvl="0"/>
            <a:r>
              <a:rPr lang="en-US" dirty="0" smtClean="0">
                <a:effectLst/>
              </a:rPr>
              <a:t>More information at itu-wsis@itu.int</a:t>
            </a:r>
            <a:endParaRPr lang="en-US" dirty="0">
              <a:effectLst/>
            </a:endParaRPr>
          </a:p>
          <a:p>
            <a:endParaRPr lang="en-US" dirty="0"/>
          </a:p>
        </p:txBody>
      </p:sp>
      <p:pic>
        <p:nvPicPr>
          <p:cNvPr id="3074" name="Picture 2" descr="http://groups.itu.int/Portals/33/images/logos/agendaSessions/CW_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484784"/>
            <a:ext cx="2264394" cy="223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702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9"/>
            <a:ext cx="9144000" cy="1143000"/>
          </a:xfrm>
        </p:spPr>
        <p:txBody>
          <a:bodyPr>
            <a:normAutofit/>
          </a:bodyPr>
          <a:lstStyle/>
          <a:p>
            <a:r>
              <a:rPr lang="en-US" b="1" dirty="0" smtClean="0">
                <a:solidFill>
                  <a:schemeClr val="bg1"/>
                </a:solidFill>
                <a:effectLst>
                  <a:outerShdw blurRad="38100" dist="38100" dir="2700000" algn="tl">
                    <a:srgbClr val="000000">
                      <a:alpha val="43137"/>
                    </a:srgbClr>
                  </a:outerShdw>
                </a:effectLst>
              </a:rPr>
              <a:t>WSIS Overall Review: Background</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84784"/>
            <a:ext cx="8229600" cy="4608512"/>
          </a:xfrm>
          <a:solidFill>
            <a:srgbClr val="003300">
              <a:alpha val="32941"/>
            </a:srgbClr>
          </a:solidFill>
        </p:spPr>
        <p:txBody>
          <a:bodyPr>
            <a:noAutofit/>
          </a:bodyPr>
          <a:lstStyle/>
          <a:p>
            <a:r>
              <a:rPr lang="en-GB" sz="2400" dirty="0">
                <a:solidFill>
                  <a:schemeClr val="bg1"/>
                </a:solidFill>
              </a:rPr>
              <a:t>The World Summit on the Information </a:t>
            </a:r>
            <a:r>
              <a:rPr lang="en-GB" sz="2400" dirty="0" smtClean="0">
                <a:solidFill>
                  <a:schemeClr val="bg1"/>
                </a:solidFill>
              </a:rPr>
              <a:t/>
            </a:r>
            <a:br>
              <a:rPr lang="en-GB" sz="2400" dirty="0" smtClean="0">
                <a:solidFill>
                  <a:schemeClr val="bg1"/>
                </a:solidFill>
              </a:rPr>
            </a:br>
            <a:r>
              <a:rPr lang="en-GB" sz="2400" dirty="0" smtClean="0">
                <a:solidFill>
                  <a:schemeClr val="bg1"/>
                </a:solidFill>
              </a:rPr>
              <a:t>Society </a:t>
            </a:r>
            <a:r>
              <a:rPr lang="en-GB" sz="2400" dirty="0">
                <a:solidFill>
                  <a:schemeClr val="bg1"/>
                </a:solidFill>
              </a:rPr>
              <a:t>(WSIS) Outcome Documents and the </a:t>
            </a:r>
            <a:r>
              <a:rPr lang="en-GB" sz="2400" dirty="0" smtClean="0">
                <a:solidFill>
                  <a:schemeClr val="bg1"/>
                </a:solidFill>
              </a:rPr>
              <a:t/>
            </a:r>
            <a:br>
              <a:rPr lang="en-GB" sz="2400" dirty="0" smtClean="0">
                <a:solidFill>
                  <a:schemeClr val="bg1"/>
                </a:solidFill>
              </a:rPr>
            </a:br>
            <a:r>
              <a:rPr lang="en-GB" sz="2400" b="1" dirty="0" smtClean="0">
                <a:solidFill>
                  <a:srgbClr val="FFFF00"/>
                </a:solidFill>
              </a:rPr>
              <a:t>UN </a:t>
            </a:r>
            <a:r>
              <a:rPr lang="en-GB" sz="2400" b="1" dirty="0">
                <a:solidFill>
                  <a:srgbClr val="FFFF00"/>
                </a:solidFill>
              </a:rPr>
              <a:t>General Assembly Resolution 60/252 </a:t>
            </a:r>
            <a:r>
              <a:rPr lang="en-GB" sz="2400" dirty="0" smtClean="0">
                <a:solidFill>
                  <a:schemeClr val="bg1"/>
                </a:solidFill>
              </a:rPr>
              <a:t/>
            </a:r>
            <a:br>
              <a:rPr lang="en-GB" sz="2400" dirty="0" smtClean="0">
                <a:solidFill>
                  <a:schemeClr val="bg1"/>
                </a:solidFill>
              </a:rPr>
            </a:br>
            <a:r>
              <a:rPr lang="en-GB" sz="2400" dirty="0" smtClean="0">
                <a:solidFill>
                  <a:schemeClr val="bg1"/>
                </a:solidFill>
              </a:rPr>
              <a:t>resolved </a:t>
            </a:r>
            <a:r>
              <a:rPr lang="en-GB" sz="2400" dirty="0">
                <a:solidFill>
                  <a:schemeClr val="bg1"/>
                </a:solidFill>
              </a:rPr>
              <a:t>to conduct an overall review of the </a:t>
            </a:r>
            <a:r>
              <a:rPr lang="en-GB" sz="2400" dirty="0" smtClean="0">
                <a:solidFill>
                  <a:schemeClr val="bg1"/>
                </a:solidFill>
              </a:rPr>
              <a:t/>
            </a:r>
            <a:br>
              <a:rPr lang="en-GB" sz="2400" dirty="0" smtClean="0">
                <a:solidFill>
                  <a:schemeClr val="bg1"/>
                </a:solidFill>
              </a:rPr>
            </a:br>
            <a:r>
              <a:rPr lang="en-GB" sz="2400" dirty="0" smtClean="0">
                <a:solidFill>
                  <a:schemeClr val="bg1"/>
                </a:solidFill>
              </a:rPr>
              <a:t>implementation </a:t>
            </a:r>
            <a:r>
              <a:rPr lang="en-GB" sz="2400" dirty="0">
                <a:solidFill>
                  <a:schemeClr val="bg1"/>
                </a:solidFill>
              </a:rPr>
              <a:t>of the Summit outcomes in 2015. </a:t>
            </a:r>
            <a:endParaRPr lang="en-GB" sz="2400" dirty="0" smtClean="0">
              <a:solidFill>
                <a:schemeClr val="bg1"/>
              </a:solidFill>
            </a:endParaRPr>
          </a:p>
          <a:p>
            <a:pPr algn="just"/>
            <a:r>
              <a:rPr lang="en-GB" sz="2400" dirty="0" smtClean="0">
                <a:solidFill>
                  <a:schemeClr val="bg1"/>
                </a:solidFill>
              </a:rPr>
              <a:t>The </a:t>
            </a:r>
            <a:r>
              <a:rPr lang="en-GB" sz="2400" dirty="0">
                <a:solidFill>
                  <a:schemeClr val="bg1"/>
                </a:solidFill>
              </a:rPr>
              <a:t>modalities for the Overall Review </a:t>
            </a:r>
            <a:r>
              <a:rPr lang="en-GB" sz="2400" dirty="0" smtClean="0">
                <a:solidFill>
                  <a:schemeClr val="bg1"/>
                </a:solidFill>
              </a:rPr>
              <a:t>were discussed at the 68th </a:t>
            </a:r>
            <a:r>
              <a:rPr lang="en-GB" sz="2400" dirty="0">
                <a:solidFill>
                  <a:schemeClr val="bg1"/>
                </a:solidFill>
              </a:rPr>
              <a:t>Session of the UN General </a:t>
            </a:r>
            <a:r>
              <a:rPr lang="en-GB" sz="2400" dirty="0" smtClean="0">
                <a:solidFill>
                  <a:schemeClr val="bg1"/>
                </a:solidFill>
              </a:rPr>
              <a:t>Assembly. </a:t>
            </a:r>
            <a:r>
              <a:rPr lang="en-GB" sz="2400" b="1" dirty="0" smtClean="0">
                <a:solidFill>
                  <a:srgbClr val="FFFF00"/>
                </a:solidFill>
              </a:rPr>
              <a:t>Modalities are expected to be  finalized by end of March 2014. </a:t>
            </a:r>
          </a:p>
          <a:p>
            <a:pPr algn="just"/>
            <a:r>
              <a:rPr lang="en-GB" sz="2400" dirty="0" smtClean="0">
                <a:solidFill>
                  <a:schemeClr val="bg1"/>
                </a:solidFill>
              </a:rPr>
              <a:t>Following the guidance of its Membership </a:t>
            </a:r>
            <a:r>
              <a:rPr lang="en-GB" sz="2400" b="1" dirty="0" smtClean="0">
                <a:solidFill>
                  <a:srgbClr val="FFFF00"/>
                </a:solidFill>
              </a:rPr>
              <a:t>(</a:t>
            </a:r>
            <a:r>
              <a:rPr lang="en-US" sz="2400" b="1" dirty="0" smtClean="0">
                <a:solidFill>
                  <a:srgbClr val="FFFF00"/>
                </a:solidFill>
              </a:rPr>
              <a:t>PP-10 Resolution 172 and  ITU Council Resolution 1334  (Mod. 2013))</a:t>
            </a:r>
            <a:r>
              <a:rPr lang="en-GB" sz="2400" dirty="0" smtClean="0">
                <a:solidFill>
                  <a:schemeClr val="bg1"/>
                </a:solidFill>
              </a:rPr>
              <a:t>, ITU has initiated the preparatory process leading towards the WSIS+10 High-Level Event to be held in 2014.</a:t>
            </a:r>
            <a:endParaRPr lang="en-US" sz="2400" dirty="0">
              <a:solidFill>
                <a:schemeClr val="bg1"/>
              </a:solidFill>
            </a:endParaRPr>
          </a:p>
        </p:txBody>
      </p:sp>
      <p:pic>
        <p:nvPicPr>
          <p:cNvPr id="4101" name="Picture 5" descr="C:\Users\ponder\Desktop\WSIS+10\PPTX_FILES\PPTX_FILES\world_summ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data:image/jpeg;base64,/9j/4AAQSkZJRgABAQAAAQABAAD/2wCEAAkGBxQSEhUUExQUFhQXGRcVFxcXFxgUFxgWFhgXGBcXFRcYHCggGBolHBQXITEhJSkrLi8uFx8zODMsNygtLisBCgoKDg0OGhAQGiwkHSQsLCwsLCwsLCwsLCwsLCwsLCwsLCwsLCwsLCwsLCwsLCwsLCwsLCwsLCwsLDcsLCwrK//AABEIALkBEQMBIgACEQEDEQH/xAAcAAABBQEBAQAAAAAAAAAAAAAGAAIDBAUHAQj/xABNEAACAQIDBAYGBgYIAwgDAAABAhEAAwQSIQUxQVEGEyJhcYEyUpGhscEHQnKi0fAjYoKSssIUJCUzU2Nz4RWj8Rc0ZHSDk7PSFjVE/8QAGQEAAwEBAQAAAAAAAAAAAAAAAAECAwQF/8QAJBEAAgICAwABBAMAAAAAAAAAAAECEQMhEjFBBBMyYXEiUfD/2gAMAwEAAhEDEQA/ABdRUi01RUiivdPOHin14opwFFAPUVKtMAp9sUASrUqimIKlUUgHqKkApqipFFIY5RUyimKKlUVLGSLUiCmKKmUUhj1qZBUa1MoqWMetTIKjUVMgqWMlSplqJamWoZSHLUG0dpW8Ome6wUcOJJ5KBqTWL0m6TjC9hFzXYnXRVB3E8z3D21zfaW07l5i91ize4dyjgKmxnSNg9LxiMSbeXLbykqT6Ug6luEQd1GSiuIdEiTi7I7PabLrIGveN27fw0rruBxj2561WyCQSd6kcW7t/a0BG8DfXNkycZb6NoY1KOuzXUVKtNGUgMpzKePyPI09RWikmrRNNdjlqUUxaeKGA8CnqKaop61DGOUU6kBXtQxipU4CvTSAjilTqVAHzkoqQCkq1Kq17ZwniipFFJVqQCgQlWpFWkopuJZQhz7j2fHNoABxJmpbrZSRYC86kUV5hUuFQHJZ7aIrSQWVQMqZo3aLUwWojJSVjcaEoqRRSVakVaoBKKp45iL2HCo7HM5zKwGXKhLSD6Qy5jHJTWVtbpali41sW2croSCFGblrv8aXRXbNzFYq2zKBbyX8uXUK4s3AQx5kMD5aca5suaKVLs1xwbdhYoqVRTQtMs4y2zm2HQ3F9JAwLDxG8Vq2iErLSipkFVxch1XK0MGOYagFYIDcp117qtqtTYx6ipVWmqtSoKlgPQVKopiipVqWUjnf0j2ovoR9a2PusR8xQYxrof0m2OzZbvdfaAR8DXO2NZsot7LxBt3bb7sro3sINfRGMto69rQjUMDlI5Bxy13bj3V82TXctj7S6yxabmixqNGI1AJ3EmeydDwrnzRujXG6K9/rcKxKTk3Zd4A0gwRprPZ9hFbWy9rW7wEEBvV5xvy/hvFUMSwIgwRuiIg8BruP6p8jWFjcOytnt6c9SNQdIjiO+CI0rONx6LdS7OgLT1FCGwulysQl4gE+jcmVPiRp+17YowWtrszqh4FSCmLUiikxnopwrwCngVAz0UiKQr2KkBlKnRSp2B87qtSKK8UVKor3DzxKKkUUgKTuFBZjAGpNIBXboRSzGAN5oUxm1OscMR2EPZWfee+oNtbVN4kDRF3Dvjee+qFhex4/jXJlyctLo3hCts6J9F1w20utAZXfK074VVIIPOWNF2N2QrgvY3cV/AcKHvo4sxg59Z3PsOX+WiiyzJJG/cPbuPMV5n1ZQm3E7vpqUaZgG3G8a05Vrfv27d8cEujhwbw9u6sm7hypgivSw/IjkX5OPJicP0YGP6P23u9eq/pBB3wMymQ/2hAqHZrzjrRyKrdXiM5VchYlDlLqNCwlte+iRVrKupGOtHTW3d14mBH81TlxK+SFCTsf0px/UYZ2Bhj2F8W0keAk+Vcys4tkbOGIaZBnWd8zzroXTjZ1y/ZtraUs3WDQcBlbUngKw8L9HV0kZ71tRxyhmPgJisvkY5ZJaOj4+VY1bCHoftA4y5bRwDeQMUObLmlYOm4t3cd9F4SK5ntjo9/w8W79q65KuNDAgZWJ1HOI866RgbzOiu8lmUMSd8kcaMLmpOMh51CUVOOvwWFFSKKaoqvhtMRcGuqWie3I33AISNDodZrobOVI0AKkUU1RUid3h7N9SykC30jWpwob1bin2gj51yxtNa7J0zs5sFeHJQ37rA/AGuN3TUMY2uldDcZmwqCRIzJoNYBOkHR9+7fXNI30ZdB7827iE6BgYPo9od2qmfrCoktFIM+u+EaagjkC2/wCy3lTXucu73bh3+B1HCaql+GpMcYJI+Fxe8a01rmmmvAcZ7p+sByMEczUJDsrY/Bh90AzP4x39/tHGrXRvpPcw7i1elrUhQeKjmO7u3cuVRFp1/P4mP3h31XxNkMIPt7ufh+TFPiLkdYWpFqhsW/1li2x3lQD4jQ+8VogVDLR6KfXgr0VDKPQK9NKlSAbSp1KgD58UVIorwCnbvCvds84RYAEnQDUk7gO+hHbW1zdbIshBqO+OJ/CvekG2S8qhhB948z3cqx57R7lArky5L0jfHCtsjU9lu8/OriL2V8KpExbHeR8/wq+40HdWBrR1foJby4G13529txjRCErL6LW4wmHH+WntIB+dbcc68yXbO1dGfjU13d/yqxh7wZWW9qugDR2l0ETG8a+NSZd58R7arFBlbx191CdbQ2rG43ZpTUdpd4I/O6hDbDEY/BgEiesnvEDQ+yjS2zIxgyp3qdxM7+6h7aOGS/tLC9VMi1cuZf1pUR7zqOVd2P5La4yOSeGtxNVVqVRXptkGCINOVa7rOYyduYUXHwqN6JvEkb5CWbtyD3SgreQVjbYMXcH/AK5HtsXh8621FR6ym9IZib620Z2nKokxqfIcSd1BXR3rcbicSMRcvW2UZAlpzaCgMwg5fSIJ395o6e1MbtGDQdRI1Ej3+IFYex8LbXGNdXrEfEJcd7VwRkIe3qvMEs35Fc+SbWRRrRrCMeDfpsbF2ccPbyG7cuwSQbhBIHqgxMeM1D0fc58TbyooS8SMsiesVXkyd+vCBWsKHNj49DtDEqpnMAO7PYVQ8f8AuR+zVyaVExi3dG3tuzmw19edq4PumuGPrNfQLJII5iPbpXAsW7E5WnsSgG+ACdB5mY76TYJFc1s9FVm60FwcpIKmYjfK8eUd9YsTWjsm8LN8dYCAJRhqCDujTkRUyaocU29BkmJIgPBBOjKDlnvA1Q6cPZVsXZ4b9ecjnA0cd41qvauBhoSwIkH6xB3abnFREZdV3TqPq8PNT+ZqAZcLT598zHL1v4hXguT5+PDiOZ+9zmqdvFySrCG5H6w5jg499Sk+/Tnu4d/gYNaIl6D/AKDYjNZK+q2ngwkd28HdROKAugV+Lzr6ySPFT+BO/Wj1axnpmkXoeK9rwV6KzZZ7SpUqQCpUqVAHAgKFtv7ZzN1aHsTBI+sfw+NP6Q7bB/RWzp9ZhxjeB3UMo/HuJr1MuXxHLCHrHToO9j7qU6XD5fKlbGqeBNMb0D3muc1JGHoD88Pxq9dOhqoy9tBy/PyrQspme2o3MyL+8wFJ9Ma7R2zZ1nLbtqfqqo9gAq3NR9XGlPrzDtRIqyYqoBofte6RV22aiw9vsz+sfjQMidJJ8j86G8ICu0rcaEYYmR9taLsm893yoWtJ/ascsIvvuCqRMgot4pboAuwrSQHXcftcqiv4YoSPfUWSIgbyZ99SWb5T9ZZPZPnOU8N1bYs8ofozyYlL9g50w0/on/mrP81E6rWB04toy4Qo2hxdmR9Yelw5ab6IwsV3QyKe0ckoOOmehax8WsbQw59a1eTv0Kt8q21FYu2dMXgTze8v71pvwpyegRZ6U7TOGwt26BLKsLpPaY5QT3CZ8q5j0bxBsX8DcZj+kdy0/rt1bT4mD5UdfSRi7qYUW7KZjfbqTpmMFSYVRvJykeRoFs9HsU93C2ntmw2pU3AQpZWLtunWAPZXNmtyVG2JpXZ2wLXFsLcs38ZiMMxCrduXTaumF6u4pbLmnejQVI7weFdr7/OvmZnksx1EljMnUyNO/WtJMhdmljMO1t2RhDqSpHJgffU2ybSPc1OirmAiJJiJ7tZqoLjv2rjFm5kkmAAACTvgCreyNlG9cVg+UKIcDeyhipAnTcBvrm+W6x7ZrhbUv49+BBsDGhkNskdkkIG0zDeMrcGg7vOr5xPby6lhPcRliRO5t9ZDYG1cvrbs9Y1ksC7KdS2rFUIgTlWivG7GFvVUUaBgGEShG6RuiN/ArS+NlcoW1rwrPiqm3v39mdcRWGoGnsB8N6HThpTJZf1hG76xA79zD31Swm17dxyizmAnWAYmOywOvgav7jHtEa/tL8xXWqZy2avRfHBcTaafrBTJ4N2Ynj6XH211la4iFHpAwRuIPH7XHwOtdm2df6y2j+sqn2jX31nkRcGWxXtNFPrFmgqVKlSGKlXlKmB8aE6T3E+06U7cD4BaUfyj2V4dfNvd+RXUYkhbU9y/KvI7KDv/AD8a8J0c+A+VenenhTAk33fAfL/et3YFrNirC8OsT3GflWDZHbY8qKehaZsdZ7izexG/Goyaiyo/cjsRbXWmsKco13V7krzjtFbp1tNAPzvpqjf51IDuoAcVIBoWwonaz92FQfeU0VE6EUL4Qf2ve7rFse8U16S/Aj4Dz+dMZN32vxqUcB4/OnxSKA/p2uVMOw0IxFs+G/8ACinB4oMP0hgmIIEL5jhPsod+kNYw9ruv2z/F+NbSWuwPCffVqTSTRFJt2ajJBjT/AG51gdJtL2Bb/wASB+8jCr2dlMgTwg7tR7vKsrpfiQVwp3MuKsHKd+pIMcxrXTHPapmEsVbQTXMMrFGYAlDmXuYqyyO+GI86xulHZuYO56t/L5XEZfiRRABQ/wBPBGGD+pdtP+64NdF2ZUEpWRHl8q+eNu7HfC3upuKQVMzwbSQwPEED3V9EJqBXOPpkw+mGucmdP3oP41LGc3Y1E5JlJIWZgcZiJ9hp8moZ7Y7x8P8ArSlFPscZNbQVbIui3ZtvBC22UsyngGhyfInXjRJi+lj3sJeTqWCweqOaWGhkkbwN3tNCGywGsXEgzDDQ813RWlhXzW1bfKiSphtwnTjScU1QlNp2SbMwqDCPftKcwJN4EZluKoBBBO5oeIGhjhM1cbDG2tuWzKUVlaCAQRpE6oeEVjbAvXVs3LQuwjOVYHsns6KCYPZPGBy4Vo4favWKUuXJuhpVYJaD6XayhSsARoJiuP46zY5VN6vR0fIlim24IntXg0wddQdRMjeJBhuG+DrXU+g+IDYRB6hZDwiDIEHdowrjJxlrD5zcTR37LgnNJAJm2TBXwykaandR19F3SJWW6jOjPHWKA/pBMwMZoIMBTB766XNSVf0YKDTOminCoLd9SqsCCGAKmRBkSI56VMKzLHUq8FI0DPaVeUqAPjVOB7y3sp1tdV8z7ahJ9y/GphoT3LXWZDfqeLVMmtwDkKjXTIPOpLR7bHlQIfgzJbfv/E0YfR1ZnGTwW259pUfOhHAJpNHP0XJN+8TwtqPa0/y1lmdQZeP7kdLQaTTg9JW0gzXpiK887Bw5ipBUVs6VYKbqAGUMbO//AG2J7rVoe4UT0L7JP9qYz7Nofdql6S/Aopy8a8WnCpLBn6RP+7A/51r4miCx6I8KHvpG/wC5k8rls/eoiwhlF+yPgKrwj1jss0M9O7P6BbnqXbJ/5ij50ULpQ907E4G8eQVv3XU/Khdjl0bGF2gw0udrf2h6QjdPrVU6YXBdwOICmYUmeGnw3VLkkA84PtUGoNq2Js3AJEqQe/StIZJR6IlBSRvbGvZ7Fp/WtofaooR+mC1ODRvVuqfut+FXuhW1QMJYD6AIq5t45CeXiKd9Iqi7s+7l1gqwjX6wBgjuJNdKyxZg4NI4rc8KjuDd5j3f7VOE0HgDp3gH51FfGgj1h8QPnV+EGjsy0rTJIjURrrzNXNmu3VgQHCll7+y0DQa/Gqexny3N8SDw/OlaGC0uXljN2g/Z0MOvAcdQeFFCbIsBigLlwGe0wbUGQSsEExI9HlxqUOBiAZkXLca66oZEMO4+6o7+U31kA5kK9rSChzCDvB1NMx+HKm2yllIYDMe0vbEaniNRoTS2LRZx2HU3rJcSIZVD6rmHaBkb9AdDW30Bw6W9oqcoVSSABum4hUeUzQ/jiwyPGiOrSNQJ7J8NGO8Va2btEJibVwaaawQNUYMOOU/W0qZQjJ7NceSULr1UbF29tdrbJYd2sYcsmdRaUL1UgqrxnJXd5VPsnG7Rs4iwt7EMbpYIlt3zhg5iGUDUfrNrpoa6Hg8MBfxtpNFvomIXlmuobTkedpSftGuY7J2dtC1eOMeyXFtmz3Ga25zWmyPlDNMgqRoBpOorOVscXxejuWHuhhI7x5gwfhTusGbLxidx3TG/dWFsLHAYnE4c6EML6D9S6qlh4hyZ+2Kb0yxNyxbTEWVzOjBSsTmS4QCunGQkVNlJboIaVAf/AGo4Xkfb/tSpc0X9Kf8AmfN7Df3sB7KcTo/kKZbOi+ZrzN2R3tXYcxKnpjuFK00q58aardpjyEV4pi34mgC7g/Q9tdB+im12sS3IWh/GT8qAbAlR4V0b6L1ixePO7H7qL+NY5/tLxL+QfZpFeWyNxpAxTQa4TrJconSpgxHsqqtTTQB640oX2GP7Txx7rX8NE7bqGthD+0cd/wCj/DVL0l9oKEp614hECnJvNSWDH0jj+oXDya3/ABqPnW7s9ptoear8BWN9IuuAvD7H/wAiVp7CuZsNZPO2n8IqvCV9xeisXpfbnA4kf5T+4T8q2aobdtZsNfXnauj7rUkDH7MbNZtnmiH7oqTEJKEdx+FVuj9zNhbB527fwFXnoYLoHOitoHCqPVa4nmtxhrWlaRkMgxz5HnI3Vn9FDC309W9c+9D/AM1bTrr7ap9iXQD7L2Bh8RYAuZrdxXup1i6iFuMBmXjpFYe3uhmIsKzqBdtjUXLZmOMld498UZ7FQdbi7fq3iw7s6K3xJq/ew++CQSMpjiDwI4itFkaI4JnJcMYug6Rm0/amPiK0WWL/AKPpW/q80beI7mol2Rs+xewloXbPbtjq+sQ5X/REr2p0b0eNZvSPo6R1LYZzcLubYWclwF1LQZ55ImtlkRjLG+zK2pcym28zkbWRwIIPlUFzaKvaMaN6QhpEqZEg68KztpWLtolb3XofVugwSNYB3HyqpctmT2UYg/VMHTun5VakRxClrq3VdQVJKnd2SJGnjrUWIcNbRzwKkyNYOh7Q4QaHbGMa2T2iDu7S5hp37xWxs7El0Nv9U6hpnU/ViRTsmqO49H8SHXA3Z9K3cwzazLLDLJ4/3DfvVpYbCqzYzDnc5zx+rftw331egXontCdnu8icNdtYnQRCSOsH7oue2jzEHq8babhetvaPe1o9Yn3WueysmaxegXx2KezicLjss2rlu3ZuRLOLnbmEUEzEie6jfa+HNyxcVfSKnL9oar7wKwWfqrWIA/8A5r4vD/TdlutH7Ny6vlRSDUlWzl//ABrAf4P3f9qVHf8AwCx/hj2ClTHbPkaY8lpyD0B51Ex0Y+AqVG7XgK6TE8G5z3n505j+jXxqNfQJ5mpL40QUvANCxoB4CupfRxajBz61xz7IX+WuXWRv8K650GGXBWe8M3tZj86w+Q9GuFbCTPvry23OvA9IGa4zpHofz51YPGqqDSpqAHDdQ30eP9fx577Q+7REx0oa6On+u4/7dsfdNNdMl9oKQa9V+FRA04b6RZi9PBOAv+C+51q30Xf+qWP9NfcIql04ur/Qr4JAOXQSAdCDoN9Utm9JbFjDWldiWVQCFEkT4xzqq0TaTC2YqDGCbbjmrD2ih/AdL7V65kRbkROYga+Szzret4lDpmXwJAOvcaVNDtPozOh7zgsP/pqPZpWyzVg9Cj/U7Y9XOvsYitpqH2KPQP8AR45cVjU3fpEfyZAPlRA/ChvAMRtG+D9a0jDvysRPsIoiuU2JA9guxtDEr66Wbg8syn4Ctx0msTHdjaFlv8SzcTztsrfBjW8abBA9sK1BxKD6t9zHdchx/Eaj6Qpls593VPbccIi4oPuJq5gxlxeIX1ks3PcyH+EVJt7D9ZYvJ61twPGNPeKdi8G4ksVZWhkb6rgONdJE6jyoW2d0dwd/D2+ststwLka5bbUuhKksraTK0U7Kvdbh7T+tbU+eUfOs7YwAbEW/VvMfK4A4/iNOyWrA/wD/AA4tcupbxCr1ZXKLgK5lZZDaaDWRTMF0bxNu+FFtbhUBmNsg9i5IBUiOKHSKLrtnLjN2ly0RpztsPk/uqLGW8uJsn11e2fFYZfg9aKbRDgi59HFhutxGGuh1V0uWmDDsiYZQTuByudKLWxZbZ2GxB1uYdrLP3G23U3/um5Q7euFbz5SR1tq1dkGO1abq3+6yeysdFcriLOYwWYx3XlzfxFqfKxcaOn4m0P6ZlPoYnDsh5FrR0HiUvN5LVnoziC+Gt5jLoDafnntMbbT4lZ86510U2oSLFx2JCvbMci04dh/zp/Zo/wBlDq8Rirc+kyYgDkLq5Gj9uw5/aoA2ZpUzPSoKPjIHQd5qTN6RqJR6PhNIN2T3mugxHk9kDvqa56S/n87qgY6qPOpGcZxPCiwNJXiTXZ+jdjLhbA/y0/hE1wu7jVggEk0aD6TnVUS1YQKihe2xYmAB9WAN3fXPn30a43XZ1KNKdauVysfShf8A8Gz9/wDGreB+ky4zKrWLcFgCQzcSAdCDXPxZtzR0/Nuqe6RB8qgCjT3U521NSUOGo76GujOuLx/+qo9zUQX72UTOnGgDB7bFi7i3LBc1+O0pbcrGNDpVJaJb2g32li+rC9oKDOpE8t3trGudJLakh3Uwf8SJED6qifdQXtXHWsS7O2JVCTujTQCCA05axcVsxMhb+mKYEwCCfISKaiS5Mu9JttC6WCiAVUb+QAMbt8cqqYvHKt5VckJFotl35TbQmO/WsPGYTq2EOHkTIiPDRj8atbXWXQ87Vk/8pR8q0XRmGGx9qYK0+dMQ8wRDrG/vyUTYfpJZbdeskmJ1Xh4kVyOxZzMFESdBOg86tPs6CVYYfMNCBiQp9jt8qTX5GnR0bo5jFFmNP725ENlJHWNy4buNbn9PMGC+7SDOuvrHWuR/0F7lq3lQtla6pi5bEaqfrelv3ivP+HYpNVTErxldfejUnEakdEbHEY+20mWsuvaHIhtQI76IbW05j0TImASp4cNedcX2dtG+YuF7phbgRzLANkb0WbQndpVpek2NEMC7LvDGyII7jk3edDiCkdG27jl63CXCIy3CCZns3UYEc+AresbRtOqFXUh9F1gk8oOs6H2Vxm70qv3iqXcsBlb0SplTPPlNadnpTZhUIuW8rBv8RQQTu1kbzwo4j5h7iL4XH2+0Ie09s6j00dWCk8DDe+tpoOnka5Xi8b1jW3S4lybuaA0sHdcqhgQDvVPYK2cTtth1wIAZzbaJAOdADuJHqj30OLBTRvdEmjD5DvtPcteSOY9xFMsHLjrg4XbSv+1bYofcRQ9g9skPfybmvW74g5d4UOu/cYNTXdrxiLLkNo91N+pW6MygeBEeVOnYckbe3GK3MM/+bkY91xGHxApnSAZUS5/h3Uf9knK3uY1S6RbTD2HhXDIVuAxpKMG3/smreKxa4i06AMC6NExHoyPlRTE2jQxrAHDsdP0jWCf1bymPvqtZz9nEj/MtfetN8Yc+yvcVeN3As6yWCW8Qv2rcP8jXm3bgHU3wDlFxD+xiBl9k3F9lCBmfhrhtpiragEoXKjuuLmUjwOo7xQ9t3p9i79zrBca0cgtxaYqMoM75nU60QYlxbxYJIC3LZU6x2rZkT5MfZXO9pYYLcuAMCAzARqCOGs8orSJDCr/tOx3+Kv7p/GlQHB/JFKnskrm6PdFMN7SKipU+THSHtcJps15XtLYxCr+GwmZQcwHdFURRHsxFCKS6zExIG8mokNFEbPPrD2VLZwZUg5hpB986eyti31cemk/aFV7zLJIZd3PuNRY6Om9G+mVvF3DbRLikKWl8sQCo+qd/aFEzNx8fdXDuhuJCXmYkgZCNJ17Sch3e6t/a221QGCzcROcZvCeG6lwtlKYUdLOkQsoIjOfQX+dh8BXOsZiC2GLEyzXySeZ6s6++qGP2g1xizEknx8h4VYV0bBsGLKRdLKchKscqjKW4EzWqioojlZjvcqM3aidxXk0EmpgcPmE6+AHKr20kJFskEQi2/HIAJ86d0ePYHn8am240BDHFh7qm9l+DNl7Pa4t0gquS2z6yJy8F76wms3HMw5J1kzJ75NEfRm4wW/lUFeouhjlBI0Eek27fMa0OHCuVJ6tsoBlgjECN8ndRexMu4vDk2LfoyrPILIIBW3zPNSKzOrj1R+0v41q5HOGJA7KsmgVZGYOJOn6sT4VHidmYgZQ6MM+ig5BPo8vtDfzpiI8G2SCx7JndJGhgnkdKZY2leQALduqBoAHcAeAnSrlnZ10KxKD9AxLCRI4xAPaEqRp30y9sm5CuAuVnKjtSRBb0gNwABk91FoCK7ti84AuXLjqDMMxYbiJ18T7ar4lu23exIjvMxPnWgOj1zMRKQIhu0ysd2VGVYLSYpHZDOEbNGbKrypJRsuUT62ZkO6i0BnYe/lYHkR8ZHvir1rbl9BlLllEjLcHWL4Q0+6lZ2ZCo5YSRJWBrIJVUObttukQImnYbZIcKQ0knII3M5khJI7JA3k6UNoKZ5/T1c5nRQogZbahPEqDInUU1rts5ipCnguU5tSdAVECBqedS3NmqDClmB6y3Jhe2iliI14geNOexaVCQpnq1uLLkz1hgGAAAyDeNQaLCiexiAynOoAhDmVssBzkBIBiJ1M7o3a1d2Hta2qAO5V5iSzDRp1U6wAFjmGYbxWTFvJJVVJFyPS1ZQAhEnVSSf2gK8tuiqxygiWG4aFoK79SIV1PLQ8aBlx9rv/R1ysRDskZiSVcZwDzEHLHDL31lXsc5ABYxAEHu3fnwp9zFEq+6JmDrAmBHI5SoPMZeVRNBXOBrmCwAI3Ft37J9ppkkXWnnUD3DUuTXd3+yvXZQ+vo93eDu5660AQZ++lXuZfz/ANKVFiKtKlSoKFSpUqYHooi2A7KqABCLjsJYEkQsz3jSh0URbH9HD/6lz+E1Muho2b2KKgw9mRPZCkknlGeocXeJttLrJWICkakagEnfvp2yf7hfz9Y1Ht7+5H2x86zRTMrY5aLmU3MwXs5EDAmdzSNBpvq/jRbkBziCIESttd0k/U3aVm7G+v4D4mmY76vgf5qpt2JLRbfDp2SFvFTqZKCVg7oGhmKjvqBht7aYgqVJEQbYPDjpv7qqr6Hl86p3vRP2/lTTsGVya9BplI1RIT9H7gybxvPyrYOI1CqyjOcskrG6dSQYH41z+lSodh/gsQtlXsveRg0jRj2ZQyYGpkjnxFe4PFILT2jdm0yuHg6qWAMICwBJk8DQEdwrxqniPkHWDxNgNeBabByGCyqxOcjzAknSDFP2jjrXVo3WI05Ci5wzWoCkg6CZKRJ50C8a95+dHEOQZ4vGWWbEobyDeyOCJuHTsSNCsk6eNeXukiC11iOVxJ7BUKAvViY1jfJ3zNBS7qRo4i5BnjukVlboNsM9nJ/dsSQLpYtm1J/Jms61tZFsWxIz27vWcJIzTq28nte6hylToLZrttfsqqwAlxrqnXeTIBHKnPtFVtAW2YPn6xhpo31Sh5CNZ51i0qdCNXB7Sy3FZmJAdXM6ySRnaOcSKq3bqjRWJAkCZ0APZjXlVSlRQGhdxoaASxC+iDJCg+kqidBOulNsYwBGQyVLK/eGUMBHcQ2vgKo0qYFm3iYBEb/yaYMQYioaVAExug7yx99OFxJ1DeRHxIqvSoAnzpyf94f/AFpVBSoo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4" descr="data:image/jpeg;base64,/9j/4AAQSkZJRgABAQAAAQABAAD/2wCEAAkGBxQSEhUUExQUFhQXGRcVFxcXFxgUFxgWFhgXGBcXFRcYHCggGBolHBQXITEhJSkrLi8uFx8zODMsNygtLisBCgoKDg0OGhAQGiwkHSQsLCwsLCwsLCwsLCwsLCwsLCwsLCwsLCwsLCwsLCwsLCwsLCwsLCwsLCwsLDcsLCwrK//AABEIALkBEQMBIgACEQEDEQH/xAAcAAABBQEBAQAAAAAAAAAAAAAGAAIDBAUHAQj/xABNEAACAQIDBAYGBgYIAwgDAAABAhEAAwQSIQUxQVEGEyJhcYEyUpGhscEHQnKi0fAjYoKSssIUJCUzU2Nz4RWj8Rc0ZHSDk7PSFjVE/8QAGQEAAwEBAQAAAAAAAAAAAAAAAAECAwQF/8QAJBEAAgICAwABBAMAAAAAAAAAAAECEQMhEjFBBBMyYXEiUfD/2gAMAwEAAhEDEQA/ABdRUi01RUiivdPOHin14opwFFAPUVKtMAp9sUASrUqimIKlUUgHqKkApqipFFIY5RUyimKKlUVLGSLUiCmKKmUUhj1qZBUa1MoqWMetTIKjUVMgqWMlSplqJamWoZSHLUG0dpW8Ome6wUcOJJ5KBqTWL0m6TjC9hFzXYnXRVB3E8z3D21zfaW07l5i91ize4dyjgKmxnSNg9LxiMSbeXLbykqT6Ug6luEQd1GSiuIdEiTi7I7PabLrIGveN27fw0rruBxj2561WyCQSd6kcW7t/a0BG8DfXNkycZb6NoY1KOuzXUVKtNGUgMpzKePyPI09RWikmrRNNdjlqUUxaeKGA8CnqKaop61DGOUU6kBXtQxipU4CvTSAjilTqVAHzkoqQCkq1Kq17ZwniipFFJVqQCgQlWpFWkopuJZQhz7j2fHNoABxJmpbrZSRYC86kUV5hUuFQHJZ7aIrSQWVQMqZo3aLUwWojJSVjcaEoqRRSVakVaoBKKp45iL2HCo7HM5zKwGXKhLSD6Qy5jHJTWVtbpali41sW2croSCFGblrv8aXRXbNzFYq2zKBbyX8uXUK4s3AQx5kMD5aca5suaKVLs1xwbdhYoqVRTQtMs4y2zm2HQ3F9JAwLDxG8Vq2iErLSipkFVxch1XK0MGOYagFYIDcp117qtqtTYx6ipVWmqtSoKlgPQVKopiipVqWUjnf0j2ovoR9a2PusR8xQYxrof0m2OzZbvdfaAR8DXO2NZsot7LxBt3bb7sro3sINfRGMto69rQjUMDlI5Bxy13bj3V82TXctj7S6yxabmixqNGI1AJ3EmeydDwrnzRujXG6K9/rcKxKTk3Zd4A0gwRprPZ9hFbWy9rW7wEEBvV5xvy/hvFUMSwIgwRuiIg8BruP6p8jWFjcOytnt6c9SNQdIjiO+CI0rONx6LdS7OgLT1FCGwulysQl4gE+jcmVPiRp+17YowWtrszqh4FSCmLUiikxnopwrwCngVAz0UiKQr2KkBlKnRSp2B87qtSKK8UVKor3DzxKKkUUgKTuFBZjAGpNIBXboRSzGAN5oUxm1OscMR2EPZWfee+oNtbVN4kDRF3Dvjee+qFhex4/jXJlyctLo3hCts6J9F1w20utAZXfK074VVIIPOWNF2N2QrgvY3cV/AcKHvo4sxg59Z3PsOX+WiiyzJJG/cPbuPMV5n1ZQm3E7vpqUaZgG3G8a05Vrfv27d8cEujhwbw9u6sm7hypgivSw/IjkX5OPJicP0YGP6P23u9eq/pBB3wMymQ/2hAqHZrzjrRyKrdXiM5VchYlDlLqNCwlte+iRVrKupGOtHTW3d14mBH81TlxK+SFCTsf0px/UYZ2Bhj2F8W0keAk+Vcys4tkbOGIaZBnWd8zzroXTjZ1y/ZtraUs3WDQcBlbUngKw8L9HV0kZ71tRxyhmPgJisvkY5ZJaOj4+VY1bCHoftA4y5bRwDeQMUObLmlYOm4t3cd9F4SK5ntjo9/w8W79q65KuNDAgZWJ1HOI866RgbzOiu8lmUMSd8kcaMLmpOMh51CUVOOvwWFFSKKaoqvhtMRcGuqWie3I33AISNDodZrobOVI0AKkUU1RUid3h7N9SykC30jWpwob1bin2gj51yxtNa7J0zs5sFeHJQ37rA/AGuN3TUMY2uldDcZmwqCRIzJoNYBOkHR9+7fXNI30ZdB7827iE6BgYPo9od2qmfrCoktFIM+u+EaagjkC2/wCy3lTXucu73bh3+B1HCaql+GpMcYJI+Fxe8a01rmmmvAcZ7p+sByMEczUJDsrY/Bh90AzP4x39/tHGrXRvpPcw7i1elrUhQeKjmO7u3cuVRFp1/P4mP3h31XxNkMIPt7ufh+TFPiLkdYWpFqhsW/1li2x3lQD4jQ+8VogVDLR6KfXgr0VDKPQK9NKlSAbSp1KgD58UVIorwCnbvCvds84RYAEnQDUk7gO+hHbW1zdbIshBqO+OJ/CvekG2S8qhhB948z3cqx57R7lArky5L0jfHCtsjU9lu8/OriL2V8KpExbHeR8/wq+40HdWBrR1foJby4G13529txjRCErL6LW4wmHH+WntIB+dbcc68yXbO1dGfjU13d/yqxh7wZWW9qugDR2l0ETG8a+NSZd58R7arFBlbx191CdbQ2rG43ZpTUdpd4I/O6hDbDEY/BgEiesnvEDQ+yjS2zIxgyp3qdxM7+6h7aOGS/tLC9VMi1cuZf1pUR7zqOVd2P5La4yOSeGtxNVVqVRXptkGCINOVa7rOYyduYUXHwqN6JvEkb5CWbtyD3SgreQVjbYMXcH/AK5HtsXh8621FR6ym9IZib620Z2nKokxqfIcSd1BXR3rcbicSMRcvW2UZAlpzaCgMwg5fSIJ395o6e1MbtGDQdRI1Ej3+IFYex8LbXGNdXrEfEJcd7VwRkIe3qvMEs35Fc+SbWRRrRrCMeDfpsbF2ccPbyG7cuwSQbhBIHqgxMeM1D0fc58TbyooS8SMsiesVXkyd+vCBWsKHNj49DtDEqpnMAO7PYVQ8f8AuR+zVyaVExi3dG3tuzmw19edq4PumuGPrNfQLJII5iPbpXAsW7E5WnsSgG+ACdB5mY76TYJFc1s9FVm60FwcpIKmYjfK8eUd9YsTWjsm8LN8dYCAJRhqCDujTkRUyaocU29BkmJIgPBBOjKDlnvA1Q6cPZVsXZ4b9ecjnA0cd41qvauBhoSwIkH6xB3abnFREZdV3TqPq8PNT+ZqAZcLT598zHL1v4hXguT5+PDiOZ+9zmqdvFySrCG5H6w5jg499Sk+/Tnu4d/gYNaIl6D/AKDYjNZK+q2ngwkd28HdROKAugV+Lzr6ySPFT+BO/Wj1axnpmkXoeK9rwV6KzZZ7SpUqQCpUqVAHAgKFtv7ZzN1aHsTBI+sfw+NP6Q7bB/RWzp9ZhxjeB3UMo/HuJr1MuXxHLCHrHToO9j7qU6XD5fKlbGqeBNMb0D3muc1JGHoD88Pxq9dOhqoy9tBy/PyrQspme2o3MyL+8wFJ9Ma7R2zZ1nLbtqfqqo9gAq3NR9XGlPrzDtRIqyYqoBofte6RV22aiw9vsz+sfjQMidJJ8j86G8ICu0rcaEYYmR9taLsm893yoWtJ/ascsIvvuCqRMgot4pboAuwrSQHXcftcqiv4YoSPfUWSIgbyZ99SWb5T9ZZPZPnOU8N1bYs8ofozyYlL9g50w0/on/mrP81E6rWB04toy4Qo2hxdmR9Yelw5ab6IwsV3QyKe0ckoOOmehax8WsbQw59a1eTv0Kt8q21FYu2dMXgTze8v71pvwpyegRZ6U7TOGwt26BLKsLpPaY5QT3CZ8q5j0bxBsX8DcZj+kdy0/rt1bT4mD5UdfSRi7qYUW7KZjfbqTpmMFSYVRvJykeRoFs9HsU93C2ntmw2pU3AQpZWLtunWAPZXNmtyVG2JpXZ2wLXFsLcs38ZiMMxCrduXTaumF6u4pbLmnejQVI7weFdr7/OvmZnksx1EljMnUyNO/WtJMhdmljMO1t2RhDqSpHJgffU2ybSPc1OirmAiJJiJ7tZqoLjv2rjFm5kkmAAACTvgCreyNlG9cVg+UKIcDeyhipAnTcBvrm+W6x7ZrhbUv49+BBsDGhkNskdkkIG0zDeMrcGg7vOr5xPby6lhPcRliRO5t9ZDYG1cvrbs9Y1ksC7KdS2rFUIgTlWivG7GFvVUUaBgGEShG6RuiN/ArS+NlcoW1rwrPiqm3v39mdcRWGoGnsB8N6HThpTJZf1hG76xA79zD31Swm17dxyizmAnWAYmOywOvgav7jHtEa/tL8xXWqZy2avRfHBcTaafrBTJ4N2Ynj6XH211la4iFHpAwRuIPH7XHwOtdm2df6y2j+sqn2jX31nkRcGWxXtNFPrFmgqVKlSGKlXlKmB8aE6T3E+06U7cD4BaUfyj2V4dfNvd+RXUYkhbU9y/KvI7KDv/AD8a8J0c+A+VenenhTAk33fAfL/et3YFrNirC8OsT3GflWDZHbY8qKehaZsdZ7izexG/Goyaiyo/cjsRbXWmsKco13V7krzjtFbp1tNAPzvpqjf51IDuoAcVIBoWwonaz92FQfeU0VE6EUL4Qf2ve7rFse8U16S/Aj4Dz+dMZN32vxqUcB4/OnxSKA/p2uVMOw0IxFs+G/8ACinB4oMP0hgmIIEL5jhPsod+kNYw9ruv2z/F+NbSWuwPCffVqTSTRFJt2ajJBjT/AG51gdJtL2Bb/wASB+8jCr2dlMgTwg7tR7vKsrpfiQVwp3MuKsHKd+pIMcxrXTHPapmEsVbQTXMMrFGYAlDmXuYqyyO+GI86xulHZuYO56t/L5XEZfiRRABQ/wBPBGGD+pdtP+64NdF2ZUEpWRHl8q+eNu7HfC3upuKQVMzwbSQwPEED3V9EJqBXOPpkw+mGucmdP3oP41LGc3Y1E5JlJIWZgcZiJ9hp8moZ7Y7x8P8ArSlFPscZNbQVbIui3ZtvBC22UsyngGhyfInXjRJi+lj3sJeTqWCweqOaWGhkkbwN3tNCGywGsXEgzDDQ813RWlhXzW1bfKiSphtwnTjScU1QlNp2SbMwqDCPftKcwJN4EZluKoBBBO5oeIGhjhM1cbDG2tuWzKUVlaCAQRpE6oeEVjbAvXVs3LQuwjOVYHsns6KCYPZPGBy4Vo4favWKUuXJuhpVYJaD6XayhSsARoJiuP46zY5VN6vR0fIlim24IntXg0wddQdRMjeJBhuG+DrXU+g+IDYRB6hZDwiDIEHdowrjJxlrD5zcTR37LgnNJAJm2TBXwykaandR19F3SJWW6jOjPHWKA/pBMwMZoIMBTB766XNSVf0YKDTOminCoLd9SqsCCGAKmRBkSI56VMKzLHUq8FI0DPaVeUqAPjVOB7y3sp1tdV8z7ahJ9y/GphoT3LXWZDfqeLVMmtwDkKjXTIPOpLR7bHlQIfgzJbfv/E0YfR1ZnGTwW259pUfOhHAJpNHP0XJN+8TwtqPa0/y1lmdQZeP7kdLQaTTg9JW0gzXpiK887Bw5ipBUVs6VYKbqAGUMbO//AG2J7rVoe4UT0L7JP9qYz7Nofdql6S/Aopy8a8WnCpLBn6RP+7A/51r4miCx6I8KHvpG/wC5k8rls/eoiwhlF+yPgKrwj1jss0M9O7P6BbnqXbJ/5ij50ULpQ907E4G8eQVv3XU/Khdjl0bGF2gw0udrf2h6QjdPrVU6YXBdwOICmYUmeGnw3VLkkA84PtUGoNq2Js3AJEqQe/StIZJR6IlBSRvbGvZ7Fp/WtofaooR+mC1ODRvVuqfut+FXuhW1QMJYD6AIq5t45CeXiKd9Iqi7s+7l1gqwjX6wBgjuJNdKyxZg4NI4rc8KjuDd5j3f7VOE0HgDp3gH51FfGgj1h8QPnV+EGjsy0rTJIjURrrzNXNmu3VgQHCll7+y0DQa/Gqexny3N8SDw/OlaGC0uXljN2g/Z0MOvAcdQeFFCbIsBigLlwGe0wbUGQSsEExI9HlxqUOBiAZkXLca66oZEMO4+6o7+U31kA5kK9rSChzCDvB1NMx+HKm2yllIYDMe0vbEaniNRoTS2LRZx2HU3rJcSIZVD6rmHaBkb9AdDW30Bw6W9oqcoVSSABum4hUeUzQ/jiwyPGiOrSNQJ7J8NGO8Va2btEJibVwaaawQNUYMOOU/W0qZQjJ7NceSULr1UbF29tdrbJYd2sYcsmdRaUL1UgqrxnJXd5VPsnG7Rs4iwt7EMbpYIlt3zhg5iGUDUfrNrpoa6Hg8MBfxtpNFvomIXlmuobTkedpSftGuY7J2dtC1eOMeyXFtmz3Ga25zWmyPlDNMgqRoBpOorOVscXxejuWHuhhI7x5gwfhTusGbLxidx3TG/dWFsLHAYnE4c6EML6D9S6qlh4hyZ+2Kb0yxNyxbTEWVzOjBSsTmS4QCunGQkVNlJboIaVAf/AGo4Xkfb/tSpc0X9Kf8AmfN7Df3sB7KcTo/kKZbOi+ZrzN2R3tXYcxKnpjuFK00q58aardpjyEV4pi34mgC7g/Q9tdB+im12sS3IWh/GT8qAbAlR4V0b6L1ixePO7H7qL+NY5/tLxL+QfZpFeWyNxpAxTQa4TrJconSpgxHsqqtTTQB640oX2GP7Txx7rX8NE7bqGthD+0cd/wCj/DVL0l9oKEp614hECnJvNSWDH0jj+oXDya3/ABqPnW7s9ptoear8BWN9IuuAvD7H/wAiVp7CuZsNZPO2n8IqvCV9xeisXpfbnA4kf5T+4T8q2aobdtZsNfXnauj7rUkDH7MbNZtnmiH7oqTEJKEdx+FVuj9zNhbB527fwFXnoYLoHOitoHCqPVa4nmtxhrWlaRkMgxz5HnI3Vn9FDC309W9c+9D/AM1bTrr7ap9iXQD7L2Bh8RYAuZrdxXup1i6iFuMBmXjpFYe3uhmIsKzqBdtjUXLZmOMld498UZ7FQdbi7fq3iw7s6K3xJq/ew++CQSMpjiDwI4itFkaI4JnJcMYug6Rm0/amPiK0WWL/AKPpW/q80beI7mol2Rs+xewloXbPbtjq+sQ5X/REr2p0b0eNZvSPo6R1LYZzcLubYWclwF1LQZ55ImtlkRjLG+zK2pcym28zkbWRwIIPlUFzaKvaMaN6QhpEqZEg68KztpWLtolb3XofVugwSNYB3HyqpctmT2UYg/VMHTun5VakRxClrq3VdQVJKnd2SJGnjrUWIcNbRzwKkyNYOh7Q4QaHbGMa2T2iDu7S5hp37xWxs7El0Nv9U6hpnU/ViRTsmqO49H8SHXA3Z9K3cwzazLLDLJ4/3DfvVpYbCqzYzDnc5zx+rftw331egXontCdnu8icNdtYnQRCSOsH7oue2jzEHq8babhetvaPe1o9Yn3WueysmaxegXx2KezicLjss2rlu3ZuRLOLnbmEUEzEie6jfa+HNyxcVfSKnL9oar7wKwWfqrWIA/8A5r4vD/TdlutH7Ny6vlRSDUlWzl//ABrAf4P3f9qVHf8AwCx/hj2ClTHbPkaY8lpyD0B51Ex0Y+AqVG7XgK6TE8G5z3n505j+jXxqNfQJ5mpL40QUvANCxoB4CupfRxajBz61xz7IX+WuXWRv8K650GGXBWe8M3tZj86w+Q9GuFbCTPvry23OvA9IGa4zpHofz51YPGqqDSpqAHDdQ30eP9fx577Q+7REx0oa6On+u4/7dsfdNNdMl9oKQa9V+FRA04b6RZi9PBOAv+C+51q30Xf+qWP9NfcIql04ur/Qr4JAOXQSAdCDoN9Utm9JbFjDWldiWVQCFEkT4xzqq0TaTC2YqDGCbbjmrD2ih/AdL7V65kRbkROYga+Szzret4lDpmXwJAOvcaVNDtPozOh7zgsP/pqPZpWyzVg9Cj/U7Y9XOvsYitpqH2KPQP8AR45cVjU3fpEfyZAPlRA/ChvAMRtG+D9a0jDvysRPsIoiuU2JA9guxtDEr66Wbg8syn4Ctx0msTHdjaFlv8SzcTztsrfBjW8abBA9sK1BxKD6t9zHdchx/Eaj6Qpls593VPbccIi4oPuJq5gxlxeIX1ks3PcyH+EVJt7D9ZYvJ61twPGNPeKdi8G4ksVZWhkb6rgONdJE6jyoW2d0dwd/D2+ststwLka5bbUuhKksraTK0U7Kvdbh7T+tbU+eUfOs7YwAbEW/VvMfK4A4/iNOyWrA/wD/AA4tcupbxCr1ZXKLgK5lZZDaaDWRTMF0bxNu+FFtbhUBmNsg9i5IBUiOKHSKLrtnLjN2ly0RpztsPk/uqLGW8uJsn11e2fFYZfg9aKbRDgi59HFhutxGGuh1V0uWmDDsiYZQTuByudKLWxZbZ2GxB1uYdrLP3G23U3/um5Q7euFbz5SR1tq1dkGO1abq3+6yeysdFcriLOYwWYx3XlzfxFqfKxcaOn4m0P6ZlPoYnDsh5FrR0HiUvN5LVnoziC+Gt5jLoDafnntMbbT4lZ86510U2oSLFx2JCvbMci04dh/zp/Zo/wBlDq8Rirc+kyYgDkLq5Gj9uw5/aoA2ZpUzPSoKPjIHQd5qTN6RqJR6PhNIN2T3mugxHk9kDvqa56S/n87qgY6qPOpGcZxPCiwNJXiTXZ+jdjLhbA/y0/hE1wu7jVggEk0aD6TnVUS1YQKihe2xYmAB9WAN3fXPn30a43XZ1KNKdauVysfShf8A8Gz9/wDGreB+ky4zKrWLcFgCQzcSAdCDXPxZtzR0/Nuqe6RB8qgCjT3U521NSUOGo76GujOuLx/+qo9zUQX72UTOnGgDB7bFi7i3LBc1+O0pbcrGNDpVJaJb2g32li+rC9oKDOpE8t3trGudJLakh3Uwf8SJED6qifdQXtXHWsS7O2JVCTujTQCCA05axcVsxMhb+mKYEwCCfISKaiS5Mu9JttC6WCiAVUb+QAMbt8cqqYvHKt5VckJFotl35TbQmO/WsPGYTq2EOHkTIiPDRj8atbXWXQ87Vk/8pR8q0XRmGGx9qYK0+dMQ8wRDrG/vyUTYfpJZbdeskmJ1Xh4kVyOxZzMFESdBOg86tPs6CVYYfMNCBiQp9jt8qTX5GnR0bo5jFFmNP725ENlJHWNy4buNbn9PMGC+7SDOuvrHWuR/0F7lq3lQtla6pi5bEaqfrelv3ivP+HYpNVTErxldfejUnEakdEbHEY+20mWsuvaHIhtQI76IbW05j0TImASp4cNedcX2dtG+YuF7phbgRzLANkb0WbQndpVpek2NEMC7LvDGyII7jk3edDiCkdG27jl63CXCIy3CCZns3UYEc+AresbRtOqFXUh9F1gk8oOs6H2Vxm70qv3iqXcsBlb0SplTPPlNadnpTZhUIuW8rBv8RQQTu1kbzwo4j5h7iL4XH2+0Ie09s6j00dWCk8DDe+tpoOnka5Xi8b1jW3S4lybuaA0sHdcqhgQDvVPYK2cTtth1wIAZzbaJAOdADuJHqj30OLBTRvdEmjD5DvtPcteSOY9xFMsHLjrg4XbSv+1bYofcRQ9g9skPfybmvW74g5d4UOu/cYNTXdrxiLLkNo91N+pW6MygeBEeVOnYckbe3GK3MM/+bkY91xGHxApnSAZUS5/h3Uf9knK3uY1S6RbTD2HhXDIVuAxpKMG3/smreKxa4i06AMC6NExHoyPlRTE2jQxrAHDsdP0jWCf1bymPvqtZz9nEj/MtfetN8Yc+yvcVeN3As6yWCW8Qv2rcP8jXm3bgHU3wDlFxD+xiBl9k3F9lCBmfhrhtpiragEoXKjuuLmUjwOo7xQ9t3p9i79zrBca0cgtxaYqMoM75nU60QYlxbxYJIC3LZU6x2rZkT5MfZXO9pYYLcuAMCAzARqCOGs8orSJDCr/tOx3+Kv7p/GlQHB/JFKnskrm6PdFMN7SKipU+THSHtcJps15XtLYxCr+GwmZQcwHdFURRHsxFCKS6zExIG8mokNFEbPPrD2VLZwZUg5hpB986eyti31cemk/aFV7zLJIZd3PuNRY6Om9G+mVvF3DbRLikKWl8sQCo+qd/aFEzNx8fdXDuhuJCXmYkgZCNJ17Sch3e6t/a221QGCzcROcZvCeG6lwtlKYUdLOkQsoIjOfQX+dh8BXOsZiC2GLEyzXySeZ6s6++qGP2g1xizEknx8h4VYV0bBsGLKRdLKchKscqjKW4EzWqioojlZjvcqM3aidxXk0EmpgcPmE6+AHKr20kJFskEQi2/HIAJ86d0ePYHn8am240BDHFh7qm9l+DNl7Pa4t0gquS2z6yJy8F76wms3HMw5J1kzJ75NEfRm4wW/lUFeouhjlBI0Eek27fMa0OHCuVJ6tsoBlgjECN8ndRexMu4vDk2LfoyrPILIIBW3zPNSKzOrj1R+0v41q5HOGJA7KsmgVZGYOJOn6sT4VHidmYgZQ6MM+ig5BPo8vtDfzpiI8G2SCx7JndJGhgnkdKZY2leQALduqBoAHcAeAnSrlnZ10KxKD9AxLCRI4xAPaEqRp30y9sm5CuAuVnKjtSRBb0gNwABk91FoCK7ti84AuXLjqDMMxYbiJ18T7ar4lu23exIjvMxPnWgOj1zMRKQIhu0ysd2VGVYLSYpHZDOEbNGbKrypJRsuUT62ZkO6i0BnYe/lYHkR8ZHvir1rbl9BlLllEjLcHWL4Q0+6lZ2ZCo5YSRJWBrIJVUObttukQImnYbZIcKQ0knII3M5khJI7JA3k6UNoKZ5/T1c5nRQogZbahPEqDInUU1rts5ipCnguU5tSdAVECBqedS3NmqDClmB6y3Jhe2iliI14geNOexaVCQpnq1uLLkz1hgGAAAyDeNQaLCiexiAynOoAhDmVssBzkBIBiJ1M7o3a1d2Hta2qAO5V5iSzDRp1U6wAFjmGYbxWTFvJJVVJFyPS1ZQAhEnVSSf2gK8tuiqxygiWG4aFoK79SIV1PLQ8aBlx9rv/R1ysRDskZiSVcZwDzEHLHDL31lXsc5ABYxAEHu3fnwp9zFEq+6JmDrAmBHI5SoPMZeVRNBXOBrmCwAI3Ft37J9ppkkXWnnUD3DUuTXd3+yvXZQ+vo93eDu5660AQZ++lXuZfz/ANKVFiKtKlSoKFSpUqYHooi2A7KqABCLjsJYEkQsz3jSh0URbH9HD/6lz+E1Muho2b2KKgw9mRPZCkknlGeocXeJttLrJWICkakagEnfvp2yf7hfz9Y1Ht7+5H2x86zRTMrY5aLmU3MwXs5EDAmdzSNBpvq/jRbkBziCIESttd0k/U3aVm7G+v4D4mmY76vgf5qpt2JLRbfDp2SFvFTqZKCVg7oGhmKjvqBht7aYgqVJEQbYPDjpv7qqr6Hl86p3vRP2/lTTsGVya9BplI1RIT9H7gybxvPyrYOI1CqyjOcskrG6dSQYH41z+lSodh/gsQtlXsveRg0jRj2ZQyYGpkjnxFe4PFILT2jdm0yuHg6qWAMICwBJk8DQEdwrxqniPkHWDxNgNeBabByGCyqxOcjzAknSDFP2jjrXVo3WI05Ci5wzWoCkg6CZKRJ50C8a95+dHEOQZ4vGWWbEobyDeyOCJuHTsSNCsk6eNeXukiC11iOVxJ7BUKAvViY1jfJ3zNBS7qRo4i5BnjukVlboNsM9nJ/dsSQLpYtm1J/Jms61tZFsWxIz27vWcJIzTq28nte6hylToLZrttfsqqwAlxrqnXeTIBHKnPtFVtAW2YPn6xhpo31Sh5CNZ51i0qdCNXB7Sy3FZmJAdXM6ySRnaOcSKq3bqjRWJAkCZ0APZjXlVSlRQGhdxoaASxC+iDJCg+kqidBOulNsYwBGQyVLK/eGUMBHcQ2vgKo0qYFm3iYBEb/yaYMQYioaVAExug7yx99OFxJ1DeRHxIqvSoAnzpyf94f/AFpVBSooD//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4102" name="Picture 6" descr="https://evbdn.eventbrite.com/s3-s3/eventlogos/17211011/unhq.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1484784"/>
            <a:ext cx="2023955" cy="1370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6023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Exhibition </a:t>
            </a:r>
            <a:endParaRPr lang="en-US" dirty="0"/>
          </a:p>
        </p:txBody>
      </p:sp>
      <p:sp>
        <p:nvSpPr>
          <p:cNvPr id="3" name="Content Placeholder 2"/>
          <p:cNvSpPr>
            <a:spLocks noGrp="1"/>
          </p:cNvSpPr>
          <p:nvPr>
            <p:ph idx="1"/>
          </p:nvPr>
        </p:nvSpPr>
        <p:spPr/>
        <p:txBody>
          <a:bodyPr>
            <a:normAutofit/>
          </a:bodyPr>
          <a:lstStyle/>
          <a:p>
            <a:endParaRPr lang="en-US" dirty="0"/>
          </a:p>
        </p:txBody>
      </p:sp>
      <p:pic>
        <p:nvPicPr>
          <p:cNvPr id="4" name="Picture 3" descr="EXHIBITION-MB ground floo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53232" y="1196752"/>
            <a:ext cx="9197232" cy="5661248"/>
          </a:xfrm>
          <a:prstGeom prst="rect">
            <a:avLst/>
          </a:prstGeom>
          <a:noFill/>
          <a:ln>
            <a:noFill/>
          </a:ln>
        </p:spPr>
      </p:pic>
    </p:spTree>
    <p:extLst>
      <p:ext uri="{BB962C8B-B14F-4D97-AF65-F5344CB8AC3E}">
        <p14:creationId xmlns:p14="http://schemas.microsoft.com/office/powerpoint/2010/main" val="5447447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712968"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
            </a:r>
            <a:br>
              <a:rPr lang="en-US" b="1" dirty="0" smtClean="0">
                <a:solidFill>
                  <a:schemeClr val="bg1"/>
                </a:solidFill>
                <a:effectLst>
                  <a:outerShdw blurRad="38100" dist="38100" dir="2700000" algn="tl">
                    <a:srgbClr val="000000">
                      <a:alpha val="43137"/>
                    </a:srgbClr>
                  </a:outerShdw>
                </a:effectLst>
              </a:rPr>
            </a:br>
            <a:r>
              <a:rPr lang="en-US" dirty="0"/>
              <a:t>Format and Thematic Focus </a:t>
            </a:r>
            <a:r>
              <a:rPr lang="en-US" dirty="0" smtClean="0"/>
              <a:t/>
            </a:r>
            <a:br>
              <a:rPr lang="en-US" dirty="0" smtClean="0"/>
            </a:br>
            <a:r>
              <a:rPr lang="en-US" dirty="0" smtClean="0"/>
              <a:t>Open Consultation </a:t>
            </a:r>
            <a:r>
              <a:rPr lang="en-US" dirty="0" smtClean="0">
                <a:solidFill>
                  <a:srgbClr val="FFFF00"/>
                </a:solidFill>
              </a:rPr>
              <a:t>Completed</a:t>
            </a:r>
            <a:r>
              <a:rPr lang="en-US" b="1" u="sng" dirty="0" smtClean="0">
                <a:solidFill>
                  <a:schemeClr val="bg1"/>
                </a:solidFill>
                <a:effectLst>
                  <a:outerShdw blurRad="38100" dist="38100" dir="2700000" algn="tl">
                    <a:srgbClr val="000000">
                      <a:alpha val="43137"/>
                    </a:srgbClr>
                  </a:outerShdw>
                </a:effectLst>
              </a:rPr>
              <a:t/>
            </a:r>
            <a:br>
              <a:rPr lang="en-US" b="1" u="sng" dirty="0" smtClean="0">
                <a:solidFill>
                  <a:schemeClr val="bg1"/>
                </a:solidFill>
                <a:effectLst>
                  <a:outerShdw blurRad="38100" dist="38100" dir="2700000" algn="tl">
                    <a:srgbClr val="000000">
                      <a:alpha val="43137"/>
                    </a:srgbClr>
                  </a:outerShdw>
                </a:effectLst>
              </a:rPr>
            </a:br>
            <a:endParaRPr lang="en-US" sz="3600" b="1" u="sng" dirty="0">
              <a:solidFill>
                <a:schemeClr val="bg1"/>
              </a:solidFill>
              <a:effectLst>
                <a:outerShdw blurRad="38100" dist="38100" dir="2700000" algn="tl">
                  <a:srgbClr val="000000">
                    <a:alpha val="43137"/>
                  </a:srgbClr>
                </a:outerShdw>
              </a:effectLst>
            </a:endParaRPr>
          </a:p>
        </p:txBody>
      </p:sp>
      <p:pic>
        <p:nvPicPr>
          <p:cNvPr id="6" name="Picture 5" descr="C:\Users\ponder\Desktop\WSIS+10\PPTX_FILES\PPTX_FILES\world_summ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467544" y="1772816"/>
            <a:ext cx="8507288" cy="4277071"/>
          </a:xfrm>
          <a:solidFill>
            <a:srgbClr val="003300">
              <a:alpha val="32941"/>
            </a:srgbClr>
          </a:solidFill>
        </p:spPr>
        <p:txBody>
          <a:bodyPr>
            <a:noAutofit/>
          </a:bodyPr>
          <a:lstStyle/>
          <a:p>
            <a:r>
              <a:rPr lang="en-US" sz="3200" dirty="0" smtClean="0">
                <a:solidFill>
                  <a:schemeClr val="bg1"/>
                </a:solidFill>
                <a:effectLst>
                  <a:outerShdw blurRad="38100" dist="38100" dir="2700000" algn="tl">
                    <a:srgbClr val="000000">
                      <a:alpha val="43137"/>
                    </a:srgbClr>
                  </a:outerShdw>
                </a:effectLst>
              </a:rPr>
              <a:t>Recommendation of Speakers</a:t>
            </a:r>
          </a:p>
          <a:p>
            <a:r>
              <a:rPr lang="en-US" sz="3200" dirty="0" smtClean="0">
                <a:solidFill>
                  <a:schemeClr val="bg1"/>
                </a:solidFill>
                <a:effectLst>
                  <a:outerShdw blurRad="38100" dist="38100" dir="2700000" algn="tl">
                    <a:srgbClr val="000000">
                      <a:alpha val="43137"/>
                    </a:srgbClr>
                  </a:outerShdw>
                </a:effectLst>
              </a:rPr>
              <a:t>Expression of interest for </a:t>
            </a:r>
            <a:br>
              <a:rPr lang="en-US" sz="3200" dirty="0" smtClean="0">
                <a:solidFill>
                  <a:schemeClr val="bg1"/>
                </a:solidFill>
                <a:effectLst>
                  <a:outerShdw blurRad="38100" dist="38100" dir="2700000" algn="tl">
                    <a:srgbClr val="000000">
                      <a:alpha val="43137"/>
                    </a:srgbClr>
                  </a:outerShdw>
                </a:effectLst>
              </a:rPr>
            </a:br>
            <a:r>
              <a:rPr lang="en-US" sz="3200" dirty="0" smtClean="0">
                <a:solidFill>
                  <a:schemeClr val="bg1"/>
                </a:solidFill>
                <a:effectLst>
                  <a:outerShdw blurRad="38100" dist="38100" dir="2700000" algn="tl">
                    <a:srgbClr val="000000">
                      <a:alpha val="43137"/>
                    </a:srgbClr>
                  </a:outerShdw>
                </a:effectLst>
              </a:rPr>
              <a:t>organization of thematic and country</a:t>
            </a:r>
          </a:p>
          <a:p>
            <a:r>
              <a:rPr lang="en-US" sz="3200" dirty="0" smtClean="0">
                <a:solidFill>
                  <a:schemeClr val="bg1"/>
                </a:solidFill>
                <a:effectLst>
                  <a:outerShdw blurRad="38100" dist="38100" dir="2700000" algn="tl">
                    <a:srgbClr val="000000">
                      <a:alpha val="43137"/>
                    </a:srgbClr>
                  </a:outerShdw>
                </a:effectLst>
              </a:rPr>
              <a:t>Knowledge exchange and exhibition</a:t>
            </a:r>
          </a:p>
          <a:p>
            <a:r>
              <a:rPr lang="en-US" sz="3200" dirty="0" smtClean="0">
                <a:solidFill>
                  <a:schemeClr val="bg1"/>
                </a:solidFill>
                <a:effectLst>
                  <a:outerShdw blurRad="38100" dist="38100" dir="2700000" algn="tl">
                    <a:srgbClr val="000000">
                      <a:alpha val="43137"/>
                    </a:srgbClr>
                  </a:outerShdw>
                </a:effectLst>
              </a:rPr>
              <a:t>Key thematic aspects for HLE </a:t>
            </a:r>
          </a:p>
          <a:p>
            <a:r>
              <a:rPr lang="en-US" sz="3200" dirty="0" smtClean="0">
                <a:solidFill>
                  <a:schemeClr val="bg1"/>
                </a:solidFill>
                <a:effectLst>
                  <a:outerShdw blurRad="38100" dist="38100" dir="2700000" algn="tl">
                    <a:srgbClr val="000000">
                      <a:alpha val="43137"/>
                    </a:srgbClr>
                  </a:outerShdw>
                </a:effectLst>
              </a:rPr>
              <a:t>Innovative suggestions on the format</a:t>
            </a:r>
          </a:p>
          <a:p>
            <a:pPr marL="0" indent="0">
              <a:buNone/>
            </a:pPr>
            <a:r>
              <a:rPr lang="en-US" sz="3200" b="1" u="sng" dirty="0" smtClean="0">
                <a:solidFill>
                  <a:srgbClr val="FFFF00"/>
                </a:solidFill>
              </a:rPr>
              <a:t>19 May 2014 / Briefing Session / ITU HQ </a:t>
            </a:r>
            <a:r>
              <a:rPr lang="en-US" sz="2400" b="1" u="sng" dirty="0" smtClean="0">
                <a:solidFill>
                  <a:srgbClr val="FFFF00"/>
                </a:solidFill>
              </a:rPr>
              <a:t>(Popov)</a:t>
            </a:r>
            <a:endParaRPr lang="en-US" sz="3200" b="1" u="sng" dirty="0" smtClean="0">
              <a:solidFill>
                <a:srgbClr val="FFFF00"/>
              </a:solidFill>
              <a:effectLst>
                <a:outerShdw blurRad="38100" dist="38100" dir="2700000" algn="tl">
                  <a:srgbClr val="000000">
                    <a:alpha val="43137"/>
                  </a:srgbClr>
                </a:outerShdw>
              </a:effectLst>
            </a:endParaRPr>
          </a:p>
          <a:p>
            <a:endParaRPr lang="en-US" sz="2000" dirty="0">
              <a:solidFill>
                <a:schemeClr val="bg1"/>
              </a:solidFill>
            </a:endParaRPr>
          </a:p>
          <a:p>
            <a:endParaRPr lang="en-US" sz="2000" dirty="0">
              <a:solidFill>
                <a:schemeClr val="bg1"/>
              </a:solidFill>
            </a:endParaRPr>
          </a:p>
          <a:p>
            <a:pPr lvl="1"/>
            <a:endParaRPr lang="en-US" sz="1800" b="1" dirty="0" smtClean="0">
              <a:solidFill>
                <a:schemeClr val="bg1"/>
              </a:solidFill>
              <a:effectLst>
                <a:outerShdw blurRad="38100" dist="38100" dir="2700000" algn="tl">
                  <a:srgbClr val="000000">
                    <a:alpha val="43137"/>
                  </a:srgbClr>
                </a:outerShdw>
              </a:effectLst>
            </a:endParaRPr>
          </a:p>
          <a:p>
            <a:pPr lvl="0"/>
            <a:endParaRPr lang="en-US" sz="1800" dirty="0"/>
          </a:p>
          <a:p>
            <a:pPr lvl="0"/>
            <a:endParaRPr lang="en-US" sz="1800" dirty="0">
              <a:solidFill>
                <a:schemeClr val="bg2">
                  <a:lumMod val="90000"/>
                </a:schemeClr>
              </a:solidFill>
            </a:endParaRPr>
          </a:p>
        </p:txBody>
      </p:sp>
    </p:spTree>
    <p:extLst>
      <p:ext uri="{BB962C8B-B14F-4D97-AF65-F5344CB8AC3E}">
        <p14:creationId xmlns:p14="http://schemas.microsoft.com/office/powerpoint/2010/main" val="18228311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a:t>
            </a:r>
            <a:endParaRPr lang="en-US" dirty="0"/>
          </a:p>
        </p:txBody>
      </p:sp>
      <p:sp>
        <p:nvSpPr>
          <p:cNvPr id="3" name="Content Placeholder 2"/>
          <p:cNvSpPr>
            <a:spLocks noGrp="1"/>
          </p:cNvSpPr>
          <p:nvPr>
            <p:ph idx="1"/>
          </p:nvPr>
        </p:nvSpPr>
        <p:spPr>
          <a:xfrm>
            <a:off x="457200" y="1412776"/>
            <a:ext cx="8229600" cy="4525963"/>
          </a:xfrm>
          <a:solidFill>
            <a:srgbClr val="003300">
              <a:alpha val="32941"/>
            </a:srgbClr>
          </a:solidFill>
        </p:spPr>
        <p:txBody>
          <a:bodyPr vert="horz" lIns="91440" tIns="45720" rIns="91440" bIns="45720" rtlCol="0">
            <a:normAutofit lnSpcReduction="10000"/>
          </a:bodyPr>
          <a:lstStyle/>
          <a:p>
            <a:r>
              <a:rPr lang="en-US" sz="3200" b="1" dirty="0" smtClean="0">
                <a:solidFill>
                  <a:srgbClr val="FFFF00"/>
                </a:solidFill>
                <a:effectLst>
                  <a:outerShdw blurRad="38100" dist="38100" dir="2700000" algn="tl">
                    <a:srgbClr val="000000">
                      <a:alpha val="43137"/>
                    </a:srgbClr>
                  </a:outerShdw>
                </a:effectLst>
              </a:rPr>
              <a:t>Paperless approach</a:t>
            </a:r>
          </a:p>
          <a:p>
            <a:r>
              <a:rPr lang="en-US" sz="3200" b="1" dirty="0" smtClean="0">
                <a:solidFill>
                  <a:srgbClr val="FFFF00"/>
                </a:solidFill>
                <a:effectLst>
                  <a:outerShdw blurRad="38100" dist="38100" dir="2700000" algn="tl">
                    <a:srgbClr val="000000">
                      <a:alpha val="43137"/>
                    </a:srgbClr>
                  </a:outerShdw>
                </a:effectLst>
              </a:rPr>
              <a:t>Web </a:t>
            </a:r>
            <a:r>
              <a:rPr lang="en-US" sz="3200" b="1" dirty="0">
                <a:solidFill>
                  <a:srgbClr val="FFFF00"/>
                </a:solidFill>
                <a:effectLst>
                  <a:outerShdw blurRad="38100" dist="38100" dir="2700000" algn="tl">
                    <a:srgbClr val="000000">
                      <a:alpha val="43137"/>
                    </a:srgbClr>
                  </a:outerShdw>
                </a:effectLst>
              </a:rPr>
              <a:t>Presence and Social Media </a:t>
            </a:r>
            <a:endParaRPr lang="en-US" sz="3200" b="1" dirty="0" smtClean="0">
              <a:solidFill>
                <a:srgbClr val="FFFF00"/>
              </a:solidFill>
              <a:effectLst>
                <a:outerShdw blurRad="38100" dist="38100" dir="2700000" algn="tl">
                  <a:srgbClr val="000000">
                    <a:alpha val="43137"/>
                  </a:srgbClr>
                </a:outerShdw>
              </a:effectLst>
            </a:endParaRPr>
          </a:p>
          <a:p>
            <a:pPr lvl="1"/>
            <a:r>
              <a:rPr lang="en-US" sz="3200" dirty="0" smtClean="0">
                <a:solidFill>
                  <a:schemeClr val="bg1"/>
                </a:solidFill>
                <a:effectLst>
                  <a:outerShdw blurRad="38100" dist="38100" dir="2700000" algn="tl">
                    <a:srgbClr val="000000">
                      <a:alpha val="43137"/>
                    </a:srgbClr>
                  </a:outerShdw>
                </a:effectLst>
              </a:rPr>
              <a:t>iwrite4WSIS </a:t>
            </a:r>
          </a:p>
          <a:p>
            <a:pPr lvl="1"/>
            <a:r>
              <a:rPr lang="en-US" sz="3200" dirty="0" err="1" smtClean="0">
                <a:solidFill>
                  <a:schemeClr val="bg1"/>
                </a:solidFill>
                <a:effectLst>
                  <a:outerShdw blurRad="38100" dist="38100" dir="2700000" algn="tl">
                    <a:srgbClr val="000000">
                      <a:alpha val="43137"/>
                    </a:srgbClr>
                  </a:outerShdw>
                </a:effectLst>
              </a:rPr>
              <a:t>imeetYou@WSIS</a:t>
            </a:r>
            <a:endParaRPr lang="en-US" sz="3200" dirty="0" smtClean="0">
              <a:solidFill>
                <a:schemeClr val="bg1"/>
              </a:solidFill>
              <a:effectLst>
                <a:outerShdw blurRad="38100" dist="38100" dir="2700000" algn="tl">
                  <a:srgbClr val="000000">
                    <a:alpha val="43137"/>
                  </a:srgbClr>
                </a:outerShdw>
              </a:effectLst>
            </a:endParaRPr>
          </a:p>
          <a:p>
            <a:pPr lvl="1"/>
            <a:r>
              <a:rPr lang="en-US" sz="3200" dirty="0" smtClean="0">
                <a:solidFill>
                  <a:schemeClr val="bg1"/>
                </a:solidFill>
                <a:effectLst>
                  <a:outerShdw blurRad="38100" dist="38100" dir="2700000" algn="tl">
                    <a:srgbClr val="000000">
                      <a:alpha val="43137"/>
                    </a:srgbClr>
                  </a:outerShdw>
                </a:effectLst>
              </a:rPr>
              <a:t>Facebook and Twitter: #WSIS</a:t>
            </a:r>
            <a:endParaRPr lang="en-US" sz="3200" dirty="0">
              <a:solidFill>
                <a:schemeClr val="bg1"/>
              </a:solidFill>
              <a:effectLst>
                <a:outerShdw blurRad="38100" dist="38100" dir="2700000" algn="tl">
                  <a:srgbClr val="000000">
                    <a:alpha val="43137"/>
                  </a:srgbClr>
                </a:outerShdw>
              </a:effectLst>
            </a:endParaRPr>
          </a:p>
          <a:p>
            <a:r>
              <a:rPr lang="en-US" sz="3200" b="1" dirty="0">
                <a:solidFill>
                  <a:srgbClr val="FFFF00"/>
                </a:solidFill>
                <a:effectLst>
                  <a:outerShdw blurRad="38100" dist="38100" dir="2700000" algn="tl">
                    <a:srgbClr val="000000">
                      <a:alpha val="43137"/>
                    </a:srgbClr>
                  </a:outerShdw>
                </a:effectLst>
              </a:rPr>
              <a:t>Presence on the ITU website </a:t>
            </a:r>
            <a:endParaRPr lang="en-US" sz="3200" b="1" dirty="0" smtClean="0">
              <a:solidFill>
                <a:srgbClr val="FFFF00"/>
              </a:solidFill>
              <a:effectLst>
                <a:outerShdw blurRad="38100" dist="38100" dir="2700000" algn="tl">
                  <a:srgbClr val="000000">
                    <a:alpha val="43137"/>
                  </a:srgbClr>
                </a:outerShdw>
              </a:effectLst>
            </a:endParaRPr>
          </a:p>
          <a:p>
            <a:pPr lvl="1"/>
            <a:r>
              <a:rPr lang="en-US" sz="3200" dirty="0" smtClean="0">
                <a:solidFill>
                  <a:schemeClr val="bg1"/>
                </a:solidFill>
                <a:effectLst>
                  <a:outerShdw blurRad="38100" dist="38100" dir="2700000" algn="tl">
                    <a:srgbClr val="000000">
                      <a:alpha val="43137"/>
                    </a:srgbClr>
                  </a:outerShdw>
                </a:effectLst>
              </a:rPr>
              <a:t>www.wsis.org/forum   </a:t>
            </a:r>
            <a:endParaRPr lang="en-US" sz="3200" dirty="0">
              <a:solidFill>
                <a:schemeClr val="bg1"/>
              </a:solidFill>
              <a:effectLst>
                <a:outerShdw blurRad="38100" dist="38100" dir="2700000" algn="tl">
                  <a:srgbClr val="000000">
                    <a:alpha val="43137"/>
                  </a:srgbClr>
                </a:outerShdw>
              </a:effectLst>
            </a:endParaRPr>
          </a:p>
          <a:p>
            <a:pPr lvl="1"/>
            <a:r>
              <a:rPr lang="en-US" sz="3200" dirty="0" smtClean="0">
                <a:solidFill>
                  <a:schemeClr val="bg1"/>
                </a:solidFill>
                <a:effectLst>
                  <a:outerShdw blurRad="38100" dist="38100" dir="2700000" algn="tl">
                    <a:srgbClr val="000000">
                      <a:alpha val="43137"/>
                    </a:srgbClr>
                  </a:outerShdw>
                </a:effectLst>
              </a:rPr>
              <a:t>www.wsis.org/review </a:t>
            </a:r>
            <a:endParaRPr lang="en-US" sz="3200" dirty="0">
              <a:solidFill>
                <a:schemeClr val="bg1"/>
              </a:solidFill>
              <a:effectLst>
                <a:outerShdw blurRad="38100" dist="38100" dir="2700000" algn="tl">
                  <a:srgbClr val="000000">
                    <a:alpha val="43137"/>
                  </a:srgbClr>
                </a:outerShdw>
              </a:effectLst>
            </a:endParaRPr>
          </a:p>
        </p:txBody>
      </p:sp>
      <p:pic>
        <p:nvPicPr>
          <p:cNvPr id="1028" name="Picture 4" descr="http://www.unmultimedia.org/radio/english/wp-content/uploads/2011/12/itu-communic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485900"/>
            <a:ext cx="2350959" cy="20151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64883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WSIS+10 High Level Event’s Partners</a:t>
            </a:r>
            <a:endParaRPr lang="en-US" dirty="0"/>
          </a:p>
        </p:txBody>
      </p:sp>
      <p:sp>
        <p:nvSpPr>
          <p:cNvPr id="3" name="Content Placeholder 2"/>
          <p:cNvSpPr>
            <a:spLocks noGrp="1"/>
          </p:cNvSpPr>
          <p:nvPr>
            <p:ph idx="1"/>
          </p:nvPr>
        </p:nvSpPr>
        <p:spPr>
          <a:xfrm>
            <a:off x="323528" y="1268760"/>
            <a:ext cx="5760640" cy="4857403"/>
          </a:xfrm>
          <a:solidFill>
            <a:srgbClr val="003300">
              <a:alpha val="32941"/>
            </a:srgbClr>
          </a:solidFill>
        </p:spPr>
        <p:txBody>
          <a:bodyPr vert="horz" lIns="91440" tIns="45720" rIns="91440" bIns="45720" rtlCol="0">
            <a:noAutofit/>
          </a:bodyPr>
          <a:lstStyle/>
          <a:p>
            <a:pPr lvl="0"/>
            <a:r>
              <a:rPr lang="en-US" sz="3000" b="1" dirty="0" smtClean="0">
                <a:effectLst/>
              </a:rPr>
              <a:t>Thanks to Partners </a:t>
            </a:r>
          </a:p>
          <a:p>
            <a:pPr lvl="1"/>
            <a:r>
              <a:rPr lang="en-US" sz="3000" b="1" dirty="0" smtClean="0"/>
              <a:t>Strategic Partners</a:t>
            </a:r>
            <a:r>
              <a:rPr lang="en-US" sz="3000" dirty="0" smtClean="0"/>
              <a:t/>
            </a:r>
            <a:br>
              <a:rPr lang="en-US" sz="3000" dirty="0" smtClean="0"/>
            </a:br>
            <a:r>
              <a:rPr lang="en-US" sz="3000" dirty="0" smtClean="0">
                <a:solidFill>
                  <a:srgbClr val="FFFF00"/>
                </a:solidFill>
              </a:rPr>
              <a:t>UAE, INTEL </a:t>
            </a:r>
          </a:p>
          <a:p>
            <a:pPr lvl="1"/>
            <a:r>
              <a:rPr lang="en-US" sz="3000" b="1" dirty="0" smtClean="0"/>
              <a:t>Partners for Specific Activities</a:t>
            </a:r>
            <a:r>
              <a:rPr lang="en-US" sz="3000" dirty="0" smtClean="0"/>
              <a:t/>
            </a:r>
            <a:br>
              <a:rPr lang="en-US" sz="3000" dirty="0" smtClean="0"/>
            </a:br>
            <a:r>
              <a:rPr lang="en-US" sz="3000" dirty="0" smtClean="0">
                <a:solidFill>
                  <a:srgbClr val="FFFF00"/>
                </a:solidFill>
              </a:rPr>
              <a:t>Japan</a:t>
            </a:r>
            <a:r>
              <a:rPr lang="en-US" sz="3000" dirty="0">
                <a:solidFill>
                  <a:srgbClr val="FFFF00"/>
                </a:solidFill>
              </a:rPr>
              <a:t>, </a:t>
            </a:r>
            <a:r>
              <a:rPr lang="en-US" sz="3000" dirty="0" smtClean="0">
                <a:solidFill>
                  <a:srgbClr val="FFFF00"/>
                </a:solidFill>
              </a:rPr>
              <a:t>Kuwait, </a:t>
            </a:r>
            <a:r>
              <a:rPr lang="en-US" sz="3000" dirty="0" smtClean="0">
                <a:solidFill>
                  <a:srgbClr val="FFFF00"/>
                </a:solidFill>
              </a:rPr>
              <a:t>Mexico, Oman</a:t>
            </a:r>
            <a:r>
              <a:rPr lang="en-US" sz="3000" dirty="0">
                <a:solidFill>
                  <a:srgbClr val="FFFF00"/>
                </a:solidFill>
              </a:rPr>
              <a:t>, </a:t>
            </a:r>
            <a:r>
              <a:rPr lang="en-US" sz="3000" dirty="0" smtClean="0">
                <a:solidFill>
                  <a:srgbClr val="FFFF00"/>
                </a:solidFill>
              </a:rPr>
              <a:t>Poland</a:t>
            </a:r>
            <a:r>
              <a:rPr lang="en-US" sz="3000" dirty="0" smtClean="0">
                <a:solidFill>
                  <a:srgbClr val="FFFF00"/>
                </a:solidFill>
              </a:rPr>
              <a:t>, </a:t>
            </a:r>
            <a:r>
              <a:rPr lang="en-US" sz="3000" dirty="0">
                <a:solidFill>
                  <a:srgbClr val="FFFF00"/>
                </a:solidFill>
              </a:rPr>
              <a:t>Qatar</a:t>
            </a:r>
            <a:r>
              <a:rPr lang="en-US" sz="3000" dirty="0" smtClean="0">
                <a:solidFill>
                  <a:srgbClr val="FFFF00"/>
                </a:solidFill>
              </a:rPr>
              <a:t>, Rwanda</a:t>
            </a:r>
            <a:r>
              <a:rPr lang="en-US" sz="3000" dirty="0" smtClean="0">
                <a:solidFill>
                  <a:srgbClr val="FFFF00"/>
                </a:solidFill>
              </a:rPr>
              <a:t>, Saudi </a:t>
            </a:r>
            <a:br>
              <a:rPr lang="en-US" sz="3000" dirty="0" smtClean="0">
                <a:solidFill>
                  <a:srgbClr val="FFFF00"/>
                </a:solidFill>
              </a:rPr>
            </a:br>
            <a:r>
              <a:rPr lang="en-US" sz="3000" dirty="0" smtClean="0">
                <a:solidFill>
                  <a:srgbClr val="FFFF00"/>
                </a:solidFill>
              </a:rPr>
              <a:t>Arabia, </a:t>
            </a:r>
            <a:r>
              <a:rPr lang="en-US" sz="3000" dirty="0" smtClean="0">
                <a:solidFill>
                  <a:srgbClr val="FFFF00"/>
                </a:solidFill>
              </a:rPr>
              <a:t>Switzerland</a:t>
            </a:r>
            <a:endParaRPr lang="en-US" sz="3000" dirty="0">
              <a:solidFill>
                <a:srgbClr val="FFFF00"/>
              </a:solidFill>
            </a:endParaRPr>
          </a:p>
          <a:p>
            <a:pPr lvl="1"/>
            <a:r>
              <a:rPr lang="en-US" sz="3000" b="1" dirty="0" smtClean="0"/>
              <a:t>Contributing Partners</a:t>
            </a:r>
            <a:br>
              <a:rPr lang="en-US" sz="3000" b="1" dirty="0" smtClean="0"/>
            </a:br>
            <a:r>
              <a:rPr lang="en-US" sz="3000" dirty="0" smtClean="0">
                <a:solidFill>
                  <a:srgbClr val="FFFF00"/>
                </a:solidFill>
              </a:rPr>
              <a:t>IFIP, ISOC, </a:t>
            </a:r>
            <a:r>
              <a:rPr lang="en-US" sz="3000" dirty="0" smtClean="0">
                <a:solidFill>
                  <a:srgbClr val="FFFF00"/>
                </a:solidFill>
              </a:rPr>
              <a:t>ICANN, ITUNEWS </a:t>
            </a:r>
            <a:endParaRPr lang="en-US" sz="3000" dirty="0" smtClean="0">
              <a:solidFill>
                <a:srgbClr val="FFFF00"/>
              </a:solidFill>
            </a:endParaRPr>
          </a:p>
          <a:p>
            <a:pPr lvl="1"/>
            <a:endParaRPr lang="en-US" sz="3000" dirty="0"/>
          </a:p>
          <a:p>
            <a:endParaRPr lang="en-US" sz="3000" dirty="0">
              <a:solidFill>
                <a:schemeClr val="bg1"/>
              </a:solidFill>
              <a:effectLst>
                <a:outerShdw blurRad="38100" dist="38100" dir="2700000" algn="tl">
                  <a:srgbClr val="000000">
                    <a:alpha val="43137"/>
                  </a:srgbClr>
                </a:outerShdw>
              </a:effectLst>
            </a:endParaRPr>
          </a:p>
        </p:txBody>
      </p:sp>
      <p:pic>
        <p:nvPicPr>
          <p:cNvPr id="3074" name="Picture 2" descr="https://www.cpj.org/internet/ITU.a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1321" y="4300699"/>
            <a:ext cx="2854686" cy="16485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AutoShape 4" descr="data:image/jpeg;base64,/9j/4AAQSkZJRgABAQAAAQABAAD/2wCEAAkGBxQSEhUUEhQVFRQUFRUVGBQXFBQUFBUXFxYYFxQUFRUYHCggGBolHBUXITEiJSktLi4uFx8zODMsNygtLiwBCgoKDg0OGxAQGiwkICQsLCwsLCwsLCwsLCwsLCwsLCwsLCwsLCwsLCwsLCwsLCwsLCwsLCwsLCwsLCwsLCwsLP/AABEIALcBEwMBEQACEQEDEQH/xAAcAAABBQEBAQAAAAAAAAAAAAAEAQIDBQYHAAj/xABHEAACAQIDBAYHBAkCBQQDAAABAgMAEQQSIQUGMUETIlFhcbEjMnKBkaGyBxRCwSQzUmJzgsLR8LPhFjSDktIVdJOiQ1NU/8QAGwEAAgMBAQEAAAAAAAAAAAAAAQIAAwQFBgf/xAA8EQACAQIEAggGAQMDAwUBAAAAAQIDEQQSITFBcQUTIlFhgcHwIzIzkaGx0RRC4VJy8TXC0gYkNGKSFf/aAAwDAQACEQMRAD8A5YI6IB4jqBFEdEhpdl7AjxOFZo7ieMkEXuHtqoseFxppzFdKnhqdWhmj83qYK2KnRrpS+V/gzvR1z7HRHCOiQ1u5uHBhxFwDfINRft/vXb6L28/Q52OdpQNBid18NIwvGFuOKEp8hp8qvlSpyV3Fe+Rzo42tB6Svz1K9vs7D5uimItydQb/zLa3wrk4yMaTWVbnYwWIlXg3JbOxST7j4sLmWISLxujKbfymzfAGq6dpq6N04OLsyjxGzmQ2dGQ9jKVPwNaIxYtgaTZ4PED/O+rVSjL5kCwNJsUciR8xQfR9OWzaBlBZNjSD1bN8j86pn0XVXytP8e/uTKwObCunrKR320+NY6mGq0/ni0BpoiqoAop4oA6r7AFgHXX2h51nn8w8N0arZMd29/wCVdHot2reZ0Zq8WEY+PUHuI+BA/Kt3SDUpp+DX2dg0Y2iSy4cNqRyTyruQoQrUk5LX/gwzk4zsjH45bSye2/1GvF4uKVeol/ql+2KiF/V9/wCVUP5fMEhkdIhRrVGQSgQ9UIKDUIK7XPADuF7fOoQbUIeqEPVCHqhD1QhquiorUVMuY932I9cA9ltPjXdXQcst3PXl/kawPPsWVfw5h2rr8uNYqvRmIp62vy/jcNi93KDRSjMLJOCo9pblbjl+IVowdKpSV5KyltzX+L/YwdI0s9LN3foD3s2OYZmYL6OQ5lPIE6svcb3t3VlxdFxm5LZj4HEKpTUW9V7uUwSspuNjuVH6GbveMfOuz0c+z5v9HK6Rfbh5mvC9ceFar9k4xYbPHr+FcvpBXUXzO10T8sl4olwUnUCgXJGp7NPOscKqpwXedutrUDJcGDHlZQy24EBh7watpV22sxlc4ylZGH/4aw8ssgKZQGAGQ5ANBwA0+VasNNtzu9jozpR6uLtrYC2vuIIxmilJuQMrqOZt6y+PZWyFVdxjjq7Ge2hsV4GAkA1vYg3Btx7+YrbBpq6Fo1oVG1HhuMTC1qhI0pEcuwIX9aNfEdU/EUKmCw1VXlBX71o/wCUIvgVuM3MXjG7L3MMw+IsR8659ToWm3enJrnr/AB6lMqfcZ3H7KkhPWsR2g3Hz1rDiMHOh89rd5U4tAuDX0qe0POuTU+can8yNZsYdYe1+Vbei38fzOk/lYXjl/r8634r5v/1+2PTWn29Bqmw/7a7HRs7UXfv9EYcWviLkY/aI9NL/ABH+o15PGf8AyKn+6X7ZVEGY9X3/AJVj4CN3YkI1PhUQBr8aMiDaUh6oQeIieAPwNMoSeyZCRcHIeCN8LVYsPVf9rDYeNnydnzFN/S1e4lmPGzm52of08yWHDZva3ypXSaDlHf8Ap4HM/KlcSWPfc17/AI0tgWN4N22cXhkjk1cWzKp6rlVI1N8wW/v51pWFk9YNMwLFJaTTQfbERAdLAx0JLJZtBxJy3A/zsNdmHSdWCtVhfxX8GiGJpy2foTRbRjvla6MLXVwVIvqL3rXDH0Ju17PuehepJq6JNrpeFmBsVs6sORU3BBoY3WjJrhqvLUZq6syRsPPiGhixEt4XIDZFVTmykrcka3IAv2nhXm+lsTiKOFlUSTt4f5/VjlxjSpZp046ra4/ejdKKCDpYc10IzZje6k2vw0IJHuvXlui+mKtev1VW2u1lxWo+GxU5zyy4ibmJ6CX+LH+Ve9wD7P3/AEivpD6keTNXbr+6tP8AaccOwA9fw/I1gxqvTOz0R/dzXqJsmQX91cHEzs1E7VnK7NMRpatt9Dl2s7malwXRztbg9m+Vj5fOteCfZnzOxTq56K8BNsjRR+8n1CtdPZlFP5/v+jHb3i7Rf9TzWujR2Zz+jHeVR+K9SnjWtsEddBMaVa9AsmaOlUipmX3mw9wa5fS13TI12TIYOK06eP5GvMLcSkviI0uyh1j/ADfSa19HytUb5/pnRtp77wydOr7mretaUeTLku0/IGnaxA8D87V08HUSg4eNzn4xfET8DOPgjLiJVBt15De1/wAf+9cn+jeKxlSmnbWT/P8AkzcA1d2rCzSc76Lb863w/wDT0f7qn2X+QZCeLd2Mfic6d39qvj0Dh1u5Pz/wTKOGxYQT1ST3k1bHorCR/tvzbJlRImz4gbCMeNv71HhaEHaMF9g2QScMoGij3AUHTjHZINiHKb8NO3/aqXuSw2RKSewAV1PdasU81/AgjR1TNXINMdZJIgx0qmRCEpSANum8hN+lhik7ylntzGbW3Hsq+OL/ANUUzmrCL+2TQThduwZWUrNFckjo5SwAKqMpzHUXUnhz+F0cTDZ3QXhp7pp80Q70Y5ZViyStKBn0ZFV01XiVA0IAsP3TrrVWJnGVrO5bhqbg3dW2INl7N6aNgshBB1Q+r3G3x17qalCVSnlUny4FlSq4S20LN8Q4QYdlPTHIsbKdGOYZHDciCPiKmJrxp0JKtwWvdYrhTU55o7dwze3HyuyJIWVlQCSK/U6QE9cW0YMCpHG1ef6Jw9GEZTppNN9mXG3d3qzumWUaHVOStx0fgWe5SegfvmXyWvXYJ2h9/wBIwdIv4keTNSV9J7q0X7ByQnDMAJCeQ/Jqy4prJr72Ox0RvLy9QDYEubKRwI+VeWxV+saZ346I26cBXTp/KjlTWpUbRHpFq/By7c14L1NuHfYZXbY5eKfVXRp/KCLs2/B/oyG9g1i8H/pro0eJz+idp+XqVMS1vpnaCo1pmwhBXSq7lLM5vEuhrB0l9MbgYzDL+kJ4n6TXmeItJfERf7OX1v5vpNNhG80uT/TOjDdeX7LSeIFRb9k/HnXaSi6cFHu/PEeN8zv3gGMi6wPh5mulhKfYcn3o5+NfxEin2cP0yXxk+sGsuB/6lU5S/aMyNCF8K9Fcew4rUIQiOq2KLktVE0ER00rPJEIXWs8iEUi1RMgOy1mmyWEYVnnIhEy1mmAjcVRIBEVqsht9nbJkhxCGRSyZZM2XUlCmR9OOmeuLiMXTr0JKm7O6tfvvdfowOcZQ0LiQwSBjIkaENds6BW6QlXlXMR+F5HW4NhwIOZSOfCNem0oSb00s7q2qi9+KSeq14NWkBKS2Znd5cLHHKvRAKpjDWVswvmYXvc8QAeOoINhew7PR1SpOk+sbbTe6twXgv8bXdrmmk21qEbpRHO7cgoHiSbjyPxruYNO7ZViXokaBFU4zDA2BHStr3Jp8x8qwf+o5NYOVlrt92h8Cu0x2/uAV4kxMZBy2VmBBBRj1GuONmNv5q8z0BiZU6ssNPS+qT4Nbr7fo6FWP9yGbjj0Df+4H0LX0HB/Tfn6Hn+kvqLl6mpYek91Xr5DlcCLHw5oZgOICsLGxurXGvurFj3ajf3wO10I/iS8vUy+Gw7hbI5Aa90HHiL5Ty41x3Om7uS10t+d+872qZdYHauLhVlytJYKVJIOUMSAJDfjoeF+FRKDd4ysuP+BHGEksy1DtkbVed16RbHXUaLoBoQdedb8NRcXKad1sIsseyu6/5C9s8fetdGj8pnm7U5Pwf6MjvYOtH4N5it9HYydE7T8vUq4RW+B2UFRii2MEldKquUsze8Q0NYekn2Ar5THYRf0hPFvpNec4kpL4i98C/wBnxmznl1h86bCxeWpLgbotZ0i9wsAMZPYGr0OChF0U34kqzanbkAbSi1j/AM5118Kr0UuRzsY/iszWD/56Xxk+oVyMF/1Kpyf/AGla2NIwv/gr0JaeVP8AO+o2Key0kmQQrVEiEbrWaZCCRdazyIROtUSIRMlZpog1lrNNkISKzSAMZKqYCLLVZDWw7cmQ3DKxBOrICdT1hcWNjp/2jsrmz6OoTVrNcn79tmPqYsmw+32UPdBmdncsGIF3IPqkHQWNhfib+Nc+jYyce1okklbgvHTfj9hnRXeBbVxIlZSARZMpvbU52bly6wHurVhaLoxab43/AAl6XLIRyo0W72FyQg836x9/D5AV3sNHLTXiY67vMod4pM8zDkoC/DU/Mn4VkxM71ORqw8bQNNuTOJoJcJJwytl9htGt4Mb/AM1eR6ZpOhXhi4d6vzW33WnkbabvFxY7cVPQn/3HlGte9wj+E/P0PP8ASf1F/t9TTt+t91aF9M5RKI7rKOeUH3i5HzFZMXFSpW5nZ6F1qSXL1KjZeAYSOmYDK5B043vbTwPzrzmJWSVmegbug6FwskkLtd5BHkbIchyspUacQCTfXt4VIawbW3MLjon3X/TDcFhiklmAUgWsuoNzctf3Cuj0fJpThw9Sp2fa8CPa3re+uzQXZMOJdqMuRkt6/Xj9k+YrbR2KeifllzRWQVuhsdhBsQqSGCculVlMjM7xjj/nKsHST7CGWxk9mRZsSo9ryNcKnDPOxKbtO5oIFsrjvbzNX00o0qi5+pppO9WJf7NX0TeBrtYL6KDiPqLyANoL+r8PzrrYN/D8jDjVasZDDj9Ol9qTzFcjB/8AU58n6FfA0ijtr0LY5Io0pWES+vfVbZDzdlUTYSNkrNJksByKT8qokKJLw99UTYSBhass2QVhWebIDshrNLcDGyjSqmAHEff50thTXQbQZVCZY3UE2Dxq3E668aMKzjHLZNeJldCMnmu0/Bix4pPxQRkXJ0upsWvlv8geV6Kqx4xQeqlwkxskUbyDIpRGKixOYi9r69nGleVztHYsjmUe07s1srBEJ5KPLgK6spKMb9xhSzOxiXQkkniSSfE8a5N7u7OmlbQI2bingkEkdswuNdQQRYgjn/tVOIw8MRTdOezCnZms3HT0X/XP+mtdzC/SOJ0n9RcvVmiYel93960L5DmW0CYhpL7I/Os1f5UdjoT6r8vUqsVIq4uRb2JETW7eoB+VcLpCLzZjux48wuKeXPdXjyk6I0bAkHsYHjy4cqyRcMuq/P8AguyxtqWMGr+6ur0avgyfiUP5GBbS9b312qPynMxztRfkZDev9YnsnzrbR2F6J+SXMroDW2Gx2EHxUJDhYGlVcSmRmN4/8+Fc/pJ9lEWxl9iD9K/lb8q5OH+qSO5csdG9t/NqlXSFT/c/3I14f6keX8Gj2Wt4z767uC+khsR84BtdcrKByJ866+GVoWOdi3mqXMdh/wDnpfafzFcnBpf/ANGfJ+hX/aaRBpXeY6JQNKRhHJDSNhsO6Ks9RoKQx4qySmg2B3j/AM41Q5ksQyxdv+dtUykCxCVrPJ3IRyCs82QhI1qiQpBKBa1UsAKyjupbANh9zHJ0PvI8xVNzGqz4xf2/hsjOHI7PcQfKpcujNMdktRLEEz4+R1ys1x4ansuedXSrTlHKxI0op3QKVqssPBaKCbTcpfR/9VvoSuphvonF6S+ouXqy+Yek93960r5Dm8CHaO00gWQuesVGVObG/wAh31nrvsJnW6HeWcpGLnxEhZMQTdmuSbaHrtceA4eFq5tVKp2ZcTt03o34m12VvHE6AEdY8tLg87CudKg6cXFrzGcbtNML2PJmLdqnUXva4DD5EV2cNHJh4ok2nT0IceOtXSpfKcjpB/CS8fRmS3pX0ieyfOtdJ6DdFfJLmV0KVug9DrJh0S0JMsDAulU31KpmW3jGv+dlc/pJ6Ii2M1sJf0r+RvqWuXhvq++9EXEuJU6rfxH/AK6Wu+xU/wB7/cjVhvqR5fwafZMXo67uDdqSHxFsxn94Z2EoA/aPnWqGInC6XgYsRBOSMnhpgMbIXIUEvqSAOXM1jwtaMMbKdRpJp+hna4I1MOIjt+ti/wDkT+9dl4uj/qX3GTJxiI//ANsX/wAi0v8AU0ntJfdEzIeuIjH/AORD4MDR6yMtmvuHMhWxido+NK6Slx9/cOchfGDlap/QxfEHWA0mLFK8DTXFg6wFlxnfVUsLSRM4M+K76plRp9wMwNJie/51RKFNcCXBpMQKzz6vuJcGeass5RARGWqG0Q3IbvU+4j8hXOKV5jx7vcf96g6Hj30RhpqBFokFUUUE127OMSGHNI1h0j95PVTgBxrp0JJUdWcnG0Z1KqUFfRftkW094izHoRlFrZmAze4cBSzxkUssdfEeh0cl9XXwKGdyxuxJJ1JJuSe81ic5Sd2dOMVFWSNTu5ssYrCsg9dHYofEAkHuP5Co1eJX1vV1L8GtSXdrYLGbKwIy6tpqLdvlWabdV5fua51IwjmXkV21sc8OOmeI2s5W3IherYjmNK6dOVlYopawVy4wu1VnIPqtbVf/ABPOt1Jpx0Of0jF5UU28i+kX2T5mtMHoP0Z9N8wKFK2U5HTQZElGTLUwoJpVV9SuZmN4otTXM6SlqkSOxnN3Ir4o/wANvrSufh38T33oL4l1JD1D7bf1VTiJ9iX+9/8Aea8P9Vcv4NRgRZAP3Pnc/wBq9Bh5/DgvBD1YXvLxMdttOuntN51bDfzMmK+cw21h6eT2zXIxD+K+ZmW4wfq29pPJ6mbsPmv1IbiDNWaTIxF4+5vpNLF2d/B/lNCSISKqEsIRQILJoxt2nzp5yam7d4onSt2n4mh1s+9/cA5pW06x4dpo9bP/AFP7kE6Zv2j8TU62f+p/ch7pW/aPxNDrJd7Ie6Zu00M8u8NxOlPbQzMlzpKrSBJQKgR4qBHCoQWiQcDRCTJJwFPKV4Jd1/yRIIBqi4SPtqxMhtPs1lIaUX06ht4lgT9PxqyPEz4hbM1+ztqLI/VGjmRb98RAHxFzTOCUb8SjtXaexy/anWmlPbLIfi5NFPU2032UQwmx0rTCbTuh5JNWYTjcSZCpPEC1+3Um9b4TuVUKKpXUeIsK1tps0IMiWnky2IYiaVQ2CRQ7bguTXI6Rn21yFgZvdOC+KfuTzdf7VkoS7a8v2WTWjL37vePxY+TVjqycoWXGf/maqOlXy/gvoYrAdwA+BNejw7tFLuVi9q8G+/8AwZLa0N3T2m8xWmm9TnYjWbOebZX9Il9tq5GI+ozPxI1Ho29uP6ZKF+y+a9RuIG1Z2BiL+R8jS8RWRGlEY00AMdN6x8T51JbsUjpSCty8KYA2gQXlUIJUIeqEOpKtKOSKlQJKqioEUJUIeyVCHglEg9EqNhCQvGqwkbJTpgNP9nElsUVPB42HwIb+k1aiqt8pudnoommI0tKSPHo0zfHrVa/lRkv2vL1OUzPclu0k/HWkT1N8dFYRDWiI47NrW6lsFBcJroUwoPw9NMsRYxLWaTJIq9qRXv4Vw+kpfE8iQRmtzof0mT2V+r/aqcPrUXNfstq6RNFh8P1V8T9JrNCLtB//AG/7Zl0Gs75fwWwi4+/869FS4mvan5fwZbaMF3T2n8xV0HqcytuzmO3U/SZv4jedcus+2ym2oOo9E/8AEi+mWg/lfl6htqBSCqGK0Rrx9x8jSlbIjQFENADHTesfE+dB7gI6ABz8vD8zRAMqEF5VCCVCHqhDsK4Wqrl1iQYU1LksP+7Gjch77ualwiGCpcA0w0bkFWM1LhJIhxpZEFdKkWAtd0pcmMhPa2X/ALgV/Or4Fdb5HY6DCciSOePpHPgb+VaJbWOde8r+7f8AJy0LpWdM6h5UrRBjnlWt9NjBkSVvpyIg/DLVs2Oi1gXSskmFgePi4+Fee6Rl8UansZ7cyH08vsp5t/alwku35osrrsmiWH0VZJzaw65r9Muor4wdHH+f9Vegwr+GjXVfZfL+DPYqHrp7T+daYvU5lXdnKNvp+kzfxX8zXMqPtsVRBlT0L/xIvpmqcPfiHLqV8i1UxJIhA19x8jSspkiEilEsNNABJiB1m8TUe4CKgCw6Tgvh+ZogI6gBx4DxP5VCDahD1Qh9GDARG9lXiRo+g65Cc9cwFvffSuKq1Vbt7d3gr8OG/wCNSJy9++BKuCV3fMp9ZBcHhdGPfzUDXto9bKnTjla2fnqv5bGu0lYUbLTj1gAL8Qbjq3tpyzEHwp1iZ7ae7+PEOZitsleRbnYEcbXBF+F7jhzvTLEz4pe/yHMwf7gBKFOqixJ0F1tmNjfsq7rW6WbZ+uw1+zclj2QvSKpP7V9OyQpYHvtxpHiXkcku79XFcnYHfYxuo6pzcLE3ta4NrXtoaeOJi03Z6BUkNOxWtcAWtfRhqO7t1NqP9VC9vLYmZDP/AEd7kWNxYWuCbsLrz4U39TTsnff03JmQxcFJEwcAqVIINuBBuD2HUVbCtCT7LJo9Cwn2vi8jK5urAg3jA0bQ6gC3Gr1iIy2t78ylUKfApTCeYoRa4FyHjDNY6cOPv4VbGaugpkr4Fky5hbMoccNVJIB+RrdCYVJPYljirdTmMgzDJrWmT0HRcYdNKxzZCDHxaN4flXm+kJfGZdT2KLcmD00/gn9dJhZdrz/ktrrso0Sw+i/ztFZm74dc0WUdKxMo62W34Sb+OcW+XnXocO2orusgym25LwRSYqP0gWx0Ba9jbV3Fr9vVB99Xwm8z7jLPdrkci28n6TP/ABZPqNYZvtFsYgqx+hk/iQ/TNUvoRx7S8ytkjqlvUSUCEJr7j5GhczzjoDFaBW0MK1LitMkxanO2nM0GLYhtUJYdIui+z/U1QUjtUBYcR1fefIUQDKhD1Qh9DphqyZjSTRxG1uRIPvFwNfeaV2vm9+9CW1uEQArw7PhrfT3ilnFT3A43HBWA4t8T4flUyx7kGyPEMTqSdLduh41FGK2RMqHdI9wb6jTgP7UOrha1gZUIZG6t7HLw6o8BwHL5XqKnFXtxJkRIcU55Lwtw7wx4HtFIsPBd4OrQxcQQxIVdSGtqACL8Ne+mdFSild6EcLjpJsy5SLAXtYniddRwOtvn21IUcksyZFCzuNnxN0ykW6oFwfG5Omt7n5U0aCUs1+IMlncnXHA3uG1a/G/u5VWsK1tbYTqxYpl1uCbkHgDfRdDr3EfzVd1M9EmtP8+/Ijgx2Pg0h7oVH/2euopjU93zIBhu6tVOoWD4INa3ud4hRcYeHSsspDEG0oeo/gfKvN46V6zL6ZQ7kx+kxB7l8nqqhO0vfcy6uuyi/Edo1Pj5gUIztQjz9ESH1X77xpt0xXn0ebxAMoPmPjXpKUbU1LkhOt7bh4X/ACgLEwDpO/W/hdrDz+NNa0c3MrlUTnk8E/v/AMHG9tx/pE/8aX62rnzeptUdEBhPQyfxIfpmo30A12l5+hWypVbYk4g4XX4+VS5nmtCBlpblcokbLUEsEY9fSP7RqXFS0BytS5LD5h1U9g/6j1AEJFQUnwuFaXJHGpZ3lVFUcWZ7Kqi/abCihJO2pdP9nu0Rxwj/APdH/wCVW9VPuMzxlBK7mtfFEf8AwBtH/wDkk+Kf+VTqp9wv9XQf96+6PoL7mDyOlwAOJGd+F+4XrgqpJcVr+7I1qTXvkNw2F6h463N9NLB9OHd86tnN5/fgM3qEfcRcjXTw7VF+HYaCqS398SZmOGEGZRyXjpx9IVF/lRzvK372DfT33Cx4DsPEW4c8oPb3ij1jSJmIMThALEcwulteGp+IOlNCbejDFkDQ20qy4wggqXCMeGjcAqQ1LhEWDXhTXASPhQOAqKRLEseG7qZTDYsMVh9I+6NR82q9ztbkVwW/MZ920q6nU1LLDYsN8q3xqqxA+CPSllIDYPtaP0b+B8q85jH8Vl1F6lDuXH/zB8Ppb+9Z6T1+/wCjTX/tLu10Uf56y/3qyi704R8f/Ei0qN+9mCyn9Lt2QuPiXP5V6yn/APGfNHNlUti4Lw9/oR4/SSdzkf8A1H+9LVdqK98WLTnmxkl/9V6fycd2/FbET/xZPrNclvRHoYLsogXZcv3aSXopOizxekyMUsolBOa1rAkC/C5tUc1tfUrlbOlfXX0KSVKS4skCZdfj5UyepnqLQgK0txGiN1o3KnEn2ivpH8agiWgKwqEaHzjqx+wf9R6ItiAioBoP2LiRFLDIxsseJhckC5AVsxNhx0FWQdpJsorRcoNLuOjbS+0DDuIAkovEpDdIkzKxyKuihdLZb++t6xEFszgy6LnJJSSdu/kl6AuP37ikkZxLGub8IjnPK1ycguTa5NuJNNHEwStcE+inOWZpHTkSvPHpieJLUGQJzEm/DwvSqKRFFDxxvc37b61LIlkIzdhNGyDY91jxJOt+3uoWS2IkkNaKjcghi7qlwkTx0QEiQaVLhEEVjUuQm+71LkCIsPpQuwXC5Ir5e5QPOrpvbkVxdr8xphoKTQ2YWKC1XRqyA5DwljV39S7ag3BdsL6F/A+Rrl4l3eYvofMih3NXqYg95+j/AHrNSekn4P8ARqxHzQXvctYh6v8An44xV+Gj2ab5/uBJPWXvhIEzA4xv3VAP8yn/AMq9bBf+3OLiJWxVPy/YV0fWlP7x+RYflWbES+CuQuGlfGy5fwce3ji/SZv4r/Ua5aeiPWQsoJs0uytotFgZCcyr0DIoygpIwUo6G6mx4ae/hWStBuqmvAyOVOo1Z8TmwiB4mwAv2k9wrbRjGc7SlZW5+SLqzyq6QMMNcFhwHM8+4VojhZZHUvovdkY5VU9LATLWQdojdKgjRLtEekbx/IUSqK0BGFFAaHT+rH7LfW1Er4g5qCsX8B9pfJqYRgzURGMogPquNK5xcEpHUuEmWOgQk6OoC55IqhLj+jqEueyVCXGSiwoETApJO2mQwRDICKAD2SoEKij0qIRsnjjp1EVsmWOrFEFx4jp1EFxQlPYgrR6VGiXANtr6F/A+RrFilaBfQfbRQ7oD0OIP7zfQv96xUvkm/Bmuv9SC97ltg47lPBf9Rf7V08HC9KPn+1/BXVlbN74MqNkjPicS37Myr7lAU+Vekm8tGK70ziYu/W5u63oWhkW7rfrEvYacM8hueY0Bt4GsWJUupb4JeiLsFTvVlU7nb739Tje9gb78Qt/17tobXA5fOudSs6dzt41vqoJFxsbbCS4VxcA5lkC30EgOR/G4Nx7JpWrXRzU72MTjI7MdLa3t462pL2Z24Nzgm+4glJyp7Tj3AIfzNXdbOVk27FEqcU20u71K11qq47REwo3EaJsbDq5HBSumnMDvvTvUyxTXJgLCghmh0w6qeDfWaYrtqwZqIrPfgPtL5NTFbBmolbGUQH0TvZvjHs5Yy8Ukhlz5QuULdMtwzE6esOAPA1hhTc3oWSllDtxN7F2ksrLEYjEyjKXDkqwJVtALaqwt3UKlPISMrmtVKQlzO7W25ImJ6GNVsoUu7BjfMCQFA4aczSyllRfRp599i/wkuZQ3b7xpppRjLMrldWGSVjPby764bBTJDKW6R1D2A0ClmUEk6cVOndTqEmrpCq2zZo4SGUMDcEAg9xpVqrkkrOzB8S9uJsBqTyAHE0AooNk7w4fGAmBmIHAshUN3rfyNj3UzWV2Y+V5c3AOxe0Uw8YZ76sFAHMkE+QNJOVtQwg5uyLPCSLIuZSCO4gj4ipGWZXFqRcHZhKJanRW2Ue295WhnEMQRioDOGzX6wuqrbhprfXiNKZ1FDcsp0JT1RqcHKJEVwCA6hgDx1F60LVXKJaOxXbx7y4bAIr4mTIGbKoCs7seJsigmwHOmBqyTdzeHD4+MyYZ86q2RrqyMrWBsVYA8DxqAd0Vu+m9JwTQRpF0j4gvYm+VRHkuWtrxkHzpak8quWUoZ2F43EM+ELOoVipuASwB15kCsVeeelfxLqcMlWxU7on9GxB/ff/TSsdN/DnyNNb6sPL9lrFJZowOJCfXr5VujWdOnTjHj/IjV1O/j+ij3OkDHEmxLHEOT2Ws35qPiK9XiYuNKlfjBffQ4eIabnzZYQhelYsxDlcqrya5kZjbtGmvYbc6oxOZ4dqK01v8AZW9/wGhLIozcvmna3nF+v4OSb8dWeRz+Ca57bE2Nuw6391cTo59dBR4uN/DQ9HjY3w8Zd1vzoVuElgjiZlkARtRqMwIIzXXjz7uPLhVklK+xylZFI+1kZFCksyxjPYSesOJDLqBa2tTq1e7LFiZKGRPQtt1I1xeXpJDHGHlJLPK4yokbHTNcnj4C57aElYWnNrVFVtOyOVRMy3NmJYEi5textew+dKox4s09dWl8oE47rUprinZZtwjGcZPCP8qdbMpXDzK56AGem9RP5vqNOVPdgzURGJ+E+0vk1ErYO1MVsZRAbreeTHzIoxzRq8GIERjYRoVLx5g5ZBbIRbW9ufAGqYKKfZ7hpPTUs9h7Rx2CUhQYmKqbsqOjrmOToma6sLufVvxFVThroX05wek0Mx32m7RSQL06qND+ogNwR7NNTpXWoKzpxfZCdlb2yyM080gecWBRhYSopZ80eWwQqt7ra9rkHW1JWw+b5RqGIUNGHbz774uAuMNiF6NSChWOF1ysAwFypvbNY94NV06bi1GRfPq6kHNLVA27MX/q8wxGKnVsTDEQkbRJklVQ76BF6zAs3Vte3DhpbOnNRcYmeE6WdO3/AD5hQ35xevRy5FBtkCRNlI0IuVJOt+NZcsodk6MKVGqszWvHf+TPT/aHjWeWOSfMpUqE6KEA3WxBITvNalRzRTRhnOnTnKLjyJ9lzy4OAOpA6RrxyxtnWxBBDIdAwyuCGW/ZpY0tSlJz0HpVIKF5rRu3qV8O9+KmISafN0cocdRBlKkgEZVW/G1iedPOhmRXTrwg2vHfw9TXbZ3jxsIDYec9AVBV0RcrMReQ+kS4OYm45aVnhTy6Gr4c7Z1q/t+zLzfaPtDpAq4tiO5ID/RWunTTWqMNeUIy7CNHsvGy4qGact0uKWNi6kIA6xqGjcDhqtxYDinLNVVXDKUlroW0MS4wem38iRb848kqcS4KkqVAiIBGhsVWxHhSVHOHE1YeGHrRuo6mV2zip9o46NRL0spHQ5nsqixY2uBwF24Dlzq2F1TcpmPEdX1ijT5eFzYbNxr7PjkjilkUxljMSMheRRxC/hXLlsOzXnWSVSpmstL7G+hRoypZ5drfXkAbu7xyY7ERti3kY5JVjUEAxs63XKT62YxqpDac9K3TpKSyN+ZzIYhxnnSS8C8beHEOWjZyuQ5GRSQtwADcHnoQe8G2lqzdWo9l6o6mFyVY52lcNwOOdY2CuQDckA2BJHMDjwFbqFGg3ZwWps6qDd2jO4vbuI6X9fKLPGBZ2FhmGnHvroYShQdVqUE0ttNtDLXpxT0XcbD7NseTBi2tmKF5Rfn1W0J7yK7PS1FKdKK0TSX6PLvt1XDx/dzSbJgaTLITq0KcubLd9eVzkP8AL31zsRKMLwS0zP8AG3r9wVqkb9VFaxk3fw7Nlz7JwvelHdGa5L8SWJJIHHjzrPQqyo1erpJLguzHe/e0eixtFTpZlw13e3LYyD7Ml6vo2OcBhcEZlPAi/EHXUVTiJPO7u+36ucZJs6v9kG7eHlxM6TwpIohBs6gqGzgGwrJBNq7NmJcFZQOpf8E7ODEfdIQAAwASwBJNyOV+qPgKZ2W5nU5cGVu+e4cWIw2TCQwRTF0IkIygKNSCwBax4aDnSSjFx0LaFdxnmnc5LtP7O9oQo7vACqZR1JEcsXIACKDmYgkAi17nS9VZGb1iKcnZMoMRH1Z7jVeg8RfQgjlypls/IX/T5lQ9AkhJvUT+bzp0UvdgzURGNPqnxXyamKmDNREY29EW59Xbb2PhcawEwsUkRWyEBnsHVY3I5Aux+PbWCFVKVnpwLnB2uBbT3PhEZghVXQMkiQyMejhddOkQAaacUFg19bXJNmt7X4b8RFtexzQbCj6Z49txzRPZ5Emgysj+tma6q1tSLKbC491XRcVomBqUuBV4Pdl2djh0kxCK3o3SOQsUuejd0A6rEA3HLSgqik7IZ0nFZmQ7Xiz4ViYmVoWkjlABXMYyhzZTqrgSAMP3b2F6fuK7uzIN2dj4kjpsOJY0QF/vDgwRoBqCZTZW1Ata5vbSi2BItN5tmzSlXhjzyGINKIGukigkCRAbPnupUplvYC1wNKs9PZ/n3sX/ABVrF7rh73Mpu/sVsSZWiaMGNQSksmRmzGwCEi3HTrFRqovc1ZOagtSqFOVRuxp9hYOa8uEkZYVdAXWWRVy3ZArxNfK0nDTgVBBtxCNqSzRLoPI3TmtHv4dzXvUpdo7LePEIpC5ZWyiYZjGc1gRcDUc7EXsaMasZRvfYWeHnGVrefAtsDKenbCSHIGOQuzXiRhYrOOBAK6E2F1ftAIKs1nQjco9hgU26cnTRgrGsczERYqN+kgchC+oXVbgHSwPuvSqvGz8OHEPUybS7+PAmweMnwE5Y2SSF1zC+nWseJNiCCGF9CPGmdqkLxfIejPqanbV1s13p+7rxCtpYSNJi+HngUPKQMMWOaFDrY20AViVGoJGWq79YrSix18Cd6c0/48St3X6LD42ORmZokZrylSCpII6RoluSup0v3nsp60ZOm1EyvVmw3uEuOzyYJekSRDHK+VVXOvVsGJF2y5R22A0tWWlCClepo76cjZGdWFNwg009zKwbDxETqhKBwsbXEiOkeaQhQ7rcLqjX46eNa3NLUyqL2NFt2B8NipMRJJE0U7NpHIsjByc7BwLWsW07j31VKUay7Jqw8pYad5bWLTB4oNEWU6G3zsbeOtCE3TkkztUK0asc0TK4+X0vjIvyIP5V0sLPtZiqvv5nQvsrkUYPFM5ygRuGJ0H4yfqAr0XTN+upW71b8fweRo3/AKiXfZGr3CxJaHr/AIdAT+yFHkbj3Vy+kYpSTjx182JUajjKl9tf2zkO3oDlnZQWCBybcANQL91c2c3/AFccu+ZW5pnrak4rD9rjH0GbXwbjCYKUI3R/dokMtjlzEE5M3gCbd/fS1Pqz5+iOMvlRrPsWf9Mn/gH60quJK251aTEKJirEXyKRfxcH3/3qSa4iJPLdGa3xxckeFkljcreWNFy8cpkCEA68ydR28qqp01OTv3S/CfqWp8DIY/f1ocNs98kxbpm6VpfWZUsJsoDa36XqZv2eFLkcYxl6l8KWaUk3wMRvjtOPEz42aIMscjYZlDAAi63ckAm12zH301lq14FsU0oJ+Jj3oDSGzeqv83nTooe7BmoiMYx6p8V8mpitkapcX5Xt76JWxpUcm+Roi6Hc9r7yrgZkQqsnSMHs2UGNhoQrWsdEzEtreYW04cyEXJXXD375GyUkty33H2gsu0sfiYc64aZYLOYj15AFVlDGwDDjaxvmvyrTKWWOrt+WZ1G70Od/aDtIybXlMUwlFsoOQFFAGV4ijgqbNmvpbXXUVbTSy3aA207JlvuhvE8SZlbRboUCoAAzZjkAAIFySLWHK2lqj0Cm2imj2I8Inlw2IfIkLswJYMCbaqbDrECx0GhtRUrgcbGRn2nI3rvI5a1meRnIAP7xPdT2EuF4zaMiOqK+VljW0iEoxDgPfMDcA6G16TKmtRrtMsNgDDAXmjeTpDkeSLEdGyIwswy5Sr31491BPWzQzWl0+Za4bZOGb75JgenWODDSOpmKFmKsuuVEHRrlSTjcnThqKeWoiRWybv418Q3RCQJ06oxVXbISoPSZbdZbOTcd/aL5HjMPBLPJK642+wyU3tc2u3d1o44InbHIspiIEXRpGZnH4pMlna6WW7FiL8TY3aFZOKy2tf8AGo2Vyd2c9g29JB6BHKjq5uBtlJy5SeBtl17hbUA1c6cW81hVOS7Jp2w+GmjhlxLySRuh6YKbyq8MoUsDmuyCKZSO5Dw4BoR0bXPl7dgvXdmOxMJXFWPO1gL2voNL6+HuplsVtah2ytjzNJIzDJmZjlYEOwJ45Tbq99VVa0ae5ZToynqa7drcxMs8mK60eVGUFiscZDrITITcAtkCcPxHuqp4iLpuceA/UtSyt7mjxuzcLiy74eDoAkYRniRQmXrAKLKQtrkhgATpc2IA5lXG1crlFXtrqv3qtv5fgXywmRpSe6MVvXu/Ds2AZHMr9JYEhVt+0uUe7Xx7gNmDxjxXaWit+SqVB0lmfkZ/C72zKCBlKEglCtj7m4itjoxYaWLnTd1Y6BsfYmIxEaRLFEPvCRYtXZyGVNGQ6Kb3swKj9lTVkHkLZYlSqqpwKibeqLDxz4QWmzkBnXOqqySBrAMqljdB2DvrpxxiVKK1zK/LVc/EyVcssV167krcnc0G6m+gaPoHZMvROM2seRcxzBjc5v1hPboazPEVJQm1G8lZru4R/G5TOhGdeFXN33/LX3enmR/8VwM7KIzkbokkkEIRbcGDZSQy3zjQE27bV5mtRr6yTvxSb18trfc7EcTh7JSvfXxSvx1/4Cd5tqwHZn3eCbLkdQIgrAMM46oYgXAuSOAsvDnWzC1ak3HrN3dvw5+/uY2oZmou/c9vwVf2Zbdw2EnmkxM6RBoyguSDfOpOluwVvnBpL0K6jVyr3j+0WVsYzQOyRozBLZTdc+a5uvWu2uvDSpZtFd0mX+I37bEYRoiiKIRG7EcWJewOunrFTpc/MVRmlBxjw157e7lkVeWhicXvH0gKswsb37NfGm6p8AqrlZWR4lZBIqE3Ij9fKn6sa6BjcnkBfn3GmccqLo11KS8/yV8lBFsmluK0d0uWAycQTZjmOgVefAn3eFPYzSqIGyg8Dr2URM9xIEGaz3AzKT2kC97fGi9hbq5Z4qODoz0WZGAvr1g3v41VFzvqWvIo9kpSo5cO861eZdC73zxxfGuwGVUNo/3luT0nfnJL3/fqmhFKHP3+B6rbkLBvPi4YysEzxKxDMENhmW1mU8VOg4dgpnTi3doGd2KnEYt2YSsxMjl2Zr6ks5LE+JNWZbIW/EK2ftdkIyk6kAryYdhBpHEdSOlrFNFg5s8LAzcSdBqRZBawJIAGh5GhTtmsw5ro55B0CpIXXpX4gdLlsCti2YC7ZW5c7i40vVrVtCu4ENnyNH0qq5AYKGt1LEE8eJ9VuVtONDwIW+wciSKZkLRZkLqpylkDAuoI1BIuOI91Lk1GzcDqmIxOxHweLjgTI8sL5UkEwLSBWMXWZitw7cb8TepYBWSbVxMKozh+hWEXZZ4GW4CkMI1e7ABWPLTwrh1+jYSblG2Zt793d4GqnXcGnbRHLd4dsyT4uWYsSS7BTwsgJygDlp5118PQjRoxpx2SRmlNuTkLgImxDi7RoBqZZHVFAGmrHU8eABNWWstA3vudX+z7ejBbKhlE2JikMsoYdCZnYWS2o6Macde+hFy7gStwAN5t49m4nHxYxpJA8RgKKI5OETFwCSB6xOt+Fh31Fmv4AZnt5t4vvOMfErcBmuvG4Xgo+FV1Y3jY005WsXmy9tXUhmPRsoR7ZbgXDXGYEDVRxB0vXPjFRlZ8TRNXiP2gcVhEnTC4giFkEspfI7reONyyukYyqUkCWA0PCtFSjCVs0fbuZJyqLi36GB2vt15sOsZUZc6uTd2e6qVGpY3Gp5Xvz5VqpYeFLWIs69ScVGTulsVmyolZ7SMQOPjYi635XF6sm2loLTUW+0b3B71Y2R06DKDEqxqVWMPHENABc3ygE8KW1tzQo05K8ftcyO0YSzlgVABsbmxJ7FHO9XNu5TUit0V5xx4W0pWivMXewNsQRCV5kdmyZUVTYMxv6x5Aa69/CqatJz0GTTWo7EbxGbICFUIoRSL3NjfrX4mjCnkHhOxs/szxjgY4QsqSnCuEZsoVHuCrNmBAA46jlRkGWupy7aihZGAkSQ3N2TNkJ55SwBOvO1uyrEUydzRbsbSw33fELipJFLIqqqC5YA5uqbFc1wBrpz8MeIhVdWDgtE9R4zSRlZJb35XraVMYHqECZ8XmVQBYgWJubtY6HusLD3VLLgh5TclZjchKXHAGxHbpe9SwhEbrbWhuHYmbMQCfC9QJ6NjqNfPTtoMOoOGphB88zOxZiWZjckm5JPfQSSVkHc8GKgi/u5eNEAjA5R2cPmf7VAhuxcI7ypl4hgeWltb2Ohta9u6klKyHhHW7OyRb9xYqEwKZc8kMy3ZV6uVSpZrN330vTRim9BbXOHdE17c/Go3xAk2XkuysUoGjGNRovSAgX1NgW01PIVTHEU5OyZdLDVIq7QNh8WavKAlcVaoQudi7SmmtBoYLsh0GYGQFbXvcjrnlzqiooqSfE0Us0k1wJ/tV3WTCNh8RCirDiIhdAfVlQDPoeRBU+N6si9bFU1qY/DYxlH+eVOISRsWUtYEcDwoBLrZW7JxmFxOKEwT7s0KFCpOfpGCghgera/YfdSSnkHhDM7AOKKxSWc3NgCNfiD30j7cdCzSDsyyXasOHIOZnLJYoBoLi2pNr86yqjOfgXyqxij2928EpLoshMWJyy2yhD0K9WCJsuhACLftKitlNX1a2M1V8L3BNztnpiZ7S6xoAzKLgtc6LccBVpUtTqk27uBkjynCxrpo6KEcd+Ya/Gq7seyON7UVsNO6K5vG7KGGhtwBuOBsfnT6NaibMfhsIQqyyfq2BII1JIYra3LVfKhKTWiHpxu7vY9s7Ama4X1AdS39hzoSdtWGLT0Wx7eGER9HGvBVJJtbMSdT8qkHfUWfcVMCgsoPMgfOmewq3Nl9oe17lcOhIRQGOp64sMubt5/KqqdOzv9jRWrZoqP3MTVxmPVCCgVCHjUCeUXqADNmzqjda+UixI42PdfXt91NF2eoGeimykkWNjpcXHjY+VI4pjqTQx5CdSST30RRjSG1gdPPu8KFkG7Ib0Q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SEhUUEhQVFRQUFRUVGBQXFBQUFBUXFxYYFxQUFRUYHCggGBolHBUXITEiJSktLi4uFx8zODMsNygtLiwBCgoKDg0OGxAQGiwkICQsLCwsLCwsLCwsLCwsLCwsLCwsLCwsLCwsLCwsLCwsLCwsLCwsLCwsLCwsLCwsLCwsLP/AABEIALcBEwMBEQACEQEDEQH/xAAcAAABBQEBAQAAAAAAAAAAAAAEAQIDBQYHAAj/xABHEAACAQIDBAYHBAkCBQQDAAABAgMAEQQSIQUGMUETIlFhcbEjMnKBkaGyBxRCwSQzUmJzgsLR8LPhFjSDktIVdJOiQ1NU/8QAGwEAAgMBAQEAAAAAAAAAAAAAAQIAAwQFBgf/xAA8EQACAQIEAggGAQMDAwUBAAAAAQIDEQQSITFBcQUTIlFhgcHwIzIzkaGx0RRC4VJy8TXC0gYkNGKSFf/aAAwDAQACEQMRAD8A5YI6IB4jqBFEdEhpdl7AjxOFZo7ieMkEXuHtqoseFxppzFdKnhqdWhmj83qYK2KnRrpS+V/gzvR1z7HRHCOiQ1u5uHBhxFwDfINRft/vXb6L28/Q52OdpQNBid18NIwvGFuOKEp8hp8qvlSpyV3Fe+Rzo42tB6Svz1K9vs7D5uimItydQb/zLa3wrk4yMaTWVbnYwWIlXg3JbOxST7j4sLmWISLxujKbfymzfAGq6dpq6N04OLsyjxGzmQ2dGQ9jKVPwNaIxYtgaTZ4PED/O+rVSjL5kCwNJsUciR8xQfR9OWzaBlBZNjSD1bN8j86pn0XVXytP8e/uTKwObCunrKR320+NY6mGq0/ni0BpoiqoAop4oA6r7AFgHXX2h51nn8w8N0arZMd29/wCVdHot2reZ0Zq8WEY+PUHuI+BA/Kt3SDUpp+DX2dg0Y2iSy4cNqRyTyruQoQrUk5LX/gwzk4zsjH45bSye2/1GvF4uKVeol/ql+2KiF/V9/wCVUP5fMEhkdIhRrVGQSgQ9UIKDUIK7XPADuF7fOoQbUIeqEPVCHqhD1QhquiorUVMuY932I9cA9ltPjXdXQcst3PXl/kawPPsWVfw5h2rr8uNYqvRmIp62vy/jcNi93KDRSjMLJOCo9pblbjl+IVowdKpSV5KyltzX+L/YwdI0s9LN3foD3s2OYZmYL6OQ5lPIE6svcb3t3VlxdFxm5LZj4HEKpTUW9V7uUwSspuNjuVH6GbveMfOuz0c+z5v9HK6Rfbh5mvC9ceFar9k4xYbPHr+FcvpBXUXzO10T8sl4olwUnUCgXJGp7NPOscKqpwXedutrUDJcGDHlZQy24EBh7watpV22sxlc4ylZGH/4aw8ssgKZQGAGQ5ANBwA0+VasNNtzu9jozpR6uLtrYC2vuIIxmilJuQMrqOZt6y+PZWyFVdxjjq7Ge2hsV4GAkA1vYg3Btx7+YrbBpq6Fo1oVG1HhuMTC1qhI0pEcuwIX9aNfEdU/EUKmCw1VXlBX71o/wCUIvgVuM3MXjG7L3MMw+IsR8659ToWm3enJrnr/AB6lMqfcZ3H7KkhPWsR2g3Hz1rDiMHOh89rd5U4tAuDX0qe0POuTU+can8yNZsYdYe1+Vbei38fzOk/lYXjl/r8634r5v/1+2PTWn29Bqmw/7a7HRs7UXfv9EYcWviLkY/aI9NL/ABH+o15PGf8AyKn+6X7ZVEGY9X3/AJVj4CN3YkI1PhUQBr8aMiDaUh6oQeIieAPwNMoSeyZCRcHIeCN8LVYsPVf9rDYeNnydnzFN/S1e4lmPGzm52of08yWHDZva3ypXSaDlHf8Ap4HM/KlcSWPfc17/AI0tgWN4N22cXhkjk1cWzKp6rlVI1N8wW/v51pWFk9YNMwLFJaTTQfbERAdLAx0JLJZtBxJy3A/zsNdmHSdWCtVhfxX8GiGJpy2foTRbRjvla6MLXVwVIvqL3rXDH0Ju17PuehepJq6JNrpeFmBsVs6sORU3BBoY3WjJrhqvLUZq6syRsPPiGhixEt4XIDZFVTmykrcka3IAv2nhXm+lsTiKOFlUSTt4f5/VjlxjSpZp046ra4/ejdKKCDpYc10IzZje6k2vw0IJHuvXlui+mKtev1VW2u1lxWo+GxU5zyy4ibmJ6CX+LH+Ve9wD7P3/AEivpD6keTNXbr+6tP8AaccOwA9fw/I1gxqvTOz0R/dzXqJsmQX91cHEzs1E7VnK7NMRpatt9Dl2s7malwXRztbg9m+Vj5fOteCfZnzOxTq56K8BNsjRR+8n1CtdPZlFP5/v+jHb3i7Rf9TzWujR2Zz+jHeVR+K9SnjWtsEddBMaVa9AsmaOlUipmX3mw9wa5fS13TI12TIYOK06eP5GvMLcSkviI0uyh1j/ADfSa19HytUb5/pnRtp77wydOr7mretaUeTLku0/IGnaxA8D87V08HUSg4eNzn4xfET8DOPgjLiJVBt15De1/wAf+9cn+jeKxlSmnbWT/P8AkzcA1d2rCzSc76Lb863w/wDT0f7qn2X+QZCeLd2Mfic6d39qvj0Dh1u5Pz/wTKOGxYQT1ST3k1bHorCR/tvzbJlRImz4gbCMeNv71HhaEHaMF9g2QScMoGij3AUHTjHZINiHKb8NO3/aqXuSw2RKSewAV1PdasU81/AgjR1TNXINMdZJIgx0qmRCEpSANum8hN+lhik7ylntzGbW3Hsq+OL/ANUUzmrCL+2TQThduwZWUrNFckjo5SwAKqMpzHUXUnhz+F0cTDZ3QXhp7pp80Q70Y5ZViyStKBn0ZFV01XiVA0IAsP3TrrVWJnGVrO5bhqbg3dW2INl7N6aNgshBB1Q+r3G3x17qalCVSnlUny4FlSq4S20LN8Q4QYdlPTHIsbKdGOYZHDciCPiKmJrxp0JKtwWvdYrhTU55o7dwze3HyuyJIWVlQCSK/U6QE9cW0YMCpHG1ef6Jw9GEZTppNN9mXG3d3qzumWUaHVOStx0fgWe5SegfvmXyWvXYJ2h9/wBIwdIv4keTNSV9J7q0X7ByQnDMAJCeQ/Jqy4prJr72Ox0RvLy9QDYEubKRwI+VeWxV+saZ346I26cBXTp/KjlTWpUbRHpFq/By7c14L1NuHfYZXbY5eKfVXRp/KCLs2/B/oyG9g1i8H/pro0eJz+idp+XqVMS1vpnaCo1pmwhBXSq7lLM5vEuhrB0l9MbgYzDL+kJ4n6TXmeItJfERf7OX1v5vpNNhG80uT/TOjDdeX7LSeIFRb9k/HnXaSi6cFHu/PEeN8zv3gGMi6wPh5mulhKfYcn3o5+NfxEin2cP0yXxk+sGsuB/6lU5S/aMyNCF8K9Fcew4rUIQiOq2KLktVE0ER00rPJEIXWs8iEUi1RMgOy1mmyWEYVnnIhEy1mmAjcVRIBEVqsht9nbJkhxCGRSyZZM2XUlCmR9OOmeuLiMXTr0JKm7O6tfvvdfowOcZQ0LiQwSBjIkaENds6BW6QlXlXMR+F5HW4NhwIOZSOfCNem0oSb00s7q2qi9+KSeq14NWkBKS2Znd5cLHHKvRAKpjDWVswvmYXvc8QAeOoINhew7PR1SpOk+sbbTe6twXgv8bXdrmmk21qEbpRHO7cgoHiSbjyPxruYNO7ZViXokaBFU4zDA2BHStr3Jp8x8qwf+o5NYOVlrt92h8Cu0x2/uAV4kxMZBy2VmBBBRj1GuONmNv5q8z0BiZU6ssNPS+qT4Nbr7fo6FWP9yGbjj0Df+4H0LX0HB/Tfn6Hn+kvqLl6mpYek91Xr5DlcCLHw5oZgOICsLGxurXGvurFj3ajf3wO10I/iS8vUy+Gw7hbI5Aa90HHiL5Ty41x3Om7uS10t+d+872qZdYHauLhVlytJYKVJIOUMSAJDfjoeF+FRKDd4ysuP+BHGEksy1DtkbVed16RbHXUaLoBoQdedb8NRcXKad1sIsseyu6/5C9s8fetdGj8pnm7U5Pwf6MjvYOtH4N5it9HYydE7T8vUq4RW+B2UFRii2MEldKquUsze8Q0NYekn2Ar5THYRf0hPFvpNec4kpL4i98C/wBnxmznl1h86bCxeWpLgbotZ0i9wsAMZPYGr0OChF0U34kqzanbkAbSi1j/AM5118Kr0UuRzsY/iszWD/56Xxk+oVyMF/1Kpyf/AGla2NIwv/gr0JaeVP8AO+o2Key0kmQQrVEiEbrWaZCCRdazyIROtUSIRMlZpog1lrNNkISKzSAMZKqYCLLVZDWw7cmQ3DKxBOrICdT1hcWNjp/2jsrmz6OoTVrNcn79tmPqYsmw+32UPdBmdncsGIF3IPqkHQWNhfib+Nc+jYyce1okklbgvHTfj9hnRXeBbVxIlZSARZMpvbU52bly6wHurVhaLoxab43/AAl6XLIRyo0W72FyQg836x9/D5AV3sNHLTXiY67vMod4pM8zDkoC/DU/Mn4VkxM71ORqw8bQNNuTOJoJcJJwytl9htGt4Mb/AM1eR6ZpOhXhi4d6vzW33WnkbabvFxY7cVPQn/3HlGte9wj+E/P0PP8ASf1F/t9TTt+t91aF9M5RKI7rKOeUH3i5HzFZMXFSpW5nZ6F1qSXL1KjZeAYSOmYDK5B043vbTwPzrzmJWSVmegbug6FwskkLtd5BHkbIchyspUacQCTfXt4VIawbW3MLjon3X/TDcFhiklmAUgWsuoNzctf3Cuj0fJpThw9Sp2fa8CPa3re+uzQXZMOJdqMuRkt6/Xj9k+YrbR2KeifllzRWQVuhsdhBsQqSGCculVlMjM7xjj/nKsHST7CGWxk9mRZsSo9ryNcKnDPOxKbtO5oIFsrjvbzNX00o0qi5+pppO9WJf7NX0TeBrtYL6KDiPqLyANoL+r8PzrrYN/D8jDjVasZDDj9Ol9qTzFcjB/8AU58n6FfA0ijtr0LY5Io0pWES+vfVbZDzdlUTYSNkrNJksByKT8qokKJLw99UTYSBhass2QVhWebIDshrNLcDGyjSqmAHEff50thTXQbQZVCZY3UE2Dxq3E668aMKzjHLZNeJldCMnmu0/Bix4pPxQRkXJ0upsWvlv8geV6Kqx4xQeqlwkxskUbyDIpRGKixOYi9r69nGleVztHYsjmUe07s1srBEJ5KPLgK6spKMb9xhSzOxiXQkkniSSfE8a5N7u7OmlbQI2bingkEkdswuNdQQRYgjn/tVOIw8MRTdOezCnZms3HT0X/XP+mtdzC/SOJ0n9RcvVmiYel93960L5DmW0CYhpL7I/Os1f5UdjoT6r8vUqsVIq4uRb2JETW7eoB+VcLpCLzZjux48wuKeXPdXjyk6I0bAkHsYHjy4cqyRcMuq/P8AguyxtqWMGr+6ur0avgyfiUP5GBbS9b312qPynMxztRfkZDev9YnsnzrbR2F6J+SXMroDW2Gx2EHxUJDhYGlVcSmRmN4/8+Fc/pJ9lEWxl9iD9K/lb8q5OH+qSO5csdG9t/NqlXSFT/c/3I14f6keX8Gj2Wt4z767uC+khsR84BtdcrKByJ866+GVoWOdi3mqXMdh/wDnpfafzFcnBpf/ANGfJ+hX/aaRBpXeY6JQNKRhHJDSNhsO6Ks9RoKQx4qySmg2B3j/AM41Q5ksQyxdv+dtUykCxCVrPJ3IRyCs82QhI1qiQpBKBa1UsAKyjupbANh9zHJ0PvI8xVNzGqz4xf2/hsjOHI7PcQfKpcujNMdktRLEEz4+R1ys1x4ansuedXSrTlHKxI0op3QKVqssPBaKCbTcpfR/9VvoSuphvonF6S+ouXqy+Yek93960r5Dm8CHaO00gWQuesVGVObG/wAh31nrvsJnW6HeWcpGLnxEhZMQTdmuSbaHrtceA4eFq5tVKp2ZcTt03o34m12VvHE6AEdY8tLg87CudKg6cXFrzGcbtNML2PJmLdqnUXva4DD5EV2cNHJh4ok2nT0IceOtXSpfKcjpB/CS8fRmS3pX0ieyfOtdJ6DdFfJLmV0KVug9DrJh0S0JMsDAulU31KpmW3jGv+dlc/pJ6Ii2M1sJf0r+RvqWuXhvq++9EXEuJU6rfxH/AK6Wu+xU/wB7/cjVhvqR5fwafZMXo67uDdqSHxFsxn94Z2EoA/aPnWqGInC6XgYsRBOSMnhpgMbIXIUEvqSAOXM1jwtaMMbKdRpJp+hna4I1MOIjt+ti/wDkT+9dl4uj/qX3GTJxiI//ANsX/wAi0v8AU0ntJfdEzIeuIjH/AORD4MDR6yMtmvuHMhWxido+NK6Slx9/cOchfGDlap/QxfEHWA0mLFK8DTXFg6wFlxnfVUsLSRM4M+K76plRp9wMwNJie/51RKFNcCXBpMQKzz6vuJcGeass5RARGWqG0Q3IbvU+4j8hXOKV5jx7vcf96g6Hj30RhpqBFokFUUUE127OMSGHNI1h0j95PVTgBxrp0JJUdWcnG0Z1KqUFfRftkW094izHoRlFrZmAze4cBSzxkUssdfEeh0cl9XXwKGdyxuxJJ1JJuSe81ic5Sd2dOMVFWSNTu5ssYrCsg9dHYofEAkHuP5Co1eJX1vV1L8GtSXdrYLGbKwIy6tpqLdvlWabdV5fua51IwjmXkV21sc8OOmeI2s5W3IherYjmNK6dOVlYopawVy4wu1VnIPqtbVf/ABPOt1Jpx0Of0jF5UU28i+kX2T5mtMHoP0Z9N8wKFK2U5HTQZElGTLUwoJpVV9SuZmN4otTXM6SlqkSOxnN3Ir4o/wANvrSufh38T33oL4l1JD1D7bf1VTiJ9iX+9/8Aea8P9Vcv4NRgRZAP3Pnc/wBq9Bh5/DgvBD1YXvLxMdttOuntN51bDfzMmK+cw21h6eT2zXIxD+K+ZmW4wfq29pPJ6mbsPmv1IbiDNWaTIxF4+5vpNLF2d/B/lNCSISKqEsIRQILJoxt2nzp5yam7d4onSt2n4mh1s+9/cA5pW06x4dpo9bP/AFP7kE6Zv2j8TU62f+p/ch7pW/aPxNDrJd7Ie6Zu00M8u8NxOlPbQzMlzpKrSBJQKgR4qBHCoQWiQcDRCTJJwFPKV4Jd1/yRIIBqi4SPtqxMhtPs1lIaUX06ht4lgT9PxqyPEz4hbM1+ztqLI/VGjmRb98RAHxFzTOCUb8SjtXaexy/anWmlPbLIfi5NFPU2032UQwmx0rTCbTuh5JNWYTjcSZCpPEC1+3Um9b4TuVUKKpXUeIsK1tps0IMiWnky2IYiaVQ2CRQ7bguTXI6Rn21yFgZvdOC+KfuTzdf7VkoS7a8v2WTWjL37vePxY+TVjqycoWXGf/maqOlXy/gvoYrAdwA+BNejw7tFLuVi9q8G+/8AwZLa0N3T2m8xWmm9TnYjWbOebZX9Il9tq5GI+ozPxI1Ho29uP6ZKF+y+a9RuIG1Z2BiL+R8jS8RWRGlEY00AMdN6x8T51JbsUjpSCty8KYA2gQXlUIJUIeqEOpKtKOSKlQJKqioEUJUIeyVCHglEg9EqNhCQvGqwkbJTpgNP9nElsUVPB42HwIb+k1aiqt8pudnoommI0tKSPHo0zfHrVa/lRkv2vL1OUzPclu0k/HWkT1N8dFYRDWiI47NrW6lsFBcJroUwoPw9NMsRYxLWaTJIq9qRXv4Vw+kpfE8iQRmtzof0mT2V+r/aqcPrUXNfstq6RNFh8P1V8T9JrNCLtB//AG/7Zl0Gs75fwWwi4+/869FS4mvan5fwZbaMF3T2n8xV0HqcytuzmO3U/SZv4jedcus+2ym2oOo9E/8AEi+mWg/lfl6htqBSCqGK0Rrx9x8jSlbIjQFENADHTesfE+dB7gI6ABz8vD8zRAMqEF5VCCVCHqhDsK4Wqrl1iQYU1LksP+7Gjch77ualwiGCpcA0w0bkFWM1LhJIhxpZEFdKkWAtd0pcmMhPa2X/ALgV/Or4Fdb5HY6DCciSOePpHPgb+VaJbWOde8r+7f8AJy0LpWdM6h5UrRBjnlWt9NjBkSVvpyIg/DLVs2Oi1gXSskmFgePi4+Fee6Rl8UansZ7cyH08vsp5t/alwku35osrrsmiWH0VZJzaw65r9Muor4wdHH+f9Vegwr+GjXVfZfL+DPYqHrp7T+daYvU5lXdnKNvp+kzfxX8zXMqPtsVRBlT0L/xIvpmqcPfiHLqV8i1UxJIhA19x8jSspkiEilEsNNABJiB1m8TUe4CKgCw6Tgvh+ZogI6gBx4DxP5VCDahD1Qh9GDARG9lXiRo+g65Cc9cwFvffSuKq1Vbt7d3gr8OG/wCNSJy9++BKuCV3fMp9ZBcHhdGPfzUDXto9bKnTjla2fnqv5bGu0lYUbLTj1gAL8Qbjq3tpyzEHwp1iZ7ae7+PEOZitsleRbnYEcbXBF+F7jhzvTLEz4pe/yHMwf7gBKFOqixJ0F1tmNjfsq7rW6WbZ+uw1+zclj2QvSKpP7V9OyQpYHvtxpHiXkcku79XFcnYHfYxuo6pzcLE3ta4NrXtoaeOJi03Z6BUkNOxWtcAWtfRhqO7t1NqP9VC9vLYmZDP/AEd7kWNxYWuCbsLrz4U39TTsnff03JmQxcFJEwcAqVIINuBBuD2HUVbCtCT7LJo9Cwn2vi8jK5urAg3jA0bQ6gC3Gr1iIy2t78ylUKfApTCeYoRa4FyHjDNY6cOPv4VbGaugpkr4Fky5hbMoccNVJIB+RrdCYVJPYljirdTmMgzDJrWmT0HRcYdNKxzZCDHxaN4flXm+kJfGZdT2KLcmD00/gn9dJhZdrz/ktrrso0Sw+i/ztFZm74dc0WUdKxMo62W34Sb+OcW+XnXocO2orusgym25LwRSYqP0gWx0Ba9jbV3Fr9vVB99Xwm8z7jLPdrkci28n6TP/ABZPqNYZvtFsYgqx+hk/iQ/TNUvoRx7S8ytkjqlvUSUCEJr7j5GhczzjoDFaBW0MK1LitMkxanO2nM0GLYhtUJYdIui+z/U1QUjtUBYcR1fefIUQDKhD1Qh9DphqyZjSTRxG1uRIPvFwNfeaV2vm9+9CW1uEQArw7PhrfT3ilnFT3A43HBWA4t8T4flUyx7kGyPEMTqSdLduh41FGK2RMqHdI9wb6jTgP7UOrha1gZUIZG6t7HLw6o8BwHL5XqKnFXtxJkRIcU55Lwtw7wx4HtFIsPBd4OrQxcQQxIVdSGtqACL8Ne+mdFSild6EcLjpJsy5SLAXtYniddRwOtvn21IUcksyZFCzuNnxN0ykW6oFwfG5Omt7n5U0aCUs1+IMlncnXHA3uG1a/G/u5VWsK1tbYTqxYpl1uCbkHgDfRdDr3EfzVd1M9EmtP8+/Ijgx2Pg0h7oVH/2euopjU93zIBhu6tVOoWD4INa3ud4hRcYeHSsspDEG0oeo/gfKvN46V6zL6ZQ7kx+kxB7l8nqqhO0vfcy6uuyi/Edo1Pj5gUIztQjz9ESH1X77xpt0xXn0ebxAMoPmPjXpKUbU1LkhOt7bh4X/ACgLEwDpO/W/hdrDz+NNa0c3MrlUTnk8E/v/AMHG9tx/pE/8aX62rnzeptUdEBhPQyfxIfpmo30A12l5+hWypVbYk4g4XX4+VS5nmtCBlpblcokbLUEsEY9fSP7RqXFS0BytS5LD5h1U9g/6j1AEJFQUnwuFaXJHGpZ3lVFUcWZ7Kqi/abCihJO2pdP9nu0Rxwj/APdH/wCVW9VPuMzxlBK7mtfFEf8AwBtH/wDkk+Kf+VTqp9wv9XQf96+6PoL7mDyOlwAOJGd+F+4XrgqpJcVr+7I1qTXvkNw2F6h463N9NLB9OHd86tnN5/fgM3qEfcRcjXTw7VF+HYaCqS398SZmOGEGZRyXjpx9IVF/lRzvK372DfT33Cx4DsPEW4c8oPb3ij1jSJmIMThALEcwulteGp+IOlNCbejDFkDQ20qy4wggqXCMeGjcAqQ1LhEWDXhTXASPhQOAqKRLEseG7qZTDYsMVh9I+6NR82q9ztbkVwW/MZ920q6nU1LLDYsN8q3xqqxA+CPSllIDYPtaP0b+B8q85jH8Vl1F6lDuXH/zB8Ppb+9Z6T1+/wCjTX/tLu10Uf56y/3qyi704R8f/Ei0qN+9mCyn9Lt2QuPiXP5V6yn/APGfNHNlUti4Lw9/oR4/SSdzkf8A1H+9LVdqK98WLTnmxkl/9V6fycd2/FbET/xZPrNclvRHoYLsogXZcv3aSXopOizxekyMUsolBOa1rAkC/C5tUc1tfUrlbOlfXX0KSVKS4skCZdfj5UyepnqLQgK0txGiN1o3KnEn2ivpH8agiWgKwqEaHzjqx+wf9R6ItiAioBoP2LiRFLDIxsseJhckC5AVsxNhx0FWQdpJsorRcoNLuOjbS+0DDuIAkovEpDdIkzKxyKuihdLZb++t6xEFszgy6LnJJSSdu/kl6AuP37ikkZxLGub8IjnPK1ycguTa5NuJNNHEwStcE+inOWZpHTkSvPHpieJLUGQJzEm/DwvSqKRFFDxxvc37b61LIlkIzdhNGyDY91jxJOt+3uoWS2IkkNaKjcghi7qlwkTx0QEiQaVLhEEVjUuQm+71LkCIsPpQuwXC5Ir5e5QPOrpvbkVxdr8xphoKTQ2YWKC1XRqyA5DwljV39S7ag3BdsL6F/A+Rrl4l3eYvofMih3NXqYg95+j/AHrNSekn4P8ARqxHzQXvctYh6v8An44xV+Gj2ab5/uBJPWXvhIEzA4xv3VAP8yn/AMq9bBf+3OLiJWxVPy/YV0fWlP7x+RYflWbES+CuQuGlfGy5fwce3ji/SZv4r/Ua5aeiPWQsoJs0uytotFgZCcyr0DIoygpIwUo6G6mx4ae/hWStBuqmvAyOVOo1Z8TmwiB4mwAv2k9wrbRjGc7SlZW5+SLqzyq6QMMNcFhwHM8+4VojhZZHUvovdkY5VU9LATLWQdojdKgjRLtEekbx/IUSqK0BGFFAaHT+rH7LfW1Er4g5qCsX8B9pfJqYRgzURGMogPquNK5xcEpHUuEmWOgQk6OoC55IqhLj+jqEueyVCXGSiwoETApJO2mQwRDICKAD2SoEKij0qIRsnjjp1EVsmWOrFEFx4jp1EFxQlPYgrR6VGiXANtr6F/A+RrFilaBfQfbRQ7oD0OIP7zfQv96xUvkm/Bmuv9SC97ltg47lPBf9Rf7V08HC9KPn+1/BXVlbN74MqNkjPicS37Myr7lAU+Vekm8tGK70ziYu/W5u63oWhkW7rfrEvYacM8hueY0Bt4GsWJUupb4JeiLsFTvVlU7nb739Tje9gb78Qt/17tobXA5fOudSs6dzt41vqoJFxsbbCS4VxcA5lkC30EgOR/G4Nx7JpWrXRzU72MTjI7MdLa3t462pL2Z24Nzgm+4glJyp7Tj3AIfzNXdbOVk27FEqcU20u71K11qq47REwo3EaJsbDq5HBSumnMDvvTvUyxTXJgLCghmh0w6qeDfWaYrtqwZqIrPfgPtL5NTFbBmolbGUQH0TvZvjHs5Yy8Ukhlz5QuULdMtwzE6esOAPA1hhTc3oWSllDtxN7F2ksrLEYjEyjKXDkqwJVtALaqwt3UKlPISMrmtVKQlzO7W25ImJ6GNVsoUu7BjfMCQFA4aczSyllRfRp599i/wkuZQ3b7xpppRjLMrldWGSVjPby764bBTJDKW6R1D2A0ClmUEk6cVOndTqEmrpCq2zZo4SGUMDcEAg9xpVqrkkrOzB8S9uJsBqTyAHE0AooNk7w4fGAmBmIHAshUN3rfyNj3UzWV2Y+V5c3AOxe0Uw8YZ76sFAHMkE+QNJOVtQwg5uyLPCSLIuZSCO4gj4ipGWZXFqRcHZhKJanRW2Ue295WhnEMQRioDOGzX6wuqrbhprfXiNKZ1FDcsp0JT1RqcHKJEVwCA6hgDx1F60LVXKJaOxXbx7y4bAIr4mTIGbKoCs7seJsigmwHOmBqyTdzeHD4+MyYZ86q2RrqyMrWBsVYA8DxqAd0Vu+m9JwTQRpF0j4gvYm+VRHkuWtrxkHzpak8quWUoZ2F43EM+ELOoVipuASwB15kCsVeeelfxLqcMlWxU7on9GxB/ff/TSsdN/DnyNNb6sPL9lrFJZowOJCfXr5VujWdOnTjHj/IjV1O/j+ij3OkDHEmxLHEOT2Ws35qPiK9XiYuNKlfjBffQ4eIabnzZYQhelYsxDlcqrya5kZjbtGmvYbc6oxOZ4dqK01v8AZW9/wGhLIozcvmna3nF+v4OSb8dWeRz+Ca57bE2Nuw6391cTo59dBR4uN/DQ9HjY3w8Zd1vzoVuElgjiZlkARtRqMwIIzXXjz7uPLhVklK+xylZFI+1kZFCksyxjPYSesOJDLqBa2tTq1e7LFiZKGRPQtt1I1xeXpJDHGHlJLPK4yokbHTNcnj4C57aElYWnNrVFVtOyOVRMy3NmJYEi5textew+dKox4s09dWl8oE47rUprinZZtwjGcZPCP8qdbMpXDzK56AGem9RP5vqNOVPdgzURGJ+E+0vk1ErYO1MVsZRAbreeTHzIoxzRq8GIERjYRoVLx5g5ZBbIRbW9ufAGqYKKfZ7hpPTUs9h7Rx2CUhQYmKqbsqOjrmOToma6sLufVvxFVThroX05wek0Mx32m7RSQL06qND+ogNwR7NNTpXWoKzpxfZCdlb2yyM080gecWBRhYSopZ80eWwQqt7ra9rkHW1JWw+b5RqGIUNGHbz774uAuMNiF6NSChWOF1ysAwFypvbNY94NV06bi1GRfPq6kHNLVA27MX/q8wxGKnVsTDEQkbRJklVQ76BF6zAs3Vte3DhpbOnNRcYmeE6WdO3/AD5hQ35xevRy5FBtkCRNlI0IuVJOt+NZcsodk6MKVGqszWvHf+TPT/aHjWeWOSfMpUqE6KEA3WxBITvNalRzRTRhnOnTnKLjyJ9lzy4OAOpA6RrxyxtnWxBBDIdAwyuCGW/ZpY0tSlJz0HpVIKF5rRu3qV8O9+KmISafN0cocdRBlKkgEZVW/G1iedPOhmRXTrwg2vHfw9TXbZ3jxsIDYec9AVBV0RcrMReQ+kS4OYm45aVnhTy6Gr4c7Z1q/t+zLzfaPtDpAq4tiO5ID/RWunTTWqMNeUIy7CNHsvGy4qGact0uKWNi6kIA6xqGjcDhqtxYDinLNVVXDKUlroW0MS4wem38iRb848kqcS4KkqVAiIBGhsVWxHhSVHOHE1YeGHrRuo6mV2zip9o46NRL0spHQ5nsqixY2uBwF24Dlzq2F1TcpmPEdX1ijT5eFzYbNxr7PjkjilkUxljMSMheRRxC/hXLlsOzXnWSVSpmstL7G+hRoypZ5drfXkAbu7xyY7ERti3kY5JVjUEAxs63XKT62YxqpDac9K3TpKSyN+ZzIYhxnnSS8C8beHEOWjZyuQ5GRSQtwADcHnoQe8G2lqzdWo9l6o6mFyVY52lcNwOOdY2CuQDckA2BJHMDjwFbqFGg3ZwWps6qDd2jO4vbuI6X9fKLPGBZ2FhmGnHvroYShQdVqUE0ttNtDLXpxT0XcbD7NseTBi2tmKF5Rfn1W0J7yK7PS1FKdKK0TSX6PLvt1XDx/dzSbJgaTLITq0KcubLd9eVzkP8AL31zsRKMLwS0zP8AG3r9wVqkb9VFaxk3fw7Nlz7JwvelHdGa5L8SWJJIHHjzrPQqyo1erpJLguzHe/e0eixtFTpZlw13e3LYyD7Ml6vo2OcBhcEZlPAi/EHXUVTiJPO7u+36ucZJs6v9kG7eHlxM6TwpIohBs6gqGzgGwrJBNq7NmJcFZQOpf8E7ODEfdIQAAwASwBJNyOV+qPgKZ2W5nU5cGVu+e4cWIw2TCQwRTF0IkIygKNSCwBax4aDnSSjFx0LaFdxnmnc5LtP7O9oQo7vACqZR1JEcsXIACKDmYgkAi17nS9VZGb1iKcnZMoMRH1Z7jVeg8RfQgjlypls/IX/T5lQ9AkhJvUT+bzp0UvdgzURGNPqnxXyamKmDNREY29EW59Xbb2PhcawEwsUkRWyEBnsHVY3I5Aux+PbWCFVKVnpwLnB2uBbT3PhEZghVXQMkiQyMejhddOkQAaacUFg19bXJNmt7X4b8RFtexzQbCj6Z49txzRPZ5Emgysj+tma6q1tSLKbC491XRcVomBqUuBV4Pdl2djh0kxCK3o3SOQsUuejd0A6rEA3HLSgqik7IZ0nFZmQ7Xiz4ViYmVoWkjlABXMYyhzZTqrgSAMP3b2F6fuK7uzIN2dj4kjpsOJY0QF/vDgwRoBqCZTZW1Ata5vbSi2BItN5tmzSlXhjzyGINKIGukigkCRAbPnupUplvYC1wNKs9PZ/n3sX/ABVrF7rh73Mpu/sVsSZWiaMGNQSksmRmzGwCEi3HTrFRqovc1ZOagtSqFOVRuxp9hYOa8uEkZYVdAXWWRVy3ZArxNfK0nDTgVBBtxCNqSzRLoPI3TmtHv4dzXvUpdo7LePEIpC5ZWyiYZjGc1gRcDUc7EXsaMasZRvfYWeHnGVrefAtsDKenbCSHIGOQuzXiRhYrOOBAK6E2F1ftAIKs1nQjco9hgU26cnTRgrGsczERYqN+kgchC+oXVbgHSwPuvSqvGz8OHEPUybS7+PAmweMnwE5Y2SSF1zC+nWseJNiCCGF9CPGmdqkLxfIejPqanbV1s13p+7rxCtpYSNJi+HngUPKQMMWOaFDrY20AViVGoJGWq79YrSix18Cd6c0/48St3X6LD42ORmZokZrylSCpII6RoluSup0v3nsp60ZOm1EyvVmw3uEuOzyYJekSRDHK+VVXOvVsGJF2y5R22A0tWWlCClepo76cjZGdWFNwg009zKwbDxETqhKBwsbXEiOkeaQhQ7rcLqjX46eNa3NLUyqL2NFt2B8NipMRJJE0U7NpHIsjByc7BwLWsW07j31VKUay7Jqw8pYad5bWLTB4oNEWU6G3zsbeOtCE3TkkztUK0asc0TK4+X0vjIvyIP5V0sLPtZiqvv5nQvsrkUYPFM5ygRuGJ0H4yfqAr0XTN+upW71b8fweRo3/AKiXfZGr3CxJaHr/AIdAT+yFHkbj3Vy+kYpSTjx182JUajjKl9tf2zkO3oDlnZQWCBybcANQL91c2c3/AFccu+ZW5pnrak4rD9rjH0GbXwbjCYKUI3R/dokMtjlzEE5M3gCbd/fS1Pqz5+iOMvlRrPsWf9Mn/gH60quJK251aTEKJirEXyKRfxcH3/3qSa4iJPLdGa3xxckeFkljcreWNFy8cpkCEA68ydR28qqp01OTv3S/CfqWp8DIY/f1ocNs98kxbpm6VpfWZUsJsoDa36XqZv2eFLkcYxl6l8KWaUk3wMRvjtOPEz42aIMscjYZlDAAi63ckAm12zH301lq14FsU0oJ+Jj3oDSGzeqv83nTooe7BmoiMYx6p8V8mpitkapcX5Xt76JWxpUcm+Roi6Hc9r7yrgZkQqsnSMHs2UGNhoQrWsdEzEtreYW04cyEXJXXD375GyUkty33H2gsu0sfiYc64aZYLOYj15AFVlDGwDDjaxvmvyrTKWWOrt+WZ1G70Od/aDtIybXlMUwlFsoOQFFAGV4ijgqbNmvpbXXUVbTSy3aA207JlvuhvE8SZlbRboUCoAAzZjkAAIFySLWHK2lqj0Cm2imj2I8Inlw2IfIkLswJYMCbaqbDrECx0GhtRUrgcbGRn2nI3rvI5a1meRnIAP7xPdT2EuF4zaMiOqK+VljW0iEoxDgPfMDcA6G16TKmtRrtMsNgDDAXmjeTpDkeSLEdGyIwswy5Sr31491BPWzQzWl0+Za4bZOGb75JgenWODDSOpmKFmKsuuVEHRrlSTjcnThqKeWoiRWybv418Q3RCQJ06oxVXbISoPSZbdZbOTcd/aL5HjMPBLPJK642+wyU3tc2u3d1o44InbHIspiIEXRpGZnH4pMlna6WW7FiL8TY3aFZOKy2tf8AGo2Vyd2c9g29JB6BHKjq5uBtlJy5SeBtl17hbUA1c6cW81hVOS7Jp2w+GmjhlxLySRuh6YKbyq8MoUsDmuyCKZSO5Dw4BoR0bXPl7dgvXdmOxMJXFWPO1gL2voNL6+HuplsVtah2ytjzNJIzDJmZjlYEOwJ45Tbq99VVa0ae5ZToynqa7drcxMs8mK60eVGUFiscZDrITITcAtkCcPxHuqp4iLpuceA/UtSyt7mjxuzcLiy74eDoAkYRniRQmXrAKLKQtrkhgATpc2IA5lXG1crlFXtrqv3qtv5fgXywmRpSe6MVvXu/Ds2AZHMr9JYEhVt+0uUe7Xx7gNmDxjxXaWit+SqVB0lmfkZ/C72zKCBlKEglCtj7m4itjoxYaWLnTd1Y6BsfYmIxEaRLFEPvCRYtXZyGVNGQ6Kb3swKj9lTVkHkLZYlSqqpwKibeqLDxz4QWmzkBnXOqqySBrAMqljdB2DvrpxxiVKK1zK/LVc/EyVcssV167krcnc0G6m+gaPoHZMvROM2seRcxzBjc5v1hPboazPEVJQm1G8lZru4R/G5TOhGdeFXN33/LX3enmR/8VwM7KIzkbokkkEIRbcGDZSQy3zjQE27bV5mtRr6yTvxSb18trfc7EcTh7JSvfXxSvx1/4Cd5tqwHZn3eCbLkdQIgrAMM46oYgXAuSOAsvDnWzC1ak3HrN3dvw5+/uY2oZmou/c9vwVf2Zbdw2EnmkxM6RBoyguSDfOpOluwVvnBpL0K6jVyr3j+0WVsYzQOyRozBLZTdc+a5uvWu2uvDSpZtFd0mX+I37bEYRoiiKIRG7EcWJewOunrFTpc/MVRmlBxjw157e7lkVeWhicXvH0gKswsb37NfGm6p8AqrlZWR4lZBIqE3Ij9fKn6sa6BjcnkBfn3GmccqLo11KS8/yV8lBFsmluK0d0uWAycQTZjmOgVefAn3eFPYzSqIGyg8Dr2URM9xIEGaz3AzKT2kC97fGi9hbq5Z4qODoz0WZGAvr1g3v41VFzvqWvIo9kpSo5cO861eZdC73zxxfGuwGVUNo/3luT0nfnJL3/fqmhFKHP3+B6rbkLBvPi4YysEzxKxDMENhmW1mU8VOg4dgpnTi3doGd2KnEYt2YSsxMjl2Zr6ks5LE+JNWZbIW/EK2ftdkIyk6kAryYdhBpHEdSOlrFNFg5s8LAzcSdBqRZBawJIAGh5GhTtmsw5ro55B0CpIXXpX4gdLlsCti2YC7ZW5c7i40vVrVtCu4ENnyNH0qq5AYKGt1LEE8eJ9VuVtONDwIW+wciSKZkLRZkLqpylkDAuoI1BIuOI91Lk1GzcDqmIxOxHweLjgTI8sL5UkEwLSBWMXWZitw7cb8TepYBWSbVxMKozh+hWEXZZ4GW4CkMI1e7ABWPLTwrh1+jYSblG2Zt793d4GqnXcGnbRHLd4dsyT4uWYsSS7BTwsgJygDlp5118PQjRoxpx2SRmlNuTkLgImxDi7RoBqZZHVFAGmrHU8eABNWWstA3vudX+z7ejBbKhlE2JikMsoYdCZnYWS2o6Macde+hFy7gStwAN5t49m4nHxYxpJA8RgKKI5OETFwCSB6xOt+Fh31Fmv4AZnt5t4vvOMfErcBmuvG4Xgo+FV1Y3jY005WsXmy9tXUhmPRsoR7ZbgXDXGYEDVRxB0vXPjFRlZ8TRNXiP2gcVhEnTC4giFkEspfI7reONyyukYyqUkCWA0PCtFSjCVs0fbuZJyqLi36GB2vt15sOsZUZc6uTd2e6qVGpY3Gp5Xvz5VqpYeFLWIs69ScVGTulsVmyolZ7SMQOPjYi635XF6sm2loLTUW+0b3B71Y2R06DKDEqxqVWMPHENABc3ygE8KW1tzQo05K8ftcyO0YSzlgVABsbmxJ7FHO9XNu5TUit0V5xx4W0pWivMXewNsQRCV5kdmyZUVTYMxv6x5Aa69/CqatJz0GTTWo7EbxGbICFUIoRSL3NjfrX4mjCnkHhOxs/szxjgY4QsqSnCuEZsoVHuCrNmBAA46jlRkGWupy7aihZGAkSQ3N2TNkJ55SwBOvO1uyrEUydzRbsbSw33fELipJFLIqqqC5YA5uqbFc1wBrpz8MeIhVdWDgtE9R4zSRlZJb35XraVMYHqECZ8XmVQBYgWJubtY6HusLD3VLLgh5TclZjchKXHAGxHbpe9SwhEbrbWhuHYmbMQCfC9QJ6NjqNfPTtoMOoOGphB88zOxZiWZjckm5JPfQSSVkHc8GKgi/u5eNEAjA5R2cPmf7VAhuxcI7ypl4hgeWltb2Ohta9u6klKyHhHW7OyRb9xYqEwKZc8kMy3ZV6uVSpZrN330vTRim9BbXOHdE17c/Go3xAk2XkuysUoGjGNRovSAgX1NgW01PIVTHEU5OyZdLDVIq7QNh8WavKAlcVaoQudi7SmmtBoYLsh0GYGQFbXvcjrnlzqiooqSfE0Us0k1wJ/tV3WTCNh8RCirDiIhdAfVlQDPoeRBU+N6si9bFU1qY/DYxlH+eVOISRsWUtYEcDwoBLrZW7JxmFxOKEwT7s0KFCpOfpGCghgera/YfdSSnkHhDM7AOKKxSWc3NgCNfiD30j7cdCzSDsyyXasOHIOZnLJYoBoLi2pNr86yqjOfgXyqxij2928EpLoshMWJyy2yhD0K9WCJsuhACLftKitlNX1a2M1V8L3BNztnpiZ7S6xoAzKLgtc6LccBVpUtTqk27uBkjynCxrpo6KEcd+Ya/Gq7seyON7UVsNO6K5vG7KGGhtwBuOBsfnT6NaibMfhsIQqyyfq2BII1JIYra3LVfKhKTWiHpxu7vY9s7Ama4X1AdS39hzoSdtWGLT0Wx7eGER9HGvBVJJtbMSdT8qkHfUWfcVMCgsoPMgfOmewq3Nl9oe17lcOhIRQGOp64sMubt5/KqqdOzv9jRWrZoqP3MTVxmPVCCgVCHjUCeUXqADNmzqjda+UixI42PdfXt91NF2eoGeimykkWNjpcXHjY+VI4pjqTQx5CdSST30RRjSG1gdPPu8KFkG7Ib0Q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5377" y="1340768"/>
            <a:ext cx="2011039" cy="28660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52153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for Actions</a:t>
            </a:r>
            <a:endParaRPr lang="en-US" dirty="0"/>
          </a:p>
        </p:txBody>
      </p:sp>
      <p:sp>
        <p:nvSpPr>
          <p:cNvPr id="3" name="Content Placeholder 2"/>
          <p:cNvSpPr>
            <a:spLocks noGrp="1"/>
          </p:cNvSpPr>
          <p:nvPr>
            <p:ph idx="1"/>
          </p:nvPr>
        </p:nvSpPr>
        <p:spPr>
          <a:xfrm>
            <a:off x="395536" y="1484784"/>
            <a:ext cx="8229600" cy="4525963"/>
          </a:xfrm>
          <a:solidFill>
            <a:srgbClr val="003300">
              <a:alpha val="32941"/>
            </a:srgbClr>
          </a:solidFill>
        </p:spPr>
        <p:txBody>
          <a:bodyPr vert="horz" lIns="91440" tIns="45720" rIns="91440" bIns="45720" rtlCol="0">
            <a:normAutofit fontScale="85000" lnSpcReduction="20000"/>
          </a:bodyPr>
          <a:lstStyle/>
          <a:p>
            <a:r>
              <a:rPr lang="en-US" b="1" dirty="0" smtClean="0">
                <a:solidFill>
                  <a:srgbClr val="FFFF00"/>
                </a:solidFill>
              </a:rPr>
              <a:t>Re</a:t>
            </a:r>
            <a:r>
              <a:rPr lang="en-US" sz="2800" b="1" dirty="0" smtClean="0">
                <a:solidFill>
                  <a:srgbClr val="FFFF00"/>
                </a:solidFill>
                <a:effectLst>
                  <a:outerShdw blurRad="38100" dist="38100" dir="2700000" algn="tl">
                    <a:srgbClr val="000000">
                      <a:alpha val="43137"/>
                    </a:srgbClr>
                  </a:outerShdw>
                </a:effectLst>
              </a:rPr>
              <a:t>gistration</a:t>
            </a:r>
            <a:r>
              <a:rPr lang="en-US" sz="2800" dirty="0" smtClean="0">
                <a:solidFill>
                  <a:srgbClr val="FFFF00"/>
                </a:solidFill>
                <a:effectLst>
                  <a:outerShdw blurRad="38100" dist="38100" dir="2700000" algn="tl">
                    <a:srgbClr val="000000">
                      <a:alpha val="43137"/>
                    </a:srgbClr>
                  </a:outerShdw>
                </a:effectLst>
              </a:rPr>
              <a:t>:</a:t>
            </a:r>
            <a:r>
              <a:rPr lang="en-US" sz="2800" dirty="0" smtClean="0">
                <a:solidFill>
                  <a:schemeClr val="bg1"/>
                </a:solidFill>
                <a:effectLst>
                  <a:outerShdw blurRad="38100" dist="38100" dir="2700000" algn="tl">
                    <a:srgbClr val="000000">
                      <a:alpha val="43137"/>
                    </a:srgbClr>
                  </a:outerShdw>
                </a:effectLst>
              </a:rPr>
              <a:t> Opening </a:t>
            </a:r>
            <a:r>
              <a:rPr lang="en-US" sz="2800" dirty="0">
                <a:solidFill>
                  <a:schemeClr val="bg1"/>
                </a:solidFill>
                <a:effectLst>
                  <a:outerShdw blurRad="38100" dist="38100" dir="2700000" algn="tl">
                    <a:srgbClr val="000000">
                      <a:alpha val="43137"/>
                    </a:srgbClr>
                  </a:outerShdw>
                </a:effectLst>
              </a:rPr>
              <a:t>of the </a:t>
            </a:r>
            <a:r>
              <a:rPr lang="en-US" sz="2800" dirty="0" smtClean="0">
                <a:solidFill>
                  <a:schemeClr val="bg1"/>
                </a:solidFill>
                <a:effectLst>
                  <a:outerShdw blurRad="38100" dist="38100" dir="2700000" algn="tl">
                    <a:srgbClr val="000000">
                      <a:alpha val="43137"/>
                    </a:srgbClr>
                  </a:outerShdw>
                </a:effectLst>
              </a:rPr>
              <a:t/>
            </a:r>
            <a:br>
              <a:rPr lang="en-US" sz="2800" dirty="0" smtClean="0">
                <a:solidFill>
                  <a:schemeClr val="bg1"/>
                </a:solidFill>
                <a:effectLst>
                  <a:outerShdw blurRad="38100" dist="38100" dir="2700000" algn="tl">
                    <a:srgbClr val="000000">
                      <a:alpha val="43137"/>
                    </a:srgbClr>
                  </a:outerShdw>
                </a:effectLst>
              </a:rPr>
            </a:br>
            <a:r>
              <a:rPr lang="en-US" sz="2800" dirty="0" smtClean="0">
                <a:solidFill>
                  <a:schemeClr val="bg1"/>
                </a:solidFill>
                <a:effectLst>
                  <a:outerShdw blurRad="38100" dist="38100" dir="2700000" algn="tl">
                    <a:srgbClr val="000000">
                      <a:alpha val="43137"/>
                    </a:srgbClr>
                  </a:outerShdw>
                </a:effectLst>
              </a:rPr>
              <a:t>registration, link is available  at</a:t>
            </a:r>
            <a:br>
              <a:rPr lang="en-US" sz="2800" dirty="0" smtClean="0">
                <a:solidFill>
                  <a:schemeClr val="bg1"/>
                </a:solidFill>
                <a:effectLst>
                  <a:outerShdw blurRad="38100" dist="38100" dir="2700000" algn="tl">
                    <a:srgbClr val="000000">
                      <a:alpha val="43137"/>
                    </a:srgbClr>
                  </a:outerShdw>
                </a:effectLst>
              </a:rPr>
            </a:br>
            <a:r>
              <a:rPr lang="en-US" dirty="0" smtClean="0">
                <a:solidFill>
                  <a:srgbClr val="FFFF00"/>
                </a:solidFill>
              </a:rPr>
              <a:t>www.wsis.org/forum</a:t>
            </a:r>
          </a:p>
          <a:p>
            <a:r>
              <a:rPr lang="en-US" dirty="0" smtClean="0"/>
              <a:t>Availability </a:t>
            </a:r>
            <a:r>
              <a:rPr lang="en-US" dirty="0"/>
              <a:t>of </a:t>
            </a:r>
            <a:r>
              <a:rPr lang="en-US" b="1" dirty="0">
                <a:solidFill>
                  <a:srgbClr val="FFFF00"/>
                </a:solidFill>
              </a:rPr>
              <a:t>High-level Representatives</a:t>
            </a:r>
          </a:p>
          <a:p>
            <a:pPr lvl="1"/>
            <a:r>
              <a:rPr lang="en-US" sz="2100" dirty="0"/>
              <a:t>Government : Minister, Head of State</a:t>
            </a:r>
          </a:p>
          <a:p>
            <a:pPr lvl="1"/>
            <a:r>
              <a:rPr lang="en-US" sz="2100" dirty="0"/>
              <a:t>Private Sector: CEOs</a:t>
            </a:r>
          </a:p>
          <a:p>
            <a:pPr lvl="1"/>
            <a:r>
              <a:rPr lang="en-US" sz="2100" dirty="0"/>
              <a:t>International Organizations: Head of Agency</a:t>
            </a:r>
          </a:p>
          <a:p>
            <a:pPr lvl="1"/>
            <a:r>
              <a:rPr lang="en-US" sz="2100" dirty="0"/>
              <a:t>Civil Society Leaders </a:t>
            </a:r>
          </a:p>
          <a:p>
            <a:r>
              <a:rPr lang="en-US" b="1" dirty="0" smtClean="0">
                <a:solidFill>
                  <a:srgbClr val="FFFF00"/>
                </a:solidFill>
              </a:rPr>
              <a:t>Call for Policy Statements</a:t>
            </a:r>
            <a:r>
              <a:rPr lang="en-US" dirty="0" smtClean="0"/>
              <a:t>: </a:t>
            </a:r>
            <a:br>
              <a:rPr lang="en-US" dirty="0" smtClean="0"/>
            </a:br>
            <a:r>
              <a:rPr lang="en-US" dirty="0" smtClean="0"/>
              <a:t>Deadline for requests:  10 May</a:t>
            </a:r>
          </a:p>
          <a:p>
            <a:r>
              <a:rPr lang="en-US" b="1" dirty="0" smtClean="0">
                <a:solidFill>
                  <a:srgbClr val="FFFF00"/>
                </a:solidFill>
              </a:rPr>
              <a:t>Deadline for Accreditation </a:t>
            </a:r>
            <a:br>
              <a:rPr lang="en-US" b="1" dirty="0" smtClean="0">
                <a:solidFill>
                  <a:srgbClr val="FFFF00"/>
                </a:solidFill>
              </a:rPr>
            </a:br>
            <a:r>
              <a:rPr lang="en-US" b="1" dirty="0" smtClean="0">
                <a:solidFill>
                  <a:srgbClr val="FFFF00"/>
                </a:solidFill>
              </a:rPr>
              <a:t>for non-accredited Stakeholders: 25 May </a:t>
            </a:r>
          </a:p>
          <a:p>
            <a:r>
              <a:rPr lang="en-US" b="1" dirty="0" smtClean="0">
                <a:solidFill>
                  <a:srgbClr val="FFFF00"/>
                </a:solidFill>
              </a:rPr>
              <a:t>Fellowships to be announced shortly </a:t>
            </a:r>
          </a:p>
          <a:p>
            <a:endParaRPr lang="en-US" dirty="0"/>
          </a:p>
          <a:p>
            <a:endParaRPr lang="en-US" sz="2800" dirty="0" smtClean="0">
              <a:solidFill>
                <a:schemeClr val="bg1"/>
              </a:solidFill>
              <a:effectLst>
                <a:outerShdw blurRad="38100" dist="38100" dir="2700000" algn="tl">
                  <a:srgbClr val="000000">
                    <a:alpha val="43137"/>
                  </a:srgbClr>
                </a:outerShdw>
              </a:effectLst>
            </a:endParaRPr>
          </a:p>
          <a:p>
            <a:endParaRPr lang="en-US" sz="2800" dirty="0" smtClean="0">
              <a:solidFill>
                <a:schemeClr val="bg1"/>
              </a:solidFill>
              <a:effectLst>
                <a:outerShdw blurRad="38100" dist="38100" dir="2700000" algn="tl">
                  <a:srgbClr val="000000">
                    <a:alpha val="43137"/>
                  </a:srgbClr>
                </a:outerShdw>
              </a:effectLst>
            </a:endParaRPr>
          </a:p>
          <a:p>
            <a:endParaRPr lang="en-US" sz="2800" dirty="0">
              <a:solidFill>
                <a:schemeClr val="bg1"/>
              </a:solidFill>
              <a:effectLst>
                <a:outerShdw blurRad="38100" dist="38100" dir="2700000" algn="tl">
                  <a:srgbClr val="000000">
                    <a:alpha val="43137"/>
                  </a:srgbClr>
                </a:outerShdw>
              </a:effectLst>
            </a:endParaRPr>
          </a:p>
          <a:p>
            <a:endParaRPr lang="en-US" sz="2800" dirty="0">
              <a:solidFill>
                <a:schemeClr val="bg1"/>
              </a:solidFill>
              <a:effectLst>
                <a:outerShdw blurRad="38100" dist="38100" dir="2700000" algn="tl">
                  <a:srgbClr val="000000">
                    <a:alpha val="43137"/>
                  </a:srgbClr>
                </a:outerShdw>
              </a:effectLst>
            </a:endParaRPr>
          </a:p>
        </p:txBody>
      </p:sp>
      <p:pic>
        <p:nvPicPr>
          <p:cNvPr id="2050" name="Picture 2" descr="http://cdn.mdcurrent.in/wp-content/uploads/2012/05/Checkli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1466" y="1484784"/>
            <a:ext cx="2523665" cy="1584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4476705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tu.int/itu-wsis/ITU-Contribution/2011-sm.jpg">
            <a:hlinkClick r:id="rId2" tooltip="ITU Contribution to the WSIS Implementation - Annual Reports Towards 2015"/>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44016">
            <a:off x="7762343" y="1450680"/>
            <a:ext cx="962025" cy="1333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51520" y="274639"/>
            <a:ext cx="8712968" cy="1143000"/>
          </a:xfrm>
        </p:spPr>
        <p:txBody>
          <a:bodyPr>
            <a:normAutofit/>
          </a:bodyPr>
          <a:lstStyle/>
          <a:p>
            <a:r>
              <a:rPr lang="en-US" sz="3200" b="1" dirty="0" smtClean="0">
                <a:solidFill>
                  <a:schemeClr val="bg1"/>
                </a:solidFill>
                <a:ea typeface="ＭＳ Ｐゴシック" charset="0"/>
              </a:rPr>
              <a:t>10 Years Report on ITUs </a:t>
            </a:r>
            <a:r>
              <a:rPr lang="en-US" sz="3200" b="1" dirty="0">
                <a:solidFill>
                  <a:schemeClr val="bg1"/>
                </a:solidFill>
                <a:ea typeface="ＭＳ Ｐゴシック" charset="0"/>
              </a:rPr>
              <a:t>Contribution to the Implementation of the WSIS </a:t>
            </a:r>
            <a:r>
              <a:rPr lang="en-US" sz="3200" b="1" dirty="0" smtClean="0">
                <a:solidFill>
                  <a:schemeClr val="bg1"/>
                </a:solidFill>
                <a:ea typeface="ＭＳ Ｐゴシック" charset="0"/>
              </a:rPr>
              <a:t>Outcomes</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37398" y="1487263"/>
            <a:ext cx="7416824" cy="4606033"/>
          </a:xfrm>
          <a:solidFill>
            <a:srgbClr val="003300">
              <a:alpha val="32941"/>
            </a:srgbClr>
          </a:solidFill>
        </p:spPr>
        <p:txBody>
          <a:bodyPr>
            <a:normAutofit lnSpcReduction="10000"/>
          </a:bodyPr>
          <a:lstStyle/>
          <a:p>
            <a:pPr marL="0" indent="0" fontAlgn="base">
              <a:spcBef>
                <a:spcPct val="0"/>
              </a:spcBef>
              <a:spcAft>
                <a:spcPct val="0"/>
              </a:spcAft>
              <a:buNone/>
            </a:pPr>
            <a:r>
              <a:rPr lang="en-US" sz="2000" b="1" dirty="0" smtClean="0">
                <a:solidFill>
                  <a:schemeClr val="bg1"/>
                </a:solidFill>
                <a:effectLst>
                  <a:outerShdw blurRad="38100" dist="38100" dir="2700000" algn="tl">
                    <a:srgbClr val="000000">
                      <a:alpha val="43137"/>
                    </a:srgbClr>
                  </a:outerShdw>
                </a:effectLst>
                <a:ea typeface="ＭＳ Ｐゴシック" pitchFamily="34" charset="-128"/>
              </a:rPr>
              <a:t>Provides yearly updates on the tasks carried out by the ITU at the operational and policy level, covering all assigned mandates with reference to the WSIS Process, in particular:</a:t>
            </a:r>
            <a:endParaRPr lang="en-US" sz="1600" b="1" dirty="0">
              <a:solidFill>
                <a:srgbClr val="FF0000"/>
              </a:solidFill>
              <a:effectLst>
                <a:outerShdw blurRad="38100" dist="38100" dir="2700000" algn="tl">
                  <a:srgbClr val="000000">
                    <a:alpha val="43137"/>
                  </a:srgbClr>
                </a:outerShdw>
              </a:effectLst>
              <a:ea typeface="ＭＳ Ｐゴシック" pitchFamily="34" charset="-128"/>
            </a:endParaRPr>
          </a:p>
          <a:p>
            <a:pPr marL="452438" lvl="1" fontAlgn="base">
              <a:spcBef>
                <a:spcPct val="0"/>
              </a:spcBef>
              <a:spcAft>
                <a:spcPct val="0"/>
              </a:spcAft>
              <a:buFont typeface="Arial" pitchFamily="34" charset="0"/>
              <a:buChar char="•"/>
            </a:pPr>
            <a:r>
              <a:rPr lang="en-US" sz="2400" dirty="0">
                <a:solidFill>
                  <a:schemeClr val="bg1"/>
                </a:solidFill>
                <a:ea typeface="ＭＳ Ｐゴシック" pitchFamily="34" charset="-128"/>
              </a:rPr>
              <a:t>I</a:t>
            </a:r>
            <a:r>
              <a:rPr lang="en-US" sz="1600" dirty="0">
                <a:solidFill>
                  <a:schemeClr val="bg1"/>
                </a:solidFill>
                <a:ea typeface="ＭＳ Ｐゴシック" pitchFamily="34" charset="-128"/>
              </a:rPr>
              <a:t>n its capacity as leading facilitator in coordinating the multi-stakeholder implementation of the Geneva Plan of Action. (</a:t>
            </a:r>
            <a:r>
              <a:rPr lang="en-US" sz="1600" dirty="0" err="1">
                <a:solidFill>
                  <a:schemeClr val="bg1"/>
                </a:solidFill>
                <a:ea typeface="ＭＳ Ｐゴシック" pitchFamily="34" charset="-128"/>
              </a:rPr>
              <a:t>para</a:t>
            </a:r>
            <a:r>
              <a:rPr lang="en-US" sz="1600" dirty="0">
                <a:solidFill>
                  <a:schemeClr val="bg1"/>
                </a:solidFill>
                <a:ea typeface="ＭＳ Ｐゴシック" pitchFamily="34" charset="-128"/>
              </a:rPr>
              <a:t> 109 of TAIS) and primary organizer and host of the annual event in May, i.e. the WSIS Forum</a:t>
            </a:r>
          </a:p>
          <a:p>
            <a:pPr marL="452438" lvl="1" fontAlgn="base">
              <a:spcBef>
                <a:spcPct val="0"/>
              </a:spcBef>
              <a:spcAft>
                <a:spcPct val="0"/>
              </a:spcAft>
              <a:buFont typeface="Arial" pitchFamily="34" charset="0"/>
              <a:buChar char="•"/>
            </a:pPr>
            <a:r>
              <a:rPr lang="en-US" sz="1600" b="1" dirty="0">
                <a:solidFill>
                  <a:schemeClr val="bg1"/>
                </a:solidFill>
                <a:ea typeface="ＭＳ Ｐゴシック" pitchFamily="34" charset="-128"/>
              </a:rPr>
              <a:t>Facilitator of Action Lines C2 (Information and communication infrastructure) and C5 (Building confidence and security in the use of ICTs); as well as C6 (Enabling Environment)</a:t>
            </a:r>
          </a:p>
          <a:p>
            <a:pPr marL="452438" lvl="1" fontAlgn="base">
              <a:spcBef>
                <a:spcPct val="0"/>
              </a:spcBef>
              <a:spcAft>
                <a:spcPct val="0"/>
              </a:spcAft>
              <a:buFont typeface="Arial" pitchFamily="34" charset="0"/>
              <a:buChar char="•"/>
            </a:pPr>
            <a:r>
              <a:rPr lang="en-US" sz="1600" dirty="0">
                <a:solidFill>
                  <a:schemeClr val="bg1"/>
                </a:solidFill>
                <a:ea typeface="ＭＳ Ｐゴシック" pitchFamily="34" charset="-128"/>
              </a:rPr>
              <a:t>Co-facilitator of Action Lines C1, C3, C4, C7, and C11 </a:t>
            </a:r>
          </a:p>
          <a:p>
            <a:pPr marL="452438" lvl="1" fontAlgn="base">
              <a:spcBef>
                <a:spcPct val="0"/>
              </a:spcBef>
              <a:spcAft>
                <a:spcPct val="0"/>
              </a:spcAft>
              <a:buFont typeface="Arial" pitchFamily="34" charset="0"/>
              <a:buChar char="•"/>
            </a:pPr>
            <a:r>
              <a:rPr lang="en-US" sz="1600" dirty="0">
                <a:solidFill>
                  <a:schemeClr val="bg1"/>
                </a:solidFill>
                <a:ea typeface="ＭＳ Ｐゴシック" pitchFamily="34" charset="-128"/>
              </a:rPr>
              <a:t>Partner in Action Lines C8 and C9</a:t>
            </a:r>
          </a:p>
          <a:p>
            <a:pPr marL="452438" lvl="1" fontAlgn="base">
              <a:spcBef>
                <a:spcPct val="0"/>
              </a:spcBef>
              <a:spcAft>
                <a:spcPct val="0"/>
              </a:spcAft>
              <a:buFont typeface="Arial" pitchFamily="34" charset="0"/>
              <a:buChar char="•"/>
            </a:pPr>
            <a:r>
              <a:rPr lang="en-US" sz="1600" dirty="0">
                <a:solidFill>
                  <a:schemeClr val="bg1"/>
                </a:solidFill>
                <a:ea typeface="ＭＳ Ｐゴシック" pitchFamily="34" charset="-128"/>
              </a:rPr>
              <a:t>Rotating Chair and Vice Chair of the United Nations Group on Information Society (UNGIS) ) (Para 103 of TAIS)</a:t>
            </a:r>
          </a:p>
          <a:p>
            <a:pPr marL="452438" lvl="1" fontAlgn="base">
              <a:spcBef>
                <a:spcPct val="0"/>
              </a:spcBef>
              <a:spcAft>
                <a:spcPct val="0"/>
              </a:spcAft>
              <a:buFont typeface="Arial" pitchFamily="34" charset="0"/>
              <a:buChar char="•"/>
            </a:pPr>
            <a:r>
              <a:rPr lang="en-US" sz="1600" dirty="0">
                <a:solidFill>
                  <a:schemeClr val="bg1"/>
                </a:solidFill>
                <a:ea typeface="ＭＳ Ｐゴシック" pitchFamily="34" charset="-128"/>
              </a:rPr>
              <a:t>Lead of Partnership on the Measuring the ICT for Development (Para 114 of TAIS)</a:t>
            </a:r>
          </a:p>
          <a:p>
            <a:pPr marL="452438" lvl="1" fontAlgn="base">
              <a:spcBef>
                <a:spcPct val="0"/>
              </a:spcBef>
              <a:spcAft>
                <a:spcPct val="0"/>
              </a:spcAft>
              <a:buFont typeface="Arial" pitchFamily="34" charset="0"/>
              <a:buChar char="•"/>
            </a:pPr>
            <a:r>
              <a:rPr lang="en-US" sz="1600" dirty="0">
                <a:solidFill>
                  <a:schemeClr val="bg1"/>
                </a:solidFill>
                <a:ea typeface="ＭＳ Ｐゴシック" pitchFamily="34" charset="-128"/>
              </a:rPr>
              <a:t>Facilitator of the WSIS Stocktaking Process (Para 120 of TAIS)</a:t>
            </a:r>
          </a:p>
          <a:p>
            <a:pPr marL="452438" lvl="1" fontAlgn="base">
              <a:spcBef>
                <a:spcPct val="0"/>
              </a:spcBef>
              <a:spcAft>
                <a:spcPct val="0"/>
              </a:spcAft>
              <a:buFont typeface="Arial" pitchFamily="34" charset="0"/>
              <a:buChar char="•"/>
            </a:pPr>
            <a:r>
              <a:rPr lang="en-US" sz="1600" dirty="0">
                <a:solidFill>
                  <a:schemeClr val="bg1"/>
                </a:solidFill>
                <a:ea typeface="ＭＳ Ｐゴシック" pitchFamily="34" charset="-128"/>
              </a:rPr>
              <a:t>Organizer of World Telecommunication and Information Society Day (Para 121 of TAIS)</a:t>
            </a:r>
          </a:p>
          <a:p>
            <a:pPr marL="452438" lvl="1" fontAlgn="base">
              <a:spcBef>
                <a:spcPct val="0"/>
              </a:spcBef>
              <a:spcAft>
                <a:spcPct val="0"/>
              </a:spcAft>
              <a:buFont typeface="Arial" pitchFamily="34" charset="0"/>
              <a:buChar char="•"/>
            </a:pPr>
            <a:r>
              <a:rPr lang="en-US" sz="1600" dirty="0">
                <a:solidFill>
                  <a:schemeClr val="bg1"/>
                </a:solidFill>
                <a:ea typeface="ＭＳ Ｐゴシック" pitchFamily="34" charset="-128"/>
              </a:rPr>
              <a:t>Lead of the Connect the World Initiative (Para 98 of TAIS)</a:t>
            </a:r>
          </a:p>
          <a:p>
            <a:pPr marL="452438" lvl="1" fontAlgn="base">
              <a:spcBef>
                <a:spcPct val="0"/>
              </a:spcBef>
              <a:spcAft>
                <a:spcPct val="0"/>
              </a:spcAft>
              <a:buFont typeface="Arial" pitchFamily="34" charset="0"/>
              <a:buChar char="•"/>
            </a:pPr>
            <a:r>
              <a:rPr lang="en-US" sz="1600" dirty="0">
                <a:solidFill>
                  <a:schemeClr val="bg1"/>
                </a:solidFill>
                <a:ea typeface="ＭＳ Ｐゴシック" pitchFamily="34" charset="-128"/>
              </a:rPr>
              <a:t>Others </a:t>
            </a:r>
          </a:p>
        </p:txBody>
      </p:sp>
      <p:pic>
        <p:nvPicPr>
          <p:cNvPr id="5" name="Picture 5" descr="C:\Users\ponder\Desktop\WSIS+10\PPTX_FILES\PPTX_FILES\world_summi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400" y="95551"/>
            <a:ext cx="8531225" cy="1651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www.itu.int/itu-wsis/ITU-Contribution/2012-s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38403">
            <a:off x="7999023" y="1966519"/>
            <a:ext cx="981075"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427429">
            <a:off x="7682164" y="2399302"/>
            <a:ext cx="1354197" cy="1916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www.itu.int/itu-wsis/ITU-Contribution/2014-sm.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05130">
            <a:off x="7895074" y="3723856"/>
            <a:ext cx="1103931" cy="157704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www.itu.int/itu-wsis/ITU-Contribution/wsis-plus10-sm.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8344" y="4293096"/>
            <a:ext cx="1289046" cy="1822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5536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US" dirty="0" smtClean="0"/>
              <a:t>Thank You </a:t>
            </a:r>
            <a:endParaRPr lang="en-US" dirty="0"/>
          </a:p>
        </p:txBody>
      </p:sp>
      <p:sp>
        <p:nvSpPr>
          <p:cNvPr id="3" name="Content Placeholder 2"/>
          <p:cNvSpPr>
            <a:spLocks noGrp="1"/>
          </p:cNvSpPr>
          <p:nvPr>
            <p:ph idx="1"/>
          </p:nvPr>
        </p:nvSpPr>
        <p:spPr>
          <a:xfrm>
            <a:off x="467544" y="1122450"/>
            <a:ext cx="8568952" cy="5042854"/>
          </a:xfrm>
        </p:spPr>
        <p:txBody>
          <a:bodyPr>
            <a:normAutofit/>
          </a:bodyPr>
          <a:lstStyle/>
          <a:p>
            <a:pPr marL="0" indent="0" algn="ctr">
              <a:buNone/>
            </a:pPr>
            <a:r>
              <a:rPr lang="en-US" sz="2000" dirty="0" smtClean="0"/>
              <a:t>www.wsis.org/review</a:t>
            </a:r>
          </a:p>
          <a:p>
            <a:pPr marL="0" indent="0" algn="ctr">
              <a:buNone/>
            </a:pPr>
            <a:r>
              <a:rPr lang="en-US" sz="2000" dirty="0" smtClean="0"/>
              <a:t>www.wsis.org/forum </a:t>
            </a:r>
          </a:p>
          <a:p>
            <a:pPr marL="0" indent="0" algn="ctr">
              <a:buNone/>
            </a:pPr>
            <a:r>
              <a:rPr lang="en-US" sz="2000" dirty="0" smtClean="0"/>
              <a:t>www.wsis.org/stocktaking</a:t>
            </a:r>
          </a:p>
          <a:p>
            <a:pPr marL="0" indent="0" algn="ctr">
              <a:buNone/>
            </a:pPr>
            <a:r>
              <a:rPr lang="en-US" sz="6000" dirty="0"/>
              <a:t>w</a:t>
            </a:r>
            <a:r>
              <a:rPr lang="en-US" sz="6000" dirty="0" smtClean="0"/>
              <a:t>sis-info@itu.int </a:t>
            </a:r>
            <a:endParaRPr lang="en-US" sz="6000" dirty="0"/>
          </a:p>
          <a:p>
            <a:endParaRPr lang="en-US" dirty="0"/>
          </a:p>
        </p:txBody>
      </p:sp>
      <p:sp>
        <p:nvSpPr>
          <p:cNvPr id="20" name="Rounded Rectangle 19"/>
          <p:cNvSpPr/>
          <p:nvPr/>
        </p:nvSpPr>
        <p:spPr>
          <a:xfrm>
            <a:off x="1259632" y="3284984"/>
            <a:ext cx="6480720" cy="25585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1" name="Picture 16" descr="unesc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3632" y="3590060"/>
            <a:ext cx="795720" cy="76256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7" descr="unctad">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4507" y="3612033"/>
            <a:ext cx="585950" cy="71861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undp">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5612" y="3602327"/>
            <a:ext cx="369015" cy="73803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9" descr="undesa">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49782" y="3619581"/>
            <a:ext cx="660884" cy="70352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0" descr="fao">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25304" y="4855203"/>
            <a:ext cx="6191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1" descr="unep">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04248" y="3642730"/>
            <a:ext cx="619125" cy="65722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2" descr="wmo">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87868" y="4750324"/>
            <a:ext cx="528638" cy="72400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3" descr="ilo">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23249" y="4855203"/>
            <a:ext cx="685800" cy="61912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4" descr="who">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55821" y="3614211"/>
            <a:ext cx="703273" cy="71426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Description: Itu"/>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19672" y="3637332"/>
            <a:ext cx="598805" cy="668020"/>
          </a:xfrm>
          <a:prstGeom prst="rect">
            <a:avLst/>
          </a:prstGeom>
          <a:noFill/>
          <a:ln>
            <a:noFill/>
          </a:ln>
        </p:spPr>
      </p:pic>
      <p:pic>
        <p:nvPicPr>
          <p:cNvPr id="31" name="Picture 26"/>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343292" y="4850082"/>
            <a:ext cx="1503192" cy="624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7"/>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319962" y="4802742"/>
            <a:ext cx="844510" cy="743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25"/>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459388" y="4795740"/>
            <a:ext cx="1053262" cy="73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97825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9"/>
            <a:ext cx="9144000" cy="1143000"/>
          </a:xfrm>
        </p:spPr>
        <p:txBody>
          <a:bodyPr>
            <a:normAutofit/>
          </a:bodyPr>
          <a:lstStyle/>
          <a:p>
            <a:r>
              <a:rPr lang="en-US" b="1" dirty="0" smtClean="0">
                <a:solidFill>
                  <a:schemeClr val="bg1"/>
                </a:solidFill>
                <a:effectLst>
                  <a:outerShdw blurRad="38100" dist="38100" dir="2700000" algn="tl">
                    <a:srgbClr val="000000">
                      <a:alpha val="43137"/>
                    </a:srgbClr>
                  </a:outerShdw>
                </a:effectLst>
              </a:rPr>
              <a:t>WSIS Overall Review: Background</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12776"/>
            <a:ext cx="8229600" cy="4680520"/>
          </a:xfrm>
          <a:solidFill>
            <a:srgbClr val="003300">
              <a:alpha val="32941"/>
            </a:srgbClr>
          </a:solidFill>
        </p:spPr>
        <p:txBody>
          <a:bodyPr>
            <a:noAutofit/>
          </a:bodyPr>
          <a:lstStyle/>
          <a:p>
            <a:r>
              <a:rPr lang="en-GB" sz="2400" b="1" dirty="0" smtClean="0">
                <a:solidFill>
                  <a:srgbClr val="FFFF00"/>
                </a:solidFill>
              </a:rPr>
              <a:t>WSIS Forum 2012 and 2013</a:t>
            </a:r>
            <a:r>
              <a:rPr lang="en-GB" sz="2400" dirty="0" smtClean="0"/>
              <a:t>, and </a:t>
            </a:r>
            <a:br>
              <a:rPr lang="en-GB" sz="2400" dirty="0" smtClean="0"/>
            </a:br>
            <a:r>
              <a:rPr lang="en-GB" sz="2400" dirty="0" smtClean="0"/>
              <a:t>the WSIS+10  Vision Challenge led </a:t>
            </a:r>
            <a:br>
              <a:rPr lang="en-GB" sz="2400" dirty="0" smtClean="0"/>
            </a:br>
            <a:r>
              <a:rPr lang="en-GB" sz="2400" dirty="0" smtClean="0"/>
              <a:t>towards  elaboration of the </a:t>
            </a:r>
            <a:r>
              <a:rPr lang="en-GB" sz="2400" b="1" dirty="0" smtClean="0"/>
              <a:t>work plan </a:t>
            </a:r>
            <a:br>
              <a:rPr lang="en-GB" sz="2400" b="1" dirty="0" smtClean="0"/>
            </a:br>
            <a:r>
              <a:rPr lang="en-GB" sz="2400" dirty="0" smtClean="0"/>
              <a:t>on the WSIS+10 process endorsed by the </a:t>
            </a:r>
            <a:br>
              <a:rPr lang="en-GB" sz="2400" dirty="0" smtClean="0"/>
            </a:br>
            <a:r>
              <a:rPr lang="en-GB" sz="2400" dirty="0" smtClean="0"/>
              <a:t>WSIS stakeholders as well as </a:t>
            </a:r>
            <a:br>
              <a:rPr lang="en-GB" sz="2400" dirty="0" smtClean="0"/>
            </a:br>
            <a:r>
              <a:rPr lang="en-GB" sz="2400" dirty="0" smtClean="0"/>
              <a:t>32 UN Agencies, members of the </a:t>
            </a:r>
            <a:br>
              <a:rPr lang="en-GB" sz="2400" dirty="0" smtClean="0"/>
            </a:br>
            <a:r>
              <a:rPr lang="en-GB" sz="2400" dirty="0" smtClean="0"/>
              <a:t>UN Group on the Information Society.</a:t>
            </a:r>
          </a:p>
          <a:p>
            <a:r>
              <a:rPr lang="en-US" sz="2400" dirty="0" smtClean="0">
                <a:solidFill>
                  <a:schemeClr val="bg1"/>
                </a:solidFill>
              </a:rPr>
              <a:t>Moreover templates for the </a:t>
            </a:r>
            <a:r>
              <a:rPr lang="en-US" sz="2400" b="1" dirty="0" smtClean="0">
                <a:solidFill>
                  <a:srgbClr val="FFFF00"/>
                </a:solidFill>
              </a:rPr>
              <a:t>10 years implementation reports </a:t>
            </a:r>
            <a:r>
              <a:rPr lang="en-US" sz="2400" dirty="0" smtClean="0">
                <a:solidFill>
                  <a:schemeClr val="bg1"/>
                </a:solidFill>
              </a:rPr>
              <a:t>of </a:t>
            </a:r>
            <a:r>
              <a:rPr lang="en-US" sz="2400" u="sng" dirty="0" smtClean="0">
                <a:solidFill>
                  <a:schemeClr val="bg1"/>
                </a:solidFill>
              </a:rPr>
              <a:t>Action Lines </a:t>
            </a:r>
            <a:r>
              <a:rPr lang="en-US" sz="2400" dirty="0" smtClean="0">
                <a:solidFill>
                  <a:schemeClr val="bg1"/>
                </a:solidFill>
              </a:rPr>
              <a:t>and </a:t>
            </a:r>
            <a:r>
              <a:rPr lang="en-US" sz="2400" u="sng" dirty="0" smtClean="0">
                <a:solidFill>
                  <a:schemeClr val="bg1"/>
                </a:solidFill>
              </a:rPr>
              <a:t>Member States </a:t>
            </a:r>
            <a:r>
              <a:rPr lang="en-US" sz="2400" dirty="0" smtClean="0">
                <a:solidFill>
                  <a:schemeClr val="bg1"/>
                </a:solidFill>
              </a:rPr>
              <a:t>have been endorsed through a </a:t>
            </a:r>
            <a:r>
              <a:rPr lang="en-US" sz="2400" dirty="0" err="1" smtClean="0">
                <a:solidFill>
                  <a:schemeClr val="bg1"/>
                </a:solidFill>
              </a:rPr>
              <a:t>multistakeholder</a:t>
            </a:r>
            <a:r>
              <a:rPr lang="en-US" sz="2400" dirty="0" smtClean="0">
                <a:solidFill>
                  <a:schemeClr val="bg1"/>
                </a:solidFill>
              </a:rPr>
              <a:t> consensus. </a:t>
            </a:r>
            <a:endParaRPr lang="en-US" sz="2400" dirty="0">
              <a:solidFill>
                <a:schemeClr val="bg1"/>
              </a:solidFill>
            </a:endParaRPr>
          </a:p>
        </p:txBody>
      </p:sp>
      <p:pic>
        <p:nvPicPr>
          <p:cNvPr id="4101" name="Picture 5" descr="C:\Users\ponder\Desktop\WSIS+10\PPTX_FILES\PPTX_FILES\world_summ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data:image/jpeg;base64,/9j/4AAQSkZJRgABAQAAAQABAAD/2wCEAAkGBxQSEhUUExQUFhQXGRcVFxcXFxgUFxgWFhgXGBcXFRcYHCggGBolHBQXITEhJSkrLi8uFx8zODMsNygtLisBCgoKDg0OGhAQGiwkHSQsLCwsLCwsLCwsLCwsLCwsLCwsLCwsLCwsLCwsLCwsLCwsLCwsLCwsLCwsLDcsLCwrK//AABEIALkBEQMBIgACEQEDEQH/xAAcAAABBQEBAQAAAAAAAAAAAAAGAAIDBAUHAQj/xABNEAACAQIDBAYGBgYIAwgDAAABAhEAAwQSIQUxQVEGEyJhcYEyUpGhscEHQnKi0fAjYoKSssIUJCUzU2Nz4RWj8Rc0ZHSDk7PSFjVE/8QAGQEAAwEBAQAAAAAAAAAAAAAAAAECAwQF/8QAJBEAAgICAwABBAMAAAAAAAAAAAECEQMhEjFBBBMyYXEiUfD/2gAMAwEAAhEDEQA/ABdRUi01RUiivdPOHin14opwFFAPUVKtMAp9sUASrUqimIKlUUgHqKkApqipFFIY5RUyimKKlUVLGSLUiCmKKmUUhj1qZBUa1MoqWMetTIKjUVMgqWMlSplqJamWoZSHLUG0dpW8Ome6wUcOJJ5KBqTWL0m6TjC9hFzXYnXRVB3E8z3D21zfaW07l5i91ize4dyjgKmxnSNg9LxiMSbeXLbykqT6Ug6luEQd1GSiuIdEiTi7I7PabLrIGveN27fw0rruBxj2561WyCQSd6kcW7t/a0BG8DfXNkycZb6NoY1KOuzXUVKtNGUgMpzKePyPI09RWikmrRNNdjlqUUxaeKGA8CnqKaop61DGOUU6kBXtQxipU4CvTSAjilTqVAHzkoqQCkq1Kq17ZwniipFFJVqQCgQlWpFWkopuJZQhz7j2fHNoABxJmpbrZSRYC86kUV5hUuFQHJZ7aIrSQWVQMqZo3aLUwWojJSVjcaEoqRRSVakVaoBKKp45iL2HCo7HM5zKwGXKhLSD6Qy5jHJTWVtbpali41sW2croSCFGblrv8aXRXbNzFYq2zKBbyX8uXUK4s3AQx5kMD5aca5suaKVLs1xwbdhYoqVRTQtMs4y2zm2HQ3F9JAwLDxG8Vq2iErLSipkFVxch1XK0MGOYagFYIDcp117qtqtTYx6ipVWmqtSoKlgPQVKopiipVqWUjnf0j2ovoR9a2PusR8xQYxrof0m2OzZbvdfaAR8DXO2NZsot7LxBt3bb7sro3sINfRGMto69rQjUMDlI5Bxy13bj3V82TXctj7S6yxabmixqNGI1AJ3EmeydDwrnzRujXG6K9/rcKxKTk3Zd4A0gwRprPZ9hFbWy9rW7wEEBvV5xvy/hvFUMSwIgwRuiIg8BruP6p8jWFjcOytnt6c9SNQdIjiO+CI0rONx6LdS7OgLT1FCGwulysQl4gE+jcmVPiRp+17YowWtrszqh4FSCmLUiikxnopwrwCngVAz0UiKQr2KkBlKnRSp2B87qtSKK8UVKor3DzxKKkUUgKTuFBZjAGpNIBXboRSzGAN5oUxm1OscMR2EPZWfee+oNtbVN4kDRF3Dvjee+qFhex4/jXJlyctLo3hCts6J9F1w20utAZXfK074VVIIPOWNF2N2QrgvY3cV/AcKHvo4sxg59Z3PsOX+WiiyzJJG/cPbuPMV5n1ZQm3E7vpqUaZgG3G8a05Vrfv27d8cEujhwbw9u6sm7hypgivSw/IjkX5OPJicP0YGP6P23u9eq/pBB3wMymQ/2hAqHZrzjrRyKrdXiM5VchYlDlLqNCwlte+iRVrKupGOtHTW3d14mBH81TlxK+SFCTsf0px/UYZ2Bhj2F8W0keAk+Vcys4tkbOGIaZBnWd8zzroXTjZ1y/ZtraUs3WDQcBlbUngKw8L9HV0kZ71tRxyhmPgJisvkY5ZJaOj4+VY1bCHoftA4y5bRwDeQMUObLmlYOm4t3cd9F4SK5ntjo9/w8W79q65KuNDAgZWJ1HOI866RgbzOiu8lmUMSd8kcaMLmpOMh51CUVOOvwWFFSKKaoqvhtMRcGuqWie3I33AISNDodZrobOVI0AKkUU1RUid3h7N9SykC30jWpwob1bin2gj51yxtNa7J0zs5sFeHJQ37rA/AGuN3TUMY2uldDcZmwqCRIzJoNYBOkHR9+7fXNI30ZdB7827iE6BgYPo9od2qmfrCoktFIM+u+EaagjkC2/wCy3lTXucu73bh3+B1HCaql+GpMcYJI+Fxe8a01rmmmvAcZ7p+sByMEczUJDsrY/Bh90AzP4x39/tHGrXRvpPcw7i1elrUhQeKjmO7u3cuVRFp1/P4mP3h31XxNkMIPt7ufh+TFPiLkdYWpFqhsW/1li2x3lQD4jQ+8VogVDLR6KfXgr0VDKPQK9NKlSAbSp1KgD58UVIorwCnbvCvds84RYAEnQDUk7gO+hHbW1zdbIshBqO+OJ/CvekG2S8qhhB948z3cqx57R7lArky5L0jfHCtsjU9lu8/OriL2V8KpExbHeR8/wq+40HdWBrR1foJby4G13529txjRCErL6LW4wmHH+WntIB+dbcc68yXbO1dGfjU13d/yqxh7wZWW9qugDR2l0ETG8a+NSZd58R7arFBlbx191CdbQ2rG43ZpTUdpd4I/O6hDbDEY/BgEiesnvEDQ+yjS2zIxgyp3qdxM7+6h7aOGS/tLC9VMi1cuZf1pUR7zqOVd2P5La4yOSeGtxNVVqVRXptkGCINOVa7rOYyduYUXHwqN6JvEkb5CWbtyD3SgreQVjbYMXcH/AK5HtsXh8621FR6ym9IZib620Z2nKokxqfIcSd1BXR3rcbicSMRcvW2UZAlpzaCgMwg5fSIJ395o6e1MbtGDQdRI1Ej3+IFYex8LbXGNdXrEfEJcd7VwRkIe3qvMEs35Fc+SbWRRrRrCMeDfpsbF2ccPbyG7cuwSQbhBIHqgxMeM1D0fc58TbyooS8SMsiesVXkyd+vCBWsKHNj49DtDEqpnMAO7PYVQ8f8AuR+zVyaVExi3dG3tuzmw19edq4PumuGPrNfQLJII5iPbpXAsW7E5WnsSgG+ACdB5mY76TYJFc1s9FVm60FwcpIKmYjfK8eUd9YsTWjsm8LN8dYCAJRhqCDujTkRUyaocU29BkmJIgPBBOjKDlnvA1Q6cPZVsXZ4b9ecjnA0cd41qvauBhoSwIkH6xB3abnFREZdV3TqPq8PNT+ZqAZcLT598zHL1v4hXguT5+PDiOZ+9zmqdvFySrCG5H6w5jg499Sk+/Tnu4d/gYNaIl6D/AKDYjNZK+q2ngwkd28HdROKAugV+Lzr6ySPFT+BO/Wj1axnpmkXoeK9rwV6KzZZ7SpUqQCpUqVAHAgKFtv7ZzN1aHsTBI+sfw+NP6Q7bB/RWzp9ZhxjeB3UMo/HuJr1MuXxHLCHrHToO9j7qU6XD5fKlbGqeBNMb0D3muc1JGHoD88Pxq9dOhqoy9tBy/PyrQspme2o3MyL+8wFJ9Ma7R2zZ1nLbtqfqqo9gAq3NR9XGlPrzDtRIqyYqoBofte6RV22aiw9vsz+sfjQMidJJ8j86G8ICu0rcaEYYmR9taLsm893yoWtJ/ascsIvvuCqRMgot4pboAuwrSQHXcftcqiv4YoSPfUWSIgbyZ99SWb5T9ZZPZPnOU8N1bYs8ofozyYlL9g50w0/on/mrP81E6rWB04toy4Qo2hxdmR9Yelw5ab6IwsV3QyKe0ckoOOmehax8WsbQw59a1eTv0Kt8q21FYu2dMXgTze8v71pvwpyegRZ6U7TOGwt26BLKsLpPaY5QT3CZ8q5j0bxBsX8DcZj+kdy0/rt1bT4mD5UdfSRi7qYUW7KZjfbqTpmMFSYVRvJykeRoFs9HsU93C2ntmw2pU3AQpZWLtunWAPZXNmtyVG2JpXZ2wLXFsLcs38ZiMMxCrduXTaumF6u4pbLmnejQVI7weFdr7/OvmZnksx1EljMnUyNO/WtJMhdmljMO1t2RhDqSpHJgffU2ybSPc1OirmAiJJiJ7tZqoLjv2rjFm5kkmAAACTvgCreyNlG9cVg+UKIcDeyhipAnTcBvrm+W6x7ZrhbUv49+BBsDGhkNskdkkIG0zDeMrcGg7vOr5xPby6lhPcRliRO5t9ZDYG1cvrbs9Y1ksC7KdS2rFUIgTlWivG7GFvVUUaBgGEShG6RuiN/ArS+NlcoW1rwrPiqm3v39mdcRWGoGnsB8N6HThpTJZf1hG76xA79zD31Swm17dxyizmAnWAYmOywOvgav7jHtEa/tL8xXWqZy2avRfHBcTaafrBTJ4N2Ynj6XH211la4iFHpAwRuIPH7XHwOtdm2df6y2j+sqn2jX31nkRcGWxXtNFPrFmgqVKlSGKlXlKmB8aE6T3E+06U7cD4BaUfyj2V4dfNvd+RXUYkhbU9y/KvI7KDv/AD8a8J0c+A+VenenhTAk33fAfL/et3YFrNirC8OsT3GflWDZHbY8qKehaZsdZ7izexG/Goyaiyo/cjsRbXWmsKco13V7krzjtFbp1tNAPzvpqjf51IDuoAcVIBoWwonaz92FQfeU0VE6EUL4Qf2ve7rFse8U16S/Aj4Dz+dMZN32vxqUcB4/OnxSKA/p2uVMOw0IxFs+G/8ACinB4oMP0hgmIIEL5jhPsod+kNYw9ruv2z/F+NbSWuwPCffVqTSTRFJt2ajJBjT/AG51gdJtL2Bb/wASB+8jCr2dlMgTwg7tR7vKsrpfiQVwp3MuKsHKd+pIMcxrXTHPapmEsVbQTXMMrFGYAlDmXuYqyyO+GI86xulHZuYO56t/L5XEZfiRRABQ/wBPBGGD+pdtP+64NdF2ZUEpWRHl8q+eNu7HfC3upuKQVMzwbSQwPEED3V9EJqBXOPpkw+mGucmdP3oP41LGc3Y1E5JlJIWZgcZiJ9hp8moZ7Y7x8P8ArSlFPscZNbQVbIui3ZtvBC22UsyngGhyfInXjRJi+lj3sJeTqWCweqOaWGhkkbwN3tNCGywGsXEgzDDQ813RWlhXzW1bfKiSphtwnTjScU1QlNp2SbMwqDCPftKcwJN4EZluKoBBBO5oeIGhjhM1cbDG2tuWzKUVlaCAQRpE6oeEVjbAvXVs3LQuwjOVYHsns6KCYPZPGBy4Vo4favWKUuXJuhpVYJaD6XayhSsARoJiuP46zY5VN6vR0fIlim24IntXg0wddQdRMjeJBhuG+DrXU+g+IDYRB6hZDwiDIEHdowrjJxlrD5zcTR37LgnNJAJm2TBXwykaandR19F3SJWW6jOjPHWKA/pBMwMZoIMBTB766XNSVf0YKDTOminCoLd9SqsCCGAKmRBkSI56VMKzLHUq8FI0DPaVeUqAPjVOB7y3sp1tdV8z7ahJ9y/GphoT3LXWZDfqeLVMmtwDkKjXTIPOpLR7bHlQIfgzJbfv/E0YfR1ZnGTwW259pUfOhHAJpNHP0XJN+8TwtqPa0/y1lmdQZeP7kdLQaTTg9JW0gzXpiK887Bw5ipBUVs6VYKbqAGUMbO//AG2J7rVoe4UT0L7JP9qYz7Nofdql6S/Aopy8a8WnCpLBn6RP+7A/51r4miCx6I8KHvpG/wC5k8rls/eoiwhlF+yPgKrwj1jss0M9O7P6BbnqXbJ/5ij50ULpQ907E4G8eQVv3XU/Khdjl0bGF2gw0udrf2h6QjdPrVU6YXBdwOICmYUmeGnw3VLkkA84PtUGoNq2Js3AJEqQe/StIZJR6IlBSRvbGvZ7Fp/WtofaooR+mC1ODRvVuqfut+FXuhW1QMJYD6AIq5t45CeXiKd9Iqi7s+7l1gqwjX6wBgjuJNdKyxZg4NI4rc8KjuDd5j3f7VOE0HgDp3gH51FfGgj1h8QPnV+EGjsy0rTJIjURrrzNXNmu3VgQHCll7+y0DQa/Gqexny3N8SDw/OlaGC0uXljN2g/Z0MOvAcdQeFFCbIsBigLlwGe0wbUGQSsEExI9HlxqUOBiAZkXLca66oZEMO4+6o7+U31kA5kK9rSChzCDvB1NMx+HKm2yllIYDMe0vbEaniNRoTS2LRZx2HU3rJcSIZVD6rmHaBkb9AdDW30Bw6W9oqcoVSSABum4hUeUzQ/jiwyPGiOrSNQJ7J8NGO8Va2btEJibVwaaawQNUYMOOU/W0qZQjJ7NceSULr1UbF29tdrbJYd2sYcsmdRaUL1UgqrxnJXd5VPsnG7Rs4iwt7EMbpYIlt3zhg5iGUDUfrNrpoa6Hg8MBfxtpNFvomIXlmuobTkedpSftGuY7J2dtC1eOMeyXFtmz3Ga25zWmyPlDNMgqRoBpOorOVscXxejuWHuhhI7x5gwfhTusGbLxidx3TG/dWFsLHAYnE4c6EML6D9S6qlh4hyZ+2Kb0yxNyxbTEWVzOjBSsTmS4QCunGQkVNlJboIaVAf/AGo4Xkfb/tSpc0X9Kf8AmfN7Df3sB7KcTo/kKZbOi+ZrzN2R3tXYcxKnpjuFK00q58aardpjyEV4pi34mgC7g/Q9tdB+im12sS3IWh/GT8qAbAlR4V0b6L1ixePO7H7qL+NY5/tLxL+QfZpFeWyNxpAxTQa4TrJconSpgxHsqqtTTQB640oX2GP7Txx7rX8NE7bqGthD+0cd/wCj/DVL0l9oKEp614hECnJvNSWDH0jj+oXDya3/ABqPnW7s9ptoear8BWN9IuuAvD7H/wAiVp7CuZsNZPO2n8IqvCV9xeisXpfbnA4kf5T+4T8q2aobdtZsNfXnauj7rUkDH7MbNZtnmiH7oqTEJKEdx+FVuj9zNhbB527fwFXnoYLoHOitoHCqPVa4nmtxhrWlaRkMgxz5HnI3Vn9FDC309W9c+9D/AM1bTrr7ap9iXQD7L2Bh8RYAuZrdxXup1i6iFuMBmXjpFYe3uhmIsKzqBdtjUXLZmOMld498UZ7FQdbi7fq3iw7s6K3xJq/ew++CQSMpjiDwI4itFkaI4JnJcMYug6Rm0/amPiK0WWL/AKPpW/q80beI7mol2Rs+xewloXbPbtjq+sQ5X/REr2p0b0eNZvSPo6R1LYZzcLubYWclwF1LQZ55ImtlkRjLG+zK2pcym28zkbWRwIIPlUFzaKvaMaN6QhpEqZEg68KztpWLtolb3XofVugwSNYB3HyqpctmT2UYg/VMHTun5VakRxClrq3VdQVJKnd2SJGnjrUWIcNbRzwKkyNYOh7Q4QaHbGMa2T2iDu7S5hp37xWxs7El0Nv9U6hpnU/ViRTsmqO49H8SHXA3Z9K3cwzazLLDLJ4/3DfvVpYbCqzYzDnc5zx+rftw331egXontCdnu8icNdtYnQRCSOsH7oue2jzEHq8babhetvaPe1o9Yn3WueysmaxegXx2KezicLjss2rlu3ZuRLOLnbmEUEzEie6jfa+HNyxcVfSKnL9oar7wKwWfqrWIA/8A5r4vD/TdlutH7Ny6vlRSDUlWzl//ABrAf4P3f9qVHf8AwCx/hj2ClTHbPkaY8lpyD0B51Ex0Y+AqVG7XgK6TE8G5z3n505j+jXxqNfQJ5mpL40QUvANCxoB4CupfRxajBz61xz7IX+WuXWRv8K650GGXBWe8M3tZj86w+Q9GuFbCTPvry23OvA9IGa4zpHofz51YPGqqDSpqAHDdQ30eP9fx577Q+7REx0oa6On+u4/7dsfdNNdMl9oKQa9V+FRA04b6RZi9PBOAv+C+51q30Xf+qWP9NfcIql04ur/Qr4JAOXQSAdCDoN9Utm9JbFjDWldiWVQCFEkT4xzqq0TaTC2YqDGCbbjmrD2ih/AdL7V65kRbkROYga+Szzret4lDpmXwJAOvcaVNDtPozOh7zgsP/pqPZpWyzVg9Cj/U7Y9XOvsYitpqH2KPQP8AR45cVjU3fpEfyZAPlRA/ChvAMRtG+D9a0jDvysRPsIoiuU2JA9guxtDEr66Wbg8syn4Ctx0msTHdjaFlv8SzcTztsrfBjW8abBA9sK1BxKD6t9zHdchx/Eaj6Qpls593VPbccIi4oPuJq5gxlxeIX1ks3PcyH+EVJt7D9ZYvJ61twPGNPeKdi8G4ksVZWhkb6rgONdJE6jyoW2d0dwd/D2+ststwLka5bbUuhKksraTK0U7Kvdbh7T+tbU+eUfOs7YwAbEW/VvMfK4A4/iNOyWrA/wD/AA4tcupbxCr1ZXKLgK5lZZDaaDWRTMF0bxNu+FFtbhUBmNsg9i5IBUiOKHSKLrtnLjN2ly0RpztsPk/uqLGW8uJsn11e2fFYZfg9aKbRDgi59HFhutxGGuh1V0uWmDDsiYZQTuByudKLWxZbZ2GxB1uYdrLP3G23U3/um5Q7euFbz5SR1tq1dkGO1abq3+6yeysdFcriLOYwWYx3XlzfxFqfKxcaOn4m0P6ZlPoYnDsh5FrR0HiUvN5LVnoziC+Gt5jLoDafnntMbbT4lZ86510U2oSLFx2JCvbMci04dh/zp/Zo/wBlDq8Rirc+kyYgDkLq5Gj9uw5/aoA2ZpUzPSoKPjIHQd5qTN6RqJR6PhNIN2T3mugxHk9kDvqa56S/n87qgY6qPOpGcZxPCiwNJXiTXZ+jdjLhbA/y0/hE1wu7jVggEk0aD6TnVUS1YQKihe2xYmAB9WAN3fXPn30a43XZ1KNKdauVysfShf8A8Gz9/wDGreB+ky4zKrWLcFgCQzcSAdCDXPxZtzR0/Nuqe6RB8qgCjT3U521NSUOGo76GujOuLx/+qo9zUQX72UTOnGgDB7bFi7i3LBc1+O0pbcrGNDpVJaJb2g32li+rC9oKDOpE8t3trGudJLakh3Uwf8SJED6qifdQXtXHWsS7O2JVCTujTQCCA05axcVsxMhb+mKYEwCCfISKaiS5Mu9JttC6WCiAVUb+QAMbt8cqqYvHKt5VckJFotl35TbQmO/WsPGYTq2EOHkTIiPDRj8atbXWXQ87Vk/8pR8q0XRmGGx9qYK0+dMQ8wRDrG/vyUTYfpJZbdeskmJ1Xh4kVyOxZzMFESdBOg86tPs6CVYYfMNCBiQp9jt8qTX5GnR0bo5jFFmNP725ENlJHWNy4buNbn9PMGC+7SDOuvrHWuR/0F7lq3lQtla6pi5bEaqfrelv3ivP+HYpNVTErxldfejUnEakdEbHEY+20mWsuvaHIhtQI76IbW05j0TImASp4cNedcX2dtG+YuF7phbgRzLANkb0WbQndpVpek2NEMC7LvDGyII7jk3edDiCkdG27jl63CXCIy3CCZns3UYEc+AresbRtOqFXUh9F1gk8oOs6H2Vxm70qv3iqXcsBlb0SplTPPlNadnpTZhUIuW8rBv8RQQTu1kbzwo4j5h7iL4XH2+0Ie09s6j00dWCk8DDe+tpoOnka5Xi8b1jW3S4lybuaA0sHdcqhgQDvVPYK2cTtth1wIAZzbaJAOdADuJHqj30OLBTRvdEmjD5DvtPcteSOY9xFMsHLjrg4XbSv+1bYofcRQ9g9skPfybmvW74g5d4UOu/cYNTXdrxiLLkNo91N+pW6MygeBEeVOnYckbe3GK3MM/+bkY91xGHxApnSAZUS5/h3Uf9knK3uY1S6RbTD2HhXDIVuAxpKMG3/smreKxa4i06AMC6NExHoyPlRTE2jQxrAHDsdP0jWCf1bymPvqtZz9nEj/MtfetN8Yc+yvcVeN3As6yWCW8Qv2rcP8jXm3bgHU3wDlFxD+xiBl9k3F9lCBmfhrhtpiragEoXKjuuLmUjwOo7xQ9t3p9i79zrBca0cgtxaYqMoM75nU60QYlxbxYJIC3LZU6x2rZkT5MfZXO9pYYLcuAMCAzARqCOGs8orSJDCr/tOx3+Kv7p/GlQHB/JFKnskrm6PdFMN7SKipU+THSHtcJps15XtLYxCr+GwmZQcwHdFURRHsxFCKS6zExIG8mokNFEbPPrD2VLZwZUg5hpB986eyti31cemk/aFV7zLJIZd3PuNRY6Om9G+mVvF3DbRLikKWl8sQCo+qd/aFEzNx8fdXDuhuJCXmYkgZCNJ17Sch3e6t/a221QGCzcROcZvCeG6lwtlKYUdLOkQsoIjOfQX+dh8BXOsZiC2GLEyzXySeZ6s6++qGP2g1xizEknx8h4VYV0bBsGLKRdLKchKscqjKW4EzWqioojlZjvcqM3aidxXk0EmpgcPmE6+AHKr20kJFskEQi2/HIAJ86d0ePYHn8am240BDHFh7qm9l+DNl7Pa4t0gquS2z6yJy8F76wms3HMw5J1kzJ75NEfRm4wW/lUFeouhjlBI0Eek27fMa0OHCuVJ6tsoBlgjECN8ndRexMu4vDk2LfoyrPILIIBW3zPNSKzOrj1R+0v41q5HOGJA7KsmgVZGYOJOn6sT4VHidmYgZQ6MM+ig5BPo8vtDfzpiI8G2SCx7JndJGhgnkdKZY2leQALduqBoAHcAeAnSrlnZ10KxKD9AxLCRI4xAPaEqRp30y9sm5CuAuVnKjtSRBb0gNwABk91FoCK7ti84AuXLjqDMMxYbiJ18T7ar4lu23exIjvMxPnWgOj1zMRKQIhu0ysd2VGVYLSYpHZDOEbNGbKrypJRsuUT62ZkO6i0BnYe/lYHkR8ZHvir1rbl9BlLllEjLcHWL4Q0+6lZ2ZCo5YSRJWBrIJVUObttukQImnYbZIcKQ0knII3M5khJI7JA3k6UNoKZ5/T1c5nRQogZbahPEqDInUU1rts5ipCnguU5tSdAVECBqedS3NmqDClmB6y3Jhe2iliI14geNOexaVCQpnq1uLLkz1hgGAAAyDeNQaLCiexiAynOoAhDmVssBzkBIBiJ1M7o3a1d2Hta2qAO5V5iSzDRp1U6wAFjmGYbxWTFvJJVVJFyPS1ZQAhEnVSSf2gK8tuiqxygiWG4aFoK79SIV1PLQ8aBlx9rv/R1ysRDskZiSVcZwDzEHLHDL31lXsc5ABYxAEHu3fnwp9zFEq+6JmDrAmBHI5SoPMZeVRNBXOBrmCwAI3Ft37J9ppkkXWnnUD3DUuTXd3+yvXZQ+vo93eDu5660AQZ++lXuZfz/ANKVFiKtKlSoKFSpUqYHooi2A7KqABCLjsJYEkQsz3jSh0URbH9HD/6lz+E1Muho2b2KKgw9mRPZCkknlGeocXeJttLrJWICkakagEnfvp2yf7hfz9Y1Ht7+5H2x86zRTMrY5aLmU3MwXs5EDAmdzSNBpvq/jRbkBziCIESttd0k/U3aVm7G+v4D4mmY76vgf5qpt2JLRbfDp2SFvFTqZKCVg7oGhmKjvqBht7aYgqVJEQbYPDjpv7qqr6Hl86p3vRP2/lTTsGVya9BplI1RIT9H7gybxvPyrYOI1CqyjOcskrG6dSQYH41z+lSodh/gsQtlXsveRg0jRj2ZQyYGpkjnxFe4PFILT2jdm0yuHg6qWAMICwBJk8DQEdwrxqniPkHWDxNgNeBabByGCyqxOcjzAknSDFP2jjrXVo3WI05Ci5wzWoCkg6CZKRJ50C8a95+dHEOQZ4vGWWbEobyDeyOCJuHTsSNCsk6eNeXukiC11iOVxJ7BUKAvViY1jfJ3zNBS7qRo4i5BnjukVlboNsM9nJ/dsSQLpYtm1J/Jms61tZFsWxIz27vWcJIzTq28nte6hylToLZrttfsqqwAlxrqnXeTIBHKnPtFVtAW2YPn6xhpo31Sh5CNZ51i0qdCNXB7Sy3FZmJAdXM6ySRnaOcSKq3bqjRWJAkCZ0APZjXlVSlRQGhdxoaASxC+iDJCg+kqidBOulNsYwBGQyVLK/eGUMBHcQ2vgKo0qYFm3iYBEb/yaYMQYioaVAExug7yx99OFxJ1DeRHxIqvSoAnzpyf94f/AFpVBSoo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4" descr="data:image/jpeg;base64,/9j/4AAQSkZJRgABAQAAAQABAAD/2wCEAAkGBxQSEhUUExQUFhQXGRcVFxcXFxgUFxgWFhgXGBcXFRcYHCggGBolHBQXITEhJSkrLi8uFx8zODMsNygtLisBCgoKDg0OGhAQGiwkHSQsLCwsLCwsLCwsLCwsLCwsLCwsLCwsLCwsLCwsLCwsLCwsLCwsLCwsLCwsLDcsLCwrK//AABEIALkBEQMBIgACEQEDEQH/xAAcAAABBQEBAQAAAAAAAAAAAAAGAAIDBAUHAQj/xABNEAACAQIDBAYGBgYIAwgDAAABAhEAAwQSIQUxQVEGEyJhcYEyUpGhscEHQnKi0fAjYoKSssIUJCUzU2Nz4RWj8Rc0ZHSDk7PSFjVE/8QAGQEAAwEBAQAAAAAAAAAAAAAAAAECAwQF/8QAJBEAAgICAwABBAMAAAAAAAAAAAECEQMhEjFBBBMyYXEiUfD/2gAMAwEAAhEDEQA/ABdRUi01RUiivdPOHin14opwFFAPUVKtMAp9sUASrUqimIKlUUgHqKkApqipFFIY5RUyimKKlUVLGSLUiCmKKmUUhj1qZBUa1MoqWMetTIKjUVMgqWMlSplqJamWoZSHLUG0dpW8Ome6wUcOJJ5KBqTWL0m6TjC9hFzXYnXRVB3E8z3D21zfaW07l5i91ize4dyjgKmxnSNg9LxiMSbeXLbykqT6Ug6luEQd1GSiuIdEiTi7I7PabLrIGveN27fw0rruBxj2561WyCQSd6kcW7t/a0BG8DfXNkycZb6NoY1KOuzXUVKtNGUgMpzKePyPI09RWikmrRNNdjlqUUxaeKGA8CnqKaop61DGOUU6kBXtQxipU4CvTSAjilTqVAHzkoqQCkq1Kq17ZwniipFFJVqQCgQlWpFWkopuJZQhz7j2fHNoABxJmpbrZSRYC86kUV5hUuFQHJZ7aIrSQWVQMqZo3aLUwWojJSVjcaEoqRRSVakVaoBKKp45iL2HCo7HM5zKwGXKhLSD6Qy5jHJTWVtbpali41sW2croSCFGblrv8aXRXbNzFYq2zKBbyX8uXUK4s3AQx5kMD5aca5suaKVLs1xwbdhYoqVRTQtMs4y2zm2HQ3F9JAwLDxG8Vq2iErLSipkFVxch1XK0MGOYagFYIDcp117qtqtTYx6ipVWmqtSoKlgPQVKopiipVqWUjnf0j2ovoR9a2PusR8xQYxrof0m2OzZbvdfaAR8DXO2NZsot7LxBt3bb7sro3sINfRGMto69rQjUMDlI5Bxy13bj3V82TXctj7S6yxabmixqNGI1AJ3EmeydDwrnzRujXG6K9/rcKxKTk3Zd4A0gwRprPZ9hFbWy9rW7wEEBvV5xvy/hvFUMSwIgwRuiIg8BruP6p8jWFjcOytnt6c9SNQdIjiO+CI0rONx6LdS7OgLT1FCGwulysQl4gE+jcmVPiRp+17YowWtrszqh4FSCmLUiikxnopwrwCngVAz0UiKQr2KkBlKnRSp2B87qtSKK8UVKor3DzxKKkUUgKTuFBZjAGpNIBXboRSzGAN5oUxm1OscMR2EPZWfee+oNtbVN4kDRF3Dvjee+qFhex4/jXJlyctLo3hCts6J9F1w20utAZXfK074VVIIPOWNF2N2QrgvY3cV/AcKHvo4sxg59Z3PsOX+WiiyzJJG/cPbuPMV5n1ZQm3E7vpqUaZgG3G8a05Vrfv27d8cEujhwbw9u6sm7hypgivSw/IjkX5OPJicP0YGP6P23u9eq/pBB3wMymQ/2hAqHZrzjrRyKrdXiM5VchYlDlLqNCwlte+iRVrKupGOtHTW3d14mBH81TlxK+SFCTsf0px/UYZ2Bhj2F8W0keAk+Vcys4tkbOGIaZBnWd8zzroXTjZ1y/ZtraUs3WDQcBlbUngKw8L9HV0kZ71tRxyhmPgJisvkY5ZJaOj4+VY1bCHoftA4y5bRwDeQMUObLmlYOm4t3cd9F4SK5ntjo9/w8W79q65KuNDAgZWJ1HOI866RgbzOiu8lmUMSd8kcaMLmpOMh51CUVOOvwWFFSKKaoqvhtMRcGuqWie3I33AISNDodZrobOVI0AKkUU1RUid3h7N9SykC30jWpwob1bin2gj51yxtNa7J0zs5sFeHJQ37rA/AGuN3TUMY2uldDcZmwqCRIzJoNYBOkHR9+7fXNI30ZdB7827iE6BgYPo9od2qmfrCoktFIM+u+EaagjkC2/wCy3lTXucu73bh3+B1HCaql+GpMcYJI+Fxe8a01rmmmvAcZ7p+sByMEczUJDsrY/Bh90AzP4x39/tHGrXRvpPcw7i1elrUhQeKjmO7u3cuVRFp1/P4mP3h31XxNkMIPt7ufh+TFPiLkdYWpFqhsW/1li2x3lQD4jQ+8VogVDLR6KfXgr0VDKPQK9NKlSAbSp1KgD58UVIorwCnbvCvds84RYAEnQDUk7gO+hHbW1zdbIshBqO+OJ/CvekG2S8qhhB948z3cqx57R7lArky5L0jfHCtsjU9lu8/OriL2V8KpExbHeR8/wq+40HdWBrR1foJby4G13529txjRCErL6LW4wmHH+WntIB+dbcc68yXbO1dGfjU13d/yqxh7wZWW9qugDR2l0ETG8a+NSZd58R7arFBlbx191CdbQ2rG43ZpTUdpd4I/O6hDbDEY/BgEiesnvEDQ+yjS2zIxgyp3qdxM7+6h7aOGS/tLC9VMi1cuZf1pUR7zqOVd2P5La4yOSeGtxNVVqVRXptkGCINOVa7rOYyduYUXHwqN6JvEkb5CWbtyD3SgreQVjbYMXcH/AK5HtsXh8621FR6ym9IZib620Z2nKokxqfIcSd1BXR3rcbicSMRcvW2UZAlpzaCgMwg5fSIJ395o6e1MbtGDQdRI1Ej3+IFYex8LbXGNdXrEfEJcd7VwRkIe3qvMEs35Fc+SbWRRrRrCMeDfpsbF2ccPbyG7cuwSQbhBIHqgxMeM1D0fc58TbyooS8SMsiesVXkyd+vCBWsKHNj49DtDEqpnMAO7PYVQ8f8AuR+zVyaVExi3dG3tuzmw19edq4PumuGPrNfQLJII5iPbpXAsW7E5WnsSgG+ACdB5mY76TYJFc1s9FVm60FwcpIKmYjfK8eUd9YsTWjsm8LN8dYCAJRhqCDujTkRUyaocU29BkmJIgPBBOjKDlnvA1Q6cPZVsXZ4b9ecjnA0cd41qvauBhoSwIkH6xB3abnFREZdV3TqPq8PNT+ZqAZcLT598zHL1v4hXguT5+PDiOZ+9zmqdvFySrCG5H6w5jg499Sk+/Tnu4d/gYNaIl6D/AKDYjNZK+q2ngwkd28HdROKAugV+Lzr6ySPFT+BO/Wj1axnpmkXoeK9rwV6KzZZ7SpUqQCpUqVAHAgKFtv7ZzN1aHsTBI+sfw+NP6Q7bB/RWzp9ZhxjeB3UMo/HuJr1MuXxHLCHrHToO9j7qU6XD5fKlbGqeBNMb0D3muc1JGHoD88Pxq9dOhqoy9tBy/PyrQspme2o3MyL+8wFJ9Ma7R2zZ1nLbtqfqqo9gAq3NR9XGlPrzDtRIqyYqoBofte6RV22aiw9vsz+sfjQMidJJ8j86G8ICu0rcaEYYmR9taLsm893yoWtJ/ascsIvvuCqRMgot4pboAuwrSQHXcftcqiv4YoSPfUWSIgbyZ99SWb5T9ZZPZPnOU8N1bYs8ofozyYlL9g50w0/on/mrP81E6rWB04toy4Qo2hxdmR9Yelw5ab6IwsV3QyKe0ckoOOmehax8WsbQw59a1eTv0Kt8q21FYu2dMXgTze8v71pvwpyegRZ6U7TOGwt26BLKsLpPaY5QT3CZ8q5j0bxBsX8DcZj+kdy0/rt1bT4mD5UdfSRi7qYUW7KZjfbqTpmMFSYVRvJykeRoFs9HsU93C2ntmw2pU3AQpZWLtunWAPZXNmtyVG2JpXZ2wLXFsLcs38ZiMMxCrduXTaumF6u4pbLmnejQVI7weFdr7/OvmZnksx1EljMnUyNO/WtJMhdmljMO1t2RhDqSpHJgffU2ybSPc1OirmAiJJiJ7tZqoLjv2rjFm5kkmAAACTvgCreyNlG9cVg+UKIcDeyhipAnTcBvrm+W6x7ZrhbUv49+BBsDGhkNskdkkIG0zDeMrcGg7vOr5xPby6lhPcRliRO5t9ZDYG1cvrbs9Y1ksC7KdS2rFUIgTlWivG7GFvVUUaBgGEShG6RuiN/ArS+NlcoW1rwrPiqm3v39mdcRWGoGnsB8N6HThpTJZf1hG76xA79zD31Swm17dxyizmAnWAYmOywOvgav7jHtEa/tL8xXWqZy2avRfHBcTaafrBTJ4N2Ynj6XH211la4iFHpAwRuIPH7XHwOtdm2df6y2j+sqn2jX31nkRcGWxXtNFPrFmgqVKlSGKlXlKmB8aE6T3E+06U7cD4BaUfyj2V4dfNvd+RXUYkhbU9y/KvI7KDv/AD8a8J0c+A+VenenhTAk33fAfL/et3YFrNirC8OsT3GflWDZHbY8qKehaZsdZ7izexG/Goyaiyo/cjsRbXWmsKco13V7krzjtFbp1tNAPzvpqjf51IDuoAcVIBoWwonaz92FQfeU0VE6EUL4Qf2ve7rFse8U16S/Aj4Dz+dMZN32vxqUcB4/OnxSKA/p2uVMOw0IxFs+G/8ACinB4oMP0hgmIIEL5jhPsod+kNYw9ruv2z/F+NbSWuwPCffVqTSTRFJt2ajJBjT/AG51gdJtL2Bb/wASB+8jCr2dlMgTwg7tR7vKsrpfiQVwp3MuKsHKd+pIMcxrXTHPapmEsVbQTXMMrFGYAlDmXuYqyyO+GI86xulHZuYO56t/L5XEZfiRRABQ/wBPBGGD+pdtP+64NdF2ZUEpWRHl8q+eNu7HfC3upuKQVMzwbSQwPEED3V9EJqBXOPpkw+mGucmdP3oP41LGc3Y1E5JlJIWZgcZiJ9hp8moZ7Y7x8P8ArSlFPscZNbQVbIui3ZtvBC22UsyngGhyfInXjRJi+lj3sJeTqWCweqOaWGhkkbwN3tNCGywGsXEgzDDQ813RWlhXzW1bfKiSphtwnTjScU1QlNp2SbMwqDCPftKcwJN4EZluKoBBBO5oeIGhjhM1cbDG2tuWzKUVlaCAQRpE6oeEVjbAvXVs3LQuwjOVYHsns6KCYPZPGBy4Vo4favWKUuXJuhpVYJaD6XayhSsARoJiuP46zY5VN6vR0fIlim24IntXg0wddQdRMjeJBhuG+DrXU+g+IDYRB6hZDwiDIEHdowrjJxlrD5zcTR37LgnNJAJm2TBXwykaandR19F3SJWW6jOjPHWKA/pBMwMZoIMBTB766XNSVf0YKDTOminCoLd9SqsCCGAKmRBkSI56VMKzLHUq8FI0DPaVeUqAPjVOB7y3sp1tdV8z7ahJ9y/GphoT3LXWZDfqeLVMmtwDkKjXTIPOpLR7bHlQIfgzJbfv/E0YfR1ZnGTwW259pUfOhHAJpNHP0XJN+8TwtqPa0/y1lmdQZeP7kdLQaTTg9JW0gzXpiK887Bw5ipBUVs6VYKbqAGUMbO//AG2J7rVoe4UT0L7JP9qYz7Nofdql6S/Aopy8a8WnCpLBn6RP+7A/51r4miCx6I8KHvpG/wC5k8rls/eoiwhlF+yPgKrwj1jss0M9O7P6BbnqXbJ/5ij50ULpQ907E4G8eQVv3XU/Khdjl0bGF2gw0udrf2h6QjdPrVU6YXBdwOICmYUmeGnw3VLkkA84PtUGoNq2Js3AJEqQe/StIZJR6IlBSRvbGvZ7Fp/WtofaooR+mC1ODRvVuqfut+FXuhW1QMJYD6AIq5t45CeXiKd9Iqi7s+7l1gqwjX6wBgjuJNdKyxZg4NI4rc8KjuDd5j3f7VOE0HgDp3gH51FfGgj1h8QPnV+EGjsy0rTJIjURrrzNXNmu3VgQHCll7+y0DQa/Gqexny3N8SDw/OlaGC0uXljN2g/Z0MOvAcdQeFFCbIsBigLlwGe0wbUGQSsEExI9HlxqUOBiAZkXLca66oZEMO4+6o7+U31kA5kK9rSChzCDvB1NMx+HKm2yllIYDMe0vbEaniNRoTS2LRZx2HU3rJcSIZVD6rmHaBkb9AdDW30Bw6W9oqcoVSSABum4hUeUzQ/jiwyPGiOrSNQJ7J8NGO8Va2btEJibVwaaawQNUYMOOU/W0qZQjJ7NceSULr1UbF29tdrbJYd2sYcsmdRaUL1UgqrxnJXd5VPsnG7Rs4iwt7EMbpYIlt3zhg5iGUDUfrNrpoa6Hg8MBfxtpNFvomIXlmuobTkedpSftGuY7J2dtC1eOMeyXFtmz3Ga25zWmyPlDNMgqRoBpOorOVscXxejuWHuhhI7x5gwfhTusGbLxidx3TG/dWFsLHAYnE4c6EML6D9S6qlh4hyZ+2Kb0yxNyxbTEWVzOjBSsTmS4QCunGQkVNlJboIaVAf/AGo4Xkfb/tSpc0X9Kf8AmfN7Df3sB7KcTo/kKZbOi+ZrzN2R3tXYcxKnpjuFK00q58aardpjyEV4pi34mgC7g/Q9tdB+im12sS3IWh/GT8qAbAlR4V0b6L1ixePO7H7qL+NY5/tLxL+QfZpFeWyNxpAxTQa4TrJconSpgxHsqqtTTQB640oX2GP7Txx7rX8NE7bqGthD+0cd/wCj/DVL0l9oKEp614hECnJvNSWDH0jj+oXDya3/ABqPnW7s9ptoear8BWN9IuuAvD7H/wAiVp7CuZsNZPO2n8IqvCV9xeisXpfbnA4kf5T+4T8q2aobdtZsNfXnauj7rUkDH7MbNZtnmiH7oqTEJKEdx+FVuj9zNhbB527fwFXnoYLoHOitoHCqPVa4nmtxhrWlaRkMgxz5HnI3Vn9FDC309W9c+9D/AM1bTrr7ap9iXQD7L2Bh8RYAuZrdxXup1i6iFuMBmXjpFYe3uhmIsKzqBdtjUXLZmOMld498UZ7FQdbi7fq3iw7s6K3xJq/ew++CQSMpjiDwI4itFkaI4JnJcMYug6Rm0/amPiK0WWL/AKPpW/q80beI7mol2Rs+xewloXbPbtjq+sQ5X/REr2p0b0eNZvSPo6R1LYZzcLubYWclwF1LQZ55ImtlkRjLG+zK2pcym28zkbWRwIIPlUFzaKvaMaN6QhpEqZEg68KztpWLtolb3XofVugwSNYB3HyqpctmT2UYg/VMHTun5VakRxClrq3VdQVJKnd2SJGnjrUWIcNbRzwKkyNYOh7Q4QaHbGMa2T2iDu7S5hp37xWxs7El0Nv9U6hpnU/ViRTsmqO49H8SHXA3Z9K3cwzazLLDLJ4/3DfvVpYbCqzYzDnc5zx+rftw331egXontCdnu8icNdtYnQRCSOsH7oue2jzEHq8babhetvaPe1o9Yn3WueysmaxegXx2KezicLjss2rlu3ZuRLOLnbmEUEzEie6jfa+HNyxcVfSKnL9oar7wKwWfqrWIA/8A5r4vD/TdlutH7Ny6vlRSDUlWzl//ABrAf4P3f9qVHf8AwCx/hj2ClTHbPkaY8lpyD0B51Ex0Y+AqVG7XgK6TE8G5z3n505j+jXxqNfQJ5mpL40QUvANCxoB4CupfRxajBz61xz7IX+WuXWRv8K650GGXBWe8M3tZj86w+Q9GuFbCTPvry23OvA9IGa4zpHofz51YPGqqDSpqAHDdQ30eP9fx577Q+7REx0oa6On+u4/7dsfdNNdMl9oKQa9V+FRA04b6RZi9PBOAv+C+51q30Xf+qWP9NfcIql04ur/Qr4JAOXQSAdCDoN9Utm9JbFjDWldiWVQCFEkT4xzqq0TaTC2YqDGCbbjmrD2ih/AdL7V65kRbkROYga+Szzret4lDpmXwJAOvcaVNDtPozOh7zgsP/pqPZpWyzVg9Cj/U7Y9XOvsYitpqH2KPQP8AR45cVjU3fpEfyZAPlRA/ChvAMRtG+D9a0jDvysRPsIoiuU2JA9guxtDEr66Wbg8syn4Ctx0msTHdjaFlv8SzcTztsrfBjW8abBA9sK1BxKD6t9zHdchx/Eaj6Qpls593VPbccIi4oPuJq5gxlxeIX1ks3PcyH+EVJt7D9ZYvJ61twPGNPeKdi8G4ksVZWhkb6rgONdJE6jyoW2d0dwd/D2+ststwLka5bbUuhKksraTK0U7Kvdbh7T+tbU+eUfOs7YwAbEW/VvMfK4A4/iNOyWrA/wD/AA4tcupbxCr1ZXKLgK5lZZDaaDWRTMF0bxNu+FFtbhUBmNsg9i5IBUiOKHSKLrtnLjN2ly0RpztsPk/uqLGW8uJsn11e2fFYZfg9aKbRDgi59HFhutxGGuh1V0uWmDDsiYZQTuByudKLWxZbZ2GxB1uYdrLP3G23U3/um5Q7euFbz5SR1tq1dkGO1abq3+6yeysdFcriLOYwWYx3XlzfxFqfKxcaOn4m0P6ZlPoYnDsh5FrR0HiUvN5LVnoziC+Gt5jLoDafnntMbbT4lZ86510U2oSLFx2JCvbMci04dh/zp/Zo/wBlDq8Rirc+kyYgDkLq5Gj9uw5/aoA2ZpUzPSoKPjIHQd5qTN6RqJR6PhNIN2T3mugxHk9kDvqa56S/n87qgY6qPOpGcZxPCiwNJXiTXZ+jdjLhbA/y0/hE1wu7jVggEk0aD6TnVUS1YQKihe2xYmAB9WAN3fXPn30a43XZ1KNKdauVysfShf8A8Gz9/wDGreB+ky4zKrWLcFgCQzcSAdCDXPxZtzR0/Nuqe6RB8qgCjT3U521NSUOGo76GujOuLx/+qo9zUQX72UTOnGgDB7bFi7i3LBc1+O0pbcrGNDpVJaJb2g32li+rC9oKDOpE8t3trGudJLakh3Uwf8SJED6qifdQXtXHWsS7O2JVCTujTQCCA05axcVsxMhb+mKYEwCCfISKaiS5Mu9JttC6WCiAVUb+QAMbt8cqqYvHKt5VckJFotl35TbQmO/WsPGYTq2EOHkTIiPDRj8atbXWXQ87Vk/8pR8q0XRmGGx9qYK0+dMQ8wRDrG/vyUTYfpJZbdeskmJ1Xh4kVyOxZzMFESdBOg86tPs6CVYYfMNCBiQp9jt8qTX5GnR0bo5jFFmNP725ENlJHWNy4buNbn9PMGC+7SDOuvrHWuR/0F7lq3lQtla6pi5bEaqfrelv3ivP+HYpNVTErxldfejUnEakdEbHEY+20mWsuvaHIhtQI76IbW05j0TImASp4cNedcX2dtG+YuF7phbgRzLANkb0WbQndpVpek2NEMC7LvDGyII7jk3edDiCkdG27jl63CXCIy3CCZns3UYEc+AresbRtOqFXUh9F1gk8oOs6H2Vxm70qv3iqXcsBlb0SplTPPlNadnpTZhUIuW8rBv8RQQTu1kbzwo4j5h7iL4XH2+0Ie09s6j00dWCk8DDe+tpoOnka5Xi8b1jW3S4lybuaA0sHdcqhgQDvVPYK2cTtth1wIAZzbaJAOdADuJHqj30OLBTRvdEmjD5DvtPcteSOY9xFMsHLjrg4XbSv+1bYofcRQ9g9skPfybmvW74g5d4UOu/cYNTXdrxiLLkNo91N+pW6MygeBEeVOnYckbe3GK3MM/+bkY91xGHxApnSAZUS5/h3Uf9knK3uY1S6RbTD2HhXDIVuAxpKMG3/smreKxa4i06AMC6NExHoyPlRTE2jQxrAHDsdP0jWCf1bymPvqtZz9nEj/MtfetN8Yc+yvcVeN3As6yWCW8Qv2rcP8jXm3bgHU3wDlFxD+xiBl9k3F9lCBmfhrhtpiragEoXKjuuLmUjwOo7xQ9t3p9i79zrBca0cgtxaYqMoM75nU60QYlxbxYJIC3LZU6x2rZkT5MfZXO9pYYLcuAMCAzARqCOGs8orSJDCr/tOx3+Kv7p/GlQHB/JFKnskrm6PdFMN7SKipU+THSHtcJps15XtLYxCr+GwmZQcwHdFURRHsxFCKS6zExIG8mokNFEbPPrD2VLZwZUg5hpB986eyti31cemk/aFV7zLJIZd3PuNRY6Om9G+mVvF3DbRLikKWl8sQCo+qd/aFEzNx8fdXDuhuJCXmYkgZCNJ17Sch3e6t/a221QGCzcROcZvCeG6lwtlKYUdLOkQsoIjOfQX+dh8BXOsZiC2GLEyzXySeZ6s6++qGP2g1xizEknx8h4VYV0bBsGLKRdLKchKscqjKW4EzWqioojlZjvcqM3aidxXk0EmpgcPmE6+AHKr20kJFskEQi2/HIAJ86d0ePYHn8am240BDHFh7qm9l+DNl7Pa4t0gquS2z6yJy8F76wms3HMw5J1kzJ75NEfRm4wW/lUFeouhjlBI0Eek27fMa0OHCuVJ6tsoBlgjECN8ndRexMu4vDk2LfoyrPILIIBW3zPNSKzOrj1R+0v41q5HOGJA7KsmgVZGYOJOn6sT4VHidmYgZQ6MM+ig5BPo8vtDfzpiI8G2SCx7JndJGhgnkdKZY2leQALduqBoAHcAeAnSrlnZ10KxKD9AxLCRI4xAPaEqRp30y9sm5CuAuVnKjtSRBb0gNwABk91FoCK7ti84AuXLjqDMMxYbiJ18T7ar4lu23exIjvMxPnWgOj1zMRKQIhu0ysd2VGVYLSYpHZDOEbNGbKrypJRsuUT62ZkO6i0BnYe/lYHkR8ZHvir1rbl9BlLllEjLcHWL4Q0+6lZ2ZCo5YSRJWBrIJVUObttukQImnYbZIcKQ0knII3M5khJI7JA3k6UNoKZ5/T1c5nRQogZbahPEqDInUU1rts5ipCnguU5tSdAVECBqedS3NmqDClmB6y3Jhe2iliI14geNOexaVCQpnq1uLLkz1hgGAAAyDeNQaLCiexiAynOoAhDmVssBzkBIBiJ1M7o3a1d2Hta2qAO5V5iSzDRp1U6wAFjmGYbxWTFvJJVVJFyPS1ZQAhEnVSSf2gK8tuiqxygiWG4aFoK79SIV1PLQ8aBlx9rv/R1ysRDskZiSVcZwDzEHLHDL31lXsc5ABYxAEHu3fnwp9zFEq+6JmDrAmBHI5SoPMZeVRNBXOBrmCwAI3Ft37J9ppkkXWnnUD3DUuTXd3+yvXZQ+vo93eDu5660AQZ++lXuZfz/ANKVFiKtKlSoKFSpUqYHooi2A7KqABCLjsJYEkQsz3jSh0URbH9HD/6lz+E1Muho2b2KKgw9mRPZCkknlGeocXeJttLrJWICkakagEnfvp2yf7hfz9Y1Ht7+5H2x86zRTMrY5aLmU3MwXs5EDAmdzSNBpvq/jRbkBziCIESttd0k/U3aVm7G+v4D4mmY76vgf5qpt2JLRbfDp2SFvFTqZKCVg7oGhmKjvqBht7aYgqVJEQbYPDjpv7qqr6Hl86p3vRP2/lTTsGVya9BplI1RIT9H7gybxvPyrYOI1CqyjOcskrG6dSQYH41z+lSodh/gsQtlXsveRg0jRj2ZQyYGpkjnxFe4PFILT2jdm0yuHg6qWAMICwBJk8DQEdwrxqniPkHWDxNgNeBabByGCyqxOcjzAknSDFP2jjrXVo3WI05Ci5wzWoCkg6CZKRJ50C8a95+dHEOQZ4vGWWbEobyDeyOCJuHTsSNCsk6eNeXukiC11iOVxJ7BUKAvViY1jfJ3zNBS7qRo4i5BnjukVlboNsM9nJ/dsSQLpYtm1J/Jms61tZFsWxIz27vWcJIzTq28nte6hylToLZrttfsqqwAlxrqnXeTIBHKnPtFVtAW2YPn6xhpo31Sh5CNZ51i0qdCNXB7Sy3FZmJAdXM6ySRnaOcSKq3bqjRWJAkCZ0APZjXlVSlRQGhdxoaASxC+iDJCg+kqidBOulNsYwBGQyVLK/eGUMBHcQ2vgKo0qYFm3iYBEb/yaYMQYioaVAExug7yx99OFxJ1DeRHxIqvSoAnzpyf94f/AFpVBSooD//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7170" name="Picture 2" descr="https://itunews.itu.int/En/Multimedios/Imgs/12100_5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7" y="1484784"/>
            <a:ext cx="2592287" cy="172819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79137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Council Resolution 1334 (MOD. </a:t>
            </a:r>
            <a:r>
              <a:rPr lang="en-US" dirty="0" smtClean="0"/>
              <a:t>2013)</a:t>
            </a:r>
            <a:r>
              <a:rPr lang="en-US" b="1" dirty="0" smtClean="0">
                <a:solidFill>
                  <a:schemeClr val="bg1"/>
                </a:solidFill>
                <a:effectLst>
                  <a:outerShdw blurRad="38100" dist="38100" dir="2700000" algn="tl">
                    <a:srgbClr val="000000">
                      <a:alpha val="43137"/>
                    </a:srgbClr>
                  </a:outerShdw>
                </a:effectLst>
              </a:rPr>
              <a:t> </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WSIS+10 High Level Event</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72816"/>
            <a:ext cx="8229600" cy="4320480"/>
          </a:xfrm>
          <a:solidFill>
            <a:srgbClr val="003300">
              <a:alpha val="32941"/>
            </a:srgbClr>
          </a:solidFill>
        </p:spPr>
        <p:txBody>
          <a:bodyPr>
            <a:normAutofit fontScale="85000" lnSpcReduction="20000"/>
          </a:bodyPr>
          <a:lstStyle/>
          <a:p>
            <a:pPr marL="0" indent="0" algn="ctr">
              <a:buNone/>
            </a:pPr>
            <a:r>
              <a:rPr lang="en-US" sz="3500" b="1" dirty="0" smtClean="0">
                <a:solidFill>
                  <a:srgbClr val="FFFF00"/>
                </a:solidFill>
              </a:rPr>
              <a:t>The </a:t>
            </a:r>
            <a:r>
              <a:rPr lang="en-US" sz="3500" b="1" dirty="0">
                <a:solidFill>
                  <a:srgbClr val="FFFF00"/>
                </a:solidFill>
              </a:rPr>
              <a:t>WSIS+10 High-Level Event will be an </a:t>
            </a:r>
            <a:r>
              <a:rPr lang="en-US" sz="3500" b="1" dirty="0" smtClean="0">
                <a:solidFill>
                  <a:srgbClr val="FFFF00"/>
                </a:solidFill>
              </a:rPr>
              <a:t/>
            </a:r>
            <a:br>
              <a:rPr lang="en-US" sz="3500" b="1" dirty="0" smtClean="0">
                <a:solidFill>
                  <a:srgbClr val="FFFF00"/>
                </a:solidFill>
              </a:rPr>
            </a:br>
            <a:r>
              <a:rPr lang="en-US" sz="3500" b="1" dirty="0" smtClean="0">
                <a:solidFill>
                  <a:srgbClr val="FFFF00"/>
                </a:solidFill>
              </a:rPr>
              <a:t>Extended Version </a:t>
            </a:r>
            <a:r>
              <a:rPr lang="en-US" sz="3500" b="1" dirty="0">
                <a:solidFill>
                  <a:srgbClr val="FFFF00"/>
                </a:solidFill>
              </a:rPr>
              <a:t>of the WSIS </a:t>
            </a:r>
            <a:r>
              <a:rPr lang="en-US" sz="3500" b="1" dirty="0" smtClean="0">
                <a:solidFill>
                  <a:srgbClr val="FFFF00"/>
                </a:solidFill>
              </a:rPr>
              <a:t>Forum</a:t>
            </a:r>
            <a:r>
              <a:rPr lang="en-US" sz="3100" b="1" dirty="0" smtClean="0">
                <a:solidFill>
                  <a:srgbClr val="FFFF00"/>
                </a:solidFill>
              </a:rPr>
              <a:t/>
            </a:r>
            <a:br>
              <a:rPr lang="en-US" sz="3100" b="1" dirty="0" smtClean="0">
                <a:solidFill>
                  <a:srgbClr val="FFFF00"/>
                </a:solidFill>
              </a:rPr>
            </a:br>
            <a:endParaRPr lang="en-US" sz="3100" b="1" dirty="0" smtClean="0">
              <a:solidFill>
                <a:srgbClr val="FFFF00"/>
              </a:solidFill>
            </a:endParaRPr>
          </a:p>
          <a:p>
            <a:pPr marL="457200" lvl="1" indent="0" algn="just">
              <a:buNone/>
            </a:pPr>
            <a:r>
              <a:rPr lang="en-US" sz="2700" b="1" u="sng" dirty="0" smtClean="0">
                <a:solidFill>
                  <a:srgbClr val="FFFF00"/>
                </a:solidFill>
              </a:rPr>
              <a:t>WSIS+10 High Level  Track </a:t>
            </a:r>
          </a:p>
          <a:p>
            <a:pPr lvl="1" algn="just"/>
            <a:r>
              <a:rPr lang="en-US" sz="2700" dirty="0" smtClean="0">
                <a:solidFill>
                  <a:schemeClr val="bg1"/>
                </a:solidFill>
              </a:rPr>
              <a:t>address </a:t>
            </a:r>
            <a:r>
              <a:rPr lang="en-US" sz="2700" dirty="0">
                <a:solidFill>
                  <a:schemeClr val="bg1"/>
                </a:solidFill>
              </a:rPr>
              <a:t>the progress made in the implementation of the WSIS outcomes related to the WSIS Action Lines under mandates of the participating </a:t>
            </a:r>
            <a:r>
              <a:rPr lang="en-US" sz="2700" dirty="0" smtClean="0">
                <a:solidFill>
                  <a:schemeClr val="bg1"/>
                </a:solidFill>
              </a:rPr>
              <a:t>agencies</a:t>
            </a:r>
          </a:p>
          <a:p>
            <a:pPr marL="457200" lvl="1" indent="0" algn="just">
              <a:buNone/>
            </a:pPr>
            <a:r>
              <a:rPr lang="en-US" sz="2700" b="1" u="sng" dirty="0" smtClean="0">
                <a:solidFill>
                  <a:srgbClr val="FFFF00"/>
                </a:solidFill>
              </a:rPr>
              <a:t>WSIS Forum Track </a:t>
            </a:r>
          </a:p>
          <a:p>
            <a:pPr lvl="1" algn="just"/>
            <a:r>
              <a:rPr lang="en-US" sz="2700" dirty="0" smtClean="0">
                <a:solidFill>
                  <a:schemeClr val="bg1"/>
                </a:solidFill>
              </a:rPr>
              <a:t>provide </a:t>
            </a:r>
            <a:r>
              <a:rPr lang="en-US" sz="2700" dirty="0">
                <a:solidFill>
                  <a:schemeClr val="bg1"/>
                </a:solidFill>
              </a:rPr>
              <a:t>a platform for </a:t>
            </a:r>
            <a:r>
              <a:rPr lang="en-US" sz="2700" dirty="0" smtClean="0">
                <a:solidFill>
                  <a:schemeClr val="bg1"/>
                </a:solidFill>
              </a:rPr>
              <a:t>multi-stakeholder </a:t>
            </a:r>
            <a:r>
              <a:rPr lang="en-US" sz="2700" dirty="0">
                <a:solidFill>
                  <a:schemeClr val="bg1"/>
                </a:solidFill>
              </a:rPr>
              <a:t>coordination of the implementation of the WSIS outcomes, with involvement and participation of all WSIS action line facilitators, other UN agencies and all WSIS stakeholders. </a:t>
            </a:r>
          </a:p>
          <a:p>
            <a:pPr algn="just"/>
            <a:endParaRPr lang="en-US" dirty="0">
              <a:solidFill>
                <a:schemeClr val="bg1"/>
              </a:solidFill>
            </a:endParaRPr>
          </a:p>
        </p:txBody>
      </p:sp>
      <p:pic>
        <p:nvPicPr>
          <p:cNvPr id="5" name="Picture 5" descr="C:\Users\ponder\Desktop\WSIS+10\PPTX_FILES\PPTX_FILES\world_summ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77147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normAutofit fontScale="90000"/>
          </a:bodyPr>
          <a:lstStyle/>
          <a:p>
            <a:r>
              <a:rPr lang="en-US" b="1" dirty="0">
                <a:solidFill>
                  <a:schemeClr val="bg1"/>
                </a:solidFill>
                <a:effectLst>
                  <a:outerShdw blurRad="38100" dist="38100" dir="2700000" algn="tl">
                    <a:srgbClr val="000000">
                      <a:alpha val="43137"/>
                    </a:srgbClr>
                  </a:outerShdw>
                </a:effectLst>
              </a:rPr>
              <a:t>WSIS+10 High-Level </a:t>
            </a:r>
            <a:r>
              <a:rPr lang="en-US" b="1" dirty="0" smtClean="0">
                <a:solidFill>
                  <a:schemeClr val="bg1"/>
                </a:solidFill>
                <a:effectLst>
                  <a:outerShdw blurRad="38100" dist="38100" dir="2700000" algn="tl">
                    <a:srgbClr val="000000">
                      <a:alpha val="43137"/>
                    </a:srgbClr>
                  </a:outerShdw>
                </a:effectLst>
              </a:rPr>
              <a:t>Event: </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Expected Outcomes </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16832"/>
            <a:ext cx="8229600" cy="3989040"/>
          </a:xfrm>
          <a:solidFill>
            <a:srgbClr val="003300">
              <a:alpha val="32941"/>
            </a:srgbClr>
          </a:solidFill>
        </p:spPr>
        <p:txBody>
          <a:bodyPr vert="horz" lIns="91440" tIns="45720" rIns="91440" bIns="45720" rtlCol="0">
            <a:normAutofit/>
          </a:bodyPr>
          <a:lstStyle/>
          <a:p>
            <a:pPr marL="0" indent="0" algn="ctr">
              <a:buNone/>
            </a:pPr>
            <a:r>
              <a:rPr lang="en-US" sz="2800" b="1" dirty="0" smtClean="0">
                <a:solidFill>
                  <a:srgbClr val="FFFF00"/>
                </a:solidFill>
                <a:effectLst>
                  <a:outerShdw blurRad="38100" dist="38100" dir="2700000" algn="tl">
                    <a:srgbClr val="000000">
                      <a:alpha val="43137"/>
                    </a:srgbClr>
                  </a:outerShdw>
                </a:effectLst>
              </a:rPr>
              <a:t>1) WSIS+10 </a:t>
            </a:r>
            <a:r>
              <a:rPr lang="en-US" sz="2800" b="1" dirty="0">
                <a:solidFill>
                  <a:srgbClr val="FFFF00"/>
                </a:solidFill>
                <a:effectLst>
                  <a:outerShdw blurRad="38100" dist="38100" dir="2700000" algn="tl">
                    <a:srgbClr val="000000">
                      <a:alpha val="43137"/>
                    </a:srgbClr>
                  </a:outerShdw>
                </a:effectLst>
              </a:rPr>
              <a:t>Statement</a:t>
            </a:r>
            <a:r>
              <a:rPr lang="en-US" sz="2800" b="1" dirty="0">
                <a:solidFill>
                  <a:srgbClr val="FFFF00"/>
                </a:solidFill>
              </a:rPr>
              <a:t> </a:t>
            </a:r>
            <a:r>
              <a:rPr lang="en-US" sz="2800" dirty="0">
                <a:solidFill>
                  <a:schemeClr val="bg1"/>
                </a:solidFill>
              </a:rPr>
              <a:t>on </a:t>
            </a:r>
            <a:r>
              <a:rPr lang="en-US" sz="2800" dirty="0" smtClean="0">
                <a:solidFill>
                  <a:schemeClr val="bg1"/>
                </a:solidFill>
              </a:rPr>
              <a:t/>
            </a:r>
            <a:br>
              <a:rPr lang="en-US" sz="2800" dirty="0" smtClean="0">
                <a:solidFill>
                  <a:schemeClr val="bg1"/>
                </a:solidFill>
              </a:rPr>
            </a:br>
            <a:r>
              <a:rPr lang="en-US" sz="2800" dirty="0" smtClean="0">
                <a:solidFill>
                  <a:schemeClr val="bg1"/>
                </a:solidFill>
              </a:rPr>
              <a:t>Implementation </a:t>
            </a:r>
            <a:r>
              <a:rPr lang="en-US" sz="2800" dirty="0">
                <a:solidFill>
                  <a:schemeClr val="bg1"/>
                </a:solidFill>
              </a:rPr>
              <a:t>of </a:t>
            </a:r>
            <a:r>
              <a:rPr lang="en-US" sz="2800" dirty="0" smtClean="0">
                <a:solidFill>
                  <a:schemeClr val="bg1"/>
                </a:solidFill>
              </a:rPr>
              <a:t>WSIS </a:t>
            </a:r>
            <a:r>
              <a:rPr lang="en-US" sz="2800" dirty="0">
                <a:solidFill>
                  <a:schemeClr val="bg1"/>
                </a:solidFill>
              </a:rPr>
              <a:t>Outcomes </a:t>
            </a:r>
          </a:p>
          <a:p>
            <a:pPr marL="0" indent="0" algn="ctr">
              <a:buNone/>
            </a:pPr>
            <a:r>
              <a:rPr lang="en-US" sz="2800" b="1" dirty="0" smtClean="0">
                <a:solidFill>
                  <a:srgbClr val="FFFF00"/>
                </a:solidFill>
                <a:effectLst>
                  <a:outerShdw blurRad="38100" dist="38100" dir="2700000" algn="tl">
                    <a:srgbClr val="000000">
                      <a:alpha val="43137"/>
                    </a:srgbClr>
                  </a:outerShdw>
                </a:effectLst>
              </a:rPr>
              <a:t>2) WSIS+10 </a:t>
            </a:r>
            <a:r>
              <a:rPr lang="en-US" sz="2800" b="1" dirty="0">
                <a:solidFill>
                  <a:srgbClr val="FFFF00"/>
                </a:solidFill>
                <a:effectLst>
                  <a:outerShdw blurRad="38100" dist="38100" dir="2700000" algn="tl">
                    <a:srgbClr val="000000">
                      <a:alpha val="43137"/>
                    </a:srgbClr>
                  </a:outerShdw>
                </a:effectLst>
              </a:rPr>
              <a:t>Vision for </a:t>
            </a:r>
            <a:r>
              <a:rPr lang="en-US" sz="2800" b="1" dirty="0" smtClean="0">
                <a:solidFill>
                  <a:srgbClr val="FFFF00"/>
                </a:solidFill>
                <a:effectLst>
                  <a:outerShdw blurRad="38100" dist="38100" dir="2700000" algn="tl">
                    <a:srgbClr val="000000">
                      <a:alpha val="43137"/>
                    </a:srgbClr>
                  </a:outerShdw>
                </a:effectLst>
              </a:rPr>
              <a:t>WSIS </a:t>
            </a:r>
            <a:r>
              <a:rPr lang="en-US" sz="2800" b="1" dirty="0">
                <a:solidFill>
                  <a:srgbClr val="FFFF00"/>
                </a:solidFill>
                <a:effectLst>
                  <a:outerShdw blurRad="38100" dist="38100" dir="2700000" algn="tl">
                    <a:srgbClr val="000000">
                      <a:alpha val="43137"/>
                    </a:srgbClr>
                  </a:outerShdw>
                </a:effectLst>
              </a:rPr>
              <a:t>Beyond 2015</a:t>
            </a:r>
            <a:r>
              <a:rPr lang="en-US" sz="2800" b="1" dirty="0">
                <a:solidFill>
                  <a:srgbClr val="FFFF00"/>
                </a:solidFill>
              </a:rPr>
              <a:t> </a:t>
            </a:r>
            <a:r>
              <a:rPr lang="en-US" sz="2800" b="1" dirty="0" smtClean="0">
                <a:solidFill>
                  <a:srgbClr val="FFFF00"/>
                </a:solidFill>
              </a:rPr>
              <a:t/>
            </a:r>
            <a:br>
              <a:rPr lang="en-US" sz="2800" b="1" dirty="0" smtClean="0">
                <a:solidFill>
                  <a:srgbClr val="FFFF00"/>
                </a:solidFill>
              </a:rPr>
            </a:br>
            <a:r>
              <a:rPr lang="en-US" sz="2800" dirty="0" smtClean="0">
                <a:solidFill>
                  <a:schemeClr val="bg1"/>
                </a:solidFill>
              </a:rPr>
              <a:t>under </a:t>
            </a:r>
            <a:r>
              <a:rPr lang="en-US" sz="2800" dirty="0">
                <a:solidFill>
                  <a:schemeClr val="bg1"/>
                </a:solidFill>
              </a:rPr>
              <a:t>mandates of the participating agencies</a:t>
            </a:r>
          </a:p>
          <a:p>
            <a:pPr algn="ctr"/>
            <a:endParaRPr lang="en-US" sz="2800" dirty="0">
              <a:solidFill>
                <a:schemeClr val="bg1"/>
              </a:solidFill>
            </a:endParaRPr>
          </a:p>
        </p:txBody>
      </p:sp>
      <p:pic>
        <p:nvPicPr>
          <p:cNvPr id="1028" name="Picture 4" descr="0566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4077072"/>
            <a:ext cx="2592288" cy="16032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 name="Picture 5" descr="C:\Users\ponder\Desktop\WSIS+10\PPTX_FILES\PPTX_FILES\world_summ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8587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US" sz="4000" dirty="0" smtClean="0"/>
              <a:t>Preparatory Process for WSIS+10 High-Level Event as an extended version of WSIS Forum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227048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1711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Preparatory Process  </a:t>
            </a:r>
            <a:br>
              <a:rPr lang="en-US" sz="4000" dirty="0" smtClean="0"/>
            </a:br>
            <a:r>
              <a:rPr lang="en-US" sz="4000" dirty="0" smtClean="0"/>
              <a:t>(</a:t>
            </a:r>
            <a:r>
              <a:rPr lang="en-US" sz="4000" dirty="0" err="1" smtClean="0"/>
              <a:t>Multistakeholder</a:t>
            </a:r>
            <a:r>
              <a:rPr lang="en-US" sz="4000" dirty="0" smtClean="0"/>
              <a:t> Preparatory Platform</a:t>
            </a:r>
            <a:r>
              <a:rPr lang="en-US" dirty="0" smtClean="0"/>
              <a:t>)</a:t>
            </a:r>
            <a:endParaRPr lang="en-US" dirty="0"/>
          </a:p>
        </p:txBody>
      </p:sp>
      <p:sp>
        <p:nvSpPr>
          <p:cNvPr id="3" name="Content Placeholder 2"/>
          <p:cNvSpPr>
            <a:spLocks noGrp="1"/>
          </p:cNvSpPr>
          <p:nvPr>
            <p:ph idx="1"/>
          </p:nvPr>
        </p:nvSpPr>
        <p:spPr>
          <a:xfrm>
            <a:off x="457200" y="1484784"/>
            <a:ext cx="8229600" cy="4525963"/>
          </a:xfrm>
          <a:solidFill>
            <a:srgbClr val="003300">
              <a:alpha val="32941"/>
            </a:srgbClr>
          </a:solidFill>
        </p:spPr>
        <p:txBody>
          <a:bodyPr vert="horz" lIns="91440" tIns="45720" rIns="91440" bIns="45720" rtlCol="0">
            <a:normAutofit fontScale="77500" lnSpcReduction="20000"/>
          </a:bodyPr>
          <a:lstStyle/>
          <a:p>
            <a:r>
              <a:rPr lang="en-US" sz="2800" dirty="0" smtClean="0">
                <a:solidFill>
                  <a:schemeClr val="bg1"/>
                </a:solidFill>
                <a:effectLst>
                  <a:outerShdw blurRad="38100" dist="38100" dir="2700000" algn="tl">
                    <a:srgbClr val="000000">
                      <a:alpha val="43137"/>
                    </a:srgbClr>
                  </a:outerShdw>
                </a:effectLst>
              </a:rPr>
              <a:t>Phase </a:t>
            </a:r>
            <a:r>
              <a:rPr lang="en-US" sz="2800" dirty="0">
                <a:solidFill>
                  <a:schemeClr val="bg1"/>
                </a:solidFill>
                <a:effectLst>
                  <a:outerShdw blurRad="38100" dist="38100" dir="2700000" algn="tl">
                    <a:srgbClr val="000000">
                      <a:alpha val="43137"/>
                    </a:srgbClr>
                  </a:outerShdw>
                </a:effectLst>
              </a:rPr>
              <a:t>One: </a:t>
            </a:r>
            <a:r>
              <a:rPr lang="en-US" sz="2800" u="sng" dirty="0">
                <a:solidFill>
                  <a:schemeClr val="bg1"/>
                </a:solidFill>
                <a:effectLst>
                  <a:outerShdw blurRad="38100" dist="38100" dir="2700000" algn="tl">
                    <a:srgbClr val="000000">
                      <a:alpha val="43137"/>
                    </a:srgbClr>
                  </a:outerShdw>
                </a:effectLst>
              </a:rPr>
              <a:t>July 2013 </a:t>
            </a:r>
            <a:r>
              <a:rPr lang="en-US" sz="2800" dirty="0">
                <a:solidFill>
                  <a:schemeClr val="bg1"/>
                </a:solidFill>
                <a:effectLst>
                  <a:outerShdw blurRad="38100" dist="38100" dir="2700000" algn="tl">
                    <a:srgbClr val="000000">
                      <a:alpha val="43137"/>
                    </a:srgbClr>
                  </a:outerShdw>
                </a:effectLst>
              </a:rPr>
              <a:t>- Initiation of the </a:t>
            </a:r>
            <a:r>
              <a:rPr lang="en-US" sz="2800" dirty="0" smtClean="0">
                <a:solidFill>
                  <a:schemeClr val="bg1"/>
                </a:solidFill>
                <a:effectLst>
                  <a:outerShdw blurRad="38100" dist="38100" dir="2700000" algn="tl">
                    <a:srgbClr val="000000">
                      <a:alpha val="43137"/>
                    </a:srgbClr>
                  </a:outerShdw>
                </a:effectLst>
              </a:rPr>
              <a:t/>
            </a:r>
            <a:br>
              <a:rPr lang="en-US" sz="2800" dirty="0" smtClean="0">
                <a:solidFill>
                  <a:schemeClr val="bg1"/>
                </a:solidFill>
                <a:effectLst>
                  <a:outerShdw blurRad="38100" dist="38100" dir="2700000" algn="tl">
                    <a:srgbClr val="000000">
                      <a:alpha val="43137"/>
                    </a:srgbClr>
                  </a:outerShdw>
                </a:effectLst>
              </a:rPr>
            </a:br>
            <a:r>
              <a:rPr lang="en-US" sz="2800" dirty="0" smtClean="0">
                <a:solidFill>
                  <a:schemeClr val="bg1"/>
                </a:solidFill>
                <a:effectLst>
                  <a:outerShdw blurRad="38100" dist="38100" dir="2700000" algn="tl">
                    <a:srgbClr val="000000">
                      <a:alpha val="43137"/>
                    </a:srgbClr>
                  </a:outerShdw>
                </a:effectLst>
              </a:rPr>
              <a:t>Open </a:t>
            </a:r>
            <a:r>
              <a:rPr lang="en-US" sz="2800" dirty="0">
                <a:solidFill>
                  <a:schemeClr val="bg1"/>
                </a:solidFill>
                <a:effectLst>
                  <a:outerShdw blurRad="38100" dist="38100" dir="2700000" algn="tl">
                    <a:srgbClr val="000000">
                      <a:alpha val="43137"/>
                    </a:srgbClr>
                  </a:outerShdw>
                </a:effectLst>
              </a:rPr>
              <a:t>Consultation Process </a:t>
            </a:r>
          </a:p>
          <a:p>
            <a:r>
              <a:rPr lang="en-US" sz="2800" dirty="0">
                <a:solidFill>
                  <a:schemeClr val="bg1"/>
                </a:solidFill>
                <a:effectLst>
                  <a:outerShdw blurRad="38100" dist="38100" dir="2700000" algn="tl">
                    <a:srgbClr val="000000">
                      <a:alpha val="43137"/>
                    </a:srgbClr>
                  </a:outerShdw>
                </a:effectLst>
              </a:rPr>
              <a:t>Phase Two: </a:t>
            </a:r>
            <a:r>
              <a:rPr lang="en-US" sz="2800" u="sng" dirty="0">
                <a:solidFill>
                  <a:schemeClr val="bg1"/>
                </a:solidFill>
                <a:effectLst>
                  <a:outerShdw blurRad="38100" dist="38100" dir="2700000" algn="tl">
                    <a:srgbClr val="000000">
                      <a:alpha val="43137"/>
                    </a:srgbClr>
                  </a:outerShdw>
                </a:effectLst>
              </a:rPr>
              <a:t>7-8 October 2013 </a:t>
            </a:r>
            <a:r>
              <a:rPr lang="en-US" sz="2800" dirty="0">
                <a:solidFill>
                  <a:schemeClr val="bg1"/>
                </a:solidFill>
                <a:effectLst>
                  <a:outerShdw blurRad="38100" dist="38100" dir="2700000" algn="tl">
                    <a:srgbClr val="000000">
                      <a:alpha val="43137"/>
                    </a:srgbClr>
                  </a:outerShdw>
                </a:effectLst>
              </a:rPr>
              <a:t>- First </a:t>
            </a:r>
            <a:r>
              <a:rPr lang="en-US" sz="2800" dirty="0" smtClean="0">
                <a:solidFill>
                  <a:schemeClr val="bg1"/>
                </a:solidFill>
                <a:effectLst>
                  <a:outerShdw blurRad="38100" dist="38100" dir="2700000" algn="tl">
                    <a:srgbClr val="000000">
                      <a:alpha val="43137"/>
                    </a:srgbClr>
                  </a:outerShdw>
                </a:effectLst>
              </a:rPr>
              <a:t/>
            </a:r>
            <a:br>
              <a:rPr lang="en-US" sz="2800" dirty="0" smtClean="0">
                <a:solidFill>
                  <a:schemeClr val="bg1"/>
                </a:solidFill>
                <a:effectLst>
                  <a:outerShdw blurRad="38100" dist="38100" dir="2700000" algn="tl">
                    <a:srgbClr val="000000">
                      <a:alpha val="43137"/>
                    </a:srgbClr>
                  </a:outerShdw>
                </a:effectLst>
              </a:rPr>
            </a:br>
            <a:r>
              <a:rPr lang="en-US" sz="2800" dirty="0" smtClean="0">
                <a:solidFill>
                  <a:schemeClr val="bg1"/>
                </a:solidFill>
                <a:effectLst>
                  <a:outerShdw blurRad="38100" dist="38100" dir="2700000" algn="tl">
                    <a:srgbClr val="000000">
                      <a:alpha val="43137"/>
                    </a:srgbClr>
                  </a:outerShdw>
                </a:effectLst>
              </a:rPr>
              <a:t>Physical </a:t>
            </a:r>
            <a:r>
              <a:rPr lang="en-US" sz="2800" dirty="0">
                <a:solidFill>
                  <a:schemeClr val="bg1"/>
                </a:solidFill>
                <a:effectLst>
                  <a:outerShdw blurRad="38100" dist="38100" dir="2700000" algn="tl">
                    <a:srgbClr val="000000">
                      <a:alpha val="43137"/>
                    </a:srgbClr>
                  </a:outerShdw>
                </a:effectLst>
              </a:rPr>
              <a:t>Meeting </a:t>
            </a:r>
          </a:p>
          <a:p>
            <a:r>
              <a:rPr lang="en-US" sz="2800" dirty="0">
                <a:solidFill>
                  <a:schemeClr val="bg1"/>
                </a:solidFill>
                <a:effectLst>
                  <a:outerShdw blurRad="38100" dist="38100" dir="2700000" algn="tl">
                    <a:srgbClr val="000000">
                      <a:alpha val="43137"/>
                    </a:srgbClr>
                  </a:outerShdw>
                </a:effectLst>
              </a:rPr>
              <a:t>Phase Three: 16-18 December 2013 </a:t>
            </a:r>
            <a:r>
              <a:rPr lang="en-US" sz="2800" dirty="0" smtClean="0">
                <a:solidFill>
                  <a:schemeClr val="bg1"/>
                </a:solidFill>
                <a:effectLst>
                  <a:outerShdw blurRad="38100" dist="38100" dir="2700000" algn="tl">
                    <a:srgbClr val="000000">
                      <a:alpha val="43137"/>
                    </a:srgbClr>
                  </a:outerShdw>
                </a:effectLst>
              </a:rPr>
              <a:t>– </a:t>
            </a:r>
            <a:br>
              <a:rPr lang="en-US" sz="2800" dirty="0" smtClean="0">
                <a:solidFill>
                  <a:schemeClr val="bg1"/>
                </a:solidFill>
                <a:effectLst>
                  <a:outerShdw blurRad="38100" dist="38100" dir="2700000" algn="tl">
                    <a:srgbClr val="000000">
                      <a:alpha val="43137"/>
                    </a:srgbClr>
                  </a:outerShdw>
                </a:effectLst>
              </a:rPr>
            </a:br>
            <a:r>
              <a:rPr lang="en-US" sz="2800" dirty="0" smtClean="0">
                <a:solidFill>
                  <a:schemeClr val="bg1"/>
                </a:solidFill>
                <a:effectLst>
                  <a:outerShdw blurRad="38100" dist="38100" dir="2700000" algn="tl">
                    <a:srgbClr val="000000">
                      <a:alpha val="43137"/>
                    </a:srgbClr>
                  </a:outerShdw>
                </a:effectLst>
              </a:rPr>
              <a:t>Second </a:t>
            </a:r>
            <a:r>
              <a:rPr lang="en-US" sz="2800" dirty="0">
                <a:solidFill>
                  <a:schemeClr val="bg1"/>
                </a:solidFill>
                <a:effectLst>
                  <a:outerShdw blurRad="38100" dist="38100" dir="2700000" algn="tl">
                    <a:srgbClr val="000000">
                      <a:alpha val="43137"/>
                    </a:srgbClr>
                  </a:outerShdw>
                </a:effectLst>
              </a:rPr>
              <a:t>Physical Meeting </a:t>
            </a:r>
          </a:p>
          <a:p>
            <a:r>
              <a:rPr lang="en-US" sz="2800" dirty="0">
                <a:solidFill>
                  <a:schemeClr val="bg1"/>
                </a:solidFill>
                <a:effectLst>
                  <a:outerShdw blurRad="38100" dist="38100" dir="2700000" algn="tl">
                    <a:srgbClr val="000000">
                      <a:alpha val="43137"/>
                    </a:srgbClr>
                  </a:outerShdw>
                </a:effectLst>
              </a:rPr>
              <a:t>Phase Four: 17-18 February 2014 - Third Physical Meeting: 1st reading of all Action lines completed. </a:t>
            </a:r>
          </a:p>
          <a:p>
            <a:r>
              <a:rPr lang="en-US" sz="2800" dirty="0">
                <a:solidFill>
                  <a:schemeClr val="bg1"/>
                </a:solidFill>
                <a:effectLst>
                  <a:outerShdw blurRad="38100" dist="38100" dir="2700000" algn="tl">
                    <a:srgbClr val="000000">
                      <a:alpha val="43137"/>
                    </a:srgbClr>
                  </a:outerShdw>
                </a:effectLst>
              </a:rPr>
              <a:t>Phase Five: </a:t>
            </a:r>
            <a:r>
              <a:rPr lang="en-US" sz="2800" dirty="0" smtClean="0">
                <a:solidFill>
                  <a:schemeClr val="bg1"/>
                </a:solidFill>
                <a:effectLst>
                  <a:outerShdw blurRad="38100" dist="38100" dir="2700000" algn="tl">
                    <a:srgbClr val="000000">
                      <a:alpha val="43137"/>
                    </a:srgbClr>
                  </a:outerShdw>
                </a:effectLst>
              </a:rPr>
              <a:t>14-17 </a:t>
            </a:r>
            <a:r>
              <a:rPr lang="en-US" sz="2800" dirty="0">
                <a:solidFill>
                  <a:schemeClr val="bg1"/>
                </a:solidFill>
                <a:effectLst>
                  <a:outerShdw blurRad="38100" dist="38100" dir="2700000" algn="tl">
                    <a:srgbClr val="000000">
                      <a:alpha val="43137"/>
                    </a:srgbClr>
                  </a:outerShdw>
                </a:effectLst>
              </a:rPr>
              <a:t>April 2014 - Fourth Physical Meeting, ITU Headquarters, Geneva</a:t>
            </a:r>
          </a:p>
          <a:p>
            <a:r>
              <a:rPr lang="en-US" sz="2800" b="1" dirty="0">
                <a:solidFill>
                  <a:srgbClr val="FFFF00"/>
                </a:solidFill>
                <a:effectLst>
                  <a:outerShdw blurRad="38100" dist="38100" dir="2700000" algn="tl">
                    <a:srgbClr val="000000">
                      <a:alpha val="43137"/>
                    </a:srgbClr>
                  </a:outerShdw>
                </a:effectLst>
              </a:rPr>
              <a:t>Phase Six: 28-31 May 2014 - Fifth Physical </a:t>
            </a:r>
            <a:r>
              <a:rPr lang="en-US" sz="2800" b="1" dirty="0" smtClean="0">
                <a:solidFill>
                  <a:srgbClr val="FFFF00"/>
                </a:solidFill>
                <a:effectLst>
                  <a:outerShdw blurRad="38100" dist="38100" dir="2700000" algn="tl">
                    <a:srgbClr val="000000">
                      <a:alpha val="43137"/>
                    </a:srgbClr>
                  </a:outerShdw>
                </a:effectLst>
              </a:rPr>
              <a:t>Meeting </a:t>
            </a:r>
            <a:br>
              <a:rPr lang="en-US" sz="2800" b="1" dirty="0" smtClean="0">
                <a:solidFill>
                  <a:srgbClr val="FFFF00"/>
                </a:solidFill>
                <a:effectLst>
                  <a:outerShdw blurRad="38100" dist="38100" dir="2700000" algn="tl">
                    <a:srgbClr val="000000">
                      <a:alpha val="43137"/>
                    </a:srgbClr>
                  </a:outerShdw>
                </a:effectLst>
              </a:rPr>
            </a:br>
            <a:r>
              <a:rPr lang="en-US" sz="2800" b="1" dirty="0" smtClean="0">
                <a:solidFill>
                  <a:srgbClr val="FFFF00"/>
                </a:solidFill>
                <a:effectLst>
                  <a:outerShdw blurRad="38100" dist="38100" dir="2700000" algn="tl">
                    <a:srgbClr val="000000">
                      <a:alpha val="43137"/>
                    </a:srgbClr>
                  </a:outerShdw>
                </a:effectLst>
              </a:rPr>
              <a:t>(WIPO Conference Room)</a:t>
            </a:r>
          </a:p>
          <a:p>
            <a:r>
              <a:rPr lang="en-US" b="1" dirty="0" smtClean="0">
                <a:solidFill>
                  <a:srgbClr val="FFFF00"/>
                </a:solidFill>
              </a:rPr>
              <a:t>Briefing: 19 May 2014 – Geneva </a:t>
            </a:r>
            <a:br>
              <a:rPr lang="en-US" b="1" dirty="0" smtClean="0">
                <a:solidFill>
                  <a:srgbClr val="FFFF00"/>
                </a:solidFill>
              </a:rPr>
            </a:br>
            <a:r>
              <a:rPr lang="en-US" b="1" dirty="0" smtClean="0">
                <a:solidFill>
                  <a:srgbClr val="FFFF00"/>
                </a:solidFill>
              </a:rPr>
              <a:t>(ITU Headquarters and UNESCO Headquarters) </a:t>
            </a:r>
          </a:p>
          <a:p>
            <a:endParaRPr lang="en-US" b="1" dirty="0" smtClean="0"/>
          </a:p>
          <a:p>
            <a:endParaRPr lang="en-US" sz="2800" dirty="0">
              <a:solidFill>
                <a:schemeClr val="bg1"/>
              </a:solidFill>
              <a:effectLst>
                <a:outerShdw blurRad="38100" dist="38100" dir="2700000" algn="tl">
                  <a:srgbClr val="000000">
                    <a:alpha val="43137"/>
                  </a:srgbClr>
                </a:outerShdw>
              </a:effectLst>
            </a:endParaRPr>
          </a:p>
          <a:p>
            <a:endParaRPr lang="en-US" sz="2800" dirty="0">
              <a:solidFill>
                <a:schemeClr val="bg1"/>
              </a:solidFill>
              <a:effectLst>
                <a:outerShdw blurRad="38100" dist="38100" dir="2700000" algn="tl">
                  <a:srgbClr val="000000">
                    <a:alpha val="43137"/>
                  </a:srgbClr>
                </a:outerShdw>
              </a:effectLst>
            </a:endParaRPr>
          </a:p>
        </p:txBody>
      </p:sp>
      <p:pic>
        <p:nvPicPr>
          <p:cNvPr id="4098" name="Picture 2" descr="https://farm3.staticflickr.com/2884/11400805923_2d4be97a6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560056"/>
            <a:ext cx="2481860" cy="16529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130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Status of the Documents </a:t>
            </a:r>
            <a:br>
              <a:rPr lang="en-US" sz="4000" dirty="0" smtClean="0"/>
            </a:br>
            <a:r>
              <a:rPr lang="en-US" sz="4000" dirty="0" smtClean="0"/>
              <a:t>(</a:t>
            </a:r>
            <a:r>
              <a:rPr lang="en-US" sz="4000" dirty="0" err="1" smtClean="0"/>
              <a:t>Multistakeholder</a:t>
            </a:r>
            <a:r>
              <a:rPr lang="en-US" sz="4000" dirty="0" smtClean="0"/>
              <a:t> Preparatory Platform</a:t>
            </a:r>
            <a:r>
              <a:rPr lang="en-US" dirty="0" smtClean="0"/>
              <a:t>)</a:t>
            </a:r>
            <a:endParaRPr lang="en-US" dirty="0"/>
          </a:p>
        </p:txBody>
      </p:sp>
      <p:sp>
        <p:nvSpPr>
          <p:cNvPr id="3" name="Content Placeholder 2"/>
          <p:cNvSpPr>
            <a:spLocks noGrp="1"/>
          </p:cNvSpPr>
          <p:nvPr>
            <p:ph idx="1"/>
          </p:nvPr>
        </p:nvSpPr>
        <p:spPr>
          <a:xfrm>
            <a:off x="457200" y="1484784"/>
            <a:ext cx="5842992" cy="4525963"/>
          </a:xfrm>
          <a:solidFill>
            <a:srgbClr val="003300">
              <a:alpha val="32941"/>
            </a:srgbClr>
          </a:solidFill>
        </p:spPr>
        <p:txBody>
          <a:bodyPr vert="horz" lIns="91440" tIns="45720" rIns="91440" bIns="45720" rtlCol="0">
            <a:normAutofit fontScale="85000" lnSpcReduction="20000"/>
          </a:bodyPr>
          <a:lstStyle/>
          <a:p>
            <a:r>
              <a:rPr lang="en-US" dirty="0" smtClean="0"/>
              <a:t>Statement </a:t>
            </a:r>
          </a:p>
          <a:p>
            <a:pPr lvl="1"/>
            <a:r>
              <a:rPr lang="en-US" dirty="0" smtClean="0">
                <a:effectLst>
                  <a:outerShdw blurRad="38100" dist="38100" dir="2700000" algn="tl">
                    <a:srgbClr val="000000">
                      <a:alpha val="43137"/>
                    </a:srgbClr>
                  </a:outerShdw>
                </a:effectLst>
              </a:rPr>
              <a:t>Chapter A </a:t>
            </a:r>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PREAMBLE </a:t>
            </a:r>
          </a:p>
          <a:p>
            <a:pPr lvl="1"/>
            <a:r>
              <a:rPr lang="en-US" dirty="0" smtClean="0">
                <a:solidFill>
                  <a:schemeClr val="bg1"/>
                </a:solidFill>
                <a:effectLst>
                  <a:outerShdw blurRad="38100" dist="38100" dir="2700000" algn="tl">
                    <a:srgbClr val="000000">
                      <a:alpha val="43137"/>
                    </a:srgbClr>
                  </a:outerShdw>
                </a:effectLst>
              </a:rPr>
              <a:t>Chapter B </a:t>
            </a:r>
            <a:r>
              <a:rPr lang="en-US" b="1" dirty="0">
                <a:effectLst>
                  <a:outerShdw blurRad="38100" dist="38100" dir="2700000" algn="tl">
                    <a:srgbClr val="000000">
                      <a:alpha val="43137"/>
                    </a:srgbClr>
                  </a:outerShdw>
                </a:effectLst>
              </a:rPr>
              <a:t>– </a:t>
            </a:r>
            <a:r>
              <a:rPr lang="en-US" b="1" cap="all" dirty="0" smtClean="0">
                <a:effectLst>
                  <a:outerShdw blurRad="38100" dist="38100" dir="2700000" algn="tl">
                    <a:srgbClr val="000000">
                      <a:alpha val="43137"/>
                    </a:srgbClr>
                  </a:outerShdw>
                </a:effectLst>
              </a:rPr>
              <a:t>OVERVIEW </a:t>
            </a:r>
            <a:r>
              <a:rPr lang="en-US" b="1" cap="all" dirty="0">
                <a:effectLst>
                  <a:outerShdw blurRad="38100" dist="38100" dir="2700000" algn="tl">
                    <a:srgbClr val="000000">
                      <a:alpha val="43137"/>
                    </a:srgbClr>
                  </a:outerShdw>
                </a:effectLst>
              </a:rPr>
              <a:t>OF THE IMPLEMENTATION OF ACTION </a:t>
            </a:r>
            <a:r>
              <a:rPr lang="en-US" b="1" cap="all" dirty="0" smtClean="0">
                <a:effectLst>
                  <a:outerShdw blurRad="38100" dist="38100" dir="2700000" algn="tl">
                    <a:srgbClr val="000000">
                      <a:alpha val="43137"/>
                    </a:srgbClr>
                  </a:outerShdw>
                </a:effectLst>
              </a:rPr>
              <a:t>LINES</a:t>
            </a:r>
          </a:p>
          <a:p>
            <a:pPr lvl="1"/>
            <a:r>
              <a:rPr lang="en-US" dirty="0" smtClean="0">
                <a:effectLst>
                  <a:outerShdw blurRad="38100" dist="38100" dir="2700000" algn="tl">
                    <a:srgbClr val="000000">
                      <a:alpha val="43137"/>
                    </a:srgbClr>
                  </a:outerShdw>
                </a:effectLst>
              </a:rPr>
              <a:t>Chapter C </a:t>
            </a:r>
            <a:r>
              <a:rPr lang="en-US" b="1" dirty="0">
                <a:effectLst>
                  <a:outerShdw blurRad="38100" dist="38100" dir="2700000" algn="tl">
                    <a:srgbClr val="000000">
                      <a:alpha val="43137"/>
                    </a:srgbClr>
                  </a:outerShdw>
                </a:effectLst>
              </a:rPr>
              <a:t>– CHALLENGES </a:t>
            </a:r>
            <a:endParaRPr lang="en-US" b="1" dirty="0" smtClean="0">
              <a:effectLst>
                <a:outerShdw blurRad="38100" dist="38100" dir="2700000" algn="tl">
                  <a:srgbClr val="000000">
                    <a:alpha val="43137"/>
                  </a:srgbClr>
                </a:outerShdw>
              </a:effectLst>
            </a:endParaRPr>
          </a:p>
          <a:p>
            <a:pPr lvl="1"/>
            <a:r>
              <a:rPr lang="en-US" dirty="0" smtClean="0">
                <a:solidFill>
                  <a:srgbClr val="FFFF00"/>
                </a:solidFill>
                <a:effectLst>
                  <a:outerShdw blurRad="38100" dist="38100" dir="2700000" algn="tl">
                    <a:srgbClr val="000000">
                      <a:alpha val="43137"/>
                    </a:srgbClr>
                  </a:outerShdw>
                </a:effectLst>
              </a:rPr>
              <a:t>Annex</a:t>
            </a:r>
          </a:p>
          <a:p>
            <a:r>
              <a:rPr lang="en-US" sz="2800" dirty="0" smtClean="0">
                <a:solidFill>
                  <a:schemeClr val="bg1"/>
                </a:solidFill>
              </a:rPr>
              <a:t>Vision </a:t>
            </a:r>
          </a:p>
          <a:p>
            <a:pPr lvl="1"/>
            <a:r>
              <a:rPr lang="en-US" dirty="0" smtClean="0">
                <a:effectLst>
                  <a:outerShdw blurRad="38100" dist="38100" dir="2700000" algn="tl">
                    <a:srgbClr val="000000">
                      <a:alpha val="43137"/>
                    </a:srgbClr>
                  </a:outerShdw>
                </a:effectLst>
              </a:rPr>
              <a:t>Chapter </a:t>
            </a:r>
            <a:r>
              <a:rPr lang="en-US" dirty="0">
                <a:effectLst>
                  <a:outerShdw blurRad="38100" dist="38100" dir="2700000" algn="tl">
                    <a:srgbClr val="000000">
                      <a:alpha val="43137"/>
                    </a:srgbClr>
                  </a:outerShdw>
                </a:effectLst>
              </a:rPr>
              <a:t>A </a:t>
            </a:r>
            <a:r>
              <a:rPr lang="en-US" b="1" dirty="0" smtClean="0">
                <a:effectLst>
                  <a:outerShdw blurRad="38100" dist="38100" dir="2700000" algn="tl">
                    <a:srgbClr val="000000">
                      <a:alpha val="43137"/>
                    </a:srgbClr>
                  </a:outerShdw>
                </a:effectLst>
              </a:rPr>
              <a:t>– PREAMBLE </a:t>
            </a:r>
            <a:endParaRPr lang="en-US" dirty="0" smtClean="0">
              <a:effectLst>
                <a:outerShdw blurRad="38100" dist="38100" dir="2700000" algn="tl">
                  <a:srgbClr val="000000">
                    <a:alpha val="43137"/>
                  </a:srgbClr>
                </a:outerShdw>
              </a:effectLst>
            </a:endParaRPr>
          </a:p>
          <a:p>
            <a:pPr lvl="1"/>
            <a:r>
              <a:rPr lang="en-US" dirty="0" smtClean="0">
                <a:solidFill>
                  <a:schemeClr val="bg1"/>
                </a:solidFill>
                <a:effectLst>
                  <a:outerShdw blurRad="38100" dist="38100" dir="2700000" algn="tl">
                    <a:srgbClr val="000000">
                      <a:alpha val="43137"/>
                    </a:srgbClr>
                  </a:outerShdw>
                </a:effectLst>
              </a:rPr>
              <a:t>Chapter B </a:t>
            </a:r>
            <a:r>
              <a:rPr lang="en-US" b="1" dirty="0" smtClean="0">
                <a:solidFill>
                  <a:schemeClr val="bg1"/>
                </a:solidFill>
                <a:effectLst>
                  <a:outerShdw blurRad="38100" dist="38100" dir="2700000" algn="tl">
                    <a:srgbClr val="000000">
                      <a:alpha val="43137"/>
                    </a:srgbClr>
                  </a:outerShdw>
                </a:effectLst>
              </a:rPr>
              <a:t>– PRIORITY AREAS </a:t>
            </a:r>
          </a:p>
          <a:p>
            <a:pPr lvl="1"/>
            <a:r>
              <a:rPr lang="en-US" dirty="0" smtClean="0">
                <a:solidFill>
                  <a:srgbClr val="FFFF00"/>
                </a:solidFill>
                <a:effectLst>
                  <a:outerShdw blurRad="38100" dist="38100" dir="2700000" algn="tl">
                    <a:srgbClr val="000000">
                      <a:alpha val="43137"/>
                    </a:srgbClr>
                  </a:outerShdw>
                </a:effectLst>
              </a:rPr>
              <a:t>Chapter C </a:t>
            </a:r>
            <a:r>
              <a:rPr lang="en-US" b="1" dirty="0">
                <a:solidFill>
                  <a:schemeClr val="bg1"/>
                </a:solidFill>
                <a:effectLst>
                  <a:outerShdw blurRad="38100" dist="38100" dir="2700000" algn="tl">
                    <a:srgbClr val="000000">
                      <a:alpha val="43137"/>
                    </a:srgbClr>
                  </a:outerShdw>
                </a:effectLst>
              </a:rPr>
              <a:t>– </a:t>
            </a:r>
            <a:r>
              <a:rPr lang="en-US" b="1" dirty="0" smtClean="0">
                <a:solidFill>
                  <a:srgbClr val="FFFF00"/>
                </a:solidFill>
                <a:effectLst>
                  <a:outerShdw blurRad="38100" dist="38100" dir="2700000" algn="tl">
                    <a:srgbClr val="000000">
                      <a:alpha val="43137"/>
                    </a:srgbClr>
                  </a:outerShdw>
                </a:effectLst>
              </a:rPr>
              <a:t>ACTION LINES</a:t>
            </a:r>
          </a:p>
          <a:p>
            <a:pPr lvl="1"/>
            <a:r>
              <a:rPr lang="en-US" dirty="0" smtClean="0">
                <a:solidFill>
                  <a:srgbClr val="FFFF00"/>
                </a:solidFill>
                <a:effectLst>
                  <a:outerShdw blurRad="38100" dist="38100" dir="2700000" algn="tl">
                    <a:srgbClr val="000000">
                      <a:alpha val="43137"/>
                    </a:srgbClr>
                  </a:outerShdw>
                </a:effectLst>
              </a:rPr>
              <a:t>Chapter D </a:t>
            </a:r>
            <a:r>
              <a:rPr lang="en-US" b="1" dirty="0">
                <a:solidFill>
                  <a:schemeClr val="bg1"/>
                </a:solidFill>
                <a:effectLst>
                  <a:outerShdw blurRad="38100" dist="38100" dir="2700000" algn="tl">
                    <a:srgbClr val="000000">
                      <a:alpha val="43137"/>
                    </a:srgbClr>
                  </a:outerShdw>
                </a:effectLst>
              </a:rPr>
              <a:t>– </a:t>
            </a:r>
            <a:r>
              <a:rPr lang="en-US" dirty="0" smtClean="0">
                <a:solidFill>
                  <a:srgbClr val="FFFF00"/>
                </a:solidFill>
                <a:effectLst>
                  <a:outerShdw blurRad="38100" dist="38100" dir="2700000" algn="tl">
                    <a:srgbClr val="000000">
                      <a:alpha val="43137"/>
                    </a:srgbClr>
                  </a:outerShdw>
                </a:effectLst>
              </a:rPr>
              <a:t> </a:t>
            </a:r>
            <a:r>
              <a:rPr lang="en-US" b="1" dirty="0" smtClean="0">
                <a:solidFill>
                  <a:srgbClr val="FFFF00"/>
                </a:solidFill>
                <a:effectLst>
                  <a:outerShdw blurRad="38100" dist="38100" dir="2700000" algn="tl">
                    <a:srgbClr val="000000">
                      <a:alpha val="43137"/>
                    </a:srgbClr>
                  </a:outerShdw>
                </a:effectLst>
              </a:rPr>
              <a:t>OTHER ISSUES</a:t>
            </a:r>
          </a:p>
          <a:p>
            <a:pPr lvl="1"/>
            <a:r>
              <a:rPr lang="en-US" dirty="0" smtClean="0">
                <a:solidFill>
                  <a:srgbClr val="FFFF00"/>
                </a:solidFill>
                <a:effectLst>
                  <a:outerShdw blurRad="38100" dist="38100" dir="2700000" algn="tl">
                    <a:srgbClr val="000000">
                      <a:alpha val="43137"/>
                    </a:srgbClr>
                  </a:outerShdw>
                </a:effectLst>
              </a:rPr>
              <a:t>Chapter E </a:t>
            </a:r>
            <a:r>
              <a:rPr lang="en-US" b="1" dirty="0">
                <a:solidFill>
                  <a:schemeClr val="bg1"/>
                </a:solidFill>
                <a:effectLst>
                  <a:outerShdw blurRad="38100" dist="38100" dir="2700000" algn="tl">
                    <a:srgbClr val="000000">
                      <a:alpha val="43137"/>
                    </a:srgbClr>
                  </a:outerShdw>
                </a:effectLst>
              </a:rPr>
              <a:t>– </a:t>
            </a:r>
            <a:r>
              <a:rPr lang="en-US" b="1" dirty="0" smtClean="0">
                <a:solidFill>
                  <a:srgbClr val="FFFF00"/>
                </a:solidFill>
                <a:effectLst>
                  <a:outerShdw blurRad="38100" dist="38100" dir="2700000" algn="tl">
                    <a:srgbClr val="000000">
                      <a:alpha val="43137"/>
                    </a:srgbClr>
                  </a:outerShdw>
                </a:effectLst>
              </a:rPr>
              <a:t>MEASUREMENT</a:t>
            </a:r>
          </a:p>
          <a:p>
            <a:endParaRPr lang="en-US" b="1" dirty="0" smtClean="0"/>
          </a:p>
          <a:p>
            <a:endParaRPr lang="en-US" sz="2800" dirty="0">
              <a:solidFill>
                <a:schemeClr val="bg1"/>
              </a:solidFill>
              <a:effectLst>
                <a:outerShdw blurRad="38100" dist="38100" dir="2700000" algn="tl">
                  <a:srgbClr val="000000">
                    <a:alpha val="43137"/>
                  </a:srgbClr>
                </a:outerShdw>
              </a:effectLst>
            </a:endParaRPr>
          </a:p>
          <a:p>
            <a:endParaRPr lang="en-US" sz="2800" dirty="0">
              <a:solidFill>
                <a:schemeClr val="bg1"/>
              </a:solidFill>
              <a:effectLst>
                <a:outerShdw blurRad="38100" dist="38100" dir="2700000" algn="tl">
                  <a:srgbClr val="000000">
                    <a:alpha val="43137"/>
                  </a:srgbClr>
                </a:outerShdw>
              </a:effectLst>
            </a:endParaRPr>
          </a:p>
        </p:txBody>
      </p:sp>
      <p:pic>
        <p:nvPicPr>
          <p:cNvPr id="4098" name="Picture 2" descr="https://farm3.staticflickr.com/2884/11400805923_2d4be97a6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560056"/>
            <a:ext cx="2481860" cy="16529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8834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HL Event: Expected Participation</a:t>
            </a:r>
            <a:endParaRPr lang="en-US" dirty="0"/>
          </a:p>
        </p:txBody>
      </p:sp>
      <p:sp>
        <p:nvSpPr>
          <p:cNvPr id="3" name="Content Placeholder 2"/>
          <p:cNvSpPr>
            <a:spLocks noGrp="1"/>
          </p:cNvSpPr>
          <p:nvPr>
            <p:ph idx="1"/>
          </p:nvPr>
        </p:nvSpPr>
        <p:spPr>
          <a:xfrm>
            <a:off x="457200" y="1268760"/>
            <a:ext cx="8229600" cy="4857403"/>
          </a:xfrm>
          <a:solidFill>
            <a:srgbClr val="003300">
              <a:alpha val="32941"/>
            </a:srgbClr>
          </a:solidFill>
        </p:spPr>
        <p:txBody>
          <a:bodyPr vert="horz" lIns="91440" tIns="45720" rIns="91440" bIns="45720" rtlCol="0">
            <a:noAutofit/>
          </a:bodyPr>
          <a:lstStyle/>
          <a:p>
            <a:pPr lvl="0"/>
            <a:r>
              <a:rPr lang="en-US" b="1" dirty="0" smtClean="0">
                <a:solidFill>
                  <a:srgbClr val="FFFF00"/>
                </a:solidFill>
                <a:effectLst/>
              </a:rPr>
              <a:t>High-Level </a:t>
            </a:r>
            <a:r>
              <a:rPr lang="en-US" b="1" dirty="0">
                <a:solidFill>
                  <a:srgbClr val="FFFF00"/>
                </a:solidFill>
                <a:effectLst/>
              </a:rPr>
              <a:t>Guests: </a:t>
            </a:r>
            <a:endParaRPr lang="en-US" sz="2400" b="1" dirty="0">
              <a:solidFill>
                <a:srgbClr val="FFFF00"/>
              </a:solidFill>
              <a:effectLst/>
            </a:endParaRPr>
          </a:p>
          <a:p>
            <a:pPr lvl="1"/>
            <a:r>
              <a:rPr lang="en-US" dirty="0" smtClean="0"/>
              <a:t>More than 100 Ministers </a:t>
            </a:r>
            <a:endParaRPr lang="en-US" sz="2400" dirty="0"/>
          </a:p>
          <a:p>
            <a:pPr lvl="1"/>
            <a:r>
              <a:rPr lang="en-US" dirty="0" smtClean="0"/>
              <a:t>Heads of International </a:t>
            </a:r>
            <a:br>
              <a:rPr lang="en-US" dirty="0" smtClean="0"/>
            </a:br>
            <a:r>
              <a:rPr lang="en-US" dirty="0" smtClean="0"/>
              <a:t>Organizations </a:t>
            </a:r>
          </a:p>
          <a:p>
            <a:pPr lvl="1"/>
            <a:r>
              <a:rPr lang="en-US" dirty="0" smtClean="0"/>
              <a:t>CEOs</a:t>
            </a:r>
            <a:endParaRPr lang="en-US" sz="2400" dirty="0"/>
          </a:p>
          <a:p>
            <a:pPr lvl="1"/>
            <a:r>
              <a:rPr lang="en-US" dirty="0"/>
              <a:t>Civil Society Leaders </a:t>
            </a:r>
            <a:endParaRPr lang="en-US" sz="2400" dirty="0"/>
          </a:p>
          <a:p>
            <a:pPr lvl="0"/>
            <a:r>
              <a:rPr lang="en-US" b="1" dirty="0" smtClean="0">
                <a:solidFill>
                  <a:srgbClr val="FFFF00"/>
                </a:solidFill>
                <a:effectLst/>
              </a:rPr>
              <a:t>~2000 </a:t>
            </a:r>
            <a:r>
              <a:rPr lang="en-US" b="1" dirty="0">
                <a:solidFill>
                  <a:srgbClr val="FFFF00"/>
                </a:solidFill>
                <a:effectLst/>
              </a:rPr>
              <a:t>Onsite Participants </a:t>
            </a:r>
          </a:p>
          <a:p>
            <a:pPr lvl="1"/>
            <a:r>
              <a:rPr lang="en-US" sz="2400" dirty="0" err="1" smtClean="0">
                <a:effectLst/>
              </a:rPr>
              <a:t>Multistakeholder</a:t>
            </a:r>
            <a:r>
              <a:rPr lang="en-US" sz="2400" dirty="0" smtClean="0">
                <a:effectLst/>
              </a:rPr>
              <a:t> Participation </a:t>
            </a:r>
          </a:p>
          <a:p>
            <a:pPr lvl="0"/>
            <a:r>
              <a:rPr lang="en-US" b="1" dirty="0" smtClean="0">
                <a:solidFill>
                  <a:srgbClr val="FFFF00"/>
                </a:solidFill>
                <a:effectLst/>
              </a:rPr>
              <a:t>Remote Participation</a:t>
            </a:r>
            <a:endParaRPr lang="en-US" sz="2400" b="1" dirty="0">
              <a:solidFill>
                <a:srgbClr val="FFFF00"/>
              </a:solidFill>
              <a:effectLst/>
            </a:endParaRPr>
          </a:p>
          <a:p>
            <a:pPr marL="457200" lvl="1" indent="0">
              <a:buNone/>
            </a:pPr>
            <a:endParaRPr lang="en-US" sz="3200" dirty="0"/>
          </a:p>
          <a:p>
            <a:endParaRPr lang="en-US" sz="3200" dirty="0">
              <a:solidFill>
                <a:schemeClr val="bg1"/>
              </a:solidFill>
              <a:effectLst>
                <a:outerShdw blurRad="38100" dist="38100" dir="2700000" algn="tl">
                  <a:srgbClr val="000000">
                    <a:alpha val="43137"/>
                  </a:srgbClr>
                </a:outerShdw>
              </a:effectLst>
            </a:endParaRPr>
          </a:p>
        </p:txBody>
      </p:sp>
      <p:pic>
        <p:nvPicPr>
          <p:cNvPr id="3074" name="Picture 2" descr="https://www.cpj.org/internet/ITU.a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1321" y="3834350"/>
            <a:ext cx="2854686" cy="16485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AutoShape 4" descr="data:image/jpeg;base64,/9j/4AAQSkZJRgABAQAAAQABAAD/2wCEAAkGBxQSEhUUEhQVFRQUFRUVGBQXFBQUFBUXFxYYFxQUFRUYHCggGBolHBUXITEiJSktLi4uFx8zODMsNygtLiwBCgoKDg0OGxAQGiwkICQsLCwsLCwsLCwsLCwsLCwsLCwsLCwsLCwsLCwsLCwsLCwsLCwsLCwsLCwsLCwsLCwsLP/AABEIALcBEwMBEQACEQEDEQH/xAAcAAABBQEBAQAAAAAAAAAAAAAEAQIDBQYHAAj/xABHEAACAQIDBAYHBAkCBQQDAAABAgMAEQQSIQUGMUETIlFhcbEjMnKBkaGyBxRCwSQzUmJzgsLR8LPhFjSDktIVdJOiQ1NU/8QAGwEAAgMBAQEAAAAAAAAAAAAAAQIAAwQFBgf/xAA8EQACAQIEAggGAQMDAwUBAAAAAQIDEQQSITFBcQUTIlFhgcHwIzIzkaGx0RRC4VJy8TXC0gYkNGKSFf/aAAwDAQACEQMRAD8A5YI6IB4jqBFEdEhpdl7AjxOFZo7ieMkEXuHtqoseFxppzFdKnhqdWhmj83qYK2KnRrpS+V/gzvR1z7HRHCOiQ1u5uHBhxFwDfINRft/vXb6L28/Q52OdpQNBid18NIwvGFuOKEp8hp8qvlSpyV3Fe+Rzo42tB6Svz1K9vs7D5uimItydQb/zLa3wrk4yMaTWVbnYwWIlXg3JbOxST7j4sLmWISLxujKbfymzfAGq6dpq6N04OLsyjxGzmQ2dGQ9jKVPwNaIxYtgaTZ4PED/O+rVSjL5kCwNJsUciR8xQfR9OWzaBlBZNjSD1bN8j86pn0XVXytP8e/uTKwObCunrKR320+NY6mGq0/ni0BpoiqoAop4oA6r7AFgHXX2h51nn8w8N0arZMd29/wCVdHot2reZ0Zq8WEY+PUHuI+BA/Kt3SDUpp+DX2dg0Y2iSy4cNqRyTyruQoQrUk5LX/gwzk4zsjH45bSye2/1GvF4uKVeol/ql+2KiF/V9/wCVUP5fMEhkdIhRrVGQSgQ9UIKDUIK7XPADuF7fOoQbUIeqEPVCHqhD1QhquiorUVMuY932I9cA9ltPjXdXQcst3PXl/kawPPsWVfw5h2rr8uNYqvRmIp62vy/jcNi93KDRSjMLJOCo9pblbjl+IVowdKpSV5KyltzX+L/YwdI0s9LN3foD3s2OYZmYL6OQ5lPIE6svcb3t3VlxdFxm5LZj4HEKpTUW9V7uUwSspuNjuVH6GbveMfOuz0c+z5v9HK6Rfbh5mvC9ceFar9k4xYbPHr+FcvpBXUXzO10T8sl4olwUnUCgXJGp7NPOscKqpwXedutrUDJcGDHlZQy24EBh7watpV22sxlc4ylZGH/4aw8ssgKZQGAGQ5ANBwA0+VasNNtzu9jozpR6uLtrYC2vuIIxmilJuQMrqOZt6y+PZWyFVdxjjq7Ge2hsV4GAkA1vYg3Btx7+YrbBpq6Fo1oVG1HhuMTC1qhI0pEcuwIX9aNfEdU/EUKmCw1VXlBX71o/wCUIvgVuM3MXjG7L3MMw+IsR8659ToWm3enJrnr/AB6lMqfcZ3H7KkhPWsR2g3Hz1rDiMHOh89rd5U4tAuDX0qe0POuTU+can8yNZsYdYe1+Vbei38fzOk/lYXjl/r8634r5v/1+2PTWn29Bqmw/7a7HRs7UXfv9EYcWviLkY/aI9NL/ABH+o15PGf8AyKn+6X7ZVEGY9X3/AJVj4CN3YkI1PhUQBr8aMiDaUh6oQeIieAPwNMoSeyZCRcHIeCN8LVYsPVf9rDYeNnydnzFN/S1e4lmPGzm52of08yWHDZva3ypXSaDlHf8Ap4HM/KlcSWPfc17/AI0tgWN4N22cXhkjk1cWzKp6rlVI1N8wW/v51pWFk9YNMwLFJaTTQfbERAdLAx0JLJZtBxJy3A/zsNdmHSdWCtVhfxX8GiGJpy2foTRbRjvla6MLXVwVIvqL3rXDH0Ju17PuehepJq6JNrpeFmBsVs6sORU3BBoY3WjJrhqvLUZq6syRsPPiGhixEt4XIDZFVTmykrcka3IAv2nhXm+lsTiKOFlUSTt4f5/VjlxjSpZp046ra4/ejdKKCDpYc10IzZje6k2vw0IJHuvXlui+mKtev1VW2u1lxWo+GxU5zyy4ibmJ6CX+LH+Ve9wD7P3/AEivpD6keTNXbr+6tP8AaccOwA9fw/I1gxqvTOz0R/dzXqJsmQX91cHEzs1E7VnK7NMRpatt9Dl2s7malwXRztbg9m+Vj5fOteCfZnzOxTq56K8BNsjRR+8n1CtdPZlFP5/v+jHb3i7Rf9TzWujR2Zz+jHeVR+K9SnjWtsEddBMaVa9AsmaOlUipmX3mw9wa5fS13TI12TIYOK06eP5GvMLcSkviI0uyh1j/ADfSa19HytUb5/pnRtp77wydOr7mretaUeTLku0/IGnaxA8D87V08HUSg4eNzn4xfET8DOPgjLiJVBt15De1/wAf+9cn+jeKxlSmnbWT/P8AkzcA1d2rCzSc76Lb863w/wDT0f7qn2X+QZCeLd2Mfic6d39qvj0Dh1u5Pz/wTKOGxYQT1ST3k1bHorCR/tvzbJlRImz4gbCMeNv71HhaEHaMF9g2QScMoGij3AUHTjHZINiHKb8NO3/aqXuSw2RKSewAV1PdasU81/AgjR1TNXINMdZJIgx0qmRCEpSANum8hN+lhik7ylntzGbW3Hsq+OL/ANUUzmrCL+2TQThduwZWUrNFckjo5SwAKqMpzHUXUnhz+F0cTDZ3QXhp7pp80Q70Y5ZViyStKBn0ZFV01XiVA0IAsP3TrrVWJnGVrO5bhqbg3dW2INl7N6aNgshBB1Q+r3G3x17qalCVSnlUny4FlSq4S20LN8Q4QYdlPTHIsbKdGOYZHDciCPiKmJrxp0JKtwWvdYrhTU55o7dwze3HyuyJIWVlQCSK/U6QE9cW0YMCpHG1ef6Jw9GEZTppNN9mXG3d3qzumWUaHVOStx0fgWe5SegfvmXyWvXYJ2h9/wBIwdIv4keTNSV9J7q0X7ByQnDMAJCeQ/Jqy4prJr72Ox0RvLy9QDYEubKRwI+VeWxV+saZ346I26cBXTp/KjlTWpUbRHpFq/By7c14L1NuHfYZXbY5eKfVXRp/KCLs2/B/oyG9g1i8H/pro0eJz+idp+XqVMS1vpnaCo1pmwhBXSq7lLM5vEuhrB0l9MbgYzDL+kJ4n6TXmeItJfERf7OX1v5vpNNhG80uT/TOjDdeX7LSeIFRb9k/HnXaSi6cFHu/PEeN8zv3gGMi6wPh5mulhKfYcn3o5+NfxEin2cP0yXxk+sGsuB/6lU5S/aMyNCF8K9Fcew4rUIQiOq2KLktVE0ER00rPJEIXWs8iEUi1RMgOy1mmyWEYVnnIhEy1mmAjcVRIBEVqsht9nbJkhxCGRSyZZM2XUlCmR9OOmeuLiMXTr0JKm7O6tfvvdfowOcZQ0LiQwSBjIkaENds6BW6QlXlXMR+F5HW4NhwIOZSOfCNem0oSb00s7q2qi9+KSeq14NWkBKS2Znd5cLHHKvRAKpjDWVswvmYXvc8QAeOoINhew7PR1SpOk+sbbTe6twXgv8bXdrmmk21qEbpRHO7cgoHiSbjyPxruYNO7ZViXokaBFU4zDA2BHStr3Jp8x8qwf+o5NYOVlrt92h8Cu0x2/uAV4kxMZBy2VmBBBRj1GuONmNv5q8z0BiZU6ssNPS+qT4Nbr7fo6FWP9yGbjj0Df+4H0LX0HB/Tfn6Hn+kvqLl6mpYek91Xr5DlcCLHw5oZgOICsLGxurXGvurFj3ajf3wO10I/iS8vUy+Gw7hbI5Aa90HHiL5Ty41x3Om7uS10t+d+872qZdYHauLhVlytJYKVJIOUMSAJDfjoeF+FRKDd4ysuP+BHGEksy1DtkbVed16RbHXUaLoBoQdedb8NRcXKad1sIsseyu6/5C9s8fetdGj8pnm7U5Pwf6MjvYOtH4N5it9HYydE7T8vUq4RW+B2UFRii2MEldKquUsze8Q0NYekn2Ar5THYRf0hPFvpNec4kpL4i98C/wBnxmznl1h86bCxeWpLgbotZ0i9wsAMZPYGr0OChF0U34kqzanbkAbSi1j/AM5118Kr0UuRzsY/iszWD/56Xxk+oVyMF/1Kpyf/AGla2NIwv/gr0JaeVP8AO+o2Key0kmQQrVEiEbrWaZCCRdazyIROtUSIRMlZpog1lrNNkISKzSAMZKqYCLLVZDWw7cmQ3DKxBOrICdT1hcWNjp/2jsrmz6OoTVrNcn79tmPqYsmw+32UPdBmdncsGIF3IPqkHQWNhfib+Nc+jYyce1okklbgvHTfj9hnRXeBbVxIlZSARZMpvbU52bly6wHurVhaLoxab43/AAl6XLIRyo0W72FyQg836x9/D5AV3sNHLTXiY67vMod4pM8zDkoC/DU/Mn4VkxM71ORqw8bQNNuTOJoJcJJwytl9htGt4Mb/AM1eR6ZpOhXhi4d6vzW33WnkbabvFxY7cVPQn/3HlGte9wj+E/P0PP8ASf1F/t9TTt+t91aF9M5RKI7rKOeUH3i5HzFZMXFSpW5nZ6F1qSXL1KjZeAYSOmYDK5B043vbTwPzrzmJWSVmegbug6FwskkLtd5BHkbIchyspUacQCTfXt4VIawbW3MLjon3X/TDcFhiklmAUgWsuoNzctf3Cuj0fJpThw9Sp2fa8CPa3re+uzQXZMOJdqMuRkt6/Xj9k+YrbR2KeifllzRWQVuhsdhBsQqSGCculVlMjM7xjj/nKsHST7CGWxk9mRZsSo9ryNcKnDPOxKbtO5oIFsrjvbzNX00o0qi5+pppO9WJf7NX0TeBrtYL6KDiPqLyANoL+r8PzrrYN/D8jDjVasZDDj9Ol9qTzFcjB/8AU58n6FfA0ijtr0LY5Io0pWES+vfVbZDzdlUTYSNkrNJksByKT8qokKJLw99UTYSBhass2QVhWebIDshrNLcDGyjSqmAHEff50thTXQbQZVCZY3UE2Dxq3E668aMKzjHLZNeJldCMnmu0/Bix4pPxQRkXJ0upsWvlv8geV6Kqx4xQeqlwkxskUbyDIpRGKixOYi9r69nGleVztHYsjmUe07s1srBEJ5KPLgK6spKMb9xhSzOxiXQkkniSSfE8a5N7u7OmlbQI2bingkEkdswuNdQQRYgjn/tVOIw8MRTdOezCnZms3HT0X/XP+mtdzC/SOJ0n9RcvVmiYel93960L5DmW0CYhpL7I/Os1f5UdjoT6r8vUqsVIq4uRb2JETW7eoB+VcLpCLzZjux48wuKeXPdXjyk6I0bAkHsYHjy4cqyRcMuq/P8AguyxtqWMGr+6ur0avgyfiUP5GBbS9b312qPynMxztRfkZDev9YnsnzrbR2F6J+SXMroDW2Gx2EHxUJDhYGlVcSmRmN4/8+Fc/pJ9lEWxl9iD9K/lb8q5OH+qSO5csdG9t/NqlXSFT/c/3I14f6keX8Gj2Wt4z767uC+khsR84BtdcrKByJ866+GVoWOdi3mqXMdh/wDnpfafzFcnBpf/ANGfJ+hX/aaRBpXeY6JQNKRhHJDSNhsO6Ks9RoKQx4qySmg2B3j/AM41Q5ksQyxdv+dtUykCxCVrPJ3IRyCs82QhI1qiQpBKBa1UsAKyjupbANh9zHJ0PvI8xVNzGqz4xf2/hsjOHI7PcQfKpcujNMdktRLEEz4+R1ys1x4ansuedXSrTlHKxI0op3QKVqssPBaKCbTcpfR/9VvoSuphvonF6S+ouXqy+Yek93960r5Dm8CHaO00gWQuesVGVObG/wAh31nrvsJnW6HeWcpGLnxEhZMQTdmuSbaHrtceA4eFq5tVKp2ZcTt03o34m12VvHE6AEdY8tLg87CudKg6cXFrzGcbtNML2PJmLdqnUXva4DD5EV2cNHJh4ok2nT0IceOtXSpfKcjpB/CS8fRmS3pX0ieyfOtdJ6DdFfJLmV0KVug9DrJh0S0JMsDAulU31KpmW3jGv+dlc/pJ6Ii2M1sJf0r+RvqWuXhvq++9EXEuJU6rfxH/AK6Wu+xU/wB7/cjVhvqR5fwafZMXo67uDdqSHxFsxn94Z2EoA/aPnWqGInC6XgYsRBOSMnhpgMbIXIUEvqSAOXM1jwtaMMbKdRpJp+hna4I1MOIjt+ti/wDkT+9dl4uj/qX3GTJxiI//ANsX/wAi0v8AU0ntJfdEzIeuIjH/AORD4MDR6yMtmvuHMhWxido+NK6Slx9/cOchfGDlap/QxfEHWA0mLFK8DTXFg6wFlxnfVUsLSRM4M+K76plRp9wMwNJie/51RKFNcCXBpMQKzz6vuJcGeass5RARGWqG0Q3IbvU+4j8hXOKV5jx7vcf96g6Hj30RhpqBFokFUUUE127OMSGHNI1h0j95PVTgBxrp0JJUdWcnG0Z1KqUFfRftkW094izHoRlFrZmAze4cBSzxkUssdfEeh0cl9XXwKGdyxuxJJ1JJuSe81ic5Sd2dOMVFWSNTu5ssYrCsg9dHYofEAkHuP5Co1eJX1vV1L8GtSXdrYLGbKwIy6tpqLdvlWabdV5fua51IwjmXkV21sc8OOmeI2s5W3IherYjmNK6dOVlYopawVy4wu1VnIPqtbVf/ABPOt1Jpx0Of0jF5UU28i+kX2T5mtMHoP0Z9N8wKFK2U5HTQZElGTLUwoJpVV9SuZmN4otTXM6SlqkSOxnN3Ir4o/wANvrSufh38T33oL4l1JD1D7bf1VTiJ9iX+9/8Aea8P9Vcv4NRgRZAP3Pnc/wBq9Bh5/DgvBD1YXvLxMdttOuntN51bDfzMmK+cw21h6eT2zXIxD+K+ZmW4wfq29pPJ6mbsPmv1IbiDNWaTIxF4+5vpNLF2d/B/lNCSISKqEsIRQILJoxt2nzp5yam7d4onSt2n4mh1s+9/cA5pW06x4dpo9bP/AFP7kE6Zv2j8TU62f+p/ch7pW/aPxNDrJd7Ie6Zu00M8u8NxOlPbQzMlzpKrSBJQKgR4qBHCoQWiQcDRCTJJwFPKV4Jd1/yRIIBqi4SPtqxMhtPs1lIaUX06ht4lgT9PxqyPEz4hbM1+ztqLI/VGjmRb98RAHxFzTOCUb8SjtXaexy/anWmlPbLIfi5NFPU2032UQwmx0rTCbTuh5JNWYTjcSZCpPEC1+3Um9b4TuVUKKpXUeIsK1tps0IMiWnky2IYiaVQ2CRQ7bguTXI6Rn21yFgZvdOC+KfuTzdf7VkoS7a8v2WTWjL37vePxY+TVjqycoWXGf/maqOlXy/gvoYrAdwA+BNejw7tFLuVi9q8G+/8AwZLa0N3T2m8xWmm9TnYjWbOebZX9Il9tq5GI+ozPxI1Ho29uP6ZKF+y+a9RuIG1Z2BiL+R8jS8RWRGlEY00AMdN6x8T51JbsUjpSCty8KYA2gQXlUIJUIeqEOpKtKOSKlQJKqioEUJUIeyVCHglEg9EqNhCQvGqwkbJTpgNP9nElsUVPB42HwIb+k1aiqt8pudnoommI0tKSPHo0zfHrVa/lRkv2vL1OUzPclu0k/HWkT1N8dFYRDWiI47NrW6lsFBcJroUwoPw9NMsRYxLWaTJIq9qRXv4Vw+kpfE8iQRmtzof0mT2V+r/aqcPrUXNfstq6RNFh8P1V8T9JrNCLtB//AG/7Zl0Gs75fwWwi4+/869FS4mvan5fwZbaMF3T2n8xV0HqcytuzmO3U/SZv4jedcus+2ym2oOo9E/8AEi+mWg/lfl6htqBSCqGK0Rrx9x8jSlbIjQFENADHTesfE+dB7gI6ABz8vD8zRAMqEF5VCCVCHqhDsK4Wqrl1iQYU1LksP+7Gjch77ualwiGCpcA0w0bkFWM1LhJIhxpZEFdKkWAtd0pcmMhPa2X/ALgV/Or4Fdb5HY6DCciSOePpHPgb+VaJbWOde8r+7f8AJy0LpWdM6h5UrRBjnlWt9NjBkSVvpyIg/DLVs2Oi1gXSskmFgePi4+Fee6Rl8UansZ7cyH08vsp5t/alwku35osrrsmiWH0VZJzaw65r9Muor4wdHH+f9Vegwr+GjXVfZfL+DPYqHrp7T+daYvU5lXdnKNvp+kzfxX8zXMqPtsVRBlT0L/xIvpmqcPfiHLqV8i1UxJIhA19x8jSspkiEilEsNNABJiB1m8TUe4CKgCw6Tgvh+ZogI6gBx4DxP5VCDahD1Qh9GDARG9lXiRo+g65Cc9cwFvffSuKq1Vbt7d3gr8OG/wCNSJy9++BKuCV3fMp9ZBcHhdGPfzUDXto9bKnTjla2fnqv5bGu0lYUbLTj1gAL8Qbjq3tpyzEHwp1iZ7ae7+PEOZitsleRbnYEcbXBF+F7jhzvTLEz4pe/yHMwf7gBKFOqixJ0F1tmNjfsq7rW6WbZ+uw1+zclj2QvSKpP7V9OyQpYHvtxpHiXkcku79XFcnYHfYxuo6pzcLE3ta4NrXtoaeOJi03Z6BUkNOxWtcAWtfRhqO7t1NqP9VC9vLYmZDP/AEd7kWNxYWuCbsLrz4U39TTsnff03JmQxcFJEwcAqVIINuBBuD2HUVbCtCT7LJo9Cwn2vi8jK5urAg3jA0bQ6gC3Gr1iIy2t78ylUKfApTCeYoRa4FyHjDNY6cOPv4VbGaugpkr4Fky5hbMoccNVJIB+RrdCYVJPYljirdTmMgzDJrWmT0HRcYdNKxzZCDHxaN4flXm+kJfGZdT2KLcmD00/gn9dJhZdrz/ktrrso0Sw+i/ztFZm74dc0WUdKxMo62W34Sb+OcW+XnXocO2orusgym25LwRSYqP0gWx0Ba9jbV3Fr9vVB99Xwm8z7jLPdrkci28n6TP/ABZPqNYZvtFsYgqx+hk/iQ/TNUvoRx7S8ytkjqlvUSUCEJr7j5GhczzjoDFaBW0MK1LitMkxanO2nM0GLYhtUJYdIui+z/U1QUjtUBYcR1fefIUQDKhD1Qh9DphqyZjSTRxG1uRIPvFwNfeaV2vm9+9CW1uEQArw7PhrfT3ilnFT3A43HBWA4t8T4flUyx7kGyPEMTqSdLduh41FGK2RMqHdI9wb6jTgP7UOrha1gZUIZG6t7HLw6o8BwHL5XqKnFXtxJkRIcU55Lwtw7wx4HtFIsPBd4OrQxcQQxIVdSGtqACL8Ne+mdFSild6EcLjpJsy5SLAXtYniddRwOtvn21IUcksyZFCzuNnxN0ykW6oFwfG5Omt7n5U0aCUs1+IMlncnXHA3uG1a/G/u5VWsK1tbYTqxYpl1uCbkHgDfRdDr3EfzVd1M9EmtP8+/Ijgx2Pg0h7oVH/2euopjU93zIBhu6tVOoWD4INa3ud4hRcYeHSsspDEG0oeo/gfKvN46V6zL6ZQ7kx+kxB7l8nqqhO0vfcy6uuyi/Edo1Pj5gUIztQjz9ESH1X77xpt0xXn0ebxAMoPmPjXpKUbU1LkhOt7bh4X/ACgLEwDpO/W/hdrDz+NNa0c3MrlUTnk8E/v/AMHG9tx/pE/8aX62rnzeptUdEBhPQyfxIfpmo30A12l5+hWypVbYk4g4XX4+VS5nmtCBlpblcokbLUEsEY9fSP7RqXFS0BytS5LD5h1U9g/6j1AEJFQUnwuFaXJHGpZ3lVFUcWZ7Kqi/abCihJO2pdP9nu0Rxwj/APdH/wCVW9VPuMzxlBK7mtfFEf8AwBtH/wDkk+Kf+VTqp9wv9XQf96+6PoL7mDyOlwAOJGd+F+4XrgqpJcVr+7I1qTXvkNw2F6h463N9NLB9OHd86tnN5/fgM3qEfcRcjXTw7VF+HYaCqS398SZmOGEGZRyXjpx9IVF/lRzvK372DfT33Cx4DsPEW4c8oPb3ij1jSJmIMThALEcwulteGp+IOlNCbejDFkDQ20qy4wggqXCMeGjcAqQ1LhEWDXhTXASPhQOAqKRLEseG7qZTDYsMVh9I+6NR82q9ztbkVwW/MZ920q6nU1LLDYsN8q3xqqxA+CPSllIDYPtaP0b+B8q85jH8Vl1F6lDuXH/zB8Ppb+9Z6T1+/wCjTX/tLu10Uf56y/3qyi704R8f/Ei0qN+9mCyn9Lt2QuPiXP5V6yn/APGfNHNlUti4Lw9/oR4/SSdzkf8A1H+9LVdqK98WLTnmxkl/9V6fycd2/FbET/xZPrNclvRHoYLsogXZcv3aSXopOizxekyMUsolBOa1rAkC/C5tUc1tfUrlbOlfXX0KSVKS4skCZdfj5UyepnqLQgK0txGiN1o3KnEn2ivpH8agiWgKwqEaHzjqx+wf9R6ItiAioBoP2LiRFLDIxsseJhckC5AVsxNhx0FWQdpJsorRcoNLuOjbS+0DDuIAkovEpDdIkzKxyKuihdLZb++t6xEFszgy6LnJJSSdu/kl6AuP37ikkZxLGub8IjnPK1ycguTa5NuJNNHEwStcE+inOWZpHTkSvPHpieJLUGQJzEm/DwvSqKRFFDxxvc37b61LIlkIzdhNGyDY91jxJOt+3uoWS2IkkNaKjcghi7qlwkTx0QEiQaVLhEEVjUuQm+71LkCIsPpQuwXC5Ir5e5QPOrpvbkVxdr8xphoKTQ2YWKC1XRqyA5DwljV39S7ag3BdsL6F/A+Rrl4l3eYvofMih3NXqYg95+j/AHrNSekn4P8ARqxHzQXvctYh6v8An44xV+Gj2ab5/uBJPWXvhIEzA4xv3VAP8yn/AMq9bBf+3OLiJWxVPy/YV0fWlP7x+RYflWbES+CuQuGlfGy5fwce3ji/SZv4r/Ua5aeiPWQsoJs0uytotFgZCcyr0DIoygpIwUo6G6mx4ae/hWStBuqmvAyOVOo1Z8TmwiB4mwAv2k9wrbRjGc7SlZW5+SLqzyq6QMMNcFhwHM8+4VojhZZHUvovdkY5VU9LATLWQdojdKgjRLtEekbx/IUSqK0BGFFAaHT+rH7LfW1Er4g5qCsX8B9pfJqYRgzURGMogPquNK5xcEpHUuEmWOgQk6OoC55IqhLj+jqEueyVCXGSiwoETApJO2mQwRDICKAD2SoEKij0qIRsnjjp1EVsmWOrFEFx4jp1EFxQlPYgrR6VGiXANtr6F/A+RrFilaBfQfbRQ7oD0OIP7zfQv96xUvkm/Bmuv9SC97ltg47lPBf9Rf7V08HC9KPn+1/BXVlbN74MqNkjPicS37Myr7lAU+Vekm8tGK70ziYu/W5u63oWhkW7rfrEvYacM8hueY0Bt4GsWJUupb4JeiLsFTvVlU7nb739Tje9gb78Qt/17tobXA5fOudSs6dzt41vqoJFxsbbCS4VxcA5lkC30EgOR/G4Nx7JpWrXRzU72MTjI7MdLa3t462pL2Z24Nzgm+4glJyp7Tj3AIfzNXdbOVk27FEqcU20u71K11qq47REwo3EaJsbDq5HBSumnMDvvTvUyxTXJgLCghmh0w6qeDfWaYrtqwZqIrPfgPtL5NTFbBmolbGUQH0TvZvjHs5Yy8Ukhlz5QuULdMtwzE6esOAPA1hhTc3oWSllDtxN7F2ksrLEYjEyjKXDkqwJVtALaqwt3UKlPISMrmtVKQlzO7W25ImJ6GNVsoUu7BjfMCQFA4aczSyllRfRp599i/wkuZQ3b7xpppRjLMrldWGSVjPby764bBTJDKW6R1D2A0ClmUEk6cVOndTqEmrpCq2zZo4SGUMDcEAg9xpVqrkkrOzB8S9uJsBqTyAHE0AooNk7w4fGAmBmIHAshUN3rfyNj3UzWV2Y+V5c3AOxe0Uw8YZ76sFAHMkE+QNJOVtQwg5uyLPCSLIuZSCO4gj4ipGWZXFqRcHZhKJanRW2Ue295WhnEMQRioDOGzX6wuqrbhprfXiNKZ1FDcsp0JT1RqcHKJEVwCA6hgDx1F60LVXKJaOxXbx7y4bAIr4mTIGbKoCs7seJsigmwHOmBqyTdzeHD4+MyYZ86q2RrqyMrWBsVYA8DxqAd0Vu+m9JwTQRpF0j4gvYm+VRHkuWtrxkHzpak8quWUoZ2F43EM+ELOoVipuASwB15kCsVeeelfxLqcMlWxU7on9GxB/ff/TSsdN/DnyNNb6sPL9lrFJZowOJCfXr5VujWdOnTjHj/IjV1O/j+ij3OkDHEmxLHEOT2Ws35qPiK9XiYuNKlfjBffQ4eIabnzZYQhelYsxDlcqrya5kZjbtGmvYbc6oxOZ4dqK01v8AZW9/wGhLIozcvmna3nF+v4OSb8dWeRz+Ca57bE2Nuw6391cTo59dBR4uN/DQ9HjY3w8Zd1vzoVuElgjiZlkARtRqMwIIzXXjz7uPLhVklK+xylZFI+1kZFCksyxjPYSesOJDLqBa2tTq1e7LFiZKGRPQtt1I1xeXpJDHGHlJLPK4yokbHTNcnj4C57aElYWnNrVFVtOyOVRMy3NmJYEi5textew+dKox4s09dWl8oE47rUprinZZtwjGcZPCP8qdbMpXDzK56AGem9RP5vqNOVPdgzURGJ+E+0vk1ErYO1MVsZRAbreeTHzIoxzRq8GIERjYRoVLx5g5ZBbIRbW9ufAGqYKKfZ7hpPTUs9h7Rx2CUhQYmKqbsqOjrmOToma6sLufVvxFVThroX05wek0Mx32m7RSQL06qND+ogNwR7NNTpXWoKzpxfZCdlb2yyM080gecWBRhYSopZ80eWwQqt7ra9rkHW1JWw+b5RqGIUNGHbz774uAuMNiF6NSChWOF1ysAwFypvbNY94NV06bi1GRfPq6kHNLVA27MX/q8wxGKnVsTDEQkbRJklVQ76BF6zAs3Vte3DhpbOnNRcYmeE6WdO3/AD5hQ35xevRy5FBtkCRNlI0IuVJOt+NZcsodk6MKVGqszWvHf+TPT/aHjWeWOSfMpUqE6KEA3WxBITvNalRzRTRhnOnTnKLjyJ9lzy4OAOpA6RrxyxtnWxBBDIdAwyuCGW/ZpY0tSlJz0HpVIKF5rRu3qV8O9+KmISafN0cocdRBlKkgEZVW/G1iedPOhmRXTrwg2vHfw9TXbZ3jxsIDYec9AVBV0RcrMReQ+kS4OYm45aVnhTy6Gr4c7Z1q/t+zLzfaPtDpAq4tiO5ID/RWunTTWqMNeUIy7CNHsvGy4qGact0uKWNi6kIA6xqGjcDhqtxYDinLNVVXDKUlroW0MS4wem38iRb848kqcS4KkqVAiIBGhsVWxHhSVHOHE1YeGHrRuo6mV2zip9o46NRL0spHQ5nsqixY2uBwF24Dlzq2F1TcpmPEdX1ijT5eFzYbNxr7PjkjilkUxljMSMheRRxC/hXLlsOzXnWSVSpmstL7G+hRoypZ5drfXkAbu7xyY7ERti3kY5JVjUEAxs63XKT62YxqpDac9K3TpKSyN+ZzIYhxnnSS8C8beHEOWjZyuQ5GRSQtwADcHnoQe8G2lqzdWo9l6o6mFyVY52lcNwOOdY2CuQDckA2BJHMDjwFbqFGg3ZwWps6qDd2jO4vbuI6X9fKLPGBZ2FhmGnHvroYShQdVqUE0ttNtDLXpxT0XcbD7NseTBi2tmKF5Rfn1W0J7yK7PS1FKdKK0TSX6PLvt1XDx/dzSbJgaTLITq0KcubLd9eVzkP8AL31zsRKMLwS0zP8AG3r9wVqkb9VFaxk3fw7Nlz7JwvelHdGa5L8SWJJIHHjzrPQqyo1erpJLguzHe/e0eixtFTpZlw13e3LYyD7Ml6vo2OcBhcEZlPAi/EHXUVTiJPO7u+36ucZJs6v9kG7eHlxM6TwpIohBs6gqGzgGwrJBNq7NmJcFZQOpf8E7ODEfdIQAAwASwBJNyOV+qPgKZ2W5nU5cGVu+e4cWIw2TCQwRTF0IkIygKNSCwBax4aDnSSjFx0LaFdxnmnc5LtP7O9oQo7vACqZR1JEcsXIACKDmYgkAi17nS9VZGb1iKcnZMoMRH1Z7jVeg8RfQgjlypls/IX/T5lQ9AkhJvUT+bzp0UvdgzURGNPqnxXyamKmDNREY29EW59Xbb2PhcawEwsUkRWyEBnsHVY3I5Aux+PbWCFVKVnpwLnB2uBbT3PhEZghVXQMkiQyMejhddOkQAaacUFg19bXJNmt7X4b8RFtexzQbCj6Z49txzRPZ5Emgysj+tma6q1tSLKbC491XRcVomBqUuBV4Pdl2djh0kxCK3o3SOQsUuejd0A6rEA3HLSgqik7IZ0nFZmQ7Xiz4ViYmVoWkjlABXMYyhzZTqrgSAMP3b2F6fuK7uzIN2dj4kjpsOJY0QF/vDgwRoBqCZTZW1Ata5vbSi2BItN5tmzSlXhjzyGINKIGukigkCRAbPnupUplvYC1wNKs9PZ/n3sX/ABVrF7rh73Mpu/sVsSZWiaMGNQSksmRmzGwCEi3HTrFRqovc1ZOagtSqFOVRuxp9hYOa8uEkZYVdAXWWRVy3ZArxNfK0nDTgVBBtxCNqSzRLoPI3TmtHv4dzXvUpdo7LePEIpC5ZWyiYZjGc1gRcDUc7EXsaMasZRvfYWeHnGVrefAtsDKenbCSHIGOQuzXiRhYrOOBAK6E2F1ftAIKs1nQjco9hgU26cnTRgrGsczERYqN+kgchC+oXVbgHSwPuvSqvGz8OHEPUybS7+PAmweMnwE5Y2SSF1zC+nWseJNiCCGF9CPGmdqkLxfIejPqanbV1s13p+7rxCtpYSNJi+HngUPKQMMWOaFDrY20AViVGoJGWq79YrSix18Cd6c0/48St3X6LD42ORmZokZrylSCpII6RoluSup0v3nsp60ZOm1EyvVmw3uEuOzyYJekSRDHK+VVXOvVsGJF2y5R22A0tWWlCClepo76cjZGdWFNwg009zKwbDxETqhKBwsbXEiOkeaQhQ7rcLqjX46eNa3NLUyqL2NFt2B8NipMRJJE0U7NpHIsjByc7BwLWsW07j31VKUay7Jqw8pYad5bWLTB4oNEWU6G3zsbeOtCE3TkkztUK0asc0TK4+X0vjIvyIP5V0sLPtZiqvv5nQvsrkUYPFM5ygRuGJ0H4yfqAr0XTN+upW71b8fweRo3/AKiXfZGr3CxJaHr/AIdAT+yFHkbj3Vy+kYpSTjx182JUajjKl9tf2zkO3oDlnZQWCBybcANQL91c2c3/AFccu+ZW5pnrak4rD9rjH0GbXwbjCYKUI3R/dokMtjlzEE5M3gCbd/fS1Pqz5+iOMvlRrPsWf9Mn/gH60quJK251aTEKJirEXyKRfxcH3/3qSa4iJPLdGa3xxckeFkljcreWNFy8cpkCEA68ydR28qqp01OTv3S/CfqWp8DIY/f1ocNs98kxbpm6VpfWZUsJsoDa36XqZv2eFLkcYxl6l8KWaUk3wMRvjtOPEz42aIMscjYZlDAAi63ckAm12zH301lq14FsU0oJ+Jj3oDSGzeqv83nTooe7BmoiMYx6p8V8mpitkapcX5Xt76JWxpUcm+Roi6Hc9r7yrgZkQqsnSMHs2UGNhoQrWsdEzEtreYW04cyEXJXXD375GyUkty33H2gsu0sfiYc64aZYLOYj15AFVlDGwDDjaxvmvyrTKWWOrt+WZ1G70Od/aDtIybXlMUwlFsoOQFFAGV4ijgqbNmvpbXXUVbTSy3aA207JlvuhvE8SZlbRboUCoAAzZjkAAIFySLWHK2lqj0Cm2imj2I8Inlw2IfIkLswJYMCbaqbDrECx0GhtRUrgcbGRn2nI3rvI5a1meRnIAP7xPdT2EuF4zaMiOqK+VljW0iEoxDgPfMDcA6G16TKmtRrtMsNgDDAXmjeTpDkeSLEdGyIwswy5Sr31491BPWzQzWl0+Za4bZOGb75JgenWODDSOpmKFmKsuuVEHRrlSTjcnThqKeWoiRWybv418Q3RCQJ06oxVXbISoPSZbdZbOTcd/aL5HjMPBLPJK642+wyU3tc2u3d1o44InbHIspiIEXRpGZnH4pMlna6WW7FiL8TY3aFZOKy2tf8AGo2Vyd2c9g29JB6BHKjq5uBtlJy5SeBtl17hbUA1c6cW81hVOS7Jp2w+GmjhlxLySRuh6YKbyq8MoUsDmuyCKZSO5Dw4BoR0bXPl7dgvXdmOxMJXFWPO1gL2voNL6+HuplsVtah2ytjzNJIzDJmZjlYEOwJ45Tbq99VVa0ae5ZToynqa7drcxMs8mK60eVGUFiscZDrITITcAtkCcPxHuqp4iLpuceA/UtSyt7mjxuzcLiy74eDoAkYRniRQmXrAKLKQtrkhgATpc2IA5lXG1crlFXtrqv3qtv5fgXywmRpSe6MVvXu/Ds2AZHMr9JYEhVt+0uUe7Xx7gNmDxjxXaWit+SqVB0lmfkZ/C72zKCBlKEglCtj7m4itjoxYaWLnTd1Y6BsfYmIxEaRLFEPvCRYtXZyGVNGQ6Kb3swKj9lTVkHkLZYlSqqpwKibeqLDxz4QWmzkBnXOqqySBrAMqljdB2DvrpxxiVKK1zK/LVc/EyVcssV167krcnc0G6m+gaPoHZMvROM2seRcxzBjc5v1hPboazPEVJQm1G8lZru4R/G5TOhGdeFXN33/LX3enmR/8VwM7KIzkbokkkEIRbcGDZSQy3zjQE27bV5mtRr6yTvxSb18trfc7EcTh7JSvfXxSvx1/4Cd5tqwHZn3eCbLkdQIgrAMM46oYgXAuSOAsvDnWzC1ak3HrN3dvw5+/uY2oZmou/c9vwVf2Zbdw2EnmkxM6RBoyguSDfOpOluwVvnBpL0K6jVyr3j+0WVsYzQOyRozBLZTdc+a5uvWu2uvDSpZtFd0mX+I37bEYRoiiKIRG7EcWJewOunrFTpc/MVRmlBxjw157e7lkVeWhicXvH0gKswsb37NfGm6p8AqrlZWR4lZBIqE3Ij9fKn6sa6BjcnkBfn3GmccqLo11KS8/yV8lBFsmluK0d0uWAycQTZjmOgVefAn3eFPYzSqIGyg8Dr2URM9xIEGaz3AzKT2kC97fGi9hbq5Z4qODoz0WZGAvr1g3v41VFzvqWvIo9kpSo5cO861eZdC73zxxfGuwGVUNo/3luT0nfnJL3/fqmhFKHP3+B6rbkLBvPi4YysEzxKxDMENhmW1mU8VOg4dgpnTi3doGd2KnEYt2YSsxMjl2Zr6ks5LE+JNWZbIW/EK2ftdkIyk6kAryYdhBpHEdSOlrFNFg5s8LAzcSdBqRZBawJIAGh5GhTtmsw5ro55B0CpIXXpX4gdLlsCti2YC7ZW5c7i40vVrVtCu4ENnyNH0qq5AYKGt1LEE8eJ9VuVtONDwIW+wciSKZkLRZkLqpylkDAuoI1BIuOI91Lk1GzcDqmIxOxHweLjgTI8sL5UkEwLSBWMXWZitw7cb8TepYBWSbVxMKozh+hWEXZZ4GW4CkMI1e7ABWPLTwrh1+jYSblG2Zt793d4GqnXcGnbRHLd4dsyT4uWYsSS7BTwsgJygDlp5118PQjRoxpx2SRmlNuTkLgImxDi7RoBqZZHVFAGmrHU8eABNWWstA3vudX+z7ejBbKhlE2JikMsoYdCZnYWS2o6Macde+hFy7gStwAN5t49m4nHxYxpJA8RgKKI5OETFwCSB6xOt+Fh31Fmv4AZnt5t4vvOMfErcBmuvG4Xgo+FV1Y3jY005WsXmy9tXUhmPRsoR7ZbgXDXGYEDVRxB0vXPjFRlZ8TRNXiP2gcVhEnTC4giFkEspfI7reONyyukYyqUkCWA0PCtFSjCVs0fbuZJyqLi36GB2vt15sOsZUZc6uTd2e6qVGpY3Gp5Xvz5VqpYeFLWIs69ScVGTulsVmyolZ7SMQOPjYi635XF6sm2loLTUW+0b3B71Y2R06DKDEqxqVWMPHENABc3ygE8KW1tzQo05K8ftcyO0YSzlgVABsbmxJ7FHO9XNu5TUit0V5xx4W0pWivMXewNsQRCV5kdmyZUVTYMxv6x5Aa69/CqatJz0GTTWo7EbxGbICFUIoRSL3NjfrX4mjCnkHhOxs/szxjgY4QsqSnCuEZsoVHuCrNmBAA46jlRkGWupy7aihZGAkSQ3N2TNkJ55SwBOvO1uyrEUydzRbsbSw33fELipJFLIqqqC5YA5uqbFc1wBrpz8MeIhVdWDgtE9R4zSRlZJb35XraVMYHqECZ8XmVQBYgWJubtY6HusLD3VLLgh5TclZjchKXHAGxHbpe9SwhEbrbWhuHYmbMQCfC9QJ6NjqNfPTtoMOoOGphB88zOxZiWZjckm5JPfQSSVkHc8GKgi/u5eNEAjA5R2cPmf7VAhuxcI7ypl4hgeWltb2Ohta9u6klKyHhHW7OyRb9xYqEwKZc8kMy3ZV6uVSpZrN330vTRim9BbXOHdE17c/Go3xAk2XkuysUoGjGNRovSAgX1NgW01PIVTHEU5OyZdLDVIq7QNh8WavKAlcVaoQudi7SmmtBoYLsh0GYGQFbXvcjrnlzqiooqSfE0Us0k1wJ/tV3WTCNh8RCirDiIhdAfVlQDPoeRBU+N6si9bFU1qY/DYxlH+eVOISRsWUtYEcDwoBLrZW7JxmFxOKEwT7s0KFCpOfpGCghgera/YfdSSnkHhDM7AOKKxSWc3NgCNfiD30j7cdCzSDsyyXasOHIOZnLJYoBoLi2pNr86yqjOfgXyqxij2928EpLoshMWJyy2yhD0K9WCJsuhACLftKitlNX1a2M1V8L3BNztnpiZ7S6xoAzKLgtc6LccBVpUtTqk27uBkjynCxrpo6KEcd+Ya/Gq7seyON7UVsNO6K5vG7KGGhtwBuOBsfnT6NaibMfhsIQqyyfq2BII1JIYra3LVfKhKTWiHpxu7vY9s7Ama4X1AdS39hzoSdtWGLT0Wx7eGER9HGvBVJJtbMSdT8qkHfUWfcVMCgsoPMgfOmewq3Nl9oe17lcOhIRQGOp64sMubt5/KqqdOzv9jRWrZoqP3MTVxmPVCCgVCHjUCeUXqADNmzqjda+UixI42PdfXt91NF2eoGeimykkWNjpcXHjY+VI4pjqTQx5CdSST30RRjSG1gdPPu8KFkG7Ib0Q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SEhUUEhQVFRQUFRUVGBQXFBQUFBUXFxYYFxQUFRUYHCggGBolHBUXITEiJSktLi4uFx8zODMsNygtLiwBCgoKDg0OGxAQGiwkICQsLCwsLCwsLCwsLCwsLCwsLCwsLCwsLCwsLCwsLCwsLCwsLCwsLCwsLCwsLCwsLCwsLP/AABEIALcBEwMBEQACEQEDEQH/xAAcAAABBQEBAQAAAAAAAAAAAAAEAQIDBQYHAAj/xABHEAACAQIDBAYHBAkCBQQDAAABAgMAEQQSIQUGMUETIlFhcbEjMnKBkaGyBxRCwSQzUmJzgsLR8LPhFjSDktIVdJOiQ1NU/8QAGwEAAgMBAQEAAAAAAAAAAAAAAQIAAwQFBgf/xAA8EQACAQIEAggGAQMDAwUBAAAAAQIDEQQSITFBcQUTIlFhgcHwIzIzkaGx0RRC4VJy8TXC0gYkNGKSFf/aAAwDAQACEQMRAD8A5YI6IB4jqBFEdEhpdl7AjxOFZo7ieMkEXuHtqoseFxppzFdKnhqdWhmj83qYK2KnRrpS+V/gzvR1z7HRHCOiQ1u5uHBhxFwDfINRft/vXb6L28/Q52OdpQNBid18NIwvGFuOKEp8hp8qvlSpyV3Fe+Rzo42tB6Svz1K9vs7D5uimItydQb/zLa3wrk4yMaTWVbnYwWIlXg3JbOxST7j4sLmWISLxujKbfymzfAGq6dpq6N04OLsyjxGzmQ2dGQ9jKVPwNaIxYtgaTZ4PED/O+rVSjL5kCwNJsUciR8xQfR9OWzaBlBZNjSD1bN8j86pn0XVXytP8e/uTKwObCunrKR320+NY6mGq0/ni0BpoiqoAop4oA6r7AFgHXX2h51nn8w8N0arZMd29/wCVdHot2reZ0Zq8WEY+PUHuI+BA/Kt3SDUpp+DX2dg0Y2iSy4cNqRyTyruQoQrUk5LX/gwzk4zsjH45bSye2/1GvF4uKVeol/ql+2KiF/V9/wCVUP5fMEhkdIhRrVGQSgQ9UIKDUIK7XPADuF7fOoQbUIeqEPVCHqhD1QhquiorUVMuY932I9cA9ltPjXdXQcst3PXl/kawPPsWVfw5h2rr8uNYqvRmIp62vy/jcNi93KDRSjMLJOCo9pblbjl+IVowdKpSV5KyltzX+L/YwdI0s9LN3foD3s2OYZmYL6OQ5lPIE6svcb3t3VlxdFxm5LZj4HEKpTUW9V7uUwSspuNjuVH6GbveMfOuz0c+z5v9HK6Rfbh5mvC9ceFar9k4xYbPHr+FcvpBXUXzO10T8sl4olwUnUCgXJGp7NPOscKqpwXedutrUDJcGDHlZQy24EBh7watpV22sxlc4ylZGH/4aw8ssgKZQGAGQ5ANBwA0+VasNNtzu9jozpR6uLtrYC2vuIIxmilJuQMrqOZt6y+PZWyFVdxjjq7Ge2hsV4GAkA1vYg3Btx7+YrbBpq6Fo1oVG1HhuMTC1qhI0pEcuwIX9aNfEdU/EUKmCw1VXlBX71o/wCUIvgVuM3MXjG7L3MMw+IsR8659ToWm3enJrnr/AB6lMqfcZ3H7KkhPWsR2g3Hz1rDiMHOh89rd5U4tAuDX0qe0POuTU+can8yNZsYdYe1+Vbei38fzOk/lYXjl/r8634r5v/1+2PTWn29Bqmw/7a7HRs7UXfv9EYcWviLkY/aI9NL/ABH+o15PGf8AyKn+6X7ZVEGY9X3/AJVj4CN3YkI1PhUQBr8aMiDaUh6oQeIieAPwNMoSeyZCRcHIeCN8LVYsPVf9rDYeNnydnzFN/S1e4lmPGzm52of08yWHDZva3ypXSaDlHf8Ap4HM/KlcSWPfc17/AI0tgWN4N22cXhkjk1cWzKp6rlVI1N8wW/v51pWFk9YNMwLFJaTTQfbERAdLAx0JLJZtBxJy3A/zsNdmHSdWCtVhfxX8GiGJpy2foTRbRjvla6MLXVwVIvqL3rXDH0Ju17PuehepJq6JNrpeFmBsVs6sORU3BBoY3WjJrhqvLUZq6syRsPPiGhixEt4XIDZFVTmykrcka3IAv2nhXm+lsTiKOFlUSTt4f5/VjlxjSpZp046ra4/ejdKKCDpYc10IzZje6k2vw0IJHuvXlui+mKtev1VW2u1lxWo+GxU5zyy4ibmJ6CX+LH+Ve9wD7P3/AEivpD6keTNXbr+6tP8AaccOwA9fw/I1gxqvTOz0R/dzXqJsmQX91cHEzs1E7VnK7NMRpatt9Dl2s7malwXRztbg9m+Vj5fOteCfZnzOxTq56K8BNsjRR+8n1CtdPZlFP5/v+jHb3i7Rf9TzWujR2Zz+jHeVR+K9SnjWtsEddBMaVa9AsmaOlUipmX3mw9wa5fS13TI12TIYOK06eP5GvMLcSkviI0uyh1j/ADfSa19HytUb5/pnRtp77wydOr7mretaUeTLku0/IGnaxA8D87V08HUSg4eNzn4xfET8DOPgjLiJVBt15De1/wAf+9cn+jeKxlSmnbWT/P8AkzcA1d2rCzSc76Lb863w/wDT0f7qn2X+QZCeLd2Mfic6d39qvj0Dh1u5Pz/wTKOGxYQT1ST3k1bHorCR/tvzbJlRImz4gbCMeNv71HhaEHaMF9g2QScMoGij3AUHTjHZINiHKb8NO3/aqXuSw2RKSewAV1PdasU81/AgjR1TNXINMdZJIgx0qmRCEpSANum8hN+lhik7ylntzGbW3Hsq+OL/ANUUzmrCL+2TQThduwZWUrNFckjo5SwAKqMpzHUXUnhz+F0cTDZ3QXhp7pp80Q70Y5ZViyStKBn0ZFV01XiVA0IAsP3TrrVWJnGVrO5bhqbg3dW2INl7N6aNgshBB1Q+r3G3x17qalCVSnlUny4FlSq4S20LN8Q4QYdlPTHIsbKdGOYZHDciCPiKmJrxp0JKtwWvdYrhTU55o7dwze3HyuyJIWVlQCSK/U6QE9cW0YMCpHG1ef6Jw9GEZTppNN9mXG3d3qzumWUaHVOStx0fgWe5SegfvmXyWvXYJ2h9/wBIwdIv4keTNSV9J7q0X7ByQnDMAJCeQ/Jqy4prJr72Ox0RvLy9QDYEubKRwI+VeWxV+saZ346I26cBXTp/KjlTWpUbRHpFq/By7c14L1NuHfYZXbY5eKfVXRp/KCLs2/B/oyG9g1i8H/pro0eJz+idp+XqVMS1vpnaCo1pmwhBXSq7lLM5vEuhrB0l9MbgYzDL+kJ4n6TXmeItJfERf7OX1v5vpNNhG80uT/TOjDdeX7LSeIFRb9k/HnXaSi6cFHu/PEeN8zv3gGMi6wPh5mulhKfYcn3o5+NfxEin2cP0yXxk+sGsuB/6lU5S/aMyNCF8K9Fcew4rUIQiOq2KLktVE0ER00rPJEIXWs8iEUi1RMgOy1mmyWEYVnnIhEy1mmAjcVRIBEVqsht9nbJkhxCGRSyZZM2XUlCmR9OOmeuLiMXTr0JKm7O6tfvvdfowOcZQ0LiQwSBjIkaENds6BW6QlXlXMR+F5HW4NhwIOZSOfCNem0oSb00s7q2qi9+KSeq14NWkBKS2Znd5cLHHKvRAKpjDWVswvmYXvc8QAeOoINhew7PR1SpOk+sbbTe6twXgv8bXdrmmk21qEbpRHO7cgoHiSbjyPxruYNO7ZViXokaBFU4zDA2BHStr3Jp8x8qwf+o5NYOVlrt92h8Cu0x2/uAV4kxMZBy2VmBBBRj1GuONmNv5q8z0BiZU6ssNPS+qT4Nbr7fo6FWP9yGbjj0Df+4H0LX0HB/Tfn6Hn+kvqLl6mpYek91Xr5DlcCLHw5oZgOICsLGxurXGvurFj3ajf3wO10I/iS8vUy+Gw7hbI5Aa90HHiL5Ty41x3Om7uS10t+d+872qZdYHauLhVlytJYKVJIOUMSAJDfjoeF+FRKDd4ysuP+BHGEksy1DtkbVed16RbHXUaLoBoQdedb8NRcXKad1sIsseyu6/5C9s8fetdGj8pnm7U5Pwf6MjvYOtH4N5it9HYydE7T8vUq4RW+B2UFRii2MEldKquUsze8Q0NYekn2Ar5THYRf0hPFvpNec4kpL4i98C/wBnxmznl1h86bCxeWpLgbotZ0i9wsAMZPYGr0OChF0U34kqzanbkAbSi1j/AM5118Kr0UuRzsY/iszWD/56Xxk+oVyMF/1Kpyf/AGla2NIwv/gr0JaeVP8AO+o2Key0kmQQrVEiEbrWaZCCRdazyIROtUSIRMlZpog1lrNNkISKzSAMZKqYCLLVZDWw7cmQ3DKxBOrICdT1hcWNjp/2jsrmz6OoTVrNcn79tmPqYsmw+32UPdBmdncsGIF3IPqkHQWNhfib+Nc+jYyce1okklbgvHTfj9hnRXeBbVxIlZSARZMpvbU52bly6wHurVhaLoxab43/AAl6XLIRyo0W72FyQg836x9/D5AV3sNHLTXiY67vMod4pM8zDkoC/DU/Mn4VkxM71ORqw8bQNNuTOJoJcJJwytl9htGt4Mb/AM1eR6ZpOhXhi4d6vzW33WnkbabvFxY7cVPQn/3HlGte9wj+E/P0PP8ASf1F/t9TTt+t91aF9M5RKI7rKOeUH3i5HzFZMXFSpW5nZ6F1qSXL1KjZeAYSOmYDK5B043vbTwPzrzmJWSVmegbug6FwskkLtd5BHkbIchyspUacQCTfXt4VIawbW3MLjon3X/TDcFhiklmAUgWsuoNzctf3Cuj0fJpThw9Sp2fa8CPa3re+uzQXZMOJdqMuRkt6/Xj9k+YrbR2KeifllzRWQVuhsdhBsQqSGCculVlMjM7xjj/nKsHST7CGWxk9mRZsSo9ryNcKnDPOxKbtO5oIFsrjvbzNX00o0qi5+pppO9WJf7NX0TeBrtYL6KDiPqLyANoL+r8PzrrYN/D8jDjVasZDDj9Ol9qTzFcjB/8AU58n6FfA0ijtr0LY5Io0pWES+vfVbZDzdlUTYSNkrNJksByKT8qokKJLw99UTYSBhass2QVhWebIDshrNLcDGyjSqmAHEff50thTXQbQZVCZY3UE2Dxq3E668aMKzjHLZNeJldCMnmu0/Bix4pPxQRkXJ0upsWvlv8geV6Kqx4xQeqlwkxskUbyDIpRGKixOYi9r69nGleVztHYsjmUe07s1srBEJ5KPLgK6spKMb9xhSzOxiXQkkniSSfE8a5N7u7OmlbQI2bingkEkdswuNdQQRYgjn/tVOIw8MRTdOezCnZms3HT0X/XP+mtdzC/SOJ0n9RcvVmiYel93960L5DmW0CYhpL7I/Os1f5UdjoT6r8vUqsVIq4uRb2JETW7eoB+VcLpCLzZjux48wuKeXPdXjyk6I0bAkHsYHjy4cqyRcMuq/P8AguyxtqWMGr+6ur0avgyfiUP5GBbS9b312qPynMxztRfkZDev9YnsnzrbR2F6J+SXMroDW2Gx2EHxUJDhYGlVcSmRmN4/8+Fc/pJ9lEWxl9iD9K/lb8q5OH+qSO5csdG9t/NqlXSFT/c/3I14f6keX8Gj2Wt4z767uC+khsR84BtdcrKByJ866+GVoWOdi3mqXMdh/wDnpfafzFcnBpf/ANGfJ+hX/aaRBpXeY6JQNKRhHJDSNhsO6Ks9RoKQx4qySmg2B3j/AM41Q5ksQyxdv+dtUykCxCVrPJ3IRyCs82QhI1qiQpBKBa1UsAKyjupbANh9zHJ0PvI8xVNzGqz4xf2/hsjOHI7PcQfKpcujNMdktRLEEz4+R1ys1x4ansuedXSrTlHKxI0op3QKVqssPBaKCbTcpfR/9VvoSuphvonF6S+ouXqy+Yek93960r5Dm8CHaO00gWQuesVGVObG/wAh31nrvsJnW6HeWcpGLnxEhZMQTdmuSbaHrtceA4eFq5tVKp2ZcTt03o34m12VvHE6AEdY8tLg87CudKg6cXFrzGcbtNML2PJmLdqnUXva4DD5EV2cNHJh4ok2nT0IceOtXSpfKcjpB/CS8fRmS3pX0ieyfOtdJ6DdFfJLmV0KVug9DrJh0S0JMsDAulU31KpmW3jGv+dlc/pJ6Ii2M1sJf0r+RvqWuXhvq++9EXEuJU6rfxH/AK6Wu+xU/wB7/cjVhvqR5fwafZMXo67uDdqSHxFsxn94Z2EoA/aPnWqGInC6XgYsRBOSMnhpgMbIXIUEvqSAOXM1jwtaMMbKdRpJp+hna4I1MOIjt+ti/wDkT+9dl4uj/qX3GTJxiI//ANsX/wAi0v8AU0ntJfdEzIeuIjH/AORD4MDR6yMtmvuHMhWxido+NK6Slx9/cOchfGDlap/QxfEHWA0mLFK8DTXFg6wFlxnfVUsLSRM4M+K76plRp9wMwNJie/51RKFNcCXBpMQKzz6vuJcGeass5RARGWqG0Q3IbvU+4j8hXOKV5jx7vcf96g6Hj30RhpqBFokFUUUE127OMSGHNI1h0j95PVTgBxrp0JJUdWcnG0Z1KqUFfRftkW094izHoRlFrZmAze4cBSzxkUssdfEeh0cl9XXwKGdyxuxJJ1JJuSe81ic5Sd2dOMVFWSNTu5ssYrCsg9dHYofEAkHuP5Co1eJX1vV1L8GtSXdrYLGbKwIy6tpqLdvlWabdV5fua51IwjmXkV21sc8OOmeI2s5W3IherYjmNK6dOVlYopawVy4wu1VnIPqtbVf/ABPOt1Jpx0Of0jF5UU28i+kX2T5mtMHoP0Z9N8wKFK2U5HTQZElGTLUwoJpVV9SuZmN4otTXM6SlqkSOxnN3Ir4o/wANvrSufh38T33oL4l1JD1D7bf1VTiJ9iX+9/8Aea8P9Vcv4NRgRZAP3Pnc/wBq9Bh5/DgvBD1YXvLxMdttOuntN51bDfzMmK+cw21h6eT2zXIxD+K+ZmW4wfq29pPJ6mbsPmv1IbiDNWaTIxF4+5vpNLF2d/B/lNCSISKqEsIRQILJoxt2nzp5yam7d4onSt2n4mh1s+9/cA5pW06x4dpo9bP/AFP7kE6Zv2j8TU62f+p/ch7pW/aPxNDrJd7Ie6Zu00M8u8NxOlPbQzMlzpKrSBJQKgR4qBHCoQWiQcDRCTJJwFPKV4Jd1/yRIIBqi4SPtqxMhtPs1lIaUX06ht4lgT9PxqyPEz4hbM1+ztqLI/VGjmRb98RAHxFzTOCUb8SjtXaexy/anWmlPbLIfi5NFPU2032UQwmx0rTCbTuh5JNWYTjcSZCpPEC1+3Um9b4TuVUKKpXUeIsK1tps0IMiWnky2IYiaVQ2CRQ7bguTXI6Rn21yFgZvdOC+KfuTzdf7VkoS7a8v2WTWjL37vePxY+TVjqycoWXGf/maqOlXy/gvoYrAdwA+BNejw7tFLuVi9q8G+/8AwZLa0N3T2m8xWmm9TnYjWbOebZX9Il9tq5GI+ozPxI1Ho29uP6ZKF+y+a9RuIG1Z2BiL+R8jS8RWRGlEY00AMdN6x8T51JbsUjpSCty8KYA2gQXlUIJUIeqEOpKtKOSKlQJKqioEUJUIeyVCHglEg9EqNhCQvGqwkbJTpgNP9nElsUVPB42HwIb+k1aiqt8pudnoommI0tKSPHo0zfHrVa/lRkv2vL1OUzPclu0k/HWkT1N8dFYRDWiI47NrW6lsFBcJroUwoPw9NMsRYxLWaTJIq9qRXv4Vw+kpfE8iQRmtzof0mT2V+r/aqcPrUXNfstq6RNFh8P1V8T9JrNCLtB//AG/7Zl0Gs75fwWwi4+/869FS4mvan5fwZbaMF3T2n8xV0HqcytuzmO3U/SZv4jedcus+2ym2oOo9E/8AEi+mWg/lfl6htqBSCqGK0Rrx9x8jSlbIjQFENADHTesfE+dB7gI6ABz8vD8zRAMqEF5VCCVCHqhDsK4Wqrl1iQYU1LksP+7Gjch77ualwiGCpcA0w0bkFWM1LhJIhxpZEFdKkWAtd0pcmMhPa2X/ALgV/Or4Fdb5HY6DCciSOePpHPgb+VaJbWOde8r+7f8AJy0LpWdM6h5UrRBjnlWt9NjBkSVvpyIg/DLVs2Oi1gXSskmFgePi4+Fee6Rl8UansZ7cyH08vsp5t/alwku35osrrsmiWH0VZJzaw65r9Muor4wdHH+f9Vegwr+GjXVfZfL+DPYqHrp7T+daYvU5lXdnKNvp+kzfxX8zXMqPtsVRBlT0L/xIvpmqcPfiHLqV8i1UxJIhA19x8jSspkiEilEsNNABJiB1m8TUe4CKgCw6Tgvh+ZogI6gBx4DxP5VCDahD1Qh9GDARG9lXiRo+g65Cc9cwFvffSuKq1Vbt7d3gr8OG/wCNSJy9++BKuCV3fMp9ZBcHhdGPfzUDXto9bKnTjla2fnqv5bGu0lYUbLTj1gAL8Qbjq3tpyzEHwp1iZ7ae7+PEOZitsleRbnYEcbXBF+F7jhzvTLEz4pe/yHMwf7gBKFOqixJ0F1tmNjfsq7rW6WbZ+uw1+zclj2QvSKpP7V9OyQpYHvtxpHiXkcku79XFcnYHfYxuo6pzcLE3ta4NrXtoaeOJi03Z6BUkNOxWtcAWtfRhqO7t1NqP9VC9vLYmZDP/AEd7kWNxYWuCbsLrz4U39TTsnff03JmQxcFJEwcAqVIINuBBuD2HUVbCtCT7LJo9Cwn2vi8jK5urAg3jA0bQ6gC3Gr1iIy2t78ylUKfApTCeYoRa4FyHjDNY6cOPv4VbGaugpkr4Fky5hbMoccNVJIB+RrdCYVJPYljirdTmMgzDJrWmT0HRcYdNKxzZCDHxaN4flXm+kJfGZdT2KLcmD00/gn9dJhZdrz/ktrrso0Sw+i/ztFZm74dc0WUdKxMo62W34Sb+OcW+XnXocO2orusgym25LwRSYqP0gWx0Ba9jbV3Fr9vVB99Xwm8z7jLPdrkci28n6TP/ABZPqNYZvtFsYgqx+hk/iQ/TNUvoRx7S8ytkjqlvUSUCEJr7j5GhczzjoDFaBW0MK1LitMkxanO2nM0GLYhtUJYdIui+z/U1QUjtUBYcR1fefIUQDKhD1Qh9DphqyZjSTRxG1uRIPvFwNfeaV2vm9+9CW1uEQArw7PhrfT3ilnFT3A43HBWA4t8T4flUyx7kGyPEMTqSdLduh41FGK2RMqHdI9wb6jTgP7UOrha1gZUIZG6t7HLw6o8BwHL5XqKnFXtxJkRIcU55Lwtw7wx4HtFIsPBd4OrQxcQQxIVdSGtqACL8Ne+mdFSild6EcLjpJsy5SLAXtYniddRwOtvn21IUcksyZFCzuNnxN0ykW6oFwfG5Omt7n5U0aCUs1+IMlncnXHA3uG1a/G/u5VWsK1tbYTqxYpl1uCbkHgDfRdDr3EfzVd1M9EmtP8+/Ijgx2Pg0h7oVH/2euopjU93zIBhu6tVOoWD4INa3ud4hRcYeHSsspDEG0oeo/gfKvN46V6zL6ZQ7kx+kxB7l8nqqhO0vfcy6uuyi/Edo1Pj5gUIztQjz9ESH1X77xpt0xXn0ebxAMoPmPjXpKUbU1LkhOt7bh4X/ACgLEwDpO/W/hdrDz+NNa0c3MrlUTnk8E/v/AMHG9tx/pE/8aX62rnzeptUdEBhPQyfxIfpmo30A12l5+hWypVbYk4g4XX4+VS5nmtCBlpblcokbLUEsEY9fSP7RqXFS0BytS5LD5h1U9g/6j1AEJFQUnwuFaXJHGpZ3lVFUcWZ7Kqi/abCihJO2pdP9nu0Rxwj/APdH/wCVW9VPuMzxlBK7mtfFEf8AwBtH/wDkk+Kf+VTqp9wv9XQf96+6PoL7mDyOlwAOJGd+F+4XrgqpJcVr+7I1qTXvkNw2F6h463N9NLB9OHd86tnN5/fgM3qEfcRcjXTw7VF+HYaCqS398SZmOGEGZRyXjpx9IVF/lRzvK372DfT33Cx4DsPEW4c8oPb3ij1jSJmIMThALEcwulteGp+IOlNCbejDFkDQ20qy4wggqXCMeGjcAqQ1LhEWDXhTXASPhQOAqKRLEseG7qZTDYsMVh9I+6NR82q9ztbkVwW/MZ920q6nU1LLDYsN8q3xqqxA+CPSllIDYPtaP0b+B8q85jH8Vl1F6lDuXH/zB8Ppb+9Z6T1+/wCjTX/tLu10Uf56y/3qyi704R8f/Ei0qN+9mCyn9Lt2QuPiXP5V6yn/APGfNHNlUti4Lw9/oR4/SSdzkf8A1H+9LVdqK98WLTnmxkl/9V6fycd2/FbET/xZPrNclvRHoYLsogXZcv3aSXopOizxekyMUsolBOa1rAkC/C5tUc1tfUrlbOlfXX0KSVKS4skCZdfj5UyepnqLQgK0txGiN1o3KnEn2ivpH8agiWgKwqEaHzjqx+wf9R6ItiAioBoP2LiRFLDIxsseJhckC5AVsxNhx0FWQdpJsorRcoNLuOjbS+0DDuIAkovEpDdIkzKxyKuihdLZb++t6xEFszgy6LnJJSSdu/kl6AuP37ikkZxLGub8IjnPK1ycguTa5NuJNNHEwStcE+inOWZpHTkSvPHpieJLUGQJzEm/DwvSqKRFFDxxvc37b61LIlkIzdhNGyDY91jxJOt+3uoWS2IkkNaKjcghi7qlwkTx0QEiQaVLhEEVjUuQm+71LkCIsPpQuwXC5Ir5e5QPOrpvbkVxdr8xphoKTQ2YWKC1XRqyA5DwljV39S7ag3BdsL6F/A+Rrl4l3eYvofMih3NXqYg95+j/AHrNSekn4P8ARqxHzQXvctYh6v8An44xV+Gj2ab5/uBJPWXvhIEzA4xv3VAP8yn/AMq9bBf+3OLiJWxVPy/YV0fWlP7x+RYflWbES+CuQuGlfGy5fwce3ji/SZv4r/Ua5aeiPWQsoJs0uytotFgZCcyr0DIoygpIwUo6G6mx4ae/hWStBuqmvAyOVOo1Z8TmwiB4mwAv2k9wrbRjGc7SlZW5+SLqzyq6QMMNcFhwHM8+4VojhZZHUvovdkY5VU9LATLWQdojdKgjRLtEekbx/IUSqK0BGFFAaHT+rH7LfW1Er4g5qCsX8B9pfJqYRgzURGMogPquNK5xcEpHUuEmWOgQk6OoC55IqhLj+jqEueyVCXGSiwoETApJO2mQwRDICKAD2SoEKij0qIRsnjjp1EVsmWOrFEFx4jp1EFxQlPYgrR6VGiXANtr6F/A+RrFilaBfQfbRQ7oD0OIP7zfQv96xUvkm/Bmuv9SC97ltg47lPBf9Rf7V08HC9KPn+1/BXVlbN74MqNkjPicS37Myr7lAU+Vekm8tGK70ziYu/W5u63oWhkW7rfrEvYacM8hueY0Bt4GsWJUupb4JeiLsFTvVlU7nb739Tje9gb78Qt/17tobXA5fOudSs6dzt41vqoJFxsbbCS4VxcA5lkC30EgOR/G4Nx7JpWrXRzU72MTjI7MdLa3t462pL2Z24Nzgm+4glJyp7Tj3AIfzNXdbOVk27FEqcU20u71K11qq47REwo3EaJsbDq5HBSumnMDvvTvUyxTXJgLCghmh0w6qeDfWaYrtqwZqIrPfgPtL5NTFbBmolbGUQH0TvZvjHs5Yy8Ukhlz5QuULdMtwzE6esOAPA1hhTc3oWSllDtxN7F2ksrLEYjEyjKXDkqwJVtALaqwt3UKlPISMrmtVKQlzO7W25ImJ6GNVsoUu7BjfMCQFA4aczSyllRfRp599i/wkuZQ3b7xpppRjLMrldWGSVjPby764bBTJDKW6R1D2A0ClmUEk6cVOndTqEmrpCq2zZo4SGUMDcEAg9xpVqrkkrOzB8S9uJsBqTyAHE0AooNk7w4fGAmBmIHAshUN3rfyNj3UzWV2Y+V5c3AOxe0Uw8YZ76sFAHMkE+QNJOVtQwg5uyLPCSLIuZSCO4gj4ipGWZXFqRcHZhKJanRW2Ue295WhnEMQRioDOGzX6wuqrbhprfXiNKZ1FDcsp0JT1RqcHKJEVwCA6hgDx1F60LVXKJaOxXbx7y4bAIr4mTIGbKoCs7seJsigmwHOmBqyTdzeHD4+MyYZ86q2RrqyMrWBsVYA8DxqAd0Vu+m9JwTQRpF0j4gvYm+VRHkuWtrxkHzpak8quWUoZ2F43EM+ELOoVipuASwB15kCsVeeelfxLqcMlWxU7on9GxB/ff/TSsdN/DnyNNb6sPL9lrFJZowOJCfXr5VujWdOnTjHj/IjV1O/j+ij3OkDHEmxLHEOT2Ws35qPiK9XiYuNKlfjBffQ4eIabnzZYQhelYsxDlcqrya5kZjbtGmvYbc6oxOZ4dqK01v8AZW9/wGhLIozcvmna3nF+v4OSb8dWeRz+Ca57bE2Nuw6391cTo59dBR4uN/DQ9HjY3w8Zd1vzoVuElgjiZlkARtRqMwIIzXXjz7uPLhVklK+xylZFI+1kZFCksyxjPYSesOJDLqBa2tTq1e7LFiZKGRPQtt1I1xeXpJDHGHlJLPK4yokbHTNcnj4C57aElYWnNrVFVtOyOVRMy3NmJYEi5textew+dKox4s09dWl8oE47rUprinZZtwjGcZPCP8qdbMpXDzK56AGem9RP5vqNOVPdgzURGJ+E+0vk1ErYO1MVsZRAbreeTHzIoxzRq8GIERjYRoVLx5g5ZBbIRbW9ufAGqYKKfZ7hpPTUs9h7Rx2CUhQYmKqbsqOjrmOToma6sLufVvxFVThroX05wek0Mx32m7RSQL06qND+ogNwR7NNTpXWoKzpxfZCdlb2yyM080gecWBRhYSopZ80eWwQqt7ra9rkHW1JWw+b5RqGIUNGHbz774uAuMNiF6NSChWOF1ysAwFypvbNY94NV06bi1GRfPq6kHNLVA27MX/q8wxGKnVsTDEQkbRJklVQ76BF6zAs3Vte3DhpbOnNRcYmeE6WdO3/AD5hQ35xevRy5FBtkCRNlI0IuVJOt+NZcsodk6MKVGqszWvHf+TPT/aHjWeWOSfMpUqE6KEA3WxBITvNalRzRTRhnOnTnKLjyJ9lzy4OAOpA6RrxyxtnWxBBDIdAwyuCGW/ZpY0tSlJz0HpVIKF5rRu3qV8O9+KmISafN0cocdRBlKkgEZVW/G1iedPOhmRXTrwg2vHfw9TXbZ3jxsIDYec9AVBV0RcrMReQ+kS4OYm45aVnhTy6Gr4c7Z1q/t+zLzfaPtDpAq4tiO5ID/RWunTTWqMNeUIy7CNHsvGy4qGact0uKWNi6kIA6xqGjcDhqtxYDinLNVVXDKUlroW0MS4wem38iRb848kqcS4KkqVAiIBGhsVWxHhSVHOHE1YeGHrRuo6mV2zip9o46NRL0spHQ5nsqixY2uBwF24Dlzq2F1TcpmPEdX1ijT5eFzYbNxr7PjkjilkUxljMSMheRRxC/hXLlsOzXnWSVSpmstL7G+hRoypZ5drfXkAbu7xyY7ERti3kY5JVjUEAxs63XKT62YxqpDac9K3TpKSyN+ZzIYhxnnSS8C8beHEOWjZyuQ5GRSQtwADcHnoQe8G2lqzdWo9l6o6mFyVY52lcNwOOdY2CuQDckA2BJHMDjwFbqFGg3ZwWps6qDd2jO4vbuI6X9fKLPGBZ2FhmGnHvroYShQdVqUE0ttNtDLXpxT0XcbD7NseTBi2tmKF5Rfn1W0J7yK7PS1FKdKK0TSX6PLvt1XDx/dzSbJgaTLITq0KcubLd9eVzkP8AL31zsRKMLwS0zP8AG3r9wVqkb9VFaxk3fw7Nlz7JwvelHdGa5L8SWJJIHHjzrPQqyo1erpJLguzHe/e0eixtFTpZlw13e3LYyD7Ml6vo2OcBhcEZlPAi/EHXUVTiJPO7u+36ucZJs6v9kG7eHlxM6TwpIohBs6gqGzgGwrJBNq7NmJcFZQOpf8E7ODEfdIQAAwASwBJNyOV+qPgKZ2W5nU5cGVu+e4cWIw2TCQwRTF0IkIygKNSCwBax4aDnSSjFx0LaFdxnmnc5LtP7O9oQo7vACqZR1JEcsXIACKDmYgkAi17nS9VZGb1iKcnZMoMRH1Z7jVeg8RfQgjlypls/IX/T5lQ9AkhJvUT+bzp0UvdgzURGNPqnxXyamKmDNREY29EW59Xbb2PhcawEwsUkRWyEBnsHVY3I5Aux+PbWCFVKVnpwLnB2uBbT3PhEZghVXQMkiQyMejhddOkQAaacUFg19bXJNmt7X4b8RFtexzQbCj6Z49txzRPZ5Emgysj+tma6q1tSLKbC491XRcVomBqUuBV4Pdl2djh0kxCK3o3SOQsUuejd0A6rEA3HLSgqik7IZ0nFZmQ7Xiz4ViYmVoWkjlABXMYyhzZTqrgSAMP3b2F6fuK7uzIN2dj4kjpsOJY0QF/vDgwRoBqCZTZW1Ata5vbSi2BItN5tmzSlXhjzyGINKIGukigkCRAbPnupUplvYC1wNKs9PZ/n3sX/ABVrF7rh73Mpu/sVsSZWiaMGNQSksmRmzGwCEi3HTrFRqovc1ZOagtSqFOVRuxp9hYOa8uEkZYVdAXWWRVy3ZArxNfK0nDTgVBBtxCNqSzRLoPI3TmtHv4dzXvUpdo7LePEIpC5ZWyiYZjGc1gRcDUc7EXsaMasZRvfYWeHnGVrefAtsDKenbCSHIGOQuzXiRhYrOOBAK6E2F1ftAIKs1nQjco9hgU26cnTRgrGsczERYqN+kgchC+oXVbgHSwPuvSqvGz8OHEPUybS7+PAmweMnwE5Y2SSF1zC+nWseJNiCCGF9CPGmdqkLxfIejPqanbV1s13p+7rxCtpYSNJi+HngUPKQMMWOaFDrY20AViVGoJGWq79YrSix18Cd6c0/48St3X6LD42ORmZokZrylSCpII6RoluSup0v3nsp60ZOm1EyvVmw3uEuOzyYJekSRDHK+VVXOvVsGJF2y5R22A0tWWlCClepo76cjZGdWFNwg009zKwbDxETqhKBwsbXEiOkeaQhQ7rcLqjX46eNa3NLUyqL2NFt2B8NipMRJJE0U7NpHIsjByc7BwLWsW07j31VKUay7Jqw8pYad5bWLTB4oNEWU6G3zsbeOtCE3TkkztUK0asc0TK4+X0vjIvyIP5V0sLPtZiqvv5nQvsrkUYPFM5ygRuGJ0H4yfqAr0XTN+upW71b8fweRo3/AKiXfZGr3CxJaHr/AIdAT+yFHkbj3Vy+kYpSTjx182JUajjKl9tf2zkO3oDlnZQWCBybcANQL91c2c3/AFccu+ZW5pnrak4rD9rjH0GbXwbjCYKUI3R/dokMtjlzEE5M3gCbd/fS1Pqz5+iOMvlRrPsWf9Mn/gH60quJK251aTEKJirEXyKRfxcH3/3qSa4iJPLdGa3xxckeFkljcreWNFy8cpkCEA68ydR28qqp01OTv3S/CfqWp8DIY/f1ocNs98kxbpm6VpfWZUsJsoDa36XqZv2eFLkcYxl6l8KWaUk3wMRvjtOPEz42aIMscjYZlDAAi63ckAm12zH301lq14FsU0oJ+Jj3oDSGzeqv83nTooe7BmoiMYx6p8V8mpitkapcX5Xt76JWxpUcm+Roi6Hc9r7yrgZkQqsnSMHs2UGNhoQrWsdEzEtreYW04cyEXJXXD375GyUkty33H2gsu0sfiYc64aZYLOYj15AFVlDGwDDjaxvmvyrTKWWOrt+WZ1G70Od/aDtIybXlMUwlFsoOQFFAGV4ijgqbNmvpbXXUVbTSy3aA207JlvuhvE8SZlbRboUCoAAzZjkAAIFySLWHK2lqj0Cm2imj2I8Inlw2IfIkLswJYMCbaqbDrECx0GhtRUrgcbGRn2nI3rvI5a1meRnIAP7xPdT2EuF4zaMiOqK+VljW0iEoxDgPfMDcA6G16TKmtRrtMsNgDDAXmjeTpDkeSLEdGyIwswy5Sr31491BPWzQzWl0+Za4bZOGb75JgenWODDSOpmKFmKsuuVEHRrlSTjcnThqKeWoiRWybv418Q3RCQJ06oxVXbISoPSZbdZbOTcd/aL5HjMPBLPJK642+wyU3tc2u3d1o44InbHIspiIEXRpGZnH4pMlna6WW7FiL8TY3aFZOKy2tf8AGo2Vyd2c9g29JB6BHKjq5uBtlJy5SeBtl17hbUA1c6cW81hVOS7Jp2w+GmjhlxLySRuh6YKbyq8MoUsDmuyCKZSO5Dw4BoR0bXPl7dgvXdmOxMJXFWPO1gL2voNL6+HuplsVtah2ytjzNJIzDJmZjlYEOwJ45Tbq99VVa0ae5ZToynqa7drcxMs8mK60eVGUFiscZDrITITcAtkCcPxHuqp4iLpuceA/UtSyt7mjxuzcLiy74eDoAkYRniRQmXrAKLKQtrkhgATpc2IA5lXG1crlFXtrqv3qtv5fgXywmRpSe6MVvXu/Ds2AZHMr9JYEhVt+0uUe7Xx7gNmDxjxXaWit+SqVB0lmfkZ/C72zKCBlKEglCtj7m4itjoxYaWLnTd1Y6BsfYmIxEaRLFEPvCRYtXZyGVNGQ6Kb3swKj9lTVkHkLZYlSqqpwKibeqLDxz4QWmzkBnXOqqySBrAMqljdB2DvrpxxiVKK1zK/LVc/EyVcssV167krcnc0G6m+gaPoHZMvROM2seRcxzBjc5v1hPboazPEVJQm1G8lZru4R/G5TOhGdeFXN33/LX3enmR/8VwM7KIzkbokkkEIRbcGDZSQy3zjQE27bV5mtRr6yTvxSb18trfc7EcTh7JSvfXxSvx1/4Cd5tqwHZn3eCbLkdQIgrAMM46oYgXAuSOAsvDnWzC1ak3HrN3dvw5+/uY2oZmou/c9vwVf2Zbdw2EnmkxM6RBoyguSDfOpOluwVvnBpL0K6jVyr3j+0WVsYzQOyRozBLZTdc+a5uvWu2uvDSpZtFd0mX+I37bEYRoiiKIRG7EcWJewOunrFTpc/MVRmlBxjw157e7lkVeWhicXvH0gKswsb37NfGm6p8AqrlZWR4lZBIqE3Ij9fKn6sa6BjcnkBfn3GmccqLo11KS8/yV8lBFsmluK0d0uWAycQTZjmOgVefAn3eFPYzSqIGyg8Dr2URM9xIEGaz3AzKT2kC97fGi9hbq5Z4qODoz0WZGAvr1g3v41VFzvqWvIo9kpSo5cO861eZdC73zxxfGuwGVUNo/3luT0nfnJL3/fqmhFKHP3+B6rbkLBvPi4YysEzxKxDMENhmW1mU8VOg4dgpnTi3doGd2KnEYt2YSsxMjl2Zr6ks5LE+JNWZbIW/EK2ftdkIyk6kAryYdhBpHEdSOlrFNFg5s8LAzcSdBqRZBawJIAGh5GhTtmsw5ro55B0CpIXXpX4gdLlsCti2YC7ZW5c7i40vVrVtCu4ENnyNH0qq5AYKGt1LEE8eJ9VuVtONDwIW+wciSKZkLRZkLqpylkDAuoI1BIuOI91Lk1GzcDqmIxOxHweLjgTI8sL5UkEwLSBWMXWZitw7cb8TepYBWSbVxMKozh+hWEXZZ4GW4CkMI1e7ABWPLTwrh1+jYSblG2Zt793d4GqnXcGnbRHLd4dsyT4uWYsSS7BTwsgJygDlp5118PQjRoxpx2SRmlNuTkLgImxDi7RoBqZZHVFAGmrHU8eABNWWstA3vudX+z7ejBbKhlE2JikMsoYdCZnYWS2o6Macde+hFy7gStwAN5t49m4nHxYxpJA8RgKKI5OETFwCSB6xOt+Fh31Fmv4AZnt5t4vvOMfErcBmuvG4Xgo+FV1Y3jY005WsXmy9tXUhmPRsoR7ZbgXDXGYEDVRxB0vXPjFRlZ8TRNXiP2gcVhEnTC4giFkEspfI7reONyyukYyqUkCWA0PCtFSjCVs0fbuZJyqLi36GB2vt15sOsZUZc6uTd2e6qVGpY3Gp5Xvz5VqpYeFLWIs69ScVGTulsVmyolZ7SMQOPjYi635XF6sm2loLTUW+0b3B71Y2R06DKDEqxqVWMPHENABc3ygE8KW1tzQo05K8ftcyO0YSzlgVABsbmxJ7FHO9XNu5TUit0V5xx4W0pWivMXewNsQRCV5kdmyZUVTYMxv6x5Aa69/CqatJz0GTTWo7EbxGbICFUIoRSL3NjfrX4mjCnkHhOxs/szxjgY4QsqSnCuEZsoVHuCrNmBAA46jlRkGWupy7aihZGAkSQ3N2TNkJ55SwBOvO1uyrEUydzRbsbSw33fELipJFLIqqqC5YA5uqbFc1wBrpz8MeIhVdWDgtE9R4zSRlZJb35XraVMYHqECZ8XmVQBYgWJubtY6HusLD3VLLgh5TclZjchKXHAGxHbpe9SwhEbrbWhuHYmbMQCfC9QJ6NjqNfPTtoMOoOGphB88zOxZiWZjckm5JPfQSSVkHc8GKgi/u5eNEAjA5R2cPmf7VAhuxcI7ypl4hgeWltb2Ohta9u6klKyHhHW7OyRb9xYqEwKZc8kMy3ZV6uVSpZrN330vTRim9BbXOHdE17c/Go3xAk2XkuysUoGjGNRovSAgX1NgW01PIVTHEU5OyZdLDVIq7QNh8WavKAlcVaoQudi7SmmtBoYLsh0GYGQFbXvcjrnlzqiooqSfE0Us0k1wJ/tV3WTCNh8RCirDiIhdAfVlQDPoeRBU+N6si9bFU1qY/DYxlH+eVOISRsWUtYEcDwoBLrZW7JxmFxOKEwT7s0KFCpOfpGCghgera/YfdSSnkHhDM7AOKKxSWc3NgCNfiD30j7cdCzSDsyyXasOHIOZnLJYoBoLi2pNr86yqjOfgXyqxij2928EpLoshMWJyy2yhD0K9WCJsuhACLftKitlNX1a2M1V8L3BNztnpiZ7S6xoAzKLgtc6LccBVpUtTqk27uBkjynCxrpo6KEcd+Ya/Gq7seyON7UVsNO6K5vG7KGGhtwBuOBsfnT6NaibMfhsIQqyyfq2BII1JIYra3LVfKhKTWiHpxu7vY9s7Ama4X1AdS39hzoSdtWGLT0Wx7eGER9HGvBVJJtbMSdT8qkHfUWfcVMCgsoPMgfOmewq3Nl9oe17lcOhIRQGOp64sMubt5/KqqdOzv9jRWrZoqP3MTVxmPVCCgVCHjUCeUXqADNmzqjda+UixI42PdfXt91NF2eoGeimykkWNjpcXHjY+VI4pjqTQx5CdSST30RRjSG1gdPPu8KFkG7Ib0Q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http://www.elon.edu/images/e-web/imagining/event-coverage/wtpf_wsis_2013/WSIS_20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1321" y="1436275"/>
            <a:ext cx="2849501" cy="1992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4380217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F09665537E8D341ADA6A85EE4CA1585" ma:contentTypeVersion="1" ma:contentTypeDescription="Create a new document." ma:contentTypeScope="" ma:versionID="a5b5002d338c3dfc9c23d1fc6ff9a5a1">
  <xsd:schema xmlns:xsd="http://www.w3.org/2001/XMLSchema" xmlns:xs="http://www.w3.org/2001/XMLSchema" xmlns:p="http://schemas.microsoft.com/office/2006/metadata/properties" xmlns:ns1="http://schemas.microsoft.com/sharepoint/v3" targetNamespace="http://schemas.microsoft.com/office/2006/metadata/properties" ma:root="true" ma:fieldsID="b228988b49dc108baf44788243a63e3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4D9B19-2777-407B-A56D-3EF77E32B13A}"/>
</file>

<file path=customXml/itemProps2.xml><?xml version="1.0" encoding="utf-8"?>
<ds:datastoreItem xmlns:ds="http://schemas.openxmlformats.org/officeDocument/2006/customXml" ds:itemID="{E72E04E5-9E42-4A53-8FA4-B2E99F4002BD}"/>
</file>

<file path=customXml/itemProps3.xml><?xml version="1.0" encoding="utf-8"?>
<ds:datastoreItem xmlns:ds="http://schemas.openxmlformats.org/officeDocument/2006/customXml" ds:itemID="{140B8F00-469C-40F7-A66E-DB304E6373ED}"/>
</file>

<file path=docProps/app.xml><?xml version="1.0" encoding="utf-8"?>
<Properties xmlns="http://schemas.openxmlformats.org/officeDocument/2006/extended-properties" xmlns:vt="http://schemas.openxmlformats.org/officeDocument/2006/docPropsVTypes">
  <Template/>
  <TotalTime>2936</TotalTime>
  <Words>858</Words>
  <Application>Microsoft Office PowerPoint</Application>
  <PresentationFormat>On-screen Show (4:3)</PresentationFormat>
  <Paragraphs>226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WSIS+10 High-Level Event  10-13 June 2014  (9 June – Pre-Events) ITU Headquarters, Geneva</vt:lpstr>
      <vt:lpstr>WSIS Overall Review: Background</vt:lpstr>
      <vt:lpstr>WSIS Overall Review: Background</vt:lpstr>
      <vt:lpstr>Council Resolution 1334 (MOD. 2013)  WSIS+10 High Level Event</vt:lpstr>
      <vt:lpstr>WSIS+10 High-Level Event:  Expected Outcomes </vt:lpstr>
      <vt:lpstr>Preparatory Process for WSIS+10 High-Level Event as an extended version of WSIS Forum</vt:lpstr>
      <vt:lpstr>Preparatory Process   (Multistakeholder Preparatory Platform)</vt:lpstr>
      <vt:lpstr>Status of the Documents  (Multistakeholder Preparatory Platform)</vt:lpstr>
      <vt:lpstr>HL Event: Expected Participation</vt:lpstr>
      <vt:lpstr>Format of Event </vt:lpstr>
      <vt:lpstr>Preliminary Agenda</vt:lpstr>
      <vt:lpstr>High-Level Policy Statements 10-11 June 2014</vt:lpstr>
      <vt:lpstr>High Level Dialogues </vt:lpstr>
      <vt:lpstr>Preparatory Process  Accountability of WSIS beyond 2015</vt:lpstr>
      <vt:lpstr>10 Year Anniversary of Partnership for Measuring ICT for Development</vt:lpstr>
      <vt:lpstr>10 Year Anniversary of the  WSIS Stocktaking Process</vt:lpstr>
      <vt:lpstr>10 Year Anniversary of the  WSIS Stocktaking Process</vt:lpstr>
      <vt:lpstr>Update on the WSIS+10 High-level Event: 10 Year Reports</vt:lpstr>
      <vt:lpstr>Country Workshops</vt:lpstr>
      <vt:lpstr>Exhibition </vt:lpstr>
      <vt:lpstr> Format and Thematic Focus  Open Consultation Completed </vt:lpstr>
      <vt:lpstr>Communications</vt:lpstr>
      <vt:lpstr>WSIS+10 High Level Event’s Partners</vt:lpstr>
      <vt:lpstr>Call for Actions</vt:lpstr>
      <vt:lpstr>10 Years Report on ITUs Contribution to the Implementation of the WSIS Outcomes</vt:lpstr>
      <vt:lpstr>Thank You </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dc:creator>
  <cp:lastModifiedBy>PONDER</cp:lastModifiedBy>
  <cp:revision>95</cp:revision>
  <dcterms:created xsi:type="dcterms:W3CDTF">2014-02-26T09:08:06Z</dcterms:created>
  <dcterms:modified xsi:type="dcterms:W3CDTF">2014-05-07T07:57:51Z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0x010100CF09665537E8D341ADA6A85EE4CA1585</vt:lpwstr>
  </property>
</Properties>
</file>