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4" r:id="rId5"/>
    <p:sldId id="261" r:id="rId6"/>
    <p:sldId id="262" r:id="rId7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B5FA6BC-F466-4322-A45D-437590658951}">
          <p14:sldIdLst>
            <p14:sldId id="256"/>
            <p14:sldId id="257"/>
            <p14:sldId id="259"/>
            <p14:sldId id="264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28" autoAdjust="0"/>
  </p:normalViewPr>
  <p:slideViewPr>
    <p:cSldViewPr>
      <p:cViewPr>
        <p:scale>
          <a:sx n="90" d="100"/>
          <a:sy n="90" d="100"/>
        </p:scale>
        <p:origin x="258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10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9505-6BC1-4E7C-87C7-BC3E42437DE6}" type="datetimeFigureOut">
              <a:rPr lang="es-CR" smtClean="0"/>
              <a:pPr/>
              <a:t>03/02/2014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D0B3C-CF7C-48EF-9BBA-F134E0698CE0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158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9505-6BC1-4E7C-87C7-BC3E42437DE6}" type="datetimeFigureOut">
              <a:rPr lang="es-CR" smtClean="0"/>
              <a:pPr/>
              <a:t>03/02/2014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D0B3C-CF7C-48EF-9BBA-F134E0698CE0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6526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9505-6BC1-4E7C-87C7-BC3E42437DE6}" type="datetimeFigureOut">
              <a:rPr lang="es-CR" smtClean="0"/>
              <a:pPr/>
              <a:t>03/02/2014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D0B3C-CF7C-48EF-9BBA-F134E0698CE0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4716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9505-6BC1-4E7C-87C7-BC3E42437DE6}" type="datetimeFigureOut">
              <a:rPr lang="es-CR" smtClean="0"/>
              <a:pPr/>
              <a:t>03/02/2014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D0B3C-CF7C-48EF-9BBA-F134E0698CE0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0919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9505-6BC1-4E7C-87C7-BC3E42437DE6}" type="datetimeFigureOut">
              <a:rPr lang="es-CR" smtClean="0"/>
              <a:pPr/>
              <a:t>03/02/2014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D0B3C-CF7C-48EF-9BBA-F134E0698CE0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2962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9505-6BC1-4E7C-87C7-BC3E42437DE6}" type="datetimeFigureOut">
              <a:rPr lang="es-CR" smtClean="0"/>
              <a:pPr/>
              <a:t>03/02/2014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D0B3C-CF7C-48EF-9BBA-F134E0698CE0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2996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9505-6BC1-4E7C-87C7-BC3E42437DE6}" type="datetimeFigureOut">
              <a:rPr lang="es-CR" smtClean="0"/>
              <a:pPr/>
              <a:t>03/02/2014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D0B3C-CF7C-48EF-9BBA-F134E0698CE0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0072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9505-6BC1-4E7C-87C7-BC3E42437DE6}" type="datetimeFigureOut">
              <a:rPr lang="es-CR" smtClean="0"/>
              <a:pPr/>
              <a:t>03/02/2014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D0B3C-CF7C-48EF-9BBA-F134E0698CE0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6245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9505-6BC1-4E7C-87C7-BC3E42437DE6}" type="datetimeFigureOut">
              <a:rPr lang="es-CR" smtClean="0"/>
              <a:pPr/>
              <a:t>03/02/2014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D0B3C-CF7C-48EF-9BBA-F134E0698CE0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6256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9505-6BC1-4E7C-87C7-BC3E42437DE6}" type="datetimeFigureOut">
              <a:rPr lang="es-CR" smtClean="0"/>
              <a:pPr/>
              <a:t>03/02/2014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D0B3C-CF7C-48EF-9BBA-F134E0698CE0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0457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9505-6BC1-4E7C-87C7-BC3E42437DE6}" type="datetimeFigureOut">
              <a:rPr lang="es-CR" smtClean="0"/>
              <a:pPr/>
              <a:t>03/02/2014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D0B3C-CF7C-48EF-9BBA-F134E0698CE0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03626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B9505-6BC1-4E7C-87C7-BC3E42437DE6}" type="datetimeFigureOut">
              <a:rPr lang="es-CR" smtClean="0"/>
              <a:pPr/>
              <a:t>03/02/2014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D0B3C-CF7C-48EF-9BBA-F134E0698CE0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8135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4" y="19888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R" sz="4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ITU </a:t>
            </a:r>
            <a:r>
              <a:rPr kumimoji="0" lang="es-CR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Strategic</a:t>
            </a:r>
            <a:r>
              <a:rPr kumimoji="0" lang="es-CR" sz="4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es-CR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Planning</a:t>
            </a:r>
            <a:endParaRPr kumimoji="0" lang="es-CR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580112" y="2132856"/>
            <a:ext cx="2520280" cy="40218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ICE </a:t>
            </a:r>
            <a:r>
              <a:rPr kumimoji="0" lang="es-C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Proposal</a:t>
            </a:r>
            <a:endParaRPr kumimoji="0" lang="es-C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3"/>
          <p:cNvSpPr txBox="1"/>
          <p:nvPr/>
        </p:nvSpPr>
        <p:spPr>
          <a:xfrm>
            <a:off x="6228184" y="5493407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January</a:t>
            </a:r>
            <a:r>
              <a:rPr kumimoji="0" lang="es-CR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2014</a:t>
            </a:r>
            <a:endParaRPr kumimoji="0" lang="es-CR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3202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6250370"/>
              </p:ext>
            </p:extLst>
          </p:nvPr>
        </p:nvGraphicFramePr>
        <p:xfrm>
          <a:off x="179512" y="404664"/>
          <a:ext cx="8568952" cy="514995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03076"/>
                <a:gridCol w="5059190"/>
                <a:gridCol w="607103"/>
                <a:gridCol w="134912"/>
                <a:gridCol w="742014"/>
                <a:gridCol w="944382"/>
                <a:gridCol w="778275"/>
              </a:tblGrid>
              <a:tr h="27163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FF00"/>
                          </a:solidFill>
                          <a:effectLst/>
                        </a:rPr>
                        <a:t>Goal</a:t>
                      </a:r>
                      <a:r>
                        <a:rPr lang="en-US" sz="11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1: Growth</a:t>
                      </a:r>
                      <a:endParaRPr lang="en-US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FF00"/>
                          </a:solidFill>
                          <a:effectLst/>
                        </a:rPr>
                        <a:t>Goal</a:t>
                      </a:r>
                      <a:r>
                        <a:rPr lang="en-US" sz="11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2: Inclusiveness</a:t>
                      </a:r>
                      <a:endParaRPr lang="en-US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FF00"/>
                          </a:solidFill>
                          <a:effectLst/>
                        </a:rPr>
                        <a:t>Goal 3: Sustainability</a:t>
                      </a:r>
                      <a:endParaRPr lang="en-US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FF00"/>
                          </a:solidFill>
                          <a:effectLst/>
                        </a:rPr>
                        <a:t>Goal 4: Innovation</a:t>
                      </a:r>
                      <a:endParaRPr lang="en-US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anchor="ctr"/>
                </a:tc>
              </a:tr>
              <a:tr h="2150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i="1" dirty="0" smtClean="0">
                        <a:effectLst/>
                        <a:latin typeface="+mn-lt"/>
                      </a:endParaRPr>
                    </a:p>
                  </a:txBody>
                  <a:tcPr marL="45534" marR="45534" marT="0" marB="0" vert="vert27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</a:rPr>
                        <a:t>Governance: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PP, Council, World conferences and assemblies</a:t>
                      </a:r>
                      <a:endParaRPr lang="en-US" sz="1100" b="1" i="0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36000" marB="36000"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72000" marR="72000" marT="36000" marB="3600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72000" marR="72000" marT="36000" marB="3600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72000" marR="72000" marT="36000" marB="36000"/>
                </a:tc>
              </a:tr>
              <a:tr h="590235">
                <a:tc rowSpan="13">
                  <a:txBody>
                    <a:bodyPr/>
                    <a:lstStyle/>
                    <a:p>
                      <a:pPr marL="0" lvl="0" indent="0" algn="ctr">
                        <a:lnSpc>
                          <a:spcPct val="70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100" dirty="0" smtClean="0">
                          <a:solidFill>
                            <a:srgbClr val="FFFF00"/>
                          </a:solidFill>
                          <a:effectLst/>
                        </a:rPr>
                        <a:t>Objectives</a:t>
                      </a:r>
                      <a:r>
                        <a:rPr lang="en-US" sz="11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/ Outcomes</a:t>
                      </a:r>
                      <a:endParaRPr kumimoji="0" lang="en-US" sz="1100" b="1" kern="1200" dirty="0" smtClean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vert="vert270" anchor="ctr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Foster global standards, interoperability and improved performance of equipment, networks,</a:t>
                      </a:r>
                      <a:r>
                        <a:rPr kumimoji="0" lang="en-US" sz="1100" kern="1200" baseline="0" dirty="0" smtClean="0">
                          <a:effectLst/>
                        </a:rPr>
                        <a:t> </a:t>
                      </a:r>
                      <a:r>
                        <a:rPr kumimoji="0" lang="en-US" sz="1100" kern="1200" dirty="0" smtClean="0">
                          <a:effectLst/>
                        </a:rPr>
                        <a:t>services and applications (ITU-T) / Provide for worldwide connectivity and interoperability, improved performance, quality and affordability of service and overall system economy in radiocommunications (ITU-R)</a:t>
                      </a:r>
                      <a:endParaRPr kumimoji="0" lang="en-US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7196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Meet, in a rational, equitable, efficient and economical way, the ITU membership requirements for radio-frequency spectrum and satellite-orbit resources, while ensuring operations of radiocommunication systems free of harmful interference (ITU-R) / Ensure</a:t>
                      </a:r>
                      <a:r>
                        <a:rPr kumimoji="0" lang="en-US" sz="1100" kern="1200" baseline="0" dirty="0" smtClean="0">
                          <a:effectLst/>
                        </a:rPr>
                        <a:t> e</a:t>
                      </a:r>
                      <a:r>
                        <a:rPr kumimoji="0" lang="en-US" sz="1100" kern="1200" dirty="0" smtClean="0">
                          <a:effectLst/>
                        </a:rPr>
                        <a:t>quitable, economic and efficient allocation of numbering, naming, addressing and identification resources (ITU-T)</a:t>
                      </a:r>
                      <a:endParaRPr kumimoji="0" lang="en-US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351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Create an enabling environment conducive to ICT development and to foster the deployment of telecommunication/ICT networks (ITU-D)</a:t>
                      </a:r>
                      <a:endParaRPr kumimoji="0" lang="en-US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3314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Strengthen  climate change adaptation and disaster management efforts through telecommunications / ICTs (ITU-D)</a:t>
                      </a:r>
                      <a:endParaRPr kumimoji="0" lang="en-US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Wingdings 2" panose="05020102010507070707" pitchFamily="18" charset="2"/>
                      </a:endParaRPr>
                    </a:p>
                  </a:txBody>
                  <a:tcPr marL="72000" marR="72000" marT="36000" marB="36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331471">
                <a:tc vMerge="1">
                  <a:txBody>
                    <a:bodyPr/>
                    <a:lstStyle/>
                    <a:p>
                      <a:pPr marL="0" lvl="0" indent="0" algn="ctr">
                        <a:lnSpc>
                          <a:spcPct val="70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vert="vert270" anchor="ctr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Enable active participation of developing countries in the definition and adoption of ICT standards (ITU-T)</a:t>
                      </a:r>
                      <a:endParaRPr kumimoji="0" lang="en-US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3314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Foster international cooperation on telecommunications/ICT development issues (ITU-D)</a:t>
                      </a:r>
                      <a:endParaRPr kumimoji="0" lang="en-US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3314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Build human and institutional capacity, promote digital inclusion and provide concentrated assistance to countries in special need (ITU-D)</a:t>
                      </a:r>
                      <a:endParaRPr kumimoji="0" lang="en-US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2297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Enhance the roll-out and the safe use of ICT applications and services</a:t>
                      </a:r>
                      <a:r>
                        <a:rPr kumimoji="0" lang="en-US" sz="1100" kern="1200" baseline="0" dirty="0" smtClean="0">
                          <a:effectLst/>
                        </a:rPr>
                        <a:t> </a:t>
                      </a:r>
                      <a:r>
                        <a:rPr kumimoji="0" lang="en-US" sz="1100" kern="1200" dirty="0" smtClean="0">
                          <a:effectLst/>
                        </a:rPr>
                        <a:t>(ITU-D)</a:t>
                      </a:r>
                      <a:endParaRPr kumimoji="0" lang="en-US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21501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kumimoji="0" lang="en-US" sz="1200" b="1" kern="1200" dirty="0" smtClean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vert="vert270" anchor="ctr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Attract and foster new ideas (inter-</a:t>
                      </a:r>
                      <a:r>
                        <a:rPr kumimoji="0" lang="en-US" sz="1100" kern="1200" dirty="0" err="1" smtClean="0">
                          <a:effectLst/>
                        </a:rPr>
                        <a:t>sectoral</a:t>
                      </a:r>
                      <a:r>
                        <a:rPr kumimoji="0" lang="en-US" sz="1100" kern="1200" dirty="0" smtClean="0">
                          <a:effectLst/>
                        </a:rPr>
                        <a:t>)</a:t>
                      </a:r>
                      <a:endParaRPr kumimoji="0" lang="en-US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2297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Provide a platform for development of</a:t>
                      </a:r>
                      <a:r>
                        <a:rPr kumimoji="0" lang="en-US" sz="1100" kern="1200" baseline="0" dirty="0" smtClean="0">
                          <a:effectLst/>
                        </a:rPr>
                        <a:t> </a:t>
                      </a:r>
                      <a:r>
                        <a:rPr kumimoji="0" lang="en-US" sz="1100" kern="1200" dirty="0" smtClean="0">
                          <a:effectLst/>
                        </a:rPr>
                        <a:t>ideas and partnerships (inter-</a:t>
                      </a:r>
                      <a:r>
                        <a:rPr kumimoji="0" lang="en-US" sz="1100" kern="1200" dirty="0" err="1" smtClean="0">
                          <a:effectLst/>
                        </a:rPr>
                        <a:t>sectoral</a:t>
                      </a:r>
                      <a:r>
                        <a:rPr kumimoji="0" lang="en-US" sz="1100" kern="1200" dirty="0" smtClean="0">
                          <a:effectLst/>
                        </a:rPr>
                        <a:t>)</a:t>
                      </a:r>
                      <a:endParaRPr kumimoji="0" lang="en-US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2297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Ensure emerging trends in ICT ecosystem are identified and analyzed (inter-</a:t>
                      </a:r>
                      <a:r>
                        <a:rPr kumimoji="0" lang="en-US" sz="1100" kern="1200" dirty="0" err="1" smtClean="0">
                          <a:effectLst/>
                        </a:rPr>
                        <a:t>sectoral</a:t>
                      </a:r>
                      <a:r>
                        <a:rPr kumimoji="0" lang="en-US" sz="1100" kern="1200" dirty="0" smtClean="0">
                          <a:effectLst/>
                        </a:rPr>
                        <a:t>)</a:t>
                      </a:r>
                      <a:endParaRPr kumimoji="0" lang="en-US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3314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Developing responses to strengthen linkage</a:t>
                      </a:r>
                      <a:r>
                        <a:rPr kumimoji="0" lang="en-US" sz="1100" kern="1200" baseline="0" dirty="0" smtClean="0">
                          <a:effectLst/>
                        </a:rPr>
                        <a:t> </a:t>
                      </a:r>
                      <a:r>
                        <a:rPr kumimoji="0" lang="en-US" sz="1100" kern="1200" dirty="0" smtClean="0">
                          <a:effectLst/>
                        </a:rPr>
                        <a:t>between ICT development &amp; global development</a:t>
                      </a:r>
                      <a:r>
                        <a:rPr kumimoji="0" lang="en-US" sz="1100" kern="1200" baseline="0" dirty="0" smtClean="0">
                          <a:effectLst/>
                        </a:rPr>
                        <a:t> </a:t>
                      </a:r>
                      <a:r>
                        <a:rPr kumimoji="0" lang="en-US" sz="1100" kern="1200" dirty="0" smtClean="0">
                          <a:effectLst/>
                        </a:rPr>
                        <a:t>goals (inter-</a:t>
                      </a:r>
                      <a:r>
                        <a:rPr kumimoji="0" lang="en-US" sz="1100" kern="1200" dirty="0" err="1" smtClean="0">
                          <a:effectLst/>
                        </a:rPr>
                        <a:t>sectoral</a:t>
                      </a:r>
                      <a:r>
                        <a:rPr kumimoji="0" lang="en-US" sz="1100" kern="1200" dirty="0" smtClean="0">
                          <a:effectLst/>
                        </a:rPr>
                        <a:t>)</a:t>
                      </a:r>
                      <a:endParaRPr kumimoji="0" lang="en-US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3314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Foster an</a:t>
                      </a:r>
                      <a:r>
                        <a:rPr kumimoji="0" lang="en-US" sz="1100" kern="1200" baseline="0" dirty="0" smtClean="0">
                          <a:effectLst/>
                        </a:rPr>
                        <a:t> optimum </a:t>
                      </a:r>
                      <a:r>
                        <a:rPr kumimoji="0" lang="en-US" sz="1100" kern="1200" dirty="0" smtClean="0">
                          <a:effectLst/>
                        </a:rPr>
                        <a:t>ecosystem for cooperation and adequate development of policies and frameworks (inter-</a:t>
                      </a:r>
                      <a:r>
                        <a:rPr kumimoji="0" lang="en-US" sz="1100" kern="1200" dirty="0" err="1" smtClean="0">
                          <a:effectLst/>
                        </a:rPr>
                        <a:t>sectoral</a:t>
                      </a:r>
                      <a:r>
                        <a:rPr kumimoji="0" lang="en-US" sz="1100" kern="1200" dirty="0" smtClean="0">
                          <a:effectLst/>
                        </a:rPr>
                        <a:t>)</a:t>
                      </a:r>
                      <a:endParaRPr kumimoji="0" lang="en-US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</a:tbl>
          </a:graphicData>
        </a:graphic>
      </p:graphicFrame>
      <p:sp>
        <p:nvSpPr>
          <p:cNvPr id="7" name="Title Placeholder 1"/>
          <p:cNvSpPr txBox="1">
            <a:spLocks/>
          </p:cNvSpPr>
          <p:nvPr/>
        </p:nvSpPr>
        <p:spPr>
          <a:xfrm>
            <a:off x="285750" y="-77220"/>
            <a:ext cx="8459648" cy="4818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Sector and Intersectoral Objectives/Outcomes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643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7141960"/>
              </p:ext>
            </p:extLst>
          </p:nvPr>
        </p:nvGraphicFramePr>
        <p:xfrm>
          <a:off x="467544" y="1772816"/>
          <a:ext cx="8136904" cy="269480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87794"/>
                <a:gridCol w="4804104"/>
                <a:gridCol w="576492"/>
                <a:gridCol w="128109"/>
                <a:gridCol w="704603"/>
                <a:gridCol w="896766"/>
                <a:gridCol w="739036"/>
              </a:tblGrid>
              <a:tr h="36035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FF00"/>
                          </a:solidFill>
                          <a:effectLst/>
                        </a:rPr>
                        <a:t>Goal</a:t>
                      </a:r>
                      <a:r>
                        <a:rPr lang="en-US" sz="11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1: Growth</a:t>
                      </a:r>
                      <a:endParaRPr lang="en-US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FF00"/>
                          </a:solidFill>
                          <a:effectLst/>
                        </a:rPr>
                        <a:t>Goal</a:t>
                      </a:r>
                      <a:r>
                        <a:rPr lang="en-US" sz="11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2: Inclusiveness</a:t>
                      </a:r>
                      <a:endParaRPr lang="en-US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FF00"/>
                          </a:solidFill>
                          <a:effectLst/>
                        </a:rPr>
                        <a:t>Goal 3: Sustainability</a:t>
                      </a:r>
                      <a:endParaRPr lang="en-US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FF00"/>
                          </a:solidFill>
                          <a:effectLst/>
                        </a:rPr>
                        <a:t>Goal 4: Innovation</a:t>
                      </a:r>
                      <a:endParaRPr lang="en-US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anchor="ctr"/>
                </a:tc>
              </a:tr>
              <a:tr h="12238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rgbClr val="FFFF00"/>
                          </a:solidFill>
                          <a:effectLst/>
                        </a:rPr>
                        <a:t>Enablers</a:t>
                      </a:r>
                      <a:endParaRPr kumimoji="0" lang="en-US" sz="1100" b="1" kern="1200" dirty="0" smtClean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34" marR="45534" marT="0" marB="0" vert="vert270" anchor="ctr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Ensure efficient and effective use of human, financial and capital resources; work-conducive, safe and secure working environment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kern="1200" dirty="0" smtClean="0">
                        <a:effectLst/>
                      </a:endParaRP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Ensure efficient and accessible conferences, meetings, documentation, publications and information infrastructures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kern="1200" dirty="0" smtClean="0">
                        <a:effectLst/>
                      </a:endParaRP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Ensure efficient membership related, protocol and communication services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kern="1200" dirty="0" smtClean="0">
                        <a:effectLst/>
                      </a:endParaRP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Ensure efficient planning, coordination &amp; execution of the SP and OPs of the Union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kern="1200" dirty="0" smtClean="0">
                        <a:effectLst/>
                      </a:endParaRP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effectLst/>
                        </a:rPr>
                        <a:t>Ensure effective and efficient  governance of the Organization (internal and external)</a:t>
                      </a: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1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534" marR="45534" marT="36000" marB="3600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b="1" kern="1200" dirty="0" smtClean="0">
                          <a:solidFill>
                            <a:schemeClr val="bg1"/>
                          </a:solidFill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b="1" kern="1200" dirty="0" smtClean="0">
                          <a:solidFill>
                            <a:schemeClr val="bg1"/>
                          </a:solidFill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b="1" kern="1200" dirty="0" smtClean="0">
                          <a:solidFill>
                            <a:schemeClr val="bg1"/>
                          </a:solidFill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b="1" kern="1200" dirty="0" smtClean="0">
                          <a:solidFill>
                            <a:schemeClr val="bg1"/>
                          </a:solidFill>
                          <a:effectLst/>
                          <a:sym typeface="Wingdings 2" panose="05020102010507070707" pitchFamily="18" charset="2"/>
                        </a:rPr>
                        <a:t></a:t>
                      </a:r>
                      <a:endParaRPr kumimoji="0" lang="en-US" sz="11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99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317045"/>
              </p:ext>
            </p:extLst>
          </p:nvPr>
        </p:nvGraphicFramePr>
        <p:xfrm>
          <a:off x="395537" y="1340768"/>
          <a:ext cx="8280918" cy="3659088"/>
        </p:xfrm>
        <a:graphic>
          <a:graphicData uri="http://schemas.openxmlformats.org/drawingml/2006/table">
            <a:tbl>
              <a:tblPr firstRow="1" firstCol="1" bandRow="1">
                <a:tableStyleId>{E8034E78-7F5D-4C2E-B375-FC64B27BC917}</a:tableStyleId>
              </a:tblPr>
              <a:tblGrid>
                <a:gridCol w="3409790"/>
                <a:gridCol w="2713914"/>
                <a:gridCol w="2157214"/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rgbClr val="FFFF00"/>
                          </a:solidFill>
                          <a:effectLst/>
                        </a:rPr>
                        <a:t>Objectives</a:t>
                      </a:r>
                      <a:endParaRPr kumimoji="0" lang="en-US" sz="1100" b="1" kern="1200" dirty="0" smtClean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rgbClr val="FFFF00"/>
                          </a:solidFill>
                          <a:effectLst/>
                        </a:rPr>
                        <a:t>Description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kern="1200" dirty="0" smtClean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rgbClr val="FFFF00"/>
                          </a:solidFill>
                          <a:effectLst/>
                        </a:rPr>
                        <a:t> Indicator</a:t>
                      </a:r>
                      <a:endParaRPr kumimoji="0" lang="en-US" sz="1100" kern="1200" dirty="0" smtClean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586106"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Foster global standards, interoperability and improved performance of equipment, networks, services and applications (ITU-T) / Provide for worldwide connectivity and interoperability, improved performance, quality and affordability of service and overall system economy in radiocommunications (ITU-R)</a:t>
                      </a: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1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Sponsor and establish at least two proposals regarding</a:t>
                      </a: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either performance or affordability improvement  schema</a:t>
                      </a:r>
                      <a:endParaRPr kumimoji="0"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X &lt; 2 poor, x = 2 good, x &gt; 2 excellent</a:t>
                      </a:r>
                      <a:endParaRPr kumimoji="0"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586106"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Meet, in a rational, equitable, efficient and economical way, the ITU membership requirements for radio-frequency spectrum and satellite-orbit resources, while ensuring operations of radiocommunication systems free of harmful interference (ITU-R) / Ensure equitable, economic and efficient allocation of numbering, naming, addressing and identification resources (ITU-T)</a:t>
                      </a: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1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Foster an evaluation for spectrum and  satellite- orbit  resources optimization.</a:t>
                      </a:r>
                      <a:endParaRPr kumimoji="0" lang="en-US" sz="11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% of progress in evaluation </a:t>
                      </a:r>
                      <a:r>
                        <a:rPr kumimoji="0" lang="en-US" sz="1100" kern="1200" smtClean="0">
                          <a:solidFill>
                            <a:schemeClr val="tx1"/>
                          </a:solidFill>
                          <a:effectLst/>
                        </a:rPr>
                        <a:t>and optimization</a:t>
                      </a:r>
                      <a:endParaRPr kumimoji="0" lang="en-US" sz="1100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2000" marR="72000" marT="36000" marB="36000"/>
                </a:tc>
              </a:tr>
              <a:tr h="502916"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Create an enabling environment conducive to ICT development and to foster the deployment of telecommunication/ICT networks (ITU-D)</a:t>
                      </a: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1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Foster</a:t>
                      </a: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at least two implementation recommendations to boost the growth for telecommunications/ICT networks on developing countries.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X &lt; 2 poor, x = 2 good, x &gt; 2 excellent</a:t>
                      </a:r>
                      <a:endParaRPr kumimoji="0"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30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636020"/>
              </p:ext>
            </p:extLst>
          </p:nvPr>
        </p:nvGraphicFramePr>
        <p:xfrm>
          <a:off x="467544" y="836712"/>
          <a:ext cx="8136904" cy="3404952"/>
        </p:xfrm>
        <a:graphic>
          <a:graphicData uri="http://schemas.openxmlformats.org/drawingml/2006/table">
            <a:tbl>
              <a:tblPr firstRow="1" firstCol="1" bandRow="1">
                <a:tableStyleId>{E8034E78-7F5D-4C2E-B375-FC64B27BC917}</a:tableStyleId>
              </a:tblPr>
              <a:tblGrid>
                <a:gridCol w="3350490"/>
                <a:gridCol w="2940226"/>
                <a:gridCol w="1846188"/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rgbClr val="FFFF00"/>
                          </a:solidFill>
                          <a:effectLst/>
                        </a:rPr>
                        <a:t>Objectives</a:t>
                      </a:r>
                      <a:endParaRPr kumimoji="0" lang="en-US" sz="1100" b="1" kern="1200" dirty="0" smtClean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rgbClr val="FFFF00"/>
                          </a:solidFill>
                          <a:effectLst/>
                        </a:rPr>
                        <a:t>Explanation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kern="1200" dirty="0" smtClean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rgbClr val="FFFF00"/>
                          </a:solidFill>
                          <a:effectLst/>
                        </a:rPr>
                        <a:t> Indicator</a:t>
                      </a:r>
                      <a:endParaRPr kumimoji="0" lang="en-US" sz="1100" kern="1200" dirty="0" smtClean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421560"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Strengthen  climate change adaptation and disaster management efforts through telecommunications / ICTs (ITU-D)</a:t>
                      </a:r>
                      <a:endParaRPr kumimoji="0" lang="en-US" sz="1100" i="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Foster</a:t>
                      </a: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at least two Congresses among member professionals related to climate change and disaster management on the different countries. </a:t>
                      </a: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Foster a knowledge base related to this important issue.</a:t>
                      </a:r>
                      <a:endParaRPr kumimoji="0" lang="en-US" sz="11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X &lt; 2 poor, x = 2 good, x &gt; 2 excellent</a:t>
                      </a: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100" kern="12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% of  Knowledge base built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414465"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Enable active participation of developing countries in the definition and adoption of ICT standards (ITU-T)</a:t>
                      </a:r>
                      <a:endParaRPr kumimoji="0" lang="en-US" sz="1100" i="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Foster at least two developing countries per year to participate in the definition and adoption of ICT standards (ITU-T)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s-CR" sz="110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X &lt; 2 poor, x = 2 good, x &gt; 2 excellent</a:t>
                      </a:r>
                      <a:endParaRPr kumimoji="0" lang="es-CR" sz="110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229808"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Foster international cooperation on telecommunications/ICT development issues (ITU-D)</a:t>
                      </a:r>
                      <a:endParaRPr kumimoji="0" lang="en-US" sz="1100" i="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Enable at least 2 training courses per semester on telecommunications/ICT. 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X &lt; 2 poor, x = 2 good, x &gt; 2 excellent</a:t>
                      </a:r>
                      <a:endParaRPr kumimoji="0" lang="en-US" sz="11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379339"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Build human and institutional capacity, promote digital inclusion and provide concentrated assistance to countries in special need (ITU-D)</a:t>
                      </a:r>
                      <a:endParaRPr kumimoji="0" lang="en-US" sz="1100" i="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Ensure</a:t>
                      </a: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concentrated assistance to at least one country in special need per year. </a:t>
                      </a: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Establish and publish parameters for priority assignment</a:t>
                      </a:r>
                      <a:r>
                        <a:rPr kumimoji="0" lang="en-US" sz="1100" kern="1200" baseline="0" smtClean="0">
                          <a:solidFill>
                            <a:schemeClr val="tx1"/>
                          </a:solidFill>
                          <a:effectLst/>
                        </a:rPr>
                        <a:t>.  </a:t>
                      </a:r>
                      <a:endParaRPr kumimoji="0" lang="en-US" sz="1100" kern="12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Establish  follow up and / or mentoring operators.   Follow up procedure defined</a:t>
                      </a:r>
                      <a:endParaRPr kumimoji="0" lang="en-US" sz="11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X &lt;  poor, x = 1 good, x &gt; 1 excellent</a:t>
                      </a: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Priority parameters defined at 100%</a:t>
                      </a: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Follow up procedure defined</a:t>
                      </a:r>
                      <a:endParaRPr kumimoji="0" lang="en-US" sz="11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16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767003"/>
              </p:ext>
            </p:extLst>
          </p:nvPr>
        </p:nvGraphicFramePr>
        <p:xfrm>
          <a:off x="323528" y="1268760"/>
          <a:ext cx="8352929" cy="3855276"/>
        </p:xfrm>
        <a:graphic>
          <a:graphicData uri="http://schemas.openxmlformats.org/drawingml/2006/table">
            <a:tbl>
              <a:tblPr firstRow="1" firstCol="1" bandRow="1">
                <a:tableStyleId>{E8034E78-7F5D-4C2E-B375-FC64B27BC917}</a:tableStyleId>
              </a:tblPr>
              <a:tblGrid>
                <a:gridCol w="3491798"/>
                <a:gridCol w="3012532"/>
                <a:gridCol w="1848599"/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rgbClr val="FFFF00"/>
                          </a:solidFill>
                          <a:effectLst/>
                        </a:rPr>
                        <a:t>Objectives</a:t>
                      </a:r>
                      <a:endParaRPr kumimoji="0" lang="en-US" sz="1100" b="1" kern="1200" dirty="0" smtClean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rgbClr val="FFFF00"/>
                          </a:solidFill>
                          <a:effectLst/>
                        </a:rPr>
                        <a:t>Explanation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kern="1200" dirty="0" smtClean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rgbClr val="FFFF00"/>
                          </a:solidFill>
                          <a:effectLst/>
                        </a:rPr>
                        <a:t>Indicator</a:t>
                      </a:r>
                      <a:endParaRPr kumimoji="0" lang="en-US" sz="1100" kern="1200" dirty="0" smtClean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229808"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Enhance the roll-out and the safe use of ICT applications and services</a:t>
                      </a:r>
                      <a:r>
                        <a:rPr kumimoji="0" lang="en-US" sz="1100" kern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(ITU-D)</a:t>
                      </a:r>
                      <a:endParaRPr kumimoji="0" lang="en-US" sz="1100" i="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Foster at least one application for</a:t>
                      </a: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mobile devices </a:t>
                      </a:r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development for disabled people per semester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X &lt; 1 poor, x = 1 good, x &gt; 1 excellent</a:t>
                      </a:r>
                      <a:endParaRPr kumimoji="0"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229808"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Attract and foster new ideas (inter-</a:t>
                      </a:r>
                      <a:r>
                        <a:rPr kumimoji="0" lang="en-US" sz="1100" kern="1200" dirty="0" err="1" smtClean="0">
                          <a:solidFill>
                            <a:schemeClr val="bg1"/>
                          </a:solidFill>
                          <a:effectLst/>
                        </a:rPr>
                        <a:t>sectoral</a:t>
                      </a: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kumimoji="0" lang="en-US" sz="11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Foster at least  one “idea  Competition” per sector </a:t>
                      </a: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every year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X &lt; 1 poor, x = 1 good, x &gt; 1 excellent</a:t>
                      </a:r>
                      <a:endParaRPr kumimoji="0"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229808"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Provide a platform for development of</a:t>
                      </a:r>
                      <a:r>
                        <a:rPr kumimoji="0" lang="en-US" sz="1100" kern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ideas and partnerships (inter-</a:t>
                      </a:r>
                      <a:r>
                        <a:rPr kumimoji="0" lang="en-US" sz="1100" kern="1200" dirty="0" err="1" smtClean="0">
                          <a:solidFill>
                            <a:schemeClr val="bg1"/>
                          </a:solidFill>
                          <a:effectLst/>
                        </a:rPr>
                        <a:t>sectoral</a:t>
                      </a: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kumimoji="0" lang="en-US" sz="11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Foster at least 10 ideas</a:t>
                      </a: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with approved sponsorship per year and follow up the initiatives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X &lt; 10 poor, x = 10 good, x &gt; 10 excellent</a:t>
                      </a:r>
                      <a:endParaRPr kumimoji="0"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229808"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Ensure emerging trends in ICT ecosystem are identified and analyzed (inter-</a:t>
                      </a:r>
                      <a:r>
                        <a:rPr kumimoji="0" lang="en-US" sz="1100" kern="1200" dirty="0" err="1" smtClean="0">
                          <a:solidFill>
                            <a:schemeClr val="bg1"/>
                          </a:solidFill>
                          <a:effectLst/>
                        </a:rPr>
                        <a:t>sectoral</a:t>
                      </a: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kumimoji="0" lang="en-US" sz="11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Identify at least</a:t>
                      </a: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two emerging trends and analyze per year</a:t>
                      </a:r>
                      <a:endParaRPr kumimoji="0"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X &lt; 2 poor, x = 2 good, x &gt; 2 excellent</a:t>
                      </a:r>
                      <a:endParaRPr kumimoji="0" lang="en-US" sz="1100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229808"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Developing responses to strengthen linkage</a:t>
                      </a:r>
                      <a:r>
                        <a:rPr kumimoji="0" lang="en-US" sz="1100" kern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between ICT development &amp; global development</a:t>
                      </a:r>
                      <a:r>
                        <a:rPr kumimoji="0" lang="en-US" sz="1100" kern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goals (inter-</a:t>
                      </a:r>
                      <a:r>
                        <a:rPr kumimoji="0" lang="en-US" sz="1100" kern="1200" dirty="0" err="1" smtClean="0">
                          <a:solidFill>
                            <a:schemeClr val="bg1"/>
                          </a:solidFill>
                          <a:effectLst/>
                        </a:rPr>
                        <a:t>sectoral</a:t>
                      </a: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kumimoji="0" lang="en-US" sz="1100" i="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Establish</a:t>
                      </a: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 model and the correlation among ICT and global goals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Model completed at 100%</a:t>
                      </a:r>
                      <a:endParaRPr kumimoji="0" lang="en-US" sz="11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229808"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Foster an</a:t>
                      </a:r>
                      <a:r>
                        <a:rPr kumimoji="0" lang="en-US" sz="1100" kern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 optimum </a:t>
                      </a: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ecosystem for cooperation and adequate development of policies and frameworks (inter-</a:t>
                      </a:r>
                      <a:r>
                        <a:rPr kumimoji="0" lang="en-US" sz="1100" kern="1200" dirty="0" err="1" smtClean="0">
                          <a:solidFill>
                            <a:schemeClr val="bg1"/>
                          </a:solidFill>
                          <a:effectLst/>
                        </a:rPr>
                        <a:t>sectoral</a:t>
                      </a:r>
                      <a:r>
                        <a:rPr kumimoji="0" lang="en-US" sz="1100" kern="1200" dirty="0" smtClean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100" i="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Establish</a:t>
                      </a: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optimum ecosystem cooperation rules</a:t>
                      </a:r>
                      <a:endParaRPr kumimoji="0" lang="en-US" sz="11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08000" marR="0" lvl="0" indent="-10800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Rules defined</a:t>
                      </a:r>
                      <a:r>
                        <a:rPr kumimoji="0" lang="en-US" sz="11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at 100%</a:t>
                      </a:r>
                      <a:endParaRPr kumimoji="0" lang="en-US" sz="11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23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D1D4FE-0672-413F-B829-5CB61A219379}"/>
</file>

<file path=customXml/itemProps2.xml><?xml version="1.0" encoding="utf-8"?>
<ds:datastoreItem xmlns:ds="http://schemas.openxmlformats.org/officeDocument/2006/customXml" ds:itemID="{7F9BD56B-4159-4342-9AED-36AB16AC5C5F}"/>
</file>

<file path=customXml/itemProps3.xml><?xml version="1.0" encoding="utf-8"?>
<ds:datastoreItem xmlns:ds="http://schemas.openxmlformats.org/officeDocument/2006/customXml" ds:itemID="{22E0DC9F-C68B-4406-B642-E632795C666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1748</TotalTime>
  <Words>1088</Words>
  <Application>Microsoft Office PowerPoint</Application>
  <PresentationFormat>On-screen Show (4:3)</PresentationFormat>
  <Paragraphs>138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Blanco Gutiérrez Carlos Manuel</dc:creator>
  <cp:lastModifiedBy>Rivera, Fernando</cp:lastModifiedBy>
  <cp:revision>45</cp:revision>
  <dcterms:created xsi:type="dcterms:W3CDTF">2012-12-03T15:16:49Z</dcterms:created>
  <dcterms:modified xsi:type="dcterms:W3CDTF">2014-02-03T10:12:41Z</dcterms:modified>
</cp:coreProperties>
</file>