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Lst>
  <p:notesMasterIdLst>
    <p:notesMasterId r:id="rId44"/>
  </p:notesMasterIdLst>
  <p:sldIdLst>
    <p:sldId id="2763" r:id="rId6"/>
    <p:sldId id="2717" r:id="rId7"/>
    <p:sldId id="295" r:id="rId8"/>
    <p:sldId id="337" r:id="rId9"/>
    <p:sldId id="287" r:id="rId10"/>
    <p:sldId id="296" r:id="rId11"/>
    <p:sldId id="333" r:id="rId12"/>
    <p:sldId id="297" r:id="rId13"/>
    <p:sldId id="298" r:id="rId14"/>
    <p:sldId id="332" r:id="rId15"/>
    <p:sldId id="299" r:id="rId16"/>
    <p:sldId id="300" r:id="rId17"/>
    <p:sldId id="336" r:id="rId18"/>
    <p:sldId id="2764" r:id="rId19"/>
    <p:sldId id="293" r:id="rId20"/>
    <p:sldId id="309" r:id="rId21"/>
    <p:sldId id="310" r:id="rId22"/>
    <p:sldId id="311" r:id="rId23"/>
    <p:sldId id="312" r:id="rId24"/>
    <p:sldId id="334" r:id="rId25"/>
    <p:sldId id="313" r:id="rId26"/>
    <p:sldId id="335" r:id="rId27"/>
    <p:sldId id="315" r:id="rId28"/>
    <p:sldId id="314" r:id="rId29"/>
    <p:sldId id="317" r:id="rId30"/>
    <p:sldId id="318" r:id="rId31"/>
    <p:sldId id="319" r:id="rId32"/>
    <p:sldId id="320" r:id="rId33"/>
    <p:sldId id="326" r:id="rId34"/>
    <p:sldId id="321" r:id="rId35"/>
    <p:sldId id="322" r:id="rId36"/>
    <p:sldId id="323" r:id="rId37"/>
    <p:sldId id="324" r:id="rId38"/>
    <p:sldId id="327" r:id="rId39"/>
    <p:sldId id="328" r:id="rId40"/>
    <p:sldId id="329" r:id="rId41"/>
    <p:sldId id="330" r:id="rId42"/>
    <p:sldId id="33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b" initials="HV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00" autoAdjust="0"/>
    <p:restoredTop sz="94322" autoAdjust="0"/>
  </p:normalViewPr>
  <p:slideViewPr>
    <p:cSldViewPr snapToGrid="0">
      <p:cViewPr>
        <p:scale>
          <a:sx n="100" d="100"/>
          <a:sy n="100" d="100"/>
        </p:scale>
        <p:origin x="2916" y="342"/>
      </p:cViewPr>
      <p:guideLst>
        <p:guide orient="horz" pos="2160"/>
        <p:guide pos="3840"/>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_rels/viewProps.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ris Rojas, Erika Beatriz" userId="767ccbf3-039b-4e13-b015-2d3b8da42877" providerId="ADAL" clId="{C904A716-8152-428B-A482-83376A427525}"/>
    <pc:docChg chg="undo custSel modSld">
      <pc:chgData name="Yoris Rojas, Erika Beatriz" userId="767ccbf3-039b-4e13-b015-2d3b8da42877" providerId="ADAL" clId="{C904A716-8152-428B-A482-83376A427525}" dt="2022-02-24T14:49:03.886" v="10" actId="20577"/>
      <pc:docMkLst>
        <pc:docMk/>
      </pc:docMkLst>
      <pc:sldChg chg="modSp mod">
        <pc:chgData name="Yoris Rojas, Erika Beatriz" userId="767ccbf3-039b-4e13-b015-2d3b8da42877" providerId="ADAL" clId="{C904A716-8152-428B-A482-83376A427525}" dt="2022-02-24T14:49:03.886" v="10" actId="20577"/>
        <pc:sldMkLst>
          <pc:docMk/>
          <pc:sldMk cId="1871144532" sldId="2763"/>
        </pc:sldMkLst>
        <pc:spChg chg="mod">
          <ac:chgData name="Yoris Rojas, Erika Beatriz" userId="767ccbf3-039b-4e13-b015-2d3b8da42877" providerId="ADAL" clId="{C904A716-8152-428B-A482-83376A427525}" dt="2022-02-24T14:49:03.886" v="10" actId="20577"/>
          <ac:spMkLst>
            <pc:docMk/>
            <pc:sldMk cId="1871144532" sldId="2763"/>
            <ac:spMk id="19" creationId="{74A6321C-3412-A44E-9217-BB9E0AA8686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user\Desktop\sg17%20statisti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sg17%20statisti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sliedeset%20update%20-%20sg17\sg17%20statistic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altLang="ko-KR" sz="1200" b="1" i="0" u="none" strike="noStrike" kern="1200" spc="0" baseline="0">
                <a:solidFill>
                  <a:srgbClr val="C00000"/>
                </a:solidFill>
                <a:latin typeface="Lato Regular"/>
                <a:ea typeface="+mn-ea"/>
                <a:cs typeface="Lato Regular"/>
              </a:defRPr>
            </a:pPr>
            <a:r>
              <a:rPr lang="en-US" altLang="ko-KR" sz="1200" b="1" i="0" u="none" strike="noStrike" kern="1200" spc="0" baseline="0">
                <a:solidFill>
                  <a:srgbClr val="C00000"/>
                </a:solidFill>
                <a:latin typeface="Lato Regular"/>
                <a:ea typeface="+mn-ea"/>
                <a:cs typeface="Lato Regular"/>
              </a:rPr>
              <a:t>SG17 achievements</a:t>
            </a:r>
          </a:p>
        </c:rich>
      </c:tx>
      <c:overlay val="0"/>
      <c:spPr>
        <a:noFill/>
        <a:ln>
          <a:noFill/>
        </a:ln>
        <a:effectLst/>
      </c:spPr>
      <c:txPr>
        <a:bodyPr rot="0" spcFirstLastPara="1" vertOverflow="ellipsis" vert="horz" wrap="square" anchor="ctr" anchorCtr="1"/>
        <a:lstStyle/>
        <a:p>
          <a:pPr algn="ctr" rtl="0">
            <a:defRPr lang="en-US" altLang="ko-KR" sz="1200" b="1" i="0" u="none" strike="noStrike" kern="1200" spc="0" baseline="0">
              <a:solidFill>
                <a:srgbClr val="C00000"/>
              </a:solidFill>
              <a:latin typeface="Lato Regular"/>
              <a:ea typeface="+mn-ea"/>
              <a:cs typeface="Lato Regular"/>
            </a:defRPr>
          </a:pPr>
          <a:endParaRPr lang="en-US"/>
        </a:p>
      </c:txPr>
    </c:title>
    <c:autoTitleDeleted val="0"/>
    <c:plotArea>
      <c:layout/>
      <c:barChart>
        <c:barDir val="col"/>
        <c:grouping val="clustered"/>
        <c:varyColors val="0"/>
        <c:ser>
          <c:idx val="0"/>
          <c:order val="0"/>
          <c:tx>
            <c:strRef>
              <c:f>Sheet1!$A$35</c:f>
              <c:strCache>
                <c:ptCount val="1"/>
                <c:pt idx="0">
                  <c:v>new work items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Sheet1!$B$35</c:f>
              <c:numCache>
                <c:formatCode>General</c:formatCode>
                <c:ptCount val="1"/>
                <c:pt idx="0">
                  <c:v>162</c:v>
                </c:pt>
              </c:numCache>
            </c:numRef>
          </c:val>
          <c:extLst>
            <c:ext xmlns:c16="http://schemas.microsoft.com/office/drawing/2014/chart" uri="{C3380CC4-5D6E-409C-BE32-E72D297353CC}">
              <c16:uniqueId val="{00000000-C06A-49C2-87C7-B071AA511F14}"/>
            </c:ext>
          </c:extLst>
        </c:ser>
        <c:ser>
          <c:idx val="1"/>
          <c:order val="1"/>
          <c:tx>
            <c:strRef>
              <c:f>Sheet1!$A$36</c:f>
              <c:strCache>
                <c:ptCount val="1"/>
                <c:pt idx="0">
                  <c:v>new Recommendations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Sheet1!$B$36</c:f>
              <c:numCache>
                <c:formatCode>General</c:formatCode>
                <c:ptCount val="1"/>
                <c:pt idx="0">
                  <c:v>100</c:v>
                </c:pt>
              </c:numCache>
            </c:numRef>
          </c:val>
          <c:extLst>
            <c:ext xmlns:c16="http://schemas.microsoft.com/office/drawing/2014/chart" uri="{C3380CC4-5D6E-409C-BE32-E72D297353CC}">
              <c16:uniqueId val="{00000001-C06A-49C2-87C7-B071AA511F14}"/>
            </c:ext>
          </c:extLst>
        </c:ser>
        <c:ser>
          <c:idx val="2"/>
          <c:order val="2"/>
          <c:tx>
            <c:strRef>
              <c:f>Sheet1!$A$37</c:f>
              <c:strCache>
                <c:ptCount val="1"/>
                <c:pt idx="0">
                  <c:v>revised Recommendations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Sheet1!$B$37</c:f>
              <c:numCache>
                <c:formatCode>General</c:formatCode>
                <c:ptCount val="1"/>
                <c:pt idx="0">
                  <c:v>96</c:v>
                </c:pt>
              </c:numCache>
            </c:numRef>
          </c:val>
          <c:extLst>
            <c:ext xmlns:c16="http://schemas.microsoft.com/office/drawing/2014/chart" uri="{C3380CC4-5D6E-409C-BE32-E72D297353CC}">
              <c16:uniqueId val="{00000002-C06A-49C2-87C7-B071AA511F14}"/>
            </c:ext>
          </c:extLst>
        </c:ser>
        <c:ser>
          <c:idx val="3"/>
          <c:order val="3"/>
          <c:tx>
            <c:strRef>
              <c:f>Sheet1!$A$38</c:f>
              <c:strCache>
                <c:ptCount val="1"/>
                <c:pt idx="0">
                  <c:v>amended Recommendations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Sheet1!$B$38</c:f>
              <c:numCache>
                <c:formatCode>General</c:formatCode>
                <c:ptCount val="1"/>
                <c:pt idx="0">
                  <c:v>4</c:v>
                </c:pt>
              </c:numCache>
            </c:numRef>
          </c:val>
          <c:extLst>
            <c:ext xmlns:c16="http://schemas.microsoft.com/office/drawing/2014/chart" uri="{C3380CC4-5D6E-409C-BE32-E72D297353CC}">
              <c16:uniqueId val="{00000003-C06A-49C2-87C7-B071AA511F14}"/>
            </c:ext>
          </c:extLst>
        </c:ser>
        <c:ser>
          <c:idx val="4"/>
          <c:order val="4"/>
          <c:tx>
            <c:strRef>
              <c:f>Sheet1!$A$39</c:f>
              <c:strCache>
                <c:ptCount val="1"/>
                <c:pt idx="0">
                  <c:v>new Supplements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Sheet1!$B$39</c:f>
              <c:numCache>
                <c:formatCode>General</c:formatCode>
                <c:ptCount val="1"/>
                <c:pt idx="0">
                  <c:v>8</c:v>
                </c:pt>
              </c:numCache>
            </c:numRef>
          </c:val>
          <c:extLst>
            <c:ext xmlns:c16="http://schemas.microsoft.com/office/drawing/2014/chart" uri="{C3380CC4-5D6E-409C-BE32-E72D297353CC}">
              <c16:uniqueId val="{00000004-C06A-49C2-87C7-B071AA511F14}"/>
            </c:ext>
          </c:extLst>
        </c:ser>
        <c:ser>
          <c:idx val="5"/>
          <c:order val="5"/>
          <c:tx>
            <c:strRef>
              <c:f>Sheet1!$A$40</c:f>
              <c:strCache>
                <c:ptCount val="1"/>
                <c:pt idx="0">
                  <c:v>technical corrigendum</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Sheet1!$B$40</c:f>
              <c:numCache>
                <c:formatCode>General</c:formatCode>
                <c:ptCount val="1"/>
                <c:pt idx="0">
                  <c:v>17</c:v>
                </c:pt>
              </c:numCache>
            </c:numRef>
          </c:val>
          <c:extLst>
            <c:ext xmlns:c16="http://schemas.microsoft.com/office/drawing/2014/chart" uri="{C3380CC4-5D6E-409C-BE32-E72D297353CC}">
              <c16:uniqueId val="{00000005-C06A-49C2-87C7-B071AA511F14}"/>
            </c:ext>
          </c:extLst>
        </c:ser>
        <c:ser>
          <c:idx val="6"/>
          <c:order val="6"/>
          <c:tx>
            <c:strRef>
              <c:f>Sheet1!$A$41</c:f>
              <c:strCache>
                <c:ptCount val="1"/>
                <c:pt idx="0">
                  <c:v>technical reports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Sheet1!$B$41</c:f>
              <c:numCache>
                <c:formatCode>General</c:formatCode>
                <c:ptCount val="1"/>
                <c:pt idx="0">
                  <c:v>8</c:v>
                </c:pt>
              </c:numCache>
            </c:numRef>
          </c:val>
          <c:extLst>
            <c:ext xmlns:c16="http://schemas.microsoft.com/office/drawing/2014/chart" uri="{C3380CC4-5D6E-409C-BE32-E72D297353CC}">
              <c16:uniqueId val="{00000006-C06A-49C2-87C7-B071AA511F14}"/>
            </c:ext>
          </c:extLst>
        </c:ser>
        <c:ser>
          <c:idx val="7"/>
          <c:order val="7"/>
          <c:tx>
            <c:strRef>
              <c:f>Sheet1!$A$42</c:f>
              <c:strCache>
                <c:ptCount val="1"/>
                <c:pt idx="0">
                  <c:v>active work items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Sheet1!$B$42</c:f>
              <c:numCache>
                <c:formatCode>General</c:formatCode>
                <c:ptCount val="1"/>
                <c:pt idx="0">
                  <c:v>77</c:v>
                </c:pt>
              </c:numCache>
            </c:numRef>
          </c:val>
          <c:extLst>
            <c:ext xmlns:c16="http://schemas.microsoft.com/office/drawing/2014/chart" uri="{C3380CC4-5D6E-409C-BE32-E72D297353CC}">
              <c16:uniqueId val="{00000007-C06A-49C2-87C7-B071AA511F14}"/>
            </c:ext>
          </c:extLst>
        </c:ser>
        <c:dLbls>
          <c:showLegendKey val="0"/>
          <c:showVal val="0"/>
          <c:showCatName val="0"/>
          <c:showSerName val="0"/>
          <c:showPercent val="0"/>
          <c:showBubbleSize val="0"/>
        </c:dLbls>
        <c:gapWidth val="219"/>
        <c:overlap val="-27"/>
        <c:axId val="549439456"/>
        <c:axId val="549421152"/>
      </c:barChart>
      <c:catAx>
        <c:axId val="549439456"/>
        <c:scaling>
          <c:orientation val="minMax"/>
        </c:scaling>
        <c:delete val="1"/>
        <c:axPos val="b"/>
        <c:numFmt formatCode="General" sourceLinked="1"/>
        <c:majorTickMark val="none"/>
        <c:minorTickMark val="none"/>
        <c:tickLblPos val="nextTo"/>
        <c:crossAx val="549421152"/>
        <c:crosses val="autoZero"/>
        <c:auto val="1"/>
        <c:lblAlgn val="ctr"/>
        <c:lblOffset val="100"/>
        <c:noMultiLvlLbl val="0"/>
      </c:catAx>
      <c:valAx>
        <c:axId val="549421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43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altLang="ko-KR" sz="1200" b="1" i="0" u="none" strike="noStrike" kern="1200" spc="0" baseline="0">
                <a:solidFill>
                  <a:srgbClr val="C00000"/>
                </a:solidFill>
                <a:latin typeface="Lato Regular"/>
                <a:ea typeface="+mn-ea"/>
                <a:cs typeface="Lato Regular"/>
              </a:defRPr>
            </a:pPr>
            <a:r>
              <a:rPr lang="en-US" altLang="ko-KR" sz="1200" b="1" i="0" u="none" strike="noStrike" kern="1200" spc="0" baseline="0">
                <a:solidFill>
                  <a:srgbClr val="C00000"/>
                </a:solidFill>
                <a:latin typeface="Lato Regular"/>
                <a:ea typeface="+mn-ea"/>
                <a:cs typeface="Lato Regular"/>
              </a:rPr>
              <a:t>SG17 statistics</a:t>
            </a:r>
          </a:p>
        </c:rich>
      </c:tx>
      <c:overlay val="0"/>
      <c:spPr>
        <a:noFill/>
        <a:ln>
          <a:noFill/>
        </a:ln>
        <a:effectLst/>
      </c:spPr>
      <c:txPr>
        <a:bodyPr rot="0" spcFirstLastPara="1" vertOverflow="ellipsis" vert="horz" wrap="square" anchor="ctr" anchorCtr="1"/>
        <a:lstStyle/>
        <a:p>
          <a:pPr algn="ctr" rtl="0">
            <a:defRPr lang="en-US" altLang="ko-KR" sz="1200" b="1" i="0" u="none" strike="noStrike" kern="1200" spc="0" baseline="0">
              <a:solidFill>
                <a:srgbClr val="C00000"/>
              </a:solidFill>
              <a:latin typeface="Lato Regular"/>
              <a:ea typeface="+mn-ea"/>
              <a:cs typeface="Lato Regular"/>
            </a:defRPr>
          </a:pPr>
          <a:endParaRPr lang="en-US"/>
        </a:p>
      </c:txPr>
    </c:title>
    <c:autoTitleDeleted val="0"/>
    <c:plotArea>
      <c:layout/>
      <c:barChart>
        <c:barDir val="col"/>
        <c:grouping val="clustered"/>
        <c:varyColors val="0"/>
        <c:ser>
          <c:idx val="0"/>
          <c:order val="0"/>
          <c:tx>
            <c:strRef>
              <c:f>Sheet1!$A$44</c:f>
              <c:strCache>
                <c:ptCount val="1"/>
                <c:pt idx="0">
                  <c:v>Contributions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Sheet1!$B$44</c:f>
              <c:numCache>
                <c:formatCode>General</c:formatCode>
                <c:ptCount val="1"/>
                <c:pt idx="0">
                  <c:v>1179</c:v>
                </c:pt>
              </c:numCache>
            </c:numRef>
          </c:val>
          <c:extLst>
            <c:ext xmlns:c16="http://schemas.microsoft.com/office/drawing/2014/chart" uri="{C3380CC4-5D6E-409C-BE32-E72D297353CC}">
              <c16:uniqueId val="{00000000-F089-445F-96CD-092F31845876}"/>
            </c:ext>
          </c:extLst>
        </c:ser>
        <c:ser>
          <c:idx val="1"/>
          <c:order val="1"/>
          <c:tx>
            <c:strRef>
              <c:f>Sheet1!$A$45</c:f>
              <c:strCache>
                <c:ptCount val="1"/>
                <c:pt idx="0">
                  <c:v>TDs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Sheet1!$B$45</c:f>
              <c:numCache>
                <c:formatCode>General</c:formatCode>
                <c:ptCount val="1"/>
                <c:pt idx="0">
                  <c:v>4220</c:v>
                </c:pt>
              </c:numCache>
            </c:numRef>
          </c:val>
          <c:extLst>
            <c:ext xmlns:c16="http://schemas.microsoft.com/office/drawing/2014/chart" uri="{C3380CC4-5D6E-409C-BE32-E72D297353CC}">
              <c16:uniqueId val="{00000001-F089-445F-96CD-092F31845876}"/>
            </c:ext>
          </c:extLst>
        </c:ser>
        <c:ser>
          <c:idx val="2"/>
          <c:order val="2"/>
          <c:tx>
            <c:strRef>
              <c:f>Sheet1!$A$46</c:f>
              <c:strCache>
                <c:ptCount val="1"/>
                <c:pt idx="0">
                  <c:v>LSGs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Sheet1!$B$46</c:f>
              <c:numCache>
                <c:formatCode>General</c:formatCode>
                <c:ptCount val="1"/>
                <c:pt idx="0">
                  <c:v>3</c:v>
                </c:pt>
              </c:numCache>
            </c:numRef>
          </c:val>
          <c:extLst>
            <c:ext xmlns:c16="http://schemas.microsoft.com/office/drawing/2014/chart" uri="{C3380CC4-5D6E-409C-BE32-E72D297353CC}">
              <c16:uniqueId val="{00000002-F089-445F-96CD-092F31845876}"/>
            </c:ext>
          </c:extLst>
        </c:ser>
        <c:ser>
          <c:idx val="3"/>
          <c:order val="3"/>
          <c:tx>
            <c:strRef>
              <c:f>Sheet1!$A$47</c:f>
              <c:strCache>
                <c:ptCount val="1"/>
                <c:pt idx="0">
                  <c:v>JCAs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Sheet1!$B$47</c:f>
              <c:numCache>
                <c:formatCode>General</c:formatCode>
                <c:ptCount val="1"/>
                <c:pt idx="0">
                  <c:v>2</c:v>
                </c:pt>
              </c:numCache>
            </c:numRef>
          </c:val>
          <c:extLst>
            <c:ext xmlns:c16="http://schemas.microsoft.com/office/drawing/2014/chart" uri="{C3380CC4-5D6E-409C-BE32-E72D297353CC}">
              <c16:uniqueId val="{00000003-F089-445F-96CD-092F31845876}"/>
            </c:ext>
          </c:extLst>
        </c:ser>
        <c:ser>
          <c:idx val="4"/>
          <c:order val="4"/>
          <c:tx>
            <c:strRef>
              <c:f>Sheet1!$A$48</c:f>
              <c:strCache>
                <c:ptCount val="1"/>
                <c:pt idx="0">
                  <c:v>RGs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Sheet1!$B$48</c:f>
              <c:numCache>
                <c:formatCode>General</c:formatCode>
                <c:ptCount val="1"/>
                <c:pt idx="0">
                  <c:v>2</c:v>
                </c:pt>
              </c:numCache>
            </c:numRef>
          </c:val>
          <c:extLst>
            <c:ext xmlns:c16="http://schemas.microsoft.com/office/drawing/2014/chart" uri="{C3380CC4-5D6E-409C-BE32-E72D297353CC}">
              <c16:uniqueId val="{00000004-F089-445F-96CD-092F31845876}"/>
            </c:ext>
          </c:extLst>
        </c:ser>
        <c:ser>
          <c:idx val="5"/>
          <c:order val="5"/>
          <c:tx>
            <c:strRef>
              <c:f>Sheet1!$A$49</c:f>
              <c:strCache>
                <c:ptCount val="1"/>
                <c:pt idx="0">
                  <c:v>new Questions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Sheet1!$B$49</c:f>
              <c:numCache>
                <c:formatCode>General</c:formatCode>
                <c:ptCount val="1"/>
                <c:pt idx="0">
                  <c:v>3</c:v>
                </c:pt>
              </c:numCache>
            </c:numRef>
          </c:val>
          <c:extLst>
            <c:ext xmlns:c16="http://schemas.microsoft.com/office/drawing/2014/chart" uri="{C3380CC4-5D6E-409C-BE32-E72D297353CC}">
              <c16:uniqueId val="{00000005-F089-445F-96CD-092F31845876}"/>
            </c:ext>
          </c:extLst>
        </c:ser>
        <c:dLbls>
          <c:showLegendKey val="0"/>
          <c:showVal val="0"/>
          <c:showCatName val="0"/>
          <c:showSerName val="0"/>
          <c:showPercent val="0"/>
          <c:showBubbleSize val="0"/>
        </c:dLbls>
        <c:gapWidth val="219"/>
        <c:overlap val="-27"/>
        <c:axId val="549425728"/>
        <c:axId val="549418656"/>
      </c:barChart>
      <c:catAx>
        <c:axId val="549425728"/>
        <c:scaling>
          <c:orientation val="minMax"/>
        </c:scaling>
        <c:delete val="1"/>
        <c:axPos val="b"/>
        <c:numFmt formatCode="General" sourceLinked="1"/>
        <c:majorTickMark val="none"/>
        <c:minorTickMark val="none"/>
        <c:tickLblPos val="nextTo"/>
        <c:crossAx val="549418656"/>
        <c:crosses val="autoZero"/>
        <c:auto val="1"/>
        <c:lblAlgn val="ctr"/>
        <c:lblOffset val="100"/>
        <c:noMultiLvlLbl val="0"/>
      </c:catAx>
      <c:valAx>
        <c:axId val="549418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425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altLang="ko-KR" sz="1200" b="1" i="0" u="none" strike="noStrike" kern="1200" spc="0" baseline="0">
                <a:solidFill>
                  <a:srgbClr val="C00000"/>
                </a:solidFill>
                <a:latin typeface="Lato Regular"/>
                <a:ea typeface="+mn-ea"/>
                <a:cs typeface="Lato Regular"/>
              </a:defRPr>
            </a:pPr>
            <a:r>
              <a:rPr lang="en-US" altLang="ko-KR" sz="1200" b="1" i="0" u="none" strike="noStrike" kern="1200" spc="0" baseline="0">
                <a:solidFill>
                  <a:srgbClr val="C00000"/>
                </a:solidFill>
                <a:latin typeface="Lato Regular"/>
                <a:ea typeface="+mn-ea"/>
                <a:cs typeface="Lato Regular"/>
              </a:rPr>
              <a:t>Participants</a:t>
            </a:r>
          </a:p>
        </c:rich>
      </c:tx>
      <c:layout>
        <c:manualLayout>
          <c:xMode val="edge"/>
          <c:yMode val="edge"/>
          <c:x val="0.4059026684164479"/>
          <c:y val="6.0185185185185182E-2"/>
        </c:manualLayout>
      </c:layout>
      <c:overlay val="0"/>
      <c:spPr>
        <a:noFill/>
        <a:ln>
          <a:noFill/>
        </a:ln>
        <a:effectLst/>
      </c:spPr>
      <c:txPr>
        <a:bodyPr rot="0" spcFirstLastPara="1" vertOverflow="ellipsis" vert="horz" wrap="square" anchor="ctr" anchorCtr="1"/>
        <a:lstStyle/>
        <a:p>
          <a:pPr algn="ctr" rtl="0">
            <a:defRPr lang="en-US" altLang="ko-KR" sz="1200" b="1" i="0" u="none" strike="noStrike" kern="1200" spc="0" baseline="0">
              <a:solidFill>
                <a:srgbClr val="C00000"/>
              </a:solidFill>
              <a:latin typeface="Lato Regular"/>
              <a:ea typeface="+mn-ea"/>
              <a:cs typeface="Lato Regular"/>
            </a:defRPr>
          </a:pPr>
          <a:endParaRPr lang="en-US"/>
        </a:p>
      </c:txPr>
    </c:title>
    <c:autoTitleDeleted val="0"/>
    <c:plotArea>
      <c:layout/>
      <c:barChart>
        <c:barDir val="col"/>
        <c:grouping val="clustered"/>
        <c:varyColors val="0"/>
        <c:ser>
          <c:idx val="0"/>
          <c:order val="0"/>
          <c:tx>
            <c:strRef>
              <c:f>Sheet1!$A$16</c:f>
              <c:strCache>
                <c:ptCount val="1"/>
                <c:pt idx="0">
                  <c:v>22-30 March 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Sheet1!$B$16</c:f>
              <c:numCache>
                <c:formatCode>General</c:formatCode>
                <c:ptCount val="1"/>
                <c:pt idx="0">
                  <c:v>146</c:v>
                </c:pt>
              </c:numCache>
            </c:numRef>
          </c:val>
          <c:extLst>
            <c:ext xmlns:c16="http://schemas.microsoft.com/office/drawing/2014/chart" uri="{C3380CC4-5D6E-409C-BE32-E72D297353CC}">
              <c16:uniqueId val="{00000000-3B9A-4C11-8D33-38CFBFB4C903}"/>
            </c:ext>
          </c:extLst>
        </c:ser>
        <c:ser>
          <c:idx val="1"/>
          <c:order val="1"/>
          <c:tx>
            <c:strRef>
              <c:f>Sheet1!$A$17</c:f>
              <c:strCache>
                <c:ptCount val="1"/>
                <c:pt idx="0">
                  <c:v>29 August - 6 September 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Sheet1!$B$17</c:f>
              <c:numCache>
                <c:formatCode>General</c:formatCode>
                <c:ptCount val="1"/>
                <c:pt idx="0">
                  <c:v>134</c:v>
                </c:pt>
              </c:numCache>
            </c:numRef>
          </c:val>
          <c:extLst>
            <c:ext xmlns:c16="http://schemas.microsoft.com/office/drawing/2014/chart" uri="{C3380CC4-5D6E-409C-BE32-E72D297353CC}">
              <c16:uniqueId val="{00000001-3B9A-4C11-8D33-38CFBFB4C903}"/>
            </c:ext>
          </c:extLst>
        </c:ser>
        <c:ser>
          <c:idx val="2"/>
          <c:order val="2"/>
          <c:tx>
            <c:strRef>
              <c:f>Sheet1!$A$18</c:f>
              <c:strCache>
                <c:ptCount val="1"/>
                <c:pt idx="0">
                  <c:v>20-29 March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Sheet1!$B$18</c:f>
              <c:numCache>
                <c:formatCode>General</c:formatCode>
                <c:ptCount val="1"/>
                <c:pt idx="0">
                  <c:v>130</c:v>
                </c:pt>
              </c:numCache>
            </c:numRef>
          </c:val>
          <c:extLst>
            <c:ext xmlns:c16="http://schemas.microsoft.com/office/drawing/2014/chart" uri="{C3380CC4-5D6E-409C-BE32-E72D297353CC}">
              <c16:uniqueId val="{00000002-3B9A-4C11-8D33-38CFBFB4C903}"/>
            </c:ext>
          </c:extLst>
        </c:ser>
        <c:ser>
          <c:idx val="3"/>
          <c:order val="3"/>
          <c:tx>
            <c:strRef>
              <c:f>Sheet1!$A$19</c:f>
              <c:strCache>
                <c:ptCount val="1"/>
                <c:pt idx="0">
                  <c:v>29 August - 7 September 2018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Sheet1!$B$19</c:f>
              <c:numCache>
                <c:formatCode>General</c:formatCode>
                <c:ptCount val="1"/>
                <c:pt idx="0">
                  <c:v>168</c:v>
                </c:pt>
              </c:numCache>
            </c:numRef>
          </c:val>
          <c:extLst>
            <c:ext xmlns:c16="http://schemas.microsoft.com/office/drawing/2014/chart" uri="{C3380CC4-5D6E-409C-BE32-E72D297353CC}">
              <c16:uniqueId val="{00000003-3B9A-4C11-8D33-38CFBFB4C903}"/>
            </c:ext>
          </c:extLst>
        </c:ser>
        <c:ser>
          <c:idx val="4"/>
          <c:order val="4"/>
          <c:tx>
            <c:strRef>
              <c:f>Sheet1!$A$20</c:f>
              <c:strCache>
                <c:ptCount val="1"/>
                <c:pt idx="0">
                  <c:v>22-30 January 2019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Sheet1!$B$20</c:f>
              <c:numCache>
                <c:formatCode>General</c:formatCode>
                <c:ptCount val="1"/>
                <c:pt idx="0">
                  <c:v>178</c:v>
                </c:pt>
              </c:numCache>
            </c:numRef>
          </c:val>
          <c:extLst>
            <c:ext xmlns:c16="http://schemas.microsoft.com/office/drawing/2014/chart" uri="{C3380CC4-5D6E-409C-BE32-E72D297353CC}">
              <c16:uniqueId val="{00000004-3B9A-4C11-8D33-38CFBFB4C903}"/>
            </c:ext>
          </c:extLst>
        </c:ser>
        <c:ser>
          <c:idx val="5"/>
          <c:order val="5"/>
          <c:tx>
            <c:strRef>
              <c:f>Sheet1!$A$21</c:f>
              <c:strCache>
                <c:ptCount val="1"/>
                <c:pt idx="0">
                  <c:v>27 August - 5 September 2019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Sheet1!$B$21</c:f>
              <c:numCache>
                <c:formatCode>General</c:formatCode>
                <c:ptCount val="1"/>
                <c:pt idx="0">
                  <c:v>206</c:v>
                </c:pt>
              </c:numCache>
            </c:numRef>
          </c:val>
          <c:extLst>
            <c:ext xmlns:c16="http://schemas.microsoft.com/office/drawing/2014/chart" uri="{C3380CC4-5D6E-409C-BE32-E72D297353CC}">
              <c16:uniqueId val="{00000005-3B9A-4C11-8D33-38CFBFB4C903}"/>
            </c:ext>
          </c:extLst>
        </c:ser>
        <c:ser>
          <c:idx val="6"/>
          <c:order val="6"/>
          <c:tx>
            <c:strRef>
              <c:f>Sheet1!$A$22</c:f>
              <c:strCache>
                <c:ptCount val="1"/>
                <c:pt idx="0">
                  <c:v>17-26 March 2020</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Sheet1!$B$22</c:f>
              <c:numCache>
                <c:formatCode>General</c:formatCode>
                <c:ptCount val="1"/>
                <c:pt idx="0">
                  <c:v>225</c:v>
                </c:pt>
              </c:numCache>
            </c:numRef>
          </c:val>
          <c:extLst>
            <c:ext xmlns:c16="http://schemas.microsoft.com/office/drawing/2014/chart" uri="{C3380CC4-5D6E-409C-BE32-E72D297353CC}">
              <c16:uniqueId val="{00000006-3B9A-4C11-8D33-38CFBFB4C903}"/>
            </c:ext>
          </c:extLst>
        </c:ser>
        <c:ser>
          <c:idx val="7"/>
          <c:order val="7"/>
          <c:tx>
            <c:strRef>
              <c:f>Sheet1!$A$23</c:f>
              <c:strCache>
                <c:ptCount val="1"/>
                <c:pt idx="0">
                  <c:v>24 August - 3 September 2020</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Sheet1!$B$23</c:f>
              <c:numCache>
                <c:formatCode>General</c:formatCode>
                <c:ptCount val="1"/>
                <c:pt idx="0">
                  <c:v>262</c:v>
                </c:pt>
              </c:numCache>
            </c:numRef>
          </c:val>
          <c:extLst>
            <c:ext xmlns:c16="http://schemas.microsoft.com/office/drawing/2014/chart" uri="{C3380CC4-5D6E-409C-BE32-E72D297353CC}">
              <c16:uniqueId val="{00000007-3B9A-4C11-8D33-38CFBFB4C903}"/>
            </c:ext>
          </c:extLst>
        </c:ser>
        <c:ser>
          <c:idx val="8"/>
          <c:order val="8"/>
          <c:tx>
            <c:strRef>
              <c:f>Sheet1!$A$24</c:f>
              <c:strCache>
                <c:ptCount val="1"/>
                <c:pt idx="0">
                  <c:v>20 - 30 April 2021</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Sheet1!$B$24</c:f>
              <c:numCache>
                <c:formatCode>General</c:formatCode>
                <c:ptCount val="1"/>
                <c:pt idx="0">
                  <c:v>231</c:v>
                </c:pt>
              </c:numCache>
            </c:numRef>
          </c:val>
          <c:extLst>
            <c:ext xmlns:c16="http://schemas.microsoft.com/office/drawing/2014/chart" uri="{C3380CC4-5D6E-409C-BE32-E72D297353CC}">
              <c16:uniqueId val="{00000008-3B9A-4C11-8D33-38CFBFB4C903}"/>
            </c:ext>
          </c:extLst>
        </c:ser>
        <c:ser>
          <c:idx val="9"/>
          <c:order val="9"/>
          <c:tx>
            <c:strRef>
              <c:f>Sheet1!$A$25</c:f>
              <c:strCache>
                <c:ptCount val="1"/>
                <c:pt idx="0">
                  <c:v>24 August - 3 September 2021</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Sheet1!$B$25</c:f>
              <c:numCache>
                <c:formatCode>General</c:formatCode>
                <c:ptCount val="1"/>
                <c:pt idx="0">
                  <c:v>223</c:v>
                </c:pt>
              </c:numCache>
            </c:numRef>
          </c:val>
          <c:extLst>
            <c:ext xmlns:c16="http://schemas.microsoft.com/office/drawing/2014/chart" uri="{C3380CC4-5D6E-409C-BE32-E72D297353CC}">
              <c16:uniqueId val="{00000009-3B9A-4C11-8D33-38CFBFB4C903}"/>
            </c:ext>
          </c:extLst>
        </c:ser>
        <c:dLbls>
          <c:showLegendKey val="0"/>
          <c:showVal val="0"/>
          <c:showCatName val="0"/>
          <c:showSerName val="0"/>
          <c:showPercent val="0"/>
          <c:showBubbleSize val="0"/>
        </c:dLbls>
        <c:gapWidth val="219"/>
        <c:overlap val="-27"/>
        <c:axId val="500286480"/>
        <c:axId val="500275664"/>
      </c:barChart>
      <c:catAx>
        <c:axId val="500286480"/>
        <c:scaling>
          <c:orientation val="minMax"/>
        </c:scaling>
        <c:delete val="1"/>
        <c:axPos val="b"/>
        <c:numFmt formatCode="General" sourceLinked="1"/>
        <c:majorTickMark val="none"/>
        <c:minorTickMark val="none"/>
        <c:tickLblPos val="nextTo"/>
        <c:crossAx val="500275664"/>
        <c:crosses val="autoZero"/>
        <c:auto val="1"/>
        <c:lblAlgn val="ctr"/>
        <c:lblOffset val="100"/>
        <c:noMultiLvlLbl val="0"/>
      </c:catAx>
      <c:valAx>
        <c:axId val="500275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28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227EE-549F-4692-9090-64A5C3D9CB7C}"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63733-CD45-4CEA-A5EC-06AA3CC53339}" type="slidenum">
              <a:rPr lang="en-US" smtClean="0"/>
              <a:t>‹#›</a:t>
            </a:fld>
            <a:endParaRPr lang="en-US"/>
          </a:p>
        </p:txBody>
      </p:sp>
    </p:spTree>
    <p:extLst>
      <p:ext uri="{BB962C8B-B14F-4D97-AF65-F5344CB8AC3E}">
        <p14:creationId xmlns:p14="http://schemas.microsoft.com/office/powerpoint/2010/main" val="25211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Cybersecurity</a:t>
            </a:r>
          </a:p>
          <a:p>
            <a:r>
              <a:rPr lang="en-US" altLang="en-US" sz="1200" dirty="0"/>
              <a:t>Countering spam</a:t>
            </a:r>
          </a:p>
          <a:p>
            <a:r>
              <a:rPr lang="en-GB" altLang="en-US" sz="1200" dirty="0"/>
              <a:t>Cloud computing security</a:t>
            </a:r>
            <a:endParaRPr lang="en-US" altLang="en-US" sz="1200" dirty="0"/>
          </a:p>
          <a:p>
            <a:r>
              <a:rPr lang="en-GB" altLang="en-US" sz="1200" dirty="0" err="1"/>
              <a:t>IoT</a:t>
            </a:r>
            <a:r>
              <a:rPr lang="en-GB" altLang="en-US" sz="1200" dirty="0"/>
              <a:t> security</a:t>
            </a:r>
          </a:p>
          <a:p>
            <a:r>
              <a:rPr lang="en-GB" altLang="en-US" sz="1200" dirty="0"/>
              <a:t>ITS security</a:t>
            </a:r>
          </a:p>
          <a:p>
            <a:r>
              <a:rPr lang="en-GB" altLang="en-US" sz="1200" dirty="0"/>
              <a:t>SDN security</a:t>
            </a:r>
          </a:p>
          <a:p>
            <a:r>
              <a:rPr lang="en-GB" altLang="en-US" sz="1200" dirty="0"/>
              <a:t>Mobile (phone) security</a:t>
            </a:r>
          </a:p>
          <a:p>
            <a:r>
              <a:rPr lang="en-GB" altLang="en-US" sz="1200" dirty="0"/>
              <a:t>Smart-grid security</a:t>
            </a:r>
          </a:p>
          <a:p>
            <a:r>
              <a:rPr lang="en-GB" altLang="en-US" sz="1200" dirty="0"/>
              <a:t>Identity management</a:t>
            </a:r>
            <a:endParaRPr lang="en-US" altLang="en-US" sz="1200" dirty="0"/>
          </a:p>
          <a:p>
            <a:r>
              <a:rPr lang="en-GB" altLang="en-US" sz="1200" dirty="0"/>
              <a:t>Information Security Management</a:t>
            </a:r>
            <a:endParaRPr lang="en-US" altLang="en-US" sz="1200" dirty="0"/>
          </a:p>
          <a:p>
            <a:r>
              <a:rPr lang="en-GB" altLang="en-US" sz="1200" dirty="0"/>
              <a:t>Application security</a:t>
            </a:r>
          </a:p>
          <a:p>
            <a:r>
              <a:rPr lang="en-GB" altLang="en-US" sz="1200" dirty="0"/>
              <a:t>Big Data analytics security</a:t>
            </a:r>
          </a:p>
          <a:p>
            <a:r>
              <a:rPr lang="en-US" altLang="en-US" sz="1200" dirty="0"/>
              <a:t>PKI, PMI, Directory</a:t>
            </a:r>
          </a:p>
          <a:p>
            <a:r>
              <a:rPr lang="en-GB" altLang="en-US" sz="1200" dirty="0" err="1"/>
              <a:t>Telebiometrics</a:t>
            </a:r>
            <a:endParaRPr lang="en-US" altLang="en-US" sz="1200" dirty="0"/>
          </a:p>
          <a:p>
            <a:r>
              <a:rPr lang="en-GB" altLang="en-US" sz="1200" dirty="0"/>
              <a:t>Languages (ASN.1, SDL, MSC, TTCN-3 …)</a:t>
            </a:r>
            <a:endParaRPr lang="en-US" altLang="en-US" sz="1200" dirty="0"/>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3</a:t>
            </a:fld>
            <a:endParaRPr lang="en-US"/>
          </a:p>
        </p:txBody>
      </p:sp>
    </p:spTree>
    <p:extLst>
      <p:ext uri="{BB962C8B-B14F-4D97-AF65-F5344CB8AC3E}">
        <p14:creationId xmlns:p14="http://schemas.microsoft.com/office/powerpoint/2010/main" val="927943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7B7C1CAC-E0B6-4189-A724-826E480EA394}" type="slidenum">
              <a:rPr lang="en-US" altLang="en-US" sz="1200">
                <a:solidFill>
                  <a:srgbClr val="000000"/>
                </a:solidFill>
              </a:rPr>
              <a:pPr/>
              <a:t>18</a:t>
            </a:fld>
            <a:endParaRPr lang="en-US" altLang="en-US" sz="120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a:cs typeface="Arial" panose="020B0604020202020204" pitchFamily="34" charset="0"/>
              </a:rPr>
              <a:t>COUNTRY: should be the letter acronym, e.g. USA, I (for Italy), J (Japan), etc, as used in the ITU list of participants</a:t>
            </a:r>
          </a:p>
          <a:p>
            <a:pPr eaLnBrk="1" hangingPunct="1"/>
            <a:r>
              <a:rPr lang="en-US" altLang="en-US">
                <a:cs typeface="Arial" panose="020B0604020202020204" pitchFamily="34" charset="0"/>
              </a:rPr>
              <a:t>Delete UNUSED rows in the PowerPoint table</a:t>
            </a:r>
            <a:endParaRPr lang="en-GB" altLang="en-US">
              <a:cs typeface="Arial" panose="020B0604020202020204" pitchFamily="34" charset="0"/>
            </a:endParaRPr>
          </a:p>
        </p:txBody>
      </p:sp>
    </p:spTree>
    <p:extLst>
      <p:ext uri="{BB962C8B-B14F-4D97-AF65-F5344CB8AC3E}">
        <p14:creationId xmlns:p14="http://schemas.microsoft.com/office/powerpoint/2010/main" val="2674584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a:cs typeface="Arial" panose="020B0604020202020204" pitchFamily="34" charset="0"/>
              </a:rPr>
              <a:t>Status: 14 Nov. 2012</a:t>
            </a:r>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CEEDC52D-E317-4CE9-AC99-309A3DF6ED6A}" type="slidenum">
              <a:rPr lang="en-US" altLang="en-US" sz="1200">
                <a:solidFill>
                  <a:srgbClr val="000000"/>
                </a:solidFill>
              </a:rPr>
              <a:pPr/>
              <a:t>25</a:t>
            </a:fld>
            <a:endParaRPr lang="en-US" altLang="en-US" sz="1200">
              <a:solidFill>
                <a:srgbClr val="000000"/>
              </a:solidFill>
            </a:endParaRPr>
          </a:p>
        </p:txBody>
      </p:sp>
    </p:spTree>
    <p:extLst>
      <p:ext uri="{BB962C8B-B14F-4D97-AF65-F5344CB8AC3E}">
        <p14:creationId xmlns:p14="http://schemas.microsoft.com/office/powerpoint/2010/main" val="2182627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tLang="en-US">
                <a:cs typeface="Arial" panose="020B0604020202020204" pitchFamily="34" charset="0"/>
              </a:rPr>
              <a:t>Status: 14 Nov. 2012</a:t>
            </a:r>
          </a:p>
        </p:txBody>
      </p:sp>
      <p:sp>
        <p:nvSpPr>
          <p:cNvPr id="38916" name="Slide Number Placeholder 3"/>
          <p:cNvSpPr>
            <a:spLocks noGrp="1"/>
          </p:cNvSpPr>
          <p:nvPr>
            <p:ph type="sldNum" sz="quarter" idx="5"/>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0ACE8083-6C94-4D4E-8FD3-48ECB8F29FA1}" type="slidenum">
              <a:rPr lang="en-US" altLang="en-US" sz="1200">
                <a:solidFill>
                  <a:srgbClr val="000000"/>
                </a:solidFill>
              </a:rPr>
              <a:pPr/>
              <a:t>36</a:t>
            </a:fld>
            <a:endParaRPr lang="en-US" altLang="en-US" sz="1200">
              <a:solidFill>
                <a:srgbClr val="000000"/>
              </a:solidFill>
            </a:endParaRPr>
          </a:p>
        </p:txBody>
      </p:sp>
    </p:spTree>
    <p:extLst>
      <p:ext uri="{BB962C8B-B14F-4D97-AF65-F5344CB8AC3E}">
        <p14:creationId xmlns:p14="http://schemas.microsoft.com/office/powerpoint/2010/main" val="397159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85000"/>
              </a:lnSpc>
              <a:spcBef>
                <a:spcPts val="1200"/>
              </a:spcBef>
              <a:buFont typeface="Wingdings" panose="05000000000000000000" pitchFamily="2" charset="2"/>
              <a:buChar char="q"/>
            </a:pPr>
            <a:r>
              <a:rPr lang="en-GB" altLang="en-US" sz="1200" dirty="0"/>
              <a:t>SG17’s work on </a:t>
            </a:r>
            <a:r>
              <a:rPr lang="en-GB" altLang="en-US" sz="1200" dirty="0">
                <a:solidFill>
                  <a:schemeClr val="tx1"/>
                </a:solidFill>
              </a:rPr>
              <a:t>security </a:t>
            </a:r>
            <a:r>
              <a:rPr lang="en-GB" altLang="en-US" sz="1200" dirty="0"/>
              <a:t>has had continued and remarkable growth throughout this study period resulting in </a:t>
            </a:r>
            <a:r>
              <a:rPr lang="en-GB" altLang="en-US" sz="1200" dirty="0">
                <a:solidFill>
                  <a:srgbClr val="FF0000"/>
                </a:solidFill>
              </a:rPr>
              <a:t>a centre of excellence – a core competency in security</a:t>
            </a:r>
            <a:r>
              <a:rPr lang="en-US" altLang="ko-KR" sz="1200" dirty="0">
                <a:solidFill>
                  <a:srgbClr val="FF0000"/>
                </a:solidFill>
                <a:ea typeface="Gulim" panose="020B0600000101010101" pitchFamily="34" charset="-127"/>
              </a:rPr>
              <a:t>.</a:t>
            </a:r>
          </a:p>
          <a:p>
            <a:pPr marL="0" indent="0">
              <a:lnSpc>
                <a:spcPct val="85000"/>
              </a:lnSpc>
              <a:spcBef>
                <a:spcPts val="1200"/>
              </a:spcBef>
              <a:buFont typeface="Wingdings" panose="05000000000000000000" pitchFamily="2" charset="2"/>
              <a:buNone/>
            </a:pPr>
            <a:endParaRPr lang="en-US" altLang="ko-KR" sz="1200" dirty="0">
              <a:solidFill>
                <a:srgbClr val="FF0000"/>
              </a:solidFill>
              <a:ea typeface="Gulim" panose="020B0600000101010101" pitchFamily="34" charset="-127"/>
            </a:endParaRPr>
          </a:p>
          <a:p>
            <a:pPr marL="171450" indent="-171450">
              <a:lnSpc>
                <a:spcPct val="85000"/>
              </a:lnSpc>
              <a:spcBef>
                <a:spcPts val="1200"/>
              </a:spcBef>
              <a:buFont typeface="Wingdings" panose="05000000000000000000" pitchFamily="2" charset="2"/>
              <a:buChar char="q"/>
            </a:pPr>
            <a:r>
              <a:rPr lang="en-US" altLang="ko-KR" sz="1200" dirty="0">
                <a:ea typeface="Gulim" panose="020B0600000101010101" pitchFamily="34" charset="-127"/>
              </a:rPr>
              <a:t>SG17 has a critical mass of world-wide </a:t>
            </a:r>
            <a:r>
              <a:rPr lang="en-US" altLang="ko-KR" sz="1200" dirty="0">
                <a:solidFill>
                  <a:srgbClr val="00B0F0"/>
                </a:solidFill>
                <a:ea typeface="Gulim" panose="020B0600000101010101" pitchFamily="34" charset="-127"/>
              </a:rPr>
              <a:t>experts</a:t>
            </a:r>
            <a:r>
              <a:rPr lang="en-US" altLang="ko-KR" sz="1200" dirty="0">
                <a:ea typeface="Gulim" panose="020B0600000101010101" pitchFamily="34" charset="-127"/>
              </a:rPr>
              <a:t> and plays a lead role in the ITU-T on providing technical security Recommendations.</a:t>
            </a:r>
            <a:br>
              <a:rPr lang="en-US" altLang="ko-KR" sz="1200" dirty="0">
                <a:ea typeface="Gulim" panose="020B0600000101010101" pitchFamily="34" charset="-127"/>
              </a:rPr>
            </a:br>
            <a:br>
              <a:rPr lang="en-US" altLang="ko-KR" sz="1200" dirty="0">
                <a:ea typeface="Gulim" panose="020B0600000101010101" pitchFamily="34" charset="-127"/>
              </a:rPr>
            </a:br>
            <a:r>
              <a:rPr lang="en-US" altLang="ko-KR" sz="1200" dirty="0">
                <a:ea typeface="Gulim" panose="020B0600000101010101" pitchFamily="34" charset="-127"/>
              </a:rPr>
              <a:t>It is necessary to maintain the attractiveness of participation in SG17, and to avoid fragmentation and duplication of security work within ITU-T.</a:t>
            </a:r>
            <a:br>
              <a:rPr lang="en-US" altLang="ko-KR" sz="1200" dirty="0">
                <a:ea typeface="Gulim" panose="020B0600000101010101" pitchFamily="34" charset="-127"/>
              </a:rPr>
            </a:br>
            <a:br>
              <a:rPr lang="en-US" altLang="ko-KR" sz="1200" dirty="0">
                <a:ea typeface="Gulim" panose="020B0600000101010101" pitchFamily="34" charset="-127"/>
              </a:rPr>
            </a:br>
            <a:r>
              <a:rPr lang="en-US" altLang="ko-KR" sz="1200" dirty="0">
                <a:ea typeface="Gulim" panose="020B0600000101010101" pitchFamily="34" charset="-127"/>
              </a:rPr>
              <a:t>SG17 strongly follows the TSAG decision on separation of security responsibilities with SG13 and with SG20;</a:t>
            </a:r>
            <a:br>
              <a:rPr lang="en-US" altLang="ko-KR" sz="1200" dirty="0">
                <a:ea typeface="Gulim" panose="020B0600000101010101" pitchFamily="34" charset="-127"/>
              </a:rPr>
            </a:br>
            <a:r>
              <a:rPr lang="en-US" altLang="ko-KR" sz="1200" dirty="0">
                <a:ea typeface="Gulim" panose="020B0600000101010101" pitchFamily="34" charset="-127"/>
              </a:rPr>
              <a:t>SG17 is collaborating with all interested bodies.</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6</a:t>
            </a:fld>
            <a:endParaRPr lang="en-US"/>
          </a:p>
        </p:txBody>
      </p:sp>
    </p:spTree>
    <p:extLst>
      <p:ext uri="{BB962C8B-B14F-4D97-AF65-F5344CB8AC3E}">
        <p14:creationId xmlns:p14="http://schemas.microsoft.com/office/powerpoint/2010/main" val="45961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85000"/>
              </a:lnSpc>
              <a:spcBef>
                <a:spcPts val="1200"/>
              </a:spcBef>
              <a:buFont typeface="Wingdings" panose="05000000000000000000" pitchFamily="2" charset="2"/>
              <a:buChar char="q"/>
            </a:pPr>
            <a:r>
              <a:rPr lang="en-GB" altLang="en-US" sz="1200" dirty="0"/>
              <a:t>SG17’s work on </a:t>
            </a:r>
            <a:r>
              <a:rPr lang="en-GB" altLang="en-US" sz="1200" dirty="0">
                <a:solidFill>
                  <a:schemeClr val="tx1"/>
                </a:solidFill>
              </a:rPr>
              <a:t>security </a:t>
            </a:r>
            <a:r>
              <a:rPr lang="en-GB" altLang="en-US" sz="1200" dirty="0"/>
              <a:t>has had continued and remarkable growth throughout this study period resulting in </a:t>
            </a:r>
            <a:r>
              <a:rPr lang="en-GB" altLang="en-US" sz="1200" dirty="0">
                <a:solidFill>
                  <a:srgbClr val="FF0000"/>
                </a:solidFill>
              </a:rPr>
              <a:t>a centre of excellence – a core competency in security</a:t>
            </a:r>
            <a:r>
              <a:rPr lang="en-US" altLang="ko-KR" sz="1200" dirty="0">
                <a:solidFill>
                  <a:srgbClr val="FF0000"/>
                </a:solidFill>
                <a:ea typeface="Gulim" panose="020B0600000101010101" pitchFamily="34" charset="-127"/>
              </a:rPr>
              <a:t>.</a:t>
            </a:r>
          </a:p>
          <a:p>
            <a:pPr marL="0" indent="0">
              <a:lnSpc>
                <a:spcPct val="85000"/>
              </a:lnSpc>
              <a:spcBef>
                <a:spcPts val="1200"/>
              </a:spcBef>
              <a:buFont typeface="Wingdings" panose="05000000000000000000" pitchFamily="2" charset="2"/>
              <a:buNone/>
            </a:pPr>
            <a:endParaRPr lang="en-US" altLang="ko-KR" sz="1200" dirty="0">
              <a:solidFill>
                <a:srgbClr val="FF0000"/>
              </a:solidFill>
              <a:ea typeface="Gulim" panose="020B0600000101010101" pitchFamily="34" charset="-127"/>
            </a:endParaRPr>
          </a:p>
          <a:p>
            <a:pPr marL="171450" indent="-171450">
              <a:lnSpc>
                <a:spcPct val="85000"/>
              </a:lnSpc>
              <a:spcBef>
                <a:spcPts val="1200"/>
              </a:spcBef>
              <a:buFont typeface="Wingdings" panose="05000000000000000000" pitchFamily="2" charset="2"/>
              <a:buChar char="q"/>
            </a:pPr>
            <a:r>
              <a:rPr lang="en-US" altLang="ko-KR" sz="1200" dirty="0">
                <a:ea typeface="Gulim" panose="020B0600000101010101" pitchFamily="34" charset="-127"/>
              </a:rPr>
              <a:t>SG17 has a critical mass of world-wide </a:t>
            </a:r>
            <a:r>
              <a:rPr lang="en-US" altLang="ko-KR" sz="1200" dirty="0">
                <a:solidFill>
                  <a:srgbClr val="00B0F0"/>
                </a:solidFill>
                <a:ea typeface="Gulim" panose="020B0600000101010101" pitchFamily="34" charset="-127"/>
              </a:rPr>
              <a:t>experts</a:t>
            </a:r>
            <a:r>
              <a:rPr lang="en-US" altLang="ko-KR" sz="1200" dirty="0">
                <a:ea typeface="Gulim" panose="020B0600000101010101" pitchFamily="34" charset="-127"/>
              </a:rPr>
              <a:t> and plays a lead role in the ITU-T on providing technical security Recommendations.</a:t>
            </a:r>
            <a:br>
              <a:rPr lang="en-US" altLang="ko-KR" sz="1200" dirty="0">
                <a:ea typeface="Gulim" panose="020B0600000101010101" pitchFamily="34" charset="-127"/>
              </a:rPr>
            </a:br>
            <a:br>
              <a:rPr lang="en-US" altLang="ko-KR" sz="1200" dirty="0">
                <a:ea typeface="Gulim" panose="020B0600000101010101" pitchFamily="34" charset="-127"/>
              </a:rPr>
            </a:br>
            <a:r>
              <a:rPr lang="en-US" altLang="ko-KR" sz="1200" dirty="0">
                <a:ea typeface="Gulim" panose="020B0600000101010101" pitchFamily="34" charset="-127"/>
              </a:rPr>
              <a:t>It is necessary to maintain the attractiveness of participation in SG17, and to avoid fragmentation and duplication of security work within ITU-T.</a:t>
            </a:r>
            <a:br>
              <a:rPr lang="en-US" altLang="ko-KR" sz="1200" dirty="0">
                <a:ea typeface="Gulim" panose="020B0600000101010101" pitchFamily="34" charset="-127"/>
              </a:rPr>
            </a:br>
            <a:br>
              <a:rPr lang="en-US" altLang="ko-KR" sz="1200" dirty="0">
                <a:ea typeface="Gulim" panose="020B0600000101010101" pitchFamily="34" charset="-127"/>
              </a:rPr>
            </a:br>
            <a:r>
              <a:rPr lang="en-US" altLang="ko-KR" sz="1200" dirty="0">
                <a:ea typeface="Gulim" panose="020B0600000101010101" pitchFamily="34" charset="-127"/>
              </a:rPr>
              <a:t>SG17 strongly follows the TSAG decision on separation of security responsibilities with SG13 and with SG20;</a:t>
            </a:r>
            <a:br>
              <a:rPr lang="en-US" altLang="ko-KR" sz="1200" dirty="0">
                <a:ea typeface="Gulim" panose="020B0600000101010101" pitchFamily="34" charset="-127"/>
              </a:rPr>
            </a:br>
            <a:r>
              <a:rPr lang="en-US" altLang="ko-KR" sz="1200" dirty="0">
                <a:ea typeface="Gulim" panose="020B0600000101010101" pitchFamily="34" charset="-127"/>
              </a:rPr>
              <a:t>SG17 is collaborating with all interested bodies.</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7</a:t>
            </a:fld>
            <a:endParaRPr lang="en-US"/>
          </a:p>
        </p:txBody>
      </p:sp>
    </p:spTree>
    <p:extLst>
      <p:ext uri="{BB962C8B-B14F-4D97-AF65-F5344CB8AC3E}">
        <p14:creationId xmlns:p14="http://schemas.microsoft.com/office/powerpoint/2010/main" val="250200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85000"/>
              </a:lnSpc>
              <a:spcBef>
                <a:spcPts val="1200"/>
              </a:spcBef>
              <a:buFont typeface="Wingdings" panose="05000000000000000000" pitchFamily="2" charset="2"/>
              <a:buChar char="q"/>
            </a:pPr>
            <a:r>
              <a:rPr lang="en-GB" altLang="en-US" sz="1200" dirty="0"/>
              <a:t>Cybersecurity is one of the top priorities of the ITU,</a:t>
            </a:r>
            <a:br>
              <a:rPr lang="en-GB" altLang="en-US" sz="1200" dirty="0"/>
            </a:br>
            <a:r>
              <a:rPr lang="en-GB" altLang="en-US" sz="1200" dirty="0"/>
              <a:t>it is critical that this centre of security competence in ITU‑T be nurtured and enhanced, and not fragmented.</a:t>
            </a:r>
          </a:p>
          <a:p>
            <a:pPr marL="171450" indent="-171450">
              <a:lnSpc>
                <a:spcPct val="85000"/>
              </a:lnSpc>
              <a:spcBef>
                <a:spcPts val="1200"/>
              </a:spcBef>
              <a:buFont typeface="Wingdings" panose="05000000000000000000" pitchFamily="2" charset="2"/>
              <a:buChar char="q"/>
            </a:pPr>
            <a:endParaRPr lang="en-GB" altLang="en-US" sz="1200" dirty="0"/>
          </a:p>
          <a:p>
            <a:pPr marL="171450" indent="-171450">
              <a:lnSpc>
                <a:spcPct val="85000"/>
              </a:lnSpc>
              <a:spcBef>
                <a:spcPts val="1200"/>
              </a:spcBef>
              <a:buFont typeface="Wingdings" panose="05000000000000000000" pitchFamily="2" charset="2"/>
              <a:buChar char="q"/>
            </a:pPr>
            <a:r>
              <a:rPr lang="en-GB" altLang="en-US" sz="1200" dirty="0"/>
              <a:t>More efforts should be spent on </a:t>
            </a:r>
            <a:r>
              <a:rPr lang="en-GB" altLang="en-US" sz="1200" dirty="0">
                <a:solidFill>
                  <a:srgbClr val="FF0000"/>
                </a:solidFill>
              </a:rPr>
              <a:t>implementing</a:t>
            </a:r>
            <a:r>
              <a:rPr lang="en-GB" altLang="en-US" sz="1200" dirty="0"/>
              <a:t> SG17’s security Recommendation in collaboration with ITU-D.</a:t>
            </a:r>
          </a:p>
          <a:p>
            <a:pPr marL="171450" indent="-171450">
              <a:lnSpc>
                <a:spcPct val="85000"/>
              </a:lnSpc>
              <a:spcBef>
                <a:spcPts val="1200"/>
              </a:spcBef>
              <a:buFont typeface="Wingdings" panose="05000000000000000000" pitchFamily="2" charset="2"/>
              <a:buChar char="q"/>
            </a:pPr>
            <a:endParaRPr lang="en-GB" altLang="en-US" sz="1200" dirty="0"/>
          </a:p>
          <a:p>
            <a:pPr marL="171450" indent="-171450">
              <a:lnSpc>
                <a:spcPct val="85000"/>
              </a:lnSpc>
              <a:spcBef>
                <a:spcPts val="1200"/>
              </a:spcBef>
              <a:buFont typeface="Wingdings" panose="05000000000000000000" pitchFamily="2" charset="2"/>
              <a:buChar char="q"/>
            </a:pPr>
            <a:r>
              <a:rPr lang="en-GB" altLang="en-US" sz="1200" dirty="0"/>
              <a:t>Strengthening the trust framework, authentication, and protection of personally identifiable information is a prerequisite for the development of the </a:t>
            </a:r>
            <a:r>
              <a:rPr lang="en-GB" altLang="en-US" sz="1200" dirty="0">
                <a:solidFill>
                  <a:srgbClr val="FF0000"/>
                </a:solidFill>
              </a:rPr>
              <a:t>Information Society </a:t>
            </a:r>
            <a:r>
              <a:rPr lang="en-GB" altLang="en-US" sz="1200" dirty="0"/>
              <a:t>and for building confidence among users of ICTs.</a:t>
            </a:r>
          </a:p>
          <a:p>
            <a:pPr marL="171450" indent="-171450">
              <a:lnSpc>
                <a:spcPct val="85000"/>
              </a:lnSpc>
              <a:spcBef>
                <a:spcPts val="1200"/>
              </a:spcBef>
              <a:buFont typeface="Wingdings" panose="05000000000000000000" pitchFamily="2" charset="2"/>
              <a:buChar char="q"/>
            </a:pPr>
            <a:endParaRPr lang="en-GB" altLang="en-US" sz="1200" dirty="0"/>
          </a:p>
          <a:p>
            <a:pPr marL="171450" indent="-171450">
              <a:lnSpc>
                <a:spcPct val="85000"/>
              </a:lnSpc>
              <a:spcBef>
                <a:spcPts val="1200"/>
              </a:spcBef>
              <a:buFont typeface="Wingdings" panose="05000000000000000000" pitchFamily="2" charset="2"/>
              <a:buChar char="q"/>
            </a:pPr>
            <a:r>
              <a:rPr lang="en-GB" altLang="en-US" sz="1200" dirty="0"/>
              <a:t>Much-needed development of security approaches for evolving technologies is best undertaken in the study group with expertise in existing security approaches.</a:t>
            </a:r>
          </a:p>
        </p:txBody>
      </p:sp>
      <p:sp>
        <p:nvSpPr>
          <p:cNvPr id="4" name="Slide Number Placeholder 3"/>
          <p:cNvSpPr>
            <a:spLocks noGrp="1"/>
          </p:cNvSpPr>
          <p:nvPr>
            <p:ph type="sldNum" sz="quarter" idx="10"/>
          </p:nvPr>
        </p:nvSpPr>
        <p:spPr/>
        <p:txBody>
          <a:bodyPr/>
          <a:lstStyle/>
          <a:p>
            <a:fld id="{E8963733-CD45-4CEA-A5EC-06AA3CC53339}" type="slidenum">
              <a:rPr lang="en-US" smtClean="0"/>
              <a:t>8</a:t>
            </a:fld>
            <a:endParaRPr lang="en-US"/>
          </a:p>
        </p:txBody>
      </p:sp>
    </p:spTree>
    <p:extLst>
      <p:ext uri="{BB962C8B-B14F-4D97-AF65-F5344CB8AC3E}">
        <p14:creationId xmlns:p14="http://schemas.microsoft.com/office/powerpoint/2010/main" val="3916410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85000"/>
              </a:lnSpc>
              <a:spcBef>
                <a:spcPts val="1200"/>
              </a:spcBef>
              <a:buFont typeface="Wingdings" panose="05000000000000000000" pitchFamily="2" charset="2"/>
              <a:buChar char="q"/>
            </a:pPr>
            <a:r>
              <a:rPr lang="en-GB" altLang="en-US" sz="1200" dirty="0"/>
              <a:t>The work on security in SG17 (including generic security architecture, mechanisms and management guidelines for heterogeneous networks/systems/services) needs to be continued and there needs to be a lead study group for security to coordinate within the ITU and with other SDOs.</a:t>
            </a:r>
          </a:p>
          <a:p>
            <a:pPr marL="171450" indent="-171450">
              <a:lnSpc>
                <a:spcPct val="85000"/>
              </a:lnSpc>
              <a:spcBef>
                <a:spcPts val="1200"/>
              </a:spcBef>
              <a:buFont typeface="Wingdings" panose="05000000000000000000" pitchFamily="2" charset="2"/>
              <a:buChar char="q"/>
            </a:pPr>
            <a:endParaRPr lang="en-GB" altLang="en-US" sz="1200" dirty="0"/>
          </a:p>
          <a:p>
            <a:pPr marL="171450" indent="-171450">
              <a:lnSpc>
                <a:spcPct val="85000"/>
              </a:lnSpc>
              <a:spcBef>
                <a:spcPts val="1200"/>
              </a:spcBef>
              <a:buFont typeface="Wingdings" panose="05000000000000000000" pitchFamily="2" charset="2"/>
              <a:buChar char="q"/>
            </a:pPr>
            <a:r>
              <a:rPr lang="en-US" altLang="en-US" sz="1200" dirty="0"/>
              <a:t>New emerging technologies such as cloud computing, smart grid, intelligent transportation systems, the 5</a:t>
            </a:r>
            <a:r>
              <a:rPr lang="en-US" altLang="en-US" sz="1200" baseline="30000" dirty="0"/>
              <a:t>th</a:t>
            </a:r>
            <a:r>
              <a:rPr lang="en-US" altLang="en-US" sz="1200" dirty="0"/>
              <a:t> generation of cellular network, software-defined networks, Big Data analytics, Internet-of-Things, need technical measures to protect the personally identifiable information (PII) of citizens, as well as technical measures to protect children online.</a:t>
            </a:r>
          </a:p>
          <a:p>
            <a:pPr marL="171450" indent="-171450">
              <a:lnSpc>
                <a:spcPct val="85000"/>
              </a:lnSpc>
              <a:spcBef>
                <a:spcPts val="1200"/>
              </a:spcBef>
              <a:buFont typeface="Wingdings" panose="05000000000000000000" pitchFamily="2" charset="2"/>
              <a:buChar char="q"/>
            </a:pPr>
            <a:endParaRPr lang="en-US" altLang="en-US" sz="1200" dirty="0"/>
          </a:p>
          <a:p>
            <a:pPr marL="171450" indent="-171450">
              <a:lnSpc>
                <a:spcPct val="85000"/>
              </a:lnSpc>
              <a:spcBef>
                <a:spcPts val="1200"/>
              </a:spcBef>
              <a:buFont typeface="Wingdings" panose="05000000000000000000" pitchFamily="2" charset="2"/>
              <a:buChar char="q"/>
            </a:pPr>
            <a:r>
              <a:rPr lang="en-US" altLang="en-US" sz="1200" dirty="0"/>
              <a:t>New environments, such as Internet of things (</a:t>
            </a:r>
            <a:r>
              <a:rPr lang="en-US" altLang="en-US" sz="1200" dirty="0" err="1"/>
              <a:t>IoT</a:t>
            </a:r>
            <a:r>
              <a:rPr lang="en-US" altLang="en-US" sz="1200" dirty="0"/>
              <a:t>) and smart grids put new requirements on public key infrastructure (PKI) necessitating high priority during the next study period</a:t>
            </a:r>
            <a:r>
              <a:rPr lang="en-GB" altLang="en-US" sz="1200" dirty="0"/>
              <a:t>.</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9</a:t>
            </a:fld>
            <a:endParaRPr lang="en-US"/>
          </a:p>
        </p:txBody>
      </p:sp>
    </p:spTree>
    <p:extLst>
      <p:ext uri="{BB962C8B-B14F-4D97-AF65-F5344CB8AC3E}">
        <p14:creationId xmlns:p14="http://schemas.microsoft.com/office/powerpoint/2010/main" val="239610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85000"/>
              </a:lnSpc>
              <a:spcBef>
                <a:spcPts val="1200"/>
              </a:spcBef>
              <a:buFont typeface="Wingdings" panose="05000000000000000000" pitchFamily="2" charset="2"/>
              <a:buChar char="q"/>
            </a:pPr>
            <a:r>
              <a:rPr lang="en-GB" altLang="ko-KR" sz="2400" dirty="0">
                <a:ea typeface="Gulim" panose="020B0600000101010101" pitchFamily="34" charset="-127"/>
              </a:rPr>
              <a:t>SG17 proposed 12 Questions for the next study period. All Questions continue.</a:t>
            </a:r>
          </a:p>
          <a:p>
            <a:pPr marL="342900" indent="-342900">
              <a:lnSpc>
                <a:spcPct val="85000"/>
              </a:lnSpc>
              <a:spcBef>
                <a:spcPts val="1200"/>
              </a:spcBef>
              <a:buFont typeface="Wingdings" panose="05000000000000000000" pitchFamily="2" charset="2"/>
              <a:buChar char="q"/>
            </a:pPr>
            <a:endParaRPr lang="en-GB" altLang="ko-KR" sz="2400" dirty="0">
              <a:ea typeface="Gulim" panose="020B0600000101010101" pitchFamily="34" charset="-127"/>
            </a:endParaRPr>
          </a:p>
          <a:p>
            <a:pPr marL="342900" indent="-342900">
              <a:lnSpc>
                <a:spcPct val="85000"/>
              </a:lnSpc>
              <a:spcBef>
                <a:spcPts val="1200"/>
              </a:spcBef>
              <a:buFont typeface="Wingdings" panose="05000000000000000000" pitchFamily="2" charset="2"/>
              <a:buChar char="q"/>
            </a:pPr>
            <a:r>
              <a:rPr lang="en-GB" altLang="ko-KR" sz="2400" dirty="0">
                <a:ea typeface="Gulim" panose="020B0600000101010101" pitchFamily="34" charset="-127"/>
              </a:rPr>
              <a:t>Associated with this work, SG17 should be the lead study group responsible for:</a:t>
            </a:r>
          </a:p>
          <a:p>
            <a:pPr marL="628650" lvl="1" indent="-171450">
              <a:lnSpc>
                <a:spcPct val="85000"/>
              </a:lnSpc>
              <a:spcBef>
                <a:spcPts val="1200"/>
              </a:spcBef>
              <a:buFont typeface="Calibri" panose="020F0502020204030204" pitchFamily="34" charset="0"/>
              <a:buChar char="̶"/>
            </a:pPr>
            <a:r>
              <a:rPr lang="en-GB" altLang="ko-KR" dirty="0">
                <a:ea typeface="Gulim" panose="020B0600000101010101" pitchFamily="34" charset="-127"/>
              </a:rPr>
              <a:t>Security, </a:t>
            </a:r>
          </a:p>
          <a:p>
            <a:pPr marL="628650" lvl="1" indent="-171450">
              <a:lnSpc>
                <a:spcPct val="85000"/>
              </a:lnSpc>
              <a:spcBef>
                <a:spcPts val="1200"/>
              </a:spcBef>
              <a:buFont typeface="Calibri" panose="020F0502020204030204" pitchFamily="34" charset="0"/>
              <a:buChar char="̶"/>
            </a:pPr>
            <a:r>
              <a:rPr lang="en-GB" altLang="ko-KR" dirty="0">
                <a:ea typeface="Gulim" panose="020B0600000101010101" pitchFamily="34" charset="-127"/>
              </a:rPr>
              <a:t>Identity management, and </a:t>
            </a:r>
          </a:p>
          <a:p>
            <a:pPr marL="628650" lvl="1" indent="-171450">
              <a:lnSpc>
                <a:spcPct val="85000"/>
              </a:lnSpc>
              <a:spcBef>
                <a:spcPts val="1200"/>
              </a:spcBef>
              <a:buFont typeface="Calibri" panose="020F0502020204030204" pitchFamily="34" charset="0"/>
              <a:buChar char="̶"/>
            </a:pPr>
            <a:r>
              <a:rPr lang="en-GB" altLang="ko-KR" dirty="0">
                <a:ea typeface="Gulim" panose="020B0600000101010101" pitchFamily="34" charset="-127"/>
              </a:rPr>
              <a:t>Languages and description techniques.</a:t>
            </a:r>
          </a:p>
          <a:p>
            <a:pPr marL="342900" indent="-342900">
              <a:lnSpc>
                <a:spcPct val="85000"/>
              </a:lnSpc>
              <a:spcBef>
                <a:spcPts val="1200"/>
              </a:spcBef>
              <a:buFont typeface="Wingdings" panose="05000000000000000000" pitchFamily="2" charset="2"/>
              <a:buChar char="q"/>
            </a:pPr>
            <a:endParaRPr lang="en-GB" altLang="en-US" sz="2400" dirty="0">
              <a:ea typeface="Gulim" panose="020B0600000101010101" pitchFamily="34" charset="-127"/>
            </a:endParaRPr>
          </a:p>
          <a:p>
            <a:pPr marL="342900" indent="-342900">
              <a:lnSpc>
                <a:spcPct val="85000"/>
              </a:lnSpc>
              <a:spcBef>
                <a:spcPts val="1200"/>
              </a:spcBef>
              <a:buFont typeface="Wingdings" panose="05000000000000000000" pitchFamily="2" charset="2"/>
              <a:buChar char="q"/>
            </a:pPr>
            <a:r>
              <a:rPr lang="en-GB" altLang="en-US" sz="2400" dirty="0" err="1">
                <a:ea typeface="Gulim" panose="020B0600000101010101" pitchFamily="34" charset="-127"/>
              </a:rPr>
              <a:t>JCA-IdM</a:t>
            </a:r>
            <a:r>
              <a:rPr lang="en-GB" altLang="en-US" sz="2400" dirty="0">
                <a:ea typeface="Gulim" panose="020B0600000101010101" pitchFamily="34" charset="-127"/>
              </a:rPr>
              <a:t> and JCA-COP as well as ASN.1 &amp; OID Projects need to continue given their important contributions.</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10</a:t>
            </a:fld>
            <a:endParaRPr lang="en-US"/>
          </a:p>
        </p:txBody>
      </p:sp>
    </p:spTree>
    <p:extLst>
      <p:ext uri="{BB962C8B-B14F-4D97-AF65-F5344CB8AC3E}">
        <p14:creationId xmlns:p14="http://schemas.microsoft.com/office/powerpoint/2010/main" val="2133190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85000"/>
              </a:lnSpc>
              <a:spcBef>
                <a:spcPts val="1200"/>
              </a:spcBef>
              <a:buFont typeface="Wingdings" panose="05000000000000000000" pitchFamily="2" charset="2"/>
              <a:buChar char="q"/>
            </a:pPr>
            <a:r>
              <a:rPr lang="en-GB" altLang="ko-KR" sz="2400" dirty="0">
                <a:ea typeface="Gulim" panose="020B0600000101010101" pitchFamily="34" charset="-127"/>
              </a:rPr>
              <a:t>SG17 proposed 12 Questions for the next study period. All Questions continue.</a:t>
            </a:r>
          </a:p>
          <a:p>
            <a:pPr marL="342900" indent="-342900">
              <a:lnSpc>
                <a:spcPct val="85000"/>
              </a:lnSpc>
              <a:spcBef>
                <a:spcPts val="1200"/>
              </a:spcBef>
              <a:buFont typeface="Wingdings" panose="05000000000000000000" pitchFamily="2" charset="2"/>
              <a:buChar char="q"/>
            </a:pPr>
            <a:endParaRPr lang="en-GB" altLang="ko-KR" sz="2400" dirty="0">
              <a:ea typeface="Gulim" panose="020B0600000101010101" pitchFamily="34" charset="-127"/>
            </a:endParaRPr>
          </a:p>
          <a:p>
            <a:pPr marL="342900" indent="-342900">
              <a:lnSpc>
                <a:spcPct val="85000"/>
              </a:lnSpc>
              <a:spcBef>
                <a:spcPts val="1200"/>
              </a:spcBef>
              <a:buFont typeface="Wingdings" panose="05000000000000000000" pitchFamily="2" charset="2"/>
              <a:buChar char="q"/>
            </a:pPr>
            <a:r>
              <a:rPr lang="en-GB" altLang="ko-KR" sz="2400" dirty="0">
                <a:ea typeface="Gulim" panose="020B0600000101010101" pitchFamily="34" charset="-127"/>
              </a:rPr>
              <a:t>Associated with this work, SG17 should be the lead study group responsible for:</a:t>
            </a:r>
          </a:p>
          <a:p>
            <a:pPr marL="628650" lvl="1" indent="-171450">
              <a:lnSpc>
                <a:spcPct val="85000"/>
              </a:lnSpc>
              <a:spcBef>
                <a:spcPts val="1200"/>
              </a:spcBef>
              <a:buFont typeface="Calibri" panose="020F0502020204030204" pitchFamily="34" charset="0"/>
              <a:buChar char="̶"/>
            </a:pPr>
            <a:r>
              <a:rPr lang="en-GB" altLang="ko-KR" dirty="0">
                <a:ea typeface="Gulim" panose="020B0600000101010101" pitchFamily="34" charset="-127"/>
              </a:rPr>
              <a:t>Security, </a:t>
            </a:r>
          </a:p>
          <a:p>
            <a:pPr marL="628650" lvl="1" indent="-171450">
              <a:lnSpc>
                <a:spcPct val="85000"/>
              </a:lnSpc>
              <a:spcBef>
                <a:spcPts val="1200"/>
              </a:spcBef>
              <a:buFont typeface="Calibri" panose="020F0502020204030204" pitchFamily="34" charset="0"/>
              <a:buChar char="̶"/>
            </a:pPr>
            <a:r>
              <a:rPr lang="en-GB" altLang="ko-KR" dirty="0">
                <a:ea typeface="Gulim" panose="020B0600000101010101" pitchFamily="34" charset="-127"/>
              </a:rPr>
              <a:t>Identity management, and </a:t>
            </a:r>
          </a:p>
          <a:p>
            <a:pPr marL="628650" lvl="1" indent="-171450">
              <a:lnSpc>
                <a:spcPct val="85000"/>
              </a:lnSpc>
              <a:spcBef>
                <a:spcPts val="1200"/>
              </a:spcBef>
              <a:buFont typeface="Calibri" panose="020F0502020204030204" pitchFamily="34" charset="0"/>
              <a:buChar char="̶"/>
            </a:pPr>
            <a:r>
              <a:rPr lang="en-GB" altLang="ko-KR" dirty="0">
                <a:ea typeface="Gulim" panose="020B0600000101010101" pitchFamily="34" charset="-127"/>
              </a:rPr>
              <a:t>Languages and description techniques.</a:t>
            </a:r>
          </a:p>
          <a:p>
            <a:pPr marL="342900" indent="-342900">
              <a:lnSpc>
                <a:spcPct val="85000"/>
              </a:lnSpc>
              <a:spcBef>
                <a:spcPts val="1200"/>
              </a:spcBef>
              <a:buFont typeface="Wingdings" panose="05000000000000000000" pitchFamily="2" charset="2"/>
              <a:buChar char="q"/>
            </a:pPr>
            <a:endParaRPr lang="en-GB" altLang="en-US" sz="2400" dirty="0">
              <a:ea typeface="Gulim" panose="020B0600000101010101" pitchFamily="34" charset="-127"/>
            </a:endParaRPr>
          </a:p>
          <a:p>
            <a:pPr marL="342900" indent="-342900">
              <a:lnSpc>
                <a:spcPct val="85000"/>
              </a:lnSpc>
              <a:spcBef>
                <a:spcPts val="1200"/>
              </a:spcBef>
              <a:buFont typeface="Wingdings" panose="05000000000000000000" pitchFamily="2" charset="2"/>
              <a:buChar char="q"/>
            </a:pPr>
            <a:r>
              <a:rPr lang="en-GB" altLang="en-US" sz="2400" dirty="0" err="1">
                <a:ea typeface="Gulim" panose="020B0600000101010101" pitchFamily="34" charset="-127"/>
              </a:rPr>
              <a:t>JCA-IdM</a:t>
            </a:r>
            <a:r>
              <a:rPr lang="en-GB" altLang="en-US" sz="2400" dirty="0">
                <a:ea typeface="Gulim" panose="020B0600000101010101" pitchFamily="34" charset="-127"/>
              </a:rPr>
              <a:t> and JCA-COP as well as ASN.1 &amp; OID Projects need to continue given their important contributions.</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11</a:t>
            </a:fld>
            <a:endParaRPr lang="en-US"/>
          </a:p>
        </p:txBody>
      </p:sp>
    </p:spTree>
    <p:extLst>
      <p:ext uri="{BB962C8B-B14F-4D97-AF65-F5344CB8AC3E}">
        <p14:creationId xmlns:p14="http://schemas.microsoft.com/office/powerpoint/2010/main" val="409518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buFont typeface="Wingdings" panose="05000000000000000000" pitchFamily="2" charset="2"/>
              <a:buChar char="q"/>
            </a:pPr>
            <a:r>
              <a:rPr lang="en-GB" altLang="ko-KR" sz="1200" dirty="0">
                <a:ea typeface="Gulim" panose="020B0600000101010101" pitchFamily="34" charset="-127"/>
              </a:rPr>
              <a:t>Participation to SG17 has increased during the study period to maintain well above 150 participants.</a:t>
            </a:r>
          </a:p>
          <a:p>
            <a:pPr marL="171450" indent="-171450">
              <a:lnSpc>
                <a:spcPct val="90000"/>
              </a:lnSpc>
              <a:buFont typeface="Wingdings" panose="05000000000000000000" pitchFamily="2" charset="2"/>
              <a:buChar char="q"/>
            </a:pPr>
            <a:endParaRPr lang="en-US" altLang="ko-KR" sz="1200" dirty="0">
              <a:ea typeface="Gulim" panose="020B0600000101010101" pitchFamily="34" charset="-127"/>
            </a:endParaRPr>
          </a:p>
          <a:p>
            <a:pPr marL="171450" indent="-171450">
              <a:lnSpc>
                <a:spcPct val="90000"/>
              </a:lnSpc>
              <a:buFont typeface="Wingdings" panose="05000000000000000000" pitchFamily="2" charset="2"/>
              <a:buChar char="q"/>
            </a:pPr>
            <a:r>
              <a:rPr lang="en-US" sz="1200" dirty="0"/>
              <a:t>SG17 has successfully evolved to cover new security issues and to address new security challenges (as its main focus) with security experts in core Questions.</a:t>
            </a:r>
            <a:endParaRPr lang="en-US" altLang="ko-KR" sz="1200" dirty="0">
              <a:ea typeface="Gulim" panose="020B0600000101010101" pitchFamily="34" charset="-127"/>
            </a:endParaRPr>
          </a:p>
          <a:p>
            <a:pPr marL="171450" indent="-171450">
              <a:lnSpc>
                <a:spcPct val="90000"/>
              </a:lnSpc>
              <a:buFont typeface="Wingdings" panose="05000000000000000000" pitchFamily="2" charset="2"/>
              <a:buChar char="q"/>
            </a:pPr>
            <a:endParaRPr lang="en-US" altLang="ko-KR" sz="1200" dirty="0">
              <a:ea typeface="Gulim" panose="020B0600000101010101" pitchFamily="34" charset="-127"/>
            </a:endParaRPr>
          </a:p>
          <a:p>
            <a:pPr marL="171450" indent="-171450">
              <a:lnSpc>
                <a:spcPct val="90000"/>
              </a:lnSpc>
              <a:buFont typeface="Wingdings" panose="05000000000000000000" pitchFamily="2" charset="2"/>
              <a:buChar char="q"/>
            </a:pPr>
            <a:r>
              <a:rPr lang="en-US" altLang="ko-KR" sz="1200" dirty="0">
                <a:ea typeface="Gulim" panose="020B0600000101010101" pitchFamily="34" charset="-127"/>
              </a:rPr>
              <a:t>Within security work, SG17 achieved significantly build-up of participation and energy in Identity Management, Cybersecurity and Cloud Computing Security</a:t>
            </a:r>
            <a:r>
              <a:rPr lang="en-GB" altLang="ko-KR" sz="1200" dirty="0">
                <a:ea typeface="Gulim" panose="020B0600000101010101" pitchFamily="34" charset="-127"/>
              </a:rPr>
              <a:t>.</a:t>
            </a:r>
          </a:p>
          <a:p>
            <a:pPr marL="171450" indent="-171450">
              <a:lnSpc>
                <a:spcPct val="90000"/>
              </a:lnSpc>
              <a:buFont typeface="Wingdings" panose="05000000000000000000" pitchFamily="2" charset="2"/>
              <a:buChar char="q"/>
            </a:pPr>
            <a:endParaRPr lang="en-GB" altLang="ko-KR" sz="1200" dirty="0">
              <a:ea typeface="Gulim" panose="020B0600000101010101" pitchFamily="34" charset="-127"/>
            </a:endParaRPr>
          </a:p>
          <a:p>
            <a:pPr marL="171450" indent="-171450">
              <a:lnSpc>
                <a:spcPct val="90000"/>
              </a:lnSpc>
              <a:buFont typeface="Wingdings" panose="05000000000000000000" pitchFamily="2" charset="2"/>
              <a:buChar char="q"/>
            </a:pPr>
            <a:r>
              <a:rPr lang="en-GB" altLang="ko-KR" sz="1200" dirty="0">
                <a:ea typeface="Gulim" panose="020B0600000101010101" pitchFamily="34" charset="-127"/>
              </a:rPr>
              <a:t>SG17 has built strong relations with other key bodies working on security and conducted numerous collaborative efforts.</a:t>
            </a:r>
          </a:p>
          <a:p>
            <a:pPr marL="171450" indent="-171450">
              <a:lnSpc>
                <a:spcPct val="90000"/>
              </a:lnSpc>
              <a:buFont typeface="Wingdings" panose="05000000000000000000" pitchFamily="2" charset="2"/>
              <a:buChar char="q"/>
            </a:pPr>
            <a:endParaRPr lang="en-GB" altLang="ko-KR" sz="1200" dirty="0">
              <a:ea typeface="Gulim" panose="020B0600000101010101" pitchFamily="34" charset="-127"/>
            </a:endParaRPr>
          </a:p>
          <a:p>
            <a:pPr marL="171450" indent="-171450">
              <a:lnSpc>
                <a:spcPct val="90000"/>
              </a:lnSpc>
              <a:buFont typeface="Wingdings" panose="05000000000000000000" pitchFamily="2" charset="2"/>
              <a:buChar char="q"/>
            </a:pPr>
            <a:r>
              <a:rPr lang="en-GB" altLang="ko-KR" sz="1200" dirty="0">
                <a:ea typeface="Gulim" panose="020B0600000101010101" pitchFamily="34" charset="-127"/>
              </a:rPr>
              <a:t>SG17 has promoted and disseminated ITU-T security work (e.g., workshops, security manual, security roadmap);</a:t>
            </a:r>
            <a:br>
              <a:rPr lang="en-GB" altLang="ko-KR" sz="1200" dirty="0">
                <a:ea typeface="Gulim" panose="020B0600000101010101" pitchFamily="34" charset="-127"/>
              </a:rPr>
            </a:br>
            <a:r>
              <a:rPr lang="en-GB" altLang="ko-KR" sz="1200" dirty="0">
                <a:ea typeface="Gulim" panose="020B0600000101010101" pitchFamily="34" charset="-127"/>
              </a:rPr>
              <a:t>its achievements are well recognized.</a:t>
            </a:r>
            <a:endParaRPr lang="en-GB" altLang="en-US" sz="1200" dirty="0">
              <a:ea typeface="Gulim" panose="020B0600000101010101" pitchFamily="34" charset="-127"/>
            </a:endParaRP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12</a:t>
            </a:fld>
            <a:endParaRPr lang="en-US"/>
          </a:p>
        </p:txBody>
      </p:sp>
    </p:spTree>
    <p:extLst>
      <p:ext uri="{BB962C8B-B14F-4D97-AF65-F5344CB8AC3E}">
        <p14:creationId xmlns:p14="http://schemas.microsoft.com/office/powerpoint/2010/main" val="1680761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T" dirty="0"/>
              <a:t>white</a:t>
            </a:r>
          </a:p>
          <a:p>
            <a:pPr marL="228600" indent="-228600">
              <a:buAutoNum type="arabicPeriod"/>
            </a:pPr>
            <a:r>
              <a:rPr lang="en-IT" dirty="0"/>
              <a:t>wtsa logo</a:t>
            </a:r>
          </a:p>
          <a:p>
            <a:pPr marL="228600" indent="-228600">
              <a:buAutoNum type="arabicPeriod"/>
            </a:pPr>
            <a:r>
              <a:rPr lang="en-GB" dirty="0"/>
              <a:t>I</a:t>
            </a:r>
            <a:r>
              <a:rPr lang="en-IT" dirty="0"/>
              <a:t>tu logo</a:t>
            </a:r>
          </a:p>
          <a:p>
            <a:pPr marL="228600" indent="-228600">
              <a:buAutoNum type="arabicPeriod"/>
            </a:pPr>
            <a:r>
              <a:rPr lang="en-GB" dirty="0"/>
              <a:t>T</a:t>
            </a:r>
            <a:r>
              <a:rPr lang="en-IT" dirty="0"/>
              <a:t>hank you</a:t>
            </a:r>
          </a:p>
          <a:p>
            <a:endParaRPr lang="en-IT" dirty="0"/>
          </a:p>
        </p:txBody>
      </p:sp>
      <p:sp>
        <p:nvSpPr>
          <p:cNvPr id="4" name="Slide Number Placeholder 3"/>
          <p:cNvSpPr>
            <a:spLocks noGrp="1"/>
          </p:cNvSpPr>
          <p:nvPr>
            <p:ph type="sldNum" sz="quarter" idx="5"/>
          </p:nvPr>
        </p:nvSpPr>
        <p:spPr/>
        <p:txBody>
          <a:bodyPr/>
          <a:lstStyle/>
          <a:p>
            <a:fld id="{46A8591F-50F3-4C40-9DA2-D793276CC051}" type="slidenum">
              <a:rPr lang="en-US" smtClean="0"/>
              <a:t>14</a:t>
            </a:fld>
            <a:endParaRPr lang="en-US"/>
          </a:p>
        </p:txBody>
      </p:sp>
    </p:spTree>
    <p:extLst>
      <p:ext uri="{BB962C8B-B14F-4D97-AF65-F5344CB8AC3E}">
        <p14:creationId xmlns:p14="http://schemas.microsoft.com/office/powerpoint/2010/main" val="3299626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56158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402650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035918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EEC03F0-298F-4446-9472-52C3D8DDFAAE}"/>
              </a:ext>
            </a:extLst>
          </p:cNvPr>
          <p:cNvSpPr>
            <a:spLocks noGrp="1"/>
          </p:cNvSpPr>
          <p:nvPr>
            <p:ph type="sldNum" sz="quarter" idx="12"/>
          </p:nvPr>
        </p:nvSpPr>
        <p:spPr>
          <a:xfrm>
            <a:off x="9448800" y="6492875"/>
            <a:ext cx="2743200" cy="365125"/>
          </a:xfrm>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99889071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CBF965A-DCDD-41C8-85B7-F2044ED73BD5}"/>
              </a:ext>
            </a:extLst>
          </p:cNvPr>
          <p:cNvSpPr>
            <a:spLocks noGrp="1"/>
          </p:cNvSpPr>
          <p:nvPr>
            <p:ph type="sldNum" sz="quarter" idx="12"/>
          </p:nvPr>
        </p:nvSpPr>
        <p:spPr>
          <a:xfrm>
            <a:off x="9448800" y="6492875"/>
            <a:ext cx="2743200" cy="365125"/>
          </a:xfrm>
        </p:spPr>
        <p:txBody>
          <a:bodyPr/>
          <a:lstStyle/>
          <a:p>
            <a:fld id="{8D268F8D-03EF-4588-9F60-ACF73A1CBE67}" type="slidenum">
              <a:rPr lang="en-US" smtClean="0"/>
              <a:t>‹#›</a:t>
            </a:fld>
            <a:endParaRPr lang="en-US" dirty="0"/>
          </a:p>
        </p:txBody>
      </p:sp>
    </p:spTree>
    <p:extLst>
      <p:ext uri="{BB962C8B-B14F-4D97-AF65-F5344CB8AC3E}">
        <p14:creationId xmlns:p14="http://schemas.microsoft.com/office/powerpoint/2010/main" val="347282962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7"/>
          <p:cNvSpPr txBox="1">
            <a:spLocks noChangeArrowheads="1"/>
          </p:cNvSpPr>
          <p:nvPr userDrawn="1"/>
        </p:nvSpPr>
        <p:spPr bwMode="auto">
          <a:xfrm>
            <a:off x="2336800" y="4365625"/>
            <a:ext cx="751840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spcBef>
                <a:spcPct val="20000"/>
              </a:spcBef>
              <a:spcAft>
                <a:spcPct val="0"/>
              </a:spcAft>
              <a:defRPr/>
            </a:pPr>
            <a:r>
              <a:rPr lang="en-GB" altLang="en-US" sz="3200" b="1">
                <a:solidFill>
                  <a:srgbClr val="000000"/>
                </a:solidFill>
                <a:latin typeface="Century Gothic" pitchFamily="34" charset="0"/>
              </a:rPr>
              <a:t>Summary of Results</a:t>
            </a:r>
          </a:p>
          <a:p>
            <a:pPr algn="ctr" fontAlgn="base">
              <a:spcBef>
                <a:spcPct val="20000"/>
              </a:spcBef>
              <a:spcAft>
                <a:spcPct val="0"/>
              </a:spcAft>
              <a:defRPr/>
            </a:pPr>
            <a:r>
              <a:rPr lang="en-GB" altLang="en-US" sz="3200" b="1">
                <a:solidFill>
                  <a:srgbClr val="000000"/>
                </a:solidFill>
                <a:latin typeface="Century Gothic" pitchFamily="34" charset="0"/>
              </a:rPr>
              <a:t>Study Period 2013-2016</a:t>
            </a:r>
            <a:endParaRPr lang="en-GB" altLang="en-US" sz="2400" b="1">
              <a:solidFill>
                <a:srgbClr val="000000"/>
              </a:solidFill>
              <a:latin typeface="Century Gothic" pitchFamily="34" charset="0"/>
            </a:endParaRPr>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7500" y="2632075"/>
            <a:ext cx="3666067"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9" name="Rectangle 13"/>
          <p:cNvSpPr>
            <a:spLocks noGrp="1" noChangeArrowheads="1"/>
          </p:cNvSpPr>
          <p:nvPr>
            <p:ph type="ctrTitle"/>
          </p:nvPr>
        </p:nvSpPr>
        <p:spPr>
          <a:xfrm>
            <a:off x="863600" y="533400"/>
            <a:ext cx="10464800" cy="1371600"/>
          </a:xfrm>
        </p:spPr>
        <p:txBody>
          <a:bodyPr anchorCtr="0"/>
          <a:lstStyle>
            <a:lvl1pPr>
              <a:defRPr/>
            </a:lvl1pPr>
          </a:lstStyle>
          <a:p>
            <a:pPr lvl="0"/>
            <a:r>
              <a:rPr lang="en-US" noProof="0"/>
              <a:t>ITU-T Study Group XX</a:t>
            </a:r>
            <a:br>
              <a:rPr lang="en-US" noProof="0"/>
            </a:br>
            <a:r>
              <a:rPr lang="en-US" noProof="0"/>
              <a:t>Title</a:t>
            </a:r>
            <a:endParaRPr lang="en-GB" noProof="0"/>
          </a:p>
        </p:txBody>
      </p:sp>
      <p:sp>
        <p:nvSpPr>
          <p:cNvPr id="326670" name="Rectangle 14"/>
          <p:cNvSpPr>
            <a:spLocks noGrp="1" noChangeArrowheads="1"/>
          </p:cNvSpPr>
          <p:nvPr>
            <p:ph type="subTitle" idx="1"/>
          </p:nvPr>
        </p:nvSpPr>
        <p:spPr>
          <a:xfrm>
            <a:off x="2032000" y="5638800"/>
            <a:ext cx="8534400" cy="609600"/>
          </a:xfrm>
        </p:spPr>
        <p:txBody>
          <a:bodyPr/>
          <a:lstStyle>
            <a:lvl1pPr marL="0" indent="0" algn="ctr">
              <a:buFontTx/>
              <a:buNone/>
              <a:defRPr/>
            </a:lvl1pPr>
          </a:lstStyle>
          <a:p>
            <a:pPr lvl="0"/>
            <a:r>
              <a:rPr lang="fr-CH" noProof="0"/>
              <a:t>Chairman’s name</a:t>
            </a:r>
            <a:endParaRPr lang="en-GB" noProof="0"/>
          </a:p>
        </p:txBody>
      </p:sp>
      <p:sp>
        <p:nvSpPr>
          <p:cNvPr id="8" name="Rectangle 43">
            <a:extLst>
              <a:ext uri="{FF2B5EF4-FFF2-40B4-BE49-F238E27FC236}">
                <a16:creationId xmlns:a16="http://schemas.microsoft.com/office/drawing/2014/main" id="{BDCC18F5-3818-426A-95AC-0DC7E4F02983}"/>
              </a:ext>
            </a:extLst>
          </p:cNvPr>
          <p:cNvSpPr>
            <a:spLocks noChangeArrowheads="1"/>
          </p:cNvSpPr>
          <p:nvPr userDrawn="1"/>
        </p:nvSpPr>
        <p:spPr bwMode="auto">
          <a:xfrm>
            <a:off x="9652000" y="6477000"/>
            <a:ext cx="254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r" fontAlgn="base">
              <a:spcBef>
                <a:spcPct val="0"/>
              </a:spcBef>
              <a:spcAft>
                <a:spcPct val="0"/>
              </a:spcAft>
              <a:defRPr/>
            </a:pPr>
            <a:fld id="{18E73EBC-FDBE-482D-8219-78DCBF90A168}" type="slidenum">
              <a:rPr lang="fr-FR" altLang="en-US" sz="1200" kern="1200" smtClean="0">
                <a:solidFill>
                  <a:schemeClr val="tx1">
                    <a:tint val="75000"/>
                  </a:schemeClr>
                </a:solidFill>
                <a:latin typeface="+mn-lt"/>
                <a:ea typeface="+mn-ea"/>
                <a:cs typeface="+mn-cs"/>
              </a:rPr>
              <a:pPr algn="r" fontAlgn="base">
                <a:spcBef>
                  <a:spcPct val="0"/>
                </a:spcBef>
                <a:spcAft>
                  <a:spcPct val="0"/>
                </a:spcAft>
                <a:defRPr/>
              </a:pPr>
              <a:t>‹#›</a:t>
            </a:fld>
            <a:endParaRPr lang="fr-FR" alt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40974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35A62F83-E92B-4C67-8C78-388DE3BEC5A0}"/>
              </a:ext>
            </a:extLst>
          </p:cNvPr>
          <p:cNvSpPr>
            <a:spLocks noGrp="1"/>
          </p:cNvSpPr>
          <p:nvPr>
            <p:ph type="sldNum" sz="quarter" idx="4"/>
          </p:nvPr>
        </p:nvSpPr>
        <p:spPr>
          <a:xfrm>
            <a:off x="9434571" y="6484937"/>
            <a:ext cx="2743200" cy="365125"/>
          </a:xfrm>
          <a:prstGeom prst="rect">
            <a:avLst/>
          </a:prstGeom>
        </p:spPr>
        <p:txBody>
          <a:bodyPr vert="horz" lIns="91440" tIns="45720" rIns="91440" bIns="45720" rtlCol="0" anchor="ctr"/>
          <a:lstStyle>
            <a:lvl1pPr>
              <a:defRPr lang="en-US" altLang="ko-KR" sz="1200" kern="1200" smtClean="0">
                <a:solidFill>
                  <a:schemeClr val="tx1">
                    <a:tint val="75000"/>
                  </a:schemeClr>
                </a:solidFill>
                <a:latin typeface="+mn-lt"/>
                <a:ea typeface="+mn-ea"/>
                <a:cs typeface="+mn-cs"/>
              </a:defRPr>
            </a:lvl1pPr>
          </a:lstStyle>
          <a:p>
            <a:pPr algn="r"/>
            <a:fld id="{8D268F8D-03EF-4588-9F60-ACF73A1CBE67}" type="slidenum">
              <a:rPr lang="en-US" altLang="ko-KR" smtClean="0"/>
              <a:pPr algn="r"/>
              <a:t>‹#›</a:t>
            </a:fld>
            <a:endParaRPr lang="ko-KR" altLang="en-US" dirty="0"/>
          </a:p>
        </p:txBody>
      </p:sp>
    </p:spTree>
    <p:extLst>
      <p:ext uri="{BB962C8B-B14F-4D97-AF65-F5344CB8AC3E}">
        <p14:creationId xmlns:p14="http://schemas.microsoft.com/office/powerpoint/2010/main" val="102765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4137956-647E-420B-92FD-62520201B275}"/>
              </a:ext>
            </a:extLst>
          </p:cNvPr>
          <p:cNvSpPr>
            <a:spLocks noGrp="1"/>
          </p:cNvSpPr>
          <p:nvPr>
            <p:ph type="sldNum" sz="quarter" idx="4"/>
          </p:nvPr>
        </p:nvSpPr>
        <p:spPr>
          <a:xfrm>
            <a:off x="9434571" y="6484937"/>
            <a:ext cx="2743200" cy="365125"/>
          </a:xfrm>
          <a:prstGeom prst="rect">
            <a:avLst/>
          </a:prstGeom>
        </p:spPr>
        <p:txBody>
          <a:bodyPr vert="horz" lIns="91440" tIns="45720" rIns="91440" bIns="45720" rtlCol="0" anchor="ctr"/>
          <a:lstStyle>
            <a:lvl1pPr>
              <a:defRPr lang="en-US" altLang="ko-KR" sz="1200" kern="1200" smtClean="0">
                <a:solidFill>
                  <a:schemeClr val="tx1">
                    <a:tint val="75000"/>
                  </a:schemeClr>
                </a:solidFill>
                <a:latin typeface="+mn-lt"/>
                <a:ea typeface="+mn-ea"/>
                <a:cs typeface="+mn-cs"/>
              </a:defRPr>
            </a:lvl1pPr>
          </a:lstStyle>
          <a:p>
            <a:pPr algn="r"/>
            <a:fld id="{8D268F8D-03EF-4588-9F60-ACF73A1CBE67}" type="slidenum">
              <a:rPr lang="en-US" altLang="ko-KR" smtClean="0"/>
              <a:pPr algn="r"/>
              <a:t>‹#›</a:t>
            </a:fld>
            <a:endParaRPr lang="ko-KR" altLang="en-US" dirty="0"/>
          </a:p>
        </p:txBody>
      </p:sp>
    </p:spTree>
    <p:extLst>
      <p:ext uri="{BB962C8B-B14F-4D97-AF65-F5344CB8AC3E}">
        <p14:creationId xmlns:p14="http://schemas.microsoft.com/office/powerpoint/2010/main" val="2100573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a:extLst>
              <a:ext uri="{FF2B5EF4-FFF2-40B4-BE49-F238E27FC236}">
                <a16:creationId xmlns:a16="http://schemas.microsoft.com/office/drawing/2014/main" id="{49DFB20E-E112-4E12-8703-C6C2642F6357}"/>
              </a:ext>
            </a:extLst>
          </p:cNvPr>
          <p:cNvSpPr>
            <a:spLocks noGrp="1"/>
          </p:cNvSpPr>
          <p:nvPr>
            <p:ph type="sldNum" sz="quarter" idx="4"/>
          </p:nvPr>
        </p:nvSpPr>
        <p:spPr>
          <a:xfrm>
            <a:off x="9434571" y="6484937"/>
            <a:ext cx="2743200" cy="365125"/>
          </a:xfrm>
          <a:prstGeom prst="rect">
            <a:avLst/>
          </a:prstGeom>
        </p:spPr>
        <p:txBody>
          <a:bodyPr vert="horz" lIns="91440" tIns="45720" rIns="91440" bIns="45720" rtlCol="0" anchor="ctr"/>
          <a:lstStyle>
            <a:lvl1pPr>
              <a:defRPr lang="en-US" altLang="ko-KR" sz="1200" kern="1200" smtClean="0">
                <a:solidFill>
                  <a:schemeClr val="tx1">
                    <a:tint val="75000"/>
                  </a:schemeClr>
                </a:solidFill>
                <a:latin typeface="+mn-lt"/>
                <a:ea typeface="+mn-ea"/>
                <a:cs typeface="+mn-cs"/>
              </a:defRPr>
            </a:lvl1pPr>
          </a:lstStyle>
          <a:p>
            <a:pPr algn="r"/>
            <a:fld id="{8D268F8D-03EF-4588-9F60-ACF73A1CBE67}" type="slidenum">
              <a:rPr lang="en-US" altLang="ko-KR" smtClean="0"/>
              <a:pPr algn="r"/>
              <a:t>‹#›</a:t>
            </a:fld>
            <a:endParaRPr lang="ko-KR" altLang="en-US" dirty="0"/>
          </a:p>
        </p:txBody>
      </p:sp>
    </p:spTree>
    <p:extLst>
      <p:ext uri="{BB962C8B-B14F-4D97-AF65-F5344CB8AC3E}">
        <p14:creationId xmlns:p14="http://schemas.microsoft.com/office/powerpoint/2010/main" val="2076570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52513"/>
            <a:ext cx="53848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052513"/>
            <a:ext cx="53848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138317-4282-4DC2-B104-D65E8B5C8B10}"/>
              </a:ext>
            </a:extLst>
          </p:cNvPr>
          <p:cNvSpPr>
            <a:spLocks noGrp="1"/>
          </p:cNvSpPr>
          <p:nvPr>
            <p:ph type="sldNum" sz="quarter" idx="4"/>
          </p:nvPr>
        </p:nvSpPr>
        <p:spPr>
          <a:xfrm>
            <a:off x="9434571" y="6484937"/>
            <a:ext cx="2743200" cy="365125"/>
          </a:xfrm>
          <a:prstGeom prst="rect">
            <a:avLst/>
          </a:prstGeom>
        </p:spPr>
        <p:txBody>
          <a:bodyPr vert="horz" lIns="91440" tIns="45720" rIns="91440" bIns="45720" rtlCol="0" anchor="ctr"/>
          <a:lstStyle>
            <a:lvl1pPr>
              <a:defRPr lang="en-US" altLang="ko-KR" sz="1200" kern="1200" smtClean="0">
                <a:solidFill>
                  <a:schemeClr val="tx1">
                    <a:tint val="75000"/>
                  </a:schemeClr>
                </a:solidFill>
                <a:latin typeface="+mn-lt"/>
                <a:ea typeface="+mn-ea"/>
                <a:cs typeface="+mn-cs"/>
              </a:defRPr>
            </a:lvl1pPr>
          </a:lstStyle>
          <a:p>
            <a:pPr algn="r"/>
            <a:fld id="{8D268F8D-03EF-4588-9F60-ACF73A1CBE67}" type="slidenum">
              <a:rPr lang="en-US" altLang="ko-KR" smtClean="0"/>
              <a:pPr algn="r"/>
              <a:t>‹#›</a:t>
            </a:fld>
            <a:endParaRPr lang="ko-KR" altLang="en-US" dirty="0"/>
          </a:p>
        </p:txBody>
      </p:sp>
    </p:spTree>
    <p:extLst>
      <p:ext uri="{BB962C8B-B14F-4D97-AF65-F5344CB8AC3E}">
        <p14:creationId xmlns:p14="http://schemas.microsoft.com/office/powerpoint/2010/main" val="1693519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CEDB235-6133-4AF1-8FD4-F81545729695}"/>
              </a:ext>
            </a:extLst>
          </p:cNvPr>
          <p:cNvSpPr>
            <a:spLocks noGrp="1"/>
          </p:cNvSpPr>
          <p:nvPr>
            <p:ph type="sldNum" sz="quarter" idx="10"/>
          </p:nvPr>
        </p:nvSpPr>
        <p:spPr>
          <a:xfrm>
            <a:off x="9434571" y="6484937"/>
            <a:ext cx="2743200" cy="365125"/>
          </a:xfrm>
          <a:prstGeom prst="rect">
            <a:avLst/>
          </a:prstGeom>
        </p:spPr>
        <p:txBody>
          <a:bodyPr vert="horz" lIns="91440" tIns="45720" rIns="91440" bIns="45720" rtlCol="0" anchor="ctr"/>
          <a:lstStyle>
            <a:lvl1pPr>
              <a:defRPr lang="en-US" altLang="ko-KR" sz="1200" kern="1200" smtClean="0">
                <a:solidFill>
                  <a:schemeClr val="tx1">
                    <a:tint val="75000"/>
                  </a:schemeClr>
                </a:solidFill>
                <a:latin typeface="+mn-lt"/>
                <a:ea typeface="+mn-ea"/>
                <a:cs typeface="+mn-cs"/>
              </a:defRPr>
            </a:lvl1pPr>
          </a:lstStyle>
          <a:p>
            <a:pPr algn="r"/>
            <a:fld id="{8D268F8D-03EF-4588-9F60-ACF73A1CBE67}" type="slidenum">
              <a:rPr lang="en-US" altLang="ko-KR" smtClean="0"/>
              <a:pPr algn="r"/>
              <a:t>‹#›</a:t>
            </a:fld>
            <a:endParaRPr lang="ko-KR" altLang="en-US" dirty="0"/>
          </a:p>
        </p:txBody>
      </p:sp>
    </p:spTree>
    <p:extLst>
      <p:ext uri="{BB962C8B-B14F-4D97-AF65-F5344CB8AC3E}">
        <p14:creationId xmlns:p14="http://schemas.microsoft.com/office/powerpoint/2010/main" val="1411705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85310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B511B7E-70FE-4FE7-A5F5-DBC0BD305E60}"/>
              </a:ext>
            </a:extLst>
          </p:cNvPr>
          <p:cNvSpPr>
            <a:spLocks noGrp="1"/>
          </p:cNvSpPr>
          <p:nvPr>
            <p:ph type="sldNum" sz="quarter" idx="4"/>
          </p:nvPr>
        </p:nvSpPr>
        <p:spPr>
          <a:xfrm>
            <a:off x="9434571" y="6484937"/>
            <a:ext cx="2743200" cy="365125"/>
          </a:xfrm>
          <a:prstGeom prst="rect">
            <a:avLst/>
          </a:prstGeom>
        </p:spPr>
        <p:txBody>
          <a:bodyPr vert="horz" lIns="91440" tIns="45720" rIns="91440" bIns="45720" rtlCol="0" anchor="ctr"/>
          <a:lstStyle>
            <a:lvl1pPr>
              <a:defRPr lang="en-US" altLang="ko-KR" sz="1200" kern="1200" smtClean="0">
                <a:solidFill>
                  <a:schemeClr val="tx1">
                    <a:tint val="75000"/>
                  </a:schemeClr>
                </a:solidFill>
                <a:latin typeface="+mn-lt"/>
                <a:ea typeface="+mn-ea"/>
                <a:cs typeface="+mn-cs"/>
              </a:defRPr>
            </a:lvl1pPr>
          </a:lstStyle>
          <a:p>
            <a:pPr algn="r"/>
            <a:fld id="{8D268F8D-03EF-4588-9F60-ACF73A1CBE67}" type="slidenum">
              <a:rPr lang="en-US" altLang="ko-KR" smtClean="0"/>
              <a:pPr algn="r"/>
              <a:t>‹#›</a:t>
            </a:fld>
            <a:endParaRPr lang="ko-KR" altLang="en-US" dirty="0"/>
          </a:p>
        </p:txBody>
      </p:sp>
    </p:spTree>
    <p:extLst>
      <p:ext uri="{BB962C8B-B14F-4D97-AF65-F5344CB8AC3E}">
        <p14:creationId xmlns:p14="http://schemas.microsoft.com/office/powerpoint/2010/main" val="212016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34F2C22-140D-4081-895F-98BD280D48BA}"/>
              </a:ext>
            </a:extLst>
          </p:cNvPr>
          <p:cNvSpPr>
            <a:spLocks noGrp="1"/>
          </p:cNvSpPr>
          <p:nvPr>
            <p:ph type="sldNum" sz="quarter" idx="4"/>
          </p:nvPr>
        </p:nvSpPr>
        <p:spPr>
          <a:xfrm>
            <a:off x="9434571" y="6484937"/>
            <a:ext cx="2743200" cy="365125"/>
          </a:xfrm>
          <a:prstGeom prst="rect">
            <a:avLst/>
          </a:prstGeom>
        </p:spPr>
        <p:txBody>
          <a:bodyPr vert="horz" lIns="91440" tIns="45720" rIns="91440" bIns="45720" rtlCol="0" anchor="ctr"/>
          <a:lstStyle>
            <a:lvl1pPr>
              <a:defRPr lang="en-US" altLang="ko-KR" sz="1200" kern="1200" smtClean="0">
                <a:solidFill>
                  <a:schemeClr val="tx1">
                    <a:tint val="75000"/>
                  </a:schemeClr>
                </a:solidFill>
                <a:latin typeface="+mn-lt"/>
                <a:ea typeface="+mn-ea"/>
                <a:cs typeface="+mn-cs"/>
              </a:defRPr>
            </a:lvl1pPr>
          </a:lstStyle>
          <a:p>
            <a:pPr algn="r"/>
            <a:fld id="{8D268F8D-03EF-4588-9F60-ACF73A1CBE67}" type="slidenum">
              <a:rPr lang="en-US" altLang="ko-KR" smtClean="0"/>
              <a:pPr algn="r"/>
              <a:t>‹#›</a:t>
            </a:fld>
            <a:endParaRPr lang="ko-KR" altLang="en-US" dirty="0"/>
          </a:p>
        </p:txBody>
      </p:sp>
    </p:spTree>
    <p:extLst>
      <p:ext uri="{BB962C8B-B14F-4D97-AF65-F5344CB8AC3E}">
        <p14:creationId xmlns:p14="http://schemas.microsoft.com/office/powerpoint/2010/main" val="551579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6B7E3172-E085-4C5C-9701-53428CB4B199}"/>
              </a:ext>
            </a:extLst>
          </p:cNvPr>
          <p:cNvSpPr>
            <a:spLocks noGrp="1"/>
          </p:cNvSpPr>
          <p:nvPr>
            <p:ph type="sldNum" sz="quarter" idx="4"/>
          </p:nvPr>
        </p:nvSpPr>
        <p:spPr>
          <a:xfrm>
            <a:off x="9434571" y="6484937"/>
            <a:ext cx="2743200" cy="365125"/>
          </a:xfrm>
          <a:prstGeom prst="rect">
            <a:avLst/>
          </a:prstGeom>
        </p:spPr>
        <p:txBody>
          <a:bodyPr vert="horz" lIns="91440" tIns="45720" rIns="91440" bIns="45720" rtlCol="0" anchor="ctr"/>
          <a:lstStyle>
            <a:lvl1pPr>
              <a:defRPr lang="en-US" altLang="ko-KR" sz="1200" kern="1200" smtClean="0">
                <a:solidFill>
                  <a:schemeClr val="tx1">
                    <a:tint val="75000"/>
                  </a:schemeClr>
                </a:solidFill>
                <a:latin typeface="+mn-lt"/>
                <a:ea typeface="+mn-ea"/>
                <a:cs typeface="+mn-cs"/>
              </a:defRPr>
            </a:lvl1pPr>
          </a:lstStyle>
          <a:p>
            <a:pPr algn="r"/>
            <a:fld id="{8D268F8D-03EF-4588-9F60-ACF73A1CBE67}" type="slidenum">
              <a:rPr lang="en-US" altLang="ko-KR" smtClean="0"/>
              <a:pPr algn="r"/>
              <a:t>‹#›</a:t>
            </a:fld>
            <a:endParaRPr lang="ko-KR" altLang="en-US" dirty="0"/>
          </a:p>
        </p:txBody>
      </p:sp>
    </p:spTree>
    <p:extLst>
      <p:ext uri="{BB962C8B-B14F-4D97-AF65-F5344CB8AC3E}">
        <p14:creationId xmlns:p14="http://schemas.microsoft.com/office/powerpoint/2010/main" val="4157510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61C9CE19-DDB7-450F-BFE1-02FEF5803F8B}"/>
              </a:ext>
            </a:extLst>
          </p:cNvPr>
          <p:cNvSpPr>
            <a:spLocks noGrp="1"/>
          </p:cNvSpPr>
          <p:nvPr>
            <p:ph type="sldNum" sz="quarter" idx="4"/>
          </p:nvPr>
        </p:nvSpPr>
        <p:spPr>
          <a:xfrm>
            <a:off x="9434571" y="6484937"/>
            <a:ext cx="2743200" cy="365125"/>
          </a:xfrm>
          <a:prstGeom prst="rect">
            <a:avLst/>
          </a:prstGeom>
        </p:spPr>
        <p:txBody>
          <a:bodyPr vert="horz" lIns="91440" tIns="45720" rIns="91440" bIns="45720" rtlCol="0" anchor="ctr"/>
          <a:lstStyle>
            <a:lvl1pPr>
              <a:defRPr lang="en-US" altLang="ko-KR" sz="1200" kern="1200" smtClean="0">
                <a:solidFill>
                  <a:schemeClr val="tx1">
                    <a:tint val="75000"/>
                  </a:schemeClr>
                </a:solidFill>
                <a:latin typeface="+mn-lt"/>
                <a:ea typeface="+mn-ea"/>
                <a:cs typeface="+mn-cs"/>
              </a:defRPr>
            </a:lvl1pPr>
          </a:lstStyle>
          <a:p>
            <a:pPr algn="r"/>
            <a:fld id="{8D268F8D-03EF-4588-9F60-ACF73A1CBE67}" type="slidenum">
              <a:rPr lang="en-US" altLang="ko-KR" smtClean="0"/>
              <a:pPr algn="r"/>
              <a:t>‹#›</a:t>
            </a:fld>
            <a:endParaRPr lang="ko-KR" altLang="en-US" dirty="0"/>
          </a:p>
        </p:txBody>
      </p:sp>
    </p:spTree>
    <p:extLst>
      <p:ext uri="{BB962C8B-B14F-4D97-AF65-F5344CB8AC3E}">
        <p14:creationId xmlns:p14="http://schemas.microsoft.com/office/powerpoint/2010/main" val="2049129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C8DF328-3509-4166-93CC-D734A65D66CB}"/>
              </a:ext>
            </a:extLst>
          </p:cNvPr>
          <p:cNvSpPr>
            <a:spLocks noGrp="1"/>
          </p:cNvSpPr>
          <p:nvPr>
            <p:ph type="sldNum" sz="quarter" idx="4"/>
          </p:nvPr>
        </p:nvSpPr>
        <p:spPr>
          <a:xfrm>
            <a:off x="9434571" y="6484937"/>
            <a:ext cx="2743200" cy="365125"/>
          </a:xfrm>
          <a:prstGeom prst="rect">
            <a:avLst/>
          </a:prstGeom>
        </p:spPr>
        <p:txBody>
          <a:bodyPr vert="horz" lIns="91440" tIns="45720" rIns="91440" bIns="45720" rtlCol="0" anchor="ctr"/>
          <a:lstStyle>
            <a:lvl1pPr>
              <a:defRPr lang="en-US" altLang="ko-KR" sz="1200" kern="1200" smtClean="0">
                <a:solidFill>
                  <a:schemeClr val="tx1">
                    <a:tint val="75000"/>
                  </a:schemeClr>
                </a:solidFill>
                <a:latin typeface="+mn-lt"/>
                <a:ea typeface="+mn-ea"/>
                <a:cs typeface="+mn-cs"/>
              </a:defRPr>
            </a:lvl1pPr>
          </a:lstStyle>
          <a:p>
            <a:pPr algn="r"/>
            <a:fld id="{8D268F8D-03EF-4588-9F60-ACF73A1CBE67}" type="slidenum">
              <a:rPr lang="en-US" altLang="ko-KR" smtClean="0"/>
              <a:pPr algn="r"/>
              <a:t>‹#›</a:t>
            </a:fld>
            <a:endParaRPr lang="ko-KR" altLang="en-US" dirty="0"/>
          </a:p>
        </p:txBody>
      </p:sp>
    </p:spTree>
    <p:extLst>
      <p:ext uri="{BB962C8B-B14F-4D97-AF65-F5344CB8AC3E}">
        <p14:creationId xmlns:p14="http://schemas.microsoft.com/office/powerpoint/2010/main" val="322059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5694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8940800" cy="5694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D741E4EA-78D2-44D3-94B1-E9A4186B344E}"/>
              </a:ext>
            </a:extLst>
          </p:cNvPr>
          <p:cNvSpPr>
            <a:spLocks noGrp="1"/>
          </p:cNvSpPr>
          <p:nvPr>
            <p:ph type="sldNum" sz="quarter" idx="4"/>
          </p:nvPr>
        </p:nvSpPr>
        <p:spPr>
          <a:xfrm>
            <a:off x="9434571" y="6484937"/>
            <a:ext cx="2743200" cy="365125"/>
          </a:xfrm>
          <a:prstGeom prst="rect">
            <a:avLst/>
          </a:prstGeom>
        </p:spPr>
        <p:txBody>
          <a:bodyPr vert="horz" lIns="91440" tIns="45720" rIns="91440" bIns="45720" rtlCol="0" anchor="ctr"/>
          <a:lstStyle>
            <a:lvl1pPr>
              <a:defRPr lang="en-US" altLang="ko-KR" sz="1200" kern="1200" smtClean="0">
                <a:solidFill>
                  <a:schemeClr val="tx1">
                    <a:tint val="75000"/>
                  </a:schemeClr>
                </a:solidFill>
                <a:latin typeface="+mn-lt"/>
                <a:ea typeface="+mn-ea"/>
                <a:cs typeface="+mn-cs"/>
              </a:defRPr>
            </a:lvl1pPr>
          </a:lstStyle>
          <a:p>
            <a:pPr algn="r"/>
            <a:fld id="{8D268F8D-03EF-4588-9F60-ACF73A1CBE67}" type="slidenum">
              <a:rPr lang="en-US" altLang="ko-KR" smtClean="0"/>
              <a:pPr algn="r"/>
              <a:t>‹#›</a:t>
            </a:fld>
            <a:endParaRPr lang="ko-KR" altLang="en-US" dirty="0"/>
          </a:p>
        </p:txBody>
      </p:sp>
    </p:spTree>
    <p:extLst>
      <p:ext uri="{BB962C8B-B14F-4D97-AF65-F5344CB8AC3E}">
        <p14:creationId xmlns:p14="http://schemas.microsoft.com/office/powerpoint/2010/main" val="2279782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2513"/>
          </a:xfrm>
        </p:spPr>
        <p:txBody>
          <a:bodyPr/>
          <a:lstStyle/>
          <a:p>
            <a:r>
              <a:rPr lang="en-US"/>
              <a:t>Click to edit Master title style</a:t>
            </a:r>
          </a:p>
        </p:txBody>
      </p:sp>
      <p:sp>
        <p:nvSpPr>
          <p:cNvPr id="3" name="Table Placeholder 2"/>
          <p:cNvSpPr>
            <a:spLocks noGrp="1"/>
          </p:cNvSpPr>
          <p:nvPr>
            <p:ph type="tbl" idx="1"/>
          </p:nvPr>
        </p:nvSpPr>
        <p:spPr>
          <a:xfrm>
            <a:off x="609600" y="1052513"/>
            <a:ext cx="10972800" cy="4641850"/>
          </a:xfrm>
        </p:spPr>
        <p:txBody>
          <a:bodyPr/>
          <a:lstStyle/>
          <a:p>
            <a:pPr lvl="0"/>
            <a:endParaRPr lang="en-US" noProof="0"/>
          </a:p>
        </p:txBody>
      </p:sp>
      <p:sp>
        <p:nvSpPr>
          <p:cNvPr id="4" name="Slide Number Placeholder 5">
            <a:extLst>
              <a:ext uri="{FF2B5EF4-FFF2-40B4-BE49-F238E27FC236}">
                <a16:creationId xmlns:a16="http://schemas.microsoft.com/office/drawing/2014/main" id="{6D3DE95F-46AB-4A63-8442-79A5DBAA83D4}"/>
              </a:ext>
            </a:extLst>
          </p:cNvPr>
          <p:cNvSpPr>
            <a:spLocks noGrp="1"/>
          </p:cNvSpPr>
          <p:nvPr>
            <p:ph type="sldNum" sz="quarter" idx="4"/>
          </p:nvPr>
        </p:nvSpPr>
        <p:spPr>
          <a:xfrm>
            <a:off x="9434571" y="6484937"/>
            <a:ext cx="2743200" cy="365125"/>
          </a:xfrm>
          <a:prstGeom prst="rect">
            <a:avLst/>
          </a:prstGeom>
        </p:spPr>
        <p:txBody>
          <a:bodyPr vert="horz" lIns="91440" tIns="45720" rIns="91440" bIns="45720" rtlCol="0" anchor="ctr"/>
          <a:lstStyle>
            <a:lvl1pPr>
              <a:defRPr lang="en-US" altLang="ko-KR" sz="1200" kern="1200" smtClean="0">
                <a:solidFill>
                  <a:schemeClr val="tx1">
                    <a:tint val="75000"/>
                  </a:schemeClr>
                </a:solidFill>
                <a:latin typeface="+mn-lt"/>
                <a:ea typeface="+mn-ea"/>
                <a:cs typeface="+mn-cs"/>
              </a:defRPr>
            </a:lvl1pPr>
          </a:lstStyle>
          <a:p>
            <a:pPr algn="r"/>
            <a:fld id="{8D268F8D-03EF-4588-9F60-ACF73A1CBE67}" type="slidenum">
              <a:rPr lang="en-US" altLang="ko-KR" smtClean="0"/>
              <a:pPr algn="r"/>
              <a:t>‹#›</a:t>
            </a:fld>
            <a:endParaRPr lang="ko-KR" altLang="en-US" dirty="0"/>
          </a:p>
        </p:txBody>
      </p:sp>
    </p:spTree>
    <p:extLst>
      <p:ext uri="{BB962C8B-B14F-4D97-AF65-F5344CB8AC3E}">
        <p14:creationId xmlns:p14="http://schemas.microsoft.com/office/powerpoint/2010/main" val="1411911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2513"/>
          </a:xfrm>
        </p:spPr>
        <p:txBody>
          <a:bodyPr/>
          <a:lstStyle/>
          <a:p>
            <a:r>
              <a:rPr lang="en-US"/>
              <a:t>Click to edit Master title style</a:t>
            </a:r>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a:p>
        </p:txBody>
      </p:sp>
      <p:sp>
        <p:nvSpPr>
          <p:cNvPr id="4" name="Text Placeholder 3"/>
          <p:cNvSpPr>
            <a:spLocks noGrp="1"/>
          </p:cNvSpPr>
          <p:nvPr>
            <p:ph type="body" sz="half" idx="2"/>
          </p:nvPr>
        </p:nvSpPr>
        <p:spPr>
          <a:xfrm>
            <a:off x="6197600" y="1052513"/>
            <a:ext cx="5384800" cy="464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3621BF37-50F9-4DEC-8286-520FFCEB8D1C}"/>
              </a:ext>
            </a:extLst>
          </p:cNvPr>
          <p:cNvSpPr>
            <a:spLocks noGrp="1"/>
          </p:cNvSpPr>
          <p:nvPr>
            <p:ph type="sldNum" sz="quarter" idx="4"/>
          </p:nvPr>
        </p:nvSpPr>
        <p:spPr>
          <a:xfrm>
            <a:off x="9434571" y="6484937"/>
            <a:ext cx="2743200" cy="365125"/>
          </a:xfrm>
          <a:prstGeom prst="rect">
            <a:avLst/>
          </a:prstGeom>
        </p:spPr>
        <p:txBody>
          <a:bodyPr vert="horz" lIns="91440" tIns="45720" rIns="91440" bIns="45720" rtlCol="0" anchor="ctr"/>
          <a:lstStyle>
            <a:lvl1pPr>
              <a:defRPr lang="en-US" altLang="ko-KR" sz="1200" kern="1200" smtClean="0">
                <a:solidFill>
                  <a:schemeClr val="tx1">
                    <a:tint val="75000"/>
                  </a:schemeClr>
                </a:solidFill>
                <a:latin typeface="+mn-lt"/>
                <a:ea typeface="+mn-ea"/>
                <a:cs typeface="+mn-cs"/>
              </a:defRPr>
            </a:lvl1pPr>
          </a:lstStyle>
          <a:p>
            <a:pPr algn="r"/>
            <a:fld id="{8D268F8D-03EF-4588-9F60-ACF73A1CBE67}" type="slidenum">
              <a:rPr lang="en-US" altLang="ko-KR" smtClean="0"/>
              <a:pPr algn="r"/>
              <a:t>‹#›</a:t>
            </a:fld>
            <a:endParaRPr lang="ko-KR" altLang="en-US" dirty="0"/>
          </a:p>
        </p:txBody>
      </p:sp>
    </p:spTree>
    <p:extLst>
      <p:ext uri="{BB962C8B-B14F-4D97-AF65-F5344CB8AC3E}">
        <p14:creationId xmlns:p14="http://schemas.microsoft.com/office/powerpoint/2010/main" val="240351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84443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91544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252937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43590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96072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74247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2584724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png"/><Relationship Id="rId3" Type="http://schemas.openxmlformats.org/officeDocument/2006/relationships/slideLayout" Target="../slideLayouts/slideLayout16.xml"/><Relationship Id="rId21" Type="http://schemas.openxmlformats.org/officeDocument/2006/relationships/image" Target="../media/image6.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68F8D-03EF-4588-9F60-ACF73A1CBE67}" type="slidenum">
              <a:rPr lang="en-US" smtClean="0"/>
              <a:t>‹#›</a:t>
            </a:fld>
            <a:endParaRPr lang="en-US"/>
          </a:p>
        </p:txBody>
      </p:sp>
    </p:spTree>
    <p:extLst>
      <p:ext uri="{BB962C8B-B14F-4D97-AF65-F5344CB8AC3E}">
        <p14:creationId xmlns:p14="http://schemas.microsoft.com/office/powerpoint/2010/main" val="3944267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5" descr="Watermark"/>
          <p:cNvPicPr>
            <a:picLocks noChangeAspect="1" noChangeArrowheads="1"/>
          </p:cNvPicPr>
          <p:nvPr userDrawn="1"/>
        </p:nvPicPr>
        <p:blipFill>
          <a:blip r:embed="rId16">
            <a:extLst>
              <a:ext uri="{28A0092B-C50C-407E-A947-70E740481C1C}">
                <a14:useLocalDpi xmlns:a14="http://schemas.microsoft.com/office/drawing/2010/main" val="0"/>
              </a:ext>
            </a:extLst>
          </a:blip>
          <a:srcRect l="6723" b="12773"/>
          <a:stretch>
            <a:fillRect/>
          </a:stretch>
        </p:blipFill>
        <p:spPr bwMode="auto">
          <a:xfrm>
            <a:off x="1" y="685800"/>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6"/>
          <p:cNvSpPr>
            <a:spLocks noGrp="1" noChangeArrowheads="1"/>
          </p:cNvSpPr>
          <p:nvPr>
            <p:ph type="title"/>
          </p:nvPr>
        </p:nvSpPr>
        <p:spPr bwMode="auto">
          <a:xfrm>
            <a:off x="0" y="1"/>
            <a:ext cx="121920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dirty="0"/>
              <a:t>Click to edit Master title style</a:t>
            </a:r>
          </a:p>
        </p:txBody>
      </p:sp>
      <p:sp>
        <p:nvSpPr>
          <p:cNvPr id="1028" name="Text Box 38"/>
          <p:cNvSpPr txBox="1">
            <a:spLocks noChangeArrowheads="1"/>
          </p:cNvSpPr>
          <p:nvPr userDrawn="1"/>
        </p:nvSpPr>
        <p:spPr bwMode="auto">
          <a:xfrm>
            <a:off x="10160001" y="6175376"/>
            <a:ext cx="129234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0" fontAlgn="base" hangingPunct="0">
              <a:lnSpc>
                <a:spcPct val="90000"/>
              </a:lnSpc>
              <a:spcBef>
                <a:spcPct val="0"/>
              </a:spcBef>
              <a:spcAft>
                <a:spcPct val="0"/>
              </a:spcAft>
              <a:defRPr/>
            </a:pPr>
            <a:r>
              <a:rPr lang="en-US" sz="1000">
                <a:solidFill>
                  <a:srgbClr val="FFFFFF"/>
                </a:solidFill>
                <a:latin typeface="Univers" pitchFamily="34" charset="0"/>
              </a:rPr>
              <a:t>International</a:t>
            </a:r>
            <a:br>
              <a:rPr lang="en-US" sz="1000">
                <a:solidFill>
                  <a:srgbClr val="FFFFFF"/>
                </a:solidFill>
                <a:latin typeface="Univers" pitchFamily="34" charset="0"/>
              </a:rPr>
            </a:br>
            <a:r>
              <a:rPr lang="en-US" sz="1000">
                <a:solidFill>
                  <a:srgbClr val="FFFFFF"/>
                </a:solidFill>
                <a:latin typeface="Univers" pitchFamily="34" charset="0"/>
              </a:rPr>
              <a:t>Telecommunication</a:t>
            </a:r>
            <a:br>
              <a:rPr lang="en-US" sz="1000">
                <a:solidFill>
                  <a:srgbClr val="FFFFFF"/>
                </a:solidFill>
                <a:latin typeface="Univers" pitchFamily="34" charset="0"/>
              </a:rPr>
            </a:br>
            <a:r>
              <a:rPr lang="en-US" sz="1000">
                <a:solidFill>
                  <a:srgbClr val="FFFFFF"/>
                </a:solidFill>
                <a:latin typeface="Univers" pitchFamily="34" charset="0"/>
              </a:rPr>
              <a:t>Union</a:t>
            </a:r>
          </a:p>
        </p:txBody>
      </p:sp>
      <p:sp>
        <p:nvSpPr>
          <p:cNvPr id="1029" name="Rectangle 41"/>
          <p:cNvSpPr>
            <a:spLocks noGrp="1" noChangeArrowheads="1"/>
          </p:cNvSpPr>
          <p:nvPr>
            <p:ph type="body" idx="1"/>
          </p:nvPr>
        </p:nvSpPr>
        <p:spPr bwMode="auto">
          <a:xfrm>
            <a:off x="609600" y="1052513"/>
            <a:ext cx="109728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45"/>
          <p:cNvSpPr>
            <a:spLocks noChangeArrowheads="1"/>
          </p:cNvSpPr>
          <p:nvPr userDrawn="1"/>
        </p:nvSpPr>
        <p:spPr bwMode="auto">
          <a:xfrm>
            <a:off x="2235200" y="5829300"/>
            <a:ext cx="8534400" cy="838200"/>
          </a:xfrm>
          <a:prstGeom prst="rect">
            <a:avLst/>
          </a:prstGeom>
          <a:noFill/>
          <a:ln w="38100">
            <a:solidFill>
              <a:srgbClr val="00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marL="342900" indent="-342900">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fontAlgn="base">
              <a:spcBef>
                <a:spcPct val="20000"/>
              </a:spcBef>
              <a:spcAft>
                <a:spcPct val="0"/>
              </a:spcAft>
              <a:defRPr/>
            </a:pPr>
            <a:r>
              <a:rPr lang="en-GB" altLang="en-US" sz="2400" b="1">
                <a:solidFill>
                  <a:srgbClr val="3333CC"/>
                </a:solidFill>
              </a:rPr>
              <a:t>ITU-T Study Group 17</a:t>
            </a:r>
          </a:p>
          <a:p>
            <a:pPr algn="ctr" fontAlgn="base">
              <a:spcBef>
                <a:spcPct val="0"/>
              </a:spcBef>
              <a:spcAft>
                <a:spcPct val="0"/>
              </a:spcAft>
              <a:defRPr/>
            </a:pPr>
            <a:r>
              <a:rPr lang="en-GB" altLang="en-US" sz="1400" b="1">
                <a:solidFill>
                  <a:srgbClr val="3333CC"/>
                </a:solidFill>
              </a:rPr>
              <a:t>Security</a:t>
            </a:r>
          </a:p>
        </p:txBody>
      </p:sp>
      <p:pic>
        <p:nvPicPr>
          <p:cNvPr id="5" name="그림 4" descr="그리기이(가) 표시된 사진&#10;&#10;자동 생성된 설명">
            <a:extLst>
              <a:ext uri="{FF2B5EF4-FFF2-40B4-BE49-F238E27FC236}">
                <a16:creationId xmlns:a16="http://schemas.microsoft.com/office/drawing/2014/main" id="{8156FE02-4D27-4B6F-AC4C-1B1C7F06EB9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58390" y="5708749"/>
            <a:ext cx="872307" cy="872307"/>
          </a:xfrm>
          <a:prstGeom prst="rect">
            <a:avLst/>
          </a:prstGeom>
        </p:spPr>
      </p:pic>
      <p:sp>
        <p:nvSpPr>
          <p:cNvPr id="9" name="Slide Number Placeholder 5">
            <a:extLst>
              <a:ext uri="{FF2B5EF4-FFF2-40B4-BE49-F238E27FC236}">
                <a16:creationId xmlns:a16="http://schemas.microsoft.com/office/drawing/2014/main" id="{12DD0A9C-81CD-40E7-B9BC-6BC003BF7841}"/>
              </a:ext>
            </a:extLst>
          </p:cNvPr>
          <p:cNvSpPr>
            <a:spLocks noGrp="1"/>
          </p:cNvSpPr>
          <p:nvPr>
            <p:ph type="sldNum" sz="quarter" idx="4"/>
          </p:nvPr>
        </p:nvSpPr>
        <p:spPr>
          <a:xfrm>
            <a:off x="9434571" y="6484937"/>
            <a:ext cx="2743200" cy="365125"/>
          </a:xfrm>
          <a:prstGeom prst="rect">
            <a:avLst/>
          </a:prstGeom>
        </p:spPr>
        <p:txBody>
          <a:bodyPr vert="horz" lIns="91440" tIns="45720" rIns="91440" bIns="45720" rtlCol="0" anchor="ctr"/>
          <a:lstStyle>
            <a:lvl1pPr>
              <a:defRPr lang="en-US" altLang="ko-KR" sz="1200" kern="1200" smtClean="0">
                <a:solidFill>
                  <a:schemeClr val="tx1">
                    <a:tint val="75000"/>
                  </a:schemeClr>
                </a:solidFill>
                <a:latin typeface="+mn-lt"/>
                <a:ea typeface="+mn-ea"/>
                <a:cs typeface="+mn-cs"/>
              </a:defRPr>
            </a:lvl1pPr>
          </a:lstStyle>
          <a:p>
            <a:pPr algn="r"/>
            <a:fld id="{8D268F8D-03EF-4588-9F60-ACF73A1CBE67}" type="slidenum">
              <a:rPr lang="en-US" altLang="ko-KR" smtClean="0"/>
              <a:pPr algn="r"/>
              <a:t>‹#›</a:t>
            </a:fld>
            <a:endParaRPr lang="ko-KR" altLang="en-US" dirty="0"/>
          </a:p>
        </p:txBody>
      </p:sp>
    </p:spTree>
    <p:extLst>
      <p:ext uri="{BB962C8B-B14F-4D97-AF65-F5344CB8AC3E}">
        <p14:creationId xmlns:p14="http://schemas.microsoft.com/office/powerpoint/2010/main" val="1975967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ctr" rtl="0" eaLnBrk="0" fontAlgn="base" hangingPunct="0">
        <a:spcBef>
          <a:spcPct val="0"/>
        </a:spcBef>
        <a:spcAft>
          <a:spcPct val="0"/>
        </a:spcAft>
        <a:defRPr sz="3600" b="1">
          <a:solidFill>
            <a:schemeClr val="bg2"/>
          </a:solidFill>
          <a:latin typeface="+mj-lt"/>
          <a:ea typeface="+mj-ea"/>
          <a:cs typeface="+mj-cs"/>
        </a:defRPr>
      </a:lvl1pPr>
      <a:lvl2pPr algn="ctr" rtl="0" eaLnBrk="0" fontAlgn="base" hangingPunct="0">
        <a:spcBef>
          <a:spcPct val="0"/>
        </a:spcBef>
        <a:spcAft>
          <a:spcPct val="0"/>
        </a:spcAft>
        <a:defRPr sz="3600" b="1">
          <a:solidFill>
            <a:schemeClr val="bg2"/>
          </a:solidFill>
          <a:latin typeface="Verdana" pitchFamily="34" charset="0"/>
        </a:defRPr>
      </a:lvl2pPr>
      <a:lvl3pPr algn="ctr" rtl="0" eaLnBrk="0" fontAlgn="base" hangingPunct="0">
        <a:spcBef>
          <a:spcPct val="0"/>
        </a:spcBef>
        <a:spcAft>
          <a:spcPct val="0"/>
        </a:spcAft>
        <a:defRPr sz="3600" b="1">
          <a:solidFill>
            <a:schemeClr val="bg2"/>
          </a:solidFill>
          <a:latin typeface="Verdana" pitchFamily="34" charset="0"/>
        </a:defRPr>
      </a:lvl3pPr>
      <a:lvl4pPr algn="ctr" rtl="0" eaLnBrk="0" fontAlgn="base" hangingPunct="0">
        <a:spcBef>
          <a:spcPct val="0"/>
        </a:spcBef>
        <a:spcAft>
          <a:spcPct val="0"/>
        </a:spcAft>
        <a:defRPr sz="3600" b="1">
          <a:solidFill>
            <a:schemeClr val="bg2"/>
          </a:solidFill>
          <a:latin typeface="Verdana" pitchFamily="34" charset="0"/>
        </a:defRPr>
      </a:lvl4pPr>
      <a:lvl5pPr algn="ctr" rtl="0" eaLnBrk="0" fontAlgn="base" hangingPunct="0">
        <a:spcBef>
          <a:spcPct val="0"/>
        </a:spcBef>
        <a:spcAft>
          <a:spcPct val="0"/>
        </a:spcAft>
        <a:defRPr sz="3600" b="1">
          <a:solidFill>
            <a:schemeClr val="bg2"/>
          </a:solidFill>
          <a:latin typeface="Verdana" pitchFamily="34" charset="0"/>
        </a:defRPr>
      </a:lvl5pPr>
      <a:lvl6pPr marL="457200" algn="ctr" rtl="0" eaLnBrk="0" fontAlgn="base" hangingPunct="0">
        <a:spcBef>
          <a:spcPct val="0"/>
        </a:spcBef>
        <a:spcAft>
          <a:spcPct val="0"/>
        </a:spcAft>
        <a:defRPr sz="3600" b="1">
          <a:solidFill>
            <a:schemeClr val="bg2"/>
          </a:solidFill>
          <a:latin typeface="Verdana" pitchFamily="34" charset="0"/>
        </a:defRPr>
      </a:lvl6pPr>
      <a:lvl7pPr marL="914400" algn="ctr" rtl="0" eaLnBrk="0" fontAlgn="base" hangingPunct="0">
        <a:spcBef>
          <a:spcPct val="0"/>
        </a:spcBef>
        <a:spcAft>
          <a:spcPct val="0"/>
        </a:spcAft>
        <a:defRPr sz="3600" b="1">
          <a:solidFill>
            <a:schemeClr val="bg2"/>
          </a:solidFill>
          <a:latin typeface="Verdana" pitchFamily="34" charset="0"/>
        </a:defRPr>
      </a:lvl7pPr>
      <a:lvl8pPr marL="1371600" algn="ctr" rtl="0" eaLnBrk="0" fontAlgn="base" hangingPunct="0">
        <a:spcBef>
          <a:spcPct val="0"/>
        </a:spcBef>
        <a:spcAft>
          <a:spcPct val="0"/>
        </a:spcAft>
        <a:defRPr sz="3600" b="1">
          <a:solidFill>
            <a:schemeClr val="bg2"/>
          </a:solidFill>
          <a:latin typeface="Verdana" pitchFamily="34" charset="0"/>
        </a:defRPr>
      </a:lvl8pPr>
      <a:lvl9pPr marL="1828800" algn="ctr" rtl="0" eaLnBrk="0" fontAlgn="base" hangingPunct="0">
        <a:spcBef>
          <a:spcPct val="0"/>
        </a:spcBef>
        <a:spcAft>
          <a:spcPct val="0"/>
        </a:spcAft>
        <a:defRPr sz="36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8"/>
        </a:buBlip>
        <a:defRPr sz="2800">
          <a:solidFill>
            <a:schemeClr val="bg2"/>
          </a:solidFill>
          <a:latin typeface="+mn-lt"/>
          <a:ea typeface="+mn-ea"/>
          <a:cs typeface="+mn-cs"/>
        </a:defRPr>
      </a:lvl1pPr>
      <a:lvl2pPr marL="742950" indent="-285750" algn="l" rtl="0" eaLnBrk="0" fontAlgn="base" hangingPunct="0">
        <a:spcBef>
          <a:spcPct val="20000"/>
        </a:spcBef>
        <a:spcAft>
          <a:spcPct val="0"/>
        </a:spcAft>
        <a:buClr>
          <a:srgbClr val="FF0000"/>
        </a:buClr>
        <a:buSzPct val="70000"/>
        <a:buFont typeface="Verdana" panose="020B0604030504040204" pitchFamily="34" charset="0"/>
        <a:buChar char="–"/>
        <a:defRPr sz="2400">
          <a:solidFill>
            <a:schemeClr val="bg2"/>
          </a:solidFill>
          <a:latin typeface="+mn-lt"/>
        </a:defRPr>
      </a:lvl2pPr>
      <a:lvl3pPr marL="1143000" indent="-228600" algn="l" rtl="0" eaLnBrk="0" fontAlgn="base" hangingPunct="0">
        <a:spcBef>
          <a:spcPct val="20000"/>
        </a:spcBef>
        <a:spcAft>
          <a:spcPct val="0"/>
        </a:spcAft>
        <a:buSzPct val="60000"/>
        <a:buBlip>
          <a:blip r:embed="rId19"/>
        </a:buBlip>
        <a:defRPr sz="2000">
          <a:solidFill>
            <a:schemeClr val="bg2"/>
          </a:solidFill>
          <a:latin typeface="+mn-lt"/>
        </a:defRPr>
      </a:lvl3pPr>
      <a:lvl4pPr marL="1600200" indent="-228600" algn="l" rtl="0" eaLnBrk="0" fontAlgn="base" hangingPunct="0">
        <a:spcBef>
          <a:spcPct val="20000"/>
        </a:spcBef>
        <a:spcAft>
          <a:spcPct val="0"/>
        </a:spcAft>
        <a:buSzPct val="75000"/>
        <a:buBlip>
          <a:blip r:embed="rId20"/>
        </a:buBlip>
        <a:defRPr>
          <a:solidFill>
            <a:schemeClr val="bg2"/>
          </a:solidFill>
          <a:latin typeface="+mn-lt"/>
        </a:defRPr>
      </a:lvl4pPr>
      <a:lvl5pPr marL="2057400" indent="-228600" algn="l" rtl="0" eaLnBrk="0" fontAlgn="base" hangingPunct="0">
        <a:spcBef>
          <a:spcPct val="20000"/>
        </a:spcBef>
        <a:spcAft>
          <a:spcPct val="0"/>
        </a:spcAft>
        <a:buSzPct val="60000"/>
        <a:buFont typeface="ZapfDingbats BT" pitchFamily="18" charset="2"/>
        <a:buBlip>
          <a:blip r:embed="rId21"/>
        </a:buBlip>
        <a:defRPr>
          <a:solidFill>
            <a:schemeClr val="bg2"/>
          </a:solidFill>
          <a:latin typeface="+mn-lt"/>
        </a:defRPr>
      </a:lvl5pPr>
      <a:lvl6pPr marL="2514600" indent="-228600" algn="l" rtl="0" eaLnBrk="0" fontAlgn="base" hangingPunct="0">
        <a:spcBef>
          <a:spcPct val="20000"/>
        </a:spcBef>
        <a:spcAft>
          <a:spcPct val="0"/>
        </a:spcAft>
        <a:buSzPct val="60000"/>
        <a:buFont typeface="ZapfDingbats BT" pitchFamily="18" charset="2"/>
        <a:buBlip>
          <a:blip r:embed="rId21"/>
        </a:buBlip>
        <a:defRPr>
          <a:solidFill>
            <a:schemeClr val="bg2"/>
          </a:solidFill>
          <a:latin typeface="+mn-lt"/>
        </a:defRPr>
      </a:lvl6pPr>
      <a:lvl7pPr marL="2971800" indent="-228600" algn="l" rtl="0" eaLnBrk="0" fontAlgn="base" hangingPunct="0">
        <a:spcBef>
          <a:spcPct val="20000"/>
        </a:spcBef>
        <a:spcAft>
          <a:spcPct val="0"/>
        </a:spcAft>
        <a:buSzPct val="60000"/>
        <a:buFont typeface="ZapfDingbats BT" pitchFamily="18" charset="2"/>
        <a:buBlip>
          <a:blip r:embed="rId21"/>
        </a:buBlip>
        <a:defRPr>
          <a:solidFill>
            <a:schemeClr val="bg2"/>
          </a:solidFill>
          <a:latin typeface="+mn-lt"/>
        </a:defRPr>
      </a:lvl7pPr>
      <a:lvl8pPr marL="3429000" indent="-228600" algn="l" rtl="0" eaLnBrk="0" fontAlgn="base" hangingPunct="0">
        <a:spcBef>
          <a:spcPct val="20000"/>
        </a:spcBef>
        <a:spcAft>
          <a:spcPct val="0"/>
        </a:spcAft>
        <a:buSzPct val="60000"/>
        <a:buFont typeface="ZapfDingbats BT" pitchFamily="18" charset="2"/>
        <a:buBlip>
          <a:blip r:embed="rId21"/>
        </a:buBlip>
        <a:defRPr>
          <a:solidFill>
            <a:schemeClr val="bg2"/>
          </a:solidFill>
          <a:latin typeface="+mn-lt"/>
        </a:defRPr>
      </a:lvl8pPr>
      <a:lvl9pPr marL="3886200" indent="-228600" algn="l" rtl="0" eaLnBrk="0" fontAlgn="base" hangingPunct="0">
        <a:spcBef>
          <a:spcPct val="20000"/>
        </a:spcBef>
        <a:spcAft>
          <a:spcPct val="0"/>
        </a:spcAft>
        <a:buSzPct val="60000"/>
        <a:buFont typeface="ZapfDingbats BT" pitchFamily="18" charset="2"/>
        <a:buBlip>
          <a:blip r:embed="rId21"/>
        </a:buBlip>
        <a:defRPr>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www.oid-info.com/" TargetMode="External"/><Relationship Id="rId2" Type="http://schemas.openxmlformats.org/officeDocument/2006/relationships/hyperlink" Target="https://www.itu.int/ITU-T/recommendations/fl.aspx?lang=1"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13.jpe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9E6E2067-F911-454D-B8E3-D1C81BD49900}"/>
              </a:ext>
            </a:extLst>
          </p:cNvPr>
          <p:cNvPicPr>
            <a:picLocks noChangeAspect="1"/>
          </p:cNvPicPr>
          <p:nvPr/>
        </p:nvPicPr>
        <p:blipFill rotWithShape="1">
          <a:blip r:embed="rId2">
            <a:extLst>
              <a:ext uri="{28A0092B-C50C-407E-A947-70E740481C1C}">
                <a14:useLocalDpi xmlns:a14="http://schemas.microsoft.com/office/drawing/2010/main" val="0"/>
              </a:ext>
            </a:extLst>
          </a:blip>
          <a:srcRect r="68657"/>
          <a:stretch/>
        </p:blipFill>
        <p:spPr>
          <a:xfrm>
            <a:off x="-4519379" y="-1770742"/>
            <a:ext cx="10296065" cy="10522856"/>
          </a:xfrm>
          <a:prstGeom prst="rect">
            <a:avLst/>
          </a:prstGeom>
        </p:spPr>
      </p:pic>
      <p:sp>
        <p:nvSpPr>
          <p:cNvPr id="15" name="TextBox 14">
            <a:extLst>
              <a:ext uri="{FF2B5EF4-FFF2-40B4-BE49-F238E27FC236}">
                <a16:creationId xmlns:a16="http://schemas.microsoft.com/office/drawing/2014/main" id="{63ADF350-7456-BC46-8DC9-389E8E6A9FA6}"/>
              </a:ext>
            </a:extLst>
          </p:cNvPr>
          <p:cNvSpPr txBox="1"/>
          <p:nvPr/>
        </p:nvSpPr>
        <p:spPr>
          <a:xfrm>
            <a:off x="5870913" y="3648165"/>
            <a:ext cx="6143257" cy="1200329"/>
          </a:xfrm>
          <a:prstGeom prst="rect">
            <a:avLst/>
          </a:prstGeom>
          <a:noFill/>
        </p:spPr>
        <p:txBody>
          <a:bodyPr wrap="square" rtlCol="0">
            <a:spAutoFit/>
          </a:bodyPr>
          <a:lstStyle/>
          <a:p>
            <a:pPr algn="ctr"/>
            <a:r>
              <a:rPr lang="en-US" altLang="ko-KR" sz="2000" b="1" dirty="0">
                <a:solidFill>
                  <a:schemeClr val="accent1">
                    <a:lumMod val="75000"/>
                  </a:schemeClr>
                </a:solidFill>
                <a:latin typeface="Lato Black" charset="0"/>
                <a:ea typeface="Lato Black" charset="0"/>
                <a:cs typeface="Lato Black" charset="0"/>
              </a:rPr>
              <a:t>ITU-T</a:t>
            </a:r>
            <a:br>
              <a:rPr lang="en-US" altLang="ko-KR" sz="2000" b="1" dirty="0">
                <a:solidFill>
                  <a:schemeClr val="accent1">
                    <a:lumMod val="75000"/>
                  </a:schemeClr>
                </a:solidFill>
                <a:latin typeface="Lato Black" charset="0"/>
                <a:ea typeface="Lato Black" charset="0"/>
                <a:cs typeface="Lato Black" charset="0"/>
              </a:rPr>
            </a:br>
            <a:r>
              <a:rPr lang="en-US" altLang="ko-KR" sz="2000" b="1" dirty="0">
                <a:solidFill>
                  <a:schemeClr val="accent1">
                    <a:lumMod val="75000"/>
                  </a:schemeClr>
                </a:solidFill>
                <a:latin typeface="Lato Black" charset="0"/>
                <a:ea typeface="Lato Black" charset="0"/>
                <a:cs typeface="Lato Black" charset="0"/>
              </a:rPr>
              <a:t>STUDY GROUP 17 : Security </a:t>
            </a:r>
          </a:p>
          <a:p>
            <a:pPr algn="ctr"/>
            <a:r>
              <a:rPr lang="en-US" altLang="ko-KR" sz="1600" b="1" dirty="0">
                <a:solidFill>
                  <a:schemeClr val="accent1">
                    <a:lumMod val="75000"/>
                  </a:schemeClr>
                </a:solidFill>
                <a:latin typeface="Lato Black" charset="0"/>
                <a:ea typeface="Lato Black" charset="0"/>
                <a:cs typeface="Lato Black" charset="0"/>
              </a:rPr>
              <a:t>Summary of Results</a:t>
            </a:r>
            <a:br>
              <a:rPr lang="en-US" altLang="ko-KR" sz="1600" b="1" dirty="0">
                <a:solidFill>
                  <a:schemeClr val="accent1">
                    <a:lumMod val="75000"/>
                  </a:schemeClr>
                </a:solidFill>
                <a:latin typeface="Lato Black" charset="0"/>
                <a:ea typeface="Lato Black" charset="0"/>
                <a:cs typeface="Lato Black" charset="0"/>
              </a:rPr>
            </a:br>
            <a:r>
              <a:rPr lang="en-US" altLang="ko-KR" sz="1600" b="1" dirty="0">
                <a:solidFill>
                  <a:schemeClr val="accent1">
                    <a:lumMod val="75000"/>
                  </a:schemeClr>
                </a:solidFill>
                <a:latin typeface="Lato Black" charset="0"/>
                <a:ea typeface="Lato Black" charset="0"/>
                <a:cs typeface="Lato Black" charset="0"/>
              </a:rPr>
              <a:t>Study Period 2017-2020</a:t>
            </a:r>
            <a:endParaRPr lang="en-US" altLang="ko-KR" sz="2000" b="1" dirty="0">
              <a:solidFill>
                <a:schemeClr val="accent1">
                  <a:lumMod val="75000"/>
                </a:schemeClr>
              </a:solidFill>
              <a:latin typeface="Lato Black" charset="0"/>
              <a:ea typeface="Lato Black" charset="0"/>
              <a:cs typeface="Lato Black" charset="0"/>
            </a:endParaRPr>
          </a:p>
        </p:txBody>
      </p:sp>
      <p:sp>
        <p:nvSpPr>
          <p:cNvPr id="16" name="TextBox 15">
            <a:extLst>
              <a:ext uri="{FF2B5EF4-FFF2-40B4-BE49-F238E27FC236}">
                <a16:creationId xmlns:a16="http://schemas.microsoft.com/office/drawing/2014/main" id="{C996D18D-38E2-D342-833A-DB52172556AF}"/>
              </a:ext>
            </a:extLst>
          </p:cNvPr>
          <p:cNvSpPr txBox="1"/>
          <p:nvPr/>
        </p:nvSpPr>
        <p:spPr>
          <a:xfrm>
            <a:off x="6435481" y="5036196"/>
            <a:ext cx="5014120" cy="738664"/>
          </a:xfrm>
          <a:prstGeom prst="rect">
            <a:avLst/>
          </a:prstGeom>
          <a:noFill/>
        </p:spPr>
        <p:txBody>
          <a:bodyPr wrap="square" rtlCol="0">
            <a:spAutoFit/>
          </a:bodyPr>
          <a:lstStyle/>
          <a:p>
            <a:pPr algn="ctr"/>
            <a:r>
              <a:rPr lang="en-US" altLang="ko-KR" sz="2400" b="1" dirty="0">
                <a:solidFill>
                  <a:schemeClr val="accent1">
                    <a:lumMod val="75000"/>
                  </a:schemeClr>
                </a:solidFill>
                <a:latin typeface="Lato Black" charset="0"/>
                <a:ea typeface="Lato Black" charset="0"/>
                <a:cs typeface="Lato Black" charset="0"/>
              </a:rPr>
              <a:t>Heung Youl YOUM</a:t>
            </a:r>
          </a:p>
          <a:p>
            <a:pPr algn="ctr"/>
            <a:r>
              <a:rPr lang="en-US" altLang="ko-KR" sz="1800" b="1" dirty="0">
                <a:solidFill>
                  <a:schemeClr val="accent1">
                    <a:lumMod val="75000"/>
                  </a:schemeClr>
                </a:solidFill>
                <a:latin typeface="Lato Black" charset="0"/>
                <a:ea typeface="Lato Black" charset="0"/>
                <a:cs typeface="Lato Black" charset="0"/>
              </a:rPr>
              <a:t>Chairman, SG17</a:t>
            </a:r>
          </a:p>
        </p:txBody>
      </p:sp>
      <p:cxnSp>
        <p:nvCxnSpPr>
          <p:cNvPr id="17" name="Straight Connector 16">
            <a:extLst>
              <a:ext uri="{FF2B5EF4-FFF2-40B4-BE49-F238E27FC236}">
                <a16:creationId xmlns:a16="http://schemas.microsoft.com/office/drawing/2014/main" id="{4A14C061-F145-094E-9E1F-840FD978134B}"/>
              </a:ext>
            </a:extLst>
          </p:cNvPr>
          <p:cNvCxnSpPr>
            <a:cxnSpLocks/>
          </p:cNvCxnSpPr>
          <p:nvPr/>
        </p:nvCxnSpPr>
        <p:spPr>
          <a:xfrm>
            <a:off x="6256890" y="3543958"/>
            <a:ext cx="4475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9">
            <a:extLst>
              <a:ext uri="{FF2B5EF4-FFF2-40B4-BE49-F238E27FC236}">
                <a16:creationId xmlns:a16="http://schemas.microsoft.com/office/drawing/2014/main" id="{74A6321C-3412-A44E-9217-BB9E0AA86864}"/>
              </a:ext>
            </a:extLst>
          </p:cNvPr>
          <p:cNvSpPr txBox="1">
            <a:spLocks/>
          </p:cNvSpPr>
          <p:nvPr/>
        </p:nvSpPr>
        <p:spPr>
          <a:xfrm>
            <a:off x="6641197" y="5962562"/>
            <a:ext cx="4586648" cy="298021"/>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R="0" lvl="0" indent="0" algn="ctr" fontAlgn="auto">
              <a:lnSpc>
                <a:spcPct val="90000"/>
              </a:lnSpc>
              <a:spcBef>
                <a:spcPct val="0"/>
              </a:spcBef>
              <a:spcAft>
                <a:spcPts val="0"/>
              </a:spcAft>
              <a:buClrTx/>
              <a:buSzTx/>
              <a:buFontTx/>
              <a:buNone/>
              <a:tabLst/>
              <a:defRPr/>
            </a:pPr>
            <a:r>
              <a:rPr lang="en-US" sz="1800" b="1" dirty="0">
                <a:solidFill>
                  <a:schemeClr val="accent1">
                    <a:lumMod val="75000"/>
                  </a:schemeClr>
                </a:solidFill>
                <a:latin typeface="Lato Black" charset="0"/>
                <a:ea typeface="Lato Black" charset="0"/>
                <a:cs typeface="Lato Black" charset="0"/>
              </a:rPr>
              <a:t>March 2022</a:t>
            </a:r>
          </a:p>
        </p:txBody>
      </p:sp>
      <p:pic>
        <p:nvPicPr>
          <p:cNvPr id="3" name="Picture 2" descr="Shape&#10;&#10;Description automatically generated with medium confidence">
            <a:extLst>
              <a:ext uri="{FF2B5EF4-FFF2-40B4-BE49-F238E27FC236}">
                <a16:creationId xmlns:a16="http://schemas.microsoft.com/office/drawing/2014/main" id="{614946CD-A91B-3D4C-8F2C-152516B07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137" y="458517"/>
            <a:ext cx="3760677" cy="701003"/>
          </a:xfrm>
          <a:prstGeom prst="rect">
            <a:avLst/>
          </a:prstGeom>
        </p:spPr>
      </p:pic>
      <p:pic>
        <p:nvPicPr>
          <p:cNvPr id="12" name="Picture 11" descr="Logo&#10;&#10;Description automatically generated">
            <a:extLst>
              <a:ext uri="{FF2B5EF4-FFF2-40B4-BE49-F238E27FC236}">
                <a16:creationId xmlns:a16="http://schemas.microsoft.com/office/drawing/2014/main" id="{CC191888-22E2-1144-9C40-FC40E1FC11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4681" b="9774"/>
          <a:stretch/>
        </p:blipFill>
        <p:spPr>
          <a:xfrm>
            <a:off x="11227845" y="5872495"/>
            <a:ext cx="786325" cy="859281"/>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ED01465F-F1C5-1B49-A12D-AF65474712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8602" y="1115424"/>
            <a:ext cx="5983193" cy="2094412"/>
          </a:xfrm>
          <a:prstGeom prst="rect">
            <a:avLst/>
          </a:prstGeom>
        </p:spPr>
      </p:pic>
    </p:spTree>
    <p:extLst>
      <p:ext uri="{BB962C8B-B14F-4D97-AF65-F5344CB8AC3E}">
        <p14:creationId xmlns:p14="http://schemas.microsoft.com/office/powerpoint/2010/main" val="187114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040862" y="249254"/>
            <a:ext cx="10481470" cy="661712"/>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Questions</a:t>
            </a:r>
            <a:endParaRPr lang="id-ID" sz="4000" b="1" dirty="0">
              <a:solidFill>
                <a:schemeClr val="tx2"/>
              </a:solidFill>
              <a:latin typeface="Lato Regular"/>
              <a:cs typeface="Lato Regular"/>
            </a:endParaRPr>
          </a:p>
        </p:txBody>
      </p:sp>
      <p:sp>
        <p:nvSpPr>
          <p:cNvPr id="15" name="Rectangle 14"/>
          <p:cNvSpPr/>
          <p:nvPr/>
        </p:nvSpPr>
        <p:spPr>
          <a:xfrm>
            <a:off x="945926" y="1348864"/>
            <a:ext cx="10300148" cy="501676"/>
          </a:xfrm>
          <a:prstGeom prst="rect">
            <a:avLst/>
          </a:prstGeom>
          <a:no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SG17 proposed </a:t>
            </a:r>
            <a:r>
              <a:rPr lang="en-GB" altLang="ja-JP" sz="2800" b="1" dirty="0">
                <a:solidFill>
                  <a:schemeClr val="accent1"/>
                </a:solidFill>
                <a:latin typeface="Lato" charset="0"/>
                <a:ea typeface="Lato" charset="0"/>
                <a:cs typeface="Lato" charset="0"/>
              </a:rPr>
              <a:t>12</a:t>
            </a:r>
            <a:r>
              <a:rPr lang="en-GB" altLang="ja-JP" sz="2800" b="1" dirty="0">
                <a:solidFill>
                  <a:schemeClr val="tx2"/>
                </a:solidFill>
                <a:latin typeface="Lato" charset="0"/>
                <a:ea typeface="Lato" charset="0"/>
                <a:cs typeface="Lato" charset="0"/>
              </a:rPr>
              <a:t> </a:t>
            </a:r>
            <a:r>
              <a:rPr lang="en-GB" altLang="ja-JP" sz="2000" b="1" dirty="0">
                <a:solidFill>
                  <a:schemeClr val="tx2"/>
                </a:solidFill>
                <a:latin typeface="Lato" charset="0"/>
                <a:ea typeface="Lato" charset="0"/>
                <a:cs typeface="Lato" charset="0"/>
              </a:rPr>
              <a:t>Questions </a:t>
            </a:r>
            <a:r>
              <a:rPr lang="en-US" altLang="ja-JP" sz="2000" b="1" dirty="0">
                <a:solidFill>
                  <a:schemeClr val="tx2"/>
                </a:solidFill>
                <a:latin typeface="Lato" charset="0"/>
                <a:ea typeface="Lato" charset="0"/>
                <a:cs typeface="Lato" charset="0"/>
              </a:rPr>
              <a:t>for the next study period (2021-2024).</a:t>
            </a:r>
            <a:endParaRPr lang="en-GB" altLang="ja-JP" sz="2000" b="1" dirty="0">
              <a:solidFill>
                <a:schemeClr val="tx2"/>
              </a:solidFill>
              <a:latin typeface="Lato" charset="0"/>
              <a:ea typeface="Lato" charset="0"/>
              <a:cs typeface="Lato" charset="0"/>
            </a:endParaRPr>
          </a:p>
        </p:txBody>
      </p:sp>
      <p:graphicFrame>
        <p:nvGraphicFramePr>
          <p:cNvPr id="8" name="표 10">
            <a:extLst>
              <a:ext uri="{FF2B5EF4-FFF2-40B4-BE49-F238E27FC236}">
                <a16:creationId xmlns:a16="http://schemas.microsoft.com/office/drawing/2014/main" id="{FC958AA8-640F-4F77-A2F5-3C751DDD229F}"/>
              </a:ext>
            </a:extLst>
          </p:cNvPr>
          <p:cNvGraphicFramePr>
            <a:graphicFrameLocks noGrp="1"/>
          </p:cNvGraphicFramePr>
          <p:nvPr>
            <p:extLst>
              <p:ext uri="{D42A27DB-BD31-4B8C-83A1-F6EECF244321}">
                <p14:modId xmlns:p14="http://schemas.microsoft.com/office/powerpoint/2010/main" val="1546519988"/>
              </p:ext>
            </p:extLst>
          </p:nvPr>
        </p:nvGraphicFramePr>
        <p:xfrm>
          <a:off x="1302273" y="2288438"/>
          <a:ext cx="9074728" cy="3023108"/>
        </p:xfrm>
        <a:graphic>
          <a:graphicData uri="http://schemas.openxmlformats.org/drawingml/2006/table">
            <a:tbl>
              <a:tblPr firstRow="1" bandRow="1">
                <a:tableStyleId>{5C22544A-7EE6-4342-B048-85BDC9FD1C3A}</a:tableStyleId>
              </a:tblPr>
              <a:tblGrid>
                <a:gridCol w="4537364">
                  <a:extLst>
                    <a:ext uri="{9D8B030D-6E8A-4147-A177-3AD203B41FA5}">
                      <a16:colId xmlns:a16="http://schemas.microsoft.com/office/drawing/2014/main" val="3435388466"/>
                    </a:ext>
                  </a:extLst>
                </a:gridCol>
                <a:gridCol w="4537364">
                  <a:extLst>
                    <a:ext uri="{9D8B030D-6E8A-4147-A177-3AD203B41FA5}">
                      <a16:colId xmlns:a16="http://schemas.microsoft.com/office/drawing/2014/main" val="2901559256"/>
                    </a:ext>
                  </a:extLst>
                </a:gridCol>
              </a:tblGrid>
              <a:tr h="370840">
                <a:tc gridSpan="2">
                  <a:txBody>
                    <a:bodyPr/>
                    <a:lstStyle/>
                    <a:p>
                      <a:pPr algn="ctr" latinLnBrk="1"/>
                      <a:r>
                        <a:rPr lang="en-US" altLang="ko-KR" dirty="0"/>
                        <a:t>12 Questions</a:t>
                      </a:r>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3002510344"/>
                  </a:ext>
                </a:extLst>
              </a:tr>
              <a:tr h="0">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Security standardization strategy and coordination</a:t>
                      </a:r>
                      <a:endParaRPr lang="ko-KR" altLang="en-US" sz="1400" b="1" kern="1200" dirty="0">
                        <a:solidFill>
                          <a:schemeClr val="tx2"/>
                        </a:solidFill>
                        <a:latin typeface="Lato" charset="0"/>
                      </a:endParaRPr>
                    </a:p>
                  </a:txBody>
                  <a:tcPr anchor="ctr"/>
                </a:tc>
                <a:tc>
                  <a:txBody>
                    <a:bodyPr/>
                    <a:lstStyle/>
                    <a:p>
                      <a:pPr marL="0" marR="0" lvl="1" indent="0" algn="ctr" defTabSz="914400" rtl="0" eaLnBrk="1" fontAlgn="auto" latinLnBrk="0" hangingPunct="1">
                        <a:lnSpc>
                          <a:spcPct val="95000"/>
                        </a:lnSpc>
                        <a:spcBef>
                          <a:spcPts val="500"/>
                        </a:spcBef>
                        <a:spcAft>
                          <a:spcPts val="0"/>
                        </a:spcAft>
                        <a:buClrTx/>
                        <a:buSzPct val="75000"/>
                        <a:buFontTx/>
                        <a:buNone/>
                        <a:tabLst/>
                        <a:defRPr/>
                      </a:pPr>
                      <a:r>
                        <a:rPr lang="en-GB" altLang="ko-KR" sz="1400" b="1" kern="1200" dirty="0">
                          <a:solidFill>
                            <a:schemeClr val="tx2"/>
                          </a:solidFill>
                          <a:latin typeface="Lato" charset="0"/>
                          <a:ea typeface="+mn-ea"/>
                          <a:cs typeface="+mn-cs"/>
                        </a:rPr>
                        <a:t>Cloud computing and big data infrastructure security</a:t>
                      </a:r>
                      <a:endParaRPr lang="ko-KR" altLang="en-US" sz="1400" b="1" kern="1200" dirty="0">
                        <a:solidFill>
                          <a:schemeClr val="tx2"/>
                        </a:solidFill>
                        <a:latin typeface="Lato" charset="0"/>
                      </a:endParaRPr>
                    </a:p>
                  </a:txBody>
                  <a:tcPr anchor="ctr"/>
                </a:tc>
                <a:extLst>
                  <a:ext uri="{0D108BD9-81ED-4DB2-BD59-A6C34878D82A}">
                    <a16:rowId xmlns:a16="http://schemas.microsoft.com/office/drawing/2014/main" val="190422016"/>
                  </a:ext>
                </a:extLst>
              </a:tr>
              <a:tr h="370840">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Security architecture and network security</a:t>
                      </a:r>
                      <a:endParaRPr lang="ko-KR" altLang="en-US" sz="1400" b="1" kern="1200" dirty="0">
                        <a:solidFill>
                          <a:schemeClr val="tx2"/>
                        </a:solidFill>
                        <a:latin typeface="Lato" charset="0"/>
                      </a:endParaRPr>
                    </a:p>
                  </a:txBody>
                  <a:tcPr anchor="ctr"/>
                </a:tc>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Identity management and </a:t>
                      </a:r>
                      <a:r>
                        <a:rPr lang="en-GB" altLang="ko-KR" sz="1400" b="1" kern="1200" dirty="0" err="1">
                          <a:solidFill>
                            <a:schemeClr val="tx2"/>
                          </a:solidFill>
                          <a:latin typeface="Lato" charset="0"/>
                          <a:ea typeface="+mn-ea"/>
                          <a:cs typeface="+mn-cs"/>
                        </a:rPr>
                        <a:t>telebiometrics</a:t>
                      </a:r>
                      <a:r>
                        <a:rPr lang="en-GB" altLang="ko-KR" sz="1400" b="1" kern="1200" dirty="0">
                          <a:solidFill>
                            <a:schemeClr val="tx2"/>
                          </a:solidFill>
                          <a:latin typeface="Lato" charset="0"/>
                          <a:ea typeface="+mn-ea"/>
                          <a:cs typeface="+mn-cs"/>
                        </a:rPr>
                        <a:t> architecture and mechanisms</a:t>
                      </a:r>
                      <a:endParaRPr lang="ko-KR" altLang="en-US" sz="1400" b="1" kern="1200" dirty="0">
                        <a:solidFill>
                          <a:schemeClr val="tx2"/>
                        </a:solidFill>
                        <a:latin typeface="Lato" charset="0"/>
                      </a:endParaRPr>
                    </a:p>
                  </a:txBody>
                  <a:tcPr anchor="ctr"/>
                </a:tc>
                <a:extLst>
                  <a:ext uri="{0D108BD9-81ED-4DB2-BD59-A6C34878D82A}">
                    <a16:rowId xmlns:a16="http://schemas.microsoft.com/office/drawing/2014/main" val="435158329"/>
                  </a:ext>
                </a:extLst>
              </a:tr>
              <a:tr h="370840">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Telecommunication information security management and security services</a:t>
                      </a:r>
                      <a:endParaRPr lang="ko-KR" altLang="en-US" sz="1400" b="1" kern="1200" dirty="0">
                        <a:solidFill>
                          <a:schemeClr val="tx2"/>
                        </a:solidFill>
                        <a:latin typeface="Lato" charset="0"/>
                      </a:endParaRPr>
                    </a:p>
                  </a:txBody>
                  <a:tcPr anchor="ctr"/>
                </a:tc>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Generic technologies to support secure applications</a:t>
                      </a:r>
                      <a:endParaRPr lang="ko-KR" altLang="en-US" sz="1400" b="1" kern="1200" dirty="0">
                        <a:solidFill>
                          <a:schemeClr val="tx2"/>
                        </a:solidFill>
                        <a:latin typeface="Lato" charset="0"/>
                      </a:endParaRPr>
                    </a:p>
                  </a:txBody>
                  <a:tcPr anchor="ctr"/>
                </a:tc>
                <a:extLst>
                  <a:ext uri="{0D108BD9-81ED-4DB2-BD59-A6C34878D82A}">
                    <a16:rowId xmlns:a16="http://schemas.microsoft.com/office/drawing/2014/main" val="1205835468"/>
                  </a:ext>
                </a:extLst>
              </a:tr>
              <a:tr h="370840">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Cybersecurity and countering spam</a:t>
                      </a:r>
                      <a:endParaRPr lang="ko-KR" altLang="en-US" sz="1400" b="1" kern="1200" dirty="0">
                        <a:solidFill>
                          <a:schemeClr val="tx2"/>
                        </a:solidFill>
                        <a:latin typeface="Lato" charset="0"/>
                      </a:endParaRPr>
                    </a:p>
                  </a:txBody>
                  <a:tcPr anchor="ctr"/>
                </a:tc>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Intelligent transport system security</a:t>
                      </a:r>
                      <a:endParaRPr lang="ko-KR" altLang="en-US" sz="1400" b="1" kern="1200" dirty="0">
                        <a:solidFill>
                          <a:schemeClr val="tx2"/>
                        </a:solidFill>
                        <a:latin typeface="Lato" charset="0"/>
                      </a:endParaRPr>
                    </a:p>
                  </a:txBody>
                  <a:tcPr anchor="ctr"/>
                </a:tc>
                <a:extLst>
                  <a:ext uri="{0D108BD9-81ED-4DB2-BD59-A6C34878D82A}">
                    <a16:rowId xmlns:a16="http://schemas.microsoft.com/office/drawing/2014/main" val="2347522046"/>
                  </a:ext>
                </a:extLst>
              </a:tr>
              <a:tr h="370840">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Security for telecommunication services and Internet of Things</a:t>
                      </a:r>
                      <a:endParaRPr lang="ko-KR" altLang="en-US" sz="1400" b="1" kern="1200" dirty="0">
                        <a:solidFill>
                          <a:schemeClr val="tx2"/>
                        </a:solidFill>
                        <a:latin typeface="Lato" charset="0"/>
                      </a:endParaRPr>
                    </a:p>
                  </a:txBody>
                  <a:tcPr anchor="ctr"/>
                </a:tc>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Distributed Ledger Technology (DLT) security</a:t>
                      </a:r>
                      <a:endParaRPr lang="ko-KR" altLang="en-US" sz="1400" b="1" kern="1200" dirty="0">
                        <a:solidFill>
                          <a:schemeClr val="tx2"/>
                        </a:solidFill>
                        <a:latin typeface="Lato" charset="0"/>
                      </a:endParaRPr>
                    </a:p>
                  </a:txBody>
                  <a:tcPr anchor="ctr"/>
                </a:tc>
                <a:extLst>
                  <a:ext uri="{0D108BD9-81ED-4DB2-BD59-A6C34878D82A}">
                    <a16:rowId xmlns:a16="http://schemas.microsoft.com/office/drawing/2014/main" val="2923702316"/>
                  </a:ext>
                </a:extLst>
              </a:tr>
              <a:tr h="370840">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Secure application services</a:t>
                      </a:r>
                      <a:endParaRPr lang="ko-KR" altLang="en-US" sz="1400" b="1" kern="1200" dirty="0">
                        <a:solidFill>
                          <a:schemeClr val="tx2"/>
                        </a:solidFill>
                        <a:latin typeface="Lato" charset="0"/>
                      </a:endParaRPr>
                    </a:p>
                  </a:txBody>
                  <a:tcPr anchor="ctr"/>
                </a:tc>
                <a:tc>
                  <a:txBody>
                    <a:bodyPr/>
                    <a:lstStyle/>
                    <a:p>
                      <a:pPr marL="0" lvl="1" algn="ctr" defTabSz="914400" rtl="0" eaLnBrk="1" latinLnBrk="0" hangingPunct="1">
                        <a:lnSpc>
                          <a:spcPct val="95000"/>
                        </a:lnSpc>
                        <a:spcBef>
                          <a:spcPts val="500"/>
                        </a:spcBef>
                        <a:buSzPct val="75000"/>
                        <a:defRPr/>
                      </a:pPr>
                      <a:r>
                        <a:rPr lang="en-GB" altLang="ko-KR" sz="1400" b="1" kern="1200" dirty="0">
                          <a:solidFill>
                            <a:schemeClr val="tx2"/>
                          </a:solidFill>
                          <a:latin typeface="Lato" charset="0"/>
                          <a:ea typeface="+mn-ea"/>
                          <a:cs typeface="+mn-cs"/>
                        </a:rPr>
                        <a:t>Security for/by emerging technologies including quantum-based security</a:t>
                      </a:r>
                      <a:endParaRPr lang="ko-KR" altLang="en-US" sz="1400" b="1" kern="1200" dirty="0">
                        <a:solidFill>
                          <a:schemeClr val="tx2"/>
                        </a:solidFill>
                        <a:latin typeface="Lato" charset="0"/>
                      </a:endParaRPr>
                    </a:p>
                  </a:txBody>
                  <a:tcPr anchor="ctr"/>
                </a:tc>
                <a:extLst>
                  <a:ext uri="{0D108BD9-81ED-4DB2-BD59-A6C34878D82A}">
                    <a16:rowId xmlns:a16="http://schemas.microsoft.com/office/drawing/2014/main" val="2468254189"/>
                  </a:ext>
                </a:extLst>
              </a:tr>
            </a:tbl>
          </a:graphicData>
        </a:graphic>
      </p:graphicFrame>
      <p:sp>
        <p:nvSpPr>
          <p:cNvPr id="11" name="말풍선: 타원형 10">
            <a:extLst>
              <a:ext uri="{FF2B5EF4-FFF2-40B4-BE49-F238E27FC236}">
                <a16:creationId xmlns:a16="http://schemas.microsoft.com/office/drawing/2014/main" id="{942C6359-69F3-4741-AB0D-6CFD24B8CF8F}"/>
              </a:ext>
            </a:extLst>
          </p:cNvPr>
          <p:cNvSpPr/>
          <p:nvPr/>
        </p:nvSpPr>
        <p:spPr>
          <a:xfrm>
            <a:off x="10574482" y="4414736"/>
            <a:ext cx="1558635" cy="661711"/>
          </a:xfrm>
          <a:prstGeom prst="wedgeEllipseCallout">
            <a:avLst>
              <a:gd name="adj1" fmla="val -61875"/>
              <a:gd name="adj2" fmla="val 59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rgbClr val="FFFF99"/>
                </a:solidFill>
                <a:latin typeface="Lato" charset="0"/>
              </a:rPr>
              <a:t>Incubation</a:t>
            </a:r>
            <a:r>
              <a:rPr lang="en-US" altLang="ko-KR" sz="1400" b="1" dirty="0">
                <a:solidFill>
                  <a:srgbClr val="FFFF99"/>
                </a:solidFill>
                <a:highlight>
                  <a:srgbClr val="FFFF00"/>
                </a:highlight>
                <a:latin typeface="Lato" charset="0"/>
              </a:rPr>
              <a:t> </a:t>
            </a:r>
            <a:endParaRPr lang="ko-KR" altLang="en-US" sz="1400" b="1" dirty="0">
              <a:solidFill>
                <a:srgbClr val="FFFF99"/>
              </a:solidFill>
              <a:highlight>
                <a:srgbClr val="FFFF00"/>
              </a:highlight>
              <a:latin typeface="Lato" charset="0"/>
            </a:endParaRPr>
          </a:p>
        </p:txBody>
      </p:sp>
      <p:sp>
        <p:nvSpPr>
          <p:cNvPr id="7" name="슬라이드 번호 개체 틀 6">
            <a:extLst>
              <a:ext uri="{FF2B5EF4-FFF2-40B4-BE49-F238E27FC236}">
                <a16:creationId xmlns:a16="http://schemas.microsoft.com/office/drawing/2014/main" id="{E04A0381-606F-49E5-8CCF-E3C3873F32AF}"/>
              </a:ext>
            </a:extLst>
          </p:cNvPr>
          <p:cNvSpPr>
            <a:spLocks noGrp="1"/>
          </p:cNvSpPr>
          <p:nvPr>
            <p:ph type="sldNum" sz="quarter" idx="12"/>
          </p:nvPr>
        </p:nvSpPr>
        <p:spPr/>
        <p:txBody>
          <a:bodyPr/>
          <a:lstStyle/>
          <a:p>
            <a:fld id="{8D268F8D-03EF-4588-9F60-ACF73A1CBE67}" type="slidenum">
              <a:rPr lang="en-US" smtClean="0"/>
              <a:t>10</a:t>
            </a:fld>
            <a:endParaRPr lang="en-US" dirty="0"/>
          </a:p>
        </p:txBody>
      </p:sp>
      <p:pic>
        <p:nvPicPr>
          <p:cNvPr id="9" name="Picture 7" descr="Logo, company name&#10;&#10;Description automatically generated">
            <a:extLst>
              <a:ext uri="{FF2B5EF4-FFF2-40B4-BE49-F238E27FC236}">
                <a16:creationId xmlns:a16="http://schemas.microsoft.com/office/drawing/2014/main" id="{39F58E19-F043-41AE-BCB1-DD117FF91E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617" t="6584" r="29025" b="52574"/>
          <a:stretch/>
        </p:blipFill>
        <p:spPr>
          <a:xfrm>
            <a:off x="296164" y="97165"/>
            <a:ext cx="1006109" cy="1099450"/>
          </a:xfrm>
          <a:prstGeom prst="rect">
            <a:avLst/>
          </a:prstGeom>
        </p:spPr>
      </p:pic>
    </p:spTree>
    <p:extLst>
      <p:ext uri="{BB962C8B-B14F-4D97-AF65-F5344CB8AC3E}">
        <p14:creationId xmlns:p14="http://schemas.microsoft.com/office/powerpoint/2010/main" val="3459456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040862" y="249254"/>
            <a:ext cx="10481470" cy="661712"/>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LSG – JCAs – Projects</a:t>
            </a:r>
            <a:endParaRPr lang="id-ID" sz="4000" b="1" dirty="0">
              <a:solidFill>
                <a:schemeClr val="tx2"/>
              </a:solidFill>
              <a:latin typeface="Lato Regular"/>
              <a:cs typeface="Lato Regular"/>
            </a:endParaRPr>
          </a:p>
        </p:txBody>
      </p:sp>
      <p:sp>
        <p:nvSpPr>
          <p:cNvPr id="16" name="Rectangle 15"/>
          <p:cNvSpPr/>
          <p:nvPr/>
        </p:nvSpPr>
        <p:spPr>
          <a:xfrm>
            <a:off x="1040862" y="2067313"/>
            <a:ext cx="3642673"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SG17 should be the lead study group responsible for:</a:t>
            </a:r>
            <a:endParaRPr lang="en-GB" altLang="ja-JP" sz="2000" b="1" dirty="0">
              <a:solidFill>
                <a:schemeClr val="tx2"/>
              </a:solidFill>
              <a:latin typeface="Lato" charset="0"/>
              <a:ea typeface="Lato" charset="0"/>
              <a:cs typeface="Lato" charset="0"/>
            </a:endParaRPr>
          </a:p>
        </p:txBody>
      </p:sp>
      <p:pic>
        <p:nvPicPr>
          <p:cNvPr id="3" name="Picture 2"/>
          <p:cNvPicPr>
            <a:picLocks noChangeAspect="1"/>
          </p:cNvPicPr>
          <p:nvPr/>
        </p:nvPicPr>
        <p:blipFill>
          <a:blip r:embed="rId3"/>
          <a:stretch>
            <a:fillRect/>
          </a:stretch>
        </p:blipFill>
        <p:spPr>
          <a:xfrm>
            <a:off x="1040862" y="2922605"/>
            <a:ext cx="1684602" cy="1184144"/>
          </a:xfrm>
          <a:prstGeom prst="rect">
            <a:avLst/>
          </a:prstGeom>
        </p:spPr>
      </p:pic>
      <p:pic>
        <p:nvPicPr>
          <p:cNvPr id="7" name="Picture 6"/>
          <p:cNvPicPr>
            <a:picLocks noChangeAspect="1"/>
          </p:cNvPicPr>
          <p:nvPr/>
        </p:nvPicPr>
        <p:blipFill>
          <a:blip r:embed="rId4"/>
          <a:stretch>
            <a:fillRect/>
          </a:stretch>
        </p:blipFill>
        <p:spPr>
          <a:xfrm>
            <a:off x="1223666" y="4284933"/>
            <a:ext cx="3277064" cy="1051595"/>
          </a:xfrm>
          <a:prstGeom prst="rect">
            <a:avLst/>
          </a:prstGeom>
        </p:spPr>
      </p:pic>
      <p:sp>
        <p:nvSpPr>
          <p:cNvPr id="9" name="Rectangle 8"/>
          <p:cNvSpPr/>
          <p:nvPr/>
        </p:nvSpPr>
        <p:spPr>
          <a:xfrm>
            <a:off x="2947373" y="2852957"/>
            <a:ext cx="1636987" cy="1323439"/>
          </a:xfrm>
          <a:prstGeom prst="rect">
            <a:avLst/>
          </a:prstGeom>
          <a:ln w="57150">
            <a:solidFill>
              <a:schemeClr val="tx2"/>
            </a:solidFill>
          </a:ln>
        </p:spPr>
        <p:txBody>
          <a:bodyPr wrap="none">
            <a:spAutoFit/>
          </a:bodyPr>
          <a:lstStyle/>
          <a:p>
            <a:pPr algn="ctr"/>
            <a:r>
              <a:rPr lang="en-GB" altLang="ko-KR" sz="2000" b="1" dirty="0">
                <a:solidFill>
                  <a:schemeClr val="tx2"/>
                </a:solidFill>
                <a:latin typeface="Lato" charset="0"/>
                <a:ea typeface="Lato" charset="0"/>
                <a:cs typeface="Lato" charset="0"/>
              </a:rPr>
              <a:t>Languages </a:t>
            </a:r>
            <a:br>
              <a:rPr lang="en-GB" altLang="ko-KR" sz="2000" b="1" dirty="0">
                <a:solidFill>
                  <a:schemeClr val="tx2"/>
                </a:solidFill>
                <a:latin typeface="Lato" charset="0"/>
                <a:ea typeface="Lato" charset="0"/>
                <a:cs typeface="Lato" charset="0"/>
              </a:rPr>
            </a:br>
            <a:r>
              <a:rPr lang="en-GB" altLang="ko-KR" sz="2000" b="1" dirty="0">
                <a:solidFill>
                  <a:schemeClr val="tx2"/>
                </a:solidFill>
                <a:latin typeface="Lato" charset="0"/>
                <a:ea typeface="Lato" charset="0"/>
                <a:cs typeface="Lato" charset="0"/>
              </a:rPr>
              <a:t>and </a:t>
            </a:r>
            <a:br>
              <a:rPr lang="en-GB" altLang="ko-KR" sz="2000" b="1" dirty="0">
                <a:solidFill>
                  <a:schemeClr val="tx2"/>
                </a:solidFill>
                <a:latin typeface="Lato" charset="0"/>
                <a:ea typeface="Lato" charset="0"/>
                <a:cs typeface="Lato" charset="0"/>
              </a:rPr>
            </a:br>
            <a:r>
              <a:rPr lang="en-GB" altLang="ko-KR" sz="2000" b="1" dirty="0">
                <a:solidFill>
                  <a:schemeClr val="tx2"/>
                </a:solidFill>
                <a:latin typeface="Lato" charset="0"/>
                <a:ea typeface="Lato" charset="0"/>
                <a:cs typeface="Lato" charset="0"/>
              </a:rPr>
              <a:t>description </a:t>
            </a:r>
            <a:br>
              <a:rPr lang="en-GB" altLang="ko-KR" sz="2000" b="1" dirty="0">
                <a:solidFill>
                  <a:schemeClr val="tx2"/>
                </a:solidFill>
                <a:latin typeface="Lato" charset="0"/>
                <a:ea typeface="Lato" charset="0"/>
                <a:cs typeface="Lato" charset="0"/>
              </a:rPr>
            </a:br>
            <a:r>
              <a:rPr lang="en-GB" altLang="ko-KR" sz="2000" b="1" dirty="0">
                <a:solidFill>
                  <a:schemeClr val="tx2"/>
                </a:solidFill>
                <a:latin typeface="Lato" charset="0"/>
                <a:ea typeface="Lato" charset="0"/>
                <a:cs typeface="Lato" charset="0"/>
              </a:rPr>
              <a:t>techniques</a:t>
            </a:r>
            <a:endParaRPr lang="en-US" sz="2000" b="1" dirty="0">
              <a:solidFill>
                <a:schemeClr val="tx2"/>
              </a:solidFill>
              <a:latin typeface="Lato" charset="0"/>
              <a:ea typeface="Lato" charset="0"/>
              <a:cs typeface="Lato" charset="0"/>
            </a:endParaRPr>
          </a:p>
        </p:txBody>
      </p:sp>
      <p:sp>
        <p:nvSpPr>
          <p:cNvPr id="10" name="Rectangle 9"/>
          <p:cNvSpPr/>
          <p:nvPr/>
        </p:nvSpPr>
        <p:spPr>
          <a:xfrm>
            <a:off x="5495607" y="2067313"/>
            <a:ext cx="5655531" cy="1557349"/>
          </a:xfrm>
          <a:prstGeom prst="rect">
            <a:avLst/>
          </a:prstGeom>
          <a:ln w="38100">
            <a:solidFill>
              <a:srgbClr val="00B0F0"/>
            </a:solidFill>
          </a:ln>
        </p:spPr>
        <p:txBody>
          <a:bodyPr wrap="square">
            <a:spAutoFit/>
          </a:bodyPr>
          <a:lstStyle/>
          <a:p>
            <a:pPr algn="ctr">
              <a:lnSpc>
                <a:spcPct val="85000"/>
              </a:lnSpc>
              <a:spcBef>
                <a:spcPts val="1200"/>
              </a:spcBef>
            </a:pPr>
            <a:r>
              <a:rPr lang="en-GB" altLang="en-US" sz="2800" b="1" dirty="0">
                <a:solidFill>
                  <a:schemeClr val="tx2"/>
                </a:solidFill>
                <a:latin typeface="Lato" charset="0"/>
                <a:ea typeface="Lato" charset="0"/>
                <a:cs typeface="Lato" charset="0"/>
              </a:rPr>
              <a:t>JCA-</a:t>
            </a:r>
            <a:r>
              <a:rPr lang="en-GB" altLang="en-US" sz="2800" b="1" dirty="0" err="1">
                <a:solidFill>
                  <a:schemeClr val="tx2"/>
                </a:solidFill>
                <a:latin typeface="Lato" charset="0"/>
                <a:ea typeface="Lato" charset="0"/>
                <a:cs typeface="Lato" charset="0"/>
              </a:rPr>
              <a:t>IdM</a:t>
            </a:r>
            <a:r>
              <a:rPr lang="en-GB" altLang="en-US" sz="2800" b="1" dirty="0">
                <a:solidFill>
                  <a:schemeClr val="tx2"/>
                </a:solidFill>
                <a:latin typeface="Lato" charset="0"/>
                <a:ea typeface="Lato" charset="0"/>
                <a:cs typeface="Lato" charset="0"/>
              </a:rPr>
              <a:t> and JCA-COP </a:t>
            </a:r>
            <a:br>
              <a:rPr lang="en-GB" altLang="en-US" sz="2800" b="1" dirty="0">
                <a:solidFill>
                  <a:schemeClr val="tx2"/>
                </a:solidFill>
                <a:latin typeface="Lato" charset="0"/>
                <a:ea typeface="Lato" charset="0"/>
                <a:cs typeface="Lato" charset="0"/>
              </a:rPr>
            </a:br>
            <a:r>
              <a:rPr lang="en-GB" altLang="en-US" sz="2800" b="1" dirty="0">
                <a:solidFill>
                  <a:schemeClr val="tx2"/>
                </a:solidFill>
                <a:latin typeface="Lato" charset="0"/>
                <a:ea typeface="Lato" charset="0"/>
                <a:cs typeface="Lato" charset="0"/>
              </a:rPr>
              <a:t>need to continue given their </a:t>
            </a:r>
            <a:br>
              <a:rPr lang="en-GB" altLang="en-US" sz="2800" b="1" dirty="0">
                <a:solidFill>
                  <a:schemeClr val="tx2"/>
                </a:solidFill>
                <a:latin typeface="Lato" charset="0"/>
                <a:ea typeface="Lato" charset="0"/>
                <a:cs typeface="Lato" charset="0"/>
              </a:rPr>
            </a:br>
            <a:r>
              <a:rPr lang="en-GB" altLang="en-US" sz="2800" b="1" dirty="0">
                <a:solidFill>
                  <a:schemeClr val="tx2"/>
                </a:solidFill>
                <a:latin typeface="Lato" charset="0"/>
                <a:ea typeface="Lato" charset="0"/>
                <a:cs typeface="Lato" charset="0"/>
              </a:rPr>
              <a:t>roles of coordination and cooperation.</a:t>
            </a:r>
          </a:p>
        </p:txBody>
      </p:sp>
      <p:sp>
        <p:nvSpPr>
          <p:cNvPr id="4" name="슬라이드 번호 개체 틀 3">
            <a:extLst>
              <a:ext uri="{FF2B5EF4-FFF2-40B4-BE49-F238E27FC236}">
                <a16:creationId xmlns:a16="http://schemas.microsoft.com/office/drawing/2014/main" id="{EF71F4F5-75B5-43CF-B562-F4B50C59BBEC}"/>
              </a:ext>
            </a:extLst>
          </p:cNvPr>
          <p:cNvSpPr>
            <a:spLocks noGrp="1"/>
          </p:cNvSpPr>
          <p:nvPr>
            <p:ph type="sldNum" sz="quarter" idx="12"/>
          </p:nvPr>
        </p:nvSpPr>
        <p:spPr/>
        <p:txBody>
          <a:bodyPr/>
          <a:lstStyle/>
          <a:p>
            <a:fld id="{8D268F8D-03EF-4588-9F60-ACF73A1CBE67}" type="slidenum">
              <a:rPr lang="en-US" smtClean="0"/>
              <a:t>11</a:t>
            </a:fld>
            <a:endParaRPr lang="en-US" dirty="0"/>
          </a:p>
        </p:txBody>
      </p:sp>
      <p:sp>
        <p:nvSpPr>
          <p:cNvPr id="11" name="Rectangle 9">
            <a:extLst>
              <a:ext uri="{FF2B5EF4-FFF2-40B4-BE49-F238E27FC236}">
                <a16:creationId xmlns:a16="http://schemas.microsoft.com/office/drawing/2014/main" id="{C13B43AB-9EB3-4541-A849-865D7D7073FF}"/>
              </a:ext>
            </a:extLst>
          </p:cNvPr>
          <p:cNvSpPr/>
          <p:nvPr/>
        </p:nvSpPr>
        <p:spPr>
          <a:xfrm>
            <a:off x="5558899" y="4215182"/>
            <a:ext cx="5655531" cy="1191095"/>
          </a:xfrm>
          <a:prstGeom prst="rect">
            <a:avLst/>
          </a:prstGeom>
          <a:ln w="38100">
            <a:solidFill>
              <a:srgbClr val="00B0F0"/>
            </a:solidFill>
          </a:ln>
        </p:spPr>
        <p:txBody>
          <a:bodyPr wrap="square">
            <a:spAutoFit/>
          </a:bodyPr>
          <a:lstStyle/>
          <a:p>
            <a:pPr algn="ctr">
              <a:lnSpc>
                <a:spcPct val="85000"/>
              </a:lnSpc>
              <a:spcBef>
                <a:spcPts val="1200"/>
              </a:spcBef>
            </a:pPr>
            <a:r>
              <a:rPr lang="en-GB" altLang="en-US" sz="2800" b="1" dirty="0">
                <a:solidFill>
                  <a:schemeClr val="tx2"/>
                </a:solidFill>
                <a:latin typeface="Lato" charset="0"/>
                <a:ea typeface="Lato" charset="0"/>
                <a:cs typeface="Lato" charset="0"/>
              </a:rPr>
              <a:t>ASN.1 &amp; OID </a:t>
            </a:r>
            <a:r>
              <a:rPr lang="en-GB" altLang="en-US" sz="2800" b="1" dirty="0">
                <a:solidFill>
                  <a:srgbClr val="00B0F0"/>
                </a:solidFill>
                <a:latin typeface="Lato" charset="0"/>
                <a:ea typeface="Lato" charset="0"/>
                <a:cs typeface="Lato" charset="0"/>
              </a:rPr>
              <a:t>Projects</a:t>
            </a:r>
            <a:r>
              <a:rPr lang="en-GB" altLang="en-US" sz="2800" b="1" dirty="0">
                <a:solidFill>
                  <a:schemeClr val="tx2"/>
                </a:solidFill>
                <a:latin typeface="Lato" charset="0"/>
                <a:ea typeface="Lato" charset="0"/>
                <a:cs typeface="Lato" charset="0"/>
              </a:rPr>
              <a:t> </a:t>
            </a:r>
            <a:br>
              <a:rPr lang="en-GB" altLang="en-US" sz="2800" b="1" dirty="0">
                <a:solidFill>
                  <a:schemeClr val="tx2"/>
                </a:solidFill>
                <a:latin typeface="Lato" charset="0"/>
                <a:ea typeface="Lato" charset="0"/>
                <a:cs typeface="Lato" charset="0"/>
              </a:rPr>
            </a:br>
            <a:r>
              <a:rPr lang="en-GB" altLang="en-US" sz="2800" b="1" dirty="0">
                <a:solidFill>
                  <a:schemeClr val="tx2"/>
                </a:solidFill>
                <a:latin typeface="Lato" charset="0"/>
                <a:ea typeface="Lato" charset="0"/>
                <a:cs typeface="Lato" charset="0"/>
              </a:rPr>
              <a:t>need to continue given their </a:t>
            </a:r>
            <a:br>
              <a:rPr lang="en-GB" altLang="en-US" sz="2800" b="1" dirty="0">
                <a:solidFill>
                  <a:schemeClr val="tx2"/>
                </a:solidFill>
                <a:latin typeface="Lato" charset="0"/>
                <a:ea typeface="Lato" charset="0"/>
                <a:cs typeface="Lato" charset="0"/>
              </a:rPr>
            </a:br>
            <a:r>
              <a:rPr lang="en-GB" altLang="en-US" sz="2800" b="1" dirty="0">
                <a:solidFill>
                  <a:schemeClr val="tx2"/>
                </a:solidFill>
                <a:latin typeface="Lato" charset="0"/>
                <a:ea typeface="Lato" charset="0"/>
                <a:cs typeface="Lato" charset="0"/>
              </a:rPr>
              <a:t>important contributions.</a:t>
            </a:r>
          </a:p>
        </p:txBody>
      </p:sp>
      <p:pic>
        <p:nvPicPr>
          <p:cNvPr id="12" name="Picture 7" descr="Logo, company name&#10;&#10;Description automatically generated">
            <a:extLst>
              <a:ext uri="{FF2B5EF4-FFF2-40B4-BE49-F238E27FC236}">
                <a16:creationId xmlns:a16="http://schemas.microsoft.com/office/drawing/2014/main" id="{D35EDA06-FAC1-43DA-AC5D-391C30D85E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617" t="6584" r="29025" b="52574"/>
          <a:stretch/>
        </p:blipFill>
        <p:spPr>
          <a:xfrm>
            <a:off x="405138" y="30385"/>
            <a:ext cx="1006109" cy="1099450"/>
          </a:xfrm>
          <a:prstGeom prst="rect">
            <a:avLst/>
          </a:prstGeom>
        </p:spPr>
      </p:pic>
    </p:spTree>
    <p:extLst>
      <p:ext uri="{BB962C8B-B14F-4D97-AF65-F5344CB8AC3E}">
        <p14:creationId xmlns:p14="http://schemas.microsoft.com/office/powerpoint/2010/main" val="2121144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30319" y="1310484"/>
            <a:ext cx="2976927" cy="149579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0" lvl="1" algn="ctr">
              <a:lnSpc>
                <a:spcPct val="95000"/>
              </a:lnSpc>
              <a:spcBef>
                <a:spcPts val="500"/>
              </a:spcBef>
              <a:buSzPct val="75000"/>
              <a:defRPr/>
            </a:pPr>
            <a:r>
              <a:rPr lang="en-US" altLang="ja-JP" sz="2400" b="1" dirty="0">
                <a:solidFill>
                  <a:schemeClr val="bg1"/>
                </a:solidFill>
                <a:latin typeface="Lato" charset="0"/>
                <a:ea typeface="Lato" charset="0"/>
                <a:cs typeface="Lato" charset="0"/>
              </a:rPr>
              <a:t>Increased Participation</a:t>
            </a:r>
            <a:br>
              <a:rPr lang="en-US" altLang="ja-JP" sz="2400" b="1" dirty="0">
                <a:solidFill>
                  <a:schemeClr val="bg1"/>
                </a:solidFill>
                <a:latin typeface="Lato" charset="0"/>
                <a:ea typeface="Lato" charset="0"/>
                <a:cs typeface="Lato" charset="0"/>
              </a:rPr>
            </a:br>
            <a:r>
              <a:rPr lang="en-US" altLang="ja-JP" sz="2400" b="1" dirty="0">
                <a:solidFill>
                  <a:schemeClr val="bg1"/>
                </a:solidFill>
                <a:latin typeface="Lato" charset="0"/>
                <a:ea typeface="Lato" charset="0"/>
                <a:cs typeface="Lato" charset="0"/>
              </a:rPr>
              <a:t>with maximum 262 participants</a:t>
            </a:r>
            <a:endParaRPr lang="en-GB" altLang="ja-JP" sz="2400" b="1" dirty="0">
              <a:solidFill>
                <a:schemeClr val="bg1"/>
              </a:solidFill>
              <a:latin typeface="Lato" charset="0"/>
              <a:ea typeface="Lato" charset="0"/>
              <a:cs typeface="Lato" charset="0"/>
            </a:endParaRPr>
          </a:p>
        </p:txBody>
      </p:sp>
      <p:pic>
        <p:nvPicPr>
          <p:cNvPr id="2" name="Picture 1"/>
          <p:cNvPicPr>
            <a:picLocks noChangeAspect="1"/>
          </p:cNvPicPr>
          <p:nvPr/>
        </p:nvPicPr>
        <p:blipFill>
          <a:blip r:embed="rId3"/>
          <a:stretch>
            <a:fillRect/>
          </a:stretch>
        </p:blipFill>
        <p:spPr>
          <a:xfrm>
            <a:off x="4408539" y="57228"/>
            <a:ext cx="3229426" cy="1533739"/>
          </a:xfrm>
          <a:prstGeom prst="rect">
            <a:avLst/>
          </a:prstGeom>
        </p:spPr>
      </p:pic>
      <p:sp>
        <p:nvSpPr>
          <p:cNvPr id="4" name="Bent-Up Arrow 3"/>
          <p:cNvSpPr/>
          <p:nvPr/>
        </p:nvSpPr>
        <p:spPr>
          <a:xfrm>
            <a:off x="952279" y="1310485"/>
            <a:ext cx="554569" cy="149579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3310" y="3152524"/>
            <a:ext cx="4637285" cy="384721"/>
          </a:xfrm>
          <a:prstGeom prst="rect">
            <a:avLst/>
          </a:prstGeom>
          <a:no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SG17 has successfully </a:t>
            </a:r>
            <a:r>
              <a:rPr lang="en-US" altLang="ja-JP" sz="2000" b="1" dirty="0">
                <a:solidFill>
                  <a:srgbClr val="00B0F0"/>
                </a:solidFill>
                <a:latin typeface="Lato" charset="0"/>
                <a:ea typeface="Lato" charset="0"/>
                <a:cs typeface="Lato" charset="0"/>
              </a:rPr>
              <a:t>evolved</a:t>
            </a:r>
            <a:r>
              <a:rPr lang="en-US" altLang="ja-JP" sz="2000" b="1" dirty="0">
                <a:solidFill>
                  <a:schemeClr val="tx2"/>
                </a:solidFill>
                <a:latin typeface="Lato" charset="0"/>
                <a:ea typeface="Lato" charset="0"/>
                <a:cs typeface="Lato" charset="0"/>
              </a:rPr>
              <a:t> to: </a:t>
            </a:r>
            <a:endParaRPr lang="en-GB" altLang="ja-JP" sz="2000" b="1" dirty="0">
              <a:solidFill>
                <a:schemeClr val="tx2"/>
              </a:solidFill>
              <a:latin typeface="Lato" charset="0"/>
              <a:ea typeface="Lato" charset="0"/>
              <a:cs typeface="Lato" charset="0"/>
            </a:endParaRPr>
          </a:p>
        </p:txBody>
      </p:sp>
      <p:sp>
        <p:nvSpPr>
          <p:cNvPr id="12" name="Rectangle 11"/>
          <p:cNvSpPr/>
          <p:nvPr/>
        </p:nvSpPr>
        <p:spPr>
          <a:xfrm>
            <a:off x="703624" y="3650448"/>
            <a:ext cx="4296639" cy="677108"/>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Emerging issues, such as Quantum based security and Distributed ID</a:t>
            </a:r>
            <a:endParaRPr lang="en-GB" altLang="ja-JP" sz="2000" b="1" dirty="0">
              <a:solidFill>
                <a:schemeClr val="tx2"/>
              </a:solidFill>
              <a:latin typeface="Lato" charset="0"/>
              <a:ea typeface="Lato" charset="0"/>
              <a:cs typeface="Lato" charset="0"/>
            </a:endParaRPr>
          </a:p>
        </p:txBody>
      </p:sp>
      <p:sp>
        <p:nvSpPr>
          <p:cNvPr id="13" name="Rectangle 12"/>
          <p:cNvSpPr/>
          <p:nvPr/>
        </p:nvSpPr>
        <p:spPr>
          <a:xfrm>
            <a:off x="703624" y="4499406"/>
            <a:ext cx="4296639" cy="388835"/>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address new security challenges </a:t>
            </a:r>
            <a:endParaRPr lang="en-GB" altLang="ja-JP" sz="2000" b="1" dirty="0">
              <a:solidFill>
                <a:schemeClr val="tx2"/>
              </a:solidFill>
              <a:latin typeface="Lato" charset="0"/>
              <a:ea typeface="Lato" charset="0"/>
              <a:cs typeface="Lato" charset="0"/>
            </a:endParaRPr>
          </a:p>
        </p:txBody>
      </p:sp>
      <p:sp>
        <p:nvSpPr>
          <p:cNvPr id="14" name="Rectangle 13"/>
          <p:cNvSpPr/>
          <p:nvPr/>
        </p:nvSpPr>
        <p:spPr>
          <a:xfrm>
            <a:off x="583310" y="5037040"/>
            <a:ext cx="4958127" cy="384721"/>
          </a:xfrm>
          <a:prstGeom prst="rect">
            <a:avLst/>
          </a:prstGeom>
          <a:no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with security experts in core Questions.</a:t>
            </a:r>
            <a:endParaRPr lang="en-GB" altLang="ja-JP" sz="2000" b="1" dirty="0">
              <a:solidFill>
                <a:schemeClr val="tx2"/>
              </a:solidFill>
              <a:latin typeface="Lato" charset="0"/>
              <a:ea typeface="Lato" charset="0"/>
              <a:cs typeface="Lato" charset="0"/>
            </a:endParaRPr>
          </a:p>
        </p:txBody>
      </p:sp>
      <p:sp>
        <p:nvSpPr>
          <p:cNvPr id="17" name="Rectangle 16"/>
          <p:cNvSpPr/>
          <p:nvPr/>
        </p:nvSpPr>
        <p:spPr>
          <a:xfrm>
            <a:off x="6239261" y="1516635"/>
            <a:ext cx="4637285" cy="677108"/>
          </a:xfrm>
          <a:prstGeom prst="rect">
            <a:avLst/>
          </a:prstGeom>
          <a:no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SG17 achieved significantly </a:t>
            </a:r>
            <a:r>
              <a:rPr lang="en-US" altLang="ja-JP" sz="2000" b="1" dirty="0">
                <a:solidFill>
                  <a:srgbClr val="00B0F0"/>
                </a:solidFill>
                <a:latin typeface="Lato" charset="0"/>
                <a:ea typeface="Lato" charset="0"/>
                <a:cs typeface="Lato" charset="0"/>
              </a:rPr>
              <a:t>build-up</a:t>
            </a:r>
            <a:r>
              <a:rPr lang="en-US" altLang="ja-JP" sz="2000" b="1" dirty="0">
                <a:solidFill>
                  <a:schemeClr val="tx2"/>
                </a:solidFill>
                <a:latin typeface="Lato" charset="0"/>
                <a:ea typeface="Lato" charset="0"/>
                <a:cs typeface="Lato" charset="0"/>
              </a:rPr>
              <a:t> of participation and energy in:</a:t>
            </a:r>
            <a:endParaRPr lang="en-GB" altLang="ja-JP" sz="2000" b="1" dirty="0">
              <a:solidFill>
                <a:schemeClr val="tx2"/>
              </a:solidFill>
              <a:latin typeface="Lato" charset="0"/>
              <a:ea typeface="Lato" charset="0"/>
              <a:cs typeface="Lato" charset="0"/>
            </a:endParaRPr>
          </a:p>
        </p:txBody>
      </p:sp>
      <p:sp>
        <p:nvSpPr>
          <p:cNvPr id="18" name="Rectangle 17"/>
          <p:cNvSpPr/>
          <p:nvPr/>
        </p:nvSpPr>
        <p:spPr>
          <a:xfrm>
            <a:off x="6668386" y="2268994"/>
            <a:ext cx="3779033" cy="384721"/>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Identity Management</a:t>
            </a:r>
            <a:endParaRPr lang="en-GB" altLang="ja-JP" sz="2000" b="1" dirty="0">
              <a:solidFill>
                <a:schemeClr val="tx2"/>
              </a:solidFill>
              <a:latin typeface="Lato" charset="0"/>
              <a:ea typeface="Lato" charset="0"/>
              <a:cs typeface="Lato" charset="0"/>
            </a:endParaRPr>
          </a:p>
        </p:txBody>
      </p:sp>
      <p:sp>
        <p:nvSpPr>
          <p:cNvPr id="19" name="Rectangle 18"/>
          <p:cNvSpPr/>
          <p:nvPr/>
        </p:nvSpPr>
        <p:spPr>
          <a:xfrm>
            <a:off x="6668386" y="2807601"/>
            <a:ext cx="3779033" cy="384721"/>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Cybersecurity </a:t>
            </a:r>
            <a:endParaRPr lang="en-GB" altLang="ja-JP" sz="2000" b="1" dirty="0">
              <a:solidFill>
                <a:schemeClr val="tx2"/>
              </a:solidFill>
              <a:latin typeface="Lato" charset="0"/>
              <a:ea typeface="Lato" charset="0"/>
              <a:cs typeface="Lato" charset="0"/>
            </a:endParaRPr>
          </a:p>
        </p:txBody>
      </p:sp>
      <p:sp>
        <p:nvSpPr>
          <p:cNvPr id="20" name="Rectangle 19"/>
          <p:cNvSpPr/>
          <p:nvPr/>
        </p:nvSpPr>
        <p:spPr>
          <a:xfrm>
            <a:off x="6668386" y="3346208"/>
            <a:ext cx="3779033" cy="384721"/>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Cloud Computing Security</a:t>
            </a:r>
            <a:endParaRPr lang="en-GB" altLang="ja-JP" sz="2000" b="1" dirty="0">
              <a:solidFill>
                <a:schemeClr val="tx2"/>
              </a:solidFill>
              <a:latin typeface="Lato" charset="0"/>
              <a:ea typeface="Lato" charset="0"/>
              <a:cs typeface="Lato" charset="0"/>
            </a:endParaRPr>
          </a:p>
        </p:txBody>
      </p:sp>
      <p:sp>
        <p:nvSpPr>
          <p:cNvPr id="21" name="Rectangle 20"/>
          <p:cNvSpPr/>
          <p:nvPr/>
        </p:nvSpPr>
        <p:spPr>
          <a:xfrm>
            <a:off x="6239261" y="4356352"/>
            <a:ext cx="4637285" cy="1261884"/>
          </a:xfrm>
          <a:prstGeom prst="rect">
            <a:avLst/>
          </a:prstGeom>
          <a:noFill/>
          <a:ln w="127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SG17 has </a:t>
            </a:r>
            <a:r>
              <a:rPr lang="en-US" altLang="ja-JP" sz="2000" b="1" dirty="0">
                <a:solidFill>
                  <a:srgbClr val="00B0F0"/>
                </a:solidFill>
                <a:latin typeface="Lato" charset="0"/>
                <a:ea typeface="Lato" charset="0"/>
                <a:cs typeface="Lato" charset="0"/>
              </a:rPr>
              <a:t>built strong relationship </a:t>
            </a:r>
            <a:r>
              <a:rPr lang="en-US" altLang="ja-JP" sz="2000" b="1" dirty="0">
                <a:solidFill>
                  <a:schemeClr val="tx2"/>
                </a:solidFill>
                <a:latin typeface="Lato" charset="0"/>
                <a:ea typeface="Lato" charset="0"/>
                <a:cs typeface="Lato" charset="0"/>
              </a:rPr>
              <a:t>with other key bodies working on security and conducted numerous </a:t>
            </a:r>
            <a:r>
              <a:rPr lang="en-US" altLang="ja-JP" sz="2000" b="1" dirty="0">
                <a:solidFill>
                  <a:srgbClr val="00B0F0"/>
                </a:solidFill>
                <a:latin typeface="Lato" charset="0"/>
                <a:ea typeface="Lato" charset="0"/>
                <a:cs typeface="Lato" charset="0"/>
              </a:rPr>
              <a:t>collaborative</a:t>
            </a:r>
            <a:r>
              <a:rPr lang="en-US" altLang="ja-JP" sz="2000" b="1" dirty="0">
                <a:solidFill>
                  <a:schemeClr val="tx2"/>
                </a:solidFill>
                <a:latin typeface="Lato" charset="0"/>
                <a:ea typeface="Lato" charset="0"/>
                <a:cs typeface="Lato" charset="0"/>
              </a:rPr>
              <a:t> efforts</a:t>
            </a:r>
            <a:endParaRPr lang="en-GB" altLang="ja-JP" sz="2000" b="1" dirty="0">
              <a:solidFill>
                <a:schemeClr val="tx2"/>
              </a:solidFill>
              <a:latin typeface="Lato" charset="0"/>
              <a:ea typeface="Lato" charset="0"/>
              <a:cs typeface="Lato" charset="0"/>
            </a:endParaRPr>
          </a:p>
        </p:txBody>
      </p:sp>
      <p:sp>
        <p:nvSpPr>
          <p:cNvPr id="22" name="Rectangle 21"/>
          <p:cNvSpPr/>
          <p:nvPr/>
        </p:nvSpPr>
        <p:spPr>
          <a:xfrm>
            <a:off x="3704610" y="5790086"/>
            <a:ext cx="4637285" cy="677108"/>
          </a:xfrm>
          <a:prstGeom prst="rect">
            <a:avLst/>
          </a:prstGeom>
          <a:no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SG17 has </a:t>
            </a:r>
            <a:r>
              <a:rPr lang="en-US" altLang="ja-JP" sz="2000" b="1" dirty="0">
                <a:solidFill>
                  <a:srgbClr val="00B0F0"/>
                </a:solidFill>
                <a:latin typeface="Lato" charset="0"/>
                <a:ea typeface="Lato" charset="0"/>
                <a:cs typeface="Lato" charset="0"/>
              </a:rPr>
              <a:t>promoted</a:t>
            </a:r>
            <a:r>
              <a:rPr lang="en-US" altLang="ja-JP" sz="2000" b="1" dirty="0">
                <a:solidFill>
                  <a:schemeClr val="tx2"/>
                </a:solidFill>
                <a:latin typeface="Lato" charset="0"/>
                <a:ea typeface="Lato" charset="0"/>
                <a:cs typeface="Lato" charset="0"/>
              </a:rPr>
              <a:t> and </a:t>
            </a:r>
            <a:r>
              <a:rPr lang="en-US" altLang="ja-JP" sz="2000" b="1" dirty="0">
                <a:solidFill>
                  <a:srgbClr val="00B0F0"/>
                </a:solidFill>
                <a:latin typeface="Lato" charset="0"/>
                <a:ea typeface="Lato" charset="0"/>
                <a:cs typeface="Lato" charset="0"/>
              </a:rPr>
              <a:t>disseminated </a:t>
            </a:r>
            <a:r>
              <a:rPr lang="en-US" altLang="ja-JP" sz="2000" b="1" dirty="0">
                <a:solidFill>
                  <a:schemeClr val="tx2"/>
                </a:solidFill>
                <a:latin typeface="Lato" charset="0"/>
                <a:ea typeface="Lato" charset="0"/>
                <a:cs typeface="Lato" charset="0"/>
              </a:rPr>
              <a:t>ITU-T security work </a:t>
            </a:r>
            <a:endParaRPr lang="en-GB" altLang="ja-JP" sz="2000" b="1" dirty="0">
              <a:solidFill>
                <a:schemeClr val="tx2"/>
              </a:solidFill>
              <a:latin typeface="Lato" charset="0"/>
              <a:ea typeface="Lato" charset="0"/>
              <a:cs typeface="Lato" charset="0"/>
            </a:endParaRPr>
          </a:p>
        </p:txBody>
      </p:sp>
      <p:sp>
        <p:nvSpPr>
          <p:cNvPr id="3" name="Rectangle 19">
            <a:extLst>
              <a:ext uri="{FF2B5EF4-FFF2-40B4-BE49-F238E27FC236}">
                <a16:creationId xmlns:a16="http://schemas.microsoft.com/office/drawing/2014/main" id="{AC947371-B1A9-4193-ACE5-7D3E7CF67992}"/>
              </a:ext>
            </a:extLst>
          </p:cNvPr>
          <p:cNvSpPr/>
          <p:nvPr/>
        </p:nvSpPr>
        <p:spPr>
          <a:xfrm>
            <a:off x="6668386" y="3817745"/>
            <a:ext cx="3779033" cy="384721"/>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DLT Security</a:t>
            </a:r>
            <a:endParaRPr lang="en-GB" altLang="ja-JP" sz="2000" b="1" dirty="0">
              <a:solidFill>
                <a:schemeClr val="tx2"/>
              </a:solidFill>
              <a:latin typeface="Lato" charset="0"/>
              <a:ea typeface="Lato" charset="0"/>
              <a:cs typeface="Lato" charset="0"/>
            </a:endParaRPr>
          </a:p>
        </p:txBody>
      </p:sp>
      <p:sp>
        <p:nvSpPr>
          <p:cNvPr id="7" name="슬라이드 번호 개체 틀 6">
            <a:extLst>
              <a:ext uri="{FF2B5EF4-FFF2-40B4-BE49-F238E27FC236}">
                <a16:creationId xmlns:a16="http://schemas.microsoft.com/office/drawing/2014/main" id="{B217414A-0E84-4FC2-B65C-AB6862388B7F}"/>
              </a:ext>
            </a:extLst>
          </p:cNvPr>
          <p:cNvSpPr>
            <a:spLocks noGrp="1"/>
          </p:cNvSpPr>
          <p:nvPr>
            <p:ph type="sldNum" sz="quarter" idx="12"/>
          </p:nvPr>
        </p:nvSpPr>
        <p:spPr/>
        <p:txBody>
          <a:bodyPr/>
          <a:lstStyle/>
          <a:p>
            <a:fld id="{8D268F8D-03EF-4588-9F60-ACF73A1CBE67}" type="slidenum">
              <a:rPr lang="en-US" smtClean="0"/>
              <a:t>12</a:t>
            </a:fld>
            <a:endParaRPr lang="en-US" dirty="0"/>
          </a:p>
        </p:txBody>
      </p:sp>
      <p:pic>
        <p:nvPicPr>
          <p:cNvPr id="23" name="Picture 7" descr="Logo, company name&#10;&#10;Description automatically generated">
            <a:extLst>
              <a:ext uri="{FF2B5EF4-FFF2-40B4-BE49-F238E27FC236}">
                <a16:creationId xmlns:a16="http://schemas.microsoft.com/office/drawing/2014/main" id="{75F372D1-3F8A-414A-93B5-5FB65DA508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617" t="6584" r="29025" b="52574"/>
          <a:stretch/>
        </p:blipFill>
        <p:spPr>
          <a:xfrm>
            <a:off x="358004" y="100902"/>
            <a:ext cx="1006109" cy="1099450"/>
          </a:xfrm>
          <a:prstGeom prst="rect">
            <a:avLst/>
          </a:prstGeom>
        </p:spPr>
      </p:pic>
    </p:spTree>
    <p:extLst>
      <p:ext uri="{BB962C8B-B14F-4D97-AF65-F5344CB8AC3E}">
        <p14:creationId xmlns:p14="http://schemas.microsoft.com/office/powerpoint/2010/main" val="3855570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EAF4D0A-9DC1-4FC1-8249-79E88E6837F4}"/>
              </a:ext>
            </a:extLst>
          </p:cNvPr>
          <p:cNvSpPr>
            <a:spLocks noGrp="1"/>
          </p:cNvSpPr>
          <p:nvPr>
            <p:ph type="title"/>
          </p:nvPr>
        </p:nvSpPr>
        <p:spPr>
          <a:xfrm>
            <a:off x="838200" y="198459"/>
            <a:ext cx="10515600" cy="832674"/>
          </a:xfrm>
        </p:spPr>
        <p:txBody>
          <a:bodyPr/>
          <a:lstStyle/>
          <a:p>
            <a:pPr algn="ctr"/>
            <a:r>
              <a:rPr lang="en-US" altLang="en-US" sz="4000" b="1" dirty="0">
                <a:solidFill>
                  <a:schemeClr val="tx2"/>
                </a:solidFill>
                <a:latin typeface="Lato Regular"/>
                <a:ea typeface="+mn-ea"/>
                <a:cs typeface="Lato Regular"/>
              </a:rPr>
              <a:t>Acknowledgements</a:t>
            </a:r>
            <a:endParaRPr lang="ko-KR" altLang="en-US" sz="4000" b="1" dirty="0">
              <a:solidFill>
                <a:schemeClr val="tx2"/>
              </a:solidFill>
              <a:latin typeface="Lato Regular"/>
              <a:ea typeface="+mn-ea"/>
              <a:cs typeface="Lato Regular"/>
            </a:endParaRPr>
          </a:p>
        </p:txBody>
      </p:sp>
      <p:sp>
        <p:nvSpPr>
          <p:cNvPr id="4" name="Text Box 6">
            <a:extLst>
              <a:ext uri="{FF2B5EF4-FFF2-40B4-BE49-F238E27FC236}">
                <a16:creationId xmlns:a16="http://schemas.microsoft.com/office/drawing/2014/main" id="{FC799166-0343-4063-9A00-D21A895621F5}"/>
              </a:ext>
            </a:extLst>
          </p:cNvPr>
          <p:cNvSpPr txBox="1">
            <a:spLocks noChangeArrowheads="1"/>
          </p:cNvSpPr>
          <p:nvPr/>
        </p:nvSpPr>
        <p:spPr bwMode="auto">
          <a:xfrm>
            <a:off x="1235413" y="1378734"/>
            <a:ext cx="1027240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FontTx/>
              <a:buNone/>
            </a:pPr>
            <a:r>
              <a:rPr lang="en-GB" altLang="en-US" b="1" dirty="0">
                <a:solidFill>
                  <a:schemeClr val="tx2"/>
                </a:solidFill>
                <a:latin typeface="Lato" charset="0"/>
                <a:ea typeface="Lato" charset="0"/>
                <a:cs typeface="Lato" charset="0"/>
              </a:rPr>
              <a:t>Great thanks are due to the many people who have contributed to the </a:t>
            </a:r>
            <a:r>
              <a:rPr lang="en-GB" altLang="en-US" b="1" dirty="0">
                <a:solidFill>
                  <a:srgbClr val="00B0F0"/>
                </a:solidFill>
                <a:latin typeface="Lato" charset="0"/>
                <a:ea typeface="Lato" charset="0"/>
                <a:cs typeface="Lato" charset="0"/>
              </a:rPr>
              <a:t>enormous success of SG17 during this study period</a:t>
            </a:r>
            <a:r>
              <a:rPr lang="en-GB" altLang="en-US" b="1" dirty="0">
                <a:solidFill>
                  <a:schemeClr val="tx2"/>
                </a:solidFill>
                <a:latin typeface="Lato" charset="0"/>
                <a:ea typeface="Lato" charset="0"/>
                <a:cs typeface="Lato" charset="0"/>
              </a:rPr>
              <a:t>:</a:t>
            </a:r>
            <a:endParaRPr lang="en-US" altLang="en-US" b="1" dirty="0">
              <a:solidFill>
                <a:schemeClr val="tx2"/>
              </a:solidFill>
              <a:latin typeface="Lato" charset="0"/>
              <a:ea typeface="Lato" charset="0"/>
              <a:cs typeface="Lato" charset="0"/>
            </a:endParaRPr>
          </a:p>
        </p:txBody>
      </p:sp>
      <p:sp>
        <p:nvSpPr>
          <p:cNvPr id="5" name="Rectangle 5">
            <a:extLst>
              <a:ext uri="{FF2B5EF4-FFF2-40B4-BE49-F238E27FC236}">
                <a16:creationId xmlns:a16="http://schemas.microsoft.com/office/drawing/2014/main" id="{C7A4AFED-DDF4-4361-8D23-C61E92D24634}"/>
              </a:ext>
            </a:extLst>
          </p:cNvPr>
          <p:cNvSpPr txBox="1">
            <a:spLocks noChangeArrowheads="1"/>
          </p:cNvSpPr>
          <p:nvPr/>
        </p:nvSpPr>
        <p:spPr>
          <a:xfrm>
            <a:off x="2017712" y="2496914"/>
            <a:ext cx="8229600" cy="2232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GB" altLang="en-US" sz="1800" b="1" dirty="0">
                <a:solidFill>
                  <a:schemeClr val="tx2"/>
                </a:solidFill>
                <a:latin typeface="Lato" charset="0"/>
                <a:ea typeface="Lato" charset="0"/>
                <a:cs typeface="Lato" charset="0"/>
              </a:rPr>
              <a:t>Delegates with their many contributions</a:t>
            </a:r>
          </a:p>
          <a:p>
            <a:pPr>
              <a:lnSpc>
                <a:spcPct val="80000"/>
              </a:lnSpc>
            </a:pPr>
            <a:r>
              <a:rPr lang="en-GB" altLang="en-US" sz="1800" b="1" dirty="0">
                <a:solidFill>
                  <a:schemeClr val="tx2"/>
                </a:solidFill>
                <a:latin typeface="Lato" charset="0"/>
                <a:ea typeface="Lato" charset="0"/>
                <a:cs typeface="Lato" charset="0"/>
              </a:rPr>
              <a:t>Editors in drafting texts for Recommendations </a:t>
            </a:r>
          </a:p>
          <a:p>
            <a:pPr>
              <a:lnSpc>
                <a:spcPct val="80000"/>
              </a:lnSpc>
            </a:pPr>
            <a:r>
              <a:rPr lang="en-GB" altLang="en-US" sz="1800" b="1" dirty="0">
                <a:solidFill>
                  <a:schemeClr val="tx2"/>
                </a:solidFill>
                <a:latin typeface="Lato" charset="0"/>
                <a:ea typeface="Lato" charset="0"/>
                <a:cs typeface="Lato" charset="0"/>
              </a:rPr>
              <a:t>Rapporteurs in leading work efforts</a:t>
            </a:r>
          </a:p>
          <a:p>
            <a:pPr>
              <a:lnSpc>
                <a:spcPct val="80000"/>
              </a:lnSpc>
            </a:pPr>
            <a:r>
              <a:rPr lang="en-GB" altLang="en-US" sz="1800" b="1" dirty="0">
                <a:solidFill>
                  <a:schemeClr val="tx2"/>
                </a:solidFill>
                <a:latin typeface="Lato" charset="0"/>
                <a:ea typeface="Lato" charset="0"/>
                <a:cs typeface="Lato" charset="0"/>
              </a:rPr>
              <a:t>Liaison officers in coordinating efforts with other bodies</a:t>
            </a:r>
          </a:p>
          <a:p>
            <a:pPr>
              <a:lnSpc>
                <a:spcPct val="80000"/>
              </a:lnSpc>
            </a:pPr>
            <a:r>
              <a:rPr lang="en-GB" altLang="en-US" sz="1800" b="1" dirty="0">
                <a:solidFill>
                  <a:schemeClr val="tx2"/>
                </a:solidFill>
                <a:latin typeface="Lato" charset="0"/>
                <a:ea typeface="Lato" charset="0"/>
                <a:cs typeface="Lato" charset="0"/>
              </a:rPr>
              <a:t>Project leaders and JCA leaders</a:t>
            </a:r>
          </a:p>
          <a:p>
            <a:pPr>
              <a:lnSpc>
                <a:spcPct val="80000"/>
              </a:lnSpc>
            </a:pPr>
            <a:r>
              <a:rPr lang="en-GB" altLang="en-US" sz="1800" b="1" dirty="0">
                <a:solidFill>
                  <a:schemeClr val="tx2"/>
                </a:solidFill>
                <a:latin typeface="Lato" charset="0"/>
                <a:ea typeface="Lato" charset="0"/>
                <a:cs typeface="Lato" charset="0"/>
              </a:rPr>
              <a:t>Management team including Working Party chairmen</a:t>
            </a:r>
          </a:p>
          <a:p>
            <a:pPr>
              <a:lnSpc>
                <a:spcPct val="80000"/>
              </a:lnSpc>
            </a:pPr>
            <a:r>
              <a:rPr lang="en-GB" altLang="en-US" sz="1800" b="1" dirty="0">
                <a:solidFill>
                  <a:schemeClr val="tx2"/>
                </a:solidFill>
                <a:latin typeface="Lato" charset="0"/>
                <a:ea typeface="Lato" charset="0"/>
                <a:cs typeface="Lato" charset="0"/>
              </a:rPr>
              <a:t>TSB support – Counsellors, Assistants and other staff</a:t>
            </a:r>
          </a:p>
        </p:txBody>
      </p:sp>
      <p:sp>
        <p:nvSpPr>
          <p:cNvPr id="6" name="Text Box 7">
            <a:extLst>
              <a:ext uri="{FF2B5EF4-FFF2-40B4-BE49-F238E27FC236}">
                <a16:creationId xmlns:a16="http://schemas.microsoft.com/office/drawing/2014/main" id="{9DA4243E-DDAA-4ED5-BB33-AB7C66967DD1}"/>
              </a:ext>
            </a:extLst>
          </p:cNvPr>
          <p:cNvSpPr txBox="1">
            <a:spLocks noChangeArrowheads="1"/>
          </p:cNvSpPr>
          <p:nvPr/>
        </p:nvSpPr>
        <p:spPr bwMode="auto">
          <a:xfrm>
            <a:off x="2039937" y="5395385"/>
            <a:ext cx="82073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Bef>
                <a:spcPct val="50000"/>
              </a:spcBef>
              <a:spcAft>
                <a:spcPct val="0"/>
              </a:spcAft>
              <a:buSzTx/>
              <a:buFontTx/>
              <a:buNone/>
            </a:pPr>
            <a:r>
              <a:rPr lang="en-US" altLang="en-US" b="1" dirty="0">
                <a:solidFill>
                  <a:srgbClr val="00B0F0"/>
                </a:solidFill>
                <a:latin typeface="Lato" charset="0"/>
                <a:ea typeface="Lato" charset="0"/>
                <a:cs typeface="Lato" charset="0"/>
              </a:rPr>
              <a:t>Best wishes </a:t>
            </a:r>
            <a:r>
              <a:rPr lang="en-US" altLang="en-US" b="1" dirty="0">
                <a:solidFill>
                  <a:schemeClr val="tx2"/>
                </a:solidFill>
                <a:latin typeface="Lato" charset="0"/>
                <a:ea typeface="Lato" charset="0"/>
                <a:cs typeface="Lato" charset="0"/>
              </a:rPr>
              <a:t>to all for the next study period.</a:t>
            </a:r>
          </a:p>
        </p:txBody>
      </p:sp>
      <p:sp>
        <p:nvSpPr>
          <p:cNvPr id="8" name="슬라이드 번호 개체 틀 7">
            <a:extLst>
              <a:ext uri="{FF2B5EF4-FFF2-40B4-BE49-F238E27FC236}">
                <a16:creationId xmlns:a16="http://schemas.microsoft.com/office/drawing/2014/main" id="{0E51587E-F6A7-41A3-8CAA-9F2B19D480F7}"/>
              </a:ext>
            </a:extLst>
          </p:cNvPr>
          <p:cNvSpPr>
            <a:spLocks noGrp="1"/>
          </p:cNvSpPr>
          <p:nvPr>
            <p:ph type="sldNum" sz="quarter" idx="12"/>
          </p:nvPr>
        </p:nvSpPr>
        <p:spPr/>
        <p:txBody>
          <a:bodyPr/>
          <a:lstStyle/>
          <a:p>
            <a:fld id="{8D268F8D-03EF-4588-9F60-ACF73A1CBE67}" type="slidenum">
              <a:rPr lang="en-US" smtClean="0"/>
              <a:t>13</a:t>
            </a:fld>
            <a:endParaRPr lang="en-US"/>
          </a:p>
        </p:txBody>
      </p:sp>
      <p:pic>
        <p:nvPicPr>
          <p:cNvPr id="7" name="Picture 7" descr="Logo, company name&#10;&#10;Description automatically generated">
            <a:extLst>
              <a:ext uri="{FF2B5EF4-FFF2-40B4-BE49-F238E27FC236}">
                <a16:creationId xmlns:a16="http://schemas.microsoft.com/office/drawing/2014/main" id="{3F7A9915-B6EB-4379-919A-C6C8535C25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617" t="6584" r="29025" b="52574"/>
          <a:stretch/>
        </p:blipFill>
        <p:spPr>
          <a:xfrm>
            <a:off x="539852" y="115211"/>
            <a:ext cx="1006109" cy="1099450"/>
          </a:xfrm>
          <a:prstGeom prst="rect">
            <a:avLst/>
          </a:prstGeom>
        </p:spPr>
      </p:pic>
    </p:spTree>
    <p:extLst>
      <p:ext uri="{BB962C8B-B14F-4D97-AF65-F5344CB8AC3E}">
        <p14:creationId xmlns:p14="http://schemas.microsoft.com/office/powerpoint/2010/main" val="3378396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37A3F054-836E-4D47-B479-3A0D680BE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611" y="1101024"/>
            <a:ext cx="4769024" cy="4655951"/>
          </a:xfrm>
          <a:prstGeom prst="rect">
            <a:avLst/>
          </a:prstGeom>
        </p:spPr>
      </p:pic>
      <p:sp>
        <p:nvSpPr>
          <p:cNvPr id="4" name="TextBox 3">
            <a:extLst>
              <a:ext uri="{FF2B5EF4-FFF2-40B4-BE49-F238E27FC236}">
                <a16:creationId xmlns:a16="http://schemas.microsoft.com/office/drawing/2014/main" id="{C67DC8ED-F221-054F-8C8F-B39B5F57725C}"/>
              </a:ext>
            </a:extLst>
          </p:cNvPr>
          <p:cNvSpPr txBox="1"/>
          <p:nvPr/>
        </p:nvSpPr>
        <p:spPr>
          <a:xfrm>
            <a:off x="13524614" y="425302"/>
            <a:ext cx="184731" cy="369332"/>
          </a:xfrm>
          <a:prstGeom prst="rect">
            <a:avLst/>
          </a:prstGeom>
          <a:noFill/>
        </p:spPr>
        <p:txBody>
          <a:bodyPr wrap="none" rtlCol="0">
            <a:spAutoFit/>
          </a:bodyPr>
          <a:lstStyle/>
          <a:p>
            <a:endParaRPr lang="en-IT" dirty="0"/>
          </a:p>
        </p:txBody>
      </p:sp>
      <p:sp>
        <p:nvSpPr>
          <p:cNvPr id="7" name="TextBox 6">
            <a:extLst>
              <a:ext uri="{FF2B5EF4-FFF2-40B4-BE49-F238E27FC236}">
                <a16:creationId xmlns:a16="http://schemas.microsoft.com/office/drawing/2014/main" id="{D43D126E-E7AB-B94B-BD02-0EDE6D5891AB}"/>
              </a:ext>
            </a:extLst>
          </p:cNvPr>
          <p:cNvSpPr txBox="1"/>
          <p:nvPr/>
        </p:nvSpPr>
        <p:spPr>
          <a:xfrm>
            <a:off x="6734009" y="3177184"/>
            <a:ext cx="4761574" cy="1046440"/>
          </a:xfrm>
          <a:prstGeom prst="rect">
            <a:avLst/>
          </a:prstGeom>
          <a:noFill/>
        </p:spPr>
        <p:txBody>
          <a:bodyPr wrap="square" rtlCol="0">
            <a:spAutoFit/>
          </a:bodyPr>
          <a:lstStyle/>
          <a:p>
            <a:pPr algn="ctr"/>
            <a:r>
              <a:rPr lang="en-GB" sz="6200" b="1" kern="2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07664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4534" y="2283136"/>
            <a:ext cx="9261819" cy="1154154"/>
          </a:xfrm>
          <a:prstGeom prst="rect">
            <a:avLst/>
          </a:prstGeom>
          <a:noFill/>
        </p:spPr>
        <p:txBody>
          <a:bodyPr wrap="square" lIns="45711" tIns="22856" rIns="45711" bIns="22856" rtlCol="0">
            <a:spAutoFit/>
          </a:bodyPr>
          <a:lstStyle/>
          <a:p>
            <a:pPr algn="ctr"/>
            <a:r>
              <a:rPr lang="en-US" sz="7200" b="1" dirty="0">
                <a:solidFill>
                  <a:schemeClr val="tx2"/>
                </a:solidFill>
                <a:latin typeface="Lato Regular"/>
                <a:cs typeface="Lato Regular"/>
              </a:rPr>
              <a:t>Additional Slides</a:t>
            </a:r>
            <a:endParaRPr lang="id-ID" sz="4800" b="1" dirty="0">
              <a:solidFill>
                <a:schemeClr val="tx2"/>
              </a:solidFill>
              <a:latin typeface="Lato Regular"/>
              <a:cs typeface="Lato Regular"/>
            </a:endParaRPr>
          </a:p>
        </p:txBody>
      </p:sp>
      <p:sp>
        <p:nvSpPr>
          <p:cNvPr id="6" name="슬라이드 번호 개체 틀 5">
            <a:extLst>
              <a:ext uri="{FF2B5EF4-FFF2-40B4-BE49-F238E27FC236}">
                <a16:creationId xmlns:a16="http://schemas.microsoft.com/office/drawing/2014/main" id="{AF416E70-A747-4A81-B89F-A3BDFF7712FD}"/>
              </a:ext>
            </a:extLst>
          </p:cNvPr>
          <p:cNvSpPr>
            <a:spLocks noGrp="1"/>
          </p:cNvSpPr>
          <p:nvPr>
            <p:ph type="sldNum" sz="quarter" idx="12"/>
          </p:nvPr>
        </p:nvSpPr>
        <p:spPr/>
        <p:txBody>
          <a:bodyPr/>
          <a:lstStyle/>
          <a:p>
            <a:fld id="{8D268F8D-03EF-4588-9F60-ACF73A1CBE67}" type="slidenum">
              <a:rPr lang="en-US" smtClean="0"/>
              <a:t>15</a:t>
            </a:fld>
            <a:endParaRPr lang="en-US"/>
          </a:p>
        </p:txBody>
      </p:sp>
    </p:spTree>
    <p:extLst>
      <p:ext uri="{BB962C8B-B14F-4D97-AF65-F5344CB8AC3E}">
        <p14:creationId xmlns:p14="http://schemas.microsoft.com/office/powerpoint/2010/main" val="1888909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0"/>
            <a:ext cx="9144000" cy="1125538"/>
          </a:xfrm>
        </p:spPr>
        <p:txBody>
          <a:bodyPr/>
          <a:lstStyle/>
          <a:p>
            <a:r>
              <a:rPr lang="en-US" altLang="en-US"/>
              <a:t>Supplemental Slides</a:t>
            </a:r>
            <a:endParaRPr lang="en-GB" altLang="en-US"/>
          </a:p>
        </p:txBody>
      </p:sp>
      <p:sp>
        <p:nvSpPr>
          <p:cNvPr id="15363" name="Rectangle 3"/>
          <p:cNvSpPr>
            <a:spLocks noGrp="1" noChangeArrowheads="1"/>
          </p:cNvSpPr>
          <p:nvPr>
            <p:ph idx="1"/>
          </p:nvPr>
        </p:nvSpPr>
        <p:spPr>
          <a:xfrm>
            <a:off x="1636295" y="1412875"/>
            <a:ext cx="9372600" cy="4248150"/>
          </a:xfrm>
        </p:spPr>
        <p:txBody>
          <a:bodyPr/>
          <a:lstStyle/>
          <a:p>
            <a:r>
              <a:rPr lang="en-GB" altLang="en-US" sz="2400" dirty="0"/>
              <a:t>Terms of reference</a:t>
            </a:r>
          </a:p>
          <a:p>
            <a:r>
              <a:rPr lang="en-US" altLang="en-US" sz="2400" dirty="0"/>
              <a:t>Management team</a:t>
            </a:r>
          </a:p>
          <a:p>
            <a:r>
              <a:rPr lang="en-US" altLang="en-US" sz="2400" dirty="0"/>
              <a:t>Structure</a:t>
            </a:r>
          </a:p>
          <a:p>
            <a:r>
              <a:rPr lang="en-US" altLang="en-US" sz="2400" dirty="0">
                <a:solidFill>
                  <a:schemeClr val="accent6"/>
                </a:solidFill>
              </a:rPr>
              <a:t>Other groups (JCAs and Regional Groups</a:t>
            </a:r>
            <a:r>
              <a:rPr lang="en-US" altLang="en-US" sz="2400" dirty="0"/>
              <a:t>)</a:t>
            </a:r>
          </a:p>
          <a:p>
            <a:r>
              <a:rPr lang="en-GB" altLang="en-US" sz="2400" dirty="0"/>
              <a:t>Highlights of achievements / </a:t>
            </a:r>
            <a:r>
              <a:rPr lang="en-US" altLang="en-US" sz="2400" dirty="0"/>
              <a:t>Projects</a:t>
            </a:r>
          </a:p>
          <a:p>
            <a:r>
              <a:rPr lang="en-US" altLang="en-US" sz="2400" dirty="0"/>
              <a:t>Highlights of Questions</a:t>
            </a:r>
            <a:endParaRPr lang="en-US" altLang="en-US" sz="2400" dirty="0">
              <a:solidFill>
                <a:srgbClr val="FF0000"/>
              </a:solidFill>
            </a:endParaRPr>
          </a:p>
          <a:p>
            <a:r>
              <a:rPr lang="en-US" altLang="en-US" sz="2400" dirty="0"/>
              <a:t>Statistics</a:t>
            </a:r>
          </a:p>
          <a:p>
            <a:r>
              <a:rPr lang="en-US" altLang="en-US" sz="2400" dirty="0"/>
              <a:t>Workshops (with SG17 leadership / participation)</a:t>
            </a:r>
          </a:p>
        </p:txBody>
      </p:sp>
      <p:sp>
        <p:nvSpPr>
          <p:cNvPr id="2" name="슬라이드 번호 개체 틀 1">
            <a:extLst>
              <a:ext uri="{FF2B5EF4-FFF2-40B4-BE49-F238E27FC236}">
                <a16:creationId xmlns:a16="http://schemas.microsoft.com/office/drawing/2014/main" id="{176D765C-178C-4C98-9295-144F91E8087E}"/>
              </a:ext>
            </a:extLst>
          </p:cNvPr>
          <p:cNvSpPr>
            <a:spLocks noGrp="1"/>
          </p:cNvSpPr>
          <p:nvPr>
            <p:ph type="sldNum" sz="quarter" idx="4"/>
          </p:nvPr>
        </p:nvSpPr>
        <p:spPr/>
        <p:txBody>
          <a:bodyPr/>
          <a:lstStyle/>
          <a:p>
            <a:pPr algn="r"/>
            <a:fld id="{8D268F8D-03EF-4588-9F60-ACF73A1CBE67}" type="slidenum">
              <a:rPr lang="en-US" altLang="ko-KR" smtClean="0"/>
              <a:pPr algn="r"/>
              <a:t>16</a:t>
            </a:fld>
            <a:endParaRPr lang="ko-KR" altLang="en-US" dirty="0"/>
          </a:p>
        </p:txBody>
      </p:sp>
    </p:spTree>
    <p:extLst>
      <p:ext uri="{BB962C8B-B14F-4D97-AF65-F5344CB8AC3E}">
        <p14:creationId xmlns:p14="http://schemas.microsoft.com/office/powerpoint/2010/main" val="2131955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Terms of Reference</a:t>
            </a:r>
            <a:endParaRPr lang="en-GB" altLang="en-US"/>
          </a:p>
        </p:txBody>
      </p:sp>
      <p:sp>
        <p:nvSpPr>
          <p:cNvPr id="16387" name="Rectangle 3"/>
          <p:cNvSpPr>
            <a:spLocks noGrp="1" noChangeArrowheads="1"/>
          </p:cNvSpPr>
          <p:nvPr>
            <p:ph idx="1"/>
          </p:nvPr>
        </p:nvSpPr>
        <p:spPr>
          <a:xfrm>
            <a:off x="846881" y="1093646"/>
            <a:ext cx="10498238" cy="4253777"/>
          </a:xfrm>
        </p:spPr>
        <p:txBody>
          <a:bodyPr/>
          <a:lstStyle/>
          <a:p>
            <a:r>
              <a:rPr lang="en-US" altLang="en-US" sz="1700" dirty="0">
                <a:solidFill>
                  <a:srgbClr val="C00000"/>
                </a:solidFill>
              </a:rPr>
              <a:t>Original</a:t>
            </a:r>
            <a:r>
              <a:rPr lang="en-US" altLang="en-US" sz="1700" dirty="0"/>
              <a:t>: ITU-T Study Group 17 is responsible for building confidence and security in the use of information and communication technologies (ICT). This includes studies relating to </a:t>
            </a:r>
            <a:r>
              <a:rPr lang="en-US" altLang="en-US" sz="1700" b="1" dirty="0"/>
              <a:t>cybersecurity, security management, countering spam and identity management</a:t>
            </a:r>
            <a:r>
              <a:rPr lang="en-US" altLang="en-US" sz="1700" dirty="0"/>
              <a:t>. It also includes </a:t>
            </a:r>
            <a:r>
              <a:rPr lang="en-US" altLang="en-US" sz="1700" b="1" dirty="0"/>
              <a:t>security architecture and framework, protection of personally identifiable information</a:t>
            </a:r>
            <a:r>
              <a:rPr lang="en-US" altLang="en-US" sz="1700" dirty="0"/>
              <a:t>, and </a:t>
            </a:r>
            <a:r>
              <a:rPr lang="en-US" altLang="en-US" sz="1700" b="1" dirty="0"/>
              <a:t>security of applications and services for the Internet of things (IoT</a:t>
            </a:r>
            <a:r>
              <a:rPr lang="en-US" altLang="en-US" sz="1700" dirty="0"/>
              <a:t>), smart grid, smartphone, software-defined networking (SDN), Internet protocol television (IPTV), web services, social network, </a:t>
            </a:r>
            <a:r>
              <a:rPr lang="en-US" altLang="en-US" sz="1700" b="1" dirty="0"/>
              <a:t>cloud computing</a:t>
            </a:r>
            <a:r>
              <a:rPr lang="en-US" altLang="en-US" sz="1700" dirty="0"/>
              <a:t>, big data analytics, mobile financial system and </a:t>
            </a:r>
            <a:r>
              <a:rPr lang="en-US" altLang="en-US" sz="1700" dirty="0" err="1"/>
              <a:t>telebiometrics</a:t>
            </a:r>
            <a:r>
              <a:rPr lang="en-US" altLang="en-US" sz="1700" dirty="0"/>
              <a:t>.</a:t>
            </a:r>
          </a:p>
          <a:p>
            <a:pPr marL="361950" indent="0">
              <a:buNone/>
            </a:pPr>
            <a:r>
              <a:rPr lang="en-US" altLang="en-US" sz="1700" dirty="0"/>
              <a:t>Study Group 17 is also responsible for the application of open system communications, including directory and object identifiers, and for technical languages, the method for their usage and other issues related to the software aspects of telecommunication systems and test specification languages in support of conformance testing to improve the quality of Recommendations.</a:t>
            </a:r>
          </a:p>
          <a:p>
            <a:r>
              <a:rPr lang="en-US" altLang="en-US" sz="1700" dirty="0">
                <a:solidFill>
                  <a:srgbClr val="FF0000"/>
                </a:solidFill>
              </a:rPr>
              <a:t>Added</a:t>
            </a:r>
            <a:r>
              <a:rPr lang="en-US" altLang="en-US" sz="1700" dirty="0"/>
              <a:t>: </a:t>
            </a:r>
            <a:r>
              <a:rPr lang="en-US" altLang="en-US" sz="1700" dirty="0">
                <a:solidFill>
                  <a:schemeClr val="accent6"/>
                </a:solidFill>
              </a:rPr>
              <a:t>Intelligent Transport System security</a:t>
            </a:r>
            <a:r>
              <a:rPr lang="en-US" altLang="en-US" sz="1700" dirty="0"/>
              <a:t>, DLT Security</a:t>
            </a:r>
            <a:r>
              <a:rPr lang="en-GB" altLang="en-US" sz="1800" dirty="0"/>
              <a:t>, QKD, and AI/ML.</a:t>
            </a:r>
            <a:r>
              <a:rPr lang="en-US" altLang="en-US" sz="2000" dirty="0"/>
              <a:t> </a:t>
            </a:r>
            <a:endParaRPr lang="en-GB" altLang="en-US" sz="2000" dirty="0"/>
          </a:p>
        </p:txBody>
      </p:sp>
      <p:sp>
        <p:nvSpPr>
          <p:cNvPr id="2" name="슬라이드 번호 개체 틀 1">
            <a:extLst>
              <a:ext uri="{FF2B5EF4-FFF2-40B4-BE49-F238E27FC236}">
                <a16:creationId xmlns:a16="http://schemas.microsoft.com/office/drawing/2014/main" id="{7C08BB2D-1DF9-4DE0-9518-37A05BCAF7D0}"/>
              </a:ext>
            </a:extLst>
          </p:cNvPr>
          <p:cNvSpPr>
            <a:spLocks noGrp="1"/>
          </p:cNvSpPr>
          <p:nvPr>
            <p:ph type="sldNum" sz="quarter" idx="4"/>
          </p:nvPr>
        </p:nvSpPr>
        <p:spPr/>
        <p:txBody>
          <a:bodyPr/>
          <a:lstStyle/>
          <a:p>
            <a:pPr algn="r"/>
            <a:fld id="{8D268F8D-03EF-4588-9F60-ACF73A1CBE67}" type="slidenum">
              <a:rPr lang="en-US" altLang="ko-KR" smtClean="0"/>
              <a:pPr algn="r"/>
              <a:t>17</a:t>
            </a:fld>
            <a:endParaRPr lang="ko-KR" altLang="en-US" dirty="0"/>
          </a:p>
        </p:txBody>
      </p:sp>
    </p:spTree>
    <p:extLst>
      <p:ext uri="{BB962C8B-B14F-4D97-AF65-F5344CB8AC3E}">
        <p14:creationId xmlns:p14="http://schemas.microsoft.com/office/powerpoint/2010/main" val="156831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4"/>
              </a:buBlip>
              <a:defRPr sz="2000">
                <a:solidFill>
                  <a:schemeClr val="bg2"/>
                </a:solidFill>
                <a:latin typeface="Verdana" panose="020B0604030504040204" pitchFamily="34" charset="0"/>
              </a:defRPr>
            </a:lvl3pPr>
            <a:lvl4pPr marL="1600200" indent="-228600">
              <a:spcBef>
                <a:spcPct val="20000"/>
              </a:spcBef>
              <a:buSzPct val="75000"/>
              <a:buBlip>
                <a:blip r:embed="rId5"/>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6"/>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17411" name="Rectangle 3"/>
          <p:cNvSpPr>
            <a:spLocks noGrp="1" noChangeArrowheads="1"/>
          </p:cNvSpPr>
          <p:nvPr>
            <p:ph type="title"/>
          </p:nvPr>
        </p:nvSpPr>
        <p:spPr/>
        <p:txBody>
          <a:bodyPr/>
          <a:lstStyle/>
          <a:p>
            <a:r>
              <a:rPr lang="en-US" altLang="en-US" dirty="0"/>
              <a:t>Management Team</a:t>
            </a:r>
            <a:endParaRPr lang="en-GB" altLang="en-US" dirty="0"/>
          </a:p>
        </p:txBody>
      </p:sp>
      <p:graphicFrame>
        <p:nvGraphicFramePr>
          <p:cNvPr id="388180" name="Group 84"/>
          <p:cNvGraphicFramePr>
            <a:graphicFrameLocks noGrp="1"/>
          </p:cNvGraphicFramePr>
          <p:nvPr>
            <p:ph type="tbl" idx="1"/>
            <p:extLst>
              <p:ext uri="{D42A27DB-BD31-4B8C-83A1-F6EECF244321}">
                <p14:modId xmlns:p14="http://schemas.microsoft.com/office/powerpoint/2010/main" val="2894117214"/>
              </p:ext>
            </p:extLst>
          </p:nvPr>
        </p:nvGraphicFramePr>
        <p:xfrm>
          <a:off x="800100" y="962966"/>
          <a:ext cx="10400903" cy="4803447"/>
        </p:xfrm>
        <a:graphic>
          <a:graphicData uri="http://schemas.openxmlformats.org/drawingml/2006/table">
            <a:tbl>
              <a:tblPr/>
              <a:tblGrid>
                <a:gridCol w="1647006">
                  <a:extLst>
                    <a:ext uri="{9D8B030D-6E8A-4147-A177-3AD203B41FA5}">
                      <a16:colId xmlns:a16="http://schemas.microsoft.com/office/drawing/2014/main" val="20000"/>
                    </a:ext>
                  </a:extLst>
                </a:gridCol>
                <a:gridCol w="5739034">
                  <a:extLst>
                    <a:ext uri="{9D8B030D-6E8A-4147-A177-3AD203B41FA5}">
                      <a16:colId xmlns:a16="http://schemas.microsoft.com/office/drawing/2014/main" val="20001"/>
                    </a:ext>
                  </a:extLst>
                </a:gridCol>
                <a:gridCol w="3014863">
                  <a:extLst>
                    <a:ext uri="{9D8B030D-6E8A-4147-A177-3AD203B41FA5}">
                      <a16:colId xmlns:a16="http://schemas.microsoft.com/office/drawing/2014/main" val="20002"/>
                    </a:ext>
                  </a:extLst>
                </a:gridCol>
              </a:tblGrid>
              <a:tr h="889336">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dirty="0">
                          <a:ln>
                            <a:noFill/>
                          </a:ln>
                          <a:solidFill>
                            <a:schemeClr val="bg2"/>
                          </a:solidFill>
                          <a:effectLst/>
                          <a:latin typeface="Verdana" pitchFamily="34" charset="0"/>
                        </a:rPr>
                        <a:t>Chairman</a:t>
                      </a:r>
                      <a:endParaRPr kumimoji="0" lang="en-GB" altLang="en-US" sz="2000" b="0" i="0" u="none" strike="noStrike" cap="none" normalizeH="0" baseline="0" dirty="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ko-KR" sz="1600" b="0" i="0" u="none" strike="noStrike" kern="1200" cap="none" normalizeH="0" baseline="0" dirty="0">
                          <a:ln>
                            <a:noFill/>
                          </a:ln>
                          <a:solidFill>
                            <a:schemeClr val="bg2"/>
                          </a:solidFill>
                          <a:effectLst/>
                          <a:latin typeface="Verdana" pitchFamily="34" charset="0"/>
                          <a:ea typeface="+mn-ea"/>
                          <a:cs typeface="+mn-cs"/>
                        </a:rPr>
                        <a:t>YOUM Heung Youl </a:t>
                      </a:r>
                      <a:endParaRPr kumimoji="0" lang="en-GB" altLang="en-US" sz="1600" b="0" i="0" u="none" strike="noStrike" kern="1200" cap="none" normalizeH="0" baseline="0" dirty="0">
                        <a:ln>
                          <a:noFill/>
                        </a:ln>
                        <a:solidFill>
                          <a:schemeClr val="bg2"/>
                        </a:solidFill>
                        <a:effectLst/>
                        <a:latin typeface="Verdana" pitchFamily="34" charset="0"/>
                        <a:ea typeface="+mn-ea"/>
                        <a:cs typeface="+mn-cs"/>
                      </a:endParaRPr>
                    </a:p>
                  </a:txBody>
                  <a:tcPr marT="45709" marB="45709"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1600" b="0" i="0" u="none" strike="noStrike" cap="none" normalizeH="0" baseline="0" dirty="0">
                          <a:ln>
                            <a:noFill/>
                          </a:ln>
                          <a:solidFill>
                            <a:schemeClr val="bg2"/>
                          </a:solidFill>
                          <a:effectLst/>
                          <a:latin typeface="Verdana" pitchFamily="34" charset="0"/>
                        </a:rPr>
                        <a:t>Korea (Republic of)</a:t>
                      </a:r>
                      <a:endParaRPr kumimoji="0" lang="en-GB" altLang="en-US" sz="1600" b="0" i="0" u="none" strike="noStrike" cap="none" normalizeH="0" baseline="0" dirty="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31448">
                <a:tc rowSpan="3">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dirty="0">
                          <a:ln>
                            <a:noFill/>
                          </a:ln>
                          <a:solidFill>
                            <a:schemeClr val="bg2"/>
                          </a:solidFill>
                          <a:effectLst/>
                          <a:latin typeface="Verdana" pitchFamily="34" charset="0"/>
                        </a:rPr>
                        <a:t>Vice-Chairmen</a:t>
                      </a:r>
                      <a:endParaRPr kumimoji="0" lang="en-GB" altLang="en-US" sz="2000" b="0" i="0" u="none" strike="noStrike" cap="none" normalizeH="0" baseline="0" dirty="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ts val="192"/>
                        </a:spcAft>
                        <a:buClrTx/>
                        <a:buSzPct val="75000"/>
                        <a:buFontTx/>
                        <a:buNone/>
                        <a:tabLst/>
                      </a:pPr>
                      <a:r>
                        <a:rPr kumimoji="0" lang="en-US" altLang="en-US" sz="1600" b="0" i="0" u="none" strike="noStrike" cap="none" normalizeH="0" baseline="0" dirty="0">
                          <a:ln>
                            <a:noFill/>
                          </a:ln>
                          <a:solidFill>
                            <a:schemeClr val="bg2"/>
                          </a:solidFill>
                          <a:effectLst/>
                          <a:latin typeface="Verdana" pitchFamily="34" charset="0"/>
                        </a:rPr>
                        <a:t>DOLMATOV </a:t>
                      </a:r>
                      <a:r>
                        <a:rPr kumimoji="0" lang="en-US" altLang="en-US" sz="1600" b="0" i="0" u="none" strike="noStrike" cap="none" normalizeH="0" baseline="0" dirty="0" err="1">
                          <a:ln>
                            <a:noFill/>
                          </a:ln>
                          <a:solidFill>
                            <a:schemeClr val="bg2"/>
                          </a:solidFill>
                          <a:effectLst/>
                          <a:latin typeface="Verdana" pitchFamily="34" charset="0"/>
                        </a:rPr>
                        <a:t>Vasiliy</a:t>
                      </a:r>
                      <a:r>
                        <a:rPr kumimoji="0" lang="en-US" altLang="en-US" sz="1600" b="0" i="0" u="none" strike="noStrike" cap="none" normalizeH="0" baseline="0" dirty="0">
                          <a:ln>
                            <a:noFill/>
                          </a:ln>
                          <a:solidFill>
                            <a:schemeClr val="bg2"/>
                          </a:solidFill>
                          <a:effectLst/>
                          <a:latin typeface="Verdana" pitchFamily="34" charset="0"/>
                        </a:rPr>
                        <a:t> </a:t>
                      </a:r>
                      <a:endParaRPr kumimoji="0" lang="en-GB" altLang="en-US" sz="1600" b="0" i="0" u="none" strike="noStrike" cap="none" normalizeH="0" baseline="0" dirty="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ts val="384"/>
                        </a:spcBef>
                        <a:spcAft>
                          <a:spcPts val="192"/>
                        </a:spcAft>
                        <a:buClrTx/>
                        <a:buSzPct val="75000"/>
                        <a:buFontTx/>
                        <a:buNone/>
                        <a:tabLst/>
                      </a:pPr>
                      <a:r>
                        <a:rPr kumimoji="0" lang="en-US" altLang="en-US" sz="1600" b="0" i="0" u="none" strike="noStrike" cap="none" normalizeH="0" baseline="0" dirty="0">
                          <a:ln>
                            <a:noFill/>
                          </a:ln>
                          <a:solidFill>
                            <a:schemeClr val="bg2"/>
                          </a:solidFill>
                          <a:effectLst/>
                          <a:latin typeface="Verdana" pitchFamily="34" charset="0"/>
                        </a:rPr>
                        <a:t>Russian Federation</a:t>
                      </a:r>
                      <a:endParaRPr kumimoji="0" lang="en-GB" altLang="en-US" sz="1600" b="0" i="0" u="none" strike="noStrike" cap="none" normalizeH="0" baseline="0" dirty="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68308">
                <a:tc vMerge="1">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1600" b="0" i="0" u="none" strike="noStrike" cap="none" normalizeH="0" baseline="0" dirty="0">
                          <a:ln>
                            <a:noFill/>
                          </a:ln>
                          <a:solidFill>
                            <a:schemeClr val="bg2"/>
                          </a:solidFill>
                          <a:effectLst/>
                          <a:latin typeface="Verdana" pitchFamily="34" charset="0"/>
                        </a:rPr>
                        <a:t>ISHAG </a:t>
                      </a:r>
                      <a:r>
                        <a:rPr kumimoji="0" lang="en-US" altLang="en-US" sz="1600" b="0" i="0" u="none" strike="noStrike" cap="none" normalizeH="0" baseline="0" dirty="0" err="1">
                          <a:ln>
                            <a:noFill/>
                          </a:ln>
                          <a:solidFill>
                            <a:schemeClr val="bg2"/>
                          </a:solidFill>
                          <a:effectLst/>
                          <a:latin typeface="Verdana" pitchFamily="34" charset="0"/>
                        </a:rPr>
                        <a:t>Muataz</a:t>
                      </a:r>
                      <a:r>
                        <a:rPr kumimoji="0" lang="en-US" altLang="en-US" sz="1600" b="0" i="0" u="none" strike="noStrike" cap="none" normalizeH="0" baseline="0" dirty="0">
                          <a:ln>
                            <a:noFill/>
                          </a:ln>
                          <a:solidFill>
                            <a:schemeClr val="bg2"/>
                          </a:solidFill>
                          <a:effectLst/>
                          <a:latin typeface="Verdana" pitchFamily="34" charset="0"/>
                        </a:rPr>
                        <a:t> </a:t>
                      </a:r>
                      <a:r>
                        <a:rPr kumimoji="0" lang="en-US" altLang="en-US" sz="1600" b="0" i="0" u="none" strike="noStrike" cap="none" normalizeH="0" baseline="0" dirty="0" err="1">
                          <a:ln>
                            <a:noFill/>
                          </a:ln>
                          <a:solidFill>
                            <a:schemeClr val="bg2"/>
                          </a:solidFill>
                          <a:effectLst/>
                          <a:latin typeface="Verdana" pitchFamily="34" charset="0"/>
                        </a:rPr>
                        <a:t>Elsadig</a:t>
                      </a:r>
                      <a:endParaRPr kumimoji="0" lang="en-US" altLang="en-US" sz="1600" b="0" i="0" u="none" strike="noStrike" cap="none" normalizeH="0" baseline="0" dirty="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1600" b="0" i="0" u="none" strike="noStrike" cap="none" normalizeH="0" baseline="0" dirty="0">
                          <a:ln>
                            <a:noFill/>
                          </a:ln>
                          <a:solidFill>
                            <a:schemeClr val="bg2"/>
                          </a:solidFill>
                          <a:effectLst/>
                          <a:latin typeface="Verdana" pitchFamily="34" charset="0"/>
                        </a:rPr>
                        <a:t>Sudan</a:t>
                      </a:r>
                    </a:p>
                  </a:txBody>
                  <a:tcPr marT="45709" marB="4570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68308">
                <a:tc vMerge="1">
                  <a:txBody>
                    <a:bodyPr/>
                    <a:lstStyle/>
                    <a:p>
                      <a:pPr latinLnBrk="1"/>
                      <a:endParaRPr lang="ko-KR" altLang="en-US"/>
                    </a:p>
                  </a:txBody>
                  <a:tcPr/>
                </a:tc>
                <a:tc>
                  <a:txBody>
                    <a:bodyPr/>
                    <a:lstStyle/>
                    <a:p>
                      <a:pPr marL="0" marR="0" lvl="0" indent="0" algn="l" defTabSz="914400" rtl="0" eaLnBrk="0" fontAlgn="base" latinLnBrk="0" hangingPunct="0">
                        <a:lnSpc>
                          <a:spcPct val="100000"/>
                        </a:lnSpc>
                        <a:spcBef>
                          <a:spcPct val="20000"/>
                        </a:spcBef>
                        <a:spcAft>
                          <a:spcPct val="10000"/>
                        </a:spcAft>
                        <a:buClrTx/>
                        <a:buSzPct val="75000"/>
                        <a:buFontTx/>
                        <a:buNone/>
                        <a:tabLst/>
                        <a:defRPr/>
                      </a:pPr>
                      <a:r>
                        <a:rPr kumimoji="0" lang="en-GB" altLang="en-US" sz="1600" b="0" i="0" u="none" strike="noStrike" cap="none" normalizeH="0" baseline="0" dirty="0">
                          <a:ln>
                            <a:noFill/>
                          </a:ln>
                          <a:solidFill>
                            <a:schemeClr val="bg2"/>
                          </a:solidFill>
                          <a:effectLst/>
                          <a:latin typeface="Verdana" pitchFamily="34" charset="0"/>
                        </a:rPr>
                        <a:t>EVREN </a:t>
                      </a:r>
                      <a:r>
                        <a:rPr kumimoji="0" lang="en-GB" altLang="en-US" sz="1600" b="0" i="0" u="none" strike="noStrike" cap="none" normalizeH="0" baseline="0" dirty="0" err="1">
                          <a:ln>
                            <a:noFill/>
                          </a:ln>
                          <a:solidFill>
                            <a:schemeClr val="bg2"/>
                          </a:solidFill>
                          <a:effectLst/>
                          <a:latin typeface="Verdana" pitchFamily="34" charset="0"/>
                        </a:rPr>
                        <a:t>Gökhan</a:t>
                      </a:r>
                      <a:endParaRPr kumimoji="0" lang="en-GB" altLang="en-US" sz="1600" b="0" i="0" u="none" strike="noStrike" cap="none" normalizeH="0" baseline="0" dirty="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10000"/>
                        </a:spcAft>
                        <a:buClrTx/>
                        <a:buSzPct val="75000"/>
                        <a:buFontTx/>
                        <a:buNone/>
                        <a:tabLst/>
                        <a:defRPr/>
                      </a:pPr>
                      <a:r>
                        <a:rPr kumimoji="0" lang="en-GB" altLang="en-US" sz="1600" b="0" i="0" u="none" strike="noStrike" cap="none" normalizeH="0" baseline="0" dirty="0">
                          <a:ln>
                            <a:noFill/>
                          </a:ln>
                          <a:solidFill>
                            <a:schemeClr val="bg2"/>
                          </a:solidFill>
                          <a:effectLst/>
                          <a:latin typeface="Verdana" pitchFamily="34" charset="0"/>
                        </a:rPr>
                        <a:t>Turkey</a:t>
                      </a:r>
                      <a:endParaRPr kumimoji="0" lang="en-US" altLang="en-US" sz="1600" b="0" i="0" u="none" strike="noStrike" cap="none" normalizeH="0" baseline="0" dirty="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092911027"/>
                  </a:ext>
                </a:extLst>
              </a:tr>
              <a:tr h="338138">
                <a:tc rowSpan="2">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dirty="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1600" b="0" i="0" u="none" strike="noStrike" cap="none" normalizeH="0" baseline="0" dirty="0">
                          <a:ln>
                            <a:noFill/>
                          </a:ln>
                          <a:solidFill>
                            <a:schemeClr val="bg2"/>
                          </a:solidFill>
                          <a:effectLst/>
                          <a:latin typeface="Verdana" pitchFamily="34" charset="0"/>
                        </a:rPr>
                        <a:t>GONZALES Juan* </a:t>
                      </a:r>
                      <a:r>
                        <a:rPr kumimoji="0" lang="en-US" altLang="en-US" sz="1400" b="0" i="0" u="none" strike="noStrike" cap="none" normalizeH="0" baseline="0" dirty="0">
                          <a:ln>
                            <a:noFill/>
                          </a:ln>
                          <a:solidFill>
                            <a:schemeClr val="bg2"/>
                          </a:solidFill>
                          <a:effectLst/>
                          <a:latin typeface="Verdana" pitchFamily="34" charset="0"/>
                        </a:rPr>
                        <a:t>(FUREY </a:t>
                      </a:r>
                      <a:r>
                        <a:rPr kumimoji="0" lang="en-US" altLang="en-US" sz="1400" b="0" i="0" u="none" strike="noStrike" cap="none" normalizeH="0" baseline="0" dirty="0" err="1">
                          <a:ln>
                            <a:noFill/>
                          </a:ln>
                          <a:solidFill>
                            <a:schemeClr val="bg2"/>
                          </a:solidFill>
                          <a:effectLst/>
                          <a:latin typeface="Verdana" pitchFamily="34" charset="0"/>
                        </a:rPr>
                        <a:t>Inette</a:t>
                      </a:r>
                      <a:r>
                        <a:rPr kumimoji="0" lang="en-US" altLang="en-US" sz="1400" b="0" i="0" u="none" strike="noStrike" cap="none" normalizeH="0" baseline="0" dirty="0">
                          <a:ln>
                            <a:noFill/>
                          </a:ln>
                          <a:solidFill>
                            <a:schemeClr val="bg2"/>
                          </a:solidFill>
                          <a:effectLst/>
                          <a:latin typeface="Verdana" pitchFamily="34" charset="0"/>
                        </a:rPr>
                        <a:t>)</a:t>
                      </a:r>
                    </a:p>
                  </a:txBody>
                  <a:tcPr marT="45709" marB="45709"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1600" b="0" i="0" u="none" strike="noStrike" cap="none" normalizeH="0" baseline="0" dirty="0">
                          <a:ln>
                            <a:noFill/>
                          </a:ln>
                          <a:solidFill>
                            <a:schemeClr val="bg2"/>
                          </a:solidFill>
                          <a:effectLst/>
                          <a:latin typeface="Verdana" pitchFamily="34" charset="0"/>
                        </a:rPr>
                        <a:t>USA</a:t>
                      </a:r>
                    </a:p>
                  </a:txBody>
                  <a:tcPr marT="45709" marB="4570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38138">
                <a:tc vMerge="1">
                  <a:txBody>
                    <a:bodyPr/>
                    <a:lstStyle/>
                    <a:p>
                      <a:pPr latinLnBrk="1"/>
                      <a:endParaRPr lang="ko-KR" altLang="en-US"/>
                    </a:p>
                  </a:txBody>
                  <a:tcPr/>
                </a:tc>
                <a:tc>
                  <a:txBody>
                    <a:bodyPr/>
                    <a:lstStyle/>
                    <a:p>
                      <a:pPr marL="0" marR="0" lvl="0" indent="0" algn="l" defTabSz="914400" rtl="0" eaLnBrk="0" fontAlgn="base" latinLnBrk="0" hangingPunct="0">
                        <a:lnSpc>
                          <a:spcPct val="100000"/>
                        </a:lnSpc>
                        <a:spcBef>
                          <a:spcPts val="384"/>
                        </a:spcBef>
                        <a:spcAft>
                          <a:spcPts val="192"/>
                        </a:spcAft>
                        <a:buClrTx/>
                        <a:buSzPct val="75000"/>
                        <a:buFontTx/>
                        <a:buNone/>
                        <a:tabLst/>
                        <a:defRPr/>
                      </a:pPr>
                      <a:r>
                        <a:rPr kumimoji="0" lang="en-US" altLang="en-US" sz="1600" b="0" i="0" u="none" strike="noStrike" cap="none" normalizeH="0" baseline="0" dirty="0">
                          <a:ln>
                            <a:noFill/>
                          </a:ln>
                          <a:solidFill>
                            <a:schemeClr val="bg2"/>
                          </a:solidFill>
                          <a:effectLst/>
                          <a:latin typeface="Verdana" pitchFamily="34" charset="0"/>
                        </a:rPr>
                        <a:t>LATROUS Wala Turki  </a:t>
                      </a:r>
                      <a:endParaRPr kumimoji="0" lang="en-GB" altLang="en-US" sz="1600" b="0" i="0" u="none" strike="noStrike" cap="none" normalizeH="0" baseline="0" dirty="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10000"/>
                        </a:spcAft>
                        <a:buClrTx/>
                        <a:buSzPct val="75000"/>
                        <a:buFontTx/>
                        <a:buNone/>
                        <a:tabLst/>
                        <a:defRPr/>
                      </a:pPr>
                      <a:r>
                        <a:rPr kumimoji="0" lang="en-GB" altLang="en-US" sz="1600" b="0" i="0" u="none" strike="noStrike" cap="none" normalizeH="0" baseline="0" dirty="0">
                          <a:ln>
                            <a:noFill/>
                          </a:ln>
                          <a:solidFill>
                            <a:schemeClr val="bg2"/>
                          </a:solidFill>
                          <a:effectLst/>
                          <a:latin typeface="Verdana" pitchFamily="34" charset="0"/>
                        </a:rPr>
                        <a:t>Tunisia</a:t>
                      </a:r>
                    </a:p>
                  </a:txBody>
                  <a:tcPr marT="45709" marB="4570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59143937"/>
                  </a:ext>
                </a:extLst>
              </a:tr>
              <a:tr h="35373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1" fontAlgn="base" latinLnBrk="0" hangingPunct="1">
                        <a:lnSpc>
                          <a:spcPct val="100000"/>
                        </a:lnSpc>
                        <a:spcBef>
                          <a:spcPts val="384"/>
                        </a:spcBef>
                        <a:spcAft>
                          <a:spcPts val="192"/>
                        </a:spcAft>
                        <a:buClrTx/>
                        <a:buSzTx/>
                        <a:buFontTx/>
                        <a:buNone/>
                        <a:tabLst/>
                      </a:pPr>
                      <a:r>
                        <a:rPr kumimoji="0" lang="en-US" altLang="en-US" sz="1600" b="0" i="0" u="none" strike="noStrike" cap="none" normalizeH="0" baseline="0" dirty="0">
                          <a:ln>
                            <a:noFill/>
                          </a:ln>
                          <a:solidFill>
                            <a:schemeClr val="bg2"/>
                          </a:solidFill>
                          <a:effectLst/>
                          <a:latin typeface="Verdana" pitchFamily="34" charset="0"/>
                        </a:rPr>
                        <a:t>LIN </a:t>
                      </a:r>
                      <a:r>
                        <a:rPr kumimoji="0" lang="en-US" altLang="en-US" sz="1600" b="0" i="0" u="none" strike="noStrike" cap="none" normalizeH="0" baseline="0" dirty="0" err="1">
                          <a:ln>
                            <a:noFill/>
                          </a:ln>
                          <a:solidFill>
                            <a:schemeClr val="bg2"/>
                          </a:solidFill>
                          <a:effectLst/>
                          <a:latin typeface="Verdana" pitchFamily="34" charset="0"/>
                        </a:rPr>
                        <a:t>Zhaoji</a:t>
                      </a:r>
                      <a:endParaRPr kumimoji="0" lang="en-US" altLang="en-US" sz="1600" b="0" i="0" u="none" strike="noStrike" cap="none" normalizeH="0" baseline="0" dirty="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1" fontAlgn="base" latinLnBrk="0" hangingPunct="1">
                        <a:lnSpc>
                          <a:spcPct val="100000"/>
                        </a:lnSpc>
                        <a:spcBef>
                          <a:spcPts val="384"/>
                        </a:spcBef>
                        <a:spcAft>
                          <a:spcPts val="192"/>
                        </a:spcAft>
                        <a:buClrTx/>
                        <a:buSzTx/>
                        <a:buFontTx/>
                        <a:buNone/>
                        <a:tabLst/>
                      </a:pPr>
                      <a:r>
                        <a:rPr kumimoji="0" lang="en-US" altLang="en-US" sz="1600" b="0" i="0" u="none" strike="noStrike" cap="none" normalizeH="0" baseline="0" dirty="0">
                          <a:ln>
                            <a:noFill/>
                          </a:ln>
                          <a:solidFill>
                            <a:schemeClr val="bg2"/>
                          </a:solidFill>
                          <a:effectLst/>
                          <a:latin typeface="Verdana" pitchFamily="34" charset="0"/>
                        </a:rPr>
                        <a:t>China (P.R.)</a:t>
                      </a:r>
                    </a:p>
                  </a:txBody>
                  <a:tcPr marT="45709" marB="4570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5373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1600" b="0" i="0" u="none" strike="noStrike" cap="none" normalizeH="0" baseline="0" dirty="0">
                          <a:ln>
                            <a:noFill/>
                          </a:ln>
                          <a:solidFill>
                            <a:schemeClr val="bg2"/>
                          </a:solidFill>
                          <a:effectLst/>
                          <a:latin typeface="Verdana" pitchFamily="34" charset="0"/>
                        </a:rPr>
                        <a:t>MOLINARI Lia* </a:t>
                      </a:r>
                      <a:r>
                        <a:rPr kumimoji="0" lang="en-US" altLang="en-US" sz="1400" b="0" i="0" u="none" strike="noStrike" cap="none" normalizeH="0" baseline="0" dirty="0">
                          <a:ln>
                            <a:noFill/>
                          </a:ln>
                          <a:solidFill>
                            <a:schemeClr val="bg2"/>
                          </a:solidFill>
                          <a:effectLst/>
                          <a:latin typeface="Verdana" pitchFamily="34" charset="0"/>
                        </a:rPr>
                        <a:t>(</a:t>
                      </a:r>
                      <a:r>
                        <a:rPr lang="en-GB" sz="1400" kern="1200" dirty="0">
                          <a:solidFill>
                            <a:schemeClr val="bg2">
                              <a:lumMod val="75000"/>
                            </a:schemeClr>
                          </a:solidFill>
                          <a:effectLst/>
                          <a:latin typeface="Verdana" pitchFamily="34" charset="0"/>
                          <a:ea typeface="+mn-ea"/>
                          <a:cs typeface="+mn-cs"/>
                        </a:rPr>
                        <a:t>MIGUAL </a:t>
                      </a:r>
                      <a:r>
                        <a:rPr kumimoji="0" lang="en-US" altLang="en-US" sz="1400" b="0" i="0" u="none" strike="noStrike" cap="none" normalizeH="0" baseline="0" dirty="0">
                          <a:ln>
                            <a:noFill/>
                          </a:ln>
                          <a:solidFill>
                            <a:schemeClr val="bg2">
                              <a:lumMod val="75000"/>
                            </a:schemeClr>
                          </a:solidFill>
                          <a:effectLst/>
                          <a:latin typeface="Verdana" pitchFamily="34" charset="0"/>
                        </a:rPr>
                        <a:t>H</a:t>
                      </a:r>
                      <a:r>
                        <a:rPr kumimoji="0" lang="en-US" altLang="en-US" sz="1400" b="0" i="0" u="none" strike="noStrike" cap="none" normalizeH="0" baseline="0" dirty="0">
                          <a:ln>
                            <a:noFill/>
                          </a:ln>
                          <a:solidFill>
                            <a:schemeClr val="bg2"/>
                          </a:solidFill>
                          <a:effectLst/>
                          <a:latin typeface="Verdana" pitchFamily="34" charset="0"/>
                        </a:rPr>
                        <a:t>ugo Darío) </a:t>
                      </a:r>
                      <a:endParaRPr kumimoji="0" lang="en-GB" altLang="en-US" sz="1400" b="0" i="0" u="none" strike="noStrike" cap="none" normalizeH="0" baseline="0" dirty="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1600" b="0" i="0" u="none" strike="noStrike" cap="none" normalizeH="0" baseline="0" dirty="0">
                          <a:ln>
                            <a:noFill/>
                          </a:ln>
                          <a:solidFill>
                            <a:schemeClr val="bg2"/>
                          </a:solidFill>
                          <a:effectLst/>
                          <a:latin typeface="Verdana" pitchFamily="34" charset="0"/>
                        </a:rPr>
                        <a:t>Argentina</a:t>
                      </a:r>
                      <a:endParaRPr kumimoji="0" lang="en-GB" altLang="en-US" sz="1600" b="0" i="0" u="none" strike="noStrike" cap="none" normalizeH="0" baseline="0" dirty="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5373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1600" b="0" i="0" u="none" strike="noStrike" cap="none" normalizeH="0" baseline="0" dirty="0">
                          <a:ln>
                            <a:noFill/>
                          </a:ln>
                          <a:solidFill>
                            <a:schemeClr val="bg2"/>
                          </a:solidFill>
                          <a:effectLst/>
                          <a:latin typeface="Verdana" pitchFamily="34" charset="0"/>
                        </a:rPr>
                        <a:t>MIYAKE Yutaka</a:t>
                      </a:r>
                      <a:endParaRPr kumimoji="0" lang="en-GB" altLang="en-US" sz="1600" b="0" i="0" u="none" strike="noStrike" cap="none" normalizeH="0" baseline="0" dirty="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1600" b="0" i="0" u="none" strike="noStrike" cap="none" normalizeH="0" baseline="0" dirty="0">
                          <a:ln>
                            <a:noFill/>
                          </a:ln>
                          <a:solidFill>
                            <a:schemeClr val="bg2"/>
                          </a:solidFill>
                          <a:effectLst/>
                          <a:latin typeface="Verdana" pitchFamily="34" charset="0"/>
                        </a:rPr>
                        <a:t>Japan</a:t>
                      </a:r>
                      <a:endParaRPr kumimoji="0" lang="en-GB" altLang="en-US" sz="1600" b="0" i="0" u="none" strike="noStrike" cap="none" normalizeH="0" baseline="0" dirty="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59169">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a:ln>
                          <a:noFill/>
                        </a:ln>
                        <a:solidFill>
                          <a:schemeClr val="bg2"/>
                        </a:solidFill>
                        <a:effectLst/>
                        <a:latin typeface="Verdana" pitchFamily="34" charset="0"/>
                      </a:endParaRPr>
                    </a:p>
                  </a:txBody>
                  <a:tcPr marT="45709" marB="45709"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ko-KR" sz="1600" b="0" i="0" u="none" strike="noStrike" kern="1200" cap="none" normalizeH="0" baseline="0" dirty="0">
                          <a:ln>
                            <a:noFill/>
                          </a:ln>
                          <a:solidFill>
                            <a:schemeClr val="bg2"/>
                          </a:solidFill>
                          <a:effectLst/>
                          <a:latin typeface="Verdana" pitchFamily="34" charset="0"/>
                          <a:ea typeface="+mn-ea"/>
                          <a:cs typeface="+mn-cs"/>
                        </a:rPr>
                        <a:t>MBATHAS Eric </a:t>
                      </a:r>
                      <a:r>
                        <a:rPr kumimoji="0" lang="en-US" altLang="ko-KR" sz="1600" b="0" i="0" u="none" strike="noStrike" kern="1200" cap="none" normalizeH="0" baseline="0" dirty="0" err="1">
                          <a:ln>
                            <a:noFill/>
                          </a:ln>
                          <a:solidFill>
                            <a:schemeClr val="bg2"/>
                          </a:solidFill>
                          <a:effectLst/>
                          <a:latin typeface="Verdana" pitchFamily="34" charset="0"/>
                          <a:ea typeface="+mn-ea"/>
                          <a:cs typeface="+mn-cs"/>
                        </a:rPr>
                        <a:t>Anicet</a:t>
                      </a:r>
                      <a:r>
                        <a:rPr kumimoji="0" lang="en-US" altLang="ko-KR" sz="1600" b="0" i="0" u="none" strike="noStrike" kern="1200" cap="none" normalizeH="0" baseline="0" dirty="0">
                          <a:ln>
                            <a:noFill/>
                          </a:ln>
                          <a:solidFill>
                            <a:schemeClr val="bg2"/>
                          </a:solidFill>
                          <a:effectLst/>
                          <a:latin typeface="Verdana" pitchFamily="34" charset="0"/>
                          <a:ea typeface="+mn-ea"/>
                          <a:cs typeface="+mn-cs"/>
                        </a:rPr>
                        <a:t>* </a:t>
                      </a:r>
                      <a:r>
                        <a:rPr kumimoji="0" lang="en-US" altLang="ko-KR" sz="1400" b="0" i="0" u="none" strike="noStrike" kern="1200" cap="none" normalizeH="0" baseline="0" dirty="0">
                          <a:ln>
                            <a:noFill/>
                          </a:ln>
                          <a:solidFill>
                            <a:schemeClr val="bg2"/>
                          </a:solidFill>
                          <a:effectLst/>
                          <a:latin typeface="Verdana" pitchFamily="34" charset="0"/>
                          <a:ea typeface="+mn-ea"/>
                          <a:cs typeface="+mn-cs"/>
                        </a:rPr>
                        <a:t>(</a:t>
                      </a:r>
                      <a:r>
                        <a:rPr kumimoji="0" lang="en-GB" altLang="en-US" sz="1400" b="0" i="0" u="none" strike="noStrike" kern="1200" cap="none" normalizeH="0" baseline="0" dirty="0">
                          <a:ln>
                            <a:noFill/>
                          </a:ln>
                          <a:solidFill>
                            <a:schemeClr val="bg2"/>
                          </a:solidFill>
                          <a:effectLst/>
                          <a:latin typeface="Verdana" pitchFamily="34" charset="0"/>
                          <a:ea typeface="+mn-ea"/>
                          <a:cs typeface="+mn-cs"/>
                        </a:rPr>
                        <a:t>KETTIN ZANGA Patrick-Kennedy) </a:t>
                      </a:r>
                    </a:p>
                  </a:txBody>
                  <a:tcPr marT="45709" marB="45709"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Central Africa</a:t>
                      </a:r>
                    </a:p>
                  </a:txBody>
                  <a:tcPr marT="45709" marB="4570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53732">
                <a:tc gridSpan="3">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173038" marR="0" lvl="0" indent="-173038" algn="l" defTabSz="914400" rtl="0" eaLnBrk="0" fontAlgn="base" latinLnBrk="0" hangingPunct="0">
                        <a:lnSpc>
                          <a:spcPct val="100000"/>
                        </a:lnSpc>
                        <a:spcBef>
                          <a:spcPct val="20000"/>
                        </a:spcBef>
                        <a:spcAft>
                          <a:spcPct val="10000"/>
                        </a:spcAft>
                        <a:buClrTx/>
                        <a:buSzPct val="75000"/>
                        <a:buFontTx/>
                        <a:buNone/>
                        <a:tabLst/>
                      </a:pPr>
                      <a:r>
                        <a:rPr kumimoji="0" lang="en-GB" altLang="en-US" sz="1400" b="0" i="0" u="none" strike="noStrike" cap="none" normalizeH="0" baseline="0" dirty="0">
                          <a:ln>
                            <a:noFill/>
                          </a:ln>
                          <a:solidFill>
                            <a:schemeClr val="accent1">
                              <a:lumMod val="50000"/>
                            </a:schemeClr>
                          </a:solidFill>
                          <a:effectLst/>
                          <a:latin typeface="Verdana" pitchFamily="34" charset="0"/>
                        </a:rPr>
                        <a:t>* Replaced the previous vice-chairman in () from that member state appointed by WTSA16 during this study period.</a:t>
                      </a:r>
                    </a:p>
                  </a:txBody>
                  <a:tcPr marT="45709" marB="45709" horzOverflow="overflow">
                    <a:lnL>
                      <a:noFill/>
                    </a:lnL>
                    <a:lnR>
                      <a:noFill/>
                    </a:lnR>
                    <a:lnT>
                      <a:noFill/>
                    </a:lnT>
                    <a:lnB>
                      <a:noFill/>
                    </a:lnB>
                    <a:lnTlToBr>
                      <a:noFill/>
                    </a:lnTlToBr>
                    <a:lnBlToTr>
                      <a:noFill/>
                    </a:lnBlToTr>
                    <a:noFill/>
                  </a:tcPr>
                </a:tc>
                <a:tc hMerge="1">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173038" marR="0" lvl="0" indent="-173038" algn="l" defTabSz="914400" rtl="0" eaLnBrk="0" fontAlgn="base" latinLnBrk="0" hangingPunct="0">
                        <a:lnSpc>
                          <a:spcPct val="100000"/>
                        </a:lnSpc>
                        <a:spcBef>
                          <a:spcPct val="20000"/>
                        </a:spcBef>
                        <a:spcAft>
                          <a:spcPct val="10000"/>
                        </a:spcAft>
                        <a:buClrTx/>
                        <a:buSzPct val="75000"/>
                        <a:buFontTx/>
                        <a:buNone/>
                        <a:tabLst/>
                      </a:pPr>
                      <a:r>
                        <a:rPr kumimoji="0" lang="en-GB" altLang="en-US" sz="1400" b="0" i="0" u="none" strike="noStrike" cap="none" normalizeH="0" baseline="0" dirty="0">
                          <a:ln>
                            <a:noFill/>
                          </a:ln>
                          <a:solidFill>
                            <a:schemeClr val="bg2"/>
                          </a:solidFill>
                          <a:effectLst/>
                          <a:latin typeface="Verdana" pitchFamily="34" charset="0"/>
                        </a:rPr>
                        <a:t>* Replaced the previous vice-chairman in () from that member state appointed by WTSA16 during this study period.</a:t>
                      </a:r>
                    </a:p>
                  </a:txBody>
                  <a:tcPr marT="45709" marB="45709" horzOverflow="overflow">
                    <a:lnL>
                      <a:noFill/>
                    </a:lnL>
                    <a:lnR>
                      <a:noFill/>
                    </a:lnR>
                    <a:lnT>
                      <a:noFill/>
                    </a:lnT>
                    <a:lnB>
                      <a:noFill/>
                    </a:lnB>
                    <a:lnTlToBr>
                      <a:noFill/>
                    </a:lnTlToBr>
                    <a:lnBlToTr>
                      <a:noFill/>
                    </a:lnBlToTr>
                    <a:noFill/>
                  </a:tcPr>
                </a:tc>
                <a:tc hMerge="1">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173038" marR="0" lvl="0" indent="-173038" algn="l" defTabSz="914400" rtl="0" eaLnBrk="0" fontAlgn="base" latinLnBrk="0" hangingPunct="0">
                        <a:lnSpc>
                          <a:spcPct val="100000"/>
                        </a:lnSpc>
                        <a:spcBef>
                          <a:spcPct val="20000"/>
                        </a:spcBef>
                        <a:spcAft>
                          <a:spcPct val="10000"/>
                        </a:spcAft>
                        <a:buClrTx/>
                        <a:buSzPct val="75000"/>
                        <a:buFontTx/>
                        <a:buNone/>
                        <a:tabLst/>
                      </a:pPr>
                      <a:endParaRPr kumimoji="0" lang="en-GB" altLang="en-US" sz="1400" b="0" i="0" u="none" strike="noStrike" cap="none" normalizeH="0" baseline="0" dirty="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슬라이드 번호 개체 틀 1">
            <a:extLst>
              <a:ext uri="{FF2B5EF4-FFF2-40B4-BE49-F238E27FC236}">
                <a16:creationId xmlns:a16="http://schemas.microsoft.com/office/drawing/2014/main" id="{C84C8A90-00F2-4CC7-BF81-44EF00B8AFE6}"/>
              </a:ext>
            </a:extLst>
          </p:cNvPr>
          <p:cNvSpPr>
            <a:spLocks noGrp="1"/>
          </p:cNvSpPr>
          <p:nvPr>
            <p:ph type="sldNum" sz="quarter" idx="4"/>
          </p:nvPr>
        </p:nvSpPr>
        <p:spPr/>
        <p:txBody>
          <a:bodyPr/>
          <a:lstStyle/>
          <a:p>
            <a:pPr algn="r"/>
            <a:fld id="{8D268F8D-03EF-4588-9F60-ACF73A1CBE67}" type="slidenum">
              <a:rPr lang="en-US" altLang="ko-KR" smtClean="0"/>
              <a:pPr algn="r"/>
              <a:t>18</a:t>
            </a:fld>
            <a:endParaRPr lang="ko-KR" altLang="en-US" dirty="0"/>
          </a:p>
        </p:txBody>
      </p:sp>
    </p:spTree>
    <p:extLst>
      <p:ext uri="{BB962C8B-B14F-4D97-AF65-F5344CB8AC3E}">
        <p14:creationId xmlns:p14="http://schemas.microsoft.com/office/powerpoint/2010/main" val="244417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19459" name="Rectangle 5"/>
          <p:cNvSpPr>
            <a:spLocks noChangeArrowheads="1"/>
          </p:cNvSpPr>
          <p:nvPr/>
        </p:nvSpPr>
        <p:spPr bwMode="auto">
          <a:xfrm>
            <a:off x="958771" y="1"/>
            <a:ext cx="10614919"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algn="ctr" eaLnBrk="0" fontAlgn="base" hangingPunct="0">
              <a:spcBef>
                <a:spcPct val="0"/>
              </a:spcBef>
              <a:spcAft>
                <a:spcPct val="0"/>
              </a:spcAft>
              <a:buSzTx/>
              <a:buFontTx/>
              <a:buNone/>
            </a:pPr>
            <a:r>
              <a:rPr lang="en-US" altLang="en-US" sz="3600" b="1" dirty="0">
                <a:solidFill>
                  <a:srgbClr val="000099"/>
                </a:solidFill>
              </a:rPr>
              <a:t>Working Parties (2017-2020) (I)</a:t>
            </a:r>
            <a:endParaRPr lang="en-GB" altLang="en-US" sz="3600" b="1" dirty="0">
              <a:solidFill>
                <a:srgbClr val="000099"/>
              </a:solidFill>
            </a:endParaRPr>
          </a:p>
        </p:txBody>
      </p:sp>
      <p:graphicFrame>
        <p:nvGraphicFramePr>
          <p:cNvPr id="401519" name="Group 111"/>
          <p:cNvGraphicFramePr>
            <a:graphicFrameLocks noGrp="1"/>
          </p:cNvGraphicFramePr>
          <p:nvPr>
            <p:extLst>
              <p:ext uri="{D42A27DB-BD31-4B8C-83A1-F6EECF244321}">
                <p14:modId xmlns:p14="http://schemas.microsoft.com/office/powerpoint/2010/main" val="3852693294"/>
              </p:ext>
            </p:extLst>
          </p:nvPr>
        </p:nvGraphicFramePr>
        <p:xfrm>
          <a:off x="1063273" y="1052514"/>
          <a:ext cx="10838530" cy="4658130"/>
        </p:xfrm>
        <a:graphic>
          <a:graphicData uri="http://schemas.openxmlformats.org/drawingml/2006/table">
            <a:tbl>
              <a:tblPr/>
              <a:tblGrid>
                <a:gridCol w="1991043">
                  <a:extLst>
                    <a:ext uri="{9D8B030D-6E8A-4147-A177-3AD203B41FA5}">
                      <a16:colId xmlns:a16="http://schemas.microsoft.com/office/drawing/2014/main" val="20000"/>
                    </a:ext>
                  </a:extLst>
                </a:gridCol>
                <a:gridCol w="3936629">
                  <a:extLst>
                    <a:ext uri="{9D8B030D-6E8A-4147-A177-3AD203B41FA5}">
                      <a16:colId xmlns:a16="http://schemas.microsoft.com/office/drawing/2014/main" val="20001"/>
                    </a:ext>
                  </a:extLst>
                </a:gridCol>
                <a:gridCol w="4263909">
                  <a:extLst>
                    <a:ext uri="{9D8B030D-6E8A-4147-A177-3AD203B41FA5}">
                      <a16:colId xmlns:a16="http://schemas.microsoft.com/office/drawing/2014/main" val="20002"/>
                    </a:ext>
                  </a:extLst>
                </a:gridCol>
                <a:gridCol w="646949">
                  <a:extLst>
                    <a:ext uri="{9D8B030D-6E8A-4147-A177-3AD203B41FA5}">
                      <a16:colId xmlns:a16="http://schemas.microsoft.com/office/drawing/2014/main" val="3611077981"/>
                    </a:ext>
                  </a:extLst>
                </a:gridCol>
              </a:tblGrid>
              <a:tr h="411454">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2000" b="0" i="0" u="none" strike="noStrike" cap="none" normalizeH="0" baseline="0" dirty="0">
                          <a:ln>
                            <a:noFill/>
                          </a:ln>
                          <a:solidFill>
                            <a:schemeClr val="bg2"/>
                          </a:solidFill>
                          <a:effectLst/>
                          <a:latin typeface="Verdana" pitchFamily="34" charset="0"/>
                        </a:rPr>
                        <a:t>   </a:t>
                      </a:r>
                      <a:endParaRPr kumimoji="0" lang="en-US" altLang="en-US" sz="20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dirty="0">
                          <a:ln>
                            <a:noFill/>
                          </a:ln>
                          <a:solidFill>
                            <a:schemeClr val="bg2"/>
                          </a:solidFill>
                          <a:effectLst/>
                          <a:latin typeface="Verdana" pitchFamily="34" charset="0"/>
                        </a:rPr>
                        <a:t>WP Chairmen</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dirty="0">
                          <a:ln>
                            <a:noFill/>
                          </a:ln>
                          <a:solidFill>
                            <a:schemeClr val="bg2"/>
                          </a:solidFill>
                          <a:effectLst/>
                          <a:latin typeface="Verdana" pitchFamily="34" charset="0"/>
                        </a:rPr>
                        <a:t>WP </a:t>
                      </a:r>
                      <a:r>
                        <a:rPr kumimoji="0" lang="en-US" altLang="ko-KR" sz="2000" b="0" i="0" u="none" strike="noStrike" cap="none" normalizeH="0" baseline="0" dirty="0">
                          <a:ln>
                            <a:noFill/>
                          </a:ln>
                          <a:solidFill>
                            <a:schemeClr val="bg2"/>
                          </a:solidFill>
                          <a:effectLst/>
                          <a:latin typeface="Verdana" pitchFamily="34" charset="0"/>
                        </a:rPr>
                        <a:t>vice-chairmen</a:t>
                      </a:r>
                      <a:r>
                        <a:rPr kumimoji="0" lang="ko-KR" altLang="en-US" sz="2000" b="0" i="0" u="none" strike="noStrike" cap="none" normalizeH="0" baseline="0" dirty="0">
                          <a:ln>
                            <a:noFill/>
                          </a:ln>
                          <a:solidFill>
                            <a:schemeClr val="bg2"/>
                          </a:solidFill>
                          <a:effectLst/>
                          <a:latin typeface="Verdana" pitchFamily="34" charset="0"/>
                        </a:rPr>
                        <a:t> </a:t>
                      </a:r>
                      <a:endParaRPr kumimoji="0" lang="en-GB" altLang="en-US" sz="20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10000"/>
                        </a:spcAft>
                        <a:buClrTx/>
                        <a:buSzPct val="75000"/>
                        <a:buFontTx/>
                        <a:buNone/>
                        <a:tabLst/>
                      </a:pPr>
                      <a:endParaRPr kumimoji="0" lang="en-GB" altLang="en-US" sz="20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0021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defRPr/>
                      </a:pPr>
                      <a:endParaRPr kumimoji="0" lang="en-GB" altLang="en-US" sz="1600" b="0" i="0" u="none" strike="noStrike" cap="none" normalizeH="0" baseline="0" dirty="0">
                        <a:ln>
                          <a:noFill/>
                        </a:ln>
                        <a:solidFill>
                          <a:schemeClr val="bg2">
                            <a:lumMod val="75000"/>
                          </a:schemeClr>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endParaRPr kumimoji="0" lang="en-GB" altLang="en-US" sz="1600" b="0" i="0" u="none" strike="noStrike" kern="1200" cap="none" normalizeH="0" baseline="0" dirty="0">
                        <a:ln>
                          <a:noFill/>
                        </a:ln>
                        <a:solidFill>
                          <a:schemeClr val="bg2">
                            <a:lumMod val="75000"/>
                          </a:schemeClr>
                        </a:solidFill>
                        <a:effectLst/>
                        <a:latin typeface="Verdana" pitchFamily="34" charset="0"/>
                        <a:ea typeface="+mn-ea"/>
                        <a:cs typeface="+mn-cs"/>
                      </a:endParaRPr>
                    </a:p>
                  </a:txBody>
                  <a:tcPr marT="45732" marB="45732" horzOverflow="overflow">
                    <a:lnL>
                      <a:noFill/>
                    </a:lnL>
                    <a:lnR>
                      <a:noFill/>
                    </a:lnR>
                    <a:lnT>
                      <a:noFill/>
                    </a:lnT>
                    <a:lnB>
                      <a:noFill/>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1000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0021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WP 1/17</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defRPr/>
                      </a:pPr>
                      <a:r>
                        <a:rPr kumimoji="0" lang="en-US" altLang="en-US" sz="1600" b="0" i="0" u="none" strike="noStrike" cap="none" normalizeH="0" baseline="0" dirty="0">
                          <a:ln>
                            <a:noFill/>
                          </a:ln>
                          <a:solidFill>
                            <a:schemeClr val="bg2">
                              <a:lumMod val="75000"/>
                            </a:schemeClr>
                          </a:solidFill>
                          <a:effectLst/>
                          <a:latin typeface="Verdana" pitchFamily="34" charset="0"/>
                        </a:rPr>
                        <a:t>MIYAKE Yutaka (</a:t>
                      </a:r>
                      <a:r>
                        <a:rPr kumimoji="0" lang="en-GB" altLang="en-US" sz="1600" b="0" i="0" u="none" strike="noStrike" cap="none" normalizeH="0" baseline="0" dirty="0">
                          <a:ln>
                            <a:noFill/>
                          </a:ln>
                          <a:solidFill>
                            <a:schemeClr val="bg2">
                              <a:lumMod val="75000"/>
                            </a:schemeClr>
                          </a:solidFill>
                          <a:effectLst/>
                          <a:latin typeface="Verdana" pitchFamily="34" charset="0"/>
                        </a:rPr>
                        <a:t>Japan</a:t>
                      </a:r>
                      <a:r>
                        <a:rPr kumimoji="0" lang="en-US" altLang="en-US" sz="1600" b="0" i="0" u="none" strike="noStrike" cap="none" normalizeH="0" baseline="0" dirty="0">
                          <a:ln>
                            <a:noFill/>
                          </a:ln>
                          <a:solidFill>
                            <a:schemeClr val="bg2">
                              <a:lumMod val="75000"/>
                            </a:schemeClr>
                          </a:solidFill>
                          <a:effectLst/>
                          <a:latin typeface="Verdana" pitchFamily="34" charset="0"/>
                        </a:rPr>
                        <a:t>)</a:t>
                      </a:r>
                      <a:endParaRPr kumimoji="0" lang="en-GB" altLang="en-US" sz="1600" b="0" i="0" u="none" strike="noStrike" cap="none" normalizeH="0" baseline="0" dirty="0">
                        <a:ln>
                          <a:noFill/>
                        </a:ln>
                        <a:solidFill>
                          <a:schemeClr val="bg2">
                            <a:lumMod val="75000"/>
                          </a:schemeClr>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DOLMATOV </a:t>
                      </a:r>
                      <a:r>
                        <a:rPr kumimoji="0" lang="en-GB" altLang="en-US" sz="1600" b="0" i="0" u="none" strike="noStrike" kern="1200" cap="none" normalizeH="0" baseline="0" dirty="0" err="1">
                          <a:ln>
                            <a:noFill/>
                          </a:ln>
                          <a:solidFill>
                            <a:schemeClr val="bg2">
                              <a:lumMod val="75000"/>
                            </a:schemeClr>
                          </a:solidFill>
                          <a:effectLst/>
                          <a:latin typeface="Verdana" pitchFamily="34" charset="0"/>
                          <a:ea typeface="+mn-ea"/>
                          <a:cs typeface="+mn-cs"/>
                        </a:rPr>
                        <a:t>Vasiliy</a:t>
                      </a:r>
                      <a:r>
                        <a:rPr kumimoji="0" lang="en-GB" altLang="en-US" sz="1600" b="0" i="0" u="none" strike="noStrike" kern="1200" cap="none" normalizeH="0" baseline="0" dirty="0">
                          <a:ln>
                            <a:noFill/>
                          </a:ln>
                          <a:solidFill>
                            <a:schemeClr val="bg2">
                              <a:lumMod val="75000"/>
                            </a:schemeClr>
                          </a:solidFill>
                          <a:effectLst/>
                          <a:latin typeface="Verdana" pitchFamily="34" charset="0"/>
                          <a:ea typeface="+mn-ea"/>
                          <a:cs typeface="+mn-cs"/>
                        </a:rPr>
                        <a:t> (Russian Federation), </a:t>
                      </a:r>
                      <a:r>
                        <a:rPr kumimoji="0" lang="en-GB" altLang="ko-KR" sz="1600" b="0" i="0" u="none" strike="noStrike" kern="1200" cap="none" normalizeH="0" baseline="0" dirty="0">
                          <a:ln>
                            <a:noFill/>
                          </a:ln>
                          <a:solidFill>
                            <a:schemeClr val="bg2">
                              <a:lumMod val="75000"/>
                            </a:schemeClr>
                          </a:solidFill>
                          <a:effectLst/>
                          <a:latin typeface="Verdana" pitchFamily="34" charset="0"/>
                          <a:ea typeface="+mn-ea"/>
                          <a:cs typeface="+mn-cs"/>
                        </a:rPr>
                        <a:t>EVREN </a:t>
                      </a:r>
                      <a:r>
                        <a:rPr kumimoji="0" lang="en-GB" altLang="ko-KR" sz="1600" b="0" i="0" u="none" strike="noStrike" kern="1200" cap="none" normalizeH="0" baseline="0" dirty="0" err="1">
                          <a:ln>
                            <a:noFill/>
                          </a:ln>
                          <a:solidFill>
                            <a:schemeClr val="bg2">
                              <a:lumMod val="75000"/>
                            </a:schemeClr>
                          </a:solidFill>
                          <a:effectLst/>
                          <a:latin typeface="Verdana" pitchFamily="34" charset="0"/>
                          <a:ea typeface="+mn-ea"/>
                          <a:cs typeface="+mn-cs"/>
                        </a:rPr>
                        <a:t>Gökhan</a:t>
                      </a:r>
                      <a:r>
                        <a:rPr kumimoji="0" lang="en-GB" altLang="ko-KR" sz="1600" b="0" i="0" u="none" strike="noStrike" kern="1200" cap="none" normalizeH="0" baseline="0" dirty="0">
                          <a:ln>
                            <a:noFill/>
                          </a:ln>
                          <a:solidFill>
                            <a:schemeClr val="bg2">
                              <a:lumMod val="75000"/>
                            </a:schemeClr>
                          </a:solidFill>
                          <a:effectLst/>
                          <a:latin typeface="Verdana" pitchFamily="34" charset="0"/>
                          <a:ea typeface="+mn-ea"/>
                          <a:cs typeface="+mn-cs"/>
                        </a:rPr>
                        <a:t> (Turkey)</a:t>
                      </a:r>
                      <a:r>
                        <a:rPr kumimoji="0" lang="en-GB" altLang="en-US" sz="1600" b="0" i="0" u="none" strike="noStrike" kern="1200" cap="none" normalizeH="0" baseline="0" dirty="0">
                          <a:ln>
                            <a:noFill/>
                          </a:ln>
                          <a:solidFill>
                            <a:schemeClr val="bg2">
                              <a:lumMod val="75000"/>
                            </a:schemeClr>
                          </a:solidFill>
                          <a:effectLst/>
                          <a:latin typeface="Verdana" pitchFamily="34" charset="0"/>
                          <a:ea typeface="+mn-ea"/>
                          <a:cs typeface="+mn-cs"/>
                        </a:rPr>
                        <a:t> </a:t>
                      </a:r>
                    </a:p>
                  </a:txBody>
                  <a:tcPr marT="45732" marB="45732" horzOverflow="overflow">
                    <a:lnL>
                      <a:noFill/>
                    </a:lnL>
                    <a:lnR>
                      <a:noFill/>
                    </a:lnR>
                    <a:lnT>
                      <a:noFill/>
                    </a:lnT>
                    <a:lnB>
                      <a:noFill/>
                    </a:lnB>
                    <a:lnTlToBr>
                      <a:noFill/>
                    </a:lnTlToBr>
                    <a:lnBlToTr>
                      <a:noFill/>
                    </a:lnBlToTr>
                    <a:noFill/>
                  </a:tcPr>
                </a:tc>
                <a:tc vMerge="1">
                  <a:txBody>
                    <a:bodyPr/>
                    <a:lstStyle/>
                    <a:p>
                      <a:pPr latinLnBrk="1"/>
                      <a:endParaRPr lang="ko-KR" altLang="en-US"/>
                    </a:p>
                  </a:txBody>
                  <a:tcPr/>
                </a:tc>
                <a:extLst>
                  <a:ext uri="{0D108BD9-81ED-4DB2-BD59-A6C34878D82A}">
                    <a16:rowId xmlns:a16="http://schemas.microsoft.com/office/drawing/2014/main" val="2440768118"/>
                  </a:ext>
                </a:extLst>
              </a:tr>
              <a:tr h="60042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1000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WP 2/17</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2">
                              <a:lumMod val="75000"/>
                            </a:schemeClr>
                          </a:solidFill>
                          <a:effectLst/>
                          <a:latin typeface="Verdana" pitchFamily="34" charset="0"/>
                        </a:rPr>
                        <a:t>NAKAO Koji (</a:t>
                      </a:r>
                      <a:r>
                        <a:rPr kumimoji="0" lang="en-GB" altLang="en-US" sz="1600" b="0" i="0" u="none" strike="noStrike" cap="none" normalizeH="0" baseline="0" dirty="0">
                          <a:ln>
                            <a:noFill/>
                          </a:ln>
                          <a:solidFill>
                            <a:schemeClr val="bg2">
                              <a:lumMod val="75000"/>
                            </a:schemeClr>
                          </a:solidFill>
                          <a:effectLst/>
                          <a:latin typeface="Verdana" pitchFamily="34" charset="0"/>
                        </a:rPr>
                        <a:t>Japan</a:t>
                      </a:r>
                      <a:r>
                        <a:rPr kumimoji="0" lang="en-US" altLang="en-US" sz="1600" b="0" i="0" u="none" strike="noStrike" cap="none" normalizeH="0" baseline="0" dirty="0">
                          <a:ln>
                            <a:noFill/>
                          </a:ln>
                          <a:solidFill>
                            <a:schemeClr val="bg2">
                              <a:lumMod val="75000"/>
                            </a:schemeClr>
                          </a:solidFill>
                          <a:effectLst/>
                          <a:latin typeface="Verdana" pitchFamily="34" charset="0"/>
                        </a:rPr>
                        <a:t>)</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GONZALEZ Juan (USA), FUREY </a:t>
                      </a:r>
                      <a:r>
                        <a:rPr kumimoji="0" lang="en-GB" altLang="en-US" sz="1600" b="0" i="0" u="none" strike="noStrike" cap="none" normalizeH="0" baseline="0" dirty="0" err="1">
                          <a:ln>
                            <a:noFill/>
                          </a:ln>
                          <a:solidFill>
                            <a:schemeClr val="bg2">
                              <a:lumMod val="75000"/>
                            </a:schemeClr>
                          </a:solidFill>
                          <a:effectLst/>
                          <a:latin typeface="Verdana" pitchFamily="34" charset="0"/>
                        </a:rPr>
                        <a:t>Inette</a:t>
                      </a:r>
                      <a:r>
                        <a:rPr kumimoji="0" lang="en-GB" altLang="en-US" sz="1600" b="0" i="0" u="none" strike="noStrike" cap="none" normalizeH="0" baseline="0" dirty="0">
                          <a:ln>
                            <a:noFill/>
                          </a:ln>
                          <a:solidFill>
                            <a:schemeClr val="bg2">
                              <a:lumMod val="75000"/>
                            </a:schemeClr>
                          </a:solidFill>
                          <a:effectLst/>
                          <a:latin typeface="Verdana" pitchFamily="34" charset="0"/>
                        </a:rPr>
                        <a:t>* (USA)</a:t>
                      </a: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1000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0042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1000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WP 3/17</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defRPr/>
                      </a:pPr>
                      <a:r>
                        <a:rPr kumimoji="0" lang="en-GB" altLang="en-US" sz="1600" b="0" i="0" u="none" strike="noStrike" cap="none" normalizeH="0" baseline="0" dirty="0">
                          <a:ln>
                            <a:noFill/>
                          </a:ln>
                          <a:solidFill>
                            <a:schemeClr val="bg2">
                              <a:lumMod val="75000"/>
                            </a:schemeClr>
                          </a:solidFill>
                          <a:effectLst/>
                          <a:latin typeface="Verdana" pitchFamily="34" charset="0"/>
                        </a:rPr>
                        <a:t>TADDEI Arnaud (Broadcom)</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2">
                              <a:lumMod val="75000"/>
                            </a:schemeClr>
                          </a:solidFill>
                          <a:effectLst/>
                          <a:latin typeface="Verdana" pitchFamily="34" charset="0"/>
                        </a:rPr>
                        <a:t>BAI </a:t>
                      </a:r>
                      <a:r>
                        <a:rPr kumimoji="0" lang="en-US" altLang="en-US" sz="1600" b="0" i="0" u="none" strike="noStrike" cap="none" normalizeH="0" baseline="0" dirty="0" err="1">
                          <a:ln>
                            <a:noFill/>
                          </a:ln>
                          <a:solidFill>
                            <a:schemeClr val="bg2">
                              <a:lumMod val="75000"/>
                            </a:schemeClr>
                          </a:solidFill>
                          <a:effectLst/>
                          <a:latin typeface="Verdana" pitchFamily="34" charset="0"/>
                        </a:rPr>
                        <a:t>Xiaoyuan</a:t>
                      </a:r>
                      <a:r>
                        <a:rPr kumimoji="0" lang="en-US" altLang="en-US" sz="1600" b="0" i="0" u="none" strike="noStrike" cap="none" normalizeH="0" baseline="0" dirty="0">
                          <a:ln>
                            <a:noFill/>
                          </a:ln>
                          <a:solidFill>
                            <a:schemeClr val="bg2">
                              <a:lumMod val="75000"/>
                            </a:schemeClr>
                          </a:solidFill>
                          <a:effectLst/>
                          <a:latin typeface="Verdana" pitchFamily="34" charset="0"/>
                        </a:rPr>
                        <a:t> (China), LIN </a:t>
                      </a:r>
                      <a:r>
                        <a:rPr kumimoji="0" lang="en-US" altLang="en-US" sz="1600" b="0" i="0" u="none" strike="noStrike" cap="none" normalizeH="0" baseline="0" dirty="0" err="1">
                          <a:ln>
                            <a:noFill/>
                          </a:ln>
                          <a:solidFill>
                            <a:schemeClr val="bg2">
                              <a:lumMod val="75000"/>
                            </a:schemeClr>
                          </a:solidFill>
                          <a:effectLst/>
                          <a:latin typeface="Verdana" pitchFamily="34" charset="0"/>
                        </a:rPr>
                        <a:t>Zhaoji</a:t>
                      </a:r>
                      <a:r>
                        <a:rPr kumimoji="0" lang="en-US" altLang="en-US" sz="1600" b="0" i="0" u="none" strike="noStrike" cap="none" normalizeH="0" baseline="0" dirty="0">
                          <a:ln>
                            <a:noFill/>
                          </a:ln>
                          <a:solidFill>
                            <a:schemeClr val="bg2">
                              <a:lumMod val="75000"/>
                            </a:schemeClr>
                          </a:solidFill>
                          <a:effectLst/>
                          <a:latin typeface="Verdana" pitchFamily="34" charset="0"/>
                        </a:rPr>
                        <a:t>* (China) </a:t>
                      </a: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90378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WP 4/17</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NAH Jae </a:t>
                      </a:r>
                      <a:r>
                        <a:rPr kumimoji="0" lang="en-GB" altLang="en-US" sz="1600" b="0" i="0" u="none" strike="noStrike" cap="none" normalizeH="0" baseline="0" dirty="0" err="1">
                          <a:ln>
                            <a:noFill/>
                          </a:ln>
                          <a:solidFill>
                            <a:schemeClr val="bg2">
                              <a:lumMod val="75000"/>
                            </a:schemeClr>
                          </a:solidFill>
                          <a:effectLst/>
                          <a:latin typeface="Verdana" pitchFamily="34" charset="0"/>
                        </a:rPr>
                        <a:t>Hoon</a:t>
                      </a:r>
                      <a:r>
                        <a:rPr kumimoji="0" lang="en-GB" altLang="en-US" sz="1600" b="0" i="0" u="none" strike="noStrike" cap="none" normalizeH="0" baseline="0" dirty="0">
                          <a:ln>
                            <a:noFill/>
                          </a:ln>
                          <a:solidFill>
                            <a:schemeClr val="bg2">
                              <a:lumMod val="75000"/>
                            </a:schemeClr>
                          </a:solidFill>
                          <a:effectLst/>
                          <a:latin typeface="Verdana" pitchFamily="34" charset="0"/>
                        </a:rPr>
                        <a:t> (Korea, Republic of) </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LIN </a:t>
                      </a:r>
                      <a:r>
                        <a:rPr kumimoji="0" lang="en-GB" altLang="en-US" sz="1600" b="0" i="0" u="none" strike="noStrike" cap="none" normalizeH="0" baseline="0" dirty="0" err="1">
                          <a:ln>
                            <a:noFill/>
                          </a:ln>
                          <a:solidFill>
                            <a:schemeClr val="bg2">
                              <a:lumMod val="75000"/>
                            </a:schemeClr>
                          </a:solidFill>
                          <a:effectLst/>
                          <a:latin typeface="Verdana" pitchFamily="34" charset="0"/>
                        </a:rPr>
                        <a:t>Zhaoji</a:t>
                      </a:r>
                      <a:r>
                        <a:rPr kumimoji="0" lang="en-GB" altLang="en-US" sz="1600" b="0" i="0" u="none" strike="noStrike" cap="none" normalizeH="0" baseline="0" dirty="0">
                          <a:ln>
                            <a:noFill/>
                          </a:ln>
                          <a:solidFill>
                            <a:schemeClr val="bg2">
                              <a:lumMod val="75000"/>
                            </a:schemeClr>
                          </a:solidFill>
                          <a:effectLst/>
                          <a:latin typeface="Verdana" pitchFamily="34" charset="0"/>
                        </a:rPr>
                        <a:t> (China), LI Kepeng* (Alibaba)</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80842">
                <a:tc gridSpan="3">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173038" marR="0" lvl="0" indent="-173038"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rgbClr val="00B050"/>
                          </a:solidFill>
                          <a:effectLst/>
                          <a:latin typeface="Verdana" pitchFamily="34" charset="0"/>
                        </a:rPr>
                        <a:t>* Replaced by the new leader during this study period.</a:t>
                      </a:r>
                    </a:p>
                  </a:txBody>
                  <a:tcPr marT="45732" marB="45732" horzOverflow="overflow">
                    <a:lnL>
                      <a:noFill/>
                    </a:lnL>
                    <a:lnR>
                      <a:noFill/>
                    </a:lnR>
                    <a:lnT>
                      <a:noFill/>
                    </a:lnT>
                    <a:lnB>
                      <a:noFill/>
                    </a:lnB>
                    <a:lnTlToBr>
                      <a:noFill/>
                    </a:lnTlToBr>
                    <a:lnBlToTr>
                      <a:noFill/>
                    </a:lnBlToTr>
                    <a:noFill/>
                  </a:tcPr>
                </a:tc>
                <a:tc hMerge="1">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hMerge="1">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173038" marR="0" lvl="0" indent="-173038"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rgbClr val="00B050"/>
                          </a:solidFill>
                          <a:effectLst/>
                          <a:latin typeface="Verdana" pitchFamily="34" charset="0"/>
                        </a:rPr>
                        <a:t>* Replaced by the new leader during this study period.</a:t>
                      </a: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33396">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1600" b="0" i="0" u="none" strike="noStrike" cap="none" normalizeH="0" baseline="0">
                          <a:ln>
                            <a:noFill/>
                          </a:ln>
                          <a:solidFill>
                            <a:schemeClr val="bg2"/>
                          </a:solidFill>
                          <a:effectLst/>
                          <a:latin typeface="Verdana" pitchFamily="34" charset="0"/>
                        </a:rPr>
                        <a:t>TSB</a:t>
                      </a:r>
                      <a:endParaRPr kumimoji="0" lang="en-GB" altLang="en-US" sz="1600" b="0" i="0" u="none" strike="noStrike" cap="none" normalizeH="0" baseline="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1600" b="0" i="0" u="none" strike="noStrike" cap="none" normalizeH="0" baseline="0" dirty="0">
                          <a:ln>
                            <a:noFill/>
                          </a:ln>
                          <a:solidFill>
                            <a:schemeClr val="bg2">
                              <a:lumMod val="75000"/>
                            </a:schemeClr>
                          </a:solidFill>
                          <a:effectLst/>
                          <a:latin typeface="Verdana" pitchFamily="34" charset="0"/>
                        </a:rPr>
                        <a:t>YANG Xiaoya</a:t>
                      </a:r>
                      <a:endParaRPr kumimoji="0" lang="en-GB" altLang="en-US" sz="1600" b="0" i="0" u="none" strike="noStrike" cap="none" normalizeH="0" baseline="0" dirty="0">
                        <a:ln>
                          <a:noFill/>
                        </a:ln>
                        <a:solidFill>
                          <a:schemeClr val="bg2">
                            <a:lumMod val="75000"/>
                          </a:schemeClr>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Counsellor</a:t>
                      </a: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11454">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BILANI </a:t>
                      </a:r>
                      <a:r>
                        <a:rPr kumimoji="0" lang="en-GB" altLang="en-US" sz="1600" b="0" i="0" u="none" strike="noStrike" cap="none" normalizeH="0" baseline="0" dirty="0" err="1">
                          <a:ln>
                            <a:noFill/>
                          </a:ln>
                          <a:solidFill>
                            <a:schemeClr val="bg2">
                              <a:lumMod val="75000"/>
                            </a:schemeClr>
                          </a:solidFill>
                          <a:effectLst/>
                          <a:latin typeface="Verdana" pitchFamily="34" charset="0"/>
                        </a:rPr>
                        <a:t>Joumana</a:t>
                      </a:r>
                      <a:endParaRPr kumimoji="0" lang="en-GB" altLang="en-US" sz="1600" b="0" i="0" u="none" strike="noStrike" cap="none" normalizeH="0" baseline="0" dirty="0">
                        <a:ln>
                          <a:noFill/>
                        </a:ln>
                        <a:solidFill>
                          <a:schemeClr val="bg2">
                            <a:lumMod val="75000"/>
                          </a:schemeClr>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Administrative assistant</a:t>
                      </a: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슬라이드 번호 개체 틀 1">
            <a:extLst>
              <a:ext uri="{FF2B5EF4-FFF2-40B4-BE49-F238E27FC236}">
                <a16:creationId xmlns:a16="http://schemas.microsoft.com/office/drawing/2014/main" id="{E278D75E-B40F-4F8A-A7AE-498795B4F2BD}"/>
              </a:ext>
            </a:extLst>
          </p:cNvPr>
          <p:cNvSpPr>
            <a:spLocks noGrp="1"/>
          </p:cNvSpPr>
          <p:nvPr>
            <p:ph type="sldNum" sz="quarter" idx="4"/>
          </p:nvPr>
        </p:nvSpPr>
        <p:spPr/>
        <p:txBody>
          <a:bodyPr/>
          <a:lstStyle/>
          <a:p>
            <a:pPr algn="r"/>
            <a:fld id="{8D268F8D-03EF-4588-9F60-ACF73A1CBE67}" type="slidenum">
              <a:rPr lang="en-US" altLang="ko-KR" smtClean="0"/>
              <a:pPr algn="r"/>
              <a:t>19</a:t>
            </a:fld>
            <a:endParaRPr lang="ko-KR" altLang="en-US" dirty="0"/>
          </a:p>
        </p:txBody>
      </p:sp>
    </p:spTree>
    <p:extLst>
      <p:ext uri="{BB962C8B-B14F-4D97-AF65-F5344CB8AC3E}">
        <p14:creationId xmlns:p14="http://schemas.microsoft.com/office/powerpoint/2010/main" val="55061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1799E601-C7F5-4454-B55E-57AC97E735E3}"/>
              </a:ext>
            </a:extLst>
          </p:cNvPr>
          <p:cNvSpPr txBox="1">
            <a:spLocks/>
          </p:cNvSpPr>
          <p:nvPr/>
        </p:nvSpPr>
        <p:spPr>
          <a:xfrm>
            <a:off x="5596501" y="489508"/>
            <a:ext cx="5754896" cy="1455039"/>
          </a:xfrm>
          <a:prstGeom prst="rect">
            <a:avLst/>
          </a:prstGeom>
        </p:spPr>
        <p:txBody>
          <a:bodyPr vert="horz" lIns="91440" tIns="45720" rIns="91440" bIns="45720" rtlCol="0" anchor="b">
            <a:normAutofit/>
          </a:bodyPr>
          <a:lstStyle>
            <a:lvl1pPr marL="228600" indent="-137160" algn="l" defTabSz="914400" rtl="0" eaLnBrk="1" latinLnBrk="0" hangingPunct="1">
              <a:lnSpc>
                <a:spcPts val="2200"/>
              </a:lnSpc>
              <a:spcBef>
                <a:spcPts val="10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lnSpc>
                <a:spcPct val="90000"/>
              </a:lnSpc>
              <a:spcBef>
                <a:spcPct val="0"/>
              </a:spcBef>
              <a:spcAft>
                <a:spcPts val="600"/>
              </a:spcAft>
              <a:buNone/>
            </a:pPr>
            <a:r>
              <a:rPr lang="en-US" sz="4000" kern="1200" dirty="0">
                <a:solidFill>
                  <a:schemeClr val="tx1"/>
                </a:solidFill>
                <a:latin typeface="+mj-lt"/>
                <a:ea typeface="+mj-ea"/>
                <a:cs typeface="+mj-cs"/>
              </a:rPr>
              <a:t>AGENDA</a:t>
            </a:r>
          </a:p>
        </p:txBody>
      </p:sp>
      <p:pic>
        <p:nvPicPr>
          <p:cNvPr id="2" name="Picture 1" descr="Logo, company name&#10;&#10;Description automatically generated">
            <a:extLst>
              <a:ext uri="{FF2B5EF4-FFF2-40B4-BE49-F238E27FC236}">
                <a16:creationId xmlns:a16="http://schemas.microsoft.com/office/drawing/2014/main" id="{3C533FAD-52F0-49AB-A996-EC58612AEDE3}"/>
              </a:ext>
            </a:extLst>
          </p:cNvPr>
          <p:cNvPicPr>
            <a:picLocks noChangeAspect="1"/>
          </p:cNvPicPr>
          <p:nvPr/>
        </p:nvPicPr>
        <p:blipFill rotWithShape="1">
          <a:blip r:embed="rId2">
            <a:extLst>
              <a:ext uri="{28A0092B-C50C-407E-A947-70E740481C1C}">
                <a14:useLocalDpi xmlns:a14="http://schemas.microsoft.com/office/drawing/2010/main" val="0"/>
              </a:ext>
            </a:extLst>
          </a:blip>
          <a:srcRect l="33617" t="6584" r="29025" b="52574"/>
          <a:stretch/>
        </p:blipFill>
        <p:spPr>
          <a:xfrm>
            <a:off x="1068130" y="1094327"/>
            <a:ext cx="3876165" cy="4237651"/>
          </a:xfrm>
          <a:prstGeom prst="rect">
            <a:avLst/>
          </a:prstGeom>
        </p:spPr>
      </p:pic>
      <p:sp>
        <p:nvSpPr>
          <p:cNvPr id="5" name="Text Placeholder 2">
            <a:extLst>
              <a:ext uri="{FF2B5EF4-FFF2-40B4-BE49-F238E27FC236}">
                <a16:creationId xmlns:a16="http://schemas.microsoft.com/office/drawing/2014/main" id="{C485E6E4-964C-43D6-9B88-291DB6380EE7}"/>
              </a:ext>
            </a:extLst>
          </p:cNvPr>
          <p:cNvSpPr txBox="1">
            <a:spLocks/>
          </p:cNvSpPr>
          <p:nvPr/>
        </p:nvSpPr>
        <p:spPr>
          <a:xfrm>
            <a:off x="5428527" y="2244171"/>
            <a:ext cx="6643868" cy="4237651"/>
          </a:xfrm>
          <a:prstGeom prst="rect">
            <a:avLst/>
          </a:prstGeom>
        </p:spPr>
        <p:txBody>
          <a:bodyPr vert="horz" lIns="91440" tIns="45720" rIns="91440" bIns="45720" rtlCol="0" anchor="t">
            <a:normAutofit/>
          </a:bodyPr>
          <a:lstStyle>
            <a:lvl1pPr marL="228600" indent="-137160" algn="l" defTabSz="914400" rtl="0" eaLnBrk="1" latinLnBrk="0" hangingPunct="1">
              <a:lnSpc>
                <a:spcPts val="2200"/>
              </a:lnSpc>
              <a:spcBef>
                <a:spcPts val="10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28600">
              <a:lnSpc>
                <a:spcPct val="100000"/>
              </a:lnSpc>
            </a:pPr>
            <a:r>
              <a:rPr lang="en-US" altLang="ko-KR" sz="2400" b="1" dirty="0">
                <a:solidFill>
                  <a:schemeClr val="tx2"/>
                </a:solidFill>
                <a:latin typeface="Lato Regular"/>
                <a:cs typeface="Lato Regular"/>
              </a:rPr>
              <a:t>Study Group 17 Security</a:t>
            </a:r>
          </a:p>
          <a:p>
            <a:pPr marL="742950" lvl="1" indent="-228600">
              <a:lnSpc>
                <a:spcPct val="100000"/>
              </a:lnSpc>
            </a:pPr>
            <a:r>
              <a:rPr lang="en-US" altLang="ko-KR" sz="2400" b="1" dirty="0">
                <a:solidFill>
                  <a:schemeClr val="tx2"/>
                </a:solidFill>
                <a:latin typeface="Lato Regular"/>
                <a:cs typeface="Lato Regular"/>
              </a:rPr>
              <a:t>Future perspective of SG17</a:t>
            </a:r>
          </a:p>
          <a:p>
            <a:pPr marL="742950" lvl="1" indent="-228600">
              <a:lnSpc>
                <a:spcPct val="100000"/>
              </a:lnSpc>
            </a:pPr>
            <a:r>
              <a:rPr lang="en-US" altLang="ko-KR" sz="2400" b="1" dirty="0">
                <a:solidFill>
                  <a:schemeClr val="tx2"/>
                </a:solidFill>
                <a:latin typeface="Lato Regular"/>
                <a:cs typeface="Lato Regular"/>
              </a:rPr>
              <a:t>Conclusions</a:t>
            </a:r>
          </a:p>
          <a:p>
            <a:pPr marL="742950" lvl="1" indent="-228600">
              <a:lnSpc>
                <a:spcPct val="100000"/>
              </a:lnSpc>
            </a:pPr>
            <a:r>
              <a:rPr lang="en-US" altLang="ko-KR" sz="2400" b="1" dirty="0">
                <a:solidFill>
                  <a:schemeClr val="tx2"/>
                </a:solidFill>
                <a:latin typeface="Lato Regular"/>
                <a:cs typeface="Lato Regular"/>
              </a:rPr>
              <a:t>Acknowledgements</a:t>
            </a:r>
          </a:p>
          <a:p>
            <a:pPr marL="742950" lvl="1" indent="-228600">
              <a:lnSpc>
                <a:spcPct val="100000"/>
              </a:lnSpc>
            </a:pPr>
            <a:r>
              <a:rPr lang="en-US" altLang="ko-KR" sz="2400" b="1" dirty="0">
                <a:solidFill>
                  <a:schemeClr val="tx2"/>
                </a:solidFill>
                <a:latin typeface="Lato Regular"/>
                <a:cs typeface="Lato Regular"/>
              </a:rPr>
              <a:t>Additional Slides</a:t>
            </a:r>
          </a:p>
          <a:p>
            <a:pPr marL="1200150" lvl="2" indent="-228600">
              <a:lnSpc>
                <a:spcPct val="100000"/>
              </a:lnSpc>
            </a:pPr>
            <a:r>
              <a:rPr lang="en-US" sz="1200" dirty="0">
                <a:latin typeface="+mn-lt"/>
                <a:cs typeface="+mn-cs"/>
              </a:rPr>
              <a:t>Terms of reference</a:t>
            </a:r>
          </a:p>
          <a:p>
            <a:pPr marL="1200150" lvl="2" indent="-228600">
              <a:lnSpc>
                <a:spcPct val="100000"/>
              </a:lnSpc>
            </a:pPr>
            <a:r>
              <a:rPr lang="en-US" sz="1200" dirty="0">
                <a:latin typeface="+mn-lt"/>
                <a:cs typeface="+mn-cs"/>
              </a:rPr>
              <a:t>Management team</a:t>
            </a:r>
          </a:p>
          <a:p>
            <a:pPr marL="1200150" lvl="2" indent="-228600">
              <a:lnSpc>
                <a:spcPct val="100000"/>
              </a:lnSpc>
            </a:pPr>
            <a:r>
              <a:rPr lang="en-US" sz="1200" dirty="0">
                <a:latin typeface="+mn-lt"/>
                <a:cs typeface="+mn-cs"/>
              </a:rPr>
              <a:t>Structure</a:t>
            </a:r>
          </a:p>
          <a:p>
            <a:pPr marL="1200150" lvl="2" indent="-228600">
              <a:lnSpc>
                <a:spcPct val="100000"/>
              </a:lnSpc>
            </a:pPr>
            <a:r>
              <a:rPr lang="en-US" sz="1200" dirty="0">
                <a:latin typeface="+mn-lt"/>
                <a:cs typeface="+mn-cs"/>
              </a:rPr>
              <a:t>Other groups (JCAs and Regional Groups)</a:t>
            </a:r>
          </a:p>
          <a:p>
            <a:pPr marL="1200150" lvl="2" indent="-228600">
              <a:lnSpc>
                <a:spcPct val="100000"/>
              </a:lnSpc>
            </a:pPr>
            <a:r>
              <a:rPr lang="en-US" sz="1200" dirty="0">
                <a:latin typeface="+mn-lt"/>
                <a:cs typeface="+mn-cs"/>
              </a:rPr>
              <a:t>Highlights of achievements / Projects</a:t>
            </a:r>
          </a:p>
          <a:p>
            <a:pPr marL="1200150" lvl="2" indent="-228600">
              <a:lnSpc>
                <a:spcPct val="100000"/>
              </a:lnSpc>
            </a:pPr>
            <a:r>
              <a:rPr lang="en-US" sz="1200" dirty="0">
                <a:latin typeface="+mn-lt"/>
                <a:cs typeface="+mn-cs"/>
              </a:rPr>
              <a:t>Highlights of Questions</a:t>
            </a:r>
          </a:p>
          <a:p>
            <a:pPr marL="1200150" lvl="2" indent="-228600">
              <a:lnSpc>
                <a:spcPct val="100000"/>
              </a:lnSpc>
            </a:pPr>
            <a:r>
              <a:rPr lang="en-US" sz="1200" dirty="0">
                <a:latin typeface="+mn-lt"/>
                <a:cs typeface="+mn-cs"/>
              </a:rPr>
              <a:t>Statistics</a:t>
            </a:r>
          </a:p>
          <a:p>
            <a:pPr marL="1200150" lvl="2" indent="-228600">
              <a:lnSpc>
                <a:spcPct val="100000"/>
              </a:lnSpc>
            </a:pPr>
            <a:r>
              <a:rPr lang="en-US" sz="1200" dirty="0">
                <a:latin typeface="+mn-lt"/>
                <a:cs typeface="+mn-cs"/>
              </a:rPr>
              <a:t>Workshops (with SG17 leadership / participation)</a:t>
            </a:r>
          </a:p>
          <a:p>
            <a:pPr marL="742950" lvl="1" indent="-228600">
              <a:lnSpc>
                <a:spcPct val="100000"/>
              </a:lnSpc>
            </a:pPr>
            <a:endParaRPr lang="en-US" sz="2400" dirty="0">
              <a:latin typeface="+mn-lt"/>
              <a:cs typeface="+mn-cs"/>
            </a:endParaRPr>
          </a:p>
        </p:txBody>
      </p:sp>
    </p:spTree>
    <p:extLst>
      <p:ext uri="{BB962C8B-B14F-4D97-AF65-F5344CB8AC3E}">
        <p14:creationId xmlns:p14="http://schemas.microsoft.com/office/powerpoint/2010/main" val="545802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19459" name="Rectangle 5"/>
          <p:cNvSpPr>
            <a:spLocks noChangeArrowheads="1"/>
          </p:cNvSpPr>
          <p:nvPr/>
        </p:nvSpPr>
        <p:spPr bwMode="auto">
          <a:xfrm>
            <a:off x="1524000" y="1"/>
            <a:ext cx="91440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algn="ctr" eaLnBrk="0" fontAlgn="base" hangingPunct="0">
              <a:spcBef>
                <a:spcPct val="0"/>
              </a:spcBef>
              <a:spcAft>
                <a:spcPct val="0"/>
              </a:spcAft>
              <a:buSzTx/>
              <a:buFontTx/>
              <a:buNone/>
            </a:pPr>
            <a:r>
              <a:rPr lang="en-US" altLang="en-US" sz="3600" b="1" dirty="0">
                <a:solidFill>
                  <a:srgbClr val="000099"/>
                </a:solidFill>
              </a:rPr>
              <a:t>Working Parties (2021-) (II)</a:t>
            </a:r>
            <a:endParaRPr lang="en-GB" altLang="en-US" sz="3600" b="1" dirty="0">
              <a:solidFill>
                <a:srgbClr val="000099"/>
              </a:solidFill>
            </a:endParaRPr>
          </a:p>
        </p:txBody>
      </p:sp>
      <p:graphicFrame>
        <p:nvGraphicFramePr>
          <p:cNvPr id="401519" name="Group 111"/>
          <p:cNvGraphicFramePr>
            <a:graphicFrameLocks noGrp="1"/>
          </p:cNvGraphicFramePr>
          <p:nvPr>
            <p:extLst>
              <p:ext uri="{D42A27DB-BD31-4B8C-83A1-F6EECF244321}">
                <p14:modId xmlns:p14="http://schemas.microsoft.com/office/powerpoint/2010/main" val="1017428057"/>
              </p:ext>
            </p:extLst>
          </p:nvPr>
        </p:nvGraphicFramePr>
        <p:xfrm>
          <a:off x="958770" y="1052514"/>
          <a:ext cx="10780382" cy="4625299"/>
        </p:xfrm>
        <a:graphic>
          <a:graphicData uri="http://schemas.openxmlformats.org/drawingml/2006/table">
            <a:tbl>
              <a:tblPr/>
              <a:tblGrid>
                <a:gridCol w="2156934">
                  <a:extLst>
                    <a:ext uri="{9D8B030D-6E8A-4147-A177-3AD203B41FA5}">
                      <a16:colId xmlns:a16="http://schemas.microsoft.com/office/drawing/2014/main" val="20000"/>
                    </a:ext>
                  </a:extLst>
                </a:gridCol>
                <a:gridCol w="3980441">
                  <a:extLst>
                    <a:ext uri="{9D8B030D-6E8A-4147-A177-3AD203B41FA5}">
                      <a16:colId xmlns:a16="http://schemas.microsoft.com/office/drawing/2014/main" val="20001"/>
                    </a:ext>
                  </a:extLst>
                </a:gridCol>
                <a:gridCol w="4311364">
                  <a:extLst>
                    <a:ext uri="{9D8B030D-6E8A-4147-A177-3AD203B41FA5}">
                      <a16:colId xmlns:a16="http://schemas.microsoft.com/office/drawing/2014/main" val="20002"/>
                    </a:ext>
                  </a:extLst>
                </a:gridCol>
                <a:gridCol w="331643">
                  <a:extLst>
                    <a:ext uri="{9D8B030D-6E8A-4147-A177-3AD203B41FA5}">
                      <a16:colId xmlns:a16="http://schemas.microsoft.com/office/drawing/2014/main" val="3611077981"/>
                    </a:ext>
                  </a:extLst>
                </a:gridCol>
              </a:tblGrid>
              <a:tr h="48890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US" altLang="en-US" sz="20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dirty="0">
                          <a:ln>
                            <a:noFill/>
                          </a:ln>
                          <a:solidFill>
                            <a:schemeClr val="bg2"/>
                          </a:solidFill>
                          <a:effectLst/>
                          <a:latin typeface="Verdana" pitchFamily="34" charset="0"/>
                        </a:rPr>
                        <a:t>WP Chairmen</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dirty="0">
                          <a:ln>
                            <a:noFill/>
                          </a:ln>
                          <a:solidFill>
                            <a:schemeClr val="bg2"/>
                          </a:solidFill>
                          <a:effectLst/>
                          <a:latin typeface="Verdana" pitchFamily="34" charset="0"/>
                        </a:rPr>
                        <a:t>WP </a:t>
                      </a:r>
                      <a:r>
                        <a:rPr kumimoji="0" lang="en-US" altLang="ko-KR" sz="2000" b="0" i="0" u="none" strike="noStrike" cap="none" normalizeH="0" baseline="0" dirty="0">
                          <a:ln>
                            <a:noFill/>
                          </a:ln>
                          <a:solidFill>
                            <a:schemeClr val="bg2"/>
                          </a:solidFill>
                          <a:effectLst/>
                          <a:latin typeface="Verdana" pitchFamily="34" charset="0"/>
                        </a:rPr>
                        <a:t>vice-chairmen</a:t>
                      </a:r>
                      <a:r>
                        <a:rPr kumimoji="0" lang="ko-KR" altLang="en-US" sz="2000" b="0" i="0" u="none" strike="noStrike" cap="none" normalizeH="0" baseline="0" dirty="0">
                          <a:ln>
                            <a:noFill/>
                          </a:ln>
                          <a:solidFill>
                            <a:schemeClr val="bg2"/>
                          </a:solidFill>
                          <a:effectLst/>
                          <a:latin typeface="Verdana" pitchFamily="34" charset="0"/>
                        </a:rPr>
                        <a:t> </a:t>
                      </a:r>
                      <a:endParaRPr kumimoji="0" lang="en-GB" altLang="en-US" sz="20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10000"/>
                        </a:spcAft>
                        <a:buClrTx/>
                        <a:buSzPct val="75000"/>
                        <a:buFontTx/>
                        <a:buNone/>
                        <a:tabLst/>
                      </a:pPr>
                      <a:endParaRPr kumimoji="0" lang="en-GB" altLang="en-US" sz="20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3424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WP 1/17</a:t>
                      </a:r>
                    </a:p>
                  </a:txBody>
                  <a:tcPr marT="45732" marB="45732"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defRPr/>
                      </a:pPr>
                      <a:r>
                        <a:rPr kumimoji="0" lang="en-US" altLang="en-US" sz="1600" b="0" i="0" u="none" strike="noStrike" cap="none" normalizeH="0" baseline="0" dirty="0">
                          <a:ln>
                            <a:noFill/>
                          </a:ln>
                          <a:solidFill>
                            <a:schemeClr val="bg2">
                              <a:lumMod val="75000"/>
                            </a:schemeClr>
                          </a:solidFill>
                          <a:effectLst/>
                          <a:latin typeface="Verdana" pitchFamily="34" charset="0"/>
                        </a:rPr>
                        <a:t>DOLMATOV </a:t>
                      </a:r>
                      <a:r>
                        <a:rPr kumimoji="0" lang="en-US" altLang="en-US" sz="1600" b="0" i="0" u="none" strike="noStrike" cap="none" normalizeH="0" baseline="0" dirty="0" err="1">
                          <a:ln>
                            <a:noFill/>
                          </a:ln>
                          <a:solidFill>
                            <a:schemeClr val="bg2">
                              <a:lumMod val="75000"/>
                            </a:schemeClr>
                          </a:solidFill>
                          <a:effectLst/>
                          <a:latin typeface="Verdana" pitchFamily="34" charset="0"/>
                        </a:rPr>
                        <a:t>Vasily</a:t>
                      </a:r>
                      <a:r>
                        <a:rPr kumimoji="0" lang="en-US" altLang="en-US" sz="1600" b="0" i="0" u="none" strike="noStrike" cap="none" normalizeH="0" baseline="0" dirty="0">
                          <a:ln>
                            <a:noFill/>
                          </a:ln>
                          <a:solidFill>
                            <a:schemeClr val="bg2">
                              <a:lumMod val="75000"/>
                            </a:schemeClr>
                          </a:solidFill>
                          <a:effectLst/>
                          <a:latin typeface="Verdana" pitchFamily="34" charset="0"/>
                        </a:rPr>
                        <a:t> (Russia)</a:t>
                      </a:r>
                      <a:endParaRPr kumimoji="0" lang="en-GB" altLang="en-US" sz="1600" b="0" i="0" u="none" strike="noStrike" cap="none" normalizeH="0" baseline="0" dirty="0">
                        <a:ln>
                          <a:noFill/>
                        </a:ln>
                        <a:solidFill>
                          <a:schemeClr val="bg2">
                            <a:lumMod val="75000"/>
                          </a:schemeClr>
                        </a:solidFill>
                        <a:effectLst/>
                        <a:latin typeface="Verdana" pitchFamily="34" charset="0"/>
                      </a:endParaRPr>
                    </a:p>
                  </a:txBody>
                  <a:tcPr marT="45732" marB="45732"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KIM </a:t>
                      </a:r>
                      <a:r>
                        <a:rPr kumimoji="0" lang="en-GB" altLang="en-US" sz="1600" b="0" i="0" u="none" strike="noStrike" cap="none" normalizeH="0" baseline="0" dirty="0" err="1">
                          <a:ln>
                            <a:noFill/>
                          </a:ln>
                          <a:solidFill>
                            <a:schemeClr val="bg2">
                              <a:lumMod val="75000"/>
                            </a:schemeClr>
                          </a:solidFill>
                          <a:effectLst/>
                          <a:latin typeface="Verdana" pitchFamily="34" charset="0"/>
                        </a:rPr>
                        <a:t>Jonghyun</a:t>
                      </a:r>
                      <a:r>
                        <a:rPr kumimoji="0" lang="en-GB" altLang="en-US" sz="1600" b="0" i="0" u="none" strike="noStrike" cap="none" normalizeH="0" baseline="0" dirty="0">
                          <a:ln>
                            <a:noFill/>
                          </a:ln>
                          <a:solidFill>
                            <a:schemeClr val="bg2">
                              <a:lumMod val="75000"/>
                            </a:schemeClr>
                          </a:solidFill>
                          <a:effectLst/>
                          <a:latin typeface="Verdana" pitchFamily="34" charset="0"/>
                        </a:rPr>
                        <a:t> (Korea) </a:t>
                      </a:r>
                      <a:endParaRPr kumimoji="0" lang="en-GB" altLang="en-US" sz="1600" b="0" i="0" u="none" strike="noStrike" kern="1200" cap="none" normalizeH="0" baseline="0" dirty="0">
                        <a:ln>
                          <a:noFill/>
                        </a:ln>
                        <a:solidFill>
                          <a:schemeClr val="bg2">
                            <a:lumMod val="75000"/>
                          </a:schemeClr>
                        </a:solidFill>
                        <a:effectLst/>
                        <a:latin typeface="Verdana" pitchFamily="34" charset="0"/>
                        <a:ea typeface="+mn-ea"/>
                        <a:cs typeface="+mn-cs"/>
                      </a:endParaRPr>
                    </a:p>
                  </a:txBody>
                  <a:tcPr marT="45732" marB="45732" anchor="ctr" horzOverflow="overflow">
                    <a:lnL>
                      <a:noFill/>
                    </a:lnL>
                    <a:lnR>
                      <a:noFill/>
                    </a:lnR>
                    <a:lnT>
                      <a:noFill/>
                    </a:lnT>
                    <a:lnB>
                      <a:noFill/>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1000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933795">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WP 2/17</a:t>
                      </a:r>
                    </a:p>
                  </a:txBody>
                  <a:tcPr marT="45732" marB="45732"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defRPr/>
                      </a:pPr>
                      <a:r>
                        <a:rPr kumimoji="0" lang="en-US" altLang="en-US" sz="1600" b="0" i="0" u="none" strike="noStrike" cap="none" normalizeH="0" baseline="0" dirty="0">
                          <a:ln>
                            <a:noFill/>
                          </a:ln>
                          <a:solidFill>
                            <a:schemeClr val="bg2">
                              <a:lumMod val="75000"/>
                            </a:schemeClr>
                          </a:solidFill>
                          <a:effectLst/>
                          <a:latin typeface="Verdana" pitchFamily="34" charset="0"/>
                        </a:rPr>
                        <a:t>MIYAKE Yutaka (</a:t>
                      </a:r>
                      <a:r>
                        <a:rPr kumimoji="0" lang="en-GB" altLang="en-US" sz="1600" b="0" i="0" u="none" strike="noStrike" cap="none" normalizeH="0" baseline="0" dirty="0">
                          <a:ln>
                            <a:noFill/>
                          </a:ln>
                          <a:solidFill>
                            <a:schemeClr val="bg2">
                              <a:lumMod val="75000"/>
                            </a:schemeClr>
                          </a:solidFill>
                          <a:effectLst/>
                          <a:latin typeface="Verdana" pitchFamily="34" charset="0"/>
                        </a:rPr>
                        <a:t>Japan</a:t>
                      </a:r>
                      <a:r>
                        <a:rPr kumimoji="0" lang="en-US" altLang="en-US" sz="1600" b="0" i="0" u="none" strike="noStrike" cap="none" normalizeH="0" baseline="0" dirty="0">
                          <a:ln>
                            <a:noFill/>
                          </a:ln>
                          <a:solidFill>
                            <a:schemeClr val="bg2">
                              <a:lumMod val="75000"/>
                            </a:schemeClr>
                          </a:solidFill>
                          <a:effectLst/>
                          <a:latin typeface="Verdana" pitchFamily="34" charset="0"/>
                        </a:rPr>
                        <a:t>)</a:t>
                      </a:r>
                      <a:endParaRPr kumimoji="0" lang="en-GB" altLang="en-US" sz="1600" b="0" i="0" u="none" strike="noStrike" cap="none" normalizeH="0" baseline="0" dirty="0">
                        <a:ln>
                          <a:noFill/>
                        </a:ln>
                        <a:solidFill>
                          <a:schemeClr val="bg2">
                            <a:lumMod val="75000"/>
                          </a:schemeClr>
                        </a:solidFill>
                        <a:effectLst/>
                        <a:latin typeface="Verdana" pitchFamily="34" charset="0"/>
                      </a:endParaRPr>
                    </a:p>
                  </a:txBody>
                  <a:tcPr marT="45732" marB="45732"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HU </a:t>
                      </a:r>
                      <a:r>
                        <a:rPr kumimoji="0" lang="en-GB" altLang="en-US" sz="1600" b="0" i="0" u="none" strike="noStrike" cap="none" normalizeH="0" baseline="0" dirty="0" err="1">
                          <a:ln>
                            <a:noFill/>
                          </a:ln>
                          <a:solidFill>
                            <a:schemeClr val="bg2">
                              <a:lumMod val="75000"/>
                            </a:schemeClr>
                          </a:solidFill>
                          <a:effectLst/>
                          <a:latin typeface="Verdana" pitchFamily="34" charset="0"/>
                        </a:rPr>
                        <a:t>Zhiyuan</a:t>
                      </a:r>
                      <a:r>
                        <a:rPr kumimoji="0" lang="en-GB" altLang="en-US" sz="1600" b="0" i="0" u="none" strike="noStrike" cap="none" normalizeH="0" baseline="0" dirty="0">
                          <a:ln>
                            <a:noFill/>
                          </a:ln>
                          <a:solidFill>
                            <a:schemeClr val="bg2">
                              <a:lumMod val="75000"/>
                            </a:schemeClr>
                          </a:solidFill>
                          <a:effectLst/>
                          <a:latin typeface="Verdana" pitchFamily="34" charset="0"/>
                        </a:rPr>
                        <a:t> (Nokia Shanghai Bell)</a:t>
                      </a:r>
                    </a:p>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MILLS Philip (UK) </a:t>
                      </a:r>
                    </a:p>
                  </a:txBody>
                  <a:tcPr marT="45732" marB="45732" anchor="ctr" horzOverflow="overflow">
                    <a:lnL>
                      <a:noFill/>
                    </a:lnL>
                    <a:lnR>
                      <a:noFill/>
                    </a:lnR>
                    <a:lnT>
                      <a:noFill/>
                    </a:lnT>
                    <a:lnB>
                      <a:noFill/>
                    </a:lnB>
                    <a:lnTlToBr>
                      <a:noFill/>
                    </a:lnTlToBr>
                    <a:lnBlToTr>
                      <a:noFill/>
                    </a:lnBlToTr>
                    <a:noFill/>
                  </a:tcPr>
                </a:tc>
                <a:tc vMerge="1">
                  <a:txBody>
                    <a:bodyPr/>
                    <a:lstStyle/>
                    <a:p>
                      <a:pPr latinLnBrk="1"/>
                      <a:endParaRPr lang="ko-KR" altLang="en-US"/>
                    </a:p>
                  </a:txBody>
                  <a:tcPr/>
                </a:tc>
                <a:extLst>
                  <a:ext uri="{0D108BD9-81ED-4DB2-BD59-A6C34878D82A}">
                    <a16:rowId xmlns:a16="http://schemas.microsoft.com/office/drawing/2014/main" val="2440768118"/>
                  </a:ext>
                </a:extLst>
              </a:tr>
              <a:tr h="60042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1000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WP 3/17</a:t>
                      </a:r>
                    </a:p>
                  </a:txBody>
                  <a:tcPr marT="45732" marB="45732"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2">
                              <a:lumMod val="75000"/>
                            </a:schemeClr>
                          </a:solidFill>
                          <a:effectLst/>
                          <a:latin typeface="Verdana" pitchFamily="34" charset="0"/>
                        </a:rPr>
                        <a:t>NAKAO Koji (</a:t>
                      </a:r>
                      <a:r>
                        <a:rPr kumimoji="0" lang="en-GB" altLang="en-US" sz="1600" b="0" i="0" u="none" strike="noStrike" cap="none" normalizeH="0" baseline="0" dirty="0">
                          <a:ln>
                            <a:noFill/>
                          </a:ln>
                          <a:solidFill>
                            <a:schemeClr val="bg2">
                              <a:lumMod val="75000"/>
                            </a:schemeClr>
                          </a:solidFill>
                          <a:effectLst/>
                          <a:latin typeface="Verdana" pitchFamily="34" charset="0"/>
                        </a:rPr>
                        <a:t>Japan</a:t>
                      </a:r>
                      <a:r>
                        <a:rPr kumimoji="0" lang="en-US" altLang="en-US" sz="1600" b="0" i="0" u="none" strike="noStrike" cap="none" normalizeH="0" baseline="0" dirty="0">
                          <a:ln>
                            <a:noFill/>
                          </a:ln>
                          <a:solidFill>
                            <a:schemeClr val="bg2">
                              <a:lumMod val="75000"/>
                            </a:schemeClr>
                          </a:solidFill>
                          <a:effectLst/>
                          <a:latin typeface="Verdana" pitchFamily="34" charset="0"/>
                        </a:rPr>
                        <a:t>)</a:t>
                      </a:r>
                    </a:p>
                  </a:txBody>
                  <a:tcPr marT="45732" marB="45732"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MOLINARI Lia (Argentina)</a:t>
                      </a:r>
                    </a:p>
                  </a:txBody>
                  <a:tcPr marT="45732" marB="45732"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1000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0042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1000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WP 4/17</a:t>
                      </a:r>
                    </a:p>
                  </a:txBody>
                  <a:tcPr marT="45732" marB="45732"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defRPr/>
                      </a:pPr>
                      <a:r>
                        <a:rPr kumimoji="0" lang="en-US" altLang="en-US" sz="1600" b="0" i="0" u="none" strike="noStrike" cap="none" normalizeH="0" baseline="0" dirty="0">
                          <a:ln>
                            <a:noFill/>
                          </a:ln>
                          <a:solidFill>
                            <a:schemeClr val="bg2">
                              <a:lumMod val="75000"/>
                            </a:schemeClr>
                          </a:solidFill>
                          <a:effectLst/>
                          <a:latin typeface="Verdana" pitchFamily="34" charset="0"/>
                        </a:rPr>
                        <a:t>NAH Jae </a:t>
                      </a:r>
                      <a:r>
                        <a:rPr kumimoji="0" lang="en-US" altLang="en-US" sz="1600" b="0" i="0" u="none" strike="noStrike" cap="none" normalizeH="0" baseline="0" dirty="0" err="1">
                          <a:ln>
                            <a:noFill/>
                          </a:ln>
                          <a:solidFill>
                            <a:schemeClr val="bg2">
                              <a:lumMod val="75000"/>
                            </a:schemeClr>
                          </a:solidFill>
                          <a:effectLst/>
                          <a:latin typeface="Verdana" pitchFamily="34" charset="0"/>
                        </a:rPr>
                        <a:t>Hoon</a:t>
                      </a:r>
                      <a:r>
                        <a:rPr kumimoji="0" lang="en-US" altLang="en-US" sz="1600" b="0" i="0" u="none" strike="noStrike" cap="none" normalizeH="0" baseline="0" dirty="0">
                          <a:ln>
                            <a:noFill/>
                          </a:ln>
                          <a:solidFill>
                            <a:schemeClr val="bg2">
                              <a:lumMod val="75000"/>
                            </a:schemeClr>
                          </a:solidFill>
                          <a:effectLst/>
                          <a:latin typeface="Verdana" pitchFamily="34" charset="0"/>
                        </a:rPr>
                        <a:t> (ETRI)</a:t>
                      </a:r>
                      <a:endParaRPr kumimoji="0" lang="en-GB" altLang="en-US" sz="1600" b="0" i="0" u="none" strike="noStrike" cap="none" normalizeH="0" baseline="0" dirty="0">
                        <a:ln>
                          <a:noFill/>
                        </a:ln>
                        <a:solidFill>
                          <a:schemeClr val="bg2">
                            <a:lumMod val="75000"/>
                          </a:schemeClr>
                        </a:solidFill>
                        <a:effectLst/>
                        <a:latin typeface="Verdana" pitchFamily="34" charset="0"/>
                      </a:endParaRPr>
                    </a:p>
                  </a:txBody>
                  <a:tcPr marT="45732" marB="45732"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2">
                              <a:lumMod val="75000"/>
                            </a:schemeClr>
                          </a:solidFill>
                          <a:effectLst/>
                          <a:latin typeface="Verdana" pitchFamily="34" charset="0"/>
                        </a:rPr>
                        <a:t>BAI </a:t>
                      </a:r>
                      <a:r>
                        <a:rPr kumimoji="0" lang="en-US" altLang="en-US" sz="1600" b="0" i="0" u="none" strike="noStrike" cap="none" normalizeH="0" baseline="0" dirty="0" err="1">
                          <a:ln>
                            <a:noFill/>
                          </a:ln>
                          <a:solidFill>
                            <a:schemeClr val="bg2">
                              <a:lumMod val="75000"/>
                            </a:schemeClr>
                          </a:solidFill>
                          <a:effectLst/>
                          <a:latin typeface="Verdana" pitchFamily="34" charset="0"/>
                        </a:rPr>
                        <a:t>Xiaoyuan</a:t>
                      </a:r>
                      <a:r>
                        <a:rPr kumimoji="0" lang="en-US" altLang="en-US" sz="1600" b="0" i="0" u="none" strike="noStrike" cap="none" normalizeH="0" baseline="0" dirty="0">
                          <a:ln>
                            <a:noFill/>
                          </a:ln>
                          <a:solidFill>
                            <a:schemeClr val="bg2">
                              <a:lumMod val="75000"/>
                            </a:schemeClr>
                          </a:solidFill>
                          <a:effectLst/>
                          <a:latin typeface="Verdana" pitchFamily="34" charset="0"/>
                        </a:rPr>
                        <a:t> (Alibaba) </a:t>
                      </a:r>
                    </a:p>
                  </a:txBody>
                  <a:tcPr marT="45732" marB="45732"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85450">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WP 5/17</a:t>
                      </a:r>
                    </a:p>
                  </a:txBody>
                  <a:tcPr marT="45732" marB="45732"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LIN </a:t>
                      </a:r>
                      <a:r>
                        <a:rPr kumimoji="0" lang="en-GB" altLang="en-US" sz="1600" b="0" i="0" u="none" strike="noStrike" cap="none" normalizeH="0" baseline="0" dirty="0" err="1">
                          <a:ln>
                            <a:noFill/>
                          </a:ln>
                          <a:solidFill>
                            <a:schemeClr val="bg2">
                              <a:lumMod val="75000"/>
                            </a:schemeClr>
                          </a:solidFill>
                          <a:effectLst/>
                          <a:latin typeface="Verdana" pitchFamily="34" charset="0"/>
                        </a:rPr>
                        <a:t>Zhaoji</a:t>
                      </a:r>
                      <a:r>
                        <a:rPr kumimoji="0" lang="en-GB" altLang="en-US" sz="1600" b="0" i="0" u="none" strike="noStrike" cap="none" normalizeH="0" baseline="0" dirty="0">
                          <a:ln>
                            <a:noFill/>
                          </a:ln>
                          <a:solidFill>
                            <a:schemeClr val="bg2">
                              <a:lumMod val="75000"/>
                            </a:schemeClr>
                          </a:solidFill>
                          <a:effectLst/>
                          <a:latin typeface="Verdana" pitchFamily="34" charset="0"/>
                        </a:rPr>
                        <a:t> (ZTE)</a:t>
                      </a:r>
                    </a:p>
                  </a:txBody>
                  <a:tcPr marT="45732" marB="45732" anchor="ctr"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0">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173038" marR="0" lvl="0" indent="-173038"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rgbClr val="00B050"/>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33396">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1600" b="0" i="0" u="none" strike="noStrike" cap="none" normalizeH="0" baseline="0">
                          <a:ln>
                            <a:noFill/>
                          </a:ln>
                          <a:solidFill>
                            <a:schemeClr val="bg2"/>
                          </a:solidFill>
                          <a:effectLst/>
                          <a:latin typeface="Verdana" pitchFamily="34" charset="0"/>
                        </a:rPr>
                        <a:t>TSB</a:t>
                      </a:r>
                      <a:endParaRPr kumimoji="0" lang="en-GB" altLang="en-US" sz="1600" b="0" i="0" u="none" strike="noStrike" cap="none" normalizeH="0" baseline="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1600" b="0" i="0" u="none" strike="noStrike" cap="none" normalizeH="0" baseline="0" dirty="0">
                          <a:ln>
                            <a:noFill/>
                          </a:ln>
                          <a:solidFill>
                            <a:schemeClr val="bg2">
                              <a:lumMod val="75000"/>
                            </a:schemeClr>
                          </a:solidFill>
                          <a:effectLst/>
                          <a:latin typeface="Verdana" pitchFamily="34" charset="0"/>
                        </a:rPr>
                        <a:t>YANG Xiaoya</a:t>
                      </a:r>
                      <a:endParaRPr kumimoji="0" lang="en-GB" altLang="en-US" sz="1600" b="0" i="0" u="none" strike="noStrike" cap="none" normalizeH="0" baseline="0" dirty="0">
                        <a:ln>
                          <a:noFill/>
                        </a:ln>
                        <a:solidFill>
                          <a:schemeClr val="bg2">
                            <a:lumMod val="75000"/>
                          </a:schemeClr>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Counsellor</a:t>
                      </a: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11454">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lumMod val="75000"/>
                            </a:schemeClr>
                          </a:solidFill>
                          <a:effectLst/>
                          <a:latin typeface="Verdana" pitchFamily="34" charset="0"/>
                        </a:rPr>
                        <a:t>BILANI </a:t>
                      </a:r>
                      <a:r>
                        <a:rPr kumimoji="0" lang="en-GB" altLang="en-US" sz="1600" b="0" i="0" u="none" strike="noStrike" cap="none" normalizeH="0" baseline="0" dirty="0" err="1">
                          <a:ln>
                            <a:noFill/>
                          </a:ln>
                          <a:solidFill>
                            <a:schemeClr val="bg2">
                              <a:lumMod val="75000"/>
                            </a:schemeClr>
                          </a:solidFill>
                          <a:effectLst/>
                          <a:latin typeface="Verdana" pitchFamily="34" charset="0"/>
                        </a:rPr>
                        <a:t>Joumana</a:t>
                      </a:r>
                      <a:endParaRPr kumimoji="0" lang="en-GB" altLang="en-US" sz="1600" b="0" i="0" u="none" strike="noStrike" cap="none" normalizeH="0" baseline="0" dirty="0">
                        <a:ln>
                          <a:noFill/>
                        </a:ln>
                        <a:solidFill>
                          <a:schemeClr val="bg2">
                            <a:lumMod val="75000"/>
                          </a:schemeClr>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1600" b="0" i="0" u="none" strike="noStrike" cap="none" normalizeH="0" baseline="0" dirty="0">
                          <a:ln>
                            <a:noFill/>
                          </a:ln>
                          <a:solidFill>
                            <a:schemeClr val="bg2"/>
                          </a:solidFill>
                          <a:effectLst/>
                          <a:latin typeface="Verdana" pitchFamily="34" charset="0"/>
                        </a:rPr>
                        <a:t>Administrative assistant</a:t>
                      </a:r>
                    </a:p>
                  </a:txBody>
                  <a:tcPr marT="45732" marB="4573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1600" b="0" i="0" u="none" strike="noStrike" cap="none" normalizeH="0" baseline="0" dirty="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슬라이드 번호 개체 틀 1">
            <a:extLst>
              <a:ext uri="{FF2B5EF4-FFF2-40B4-BE49-F238E27FC236}">
                <a16:creationId xmlns:a16="http://schemas.microsoft.com/office/drawing/2014/main" id="{C358670C-93D0-496D-BF7B-294ADC6C1F39}"/>
              </a:ext>
            </a:extLst>
          </p:cNvPr>
          <p:cNvSpPr>
            <a:spLocks noGrp="1"/>
          </p:cNvSpPr>
          <p:nvPr>
            <p:ph type="sldNum" sz="quarter" idx="4"/>
          </p:nvPr>
        </p:nvSpPr>
        <p:spPr/>
        <p:txBody>
          <a:bodyPr/>
          <a:lstStyle/>
          <a:p>
            <a:pPr algn="r"/>
            <a:fld id="{8D268F8D-03EF-4588-9F60-ACF73A1CBE67}" type="slidenum">
              <a:rPr lang="en-US" altLang="ko-KR" smtClean="0"/>
              <a:pPr algn="r"/>
              <a:t>20</a:t>
            </a:fld>
            <a:endParaRPr lang="ko-KR" altLang="en-US" dirty="0"/>
          </a:p>
        </p:txBody>
      </p:sp>
    </p:spTree>
    <p:extLst>
      <p:ext uri="{BB962C8B-B14F-4D97-AF65-F5344CB8AC3E}">
        <p14:creationId xmlns:p14="http://schemas.microsoft.com/office/powerpoint/2010/main" val="3521535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0483" name="Rectangle 3"/>
          <p:cNvSpPr>
            <a:spLocks noGrp="1" noChangeArrowheads="1"/>
          </p:cNvSpPr>
          <p:nvPr>
            <p:ph type="title"/>
          </p:nvPr>
        </p:nvSpPr>
        <p:spPr/>
        <p:txBody>
          <a:bodyPr/>
          <a:lstStyle/>
          <a:p>
            <a:r>
              <a:rPr lang="en-US" altLang="en-US" dirty="0"/>
              <a:t>Study Group Structure (2017 – 2020)</a:t>
            </a:r>
            <a:endParaRPr lang="en-GB" altLang="en-US" dirty="0"/>
          </a:p>
        </p:txBody>
      </p:sp>
      <p:sp>
        <p:nvSpPr>
          <p:cNvPr id="20484" name="Rectangle 4"/>
          <p:cNvSpPr>
            <a:spLocks noGrp="1" noChangeArrowheads="1"/>
          </p:cNvSpPr>
          <p:nvPr>
            <p:ph idx="1"/>
          </p:nvPr>
        </p:nvSpPr>
        <p:spPr>
          <a:xfrm>
            <a:off x="445143" y="890469"/>
            <a:ext cx="11569379" cy="4838999"/>
          </a:xfrm>
        </p:spPr>
        <p:txBody>
          <a:bodyPr/>
          <a:lstStyle/>
          <a:p>
            <a:pPr>
              <a:lnSpc>
                <a:spcPct val="90000"/>
              </a:lnSpc>
            </a:pPr>
            <a:r>
              <a:rPr lang="en-GB" altLang="en-US" sz="2400" dirty="0"/>
              <a:t>WP 1/17</a:t>
            </a:r>
            <a:r>
              <a:rPr lang="en-GB" altLang="en-US" sz="2000" dirty="0"/>
              <a:t>, </a:t>
            </a:r>
            <a:r>
              <a:rPr lang="en-GB" altLang="en-US" sz="2000" b="1" dirty="0"/>
              <a:t>Telecommunication/ICT Security</a:t>
            </a:r>
            <a:endParaRPr lang="en-US" altLang="en-US" sz="2000" b="1" dirty="0"/>
          </a:p>
          <a:p>
            <a:pPr>
              <a:lnSpc>
                <a:spcPct val="90000"/>
              </a:lnSpc>
              <a:spcBef>
                <a:spcPct val="25000"/>
              </a:spcBef>
              <a:spcAft>
                <a:spcPct val="25000"/>
              </a:spcAft>
              <a:buFontTx/>
              <a:buNone/>
            </a:pPr>
            <a:r>
              <a:rPr lang="en-US" altLang="en-US" sz="2000" dirty="0"/>
              <a:t>	</a:t>
            </a:r>
            <a:r>
              <a:rPr lang="en-US" altLang="en-US" sz="1800" dirty="0">
                <a:solidFill>
                  <a:schemeClr val="bg2">
                    <a:lumMod val="75000"/>
                  </a:schemeClr>
                </a:solidFill>
              </a:rPr>
              <a:t>Security architectures/frameworks, Telecommunications information security management, Security aspects of telecommunication services, networks and Internet of Things, Security aspects for Intelligent Transport </a:t>
            </a:r>
            <a:r>
              <a:rPr lang="en-US" altLang="en-US" sz="1800" dirty="0"/>
              <a:t>System.</a:t>
            </a:r>
          </a:p>
          <a:p>
            <a:pPr>
              <a:lnSpc>
                <a:spcPct val="90000"/>
              </a:lnSpc>
            </a:pPr>
            <a:r>
              <a:rPr lang="en-GB" altLang="en-US" sz="2400" dirty="0"/>
              <a:t>WP 2/17</a:t>
            </a:r>
            <a:r>
              <a:rPr lang="en-GB" altLang="en-US" sz="2000" dirty="0"/>
              <a:t>, </a:t>
            </a:r>
            <a:r>
              <a:rPr lang="en-GB" altLang="en-US" sz="2000" b="1" dirty="0"/>
              <a:t>Cyberspace security</a:t>
            </a:r>
          </a:p>
          <a:p>
            <a:pPr>
              <a:lnSpc>
                <a:spcPct val="90000"/>
              </a:lnSpc>
              <a:spcBef>
                <a:spcPct val="25000"/>
              </a:spcBef>
              <a:spcAft>
                <a:spcPct val="25000"/>
              </a:spcAft>
              <a:buFontTx/>
              <a:buNone/>
            </a:pPr>
            <a:r>
              <a:rPr lang="en-US" altLang="en-US" sz="2000" dirty="0"/>
              <a:t>	</a:t>
            </a:r>
            <a:r>
              <a:rPr lang="en-US" altLang="en-US" sz="1800" dirty="0">
                <a:solidFill>
                  <a:schemeClr val="bg2">
                    <a:lumMod val="75000"/>
                  </a:schemeClr>
                </a:solidFill>
              </a:rPr>
              <a:t>Cybersecurity, Countering </a:t>
            </a:r>
            <a:r>
              <a:rPr lang="en-US" altLang="en-US" sz="1800" dirty="0"/>
              <a:t>spam, Security aspects for Distributed Ledger Technologies.</a:t>
            </a:r>
            <a:endParaRPr lang="en-GB" altLang="en-US" sz="1800" dirty="0"/>
          </a:p>
          <a:p>
            <a:pPr>
              <a:lnSpc>
                <a:spcPct val="90000"/>
              </a:lnSpc>
            </a:pPr>
            <a:r>
              <a:rPr lang="en-GB" altLang="en-US" sz="2400" dirty="0"/>
              <a:t>WP </a:t>
            </a:r>
            <a:r>
              <a:rPr lang="en-US" altLang="en-US" sz="2400" dirty="0"/>
              <a:t>3/17</a:t>
            </a:r>
            <a:r>
              <a:rPr lang="en-GB" altLang="en-US" sz="2000" dirty="0"/>
              <a:t>, </a:t>
            </a:r>
            <a:r>
              <a:rPr lang="en-US" altLang="en-US" sz="2000" b="1" dirty="0"/>
              <a:t>Application security</a:t>
            </a:r>
            <a:endParaRPr lang="en-GB" altLang="en-US" sz="2000" b="1" dirty="0"/>
          </a:p>
          <a:p>
            <a:pPr>
              <a:lnSpc>
                <a:spcPct val="90000"/>
              </a:lnSpc>
              <a:spcBef>
                <a:spcPct val="25000"/>
              </a:spcBef>
              <a:spcAft>
                <a:spcPct val="25000"/>
              </a:spcAft>
              <a:buFontTx/>
              <a:buNone/>
            </a:pPr>
            <a:r>
              <a:rPr lang="en-US" altLang="en-US" sz="2000" dirty="0"/>
              <a:t>	</a:t>
            </a:r>
            <a:r>
              <a:rPr lang="en-US" altLang="en-US" sz="1800" dirty="0"/>
              <a:t>Secure application services, Cloud computing security, Formal languages for telecommunication software and testing</a:t>
            </a:r>
            <a:r>
              <a:rPr lang="en-US" altLang="en-US" sz="2000" dirty="0"/>
              <a:t>.</a:t>
            </a:r>
          </a:p>
          <a:p>
            <a:pPr>
              <a:lnSpc>
                <a:spcPct val="90000"/>
              </a:lnSpc>
            </a:pPr>
            <a:r>
              <a:rPr lang="en-GB" altLang="en-US" sz="2400" dirty="0"/>
              <a:t>WP 4</a:t>
            </a:r>
            <a:r>
              <a:rPr lang="en-US" altLang="en-US" sz="2400" dirty="0"/>
              <a:t>/17</a:t>
            </a:r>
            <a:r>
              <a:rPr lang="en-GB" altLang="en-US" sz="2000" dirty="0"/>
              <a:t>, </a:t>
            </a:r>
            <a:r>
              <a:rPr lang="en-US" altLang="en-US" sz="2000" b="1" dirty="0"/>
              <a:t>Identity management and authentication</a:t>
            </a:r>
            <a:endParaRPr lang="en-GB" altLang="en-US" sz="2000" b="1" dirty="0"/>
          </a:p>
          <a:p>
            <a:pPr>
              <a:lnSpc>
                <a:spcPct val="90000"/>
              </a:lnSpc>
              <a:spcBef>
                <a:spcPct val="25000"/>
              </a:spcBef>
              <a:spcAft>
                <a:spcPct val="25000"/>
              </a:spcAft>
              <a:buFontTx/>
              <a:buNone/>
            </a:pPr>
            <a:r>
              <a:rPr lang="en-US" altLang="en-US" sz="2000" dirty="0"/>
              <a:t>	</a:t>
            </a:r>
            <a:r>
              <a:rPr lang="en-US" altLang="en-US" sz="1800" dirty="0" err="1"/>
              <a:t>Telebiometrics</a:t>
            </a:r>
            <a:r>
              <a:rPr lang="en-US" altLang="en-US" sz="1800" dirty="0"/>
              <a:t>, identity management and architectures, Generic technologies to support secure applications</a:t>
            </a:r>
            <a:r>
              <a:rPr lang="en-US" altLang="en-US" sz="2000" dirty="0"/>
              <a:t>.</a:t>
            </a:r>
          </a:p>
          <a:p>
            <a:pPr>
              <a:lnSpc>
                <a:spcPct val="90000"/>
              </a:lnSpc>
            </a:pPr>
            <a:r>
              <a:rPr lang="en-US" altLang="en-US" sz="2400" dirty="0"/>
              <a:t>Q1/17, </a:t>
            </a:r>
            <a:r>
              <a:rPr lang="en-US" altLang="en-US" sz="2000" dirty="0"/>
              <a:t>Telecommunication/ICT security coordination</a:t>
            </a:r>
          </a:p>
        </p:txBody>
      </p:sp>
      <p:sp>
        <p:nvSpPr>
          <p:cNvPr id="2" name="슬라이드 번호 개체 틀 1">
            <a:extLst>
              <a:ext uri="{FF2B5EF4-FFF2-40B4-BE49-F238E27FC236}">
                <a16:creationId xmlns:a16="http://schemas.microsoft.com/office/drawing/2014/main" id="{354D98DB-ED4B-4917-B00C-AA503A16CD4B}"/>
              </a:ext>
            </a:extLst>
          </p:cNvPr>
          <p:cNvSpPr>
            <a:spLocks noGrp="1"/>
          </p:cNvSpPr>
          <p:nvPr>
            <p:ph type="sldNum" sz="quarter" idx="4"/>
          </p:nvPr>
        </p:nvSpPr>
        <p:spPr/>
        <p:txBody>
          <a:bodyPr/>
          <a:lstStyle/>
          <a:p>
            <a:pPr algn="r"/>
            <a:fld id="{8D268F8D-03EF-4588-9F60-ACF73A1CBE67}" type="slidenum">
              <a:rPr lang="en-US" altLang="ko-KR" smtClean="0"/>
              <a:pPr algn="r"/>
              <a:t>21</a:t>
            </a:fld>
            <a:endParaRPr lang="ko-KR" altLang="en-US" dirty="0"/>
          </a:p>
        </p:txBody>
      </p:sp>
    </p:spTree>
    <p:extLst>
      <p:ext uri="{BB962C8B-B14F-4D97-AF65-F5344CB8AC3E}">
        <p14:creationId xmlns:p14="http://schemas.microsoft.com/office/powerpoint/2010/main" val="740226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0483" name="Rectangle 3"/>
          <p:cNvSpPr>
            <a:spLocks noGrp="1" noChangeArrowheads="1"/>
          </p:cNvSpPr>
          <p:nvPr>
            <p:ph type="title"/>
          </p:nvPr>
        </p:nvSpPr>
        <p:spPr/>
        <p:txBody>
          <a:bodyPr/>
          <a:lstStyle/>
          <a:p>
            <a:r>
              <a:rPr lang="en-US" altLang="en-US" dirty="0"/>
              <a:t>Study Group Structure (2021 – )</a:t>
            </a:r>
            <a:endParaRPr lang="en-GB" altLang="en-US" dirty="0"/>
          </a:p>
        </p:txBody>
      </p:sp>
      <p:sp>
        <p:nvSpPr>
          <p:cNvPr id="20484" name="Rectangle 4"/>
          <p:cNvSpPr>
            <a:spLocks noGrp="1" noChangeArrowheads="1"/>
          </p:cNvSpPr>
          <p:nvPr>
            <p:ph idx="1"/>
          </p:nvPr>
        </p:nvSpPr>
        <p:spPr>
          <a:xfrm>
            <a:off x="209007" y="890469"/>
            <a:ext cx="11800114" cy="4838999"/>
          </a:xfrm>
        </p:spPr>
        <p:txBody>
          <a:bodyPr>
            <a:normAutofit lnSpcReduction="10000"/>
          </a:bodyPr>
          <a:lstStyle/>
          <a:p>
            <a:pPr>
              <a:lnSpc>
                <a:spcPct val="90000"/>
              </a:lnSpc>
            </a:pPr>
            <a:r>
              <a:rPr lang="en-US" altLang="en-US" sz="2400" dirty="0"/>
              <a:t>WP</a:t>
            </a:r>
            <a:r>
              <a:rPr lang="en-GB" altLang="en-US" sz="2400" dirty="0"/>
              <a:t> 1/17, </a:t>
            </a:r>
            <a:r>
              <a:rPr lang="en-GB" altLang="en-US" sz="2000" b="1" dirty="0"/>
              <a:t>Security strategy and coordination</a:t>
            </a:r>
          </a:p>
          <a:p>
            <a:pPr>
              <a:lnSpc>
                <a:spcPct val="90000"/>
              </a:lnSpc>
              <a:spcBef>
                <a:spcPct val="25000"/>
              </a:spcBef>
              <a:spcAft>
                <a:spcPct val="25000"/>
              </a:spcAft>
              <a:buNone/>
            </a:pPr>
            <a:r>
              <a:rPr lang="en-GB" altLang="en-US" sz="2000" b="1" dirty="0"/>
              <a:t>    </a:t>
            </a:r>
            <a:r>
              <a:rPr lang="en-US" altLang="en-US" sz="1600" dirty="0">
                <a:solidFill>
                  <a:schemeClr val="bg2">
                    <a:lumMod val="75000"/>
                  </a:schemeClr>
                </a:solidFill>
              </a:rPr>
              <a:t>Security standardization strategy and coordination, Security for/by emerging technologies including quantum-based security</a:t>
            </a:r>
            <a:endParaRPr lang="en-GB" altLang="en-US" sz="1600" dirty="0">
              <a:solidFill>
                <a:schemeClr val="bg2">
                  <a:lumMod val="75000"/>
                </a:schemeClr>
              </a:solidFill>
            </a:endParaRPr>
          </a:p>
          <a:p>
            <a:pPr>
              <a:lnSpc>
                <a:spcPct val="90000"/>
              </a:lnSpc>
            </a:pPr>
            <a:r>
              <a:rPr lang="en-GB" altLang="en-US" sz="2400" dirty="0"/>
              <a:t>WP 2/17</a:t>
            </a:r>
            <a:r>
              <a:rPr lang="en-GB" altLang="en-US" sz="2000" dirty="0"/>
              <a:t>, </a:t>
            </a:r>
            <a:r>
              <a:rPr lang="en-GB" altLang="en-US" sz="2000" b="1" dirty="0"/>
              <a:t>5G, IoT and ITS Security</a:t>
            </a:r>
            <a:endParaRPr lang="en-US" altLang="en-US" sz="2000" b="1" dirty="0"/>
          </a:p>
          <a:p>
            <a:pPr>
              <a:lnSpc>
                <a:spcPct val="90000"/>
              </a:lnSpc>
              <a:spcBef>
                <a:spcPct val="25000"/>
              </a:spcBef>
              <a:spcAft>
                <a:spcPct val="25000"/>
              </a:spcAft>
              <a:buFontTx/>
              <a:buNone/>
            </a:pPr>
            <a:r>
              <a:rPr lang="en-US" altLang="en-US" sz="2000" dirty="0"/>
              <a:t>	</a:t>
            </a:r>
            <a:r>
              <a:rPr lang="en-US" altLang="en-US" sz="1600" dirty="0">
                <a:solidFill>
                  <a:schemeClr val="bg2">
                    <a:lumMod val="75000"/>
                  </a:schemeClr>
                </a:solidFill>
              </a:rPr>
              <a:t>Security architecture and network security, Security for telecommunication services and Internet of Things, Intelligent transport system security</a:t>
            </a:r>
            <a:r>
              <a:rPr lang="en-US" altLang="en-US" sz="1600" dirty="0"/>
              <a:t>.</a:t>
            </a:r>
          </a:p>
          <a:p>
            <a:pPr>
              <a:lnSpc>
                <a:spcPct val="90000"/>
              </a:lnSpc>
            </a:pPr>
            <a:r>
              <a:rPr lang="en-GB" altLang="en-US" sz="2400" dirty="0"/>
              <a:t>WP 3/17</a:t>
            </a:r>
            <a:r>
              <a:rPr lang="en-GB" altLang="en-US" sz="2000" dirty="0"/>
              <a:t>, </a:t>
            </a:r>
            <a:r>
              <a:rPr lang="en-GB" altLang="en-US" sz="2000" b="1" dirty="0"/>
              <a:t>Cybersecurity and management</a:t>
            </a:r>
          </a:p>
          <a:p>
            <a:pPr>
              <a:lnSpc>
                <a:spcPct val="90000"/>
              </a:lnSpc>
              <a:spcBef>
                <a:spcPct val="25000"/>
              </a:spcBef>
              <a:spcAft>
                <a:spcPct val="25000"/>
              </a:spcAft>
              <a:buFontTx/>
              <a:buNone/>
            </a:pPr>
            <a:r>
              <a:rPr lang="en-US" altLang="en-US" sz="2000" dirty="0"/>
              <a:t>	</a:t>
            </a:r>
            <a:r>
              <a:rPr lang="en-US" altLang="en-US" sz="1600" dirty="0">
                <a:solidFill>
                  <a:schemeClr val="bg2">
                    <a:lumMod val="75000"/>
                  </a:schemeClr>
                </a:solidFill>
              </a:rPr>
              <a:t>Telecommunication information security management and security services, Cybersecurity and countering spam</a:t>
            </a:r>
            <a:r>
              <a:rPr lang="en-US" altLang="en-US" sz="1600" dirty="0"/>
              <a:t>.</a:t>
            </a:r>
            <a:endParaRPr lang="en-GB" altLang="en-US" sz="1600" dirty="0"/>
          </a:p>
          <a:p>
            <a:pPr>
              <a:lnSpc>
                <a:spcPct val="90000"/>
              </a:lnSpc>
            </a:pPr>
            <a:r>
              <a:rPr lang="en-GB" altLang="en-US" sz="2400" dirty="0"/>
              <a:t>WP 4</a:t>
            </a:r>
            <a:r>
              <a:rPr lang="en-US" altLang="en-US" sz="2400" dirty="0"/>
              <a:t>/17</a:t>
            </a:r>
            <a:r>
              <a:rPr lang="en-GB" altLang="en-US" sz="2000" dirty="0"/>
              <a:t>, </a:t>
            </a:r>
            <a:r>
              <a:rPr lang="en-US" altLang="en-US" sz="2000" b="1" dirty="0"/>
              <a:t>Service and application security</a:t>
            </a:r>
            <a:endParaRPr lang="en-GB" altLang="en-US" sz="2000" b="1" dirty="0"/>
          </a:p>
          <a:p>
            <a:pPr>
              <a:lnSpc>
                <a:spcPct val="90000"/>
              </a:lnSpc>
              <a:spcBef>
                <a:spcPct val="25000"/>
              </a:spcBef>
              <a:spcAft>
                <a:spcPct val="25000"/>
              </a:spcAft>
              <a:buFontTx/>
              <a:buNone/>
            </a:pPr>
            <a:r>
              <a:rPr lang="en-US" altLang="en-US" sz="2000" dirty="0"/>
              <a:t>	</a:t>
            </a:r>
            <a:r>
              <a:rPr lang="en-US" altLang="en-US" sz="1600" dirty="0"/>
              <a:t>Secure application services, Cloud computing and Big data infrastructure security, Distributed Ledger Technology (DLT) security</a:t>
            </a:r>
            <a:r>
              <a:rPr lang="en-US" altLang="en-US" sz="1800" dirty="0"/>
              <a:t>.</a:t>
            </a:r>
          </a:p>
          <a:p>
            <a:pPr>
              <a:lnSpc>
                <a:spcPct val="90000"/>
              </a:lnSpc>
            </a:pPr>
            <a:r>
              <a:rPr lang="en-GB" altLang="en-US" sz="2400" dirty="0"/>
              <a:t>WP 5</a:t>
            </a:r>
            <a:r>
              <a:rPr lang="en-US" altLang="en-US" sz="2400" dirty="0"/>
              <a:t>/17</a:t>
            </a:r>
            <a:r>
              <a:rPr lang="en-GB" altLang="en-US" sz="2000" dirty="0"/>
              <a:t>, </a:t>
            </a:r>
            <a:r>
              <a:rPr lang="en-US" altLang="en-US" sz="2000" b="1" dirty="0"/>
              <a:t>Fundamental security technologies</a:t>
            </a:r>
            <a:endParaRPr lang="en-GB" altLang="en-US" sz="2000" b="1" dirty="0"/>
          </a:p>
          <a:p>
            <a:pPr>
              <a:lnSpc>
                <a:spcPct val="90000"/>
              </a:lnSpc>
              <a:spcBef>
                <a:spcPct val="25000"/>
              </a:spcBef>
              <a:spcAft>
                <a:spcPct val="25000"/>
              </a:spcAft>
              <a:buFontTx/>
              <a:buNone/>
            </a:pPr>
            <a:r>
              <a:rPr lang="en-US" altLang="en-US" sz="2000" dirty="0"/>
              <a:t>	</a:t>
            </a:r>
            <a:r>
              <a:rPr lang="en-US" altLang="en-US" sz="1600" dirty="0">
                <a:solidFill>
                  <a:schemeClr val="bg2">
                    <a:lumMod val="75000"/>
                  </a:schemeClr>
                </a:solidFill>
              </a:rPr>
              <a:t>Identity management and </a:t>
            </a:r>
            <a:r>
              <a:rPr lang="en-US" altLang="en-US" sz="1600" dirty="0" err="1">
                <a:solidFill>
                  <a:schemeClr val="bg2">
                    <a:lumMod val="75000"/>
                  </a:schemeClr>
                </a:solidFill>
              </a:rPr>
              <a:t>telebiometrics</a:t>
            </a:r>
            <a:r>
              <a:rPr lang="en-US" altLang="en-US" sz="1600" dirty="0">
                <a:solidFill>
                  <a:schemeClr val="bg2">
                    <a:lumMod val="75000"/>
                  </a:schemeClr>
                </a:solidFill>
              </a:rPr>
              <a:t> architecture and mechanisms, Generic technologies to support secure applications.</a:t>
            </a:r>
            <a:endParaRPr lang="en-US" altLang="en-US" sz="1600" dirty="0">
              <a:solidFill>
                <a:schemeClr val="bg2">
                  <a:lumMod val="75000"/>
                </a:schemeClr>
              </a:solidFill>
              <a:highlight>
                <a:srgbClr val="FFFF00"/>
              </a:highlight>
            </a:endParaRPr>
          </a:p>
        </p:txBody>
      </p:sp>
      <p:sp>
        <p:nvSpPr>
          <p:cNvPr id="2" name="슬라이드 번호 개체 틀 1">
            <a:extLst>
              <a:ext uri="{FF2B5EF4-FFF2-40B4-BE49-F238E27FC236}">
                <a16:creationId xmlns:a16="http://schemas.microsoft.com/office/drawing/2014/main" id="{6862B5A1-4B0A-4EF3-9953-9D321F8E1D98}"/>
              </a:ext>
            </a:extLst>
          </p:cNvPr>
          <p:cNvSpPr>
            <a:spLocks noGrp="1"/>
          </p:cNvSpPr>
          <p:nvPr>
            <p:ph type="sldNum" sz="quarter" idx="4"/>
          </p:nvPr>
        </p:nvSpPr>
        <p:spPr/>
        <p:txBody>
          <a:bodyPr/>
          <a:lstStyle/>
          <a:p>
            <a:pPr algn="r"/>
            <a:fld id="{8D268F8D-03EF-4588-9F60-ACF73A1CBE67}" type="slidenum">
              <a:rPr lang="en-US" altLang="ko-KR" smtClean="0"/>
              <a:pPr algn="r"/>
              <a:t>22</a:t>
            </a:fld>
            <a:endParaRPr lang="ko-KR" altLang="en-US" dirty="0"/>
          </a:p>
        </p:txBody>
      </p:sp>
    </p:spTree>
    <p:extLst>
      <p:ext uri="{BB962C8B-B14F-4D97-AF65-F5344CB8AC3E}">
        <p14:creationId xmlns:p14="http://schemas.microsoft.com/office/powerpoint/2010/main" val="2595469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136207"/>
            <a:ext cx="9144000" cy="1052513"/>
          </a:xfrm>
        </p:spPr>
        <p:txBody>
          <a:bodyPr/>
          <a:lstStyle/>
          <a:p>
            <a:r>
              <a:rPr lang="en-US" altLang="en-US" dirty="0"/>
              <a:t>SG 17-related other groups (I)</a:t>
            </a:r>
          </a:p>
        </p:txBody>
      </p:sp>
      <p:sp>
        <p:nvSpPr>
          <p:cNvPr id="22531" name="Rectangle 3"/>
          <p:cNvSpPr>
            <a:spLocks noGrp="1" noChangeArrowheads="1"/>
          </p:cNvSpPr>
          <p:nvPr>
            <p:ph idx="1"/>
          </p:nvPr>
        </p:nvSpPr>
        <p:spPr>
          <a:xfrm>
            <a:off x="359327" y="1144604"/>
            <a:ext cx="11473345" cy="4568791"/>
          </a:xfrm>
        </p:spPr>
        <p:txBody>
          <a:bodyPr>
            <a:normAutofit fontScale="92500" lnSpcReduction="10000"/>
          </a:bodyPr>
          <a:lstStyle/>
          <a:p>
            <a:r>
              <a:rPr lang="en-US" altLang="en-US" sz="2400" dirty="0">
                <a:solidFill>
                  <a:schemeClr val="bg2">
                    <a:lumMod val="75000"/>
                  </a:schemeClr>
                </a:solidFill>
              </a:rPr>
              <a:t>JCA-</a:t>
            </a:r>
            <a:r>
              <a:rPr lang="en-US" altLang="en-US" sz="2400" dirty="0" err="1">
                <a:solidFill>
                  <a:schemeClr val="bg2">
                    <a:lumMod val="75000"/>
                  </a:schemeClr>
                </a:solidFill>
              </a:rPr>
              <a:t>IdM</a:t>
            </a:r>
            <a:r>
              <a:rPr lang="en-US" altLang="en-US" sz="2400" dirty="0">
                <a:solidFill>
                  <a:schemeClr val="bg2">
                    <a:lumMod val="75000"/>
                  </a:schemeClr>
                </a:solidFill>
              </a:rPr>
              <a:t> (Identity Management)</a:t>
            </a:r>
          </a:p>
          <a:p>
            <a:pPr lvl="1">
              <a:spcBef>
                <a:spcPts val="1200"/>
              </a:spcBef>
            </a:pPr>
            <a:r>
              <a:rPr lang="en-US" altLang="en-US" sz="2000" dirty="0">
                <a:solidFill>
                  <a:schemeClr val="bg2">
                    <a:lumMod val="75000"/>
                  </a:schemeClr>
                </a:solidFill>
              </a:rPr>
              <a:t>Established 2007</a:t>
            </a:r>
          </a:p>
          <a:p>
            <a:pPr lvl="1">
              <a:spcBef>
                <a:spcPts val="1200"/>
              </a:spcBef>
            </a:pPr>
            <a:r>
              <a:rPr lang="en-US" altLang="en-US" sz="2000" dirty="0">
                <a:solidFill>
                  <a:schemeClr val="bg2">
                    <a:lumMod val="75000"/>
                  </a:schemeClr>
                </a:solidFill>
              </a:rPr>
              <a:t>Co-Chairmen: Mr BARBIR Abbie, Aetna,</a:t>
            </a:r>
            <a:br>
              <a:rPr lang="en-US" altLang="en-US" sz="2000" dirty="0">
                <a:solidFill>
                  <a:schemeClr val="bg2">
                    <a:lumMod val="75000"/>
                  </a:schemeClr>
                </a:solidFill>
              </a:rPr>
            </a:br>
            <a:r>
              <a:rPr lang="en-US" altLang="en-US" sz="2000" dirty="0">
                <a:solidFill>
                  <a:schemeClr val="bg2">
                    <a:lumMod val="75000"/>
                  </a:schemeClr>
                </a:solidFill>
              </a:rPr>
              <a:t>                     Mr TAKECHI Hiroshi, NEC</a:t>
            </a:r>
            <a:br>
              <a:rPr lang="en-US" altLang="en-US" sz="2000" dirty="0">
                <a:solidFill>
                  <a:schemeClr val="bg2">
                    <a:lumMod val="75000"/>
                  </a:schemeClr>
                </a:solidFill>
              </a:rPr>
            </a:br>
            <a:r>
              <a:rPr lang="en-US" altLang="en-US" sz="2000" dirty="0">
                <a:solidFill>
                  <a:schemeClr val="bg2">
                    <a:lumMod val="75000"/>
                  </a:schemeClr>
                </a:solidFill>
              </a:rPr>
              <a:t>                     Mr PARK </a:t>
            </a:r>
            <a:r>
              <a:rPr lang="en-US" altLang="en-US" sz="2000" dirty="0" err="1">
                <a:solidFill>
                  <a:schemeClr val="bg2">
                    <a:lumMod val="75000"/>
                  </a:schemeClr>
                </a:solidFill>
              </a:rPr>
              <a:t>Keundug</a:t>
            </a:r>
            <a:r>
              <a:rPr lang="en-US" altLang="en-US" sz="2000" dirty="0">
                <a:solidFill>
                  <a:schemeClr val="bg2">
                    <a:lumMod val="75000"/>
                  </a:schemeClr>
                </a:solidFill>
              </a:rPr>
              <a:t>, Korea (Republic of)</a:t>
            </a:r>
            <a:br>
              <a:rPr lang="en-US" altLang="en-US" sz="2000" dirty="0">
                <a:solidFill>
                  <a:schemeClr val="bg2">
                    <a:lumMod val="75000"/>
                  </a:schemeClr>
                </a:solidFill>
              </a:rPr>
            </a:br>
            <a:r>
              <a:rPr lang="en-US" altLang="en-US" sz="2000" dirty="0">
                <a:solidFill>
                  <a:schemeClr val="bg2">
                    <a:lumMod val="75000"/>
                  </a:schemeClr>
                </a:solidFill>
              </a:rPr>
              <a:t>                     </a:t>
            </a:r>
            <a:r>
              <a:rPr lang="en-US" altLang="en-US" sz="2000" dirty="0" err="1">
                <a:solidFill>
                  <a:schemeClr val="bg2">
                    <a:lumMod val="75000"/>
                  </a:schemeClr>
                </a:solidFill>
              </a:rPr>
              <a:t>Mr</a:t>
            </a:r>
            <a:r>
              <a:rPr lang="en-US" altLang="en-US" sz="2000" dirty="0">
                <a:solidFill>
                  <a:schemeClr val="bg2">
                    <a:lumMod val="75000"/>
                  </a:schemeClr>
                </a:solidFill>
              </a:rPr>
              <a:t> YOUM Heung Youl, Korea (Republic of) </a:t>
            </a:r>
          </a:p>
          <a:p>
            <a:pPr lvl="1">
              <a:spcBef>
                <a:spcPts val="1200"/>
              </a:spcBef>
            </a:pPr>
            <a:r>
              <a:rPr lang="en-US" altLang="en-US" sz="2000" dirty="0">
                <a:solidFill>
                  <a:schemeClr val="bg2">
                    <a:lumMod val="75000"/>
                  </a:schemeClr>
                </a:solidFill>
              </a:rPr>
              <a:t>Represented: SGs 2, 3, 5, 9, 12, 13, 15, 16, 17, Decentralized Identify Foundation, FIDO Alliance, ISO/IEC JTC 1/SC 27/WG 5, ISO TC 307, Kantara Initiative, Mobile Driving License, NH-ISAC Identity working group, OASIS, </a:t>
            </a:r>
            <a:r>
              <a:rPr lang="en-US" altLang="en-US" sz="2000" dirty="0" err="1">
                <a:solidFill>
                  <a:schemeClr val="bg2">
                    <a:lumMod val="75000"/>
                  </a:schemeClr>
                </a:solidFill>
              </a:rPr>
              <a:t>OpenIdD</a:t>
            </a:r>
            <a:r>
              <a:rPr lang="en-US" altLang="en-US" sz="2000" dirty="0">
                <a:solidFill>
                  <a:schemeClr val="bg2">
                    <a:lumMod val="75000"/>
                  </a:schemeClr>
                </a:solidFill>
              </a:rPr>
              <a:t> Foundation, </a:t>
            </a:r>
            <a:r>
              <a:rPr lang="en-US" altLang="en-US" sz="2000" dirty="0" err="1">
                <a:solidFill>
                  <a:schemeClr val="bg2">
                    <a:lumMod val="75000"/>
                  </a:schemeClr>
                </a:solidFill>
              </a:rPr>
              <a:t>Soverin</a:t>
            </a:r>
            <a:r>
              <a:rPr lang="en-US" altLang="en-US" sz="2000" dirty="0">
                <a:solidFill>
                  <a:schemeClr val="bg2">
                    <a:lumMod val="75000"/>
                  </a:schemeClr>
                </a:solidFill>
              </a:rPr>
              <a:t> Foundation, SSI Open Standards, UPU,…</a:t>
            </a:r>
          </a:p>
          <a:p>
            <a:pPr lvl="1">
              <a:spcBef>
                <a:spcPts val="1200"/>
              </a:spcBef>
            </a:pPr>
            <a:r>
              <a:rPr lang="en-US" altLang="en-US" sz="2000" dirty="0">
                <a:solidFill>
                  <a:schemeClr val="bg2">
                    <a:lumMod val="75000"/>
                  </a:schemeClr>
                </a:solidFill>
              </a:rPr>
              <a:t>6 meetings in this study period</a:t>
            </a:r>
          </a:p>
          <a:p>
            <a:r>
              <a:rPr lang="en-US" altLang="en-US" sz="2400" dirty="0">
                <a:solidFill>
                  <a:schemeClr val="bg2">
                    <a:lumMod val="75000"/>
                  </a:schemeClr>
                </a:solidFill>
              </a:rPr>
              <a:t>JCA-COP (Child Online Protection)</a:t>
            </a:r>
          </a:p>
          <a:p>
            <a:pPr lvl="1">
              <a:spcBef>
                <a:spcPts val="1200"/>
              </a:spcBef>
            </a:pPr>
            <a:r>
              <a:rPr lang="en-US" altLang="en-US" sz="2000" dirty="0">
                <a:solidFill>
                  <a:schemeClr val="bg2">
                    <a:lumMod val="75000"/>
                  </a:schemeClr>
                </a:solidFill>
              </a:rPr>
              <a:t>Established April </a:t>
            </a:r>
            <a:r>
              <a:rPr lang="en-US" altLang="en-US" sz="2000" dirty="0"/>
              <a:t>2012, dormant in this study period</a:t>
            </a:r>
            <a:endParaRPr lang="en-US" altLang="en-US" sz="2400" dirty="0"/>
          </a:p>
        </p:txBody>
      </p:sp>
      <p:sp>
        <p:nvSpPr>
          <p:cNvPr id="2" name="슬라이드 번호 개체 틀 1">
            <a:extLst>
              <a:ext uri="{FF2B5EF4-FFF2-40B4-BE49-F238E27FC236}">
                <a16:creationId xmlns:a16="http://schemas.microsoft.com/office/drawing/2014/main" id="{DA99E006-1B31-4957-AB81-79EFAF4AA367}"/>
              </a:ext>
            </a:extLst>
          </p:cNvPr>
          <p:cNvSpPr>
            <a:spLocks noGrp="1"/>
          </p:cNvSpPr>
          <p:nvPr>
            <p:ph type="sldNum" sz="quarter" idx="4"/>
          </p:nvPr>
        </p:nvSpPr>
        <p:spPr/>
        <p:txBody>
          <a:bodyPr/>
          <a:lstStyle/>
          <a:p>
            <a:pPr algn="r"/>
            <a:fld id="{8D268F8D-03EF-4588-9F60-ACF73A1CBE67}" type="slidenum">
              <a:rPr lang="en-US" altLang="ko-KR" smtClean="0"/>
              <a:pPr algn="r"/>
              <a:t>23</a:t>
            </a:fld>
            <a:endParaRPr lang="ko-KR" altLang="en-US" dirty="0"/>
          </a:p>
        </p:txBody>
      </p:sp>
    </p:spTree>
    <p:extLst>
      <p:ext uri="{BB962C8B-B14F-4D97-AF65-F5344CB8AC3E}">
        <p14:creationId xmlns:p14="http://schemas.microsoft.com/office/powerpoint/2010/main" val="1747685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1507" name="Rectangle 3"/>
          <p:cNvSpPr>
            <a:spLocks noGrp="1" noChangeArrowheads="1"/>
          </p:cNvSpPr>
          <p:nvPr>
            <p:ph type="title"/>
          </p:nvPr>
        </p:nvSpPr>
        <p:spPr>
          <a:xfrm>
            <a:off x="589547" y="300789"/>
            <a:ext cx="10756232" cy="986590"/>
          </a:xfrm>
        </p:spPr>
        <p:txBody>
          <a:bodyPr/>
          <a:lstStyle/>
          <a:p>
            <a:r>
              <a:rPr lang="en-US" altLang="en-US" dirty="0">
                <a:solidFill>
                  <a:schemeClr val="bg2">
                    <a:lumMod val="75000"/>
                  </a:schemeClr>
                </a:solidFill>
              </a:rPr>
              <a:t>SG 17-related other groups (II)</a:t>
            </a:r>
            <a:endParaRPr lang="en-GB" altLang="en-US" dirty="0">
              <a:solidFill>
                <a:schemeClr val="bg2">
                  <a:lumMod val="75000"/>
                </a:schemeClr>
              </a:solidFill>
            </a:endParaRPr>
          </a:p>
        </p:txBody>
      </p:sp>
      <p:sp>
        <p:nvSpPr>
          <p:cNvPr id="20484" name="Rectangle 4"/>
          <p:cNvSpPr>
            <a:spLocks noGrp="1" noChangeArrowheads="1"/>
          </p:cNvSpPr>
          <p:nvPr>
            <p:ph idx="1"/>
          </p:nvPr>
        </p:nvSpPr>
        <p:spPr>
          <a:xfrm>
            <a:off x="1045029" y="1600201"/>
            <a:ext cx="9443584" cy="4060824"/>
          </a:xfrm>
        </p:spPr>
        <p:txBody>
          <a:bodyPr/>
          <a:lstStyle/>
          <a:p>
            <a:pPr>
              <a:lnSpc>
                <a:spcPct val="90000"/>
              </a:lnSpc>
              <a:spcBef>
                <a:spcPts val="600"/>
              </a:spcBef>
              <a:spcAft>
                <a:spcPts val="600"/>
              </a:spcAft>
              <a:buNone/>
              <a:defRPr/>
            </a:pPr>
            <a:r>
              <a:rPr lang="en-US" altLang="en-US" sz="2000" dirty="0"/>
              <a:t>	</a:t>
            </a:r>
            <a:endParaRPr lang="en-GB" altLang="en-US" sz="400" dirty="0"/>
          </a:p>
          <a:p>
            <a:pPr>
              <a:lnSpc>
                <a:spcPct val="90000"/>
              </a:lnSpc>
              <a:spcBef>
                <a:spcPts val="600"/>
              </a:spcBef>
              <a:spcAft>
                <a:spcPts val="600"/>
              </a:spcAft>
              <a:defRPr/>
            </a:pPr>
            <a:r>
              <a:rPr lang="en-GB" altLang="en-US" sz="2400" dirty="0">
                <a:solidFill>
                  <a:schemeClr val="bg2">
                    <a:lumMod val="75000"/>
                  </a:schemeClr>
                </a:solidFill>
              </a:rPr>
              <a:t>SG17 Regional Group for Africa.</a:t>
            </a:r>
            <a:endParaRPr lang="en-US" altLang="en-US" sz="2400" dirty="0">
              <a:solidFill>
                <a:schemeClr val="bg2">
                  <a:lumMod val="75000"/>
                </a:schemeClr>
              </a:solidFill>
            </a:endParaRPr>
          </a:p>
          <a:p>
            <a:pPr lvl="1">
              <a:lnSpc>
                <a:spcPct val="90000"/>
              </a:lnSpc>
              <a:buFont typeface="Arial" panose="020B0604020202020204" pitchFamily="34" charset="0"/>
              <a:buChar char="•"/>
              <a:defRPr/>
            </a:pPr>
            <a:r>
              <a:rPr lang="en-GB" sz="2000" dirty="0">
                <a:solidFill>
                  <a:schemeClr val="bg2">
                    <a:lumMod val="75000"/>
                  </a:schemeClr>
                </a:solidFill>
              </a:rPr>
              <a:t>Created April 2015 in last study period </a:t>
            </a:r>
          </a:p>
          <a:p>
            <a:pPr lvl="1">
              <a:lnSpc>
                <a:spcPct val="90000"/>
              </a:lnSpc>
              <a:buFont typeface="Arial" panose="020B0604020202020204" pitchFamily="34" charset="0"/>
              <a:buChar char="•"/>
              <a:defRPr/>
            </a:pPr>
            <a:r>
              <a:rPr lang="en-GB" altLang="en-US" sz="2000" dirty="0">
                <a:solidFill>
                  <a:schemeClr val="bg2">
                    <a:lumMod val="75000"/>
                  </a:schemeClr>
                </a:solidFill>
              </a:rPr>
              <a:t>Held 3 meeting (2 physical + 1 virtual) and 2 informal gatherings this study period</a:t>
            </a:r>
          </a:p>
          <a:p>
            <a:pPr>
              <a:lnSpc>
                <a:spcPct val="90000"/>
              </a:lnSpc>
              <a:buFontTx/>
              <a:buNone/>
              <a:defRPr/>
            </a:pPr>
            <a:endParaRPr lang="en-GB" altLang="en-US" sz="2000" dirty="0">
              <a:solidFill>
                <a:schemeClr val="bg2">
                  <a:lumMod val="75000"/>
                </a:schemeClr>
              </a:solidFill>
            </a:endParaRPr>
          </a:p>
          <a:p>
            <a:pPr>
              <a:lnSpc>
                <a:spcPct val="90000"/>
              </a:lnSpc>
              <a:spcBef>
                <a:spcPts val="600"/>
              </a:spcBef>
              <a:spcAft>
                <a:spcPts val="600"/>
              </a:spcAft>
              <a:defRPr/>
            </a:pPr>
            <a:r>
              <a:rPr lang="en-GB" altLang="en-US" sz="2400" dirty="0">
                <a:solidFill>
                  <a:schemeClr val="bg2">
                    <a:lumMod val="75000"/>
                  </a:schemeClr>
                </a:solidFill>
              </a:rPr>
              <a:t>SG17 Regional Group for Arab.</a:t>
            </a:r>
            <a:endParaRPr lang="en-US" altLang="en-US" sz="2400" dirty="0">
              <a:solidFill>
                <a:schemeClr val="bg2">
                  <a:lumMod val="75000"/>
                </a:schemeClr>
              </a:solidFill>
            </a:endParaRPr>
          </a:p>
          <a:p>
            <a:pPr marL="685800" lvl="1">
              <a:lnSpc>
                <a:spcPct val="90000"/>
              </a:lnSpc>
              <a:buFont typeface="Arial" panose="020B0604020202020204" pitchFamily="34" charset="0"/>
              <a:buChar char="•"/>
              <a:defRPr/>
            </a:pPr>
            <a:r>
              <a:rPr lang="en-GB" altLang="en-US" sz="2000" dirty="0">
                <a:solidFill>
                  <a:schemeClr val="bg2">
                    <a:lumMod val="75000"/>
                  </a:schemeClr>
                </a:solidFill>
              </a:rPr>
              <a:t>Created March 2017</a:t>
            </a:r>
          </a:p>
          <a:p>
            <a:pPr marL="685800" lvl="1">
              <a:lnSpc>
                <a:spcPct val="90000"/>
              </a:lnSpc>
              <a:buFont typeface="Arial" panose="020B0604020202020204" pitchFamily="34" charset="0"/>
              <a:buChar char="•"/>
              <a:defRPr/>
            </a:pPr>
            <a:r>
              <a:rPr lang="en-GB" altLang="en-US" sz="2000" dirty="0">
                <a:solidFill>
                  <a:schemeClr val="bg2">
                    <a:lumMod val="75000"/>
                  </a:schemeClr>
                </a:solidFill>
              </a:rPr>
              <a:t>Held 3 meetings and one informal gathering this study period</a:t>
            </a:r>
          </a:p>
        </p:txBody>
      </p:sp>
      <p:sp>
        <p:nvSpPr>
          <p:cNvPr id="2" name="슬라이드 번호 개체 틀 1">
            <a:extLst>
              <a:ext uri="{FF2B5EF4-FFF2-40B4-BE49-F238E27FC236}">
                <a16:creationId xmlns:a16="http://schemas.microsoft.com/office/drawing/2014/main" id="{9D66DBFD-4486-4FAB-95F4-D7FF92AF4FE4}"/>
              </a:ext>
            </a:extLst>
          </p:cNvPr>
          <p:cNvSpPr>
            <a:spLocks noGrp="1"/>
          </p:cNvSpPr>
          <p:nvPr>
            <p:ph type="sldNum" sz="quarter" idx="4"/>
          </p:nvPr>
        </p:nvSpPr>
        <p:spPr/>
        <p:txBody>
          <a:bodyPr/>
          <a:lstStyle/>
          <a:p>
            <a:pPr algn="r"/>
            <a:fld id="{8D268F8D-03EF-4588-9F60-ACF73A1CBE67}" type="slidenum">
              <a:rPr lang="en-US" altLang="ko-KR" smtClean="0"/>
              <a:pPr algn="r"/>
              <a:t>24</a:t>
            </a:fld>
            <a:endParaRPr lang="ko-KR" altLang="en-US" dirty="0"/>
          </a:p>
        </p:txBody>
      </p:sp>
    </p:spTree>
    <p:extLst>
      <p:ext uri="{BB962C8B-B14F-4D97-AF65-F5344CB8AC3E}">
        <p14:creationId xmlns:p14="http://schemas.microsoft.com/office/powerpoint/2010/main" val="1198393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4"/>
              </a:buBlip>
              <a:defRPr sz="2000">
                <a:solidFill>
                  <a:schemeClr val="bg2"/>
                </a:solidFill>
                <a:latin typeface="Verdana" panose="020B0604030504040204" pitchFamily="34" charset="0"/>
              </a:defRPr>
            </a:lvl3pPr>
            <a:lvl4pPr marL="1600200" indent="-228600">
              <a:spcBef>
                <a:spcPct val="20000"/>
              </a:spcBef>
              <a:buSzPct val="75000"/>
              <a:buBlip>
                <a:blip r:embed="rId5"/>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6"/>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4579" name="Rectangle 3"/>
          <p:cNvSpPr>
            <a:spLocks noChangeArrowheads="1"/>
          </p:cNvSpPr>
          <p:nvPr/>
        </p:nvSpPr>
        <p:spPr bwMode="auto">
          <a:xfrm>
            <a:off x="1905000" y="1600200"/>
            <a:ext cx="84391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4"/>
              </a:buBlip>
              <a:defRPr sz="2000">
                <a:solidFill>
                  <a:schemeClr val="bg2"/>
                </a:solidFill>
                <a:latin typeface="Verdana" panose="020B0604030504040204" pitchFamily="34" charset="0"/>
              </a:defRPr>
            </a:lvl3pPr>
            <a:lvl4pPr marL="1600200" indent="-228600">
              <a:spcBef>
                <a:spcPct val="20000"/>
              </a:spcBef>
              <a:buSzPct val="75000"/>
              <a:buBlip>
                <a:blip r:embed="rId5"/>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6"/>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9pPr>
          </a:lstStyle>
          <a:p>
            <a:pPr fontAlgn="base">
              <a:spcAft>
                <a:spcPct val="0"/>
              </a:spcAft>
              <a:buSzTx/>
              <a:buFontTx/>
              <a:buChar char="•"/>
            </a:pPr>
            <a:endParaRPr lang="en-GB" altLang="en-US" sz="2000" b="1">
              <a:solidFill>
                <a:srgbClr val="000000"/>
              </a:solidFill>
              <a:latin typeface="Arial" panose="020B0604020202020204" pitchFamily="34" charset="0"/>
            </a:endParaRPr>
          </a:p>
        </p:txBody>
      </p:sp>
      <p:sp>
        <p:nvSpPr>
          <p:cNvPr id="24580" name="Rectangle 4"/>
          <p:cNvSpPr>
            <a:spLocks noGrp="1" noChangeArrowheads="1"/>
          </p:cNvSpPr>
          <p:nvPr>
            <p:ph type="title"/>
          </p:nvPr>
        </p:nvSpPr>
        <p:spPr/>
        <p:txBody>
          <a:bodyPr/>
          <a:lstStyle/>
          <a:p>
            <a:r>
              <a:rPr lang="en-GB" altLang="en-US"/>
              <a:t>Highlights of achievements (I)</a:t>
            </a:r>
          </a:p>
        </p:txBody>
      </p:sp>
      <p:sp>
        <p:nvSpPr>
          <p:cNvPr id="24581" name="Rectangle 5"/>
          <p:cNvSpPr>
            <a:spLocks noGrp="1" noChangeArrowheads="1"/>
          </p:cNvSpPr>
          <p:nvPr>
            <p:ph idx="1"/>
          </p:nvPr>
        </p:nvSpPr>
        <p:spPr>
          <a:xfrm>
            <a:off x="426720" y="1123951"/>
            <a:ext cx="11486606" cy="4752975"/>
          </a:xfrm>
        </p:spPr>
        <p:txBody>
          <a:bodyPr/>
          <a:lstStyle/>
          <a:p>
            <a:pPr>
              <a:lnSpc>
                <a:spcPct val="85000"/>
              </a:lnSpc>
              <a:spcBef>
                <a:spcPts val="1200"/>
              </a:spcBef>
            </a:pPr>
            <a:r>
              <a:rPr lang="en-US" altLang="en-US" sz="2300" dirty="0"/>
              <a:t>SG17 successfully transitioned into a core competency center on security attracting 130/190/262 (Min/Average/Max) participants.</a:t>
            </a:r>
          </a:p>
          <a:p>
            <a:pPr>
              <a:lnSpc>
                <a:spcPct val="85000"/>
              </a:lnSpc>
              <a:spcBef>
                <a:spcPts val="1200"/>
              </a:spcBef>
            </a:pPr>
            <a:r>
              <a:rPr lang="en-US" altLang="en-US" sz="2300" dirty="0">
                <a:solidFill>
                  <a:schemeClr val="bg2">
                    <a:lumMod val="75000"/>
                  </a:schemeClr>
                </a:solidFill>
              </a:rPr>
              <a:t>SG17 examined 1,179 contributions and 4,220 TDs.</a:t>
            </a:r>
          </a:p>
          <a:p>
            <a:pPr>
              <a:lnSpc>
                <a:spcPct val="85000"/>
              </a:lnSpc>
              <a:spcBef>
                <a:spcPts val="1200"/>
              </a:spcBef>
            </a:pPr>
            <a:r>
              <a:rPr lang="en-US" altLang="en-US" sz="2300" dirty="0">
                <a:solidFill>
                  <a:schemeClr val="bg2">
                    <a:lumMod val="75000"/>
                  </a:schemeClr>
                </a:solidFill>
              </a:rPr>
              <a:t>100 new Recommendations, 96 revised Recommendations, 4 amended Recommendations, 8 new Supplements, 17 Technical Corrigenda, and 8 Technical Reports were approved under AAP, TAP or agreement.</a:t>
            </a:r>
          </a:p>
          <a:p>
            <a:pPr>
              <a:lnSpc>
                <a:spcPct val="85000"/>
              </a:lnSpc>
              <a:spcBef>
                <a:spcPts val="1200"/>
              </a:spcBef>
            </a:pPr>
            <a:r>
              <a:rPr lang="en-US" altLang="en-US" sz="2300" dirty="0">
                <a:solidFill>
                  <a:schemeClr val="bg2">
                    <a:lumMod val="75000"/>
                  </a:schemeClr>
                </a:solidFill>
              </a:rPr>
              <a:t>3 Recommendations under TAP as of 2 F</a:t>
            </a:r>
            <a:r>
              <a:rPr lang="en-US" altLang="ko-KR" sz="2300" dirty="0">
                <a:solidFill>
                  <a:schemeClr val="bg2">
                    <a:lumMod val="75000"/>
                  </a:schemeClr>
                </a:solidFill>
              </a:rPr>
              <a:t>ebruary</a:t>
            </a:r>
            <a:r>
              <a:rPr lang="ko-KR" altLang="en-US" sz="2300" dirty="0">
                <a:solidFill>
                  <a:schemeClr val="bg2">
                    <a:lumMod val="75000"/>
                  </a:schemeClr>
                </a:solidFill>
              </a:rPr>
              <a:t> </a:t>
            </a:r>
            <a:r>
              <a:rPr lang="en-US" altLang="en-US" sz="2300" dirty="0">
                <a:solidFill>
                  <a:schemeClr val="bg2">
                    <a:lumMod val="75000"/>
                  </a:schemeClr>
                </a:solidFill>
              </a:rPr>
              <a:t>2022</a:t>
            </a:r>
          </a:p>
          <a:p>
            <a:pPr>
              <a:lnSpc>
                <a:spcPct val="85000"/>
              </a:lnSpc>
              <a:spcBef>
                <a:spcPts val="1200"/>
              </a:spcBef>
            </a:pPr>
            <a:r>
              <a:rPr lang="en-US" altLang="en-US" sz="2300" dirty="0">
                <a:solidFill>
                  <a:schemeClr val="bg2">
                    <a:lumMod val="75000"/>
                  </a:schemeClr>
                </a:solidFill>
              </a:rPr>
              <a:t>162 new work items established.</a:t>
            </a:r>
          </a:p>
          <a:p>
            <a:pPr>
              <a:lnSpc>
                <a:spcPct val="85000"/>
              </a:lnSpc>
              <a:spcBef>
                <a:spcPts val="1200"/>
              </a:spcBef>
            </a:pPr>
            <a:r>
              <a:rPr lang="en-US" altLang="en-US" sz="2300" dirty="0">
                <a:solidFill>
                  <a:schemeClr val="bg2">
                    <a:lumMod val="75000"/>
                  </a:schemeClr>
                </a:solidFill>
              </a:rPr>
              <a:t>3 Lead Study Group responsibilities.</a:t>
            </a:r>
          </a:p>
          <a:p>
            <a:pPr>
              <a:lnSpc>
                <a:spcPct val="85000"/>
              </a:lnSpc>
              <a:spcBef>
                <a:spcPts val="1200"/>
              </a:spcBef>
            </a:pPr>
            <a:r>
              <a:rPr lang="en-US" altLang="en-US" sz="2300" dirty="0">
                <a:solidFill>
                  <a:schemeClr val="bg2">
                    <a:lumMod val="75000"/>
                  </a:schemeClr>
                </a:solidFill>
              </a:rPr>
              <a:t>2 JCAs and 2 Projects. </a:t>
            </a:r>
          </a:p>
          <a:p>
            <a:pPr>
              <a:lnSpc>
                <a:spcPct val="85000"/>
              </a:lnSpc>
              <a:spcBef>
                <a:spcPts val="1200"/>
              </a:spcBef>
            </a:pPr>
            <a:r>
              <a:rPr lang="en-US" altLang="en-US" sz="2300" dirty="0">
                <a:solidFill>
                  <a:schemeClr val="bg2">
                    <a:lumMod val="75000"/>
                  </a:schemeClr>
                </a:solidFill>
              </a:rPr>
              <a:t>Increased collabo</a:t>
            </a:r>
            <a:r>
              <a:rPr lang="en-US" altLang="en-US" sz="2300" dirty="0"/>
              <a:t>ration with SDOs (e.g., joint texts).</a:t>
            </a:r>
          </a:p>
        </p:txBody>
      </p:sp>
      <p:sp>
        <p:nvSpPr>
          <p:cNvPr id="2" name="슬라이드 번호 개체 틀 1">
            <a:extLst>
              <a:ext uri="{FF2B5EF4-FFF2-40B4-BE49-F238E27FC236}">
                <a16:creationId xmlns:a16="http://schemas.microsoft.com/office/drawing/2014/main" id="{E44428EE-50CD-4A3D-9AF1-BB6E37DB66BD}"/>
              </a:ext>
            </a:extLst>
          </p:cNvPr>
          <p:cNvSpPr>
            <a:spLocks noGrp="1"/>
          </p:cNvSpPr>
          <p:nvPr>
            <p:ph type="sldNum" sz="quarter" idx="4"/>
          </p:nvPr>
        </p:nvSpPr>
        <p:spPr/>
        <p:txBody>
          <a:bodyPr/>
          <a:lstStyle/>
          <a:p>
            <a:pPr algn="r"/>
            <a:fld id="{8D268F8D-03EF-4588-9F60-ACF73A1CBE67}" type="slidenum">
              <a:rPr lang="en-US" altLang="ko-KR" smtClean="0"/>
              <a:pPr algn="r"/>
              <a:t>25</a:t>
            </a:fld>
            <a:endParaRPr lang="ko-KR" altLang="en-US" dirty="0"/>
          </a:p>
        </p:txBody>
      </p:sp>
    </p:spTree>
    <p:extLst>
      <p:ext uri="{BB962C8B-B14F-4D97-AF65-F5344CB8AC3E}">
        <p14:creationId xmlns:p14="http://schemas.microsoft.com/office/powerpoint/2010/main" val="35235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6627" name="Rectangle 3"/>
          <p:cNvSpPr>
            <a:spLocks noChangeArrowheads="1"/>
          </p:cNvSpPr>
          <p:nvPr/>
        </p:nvSpPr>
        <p:spPr bwMode="auto">
          <a:xfrm>
            <a:off x="1905000" y="1600200"/>
            <a:ext cx="84391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fontAlgn="base">
              <a:spcAft>
                <a:spcPct val="0"/>
              </a:spcAft>
              <a:buSzTx/>
              <a:buFontTx/>
              <a:buChar char="•"/>
            </a:pPr>
            <a:endParaRPr lang="en-GB" altLang="en-US" sz="2000" b="1">
              <a:solidFill>
                <a:srgbClr val="000000"/>
              </a:solidFill>
              <a:latin typeface="Arial" panose="020B0604020202020204" pitchFamily="34" charset="0"/>
            </a:endParaRPr>
          </a:p>
        </p:txBody>
      </p:sp>
      <p:sp>
        <p:nvSpPr>
          <p:cNvPr id="26628" name="Rectangle 4"/>
          <p:cNvSpPr>
            <a:spLocks noGrp="1" noChangeArrowheads="1"/>
          </p:cNvSpPr>
          <p:nvPr>
            <p:ph type="title"/>
          </p:nvPr>
        </p:nvSpPr>
        <p:spPr/>
        <p:txBody>
          <a:bodyPr/>
          <a:lstStyle/>
          <a:p>
            <a:r>
              <a:rPr lang="en-GB" altLang="en-US"/>
              <a:t>Highlights of achievements (I</a:t>
            </a:r>
            <a:r>
              <a:rPr lang="en-US" altLang="en-US"/>
              <a:t>I</a:t>
            </a:r>
            <a:r>
              <a:rPr lang="en-GB" altLang="en-US"/>
              <a:t>)</a:t>
            </a:r>
          </a:p>
        </p:txBody>
      </p:sp>
      <p:sp>
        <p:nvSpPr>
          <p:cNvPr id="26629" name="Rectangle 5"/>
          <p:cNvSpPr>
            <a:spLocks noGrp="1" noChangeArrowheads="1"/>
          </p:cNvSpPr>
          <p:nvPr>
            <p:ph idx="1"/>
          </p:nvPr>
        </p:nvSpPr>
        <p:spPr>
          <a:xfrm>
            <a:off x="1981200" y="1123951"/>
            <a:ext cx="8578850" cy="4570413"/>
          </a:xfrm>
        </p:spPr>
        <p:txBody>
          <a:bodyPr/>
          <a:lstStyle/>
          <a:p>
            <a:pPr>
              <a:lnSpc>
                <a:spcPct val="80000"/>
              </a:lnSpc>
            </a:pPr>
            <a:r>
              <a:rPr lang="en-GB" altLang="en-US" sz="2400" dirty="0"/>
              <a:t>Lead study group for Security </a:t>
            </a:r>
          </a:p>
          <a:p>
            <a:pPr lvl="1">
              <a:lnSpc>
                <a:spcPct val="82000"/>
              </a:lnSpc>
              <a:spcBef>
                <a:spcPts val="1200"/>
              </a:spcBef>
            </a:pPr>
            <a:r>
              <a:rPr lang="en-US" altLang="en-US" sz="2200" dirty="0">
                <a:solidFill>
                  <a:schemeClr val="bg2">
                    <a:lumMod val="75000"/>
                  </a:schemeClr>
                </a:solidFill>
              </a:rPr>
              <a:t>Close coordination and collaboration with other SGs and SDOs on security and PII protection; </a:t>
            </a:r>
            <a:r>
              <a:rPr lang="en-GB" altLang="en-US" sz="2200" dirty="0">
                <a:solidFill>
                  <a:schemeClr val="bg2">
                    <a:lumMod val="75000"/>
                  </a:schemeClr>
                </a:solidFill>
              </a:rPr>
              <a:t>particular focus has been placed upon partnerships and avoiding potential conflicts in the work.</a:t>
            </a:r>
          </a:p>
          <a:p>
            <a:pPr lvl="1">
              <a:lnSpc>
                <a:spcPct val="82000"/>
              </a:lnSpc>
              <a:spcBef>
                <a:spcPts val="1200"/>
              </a:spcBef>
            </a:pPr>
            <a:r>
              <a:rPr lang="en-GB" altLang="en-US" sz="2200" dirty="0">
                <a:solidFill>
                  <a:schemeClr val="bg2">
                    <a:lumMod val="75000"/>
                  </a:schemeClr>
                </a:solidFill>
              </a:rPr>
              <a:t>Joint work with several SCs in ISO/IEC JTC 1.</a:t>
            </a:r>
          </a:p>
          <a:p>
            <a:pPr lvl="1">
              <a:lnSpc>
                <a:spcPct val="82000"/>
              </a:lnSpc>
              <a:spcBef>
                <a:spcPts val="1200"/>
              </a:spcBef>
            </a:pPr>
            <a:r>
              <a:rPr lang="en-US" altLang="en-US" sz="2200" dirty="0">
                <a:solidFill>
                  <a:schemeClr val="bg2">
                    <a:lumMod val="75000"/>
                  </a:schemeClr>
                </a:solidFill>
              </a:rPr>
              <a:t>Produced 7</a:t>
            </a:r>
            <a:r>
              <a:rPr lang="en-US" altLang="en-US" sz="2200" baseline="30000" dirty="0">
                <a:solidFill>
                  <a:schemeClr val="bg2">
                    <a:lumMod val="75000"/>
                  </a:schemeClr>
                </a:solidFill>
              </a:rPr>
              <a:t>th</a:t>
            </a:r>
            <a:r>
              <a:rPr lang="en-US" altLang="en-US" sz="2200" dirty="0">
                <a:solidFill>
                  <a:schemeClr val="bg2">
                    <a:lumMod val="75000"/>
                  </a:schemeClr>
                </a:solidFill>
              </a:rPr>
              <a:t> edition of the “Security Manual” that promotes ITU-T’s security work.</a:t>
            </a:r>
          </a:p>
          <a:p>
            <a:pPr lvl="1">
              <a:lnSpc>
                <a:spcPct val="82000"/>
              </a:lnSpc>
              <a:spcBef>
                <a:spcPts val="1200"/>
              </a:spcBef>
            </a:pPr>
            <a:r>
              <a:rPr lang="en-US" altLang="en-US" sz="2200" dirty="0">
                <a:solidFill>
                  <a:schemeClr val="bg2">
                    <a:lumMod val="75000"/>
                  </a:schemeClr>
                </a:solidFill>
              </a:rPr>
              <a:t>Produced 2</a:t>
            </a:r>
            <a:r>
              <a:rPr lang="en-US" altLang="en-US" sz="2200" baseline="30000" dirty="0">
                <a:solidFill>
                  <a:schemeClr val="bg2">
                    <a:lumMod val="75000"/>
                  </a:schemeClr>
                </a:solidFill>
              </a:rPr>
              <a:t>nd</a:t>
            </a:r>
            <a:r>
              <a:rPr lang="en-US" altLang="en-US" sz="2200" dirty="0">
                <a:solidFill>
                  <a:schemeClr val="bg2">
                    <a:lumMod val="75000"/>
                  </a:schemeClr>
                </a:solidFill>
              </a:rPr>
              <a:t> edition of the Technical Report on successful use of security standards</a:t>
            </a:r>
          </a:p>
          <a:p>
            <a:pPr lvl="1">
              <a:lnSpc>
                <a:spcPct val="82000"/>
              </a:lnSpc>
              <a:spcBef>
                <a:spcPts val="1200"/>
              </a:spcBef>
            </a:pPr>
            <a:r>
              <a:rPr lang="en-US" altLang="en-US" sz="2200" dirty="0">
                <a:solidFill>
                  <a:schemeClr val="bg2">
                    <a:lumMod val="75000"/>
                  </a:schemeClr>
                </a:solidFill>
              </a:rPr>
              <a:t>Security Standards Roadmap </a:t>
            </a:r>
            <a:r>
              <a:rPr lang="en-US" altLang="en-US" sz="2200" dirty="0"/>
              <a:t>and Security Compendium kept up-to-date.</a:t>
            </a:r>
          </a:p>
        </p:txBody>
      </p:sp>
      <p:sp>
        <p:nvSpPr>
          <p:cNvPr id="2" name="슬라이드 번호 개체 틀 1">
            <a:extLst>
              <a:ext uri="{FF2B5EF4-FFF2-40B4-BE49-F238E27FC236}">
                <a16:creationId xmlns:a16="http://schemas.microsoft.com/office/drawing/2014/main" id="{1C86E250-7C12-492A-9306-F90CD1D4D756}"/>
              </a:ext>
            </a:extLst>
          </p:cNvPr>
          <p:cNvSpPr>
            <a:spLocks noGrp="1"/>
          </p:cNvSpPr>
          <p:nvPr>
            <p:ph type="sldNum" sz="quarter" idx="4"/>
          </p:nvPr>
        </p:nvSpPr>
        <p:spPr/>
        <p:txBody>
          <a:bodyPr/>
          <a:lstStyle/>
          <a:p>
            <a:pPr algn="r"/>
            <a:fld id="{8D268F8D-03EF-4588-9F60-ACF73A1CBE67}" type="slidenum">
              <a:rPr lang="en-US" altLang="ko-KR" smtClean="0"/>
              <a:pPr algn="r"/>
              <a:t>26</a:t>
            </a:fld>
            <a:endParaRPr lang="ko-KR" altLang="en-US" dirty="0"/>
          </a:p>
        </p:txBody>
      </p:sp>
    </p:spTree>
    <p:extLst>
      <p:ext uri="{BB962C8B-B14F-4D97-AF65-F5344CB8AC3E}">
        <p14:creationId xmlns:p14="http://schemas.microsoft.com/office/powerpoint/2010/main" val="4163292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7651" name="Rectangle 3"/>
          <p:cNvSpPr>
            <a:spLocks noChangeArrowheads="1"/>
          </p:cNvSpPr>
          <p:nvPr/>
        </p:nvSpPr>
        <p:spPr bwMode="auto">
          <a:xfrm>
            <a:off x="1905000" y="1600200"/>
            <a:ext cx="84391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fontAlgn="base">
              <a:spcAft>
                <a:spcPct val="0"/>
              </a:spcAft>
              <a:buSzTx/>
              <a:buFontTx/>
              <a:buChar char="•"/>
            </a:pPr>
            <a:endParaRPr lang="en-GB" altLang="en-US" sz="2000" b="1">
              <a:solidFill>
                <a:srgbClr val="000000"/>
              </a:solidFill>
              <a:latin typeface="Arial" panose="020B0604020202020204" pitchFamily="34" charset="0"/>
            </a:endParaRPr>
          </a:p>
        </p:txBody>
      </p:sp>
      <p:sp>
        <p:nvSpPr>
          <p:cNvPr id="27652" name="Rectangle 4"/>
          <p:cNvSpPr>
            <a:spLocks noGrp="1" noChangeArrowheads="1"/>
          </p:cNvSpPr>
          <p:nvPr>
            <p:ph type="title"/>
          </p:nvPr>
        </p:nvSpPr>
        <p:spPr/>
        <p:txBody>
          <a:bodyPr/>
          <a:lstStyle/>
          <a:p>
            <a:r>
              <a:rPr lang="en-GB" altLang="en-US"/>
              <a:t>Highlights of achievements (II</a:t>
            </a:r>
            <a:r>
              <a:rPr lang="en-US" altLang="en-US"/>
              <a:t>I</a:t>
            </a:r>
            <a:r>
              <a:rPr lang="en-GB" altLang="en-US"/>
              <a:t>)</a:t>
            </a:r>
          </a:p>
        </p:txBody>
      </p:sp>
      <p:sp>
        <p:nvSpPr>
          <p:cNvPr id="27653" name="Rectangle 5"/>
          <p:cNvSpPr>
            <a:spLocks noGrp="1" noChangeArrowheads="1"/>
          </p:cNvSpPr>
          <p:nvPr>
            <p:ph idx="1"/>
          </p:nvPr>
        </p:nvSpPr>
        <p:spPr>
          <a:xfrm>
            <a:off x="1981200" y="1196975"/>
            <a:ext cx="8578850" cy="4497388"/>
          </a:xfrm>
        </p:spPr>
        <p:txBody>
          <a:bodyPr/>
          <a:lstStyle/>
          <a:p>
            <a:pPr>
              <a:lnSpc>
                <a:spcPct val="80000"/>
              </a:lnSpc>
            </a:pPr>
            <a:r>
              <a:rPr lang="en-GB" altLang="en-US" sz="2400" dirty="0"/>
              <a:t>Lead study group for Security </a:t>
            </a:r>
          </a:p>
          <a:p>
            <a:pPr lvl="1">
              <a:lnSpc>
                <a:spcPct val="82000"/>
              </a:lnSpc>
              <a:spcBef>
                <a:spcPts val="1200"/>
              </a:spcBef>
            </a:pPr>
            <a:r>
              <a:rPr lang="en-US" altLang="en-US" sz="2300" dirty="0"/>
              <a:t>Security collaboration arrangements between SG17 and SG13 on cloud computing security and Quantum key distribution, and between SG17 and SG20 on IoT security. </a:t>
            </a:r>
          </a:p>
          <a:p>
            <a:pPr lvl="1">
              <a:lnSpc>
                <a:spcPct val="82000"/>
              </a:lnSpc>
              <a:spcBef>
                <a:spcPts val="1200"/>
              </a:spcBef>
            </a:pPr>
            <a:r>
              <a:rPr lang="en-US" altLang="en-US" sz="2300" dirty="0"/>
              <a:t>11 workshops held on security.</a:t>
            </a:r>
          </a:p>
          <a:p>
            <a:pPr lvl="1">
              <a:lnSpc>
                <a:spcPct val="82000"/>
              </a:lnSpc>
              <a:spcBef>
                <a:spcPts val="1200"/>
              </a:spcBef>
            </a:pPr>
            <a:r>
              <a:rPr lang="en-GB" altLang="en-US" sz="2300" dirty="0"/>
              <a:t>Maintained an on-line listing of SG17 relationships with TCs of ISO and IEC and SCs of ISO/IEC JTC 1 (identifies nature of relation of joint work, common/twin text, cooperation mode, etc)</a:t>
            </a:r>
            <a:br>
              <a:rPr lang="en-GB" altLang="en-US" sz="2300" dirty="0"/>
            </a:br>
            <a:r>
              <a:rPr lang="en-GB" altLang="en-US" sz="2300" dirty="0"/>
              <a:t>(In response to WTSA-16 Resolution 7).</a:t>
            </a:r>
            <a:endParaRPr lang="en-US" altLang="en-US" sz="2300" dirty="0"/>
          </a:p>
        </p:txBody>
      </p:sp>
      <p:sp>
        <p:nvSpPr>
          <p:cNvPr id="2" name="슬라이드 번호 개체 틀 1">
            <a:extLst>
              <a:ext uri="{FF2B5EF4-FFF2-40B4-BE49-F238E27FC236}">
                <a16:creationId xmlns:a16="http://schemas.microsoft.com/office/drawing/2014/main" id="{5CB8D9D4-C4C6-4552-BBE4-54E77A418A2C}"/>
              </a:ext>
            </a:extLst>
          </p:cNvPr>
          <p:cNvSpPr>
            <a:spLocks noGrp="1"/>
          </p:cNvSpPr>
          <p:nvPr>
            <p:ph type="sldNum" sz="quarter" idx="4"/>
          </p:nvPr>
        </p:nvSpPr>
        <p:spPr/>
        <p:txBody>
          <a:bodyPr/>
          <a:lstStyle/>
          <a:p>
            <a:pPr algn="r"/>
            <a:fld id="{8D268F8D-03EF-4588-9F60-ACF73A1CBE67}" type="slidenum">
              <a:rPr lang="en-US" altLang="ko-KR" smtClean="0"/>
              <a:pPr algn="r"/>
              <a:t>27</a:t>
            </a:fld>
            <a:endParaRPr lang="ko-KR" altLang="en-US" dirty="0"/>
          </a:p>
        </p:txBody>
      </p:sp>
    </p:spTree>
    <p:extLst>
      <p:ext uri="{BB962C8B-B14F-4D97-AF65-F5344CB8AC3E}">
        <p14:creationId xmlns:p14="http://schemas.microsoft.com/office/powerpoint/2010/main" val="830994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8675" name="Rectangle 3"/>
          <p:cNvSpPr>
            <a:spLocks noChangeArrowheads="1"/>
          </p:cNvSpPr>
          <p:nvPr/>
        </p:nvSpPr>
        <p:spPr bwMode="auto">
          <a:xfrm>
            <a:off x="1905000" y="1600200"/>
            <a:ext cx="84391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fontAlgn="base">
              <a:spcAft>
                <a:spcPct val="0"/>
              </a:spcAft>
              <a:buSzTx/>
              <a:buFontTx/>
              <a:buChar char="•"/>
            </a:pPr>
            <a:endParaRPr lang="en-GB" altLang="en-US" sz="2000" b="1">
              <a:solidFill>
                <a:srgbClr val="000000"/>
              </a:solidFill>
              <a:latin typeface="Arial" panose="020B0604020202020204" pitchFamily="34" charset="0"/>
            </a:endParaRPr>
          </a:p>
        </p:txBody>
      </p:sp>
      <p:sp>
        <p:nvSpPr>
          <p:cNvPr id="28676" name="Rectangle 4"/>
          <p:cNvSpPr>
            <a:spLocks noGrp="1" noChangeArrowheads="1"/>
          </p:cNvSpPr>
          <p:nvPr>
            <p:ph type="title"/>
          </p:nvPr>
        </p:nvSpPr>
        <p:spPr/>
        <p:txBody>
          <a:bodyPr/>
          <a:lstStyle/>
          <a:p>
            <a:r>
              <a:rPr lang="en-GB" altLang="en-US"/>
              <a:t>Highlights of achievements (IV)</a:t>
            </a:r>
          </a:p>
        </p:txBody>
      </p:sp>
      <p:sp>
        <p:nvSpPr>
          <p:cNvPr id="28677" name="Rectangle 5"/>
          <p:cNvSpPr>
            <a:spLocks noGrp="1" noChangeArrowheads="1"/>
          </p:cNvSpPr>
          <p:nvPr>
            <p:ph idx="1"/>
          </p:nvPr>
        </p:nvSpPr>
        <p:spPr>
          <a:xfrm>
            <a:off x="1524000" y="1179095"/>
            <a:ext cx="9144000" cy="4626394"/>
          </a:xfrm>
        </p:spPr>
        <p:txBody>
          <a:bodyPr/>
          <a:lstStyle/>
          <a:p>
            <a:pPr>
              <a:lnSpc>
                <a:spcPct val="80000"/>
              </a:lnSpc>
              <a:spcBef>
                <a:spcPts val="1200"/>
              </a:spcBef>
            </a:pPr>
            <a:r>
              <a:rPr lang="en-GB" altLang="en-US" sz="2400" dirty="0"/>
              <a:t>Lead study group for Identity Management </a:t>
            </a:r>
          </a:p>
          <a:p>
            <a:pPr lvl="1">
              <a:lnSpc>
                <a:spcPct val="80000"/>
              </a:lnSpc>
              <a:spcBef>
                <a:spcPts val="1200"/>
              </a:spcBef>
            </a:pPr>
            <a:r>
              <a:rPr lang="en-GB" altLang="en-US" sz="2200" dirty="0">
                <a:solidFill>
                  <a:schemeClr val="bg2">
                    <a:lumMod val="75000"/>
                  </a:schemeClr>
                </a:solidFill>
              </a:rPr>
              <a:t>Continued collaboration with ISO/TC 307, OASIS and FIDO on </a:t>
            </a:r>
            <a:r>
              <a:rPr lang="en-GB" altLang="en-US" sz="2200" dirty="0" err="1">
                <a:solidFill>
                  <a:schemeClr val="bg2">
                    <a:lumMod val="75000"/>
                  </a:schemeClr>
                </a:solidFill>
              </a:rPr>
              <a:t>IdM</a:t>
            </a:r>
            <a:r>
              <a:rPr lang="en-GB" altLang="en-US" sz="2200" dirty="0">
                <a:solidFill>
                  <a:schemeClr val="bg2">
                    <a:lumMod val="75000"/>
                  </a:schemeClr>
                </a:solidFill>
              </a:rPr>
              <a:t>.</a:t>
            </a:r>
          </a:p>
          <a:p>
            <a:pPr lvl="1">
              <a:lnSpc>
                <a:spcPct val="80000"/>
              </a:lnSpc>
              <a:spcBef>
                <a:spcPts val="1200"/>
              </a:spcBef>
            </a:pPr>
            <a:r>
              <a:rPr lang="en-GB" altLang="en-US" sz="2200" dirty="0">
                <a:solidFill>
                  <a:schemeClr val="bg2">
                    <a:lumMod val="75000"/>
                  </a:schemeClr>
                </a:solidFill>
              </a:rPr>
              <a:t>Continuation of Joint Coordination Activity on Identity Management (JCA-</a:t>
            </a:r>
            <a:r>
              <a:rPr lang="en-GB" altLang="en-US" sz="2200" dirty="0" err="1">
                <a:solidFill>
                  <a:schemeClr val="bg2">
                    <a:lumMod val="75000"/>
                  </a:schemeClr>
                </a:solidFill>
              </a:rPr>
              <a:t>IdM</a:t>
            </a:r>
            <a:r>
              <a:rPr lang="en-GB" altLang="en-US" sz="2200" dirty="0">
                <a:solidFill>
                  <a:schemeClr val="bg2">
                    <a:lumMod val="75000"/>
                  </a:schemeClr>
                </a:solidFill>
              </a:rPr>
              <a:t>).</a:t>
            </a:r>
          </a:p>
          <a:p>
            <a:pPr>
              <a:lnSpc>
                <a:spcPct val="80000"/>
              </a:lnSpc>
              <a:spcBef>
                <a:spcPts val="2400"/>
              </a:spcBef>
            </a:pPr>
            <a:r>
              <a:rPr lang="en-GB" altLang="en-US" sz="2400" dirty="0">
                <a:solidFill>
                  <a:schemeClr val="bg2">
                    <a:lumMod val="75000"/>
                  </a:schemeClr>
                </a:solidFill>
              </a:rPr>
              <a:t>Lead study group for Languages and Description Techniques </a:t>
            </a:r>
          </a:p>
          <a:p>
            <a:pPr lvl="1">
              <a:lnSpc>
                <a:spcPct val="80000"/>
              </a:lnSpc>
              <a:spcBef>
                <a:spcPts val="1200"/>
              </a:spcBef>
            </a:pPr>
            <a:r>
              <a:rPr lang="en-GB" altLang="en-US" sz="2200" dirty="0">
                <a:solidFill>
                  <a:schemeClr val="bg2">
                    <a:lumMod val="75000"/>
                  </a:schemeClr>
                </a:solidFill>
              </a:rPr>
              <a:t>Collaboration with ETSI MTS on TTCN-3.</a:t>
            </a:r>
          </a:p>
          <a:p>
            <a:pPr lvl="1">
              <a:lnSpc>
                <a:spcPct val="80000"/>
              </a:lnSpc>
              <a:spcBef>
                <a:spcPts val="1200"/>
              </a:spcBef>
            </a:pPr>
            <a:r>
              <a:rPr lang="en-GB" altLang="en-US" sz="2200" dirty="0">
                <a:solidFill>
                  <a:schemeClr val="bg2">
                    <a:lumMod val="75000"/>
                  </a:schemeClr>
                </a:solidFill>
              </a:rPr>
              <a:t>Collaboration with JTC 1/SC 6 on ASN.1, OIDs and registration.</a:t>
            </a:r>
          </a:p>
          <a:p>
            <a:pPr lvl="1">
              <a:lnSpc>
                <a:spcPct val="80000"/>
              </a:lnSpc>
              <a:spcBef>
                <a:spcPts val="1200"/>
              </a:spcBef>
            </a:pPr>
            <a:r>
              <a:rPr lang="en-GB" altLang="en-US" sz="2200" dirty="0">
                <a:solidFill>
                  <a:schemeClr val="bg2">
                    <a:lumMod val="75000"/>
                  </a:schemeClr>
                </a:solidFill>
              </a:rPr>
              <a:t>Collaboration with SDL Forum Society on SDL.</a:t>
            </a:r>
          </a:p>
        </p:txBody>
      </p:sp>
      <p:sp>
        <p:nvSpPr>
          <p:cNvPr id="2" name="슬라이드 번호 개체 틀 1">
            <a:extLst>
              <a:ext uri="{FF2B5EF4-FFF2-40B4-BE49-F238E27FC236}">
                <a16:creationId xmlns:a16="http://schemas.microsoft.com/office/drawing/2014/main" id="{9C509DDD-FD31-4EB9-A42D-E075A077657F}"/>
              </a:ext>
            </a:extLst>
          </p:cNvPr>
          <p:cNvSpPr>
            <a:spLocks noGrp="1"/>
          </p:cNvSpPr>
          <p:nvPr>
            <p:ph type="sldNum" sz="quarter" idx="4"/>
          </p:nvPr>
        </p:nvSpPr>
        <p:spPr/>
        <p:txBody>
          <a:bodyPr/>
          <a:lstStyle/>
          <a:p>
            <a:pPr algn="r"/>
            <a:fld id="{8D268F8D-03EF-4588-9F60-ACF73A1CBE67}" type="slidenum">
              <a:rPr lang="en-US" altLang="ko-KR" smtClean="0"/>
              <a:pPr algn="r"/>
              <a:t>28</a:t>
            </a:fld>
            <a:endParaRPr lang="ko-KR" altLang="en-US" dirty="0"/>
          </a:p>
        </p:txBody>
      </p:sp>
    </p:spTree>
    <p:extLst>
      <p:ext uri="{BB962C8B-B14F-4D97-AF65-F5344CB8AC3E}">
        <p14:creationId xmlns:p14="http://schemas.microsoft.com/office/powerpoint/2010/main" val="3021420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a:xfrm>
            <a:off x="1" y="0"/>
            <a:ext cx="12192000" cy="900545"/>
          </a:xfrm>
        </p:spPr>
        <p:txBody>
          <a:bodyPr/>
          <a:lstStyle/>
          <a:p>
            <a:r>
              <a:rPr lang="en-US" altLang="en-US" sz="3200" dirty="0"/>
              <a:t>Question Highlights (I)</a:t>
            </a:r>
          </a:p>
        </p:txBody>
      </p:sp>
      <p:sp>
        <p:nvSpPr>
          <p:cNvPr id="34819" name="Rectangle 6"/>
          <p:cNvSpPr>
            <a:spLocks noGrp="1" noChangeArrowheads="1"/>
          </p:cNvSpPr>
          <p:nvPr>
            <p:ph idx="1"/>
          </p:nvPr>
        </p:nvSpPr>
        <p:spPr>
          <a:xfrm>
            <a:off x="712519" y="979485"/>
            <a:ext cx="11234057" cy="4977970"/>
          </a:xfrm>
        </p:spPr>
        <p:txBody>
          <a:bodyPr>
            <a:normAutofit fontScale="92500" lnSpcReduction="10000"/>
          </a:bodyPr>
          <a:lstStyle/>
          <a:p>
            <a:pPr marL="342900" lvl="1" indent="-342900">
              <a:lnSpc>
                <a:spcPct val="90000"/>
              </a:lnSpc>
              <a:spcBef>
                <a:spcPts val="800"/>
              </a:spcBef>
              <a:buSzPct val="75000"/>
              <a:buBlip>
                <a:blip r:embed="rId2"/>
              </a:buBlip>
            </a:pPr>
            <a:r>
              <a:rPr lang="en-US" altLang="en-US" sz="2000" b="1" dirty="0">
                <a:ea typeface="+mn-ea"/>
                <a:cs typeface="+mn-cs"/>
              </a:rPr>
              <a:t>Telecommunication/ICT security coordination (2017 – 2020) / Security standardization strategy and coordination (2021 -)</a:t>
            </a:r>
          </a:p>
          <a:p>
            <a:pPr marL="342900" lvl="1" indent="-260350">
              <a:lnSpc>
                <a:spcPct val="80000"/>
              </a:lnSpc>
              <a:spcBef>
                <a:spcPts val="800"/>
              </a:spcBef>
              <a:buClr>
                <a:srgbClr val="002060"/>
              </a:buClr>
              <a:buSzPct val="75000"/>
              <a:buFont typeface="Arial" panose="020B0604020202020204" pitchFamily="34" charset="0"/>
              <a:buChar char="•"/>
            </a:pPr>
            <a:r>
              <a:rPr lang="en-US" altLang="en-US" sz="2100" b="1" dirty="0">
                <a:ea typeface="+mn-ea"/>
                <a:cs typeface="+mn-cs"/>
              </a:rPr>
              <a:t>Management support</a:t>
            </a:r>
          </a:p>
          <a:p>
            <a:pPr indent="-260350">
              <a:lnSpc>
                <a:spcPct val="80000"/>
              </a:lnSpc>
              <a:spcBef>
                <a:spcPts val="800"/>
              </a:spcBef>
              <a:buFont typeface="Arial" panose="020B0604020202020204" pitchFamily="34" charset="0"/>
              <a:buChar char="•"/>
            </a:pPr>
            <a:r>
              <a:rPr lang="en-US" altLang="en-US" sz="2000" b="1" dirty="0"/>
              <a:t>Security coordination</a:t>
            </a:r>
          </a:p>
          <a:p>
            <a:pPr lvl="1">
              <a:lnSpc>
                <a:spcPct val="80000"/>
              </a:lnSpc>
              <a:spcBef>
                <a:spcPts val="600"/>
              </a:spcBef>
            </a:pPr>
            <a:r>
              <a:rPr lang="en-US" altLang="en-US" sz="1700" dirty="0"/>
              <a:t>Within SG17, with ITU-T SGs, with ITU-D and externally.</a:t>
            </a:r>
          </a:p>
          <a:p>
            <a:pPr lvl="1">
              <a:lnSpc>
                <a:spcPct val="80000"/>
              </a:lnSpc>
              <a:spcBef>
                <a:spcPts val="600"/>
              </a:spcBef>
            </a:pPr>
            <a:r>
              <a:rPr lang="en-US" altLang="en-US" sz="1700" dirty="0"/>
              <a:t>Kept TSAG informed on security efforts.</a:t>
            </a:r>
          </a:p>
          <a:p>
            <a:pPr lvl="1">
              <a:lnSpc>
                <a:spcPct val="80000"/>
              </a:lnSpc>
              <a:spcBef>
                <a:spcPts val="600"/>
              </a:spcBef>
            </a:pPr>
            <a:r>
              <a:rPr lang="en-US" altLang="en-US" sz="1700" dirty="0"/>
              <a:t>Made presentations to workshops/seminars.</a:t>
            </a:r>
          </a:p>
          <a:p>
            <a:pPr lvl="1">
              <a:lnSpc>
                <a:spcPct val="80000"/>
              </a:lnSpc>
              <a:spcBef>
                <a:spcPts val="600"/>
              </a:spcBef>
            </a:pPr>
            <a:r>
              <a:rPr lang="en-US" altLang="en-US" sz="1700" dirty="0"/>
              <a:t>Maintained reference information on the LSG on security webpage.</a:t>
            </a:r>
          </a:p>
          <a:p>
            <a:pPr indent="-260350">
              <a:lnSpc>
                <a:spcPct val="80000"/>
              </a:lnSpc>
              <a:spcBef>
                <a:spcPts val="800"/>
              </a:spcBef>
              <a:buFont typeface="Arial" panose="020B0604020202020204" pitchFamily="34" charset="0"/>
              <a:buChar char="•"/>
            </a:pPr>
            <a:r>
              <a:rPr lang="en-US" altLang="en-US" sz="2000" b="1" dirty="0"/>
              <a:t>Compendium of Security Recommendations </a:t>
            </a:r>
          </a:p>
          <a:p>
            <a:pPr lvl="1">
              <a:lnSpc>
                <a:spcPct val="85000"/>
              </a:lnSpc>
              <a:spcBef>
                <a:spcPts val="600"/>
              </a:spcBef>
            </a:pPr>
            <a:r>
              <a:rPr lang="en-US" altLang="en-US" sz="1700" dirty="0"/>
              <a:t>Includes catalogs of approved security-related Recommendations and security definitions extracted from approved Recommendations.</a:t>
            </a:r>
          </a:p>
          <a:p>
            <a:pPr indent="-260350">
              <a:lnSpc>
                <a:spcPct val="80000"/>
              </a:lnSpc>
              <a:spcBef>
                <a:spcPts val="800"/>
              </a:spcBef>
              <a:buFont typeface="Arial" panose="020B0604020202020204" pitchFamily="34" charset="0"/>
              <a:buChar char="•"/>
            </a:pPr>
            <a:r>
              <a:rPr lang="en-US" altLang="en-US" sz="2000" b="1" dirty="0"/>
              <a:t>Security Standards Roadmap</a:t>
            </a:r>
          </a:p>
          <a:p>
            <a:pPr lvl="1">
              <a:lnSpc>
                <a:spcPct val="85000"/>
              </a:lnSpc>
              <a:spcBef>
                <a:spcPts val="600"/>
              </a:spcBef>
            </a:pPr>
            <a:r>
              <a:rPr lang="en-US" altLang="en-US" sz="1700" dirty="0"/>
              <a:t>Includes searchable database of approved ICT security standards from ITU-T and others (e.g., ATIS, ENISA, ETSI, IEEE</a:t>
            </a:r>
            <a:r>
              <a:rPr lang="en-US" altLang="en-US" sz="1700" dirty="0">
                <a:solidFill>
                  <a:srgbClr val="002060"/>
                </a:solidFill>
              </a:rPr>
              <a:t>,</a:t>
            </a:r>
            <a:r>
              <a:rPr lang="en-US" altLang="en-US" sz="1700" dirty="0">
                <a:solidFill>
                  <a:srgbClr val="FF0000"/>
                </a:solidFill>
              </a:rPr>
              <a:t> </a:t>
            </a:r>
            <a:r>
              <a:rPr lang="en-US" altLang="en-US" sz="1700" dirty="0"/>
              <a:t>ISO/IEC JTC 1, IETF, OASIS, 3GPP, 3GPP2).</a:t>
            </a:r>
          </a:p>
          <a:p>
            <a:pPr indent="-260350">
              <a:lnSpc>
                <a:spcPct val="80000"/>
              </a:lnSpc>
              <a:spcBef>
                <a:spcPts val="800"/>
              </a:spcBef>
              <a:buFont typeface="Arial" panose="020B0604020202020204" pitchFamily="34" charset="0"/>
              <a:buChar char="•"/>
            </a:pPr>
            <a:r>
              <a:rPr lang="en-US" altLang="en-US" sz="2000" b="1" dirty="0"/>
              <a:t>Security manual</a:t>
            </a:r>
          </a:p>
          <a:p>
            <a:pPr lvl="1">
              <a:lnSpc>
                <a:spcPct val="80000"/>
              </a:lnSpc>
              <a:spcBef>
                <a:spcPts val="600"/>
              </a:spcBef>
            </a:pPr>
            <a:r>
              <a:rPr lang="en-US" altLang="en-US" sz="1700" dirty="0"/>
              <a:t>7</a:t>
            </a:r>
            <a:r>
              <a:rPr lang="en-US" altLang="en-US" sz="1700" baseline="30000" dirty="0"/>
              <a:t>th</a:t>
            </a:r>
            <a:r>
              <a:rPr lang="en-US" altLang="en-US" sz="1700" dirty="0"/>
              <a:t> edition produced.</a:t>
            </a:r>
          </a:p>
          <a:p>
            <a:pPr indent="-260350">
              <a:lnSpc>
                <a:spcPct val="80000"/>
              </a:lnSpc>
              <a:spcBef>
                <a:spcPts val="800"/>
              </a:spcBef>
              <a:buFont typeface="Arial" panose="020B0604020202020204" pitchFamily="34" charset="0"/>
              <a:buChar char="•"/>
            </a:pPr>
            <a:r>
              <a:rPr lang="en-US" altLang="en-US" sz="2100" b="1" dirty="0"/>
              <a:t>Successful Use of Security Standards</a:t>
            </a:r>
          </a:p>
          <a:p>
            <a:pPr lvl="1">
              <a:lnSpc>
                <a:spcPct val="80000"/>
              </a:lnSpc>
              <a:spcBef>
                <a:spcPts val="600"/>
              </a:spcBef>
            </a:pPr>
            <a:r>
              <a:rPr lang="en-US" altLang="en-US" sz="1700" dirty="0"/>
              <a:t>2nd edition produced on how approved security-related ITU-T Recommendations can be successfully deployed </a:t>
            </a:r>
          </a:p>
        </p:txBody>
      </p:sp>
      <p:sp>
        <p:nvSpPr>
          <p:cNvPr id="2" name="슬라이드 번호 개체 틀 1">
            <a:extLst>
              <a:ext uri="{FF2B5EF4-FFF2-40B4-BE49-F238E27FC236}">
                <a16:creationId xmlns:a16="http://schemas.microsoft.com/office/drawing/2014/main" id="{199BDE8E-2C37-4C29-8759-822ACFE59C23}"/>
              </a:ext>
            </a:extLst>
          </p:cNvPr>
          <p:cNvSpPr>
            <a:spLocks noGrp="1"/>
          </p:cNvSpPr>
          <p:nvPr>
            <p:ph type="sldNum" sz="quarter" idx="4"/>
          </p:nvPr>
        </p:nvSpPr>
        <p:spPr/>
        <p:txBody>
          <a:bodyPr/>
          <a:lstStyle/>
          <a:p>
            <a:pPr algn="r"/>
            <a:fld id="{8D268F8D-03EF-4588-9F60-ACF73A1CBE67}" type="slidenum">
              <a:rPr lang="en-US" altLang="ko-KR" smtClean="0"/>
              <a:pPr algn="r"/>
              <a:t>29</a:t>
            </a:fld>
            <a:endParaRPr lang="ko-KR" altLang="en-US" dirty="0"/>
          </a:p>
        </p:txBody>
      </p:sp>
    </p:spTree>
    <p:extLst>
      <p:ext uri="{BB962C8B-B14F-4D97-AF65-F5344CB8AC3E}">
        <p14:creationId xmlns:p14="http://schemas.microsoft.com/office/powerpoint/2010/main" val="148977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55327" y="323911"/>
            <a:ext cx="10481470" cy="1092599"/>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Study Group 17 - Security</a:t>
            </a:r>
            <a:br>
              <a:rPr lang="en-US" sz="4400" b="1" dirty="0">
                <a:solidFill>
                  <a:schemeClr val="tx2"/>
                </a:solidFill>
                <a:latin typeface="Lato Regular"/>
                <a:cs typeface="Lato Regular"/>
              </a:rPr>
            </a:br>
            <a:r>
              <a:rPr lang="en-US" sz="2800" b="1" dirty="0">
                <a:solidFill>
                  <a:srgbClr val="00B0F0"/>
                </a:solidFill>
                <a:latin typeface="Lato Regular"/>
                <a:cs typeface="Lato Regular"/>
              </a:rPr>
              <a:t>Building confidence and security in the use of ICTs</a:t>
            </a:r>
            <a:endParaRPr lang="id-ID" sz="4000" b="1" dirty="0">
              <a:solidFill>
                <a:srgbClr val="00B0F0"/>
              </a:solidFill>
              <a:latin typeface="Lato Regular"/>
              <a:cs typeface="Lato Regular"/>
            </a:endParaRPr>
          </a:p>
        </p:txBody>
      </p:sp>
      <p:sp>
        <p:nvSpPr>
          <p:cNvPr id="5" name="Rectangle 4"/>
          <p:cNvSpPr/>
          <p:nvPr/>
        </p:nvSpPr>
        <p:spPr>
          <a:xfrm>
            <a:off x="1150586" y="2852099"/>
            <a:ext cx="2889390"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Cloud computing </a:t>
            </a:r>
            <a:br>
              <a:rPr lang="en-GB" altLang="ja-JP" sz="2000" b="1" dirty="0">
                <a:solidFill>
                  <a:schemeClr val="tx2"/>
                </a:solidFill>
                <a:latin typeface="Lato" charset="0"/>
                <a:ea typeface="Lato" charset="0"/>
                <a:cs typeface="Lato" charset="0"/>
              </a:rPr>
            </a:br>
            <a:r>
              <a:rPr lang="en-GB" altLang="ja-JP" sz="2000" b="1" dirty="0">
                <a:solidFill>
                  <a:schemeClr val="tx2"/>
                </a:solidFill>
                <a:latin typeface="Lato" charset="0"/>
                <a:ea typeface="Lato" charset="0"/>
                <a:cs typeface="Lato" charset="0"/>
              </a:rPr>
              <a:t>security</a:t>
            </a:r>
          </a:p>
        </p:txBody>
      </p:sp>
      <p:sp>
        <p:nvSpPr>
          <p:cNvPr id="70" name="Rectangle 69"/>
          <p:cNvSpPr/>
          <p:nvPr/>
        </p:nvSpPr>
        <p:spPr>
          <a:xfrm>
            <a:off x="1150586" y="1648203"/>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Cybersecurity</a:t>
            </a:r>
          </a:p>
        </p:txBody>
      </p:sp>
      <p:sp>
        <p:nvSpPr>
          <p:cNvPr id="72" name="Rectangle 71"/>
          <p:cNvSpPr/>
          <p:nvPr/>
        </p:nvSpPr>
        <p:spPr>
          <a:xfrm>
            <a:off x="1150586" y="4180891"/>
            <a:ext cx="2889390"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ITS security</a:t>
            </a:r>
          </a:p>
        </p:txBody>
      </p:sp>
      <p:sp>
        <p:nvSpPr>
          <p:cNvPr id="76" name="Rectangle 75"/>
          <p:cNvSpPr/>
          <p:nvPr/>
        </p:nvSpPr>
        <p:spPr>
          <a:xfrm>
            <a:off x="1150586" y="2226176"/>
            <a:ext cx="2889390"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Countering spam</a:t>
            </a:r>
          </a:p>
        </p:txBody>
      </p:sp>
      <p:sp>
        <p:nvSpPr>
          <p:cNvPr id="3" name="Rectangle 2"/>
          <p:cNvSpPr/>
          <p:nvPr/>
        </p:nvSpPr>
        <p:spPr>
          <a:xfrm>
            <a:off x="1150586" y="3654994"/>
            <a:ext cx="2889390" cy="400110"/>
          </a:xfrm>
          <a:prstGeom prst="rect">
            <a:avLst/>
          </a:prstGeom>
          <a:solidFill>
            <a:schemeClr val="accent1">
              <a:lumMod val="20000"/>
              <a:lumOff val="80000"/>
            </a:schemeClr>
          </a:solidFill>
        </p:spPr>
        <p:txBody>
          <a:bodyPr wrap="square">
            <a:spAutoFit/>
          </a:bodyPr>
          <a:lstStyle/>
          <a:p>
            <a:pPr algn="ctr"/>
            <a:r>
              <a:rPr lang="en-US" altLang="ja-JP" sz="2000" b="1" dirty="0" err="1">
                <a:solidFill>
                  <a:schemeClr val="tx2"/>
                </a:solidFill>
                <a:latin typeface="Lato" charset="0"/>
                <a:ea typeface="Lato" charset="0"/>
                <a:cs typeface="Lato" charset="0"/>
              </a:rPr>
              <a:t>IoT</a:t>
            </a:r>
            <a:r>
              <a:rPr lang="en-US" altLang="ja-JP" sz="2000" b="1" dirty="0">
                <a:solidFill>
                  <a:schemeClr val="tx2"/>
                </a:solidFill>
                <a:latin typeface="Lato" charset="0"/>
                <a:ea typeface="Lato" charset="0"/>
                <a:cs typeface="Lato" charset="0"/>
              </a:rPr>
              <a:t> security</a:t>
            </a:r>
          </a:p>
        </p:txBody>
      </p:sp>
      <p:sp>
        <p:nvSpPr>
          <p:cNvPr id="12" name="Rectangle 11"/>
          <p:cNvSpPr/>
          <p:nvPr/>
        </p:nvSpPr>
        <p:spPr>
          <a:xfrm>
            <a:off x="1142850" y="4671548"/>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SDN/NFV security</a:t>
            </a:r>
          </a:p>
        </p:txBody>
      </p:sp>
      <p:sp>
        <p:nvSpPr>
          <p:cNvPr id="13" name="Rectangle 12"/>
          <p:cNvSpPr/>
          <p:nvPr/>
        </p:nvSpPr>
        <p:spPr>
          <a:xfrm>
            <a:off x="1150586" y="5192656"/>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Mobile (5G) security</a:t>
            </a:r>
          </a:p>
        </p:txBody>
      </p:sp>
      <p:sp>
        <p:nvSpPr>
          <p:cNvPr id="14" name="Rectangle 13"/>
          <p:cNvSpPr/>
          <p:nvPr/>
        </p:nvSpPr>
        <p:spPr>
          <a:xfrm>
            <a:off x="4651066" y="4901047"/>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Smart-grid security</a:t>
            </a:r>
          </a:p>
        </p:txBody>
      </p:sp>
      <p:sp>
        <p:nvSpPr>
          <p:cNvPr id="15" name="Rectangle 14"/>
          <p:cNvSpPr/>
          <p:nvPr/>
        </p:nvSpPr>
        <p:spPr>
          <a:xfrm>
            <a:off x="4651066" y="1659605"/>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Identity management</a:t>
            </a:r>
          </a:p>
        </p:txBody>
      </p:sp>
      <p:sp>
        <p:nvSpPr>
          <p:cNvPr id="16" name="Rectangle 15"/>
          <p:cNvSpPr/>
          <p:nvPr/>
        </p:nvSpPr>
        <p:spPr>
          <a:xfrm>
            <a:off x="4651066" y="2226176"/>
            <a:ext cx="2897126"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Information Security Management</a:t>
            </a:r>
          </a:p>
        </p:txBody>
      </p:sp>
      <p:sp>
        <p:nvSpPr>
          <p:cNvPr id="17" name="Rectangle 16"/>
          <p:cNvSpPr/>
          <p:nvPr/>
        </p:nvSpPr>
        <p:spPr>
          <a:xfrm>
            <a:off x="4651066" y="2999833"/>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Application security</a:t>
            </a:r>
          </a:p>
        </p:txBody>
      </p:sp>
      <p:sp>
        <p:nvSpPr>
          <p:cNvPr id="18" name="Rectangle 17"/>
          <p:cNvSpPr/>
          <p:nvPr/>
        </p:nvSpPr>
        <p:spPr>
          <a:xfrm>
            <a:off x="4651066" y="3584654"/>
            <a:ext cx="2897126"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Big Data analytics security</a:t>
            </a:r>
          </a:p>
        </p:txBody>
      </p:sp>
      <p:sp>
        <p:nvSpPr>
          <p:cNvPr id="19" name="Rectangle 18"/>
          <p:cNvSpPr/>
          <p:nvPr/>
        </p:nvSpPr>
        <p:spPr>
          <a:xfrm>
            <a:off x="8171518" y="4037917"/>
            <a:ext cx="3308922" cy="61863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Languages </a:t>
            </a:r>
            <a:br>
              <a:rPr lang="en-US" altLang="ja-JP" sz="2000" b="1" dirty="0">
                <a:solidFill>
                  <a:schemeClr val="tx2"/>
                </a:solidFill>
                <a:latin typeface="Lato" charset="0"/>
                <a:ea typeface="Lato" charset="0"/>
                <a:cs typeface="Lato" charset="0"/>
              </a:rPr>
            </a:br>
            <a:r>
              <a:rPr lang="en-US" altLang="ja-JP" sz="1600" b="1" dirty="0">
                <a:solidFill>
                  <a:schemeClr val="tx2"/>
                </a:solidFill>
                <a:latin typeface="Lato" charset="0"/>
                <a:ea typeface="Lato" charset="0"/>
                <a:cs typeface="Lato" charset="0"/>
              </a:rPr>
              <a:t>(ASN.1, SDL, MSC, TTCN-3 …)</a:t>
            </a:r>
          </a:p>
        </p:txBody>
      </p:sp>
      <p:sp>
        <p:nvSpPr>
          <p:cNvPr id="20" name="Rectangle 19"/>
          <p:cNvSpPr/>
          <p:nvPr/>
        </p:nvSpPr>
        <p:spPr>
          <a:xfrm>
            <a:off x="8171518" y="4803806"/>
            <a:ext cx="3328414" cy="61863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rPr>
              <a:t>Incubation</a:t>
            </a:r>
            <a:br>
              <a:rPr lang="en-US" altLang="ja-JP" sz="2000" b="1" dirty="0">
                <a:solidFill>
                  <a:srgbClr val="FF0000"/>
                </a:solidFill>
                <a:latin typeface="Lato" charset="0"/>
                <a:ea typeface="Lato" charset="0"/>
                <a:cs typeface="Lato" charset="0"/>
              </a:rPr>
            </a:br>
            <a:r>
              <a:rPr lang="en-US" altLang="ja-JP" sz="1600" b="1" dirty="0">
                <a:solidFill>
                  <a:schemeClr val="tx2"/>
                </a:solidFill>
                <a:latin typeface="Lato" charset="0"/>
              </a:rPr>
              <a:t>(emerging technologies)</a:t>
            </a:r>
          </a:p>
        </p:txBody>
      </p:sp>
      <p:sp>
        <p:nvSpPr>
          <p:cNvPr id="21" name="Rectangle 20"/>
          <p:cNvSpPr/>
          <p:nvPr/>
        </p:nvSpPr>
        <p:spPr>
          <a:xfrm>
            <a:off x="8171518" y="3436359"/>
            <a:ext cx="3308921"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PKI, PMI, Directory</a:t>
            </a:r>
          </a:p>
        </p:txBody>
      </p:sp>
      <p:sp>
        <p:nvSpPr>
          <p:cNvPr id="2" name="Rectangle 18">
            <a:extLst>
              <a:ext uri="{FF2B5EF4-FFF2-40B4-BE49-F238E27FC236}">
                <a16:creationId xmlns:a16="http://schemas.microsoft.com/office/drawing/2014/main" id="{CC0B3BE1-D271-4BC5-84C2-25D5EC5630B0}"/>
              </a:ext>
            </a:extLst>
          </p:cNvPr>
          <p:cNvSpPr/>
          <p:nvPr/>
        </p:nvSpPr>
        <p:spPr>
          <a:xfrm>
            <a:off x="4651066" y="4375737"/>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DLT security</a:t>
            </a:r>
          </a:p>
        </p:txBody>
      </p:sp>
      <p:sp>
        <p:nvSpPr>
          <p:cNvPr id="4" name="Rectangle 14">
            <a:extLst>
              <a:ext uri="{FF2B5EF4-FFF2-40B4-BE49-F238E27FC236}">
                <a16:creationId xmlns:a16="http://schemas.microsoft.com/office/drawing/2014/main" id="{FF1489B4-E7FF-49E9-AE8E-05341E967D86}"/>
              </a:ext>
            </a:extLst>
          </p:cNvPr>
          <p:cNvSpPr/>
          <p:nvPr/>
        </p:nvSpPr>
        <p:spPr>
          <a:xfrm>
            <a:off x="8152506" y="1648203"/>
            <a:ext cx="3327934"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ko-KR" sz="2000" b="1" dirty="0">
                <a:solidFill>
                  <a:schemeClr val="tx2"/>
                </a:solidFill>
                <a:latin typeface="Lato" charset="0"/>
                <a:ea typeface="Lato" charset="0"/>
                <a:cs typeface="Lato" charset="0"/>
              </a:rPr>
              <a:t>Quantum</a:t>
            </a:r>
            <a:r>
              <a:rPr lang="ko-KR" altLang="en-US" sz="2000" b="1" dirty="0">
                <a:solidFill>
                  <a:schemeClr val="tx2"/>
                </a:solidFill>
                <a:latin typeface="Lato" charset="0"/>
                <a:ea typeface="Lato" charset="0"/>
                <a:cs typeface="Lato" charset="0"/>
              </a:rPr>
              <a:t> </a:t>
            </a:r>
            <a:r>
              <a:rPr lang="en-US" altLang="ko-KR" sz="2000" b="1" dirty="0">
                <a:solidFill>
                  <a:schemeClr val="tx2"/>
                </a:solidFill>
                <a:latin typeface="Lato" charset="0"/>
                <a:ea typeface="Lato" charset="0"/>
                <a:cs typeface="Lato" charset="0"/>
              </a:rPr>
              <a:t>Key Distribution</a:t>
            </a:r>
            <a:endParaRPr lang="en-US" altLang="ja-JP" sz="2000" b="1" dirty="0">
              <a:solidFill>
                <a:schemeClr val="tx2"/>
              </a:solidFill>
              <a:latin typeface="Lato" charset="0"/>
              <a:ea typeface="Lato" charset="0"/>
              <a:cs typeface="Lato" charset="0"/>
            </a:endParaRPr>
          </a:p>
        </p:txBody>
      </p:sp>
      <p:sp>
        <p:nvSpPr>
          <p:cNvPr id="6" name="Rectangle 13">
            <a:extLst>
              <a:ext uri="{FF2B5EF4-FFF2-40B4-BE49-F238E27FC236}">
                <a16:creationId xmlns:a16="http://schemas.microsoft.com/office/drawing/2014/main" id="{38222163-73AD-4C8C-AFDB-0A8F6B8BAC91}"/>
              </a:ext>
            </a:extLst>
          </p:cNvPr>
          <p:cNvSpPr/>
          <p:nvPr/>
        </p:nvSpPr>
        <p:spPr>
          <a:xfrm>
            <a:off x="8152506" y="2184202"/>
            <a:ext cx="3327934"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Fintech security</a:t>
            </a:r>
          </a:p>
        </p:txBody>
      </p:sp>
      <p:sp>
        <p:nvSpPr>
          <p:cNvPr id="7" name="Rectangle 13">
            <a:extLst>
              <a:ext uri="{FF2B5EF4-FFF2-40B4-BE49-F238E27FC236}">
                <a16:creationId xmlns:a16="http://schemas.microsoft.com/office/drawing/2014/main" id="{9F0EDC94-999F-4F1C-A7E8-96D235698354}"/>
              </a:ext>
            </a:extLst>
          </p:cNvPr>
          <p:cNvSpPr/>
          <p:nvPr/>
        </p:nvSpPr>
        <p:spPr>
          <a:xfrm>
            <a:off x="8152506" y="2834802"/>
            <a:ext cx="3327934"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err="1">
                <a:solidFill>
                  <a:schemeClr val="tx2"/>
                </a:solidFill>
                <a:latin typeface="Lato" charset="0"/>
                <a:ea typeface="Lato" charset="0"/>
                <a:cs typeface="Lato" charset="0"/>
              </a:rPr>
              <a:t>Telebiometrics</a:t>
            </a:r>
            <a:endParaRPr lang="en-US" altLang="ja-JP" sz="2000" b="1" dirty="0">
              <a:solidFill>
                <a:schemeClr val="tx2"/>
              </a:solidFill>
              <a:latin typeface="Lato" charset="0"/>
              <a:ea typeface="Lato" charset="0"/>
              <a:cs typeface="Lato" charset="0"/>
            </a:endParaRPr>
          </a:p>
        </p:txBody>
      </p:sp>
      <p:sp>
        <p:nvSpPr>
          <p:cNvPr id="8" name="Rectangle 14">
            <a:extLst>
              <a:ext uri="{FF2B5EF4-FFF2-40B4-BE49-F238E27FC236}">
                <a16:creationId xmlns:a16="http://schemas.microsoft.com/office/drawing/2014/main" id="{FC3E1652-58EE-44D6-907B-0593775C3B69}"/>
              </a:ext>
            </a:extLst>
          </p:cNvPr>
          <p:cNvSpPr/>
          <p:nvPr/>
        </p:nvSpPr>
        <p:spPr>
          <a:xfrm>
            <a:off x="3225686" y="5971223"/>
            <a:ext cx="6470326" cy="384721"/>
          </a:xfrm>
          <a:prstGeom prst="rect">
            <a:avLst/>
          </a:prstGeom>
          <a:solidFill>
            <a:srgbClr val="FFFF99"/>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Security is Absolutely First Everywhere (SAFE)</a:t>
            </a:r>
          </a:p>
        </p:txBody>
      </p:sp>
      <p:sp>
        <p:nvSpPr>
          <p:cNvPr id="9" name="화살표: 아래쪽 8">
            <a:extLst>
              <a:ext uri="{FF2B5EF4-FFF2-40B4-BE49-F238E27FC236}">
                <a16:creationId xmlns:a16="http://schemas.microsoft.com/office/drawing/2014/main" id="{BF3FF4D3-0C30-483A-B5CF-E11C07D05D98}"/>
              </a:ext>
            </a:extLst>
          </p:cNvPr>
          <p:cNvSpPr/>
          <p:nvPr/>
        </p:nvSpPr>
        <p:spPr>
          <a:xfrm>
            <a:off x="2718532" y="5551647"/>
            <a:ext cx="7290670" cy="317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말풍선: 모서리가 둥근 사각형 9">
            <a:extLst>
              <a:ext uri="{FF2B5EF4-FFF2-40B4-BE49-F238E27FC236}">
                <a16:creationId xmlns:a16="http://schemas.microsoft.com/office/drawing/2014/main" id="{A008DC73-D3B1-4B11-9B08-B76117D0B316}"/>
              </a:ext>
            </a:extLst>
          </p:cNvPr>
          <p:cNvSpPr/>
          <p:nvPr/>
        </p:nvSpPr>
        <p:spPr>
          <a:xfrm>
            <a:off x="10321636" y="5639274"/>
            <a:ext cx="1759527" cy="416689"/>
          </a:xfrm>
          <a:prstGeom prst="wedgeRoundRectCallout">
            <a:avLst>
              <a:gd name="adj1" fmla="val -35902"/>
              <a:gd name="adj2" fmla="val -728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0" i="0" dirty="0">
                <a:solidFill>
                  <a:srgbClr val="FFFF99"/>
                </a:solidFill>
                <a:effectLst/>
                <a:latin typeface="Arial" panose="020B0604020202020204" pitchFamily="34" charset="0"/>
              </a:rPr>
              <a:t>in Q15/17</a:t>
            </a:r>
            <a:endParaRPr lang="ko-KR" altLang="en-US" sz="1400" dirty="0">
              <a:solidFill>
                <a:srgbClr val="FFFF99"/>
              </a:solidFill>
            </a:endParaRPr>
          </a:p>
        </p:txBody>
      </p:sp>
      <p:sp>
        <p:nvSpPr>
          <p:cNvPr id="22" name="슬라이드 번호 개체 틀 21">
            <a:extLst>
              <a:ext uri="{FF2B5EF4-FFF2-40B4-BE49-F238E27FC236}">
                <a16:creationId xmlns:a16="http://schemas.microsoft.com/office/drawing/2014/main" id="{DD679327-1415-4421-AF9E-75D362C771D1}"/>
              </a:ext>
            </a:extLst>
          </p:cNvPr>
          <p:cNvSpPr>
            <a:spLocks noGrp="1"/>
          </p:cNvSpPr>
          <p:nvPr>
            <p:ph type="sldNum" sz="quarter" idx="12"/>
          </p:nvPr>
        </p:nvSpPr>
        <p:spPr/>
        <p:txBody>
          <a:bodyPr/>
          <a:lstStyle/>
          <a:p>
            <a:fld id="{8D268F8D-03EF-4588-9F60-ACF73A1CBE67}" type="slidenum">
              <a:rPr lang="en-US" smtClean="0"/>
              <a:t>3</a:t>
            </a:fld>
            <a:endParaRPr lang="en-US" dirty="0"/>
          </a:p>
        </p:txBody>
      </p:sp>
      <p:pic>
        <p:nvPicPr>
          <p:cNvPr id="26" name="Picture 7" descr="Logo, company name&#10;&#10;Description automatically generated">
            <a:extLst>
              <a:ext uri="{FF2B5EF4-FFF2-40B4-BE49-F238E27FC236}">
                <a16:creationId xmlns:a16="http://schemas.microsoft.com/office/drawing/2014/main" id="{698FE5B4-CD39-4848-8093-984F4DACFB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617" t="6584" r="29025" b="52574"/>
          <a:stretch/>
        </p:blipFill>
        <p:spPr>
          <a:xfrm>
            <a:off x="452272" y="257420"/>
            <a:ext cx="1006109" cy="1099450"/>
          </a:xfrm>
          <a:prstGeom prst="rect">
            <a:avLst/>
          </a:prstGeom>
        </p:spPr>
      </p:pic>
    </p:spTree>
    <p:extLst>
      <p:ext uri="{BB962C8B-B14F-4D97-AF65-F5344CB8AC3E}">
        <p14:creationId xmlns:p14="http://schemas.microsoft.com/office/powerpoint/2010/main" val="217471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12192000" cy="878774"/>
          </a:xfrm>
        </p:spPr>
        <p:txBody>
          <a:bodyPr/>
          <a:lstStyle/>
          <a:p>
            <a:r>
              <a:rPr lang="en-US" altLang="en-US" sz="3200" dirty="0"/>
              <a:t>Question Highlights (II)</a:t>
            </a:r>
          </a:p>
        </p:txBody>
      </p:sp>
      <p:sp>
        <p:nvSpPr>
          <p:cNvPr id="29699" name="Rectangle 3"/>
          <p:cNvSpPr>
            <a:spLocks noGrp="1" noChangeArrowheads="1"/>
          </p:cNvSpPr>
          <p:nvPr>
            <p:ph idx="1"/>
          </p:nvPr>
        </p:nvSpPr>
        <p:spPr>
          <a:xfrm>
            <a:off x="462950" y="878774"/>
            <a:ext cx="11566753" cy="4999510"/>
          </a:xfrm>
        </p:spPr>
        <p:txBody>
          <a:bodyPr>
            <a:normAutofit fontScale="92500" lnSpcReduction="10000"/>
          </a:bodyPr>
          <a:lstStyle/>
          <a:p>
            <a:pPr>
              <a:lnSpc>
                <a:spcPct val="80000"/>
              </a:lnSpc>
              <a:spcBef>
                <a:spcPts val="1200"/>
              </a:spcBef>
            </a:pPr>
            <a:r>
              <a:rPr lang="en-US" altLang="en-US" sz="2100" b="1" dirty="0"/>
              <a:t>Security architecture and framework (2017 – 2020) / Security architecture and network security (2021 -)</a:t>
            </a:r>
          </a:p>
          <a:p>
            <a:pPr lvl="1">
              <a:lnSpc>
                <a:spcPct val="80000"/>
              </a:lnSpc>
            </a:pPr>
            <a:r>
              <a:rPr lang="en-US" altLang="en-US" sz="1900" dirty="0"/>
              <a:t>Network security architecture, SDN/NFV security, …</a:t>
            </a:r>
          </a:p>
          <a:p>
            <a:pPr lvl="1">
              <a:lnSpc>
                <a:spcPct val="80000"/>
              </a:lnSpc>
            </a:pPr>
            <a:r>
              <a:rPr lang="en-US" altLang="en-US" sz="1900" dirty="0"/>
              <a:t>6 new Recs, 1 new Supplement.</a:t>
            </a:r>
          </a:p>
          <a:p>
            <a:pPr>
              <a:lnSpc>
                <a:spcPct val="80000"/>
              </a:lnSpc>
              <a:spcBef>
                <a:spcPts val="1200"/>
              </a:spcBef>
            </a:pPr>
            <a:r>
              <a:rPr lang="en-US" altLang="en-US" sz="2100" b="1" dirty="0"/>
              <a:t>Telecommunication information security management (2017 – 2020) / Telecommunication information security management and security services (2021 -) </a:t>
            </a:r>
          </a:p>
          <a:p>
            <a:pPr lvl="1">
              <a:lnSpc>
                <a:spcPct val="80000"/>
              </a:lnSpc>
            </a:pPr>
            <a:r>
              <a:rPr lang="en-US" altLang="en-US" sz="1900" dirty="0"/>
              <a:t>ISM framework, risk/asset/incident management, PII code of practice, …</a:t>
            </a:r>
          </a:p>
          <a:p>
            <a:pPr lvl="1">
              <a:lnSpc>
                <a:spcPct val="80000"/>
              </a:lnSpc>
            </a:pPr>
            <a:r>
              <a:rPr lang="en-US" altLang="en-US" sz="1900" dirty="0"/>
              <a:t>5 new Recs, 1 revised Rec, 2 new Supplements, 1 Corrigendum.</a:t>
            </a:r>
          </a:p>
          <a:p>
            <a:pPr>
              <a:lnSpc>
                <a:spcPct val="80000"/>
              </a:lnSpc>
              <a:spcBef>
                <a:spcPts val="1200"/>
              </a:spcBef>
            </a:pPr>
            <a:r>
              <a:rPr lang="en-US" altLang="en-US" sz="2100" b="1" dirty="0"/>
              <a:t>Cybersecurity  (2017 – 2020) / Cybersecurity and countering spam (2021 -)</a:t>
            </a:r>
          </a:p>
          <a:p>
            <a:pPr lvl="1">
              <a:lnSpc>
                <a:spcPct val="80000"/>
              </a:lnSpc>
            </a:pPr>
            <a:r>
              <a:rPr lang="en-US" altLang="en-US" sz="2000" dirty="0"/>
              <a:t>In support of WTSA-16 Resolution 50.</a:t>
            </a:r>
          </a:p>
          <a:p>
            <a:pPr lvl="1">
              <a:lnSpc>
                <a:spcPct val="80000"/>
              </a:lnSpc>
            </a:pPr>
            <a:r>
              <a:rPr lang="en-US" altLang="en-US" sz="2000" dirty="0"/>
              <a:t>Cybersecurity information exchange framework.</a:t>
            </a:r>
          </a:p>
          <a:p>
            <a:pPr lvl="1">
              <a:lnSpc>
                <a:spcPct val="80000"/>
              </a:lnSpc>
            </a:pPr>
            <a:r>
              <a:rPr lang="en-US" altLang="en-US" sz="2000" dirty="0"/>
              <a:t>11 new Recs, 1 revised Rec, 2 new Amendments, 2 new Technical Reports.</a:t>
            </a:r>
          </a:p>
          <a:p>
            <a:pPr>
              <a:lnSpc>
                <a:spcPct val="80000"/>
              </a:lnSpc>
              <a:spcBef>
                <a:spcPts val="1200"/>
              </a:spcBef>
            </a:pPr>
            <a:r>
              <a:rPr lang="en-US" altLang="en-US" sz="2100" b="1" dirty="0"/>
              <a:t>Countering spam by technical means (2017 – 2020)</a:t>
            </a:r>
          </a:p>
          <a:p>
            <a:pPr lvl="1">
              <a:lnSpc>
                <a:spcPct val="80000"/>
              </a:lnSpc>
            </a:pPr>
            <a:r>
              <a:rPr lang="en-US" altLang="en-US" sz="2000" dirty="0"/>
              <a:t>In support WTSA-16 Resolution 52</a:t>
            </a:r>
          </a:p>
          <a:p>
            <a:pPr lvl="1">
              <a:lnSpc>
                <a:spcPct val="80000"/>
              </a:lnSpc>
            </a:pPr>
            <a:r>
              <a:rPr lang="en-US" altLang="en-US" sz="2000" dirty="0"/>
              <a:t>Countering spam in voice spam, mobile messaging spam, …</a:t>
            </a:r>
          </a:p>
          <a:p>
            <a:pPr lvl="1">
              <a:lnSpc>
                <a:spcPct val="80000"/>
              </a:lnSpc>
            </a:pPr>
            <a:r>
              <a:rPr lang="en-US" altLang="en-US" sz="2000" dirty="0"/>
              <a:t>3 new Recs, 2 new Supplements. </a:t>
            </a:r>
            <a:endParaRPr lang="en-US" altLang="en-US" sz="1900" dirty="0"/>
          </a:p>
        </p:txBody>
      </p:sp>
      <p:sp>
        <p:nvSpPr>
          <p:cNvPr id="2" name="슬라이드 번호 개체 틀 1">
            <a:extLst>
              <a:ext uri="{FF2B5EF4-FFF2-40B4-BE49-F238E27FC236}">
                <a16:creationId xmlns:a16="http://schemas.microsoft.com/office/drawing/2014/main" id="{E4932A92-93B1-4A58-A1EE-332FADEA62C1}"/>
              </a:ext>
            </a:extLst>
          </p:cNvPr>
          <p:cNvSpPr>
            <a:spLocks noGrp="1"/>
          </p:cNvSpPr>
          <p:nvPr>
            <p:ph type="sldNum" sz="quarter" idx="4"/>
          </p:nvPr>
        </p:nvSpPr>
        <p:spPr/>
        <p:txBody>
          <a:bodyPr/>
          <a:lstStyle/>
          <a:p>
            <a:pPr algn="r"/>
            <a:fld id="{8D268F8D-03EF-4588-9F60-ACF73A1CBE67}" type="slidenum">
              <a:rPr lang="en-US" altLang="ko-KR" smtClean="0"/>
              <a:pPr algn="r"/>
              <a:t>30</a:t>
            </a:fld>
            <a:endParaRPr lang="ko-KR" altLang="en-US" dirty="0"/>
          </a:p>
        </p:txBody>
      </p:sp>
    </p:spTree>
    <p:extLst>
      <p:ext uri="{BB962C8B-B14F-4D97-AF65-F5344CB8AC3E}">
        <p14:creationId xmlns:p14="http://schemas.microsoft.com/office/powerpoint/2010/main" val="3242394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
            <a:ext cx="12192000" cy="1270660"/>
          </a:xfrm>
        </p:spPr>
        <p:txBody>
          <a:bodyPr/>
          <a:lstStyle/>
          <a:p>
            <a:r>
              <a:rPr lang="en-US" altLang="en-US" dirty="0"/>
              <a:t>Question </a:t>
            </a:r>
            <a:r>
              <a:rPr lang="en-US" altLang="en-US" sz="3200" dirty="0"/>
              <a:t>Highlights (III)</a:t>
            </a:r>
          </a:p>
        </p:txBody>
      </p:sp>
      <p:sp>
        <p:nvSpPr>
          <p:cNvPr id="30723" name="Rectangle 3"/>
          <p:cNvSpPr>
            <a:spLocks noGrp="1" noChangeArrowheads="1"/>
          </p:cNvSpPr>
          <p:nvPr>
            <p:ph idx="1"/>
          </p:nvPr>
        </p:nvSpPr>
        <p:spPr>
          <a:xfrm>
            <a:off x="261257" y="1080655"/>
            <a:ext cx="11673444" cy="4199064"/>
          </a:xfrm>
        </p:spPr>
        <p:txBody>
          <a:bodyPr/>
          <a:lstStyle/>
          <a:p>
            <a:pPr>
              <a:lnSpc>
                <a:spcPct val="70000"/>
              </a:lnSpc>
              <a:spcBef>
                <a:spcPts val="1200"/>
              </a:spcBef>
            </a:pPr>
            <a:r>
              <a:rPr lang="en-US" altLang="en-US" sz="1900" b="1" dirty="0"/>
              <a:t>Security aspects of telecommunication services, networks and Internet of Things (2017 – 2020) / Security for telecommunication services and Internet of Things (2021 -)</a:t>
            </a:r>
          </a:p>
          <a:p>
            <a:pPr lvl="1">
              <a:lnSpc>
                <a:spcPct val="80000"/>
              </a:lnSpc>
              <a:spcBef>
                <a:spcPts val="200"/>
              </a:spcBef>
            </a:pPr>
            <a:r>
              <a:rPr lang="en-US" altLang="en-US" sz="1900" dirty="0"/>
              <a:t>IoT security, SDN security, smart-grid security, 5G security, IPTV security, …</a:t>
            </a:r>
          </a:p>
          <a:p>
            <a:pPr lvl="1">
              <a:lnSpc>
                <a:spcPct val="80000"/>
              </a:lnSpc>
              <a:spcBef>
                <a:spcPts val="200"/>
              </a:spcBef>
            </a:pPr>
            <a:r>
              <a:rPr lang="en-US" altLang="en-US" sz="1900" dirty="0"/>
              <a:t>14 new Recs; 1 Amendment; 1 Corrigendum; 1 new Supplement.</a:t>
            </a:r>
          </a:p>
          <a:p>
            <a:pPr>
              <a:lnSpc>
                <a:spcPct val="70000"/>
              </a:lnSpc>
              <a:spcBef>
                <a:spcPts val="1200"/>
              </a:spcBef>
            </a:pPr>
            <a:r>
              <a:rPr lang="en-US" altLang="en-US" sz="1900" b="1" dirty="0"/>
              <a:t>Secure applications services</a:t>
            </a:r>
          </a:p>
          <a:p>
            <a:pPr lvl="1">
              <a:lnSpc>
                <a:spcPct val="80000"/>
              </a:lnSpc>
              <a:spcBef>
                <a:spcPts val="200"/>
              </a:spcBef>
            </a:pPr>
            <a:r>
              <a:rPr lang="en-US" altLang="en-US" sz="1900" dirty="0"/>
              <a:t>Application security, Fintech security, …</a:t>
            </a:r>
          </a:p>
          <a:p>
            <a:pPr lvl="1">
              <a:lnSpc>
                <a:spcPct val="80000"/>
              </a:lnSpc>
              <a:spcBef>
                <a:spcPts val="200"/>
              </a:spcBef>
            </a:pPr>
            <a:r>
              <a:rPr lang="en-US" altLang="en-US" sz="1900" dirty="0"/>
              <a:t>8 new Recs.</a:t>
            </a:r>
          </a:p>
          <a:p>
            <a:pPr>
              <a:lnSpc>
                <a:spcPct val="70000"/>
              </a:lnSpc>
              <a:spcBef>
                <a:spcPts val="1200"/>
              </a:spcBef>
            </a:pPr>
            <a:r>
              <a:rPr lang="en-US" altLang="en-US" sz="1900" b="1" dirty="0"/>
              <a:t>Cloud computing and Big data infrastructure security</a:t>
            </a:r>
          </a:p>
          <a:p>
            <a:pPr lvl="1">
              <a:lnSpc>
                <a:spcPct val="80000"/>
              </a:lnSpc>
              <a:spcBef>
                <a:spcPts val="200"/>
              </a:spcBef>
            </a:pPr>
            <a:r>
              <a:rPr lang="en-US" altLang="en-US" sz="1900" dirty="0"/>
              <a:t>Cloud computing security framework, </a:t>
            </a:r>
            <a:r>
              <a:rPr lang="en-GB" altLang="en-US" sz="1900" dirty="0"/>
              <a:t>software as a service security, CaaS/IaaS/</a:t>
            </a:r>
            <a:r>
              <a:rPr lang="en-GB" altLang="en-US" sz="1900" dirty="0" err="1"/>
              <a:t>NaaS</a:t>
            </a:r>
            <a:r>
              <a:rPr lang="en-GB" altLang="en-US" sz="1900" dirty="0"/>
              <a:t> security, </a:t>
            </a:r>
            <a:r>
              <a:rPr lang="en-US" altLang="en-US" sz="1900" dirty="0"/>
              <a:t>Big Data as a Service, … </a:t>
            </a:r>
          </a:p>
          <a:p>
            <a:pPr lvl="1">
              <a:lnSpc>
                <a:spcPct val="80000"/>
              </a:lnSpc>
            </a:pPr>
            <a:r>
              <a:rPr lang="en-US" altLang="en-US" sz="1900" dirty="0"/>
              <a:t>6 new Recs.</a:t>
            </a:r>
          </a:p>
          <a:p>
            <a:pPr>
              <a:lnSpc>
                <a:spcPct val="70000"/>
              </a:lnSpc>
              <a:spcBef>
                <a:spcPts val="1200"/>
              </a:spcBef>
            </a:pPr>
            <a:r>
              <a:rPr lang="en-US" altLang="en-US" sz="1900" b="1" dirty="0" err="1"/>
              <a:t>Telebiometrics</a:t>
            </a:r>
            <a:r>
              <a:rPr lang="en-US" altLang="en-US" sz="1900" b="1" dirty="0"/>
              <a:t> (2017 – 2020)</a:t>
            </a:r>
          </a:p>
          <a:p>
            <a:pPr lvl="1">
              <a:lnSpc>
                <a:spcPct val="80000"/>
              </a:lnSpc>
              <a:spcBef>
                <a:spcPts val="200"/>
              </a:spcBef>
            </a:pPr>
            <a:r>
              <a:rPr lang="en-US" altLang="en-US" sz="1900" dirty="0" err="1"/>
              <a:t>Telebiometrics</a:t>
            </a:r>
            <a:r>
              <a:rPr lang="en-US" altLang="en-US" sz="1900" dirty="0"/>
              <a:t>, e-Health &amp; </a:t>
            </a:r>
            <a:r>
              <a:rPr lang="en-US" altLang="en-US" sz="1900" dirty="0" err="1"/>
              <a:t>telemedicines</a:t>
            </a:r>
            <a:r>
              <a:rPr lang="en-US" altLang="en-US" sz="1900" dirty="0"/>
              <a:t> security protocols</a:t>
            </a:r>
          </a:p>
          <a:p>
            <a:pPr lvl="1">
              <a:lnSpc>
                <a:spcPct val="80000"/>
              </a:lnSpc>
              <a:spcBef>
                <a:spcPts val="200"/>
              </a:spcBef>
            </a:pPr>
            <a:r>
              <a:rPr lang="en-US" altLang="en-US" sz="1900" dirty="0"/>
              <a:t>3 new Recs, 1 revised Rec, 1 Corrigendum.</a:t>
            </a:r>
          </a:p>
          <a:p>
            <a:pPr lvl="1">
              <a:lnSpc>
                <a:spcPct val="80000"/>
              </a:lnSpc>
            </a:pPr>
            <a:endParaRPr lang="en-US" altLang="en-US" sz="2000" dirty="0"/>
          </a:p>
          <a:p>
            <a:pPr>
              <a:lnSpc>
                <a:spcPct val="80000"/>
              </a:lnSpc>
            </a:pPr>
            <a:endParaRPr lang="en-US" altLang="en-US" sz="2400" dirty="0"/>
          </a:p>
        </p:txBody>
      </p:sp>
      <p:sp>
        <p:nvSpPr>
          <p:cNvPr id="2" name="슬라이드 번호 개체 틀 1">
            <a:extLst>
              <a:ext uri="{FF2B5EF4-FFF2-40B4-BE49-F238E27FC236}">
                <a16:creationId xmlns:a16="http://schemas.microsoft.com/office/drawing/2014/main" id="{2D6A992E-5F43-428D-B51B-2DB397D79517}"/>
              </a:ext>
            </a:extLst>
          </p:cNvPr>
          <p:cNvSpPr>
            <a:spLocks noGrp="1"/>
          </p:cNvSpPr>
          <p:nvPr>
            <p:ph type="sldNum" sz="quarter" idx="4"/>
          </p:nvPr>
        </p:nvSpPr>
        <p:spPr/>
        <p:txBody>
          <a:bodyPr/>
          <a:lstStyle/>
          <a:p>
            <a:pPr algn="r"/>
            <a:fld id="{8D268F8D-03EF-4588-9F60-ACF73A1CBE67}" type="slidenum">
              <a:rPr lang="en-US" altLang="ko-KR" smtClean="0"/>
              <a:pPr algn="r"/>
              <a:t>31</a:t>
            </a:fld>
            <a:endParaRPr lang="ko-KR" altLang="en-US" dirty="0"/>
          </a:p>
        </p:txBody>
      </p:sp>
    </p:spTree>
    <p:extLst>
      <p:ext uri="{BB962C8B-B14F-4D97-AF65-F5344CB8AC3E}">
        <p14:creationId xmlns:p14="http://schemas.microsoft.com/office/powerpoint/2010/main" val="3153233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12192000" cy="1294410"/>
          </a:xfrm>
        </p:spPr>
        <p:txBody>
          <a:bodyPr/>
          <a:lstStyle/>
          <a:p>
            <a:r>
              <a:rPr lang="en-US" altLang="en-US" dirty="0"/>
              <a:t>Question </a:t>
            </a:r>
            <a:r>
              <a:rPr lang="en-US" altLang="en-US" sz="3200" dirty="0"/>
              <a:t>Highlights (IV)</a:t>
            </a:r>
          </a:p>
        </p:txBody>
      </p:sp>
      <p:sp>
        <p:nvSpPr>
          <p:cNvPr id="31747" name="Rectangle 3"/>
          <p:cNvSpPr>
            <a:spLocks noGrp="1" noChangeArrowheads="1"/>
          </p:cNvSpPr>
          <p:nvPr>
            <p:ph idx="1"/>
          </p:nvPr>
        </p:nvSpPr>
        <p:spPr>
          <a:xfrm>
            <a:off x="522514" y="1207698"/>
            <a:ext cx="11278421" cy="4370142"/>
          </a:xfrm>
        </p:spPr>
        <p:txBody>
          <a:bodyPr/>
          <a:lstStyle/>
          <a:p>
            <a:pPr>
              <a:lnSpc>
                <a:spcPct val="70000"/>
              </a:lnSpc>
              <a:spcBef>
                <a:spcPts val="1200"/>
              </a:spcBef>
            </a:pPr>
            <a:r>
              <a:rPr lang="en-US" altLang="en-US" sz="1900" b="1" dirty="0"/>
              <a:t>Identity management architecture and mechanisms (2017 – 2020) / Identity management and </a:t>
            </a:r>
            <a:r>
              <a:rPr lang="en-US" altLang="en-US" sz="1900" b="1" dirty="0" err="1"/>
              <a:t>telebiometrics</a:t>
            </a:r>
            <a:r>
              <a:rPr lang="en-US" altLang="en-US" sz="1900" b="1" dirty="0"/>
              <a:t> architecture and mechanisms (2021 -)</a:t>
            </a:r>
          </a:p>
          <a:p>
            <a:pPr lvl="1">
              <a:lnSpc>
                <a:spcPct val="80000"/>
              </a:lnSpc>
            </a:pPr>
            <a:r>
              <a:rPr lang="en-US" altLang="en-US" sz="1900" dirty="0"/>
              <a:t>entity authentication assurance, FIDO authentications, …</a:t>
            </a:r>
          </a:p>
          <a:p>
            <a:pPr lvl="1">
              <a:lnSpc>
                <a:spcPct val="80000"/>
              </a:lnSpc>
            </a:pPr>
            <a:r>
              <a:rPr lang="en-US" altLang="en-US" sz="1900" dirty="0"/>
              <a:t>4 new Recs, 2 revised Recs, 1 Supplement.</a:t>
            </a:r>
          </a:p>
          <a:p>
            <a:pPr>
              <a:lnSpc>
                <a:spcPct val="70000"/>
              </a:lnSpc>
              <a:spcBef>
                <a:spcPts val="1200"/>
              </a:spcBef>
            </a:pPr>
            <a:r>
              <a:rPr lang="en-US" altLang="en-US" sz="1900" b="1" dirty="0"/>
              <a:t>Generic technologies (Directory, public key infrastructure (PKI), privilege management infrastructure (PMI), Abstract Syntax Notation One (ASN.1), object identifiers (OIDs)) to support secure applications (2017 – 2020) / Generic technologies (such as Directory, PKI, Formal languages, Object Identifiers) to support secure applications (2021 -)</a:t>
            </a:r>
          </a:p>
          <a:p>
            <a:pPr lvl="1">
              <a:lnSpc>
                <a:spcPct val="80000"/>
              </a:lnSpc>
            </a:pPr>
            <a:r>
              <a:rPr lang="en-US" altLang="en-US" sz="1900" dirty="0"/>
              <a:t>X.500-series on Directory including X.509 on PKI, Abstract Syntax Notation One (</a:t>
            </a:r>
            <a:r>
              <a:rPr lang="en-US" altLang="en-US" sz="1900" dirty="0">
                <a:solidFill>
                  <a:schemeClr val="accent6">
                    <a:lumMod val="75000"/>
                  </a:schemeClr>
                </a:solidFill>
              </a:rPr>
              <a:t>ASN.1), Object Identifiers (OIDs) and associated registration authorities, certified e-mail.</a:t>
            </a:r>
          </a:p>
          <a:p>
            <a:pPr lvl="1">
              <a:lnSpc>
                <a:spcPct val="80000"/>
              </a:lnSpc>
            </a:pPr>
            <a:r>
              <a:rPr lang="en-US" altLang="en-US" sz="1900" dirty="0">
                <a:solidFill>
                  <a:schemeClr val="accent6">
                    <a:lumMod val="75000"/>
                  </a:schemeClr>
                </a:solidFill>
              </a:rPr>
              <a:t>ASN.1 and OID projects (see separate slide)</a:t>
            </a:r>
          </a:p>
          <a:p>
            <a:pPr lvl="1">
              <a:lnSpc>
                <a:spcPct val="80000"/>
              </a:lnSpc>
            </a:pPr>
            <a:r>
              <a:rPr lang="en-US" altLang="en-US" sz="1900" dirty="0">
                <a:solidFill>
                  <a:schemeClr val="accent6">
                    <a:lumMod val="75000"/>
                  </a:schemeClr>
                </a:solidFill>
              </a:rPr>
              <a:t>5 new Recs, 20 revised Recs, 14 technical corrigenda to ASN.1, 1 TR, 1 Supplement.</a:t>
            </a:r>
            <a:endParaRPr lang="en-US" altLang="en-US" sz="1900" b="1" dirty="0"/>
          </a:p>
          <a:p>
            <a:pPr lvl="1">
              <a:lnSpc>
                <a:spcPct val="80000"/>
              </a:lnSpc>
            </a:pPr>
            <a:endParaRPr lang="en-US" altLang="en-US" sz="1900" dirty="0"/>
          </a:p>
        </p:txBody>
      </p:sp>
      <p:sp>
        <p:nvSpPr>
          <p:cNvPr id="2" name="슬라이드 번호 개체 틀 1">
            <a:extLst>
              <a:ext uri="{FF2B5EF4-FFF2-40B4-BE49-F238E27FC236}">
                <a16:creationId xmlns:a16="http://schemas.microsoft.com/office/drawing/2014/main" id="{3BE3C2CA-B03D-492F-88FE-C202F6C9D088}"/>
              </a:ext>
            </a:extLst>
          </p:cNvPr>
          <p:cNvSpPr>
            <a:spLocks noGrp="1"/>
          </p:cNvSpPr>
          <p:nvPr>
            <p:ph type="sldNum" sz="quarter" idx="4"/>
          </p:nvPr>
        </p:nvSpPr>
        <p:spPr/>
        <p:txBody>
          <a:bodyPr/>
          <a:lstStyle/>
          <a:p>
            <a:pPr algn="r"/>
            <a:fld id="{8D268F8D-03EF-4588-9F60-ACF73A1CBE67}" type="slidenum">
              <a:rPr lang="en-US" altLang="ko-KR" smtClean="0"/>
              <a:pPr algn="r"/>
              <a:t>32</a:t>
            </a:fld>
            <a:endParaRPr lang="ko-KR" altLang="en-US" dirty="0"/>
          </a:p>
        </p:txBody>
      </p:sp>
    </p:spTree>
    <p:extLst>
      <p:ext uri="{BB962C8B-B14F-4D97-AF65-F5344CB8AC3E}">
        <p14:creationId xmlns:p14="http://schemas.microsoft.com/office/powerpoint/2010/main" val="4172241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a:t>Question </a:t>
            </a:r>
            <a:r>
              <a:rPr lang="en-US" altLang="en-US" sz="3200" dirty="0"/>
              <a:t>Highlights (V)</a:t>
            </a:r>
          </a:p>
        </p:txBody>
      </p:sp>
      <p:sp>
        <p:nvSpPr>
          <p:cNvPr id="32771" name="Rectangle 3"/>
          <p:cNvSpPr>
            <a:spLocks noGrp="1" noChangeArrowheads="1"/>
          </p:cNvSpPr>
          <p:nvPr>
            <p:ph idx="1"/>
          </p:nvPr>
        </p:nvSpPr>
        <p:spPr>
          <a:xfrm>
            <a:off x="308758" y="1052514"/>
            <a:ext cx="11732821" cy="4647641"/>
          </a:xfrm>
        </p:spPr>
        <p:txBody>
          <a:bodyPr/>
          <a:lstStyle/>
          <a:p>
            <a:pPr>
              <a:lnSpc>
                <a:spcPct val="70000"/>
              </a:lnSpc>
              <a:spcBef>
                <a:spcPts val="1200"/>
              </a:spcBef>
            </a:pPr>
            <a:r>
              <a:rPr lang="en-US" altLang="en-US" sz="1900" b="1" dirty="0"/>
              <a:t>Formal languages for telecommunication software and testing (2017 – 2020)</a:t>
            </a:r>
          </a:p>
          <a:p>
            <a:pPr lvl="1">
              <a:lnSpc>
                <a:spcPct val="80000"/>
              </a:lnSpc>
              <a:spcBef>
                <a:spcPts val="400"/>
              </a:spcBef>
            </a:pPr>
            <a:r>
              <a:rPr lang="en-US" altLang="en-US" sz="1900" dirty="0"/>
              <a:t>SDL-2010, UML, MSC, URN, Testing and Test Control Notation (TTCN-3), …</a:t>
            </a:r>
          </a:p>
          <a:p>
            <a:pPr lvl="1">
              <a:lnSpc>
                <a:spcPct val="80000"/>
              </a:lnSpc>
            </a:pPr>
            <a:r>
              <a:rPr lang="en-US" altLang="en-US" sz="1900" dirty="0"/>
              <a:t>44 revised Recs, 2 implementation guides.</a:t>
            </a:r>
          </a:p>
          <a:p>
            <a:pPr>
              <a:lnSpc>
                <a:spcPct val="70000"/>
              </a:lnSpc>
              <a:spcBef>
                <a:spcPts val="1200"/>
              </a:spcBef>
            </a:pPr>
            <a:r>
              <a:rPr lang="en-US" altLang="en-US" sz="1900" b="1" dirty="0"/>
              <a:t>Security aspects for Intelligent Transport System (2017 – 2020) / Intelligent transport system (ITS) security (2021 -) </a:t>
            </a:r>
          </a:p>
          <a:p>
            <a:pPr lvl="1">
              <a:lnSpc>
                <a:spcPct val="80000"/>
              </a:lnSpc>
              <a:spcBef>
                <a:spcPts val="200"/>
              </a:spcBef>
            </a:pPr>
            <a:r>
              <a:rPr lang="en-US" altLang="en-US" sz="1900" dirty="0"/>
              <a:t>ITS security</a:t>
            </a:r>
          </a:p>
          <a:p>
            <a:pPr lvl="1">
              <a:lnSpc>
                <a:spcPct val="80000"/>
              </a:lnSpc>
              <a:spcBef>
                <a:spcPts val="200"/>
              </a:spcBef>
            </a:pPr>
            <a:r>
              <a:rPr lang="en-US" altLang="en-US" sz="1900" dirty="0"/>
              <a:t>6 new Recs. </a:t>
            </a:r>
          </a:p>
          <a:p>
            <a:pPr>
              <a:lnSpc>
                <a:spcPct val="70000"/>
              </a:lnSpc>
              <a:spcBef>
                <a:spcPts val="1200"/>
              </a:spcBef>
            </a:pPr>
            <a:r>
              <a:rPr lang="en-US" altLang="en-US" sz="1900" b="1" dirty="0"/>
              <a:t>Security aspects for Distributed Ledger Technologies (2018 - 2020) / Distributed ledger technology (DLT) security (2021 -)</a:t>
            </a:r>
          </a:p>
          <a:p>
            <a:pPr lvl="1">
              <a:lnSpc>
                <a:spcPct val="80000"/>
              </a:lnSpc>
            </a:pPr>
            <a:r>
              <a:rPr lang="en-US" altLang="en-US" sz="1900" dirty="0"/>
              <a:t>DLT security</a:t>
            </a:r>
          </a:p>
          <a:p>
            <a:pPr lvl="1">
              <a:lnSpc>
                <a:spcPct val="80000"/>
              </a:lnSpc>
            </a:pPr>
            <a:r>
              <a:rPr lang="en-US" altLang="en-US" sz="1900" dirty="0"/>
              <a:t>7 new Recs.</a:t>
            </a:r>
            <a:r>
              <a:rPr lang="en-US" altLang="en-US" sz="2000" dirty="0"/>
              <a:t> </a:t>
            </a:r>
          </a:p>
          <a:p>
            <a:pPr>
              <a:lnSpc>
                <a:spcPct val="70000"/>
              </a:lnSpc>
              <a:spcBef>
                <a:spcPts val="1200"/>
              </a:spcBef>
            </a:pPr>
            <a:r>
              <a:rPr lang="en-US" altLang="en-US" sz="1900" b="1" dirty="0"/>
              <a:t>Security for/by emerging technologies including quantum-based security</a:t>
            </a:r>
          </a:p>
          <a:p>
            <a:pPr lvl="1">
              <a:lnSpc>
                <a:spcPct val="80000"/>
              </a:lnSpc>
              <a:spcBef>
                <a:spcPts val="200"/>
              </a:spcBef>
            </a:pPr>
            <a:r>
              <a:rPr lang="en-US" altLang="en-US" sz="1900" dirty="0"/>
              <a:t>QKD/Emerging technologies security</a:t>
            </a:r>
          </a:p>
          <a:p>
            <a:pPr lvl="1">
              <a:lnSpc>
                <a:spcPct val="80000"/>
              </a:lnSpc>
              <a:spcBef>
                <a:spcPts val="200"/>
              </a:spcBef>
            </a:pPr>
            <a:r>
              <a:rPr lang="en-US" altLang="en-US" sz="1900" dirty="0"/>
              <a:t>1 new Rec.</a:t>
            </a:r>
            <a:endParaRPr lang="en-US" altLang="en-US" sz="2300" dirty="0">
              <a:solidFill>
                <a:schemeClr val="accent6">
                  <a:lumMod val="75000"/>
                </a:schemeClr>
              </a:solidFill>
            </a:endParaRPr>
          </a:p>
        </p:txBody>
      </p:sp>
      <p:sp>
        <p:nvSpPr>
          <p:cNvPr id="2" name="슬라이드 번호 개체 틀 1">
            <a:extLst>
              <a:ext uri="{FF2B5EF4-FFF2-40B4-BE49-F238E27FC236}">
                <a16:creationId xmlns:a16="http://schemas.microsoft.com/office/drawing/2014/main" id="{56F947F9-F1B8-4CEF-AACD-409E2A865E69}"/>
              </a:ext>
            </a:extLst>
          </p:cNvPr>
          <p:cNvSpPr>
            <a:spLocks noGrp="1"/>
          </p:cNvSpPr>
          <p:nvPr>
            <p:ph type="sldNum" sz="quarter" idx="4"/>
          </p:nvPr>
        </p:nvSpPr>
        <p:spPr/>
        <p:txBody>
          <a:bodyPr/>
          <a:lstStyle/>
          <a:p>
            <a:pPr algn="r"/>
            <a:fld id="{8D268F8D-03EF-4588-9F60-ACF73A1CBE67}" type="slidenum">
              <a:rPr lang="en-US" altLang="ko-KR" smtClean="0"/>
              <a:pPr algn="r"/>
              <a:t>33</a:t>
            </a:fld>
            <a:endParaRPr lang="ko-KR" altLang="en-US" dirty="0"/>
          </a:p>
        </p:txBody>
      </p:sp>
    </p:spTree>
    <p:extLst>
      <p:ext uri="{BB962C8B-B14F-4D97-AF65-F5344CB8AC3E}">
        <p14:creationId xmlns:p14="http://schemas.microsoft.com/office/powerpoint/2010/main" val="704268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0" y="188913"/>
            <a:ext cx="9144000" cy="647700"/>
          </a:xfrm>
        </p:spPr>
        <p:txBody>
          <a:bodyPr/>
          <a:lstStyle/>
          <a:p>
            <a:r>
              <a:rPr lang="en-US" altLang="en-US" dirty="0"/>
              <a:t>ASN.1 and OID </a:t>
            </a:r>
            <a:r>
              <a:rPr lang="en-US" altLang="en-US" dirty="0">
                <a:solidFill>
                  <a:schemeClr val="accent6">
                    <a:lumMod val="75000"/>
                  </a:schemeClr>
                </a:solidFill>
              </a:rPr>
              <a:t>Projects</a:t>
            </a:r>
          </a:p>
        </p:txBody>
      </p:sp>
      <p:sp>
        <p:nvSpPr>
          <p:cNvPr id="35843" name="Rectangle 3"/>
          <p:cNvSpPr>
            <a:spLocks noGrp="1" noChangeArrowheads="1"/>
          </p:cNvSpPr>
          <p:nvPr>
            <p:ph idx="1"/>
          </p:nvPr>
        </p:nvSpPr>
        <p:spPr>
          <a:xfrm>
            <a:off x="1066801" y="908051"/>
            <a:ext cx="10293926" cy="4824413"/>
          </a:xfrm>
        </p:spPr>
        <p:txBody>
          <a:bodyPr/>
          <a:lstStyle/>
          <a:p>
            <a:pPr>
              <a:lnSpc>
                <a:spcPct val="80000"/>
              </a:lnSpc>
              <a:spcBef>
                <a:spcPts val="1200"/>
              </a:spcBef>
            </a:pPr>
            <a:r>
              <a:rPr lang="en-GB" altLang="en-US" sz="2000" dirty="0">
                <a:solidFill>
                  <a:schemeClr val="accent6">
                    <a:lumMod val="75000"/>
                  </a:schemeClr>
                </a:solidFill>
              </a:rPr>
              <a:t>The SG17 ASN.1 project &amp; the OID project continue to assist:</a:t>
            </a:r>
            <a:endParaRPr lang="en-US" altLang="en-US" sz="2000" dirty="0">
              <a:solidFill>
                <a:schemeClr val="accent6">
                  <a:lumMod val="75000"/>
                </a:schemeClr>
              </a:solidFill>
            </a:endParaRPr>
          </a:p>
          <a:p>
            <a:pPr lvl="1">
              <a:lnSpc>
                <a:spcPct val="80000"/>
              </a:lnSpc>
              <a:spcBef>
                <a:spcPts val="1200"/>
              </a:spcBef>
            </a:pPr>
            <a:r>
              <a:rPr lang="en-GB" altLang="en-US" sz="1900" dirty="0"/>
              <a:t>Existing users of ASN.1 and object identifiers (OID), within and outside of ITU‑T (e.g., ITU‑T SG 16, ISO/IEC JTC 1/SC 27, ISO TC 215, 3GPP, etc.).</a:t>
            </a:r>
            <a:endParaRPr lang="en-US" altLang="en-US" sz="1900" dirty="0"/>
          </a:p>
          <a:p>
            <a:pPr lvl="1">
              <a:lnSpc>
                <a:spcPct val="80000"/>
              </a:lnSpc>
              <a:spcBef>
                <a:spcPts val="1200"/>
              </a:spcBef>
            </a:pPr>
            <a:r>
              <a:rPr lang="en-GB" altLang="en-US" sz="1900" dirty="0"/>
              <a:t>Countries (e.g., Algeria, Andorra, Argentina, </a:t>
            </a:r>
            <a:r>
              <a:rPr lang="sv-SE" altLang="en-US" sz="1900" dirty="0"/>
              <a:t>Bolivia, Bosnia and Herzegovina, Brazil, Honduras, Lithuania, Malaysia, Mongolia, Nicaragua, Oman, Philippines, Rwanda, and Sri Lanka</a:t>
            </a:r>
            <a:r>
              <a:rPr lang="en-GB" altLang="en-US" sz="1900" dirty="0"/>
              <a:t>), and in particular developing countries, in setting a national registration authority for OIDs.</a:t>
            </a:r>
            <a:endParaRPr lang="en-US" altLang="en-US" sz="1900" dirty="0"/>
          </a:p>
          <a:p>
            <a:pPr>
              <a:lnSpc>
                <a:spcPct val="80000"/>
              </a:lnSpc>
              <a:spcBef>
                <a:spcPts val="1200"/>
              </a:spcBef>
            </a:pPr>
            <a:r>
              <a:rPr lang="en-GB" altLang="en-US" sz="2000" dirty="0">
                <a:solidFill>
                  <a:schemeClr val="accent6">
                    <a:lumMod val="75000"/>
                  </a:schemeClr>
                </a:solidFill>
              </a:rPr>
              <a:t>These projects provided speakers and tutorial material and coordinated the provision of tool support to users and the contents of related websites.</a:t>
            </a:r>
            <a:endParaRPr lang="en-US" altLang="en-US" sz="2000" dirty="0">
              <a:solidFill>
                <a:schemeClr val="accent6">
                  <a:lumMod val="75000"/>
                </a:schemeClr>
              </a:solidFill>
            </a:endParaRPr>
          </a:p>
          <a:p>
            <a:pPr algn="just" latinLnBrk="0"/>
            <a:r>
              <a:rPr lang="en-GB" altLang="en-US" sz="2000" dirty="0">
                <a:solidFill>
                  <a:schemeClr val="accent6">
                    <a:lumMod val="75000"/>
                  </a:schemeClr>
                </a:solidFill>
              </a:rPr>
              <a:t>In cooperation with the TSB, a database is being maintained that contains a machine-processable copy of the current version of all ASN.1 modules that are included in ITU‑T Recommendations. Contains modules from over 200 ITU-T Recommendations. </a:t>
            </a:r>
            <a:r>
              <a:rPr lang="en-GB" altLang="en-US" sz="2000" dirty="0">
                <a:solidFill>
                  <a:srgbClr val="C00000"/>
                </a:solidFill>
              </a:rPr>
              <a:t>ASN.1 module database</a:t>
            </a:r>
            <a:r>
              <a:rPr lang="en-US" altLang="en-US" sz="1800" dirty="0">
                <a:solidFill>
                  <a:schemeClr val="accent6">
                    <a:lumMod val="75000"/>
                  </a:schemeClr>
                </a:solidFill>
              </a:rPr>
              <a:t>: </a:t>
            </a:r>
            <a:r>
              <a:rPr lang="en-US" altLang="ko-KR" sz="1800" dirty="0">
                <a:hlinkClick r:id="rId2">
                  <a:extLst>
                    <a:ext uri="{A12FA001-AC4F-418D-AE19-62706E023703}">
                      <ahyp:hlinkClr xmlns:ahyp="http://schemas.microsoft.com/office/drawing/2018/hyperlinkcolor" val="tx"/>
                    </a:ext>
                  </a:extLst>
                </a:hlinkClick>
              </a:rPr>
              <a:t>https://www.itu.int/ITU-T/recommendations/fl.aspx?lang=1</a:t>
            </a:r>
            <a:endParaRPr lang="ko-KR" altLang="ko-KR" sz="2000" dirty="0"/>
          </a:p>
          <a:p>
            <a:pPr>
              <a:lnSpc>
                <a:spcPct val="80000"/>
              </a:lnSpc>
              <a:spcBef>
                <a:spcPts val="1200"/>
              </a:spcBef>
              <a:tabLst>
                <a:tab pos="2152650" algn="l"/>
              </a:tabLst>
            </a:pPr>
            <a:r>
              <a:rPr lang="en-GB" sz="2000" dirty="0">
                <a:solidFill>
                  <a:schemeClr val="accent6">
                    <a:lumMod val="75000"/>
                  </a:schemeClr>
                </a:solidFill>
              </a:rPr>
              <a:t>The International OID tree has more than 1 643 596</a:t>
            </a:r>
            <a:r>
              <a:rPr lang="en-GB" sz="2000" b="1" dirty="0">
                <a:solidFill>
                  <a:schemeClr val="accent6">
                    <a:lumMod val="75000"/>
                  </a:schemeClr>
                </a:solidFill>
              </a:rPr>
              <a:t> </a:t>
            </a:r>
            <a:r>
              <a:rPr lang="en-GB" sz="2000" dirty="0">
                <a:solidFill>
                  <a:schemeClr val="accent6">
                    <a:lumMod val="75000"/>
                  </a:schemeClr>
                </a:solidFill>
              </a:rPr>
              <a:t>registrations as of 16 November 2021.   </a:t>
            </a:r>
            <a:r>
              <a:rPr lang="en-US" altLang="en-US" sz="2000" dirty="0">
                <a:solidFill>
                  <a:srgbClr val="C00000"/>
                </a:solidFill>
              </a:rPr>
              <a:t>OID Repository</a:t>
            </a:r>
            <a:r>
              <a:rPr lang="en-US" altLang="en-US" sz="2000" dirty="0"/>
              <a:t>: </a:t>
            </a:r>
            <a:r>
              <a:rPr lang="en-US" altLang="en-US" sz="1800" dirty="0">
                <a:hlinkClick r:id="rId3"/>
              </a:rPr>
              <a:t>http://www.oid-info.com</a:t>
            </a:r>
            <a:r>
              <a:rPr lang="en-US" altLang="en-US" sz="2000" dirty="0"/>
              <a:t>.</a:t>
            </a:r>
          </a:p>
        </p:txBody>
      </p:sp>
      <p:sp>
        <p:nvSpPr>
          <p:cNvPr id="2" name="슬라이드 번호 개체 틀 1">
            <a:extLst>
              <a:ext uri="{FF2B5EF4-FFF2-40B4-BE49-F238E27FC236}">
                <a16:creationId xmlns:a16="http://schemas.microsoft.com/office/drawing/2014/main" id="{0C4DF87E-5567-4B71-81E0-4A5DF20893CD}"/>
              </a:ext>
            </a:extLst>
          </p:cNvPr>
          <p:cNvSpPr>
            <a:spLocks noGrp="1"/>
          </p:cNvSpPr>
          <p:nvPr>
            <p:ph type="sldNum" sz="quarter" idx="4"/>
          </p:nvPr>
        </p:nvSpPr>
        <p:spPr/>
        <p:txBody>
          <a:bodyPr/>
          <a:lstStyle/>
          <a:p>
            <a:pPr algn="r"/>
            <a:fld id="{8D268F8D-03EF-4588-9F60-ACF73A1CBE67}" type="slidenum">
              <a:rPr lang="en-US" altLang="ko-KR" smtClean="0"/>
              <a:pPr algn="r"/>
              <a:t>34</a:t>
            </a:fld>
            <a:endParaRPr lang="ko-KR" altLang="en-US" dirty="0"/>
          </a:p>
        </p:txBody>
      </p:sp>
    </p:spTree>
    <p:extLst>
      <p:ext uri="{BB962C8B-B14F-4D97-AF65-F5344CB8AC3E}">
        <p14:creationId xmlns:p14="http://schemas.microsoft.com/office/powerpoint/2010/main" val="79526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Statistics (I)</a:t>
            </a:r>
            <a:endParaRPr lang="en-GB" altLang="en-US"/>
          </a:p>
        </p:txBody>
      </p:sp>
      <p:sp>
        <p:nvSpPr>
          <p:cNvPr id="36867" name="Rectangle 3"/>
          <p:cNvSpPr>
            <a:spLocks noGrp="1" noChangeArrowheads="1"/>
          </p:cNvSpPr>
          <p:nvPr>
            <p:ph idx="1"/>
          </p:nvPr>
        </p:nvSpPr>
        <p:spPr>
          <a:xfrm>
            <a:off x="1052423" y="1052513"/>
            <a:ext cx="10041147" cy="4641850"/>
          </a:xfrm>
        </p:spPr>
        <p:txBody>
          <a:bodyPr/>
          <a:lstStyle/>
          <a:p>
            <a:pPr>
              <a:spcBef>
                <a:spcPts val="1200"/>
              </a:spcBef>
            </a:pPr>
            <a:r>
              <a:rPr lang="en-US" altLang="en-US" dirty="0"/>
              <a:t>77 Rapporteur group meetings held</a:t>
            </a:r>
            <a:br>
              <a:rPr lang="en-US" altLang="en-US" dirty="0"/>
            </a:br>
            <a:r>
              <a:rPr lang="en-US" altLang="en-US" sz="2000" dirty="0"/>
              <a:t>(stand-alone, e-meetings, or collaborative with ISO/IEC JTC 1/SC 6, 27)</a:t>
            </a:r>
          </a:p>
          <a:p>
            <a:pPr>
              <a:spcBef>
                <a:spcPts val="1200"/>
              </a:spcBef>
            </a:pPr>
            <a:r>
              <a:rPr lang="en-US" altLang="en-US" dirty="0"/>
              <a:t>1179 </a:t>
            </a:r>
            <a:r>
              <a:rPr lang="en-GB" altLang="en-US" dirty="0"/>
              <a:t>contributions received</a:t>
            </a:r>
            <a:br>
              <a:rPr lang="en-GB" altLang="en-US" dirty="0"/>
            </a:br>
            <a:r>
              <a:rPr lang="en-GB" altLang="en-US" sz="2000" dirty="0"/>
              <a:t>(excluding Rapporteur meetings)</a:t>
            </a:r>
          </a:p>
          <a:p>
            <a:pPr>
              <a:spcBef>
                <a:spcPts val="1200"/>
              </a:spcBef>
            </a:pPr>
            <a:r>
              <a:rPr lang="en-GB" altLang="en-US" dirty="0"/>
              <a:t>10 SG17 meetings, 3 special SG17 e-plenary meetings and 86 RGMs held</a:t>
            </a:r>
          </a:p>
          <a:p>
            <a:pPr>
              <a:spcBef>
                <a:spcPts val="1200"/>
              </a:spcBef>
            </a:pPr>
            <a:r>
              <a:rPr lang="en-GB" altLang="en-US" dirty="0"/>
              <a:t>Working Party meetings held in conjunction with the 10 SG17 meetings</a:t>
            </a:r>
          </a:p>
          <a:p>
            <a:pPr>
              <a:spcBef>
                <a:spcPts val="1200"/>
              </a:spcBef>
            </a:pPr>
            <a:r>
              <a:rPr lang="en-US" altLang="en-US" dirty="0"/>
              <a:t>Min/Average/Max SG17 participants: 130/190/262</a:t>
            </a:r>
            <a:endParaRPr lang="en-GB" altLang="en-US" dirty="0"/>
          </a:p>
        </p:txBody>
      </p:sp>
      <p:sp>
        <p:nvSpPr>
          <p:cNvPr id="2" name="슬라이드 번호 개체 틀 1">
            <a:extLst>
              <a:ext uri="{FF2B5EF4-FFF2-40B4-BE49-F238E27FC236}">
                <a16:creationId xmlns:a16="http://schemas.microsoft.com/office/drawing/2014/main" id="{7BB3C6FD-3AD2-4C17-8CC9-485997C81430}"/>
              </a:ext>
            </a:extLst>
          </p:cNvPr>
          <p:cNvSpPr>
            <a:spLocks noGrp="1"/>
          </p:cNvSpPr>
          <p:nvPr>
            <p:ph type="sldNum" sz="quarter" idx="4"/>
          </p:nvPr>
        </p:nvSpPr>
        <p:spPr/>
        <p:txBody>
          <a:bodyPr/>
          <a:lstStyle/>
          <a:p>
            <a:pPr algn="r"/>
            <a:fld id="{8D268F8D-03EF-4588-9F60-ACF73A1CBE67}" type="slidenum">
              <a:rPr lang="en-US" altLang="ko-KR" smtClean="0"/>
              <a:pPr algn="r"/>
              <a:t>35</a:t>
            </a:fld>
            <a:endParaRPr lang="ko-KR" altLang="en-US" dirty="0"/>
          </a:p>
        </p:txBody>
      </p:sp>
    </p:spTree>
    <p:extLst>
      <p:ext uri="{BB962C8B-B14F-4D97-AF65-F5344CB8AC3E}">
        <p14:creationId xmlns:p14="http://schemas.microsoft.com/office/powerpoint/2010/main" val="2624641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Statistics (II)</a:t>
            </a:r>
            <a:endParaRPr lang="en-GB" altLang="en-US"/>
          </a:p>
        </p:txBody>
      </p:sp>
      <p:sp>
        <p:nvSpPr>
          <p:cNvPr id="37891" name="Rectangle 3"/>
          <p:cNvSpPr>
            <a:spLocks noGrp="1" noChangeArrowheads="1"/>
          </p:cNvSpPr>
          <p:nvPr>
            <p:ph idx="1"/>
          </p:nvPr>
        </p:nvSpPr>
        <p:spPr>
          <a:xfrm>
            <a:off x="914401" y="1196975"/>
            <a:ext cx="10179170" cy="4497388"/>
          </a:xfrm>
        </p:spPr>
        <p:txBody>
          <a:bodyPr/>
          <a:lstStyle/>
          <a:p>
            <a:pPr>
              <a:lnSpc>
                <a:spcPct val="90000"/>
              </a:lnSpc>
              <a:spcBef>
                <a:spcPts val="1200"/>
              </a:spcBef>
            </a:pPr>
            <a:r>
              <a:rPr lang="en-US" altLang="en-US" dirty="0"/>
              <a:t>12 Questions assigned by WTSA-16.</a:t>
            </a:r>
          </a:p>
          <a:p>
            <a:pPr>
              <a:lnSpc>
                <a:spcPct val="90000"/>
              </a:lnSpc>
              <a:spcBef>
                <a:spcPts val="1200"/>
              </a:spcBef>
            </a:pPr>
            <a:r>
              <a:rPr lang="en-US" altLang="en-US" dirty="0"/>
              <a:t>3 Questions generated during study period.</a:t>
            </a:r>
          </a:p>
          <a:p>
            <a:pPr>
              <a:lnSpc>
                <a:spcPct val="90000"/>
              </a:lnSpc>
              <a:spcBef>
                <a:spcPts val="1200"/>
              </a:spcBef>
            </a:pPr>
            <a:r>
              <a:rPr lang="en-US" altLang="en-US" dirty="0"/>
              <a:t>2,163 participants</a:t>
            </a:r>
          </a:p>
          <a:p>
            <a:pPr>
              <a:lnSpc>
                <a:spcPct val="90000"/>
              </a:lnSpc>
              <a:spcBef>
                <a:spcPts val="1200"/>
              </a:spcBef>
            </a:pPr>
            <a:r>
              <a:rPr lang="en-US" altLang="en-US" dirty="0"/>
              <a:t>162 new work items.</a:t>
            </a:r>
          </a:p>
          <a:p>
            <a:pPr>
              <a:lnSpc>
                <a:spcPct val="90000"/>
              </a:lnSpc>
              <a:spcBef>
                <a:spcPts val="1200"/>
              </a:spcBef>
            </a:pPr>
            <a:r>
              <a:rPr lang="en-US" altLang="en-US" dirty="0"/>
              <a:t>4,220 TDs.</a:t>
            </a:r>
          </a:p>
          <a:p>
            <a:pPr>
              <a:lnSpc>
                <a:spcPct val="90000"/>
              </a:lnSpc>
              <a:spcBef>
                <a:spcPts val="1200"/>
              </a:spcBef>
            </a:pPr>
            <a:r>
              <a:rPr lang="en-US" altLang="en-US" dirty="0"/>
              <a:t>12 Questions proposed for next study period. </a:t>
            </a:r>
            <a:endParaRPr lang="en-GB" altLang="en-US" dirty="0"/>
          </a:p>
        </p:txBody>
      </p:sp>
      <p:sp>
        <p:nvSpPr>
          <p:cNvPr id="2" name="슬라이드 번호 개체 틀 1">
            <a:extLst>
              <a:ext uri="{FF2B5EF4-FFF2-40B4-BE49-F238E27FC236}">
                <a16:creationId xmlns:a16="http://schemas.microsoft.com/office/drawing/2014/main" id="{A2F67F4D-7DA6-494F-8D1F-8872BF62355E}"/>
              </a:ext>
            </a:extLst>
          </p:cNvPr>
          <p:cNvSpPr>
            <a:spLocks noGrp="1"/>
          </p:cNvSpPr>
          <p:nvPr>
            <p:ph type="sldNum" sz="quarter" idx="4"/>
          </p:nvPr>
        </p:nvSpPr>
        <p:spPr/>
        <p:txBody>
          <a:bodyPr/>
          <a:lstStyle/>
          <a:p>
            <a:pPr algn="r"/>
            <a:fld id="{8D268F8D-03EF-4588-9F60-ACF73A1CBE67}" type="slidenum">
              <a:rPr lang="en-US" altLang="ko-KR" smtClean="0"/>
              <a:pPr algn="r"/>
              <a:t>36</a:t>
            </a:fld>
            <a:endParaRPr lang="ko-KR" altLang="en-US" dirty="0"/>
          </a:p>
        </p:txBody>
      </p:sp>
    </p:spTree>
    <p:extLst>
      <p:ext uri="{BB962C8B-B14F-4D97-AF65-F5344CB8AC3E}">
        <p14:creationId xmlns:p14="http://schemas.microsoft.com/office/powerpoint/2010/main" val="866453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Workshops (I)</a:t>
            </a:r>
            <a:endParaRPr lang="en-GB" altLang="en-US"/>
          </a:p>
        </p:txBody>
      </p:sp>
      <p:sp>
        <p:nvSpPr>
          <p:cNvPr id="39939" name="Rectangle 3"/>
          <p:cNvSpPr>
            <a:spLocks noGrp="1" noChangeArrowheads="1"/>
          </p:cNvSpPr>
          <p:nvPr>
            <p:ph idx="1"/>
          </p:nvPr>
        </p:nvSpPr>
        <p:spPr>
          <a:xfrm>
            <a:off x="222250" y="1335160"/>
            <a:ext cx="6349672" cy="4358277"/>
          </a:xfrm>
        </p:spPr>
        <p:txBody>
          <a:bodyPr anchor="t" anchorCtr="0"/>
          <a:lstStyle/>
          <a:p>
            <a:pPr marL="0" indent="0">
              <a:lnSpc>
                <a:spcPct val="80000"/>
              </a:lnSpc>
            </a:pPr>
            <a:endParaRPr lang="en-US" altLang="en-US" sz="2000" b="1" dirty="0"/>
          </a:p>
          <a:p>
            <a:pPr marL="180975" indent="-180975">
              <a:lnSpc>
                <a:spcPct val="80000"/>
              </a:lnSpc>
            </a:pPr>
            <a:r>
              <a:rPr lang="en-US" altLang="en-US" sz="2000" b="1" dirty="0"/>
              <a:t> Joint ITU/WHO 2</a:t>
            </a:r>
            <a:r>
              <a:rPr lang="en-US" altLang="en-US" sz="2000" b="1" baseline="30000" dirty="0"/>
              <a:t>nd</a:t>
            </a:r>
            <a:r>
              <a:rPr lang="en-US" altLang="en-US" sz="2000" b="1" dirty="0"/>
              <a:t> Digital COVID-19 certificate </a:t>
            </a:r>
            <a:endParaRPr lang="en-US" altLang="en-US" sz="2400" b="1" dirty="0"/>
          </a:p>
          <a:p>
            <a:pPr marL="363538" indent="-363538">
              <a:lnSpc>
                <a:spcPct val="80000"/>
              </a:lnSpc>
              <a:buNone/>
            </a:pPr>
            <a:r>
              <a:rPr lang="en-US" altLang="en-US" sz="2400" b="1" dirty="0"/>
              <a:t>   </a:t>
            </a:r>
            <a:r>
              <a:rPr lang="en-US" altLang="en-US" sz="2000" dirty="0"/>
              <a:t>virtual, 27 November 2021, 13:00-18:00 CEST. </a:t>
            </a:r>
            <a:endParaRPr lang="en-US" altLang="en-US" sz="2400" dirty="0"/>
          </a:p>
          <a:p>
            <a:pPr marL="266700" indent="-266700">
              <a:lnSpc>
                <a:spcPct val="80000"/>
              </a:lnSpc>
            </a:pPr>
            <a:r>
              <a:rPr lang="en-US" altLang="en-US" sz="2000" b="1" dirty="0"/>
              <a:t> Joint</a:t>
            </a:r>
            <a:r>
              <a:rPr lang="ko-KR" altLang="en-US" sz="2000" b="1" dirty="0"/>
              <a:t> </a:t>
            </a:r>
            <a:r>
              <a:rPr lang="en-US" altLang="ko-KR" sz="2000" b="1" dirty="0"/>
              <a:t>ITU/WHO</a:t>
            </a:r>
            <a:r>
              <a:rPr lang="ko-KR" altLang="en-US" sz="2000" b="1" dirty="0"/>
              <a:t> </a:t>
            </a:r>
            <a:r>
              <a:rPr lang="en-US" altLang="en-US" sz="1800" b="1" dirty="0"/>
              <a:t>Digital vaccination certificate </a:t>
            </a:r>
            <a:endParaRPr lang="en-US" altLang="en-US" sz="2000" b="1" dirty="0"/>
          </a:p>
          <a:p>
            <a:pPr marL="0" indent="0">
              <a:lnSpc>
                <a:spcPct val="80000"/>
              </a:lnSpc>
              <a:buNone/>
            </a:pPr>
            <a:r>
              <a:rPr lang="en-US" altLang="en-US" sz="2000" b="1" dirty="0"/>
              <a:t>   </a:t>
            </a:r>
            <a:r>
              <a:rPr lang="en-US" altLang="en-US" sz="1800" dirty="0"/>
              <a:t>virtual, 11 August 2021, 13:00-18:00 CEST. </a:t>
            </a:r>
            <a:endParaRPr lang="en-US" altLang="en-US" sz="2000" dirty="0"/>
          </a:p>
          <a:p>
            <a:pPr marL="0" indent="0">
              <a:lnSpc>
                <a:spcPct val="80000"/>
              </a:lnSpc>
            </a:pPr>
            <a:r>
              <a:rPr lang="en-US" altLang="en-US" sz="1800" b="1" dirty="0"/>
              <a:t> Fintech Security</a:t>
            </a:r>
            <a:br>
              <a:rPr lang="en-US" altLang="en-US" sz="2000" b="1" dirty="0"/>
            </a:br>
            <a:r>
              <a:rPr lang="en-US" altLang="en-US" sz="2000" b="1" dirty="0"/>
              <a:t>   </a:t>
            </a:r>
            <a:r>
              <a:rPr lang="en-US" altLang="en-US" sz="1800" dirty="0"/>
              <a:t>Geneva, Switzerland, 26 August 2019</a:t>
            </a:r>
            <a:r>
              <a:rPr lang="en-GB" altLang="en-US" sz="1800" dirty="0"/>
              <a:t>.</a:t>
            </a:r>
            <a:r>
              <a:rPr lang="en-US" altLang="en-US" sz="1800" dirty="0"/>
              <a:t> </a:t>
            </a:r>
          </a:p>
          <a:p>
            <a:pPr marL="174625" indent="-174625">
              <a:lnSpc>
                <a:spcPct val="80000"/>
              </a:lnSpc>
            </a:pPr>
            <a:r>
              <a:rPr lang="en-US" altLang="en-US" sz="1800" b="1" dirty="0"/>
              <a:t> Quantum Information Technology (QIT) for Networks</a:t>
            </a:r>
          </a:p>
          <a:p>
            <a:pPr marL="0" indent="0">
              <a:lnSpc>
                <a:spcPct val="80000"/>
              </a:lnSpc>
              <a:buNone/>
            </a:pPr>
            <a:r>
              <a:rPr lang="en-US" altLang="en-US" sz="2000" dirty="0"/>
              <a:t>   </a:t>
            </a:r>
            <a:r>
              <a:rPr lang="en-US" altLang="en-US" sz="1800" dirty="0"/>
              <a:t>Shanghai, China, 5-7 June 2019.</a:t>
            </a:r>
          </a:p>
          <a:p>
            <a:pPr marL="174625" indent="-174625">
              <a:lnSpc>
                <a:spcPct val="80000"/>
              </a:lnSpc>
            </a:pPr>
            <a:r>
              <a:rPr lang="en-US" altLang="en-US" sz="2000" b="1" dirty="0"/>
              <a:t> </a:t>
            </a:r>
            <a:r>
              <a:rPr lang="en-US" altLang="en-US" sz="1800" b="1" dirty="0"/>
              <a:t>Artificial Intelligence/Machine Learning and Security</a:t>
            </a:r>
            <a:br>
              <a:rPr lang="en-GB" altLang="en-US" sz="2000" dirty="0"/>
            </a:br>
            <a:r>
              <a:rPr lang="en-GB" altLang="en-US" sz="2000" dirty="0"/>
              <a:t>   </a:t>
            </a:r>
            <a:r>
              <a:rPr lang="en-GB" altLang="en-US" sz="1800" dirty="0"/>
              <a:t>Geneva, Switzerland, 21 January 2019.</a:t>
            </a:r>
            <a:endParaRPr lang="en-US" altLang="en-US" sz="1800" dirty="0"/>
          </a:p>
        </p:txBody>
      </p:sp>
      <p:sp>
        <p:nvSpPr>
          <p:cNvPr id="2" name="슬라이드 번호 개체 틀 1">
            <a:extLst>
              <a:ext uri="{FF2B5EF4-FFF2-40B4-BE49-F238E27FC236}">
                <a16:creationId xmlns:a16="http://schemas.microsoft.com/office/drawing/2014/main" id="{D66733AA-FC3C-4D2B-AB89-90B8CCCFEC43}"/>
              </a:ext>
            </a:extLst>
          </p:cNvPr>
          <p:cNvSpPr>
            <a:spLocks noGrp="1"/>
          </p:cNvSpPr>
          <p:nvPr>
            <p:ph type="sldNum" sz="quarter" idx="4"/>
          </p:nvPr>
        </p:nvSpPr>
        <p:spPr/>
        <p:txBody>
          <a:bodyPr/>
          <a:lstStyle/>
          <a:p>
            <a:pPr algn="r"/>
            <a:fld id="{8D268F8D-03EF-4588-9F60-ACF73A1CBE67}" type="slidenum">
              <a:rPr lang="en-US" altLang="ko-KR" smtClean="0"/>
              <a:pPr algn="r"/>
              <a:t>37</a:t>
            </a:fld>
            <a:endParaRPr lang="ko-KR" altLang="en-US" dirty="0"/>
          </a:p>
        </p:txBody>
      </p:sp>
      <p:sp>
        <p:nvSpPr>
          <p:cNvPr id="5" name="Rectangle 3">
            <a:extLst>
              <a:ext uri="{FF2B5EF4-FFF2-40B4-BE49-F238E27FC236}">
                <a16:creationId xmlns:a16="http://schemas.microsoft.com/office/drawing/2014/main" id="{95C27027-9B08-43A8-B62A-14DC8C7A4687}"/>
              </a:ext>
            </a:extLst>
          </p:cNvPr>
          <p:cNvSpPr txBox="1">
            <a:spLocks noChangeArrowheads="1"/>
          </p:cNvSpPr>
          <p:nvPr/>
        </p:nvSpPr>
        <p:spPr bwMode="auto">
          <a:xfrm>
            <a:off x="6467147" y="1621518"/>
            <a:ext cx="5624899" cy="361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2"/>
              </a:buBlip>
              <a:defRPr sz="2800">
                <a:solidFill>
                  <a:schemeClr val="bg2"/>
                </a:solidFill>
                <a:latin typeface="+mn-lt"/>
                <a:ea typeface="+mn-ea"/>
                <a:cs typeface="+mn-cs"/>
              </a:defRPr>
            </a:lvl1pPr>
            <a:lvl2pPr marL="742950" indent="-285750" algn="l" rtl="0" eaLnBrk="0" fontAlgn="base" hangingPunct="0">
              <a:spcBef>
                <a:spcPct val="20000"/>
              </a:spcBef>
              <a:spcAft>
                <a:spcPct val="0"/>
              </a:spcAft>
              <a:buClr>
                <a:srgbClr val="FF0000"/>
              </a:buClr>
              <a:buSzPct val="70000"/>
              <a:buFont typeface="Verdana" panose="020B0604030504040204" pitchFamily="34" charset="0"/>
              <a:buChar char="–"/>
              <a:defRPr sz="2400">
                <a:solidFill>
                  <a:schemeClr val="bg2"/>
                </a:solidFill>
                <a:latin typeface="+mn-lt"/>
              </a:defRPr>
            </a:lvl2pPr>
            <a:lvl3pPr marL="1143000" indent="-228600" algn="l" rtl="0" eaLnBrk="0" fontAlgn="base" hangingPunct="0">
              <a:spcBef>
                <a:spcPct val="20000"/>
              </a:spcBef>
              <a:spcAft>
                <a:spcPct val="0"/>
              </a:spcAft>
              <a:buSzPct val="60000"/>
              <a:buBlip>
                <a:blip r:embed="rId3"/>
              </a:buBlip>
              <a:defRPr sz="2000">
                <a:solidFill>
                  <a:schemeClr val="bg2"/>
                </a:solidFill>
                <a:latin typeface="+mn-lt"/>
              </a:defRPr>
            </a:lvl3pPr>
            <a:lvl4pPr marL="1600200" indent="-228600" algn="l" rtl="0" eaLnBrk="0" fontAlgn="base" hangingPunct="0">
              <a:spcBef>
                <a:spcPct val="20000"/>
              </a:spcBef>
              <a:spcAft>
                <a:spcPct val="0"/>
              </a:spcAft>
              <a:buSzPct val="75000"/>
              <a:buBlip>
                <a:blip r:embed="rId4"/>
              </a:buBlip>
              <a:defRPr>
                <a:solidFill>
                  <a:schemeClr val="bg2"/>
                </a:solidFill>
                <a:latin typeface="+mn-lt"/>
              </a:defRPr>
            </a:lvl4pPr>
            <a:lvl5pPr marL="2057400" indent="-228600" algn="l" rtl="0" eaLnBrk="0" fontAlgn="base" hangingPunct="0">
              <a:spcBef>
                <a:spcPct val="20000"/>
              </a:spcBef>
              <a:spcAft>
                <a:spcPct val="0"/>
              </a:spcAft>
              <a:buSzPct val="60000"/>
              <a:buFont typeface="ZapfDingbats BT" pitchFamily="18" charset="2"/>
              <a:buBlip>
                <a:blip r:embed="rId5"/>
              </a:buBlip>
              <a:defRPr>
                <a:solidFill>
                  <a:schemeClr val="bg2"/>
                </a:solidFill>
                <a:latin typeface="+mn-lt"/>
              </a:defRPr>
            </a:lvl5pPr>
            <a:lvl6pPr marL="2514600" indent="-228600" algn="l" rtl="0" eaLnBrk="0" fontAlgn="base" hangingPunct="0">
              <a:spcBef>
                <a:spcPct val="20000"/>
              </a:spcBef>
              <a:spcAft>
                <a:spcPct val="0"/>
              </a:spcAft>
              <a:buSzPct val="60000"/>
              <a:buFont typeface="ZapfDingbats BT" pitchFamily="18" charset="2"/>
              <a:buBlip>
                <a:blip r:embed="rId5"/>
              </a:buBlip>
              <a:defRPr>
                <a:solidFill>
                  <a:schemeClr val="bg2"/>
                </a:solidFill>
                <a:latin typeface="+mn-lt"/>
              </a:defRPr>
            </a:lvl6pPr>
            <a:lvl7pPr marL="2971800" indent="-228600" algn="l" rtl="0" eaLnBrk="0" fontAlgn="base" hangingPunct="0">
              <a:spcBef>
                <a:spcPct val="20000"/>
              </a:spcBef>
              <a:spcAft>
                <a:spcPct val="0"/>
              </a:spcAft>
              <a:buSzPct val="60000"/>
              <a:buFont typeface="ZapfDingbats BT" pitchFamily="18" charset="2"/>
              <a:buBlip>
                <a:blip r:embed="rId5"/>
              </a:buBlip>
              <a:defRPr>
                <a:solidFill>
                  <a:schemeClr val="bg2"/>
                </a:solidFill>
                <a:latin typeface="+mn-lt"/>
              </a:defRPr>
            </a:lvl7pPr>
            <a:lvl8pPr marL="3429000" indent="-228600" algn="l" rtl="0" eaLnBrk="0" fontAlgn="base" hangingPunct="0">
              <a:spcBef>
                <a:spcPct val="20000"/>
              </a:spcBef>
              <a:spcAft>
                <a:spcPct val="0"/>
              </a:spcAft>
              <a:buSzPct val="60000"/>
              <a:buFont typeface="ZapfDingbats BT" pitchFamily="18" charset="2"/>
              <a:buBlip>
                <a:blip r:embed="rId5"/>
              </a:buBlip>
              <a:defRPr>
                <a:solidFill>
                  <a:schemeClr val="bg2"/>
                </a:solidFill>
                <a:latin typeface="+mn-lt"/>
              </a:defRPr>
            </a:lvl8pPr>
            <a:lvl9pPr marL="3886200" indent="-228600" algn="l" rtl="0" eaLnBrk="0" fontAlgn="base" hangingPunct="0">
              <a:spcBef>
                <a:spcPct val="20000"/>
              </a:spcBef>
              <a:spcAft>
                <a:spcPct val="0"/>
              </a:spcAft>
              <a:buSzPct val="60000"/>
              <a:buFont typeface="ZapfDingbats BT" pitchFamily="18" charset="2"/>
              <a:buBlip>
                <a:blip r:embed="rId5"/>
              </a:buBlip>
              <a:defRPr>
                <a:solidFill>
                  <a:schemeClr val="bg2"/>
                </a:solidFill>
                <a:latin typeface="+mn-lt"/>
              </a:defRPr>
            </a:lvl9pPr>
          </a:lstStyle>
          <a:p>
            <a:pPr marL="174625" indent="-174625">
              <a:lnSpc>
                <a:spcPct val="80000"/>
              </a:lnSpc>
            </a:pPr>
            <a:r>
              <a:rPr lang="en-US" altLang="en-US" sz="2000" b="1" kern="0" dirty="0"/>
              <a:t> </a:t>
            </a:r>
            <a:r>
              <a:rPr lang="en-US" altLang="en-US" sz="1800" b="1" kern="0" dirty="0"/>
              <a:t>Advanced Cybersecurity Attacks and Ransomware</a:t>
            </a:r>
            <a:br>
              <a:rPr lang="en-GB" altLang="en-US" sz="2000" b="1" i="1" kern="0" dirty="0"/>
            </a:br>
            <a:r>
              <a:rPr lang="en-GB" altLang="en-US" sz="2000" b="1" i="1" kern="0" dirty="0"/>
              <a:t>   </a:t>
            </a:r>
            <a:r>
              <a:rPr lang="en-GB" altLang="en-US" sz="1800" kern="0" dirty="0"/>
              <a:t>Geneva, Switzerland, 28 August 2018.</a:t>
            </a:r>
          </a:p>
          <a:p>
            <a:pPr marL="0" indent="0">
              <a:lnSpc>
                <a:spcPct val="80000"/>
              </a:lnSpc>
            </a:pPr>
            <a:r>
              <a:rPr lang="en-US" altLang="en-US" sz="2000" b="1" kern="0" dirty="0"/>
              <a:t> </a:t>
            </a:r>
            <a:r>
              <a:rPr lang="en-US" altLang="en-US" sz="1800" b="1" kern="0" dirty="0"/>
              <a:t>5G Security</a:t>
            </a:r>
            <a:br>
              <a:rPr lang="en-US" altLang="en-US" sz="2000" b="1" kern="0" dirty="0"/>
            </a:br>
            <a:r>
              <a:rPr lang="en-US" altLang="en-US" sz="2000" b="1" kern="0" dirty="0"/>
              <a:t>   </a:t>
            </a:r>
            <a:r>
              <a:rPr lang="en-US" altLang="en-US" sz="1800" kern="0" dirty="0"/>
              <a:t>Geneva, Switzerland, 19 March 2018.</a:t>
            </a:r>
          </a:p>
          <a:p>
            <a:pPr marL="174625" indent="-174625">
              <a:lnSpc>
                <a:spcPct val="80000"/>
              </a:lnSpc>
            </a:pPr>
            <a:r>
              <a:rPr lang="en-US" altLang="en-US" sz="2000" b="1" kern="0" dirty="0"/>
              <a:t> </a:t>
            </a:r>
            <a:r>
              <a:rPr lang="en-US" altLang="en-US" sz="1800" b="1" kern="0" dirty="0"/>
              <a:t>Security Aspects of Intelligent Transport System</a:t>
            </a:r>
            <a:br>
              <a:rPr lang="en-US" altLang="en-US" sz="2000" b="1" kern="0" dirty="0"/>
            </a:br>
            <a:r>
              <a:rPr lang="en-US" altLang="en-US" sz="2000" b="1" kern="0" dirty="0"/>
              <a:t>   </a:t>
            </a:r>
            <a:r>
              <a:rPr lang="en-US" altLang="en-US" sz="1800" kern="0" dirty="0"/>
              <a:t>Geneva, Switzerland, 28 August 2017.</a:t>
            </a:r>
          </a:p>
          <a:p>
            <a:pPr marL="0" indent="0">
              <a:lnSpc>
                <a:spcPct val="80000"/>
              </a:lnSpc>
            </a:pPr>
            <a:r>
              <a:rPr lang="en-US" altLang="en-US" sz="2000" b="1" kern="0" dirty="0"/>
              <a:t> </a:t>
            </a:r>
            <a:r>
              <a:rPr lang="en-US" altLang="en-US" sz="1800" b="1" kern="0" dirty="0"/>
              <a:t>Security Aspects of Blockchain</a:t>
            </a:r>
          </a:p>
          <a:p>
            <a:pPr marL="0" indent="0">
              <a:lnSpc>
                <a:spcPct val="80000"/>
              </a:lnSpc>
              <a:buFontTx/>
              <a:buNone/>
            </a:pPr>
            <a:r>
              <a:rPr lang="en-US" altLang="en-US" sz="2000" kern="0" dirty="0"/>
              <a:t>   </a:t>
            </a:r>
            <a:r>
              <a:rPr lang="en-US" altLang="en-US" sz="1800" kern="0" dirty="0"/>
              <a:t>Geneva, Switzerland, 21 March 2017.</a:t>
            </a:r>
          </a:p>
        </p:txBody>
      </p:sp>
      <p:sp>
        <p:nvSpPr>
          <p:cNvPr id="7" name="TextBox 6">
            <a:extLst>
              <a:ext uri="{FF2B5EF4-FFF2-40B4-BE49-F238E27FC236}">
                <a16:creationId xmlns:a16="http://schemas.microsoft.com/office/drawing/2014/main" id="{8AFBE5BE-2333-47D0-9CC6-6426B2411BAD}"/>
              </a:ext>
            </a:extLst>
          </p:cNvPr>
          <p:cNvSpPr txBox="1"/>
          <p:nvPr/>
        </p:nvSpPr>
        <p:spPr>
          <a:xfrm>
            <a:off x="3011715" y="1043401"/>
            <a:ext cx="6168570" cy="338554"/>
          </a:xfrm>
          <a:prstGeom prst="rect">
            <a:avLst/>
          </a:prstGeom>
          <a:noFill/>
        </p:spPr>
        <p:txBody>
          <a:bodyPr wrap="square">
            <a:spAutoFit/>
          </a:bodyPr>
          <a:lstStyle/>
          <a:p>
            <a:pPr marL="0" indent="0">
              <a:lnSpc>
                <a:spcPct val="80000"/>
              </a:lnSpc>
              <a:buNone/>
            </a:pPr>
            <a:r>
              <a:rPr lang="en-US" altLang="en-US" sz="2000" b="1" dirty="0">
                <a:solidFill>
                  <a:schemeClr val="bg2"/>
                </a:solidFill>
              </a:rPr>
              <a:t>SG17 organized nine ITU workshops:</a:t>
            </a:r>
          </a:p>
        </p:txBody>
      </p:sp>
    </p:spTree>
    <p:extLst>
      <p:ext uri="{BB962C8B-B14F-4D97-AF65-F5344CB8AC3E}">
        <p14:creationId xmlns:p14="http://schemas.microsoft.com/office/powerpoint/2010/main" val="3708771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Workshops (II)</a:t>
            </a:r>
            <a:endParaRPr lang="en-GB" altLang="en-US"/>
          </a:p>
        </p:txBody>
      </p:sp>
      <p:sp>
        <p:nvSpPr>
          <p:cNvPr id="40963" name="Rectangle 3"/>
          <p:cNvSpPr>
            <a:spLocks noGrp="1" noChangeArrowheads="1"/>
          </p:cNvSpPr>
          <p:nvPr>
            <p:ph idx="1"/>
          </p:nvPr>
        </p:nvSpPr>
        <p:spPr>
          <a:xfrm>
            <a:off x="724395" y="981075"/>
            <a:ext cx="10390909" cy="4679950"/>
          </a:xfrm>
        </p:spPr>
        <p:txBody>
          <a:bodyPr/>
          <a:lstStyle/>
          <a:p>
            <a:pPr marL="0" indent="0">
              <a:lnSpc>
                <a:spcPct val="80000"/>
              </a:lnSpc>
              <a:buNone/>
            </a:pPr>
            <a:r>
              <a:rPr lang="en-US" altLang="en-US" dirty="0"/>
              <a:t>SG17 organized two mini workshops and one ITU event:</a:t>
            </a:r>
          </a:p>
          <a:p>
            <a:pPr marL="0" indent="0">
              <a:spcBef>
                <a:spcPts val="1000"/>
              </a:spcBef>
            </a:pPr>
            <a:r>
              <a:rPr lang="en-GB" altLang="en-US" sz="1800" b="1" dirty="0"/>
              <a:t> </a:t>
            </a:r>
            <a:r>
              <a:rPr lang="en-US" altLang="en-US" sz="1800" b="1" dirty="0"/>
              <a:t> Cybersecurity Challenges in Automated Driving</a:t>
            </a:r>
            <a:br>
              <a:rPr lang="en-US" altLang="en-US" sz="1800" b="1" dirty="0">
                <a:solidFill>
                  <a:schemeClr val="accent6">
                    <a:lumMod val="75000"/>
                  </a:schemeClr>
                </a:solidFill>
              </a:rPr>
            </a:br>
            <a:r>
              <a:rPr lang="en-US" altLang="en-US" sz="1800" b="1" dirty="0">
                <a:solidFill>
                  <a:schemeClr val="accent6">
                    <a:lumMod val="75000"/>
                  </a:schemeClr>
                </a:solidFill>
              </a:rPr>
              <a:t>    </a:t>
            </a:r>
            <a:r>
              <a:rPr lang="en-US" altLang="en-US" sz="1800" dirty="0">
                <a:solidFill>
                  <a:schemeClr val="accent6">
                    <a:lumMod val="75000"/>
                  </a:schemeClr>
                </a:solidFill>
              </a:rPr>
              <a:t>Geneva, 26 August 2019, 14:30-17:30.</a:t>
            </a:r>
            <a:endParaRPr lang="en-GB" altLang="en-US" sz="1800" dirty="0">
              <a:solidFill>
                <a:schemeClr val="accent6">
                  <a:lumMod val="75000"/>
                </a:schemeClr>
              </a:solidFill>
            </a:endParaRPr>
          </a:p>
          <a:p>
            <a:pPr marL="0" indent="0"/>
            <a:r>
              <a:rPr lang="en-GB" altLang="en-US" sz="1800" b="1" dirty="0">
                <a:solidFill>
                  <a:schemeClr val="accent6">
                    <a:lumMod val="75000"/>
                  </a:schemeClr>
                </a:solidFill>
              </a:rPr>
              <a:t>  </a:t>
            </a:r>
            <a:r>
              <a:rPr lang="en-GB" altLang="en-US" sz="1800" b="1" dirty="0"/>
              <a:t>Secure Quantum Communications</a:t>
            </a:r>
            <a:br>
              <a:rPr lang="en-GB" altLang="en-US" sz="1800" b="1" dirty="0">
                <a:solidFill>
                  <a:schemeClr val="accent6">
                    <a:lumMod val="75000"/>
                  </a:schemeClr>
                </a:solidFill>
              </a:rPr>
            </a:br>
            <a:r>
              <a:rPr lang="en-GB" altLang="en-US" sz="1800" b="1" dirty="0">
                <a:solidFill>
                  <a:schemeClr val="accent6">
                    <a:lumMod val="75000"/>
                  </a:schemeClr>
                </a:solidFill>
              </a:rPr>
              <a:t>    </a:t>
            </a:r>
            <a:r>
              <a:rPr lang="en-US" altLang="en-US" sz="1800" dirty="0">
                <a:solidFill>
                  <a:schemeClr val="accent6">
                    <a:lumMod val="75000"/>
                  </a:schemeClr>
                </a:solidFill>
              </a:rPr>
              <a:t>Geneva, 24 January 2019, 14:30-17:30</a:t>
            </a:r>
            <a:r>
              <a:rPr lang="en-GB" altLang="en-US" sz="1800" dirty="0"/>
              <a:t>.</a:t>
            </a:r>
          </a:p>
          <a:p>
            <a:pPr marL="0" indent="0"/>
            <a:r>
              <a:rPr lang="en-US" altLang="en-US" sz="1800" dirty="0"/>
              <a:t>  </a:t>
            </a:r>
            <a:r>
              <a:rPr lang="en-US" altLang="en-US" sz="1800" b="1" dirty="0">
                <a:solidFill>
                  <a:schemeClr val="accent6">
                    <a:lumMod val="75000"/>
                  </a:schemeClr>
                </a:solidFill>
              </a:rPr>
              <a:t>Decentralized identifiers and blockchain</a:t>
            </a:r>
            <a:r>
              <a:rPr lang="en-US" altLang="en-US" sz="1800" dirty="0"/>
              <a:t> </a:t>
            </a:r>
          </a:p>
          <a:p>
            <a:pPr marL="0" indent="0">
              <a:buNone/>
            </a:pPr>
            <a:r>
              <a:rPr lang="en-US" altLang="en-US" sz="1800" dirty="0"/>
              <a:t>    BDT Emerging Technology Week 2021, Virtual, 8 July 2021, 14:00-15:00.</a:t>
            </a:r>
            <a:endParaRPr lang="en-GB" altLang="en-US" sz="1800" dirty="0"/>
          </a:p>
        </p:txBody>
      </p:sp>
      <p:sp>
        <p:nvSpPr>
          <p:cNvPr id="2" name="슬라이드 번호 개체 틀 1">
            <a:extLst>
              <a:ext uri="{FF2B5EF4-FFF2-40B4-BE49-F238E27FC236}">
                <a16:creationId xmlns:a16="http://schemas.microsoft.com/office/drawing/2014/main" id="{9ABCEEED-08A3-4422-A218-4E7D0C6925E7}"/>
              </a:ext>
            </a:extLst>
          </p:cNvPr>
          <p:cNvSpPr>
            <a:spLocks noGrp="1"/>
          </p:cNvSpPr>
          <p:nvPr>
            <p:ph type="sldNum" sz="quarter" idx="4"/>
          </p:nvPr>
        </p:nvSpPr>
        <p:spPr/>
        <p:txBody>
          <a:bodyPr/>
          <a:lstStyle/>
          <a:p>
            <a:pPr algn="r"/>
            <a:fld id="{8D268F8D-03EF-4588-9F60-ACF73A1CBE67}" type="slidenum">
              <a:rPr lang="en-US" altLang="ko-KR" smtClean="0"/>
              <a:pPr algn="r"/>
              <a:t>38</a:t>
            </a:fld>
            <a:endParaRPr lang="ko-KR" altLang="en-US" dirty="0"/>
          </a:p>
        </p:txBody>
      </p:sp>
    </p:spTree>
    <p:extLst>
      <p:ext uri="{BB962C8B-B14F-4D97-AF65-F5344CB8AC3E}">
        <p14:creationId xmlns:p14="http://schemas.microsoft.com/office/powerpoint/2010/main" val="100851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369CA06-DBC9-404E-97A0-0605565C6A85}"/>
              </a:ext>
            </a:extLst>
          </p:cNvPr>
          <p:cNvSpPr>
            <a:spLocks noGrp="1"/>
          </p:cNvSpPr>
          <p:nvPr>
            <p:ph type="title"/>
          </p:nvPr>
        </p:nvSpPr>
        <p:spPr>
          <a:xfrm>
            <a:off x="838200" y="-38999"/>
            <a:ext cx="10515599" cy="1201271"/>
          </a:xfrm>
        </p:spPr>
        <p:txBody>
          <a:bodyPr vert="horz" lIns="91440" tIns="45720" rIns="91440" bIns="45720" rtlCol="0" anchor="b">
            <a:normAutofit/>
          </a:bodyPr>
          <a:lstStyle/>
          <a:p>
            <a:pPr algn="ctr"/>
            <a:r>
              <a:rPr lang="en-US" altLang="ko-KR" b="1" dirty="0">
                <a:solidFill>
                  <a:schemeClr val="tx2"/>
                </a:solidFill>
                <a:latin typeface="Lato Regular"/>
                <a:ea typeface="+mn-ea"/>
                <a:cs typeface="Lato Regular"/>
              </a:rPr>
              <a:t>Study Group 17 - Security</a:t>
            </a:r>
            <a:br>
              <a:rPr lang="en-US" altLang="ko-KR" sz="8000" b="1" dirty="0">
                <a:solidFill>
                  <a:schemeClr val="tx2"/>
                </a:solidFill>
                <a:latin typeface="Lato Regular"/>
                <a:cs typeface="Lato Regular"/>
              </a:rPr>
            </a:br>
            <a:r>
              <a:rPr lang="en-US" altLang="ko-KR" sz="2800" b="1" dirty="0">
                <a:solidFill>
                  <a:srgbClr val="00B0F0"/>
                </a:solidFill>
                <a:latin typeface="Lato Regular"/>
                <a:ea typeface="+mn-ea"/>
                <a:cs typeface="Lato Regular"/>
              </a:rPr>
              <a:t>Achievements &amp; statistics</a:t>
            </a:r>
            <a:r>
              <a:rPr lang="ko-KR" altLang="en-US" sz="2800" b="1" dirty="0">
                <a:solidFill>
                  <a:srgbClr val="00B0F0"/>
                </a:solidFill>
                <a:latin typeface="Lato Regular"/>
                <a:ea typeface="+mn-ea"/>
                <a:cs typeface="Lato Regular"/>
              </a:rPr>
              <a:t> </a:t>
            </a:r>
            <a:r>
              <a:rPr lang="en-US" altLang="ko-KR" sz="2800" b="1" dirty="0">
                <a:solidFill>
                  <a:srgbClr val="00B0F0"/>
                </a:solidFill>
                <a:latin typeface="Lato Regular"/>
                <a:ea typeface="+mn-ea"/>
                <a:cs typeface="Lato Regular"/>
              </a:rPr>
              <a:t>in this study period</a:t>
            </a:r>
          </a:p>
        </p:txBody>
      </p:sp>
      <p:sp>
        <p:nvSpPr>
          <p:cNvPr id="3" name="슬라이드 번호 개체 틀 2">
            <a:extLst>
              <a:ext uri="{FF2B5EF4-FFF2-40B4-BE49-F238E27FC236}">
                <a16:creationId xmlns:a16="http://schemas.microsoft.com/office/drawing/2014/main" id="{7837C3AE-FE9D-4D3B-A016-CBCC83911A2B}"/>
              </a:ext>
            </a:extLst>
          </p:cNvPr>
          <p:cNvSpPr>
            <a:spLocks noGrp="1"/>
          </p:cNvSpPr>
          <p:nvPr>
            <p:ph type="sldNum" sz="quarter" idx="12"/>
          </p:nvPr>
        </p:nvSpPr>
        <p:spPr>
          <a:xfrm>
            <a:off x="9448800" y="6448425"/>
            <a:ext cx="2743200" cy="365125"/>
          </a:xfrm>
        </p:spPr>
        <p:txBody>
          <a:bodyPr vert="horz" lIns="91440" tIns="45720" rIns="91440" bIns="45720" rtlCol="0" anchor="ctr">
            <a:normAutofit/>
          </a:bodyPr>
          <a:lstStyle/>
          <a:p>
            <a:pPr>
              <a:spcAft>
                <a:spcPts val="600"/>
              </a:spcAft>
            </a:pPr>
            <a:fld id="{8D268F8D-03EF-4588-9F60-ACF73A1CBE67}" type="slidenum">
              <a:rPr lang="en-US" smtClean="0"/>
              <a:pPr>
                <a:spcAft>
                  <a:spcPts val="600"/>
                </a:spcAft>
              </a:pPr>
              <a:t>4</a:t>
            </a:fld>
            <a:endParaRPr lang="en-US"/>
          </a:p>
        </p:txBody>
      </p:sp>
      <p:graphicFrame>
        <p:nvGraphicFramePr>
          <p:cNvPr id="7" name="차트 6">
            <a:extLst>
              <a:ext uri="{FF2B5EF4-FFF2-40B4-BE49-F238E27FC236}">
                <a16:creationId xmlns:a16="http://schemas.microsoft.com/office/drawing/2014/main" id="{954E7876-AC60-4E41-A582-68828FC19773}"/>
              </a:ext>
            </a:extLst>
          </p:cNvPr>
          <p:cNvGraphicFramePr>
            <a:graphicFrameLocks/>
          </p:cNvGraphicFramePr>
          <p:nvPr>
            <p:extLst>
              <p:ext uri="{D42A27DB-BD31-4B8C-83A1-F6EECF244321}">
                <p14:modId xmlns:p14="http://schemas.microsoft.com/office/powerpoint/2010/main" val="776135185"/>
              </p:ext>
            </p:extLst>
          </p:nvPr>
        </p:nvGraphicFramePr>
        <p:xfrm>
          <a:off x="662765" y="1674585"/>
          <a:ext cx="5202464" cy="3326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차트 7">
            <a:extLst>
              <a:ext uri="{FF2B5EF4-FFF2-40B4-BE49-F238E27FC236}">
                <a16:creationId xmlns:a16="http://schemas.microsoft.com/office/drawing/2014/main" id="{91FC14C6-323A-4CBF-A179-00C716799C97}"/>
              </a:ext>
            </a:extLst>
          </p:cNvPr>
          <p:cNvGraphicFramePr>
            <a:graphicFrameLocks/>
          </p:cNvGraphicFramePr>
          <p:nvPr>
            <p:extLst>
              <p:ext uri="{D42A27DB-BD31-4B8C-83A1-F6EECF244321}">
                <p14:modId xmlns:p14="http://schemas.microsoft.com/office/powerpoint/2010/main" val="4228491024"/>
              </p:ext>
            </p:extLst>
          </p:nvPr>
        </p:nvGraphicFramePr>
        <p:xfrm>
          <a:off x="7419975" y="1232592"/>
          <a:ext cx="4109260" cy="26440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차트 8">
            <a:extLst>
              <a:ext uri="{FF2B5EF4-FFF2-40B4-BE49-F238E27FC236}">
                <a16:creationId xmlns:a16="http://schemas.microsoft.com/office/drawing/2014/main" id="{7F7A84B1-3205-44FE-9F22-C6C52CF465C4}"/>
              </a:ext>
            </a:extLst>
          </p:cNvPr>
          <p:cNvGraphicFramePr>
            <a:graphicFrameLocks/>
          </p:cNvGraphicFramePr>
          <p:nvPr>
            <p:extLst>
              <p:ext uri="{D42A27DB-BD31-4B8C-83A1-F6EECF244321}">
                <p14:modId xmlns:p14="http://schemas.microsoft.com/office/powerpoint/2010/main" val="2406560768"/>
              </p:ext>
            </p:extLst>
          </p:nvPr>
        </p:nvGraphicFramePr>
        <p:xfrm>
          <a:off x="7419975" y="3941115"/>
          <a:ext cx="4340630" cy="258715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7" descr="Logo, company name&#10;&#10;Description automatically generated">
            <a:extLst>
              <a:ext uri="{FF2B5EF4-FFF2-40B4-BE49-F238E27FC236}">
                <a16:creationId xmlns:a16="http://schemas.microsoft.com/office/drawing/2014/main" id="{468C3655-62D4-4930-89E2-041597AFE0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617" t="6584" r="29025" b="52574"/>
          <a:stretch/>
        </p:blipFill>
        <p:spPr>
          <a:xfrm>
            <a:off x="452272" y="257420"/>
            <a:ext cx="1006109" cy="1099450"/>
          </a:xfrm>
          <a:prstGeom prst="rect">
            <a:avLst/>
          </a:prstGeom>
        </p:spPr>
      </p:pic>
    </p:spTree>
    <p:extLst>
      <p:ext uri="{BB962C8B-B14F-4D97-AF65-F5344CB8AC3E}">
        <p14:creationId xmlns:p14="http://schemas.microsoft.com/office/powerpoint/2010/main" val="714602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37495" y="1721915"/>
            <a:ext cx="954504" cy="3143250"/>
          </a:xfrm>
          <a:prstGeom prst="rect">
            <a:avLst/>
          </a:prstGeom>
          <a:solidFill>
            <a:schemeClr val="accent1">
              <a:lumMod val="5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p>
        </p:txBody>
      </p:sp>
      <p:sp>
        <p:nvSpPr>
          <p:cNvPr id="4" name="Rectangle 3"/>
          <p:cNvSpPr/>
          <p:nvPr/>
        </p:nvSpPr>
        <p:spPr>
          <a:xfrm>
            <a:off x="0" y="1721915"/>
            <a:ext cx="11702716" cy="3143250"/>
          </a:xfrm>
          <a:prstGeom prst="rect">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p>
        </p:txBody>
      </p:sp>
      <p:sp>
        <p:nvSpPr>
          <p:cNvPr id="7" name="TextBox 6"/>
          <p:cNvSpPr txBox="1"/>
          <p:nvPr/>
        </p:nvSpPr>
        <p:spPr>
          <a:xfrm>
            <a:off x="1048508" y="2948551"/>
            <a:ext cx="9605700" cy="877155"/>
          </a:xfrm>
          <a:prstGeom prst="rect">
            <a:avLst/>
          </a:prstGeom>
          <a:noFill/>
        </p:spPr>
        <p:txBody>
          <a:bodyPr wrap="square" lIns="45711" tIns="22856" rIns="45711" bIns="22856" rtlCol="0">
            <a:spAutoFit/>
          </a:bodyPr>
          <a:lstStyle/>
          <a:p>
            <a:pPr algn="ctr"/>
            <a:r>
              <a:rPr lang="en-US" sz="5400" b="1" dirty="0">
                <a:solidFill>
                  <a:schemeClr val="bg1"/>
                </a:solidFill>
                <a:latin typeface="Lato Regular"/>
                <a:cs typeface="Lato Regular"/>
              </a:rPr>
              <a:t>Future Perspective of SG17</a:t>
            </a:r>
            <a:endParaRPr lang="id-ID" sz="5400" b="1" dirty="0">
              <a:solidFill>
                <a:schemeClr val="bg1"/>
              </a:solidFill>
              <a:latin typeface="Lato Regular"/>
              <a:cs typeface="Lato Regular"/>
            </a:endParaRPr>
          </a:p>
        </p:txBody>
      </p:sp>
      <p:sp>
        <p:nvSpPr>
          <p:cNvPr id="9" name="Subtitle 2"/>
          <p:cNvSpPr txBox="1">
            <a:spLocks/>
          </p:cNvSpPr>
          <p:nvPr/>
        </p:nvSpPr>
        <p:spPr>
          <a:xfrm>
            <a:off x="1637387" y="3614725"/>
            <a:ext cx="6250350" cy="421963"/>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550" dirty="0">
              <a:solidFill>
                <a:schemeClr val="bg1"/>
              </a:solidFill>
              <a:latin typeface="Lato Light"/>
              <a:cs typeface="Lato Light"/>
            </a:endParaRPr>
          </a:p>
        </p:txBody>
      </p:sp>
      <p:sp>
        <p:nvSpPr>
          <p:cNvPr id="5" name="슬라이드 번호 개체 틀 4">
            <a:extLst>
              <a:ext uri="{FF2B5EF4-FFF2-40B4-BE49-F238E27FC236}">
                <a16:creationId xmlns:a16="http://schemas.microsoft.com/office/drawing/2014/main" id="{C4A4D693-C69B-4F34-AA0A-F82352B02399}"/>
              </a:ext>
            </a:extLst>
          </p:cNvPr>
          <p:cNvSpPr>
            <a:spLocks noGrp="1"/>
          </p:cNvSpPr>
          <p:nvPr>
            <p:ph type="sldNum" sz="quarter" idx="12"/>
          </p:nvPr>
        </p:nvSpPr>
        <p:spPr/>
        <p:txBody>
          <a:bodyPr/>
          <a:lstStyle/>
          <a:p>
            <a:fld id="{8D268F8D-03EF-4588-9F60-ACF73A1CBE67}" type="slidenum">
              <a:rPr lang="en-US" smtClean="0"/>
              <a:t>5</a:t>
            </a:fld>
            <a:endParaRPr lang="en-US"/>
          </a:p>
        </p:txBody>
      </p:sp>
    </p:spTree>
    <p:extLst>
      <p:ext uri="{BB962C8B-B14F-4D97-AF65-F5344CB8AC3E}">
        <p14:creationId xmlns:p14="http://schemas.microsoft.com/office/powerpoint/2010/main" val="656192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369332" y="80442"/>
            <a:ext cx="11822668" cy="661712"/>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Visions for security and data protection (I)</a:t>
            </a:r>
            <a:endParaRPr lang="id-ID" sz="4000" b="1" dirty="0">
              <a:solidFill>
                <a:srgbClr val="00B0F0"/>
              </a:solidFill>
              <a:latin typeface="Lato Regular"/>
              <a:cs typeface="Lato Regular"/>
            </a:endParaRPr>
          </a:p>
        </p:txBody>
      </p:sp>
      <p:sp>
        <p:nvSpPr>
          <p:cNvPr id="76" name="Rectangle 75"/>
          <p:cNvSpPr/>
          <p:nvPr/>
        </p:nvSpPr>
        <p:spPr>
          <a:xfrm>
            <a:off x="101519" y="2867593"/>
            <a:ext cx="3286418"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Global Security Experts</a:t>
            </a:r>
          </a:p>
        </p:txBody>
      </p:sp>
      <p:sp>
        <p:nvSpPr>
          <p:cNvPr id="25" name="Rectangle 24"/>
          <p:cNvSpPr/>
          <p:nvPr/>
        </p:nvSpPr>
        <p:spPr>
          <a:xfrm>
            <a:off x="369332" y="3404372"/>
            <a:ext cx="2897126"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Centre of security excellence</a:t>
            </a:r>
          </a:p>
        </p:txBody>
      </p:sp>
      <p:pic>
        <p:nvPicPr>
          <p:cNvPr id="2" name="Picture 1"/>
          <p:cNvPicPr>
            <a:picLocks noChangeAspect="1"/>
          </p:cNvPicPr>
          <p:nvPr/>
        </p:nvPicPr>
        <p:blipFill>
          <a:blip r:embed="rId3"/>
          <a:stretch>
            <a:fillRect/>
          </a:stretch>
        </p:blipFill>
        <p:spPr>
          <a:xfrm>
            <a:off x="4591062" y="996469"/>
            <a:ext cx="1863374" cy="1420510"/>
          </a:xfrm>
          <a:prstGeom prst="rect">
            <a:avLst/>
          </a:prstGeom>
        </p:spPr>
      </p:pic>
      <p:pic>
        <p:nvPicPr>
          <p:cNvPr id="9" name="Picture 8"/>
          <p:cNvPicPr>
            <a:picLocks noChangeAspect="1"/>
          </p:cNvPicPr>
          <p:nvPr/>
        </p:nvPicPr>
        <p:blipFill>
          <a:blip r:embed="rId4"/>
          <a:stretch>
            <a:fillRect/>
          </a:stretch>
        </p:blipFill>
        <p:spPr>
          <a:xfrm>
            <a:off x="833292" y="4314033"/>
            <a:ext cx="1692861" cy="1292730"/>
          </a:xfrm>
          <a:prstGeom prst="rect">
            <a:avLst/>
          </a:prstGeom>
        </p:spPr>
      </p:pic>
      <p:pic>
        <p:nvPicPr>
          <p:cNvPr id="28" name="Picture 27"/>
          <p:cNvPicPr>
            <a:picLocks noChangeAspect="1"/>
          </p:cNvPicPr>
          <p:nvPr/>
        </p:nvPicPr>
        <p:blipFill>
          <a:blip r:embed="rId5"/>
          <a:stretch>
            <a:fillRect/>
          </a:stretch>
        </p:blipFill>
        <p:spPr>
          <a:xfrm>
            <a:off x="539232" y="1138546"/>
            <a:ext cx="2557326" cy="1555517"/>
          </a:xfrm>
          <a:prstGeom prst="rect">
            <a:avLst/>
          </a:prstGeom>
        </p:spPr>
      </p:pic>
      <p:sp>
        <p:nvSpPr>
          <p:cNvPr id="3" name="Rectangle 75">
            <a:extLst>
              <a:ext uri="{FF2B5EF4-FFF2-40B4-BE49-F238E27FC236}">
                <a16:creationId xmlns:a16="http://schemas.microsoft.com/office/drawing/2014/main" id="{52CAB09B-6D47-42CB-B192-2ABD0001D46E}"/>
              </a:ext>
            </a:extLst>
          </p:cNvPr>
          <p:cNvSpPr/>
          <p:nvPr/>
        </p:nvSpPr>
        <p:spPr>
          <a:xfrm>
            <a:off x="3509414" y="2975742"/>
            <a:ext cx="3635972"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Addressing existing and emerging threats</a:t>
            </a:r>
          </a:p>
        </p:txBody>
      </p:sp>
      <p:sp>
        <p:nvSpPr>
          <p:cNvPr id="12" name="Rectangle 23">
            <a:extLst>
              <a:ext uri="{FF2B5EF4-FFF2-40B4-BE49-F238E27FC236}">
                <a16:creationId xmlns:a16="http://schemas.microsoft.com/office/drawing/2014/main" id="{60236737-F228-4090-994D-353E07A98637}"/>
              </a:ext>
            </a:extLst>
          </p:cNvPr>
          <p:cNvSpPr/>
          <p:nvPr/>
        </p:nvSpPr>
        <p:spPr>
          <a:xfrm>
            <a:off x="3509414" y="3791922"/>
            <a:ext cx="3635972"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Building confidence and security in use of ICTs</a:t>
            </a:r>
          </a:p>
        </p:txBody>
      </p:sp>
      <p:sp>
        <p:nvSpPr>
          <p:cNvPr id="14" name="Rectangle 23">
            <a:extLst>
              <a:ext uri="{FF2B5EF4-FFF2-40B4-BE49-F238E27FC236}">
                <a16:creationId xmlns:a16="http://schemas.microsoft.com/office/drawing/2014/main" id="{150A0B76-F7C8-49C4-94F3-CD0C759DA053}"/>
              </a:ext>
            </a:extLst>
          </p:cNvPr>
          <p:cNvSpPr/>
          <p:nvPr/>
        </p:nvSpPr>
        <p:spPr>
          <a:xfrm>
            <a:off x="7877160" y="2529039"/>
            <a:ext cx="4055011"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Security for and by emerging technologies</a:t>
            </a:r>
            <a:endParaRPr lang="en-GB" altLang="ja-JP" sz="2000" b="1" dirty="0">
              <a:solidFill>
                <a:schemeClr val="tx2"/>
              </a:solidFill>
              <a:latin typeface="Lato" charset="0"/>
              <a:ea typeface="Lato" charset="0"/>
              <a:cs typeface="Lato" charset="0"/>
            </a:endParaRPr>
          </a:p>
        </p:txBody>
      </p:sp>
      <p:sp>
        <p:nvSpPr>
          <p:cNvPr id="15" name="Rectangle 23">
            <a:extLst>
              <a:ext uri="{FF2B5EF4-FFF2-40B4-BE49-F238E27FC236}">
                <a16:creationId xmlns:a16="http://schemas.microsoft.com/office/drawing/2014/main" id="{B590A1AB-1F97-411B-8D14-7107DE507AD9}"/>
              </a:ext>
            </a:extLst>
          </p:cNvPr>
          <p:cNvSpPr/>
          <p:nvPr/>
        </p:nvSpPr>
        <p:spPr>
          <a:xfrm>
            <a:off x="7910944" y="4107429"/>
            <a:ext cx="4021227" cy="969496"/>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Managing new emerging threats in telecommunication and ICTs infrastructure </a:t>
            </a:r>
            <a:endParaRPr lang="en-GB" altLang="ja-JP" sz="2000" b="1" dirty="0">
              <a:solidFill>
                <a:schemeClr val="tx2"/>
              </a:solidFill>
              <a:latin typeface="Lato" charset="0"/>
              <a:ea typeface="Lato" charset="0"/>
              <a:cs typeface="Lato" charset="0"/>
            </a:endParaRPr>
          </a:p>
        </p:txBody>
      </p:sp>
      <p:sp>
        <p:nvSpPr>
          <p:cNvPr id="19" name="Rectangle 23">
            <a:extLst>
              <a:ext uri="{FF2B5EF4-FFF2-40B4-BE49-F238E27FC236}">
                <a16:creationId xmlns:a16="http://schemas.microsoft.com/office/drawing/2014/main" id="{2D7718E5-F88A-4317-8E2F-1EF2B41223F9}"/>
              </a:ext>
            </a:extLst>
          </p:cNvPr>
          <p:cNvSpPr/>
          <p:nvPr/>
        </p:nvSpPr>
        <p:spPr>
          <a:xfrm>
            <a:off x="7910944" y="3314296"/>
            <a:ext cx="4021227"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Strengthening the security framework and cybersecurity</a:t>
            </a:r>
            <a:endParaRPr lang="en-GB" altLang="ja-JP" sz="2000" b="1" dirty="0">
              <a:solidFill>
                <a:schemeClr val="tx2"/>
              </a:solidFill>
              <a:latin typeface="Lato" charset="0"/>
              <a:ea typeface="Lato" charset="0"/>
              <a:cs typeface="Lato" charset="0"/>
            </a:endParaRPr>
          </a:p>
        </p:txBody>
      </p:sp>
      <p:sp>
        <p:nvSpPr>
          <p:cNvPr id="36" name="Rectangle 69">
            <a:extLst>
              <a:ext uri="{FF2B5EF4-FFF2-40B4-BE49-F238E27FC236}">
                <a16:creationId xmlns:a16="http://schemas.microsoft.com/office/drawing/2014/main" id="{FA1E409C-81B8-4881-9E8E-183A87673F11}"/>
              </a:ext>
            </a:extLst>
          </p:cNvPr>
          <p:cNvSpPr/>
          <p:nvPr/>
        </p:nvSpPr>
        <p:spPr>
          <a:xfrm>
            <a:off x="3509414" y="4645973"/>
            <a:ext cx="3635972" cy="969495"/>
          </a:xfrm>
          <a:prstGeom prst="rect">
            <a:avLst/>
          </a:prstGeom>
          <a:solidFill>
            <a:schemeClr val="accent1">
              <a:lumMod val="20000"/>
              <a:lumOff val="80000"/>
            </a:schemeClr>
          </a:solidFill>
        </p:spPr>
        <p:txBody>
          <a:bodyPr wrap="square" anchor="ctr" anchorCtr="0">
            <a:no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New security risk assessment-based approaches and measures </a:t>
            </a:r>
            <a:endParaRPr lang="en-GB" altLang="ja-JP" sz="2000" b="1" dirty="0">
              <a:solidFill>
                <a:schemeClr val="tx2"/>
              </a:solidFill>
              <a:latin typeface="Lato" charset="0"/>
              <a:ea typeface="Lato" charset="0"/>
              <a:cs typeface="Lato" charset="0"/>
            </a:endParaRPr>
          </a:p>
        </p:txBody>
      </p:sp>
      <p:sp>
        <p:nvSpPr>
          <p:cNvPr id="38" name="화살표: 오른쪽 37">
            <a:extLst>
              <a:ext uri="{FF2B5EF4-FFF2-40B4-BE49-F238E27FC236}">
                <a16:creationId xmlns:a16="http://schemas.microsoft.com/office/drawing/2014/main" id="{D9415091-439E-45FF-BCBC-1CB1DBD67E6F}"/>
              </a:ext>
            </a:extLst>
          </p:cNvPr>
          <p:cNvSpPr/>
          <p:nvPr/>
        </p:nvSpPr>
        <p:spPr>
          <a:xfrm>
            <a:off x="7388343" y="2645839"/>
            <a:ext cx="314783" cy="3380888"/>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0" name="Picture 3">
            <a:extLst>
              <a:ext uri="{FF2B5EF4-FFF2-40B4-BE49-F238E27FC236}">
                <a16:creationId xmlns:a16="http://schemas.microsoft.com/office/drawing/2014/main" id="{DDAB5484-9D97-4DB2-B791-BACE67241B14}"/>
              </a:ext>
            </a:extLst>
          </p:cNvPr>
          <p:cNvPicPr>
            <a:picLocks noChangeAspect="1"/>
          </p:cNvPicPr>
          <p:nvPr/>
        </p:nvPicPr>
        <p:blipFill>
          <a:blip r:embed="rId6"/>
          <a:stretch>
            <a:fillRect/>
          </a:stretch>
        </p:blipFill>
        <p:spPr>
          <a:xfrm>
            <a:off x="8075075" y="1155368"/>
            <a:ext cx="1863374" cy="941098"/>
          </a:xfrm>
          <a:prstGeom prst="rect">
            <a:avLst/>
          </a:prstGeom>
        </p:spPr>
      </p:pic>
      <p:sp>
        <p:nvSpPr>
          <p:cNvPr id="42" name="Rectangle 23">
            <a:extLst>
              <a:ext uri="{FF2B5EF4-FFF2-40B4-BE49-F238E27FC236}">
                <a16:creationId xmlns:a16="http://schemas.microsoft.com/office/drawing/2014/main" id="{9C399419-7B7E-4541-9C55-A66C19F9B7EB}"/>
              </a:ext>
            </a:extLst>
          </p:cNvPr>
          <p:cNvSpPr/>
          <p:nvPr/>
        </p:nvSpPr>
        <p:spPr>
          <a:xfrm>
            <a:off x="7877160" y="5192950"/>
            <a:ext cx="4055011" cy="969496"/>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Addressing PII protection and  technical and operational aspects of data protection</a:t>
            </a:r>
            <a:endParaRPr lang="en-GB" altLang="ja-JP" sz="2000" b="1" dirty="0">
              <a:solidFill>
                <a:schemeClr val="tx2"/>
              </a:solidFill>
              <a:latin typeface="Lato" charset="0"/>
              <a:ea typeface="Lato" charset="0"/>
              <a:cs typeface="Lato" charset="0"/>
            </a:endParaRPr>
          </a:p>
        </p:txBody>
      </p:sp>
      <p:pic>
        <p:nvPicPr>
          <p:cNvPr id="43" name="Picture 2">
            <a:extLst>
              <a:ext uri="{FF2B5EF4-FFF2-40B4-BE49-F238E27FC236}">
                <a16:creationId xmlns:a16="http://schemas.microsoft.com/office/drawing/2014/main" id="{E71BADC3-6A7F-4D1A-A534-2AF0535152A1}"/>
              </a:ext>
            </a:extLst>
          </p:cNvPr>
          <p:cNvPicPr>
            <a:picLocks noChangeAspect="1"/>
          </p:cNvPicPr>
          <p:nvPr/>
        </p:nvPicPr>
        <p:blipFill>
          <a:blip r:embed="rId7"/>
          <a:stretch>
            <a:fillRect/>
          </a:stretch>
        </p:blipFill>
        <p:spPr>
          <a:xfrm>
            <a:off x="10335218" y="1134065"/>
            <a:ext cx="1311689" cy="962401"/>
          </a:xfrm>
          <a:prstGeom prst="rect">
            <a:avLst/>
          </a:prstGeom>
        </p:spPr>
      </p:pic>
      <p:sp>
        <p:nvSpPr>
          <p:cNvPr id="5" name="슬라이드 번호 개체 틀 4">
            <a:extLst>
              <a:ext uri="{FF2B5EF4-FFF2-40B4-BE49-F238E27FC236}">
                <a16:creationId xmlns:a16="http://schemas.microsoft.com/office/drawing/2014/main" id="{532EA8FD-09B2-4ED7-BF05-8317887CF2D8}"/>
              </a:ext>
            </a:extLst>
          </p:cNvPr>
          <p:cNvSpPr>
            <a:spLocks noGrp="1"/>
          </p:cNvSpPr>
          <p:nvPr>
            <p:ph type="sldNum" sz="quarter" idx="12"/>
          </p:nvPr>
        </p:nvSpPr>
        <p:spPr/>
        <p:txBody>
          <a:bodyPr/>
          <a:lstStyle/>
          <a:p>
            <a:fld id="{8D268F8D-03EF-4588-9F60-ACF73A1CBE67}" type="slidenum">
              <a:rPr lang="en-US" smtClean="0"/>
              <a:t>6</a:t>
            </a:fld>
            <a:endParaRPr lang="en-US" dirty="0"/>
          </a:p>
        </p:txBody>
      </p:sp>
      <p:pic>
        <p:nvPicPr>
          <p:cNvPr id="20" name="Picture 7" descr="Logo, company name&#10;&#10;Description automatically generated">
            <a:extLst>
              <a:ext uri="{FF2B5EF4-FFF2-40B4-BE49-F238E27FC236}">
                <a16:creationId xmlns:a16="http://schemas.microsoft.com/office/drawing/2014/main" id="{2B7E3F90-E03B-44D9-9A60-CBF994A80F6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3617" t="6584" r="29025" b="52574"/>
          <a:stretch/>
        </p:blipFill>
        <p:spPr>
          <a:xfrm>
            <a:off x="207225" y="80442"/>
            <a:ext cx="1006109" cy="1099450"/>
          </a:xfrm>
          <a:prstGeom prst="rect">
            <a:avLst/>
          </a:prstGeom>
        </p:spPr>
      </p:pic>
    </p:spTree>
    <p:extLst>
      <p:ext uri="{BB962C8B-B14F-4D97-AF65-F5344CB8AC3E}">
        <p14:creationId xmlns:p14="http://schemas.microsoft.com/office/powerpoint/2010/main" val="872368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67759" y="135369"/>
            <a:ext cx="11889286" cy="661712"/>
          </a:xfrm>
          <a:prstGeom prst="rect">
            <a:avLst/>
          </a:prstGeom>
          <a:noFill/>
        </p:spPr>
        <p:txBody>
          <a:bodyPr wrap="square" lIns="45711" tIns="22856" rIns="45711" bIns="22856" rtlCol="0">
            <a:spAutoFit/>
          </a:bodyPr>
          <a:lstStyle/>
          <a:p>
            <a:pPr algn="ctr"/>
            <a:r>
              <a:rPr lang="en-US" altLang="ko-KR" sz="4000" b="1" dirty="0">
                <a:solidFill>
                  <a:schemeClr val="tx2"/>
                </a:solidFill>
                <a:latin typeface="Lato Regular"/>
                <a:cs typeface="Lato Regular"/>
              </a:rPr>
              <a:t>Vision for security and data protection </a:t>
            </a:r>
            <a:r>
              <a:rPr lang="en-US" sz="4000" b="1" dirty="0">
                <a:solidFill>
                  <a:schemeClr val="tx2"/>
                </a:solidFill>
                <a:latin typeface="Lato Regular"/>
                <a:cs typeface="Lato Regular"/>
              </a:rPr>
              <a:t>(II)</a:t>
            </a:r>
            <a:endParaRPr lang="id-ID" sz="4000" b="1" dirty="0">
              <a:solidFill>
                <a:srgbClr val="00B0F0"/>
              </a:solidFill>
              <a:latin typeface="Lato Regular"/>
              <a:cs typeface="Lato Regular"/>
            </a:endParaRPr>
          </a:p>
        </p:txBody>
      </p:sp>
      <p:sp>
        <p:nvSpPr>
          <p:cNvPr id="70" name="Rectangle 69"/>
          <p:cNvSpPr/>
          <p:nvPr/>
        </p:nvSpPr>
        <p:spPr>
          <a:xfrm>
            <a:off x="287383" y="2061060"/>
            <a:ext cx="3836983" cy="653588"/>
          </a:xfrm>
          <a:prstGeom prst="rect">
            <a:avLst/>
          </a:prstGeom>
          <a:solidFill>
            <a:schemeClr val="accent1">
              <a:lumMod val="20000"/>
              <a:lumOff val="80000"/>
            </a:schemeClr>
          </a:solidFill>
        </p:spPr>
        <p:txBody>
          <a:bodyPr wrap="square" anchor="ctr" anchorCtr="0">
            <a:no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Key Recommendations for security and PII/data protection</a:t>
            </a:r>
          </a:p>
        </p:txBody>
      </p:sp>
      <p:sp>
        <p:nvSpPr>
          <p:cNvPr id="22" name="Rectangle 21"/>
          <p:cNvSpPr/>
          <p:nvPr/>
        </p:nvSpPr>
        <p:spPr>
          <a:xfrm>
            <a:off x="9227725" y="2073634"/>
            <a:ext cx="2829320"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Attractiveness of participation</a:t>
            </a:r>
          </a:p>
        </p:txBody>
      </p:sp>
      <p:sp>
        <p:nvSpPr>
          <p:cNvPr id="23" name="Rectangle 22"/>
          <p:cNvSpPr/>
          <p:nvPr/>
        </p:nvSpPr>
        <p:spPr>
          <a:xfrm>
            <a:off x="4386543" y="2750742"/>
            <a:ext cx="3618015"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Separation of security responsibilities within ITU-T</a:t>
            </a:r>
          </a:p>
        </p:txBody>
      </p:sp>
      <p:sp>
        <p:nvSpPr>
          <p:cNvPr id="24" name="Rectangle 23"/>
          <p:cNvSpPr/>
          <p:nvPr/>
        </p:nvSpPr>
        <p:spPr>
          <a:xfrm>
            <a:off x="4386543" y="3655889"/>
            <a:ext cx="3607814"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Collaboration within ITU-T and outside SDOs</a:t>
            </a:r>
          </a:p>
        </p:txBody>
      </p:sp>
      <p:pic>
        <p:nvPicPr>
          <p:cNvPr id="4" name="Picture 3"/>
          <p:cNvPicPr>
            <a:picLocks noChangeAspect="1"/>
          </p:cNvPicPr>
          <p:nvPr/>
        </p:nvPicPr>
        <p:blipFill>
          <a:blip r:embed="rId3"/>
          <a:stretch>
            <a:fillRect/>
          </a:stretch>
        </p:blipFill>
        <p:spPr>
          <a:xfrm>
            <a:off x="4717612" y="1026090"/>
            <a:ext cx="2829320" cy="1428949"/>
          </a:xfrm>
          <a:prstGeom prst="rect">
            <a:avLst/>
          </a:prstGeom>
        </p:spPr>
      </p:pic>
      <p:sp>
        <p:nvSpPr>
          <p:cNvPr id="6" name="Rectangle 5"/>
          <p:cNvSpPr/>
          <p:nvPr/>
        </p:nvSpPr>
        <p:spPr>
          <a:xfrm>
            <a:off x="8040474" y="3590275"/>
            <a:ext cx="971741" cy="461665"/>
          </a:xfrm>
          <a:prstGeom prst="rect">
            <a:avLst/>
          </a:prstGeom>
        </p:spPr>
        <p:txBody>
          <a:bodyPr wrap="none">
            <a:spAutoFit/>
          </a:bodyPr>
          <a:lstStyle/>
          <a:p>
            <a:r>
              <a:rPr lang="en-GB" altLang="ja-JP" sz="2400" b="1" dirty="0">
                <a:solidFill>
                  <a:srgbClr val="00B0F0"/>
                </a:solidFill>
                <a:latin typeface="Lato" charset="0"/>
                <a:ea typeface="Lato" charset="0"/>
                <a:cs typeface="Lato" charset="0"/>
              </a:rPr>
              <a:t>SG13</a:t>
            </a:r>
            <a:endParaRPr lang="en-US" sz="2400" dirty="0">
              <a:solidFill>
                <a:srgbClr val="00B0F0"/>
              </a:solidFill>
            </a:endParaRPr>
          </a:p>
        </p:txBody>
      </p:sp>
      <p:sp>
        <p:nvSpPr>
          <p:cNvPr id="27" name="Rectangle 26"/>
          <p:cNvSpPr/>
          <p:nvPr/>
        </p:nvSpPr>
        <p:spPr>
          <a:xfrm>
            <a:off x="8081855" y="3978628"/>
            <a:ext cx="971741" cy="461665"/>
          </a:xfrm>
          <a:prstGeom prst="rect">
            <a:avLst/>
          </a:prstGeom>
        </p:spPr>
        <p:txBody>
          <a:bodyPr wrap="none">
            <a:spAutoFit/>
          </a:bodyPr>
          <a:lstStyle/>
          <a:p>
            <a:r>
              <a:rPr lang="en-GB" altLang="ja-JP" sz="2400" b="1" dirty="0">
                <a:solidFill>
                  <a:srgbClr val="00B0F0"/>
                </a:solidFill>
                <a:latin typeface="Lato" charset="0"/>
                <a:ea typeface="Lato" charset="0"/>
                <a:cs typeface="Lato" charset="0"/>
              </a:rPr>
              <a:t>SG20</a:t>
            </a:r>
            <a:endParaRPr lang="en-US" dirty="0">
              <a:solidFill>
                <a:srgbClr val="00B0F0"/>
              </a:solidFill>
            </a:endParaRPr>
          </a:p>
        </p:txBody>
      </p:sp>
      <p:cxnSp>
        <p:nvCxnSpPr>
          <p:cNvPr id="8" name="Straight Connector 7"/>
          <p:cNvCxnSpPr/>
          <p:nvPr/>
        </p:nvCxnSpPr>
        <p:spPr>
          <a:xfrm>
            <a:off x="8085349" y="3994443"/>
            <a:ext cx="848488"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9473201" y="3255971"/>
            <a:ext cx="2416085" cy="1591939"/>
          </a:xfrm>
          <a:prstGeom prst="rect">
            <a:avLst/>
          </a:prstGeom>
        </p:spPr>
      </p:pic>
      <p:sp>
        <p:nvSpPr>
          <p:cNvPr id="17" name="Rectangle 16"/>
          <p:cNvSpPr/>
          <p:nvPr/>
        </p:nvSpPr>
        <p:spPr>
          <a:xfrm>
            <a:off x="8040475" y="2817675"/>
            <a:ext cx="971741" cy="461665"/>
          </a:xfrm>
          <a:prstGeom prst="rect">
            <a:avLst/>
          </a:prstGeom>
        </p:spPr>
        <p:txBody>
          <a:bodyPr wrap="none">
            <a:spAutoFit/>
          </a:bodyPr>
          <a:lstStyle/>
          <a:p>
            <a:r>
              <a:rPr lang="en-GB" altLang="ja-JP" sz="2400" b="1" dirty="0">
                <a:solidFill>
                  <a:srgbClr val="00B0F0"/>
                </a:solidFill>
                <a:latin typeface="Lato" charset="0"/>
                <a:ea typeface="Lato" charset="0"/>
                <a:cs typeface="Lato" charset="0"/>
              </a:rPr>
              <a:t>SG17</a:t>
            </a:r>
            <a:endParaRPr lang="en-US" sz="2400" dirty="0">
              <a:solidFill>
                <a:srgbClr val="00B0F0"/>
              </a:solidFill>
            </a:endParaRPr>
          </a:p>
        </p:txBody>
      </p:sp>
      <p:cxnSp>
        <p:nvCxnSpPr>
          <p:cNvPr id="18" name="Straight Connector 17"/>
          <p:cNvCxnSpPr/>
          <p:nvPr/>
        </p:nvCxnSpPr>
        <p:spPr>
          <a:xfrm flipH="1" flipV="1">
            <a:off x="8035738" y="3682607"/>
            <a:ext cx="5100" cy="55656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26">
            <a:extLst>
              <a:ext uri="{FF2B5EF4-FFF2-40B4-BE49-F238E27FC236}">
                <a16:creationId xmlns:a16="http://schemas.microsoft.com/office/drawing/2014/main" id="{E982A0C7-6F49-473F-A3CE-DDAB15B511CC}"/>
              </a:ext>
            </a:extLst>
          </p:cNvPr>
          <p:cNvSpPr/>
          <p:nvPr/>
        </p:nvSpPr>
        <p:spPr>
          <a:xfrm>
            <a:off x="8091991" y="4464946"/>
            <a:ext cx="902811" cy="461665"/>
          </a:xfrm>
          <a:prstGeom prst="rect">
            <a:avLst/>
          </a:prstGeom>
        </p:spPr>
        <p:txBody>
          <a:bodyPr wrap="none">
            <a:spAutoFit/>
          </a:bodyPr>
          <a:lstStyle/>
          <a:p>
            <a:r>
              <a:rPr lang="en-GB" altLang="ja-JP" sz="2400" b="1" dirty="0">
                <a:solidFill>
                  <a:srgbClr val="00B0F0"/>
                </a:solidFill>
                <a:latin typeface="Lato" charset="0"/>
                <a:ea typeface="Lato" charset="0"/>
                <a:cs typeface="Lato" charset="0"/>
              </a:rPr>
              <a:t>SC27</a:t>
            </a:r>
            <a:endParaRPr lang="en-US" dirty="0">
              <a:solidFill>
                <a:srgbClr val="00B0F0"/>
              </a:solidFill>
            </a:endParaRPr>
          </a:p>
        </p:txBody>
      </p:sp>
      <p:cxnSp>
        <p:nvCxnSpPr>
          <p:cNvPr id="26" name="Straight Connector 17">
            <a:extLst>
              <a:ext uri="{FF2B5EF4-FFF2-40B4-BE49-F238E27FC236}">
                <a16:creationId xmlns:a16="http://schemas.microsoft.com/office/drawing/2014/main" id="{B5A2210F-20DE-4B3D-9443-C0DDE45279D2}"/>
              </a:ext>
            </a:extLst>
          </p:cNvPr>
          <p:cNvCxnSpPr/>
          <p:nvPr/>
        </p:nvCxnSpPr>
        <p:spPr>
          <a:xfrm flipH="1" flipV="1">
            <a:off x="8054693" y="4640434"/>
            <a:ext cx="5100" cy="556568"/>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26">
            <a:extLst>
              <a:ext uri="{FF2B5EF4-FFF2-40B4-BE49-F238E27FC236}">
                <a16:creationId xmlns:a16="http://schemas.microsoft.com/office/drawing/2014/main" id="{87581E8D-3306-4D2B-9DF9-563F431677E7}"/>
              </a:ext>
            </a:extLst>
          </p:cNvPr>
          <p:cNvSpPr/>
          <p:nvPr/>
        </p:nvSpPr>
        <p:spPr>
          <a:xfrm>
            <a:off x="8074215" y="4926611"/>
            <a:ext cx="1076320" cy="461665"/>
          </a:xfrm>
          <a:prstGeom prst="rect">
            <a:avLst/>
          </a:prstGeom>
        </p:spPr>
        <p:txBody>
          <a:bodyPr wrap="none">
            <a:spAutoFit/>
          </a:bodyPr>
          <a:lstStyle/>
          <a:p>
            <a:r>
              <a:rPr lang="en-GB" altLang="ja-JP" sz="2400" b="1" dirty="0">
                <a:solidFill>
                  <a:srgbClr val="00B0F0"/>
                </a:solidFill>
                <a:latin typeface="Lato" charset="0"/>
                <a:ea typeface="Lato" charset="0"/>
                <a:cs typeface="Lato" charset="0"/>
              </a:rPr>
              <a:t>TC307</a:t>
            </a:r>
            <a:endParaRPr lang="en-US" dirty="0">
              <a:solidFill>
                <a:srgbClr val="00B0F0"/>
              </a:solidFill>
            </a:endParaRPr>
          </a:p>
        </p:txBody>
      </p:sp>
      <p:cxnSp>
        <p:nvCxnSpPr>
          <p:cNvPr id="30" name="Straight Connector 7">
            <a:extLst>
              <a:ext uri="{FF2B5EF4-FFF2-40B4-BE49-F238E27FC236}">
                <a16:creationId xmlns:a16="http://schemas.microsoft.com/office/drawing/2014/main" id="{44BDE91E-7609-4658-884B-24962909C9EC}"/>
              </a:ext>
            </a:extLst>
          </p:cNvPr>
          <p:cNvCxnSpPr/>
          <p:nvPr/>
        </p:nvCxnSpPr>
        <p:spPr>
          <a:xfrm>
            <a:off x="8136565" y="4903143"/>
            <a:ext cx="84848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24">
            <a:extLst>
              <a:ext uri="{FF2B5EF4-FFF2-40B4-BE49-F238E27FC236}">
                <a16:creationId xmlns:a16="http://schemas.microsoft.com/office/drawing/2014/main" id="{2D70223A-9B31-44DC-B2E0-55BCBE163541}"/>
              </a:ext>
            </a:extLst>
          </p:cNvPr>
          <p:cNvSpPr/>
          <p:nvPr/>
        </p:nvSpPr>
        <p:spPr>
          <a:xfrm>
            <a:off x="287383" y="2966072"/>
            <a:ext cx="3836983"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Trust for realizing super highly connected Information Society </a:t>
            </a:r>
          </a:p>
        </p:txBody>
      </p:sp>
      <p:pic>
        <p:nvPicPr>
          <p:cNvPr id="15" name="Picture 11">
            <a:extLst>
              <a:ext uri="{FF2B5EF4-FFF2-40B4-BE49-F238E27FC236}">
                <a16:creationId xmlns:a16="http://schemas.microsoft.com/office/drawing/2014/main" id="{0714770F-3EC3-4263-A7CC-1678377519BB}"/>
              </a:ext>
            </a:extLst>
          </p:cNvPr>
          <p:cNvPicPr>
            <a:picLocks noChangeAspect="1"/>
          </p:cNvPicPr>
          <p:nvPr/>
        </p:nvPicPr>
        <p:blipFill>
          <a:blip r:embed="rId5"/>
          <a:stretch>
            <a:fillRect/>
          </a:stretch>
        </p:blipFill>
        <p:spPr>
          <a:xfrm>
            <a:off x="1147098" y="4078283"/>
            <a:ext cx="1891612" cy="1337762"/>
          </a:xfrm>
          <a:prstGeom prst="rect">
            <a:avLst/>
          </a:prstGeom>
        </p:spPr>
      </p:pic>
      <p:sp>
        <p:nvSpPr>
          <p:cNvPr id="3" name="슬라이드 번호 개체 틀 2">
            <a:extLst>
              <a:ext uri="{FF2B5EF4-FFF2-40B4-BE49-F238E27FC236}">
                <a16:creationId xmlns:a16="http://schemas.microsoft.com/office/drawing/2014/main" id="{54E6EF88-D043-46CE-A492-5EE977DD1BF1}"/>
              </a:ext>
            </a:extLst>
          </p:cNvPr>
          <p:cNvSpPr>
            <a:spLocks noGrp="1"/>
          </p:cNvSpPr>
          <p:nvPr>
            <p:ph type="sldNum" sz="quarter" idx="12"/>
          </p:nvPr>
        </p:nvSpPr>
        <p:spPr/>
        <p:txBody>
          <a:bodyPr/>
          <a:lstStyle/>
          <a:p>
            <a:fld id="{8D268F8D-03EF-4588-9F60-ACF73A1CBE67}" type="slidenum">
              <a:rPr lang="en-US" smtClean="0"/>
              <a:t>7</a:t>
            </a:fld>
            <a:endParaRPr lang="en-US" dirty="0"/>
          </a:p>
        </p:txBody>
      </p:sp>
      <p:pic>
        <p:nvPicPr>
          <p:cNvPr id="21" name="Picture 7" descr="Logo, company name&#10;&#10;Description automatically generated">
            <a:extLst>
              <a:ext uri="{FF2B5EF4-FFF2-40B4-BE49-F238E27FC236}">
                <a16:creationId xmlns:a16="http://schemas.microsoft.com/office/drawing/2014/main" id="{433D8B91-AABA-43F1-AEA1-3885036BD87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617" t="6584" r="29025" b="52574"/>
          <a:stretch/>
        </p:blipFill>
        <p:spPr>
          <a:xfrm>
            <a:off x="287383" y="135369"/>
            <a:ext cx="1006109" cy="1099450"/>
          </a:xfrm>
          <a:prstGeom prst="rect">
            <a:avLst/>
          </a:prstGeom>
        </p:spPr>
      </p:pic>
    </p:spTree>
    <p:extLst>
      <p:ext uri="{BB962C8B-B14F-4D97-AF65-F5344CB8AC3E}">
        <p14:creationId xmlns:p14="http://schemas.microsoft.com/office/powerpoint/2010/main" val="3174765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440856" y="80442"/>
            <a:ext cx="11566042" cy="661712"/>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Key objectives and outcomes</a:t>
            </a:r>
            <a:endParaRPr lang="id-ID" sz="4000" b="1" dirty="0">
              <a:solidFill>
                <a:srgbClr val="00B0F0"/>
              </a:solidFill>
              <a:latin typeface="Lato Regular"/>
              <a:cs typeface="Lato Regular"/>
            </a:endParaRPr>
          </a:p>
        </p:txBody>
      </p:sp>
      <p:sp>
        <p:nvSpPr>
          <p:cNvPr id="70" name="Rectangle 69"/>
          <p:cNvSpPr/>
          <p:nvPr/>
        </p:nvSpPr>
        <p:spPr>
          <a:xfrm>
            <a:off x="2879890" y="2940406"/>
            <a:ext cx="3070628"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Cybersecurity and key security techniques </a:t>
            </a:r>
          </a:p>
        </p:txBody>
      </p:sp>
      <p:sp>
        <p:nvSpPr>
          <p:cNvPr id="76" name="Rectangle 75"/>
          <p:cNvSpPr/>
          <p:nvPr/>
        </p:nvSpPr>
        <p:spPr>
          <a:xfrm>
            <a:off x="4762918" y="1876213"/>
            <a:ext cx="3220344"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SG17 as centre of security competence </a:t>
            </a:r>
          </a:p>
        </p:txBody>
      </p:sp>
      <p:sp>
        <p:nvSpPr>
          <p:cNvPr id="22" name="Rectangle 21"/>
          <p:cNvSpPr/>
          <p:nvPr/>
        </p:nvSpPr>
        <p:spPr>
          <a:xfrm>
            <a:off x="2867203" y="3708169"/>
            <a:ext cx="3070628"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Adoption of security by design approaches </a:t>
            </a:r>
          </a:p>
        </p:txBody>
      </p:sp>
      <p:sp>
        <p:nvSpPr>
          <p:cNvPr id="23" name="Rectangle 22"/>
          <p:cNvSpPr/>
          <p:nvPr/>
        </p:nvSpPr>
        <p:spPr>
          <a:xfrm>
            <a:off x="6096000" y="3728958"/>
            <a:ext cx="3364121"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rPr>
              <a:t>Incubation mechanisms for emerging technologies</a:t>
            </a:r>
          </a:p>
        </p:txBody>
      </p:sp>
      <p:sp>
        <p:nvSpPr>
          <p:cNvPr id="24" name="Rectangle 23"/>
          <p:cNvSpPr/>
          <p:nvPr/>
        </p:nvSpPr>
        <p:spPr>
          <a:xfrm>
            <a:off x="6096000" y="2907407"/>
            <a:ext cx="3364120"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Producing high quality implementable ITU-T Recs</a:t>
            </a:r>
          </a:p>
        </p:txBody>
      </p:sp>
      <p:sp>
        <p:nvSpPr>
          <p:cNvPr id="25" name="Rectangle 24"/>
          <p:cNvSpPr/>
          <p:nvPr/>
        </p:nvSpPr>
        <p:spPr>
          <a:xfrm>
            <a:off x="2894693" y="4871007"/>
            <a:ext cx="6530060" cy="395549"/>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Efficient SG17 structure</a:t>
            </a:r>
          </a:p>
        </p:txBody>
      </p:sp>
      <p:pic>
        <p:nvPicPr>
          <p:cNvPr id="10" name="Picture 9"/>
          <p:cNvPicPr>
            <a:picLocks noChangeAspect="1"/>
          </p:cNvPicPr>
          <p:nvPr/>
        </p:nvPicPr>
        <p:blipFill>
          <a:blip r:embed="rId3"/>
          <a:stretch>
            <a:fillRect/>
          </a:stretch>
        </p:blipFill>
        <p:spPr>
          <a:xfrm>
            <a:off x="9844420" y="4406066"/>
            <a:ext cx="2162478" cy="1520925"/>
          </a:xfrm>
          <a:prstGeom prst="rect">
            <a:avLst/>
          </a:prstGeom>
        </p:spPr>
      </p:pic>
      <p:pic>
        <p:nvPicPr>
          <p:cNvPr id="12" name="Picture 11"/>
          <p:cNvPicPr>
            <a:picLocks noChangeAspect="1"/>
          </p:cNvPicPr>
          <p:nvPr/>
        </p:nvPicPr>
        <p:blipFill>
          <a:blip r:embed="rId4"/>
          <a:stretch>
            <a:fillRect/>
          </a:stretch>
        </p:blipFill>
        <p:spPr>
          <a:xfrm>
            <a:off x="5278071" y="5266556"/>
            <a:ext cx="1891612" cy="1337762"/>
          </a:xfrm>
          <a:prstGeom prst="rect">
            <a:avLst/>
          </a:prstGeom>
        </p:spPr>
      </p:pic>
      <p:pic>
        <p:nvPicPr>
          <p:cNvPr id="13" name="Picture 12"/>
          <p:cNvPicPr>
            <a:picLocks noChangeAspect="1"/>
          </p:cNvPicPr>
          <p:nvPr/>
        </p:nvPicPr>
        <p:blipFill>
          <a:blip r:embed="rId5"/>
          <a:stretch>
            <a:fillRect/>
          </a:stretch>
        </p:blipFill>
        <p:spPr>
          <a:xfrm>
            <a:off x="440856" y="3367524"/>
            <a:ext cx="2162477" cy="1514686"/>
          </a:xfrm>
          <a:prstGeom prst="rect">
            <a:avLst/>
          </a:prstGeom>
        </p:spPr>
      </p:pic>
      <p:sp>
        <p:nvSpPr>
          <p:cNvPr id="14" name="Rectangle 13"/>
          <p:cNvSpPr/>
          <p:nvPr/>
        </p:nvSpPr>
        <p:spPr>
          <a:xfrm>
            <a:off x="2270376" y="1786155"/>
            <a:ext cx="1638590" cy="707886"/>
          </a:xfrm>
          <a:prstGeom prst="rect">
            <a:avLst/>
          </a:prstGeom>
          <a:ln w="38100">
            <a:solidFill>
              <a:schemeClr val="tx2"/>
            </a:solidFill>
          </a:ln>
        </p:spPr>
        <p:txBody>
          <a:bodyPr wrap="none">
            <a:spAutoFit/>
          </a:bodyPr>
          <a:lstStyle/>
          <a:p>
            <a:pPr algn="ctr"/>
            <a:r>
              <a:rPr lang="en-US" sz="4000" b="1" dirty="0">
                <a:solidFill>
                  <a:schemeClr val="accent1"/>
                </a:solidFill>
                <a:latin typeface="Lato Regular"/>
                <a:cs typeface="Lato Regular"/>
              </a:rPr>
              <a:t>SG17 </a:t>
            </a:r>
            <a:endParaRPr lang="en-US" dirty="0">
              <a:solidFill>
                <a:schemeClr val="accent1"/>
              </a:solidFill>
            </a:endParaRPr>
          </a:p>
        </p:txBody>
      </p:sp>
      <p:pic>
        <p:nvPicPr>
          <p:cNvPr id="4" name="그림 3" descr="스크린샷이(가) 표시된 사진&#10;&#10;자동 생성된 설명">
            <a:extLst>
              <a:ext uri="{FF2B5EF4-FFF2-40B4-BE49-F238E27FC236}">
                <a16:creationId xmlns:a16="http://schemas.microsoft.com/office/drawing/2014/main" id="{5DCBFB93-1587-4D4E-9DC0-D6EFFEF624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47054" y="1070922"/>
            <a:ext cx="2194174" cy="3124005"/>
          </a:xfrm>
          <a:prstGeom prst="rect">
            <a:avLst/>
          </a:prstGeom>
        </p:spPr>
      </p:pic>
      <p:sp>
        <p:nvSpPr>
          <p:cNvPr id="5" name="화살표: 오른쪽 4">
            <a:extLst>
              <a:ext uri="{FF2B5EF4-FFF2-40B4-BE49-F238E27FC236}">
                <a16:creationId xmlns:a16="http://schemas.microsoft.com/office/drawing/2014/main" id="{9D2EC505-6771-4DAD-8040-52AB9C2DE09E}"/>
              </a:ext>
            </a:extLst>
          </p:cNvPr>
          <p:cNvSpPr/>
          <p:nvPr/>
        </p:nvSpPr>
        <p:spPr>
          <a:xfrm rot="16200000">
            <a:off x="5930225" y="2964875"/>
            <a:ext cx="314783" cy="3380888"/>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슬라이드 번호 개체 틀 5">
            <a:extLst>
              <a:ext uri="{FF2B5EF4-FFF2-40B4-BE49-F238E27FC236}">
                <a16:creationId xmlns:a16="http://schemas.microsoft.com/office/drawing/2014/main" id="{A1967CBF-216D-4A4A-A038-3991B235A364}"/>
              </a:ext>
            </a:extLst>
          </p:cNvPr>
          <p:cNvSpPr>
            <a:spLocks noGrp="1"/>
          </p:cNvSpPr>
          <p:nvPr>
            <p:ph type="sldNum" sz="quarter" idx="12"/>
          </p:nvPr>
        </p:nvSpPr>
        <p:spPr/>
        <p:txBody>
          <a:bodyPr/>
          <a:lstStyle/>
          <a:p>
            <a:fld id="{8D268F8D-03EF-4588-9F60-ACF73A1CBE67}" type="slidenum">
              <a:rPr lang="en-US" smtClean="0"/>
              <a:t>8</a:t>
            </a:fld>
            <a:endParaRPr lang="en-US" dirty="0"/>
          </a:p>
        </p:txBody>
      </p:sp>
      <p:pic>
        <p:nvPicPr>
          <p:cNvPr id="16" name="Picture 7" descr="Logo, company name&#10;&#10;Description automatically generated">
            <a:extLst>
              <a:ext uri="{FF2B5EF4-FFF2-40B4-BE49-F238E27FC236}">
                <a16:creationId xmlns:a16="http://schemas.microsoft.com/office/drawing/2014/main" id="{10618E26-3ACB-4A8B-B241-52411C17CAF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3617" t="6584" r="29025" b="52574"/>
          <a:stretch/>
        </p:blipFill>
        <p:spPr>
          <a:xfrm>
            <a:off x="358004" y="88622"/>
            <a:ext cx="1006109" cy="1099450"/>
          </a:xfrm>
          <a:prstGeom prst="rect">
            <a:avLst/>
          </a:prstGeom>
        </p:spPr>
      </p:pic>
    </p:spTree>
    <p:extLst>
      <p:ext uri="{BB962C8B-B14F-4D97-AF65-F5344CB8AC3E}">
        <p14:creationId xmlns:p14="http://schemas.microsoft.com/office/powerpoint/2010/main" val="2890381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040862" y="80442"/>
            <a:ext cx="10481470" cy="1277265"/>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Major topics to address existing and new threats </a:t>
            </a:r>
          </a:p>
        </p:txBody>
      </p:sp>
      <p:sp>
        <p:nvSpPr>
          <p:cNvPr id="70" name="Rectangle 69"/>
          <p:cNvSpPr/>
          <p:nvPr/>
        </p:nvSpPr>
        <p:spPr>
          <a:xfrm>
            <a:off x="6478147" y="3623506"/>
            <a:ext cx="289227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Internet of things</a:t>
            </a:r>
          </a:p>
        </p:txBody>
      </p:sp>
      <p:sp>
        <p:nvSpPr>
          <p:cNvPr id="22" name="Rectangle 21"/>
          <p:cNvSpPr/>
          <p:nvPr/>
        </p:nvSpPr>
        <p:spPr>
          <a:xfrm>
            <a:off x="2599579" y="3769361"/>
            <a:ext cx="3441151"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Operational and technical aspects for data protection</a:t>
            </a:r>
          </a:p>
        </p:txBody>
      </p:sp>
      <p:sp>
        <p:nvSpPr>
          <p:cNvPr id="23" name="Rectangle 22"/>
          <p:cNvSpPr/>
          <p:nvPr/>
        </p:nvSpPr>
        <p:spPr>
          <a:xfrm>
            <a:off x="2590901" y="2988613"/>
            <a:ext cx="3449829" cy="61863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b="1" dirty="0">
                <a:solidFill>
                  <a:schemeClr val="tx2"/>
                </a:solidFill>
                <a:latin typeface="Lato" charset="0"/>
                <a:ea typeface="Lato" charset="0"/>
                <a:cs typeface="Lato" charset="0"/>
              </a:rPr>
              <a:t>Protection of Personally Identifiable Information (PII) </a:t>
            </a:r>
          </a:p>
        </p:txBody>
      </p:sp>
      <p:sp>
        <p:nvSpPr>
          <p:cNvPr id="24" name="Rectangle 23"/>
          <p:cNvSpPr/>
          <p:nvPr/>
        </p:nvSpPr>
        <p:spPr>
          <a:xfrm>
            <a:off x="6478147" y="1814689"/>
            <a:ext cx="2897062"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Quantum key distribution</a:t>
            </a:r>
          </a:p>
        </p:txBody>
      </p:sp>
      <p:sp>
        <p:nvSpPr>
          <p:cNvPr id="25" name="Rectangle 24"/>
          <p:cNvSpPr/>
          <p:nvPr/>
        </p:nvSpPr>
        <p:spPr>
          <a:xfrm>
            <a:off x="2590901" y="2410021"/>
            <a:ext cx="3428349"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Distributed Identity (</a:t>
            </a:r>
            <a:r>
              <a:rPr lang="en-GB" altLang="ja-JP" sz="2000" b="1" dirty="0" err="1">
                <a:solidFill>
                  <a:schemeClr val="tx2"/>
                </a:solidFill>
                <a:latin typeface="Lato" charset="0"/>
                <a:ea typeface="Lato" charset="0"/>
                <a:cs typeface="Lato" charset="0"/>
              </a:rPr>
              <a:t>DiD</a:t>
            </a:r>
            <a:r>
              <a:rPr lang="en-GB" altLang="ja-JP" sz="2000" b="1" dirty="0">
                <a:solidFill>
                  <a:schemeClr val="tx2"/>
                </a:solidFill>
                <a:latin typeface="Lato" charset="0"/>
                <a:ea typeface="Lato" charset="0"/>
                <a:cs typeface="Lato" charset="0"/>
              </a:rPr>
              <a:t>)</a:t>
            </a:r>
          </a:p>
        </p:txBody>
      </p:sp>
      <p:pic>
        <p:nvPicPr>
          <p:cNvPr id="2" name="Picture 1"/>
          <p:cNvPicPr>
            <a:picLocks noChangeAspect="1"/>
          </p:cNvPicPr>
          <p:nvPr/>
        </p:nvPicPr>
        <p:blipFill>
          <a:blip r:embed="rId3"/>
          <a:stretch>
            <a:fillRect/>
          </a:stretch>
        </p:blipFill>
        <p:spPr>
          <a:xfrm>
            <a:off x="9216447" y="5219913"/>
            <a:ext cx="2084157" cy="1166653"/>
          </a:xfrm>
          <a:prstGeom prst="rect">
            <a:avLst/>
          </a:prstGeom>
        </p:spPr>
      </p:pic>
      <p:pic>
        <p:nvPicPr>
          <p:cNvPr id="4" name="Picture 3"/>
          <p:cNvPicPr>
            <a:picLocks noChangeAspect="1"/>
          </p:cNvPicPr>
          <p:nvPr/>
        </p:nvPicPr>
        <p:blipFill>
          <a:blip r:embed="rId4"/>
          <a:stretch>
            <a:fillRect/>
          </a:stretch>
        </p:blipFill>
        <p:spPr>
          <a:xfrm>
            <a:off x="9791144" y="2456396"/>
            <a:ext cx="2099711" cy="1464799"/>
          </a:xfrm>
          <a:prstGeom prst="rect">
            <a:avLst/>
          </a:prstGeom>
        </p:spPr>
      </p:pic>
      <p:pic>
        <p:nvPicPr>
          <p:cNvPr id="6" name="Picture 5"/>
          <p:cNvPicPr>
            <a:picLocks noChangeAspect="1"/>
          </p:cNvPicPr>
          <p:nvPr/>
        </p:nvPicPr>
        <p:blipFill>
          <a:blip r:embed="rId5"/>
          <a:stretch>
            <a:fillRect/>
          </a:stretch>
        </p:blipFill>
        <p:spPr>
          <a:xfrm>
            <a:off x="6963190" y="5263755"/>
            <a:ext cx="1818499" cy="1058459"/>
          </a:xfrm>
          <a:prstGeom prst="rect">
            <a:avLst/>
          </a:prstGeom>
        </p:spPr>
      </p:pic>
      <p:sp>
        <p:nvSpPr>
          <p:cNvPr id="19" name="Rectangle 18"/>
          <p:cNvSpPr/>
          <p:nvPr/>
        </p:nvSpPr>
        <p:spPr>
          <a:xfrm>
            <a:off x="9791144" y="1300861"/>
            <a:ext cx="1638590" cy="707886"/>
          </a:xfrm>
          <a:prstGeom prst="rect">
            <a:avLst/>
          </a:prstGeom>
          <a:ln w="38100">
            <a:solidFill>
              <a:schemeClr val="tx2"/>
            </a:solidFill>
          </a:ln>
        </p:spPr>
        <p:txBody>
          <a:bodyPr wrap="none">
            <a:spAutoFit/>
          </a:bodyPr>
          <a:lstStyle/>
          <a:p>
            <a:pPr algn="ctr"/>
            <a:r>
              <a:rPr lang="en-US" sz="4000" b="1" dirty="0">
                <a:solidFill>
                  <a:schemeClr val="accent1"/>
                </a:solidFill>
                <a:latin typeface="Lato Regular"/>
                <a:cs typeface="Lato Regular"/>
              </a:rPr>
              <a:t>SG17 </a:t>
            </a:r>
            <a:endParaRPr lang="en-US" dirty="0">
              <a:solidFill>
                <a:schemeClr val="accent1"/>
              </a:solidFill>
            </a:endParaRPr>
          </a:p>
        </p:txBody>
      </p:sp>
      <p:pic>
        <p:nvPicPr>
          <p:cNvPr id="8" name="Picture 7"/>
          <p:cNvPicPr>
            <a:picLocks noChangeAspect="1"/>
          </p:cNvPicPr>
          <p:nvPr/>
        </p:nvPicPr>
        <p:blipFill>
          <a:blip r:embed="rId6"/>
          <a:stretch>
            <a:fillRect/>
          </a:stretch>
        </p:blipFill>
        <p:spPr>
          <a:xfrm>
            <a:off x="1218412" y="5079366"/>
            <a:ext cx="1923727" cy="1409056"/>
          </a:xfrm>
          <a:prstGeom prst="rect">
            <a:avLst/>
          </a:prstGeom>
        </p:spPr>
      </p:pic>
      <p:pic>
        <p:nvPicPr>
          <p:cNvPr id="7" name="Picture 6"/>
          <p:cNvPicPr>
            <a:picLocks noChangeAspect="1"/>
          </p:cNvPicPr>
          <p:nvPr/>
        </p:nvPicPr>
        <p:blipFill>
          <a:blip r:embed="rId7"/>
          <a:stretch>
            <a:fillRect/>
          </a:stretch>
        </p:blipFill>
        <p:spPr>
          <a:xfrm>
            <a:off x="383321" y="1103680"/>
            <a:ext cx="2047567" cy="984487"/>
          </a:xfrm>
          <a:prstGeom prst="rect">
            <a:avLst/>
          </a:prstGeom>
        </p:spPr>
      </p:pic>
      <p:sp>
        <p:nvSpPr>
          <p:cNvPr id="3" name="Rectangle 69">
            <a:extLst>
              <a:ext uri="{FF2B5EF4-FFF2-40B4-BE49-F238E27FC236}">
                <a16:creationId xmlns:a16="http://schemas.microsoft.com/office/drawing/2014/main" id="{7DEAE496-BCF9-41E5-A131-0C93C972563A}"/>
              </a:ext>
            </a:extLst>
          </p:cNvPr>
          <p:cNvSpPr/>
          <p:nvPr/>
        </p:nvSpPr>
        <p:spPr>
          <a:xfrm>
            <a:off x="6478147" y="4112075"/>
            <a:ext cx="2920559"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Security for 5G/6G</a:t>
            </a:r>
          </a:p>
        </p:txBody>
      </p:sp>
      <p:pic>
        <p:nvPicPr>
          <p:cNvPr id="9" name="그림 8" descr="스크린샷이(가) 표시된 사진&#10;&#10;자동 생성된 설명">
            <a:extLst>
              <a:ext uri="{FF2B5EF4-FFF2-40B4-BE49-F238E27FC236}">
                <a16:creationId xmlns:a16="http://schemas.microsoft.com/office/drawing/2014/main" id="{57C1E7DA-7610-4C15-86A9-73078FEFCA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872" y="2295016"/>
            <a:ext cx="1593081" cy="2267968"/>
          </a:xfrm>
          <a:prstGeom prst="rect">
            <a:avLst/>
          </a:prstGeom>
        </p:spPr>
      </p:pic>
      <p:sp>
        <p:nvSpPr>
          <p:cNvPr id="5" name="Rectangle 23">
            <a:extLst>
              <a:ext uri="{FF2B5EF4-FFF2-40B4-BE49-F238E27FC236}">
                <a16:creationId xmlns:a16="http://schemas.microsoft.com/office/drawing/2014/main" id="{3FA6EAD7-7BBA-417E-B386-0D6510570515}"/>
              </a:ext>
            </a:extLst>
          </p:cNvPr>
          <p:cNvSpPr/>
          <p:nvPr/>
        </p:nvSpPr>
        <p:spPr>
          <a:xfrm>
            <a:off x="6478147" y="2625013"/>
            <a:ext cx="2897062"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AI/ML security</a:t>
            </a:r>
          </a:p>
        </p:txBody>
      </p:sp>
      <p:sp>
        <p:nvSpPr>
          <p:cNvPr id="10" name="Rectangle 23">
            <a:extLst>
              <a:ext uri="{FF2B5EF4-FFF2-40B4-BE49-F238E27FC236}">
                <a16:creationId xmlns:a16="http://schemas.microsoft.com/office/drawing/2014/main" id="{482540F2-B13C-43A8-A03D-92B1439C5333}"/>
              </a:ext>
            </a:extLst>
          </p:cNvPr>
          <p:cNvSpPr/>
          <p:nvPr/>
        </p:nvSpPr>
        <p:spPr>
          <a:xfrm>
            <a:off x="6478148" y="3105569"/>
            <a:ext cx="2897062"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DLT security</a:t>
            </a:r>
          </a:p>
        </p:txBody>
      </p:sp>
      <p:sp>
        <p:nvSpPr>
          <p:cNvPr id="11" name="Rectangle 24">
            <a:extLst>
              <a:ext uri="{FF2B5EF4-FFF2-40B4-BE49-F238E27FC236}">
                <a16:creationId xmlns:a16="http://schemas.microsoft.com/office/drawing/2014/main" id="{C7B672E9-576A-48D2-A7DC-3C156984FB28}"/>
              </a:ext>
            </a:extLst>
          </p:cNvPr>
          <p:cNvSpPr/>
          <p:nvPr/>
        </p:nvSpPr>
        <p:spPr>
          <a:xfrm>
            <a:off x="2590901" y="1883864"/>
            <a:ext cx="3428349"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Public key infrastructure</a:t>
            </a:r>
          </a:p>
        </p:txBody>
      </p:sp>
      <p:pic>
        <p:nvPicPr>
          <p:cNvPr id="13" name="그림 12" descr="신문, 건물이(가) 표시된 사진&#10;&#10;자동 생성된 설명">
            <a:extLst>
              <a:ext uri="{FF2B5EF4-FFF2-40B4-BE49-F238E27FC236}">
                <a16:creationId xmlns:a16="http://schemas.microsoft.com/office/drawing/2014/main" id="{B4AD6DDD-23C3-4A7C-9AC8-19F60916F3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64600" y="5131923"/>
            <a:ext cx="1976129" cy="1322125"/>
          </a:xfrm>
          <a:prstGeom prst="rect">
            <a:avLst/>
          </a:prstGeom>
        </p:spPr>
      </p:pic>
      <p:sp>
        <p:nvSpPr>
          <p:cNvPr id="14" name="Rectangle 24">
            <a:extLst>
              <a:ext uri="{FF2B5EF4-FFF2-40B4-BE49-F238E27FC236}">
                <a16:creationId xmlns:a16="http://schemas.microsoft.com/office/drawing/2014/main" id="{E2714B0A-723D-4673-A25F-C47A0ED941BF}"/>
              </a:ext>
            </a:extLst>
          </p:cNvPr>
          <p:cNvSpPr/>
          <p:nvPr/>
        </p:nvSpPr>
        <p:spPr>
          <a:xfrm>
            <a:off x="4367573" y="1337026"/>
            <a:ext cx="3428349"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Key security techniques</a:t>
            </a:r>
          </a:p>
        </p:txBody>
      </p:sp>
      <p:sp>
        <p:nvSpPr>
          <p:cNvPr id="15" name="Rectangle 69">
            <a:extLst>
              <a:ext uri="{FF2B5EF4-FFF2-40B4-BE49-F238E27FC236}">
                <a16:creationId xmlns:a16="http://schemas.microsoft.com/office/drawing/2014/main" id="{43F9FCBB-8F4C-4A8A-BB4A-D95DC483F17E}"/>
              </a:ext>
            </a:extLst>
          </p:cNvPr>
          <p:cNvSpPr/>
          <p:nvPr/>
        </p:nvSpPr>
        <p:spPr>
          <a:xfrm>
            <a:off x="2599579" y="4608586"/>
            <a:ext cx="3419671"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Fintech and OTT security</a:t>
            </a:r>
          </a:p>
        </p:txBody>
      </p:sp>
      <p:sp>
        <p:nvSpPr>
          <p:cNvPr id="26" name="Rectangle 69">
            <a:extLst>
              <a:ext uri="{FF2B5EF4-FFF2-40B4-BE49-F238E27FC236}">
                <a16:creationId xmlns:a16="http://schemas.microsoft.com/office/drawing/2014/main" id="{6F148C7C-985D-41C2-BE56-DF409B6657CD}"/>
              </a:ext>
            </a:extLst>
          </p:cNvPr>
          <p:cNvSpPr/>
          <p:nvPr/>
        </p:nvSpPr>
        <p:spPr>
          <a:xfrm>
            <a:off x="6478147" y="4608586"/>
            <a:ext cx="5147658"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Data protection enhancing technologies</a:t>
            </a:r>
          </a:p>
        </p:txBody>
      </p:sp>
      <p:sp>
        <p:nvSpPr>
          <p:cNvPr id="17" name="슬라이드 번호 개체 틀 16">
            <a:extLst>
              <a:ext uri="{FF2B5EF4-FFF2-40B4-BE49-F238E27FC236}">
                <a16:creationId xmlns:a16="http://schemas.microsoft.com/office/drawing/2014/main" id="{7EC68E67-4831-4826-A8D1-40DF2F1706DC}"/>
              </a:ext>
            </a:extLst>
          </p:cNvPr>
          <p:cNvSpPr>
            <a:spLocks noGrp="1"/>
          </p:cNvSpPr>
          <p:nvPr>
            <p:ph type="sldNum" sz="quarter" idx="12"/>
          </p:nvPr>
        </p:nvSpPr>
        <p:spPr/>
        <p:txBody>
          <a:bodyPr/>
          <a:lstStyle/>
          <a:p>
            <a:fld id="{8D268F8D-03EF-4588-9F60-ACF73A1CBE67}" type="slidenum">
              <a:rPr lang="en-US" smtClean="0"/>
              <a:t>9</a:t>
            </a:fld>
            <a:endParaRPr lang="en-US" dirty="0"/>
          </a:p>
        </p:txBody>
      </p:sp>
      <p:pic>
        <p:nvPicPr>
          <p:cNvPr id="27" name="Picture 7" descr="Logo, company name&#10;&#10;Description automatically generated">
            <a:extLst>
              <a:ext uri="{FF2B5EF4-FFF2-40B4-BE49-F238E27FC236}">
                <a16:creationId xmlns:a16="http://schemas.microsoft.com/office/drawing/2014/main" id="{C29A9A9F-0F4D-42B7-BE6E-376DBBD9BA0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3617" t="6584" r="29025" b="52574"/>
          <a:stretch/>
        </p:blipFill>
        <p:spPr>
          <a:xfrm>
            <a:off x="310870" y="80442"/>
            <a:ext cx="1006109" cy="1099450"/>
          </a:xfrm>
          <a:prstGeom prst="rect">
            <a:avLst/>
          </a:prstGeom>
        </p:spPr>
      </p:pic>
    </p:spTree>
    <p:extLst>
      <p:ext uri="{BB962C8B-B14F-4D97-AF65-F5344CB8AC3E}">
        <p14:creationId xmlns:p14="http://schemas.microsoft.com/office/powerpoint/2010/main" val="2842493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TU-e">
  <a:themeElements>
    <a:clrScheme name="ITU-e 5">
      <a:dk1>
        <a:srgbClr val="000000"/>
      </a:dk1>
      <a:lt1>
        <a:srgbClr val="FFFFFF"/>
      </a:lt1>
      <a:dk2>
        <a:srgbClr val="000000"/>
      </a:dk2>
      <a:lt2>
        <a:srgbClr val="000099"/>
      </a:lt2>
      <a:accent1>
        <a:srgbClr val="00CC99"/>
      </a:accent1>
      <a:accent2>
        <a:srgbClr val="3333CC"/>
      </a:accent2>
      <a:accent3>
        <a:srgbClr val="FFFFFF"/>
      </a:accent3>
      <a:accent4>
        <a:srgbClr val="000000"/>
      </a:accent4>
      <a:accent5>
        <a:srgbClr val="AAE2CA"/>
      </a:accent5>
      <a:accent6>
        <a:srgbClr val="2D2DB9"/>
      </a:accent6>
      <a:hlink>
        <a:srgbClr val="0066CC"/>
      </a:hlink>
      <a:folHlink>
        <a:srgbClr val="99CC00"/>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6666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000000"/>
        </a:dk1>
        <a:lt1>
          <a:srgbClr val="FFFFFF"/>
        </a:lt1>
        <a:dk2>
          <a:srgbClr val="000000"/>
        </a:dk2>
        <a:lt2>
          <a:srgbClr val="000099"/>
        </a:lt2>
        <a:accent1>
          <a:srgbClr val="00CC99"/>
        </a:accent1>
        <a:accent2>
          <a:srgbClr val="3333CC"/>
        </a:accent2>
        <a:accent3>
          <a:srgbClr val="FFFFFF"/>
        </a:accent3>
        <a:accent4>
          <a:srgbClr val="000000"/>
        </a:accent4>
        <a:accent5>
          <a:srgbClr val="AAE2CA"/>
        </a:accent5>
        <a:accent6>
          <a:srgbClr val="2D2DB9"/>
        </a:accent6>
        <a:hlink>
          <a:srgbClr val="008000"/>
        </a:hlink>
        <a:folHlink>
          <a:srgbClr val="99CC00"/>
        </a:folHlink>
      </a:clrScheme>
      <a:clrMap bg1="lt1" tx1="dk1" bg2="lt2" tx2="dk2" accent1="accent1" accent2="accent2" accent3="accent3" accent4="accent4" accent5="accent5" accent6="accent6" hlink="hlink" folHlink="folHlink"/>
    </a:extraClrScheme>
    <a:extraClrScheme>
      <a:clrScheme name="ITU-e 5">
        <a:dk1>
          <a:srgbClr val="000000"/>
        </a:dk1>
        <a:lt1>
          <a:srgbClr val="FFFFFF"/>
        </a:lt1>
        <a:dk2>
          <a:srgbClr val="000000"/>
        </a:dk2>
        <a:lt2>
          <a:srgbClr val="000099"/>
        </a:lt2>
        <a:accent1>
          <a:srgbClr val="00CC99"/>
        </a:accent1>
        <a:accent2>
          <a:srgbClr val="3333CC"/>
        </a:accent2>
        <a:accent3>
          <a:srgbClr val="FFFFFF"/>
        </a:accent3>
        <a:accent4>
          <a:srgbClr val="000000"/>
        </a:accent4>
        <a:accent5>
          <a:srgbClr val="AAE2CA"/>
        </a:accent5>
        <a:accent6>
          <a:srgbClr val="2D2DB9"/>
        </a:accent6>
        <a:hlink>
          <a:srgbClr val="0066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FD48118C49BB43A24CDCC7188A1489" ma:contentTypeVersion="1" ma:contentTypeDescription="Create a new document." ma:contentTypeScope="" ma:versionID="a0e8ca3dbd8dc0bb96bca45242d892f5">
  <xsd:schema xmlns:xsd="http://www.w3.org/2001/XMLSchema" xmlns:xs="http://www.w3.org/2001/XMLSchema" xmlns:p="http://schemas.microsoft.com/office/2006/metadata/properties" xmlns:ns1="http://schemas.microsoft.com/sharepoint/v3" targetNamespace="http://schemas.microsoft.com/office/2006/metadata/properties" ma:root="true" ma:fieldsID="437a7266940aab2202ac67b957d0a61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5B82CD9-0163-43F5-A7C8-27BB714A0C3D}"/>
</file>

<file path=customXml/itemProps2.xml><?xml version="1.0" encoding="utf-8"?>
<ds:datastoreItem xmlns:ds="http://schemas.openxmlformats.org/officeDocument/2006/customXml" ds:itemID="{FA353DFB-0229-4A71-B909-C5E7D8A7285D}"/>
</file>

<file path=customXml/itemProps3.xml><?xml version="1.0" encoding="utf-8"?>
<ds:datastoreItem xmlns:ds="http://schemas.openxmlformats.org/officeDocument/2006/customXml" ds:itemID="{694F6732-AFEC-4C65-8C46-3D1CECE4FDA2}"/>
</file>

<file path=docProps/app.xml><?xml version="1.0" encoding="utf-8"?>
<Properties xmlns="http://schemas.openxmlformats.org/officeDocument/2006/extended-properties" xmlns:vt="http://schemas.openxmlformats.org/officeDocument/2006/docPropsVTypes">
  <TotalTime>2186</TotalTime>
  <Words>4138</Words>
  <Application>Microsoft Office PowerPoint</Application>
  <PresentationFormat>Widescreen</PresentationFormat>
  <Paragraphs>503</Paragraphs>
  <Slides>38</Slides>
  <Notes>12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38</vt:i4>
      </vt:variant>
    </vt:vector>
  </HeadingPairs>
  <TitlesOfParts>
    <vt:vector size="53" baseType="lpstr">
      <vt:lpstr>Arial</vt:lpstr>
      <vt:lpstr>Calibri</vt:lpstr>
      <vt:lpstr>Calibri Light</vt:lpstr>
      <vt:lpstr>Century Gothic</vt:lpstr>
      <vt:lpstr>Lato</vt:lpstr>
      <vt:lpstr>Lato Black</vt:lpstr>
      <vt:lpstr>Lato Light</vt:lpstr>
      <vt:lpstr>Lato Regular</vt:lpstr>
      <vt:lpstr>Times New Roman</vt:lpstr>
      <vt:lpstr>Univers</vt:lpstr>
      <vt:lpstr>Verdana</vt:lpstr>
      <vt:lpstr>Wingdings</vt:lpstr>
      <vt:lpstr>ZapfDingbats BT</vt:lpstr>
      <vt:lpstr>Office Theme</vt:lpstr>
      <vt:lpstr>ITU-e</vt:lpstr>
      <vt:lpstr>PowerPoint Presentation</vt:lpstr>
      <vt:lpstr>PowerPoint Presentation</vt:lpstr>
      <vt:lpstr>PowerPoint Presentation</vt:lpstr>
      <vt:lpstr>Study Group 17 - Security Achievements &amp; statistics in this study period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lpstr>PowerPoint Presentation</vt:lpstr>
      <vt:lpstr>PowerPoint Presentation</vt:lpstr>
      <vt:lpstr>Supplemental Slides</vt:lpstr>
      <vt:lpstr>Terms of Reference</vt:lpstr>
      <vt:lpstr>Management Team</vt:lpstr>
      <vt:lpstr>PowerPoint Presentation</vt:lpstr>
      <vt:lpstr>PowerPoint Presentation</vt:lpstr>
      <vt:lpstr>Study Group Structure (2017 – 2020)</vt:lpstr>
      <vt:lpstr>Study Group Structure (2021 – )</vt:lpstr>
      <vt:lpstr>SG 17-related other groups (I)</vt:lpstr>
      <vt:lpstr>SG 17-related other groups (II)</vt:lpstr>
      <vt:lpstr>Highlights of achievements (I)</vt:lpstr>
      <vt:lpstr>Highlights of achievements (II)</vt:lpstr>
      <vt:lpstr>Highlights of achievements (III)</vt:lpstr>
      <vt:lpstr>Highlights of achievements (IV)</vt:lpstr>
      <vt:lpstr>Question Highlights (I)</vt:lpstr>
      <vt:lpstr>Question Highlights (II)</vt:lpstr>
      <vt:lpstr>Question Highlights (III)</vt:lpstr>
      <vt:lpstr>Question Highlights (IV)</vt:lpstr>
      <vt:lpstr>Question Highlights (V)</vt:lpstr>
      <vt:lpstr>ASN.1 and OID Projects</vt:lpstr>
      <vt:lpstr>Statistics (I)</vt:lpstr>
      <vt:lpstr>Statistics (II)</vt:lpstr>
      <vt:lpstr>Workshops (I)</vt:lpstr>
      <vt:lpstr>Workshops (II)</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Meshkurti, Ana Maria</dc:creator>
  <cp:lastModifiedBy>TSB [EY]</cp:lastModifiedBy>
  <cp:revision>295</cp:revision>
  <dcterms:created xsi:type="dcterms:W3CDTF">2016-10-03T13:51:04Z</dcterms:created>
  <dcterms:modified xsi:type="dcterms:W3CDTF">2022-02-24T14:49:12Z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0x010100EFFD48118C49BB43A24CDCC7188A1489</vt:lpwstr>
  </property>
</Properties>
</file>