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9" r:id="rId5"/>
    <p:sldMasterId id="2147483713" r:id="rId6"/>
    <p:sldMasterId id="2147483720" r:id="rId7"/>
  </p:sldMasterIdLst>
  <p:notesMasterIdLst>
    <p:notesMasterId r:id="rId30"/>
  </p:notesMasterIdLst>
  <p:handoutMasterIdLst>
    <p:handoutMasterId r:id="rId31"/>
  </p:handoutMasterIdLst>
  <p:sldIdLst>
    <p:sldId id="2763" r:id="rId8"/>
    <p:sldId id="2717" r:id="rId9"/>
    <p:sldId id="2718" r:id="rId10"/>
    <p:sldId id="2765" r:id="rId11"/>
    <p:sldId id="2761" r:id="rId12"/>
    <p:sldId id="2762" r:id="rId13"/>
    <p:sldId id="2766" r:id="rId14"/>
    <p:sldId id="2767" r:id="rId15"/>
    <p:sldId id="2768" r:id="rId16"/>
    <p:sldId id="2770" r:id="rId17"/>
    <p:sldId id="2771" r:id="rId18"/>
    <p:sldId id="2785" r:id="rId19"/>
    <p:sldId id="2772" r:id="rId20"/>
    <p:sldId id="2764" r:id="rId21"/>
    <p:sldId id="2775" r:id="rId22"/>
    <p:sldId id="2776" r:id="rId23"/>
    <p:sldId id="2777" r:id="rId24"/>
    <p:sldId id="2781" r:id="rId25"/>
    <p:sldId id="2782" r:id="rId26"/>
    <p:sldId id="2779" r:id="rId27"/>
    <p:sldId id="2780" r:id="rId28"/>
    <p:sldId id="27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415" userDrawn="1">
          <p15:clr>
            <a:srgbClr val="A4A3A4"/>
          </p15:clr>
        </p15:guide>
        <p15:guide id="3" orient="horz" pos="2251" userDrawn="1">
          <p15:clr>
            <a:srgbClr val="A4A3A4"/>
          </p15:clr>
        </p15:guide>
        <p15:guide id="4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B9"/>
    <a:srgbClr val="CCFFCC"/>
    <a:srgbClr val="FFB7BF"/>
    <a:srgbClr val="FFE9B9"/>
    <a:srgbClr val="FFE5FC"/>
    <a:srgbClr val="C5E0B3"/>
    <a:srgbClr val="E3FBFF"/>
    <a:srgbClr val="B86A00"/>
    <a:srgbClr val="FF9300"/>
    <a:srgbClr val="E7F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1F0EF1-6135-47C4-A621-3C0B286135CD}" v="13" dt="2022-02-24T13:39:35.6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75" autoAdjust="0"/>
    <p:restoredTop sz="93323" autoAdjust="0"/>
  </p:normalViewPr>
  <p:slideViewPr>
    <p:cSldViewPr snapToGrid="0">
      <p:cViewPr varScale="1">
        <p:scale>
          <a:sx n="102" d="100"/>
          <a:sy n="102" d="100"/>
        </p:scale>
        <p:origin x="1110" y="102"/>
      </p:cViewPr>
      <p:guideLst>
        <p:guide orient="horz" pos="777"/>
        <p:guide pos="415"/>
        <p:guide orient="horz" pos="2251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188" y="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ris Rojas, Erika Beatriz" userId="S::erika.yoris@itu.int::767ccbf3-039b-4e13-b015-2d3b8da42877" providerId="AD" clId="Web-{1E1F0EF1-6135-47C4-A621-3C0B286135CD}"/>
    <pc:docChg chg="modSld">
      <pc:chgData name="Yoris Rojas, Erika Beatriz" userId="S::erika.yoris@itu.int::767ccbf3-039b-4e13-b015-2d3b8da42877" providerId="AD" clId="Web-{1E1F0EF1-6135-47C4-A621-3C0B286135CD}" dt="2022-02-24T13:39:35.636" v="11" actId="1076"/>
      <pc:docMkLst>
        <pc:docMk/>
      </pc:docMkLst>
      <pc:sldChg chg="modSp">
        <pc:chgData name="Yoris Rojas, Erika Beatriz" userId="S::erika.yoris@itu.int::767ccbf3-039b-4e13-b015-2d3b8da42877" providerId="AD" clId="Web-{1E1F0EF1-6135-47C4-A621-3C0B286135CD}" dt="2022-02-24T13:38:28.523" v="5" actId="20577"/>
        <pc:sldMkLst>
          <pc:docMk/>
          <pc:sldMk cId="1113053044" sldId="2771"/>
        </pc:sldMkLst>
        <pc:spChg chg="mod">
          <ac:chgData name="Yoris Rojas, Erika Beatriz" userId="S::erika.yoris@itu.int::767ccbf3-039b-4e13-b015-2d3b8da42877" providerId="AD" clId="Web-{1E1F0EF1-6135-47C4-A621-3C0B286135CD}" dt="2022-02-24T13:38:14.756" v="3" actId="20577"/>
          <ac:spMkLst>
            <pc:docMk/>
            <pc:sldMk cId="1113053044" sldId="2771"/>
            <ac:spMk id="3" creationId="{1799E601-C7F5-4454-B55E-57AC97E735E3}"/>
          </ac:spMkLst>
        </pc:spChg>
        <pc:spChg chg="mod">
          <ac:chgData name="Yoris Rojas, Erika Beatriz" userId="S::erika.yoris@itu.int::767ccbf3-039b-4e13-b015-2d3b8da42877" providerId="AD" clId="Web-{1E1F0EF1-6135-47C4-A621-3C0B286135CD}" dt="2022-02-24T13:38:28.523" v="5" actId="20577"/>
          <ac:spMkLst>
            <pc:docMk/>
            <pc:sldMk cId="1113053044" sldId="2771"/>
            <ac:spMk id="11" creationId="{98083A2B-36A3-1B4D-98F7-70C14408548B}"/>
          </ac:spMkLst>
        </pc:spChg>
      </pc:sldChg>
      <pc:sldChg chg="modSp">
        <pc:chgData name="Yoris Rojas, Erika Beatriz" userId="S::erika.yoris@itu.int::767ccbf3-039b-4e13-b015-2d3b8da42877" providerId="AD" clId="Web-{1E1F0EF1-6135-47C4-A621-3C0B286135CD}" dt="2022-02-24T13:39:35.636" v="11" actId="1076"/>
        <pc:sldMkLst>
          <pc:docMk/>
          <pc:sldMk cId="2852533532" sldId="2772"/>
        </pc:sldMkLst>
        <pc:spChg chg="mod">
          <ac:chgData name="Yoris Rojas, Erika Beatriz" userId="S::erika.yoris@itu.int::767ccbf3-039b-4e13-b015-2d3b8da42877" providerId="AD" clId="Web-{1E1F0EF1-6135-47C4-A621-3C0B286135CD}" dt="2022-02-24T13:39:35.636" v="11" actId="1076"/>
          <ac:spMkLst>
            <pc:docMk/>
            <pc:sldMk cId="2852533532" sldId="2772"/>
            <ac:spMk id="3" creationId="{1799E601-C7F5-4454-B55E-57AC97E735E3}"/>
          </ac:spMkLst>
        </pc:spChg>
        <pc:picChg chg="mod">
          <ac:chgData name="Yoris Rojas, Erika Beatriz" userId="S::erika.yoris@itu.int::767ccbf3-039b-4e13-b015-2d3b8da42877" providerId="AD" clId="Web-{1E1F0EF1-6135-47C4-A621-3C0B286135CD}" dt="2022-02-24T13:39:29.448" v="10" actId="1076"/>
          <ac:picMkLst>
            <pc:docMk/>
            <pc:sldMk cId="2852533532" sldId="2772"/>
            <ac:picMk id="2" creationId="{3C533FAD-52F0-49AB-A996-EC58612AEDE3}"/>
          </ac:picMkLst>
        </pc:picChg>
      </pc:sldChg>
    </pc:docChg>
  </pc:docChgLst>
  <pc:docChgLst>
    <pc:chgData name="Polidori, Stefano" userId="13dde934-f73a-4d56-b4dd-8058bd5f8cda" providerId="ADAL" clId="{ED94BFB3-BA37-4AB0-ABFC-274F6F915D8B}"/>
    <pc:docChg chg="custSel modSld">
      <pc:chgData name="Polidori, Stefano" userId="13dde934-f73a-4d56-b4dd-8058bd5f8cda" providerId="ADAL" clId="{ED94BFB3-BA37-4AB0-ABFC-274F6F915D8B}" dt="2022-02-22T07:52:47.465" v="1" actId="27636"/>
      <pc:docMkLst>
        <pc:docMk/>
      </pc:docMkLst>
      <pc:sldChg chg="modSp mod">
        <pc:chgData name="Polidori, Stefano" userId="13dde934-f73a-4d56-b4dd-8058bd5f8cda" providerId="ADAL" clId="{ED94BFB3-BA37-4AB0-ABFC-274F6F915D8B}" dt="2022-02-22T07:52:47.465" v="1" actId="27636"/>
        <pc:sldMkLst>
          <pc:docMk/>
          <pc:sldMk cId="545802392" sldId="2717"/>
        </pc:sldMkLst>
        <pc:spChg chg="mod">
          <ac:chgData name="Polidori, Stefano" userId="13dde934-f73a-4d56-b4dd-8058bd5f8cda" providerId="ADAL" clId="{ED94BFB3-BA37-4AB0-ABFC-274F6F915D8B}" dt="2022-02-22T07:52:47.465" v="1" actId="27636"/>
          <ac:spMkLst>
            <pc:docMk/>
            <pc:sldMk cId="545802392" sldId="2717"/>
            <ac:spMk id="5" creationId="{C485E6E4-964C-43D6-9B88-291DB6380EE7}"/>
          </ac:spMkLst>
        </pc:spChg>
      </pc:sldChg>
    </pc:docChg>
  </pc:docChgLst>
  <pc:docChgLst>
    <pc:chgData name="Polidori, Stefano" userId="13dde934-f73a-4d56-b4dd-8058bd5f8cda" providerId="ADAL" clId="{329E457D-4C2A-4CAA-AB5D-7DD3B9A1DD66}"/>
    <pc:docChg chg="undo custSel addSld delSld modSld sldOrd">
      <pc:chgData name="Polidori, Stefano" userId="13dde934-f73a-4d56-b4dd-8058bd5f8cda" providerId="ADAL" clId="{329E457D-4C2A-4CAA-AB5D-7DD3B9A1DD66}" dt="2022-02-21T15:04:46.959" v="929" actId="14100"/>
      <pc:docMkLst>
        <pc:docMk/>
      </pc:docMkLst>
      <pc:sldChg chg="modSp del mod ord">
        <pc:chgData name="Polidori, Stefano" userId="13dde934-f73a-4d56-b4dd-8058bd5f8cda" providerId="ADAL" clId="{329E457D-4C2A-4CAA-AB5D-7DD3B9A1DD66}" dt="2022-02-21T15:02:56.520" v="903" actId="47"/>
        <pc:sldMkLst>
          <pc:docMk/>
          <pc:sldMk cId="506269559" sldId="2696"/>
        </pc:sldMkLst>
        <pc:spChg chg="mod">
          <ac:chgData name="Polidori, Stefano" userId="13dde934-f73a-4d56-b4dd-8058bd5f8cda" providerId="ADAL" clId="{329E457D-4C2A-4CAA-AB5D-7DD3B9A1DD66}" dt="2022-02-21T14:51:34.805" v="890" actId="1076"/>
          <ac:spMkLst>
            <pc:docMk/>
            <pc:sldMk cId="506269559" sldId="2696"/>
            <ac:spMk id="7" creationId="{D43D126E-E7AB-B94B-BD02-0EDE6D5891AB}"/>
          </ac:spMkLst>
        </pc:spChg>
        <pc:picChg chg="mod">
          <ac:chgData name="Polidori, Stefano" userId="13dde934-f73a-4d56-b4dd-8058bd5f8cda" providerId="ADAL" clId="{329E457D-4C2A-4CAA-AB5D-7DD3B9A1DD66}" dt="2022-02-21T14:51:32.418" v="889" actId="14100"/>
          <ac:picMkLst>
            <pc:docMk/>
            <pc:sldMk cId="506269559" sldId="2696"/>
            <ac:picMk id="2" creationId="{37A3F054-836E-4D47-B479-3A0D680BEA59}"/>
          </ac:picMkLst>
        </pc:picChg>
        <pc:picChg chg="mod">
          <ac:chgData name="Polidori, Stefano" userId="13dde934-f73a-4d56-b4dd-8058bd5f8cda" providerId="ADAL" clId="{329E457D-4C2A-4CAA-AB5D-7DD3B9A1DD66}" dt="2022-02-21T14:51:42.385" v="891" actId="1076"/>
          <ac:picMkLst>
            <pc:docMk/>
            <pc:sldMk cId="506269559" sldId="2696"/>
            <ac:picMk id="6" creationId="{1F1BECEE-ABF5-4B4D-B1ED-5525DB245C1E}"/>
          </ac:picMkLst>
        </pc:picChg>
      </pc:sldChg>
      <pc:sldChg chg="modSp mod">
        <pc:chgData name="Polidori, Stefano" userId="13dde934-f73a-4d56-b4dd-8058bd5f8cda" providerId="ADAL" clId="{329E457D-4C2A-4CAA-AB5D-7DD3B9A1DD66}" dt="2022-02-21T14:18:02.678" v="195" actId="20577"/>
        <pc:sldMkLst>
          <pc:docMk/>
          <pc:sldMk cId="545802392" sldId="2717"/>
        </pc:sldMkLst>
        <pc:spChg chg="mod">
          <ac:chgData name="Polidori, Stefano" userId="13dde934-f73a-4d56-b4dd-8058bd5f8cda" providerId="ADAL" clId="{329E457D-4C2A-4CAA-AB5D-7DD3B9A1DD66}" dt="2022-02-21T14:18:02.678" v="195" actId="20577"/>
          <ac:spMkLst>
            <pc:docMk/>
            <pc:sldMk cId="545802392" sldId="2717"/>
            <ac:spMk id="5" creationId="{C485E6E4-964C-43D6-9B88-291DB6380EE7}"/>
          </ac:spMkLst>
        </pc:spChg>
      </pc:sldChg>
      <pc:sldChg chg="ord">
        <pc:chgData name="Polidori, Stefano" userId="13dde934-f73a-4d56-b4dd-8058bd5f8cda" providerId="ADAL" clId="{329E457D-4C2A-4CAA-AB5D-7DD3B9A1DD66}" dt="2022-02-21T13:48:50.770" v="1"/>
        <pc:sldMkLst>
          <pc:docMk/>
          <pc:sldMk cId="2736704101" sldId="2718"/>
        </pc:sldMkLst>
      </pc:sldChg>
      <pc:sldChg chg="modSp mod">
        <pc:chgData name="Polidori, Stefano" userId="13dde934-f73a-4d56-b4dd-8058bd5f8cda" providerId="ADAL" clId="{329E457D-4C2A-4CAA-AB5D-7DD3B9A1DD66}" dt="2022-02-21T14:05:10.869" v="99" actId="33524"/>
        <pc:sldMkLst>
          <pc:docMk/>
          <pc:sldMk cId="2607483259" sldId="2761"/>
        </pc:sldMkLst>
        <pc:spChg chg="mod">
          <ac:chgData name="Polidori, Stefano" userId="13dde934-f73a-4d56-b4dd-8058bd5f8cda" providerId="ADAL" clId="{329E457D-4C2A-4CAA-AB5D-7DD3B9A1DD66}" dt="2022-02-21T13:51:45.032" v="56" actId="20577"/>
          <ac:spMkLst>
            <pc:docMk/>
            <pc:sldMk cId="2607483259" sldId="2761"/>
            <ac:spMk id="3" creationId="{1799E601-C7F5-4454-B55E-57AC97E735E3}"/>
          </ac:spMkLst>
        </pc:spChg>
        <pc:spChg chg="mod">
          <ac:chgData name="Polidori, Stefano" userId="13dde934-f73a-4d56-b4dd-8058bd5f8cda" providerId="ADAL" clId="{329E457D-4C2A-4CAA-AB5D-7DD3B9A1DD66}" dt="2022-02-21T14:05:10.869" v="99" actId="33524"/>
          <ac:spMkLst>
            <pc:docMk/>
            <pc:sldMk cId="2607483259" sldId="2761"/>
            <ac:spMk id="19" creationId="{A2716F6C-3D0E-EB41-9DFA-E7E92A10B7B9}"/>
          </ac:spMkLst>
        </pc:spChg>
      </pc:sldChg>
      <pc:sldChg chg="modSp mod">
        <pc:chgData name="Polidori, Stefano" userId="13dde934-f73a-4d56-b4dd-8058bd5f8cda" providerId="ADAL" clId="{329E457D-4C2A-4CAA-AB5D-7DD3B9A1DD66}" dt="2022-02-21T14:10:41.777" v="146" actId="108"/>
        <pc:sldMkLst>
          <pc:docMk/>
          <pc:sldMk cId="4069596808" sldId="2762"/>
        </pc:sldMkLst>
        <pc:spChg chg="mod">
          <ac:chgData name="Polidori, Stefano" userId="13dde934-f73a-4d56-b4dd-8058bd5f8cda" providerId="ADAL" clId="{329E457D-4C2A-4CAA-AB5D-7DD3B9A1DD66}" dt="2022-02-21T14:10:41.777" v="146" actId="108"/>
          <ac:spMkLst>
            <pc:docMk/>
            <pc:sldMk cId="4069596808" sldId="2762"/>
            <ac:spMk id="49" creationId="{5185CA24-8620-7342-A6C1-8F1A41DED240}"/>
          </ac:spMkLst>
        </pc:spChg>
        <pc:spChg chg="mod">
          <ac:chgData name="Polidori, Stefano" userId="13dde934-f73a-4d56-b4dd-8058bd5f8cda" providerId="ADAL" clId="{329E457D-4C2A-4CAA-AB5D-7DD3B9A1DD66}" dt="2022-02-21T14:10:41.397" v="145" actId="108"/>
          <ac:spMkLst>
            <pc:docMk/>
            <pc:sldMk cId="4069596808" sldId="2762"/>
            <ac:spMk id="51" creationId="{A74DD62D-C9B1-6B41-A467-A9DB1593D7DB}"/>
          </ac:spMkLst>
        </pc:spChg>
        <pc:spChg chg="mod">
          <ac:chgData name="Polidori, Stefano" userId="13dde934-f73a-4d56-b4dd-8058bd5f8cda" providerId="ADAL" clId="{329E457D-4C2A-4CAA-AB5D-7DD3B9A1DD66}" dt="2022-02-21T14:10:41.012" v="144" actId="108"/>
          <ac:spMkLst>
            <pc:docMk/>
            <pc:sldMk cId="4069596808" sldId="2762"/>
            <ac:spMk id="52" creationId="{D8CE041E-C6BF-AD4A-925A-D15C2C66674D}"/>
          </ac:spMkLst>
        </pc:spChg>
        <pc:spChg chg="mod">
          <ac:chgData name="Polidori, Stefano" userId="13dde934-f73a-4d56-b4dd-8058bd5f8cda" providerId="ADAL" clId="{329E457D-4C2A-4CAA-AB5D-7DD3B9A1DD66}" dt="2022-02-21T14:10:40.557" v="143" actId="108"/>
          <ac:spMkLst>
            <pc:docMk/>
            <pc:sldMk cId="4069596808" sldId="2762"/>
            <ac:spMk id="53" creationId="{208FD437-D2D5-4041-AB85-3A519C6F89CE}"/>
          </ac:spMkLst>
        </pc:spChg>
        <pc:spChg chg="mod">
          <ac:chgData name="Polidori, Stefano" userId="13dde934-f73a-4d56-b4dd-8058bd5f8cda" providerId="ADAL" clId="{329E457D-4C2A-4CAA-AB5D-7DD3B9A1DD66}" dt="2022-02-21T14:10:13.671" v="138" actId="108"/>
          <ac:spMkLst>
            <pc:docMk/>
            <pc:sldMk cId="4069596808" sldId="2762"/>
            <ac:spMk id="54" creationId="{5AF36449-8ED4-9D41-994F-7EE105AF4318}"/>
          </ac:spMkLst>
        </pc:spChg>
      </pc:sldChg>
      <pc:sldChg chg="modSp mod">
        <pc:chgData name="Polidori, Stefano" userId="13dde934-f73a-4d56-b4dd-8058bd5f8cda" providerId="ADAL" clId="{329E457D-4C2A-4CAA-AB5D-7DD3B9A1DD66}" dt="2022-02-21T15:04:46.959" v="929" actId="14100"/>
        <pc:sldMkLst>
          <pc:docMk/>
          <pc:sldMk cId="1871144532" sldId="2763"/>
        </pc:sldMkLst>
        <pc:spChg chg="mod">
          <ac:chgData name="Polidori, Stefano" userId="13dde934-f73a-4d56-b4dd-8058bd5f8cda" providerId="ADAL" clId="{329E457D-4C2A-4CAA-AB5D-7DD3B9A1DD66}" dt="2022-02-21T15:03:47.562" v="907" actId="6549"/>
          <ac:spMkLst>
            <pc:docMk/>
            <pc:sldMk cId="1871144532" sldId="2763"/>
            <ac:spMk id="15" creationId="{63ADF350-7456-BC46-8DC9-389E8E6A9FA6}"/>
          </ac:spMkLst>
        </pc:spChg>
        <pc:spChg chg="mod">
          <ac:chgData name="Polidori, Stefano" userId="13dde934-f73a-4d56-b4dd-8058bd5f8cda" providerId="ADAL" clId="{329E457D-4C2A-4CAA-AB5D-7DD3B9A1DD66}" dt="2022-02-21T15:03:53.388" v="908" actId="1076"/>
          <ac:spMkLst>
            <pc:docMk/>
            <pc:sldMk cId="1871144532" sldId="2763"/>
            <ac:spMk id="16" creationId="{C996D18D-38E2-D342-833A-DB52172556AF}"/>
          </ac:spMkLst>
        </pc:spChg>
        <pc:spChg chg="mod">
          <ac:chgData name="Polidori, Stefano" userId="13dde934-f73a-4d56-b4dd-8058bd5f8cda" providerId="ADAL" clId="{329E457D-4C2A-4CAA-AB5D-7DD3B9A1DD66}" dt="2022-02-21T15:04:46.959" v="929" actId="14100"/>
          <ac:spMkLst>
            <pc:docMk/>
            <pc:sldMk cId="1871144532" sldId="2763"/>
            <ac:spMk id="19" creationId="{74A6321C-3412-A44E-9217-BB9E0AA86864}"/>
          </ac:spMkLst>
        </pc:spChg>
      </pc:sldChg>
      <pc:sldChg chg="ord">
        <pc:chgData name="Polidori, Stefano" userId="13dde934-f73a-4d56-b4dd-8058bd5f8cda" providerId="ADAL" clId="{329E457D-4C2A-4CAA-AB5D-7DD3B9A1DD66}" dt="2022-02-21T13:49:01.477" v="3"/>
        <pc:sldMkLst>
          <pc:docMk/>
          <pc:sldMk cId="2362946643" sldId="2764"/>
        </pc:sldMkLst>
      </pc:sldChg>
      <pc:sldChg chg="modSp mod ord">
        <pc:chgData name="Polidori, Stefano" userId="13dde934-f73a-4d56-b4dd-8058bd5f8cda" providerId="ADAL" clId="{329E457D-4C2A-4CAA-AB5D-7DD3B9A1DD66}" dt="2022-02-21T14:05:56.998" v="116" actId="20577"/>
        <pc:sldMkLst>
          <pc:docMk/>
          <pc:sldMk cId="109611816" sldId="2765"/>
        </pc:sldMkLst>
        <pc:spChg chg="mod">
          <ac:chgData name="Polidori, Stefano" userId="13dde934-f73a-4d56-b4dd-8058bd5f8cda" providerId="ADAL" clId="{329E457D-4C2A-4CAA-AB5D-7DD3B9A1DD66}" dt="2022-02-21T13:51:39.808" v="54" actId="20577"/>
          <ac:spMkLst>
            <pc:docMk/>
            <pc:sldMk cId="109611816" sldId="2765"/>
            <ac:spMk id="3" creationId="{1799E601-C7F5-4454-B55E-57AC97E735E3}"/>
          </ac:spMkLst>
        </pc:spChg>
        <pc:spChg chg="mod">
          <ac:chgData name="Polidori, Stefano" userId="13dde934-f73a-4d56-b4dd-8058bd5f8cda" providerId="ADAL" clId="{329E457D-4C2A-4CAA-AB5D-7DD3B9A1DD66}" dt="2022-02-21T14:05:56.998" v="116" actId="20577"/>
          <ac:spMkLst>
            <pc:docMk/>
            <pc:sldMk cId="109611816" sldId="2765"/>
            <ac:spMk id="5" creationId="{F3281E9C-657E-E245-B93A-CB107134FE59}"/>
          </ac:spMkLst>
        </pc:spChg>
      </pc:sldChg>
      <pc:sldChg chg="modSp mod">
        <pc:chgData name="Polidori, Stefano" userId="13dde934-f73a-4d56-b4dd-8058bd5f8cda" providerId="ADAL" clId="{329E457D-4C2A-4CAA-AB5D-7DD3B9A1DD66}" dt="2022-02-21T14:14:47.827" v="184" actId="6549"/>
        <pc:sldMkLst>
          <pc:docMk/>
          <pc:sldMk cId="634036373" sldId="2767"/>
        </pc:sldMkLst>
        <pc:spChg chg="mod">
          <ac:chgData name="Polidori, Stefano" userId="13dde934-f73a-4d56-b4dd-8058bd5f8cda" providerId="ADAL" clId="{329E457D-4C2A-4CAA-AB5D-7DD3B9A1DD66}" dt="2022-02-21T14:14:47.827" v="184" actId="6549"/>
          <ac:spMkLst>
            <pc:docMk/>
            <pc:sldMk cId="634036373" sldId="2767"/>
            <ac:spMk id="18" creationId="{4BE1BB33-9D5B-C747-A1E4-3F4F77F91676}"/>
          </ac:spMkLst>
        </pc:spChg>
      </pc:sldChg>
      <pc:sldChg chg="modSp mod">
        <pc:chgData name="Polidori, Stefano" userId="13dde934-f73a-4d56-b4dd-8058bd5f8cda" providerId="ADAL" clId="{329E457D-4C2A-4CAA-AB5D-7DD3B9A1DD66}" dt="2022-02-21T14:16:49.151" v="186" actId="20577"/>
        <pc:sldMkLst>
          <pc:docMk/>
          <pc:sldMk cId="2099053074" sldId="2768"/>
        </pc:sldMkLst>
        <pc:spChg chg="mod">
          <ac:chgData name="Polidori, Stefano" userId="13dde934-f73a-4d56-b4dd-8058bd5f8cda" providerId="ADAL" clId="{329E457D-4C2A-4CAA-AB5D-7DD3B9A1DD66}" dt="2022-02-21T14:16:49.151" v="186" actId="20577"/>
          <ac:spMkLst>
            <pc:docMk/>
            <pc:sldMk cId="2099053074" sldId="2768"/>
            <ac:spMk id="15" creationId="{E257F539-C9F2-CC45-A2AD-E682C283F519}"/>
          </ac:spMkLst>
        </pc:spChg>
      </pc:sldChg>
      <pc:sldChg chg="addSp modSp mod">
        <pc:chgData name="Polidori, Stefano" userId="13dde934-f73a-4d56-b4dd-8058bd5f8cda" providerId="ADAL" clId="{329E457D-4C2A-4CAA-AB5D-7DD3B9A1DD66}" dt="2022-02-21T14:37:13.233" v="461" actId="20577"/>
        <pc:sldMkLst>
          <pc:docMk/>
          <pc:sldMk cId="3420669344" sldId="2770"/>
        </pc:sldMkLst>
        <pc:spChg chg="mod">
          <ac:chgData name="Polidori, Stefano" userId="13dde934-f73a-4d56-b4dd-8058bd5f8cda" providerId="ADAL" clId="{329E457D-4C2A-4CAA-AB5D-7DD3B9A1DD66}" dt="2022-02-21T14:18:43.028" v="200" actId="14100"/>
          <ac:spMkLst>
            <pc:docMk/>
            <pc:sldMk cId="3420669344" sldId="2770"/>
            <ac:spMk id="3" creationId="{1799E601-C7F5-4454-B55E-57AC97E735E3}"/>
          </ac:spMkLst>
        </pc:spChg>
        <pc:spChg chg="mod">
          <ac:chgData name="Polidori, Stefano" userId="13dde934-f73a-4d56-b4dd-8058bd5f8cda" providerId="ADAL" clId="{329E457D-4C2A-4CAA-AB5D-7DD3B9A1DD66}" dt="2022-02-21T14:32:23.216" v="388" actId="20577"/>
          <ac:spMkLst>
            <pc:docMk/>
            <pc:sldMk cId="3420669344" sldId="2770"/>
            <ac:spMk id="4" creationId="{0CC81A47-690F-8F42-BC69-DFA1722BEEF0}"/>
          </ac:spMkLst>
        </pc:spChg>
        <pc:spChg chg="mod">
          <ac:chgData name="Polidori, Stefano" userId="13dde934-f73a-4d56-b4dd-8058bd5f8cda" providerId="ADAL" clId="{329E457D-4C2A-4CAA-AB5D-7DD3B9A1DD66}" dt="2022-02-21T14:28:18.849" v="272" actId="1076"/>
          <ac:spMkLst>
            <pc:docMk/>
            <pc:sldMk cId="3420669344" sldId="2770"/>
            <ac:spMk id="9" creationId="{91A837EE-541C-AE42-922F-E722EBF7ED82}"/>
          </ac:spMkLst>
        </pc:spChg>
        <pc:spChg chg="mod">
          <ac:chgData name="Polidori, Stefano" userId="13dde934-f73a-4d56-b4dd-8058bd5f8cda" providerId="ADAL" clId="{329E457D-4C2A-4CAA-AB5D-7DD3B9A1DD66}" dt="2022-02-21T14:29:27.001" v="274" actId="1076"/>
          <ac:spMkLst>
            <pc:docMk/>
            <pc:sldMk cId="3420669344" sldId="2770"/>
            <ac:spMk id="11" creationId="{A98F648E-1708-CB45-B8EC-EBAF311E446B}"/>
          </ac:spMkLst>
        </pc:spChg>
        <pc:spChg chg="mod">
          <ac:chgData name="Polidori, Stefano" userId="13dde934-f73a-4d56-b4dd-8058bd5f8cda" providerId="ADAL" clId="{329E457D-4C2A-4CAA-AB5D-7DD3B9A1DD66}" dt="2022-02-21T14:36:01.387" v="459" actId="14100"/>
          <ac:spMkLst>
            <pc:docMk/>
            <pc:sldMk cId="3420669344" sldId="2770"/>
            <ac:spMk id="42" creationId="{2D83F85C-AB3C-414A-8AF8-4C4C92C46863}"/>
          </ac:spMkLst>
        </pc:spChg>
        <pc:spChg chg="mod">
          <ac:chgData name="Polidori, Stefano" userId="13dde934-f73a-4d56-b4dd-8058bd5f8cda" providerId="ADAL" clId="{329E457D-4C2A-4CAA-AB5D-7DD3B9A1DD66}" dt="2022-02-21T14:35:38.620" v="410" actId="1076"/>
          <ac:spMkLst>
            <pc:docMk/>
            <pc:sldMk cId="3420669344" sldId="2770"/>
            <ac:spMk id="44" creationId="{386EBA20-4138-FF40-9A35-3A999324C6B5}"/>
          </ac:spMkLst>
        </pc:spChg>
        <pc:spChg chg="mod">
          <ac:chgData name="Polidori, Stefano" userId="13dde934-f73a-4d56-b4dd-8058bd5f8cda" providerId="ADAL" clId="{329E457D-4C2A-4CAA-AB5D-7DD3B9A1DD66}" dt="2022-02-21T14:35:04.874" v="405" actId="20577"/>
          <ac:spMkLst>
            <pc:docMk/>
            <pc:sldMk cId="3420669344" sldId="2770"/>
            <ac:spMk id="53" creationId="{1684D233-D8A4-C648-B64D-E5EE7E740A9A}"/>
          </ac:spMkLst>
        </pc:spChg>
        <pc:spChg chg="add mod">
          <ac:chgData name="Polidori, Stefano" userId="13dde934-f73a-4d56-b4dd-8058bd5f8cda" providerId="ADAL" clId="{329E457D-4C2A-4CAA-AB5D-7DD3B9A1DD66}" dt="2022-02-21T14:37:13.233" v="461" actId="20577"/>
          <ac:spMkLst>
            <pc:docMk/>
            <pc:sldMk cId="3420669344" sldId="2770"/>
            <ac:spMk id="57" creationId="{9D52C8AE-C793-425E-8056-2D8309F3487D}"/>
          </ac:spMkLst>
        </pc:spChg>
      </pc:sldChg>
      <pc:sldChg chg="addSp delSp modSp mod">
        <pc:chgData name="Polidori, Stefano" userId="13dde934-f73a-4d56-b4dd-8058bd5f8cda" providerId="ADAL" clId="{329E457D-4C2A-4CAA-AB5D-7DD3B9A1DD66}" dt="2022-02-21T14:48:01.975" v="852" actId="20577"/>
        <pc:sldMkLst>
          <pc:docMk/>
          <pc:sldMk cId="1113053044" sldId="2771"/>
        </pc:sldMkLst>
        <pc:spChg chg="mod">
          <ac:chgData name="Polidori, Stefano" userId="13dde934-f73a-4d56-b4dd-8058bd5f8cda" providerId="ADAL" clId="{329E457D-4C2A-4CAA-AB5D-7DD3B9A1DD66}" dt="2022-02-21T14:46:39.454" v="779" actId="14100"/>
          <ac:spMkLst>
            <pc:docMk/>
            <pc:sldMk cId="1113053044" sldId="2771"/>
            <ac:spMk id="2" creationId="{FA904E6C-BAF5-9E44-ABE9-348A8D2093F1}"/>
          </ac:spMkLst>
        </pc:spChg>
        <pc:spChg chg="mod">
          <ac:chgData name="Polidori, Stefano" userId="13dde934-f73a-4d56-b4dd-8058bd5f8cda" providerId="ADAL" clId="{329E457D-4C2A-4CAA-AB5D-7DD3B9A1DD66}" dt="2022-02-21T14:46:35.103" v="778" actId="14100"/>
          <ac:spMkLst>
            <pc:docMk/>
            <pc:sldMk cId="1113053044" sldId="2771"/>
            <ac:spMk id="11" creationId="{98083A2B-36A3-1B4D-98F7-70C14408548B}"/>
          </ac:spMkLst>
        </pc:spChg>
        <pc:spChg chg="mod">
          <ac:chgData name="Polidori, Stefano" userId="13dde934-f73a-4d56-b4dd-8058bd5f8cda" providerId="ADAL" clId="{329E457D-4C2A-4CAA-AB5D-7DD3B9A1DD66}" dt="2022-02-21T14:46:13.774" v="771" actId="1036"/>
          <ac:spMkLst>
            <pc:docMk/>
            <pc:sldMk cId="1113053044" sldId="2771"/>
            <ac:spMk id="13" creationId="{81966EAF-112B-C749-BE77-C710B71B8B17}"/>
          </ac:spMkLst>
        </pc:spChg>
        <pc:spChg chg="add mod">
          <ac:chgData name="Polidori, Stefano" userId="13dde934-f73a-4d56-b4dd-8058bd5f8cda" providerId="ADAL" clId="{329E457D-4C2A-4CAA-AB5D-7DD3B9A1DD66}" dt="2022-02-21T14:47:27.030" v="822" actId="6549"/>
          <ac:spMkLst>
            <pc:docMk/>
            <pc:sldMk cId="1113053044" sldId="2771"/>
            <ac:spMk id="15" creationId="{234F4C36-AC1A-4152-ACCF-4524BEED9A83}"/>
          </ac:spMkLst>
        </pc:spChg>
        <pc:spChg chg="mod">
          <ac:chgData name="Polidori, Stefano" userId="13dde934-f73a-4d56-b4dd-8058bd5f8cda" providerId="ADAL" clId="{329E457D-4C2A-4CAA-AB5D-7DD3B9A1DD66}" dt="2022-02-21T14:46:24.064" v="774" actId="14100"/>
          <ac:spMkLst>
            <pc:docMk/>
            <pc:sldMk cId="1113053044" sldId="2771"/>
            <ac:spMk id="16" creationId="{DAC96505-7D5C-8748-8BA0-746192EE74D2}"/>
          </ac:spMkLst>
        </pc:spChg>
        <pc:spChg chg="add mod">
          <ac:chgData name="Polidori, Stefano" userId="13dde934-f73a-4d56-b4dd-8058bd5f8cda" providerId="ADAL" clId="{329E457D-4C2A-4CAA-AB5D-7DD3B9A1DD66}" dt="2022-02-21T14:48:01.975" v="852" actId="20577"/>
          <ac:spMkLst>
            <pc:docMk/>
            <pc:sldMk cId="1113053044" sldId="2771"/>
            <ac:spMk id="17" creationId="{8015BBF7-C664-481F-8EB3-F66BD5E57D00}"/>
          </ac:spMkLst>
        </pc:spChg>
        <pc:spChg chg="mod">
          <ac:chgData name="Polidori, Stefano" userId="13dde934-f73a-4d56-b4dd-8058bd5f8cda" providerId="ADAL" clId="{329E457D-4C2A-4CAA-AB5D-7DD3B9A1DD66}" dt="2022-02-21T14:45:58.898" v="767" actId="14100"/>
          <ac:spMkLst>
            <pc:docMk/>
            <pc:sldMk cId="1113053044" sldId="2771"/>
            <ac:spMk id="18" creationId="{8B9BDE2F-D3AA-384C-B31D-0704BD1FEB54}"/>
          </ac:spMkLst>
        </pc:spChg>
        <pc:spChg chg="add del mod">
          <ac:chgData name="Polidori, Stefano" userId="13dde934-f73a-4d56-b4dd-8058bd5f8cda" providerId="ADAL" clId="{329E457D-4C2A-4CAA-AB5D-7DD3B9A1DD66}" dt="2022-02-21T14:40:07.688" v="632" actId="478"/>
          <ac:spMkLst>
            <pc:docMk/>
            <pc:sldMk cId="1113053044" sldId="2771"/>
            <ac:spMk id="19" creationId="{92C3EABB-AEC0-49B5-8B30-2FF138899FB3}"/>
          </ac:spMkLst>
        </pc:spChg>
        <pc:spChg chg="add mod">
          <ac:chgData name="Polidori, Stefano" userId="13dde934-f73a-4d56-b4dd-8058bd5f8cda" providerId="ADAL" clId="{329E457D-4C2A-4CAA-AB5D-7DD3B9A1DD66}" dt="2022-02-21T14:45:51.476" v="765" actId="14100"/>
          <ac:spMkLst>
            <pc:docMk/>
            <pc:sldMk cId="1113053044" sldId="2771"/>
            <ac:spMk id="20" creationId="{4CD33F31-31C9-423E-ABC5-41CCC291157D}"/>
          </ac:spMkLst>
        </pc:spChg>
        <pc:spChg chg="mod">
          <ac:chgData name="Polidori, Stefano" userId="13dde934-f73a-4d56-b4dd-8058bd5f8cda" providerId="ADAL" clId="{329E457D-4C2A-4CAA-AB5D-7DD3B9A1DD66}" dt="2022-02-21T14:46:30.609" v="777" actId="14100"/>
          <ac:spMkLst>
            <pc:docMk/>
            <pc:sldMk cId="1113053044" sldId="2771"/>
            <ac:spMk id="21" creationId="{45BAAB09-C5D4-CF4F-9D45-F6475EEA46EF}"/>
          </ac:spMkLst>
        </pc:spChg>
        <pc:spChg chg="mod">
          <ac:chgData name="Polidori, Stefano" userId="13dde934-f73a-4d56-b4dd-8058bd5f8cda" providerId="ADAL" clId="{329E457D-4C2A-4CAA-AB5D-7DD3B9A1DD66}" dt="2022-02-21T14:46:10.463" v="769" actId="1076"/>
          <ac:spMkLst>
            <pc:docMk/>
            <pc:sldMk cId="1113053044" sldId="2771"/>
            <ac:spMk id="22" creationId="{DAB5B6F6-7F04-D04D-B673-EFA506F2E168}"/>
          </ac:spMkLst>
        </pc:spChg>
        <pc:spChg chg="mod">
          <ac:chgData name="Polidori, Stefano" userId="13dde934-f73a-4d56-b4dd-8058bd5f8cda" providerId="ADAL" clId="{329E457D-4C2A-4CAA-AB5D-7DD3B9A1DD66}" dt="2022-02-21T14:46:16.228" v="772" actId="14100"/>
          <ac:spMkLst>
            <pc:docMk/>
            <pc:sldMk cId="1113053044" sldId="2771"/>
            <ac:spMk id="23" creationId="{6DE70CEB-6948-C744-A89E-4739ED85E67E}"/>
          </ac:spMkLst>
        </pc:spChg>
      </pc:sldChg>
      <pc:sldChg chg="modSp mod">
        <pc:chgData name="Polidori, Stefano" userId="13dde934-f73a-4d56-b4dd-8058bd5f8cda" providerId="ADAL" clId="{329E457D-4C2A-4CAA-AB5D-7DD3B9A1DD66}" dt="2022-02-21T14:49:28.586" v="870" actId="20577"/>
        <pc:sldMkLst>
          <pc:docMk/>
          <pc:sldMk cId="2852533532" sldId="2772"/>
        </pc:sldMkLst>
        <pc:spChg chg="mod">
          <ac:chgData name="Polidori, Stefano" userId="13dde934-f73a-4d56-b4dd-8058bd5f8cda" providerId="ADAL" clId="{329E457D-4C2A-4CAA-AB5D-7DD3B9A1DD66}" dt="2022-02-21T14:49:28.586" v="870" actId="20577"/>
          <ac:spMkLst>
            <pc:docMk/>
            <pc:sldMk cId="2852533532" sldId="2772"/>
            <ac:spMk id="3" creationId="{1799E601-C7F5-4454-B55E-57AC97E735E3}"/>
          </ac:spMkLst>
        </pc:spChg>
      </pc:sldChg>
      <pc:sldChg chg="add">
        <pc:chgData name="Polidori, Stefano" userId="13dde934-f73a-4d56-b4dd-8058bd5f8cda" providerId="ADAL" clId="{329E457D-4C2A-4CAA-AB5D-7DD3B9A1DD66}" dt="2022-02-21T15:02:54.615" v="902"/>
        <pc:sldMkLst>
          <pc:docMk/>
          <pc:sldMk cId="3442278920" sldId="2785"/>
        </pc:sldMkLst>
      </pc:sldChg>
    </pc:docChg>
  </pc:docChgLst>
  <pc:docChgLst>
    <pc:chgData name="Aye, May Thi" userId="91476b3e-ff80-4373-af82-495022abae2e" providerId="ADAL" clId="{AA77FE7A-5603-475E-A971-BC69A97552CA}"/>
    <pc:docChg chg="custSel modSld">
      <pc:chgData name="Aye, May Thi" userId="91476b3e-ff80-4373-af82-495022abae2e" providerId="ADAL" clId="{AA77FE7A-5603-475E-A971-BC69A97552CA}" dt="2022-02-22T08:19:07.866" v="1" actId="478"/>
      <pc:docMkLst>
        <pc:docMk/>
      </pc:docMkLst>
      <pc:sldChg chg="delSp mod delAnim">
        <pc:chgData name="Aye, May Thi" userId="91476b3e-ff80-4373-af82-495022abae2e" providerId="ADAL" clId="{AA77FE7A-5603-475E-A971-BC69A97552CA}" dt="2022-02-22T08:19:07.866" v="1" actId="478"/>
        <pc:sldMkLst>
          <pc:docMk/>
          <pc:sldMk cId="3442278920" sldId="2785"/>
        </pc:sldMkLst>
        <pc:spChg chg="del">
          <ac:chgData name="Aye, May Thi" userId="91476b3e-ff80-4373-af82-495022abae2e" providerId="ADAL" clId="{AA77FE7A-5603-475E-A971-BC69A97552CA}" dt="2022-02-22T08:19:07.866" v="1" actId="478"/>
          <ac:spMkLst>
            <pc:docMk/>
            <pc:sldMk cId="3442278920" sldId="2785"/>
            <ac:spMk id="7" creationId="{D43D126E-E7AB-B94B-BD02-0EDE6D5891AB}"/>
          </ac:spMkLst>
        </pc:spChg>
        <pc:picChg chg="del">
          <ac:chgData name="Aye, May Thi" userId="91476b3e-ff80-4373-af82-495022abae2e" providerId="ADAL" clId="{AA77FE7A-5603-475E-A971-BC69A97552CA}" dt="2022-02-22T08:19:04.565" v="0" actId="478"/>
          <ac:picMkLst>
            <pc:docMk/>
            <pc:sldMk cId="3442278920" sldId="2785"/>
            <ac:picMk id="6" creationId="{1F1BECEE-ABF5-4B4D-B1ED-5525DB245C1E}"/>
          </ac:picMkLst>
        </pc:picChg>
      </pc:sldChg>
    </pc:docChg>
  </pc:docChgLst>
  <pc:docChgLst>
    <pc:chgData name="Yoris Rojas, Erika Beatriz" userId="767ccbf3-039b-4e13-b015-2d3b8da42877" providerId="ADAL" clId="{B3A81B95-F1C7-4DF6-89C1-218C04C420BC}"/>
    <pc:docChg chg="modSld">
      <pc:chgData name="Yoris Rojas, Erika Beatriz" userId="767ccbf3-039b-4e13-b015-2d3b8da42877" providerId="ADAL" clId="{B3A81B95-F1C7-4DF6-89C1-218C04C420BC}" dt="2022-02-24T14:54:42.568" v="23" actId="14100"/>
      <pc:docMkLst>
        <pc:docMk/>
      </pc:docMkLst>
      <pc:sldChg chg="modSp mod">
        <pc:chgData name="Yoris Rojas, Erika Beatriz" userId="767ccbf3-039b-4e13-b015-2d3b8da42877" providerId="ADAL" clId="{B3A81B95-F1C7-4DF6-89C1-218C04C420BC}" dt="2022-02-24T14:54:42.568" v="23" actId="14100"/>
        <pc:sldMkLst>
          <pc:docMk/>
          <pc:sldMk cId="1871144532" sldId="2763"/>
        </pc:sldMkLst>
        <pc:spChg chg="mod">
          <ac:chgData name="Yoris Rojas, Erika Beatriz" userId="767ccbf3-039b-4e13-b015-2d3b8da42877" providerId="ADAL" clId="{B3A81B95-F1C7-4DF6-89C1-218C04C420BC}" dt="2022-02-24T14:54:42.568" v="23" actId="14100"/>
          <ac:spMkLst>
            <pc:docMk/>
            <pc:sldMk cId="1871144532" sldId="2763"/>
            <ac:spMk id="19" creationId="{74A6321C-3412-A44E-9217-BB9E0AA8686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yaji\Documents\work\ITU-T\201801%20Geneva\sg9%20keynote\TV_statistic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yaji\Desktop\sg9%20keynote\TV_statistic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/>
              <a:t>Global TV households</a:t>
            </a:r>
            <a:r>
              <a:rPr lang="en-GB" sz="1800" baseline="0"/>
              <a:t> by platform (in million)</a:t>
            </a:r>
            <a:endParaRPr lang="en-GB" sz="1800"/>
          </a:p>
        </c:rich>
      </c:tx>
      <c:layout>
        <c:manualLayout>
          <c:xMode val="edge"/>
          <c:yMode val="edge"/>
          <c:x val="0.26202943604687395"/>
          <c:y val="3.97072838439620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analog cable TV</c:v>
                </c:pt>
              </c:strCache>
            </c:strRef>
          </c:tx>
          <c:spPr>
            <a:solidFill>
              <a:srgbClr val="FFE5F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2010</c:v>
                </c:pt>
                <c:pt idx="1">
                  <c:v>2016</c:v>
                </c:pt>
                <c:pt idx="2">
                  <c:v>2021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334.1</c:v>
                </c:pt>
                <c:pt idx="1">
                  <c:v>99.6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E5-9942-8475-43A05A805B2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digital cable TV</c:v>
                </c:pt>
              </c:strCache>
            </c:strRef>
          </c:tx>
          <c:spPr>
            <a:solidFill>
              <a:srgbClr val="FFB7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2010</c:v>
                </c:pt>
                <c:pt idx="1">
                  <c:v>2016</c:v>
                </c:pt>
                <c:pt idx="2">
                  <c:v>2021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193.9</c:v>
                </c:pt>
                <c:pt idx="1">
                  <c:v>463.4</c:v>
                </c:pt>
                <c:pt idx="2">
                  <c:v>580.4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E5-9942-8475-43A05A805B2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IPTV</c:v>
                </c:pt>
              </c:strCache>
            </c:strRef>
          </c:tx>
          <c:spPr>
            <a:solidFill>
              <a:srgbClr val="C5E0B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2010</c:v>
                </c:pt>
                <c:pt idx="1">
                  <c:v>2016</c:v>
                </c:pt>
                <c:pt idx="2">
                  <c:v>2021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36.299999999999997</c:v>
                </c:pt>
                <c:pt idx="1">
                  <c:v>142.9</c:v>
                </c:pt>
                <c:pt idx="2">
                  <c:v>198.8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E5-9942-8475-43A05A805B2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satellite (pay TV)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2010</c:v>
                </c:pt>
                <c:pt idx="1">
                  <c:v>2016</c:v>
                </c:pt>
                <c:pt idx="2">
                  <c:v>2021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143.1</c:v>
                </c:pt>
                <c:pt idx="1">
                  <c:v>217.2</c:v>
                </c:pt>
                <c:pt idx="2">
                  <c:v>255.5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E5-9942-8475-43A05A805B2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satellite (free to air)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2010</c:v>
                </c:pt>
                <c:pt idx="1">
                  <c:v>2016</c:v>
                </c:pt>
                <c:pt idx="2">
                  <c:v>2021</c:v>
                </c:pt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123.8</c:v>
                </c:pt>
                <c:pt idx="1">
                  <c:v>162</c:v>
                </c:pt>
                <c:pt idx="2">
                  <c:v>175.8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E5-9942-8475-43A05A805B2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analog terrestrial TV</c:v>
                </c:pt>
              </c:strCache>
            </c:strRef>
          </c:tx>
          <c:spPr>
            <a:solidFill>
              <a:srgbClr val="FFE9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2010</c:v>
                </c:pt>
                <c:pt idx="1">
                  <c:v>2016</c:v>
                </c:pt>
                <c:pt idx="2">
                  <c:v>2021</c:v>
                </c:pt>
              </c:numCache>
            </c:numRef>
          </c:cat>
          <c:val>
            <c:numRef>
              <c:f>Sheet1!$B$7:$D$7</c:f>
              <c:numCache>
                <c:formatCode>General</c:formatCode>
                <c:ptCount val="3"/>
                <c:pt idx="0">
                  <c:v>526.6</c:v>
                </c:pt>
                <c:pt idx="1">
                  <c:v>198.5</c:v>
                </c:pt>
                <c:pt idx="2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E5-9942-8475-43A05A805B29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digital terrestrial TV (DTT)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2010</c:v>
                </c:pt>
                <c:pt idx="1">
                  <c:v>2016</c:v>
                </c:pt>
                <c:pt idx="2">
                  <c:v>2021</c:v>
                </c:pt>
              </c:numCache>
            </c:numRef>
          </c:cat>
          <c:val>
            <c:numRef>
              <c:f>Sheet1!$B$8:$D$8</c:f>
              <c:numCache>
                <c:formatCode>General</c:formatCode>
                <c:ptCount val="3"/>
                <c:pt idx="0">
                  <c:v>83</c:v>
                </c:pt>
                <c:pt idx="1">
                  <c:v>289.10000000000002</c:v>
                </c:pt>
                <c:pt idx="2">
                  <c:v>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E5-9942-8475-43A05A805B2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80565024"/>
        <c:axId val="380565352"/>
      </c:barChart>
      <c:catAx>
        <c:axId val="38056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565352"/>
        <c:crosses val="autoZero"/>
        <c:auto val="1"/>
        <c:lblAlgn val="ctr"/>
        <c:lblOffset val="100"/>
        <c:noMultiLvlLbl val="0"/>
      </c:catAx>
      <c:valAx>
        <c:axId val="380565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565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802355542988812E-2"/>
          <c:y val="0.8307434035981599"/>
          <c:w val="0.9372167786562321"/>
          <c:h val="0.104710919135161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Global fixed broadband subscribers by type</a:t>
            </a:r>
            <a:r>
              <a:rPr lang="en-GB" baseline="0"/>
              <a:t> (in million)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Sheet4!$A$2</c:f>
              <c:strCache>
                <c:ptCount val="1"/>
                <c:pt idx="0">
                  <c:v>Cable Modem</c:v>
                </c:pt>
              </c:strCache>
            </c:strRef>
          </c:tx>
          <c:spPr>
            <a:solidFill>
              <a:srgbClr val="FFB7BF"/>
            </a:solidFill>
            <a:ln>
              <a:noFill/>
            </a:ln>
            <a:effectLst/>
          </c:spPr>
          <c:invertIfNegative val="0"/>
          <c:cat>
            <c:numRef>
              <c:f>Sheet4!$B$1:$D$1</c:f>
              <c:numCache>
                <c:formatCode>General</c:formatCode>
                <c:ptCount val="3"/>
                <c:pt idx="0">
                  <c:v>2012</c:v>
                </c:pt>
                <c:pt idx="1">
                  <c:v>2016</c:v>
                </c:pt>
                <c:pt idx="2">
                  <c:v>2021</c:v>
                </c:pt>
              </c:numCache>
            </c:numRef>
          </c:cat>
          <c:val>
            <c:numRef>
              <c:f>Sheet4!$B$2:$D$2</c:f>
              <c:numCache>
                <c:formatCode>General</c:formatCode>
                <c:ptCount val="3"/>
                <c:pt idx="0">
                  <c:v>130</c:v>
                </c:pt>
                <c:pt idx="1">
                  <c:v>155</c:v>
                </c:pt>
                <c:pt idx="2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E7-D847-9A9C-7A918D8F88DD}"/>
            </c:ext>
          </c:extLst>
        </c:ser>
        <c:ser>
          <c:idx val="1"/>
          <c:order val="1"/>
          <c:tx>
            <c:strRef>
              <c:f>Sheet4!$A$3</c:f>
              <c:strCache>
                <c:ptCount val="1"/>
                <c:pt idx="0">
                  <c:v>FTTH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Sheet4!$B$1:$D$1</c:f>
              <c:numCache>
                <c:formatCode>General</c:formatCode>
                <c:ptCount val="3"/>
                <c:pt idx="0">
                  <c:v>2012</c:v>
                </c:pt>
                <c:pt idx="1">
                  <c:v>2016</c:v>
                </c:pt>
                <c:pt idx="2">
                  <c:v>2021</c:v>
                </c:pt>
              </c:numCache>
            </c:numRef>
          </c:cat>
          <c:val>
            <c:numRef>
              <c:f>Sheet4!$B$3:$D$3</c:f>
              <c:numCache>
                <c:formatCode>General</c:formatCode>
                <c:ptCount val="3"/>
                <c:pt idx="0">
                  <c:v>105</c:v>
                </c:pt>
                <c:pt idx="1">
                  <c:v>295</c:v>
                </c:pt>
                <c:pt idx="2">
                  <c:v>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E7-D847-9A9C-7A918D8F88DD}"/>
            </c:ext>
          </c:extLst>
        </c:ser>
        <c:ser>
          <c:idx val="2"/>
          <c:order val="2"/>
          <c:tx>
            <c:strRef>
              <c:f>Sheet4!$A$4</c:f>
              <c:strCache>
                <c:ptCount val="1"/>
                <c:pt idx="0">
                  <c:v>DSL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Sheet4!$B$1:$D$1</c:f>
              <c:numCache>
                <c:formatCode>General</c:formatCode>
                <c:ptCount val="3"/>
                <c:pt idx="0">
                  <c:v>2012</c:v>
                </c:pt>
                <c:pt idx="1">
                  <c:v>2016</c:v>
                </c:pt>
                <c:pt idx="2">
                  <c:v>2021</c:v>
                </c:pt>
              </c:numCache>
            </c:numRef>
          </c:cat>
          <c:val>
            <c:numRef>
              <c:f>Sheet4!$B$4:$D$4</c:f>
              <c:numCache>
                <c:formatCode>General</c:formatCode>
                <c:ptCount val="3"/>
                <c:pt idx="0">
                  <c:v>390</c:v>
                </c:pt>
                <c:pt idx="1">
                  <c:v>315</c:v>
                </c:pt>
                <c:pt idx="2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E7-D847-9A9C-7A918D8F8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7600912"/>
        <c:axId val="407598616"/>
      </c:barChart>
      <c:catAx>
        <c:axId val="40760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598616"/>
        <c:crosses val="autoZero"/>
        <c:auto val="1"/>
        <c:lblAlgn val="ctr"/>
        <c:lblOffset val="100"/>
        <c:noMultiLvlLbl val="0"/>
      </c:catAx>
      <c:valAx>
        <c:axId val="407598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60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E192EA-4FB5-417A-96F6-B3058A54AB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5D5479-0008-4BFD-BE18-7442B16913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2114D-3A05-4B20-822E-8261653B33D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D4BE7-9FD8-4D10-87DD-2B2BC23B46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342B2-B657-4BF5-B0C4-8D3FD65073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5079B-D1F0-49DB-8DFB-E06CD09EC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47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008D2-43B4-45EB-8E80-36DCF9CD046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8591F-50F3-4C40-9DA2-D793276C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9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IT" dirty="0"/>
              <a:t>white</a:t>
            </a:r>
          </a:p>
          <a:p>
            <a:pPr marL="228600" indent="-228600">
              <a:buAutoNum type="arabicPeriod"/>
            </a:pPr>
            <a:r>
              <a:rPr lang="en-IT" dirty="0"/>
              <a:t>wtsa logo</a:t>
            </a:r>
          </a:p>
          <a:p>
            <a:pPr marL="228600" indent="-228600">
              <a:buAutoNum type="arabicPeriod"/>
            </a:pPr>
            <a:r>
              <a:rPr lang="en-GB" dirty="0"/>
              <a:t>I</a:t>
            </a:r>
            <a:r>
              <a:rPr lang="en-IT" dirty="0"/>
              <a:t>tu logo</a:t>
            </a:r>
          </a:p>
          <a:p>
            <a:pPr marL="228600" indent="-228600">
              <a:buAutoNum type="arabicPeriod"/>
            </a:pPr>
            <a:r>
              <a:rPr lang="en-GB" dirty="0"/>
              <a:t>T</a:t>
            </a:r>
            <a:r>
              <a:rPr lang="en-IT" dirty="0"/>
              <a:t>hank you</a:t>
            </a:r>
          </a:p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8591F-50F3-4C40-9DA2-D793276CC0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26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margin-Content with Caption (Whit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752D4-D41F-48C8-BC93-770A10B9CEF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8691" y="1959151"/>
            <a:ext cx="4090872" cy="4200245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1800" spc="2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E0F6D26-4165-4298-B9DF-69A0CA57C65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5018432" y="1959150"/>
            <a:ext cx="4090872" cy="4200245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1800" spc="2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ED336FC-6E45-4A2D-A5AB-BE24E693E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691" y="1265849"/>
            <a:ext cx="9051731" cy="5028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EB37B9-0614-41D6-8AFE-EB91B451A9F5}"/>
              </a:ext>
            </a:extLst>
          </p:cNvPr>
          <p:cNvCxnSpPr/>
          <p:nvPr userDrawn="1"/>
        </p:nvCxnSpPr>
        <p:spPr>
          <a:xfrm>
            <a:off x="614783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FE8CDBB-5A4D-4444-85CC-7578EF050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783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718176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7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-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364E913-4A6A-4F3B-B209-831A75170B7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-1"/>
            <a:ext cx="6092751" cy="6858000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0453B6-BE94-4D10-99CD-4F6557992E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575" y="1241625"/>
            <a:ext cx="5018228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6CAFA7-68AE-4EAD-BE3A-A5B16D9D3552}"/>
              </a:ext>
            </a:extLst>
          </p:cNvPr>
          <p:cNvCxnSpPr/>
          <p:nvPr userDrawn="1"/>
        </p:nvCxnSpPr>
        <p:spPr>
          <a:xfrm>
            <a:off x="61607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8F2FE0A-3A4C-445D-8290-44FCEA3F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074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9AD2564-EF06-46B2-95AF-0FC81EEDCC9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9574" y="2245766"/>
            <a:ext cx="5018229" cy="392094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3864113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image-L (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99501-2A5A-45F8-BACF-23701FE6833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94302" y="0"/>
            <a:ext cx="6997698" cy="6857999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260B5-3078-4CFA-A43A-D57EA4E98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649" y="2228472"/>
            <a:ext cx="4204643" cy="3936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47FA91-C242-46DD-BE23-48F41CC29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49" y="1218965"/>
            <a:ext cx="4255850" cy="93350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EEAF69-B649-4DD9-BE4A-CC1FC2864BDE}"/>
              </a:ext>
            </a:extLst>
          </p:cNvPr>
          <p:cNvCxnSpPr/>
          <p:nvPr userDrawn="1"/>
        </p:nvCxnSpPr>
        <p:spPr>
          <a:xfrm>
            <a:off x="60144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2686E3-ED91-4402-ABE9-E10A74CBDB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445" y="313371"/>
            <a:ext cx="4307054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278066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Footer (white bg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554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 bg)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6622E0-A137-429D-BE75-779E322CE694}"/>
              </a:ext>
            </a:extLst>
          </p:cNvPr>
          <p:cNvSpPr/>
          <p:nvPr userDrawn="1"/>
        </p:nvSpPr>
        <p:spPr>
          <a:xfrm>
            <a:off x="-30161" y="0"/>
            <a:ext cx="1222216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6082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ue bg)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0641AD-3AD5-4F67-A775-821CB3080BD2}"/>
              </a:ext>
            </a:extLst>
          </p:cNvPr>
          <p:cNvSpPr/>
          <p:nvPr userDrawn="1"/>
        </p:nvSpPr>
        <p:spPr>
          <a:xfrm>
            <a:off x="-30161" y="0"/>
            <a:ext cx="12222161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802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ue bg) ">
    <p:bg>
      <p:bgPr>
        <a:solidFill>
          <a:srgbClr val="009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A0C4E-2699-4875-A1A1-D48FAD3E3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209" y="1708146"/>
            <a:ext cx="8586483" cy="8245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C9C4F3D-DA29-4A61-8DF0-B7C2509CF7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209" y="309023"/>
            <a:ext cx="4531421" cy="317500"/>
          </a:xfrm>
        </p:spPr>
        <p:txBody>
          <a:bodyPr/>
          <a:lstStyle>
            <a:lvl1pPr algn="l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 | Section name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3B6150-4BAF-46BD-B2C3-48BD62516F63}"/>
              </a:ext>
            </a:extLst>
          </p:cNvPr>
          <p:cNvCxnSpPr/>
          <p:nvPr userDrawn="1"/>
        </p:nvCxnSpPr>
        <p:spPr>
          <a:xfrm>
            <a:off x="391209" y="280669"/>
            <a:ext cx="0" cy="37420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790040C-84F8-4B8F-ABEA-564A0EF9447A}"/>
              </a:ext>
            </a:extLst>
          </p:cNvPr>
          <p:cNvSpPr/>
          <p:nvPr userDrawn="1"/>
        </p:nvSpPr>
        <p:spPr>
          <a:xfrm>
            <a:off x="0" y="6115986"/>
            <a:ext cx="12192000" cy="742013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C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85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">
    <p:bg>
      <p:bgPr>
        <a:solidFill>
          <a:srgbClr val="009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F35E03-ED1F-4BA6-A9DB-BAA193266DF0}"/>
              </a:ext>
            </a:extLst>
          </p:cNvPr>
          <p:cNvSpPr txBox="1"/>
          <p:nvPr userDrawn="1"/>
        </p:nvSpPr>
        <p:spPr>
          <a:xfrm>
            <a:off x="3457462" y="2905780"/>
            <a:ext cx="524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5BEDD7-9550-46FC-AAD4-3BCDC60161D9}"/>
              </a:ext>
            </a:extLst>
          </p:cNvPr>
          <p:cNvSpPr/>
          <p:nvPr userDrawn="1"/>
        </p:nvSpPr>
        <p:spPr>
          <a:xfrm>
            <a:off x="0" y="6115986"/>
            <a:ext cx="12192000" cy="742013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C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07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5414" y="2033625"/>
            <a:ext cx="8999926" cy="4067251"/>
          </a:xfrm>
        </p:spPr>
        <p:txBody>
          <a:bodyPr numCol="2" spcCol="274320">
            <a:noAutofit/>
          </a:bodyPr>
          <a:lstStyle>
            <a:lvl1pPr marL="9144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6"/>
              </a:buClr>
              <a:buSzPct val="110000"/>
              <a:buFontTx/>
              <a:buNone/>
              <a:tabLst/>
              <a:defRPr sz="2400" spc="20"/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Donec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vel,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6"/>
              </a:buClr>
              <a:buSzPct val="110000"/>
              <a:buFontTx/>
              <a:buNone/>
              <a:tabLst/>
              <a:defRPr/>
            </a:pPr>
            <a:r>
              <a:rPr lang="en-US" dirty="0"/>
              <a:t>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68AA50-AAA8-4842-ABF3-40CA7CFE9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58" y="685156"/>
            <a:ext cx="8999926" cy="5970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506702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5414" y="2033625"/>
            <a:ext cx="6297178" cy="4067251"/>
          </a:xfrm>
        </p:spPr>
        <p:txBody>
          <a:bodyPr numCol="1" spcCol="274320">
            <a:noAutofit/>
          </a:bodyPr>
          <a:lstStyle>
            <a:lvl1pPr marL="9144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6"/>
              </a:buClr>
              <a:buSzPct val="110000"/>
              <a:buFontTx/>
              <a:buNone/>
              <a:tabLst/>
              <a:defRPr sz="2400" spc="20"/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68AA50-AAA8-4842-ABF3-40CA7CFE9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58" y="685156"/>
            <a:ext cx="8999926" cy="5970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564074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aligned right + Ita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section name</a:t>
            </a:r>
            <a:endParaRPr lang="en-US" dirty="0"/>
          </a:p>
        </p:txBody>
      </p:sp>
      <p:sp>
        <p:nvSpPr>
          <p:cNvPr id="6" name="Shape 610" hidden="1">
            <a:extLst>
              <a:ext uri="{FF2B5EF4-FFF2-40B4-BE49-F238E27FC236}">
                <a16:creationId xmlns:a16="http://schemas.microsoft.com/office/drawing/2014/main" id="{C5B068B2-AEB9-41E6-AB3C-EA87FFB0FE76}"/>
              </a:ext>
            </a:extLst>
          </p:cNvPr>
          <p:cNvSpPr/>
          <p:nvPr userDrawn="1"/>
        </p:nvSpPr>
        <p:spPr>
          <a:xfrm>
            <a:off x="510238" y="2132869"/>
            <a:ext cx="6303518" cy="3103212"/>
          </a:xfrm>
          <a:prstGeom prst="rect">
            <a:avLst/>
          </a:prstGeom>
          <a:noFill/>
          <a:ln>
            <a:noFill/>
          </a:ln>
        </p:spPr>
        <p:txBody>
          <a:bodyPr lIns="91412" tIns="45700" rIns="91412" bIns="45700" anchor="t" anchorCtr="0">
            <a:noAutofit/>
          </a:bodyPr>
          <a:lstStyle/>
          <a:p>
            <a:pPr algn="r">
              <a:buSzPct val="25000"/>
            </a:pPr>
            <a:r>
              <a:rPr lang="en-GB" sz="28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We have focused on </a:t>
            </a:r>
            <a:r>
              <a:rPr lang="en-GB" sz="28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preparing and empowering BDT staff</a:t>
            </a:r>
            <a:r>
              <a:rPr lang="en-GB" sz="28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with the tools and resources to deliver value and impact, with performance management related objectives being adjusted accordingly</a:t>
            </a:r>
          </a:p>
        </p:txBody>
      </p:sp>
      <p:sp>
        <p:nvSpPr>
          <p:cNvPr id="7" name="Subtitle 8">
            <a:extLst>
              <a:ext uri="{FF2B5EF4-FFF2-40B4-BE49-F238E27FC236}">
                <a16:creationId xmlns:a16="http://schemas.microsoft.com/office/drawing/2014/main" id="{A4620858-2872-44F6-B072-7E678A260322}"/>
              </a:ext>
            </a:extLst>
          </p:cNvPr>
          <p:cNvSpPr txBox="1">
            <a:spLocks/>
          </p:cNvSpPr>
          <p:nvPr userDrawn="1"/>
        </p:nvSpPr>
        <p:spPr>
          <a:xfrm>
            <a:off x="7295839" y="2132869"/>
            <a:ext cx="4663323" cy="43034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800"/>
              </a:spcBef>
            </a:pPr>
            <a:endParaRPr lang="en-US" i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0E510D-A28B-40D0-90A9-897A15E93F85}"/>
              </a:ext>
            </a:extLst>
          </p:cNvPr>
          <p:cNvCxnSpPr>
            <a:cxnSpLocks/>
          </p:cNvCxnSpPr>
          <p:nvPr userDrawn="1"/>
        </p:nvCxnSpPr>
        <p:spPr>
          <a:xfrm>
            <a:off x="7069545" y="2248302"/>
            <a:ext cx="0" cy="3133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85EC5-B7E9-4FBB-A4AE-A260C8DCB0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2133600"/>
            <a:ext cx="6297612" cy="3079750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We have focused on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preparing and empowering BDT staff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with the tools and resources to deliver value and impact, with performance management related objectives being adjusted accordingly</a:t>
            </a:r>
          </a:p>
          <a:p>
            <a:pPr lvl="0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FC6EC8-B366-4C1C-9E18-04E70FF727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6150" y="2133600"/>
            <a:ext cx="4683125" cy="38560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Multiple RBM workshops for</a:t>
            </a:r>
            <a:b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all HQ-based teams and Regional Offices 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Project Management training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Communication for Development training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Procurement training</a:t>
            </a:r>
            <a:endParaRPr lang="en-US" i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7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Tit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6A0DE-A965-4E02-8A8B-981E2FDE5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687" y="1994663"/>
            <a:ext cx="4860830" cy="496095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spc="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20F59-7539-405E-B005-C5C92782E9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8687" y="2490758"/>
            <a:ext cx="4860830" cy="3445987"/>
          </a:xfrm>
        </p:spPr>
        <p:txBody>
          <a:bodyPr>
            <a:noAutofit/>
          </a:bodyPr>
          <a:lstStyle>
            <a:lvl1pPr marL="228600" indent="-137160">
              <a:lnSpc>
                <a:spcPts val="2400"/>
              </a:lnSpc>
              <a:buClr>
                <a:srgbClr val="009CD6"/>
              </a:buClr>
              <a:buSzPct val="104000"/>
              <a:buFont typeface="Arial" panose="020B0604020202020204" pitchFamily="34" charset="0"/>
              <a:buChar char="•"/>
              <a:defRPr sz="1800" spc="30" baseline="0"/>
            </a:lvl1pPr>
            <a:lvl2pPr marL="685800" indent="-137160">
              <a:lnSpc>
                <a:spcPts val="2400"/>
              </a:lnSpc>
              <a:buClr>
                <a:srgbClr val="009CD6"/>
              </a:buClr>
              <a:buFont typeface="Arial" panose="020B0604020202020204" pitchFamily="34" charset="0"/>
              <a:buChar char="•"/>
              <a:defRPr sz="1800" spc="30" baseline="0"/>
            </a:lvl2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AE6D208-1F00-412A-86E9-1A7081F5657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92510" y="1994663"/>
            <a:ext cx="4751106" cy="496095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spc="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8B83478-806A-4C07-A7A7-0CDF7E621EB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5892510" y="2490758"/>
            <a:ext cx="4751106" cy="3445987"/>
          </a:xfrm>
        </p:spPr>
        <p:txBody>
          <a:bodyPr>
            <a:noAutofit/>
          </a:bodyPr>
          <a:lstStyle>
            <a:lvl1pPr marL="228600" indent="-137160">
              <a:lnSpc>
                <a:spcPts val="2400"/>
              </a:lnSpc>
              <a:buClr>
                <a:srgbClr val="009CD6"/>
              </a:buClr>
              <a:buSzPct val="104000"/>
              <a:buFont typeface="Arial" panose="020B0604020202020204" pitchFamily="34" charset="0"/>
              <a:buChar char="•"/>
              <a:defRPr sz="1800" spc="30" baseline="0"/>
            </a:lvl1pPr>
            <a:lvl2pPr marL="685800" indent="-137160">
              <a:lnSpc>
                <a:spcPts val="2400"/>
              </a:lnSpc>
              <a:buClr>
                <a:srgbClr val="009CD6"/>
              </a:buClr>
              <a:buFont typeface="Arial" panose="020B0604020202020204" pitchFamily="34" charset="0"/>
              <a:buChar char="•"/>
              <a:defRPr sz="1800" spc="30" baseline="0"/>
            </a:lvl2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0A48B77-BCF1-4349-8EF0-B33A17893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687" y="1238515"/>
            <a:ext cx="9914929" cy="63590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E4054A-3251-41A6-8BA5-67C64EF3E610}"/>
              </a:ext>
            </a:extLst>
          </p:cNvPr>
          <p:cNvCxnSpPr/>
          <p:nvPr userDrawn="1"/>
        </p:nvCxnSpPr>
        <p:spPr>
          <a:xfrm>
            <a:off x="614780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8E1AD81-2712-4CFB-B585-60CDC561D6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780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880388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big quote ma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0946" y="2336800"/>
            <a:ext cx="9150108" cy="3764076"/>
          </a:xfrm>
        </p:spPr>
        <p:txBody>
          <a:bodyPr numCol="1" spcCol="274320">
            <a:noAutofit/>
          </a:bodyPr>
          <a:lstStyle>
            <a:lvl1pPr marL="91440" indent="0">
              <a:lnSpc>
                <a:spcPct val="100000"/>
              </a:lnSpc>
              <a:buClr>
                <a:srgbClr val="009CD6"/>
              </a:buClr>
              <a:buFontTx/>
              <a:buNone/>
              <a:defRPr sz="3200" i="1" spc="20">
                <a:latin typeface="Georgia" panose="02040502050405020303" pitchFamily="18" charset="0"/>
              </a:defRPr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 algn="l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987959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0946" y="2658534"/>
            <a:ext cx="9150108" cy="3764076"/>
          </a:xfrm>
        </p:spPr>
        <p:txBody>
          <a:bodyPr numCol="1" spcCol="274320">
            <a:noAutofit/>
          </a:bodyPr>
          <a:lstStyle>
            <a:lvl1pPr marL="91440" indent="0">
              <a:lnSpc>
                <a:spcPct val="100000"/>
              </a:lnSpc>
              <a:buClr>
                <a:srgbClr val="009CD6"/>
              </a:buClr>
              <a:buFontTx/>
              <a:buNone/>
              <a:defRPr sz="3200" i="1" spc="20">
                <a:latin typeface="Georgia" panose="02040502050405020303" pitchFamily="18" charset="0"/>
              </a:defRPr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mus.”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 algn="l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E0DB947-B9BF-4F5D-BCB3-A4E551A7C9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73700" y="1215232"/>
            <a:ext cx="1244600" cy="1244600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>
              <a:defRPr sz="1400" b="0"/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06831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A0814-23D2-DD4C-8E7A-FBCC4ACA6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751F3-BF1A-914F-9142-47270D124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E7AD9-1E19-A644-A651-3102AAB62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02/24/2022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CB82E-72C7-F04B-BDC6-BE78BCEF3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9DD6-C215-0041-9DBE-45913046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1405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8390F-C787-224B-8068-430317650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07DD0-1CD2-9E49-8556-F167E77D4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E2D40-276B-BD4A-B0D2-38CE48741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02/24/2022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4639D-946D-254A-B617-5865647A7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41C23-19E4-F74B-9CA5-0F5E7DDC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91194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8CDD2-40D1-0F42-860A-1E9CA92DC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1EC28-74F8-7444-9C06-EFD8EB925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0533E-E376-124F-B4AF-E87B7CFAE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02/24/2022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B7937-38FF-3741-B5C0-5980542B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88AC1-E896-5F49-87D1-8467E1025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98677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517A0-636F-944D-90F4-73CE563D3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03C6E-4340-6C48-8B08-B0308C400E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7AADE-C4E0-BA4A-B47A-2A09526A4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017C0-C16F-7C47-900F-EAAB39CAE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02/24/2022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61A76-188A-A14D-B672-6E6D54BEF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203FD-AAAB-D64E-8194-61E7D5BDB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3425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8EE82-9E1F-884F-8DAC-8AC94893A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0D89E-B687-A94E-B072-D2C30955C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F45A0-2F3E-F741-A8F7-A8BFCD2AF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2CEA39-7C79-954D-9657-FDD1AAE52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9AB9C2-7386-264B-9CEC-DC57DCD127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C22227-F2CD-6945-9377-474EE4EB3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02/24/2022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529399-7616-7E4B-BFA7-FD2409C28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CF76A-42AD-8148-9F61-D58B7B0C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26027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71D9F-BE5C-BC4C-A978-1C335F5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848A99-C0AE-F84D-ADE4-37F7B5F0D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02/24/2022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D6636-23B0-2740-98BA-DF0557A7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CDAC61-4CEC-3B43-9A8E-78A886815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5814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055DD-853E-E144-A1DB-8CBD988D7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02/24/2022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1C9B87-133D-054B-9608-718E83090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14B0C-BC10-374B-BB53-DF4588989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26686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8941-9137-0845-A365-B74B6C794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4544A-BB71-614D-8C23-574CDF9B0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AE8EC8-9713-2244-8A2D-39D5DB1F1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C5EC6-7294-F04B-94CF-1722802A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02/24/2022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DDED4A-0010-334E-983F-797CE5ED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1D267-5600-1343-B9BA-B14EC9D78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3915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78E5A-AB76-4634-8AD9-64C991C6FC0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21372" y="2040524"/>
            <a:ext cx="4393315" cy="4125355"/>
          </a:xfrm>
        </p:spPr>
        <p:txBody>
          <a:bodyPr>
            <a:noAutofit/>
          </a:bodyPr>
          <a:lstStyle>
            <a:lvl1pPr marL="2286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1pPr>
            <a:lvl2pPr marL="6858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2pPr>
            <a:lvl3pPr marL="11430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3pPr>
            <a:lvl4pPr marL="16002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4pPr>
            <a:lvl5pPr>
              <a:buClr>
                <a:srgbClr val="5B9BD5"/>
              </a:buClr>
              <a:defRPr spc="0"/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8F227-A22B-432C-84DE-6E0A3BE38D6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460255" y="2040523"/>
            <a:ext cx="4393316" cy="4126191"/>
          </a:xfrm>
        </p:spPr>
        <p:txBody>
          <a:bodyPr>
            <a:noAutofit/>
          </a:bodyPr>
          <a:lstStyle>
            <a:lvl1pPr marL="2286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1pPr>
            <a:lvl2pPr marL="6858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2pPr>
            <a:lvl3pPr marL="11430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3pPr>
            <a:lvl4pPr marL="16002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4pPr>
            <a:lvl5pPr>
              <a:buClr>
                <a:srgbClr val="5B9BD5"/>
              </a:buClr>
              <a:defRPr spc="0"/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46557F-F9B0-433A-9FC1-56C38B19DE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373" y="1251017"/>
            <a:ext cx="9132198" cy="5650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157FF2-E1F2-41A6-A3CB-3DE59785DD4D}"/>
              </a:ext>
            </a:extLst>
          </p:cNvPr>
          <p:cNvCxnSpPr/>
          <p:nvPr userDrawn="1"/>
        </p:nvCxnSpPr>
        <p:spPr>
          <a:xfrm>
            <a:off x="614780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8A78C8E-6713-4582-84CE-8C8A0FE572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780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9513749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39207-6F1E-AC48-8E38-3C25E8D6D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80825-BAD4-584E-9E05-F54D872272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E575F-1EEE-1D4C-9E22-E07674D1E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6EC7C-084D-5243-82CF-29B4B4607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02/24/2022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91C6-AC87-F045-9DBE-496B309C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4A9C2-4A7B-5F41-9392-A081E48F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70539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2DAE2-B067-9E48-BD2C-6A3931A99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B8AF88-BF77-4447-BB8E-04F34D328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CF7BE-5C26-AD4F-B9FA-E16F31309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02/24/2022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D6F4D-171F-CB40-BD62-38AC1519C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33CB4-EB41-3047-87A8-328C7581C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74073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05D29F-0862-374E-B794-5610DB2FC8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4C9E1-121D-1E43-B6A7-96A82B347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21E39-2255-614D-995D-EA13429B1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02/24/2022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3533-C3F1-D040-A24E-62A60E797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06BC2-9FEA-5F41-957A-2D4BBF810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1693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752D4-D41F-48C8-BC93-770A10B9CEF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37226" y="1975104"/>
            <a:ext cx="6256106" cy="4210543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1800" spc="2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01D386-9240-4F38-9F1C-4325351B0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7225" y="1261501"/>
            <a:ext cx="7177821" cy="5421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5B0268-1877-4B50-85FE-85F64126C828}"/>
              </a:ext>
            </a:extLst>
          </p:cNvPr>
          <p:cNvCxnSpPr/>
          <p:nvPr userDrawn="1"/>
        </p:nvCxnSpPr>
        <p:spPr>
          <a:xfrm>
            <a:off x="607468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6C6763-4EEE-47FB-A7AD-A329AC0386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7468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144347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A9A3B-CF71-48AC-B4B0-550E5EC77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83" y="1234865"/>
            <a:ext cx="10313024" cy="635902"/>
          </a:xfrm>
          <a:prstGeom prst="rect">
            <a:avLst/>
          </a:prstGeom>
        </p:spPr>
        <p:txBody>
          <a:bodyPr anchor="t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33313" y="1927476"/>
            <a:ext cx="10700345" cy="42181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8B0405-4014-43E6-B303-902A4F998E13}"/>
              </a:ext>
            </a:extLst>
          </p:cNvPr>
          <p:cNvCxnSpPr/>
          <p:nvPr userDrawn="1"/>
        </p:nvCxnSpPr>
        <p:spPr>
          <a:xfrm>
            <a:off x="614783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69F8470-F06D-4D52-9A69-30EBD8DA6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3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4139101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-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5165650" cy="6858000"/>
          </a:xfrm>
          <a:solidFill>
            <a:srgbClr val="F7F7F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21150D-F679-4DFA-93CF-0E5480CC4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557" y="1241625"/>
            <a:ext cx="6000749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1DE310-EEBE-4571-9348-190C69629E15}"/>
              </a:ext>
            </a:extLst>
          </p:cNvPr>
          <p:cNvCxnSpPr/>
          <p:nvPr userDrawn="1"/>
        </p:nvCxnSpPr>
        <p:spPr>
          <a:xfrm>
            <a:off x="5500046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4C777EF-FC93-4970-9186-9F729BE94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0046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03799A-7C35-4CAA-BE06-C4A99AE982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593546" y="1796208"/>
            <a:ext cx="6000749" cy="3820167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2652770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-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364E913-4A6A-4F3B-B209-831A75170B7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6092751" cy="6858000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0453B6-BE94-4D10-99CD-4F6557992E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1735" y="1241625"/>
            <a:ext cx="5018228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6CAFA7-68AE-4EAD-BE3A-A5B16D9D3552}"/>
              </a:ext>
            </a:extLst>
          </p:cNvPr>
          <p:cNvCxnSpPr/>
          <p:nvPr userDrawn="1"/>
        </p:nvCxnSpPr>
        <p:spPr>
          <a:xfrm>
            <a:off x="646823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8F2FE0A-3A4C-445D-8290-44FCEA3F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68234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9AD2564-EF06-46B2-95AF-0FC81EEDCC9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61734" y="2245766"/>
            <a:ext cx="5018229" cy="392094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3255004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- 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99501-2A5A-45F8-BACF-23701FE6833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997698" cy="6857999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260B5-3078-4CFA-A43A-D57EA4E98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04579" y="2228472"/>
            <a:ext cx="4204643" cy="3936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47FA91-C242-46DD-BE23-48F41CC29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4579" y="1218965"/>
            <a:ext cx="4255850" cy="93350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EEAF69-B649-4DD9-BE4A-CC1FC2864BDE}"/>
              </a:ext>
            </a:extLst>
          </p:cNvPr>
          <p:cNvCxnSpPr/>
          <p:nvPr userDrawn="1"/>
        </p:nvCxnSpPr>
        <p:spPr>
          <a:xfrm>
            <a:off x="735337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2686E3-ED91-4402-ABE9-E10A74CBDB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3375" y="313371"/>
            <a:ext cx="4307054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425363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- 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26350" y="-1"/>
            <a:ext cx="5165650" cy="6858000"/>
          </a:xfrm>
          <a:solidFill>
            <a:srgbClr val="F7F7F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21150D-F679-4DFA-93CF-0E5480CC4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373" y="1241625"/>
            <a:ext cx="6000749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1DE310-EEBE-4571-9348-190C69629E15}"/>
              </a:ext>
            </a:extLst>
          </p:cNvPr>
          <p:cNvCxnSpPr/>
          <p:nvPr userDrawn="1"/>
        </p:nvCxnSpPr>
        <p:spPr>
          <a:xfrm>
            <a:off x="598862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4C777EF-FC93-4970-9186-9F729BE94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862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03799A-7C35-4CAA-BE06-C4A99AE982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2362" y="1796208"/>
            <a:ext cx="6000749" cy="3820167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268231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4518C-C369-4BCE-93F6-ACF7A0A4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92" y="879975"/>
            <a:ext cx="10515600" cy="746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A0EE-5A32-42C1-8C1D-EA2BEF09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92" y="18043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8F7375-39F8-8B47-9ABE-2214A6CC1046}"/>
              </a:ext>
            </a:extLst>
          </p:cNvPr>
          <p:cNvSpPr txBox="1"/>
          <p:nvPr userDrawn="1"/>
        </p:nvSpPr>
        <p:spPr>
          <a:xfrm>
            <a:off x="9328703" y="6333605"/>
            <a:ext cx="249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0" baseline="0" dirty="0" err="1">
                <a:solidFill>
                  <a:srgbClr val="009C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www.itu.int</a:t>
            </a:r>
            <a:r>
              <a:rPr lang="en-US" sz="1400" spc="50" baseline="0" dirty="0">
                <a:solidFill>
                  <a:srgbClr val="009C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/wtsa2020</a:t>
            </a:r>
          </a:p>
        </p:txBody>
      </p:sp>
    </p:spTree>
    <p:extLst>
      <p:ext uri="{BB962C8B-B14F-4D97-AF65-F5344CB8AC3E}">
        <p14:creationId xmlns:p14="http://schemas.microsoft.com/office/powerpoint/2010/main" val="345210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3" r:id="rId2"/>
    <p:sldLayoutId id="2147483652" r:id="rId3"/>
    <p:sldLayoutId id="2147483675" r:id="rId4"/>
    <p:sldLayoutId id="2147483676" r:id="rId5"/>
    <p:sldLayoutId id="2147483674" r:id="rId6"/>
    <p:sldLayoutId id="2147483672" r:id="rId7"/>
    <p:sldLayoutId id="2147483657" r:id="rId8"/>
    <p:sldLayoutId id="2147483717" r:id="rId9"/>
    <p:sldLayoutId id="2147483718" r:id="rId10"/>
    <p:sldLayoutId id="2147483719" r:id="rId11"/>
    <p:sldLayoutId id="2147483670" r:id="rId12"/>
    <p:sldLayoutId id="2147483660" r:id="rId13"/>
    <p:sldLayoutId id="2147483687" r:id="rId14"/>
    <p:sldLayoutId id="2147483679" r:id="rId15"/>
    <p:sldLayoutId id="2147483707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137160" algn="l" defTabSz="914400" rtl="0" eaLnBrk="1" latinLnBrk="0" hangingPunct="1">
        <a:lnSpc>
          <a:spcPts val="2200"/>
        </a:lnSpc>
        <a:spcBef>
          <a:spcPts val="10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13716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3716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3716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4518C-C369-4BCE-93F6-ACF7A0A4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92" y="879975"/>
            <a:ext cx="10515600" cy="746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A0EE-5A32-42C1-8C1D-EA2BEF09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92" y="18043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F862D8-D3B2-7C4F-A824-D4DA572B90F5}"/>
              </a:ext>
            </a:extLst>
          </p:cNvPr>
          <p:cNvSpPr txBox="1"/>
          <p:nvPr userDrawn="1"/>
        </p:nvSpPr>
        <p:spPr>
          <a:xfrm>
            <a:off x="9328703" y="6333605"/>
            <a:ext cx="249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0" baseline="0" dirty="0" err="1">
                <a:solidFill>
                  <a:srgbClr val="009C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www.itu.int</a:t>
            </a:r>
            <a:r>
              <a:rPr lang="en-US" sz="1400" spc="50" baseline="0" dirty="0">
                <a:solidFill>
                  <a:srgbClr val="009C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/wtsa2020</a:t>
            </a:r>
          </a:p>
        </p:txBody>
      </p:sp>
    </p:spTree>
    <p:extLst>
      <p:ext uri="{BB962C8B-B14F-4D97-AF65-F5344CB8AC3E}">
        <p14:creationId xmlns:p14="http://schemas.microsoft.com/office/powerpoint/2010/main" val="149703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6" r:id="rId2"/>
    <p:sldLayoutId id="214748371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137160" algn="l" defTabSz="914400" rtl="0" eaLnBrk="1" latinLnBrk="0" hangingPunct="1">
        <a:lnSpc>
          <a:spcPct val="100000"/>
        </a:lnSpc>
        <a:spcBef>
          <a:spcPts val="10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13716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3716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3716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A0EE-5A32-42C1-8C1D-EA2BEF09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6313" y="2209801"/>
            <a:ext cx="8559373" cy="3793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800" i="1" dirty="0">
                <a:latin typeface="Georgia" panose="02040502050405020303" pitchFamily="18" charset="0"/>
              </a:rPr>
              <a:t>We grew up with the internet. </a:t>
            </a:r>
            <a:br>
              <a:rPr lang="en-US" sz="2800" i="1" dirty="0">
                <a:latin typeface="Georgia" panose="02040502050405020303" pitchFamily="18" charset="0"/>
              </a:rPr>
            </a:br>
            <a:r>
              <a:rPr lang="en-US" sz="2800" i="1" dirty="0">
                <a:latin typeface="Georgia" panose="02040502050405020303" pitchFamily="18" charset="0"/>
              </a:rPr>
              <a:t>I mean, the internet has always been here with us. The grown-ups are like ‘Wow the internet appeared’, while it is perfectly normal for us.”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A9D456-A8ED-B843-B58B-E432E0CB7DB7}"/>
              </a:ext>
            </a:extLst>
          </p:cNvPr>
          <p:cNvSpPr txBox="1"/>
          <p:nvPr userDrawn="1"/>
        </p:nvSpPr>
        <p:spPr>
          <a:xfrm>
            <a:off x="9328703" y="6333605"/>
            <a:ext cx="249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0" baseline="0" dirty="0" err="1">
                <a:solidFill>
                  <a:srgbClr val="009C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www.itu.int</a:t>
            </a:r>
            <a:r>
              <a:rPr lang="en-US" sz="1400" spc="50" baseline="0" dirty="0">
                <a:solidFill>
                  <a:srgbClr val="009C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/wtsa2020</a:t>
            </a:r>
          </a:p>
        </p:txBody>
      </p:sp>
    </p:spTree>
    <p:extLst>
      <p:ext uri="{BB962C8B-B14F-4D97-AF65-F5344CB8AC3E}">
        <p14:creationId xmlns:p14="http://schemas.microsoft.com/office/powerpoint/2010/main" val="15761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0" algn="ctr" defTabSz="914400" rtl="0" eaLnBrk="1" latinLnBrk="0" hangingPunct="1">
        <a:lnSpc>
          <a:spcPct val="100000"/>
        </a:lnSpc>
        <a:spcBef>
          <a:spcPts val="1000"/>
        </a:spcBef>
        <a:buClr>
          <a:srgbClr val="009CD6"/>
        </a:buClr>
        <a:buSzPct val="110000"/>
        <a:buFontTx/>
        <a:buNone/>
        <a:defRPr sz="36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864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Tx/>
        <a:buNone/>
        <a:defRPr sz="2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0584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Tx/>
        <a:buNone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6304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Tx/>
        <a:buNone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8950D9-416B-1949-9269-450AE4243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BCF12-A850-344F-8E61-B262E8513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6507C-FDB3-C548-80CD-93CDFEE5C2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338BF-9021-6940-B7D0-C747D937AFF5}" type="datetimeFigureOut">
              <a:rPr lang="en-IT" smtClean="0"/>
              <a:t>02/24/2022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A6493-C03E-C945-A937-5C997D8811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C01CB-2D5A-084A-9BD5-3C9CCBF88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3375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gif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9E6E2067-F911-454D-B8E3-D1C81BD499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57"/>
          <a:stretch/>
        </p:blipFill>
        <p:spPr>
          <a:xfrm>
            <a:off x="-4519379" y="-2139436"/>
            <a:ext cx="10230535" cy="11425797"/>
          </a:xfrm>
          <a:prstGeom prst="rect">
            <a:avLst/>
          </a:prstGeom>
        </p:spPr>
      </p:pic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E4B66A99-3147-D849-9DCE-8C01BF6D9FD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226" y="-4314810"/>
            <a:ext cx="5735782" cy="20078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ADF350-7456-BC46-8DC9-389E8E6A9FA6}"/>
              </a:ext>
            </a:extLst>
          </p:cNvPr>
          <p:cNvSpPr txBox="1"/>
          <p:nvPr/>
        </p:nvSpPr>
        <p:spPr>
          <a:xfrm>
            <a:off x="6140450" y="3897301"/>
            <a:ext cx="4761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ITU-T STUDY GROUP 9</a:t>
            </a:r>
            <a:endParaRPr kumimoji="0" lang="en-GB" sz="2800" b="1" i="0" u="none" strike="noStrike" kern="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96D18D-38E2-D342-833A-DB52172556AF}"/>
              </a:ext>
            </a:extLst>
          </p:cNvPr>
          <p:cNvSpPr txBox="1"/>
          <p:nvPr/>
        </p:nvSpPr>
        <p:spPr>
          <a:xfrm>
            <a:off x="6136153" y="4558419"/>
            <a:ext cx="47171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Broadband Cable and Television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A14C061-F145-094E-9E1F-840FD978134B}"/>
              </a:ext>
            </a:extLst>
          </p:cNvPr>
          <p:cNvCxnSpPr>
            <a:cxnSpLocks/>
          </p:cNvCxnSpPr>
          <p:nvPr/>
        </p:nvCxnSpPr>
        <p:spPr>
          <a:xfrm>
            <a:off x="6256890" y="3543958"/>
            <a:ext cx="44756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9">
            <a:extLst>
              <a:ext uri="{FF2B5EF4-FFF2-40B4-BE49-F238E27FC236}">
                <a16:creationId xmlns:a16="http://schemas.microsoft.com/office/drawing/2014/main" id="{74A6321C-3412-A44E-9217-BB9E0AA86864}"/>
              </a:ext>
            </a:extLst>
          </p:cNvPr>
          <p:cNvSpPr txBox="1">
            <a:spLocks/>
          </p:cNvSpPr>
          <p:nvPr/>
        </p:nvSpPr>
        <p:spPr>
          <a:xfrm>
            <a:off x="6136153" y="5127204"/>
            <a:ext cx="5091692" cy="886193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effectLst/>
              </a:rPr>
              <a:t>Satoshi MIYAJI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effectLst/>
              </a:rPr>
              <a:t>(SG9 Chairman, KDDI, Japan)</a:t>
            </a:r>
            <a:br>
              <a:rPr lang="en-US" sz="1400" dirty="0">
                <a:solidFill>
                  <a:schemeClr val="tx2">
                    <a:lumMod val="75000"/>
                  </a:schemeClr>
                </a:solidFill>
                <a:effectLst/>
              </a:rPr>
            </a:br>
            <a:br>
              <a:rPr lang="en-US" sz="1400" dirty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March 2022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14946CD-A91B-3D4C-8F2C-152516B078C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37" y="458517"/>
            <a:ext cx="3760677" cy="701003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C191888-22E2-1144-9C40-FC40E1FC11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81" b="9774"/>
          <a:stretch/>
        </p:blipFill>
        <p:spPr>
          <a:xfrm>
            <a:off x="11227845" y="5872495"/>
            <a:ext cx="786325" cy="859281"/>
          </a:xfrm>
          <a:prstGeom prst="rect">
            <a:avLst/>
          </a:prstGeom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ED01465F-F1C5-1B49-A12D-AF65474712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602" y="1115424"/>
            <a:ext cx="5983193" cy="20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44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799E601-C7F5-4454-B55E-57AC97E735E3}"/>
              </a:ext>
            </a:extLst>
          </p:cNvPr>
          <p:cNvSpPr txBox="1">
            <a:spLocks/>
          </p:cNvSpPr>
          <p:nvPr/>
        </p:nvSpPr>
        <p:spPr>
          <a:xfrm>
            <a:off x="1373139" y="337922"/>
            <a:ext cx="10667885" cy="8354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CD6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ACHIEVEMENT 7 – </a:t>
            </a:r>
            <a:r>
              <a:rPr lang="en-US" sz="3600" dirty="0">
                <a:latin typeface="+mn-lt"/>
                <a:cs typeface="+mn-cs"/>
              </a:rPr>
              <a:t>STRATEGIC MANAGEMENT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98FE5B4-CD39-4848-8093-984F4DAC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6584" r="29025" b="52574"/>
          <a:stretch/>
        </p:blipFill>
        <p:spPr>
          <a:xfrm>
            <a:off x="326377" y="210635"/>
            <a:ext cx="1006109" cy="10994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A837EE-541C-AE42-922F-E722EBF7ED82}"/>
              </a:ext>
            </a:extLst>
          </p:cNvPr>
          <p:cNvSpPr txBox="1"/>
          <p:nvPr/>
        </p:nvSpPr>
        <p:spPr>
          <a:xfrm>
            <a:off x="371908" y="1216887"/>
            <a:ext cx="608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solidFill>
                  <a:schemeClr val="tx2">
                    <a:lumMod val="75000"/>
                  </a:schemeClr>
                </a:solidFill>
              </a:rPr>
              <a:t>Strategic approach to increase the momentum of SG9</a:t>
            </a:r>
            <a:endParaRPr lang="en-US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8F648E-1708-CB45-B8EC-EBAF311E446B}"/>
              </a:ext>
            </a:extLst>
          </p:cNvPr>
          <p:cNvSpPr txBox="1"/>
          <p:nvPr/>
        </p:nvSpPr>
        <p:spPr>
          <a:xfrm>
            <a:off x="371908" y="1584311"/>
            <a:ext cx="11552349" cy="646331"/>
          </a:xfrm>
          <a:prstGeom prst="rect">
            <a:avLst/>
          </a:prstGeom>
          <a:solidFill>
            <a:srgbClr val="B86A00"/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 series of workshops on “Future of Television” (targeting different regions of the world) were organized in collaboration with the three Sectors of ITU.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0644D7-EF8B-CF4D-A953-61DA8F183DA3}"/>
              </a:ext>
            </a:extLst>
          </p:cNvPr>
          <p:cNvSpPr txBox="1"/>
          <p:nvPr/>
        </p:nvSpPr>
        <p:spPr>
          <a:xfrm>
            <a:off x="371908" y="2305934"/>
            <a:ext cx="284052" cy="30777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F96B1E-AF21-C44B-8067-D24B6E9BA24B}"/>
              </a:ext>
            </a:extLst>
          </p:cNvPr>
          <p:cNvSpPr txBox="1"/>
          <p:nvPr/>
        </p:nvSpPr>
        <p:spPr>
          <a:xfrm>
            <a:off x="1238171" y="2305934"/>
            <a:ext cx="1568058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Hangzhou, China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DE4170-3B33-EA40-9AE5-EF0489D704EB}"/>
              </a:ext>
            </a:extLst>
          </p:cNvPr>
          <p:cNvSpPr txBox="1"/>
          <p:nvPr/>
        </p:nvSpPr>
        <p:spPr>
          <a:xfrm>
            <a:off x="655960" y="2305934"/>
            <a:ext cx="582211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2017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BA0077-37E0-A449-8404-A260C38556B7}"/>
              </a:ext>
            </a:extLst>
          </p:cNvPr>
          <p:cNvSpPr txBox="1"/>
          <p:nvPr/>
        </p:nvSpPr>
        <p:spPr>
          <a:xfrm>
            <a:off x="3172337" y="2305934"/>
            <a:ext cx="284052" cy="30777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52A395-8553-954C-B2AE-8F489B17BBD9}"/>
              </a:ext>
            </a:extLst>
          </p:cNvPr>
          <p:cNvSpPr txBox="1"/>
          <p:nvPr/>
        </p:nvSpPr>
        <p:spPr>
          <a:xfrm>
            <a:off x="4038600" y="2305934"/>
            <a:ext cx="1837362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Geneva, Switzerland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6E7DDA-0FAD-D34A-AEDD-B2ECAE9F213A}"/>
              </a:ext>
            </a:extLst>
          </p:cNvPr>
          <p:cNvSpPr txBox="1"/>
          <p:nvPr/>
        </p:nvSpPr>
        <p:spPr>
          <a:xfrm>
            <a:off x="3456389" y="2305934"/>
            <a:ext cx="582211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2018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D60C67-3C95-BB40-A883-2BFF41578DE9}"/>
              </a:ext>
            </a:extLst>
          </p:cNvPr>
          <p:cNvSpPr txBox="1"/>
          <p:nvPr/>
        </p:nvSpPr>
        <p:spPr>
          <a:xfrm>
            <a:off x="6244797" y="2305934"/>
            <a:ext cx="284052" cy="30777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57E1F2-C6C2-BC46-9B07-9E9DA4B4164C}"/>
              </a:ext>
            </a:extLst>
          </p:cNvPr>
          <p:cNvSpPr txBox="1"/>
          <p:nvPr/>
        </p:nvSpPr>
        <p:spPr>
          <a:xfrm>
            <a:off x="7111060" y="2305934"/>
            <a:ext cx="1608133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Bogota, Colombia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A6B6BC-DEA8-C141-A0FA-75A7E4A6E6C0}"/>
              </a:ext>
            </a:extLst>
          </p:cNvPr>
          <p:cNvSpPr txBox="1"/>
          <p:nvPr/>
        </p:nvSpPr>
        <p:spPr>
          <a:xfrm>
            <a:off x="6528849" y="2305934"/>
            <a:ext cx="582211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2018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0EC162-9D62-E64C-AEE3-439559F930C8}"/>
              </a:ext>
            </a:extLst>
          </p:cNvPr>
          <p:cNvSpPr txBox="1"/>
          <p:nvPr/>
        </p:nvSpPr>
        <p:spPr>
          <a:xfrm>
            <a:off x="9093423" y="2304732"/>
            <a:ext cx="284052" cy="30777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851D12-0C6D-7243-A2B2-6FBB20D6F7E6}"/>
              </a:ext>
            </a:extLst>
          </p:cNvPr>
          <p:cNvSpPr txBox="1"/>
          <p:nvPr/>
        </p:nvSpPr>
        <p:spPr>
          <a:xfrm>
            <a:off x="9959686" y="2304732"/>
            <a:ext cx="1837362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Geneva, Switzerland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E6D4DF-586D-534E-B5B5-E5553CDE8D69}"/>
              </a:ext>
            </a:extLst>
          </p:cNvPr>
          <p:cNvSpPr txBox="1"/>
          <p:nvPr/>
        </p:nvSpPr>
        <p:spPr>
          <a:xfrm>
            <a:off x="9377475" y="2304732"/>
            <a:ext cx="582211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2019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A70AB5-7472-CF41-9D74-1B118B0BCDA5}"/>
              </a:ext>
            </a:extLst>
          </p:cNvPr>
          <p:cNvSpPr txBox="1"/>
          <p:nvPr/>
        </p:nvSpPr>
        <p:spPr>
          <a:xfrm>
            <a:off x="374426" y="2832766"/>
            <a:ext cx="284052" cy="30777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DD5131-AE3B-5346-B018-925E92233DE7}"/>
              </a:ext>
            </a:extLst>
          </p:cNvPr>
          <p:cNvSpPr txBox="1"/>
          <p:nvPr/>
        </p:nvSpPr>
        <p:spPr>
          <a:xfrm>
            <a:off x="1240689" y="2832766"/>
            <a:ext cx="689548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Virtual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8630E1-0CFC-3341-8CFB-C7CA0EBEFFAE}"/>
              </a:ext>
            </a:extLst>
          </p:cNvPr>
          <p:cNvSpPr txBox="1"/>
          <p:nvPr/>
        </p:nvSpPr>
        <p:spPr>
          <a:xfrm>
            <a:off x="658478" y="2832766"/>
            <a:ext cx="582211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2020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BB8783-4A31-4E4C-BDA3-E4E80DFB0D7C}"/>
              </a:ext>
            </a:extLst>
          </p:cNvPr>
          <p:cNvSpPr txBox="1"/>
          <p:nvPr/>
        </p:nvSpPr>
        <p:spPr>
          <a:xfrm>
            <a:off x="2228984" y="2832766"/>
            <a:ext cx="284052" cy="30777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4C0DE9-A85E-4C4D-AD8E-FD5AB7E3DD7A}"/>
              </a:ext>
            </a:extLst>
          </p:cNvPr>
          <p:cNvSpPr txBox="1"/>
          <p:nvPr/>
        </p:nvSpPr>
        <p:spPr>
          <a:xfrm>
            <a:off x="3095247" y="2832766"/>
            <a:ext cx="689548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Virtual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521FFC-45F2-474B-8150-9F3BF2925263}"/>
              </a:ext>
            </a:extLst>
          </p:cNvPr>
          <p:cNvSpPr txBox="1"/>
          <p:nvPr/>
        </p:nvSpPr>
        <p:spPr>
          <a:xfrm>
            <a:off x="2513036" y="2832766"/>
            <a:ext cx="582211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2021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B4C6773-E1DF-034B-AEC9-9E9BC982FDB9}"/>
              </a:ext>
            </a:extLst>
          </p:cNvPr>
          <p:cNvSpPr/>
          <p:nvPr/>
        </p:nvSpPr>
        <p:spPr>
          <a:xfrm>
            <a:off x="206062" y="2732024"/>
            <a:ext cx="3832538" cy="50227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C81A47-690F-8F42-BC69-DFA1722BEEF0}"/>
              </a:ext>
            </a:extLst>
          </p:cNvPr>
          <p:cNvSpPr txBox="1"/>
          <p:nvPr/>
        </p:nvSpPr>
        <p:spPr>
          <a:xfrm>
            <a:off x="4206964" y="2668445"/>
            <a:ext cx="763406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All these events were collocated with the SG9 meetings and collected up to </a:t>
            </a:r>
            <a:r>
              <a:rPr lang="en-US" b="1" dirty="0">
                <a:solidFill>
                  <a:srgbClr val="C00000"/>
                </a:solidFill>
              </a:rPr>
              <a:t>350 unique participants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 the recent editions.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305C2B-4C5F-9B45-9907-7A080008FD91}"/>
              </a:ext>
            </a:extLst>
          </p:cNvPr>
          <p:cNvSpPr txBox="1"/>
          <p:nvPr/>
        </p:nvSpPr>
        <p:spPr>
          <a:xfrm>
            <a:off x="326377" y="3211898"/>
            <a:ext cx="36102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/>
                </a:solidFill>
              </a:rPr>
              <a:t>*Originally planned in Tokyo and Gambia, respectively.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91E172-6CA0-8348-AC54-AA19A425A31A}"/>
              </a:ext>
            </a:extLst>
          </p:cNvPr>
          <p:cNvSpPr txBox="1"/>
          <p:nvPr/>
        </p:nvSpPr>
        <p:spPr>
          <a:xfrm>
            <a:off x="374415" y="3587091"/>
            <a:ext cx="3232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solidFill>
                  <a:schemeClr val="tx2">
                    <a:lumMod val="75000"/>
                  </a:schemeClr>
                </a:solidFill>
              </a:rPr>
              <a:t>Summary of SP 2017 – 2021</a:t>
            </a:r>
            <a:endParaRPr lang="en-US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2C1C06-7AC6-0045-851C-B7E20879E0CA}"/>
              </a:ext>
            </a:extLst>
          </p:cNvPr>
          <p:cNvSpPr txBox="1"/>
          <p:nvPr/>
        </p:nvSpPr>
        <p:spPr>
          <a:xfrm>
            <a:off x="445746" y="4120008"/>
            <a:ext cx="333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Number of participants of SG9 meetings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F8E2D2C-6EE3-BC45-BC0F-7E4B26BC3016}"/>
              </a:ext>
            </a:extLst>
          </p:cNvPr>
          <p:cNvSpPr txBox="1"/>
          <p:nvPr/>
        </p:nvSpPr>
        <p:spPr>
          <a:xfrm>
            <a:off x="445745" y="4880324"/>
            <a:ext cx="333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Number of Recommendations approved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A65D31-0446-594F-8347-E0017CE065A4}"/>
              </a:ext>
            </a:extLst>
          </p:cNvPr>
          <p:cNvSpPr txBox="1"/>
          <p:nvPr/>
        </p:nvSpPr>
        <p:spPr>
          <a:xfrm>
            <a:off x="445746" y="5627298"/>
            <a:ext cx="3490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New members who joined ITU-T to attend SG9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502669A-86C0-8140-992F-B6F7FBEE7890}"/>
              </a:ext>
            </a:extLst>
          </p:cNvPr>
          <p:cNvSpPr txBox="1"/>
          <p:nvPr/>
        </p:nvSpPr>
        <p:spPr>
          <a:xfrm>
            <a:off x="8947362" y="3726149"/>
            <a:ext cx="2168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In SP 2013 – 2016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6E3E994-067E-7B4D-B4B7-1860A30DB5FE}"/>
              </a:ext>
            </a:extLst>
          </p:cNvPr>
          <p:cNvSpPr txBox="1"/>
          <p:nvPr/>
        </p:nvSpPr>
        <p:spPr>
          <a:xfrm>
            <a:off x="9716775" y="487616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31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D94B9B-D452-874C-8D9C-9FAB07E3BF3C}"/>
              </a:ext>
            </a:extLst>
          </p:cNvPr>
          <p:cNvSpPr txBox="1"/>
          <p:nvPr/>
        </p:nvSpPr>
        <p:spPr>
          <a:xfrm>
            <a:off x="9716775" y="4153768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43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D83F85C-AB3C-414A-8AF8-4C4C92C46863}"/>
              </a:ext>
            </a:extLst>
          </p:cNvPr>
          <p:cNvSpPr txBox="1"/>
          <p:nvPr/>
        </p:nvSpPr>
        <p:spPr>
          <a:xfrm>
            <a:off x="8435942" y="6441954"/>
            <a:ext cx="33611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*3: have recently discontinued their membership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6EBA20-4138-FF40-9A35-3A999324C6B5}"/>
              </a:ext>
            </a:extLst>
          </p:cNvPr>
          <p:cNvSpPr txBox="1"/>
          <p:nvPr/>
        </p:nvSpPr>
        <p:spPr>
          <a:xfrm>
            <a:off x="4003829" y="6410401"/>
            <a:ext cx="40783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*2: Excluding those Recommendations related to quality assessment which have been removed from SG9 at WTSA-16.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4EA7AC-E588-3E44-8CA9-8DB9C6582F2F}"/>
              </a:ext>
            </a:extLst>
          </p:cNvPr>
          <p:cNvSpPr txBox="1"/>
          <p:nvPr/>
        </p:nvSpPr>
        <p:spPr>
          <a:xfrm>
            <a:off x="10248114" y="4874985"/>
            <a:ext cx="964482" cy="284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/>
                </a:solidFill>
              </a:rPr>
              <a:t> *2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8BB322B-8DCC-354B-8691-DB6BA5902091}"/>
              </a:ext>
            </a:extLst>
          </p:cNvPr>
          <p:cNvSpPr/>
          <p:nvPr/>
        </p:nvSpPr>
        <p:spPr>
          <a:xfrm>
            <a:off x="8283084" y="5547720"/>
            <a:ext cx="3567659" cy="725909"/>
          </a:xfrm>
          <a:prstGeom prst="rect">
            <a:avLst/>
          </a:prstGeom>
          <a:solidFill>
            <a:srgbClr val="E3FBFF"/>
          </a:solidFill>
          <a:ln>
            <a:solidFill>
              <a:srgbClr val="E3F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4EBEC88-DBF6-9640-91E1-C943D96934B1}"/>
              </a:ext>
            </a:extLst>
          </p:cNvPr>
          <p:cNvSpPr/>
          <p:nvPr/>
        </p:nvSpPr>
        <p:spPr>
          <a:xfrm>
            <a:off x="4741394" y="3689342"/>
            <a:ext cx="3567659" cy="2584287"/>
          </a:xfrm>
          <a:prstGeom prst="rect">
            <a:avLst/>
          </a:prstGeom>
          <a:solidFill>
            <a:srgbClr val="E3FBFF"/>
          </a:solidFill>
          <a:ln>
            <a:solidFill>
              <a:srgbClr val="E3F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EF5240-9E29-B945-B74C-39AE22B5C3A4}"/>
              </a:ext>
            </a:extLst>
          </p:cNvPr>
          <p:cNvSpPr txBox="1"/>
          <p:nvPr/>
        </p:nvSpPr>
        <p:spPr>
          <a:xfrm>
            <a:off x="5542493" y="3726149"/>
            <a:ext cx="2091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 SP 2017 – 2021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E4E62A8-C5CA-144F-846E-AAA9209F7314}"/>
              </a:ext>
            </a:extLst>
          </p:cNvPr>
          <p:cNvSpPr txBox="1"/>
          <p:nvPr/>
        </p:nvSpPr>
        <p:spPr>
          <a:xfrm>
            <a:off x="5410727" y="4845453"/>
            <a:ext cx="2587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77"/>
              </a:rPr>
              <a:t>66  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77"/>
              </a:rPr>
              <a:t>(+129%)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79CF0D7-3242-8A44-B2A0-C3972E375466}"/>
              </a:ext>
            </a:extLst>
          </p:cNvPr>
          <p:cNvSpPr txBox="1"/>
          <p:nvPr/>
        </p:nvSpPr>
        <p:spPr>
          <a:xfrm>
            <a:off x="5410727" y="4105739"/>
            <a:ext cx="2374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77"/>
              </a:rPr>
              <a:t>62  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77"/>
              </a:rPr>
              <a:t>(+44%)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B05B3D-6855-9542-B9CD-708BA3604410}"/>
              </a:ext>
            </a:extLst>
          </p:cNvPr>
          <p:cNvSpPr txBox="1"/>
          <p:nvPr/>
        </p:nvSpPr>
        <p:spPr>
          <a:xfrm>
            <a:off x="6042983" y="4153768"/>
            <a:ext cx="964482" cy="284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 *1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FF8CABA-D551-0144-975C-8559BD4C0CBE}"/>
              </a:ext>
            </a:extLst>
          </p:cNvPr>
          <p:cNvSpPr txBox="1"/>
          <p:nvPr/>
        </p:nvSpPr>
        <p:spPr>
          <a:xfrm>
            <a:off x="5680826" y="5566670"/>
            <a:ext cx="48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77"/>
              </a:rPr>
              <a:t>9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BF8F89D-0838-5344-B041-843A4281B0E9}"/>
              </a:ext>
            </a:extLst>
          </p:cNvPr>
          <p:cNvCxnSpPr/>
          <p:nvPr/>
        </p:nvCxnSpPr>
        <p:spPr>
          <a:xfrm>
            <a:off x="326377" y="4787867"/>
            <a:ext cx="115146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FD1C634-AE74-8D4D-8398-8AD9E7C5D459}"/>
              </a:ext>
            </a:extLst>
          </p:cNvPr>
          <p:cNvCxnSpPr/>
          <p:nvPr/>
        </p:nvCxnSpPr>
        <p:spPr>
          <a:xfrm>
            <a:off x="326377" y="5547720"/>
            <a:ext cx="115146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380726D-6E64-5A44-92CA-230076018FB7}"/>
              </a:ext>
            </a:extLst>
          </p:cNvPr>
          <p:cNvCxnSpPr/>
          <p:nvPr/>
        </p:nvCxnSpPr>
        <p:spPr>
          <a:xfrm>
            <a:off x="326377" y="4079529"/>
            <a:ext cx="115146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55291BC-1E57-8547-A6EE-F89C90755934}"/>
              </a:ext>
            </a:extLst>
          </p:cNvPr>
          <p:cNvCxnSpPr/>
          <p:nvPr/>
        </p:nvCxnSpPr>
        <p:spPr>
          <a:xfrm>
            <a:off x="326377" y="6256058"/>
            <a:ext cx="115146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684D233-D8A4-C648-B64D-E5EE7E740A9A}"/>
              </a:ext>
            </a:extLst>
          </p:cNvPr>
          <p:cNvSpPr txBox="1"/>
          <p:nvPr/>
        </p:nvSpPr>
        <p:spPr>
          <a:xfrm>
            <a:off x="6317458" y="5645084"/>
            <a:ext cx="5632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Cox Communication,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</a:rPr>
              <a:t>CableLabs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, Sky Group, Skyworth Digital, </a:t>
            </a:r>
            <a:br>
              <a:rPr lang="en-US" sz="1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200" dirty="0" err="1">
                <a:solidFill>
                  <a:schemeClr val="tx2">
                    <a:lumMod val="75000"/>
                  </a:schemeClr>
                </a:solidFill>
              </a:rPr>
              <a:t>JiShi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</a:rPr>
              <a:t>HuiTong,Indian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 Institute of Science, and Huazhong University, </a:t>
            </a:r>
            <a:br>
              <a:rPr lang="en-US" sz="1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200" dirty="0" err="1">
                <a:solidFill>
                  <a:schemeClr val="tx2">
                    <a:lumMod val="75000"/>
                  </a:schemeClr>
                </a:solidFill>
              </a:rPr>
              <a:t>MovieLabs</a:t>
            </a:r>
            <a:r>
              <a:rPr lang="en-US" sz="1200" baseline="30000" dirty="0">
                <a:solidFill>
                  <a:schemeClr val="tx2">
                    <a:lumMod val="75000"/>
                  </a:schemeClr>
                </a:solidFill>
              </a:rPr>
              <a:t> *3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, Synamedia </a:t>
            </a:r>
            <a:r>
              <a:rPr lang="en-US" sz="1200" baseline="30000" dirty="0">
                <a:solidFill>
                  <a:schemeClr val="tx2">
                    <a:lumMod val="75000"/>
                  </a:schemeClr>
                </a:solidFill>
              </a:rPr>
              <a:t>*3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CB58AF6-F9EA-1443-B31A-0DABDB9315C3}"/>
              </a:ext>
            </a:extLst>
          </p:cNvPr>
          <p:cNvSpPr txBox="1"/>
          <p:nvPr/>
        </p:nvSpPr>
        <p:spPr>
          <a:xfrm>
            <a:off x="10396041" y="4462861"/>
            <a:ext cx="964482" cy="284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In average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D52C8AE-C793-425E-8056-2D8309F3487D}"/>
              </a:ext>
            </a:extLst>
          </p:cNvPr>
          <p:cNvSpPr txBox="1"/>
          <p:nvPr/>
        </p:nvSpPr>
        <p:spPr>
          <a:xfrm>
            <a:off x="1275128" y="6418369"/>
            <a:ext cx="29318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*1: Average of the recent four meetings</a:t>
            </a:r>
          </a:p>
        </p:txBody>
      </p:sp>
    </p:spTree>
    <p:extLst>
      <p:ext uri="{BB962C8B-B14F-4D97-AF65-F5344CB8AC3E}">
        <p14:creationId xmlns:p14="http://schemas.microsoft.com/office/powerpoint/2010/main" val="3420669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799E601-C7F5-4454-B55E-57AC97E735E3}"/>
              </a:ext>
            </a:extLst>
          </p:cNvPr>
          <p:cNvSpPr txBox="1">
            <a:spLocks/>
          </p:cNvSpPr>
          <p:nvPr/>
        </p:nvSpPr>
        <p:spPr>
          <a:xfrm>
            <a:off x="1373139" y="-494180"/>
            <a:ext cx="10423909" cy="1667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FUTURE WORK </a:t>
            </a:r>
            <a:r>
              <a:rPr lang="en-US" sz="3600" dirty="0">
                <a:latin typeface="Arial"/>
                <a:cs typeface="Arial"/>
              </a:rPr>
              <a:t>IN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STUDY PERIOD 2022-2024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98FE5B4-CD39-4848-8093-984F4DAC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6584" r="29025" b="52574"/>
          <a:stretch/>
        </p:blipFill>
        <p:spPr>
          <a:xfrm>
            <a:off x="326377" y="210635"/>
            <a:ext cx="1006109" cy="10994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904E6C-BAF5-9E44-ABE9-348A8D2093F1}"/>
              </a:ext>
            </a:extLst>
          </p:cNvPr>
          <p:cNvSpPr/>
          <p:nvPr/>
        </p:nvSpPr>
        <p:spPr>
          <a:xfrm>
            <a:off x="721217" y="1403797"/>
            <a:ext cx="2279560" cy="131853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Evolution of cable television network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083A2B-36A3-1B4D-98F7-70C14408548B}"/>
              </a:ext>
            </a:extLst>
          </p:cNvPr>
          <p:cNvSpPr/>
          <p:nvPr/>
        </p:nvSpPr>
        <p:spPr>
          <a:xfrm>
            <a:off x="3168203" y="1403796"/>
            <a:ext cx="8268236" cy="43162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tIns="45720" rIns="91440" bIns="45720" rtlCol="0" anchor="ctr"/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Further enhancement of ultra-high-speed cable modem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966EAF-112B-C749-BE77-C710B71B8B17}"/>
              </a:ext>
            </a:extLst>
          </p:cNvPr>
          <p:cNvSpPr/>
          <p:nvPr/>
        </p:nvSpPr>
        <p:spPr>
          <a:xfrm>
            <a:off x="3168203" y="3064809"/>
            <a:ext cx="8268236" cy="412472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rtlCol="0" anchor="ctr"/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Advancement of set-top box (STB) and smart home gateway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C96505-7D5C-8748-8BA0-746192EE74D2}"/>
              </a:ext>
            </a:extLst>
          </p:cNvPr>
          <p:cNvSpPr/>
          <p:nvPr/>
        </p:nvSpPr>
        <p:spPr>
          <a:xfrm>
            <a:off x="3168203" y="1906175"/>
            <a:ext cx="8268236" cy="36482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rtlCol="0" anchor="ctr"/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Unified coaxial and optical platform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9BDE2F-D3AA-384C-B31D-0704BD1FEB54}"/>
              </a:ext>
            </a:extLst>
          </p:cNvPr>
          <p:cNvSpPr/>
          <p:nvPr/>
        </p:nvSpPr>
        <p:spPr>
          <a:xfrm>
            <a:off x="3168203" y="3545884"/>
            <a:ext cx="8268236" cy="412472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rtlCol="0" anchor="ctr"/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Cloud-based platforms for virtual reality (VR) and gaming for cable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BAAB09-C5D4-CF4F-9D45-F6475EEA46EF}"/>
              </a:ext>
            </a:extLst>
          </p:cNvPr>
          <p:cNvSpPr/>
          <p:nvPr/>
        </p:nvSpPr>
        <p:spPr>
          <a:xfrm>
            <a:off x="3168203" y="2357505"/>
            <a:ext cx="8268236" cy="36482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rtlCol="0" anchor="ctr"/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Adaptive bit rate multicast (m-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abr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) transport for cable network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B5B6F6-7F04-D04D-B673-EFA506F2E168}"/>
              </a:ext>
            </a:extLst>
          </p:cNvPr>
          <p:cNvSpPr/>
          <p:nvPr/>
        </p:nvSpPr>
        <p:spPr>
          <a:xfrm>
            <a:off x="3168203" y="4029111"/>
            <a:ext cx="8268236" cy="416458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rtlCol="0" anchor="ctr"/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Common user profile format for audiovisual content accessibility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E70CEB-6948-C744-A89E-4739ED85E67E}"/>
              </a:ext>
            </a:extLst>
          </p:cNvPr>
          <p:cNvSpPr/>
          <p:nvPr/>
        </p:nvSpPr>
        <p:spPr>
          <a:xfrm>
            <a:off x="721217" y="3047716"/>
            <a:ext cx="2279560" cy="1397853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Advanced services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4F4C36-AC1A-4152-ACCF-4524BEED9A83}"/>
              </a:ext>
            </a:extLst>
          </p:cNvPr>
          <p:cNvSpPr/>
          <p:nvPr/>
        </p:nvSpPr>
        <p:spPr>
          <a:xfrm>
            <a:off x="3168203" y="4703101"/>
            <a:ext cx="8268236" cy="640877"/>
          </a:xfrm>
          <a:prstGeom prst="rect">
            <a:avLst/>
          </a:prstGeom>
          <a:solidFill>
            <a:srgbClr val="FFDCB9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rtlCol="0" anchor="ctr"/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Continue fostering meetings of SG9 in the regions, especially when physical meetings are resumed.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15BBF7-C664-481F-8EB3-F66BD5E57D00}"/>
              </a:ext>
            </a:extLst>
          </p:cNvPr>
          <p:cNvSpPr/>
          <p:nvPr/>
        </p:nvSpPr>
        <p:spPr>
          <a:xfrm>
            <a:off x="3176909" y="5411040"/>
            <a:ext cx="8268236" cy="680272"/>
          </a:xfrm>
          <a:prstGeom prst="rect">
            <a:avLst/>
          </a:prstGeom>
          <a:solidFill>
            <a:srgbClr val="FFDCB9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rtlCol="0" anchor="ctr"/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Continue the successful workshop series on “Future of TV”, in collaboration with ITU-R and ITU-D as well as ITU regional offices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D33F31-31C9-423E-ABC5-41CCC291157D}"/>
              </a:ext>
            </a:extLst>
          </p:cNvPr>
          <p:cNvSpPr/>
          <p:nvPr/>
        </p:nvSpPr>
        <p:spPr>
          <a:xfrm>
            <a:off x="721217" y="4703102"/>
            <a:ext cx="2279560" cy="1388210"/>
          </a:xfrm>
          <a:prstGeom prst="rect">
            <a:avLst/>
          </a:prstGeom>
          <a:solidFill>
            <a:srgbClr val="FFDC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Outreach and promotion</a:t>
            </a:r>
          </a:p>
        </p:txBody>
      </p:sp>
    </p:spTree>
    <p:extLst>
      <p:ext uri="{BB962C8B-B14F-4D97-AF65-F5344CB8AC3E}">
        <p14:creationId xmlns:p14="http://schemas.microsoft.com/office/powerpoint/2010/main" val="1113053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7A3F054-836E-4D47-B479-3A0D680BE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238" y="1233488"/>
            <a:ext cx="4769024" cy="46559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7DC8ED-F221-054F-8C8F-B39B5F57725C}"/>
              </a:ext>
            </a:extLst>
          </p:cNvPr>
          <p:cNvSpPr txBox="1"/>
          <p:nvPr/>
        </p:nvSpPr>
        <p:spPr>
          <a:xfrm>
            <a:off x="13524614" y="4253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44227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799E601-C7F5-4454-B55E-57AC97E735E3}"/>
              </a:ext>
            </a:extLst>
          </p:cNvPr>
          <p:cNvSpPr txBox="1">
            <a:spLocks/>
          </p:cNvSpPr>
          <p:nvPr/>
        </p:nvSpPr>
        <p:spPr>
          <a:xfrm>
            <a:off x="4302690" y="2341898"/>
            <a:ext cx="5754896" cy="1667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ADDITIONAL SLIDES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3C533FAD-52F0-49AB-A996-EC58612AED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6584" r="29025" b="52574"/>
          <a:stretch/>
        </p:blipFill>
        <p:spPr>
          <a:xfrm>
            <a:off x="1107818" y="1808702"/>
            <a:ext cx="2876040" cy="3142276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485E6E4-964C-43D6-9B88-291DB6380EE7}"/>
              </a:ext>
            </a:extLst>
          </p:cNvPr>
          <p:cNvSpPr txBox="1">
            <a:spLocks/>
          </p:cNvSpPr>
          <p:nvPr/>
        </p:nvSpPr>
        <p:spPr>
          <a:xfrm>
            <a:off x="5596502" y="2405893"/>
            <a:ext cx="5754896" cy="37373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28600">
              <a:lnSpc>
                <a:spcPct val="110000"/>
              </a:lnSpc>
              <a:spcBef>
                <a:spcPts val="600"/>
              </a:spcBef>
            </a:pPr>
            <a:endParaRPr lang="en-US" sz="2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533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799E601-C7F5-4454-B55E-57AC97E735E3}"/>
              </a:ext>
            </a:extLst>
          </p:cNvPr>
          <p:cNvSpPr txBox="1">
            <a:spLocks/>
          </p:cNvSpPr>
          <p:nvPr/>
        </p:nvSpPr>
        <p:spPr>
          <a:xfrm>
            <a:off x="1373139" y="-494180"/>
            <a:ext cx="9187537" cy="1667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CD6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KEY MISSIONS IN SP 2017 – 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98FE5B4-CD39-4848-8093-984F4DAC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6584" r="29025" b="52574"/>
          <a:stretch/>
        </p:blipFill>
        <p:spPr>
          <a:xfrm>
            <a:off x="326377" y="210635"/>
            <a:ext cx="1006109" cy="109945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2A1B4E0-FC18-CD4C-AF3A-F92EE9584B53}"/>
              </a:ext>
            </a:extLst>
          </p:cNvPr>
          <p:cNvSpPr txBox="1">
            <a:spLocks/>
          </p:cNvSpPr>
          <p:nvPr/>
        </p:nvSpPr>
        <p:spPr>
          <a:xfrm>
            <a:off x="586973" y="1520720"/>
            <a:ext cx="9283031" cy="4819204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266700"/>
            <a:r>
              <a:rPr lang="en-US" altLang="ja-JP" sz="2000" b="1" dirty="0">
                <a:solidFill>
                  <a:schemeClr val="tx2">
                    <a:lumMod val="75000"/>
                  </a:schemeClr>
                </a:solidFill>
              </a:rPr>
              <a:t>Bridging the Standardization Gap (BSG)</a:t>
            </a:r>
            <a:endParaRPr lang="en-US" altLang="ja-JP" b="1" dirty="0">
              <a:solidFill>
                <a:schemeClr val="tx2">
                  <a:lumMod val="75000"/>
                </a:schemeClr>
              </a:solidFill>
            </a:endParaRPr>
          </a:p>
          <a:p>
            <a:pPr marL="377825" indent="-285750">
              <a:buFont typeface="System Font Regular"/>
              <a:buChar char="-"/>
            </a:pPr>
            <a:r>
              <a:rPr lang="en-US" altLang="ja-JP" dirty="0">
                <a:solidFill>
                  <a:schemeClr val="tx2">
                    <a:lumMod val="75000"/>
                  </a:schemeClr>
                </a:solidFill>
              </a:rPr>
              <a:t>considering requirements from various regions</a:t>
            </a:r>
          </a:p>
          <a:p>
            <a:pPr marL="377825" indent="-285750">
              <a:buFont typeface="System Font Regular"/>
              <a:buChar char="-"/>
            </a:pPr>
            <a:r>
              <a:rPr lang="en-US" altLang="ja-JP" dirty="0">
                <a:solidFill>
                  <a:schemeClr val="tx2">
                    <a:lumMod val="75000"/>
                  </a:schemeClr>
                </a:solidFill>
              </a:rPr>
              <a:t>implementation and deployment guidelines for developing countries</a:t>
            </a:r>
          </a:p>
          <a:p>
            <a:pPr marL="358775" indent="-266700">
              <a:spcBef>
                <a:spcPts val="2400"/>
              </a:spcBef>
            </a:pPr>
            <a:r>
              <a:rPr lang="en-US" altLang="ja-JP" sz="2000" b="1" dirty="0">
                <a:solidFill>
                  <a:schemeClr val="tx2">
                    <a:lumMod val="75000"/>
                  </a:schemeClr>
                </a:solidFill>
              </a:rPr>
              <a:t>Evolution of cable television networks</a:t>
            </a:r>
            <a:endParaRPr lang="en-US" altLang="ja-JP" b="1" dirty="0">
              <a:solidFill>
                <a:schemeClr val="tx2">
                  <a:lumMod val="75000"/>
                </a:schemeClr>
              </a:solidFill>
            </a:endParaRPr>
          </a:p>
          <a:p>
            <a:pPr marL="377825" indent="-285750">
              <a:buFont typeface="System Font Regular"/>
              <a:buChar char="-"/>
            </a:pPr>
            <a:r>
              <a:rPr lang="en-US" altLang="ja-JP" dirty="0">
                <a:solidFill>
                  <a:schemeClr val="tx2">
                    <a:lumMod val="75000"/>
                  </a:schemeClr>
                </a:solidFill>
              </a:rPr>
              <a:t>ultra-high speed cable modems</a:t>
            </a:r>
          </a:p>
          <a:p>
            <a:pPr marL="377825" indent="-285750">
              <a:buFont typeface="System Font Regular"/>
              <a:buChar char="-"/>
            </a:pPr>
            <a:r>
              <a:rPr lang="en-US" altLang="ja-JP" dirty="0">
                <a:solidFill>
                  <a:schemeClr val="tx2">
                    <a:lumMod val="75000"/>
                  </a:schemeClr>
                </a:solidFill>
              </a:rPr>
              <a:t>robust and flexible security</a:t>
            </a:r>
          </a:p>
          <a:p>
            <a:pPr marL="377825" indent="-285750">
              <a:buFont typeface="System Font Regular"/>
              <a:buChar char="-"/>
            </a:pPr>
            <a:r>
              <a:rPr lang="en-US" altLang="ja-JP" dirty="0">
                <a:solidFill>
                  <a:schemeClr val="tx2">
                    <a:lumMod val="75000"/>
                  </a:schemeClr>
                </a:solidFill>
              </a:rPr>
              <a:t>high-efficiency transport technology, etc.</a:t>
            </a:r>
          </a:p>
          <a:p>
            <a:pPr marL="358775" indent="-266700">
              <a:spcBef>
                <a:spcPts val="2400"/>
              </a:spcBef>
            </a:pPr>
            <a:r>
              <a:rPr lang="en-US" altLang="ja-JP" sz="2000" b="1" dirty="0">
                <a:solidFill>
                  <a:schemeClr val="tx2">
                    <a:lumMod val="75000"/>
                  </a:schemeClr>
                </a:solidFill>
              </a:rPr>
              <a:t>Innovative services</a:t>
            </a:r>
            <a:endParaRPr lang="en-US" altLang="ja-JP" b="1" dirty="0">
              <a:solidFill>
                <a:schemeClr val="tx2">
                  <a:lumMod val="75000"/>
                </a:schemeClr>
              </a:solidFill>
            </a:endParaRPr>
          </a:p>
          <a:p>
            <a:pPr marL="354013" indent="-285750">
              <a:buFont typeface="System Font Regular"/>
              <a:buChar char="-"/>
            </a:pPr>
            <a:r>
              <a:rPr lang="en-US" altLang="ja-JP" dirty="0">
                <a:solidFill>
                  <a:schemeClr val="tx2">
                    <a:lumMod val="75000"/>
                  </a:schemeClr>
                </a:solidFill>
              </a:rPr>
              <a:t>advanced definition video experiences (4K/8K/HDR etc.)</a:t>
            </a:r>
          </a:p>
          <a:p>
            <a:pPr marL="354013" indent="-285750">
              <a:buFont typeface="System Font Regular"/>
              <a:buChar char="-"/>
            </a:pPr>
            <a:r>
              <a:rPr lang="en-US" altLang="ja-JP" dirty="0">
                <a:solidFill>
                  <a:schemeClr val="tx2">
                    <a:lumMod val="75000"/>
                  </a:schemeClr>
                </a:solidFill>
              </a:rPr>
              <a:t>high realistic experiences (VR/AR etc.)</a:t>
            </a:r>
          </a:p>
          <a:p>
            <a:pPr marL="354013" indent="-285750">
              <a:buFont typeface="System Font Regular"/>
              <a:buChar char="-"/>
            </a:pPr>
            <a:r>
              <a:rPr lang="en-US" altLang="ja-JP" dirty="0">
                <a:solidFill>
                  <a:schemeClr val="tx2">
                    <a:lumMod val="75000"/>
                  </a:schemeClr>
                </a:solidFill>
              </a:rPr>
              <a:t>integrated broadcast and broadband services, etc.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46ACC7-1915-7A46-9A3D-842492EC8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877" y="1310085"/>
            <a:ext cx="2008093" cy="12314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561604-5724-7B4B-AAAD-5246957BA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922" y="2888860"/>
            <a:ext cx="1763017" cy="11733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0028E0-7E2C-924A-B960-B8C2F9DDEA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2923" y="4461615"/>
            <a:ext cx="1866048" cy="154234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18B6BF6-E95A-7540-BADE-26A3DA874797}"/>
              </a:ext>
            </a:extLst>
          </p:cNvPr>
          <p:cNvSpPr/>
          <p:nvPr/>
        </p:nvSpPr>
        <p:spPr>
          <a:xfrm>
            <a:off x="658361" y="1435632"/>
            <a:ext cx="6618202" cy="4266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sz="2000" b="1" dirty="0"/>
              <a:t>Bridging the Standardization Gap (BSG)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2526E6-8B93-304A-B3AD-435F7D510E6B}"/>
              </a:ext>
            </a:extLst>
          </p:cNvPr>
          <p:cNvSpPr/>
          <p:nvPr/>
        </p:nvSpPr>
        <p:spPr>
          <a:xfrm>
            <a:off x="658361" y="2838222"/>
            <a:ext cx="6618202" cy="4266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sz="2000" b="1" dirty="0"/>
              <a:t>Evolution of cable television networks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8941E9-D832-3440-8FE5-615355554E16}"/>
              </a:ext>
            </a:extLst>
          </p:cNvPr>
          <p:cNvSpPr/>
          <p:nvPr/>
        </p:nvSpPr>
        <p:spPr>
          <a:xfrm>
            <a:off x="658361" y="4667443"/>
            <a:ext cx="6618202" cy="4266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sz="2000" b="1" dirty="0"/>
              <a:t>Innovative services</a:t>
            </a:r>
          </a:p>
        </p:txBody>
      </p:sp>
    </p:spTree>
    <p:extLst>
      <p:ext uri="{BB962C8B-B14F-4D97-AF65-F5344CB8AC3E}">
        <p14:creationId xmlns:p14="http://schemas.microsoft.com/office/powerpoint/2010/main" val="2362946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799E601-C7F5-4454-B55E-57AC97E735E3}"/>
              </a:ext>
            </a:extLst>
          </p:cNvPr>
          <p:cNvSpPr txBox="1">
            <a:spLocks/>
          </p:cNvSpPr>
          <p:nvPr/>
        </p:nvSpPr>
        <p:spPr>
          <a:xfrm>
            <a:off x="1373139" y="-494180"/>
            <a:ext cx="10423909" cy="1667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CD6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MANDATE OF SG9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98FE5B4-CD39-4848-8093-984F4DAC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6584" r="29025" b="52574"/>
          <a:stretch/>
        </p:blipFill>
        <p:spPr>
          <a:xfrm>
            <a:off x="326377" y="210635"/>
            <a:ext cx="1006109" cy="1099450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8FCA3134-3758-954D-850C-D12EB0740592}"/>
              </a:ext>
            </a:extLst>
          </p:cNvPr>
          <p:cNvSpPr txBox="1">
            <a:spLocks/>
          </p:cNvSpPr>
          <p:nvPr/>
        </p:nvSpPr>
        <p:spPr>
          <a:xfrm>
            <a:off x="350491" y="1571222"/>
            <a:ext cx="11536709" cy="48101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ITU-T SG9: </a:t>
            </a:r>
            <a:r>
              <a:rPr lang="en-US" b="1" dirty="0">
                <a:solidFill>
                  <a:srgbClr val="C00000"/>
                </a:solidFill>
              </a:rPr>
              <a:t>Television and sound transmission and integrated broadband cable networks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Responsible for studies relating to: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use of telecommunication systems for contribution, primary distribution and secondary distribution of television, sound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programmes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and related data services including interactive services and applications, extendable to advanced capabilities such as ultra-high definition, 3D,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multiview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and high-dynamic range television, etc.;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use of cable and hybrid networks, primarily designed for television and sound-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programme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delivery to the home, as integrated broadband networks to also carry voice or other time-critical services, video-on-demand (e.g. over-the-top (OTT)), interactive services, multiscreen services, etc. to customer premises equipment (CPE) in the home or enterprise.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Lead Study Group Roles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integrated broadband cable and television networks</a:t>
            </a:r>
          </a:p>
        </p:txBody>
      </p:sp>
    </p:spTree>
    <p:extLst>
      <p:ext uri="{BB962C8B-B14F-4D97-AF65-F5344CB8AC3E}">
        <p14:creationId xmlns:p14="http://schemas.microsoft.com/office/powerpoint/2010/main" val="2906098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799E601-C7F5-4454-B55E-57AC97E735E3}"/>
              </a:ext>
            </a:extLst>
          </p:cNvPr>
          <p:cNvSpPr txBox="1">
            <a:spLocks/>
          </p:cNvSpPr>
          <p:nvPr/>
        </p:nvSpPr>
        <p:spPr>
          <a:xfrm>
            <a:off x="1373139" y="-494180"/>
            <a:ext cx="10423909" cy="1667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CD6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MANAGEMENT TEAM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98FE5B4-CD39-4848-8093-984F4DAC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6584" r="29025" b="52574"/>
          <a:stretch/>
        </p:blipFill>
        <p:spPr>
          <a:xfrm>
            <a:off x="326377" y="210635"/>
            <a:ext cx="1006109" cy="109945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0CE432F-021F-6947-AC5E-90D59F3CF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010522"/>
              </p:ext>
            </p:extLst>
          </p:nvPr>
        </p:nvGraphicFramePr>
        <p:xfrm>
          <a:off x="687822" y="1791485"/>
          <a:ext cx="10503919" cy="1981200"/>
        </p:xfrm>
        <a:graphic>
          <a:graphicData uri="http://schemas.openxmlformats.org/drawingml/2006/table">
            <a:tbl>
              <a:tblPr firstRow="1" firstCol="1">
                <a:tableStyleId>{74C1A8A3-306A-4EB7-A6B1-4F7E0EB9C5D6}</a:tableStyleId>
              </a:tblPr>
              <a:tblGrid>
                <a:gridCol w="3584044">
                  <a:extLst>
                    <a:ext uri="{9D8B030D-6E8A-4147-A177-3AD203B41FA5}">
                      <a16:colId xmlns:a16="http://schemas.microsoft.com/office/drawing/2014/main" val="4059115215"/>
                    </a:ext>
                  </a:extLst>
                </a:gridCol>
                <a:gridCol w="6919875">
                  <a:extLst>
                    <a:ext uri="{9D8B030D-6E8A-4147-A177-3AD203B41FA5}">
                      <a16:colId xmlns:a16="http://schemas.microsoft.com/office/drawing/2014/main" val="7406833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Role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Name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959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Chairman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Mr</a:t>
                      </a: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Satoshi MIYAJI (KDDI, Japan)</a:t>
                      </a:r>
                      <a:endParaRPr lang="ja-JP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967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Vice-Chair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Mr Blaise Corsaire MAMADOU (Central African Rep.)</a:t>
                      </a:r>
                      <a:endParaRPr lang="ja-JP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790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Vice-Chair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180340" algn="l"/>
                          <a:tab pos="540385" algn="l"/>
                          <a:tab pos="900430" algn="l"/>
                        </a:tabLst>
                      </a:pPr>
                      <a:r>
                        <a:rPr lang="en-GB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Mr </a:t>
                      </a:r>
                      <a:r>
                        <a:rPr lang="en-GB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TaeKyoon</a:t>
                      </a:r>
                      <a:r>
                        <a:rPr lang="en-GB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KIM (ETRI, Korea Rep. of)</a:t>
                      </a:r>
                      <a:endParaRPr lang="ja-JP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856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Vice-Chair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180340" algn="l"/>
                          <a:tab pos="540385" algn="l"/>
                          <a:tab pos="900430" algn="l"/>
                        </a:tabLst>
                      </a:pPr>
                      <a:r>
                        <a:rPr lang="en-GB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Mr </a:t>
                      </a:r>
                      <a:r>
                        <a:rPr lang="en-GB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Zhifan</a:t>
                      </a:r>
                      <a:r>
                        <a:rPr lang="en-GB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SHENG (NRTA, China)</a:t>
                      </a:r>
                      <a:endParaRPr lang="ja-JP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50583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B1ED9F8-B291-C546-8F12-202B86647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197747"/>
              </p:ext>
            </p:extLst>
          </p:nvPr>
        </p:nvGraphicFramePr>
        <p:xfrm>
          <a:off x="687822" y="4098968"/>
          <a:ext cx="10503918" cy="1188720"/>
        </p:xfrm>
        <a:graphic>
          <a:graphicData uri="http://schemas.openxmlformats.org/drawingml/2006/table">
            <a:tbl>
              <a:tblPr firstRow="1" firstCol="1">
                <a:tableStyleId>{6E25E649-3F16-4E02-A733-19D2CDBF48F0}</a:tableStyleId>
              </a:tblPr>
              <a:tblGrid>
                <a:gridCol w="3597693">
                  <a:extLst>
                    <a:ext uri="{9D8B030D-6E8A-4147-A177-3AD203B41FA5}">
                      <a16:colId xmlns:a16="http://schemas.microsoft.com/office/drawing/2014/main" val="3767341331"/>
                    </a:ext>
                  </a:extLst>
                </a:gridCol>
                <a:gridCol w="6906225">
                  <a:extLst>
                    <a:ext uri="{9D8B030D-6E8A-4147-A177-3AD203B41FA5}">
                      <a16:colId xmlns:a16="http://schemas.microsoft.com/office/drawing/2014/main" val="1486847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Role</a:t>
                      </a:r>
                      <a:endParaRPr lang="ja-JP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Name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360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Advisor</a:t>
                      </a:r>
                      <a:endParaRPr lang="ja-JP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Mr</a:t>
                      </a: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Stefano POLIDORI (SGD, TSB)</a:t>
                      </a:r>
                      <a:endParaRPr lang="ja-JP" sz="2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842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Administrative Assistant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s-ES_tradnl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Ms </a:t>
                      </a:r>
                      <a:r>
                        <a:rPr lang="es-ES_tradnl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Hiba</a:t>
                      </a:r>
                      <a:r>
                        <a:rPr lang="es-ES_tradnl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TAHAWI (SGD, TSB)</a:t>
                      </a:r>
                      <a:endParaRPr lang="ja-JP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689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207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799E601-C7F5-4454-B55E-57AC97E735E3}"/>
              </a:ext>
            </a:extLst>
          </p:cNvPr>
          <p:cNvSpPr txBox="1">
            <a:spLocks/>
          </p:cNvSpPr>
          <p:nvPr/>
        </p:nvSpPr>
        <p:spPr>
          <a:xfrm>
            <a:off x="1373139" y="-494180"/>
            <a:ext cx="10423909" cy="1667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CD6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SG9 STRUCTURE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98FE5B4-CD39-4848-8093-984F4DAC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6584" r="29025" b="52574"/>
          <a:stretch/>
        </p:blipFill>
        <p:spPr>
          <a:xfrm>
            <a:off x="326377" y="210635"/>
            <a:ext cx="1006109" cy="10994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BD74CD-516B-C244-A386-DF2D546D3DB3}"/>
              </a:ext>
            </a:extLst>
          </p:cNvPr>
          <p:cNvSpPr txBox="1"/>
          <p:nvPr/>
        </p:nvSpPr>
        <p:spPr>
          <a:xfrm>
            <a:off x="3931660" y="1471431"/>
            <a:ext cx="4164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solidFill>
                  <a:schemeClr val="tx2">
                    <a:lumMod val="75000"/>
                  </a:schemeClr>
                </a:solidFill>
              </a:rPr>
              <a:t>Cable transport including video and 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B21B00-D2F9-044B-AA59-E36C7ACBF996}"/>
              </a:ext>
            </a:extLst>
          </p:cNvPr>
          <p:cNvSpPr txBox="1"/>
          <p:nvPr/>
        </p:nvSpPr>
        <p:spPr>
          <a:xfrm>
            <a:off x="3931662" y="3747349"/>
            <a:ext cx="3413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solidFill>
                  <a:schemeClr val="tx2">
                    <a:lumMod val="75000"/>
                  </a:schemeClr>
                </a:solidFill>
              </a:rPr>
              <a:t>Cable platforms and applications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DCA7EE-0EF2-B045-B1C9-18E71FA25F87}"/>
              </a:ext>
            </a:extLst>
          </p:cNvPr>
          <p:cNvSpPr txBox="1"/>
          <p:nvPr/>
        </p:nvSpPr>
        <p:spPr>
          <a:xfrm>
            <a:off x="2581550" y="5963084"/>
            <a:ext cx="570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858838" algn="l"/>
              </a:tabLst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Q10/9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Work Programme, Coordination and Planning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16B001-3B8D-A94C-B9E6-8D847F7579C0}"/>
              </a:ext>
            </a:extLst>
          </p:cNvPr>
          <p:cNvSpPr txBox="1"/>
          <p:nvPr/>
        </p:nvSpPr>
        <p:spPr>
          <a:xfrm>
            <a:off x="2705625" y="1873312"/>
            <a:ext cx="6968190" cy="2082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800"/>
              </a:spcBef>
              <a:tabLst>
                <a:tab pos="858838" algn="l"/>
              </a:tabLst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Q1/9	Television and sound transmission</a:t>
            </a:r>
          </a:p>
          <a:p>
            <a:pPr>
              <a:spcBef>
                <a:spcPts val="800"/>
              </a:spcBef>
              <a:tabLst>
                <a:tab pos="858838" algn="l"/>
              </a:tabLst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Q2/9	Conditional access and content protection</a:t>
            </a:r>
          </a:p>
          <a:p>
            <a:pPr>
              <a:spcBef>
                <a:spcPts val="800"/>
              </a:spcBef>
              <a:tabLst>
                <a:tab pos="858838" algn="l"/>
              </a:tabLst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Q4/9	Guidelines for implementations and deployment</a:t>
            </a:r>
          </a:p>
          <a:p>
            <a:pPr>
              <a:spcBef>
                <a:spcPts val="800"/>
              </a:spcBef>
              <a:tabLst>
                <a:tab pos="858838" algn="l"/>
              </a:tabLst>
            </a:pPr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Q6/9	Set-Top Box and terminals</a:t>
            </a:r>
          </a:p>
          <a:p>
            <a:pPr>
              <a:spcBef>
                <a:spcPts val="800"/>
              </a:spcBef>
              <a:tabLst>
                <a:tab pos="858838" algn="l"/>
              </a:tabLst>
            </a:pPr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Q7/9	Cable television delivery of IP packet-based data (cable modems)</a:t>
            </a:r>
          </a:p>
          <a:p>
            <a:pPr>
              <a:spcBef>
                <a:spcPts val="800"/>
              </a:spcBef>
              <a:tabLst>
                <a:tab pos="858838" algn="l"/>
              </a:tabLst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24C5B6-38B8-334C-B903-6412EA808DD0}"/>
              </a:ext>
            </a:extLst>
          </p:cNvPr>
          <p:cNvSpPr txBox="1"/>
          <p:nvPr/>
        </p:nvSpPr>
        <p:spPr>
          <a:xfrm>
            <a:off x="2705626" y="4141617"/>
            <a:ext cx="7655557" cy="1733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800"/>
              </a:spcBef>
              <a:tabLst>
                <a:tab pos="858838" algn="l"/>
              </a:tabLst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Q5/9	APIs for advanced content distribution services </a:t>
            </a:r>
          </a:p>
          <a:p>
            <a:pPr>
              <a:spcBef>
                <a:spcPts val="800"/>
              </a:spcBef>
              <a:tabLst>
                <a:tab pos="858838" algn="l"/>
              </a:tabLst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Q8/9	Voice and video IP applications over cable television networks</a:t>
            </a:r>
          </a:p>
          <a:p>
            <a:pPr>
              <a:spcBef>
                <a:spcPts val="800"/>
              </a:spcBef>
              <a:tabLst>
                <a:tab pos="858838" algn="l"/>
              </a:tabLst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Q9/9	Advanced service platforms</a:t>
            </a:r>
          </a:p>
          <a:p>
            <a:pPr>
              <a:spcBef>
                <a:spcPts val="800"/>
              </a:spcBef>
              <a:tabLst>
                <a:tab pos="858838" algn="l"/>
              </a:tabLst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Q11/9	Accessibility to cable systems and services</a:t>
            </a:r>
          </a:p>
          <a:p>
            <a:pPr>
              <a:spcBef>
                <a:spcPts val="800"/>
              </a:spcBef>
              <a:tabLst>
                <a:tab pos="858838" algn="l"/>
              </a:tabLst>
            </a:pPr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Q12/9	</a:t>
            </a:r>
            <a:r>
              <a:rPr lang="en-GB" altLang="ja-JP" sz="1600" dirty="0">
                <a:solidFill>
                  <a:schemeClr val="tx2">
                    <a:lumMod val="75000"/>
                  </a:schemeClr>
                </a:solidFill>
              </a:rPr>
              <a:t>AI-enabled enhanced functions over integrated broadband cable network</a:t>
            </a:r>
            <a:endParaRPr lang="en-US" altLang="ja-JP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33E825-3BF6-6049-B13A-27305FE81AC6}"/>
              </a:ext>
            </a:extLst>
          </p:cNvPr>
          <p:cNvCxnSpPr>
            <a:cxnSpLocks/>
          </p:cNvCxnSpPr>
          <p:nvPr/>
        </p:nvCxnSpPr>
        <p:spPr>
          <a:xfrm>
            <a:off x="2347483" y="1471431"/>
            <a:ext cx="0" cy="464090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81C0E7-AC4D-2245-BCEB-509D196273A3}"/>
              </a:ext>
            </a:extLst>
          </p:cNvPr>
          <p:cNvCxnSpPr/>
          <p:nvPr/>
        </p:nvCxnSpPr>
        <p:spPr>
          <a:xfrm>
            <a:off x="2361166" y="1648257"/>
            <a:ext cx="36004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4E8346-AB3C-D84A-A18B-8B4533500A13}"/>
              </a:ext>
            </a:extLst>
          </p:cNvPr>
          <p:cNvCxnSpPr/>
          <p:nvPr/>
        </p:nvCxnSpPr>
        <p:spPr>
          <a:xfrm>
            <a:off x="2361166" y="3920585"/>
            <a:ext cx="36004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25DB1B6-D367-D742-BE92-64E8F9C5D262}"/>
              </a:ext>
            </a:extLst>
          </p:cNvPr>
          <p:cNvSpPr/>
          <p:nvPr/>
        </p:nvSpPr>
        <p:spPr>
          <a:xfrm>
            <a:off x="2674315" y="1455755"/>
            <a:ext cx="1113331" cy="385011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WP1/9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A5D045-7E21-4B49-A25B-C3D381871564}"/>
              </a:ext>
            </a:extLst>
          </p:cNvPr>
          <p:cNvSpPr/>
          <p:nvPr/>
        </p:nvSpPr>
        <p:spPr>
          <a:xfrm>
            <a:off x="2674315" y="3720243"/>
            <a:ext cx="1113331" cy="38501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WP2/9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8F8481-824D-C04C-A419-6E042CBD6C84}"/>
              </a:ext>
            </a:extLst>
          </p:cNvPr>
          <p:cNvSpPr txBox="1"/>
          <p:nvPr/>
        </p:nvSpPr>
        <p:spPr>
          <a:xfrm>
            <a:off x="268096" y="1241772"/>
            <a:ext cx="192071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chemeClr val="tx2">
                    <a:lumMod val="75000"/>
                  </a:schemeClr>
                </a:solidFill>
              </a:rPr>
              <a:t>ITU-T SG9</a:t>
            </a:r>
            <a:endParaRPr lang="ja-JP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694646-5B41-4742-AE5F-838269C5144C}"/>
              </a:ext>
            </a:extLst>
          </p:cNvPr>
          <p:cNvSpPr txBox="1"/>
          <p:nvPr/>
        </p:nvSpPr>
        <p:spPr>
          <a:xfrm>
            <a:off x="8294718" y="1386647"/>
            <a:ext cx="338118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Chair: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Mr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Zhifan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Sheng</a:t>
            </a:r>
          </a:p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Vice-Chair: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Mr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Blaise Corsaire Mamadou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16BCFB-A3EA-E943-BD54-337C758A02A5}"/>
              </a:ext>
            </a:extLst>
          </p:cNvPr>
          <p:cNvSpPr txBox="1"/>
          <p:nvPr/>
        </p:nvSpPr>
        <p:spPr>
          <a:xfrm>
            <a:off x="7650696" y="3690755"/>
            <a:ext cx="215770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Chair: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Mr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TaeKyoon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Kim</a:t>
            </a:r>
          </a:p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Vice-Chair: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Mr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Eric Wang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FEB9C56-E40F-6046-B081-8CB18CD71FE0}"/>
              </a:ext>
            </a:extLst>
          </p:cNvPr>
          <p:cNvCxnSpPr/>
          <p:nvPr/>
        </p:nvCxnSpPr>
        <p:spPr>
          <a:xfrm>
            <a:off x="2361166" y="6112340"/>
            <a:ext cx="18002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角丸四角形 22">
            <a:extLst>
              <a:ext uri="{FF2B5EF4-FFF2-40B4-BE49-F238E27FC236}">
                <a16:creationId xmlns:a16="http://schemas.microsoft.com/office/drawing/2014/main" id="{10E31F59-ED4F-F944-8A3E-49B9C62C9C4D}"/>
              </a:ext>
            </a:extLst>
          </p:cNvPr>
          <p:cNvSpPr/>
          <p:nvPr/>
        </p:nvSpPr>
        <p:spPr>
          <a:xfrm>
            <a:off x="7683625" y="5229589"/>
            <a:ext cx="1617718" cy="2324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200" dirty="0">
                <a:solidFill>
                  <a:srgbClr val="C00000"/>
                </a:solidFill>
              </a:rPr>
              <a:t>Started in Apr 2020</a:t>
            </a:r>
            <a:endParaRPr kumimoji="1" lang="ja-JP" altLang="en-US" sz="1200" dirty="0">
              <a:solidFill>
                <a:srgbClr val="C00000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0FAB431-F8FC-7246-B068-DC54DDB2DD4B}"/>
              </a:ext>
            </a:extLst>
          </p:cNvPr>
          <p:cNvCxnSpPr>
            <a:cxnSpLocks/>
          </p:cNvCxnSpPr>
          <p:nvPr/>
        </p:nvCxnSpPr>
        <p:spPr>
          <a:xfrm>
            <a:off x="2206619" y="1467952"/>
            <a:ext cx="154547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角丸四角形 22">
            <a:extLst>
              <a:ext uri="{FF2B5EF4-FFF2-40B4-BE49-F238E27FC236}">
                <a16:creationId xmlns:a16="http://schemas.microsoft.com/office/drawing/2014/main" id="{69901B58-2D01-BB46-823C-140C6D8359A1}"/>
              </a:ext>
            </a:extLst>
          </p:cNvPr>
          <p:cNvSpPr/>
          <p:nvPr/>
        </p:nvSpPr>
        <p:spPr>
          <a:xfrm>
            <a:off x="10323794" y="5570577"/>
            <a:ext cx="1617718" cy="2324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200" dirty="0">
                <a:solidFill>
                  <a:srgbClr val="C00000"/>
                </a:solidFill>
              </a:rPr>
              <a:t>Started in Apr 2021</a:t>
            </a:r>
            <a:endParaRPr kumimoji="1" lang="ja-JP" alt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17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799E601-C7F5-4454-B55E-57AC97E735E3}"/>
              </a:ext>
            </a:extLst>
          </p:cNvPr>
          <p:cNvSpPr txBox="1">
            <a:spLocks/>
          </p:cNvSpPr>
          <p:nvPr/>
        </p:nvSpPr>
        <p:spPr>
          <a:xfrm>
            <a:off x="1373139" y="-494180"/>
            <a:ext cx="10423909" cy="1667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CD6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TV HOUSEHOLD IN THE WORLD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98FE5B4-CD39-4848-8093-984F4DAC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6584" r="29025" b="52574"/>
          <a:stretch/>
        </p:blipFill>
        <p:spPr>
          <a:xfrm>
            <a:off x="326377" y="210635"/>
            <a:ext cx="1006109" cy="1099450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D5E4D02-EE28-8442-AC3C-A0D853D143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366761"/>
              </p:ext>
            </p:extLst>
          </p:nvPr>
        </p:nvGraphicFramePr>
        <p:xfrm>
          <a:off x="1103470" y="1460877"/>
          <a:ext cx="9708165" cy="5117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CEAF935-8498-4744-B032-F7D31A199422}"/>
              </a:ext>
            </a:extLst>
          </p:cNvPr>
          <p:cNvSpPr txBox="1"/>
          <p:nvPr/>
        </p:nvSpPr>
        <p:spPr>
          <a:xfrm>
            <a:off x="1855896" y="1197452"/>
            <a:ext cx="8480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C00000"/>
                </a:solidFill>
              </a:rPr>
              <a:t>Cable television is still growing and dominant as 35% global share.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63A0A9-0F6B-9A45-81AB-16F71A0214D6}"/>
              </a:ext>
            </a:extLst>
          </p:cNvPr>
          <p:cNvSpPr txBox="1"/>
          <p:nvPr/>
        </p:nvSpPr>
        <p:spPr>
          <a:xfrm>
            <a:off x="9782664" y="6071487"/>
            <a:ext cx="18758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dirty="0"/>
              <a:t>Source: Digital TV Research</a:t>
            </a:r>
            <a:endParaRPr lang="ja-JP" altLang="en-US" sz="1050" dirty="0"/>
          </a:p>
        </p:txBody>
      </p:sp>
      <p:sp>
        <p:nvSpPr>
          <p:cNvPr id="17" name="Rectangle: Rounded Corners 4">
            <a:extLst>
              <a:ext uri="{FF2B5EF4-FFF2-40B4-BE49-F238E27FC236}">
                <a16:creationId xmlns:a16="http://schemas.microsoft.com/office/drawing/2014/main" id="{9F76B47D-E14B-C442-AA2F-368989B49460}"/>
              </a:ext>
            </a:extLst>
          </p:cNvPr>
          <p:cNvSpPr/>
          <p:nvPr/>
        </p:nvSpPr>
        <p:spPr>
          <a:xfrm>
            <a:off x="2265341" y="4371925"/>
            <a:ext cx="2101857" cy="914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8" name="Rectangle: Rounded Corners 9">
            <a:extLst>
              <a:ext uri="{FF2B5EF4-FFF2-40B4-BE49-F238E27FC236}">
                <a16:creationId xmlns:a16="http://schemas.microsoft.com/office/drawing/2014/main" id="{1B78051C-3E6F-0B4B-BFB6-30EF7D68873A}"/>
              </a:ext>
            </a:extLst>
          </p:cNvPr>
          <p:cNvSpPr/>
          <p:nvPr/>
        </p:nvSpPr>
        <p:spPr>
          <a:xfrm>
            <a:off x="5258119" y="4279561"/>
            <a:ext cx="2101857" cy="10067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" name="Rectangle: Rounded Corners 10">
            <a:extLst>
              <a:ext uri="{FF2B5EF4-FFF2-40B4-BE49-F238E27FC236}">
                <a16:creationId xmlns:a16="http://schemas.microsoft.com/office/drawing/2014/main" id="{3C768A0D-2AD4-424E-8BA5-6C79FC261976}"/>
              </a:ext>
            </a:extLst>
          </p:cNvPr>
          <p:cNvSpPr/>
          <p:nvPr/>
        </p:nvSpPr>
        <p:spPr>
          <a:xfrm>
            <a:off x="8111126" y="4242617"/>
            <a:ext cx="2101857" cy="10437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941957-1D09-3B43-A255-150BBE8F5902}"/>
              </a:ext>
            </a:extLst>
          </p:cNvPr>
          <p:cNvSpPr txBox="1"/>
          <p:nvPr/>
        </p:nvSpPr>
        <p:spPr>
          <a:xfrm rot="16200000">
            <a:off x="1709993" y="4703506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cable TV</a:t>
            </a:r>
            <a:endParaRPr lang="ja-JP" altLang="en-US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8A4011-179A-7E4D-AC65-964B9F91F4FC}"/>
              </a:ext>
            </a:extLst>
          </p:cNvPr>
          <p:cNvSpPr txBox="1"/>
          <p:nvPr/>
        </p:nvSpPr>
        <p:spPr>
          <a:xfrm rot="16200000">
            <a:off x="4702771" y="4657324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cable TV</a:t>
            </a:r>
            <a:endParaRPr lang="ja-JP" altLang="en-US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B16103-E624-8445-82BA-C2F0EC6C6AEB}"/>
              </a:ext>
            </a:extLst>
          </p:cNvPr>
          <p:cNvSpPr txBox="1"/>
          <p:nvPr/>
        </p:nvSpPr>
        <p:spPr>
          <a:xfrm rot="16200000">
            <a:off x="7589348" y="4685035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cable TV</a:t>
            </a:r>
            <a:endParaRPr lang="ja-JP" altLang="en-US" sz="12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E4FA831-F8C9-DE47-9DCD-2E94A91641A1}"/>
              </a:ext>
            </a:extLst>
          </p:cNvPr>
          <p:cNvCxnSpPr>
            <a:cxnSpLocks/>
          </p:cNvCxnSpPr>
          <p:nvPr/>
        </p:nvCxnSpPr>
        <p:spPr>
          <a:xfrm flipV="1">
            <a:off x="4378628" y="4310930"/>
            <a:ext cx="857351" cy="3694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F353F4D-9975-3645-A6DF-408E679D7F6A}"/>
              </a:ext>
            </a:extLst>
          </p:cNvPr>
          <p:cNvCxnSpPr>
            <a:cxnSpLocks/>
          </p:cNvCxnSpPr>
          <p:nvPr/>
        </p:nvCxnSpPr>
        <p:spPr>
          <a:xfrm flipV="1">
            <a:off x="7359974" y="4213629"/>
            <a:ext cx="751150" cy="41869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C37F979-3C89-604F-BBFA-62D7DFBA36AB}"/>
              </a:ext>
            </a:extLst>
          </p:cNvPr>
          <p:cNvSpPr txBox="1"/>
          <p:nvPr/>
        </p:nvSpPr>
        <p:spPr>
          <a:xfrm>
            <a:off x="5010106" y="4042253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563 M</a:t>
            </a:r>
            <a:endParaRPr lang="ja-JP" altLang="en-US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0ABB7C-0F0E-504B-B381-5F7D8496F82C}"/>
              </a:ext>
            </a:extLst>
          </p:cNvPr>
          <p:cNvSpPr txBox="1"/>
          <p:nvPr/>
        </p:nvSpPr>
        <p:spPr>
          <a:xfrm>
            <a:off x="7993336" y="3950813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594 M</a:t>
            </a:r>
            <a:endParaRPr lang="ja-JP" altLang="en-US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336870-44D0-1E4B-BF12-8EF763DBC789}"/>
              </a:ext>
            </a:extLst>
          </p:cNvPr>
          <p:cNvSpPr txBox="1"/>
          <p:nvPr/>
        </p:nvSpPr>
        <p:spPr>
          <a:xfrm>
            <a:off x="2072596" y="4145123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528 M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1672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799E601-C7F5-4454-B55E-57AC97E735E3}"/>
              </a:ext>
            </a:extLst>
          </p:cNvPr>
          <p:cNvSpPr txBox="1">
            <a:spLocks/>
          </p:cNvSpPr>
          <p:nvPr/>
        </p:nvSpPr>
        <p:spPr>
          <a:xfrm>
            <a:off x="1373139" y="-494180"/>
            <a:ext cx="10423909" cy="1667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CD6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CABLE TELEVISION AS BROADBAND ACCESS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98FE5B4-CD39-4848-8093-984F4DAC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6584" r="29025" b="52574"/>
          <a:stretch/>
        </p:blipFill>
        <p:spPr>
          <a:xfrm>
            <a:off x="326377" y="210635"/>
            <a:ext cx="1006109" cy="1099450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B6BDD62-C5B6-0641-9F94-F3F29AB3C4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367723"/>
              </p:ext>
            </p:extLst>
          </p:nvPr>
        </p:nvGraphicFramePr>
        <p:xfrm>
          <a:off x="2168970" y="1893225"/>
          <a:ext cx="8092321" cy="4471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C7DC9E8-4005-2143-ABEE-86C3A92233DC}"/>
              </a:ext>
            </a:extLst>
          </p:cNvPr>
          <p:cNvSpPr txBox="1"/>
          <p:nvPr/>
        </p:nvSpPr>
        <p:spPr>
          <a:xfrm>
            <a:off x="10105559" y="6026751"/>
            <a:ext cx="16914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dirty="0"/>
              <a:t>Source: </a:t>
            </a:r>
            <a:r>
              <a:rPr lang="en-US" altLang="ja-JP" sz="1050" dirty="0" err="1"/>
              <a:t>Broadbandtrends</a:t>
            </a:r>
            <a:endParaRPr lang="ja-JP" altLang="en-US" sz="10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AA3A90-4CDA-1748-A4BD-37678AD34228}"/>
              </a:ext>
            </a:extLst>
          </p:cNvPr>
          <p:cNvSpPr txBox="1"/>
          <p:nvPr/>
        </p:nvSpPr>
        <p:spPr>
          <a:xfrm>
            <a:off x="978187" y="1169029"/>
            <a:ext cx="10350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chemeClr val="accent4"/>
                </a:solidFill>
              </a:rPr>
              <a:t>Cable TV Internet is still growing.</a:t>
            </a:r>
          </a:p>
          <a:p>
            <a:r>
              <a:rPr lang="en-US" altLang="ja-JP" sz="2000" b="1" dirty="0">
                <a:solidFill>
                  <a:schemeClr val="accent4"/>
                </a:solidFill>
              </a:rPr>
              <a:t>“Cable Modem” can provide gigabit high-speed Internet by DOCSIS 3.0, 3.1 and 4.0.</a:t>
            </a:r>
            <a:endParaRPr lang="ja-JP" altLang="en-US" sz="2000" b="1" dirty="0">
              <a:solidFill>
                <a:schemeClr val="accent4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7F42FCF-6323-A947-90BE-7ADC386B65B1}"/>
              </a:ext>
            </a:extLst>
          </p:cNvPr>
          <p:cNvCxnSpPr/>
          <p:nvPr/>
        </p:nvCxnSpPr>
        <p:spPr>
          <a:xfrm flipV="1">
            <a:off x="4485620" y="5100048"/>
            <a:ext cx="1283854" cy="1016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87BE722-68B4-F146-824D-13E47611511A}"/>
              </a:ext>
            </a:extLst>
          </p:cNvPr>
          <p:cNvCxnSpPr/>
          <p:nvPr/>
        </p:nvCxnSpPr>
        <p:spPr>
          <a:xfrm flipV="1">
            <a:off x="6970202" y="4998448"/>
            <a:ext cx="1283854" cy="1016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EF2E32D-AC5A-1944-876B-DB2FA238DD26}"/>
              </a:ext>
            </a:extLst>
          </p:cNvPr>
          <p:cNvSpPr txBox="1"/>
          <p:nvPr/>
        </p:nvSpPr>
        <p:spPr>
          <a:xfrm>
            <a:off x="2817289" y="5049250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130 M</a:t>
            </a:r>
            <a:endParaRPr lang="ja-JP" alt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C98206-D366-8E47-8912-2CA92EC26E55}"/>
              </a:ext>
            </a:extLst>
          </p:cNvPr>
          <p:cNvSpPr txBox="1"/>
          <p:nvPr/>
        </p:nvSpPr>
        <p:spPr>
          <a:xfrm>
            <a:off x="5297599" y="4832080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155 M</a:t>
            </a:r>
            <a:endParaRPr lang="ja-JP" altLang="en-US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5BA0EA-7FEA-3542-8592-2E4F0FE089A5}"/>
              </a:ext>
            </a:extLst>
          </p:cNvPr>
          <p:cNvSpPr txBox="1"/>
          <p:nvPr/>
        </p:nvSpPr>
        <p:spPr>
          <a:xfrm>
            <a:off x="7777909" y="4694920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175 M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97088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799E601-C7F5-4454-B55E-57AC97E735E3}"/>
              </a:ext>
            </a:extLst>
          </p:cNvPr>
          <p:cNvSpPr txBox="1">
            <a:spLocks/>
          </p:cNvSpPr>
          <p:nvPr/>
        </p:nvSpPr>
        <p:spPr>
          <a:xfrm>
            <a:off x="5596501" y="489508"/>
            <a:ext cx="5754896" cy="1667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3C533FAD-52F0-49AB-A996-EC58612AED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6584" r="29025" b="52574"/>
          <a:stretch/>
        </p:blipFill>
        <p:spPr>
          <a:xfrm>
            <a:off x="1068130" y="1094327"/>
            <a:ext cx="3876165" cy="4237651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485E6E4-964C-43D6-9B88-291DB6380EE7}"/>
              </a:ext>
            </a:extLst>
          </p:cNvPr>
          <p:cNvSpPr txBox="1">
            <a:spLocks/>
          </p:cNvSpPr>
          <p:nvPr/>
        </p:nvSpPr>
        <p:spPr>
          <a:xfrm>
            <a:off x="5596502" y="2405893"/>
            <a:ext cx="5754896" cy="37373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28600">
              <a:lnSpc>
                <a:spcPct val="110000"/>
              </a:lnSpc>
              <a:spcBef>
                <a:spcPts val="600"/>
              </a:spcBef>
            </a:pPr>
            <a:r>
              <a:rPr lang="en-US" sz="2400" dirty="0">
                <a:latin typeface="+mn-lt"/>
                <a:cs typeface="+mn-cs"/>
              </a:rPr>
              <a:t>RESPONSIBILITIES OF SG9</a:t>
            </a:r>
          </a:p>
          <a:p>
            <a:pPr marL="742950" lvl="1" indent="-228600">
              <a:lnSpc>
                <a:spcPct val="110000"/>
              </a:lnSpc>
              <a:spcBef>
                <a:spcPts val="1200"/>
              </a:spcBef>
            </a:pPr>
            <a:r>
              <a:rPr lang="en-US" sz="2400" dirty="0">
                <a:latin typeface="+mn-lt"/>
                <a:cs typeface="+mn-cs"/>
              </a:rPr>
              <a:t>SG9 ACHIEVEMENTS IN SP 2017-2021</a:t>
            </a:r>
          </a:p>
          <a:p>
            <a:pPr marL="1428750" lvl="2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US" sz="2100" dirty="0">
                <a:latin typeface="+mn-lt"/>
                <a:cs typeface="+mn-cs"/>
              </a:rPr>
              <a:t>Evolution of cable</a:t>
            </a:r>
          </a:p>
          <a:p>
            <a:pPr marL="1428750" lvl="2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US" sz="2100" dirty="0">
                <a:latin typeface="+mn-lt"/>
                <a:cs typeface="+mn-cs"/>
              </a:rPr>
              <a:t>BSG</a:t>
            </a:r>
          </a:p>
          <a:p>
            <a:pPr marL="1428750" lvl="2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US" sz="2100" dirty="0">
                <a:latin typeface="+mn-lt"/>
                <a:cs typeface="+mn-cs"/>
              </a:rPr>
              <a:t>CA/</a:t>
            </a:r>
            <a:r>
              <a:rPr lang="en-US" sz="2100">
                <a:latin typeface="+mn-lt"/>
                <a:cs typeface="+mn-cs"/>
              </a:rPr>
              <a:t>DRM </a:t>
            </a:r>
          </a:p>
          <a:p>
            <a:pPr marL="1428750" lvl="2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US" sz="2100">
                <a:latin typeface="+mn-lt"/>
                <a:cs typeface="+mn-cs"/>
              </a:rPr>
              <a:t>Introduction </a:t>
            </a:r>
            <a:r>
              <a:rPr lang="en-US" sz="2100" dirty="0">
                <a:latin typeface="+mn-lt"/>
                <a:cs typeface="+mn-cs"/>
              </a:rPr>
              <a:t>of AI</a:t>
            </a:r>
          </a:p>
          <a:p>
            <a:pPr marL="1428750" lvl="2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US" sz="2100" dirty="0">
                <a:latin typeface="+mn-lt"/>
                <a:cs typeface="+mn-cs"/>
              </a:rPr>
              <a:t>Accessibility</a:t>
            </a:r>
          </a:p>
          <a:p>
            <a:pPr marL="1428750" lvl="2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US" sz="2100" dirty="0">
                <a:latin typeface="+mn-lt"/>
                <a:cs typeface="+mn-cs"/>
              </a:rPr>
              <a:t>Terminal device</a:t>
            </a:r>
          </a:p>
          <a:p>
            <a:pPr marL="1428750" lvl="2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US" sz="2100" dirty="0">
                <a:latin typeface="+mn-lt"/>
                <a:cs typeface="+mn-cs"/>
              </a:rPr>
              <a:t>Strategic Management</a:t>
            </a:r>
          </a:p>
          <a:p>
            <a:pPr marL="742950" lvl="1" indent="-228600">
              <a:lnSpc>
                <a:spcPct val="110000"/>
              </a:lnSpc>
              <a:spcBef>
                <a:spcPts val="1200"/>
              </a:spcBef>
            </a:pPr>
            <a:r>
              <a:rPr lang="en-US" sz="2400" dirty="0">
                <a:latin typeface="+mn-lt"/>
                <a:cs typeface="+mn-cs"/>
              </a:rPr>
              <a:t>FUTURE WORK IN SP 2022– 2024</a:t>
            </a:r>
          </a:p>
          <a:p>
            <a:pPr marL="742950" lvl="1" indent="-228600">
              <a:lnSpc>
                <a:spcPct val="110000"/>
              </a:lnSpc>
              <a:spcBef>
                <a:spcPts val="1200"/>
              </a:spcBef>
            </a:pPr>
            <a:r>
              <a:rPr lang="en-US" sz="2400" dirty="0">
                <a:latin typeface="+mn-lt"/>
                <a:cs typeface="+mn-cs"/>
              </a:rPr>
              <a:t>ADDITIONAL SLIDES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02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799E601-C7F5-4454-B55E-57AC97E735E3}"/>
              </a:ext>
            </a:extLst>
          </p:cNvPr>
          <p:cNvSpPr txBox="1">
            <a:spLocks/>
          </p:cNvSpPr>
          <p:nvPr/>
        </p:nvSpPr>
        <p:spPr>
          <a:xfrm>
            <a:off x="1373139" y="-494180"/>
            <a:ext cx="10565576" cy="1667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CD6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SG9 HIGHLIGHTS IN THE PAST STUDY PERIOD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98FE5B4-CD39-4848-8093-984F4DAC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6584" r="29025" b="52574"/>
          <a:stretch/>
        </p:blipFill>
        <p:spPr>
          <a:xfrm>
            <a:off x="326377" y="210635"/>
            <a:ext cx="1006109" cy="10994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2E2D6FF-CB49-8847-A77E-39C40484C707}"/>
              </a:ext>
            </a:extLst>
          </p:cNvPr>
          <p:cNvSpPr/>
          <p:nvPr/>
        </p:nvSpPr>
        <p:spPr>
          <a:xfrm>
            <a:off x="2023537" y="1094845"/>
            <a:ext cx="8917416" cy="85675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1F7F32-602C-BC41-91CE-48D4BA47E2BF}"/>
              </a:ext>
            </a:extLst>
          </p:cNvPr>
          <p:cNvSpPr txBox="1"/>
          <p:nvPr/>
        </p:nvSpPr>
        <p:spPr>
          <a:xfrm>
            <a:off x="2045763" y="1084348"/>
            <a:ext cx="5339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u="sng" dirty="0">
                <a:solidFill>
                  <a:schemeClr val="tx2">
                    <a:lumMod val="75000"/>
                  </a:schemeClr>
                </a:solidFill>
              </a:rPr>
              <a:t>Digital Cable Television and Emerging IP Technology</a:t>
            </a:r>
            <a:endParaRPr lang="ja-JP" altLang="en-US" sz="16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D596E0-DF13-5347-8526-6765FF372B9D}"/>
              </a:ext>
            </a:extLst>
          </p:cNvPr>
          <p:cNvSpPr txBox="1"/>
          <p:nvPr/>
        </p:nvSpPr>
        <p:spPr>
          <a:xfrm>
            <a:off x="2146627" y="1366828"/>
            <a:ext cx="3842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J.83 (1995): Digital cable TV modulation</a:t>
            </a:r>
          </a:p>
          <a:p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J.90 (1998): Electronic program guide</a:t>
            </a:r>
            <a:endParaRPr lang="ja-JP" alt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030F84-448C-6D44-B2AC-F48611BF9B18}"/>
              </a:ext>
            </a:extLst>
          </p:cNvPr>
          <p:cNvSpPr txBox="1"/>
          <p:nvPr/>
        </p:nvSpPr>
        <p:spPr>
          <a:xfrm>
            <a:off x="6550842" y="1351440"/>
            <a:ext cx="4201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J.112 (1998): Cable modem – DOCSIS1.0</a:t>
            </a:r>
          </a:p>
          <a:p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J.132 (1998): MPEG-TS transport over SDH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019564-AA40-E34E-9784-5E98F1CF853D}"/>
              </a:ext>
            </a:extLst>
          </p:cNvPr>
          <p:cNvSpPr/>
          <p:nvPr/>
        </p:nvSpPr>
        <p:spPr>
          <a:xfrm>
            <a:off x="2023537" y="2010512"/>
            <a:ext cx="8917417" cy="1132523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91CFD1-5B8B-7448-999F-FA2214670A19}"/>
              </a:ext>
            </a:extLst>
          </p:cNvPr>
          <p:cNvSpPr txBox="1"/>
          <p:nvPr/>
        </p:nvSpPr>
        <p:spPr>
          <a:xfrm>
            <a:off x="2048937" y="2019897"/>
            <a:ext cx="5447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u="sng" dirty="0">
                <a:solidFill>
                  <a:schemeClr val="tx2">
                    <a:lumMod val="75000"/>
                  </a:schemeClr>
                </a:solidFill>
              </a:rPr>
              <a:t>DOCSIS2.0, Cable Telephony (VoIP), Optical Transport</a:t>
            </a:r>
            <a:endParaRPr lang="ja-JP" altLang="en-US" sz="16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9AD660-5CCD-8141-A8D8-F828A9D5CE47}"/>
              </a:ext>
            </a:extLst>
          </p:cNvPr>
          <p:cNvSpPr txBox="1"/>
          <p:nvPr/>
        </p:nvSpPr>
        <p:spPr>
          <a:xfrm>
            <a:off x="2146624" y="2312038"/>
            <a:ext cx="4086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J.122 (2002): Cable modem – DOCSIS 2.0</a:t>
            </a:r>
          </a:p>
          <a:p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J.160~J.179: Cable</a:t>
            </a:r>
            <a:r>
              <a:rPr lang="ja-JP" alt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telephony (MGCP)</a:t>
            </a:r>
            <a:endParaRPr lang="ja-JP" alt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AA14F8-71DA-5444-9743-11EDDF96EE23}"/>
              </a:ext>
            </a:extLst>
          </p:cNvPr>
          <p:cNvSpPr txBox="1"/>
          <p:nvPr/>
        </p:nvSpPr>
        <p:spPr>
          <a:xfrm>
            <a:off x="6543687" y="2305981"/>
            <a:ext cx="4397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J.185, J.186: Cable TV over FTTH (RF-based)</a:t>
            </a:r>
          </a:p>
          <a:p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J.190 (2002): Home Network Architecture</a:t>
            </a:r>
          </a:p>
          <a:p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J.200</a:t>
            </a:r>
            <a:r>
              <a:rPr lang="ja-JP" altLang="en-US" sz="1600" dirty="0">
                <a:solidFill>
                  <a:schemeClr val="tx2">
                    <a:lumMod val="75000"/>
                  </a:schemeClr>
                </a:solidFill>
              </a:rPr>
              <a:t>～</a:t>
            </a:r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J.202: Interactive</a:t>
            </a:r>
            <a:r>
              <a:rPr lang="ja-JP" alt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TV applications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189F9A-EA94-CD43-9FD7-604AFDAEA243}"/>
              </a:ext>
            </a:extLst>
          </p:cNvPr>
          <p:cNvSpPr/>
          <p:nvPr/>
        </p:nvSpPr>
        <p:spPr>
          <a:xfrm>
            <a:off x="2023536" y="3210835"/>
            <a:ext cx="8917420" cy="1125893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9B58CC-25EF-9945-B8A5-0B82908E3ACD}"/>
              </a:ext>
            </a:extLst>
          </p:cNvPr>
          <p:cNvSpPr txBox="1"/>
          <p:nvPr/>
        </p:nvSpPr>
        <p:spPr>
          <a:xfrm>
            <a:off x="2048940" y="3219762"/>
            <a:ext cx="5108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u="sng" dirty="0">
                <a:solidFill>
                  <a:schemeClr val="tx2">
                    <a:lumMod val="75000"/>
                  </a:schemeClr>
                </a:solidFill>
              </a:rPr>
              <a:t>DOCSIS3.0,</a:t>
            </a:r>
            <a:r>
              <a:rPr lang="ja-JP" altLang="en-US" sz="1600" b="1" u="sn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ja-JP" sz="1600" b="1" u="sng" dirty="0">
                <a:solidFill>
                  <a:schemeClr val="tx2">
                    <a:lumMod val="75000"/>
                  </a:schemeClr>
                </a:solidFill>
              </a:rPr>
              <a:t>Advanced</a:t>
            </a:r>
            <a:r>
              <a:rPr lang="ja-JP" altLang="en-US" sz="1600" b="1" u="sn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ja-JP" sz="1600" b="1" u="sng" dirty="0">
                <a:solidFill>
                  <a:schemeClr val="tx2">
                    <a:lumMod val="75000"/>
                  </a:schemeClr>
                </a:solidFill>
              </a:rPr>
              <a:t>Television</a:t>
            </a:r>
            <a:r>
              <a:rPr lang="ja-JP" altLang="en-US" sz="1600" b="1" u="sn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ja-JP" sz="1600" b="1" u="sng" dirty="0">
                <a:solidFill>
                  <a:schemeClr val="tx2">
                    <a:lumMod val="75000"/>
                  </a:schemeClr>
                </a:solidFill>
              </a:rPr>
              <a:t>Experience,</a:t>
            </a:r>
            <a:r>
              <a:rPr lang="ja-JP" altLang="en-US" sz="1600" b="1" u="sn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ja-JP" sz="1600" b="1" u="sng" dirty="0">
                <a:solidFill>
                  <a:schemeClr val="tx2">
                    <a:lumMod val="75000"/>
                  </a:schemeClr>
                </a:solidFill>
              </a:rPr>
              <a:t>IPTV</a:t>
            </a:r>
            <a:endParaRPr lang="ja-JP" altLang="en-US" sz="16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279FB6-FD34-984B-AD65-61762C82F9A5}"/>
              </a:ext>
            </a:extLst>
          </p:cNvPr>
          <p:cNvSpPr txBox="1"/>
          <p:nvPr/>
        </p:nvSpPr>
        <p:spPr>
          <a:xfrm>
            <a:off x="2146624" y="3512362"/>
            <a:ext cx="4400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J.83rev</a:t>
            </a:r>
            <a:r>
              <a:rPr lang="ja-JP" alt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(2007): 256QAM addition to Annex C</a:t>
            </a:r>
          </a:p>
          <a:p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J.210</a:t>
            </a:r>
            <a:r>
              <a:rPr lang="ja-JP" altLang="en-US" sz="1600" dirty="0">
                <a:solidFill>
                  <a:schemeClr val="tx2">
                    <a:lumMod val="75000"/>
                  </a:schemeClr>
                </a:solidFill>
              </a:rPr>
              <a:t>～</a:t>
            </a:r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J.214, J.222.0~J.222.3: DOCSIS3.0</a:t>
            </a:r>
          </a:p>
          <a:p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J.360</a:t>
            </a:r>
            <a:r>
              <a:rPr lang="ja-JP" altLang="en-US" sz="1600" dirty="0">
                <a:solidFill>
                  <a:schemeClr val="tx2">
                    <a:lumMod val="75000"/>
                  </a:schemeClr>
                </a:solidFill>
              </a:rPr>
              <a:t>～</a:t>
            </a:r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J.370: Cable telephony Ver.2</a:t>
            </a:r>
            <a:r>
              <a:rPr lang="ja-JP" alt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(SIP)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359E66-EAF7-2441-A55A-8D606EAD50D7}"/>
              </a:ext>
            </a:extLst>
          </p:cNvPr>
          <p:cNvSpPr txBox="1"/>
          <p:nvPr/>
        </p:nvSpPr>
        <p:spPr>
          <a:xfrm>
            <a:off x="6473935" y="3515636"/>
            <a:ext cx="4277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J.601 (2005): Large screen digital imagery</a:t>
            </a:r>
          </a:p>
          <a:p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J.700 (2007): IPTV</a:t>
            </a:r>
            <a:r>
              <a:rPr lang="ja-JP" alt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framework for cable TV</a:t>
            </a:r>
          </a:p>
          <a:p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J.901 (2008): Free</a:t>
            </a:r>
            <a:r>
              <a:rPr lang="ja-JP" alt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viewpoint</a:t>
            </a:r>
            <a:r>
              <a:rPr lang="ja-JP" alt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television (FTV)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0A8350-E623-4042-925A-8F01F949A5CD}"/>
              </a:ext>
            </a:extLst>
          </p:cNvPr>
          <p:cNvSpPr/>
          <p:nvPr/>
        </p:nvSpPr>
        <p:spPr>
          <a:xfrm>
            <a:off x="2023537" y="4399269"/>
            <a:ext cx="8917416" cy="114340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3E3596-08CD-1C4A-87D9-9DD796346B0D}"/>
              </a:ext>
            </a:extLst>
          </p:cNvPr>
          <p:cNvSpPr txBox="1"/>
          <p:nvPr/>
        </p:nvSpPr>
        <p:spPr>
          <a:xfrm>
            <a:off x="2048938" y="4416973"/>
            <a:ext cx="5459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u="sng" dirty="0">
                <a:solidFill>
                  <a:schemeClr val="tx2">
                    <a:lumMod val="75000"/>
                  </a:schemeClr>
                </a:solidFill>
              </a:rPr>
              <a:t>Integrated Broadcast and Broadband, Hybrid Terminal</a:t>
            </a:r>
            <a:endParaRPr lang="ja-JP" altLang="en-US" sz="16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8D7625-AEA7-4543-A06D-20E2C152A8E9}"/>
              </a:ext>
            </a:extLst>
          </p:cNvPr>
          <p:cNvSpPr txBox="1"/>
          <p:nvPr/>
        </p:nvSpPr>
        <p:spPr>
          <a:xfrm>
            <a:off x="2146627" y="4711682"/>
            <a:ext cx="4045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J.205, J.206 (2012, 2013): IBB framework</a:t>
            </a:r>
          </a:p>
          <a:p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J.295, J.296 (2012): Hybrid</a:t>
            </a:r>
            <a:r>
              <a:rPr lang="ja-JP" alt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set-top</a:t>
            </a:r>
            <a:r>
              <a:rPr lang="ja-JP" alt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box</a:t>
            </a:r>
            <a:endParaRPr lang="ja-JP" alt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44A6EE-89A8-9C41-A06E-EA6C49834742}"/>
              </a:ext>
            </a:extLst>
          </p:cNvPr>
          <p:cNvSpPr txBox="1"/>
          <p:nvPr/>
        </p:nvSpPr>
        <p:spPr>
          <a:xfrm>
            <a:off x="6475218" y="4696294"/>
            <a:ext cx="4439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J.380.1</a:t>
            </a:r>
            <a:r>
              <a:rPr lang="ja-JP" altLang="en-US" sz="1600" dirty="0">
                <a:solidFill>
                  <a:schemeClr val="tx2">
                    <a:lumMod val="75000"/>
                  </a:schemeClr>
                </a:solidFill>
              </a:rPr>
              <a:t>～</a:t>
            </a:r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8, J.706, J.707: Target advertisement</a:t>
            </a:r>
          </a:p>
          <a:p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J.381 (2012): Advanced</a:t>
            </a:r>
            <a:r>
              <a:rPr lang="ja-JP" alt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cable</a:t>
            </a:r>
            <a:r>
              <a:rPr lang="ja-JP" alt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transport</a:t>
            </a:r>
          </a:p>
          <a:p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J.603 (2011): 4K/8K</a:t>
            </a:r>
            <a:r>
              <a:rPr lang="ja-JP" altLang="en-US" sz="16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real-time</a:t>
            </a:r>
            <a:r>
              <a:rPr lang="ja-JP" altLang="en-US" sz="16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transmission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F05E180-38E6-3540-BB7A-AB6E4173354C}"/>
              </a:ext>
            </a:extLst>
          </p:cNvPr>
          <p:cNvSpPr/>
          <p:nvPr/>
        </p:nvSpPr>
        <p:spPr>
          <a:xfrm>
            <a:off x="2023537" y="5611918"/>
            <a:ext cx="8917416" cy="114340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27BAF3-9A03-1147-A364-743A01E03147}"/>
              </a:ext>
            </a:extLst>
          </p:cNvPr>
          <p:cNvSpPr txBox="1"/>
          <p:nvPr/>
        </p:nvSpPr>
        <p:spPr>
          <a:xfrm>
            <a:off x="2048938" y="5611150"/>
            <a:ext cx="3737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u="sng" dirty="0">
                <a:solidFill>
                  <a:schemeClr val="tx2">
                    <a:lumMod val="75000"/>
                  </a:schemeClr>
                </a:solidFill>
              </a:rPr>
              <a:t>Evolution of Transport Technologies</a:t>
            </a:r>
            <a:endParaRPr lang="ja-JP" altLang="en-US" sz="16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C60345-6D15-6C47-9558-77A0EBA865F1}"/>
              </a:ext>
            </a:extLst>
          </p:cNvPr>
          <p:cNvSpPr txBox="1"/>
          <p:nvPr/>
        </p:nvSpPr>
        <p:spPr>
          <a:xfrm>
            <a:off x="2146626" y="5919823"/>
            <a:ext cx="4267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J.183rev, J.288 (2016): 4K/8K QAM transport</a:t>
            </a:r>
          </a:p>
          <a:p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J.195, J.196 (2014 – 2016): </a:t>
            </a:r>
            <a:r>
              <a:rPr lang="en-US" altLang="ja-JP" sz="1600" dirty="0" err="1">
                <a:solidFill>
                  <a:schemeClr val="tx2">
                    <a:lumMod val="75000"/>
                  </a:schemeClr>
                </a:solidFill>
              </a:rPr>
              <a:t>HiNoC</a:t>
            </a:r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 v1 and v2</a:t>
            </a:r>
          </a:p>
          <a:p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J.223 (2016): Cabinet DOCSIS (C-DOCSIS)</a:t>
            </a:r>
            <a:endParaRPr lang="ja-JP" alt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DEC752-F5B4-964A-89AA-112C28ABEC93}"/>
              </a:ext>
            </a:extLst>
          </p:cNvPr>
          <p:cNvSpPr txBox="1"/>
          <p:nvPr/>
        </p:nvSpPr>
        <p:spPr>
          <a:xfrm>
            <a:off x="6493687" y="5908943"/>
            <a:ext cx="4470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J.301, J.302 (2014 – 2016): Augmented Reality</a:t>
            </a:r>
          </a:p>
          <a:p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J.382 (2014): DVB-C2</a:t>
            </a:r>
          </a:p>
          <a:p>
            <a:r>
              <a:rPr lang="en-US" altLang="ja-JP" sz="1600" dirty="0">
                <a:solidFill>
                  <a:schemeClr val="tx2">
                    <a:lumMod val="75000"/>
                  </a:schemeClr>
                </a:solidFill>
              </a:rPr>
              <a:t>J.1010, J.1011 (2016): Exchangeable CA/DRM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2753F55-27BB-C544-85A0-74F73E639D56}"/>
              </a:ext>
            </a:extLst>
          </p:cNvPr>
          <p:cNvSpPr/>
          <p:nvPr/>
        </p:nvSpPr>
        <p:spPr>
          <a:xfrm>
            <a:off x="1333737" y="1089440"/>
            <a:ext cx="643909" cy="85675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/>
              <a:t>|</a:t>
            </a:r>
          </a:p>
          <a:p>
            <a:pPr algn="ctr"/>
            <a:r>
              <a:rPr lang="en-US" altLang="ja-JP" sz="1400" b="1" dirty="0"/>
              <a:t>2000</a:t>
            </a:r>
            <a:endParaRPr lang="ja-JP" altLang="en-US" sz="1400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E08CA82-99BF-EE4C-B59C-4B0B904395AF}"/>
              </a:ext>
            </a:extLst>
          </p:cNvPr>
          <p:cNvSpPr/>
          <p:nvPr/>
        </p:nvSpPr>
        <p:spPr>
          <a:xfrm>
            <a:off x="1333737" y="2010509"/>
            <a:ext cx="643909" cy="1138261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/>
              <a:t>2001</a:t>
            </a:r>
          </a:p>
          <a:p>
            <a:pPr algn="ctr"/>
            <a:r>
              <a:rPr lang="en-US" altLang="ja-JP" sz="1400" b="1" dirty="0"/>
              <a:t>|</a:t>
            </a:r>
          </a:p>
          <a:p>
            <a:pPr algn="ctr"/>
            <a:r>
              <a:rPr lang="en-US" altLang="ja-JP" sz="1400" b="1" dirty="0"/>
              <a:t>2004</a:t>
            </a:r>
            <a:endParaRPr lang="ja-JP" altLang="en-US" sz="1400" b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593002-C0BC-664B-A0E4-AFA9DD77E524}"/>
              </a:ext>
            </a:extLst>
          </p:cNvPr>
          <p:cNvSpPr/>
          <p:nvPr/>
        </p:nvSpPr>
        <p:spPr>
          <a:xfrm>
            <a:off x="1333737" y="3217054"/>
            <a:ext cx="643909" cy="111967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/>
              <a:t>2005</a:t>
            </a:r>
          </a:p>
          <a:p>
            <a:pPr algn="ctr"/>
            <a:r>
              <a:rPr lang="en-US" altLang="ja-JP" sz="1400" b="1" dirty="0"/>
              <a:t>|</a:t>
            </a:r>
          </a:p>
          <a:p>
            <a:pPr algn="ctr"/>
            <a:r>
              <a:rPr lang="en-US" altLang="ja-JP" sz="1400" b="1" dirty="0"/>
              <a:t>2008</a:t>
            </a:r>
            <a:endParaRPr lang="ja-JP" altLang="en-US" sz="1400" b="1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76B65EC-9ACF-AA41-986A-B7AE0C92DF55}"/>
              </a:ext>
            </a:extLst>
          </p:cNvPr>
          <p:cNvSpPr/>
          <p:nvPr/>
        </p:nvSpPr>
        <p:spPr>
          <a:xfrm>
            <a:off x="1324009" y="4405009"/>
            <a:ext cx="643909" cy="1122279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/>
              <a:t>2009</a:t>
            </a:r>
          </a:p>
          <a:p>
            <a:pPr algn="ctr"/>
            <a:r>
              <a:rPr lang="en-US" altLang="ja-JP" sz="1400" b="1" dirty="0"/>
              <a:t>|</a:t>
            </a:r>
          </a:p>
          <a:p>
            <a:pPr algn="ctr"/>
            <a:r>
              <a:rPr lang="en-US" altLang="ja-JP" sz="1400" b="1" dirty="0"/>
              <a:t>2012</a:t>
            </a:r>
            <a:endParaRPr lang="ja-JP" altLang="en-US" sz="1400" b="1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063A4C4-646A-5348-96B8-1021BD3DC034}"/>
              </a:ext>
            </a:extLst>
          </p:cNvPr>
          <p:cNvSpPr/>
          <p:nvPr/>
        </p:nvSpPr>
        <p:spPr>
          <a:xfrm>
            <a:off x="1333737" y="5611150"/>
            <a:ext cx="643909" cy="113966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/>
              <a:t>2013</a:t>
            </a:r>
          </a:p>
          <a:p>
            <a:pPr algn="ctr"/>
            <a:r>
              <a:rPr lang="en-US" altLang="ja-JP" sz="1400" b="1" dirty="0"/>
              <a:t>|</a:t>
            </a:r>
          </a:p>
          <a:p>
            <a:pPr algn="ctr"/>
            <a:r>
              <a:rPr lang="en-US" altLang="ja-JP" sz="1400" b="1" dirty="0"/>
              <a:t>2016</a:t>
            </a:r>
            <a:endParaRPr lang="ja-JP" altLang="en-US" sz="1400" b="1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BF0C3A4-99C0-754C-A2A2-17417ABD181C}"/>
              </a:ext>
            </a:extLst>
          </p:cNvPr>
          <p:cNvCxnSpPr/>
          <p:nvPr/>
        </p:nvCxnSpPr>
        <p:spPr>
          <a:xfrm>
            <a:off x="6414587" y="2358453"/>
            <a:ext cx="0" cy="69788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9BAF06A-3F8B-C845-8B5E-25CAC733CFDD}"/>
              </a:ext>
            </a:extLst>
          </p:cNvPr>
          <p:cNvCxnSpPr/>
          <p:nvPr/>
        </p:nvCxnSpPr>
        <p:spPr>
          <a:xfrm>
            <a:off x="6414587" y="3558318"/>
            <a:ext cx="0" cy="69788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0533D46-2CEC-DE4E-9F65-00DE93447F5F}"/>
              </a:ext>
            </a:extLst>
          </p:cNvPr>
          <p:cNvCxnSpPr/>
          <p:nvPr/>
        </p:nvCxnSpPr>
        <p:spPr>
          <a:xfrm>
            <a:off x="6414587" y="4755529"/>
            <a:ext cx="0" cy="69788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A878A0C-C33F-1D4A-9BFC-C4902408D0B9}"/>
              </a:ext>
            </a:extLst>
          </p:cNvPr>
          <p:cNvCxnSpPr/>
          <p:nvPr/>
        </p:nvCxnSpPr>
        <p:spPr>
          <a:xfrm>
            <a:off x="6414587" y="5968178"/>
            <a:ext cx="0" cy="69788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37F522F-2043-DC43-8787-72CEF85FBC05}"/>
              </a:ext>
            </a:extLst>
          </p:cNvPr>
          <p:cNvCxnSpPr>
            <a:cxnSpLocks/>
          </p:cNvCxnSpPr>
          <p:nvPr/>
        </p:nvCxnSpPr>
        <p:spPr>
          <a:xfrm>
            <a:off x="6414587" y="1422904"/>
            <a:ext cx="0" cy="42346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366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799E601-C7F5-4454-B55E-57AC97E735E3}"/>
              </a:ext>
            </a:extLst>
          </p:cNvPr>
          <p:cNvSpPr txBox="1">
            <a:spLocks/>
          </p:cNvSpPr>
          <p:nvPr/>
        </p:nvSpPr>
        <p:spPr>
          <a:xfrm>
            <a:off x="1373139" y="-494180"/>
            <a:ext cx="10423909" cy="1667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CD6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COMMERCIALIZED RECOMMENDATIONS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98FE5B4-CD39-4848-8093-984F4DAC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6584" r="29025" b="52574"/>
          <a:stretch/>
        </p:blipFill>
        <p:spPr>
          <a:xfrm>
            <a:off x="326377" y="210635"/>
            <a:ext cx="1006109" cy="10994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2C4658-B74C-F74A-BA00-85940D9A87A5}"/>
              </a:ext>
            </a:extLst>
          </p:cNvPr>
          <p:cNvCxnSpPr/>
          <p:nvPr/>
        </p:nvCxnSpPr>
        <p:spPr>
          <a:xfrm>
            <a:off x="1261803" y="3814557"/>
            <a:ext cx="975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B3F392-186F-BD43-A0E0-D903DDD62C9A}"/>
              </a:ext>
            </a:extLst>
          </p:cNvPr>
          <p:cNvCxnSpPr/>
          <p:nvPr/>
        </p:nvCxnSpPr>
        <p:spPr>
          <a:xfrm>
            <a:off x="4499527" y="918957"/>
            <a:ext cx="0" cy="586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188916-90B2-3947-8DD4-9015688EF1AA}"/>
              </a:ext>
            </a:extLst>
          </p:cNvPr>
          <p:cNvCxnSpPr/>
          <p:nvPr/>
        </p:nvCxnSpPr>
        <p:spPr>
          <a:xfrm>
            <a:off x="7787010" y="918957"/>
            <a:ext cx="0" cy="586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2AD1BA-29A2-D74D-A45C-9B68D4AFAFA3}"/>
              </a:ext>
            </a:extLst>
          </p:cNvPr>
          <p:cNvGrpSpPr/>
          <p:nvPr/>
        </p:nvGrpSpPr>
        <p:grpSpPr>
          <a:xfrm>
            <a:off x="1324009" y="1162669"/>
            <a:ext cx="3048000" cy="2575688"/>
            <a:chOff x="138406" y="1005712"/>
            <a:chExt cx="3048000" cy="257568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FE6579A-F81F-B845-9212-076FFCFDB817}"/>
                </a:ext>
              </a:extLst>
            </p:cNvPr>
            <p:cNvSpPr/>
            <p:nvPr/>
          </p:nvSpPr>
          <p:spPr>
            <a:xfrm>
              <a:off x="138406" y="1005712"/>
              <a:ext cx="3048000" cy="44208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b="1" dirty="0"/>
                <a:t>J.382</a:t>
              </a:r>
              <a:endParaRPr lang="ja-JP" altLang="en-US" sz="1600" b="1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C9323D-6961-C540-BEA3-33D46B691839}"/>
                </a:ext>
              </a:extLst>
            </p:cNvPr>
            <p:cNvSpPr/>
            <p:nvPr/>
          </p:nvSpPr>
          <p:spPr>
            <a:xfrm>
              <a:off x="138406" y="1447800"/>
              <a:ext cx="3048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b="1" dirty="0"/>
                <a:t>Demodulator LSI</a:t>
              </a:r>
              <a:endParaRPr lang="ja-JP" altLang="en-US" sz="1600" b="1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47725D6-3EFF-2547-971B-B5F8E397D508}"/>
                </a:ext>
              </a:extLst>
            </p:cNvPr>
            <p:cNvSpPr/>
            <p:nvPr/>
          </p:nvSpPr>
          <p:spPr>
            <a:xfrm>
              <a:off x="138406" y="2057400"/>
              <a:ext cx="3048000" cy="152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1400" dirty="0">
                  <a:solidFill>
                    <a:schemeClr val="tx1"/>
                  </a:solidFill>
                </a:rPr>
                <a:t>In 2016, Sony released the world‘s first commercial demodulator LSI for advanced digital broadcasting supporting 4K/8K including J.382 for cable TV networks.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F67A842-9D3D-1A4C-A44B-C09A7D9F5E1D}"/>
              </a:ext>
            </a:extLst>
          </p:cNvPr>
          <p:cNvGrpSpPr/>
          <p:nvPr/>
        </p:nvGrpSpPr>
        <p:grpSpPr>
          <a:xfrm>
            <a:off x="4614603" y="1162669"/>
            <a:ext cx="3048000" cy="2575688"/>
            <a:chOff x="3429000" y="1005712"/>
            <a:chExt cx="3048000" cy="257568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405845C-E672-BB48-A9A7-E45BDE471240}"/>
                </a:ext>
              </a:extLst>
            </p:cNvPr>
            <p:cNvSpPr/>
            <p:nvPr/>
          </p:nvSpPr>
          <p:spPr>
            <a:xfrm>
              <a:off x="3429000" y="1005712"/>
              <a:ext cx="3048000" cy="4420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b="1" dirty="0"/>
                <a:t>J.343.1</a:t>
              </a:r>
              <a:endParaRPr lang="ja-JP" altLang="en-US" sz="1600" b="1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53BA882-1720-3A48-931A-BF0CB4C5D93C}"/>
                </a:ext>
              </a:extLst>
            </p:cNvPr>
            <p:cNvSpPr/>
            <p:nvPr/>
          </p:nvSpPr>
          <p:spPr>
            <a:xfrm>
              <a:off x="3429000" y="1447800"/>
              <a:ext cx="3048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b="1" dirty="0"/>
                <a:t>Quality measurement software</a:t>
              </a:r>
              <a:endParaRPr lang="ja-JP" altLang="en-US" sz="1600" b="1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1374303-93FA-1546-A152-BE6E5F6F0FC8}"/>
                </a:ext>
              </a:extLst>
            </p:cNvPr>
            <p:cNvSpPr/>
            <p:nvPr/>
          </p:nvSpPr>
          <p:spPr>
            <a:xfrm>
              <a:off x="3429000" y="2057400"/>
              <a:ext cx="3048000" cy="152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1400" dirty="0">
                  <a:solidFill>
                    <a:schemeClr val="tx1"/>
                  </a:solidFill>
                </a:rPr>
                <a:t>Rohde &amp; Schwarz / Swiss </a:t>
              </a:r>
              <a:r>
                <a:rPr lang="en-US" altLang="ja-JP" sz="1400" dirty="0" err="1">
                  <a:solidFill>
                    <a:schemeClr val="tx1"/>
                  </a:solidFill>
                </a:rPr>
                <a:t>Qual</a:t>
              </a:r>
              <a:r>
                <a:rPr lang="en-US" altLang="ja-JP" sz="1400" dirty="0">
                  <a:solidFill>
                    <a:schemeClr val="tx1"/>
                  </a:solidFill>
                </a:rPr>
                <a:t> released network quality measurement software for smartphone “</a:t>
              </a:r>
              <a:r>
                <a:rPr lang="en-US" altLang="ja-JP" sz="1400" dirty="0" err="1">
                  <a:solidFill>
                    <a:schemeClr val="tx1"/>
                  </a:solidFill>
                </a:rPr>
                <a:t>QualiPoc</a:t>
              </a:r>
              <a:r>
                <a:rPr lang="en-US" altLang="ja-JP" sz="1400" dirty="0">
                  <a:solidFill>
                    <a:schemeClr val="tx1"/>
                  </a:solidFill>
                </a:rPr>
                <a:t> Android,” where J.343.1 (</a:t>
              </a:r>
              <a:r>
                <a:rPr lang="en-US" altLang="ja-JP" sz="1400" dirty="0" err="1">
                  <a:solidFill>
                    <a:schemeClr val="tx1"/>
                  </a:solidFill>
                </a:rPr>
                <a:t>J.bitvqm</a:t>
              </a:r>
              <a:r>
                <a:rPr lang="en-US" altLang="ja-JP" sz="1400" dirty="0">
                  <a:solidFill>
                    <a:schemeClr val="tx1"/>
                  </a:solidFill>
                </a:rPr>
                <a:t>) quality evaluation method is implemented.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80381BE-235C-F547-935B-19AECD5904F8}"/>
              </a:ext>
            </a:extLst>
          </p:cNvPr>
          <p:cNvGrpSpPr/>
          <p:nvPr/>
        </p:nvGrpSpPr>
        <p:grpSpPr>
          <a:xfrm>
            <a:off x="7894311" y="1162669"/>
            <a:ext cx="3048000" cy="2575688"/>
            <a:chOff x="6708708" y="1005712"/>
            <a:chExt cx="3048000" cy="257568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0A8DD95-B2C3-934A-88FB-2CA4F308CDB3}"/>
                </a:ext>
              </a:extLst>
            </p:cNvPr>
            <p:cNvSpPr/>
            <p:nvPr/>
          </p:nvSpPr>
          <p:spPr>
            <a:xfrm>
              <a:off x="6708708" y="1005712"/>
              <a:ext cx="3048000" cy="4420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b="1" dirty="0"/>
                <a:t>J.343 series</a:t>
              </a:r>
              <a:endParaRPr lang="ja-JP" altLang="en-US" sz="1600" b="1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8346139-DEC7-644D-9308-22EEB6470367}"/>
                </a:ext>
              </a:extLst>
            </p:cNvPr>
            <p:cNvSpPr/>
            <p:nvPr/>
          </p:nvSpPr>
          <p:spPr>
            <a:xfrm>
              <a:off x="6708708" y="1447800"/>
              <a:ext cx="3048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b="1" dirty="0"/>
                <a:t>Video quality evaluation software</a:t>
              </a:r>
              <a:endParaRPr lang="ja-JP" altLang="en-US" sz="1600" b="1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B12D6A9-4AB0-AD47-B7C2-1271F28F6E30}"/>
                </a:ext>
              </a:extLst>
            </p:cNvPr>
            <p:cNvSpPr/>
            <p:nvPr/>
          </p:nvSpPr>
          <p:spPr>
            <a:xfrm>
              <a:off x="6708708" y="2057400"/>
              <a:ext cx="3048000" cy="152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1400" dirty="0" err="1">
                  <a:solidFill>
                    <a:schemeClr val="tx1"/>
                  </a:solidFill>
                </a:rPr>
                <a:t>Qpticom</a:t>
              </a:r>
              <a:r>
                <a:rPr lang="en-US" altLang="ja-JP" sz="1400" dirty="0">
                  <a:solidFill>
                    <a:schemeClr val="tx1"/>
                  </a:solidFill>
                </a:rPr>
                <a:t> </a:t>
              </a:r>
              <a:r>
                <a:rPr lang="en-US" altLang="ja-JP" sz="1400" dirty="0" err="1">
                  <a:solidFill>
                    <a:schemeClr val="tx1"/>
                  </a:solidFill>
                </a:rPr>
                <a:t>relased</a:t>
              </a:r>
              <a:r>
                <a:rPr lang="en-US" altLang="ja-JP" sz="1400" dirty="0">
                  <a:solidFill>
                    <a:schemeClr val="tx1"/>
                  </a:solidFill>
                </a:rPr>
                <a:t> video </a:t>
              </a:r>
              <a:r>
                <a:rPr lang="en-US" altLang="ja-JP" sz="1400" dirty="0" err="1">
                  <a:solidFill>
                    <a:schemeClr val="tx1"/>
                  </a:solidFill>
                </a:rPr>
                <a:t>qualilty</a:t>
              </a:r>
              <a:r>
                <a:rPr lang="en-US" altLang="ja-JP" sz="1400" dirty="0">
                  <a:solidFill>
                    <a:schemeClr val="tx1"/>
                  </a:solidFill>
                </a:rPr>
                <a:t> evaluation software product “PEVQ-S,” where J.343.5, J.343.6 (full reference with bitstream analysis) and J.247 (full reference) are employed.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128F05B-AA54-DF48-B7F2-A88C0EC0CC7D}"/>
              </a:ext>
            </a:extLst>
          </p:cNvPr>
          <p:cNvGrpSpPr/>
          <p:nvPr/>
        </p:nvGrpSpPr>
        <p:grpSpPr>
          <a:xfrm>
            <a:off x="1324009" y="3936564"/>
            <a:ext cx="3048000" cy="2590376"/>
            <a:chOff x="138406" y="3886624"/>
            <a:chExt cx="3048000" cy="259037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F387D3A-9C9B-ED44-B61E-474C27D084E7}"/>
                </a:ext>
              </a:extLst>
            </p:cNvPr>
            <p:cNvSpPr/>
            <p:nvPr/>
          </p:nvSpPr>
          <p:spPr>
            <a:xfrm>
              <a:off x="138406" y="3886624"/>
              <a:ext cx="3048000" cy="45677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b="1" dirty="0"/>
                <a:t>J.295, J.296</a:t>
              </a:r>
              <a:endParaRPr lang="ja-JP" altLang="en-US" sz="1600" b="1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D712061-6F08-A94F-9E02-889982153668}"/>
                </a:ext>
              </a:extLst>
            </p:cNvPr>
            <p:cNvSpPr/>
            <p:nvPr/>
          </p:nvSpPr>
          <p:spPr>
            <a:xfrm>
              <a:off x="138406" y="4343400"/>
              <a:ext cx="3048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b="1" dirty="0"/>
                <a:t>Hybrid set-top box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CBC80E9-D193-B64E-B27A-8D2FAC77502D}"/>
                </a:ext>
              </a:extLst>
            </p:cNvPr>
            <p:cNvSpPr/>
            <p:nvPr/>
          </p:nvSpPr>
          <p:spPr>
            <a:xfrm>
              <a:off x="138406" y="4953000"/>
              <a:ext cx="3048000" cy="152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1400" dirty="0">
                  <a:solidFill>
                    <a:schemeClr val="tx1"/>
                  </a:solidFill>
                </a:rPr>
                <a:t>In 2012, KDDI launched commercial cable TV hybrid set-top box “Smart TV Box,” which is compliant with J.295 and J.296, equipped with Android operating system.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406DB45-D602-CB43-9AFE-EBE1C27D59C8}"/>
              </a:ext>
            </a:extLst>
          </p:cNvPr>
          <p:cNvGrpSpPr/>
          <p:nvPr/>
        </p:nvGrpSpPr>
        <p:grpSpPr>
          <a:xfrm>
            <a:off x="4614603" y="3936564"/>
            <a:ext cx="3048000" cy="2590376"/>
            <a:chOff x="3429000" y="3886624"/>
            <a:chExt cx="3048000" cy="259037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3F1286C-447C-FB4F-8C63-995CE62BF7FF}"/>
                </a:ext>
              </a:extLst>
            </p:cNvPr>
            <p:cNvSpPr/>
            <p:nvPr/>
          </p:nvSpPr>
          <p:spPr>
            <a:xfrm>
              <a:off x="3429000" y="3886624"/>
              <a:ext cx="3048000" cy="45677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b="1" dirty="0"/>
                <a:t>J.195, J.196</a:t>
              </a:r>
              <a:endParaRPr lang="ja-JP" altLang="en-US" sz="1600" b="1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0BE0945-4B00-964B-9F1E-402255EDE4AF}"/>
                </a:ext>
              </a:extLst>
            </p:cNvPr>
            <p:cNvSpPr/>
            <p:nvPr/>
          </p:nvSpPr>
          <p:spPr>
            <a:xfrm>
              <a:off x="3429000" y="4343400"/>
              <a:ext cx="3048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b="1" dirty="0" err="1"/>
                <a:t>HiNoC</a:t>
              </a:r>
              <a:r>
                <a:rPr lang="en-US" altLang="ja-JP" sz="1400" b="1" dirty="0"/>
                <a:t> modem LSI</a:t>
              </a:r>
              <a:endParaRPr lang="ja-JP" altLang="en-US" sz="1400" b="1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F9F18EA-9841-CF41-9B55-CD1F93AF96BB}"/>
                </a:ext>
              </a:extLst>
            </p:cNvPr>
            <p:cNvSpPr/>
            <p:nvPr/>
          </p:nvSpPr>
          <p:spPr>
            <a:xfrm>
              <a:off x="3429000" y="4953000"/>
              <a:ext cx="3048000" cy="152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1400" dirty="0">
                  <a:solidFill>
                    <a:schemeClr val="tx1"/>
                  </a:solidFill>
                </a:rPr>
                <a:t>Haier IC released </a:t>
              </a:r>
              <a:r>
                <a:rPr lang="en-US" altLang="ja-JP" sz="1400" dirty="0" err="1">
                  <a:solidFill>
                    <a:schemeClr val="tx1"/>
                  </a:solidFill>
                </a:rPr>
                <a:t>HiNoC</a:t>
              </a:r>
              <a:r>
                <a:rPr lang="en-US" altLang="ja-JP" sz="1400" dirty="0">
                  <a:solidFill>
                    <a:schemeClr val="tx1"/>
                  </a:solidFill>
                </a:rPr>
                <a:t> 1.0 LSI (Hi 3601, Hi 309, Hi 2610) capable of 112 </a:t>
              </a:r>
              <a:r>
                <a:rPr lang="en-US" altLang="ja-JP" sz="1400" dirty="0" err="1">
                  <a:solidFill>
                    <a:schemeClr val="tx1"/>
                  </a:solidFill>
                </a:rPr>
                <a:t>Mbps</a:t>
              </a:r>
              <a:r>
                <a:rPr lang="en-US" altLang="ja-JP" sz="1400" dirty="0">
                  <a:solidFill>
                    <a:schemeClr val="tx1"/>
                  </a:solidFill>
                </a:rPr>
                <a:t> speed at 16 </a:t>
              </a:r>
              <a:r>
                <a:rPr lang="en-US" altLang="ja-JP" sz="1400" dirty="0" err="1">
                  <a:solidFill>
                    <a:schemeClr val="tx1"/>
                  </a:solidFill>
                </a:rPr>
                <a:t>MHz.</a:t>
              </a:r>
              <a:endParaRPr lang="en-US" altLang="ja-JP" sz="1400" dirty="0">
                <a:solidFill>
                  <a:schemeClr val="tx1"/>
                </a:solidFill>
              </a:endParaRPr>
            </a:p>
            <a:p>
              <a:r>
                <a:rPr lang="en-US" altLang="ja-JP" sz="1400" dirty="0" err="1">
                  <a:solidFill>
                    <a:schemeClr val="tx1"/>
                  </a:solidFill>
                </a:rPr>
                <a:t>Hannuo</a:t>
              </a:r>
              <a:r>
                <a:rPr lang="en-US" altLang="ja-JP" sz="1400" dirty="0">
                  <a:solidFill>
                    <a:schemeClr val="tx1"/>
                  </a:solidFill>
                </a:rPr>
                <a:t> Semiconductor released </a:t>
              </a:r>
              <a:r>
                <a:rPr lang="en-US" altLang="ja-JP" sz="1400" dirty="0" err="1">
                  <a:solidFill>
                    <a:schemeClr val="tx1"/>
                  </a:solidFill>
                </a:rPr>
                <a:t>HiNoC</a:t>
              </a:r>
              <a:r>
                <a:rPr lang="en-US" altLang="ja-JP" sz="1400" dirty="0">
                  <a:solidFill>
                    <a:schemeClr val="tx1"/>
                  </a:solidFill>
                </a:rPr>
                <a:t> 2.0 LSI (HN1000) capable of 1.14 Gbit/s at 128 MHz bandwidth.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8AC71EA-AFF0-0443-94FC-C18168C37EB7}"/>
              </a:ext>
            </a:extLst>
          </p:cNvPr>
          <p:cNvGrpSpPr/>
          <p:nvPr/>
        </p:nvGrpSpPr>
        <p:grpSpPr>
          <a:xfrm>
            <a:off x="7894311" y="3936564"/>
            <a:ext cx="3048000" cy="2590376"/>
            <a:chOff x="6708708" y="3886624"/>
            <a:chExt cx="3048000" cy="259037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FF42FF4-94B9-8C4D-B8D4-2ADE115CDD53}"/>
                </a:ext>
              </a:extLst>
            </p:cNvPr>
            <p:cNvSpPr/>
            <p:nvPr/>
          </p:nvSpPr>
          <p:spPr>
            <a:xfrm>
              <a:off x="6708708" y="3886624"/>
              <a:ext cx="3048000" cy="45677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ja-JP" sz="1600" b="1" dirty="0"/>
                <a:t>J.205</a:t>
              </a:r>
              <a:r>
                <a:rPr lang="ja-JP" altLang="en-US" sz="1600" b="1" dirty="0"/>
                <a:t>～</a:t>
              </a:r>
              <a:r>
                <a:rPr lang="en-US" altLang="ja-JP" sz="1600" b="1" dirty="0"/>
                <a:t>J.207</a:t>
              </a:r>
              <a:endParaRPr lang="ja-JP" altLang="en-US" sz="1600" b="1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DC5EB43-DA2E-8D4C-9F39-C8C40F83D2A4}"/>
                </a:ext>
              </a:extLst>
            </p:cNvPr>
            <p:cNvSpPr/>
            <p:nvPr/>
          </p:nvSpPr>
          <p:spPr>
            <a:xfrm>
              <a:off x="6708708" y="4343400"/>
              <a:ext cx="3048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b="1" dirty="0"/>
                <a:t>Hybrid broadcasting system</a:t>
              </a:r>
              <a:endParaRPr lang="ja-JP" altLang="en-US" sz="1600" b="1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B2380E-9873-F749-ABBF-BF0F8F65FB21}"/>
                </a:ext>
              </a:extLst>
            </p:cNvPr>
            <p:cNvSpPr/>
            <p:nvPr/>
          </p:nvSpPr>
          <p:spPr>
            <a:xfrm>
              <a:off x="6708708" y="4953000"/>
              <a:ext cx="3048000" cy="152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1400" dirty="0">
                  <a:solidFill>
                    <a:schemeClr val="tx1"/>
                  </a:solidFill>
                </a:rPr>
                <a:t>In 2010, </a:t>
              </a:r>
              <a:r>
                <a:rPr lang="en-US" altLang="ja-JP" sz="1400" dirty="0" err="1">
                  <a:solidFill>
                    <a:schemeClr val="tx1"/>
                  </a:solidFill>
                </a:rPr>
                <a:t>HbbTV</a:t>
              </a:r>
              <a:r>
                <a:rPr lang="en-US" altLang="ja-JP" sz="1400" dirty="0">
                  <a:solidFill>
                    <a:schemeClr val="tx1"/>
                  </a:solidFill>
                </a:rPr>
                <a:t> has started in Germany, subsequently deployed in NL, FR, ES, PL, UK, FI, CH, IT, </a:t>
              </a:r>
              <a:r>
                <a:rPr lang="en-US" altLang="ja-JP" sz="1400" dirty="0" err="1">
                  <a:solidFill>
                    <a:schemeClr val="tx1"/>
                  </a:solidFill>
                </a:rPr>
                <a:t>Austraria</a:t>
              </a:r>
              <a:r>
                <a:rPr lang="en-US" altLang="ja-JP" sz="1400" dirty="0">
                  <a:solidFill>
                    <a:schemeClr val="tx1"/>
                  </a:solidFill>
                </a:rPr>
                <a:t>, New Zealand, Saudi Arabia, etc. In 2013, </a:t>
              </a:r>
              <a:r>
                <a:rPr lang="en-US" altLang="ja-JP" sz="1400" dirty="0" err="1">
                  <a:solidFill>
                    <a:schemeClr val="tx1"/>
                  </a:solidFill>
                </a:rPr>
                <a:t>Hybridcast</a:t>
              </a:r>
              <a:r>
                <a:rPr lang="en-US" altLang="ja-JP" sz="1400" dirty="0">
                  <a:solidFill>
                    <a:schemeClr val="tx1"/>
                  </a:solidFill>
                </a:rPr>
                <a:t> has been launched in Japan.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2397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799E601-C7F5-4454-B55E-57AC97E735E3}"/>
              </a:ext>
            </a:extLst>
          </p:cNvPr>
          <p:cNvSpPr txBox="1">
            <a:spLocks/>
          </p:cNvSpPr>
          <p:nvPr/>
        </p:nvSpPr>
        <p:spPr>
          <a:xfrm>
            <a:off x="1373139" y="-494180"/>
            <a:ext cx="10423909" cy="1667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CD6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COMMERCIALIZED RECOMMENDATIONS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98FE5B4-CD39-4848-8093-984F4DAC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6584" r="29025" b="52574"/>
          <a:stretch/>
        </p:blipFill>
        <p:spPr>
          <a:xfrm>
            <a:off x="326377" y="210635"/>
            <a:ext cx="1006109" cy="109945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4E83144-3624-E94A-8122-53C42EA8A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39" y="1383670"/>
            <a:ext cx="1183086" cy="133922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854AF1C-EC84-B64E-B7B5-B5C36C110B45}"/>
              </a:ext>
            </a:extLst>
          </p:cNvPr>
          <p:cNvSpPr txBox="1"/>
          <p:nvPr/>
        </p:nvSpPr>
        <p:spPr>
          <a:xfrm>
            <a:off x="2940226" y="1426615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tx2">
                    <a:lumMod val="75000"/>
                  </a:schemeClr>
                </a:solidFill>
              </a:rPr>
              <a:t>ITU-T SG16</a:t>
            </a:r>
            <a:endParaRPr lang="ja-JP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81188F-359E-4A47-8BE8-090A087E1953}"/>
              </a:ext>
            </a:extLst>
          </p:cNvPr>
          <p:cNvSpPr txBox="1"/>
          <p:nvPr/>
        </p:nvSpPr>
        <p:spPr>
          <a:xfrm>
            <a:off x="2940226" y="1744933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tx2">
                    <a:lumMod val="75000"/>
                  </a:schemeClr>
                </a:solidFill>
              </a:rPr>
              <a:t>ITU-R SG6</a:t>
            </a:r>
            <a:endParaRPr lang="ja-JP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9F4AAE-A074-6848-9307-CE226B013FC6}"/>
              </a:ext>
            </a:extLst>
          </p:cNvPr>
          <p:cNvSpPr txBox="1"/>
          <p:nvPr/>
        </p:nvSpPr>
        <p:spPr>
          <a:xfrm>
            <a:off x="2940227" y="2350841"/>
            <a:ext cx="293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tx2">
                    <a:lumMod val="75000"/>
                  </a:schemeClr>
                </a:solidFill>
              </a:rPr>
              <a:t>and other Study Groups</a:t>
            </a:r>
            <a:endParaRPr lang="ja-JP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5" name="Picture 4" descr="「IEC」の画像検索結果">
            <a:extLst>
              <a:ext uri="{FF2B5EF4-FFF2-40B4-BE49-F238E27FC236}">
                <a16:creationId xmlns:a16="http://schemas.microsoft.com/office/drawing/2014/main" id="{9539E8BF-A7BF-3044-9138-B426FD290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839" y="3362668"/>
            <a:ext cx="1183086" cy="118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F099FD9-9DB1-CB4A-98B9-D8AA8A83597F}"/>
              </a:ext>
            </a:extLst>
          </p:cNvPr>
          <p:cNvSpPr txBox="1"/>
          <p:nvPr/>
        </p:nvSpPr>
        <p:spPr>
          <a:xfrm>
            <a:off x="3258018" y="3664192"/>
            <a:ext cx="1265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chemeClr val="tx2">
                    <a:lumMod val="75000"/>
                  </a:schemeClr>
                </a:solidFill>
              </a:rPr>
              <a:t>TC100</a:t>
            </a:r>
          </a:p>
        </p:txBody>
      </p:sp>
      <p:pic>
        <p:nvPicPr>
          <p:cNvPr id="47" name="Picture 6" descr="「ISO」の画像検索結果">
            <a:extLst>
              <a:ext uri="{FF2B5EF4-FFF2-40B4-BE49-F238E27FC236}">
                <a16:creationId xmlns:a16="http://schemas.microsoft.com/office/drawing/2014/main" id="{AC4442B4-CBA9-EC47-B751-3E6FBF4E4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839" y="4988048"/>
            <a:ext cx="1183086" cy="109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F6AB816-D6F5-274E-9D66-3C6B865F95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2933" y="1406110"/>
            <a:ext cx="2438400" cy="84711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F170DAA-F23B-134A-9F65-EFEA04A5418D}"/>
              </a:ext>
            </a:extLst>
          </p:cNvPr>
          <p:cNvSpPr txBox="1"/>
          <p:nvPr/>
        </p:nvSpPr>
        <p:spPr>
          <a:xfrm>
            <a:off x="8868746" y="1251852"/>
            <a:ext cx="1755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chemeClr val="tx2">
                    <a:lumMod val="75000"/>
                  </a:schemeClr>
                </a:solidFill>
              </a:rPr>
              <a:t>TC Cable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7D702165-70BF-D347-B904-9A4E7D53AB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9309" y="2201928"/>
            <a:ext cx="664311" cy="53817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8A27E57-A4C1-5B4E-AC07-DEA8A81E91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0754" y="2942779"/>
            <a:ext cx="882601" cy="87581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B0E5E72-BD5F-B64F-B459-7C86377667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8413" y="4932971"/>
            <a:ext cx="1504660" cy="94991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46B9202-5817-8B4C-9568-73226C2F72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09899" y="4076508"/>
            <a:ext cx="1441688" cy="67175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B1E4343C-15C0-684B-87A3-F8077780571B}"/>
              </a:ext>
            </a:extLst>
          </p:cNvPr>
          <p:cNvSpPr txBox="1"/>
          <p:nvPr/>
        </p:nvSpPr>
        <p:spPr>
          <a:xfrm>
            <a:off x="2940228" y="205191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tx2">
                    <a:lumMod val="75000"/>
                  </a:schemeClr>
                </a:solidFill>
              </a:rPr>
              <a:t>ITU-D</a:t>
            </a:r>
            <a:endParaRPr lang="ja-JP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5" name="Picture 2" descr="cablelabs-lg">
            <a:extLst>
              <a:ext uri="{FF2B5EF4-FFF2-40B4-BE49-F238E27FC236}">
                <a16:creationId xmlns:a16="http://schemas.microsoft.com/office/drawing/2014/main" id="{986565A4-94FF-BB41-8394-2B93C74DB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24" y="3148494"/>
            <a:ext cx="2880441" cy="54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4C034C0-979E-FB43-800C-480808499F97}"/>
              </a:ext>
            </a:extLst>
          </p:cNvPr>
          <p:cNvSpPr txBox="1"/>
          <p:nvPr/>
        </p:nvSpPr>
        <p:spPr>
          <a:xfrm>
            <a:off x="8917708" y="1676953"/>
            <a:ext cx="1499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chemeClr val="tx2">
                    <a:lumMod val="75000"/>
                  </a:schemeClr>
                </a:solidFill>
              </a:rPr>
              <a:t>ISG ECI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130B49F-5222-D64B-A78F-8098FE4B7610}"/>
              </a:ext>
            </a:extLst>
          </p:cNvPr>
          <p:cNvSpPr txBox="1"/>
          <p:nvPr/>
        </p:nvSpPr>
        <p:spPr>
          <a:xfrm>
            <a:off x="4972991" y="6007731"/>
            <a:ext cx="7054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tx2">
                    <a:lumMod val="75000"/>
                  </a:schemeClr>
                </a:solidFill>
              </a:rPr>
              <a:t>and all other organizations as qualified by ITU-T A.4, A.5 and/or A.6</a:t>
            </a:r>
            <a:endParaRPr lang="ja-JP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22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799E601-C7F5-4454-B55E-57AC97E735E3}"/>
              </a:ext>
            </a:extLst>
          </p:cNvPr>
          <p:cNvSpPr txBox="1">
            <a:spLocks/>
          </p:cNvSpPr>
          <p:nvPr/>
        </p:nvSpPr>
        <p:spPr>
          <a:xfrm>
            <a:off x="1373139" y="-494180"/>
            <a:ext cx="10539542" cy="1667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CD6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RESPONSIBILITIES OF SG9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98FE5B4-CD39-4848-8093-984F4DAC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6584" r="29025" b="52574"/>
          <a:stretch/>
        </p:blipFill>
        <p:spPr>
          <a:xfrm>
            <a:off x="326377" y="210635"/>
            <a:ext cx="1006109" cy="10994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825B52-693A-8A45-9182-0ECC375A21E6}"/>
              </a:ext>
            </a:extLst>
          </p:cNvPr>
          <p:cNvSpPr/>
          <p:nvPr/>
        </p:nvSpPr>
        <p:spPr>
          <a:xfrm>
            <a:off x="738388" y="3878415"/>
            <a:ext cx="10663708" cy="1305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6138"/>
            <a:r>
              <a:rPr lang="en-US" dirty="0"/>
              <a:t>Telecommunication systems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097EE5-7DFD-D543-A0F5-3276A4F516DD}"/>
              </a:ext>
            </a:extLst>
          </p:cNvPr>
          <p:cNvSpPr/>
          <p:nvPr/>
        </p:nvSpPr>
        <p:spPr>
          <a:xfrm>
            <a:off x="5144572" y="3995737"/>
            <a:ext cx="6096538" cy="10560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8775"/>
            <a:r>
              <a:rPr lang="en-US" dirty="0">
                <a:solidFill>
                  <a:schemeClr val="accent4"/>
                </a:solidFill>
              </a:rPr>
              <a:t>Cable and hybrid network to home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sz="1400" dirty="0">
                <a:solidFill>
                  <a:schemeClr val="accent4"/>
                </a:solidFill>
              </a:rPr>
              <a:t>e.g., coaxial cable, optical fiber, hybrid fiber-coaxial (HFC)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81E2BB-7E91-994C-B9D3-F329E833B5DC}"/>
              </a:ext>
            </a:extLst>
          </p:cNvPr>
          <p:cNvSpPr/>
          <p:nvPr/>
        </p:nvSpPr>
        <p:spPr>
          <a:xfrm>
            <a:off x="738388" y="1601828"/>
            <a:ext cx="4069724" cy="8371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Television program (audio and video)</a:t>
            </a:r>
            <a:br>
              <a:rPr lang="en-US" dirty="0"/>
            </a:br>
            <a:r>
              <a:rPr lang="en-US" dirty="0"/>
              <a:t>including UHDTV, HDR, 3D, etc.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8385FC-B87C-484A-87ED-BF65E79B1D72}"/>
              </a:ext>
            </a:extLst>
          </p:cNvPr>
          <p:cNvSpPr/>
          <p:nvPr/>
        </p:nvSpPr>
        <p:spPr>
          <a:xfrm>
            <a:off x="738388" y="2588259"/>
            <a:ext cx="4069724" cy="4935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Sound program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85923F-CD1E-6D4B-8AE7-B60FD03F16F1}"/>
              </a:ext>
            </a:extLst>
          </p:cNvPr>
          <p:cNvSpPr/>
          <p:nvPr/>
        </p:nvSpPr>
        <p:spPr>
          <a:xfrm>
            <a:off x="738388" y="3231107"/>
            <a:ext cx="4069724" cy="4988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Related data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54C903-6B71-4241-A5C9-C46893507DE7}"/>
              </a:ext>
            </a:extLst>
          </p:cNvPr>
          <p:cNvSpPr/>
          <p:nvPr/>
        </p:nvSpPr>
        <p:spPr>
          <a:xfrm>
            <a:off x="4983586" y="3226569"/>
            <a:ext cx="6418510" cy="4935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IP enabler (cable modem)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1AC4F5-E3F3-4C4D-B036-055F2B0A39AB}"/>
              </a:ext>
            </a:extLst>
          </p:cNvPr>
          <p:cNvSpPr/>
          <p:nvPr/>
        </p:nvSpPr>
        <p:spPr>
          <a:xfrm>
            <a:off x="4983586" y="1601828"/>
            <a:ext cx="1473022" cy="14799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Cable telephony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8F18CE-0B5D-744D-91D6-F5616DD91299}"/>
              </a:ext>
            </a:extLst>
          </p:cNvPr>
          <p:cNvSpPr/>
          <p:nvPr/>
        </p:nvSpPr>
        <p:spPr>
          <a:xfrm>
            <a:off x="6632082" y="1601828"/>
            <a:ext cx="1473022" cy="14799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Video on demand (VOD)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6463E9-14B1-034A-9412-34632481A8A6}"/>
              </a:ext>
            </a:extLst>
          </p:cNvPr>
          <p:cNvSpPr/>
          <p:nvPr/>
        </p:nvSpPr>
        <p:spPr>
          <a:xfrm>
            <a:off x="8280578" y="1601828"/>
            <a:ext cx="1473022" cy="14799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OTT services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2D4089-7E4A-8C4D-B6AC-CDB6780FC87E}"/>
              </a:ext>
            </a:extLst>
          </p:cNvPr>
          <p:cNvSpPr/>
          <p:nvPr/>
        </p:nvSpPr>
        <p:spPr>
          <a:xfrm>
            <a:off x="9929074" y="1601828"/>
            <a:ext cx="1473022" cy="14799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interactive services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F22E3177-5CCA-4F49-AFC7-A1D8CA3FBBB4}"/>
              </a:ext>
            </a:extLst>
          </p:cNvPr>
          <p:cNvSpPr/>
          <p:nvPr/>
        </p:nvSpPr>
        <p:spPr>
          <a:xfrm>
            <a:off x="643943" y="1471817"/>
            <a:ext cx="10934164" cy="3850783"/>
          </a:xfrm>
          <a:custGeom>
            <a:avLst/>
            <a:gdLst>
              <a:gd name="connsiteX0" fmla="*/ 0 w 10934164"/>
              <a:gd name="connsiteY0" fmla="*/ 0 h 3850783"/>
              <a:gd name="connsiteX1" fmla="*/ 0 w 10934164"/>
              <a:gd name="connsiteY1" fmla="*/ 2356833 h 3850783"/>
              <a:gd name="connsiteX2" fmla="*/ 4353060 w 10934164"/>
              <a:gd name="connsiteY2" fmla="*/ 2356833 h 3850783"/>
              <a:gd name="connsiteX3" fmla="*/ 4353060 w 10934164"/>
              <a:gd name="connsiteY3" fmla="*/ 3850783 h 3850783"/>
              <a:gd name="connsiteX4" fmla="*/ 10934164 w 10934164"/>
              <a:gd name="connsiteY4" fmla="*/ 3850783 h 3850783"/>
              <a:gd name="connsiteX5" fmla="*/ 10934164 w 10934164"/>
              <a:gd name="connsiteY5" fmla="*/ 12878 h 3850783"/>
              <a:gd name="connsiteX6" fmla="*/ 10612192 w 10934164"/>
              <a:gd name="connsiteY6" fmla="*/ 12878 h 3850783"/>
              <a:gd name="connsiteX7" fmla="*/ 0 w 10934164"/>
              <a:gd name="connsiteY7" fmla="*/ 0 h 385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34164" h="3850783">
                <a:moveTo>
                  <a:pt x="0" y="0"/>
                </a:moveTo>
                <a:lnTo>
                  <a:pt x="0" y="2356833"/>
                </a:lnTo>
                <a:lnTo>
                  <a:pt x="4353060" y="2356833"/>
                </a:lnTo>
                <a:lnTo>
                  <a:pt x="4353060" y="3850783"/>
                </a:lnTo>
                <a:lnTo>
                  <a:pt x="10934164" y="3850783"/>
                </a:lnTo>
                <a:lnTo>
                  <a:pt x="10934164" y="12878"/>
                </a:lnTo>
                <a:lnTo>
                  <a:pt x="10612192" y="12878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12A7CF-1B8E-3942-B6BA-B6C30260FB08}"/>
              </a:ext>
            </a:extLst>
          </p:cNvPr>
          <p:cNvSpPr txBox="1"/>
          <p:nvPr/>
        </p:nvSpPr>
        <p:spPr>
          <a:xfrm>
            <a:off x="7571627" y="1075743"/>
            <a:ext cx="448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Integrated broadband and cable television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CAA1D-B242-6149-AD4F-C2585A6581AE}"/>
              </a:ext>
            </a:extLst>
          </p:cNvPr>
          <p:cNvSpPr/>
          <p:nvPr/>
        </p:nvSpPr>
        <p:spPr>
          <a:xfrm>
            <a:off x="453175" y="1316320"/>
            <a:ext cx="4442674" cy="4096432"/>
          </a:xfrm>
          <a:prstGeom prst="rect">
            <a:avLst/>
          </a:prstGeom>
          <a:noFill/>
          <a:ln w="57150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99E569-52C4-E043-8A0C-3978D92592FF}"/>
              </a:ext>
            </a:extLst>
          </p:cNvPr>
          <p:cNvSpPr txBox="1"/>
          <p:nvPr/>
        </p:nvSpPr>
        <p:spPr>
          <a:xfrm>
            <a:off x="5429596" y="5462643"/>
            <a:ext cx="6720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Contribution: studio to broadcasting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Primary distribution: broadcasting station to cable television headend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Secondary distribution: cable television headend to home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49DB84B-76F1-0B43-9E59-ECBC86F086A7}"/>
              </a:ext>
            </a:extLst>
          </p:cNvPr>
          <p:cNvSpPr/>
          <p:nvPr/>
        </p:nvSpPr>
        <p:spPr>
          <a:xfrm>
            <a:off x="502654" y="5583343"/>
            <a:ext cx="425083" cy="42508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59E37D4-9F69-3E41-935A-674449F1F256}"/>
              </a:ext>
            </a:extLst>
          </p:cNvPr>
          <p:cNvSpPr/>
          <p:nvPr/>
        </p:nvSpPr>
        <p:spPr>
          <a:xfrm>
            <a:off x="7141899" y="1094368"/>
            <a:ext cx="429728" cy="42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A2B6BC-4FC5-324B-9793-54EEA7D8488D}"/>
              </a:ext>
            </a:extLst>
          </p:cNvPr>
          <p:cNvSpPr txBox="1"/>
          <p:nvPr/>
        </p:nvSpPr>
        <p:spPr>
          <a:xfrm>
            <a:off x="927737" y="5660650"/>
            <a:ext cx="4634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Television and sound program transport for </a:t>
            </a:r>
          </a:p>
        </p:txBody>
      </p:sp>
    </p:spTree>
    <p:extLst>
      <p:ext uri="{BB962C8B-B14F-4D97-AF65-F5344CB8AC3E}">
        <p14:creationId xmlns:p14="http://schemas.microsoft.com/office/powerpoint/2010/main" val="2736704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799E601-C7F5-4454-B55E-57AC97E735E3}"/>
              </a:ext>
            </a:extLst>
          </p:cNvPr>
          <p:cNvSpPr txBox="1">
            <a:spLocks/>
          </p:cNvSpPr>
          <p:nvPr/>
        </p:nvSpPr>
        <p:spPr>
          <a:xfrm>
            <a:off x="1373139" y="-494180"/>
            <a:ext cx="10526939" cy="1667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CD6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ACHIEVEMENT 1 – EVOLUTION OF CABLE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98FE5B4-CD39-4848-8093-984F4DAC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6584" r="29025" b="52574"/>
          <a:stretch/>
        </p:blipFill>
        <p:spPr>
          <a:xfrm>
            <a:off x="326377" y="210635"/>
            <a:ext cx="1006109" cy="10994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E51F318-C273-ED40-80A5-30D99C6922AE}"/>
              </a:ext>
            </a:extLst>
          </p:cNvPr>
          <p:cNvSpPr/>
          <p:nvPr/>
        </p:nvSpPr>
        <p:spPr>
          <a:xfrm>
            <a:off x="347728" y="2289877"/>
            <a:ext cx="1184857" cy="504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J.224</a:t>
            </a:r>
          </a:p>
          <a:p>
            <a:pPr algn="ctr"/>
            <a:r>
              <a:rPr lang="en-US" sz="1400" dirty="0"/>
              <a:t>(2019)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E1BB33-9D5B-C747-A1E4-3F4F77F91676}"/>
              </a:ext>
            </a:extLst>
          </p:cNvPr>
          <p:cNvSpPr/>
          <p:nvPr/>
        </p:nvSpPr>
        <p:spPr>
          <a:xfrm>
            <a:off x="1532585" y="2289877"/>
            <a:ext cx="10367493" cy="5047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1" lang="en-GB" kern="100" dirty="0">
                <a:solidFill>
                  <a:schemeClr val="tx2">
                    <a:lumMod val="75000"/>
                  </a:schemeClr>
                </a:solidFill>
              </a:rPr>
              <a:t>Fifth-generation transmission systems for interactive cable television services – IP cable modems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58679A-515D-864D-B0D8-76E0FE6DF2EA}"/>
              </a:ext>
            </a:extLst>
          </p:cNvPr>
          <p:cNvSpPr/>
          <p:nvPr/>
        </p:nvSpPr>
        <p:spPr>
          <a:xfrm>
            <a:off x="347728" y="1651444"/>
            <a:ext cx="1184857" cy="563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J.225</a:t>
            </a:r>
          </a:p>
          <a:p>
            <a:pPr algn="ctr"/>
            <a:r>
              <a:rPr lang="en-US" sz="1400" dirty="0"/>
              <a:t>(2020)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4F29BA-1577-B345-A16F-C2FED1C4B96F}"/>
              </a:ext>
            </a:extLst>
          </p:cNvPr>
          <p:cNvSpPr/>
          <p:nvPr/>
        </p:nvSpPr>
        <p:spPr>
          <a:xfrm>
            <a:off x="1532585" y="1651444"/>
            <a:ext cx="10367493" cy="56309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1" lang="en-GB" kern="100" dirty="0">
                <a:solidFill>
                  <a:schemeClr val="tx2">
                    <a:lumMod val="75000"/>
                  </a:schemeClr>
                </a:solidFill>
              </a:rPr>
              <a:t>Fourth-generation transmission systems for interactive cable television services – IP cable modems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81E9C-657E-E245-B93A-CB107134FE59}"/>
              </a:ext>
            </a:extLst>
          </p:cNvPr>
          <p:cNvSpPr txBox="1"/>
          <p:nvPr/>
        </p:nvSpPr>
        <p:spPr>
          <a:xfrm>
            <a:off x="347728" y="1263273"/>
            <a:ext cx="5852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Cable modem Recommendations (DOCSIS*-related)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6746D5F1-043F-494D-999D-791553C52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522409"/>
              </p:ext>
            </p:extLst>
          </p:nvPr>
        </p:nvGraphicFramePr>
        <p:xfrm>
          <a:off x="347729" y="4421805"/>
          <a:ext cx="11552349" cy="2084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9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5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3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9722">
                <a:tc>
                  <a:txBody>
                    <a:bodyPr/>
                    <a:lstStyle/>
                    <a:p>
                      <a:r>
                        <a:rPr lang="en-US" sz="1400" dirty="0"/>
                        <a:t>SG9 Recommendation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DOCSIS Version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Downstream </a:t>
                      </a:r>
                      <a:r>
                        <a:rPr lang="en-US" sz="1400" dirty="0" err="1"/>
                        <a:t>Phy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Rate </a:t>
                      </a:r>
                      <a:r>
                        <a:rPr lang="en-US" sz="1200" dirty="0"/>
                        <a:t>(examples for 6MHz</a:t>
                      </a:r>
                      <a:r>
                        <a:rPr lang="en-US" sz="1200" baseline="0" dirty="0"/>
                        <a:t> system)</a:t>
                      </a:r>
                      <a:endParaRPr lang="en-US" sz="1200" b="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Upstream </a:t>
                      </a:r>
                      <a:r>
                        <a:rPr lang="en-US" sz="1400" dirty="0" err="1"/>
                        <a:t>Phy</a:t>
                      </a:r>
                      <a:r>
                        <a:rPr lang="en-US" sz="1400" dirty="0"/>
                        <a:t> Rate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96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J.112 (1998)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DOCSIS 1.1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42 Mbps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 Mbps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96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J.122 (2002)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DOCSIS 2.0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42 Mbps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30 Mbps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96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J.222 (2007)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DOCSIS 3.0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(42 x n ) Mbps (1 </a:t>
                      </a:r>
                      <a:r>
                        <a:rPr lang="en-US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Gbps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max)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(30 x n ) Mbps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96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J.223 (2016)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C-DOCSIS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(42 x n ) Mbps (1 </a:t>
                      </a:r>
                      <a:r>
                        <a:rPr lang="en-US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Gbps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max)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altLang="ja-JP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(30 x n ) 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Mbps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891703222"/>
                  </a:ext>
                </a:extLst>
              </a:tr>
              <a:tr h="22296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J.225 (2020)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DOCSIS 3.1 (4</a:t>
                      </a:r>
                      <a:r>
                        <a:rPr lang="en-US" sz="1400" baseline="30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th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gen)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 </a:t>
                      </a:r>
                      <a:r>
                        <a:rPr lang="en-US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Gbps</a:t>
                      </a:r>
                      <a:r>
                        <a:rPr lang="en-US" sz="14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max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</a:t>
                      </a:r>
                      <a:r>
                        <a:rPr lang="en-US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Gbps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max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666699373"/>
                  </a:ext>
                </a:extLst>
              </a:tr>
              <a:tr h="22296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J.224 (2019)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DOCSIS 4.0 (5</a:t>
                      </a:r>
                      <a:r>
                        <a:rPr lang="en-US" sz="1400" baseline="30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th</a:t>
                      </a:r>
                      <a:r>
                        <a:rPr lang="en-US" sz="14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gen)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 </a:t>
                      </a:r>
                      <a:r>
                        <a:rPr lang="en-US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Gbps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max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 </a:t>
                      </a:r>
                      <a:r>
                        <a:rPr lang="en-US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Gbps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max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777308195"/>
                  </a:ext>
                </a:extLst>
              </a:tr>
            </a:tbl>
          </a:graphicData>
        </a:graphic>
      </p:graphicFrame>
      <p:sp>
        <p:nvSpPr>
          <p:cNvPr id="23" name="角丸四角形 12">
            <a:extLst>
              <a:ext uri="{FF2B5EF4-FFF2-40B4-BE49-F238E27FC236}">
                <a16:creationId xmlns:a16="http://schemas.microsoft.com/office/drawing/2014/main" id="{1F8DB5DB-48E9-C549-A378-1ECDEABE6635}"/>
              </a:ext>
            </a:extLst>
          </p:cNvPr>
          <p:cNvSpPr/>
          <p:nvPr/>
        </p:nvSpPr>
        <p:spPr>
          <a:xfrm>
            <a:off x="1717019" y="5936033"/>
            <a:ext cx="431419" cy="2489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200" b="1" dirty="0"/>
              <a:t>NEW</a:t>
            </a:r>
            <a:endParaRPr kumimoji="1" lang="ja-JP" altLang="en-US" sz="1200" b="1" dirty="0"/>
          </a:p>
        </p:txBody>
      </p:sp>
      <p:sp>
        <p:nvSpPr>
          <p:cNvPr id="24" name="角丸四角形 44">
            <a:extLst>
              <a:ext uri="{FF2B5EF4-FFF2-40B4-BE49-F238E27FC236}">
                <a16:creationId xmlns:a16="http://schemas.microsoft.com/office/drawing/2014/main" id="{4A26E6E3-FDBC-1644-A45B-AEC1E16FCE07}"/>
              </a:ext>
            </a:extLst>
          </p:cNvPr>
          <p:cNvSpPr/>
          <p:nvPr/>
        </p:nvSpPr>
        <p:spPr>
          <a:xfrm>
            <a:off x="1717020" y="6235309"/>
            <a:ext cx="431419" cy="2489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200" b="1" dirty="0"/>
              <a:t>NEW</a:t>
            </a:r>
            <a:endParaRPr kumimoji="1" lang="ja-JP" altLang="en-US" sz="12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0D0D1E-FBAD-1545-B798-A010B05BA421}"/>
              </a:ext>
            </a:extLst>
          </p:cNvPr>
          <p:cNvSpPr/>
          <p:nvPr/>
        </p:nvSpPr>
        <p:spPr>
          <a:xfrm>
            <a:off x="3505407" y="3439525"/>
            <a:ext cx="1528785" cy="731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2" b="1" dirty="0"/>
              <a:t>CMTS</a:t>
            </a:r>
          </a:p>
          <a:p>
            <a:pPr algn="ctr"/>
            <a:r>
              <a:rPr lang="en-US" sz="1108" dirty="0"/>
              <a:t>(cable modem termination system)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27FF3A-6A2D-B549-895C-E62A18D4B869}"/>
              </a:ext>
            </a:extLst>
          </p:cNvPr>
          <p:cNvCxnSpPr/>
          <p:nvPr/>
        </p:nvCxnSpPr>
        <p:spPr>
          <a:xfrm>
            <a:off x="5034191" y="4040137"/>
            <a:ext cx="5317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DE5E3CA-39ED-5247-87EB-E1C7A56B6A93}"/>
              </a:ext>
            </a:extLst>
          </p:cNvPr>
          <p:cNvCxnSpPr/>
          <p:nvPr/>
        </p:nvCxnSpPr>
        <p:spPr>
          <a:xfrm>
            <a:off x="5565984" y="3449861"/>
            <a:ext cx="0" cy="8499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90C8B2C-92B7-CF4E-AD43-C55A9EC84C58}"/>
              </a:ext>
            </a:extLst>
          </p:cNvPr>
          <p:cNvCxnSpPr/>
          <p:nvPr/>
        </p:nvCxnSpPr>
        <p:spPr>
          <a:xfrm>
            <a:off x="5550718" y="3580776"/>
            <a:ext cx="6711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CDC134D-2069-6647-A87B-65ABDB03974B}"/>
              </a:ext>
            </a:extLst>
          </p:cNvPr>
          <p:cNvCxnSpPr/>
          <p:nvPr/>
        </p:nvCxnSpPr>
        <p:spPr>
          <a:xfrm>
            <a:off x="5581169" y="4166868"/>
            <a:ext cx="23317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95BFE0B-5AB4-E44C-938A-A5A44368EB81}"/>
              </a:ext>
            </a:extLst>
          </p:cNvPr>
          <p:cNvCxnSpPr/>
          <p:nvPr/>
        </p:nvCxnSpPr>
        <p:spPr>
          <a:xfrm>
            <a:off x="5550716" y="3752687"/>
            <a:ext cx="6711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loud 30">
            <a:extLst>
              <a:ext uri="{FF2B5EF4-FFF2-40B4-BE49-F238E27FC236}">
                <a16:creationId xmlns:a16="http://schemas.microsoft.com/office/drawing/2014/main" id="{C3F04B2F-EB44-F24D-8DB1-EA5E1A2C73AC}"/>
              </a:ext>
            </a:extLst>
          </p:cNvPr>
          <p:cNvSpPr/>
          <p:nvPr/>
        </p:nvSpPr>
        <p:spPr>
          <a:xfrm>
            <a:off x="1731321" y="3337595"/>
            <a:ext cx="1595254" cy="860925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C2B7BBD-67AB-8A49-81DF-5CA0213329FB}"/>
              </a:ext>
            </a:extLst>
          </p:cNvPr>
          <p:cNvCxnSpPr/>
          <p:nvPr/>
        </p:nvCxnSpPr>
        <p:spPr>
          <a:xfrm>
            <a:off x="3305998" y="3752687"/>
            <a:ext cx="1994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4192583-AC13-5342-901E-C014D11A39F7}"/>
              </a:ext>
            </a:extLst>
          </p:cNvPr>
          <p:cNvSpPr txBox="1"/>
          <p:nvPr/>
        </p:nvSpPr>
        <p:spPr>
          <a:xfrm>
            <a:off x="1993890" y="3582229"/>
            <a:ext cx="1082348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2" b="1" dirty="0">
                <a:solidFill>
                  <a:schemeClr val="bg1"/>
                </a:solidFill>
              </a:rPr>
              <a:t>Internet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0EC99D-4094-7649-A978-D4CCB86FFFFE}"/>
              </a:ext>
            </a:extLst>
          </p:cNvPr>
          <p:cNvSpPr/>
          <p:nvPr/>
        </p:nvSpPr>
        <p:spPr>
          <a:xfrm>
            <a:off x="7912931" y="3810184"/>
            <a:ext cx="1196441" cy="508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2" b="1" dirty="0"/>
              <a:t>CM</a:t>
            </a:r>
          </a:p>
          <a:p>
            <a:pPr algn="ctr"/>
            <a:r>
              <a:rPr lang="en-US" sz="1108" dirty="0"/>
              <a:t>(cable modem)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45E076-84FD-C24B-B8D9-9DDE634DD8AC}"/>
              </a:ext>
            </a:extLst>
          </p:cNvPr>
          <p:cNvCxnSpPr/>
          <p:nvPr/>
        </p:nvCxnSpPr>
        <p:spPr>
          <a:xfrm>
            <a:off x="9109372" y="4166868"/>
            <a:ext cx="1994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5">
            <a:extLst>
              <a:ext uri="{FF2B5EF4-FFF2-40B4-BE49-F238E27FC236}">
                <a16:creationId xmlns:a16="http://schemas.microsoft.com/office/drawing/2014/main" id="{C9B61153-9525-D84C-9646-14D90077D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441" y="3686394"/>
            <a:ext cx="663823" cy="64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7F75314-E1DB-CE40-8CBD-77E3D3A0A990}"/>
              </a:ext>
            </a:extLst>
          </p:cNvPr>
          <p:cNvSpPr txBox="1"/>
          <p:nvPr/>
        </p:nvSpPr>
        <p:spPr>
          <a:xfrm>
            <a:off x="9898338" y="3971182"/>
            <a:ext cx="1114408" cy="262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8" dirty="0"/>
              <a:t>PC, </a:t>
            </a:r>
            <a:r>
              <a:rPr lang="en-US" sz="1108" dirty="0">
                <a:solidFill>
                  <a:schemeClr val="tx2">
                    <a:lumMod val="75000"/>
                  </a:schemeClr>
                </a:solidFill>
              </a:rPr>
              <a:t>tablet</a:t>
            </a:r>
            <a:r>
              <a:rPr lang="en-US" sz="1108" dirty="0"/>
              <a:t>, etc.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1F560BF-6A18-AF42-8AD0-14DFAA8898BC}"/>
              </a:ext>
            </a:extLst>
          </p:cNvPr>
          <p:cNvGrpSpPr/>
          <p:nvPr/>
        </p:nvGrpSpPr>
        <p:grpSpPr>
          <a:xfrm>
            <a:off x="7532963" y="3039355"/>
            <a:ext cx="3264547" cy="634927"/>
            <a:chOff x="6005778" y="2771026"/>
            <a:chExt cx="3536592" cy="687838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026368B-81CB-6D49-BF68-7943F6FC32AC}"/>
                </a:ext>
              </a:extLst>
            </p:cNvPr>
            <p:cNvCxnSpPr/>
            <p:nvPr/>
          </p:nvCxnSpPr>
          <p:spPr>
            <a:xfrm>
              <a:off x="6033120" y="3145142"/>
              <a:ext cx="278347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941BC4B-318F-8544-ACA0-7D6B003BB34A}"/>
                </a:ext>
              </a:extLst>
            </p:cNvPr>
            <p:cNvCxnSpPr/>
            <p:nvPr/>
          </p:nvCxnSpPr>
          <p:spPr>
            <a:xfrm>
              <a:off x="6969224" y="3089126"/>
              <a:ext cx="0" cy="1293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lowchart: Delay 30">
              <a:extLst>
                <a:ext uri="{FF2B5EF4-FFF2-40B4-BE49-F238E27FC236}">
                  <a16:creationId xmlns:a16="http://schemas.microsoft.com/office/drawing/2014/main" id="{8BB51235-6120-3640-A1EE-975E454576A9}"/>
                </a:ext>
              </a:extLst>
            </p:cNvPr>
            <p:cNvSpPr/>
            <p:nvPr/>
          </p:nvSpPr>
          <p:spPr>
            <a:xfrm rot="16200000">
              <a:off x="7279146" y="2959645"/>
              <a:ext cx="244252" cy="144016"/>
            </a:xfrm>
            <a:prstGeom prst="flowChartDelay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42" name="Flowchart: Delay 31">
              <a:extLst>
                <a:ext uri="{FF2B5EF4-FFF2-40B4-BE49-F238E27FC236}">
                  <a16:creationId xmlns:a16="http://schemas.microsoft.com/office/drawing/2014/main" id="{D001AA94-918B-C340-B6D1-94522F939314}"/>
                </a:ext>
              </a:extLst>
            </p:cNvPr>
            <p:cNvSpPr/>
            <p:nvPr/>
          </p:nvSpPr>
          <p:spPr>
            <a:xfrm rot="16200000">
              <a:off x="7423163" y="2959645"/>
              <a:ext cx="244252" cy="144016"/>
            </a:xfrm>
            <a:prstGeom prst="flowChartDelay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43" name="Flowchart: Delay 32">
              <a:extLst>
                <a:ext uri="{FF2B5EF4-FFF2-40B4-BE49-F238E27FC236}">
                  <a16:creationId xmlns:a16="http://schemas.microsoft.com/office/drawing/2014/main" id="{7F543BDE-05A7-A94A-9B22-9FB8D85CEFCB}"/>
                </a:ext>
              </a:extLst>
            </p:cNvPr>
            <p:cNvSpPr/>
            <p:nvPr/>
          </p:nvSpPr>
          <p:spPr>
            <a:xfrm rot="16200000">
              <a:off x="7581069" y="2953747"/>
              <a:ext cx="244252" cy="144016"/>
            </a:xfrm>
            <a:prstGeom prst="flowChartDelay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44" name="Flowchart: Delay 33">
              <a:extLst>
                <a:ext uri="{FF2B5EF4-FFF2-40B4-BE49-F238E27FC236}">
                  <a16:creationId xmlns:a16="http://schemas.microsoft.com/office/drawing/2014/main" id="{5E4670BC-34C6-0D4C-BE0A-A8DD711DB223}"/>
                </a:ext>
              </a:extLst>
            </p:cNvPr>
            <p:cNvSpPr/>
            <p:nvPr/>
          </p:nvSpPr>
          <p:spPr>
            <a:xfrm rot="16200000">
              <a:off x="7855210" y="2951008"/>
              <a:ext cx="244252" cy="144016"/>
            </a:xfrm>
            <a:prstGeom prst="flowChartDelay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45" name="Flowchart: Delay 34">
              <a:extLst>
                <a:ext uri="{FF2B5EF4-FFF2-40B4-BE49-F238E27FC236}">
                  <a16:creationId xmlns:a16="http://schemas.microsoft.com/office/drawing/2014/main" id="{C10B9B96-0647-2F42-A2EB-DB7291468433}"/>
                </a:ext>
              </a:extLst>
            </p:cNvPr>
            <p:cNvSpPr/>
            <p:nvPr/>
          </p:nvSpPr>
          <p:spPr>
            <a:xfrm rot="16200000">
              <a:off x="6235030" y="2987011"/>
              <a:ext cx="244252" cy="72008"/>
            </a:xfrm>
            <a:prstGeom prst="flowChartDelay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EBEB016-1AF3-F34C-9BC8-9BB056A6D877}"/>
                </a:ext>
              </a:extLst>
            </p:cNvPr>
            <p:cNvSpPr txBox="1"/>
            <p:nvPr/>
          </p:nvSpPr>
          <p:spPr>
            <a:xfrm>
              <a:off x="6753200" y="3174132"/>
              <a:ext cx="366767" cy="28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8" dirty="0">
                  <a:solidFill>
                    <a:schemeClr val="tx2">
                      <a:lumMod val="75000"/>
                    </a:schemeClr>
                  </a:solidFill>
                </a:rPr>
                <a:t>54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CAE8DB0-C244-474A-A38B-65C1AB46170E}"/>
                </a:ext>
              </a:extLst>
            </p:cNvPr>
            <p:cNvSpPr txBox="1"/>
            <p:nvPr/>
          </p:nvSpPr>
          <p:spPr>
            <a:xfrm>
              <a:off x="8640905" y="3145142"/>
              <a:ext cx="450123" cy="28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8" dirty="0"/>
                <a:t>860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9E73380-2F9E-C941-B5EE-6259773822B8}"/>
                </a:ext>
              </a:extLst>
            </p:cNvPr>
            <p:cNvSpPr txBox="1"/>
            <p:nvPr/>
          </p:nvSpPr>
          <p:spPr>
            <a:xfrm>
              <a:off x="8922061" y="3135353"/>
              <a:ext cx="620309" cy="28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8" dirty="0">
                  <a:solidFill>
                    <a:schemeClr val="tx2">
                      <a:lumMod val="75000"/>
                    </a:schemeClr>
                  </a:solidFill>
                </a:rPr>
                <a:t>(MHz)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C584F2C-7721-9B48-BFB3-3E53A3F95E2E}"/>
                </a:ext>
              </a:extLst>
            </p:cNvPr>
            <p:cNvSpPr txBox="1"/>
            <p:nvPr/>
          </p:nvSpPr>
          <p:spPr>
            <a:xfrm>
              <a:off x="6005778" y="3156686"/>
              <a:ext cx="366767" cy="28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8" dirty="0">
                  <a:solidFill>
                    <a:schemeClr val="tx2">
                      <a:lumMod val="75000"/>
                    </a:schemeClr>
                  </a:solidFill>
                </a:rPr>
                <a:t>10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6972096-545D-2540-AFD3-0DEFFBFAF9A0}"/>
                </a:ext>
              </a:extLst>
            </p:cNvPr>
            <p:cNvSpPr txBox="1"/>
            <p:nvPr/>
          </p:nvSpPr>
          <p:spPr>
            <a:xfrm>
              <a:off x="7041232" y="3126173"/>
              <a:ext cx="917266" cy="28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8" dirty="0">
                  <a:solidFill>
                    <a:schemeClr val="tx2">
                      <a:lumMod val="75000"/>
                    </a:schemeClr>
                  </a:solidFill>
                </a:rPr>
                <a:t>TV signals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D80B0A9-0A87-1B40-8CFE-8B27BE1E0A54}"/>
                </a:ext>
              </a:extLst>
            </p:cNvPr>
            <p:cNvSpPr txBox="1"/>
            <p:nvPr/>
          </p:nvSpPr>
          <p:spPr>
            <a:xfrm>
              <a:off x="7977336" y="2796095"/>
              <a:ext cx="1320153" cy="28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8" dirty="0">
                  <a:solidFill>
                    <a:schemeClr val="tx2">
                      <a:lumMod val="75000"/>
                    </a:schemeClr>
                  </a:solidFill>
                </a:rPr>
                <a:t>CM downstream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CEDDF4E-08D3-2C4D-A8D1-AB88885D3B61}"/>
                </a:ext>
              </a:extLst>
            </p:cNvPr>
            <p:cNvSpPr txBox="1"/>
            <p:nvPr/>
          </p:nvSpPr>
          <p:spPr>
            <a:xfrm>
              <a:off x="6336948" y="2771026"/>
              <a:ext cx="839118" cy="28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8" dirty="0">
                  <a:solidFill>
                    <a:schemeClr val="tx2">
                      <a:lumMod val="75000"/>
                    </a:schemeClr>
                  </a:solidFill>
                </a:rPr>
                <a:t>upstream</a:t>
              </a:r>
            </a:p>
          </p:txBody>
        </p:sp>
      </p:grpSp>
      <p:sp>
        <p:nvSpPr>
          <p:cNvPr id="53" name="TextBox 32">
            <a:extLst>
              <a:ext uri="{FF2B5EF4-FFF2-40B4-BE49-F238E27FC236}">
                <a16:creationId xmlns:a16="http://schemas.microsoft.com/office/drawing/2014/main" id="{DE0C1EBE-5375-AC46-B433-12C61D45763D}"/>
              </a:ext>
            </a:extLst>
          </p:cNvPr>
          <p:cNvSpPr txBox="1"/>
          <p:nvPr/>
        </p:nvSpPr>
        <p:spPr>
          <a:xfrm>
            <a:off x="5069946" y="3176154"/>
            <a:ext cx="2277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Cable television network</a:t>
            </a:r>
          </a:p>
        </p:txBody>
      </p:sp>
      <p:cxnSp>
        <p:nvCxnSpPr>
          <p:cNvPr id="54" name="Straight Connector 14">
            <a:extLst>
              <a:ext uri="{FF2B5EF4-FFF2-40B4-BE49-F238E27FC236}">
                <a16:creationId xmlns:a16="http://schemas.microsoft.com/office/drawing/2014/main" id="{395FC361-00F5-0B46-853B-933485D18E59}"/>
              </a:ext>
            </a:extLst>
          </p:cNvPr>
          <p:cNvCxnSpPr/>
          <p:nvPr/>
        </p:nvCxnSpPr>
        <p:spPr>
          <a:xfrm>
            <a:off x="5565984" y="3930338"/>
            <a:ext cx="6711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32">
            <a:extLst>
              <a:ext uri="{FF2B5EF4-FFF2-40B4-BE49-F238E27FC236}">
                <a16:creationId xmlns:a16="http://schemas.microsoft.com/office/drawing/2014/main" id="{0FC66EF4-CB51-434D-8B63-B952A8193326}"/>
              </a:ext>
            </a:extLst>
          </p:cNvPr>
          <p:cNvSpPr txBox="1"/>
          <p:nvPr/>
        </p:nvSpPr>
        <p:spPr>
          <a:xfrm>
            <a:off x="281021" y="2848126"/>
            <a:ext cx="5956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chemeClr val="tx2">
                    <a:lumMod val="75000"/>
                  </a:schemeClr>
                </a:solidFill>
              </a:rPr>
              <a:t>Typical configuration of Internet access over cable television network</a:t>
            </a:r>
          </a:p>
        </p:txBody>
      </p:sp>
      <p:sp>
        <p:nvSpPr>
          <p:cNvPr id="56" name="TextBox 32">
            <a:extLst>
              <a:ext uri="{FF2B5EF4-FFF2-40B4-BE49-F238E27FC236}">
                <a16:creationId xmlns:a16="http://schemas.microsoft.com/office/drawing/2014/main" id="{A29EAFE6-7AB8-6E42-81A6-1060988E17AC}"/>
              </a:ext>
            </a:extLst>
          </p:cNvPr>
          <p:cNvSpPr txBox="1"/>
          <p:nvPr/>
        </p:nvSpPr>
        <p:spPr>
          <a:xfrm>
            <a:off x="7645612" y="2799446"/>
            <a:ext cx="3377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chemeClr val="tx2">
                    <a:lumMod val="75000"/>
                  </a:schemeClr>
                </a:solidFill>
              </a:rPr>
              <a:t>Spectrum usage example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456212" y="1277797"/>
            <a:ext cx="4248279" cy="276999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2">
                    <a:lumMod val="25000"/>
                  </a:schemeClr>
                </a:solidFill>
              </a:rPr>
              <a:t>*DOCSIS: Data Over Cable Service Interface Specifications</a:t>
            </a:r>
            <a:endParaRPr kumimoji="1" lang="ja-JP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1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799E601-C7F5-4454-B55E-57AC97E735E3}"/>
              </a:ext>
            </a:extLst>
          </p:cNvPr>
          <p:cNvSpPr txBox="1">
            <a:spLocks/>
          </p:cNvSpPr>
          <p:nvPr/>
        </p:nvSpPr>
        <p:spPr>
          <a:xfrm>
            <a:off x="1373139" y="-494180"/>
            <a:ext cx="6509219" cy="1667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CD6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ACHIEVEMENT 2 – BSG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98FE5B4-CD39-4848-8093-984F4DAC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6584" r="29025" b="52574"/>
          <a:stretch/>
        </p:blipFill>
        <p:spPr>
          <a:xfrm>
            <a:off x="326377" y="210635"/>
            <a:ext cx="1006109" cy="10994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AFE11E-2A4C-D841-8EC3-D0F078892A8F}"/>
              </a:ext>
            </a:extLst>
          </p:cNvPr>
          <p:cNvSpPr/>
          <p:nvPr/>
        </p:nvSpPr>
        <p:spPr>
          <a:xfrm>
            <a:off x="347728" y="2944045"/>
            <a:ext cx="1184857" cy="129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J.1401</a:t>
            </a:r>
          </a:p>
          <a:p>
            <a:pPr algn="ctr"/>
            <a:r>
              <a:rPr lang="en-US" sz="1400" dirty="0"/>
              <a:t>(2021)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47D513-55FA-5742-957A-F19C768672FE}"/>
              </a:ext>
            </a:extLst>
          </p:cNvPr>
          <p:cNvSpPr/>
          <p:nvPr/>
        </p:nvSpPr>
        <p:spPr>
          <a:xfrm>
            <a:off x="1532585" y="2944045"/>
            <a:ext cx="10367493" cy="48173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Television Content Distribution Platforms: Requirements for Open Access and Signal Quality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FD0EDF-2594-5541-8656-0545B5853B69}"/>
              </a:ext>
            </a:extLst>
          </p:cNvPr>
          <p:cNvSpPr/>
          <p:nvPr/>
        </p:nvSpPr>
        <p:spPr>
          <a:xfrm>
            <a:off x="1532585" y="3425780"/>
            <a:ext cx="10367493" cy="8113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 standard interface to allow broadcasters to distribute their TV programs with guaranteed quality over cable TV networks built as a national infrastructure.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C82167-5175-9140-9661-61219767A4F3}"/>
              </a:ext>
            </a:extLst>
          </p:cNvPr>
          <p:cNvSpPr/>
          <p:nvPr/>
        </p:nvSpPr>
        <p:spPr>
          <a:xfrm>
            <a:off x="347728" y="4427017"/>
            <a:ext cx="1184857" cy="129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J.Sup.11</a:t>
            </a:r>
          </a:p>
          <a:p>
            <a:pPr algn="ctr"/>
            <a:r>
              <a:rPr lang="en-US" sz="1400" dirty="0"/>
              <a:t>(2021)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1C315F-62AA-9A4E-A4F1-E8A53636F55F}"/>
              </a:ext>
            </a:extLst>
          </p:cNvPr>
          <p:cNvSpPr/>
          <p:nvPr/>
        </p:nvSpPr>
        <p:spPr>
          <a:xfrm>
            <a:off x="1532585" y="4427017"/>
            <a:ext cx="10367493" cy="48173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GB" b="1" kern="100" dirty="0">
                <a:solidFill>
                  <a:schemeClr val="tx2">
                    <a:lumMod val="75000"/>
                  </a:schemeClr>
                </a:solidFill>
              </a:rPr>
              <a:t>Installing a digital TV service for cable networks and relating Recommendations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973C38-9A49-4746-9B9F-8493C02785A8}"/>
              </a:ext>
            </a:extLst>
          </p:cNvPr>
          <p:cNvSpPr/>
          <p:nvPr/>
        </p:nvSpPr>
        <p:spPr>
          <a:xfrm>
            <a:off x="1532585" y="4908752"/>
            <a:ext cx="10367493" cy="8113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 supplemental document providing a collection of the useful SG9 Recommendations to facilitate developing counties to construct an infrastructure for cable television services.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51F318-C273-ED40-80A5-30D99C6922AE}"/>
              </a:ext>
            </a:extLst>
          </p:cNvPr>
          <p:cNvSpPr/>
          <p:nvPr/>
        </p:nvSpPr>
        <p:spPr>
          <a:xfrm>
            <a:off x="347728" y="1461073"/>
            <a:ext cx="1184857" cy="129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J.298</a:t>
            </a:r>
          </a:p>
          <a:p>
            <a:pPr algn="ctr"/>
            <a:r>
              <a:rPr lang="en-US" sz="1400" dirty="0"/>
              <a:t>(2018)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E1BB33-9D5B-C747-A1E4-3F4F77F91676}"/>
              </a:ext>
            </a:extLst>
          </p:cNvPr>
          <p:cNvSpPr/>
          <p:nvPr/>
        </p:nvSpPr>
        <p:spPr>
          <a:xfrm>
            <a:off x="1532585" y="1461073"/>
            <a:ext cx="10367493" cy="67117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b="1" kern="100" dirty="0">
                <a:solidFill>
                  <a:schemeClr val="tx2">
                    <a:lumMod val="75000"/>
                  </a:schemeClr>
                </a:solidFill>
              </a:rPr>
              <a:t>Requirements and technical specifications of cable TV hybrid set-top box that has the compatibility with terrestrial and satellite TV transport</a:t>
            </a:r>
            <a:endParaRPr lang="en-US" b="1" kern="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716F6C-3D0E-EB41-9DFA-E7E92A10B7B9}"/>
              </a:ext>
            </a:extLst>
          </p:cNvPr>
          <p:cNvSpPr/>
          <p:nvPr/>
        </p:nvSpPr>
        <p:spPr>
          <a:xfrm>
            <a:off x="1532585" y="2132676"/>
            <a:ext cx="10367493" cy="6215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Defining requirements and technical specifications of streamlined and cost-effective cable TV set-top box having signal reception capability of terrestrial and satellite broadcasting.</a:t>
            </a:r>
          </a:p>
        </p:txBody>
      </p:sp>
    </p:spTree>
    <p:extLst>
      <p:ext uri="{BB962C8B-B14F-4D97-AF65-F5344CB8AC3E}">
        <p14:creationId xmlns:p14="http://schemas.microsoft.com/office/powerpoint/2010/main" val="2607483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799E601-C7F5-4454-B55E-57AC97E735E3}"/>
              </a:ext>
            </a:extLst>
          </p:cNvPr>
          <p:cNvSpPr txBox="1">
            <a:spLocks/>
          </p:cNvSpPr>
          <p:nvPr/>
        </p:nvSpPr>
        <p:spPr>
          <a:xfrm>
            <a:off x="1373139" y="-494180"/>
            <a:ext cx="10333757" cy="1667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4000" dirty="0">
                <a:solidFill>
                  <a:prstClr val="black"/>
                </a:solidFill>
                <a:latin typeface="Arial"/>
              </a:rPr>
              <a:t>ACHIEVEMENT 3 – CA/DRM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98FE5B4-CD39-4848-8093-984F4DAC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6584" r="29025" b="52574"/>
          <a:stretch/>
        </p:blipFill>
        <p:spPr>
          <a:xfrm>
            <a:off x="326377" y="210635"/>
            <a:ext cx="1006109" cy="10994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7D124F-1290-7C43-B1AC-05987D913BAD}"/>
              </a:ext>
            </a:extLst>
          </p:cNvPr>
          <p:cNvSpPr/>
          <p:nvPr/>
        </p:nvSpPr>
        <p:spPr>
          <a:xfrm>
            <a:off x="417975" y="4015918"/>
            <a:ext cx="2653048" cy="9787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Content distributor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(CA/DRM system A)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AE99F1-F2E9-CD40-8001-3AA7A6D18204}"/>
              </a:ext>
            </a:extLst>
          </p:cNvPr>
          <p:cNvSpPr/>
          <p:nvPr/>
        </p:nvSpPr>
        <p:spPr>
          <a:xfrm>
            <a:off x="434543" y="5541447"/>
            <a:ext cx="2653048" cy="978794"/>
          </a:xfrm>
          <a:prstGeom prst="rect">
            <a:avLst/>
          </a:prstGeom>
          <a:solidFill>
            <a:srgbClr val="C5E0B3"/>
          </a:solidFill>
          <a:ln>
            <a:solidFill>
              <a:srgbClr val="A7BF9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Content distributor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(CA/DRM system B)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05E39F-3CD3-B345-9FF8-50FDC3039509}"/>
              </a:ext>
            </a:extLst>
          </p:cNvPr>
          <p:cNvSpPr/>
          <p:nvPr/>
        </p:nvSpPr>
        <p:spPr>
          <a:xfrm>
            <a:off x="3646882" y="3986969"/>
            <a:ext cx="3308262" cy="103669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Cable television network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0F7431-1D53-A04D-ABB9-D1C34CDE0238}"/>
              </a:ext>
            </a:extLst>
          </p:cNvPr>
          <p:cNvSpPr/>
          <p:nvPr/>
        </p:nvSpPr>
        <p:spPr>
          <a:xfrm>
            <a:off x="7514435" y="3777169"/>
            <a:ext cx="3166556" cy="645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E5F5A4-9559-1A4D-871E-DA851A1C6459}"/>
              </a:ext>
            </a:extLst>
          </p:cNvPr>
          <p:cNvSpPr/>
          <p:nvPr/>
        </p:nvSpPr>
        <p:spPr>
          <a:xfrm>
            <a:off x="8635180" y="3859605"/>
            <a:ext cx="1964679" cy="48229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Hardware implementation of CA/DRM system 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001433-76A3-F64A-AE32-4064B65D02CF}"/>
              </a:ext>
            </a:extLst>
          </p:cNvPr>
          <p:cNvSpPr/>
          <p:nvPr/>
        </p:nvSpPr>
        <p:spPr>
          <a:xfrm>
            <a:off x="7514435" y="4529494"/>
            <a:ext cx="3166556" cy="645354"/>
          </a:xfrm>
          <a:prstGeom prst="rect">
            <a:avLst/>
          </a:prstGeom>
          <a:solidFill>
            <a:srgbClr val="FFDCB9"/>
          </a:solidFill>
          <a:ln w="28575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A1EEC5-8A53-4041-8F9E-7FBA602156E4}"/>
              </a:ext>
            </a:extLst>
          </p:cNvPr>
          <p:cNvSpPr/>
          <p:nvPr/>
        </p:nvSpPr>
        <p:spPr>
          <a:xfrm>
            <a:off x="8609422" y="4610119"/>
            <a:ext cx="1964679" cy="484104"/>
          </a:xfrm>
          <a:prstGeom prst="rect">
            <a:avLst/>
          </a:prstGeom>
          <a:solidFill>
            <a:srgbClr val="FF9300"/>
          </a:solidFill>
          <a:ln>
            <a:solidFill>
              <a:srgbClr val="B86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ECI implementation of CA/DRM system 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B9D3D4-4FE7-4442-BAB9-7D8CFB937CAF}"/>
              </a:ext>
            </a:extLst>
          </p:cNvPr>
          <p:cNvSpPr/>
          <p:nvPr/>
        </p:nvSpPr>
        <p:spPr>
          <a:xfrm>
            <a:off x="7514435" y="6063952"/>
            <a:ext cx="3166556" cy="6501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B6B5E4-0307-1845-A7A6-9BA7591B2AC0}"/>
              </a:ext>
            </a:extLst>
          </p:cNvPr>
          <p:cNvSpPr/>
          <p:nvPr/>
        </p:nvSpPr>
        <p:spPr>
          <a:xfrm>
            <a:off x="8635180" y="6134773"/>
            <a:ext cx="1964679" cy="521852"/>
          </a:xfrm>
          <a:prstGeom prst="rect">
            <a:avLst/>
          </a:prstGeom>
          <a:solidFill>
            <a:srgbClr val="C5E0B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Hardware implementation of CA/DRM system 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501E04-88FA-E94F-9120-878FDBCA8CE5}"/>
              </a:ext>
            </a:extLst>
          </p:cNvPr>
          <p:cNvSpPr/>
          <p:nvPr/>
        </p:nvSpPr>
        <p:spPr>
          <a:xfrm>
            <a:off x="7514435" y="5330108"/>
            <a:ext cx="3166556" cy="645354"/>
          </a:xfrm>
          <a:prstGeom prst="rect">
            <a:avLst/>
          </a:prstGeom>
          <a:solidFill>
            <a:srgbClr val="FFDCB9"/>
          </a:solidFill>
          <a:ln w="28575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E82BB-29EB-2B46-A6CF-7A0C3491A44E}"/>
              </a:ext>
            </a:extLst>
          </p:cNvPr>
          <p:cNvSpPr/>
          <p:nvPr/>
        </p:nvSpPr>
        <p:spPr>
          <a:xfrm>
            <a:off x="8609422" y="5410733"/>
            <a:ext cx="1964679" cy="484104"/>
          </a:xfrm>
          <a:prstGeom prst="rect">
            <a:avLst/>
          </a:prstGeom>
          <a:solidFill>
            <a:srgbClr val="FF9300"/>
          </a:solidFill>
          <a:ln>
            <a:solidFill>
              <a:srgbClr val="B86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ECI implementation of CA/DRM system B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28A4177-4F5F-B64F-BF4A-C78B4416DD99}"/>
              </a:ext>
            </a:extLst>
          </p:cNvPr>
          <p:cNvSpPr/>
          <p:nvPr/>
        </p:nvSpPr>
        <p:spPr>
          <a:xfrm>
            <a:off x="3646882" y="5512498"/>
            <a:ext cx="3308262" cy="103669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Cable television network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1AD009-93DA-C647-8967-FDE4999B4284}"/>
              </a:ext>
            </a:extLst>
          </p:cNvPr>
          <p:cNvSpPr txBox="1"/>
          <p:nvPr/>
        </p:nvSpPr>
        <p:spPr>
          <a:xfrm>
            <a:off x="8638518" y="572879"/>
            <a:ext cx="2840842" cy="523220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*CA: conditional access</a:t>
            </a:r>
          </a:p>
          <a:p>
            <a:r>
              <a:rPr lang="en-US" sz="1400" dirty="0"/>
              <a:t>  DRM: digital rights management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6B32451-B156-394E-BE4F-EED5A8E7BFFE}"/>
              </a:ext>
            </a:extLst>
          </p:cNvPr>
          <p:cNvCxnSpPr>
            <a:cxnSpLocks/>
          </p:cNvCxnSpPr>
          <p:nvPr/>
        </p:nvCxnSpPr>
        <p:spPr>
          <a:xfrm flipV="1">
            <a:off x="326377" y="5251116"/>
            <a:ext cx="10354614" cy="7159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D9C70EC-AA3E-AE4E-B195-BF9CFD8C9AB7}"/>
              </a:ext>
            </a:extLst>
          </p:cNvPr>
          <p:cNvCxnSpPr>
            <a:stCxn id="4" idx="3"/>
          </p:cNvCxnSpPr>
          <p:nvPr/>
        </p:nvCxnSpPr>
        <p:spPr>
          <a:xfrm>
            <a:off x="3071023" y="4505315"/>
            <a:ext cx="575859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6F619B5-2BB9-E640-B9C7-1808F6E78D93}"/>
              </a:ext>
            </a:extLst>
          </p:cNvPr>
          <p:cNvCxnSpPr/>
          <p:nvPr/>
        </p:nvCxnSpPr>
        <p:spPr>
          <a:xfrm>
            <a:off x="3071023" y="6027626"/>
            <a:ext cx="575859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3F426D3-D2A4-2248-A7A6-05B2C4E23E88}"/>
              </a:ext>
            </a:extLst>
          </p:cNvPr>
          <p:cNvCxnSpPr>
            <a:cxnSpLocks/>
          </p:cNvCxnSpPr>
          <p:nvPr/>
        </p:nvCxnSpPr>
        <p:spPr>
          <a:xfrm>
            <a:off x="6667918" y="4196222"/>
            <a:ext cx="846517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AF314EF-3810-BF4B-AADB-836AE3C3C65C}"/>
              </a:ext>
            </a:extLst>
          </p:cNvPr>
          <p:cNvCxnSpPr>
            <a:cxnSpLocks/>
          </p:cNvCxnSpPr>
          <p:nvPr/>
        </p:nvCxnSpPr>
        <p:spPr>
          <a:xfrm>
            <a:off x="6667918" y="4801529"/>
            <a:ext cx="846517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E5A0169-4EBB-844E-B5B5-B9948EC7A30E}"/>
              </a:ext>
            </a:extLst>
          </p:cNvPr>
          <p:cNvCxnSpPr>
            <a:cxnSpLocks/>
          </p:cNvCxnSpPr>
          <p:nvPr/>
        </p:nvCxnSpPr>
        <p:spPr>
          <a:xfrm>
            <a:off x="6667918" y="5721752"/>
            <a:ext cx="846517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8D35B4C-1BCF-0048-A06D-4B023517EEC8}"/>
              </a:ext>
            </a:extLst>
          </p:cNvPr>
          <p:cNvCxnSpPr>
            <a:cxnSpLocks/>
          </p:cNvCxnSpPr>
          <p:nvPr/>
        </p:nvCxnSpPr>
        <p:spPr>
          <a:xfrm>
            <a:off x="6667918" y="6327059"/>
            <a:ext cx="846517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38D69A6-0A20-0041-BE36-D032F8A0FE83}"/>
              </a:ext>
            </a:extLst>
          </p:cNvPr>
          <p:cNvSpPr txBox="1"/>
          <p:nvPr/>
        </p:nvSpPr>
        <p:spPr>
          <a:xfrm>
            <a:off x="7512269" y="3859605"/>
            <a:ext cx="112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Proprietary STB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C75123-F7EC-1F43-872F-F4E3893F76AB}"/>
              </a:ext>
            </a:extLst>
          </p:cNvPr>
          <p:cNvSpPr txBox="1"/>
          <p:nvPr/>
        </p:nvSpPr>
        <p:spPr>
          <a:xfrm>
            <a:off x="7512269" y="6119230"/>
            <a:ext cx="112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Proprietary STB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1B779C5-359A-114E-A3C2-258F9BE61A3D}"/>
              </a:ext>
            </a:extLst>
          </p:cNvPr>
          <p:cNvSpPr txBox="1"/>
          <p:nvPr/>
        </p:nvSpPr>
        <p:spPr>
          <a:xfrm>
            <a:off x="7512269" y="4593701"/>
            <a:ext cx="112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ECI-based STB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D9DD7EE-BFF2-9541-9EA4-78CF641BE7E3}"/>
              </a:ext>
            </a:extLst>
          </p:cNvPr>
          <p:cNvSpPr txBox="1"/>
          <p:nvPr/>
        </p:nvSpPr>
        <p:spPr>
          <a:xfrm>
            <a:off x="7512269" y="5398014"/>
            <a:ext cx="112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ECI-based STB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99BC20-23B3-294D-B507-66197C00BF2E}"/>
              </a:ext>
            </a:extLst>
          </p:cNvPr>
          <p:cNvSpPr txBox="1"/>
          <p:nvPr/>
        </p:nvSpPr>
        <p:spPr>
          <a:xfrm>
            <a:off x="11006571" y="4499273"/>
            <a:ext cx="112291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By ECI, the same product can be used for different CA/DRM systems.</a:t>
            </a: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42805324-DFE6-6D4C-B098-497B2B77E847}"/>
              </a:ext>
            </a:extLst>
          </p:cNvPr>
          <p:cNvSpPr/>
          <p:nvPr/>
        </p:nvSpPr>
        <p:spPr>
          <a:xfrm>
            <a:off x="10760650" y="4593701"/>
            <a:ext cx="245921" cy="1197119"/>
          </a:xfrm>
          <a:prstGeom prst="rightBrace">
            <a:avLst>
              <a:gd name="adj1" fmla="val 16044"/>
              <a:gd name="adj2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E569D3D-4B84-094F-86FD-088C8A33CBCC}"/>
              </a:ext>
            </a:extLst>
          </p:cNvPr>
          <p:cNvSpPr/>
          <p:nvPr/>
        </p:nvSpPr>
        <p:spPr>
          <a:xfrm>
            <a:off x="437879" y="1627261"/>
            <a:ext cx="2537140" cy="335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J.1012 </a:t>
            </a:r>
            <a:r>
              <a:rPr lang="en-US" sz="1400" dirty="0"/>
              <a:t>(2020)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179C2E-38AD-014B-9FEA-7C560FFE0BAE}"/>
              </a:ext>
            </a:extLst>
          </p:cNvPr>
          <p:cNvSpPr/>
          <p:nvPr/>
        </p:nvSpPr>
        <p:spPr>
          <a:xfrm>
            <a:off x="437879" y="2012998"/>
            <a:ext cx="2537140" cy="335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J.1013 </a:t>
            </a:r>
            <a:r>
              <a:rPr lang="en-US" sz="1400" dirty="0"/>
              <a:t>(2020)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AE84BAF-20D9-8A42-82D7-C3099C320DCA}"/>
              </a:ext>
            </a:extLst>
          </p:cNvPr>
          <p:cNvSpPr/>
          <p:nvPr/>
        </p:nvSpPr>
        <p:spPr>
          <a:xfrm>
            <a:off x="437879" y="2400886"/>
            <a:ext cx="2537140" cy="335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J.1014 </a:t>
            </a:r>
            <a:r>
              <a:rPr lang="en-US" sz="1400" dirty="0"/>
              <a:t>(2020)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59D2DAE-D981-7D45-A48C-8DB24D89CF72}"/>
              </a:ext>
            </a:extLst>
          </p:cNvPr>
          <p:cNvSpPr/>
          <p:nvPr/>
        </p:nvSpPr>
        <p:spPr>
          <a:xfrm>
            <a:off x="437879" y="2785437"/>
            <a:ext cx="2537140" cy="335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J.1015 </a:t>
            </a:r>
            <a:r>
              <a:rPr lang="en-US" sz="1400" dirty="0"/>
              <a:t>(2020)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B5F9C03-ACF4-9D48-A67A-73235CFE83FC}"/>
              </a:ext>
            </a:extLst>
          </p:cNvPr>
          <p:cNvSpPr/>
          <p:nvPr/>
        </p:nvSpPr>
        <p:spPr>
          <a:xfrm>
            <a:off x="437879" y="3169988"/>
            <a:ext cx="2537140" cy="382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J.1015.1 </a:t>
            </a:r>
            <a:r>
              <a:rPr lang="en-US" sz="1400" dirty="0"/>
              <a:t>(2020)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185CA24-8620-7342-A6C1-8F1A41DED240}"/>
              </a:ext>
            </a:extLst>
          </p:cNvPr>
          <p:cNvSpPr/>
          <p:nvPr/>
        </p:nvSpPr>
        <p:spPr>
          <a:xfrm>
            <a:off x="3071023" y="1621500"/>
            <a:ext cx="8829055" cy="33287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CA/DRM container, loader, interfaces, revocation</a:t>
            </a:r>
            <a:endParaRPr kumimoji="1" lang="en-GB" sz="1600" kern="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224233F-19E1-1149-BA12-C2B4A0269747}"/>
              </a:ext>
            </a:extLst>
          </p:cNvPr>
          <p:cNvSpPr txBox="1"/>
          <p:nvPr/>
        </p:nvSpPr>
        <p:spPr>
          <a:xfrm>
            <a:off x="393259" y="1237420"/>
            <a:ext cx="1053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solidFill>
                  <a:schemeClr val="tx2">
                    <a:lumMod val="75000"/>
                  </a:schemeClr>
                </a:solidFill>
              </a:rPr>
              <a:t>Recommendations for embedded common interface (ECI) for exchangeable CA/DRM solutions</a:t>
            </a:r>
            <a:endParaRPr lang="en-US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74DD62D-C9B1-6B41-A467-A9DB1593D7DB}"/>
              </a:ext>
            </a:extLst>
          </p:cNvPr>
          <p:cNvSpPr/>
          <p:nvPr/>
        </p:nvSpPr>
        <p:spPr>
          <a:xfrm>
            <a:off x="3071023" y="2006175"/>
            <a:ext cx="8829055" cy="33287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The virtual machine</a:t>
            </a:r>
            <a:endParaRPr kumimoji="1" lang="en-GB" sz="1600" kern="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8CE041E-C6BF-AD4A-925A-D15C2C66674D}"/>
              </a:ext>
            </a:extLst>
          </p:cNvPr>
          <p:cNvSpPr/>
          <p:nvPr/>
        </p:nvSpPr>
        <p:spPr>
          <a:xfrm>
            <a:off x="3071023" y="2392468"/>
            <a:ext cx="8829055" cy="33287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Advanced security – ECI-specific functionalities </a:t>
            </a:r>
            <a:endParaRPr kumimoji="1" lang="en-GB" sz="1600" kern="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08FD437-D2D5-4041-AB85-3A519C6F89CE}"/>
              </a:ext>
            </a:extLst>
          </p:cNvPr>
          <p:cNvSpPr/>
          <p:nvPr/>
        </p:nvSpPr>
        <p:spPr>
          <a:xfrm>
            <a:off x="3071023" y="2777779"/>
            <a:ext cx="8829055" cy="33287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The advanced security system - Key ladder block </a:t>
            </a:r>
            <a:endParaRPr kumimoji="1" lang="en-GB" sz="1600" kern="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AF36449-8ED4-9D41-994F-7EE105AF4318}"/>
              </a:ext>
            </a:extLst>
          </p:cNvPr>
          <p:cNvSpPr/>
          <p:nvPr/>
        </p:nvSpPr>
        <p:spPr>
          <a:xfrm>
            <a:off x="3071023" y="3165930"/>
            <a:ext cx="8829055" cy="4003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The advanced security system - Key ladder block : Authentication of control word-usage rules information and associated data 1 </a:t>
            </a:r>
            <a:endParaRPr kumimoji="1" lang="en-GB" sz="1400" kern="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81AAEB5-9EE1-8B43-9BAB-A27F4EF7F981}"/>
              </a:ext>
            </a:extLst>
          </p:cNvPr>
          <p:cNvSpPr txBox="1"/>
          <p:nvPr/>
        </p:nvSpPr>
        <p:spPr>
          <a:xfrm>
            <a:off x="344640" y="3557709"/>
            <a:ext cx="7387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Note: Requirements (J.1010) and Architecture (J.1011) have been approved in the previous study period.</a:t>
            </a:r>
          </a:p>
        </p:txBody>
      </p:sp>
    </p:spTree>
    <p:extLst>
      <p:ext uri="{BB962C8B-B14F-4D97-AF65-F5344CB8AC3E}">
        <p14:creationId xmlns:p14="http://schemas.microsoft.com/office/powerpoint/2010/main" val="4069596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799E601-C7F5-4454-B55E-57AC97E735E3}"/>
              </a:ext>
            </a:extLst>
          </p:cNvPr>
          <p:cNvSpPr txBox="1">
            <a:spLocks/>
          </p:cNvSpPr>
          <p:nvPr/>
        </p:nvSpPr>
        <p:spPr>
          <a:xfrm>
            <a:off x="1373139" y="-494180"/>
            <a:ext cx="10423909" cy="1667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CD6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ACHIEVEMENT 4 – INTRODUCTION OF AI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98FE5B4-CD39-4848-8093-984F4DAC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6584" r="29025" b="52574"/>
          <a:stretch/>
        </p:blipFill>
        <p:spPr>
          <a:xfrm>
            <a:off x="326377" y="210635"/>
            <a:ext cx="1006109" cy="10994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E51F318-C273-ED40-80A5-30D99C6922AE}"/>
              </a:ext>
            </a:extLst>
          </p:cNvPr>
          <p:cNvSpPr/>
          <p:nvPr/>
        </p:nvSpPr>
        <p:spPr>
          <a:xfrm>
            <a:off x="347728" y="2941047"/>
            <a:ext cx="1184857" cy="129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J.1600</a:t>
            </a:r>
          </a:p>
          <a:p>
            <a:pPr algn="ctr"/>
            <a:r>
              <a:rPr lang="en-US" sz="1400" dirty="0"/>
              <a:t>(2019)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E1BB33-9D5B-C747-A1E4-3F4F77F91676}"/>
              </a:ext>
            </a:extLst>
          </p:cNvPr>
          <p:cNvSpPr/>
          <p:nvPr/>
        </p:nvSpPr>
        <p:spPr>
          <a:xfrm>
            <a:off x="1532585" y="2941047"/>
            <a:ext cx="10367493" cy="67117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b="1" kern="100" dirty="0">
                <a:solidFill>
                  <a:schemeClr val="tx2">
                    <a:lumMod val="75000"/>
                  </a:schemeClr>
                </a:solidFill>
              </a:rPr>
              <a:t>Premium cable network platform – Framework</a:t>
            </a:r>
            <a:endParaRPr lang="en-US" b="1" kern="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716F6C-3D0E-EB41-9DFA-E7E92A10B7B9}"/>
              </a:ext>
            </a:extLst>
          </p:cNvPr>
          <p:cNvSpPr/>
          <p:nvPr/>
        </p:nvSpPr>
        <p:spPr>
          <a:xfrm>
            <a:off x="1532585" y="3612650"/>
            <a:ext cx="10367493" cy="6215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Premium cable television network platform that introduced </a:t>
            </a:r>
            <a:r>
              <a:rPr lang="en-GB" dirty="0"/>
              <a:t>cloud-based AI to facilitate intelligent and automated network operation and maintenance</a:t>
            </a:r>
            <a:r>
              <a:rPr lang="en-US" dirty="0"/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87AAE4-47A7-804B-A694-AAD2D59A9AEE}"/>
              </a:ext>
            </a:extLst>
          </p:cNvPr>
          <p:cNvSpPr txBox="1"/>
          <p:nvPr/>
        </p:nvSpPr>
        <p:spPr>
          <a:xfrm>
            <a:off x="393259" y="1313689"/>
            <a:ext cx="482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solidFill>
                  <a:schemeClr val="tx2">
                    <a:lumMod val="75000"/>
                  </a:schemeClr>
                </a:solidFill>
              </a:rPr>
              <a:t>New Question for artificial intelligence (AI)</a:t>
            </a:r>
            <a:endParaRPr lang="en-US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59A412-A297-3B4B-9B56-E36CC9F4CA1C}"/>
              </a:ext>
            </a:extLst>
          </p:cNvPr>
          <p:cNvSpPr/>
          <p:nvPr/>
        </p:nvSpPr>
        <p:spPr>
          <a:xfrm>
            <a:off x="347728" y="1723440"/>
            <a:ext cx="1184857" cy="66973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Q12/9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F05AAC-C9E1-D148-827B-194B759FDBC3}"/>
              </a:ext>
            </a:extLst>
          </p:cNvPr>
          <p:cNvSpPr/>
          <p:nvPr/>
        </p:nvSpPr>
        <p:spPr>
          <a:xfrm>
            <a:off x="1532585" y="1717645"/>
            <a:ext cx="10367493" cy="671176"/>
          </a:xfrm>
          <a:prstGeom prst="rect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AI-enabled enhanced functions over integrated broadband cable network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b="1" kern="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B96ECC-5A1B-9542-9A40-7F48498D4006}"/>
              </a:ext>
            </a:extLst>
          </p:cNvPr>
          <p:cNvSpPr txBox="1"/>
          <p:nvPr/>
        </p:nvSpPr>
        <p:spPr>
          <a:xfrm>
            <a:off x="393259" y="2549893"/>
            <a:ext cx="5369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solidFill>
                  <a:schemeClr val="tx2">
                    <a:lumMod val="75000"/>
                  </a:schemeClr>
                </a:solidFill>
              </a:rPr>
              <a:t>First ITU-T Recommendation that introduced AI</a:t>
            </a:r>
            <a:endParaRPr lang="en-US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9676D6-F1CD-814F-A808-A631C5B07D8E}"/>
              </a:ext>
            </a:extLst>
          </p:cNvPr>
          <p:cNvSpPr/>
          <p:nvPr/>
        </p:nvSpPr>
        <p:spPr>
          <a:xfrm>
            <a:off x="3930226" y="5591560"/>
            <a:ext cx="1528785" cy="4842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Management and control entity</a:t>
            </a:r>
            <a:endParaRPr lang="en-US" sz="12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825144B-511C-ED45-AD1E-A849249F95A3}"/>
              </a:ext>
            </a:extLst>
          </p:cNvPr>
          <p:cNvCxnSpPr/>
          <p:nvPr/>
        </p:nvCxnSpPr>
        <p:spPr>
          <a:xfrm>
            <a:off x="5564993" y="5485003"/>
            <a:ext cx="53179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A3ABE8-75C7-564F-960C-BC0697E84A43}"/>
              </a:ext>
            </a:extLst>
          </p:cNvPr>
          <p:cNvCxnSpPr/>
          <p:nvPr/>
        </p:nvCxnSpPr>
        <p:spPr>
          <a:xfrm>
            <a:off x="6112056" y="5123611"/>
            <a:ext cx="0" cy="84994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219D322-FF8A-4143-9983-DA1414C53BF5}"/>
              </a:ext>
            </a:extLst>
          </p:cNvPr>
          <p:cNvCxnSpPr/>
          <p:nvPr/>
        </p:nvCxnSpPr>
        <p:spPr>
          <a:xfrm>
            <a:off x="6096790" y="5254526"/>
            <a:ext cx="67116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F17A240-06CB-CD45-9295-97B62B5DD455}"/>
              </a:ext>
            </a:extLst>
          </p:cNvPr>
          <p:cNvCxnSpPr/>
          <p:nvPr/>
        </p:nvCxnSpPr>
        <p:spPr>
          <a:xfrm>
            <a:off x="6127241" y="5840618"/>
            <a:ext cx="2331763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920A652-711A-EE40-8F2F-8051EC2C2858}"/>
              </a:ext>
            </a:extLst>
          </p:cNvPr>
          <p:cNvCxnSpPr/>
          <p:nvPr/>
        </p:nvCxnSpPr>
        <p:spPr>
          <a:xfrm>
            <a:off x="6096788" y="5426437"/>
            <a:ext cx="67116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3C23462-8592-4B4C-B23A-248B138E7883}"/>
              </a:ext>
            </a:extLst>
          </p:cNvPr>
          <p:cNvSpPr/>
          <p:nvPr/>
        </p:nvSpPr>
        <p:spPr>
          <a:xfrm>
            <a:off x="8459003" y="5483934"/>
            <a:ext cx="1196441" cy="508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CM</a:t>
            </a:r>
          </a:p>
          <a:p>
            <a:pPr algn="ctr"/>
            <a:r>
              <a:rPr lang="en-US" sz="1200" dirty="0"/>
              <a:t>(cable modem)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8368059-D87A-0243-A7A7-D2AD319F69A6}"/>
              </a:ext>
            </a:extLst>
          </p:cNvPr>
          <p:cNvCxnSpPr/>
          <p:nvPr/>
        </p:nvCxnSpPr>
        <p:spPr>
          <a:xfrm>
            <a:off x="9655444" y="5840618"/>
            <a:ext cx="1994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5">
            <a:extLst>
              <a:ext uri="{FF2B5EF4-FFF2-40B4-BE49-F238E27FC236}">
                <a16:creationId xmlns:a16="http://schemas.microsoft.com/office/drawing/2014/main" id="{3E1735EE-5A0D-9B49-9BD0-A3ECAA329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513" y="5478400"/>
            <a:ext cx="541467" cy="52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Straight Connector 14">
            <a:extLst>
              <a:ext uri="{FF2B5EF4-FFF2-40B4-BE49-F238E27FC236}">
                <a16:creationId xmlns:a16="http://schemas.microsoft.com/office/drawing/2014/main" id="{69F97150-E009-7143-832D-967CCC94C86C}"/>
              </a:ext>
            </a:extLst>
          </p:cNvPr>
          <p:cNvCxnSpPr/>
          <p:nvPr/>
        </p:nvCxnSpPr>
        <p:spPr>
          <a:xfrm>
            <a:off x="6112056" y="5604088"/>
            <a:ext cx="67116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7CC6E1CD-ABAC-7248-92C3-76776E634ACC}"/>
              </a:ext>
            </a:extLst>
          </p:cNvPr>
          <p:cNvSpPr/>
          <p:nvPr/>
        </p:nvSpPr>
        <p:spPr>
          <a:xfrm>
            <a:off x="1895364" y="5344692"/>
            <a:ext cx="1528785" cy="731158"/>
          </a:xfrm>
          <a:prstGeom prst="rect">
            <a:avLst/>
          </a:prstGeom>
          <a:solidFill>
            <a:srgbClr val="B86A00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Intelligent analyzer and controller</a:t>
            </a:r>
            <a:endParaRPr lang="en-US" sz="14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7E3C5EF-9E44-DF43-B865-1C8DA824666C}"/>
              </a:ext>
            </a:extLst>
          </p:cNvPr>
          <p:cNvCxnSpPr/>
          <p:nvPr/>
        </p:nvCxnSpPr>
        <p:spPr>
          <a:xfrm>
            <a:off x="3424149" y="5715351"/>
            <a:ext cx="506077" cy="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6FE3C051-8100-6E47-94CA-13BF9479CFB8}"/>
              </a:ext>
            </a:extLst>
          </p:cNvPr>
          <p:cNvSpPr/>
          <p:nvPr/>
        </p:nvSpPr>
        <p:spPr>
          <a:xfrm>
            <a:off x="3930225" y="4957342"/>
            <a:ext cx="1528785" cy="4997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Characteristic data collector</a:t>
            </a:r>
            <a:endParaRPr lang="en-US" sz="1200" dirty="0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266E1C9B-C28B-B34A-A146-7A26897F0A9E}"/>
              </a:ext>
            </a:extLst>
          </p:cNvPr>
          <p:cNvSpPr/>
          <p:nvPr/>
        </p:nvSpPr>
        <p:spPr>
          <a:xfrm>
            <a:off x="2644997" y="5137550"/>
            <a:ext cx="1287888" cy="218941"/>
          </a:xfrm>
          <a:custGeom>
            <a:avLst/>
            <a:gdLst>
              <a:gd name="connsiteX0" fmla="*/ 1287888 w 1287888"/>
              <a:gd name="connsiteY0" fmla="*/ 0 h 218941"/>
              <a:gd name="connsiteX1" fmla="*/ 0 w 1287888"/>
              <a:gd name="connsiteY1" fmla="*/ 0 h 218941"/>
              <a:gd name="connsiteX2" fmla="*/ 0 w 1287888"/>
              <a:gd name="connsiteY2" fmla="*/ 218941 h 21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7888" h="218941">
                <a:moveTo>
                  <a:pt x="1287888" y="0"/>
                </a:moveTo>
                <a:lnTo>
                  <a:pt x="0" y="0"/>
                </a:lnTo>
                <a:lnTo>
                  <a:pt x="0" y="218941"/>
                </a:lnTo>
              </a:path>
            </a:pathLst>
          </a:custGeom>
          <a:noFill/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7">
            <a:extLst>
              <a:ext uri="{FF2B5EF4-FFF2-40B4-BE49-F238E27FC236}">
                <a16:creationId xmlns:a16="http://schemas.microsoft.com/office/drawing/2014/main" id="{76941938-D438-6E4D-B24C-81AE2D47C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204" y="4828531"/>
            <a:ext cx="489776" cy="63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B2313FEE-ABA6-FE4B-863A-80F4C304EA11}"/>
              </a:ext>
            </a:extLst>
          </p:cNvPr>
          <p:cNvSpPr/>
          <p:nvPr/>
        </p:nvSpPr>
        <p:spPr>
          <a:xfrm>
            <a:off x="8459003" y="4814233"/>
            <a:ext cx="1196441" cy="508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STB</a:t>
            </a:r>
          </a:p>
          <a:p>
            <a:pPr algn="ctr"/>
            <a:r>
              <a:rPr lang="en-US" sz="1200" b="1" dirty="0"/>
              <a:t>(set-top box)</a:t>
            </a:r>
            <a:endParaRPr lang="en-US" sz="1200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1C7DC56-C68D-FD48-A098-44471F4BBB5F}"/>
              </a:ext>
            </a:extLst>
          </p:cNvPr>
          <p:cNvCxnSpPr/>
          <p:nvPr/>
        </p:nvCxnSpPr>
        <p:spPr>
          <a:xfrm>
            <a:off x="9655444" y="5145159"/>
            <a:ext cx="1994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>
            <a:extLst>
              <a:ext uri="{FF2B5EF4-FFF2-40B4-BE49-F238E27FC236}">
                <a16:creationId xmlns:a16="http://schemas.microsoft.com/office/drawing/2014/main" id="{1B40E160-7BF9-C245-9025-80D0E54B9F1A}"/>
              </a:ext>
            </a:extLst>
          </p:cNvPr>
          <p:cNvSpPr/>
          <p:nvPr/>
        </p:nvSpPr>
        <p:spPr>
          <a:xfrm>
            <a:off x="8203842" y="5089098"/>
            <a:ext cx="257578" cy="772732"/>
          </a:xfrm>
          <a:custGeom>
            <a:avLst/>
            <a:gdLst>
              <a:gd name="connsiteX0" fmla="*/ 257578 w 257578"/>
              <a:gd name="connsiteY0" fmla="*/ 0 h 772732"/>
              <a:gd name="connsiteX1" fmla="*/ 0 w 257578"/>
              <a:gd name="connsiteY1" fmla="*/ 0 h 772732"/>
              <a:gd name="connsiteX2" fmla="*/ 0 w 257578"/>
              <a:gd name="connsiteY2" fmla="*/ 772732 h 77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578" h="772732">
                <a:moveTo>
                  <a:pt x="257578" y="0"/>
                </a:moveTo>
                <a:lnTo>
                  <a:pt x="0" y="0"/>
                </a:lnTo>
                <a:lnTo>
                  <a:pt x="0" y="772732"/>
                </a:ln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5944DA-AF92-484A-A142-56FE3B2886FA}"/>
              </a:ext>
            </a:extLst>
          </p:cNvPr>
          <p:cNvSpPr/>
          <p:nvPr/>
        </p:nvSpPr>
        <p:spPr>
          <a:xfrm>
            <a:off x="1699939" y="4801653"/>
            <a:ext cx="3847082" cy="136620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CE6745E-5F5A-2745-9737-36288777E2C2}"/>
              </a:ext>
            </a:extLst>
          </p:cNvPr>
          <p:cNvSpPr txBox="1"/>
          <p:nvPr/>
        </p:nvSpPr>
        <p:spPr>
          <a:xfrm>
            <a:off x="584910" y="4285984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solidFill>
                  <a:schemeClr val="tx2">
                    <a:lumMod val="75000"/>
                  </a:schemeClr>
                </a:solidFill>
              </a:rPr>
              <a:t>Premium cable network</a:t>
            </a:r>
            <a:endParaRPr lang="en-US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BCB036-6DFE-4343-A61F-606EAE37A33A}"/>
              </a:ext>
            </a:extLst>
          </p:cNvPr>
          <p:cNvSpPr txBox="1"/>
          <p:nvPr/>
        </p:nvSpPr>
        <p:spPr>
          <a:xfrm>
            <a:off x="6463488" y="4783225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Cable network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DFDD190-E558-8F46-B45C-B1AB4E4BC90A}"/>
              </a:ext>
            </a:extLst>
          </p:cNvPr>
          <p:cNvSpPr txBox="1"/>
          <p:nvPr/>
        </p:nvSpPr>
        <p:spPr>
          <a:xfrm>
            <a:off x="8619442" y="4473580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End users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F15DE85-2DA8-8643-82ED-C1817472A16B}"/>
              </a:ext>
            </a:extLst>
          </p:cNvPr>
          <p:cNvSpPr txBox="1"/>
          <p:nvPr/>
        </p:nvSpPr>
        <p:spPr>
          <a:xfrm>
            <a:off x="3456549" y="4512394"/>
            <a:ext cx="1887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Intelligent cable headend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B28C44D-68B7-2F4B-AED1-67D2CDF18024}"/>
              </a:ext>
            </a:extLst>
          </p:cNvPr>
          <p:cNvSpPr txBox="1"/>
          <p:nvPr/>
        </p:nvSpPr>
        <p:spPr>
          <a:xfrm>
            <a:off x="4427269" y="6121078"/>
            <a:ext cx="4192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4"/>
                </a:solidFill>
              </a:rPr>
              <a:t>AI-assisted automated network operation and maintenance</a:t>
            </a:r>
          </a:p>
        </p:txBody>
      </p:sp>
    </p:spTree>
    <p:extLst>
      <p:ext uri="{BB962C8B-B14F-4D97-AF65-F5344CB8AC3E}">
        <p14:creationId xmlns:p14="http://schemas.microsoft.com/office/powerpoint/2010/main" val="229307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799E601-C7F5-4454-B55E-57AC97E735E3}"/>
              </a:ext>
            </a:extLst>
          </p:cNvPr>
          <p:cNvSpPr txBox="1">
            <a:spLocks/>
          </p:cNvSpPr>
          <p:nvPr/>
        </p:nvSpPr>
        <p:spPr>
          <a:xfrm>
            <a:off x="1373139" y="-494180"/>
            <a:ext cx="10423909" cy="1667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CD6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ACHIEVEMENT 5 – ACCESSIBILITY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98FE5B4-CD39-4848-8093-984F4DAC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6584" r="29025" b="52574"/>
          <a:stretch/>
        </p:blipFill>
        <p:spPr>
          <a:xfrm>
            <a:off x="326377" y="210635"/>
            <a:ext cx="1006109" cy="10994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E51F318-C273-ED40-80A5-30D99C6922AE}"/>
              </a:ext>
            </a:extLst>
          </p:cNvPr>
          <p:cNvSpPr/>
          <p:nvPr/>
        </p:nvSpPr>
        <p:spPr>
          <a:xfrm>
            <a:off x="326377" y="3421728"/>
            <a:ext cx="1184857" cy="129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J.acc</a:t>
            </a:r>
            <a:r>
              <a:rPr lang="en-US" b="1" dirty="0"/>
              <a:t>-us-prof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E1BB33-9D5B-C747-A1E4-3F4F77F91676}"/>
              </a:ext>
            </a:extLst>
          </p:cNvPr>
          <p:cNvSpPr/>
          <p:nvPr/>
        </p:nvSpPr>
        <p:spPr>
          <a:xfrm>
            <a:off x="1511234" y="3421728"/>
            <a:ext cx="10367493" cy="67117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b="1" kern="100" dirty="0">
                <a:solidFill>
                  <a:schemeClr val="tx2">
                    <a:lumMod val="75000"/>
                  </a:schemeClr>
                </a:solidFill>
              </a:rPr>
              <a:t>Requirements for a Common user profile to personalize audiovisual content</a:t>
            </a:r>
            <a:endParaRPr lang="en-US" b="1" kern="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716F6C-3D0E-EB41-9DFA-E7E92A10B7B9}"/>
              </a:ext>
            </a:extLst>
          </p:cNvPr>
          <p:cNvSpPr/>
          <p:nvPr/>
        </p:nvSpPr>
        <p:spPr>
          <a:xfrm>
            <a:off x="1511234" y="4093331"/>
            <a:ext cx="10367493" cy="6215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Defining a common user profile framework to offer personalized service including adaptive user interface to people with different range of capabilities.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87AAE4-47A7-804B-A694-AAD2D59A9AEE}"/>
              </a:ext>
            </a:extLst>
          </p:cNvPr>
          <p:cNvSpPr txBox="1"/>
          <p:nvPr/>
        </p:nvSpPr>
        <p:spPr>
          <a:xfrm>
            <a:off x="371908" y="1384024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solidFill>
                  <a:schemeClr val="tx2">
                    <a:lumMod val="75000"/>
                  </a:schemeClr>
                </a:solidFill>
              </a:rPr>
              <a:t>New Question for accessibility</a:t>
            </a:r>
            <a:endParaRPr lang="en-US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59A412-A297-3B4B-9B56-E36CC9F4CA1C}"/>
              </a:ext>
            </a:extLst>
          </p:cNvPr>
          <p:cNvSpPr/>
          <p:nvPr/>
        </p:nvSpPr>
        <p:spPr>
          <a:xfrm>
            <a:off x="326377" y="1819533"/>
            <a:ext cx="1184857" cy="66973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Q11/9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F05AAC-C9E1-D148-827B-194B759FDBC3}"/>
              </a:ext>
            </a:extLst>
          </p:cNvPr>
          <p:cNvSpPr/>
          <p:nvPr/>
        </p:nvSpPr>
        <p:spPr>
          <a:xfrm>
            <a:off x="1511234" y="1813738"/>
            <a:ext cx="10367493" cy="671176"/>
          </a:xfrm>
          <a:prstGeom prst="rect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Accessibility to cable systems and services</a:t>
            </a:r>
            <a:endParaRPr lang="en-US" b="1" kern="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B96ECC-5A1B-9542-9A40-7F48498D4006}"/>
              </a:ext>
            </a:extLst>
          </p:cNvPr>
          <p:cNvSpPr txBox="1"/>
          <p:nvPr/>
        </p:nvSpPr>
        <p:spPr>
          <a:xfrm>
            <a:off x="371908" y="2648934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solidFill>
                  <a:schemeClr val="tx2">
                    <a:lumMod val="75000"/>
                  </a:schemeClr>
                </a:solidFill>
              </a:rPr>
              <a:t>New work item related to accessibility</a:t>
            </a:r>
          </a:p>
          <a:p>
            <a:endParaRPr lang="en-US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A3338-E56E-0349-AB11-80E3726745B2}"/>
              </a:ext>
            </a:extLst>
          </p:cNvPr>
          <p:cNvSpPr txBox="1"/>
          <p:nvPr/>
        </p:nvSpPr>
        <p:spPr>
          <a:xfrm>
            <a:off x="326377" y="3056750"/>
            <a:ext cx="11552349" cy="369332"/>
          </a:xfrm>
          <a:prstGeom prst="rect">
            <a:avLst/>
          </a:prstGeom>
          <a:solidFill>
            <a:srgbClr val="B86A00"/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This work is being conducted under the framework of IRG-AVA (ITU-T SG9, SG16 and ITU-R SG6).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170163-24F0-9949-BDE5-F272E0ADDDD4}"/>
              </a:ext>
            </a:extLst>
          </p:cNvPr>
          <p:cNvSpPr txBox="1"/>
          <p:nvPr/>
        </p:nvSpPr>
        <p:spPr>
          <a:xfrm>
            <a:off x="371908" y="4963637"/>
            <a:ext cx="836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solidFill>
                  <a:schemeClr val="tx2">
                    <a:lumMod val="75000"/>
                  </a:schemeClr>
                </a:solidFill>
              </a:rPr>
              <a:t>Example of parameters of the common user profile defined in </a:t>
            </a:r>
            <a:r>
              <a:rPr lang="en-GB" b="1" u="sng" dirty="0" err="1">
                <a:solidFill>
                  <a:schemeClr val="tx2">
                    <a:lumMod val="75000"/>
                  </a:schemeClr>
                </a:solidFill>
              </a:rPr>
              <a:t>J.acc</a:t>
            </a:r>
            <a:r>
              <a:rPr lang="en-GB" b="1" u="sng" dirty="0">
                <a:solidFill>
                  <a:schemeClr val="tx2">
                    <a:lumMod val="75000"/>
                  </a:schemeClr>
                </a:solidFill>
              </a:rPr>
              <a:t>-us-prof</a:t>
            </a:r>
            <a:endParaRPr lang="en-US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2FC73E-88B5-9443-904D-147369B50D36}"/>
              </a:ext>
            </a:extLst>
          </p:cNvPr>
          <p:cNvSpPr txBox="1"/>
          <p:nvPr/>
        </p:nvSpPr>
        <p:spPr>
          <a:xfrm>
            <a:off x="371908" y="5405384"/>
            <a:ext cx="2839239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Background and foreground color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5ABBEF-58B5-E347-9F32-C10E3F810DE4}"/>
              </a:ext>
            </a:extLst>
          </p:cNvPr>
          <p:cNvSpPr txBox="1"/>
          <p:nvPr/>
        </p:nvSpPr>
        <p:spPr>
          <a:xfrm>
            <a:off x="3316177" y="5405383"/>
            <a:ext cx="1269899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Audio volume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3B19EB-6D59-BE4B-9C63-4D101938C8BE}"/>
              </a:ext>
            </a:extLst>
          </p:cNvPr>
          <p:cNvSpPr txBox="1"/>
          <p:nvPr/>
        </p:nvSpPr>
        <p:spPr>
          <a:xfrm>
            <a:off x="4685556" y="5392303"/>
            <a:ext cx="1627369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Minimum font size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664FF6-A9D7-854D-92A5-F37DA89A741A}"/>
              </a:ext>
            </a:extLst>
          </p:cNvPr>
          <p:cNvSpPr txBox="1"/>
          <p:nvPr/>
        </p:nvSpPr>
        <p:spPr>
          <a:xfrm>
            <a:off x="6412405" y="5392303"/>
            <a:ext cx="2034531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Minimum color contrast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A440EB-FB2E-5540-A493-B682EC373C46}"/>
              </a:ext>
            </a:extLst>
          </p:cNvPr>
          <p:cNvSpPr txBox="1"/>
          <p:nvPr/>
        </p:nvSpPr>
        <p:spPr>
          <a:xfrm>
            <a:off x="371908" y="5778871"/>
            <a:ext cx="6677918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Subtitle (minimum font size, speed, language, maximum latency, caption box size)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BB60D4-EC5B-214E-B43D-53711F663CC2}"/>
              </a:ext>
            </a:extLst>
          </p:cNvPr>
          <p:cNvSpPr txBox="1"/>
          <p:nvPr/>
        </p:nvSpPr>
        <p:spPr>
          <a:xfrm>
            <a:off x="8546416" y="5392303"/>
            <a:ext cx="3048976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Cursor (minimum size, color, speed)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74A33B-176F-204F-9850-A5D236963737}"/>
              </a:ext>
            </a:extLst>
          </p:cNvPr>
          <p:cNvSpPr txBox="1"/>
          <p:nvPr/>
        </p:nvSpPr>
        <p:spPr>
          <a:xfrm>
            <a:off x="7149418" y="5778870"/>
            <a:ext cx="2334293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Screen icon (size, spacing)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BFFDE1-A5DA-7A46-8D49-3C43F77E3EAD}"/>
              </a:ext>
            </a:extLst>
          </p:cNvPr>
          <p:cNvSpPr txBox="1"/>
          <p:nvPr/>
        </p:nvSpPr>
        <p:spPr>
          <a:xfrm>
            <a:off x="9583303" y="5778870"/>
            <a:ext cx="2024913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Audio output language</a:t>
            </a:r>
          </a:p>
        </p:txBody>
      </p:sp>
    </p:spTree>
    <p:extLst>
      <p:ext uri="{BB962C8B-B14F-4D97-AF65-F5344CB8AC3E}">
        <p14:creationId xmlns:p14="http://schemas.microsoft.com/office/powerpoint/2010/main" val="634036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799E601-C7F5-4454-B55E-57AC97E735E3}"/>
              </a:ext>
            </a:extLst>
          </p:cNvPr>
          <p:cNvSpPr txBox="1">
            <a:spLocks/>
          </p:cNvSpPr>
          <p:nvPr/>
        </p:nvSpPr>
        <p:spPr>
          <a:xfrm>
            <a:off x="1373139" y="-494180"/>
            <a:ext cx="10423909" cy="1667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13716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3716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CD6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ACHIEVEMENT 6 – TEREMINAL DEVICE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98FE5B4-CD39-4848-8093-984F4DAC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6584" r="29025" b="52574"/>
          <a:stretch/>
        </p:blipFill>
        <p:spPr>
          <a:xfrm>
            <a:off x="326377" y="210635"/>
            <a:ext cx="1006109" cy="10994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257F539-C9F2-CC45-A2AD-E682C283F519}"/>
              </a:ext>
            </a:extLst>
          </p:cNvPr>
          <p:cNvSpPr txBox="1"/>
          <p:nvPr/>
        </p:nvSpPr>
        <p:spPr>
          <a:xfrm>
            <a:off x="347728" y="1263273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Smart TV operating system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1CAF2E-60AE-924B-8D21-B05F4EC28105}"/>
              </a:ext>
            </a:extLst>
          </p:cNvPr>
          <p:cNvSpPr txBox="1"/>
          <p:nvPr/>
        </p:nvSpPr>
        <p:spPr>
          <a:xfrm>
            <a:off x="6347136" y="1267829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Set-top box (STB)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C8D5EC-A428-4049-8726-E855C46BE877}"/>
              </a:ext>
            </a:extLst>
          </p:cNvPr>
          <p:cNvSpPr/>
          <p:nvPr/>
        </p:nvSpPr>
        <p:spPr>
          <a:xfrm>
            <a:off x="437879" y="1627261"/>
            <a:ext cx="1184857" cy="335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J.1201</a:t>
            </a:r>
            <a:endParaRPr lang="en-US" sz="1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D491DD3-A1F6-5943-AC64-37110A7B484E}"/>
              </a:ext>
            </a:extLst>
          </p:cNvPr>
          <p:cNvSpPr/>
          <p:nvPr/>
        </p:nvSpPr>
        <p:spPr>
          <a:xfrm>
            <a:off x="1622736" y="1627180"/>
            <a:ext cx="4146999" cy="335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b="1" kern="100" dirty="0">
                <a:solidFill>
                  <a:schemeClr val="tx2">
                    <a:lumMod val="75000"/>
                  </a:schemeClr>
                </a:solidFill>
              </a:rPr>
              <a:t>Functional requirements</a:t>
            </a:r>
            <a:endParaRPr lang="en-US" sz="1600" b="1" kern="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7A4CF7-A6FA-EF43-96FC-7B7F76049E60}"/>
              </a:ext>
            </a:extLst>
          </p:cNvPr>
          <p:cNvSpPr/>
          <p:nvPr/>
        </p:nvSpPr>
        <p:spPr>
          <a:xfrm>
            <a:off x="437879" y="2027216"/>
            <a:ext cx="1184857" cy="335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J.1202</a:t>
            </a:r>
            <a:endParaRPr lang="en-US" sz="12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8767254-C552-D74C-9B83-55328FD938A5}"/>
              </a:ext>
            </a:extLst>
          </p:cNvPr>
          <p:cNvSpPr/>
          <p:nvPr/>
        </p:nvSpPr>
        <p:spPr>
          <a:xfrm>
            <a:off x="1622736" y="2027135"/>
            <a:ext cx="4146999" cy="335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b="1" kern="100" dirty="0">
                <a:solidFill>
                  <a:schemeClr val="tx2">
                    <a:lumMod val="75000"/>
                  </a:schemeClr>
                </a:solidFill>
              </a:rPr>
              <a:t>Architecture</a:t>
            </a:r>
            <a:endParaRPr lang="en-US" sz="1600" b="1" kern="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EA19F94-B62B-FA4A-AEBE-EE300BD28CF9}"/>
              </a:ext>
            </a:extLst>
          </p:cNvPr>
          <p:cNvSpPr/>
          <p:nvPr/>
        </p:nvSpPr>
        <p:spPr>
          <a:xfrm>
            <a:off x="437879" y="2427171"/>
            <a:ext cx="1184857" cy="335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J.1203</a:t>
            </a:r>
            <a:endParaRPr lang="en-US" sz="12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E315D18-4576-4642-B4D4-3A520B888C60}"/>
              </a:ext>
            </a:extLst>
          </p:cNvPr>
          <p:cNvSpPr/>
          <p:nvPr/>
        </p:nvSpPr>
        <p:spPr>
          <a:xfrm>
            <a:off x="1622736" y="2427090"/>
            <a:ext cx="4146999" cy="335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b="1" kern="100" dirty="0">
                <a:solidFill>
                  <a:schemeClr val="tx2">
                    <a:lumMod val="75000"/>
                  </a:schemeClr>
                </a:solidFill>
              </a:rPr>
              <a:t>Specification</a:t>
            </a:r>
            <a:endParaRPr lang="en-US" sz="1600" b="1" kern="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F8A20DC-18CA-7D45-8A02-D203DB46D402}"/>
              </a:ext>
            </a:extLst>
          </p:cNvPr>
          <p:cNvSpPr/>
          <p:nvPr/>
        </p:nvSpPr>
        <p:spPr>
          <a:xfrm>
            <a:off x="435732" y="2837149"/>
            <a:ext cx="1184857" cy="335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J.1204</a:t>
            </a:r>
            <a:endParaRPr lang="en-US" sz="12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C74BC9-7F61-A142-8DF7-55B77464192F}"/>
              </a:ext>
            </a:extLst>
          </p:cNvPr>
          <p:cNvSpPr/>
          <p:nvPr/>
        </p:nvSpPr>
        <p:spPr>
          <a:xfrm>
            <a:off x="1620589" y="2837068"/>
            <a:ext cx="4146999" cy="335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b="1" kern="100" dirty="0">
                <a:solidFill>
                  <a:schemeClr val="tx2">
                    <a:lumMod val="75000"/>
                  </a:schemeClr>
                </a:solidFill>
              </a:rPr>
              <a:t>Security framework</a:t>
            </a:r>
            <a:endParaRPr lang="en-US" sz="1600" b="1" kern="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5CAD38E-9398-154F-9FE6-CA36DEE3F0EB}"/>
              </a:ext>
            </a:extLst>
          </p:cNvPr>
          <p:cNvSpPr/>
          <p:nvPr/>
        </p:nvSpPr>
        <p:spPr>
          <a:xfrm>
            <a:off x="435732" y="3249488"/>
            <a:ext cx="1184857" cy="335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J.1205</a:t>
            </a:r>
            <a:endParaRPr lang="en-US" sz="12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9F0B43A-4474-D64D-A646-81C490C25FDE}"/>
              </a:ext>
            </a:extLst>
          </p:cNvPr>
          <p:cNvSpPr/>
          <p:nvPr/>
        </p:nvSpPr>
        <p:spPr>
          <a:xfrm>
            <a:off x="1620589" y="3249407"/>
            <a:ext cx="4146999" cy="335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Hardware abstract layer (HAL) API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80C08FC-2EEE-6C44-90BD-B83A1A8C2681}"/>
              </a:ext>
            </a:extLst>
          </p:cNvPr>
          <p:cNvSpPr txBox="1"/>
          <p:nvPr/>
        </p:nvSpPr>
        <p:spPr>
          <a:xfrm>
            <a:off x="324192" y="4558123"/>
            <a:ext cx="573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One-way downloadable conditional access system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254B9EC-D9A6-5F4D-943F-6D63DD1A7055}"/>
              </a:ext>
            </a:extLst>
          </p:cNvPr>
          <p:cNvSpPr/>
          <p:nvPr/>
        </p:nvSpPr>
        <p:spPr>
          <a:xfrm>
            <a:off x="414343" y="4922111"/>
            <a:ext cx="1184857" cy="335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J.1026</a:t>
            </a:r>
            <a:endParaRPr lang="en-US" sz="12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020E4B1-4AD5-8F40-9E4D-91A8AB094AE5}"/>
              </a:ext>
            </a:extLst>
          </p:cNvPr>
          <p:cNvSpPr/>
          <p:nvPr/>
        </p:nvSpPr>
        <p:spPr>
          <a:xfrm>
            <a:off x="1599200" y="4922030"/>
            <a:ext cx="4146999" cy="335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b="1" kern="100" dirty="0">
                <a:solidFill>
                  <a:schemeClr val="tx2">
                    <a:lumMod val="75000"/>
                  </a:schemeClr>
                </a:solidFill>
              </a:rPr>
              <a:t>Requirements</a:t>
            </a:r>
            <a:endParaRPr lang="en-US" sz="1600" b="1" kern="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3CA88CD-F651-D545-8AF1-552180CBFADE}"/>
              </a:ext>
            </a:extLst>
          </p:cNvPr>
          <p:cNvSpPr/>
          <p:nvPr/>
        </p:nvSpPr>
        <p:spPr>
          <a:xfrm>
            <a:off x="414343" y="5322066"/>
            <a:ext cx="1184857" cy="335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J.1027</a:t>
            </a:r>
            <a:endParaRPr lang="en-US" sz="12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F153F8F-DE09-5449-AA90-A88F6D2799A4}"/>
              </a:ext>
            </a:extLst>
          </p:cNvPr>
          <p:cNvSpPr/>
          <p:nvPr/>
        </p:nvSpPr>
        <p:spPr>
          <a:xfrm>
            <a:off x="1599200" y="5321985"/>
            <a:ext cx="4146999" cy="335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b="1" kern="100" dirty="0">
                <a:solidFill>
                  <a:schemeClr val="tx2">
                    <a:lumMod val="75000"/>
                  </a:schemeClr>
                </a:solidFill>
              </a:rPr>
              <a:t>System architecture</a:t>
            </a:r>
            <a:endParaRPr lang="en-US" sz="1600" b="1" kern="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2259AE5-F0BE-6849-B291-119858E8BC61}"/>
              </a:ext>
            </a:extLst>
          </p:cNvPr>
          <p:cNvSpPr/>
          <p:nvPr/>
        </p:nvSpPr>
        <p:spPr>
          <a:xfrm>
            <a:off x="414343" y="5722021"/>
            <a:ext cx="1184857" cy="335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J.1028</a:t>
            </a:r>
            <a:endParaRPr lang="en-US" sz="12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DCE2EB7-C3D6-044F-AD00-B1AC9DEC8D25}"/>
              </a:ext>
            </a:extLst>
          </p:cNvPr>
          <p:cNvSpPr/>
          <p:nvPr/>
        </p:nvSpPr>
        <p:spPr>
          <a:xfrm>
            <a:off x="1599200" y="5721940"/>
            <a:ext cx="4146999" cy="335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Terminal system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48AC05C-685E-2C47-BFA1-0F8BE18094B8}"/>
              </a:ext>
            </a:extLst>
          </p:cNvPr>
          <p:cNvSpPr txBox="1"/>
          <p:nvPr/>
        </p:nvSpPr>
        <p:spPr>
          <a:xfrm>
            <a:off x="6347136" y="4552698"/>
            <a:ext cx="573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Two-way downloadable conditional access system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B586761-50DF-0945-943E-44DA745FDB2B}"/>
              </a:ext>
            </a:extLst>
          </p:cNvPr>
          <p:cNvSpPr/>
          <p:nvPr/>
        </p:nvSpPr>
        <p:spPr>
          <a:xfrm>
            <a:off x="6437287" y="4916686"/>
            <a:ext cx="1184857" cy="335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J.1031</a:t>
            </a:r>
            <a:endParaRPr lang="en-US" sz="12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6CB968E-C2E9-2C41-922A-DEC0879CBF03}"/>
              </a:ext>
            </a:extLst>
          </p:cNvPr>
          <p:cNvSpPr/>
          <p:nvPr/>
        </p:nvSpPr>
        <p:spPr>
          <a:xfrm>
            <a:off x="7622144" y="4916605"/>
            <a:ext cx="4146999" cy="335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b="1" kern="100" dirty="0">
                <a:solidFill>
                  <a:schemeClr val="tx2">
                    <a:lumMod val="75000"/>
                  </a:schemeClr>
                </a:solidFill>
              </a:rPr>
              <a:t>Requirements</a:t>
            </a:r>
            <a:endParaRPr lang="en-US" sz="1600" b="1" kern="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556EE57-FEFF-F949-8955-12FA18C6C1A9}"/>
              </a:ext>
            </a:extLst>
          </p:cNvPr>
          <p:cNvSpPr/>
          <p:nvPr/>
        </p:nvSpPr>
        <p:spPr>
          <a:xfrm>
            <a:off x="6437287" y="5316641"/>
            <a:ext cx="1184857" cy="335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J.1032</a:t>
            </a:r>
            <a:endParaRPr lang="en-US" sz="12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92298FE-E56E-9A48-80B6-43EFCDC25020}"/>
              </a:ext>
            </a:extLst>
          </p:cNvPr>
          <p:cNvSpPr/>
          <p:nvPr/>
        </p:nvSpPr>
        <p:spPr>
          <a:xfrm>
            <a:off x="7622144" y="5316560"/>
            <a:ext cx="4146999" cy="335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b="1" kern="100" dirty="0">
                <a:solidFill>
                  <a:schemeClr val="tx2">
                    <a:lumMod val="75000"/>
                  </a:schemeClr>
                </a:solidFill>
              </a:rPr>
              <a:t>System architecture</a:t>
            </a:r>
            <a:endParaRPr lang="en-US" sz="1600" b="1" kern="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A47877B-018A-1444-97D9-13B1CC99A5F2}"/>
              </a:ext>
            </a:extLst>
          </p:cNvPr>
          <p:cNvSpPr/>
          <p:nvPr/>
        </p:nvSpPr>
        <p:spPr>
          <a:xfrm>
            <a:off x="6437287" y="5716596"/>
            <a:ext cx="1184857" cy="335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J.1033</a:t>
            </a:r>
            <a:endParaRPr lang="en-US" sz="12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20681B1-DE30-C343-B146-2B9815B1F37D}"/>
              </a:ext>
            </a:extLst>
          </p:cNvPr>
          <p:cNvSpPr/>
          <p:nvPr/>
        </p:nvSpPr>
        <p:spPr>
          <a:xfrm>
            <a:off x="7622144" y="5716515"/>
            <a:ext cx="4146999" cy="335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Terminal system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07E4ABD-1800-0F43-AA77-6D984F1307C7}"/>
              </a:ext>
            </a:extLst>
          </p:cNvPr>
          <p:cNvSpPr/>
          <p:nvPr/>
        </p:nvSpPr>
        <p:spPr>
          <a:xfrm>
            <a:off x="6437287" y="1631817"/>
            <a:ext cx="1184857" cy="335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J.297</a:t>
            </a:r>
            <a:endParaRPr lang="en-US" sz="12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8D1E30-2583-CD4D-ABC3-88F2A55BDB26}"/>
              </a:ext>
            </a:extLst>
          </p:cNvPr>
          <p:cNvSpPr/>
          <p:nvPr/>
        </p:nvSpPr>
        <p:spPr>
          <a:xfrm>
            <a:off x="7622144" y="1631736"/>
            <a:ext cx="4146999" cy="335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4K ultra HDTV STB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57F97CE-DEF8-C14E-AE03-55C0FD7C3FC4}"/>
              </a:ext>
            </a:extLst>
          </p:cNvPr>
          <p:cNvSpPr/>
          <p:nvPr/>
        </p:nvSpPr>
        <p:spPr>
          <a:xfrm>
            <a:off x="6437287" y="2031772"/>
            <a:ext cx="1184857" cy="335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J.298</a:t>
            </a:r>
            <a:endParaRPr lang="en-US" sz="12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136B41F-1229-884F-8038-ABFC34C1A9B9}"/>
              </a:ext>
            </a:extLst>
          </p:cNvPr>
          <p:cNvSpPr/>
          <p:nvPr/>
        </p:nvSpPr>
        <p:spPr>
          <a:xfrm>
            <a:off x="7622144" y="2031691"/>
            <a:ext cx="4146999" cy="335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Cost effective multi-mode STB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BE5BE2D-C1ED-0D4F-89DD-D0AF028C2C68}"/>
              </a:ext>
            </a:extLst>
          </p:cNvPr>
          <p:cNvSpPr/>
          <p:nvPr/>
        </p:nvSpPr>
        <p:spPr>
          <a:xfrm>
            <a:off x="6437287" y="2431672"/>
            <a:ext cx="1184857" cy="335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J.299</a:t>
            </a:r>
            <a:endParaRPr lang="en-US" sz="12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80B211-F4E5-524E-9D82-CB92A8D8F7E4}"/>
              </a:ext>
            </a:extLst>
          </p:cNvPr>
          <p:cNvSpPr/>
          <p:nvPr/>
        </p:nvSpPr>
        <p:spPr>
          <a:xfrm>
            <a:off x="7622144" y="2431591"/>
            <a:ext cx="4146999" cy="335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Auto configuration server for STB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B950876-F461-C04D-A23C-1DA327560021}"/>
              </a:ext>
            </a:extLst>
          </p:cNvPr>
          <p:cNvSpPr txBox="1"/>
          <p:nvPr/>
        </p:nvSpPr>
        <p:spPr>
          <a:xfrm>
            <a:off x="6347136" y="295890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Smart home gateway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849A33C-7E12-A744-B9EE-63530B9660CF}"/>
              </a:ext>
            </a:extLst>
          </p:cNvPr>
          <p:cNvSpPr/>
          <p:nvPr/>
        </p:nvSpPr>
        <p:spPr>
          <a:xfrm>
            <a:off x="6437287" y="3348654"/>
            <a:ext cx="1184857" cy="335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J.1611</a:t>
            </a:r>
            <a:endParaRPr lang="en-US" sz="12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D10C226-4F8B-3A4B-980A-10285FF20CBA}"/>
              </a:ext>
            </a:extLst>
          </p:cNvPr>
          <p:cNvSpPr/>
          <p:nvPr/>
        </p:nvSpPr>
        <p:spPr>
          <a:xfrm>
            <a:off x="7622144" y="3348573"/>
            <a:ext cx="4146999" cy="335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Functional requirements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6337DED-885C-D44A-B561-CB7C37A3E8C4}"/>
              </a:ext>
            </a:extLst>
          </p:cNvPr>
          <p:cNvSpPr/>
          <p:nvPr/>
        </p:nvSpPr>
        <p:spPr>
          <a:xfrm>
            <a:off x="6437287" y="3748609"/>
            <a:ext cx="1184857" cy="335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J.1612</a:t>
            </a:r>
            <a:endParaRPr lang="en-US" sz="12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93C83F7-B197-D04E-8728-33EF66CDA226}"/>
              </a:ext>
            </a:extLst>
          </p:cNvPr>
          <p:cNvSpPr/>
          <p:nvPr/>
        </p:nvSpPr>
        <p:spPr>
          <a:xfrm>
            <a:off x="7622144" y="3748528"/>
            <a:ext cx="4146999" cy="335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Architecture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C3D299-4E0A-CD46-B5BB-26DC919C3D46}"/>
              </a:ext>
            </a:extLst>
          </p:cNvPr>
          <p:cNvCxnSpPr/>
          <p:nvPr/>
        </p:nvCxnSpPr>
        <p:spPr>
          <a:xfrm>
            <a:off x="206062" y="4365938"/>
            <a:ext cx="1171977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51C8DE8-F883-E04F-916D-B7EF6D936D0F}"/>
              </a:ext>
            </a:extLst>
          </p:cNvPr>
          <p:cNvCxnSpPr>
            <a:cxnSpLocks/>
          </p:cNvCxnSpPr>
          <p:nvPr/>
        </p:nvCxnSpPr>
        <p:spPr>
          <a:xfrm>
            <a:off x="6061660" y="1263273"/>
            <a:ext cx="0" cy="310223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053074"/>
      </p:ext>
    </p:extLst>
  </p:cSld>
  <p:clrMapOvr>
    <a:masterClrMapping/>
  </p:clrMapOvr>
</p:sld>
</file>

<file path=ppt/theme/theme1.xml><?xml version="1.0" encoding="utf-8"?>
<a:theme xmlns:a="http://schemas.openxmlformats.org/drawingml/2006/main" name="ITU Theme - White bg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E7E6E6"/>
      </a:lt2>
      <a:accent1>
        <a:srgbClr val="00A3E0"/>
      </a:accent1>
      <a:accent2>
        <a:srgbClr val="757070"/>
      </a:accent2>
      <a:accent3>
        <a:srgbClr val="A5A5A5"/>
      </a:accent3>
      <a:accent4>
        <a:srgbClr val="595959"/>
      </a:accent4>
      <a:accent5>
        <a:srgbClr val="005EB8"/>
      </a:accent5>
      <a:accent6>
        <a:srgbClr val="9BE5FF"/>
      </a:accent6>
      <a:hlink>
        <a:srgbClr val="00A3E0"/>
      </a:hlink>
      <a:folHlink>
        <a:srgbClr val="00A3E0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ig text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E7E6E6"/>
      </a:lt2>
      <a:accent1>
        <a:srgbClr val="00A3E0"/>
      </a:accent1>
      <a:accent2>
        <a:srgbClr val="757070"/>
      </a:accent2>
      <a:accent3>
        <a:srgbClr val="A5A5A5"/>
      </a:accent3>
      <a:accent4>
        <a:srgbClr val="595959"/>
      </a:accent4>
      <a:accent5>
        <a:srgbClr val="005EB8"/>
      </a:accent5>
      <a:accent6>
        <a:srgbClr val="9BE5FF"/>
      </a:accent6>
      <a:hlink>
        <a:srgbClr val="00A3E0"/>
      </a:hlink>
      <a:folHlink>
        <a:srgbClr val="00A3E0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Quote Slide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E7E6E6"/>
      </a:lt2>
      <a:accent1>
        <a:srgbClr val="00A3E0"/>
      </a:accent1>
      <a:accent2>
        <a:srgbClr val="757070"/>
      </a:accent2>
      <a:accent3>
        <a:srgbClr val="A5A5A5"/>
      </a:accent3>
      <a:accent4>
        <a:srgbClr val="595959"/>
      </a:accent4>
      <a:accent5>
        <a:srgbClr val="005EB8"/>
      </a:accent5>
      <a:accent6>
        <a:srgbClr val="9BE5FF"/>
      </a:accent6>
      <a:hlink>
        <a:srgbClr val="00A3E0"/>
      </a:hlink>
      <a:folHlink>
        <a:srgbClr val="00A3E0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FD48118C49BB43A24CDCC7188A1489" ma:contentTypeVersion="1" ma:contentTypeDescription="Create a new document." ma:contentTypeScope="" ma:versionID="a0e8ca3dbd8dc0bb96bca45242d892f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37a7266940aab2202ac67b957d0a61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79262A-19A8-4B87-BC74-590DC271BE8A}"/>
</file>

<file path=customXml/itemProps2.xml><?xml version="1.0" encoding="utf-8"?>
<ds:datastoreItem xmlns:ds="http://schemas.openxmlformats.org/officeDocument/2006/customXml" ds:itemID="{F52C493B-79A6-40F8-8436-643D7EA5AEE4}"/>
</file>

<file path=customXml/itemProps3.xml><?xml version="1.0" encoding="utf-8"?>
<ds:datastoreItem xmlns:ds="http://schemas.openxmlformats.org/officeDocument/2006/customXml" ds:itemID="{470DBC17-BEDB-4F1D-87CF-974B06E25D12}"/>
</file>

<file path=docProps/app.xml><?xml version="1.0" encoding="utf-8"?>
<Properties xmlns="http://schemas.openxmlformats.org/officeDocument/2006/extended-properties" xmlns:vt="http://schemas.openxmlformats.org/officeDocument/2006/docPropsVTypes">
  <TotalTime>19860</TotalTime>
  <Words>2627</Words>
  <Application>Microsoft Office PowerPoint</Application>
  <PresentationFormat>Widescreen</PresentationFormat>
  <Paragraphs>421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Arial Rounded MT Bold</vt:lpstr>
      <vt:lpstr>Calibri</vt:lpstr>
      <vt:lpstr>Calibri Light</vt:lpstr>
      <vt:lpstr>Georgia</vt:lpstr>
      <vt:lpstr>System Font Regular</vt:lpstr>
      <vt:lpstr>Times New Roman</vt:lpstr>
      <vt:lpstr>Wingdings</vt:lpstr>
      <vt:lpstr>ITU Theme - White bg</vt:lpstr>
      <vt:lpstr>Big text</vt:lpstr>
      <vt:lpstr>Quote Slide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Njume Ebong-Barry, Ahone</dc:creator>
  <cp:lastModifiedBy>TSB [EY]</cp:lastModifiedBy>
  <cp:revision>412</cp:revision>
  <dcterms:created xsi:type="dcterms:W3CDTF">2021-03-09T10:44:20Z</dcterms:created>
  <dcterms:modified xsi:type="dcterms:W3CDTF">2022-02-24T14:54:44Z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0x010100EFFD48118C49BB43A24CDCC7188A1489</vt:lpwstr>
  </property>
</Properties>
</file>