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09" r:id="rId5"/>
    <p:sldMasterId id="2147483713" r:id="rId6"/>
    <p:sldMasterId id="2147483720" r:id="rId7"/>
  </p:sldMasterIdLst>
  <p:notesMasterIdLst>
    <p:notesMasterId r:id="rId18"/>
  </p:notesMasterIdLst>
  <p:handoutMasterIdLst>
    <p:handoutMasterId r:id="rId19"/>
  </p:handoutMasterIdLst>
  <p:sldIdLst>
    <p:sldId id="2763" r:id="rId8"/>
    <p:sldId id="2718" r:id="rId9"/>
    <p:sldId id="2770" r:id="rId10"/>
    <p:sldId id="2769" r:id="rId11"/>
    <p:sldId id="2766" r:id="rId12"/>
    <p:sldId id="2767" r:id="rId13"/>
    <p:sldId id="2696" r:id="rId14"/>
    <p:sldId id="2771" r:id="rId15"/>
    <p:sldId id="2772" r:id="rId16"/>
    <p:sldId id="27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77" userDrawn="1">
          <p15:clr>
            <a:srgbClr val="A4A3A4"/>
          </p15:clr>
        </p15:guide>
        <p15:guide id="2" pos="415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  <p15:guide id="4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0B3"/>
    <a:srgbClr val="F4B083"/>
    <a:srgbClr val="00CD00"/>
    <a:srgbClr val="1E83C7"/>
    <a:srgbClr val="F7F7F7"/>
    <a:srgbClr val="00A3E0"/>
    <a:srgbClr val="FFFFFF"/>
    <a:srgbClr val="F2F2F2"/>
    <a:srgbClr val="009CD6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98721-CB3D-4445-B8F9-DA93E8289124}" v="5" dt="2022-02-25T08:30:11.021"/>
    <p1510:client id="{F56FBF55-0A57-40EC-AC59-E5404BD838F3}" vWet="4" dt="2022-02-25T08:29:23.5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777"/>
        <p:guide pos="415"/>
        <p:guide orient="horz" pos="2251"/>
        <p:guide pos="39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591F-50F3-4C40-9DA2-D793276CC0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23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IT"/>
              <a:t>white</a:t>
            </a:r>
          </a:p>
          <a:p>
            <a:pPr marL="228600" indent="-228600">
              <a:buAutoNum type="arabicPeriod"/>
            </a:pPr>
            <a:r>
              <a:rPr lang="en-IT"/>
              <a:t>wtsa logo</a:t>
            </a:r>
          </a:p>
          <a:p>
            <a:pPr marL="228600" indent="-228600">
              <a:buAutoNum type="arabicPeriod"/>
            </a:pPr>
            <a:r>
              <a:rPr lang="en-GB"/>
              <a:t>I</a:t>
            </a:r>
            <a:r>
              <a:rPr lang="en-IT"/>
              <a:t>tu logo</a:t>
            </a:r>
          </a:p>
          <a:p>
            <a:pPr marL="228600" indent="-228600">
              <a:buAutoNum type="arabicPeriod"/>
            </a:pPr>
            <a:r>
              <a:rPr lang="en-GB"/>
              <a:t>T</a:t>
            </a:r>
            <a:r>
              <a:rPr lang="en-IT"/>
              <a:t>hank you</a:t>
            </a:r>
          </a:p>
          <a:p>
            <a:endParaRPr lang="en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591F-50F3-4C40-9DA2-D793276CC0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02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IT"/>
              <a:t>white</a:t>
            </a:r>
          </a:p>
          <a:p>
            <a:pPr marL="228600" indent="-228600">
              <a:buAutoNum type="arabicPeriod"/>
            </a:pPr>
            <a:r>
              <a:rPr lang="en-IT"/>
              <a:t>wtsa logo</a:t>
            </a:r>
          </a:p>
          <a:p>
            <a:pPr marL="228600" indent="-228600">
              <a:buAutoNum type="arabicPeriod"/>
            </a:pPr>
            <a:r>
              <a:rPr lang="en-GB"/>
              <a:t>I</a:t>
            </a:r>
            <a:r>
              <a:rPr lang="en-IT"/>
              <a:t>tu logo</a:t>
            </a:r>
          </a:p>
          <a:p>
            <a:pPr marL="228600" indent="-228600">
              <a:buAutoNum type="arabicPeriod"/>
            </a:pPr>
            <a:r>
              <a:rPr lang="en-GB"/>
              <a:t>T</a:t>
            </a:r>
            <a:r>
              <a:rPr lang="en-IT"/>
              <a:t>hank you</a:t>
            </a:r>
          </a:p>
          <a:p>
            <a:endParaRPr lang="en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591F-50F3-4C40-9DA2-D793276CC0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2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margin-Content with Caption (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8691" y="1959151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 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0F6D26-4165-4298-B9DF-69A0CA57C65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018432" y="1959150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91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71817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7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57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957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86411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 image-L (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64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64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60144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44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2780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55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641AD-3AD5-4F67-A775-821CB3080BD2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rgbClr val="009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02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blue bg) ">
    <p:bg>
      <p:bgPr>
        <a:solidFill>
          <a:srgbClr val="009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A0C4E-2699-4875-A1A1-D48FAD3E32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209" y="1708146"/>
            <a:ext cx="8586483" cy="82454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C9C4F3D-DA29-4A61-8DF0-B7C2509CF7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1209" y="309023"/>
            <a:ext cx="4531421" cy="317500"/>
          </a:xfrm>
        </p:spPr>
        <p:txBody>
          <a:bodyPr/>
          <a:lstStyle>
            <a:lvl1pPr algn="l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 | Section name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B3B6150-4BAF-46BD-B2C3-48BD62516F63}"/>
              </a:ext>
            </a:extLst>
          </p:cNvPr>
          <p:cNvCxnSpPr/>
          <p:nvPr userDrawn="1"/>
        </p:nvCxnSpPr>
        <p:spPr>
          <a:xfrm>
            <a:off x="391209" y="280669"/>
            <a:ext cx="0" cy="3742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790040C-84F8-4B8F-ABEA-564A0EF9447A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009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585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ank you Slide">
    <p:bg>
      <p:bgPr>
        <a:solidFill>
          <a:srgbClr val="009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F35E03-ED1F-4BA6-A9DB-BAA193266DF0}"/>
              </a:ext>
            </a:extLst>
          </p:cNvPr>
          <p:cNvSpPr txBox="1"/>
          <p:nvPr userDrawn="1"/>
        </p:nvSpPr>
        <p:spPr>
          <a:xfrm>
            <a:off x="3457462" y="2905780"/>
            <a:ext cx="524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5BEDD7-9550-46FC-AAD4-3BCDC60161D9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009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7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Aenean </a:t>
            </a:r>
            <a:r>
              <a:rPr lang="en-US" err="1"/>
              <a:t>commodo</a:t>
            </a:r>
            <a:r>
              <a:rPr lang="en-US"/>
              <a:t> ligula </a:t>
            </a:r>
            <a:r>
              <a:rPr lang="en-US" err="1"/>
              <a:t>eget</a:t>
            </a:r>
            <a:r>
              <a:rPr lang="en-US"/>
              <a:t> dolor. Aenean </a:t>
            </a:r>
            <a:r>
              <a:rPr lang="en-US" err="1"/>
              <a:t>massa</a:t>
            </a:r>
            <a:r>
              <a:rPr lang="en-US"/>
              <a:t>. Cum sociis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 Donec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felis</a:t>
            </a:r>
            <a:r>
              <a:rPr lang="en-US"/>
              <a:t>, </a:t>
            </a:r>
            <a:r>
              <a:rPr lang="en-US" err="1"/>
              <a:t>ultricies</a:t>
            </a:r>
            <a:r>
              <a:rPr lang="en-US"/>
              <a:t> </a:t>
            </a:r>
            <a:r>
              <a:rPr lang="en-US" err="1"/>
              <a:t>nec</a:t>
            </a:r>
            <a:r>
              <a:rPr lang="en-US"/>
              <a:t>,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eu</a:t>
            </a:r>
            <a:r>
              <a:rPr lang="en-US"/>
              <a:t>, </a:t>
            </a:r>
            <a:r>
              <a:rPr lang="en-US" err="1"/>
              <a:t>pretium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, sem. </a:t>
            </a:r>
          </a:p>
          <a:p>
            <a:pPr lvl="0"/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consequat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. Donec </a:t>
            </a:r>
            <a:r>
              <a:rPr lang="en-US" err="1"/>
              <a:t>pede</a:t>
            </a:r>
            <a:r>
              <a:rPr lang="en-US"/>
              <a:t> </a:t>
            </a:r>
            <a:r>
              <a:rPr lang="en-US" err="1"/>
              <a:t>justo</a:t>
            </a:r>
            <a:r>
              <a:rPr lang="en-US"/>
              <a:t>, </a:t>
            </a:r>
            <a:r>
              <a:rPr lang="en-US" err="1"/>
              <a:t>fringilla</a:t>
            </a:r>
            <a:r>
              <a:rPr lang="en-US"/>
              <a:t> vel, </a:t>
            </a:r>
            <a:r>
              <a:rPr lang="en-US" err="1"/>
              <a:t>aliquet</a:t>
            </a:r>
            <a:r>
              <a:rPr lang="en-US"/>
              <a:t> </a:t>
            </a:r>
            <a:r>
              <a:rPr lang="en-US" err="1"/>
              <a:t>nec</a:t>
            </a:r>
            <a:r>
              <a:rPr lang="en-US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/>
              <a:t>Cum sociis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 Donec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felis</a:t>
            </a:r>
            <a:r>
              <a:rPr lang="en-US"/>
              <a:t>, </a:t>
            </a:r>
            <a:r>
              <a:rPr lang="en-US" err="1"/>
              <a:t>ultricies</a:t>
            </a:r>
            <a:r>
              <a:rPr lang="en-US"/>
              <a:t> </a:t>
            </a:r>
            <a:r>
              <a:rPr lang="en-US" err="1"/>
              <a:t>nec</a:t>
            </a:r>
            <a:r>
              <a:rPr lang="en-US"/>
              <a:t>,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eu</a:t>
            </a:r>
            <a:r>
              <a:rPr lang="en-US"/>
              <a:t>, </a:t>
            </a:r>
            <a:r>
              <a:rPr lang="en-US" err="1"/>
              <a:t>pretium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Aenean </a:t>
            </a:r>
            <a:r>
              <a:rPr lang="en-US" err="1"/>
              <a:t>commodo</a:t>
            </a:r>
            <a:r>
              <a:rPr lang="en-US"/>
              <a:t> ligula </a:t>
            </a:r>
            <a:r>
              <a:rPr lang="en-US" err="1"/>
              <a:t>eget</a:t>
            </a:r>
            <a:r>
              <a:rPr lang="en-US"/>
              <a:t> dolor. Aenean </a:t>
            </a:r>
            <a:r>
              <a:rPr lang="en-US" err="1"/>
              <a:t>massa</a:t>
            </a:r>
            <a:r>
              <a:rPr lang="en-US"/>
              <a:t>. Cum sociis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 Donec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felis</a:t>
            </a:r>
            <a:r>
              <a:rPr lang="en-US"/>
              <a:t>, </a:t>
            </a:r>
            <a:r>
              <a:rPr lang="en-US" err="1"/>
              <a:t>ultricies</a:t>
            </a:r>
            <a:r>
              <a:rPr lang="en-US"/>
              <a:t> </a:t>
            </a:r>
            <a:r>
              <a:rPr lang="en-US" err="1"/>
              <a:t>nec</a:t>
            </a:r>
            <a:r>
              <a:rPr lang="en-US"/>
              <a:t>, </a:t>
            </a:r>
            <a:r>
              <a:rPr lang="en-US" err="1"/>
              <a:t>pellentesque</a:t>
            </a:r>
            <a:r>
              <a:rPr lang="en-US"/>
              <a:t> </a:t>
            </a:r>
            <a:r>
              <a:rPr lang="en-US" err="1"/>
              <a:t>eu</a:t>
            </a:r>
            <a:r>
              <a:rPr lang="en-US"/>
              <a:t>, </a:t>
            </a:r>
            <a:r>
              <a:rPr lang="en-US" err="1"/>
              <a:t>pretium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Tit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A0DE-A965-4E02-8A8B-981E2FDE5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687" y="1994663"/>
            <a:ext cx="4860830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0F59-7539-405E-B005-C5C92782E9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8687" y="2490758"/>
            <a:ext cx="4860830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AE6D208-1F00-412A-86E9-1A7081F56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92510" y="1994663"/>
            <a:ext cx="4751106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8B83478-806A-4C07-A7A7-0CDF7E621EB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892510" y="2490758"/>
            <a:ext cx="4751106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A48B77-BCF1-4349-8EF0-B33A178937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87" y="1238515"/>
            <a:ext cx="9914929" cy="6359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E4054A-3251-41A6-8BA5-67C64EF3E610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1AD81-2712-4CFB-B585-60CDC561D6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880388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Aenean </a:t>
            </a:r>
            <a:r>
              <a:rPr lang="en-US" err="1"/>
              <a:t>commodo</a:t>
            </a:r>
            <a:r>
              <a:rPr lang="en-US"/>
              <a:t> ligula </a:t>
            </a:r>
            <a:r>
              <a:rPr lang="en-US" err="1"/>
              <a:t>eget</a:t>
            </a:r>
            <a:r>
              <a:rPr lang="en-US"/>
              <a:t> dolor. Aenean </a:t>
            </a:r>
            <a:r>
              <a:rPr lang="en-US" err="1"/>
              <a:t>massa</a:t>
            </a:r>
            <a:r>
              <a:rPr lang="en-US"/>
              <a:t>. Cum sociis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/>
              <a:t>“Lorem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Aenean </a:t>
            </a:r>
            <a:r>
              <a:rPr lang="en-US" err="1"/>
              <a:t>commodo</a:t>
            </a:r>
            <a:r>
              <a:rPr lang="en-US"/>
              <a:t> ligula </a:t>
            </a:r>
            <a:r>
              <a:rPr lang="en-US" err="1"/>
              <a:t>eget</a:t>
            </a:r>
            <a:r>
              <a:rPr lang="en-US"/>
              <a:t> dolor. Aenean </a:t>
            </a:r>
            <a:r>
              <a:rPr lang="en-US" err="1"/>
              <a:t>massa</a:t>
            </a:r>
            <a:r>
              <a:rPr lang="en-US"/>
              <a:t>. Cum sociis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et </a:t>
            </a:r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r>
              <a:rPr lang="en-US"/>
              <a:t>, </a:t>
            </a:r>
            <a:r>
              <a:rPr lang="en-US" err="1"/>
              <a:t>nascetur</a:t>
            </a:r>
            <a:r>
              <a:rPr lang="en-US"/>
              <a:t> </a:t>
            </a:r>
            <a:r>
              <a:rPr lang="en-US" err="1"/>
              <a:t>ridiculus</a:t>
            </a:r>
            <a:r>
              <a:rPr lang="en-US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/>
              <a:t>Insert</a:t>
            </a:r>
            <a:br>
              <a:rPr lang="en-US"/>
            </a:br>
            <a:r>
              <a:rPr lang="en-US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A0814-23D2-DD4C-8E7A-FBCC4ACA6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751F3-BF1A-914F-9142-47270D124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E7AD9-1E19-A644-A651-3102AAB62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B82E-72C7-F04B-BDC6-BE78BCEF3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79DD6-C215-0041-9DBE-459130462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14057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390F-C787-224B-8068-43031765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07DD0-1CD2-9E49-8556-F167E77D4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E2D40-276B-BD4A-B0D2-38CE48741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4639D-946D-254A-B617-5865647A7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41C23-19E4-F74B-9CA5-0F5E7DDC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911947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8CDD2-40D1-0F42-860A-1E9CA92DC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1EC28-74F8-7444-9C06-EFD8EB925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0533E-E376-124F-B4AF-E87B7CFA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B7937-38FF-3741-B5C0-5980542BE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88AC1-E896-5F49-87D1-8467E1025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98677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17A0-636F-944D-90F4-73CE563D3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03C6E-4340-6C48-8B08-B0308C400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7AADE-C4E0-BA4A-B47A-2A09526A4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017C0-C16F-7C47-900F-EAAB39CAE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61A76-188A-A14D-B672-6E6D54BE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203FD-AAAB-D64E-8194-61E7D5BDB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34255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8EE82-9E1F-884F-8DAC-8AC94893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0D89E-B687-A94E-B072-D2C30955C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F45A0-2F3E-F741-A8F7-A8BFCD2AF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CEA39-7C79-954D-9657-FDD1AAE52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9AB9C2-7386-264B-9CEC-DC57DCD127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C22227-F2CD-6945-9377-474EE4EB3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29399-7616-7E4B-BFA7-FD2409C2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7CF76A-42AD-8148-9F61-D58B7B0C0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260273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71D9F-BE5C-BC4C-A978-1C335F5A2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848A99-C0AE-F84D-ADE4-37F7B5F0D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4D6636-23B0-2740-98BA-DF0557A7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DAC61-4CEC-3B43-9A8E-78A88681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58143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055DD-853E-E144-A1DB-8CBD988D7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1C9B87-133D-054B-9608-718E8309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14B0C-BC10-374B-BB53-DF4588989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266868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48941-9137-0845-A365-B74B6C79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4544A-BB71-614D-8C23-574CDF9B0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AE8EC8-9713-2244-8A2D-39D5DB1F1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C5EC6-7294-F04B-94CF-1722802A7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DDED4A-0010-334E-983F-797CE5ED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1D267-5600-1343-B9BA-B14EC9D7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3915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1372" y="2040524"/>
            <a:ext cx="4393315" cy="4125355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  <a:p>
            <a:pPr lvl="2"/>
            <a:r>
              <a:rPr lang="en-US"/>
              <a:t>Fourth level</a:t>
            </a:r>
          </a:p>
          <a:p>
            <a:pPr lvl="3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0255" y="2040523"/>
            <a:ext cx="4393316" cy="4126191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  <a:p>
            <a:pPr lvl="2"/>
            <a:r>
              <a:rPr lang="en-US"/>
              <a:t>Fourth level</a:t>
            </a:r>
          </a:p>
          <a:p>
            <a:pPr lvl="3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373" y="1251017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13749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9207-6F1E-AC48-8E38-3C25E8D6D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80825-BAD4-584E-9E05-F54D87227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E575F-1EEE-1D4C-9E22-E07674D1E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6EC7C-084D-5243-82CF-29B4B4607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91C6-AC87-F045-9DBE-496B309C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4A9C2-4A7B-5F41-9392-A081E48F4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705394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2DAE2-B067-9E48-BD2C-6A3931A99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8AF88-BF77-4447-BB8E-04F34D328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CF7BE-5C26-AD4F-B9FA-E16F31309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D6F4D-171F-CB40-BD62-38AC1519C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33CB4-EB41-3047-87A8-328C7581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740736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05D29F-0862-374E-B794-5610DB2FC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4C9E1-121D-1E43-B6A7-96A82B347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21E39-2255-614D-995D-EA13429B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3533-C3F1-D040-A24E-62A60E797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06BC2-9FEA-5F41-957A-2D4BBF81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1693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7226" y="1975104"/>
            <a:ext cx="6256106" cy="4210543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01D386-9240-4F38-9F1C-4325351B05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225" y="1261501"/>
            <a:ext cx="7177821" cy="5421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5B0268-1877-4B50-85FE-85F64126C828}"/>
              </a:ext>
            </a:extLst>
          </p:cNvPr>
          <p:cNvCxnSpPr/>
          <p:nvPr userDrawn="1"/>
        </p:nvCxnSpPr>
        <p:spPr>
          <a:xfrm>
            <a:off x="607468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16C6763-4EEE-47FB-A7AD-A329AC038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7468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144347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A3B-CF71-48AC-B4B0-550E5EC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83" y="1234865"/>
            <a:ext cx="10313024" cy="635902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33313" y="1927476"/>
            <a:ext cx="10700345" cy="4218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Insert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8B0405-4014-43E6-B303-902A4F998E13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69F8470-F06D-4D52-9A69-30EBD8DA6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3910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557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500046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0046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93546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52770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173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46823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823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6173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255004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457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57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73533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5337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25363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373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98862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62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92362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8231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  <a:p>
            <a:pPr lvl="2"/>
            <a:r>
              <a:rPr lang="en-US"/>
              <a:t>Fourth level</a:t>
            </a:r>
          </a:p>
          <a:p>
            <a:pPr lvl="3"/>
            <a:r>
              <a:rPr lang="en-US"/>
              <a:t>Fifth level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8F7375-39F8-8B47-9ABE-2214A6CC1046}"/>
              </a:ext>
            </a:extLst>
          </p:cNvPr>
          <p:cNvSpPr txBox="1"/>
          <p:nvPr userDrawn="1"/>
        </p:nvSpPr>
        <p:spPr>
          <a:xfrm>
            <a:off x="9328703" y="6333605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err="1">
                <a:solidFill>
                  <a:srgbClr val="009C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  <a:r>
              <a:rPr lang="en-US" sz="1400" spc="50" baseline="0">
                <a:solidFill>
                  <a:srgbClr val="009C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/wtsa2020</a:t>
            </a:r>
          </a:p>
        </p:txBody>
      </p:sp>
    </p:spTree>
    <p:extLst>
      <p:ext uri="{BB962C8B-B14F-4D97-AF65-F5344CB8AC3E}">
        <p14:creationId xmlns:p14="http://schemas.microsoft.com/office/powerpoint/2010/main" val="3452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52" r:id="rId3"/>
    <p:sldLayoutId id="2147483675" r:id="rId4"/>
    <p:sldLayoutId id="2147483676" r:id="rId5"/>
    <p:sldLayoutId id="2147483674" r:id="rId6"/>
    <p:sldLayoutId id="2147483672" r:id="rId7"/>
    <p:sldLayoutId id="2147483657" r:id="rId8"/>
    <p:sldLayoutId id="2147483717" r:id="rId9"/>
    <p:sldLayoutId id="2147483718" r:id="rId10"/>
    <p:sldLayoutId id="2147483719" r:id="rId11"/>
    <p:sldLayoutId id="2147483670" r:id="rId12"/>
    <p:sldLayoutId id="2147483660" r:id="rId13"/>
    <p:sldLayoutId id="2147483687" r:id="rId14"/>
    <p:sldLayoutId id="2147483679" r:id="rId15"/>
    <p:sldLayoutId id="2147483707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  <a:p>
            <a:pPr lvl="2"/>
            <a:r>
              <a:rPr lang="en-US"/>
              <a:t>Fourth level</a:t>
            </a:r>
          </a:p>
          <a:p>
            <a:pPr lvl="3"/>
            <a:r>
              <a:rPr lang="en-US"/>
              <a:t>Fifth level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F862D8-D3B2-7C4F-A824-D4DA572B90F5}"/>
              </a:ext>
            </a:extLst>
          </p:cNvPr>
          <p:cNvSpPr txBox="1"/>
          <p:nvPr userDrawn="1"/>
        </p:nvSpPr>
        <p:spPr>
          <a:xfrm>
            <a:off x="9328703" y="6333605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err="1">
                <a:solidFill>
                  <a:srgbClr val="009C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  <a:r>
              <a:rPr lang="en-US" sz="1400" spc="50" baseline="0">
                <a:solidFill>
                  <a:srgbClr val="009C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/wtsa2020</a:t>
            </a: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>
                <a:latin typeface="Georgia" panose="02040502050405020303" pitchFamily="18" charset="0"/>
              </a:rPr>
              <a:t>We grew up with the internet. </a:t>
            </a:r>
            <a:br>
              <a:rPr lang="en-US" sz="2800" i="1">
                <a:latin typeface="Georgia" panose="02040502050405020303" pitchFamily="18" charset="0"/>
              </a:rPr>
            </a:br>
            <a:r>
              <a:rPr lang="en-US" sz="2800" i="1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A9D456-A8ED-B843-B58B-E432E0CB7DB7}"/>
              </a:ext>
            </a:extLst>
          </p:cNvPr>
          <p:cNvSpPr txBox="1"/>
          <p:nvPr userDrawn="1"/>
        </p:nvSpPr>
        <p:spPr>
          <a:xfrm>
            <a:off x="9328703" y="6333605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err="1">
                <a:solidFill>
                  <a:srgbClr val="009C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  <a:r>
              <a:rPr lang="en-US" sz="1400" spc="50" baseline="0">
                <a:solidFill>
                  <a:srgbClr val="009C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/wtsa2020</a:t>
            </a: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950D9-416B-1949-9269-450AE4243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BCF12-A850-344F-8E61-B262E8513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6507C-FDB3-C548-80CD-93CDFEE5C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38BF-9021-6940-B7D0-C747D937AFF5}" type="datetimeFigureOut">
              <a:rPr lang="en-IT" smtClean="0"/>
              <a:t>02/25/2022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A6493-C03E-C945-A937-5C997D881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C01CB-2D5A-084A-9BD5-3C9CCBF889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3E8D-654F-F943-B21A-77D9FDD640D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3375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9E6E2067-F911-454D-B8E3-D1C81BD499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657"/>
          <a:stretch/>
        </p:blipFill>
        <p:spPr>
          <a:xfrm>
            <a:off x="-4519379" y="-2139436"/>
            <a:ext cx="10230535" cy="11425797"/>
          </a:xfrm>
          <a:prstGeom prst="rect">
            <a:avLst/>
          </a:prstGeom>
        </p:spPr>
      </p:pic>
      <p:pic>
        <p:nvPicPr>
          <p:cNvPr id="14" name="Picture 13" descr="Text&#10;&#10;Description automatically generated with medium confidence">
            <a:extLst>
              <a:ext uri="{FF2B5EF4-FFF2-40B4-BE49-F238E27FC236}">
                <a16:creationId xmlns:a16="http://schemas.microsoft.com/office/drawing/2014/main" id="{E4B66A99-3147-D849-9DCE-8C01BF6D9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226" y="-4314810"/>
            <a:ext cx="5735782" cy="200780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3ADF350-7456-BC46-8DC9-389E8E6A9FA6}"/>
              </a:ext>
            </a:extLst>
          </p:cNvPr>
          <p:cNvSpPr txBox="1"/>
          <p:nvPr/>
        </p:nvSpPr>
        <p:spPr>
          <a:xfrm>
            <a:off x="5647394" y="3639976"/>
            <a:ext cx="6051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Overview ITU-T Study Group 2</a:t>
            </a:r>
            <a:br>
              <a:rPr kumimoji="0" lang="en-GB" sz="2800" b="1" i="0" u="none" strike="noStrike" kern="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2800" b="1" i="0" u="none" strike="noStrike" kern="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during the 2017-2021 study period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14C061-F145-094E-9E1F-840FD978134B}"/>
              </a:ext>
            </a:extLst>
          </p:cNvPr>
          <p:cNvCxnSpPr>
            <a:cxnSpLocks/>
          </p:cNvCxnSpPr>
          <p:nvPr/>
        </p:nvCxnSpPr>
        <p:spPr>
          <a:xfrm>
            <a:off x="6256890" y="3373630"/>
            <a:ext cx="44756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9">
            <a:extLst>
              <a:ext uri="{FF2B5EF4-FFF2-40B4-BE49-F238E27FC236}">
                <a16:creationId xmlns:a16="http://schemas.microsoft.com/office/drawing/2014/main" id="{74A6321C-3412-A44E-9217-BB9E0AA86864}"/>
              </a:ext>
            </a:extLst>
          </p:cNvPr>
          <p:cNvSpPr txBox="1">
            <a:spLocks/>
          </p:cNvSpPr>
          <p:nvPr/>
        </p:nvSpPr>
        <p:spPr>
          <a:xfrm>
            <a:off x="5652836" y="5322996"/>
            <a:ext cx="4159036" cy="298021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Phil Rushton</a:t>
            </a:r>
            <a:endParaRPr lang="en-US" sz="240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Chairman of ITU-T SG2</a:t>
            </a: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614946CD-A91B-3D4C-8F2C-152516B078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37" y="458517"/>
            <a:ext cx="3760677" cy="701003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CC191888-22E2-1144-9C40-FC40E1FC11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81" b="9774"/>
          <a:stretch/>
        </p:blipFill>
        <p:spPr>
          <a:xfrm>
            <a:off x="11227845" y="5872495"/>
            <a:ext cx="786325" cy="859281"/>
          </a:xfrm>
          <a:prstGeom prst="rect">
            <a:avLst/>
          </a:prstGeom>
        </p:spPr>
      </p:pic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ED01465F-F1C5-1B49-A12D-AF65474712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602" y="1115424"/>
            <a:ext cx="5983193" cy="209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44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799E601-C7F5-4454-B55E-57AC97E735E3}"/>
              </a:ext>
            </a:extLst>
          </p:cNvPr>
          <p:cNvSpPr txBox="1">
            <a:spLocks/>
          </p:cNvSpPr>
          <p:nvPr/>
        </p:nvSpPr>
        <p:spPr>
          <a:xfrm>
            <a:off x="1403912" y="-221619"/>
            <a:ext cx="10094961" cy="1667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Focus Group on AI for Natural Disaster Management (FG-AI4NDM)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698FE5B4-CD39-4848-8093-984F4DACF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7" t="6584" r="29025" b="52574"/>
          <a:stretch/>
        </p:blipFill>
        <p:spPr>
          <a:xfrm>
            <a:off x="326377" y="210635"/>
            <a:ext cx="1006109" cy="1099450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CFF9673-F79E-4384-9825-3591ADA656DD}"/>
              </a:ext>
            </a:extLst>
          </p:cNvPr>
          <p:cNvSpPr txBox="1">
            <a:spLocks/>
          </p:cNvSpPr>
          <p:nvPr/>
        </p:nvSpPr>
        <p:spPr>
          <a:xfrm>
            <a:off x="829431" y="2017517"/>
            <a:ext cx="10539542" cy="4231495"/>
          </a:xfrm>
          <a:prstGeom prst="rect">
            <a:avLst/>
          </a:prstGeom>
        </p:spPr>
        <p:txBody>
          <a:bodyPr/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Explores mitigation, preparedness and response for natural disasters in terms of: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collection, monitoring, and handling;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AI-based algorithms for reconstructing, detecting, and forecasting disaster events; and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effective communication during disasters.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 is being conducted in collaboration with WMO and UNEP</a:t>
            </a:r>
          </a:p>
        </p:txBody>
      </p:sp>
    </p:spTree>
    <p:extLst>
      <p:ext uri="{BB962C8B-B14F-4D97-AF65-F5344CB8AC3E}">
        <p14:creationId xmlns:p14="http://schemas.microsoft.com/office/powerpoint/2010/main" val="406252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799E601-C7F5-4454-B55E-57AC97E735E3}"/>
              </a:ext>
            </a:extLst>
          </p:cNvPr>
          <p:cNvSpPr txBox="1">
            <a:spLocks/>
          </p:cNvSpPr>
          <p:nvPr/>
        </p:nvSpPr>
        <p:spPr>
          <a:xfrm>
            <a:off x="1373139" y="-494180"/>
            <a:ext cx="10539542" cy="1667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Areas of work, 2017-2021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698FE5B4-CD39-4848-8093-984F4DACF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7" t="6584" r="29025" b="52574"/>
          <a:stretch/>
        </p:blipFill>
        <p:spPr>
          <a:xfrm>
            <a:off x="326377" y="210635"/>
            <a:ext cx="1006109" cy="1099450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CFF9673-F79E-4384-9825-3591ADA656DD}"/>
              </a:ext>
            </a:extLst>
          </p:cNvPr>
          <p:cNvSpPr txBox="1">
            <a:spLocks/>
          </p:cNvSpPr>
          <p:nvPr/>
        </p:nvSpPr>
        <p:spPr>
          <a:xfrm>
            <a:off x="140109" y="2168877"/>
            <a:ext cx="11562033" cy="4231495"/>
          </a:xfrm>
          <a:prstGeom prst="rect">
            <a:avLst/>
          </a:prstGeom>
        </p:spPr>
        <p:txBody>
          <a:bodyPr/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Operations: provision of services that meet all stakeholder needs.</a:t>
            </a:r>
          </a:p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Numbering Naming Addressing and Identification for today and the future,</a:t>
            </a:r>
            <a:br>
              <a:rPr lang="en-GB" sz="2400"/>
            </a:br>
            <a:r>
              <a:rPr lang="en-GB" sz="2400"/>
              <a:t>including advice to the TSB Director on INRs (WTSA Res.20).</a:t>
            </a:r>
          </a:p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Countering &amp; combatting NNAI misuse/Telecom finance &amp; fraud management (WTSA Res.61).</a:t>
            </a:r>
          </a:p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Telecommunication management, and network and service operations.</a:t>
            </a:r>
          </a:p>
        </p:txBody>
      </p:sp>
    </p:spTree>
    <p:extLst>
      <p:ext uri="{BB962C8B-B14F-4D97-AF65-F5344CB8AC3E}">
        <p14:creationId xmlns:p14="http://schemas.microsoft.com/office/powerpoint/2010/main" val="273670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799E601-C7F5-4454-B55E-57AC97E735E3}"/>
              </a:ext>
            </a:extLst>
          </p:cNvPr>
          <p:cNvSpPr txBox="1">
            <a:spLocks/>
          </p:cNvSpPr>
          <p:nvPr/>
        </p:nvSpPr>
        <p:spPr>
          <a:xfrm>
            <a:off x="1373139" y="-494180"/>
            <a:ext cx="10539542" cy="1667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Key deliverables, 2017-2021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698FE5B4-CD39-4848-8093-984F4DACFB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7" t="6584" r="29025" b="52574"/>
          <a:stretch/>
        </p:blipFill>
        <p:spPr>
          <a:xfrm>
            <a:off x="326377" y="210635"/>
            <a:ext cx="1006109" cy="1099450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CFF9673-F79E-4384-9825-3591ADA656DD}"/>
              </a:ext>
            </a:extLst>
          </p:cNvPr>
          <p:cNvSpPr txBox="1">
            <a:spLocks/>
          </p:cNvSpPr>
          <p:nvPr/>
        </p:nvSpPr>
        <p:spPr>
          <a:xfrm>
            <a:off x="153964" y="1633168"/>
            <a:ext cx="11399956" cy="4231495"/>
          </a:xfrm>
          <a:prstGeom prst="rect">
            <a:avLst/>
          </a:prstGeom>
        </p:spPr>
        <p:txBody>
          <a:bodyPr/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ITU-T E.156 (revised) enhancing the speed and effectiveness of responses to misuse reports (WTSA Res.61).</a:t>
            </a:r>
          </a:p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ITU-T E.157 (revised) updating guidance for international calling party number delivery across national boundaries (WTSA Res.65).</a:t>
            </a:r>
          </a:p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ITU-T E.212 updates for private networks, trials and ROIOs.</a:t>
            </a:r>
          </a:p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M- and Q-series Recommendations on smart/REST-based network management.</a:t>
            </a:r>
          </a:p>
          <a:p>
            <a:pPr marL="742950" lvl="1" indent="-285750">
              <a:lnSpc>
                <a:spcPct val="100000"/>
              </a:lnSpc>
              <a:spcAft>
                <a:spcPts val="1200"/>
              </a:spcAft>
            </a:pPr>
            <a:r>
              <a:rPr lang="en-GB" sz="2400"/>
              <a:t>New Supplements on number portability, criteria for E.164/E.212 assignments for M2M/IoT, and disaster relief systems.</a:t>
            </a:r>
          </a:p>
        </p:txBody>
      </p:sp>
    </p:spTree>
    <p:extLst>
      <p:ext uri="{BB962C8B-B14F-4D97-AF65-F5344CB8AC3E}">
        <p14:creationId xmlns:p14="http://schemas.microsoft.com/office/powerpoint/2010/main" val="144289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799E601-C7F5-4454-B55E-57AC97E735E3}"/>
              </a:ext>
            </a:extLst>
          </p:cNvPr>
          <p:cNvSpPr txBox="1">
            <a:spLocks/>
          </p:cNvSpPr>
          <p:nvPr/>
        </p:nvSpPr>
        <p:spPr>
          <a:xfrm>
            <a:off x="1373139" y="-494180"/>
            <a:ext cx="10094961" cy="1667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Study period in numbers, 2017-2021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698FE5B4-CD39-4848-8093-984F4DACF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7" t="6584" r="29025" b="52574"/>
          <a:stretch/>
        </p:blipFill>
        <p:spPr>
          <a:xfrm>
            <a:off x="326377" y="210635"/>
            <a:ext cx="1006109" cy="1099450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CFF9673-F79E-4384-9825-3591ADA656DD}"/>
              </a:ext>
            </a:extLst>
          </p:cNvPr>
          <p:cNvSpPr txBox="1">
            <a:spLocks/>
          </p:cNvSpPr>
          <p:nvPr/>
        </p:nvSpPr>
        <p:spPr>
          <a:xfrm>
            <a:off x="1203602" y="1377838"/>
            <a:ext cx="10539542" cy="4941319"/>
          </a:xfrm>
          <a:prstGeom prst="rect">
            <a:avLst/>
          </a:prstGeom>
        </p:spPr>
        <p:txBody>
          <a:bodyPr/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Groups/activities: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 SG2 meetings / e-plenaries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 regional group meetings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GB" sz="2400">
                <a:solidFill>
                  <a:prstClr val="black"/>
                </a:solidFill>
              </a:rPr>
              <a:t>71 interim activities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GB" sz="2400">
                <a:solidFill>
                  <a:prstClr val="black"/>
                </a:solidFill>
              </a:rPr>
              <a:t>New focus group on AI for Natural Disaster Management</a:t>
            </a:r>
          </a:p>
          <a:p>
            <a:pPr marL="457200" lvl="1" indent="0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en-GB" sz="2400">
                <a:solidFill>
                  <a:prstClr val="black"/>
                </a:solidFill>
              </a:rPr>
              <a:t>Outputs:</a:t>
            </a:r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2400">
                <a:solidFill>
                  <a:prstClr val="black"/>
                </a:solidFill>
              </a:rPr>
              <a:t>34 normative texts, 7 non-normative texts</a:t>
            </a: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r>
              <a:rPr lang="en-GB" sz="2400">
                <a:solidFill>
                  <a:prstClr val="black"/>
                </a:solidFill>
              </a:rPr>
              <a:t>International Numbering Resources assignments: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2400">
                <a:solidFill>
                  <a:prstClr val="black"/>
                </a:solidFill>
              </a:rPr>
              <a:t>35 E.212 MCC/MNCs, 27 E.164 CC/ICs, 4 E.218 IINs, 2 E.218 MNCs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GB" sz="2400">
                <a:solidFill>
                  <a:prstClr val="black"/>
                </a:solidFill>
              </a:rPr>
              <a:t>55 new SG2 Associates</a:t>
            </a:r>
          </a:p>
        </p:txBody>
      </p:sp>
    </p:spTree>
    <p:extLst>
      <p:ext uri="{BB962C8B-B14F-4D97-AF65-F5344CB8AC3E}">
        <p14:creationId xmlns:p14="http://schemas.microsoft.com/office/powerpoint/2010/main" val="273664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799E601-C7F5-4454-B55E-57AC97E735E3}"/>
              </a:ext>
            </a:extLst>
          </p:cNvPr>
          <p:cNvSpPr txBox="1">
            <a:spLocks/>
          </p:cNvSpPr>
          <p:nvPr/>
        </p:nvSpPr>
        <p:spPr>
          <a:xfrm>
            <a:off x="1373139" y="-494180"/>
            <a:ext cx="10094961" cy="1667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Future focus of work, 2022-2024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698FE5B4-CD39-4848-8093-984F4DACF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7" t="6584" r="29025" b="52574"/>
          <a:stretch/>
        </p:blipFill>
        <p:spPr>
          <a:xfrm>
            <a:off x="326377" y="210635"/>
            <a:ext cx="1006109" cy="1099450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CFF9673-F79E-4384-9825-3591ADA656DD}"/>
              </a:ext>
            </a:extLst>
          </p:cNvPr>
          <p:cNvSpPr txBox="1">
            <a:spLocks/>
          </p:cNvSpPr>
          <p:nvPr/>
        </p:nvSpPr>
        <p:spPr>
          <a:xfrm>
            <a:off x="193277" y="1885908"/>
            <a:ext cx="11476209" cy="4231495"/>
          </a:xfrm>
          <a:prstGeom prst="rect">
            <a:avLst/>
          </a:prstGeom>
        </p:spPr>
        <p:txBody>
          <a:bodyPr/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Future of Naming Numbering Addressing and Identification, including M2M/IoT and network management/operational aspects of IMT-2020/5G (WTSA Res.20).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lang="en-GB" sz="2400">
                <a:solidFill>
                  <a:prstClr val="black"/>
                </a:solidFill>
              </a:rPr>
              <a:t>Increasing demand for directly assigned International Numbering Resources.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OTT services and alternative calling procedures (WTSA Res.29).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Countering and combatting NNAI misuse (WTSA Res.61).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Smart/AI network management and operational aspects.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60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3D126E-E7AB-B94B-BD02-0EDE6D5891AB}"/>
              </a:ext>
            </a:extLst>
          </p:cNvPr>
          <p:cNvSpPr txBox="1"/>
          <p:nvPr/>
        </p:nvSpPr>
        <p:spPr>
          <a:xfrm>
            <a:off x="3715213" y="4650353"/>
            <a:ext cx="476157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200" b="1" kern="20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8B365B2-3728-42DC-9B42-BAECE5F22D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27"/>
          <a:stretch/>
        </p:blipFill>
        <p:spPr>
          <a:xfrm>
            <a:off x="4253296" y="320117"/>
            <a:ext cx="3685409" cy="465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10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3D126E-E7AB-B94B-BD02-0EDE6D5891AB}"/>
              </a:ext>
            </a:extLst>
          </p:cNvPr>
          <p:cNvSpPr txBox="1"/>
          <p:nvPr/>
        </p:nvSpPr>
        <p:spPr>
          <a:xfrm>
            <a:off x="3715213" y="4650353"/>
            <a:ext cx="476157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200" b="1" kern="200">
                <a:latin typeface="Arial" panose="020B0604020202020204" pitchFamily="34" charset="0"/>
                <a:cs typeface="Arial" panose="020B0604020202020204" pitchFamily="34" charset="0"/>
              </a:rPr>
              <a:t>Extra slides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8B365B2-3728-42DC-9B42-BAECE5F22D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27"/>
          <a:stretch/>
        </p:blipFill>
        <p:spPr>
          <a:xfrm>
            <a:off x="4253296" y="320117"/>
            <a:ext cx="3685409" cy="465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6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799E601-C7F5-4454-B55E-57AC97E735E3}"/>
              </a:ext>
            </a:extLst>
          </p:cNvPr>
          <p:cNvSpPr txBox="1">
            <a:spLocks/>
          </p:cNvSpPr>
          <p:nvPr/>
        </p:nvSpPr>
        <p:spPr>
          <a:xfrm>
            <a:off x="1403912" y="669636"/>
            <a:ext cx="10094961" cy="776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SG2 leadership, 2017-2021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698FE5B4-CD39-4848-8093-984F4DACF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7" t="6584" r="29025" b="52574"/>
          <a:stretch/>
        </p:blipFill>
        <p:spPr>
          <a:xfrm>
            <a:off x="326377" y="210635"/>
            <a:ext cx="1006109" cy="1099450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CFF9673-F79E-4384-9825-3591ADA656DD}"/>
              </a:ext>
            </a:extLst>
          </p:cNvPr>
          <p:cNvSpPr txBox="1">
            <a:spLocks/>
          </p:cNvSpPr>
          <p:nvPr/>
        </p:nvSpPr>
        <p:spPr>
          <a:xfrm>
            <a:off x="1495772" y="1555899"/>
            <a:ext cx="10539542" cy="4231495"/>
          </a:xfrm>
          <a:prstGeom prst="rect">
            <a:avLst/>
          </a:prstGeom>
        </p:spPr>
        <p:txBody>
          <a:bodyPr/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SG2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Phil Rushton, UK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WP1/2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Einar Bohlin, US (Dmitry Cherkesov, Russian Federation)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Q1/2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Philippe </a:t>
            </a:r>
            <a:r>
              <a:rPr kumimoji="0" lang="en-GB" sz="20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Fouquart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France (Ena Dekanic, US)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Q2/2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Yana Yankova, Belgium (Saif Bin Ghelaita, UAE)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Q3/2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Hossam Sakar, Egypt (Yasmina Alaa, Egypt)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WP2/2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Zhili Wang, China (Yanchuan Wang, China)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Q5/2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Zhao Ping, China (Dmitry Cherkesov, Russian Federation)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Q6/2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Yanchuan Wang, China (Francis Olivier </a:t>
            </a:r>
            <a:r>
              <a:rPr kumimoji="0" lang="en-GB" sz="20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Hubahiro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Burundi)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Q7/2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Zhili Wang, China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Regional groups: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SG2RG-AMR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Edgardo Guillermo Clemente, Argentina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SG2RG-ARB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Saif Bin Ghelaita, UAE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SG2RG-AFR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Susan Nakanwagi, Uganda</a:t>
            </a:r>
          </a:p>
        </p:txBody>
      </p:sp>
    </p:spTree>
    <p:extLst>
      <p:ext uri="{BB962C8B-B14F-4D97-AF65-F5344CB8AC3E}">
        <p14:creationId xmlns:p14="http://schemas.microsoft.com/office/powerpoint/2010/main" val="4211027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799E601-C7F5-4454-B55E-57AC97E735E3}"/>
              </a:ext>
            </a:extLst>
          </p:cNvPr>
          <p:cNvSpPr txBox="1">
            <a:spLocks/>
          </p:cNvSpPr>
          <p:nvPr/>
        </p:nvSpPr>
        <p:spPr>
          <a:xfrm>
            <a:off x="1403912" y="669636"/>
            <a:ext cx="10094961" cy="776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SG2 lead study group roles, 2017-2021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698FE5B4-CD39-4848-8093-984F4DACFB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7" t="6584" r="29025" b="52574"/>
          <a:stretch/>
        </p:blipFill>
        <p:spPr>
          <a:xfrm>
            <a:off x="326377" y="210635"/>
            <a:ext cx="1006109" cy="1099450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CFF9673-F79E-4384-9825-3591ADA656DD}"/>
              </a:ext>
            </a:extLst>
          </p:cNvPr>
          <p:cNvSpPr txBox="1">
            <a:spLocks/>
          </p:cNvSpPr>
          <p:nvPr/>
        </p:nvSpPr>
        <p:spPr>
          <a:xfrm>
            <a:off x="470422" y="2415870"/>
            <a:ext cx="10539542" cy="4231495"/>
          </a:xfrm>
          <a:prstGeom prst="rect">
            <a:avLst/>
          </a:prstGeom>
        </p:spPr>
        <p:txBody>
          <a:bodyPr/>
          <a:lstStyle>
            <a:lvl1pPr marL="228600" indent="-137160" algn="l" defTabSz="914400" rtl="0" eaLnBrk="1" latinLnBrk="0" hangingPunct="1">
              <a:lnSpc>
                <a:spcPts val="2200"/>
              </a:lnSpc>
              <a:spcBef>
                <a:spcPts val="10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13716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defRPr sz="1800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500"/>
              </a:spcBef>
              <a:buClr>
                <a:srgbClr val="00B0F0"/>
              </a:buClr>
              <a:buFont typeface="Arial" panose="020B0604020202020204" pitchFamily="34" charset="0"/>
              <a:buChar char="•"/>
              <a:defRPr sz="1800" kern="1200" spc="3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Lead study group for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numbering, naming, addressing, identification and routing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Lead study group for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definition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Lead study group on telecommunications for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disaster relief/early warning, network resilience and recovery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Lead study group on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telecommunication management </a:t>
            </a:r>
          </a:p>
        </p:txBody>
      </p:sp>
    </p:spTree>
    <p:extLst>
      <p:ext uri="{BB962C8B-B14F-4D97-AF65-F5344CB8AC3E}">
        <p14:creationId xmlns:p14="http://schemas.microsoft.com/office/powerpoint/2010/main" val="3092004637"/>
      </p:ext>
    </p:extLst>
  </p:cSld>
  <p:clrMapOvr>
    <a:masterClrMapping/>
  </p:clrMapOvr>
</p:sld>
</file>

<file path=ppt/theme/theme1.xml><?xml version="1.0" encoding="utf-8"?>
<a:theme xmlns:a="http://schemas.openxmlformats.org/drawingml/2006/main" name="ITU Theme - White bg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E7E6E6"/>
      </a:lt2>
      <a:accent1>
        <a:srgbClr val="00A3E0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9BE5FF"/>
      </a:accent6>
      <a:hlink>
        <a:srgbClr val="00A3E0"/>
      </a:hlink>
      <a:folHlink>
        <a:srgbClr val="00A3E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E7E6E6"/>
      </a:lt2>
      <a:accent1>
        <a:srgbClr val="00A3E0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9BE5FF"/>
      </a:accent6>
      <a:hlink>
        <a:srgbClr val="00A3E0"/>
      </a:hlink>
      <a:folHlink>
        <a:srgbClr val="00A3E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E7E6E6"/>
      </a:lt2>
      <a:accent1>
        <a:srgbClr val="00A3E0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9BE5FF"/>
      </a:accent6>
      <a:hlink>
        <a:srgbClr val="00A3E0"/>
      </a:hlink>
      <a:folHlink>
        <a:srgbClr val="00A3E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FD48118C49BB43A24CDCC7188A1489" ma:contentTypeVersion="1" ma:contentTypeDescription="Create a new document." ma:contentTypeScope="" ma:versionID="a0e8ca3dbd8dc0bb96bca45242d892f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37a7266940aab2202ac67b957d0a61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271EFF-C2A4-4C3D-85B7-3BEAF948A516}"/>
</file>

<file path=customXml/itemProps2.xml><?xml version="1.0" encoding="utf-8"?>
<ds:datastoreItem xmlns:ds="http://schemas.openxmlformats.org/officeDocument/2006/customXml" ds:itemID="{6E452326-F999-4E54-A014-4ADCB767D601}"/>
</file>

<file path=customXml/itemProps3.xml><?xml version="1.0" encoding="utf-8"?>
<ds:datastoreItem xmlns:ds="http://schemas.openxmlformats.org/officeDocument/2006/customXml" ds:itemID="{C1C23640-1100-45F7-8A85-D6E43520150E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3</Notes>
  <HiddenSlides>0</HiddenSlide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ITU Theme - White bg</vt:lpstr>
      <vt:lpstr>Big text</vt:lpstr>
      <vt:lpstr>Quote Slide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Njume Ebong-Barry, Ahone</dc:creator>
  <cp:revision>4</cp:revision>
  <dcterms:created xsi:type="dcterms:W3CDTF">2021-03-09T10:44:20Z</dcterms:created>
  <dcterms:modified xsi:type="dcterms:W3CDTF">2022-02-25T08:34:58Z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0x010100EFFD48118C49BB43A24CDCC7188A1489</vt:lpwstr>
  </property>
</Properties>
</file>