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/'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zh/ITU-T/Pages/default.aspx" TargetMode="External"/><Relationship Id="rId7" Type="http://schemas.openxmlformats.org/officeDocument/2006/relationships/hyperlink" Target="https://www.itu.int/ru/ITU-T/Pages/default-old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fr/ITU-T/Pages/default.aspx" TargetMode="External"/><Relationship Id="rId5" Type="http://schemas.openxmlformats.org/officeDocument/2006/relationships/hyperlink" Target="https://www.itu.int/es/ITU-T/Pages/default.aspx" TargetMode="External"/><Relationship Id="rId4" Type="http://schemas.openxmlformats.org/officeDocument/2006/relationships/hyperlink" Target="https://www.itu.int/en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+mn-lt"/>
                <a:ea typeface="ＭＳ Ｐゴシック" pitchFamily="50" charset="-128"/>
              </a:rPr>
              <a:t>AMNT-20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dirty="0" err="1">
                <a:latin typeface="+mn-lt"/>
                <a:ea typeface="ＭＳ Ｐゴシック" pitchFamily="50" charset="-128"/>
              </a:rPr>
              <a:t>Visión</a:t>
            </a:r>
            <a:r>
              <a:rPr lang="fr-FR" altLang="ja-JP" dirty="0">
                <a:latin typeface="+mn-lt"/>
                <a:ea typeface="ＭＳ Ｐゴシック" pitchFamily="50" charset="-128"/>
              </a:rPr>
              <a:t> </a:t>
            </a:r>
            <a:r>
              <a:rPr lang="fr-FR" altLang="ja-JP" dirty="0" err="1">
                <a:latin typeface="+mn-lt"/>
                <a:ea typeface="ＭＳ Ｐゴシック" pitchFamily="50" charset="-128"/>
              </a:rPr>
              <a:t>general</a:t>
            </a:r>
            <a:r>
              <a:rPr lang="fr-FR" altLang="ja-JP" dirty="0">
                <a:latin typeface="+mn-lt"/>
                <a:ea typeface="ＭＳ Ｐゴシック" pitchFamily="50" charset="-128"/>
              </a:rPr>
              <a:t> de las </a:t>
            </a:r>
            <a:r>
              <a:rPr lang="fr-FR" altLang="ja-JP" dirty="0" err="1">
                <a:latin typeface="+mn-lt"/>
                <a:ea typeface="ＭＳ Ｐゴシック" pitchFamily="50" charset="-128"/>
              </a:rPr>
              <a:t>herramientas</a:t>
            </a:r>
            <a:r>
              <a:rPr lang="fr-FR" altLang="ja-JP" dirty="0">
                <a:latin typeface="+mn-lt"/>
                <a:ea typeface="ＭＳ Ｐゴシック" pitchFamily="50" charset="-128"/>
              </a:rPr>
              <a:t> </a:t>
            </a:r>
            <a:r>
              <a:rPr lang="fr-FR" altLang="ja-JP" dirty="0" err="1">
                <a:latin typeface="+mn-lt"/>
                <a:ea typeface="ＭＳ Ｐゴシック" pitchFamily="50" charset="-128"/>
              </a:rPr>
              <a:t>informáticas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Cómo acceder a los servicios,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documentos y eventos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sz="2800" dirty="0">
                <a:latin typeface="+mn-lt"/>
                <a:ea typeface="ＭＳ Ｐゴシック" pitchFamily="50" charset="-128"/>
              </a:rPr>
              <a:t>Oficina de Normalización de las Telecomunicaciones de la UIT</a:t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 lnSpcReduction="10000"/>
          </a:bodyPr>
          <a:lstStyle/>
          <a:p>
            <a:r>
              <a:rPr lang="fr-FR" sz="1200" dirty="0"/>
              <a:t>Forma rápida de </a:t>
            </a:r>
            <a:r>
              <a:rPr lang="fr-FR" sz="1200" dirty="0" err="1"/>
              <a:t>suscripción</a:t>
            </a:r>
            <a:r>
              <a:rPr lang="fr-FR" sz="1200" dirty="0"/>
              <a:t> a las listas de distribución de la UIT</a:t>
            </a:r>
            <a:endParaRPr lang="en-GB" sz="1200" dirty="0"/>
          </a:p>
          <a:p>
            <a:r>
              <a:rPr lang="fr-FR" sz="1200" dirty="0" err="1"/>
              <a:t>Fácil</a:t>
            </a:r>
            <a:r>
              <a:rPr lang="fr-FR" sz="1200" dirty="0"/>
              <a:t> </a:t>
            </a:r>
            <a:r>
              <a:rPr lang="fr-FR" sz="1200" dirty="0" err="1"/>
              <a:t>buscar</a:t>
            </a:r>
            <a:r>
              <a:rPr lang="fr-FR" sz="1200" dirty="0"/>
              <a:t> listas de correo (visibilidad mejorada)</a:t>
            </a:r>
          </a:p>
          <a:p>
            <a:r>
              <a:rPr lang="fr-FR" sz="1200" dirty="0"/>
              <a:t>El usuario puede gestionar la suscripción a una lista de correo y ver el </a:t>
            </a:r>
            <a:r>
              <a:rPr lang="fr-FR" sz="1200" dirty="0" err="1"/>
              <a:t>estado</a:t>
            </a:r>
            <a:r>
              <a:rPr lang="fr-FR" sz="1200" dirty="0"/>
              <a:t> de las solicitudes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Listas de correo del 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https://www.itu.int/myworkspace/'/my-workspace/mails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329283" y="5029373"/>
            <a:ext cx="37237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accent3"/>
                </a:solidFill>
              </a:rPr>
              <a:t>Listas de correo sugeridas basadas en </a:t>
            </a:r>
            <a:r>
              <a:rPr lang="fr-FR" sz="1350" dirty="0" err="1">
                <a:solidFill>
                  <a:schemeClr val="accent3"/>
                </a:solidFill>
              </a:rPr>
              <a:t>preferencias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Reuniones electrónicas del UIT-T</a:t>
            </a:r>
          </a:p>
          <a:p>
            <a:pPr marL="0" indent="0" algn="ctr" fontAlgn="base">
              <a:buNone/>
            </a:pPr>
            <a:r>
              <a:rPr lang="fr-FR" sz="4400" dirty="0"/>
              <a:t>Un UIT-T </a:t>
            </a:r>
            <a:r>
              <a:rPr lang="fr-FR" sz="4400" dirty="0" err="1"/>
              <a:t>totalmente</a:t>
            </a:r>
            <a:r>
              <a:rPr lang="fr-FR" sz="4400" dirty="0"/>
              <a:t> virtual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r>
              <a:rPr lang="fr-FR" sz="1200" dirty="0" err="1"/>
              <a:t>Solución</a:t>
            </a:r>
            <a:r>
              <a:rPr lang="fr-FR" sz="1200" dirty="0"/>
              <a:t> </a:t>
            </a:r>
            <a:r>
              <a:rPr lang="fr-FR" sz="1200" dirty="0" err="1"/>
              <a:t>integrada</a:t>
            </a:r>
            <a:r>
              <a:rPr lang="fr-FR" sz="1200" dirty="0"/>
              <a:t> de </a:t>
            </a:r>
            <a:r>
              <a:rPr lang="fr-FR" sz="1200" dirty="0" err="1"/>
              <a:t>código</a:t>
            </a:r>
            <a:r>
              <a:rPr lang="fr-FR" sz="1200" dirty="0"/>
              <a:t> </a:t>
            </a:r>
            <a:r>
              <a:rPr lang="fr-FR" sz="1200" dirty="0" err="1"/>
              <a:t>abierto</a:t>
            </a:r>
            <a:r>
              <a:rPr lang="fr-FR" sz="1200" dirty="0"/>
              <a:t> (BigBlueButton)</a:t>
            </a:r>
          </a:p>
          <a:p>
            <a:r>
              <a:rPr lang="fr-FR" sz="1200" dirty="0"/>
              <a:t>Audio, vídeo, </a:t>
            </a:r>
            <a:r>
              <a:rPr lang="fr-FR" sz="1200" dirty="0" err="1"/>
              <a:t>diapositivas</a:t>
            </a:r>
            <a:r>
              <a:rPr lang="fr-FR" sz="1200" dirty="0"/>
              <a:t> y </a:t>
            </a:r>
            <a:r>
              <a:rPr lang="fr-FR" sz="1200" dirty="0" err="1"/>
              <a:t>pantallas</a:t>
            </a:r>
            <a:r>
              <a:rPr lang="fr-FR" sz="1200" dirty="0"/>
              <a:t> </a:t>
            </a:r>
            <a:r>
              <a:rPr lang="fr-FR" sz="1200" dirty="0" err="1"/>
              <a:t>realmente</a:t>
            </a:r>
            <a:r>
              <a:rPr lang="fr-FR" sz="1200" dirty="0"/>
              <a:t> </a:t>
            </a:r>
            <a:r>
              <a:rPr lang="fr-FR" sz="1200" dirty="0" err="1"/>
              <a:t>compartidas</a:t>
            </a:r>
            <a:endParaRPr lang="fr-FR" sz="1200" dirty="0"/>
          </a:p>
          <a:p>
            <a:r>
              <a:rPr lang="fr-FR" sz="1200" dirty="0" err="1"/>
              <a:t>Aplicación</a:t>
            </a:r>
            <a:r>
              <a:rPr lang="fr-FR" sz="1200" dirty="0"/>
              <a:t> web y </a:t>
            </a:r>
            <a:r>
              <a:rPr lang="fr-FR" sz="1200" dirty="0" err="1"/>
              <a:t>móvil</a:t>
            </a:r>
            <a:endParaRPr lang="fr-FR" sz="1200" dirty="0"/>
          </a:p>
          <a:p>
            <a:r>
              <a:rPr lang="fr-FR" sz="1200" dirty="0"/>
              <a:t>Flexible y escalable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Reuniones electrónicas del 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https://www.itu.int/myworkspace/é/my-workspace/remote_participation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Comunidad de Expertos del UIT-T</a:t>
            </a:r>
            <a:br>
              <a:rPr lang="en-US" sz="5400" b="1" dirty="0"/>
            </a:br>
            <a:r>
              <a:rPr lang="fr-FR" sz="5400" dirty="0" err="1"/>
              <a:t>Conectarse</a:t>
            </a:r>
            <a:r>
              <a:rPr lang="fr-FR" sz="5400" dirty="0"/>
              <a:t> con </a:t>
            </a:r>
            <a:r>
              <a:rPr lang="fr-FR" sz="5400" dirty="0" err="1"/>
              <a:t>otros</a:t>
            </a:r>
            <a:endParaRPr lang="fr-FR" sz="5400" dirty="0"/>
          </a:p>
          <a:p>
            <a:pPr marL="0" indent="0" algn="ctr" fontAlgn="base">
              <a:buNone/>
            </a:pP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Comunidad de Expertos del 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094098"/>
          </a:xfrm>
        </p:spPr>
        <p:txBody>
          <a:bodyPr>
            <a:normAutofit fontScale="92500"/>
          </a:bodyPr>
          <a:lstStyle/>
          <a:p>
            <a:r>
              <a:rPr lang="fr-FR" sz="1200" dirty="0" err="1"/>
              <a:t>Visualización</a:t>
            </a:r>
            <a:r>
              <a:rPr lang="fr-FR" sz="1200" dirty="0"/>
              <a:t> de los datos de la </a:t>
            </a:r>
            <a:r>
              <a:rPr lang="fr-FR" sz="1200" dirty="0" err="1"/>
              <a:t>cuenta</a:t>
            </a:r>
            <a:r>
              <a:rPr lang="fr-FR" sz="1200" dirty="0"/>
              <a:t> UIT</a:t>
            </a:r>
            <a:br>
              <a:rPr lang="en-US" sz="1200" dirty="0"/>
            </a:br>
            <a:r>
              <a:rPr lang="fr-FR" sz="1200" dirty="0"/>
              <a:t>y de la base de </a:t>
            </a:r>
            <a:r>
              <a:rPr lang="fr-FR" sz="1200" dirty="0" err="1"/>
              <a:t>datos</a:t>
            </a:r>
            <a:r>
              <a:rPr lang="fr-FR" sz="1200" dirty="0"/>
              <a:t> </a:t>
            </a:r>
            <a:r>
              <a:rPr lang="fr-FR" sz="1200" dirty="0" err="1"/>
              <a:t>del</a:t>
            </a:r>
            <a:r>
              <a:rPr lang="fr-FR" sz="1200" dirty="0"/>
              <a:t> </a:t>
            </a:r>
            <a:r>
              <a:rPr lang="fr-FR" sz="1200" dirty="0" err="1"/>
              <a:t>programa</a:t>
            </a:r>
            <a:r>
              <a:rPr lang="fr-FR" sz="1200" dirty="0"/>
              <a:t> de </a:t>
            </a:r>
            <a:r>
              <a:rPr lang="fr-FR" sz="1200" dirty="0" err="1"/>
              <a:t>trabajo</a:t>
            </a:r>
            <a:r>
              <a:rPr lang="fr-FR" sz="1200" dirty="0"/>
              <a:t> </a:t>
            </a:r>
            <a:r>
              <a:rPr lang="fr-FR" sz="1200" dirty="0" err="1"/>
              <a:t>del</a:t>
            </a:r>
            <a:r>
              <a:rPr lang="fr-FR" sz="1200" dirty="0"/>
              <a:t> UIT-T</a:t>
            </a:r>
          </a:p>
          <a:p>
            <a:r>
              <a:rPr lang="fr-FR" sz="1200" dirty="0"/>
              <a:t>Acceso al perfil completo de expertos del UIT-T</a:t>
            </a:r>
          </a:p>
          <a:p>
            <a:r>
              <a:rPr lang="fr-FR" sz="1200" dirty="0"/>
              <a:t>Comunicación en tiempo real entre miembros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https://www.itu.int/myworkspace/'/my-workspace/community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Eventos del UIT-T</a:t>
            </a:r>
            <a:br>
              <a:rPr lang="en-US" sz="5400" b="1" dirty="0"/>
            </a:br>
            <a:r>
              <a:rPr lang="fr-FR" sz="4400" dirty="0" err="1"/>
              <a:t>Cuándo</a:t>
            </a:r>
            <a:r>
              <a:rPr lang="fr-FR" sz="4400" dirty="0"/>
              <a:t>, </a:t>
            </a:r>
            <a:r>
              <a:rPr lang="fr-FR" sz="4400" dirty="0" err="1"/>
              <a:t>dónde</a:t>
            </a:r>
            <a:r>
              <a:rPr lang="fr-FR" sz="4400" dirty="0"/>
              <a:t>, en </a:t>
            </a:r>
            <a:r>
              <a:rPr lang="fr-FR" sz="4400" dirty="0" err="1"/>
              <a:t>linea</a:t>
            </a:r>
            <a:r>
              <a:rPr lang="fr-FR" sz="4400" dirty="0"/>
              <a:t>, en </a:t>
            </a:r>
            <a:r>
              <a:rPr lang="fr-FR" sz="4400" dirty="0" err="1"/>
              <a:t>sede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r>
              <a:rPr lang="fr-FR" sz="1200" dirty="0" err="1"/>
              <a:t>Calendario</a:t>
            </a:r>
            <a:r>
              <a:rPr lang="fr-FR" sz="1200" dirty="0"/>
              <a:t> de </a:t>
            </a:r>
            <a:r>
              <a:rPr lang="fr-FR" sz="1200" dirty="0" err="1"/>
              <a:t>todos</a:t>
            </a:r>
            <a:r>
              <a:rPr lang="fr-FR" sz="1200" dirty="0"/>
              <a:t> los </a:t>
            </a:r>
            <a:r>
              <a:rPr lang="fr-FR" sz="1200" dirty="0" err="1"/>
              <a:t>eventos</a:t>
            </a:r>
            <a:r>
              <a:rPr lang="fr-FR" sz="1200" dirty="0"/>
              <a:t> </a:t>
            </a:r>
            <a:r>
              <a:rPr lang="fr-FR" sz="1200" dirty="0" err="1"/>
              <a:t>planificados</a:t>
            </a:r>
            <a:r>
              <a:rPr lang="fr-FR" sz="1200" dirty="0"/>
              <a:t> de la UIT</a:t>
            </a:r>
          </a:p>
          <a:p>
            <a:r>
              <a:rPr lang="fr-FR" sz="1200" dirty="0"/>
              <a:t>Personalizable por tipo de evento</a:t>
            </a:r>
          </a:p>
          <a:p>
            <a:r>
              <a:rPr lang="fr-FR" sz="1200" dirty="0"/>
              <a:t>Acceso directo a la </a:t>
            </a:r>
            <a:r>
              <a:rPr lang="fr-FR" sz="1200" dirty="0" err="1"/>
              <a:t>inscripción</a:t>
            </a:r>
            <a:r>
              <a:rPr lang="fr-FR" sz="1200" dirty="0"/>
              <a:t> a eventos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Calendario de eventos del 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5"/>
              </a:rPr>
              <a:t>https://www.itu.int/myworkspace/'/my-workspace/allevent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MyEvents</a:t>
            </a:r>
            <a:r>
              <a:rPr lang="fr-FR" sz="2400" b="1" baseline="30000" dirty="0" err="1">
                <a:solidFill>
                  <a:srgbClr val="FF0000"/>
                </a:solidFill>
              </a:rPr>
              <a:t>NUEVO</a:t>
            </a:r>
            <a:r>
              <a:rPr lang="fr-FR" sz="2400" b="1" dirty="0"/>
              <a:t>: </a:t>
            </a:r>
            <a:r>
              <a:rPr lang="fr-FR" sz="2400" b="1" dirty="0" err="1"/>
              <a:t>Reuniones</a:t>
            </a:r>
            <a:r>
              <a:rPr lang="fr-FR" sz="2400" b="1" dirty="0"/>
              <a:t> y </a:t>
            </a:r>
            <a:r>
              <a:rPr lang="fr-FR" sz="2400" b="1" dirty="0" err="1"/>
              <a:t>creación</a:t>
            </a:r>
            <a:r>
              <a:rPr lang="fr-FR" sz="2400" b="1" dirty="0"/>
              <a:t> de </a:t>
            </a:r>
            <a:r>
              <a:rPr lang="fr-FR" sz="2400" b="1" dirty="0" err="1"/>
              <a:t>redes</a:t>
            </a:r>
            <a:r>
              <a:rPr lang="fr-FR" sz="2400" b="1" dirty="0"/>
              <a:t> de </a:t>
            </a:r>
            <a:r>
              <a:rPr lang="fr-FR" sz="2400" b="1" dirty="0" err="1"/>
              <a:t>contactos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r>
              <a:rPr lang="fr-FR" sz="1200" dirty="0"/>
              <a:t>Acceso directo a los participantes</a:t>
            </a:r>
          </a:p>
          <a:p>
            <a:r>
              <a:rPr lang="fr-FR" sz="1200" dirty="0" err="1"/>
              <a:t>Búsqueda</a:t>
            </a:r>
            <a:r>
              <a:rPr lang="fr-FR" sz="1200" dirty="0"/>
              <a:t> de </a:t>
            </a:r>
            <a:r>
              <a:rPr lang="fr-FR" sz="1200" dirty="0" err="1"/>
              <a:t>contactos</a:t>
            </a:r>
            <a:r>
              <a:rPr lang="fr-FR" sz="1200" dirty="0"/>
              <a:t> (</a:t>
            </a:r>
            <a:r>
              <a:rPr lang="fr-FR" sz="1200" dirty="0" err="1"/>
              <a:t>Matchmaking</a:t>
            </a:r>
            <a:r>
              <a:rPr lang="fr-FR" sz="1200" dirty="0"/>
              <a:t>)</a:t>
            </a:r>
          </a:p>
          <a:p>
            <a:r>
              <a:rPr lang="fr-FR" sz="1200" dirty="0"/>
              <a:t>Orden del día en vivo</a:t>
            </a:r>
          </a:p>
          <a:p>
            <a:r>
              <a:rPr lang="fr-FR" sz="1200" dirty="0"/>
              <a:t>Notificación en tiempo real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https://www.itu.int/myworkspace/'/my-workspace/myevents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fr-FR" sz="1200" dirty="0"/>
              <a:t>Acceso rápido a diferentes documentos y temas</a:t>
            </a:r>
          </a:p>
          <a:p>
            <a:r>
              <a:rPr lang="fr-FR" sz="1200" dirty="0"/>
              <a:t>Fácil acceso al </a:t>
            </a:r>
            <a:r>
              <a:rPr lang="fr-FR" sz="1200" dirty="0" err="1"/>
              <a:t>sitio</a:t>
            </a:r>
            <a:r>
              <a:rPr lang="fr-FR" sz="1200" dirty="0"/>
              <a:t> </a:t>
            </a:r>
            <a:r>
              <a:rPr lang="fr-FR" sz="1200" dirty="0" err="1"/>
              <a:t>correspondiente</a:t>
            </a:r>
            <a:r>
              <a:rPr lang="fr-FR" sz="1200" dirty="0"/>
              <a:t> o para descargar el documento</a:t>
            </a:r>
          </a:p>
          <a:p>
            <a:r>
              <a:rPr lang="fr-FR" sz="1200" dirty="0"/>
              <a:t>Posibilidad de marcar documentos</a:t>
            </a:r>
          </a:p>
          <a:p>
            <a:pPr marL="0" indent="0">
              <a:buNone/>
            </a:pPr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Eventos y documentos sugeridos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https://www.itu.int/myworkspace/'/my-workspace/documents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 err="1"/>
              <a:t>Nube</a:t>
            </a:r>
            <a:r>
              <a:rPr lang="fr-FR" sz="5400" b="1" dirty="0"/>
              <a:t> </a:t>
            </a:r>
            <a:r>
              <a:rPr lang="fr-FR" sz="5400" b="1" dirty="0" err="1"/>
              <a:t>del</a:t>
            </a:r>
            <a:r>
              <a:rPr lang="fr-FR" sz="5400" b="1" dirty="0"/>
              <a:t> UIT-T</a:t>
            </a:r>
          </a:p>
          <a:p>
            <a:pPr marL="0" indent="0" algn="ctr" fontAlgn="base">
              <a:buNone/>
            </a:pPr>
            <a:r>
              <a:rPr lang="fr-FR" sz="5400" b="1" dirty="0"/>
              <a:t>(ITU-T Cloud)</a:t>
            </a:r>
            <a:br>
              <a:rPr lang="en-US" sz="5400" b="1" dirty="0"/>
            </a:b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El Sector de Normalización de la UIT ha elaborado una serie de herramientas informáticas destinadas a permitir, facilitar y contribuir a la participación en los trabajos del UIT-T.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Al ser este el año de la AMNT-20, consideramos que </a:t>
            </a:r>
            <a:r>
              <a:rPr lang="fr-FR" sz="2400" dirty="0" err="1"/>
              <a:t>una</a:t>
            </a:r>
            <a:r>
              <a:rPr lang="fr-FR" sz="2400" dirty="0"/>
              <a:t> introducción de esta visión </a:t>
            </a:r>
            <a:r>
              <a:rPr lang="fr-FR" sz="2400" dirty="0" err="1"/>
              <a:t>general</a:t>
            </a:r>
            <a:r>
              <a:rPr lang="fr-FR" sz="2400" dirty="0"/>
              <a:t> se </a:t>
            </a:r>
            <a:r>
              <a:rPr lang="fr-FR" sz="2400" dirty="0" err="1"/>
              <a:t>hace</a:t>
            </a:r>
            <a:r>
              <a:rPr lang="fr-FR" sz="2400" dirty="0"/>
              <a:t> aún </a:t>
            </a:r>
            <a:r>
              <a:rPr lang="fr-FR" sz="2400" dirty="0" err="1"/>
              <a:t>más</a:t>
            </a:r>
            <a:r>
              <a:rPr lang="fr-FR" sz="2400" dirty="0"/>
              <a:t> </a:t>
            </a:r>
            <a:r>
              <a:rPr lang="fr-FR" sz="2400" dirty="0" err="1"/>
              <a:t>necesaria</a:t>
            </a:r>
            <a:r>
              <a:rPr lang="fr-FR" sz="2400" dirty="0"/>
              <a:t>. Los preparativos en las Regiones están avanzando.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Teniendo en cuenta el brote de Covid-19 en todo el mundo, la Oficina tiene </a:t>
            </a:r>
            <a:r>
              <a:rPr lang="fr-FR" sz="2400" dirty="0" err="1"/>
              <a:t>previsto</a:t>
            </a:r>
            <a:r>
              <a:rPr lang="fr-FR" sz="2400" dirty="0"/>
              <a:t> </a:t>
            </a:r>
            <a:r>
              <a:rPr lang="fr-FR" sz="2400" dirty="0" err="1"/>
              <a:t>dirigirse</a:t>
            </a:r>
            <a:r>
              <a:rPr lang="fr-FR" sz="2400" dirty="0"/>
              <a:t> a TODOS e </a:t>
            </a:r>
            <a:r>
              <a:rPr lang="fr-FR" sz="2400" dirty="0" err="1"/>
              <a:t>invitarlos</a:t>
            </a:r>
            <a:r>
              <a:rPr lang="fr-FR" sz="2400" dirty="0"/>
              <a:t> a participar en los trabajos y a </a:t>
            </a:r>
            <a:r>
              <a:rPr lang="fr-FR" sz="2400" dirty="0" err="1"/>
              <a:t>utilizar</a:t>
            </a:r>
            <a:r>
              <a:rPr lang="fr-FR" sz="2400" dirty="0"/>
              <a:t> las herramientas informáticas puestas a disposición.</a:t>
            </a:r>
            <a:br>
              <a:rPr lang="en-US" sz="2400" dirty="0"/>
            </a:br>
            <a:br>
              <a:rPr lang="en-US" sz="2400" dirty="0"/>
            </a:br>
            <a:r>
              <a:rPr lang="fr-FR" sz="2400" dirty="0"/>
              <a:t>Muchas gracias.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r>
              <a:rPr lang="fr-FR" sz="1200" dirty="0"/>
              <a:t>Solution </a:t>
            </a:r>
            <a:r>
              <a:rPr lang="fr-FR" sz="1200" dirty="0" err="1"/>
              <a:t>integrada</a:t>
            </a:r>
            <a:r>
              <a:rPr lang="fr-FR" sz="1200" dirty="0"/>
              <a:t> de </a:t>
            </a:r>
            <a:r>
              <a:rPr lang="fr-FR" sz="1200" dirty="0" err="1"/>
              <a:t>código</a:t>
            </a:r>
            <a:r>
              <a:rPr lang="fr-FR" sz="1200" dirty="0"/>
              <a:t> </a:t>
            </a:r>
            <a:r>
              <a:rPr lang="fr-FR" sz="1200" dirty="0" err="1"/>
              <a:t>abierto</a:t>
            </a:r>
            <a:r>
              <a:rPr lang="fr-FR" sz="1200" dirty="0"/>
              <a:t> (NextCloud)</a:t>
            </a:r>
          </a:p>
          <a:p>
            <a:r>
              <a:rPr lang="fr-FR" sz="1200" dirty="0"/>
              <a:t>Solución para </a:t>
            </a:r>
            <a:r>
              <a:rPr lang="fr-FR" sz="1200" dirty="0" err="1"/>
              <a:t>compartir</a:t>
            </a:r>
            <a:r>
              <a:rPr lang="fr-FR" sz="1200" dirty="0"/>
              <a:t> y </a:t>
            </a:r>
            <a:r>
              <a:rPr lang="fr-FR" sz="1200" dirty="0" err="1"/>
              <a:t>almacenar</a:t>
            </a:r>
            <a:r>
              <a:rPr lang="fr-FR" sz="1200" dirty="0"/>
              <a:t> ficheros en la nube</a:t>
            </a:r>
          </a:p>
          <a:p>
            <a:r>
              <a:rPr lang="fr-FR" sz="1200" dirty="0" err="1"/>
              <a:t>Almacenamiento</a:t>
            </a:r>
            <a:r>
              <a:rPr lang="fr-FR" sz="1200" dirty="0"/>
              <a:t> en los locales de la UIT</a:t>
            </a:r>
          </a:p>
          <a:p>
            <a:r>
              <a:rPr lang="fr-FR" sz="1200" dirty="0" err="1"/>
              <a:t>Aplicación</a:t>
            </a:r>
            <a:r>
              <a:rPr lang="fr-FR" sz="1200" dirty="0"/>
              <a:t> para web y </a:t>
            </a:r>
            <a:r>
              <a:rPr lang="fr-FR" sz="1200" dirty="0" err="1"/>
              <a:t>equipos</a:t>
            </a:r>
            <a:r>
              <a:rPr lang="fr-FR" sz="1200" dirty="0"/>
              <a:t> </a:t>
            </a:r>
            <a:r>
              <a:rPr lang="fr-FR" sz="1200" dirty="0" err="1"/>
              <a:t>móviles</a:t>
            </a:r>
            <a:endParaRPr lang="fr-FR" sz="1200" dirty="0"/>
          </a:p>
          <a:p>
            <a:r>
              <a:rPr lang="fr-FR" sz="1200" dirty="0"/>
              <a:t>Integrada con el sistema de autentificación de la UIT</a:t>
            </a:r>
          </a:p>
          <a:p>
            <a:r>
              <a:rPr lang="fr-FR" sz="1200" dirty="0"/>
              <a:t>10 GB por usuario</a:t>
            </a:r>
          </a:p>
          <a:p>
            <a:r>
              <a:rPr lang="fr-FR" sz="1200" dirty="0"/>
              <a:t>Criptado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Nube</a:t>
            </a:r>
            <a:r>
              <a:rPr lang="fr-FR" sz="2400" b="1" dirty="0"/>
              <a:t> del UIT-T: </a:t>
            </a:r>
            <a:r>
              <a:rPr lang="fr-FR" sz="2400" b="1" dirty="0" err="1"/>
              <a:t>Comparta</a:t>
            </a:r>
            <a:r>
              <a:rPr lang="fr-FR" sz="2400" b="1" dirty="0"/>
              <a:t> y </a:t>
            </a:r>
            <a:r>
              <a:rPr lang="fr-FR" sz="2400" b="1" dirty="0" err="1"/>
              <a:t>almacene</a:t>
            </a:r>
            <a:r>
              <a:rPr lang="fr-FR" sz="2400" b="1" dirty="0"/>
              <a:t> ficheros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https://tsb cloud.itu.int/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7246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 presentación es el resultado de un gran trabajo en equipo de los diseñadores y del personal pertinente de la Oficina de Normalización de las Telecomunicaciones de la UIT.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fr-FR" sz="20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tiene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preguntas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si </a:t>
            </a:r>
            <a:r>
              <a:rPr lang="fr-FR" sz="20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necesita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ayuda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diríjase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</a:t>
            </a:r>
            <a:endParaRPr lang="en-GB" sz="2000" b="1" dirty="0"/>
          </a:p>
          <a:p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Personas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adicionales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fr-FR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contacto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Castano</a:t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</a:t>
            </a:r>
            <a:r>
              <a:rPr lang="fr-CH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br>
              <a:rPr lang="fr-CH" i="1" dirty="0"/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Tel.: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COLLS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informáticas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con </a:t>
            </a:r>
            <a:r>
              <a:rPr lang="en-US" dirty="0" err="1"/>
              <a:t>nosotros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 </a:t>
            </a:r>
            <a:r>
              <a:rPr lang="fr-FR" sz="2400" b="1" dirty="0" err="1"/>
              <a:t>MyWorkspace</a:t>
            </a:r>
            <a:r>
              <a:rPr lang="fr-FR" sz="2400" b="1" dirty="0"/>
              <a:t> – </a:t>
            </a:r>
            <a:r>
              <a:rPr lang="fr-FR" sz="2400" dirty="0" err="1"/>
              <a:t>Cómo</a:t>
            </a:r>
            <a:r>
              <a:rPr lang="fr-FR" sz="2400" dirty="0"/>
              <a:t> accéder el </a:t>
            </a:r>
            <a:r>
              <a:rPr lang="fr-FR" sz="2400" dirty="0" err="1"/>
              <a:t>trabajo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UIT-T en </a:t>
            </a:r>
            <a:r>
              <a:rPr lang="fr-FR" sz="2400" dirty="0" err="1"/>
              <a:t>cualquier</a:t>
            </a:r>
            <a:r>
              <a:rPr lang="fr-FR" sz="2400" dirty="0"/>
              <a:t> </a:t>
            </a:r>
            <a:r>
              <a:rPr lang="fr-FR" sz="2400" dirty="0" err="1"/>
              <a:t>momento</a:t>
            </a:r>
            <a:r>
              <a:rPr lang="fr-FR" sz="24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 Translate</a:t>
            </a:r>
            <a:r>
              <a:rPr lang="fr-FR" sz="2400" dirty="0"/>
              <a:t>– </a:t>
            </a:r>
            <a:r>
              <a:rPr lang="fr-FR" sz="2400" dirty="0" err="1"/>
              <a:t>Lectura</a:t>
            </a:r>
            <a:r>
              <a:rPr lang="fr-FR" sz="2400" dirty="0"/>
              <a:t> de los documentos en </a:t>
            </a:r>
            <a:r>
              <a:rPr lang="fr-FR" sz="2400" dirty="0" err="1"/>
              <a:t>cualquiera</a:t>
            </a:r>
            <a:r>
              <a:rPr lang="fr-FR" sz="2400" dirty="0"/>
              <a:t> de los seis idiomas oficiales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ITU-T Mailing </a:t>
            </a:r>
            <a:r>
              <a:rPr lang="fr-FR" sz="2400" b="1" dirty="0" err="1"/>
              <a:t>lists</a:t>
            </a:r>
            <a:r>
              <a:rPr lang="fr-FR" sz="2400" b="1" dirty="0"/>
              <a:t> - </a:t>
            </a:r>
            <a:r>
              <a:rPr lang="fr-FR" sz="2400" dirty="0" err="1"/>
              <a:t>Recepción</a:t>
            </a:r>
            <a:r>
              <a:rPr lang="fr-FR" sz="2400" dirty="0"/>
              <a:t> de la información más reciente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ITU-T E-Meetings - </a:t>
            </a:r>
            <a:r>
              <a:rPr lang="fr-FR" sz="2400" dirty="0" err="1"/>
              <a:t>Reuniones</a:t>
            </a:r>
            <a:r>
              <a:rPr lang="fr-FR" sz="2400" dirty="0"/>
              <a:t> virtuales del UIT-T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Comunidad de Expertos </a:t>
            </a:r>
            <a:r>
              <a:rPr lang="fr-FR" sz="2400" b="1" dirty="0" err="1"/>
              <a:t>del</a:t>
            </a:r>
            <a:r>
              <a:rPr lang="fr-FR" sz="2400" b="1" dirty="0"/>
              <a:t> UIT-T – </a:t>
            </a:r>
            <a:r>
              <a:rPr lang="fr-FR" sz="2400" dirty="0" err="1"/>
              <a:t>Conectarse</a:t>
            </a:r>
            <a:r>
              <a:rPr lang="fr-FR" sz="2400" dirty="0"/>
              <a:t> con </a:t>
            </a:r>
            <a:r>
              <a:rPr lang="fr-FR" sz="2400" dirty="0" err="1"/>
              <a:t>otros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Eventos de la UIT y </a:t>
            </a:r>
            <a:r>
              <a:rPr lang="fr-FR" sz="2400" b="1" dirty="0" err="1"/>
              <a:t>del</a:t>
            </a:r>
            <a:r>
              <a:rPr lang="fr-FR" sz="2400" b="1" dirty="0"/>
              <a:t> UIT-T</a:t>
            </a:r>
            <a:r>
              <a:rPr lang="fr-FR" sz="2400" dirty="0"/>
              <a:t>– in situ y en línea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ITU-T Cloud</a:t>
            </a:r>
            <a:r>
              <a:rPr lang="fr-FR" sz="2400" dirty="0"/>
              <a:t>– almacenamiento de ficheros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Acceso</a:t>
            </a:r>
            <a:r>
              <a:rPr lang="fr-FR" sz="2400" b="1" dirty="0"/>
              <a:t> a </a:t>
            </a:r>
            <a:r>
              <a:rPr lang="fr-FR" sz="2400" b="1" dirty="0" err="1"/>
              <a:t>MyWorkspace</a:t>
            </a:r>
            <a:r>
              <a:rPr lang="fr-FR" sz="2400" b="1" dirty="0"/>
              <a:t> </a:t>
            </a:r>
            <a:r>
              <a:rPr lang="fr-FR" sz="2400" b="1" dirty="0" err="1"/>
              <a:t>del</a:t>
            </a:r>
            <a:r>
              <a:rPr lang="fr-FR" sz="2400" b="1" dirty="0"/>
              <a:t> 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Accesible desde la página web del UIT-T:</a:t>
            </a:r>
          </a:p>
          <a:p>
            <a:pPr marL="0" indent="0">
              <a:buNone/>
            </a:pPr>
            <a:r>
              <a:rPr lang="fr-FR" sz="1500" dirty="0">
                <a:hlinkClick r:id="rId4"/>
              </a:rPr>
              <a:t>itu.int/</a:t>
            </a:r>
            <a:r>
              <a:rPr lang="fr-FR" sz="1500" dirty="0" err="1">
                <a:hlinkClick r:id="rId4"/>
              </a:rPr>
              <a:t>itu-t</a:t>
            </a:r>
            <a:endParaRPr lang="en-US" sz="1500" dirty="0"/>
          </a:p>
          <a:p>
            <a:r>
              <a:rPr lang="fr-FR" sz="1200" dirty="0"/>
              <a:t>Con su cuenta de la UIT</a:t>
            </a:r>
            <a:endParaRPr lang="en-GB" sz="825" dirty="0"/>
          </a:p>
          <a:p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8" y="16346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MyWorkspace – App para </a:t>
            </a:r>
            <a:r>
              <a:rPr lang="fr-FR" sz="2400" b="1" dirty="0" err="1"/>
              <a:t>equipos</a:t>
            </a:r>
            <a:r>
              <a:rPr lang="fr-FR" sz="2400" b="1" dirty="0"/>
              <a:t> de </a:t>
            </a:r>
            <a:r>
              <a:rPr lang="fr-FR" sz="2400" b="1" dirty="0" err="1"/>
              <a:t>escritorio</a:t>
            </a:r>
            <a:r>
              <a:rPr lang="fr-FR" sz="2400" b="1" dirty="0"/>
              <a:t> o m</a:t>
            </a:r>
            <a:r>
              <a:rPr lang="es-CO" sz="2400" b="1" dirty="0" err="1"/>
              <a:t>óviles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ITU Translate</a:t>
            </a:r>
            <a:br>
              <a:rPr lang="en-US" sz="5400" b="1" dirty="0"/>
            </a:br>
            <a:r>
              <a:rPr lang="fr-FR" sz="3600" dirty="0" err="1"/>
              <a:t>Lectura</a:t>
            </a:r>
            <a:r>
              <a:rPr lang="fr-FR" sz="3600" dirty="0"/>
              <a:t> de los documentos en </a:t>
            </a:r>
            <a:r>
              <a:rPr lang="fr-FR" sz="3600" dirty="0" err="1"/>
              <a:t>cualquiera</a:t>
            </a:r>
            <a:r>
              <a:rPr lang="fr-FR" sz="3600" dirty="0"/>
              <a:t> de los seis idiomas oficiales</a:t>
            </a:r>
            <a:br>
              <a:rPr lang="en-US" sz="3600" dirty="0"/>
            </a:br>
            <a:r>
              <a:rPr lang="en-US" dirty="0"/>
              <a:t> </a:t>
            </a:r>
            <a:r>
              <a:rPr lang="ja-JP" altLang="en-US" dirty="0">
                <a:hlinkClick r:id="rId3"/>
              </a:rPr>
              <a:t>中文</a:t>
            </a:r>
            <a:r>
              <a:rPr lang="ja-JP" altLang="en-US" dirty="0"/>
              <a:t> </a:t>
            </a:r>
            <a:r>
              <a:rPr lang="en-GB" dirty="0">
                <a:hlinkClick r:id="rId4"/>
              </a:rPr>
              <a:t>English</a:t>
            </a:r>
            <a:r>
              <a:rPr lang="en-GB" dirty="0"/>
              <a:t> </a:t>
            </a:r>
            <a:r>
              <a:rPr lang="en-GB" u="sng" dirty="0" err="1">
                <a:hlinkClick r:id="rId5"/>
              </a:rPr>
              <a:t>Español</a:t>
            </a:r>
            <a:r>
              <a:rPr lang="en-GB" dirty="0"/>
              <a:t> </a:t>
            </a:r>
            <a:r>
              <a:rPr lang="en-GB" u="sng" dirty="0" err="1">
                <a:hlinkClick r:id="rId6"/>
              </a:rPr>
              <a:t>Français</a:t>
            </a:r>
            <a:r>
              <a:rPr lang="en-GB" dirty="0"/>
              <a:t> </a:t>
            </a:r>
            <a:r>
              <a:rPr lang="az-Cyrl-AZ" dirty="0">
                <a:hlinkClick r:id="rId7"/>
              </a:rPr>
              <a:t>Русский</a:t>
            </a:r>
            <a:endParaRPr lang="az-Cyrl-AZ" dirty="0"/>
          </a:p>
          <a:p>
            <a:pPr marL="0" indent="0" algn="ctr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fr-FR" sz="1200" dirty="0" err="1"/>
              <a:t>Integrada</a:t>
            </a:r>
            <a:r>
              <a:rPr lang="fr-FR" sz="1200" dirty="0"/>
              <a:t> con una solución de fuente abierta basada en </a:t>
            </a:r>
            <a:r>
              <a:rPr lang="fr-FR" sz="1200" dirty="0" err="1"/>
              <a:t>redes</a:t>
            </a:r>
            <a:r>
              <a:rPr lang="fr-FR" sz="1200" dirty="0"/>
              <a:t> neurales</a:t>
            </a:r>
            <a:endParaRPr lang="en-US" dirty="0"/>
          </a:p>
          <a:p>
            <a:pPr marL="170974" indent="-170974"/>
            <a:r>
              <a:rPr lang="fr-FR" sz="1200" dirty="0" err="1"/>
              <a:t>Entrenada</a:t>
            </a:r>
            <a:r>
              <a:rPr lang="fr-FR" sz="1200" dirty="0"/>
              <a:t> </a:t>
            </a:r>
            <a:r>
              <a:rPr lang="fr-FR" sz="1200" dirty="0" err="1"/>
              <a:t>exclusivamente</a:t>
            </a:r>
            <a:r>
              <a:rPr lang="fr-FR" sz="1200" dirty="0"/>
              <a:t> con documentos de la UIT en 6 idiomas</a:t>
            </a:r>
          </a:p>
          <a:p>
            <a:pPr marL="170974" indent="-170974"/>
            <a:r>
              <a:rPr lang="fr-FR" sz="1200" dirty="0"/>
              <a:t>Alto rendimiento/calidad al traducir los documentos de la UIT</a:t>
            </a:r>
          </a:p>
          <a:p>
            <a:pPr marL="170974" indent="-170974"/>
            <a:r>
              <a:rPr lang="fr-FR" sz="1200" dirty="0"/>
              <a:t>Los documentos traducidos mantienen el </a:t>
            </a:r>
            <a:r>
              <a:rPr lang="fr-FR" sz="1200" dirty="0" err="1"/>
              <a:t>formato</a:t>
            </a:r>
            <a:r>
              <a:rPr lang="fr-FR" sz="1200" dirty="0"/>
              <a:t> </a:t>
            </a:r>
            <a:r>
              <a:rPr lang="fr-FR" sz="1200" dirty="0" err="1"/>
              <a:t>del</a:t>
            </a:r>
            <a:r>
              <a:rPr lang="fr-FR" sz="1200" dirty="0"/>
              <a:t> documento original</a:t>
            </a:r>
          </a:p>
          <a:p>
            <a:pPr marL="170974" indent="-170974"/>
            <a:r>
              <a:rPr lang="fr-FR" sz="1200" dirty="0"/>
              <a:t>Formatos soportados:</a:t>
            </a:r>
          </a:p>
          <a:p>
            <a:pPr marL="344329" lvl="1" indent="-172879"/>
            <a:r>
              <a:rPr lang="fr-FR" sz="900" dirty="0"/>
              <a:t>Docx (Production)</a:t>
            </a:r>
          </a:p>
          <a:p>
            <a:pPr marL="344329" lvl="1" indent="-172879"/>
            <a:r>
              <a:rPr lang="fr-FR" sz="900" dirty="0"/>
              <a:t>PPTX, PDF, XLSX (Beta)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– ITU Translate: </a:t>
            </a:r>
            <a:r>
              <a:rPr lang="fr-FR" sz="2400" b="1" dirty="0" err="1"/>
              <a:t>Basada</a:t>
            </a:r>
            <a:r>
              <a:rPr lang="fr-FR" sz="2400" b="1" dirty="0"/>
              <a:t> en el aprendizaje automático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https://www.itu.int/myworkspace/'/my-workspace/translate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0" y="162707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Listas de correo del UIT-T</a:t>
            </a:r>
            <a:br>
              <a:rPr lang="en-US" sz="5400" b="1" dirty="0"/>
            </a:br>
            <a:r>
              <a:rPr lang="fr-FR" sz="4800" dirty="0"/>
              <a:t>Recepción de la información más reciente en su buzón</a:t>
            </a:r>
            <a:endParaRPr lang="en-US" sz="4800" b="1" dirty="0"/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E122DE-08EF-49CA-80BD-0E7FA1558DFD}"/>
</file>

<file path=customXml/itemProps2.xml><?xml version="1.0" encoding="utf-8"?>
<ds:datastoreItem xmlns:ds="http://schemas.openxmlformats.org/officeDocument/2006/customXml" ds:itemID="{78DF3663-A2D3-4683-AF22-E728DF08DFF0}"/>
</file>

<file path=customXml/itemProps3.xml><?xml version="1.0" encoding="utf-8"?>
<ds:datastoreItem xmlns:ds="http://schemas.openxmlformats.org/officeDocument/2006/customXml" ds:itemID="{66990966-684B-43D6-AC98-2AC73B2D0CB5}"/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906</Words>
  <Application>Microsoft Office PowerPoint</Application>
  <PresentationFormat>On-screen Show (4:3)</PresentationFormat>
  <Paragraphs>127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 Light (Headings)</vt:lpstr>
      <vt:lpstr>Source Sans Pro Light</vt:lpstr>
      <vt:lpstr>Wingdings</vt:lpstr>
      <vt:lpstr>Office Theme</vt:lpstr>
      <vt:lpstr>AMNT-20  Visión general de las herramientas informáticas Cómo acceder a los servicios, documentos y eventos  Oficina de Normalización de las Telecomunicaciones de la UIT </vt:lpstr>
      <vt:lpstr>Introducción</vt:lpstr>
      <vt:lpstr>Herramientas informáticas que puede utilizar para su trabajo con nosotros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Gent.Bajrami@itu.int</dc:creator>
  <cp:lastModifiedBy>Gaspari, Alexandra</cp:lastModifiedBy>
  <cp:revision>41</cp:revision>
  <dcterms:created xsi:type="dcterms:W3CDTF">2014-09-01T15:38:30Z</dcterms:created>
  <dcterms:modified xsi:type="dcterms:W3CDTF">2020-04-08T13:07:45Z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