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zh/ITU-T/Pages/default.aspx" TargetMode="External"/><Relationship Id="rId7" Type="http://schemas.openxmlformats.org/officeDocument/2006/relationships/hyperlink" Target="https://www.itu.int/ru/ITU-T/Pages/default-old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fr/ITU-T/Pages/default.aspx" TargetMode="External"/><Relationship Id="rId5" Type="http://schemas.openxmlformats.org/officeDocument/2006/relationships/hyperlink" Target="https://www.itu.int/es/ITU-T/Pages/default.aspx" TargetMode="External"/><Relationship Id="rId4" Type="http://schemas.openxmlformats.org/officeDocument/2006/relationships/hyperlink" Target="https://www.itu.int/en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ea typeface="ＭＳ Ｐゴシック" pitchFamily="50" charset="-128"/>
              </a:rPr>
              <a:t>ВАСЭ-20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dirty="0" err="1">
                <a:ea typeface="ＭＳ Ｐゴシック" pitchFamily="50" charset="-128"/>
              </a:rPr>
              <a:t>Обзор</a:t>
            </a:r>
            <a:r>
              <a:rPr lang="fr-FR" altLang="ja-JP" dirty="0">
                <a:ea typeface="ＭＳ Ｐゴシック" pitchFamily="50" charset="-128"/>
              </a:rPr>
              <a:t> 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>IT</a:t>
            </a:r>
            <a:r>
              <a:rPr lang="az-Cyrl-AZ" altLang="ja-JP" dirty="0">
                <a:latin typeface="+mn-lt"/>
                <a:ea typeface="ＭＳ Ｐゴシック" pitchFamily="50" charset="-128"/>
              </a:rPr>
              <a:t>-инструментов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Как получить доступ к </a:t>
            </a:r>
            <a:r>
              <a:rPr lang="fr-FR" altLang="ja-JP" dirty="0" err="1">
                <a:latin typeface="+mn-lt"/>
                <a:ea typeface="ＭＳ Ｐゴシック" pitchFamily="50" charset="-128"/>
              </a:rPr>
              <a:t>услугам</a:t>
            </a:r>
            <a:r>
              <a:rPr lang="fr-FR" altLang="ja-JP" dirty="0" smtClean="0">
                <a:latin typeface="+mn-lt"/>
                <a:ea typeface="ＭＳ Ｐゴシック" pitchFamily="50" charset="-128"/>
              </a:rPr>
              <a:t>, </a:t>
            </a:r>
            <a:r>
              <a:rPr lang="az-Cyrl-AZ" altLang="ja-JP" dirty="0" smtClean="0">
                <a:latin typeface="+mn-lt"/>
                <a:ea typeface="ＭＳ Ｐゴシック" pitchFamily="50" charset="-128"/>
              </a:rPr>
              <a:t>документы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 </a:t>
            </a:r>
            <a:r>
              <a:rPr lang="fr-FR" altLang="ja-JP" dirty="0" smtClean="0">
                <a:latin typeface="+mn-lt"/>
                <a:ea typeface="ＭＳ Ｐゴシック" pitchFamily="50" charset="-128"/>
              </a:rPr>
              <a:t>и </a:t>
            </a:r>
            <a:r>
              <a:rPr lang="fr-FR" altLang="ja-JP" dirty="0" err="1">
                <a:latin typeface="+mn-lt"/>
                <a:ea typeface="ＭＳ Ｐゴシック" pitchFamily="50" charset="-128"/>
              </a:rPr>
              <a:t>мероприятия</a:t>
            </a:r>
            <a:r>
              <a:rPr lang="az-Cyrl-AZ" altLang="ja-JP" dirty="0">
                <a:latin typeface="+mn-lt"/>
                <a:ea typeface="ＭＳ Ｐゴシック" pitchFamily="50" charset="-128"/>
              </a:rPr>
              <a:t>м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sz="2800" dirty="0" err="1">
                <a:ea typeface="ＭＳ Ｐゴシック" pitchFamily="50" charset="-128"/>
              </a:rPr>
              <a:t>Бюро</a:t>
            </a:r>
            <a:r>
              <a:rPr lang="fr-FR" altLang="ja-JP" sz="2800" dirty="0">
                <a:ea typeface="ＭＳ Ｐゴシック" pitchFamily="50" charset="-128"/>
              </a:rPr>
              <a:t> </a:t>
            </a:r>
            <a:r>
              <a:rPr lang="fr-FR" altLang="ja-JP" sz="2800" dirty="0" err="1">
                <a:ea typeface="ＭＳ Ｐゴシック" pitchFamily="50" charset="-128"/>
              </a:rPr>
              <a:t>стандартизации</a:t>
            </a:r>
            <a:r>
              <a:rPr lang="fr-FR" altLang="ja-JP" sz="2800" dirty="0">
                <a:ea typeface="ＭＳ Ｐゴシック" pitchFamily="50" charset="-128"/>
              </a:rPr>
              <a:t> </a:t>
            </a:r>
            <a:r>
              <a:rPr lang="fr-FR" altLang="ja-JP" sz="2800" dirty="0" err="1">
                <a:ea typeface="ＭＳ Ｐゴシック" pitchFamily="50" charset="-128"/>
              </a:rPr>
              <a:t>электросвязи</a:t>
            </a:r>
            <a:r>
              <a:rPr lang="fr-FR" altLang="ja-JP" sz="2800" dirty="0">
                <a:ea typeface="ＭＳ Ｐゴシック" pitchFamily="50" charset="-128"/>
              </a:rPr>
              <a:t> МСЭ</a:t>
            </a:r>
            <a:r>
              <a:rPr lang="en-US" altLang="ja-JP" sz="6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3"/>
            <a:ext cx="4314824" cy="2076875"/>
          </a:xfrm>
        </p:spPr>
        <p:txBody>
          <a:bodyPr>
            <a:noAutofit/>
          </a:bodyPr>
          <a:lstStyle/>
          <a:p>
            <a:r>
              <a:rPr lang="ru-RU" sz="1400" dirty="0"/>
              <a:t>Быстрый способ подписаться на</a:t>
            </a:r>
            <a:r>
              <a:rPr lang="en-US" sz="1400" dirty="0"/>
              <a:t> </a:t>
            </a:r>
            <a:r>
              <a:rPr lang="ru-RU" sz="1400" dirty="0" err="1"/>
              <a:t>спис</a:t>
            </a:r>
            <a:r>
              <a:rPr lang="en-US" sz="1400" dirty="0"/>
              <a:t>o</a:t>
            </a:r>
            <a:r>
              <a:rPr lang="ru-RU" sz="1400" dirty="0"/>
              <a:t>к</a:t>
            </a:r>
            <a:r>
              <a:rPr lang="fr-FR" sz="1400" dirty="0"/>
              <a:t> </a:t>
            </a:r>
            <a:r>
              <a:rPr lang="fr-FR" sz="1400" dirty="0" err="1"/>
              <a:t>рассылк</a:t>
            </a:r>
            <a:r>
              <a:rPr lang="az-Cyrl-AZ" sz="1400" dirty="0"/>
              <a:t>и</a:t>
            </a:r>
            <a:r>
              <a:rPr lang="fr-FR" sz="1400" dirty="0"/>
              <a:t> МСЭ</a:t>
            </a:r>
            <a:endParaRPr lang="ru-RU" sz="1400" dirty="0"/>
          </a:p>
          <a:p>
            <a:r>
              <a:rPr lang="ru-RU" sz="1400" dirty="0"/>
              <a:t>Удобный поиск в списках рассылки (улучшенная видимость)</a:t>
            </a:r>
          </a:p>
          <a:p>
            <a:r>
              <a:rPr lang="ru-RU" sz="1400" dirty="0"/>
              <a:t>Пользователь может управлять подпиской на рассылку и проверить статус запросов</a:t>
            </a:r>
            <a:endParaRPr lang="fr-FR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Список рассылки МСЭ-Т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https://www.itu.int/myworkspace/./my-workspace/mails.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295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4572000" y="5029373"/>
            <a:ext cx="4314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50" dirty="0">
                <a:solidFill>
                  <a:schemeClr val="accent3"/>
                </a:solidFill>
              </a:rPr>
              <a:t>Предлагаемые списки рассылки на основе предпочтений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az-Cyrl-AZ" sz="5400" b="1" dirty="0"/>
              <a:t>МСЭ-Т Электронные собрания </a:t>
            </a:r>
          </a:p>
          <a:p>
            <a:pPr marL="0" indent="0" algn="ctr" fontAlgn="base">
              <a:buNone/>
            </a:pPr>
            <a:r>
              <a:rPr lang="ru-RU" sz="4400" dirty="0"/>
              <a:t>Полностью виртуальные встречи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88" y="2318552"/>
            <a:ext cx="3591522" cy="2547916"/>
          </a:xfrm>
        </p:spPr>
        <p:txBody>
          <a:bodyPr>
            <a:normAutofit/>
          </a:bodyPr>
          <a:lstStyle/>
          <a:p>
            <a:r>
              <a:rPr lang="az-Cyrl-AZ" sz="1400" dirty="0"/>
              <a:t>Интеграция в рамках платформы</a:t>
            </a:r>
            <a:r>
              <a:rPr lang="ru-RU" sz="1400" dirty="0"/>
              <a:t> с</a:t>
            </a:r>
            <a:r>
              <a:rPr lang="az-Cyrl-AZ" sz="1400" dirty="0"/>
              <a:t> открытым исходным кодом (</a:t>
            </a:r>
            <a:r>
              <a:rPr lang="fr-FR" sz="1400" dirty="0" err="1"/>
              <a:t>BigBlueButton</a:t>
            </a:r>
            <a:r>
              <a:rPr lang="fr-FR" sz="1400" dirty="0"/>
              <a:t>) </a:t>
            </a:r>
          </a:p>
          <a:p>
            <a:r>
              <a:rPr lang="ru-RU" sz="1400" dirty="0"/>
              <a:t>обмен аудио, видео, слайды, чат и на экране проекции в режиме реального времени </a:t>
            </a:r>
          </a:p>
          <a:p>
            <a:r>
              <a:rPr lang="ru-RU" sz="1400" dirty="0"/>
              <a:t>WEB и мобильное приложение</a:t>
            </a:r>
          </a:p>
          <a:p>
            <a:r>
              <a:rPr lang="ru-RU" sz="1400" dirty="0"/>
              <a:t>Гибкие и масштабируемые решения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709968" y="85712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1" dirty="0"/>
              <a:t>МСЭ-Т</a:t>
            </a:r>
            <a:r>
              <a:rPr lang="en-US" sz="2400" b="1" dirty="0"/>
              <a:t> </a:t>
            </a:r>
            <a:r>
              <a:rPr lang="az-Cyrl-AZ" sz="2400" b="1" dirty="0"/>
              <a:t>Электронные собрания 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26" y="1771115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https://www.itu.int/myworkspace/./my-workspace/remote_participation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840" y="300014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Сообщество экспертов МСЭ-Т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az-Cyrl-AZ" sz="5400" dirty="0"/>
              <a:t>Общение с другими экспертами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Сообщество экспертов МСЭ-Т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69"/>
            <a:ext cx="3830038" cy="1913423"/>
          </a:xfrm>
        </p:spPr>
        <p:txBody>
          <a:bodyPr>
            <a:normAutofit/>
          </a:bodyPr>
          <a:lstStyle/>
          <a:p>
            <a:r>
              <a:rPr lang="ru-RU" sz="1600" dirty="0"/>
              <a:t>Отображение учетной записи</a:t>
            </a:r>
            <a:r>
              <a:rPr lang="en-US" sz="1600" dirty="0"/>
              <a:t> </a:t>
            </a:r>
            <a:r>
              <a:rPr lang="fr-FR" sz="1600" dirty="0"/>
              <a:t>МСЭ</a:t>
            </a:r>
            <a:r>
              <a:rPr lang="ru-RU" sz="1600" dirty="0"/>
              <a:t> и базы данных Рабочей программы МСЭ-Т</a:t>
            </a:r>
            <a:endParaRPr lang="fr-FR" sz="1600" dirty="0"/>
          </a:p>
          <a:p>
            <a:r>
              <a:rPr lang="fr-FR" sz="1600" dirty="0" err="1"/>
              <a:t>Доступ</a:t>
            </a:r>
            <a:r>
              <a:rPr lang="fr-FR" sz="1600" dirty="0"/>
              <a:t> к полному профилю экспертов МСЭ-Т</a:t>
            </a:r>
          </a:p>
          <a:p>
            <a:r>
              <a:rPr lang="ru-RU" sz="1600" dirty="0"/>
              <a:t>Общение экспертов в режиме реального времени</a:t>
            </a:r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11" y="1906767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az-Cyrl-AZ" sz="5400" b="1" dirty="0" smtClean="0"/>
              <a:t>Мероприятия МСЭ-Т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4400" dirty="0" smtClean="0"/>
              <a:t>Когда, где, онлайн, </a:t>
            </a:r>
            <a:r>
              <a:rPr lang="az-Cyrl-AZ" sz="4400" dirty="0" smtClean="0"/>
              <a:t>в штаб-квартире 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4180667" cy="1610158"/>
          </a:xfrm>
        </p:spPr>
        <p:txBody>
          <a:bodyPr>
            <a:noAutofit/>
          </a:bodyPr>
          <a:lstStyle/>
          <a:p>
            <a:r>
              <a:rPr lang="az-Cyrl-AZ" sz="1600" dirty="0"/>
              <a:t>Календарь всех</a:t>
            </a:r>
            <a:r>
              <a:rPr lang="en-US" sz="1600" dirty="0"/>
              <a:t> </a:t>
            </a:r>
            <a:r>
              <a:rPr lang="az-Cyrl-AZ" sz="1600" dirty="0"/>
              <a:t>МСЭ-Т мероприятий </a:t>
            </a:r>
            <a:endParaRPr lang="fr-FR" sz="1600" dirty="0"/>
          </a:p>
          <a:p>
            <a:r>
              <a:rPr lang="ru-RU" sz="1600" dirty="0"/>
              <a:t>Может персонализироваться по типу мероприятий</a:t>
            </a:r>
            <a:endParaRPr lang="en-US" sz="1600" dirty="0"/>
          </a:p>
          <a:p>
            <a:r>
              <a:rPr lang="fr-FR" sz="1600" dirty="0" err="1"/>
              <a:t>Прямой</a:t>
            </a:r>
            <a:r>
              <a:rPr lang="fr-FR" sz="1600" dirty="0"/>
              <a:t> доступ к </a:t>
            </a:r>
            <a:r>
              <a:rPr lang="fr-FR" sz="1600" dirty="0" err="1"/>
              <a:t>регистрации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График мероприятий МСЭ-Т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421" y="1391029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318" y="4010998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5"/>
              </a:rPr>
              <a:t>https://www.itu.int/myworkspace/./my-workspace/allevent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MyEvents</a:t>
            </a:r>
            <a:r>
              <a:rPr lang="fr-FR" sz="2400" b="1" baseline="30000" dirty="0" err="1">
                <a:solidFill>
                  <a:srgbClr val="FF0000"/>
                </a:solidFill>
              </a:rPr>
              <a:t>НОВОЕ</a:t>
            </a:r>
            <a:r>
              <a:rPr lang="fr-FR" sz="2400" b="1" baseline="30000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: Собрания и </a:t>
            </a:r>
            <a:r>
              <a:rPr lang="az-Cyrl-AZ" sz="2400" b="1" dirty="0"/>
              <a:t>контакты</a:t>
            </a:r>
            <a:endParaRPr lang="en-GB" sz="2400" b="1" dirty="0">
              <a:solidFill>
                <a:schemeClr val="accent2"/>
              </a:solidFill>
              <a:highlight>
                <a:srgbClr val="FFFF00"/>
              </a:highlight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401775" cy="1457160"/>
          </a:xfrm>
        </p:spPr>
        <p:txBody>
          <a:bodyPr>
            <a:normAutofit/>
          </a:bodyPr>
          <a:lstStyle/>
          <a:p>
            <a:r>
              <a:rPr lang="fr-FR" sz="1600" dirty="0"/>
              <a:t>Прямой доступ к участникам</a:t>
            </a:r>
          </a:p>
          <a:p>
            <a:r>
              <a:rPr lang="fr-FR" sz="1600" dirty="0" err="1"/>
              <a:t>Сопоставление</a:t>
            </a:r>
            <a:endParaRPr lang="fr-FR" sz="1600" dirty="0"/>
          </a:p>
          <a:p>
            <a:r>
              <a:rPr lang="fr-FR" sz="1600" dirty="0" err="1"/>
              <a:t>Повестка</a:t>
            </a:r>
            <a:r>
              <a:rPr lang="fr-FR" sz="1600" dirty="0"/>
              <a:t> дня</a:t>
            </a:r>
          </a:p>
          <a:p>
            <a:r>
              <a:rPr lang="fr-FR" sz="1600" dirty="0" err="1"/>
              <a:t>Уведомление</a:t>
            </a:r>
            <a:r>
              <a:rPr lang="fr-FR" sz="1600" dirty="0"/>
              <a:t> в режиме реального времени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https://www.itu.int/myworkspace/./my-workspace/myevents.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52" y="162680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0" y="3490223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167" y="3755152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fr-FR" sz="1600" dirty="0"/>
              <a:t>Быстрый доступ к различным документам и темам</a:t>
            </a:r>
          </a:p>
          <a:p>
            <a:r>
              <a:rPr lang="fr-FR" sz="1600" dirty="0" err="1"/>
              <a:t>Быстрый</a:t>
            </a:r>
            <a:r>
              <a:rPr lang="fr-FR" sz="1600" dirty="0"/>
              <a:t> доступ к соответствующему сайту </a:t>
            </a:r>
            <a:r>
              <a:rPr lang="fr-FR" sz="1600" dirty="0" err="1"/>
              <a:t>или</a:t>
            </a:r>
            <a:r>
              <a:rPr lang="fr-FR" sz="1600" dirty="0"/>
              <a:t> </a:t>
            </a:r>
            <a:r>
              <a:rPr lang="fr-FR" sz="1600" dirty="0" err="1"/>
              <a:t>загрузки</a:t>
            </a:r>
            <a:r>
              <a:rPr lang="fr-FR" sz="1600" dirty="0"/>
              <a:t> </a:t>
            </a:r>
            <a:r>
              <a:rPr lang="fr-FR" sz="1600" dirty="0" err="1"/>
              <a:t>документа</a:t>
            </a:r>
            <a:endParaRPr lang="fr-FR" sz="1600" dirty="0"/>
          </a:p>
          <a:p>
            <a:r>
              <a:rPr lang="ru-RU" sz="1600" dirty="0"/>
              <a:t>Возможность устанавливать закладки в документ</a:t>
            </a:r>
            <a:r>
              <a:rPr lang="en-US" sz="1600" dirty="0"/>
              <a:t>a</a:t>
            </a:r>
            <a:r>
              <a:rPr lang="ru-RU" sz="1600" dirty="0"/>
              <a:t>х</a:t>
            </a:r>
            <a:endParaRPr lang="en-US" sz="12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Предлагаемые мероприятия и документы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970" y="1990298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https://www.itu.int/myworkspace/./my-workspace/documents.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ru-RU" sz="5400" b="1" dirty="0"/>
              <a:t>Облачное хранилище данных МСЭ-T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(ITU-T Cloud)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Введение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505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Сектор стандартизации МСЭ </a:t>
            </a:r>
            <a:r>
              <a:rPr lang="fr-FR" sz="2400" dirty="0" err="1"/>
              <a:t>разработал</a:t>
            </a:r>
            <a:r>
              <a:rPr lang="fr-FR" sz="2400" dirty="0"/>
              <a:t> </a:t>
            </a:r>
            <a:r>
              <a:rPr lang="fr-FR" sz="2400" dirty="0" err="1"/>
              <a:t>серию</a:t>
            </a:r>
            <a:r>
              <a:rPr lang="fr-FR" sz="2400" dirty="0"/>
              <a:t> IT </a:t>
            </a:r>
            <a:r>
              <a:rPr lang="fr-FR" sz="2400" dirty="0" err="1"/>
              <a:t>инструментов</a:t>
            </a:r>
            <a:r>
              <a:rPr lang="fr-FR" sz="2400" dirty="0"/>
              <a:t>, </a:t>
            </a:r>
            <a:r>
              <a:rPr lang="az-Cyrl-AZ" sz="2400" dirty="0"/>
              <a:t>которые</a:t>
            </a:r>
            <a:r>
              <a:rPr lang="en-US" sz="2400" dirty="0"/>
              <a:t> </a:t>
            </a:r>
            <a:r>
              <a:rPr lang="ru-RU" sz="2400" dirty="0"/>
              <a:t>направлены на то, чтобы облегчить и помочь участию в работе</a:t>
            </a:r>
            <a:r>
              <a:rPr lang="en-US" sz="2400" dirty="0"/>
              <a:t> </a:t>
            </a:r>
            <a:r>
              <a:rPr lang="az-Cyrl-AZ" sz="2400" dirty="0"/>
              <a:t>МСЭ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Поскольку этот год</a:t>
            </a:r>
            <a:r>
              <a:rPr lang="en-US" sz="2400" dirty="0"/>
              <a:t> </a:t>
            </a:r>
            <a:r>
              <a:rPr lang="az-Cyrl-AZ" sz="2400" dirty="0"/>
              <a:t>является</a:t>
            </a:r>
            <a:r>
              <a:rPr lang="en-US" sz="2400" dirty="0"/>
              <a:t> </a:t>
            </a:r>
            <a:r>
              <a:rPr lang="ru-RU" sz="2400" dirty="0"/>
              <a:t>год</a:t>
            </a:r>
            <a:r>
              <a:rPr lang="en-US" sz="2400" dirty="0"/>
              <a:t>o</a:t>
            </a:r>
            <a:r>
              <a:rPr lang="ru-RU" sz="2400" dirty="0"/>
              <a:t>м</a:t>
            </a:r>
            <a:r>
              <a:rPr lang="en-US" sz="2400" dirty="0"/>
              <a:t> </a:t>
            </a:r>
            <a:r>
              <a:rPr lang="ru-RU" sz="2400" dirty="0"/>
              <a:t>ВАСЭ-20, </a:t>
            </a:r>
            <a:r>
              <a:rPr lang="ru-RU" sz="2400" dirty="0"/>
              <a:t>мы считаем</a:t>
            </a:r>
            <a:r>
              <a:rPr lang="en-US" sz="2400" dirty="0"/>
              <a:t> </a:t>
            </a:r>
            <a:r>
              <a:rPr lang="az-Cyrl-AZ" sz="2400" dirty="0"/>
              <a:t>актуальной</a:t>
            </a:r>
            <a:r>
              <a:rPr lang="en-US" sz="2400" dirty="0"/>
              <a:t> </a:t>
            </a:r>
            <a:r>
              <a:rPr lang="ru-RU" sz="2400" dirty="0"/>
              <a:t>введение</a:t>
            </a:r>
            <a:r>
              <a:rPr lang="en-US" sz="2400" dirty="0"/>
              <a:t> </a:t>
            </a:r>
            <a:r>
              <a:rPr lang="ru-RU" sz="2400" dirty="0" err="1"/>
              <a:t>данн</a:t>
            </a:r>
            <a:r>
              <a:rPr lang="en-US" sz="2400" dirty="0"/>
              <a:t>o</a:t>
            </a:r>
            <a:r>
              <a:rPr lang="ru-RU" sz="2400" dirty="0" err="1"/>
              <a:t>го</a:t>
            </a:r>
            <a:r>
              <a:rPr lang="ru-RU" sz="2400" dirty="0"/>
              <a:t> обзора который является необходимым</a:t>
            </a:r>
            <a:r>
              <a:rPr lang="en-US" sz="2400" dirty="0"/>
              <a:t> </a:t>
            </a:r>
            <a:r>
              <a:rPr lang="ru-RU" sz="2400" dirty="0"/>
              <a:t>и</a:t>
            </a:r>
            <a:r>
              <a:rPr lang="en-US" sz="2400" dirty="0"/>
              <a:t> </a:t>
            </a:r>
            <a:r>
              <a:rPr lang="az-Cyrl-AZ" sz="2400" dirty="0"/>
              <a:t>своевременным</a:t>
            </a:r>
            <a:r>
              <a:rPr lang="en-US" sz="2400" dirty="0"/>
              <a:t> </a:t>
            </a:r>
            <a:r>
              <a:rPr lang="az-Cyrl-AZ" sz="2400" dirty="0"/>
              <a:t>для текущей</a:t>
            </a:r>
            <a:r>
              <a:rPr lang="en-US" sz="2400" dirty="0"/>
              <a:t> </a:t>
            </a:r>
            <a:r>
              <a:rPr lang="az-Cyrl-AZ" sz="2400" dirty="0"/>
              <a:t>подготовк </a:t>
            </a:r>
            <a:r>
              <a:rPr lang="ru-RU" sz="2400" dirty="0"/>
              <a:t>в регионах</a:t>
            </a:r>
            <a:r>
              <a:rPr lang="en-US" sz="2400" dirty="0"/>
              <a:t> </a:t>
            </a:r>
            <a:r>
              <a:rPr lang="az-Cyrl-AZ" sz="2400" dirty="0"/>
              <a:t>к Ассамблее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/>
              <a:t>Принимая</a:t>
            </a:r>
            <a:r>
              <a:rPr lang="fr-FR" sz="2400" dirty="0"/>
              <a:t> </a:t>
            </a:r>
            <a:r>
              <a:rPr lang="fr-FR" sz="2400" dirty="0" err="1"/>
              <a:t>во</a:t>
            </a:r>
            <a:r>
              <a:rPr lang="fr-FR" sz="2400" dirty="0"/>
              <a:t> </a:t>
            </a:r>
            <a:r>
              <a:rPr lang="fr-FR" sz="2400" dirty="0" err="1"/>
              <a:t>внимание</a:t>
            </a:r>
            <a:r>
              <a:rPr lang="fr-FR" sz="2400" dirty="0"/>
              <a:t> </a:t>
            </a:r>
            <a:r>
              <a:rPr lang="fr-FR" sz="2400" dirty="0" err="1"/>
              <a:t>вспышку</a:t>
            </a:r>
            <a:r>
              <a:rPr lang="fr-FR" sz="2400" dirty="0"/>
              <a:t> COVID-19 </a:t>
            </a:r>
            <a:r>
              <a:rPr lang="fr-FR" sz="2400" dirty="0" err="1"/>
              <a:t>во</a:t>
            </a:r>
            <a:r>
              <a:rPr lang="fr-FR" sz="2400" dirty="0"/>
              <a:t> </a:t>
            </a:r>
            <a:r>
              <a:rPr lang="fr-FR" sz="2400" dirty="0" err="1"/>
              <a:t>всем</a:t>
            </a:r>
            <a:r>
              <a:rPr lang="fr-FR" sz="2400" dirty="0"/>
              <a:t> </a:t>
            </a:r>
            <a:r>
              <a:rPr lang="fr-FR" sz="2400" dirty="0" err="1"/>
              <a:t>мире</a:t>
            </a:r>
            <a:r>
              <a:rPr lang="fr-FR" sz="2400" dirty="0"/>
              <a:t>, </a:t>
            </a:r>
            <a:r>
              <a:rPr lang="fr-FR" sz="2400" dirty="0" err="1"/>
              <a:t>Бюро</a:t>
            </a:r>
            <a:r>
              <a:rPr lang="fr-FR" sz="2400" dirty="0"/>
              <a:t> </a:t>
            </a:r>
            <a:r>
              <a:rPr lang="ru-RU" sz="2400" dirty="0"/>
              <a:t>намерено обратиться ко всем чтобы пригласить всех присоединиться и использовать предоставляемые </a:t>
            </a:r>
            <a:r>
              <a:rPr lang="en-US" sz="2400" dirty="0"/>
              <a:t>IT</a:t>
            </a:r>
            <a:r>
              <a:rPr lang="ru-RU" sz="2400" dirty="0"/>
              <a:t>-инструменты 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>Благодарю вас.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62998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0" y="2156039"/>
            <a:ext cx="4231038" cy="3175378"/>
          </a:xfrm>
        </p:spPr>
        <p:txBody>
          <a:bodyPr>
            <a:noAutofit/>
          </a:bodyPr>
          <a:lstStyle/>
          <a:p>
            <a:r>
              <a:rPr lang="ru-RU" sz="1600" dirty="0"/>
              <a:t>Интеграция в рамках платформы с </a:t>
            </a:r>
            <a:r>
              <a:rPr lang="fr-FR" sz="1600" dirty="0"/>
              <a:t> </a:t>
            </a:r>
            <a:r>
              <a:rPr lang="az-Cyrl-AZ" sz="1600" dirty="0"/>
              <a:t>открытым исходным кодом </a:t>
            </a:r>
            <a:r>
              <a:rPr lang="fr-FR" sz="1600" dirty="0"/>
              <a:t>(NextCloud)</a:t>
            </a:r>
          </a:p>
          <a:p>
            <a:r>
              <a:rPr lang="az-Cyrl-AZ" sz="1600" dirty="0"/>
              <a:t>Облачное хранилище</a:t>
            </a:r>
            <a:r>
              <a:rPr lang="fr-FR" sz="1600" dirty="0"/>
              <a:t> по </a:t>
            </a:r>
            <a:r>
              <a:rPr lang="fr-FR" sz="1600" dirty="0" err="1"/>
              <a:t>обмену</a:t>
            </a:r>
            <a:r>
              <a:rPr lang="fr-FR" sz="1600" dirty="0"/>
              <a:t> </a:t>
            </a:r>
            <a:r>
              <a:rPr lang="fr-FR" sz="1600" dirty="0" err="1"/>
              <a:t>файл</a:t>
            </a:r>
            <a:r>
              <a:rPr lang="az-Cyrl-AZ" sz="1600" dirty="0"/>
              <a:t>ами</a:t>
            </a:r>
            <a:endParaRPr lang="fr-FR" sz="1600" dirty="0"/>
          </a:p>
          <a:p>
            <a:r>
              <a:rPr lang="ru-RU" sz="1600" dirty="0"/>
              <a:t>Размещено на выделенных серверах в МСЭ</a:t>
            </a:r>
          </a:p>
          <a:p>
            <a:r>
              <a:rPr lang="fr-FR" sz="1600" dirty="0"/>
              <a:t>WEB </a:t>
            </a:r>
            <a:r>
              <a:rPr lang="az-Cyrl-AZ" sz="1600" dirty="0"/>
              <a:t>и мобильное приложение</a:t>
            </a:r>
          </a:p>
          <a:p>
            <a:r>
              <a:rPr lang="az-Cyrl-AZ" sz="1600" dirty="0"/>
              <a:t>Решение интегрировано </a:t>
            </a:r>
            <a:r>
              <a:rPr lang="fr-FR" sz="1600" dirty="0"/>
              <a:t>с системой аутентификации МСЭ</a:t>
            </a:r>
          </a:p>
          <a:p>
            <a:r>
              <a:rPr lang="fr-FR" sz="1600" dirty="0"/>
              <a:t>10 GB на пользователя</a:t>
            </a:r>
          </a:p>
          <a:p>
            <a:r>
              <a:rPr lang="az-Cyrl-AZ" sz="1600" dirty="0"/>
              <a:t>Зашифрованные файлы</a:t>
            </a:r>
            <a:endParaRPr lang="fr-F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Облако</a:t>
            </a:r>
            <a:r>
              <a:rPr lang="fr-FR" sz="2400" b="1" dirty="0"/>
              <a:t> </a:t>
            </a:r>
            <a:r>
              <a:rPr lang="az-Cyrl-AZ" sz="2400" b="1" dirty="0"/>
              <a:t>МСЭ-</a:t>
            </a:r>
            <a:r>
              <a:rPr lang="fr-FR" sz="2400" b="1" dirty="0"/>
              <a:t>T – Обмен файлами и </a:t>
            </a:r>
            <a:r>
              <a:rPr lang="fr-FR" sz="2400" b="1" dirty="0" err="1" smtClean="0"/>
              <a:t>хранение</a:t>
            </a:r>
            <a:r>
              <a:rPr lang="fr-FR" sz="2400" b="1" dirty="0" smtClean="0"/>
              <a:t> (ITU-T Cloud)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https://tsbcloud.itu.int/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7246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презентация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является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результатом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совместн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ой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работы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группы </a:t>
            </a:r>
            <a:r>
              <a:rPr lang="az-Cyrl-AZ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сотрудников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Бюро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стандартизации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МСЭ.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любым вопросам или за помощью, </a:t>
            </a: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пожалуйста, обращайтесь по</a:t>
            </a:r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az-Cyrl-AZ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Дополнительный контакт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Castano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</a:t>
            </a:r>
            <a:r>
              <a:rPr lang="fr-CH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CH" i="1" dirty="0"/>
              <a:t/>
            </a:r>
            <a:br>
              <a:rPr lang="fr-CH" i="1" dirty="0"/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Тел.: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61694" y="5940975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COLLS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</a:t>
            </a:r>
            <a:r>
              <a:rPr lang="en-US" dirty="0"/>
              <a:t>IT</a:t>
            </a:r>
            <a:r>
              <a:rPr lang="ru-RU" dirty="0"/>
              <a:t>-инструменты могут помочь совместной работы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64" y="1565150"/>
            <a:ext cx="8381980" cy="4843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ITU </a:t>
            </a:r>
            <a:r>
              <a:rPr lang="fr-FR" sz="2400" b="1" dirty="0" err="1" smtClean="0"/>
              <a:t>MyWorkspace</a:t>
            </a:r>
            <a:r>
              <a:rPr lang="fr-FR" sz="2400" b="1" dirty="0" smtClean="0"/>
              <a:t> </a:t>
            </a:r>
            <a:r>
              <a:rPr lang="fr-FR" sz="2400" b="1" dirty="0"/>
              <a:t>– </a:t>
            </a:r>
            <a:r>
              <a:rPr lang="fr-FR" sz="2400" dirty="0" err="1"/>
              <a:t>Как</a:t>
            </a:r>
            <a:r>
              <a:rPr lang="fr-FR" sz="2400" dirty="0"/>
              <a:t> я </a:t>
            </a:r>
            <a:r>
              <a:rPr lang="fr-FR" sz="2400" dirty="0" err="1"/>
              <a:t>могу</a:t>
            </a:r>
            <a:r>
              <a:rPr lang="fr-FR" sz="2400" dirty="0"/>
              <a:t> </a:t>
            </a:r>
            <a:r>
              <a:rPr lang="fr-FR" sz="2400" dirty="0" err="1"/>
              <a:t>иметь</a:t>
            </a:r>
            <a:r>
              <a:rPr lang="fr-FR" sz="2400" dirty="0"/>
              <a:t> </a:t>
            </a:r>
            <a:r>
              <a:rPr lang="fr-FR" sz="2400" dirty="0" err="1"/>
              <a:t>доступ</a:t>
            </a:r>
            <a:r>
              <a:rPr lang="fr-FR" sz="2400" dirty="0"/>
              <a:t> к </a:t>
            </a:r>
            <a:r>
              <a:rPr lang="fr-FR" sz="2400" dirty="0" err="1"/>
              <a:t>работе</a:t>
            </a:r>
            <a:r>
              <a:rPr lang="fr-FR" sz="2400" dirty="0"/>
              <a:t> МСЭ-Т в </a:t>
            </a:r>
            <a:r>
              <a:rPr lang="fr-FR" sz="2400" dirty="0" err="1"/>
              <a:t>любое</a:t>
            </a:r>
            <a:r>
              <a:rPr lang="fr-FR" sz="2400" dirty="0"/>
              <a:t> </a:t>
            </a:r>
            <a:r>
              <a:rPr lang="fr-FR" sz="2400" dirty="0" err="1"/>
              <a:t>время</a:t>
            </a:r>
            <a:r>
              <a:rPr lang="fr-F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Cyrl-AZ" sz="2400" b="1" dirty="0"/>
              <a:t>Переводчик </a:t>
            </a:r>
            <a:r>
              <a:rPr lang="az-Cyrl-AZ" sz="2400" b="1" dirty="0" smtClean="0"/>
              <a:t>МСЭ</a:t>
            </a:r>
            <a:r>
              <a:rPr lang="en-US" sz="2400" b="1" dirty="0" smtClean="0"/>
              <a:t> (</a:t>
            </a:r>
            <a:r>
              <a:rPr lang="en-US" sz="2400" b="1" dirty="0" smtClean="0"/>
              <a:t>ITU Translate) </a:t>
            </a:r>
            <a:r>
              <a:rPr lang="fr-FR" sz="2400" dirty="0" smtClean="0"/>
              <a:t>– </a:t>
            </a:r>
            <a:r>
              <a:rPr lang="fr-FR" sz="2400" dirty="0"/>
              <a:t>Каким образом я </a:t>
            </a:r>
            <a:r>
              <a:rPr lang="fr-FR" sz="2400" dirty="0" err="1"/>
              <a:t>могу</a:t>
            </a:r>
            <a:r>
              <a:rPr lang="fr-FR" sz="2400" dirty="0"/>
              <a:t> </a:t>
            </a:r>
            <a:r>
              <a:rPr lang="az-Cyrl-AZ" sz="2400" dirty="0"/>
              <a:t>прочитать </a:t>
            </a:r>
            <a:r>
              <a:rPr lang="fr-FR" sz="2400" dirty="0"/>
              <a:t> документы на одном из шести официальных языков?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Cyrl-AZ" sz="2400" b="1" dirty="0"/>
              <a:t>Почтовые рассылки МСЭ-Т</a:t>
            </a:r>
            <a:r>
              <a:rPr lang="fr-FR" sz="2400" b="1" dirty="0"/>
              <a:t>-</a:t>
            </a:r>
            <a:r>
              <a:rPr lang="fr-FR" sz="2400" dirty="0" err="1"/>
              <a:t>Получение</a:t>
            </a:r>
            <a:r>
              <a:rPr lang="fr-FR" sz="2400" dirty="0"/>
              <a:t> </a:t>
            </a:r>
            <a:r>
              <a:rPr lang="fr-FR" sz="2400" dirty="0" err="1"/>
              <a:t>актуальной</a:t>
            </a:r>
            <a:r>
              <a:rPr lang="fr-FR" sz="2400" dirty="0"/>
              <a:t> </a:t>
            </a:r>
            <a:r>
              <a:rPr lang="fr-FR" sz="2400" dirty="0" err="1"/>
              <a:t>информации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err="1"/>
              <a:t>Виртуальные</a:t>
            </a:r>
            <a:r>
              <a:rPr lang="fr-FR" sz="2400" b="1" dirty="0"/>
              <a:t> </a:t>
            </a:r>
            <a:r>
              <a:rPr lang="fr-FR" sz="2400" b="1" dirty="0" err="1"/>
              <a:t>собрания</a:t>
            </a:r>
            <a:r>
              <a:rPr lang="fr-FR" sz="2400" b="1" dirty="0"/>
              <a:t> МСЭ-Т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err="1" smtClean="0"/>
              <a:t>Сообщество</a:t>
            </a:r>
            <a:r>
              <a:rPr lang="fr-FR" sz="2400" b="1" dirty="0" smtClean="0"/>
              <a:t> </a:t>
            </a:r>
            <a:r>
              <a:rPr lang="fr-FR" sz="2400" b="1" dirty="0"/>
              <a:t>экспертов МСЭ-Т – </a:t>
            </a:r>
            <a:r>
              <a:rPr lang="az-Cyrl-AZ" sz="2400" dirty="0"/>
              <a:t>Общение с другими</a:t>
            </a:r>
            <a:r>
              <a:rPr lang="en-US" sz="2400" dirty="0"/>
              <a:t> </a:t>
            </a:r>
            <a:r>
              <a:rPr lang="az-Cyrl-AZ" sz="2400" dirty="0"/>
              <a:t>экспертами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err="1"/>
              <a:t>Мероприятия</a:t>
            </a:r>
            <a:r>
              <a:rPr lang="fr-FR" sz="2400" b="1" dirty="0"/>
              <a:t> МСЭ и МСЭ-Т</a:t>
            </a:r>
            <a:r>
              <a:rPr lang="fr-FR" sz="2400" dirty="0"/>
              <a:t>–</a:t>
            </a:r>
            <a:r>
              <a:rPr lang="az-Cyrl-AZ" sz="2400" dirty="0"/>
              <a:t>в штаб-квартире</a:t>
            </a:r>
            <a:r>
              <a:rPr lang="fr-FR" sz="2400" dirty="0"/>
              <a:t> и в </a:t>
            </a:r>
            <a:r>
              <a:rPr lang="fr-FR" sz="2400" dirty="0" err="1"/>
              <a:t>режиме</a:t>
            </a:r>
            <a:r>
              <a:rPr lang="fr-FR" sz="2400" dirty="0"/>
              <a:t> </a:t>
            </a:r>
            <a:r>
              <a:rPr lang="fr-FR" sz="2400" dirty="0" err="1"/>
              <a:t>онлайн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az-Cyrl-AZ" sz="2400" b="1" dirty="0"/>
              <a:t>Облачное хранилище данных</a:t>
            </a:r>
            <a:r>
              <a:rPr lang="fr-FR" sz="2400" b="1" dirty="0"/>
              <a:t> МСЭ-T</a:t>
            </a:r>
            <a:r>
              <a:rPr lang="fr-FR" sz="2400" dirty="0" smtClean="0"/>
              <a:t>– </a:t>
            </a:r>
            <a:r>
              <a:rPr lang="fr-FR" sz="2400" dirty="0" err="1"/>
              <a:t>хранение</a:t>
            </a:r>
            <a:r>
              <a:rPr lang="fr-FR" sz="2400" dirty="0"/>
              <a:t> </a:t>
            </a:r>
            <a:r>
              <a:rPr lang="fr-FR" sz="2400" dirty="0" err="1"/>
              <a:t>файлов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750941" y="665884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Доступ</a:t>
            </a:r>
            <a:r>
              <a:rPr lang="fr-FR" sz="2400" b="1" dirty="0"/>
              <a:t> </a:t>
            </a:r>
            <a:r>
              <a:rPr lang="az-Cyrl-AZ" sz="2400" b="1" dirty="0"/>
              <a:t>в</a:t>
            </a:r>
            <a:r>
              <a:rPr lang="en-US" sz="2400" b="1" dirty="0"/>
              <a:t> </a:t>
            </a:r>
            <a:r>
              <a:rPr lang="fr-FR" sz="2400" b="1" dirty="0"/>
              <a:t>МСЭ-T </a:t>
            </a:r>
            <a:r>
              <a:rPr lang="fr-FR" sz="2400" b="1" dirty="0" err="1"/>
              <a:t>MyWorkspace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09966" y="2671976"/>
            <a:ext cx="3546575" cy="133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С </a:t>
            </a:r>
            <a:r>
              <a:rPr lang="ru-RU" sz="1400" dirty="0"/>
              <a:t>главной</a:t>
            </a:r>
            <a:r>
              <a:rPr lang="fr-FR" sz="1400" dirty="0"/>
              <a:t> страницы МСЭ-Т:</a:t>
            </a:r>
          </a:p>
          <a:p>
            <a:pPr marL="0" indent="0">
              <a:buNone/>
            </a:pPr>
            <a:r>
              <a:rPr lang="fr-FR" sz="1400" dirty="0">
                <a:hlinkClick r:id="rId4"/>
              </a:rPr>
              <a:t>itu.int/</a:t>
            </a:r>
            <a:r>
              <a:rPr lang="fr-FR" sz="1400" dirty="0" err="1">
                <a:hlinkClick r:id="rId4"/>
              </a:rPr>
              <a:t>itu-t</a:t>
            </a:r>
            <a:endParaRPr lang="en-US" sz="1400" dirty="0"/>
          </a:p>
          <a:p>
            <a:r>
              <a:rPr lang="az-Cyrl-AZ" sz="1400" dirty="0"/>
              <a:t>Используйте</a:t>
            </a:r>
            <a:r>
              <a:rPr lang="fr-FR" sz="1400" dirty="0"/>
              <a:t> </a:t>
            </a:r>
            <a:r>
              <a:rPr lang="az-Cyrl-AZ" sz="1400" dirty="0"/>
              <a:t>вашу учетн</a:t>
            </a:r>
            <a:r>
              <a:rPr lang="en-US" sz="1400" dirty="0"/>
              <a:t>y</a:t>
            </a:r>
            <a:r>
              <a:rPr lang="az-Cyrl-AZ" sz="1400" dirty="0"/>
              <a:t>ю запись</a:t>
            </a:r>
            <a:r>
              <a:rPr lang="en-US" sz="1400" dirty="0"/>
              <a:t> </a:t>
            </a:r>
            <a:r>
              <a:rPr lang="fr-FR" sz="1400" dirty="0"/>
              <a:t>МСЭ </a:t>
            </a:r>
            <a:endParaRPr lang="en-GB" sz="14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01" y="1657747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MyWorkspace – Мобильное и настольное приложение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 smtClean="0"/>
              <a:t>ITU Translate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3600" dirty="0"/>
              <a:t>Каким образом я могу прочитать  документы на одном из шести официальных языков?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5400" dirty="0"/>
              <a:t> </a:t>
            </a:r>
            <a:r>
              <a:rPr lang="ja-JP" altLang="en-US" sz="2800" dirty="0">
                <a:hlinkClick r:id="rId3"/>
              </a:rPr>
              <a:t>中文</a:t>
            </a:r>
            <a:r>
              <a:rPr lang="ja-JP" altLang="en-US" sz="2800" dirty="0"/>
              <a:t> </a:t>
            </a:r>
            <a:r>
              <a:rPr lang="en-GB" sz="2800" dirty="0">
                <a:hlinkClick r:id="rId4"/>
              </a:rPr>
              <a:t>English</a:t>
            </a:r>
            <a:r>
              <a:rPr lang="en-GB" sz="2800" dirty="0"/>
              <a:t> </a:t>
            </a:r>
            <a:r>
              <a:rPr lang="en-GB" sz="2800" u="sng" dirty="0" err="1">
                <a:hlinkClick r:id="rId5"/>
              </a:rPr>
              <a:t>Español</a:t>
            </a:r>
            <a:r>
              <a:rPr lang="en-GB" sz="2800" dirty="0"/>
              <a:t> </a:t>
            </a:r>
            <a:r>
              <a:rPr lang="en-GB" sz="2800" u="sng" dirty="0" err="1">
                <a:hlinkClick r:id="rId6"/>
              </a:rPr>
              <a:t>Français</a:t>
            </a:r>
            <a:r>
              <a:rPr lang="en-GB" sz="2800" dirty="0"/>
              <a:t> </a:t>
            </a:r>
            <a:r>
              <a:rPr lang="az-Cyrl-AZ" sz="2800" dirty="0">
                <a:hlinkClick r:id="rId7"/>
              </a:rPr>
              <a:t>Русский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3"/>
            <a:ext cx="4073709" cy="2693863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ru-RU" sz="1400" dirty="0"/>
              <a:t>Интегрирован с открытым исходным кодом на основе нейронной сети</a:t>
            </a:r>
            <a:endParaRPr lang="en-US" sz="1400" dirty="0"/>
          </a:p>
          <a:p>
            <a:pPr marL="170974" indent="-170974"/>
            <a:r>
              <a:rPr lang="az-Cyrl-AZ" sz="1400" dirty="0"/>
              <a:t>Обучен</a:t>
            </a:r>
            <a:r>
              <a:rPr lang="fr-FR" sz="1400" dirty="0"/>
              <a:t> </a:t>
            </a:r>
            <a:r>
              <a:rPr lang="fr-FR" sz="1400" dirty="0" err="1"/>
              <a:t>исключительно</a:t>
            </a:r>
            <a:r>
              <a:rPr lang="fr-FR" sz="1400" dirty="0"/>
              <a:t> </a:t>
            </a:r>
            <a:r>
              <a:rPr lang="fr-FR" sz="1400" dirty="0" err="1"/>
              <a:t>нa</a:t>
            </a:r>
            <a:r>
              <a:rPr lang="fr-FR" sz="1400" dirty="0"/>
              <a:t> </a:t>
            </a:r>
            <a:r>
              <a:rPr lang="fr-FR" sz="1400" dirty="0" err="1"/>
              <a:t>документы</a:t>
            </a:r>
            <a:r>
              <a:rPr lang="fr-FR" sz="1400" dirty="0"/>
              <a:t> МСЭ </a:t>
            </a:r>
            <a:r>
              <a:rPr lang="az-Cyrl-AZ" sz="1400" dirty="0"/>
              <a:t>из</a:t>
            </a:r>
            <a:r>
              <a:rPr lang="en-US" sz="1400" dirty="0"/>
              <a:t> </a:t>
            </a:r>
            <a:r>
              <a:rPr lang="fr-FR" sz="1400" dirty="0" err="1"/>
              <a:t>шести</a:t>
            </a:r>
            <a:r>
              <a:rPr lang="fr-FR" sz="1400" dirty="0"/>
              <a:t> языках</a:t>
            </a:r>
          </a:p>
          <a:p>
            <a:pPr marL="170974" indent="-170974"/>
            <a:r>
              <a:rPr lang="az-Cyrl-AZ" sz="1400" dirty="0"/>
              <a:t>Высокая производительность</a:t>
            </a:r>
            <a:r>
              <a:rPr lang="en-US" sz="1400" dirty="0"/>
              <a:t> </a:t>
            </a:r>
            <a:r>
              <a:rPr lang="az-Cyrl-AZ" sz="1400" dirty="0"/>
              <a:t>и</a:t>
            </a:r>
            <a:r>
              <a:rPr lang="en-US" sz="1400" dirty="0"/>
              <a:t> </a:t>
            </a:r>
            <a:r>
              <a:rPr lang="fr-FR" sz="1400" dirty="0" err="1"/>
              <a:t>качественны</a:t>
            </a:r>
            <a:r>
              <a:rPr lang="ru-RU" sz="1400" dirty="0"/>
              <a:t>й</a:t>
            </a:r>
            <a:r>
              <a:rPr lang="fr-FR" sz="1400" dirty="0"/>
              <a:t> </a:t>
            </a:r>
            <a:r>
              <a:rPr lang="fr-FR" sz="1400" dirty="0" err="1"/>
              <a:t>перевод</a:t>
            </a:r>
            <a:r>
              <a:rPr lang="fr-FR" sz="1400" dirty="0"/>
              <a:t> документов МСЭ</a:t>
            </a:r>
          </a:p>
          <a:p>
            <a:pPr marL="170974" indent="-170974"/>
            <a:r>
              <a:rPr lang="ru-RU" sz="1400" dirty="0"/>
              <a:t>Переведенные документы сохраняют формат оригинал</a:t>
            </a:r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4240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ITU Translate: </a:t>
            </a:r>
            <a:r>
              <a:rPr lang="en-GB" sz="2400" b="1" dirty="0" smtClean="0"/>
              <a:t>Based </a:t>
            </a:r>
            <a:r>
              <a:rPr lang="en-GB" sz="2400" b="1" dirty="0"/>
              <a:t>on Machine </a:t>
            </a:r>
            <a:r>
              <a:rPr lang="en-GB" sz="2400" b="1" dirty="0" smtClean="0"/>
              <a:t>Learning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https://www.itu.int/myworkspace/./my-workspace/transold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24" y="1653955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3" y="1148997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455" y="316442"/>
            <a:ext cx="8278664" cy="5418401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az-Cyrl-AZ" sz="5400" b="1" dirty="0"/>
              <a:t>Почтовые</a:t>
            </a:r>
            <a:r>
              <a:rPr lang="en-US" sz="5400" b="1" dirty="0"/>
              <a:t> </a:t>
            </a:r>
            <a:r>
              <a:rPr lang="fr-FR" sz="5400" b="1" dirty="0" err="1"/>
              <a:t>рассылки</a:t>
            </a:r>
            <a:r>
              <a:rPr lang="fr-FR" sz="5400" b="1" dirty="0"/>
              <a:t> МСЭ-Т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az-Cyrl-AZ" sz="4400" dirty="0"/>
              <a:t>Доставка</a:t>
            </a:r>
            <a:r>
              <a:rPr lang="en-US" sz="4400" dirty="0"/>
              <a:t> </a:t>
            </a:r>
            <a:r>
              <a:rPr lang="az-Cyrl-AZ" sz="4400" dirty="0"/>
              <a:t>последней </a:t>
            </a:r>
            <a:r>
              <a:rPr lang="fr-FR" sz="4400" dirty="0" err="1"/>
              <a:t>информации</a:t>
            </a:r>
            <a:r>
              <a:rPr lang="fr-FR" sz="4400" dirty="0"/>
              <a:t> в </a:t>
            </a:r>
            <a:r>
              <a:rPr lang="fr-FR" sz="4400" dirty="0" err="1"/>
              <a:t>ваш</a:t>
            </a:r>
            <a:r>
              <a:rPr lang="fr-FR" sz="4400" dirty="0"/>
              <a:t> </a:t>
            </a:r>
            <a:r>
              <a:rPr lang="fr-FR" sz="4400" dirty="0" err="1"/>
              <a:t>почто</a:t>
            </a:r>
            <a:r>
              <a:rPr lang="az-Cyrl-AZ" sz="4400" dirty="0"/>
              <a:t>вый</a:t>
            </a:r>
            <a:r>
              <a:rPr lang="fr-FR" sz="4400" dirty="0"/>
              <a:t> </a:t>
            </a:r>
            <a:r>
              <a:rPr lang="fr-FR" sz="4400" dirty="0" err="1"/>
              <a:t>ящике</a:t>
            </a:r>
            <a:endParaRPr lang="en-US" sz="4400" dirty="0"/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BFAFE-C27C-457C-82F0-27F60EB1FDB8}"/>
</file>

<file path=customXml/itemProps2.xml><?xml version="1.0" encoding="utf-8"?>
<ds:datastoreItem xmlns:ds="http://schemas.openxmlformats.org/officeDocument/2006/customXml" ds:itemID="{27DFB39F-F5F6-48D6-B45D-E3CECA945EE1}"/>
</file>

<file path=customXml/itemProps3.xml><?xml version="1.0" encoding="utf-8"?>
<ds:datastoreItem xmlns:ds="http://schemas.openxmlformats.org/officeDocument/2006/customXml" ds:itemID="{293A642C-97A5-4CBD-91A8-EA1A36A8A8B3}"/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674</Words>
  <Application>Microsoft Office PowerPoint</Application>
  <PresentationFormat>On-screen Show (4:3)</PresentationFormat>
  <Paragraphs>121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Open Sans Light (Headings)</vt:lpstr>
      <vt:lpstr>Roboto Black</vt:lpstr>
      <vt:lpstr>Source Sans Pro Light</vt:lpstr>
      <vt:lpstr>Wingdings</vt:lpstr>
      <vt:lpstr>Office Theme</vt:lpstr>
      <vt:lpstr>ВАСЭ-20  Обзор IT-инструментов Как получить доступ к услугам, документы и мероприятиям  Бюро стандартизации электросвязи МСЭ </vt:lpstr>
      <vt:lpstr>Введение</vt:lpstr>
      <vt:lpstr>Какие IT-инструменты могут помочь совместной работы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alexandra.gaspari@itu.int</dc:creator>
  <cp:lastModifiedBy>Gaspari, Alexandra</cp:lastModifiedBy>
  <cp:revision>92</cp:revision>
  <dcterms:created xsi:type="dcterms:W3CDTF">2014-09-01T15:38:30Z</dcterms:created>
  <dcterms:modified xsi:type="dcterms:W3CDTF">2020-04-08T15:07:55Z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