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-old.aspx" TargetMode="External"/><Relationship Id="rId3" Type="http://schemas.openxmlformats.org/officeDocument/2006/relationships/hyperlink" Target="https://www.itu.int/ar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en/ITU-T/Pages/default.aspx" TargetMode="External"/><Relationship Id="rId4" Type="http://schemas.openxmlformats.org/officeDocument/2006/relationships/hyperlink" Target="https://www.itu.int/zh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5000" dirty="0">
                <a:latin typeface="+mn-lt"/>
                <a:ea typeface="ＭＳ Ｐゴシック" pitchFamily="50" charset="-128"/>
              </a:rPr>
              <a:t>WTSA-20</a:t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dirty="0">
                <a:latin typeface="+mn-lt"/>
                <a:ea typeface="ＭＳ Ｐゴシック" pitchFamily="50" charset="-128"/>
              </a:rPr>
              <a:t>Overview of IT Tools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en-US" altLang="ja-JP" dirty="0">
                <a:latin typeface="+mn-lt"/>
                <a:ea typeface="ＭＳ Ｐゴシック" pitchFamily="50" charset="-128"/>
              </a:rPr>
              <a:t>How to access to services, 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en-US" altLang="ja-JP" dirty="0">
                <a:latin typeface="+mn-lt"/>
                <a:ea typeface="ＭＳ Ｐゴシック" pitchFamily="50" charset="-128"/>
              </a:rPr>
              <a:t>documents and events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2800" dirty="0">
                <a:latin typeface="+mn-lt"/>
                <a:ea typeface="ＭＳ Ｐゴシック" pitchFamily="50" charset="-128"/>
              </a:rPr>
              <a:t>Telecommunication Standardization Bureau of ITU </a:t>
            </a:r>
            <a:r>
              <a:rPr lang="en-US" altLang="ja-JP" sz="6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4"/>
            <a:ext cx="4314824" cy="988016"/>
          </a:xfrm>
        </p:spPr>
        <p:txBody>
          <a:bodyPr>
            <a:normAutofit/>
          </a:bodyPr>
          <a:lstStyle/>
          <a:p>
            <a:r>
              <a:rPr lang="en-US" sz="1200" dirty="0"/>
              <a:t>Quick way to subscribe to ITU mailing lists</a:t>
            </a:r>
            <a:endParaRPr lang="en-GB" sz="1200" dirty="0"/>
          </a:p>
          <a:p>
            <a:r>
              <a:rPr lang="en-US" sz="1200" dirty="0"/>
              <a:t>Easy to search mailing lists (enhanced visibility)</a:t>
            </a:r>
          </a:p>
          <a:p>
            <a:r>
              <a:rPr lang="en-US" sz="1200" dirty="0"/>
              <a:t>User can manage mailing list subscription and see the requests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mailing lists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3"/>
              </a:rPr>
              <a:t>https://www.itu.int/myworkspace/#/my-workspace/mails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329283" y="5029373"/>
            <a:ext cx="33202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accent3"/>
                </a:solidFill>
              </a:rPr>
              <a:t>Suggested mailing lists based on preferences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E-Meetings</a:t>
            </a:r>
          </a:p>
          <a:p>
            <a:pPr marL="0" indent="0" algn="ctr" fontAlgn="base">
              <a:buNone/>
            </a:pPr>
            <a:r>
              <a:rPr lang="en-US" sz="4400" dirty="0"/>
              <a:t>ITU-T Fully virtual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r>
              <a:rPr lang="en-US" sz="1200" dirty="0"/>
              <a:t>Integrated Open Source solution (BigBlueButton)</a:t>
            </a:r>
          </a:p>
          <a:p>
            <a:r>
              <a:rPr lang="en-US" sz="1200" dirty="0"/>
              <a:t>Real-sharing of audio, video, slides, </a:t>
            </a:r>
            <a:br>
              <a:rPr lang="en-US" sz="1200" dirty="0"/>
            </a:br>
            <a:r>
              <a:rPr lang="en-US" sz="1200" dirty="0"/>
              <a:t>chat &amp; screens</a:t>
            </a:r>
          </a:p>
          <a:p>
            <a:r>
              <a:rPr lang="en-US" sz="1200" dirty="0"/>
              <a:t>Web and mobile app</a:t>
            </a:r>
          </a:p>
          <a:p>
            <a:r>
              <a:rPr lang="en-US" sz="1200" dirty="0"/>
              <a:t>Flexible and scalable</a:t>
            </a: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E-Meetings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https://www.itu.int/myworkspace/#/my-workspace/remote_participation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Experts  Community</a:t>
            </a:r>
            <a:br>
              <a:rPr lang="en-US" sz="5400" b="1" dirty="0"/>
            </a:br>
            <a:r>
              <a:rPr lang="en-US" sz="5400" dirty="0"/>
              <a:t>Connecting with Others</a:t>
            </a:r>
            <a:r>
              <a:rPr lang="en-US" sz="5400" b="1" dirty="0"/>
              <a:t> 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Experts community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094098"/>
          </a:xfrm>
        </p:spPr>
        <p:txBody>
          <a:bodyPr>
            <a:normAutofit/>
          </a:bodyPr>
          <a:lstStyle/>
          <a:p>
            <a:r>
              <a:rPr lang="en-US" sz="1200" dirty="0"/>
              <a:t>Display ITU account data</a:t>
            </a:r>
            <a:br>
              <a:rPr lang="en-US" sz="1200" dirty="0"/>
            </a:br>
            <a:r>
              <a:rPr lang="en-US" sz="1200" dirty="0"/>
              <a:t>&amp; ITU-T Work Programme database</a:t>
            </a:r>
          </a:p>
          <a:p>
            <a:r>
              <a:rPr lang="en-US" sz="1200" dirty="0"/>
              <a:t>Access to full ITU-T expert’s profile</a:t>
            </a:r>
          </a:p>
          <a:p>
            <a:r>
              <a:rPr lang="en-US" sz="1200" dirty="0"/>
              <a:t>Real-time communication between members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https://www.itu.int/myworkspace/#/my-workspace/community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Events </a:t>
            </a:r>
            <a:br>
              <a:rPr lang="en-US" sz="5400" b="1" dirty="0"/>
            </a:br>
            <a:r>
              <a:rPr lang="en-US" sz="4400" dirty="0"/>
              <a:t>When, where, Online, Onsite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3478957" cy="1226303"/>
          </a:xfrm>
        </p:spPr>
        <p:txBody>
          <a:bodyPr>
            <a:normAutofit/>
          </a:bodyPr>
          <a:lstStyle/>
          <a:p>
            <a:r>
              <a:rPr lang="en-US" sz="1200" dirty="0"/>
              <a:t>Calendar view of all ITU Events planning</a:t>
            </a:r>
          </a:p>
          <a:p>
            <a:r>
              <a:rPr lang="en-US" sz="1200" dirty="0"/>
              <a:t>Customizable by type of event</a:t>
            </a:r>
          </a:p>
          <a:p>
            <a:r>
              <a:rPr lang="en-US" sz="1200" dirty="0"/>
              <a:t>Direct access to event registration 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Events calendar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5"/>
              </a:rPr>
              <a:t>https://www.itu.int/myworkspace/#/my-workspace/allevent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MyEvents </a:t>
            </a:r>
            <a:r>
              <a:rPr lang="en-GB" sz="2400" b="1" baseline="30000" dirty="0">
                <a:solidFill>
                  <a:srgbClr val="FF0000"/>
                </a:solidFill>
              </a:rPr>
              <a:t>NEW!</a:t>
            </a:r>
            <a:r>
              <a:rPr lang="en-GB" sz="2400" b="1" dirty="0"/>
              <a:t>: Meetings and networking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094098"/>
          </a:xfrm>
        </p:spPr>
        <p:txBody>
          <a:bodyPr>
            <a:normAutofit/>
          </a:bodyPr>
          <a:lstStyle/>
          <a:p>
            <a:r>
              <a:rPr lang="en-US" sz="1200" dirty="0"/>
              <a:t>Direct access to participants</a:t>
            </a:r>
          </a:p>
          <a:p>
            <a:r>
              <a:rPr lang="en-US" sz="1200" dirty="0"/>
              <a:t>Matchmaking</a:t>
            </a:r>
          </a:p>
          <a:p>
            <a:r>
              <a:rPr lang="en-US" sz="1200" dirty="0"/>
              <a:t>Live agenda</a:t>
            </a:r>
          </a:p>
          <a:p>
            <a:r>
              <a:rPr lang="en-US" sz="1200" dirty="0"/>
              <a:t>Realtime notification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2"/>
              </a:rPr>
              <a:t>https://www.itu.int/myworkspace/#/my-workspace/myevents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r>
              <a:rPr lang="en-US" sz="1200" dirty="0"/>
              <a:t>Quick access to different documents &amp; topics</a:t>
            </a:r>
          </a:p>
          <a:p>
            <a:r>
              <a:rPr lang="en-US" sz="1200" dirty="0"/>
              <a:t>Easy access to associated site or to download the document</a:t>
            </a:r>
          </a:p>
          <a:p>
            <a:r>
              <a:rPr lang="en-US" sz="1200" dirty="0"/>
              <a:t>Possibility to bookmark documents</a:t>
            </a:r>
          </a:p>
          <a:p>
            <a:pPr marL="0" indent="0">
              <a:buNone/>
            </a:pPr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Suggested events &amp; documents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https://www.itu.int/myworkspace/#/my-workspace/documents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Cloud  </a:t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Standardization Sector of ITU has developed a series of IT tools that are aimed at allowing, facilitating and assisting the participation to the work of ITU-T.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Being this the year of WTSA-20, we believe the introduction of this overview is even more necessary. The preparations in the Regions are progressing. 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Taking into account of the Covid-19 outbreak worldwide, the Bureau intends to reach out to all and invite ALL to join the work and use the IT tools made available.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Thank You.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170316"/>
          </a:xfrm>
        </p:spPr>
        <p:txBody>
          <a:bodyPr>
            <a:normAutofit/>
          </a:bodyPr>
          <a:lstStyle/>
          <a:p>
            <a:r>
              <a:rPr lang="en-GB" sz="1200" dirty="0"/>
              <a:t>Integrated Open Source solution (NextCloud)</a:t>
            </a:r>
          </a:p>
          <a:p>
            <a:r>
              <a:rPr lang="en-GB" sz="1200" dirty="0"/>
              <a:t>Cloud file sharing and storage solution</a:t>
            </a:r>
          </a:p>
          <a:p>
            <a:r>
              <a:rPr lang="en-GB" sz="1200" dirty="0"/>
              <a:t>Hosted in ITU premises</a:t>
            </a:r>
          </a:p>
          <a:p>
            <a:r>
              <a:rPr lang="en-GB" sz="1200" dirty="0"/>
              <a:t>Web and mobile app</a:t>
            </a:r>
          </a:p>
          <a:p>
            <a:r>
              <a:rPr lang="en-GB" sz="1200" dirty="0"/>
              <a:t>Integrated with ITU authentication system</a:t>
            </a:r>
          </a:p>
          <a:p>
            <a:r>
              <a:rPr lang="en-GB" sz="1200" dirty="0"/>
              <a:t>10 GB per user</a:t>
            </a:r>
          </a:p>
          <a:p>
            <a:r>
              <a:rPr lang="en-GB" sz="1200" dirty="0"/>
              <a:t>Encrypted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Cloud: File sharing and storage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https://tsbcloud.itu.int/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presentation is a result of a great  teamwork of developers and relevant ITU Standardization Bureau Staff.</a:t>
            </a:r>
          </a:p>
          <a:p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any question or for help please refer to</a:t>
            </a:r>
            <a:r>
              <a:rPr lang="en-US" sz="2000" b="1" dirty="0"/>
              <a:t>  </a:t>
            </a:r>
            <a:endParaRPr lang="en-GB" sz="2000" b="1" dirty="0"/>
          </a:p>
          <a:p>
            <a:r>
              <a:rPr lang="en-GB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 contacts: </a:t>
            </a:r>
            <a: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H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Castano</a:t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TSB IT Applications </a:t>
            </a:r>
            <a:r>
              <a:rPr lang="fr-CH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i="1" dirty="0"/>
              <a:t/>
            </a:r>
            <a:br>
              <a:rPr lang="fr-CH" i="1" dirty="0"/>
            </a:b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 : +41 22 730 6224</a:t>
            </a:r>
          </a:p>
          <a:p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COLLIS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 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IT tools that </a:t>
            </a:r>
            <a:br>
              <a:rPr lang="en-US" dirty="0"/>
            </a:br>
            <a:r>
              <a:rPr lang="en-US" dirty="0"/>
              <a:t>can assist your work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MyWorkspace - </a:t>
            </a:r>
            <a:r>
              <a:rPr lang="en-US" sz="2400" dirty="0"/>
              <a:t>How can I access ITU-T work at all time: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Translate </a:t>
            </a:r>
            <a:r>
              <a:rPr lang="en-US" sz="2400" dirty="0"/>
              <a:t>– How can I read the documents in one of the six official languages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Mailing lists - </a:t>
            </a:r>
            <a:r>
              <a:rPr lang="en-US" sz="2400" dirty="0"/>
              <a:t>Receiving latest information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 E-Meetings - </a:t>
            </a:r>
            <a:r>
              <a:rPr lang="en-US" sz="2400" dirty="0"/>
              <a:t>ITU-T virtual meetings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Experts Community - </a:t>
            </a:r>
            <a:r>
              <a:rPr lang="en-US" sz="2400" dirty="0"/>
              <a:t>Connecting with Others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and ITU-T Events </a:t>
            </a:r>
            <a:r>
              <a:rPr lang="en-US" sz="2400" dirty="0"/>
              <a:t>– onsite and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Cloud </a:t>
            </a:r>
            <a:r>
              <a:rPr lang="en-US" sz="2400" dirty="0"/>
              <a:t>– storage of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MyWorkspace access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  <a:r>
              <a:rPr lang="en-US" sz="1050" b="1" dirty="0"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Accessible from ITU-T home page: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500" dirty="0">
                <a:hlinkClick r:id="rId4"/>
              </a:rPr>
              <a:t>itu.int/</a:t>
            </a:r>
            <a:r>
              <a:rPr lang="en-US" sz="1500" dirty="0" err="1">
                <a:hlinkClick r:id="rId4"/>
              </a:rPr>
              <a:t>itu-t</a:t>
            </a:r>
            <a:endParaRPr lang="en-US" sz="1500" dirty="0"/>
          </a:p>
          <a:p>
            <a:r>
              <a:rPr lang="en-US" sz="1200" dirty="0"/>
              <a:t>With your ITU account</a:t>
            </a:r>
            <a:endParaRPr lang="en-GB" sz="825" dirty="0"/>
          </a:p>
          <a:p>
            <a:endParaRPr lang="en-GB" sz="12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8" y="1634664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MyWorkspace – Mobile &amp; Desktop App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 Translate</a:t>
            </a:r>
            <a:br>
              <a:rPr lang="en-US" sz="5400" b="1" dirty="0"/>
            </a:br>
            <a:r>
              <a:rPr lang="en-US" sz="3600" dirty="0"/>
              <a:t>How can I read the documents in one of the six official languages</a:t>
            </a:r>
            <a:br>
              <a:rPr lang="en-US" sz="3600" dirty="0"/>
            </a:br>
            <a:r>
              <a:rPr lang="ar-AE" dirty="0">
                <a:hlinkClick r:id="rId3"/>
              </a:rPr>
              <a:t>عربي</a:t>
            </a:r>
            <a:r>
              <a:rPr lang="ar-AE" dirty="0"/>
              <a:t> </a:t>
            </a:r>
            <a:r>
              <a:rPr lang="en-US" dirty="0"/>
              <a:t> </a:t>
            </a:r>
            <a:r>
              <a:rPr lang="ja-JP" altLang="en-US" dirty="0">
                <a:hlinkClick r:id="rId4"/>
              </a:rPr>
              <a:t>中文</a:t>
            </a:r>
            <a:r>
              <a:rPr lang="ja-JP" altLang="en-US" dirty="0"/>
              <a:t> </a:t>
            </a:r>
            <a:r>
              <a:rPr lang="en-GB" dirty="0">
                <a:hlinkClick r:id="rId5"/>
              </a:rPr>
              <a:t>English</a:t>
            </a:r>
            <a:r>
              <a:rPr lang="en-GB" dirty="0"/>
              <a:t> </a:t>
            </a:r>
            <a:r>
              <a:rPr lang="en-GB" u="sng" dirty="0" err="1">
                <a:hlinkClick r:id="rId6"/>
              </a:rPr>
              <a:t>Español</a:t>
            </a:r>
            <a:r>
              <a:rPr lang="en-GB" dirty="0"/>
              <a:t> </a:t>
            </a:r>
            <a:r>
              <a:rPr lang="en-GB" u="sng" dirty="0" err="1">
                <a:hlinkClick r:id="rId7"/>
              </a:rPr>
              <a:t>Français</a:t>
            </a:r>
            <a:r>
              <a:rPr lang="en-GB" dirty="0"/>
              <a:t> </a:t>
            </a:r>
            <a:r>
              <a:rPr lang="az-Cyrl-AZ" dirty="0">
                <a:hlinkClick r:id="rId8"/>
              </a:rPr>
              <a:t>Русский</a:t>
            </a:r>
            <a:endParaRPr lang="az-Cyrl-AZ" dirty="0"/>
          </a:p>
          <a:p>
            <a:pPr marL="0" indent="0" algn="ctr" fontAlgn="base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4"/>
            <a:ext cx="3899761" cy="2593368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/>
            <a:r>
              <a:rPr lang="en-US" sz="1200" dirty="0"/>
              <a:t>Integrated with an open source solution based on neural network</a:t>
            </a:r>
            <a:endParaRPr lang="en-US" dirty="0"/>
          </a:p>
          <a:p>
            <a:pPr marL="170974" indent="-170974"/>
            <a:r>
              <a:rPr lang="en-GB" sz="1200" dirty="0"/>
              <a:t>Trained exclusively on ITU documents in 6 languages</a:t>
            </a:r>
          </a:p>
          <a:p>
            <a:pPr marL="170974" indent="-170974"/>
            <a:r>
              <a:rPr lang="en-GB" sz="1200" dirty="0"/>
              <a:t>High performance/quality when translating ITU documents</a:t>
            </a:r>
          </a:p>
          <a:p>
            <a:pPr marL="170974" indent="-170974"/>
            <a:r>
              <a:rPr lang="en-GB" sz="1200" dirty="0"/>
              <a:t>Translated documents keep the original format of the original </a:t>
            </a:r>
            <a:r>
              <a:rPr lang="en-GB" sz="1200" dirty="0" smtClean="0"/>
              <a:t>document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 Translate: Based on Machine Learning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3"/>
              </a:rPr>
              <a:t>https://www.itu.int/myworkspace/#/my-workspace/translate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60" y="1627078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Mailing Lists</a:t>
            </a:r>
            <a:br>
              <a:rPr lang="en-US" sz="5400" b="1" dirty="0"/>
            </a:br>
            <a:r>
              <a:rPr lang="en-US" sz="4800" dirty="0"/>
              <a:t>Receiving latest information in your mailbox</a:t>
            </a:r>
            <a:endParaRPr lang="en-US" sz="4800" b="1" dirty="0"/>
          </a:p>
          <a:p>
            <a:pPr marL="0" indent="0" algn="ctr" fontAlgn="base">
              <a:buNone/>
            </a:pP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C3501-633C-42AB-AA26-189C136F1969}"/>
</file>

<file path=customXml/itemProps2.xml><?xml version="1.0" encoding="utf-8"?>
<ds:datastoreItem xmlns:ds="http://schemas.openxmlformats.org/officeDocument/2006/customXml" ds:itemID="{8183B296-BB2B-446A-9463-CCC84FC0DB7F}"/>
</file>

<file path=customXml/itemProps3.xml><?xml version="1.0" encoding="utf-8"?>
<ds:datastoreItem xmlns:ds="http://schemas.openxmlformats.org/officeDocument/2006/customXml" ds:itemID="{FE453D62-A681-4E6A-91A8-2331F3F36A6F}"/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659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Open Sans Light (Headings)</vt:lpstr>
      <vt:lpstr>Roboto Black</vt:lpstr>
      <vt:lpstr>Source Sans Pro Light</vt:lpstr>
      <vt:lpstr>Wingdings</vt:lpstr>
      <vt:lpstr>Office Theme</vt:lpstr>
      <vt:lpstr>WTSA-20  Overview of IT Tools How to access to services,  documents and events  Telecommunication Standardization Bureau of ITU  </vt:lpstr>
      <vt:lpstr>Introduction</vt:lpstr>
      <vt:lpstr>What are the IT tools that  can assist your work with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- Overview of IT Tools </dc:title>
  <dc:creator>alexandra.gaspari@itu.int</dc:creator>
  <cp:lastModifiedBy>Gaspari, Alexandra</cp:lastModifiedBy>
  <cp:revision>34</cp:revision>
  <dcterms:created xsi:type="dcterms:W3CDTF">2014-09-01T15:38:30Z</dcterms:created>
  <dcterms:modified xsi:type="dcterms:W3CDTF">2020-04-07T12:59:16Z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