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#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ru/ITU-T/Pages/default-old.aspx" TargetMode="External"/><Relationship Id="rId3" Type="http://schemas.openxmlformats.org/officeDocument/2006/relationships/hyperlink" Target="https://www.itu.int/ar/ITU-T/Pages/default.aspx" TargetMode="External"/><Relationship Id="rId7" Type="http://schemas.openxmlformats.org/officeDocument/2006/relationships/hyperlink" Target="https://www.itu.int/fr/ITU-T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es/ITU-T/Pages/default.aspx" TargetMode="External"/><Relationship Id="rId5" Type="http://schemas.openxmlformats.org/officeDocument/2006/relationships/hyperlink" Target="https://www.itu.int/en/ITU-T/Pages/default.aspx" TargetMode="External"/><Relationship Id="rId4" Type="http://schemas.openxmlformats.org/officeDocument/2006/relationships/hyperlink" Target="https://www.itu.int/zh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ja-JP" sz="5000" dirty="0">
                <a:latin typeface="+mn-lt"/>
                <a:ea typeface="ＭＳ Ｐゴシック" pitchFamily="50" charset="-128"/>
              </a:rPr>
              <a:t>WTSA-20</a:t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ar-AE" altLang="ja-JP" dirty="0">
                <a:latin typeface="+mn-lt"/>
                <a:ea typeface="ＭＳ Ｐゴシック" pitchFamily="50" charset="-128"/>
              </a:rPr>
              <a:t>نظرة عامة على أدوات تكنولوجيا المعلومات</a:t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  كيفية النفاذ إلى الخدمات،</a:t>
            </a:r>
            <a:br>
              <a:rPr lang="en-US" altLang="ja-JP" dirty="0">
                <a:latin typeface="+mn-lt"/>
                <a:ea typeface="ＭＳ Ｐゴシック" pitchFamily="50" charset="-128"/>
              </a:rPr>
            </a:br>
            <a:r>
              <a:rPr lang="fr-FR" altLang="ja-JP" dirty="0">
                <a:latin typeface="+mn-lt"/>
                <a:ea typeface="ＭＳ Ｐゴシック" pitchFamily="50" charset="-128"/>
              </a:rPr>
              <a:t>الوثائق والأحداث</a:t>
            </a: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br>
              <a:rPr lang="en-US" altLang="ja-JP" sz="5000" dirty="0">
                <a:latin typeface="+mn-lt"/>
                <a:ea typeface="ＭＳ Ｐゴシック" pitchFamily="50" charset="-128"/>
              </a:rPr>
            </a:br>
            <a:r>
              <a:rPr lang="fr-FR" altLang="ja-JP" sz="2800" dirty="0">
                <a:latin typeface="+mn-lt"/>
                <a:ea typeface="ＭＳ Ｐゴシック" pitchFamily="50" charset="-128"/>
              </a:rPr>
              <a:t>مكتب تقييس الاتصالات بالاتحاد الدولي للاتصالات</a:t>
            </a:r>
            <a:br>
              <a:rPr lang="en-US" altLang="ja-JP" sz="6000" dirty="0">
                <a:latin typeface="+mn-lt"/>
                <a:ea typeface="ＭＳ Ｐゴシック" pitchFamily="50" charset="-128"/>
              </a:rPr>
            </a:br>
            <a:endParaRPr lang="en-US" altLang="ja-JP" sz="2000" dirty="0"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4"/>
            <a:ext cx="4314824" cy="988016"/>
          </a:xfrm>
        </p:spPr>
        <p:txBody>
          <a:bodyPr>
            <a:normAutofit/>
          </a:bodyPr>
          <a:lstStyle/>
          <a:p>
            <a:pPr algn="r" rtl="1"/>
            <a:r>
              <a:rPr lang="fr-FR" sz="1200" dirty="0"/>
              <a:t>طريقة سريعة للاشتراك في القوائم البريدية للاتحاد الدولي للاتصالات</a:t>
            </a:r>
            <a:endParaRPr lang="en-GB" sz="1200" dirty="0"/>
          </a:p>
          <a:p>
            <a:pPr algn="r" rtl="1"/>
            <a:r>
              <a:rPr lang="fr-FR" sz="1200" dirty="0" err="1"/>
              <a:t>سهولة</a:t>
            </a:r>
            <a:r>
              <a:rPr lang="fr-FR" sz="1200" dirty="0"/>
              <a:t> البحث عن قوائم </a:t>
            </a:r>
            <a:r>
              <a:rPr lang="fr-FR" sz="1200" dirty="0" err="1"/>
              <a:t>بريدية</a:t>
            </a:r>
            <a:r>
              <a:rPr lang="fr-FR" sz="1200" dirty="0"/>
              <a:t> )</a:t>
            </a:r>
            <a:r>
              <a:rPr lang="fr-FR" sz="1200" dirty="0" err="1"/>
              <a:t>رؤية</a:t>
            </a:r>
            <a:r>
              <a:rPr lang="fr-FR" sz="1200" dirty="0"/>
              <a:t> </a:t>
            </a:r>
            <a:r>
              <a:rPr lang="fr-FR" sz="1200" dirty="0" err="1"/>
              <a:t>محسنة</a:t>
            </a:r>
            <a:r>
              <a:rPr lang="fr-FR" sz="1200" dirty="0"/>
              <a:t>(</a:t>
            </a:r>
          </a:p>
          <a:p>
            <a:pPr algn="r" rtl="1"/>
            <a:r>
              <a:rPr lang="fr-FR" sz="1200" dirty="0" err="1"/>
              <a:t>يمكن</a:t>
            </a:r>
            <a:r>
              <a:rPr lang="fr-FR" sz="1200" dirty="0"/>
              <a:t> للمستعمل أن يدير الاشتراك في القائمة البريدية وأن يبين حالة الطلبات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b="1" dirty="0"/>
              <a:t>قائمة البريد الإلكتروني لقطاع تقييس الاتصالات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r-FR" sz="1050" dirty="0">
                <a:hlinkClick r:id="rId3"/>
              </a:rPr>
              <a:t>https://www.itu.int/myworkspace/#/my-workspace/mails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60" y="1519247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216602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6206190" y="5029373"/>
            <a:ext cx="24432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sz="1350" dirty="0">
                <a:solidFill>
                  <a:schemeClr val="accent3"/>
                </a:solidFill>
              </a:rPr>
              <a:t>قوائم بريدية مقترحة استناداً إلى الأفضليات</a:t>
            </a:r>
            <a:endParaRPr lang="en-CH" sz="13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E-Meetings</a:t>
            </a:r>
          </a:p>
          <a:p>
            <a:pPr marL="0" indent="0" algn="ctr" rtl="1" fontAlgn="base">
              <a:buNone/>
            </a:pPr>
            <a:r>
              <a:rPr lang="fr-FR" sz="4400" dirty="0"/>
              <a:t> ITU-T </a:t>
            </a:r>
            <a:r>
              <a:rPr lang="ar-AE" sz="4400" dirty="0"/>
              <a:t>افتراضية بالكامل</a:t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8" y="2256559"/>
            <a:ext cx="3571732" cy="1917914"/>
          </a:xfrm>
        </p:spPr>
        <p:txBody>
          <a:bodyPr>
            <a:normAutofit/>
          </a:bodyPr>
          <a:lstStyle/>
          <a:p>
            <a:pPr algn="r" rtl="1"/>
            <a:r>
              <a:rPr lang="fr-FR" sz="1200" dirty="0" err="1"/>
              <a:t>حل</a:t>
            </a:r>
            <a:r>
              <a:rPr lang="fr-FR" sz="1200" dirty="0"/>
              <a:t> </a:t>
            </a:r>
            <a:r>
              <a:rPr lang="fr-FR" sz="1200" dirty="0" err="1"/>
              <a:t>مصدر</a:t>
            </a:r>
            <a:r>
              <a:rPr lang="fr-FR" sz="1200" dirty="0"/>
              <a:t> </a:t>
            </a:r>
            <a:r>
              <a:rPr lang="fr-FR" sz="1200" dirty="0" err="1"/>
              <a:t>مفتوح</a:t>
            </a:r>
            <a:r>
              <a:rPr lang="fr-FR" sz="1200" dirty="0"/>
              <a:t> </a:t>
            </a:r>
            <a:r>
              <a:rPr lang="fr-FR" sz="1200" dirty="0" err="1"/>
              <a:t>متكامل</a:t>
            </a:r>
            <a:r>
              <a:rPr lang="fr-FR" sz="1200" dirty="0"/>
              <a:t> (</a:t>
            </a:r>
            <a:r>
              <a:rPr lang="fr-FR" sz="1200" dirty="0" err="1"/>
              <a:t>BigBlueButton</a:t>
            </a:r>
            <a:r>
              <a:rPr lang="fr-FR" sz="1200" dirty="0"/>
              <a:t>)</a:t>
            </a:r>
          </a:p>
          <a:p>
            <a:pPr algn="r" rtl="1"/>
            <a:r>
              <a:rPr lang="ar-AE" sz="1200" dirty="0"/>
              <a:t>مشاركة حقيقية للصوت والفيديو والشرائح والدردشة والشاشات</a:t>
            </a:r>
            <a:endParaRPr lang="en-US" sz="1200" dirty="0"/>
          </a:p>
          <a:p>
            <a:pPr algn="r" rtl="1"/>
            <a:r>
              <a:rPr lang="fr-FR" sz="1200" dirty="0" err="1"/>
              <a:t>تطبيقات</a:t>
            </a:r>
            <a:r>
              <a:rPr lang="fr-FR" sz="1200" dirty="0"/>
              <a:t> الويب والتطبيقات المتنقلة</a:t>
            </a:r>
          </a:p>
          <a:p>
            <a:pPr algn="r" rtl="1"/>
            <a:r>
              <a:rPr lang="fr-FR" sz="1200" dirty="0"/>
              <a:t>  مرنة وقابلة للتوسع.</a:t>
            </a:r>
          </a:p>
          <a:p>
            <a:pPr algn="r" rtl="1"/>
            <a:endParaRPr lang="en-US" sz="1200" dirty="0"/>
          </a:p>
          <a:p>
            <a:pPr algn="r" rtl="1"/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720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اجتماعات إلكترونية لقطاع تقييس الاتصالات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39" y="2256559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4"/>
              </a:rPr>
              <a:t>https://www.itu.int/myworkspace/#/my-workspace/remote_par ولاحظ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482" y="3429000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Experts  Community</a:t>
            </a:r>
            <a:br>
              <a:rPr lang="en-US" sz="5400" b="1" dirty="0"/>
            </a:br>
            <a:r>
              <a:rPr lang="fr-FR" sz="5400" dirty="0"/>
              <a:t>الاتصال مع جهات أخرى</a:t>
            </a:r>
          </a:p>
          <a:p>
            <a:pPr marL="0" indent="0" algn="ctr" fontAlgn="base">
              <a:buNone/>
            </a:pP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b="1" dirty="0"/>
              <a:t>منتدى خبراء قطاع تقييس الاتصالات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70"/>
            <a:ext cx="3306951" cy="1094098"/>
          </a:xfrm>
        </p:spPr>
        <p:txBody>
          <a:bodyPr>
            <a:normAutofit/>
          </a:bodyPr>
          <a:lstStyle/>
          <a:p>
            <a:pPr algn="r" rtl="1"/>
            <a:r>
              <a:rPr lang="ar-AE" sz="1200" dirty="0"/>
              <a:t>عرض حساب بيانات الاتحاد وقاعدة بيانات برنامج عمل قطاع تقييس الاتصالات</a:t>
            </a:r>
            <a:endParaRPr lang="en-US" sz="1200" dirty="0"/>
          </a:p>
          <a:p>
            <a:pPr algn="r" rtl="1"/>
            <a:r>
              <a:rPr lang="fr-FR" sz="1200" dirty="0" err="1"/>
              <a:t>النفاذ</a:t>
            </a:r>
            <a:r>
              <a:rPr lang="fr-FR" sz="1200" dirty="0"/>
              <a:t> إلى البيانات العامة الكاملة لخبراء قطاع تقييس الاتصالات</a:t>
            </a:r>
          </a:p>
          <a:p>
            <a:pPr algn="r" rtl="1"/>
            <a:r>
              <a:rPr lang="fr-FR" sz="1200" dirty="0"/>
              <a:t>الاتصال في الوقت الفعلي بين الأعضاء</a:t>
            </a:r>
            <a:endParaRPr lang="en-GB" sz="1200" dirty="0"/>
          </a:p>
          <a:p>
            <a:pPr algn="r" rtl="1"/>
            <a:endParaRPr lang="en-GB" sz="1200" dirty="0"/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0" y="1911096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312130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r-FR" sz="1050" dirty="0">
                <a:hlinkClick r:id="rId4"/>
              </a:rPr>
              <a:t>https://www.itu.int/myworkspace/#/my-workspace/community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ITU-T Events</a:t>
            </a:r>
            <a:br>
              <a:rPr lang="en-US" sz="5400" b="1" dirty="0"/>
            </a:br>
            <a:r>
              <a:rPr lang="fr-FR" sz="4400" dirty="0"/>
              <a:t>متى، على الخط، في الموقع الإلكتروني</a:t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5"/>
            <a:ext cx="3478957" cy="1226303"/>
          </a:xfrm>
        </p:spPr>
        <p:txBody>
          <a:bodyPr>
            <a:normAutofit/>
          </a:bodyPr>
          <a:lstStyle/>
          <a:p>
            <a:pPr algn="r" rtl="1"/>
            <a:r>
              <a:rPr lang="fr-FR" sz="1200" dirty="0"/>
              <a:t>نظرة دورية على جميع خطط أحداث الاتحاد</a:t>
            </a:r>
          </a:p>
          <a:p>
            <a:pPr algn="r" rtl="1"/>
            <a:r>
              <a:rPr lang="ar-AE" sz="1200" dirty="0"/>
              <a:t>قابل للتخصيص حسب نوع الحدث</a:t>
            </a:r>
            <a:endParaRPr lang="en-US" sz="1200" dirty="0"/>
          </a:p>
          <a:p>
            <a:pPr algn="r" rtl="1"/>
            <a:r>
              <a:rPr lang="fr-FR" sz="1200" dirty="0" err="1"/>
              <a:t>النفاذ</a:t>
            </a:r>
            <a:r>
              <a:rPr lang="fr-FR" sz="1200" dirty="0"/>
              <a:t> المباشر إلى تسجيل الأحداث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b="1" dirty="0"/>
              <a:t>الجدول الزمني لاجتماعات قطاع تقييس الاتصالات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98" y="1517987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12" y="3699073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551447" y="385136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9" y="1391029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r-FR" sz="1050" dirty="0">
                <a:hlinkClick r:id="rId5"/>
              </a:rPr>
              <a:t>https://www.itu.int/myworkspace/#/my-workspace/allevent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b="1" dirty="0"/>
              <a:t>MyEvents</a:t>
            </a:r>
            <a:r>
              <a:rPr lang="fr-FR" sz="2400" b="1" baseline="30000" dirty="0">
                <a:solidFill>
                  <a:srgbClr val="FF0000"/>
                </a:solidFill>
              </a:rPr>
              <a:t>جديد!</a:t>
            </a:r>
            <a:r>
              <a:rPr lang="fr-FR" sz="2400" b="1" dirty="0"/>
              <a:t>- الاجتماعات والربط الشبكي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306951" cy="1094098"/>
          </a:xfrm>
        </p:spPr>
        <p:txBody>
          <a:bodyPr>
            <a:normAutofit/>
          </a:bodyPr>
          <a:lstStyle/>
          <a:p>
            <a:pPr algn="r" rtl="1"/>
            <a:r>
              <a:rPr lang="fr-FR" sz="1200" dirty="0"/>
              <a:t>نفاذ مباشر إلى المشاركين</a:t>
            </a:r>
          </a:p>
          <a:p>
            <a:pPr algn="r" rtl="1"/>
            <a:r>
              <a:rPr lang="fr-FR" sz="1200" dirty="0"/>
              <a:t>Matchmaking</a:t>
            </a:r>
          </a:p>
          <a:p>
            <a:pPr algn="r" rtl="1"/>
            <a:r>
              <a:rPr lang="fr-FR" sz="1200" dirty="0"/>
              <a:t>جدول أعمال</a:t>
            </a:r>
          </a:p>
          <a:p>
            <a:pPr algn="r" rtl="1"/>
            <a:r>
              <a:rPr lang="fr-FR" sz="1200" dirty="0"/>
              <a:t>التبليغ في الوقت الفعلي</a:t>
            </a:r>
          </a:p>
          <a:p>
            <a:pPr marL="0" indent="0" algn="r" rtl="1">
              <a:buNone/>
            </a:pP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r-FR" sz="1050" dirty="0">
                <a:hlinkClick r:id="rId2"/>
              </a:rPr>
              <a:t>https://www.itu.int/myworkspace/#/my-workspace/myevents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76" y="1834556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71" y="3549509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925" y="3620227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pPr algn="r" rtl="1"/>
            <a:r>
              <a:rPr lang="fr-FR" sz="1200" dirty="0"/>
              <a:t>  النفاذ السريع إلى مختلف الوثائق والمواضيع</a:t>
            </a:r>
          </a:p>
          <a:p>
            <a:pPr algn="r" rtl="1"/>
            <a:r>
              <a:rPr lang="fr-FR" sz="1200" dirty="0"/>
              <a:t>  سهولة النفاذ إلى الموقع المصاحب </a:t>
            </a:r>
            <a:r>
              <a:rPr lang="fr-FR" sz="1200" dirty="0" err="1"/>
              <a:t>أو</a:t>
            </a:r>
            <a:r>
              <a:rPr lang="fr-FR" sz="1200" dirty="0"/>
              <a:t> </a:t>
            </a:r>
            <a:r>
              <a:rPr lang="fr-FR" sz="1200" dirty="0" err="1"/>
              <a:t>تنزيل</a:t>
            </a:r>
            <a:r>
              <a:rPr lang="fr-FR" sz="1200" dirty="0"/>
              <a:t> الوثيقة</a:t>
            </a:r>
          </a:p>
          <a:p>
            <a:pPr algn="r" rtl="1"/>
            <a:r>
              <a:rPr lang="ar-AE" sz="1200" dirty="0"/>
              <a:t>إشعار في الوقت الحقيقي</a:t>
            </a:r>
            <a:endParaRPr lang="en-US" sz="1200" dirty="0"/>
          </a:p>
          <a:p>
            <a:pPr algn="r" rtl="1"/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b="1" dirty="0"/>
              <a:t>الأحداث والوثائق المقترحة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6" y="1959302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2" y="1403831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r-FR" sz="1050" dirty="0">
                <a:hlinkClick r:id="rId4"/>
              </a:rPr>
              <a:t>https://www.itu.int/myworkspace/#/my-workspace/documents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Cloud  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مقدمة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fr-FR" sz="2400" dirty="0"/>
              <a:t>وقد وضع قطاع تقييس الاتصالات في الاتحاد مجموعة من أدوات تكنولوجيا المعلومات تهدف إلى إتاحة المشاركة في أعمال قطاع تقييس الاتصالات وتيسيرها ومساعدتها.</a:t>
            </a:r>
            <a:br>
              <a:rPr lang="en-US" sz="2400" dirty="0"/>
            </a:br>
            <a:endParaRPr lang="en-US" sz="2400" dirty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r-FR" sz="2400" dirty="0"/>
              <a:t>ونظراً لأن عام الجمعية العالمية لتقييس الاتصالات لعام 2020، فإننا نعتقد أن إدخال هذه النظرة العامة أمر أكثر ضرورة، وأن الأعمال التحضيرية في المناطق جارية.</a:t>
            </a:r>
            <a:br>
              <a:rPr lang="en-US" sz="2400" dirty="0"/>
            </a:br>
            <a:endParaRPr lang="en-US" sz="2400" dirty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AE" sz="2400" dirty="0"/>
              <a:t>مع الأخذ بعين الاعتبار انتشار </a:t>
            </a:r>
            <a:r>
              <a:rPr lang="fr-FR" sz="2400" dirty="0"/>
              <a:t>Covid-19 </a:t>
            </a:r>
            <a:r>
              <a:rPr lang="ar-AE" sz="2400" dirty="0"/>
              <a:t>في جميع أنحاء العالم ، يعتزم المكتب الوصول إلى الجميع ودعوة الجميع للانضمام إلى العمل واستخدام أدوات تكنولوجيا المعلومات المتاحة.</a:t>
            </a:r>
            <a:br>
              <a:rPr lang="en-US" sz="2400" dirty="0"/>
            </a:br>
            <a:br>
              <a:rPr lang="en-US" sz="2400" dirty="0"/>
            </a:br>
            <a:r>
              <a:rPr lang="fr-FR" sz="2400" dirty="0" err="1"/>
              <a:t>شكراً</a:t>
            </a:r>
            <a:r>
              <a:rPr lang="fr-FR" sz="2400" dirty="0"/>
              <a:t>.</a:t>
            </a:r>
          </a:p>
          <a:p>
            <a:pPr marL="0" indent="0" algn="r" rtl="1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53913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72" y="2156039"/>
            <a:ext cx="4139225" cy="2170316"/>
          </a:xfrm>
        </p:spPr>
        <p:txBody>
          <a:bodyPr>
            <a:normAutofit/>
          </a:bodyPr>
          <a:lstStyle/>
          <a:p>
            <a:pPr algn="r" rtl="1"/>
            <a:r>
              <a:rPr lang="fr-FR" sz="1200" dirty="0"/>
              <a:t>  حل مصدر مفتوح متكامل (NextCloud)</a:t>
            </a:r>
          </a:p>
          <a:p>
            <a:pPr algn="r" rtl="1"/>
            <a:r>
              <a:rPr lang="fr-FR" sz="1200" dirty="0"/>
              <a:t>تبادل الملفات السحابية وحلول تخزينها</a:t>
            </a:r>
          </a:p>
          <a:p>
            <a:pPr algn="r" rtl="1"/>
            <a:r>
              <a:rPr lang="ar-AE" sz="1200" dirty="0"/>
              <a:t>التخزين مستضاف في مباني الاتحاد</a:t>
            </a:r>
            <a:endParaRPr lang="en-US" sz="1200" dirty="0"/>
          </a:p>
          <a:p>
            <a:pPr algn="r" rtl="1"/>
            <a:r>
              <a:rPr lang="fr-FR" sz="1200" dirty="0" err="1"/>
              <a:t>تطبيقات</a:t>
            </a:r>
            <a:r>
              <a:rPr lang="fr-FR" sz="1200" dirty="0"/>
              <a:t> الويب والتطبيقات المتنقلة</a:t>
            </a:r>
          </a:p>
          <a:p>
            <a:pPr algn="r" rtl="1"/>
            <a:r>
              <a:rPr lang="ar-AE" sz="1200" dirty="0"/>
              <a:t>متكاملة مع نظام مصادقة الاتحاد</a:t>
            </a:r>
            <a:endParaRPr lang="en-US" sz="1200" dirty="0"/>
          </a:p>
          <a:p>
            <a:pPr algn="r" rtl="1"/>
            <a:r>
              <a:rPr lang="fr-FR" sz="1200" dirty="0"/>
              <a:t>10 GB لكل مستعمل</a:t>
            </a:r>
          </a:p>
          <a:p>
            <a:pPr algn="r" rtl="1"/>
            <a:r>
              <a:rPr lang="ar-AE" sz="1200" dirty="0"/>
              <a:t>مشفر</a:t>
            </a:r>
            <a:endParaRPr lang="fr-F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/>
              <a:t>سحابة </a:t>
            </a:r>
            <a:r>
              <a:rPr lang="fr-FR" sz="2400" b="1" dirty="0"/>
              <a:t>ITU-T</a:t>
            </a:r>
            <a:r>
              <a:rPr lang="ar-AE" sz="2400" b="1" dirty="0"/>
              <a:t>مشاركة الملفات وتخزينها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r-FR" sz="1050" dirty="0">
                <a:hlinkClick r:id="rId4"/>
              </a:rPr>
              <a:t>https://tsbCloud.itu.int/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379735" y="174747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AE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هذا العرض التقديمي هو نتيجة لعمل جماعي كبير من المطورين وموظفي مكتب التقييس ذي الصلة في الاتحاد.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AE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لأي سؤال أو مساعدة يرجى الرجوع إلى</a:t>
            </a:r>
            <a:endParaRPr lang="en-GB" sz="2000" b="1" dirty="0"/>
          </a:p>
          <a:p>
            <a:pPr algn="r" rtl="1"/>
            <a:r>
              <a:rPr lang="fr-FR" sz="2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tsbitdev@itu.int</a:t>
            </a: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 rtl="1"/>
            <a:r>
              <a:rPr lang="fr-FR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جهات الاتصال الإضافية:</a:t>
            </a:r>
            <a:br>
              <a:rPr lang="en-GB" sz="2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Sébastien Castano</a:t>
            </a:r>
            <a:br>
              <a:rPr lang="fr-CH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رئيس تطبيقات تكنولوجيا المعلومات لمكتب </a:t>
            </a:r>
            <a:r>
              <a:rPr lang="fr-FR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تقييس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الاتصالات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لتنمية</a:t>
            </a:r>
            <a:br>
              <a:rPr lang="fr-CH" i="1" dirty="0"/>
            </a:b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الهاتف: +41 22 730 6224</a:t>
            </a:r>
          </a:p>
          <a:p>
            <a:pPr algn="r" rtl="1"/>
            <a:endParaRPr lang="fr-CH" sz="32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79735" y="5679482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CASTANO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DJOUAMA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LUGO COLLIS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AE" dirty="0"/>
              <a:t>ما هي أدوات تكنولوجيا المعلومات التي يمكن أن تساعد عملك معنا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97640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en-US" sz="2000" dirty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r-FR" sz="2000" b="1" dirty="0"/>
              <a:t>ITU </a:t>
            </a:r>
            <a:r>
              <a:rPr lang="fr-FR" sz="2000" b="1" dirty="0" err="1"/>
              <a:t>Myworkspace</a:t>
            </a:r>
            <a:r>
              <a:rPr lang="fr-FR" sz="2000" dirty="0" err="1"/>
              <a:t>كيف</a:t>
            </a:r>
            <a:r>
              <a:rPr lang="fr-FR" sz="2000" dirty="0"/>
              <a:t> يمكنني النفاذ إلى أعمال قطاع تقييس الاتصالات </a:t>
            </a:r>
            <a:r>
              <a:rPr lang="fr-FR" sz="2000" dirty="0" err="1"/>
              <a:t>في</a:t>
            </a:r>
            <a:r>
              <a:rPr lang="fr-FR" sz="2000" dirty="0"/>
              <a:t> </a:t>
            </a:r>
            <a:r>
              <a:rPr lang="ar-AE" sz="2000" dirty="0"/>
              <a:t>كل الوقت </a:t>
            </a:r>
            <a:r>
              <a:rPr lang="fr-FR" sz="2000" dirty="0"/>
              <a:t>: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r-FR" sz="2000" b="1" dirty="0"/>
              <a:t>ترجمة الاتحاد الدولي للاتصالات</a:t>
            </a:r>
            <a:r>
              <a:rPr lang="fr-FR" sz="2000" dirty="0"/>
              <a:t>- كيف يمكنني قراءة الوثائق </a:t>
            </a:r>
            <a:r>
              <a:rPr lang="fr-FR" sz="2000" dirty="0" err="1"/>
              <a:t>بلغة</a:t>
            </a:r>
            <a:r>
              <a:rPr lang="fr-FR" sz="2000" dirty="0"/>
              <a:t> </a:t>
            </a:r>
            <a:r>
              <a:rPr lang="fr-FR" sz="2000" dirty="0" err="1"/>
              <a:t>من</a:t>
            </a:r>
            <a:r>
              <a:rPr lang="fr-FR" sz="2000" dirty="0"/>
              <a:t> اللغات الرسمية الست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r-FR" sz="2000" b="1" dirty="0"/>
              <a:t>ITU-T </a:t>
            </a:r>
            <a:r>
              <a:rPr lang="fr-FR" sz="2000" b="1" dirty="0" err="1"/>
              <a:t>Mailingقوائم</a:t>
            </a:r>
            <a:r>
              <a:rPr lang="fr-FR" sz="2000" b="1" dirty="0"/>
              <a:t> -</a:t>
            </a:r>
            <a:r>
              <a:rPr lang="ar-AE" sz="2000" dirty="0"/>
              <a:t> تلقي أحدث المعلومات</a:t>
            </a:r>
            <a:endParaRPr lang="en-US" sz="2000" b="1" dirty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r-FR" sz="2000" b="1" dirty="0" err="1"/>
              <a:t>اجتماعات</a:t>
            </a:r>
            <a:r>
              <a:rPr lang="fr-FR" sz="2000" b="1" dirty="0"/>
              <a:t> </a:t>
            </a:r>
            <a:r>
              <a:rPr lang="fr-FR" sz="2000" b="1" dirty="0" err="1"/>
              <a:t>إلكترونية</a:t>
            </a:r>
            <a:r>
              <a:rPr lang="fr-FR" sz="2000" b="1" dirty="0"/>
              <a:t> </a:t>
            </a:r>
            <a:r>
              <a:rPr lang="fr-FR" sz="2000" b="1" dirty="0" err="1"/>
              <a:t>لقطاع</a:t>
            </a:r>
            <a:r>
              <a:rPr lang="fr-FR" sz="2000" b="1" dirty="0"/>
              <a:t> </a:t>
            </a:r>
            <a:r>
              <a:rPr lang="fr-FR" sz="2000" b="1" dirty="0" err="1"/>
              <a:t>تقييس</a:t>
            </a:r>
            <a:r>
              <a:rPr lang="fr-FR" sz="2000" b="1" dirty="0"/>
              <a:t> </a:t>
            </a:r>
            <a:r>
              <a:rPr lang="fr-FR" sz="2000" b="1" dirty="0" err="1"/>
              <a:t>الاتصالات</a:t>
            </a:r>
            <a:r>
              <a:rPr lang="fr-FR" sz="2000" b="1" dirty="0"/>
              <a:t> -</a:t>
            </a:r>
            <a:r>
              <a:rPr lang="ar-AE" sz="2000" dirty="0"/>
              <a:t> اجتماعات افتراضية لقطاع تقييس الاتصالات </a:t>
            </a:r>
            <a:endParaRPr lang="en-US" sz="2000" dirty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r-FR" sz="2000" b="1" dirty="0" err="1"/>
              <a:t>قطاع</a:t>
            </a:r>
            <a:r>
              <a:rPr lang="fr-FR" sz="2000" b="1" dirty="0"/>
              <a:t> تقييس الاتصالات - جماعة الخبراء في قطاع تقييس الاتصالات -</a:t>
            </a:r>
            <a:r>
              <a:rPr lang="fr-FR" sz="2000" dirty="0"/>
              <a:t>الاتصال مع جهات أخرى</a:t>
            </a:r>
            <a:endParaRPr lang="en-US" sz="2000" b="1" dirty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r-FR" sz="2000" b="1" dirty="0"/>
              <a:t>ITU and ITU-T Events</a:t>
            </a:r>
            <a:r>
              <a:rPr lang="fr-FR" sz="2000" dirty="0"/>
              <a:t>- </a:t>
            </a:r>
            <a:r>
              <a:rPr lang="ar-AE" sz="2000" dirty="0"/>
              <a:t>في الموقع وعلى الإنترنت </a:t>
            </a:r>
            <a:endParaRPr lang="en-US" sz="2000" dirty="0"/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AE" sz="2000" b="1" dirty="0"/>
              <a:t>سحابة </a:t>
            </a:r>
            <a:r>
              <a:rPr lang="en-US" sz="2000" b="1" dirty="0"/>
              <a:t>: </a:t>
            </a:r>
            <a:r>
              <a:rPr lang="fr-FR" sz="2000" b="1" dirty="0"/>
              <a:t>ITU-T </a:t>
            </a:r>
            <a:r>
              <a:rPr lang="fr-FR" sz="2000" dirty="0"/>
              <a:t> تخزين الملفات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5400" b="1" dirty="0"/>
              <a:t>Myworkspace</a:t>
            </a:r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43931" y="965250"/>
            <a:ext cx="602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/>
              <a:t>الوصول إلى </a:t>
            </a:r>
            <a:r>
              <a:rPr lang="fr-FR" sz="2400" b="1" dirty="0" err="1"/>
              <a:t>MyWorkspace</a:t>
            </a:r>
            <a:r>
              <a:rPr lang="fr-FR" sz="2400" b="1" dirty="0"/>
              <a:t> ITU-T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b="1" dirty="0">
                <a:latin typeface="Source Sans Pro Light" panose="020B0403030403020204" pitchFamily="34" charset="0"/>
                <a:hlinkClick r:id="rId3"/>
              </a:rPr>
              <a:t>https://www.itu.int/myworkspace/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9590" y="2671976"/>
            <a:ext cx="3306951" cy="10940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r-FR" sz="1200" dirty="0"/>
              <a:t>يمكن النفاذ إليه من الصفحة الرئيسية لقطاع تقييس الاتصالات:</a:t>
            </a:r>
          </a:p>
          <a:p>
            <a:pPr marL="0" indent="0" algn="r" rtl="1">
              <a:buNone/>
            </a:pPr>
            <a:r>
              <a:rPr lang="fr-FR" sz="1500" dirty="0">
                <a:hlinkClick r:id="rId4"/>
              </a:rPr>
              <a:t>itu.int/</a:t>
            </a:r>
            <a:r>
              <a:rPr lang="fr-FR" sz="1500" dirty="0" err="1">
                <a:hlinkClick r:id="rId4"/>
              </a:rPr>
              <a:t>itu-t</a:t>
            </a:r>
            <a:endParaRPr lang="en-US" sz="1500" dirty="0"/>
          </a:p>
          <a:p>
            <a:pPr algn="r" rtl="1"/>
            <a:r>
              <a:rPr lang="ar-AE" sz="1200" dirty="0"/>
              <a:t>باستخدام حساب </a:t>
            </a:r>
            <a:r>
              <a:rPr lang="fr-FR" sz="1200" dirty="0"/>
              <a:t>ITU </a:t>
            </a:r>
            <a:r>
              <a:rPr lang="ar-AE" sz="1200" dirty="0"/>
              <a:t>الخاص بك</a:t>
            </a:r>
            <a:endParaRPr lang="en-GB" sz="1200" dirty="0"/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8" y="1769364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b="1" dirty="0" err="1"/>
              <a:t>MyWorkspace</a:t>
            </a:r>
            <a:r>
              <a:rPr lang="fr-FR" sz="2400" b="1" dirty="0"/>
              <a:t> - </a:t>
            </a:r>
            <a:r>
              <a:rPr lang="ar-AE" sz="2400" b="1" dirty="0"/>
              <a:t>تطبيق الهاتف المحمول وسطح المكتب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015183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2878002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124177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2915812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2915811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2915811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rtl="1" fontAlgn="base">
              <a:buNone/>
            </a:pPr>
            <a:r>
              <a:rPr lang="en-US" sz="5400" b="1" dirty="0"/>
              <a:t>ITU Translate</a:t>
            </a:r>
            <a:br>
              <a:rPr lang="en-US" sz="5400" b="1" dirty="0"/>
            </a:br>
            <a:r>
              <a:rPr lang="fr-FR" sz="3600" dirty="0"/>
              <a:t>كيف يمكنني قراءة الوثائق بإحدى اللغات الرسمية الست</a:t>
            </a:r>
            <a:br>
              <a:rPr lang="en-US" sz="3600" dirty="0"/>
            </a:br>
            <a:r>
              <a:rPr lang="ar-AE" dirty="0">
                <a:hlinkClick r:id="rId3"/>
              </a:rPr>
              <a:t>عربي</a:t>
            </a:r>
            <a:r>
              <a:rPr lang="ar-AE" dirty="0"/>
              <a:t> </a:t>
            </a:r>
            <a:r>
              <a:rPr lang="en-US" dirty="0"/>
              <a:t> </a:t>
            </a:r>
            <a:r>
              <a:rPr lang="ja-JP" altLang="en-US" dirty="0">
                <a:hlinkClick r:id="rId4"/>
              </a:rPr>
              <a:t>中文</a:t>
            </a:r>
            <a:r>
              <a:rPr lang="ja-JP" altLang="en-US" dirty="0"/>
              <a:t> </a:t>
            </a:r>
            <a:r>
              <a:rPr lang="en-GB" dirty="0">
                <a:hlinkClick r:id="rId5"/>
              </a:rPr>
              <a:t>English</a:t>
            </a:r>
            <a:r>
              <a:rPr lang="en-GB" dirty="0"/>
              <a:t> </a:t>
            </a:r>
            <a:r>
              <a:rPr lang="en-GB" u="sng" dirty="0" err="1">
                <a:hlinkClick r:id="rId6"/>
              </a:rPr>
              <a:t>Español</a:t>
            </a:r>
            <a:r>
              <a:rPr lang="en-GB" dirty="0"/>
              <a:t> </a:t>
            </a:r>
            <a:r>
              <a:rPr lang="en-GB" u="sng" dirty="0" err="1">
                <a:hlinkClick r:id="rId7"/>
              </a:rPr>
              <a:t>Français</a:t>
            </a:r>
            <a:r>
              <a:rPr lang="en-GB" dirty="0"/>
              <a:t> </a:t>
            </a:r>
            <a:r>
              <a:rPr lang="az-Cyrl-AZ" dirty="0">
                <a:hlinkClick r:id="rId8"/>
              </a:rPr>
              <a:t>Русский</a:t>
            </a:r>
            <a:endParaRPr lang="az-Cyrl-AZ" dirty="0"/>
          </a:p>
          <a:p>
            <a:pPr marL="0" indent="0" algn="ctr" rtl="1" fontAlgn="base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637554"/>
            <a:ext cx="3899761" cy="2593368"/>
          </a:xfrm>
        </p:spPr>
        <p:txBody>
          <a:bodyPr vert="horz" lIns="0" tIns="0" rIns="0" bIns="0" rtlCol="0" anchor="t">
            <a:normAutofit/>
          </a:bodyPr>
          <a:lstStyle/>
          <a:p>
            <a:pPr marL="170974" indent="-170974" algn="r" rtl="1"/>
            <a:r>
              <a:rPr lang="ar-AE" sz="1200" dirty="0"/>
              <a:t>متكامل مع حل مفتوح المصدر يعتمد على الشبكة العصبية</a:t>
            </a:r>
            <a:endParaRPr lang="en-US" sz="1200" dirty="0"/>
          </a:p>
          <a:p>
            <a:pPr marL="170974" indent="-170974" algn="r" rtl="1"/>
            <a:r>
              <a:rPr lang="fr-FR" sz="1200" dirty="0" err="1"/>
              <a:t>تدريب</a:t>
            </a:r>
            <a:r>
              <a:rPr lang="fr-FR" sz="1200" dirty="0"/>
              <a:t> فقط على وثائق الاتحاد باللغات الست</a:t>
            </a:r>
          </a:p>
          <a:p>
            <a:pPr marL="170974" indent="-170974" algn="r" rtl="1"/>
            <a:r>
              <a:rPr lang="fr-FR" sz="1200" dirty="0"/>
              <a:t>  أداء/نوعية عالية عند ترجمة وثائق الاتحاد</a:t>
            </a:r>
          </a:p>
          <a:p>
            <a:pPr marL="170974" indent="-170974" algn="r" rtl="1"/>
            <a:r>
              <a:rPr lang="ar-AE" sz="1200" dirty="0"/>
              <a:t>تحتفظ المستندات المترجمة بالتنسيق الأصلي للمستند الأصلي</a:t>
            </a:r>
            <a:endParaRPr lang="en-US" sz="1200" dirty="0"/>
          </a:p>
          <a:p>
            <a:pPr marL="170974" indent="-170974" algn="r" rtl="1"/>
            <a:r>
              <a:rPr lang="fr-FR" sz="1200" dirty="0" err="1"/>
              <a:t>الأنساق</a:t>
            </a:r>
            <a:r>
              <a:rPr lang="fr-FR" sz="1200" dirty="0"/>
              <a:t> المتوفرة:</a:t>
            </a:r>
          </a:p>
          <a:p>
            <a:pPr marL="344329" lvl="1" indent="-172879" algn="r" rtl="1"/>
            <a:r>
              <a:rPr lang="fr-FR" sz="900" dirty="0"/>
              <a:t>Docx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400" b="1" dirty="0"/>
              <a:t>تحويل الاتحاد الدولي للاتصالات: استناداً إلى التعلم الآلي</a:t>
            </a:r>
            <a:endParaRPr lang="en-GB" sz="2400" b="1" dirty="0">
              <a:solidFill>
                <a:schemeClr val="accent2"/>
              </a:solidFill>
              <a:latin typeface="Open Sans Light (Headings)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5316442" y="1363470"/>
            <a:ext cx="4512566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3"/>
              </a:rPr>
              <a:t>https://www.itu.int/myworkspace/#/my-workspace/translate</a:t>
            </a:r>
            <a:endParaRPr lang="fr-CH" sz="105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69" y="1982108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75" y="818082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en-US" sz="5400" b="1" dirty="0"/>
              <a:t>ITU-T Mailing Lists</a:t>
            </a:r>
            <a:br>
              <a:rPr lang="en-US" sz="5400" b="1" dirty="0"/>
            </a:br>
            <a:r>
              <a:rPr lang="fr-FR" sz="4800" dirty="0"/>
              <a:t>استقبال أحدث المعلومات في صندوق بريدك</a:t>
            </a:r>
            <a:endParaRPr lang="en-US" sz="4800" b="1" dirty="0"/>
          </a:p>
          <a:p>
            <a:pPr marL="0" indent="0" algn="ctr" fontAlgn="base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04F28-2C2A-4E1B-B50E-A1846DF38A5A}"/>
</file>

<file path=customXml/itemProps2.xml><?xml version="1.0" encoding="utf-8"?>
<ds:datastoreItem xmlns:ds="http://schemas.openxmlformats.org/officeDocument/2006/customXml" ds:itemID="{21AC2E0E-7B81-4498-8281-2BD9BB251B7D}"/>
</file>

<file path=customXml/itemProps3.xml><?xml version="1.0" encoding="utf-8"?>
<ds:datastoreItem xmlns:ds="http://schemas.openxmlformats.org/officeDocument/2006/customXml" ds:itemID="{D58F32CE-CE03-455A-A89E-CE10A349B3A0}"/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778</Words>
  <Application>Microsoft Office PowerPoint</Application>
  <PresentationFormat>On-screen Show (4:3)</PresentationFormat>
  <Paragraphs>124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 Light (Headings)</vt:lpstr>
      <vt:lpstr>Source Sans Pro Light</vt:lpstr>
      <vt:lpstr>Wingdings</vt:lpstr>
      <vt:lpstr>Office Theme</vt:lpstr>
      <vt:lpstr>WTSA-20  نظرة عامة على أدوات تكنولوجيا المعلومات   كيفية النفاذ إلى الخدمات، الوثائق والأحداث  مكتب تقييس الاتصالات بالاتحاد الدولي للاتصالات </vt:lpstr>
      <vt:lpstr>مقدمة</vt:lpstr>
      <vt:lpstr>ما هي أدوات تكنولوجيا المعلومات التي يمكن أن تساعد عملك معنا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IT Tools</dc:title>
  <dc:creator>Gent.Bajrami@itu.int</dc:creator>
  <cp:lastModifiedBy>Djouama, Allaeddine</cp:lastModifiedBy>
  <cp:revision>49</cp:revision>
  <dcterms:created xsi:type="dcterms:W3CDTF">2014-09-01T15:38:30Z</dcterms:created>
  <dcterms:modified xsi:type="dcterms:W3CDTF">2020-04-03T15:20:35Z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