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4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ctiveX/activeX1.xml" ContentType="application/vnd.ms-office.activeX+xml"/>
  <Override PartName="/ppt/activeX/activeX2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3.xml" ContentType="application/vnd.ms-office.activeX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48" r:id="rId2"/>
    <p:sldMasterId id="2147483661" r:id="rId3"/>
    <p:sldMasterId id="2147483669" r:id="rId4"/>
  </p:sldMasterIdLst>
  <p:notesMasterIdLst>
    <p:notesMasterId r:id="rId13"/>
  </p:notesMasterIdLst>
  <p:handoutMasterIdLst>
    <p:handoutMasterId r:id="rId14"/>
  </p:handoutMasterIdLst>
  <p:sldIdLst>
    <p:sldId id="258" r:id="rId5"/>
    <p:sldId id="265" r:id="rId6"/>
    <p:sldId id="268" r:id="rId7"/>
    <p:sldId id="262" r:id="rId8"/>
    <p:sldId id="264" r:id="rId9"/>
    <p:sldId id="266" r:id="rId10"/>
    <p:sldId id="267" r:id="rId11"/>
    <p:sldId id="263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12">
          <p15:clr>
            <a:srgbClr val="A4A3A4"/>
          </p15:clr>
        </p15:guide>
        <p15:guide id="2" orient="horz" pos="530">
          <p15:clr>
            <a:srgbClr val="A4A3A4"/>
          </p15:clr>
        </p15:guide>
        <p15:guide id="3" orient="horz" pos="3868">
          <p15:clr>
            <a:srgbClr val="A4A3A4"/>
          </p15:clr>
        </p15:guide>
        <p15:guide id="4" pos="360">
          <p15:clr>
            <a:srgbClr val="A4A3A4"/>
          </p15:clr>
        </p15:guide>
        <p15:guide id="5" pos="54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59556" autoAdjust="0"/>
  </p:normalViewPr>
  <p:slideViewPr>
    <p:cSldViewPr snapToGrid="0">
      <p:cViewPr varScale="1">
        <p:scale>
          <a:sx n="83" d="100"/>
          <a:sy n="83" d="100"/>
        </p:scale>
        <p:origin x="2232" y="84"/>
      </p:cViewPr>
      <p:guideLst>
        <p:guide orient="horz" pos="1712"/>
        <p:guide orient="horz" pos="530"/>
        <p:guide orient="horz" pos="3868"/>
        <p:guide pos="360"/>
        <p:guide pos="5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4" d="100"/>
          <a:sy n="94" d="100"/>
        </p:scale>
        <p:origin x="79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activeX1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B95B0-35DA-4320-8EBF-7A5215A7D67C}" type="datetimeFigureOut">
              <a:rPr lang="en-GB" smtClean="0"/>
              <a:t>07/10/2016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53968-743C-422B-AFA1-D28B86755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908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C6522-E649-4C1D-9BF1-9029A1A60AC3}" type="datetimeFigureOut">
              <a:rPr lang="en-US" smtClean="0"/>
              <a:t>2016-10-07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BBCA8-9ADC-40B6-AC8F-938C3ED56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46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BBCA8-9ADC-40B6-AC8F-938C3ED56C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24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D138E-5D11-4A63-970D-FEEC53C71A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5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D138E-5D11-4A63-970D-FEEC53C71A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41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BBCA8-9ADC-40B6-AC8F-938C3ED56C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03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BBCA8-9ADC-40B6-AC8F-938C3ED56C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48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BBCA8-9ADC-40B6-AC8F-938C3ED56C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89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BBCA8-9ADC-40B6-AC8F-938C3ED56C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2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Presentation titl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970924"/>
            <a:ext cx="8001000" cy="864111"/>
          </a:xfrm>
        </p:spPr>
        <p:txBody>
          <a:bodyPr>
            <a:normAutofit/>
          </a:bodyPr>
          <a:lstStyle>
            <a:lvl1pPr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71500" y="3485617"/>
            <a:ext cx="8001000" cy="2287588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D420F-841B-4CA5-A1FA-A90DCF746A3D}" type="datetime1">
              <a:rPr lang="en-US" smtClean="0"/>
              <a:t>2016-10-07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323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Pictur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71500" y="3701844"/>
            <a:ext cx="8001000" cy="2438605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0696D-5B29-4C2B-B37D-C51F2EA78782}" type="datetime1">
              <a:rPr lang="en-US" smtClean="0"/>
              <a:t>2016-10-07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1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+ Sub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087438"/>
            <a:ext cx="8001000" cy="86411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2276852"/>
            <a:ext cx="8001000" cy="386359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A011F-C9E5-4C53-90D8-7A9A5B35821F}" type="datetime1">
              <a:rPr lang="en-US" smtClean="0"/>
              <a:t>2016-10-07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3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for migration of old PP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38466-0C34-469D-8AB6-15A1A8BC640B}" type="datetime1">
              <a:rPr lang="en-US" smtClean="0"/>
              <a:t>2016-10-07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30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ACB77-DE75-48C9-BDFC-F2E0F24A2DE5}" type="datetime1">
              <a:rPr lang="en-US" smtClean="0"/>
              <a:t>2016-10-07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7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id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2"/>
          <p:cNvSpPr>
            <a:spLocks noGrp="1"/>
          </p:cNvSpPr>
          <p:nvPr>
            <p:ph type="body" idx="1"/>
          </p:nvPr>
        </p:nvSpPr>
        <p:spPr>
          <a:xfrm>
            <a:off x="571499" y="2274438"/>
            <a:ext cx="3757655" cy="7572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Espace réservé du contenu 3"/>
          <p:cNvSpPr>
            <a:spLocks noGrp="1"/>
          </p:cNvSpPr>
          <p:nvPr>
            <p:ph sz="half" idx="2"/>
          </p:nvPr>
        </p:nvSpPr>
        <p:spPr>
          <a:xfrm>
            <a:off x="571499" y="3031200"/>
            <a:ext cx="3757655" cy="3267762"/>
          </a:xfrm>
          <a:prstGeom prst="rect">
            <a:avLst/>
          </a:prstGeom>
        </p:spPr>
        <p:txBody>
          <a:bodyPr/>
          <a:lstStyle>
            <a:lvl1pPr>
              <a:defRPr lang="fr-CH" sz="2200" kern="1200" baseline="0" smtClean="0">
                <a:solidFill>
                  <a:srgbClr val="3D3D3F"/>
                </a:solidFill>
                <a:latin typeface="Arial"/>
                <a:ea typeface="+mn-ea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369" y="2274438"/>
            <a:ext cx="3759131" cy="7572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369" y="3031200"/>
            <a:ext cx="3759131" cy="3267762"/>
          </a:xfrm>
          <a:prstGeom prst="rect">
            <a:avLst/>
          </a:prstGeom>
        </p:spPr>
        <p:txBody>
          <a:bodyPr/>
          <a:lstStyle>
            <a:lvl1pPr>
              <a:defRPr lang="fr-CH" sz="2200" kern="1200" baseline="0" dirty="0" smtClean="0">
                <a:solidFill>
                  <a:srgbClr val="3D3D3F"/>
                </a:solidFill>
                <a:latin typeface="Arial"/>
                <a:ea typeface="+mn-ea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571500" y="1087438"/>
            <a:ext cx="8001000" cy="864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99EA8-A1B4-403F-A490-4F5A80CBBB3C}" type="datetime1">
              <a:rPr lang="en-US" smtClean="0"/>
              <a:t>2016-10-07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1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CEE7-9ED4-4915-BEFA-C25900BA8CB0}" type="datetime1">
              <a:rPr lang="en-US" smtClean="0"/>
              <a:t>2016-10-07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90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- picture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71500" y="2717800"/>
            <a:ext cx="8001000" cy="3422650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EE06E-06CB-4C20-9258-160E2F9E546C}" type="datetime1">
              <a:rPr lang="en-US" smtClean="0"/>
              <a:t>2016-10-07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76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571500" y="2717800"/>
            <a:ext cx="8001000" cy="34083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891CE-19F1-4857-940B-067BF8F83491}" type="datetime1">
              <a:rPr lang="en-US" smtClean="0"/>
              <a:t>2016-10-07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235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71500" y="3694470"/>
            <a:ext cx="8001000" cy="2445979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90F68-05E4-4484-9D2F-CD01C45018CE}" type="datetime1">
              <a:rPr lang="en-US" smtClean="0"/>
              <a:t>2016-10-07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89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for migration of old PP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8E53C-2969-4D4A-B1F9-1D8AF34EBDF3}" type="datetime1">
              <a:rPr lang="en-US" smtClean="0"/>
              <a:t>2016-10-07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72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-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970924"/>
            <a:ext cx="8001000" cy="864111"/>
          </a:xfrm>
        </p:spPr>
        <p:txBody>
          <a:bodyPr>
            <a:normAutofit/>
          </a:bodyPr>
          <a:lstStyle>
            <a:lvl1pPr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71500" y="3485617"/>
            <a:ext cx="8001000" cy="2287588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BC36C-18DD-4CD7-8535-4901BED78802}" type="datetime1">
              <a:rPr lang="en-US" smtClean="0"/>
              <a:t>2016-10-07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187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86175-F21C-4B3D-9B98-201AC06090BD}" type="datetime1">
              <a:rPr lang="en-US" smtClean="0"/>
              <a:t>2016-10-07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297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id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2"/>
          <p:cNvSpPr>
            <a:spLocks noGrp="1"/>
          </p:cNvSpPr>
          <p:nvPr>
            <p:ph type="body" idx="1"/>
          </p:nvPr>
        </p:nvSpPr>
        <p:spPr>
          <a:xfrm>
            <a:off x="571500" y="1960563"/>
            <a:ext cx="3757655" cy="7572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Espace réservé du contenu 3"/>
          <p:cNvSpPr>
            <a:spLocks noGrp="1"/>
          </p:cNvSpPr>
          <p:nvPr>
            <p:ph sz="half" idx="2"/>
          </p:nvPr>
        </p:nvSpPr>
        <p:spPr>
          <a:xfrm>
            <a:off x="571499" y="2717800"/>
            <a:ext cx="3757655" cy="3581162"/>
          </a:xfrm>
          <a:prstGeom prst="rect">
            <a:avLst/>
          </a:prstGeom>
        </p:spPr>
        <p:txBody>
          <a:bodyPr/>
          <a:lstStyle>
            <a:lvl1pPr>
              <a:defRPr lang="fr-CH" sz="2200" kern="1200" baseline="0" smtClean="0">
                <a:solidFill>
                  <a:srgbClr val="3D3D3F"/>
                </a:solidFill>
                <a:latin typeface="Arial"/>
                <a:ea typeface="+mn-ea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369" y="1960563"/>
            <a:ext cx="3759131" cy="7572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369" y="2717800"/>
            <a:ext cx="3759131" cy="3581162"/>
          </a:xfrm>
          <a:prstGeom prst="rect">
            <a:avLst/>
          </a:prstGeom>
        </p:spPr>
        <p:txBody>
          <a:bodyPr/>
          <a:lstStyle>
            <a:lvl1pPr>
              <a:defRPr lang="fr-CH" sz="2200" kern="1200" baseline="0" dirty="0" smtClean="0">
                <a:solidFill>
                  <a:srgbClr val="3D3D3F"/>
                </a:solidFill>
                <a:latin typeface="Arial"/>
                <a:ea typeface="+mn-ea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571500" y="841375"/>
            <a:ext cx="8001000" cy="864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48125-94F1-412A-A082-D6E0DF856FD9}" type="datetime1">
              <a:rPr lang="en-US" smtClean="0"/>
              <a:t>2016-10-07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46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for migration of old PP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773B2-840F-48FB-9743-F1D74BDF88F7}" type="datetime1">
              <a:rPr lang="en-US" smtClean="0"/>
              <a:t>2016-10-07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0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C92AA-85E3-4D1B-A825-27C4EB6BDA6C}" type="datetime1">
              <a:rPr lang="en-US" smtClean="0"/>
              <a:t>2016-10-07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9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id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1499" y="2274438"/>
            <a:ext cx="3757655" cy="7572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71499" y="3031200"/>
            <a:ext cx="3757655" cy="3267762"/>
          </a:xfrm>
          <a:prstGeom prst="rect">
            <a:avLst/>
          </a:prstGeom>
        </p:spPr>
        <p:txBody>
          <a:bodyPr/>
          <a:lstStyle>
            <a:lvl1pPr>
              <a:defRPr lang="fr-CH" sz="2200" kern="1200" baseline="0" smtClean="0">
                <a:solidFill>
                  <a:srgbClr val="3D3D3F"/>
                </a:solidFill>
                <a:latin typeface="Arial"/>
                <a:ea typeface="+mn-ea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369" y="2274438"/>
            <a:ext cx="3759131" cy="7572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369" y="3031200"/>
            <a:ext cx="3759131" cy="3267762"/>
          </a:xfrm>
          <a:prstGeom prst="rect">
            <a:avLst/>
          </a:prstGeom>
        </p:spPr>
        <p:txBody>
          <a:bodyPr/>
          <a:lstStyle>
            <a:lvl1pPr>
              <a:defRPr lang="fr-CH" sz="2200" kern="1200" baseline="0" dirty="0" smtClean="0">
                <a:solidFill>
                  <a:srgbClr val="3D3D3F"/>
                </a:solidFill>
                <a:latin typeface="Arial"/>
                <a:ea typeface="+mn-ea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571500" y="1087438"/>
            <a:ext cx="8001000" cy="864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C84CE-89BD-4112-8D33-200D2BE6F525}" type="datetime1">
              <a:rPr lang="en-US" smtClean="0"/>
              <a:t>2016-10-07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10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 Title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571500" y="2717800"/>
            <a:ext cx="8001000" cy="34083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146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- big picture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71500" y="2717800"/>
            <a:ext cx="8001000" cy="3422650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FF9CB-3D10-45D5-AAF0-67B549AD3DD5}" type="datetime1">
              <a:rPr lang="en-US" smtClean="0"/>
              <a:t>2016-10-07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8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571500" y="2717800"/>
            <a:ext cx="8001000" cy="34083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2200">
                <a:solidFill>
                  <a:srgbClr val="3D3D3F"/>
                </a:solidFill>
                <a:latin typeface="Arial"/>
                <a:ea typeface="Arial"/>
                <a:cs typeface="Arial"/>
              </a:defRPr>
            </a:lvl1pPr>
            <a:lvl2pPr>
              <a:defRPr sz="2200">
                <a:solidFill>
                  <a:srgbClr val="3D3D3F"/>
                </a:solidFill>
                <a:latin typeface="Arial"/>
                <a:ea typeface="Arial"/>
              </a:defRPr>
            </a:lvl2pPr>
            <a:lvl3pPr>
              <a:defRPr sz="2200">
                <a:solidFill>
                  <a:srgbClr val="3D3D3F"/>
                </a:solidFill>
                <a:latin typeface="Arial"/>
                <a:ea typeface="Arial"/>
              </a:defRPr>
            </a:lvl3pPr>
            <a:lvl4pPr>
              <a:defRPr sz="2200">
                <a:solidFill>
                  <a:srgbClr val="3D3D3F"/>
                </a:solidFill>
                <a:latin typeface="Arial"/>
                <a:ea typeface="Arial"/>
              </a:defRPr>
            </a:lvl4pPr>
            <a:lvl5pPr>
              <a:defRPr sz="2200">
                <a:solidFill>
                  <a:srgbClr val="3D3D3F"/>
                </a:solidFill>
                <a:latin typeface="Arial"/>
                <a:ea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D8F7B-E4A7-4C12-8759-CE129B7E86CE}" type="datetime1">
              <a:rPr lang="en-US" smtClean="0"/>
              <a:t>2016-10-07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48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77AA9-8B46-437A-9A9B-C8AA7543F65F}" type="datetime1">
              <a:rPr lang="en-US" smtClean="0"/>
              <a:t>2016-10-07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52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13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2.xml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control" Target="../activeX/activeX3.xml"/><Relationship Id="rId5" Type="http://schemas.openxmlformats.org/officeDocument/2006/relationships/slideLayout" Target="../slideLayouts/slideLayout5.xml"/><Relationship Id="rId10" Type="http://schemas.openxmlformats.org/officeDocument/2006/relationships/control" Target="../activeX/activeX2.xml"/><Relationship Id="rId4" Type="http://schemas.openxmlformats.org/officeDocument/2006/relationships/slideLayout" Target="../slideLayouts/slideLayout4.xml"/><Relationship Id="rId9" Type="http://schemas.openxmlformats.org/officeDocument/2006/relationships/control" Target="../activeX/activeX1.xml"/><Relationship Id="rId14" Type="http://schemas.openxmlformats.org/officeDocument/2006/relationships/image" Target="../media/image3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6.wmf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control" Target="../activeX/activeX5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control" Target="../activeX/activeX4.xml"/><Relationship Id="rId5" Type="http://schemas.openxmlformats.org/officeDocument/2006/relationships/slideLayout" Target="../slideLayouts/slideLayout11.xml"/><Relationship Id="rId10" Type="http://schemas.openxmlformats.org/officeDocument/2006/relationships/vmlDrawing" Target="../drawings/vmlDrawing2.vml"/><Relationship Id="rId4" Type="http://schemas.openxmlformats.org/officeDocument/2006/relationships/slideLayout" Target="../slideLayouts/slideLayout10.xml"/><Relationship Id="rId9" Type="http://schemas.openxmlformats.org/officeDocument/2006/relationships/theme" Target="../theme/theme3.xml"/><Relationship Id="rId14" Type="http://schemas.openxmlformats.org/officeDocument/2006/relationships/image" Target="../media/image7.w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17800"/>
            <a:ext cx="8001000" cy="864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ISO PowerPoint Template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4E9E2-9743-4E21-B433-C4766F3B356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F7112-BC50-40A0-ADD1-AC8C5DD1BEDF}" type="datetime1">
              <a:rPr lang="en-US" smtClean="0"/>
              <a:t>2016-10-07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633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17800"/>
            <a:ext cx="8001000" cy="864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757B-1E1C-4F5F-A559-56373CCB318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25757-945B-4F9A-BDD8-D722A54C0234}" type="datetime1">
              <a:rPr lang="en-US" smtClean="0"/>
              <a:t>2016-10-07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265" name="Image1" r:id="rId9" imgW="9144000" imgH="114480"/>
        </mc:Choice>
        <mc:Fallback>
          <p:control name="Image1" r:id="rId9" imgW="9144000" imgH="114480">
            <p:pic>
              <p:nvPicPr>
                <p:cNvPr id="3" name="Image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0" cy="1174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6" name="Image2" r:id="rId10" imgW="561960" imgH="771480"/>
        </mc:Choice>
        <mc:Fallback>
          <p:control name="Image2" r:id="rId10" imgW="561960" imgH="771480">
            <p:pic>
              <p:nvPicPr>
                <p:cNvPr id="4" name="Image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71500" y="77788"/>
                  <a:ext cx="566738" cy="768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7" name="Image3" r:id="rId11" imgW="552600" imgH="504720"/>
        </mc:Choice>
        <mc:Fallback>
          <p:control name="Image3" r:id="rId11" imgW="552600" imgH="504720">
            <p:pic>
              <p:nvPicPr>
                <p:cNvPr id="5" name="Image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75933" y="311151"/>
                  <a:ext cx="555955" cy="5050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44350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4" r:id="rId2"/>
    <p:sldLayoutId id="2147483678" r:id="rId3"/>
    <p:sldLayoutId id="2147483682" r:id="rId4"/>
    <p:sldLayoutId id="2147483679" r:id="rId5"/>
    <p:sldLayoutId id="2147483687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1087438"/>
            <a:ext cx="8001000" cy="864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276852"/>
            <a:ext cx="7994650" cy="3863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1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2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4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5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6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7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8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19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2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sp>
        <p:nvSpPr>
          <p:cNvPr id="24" name="Slide Number Placeholder 23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63A8C-C0CF-4E76-AD0D-5CCD8DD4AF68}" type="slidenum">
              <a:rPr lang="en-US" smtClean="0"/>
              <a:t>‹#›</a:t>
            </a:fld>
            <a:endParaRPr lang="en-US"/>
          </a:p>
        </p:txBody>
      </p:sp>
      <p:sp>
        <p:nvSpPr>
          <p:cNvPr id="2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03DEC-435C-4C1D-AC86-EDF233263FFF}" type="datetime1">
              <a:rPr lang="en-US" smtClean="0"/>
              <a:t>2016-10-07</a:t>
            </a:fld>
            <a:endParaRPr lang="en-US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  <p:grpSp>
        <p:nvGrpSpPr>
          <p:cNvPr id="23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5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6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7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8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31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048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049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050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051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052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054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055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056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057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058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2059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</p:spTree>
    <p:controls>
      <mc:AlternateContent xmlns:mc="http://schemas.openxmlformats.org/markup-compatibility/2006">
        <mc:Choice xmlns:v="urn:schemas-microsoft-com:vml" Requires="v">
          <p:control spid="2208" name="Image2" r:id="rId11" imgW="409680" imgH="552600"/>
        </mc:Choice>
        <mc:Fallback>
          <p:control name="Image2" r:id="rId11" imgW="409680" imgH="552600">
            <p:pic>
              <p:nvPicPr>
                <p:cNvPr id="20" name="Image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71500" y="0"/>
                  <a:ext cx="406400" cy="5508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209" name="Image3" r:id="rId12" imgW="409680" imgH="371520"/>
        </mc:Choice>
        <mc:Fallback>
          <p:control name="Image3" r:id="rId12" imgW="409680" imgH="371520">
            <p:pic>
              <p:nvPicPr>
                <p:cNvPr id="21" name="Image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71500" y="166688"/>
                  <a:ext cx="406400" cy="3671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1478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5" r:id="rId2"/>
    <p:sldLayoutId id="2147483663" r:id="rId3"/>
    <p:sldLayoutId id="2147483664" r:id="rId4"/>
    <p:sldLayoutId id="2147483667" r:id="rId5"/>
    <p:sldLayoutId id="2147483680" r:id="rId6"/>
    <p:sldLayoutId id="2147483681" r:id="rId7"/>
    <p:sldLayoutId id="2147483683" r:id="rId8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1087438"/>
            <a:ext cx="8001000" cy="864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276852"/>
            <a:ext cx="7994650" cy="3863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71500" y="0"/>
            <a:ext cx="406400" cy="550863"/>
            <a:chOff x="360" y="46"/>
            <a:chExt cx="357" cy="484"/>
          </a:xfrm>
        </p:grpSpPr>
      </p:grp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B9162-3013-43F5-B8F3-E4A62EC5D4E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69EEE-36B1-485B-8E0B-B9DF23C94199}" type="datetime1">
              <a:rPr lang="en-US" smtClean="0"/>
              <a:t>2016-10-07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ciao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2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6" r:id="rId3"/>
    <p:sldLayoutId id="2147483673" r:id="rId4"/>
    <p:sldLayoutId id="2147483684" r:id="rId5"/>
    <p:sldLayoutId id="2147483685" r:id="rId6"/>
    <p:sldLayoutId id="2147483686" r:id="rId7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500" y="1247024"/>
            <a:ext cx="8001000" cy="864111"/>
          </a:xfrm>
        </p:spPr>
        <p:txBody>
          <a:bodyPr>
            <a:normAutofit fontScale="90000"/>
          </a:bodyPr>
          <a:lstStyle/>
          <a:p>
            <a:r>
              <a:rPr lang="fr-FR" dirty="0" err="1" smtClean="0"/>
              <a:t>ISO’s</a:t>
            </a:r>
            <a:r>
              <a:rPr lang="fr-FR" dirty="0" smtClean="0"/>
              <a:t> </a:t>
            </a:r>
            <a:r>
              <a:rPr lang="fr-FR" dirty="0" err="1" smtClean="0"/>
              <a:t>standardization</a:t>
            </a:r>
            <a:r>
              <a:rPr lang="fr-FR" dirty="0" smtClean="0"/>
              <a:t> </a:t>
            </a:r>
            <a:r>
              <a:rPr lang="fr-FR" dirty="0" err="1" smtClean="0"/>
              <a:t>approach</a:t>
            </a:r>
            <a:r>
              <a:rPr lang="fr-FR" dirty="0" smtClean="0"/>
              <a:t> to </a:t>
            </a:r>
            <a:r>
              <a:rPr lang="fr-FR" dirty="0" err="1" smtClean="0"/>
              <a:t>security</a:t>
            </a:r>
            <a:r>
              <a:rPr lang="fr-FR" dirty="0" smtClean="0"/>
              <a:t>, </a:t>
            </a:r>
            <a:r>
              <a:rPr lang="fr-FR" dirty="0" err="1" smtClean="0"/>
              <a:t>privacy</a:t>
            </a:r>
            <a:r>
              <a:rPr lang="fr-FR" dirty="0" smtClean="0"/>
              <a:t> and trust</a:t>
            </a:r>
            <a:endParaRPr lang="fr-F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571500" y="2888717"/>
            <a:ext cx="8001000" cy="2287588"/>
          </a:xfrm>
        </p:spPr>
        <p:txBody>
          <a:bodyPr/>
          <a:lstStyle/>
          <a:p>
            <a:r>
              <a:rPr lang="fr-FR" sz="2800" dirty="0" smtClean="0"/>
              <a:t>Mrs. Sophie </a:t>
            </a:r>
            <a:r>
              <a:rPr lang="fr-FR" sz="2800" dirty="0" err="1" smtClean="0"/>
              <a:t>Clivio</a:t>
            </a:r>
            <a:endParaRPr lang="fr-FR" sz="2800" dirty="0" smtClean="0"/>
          </a:p>
          <a:p>
            <a:r>
              <a:rPr lang="fr-FR" sz="2800" dirty="0" err="1" smtClean="0"/>
              <a:t>Director</a:t>
            </a:r>
            <a:r>
              <a:rPr lang="fr-FR" sz="2800" dirty="0" smtClean="0"/>
              <a:t>, </a:t>
            </a:r>
            <a:r>
              <a:rPr lang="fr-FR" sz="2800" dirty="0" err="1" smtClean="0"/>
              <a:t>Standardization</a:t>
            </a:r>
            <a:r>
              <a:rPr lang="fr-FR" sz="2800" dirty="0" smtClean="0"/>
              <a:t> and </a:t>
            </a:r>
          </a:p>
          <a:p>
            <a:r>
              <a:rPr lang="fr-FR" sz="2800" dirty="0" err="1" smtClean="0"/>
              <a:t>Technical</a:t>
            </a:r>
            <a:r>
              <a:rPr lang="fr-FR" sz="2800" dirty="0" smtClean="0"/>
              <a:t> Policy</a:t>
            </a:r>
          </a:p>
          <a:p>
            <a:endParaRPr lang="fr-FR" sz="2800" dirty="0"/>
          </a:p>
          <a:p>
            <a:r>
              <a:rPr lang="fr-FR" sz="2800" dirty="0" smtClean="0"/>
              <a:t>GSS16 – Global Standards Symposium</a:t>
            </a:r>
          </a:p>
          <a:p>
            <a:r>
              <a:rPr lang="fr-FR" sz="2800" dirty="0" smtClean="0"/>
              <a:t>Hammamet, </a:t>
            </a:r>
            <a:r>
              <a:rPr lang="fr-FR" sz="2800" dirty="0" err="1" smtClean="0"/>
              <a:t>Tunisia</a:t>
            </a:r>
            <a:endParaRPr lang="fr-FR" sz="2800" dirty="0" smtClean="0"/>
          </a:p>
          <a:p>
            <a:r>
              <a:rPr lang="fr-FR" sz="2800" dirty="0" smtClean="0"/>
              <a:t>24 </a:t>
            </a:r>
            <a:r>
              <a:rPr lang="fr-FR" sz="2800" dirty="0" err="1" smtClean="0"/>
              <a:t>October</a:t>
            </a:r>
            <a:r>
              <a:rPr lang="fr-FR" sz="2800" dirty="0" smtClean="0"/>
              <a:t>, 2016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063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83001"/>
            <a:ext cx="8001000" cy="864111"/>
          </a:xfrm>
        </p:spPr>
        <p:txBody>
          <a:bodyPr/>
          <a:lstStyle/>
          <a:p>
            <a:r>
              <a:rPr lang="en-US" dirty="0" smtClean="0"/>
              <a:t>About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783081"/>
            <a:ext cx="4375404" cy="3666744"/>
          </a:xfrm>
        </p:spPr>
        <p:txBody>
          <a:bodyPr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Founded in </a:t>
            </a:r>
            <a:r>
              <a:rPr lang="en-GB" dirty="0" smtClean="0"/>
              <a:t>1947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Independent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Non-governmental organization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Global network of national standards </a:t>
            </a:r>
            <a:r>
              <a:rPr lang="en-US" dirty="0" smtClean="0"/>
              <a:t>bodies*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One </a:t>
            </a:r>
            <a:r>
              <a:rPr lang="en-US" dirty="0"/>
              <a:t>member per </a:t>
            </a:r>
            <a:r>
              <a:rPr lang="en-US" dirty="0" smtClean="0"/>
              <a:t>country</a:t>
            </a:r>
            <a:endParaRPr lang="en-GB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ISO membership comes with </a:t>
            </a:r>
            <a:r>
              <a:rPr lang="en-GB" b="1" dirty="0" smtClean="0"/>
              <a:t>rights, benefits, </a:t>
            </a:r>
            <a:r>
              <a:rPr lang="en-US" b="1" dirty="0" smtClean="0"/>
              <a:t>obligations and good practice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1352" y="1863384"/>
            <a:ext cx="638175" cy="609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1772" y="6217920"/>
            <a:ext cx="8204708" cy="36933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*National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standard body =  national body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most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representative of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standardization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69280" y="1232747"/>
            <a:ext cx="2697480" cy="4447371"/>
          </a:xfrm>
          <a:prstGeom prst="rect">
            <a:avLst/>
          </a:prstGeom>
          <a:solidFill>
            <a:srgbClr val="D2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163 </a:t>
            </a:r>
            <a:r>
              <a:rPr lang="en-US" sz="1500" dirty="0" smtClean="0"/>
              <a:t>members</a:t>
            </a:r>
            <a:endParaRPr lang="en-US" sz="1500" dirty="0"/>
          </a:p>
          <a:p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21 100</a:t>
            </a:r>
          </a:p>
          <a:p>
            <a:pPr>
              <a:spcAft>
                <a:spcPts val="2400"/>
              </a:spcAft>
            </a:pPr>
            <a:r>
              <a:rPr lang="en-US" sz="1500" dirty="0" smtClean="0"/>
              <a:t>International </a:t>
            </a:r>
            <a:r>
              <a:rPr lang="en-US" sz="1500" dirty="0"/>
              <a:t>Standards</a:t>
            </a:r>
          </a:p>
          <a:p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100</a:t>
            </a:r>
          </a:p>
          <a:p>
            <a:pPr>
              <a:spcAft>
                <a:spcPts val="2400"/>
              </a:spcAft>
            </a:pPr>
            <a:r>
              <a:rPr lang="en-US" sz="1500" dirty="0" smtClean="0"/>
              <a:t>new </a:t>
            </a:r>
            <a:r>
              <a:rPr lang="en-US" sz="1500" dirty="0"/>
              <a:t>standards each month</a:t>
            </a:r>
          </a:p>
          <a:p>
            <a:r>
              <a:rPr lang="en-US" sz="1500" dirty="0"/>
              <a:t>More </a:t>
            </a:r>
            <a:r>
              <a:rPr lang="en-US" sz="1500" dirty="0" smtClean="0"/>
              <a:t>than</a:t>
            </a:r>
          </a:p>
          <a:p>
            <a:pPr>
              <a:spcAft>
                <a:spcPts val="2400"/>
              </a:spcAft>
            </a:pP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100 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000 </a:t>
            </a:r>
            <a:r>
              <a:rPr lang="en-US" sz="1500" dirty="0" smtClean="0"/>
              <a:t>experts</a:t>
            </a:r>
            <a:endParaRPr lang="en-US" sz="1500" dirty="0"/>
          </a:p>
          <a:p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238</a:t>
            </a:r>
          </a:p>
          <a:p>
            <a:r>
              <a:rPr lang="en-US" dirty="0" smtClean="0"/>
              <a:t> </a:t>
            </a:r>
            <a:r>
              <a:rPr lang="en-US" sz="1500" dirty="0" smtClean="0"/>
              <a:t>technical </a:t>
            </a:r>
            <a:r>
              <a:rPr lang="en-US" sz="1500" dirty="0"/>
              <a:t>committees</a:t>
            </a:r>
          </a:p>
        </p:txBody>
      </p:sp>
    </p:spTree>
    <p:extLst>
      <p:ext uri="{BB962C8B-B14F-4D97-AF65-F5344CB8AC3E}">
        <p14:creationId xmlns:p14="http://schemas.microsoft.com/office/powerpoint/2010/main" val="224439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38328"/>
            <a:ext cx="8001000" cy="872557"/>
          </a:xfrm>
        </p:spPr>
        <p:txBody>
          <a:bodyPr/>
          <a:lstStyle/>
          <a:p>
            <a:r>
              <a:rPr lang="en-US" dirty="0" smtClean="0"/>
              <a:t>ISO members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378223"/>
            <a:ext cx="7996238" cy="49439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571500" y="6433808"/>
            <a:ext cx="2274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As </a:t>
            </a:r>
            <a:r>
              <a:rPr lang="en-US" sz="1600" i="1" smtClean="0"/>
              <a:t>of August 2016</a:t>
            </a:r>
            <a:endParaRPr lang="en-US" sz="1600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8238" y="5572125"/>
            <a:ext cx="1443037" cy="571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3281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723" y="622622"/>
            <a:ext cx="8001000" cy="864111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ISO’s broad and multi-sectoral approach to security/privacy/trust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89007" y="1636881"/>
            <a:ext cx="54864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ISO/TC 292:  Security and resilience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Authenticity</a:t>
            </a:r>
            <a:r>
              <a:rPr lang="en-US" sz="1600" dirty="0"/>
              <a:t>, integrity and trust for products </a:t>
            </a:r>
            <a:r>
              <a:rPr lang="en-US" sz="1600" dirty="0" smtClean="0"/>
              <a:t>and documents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Organizational resilience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Private security</a:t>
            </a: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Community resilience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Emergency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Supply chain security</a:t>
            </a:r>
          </a:p>
          <a:p>
            <a:endParaRPr lang="en-US" sz="1600" dirty="0" smtClean="0"/>
          </a:p>
          <a:p>
            <a:r>
              <a:rPr lang="en-US" sz="1600" b="1" dirty="0" smtClean="0"/>
              <a:t>ISO/TC 262:  Risk management</a:t>
            </a:r>
          </a:p>
          <a:p>
            <a:endParaRPr lang="en-US" sz="1600" b="1" dirty="0"/>
          </a:p>
          <a:p>
            <a:r>
              <a:rPr lang="en-US" sz="1600" b="1" dirty="0" smtClean="0"/>
              <a:t>ISO/TC 307: </a:t>
            </a:r>
            <a:r>
              <a:rPr lang="en-US" sz="1600" b="1" dirty="0" err="1" smtClean="0"/>
              <a:t>Blockchain</a:t>
            </a:r>
            <a:r>
              <a:rPr lang="en-US" sz="1600" b="1" dirty="0" smtClean="0"/>
              <a:t> </a:t>
            </a:r>
            <a:r>
              <a:rPr lang="en-US" sz="1600" b="1" dirty="0"/>
              <a:t>and electronic distributed ledger technologies</a:t>
            </a:r>
          </a:p>
          <a:p>
            <a:endParaRPr lang="en-US" sz="1600" b="1" dirty="0"/>
          </a:p>
          <a:p>
            <a:r>
              <a:rPr lang="en-US" sz="1600" b="1" dirty="0" smtClean="0"/>
              <a:t>ISO/TC 309: Organizational governance</a:t>
            </a:r>
            <a:endParaRPr lang="en-US" sz="1600" b="1" dirty="0"/>
          </a:p>
          <a:p>
            <a:endParaRPr lang="en-US" sz="1600" dirty="0"/>
          </a:p>
          <a:p>
            <a:r>
              <a:rPr lang="en-US" sz="1600" b="1" dirty="0" smtClean="0"/>
              <a:t>ISO Consumer Policy Committee (COPOLCO)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</a:t>
            </a:r>
            <a:r>
              <a:rPr lang="en-US" sz="1600" dirty="0" smtClean="0"/>
              <a:t>onsumer privacy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b="1" dirty="0" smtClean="0"/>
              <a:t>ISO/IEC Joint Committee on Information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Information security / privacy</a:t>
            </a:r>
            <a:endParaRPr lang="en-US" sz="1600" dirty="0"/>
          </a:p>
          <a:p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4904">
            <a:off x="5800164" y="2018237"/>
            <a:ext cx="28575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89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723" y="622622"/>
            <a:ext cx="8001000" cy="864111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Information Security / Privacy</a:t>
            </a:r>
            <a:br>
              <a:rPr lang="en-GB" dirty="0" smtClean="0"/>
            </a:br>
            <a:r>
              <a:rPr lang="en-GB" dirty="0" smtClean="0"/>
              <a:t>Areas of activity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841416"/>
            <a:ext cx="56006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JTC 1/SC 27: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Information </a:t>
            </a:r>
            <a:r>
              <a:rPr lang="en-US" dirty="0"/>
              <a:t>security </a:t>
            </a:r>
            <a:r>
              <a:rPr lang="en-US" dirty="0" smtClean="0"/>
              <a:t>management - including ISO/IEC 27001 information security   management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Cryptographic </a:t>
            </a:r>
            <a:r>
              <a:rPr lang="en-US" dirty="0"/>
              <a:t>and security mechanisms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Identity management and privacy technologies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JTC 1/SC 37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Biometrics</a:t>
            </a:r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JTC 1/SC 17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Cards and personal identification </a:t>
            </a:r>
          </a:p>
          <a:p>
            <a:endParaRPr lang="en-US" dirty="0" smtClean="0"/>
          </a:p>
          <a:p>
            <a:r>
              <a:rPr lang="en-US" b="1" dirty="0" smtClean="0"/>
              <a:t>JTC 1/SC 40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governance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1699" y="2104365"/>
            <a:ext cx="3162300" cy="2588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29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723" y="622622"/>
            <a:ext cx="8001000" cy="864111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Information Security / Privacy</a:t>
            </a:r>
            <a:br>
              <a:rPr lang="en-GB" dirty="0" smtClean="0"/>
            </a:br>
            <a:r>
              <a:rPr lang="en-GB" dirty="0" smtClean="0"/>
              <a:t>In progress and Future work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79400" y="1816015"/>
            <a:ext cx="824932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Within ISO/IEC JTC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Cyber insurance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Cyber resilience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Cloud computing – Service level agreement for security and privacy, trusted connections, virtualization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Big Data – security and privacy considerations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IoT</a:t>
            </a:r>
            <a:r>
              <a:rPr lang="en-US" sz="2000" dirty="0"/>
              <a:t> </a:t>
            </a:r>
            <a:r>
              <a:rPr lang="en-US" sz="2000" dirty="0" smtClean="0"/>
              <a:t>– privacy, identity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Privacy – information management system, notices of consent, de-identification techniques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723" y="622622"/>
            <a:ext cx="8001000" cy="864111"/>
          </a:xfrm>
        </p:spPr>
        <p:txBody>
          <a:bodyPr>
            <a:normAutofit/>
          </a:bodyPr>
          <a:lstStyle/>
          <a:p>
            <a:r>
              <a:rPr lang="en-GB" dirty="0" smtClean="0"/>
              <a:t>Full coverage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90945" y="1620981"/>
            <a:ext cx="815686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ISO is present in all sectors including:</a:t>
            </a:r>
          </a:p>
          <a:p>
            <a:pPr algn="ctr"/>
            <a:r>
              <a:rPr lang="en-US" sz="2000" dirty="0" smtClean="0"/>
              <a:t>Healthcare,  Transport </a:t>
            </a:r>
            <a:r>
              <a:rPr lang="en-US" sz="2000" dirty="0"/>
              <a:t>(Aviation, Intelligent transport, Marine technology</a:t>
            </a:r>
            <a:r>
              <a:rPr lang="en-US" sz="2000" dirty="0" smtClean="0"/>
              <a:t>), Energy, Construction, Manufacturing </a:t>
            </a:r>
            <a:r>
              <a:rPr lang="en-US" sz="2000" dirty="0"/>
              <a:t>(including additive manufacturing)</a:t>
            </a:r>
          </a:p>
          <a:p>
            <a:endParaRPr lang="en-US" sz="2000" dirty="0" smtClean="0"/>
          </a:p>
          <a:p>
            <a:pPr algn="ctr"/>
            <a:r>
              <a:rPr lang="en-US" sz="2000" b="1" dirty="0" smtClean="0"/>
              <a:t>Cooperation with peer organizations:</a:t>
            </a:r>
          </a:p>
          <a:p>
            <a:pPr algn="ctr"/>
            <a:r>
              <a:rPr lang="en-US" sz="2000" dirty="0" smtClean="0"/>
              <a:t>IEC:  C</a:t>
            </a:r>
            <a:r>
              <a:rPr lang="en-US" dirty="0" smtClean="0"/>
              <a:t>o-sponsor of ISO/IEC Joint Technical Committee on Information Technology (JTC 1)</a:t>
            </a:r>
          </a:p>
          <a:p>
            <a:pPr algn="ctr"/>
            <a:r>
              <a:rPr lang="en-US" dirty="0" smtClean="0"/>
              <a:t>ITU-T: SG 13 – Cloud computing, SG 17 – </a:t>
            </a:r>
            <a:r>
              <a:rPr lang="en-US" dirty="0" err="1" smtClean="0"/>
              <a:t>Informaiton</a:t>
            </a:r>
            <a:r>
              <a:rPr lang="en-US" dirty="0" smtClean="0"/>
              <a:t> security, cloud security, ISMS, Identity, SG 20 – </a:t>
            </a:r>
            <a:r>
              <a:rPr lang="en-US" dirty="0" err="1" smtClean="0"/>
              <a:t>IoT</a:t>
            </a:r>
            <a:r>
              <a:rPr lang="en-US" dirty="0" smtClean="0"/>
              <a:t>/Smart cities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algn="ctr"/>
            <a:endParaRPr lang="en-US" b="1" dirty="0"/>
          </a:p>
          <a:p>
            <a:pPr algn="ctr"/>
            <a:r>
              <a:rPr lang="en-US" b="1" dirty="0" smtClean="0"/>
              <a:t>Cooperation with key organizations including:</a:t>
            </a:r>
          </a:p>
          <a:p>
            <a:pPr algn="ctr"/>
            <a:r>
              <a:rPr lang="en-US" dirty="0" smtClean="0"/>
              <a:t>INTERPOL, ICAO,  OASIS,  The Open Group,  Amex, </a:t>
            </a:r>
            <a:r>
              <a:rPr lang="en-US" dirty="0" err="1" smtClean="0"/>
              <a:t>Mastercard</a:t>
            </a:r>
            <a:r>
              <a:rPr lang="en-US" dirty="0" smtClean="0"/>
              <a:t>,  VISA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51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769938"/>
            <a:ext cx="8001000" cy="864111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700" y="2442369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06196"/>
      </p:ext>
    </p:extLst>
  </p:cSld>
  <p:clrMapOvr>
    <a:masterClrMapping/>
  </p:clrMapOvr>
</p:sld>
</file>

<file path=ppt/theme/theme1.xml><?xml version="1.0" encoding="utf-8"?>
<a:theme xmlns:a="http://schemas.openxmlformats.org/drawingml/2006/main" name="New ISO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ISO Template - slide numbers - new logo 4-3 normal screen.potx" id="{B31D96A7-1A4D-4ED7-89D5-39EEB40C1B34}" vid="{15FDD6CD-497F-4AD4-8301-EFEF6330B569}"/>
    </a:ext>
  </a:extLst>
</a:theme>
</file>

<file path=ppt/theme/theme2.xml><?xml version="1.0" encoding="utf-8"?>
<a:theme xmlns:a="http://schemas.openxmlformats.org/drawingml/2006/main" name="Logo and line (best for main title slide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ISO Template - slide numbers - new logo 4-3 normal screen.potx" id="{B31D96A7-1A4D-4ED7-89D5-39EEB40C1B34}" vid="{F80AB44C-510B-43D8-B145-88DAEBDFB5E7}"/>
    </a:ext>
  </a:extLst>
</a:theme>
</file>

<file path=ppt/theme/theme3.xml><?xml version="1.0" encoding="utf-8"?>
<a:theme xmlns:a="http://schemas.openxmlformats.org/drawingml/2006/main" name="Small logo no 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ISO Template - slide numbers - new logo 4-3 normal screen.potx" id="{B31D96A7-1A4D-4ED7-89D5-39EEB40C1B34}" vid="{9E2E7539-C22B-470D-B433-3984098EF1AE}"/>
    </a:ext>
  </a:extLst>
</a:theme>
</file>

<file path=ppt/theme/theme4.xml><?xml version="1.0" encoding="utf-8"?>
<a:theme xmlns:a="http://schemas.openxmlformats.org/drawingml/2006/main" name="Blank (no logo or line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ISO Template - slide numbers - new logo 4-3 normal screen.potx" id="{B31D96A7-1A4D-4ED7-89D5-39EEB40C1B34}" vid="{B5D7F16A-26D6-4153-9287-D52277145BEF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C9CE3BF6FA043AF56B6B73D7E7324" ma:contentTypeVersion="1" ma:contentTypeDescription="Create a new document." ma:contentTypeScope="" ma:versionID="4a394ea9453758b81a8be87efbf22e6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C7D7674-9216-4AB5-A596-A5CA56302364}"/>
</file>

<file path=customXml/itemProps2.xml><?xml version="1.0" encoding="utf-8"?>
<ds:datastoreItem xmlns:ds="http://schemas.openxmlformats.org/officeDocument/2006/customXml" ds:itemID="{BD8E4A2B-E5FD-4876-9633-610EFE77A20A}"/>
</file>

<file path=customXml/itemProps3.xml><?xml version="1.0" encoding="utf-8"?>
<ds:datastoreItem xmlns:ds="http://schemas.openxmlformats.org/officeDocument/2006/customXml" ds:itemID="{44509A08-E86C-44E3-B562-0DFCD2E1763D}"/>
</file>

<file path=docProps/app.xml><?xml version="1.0" encoding="utf-8"?>
<Properties xmlns="http://schemas.openxmlformats.org/officeDocument/2006/extended-properties" xmlns:vt="http://schemas.openxmlformats.org/officeDocument/2006/docPropsVTypes">
  <Template>New ISO Template</Template>
  <TotalTime>155</TotalTime>
  <Words>359</Words>
  <Application>Microsoft Office PowerPoint</Application>
  <PresentationFormat>On-screen Show (4:3)</PresentationFormat>
  <Paragraphs>87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Helvetica</vt:lpstr>
      <vt:lpstr>New ISO Template</vt:lpstr>
      <vt:lpstr>Logo and line (best for main title slide)</vt:lpstr>
      <vt:lpstr>Small logo no line</vt:lpstr>
      <vt:lpstr>Blank (no logo or line)</vt:lpstr>
      <vt:lpstr>ISO’s standardization approach to security, privacy and trust</vt:lpstr>
      <vt:lpstr>About us</vt:lpstr>
      <vt:lpstr>ISO members</vt:lpstr>
      <vt:lpstr>ISO’s broad and multi-sectoral approach to security/privacy/trust</vt:lpstr>
      <vt:lpstr>Information Security / Privacy Areas of activity</vt:lpstr>
      <vt:lpstr>Information Security / Privacy In progress and Future work</vt:lpstr>
      <vt:lpstr>Full coverage</vt:lpstr>
      <vt:lpstr>Thank you!</vt:lpstr>
    </vt:vector>
  </TitlesOfParts>
  <Company>ISO Central Secretariat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CUSCHIERI</dc:creator>
  <cp:lastModifiedBy>Henry CUSCHIERI</cp:lastModifiedBy>
  <cp:revision>44</cp:revision>
  <dcterms:created xsi:type="dcterms:W3CDTF">2016-10-03T08:40:19Z</dcterms:created>
  <dcterms:modified xsi:type="dcterms:W3CDTF">2016-10-07T11:58:18Z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0x010100E1BC9CE3BF6FA043AF56B6B73D7E7324</vt:lpwstr>
  </property>
</Properties>
</file>