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99" r:id="rId3"/>
    <p:sldId id="260" r:id="rId4"/>
    <p:sldId id="297" r:id="rId5"/>
    <p:sldId id="300" r:id="rId6"/>
    <p:sldId id="301" r:id="rId7"/>
    <p:sldId id="302" r:id="rId8"/>
    <p:sldId id="303" r:id="rId9"/>
    <p:sldId id="298" r:id="rId10"/>
    <p:sldId id="304" r:id="rId11"/>
    <p:sldId id="305" r:id="rId12"/>
    <p:sldId id="287" r:id="rId13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0098"/>
    <a:srgbClr val="95A0A9"/>
    <a:srgbClr val="00449E"/>
    <a:srgbClr val="C8D1E3"/>
    <a:srgbClr val="8DA4C5"/>
    <a:srgbClr val="6C89B4"/>
    <a:srgbClr val="1E88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2101" autoAdjust="0"/>
  </p:normalViewPr>
  <p:slideViewPr>
    <p:cSldViewPr>
      <p:cViewPr varScale="1">
        <p:scale>
          <a:sx n="104" d="100"/>
          <a:sy n="104" d="100"/>
        </p:scale>
        <p:origin x="157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04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46334B-E891-4AEE-9D2C-1CF10711EC9D}" type="doc">
      <dgm:prSet loTypeId="urn:microsoft.com/office/officeart/2005/8/layout/hChevron3" loCatId="process" qsTypeId="urn:microsoft.com/office/officeart/2005/8/quickstyle/3d5" qsCatId="3D" csTypeId="urn:microsoft.com/office/officeart/2005/8/colors/colorful1#1" csCatId="colorful" phldr="1"/>
      <dgm:spPr/>
    </dgm:pt>
    <dgm:pt modelId="{9441B04C-E62C-485E-BB0B-EDA4D2556244}">
      <dgm:prSet phldrT="[Text]" custT="1"/>
      <dgm:spPr/>
      <dgm:t>
        <a:bodyPr/>
        <a:lstStyle/>
        <a:p>
          <a:r>
            <a:rPr lang="en-GB" sz="1400" dirty="0" smtClean="0">
              <a:solidFill>
                <a:schemeClr val="bg1"/>
              </a:solidFill>
            </a:rPr>
            <a:t>1960/1980 Industrialization </a:t>
          </a:r>
        </a:p>
        <a:p>
          <a:r>
            <a:rPr lang="en-GB" sz="1400" dirty="0" smtClean="0">
              <a:solidFill>
                <a:schemeClr val="bg1"/>
              </a:solidFill>
            </a:rPr>
            <a:t>Product standards</a:t>
          </a:r>
        </a:p>
        <a:p>
          <a:r>
            <a:rPr lang="en-GB" sz="1400" dirty="0" smtClean="0">
              <a:solidFill>
                <a:schemeClr val="bg1"/>
              </a:solidFill>
            </a:rPr>
            <a:t>Test Methods </a:t>
          </a:r>
        </a:p>
        <a:p>
          <a:endParaRPr lang="en-GB" sz="1400" dirty="0">
            <a:solidFill>
              <a:schemeClr val="bg1"/>
            </a:solidFill>
          </a:endParaRPr>
        </a:p>
      </dgm:t>
    </dgm:pt>
    <dgm:pt modelId="{B9E0D933-18A8-4E47-82EB-22C60E11759A}" type="parTrans" cxnId="{8892851D-9020-4328-BB94-5CF9C5C1EE49}">
      <dgm:prSet/>
      <dgm:spPr/>
      <dgm:t>
        <a:bodyPr/>
        <a:lstStyle/>
        <a:p>
          <a:endParaRPr lang="en-GB"/>
        </a:p>
      </dgm:t>
    </dgm:pt>
    <dgm:pt modelId="{4332927C-571A-45EF-B690-C72D62FAA080}" type="sibTrans" cxnId="{8892851D-9020-4328-BB94-5CF9C5C1EE49}">
      <dgm:prSet/>
      <dgm:spPr/>
      <dgm:t>
        <a:bodyPr/>
        <a:lstStyle/>
        <a:p>
          <a:endParaRPr lang="en-GB"/>
        </a:p>
      </dgm:t>
    </dgm:pt>
    <dgm:pt modelId="{A0E17415-68BF-43E7-921C-A9EA374E315B}">
      <dgm:prSet custT="1"/>
      <dgm:spPr/>
      <dgm:t>
        <a:bodyPr/>
        <a:lstStyle/>
        <a:p>
          <a:r>
            <a:rPr lang="en-GB" sz="1400" dirty="0" smtClean="0">
              <a:solidFill>
                <a:schemeClr val="bg1"/>
              </a:solidFill>
            </a:rPr>
            <a:t>1980/2000 Single market </a:t>
          </a:r>
        </a:p>
      </dgm:t>
    </dgm:pt>
    <dgm:pt modelId="{0A14968B-CD0A-44E8-BA8D-B5D230101F81}" type="parTrans" cxnId="{C08725F6-A68E-4BC1-B36A-2324A0BBE787}">
      <dgm:prSet/>
      <dgm:spPr/>
      <dgm:t>
        <a:bodyPr/>
        <a:lstStyle/>
        <a:p>
          <a:endParaRPr lang="en-GB"/>
        </a:p>
      </dgm:t>
    </dgm:pt>
    <dgm:pt modelId="{D4E7F04B-2E4C-45E8-BD41-FD96D530EFB2}" type="sibTrans" cxnId="{C08725F6-A68E-4BC1-B36A-2324A0BBE787}">
      <dgm:prSet/>
      <dgm:spPr/>
      <dgm:t>
        <a:bodyPr/>
        <a:lstStyle/>
        <a:p>
          <a:endParaRPr lang="en-GB"/>
        </a:p>
      </dgm:t>
    </dgm:pt>
    <dgm:pt modelId="{3BC43019-6FB9-421C-B84E-6CB86E150406}">
      <dgm:prSet custT="1"/>
      <dgm:spPr/>
      <dgm:t>
        <a:bodyPr/>
        <a:lstStyle/>
        <a:p>
          <a:r>
            <a:rPr lang="en-GB" sz="1400" dirty="0" smtClean="0">
              <a:solidFill>
                <a:schemeClr val="bg1"/>
              </a:solidFill>
            </a:rPr>
            <a:t>Machinery safety</a:t>
          </a:r>
          <a:endParaRPr lang="en-GB" sz="1400" dirty="0">
            <a:solidFill>
              <a:schemeClr val="bg1"/>
            </a:solidFill>
          </a:endParaRPr>
        </a:p>
      </dgm:t>
    </dgm:pt>
    <dgm:pt modelId="{D79D6E99-CD93-411F-9C51-E11B89A20943}" type="parTrans" cxnId="{FE6FC0D5-13B4-4B9F-AB97-05D817553393}">
      <dgm:prSet/>
      <dgm:spPr/>
      <dgm:t>
        <a:bodyPr/>
        <a:lstStyle/>
        <a:p>
          <a:endParaRPr lang="en-GB"/>
        </a:p>
      </dgm:t>
    </dgm:pt>
    <dgm:pt modelId="{AA34D955-D48B-4429-9E5E-A02870630ED9}" type="sibTrans" cxnId="{FE6FC0D5-13B4-4B9F-AB97-05D817553393}">
      <dgm:prSet/>
      <dgm:spPr/>
      <dgm:t>
        <a:bodyPr/>
        <a:lstStyle/>
        <a:p>
          <a:endParaRPr lang="en-GB"/>
        </a:p>
      </dgm:t>
    </dgm:pt>
    <dgm:pt modelId="{39DD3427-CB23-4653-93A1-B2F33C0B48B1}">
      <dgm:prSet custT="1"/>
      <dgm:spPr/>
      <dgm:t>
        <a:bodyPr/>
        <a:lstStyle/>
        <a:p>
          <a:r>
            <a:rPr lang="en-GB" sz="1400" dirty="0" smtClean="0">
              <a:solidFill>
                <a:schemeClr val="bg1"/>
              </a:solidFill>
            </a:rPr>
            <a:t>2010 – 2020 Technology</a:t>
          </a:r>
        </a:p>
      </dgm:t>
    </dgm:pt>
    <dgm:pt modelId="{3F47D37F-5508-4725-ADE1-73B8AF6A54EA}" type="parTrans" cxnId="{0ADE3D8B-2EA8-4DD9-8EAE-51977561FFB7}">
      <dgm:prSet/>
      <dgm:spPr/>
      <dgm:t>
        <a:bodyPr/>
        <a:lstStyle/>
        <a:p>
          <a:endParaRPr lang="en-GB"/>
        </a:p>
      </dgm:t>
    </dgm:pt>
    <dgm:pt modelId="{ABAEF8EB-9653-4AB6-AB67-EED80729157E}" type="sibTrans" cxnId="{0ADE3D8B-2EA8-4DD9-8EAE-51977561FFB7}">
      <dgm:prSet/>
      <dgm:spPr/>
      <dgm:t>
        <a:bodyPr/>
        <a:lstStyle/>
        <a:p>
          <a:endParaRPr lang="en-GB"/>
        </a:p>
      </dgm:t>
    </dgm:pt>
    <dgm:pt modelId="{6F16F8CC-8EA7-48CA-AB52-0A745056A638}">
      <dgm:prSet custT="1"/>
      <dgm:spPr/>
      <dgm:t>
        <a:bodyPr/>
        <a:lstStyle/>
        <a:p>
          <a:r>
            <a:rPr lang="en-GB" sz="1400" dirty="0" smtClean="0">
              <a:solidFill>
                <a:schemeClr val="bg1"/>
              </a:solidFill>
            </a:rPr>
            <a:t>Eco-design</a:t>
          </a:r>
          <a:endParaRPr lang="en-GB" sz="1400" dirty="0">
            <a:solidFill>
              <a:schemeClr val="bg1"/>
            </a:solidFill>
          </a:endParaRPr>
        </a:p>
      </dgm:t>
    </dgm:pt>
    <dgm:pt modelId="{63D658D2-80EB-4551-9B89-C7867C654F58}" type="parTrans" cxnId="{C6ED2F61-75AC-4419-8A16-CC5A4B055B6D}">
      <dgm:prSet/>
      <dgm:spPr/>
      <dgm:t>
        <a:bodyPr/>
        <a:lstStyle/>
        <a:p>
          <a:endParaRPr lang="en-GB"/>
        </a:p>
      </dgm:t>
    </dgm:pt>
    <dgm:pt modelId="{FD409805-D4F2-4CCD-808E-D3A9FC0290B7}" type="sibTrans" cxnId="{C6ED2F61-75AC-4419-8A16-CC5A4B055B6D}">
      <dgm:prSet/>
      <dgm:spPr/>
      <dgm:t>
        <a:bodyPr/>
        <a:lstStyle/>
        <a:p>
          <a:endParaRPr lang="en-GB"/>
        </a:p>
      </dgm:t>
    </dgm:pt>
    <dgm:pt modelId="{80CB1B8F-03C7-4765-BC19-258972EA179A}">
      <dgm:prSet custT="1"/>
      <dgm:spPr/>
      <dgm:t>
        <a:bodyPr/>
        <a:lstStyle/>
        <a:p>
          <a:r>
            <a:rPr lang="en-GB" sz="1400" dirty="0" smtClean="0">
              <a:solidFill>
                <a:schemeClr val="bg1"/>
              </a:solidFill>
            </a:rPr>
            <a:t>Pressure equipment</a:t>
          </a:r>
          <a:endParaRPr lang="en-GB" sz="1400" dirty="0">
            <a:solidFill>
              <a:schemeClr val="bg1"/>
            </a:solidFill>
          </a:endParaRPr>
        </a:p>
      </dgm:t>
    </dgm:pt>
    <dgm:pt modelId="{4416C1C8-1B85-46EF-AE7C-B71D84768467}" type="parTrans" cxnId="{51037D9B-7F84-4D0C-8A39-D3B0BF1B36F4}">
      <dgm:prSet/>
      <dgm:spPr/>
      <dgm:t>
        <a:bodyPr/>
        <a:lstStyle/>
        <a:p>
          <a:endParaRPr lang="en-GB"/>
        </a:p>
      </dgm:t>
    </dgm:pt>
    <dgm:pt modelId="{B5A67D35-2AE6-4F51-A225-4E075AC22D8A}" type="sibTrans" cxnId="{51037D9B-7F84-4D0C-8A39-D3B0BF1B36F4}">
      <dgm:prSet/>
      <dgm:spPr/>
      <dgm:t>
        <a:bodyPr/>
        <a:lstStyle/>
        <a:p>
          <a:endParaRPr lang="en-GB"/>
        </a:p>
      </dgm:t>
    </dgm:pt>
    <dgm:pt modelId="{633D49F1-AAF4-4E75-B76A-048BCB03922C}">
      <dgm:prSet custT="1"/>
      <dgm:spPr/>
      <dgm:t>
        <a:bodyPr/>
        <a:lstStyle/>
        <a:p>
          <a:r>
            <a:rPr lang="en-GB" sz="1400" dirty="0" smtClean="0">
              <a:solidFill>
                <a:schemeClr val="bg1"/>
              </a:solidFill>
            </a:rPr>
            <a:t>Lifts</a:t>
          </a:r>
          <a:endParaRPr lang="en-GB" sz="1400" dirty="0">
            <a:solidFill>
              <a:schemeClr val="bg1"/>
            </a:solidFill>
          </a:endParaRPr>
        </a:p>
      </dgm:t>
    </dgm:pt>
    <dgm:pt modelId="{9DD31F14-E207-429F-AE4C-2844F0EE19E0}" type="parTrans" cxnId="{EF222464-4562-4F0B-97C5-ACC4E0DF1C44}">
      <dgm:prSet/>
      <dgm:spPr/>
      <dgm:t>
        <a:bodyPr/>
        <a:lstStyle/>
        <a:p>
          <a:endParaRPr lang="en-GB"/>
        </a:p>
      </dgm:t>
    </dgm:pt>
    <dgm:pt modelId="{A53B5163-3819-4A7D-89FE-210A3D3AC8AB}" type="sibTrans" cxnId="{EF222464-4562-4F0B-97C5-ACC4E0DF1C44}">
      <dgm:prSet/>
      <dgm:spPr/>
      <dgm:t>
        <a:bodyPr/>
        <a:lstStyle/>
        <a:p>
          <a:endParaRPr lang="en-GB"/>
        </a:p>
      </dgm:t>
    </dgm:pt>
    <dgm:pt modelId="{A6AD6982-6E72-4261-8AD2-9C81D951FA07}">
      <dgm:prSet custT="1"/>
      <dgm:spPr/>
      <dgm:t>
        <a:bodyPr/>
        <a:lstStyle/>
        <a:p>
          <a:r>
            <a:rPr lang="en-GB" sz="1400" dirty="0" smtClean="0">
              <a:solidFill>
                <a:schemeClr val="bg1"/>
              </a:solidFill>
            </a:rPr>
            <a:t>2000/2010 Services &amp;  consumers</a:t>
          </a:r>
        </a:p>
      </dgm:t>
    </dgm:pt>
    <dgm:pt modelId="{B70401BD-05FB-4A90-BD30-E16C2A110D7C}" type="parTrans" cxnId="{1BB88B8E-C786-48DB-9896-D33BD5C72368}">
      <dgm:prSet/>
      <dgm:spPr/>
      <dgm:t>
        <a:bodyPr/>
        <a:lstStyle/>
        <a:p>
          <a:endParaRPr lang="en-GB"/>
        </a:p>
      </dgm:t>
    </dgm:pt>
    <dgm:pt modelId="{D4888F0A-BFD3-43B7-87A5-6E33B2DE7987}" type="sibTrans" cxnId="{1BB88B8E-C786-48DB-9896-D33BD5C72368}">
      <dgm:prSet/>
      <dgm:spPr/>
      <dgm:t>
        <a:bodyPr/>
        <a:lstStyle/>
        <a:p>
          <a:endParaRPr lang="en-GB"/>
        </a:p>
      </dgm:t>
    </dgm:pt>
    <dgm:pt modelId="{4B2AD95F-98F3-4C48-B94F-8A70E0D2CEC8}">
      <dgm:prSet custT="1"/>
      <dgm:spPr/>
      <dgm:t>
        <a:bodyPr/>
        <a:lstStyle/>
        <a:p>
          <a:r>
            <a:rPr lang="en-GB" sz="1400" dirty="0" smtClean="0">
              <a:solidFill>
                <a:schemeClr val="bg1"/>
              </a:solidFill>
            </a:rPr>
            <a:t>Energy</a:t>
          </a:r>
          <a:endParaRPr lang="en-GB" sz="1400" dirty="0">
            <a:solidFill>
              <a:schemeClr val="bg1"/>
            </a:solidFill>
          </a:endParaRPr>
        </a:p>
      </dgm:t>
    </dgm:pt>
    <dgm:pt modelId="{4A0D5CDD-6A51-4B67-9F1A-CA73952CE7C6}" type="parTrans" cxnId="{CE87364D-C1E0-41EF-8502-253E84F1D40B}">
      <dgm:prSet/>
      <dgm:spPr/>
      <dgm:t>
        <a:bodyPr/>
        <a:lstStyle/>
        <a:p>
          <a:endParaRPr lang="en-GB"/>
        </a:p>
      </dgm:t>
    </dgm:pt>
    <dgm:pt modelId="{47275407-6553-49B1-B744-A2F8F23858AC}" type="sibTrans" cxnId="{CE87364D-C1E0-41EF-8502-253E84F1D40B}">
      <dgm:prSet/>
      <dgm:spPr/>
      <dgm:t>
        <a:bodyPr/>
        <a:lstStyle/>
        <a:p>
          <a:endParaRPr lang="en-GB"/>
        </a:p>
      </dgm:t>
    </dgm:pt>
    <dgm:pt modelId="{66A4BE8A-5518-4A0E-A20F-2EAFB1B48951}">
      <dgm:prSet custT="1"/>
      <dgm:spPr/>
      <dgm:t>
        <a:bodyPr/>
        <a:lstStyle/>
        <a:p>
          <a:pPr algn="l"/>
          <a:r>
            <a:rPr lang="en-GB" sz="1400" dirty="0" smtClean="0">
              <a:solidFill>
                <a:schemeClr val="bg1"/>
              </a:solidFill>
            </a:rPr>
            <a:t>2020 - </a:t>
          </a:r>
        </a:p>
        <a:p>
          <a:pPr algn="l"/>
          <a:r>
            <a:rPr lang="en-GB" sz="1400" dirty="0" smtClean="0">
              <a:solidFill>
                <a:schemeClr val="bg1"/>
              </a:solidFill>
            </a:rPr>
            <a:t>Services?</a:t>
          </a:r>
        </a:p>
        <a:p>
          <a:pPr algn="l"/>
          <a:r>
            <a:rPr lang="en-GB" sz="1400" dirty="0" smtClean="0">
              <a:solidFill>
                <a:schemeClr val="bg1"/>
              </a:solidFill>
            </a:rPr>
            <a:t>System of systems?</a:t>
          </a:r>
        </a:p>
        <a:p>
          <a:pPr algn="l"/>
          <a:r>
            <a:rPr lang="en-GB" sz="1400" dirty="0" smtClean="0">
              <a:solidFill>
                <a:schemeClr val="bg1"/>
              </a:solidFill>
            </a:rPr>
            <a:t>Service innovation?</a:t>
          </a:r>
        </a:p>
        <a:p>
          <a:pPr algn="l"/>
          <a:r>
            <a:rPr lang="en-GB" sz="1400" dirty="0" smtClean="0">
              <a:solidFill>
                <a:schemeClr val="bg1"/>
              </a:solidFill>
            </a:rPr>
            <a:t>Near to market  innovation?</a:t>
          </a:r>
        </a:p>
      </dgm:t>
    </dgm:pt>
    <dgm:pt modelId="{C238E392-70FE-4A03-A82F-ABAF5AF5A2CD}" type="parTrans" cxnId="{B6D06352-E6FB-43DB-8B65-B9BD6F417366}">
      <dgm:prSet/>
      <dgm:spPr/>
      <dgm:t>
        <a:bodyPr/>
        <a:lstStyle/>
        <a:p>
          <a:endParaRPr lang="en-GB"/>
        </a:p>
      </dgm:t>
    </dgm:pt>
    <dgm:pt modelId="{008F6314-55C0-4AFE-A550-A761E17DC59A}" type="sibTrans" cxnId="{B6D06352-E6FB-43DB-8B65-B9BD6F417366}">
      <dgm:prSet/>
      <dgm:spPr/>
      <dgm:t>
        <a:bodyPr/>
        <a:lstStyle/>
        <a:p>
          <a:endParaRPr lang="en-GB"/>
        </a:p>
      </dgm:t>
    </dgm:pt>
    <dgm:pt modelId="{7871475F-13C3-4ABC-B0C6-9EA84CA71461}">
      <dgm:prSet custT="1"/>
      <dgm:spPr/>
      <dgm:t>
        <a:bodyPr/>
        <a:lstStyle/>
        <a:p>
          <a:r>
            <a:rPr lang="en-GB" sz="1400" dirty="0" smtClean="0">
              <a:solidFill>
                <a:schemeClr val="bg1"/>
              </a:solidFill>
            </a:rPr>
            <a:t>Smart grids</a:t>
          </a:r>
          <a:endParaRPr lang="en-GB" sz="1400" dirty="0">
            <a:solidFill>
              <a:schemeClr val="bg1"/>
            </a:solidFill>
          </a:endParaRPr>
        </a:p>
      </dgm:t>
    </dgm:pt>
    <dgm:pt modelId="{52D85CFD-C72C-4DB6-8593-E24321B7B877}" type="parTrans" cxnId="{180DD5DC-7A0C-4443-8F7B-1D40D99DC3F4}">
      <dgm:prSet/>
      <dgm:spPr/>
      <dgm:t>
        <a:bodyPr/>
        <a:lstStyle/>
        <a:p>
          <a:endParaRPr lang="en-GB"/>
        </a:p>
      </dgm:t>
    </dgm:pt>
    <dgm:pt modelId="{510729E9-9CBF-46E2-8E3B-E2055FC95D53}" type="sibTrans" cxnId="{180DD5DC-7A0C-4443-8F7B-1D40D99DC3F4}">
      <dgm:prSet/>
      <dgm:spPr/>
      <dgm:t>
        <a:bodyPr/>
        <a:lstStyle/>
        <a:p>
          <a:endParaRPr lang="en-GB"/>
        </a:p>
      </dgm:t>
    </dgm:pt>
    <dgm:pt modelId="{37454A78-DD9E-4F5E-A31E-71061D8E6C89}">
      <dgm:prSet custT="1"/>
      <dgm:spPr/>
      <dgm:t>
        <a:bodyPr/>
        <a:lstStyle/>
        <a:p>
          <a:r>
            <a:rPr lang="en-GB" sz="1400" dirty="0" err="1" smtClean="0">
              <a:solidFill>
                <a:schemeClr val="bg1"/>
              </a:solidFill>
            </a:rPr>
            <a:t>eMobility</a:t>
          </a:r>
          <a:endParaRPr lang="en-GB" sz="1400" dirty="0">
            <a:solidFill>
              <a:schemeClr val="bg1"/>
            </a:solidFill>
          </a:endParaRPr>
        </a:p>
      </dgm:t>
    </dgm:pt>
    <dgm:pt modelId="{FFC5322C-D172-40A9-85E2-26F0108EA4AD}" type="parTrans" cxnId="{2D936E30-AA13-47BB-9418-DDFE9C5D27D9}">
      <dgm:prSet/>
      <dgm:spPr/>
      <dgm:t>
        <a:bodyPr/>
        <a:lstStyle/>
        <a:p>
          <a:endParaRPr lang="en-GB"/>
        </a:p>
      </dgm:t>
    </dgm:pt>
    <dgm:pt modelId="{77C77514-D6D7-4CCE-837D-4B159C822633}" type="sibTrans" cxnId="{2D936E30-AA13-47BB-9418-DDFE9C5D27D9}">
      <dgm:prSet/>
      <dgm:spPr/>
      <dgm:t>
        <a:bodyPr/>
        <a:lstStyle/>
        <a:p>
          <a:endParaRPr lang="en-GB"/>
        </a:p>
      </dgm:t>
    </dgm:pt>
    <dgm:pt modelId="{3AA3251D-B61A-4C94-A572-3520D94D1203}">
      <dgm:prSet custT="1"/>
      <dgm:spPr/>
      <dgm:t>
        <a:bodyPr/>
        <a:lstStyle/>
        <a:p>
          <a:r>
            <a:rPr lang="en-GB" sz="1400" dirty="0" smtClean="0">
              <a:solidFill>
                <a:schemeClr val="bg1"/>
              </a:solidFill>
            </a:rPr>
            <a:t>Construction </a:t>
          </a:r>
          <a:endParaRPr lang="en-GB" sz="1400" dirty="0">
            <a:solidFill>
              <a:schemeClr val="bg1"/>
            </a:solidFill>
          </a:endParaRPr>
        </a:p>
      </dgm:t>
    </dgm:pt>
    <dgm:pt modelId="{531EF693-A054-460F-A1D2-FF6D8FA6E66A}" type="parTrans" cxnId="{468DC842-6FA1-40F6-A0C3-867BFA6EC961}">
      <dgm:prSet/>
      <dgm:spPr/>
      <dgm:t>
        <a:bodyPr/>
        <a:lstStyle/>
        <a:p>
          <a:endParaRPr lang="en-GB"/>
        </a:p>
      </dgm:t>
    </dgm:pt>
    <dgm:pt modelId="{9F91E068-4915-4619-8A0C-E5F62CA1CC2D}" type="sibTrans" cxnId="{468DC842-6FA1-40F6-A0C3-867BFA6EC961}">
      <dgm:prSet/>
      <dgm:spPr/>
      <dgm:t>
        <a:bodyPr/>
        <a:lstStyle/>
        <a:p>
          <a:endParaRPr lang="en-GB"/>
        </a:p>
      </dgm:t>
    </dgm:pt>
    <dgm:pt modelId="{B3C75944-D499-47CD-9BDF-EBED50A45413}">
      <dgm:prSet custT="1"/>
      <dgm:spPr/>
      <dgm:t>
        <a:bodyPr/>
        <a:lstStyle/>
        <a:p>
          <a:r>
            <a:rPr lang="en-GB" sz="1400" dirty="0" smtClean="0">
              <a:solidFill>
                <a:schemeClr val="bg1"/>
              </a:solidFill>
            </a:rPr>
            <a:t>Smart Cities</a:t>
          </a:r>
          <a:endParaRPr lang="en-GB" sz="1400" dirty="0">
            <a:solidFill>
              <a:schemeClr val="bg1"/>
            </a:solidFill>
          </a:endParaRPr>
        </a:p>
      </dgm:t>
    </dgm:pt>
    <dgm:pt modelId="{62EB4510-6B25-47DB-A102-ADF87623D9E6}" type="parTrans" cxnId="{8A82E0CA-E65F-4306-AEE0-7ED335C3D4F9}">
      <dgm:prSet/>
      <dgm:spPr/>
      <dgm:t>
        <a:bodyPr/>
        <a:lstStyle/>
        <a:p>
          <a:endParaRPr lang="en-GB"/>
        </a:p>
      </dgm:t>
    </dgm:pt>
    <dgm:pt modelId="{91A17142-7D0C-4B05-8BBA-7CC156962E14}" type="sibTrans" cxnId="{8A82E0CA-E65F-4306-AEE0-7ED335C3D4F9}">
      <dgm:prSet/>
      <dgm:spPr/>
      <dgm:t>
        <a:bodyPr/>
        <a:lstStyle/>
        <a:p>
          <a:endParaRPr lang="en-GB"/>
        </a:p>
      </dgm:t>
    </dgm:pt>
    <dgm:pt modelId="{74C8A202-7DCC-47AC-9825-ED75EAF33393}">
      <dgm:prSet custT="1"/>
      <dgm:spPr/>
      <dgm:t>
        <a:bodyPr/>
        <a:lstStyle/>
        <a:p>
          <a:r>
            <a:rPr lang="en-GB" sz="1400" dirty="0" smtClean="0">
              <a:solidFill>
                <a:schemeClr val="bg1"/>
              </a:solidFill>
            </a:rPr>
            <a:t>Social responsibility</a:t>
          </a:r>
          <a:endParaRPr lang="en-GB" sz="1400" dirty="0">
            <a:solidFill>
              <a:schemeClr val="bg1"/>
            </a:solidFill>
          </a:endParaRPr>
        </a:p>
      </dgm:t>
    </dgm:pt>
    <dgm:pt modelId="{E95A7A74-FA10-4968-AE96-BE8BA4DB4B56}" type="parTrans" cxnId="{67040C19-6203-430C-9F8A-4F9D0DA126E8}">
      <dgm:prSet/>
      <dgm:spPr/>
      <dgm:t>
        <a:bodyPr/>
        <a:lstStyle/>
        <a:p>
          <a:endParaRPr lang="en-GB"/>
        </a:p>
      </dgm:t>
    </dgm:pt>
    <dgm:pt modelId="{5721FC63-6A9E-4722-99D8-513E243FF589}" type="sibTrans" cxnId="{67040C19-6203-430C-9F8A-4F9D0DA126E8}">
      <dgm:prSet/>
      <dgm:spPr/>
      <dgm:t>
        <a:bodyPr/>
        <a:lstStyle/>
        <a:p>
          <a:endParaRPr lang="en-GB"/>
        </a:p>
      </dgm:t>
    </dgm:pt>
    <dgm:pt modelId="{54883FF3-D12F-4560-9145-0D4CDE35C2D4}">
      <dgm:prSet custT="1"/>
      <dgm:spPr/>
      <dgm:t>
        <a:bodyPr/>
        <a:lstStyle/>
        <a:p>
          <a:r>
            <a:rPr lang="en-GB" sz="1400" dirty="0" smtClean="0">
              <a:solidFill>
                <a:schemeClr val="bg1"/>
              </a:solidFill>
            </a:rPr>
            <a:t>Accessibility</a:t>
          </a:r>
          <a:endParaRPr lang="en-GB" sz="1400" dirty="0">
            <a:solidFill>
              <a:schemeClr val="bg1"/>
            </a:solidFill>
          </a:endParaRPr>
        </a:p>
      </dgm:t>
    </dgm:pt>
    <dgm:pt modelId="{1EB67AAE-C32E-4EC8-825D-1244DA6417FC}" type="parTrans" cxnId="{DD23C324-7D33-4D2A-BDC3-4D3ECCCF5C67}">
      <dgm:prSet/>
      <dgm:spPr/>
      <dgm:t>
        <a:bodyPr/>
        <a:lstStyle/>
        <a:p>
          <a:endParaRPr lang="en-GB"/>
        </a:p>
      </dgm:t>
    </dgm:pt>
    <dgm:pt modelId="{8E5594B9-D618-4089-AEF7-E9F99F9D2592}" type="sibTrans" cxnId="{DD23C324-7D33-4D2A-BDC3-4D3ECCCF5C67}">
      <dgm:prSet/>
      <dgm:spPr/>
      <dgm:t>
        <a:bodyPr/>
        <a:lstStyle/>
        <a:p>
          <a:endParaRPr lang="en-GB"/>
        </a:p>
      </dgm:t>
    </dgm:pt>
    <dgm:pt modelId="{A3B0BFF8-0E5D-41DB-BB68-F2C10C562CF6}">
      <dgm:prSet custT="1"/>
      <dgm:spPr/>
      <dgm:t>
        <a:bodyPr/>
        <a:lstStyle/>
        <a:p>
          <a:r>
            <a:rPr lang="en-GB" sz="1400" dirty="0" smtClean="0">
              <a:solidFill>
                <a:schemeClr val="bg1"/>
              </a:solidFill>
            </a:rPr>
            <a:t>Management Systems</a:t>
          </a:r>
          <a:endParaRPr lang="en-GB" sz="1400" dirty="0">
            <a:solidFill>
              <a:schemeClr val="bg1"/>
            </a:solidFill>
          </a:endParaRPr>
        </a:p>
      </dgm:t>
    </dgm:pt>
    <dgm:pt modelId="{71472D01-7E3F-4956-AB57-790BF0CB3378}" type="parTrans" cxnId="{38699FA5-BFDD-400C-980D-8584DBA47CEB}">
      <dgm:prSet/>
      <dgm:spPr/>
      <dgm:t>
        <a:bodyPr/>
        <a:lstStyle/>
        <a:p>
          <a:endParaRPr lang="en-GB"/>
        </a:p>
      </dgm:t>
    </dgm:pt>
    <dgm:pt modelId="{1BE8D214-3A48-445D-A27E-92B113737D84}" type="sibTrans" cxnId="{38699FA5-BFDD-400C-980D-8584DBA47CEB}">
      <dgm:prSet/>
      <dgm:spPr/>
      <dgm:t>
        <a:bodyPr/>
        <a:lstStyle/>
        <a:p>
          <a:endParaRPr lang="en-GB"/>
        </a:p>
      </dgm:t>
    </dgm:pt>
    <dgm:pt modelId="{315ED83D-2C29-4319-B3E0-F6EC420B495D}">
      <dgm:prSet custT="1"/>
      <dgm:spPr/>
      <dgm:t>
        <a:bodyPr/>
        <a:lstStyle/>
        <a:p>
          <a:r>
            <a:rPr lang="en-GB" sz="1400" dirty="0" smtClean="0">
              <a:solidFill>
                <a:schemeClr val="bg1"/>
              </a:solidFill>
            </a:rPr>
            <a:t>Advanced materials</a:t>
          </a:r>
          <a:endParaRPr lang="en-GB" sz="1400" dirty="0">
            <a:solidFill>
              <a:schemeClr val="bg1"/>
            </a:solidFill>
          </a:endParaRPr>
        </a:p>
      </dgm:t>
    </dgm:pt>
    <dgm:pt modelId="{F4F13DDD-4F40-4B67-9041-EA83E1D689F4}" type="parTrans" cxnId="{BD6C3A69-6226-46EE-84E2-E418D606C9B8}">
      <dgm:prSet/>
      <dgm:spPr/>
      <dgm:t>
        <a:bodyPr/>
        <a:lstStyle/>
        <a:p>
          <a:endParaRPr lang="en-GB"/>
        </a:p>
      </dgm:t>
    </dgm:pt>
    <dgm:pt modelId="{072D1271-366A-4F81-9674-94F55D7ECBEC}" type="sibTrans" cxnId="{BD6C3A69-6226-46EE-84E2-E418D606C9B8}">
      <dgm:prSet/>
      <dgm:spPr/>
      <dgm:t>
        <a:bodyPr/>
        <a:lstStyle/>
        <a:p>
          <a:endParaRPr lang="en-GB"/>
        </a:p>
      </dgm:t>
    </dgm:pt>
    <dgm:pt modelId="{933F6711-B1EA-40FB-86C5-0CE6C29C5F12}">
      <dgm:prSet custT="1"/>
      <dgm:spPr/>
      <dgm:t>
        <a:bodyPr/>
        <a:lstStyle/>
        <a:p>
          <a:r>
            <a:rPr lang="en-GB" sz="1400" dirty="0" smtClean="0">
              <a:solidFill>
                <a:schemeClr val="bg1"/>
              </a:solidFill>
            </a:rPr>
            <a:t>ICT</a:t>
          </a:r>
          <a:endParaRPr lang="en-GB" sz="1400" dirty="0">
            <a:solidFill>
              <a:schemeClr val="bg1"/>
            </a:solidFill>
          </a:endParaRPr>
        </a:p>
      </dgm:t>
    </dgm:pt>
    <dgm:pt modelId="{8F06DDE2-8B29-4BBB-B6C7-3D47E3F18F72}" type="parTrans" cxnId="{B16A04F0-EC23-4C19-9806-92315B5B903A}">
      <dgm:prSet/>
      <dgm:spPr/>
      <dgm:t>
        <a:bodyPr/>
        <a:lstStyle/>
        <a:p>
          <a:endParaRPr lang="en-GB"/>
        </a:p>
      </dgm:t>
    </dgm:pt>
    <dgm:pt modelId="{5A442843-B139-478A-AF3E-6E5C70EF83EC}" type="sibTrans" cxnId="{B16A04F0-EC23-4C19-9806-92315B5B903A}">
      <dgm:prSet/>
      <dgm:spPr/>
      <dgm:t>
        <a:bodyPr/>
        <a:lstStyle/>
        <a:p>
          <a:endParaRPr lang="en-GB"/>
        </a:p>
      </dgm:t>
    </dgm:pt>
    <dgm:pt modelId="{BC2FF627-8C49-47CA-B5BB-117653282099}">
      <dgm:prSet custT="1"/>
      <dgm:spPr/>
      <dgm:t>
        <a:bodyPr/>
        <a:lstStyle/>
        <a:p>
          <a:r>
            <a:rPr lang="en-GB" sz="1400" dirty="0" smtClean="0">
              <a:solidFill>
                <a:schemeClr val="bg1"/>
              </a:solidFill>
            </a:rPr>
            <a:t>Environment</a:t>
          </a:r>
          <a:endParaRPr lang="en-GB" sz="1400" dirty="0">
            <a:solidFill>
              <a:schemeClr val="bg1"/>
            </a:solidFill>
          </a:endParaRPr>
        </a:p>
      </dgm:t>
    </dgm:pt>
    <dgm:pt modelId="{63EFFC84-F037-4BB1-8095-83D0D9FDFA78}" type="parTrans" cxnId="{F6F1EDAA-A1FB-4E6F-A01E-5EBFC4EFC57B}">
      <dgm:prSet/>
      <dgm:spPr/>
      <dgm:t>
        <a:bodyPr/>
        <a:lstStyle/>
        <a:p>
          <a:endParaRPr lang="en-GB"/>
        </a:p>
      </dgm:t>
    </dgm:pt>
    <dgm:pt modelId="{14295602-CA79-471E-B3EB-A1571E69E415}" type="sibTrans" cxnId="{F6F1EDAA-A1FB-4E6F-A01E-5EBFC4EFC57B}">
      <dgm:prSet/>
      <dgm:spPr/>
      <dgm:t>
        <a:bodyPr/>
        <a:lstStyle/>
        <a:p>
          <a:endParaRPr lang="en-GB"/>
        </a:p>
      </dgm:t>
    </dgm:pt>
    <dgm:pt modelId="{BB2DEB94-25BD-404C-BB38-EF13497595E1}">
      <dgm:prSet custT="1"/>
      <dgm:spPr/>
      <dgm:t>
        <a:bodyPr/>
        <a:lstStyle/>
        <a:p>
          <a:r>
            <a:rPr lang="en-GB" sz="1400" dirty="0" smtClean="0">
              <a:solidFill>
                <a:schemeClr val="bg1"/>
              </a:solidFill>
            </a:rPr>
            <a:t>Consumers</a:t>
          </a:r>
          <a:endParaRPr lang="en-GB" sz="1400" dirty="0">
            <a:solidFill>
              <a:schemeClr val="bg1"/>
            </a:solidFill>
          </a:endParaRPr>
        </a:p>
      </dgm:t>
    </dgm:pt>
    <dgm:pt modelId="{2FB1F765-3278-4D9B-AA59-932FA6F29BA4}" type="parTrans" cxnId="{79D6B61C-8DAD-40C9-91B2-678D62B4ACBE}">
      <dgm:prSet/>
      <dgm:spPr/>
      <dgm:t>
        <a:bodyPr/>
        <a:lstStyle/>
        <a:p>
          <a:endParaRPr lang="en-GB"/>
        </a:p>
      </dgm:t>
    </dgm:pt>
    <dgm:pt modelId="{A9D17DDB-C17D-4BB5-BB4D-F7ECB9FFDDA7}" type="sibTrans" cxnId="{79D6B61C-8DAD-40C9-91B2-678D62B4ACBE}">
      <dgm:prSet/>
      <dgm:spPr/>
      <dgm:t>
        <a:bodyPr/>
        <a:lstStyle/>
        <a:p>
          <a:endParaRPr lang="en-GB"/>
        </a:p>
      </dgm:t>
    </dgm:pt>
    <dgm:pt modelId="{CE1639C6-61B9-4574-970F-A6CC9CC08ECD}">
      <dgm:prSet custT="1"/>
      <dgm:spPr/>
      <dgm:t>
        <a:bodyPr/>
        <a:lstStyle/>
        <a:p>
          <a:r>
            <a:rPr lang="en-GB" sz="1400" dirty="0" smtClean="0">
              <a:solidFill>
                <a:schemeClr val="bg1"/>
              </a:solidFill>
            </a:rPr>
            <a:t>Toy safety</a:t>
          </a:r>
          <a:endParaRPr lang="en-GB" sz="1400" dirty="0">
            <a:solidFill>
              <a:schemeClr val="bg1"/>
            </a:solidFill>
          </a:endParaRPr>
        </a:p>
      </dgm:t>
    </dgm:pt>
    <dgm:pt modelId="{3E6841A1-6421-499B-80A9-27349EAFBF6C}" type="parTrans" cxnId="{5F280F5C-E6B7-46B8-A66C-F2ACC915136A}">
      <dgm:prSet/>
      <dgm:spPr/>
      <dgm:t>
        <a:bodyPr/>
        <a:lstStyle/>
        <a:p>
          <a:endParaRPr lang="en-GB"/>
        </a:p>
      </dgm:t>
    </dgm:pt>
    <dgm:pt modelId="{FD608713-4547-4E4C-9230-4B2738370061}" type="sibTrans" cxnId="{5F280F5C-E6B7-46B8-A66C-F2ACC915136A}">
      <dgm:prSet/>
      <dgm:spPr/>
      <dgm:t>
        <a:bodyPr/>
        <a:lstStyle/>
        <a:p>
          <a:endParaRPr lang="en-GB"/>
        </a:p>
      </dgm:t>
    </dgm:pt>
    <dgm:pt modelId="{FD0D4C5C-CB92-4AC3-A574-34F96FB1E08B}" type="pres">
      <dgm:prSet presAssocID="{7E46334B-E891-4AEE-9D2C-1CF10711EC9D}" presName="Name0" presStyleCnt="0">
        <dgm:presLayoutVars>
          <dgm:dir/>
          <dgm:resizeHandles val="exact"/>
        </dgm:presLayoutVars>
      </dgm:prSet>
      <dgm:spPr/>
    </dgm:pt>
    <dgm:pt modelId="{0999D3E1-552B-43F1-9EF8-3D1B24C5CDB7}" type="pres">
      <dgm:prSet presAssocID="{9441B04C-E62C-485E-BB0B-EDA4D2556244}" presName="parAndChTx" presStyleLbl="node1" presStyleIdx="0" presStyleCnt="5" custLinFactNeighborX="19532" custLinFactNeighborY="-6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641CAE3-BC09-4728-8FF7-F9F4BB0E8FE2}" type="pres">
      <dgm:prSet presAssocID="{4332927C-571A-45EF-B690-C72D62FAA080}" presName="parAndChSpace" presStyleCnt="0"/>
      <dgm:spPr/>
    </dgm:pt>
    <dgm:pt modelId="{E90329D4-7C9C-4897-AE66-31332EFF77B8}" type="pres">
      <dgm:prSet presAssocID="{A0E17415-68BF-43E7-921C-A9EA374E315B}" presName="parAndChTx" presStyleLbl="node1" presStyleIdx="1" presStyleCnt="5" custLinFactNeighborX="19532" custLinFactNeighborY="-6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0ADA4F-5C7D-47FE-BBE1-91BA90A3803D}" type="pres">
      <dgm:prSet presAssocID="{D4E7F04B-2E4C-45E8-BD41-FD96D530EFB2}" presName="parAndChSpace" presStyleCnt="0"/>
      <dgm:spPr/>
    </dgm:pt>
    <dgm:pt modelId="{1750858F-910B-4A01-A2C4-70CC114E186E}" type="pres">
      <dgm:prSet presAssocID="{A6AD6982-6E72-4261-8AD2-9C81D951FA07}" presName="parAndChTx" presStyleLbl="node1" presStyleIdx="2" presStyleCnt="5" custLinFactNeighborX="19532" custLinFactNeighborY="-6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4454011-B018-4E1D-B9EB-DEE6BCA71C90}" type="pres">
      <dgm:prSet presAssocID="{D4888F0A-BFD3-43B7-87A5-6E33B2DE7987}" presName="parAndChSpace" presStyleCnt="0"/>
      <dgm:spPr/>
    </dgm:pt>
    <dgm:pt modelId="{9DD98C93-A4E1-4165-AAF4-8B179426606B}" type="pres">
      <dgm:prSet presAssocID="{39DD3427-CB23-4653-93A1-B2F33C0B48B1}" presName="parAndChTx" presStyleLbl="node1" presStyleIdx="3" presStyleCnt="5" custLinFactNeighborX="19532" custLinFactNeighborY="-6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567B4F-519D-4E77-A732-53360A1BB621}" type="pres">
      <dgm:prSet presAssocID="{ABAEF8EB-9653-4AB6-AB67-EED80729157E}" presName="parAndChSpace" presStyleCnt="0"/>
      <dgm:spPr/>
    </dgm:pt>
    <dgm:pt modelId="{B9AD25B5-EEB2-4B8B-886A-D4125224FCFB}" type="pres">
      <dgm:prSet presAssocID="{66A4BE8A-5518-4A0E-A20F-2EAFB1B48951}" presName="parAndChTx" presStyleLbl="node1" presStyleIdx="4" presStyleCnt="5" custLinFactNeighborX="11069" custLinFactNeighborY="-6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0E43BA7-EE1F-4D8A-B3A0-0D4352952CD9}" type="presOf" srcId="{7871475F-13C3-4ABC-B0C6-9EA84CA71461}" destId="{9DD98C93-A4E1-4165-AAF4-8B179426606B}" srcOrd="0" destOrd="4" presId="urn:microsoft.com/office/officeart/2005/8/layout/hChevron3"/>
    <dgm:cxn modelId="{1BB88B8E-C786-48DB-9896-D33BD5C72368}" srcId="{7E46334B-E891-4AEE-9D2C-1CF10711EC9D}" destId="{A6AD6982-6E72-4261-8AD2-9C81D951FA07}" srcOrd="2" destOrd="0" parTransId="{B70401BD-05FB-4A90-BD30-E16C2A110D7C}" sibTransId="{D4888F0A-BFD3-43B7-87A5-6E33B2DE7987}"/>
    <dgm:cxn modelId="{5FA34BDD-FF6D-478B-B264-317C8083DECA}" type="presOf" srcId="{6F16F8CC-8EA7-48CA-AB52-0A745056A638}" destId="{9DD98C93-A4E1-4165-AAF4-8B179426606B}" srcOrd="0" destOrd="1" presId="urn:microsoft.com/office/officeart/2005/8/layout/hChevron3"/>
    <dgm:cxn modelId="{F6F1EDAA-A1FB-4E6F-A01E-5EBFC4EFC57B}" srcId="{A6AD6982-6E72-4261-8AD2-9C81D951FA07}" destId="{BC2FF627-8C49-47CA-B5BB-117653282099}" srcOrd="3" destOrd="0" parTransId="{63EFFC84-F037-4BB1-8095-83D0D9FDFA78}" sibTransId="{14295602-CA79-471E-B3EB-A1571E69E415}"/>
    <dgm:cxn modelId="{8108EE5B-0E69-44DE-AF75-ECE8A4905F5B}" type="presOf" srcId="{3BC43019-6FB9-421C-B84E-6CB86E150406}" destId="{E90329D4-7C9C-4897-AE66-31332EFF77B8}" srcOrd="0" destOrd="1" presId="urn:microsoft.com/office/officeart/2005/8/layout/hChevron3"/>
    <dgm:cxn modelId="{5764836D-04D5-4173-B832-C8514D6AF121}" type="presOf" srcId="{633D49F1-AAF4-4E75-B76A-048BCB03922C}" destId="{E90329D4-7C9C-4897-AE66-31332EFF77B8}" srcOrd="0" destOrd="3" presId="urn:microsoft.com/office/officeart/2005/8/layout/hChevron3"/>
    <dgm:cxn modelId="{51037D9B-7F84-4D0C-8A39-D3B0BF1B36F4}" srcId="{A0E17415-68BF-43E7-921C-A9EA374E315B}" destId="{80CB1B8F-03C7-4765-BC19-258972EA179A}" srcOrd="1" destOrd="0" parTransId="{4416C1C8-1B85-46EF-AE7C-B71D84768467}" sibTransId="{B5A67D35-2AE6-4F51-A225-4E075AC22D8A}"/>
    <dgm:cxn modelId="{468DC842-6FA1-40F6-A0C3-867BFA6EC961}" srcId="{A0E17415-68BF-43E7-921C-A9EA374E315B}" destId="{3AA3251D-B61A-4C94-A572-3520D94D1203}" srcOrd="3" destOrd="0" parTransId="{531EF693-A054-460F-A1D2-FF6D8FA6E66A}" sibTransId="{9F91E068-4915-4619-8A0C-E5F62CA1CC2D}"/>
    <dgm:cxn modelId="{69BF70B4-D38D-405A-850B-D5B15A61DFD0}" type="presOf" srcId="{37454A78-DD9E-4F5E-A31E-71061D8E6C89}" destId="{9DD98C93-A4E1-4165-AAF4-8B179426606B}" srcOrd="0" destOrd="5" presId="urn:microsoft.com/office/officeart/2005/8/layout/hChevron3"/>
    <dgm:cxn modelId="{00CF7880-BE69-46DC-A2A9-85D9B92BEEC6}" type="presOf" srcId="{7E46334B-E891-4AEE-9D2C-1CF10711EC9D}" destId="{FD0D4C5C-CB92-4AC3-A574-34F96FB1E08B}" srcOrd="0" destOrd="0" presId="urn:microsoft.com/office/officeart/2005/8/layout/hChevron3"/>
    <dgm:cxn modelId="{8892851D-9020-4328-BB94-5CF9C5C1EE49}" srcId="{7E46334B-E891-4AEE-9D2C-1CF10711EC9D}" destId="{9441B04C-E62C-485E-BB0B-EDA4D2556244}" srcOrd="0" destOrd="0" parTransId="{B9E0D933-18A8-4E47-82EB-22C60E11759A}" sibTransId="{4332927C-571A-45EF-B690-C72D62FAA080}"/>
    <dgm:cxn modelId="{704AED07-B04D-4B69-A434-4ABA89BF7AE0}" type="presOf" srcId="{39DD3427-CB23-4653-93A1-B2F33C0B48B1}" destId="{9DD98C93-A4E1-4165-AAF4-8B179426606B}" srcOrd="0" destOrd="0" presId="urn:microsoft.com/office/officeart/2005/8/layout/hChevron3"/>
    <dgm:cxn modelId="{180DD5DC-7A0C-4443-8F7B-1D40D99DC3F4}" srcId="{39DD3427-CB23-4653-93A1-B2F33C0B48B1}" destId="{7871475F-13C3-4ABC-B0C6-9EA84CA71461}" srcOrd="3" destOrd="0" parTransId="{52D85CFD-C72C-4DB6-8593-E24321B7B877}" sibTransId="{510729E9-9CBF-46E2-8E3B-E2055FC95D53}"/>
    <dgm:cxn modelId="{2D936E30-AA13-47BB-9418-DDFE9C5D27D9}" srcId="{39DD3427-CB23-4653-93A1-B2F33C0B48B1}" destId="{37454A78-DD9E-4F5E-A31E-71061D8E6C89}" srcOrd="4" destOrd="0" parTransId="{FFC5322C-D172-40A9-85E2-26F0108EA4AD}" sibTransId="{77C77514-D6D7-4CCE-837D-4B159C822633}"/>
    <dgm:cxn modelId="{CFC3FC5E-8391-4AE2-AA46-275061013BE1}" type="presOf" srcId="{66A4BE8A-5518-4A0E-A20F-2EAFB1B48951}" destId="{B9AD25B5-EEB2-4B8B-886A-D4125224FCFB}" srcOrd="0" destOrd="0" presId="urn:microsoft.com/office/officeart/2005/8/layout/hChevron3"/>
    <dgm:cxn modelId="{6B081CFE-EF82-4AA0-AC2F-ED06CCB1394B}" type="presOf" srcId="{80CB1B8F-03C7-4765-BC19-258972EA179A}" destId="{E90329D4-7C9C-4897-AE66-31332EFF77B8}" srcOrd="0" destOrd="2" presId="urn:microsoft.com/office/officeart/2005/8/layout/hChevron3"/>
    <dgm:cxn modelId="{8941CB79-6304-4705-96EC-0AA356871051}" type="presOf" srcId="{BC2FF627-8C49-47CA-B5BB-117653282099}" destId="{1750858F-910B-4A01-A2C4-70CC114E186E}" srcOrd="0" destOrd="4" presId="urn:microsoft.com/office/officeart/2005/8/layout/hChevron3"/>
    <dgm:cxn modelId="{C08725F6-A68E-4BC1-B36A-2324A0BBE787}" srcId="{7E46334B-E891-4AEE-9D2C-1CF10711EC9D}" destId="{A0E17415-68BF-43E7-921C-A9EA374E315B}" srcOrd="1" destOrd="0" parTransId="{0A14968B-CD0A-44E8-BA8D-B5D230101F81}" sibTransId="{D4E7F04B-2E4C-45E8-BD41-FD96D530EFB2}"/>
    <dgm:cxn modelId="{716983EE-BBB4-476B-8B92-906514529026}" type="presOf" srcId="{3AA3251D-B61A-4C94-A572-3520D94D1203}" destId="{E90329D4-7C9C-4897-AE66-31332EFF77B8}" srcOrd="0" destOrd="4" presId="urn:microsoft.com/office/officeart/2005/8/layout/hChevron3"/>
    <dgm:cxn modelId="{0ADE3D8B-2EA8-4DD9-8EAE-51977561FFB7}" srcId="{7E46334B-E891-4AEE-9D2C-1CF10711EC9D}" destId="{39DD3427-CB23-4653-93A1-B2F33C0B48B1}" srcOrd="3" destOrd="0" parTransId="{3F47D37F-5508-4725-ADE1-73B8AF6A54EA}" sibTransId="{ABAEF8EB-9653-4AB6-AB67-EED80729157E}"/>
    <dgm:cxn modelId="{FE6FC0D5-13B4-4B9F-AB97-05D817553393}" srcId="{A0E17415-68BF-43E7-921C-A9EA374E315B}" destId="{3BC43019-6FB9-421C-B84E-6CB86E150406}" srcOrd="0" destOrd="0" parTransId="{D79D6E99-CD93-411F-9C51-E11B89A20943}" sibTransId="{AA34D955-D48B-4429-9E5E-A02870630ED9}"/>
    <dgm:cxn modelId="{79D6B61C-8DAD-40C9-91B2-678D62B4ACBE}" srcId="{A6AD6982-6E72-4261-8AD2-9C81D951FA07}" destId="{BB2DEB94-25BD-404C-BB38-EF13497595E1}" srcOrd="4" destOrd="0" parTransId="{2FB1F765-3278-4D9B-AA59-932FA6F29BA4}" sibTransId="{A9D17DDB-C17D-4BB5-BB4D-F7ECB9FFDDA7}"/>
    <dgm:cxn modelId="{1B2FAB42-DA08-42A7-ABAD-B7BA11372686}" type="presOf" srcId="{B3C75944-D499-47CD-9BDF-EBED50A45413}" destId="{9DD98C93-A4E1-4165-AAF4-8B179426606B}" srcOrd="0" destOrd="6" presId="urn:microsoft.com/office/officeart/2005/8/layout/hChevron3"/>
    <dgm:cxn modelId="{BD6C3A69-6226-46EE-84E2-E418D606C9B8}" srcId="{39DD3427-CB23-4653-93A1-B2F33C0B48B1}" destId="{315ED83D-2C29-4319-B3E0-F6EC420B495D}" srcOrd="6" destOrd="0" parTransId="{F4F13DDD-4F40-4B67-9041-EA83E1D689F4}" sibTransId="{072D1271-366A-4F81-9674-94F55D7ECBEC}"/>
    <dgm:cxn modelId="{B6D06352-E6FB-43DB-8B65-B9BD6F417366}" srcId="{7E46334B-E891-4AEE-9D2C-1CF10711EC9D}" destId="{66A4BE8A-5518-4A0E-A20F-2EAFB1B48951}" srcOrd="4" destOrd="0" parTransId="{C238E392-70FE-4A03-A82F-ABAF5AF5A2CD}" sibTransId="{008F6314-55C0-4AFE-A550-A761E17DC59A}"/>
    <dgm:cxn modelId="{C6ED2F61-75AC-4419-8A16-CC5A4B055B6D}" srcId="{39DD3427-CB23-4653-93A1-B2F33C0B48B1}" destId="{6F16F8CC-8EA7-48CA-AB52-0A745056A638}" srcOrd="0" destOrd="0" parTransId="{63D658D2-80EB-4551-9B89-C7867C654F58}" sibTransId="{FD409805-D4F2-4CCD-808E-D3A9FC0290B7}"/>
    <dgm:cxn modelId="{DD23C324-7D33-4D2A-BDC3-4D3ECCCF5C67}" srcId="{39DD3427-CB23-4653-93A1-B2F33C0B48B1}" destId="{54883FF3-D12F-4560-9145-0D4CDE35C2D4}" srcOrd="2" destOrd="0" parTransId="{1EB67AAE-C32E-4EC8-825D-1244DA6417FC}" sibTransId="{8E5594B9-D618-4089-AEF7-E9F99F9D2592}"/>
    <dgm:cxn modelId="{A8578745-FF5C-471A-B50F-6DD45BB18B56}" type="presOf" srcId="{54883FF3-D12F-4560-9145-0D4CDE35C2D4}" destId="{9DD98C93-A4E1-4165-AAF4-8B179426606B}" srcOrd="0" destOrd="3" presId="urn:microsoft.com/office/officeart/2005/8/layout/hChevron3"/>
    <dgm:cxn modelId="{6FCAEC6C-DDF8-4095-BB26-C3D7C51FE825}" type="presOf" srcId="{A0E17415-68BF-43E7-921C-A9EA374E315B}" destId="{E90329D4-7C9C-4897-AE66-31332EFF77B8}" srcOrd="0" destOrd="0" presId="urn:microsoft.com/office/officeart/2005/8/layout/hChevron3"/>
    <dgm:cxn modelId="{9D6728CA-9CFD-43C0-AAB7-A43EB22FB062}" type="presOf" srcId="{A6AD6982-6E72-4261-8AD2-9C81D951FA07}" destId="{1750858F-910B-4A01-A2C4-70CC114E186E}" srcOrd="0" destOrd="0" presId="urn:microsoft.com/office/officeart/2005/8/layout/hChevron3"/>
    <dgm:cxn modelId="{5F280F5C-E6B7-46B8-A66C-F2ACC915136A}" srcId="{A0E17415-68BF-43E7-921C-A9EA374E315B}" destId="{CE1639C6-61B9-4574-970F-A6CC9CC08ECD}" srcOrd="4" destOrd="0" parTransId="{3E6841A1-6421-499B-80A9-27349EAFBF6C}" sibTransId="{FD608713-4547-4E4C-9230-4B2738370061}"/>
    <dgm:cxn modelId="{4B934DB9-AF7F-47D2-939E-DBEAB317925A}" type="presOf" srcId="{933F6711-B1EA-40FB-86C5-0CE6C29C5F12}" destId="{1750858F-910B-4A01-A2C4-70CC114E186E}" srcOrd="0" destOrd="3" presId="urn:microsoft.com/office/officeart/2005/8/layout/hChevron3"/>
    <dgm:cxn modelId="{EB28EF16-BD8A-4BBA-9DF3-27BDA586D60A}" type="presOf" srcId="{4B2AD95F-98F3-4C48-B94F-8A70E0D2CEC8}" destId="{1750858F-910B-4A01-A2C4-70CC114E186E}" srcOrd="0" destOrd="1" presId="urn:microsoft.com/office/officeart/2005/8/layout/hChevron3"/>
    <dgm:cxn modelId="{98F3F15F-D538-4885-9CD3-CA5C5C37321E}" type="presOf" srcId="{CE1639C6-61B9-4574-970F-A6CC9CC08ECD}" destId="{E90329D4-7C9C-4897-AE66-31332EFF77B8}" srcOrd="0" destOrd="5" presId="urn:microsoft.com/office/officeart/2005/8/layout/hChevron3"/>
    <dgm:cxn modelId="{8A82E0CA-E65F-4306-AEE0-7ED335C3D4F9}" srcId="{39DD3427-CB23-4653-93A1-B2F33C0B48B1}" destId="{B3C75944-D499-47CD-9BDF-EBED50A45413}" srcOrd="5" destOrd="0" parTransId="{62EB4510-6B25-47DB-A102-ADF87623D9E6}" sibTransId="{91A17142-7D0C-4B05-8BBA-7CC156962E14}"/>
    <dgm:cxn modelId="{E40C52A5-2FF5-4A17-98C7-97246E915ED9}" type="presOf" srcId="{74C8A202-7DCC-47AC-9825-ED75EAF33393}" destId="{9DD98C93-A4E1-4165-AAF4-8B179426606B}" srcOrd="0" destOrd="2" presId="urn:microsoft.com/office/officeart/2005/8/layout/hChevron3"/>
    <dgm:cxn modelId="{CE87364D-C1E0-41EF-8502-253E84F1D40B}" srcId="{A6AD6982-6E72-4261-8AD2-9C81D951FA07}" destId="{4B2AD95F-98F3-4C48-B94F-8A70E0D2CEC8}" srcOrd="0" destOrd="0" parTransId="{4A0D5CDD-6A51-4B67-9F1A-CA73952CE7C6}" sibTransId="{47275407-6553-49B1-B744-A2F8F23858AC}"/>
    <dgm:cxn modelId="{38699FA5-BFDD-400C-980D-8584DBA47CEB}" srcId="{A6AD6982-6E72-4261-8AD2-9C81D951FA07}" destId="{A3B0BFF8-0E5D-41DB-BB68-F2C10C562CF6}" srcOrd="1" destOrd="0" parTransId="{71472D01-7E3F-4956-AB57-790BF0CB3378}" sibTransId="{1BE8D214-3A48-445D-A27E-92B113737D84}"/>
    <dgm:cxn modelId="{88188438-403F-4C6A-8D7E-CB503B350E8B}" type="presOf" srcId="{BB2DEB94-25BD-404C-BB38-EF13497595E1}" destId="{1750858F-910B-4A01-A2C4-70CC114E186E}" srcOrd="0" destOrd="5" presId="urn:microsoft.com/office/officeart/2005/8/layout/hChevron3"/>
    <dgm:cxn modelId="{B16A04F0-EC23-4C19-9806-92315B5B903A}" srcId="{A6AD6982-6E72-4261-8AD2-9C81D951FA07}" destId="{933F6711-B1EA-40FB-86C5-0CE6C29C5F12}" srcOrd="2" destOrd="0" parTransId="{8F06DDE2-8B29-4BBB-B6C7-3D47E3F18F72}" sibTransId="{5A442843-B139-478A-AF3E-6E5C70EF83EC}"/>
    <dgm:cxn modelId="{EF222464-4562-4F0B-97C5-ACC4E0DF1C44}" srcId="{A0E17415-68BF-43E7-921C-A9EA374E315B}" destId="{633D49F1-AAF4-4E75-B76A-048BCB03922C}" srcOrd="2" destOrd="0" parTransId="{9DD31F14-E207-429F-AE4C-2844F0EE19E0}" sibTransId="{A53B5163-3819-4A7D-89FE-210A3D3AC8AB}"/>
    <dgm:cxn modelId="{67040C19-6203-430C-9F8A-4F9D0DA126E8}" srcId="{39DD3427-CB23-4653-93A1-B2F33C0B48B1}" destId="{74C8A202-7DCC-47AC-9825-ED75EAF33393}" srcOrd="1" destOrd="0" parTransId="{E95A7A74-FA10-4968-AE96-BE8BA4DB4B56}" sibTransId="{5721FC63-6A9E-4722-99D8-513E243FF589}"/>
    <dgm:cxn modelId="{A1E59379-F186-4DA2-8E34-1148737D539D}" type="presOf" srcId="{A3B0BFF8-0E5D-41DB-BB68-F2C10C562CF6}" destId="{1750858F-910B-4A01-A2C4-70CC114E186E}" srcOrd="0" destOrd="2" presId="urn:microsoft.com/office/officeart/2005/8/layout/hChevron3"/>
    <dgm:cxn modelId="{6FF426D1-40E5-4705-B4D5-AC9F6E907F33}" type="presOf" srcId="{9441B04C-E62C-485E-BB0B-EDA4D2556244}" destId="{0999D3E1-552B-43F1-9EF8-3D1B24C5CDB7}" srcOrd="0" destOrd="0" presId="urn:microsoft.com/office/officeart/2005/8/layout/hChevron3"/>
    <dgm:cxn modelId="{2E0E55A3-05D9-42A5-9FEC-E54EDBD61D68}" type="presOf" srcId="{315ED83D-2C29-4319-B3E0-F6EC420B495D}" destId="{9DD98C93-A4E1-4165-AAF4-8B179426606B}" srcOrd="0" destOrd="7" presId="urn:microsoft.com/office/officeart/2005/8/layout/hChevron3"/>
    <dgm:cxn modelId="{095F3C02-1AD5-47EF-B5A5-07944A86E8D2}" type="presParOf" srcId="{FD0D4C5C-CB92-4AC3-A574-34F96FB1E08B}" destId="{0999D3E1-552B-43F1-9EF8-3D1B24C5CDB7}" srcOrd="0" destOrd="0" presId="urn:microsoft.com/office/officeart/2005/8/layout/hChevron3"/>
    <dgm:cxn modelId="{E7218AF8-D867-44F6-95AC-08C5CB3606C4}" type="presParOf" srcId="{FD0D4C5C-CB92-4AC3-A574-34F96FB1E08B}" destId="{C641CAE3-BC09-4728-8FF7-F9F4BB0E8FE2}" srcOrd="1" destOrd="0" presId="urn:microsoft.com/office/officeart/2005/8/layout/hChevron3"/>
    <dgm:cxn modelId="{ED55C3A8-3F20-48A4-A2E1-E082867A881A}" type="presParOf" srcId="{FD0D4C5C-CB92-4AC3-A574-34F96FB1E08B}" destId="{E90329D4-7C9C-4897-AE66-31332EFF77B8}" srcOrd="2" destOrd="0" presId="urn:microsoft.com/office/officeart/2005/8/layout/hChevron3"/>
    <dgm:cxn modelId="{CCE61A81-B62C-42E5-99F1-E28C4B89889F}" type="presParOf" srcId="{FD0D4C5C-CB92-4AC3-A574-34F96FB1E08B}" destId="{280ADA4F-5C7D-47FE-BBE1-91BA90A3803D}" srcOrd="3" destOrd="0" presId="urn:microsoft.com/office/officeart/2005/8/layout/hChevron3"/>
    <dgm:cxn modelId="{A2BC5913-69EA-4D5D-B4A1-912F0D44EB5E}" type="presParOf" srcId="{FD0D4C5C-CB92-4AC3-A574-34F96FB1E08B}" destId="{1750858F-910B-4A01-A2C4-70CC114E186E}" srcOrd="4" destOrd="0" presId="urn:microsoft.com/office/officeart/2005/8/layout/hChevron3"/>
    <dgm:cxn modelId="{D1988DCE-24D5-4114-A4AB-E198A5B74E97}" type="presParOf" srcId="{FD0D4C5C-CB92-4AC3-A574-34F96FB1E08B}" destId="{34454011-B018-4E1D-B9EB-DEE6BCA71C90}" srcOrd="5" destOrd="0" presId="urn:microsoft.com/office/officeart/2005/8/layout/hChevron3"/>
    <dgm:cxn modelId="{74ECA4EA-272D-405F-A205-43DEEC439F62}" type="presParOf" srcId="{FD0D4C5C-CB92-4AC3-A574-34F96FB1E08B}" destId="{9DD98C93-A4E1-4165-AAF4-8B179426606B}" srcOrd="6" destOrd="0" presId="urn:microsoft.com/office/officeart/2005/8/layout/hChevron3"/>
    <dgm:cxn modelId="{9FBCA22C-F99D-421F-9FE4-05DAD3E2436D}" type="presParOf" srcId="{FD0D4C5C-CB92-4AC3-A574-34F96FB1E08B}" destId="{C0567B4F-519D-4E77-A732-53360A1BB621}" srcOrd="7" destOrd="0" presId="urn:microsoft.com/office/officeart/2005/8/layout/hChevron3"/>
    <dgm:cxn modelId="{D5C5DB65-0A9E-4D12-8056-58D1C3A0BC47}" type="presParOf" srcId="{FD0D4C5C-CB92-4AC3-A574-34F96FB1E08B}" destId="{B9AD25B5-EEB2-4B8B-886A-D4125224FCFB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99D3E1-552B-43F1-9EF8-3D1B24C5CDB7}">
      <dsp:nvSpPr>
        <dsp:cNvPr id="0" name=""/>
        <dsp:cNvSpPr/>
      </dsp:nvSpPr>
      <dsp:spPr>
        <a:xfrm>
          <a:off x="94622" y="3212911"/>
          <a:ext cx="2390844" cy="1912675"/>
        </a:xfrm>
        <a:prstGeom prst="homePlate">
          <a:avLst>
            <a:gd name="adj" fmla="val 2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344" tIns="35560" rIns="337375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bg1"/>
              </a:solidFill>
            </a:rPr>
            <a:t>1960/1980 Industrialization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bg1"/>
              </a:solidFill>
            </a:rPr>
            <a:t>Product standards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bg1"/>
              </a:solidFill>
            </a:rPr>
            <a:t>Test Methods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 dirty="0">
            <a:solidFill>
              <a:schemeClr val="bg1"/>
            </a:solidFill>
          </a:endParaRPr>
        </a:p>
      </dsp:txBody>
      <dsp:txXfrm>
        <a:off x="94622" y="3212911"/>
        <a:ext cx="2151760" cy="1912675"/>
      </dsp:txXfrm>
    </dsp:sp>
    <dsp:sp modelId="{E90329D4-7C9C-4897-AE66-31332EFF77B8}">
      <dsp:nvSpPr>
        <dsp:cNvPr id="0" name=""/>
        <dsp:cNvSpPr/>
      </dsp:nvSpPr>
      <dsp:spPr>
        <a:xfrm>
          <a:off x="2007297" y="3212911"/>
          <a:ext cx="2390844" cy="1912675"/>
        </a:xfrm>
        <a:prstGeom prst="chevron">
          <a:avLst>
            <a:gd name="adj" fmla="val 2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344" tIns="35560" rIns="84344" bIns="3556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bg1"/>
              </a:solidFill>
            </a:rPr>
            <a:t>1980/2000 Single market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chemeClr val="bg1"/>
              </a:solidFill>
            </a:rPr>
            <a:t>Machinery safety</a:t>
          </a:r>
          <a:endParaRPr lang="en-GB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chemeClr val="bg1"/>
              </a:solidFill>
            </a:rPr>
            <a:t>Pressure equipment</a:t>
          </a:r>
          <a:endParaRPr lang="en-GB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chemeClr val="bg1"/>
              </a:solidFill>
            </a:rPr>
            <a:t>Lifts</a:t>
          </a:r>
          <a:endParaRPr lang="en-GB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chemeClr val="bg1"/>
              </a:solidFill>
            </a:rPr>
            <a:t>Construction </a:t>
          </a:r>
          <a:endParaRPr lang="en-GB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chemeClr val="bg1"/>
              </a:solidFill>
            </a:rPr>
            <a:t>Toy safety</a:t>
          </a:r>
          <a:endParaRPr lang="en-GB" sz="1400" kern="1200" dirty="0">
            <a:solidFill>
              <a:schemeClr val="bg1"/>
            </a:solidFill>
          </a:endParaRPr>
        </a:p>
      </dsp:txBody>
      <dsp:txXfrm>
        <a:off x="2485466" y="3212911"/>
        <a:ext cx="1434506" cy="1912675"/>
      </dsp:txXfrm>
    </dsp:sp>
    <dsp:sp modelId="{1750858F-910B-4A01-A2C4-70CC114E186E}">
      <dsp:nvSpPr>
        <dsp:cNvPr id="0" name=""/>
        <dsp:cNvSpPr/>
      </dsp:nvSpPr>
      <dsp:spPr>
        <a:xfrm>
          <a:off x="3919973" y="3212911"/>
          <a:ext cx="2390844" cy="1912675"/>
        </a:xfrm>
        <a:prstGeom prst="chevron">
          <a:avLst>
            <a:gd name="adj" fmla="val 2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344" tIns="35560" rIns="84344" bIns="3556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bg1"/>
              </a:solidFill>
            </a:rPr>
            <a:t>2000/2010 Services &amp;  consumers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chemeClr val="bg1"/>
              </a:solidFill>
            </a:rPr>
            <a:t>Energy</a:t>
          </a:r>
          <a:endParaRPr lang="en-GB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chemeClr val="bg1"/>
              </a:solidFill>
            </a:rPr>
            <a:t>Management Systems</a:t>
          </a:r>
          <a:endParaRPr lang="en-GB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chemeClr val="bg1"/>
              </a:solidFill>
            </a:rPr>
            <a:t>ICT</a:t>
          </a:r>
          <a:endParaRPr lang="en-GB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chemeClr val="bg1"/>
              </a:solidFill>
            </a:rPr>
            <a:t>Environment</a:t>
          </a:r>
          <a:endParaRPr lang="en-GB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chemeClr val="bg1"/>
              </a:solidFill>
            </a:rPr>
            <a:t>Consumers</a:t>
          </a:r>
          <a:endParaRPr lang="en-GB" sz="1400" kern="1200" dirty="0">
            <a:solidFill>
              <a:schemeClr val="bg1"/>
            </a:solidFill>
          </a:endParaRPr>
        </a:p>
      </dsp:txBody>
      <dsp:txXfrm>
        <a:off x="4398142" y="3212911"/>
        <a:ext cx="1434506" cy="1912675"/>
      </dsp:txXfrm>
    </dsp:sp>
    <dsp:sp modelId="{9DD98C93-A4E1-4165-AAF4-8B179426606B}">
      <dsp:nvSpPr>
        <dsp:cNvPr id="0" name=""/>
        <dsp:cNvSpPr/>
      </dsp:nvSpPr>
      <dsp:spPr>
        <a:xfrm>
          <a:off x="5832649" y="3212911"/>
          <a:ext cx="2390844" cy="1912675"/>
        </a:xfrm>
        <a:prstGeom prst="chevron">
          <a:avLst>
            <a:gd name="adj" fmla="val 2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344" tIns="35560" rIns="84344" bIns="3556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bg1"/>
              </a:solidFill>
            </a:rPr>
            <a:t>2010 – 2020 Technology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chemeClr val="bg1"/>
              </a:solidFill>
            </a:rPr>
            <a:t>Eco-design</a:t>
          </a:r>
          <a:endParaRPr lang="en-GB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chemeClr val="bg1"/>
              </a:solidFill>
            </a:rPr>
            <a:t>Social responsibility</a:t>
          </a:r>
          <a:endParaRPr lang="en-GB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chemeClr val="bg1"/>
              </a:solidFill>
            </a:rPr>
            <a:t>Accessibility</a:t>
          </a:r>
          <a:endParaRPr lang="en-GB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chemeClr val="bg1"/>
              </a:solidFill>
            </a:rPr>
            <a:t>Smart grids</a:t>
          </a:r>
          <a:endParaRPr lang="en-GB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err="1" smtClean="0">
              <a:solidFill>
                <a:schemeClr val="bg1"/>
              </a:solidFill>
            </a:rPr>
            <a:t>eMobility</a:t>
          </a:r>
          <a:endParaRPr lang="en-GB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chemeClr val="bg1"/>
              </a:solidFill>
            </a:rPr>
            <a:t>Smart Cities</a:t>
          </a:r>
          <a:endParaRPr lang="en-GB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olidFill>
                <a:schemeClr val="bg1"/>
              </a:solidFill>
            </a:rPr>
            <a:t>Advanced materials</a:t>
          </a:r>
          <a:endParaRPr lang="en-GB" sz="1400" kern="1200" dirty="0">
            <a:solidFill>
              <a:schemeClr val="bg1"/>
            </a:solidFill>
          </a:endParaRPr>
        </a:p>
      </dsp:txBody>
      <dsp:txXfrm>
        <a:off x="6310818" y="3212911"/>
        <a:ext cx="1434506" cy="1912675"/>
      </dsp:txXfrm>
    </dsp:sp>
    <dsp:sp modelId="{B9AD25B5-EEB2-4B8B-886A-D4125224FCFB}">
      <dsp:nvSpPr>
        <dsp:cNvPr id="0" name=""/>
        <dsp:cNvSpPr/>
      </dsp:nvSpPr>
      <dsp:spPr>
        <a:xfrm>
          <a:off x="7653155" y="3212911"/>
          <a:ext cx="2390844" cy="1912675"/>
        </a:xfrm>
        <a:prstGeom prst="chevron">
          <a:avLst>
            <a:gd name="adj" fmla="val 25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344" tIns="35560" rIns="84344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bg1"/>
              </a:solidFill>
            </a:rPr>
            <a:t>2020 -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bg1"/>
              </a:solidFill>
            </a:rPr>
            <a:t>Services?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bg1"/>
              </a:solidFill>
            </a:rPr>
            <a:t>System of systems?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bg1"/>
              </a:solidFill>
            </a:rPr>
            <a:t>Service innovation?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bg1"/>
              </a:solidFill>
            </a:rPr>
            <a:t>Near to market  innovation?</a:t>
          </a:r>
        </a:p>
      </dsp:txBody>
      <dsp:txXfrm>
        <a:off x="8131324" y="3212911"/>
        <a:ext cx="1434506" cy="1912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2D858D11-8714-4C88-BBFA-54FF5C107DD1}" type="datetimeFigureOut">
              <a:rPr lang="fr-FR"/>
              <a:pPr>
                <a:defRPr/>
              </a:pPr>
              <a:t>21/10/2016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1E58E388-AC83-4216-8D92-15351CC60AF7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74990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ED5FF7A-6DAC-4AEB-9A2F-4B99626FDD10}" type="datetimeFigureOut">
              <a:rPr lang="fr-FR"/>
              <a:pPr>
                <a:defRPr/>
              </a:pPr>
              <a:t>21/10/2016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fr-B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r-B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009AB0DB-AE2A-4565-A392-5BD9D4570823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473531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justice/data-protection/reform/index_en.htm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uropa.eu/rapid/press-release_MEMO-16-2422_fr.htm" TargetMode="External"/><Relationship Id="rId5" Type="http://schemas.openxmlformats.org/officeDocument/2006/relationships/hyperlink" Target="http://eur-lex.europa.eu/legal-content/EN/TXT/?uri=uriserv:OJ.L_.2016.119.01.0089.01.ENG&amp;toc=OJ:L:2016:119:TOC" TargetMode="External"/><Relationship Id="rId4" Type="http://schemas.openxmlformats.org/officeDocument/2006/relationships/hyperlink" Target="http://eur-lex.europa.eu/legal-content/EN/TXT/?uri=uriserv:OJ.L_.2016.119.01.0001.01.ENG&amp;toc=OJ:L:2016:119:TOC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9FDED5-E641-4547-937F-A49EA3466228}" type="slidenum">
              <a:rPr lang="fr-BE" altLang="en-US" smtClean="0"/>
              <a:pPr>
                <a:defRPr/>
              </a:pPr>
              <a:t>1</a:t>
            </a:fld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4081735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sz="1000" dirty="0" smtClean="0"/>
              <a:t>CEN and CENELEC: </a:t>
            </a:r>
            <a:r>
              <a:rPr lang="en-GB" sz="1000" baseline="0" dirty="0" smtClean="0"/>
              <a:t>recognized by the European Regulation 1025/2005 for preparing European Standards that can be used in the legal context. </a:t>
            </a:r>
          </a:p>
          <a:p>
            <a:pPr marL="0" indent="0">
              <a:buFontTx/>
              <a:buNone/>
            </a:pPr>
            <a:endParaRPr lang="en-GB" sz="1000" b="1" baseline="0" dirty="0" smtClean="0"/>
          </a:p>
          <a:p>
            <a:pPr marL="0" indent="0">
              <a:buFontTx/>
              <a:buNone/>
            </a:pPr>
            <a:r>
              <a:rPr lang="en-GB" sz="1000" b="1" baseline="0" dirty="0" smtClean="0"/>
              <a:t>Members</a:t>
            </a:r>
            <a:r>
              <a:rPr lang="en-GB" sz="1000" baseline="0" dirty="0" smtClean="0"/>
              <a:t>: </a:t>
            </a:r>
            <a:r>
              <a:rPr lang="en-GB" sz="1000" baseline="0" dirty="0" err="1" smtClean="0"/>
              <a:t>NSBs</a:t>
            </a:r>
            <a:r>
              <a:rPr lang="en-GB" sz="1000" baseline="0" dirty="0" smtClean="0"/>
              <a:t>/</a:t>
            </a:r>
            <a:r>
              <a:rPr lang="en-GB" sz="1000" baseline="0" dirty="0" err="1" smtClean="0"/>
              <a:t>NCs</a:t>
            </a:r>
            <a:r>
              <a:rPr lang="en-GB" sz="1000" baseline="0" dirty="0" smtClean="0"/>
              <a:t> of 33 countries</a:t>
            </a:r>
          </a:p>
          <a:p>
            <a:pPr marL="457200" lvl="1" indent="0">
              <a:buFontTx/>
              <a:buNone/>
            </a:pPr>
            <a:endParaRPr lang="en-GB" sz="1000" dirty="0" smtClean="0"/>
          </a:p>
          <a:p>
            <a:r>
              <a:rPr lang="en-GB" sz="1000" b="1" dirty="0" smtClean="0"/>
              <a:t>Affiliates</a:t>
            </a:r>
            <a:r>
              <a:rPr lang="en-GB" sz="1000" dirty="0" smtClean="0"/>
              <a:t>: </a:t>
            </a:r>
            <a:r>
              <a:rPr lang="en-US" sz="1000" dirty="0" smtClean="0">
                <a:effectLst/>
              </a:rPr>
              <a:t>Affiliation with CEN or CENELEC is available to a National Standardization Organization, which is a member (or corresponding member) of ISO/</a:t>
            </a:r>
            <a:r>
              <a:rPr lang="en-US" sz="1000" dirty="0" err="1" smtClean="0">
                <a:effectLst/>
              </a:rPr>
              <a:t>IEC</a:t>
            </a:r>
            <a:r>
              <a:rPr lang="en-US" sz="1000" dirty="0" smtClean="0">
                <a:effectLst/>
              </a:rPr>
              <a:t>, which represents or has the ambition to represent all parties concerned in an evolving market industry. They belong to a EU neighboring country which has links with EU or EFTA in relation to technical scientific political and social conditions.</a:t>
            </a:r>
            <a:endParaRPr lang="en-GB" sz="1000" dirty="0" smtClean="0"/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000" b="1" dirty="0" smtClean="0"/>
              <a:t>CEN</a:t>
            </a:r>
            <a:r>
              <a:rPr lang="en-GB" sz="1000" dirty="0" smtClean="0"/>
              <a:t>:</a:t>
            </a:r>
            <a:r>
              <a:rPr lang="en-GB" sz="1000" baseline="0" dirty="0" smtClean="0"/>
              <a:t> Albania, Armenia, Azerbaijan, Belarus, Bosnia and Herzegovina, Egypt, Georgia, Israel, Jordan, Lebanon, Republic of Moldova, Montenegro, Morocco,  Serbia, Tunisia, Ukraine, 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000" b="1" baseline="0" dirty="0" smtClean="0"/>
              <a:t>CENELEC</a:t>
            </a:r>
            <a:r>
              <a:rPr lang="en-GB" sz="1000" baseline="0" dirty="0" smtClean="0"/>
              <a:t>: see CEN Affiliates but without Armenia, Lebanon and Azerbaijan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000" baseline="0" dirty="0" smtClean="0"/>
          </a:p>
          <a:p>
            <a:r>
              <a:rPr lang="en-GB" sz="1000" b="1" baseline="0" dirty="0" smtClean="0"/>
              <a:t>Partner Standardization Bodies</a:t>
            </a:r>
            <a:r>
              <a:rPr lang="en-US" sz="1000" b="1" dirty="0" smtClean="0">
                <a:effectLst/>
              </a:rPr>
              <a:t> (</a:t>
            </a:r>
            <a:r>
              <a:rPr lang="en-US" sz="1000" b="1" dirty="0" err="1" smtClean="0">
                <a:effectLst/>
              </a:rPr>
              <a:t>PSBs</a:t>
            </a:r>
            <a:r>
              <a:rPr lang="en-US" sz="1000" b="1" dirty="0" smtClean="0">
                <a:effectLst/>
              </a:rPr>
              <a:t>) </a:t>
            </a:r>
            <a:r>
              <a:rPr lang="en-US" sz="1000" dirty="0" smtClean="0">
                <a:effectLst/>
              </a:rPr>
              <a:t>are National Standards Bodies that are a member of ISO, but are unlikely to become CEN Members or CEN Affiliates for political or geographical reasons. </a:t>
            </a:r>
            <a:endParaRPr lang="en-GB" sz="100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="1" baseline="0" dirty="0" smtClean="0"/>
              <a:t>CEN</a:t>
            </a:r>
            <a:r>
              <a:rPr lang="en-GB" sz="1000" baseline="0" dirty="0" smtClean="0"/>
              <a:t>: Kazakhstan, Mongolia, Australia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="1" baseline="0" dirty="0" smtClean="0"/>
              <a:t>CENELEC</a:t>
            </a:r>
            <a:r>
              <a:rPr lang="en-GB" sz="1000" baseline="0" dirty="0" smtClean="0"/>
              <a:t> </a:t>
            </a:r>
            <a:r>
              <a:rPr lang="en-GB" sz="1000" dirty="0" smtClean="0">
                <a:effectLst/>
              </a:rPr>
              <a:t>Kazakhstan</a:t>
            </a:r>
          </a:p>
          <a:p>
            <a:endParaRPr lang="en-GB" sz="1000" baseline="0" dirty="0" smtClean="0">
              <a:effectLst/>
            </a:endParaRPr>
          </a:p>
          <a:p>
            <a:r>
              <a:rPr lang="en-GB" sz="1000" baseline="0" dirty="0" smtClean="0">
                <a:effectLst/>
              </a:rPr>
              <a:t>Note: June 2016 AG agreed to implement new partnership models to start in 2017 which are more suited to the CEN and CENELEC international cooperation needs: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800" b="1" dirty="0" smtClean="0"/>
              <a:t>Affiliation:  </a:t>
            </a:r>
          </a:p>
          <a:p>
            <a:pPr marL="800100" lvl="2" indent="-342900">
              <a:buFontTx/>
              <a:buChar char="-"/>
            </a:pPr>
            <a:r>
              <a:rPr lang="en-GB" altLang="en-US" sz="1800" dirty="0" smtClean="0"/>
              <a:t>now focused on countries having real accession perspectives (candidates/potential candidates to EU accession)</a:t>
            </a:r>
          </a:p>
          <a:p>
            <a:pPr marL="800100" lvl="2" indent="-342900">
              <a:buFontTx/>
              <a:buChar char="-"/>
            </a:pPr>
            <a:r>
              <a:rPr lang="en-GB" altLang="en-US" sz="1800" dirty="0" smtClean="0"/>
              <a:t>From 16 (CEN) / 13 (</a:t>
            </a:r>
            <a:r>
              <a:rPr lang="en-GB" altLang="en-US" sz="1800" dirty="0" err="1" smtClean="0"/>
              <a:t>CLC</a:t>
            </a:r>
            <a:r>
              <a:rPr lang="en-GB" altLang="en-US" sz="1800" dirty="0" smtClean="0"/>
              <a:t>) to 4 (or 3) Affiliates: DPS (Albania), </a:t>
            </a:r>
            <a:r>
              <a:rPr lang="en-GB" altLang="en-US" sz="1800" dirty="0" err="1" smtClean="0"/>
              <a:t>ISME</a:t>
            </a:r>
            <a:r>
              <a:rPr lang="en-GB" altLang="en-US" sz="1800" dirty="0" smtClean="0"/>
              <a:t> (Montenegro), BAS (Bosnia and Herzegovina) and ISS (Serbia)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1800" b="1" baseline="0" dirty="0" err="1" smtClean="0"/>
              <a:t>CSB</a:t>
            </a:r>
            <a:r>
              <a:rPr lang="en-GB" sz="1800" b="1" baseline="0" dirty="0" smtClean="0"/>
              <a:t> (Companion Standardization Bodies):</a:t>
            </a:r>
          </a:p>
          <a:p>
            <a:pPr marL="800100" lvl="2" indent="-342900">
              <a:buFontTx/>
              <a:buChar char="-"/>
            </a:pPr>
            <a:r>
              <a:rPr lang="en-GB" altLang="en-US" sz="2000" dirty="0" err="1" smtClean="0"/>
              <a:t>CSB</a:t>
            </a:r>
            <a:r>
              <a:rPr lang="en-GB" altLang="en-US" sz="2000" dirty="0" smtClean="0"/>
              <a:t> concept open to any </a:t>
            </a:r>
            <a:r>
              <a:rPr lang="en-GB" altLang="en-US" sz="2000" dirty="0" err="1" smtClean="0"/>
              <a:t>NSB</a:t>
            </a:r>
            <a:r>
              <a:rPr lang="en-GB" altLang="en-US" sz="2000" dirty="0" smtClean="0"/>
              <a:t>/NC not qualifying for membership or affiliation</a:t>
            </a:r>
          </a:p>
          <a:p>
            <a:pPr marL="800100" lvl="2" indent="-342900">
              <a:buFontTx/>
              <a:buChar char="-"/>
            </a:pPr>
            <a:r>
              <a:rPr lang="en-GB" altLang="en-US" sz="2000" dirty="0" smtClean="0"/>
              <a:t>12 (CEN) and 9 (</a:t>
            </a:r>
            <a:r>
              <a:rPr lang="en-GB" altLang="en-US" sz="2000" dirty="0" err="1" smtClean="0"/>
              <a:t>CLC</a:t>
            </a:r>
            <a:r>
              <a:rPr lang="en-GB" altLang="en-US" sz="2000" dirty="0" smtClean="0"/>
              <a:t>) Affiliates to become </a:t>
            </a:r>
            <a:r>
              <a:rPr lang="en-GB" altLang="en-US" sz="2000" dirty="0" err="1" smtClean="0"/>
              <a:t>CSBs</a:t>
            </a:r>
            <a:r>
              <a:rPr lang="en-GB" altLang="en-US" sz="2000" dirty="0" smtClean="0"/>
              <a:t> [</a:t>
            </a:r>
            <a:r>
              <a:rPr lang="en-GB" altLang="en-US" sz="2000" i="1" dirty="0" smtClean="0"/>
              <a:t>11 and 8 if ISS becomes full member</a:t>
            </a:r>
            <a:r>
              <a:rPr lang="en-GB" altLang="en-US" sz="2000" dirty="0" smtClean="0"/>
              <a:t>]</a:t>
            </a:r>
          </a:p>
          <a:p>
            <a:endParaRPr lang="en-GB" sz="1000" baseline="0" dirty="0" smtClean="0"/>
          </a:p>
          <a:p>
            <a:r>
              <a:rPr lang="en-GB" sz="1000" b="1" baseline="0" dirty="0" smtClean="0"/>
              <a:t>European Partners</a:t>
            </a:r>
            <a:r>
              <a:rPr lang="en-GB" sz="1000" baseline="0" dirty="0" smtClean="0"/>
              <a:t>: </a:t>
            </a:r>
            <a:r>
              <a:rPr lang="en-US" sz="1000" dirty="0" smtClean="0">
                <a:effectLst/>
              </a:rPr>
              <a:t>organizations having an interest for cooperation at overall corporate and/or technical level. </a:t>
            </a:r>
          </a:p>
          <a:p>
            <a:r>
              <a:rPr lang="en-US" sz="1000" dirty="0" smtClean="0">
                <a:effectLst/>
              </a:rPr>
              <a:t>SBS is Partner Organization of CEN and CENELEC, while 2 of the (22) SBS members have</a:t>
            </a:r>
            <a:r>
              <a:rPr lang="en-US" sz="1000" baseline="0" dirty="0" smtClean="0">
                <a:effectLst/>
              </a:rPr>
              <a:t> a liaison status with a CEN TC i.e. SME Safety (CEN/TC 79) and the European Consortium of Anchors Producers (</a:t>
            </a:r>
            <a:r>
              <a:rPr lang="en-US" sz="1000" baseline="0" dirty="0" err="1" smtClean="0">
                <a:effectLst/>
              </a:rPr>
              <a:t>ECAP</a:t>
            </a:r>
            <a:r>
              <a:rPr lang="en-US" sz="1000" baseline="0" dirty="0" smtClean="0">
                <a:effectLst/>
              </a:rPr>
              <a:t>) (CEN/TC 250). None of the SBS members has a liaison with CENELEC.</a:t>
            </a:r>
          </a:p>
          <a:p>
            <a:endParaRPr lang="en-US" sz="1000" baseline="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CE22F0-443B-4299-ADFD-8701C26E37C5}" type="slidenum">
              <a:rPr lang="fr-BE" smtClean="0"/>
              <a:pPr>
                <a:defRPr/>
              </a:pPr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3056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CEN</a:t>
            </a:r>
            <a:r>
              <a:rPr lang="en-GB" baseline="0" dirty="0" smtClean="0"/>
              <a:t> and CENELEC activities e.g.: energy, ICT, machinery, healthcare, materials, pressure equipment, transport, measuring instruments, research and innovation. </a:t>
            </a:r>
            <a:endParaRPr lang="en-GB" dirty="0" smtClean="0"/>
          </a:p>
          <a:p>
            <a:r>
              <a:rPr lang="en-GB" dirty="0" smtClean="0"/>
              <a:t>Highlight increasing convergence of technologies and issues =&gt; requiring an increasing coordination effort</a:t>
            </a:r>
          </a:p>
          <a:p>
            <a:endParaRPr lang="en-GB" dirty="0" smtClean="0"/>
          </a:p>
          <a:p>
            <a:r>
              <a:rPr lang="en-GB" dirty="0" smtClean="0"/>
              <a:t>Also: </a:t>
            </a:r>
          </a:p>
          <a:p>
            <a:r>
              <a:rPr lang="en-GB" dirty="0" smtClean="0"/>
              <a:t>200.000 experts</a:t>
            </a:r>
          </a:p>
          <a:p>
            <a:r>
              <a:rPr lang="en-GB" dirty="0" smtClean="0"/>
              <a:t>497 </a:t>
            </a:r>
            <a:r>
              <a:rPr lang="en-GB" dirty="0" err="1" smtClean="0"/>
              <a:t>TCs</a:t>
            </a:r>
            <a:r>
              <a:rPr lang="en-GB" dirty="0" smtClean="0"/>
              <a:t> and 1.903 Working Groups</a:t>
            </a:r>
          </a:p>
          <a:p>
            <a:r>
              <a:rPr lang="en-GB" dirty="0" smtClean="0"/>
              <a:t>23.196</a:t>
            </a:r>
            <a:r>
              <a:rPr lang="en-GB" baseline="0" dirty="0" smtClean="0"/>
              <a:t> European Standards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9AB0DB-AE2A-4565-A392-5BD9D4570823}" type="slidenum">
              <a:rPr lang="fr-BE" smtClean="0"/>
              <a:pPr>
                <a:defRPr/>
              </a:pPr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86940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fundamentals of European standardization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CE22F0-443B-4299-ADFD-8701C26E37C5}" type="slidenum">
              <a:rPr lang="fr-BE" smtClean="0"/>
              <a:pPr>
                <a:defRPr/>
              </a:pPr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8306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CE22F0-443B-4299-ADFD-8701C26E37C5}" type="slidenum">
              <a:rPr lang="fr-BE" smtClean="0"/>
              <a:pPr>
                <a:defRPr/>
              </a:pPr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69539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66750" y="4458575"/>
            <a:ext cx="5335588" cy="472205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/>
              <a:t>European standards cover an increasingly wide range of technology, societal, environmental and business needs</a:t>
            </a:r>
          </a:p>
          <a:p>
            <a:endParaRPr lang="en-GB" altLang="en-US" smtClean="0"/>
          </a:p>
          <a:p>
            <a:r>
              <a:rPr lang="en-GB" altLang="en-US" smtClean="0"/>
              <a:t>The future is exciting – just as the world around us is changing at an ever increasing rate, so standardization is evolving (and must evolve) to meet the challenges….</a:t>
            </a:r>
            <a:r>
              <a:rPr lang="en-GB" altLang="en-US" b="1" u="sng" smtClean="0"/>
              <a:t>and</a:t>
            </a:r>
            <a:r>
              <a:rPr lang="en-GB" altLang="en-US" smtClean="0"/>
              <a:t> seize the many business-supporting and life-enhancing opportunities</a:t>
            </a:r>
          </a:p>
          <a:p>
            <a:endParaRPr lang="en-GB" altLang="en-US" smtClean="0"/>
          </a:p>
          <a:p>
            <a:r>
              <a:rPr lang="en-GB" altLang="en-US" smtClean="0"/>
              <a:t>…there’s never been a better time to be involved in standards making!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A17BF02-955B-4676-95B2-69507CEC9E1C}" type="slidenum">
              <a:rPr lang="fr-BE" altLang="en-US" sz="1300" smtClean="0"/>
              <a:pPr/>
              <a:t>6</a:t>
            </a:fld>
            <a:endParaRPr lang="fr-BE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2498169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A210F1-6558-45D9-908D-6EFF595C373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57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9AB0DB-AE2A-4565-A392-5BD9D4570823}" type="slidenum">
              <a:rPr lang="fr-BE" smtClean="0"/>
              <a:pPr>
                <a:defRPr/>
              </a:pPr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61599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/>
              <a:t>New legislation came into force in Europe on these topics, namely the European Commission proposed a comprehensive </a:t>
            </a:r>
            <a:r>
              <a:rPr lang="en-GB" sz="1200" u="sng" dirty="0" smtClean="0">
                <a:hlinkClick r:id="rId3"/>
              </a:rPr>
              <a:t>reform of data protection rules in the EU</a:t>
            </a:r>
            <a:r>
              <a:rPr lang="en-GB" sz="1200" dirty="0" smtClean="0"/>
              <a:t>. On 4 May 2016, the official texts of the Regulation and the Directive have been published in the EU Official Journal in all the official languages. While the </a:t>
            </a:r>
            <a:r>
              <a:rPr lang="en-GB" sz="1200" u="sng" dirty="0" smtClean="0">
                <a:hlinkClick r:id="rId4"/>
              </a:rPr>
              <a:t>Regulation</a:t>
            </a:r>
            <a:r>
              <a:rPr lang="en-GB" sz="1200" dirty="0" smtClean="0"/>
              <a:t> will enter into force on 24 May 2016, it shall apply from </a:t>
            </a:r>
            <a:r>
              <a:rPr lang="en-GB" sz="1200" b="1" dirty="0" smtClean="0"/>
              <a:t>25 May 2018</a:t>
            </a:r>
            <a:r>
              <a:rPr lang="en-GB" sz="1200" dirty="0" smtClean="0"/>
              <a:t>. The </a:t>
            </a:r>
            <a:r>
              <a:rPr lang="en-GB" sz="1200" u="sng" dirty="0" smtClean="0">
                <a:hlinkClick r:id="rId5"/>
              </a:rPr>
              <a:t>Directive</a:t>
            </a:r>
            <a:r>
              <a:rPr lang="en-GB" sz="1200" dirty="0" smtClean="0"/>
              <a:t> enters into force on 5 May 2016 and EU Member States have to transpose it into their national law by </a:t>
            </a:r>
            <a:r>
              <a:rPr lang="en-GB" sz="1200" b="1" dirty="0" smtClean="0"/>
              <a:t>6 May 2018</a:t>
            </a:r>
            <a:r>
              <a:rPr lang="en-GB" sz="1200" dirty="0" smtClean="0"/>
              <a:t>.</a:t>
            </a:r>
          </a:p>
          <a:p>
            <a:r>
              <a:rPr lang="en-GB" sz="1200" dirty="0" smtClean="0"/>
              <a:t> </a:t>
            </a:r>
          </a:p>
          <a:p>
            <a:r>
              <a:rPr lang="en-GB" sz="1200" dirty="0" smtClean="0"/>
              <a:t>Secondly, the Directive on Security of Network and Information Systems (</a:t>
            </a:r>
            <a:r>
              <a:rPr lang="en-GB" sz="1200" u="sng" dirty="0" smtClean="0">
                <a:hlinkClick r:id="rId6"/>
              </a:rPr>
              <a:t>NIS Directive</a:t>
            </a:r>
            <a:r>
              <a:rPr lang="en-GB" sz="1200" dirty="0" smtClean="0"/>
              <a:t>) was adopted on 06 July 2016. It is expected that they will impact European standardization any time soon (we might receive a Form A from DIN to create a TC on cybersecurity-related topics).</a:t>
            </a:r>
          </a:p>
          <a:p>
            <a:endParaRPr lang="en-GB" sz="1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9AB0DB-AE2A-4565-A392-5BD9D4570823}" type="slidenum">
              <a:rPr lang="fr-BE" smtClean="0"/>
              <a:pPr>
                <a:defRPr/>
              </a:pPr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11166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44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EN-CENELEC-PPT template_layouts_V04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357188"/>
            <a:ext cx="2357437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CEN_CENELEC-PPT_themes_V10+elements_ExtRelations_p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6516688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022898"/>
            <a:ext cx="8429684" cy="57150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>
            <a:lvl1pPr algn="l">
              <a:lnSpc>
                <a:spcPts val="3400"/>
              </a:lnSpc>
              <a:defRPr sz="3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4742978"/>
            <a:ext cx="8454395" cy="93610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95A0A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fr-B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68313" y="5822950"/>
            <a:ext cx="8462962" cy="84613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fr-BE" dirty="0" smtClean="0"/>
              <a:t>Name</a:t>
            </a:r>
          </a:p>
          <a:p>
            <a:pPr>
              <a:defRPr/>
            </a:pPr>
            <a:r>
              <a:rPr lang="fr-BE" sz="2000" dirty="0" err="1" smtClean="0"/>
              <a:t>Designation</a:t>
            </a:r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589481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bg>
      <p:bgPr>
        <a:solidFill>
          <a:srgbClr val="0044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EN-CENELEC-PPT template_layouts_V04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5732463"/>
            <a:ext cx="2357437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6732588" y="6453188"/>
            <a:ext cx="2160587" cy="365125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dirty="0" smtClean="0">
                <a:solidFill>
                  <a:srgbClr val="95A0A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BE" dirty="0"/>
              <a:t>© CEN-CENELEC </a:t>
            </a:r>
            <a:r>
              <a:rPr lang="fr-BE" dirty="0" smtClean="0"/>
              <a:t>2016  </a:t>
            </a:r>
            <a:r>
              <a:rPr lang="fr-BE" dirty="0"/>
              <a:t>- </a:t>
            </a:r>
            <a:fld id="{1E4AD993-8552-4CEB-AA27-04C0D3224528}" type="slidenum">
              <a:rPr lang="fr-BE"/>
              <a:pPr>
                <a:defRPr/>
              </a:pPr>
              <a:t>‹#›</a:t>
            </a:fld>
            <a:endParaRPr lang="fr-B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627190"/>
            <a:ext cx="8429684" cy="571504"/>
          </a:xfrm>
        </p:spPr>
        <p:txBody>
          <a:bodyPr anchor="t">
            <a:normAutofit/>
          </a:bodyPr>
          <a:lstStyle>
            <a:lvl1pPr algn="l">
              <a:lnSpc>
                <a:spcPts val="3400"/>
              </a:lnSpc>
              <a:defRPr sz="300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4365104"/>
            <a:ext cx="8454395" cy="936104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rgbClr val="95A0A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fr-B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8625" y="6356350"/>
            <a:ext cx="2895600" cy="365125"/>
          </a:xfr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BE" dirty="0"/>
              <a:t>Name of </a:t>
            </a:r>
            <a:r>
              <a:rPr lang="fr-BE" dirty="0" err="1"/>
              <a:t>Presenter</a:t>
            </a:r>
            <a:endParaRPr lang="fr-BE" dirty="0"/>
          </a:p>
          <a:p>
            <a:pPr>
              <a:defRPr/>
            </a:pPr>
            <a:r>
              <a:rPr lang="fr-BE" dirty="0" err="1"/>
              <a:t>Title</a:t>
            </a:r>
            <a:r>
              <a:rPr lang="fr-BE" dirty="0"/>
              <a:t>  of </a:t>
            </a:r>
            <a:r>
              <a:rPr lang="fr-BE" dirty="0" err="1"/>
              <a:t>event</a:t>
            </a:r>
            <a:r>
              <a:rPr lang="fr-BE" dirty="0"/>
              <a:t>, date (</a:t>
            </a:r>
            <a:r>
              <a:rPr lang="fr-BE" dirty="0" err="1"/>
              <a:t>yyyy</a:t>
            </a:r>
            <a:r>
              <a:rPr lang="fr-BE" dirty="0"/>
              <a:t>-mm-dd)</a:t>
            </a:r>
          </a:p>
        </p:txBody>
      </p:sp>
    </p:spTree>
    <p:extLst>
      <p:ext uri="{BB962C8B-B14F-4D97-AF65-F5344CB8AC3E}">
        <p14:creationId xmlns:p14="http://schemas.microsoft.com/office/powerpoint/2010/main" val="2365405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N_CENELEC-PPT_themes_V11_header_HDef_forMS_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"/>
          <a:stretch>
            <a:fillRect/>
          </a:stretch>
        </p:blipFill>
        <p:spPr bwMode="auto">
          <a:xfrm>
            <a:off x="0" y="333375"/>
            <a:ext cx="87455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CEN-CENELEC-PPT template_layouts_V04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5732463"/>
            <a:ext cx="2357437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6732588" y="6453188"/>
            <a:ext cx="2160587" cy="365125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dirty="0" smtClean="0">
                <a:solidFill>
                  <a:srgbClr val="95A0A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BE" dirty="0"/>
              <a:t>© CEN-CENELEC </a:t>
            </a:r>
            <a:r>
              <a:rPr lang="fr-BE" dirty="0" smtClean="0"/>
              <a:t>2016  </a:t>
            </a:r>
            <a:r>
              <a:rPr lang="fr-BE" dirty="0"/>
              <a:t>- </a:t>
            </a:r>
            <a:fld id="{943EFD48-1E07-415D-A82A-67C77F38F27F}" type="slidenum">
              <a:rPr lang="fr-BE"/>
              <a:pPr>
                <a:defRPr/>
              </a:pPr>
              <a:t>‹#›</a:t>
            </a:fld>
            <a:endParaRPr lang="fr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6347048" cy="11521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3965"/>
            <a:ext cx="8115328" cy="3705275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1pPr>
            <a:lvl2pPr>
              <a:spcBef>
                <a:spcPts val="600"/>
              </a:spcBef>
              <a:spcAft>
                <a:spcPts val="0"/>
              </a:spcAft>
              <a:buClr>
                <a:srgbClr val="1E887F"/>
              </a:buClr>
              <a:defRPr sz="2200">
                <a:solidFill>
                  <a:schemeClr val="tx2"/>
                </a:solidFill>
              </a:defRPr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1E887F"/>
              </a:buClr>
              <a:defRPr sz="2000">
                <a:solidFill>
                  <a:schemeClr val="tx2"/>
                </a:solidFill>
              </a:defRPr>
            </a:lvl3pPr>
            <a:lvl4pPr>
              <a:spcBef>
                <a:spcPts val="600"/>
              </a:spcBef>
              <a:spcAft>
                <a:spcPts val="0"/>
              </a:spcAft>
              <a:buClr>
                <a:srgbClr val="1E887F"/>
              </a:buClr>
              <a:defRPr sz="1800">
                <a:solidFill>
                  <a:schemeClr val="tx2"/>
                </a:solidFill>
              </a:defRPr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fr-BE"/>
              <a:t>Name of Presenter</a:t>
            </a:r>
          </a:p>
          <a:p>
            <a:pPr>
              <a:defRPr/>
            </a:pPr>
            <a:r>
              <a:rPr lang="fr-BE"/>
              <a:t>Title  of event and date (yyyy-mm-dd)</a:t>
            </a:r>
          </a:p>
        </p:txBody>
      </p:sp>
    </p:spTree>
    <p:extLst>
      <p:ext uri="{BB962C8B-B14F-4D97-AF65-F5344CB8AC3E}">
        <p14:creationId xmlns:p14="http://schemas.microsoft.com/office/powerpoint/2010/main" val="3128018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N_CENELEC-PPT_themes_V11_header_HDef_forMS_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"/>
          <a:stretch>
            <a:fillRect/>
          </a:stretch>
        </p:blipFill>
        <p:spPr bwMode="auto">
          <a:xfrm>
            <a:off x="0" y="333375"/>
            <a:ext cx="87455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CEN-CENELEC-PPT template_layouts_V04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5732463"/>
            <a:ext cx="2357437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6732588" y="6453188"/>
            <a:ext cx="2160587" cy="365125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dirty="0" smtClean="0">
                <a:solidFill>
                  <a:srgbClr val="95A0A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BE" dirty="0"/>
              <a:t>© CEN-CENELEC </a:t>
            </a:r>
            <a:r>
              <a:rPr lang="fr-BE" dirty="0" smtClean="0"/>
              <a:t>2016  </a:t>
            </a:r>
            <a:r>
              <a:rPr lang="fr-BE" dirty="0"/>
              <a:t>- </a:t>
            </a:r>
            <a:fld id="{EF79837F-DA04-44B5-8A41-9DC802A840C7}" type="slidenum">
              <a:rPr lang="fr-BE"/>
              <a:pPr>
                <a:defRPr/>
              </a:pPr>
              <a:t>‹#›</a:t>
            </a:fld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55365"/>
            <a:ext cx="4038600" cy="3805883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buClr>
                <a:srgbClr val="1E887F"/>
              </a:buClr>
              <a:defRPr sz="2400">
                <a:solidFill>
                  <a:schemeClr val="tx2"/>
                </a:solidFill>
              </a:defRPr>
            </a:lvl2pPr>
            <a:lvl3pPr>
              <a:buClr>
                <a:srgbClr val="1E887F"/>
              </a:buClr>
              <a:defRPr sz="2000">
                <a:solidFill>
                  <a:schemeClr val="tx2"/>
                </a:solidFill>
              </a:defRPr>
            </a:lvl3pPr>
            <a:lvl4pPr>
              <a:buClr>
                <a:srgbClr val="1E887F"/>
              </a:buClr>
              <a:defRPr sz="1800">
                <a:solidFill>
                  <a:schemeClr val="tx2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55365"/>
            <a:ext cx="4038600" cy="3805883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buClr>
                <a:srgbClr val="1E887F"/>
              </a:buClr>
              <a:defRPr sz="2400">
                <a:solidFill>
                  <a:schemeClr val="tx2"/>
                </a:solidFill>
              </a:defRPr>
            </a:lvl2pPr>
            <a:lvl3pPr>
              <a:buClr>
                <a:srgbClr val="1E887F"/>
              </a:buClr>
              <a:defRPr sz="2000">
                <a:solidFill>
                  <a:schemeClr val="tx2"/>
                </a:solidFill>
              </a:defRPr>
            </a:lvl3pPr>
            <a:lvl4pPr>
              <a:buClr>
                <a:srgbClr val="1E887F"/>
              </a:buClr>
              <a:defRPr sz="1800">
                <a:solidFill>
                  <a:schemeClr val="tx2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6347048" cy="11521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fr-BE"/>
              <a:t>Name of Presenter</a:t>
            </a:r>
          </a:p>
          <a:p>
            <a:pPr>
              <a:defRPr/>
            </a:pPr>
            <a:r>
              <a:rPr lang="fr-BE"/>
              <a:t>Title  of event and date (yyyy-mm-dd)</a:t>
            </a:r>
          </a:p>
        </p:txBody>
      </p:sp>
    </p:spTree>
    <p:extLst>
      <p:ext uri="{BB962C8B-B14F-4D97-AF65-F5344CB8AC3E}">
        <p14:creationId xmlns:p14="http://schemas.microsoft.com/office/powerpoint/2010/main" val="3208304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EN_CENELEC-PPT_themes_V11_header_HDef_forMS_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"/>
          <a:stretch>
            <a:fillRect/>
          </a:stretch>
        </p:blipFill>
        <p:spPr bwMode="auto">
          <a:xfrm>
            <a:off x="0" y="333375"/>
            <a:ext cx="87455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CEN-CENELEC-PPT template_layouts_V04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5732463"/>
            <a:ext cx="2357437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 txBox="1">
            <a:spLocks/>
          </p:cNvSpPr>
          <p:nvPr/>
        </p:nvSpPr>
        <p:spPr>
          <a:xfrm>
            <a:off x="6732588" y="6453188"/>
            <a:ext cx="2160587" cy="365125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dirty="0" smtClean="0">
                <a:solidFill>
                  <a:srgbClr val="95A0A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BE" dirty="0"/>
              <a:t>© CEN-CENELEC </a:t>
            </a:r>
            <a:r>
              <a:rPr lang="fr-BE" dirty="0" smtClean="0"/>
              <a:t>2016  </a:t>
            </a:r>
            <a:r>
              <a:rPr lang="fr-BE" dirty="0"/>
              <a:t>- </a:t>
            </a:r>
            <a:fld id="{F0FC5522-85A3-4EAB-A0C3-FD264B718227}" type="slidenum">
              <a:rPr lang="fr-BE"/>
              <a:pPr>
                <a:defRPr/>
              </a:pPr>
              <a:t>‹#›</a:t>
            </a:fld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62286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02048"/>
            <a:ext cx="4040188" cy="3087192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buClr>
                <a:srgbClr val="1E887F"/>
              </a:buClr>
              <a:defRPr sz="2200">
                <a:solidFill>
                  <a:schemeClr val="tx2"/>
                </a:solidFill>
              </a:defRPr>
            </a:lvl2pPr>
            <a:lvl3pPr>
              <a:buClr>
                <a:srgbClr val="1E887F"/>
              </a:buClr>
              <a:defRPr sz="2000">
                <a:solidFill>
                  <a:schemeClr val="tx2"/>
                </a:solidFill>
              </a:defRPr>
            </a:lvl3pPr>
            <a:lvl4pPr>
              <a:buClr>
                <a:srgbClr val="1E887F"/>
              </a:buClr>
              <a:defRPr sz="1800">
                <a:solidFill>
                  <a:schemeClr val="tx2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62286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02048"/>
            <a:ext cx="4041775" cy="3087192"/>
          </a:xfr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>
              <a:buClr>
                <a:srgbClr val="1E887F"/>
              </a:buClr>
              <a:defRPr sz="2200">
                <a:solidFill>
                  <a:schemeClr val="tx2"/>
                </a:solidFill>
              </a:defRPr>
            </a:lvl2pPr>
            <a:lvl3pPr>
              <a:buClr>
                <a:srgbClr val="1E887F"/>
              </a:buClr>
              <a:defRPr sz="2000">
                <a:solidFill>
                  <a:schemeClr val="tx2"/>
                </a:solidFill>
              </a:defRPr>
            </a:lvl3pPr>
            <a:lvl4pPr>
              <a:buClr>
                <a:srgbClr val="1E887F"/>
              </a:buClr>
              <a:defRPr sz="1800">
                <a:solidFill>
                  <a:schemeClr val="tx2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6347048" cy="11521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fr-BE"/>
              <a:t>Name of Presenter</a:t>
            </a:r>
          </a:p>
          <a:p>
            <a:pPr>
              <a:defRPr/>
            </a:pPr>
            <a:r>
              <a:rPr lang="fr-BE"/>
              <a:t>Title  of event and date (yyyy-mm-dd)</a:t>
            </a:r>
          </a:p>
        </p:txBody>
      </p:sp>
    </p:spTree>
    <p:extLst>
      <p:ext uri="{BB962C8B-B14F-4D97-AF65-F5344CB8AC3E}">
        <p14:creationId xmlns:p14="http://schemas.microsoft.com/office/powerpoint/2010/main" val="284782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EN_CENELEC-PPT_themes_V11_header_HDef_forMS_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"/>
          <a:stretch>
            <a:fillRect/>
          </a:stretch>
        </p:blipFill>
        <p:spPr bwMode="auto">
          <a:xfrm>
            <a:off x="0" y="333375"/>
            <a:ext cx="87455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CEN-CENELEC-PPT template_layouts_V04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5732463"/>
            <a:ext cx="2357437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6732588" y="6453188"/>
            <a:ext cx="2160587" cy="365125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dirty="0" smtClean="0">
                <a:solidFill>
                  <a:srgbClr val="95A0A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BE" dirty="0"/>
              <a:t>© CEN-CENELEC </a:t>
            </a:r>
            <a:r>
              <a:rPr lang="fr-BE" dirty="0" smtClean="0"/>
              <a:t>2016  </a:t>
            </a:r>
            <a:r>
              <a:rPr lang="fr-BE" dirty="0"/>
              <a:t>- </a:t>
            </a:r>
            <a:fld id="{EA6188FC-E659-4728-B968-2E9423B6CFB0}" type="slidenum">
              <a:rPr lang="fr-BE"/>
              <a:pPr>
                <a:defRPr/>
              </a:pPr>
              <a:t>‹#›</a:t>
            </a:fld>
            <a:endParaRPr lang="fr-BE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6347048" cy="11521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fr-BE"/>
              <a:t>Name of Presenter</a:t>
            </a:r>
          </a:p>
          <a:p>
            <a:pPr>
              <a:defRPr/>
            </a:pPr>
            <a:r>
              <a:rPr lang="fr-BE"/>
              <a:t>Title  of event and date (yyyy-mm-dd)</a:t>
            </a:r>
          </a:p>
        </p:txBody>
      </p:sp>
    </p:spTree>
    <p:extLst>
      <p:ext uri="{BB962C8B-B14F-4D97-AF65-F5344CB8AC3E}">
        <p14:creationId xmlns:p14="http://schemas.microsoft.com/office/powerpoint/2010/main" val="1589833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/>
        </p:nvSpPr>
        <p:spPr>
          <a:xfrm>
            <a:off x="6732588" y="6453188"/>
            <a:ext cx="2160587" cy="365125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dirty="0" smtClean="0">
                <a:solidFill>
                  <a:srgbClr val="95A0A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BE" dirty="0"/>
              <a:t>© CEN-CENELEC </a:t>
            </a:r>
            <a:r>
              <a:rPr lang="fr-BE" dirty="0" smtClean="0"/>
              <a:t>2016  </a:t>
            </a:r>
            <a:r>
              <a:rPr lang="fr-BE" dirty="0"/>
              <a:t>- </a:t>
            </a:r>
            <a:fld id="{C9D8E337-CD47-41C3-AFD0-05AF80557A42}" type="slidenum">
              <a:rPr lang="fr-BE"/>
              <a:pPr>
                <a:defRPr/>
              </a:pPr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20032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  <a:endParaRPr lang="fr-BE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115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fr-BE"/>
              <a:t>Name of Presenter</a:t>
            </a:r>
          </a:p>
          <a:p>
            <a:pPr>
              <a:defRPr/>
            </a:pPr>
            <a:r>
              <a:rPr lang="fr-BE"/>
              <a:t>Title  of event and date (yyyy-mm-dd)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49E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49E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49E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49E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E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E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E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449E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E887F"/>
        </a:buClr>
        <a:defRPr sz="2400" kern="120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eaLnBrk="1" fontAlgn="base" hangingPunct="1">
        <a:spcBef>
          <a:spcPts val="600"/>
        </a:spcBef>
        <a:spcAft>
          <a:spcPct val="0"/>
        </a:spcAft>
        <a:buClr>
          <a:srgbClr val="1E887F"/>
        </a:buClr>
        <a:buFont typeface="Arial" pitchFamily="34" charset="0"/>
        <a:buChar char="•"/>
        <a:defRPr sz="2400" kern="120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eaLnBrk="1" fontAlgn="base" hangingPunct="1">
        <a:spcBef>
          <a:spcPts val="600"/>
        </a:spcBef>
        <a:spcAft>
          <a:spcPct val="0"/>
        </a:spcAft>
        <a:buClr>
          <a:srgbClr val="1E887F"/>
        </a:buClr>
        <a:buFont typeface="Wingdings" panose="05000000000000000000" pitchFamily="2" charset="2"/>
        <a:buChar char="q"/>
        <a:defRPr sz="2000" kern="120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eaLnBrk="1" fontAlgn="base" hangingPunct="1">
        <a:spcBef>
          <a:spcPts val="600"/>
        </a:spcBef>
        <a:spcAft>
          <a:spcPct val="0"/>
        </a:spcAft>
        <a:buClr>
          <a:srgbClr val="1E887F"/>
        </a:buClr>
        <a:buFont typeface="Wingdings" panose="05000000000000000000" pitchFamily="2" charset="2"/>
        <a:buChar char="Ø"/>
        <a:defRPr kern="120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449E"/>
        </a:buClr>
        <a:buFont typeface="Arial" pitchFamily="34" charset="0"/>
        <a:buChar char="•"/>
        <a:defRPr sz="1600" i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jpe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45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42" Type="http://schemas.openxmlformats.org/officeDocument/2006/relationships/image" Target="../media/image48.jpeg"/><Relationship Id="rId47" Type="http://schemas.openxmlformats.org/officeDocument/2006/relationships/image" Target="../media/image53.jpeg"/><Relationship Id="rId50" Type="http://schemas.openxmlformats.org/officeDocument/2006/relationships/image" Target="../media/image56.jpeg"/><Relationship Id="rId55" Type="http://schemas.openxmlformats.org/officeDocument/2006/relationships/image" Target="../media/image61.png"/><Relationship Id="rId63" Type="http://schemas.openxmlformats.org/officeDocument/2006/relationships/image" Target="cid:part1.08070905.07050907@trialog.com" TargetMode="External"/><Relationship Id="rId68" Type="http://schemas.openxmlformats.org/officeDocument/2006/relationships/image" Target="../media/image72.jpeg"/><Relationship Id="rId76" Type="http://schemas.openxmlformats.org/officeDocument/2006/relationships/image" Target="../media/image80.png"/><Relationship Id="rId84" Type="http://schemas.openxmlformats.org/officeDocument/2006/relationships/image" Target="../media/image87.jpeg"/><Relationship Id="rId7" Type="http://schemas.openxmlformats.org/officeDocument/2006/relationships/image" Target="../media/image13.png"/><Relationship Id="rId71" Type="http://schemas.openxmlformats.org/officeDocument/2006/relationships/image" Target="../media/image75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2.png"/><Relationship Id="rId29" Type="http://schemas.openxmlformats.org/officeDocument/2006/relationships/image" Target="../media/image35.gif"/><Relationship Id="rId11" Type="http://schemas.openxmlformats.org/officeDocument/2006/relationships/image" Target="../media/image17.jpeg"/><Relationship Id="rId24" Type="http://schemas.openxmlformats.org/officeDocument/2006/relationships/image" Target="../media/image30.jpeg"/><Relationship Id="rId32" Type="http://schemas.openxmlformats.org/officeDocument/2006/relationships/image" Target="../media/image38.jpeg"/><Relationship Id="rId37" Type="http://schemas.openxmlformats.org/officeDocument/2006/relationships/image" Target="../media/image43.png"/><Relationship Id="rId40" Type="http://schemas.openxmlformats.org/officeDocument/2006/relationships/image" Target="../media/image46.png"/><Relationship Id="rId45" Type="http://schemas.openxmlformats.org/officeDocument/2006/relationships/image" Target="../media/image51.png"/><Relationship Id="rId53" Type="http://schemas.openxmlformats.org/officeDocument/2006/relationships/image" Target="../media/image59.jpeg"/><Relationship Id="rId58" Type="http://schemas.openxmlformats.org/officeDocument/2006/relationships/hyperlink" Target="http://www.aioti.eu/default.html" TargetMode="External"/><Relationship Id="rId66" Type="http://schemas.openxmlformats.org/officeDocument/2006/relationships/image" Target="../media/image70.png"/><Relationship Id="rId74" Type="http://schemas.openxmlformats.org/officeDocument/2006/relationships/image" Target="../media/image78.png"/><Relationship Id="rId79" Type="http://schemas.openxmlformats.org/officeDocument/2006/relationships/image" Target="../media/image82.png"/><Relationship Id="rId5" Type="http://schemas.openxmlformats.org/officeDocument/2006/relationships/image" Target="../media/image11.png"/><Relationship Id="rId61" Type="http://schemas.openxmlformats.org/officeDocument/2006/relationships/image" Target="../media/image66.png"/><Relationship Id="rId82" Type="http://schemas.openxmlformats.org/officeDocument/2006/relationships/image" Target="../media/image85.png"/><Relationship Id="rId10" Type="http://schemas.openxmlformats.org/officeDocument/2006/relationships/image" Target="../media/image16.png"/><Relationship Id="rId19" Type="http://schemas.openxmlformats.org/officeDocument/2006/relationships/image" Target="../media/image25.jpeg"/><Relationship Id="rId31" Type="http://schemas.openxmlformats.org/officeDocument/2006/relationships/image" Target="../media/image37.png"/><Relationship Id="rId44" Type="http://schemas.openxmlformats.org/officeDocument/2006/relationships/image" Target="../media/image50.png"/><Relationship Id="rId52" Type="http://schemas.openxmlformats.org/officeDocument/2006/relationships/image" Target="../media/image58.png"/><Relationship Id="rId60" Type="http://schemas.openxmlformats.org/officeDocument/2006/relationships/image" Target="../media/image65.jpeg"/><Relationship Id="rId65" Type="http://schemas.openxmlformats.org/officeDocument/2006/relationships/image" Target="../media/image69.png"/><Relationship Id="rId73" Type="http://schemas.openxmlformats.org/officeDocument/2006/relationships/image" Target="../media/image77.jpeg"/><Relationship Id="rId78" Type="http://schemas.openxmlformats.org/officeDocument/2006/relationships/image" Target="../media/image81.png"/><Relationship Id="rId81" Type="http://schemas.openxmlformats.org/officeDocument/2006/relationships/image" Target="../media/image84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jpeg"/><Relationship Id="rId30" Type="http://schemas.openxmlformats.org/officeDocument/2006/relationships/image" Target="../media/image36.gif"/><Relationship Id="rId35" Type="http://schemas.openxmlformats.org/officeDocument/2006/relationships/image" Target="../media/image41.png"/><Relationship Id="rId43" Type="http://schemas.openxmlformats.org/officeDocument/2006/relationships/image" Target="../media/image49.png"/><Relationship Id="rId48" Type="http://schemas.openxmlformats.org/officeDocument/2006/relationships/image" Target="../media/image54.png"/><Relationship Id="rId56" Type="http://schemas.openxmlformats.org/officeDocument/2006/relationships/image" Target="../media/image62.png"/><Relationship Id="rId64" Type="http://schemas.openxmlformats.org/officeDocument/2006/relationships/image" Target="../media/image68.jpeg"/><Relationship Id="rId69" Type="http://schemas.openxmlformats.org/officeDocument/2006/relationships/image" Target="../media/image73.jpeg"/><Relationship Id="rId77" Type="http://schemas.openxmlformats.org/officeDocument/2006/relationships/image" Target="cid:image001.png@01D138D8.A7E243D0" TargetMode="External"/><Relationship Id="rId8" Type="http://schemas.openxmlformats.org/officeDocument/2006/relationships/image" Target="../media/image14.png"/><Relationship Id="rId51" Type="http://schemas.openxmlformats.org/officeDocument/2006/relationships/image" Target="../media/image57.png"/><Relationship Id="rId72" Type="http://schemas.openxmlformats.org/officeDocument/2006/relationships/image" Target="../media/image76.png"/><Relationship Id="rId80" Type="http://schemas.openxmlformats.org/officeDocument/2006/relationships/image" Target="../media/image83.png"/><Relationship Id="rId3" Type="http://schemas.openxmlformats.org/officeDocument/2006/relationships/image" Target="../media/image9.png"/><Relationship Id="rId12" Type="http://schemas.openxmlformats.org/officeDocument/2006/relationships/image" Target="../media/image18.jpeg"/><Relationship Id="rId17" Type="http://schemas.openxmlformats.org/officeDocument/2006/relationships/image" Target="../media/image23.png"/><Relationship Id="rId25" Type="http://schemas.openxmlformats.org/officeDocument/2006/relationships/image" Target="../media/image31.jpeg"/><Relationship Id="rId33" Type="http://schemas.openxmlformats.org/officeDocument/2006/relationships/image" Target="../media/image39.jpeg"/><Relationship Id="rId38" Type="http://schemas.openxmlformats.org/officeDocument/2006/relationships/image" Target="../media/image44.png"/><Relationship Id="rId46" Type="http://schemas.openxmlformats.org/officeDocument/2006/relationships/image" Target="../media/image52.png"/><Relationship Id="rId59" Type="http://schemas.openxmlformats.org/officeDocument/2006/relationships/image" Target="../media/image64.png"/><Relationship Id="rId67" Type="http://schemas.openxmlformats.org/officeDocument/2006/relationships/image" Target="../media/image71.jpeg"/><Relationship Id="rId20" Type="http://schemas.openxmlformats.org/officeDocument/2006/relationships/image" Target="../media/image26.jpeg"/><Relationship Id="rId41" Type="http://schemas.openxmlformats.org/officeDocument/2006/relationships/image" Target="../media/image47.png"/><Relationship Id="rId54" Type="http://schemas.openxmlformats.org/officeDocument/2006/relationships/image" Target="../media/image60.jpeg"/><Relationship Id="rId62" Type="http://schemas.openxmlformats.org/officeDocument/2006/relationships/image" Target="../media/image67.jpeg"/><Relationship Id="rId70" Type="http://schemas.openxmlformats.org/officeDocument/2006/relationships/image" Target="../media/image74.gif"/><Relationship Id="rId75" Type="http://schemas.openxmlformats.org/officeDocument/2006/relationships/image" Target="../media/image79.jpeg"/><Relationship Id="rId83" Type="http://schemas.openxmlformats.org/officeDocument/2006/relationships/image" Target="../media/image86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jpeg"/><Relationship Id="rId49" Type="http://schemas.openxmlformats.org/officeDocument/2006/relationships/image" Target="../media/image55.png"/><Relationship Id="rId57" Type="http://schemas.openxmlformats.org/officeDocument/2006/relationships/image" Target="../media/image6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468313" y="3933825"/>
            <a:ext cx="8429625" cy="5715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b="1" dirty="0" smtClean="0">
                <a:solidFill>
                  <a:srgbClr val="FFFF00"/>
                </a:solidFill>
              </a:rPr>
              <a:t>CEN and CENELEC approach to Security, Privacy and Trust</a:t>
            </a:r>
            <a:br>
              <a:rPr lang="en-GB" b="1" dirty="0" smtClean="0">
                <a:solidFill>
                  <a:srgbClr val="FFFF00"/>
                </a:solidFill>
              </a:rPr>
            </a:br>
            <a:r>
              <a:rPr lang="en-GB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Leading the way in Europe</a:t>
            </a:r>
            <a:endParaRPr lang="en-GB" altLang="en-US" i="1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5656" y="5805264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solidFill>
                  <a:schemeClr val="bg1"/>
                </a:solidFill>
              </a:rPr>
              <a:t>Ashok Ganesh, CEN – CENELEC</a:t>
            </a:r>
          </a:p>
          <a:p>
            <a:pPr algn="r"/>
            <a:r>
              <a:rPr lang="en-GB" sz="1400" dirty="0" smtClean="0">
                <a:solidFill>
                  <a:schemeClr val="bg1"/>
                </a:solidFill>
              </a:rPr>
              <a:t>Global Standards Symposium 2016-10-24 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80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Privacy by design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marL="432000">
              <a:spcAft>
                <a:spcPts val="600"/>
              </a:spcAft>
            </a:pPr>
            <a:r>
              <a:rPr lang="en-GB" sz="2000" b="1" dirty="0" smtClean="0"/>
              <a:t>JWG 8 Privacy </a:t>
            </a:r>
            <a:r>
              <a:rPr lang="en-GB" sz="2000" b="1" dirty="0"/>
              <a:t>management in products and </a:t>
            </a:r>
            <a:r>
              <a:rPr lang="en-GB" sz="2000" b="1" dirty="0" smtClean="0"/>
              <a:t>services</a:t>
            </a:r>
            <a:r>
              <a:rPr lang="en-GB" sz="2000" dirty="0" smtClean="0"/>
              <a:t> </a:t>
            </a:r>
          </a:p>
          <a:p>
            <a:pPr marL="43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define privacy requirements for the implementation of Privacy-by design principles for </a:t>
            </a:r>
            <a:r>
              <a:rPr lang="en-GB" sz="2000" dirty="0" smtClean="0"/>
              <a:t>security </a:t>
            </a:r>
            <a:r>
              <a:rPr lang="en-GB" sz="2000" dirty="0"/>
              <a:t>product/services lifecycle in any business domain.</a:t>
            </a:r>
          </a:p>
          <a:p>
            <a:pPr marL="43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EC/EFTA</a:t>
            </a:r>
            <a:r>
              <a:rPr lang="en-GB" sz="2000" u="sng" dirty="0" smtClean="0"/>
              <a:t> </a:t>
            </a:r>
            <a:r>
              <a:rPr lang="en-GB" sz="2000" dirty="0" smtClean="0"/>
              <a:t>M/530 ‘</a:t>
            </a:r>
            <a:r>
              <a:rPr lang="en-GB" sz="2000" dirty="0"/>
              <a:t>Privacy management in the design and development and in the production and service provision processes of security technologies</a:t>
            </a:r>
            <a:r>
              <a:rPr lang="en-GB" sz="2000" dirty="0" smtClean="0"/>
              <a:t>’</a:t>
            </a:r>
          </a:p>
          <a:p>
            <a:pPr marL="432000">
              <a:spcAft>
                <a:spcPts val="600"/>
              </a:spcAft>
            </a:pPr>
            <a:r>
              <a:rPr lang="en-US" sz="2000" dirty="0" smtClean="0"/>
              <a:t>Work </a:t>
            </a:r>
            <a:r>
              <a:rPr lang="en-GB" sz="2000" dirty="0" smtClean="0"/>
              <a:t>programme</a:t>
            </a:r>
          </a:p>
          <a:p>
            <a:pPr marL="43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Data </a:t>
            </a:r>
            <a:r>
              <a:rPr lang="en-US" sz="2000" dirty="0"/>
              <a:t>protection by design and by default </a:t>
            </a:r>
            <a:r>
              <a:rPr lang="en-US" sz="2000" dirty="0" smtClean="0"/>
              <a:t>(EN</a:t>
            </a:r>
            <a:r>
              <a:rPr lang="en-US" sz="2000" dirty="0"/>
              <a:t>)</a:t>
            </a:r>
          </a:p>
          <a:p>
            <a:pPr marL="43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Video</a:t>
            </a:r>
            <a:r>
              <a:rPr lang="fr-FR" sz="2000" dirty="0" smtClean="0"/>
              <a:t> surveillance </a:t>
            </a:r>
            <a:r>
              <a:rPr lang="fr-FR" sz="2000" dirty="0"/>
              <a:t>(</a:t>
            </a:r>
            <a:r>
              <a:rPr lang="fr-FR" sz="2000" dirty="0" smtClean="0"/>
              <a:t>CEN/TR)</a:t>
            </a:r>
            <a:endParaRPr lang="fr-FR" sz="2000" dirty="0"/>
          </a:p>
          <a:p>
            <a:pPr marL="432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Biometric </a:t>
            </a:r>
            <a:r>
              <a:rPr lang="en-US" sz="2000" dirty="0"/>
              <a:t>for access control including face recognition (CEN/TR)</a:t>
            </a:r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33884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Cybersecurity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6276"/>
            <a:ext cx="9143999" cy="537172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GB" sz="1800" dirty="0" smtClean="0"/>
              <a:t>	</a:t>
            </a:r>
            <a:r>
              <a:rPr lang="en-GB" sz="2000" dirty="0" smtClean="0"/>
              <a:t>CEN-CENELEC </a:t>
            </a:r>
            <a:r>
              <a:rPr lang="en-GB" sz="2000" dirty="0"/>
              <a:t>Focus </a:t>
            </a:r>
            <a:r>
              <a:rPr lang="en-GB" sz="2000" dirty="0" smtClean="0"/>
              <a:t>Group</a:t>
            </a:r>
          </a:p>
          <a:p>
            <a:pPr lvl="1"/>
            <a:r>
              <a:rPr lang="en-GB" sz="2000" dirty="0" smtClean="0"/>
              <a:t>explore </a:t>
            </a:r>
            <a:r>
              <a:rPr lang="en-GB" sz="2000" dirty="0"/>
              <a:t>ways and means for supporting the implementation of </a:t>
            </a:r>
            <a:r>
              <a:rPr lang="en-GB" sz="2000" dirty="0" smtClean="0"/>
              <a:t>trustworthy </a:t>
            </a:r>
            <a:r>
              <a:rPr lang="en-GB" sz="2000" dirty="0"/>
              <a:t>Digital Single Market in terms of cybersecurity aspects and data protection</a:t>
            </a:r>
            <a:r>
              <a:rPr lang="en-GB" sz="20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dirty="0"/>
          </a:p>
          <a:p>
            <a:pPr lvl="1"/>
            <a:r>
              <a:rPr lang="en-GB" sz="2000" dirty="0"/>
              <a:t>ISO/IEC 27001 </a:t>
            </a:r>
            <a:r>
              <a:rPr lang="en-GB" sz="2000" dirty="0" smtClean="0"/>
              <a:t>Information Security Management </a:t>
            </a:r>
          </a:p>
          <a:p>
            <a:endParaRPr lang="en-GB" sz="2000" dirty="0"/>
          </a:p>
          <a:p>
            <a:pPr lvl="1"/>
            <a:r>
              <a:rPr lang="en-GB" sz="2000" dirty="0" smtClean="0"/>
              <a:t>Workshop Q1 2017: </a:t>
            </a:r>
            <a:r>
              <a:rPr lang="en-GB" sz="2000" dirty="0"/>
              <a:t>vertical </a:t>
            </a:r>
            <a:r>
              <a:rPr lang="en-GB" sz="2000" dirty="0" smtClean="0"/>
              <a:t>sectors’ needs: </a:t>
            </a:r>
            <a:endParaRPr lang="en-GB" sz="2000" dirty="0"/>
          </a:p>
          <a:p>
            <a:pPr lvl="2"/>
            <a:r>
              <a:rPr lang="en-GB" dirty="0" smtClean="0"/>
              <a:t>Efficiency </a:t>
            </a:r>
          </a:p>
          <a:p>
            <a:pPr lvl="2"/>
            <a:r>
              <a:rPr lang="en-GB" dirty="0" smtClean="0"/>
              <a:t>Integrity </a:t>
            </a:r>
          </a:p>
          <a:p>
            <a:pPr lvl="2"/>
            <a:r>
              <a:rPr lang="en-GB" dirty="0" smtClean="0"/>
              <a:t>Availability </a:t>
            </a:r>
          </a:p>
          <a:p>
            <a:pPr lvl="2"/>
            <a:r>
              <a:rPr lang="en-GB" dirty="0" smtClean="0"/>
              <a:t>Confidentiality </a:t>
            </a:r>
          </a:p>
          <a:p>
            <a:pPr lvl="2"/>
            <a:r>
              <a:rPr lang="en-GB" b="1" dirty="0"/>
              <a:t>Functional safety</a:t>
            </a:r>
            <a:r>
              <a:rPr lang="en-GB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000" dirty="0"/>
          </a:p>
          <a:p>
            <a:pPr>
              <a:buFont typeface="Arial" panose="020B0604020202020204" pitchFamily="34" charset="0"/>
              <a:buChar char="•"/>
            </a:pPr>
            <a:endParaRPr lang="en-GB" sz="2000" dirty="0"/>
          </a:p>
          <a:p>
            <a:r>
              <a:rPr lang="en-GB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4150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2789" y="3352432"/>
            <a:ext cx="66247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www.cen.eu </a:t>
            </a:r>
            <a:r>
              <a:rPr lang="en-GB" sz="28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www.cenelec.eu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www.cencenelec.eu</a:t>
            </a:r>
          </a:p>
          <a:p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028" y="5260836"/>
            <a:ext cx="782020" cy="6884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725" y="5260836"/>
            <a:ext cx="759219" cy="688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788" y="5259102"/>
            <a:ext cx="708348" cy="6585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805" y="5260836"/>
            <a:ext cx="796435" cy="6884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9552" y="5477162"/>
            <a:ext cx="1896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+mj-lt"/>
              </a:rPr>
              <a:t>Follow us on:</a:t>
            </a:r>
            <a:endParaRPr lang="en-GB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229200"/>
            <a:ext cx="748441" cy="684472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398196" y="2583104"/>
            <a:ext cx="8429684" cy="57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B30098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449E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449E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449E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449E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00449E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00449E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00449E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00449E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GB" sz="3600" b="1" dirty="0" smtClean="0">
                <a:solidFill>
                  <a:schemeClr val="bg1">
                    <a:lumMod val="85000"/>
                  </a:schemeClr>
                </a:solidFill>
              </a:rPr>
              <a:t>Thank you!</a:t>
            </a:r>
            <a:endParaRPr lang="en-GB" sz="36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58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2" descr="I:\Comm\Production\Maps\MAPS 2014 CEN CENELEC\Map_CEN-CENELEC_Members_Affiliates_2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350" y="1570038"/>
            <a:ext cx="4673600" cy="431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itle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6778625" cy="1150938"/>
          </a:xfrm>
        </p:spPr>
        <p:txBody>
          <a:bodyPr/>
          <a:lstStyle/>
          <a:p>
            <a:r>
              <a:rPr lang="nl-BE" altLang="en-US" dirty="0" err="1" smtClean="0"/>
              <a:t>Who</a:t>
            </a:r>
            <a:r>
              <a:rPr lang="nl-BE" altLang="en-US" dirty="0" smtClean="0"/>
              <a:t> </a:t>
            </a:r>
            <a:r>
              <a:rPr lang="nl-BE" altLang="en-US" dirty="0"/>
              <a:t>are we</a:t>
            </a:r>
            <a:r>
              <a:rPr lang="nl-BE" altLang="en-US" dirty="0" smtClean="0"/>
              <a:t>?</a:t>
            </a:r>
          </a:p>
        </p:txBody>
      </p:sp>
      <p:grpSp>
        <p:nvGrpSpPr>
          <p:cNvPr id="29700" name="Group 24"/>
          <p:cNvGrpSpPr>
            <a:grpSpLocks/>
          </p:cNvGrpSpPr>
          <p:nvPr/>
        </p:nvGrpSpPr>
        <p:grpSpPr bwMode="auto">
          <a:xfrm>
            <a:off x="4370388" y="5886450"/>
            <a:ext cx="1503362" cy="557213"/>
            <a:chOff x="4350539" y="5877525"/>
            <a:chExt cx="1503362" cy="556712"/>
          </a:xfrm>
        </p:grpSpPr>
        <p:grpSp>
          <p:nvGrpSpPr>
            <p:cNvPr id="29702" name="Group 22"/>
            <p:cNvGrpSpPr>
              <a:grpSpLocks/>
            </p:cNvGrpSpPr>
            <p:nvPr/>
          </p:nvGrpSpPr>
          <p:grpSpPr bwMode="auto">
            <a:xfrm>
              <a:off x="4350539" y="5877525"/>
              <a:ext cx="1503362" cy="556712"/>
              <a:chOff x="4350539" y="5877525"/>
              <a:chExt cx="1503362" cy="556712"/>
            </a:xfrm>
          </p:grpSpPr>
          <p:sp>
            <p:nvSpPr>
              <p:cNvPr id="29704" name="TextBox 16"/>
              <p:cNvSpPr txBox="1">
                <a:spLocks noChangeArrowheads="1"/>
              </p:cNvSpPr>
              <p:nvPr/>
            </p:nvSpPr>
            <p:spPr bwMode="auto">
              <a:xfrm>
                <a:off x="4350539" y="6126440"/>
                <a:ext cx="1503362" cy="3077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1E887F"/>
                  </a:buClr>
                  <a:defRPr sz="2400">
                    <a:solidFill>
                      <a:srgbClr val="00449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742950" indent="-285750" eaLnBrk="0" hangingPunct="0">
                  <a:spcBef>
                    <a:spcPts val="600"/>
                  </a:spcBef>
                  <a:buClr>
                    <a:srgbClr val="00449E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1143000" indent="-228600" eaLnBrk="0" hangingPunct="0">
                  <a:spcBef>
                    <a:spcPts val="600"/>
                  </a:spcBef>
                  <a:buClr>
                    <a:srgbClr val="00449E"/>
                  </a:buClr>
                  <a:buFont typeface="Calibri" panose="020F0502020204030204" pitchFamily="34" charset="0"/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600200" indent="-228600" eaLnBrk="0" hangingPunct="0">
                  <a:spcBef>
                    <a:spcPts val="600"/>
                  </a:spcBef>
                  <a:buClr>
                    <a:srgbClr val="00449E"/>
                  </a:buClr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00449E"/>
                  </a:buClr>
                  <a:buFont typeface="Arial" panose="020B0604020202020204" pitchFamily="34" charset="0"/>
                  <a:buChar char="•"/>
                  <a:defRPr sz="1600" i="1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49E"/>
                  </a:buClr>
                  <a:buFont typeface="Arial" panose="020B0604020202020204" pitchFamily="34" charset="0"/>
                  <a:buChar char="•"/>
                  <a:defRPr sz="1600" i="1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49E"/>
                  </a:buClr>
                  <a:buFont typeface="Arial" panose="020B0604020202020204" pitchFamily="34" charset="0"/>
                  <a:buChar char="•"/>
                  <a:defRPr sz="1600" i="1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49E"/>
                  </a:buClr>
                  <a:buFont typeface="Arial" panose="020B0604020202020204" pitchFamily="34" charset="0"/>
                  <a:buChar char="•"/>
                  <a:defRPr sz="1600" i="1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49E"/>
                  </a:buClr>
                  <a:buFont typeface="Arial" panose="020B0604020202020204" pitchFamily="34" charset="0"/>
                  <a:buChar char="•"/>
                  <a:defRPr sz="1600" i="1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</a:pPr>
                <a:r>
                  <a:rPr lang="en-GB" altLang="en-US" sz="1400">
                    <a:latin typeface="Arial" panose="020B0604020202020204" pitchFamily="34" charset="0"/>
                  </a:rPr>
                  <a:t>Affiliates</a:t>
                </a:r>
              </a:p>
            </p:txBody>
          </p:sp>
          <p:sp>
            <p:nvSpPr>
              <p:cNvPr id="29705" name="TextBox 14"/>
              <p:cNvSpPr txBox="1">
                <a:spLocks noChangeArrowheads="1"/>
              </p:cNvSpPr>
              <p:nvPr/>
            </p:nvSpPr>
            <p:spPr bwMode="auto">
              <a:xfrm>
                <a:off x="4592762" y="5877525"/>
                <a:ext cx="1055190" cy="3077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1E887F"/>
                  </a:buClr>
                  <a:defRPr sz="2400">
                    <a:solidFill>
                      <a:srgbClr val="00449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742950" indent="-285750" eaLnBrk="0" hangingPunct="0">
                  <a:spcBef>
                    <a:spcPts val="600"/>
                  </a:spcBef>
                  <a:buClr>
                    <a:srgbClr val="00449E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1143000" indent="-228600" eaLnBrk="0" hangingPunct="0">
                  <a:spcBef>
                    <a:spcPts val="600"/>
                  </a:spcBef>
                  <a:buClr>
                    <a:srgbClr val="00449E"/>
                  </a:buClr>
                  <a:buFont typeface="Calibri" panose="020F0502020204030204" pitchFamily="34" charset="0"/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600200" indent="-228600" eaLnBrk="0" hangingPunct="0">
                  <a:spcBef>
                    <a:spcPts val="600"/>
                  </a:spcBef>
                  <a:buClr>
                    <a:srgbClr val="00449E"/>
                  </a:buClr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00449E"/>
                  </a:buClr>
                  <a:buFont typeface="Arial" panose="020B0604020202020204" pitchFamily="34" charset="0"/>
                  <a:buChar char="•"/>
                  <a:defRPr sz="1600" i="1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49E"/>
                  </a:buClr>
                  <a:buFont typeface="Arial" panose="020B0604020202020204" pitchFamily="34" charset="0"/>
                  <a:buChar char="•"/>
                  <a:defRPr sz="1600" i="1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49E"/>
                  </a:buClr>
                  <a:buFont typeface="Arial" panose="020B0604020202020204" pitchFamily="34" charset="0"/>
                  <a:buChar char="•"/>
                  <a:defRPr sz="1600" i="1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49E"/>
                  </a:buClr>
                  <a:buFont typeface="Arial" panose="020B0604020202020204" pitchFamily="34" charset="0"/>
                  <a:buChar char="•"/>
                  <a:defRPr sz="1600" i="1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49E"/>
                  </a:buClr>
                  <a:buFont typeface="Arial" panose="020B0604020202020204" pitchFamily="34" charset="0"/>
                  <a:buChar char="•"/>
                  <a:defRPr sz="1600" i="1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</a:pPr>
                <a:r>
                  <a:rPr lang="en-GB" altLang="en-US" sz="1400">
                    <a:latin typeface="Arial" panose="020B0604020202020204" pitchFamily="34" charset="0"/>
                  </a:rPr>
                  <a:t>Members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4541039" y="5972689"/>
                <a:ext cx="107950" cy="107853"/>
              </a:xfrm>
              <a:prstGeom prst="rect">
                <a:avLst/>
              </a:prstGeom>
              <a:solidFill>
                <a:srgbClr val="2E4089"/>
              </a:solidFill>
              <a:ln>
                <a:solidFill>
                  <a:srgbClr val="0044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23" name="Rectangle 22"/>
            <p:cNvSpPr/>
            <p:nvPr/>
          </p:nvSpPr>
          <p:spPr bwMode="auto">
            <a:xfrm>
              <a:off x="4526751" y="6197912"/>
              <a:ext cx="142875" cy="14433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30188" y="1597025"/>
            <a:ext cx="4533900" cy="4784725"/>
          </a:xfrm>
        </p:spPr>
        <p:txBody>
          <a:bodyPr/>
          <a:lstStyle/>
          <a:p>
            <a:pPr marL="269875" indent="-269875">
              <a:spcBef>
                <a:spcPct val="20000"/>
              </a:spcBef>
              <a:buClr>
                <a:srgbClr val="00449E"/>
              </a:buClr>
              <a:buFont typeface="Wingdings" pitchFamily="2" charset="2"/>
              <a:buChar char="Ø"/>
              <a:defRPr/>
            </a:pPr>
            <a:r>
              <a:rPr lang="en-GB" kern="0" dirty="0" smtClean="0">
                <a:cs typeface="Times New Roman" pitchFamily="18" charset="0"/>
              </a:rPr>
              <a:t>33 Members </a:t>
            </a:r>
            <a:r>
              <a:rPr lang="en-GB" kern="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/>
            </a:r>
            <a:br>
              <a:rPr lang="en-GB" kern="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en-GB" sz="1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</a:t>
            </a:r>
          </a:p>
          <a:p>
            <a:pPr marL="269875" indent="-269875">
              <a:spcBef>
                <a:spcPct val="20000"/>
              </a:spcBef>
              <a:buClr>
                <a:srgbClr val="7030A0"/>
              </a:buClr>
              <a:buFont typeface="Wingdings" pitchFamily="2" charset="2"/>
              <a:buChar char="Ø"/>
              <a:defRPr/>
            </a:pPr>
            <a:r>
              <a:rPr lang="en-GB" kern="0" dirty="0" smtClean="0">
                <a:solidFill>
                  <a:srgbClr val="7030A0"/>
                </a:solidFill>
                <a:cs typeface="Times New Roman" pitchFamily="18" charset="0"/>
              </a:rPr>
              <a:t>Affiliates</a:t>
            </a:r>
          </a:p>
          <a:p>
            <a:pPr marL="269875" indent="-269875">
              <a:spcBef>
                <a:spcPct val="20000"/>
              </a:spcBef>
              <a:buClr>
                <a:srgbClr val="7030A0"/>
              </a:buClr>
              <a:buFont typeface="Wingdings" pitchFamily="2" charset="2"/>
              <a:buChar char="Ø"/>
              <a:defRPr/>
            </a:pPr>
            <a:endParaRPr lang="en-GB" kern="0" dirty="0" smtClean="0"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rgbClr val="00449E"/>
              </a:buClr>
              <a:buFont typeface="Wingdings" panose="05000000000000000000" pitchFamily="2" charset="2"/>
              <a:buChar char="§"/>
              <a:defRPr/>
            </a:pPr>
            <a:endParaRPr lang="en-GB" kern="0" dirty="0" smtClean="0">
              <a:cs typeface="Times New Roman" pitchFamily="18" charset="0"/>
            </a:endParaRPr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746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0" t="7851" r="2838" b="23736"/>
          <a:stretch/>
        </p:blipFill>
        <p:spPr>
          <a:xfrm>
            <a:off x="251520" y="1556792"/>
            <a:ext cx="7992888" cy="43924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9" r="56755" b="72995"/>
          <a:stretch/>
        </p:blipFill>
        <p:spPr>
          <a:xfrm>
            <a:off x="6948264" y="1484784"/>
            <a:ext cx="1736899" cy="18224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CEN and CENELEC Network</a:t>
            </a:r>
            <a:endParaRPr lang="en-GB" sz="2400" b="1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1484784"/>
            <a:ext cx="3816424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CEN-CENELEC-PPT template_layouts_V04_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5732463"/>
            <a:ext cx="2357437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5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6778625" cy="1150938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Fundamentals – CEN and CENELEC standards are…</a:t>
            </a:r>
            <a:endParaRPr lang="en-GB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388" y="1773238"/>
            <a:ext cx="8686800" cy="4176042"/>
          </a:xfrm>
        </p:spPr>
        <p:txBody>
          <a:bodyPr/>
          <a:lstStyle/>
          <a:p>
            <a:pPr marL="363538" indent="-363538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GB" dirty="0" smtClean="0">
                <a:solidFill>
                  <a:schemeClr val="tx2"/>
                </a:solidFill>
              </a:rPr>
              <a:t>Based </a:t>
            </a:r>
            <a:r>
              <a:rPr lang="en-GB" dirty="0">
                <a:solidFill>
                  <a:schemeClr val="tx2"/>
                </a:solidFill>
              </a:rPr>
              <a:t>on the </a:t>
            </a:r>
            <a:r>
              <a:rPr lang="en-GB" sz="31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delegation principle</a:t>
            </a:r>
          </a:p>
          <a:p>
            <a:pPr marL="363538" indent="-363538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GB" dirty="0">
                <a:solidFill>
                  <a:schemeClr val="tx2"/>
                </a:solidFill>
              </a:rPr>
              <a:t>Representing </a:t>
            </a:r>
            <a:r>
              <a:rPr lang="en-GB" sz="3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consensus</a:t>
            </a:r>
            <a:r>
              <a:rPr lang="en-GB" sz="32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>
                <a:solidFill>
                  <a:schemeClr val="tx2"/>
                </a:solidFill>
              </a:rPr>
              <a:t>among all interested parties, including</a:t>
            </a:r>
            <a:r>
              <a:rPr lang="en-GB" sz="2800" dirty="0">
                <a:solidFill>
                  <a:schemeClr val="tx2"/>
                </a:solidFill>
              </a:rPr>
              <a:t> </a:t>
            </a:r>
            <a:r>
              <a:rPr lang="en-GB" sz="32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industry</a:t>
            </a:r>
            <a:r>
              <a:rPr lang="en-GB" sz="3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2800" dirty="0">
                <a:solidFill>
                  <a:schemeClr val="tx2"/>
                </a:solidFill>
              </a:rPr>
              <a:t>&amp; </a:t>
            </a:r>
            <a:r>
              <a:rPr lang="en-GB" sz="3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SMEs</a:t>
            </a:r>
            <a:r>
              <a:rPr lang="en-GB" sz="2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sz="2800" dirty="0" smtClean="0">
                <a:solidFill>
                  <a:schemeClr val="tx2"/>
                </a:solidFill>
              </a:rPr>
              <a:t>and </a:t>
            </a:r>
            <a:r>
              <a:rPr lang="en-GB" sz="32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societal stakeholders </a:t>
            </a:r>
          </a:p>
          <a:p>
            <a:pPr marL="363538" indent="-363538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GB" sz="3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Voluntary</a:t>
            </a:r>
            <a:endParaRPr lang="en-GB" sz="28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3538" indent="-363538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GB" dirty="0" smtClean="0">
                <a:solidFill>
                  <a:schemeClr val="tx2"/>
                </a:solidFill>
              </a:rPr>
              <a:t>Developed by </a:t>
            </a:r>
            <a:r>
              <a:rPr lang="en-GB" sz="31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independent organizations</a:t>
            </a:r>
            <a:r>
              <a:rPr lang="en-GB" sz="32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smtClean="0">
                <a:solidFill>
                  <a:schemeClr val="tx2"/>
                </a:solidFill>
              </a:rPr>
              <a:t>distinct from authorities</a:t>
            </a:r>
          </a:p>
          <a:p>
            <a:pPr marL="363538" indent="-363538">
              <a:buFont typeface="Arial" panose="020B0604020202020204" pitchFamily="34" charset="0"/>
              <a:buChar char="•"/>
              <a:defRPr/>
            </a:pPr>
            <a:endParaRPr lang="en-GB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146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41300" y="333375"/>
            <a:ext cx="6357938" cy="863600"/>
          </a:xfrm>
        </p:spPr>
        <p:txBody>
          <a:bodyPr>
            <a:normAutofit/>
          </a:bodyPr>
          <a:lstStyle/>
          <a:p>
            <a:r>
              <a:rPr lang="en-GB" altLang="en-US" dirty="0"/>
              <a:t>CEN and </a:t>
            </a:r>
            <a:r>
              <a:rPr lang="en-GB" altLang="en-US" dirty="0" smtClean="0"/>
              <a:t>CENELEC - Impact</a:t>
            </a:r>
            <a:endParaRPr lang="en-GB" altLang="en-US" dirty="0"/>
          </a:p>
        </p:txBody>
      </p:sp>
      <p:pic>
        <p:nvPicPr>
          <p:cNvPr id="11" name="Picture 10" descr="MAP_ CEN-CENELEC_June2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67069" y="2204864"/>
            <a:ext cx="3897419" cy="3600400"/>
          </a:xfrm>
          <a:prstGeom prst="roundRect">
            <a:avLst>
              <a:gd name="adj" fmla="val 24990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51520" y="1628800"/>
            <a:ext cx="6089625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28638" indent="-528638">
              <a:buFont typeface="Wingdings" panose="05000000000000000000" pitchFamily="2" charset="2"/>
              <a:buChar char="Ø"/>
              <a:defRPr/>
            </a:pP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33 </a:t>
            </a: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identical national standards</a:t>
            </a:r>
          </a:p>
          <a:p>
            <a:pPr marL="528638" indent="-528638">
              <a:buFont typeface="Wingdings" panose="05000000000000000000" pitchFamily="2" charset="2"/>
              <a:buChar char="Ø"/>
              <a:defRPr/>
            </a:pPr>
            <a:endParaRPr lang="en-GB" sz="2400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marL="528638" indent="-528638">
              <a:buFont typeface="Wingdings" panose="05000000000000000000" pitchFamily="2" charset="2"/>
              <a:buChar char="Ø"/>
              <a:defRPr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All conflicting standards removed</a:t>
            </a:r>
          </a:p>
          <a:p>
            <a:pPr marL="528638" indent="-528638">
              <a:buFont typeface="Wingdings" panose="05000000000000000000" pitchFamily="2" charset="2"/>
              <a:buChar char="Ø"/>
              <a:defRPr/>
            </a:pPr>
            <a:endParaRPr lang="en-GB" sz="2400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marL="528638" indent="-528638">
              <a:buFont typeface="Wingdings" panose="05000000000000000000" pitchFamily="2" charset="2"/>
              <a:buChar char="Ø"/>
              <a:defRPr/>
            </a:pP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Access to a market of 500            million people</a:t>
            </a:r>
          </a:p>
          <a:p>
            <a:pPr marL="528638" indent="-528638">
              <a:buFont typeface="Wingdings" panose="05000000000000000000" pitchFamily="2" charset="2"/>
              <a:buChar char="Ø"/>
              <a:defRPr/>
            </a:pPr>
            <a:endParaRPr lang="en-GB" sz="2400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marL="528638" indent="-528638">
              <a:buFont typeface="Wingdings" panose="05000000000000000000" pitchFamily="2" charset="2"/>
              <a:buChar char="Ø"/>
              <a:defRPr/>
            </a:pP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Supporting free circulation </a:t>
            </a:r>
          </a:p>
          <a:p>
            <a:pPr>
              <a:defRPr/>
            </a:pP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    goods in Europe </a:t>
            </a:r>
          </a:p>
          <a:p>
            <a:pPr>
              <a:defRPr/>
            </a:pPr>
            <a:r>
              <a:rPr lang="en-GB" sz="24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   and beyond</a:t>
            </a:r>
            <a:endParaRPr lang="en-GB" sz="2400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35406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50825" y="500063"/>
            <a:ext cx="6443663" cy="685800"/>
          </a:xfrm>
        </p:spPr>
        <p:txBody>
          <a:bodyPr/>
          <a:lstStyle/>
          <a:p>
            <a:r>
              <a:rPr lang="en-GB" altLang="en-US" smtClean="0"/>
              <a:t>European Standards – evolution</a:t>
            </a:r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</p:nvPr>
        </p:nvGraphicFramePr>
        <p:xfrm>
          <a:off x="-468560" y="-504000"/>
          <a:ext cx="10044000" cy="8363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436" name="TextBox 1"/>
          <p:cNvSpPr txBox="1">
            <a:spLocks noChangeArrowheads="1"/>
          </p:cNvSpPr>
          <p:nvPr/>
        </p:nvSpPr>
        <p:spPr bwMode="auto">
          <a:xfrm>
            <a:off x="2339975" y="5157788"/>
            <a:ext cx="3816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n-GB" sz="2000" b="1" i="1">
                <a:solidFill>
                  <a:srgbClr val="0070C0"/>
                </a:solidFill>
              </a:rPr>
              <a:t>…meeting stakeholder needs </a:t>
            </a:r>
          </a:p>
        </p:txBody>
      </p:sp>
    </p:spTree>
    <p:extLst>
      <p:ext uri="{BB962C8B-B14F-4D97-AF65-F5344CB8AC3E}">
        <p14:creationId xmlns:p14="http://schemas.microsoft.com/office/powerpoint/2010/main" val="338150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484785"/>
            <a:ext cx="9289032" cy="52565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Strategic challenge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115328" cy="3705275"/>
          </a:xfrm>
        </p:spPr>
        <p:txBody>
          <a:bodyPr/>
          <a:lstStyle/>
          <a:p>
            <a:pPr algn="ctr"/>
            <a:r>
              <a:rPr lang="en-GB" sz="2800" b="1" dirty="0" smtClean="0"/>
              <a:t>Supporting the take up of </a:t>
            </a:r>
          </a:p>
          <a:p>
            <a:pPr algn="ctr"/>
            <a:r>
              <a:rPr lang="en-GB" sz="2800" b="1" dirty="0" smtClean="0"/>
              <a:t>digital technologies in non-digital sectors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074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Picture 194" descr="irtf-logo-4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251" y="4854379"/>
            <a:ext cx="291645" cy="208526"/>
          </a:xfrm>
          <a:prstGeom prst="rect">
            <a:avLst/>
          </a:prstGeom>
        </p:spPr>
      </p:pic>
      <p:pic>
        <p:nvPicPr>
          <p:cNvPr id="196" name="Picture 195" descr="ietf-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2285" y="4601980"/>
            <a:ext cx="385696" cy="204481"/>
          </a:xfrm>
          <a:prstGeom prst="rect">
            <a:avLst/>
          </a:prstGeom>
        </p:spPr>
      </p:pic>
      <p:pic>
        <p:nvPicPr>
          <p:cNvPr id="115" name="Picture 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9032" y="2095500"/>
            <a:ext cx="635044" cy="66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Picture 2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99982" y="3570260"/>
            <a:ext cx="678664" cy="63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2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16245" y="3539173"/>
            <a:ext cx="584043" cy="542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Picture 2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34545" y="3563631"/>
            <a:ext cx="634743" cy="5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27" descr="Logo der CENELE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6199" y="2391288"/>
            <a:ext cx="687889" cy="250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à coins arrondis 9"/>
          <p:cNvSpPr/>
          <p:nvPr/>
        </p:nvSpPr>
        <p:spPr bwMode="auto">
          <a:xfrm>
            <a:off x="5431974" y="2171481"/>
            <a:ext cx="898468" cy="2210019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692" tIns="27692" rIns="27692" bIns="27692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703356">
              <a:spcBef>
                <a:spcPct val="50000"/>
              </a:spcBef>
            </a:pPr>
            <a:endParaRPr lang="fr-FR" sz="1385" dirty="0" err="1">
              <a:latin typeface="Tahoma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2380" y="1771724"/>
            <a:ext cx="1399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/>
              <a:t>Home/Building </a:t>
            </a:r>
            <a:endParaRPr lang="fr-FR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1331127" y="1633106"/>
            <a:ext cx="1766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Manufacturing/</a:t>
            </a:r>
            <a:br>
              <a:rPr lang="en-GB" sz="1400" dirty="0" smtClean="0"/>
            </a:br>
            <a:r>
              <a:rPr lang="en-GB" sz="1400" dirty="0" smtClean="0"/>
              <a:t>Industry Automation</a:t>
            </a:r>
            <a:endParaRPr lang="en-GB" sz="1400" dirty="0"/>
          </a:p>
        </p:txBody>
      </p:sp>
      <p:sp>
        <p:nvSpPr>
          <p:cNvPr id="15" name="Rectangle à coins arrondis 14"/>
          <p:cNvSpPr/>
          <p:nvPr/>
        </p:nvSpPr>
        <p:spPr bwMode="auto">
          <a:xfrm>
            <a:off x="3024752" y="2190750"/>
            <a:ext cx="1314659" cy="2181287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692" tIns="27692" rIns="27692" bIns="27692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703356">
              <a:spcBef>
                <a:spcPct val="50000"/>
              </a:spcBef>
            </a:pPr>
            <a:endParaRPr lang="fr-FR" sz="1385" dirty="0" err="1">
              <a:latin typeface="Tahoma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918992" y="1624961"/>
            <a:ext cx="1499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Vehicular</a:t>
            </a:r>
            <a:r>
              <a:rPr lang="fr-FR" sz="1600" dirty="0" smtClean="0"/>
              <a:t>/</a:t>
            </a:r>
          </a:p>
          <a:p>
            <a:pPr algn="ctr"/>
            <a:r>
              <a:rPr lang="fr-FR" sz="1600" dirty="0" smtClean="0"/>
              <a:t>Transportation</a:t>
            </a:r>
            <a:endParaRPr lang="fr-FR" sz="1600" dirty="0"/>
          </a:p>
        </p:txBody>
      </p:sp>
      <p:pic>
        <p:nvPicPr>
          <p:cNvPr id="17" name="Picture 11" descr="The ZigBee Allianc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2779" y="2549742"/>
            <a:ext cx="398492" cy="15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52760" y="2552481"/>
            <a:ext cx="366486" cy="226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02746" y="2341605"/>
            <a:ext cx="1205278" cy="23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à coins arrondis 25"/>
          <p:cNvSpPr/>
          <p:nvPr/>
        </p:nvSpPr>
        <p:spPr bwMode="auto">
          <a:xfrm>
            <a:off x="85486" y="4492355"/>
            <a:ext cx="9014554" cy="1152099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692" tIns="27692" rIns="27692" bIns="27692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703356">
              <a:spcBef>
                <a:spcPct val="50000"/>
              </a:spcBef>
            </a:pPr>
            <a:endParaRPr lang="fr-FR" sz="1385" dirty="0" err="1">
              <a:latin typeface="Tahoma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3296744" y="5624495"/>
            <a:ext cx="3262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Horizontal/Telecommunication</a:t>
            </a:r>
            <a:endParaRPr lang="en-GB" dirty="0"/>
          </a:p>
        </p:txBody>
      </p:sp>
      <p:pic>
        <p:nvPicPr>
          <p:cNvPr id="29" name="Picture 25" descr="http://www.homegatewayinitiative.org/img/logo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3567" y="3165709"/>
            <a:ext cx="375723" cy="144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图片 53" descr="onem2m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54263" y="4556256"/>
            <a:ext cx="566615" cy="312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6" descr="osgi_allianc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6868" y="4651587"/>
            <a:ext cx="696059" cy="32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76822" y="4528218"/>
            <a:ext cx="540971" cy="39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9" descr="Hom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215447" y="4648407"/>
            <a:ext cx="1166202" cy="19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6" descr="C:\Users\z00202172\Pictures\8787830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58918" y="4597818"/>
            <a:ext cx="724085" cy="256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68" descr="cia_berns_werner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041904" y="3308289"/>
            <a:ext cx="309502" cy="30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382233" y="3381922"/>
            <a:ext cx="925635" cy="17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3" descr="OMG-logo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52071" y="4658687"/>
            <a:ext cx="646555" cy="28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68"/>
          <p:cNvSpPr txBox="1">
            <a:spLocks noChangeArrowheads="1"/>
          </p:cNvSpPr>
          <p:nvPr/>
        </p:nvSpPr>
        <p:spPr bwMode="auto">
          <a:xfrm>
            <a:off x="3051822" y="3531947"/>
            <a:ext cx="1324223" cy="340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8" dirty="0">
                <a:solidFill>
                  <a:srgbClr val="0070C0"/>
                </a:solidFill>
              </a:rPr>
              <a:t>Open Automotive Alliance</a:t>
            </a:r>
          </a:p>
        </p:txBody>
      </p:sp>
      <p:pic>
        <p:nvPicPr>
          <p:cNvPr id="43" name="Picture 17" descr="Open Geospatial Consortium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625934" y="5215410"/>
            <a:ext cx="639799" cy="39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315708" y="4869251"/>
            <a:ext cx="234462" cy="2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图片 82" descr="oma.png"/>
          <p:cNvPicPr>
            <a:picLocks noChangeAspect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272968" y="5200062"/>
            <a:ext cx="716002" cy="252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576362" y="5233989"/>
            <a:ext cx="597266" cy="27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图片 45" descr="IEEE1.jpg"/>
          <p:cNvPicPr>
            <a:picLocks noChangeAspect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274826" y="4826695"/>
            <a:ext cx="658202" cy="218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图片 39" descr="2.jpg"/>
          <p:cNvPicPr>
            <a:picLocks noChangeAspect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050398" y="5211236"/>
            <a:ext cx="1229702" cy="27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3677299" y="2913453"/>
            <a:ext cx="609355" cy="184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2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34199" y="2747203"/>
            <a:ext cx="666312" cy="61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13" descr="Profibus e. V. Logo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2349497" y="2607098"/>
            <a:ext cx="511356" cy="179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1" descr="http://www.plattform-i40.de/sites/default/files/i40-logo.gif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1687239" y="2563566"/>
            <a:ext cx="523047" cy="345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www.odva.org/Portals/0/Skins/ODVA/images/odvalogo_0.gif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934" y="3753338"/>
            <a:ext cx="479159" cy="12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festo.com/rep/fr-be_be/assets/IO_Link_15033d_1_228px.gif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466" y="3429575"/>
            <a:ext cx="684204" cy="42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2408969" y="2948134"/>
            <a:ext cx="428411" cy="291245"/>
          </a:xfrm>
          <a:prstGeom prst="rect">
            <a:avLst/>
          </a:prstGeom>
        </p:spPr>
      </p:pic>
      <p:pic>
        <p:nvPicPr>
          <p:cNvPr id="62" name="Picture 2" descr="logo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1666435" y="3727996"/>
            <a:ext cx="598906" cy="21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15" descr="Logo eCl@ss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1765268" y="3156484"/>
            <a:ext cx="778649" cy="23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100" descr="opengroupLogo.png"/>
          <p:cNvPicPr>
            <a:picLocks noChangeAspect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8128116" y="5033596"/>
            <a:ext cx="721778" cy="178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4" descr="https://www.ashrae.org/Image%20Library/Static/logo_ashrae.png?code=72c4166c-fe1f-490d-abad-d16d2147f7f2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572393" y="2955461"/>
            <a:ext cx="366785" cy="253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Rectangle à coins arrondis 66"/>
          <p:cNvSpPr/>
          <p:nvPr/>
        </p:nvSpPr>
        <p:spPr bwMode="auto">
          <a:xfrm>
            <a:off x="4466027" y="2200789"/>
            <a:ext cx="877395" cy="2174112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692" tIns="27692" rIns="27692" bIns="27692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703356">
              <a:spcBef>
                <a:spcPct val="50000"/>
              </a:spcBef>
            </a:pPr>
            <a:endParaRPr lang="fr-FR" sz="1385" dirty="0" err="1">
              <a:latin typeface="Tahoma" pitchFamily="34" charset="0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4290185" y="1815159"/>
            <a:ext cx="1175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smtClean="0"/>
              <a:t>Healthcare</a:t>
            </a:r>
            <a:endParaRPr lang="fr-FR" sz="1600" dirty="0"/>
          </a:p>
        </p:txBody>
      </p:sp>
      <p:pic>
        <p:nvPicPr>
          <p:cNvPr id="69" name="Picture 67" descr="continua.jpg"/>
          <p:cNvPicPr>
            <a:picLocks noChangeAspect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4838208" y="2559807"/>
            <a:ext cx="464476" cy="33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8" descr="HL7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4559392" y="3160615"/>
            <a:ext cx="262985" cy="31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11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4505773" y="3465711"/>
            <a:ext cx="608406" cy="150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ZoneTexte 71"/>
          <p:cNvSpPr txBox="1"/>
          <p:nvPr/>
        </p:nvSpPr>
        <p:spPr>
          <a:xfrm>
            <a:off x="5430392" y="1803207"/>
            <a:ext cx="833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Energy</a:t>
            </a:r>
            <a:endParaRPr lang="en-GB" sz="1600" dirty="0"/>
          </a:p>
        </p:txBody>
      </p:sp>
      <p:sp>
        <p:nvSpPr>
          <p:cNvPr id="75" name="ZoneTexte 74"/>
          <p:cNvSpPr txBox="1"/>
          <p:nvPr/>
        </p:nvSpPr>
        <p:spPr>
          <a:xfrm>
            <a:off x="7163800" y="1791856"/>
            <a:ext cx="1160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Wearables</a:t>
            </a:r>
            <a:endParaRPr lang="en-GB" sz="1600" dirty="0"/>
          </a:p>
        </p:txBody>
      </p:sp>
      <p:sp>
        <p:nvSpPr>
          <p:cNvPr id="76" name="Rectangle à coins arrondis 75"/>
          <p:cNvSpPr/>
          <p:nvPr/>
        </p:nvSpPr>
        <p:spPr bwMode="auto">
          <a:xfrm>
            <a:off x="7388475" y="2171481"/>
            <a:ext cx="793802" cy="2210019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692" tIns="27692" rIns="27692" bIns="27692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703356">
              <a:spcBef>
                <a:spcPct val="50000"/>
              </a:spcBef>
            </a:pPr>
            <a:endParaRPr lang="fr-FR" sz="1385" dirty="0" err="1">
              <a:latin typeface="Tahoma" pitchFamily="34" charset="0"/>
            </a:endParaRPr>
          </a:p>
        </p:txBody>
      </p:sp>
      <p:pic>
        <p:nvPicPr>
          <p:cNvPr id="77" name="Picture 11" descr="The ZigBee Allianc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38643" y="2721947"/>
            <a:ext cx="600808" cy="232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3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5500481" y="3396968"/>
            <a:ext cx="253575" cy="25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ZoneTexte 78"/>
          <p:cNvSpPr txBox="1"/>
          <p:nvPr/>
        </p:nvSpPr>
        <p:spPr>
          <a:xfrm>
            <a:off x="8084579" y="1653211"/>
            <a:ext cx="1152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Farming/</a:t>
            </a:r>
          </a:p>
          <a:p>
            <a:pPr algn="ctr"/>
            <a:r>
              <a:rPr lang="en-GB" sz="1600" dirty="0" err="1" smtClean="0"/>
              <a:t>Agrifood</a:t>
            </a:r>
            <a:endParaRPr lang="en-GB" sz="1600" dirty="0"/>
          </a:p>
        </p:txBody>
      </p:sp>
      <p:sp>
        <p:nvSpPr>
          <p:cNvPr id="80" name="Rectangle à coins arrondis 79"/>
          <p:cNvSpPr/>
          <p:nvPr/>
        </p:nvSpPr>
        <p:spPr bwMode="auto">
          <a:xfrm>
            <a:off x="8267765" y="2171481"/>
            <a:ext cx="807852" cy="2210019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692" tIns="27692" rIns="27692" bIns="27692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703356">
              <a:spcBef>
                <a:spcPct val="50000"/>
              </a:spcBef>
            </a:pPr>
            <a:endParaRPr lang="fr-FR" sz="1385" dirty="0" err="1">
              <a:latin typeface="Tahoma" pitchFamily="34" charset="0"/>
            </a:endParaRPr>
          </a:p>
        </p:txBody>
      </p:sp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3349941" y="4549622"/>
            <a:ext cx="34070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图片 44" descr="3GPP_001.gif"/>
          <p:cNvPicPr>
            <a:picLocks noChangeAspect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7197610" y="4777423"/>
            <a:ext cx="486649" cy="337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61" descr="C:\!! New\ETSI2015\ETSI Logo\ETSI Logo_Web.jpg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3376708" y="4920758"/>
            <a:ext cx="849613" cy="37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68" descr="cia_berns_werner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581602" y="3247415"/>
            <a:ext cx="293363" cy="29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11" descr="The ZigBee Allianc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31329" y="5350817"/>
            <a:ext cx="600808" cy="232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图片 54" descr="logo-broadband-forum.gif"/>
          <p:cNvPicPr>
            <a:picLocks noChangeAspect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1909551" y="4891558"/>
            <a:ext cx="862135" cy="25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3" descr="D:\业务流程图\CIIAII.bmp"/>
          <p:cNvPicPr>
            <a:picLocks noChangeAspect="1" noChangeArrowheads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1960457" y="2351728"/>
            <a:ext cx="366552" cy="235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5"/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2511911" y="2296038"/>
            <a:ext cx="250925" cy="247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5"/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1029435" y="2940807"/>
            <a:ext cx="250925" cy="247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5"/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5005498" y="3226558"/>
            <a:ext cx="184175" cy="18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5"/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3122484" y="2589115"/>
            <a:ext cx="250925" cy="247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" name="ZoneTexte 74"/>
          <p:cNvSpPr txBox="1"/>
          <p:nvPr/>
        </p:nvSpPr>
        <p:spPr>
          <a:xfrm>
            <a:off x="6444208" y="1791856"/>
            <a:ext cx="761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Cities</a:t>
            </a:r>
            <a:endParaRPr lang="en-GB" dirty="0"/>
          </a:p>
        </p:txBody>
      </p:sp>
      <p:sp>
        <p:nvSpPr>
          <p:cNvPr id="91" name="Rectangle à coins arrondis 75"/>
          <p:cNvSpPr/>
          <p:nvPr/>
        </p:nvSpPr>
        <p:spPr bwMode="auto">
          <a:xfrm>
            <a:off x="6431846" y="2161712"/>
            <a:ext cx="846718" cy="2221988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692" tIns="27692" rIns="27692" bIns="27692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703356">
              <a:spcBef>
                <a:spcPct val="50000"/>
              </a:spcBef>
            </a:pPr>
            <a:endParaRPr lang="fr-FR" sz="1385" dirty="0" err="1">
              <a:latin typeface="Tahoma" pitchFamily="34" charset="0"/>
            </a:endParaRPr>
          </a:p>
        </p:txBody>
      </p:sp>
      <p:pic>
        <p:nvPicPr>
          <p:cNvPr id="92" name="Picture 5"/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6566127" y="2283826"/>
            <a:ext cx="250925" cy="247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Picture 3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1605076" y="2296040"/>
            <a:ext cx="204675" cy="208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Picture 3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6853522" y="2281385"/>
            <a:ext cx="269818" cy="274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图片 45" descr="IEEE1.jpg"/>
          <p:cNvPicPr>
            <a:picLocks noChangeAspect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627592" y="2996971"/>
            <a:ext cx="490368" cy="16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6520036" y="2607987"/>
            <a:ext cx="293984" cy="34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" name="Picture 3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4534446" y="2369308"/>
            <a:ext cx="266747" cy="31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" name="Picture 15" descr="Logo eCl@ss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2581003" y="5193368"/>
            <a:ext cx="778649" cy="23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图片 79" descr="1.png"/>
          <p:cNvPicPr>
            <a:picLocks noChangeAspect="1"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3617060" y="5427078"/>
            <a:ext cx="621285" cy="153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" name="图片 82" descr="3.jpg"/>
          <p:cNvPicPr>
            <a:picLocks noChangeAspect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404204" y="5204827"/>
            <a:ext cx="475028" cy="37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" name="Picture 2" descr="D:\michael_20150326\p101_Huawei_5G\ext_org_WWRF\wwrf-logo.png"/>
          <p:cNvPicPr>
            <a:picLocks noChangeAspect="1" noChangeArrowheads="1"/>
          </p:cNvPicPr>
          <p:nvPr/>
        </p:nvPicPr>
        <p:blipFill>
          <a:blip r:embed="rId48" cstate="print"/>
          <a:srcRect/>
          <a:stretch>
            <a:fillRect/>
          </a:stretch>
        </p:blipFill>
        <p:spPr bwMode="auto">
          <a:xfrm>
            <a:off x="6555155" y="4563722"/>
            <a:ext cx="1250462" cy="148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Picture 5"/>
          <p:cNvPicPr>
            <a:picLocks noChangeAspect="1" noChangeArrowheads="1"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5229015" y="4947164"/>
            <a:ext cx="422519" cy="295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" name="Picture 9" descr="The Bluetooth technology logo."/>
          <p:cNvPicPr>
            <a:picLocks noChangeAspect="1" noChangeArrowheads="1"/>
          </p:cNvPicPr>
          <p:nvPr/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2488713" y="5441731"/>
            <a:ext cx="674202" cy="16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Picture 9" descr="The Bluetooth technology logo."/>
          <p:cNvPicPr>
            <a:picLocks noChangeAspect="1" noChangeArrowheads="1"/>
          </p:cNvPicPr>
          <p:nvPr/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7554049" y="2276501"/>
            <a:ext cx="495788" cy="123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" name="Picture 2"/>
          <p:cNvPicPr>
            <a:picLocks noChangeAspect="1" noChangeArrowheads="1"/>
          </p:cNvPicPr>
          <p:nvPr/>
        </p:nvPicPr>
        <p:blipFill>
          <a:blip r:embed="rId51" cstate="print"/>
          <a:srcRect/>
          <a:stretch>
            <a:fillRect/>
          </a:stretch>
        </p:blipFill>
        <p:spPr bwMode="auto">
          <a:xfrm>
            <a:off x="99998" y="2313135"/>
            <a:ext cx="574733" cy="17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Picture 56"/>
          <p:cNvPicPr>
            <a:picLocks noChangeAspect="1" noChangeArrowheads="1"/>
          </p:cNvPicPr>
          <p:nvPr/>
        </p:nvPicPr>
        <p:blipFill>
          <a:blip r:embed="rId52" cstate="print"/>
          <a:srcRect/>
          <a:stretch>
            <a:fillRect/>
          </a:stretch>
        </p:blipFill>
        <p:spPr bwMode="auto">
          <a:xfrm>
            <a:off x="3789243" y="4525866"/>
            <a:ext cx="406644" cy="31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" name="Picture 29" descr="http://www.asro.ro/romana/centru_media/pressroom/cen.JPG"/>
          <p:cNvPicPr>
            <a:picLocks noChangeAspect="1" noChangeArrowheads="1"/>
          </p:cNvPicPr>
          <p:nvPr/>
        </p:nvPicPr>
        <p:blipFill>
          <a:blip r:embed="rId53" cstate="print"/>
          <a:srcRect/>
          <a:stretch>
            <a:fillRect/>
          </a:stretch>
        </p:blipFill>
        <p:spPr bwMode="auto">
          <a:xfrm>
            <a:off x="6823790" y="2679480"/>
            <a:ext cx="288662" cy="228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" name="Picture 27" descr="Logo der CENELE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99097" y="3028279"/>
            <a:ext cx="466481" cy="170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" name="Picture 27" descr="Logo der CENELE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13523" y="2742980"/>
            <a:ext cx="615121" cy="224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" name="Picture 4" descr="News Image"/>
          <p:cNvPicPr>
            <a:picLocks noChangeAspect="1" noChangeArrowheads="1"/>
          </p:cNvPicPr>
          <p:nvPr/>
        </p:nvPicPr>
        <p:blipFill>
          <a:blip r:embed="rId54" cstate="print"/>
          <a:srcRect/>
          <a:stretch>
            <a:fillRect/>
          </a:stretch>
        </p:blipFill>
        <p:spPr bwMode="auto">
          <a:xfrm>
            <a:off x="2593728" y="3475674"/>
            <a:ext cx="263768" cy="263768"/>
          </a:xfrm>
          <a:prstGeom prst="rect">
            <a:avLst/>
          </a:prstGeom>
          <a:noFill/>
        </p:spPr>
      </p:pic>
      <p:pic>
        <p:nvPicPr>
          <p:cNvPr id="71684" name="Picture 4" descr="SAE International Logo R 2015 med.png"/>
          <p:cNvPicPr>
            <a:picLocks noChangeAspect="1" noChangeArrowheads="1"/>
          </p:cNvPicPr>
          <p:nvPr/>
        </p:nvPicPr>
        <p:blipFill>
          <a:blip r:embed="rId55" cstate="print"/>
          <a:srcRect/>
          <a:stretch>
            <a:fillRect/>
          </a:stretch>
        </p:blipFill>
        <p:spPr bwMode="auto">
          <a:xfrm>
            <a:off x="3365494" y="2521610"/>
            <a:ext cx="561731" cy="431409"/>
          </a:xfrm>
          <a:prstGeom prst="rect">
            <a:avLst/>
          </a:prstGeom>
          <a:noFill/>
        </p:spPr>
      </p:pic>
      <p:pic>
        <p:nvPicPr>
          <p:cNvPr id="122" name="Picture 27" descr="Logo der CENELE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1243" y="2202779"/>
            <a:ext cx="466481" cy="170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" name="Picture 27" descr="Logo der CENELE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5491" y="2721000"/>
            <a:ext cx="527229" cy="192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" name="Picture 3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4941200" y="2254513"/>
            <a:ext cx="224268" cy="228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Picture 6" descr="IHE logo"/>
          <p:cNvPicPr>
            <a:picLocks noChangeAspect="1" noChangeArrowheads="1"/>
          </p:cNvPicPr>
          <p:nvPr/>
        </p:nvPicPr>
        <p:blipFill>
          <a:blip r:embed="rId56" cstate="print"/>
          <a:srcRect/>
          <a:stretch>
            <a:fillRect/>
          </a:stretch>
        </p:blipFill>
        <p:spPr bwMode="auto">
          <a:xfrm>
            <a:off x="4581757" y="2940808"/>
            <a:ext cx="698499" cy="190500"/>
          </a:xfrm>
          <a:prstGeom prst="rect">
            <a:avLst/>
          </a:prstGeom>
          <a:noFill/>
        </p:spPr>
      </p:pic>
      <p:pic>
        <p:nvPicPr>
          <p:cNvPr id="126" name="Picture 19" descr="Hom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474310" y="2244750"/>
            <a:ext cx="815628" cy="13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8" name="Picture 8" descr="Bild in Originalgröße anzeigen"/>
          <p:cNvPicPr>
            <a:picLocks noChangeAspect="1" noChangeArrowheads="1"/>
          </p:cNvPicPr>
          <p:nvPr/>
        </p:nvPicPr>
        <p:blipFill>
          <a:blip r:embed="rId57" cstate="print"/>
          <a:srcRect/>
          <a:stretch>
            <a:fillRect/>
          </a:stretch>
        </p:blipFill>
        <p:spPr bwMode="auto">
          <a:xfrm>
            <a:off x="5829769" y="3277846"/>
            <a:ext cx="386190" cy="268654"/>
          </a:xfrm>
          <a:prstGeom prst="rect">
            <a:avLst/>
          </a:prstGeom>
          <a:noFill/>
        </p:spPr>
      </p:pic>
      <p:pic>
        <p:nvPicPr>
          <p:cNvPr id="127" name="图片 39" descr="2.jpg"/>
          <p:cNvPicPr>
            <a:picLocks noChangeAspect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57322" y="2757635"/>
            <a:ext cx="588763" cy="13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" name="图片 39" descr="2.jpg"/>
          <p:cNvPicPr>
            <a:picLocks noChangeAspect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565109" y="3265635"/>
            <a:ext cx="588763" cy="13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" name="图片 45" descr="IEEE1.jpg"/>
          <p:cNvPicPr>
            <a:picLocks noChangeAspect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537488" y="2435240"/>
            <a:ext cx="490368" cy="16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Picture 11" descr="The ZigBee Allianc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14761" y="2664278"/>
            <a:ext cx="600808" cy="232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" name="Picture 5"/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8548946" y="2786593"/>
            <a:ext cx="250925" cy="247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" name="Picture 3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8491341" y="2201517"/>
            <a:ext cx="34070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" name="Titre 1"/>
          <p:cNvSpPr>
            <a:spLocks noGrp="1"/>
          </p:cNvSpPr>
          <p:nvPr>
            <p:ph type="title"/>
          </p:nvPr>
        </p:nvSpPr>
        <p:spPr>
          <a:xfrm>
            <a:off x="324544" y="508961"/>
            <a:ext cx="9144000" cy="80663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IoT SDOs and Alliances Landscape </a:t>
            </a:r>
            <a:br>
              <a:rPr lang="en-US" dirty="0" smtClean="0"/>
            </a:br>
            <a:r>
              <a:rPr lang="en-US" dirty="0" smtClean="0"/>
              <a:t>(Vertical and Horizontal Domains) </a:t>
            </a: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83085" y="2139462"/>
            <a:ext cx="1314659" cy="2228245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692" tIns="27692" rIns="27692" bIns="27692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703356">
              <a:spcBef>
                <a:spcPct val="50000"/>
              </a:spcBef>
            </a:pPr>
            <a:endParaRPr lang="fr-FR" sz="1385" dirty="0" err="1">
              <a:latin typeface="Tahoma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1514228" y="2146789"/>
            <a:ext cx="1400273" cy="2224698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692" tIns="27692" rIns="27692" bIns="27692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703356">
              <a:spcBef>
                <a:spcPct val="50000"/>
              </a:spcBef>
            </a:pPr>
            <a:endParaRPr lang="fr-FR" sz="1385" dirty="0" err="1">
              <a:latin typeface="Tahoma" pitchFamily="34" charset="0"/>
            </a:endParaRPr>
          </a:p>
        </p:txBody>
      </p:sp>
      <p:pic>
        <p:nvPicPr>
          <p:cNvPr id="150" name="图片 85" descr="http://www.aioti.eu/images/Logo_15_15_transparent_a_a.png">
            <a:hlinkClick r:id="rId58"/>
          </p:cNvPr>
          <p:cNvPicPr>
            <a:picLocks noChangeAspect="1" noChangeArrowheads="1"/>
          </p:cNvPicPr>
          <p:nvPr/>
        </p:nvPicPr>
        <p:blipFill>
          <a:blip r:embed="rId59" cstate="print"/>
          <a:srcRect/>
          <a:stretch>
            <a:fillRect/>
          </a:stretch>
        </p:blipFill>
        <p:spPr bwMode="auto">
          <a:xfrm>
            <a:off x="1585148" y="4134827"/>
            <a:ext cx="346743" cy="277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" name="TextBox 84"/>
          <p:cNvSpPr txBox="1"/>
          <p:nvPr/>
        </p:nvSpPr>
        <p:spPr>
          <a:xfrm>
            <a:off x="1872885" y="4169185"/>
            <a:ext cx="692394" cy="212318"/>
          </a:xfrm>
          <a:prstGeom prst="rect">
            <a:avLst/>
          </a:prstGeom>
          <a:noFill/>
        </p:spPr>
        <p:txBody>
          <a:bodyPr lIns="69622" tIns="34806" rIns="69622" bIns="34806">
            <a:spAutoFit/>
          </a:bodyPr>
          <a:lstStyle/>
          <a:p>
            <a:pPr defTabSz="6980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23" kern="0" dirty="0">
                <a:solidFill>
                  <a:schemeClr val="accent4"/>
                </a:solidFill>
                <a:latin typeface="Arial Black"/>
                <a:cs typeface="Arial Black"/>
              </a:rPr>
              <a:t>AIOTI</a:t>
            </a:r>
          </a:p>
        </p:txBody>
      </p:sp>
      <p:pic>
        <p:nvPicPr>
          <p:cNvPr id="152" name="图片 85" descr="http://www.aioti.eu/images/Logo_15_15_transparent_a_a.png">
            <a:hlinkClick r:id="rId58"/>
          </p:cNvPr>
          <p:cNvPicPr>
            <a:picLocks noChangeAspect="1" noChangeArrowheads="1"/>
          </p:cNvPicPr>
          <p:nvPr/>
        </p:nvPicPr>
        <p:blipFill>
          <a:blip r:embed="rId59" cstate="print"/>
          <a:srcRect/>
          <a:stretch>
            <a:fillRect/>
          </a:stretch>
        </p:blipFill>
        <p:spPr bwMode="auto">
          <a:xfrm>
            <a:off x="3077494" y="4127500"/>
            <a:ext cx="346743" cy="277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" name="TextBox 84"/>
          <p:cNvSpPr txBox="1"/>
          <p:nvPr/>
        </p:nvSpPr>
        <p:spPr>
          <a:xfrm>
            <a:off x="3365231" y="4161858"/>
            <a:ext cx="692394" cy="212318"/>
          </a:xfrm>
          <a:prstGeom prst="rect">
            <a:avLst/>
          </a:prstGeom>
          <a:noFill/>
        </p:spPr>
        <p:txBody>
          <a:bodyPr lIns="69622" tIns="34806" rIns="69622" bIns="34806">
            <a:spAutoFit/>
          </a:bodyPr>
          <a:lstStyle/>
          <a:p>
            <a:pPr defTabSz="6980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23" kern="0" dirty="0">
                <a:solidFill>
                  <a:schemeClr val="accent4"/>
                </a:solidFill>
                <a:latin typeface="Arial Black"/>
                <a:cs typeface="Arial Black"/>
              </a:rPr>
              <a:t>AIOTI</a:t>
            </a:r>
          </a:p>
        </p:txBody>
      </p:sp>
      <p:pic>
        <p:nvPicPr>
          <p:cNvPr id="154" name="图片 85" descr="http://www.aioti.eu/images/Logo_15_15_transparent_a_a.png">
            <a:hlinkClick r:id="rId58"/>
          </p:cNvPr>
          <p:cNvPicPr>
            <a:picLocks noChangeAspect="1" noChangeArrowheads="1"/>
          </p:cNvPicPr>
          <p:nvPr/>
        </p:nvPicPr>
        <p:blipFill>
          <a:blip r:embed="rId59" cstate="print"/>
          <a:srcRect/>
          <a:stretch>
            <a:fillRect/>
          </a:stretch>
        </p:blipFill>
        <p:spPr bwMode="auto">
          <a:xfrm>
            <a:off x="4503888" y="4142154"/>
            <a:ext cx="346743" cy="277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" name="TextBox 84"/>
          <p:cNvSpPr txBox="1"/>
          <p:nvPr/>
        </p:nvSpPr>
        <p:spPr>
          <a:xfrm>
            <a:off x="4791625" y="4176512"/>
            <a:ext cx="692394" cy="212318"/>
          </a:xfrm>
          <a:prstGeom prst="rect">
            <a:avLst/>
          </a:prstGeom>
          <a:noFill/>
        </p:spPr>
        <p:txBody>
          <a:bodyPr lIns="69622" tIns="34806" rIns="69622" bIns="34806">
            <a:spAutoFit/>
          </a:bodyPr>
          <a:lstStyle/>
          <a:p>
            <a:pPr defTabSz="6980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23" kern="0" dirty="0">
                <a:solidFill>
                  <a:schemeClr val="accent4"/>
                </a:solidFill>
                <a:latin typeface="Arial Black"/>
                <a:cs typeface="Arial Black"/>
              </a:rPr>
              <a:t>AIOTI</a:t>
            </a:r>
          </a:p>
        </p:txBody>
      </p:sp>
      <p:pic>
        <p:nvPicPr>
          <p:cNvPr id="156" name="图片 85" descr="http://www.aioti.eu/images/Logo_15_15_transparent_a_a.png">
            <a:hlinkClick r:id="rId58"/>
          </p:cNvPr>
          <p:cNvPicPr>
            <a:picLocks noChangeAspect="1" noChangeArrowheads="1"/>
          </p:cNvPicPr>
          <p:nvPr/>
        </p:nvPicPr>
        <p:blipFill>
          <a:blip r:embed="rId59" cstate="print"/>
          <a:srcRect/>
          <a:stretch>
            <a:fillRect/>
          </a:stretch>
        </p:blipFill>
        <p:spPr bwMode="auto">
          <a:xfrm>
            <a:off x="5488201" y="4142154"/>
            <a:ext cx="346743" cy="277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" name="TextBox 84"/>
          <p:cNvSpPr txBox="1"/>
          <p:nvPr/>
        </p:nvSpPr>
        <p:spPr>
          <a:xfrm>
            <a:off x="5775938" y="4176512"/>
            <a:ext cx="692394" cy="212318"/>
          </a:xfrm>
          <a:prstGeom prst="rect">
            <a:avLst/>
          </a:prstGeom>
          <a:noFill/>
        </p:spPr>
        <p:txBody>
          <a:bodyPr lIns="69622" tIns="34806" rIns="69622" bIns="34806">
            <a:spAutoFit/>
          </a:bodyPr>
          <a:lstStyle/>
          <a:p>
            <a:pPr defTabSz="6980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23" kern="0" dirty="0">
                <a:solidFill>
                  <a:schemeClr val="accent4"/>
                </a:solidFill>
                <a:latin typeface="Arial Black"/>
                <a:cs typeface="Arial Black"/>
              </a:rPr>
              <a:t>AIOTI</a:t>
            </a:r>
          </a:p>
        </p:txBody>
      </p:sp>
      <p:pic>
        <p:nvPicPr>
          <p:cNvPr id="162" name="图片 85" descr="http://www.aioti.eu/images/Logo_15_15_transparent_a_a.png">
            <a:hlinkClick r:id="rId58"/>
          </p:cNvPr>
          <p:cNvPicPr>
            <a:picLocks noChangeAspect="1" noChangeArrowheads="1"/>
          </p:cNvPicPr>
          <p:nvPr/>
        </p:nvPicPr>
        <p:blipFill>
          <a:blip r:embed="rId59" cstate="print"/>
          <a:srcRect/>
          <a:stretch>
            <a:fillRect/>
          </a:stretch>
        </p:blipFill>
        <p:spPr bwMode="auto">
          <a:xfrm>
            <a:off x="8297042" y="4142154"/>
            <a:ext cx="346743" cy="277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" name="TextBox 84"/>
          <p:cNvSpPr txBox="1"/>
          <p:nvPr/>
        </p:nvSpPr>
        <p:spPr>
          <a:xfrm>
            <a:off x="8584778" y="4176512"/>
            <a:ext cx="692394" cy="212318"/>
          </a:xfrm>
          <a:prstGeom prst="rect">
            <a:avLst/>
          </a:prstGeom>
          <a:noFill/>
        </p:spPr>
        <p:txBody>
          <a:bodyPr lIns="69622" tIns="34806" rIns="69622" bIns="34806">
            <a:spAutoFit/>
          </a:bodyPr>
          <a:lstStyle/>
          <a:p>
            <a:pPr defTabSz="6980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23" kern="0" dirty="0">
                <a:solidFill>
                  <a:schemeClr val="accent4"/>
                </a:solidFill>
                <a:latin typeface="Arial Black"/>
                <a:cs typeface="Arial Black"/>
              </a:rPr>
              <a:t>AIOTI</a:t>
            </a:r>
          </a:p>
        </p:txBody>
      </p:sp>
      <p:pic>
        <p:nvPicPr>
          <p:cNvPr id="164" name="图片 85" descr="http://www.aioti.eu/images/Logo_15_15_transparent_a_a.png">
            <a:hlinkClick r:id="rId58"/>
          </p:cNvPr>
          <p:cNvPicPr>
            <a:picLocks noChangeAspect="1" noChangeArrowheads="1"/>
          </p:cNvPicPr>
          <p:nvPr/>
        </p:nvPicPr>
        <p:blipFill>
          <a:blip r:embed="rId59" cstate="print"/>
          <a:srcRect/>
          <a:stretch>
            <a:fillRect/>
          </a:stretch>
        </p:blipFill>
        <p:spPr bwMode="auto">
          <a:xfrm>
            <a:off x="4347559" y="4950558"/>
            <a:ext cx="346743" cy="277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" name="TextBox 84"/>
          <p:cNvSpPr txBox="1"/>
          <p:nvPr/>
        </p:nvSpPr>
        <p:spPr>
          <a:xfrm>
            <a:off x="4635295" y="4984915"/>
            <a:ext cx="692394" cy="212318"/>
          </a:xfrm>
          <a:prstGeom prst="rect">
            <a:avLst/>
          </a:prstGeom>
          <a:noFill/>
        </p:spPr>
        <p:txBody>
          <a:bodyPr lIns="69622" tIns="34806" rIns="69622" bIns="34806">
            <a:spAutoFit/>
          </a:bodyPr>
          <a:lstStyle/>
          <a:p>
            <a:pPr defTabSz="6980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23" kern="0" dirty="0">
                <a:solidFill>
                  <a:schemeClr val="accent4"/>
                </a:solidFill>
                <a:latin typeface="Arial Black"/>
                <a:cs typeface="Arial Black"/>
              </a:rPr>
              <a:t>AIOTI</a:t>
            </a:r>
          </a:p>
        </p:txBody>
      </p:sp>
      <p:sp>
        <p:nvSpPr>
          <p:cNvPr id="167" name="TextBox 84"/>
          <p:cNvSpPr txBox="1"/>
          <p:nvPr/>
        </p:nvSpPr>
        <p:spPr>
          <a:xfrm>
            <a:off x="419619" y="4148598"/>
            <a:ext cx="692394" cy="212318"/>
          </a:xfrm>
          <a:prstGeom prst="rect">
            <a:avLst/>
          </a:prstGeom>
          <a:noFill/>
        </p:spPr>
        <p:txBody>
          <a:bodyPr lIns="69622" tIns="34806" rIns="69622" bIns="34806">
            <a:spAutoFit/>
          </a:bodyPr>
          <a:lstStyle/>
          <a:p>
            <a:pPr defTabSz="6980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23" kern="0" dirty="0">
                <a:solidFill>
                  <a:schemeClr val="accent4"/>
                </a:solidFill>
                <a:latin typeface="Arial Black"/>
                <a:cs typeface="Arial Black"/>
              </a:rPr>
              <a:t>AIOTI</a:t>
            </a:r>
          </a:p>
        </p:txBody>
      </p:sp>
      <p:pic>
        <p:nvPicPr>
          <p:cNvPr id="168" name="图片 85" descr="http://www.aioti.eu/images/Logo_15_15_transparent_a_a.png">
            <a:hlinkClick r:id="rId58"/>
          </p:cNvPr>
          <p:cNvPicPr>
            <a:picLocks noChangeAspect="1" noChangeArrowheads="1"/>
          </p:cNvPicPr>
          <p:nvPr/>
        </p:nvPicPr>
        <p:blipFill>
          <a:blip r:embed="rId59" cstate="print"/>
          <a:srcRect/>
          <a:stretch>
            <a:fillRect/>
          </a:stretch>
        </p:blipFill>
        <p:spPr bwMode="auto">
          <a:xfrm>
            <a:off x="7405540" y="4142154"/>
            <a:ext cx="346743" cy="277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" name="TextBox 84"/>
          <p:cNvSpPr txBox="1"/>
          <p:nvPr/>
        </p:nvSpPr>
        <p:spPr>
          <a:xfrm>
            <a:off x="7693277" y="4176512"/>
            <a:ext cx="692394" cy="212318"/>
          </a:xfrm>
          <a:prstGeom prst="rect">
            <a:avLst/>
          </a:prstGeom>
          <a:noFill/>
        </p:spPr>
        <p:txBody>
          <a:bodyPr lIns="69622" tIns="34806" rIns="69622" bIns="34806">
            <a:spAutoFit/>
          </a:bodyPr>
          <a:lstStyle/>
          <a:p>
            <a:pPr defTabSz="6980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23" kern="0" dirty="0">
                <a:solidFill>
                  <a:schemeClr val="accent4"/>
                </a:solidFill>
                <a:latin typeface="Arial Black"/>
                <a:cs typeface="Arial Black"/>
              </a:rPr>
              <a:t>AIOTI</a:t>
            </a:r>
          </a:p>
        </p:txBody>
      </p:sp>
      <p:pic>
        <p:nvPicPr>
          <p:cNvPr id="133" name="Picture 132" descr="iot_security_foundation.jpg"/>
          <p:cNvPicPr>
            <a:picLocks noChangeAspect="1"/>
          </p:cNvPicPr>
          <p:nvPr/>
        </p:nvPicPr>
        <p:blipFill>
          <a:blip r:embed="rId60" cstate="print"/>
          <a:stretch>
            <a:fillRect/>
          </a:stretch>
        </p:blipFill>
        <p:spPr>
          <a:xfrm>
            <a:off x="5722327" y="4944208"/>
            <a:ext cx="535329" cy="250580"/>
          </a:xfrm>
          <a:prstGeom prst="rect">
            <a:avLst/>
          </a:prstGeom>
        </p:spPr>
      </p:pic>
      <p:pic>
        <p:nvPicPr>
          <p:cNvPr id="135" name="Picture 2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33798" y="3542697"/>
            <a:ext cx="634743" cy="5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图片 45" descr="IEEE1.jpg"/>
          <p:cNvPicPr>
            <a:picLocks noChangeAspect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613658" y="3458577"/>
            <a:ext cx="482984" cy="16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" name="图片 85" descr="http://www.aioti.eu/images/Logo_15_15_transparent_a_a.png">
            <a:hlinkClick r:id="rId58"/>
          </p:cNvPr>
          <p:cNvPicPr>
            <a:picLocks noChangeAspect="1" noChangeArrowheads="1"/>
          </p:cNvPicPr>
          <p:nvPr/>
        </p:nvPicPr>
        <p:blipFill>
          <a:blip r:embed="rId59" cstate="print"/>
          <a:srcRect/>
          <a:stretch>
            <a:fillRect/>
          </a:stretch>
        </p:blipFill>
        <p:spPr bwMode="auto">
          <a:xfrm>
            <a:off x="6477402" y="4156808"/>
            <a:ext cx="346743" cy="277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" name="TextBox 84"/>
          <p:cNvSpPr txBox="1"/>
          <p:nvPr/>
        </p:nvSpPr>
        <p:spPr>
          <a:xfrm>
            <a:off x="6765138" y="4191165"/>
            <a:ext cx="692394" cy="212318"/>
          </a:xfrm>
          <a:prstGeom prst="rect">
            <a:avLst/>
          </a:prstGeom>
          <a:noFill/>
        </p:spPr>
        <p:txBody>
          <a:bodyPr lIns="69622" tIns="34806" rIns="69622" bIns="34806">
            <a:spAutoFit/>
          </a:bodyPr>
          <a:lstStyle/>
          <a:p>
            <a:pPr defTabSz="6980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23" kern="0" dirty="0">
                <a:solidFill>
                  <a:schemeClr val="accent4"/>
                </a:solidFill>
                <a:latin typeface="Arial Black"/>
                <a:cs typeface="Arial Black"/>
              </a:rPr>
              <a:t>AIOTI</a:t>
            </a:r>
          </a:p>
        </p:txBody>
      </p:sp>
      <p:pic>
        <p:nvPicPr>
          <p:cNvPr id="136" name="Picture 2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36919" y="3472568"/>
            <a:ext cx="634743" cy="5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7" descr="Logo"/>
          <p:cNvPicPr>
            <a:picLocks noChangeAspect="1" noChangeArrowheads="1"/>
          </p:cNvPicPr>
          <p:nvPr/>
        </p:nvPicPr>
        <p:blipFill>
          <a:blip r:embed="rId61" cstate="print"/>
          <a:srcRect/>
          <a:stretch>
            <a:fillRect/>
          </a:stretch>
        </p:blipFill>
        <p:spPr bwMode="auto">
          <a:xfrm>
            <a:off x="622468" y="3270519"/>
            <a:ext cx="394560" cy="173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54" descr="logo-broadband-forum.gif"/>
          <p:cNvPicPr>
            <a:picLocks noChangeAspect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0" y="3607558"/>
            <a:ext cx="726895" cy="211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" name="Picture 29" descr="http://www.asro.ro/romana/centru_media/pressroom/cen.JPG"/>
          <p:cNvPicPr>
            <a:picLocks noChangeAspect="1" noChangeArrowheads="1"/>
          </p:cNvPicPr>
          <p:nvPr/>
        </p:nvPicPr>
        <p:blipFill>
          <a:blip r:embed="rId53" cstate="print"/>
          <a:srcRect/>
          <a:stretch>
            <a:fillRect/>
          </a:stretch>
        </p:blipFill>
        <p:spPr bwMode="auto">
          <a:xfrm>
            <a:off x="1052637" y="3255865"/>
            <a:ext cx="288662" cy="228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" name="图片 85" descr="http://www.aioti.eu/images/Logo_15_15_transparent_a_a.png">
            <a:hlinkClick r:id="rId58"/>
          </p:cNvPr>
          <p:cNvPicPr>
            <a:picLocks noChangeAspect="1" noChangeArrowheads="1"/>
          </p:cNvPicPr>
          <p:nvPr/>
        </p:nvPicPr>
        <p:blipFill>
          <a:blip r:embed="rId59" cstate="print"/>
          <a:srcRect/>
          <a:stretch>
            <a:fillRect/>
          </a:stretch>
        </p:blipFill>
        <p:spPr bwMode="auto">
          <a:xfrm>
            <a:off x="131882" y="4114240"/>
            <a:ext cx="346743" cy="277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" name="图片 53" descr="onem2m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89253" y="3897532"/>
            <a:ext cx="329550" cy="181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" name="图片 53" descr="onem2m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955934" y="3590499"/>
            <a:ext cx="329550" cy="181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" name="Picture 4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15972" y="2910520"/>
            <a:ext cx="234462" cy="2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" name="ZoneTexte 194"/>
          <p:cNvSpPr txBox="1">
            <a:spLocks noChangeArrowheads="1"/>
          </p:cNvSpPr>
          <p:nvPr/>
        </p:nvSpPr>
        <p:spPr bwMode="auto">
          <a:xfrm>
            <a:off x="594963" y="6093296"/>
            <a:ext cx="48411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 dirty="0"/>
              <a:t>Source: AIOTI WG3 (IoT </a:t>
            </a:r>
            <a:r>
              <a:rPr lang="en-US" sz="1400" b="1" dirty="0" err="1"/>
              <a:t>Standardisation</a:t>
            </a:r>
            <a:r>
              <a:rPr lang="en-US" sz="1400" b="1" dirty="0"/>
              <a:t>) – Release 2.4</a:t>
            </a:r>
          </a:p>
        </p:txBody>
      </p:sp>
      <p:pic>
        <p:nvPicPr>
          <p:cNvPr id="143" name="Picture 142" descr="cid:part1.08070905.07050907@trialog.com"/>
          <p:cNvPicPr/>
          <p:nvPr/>
        </p:nvPicPr>
        <p:blipFill>
          <a:blip r:embed="rId62" r:link="rId63" cstate="print"/>
          <a:srcRect/>
          <a:stretch>
            <a:fillRect/>
          </a:stretch>
        </p:blipFill>
        <p:spPr bwMode="auto">
          <a:xfrm>
            <a:off x="497743" y="5048250"/>
            <a:ext cx="352180" cy="12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" name="Picture 3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1056614" y="3465237"/>
            <a:ext cx="295965" cy="3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" name="Picture 3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3958076" y="2534718"/>
            <a:ext cx="295965" cy="3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" name="Picture 146" descr="enocean.jpg"/>
          <p:cNvPicPr>
            <a:picLocks noChangeAspect="1"/>
          </p:cNvPicPr>
          <p:nvPr/>
        </p:nvPicPr>
        <p:blipFill>
          <a:blip r:embed="rId64" cstate="print"/>
          <a:stretch>
            <a:fillRect/>
          </a:stretch>
        </p:blipFill>
        <p:spPr>
          <a:xfrm>
            <a:off x="101015" y="3370385"/>
            <a:ext cx="474690" cy="190501"/>
          </a:xfrm>
          <a:prstGeom prst="rect">
            <a:avLst/>
          </a:prstGeom>
        </p:spPr>
      </p:pic>
      <p:pic>
        <p:nvPicPr>
          <p:cNvPr id="148" name="Picture 147" descr="CNA.png"/>
          <p:cNvPicPr>
            <a:picLocks noChangeAspect="1"/>
          </p:cNvPicPr>
          <p:nvPr/>
        </p:nvPicPr>
        <p:blipFill>
          <a:blip r:embed="rId65" cstate="print"/>
          <a:stretch>
            <a:fillRect/>
          </a:stretch>
        </p:blipFill>
        <p:spPr>
          <a:xfrm>
            <a:off x="3146913" y="2220058"/>
            <a:ext cx="520735" cy="146538"/>
          </a:xfrm>
          <a:prstGeom prst="rect">
            <a:avLst/>
          </a:prstGeom>
        </p:spPr>
      </p:pic>
      <p:pic>
        <p:nvPicPr>
          <p:cNvPr id="149" name="Picture 3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682994" y="2510956"/>
            <a:ext cx="203551" cy="20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" name="Picture 3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4030287" y="3988559"/>
            <a:ext cx="204675" cy="208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" name="Picture 3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8572979" y="3065367"/>
            <a:ext cx="204675" cy="208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0" name="Picture 3"/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8223661" y="5339147"/>
            <a:ext cx="268242" cy="273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" name="Picture 170" descr="logo_easyway.png"/>
          <p:cNvPicPr>
            <a:picLocks noChangeAspect="1"/>
          </p:cNvPicPr>
          <p:nvPr/>
        </p:nvPicPr>
        <p:blipFill>
          <a:blip r:embed="rId66" cstate="print"/>
          <a:stretch>
            <a:fillRect/>
          </a:stretch>
        </p:blipFill>
        <p:spPr>
          <a:xfrm>
            <a:off x="3656135" y="3703760"/>
            <a:ext cx="593481" cy="132955"/>
          </a:xfrm>
          <a:prstGeom prst="rect">
            <a:avLst/>
          </a:prstGeom>
        </p:spPr>
      </p:pic>
      <p:pic>
        <p:nvPicPr>
          <p:cNvPr id="172" name="Picture 171" descr="ACEA.jpg"/>
          <p:cNvPicPr>
            <a:picLocks noChangeAspect="1"/>
          </p:cNvPicPr>
          <p:nvPr/>
        </p:nvPicPr>
        <p:blipFill>
          <a:blip r:embed="rId67" cstate="print"/>
          <a:stretch>
            <a:fillRect/>
          </a:stretch>
        </p:blipFill>
        <p:spPr>
          <a:xfrm>
            <a:off x="3095626" y="3707423"/>
            <a:ext cx="257012" cy="300404"/>
          </a:xfrm>
          <a:prstGeom prst="rect">
            <a:avLst/>
          </a:prstGeom>
        </p:spPr>
      </p:pic>
      <p:pic>
        <p:nvPicPr>
          <p:cNvPr id="173" name="Picture 172" descr="logo-clepa.jpg"/>
          <p:cNvPicPr>
            <a:picLocks noChangeAspect="1"/>
          </p:cNvPicPr>
          <p:nvPr/>
        </p:nvPicPr>
        <p:blipFill>
          <a:blip r:embed="rId68" cstate="print"/>
          <a:stretch>
            <a:fillRect/>
          </a:stretch>
        </p:blipFill>
        <p:spPr>
          <a:xfrm>
            <a:off x="3311769" y="3151542"/>
            <a:ext cx="989135" cy="202482"/>
          </a:xfrm>
          <a:prstGeom prst="rect">
            <a:avLst/>
          </a:prstGeom>
        </p:spPr>
      </p:pic>
      <p:pic>
        <p:nvPicPr>
          <p:cNvPr id="174" name="Picture 173" descr="avnu_logor.jpg"/>
          <p:cNvPicPr>
            <a:picLocks noChangeAspect="1"/>
          </p:cNvPicPr>
          <p:nvPr/>
        </p:nvPicPr>
        <p:blipFill>
          <a:blip r:embed="rId69" cstate="print"/>
          <a:stretch>
            <a:fillRect/>
          </a:stretch>
        </p:blipFill>
        <p:spPr>
          <a:xfrm>
            <a:off x="1655885" y="3436327"/>
            <a:ext cx="488265" cy="124558"/>
          </a:xfrm>
          <a:prstGeom prst="rect">
            <a:avLst/>
          </a:prstGeom>
        </p:spPr>
      </p:pic>
      <p:pic>
        <p:nvPicPr>
          <p:cNvPr id="175" name="Picture 174" descr="avnu_logor.jpg"/>
          <p:cNvPicPr>
            <a:picLocks noChangeAspect="1"/>
          </p:cNvPicPr>
          <p:nvPr/>
        </p:nvPicPr>
        <p:blipFill>
          <a:blip r:embed="rId69" cstate="print"/>
          <a:stretch>
            <a:fillRect/>
          </a:stretch>
        </p:blipFill>
        <p:spPr>
          <a:xfrm>
            <a:off x="3069981" y="3062654"/>
            <a:ext cx="488265" cy="124558"/>
          </a:xfrm>
          <a:prstGeom prst="rect">
            <a:avLst/>
          </a:prstGeom>
        </p:spPr>
      </p:pic>
      <p:pic>
        <p:nvPicPr>
          <p:cNvPr id="137" name="Picture 2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249" y="3486524"/>
            <a:ext cx="634743" cy="5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" name="图片 45" descr="IEEE1.jpg"/>
          <p:cNvPicPr>
            <a:picLocks noChangeAspect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845740" y="3515177"/>
            <a:ext cx="490638" cy="16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" name="图片 53" descr="onem2m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28403" y="3947424"/>
            <a:ext cx="329550" cy="181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" name="图片 45" descr="IEEE1.jpg"/>
          <p:cNvPicPr>
            <a:picLocks noChangeAspect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080452" y="2877734"/>
            <a:ext cx="490638" cy="16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" name="Picture 61" descr="C:\!! New\ETSI2015\ETSI Logo\ETSI Logo_Web.jpg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3501266" y="3990239"/>
            <a:ext cx="472164" cy="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" name="Picture 61" descr="C:\!! New\ETSI2015\ETSI Logo\ETSI Logo_Web.jpg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1552305" y="3960932"/>
            <a:ext cx="418638" cy="184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" name="Picture 61" descr="C:\!! New\ETSI2015\ETSI Logo\ETSI Logo_Web.jpg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255439" y="2143855"/>
            <a:ext cx="418638" cy="184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" name="Picture 61" descr="C:\!! New\ETSI2015\ETSI Logo\ETSI Logo_Web.jpg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4497728" y="2239105"/>
            <a:ext cx="418638" cy="184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" name="Picture 61" descr="C:\!! New\ETSI2015\ETSI Logo\ETSI Logo_Web.jpg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5897170" y="4041528"/>
            <a:ext cx="418638" cy="184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" name="Picture 61" descr="C:\!! New\ETSI2015\ETSI Logo\ETSI Logo_Web.jpg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6761747" y="3960932"/>
            <a:ext cx="418638" cy="184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" name="Picture 61" descr="C:\!! New\ETSI2015\ETSI Logo\ETSI Logo_Web.jpg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7640978" y="2942489"/>
            <a:ext cx="418638" cy="184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" name="Picture 184" descr="aef_logo.gif"/>
          <p:cNvPicPr>
            <a:picLocks noChangeAspect="1"/>
          </p:cNvPicPr>
          <p:nvPr/>
        </p:nvPicPr>
        <p:blipFill>
          <a:blip r:embed="rId70" cstate="print"/>
          <a:stretch>
            <a:fillRect/>
          </a:stretch>
        </p:blipFill>
        <p:spPr>
          <a:xfrm>
            <a:off x="8447942" y="3253154"/>
            <a:ext cx="512885" cy="295895"/>
          </a:xfrm>
          <a:prstGeom prst="rect">
            <a:avLst/>
          </a:prstGeom>
        </p:spPr>
      </p:pic>
      <p:pic>
        <p:nvPicPr>
          <p:cNvPr id="186" name="Picture 185" descr="imagesCAVRFJ18.jpg"/>
          <p:cNvPicPr>
            <a:picLocks noChangeAspect="1"/>
          </p:cNvPicPr>
          <p:nvPr/>
        </p:nvPicPr>
        <p:blipFill>
          <a:blip r:embed="rId71" cstate="print"/>
          <a:stretch>
            <a:fillRect/>
          </a:stretch>
        </p:blipFill>
        <p:spPr>
          <a:xfrm>
            <a:off x="7803173" y="5304191"/>
            <a:ext cx="285750" cy="293578"/>
          </a:xfrm>
          <a:prstGeom prst="rect">
            <a:avLst/>
          </a:prstGeom>
        </p:spPr>
      </p:pic>
      <p:pic>
        <p:nvPicPr>
          <p:cNvPr id="188" name="Picture 187" descr="Open-Fog-Logo_Final-2-250.png"/>
          <p:cNvPicPr>
            <a:picLocks noChangeAspect="1"/>
          </p:cNvPicPr>
          <p:nvPr/>
        </p:nvPicPr>
        <p:blipFill>
          <a:blip r:embed="rId72" cstate="print"/>
          <a:stretch>
            <a:fillRect/>
          </a:stretch>
        </p:blipFill>
        <p:spPr>
          <a:xfrm>
            <a:off x="6022730" y="4550019"/>
            <a:ext cx="416301" cy="201489"/>
          </a:xfrm>
          <a:prstGeom prst="rect">
            <a:avLst/>
          </a:prstGeom>
        </p:spPr>
      </p:pic>
      <p:pic>
        <p:nvPicPr>
          <p:cNvPr id="189" name="Picture 188" descr="sercos.jpg"/>
          <p:cNvPicPr>
            <a:picLocks noChangeAspect="1"/>
          </p:cNvPicPr>
          <p:nvPr/>
        </p:nvPicPr>
        <p:blipFill>
          <a:blip r:embed="rId73" cstate="print"/>
          <a:stretch>
            <a:fillRect/>
          </a:stretch>
        </p:blipFill>
        <p:spPr>
          <a:xfrm>
            <a:off x="1912327" y="2197100"/>
            <a:ext cx="402981" cy="118208"/>
          </a:xfrm>
          <a:prstGeom prst="rect">
            <a:avLst/>
          </a:prstGeom>
        </p:spPr>
      </p:pic>
      <p:pic>
        <p:nvPicPr>
          <p:cNvPr id="190" name="图片 45" descr="IEEE1.jpg"/>
          <p:cNvPicPr>
            <a:picLocks noChangeAspect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748361" y="3920163"/>
            <a:ext cx="490368" cy="16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" name="Picture 190" descr="fairhair.png"/>
          <p:cNvPicPr>
            <a:picLocks noChangeAspect="1"/>
          </p:cNvPicPr>
          <p:nvPr/>
        </p:nvPicPr>
        <p:blipFill>
          <a:blip r:embed="rId74" cstate="print"/>
          <a:stretch>
            <a:fillRect/>
          </a:stretch>
        </p:blipFill>
        <p:spPr>
          <a:xfrm>
            <a:off x="738329" y="2161442"/>
            <a:ext cx="415944" cy="144194"/>
          </a:xfrm>
          <a:prstGeom prst="rect">
            <a:avLst/>
          </a:prstGeom>
        </p:spPr>
      </p:pic>
      <p:pic>
        <p:nvPicPr>
          <p:cNvPr id="192" name="Picture 27" descr="Logo der CENELE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33933" y="3860663"/>
            <a:ext cx="556202" cy="20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3" name="图片 45" descr="IEEE1.jpg"/>
          <p:cNvPicPr>
            <a:picLocks noChangeAspect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8511969" y="3518729"/>
            <a:ext cx="426877" cy="141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" name="Picture 2" descr="logo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8422269" y="2586404"/>
            <a:ext cx="470512" cy="171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" name="Picture 196" descr="IPv6_ready_logo_phase2_hires.jpg"/>
          <p:cNvPicPr>
            <a:picLocks noChangeAspect="1"/>
          </p:cNvPicPr>
          <p:nvPr/>
        </p:nvPicPr>
        <p:blipFill>
          <a:blip r:embed="rId75" cstate="print"/>
          <a:stretch>
            <a:fillRect/>
          </a:stretch>
        </p:blipFill>
        <p:spPr>
          <a:xfrm>
            <a:off x="3084635" y="4839800"/>
            <a:ext cx="307731" cy="368104"/>
          </a:xfrm>
          <a:prstGeom prst="rect">
            <a:avLst/>
          </a:prstGeom>
        </p:spPr>
      </p:pic>
      <p:pic>
        <p:nvPicPr>
          <p:cNvPr id="198" name="3B277E1C-30DB-4832-9EDB-6E4EAAC25F1F" descr="cid:image001.png@01D138D8.A7E243D0"/>
          <p:cNvPicPr/>
          <p:nvPr/>
        </p:nvPicPr>
        <p:blipFill>
          <a:blip r:embed="rId76" r:link="rId77" cstate="print"/>
          <a:srcRect/>
          <a:stretch>
            <a:fillRect/>
          </a:stretch>
        </p:blipFill>
        <p:spPr bwMode="auto">
          <a:xfrm>
            <a:off x="4154365" y="5165481"/>
            <a:ext cx="307731" cy="32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" name="Picture 198" descr="automation_ML.png"/>
          <p:cNvPicPr>
            <a:picLocks noChangeAspect="1"/>
          </p:cNvPicPr>
          <p:nvPr/>
        </p:nvPicPr>
        <p:blipFill>
          <a:blip r:embed="rId78" cstate="print"/>
          <a:stretch>
            <a:fillRect/>
          </a:stretch>
        </p:blipFill>
        <p:spPr>
          <a:xfrm flipV="1">
            <a:off x="1963616" y="3967414"/>
            <a:ext cx="395653" cy="147584"/>
          </a:xfrm>
          <a:prstGeom prst="rect">
            <a:avLst/>
          </a:prstGeom>
        </p:spPr>
      </p:pic>
      <p:pic>
        <p:nvPicPr>
          <p:cNvPr id="200" name="Picture 199" descr="automation_ML.png"/>
          <p:cNvPicPr>
            <a:picLocks noChangeAspect="1"/>
          </p:cNvPicPr>
          <p:nvPr/>
        </p:nvPicPr>
        <p:blipFill>
          <a:blip r:embed="rId78" cstate="print"/>
          <a:stretch>
            <a:fillRect/>
          </a:stretch>
        </p:blipFill>
        <p:spPr>
          <a:xfrm flipV="1">
            <a:off x="6814039" y="5066453"/>
            <a:ext cx="395653" cy="147584"/>
          </a:xfrm>
          <a:prstGeom prst="rect">
            <a:avLst/>
          </a:prstGeom>
        </p:spPr>
      </p:pic>
      <p:sp>
        <p:nvSpPr>
          <p:cNvPr id="187" name="Text Box 3"/>
          <p:cNvSpPr txBox="1">
            <a:spLocks noChangeArrowheads="1"/>
          </p:cNvSpPr>
          <p:nvPr/>
        </p:nvSpPr>
        <p:spPr bwMode="auto">
          <a:xfrm>
            <a:off x="8511443" y="5303126"/>
            <a:ext cx="676519" cy="2857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69231" tIns="36000" rIns="69231" bIns="36000">
            <a:spAutoFit/>
          </a:bodyPr>
          <a:lstStyle/>
          <a:p>
            <a:pPr>
              <a:spcBef>
                <a:spcPts val="865"/>
              </a:spcBef>
              <a:tabLst>
                <a:tab pos="0" algn="l"/>
                <a:tab pos="703356" algn="l"/>
                <a:tab pos="1406713" algn="l"/>
                <a:tab pos="2110069" algn="l"/>
                <a:tab pos="2813426" algn="l"/>
                <a:tab pos="3516782" algn="l"/>
                <a:tab pos="4220139" algn="l"/>
                <a:tab pos="4923495" algn="l"/>
                <a:tab pos="5626852" algn="l"/>
                <a:tab pos="6330208" algn="l"/>
                <a:tab pos="7033565" algn="l"/>
                <a:tab pos="7736921" algn="l"/>
              </a:tabLst>
            </a:pPr>
            <a:r>
              <a:rPr lang="fr-FR" sz="692" b="1" dirty="0">
                <a:solidFill>
                  <a:srgbClr val="000000"/>
                </a:solidFill>
              </a:rPr>
              <a:t>NB-</a:t>
            </a:r>
            <a:r>
              <a:rPr lang="fr-FR" sz="692" b="1" dirty="0" err="1">
                <a:solidFill>
                  <a:srgbClr val="000000"/>
                </a:solidFill>
              </a:rPr>
              <a:t>IoT</a:t>
            </a:r>
            <a:r>
              <a:rPr lang="fr-FR" sz="692" b="1" dirty="0">
                <a:solidFill>
                  <a:srgbClr val="000000"/>
                </a:solidFill>
              </a:rPr>
              <a:t> Forum</a:t>
            </a:r>
          </a:p>
        </p:txBody>
      </p:sp>
      <p:sp>
        <p:nvSpPr>
          <p:cNvPr id="201" name="Text Box 3"/>
          <p:cNvSpPr txBox="1">
            <a:spLocks noChangeArrowheads="1"/>
          </p:cNvSpPr>
          <p:nvPr/>
        </p:nvSpPr>
        <p:spPr bwMode="auto">
          <a:xfrm>
            <a:off x="92807" y="3793780"/>
            <a:ext cx="742462" cy="356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69231" tIns="36000" rIns="69231" bIns="36000">
            <a:spAutoFit/>
          </a:bodyPr>
          <a:lstStyle/>
          <a:p>
            <a:pPr>
              <a:spcBef>
                <a:spcPts val="865"/>
              </a:spcBef>
              <a:tabLst>
                <a:tab pos="0" algn="l"/>
                <a:tab pos="703356" algn="l"/>
                <a:tab pos="1406713" algn="l"/>
                <a:tab pos="2110069" algn="l"/>
                <a:tab pos="2813426" algn="l"/>
                <a:tab pos="3516782" algn="l"/>
                <a:tab pos="4220139" algn="l"/>
                <a:tab pos="4923495" algn="l"/>
                <a:tab pos="5626852" algn="l"/>
                <a:tab pos="6330208" algn="l"/>
                <a:tab pos="7033565" algn="l"/>
                <a:tab pos="7736921" algn="l"/>
              </a:tabLst>
            </a:pPr>
            <a:r>
              <a:rPr lang="fr-FR" sz="615" b="1" dirty="0">
                <a:solidFill>
                  <a:srgbClr val="000000"/>
                </a:solidFill>
              </a:rPr>
              <a:t>Open </a:t>
            </a:r>
            <a:r>
              <a:rPr lang="fr-FR" sz="615" b="1" dirty="0" err="1">
                <a:solidFill>
                  <a:srgbClr val="000000"/>
                </a:solidFill>
              </a:rPr>
              <a:t>Connectivity</a:t>
            </a:r>
            <a:r>
              <a:rPr lang="fr-FR" sz="615" b="1" dirty="0">
                <a:solidFill>
                  <a:srgbClr val="000000"/>
                </a:solidFill>
              </a:rPr>
              <a:t> </a:t>
            </a:r>
            <a:r>
              <a:rPr lang="fr-FR" sz="615" b="1" dirty="0" err="1">
                <a:solidFill>
                  <a:srgbClr val="000000"/>
                </a:solidFill>
              </a:rPr>
              <a:t>Foundation</a:t>
            </a:r>
            <a:endParaRPr lang="fr-FR" sz="615" b="1" dirty="0">
              <a:solidFill>
                <a:srgbClr val="000000"/>
              </a:solidFill>
            </a:endParaRPr>
          </a:p>
        </p:txBody>
      </p:sp>
      <p:pic>
        <p:nvPicPr>
          <p:cNvPr id="202" name="Picture 201" descr="TM Forum Logo - No Tag[1].png"/>
          <p:cNvPicPr>
            <a:picLocks noChangeAspect="1"/>
          </p:cNvPicPr>
          <p:nvPr/>
        </p:nvPicPr>
        <p:blipFill>
          <a:blip r:embed="rId79" cstate="print"/>
          <a:stretch>
            <a:fillRect/>
          </a:stretch>
        </p:blipFill>
        <p:spPr>
          <a:xfrm>
            <a:off x="1348154" y="5506474"/>
            <a:ext cx="490905" cy="107999"/>
          </a:xfrm>
          <a:prstGeom prst="rect">
            <a:avLst/>
          </a:prstGeom>
        </p:spPr>
      </p:pic>
      <p:pic>
        <p:nvPicPr>
          <p:cNvPr id="203" name="Picture 202" descr="TM Forum Logo - No Tag[1].png"/>
          <p:cNvPicPr>
            <a:picLocks noChangeAspect="1"/>
          </p:cNvPicPr>
          <p:nvPr/>
        </p:nvPicPr>
        <p:blipFill>
          <a:blip r:embed="rId80" cstate="print"/>
          <a:stretch>
            <a:fillRect/>
          </a:stretch>
        </p:blipFill>
        <p:spPr>
          <a:xfrm>
            <a:off x="6755424" y="3651005"/>
            <a:ext cx="432288" cy="95103"/>
          </a:xfrm>
          <a:prstGeom prst="rect">
            <a:avLst/>
          </a:prstGeom>
        </p:spPr>
      </p:pic>
      <p:pic>
        <p:nvPicPr>
          <p:cNvPr id="204" name="Picture 203" descr="TM Forum Logo - No Tag[1].png"/>
          <p:cNvPicPr>
            <a:picLocks noChangeAspect="1"/>
          </p:cNvPicPr>
          <p:nvPr/>
        </p:nvPicPr>
        <p:blipFill>
          <a:blip r:embed="rId81" cstate="print"/>
          <a:stretch>
            <a:fillRect/>
          </a:stretch>
        </p:blipFill>
        <p:spPr>
          <a:xfrm>
            <a:off x="3062655" y="4029808"/>
            <a:ext cx="442274" cy="97300"/>
          </a:xfrm>
          <a:prstGeom prst="rect">
            <a:avLst/>
          </a:prstGeom>
        </p:spPr>
      </p:pic>
      <p:pic>
        <p:nvPicPr>
          <p:cNvPr id="205" name="Picture 204" descr="TM Forum Logo - No Tag[1].png"/>
          <p:cNvPicPr>
            <a:picLocks noChangeAspect="1"/>
          </p:cNvPicPr>
          <p:nvPr/>
        </p:nvPicPr>
        <p:blipFill>
          <a:blip r:embed="rId81" cstate="print"/>
          <a:stretch>
            <a:fillRect/>
          </a:stretch>
        </p:blipFill>
        <p:spPr>
          <a:xfrm>
            <a:off x="4835770" y="3626827"/>
            <a:ext cx="442274" cy="97300"/>
          </a:xfrm>
          <a:prstGeom prst="rect">
            <a:avLst/>
          </a:prstGeom>
        </p:spPr>
      </p:pic>
      <p:pic>
        <p:nvPicPr>
          <p:cNvPr id="210" name="Picture 100" descr="opengroupLogo.png"/>
          <p:cNvPicPr>
            <a:picLocks noChangeAspect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3826854" y="4220308"/>
            <a:ext cx="399335" cy="98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" name="Picture 100" descr="opengroupLogo.png"/>
          <p:cNvPicPr>
            <a:picLocks noChangeAspect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4845296" y="4110404"/>
            <a:ext cx="399335" cy="98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3" name="Picture 100" descr="opengroupLogo.png"/>
          <p:cNvPicPr>
            <a:picLocks noChangeAspect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5490066" y="4000500"/>
            <a:ext cx="399335" cy="98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" name="Picture 100" descr="opengroupLogo.png"/>
          <p:cNvPicPr>
            <a:picLocks noChangeAspect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6457219" y="4066443"/>
            <a:ext cx="399335" cy="98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" name="Picture 100" descr="opengroupLogo.png"/>
          <p:cNvPicPr>
            <a:picLocks noChangeAspect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7636854" y="3143250"/>
            <a:ext cx="399335" cy="98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" name="Picture 100" descr="opengroupLogo.png"/>
          <p:cNvPicPr>
            <a:picLocks noChangeAspect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8523412" y="4066443"/>
            <a:ext cx="399335" cy="98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" name="Picture 100" descr="opengroupLogo.png"/>
          <p:cNvPicPr>
            <a:picLocks noChangeAspect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2383450" y="4147039"/>
            <a:ext cx="399335" cy="98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8" name="Picture 100" descr="opengroupLogo.png"/>
          <p:cNvPicPr>
            <a:picLocks noChangeAspect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910739" y="4191000"/>
            <a:ext cx="399335" cy="98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" name="Image 1"/>
          <p:cNvPicPr>
            <a:picLocks noChangeAspect="1"/>
          </p:cNvPicPr>
          <p:nvPr/>
        </p:nvPicPr>
        <p:blipFill>
          <a:blip r:embed="rId82" cstate="print"/>
          <a:srcRect/>
          <a:stretch>
            <a:fillRect/>
          </a:stretch>
        </p:blipFill>
        <p:spPr bwMode="auto">
          <a:xfrm>
            <a:off x="7717693" y="4994520"/>
            <a:ext cx="285750" cy="19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" name="Picture 205" descr="InitiativeEEBUS.gif"/>
          <p:cNvPicPr>
            <a:picLocks noChangeAspect="1"/>
          </p:cNvPicPr>
          <p:nvPr/>
        </p:nvPicPr>
        <p:blipFill>
          <a:blip r:embed="rId83" cstate="print"/>
          <a:stretch>
            <a:fillRect/>
          </a:stretch>
        </p:blipFill>
        <p:spPr>
          <a:xfrm>
            <a:off x="5509847" y="3176061"/>
            <a:ext cx="344365" cy="179669"/>
          </a:xfrm>
          <a:prstGeom prst="rect">
            <a:avLst/>
          </a:prstGeom>
        </p:spPr>
      </p:pic>
      <p:pic>
        <p:nvPicPr>
          <p:cNvPr id="207" name="Picture 206" descr="GS1_Corporate_small_RGB.jpg"/>
          <p:cNvPicPr>
            <a:picLocks noChangeAspect="1"/>
          </p:cNvPicPr>
          <p:nvPr/>
        </p:nvPicPr>
        <p:blipFill>
          <a:blip r:embed="rId84" cstate="print"/>
          <a:stretch>
            <a:fillRect/>
          </a:stretch>
        </p:blipFill>
        <p:spPr>
          <a:xfrm>
            <a:off x="8745122" y="4696557"/>
            <a:ext cx="298823" cy="249702"/>
          </a:xfrm>
          <a:prstGeom prst="rect">
            <a:avLst/>
          </a:prstGeom>
        </p:spPr>
      </p:pic>
      <p:pic>
        <p:nvPicPr>
          <p:cNvPr id="208" name="Picture 207" descr="InitiativeEEBUS.gif"/>
          <p:cNvPicPr>
            <a:picLocks noChangeAspect="1"/>
          </p:cNvPicPr>
          <p:nvPr/>
        </p:nvPicPr>
        <p:blipFill>
          <a:blip r:embed="rId83" cstate="print"/>
          <a:stretch>
            <a:fillRect/>
          </a:stretch>
        </p:blipFill>
        <p:spPr>
          <a:xfrm>
            <a:off x="688731" y="3949211"/>
            <a:ext cx="316888" cy="16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6552728" cy="1152128"/>
          </a:xfrm>
        </p:spPr>
        <p:txBody>
          <a:bodyPr>
            <a:normAutofit/>
          </a:bodyPr>
          <a:lstStyle/>
          <a:p>
            <a:r>
              <a:rPr lang="en-GB" sz="2400" b="1" dirty="0" smtClean="0"/>
              <a:t>Security &amp; privacy requirements</a:t>
            </a:r>
            <a:endParaRPr lang="en-GB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IoT: innovative </a:t>
            </a:r>
            <a:r>
              <a:rPr lang="en-US" dirty="0"/>
              <a:t>services in various application </a:t>
            </a:r>
            <a:r>
              <a:rPr lang="en-US" dirty="0" smtClean="0"/>
              <a:t>domains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</a:t>
            </a:r>
            <a:r>
              <a:rPr lang="en-US" dirty="0" smtClean="0"/>
              <a:t>eterogeneous technologies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Satisfying </a:t>
            </a:r>
            <a:r>
              <a:rPr lang="en-US" dirty="0"/>
              <a:t>security and privacy requirements </a:t>
            </a:r>
            <a:r>
              <a:rPr lang="en-US" dirty="0" smtClean="0"/>
              <a:t>is fundamental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Include </a:t>
            </a:r>
            <a:r>
              <a:rPr lang="en-US" dirty="0"/>
              <a:t>data </a:t>
            </a:r>
            <a:r>
              <a:rPr lang="en-US" dirty="0" smtClean="0"/>
              <a:t>confidentiality, </a:t>
            </a:r>
            <a:r>
              <a:rPr lang="en-US" dirty="0"/>
              <a:t>authentication, access control within the IoT network, privacy and </a:t>
            </a:r>
            <a:r>
              <a:rPr lang="en-US" dirty="0" smtClean="0"/>
              <a:t>trust, </a:t>
            </a:r>
            <a:r>
              <a:rPr lang="en-US" dirty="0"/>
              <a:t>and </a:t>
            </a:r>
            <a:r>
              <a:rPr lang="en-US" dirty="0" smtClean="0"/>
              <a:t>enforcement </a:t>
            </a:r>
            <a:r>
              <a:rPr lang="en-US" dirty="0"/>
              <a:t>of security and privacy policies.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Traditional </a:t>
            </a:r>
            <a:r>
              <a:rPr lang="en-US" dirty="0"/>
              <a:t>security countermeasures cannot be directly applied </a:t>
            </a:r>
            <a:r>
              <a:rPr lang="en-US" dirty="0" smtClean="0"/>
              <a:t>due </a:t>
            </a:r>
            <a:r>
              <a:rPr lang="en-US" dirty="0"/>
              <a:t>to </a:t>
            </a:r>
            <a:r>
              <a:rPr lang="en-US" dirty="0" smtClean="0"/>
              <a:t>many different </a:t>
            </a:r>
            <a:r>
              <a:rPr lang="en-US" dirty="0"/>
              <a:t>standards and communication stacks involved.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</a:t>
            </a:r>
            <a:r>
              <a:rPr lang="en-US" dirty="0" smtClean="0"/>
              <a:t>igh </a:t>
            </a:r>
            <a:r>
              <a:rPr lang="en-US" dirty="0"/>
              <a:t>number of interconnected devices </a:t>
            </a:r>
            <a:r>
              <a:rPr lang="en-US" dirty="0" smtClean="0"/>
              <a:t>leads to scalability issues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443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005_CEN-CENELEC_ExtRelatio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N CENELEC">
      <a:majorFont>
        <a:latin typeface="Verdana"/>
        <a:ea typeface=""/>
        <a:cs typeface=""/>
      </a:majorFont>
      <a:minorFont>
        <a:latin typeface="Ve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BC9CE3BF6FA043AF56B6B73D7E7324" ma:contentTypeVersion="1" ma:contentTypeDescription="Create a new document." ma:contentTypeScope="" ma:versionID="4a394ea9453758b81a8be87efbf22e6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03AA54-EEFB-4729-AF25-FBCED66378FA}"/>
</file>

<file path=customXml/itemProps2.xml><?xml version="1.0" encoding="utf-8"?>
<ds:datastoreItem xmlns:ds="http://schemas.openxmlformats.org/officeDocument/2006/customXml" ds:itemID="{3AA14596-0910-4A58-9575-75582BF06D84}"/>
</file>

<file path=customXml/itemProps3.xml><?xml version="1.0" encoding="utf-8"?>
<ds:datastoreItem xmlns:ds="http://schemas.openxmlformats.org/officeDocument/2006/customXml" ds:itemID="{80DF2EBC-8A9A-490F-9574-1BFDC727CDC9}"/>
</file>

<file path=docProps/app.xml><?xml version="1.0" encoding="utf-8"?>
<Properties xmlns="http://schemas.openxmlformats.org/officeDocument/2006/extended-properties" xmlns:vt="http://schemas.openxmlformats.org/officeDocument/2006/docPropsVTypes">
  <Template>PPT005_CEN-CENELEC_ExtRelations</Template>
  <TotalTime>294</TotalTime>
  <Words>1013</Words>
  <Application>Microsoft Office PowerPoint</Application>
  <PresentationFormat>On-screen Show (4:3)</PresentationFormat>
  <Paragraphs>165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宋体</vt:lpstr>
      <vt:lpstr>Arial</vt:lpstr>
      <vt:lpstr>Arial Black</vt:lpstr>
      <vt:lpstr>Calibri</vt:lpstr>
      <vt:lpstr>Tahoma</vt:lpstr>
      <vt:lpstr>Times New Roman</vt:lpstr>
      <vt:lpstr>Vedana</vt:lpstr>
      <vt:lpstr>Verdana</vt:lpstr>
      <vt:lpstr>Wingdings</vt:lpstr>
      <vt:lpstr>PPT005_CEN-CENELEC_ExtRelations</vt:lpstr>
      <vt:lpstr>CEN and CENELEC approach to Security, Privacy and Trust Leading the way in Europe</vt:lpstr>
      <vt:lpstr>Who are we?</vt:lpstr>
      <vt:lpstr>CEN and CENELEC Network</vt:lpstr>
      <vt:lpstr>Fundamentals – CEN and CENELEC standards are…</vt:lpstr>
      <vt:lpstr>CEN and CENELEC - Impact</vt:lpstr>
      <vt:lpstr>European Standards – evolution</vt:lpstr>
      <vt:lpstr>Strategic challenge</vt:lpstr>
      <vt:lpstr>IoT SDOs and Alliances Landscape  (Vertical and Horizontal Domains) </vt:lpstr>
      <vt:lpstr>Security &amp; privacy requirements</vt:lpstr>
      <vt:lpstr>Privacy by design</vt:lpstr>
      <vt:lpstr>Cybersecurity</vt:lpstr>
      <vt:lpstr>PowerPoint Presentation</vt:lpstr>
    </vt:vector>
  </TitlesOfParts>
  <Company>CENCENELEC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External Relations (Verdana 30)</dc:title>
  <dc:creator>Gauthier Herve</dc:creator>
  <cp:lastModifiedBy>Ganesh Ashok</cp:lastModifiedBy>
  <cp:revision>75</cp:revision>
  <dcterms:created xsi:type="dcterms:W3CDTF">2016-03-02T15:59:56Z</dcterms:created>
  <dcterms:modified xsi:type="dcterms:W3CDTF">2016-10-21T07:19:13Z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0x010100E1BC9CE3BF6FA043AF56B6B73D7E7324</vt:lpwstr>
  </property>
</Properties>
</file>