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Lst>
  <p:notesMasterIdLst>
    <p:notesMasterId r:id="rId40"/>
  </p:notesMasterIdLst>
  <p:sldIdLst>
    <p:sldId id="274" r:id="rId6"/>
    <p:sldId id="294" r:id="rId7"/>
    <p:sldId id="295" r:id="rId8"/>
    <p:sldId id="287" r:id="rId9"/>
    <p:sldId id="296" r:id="rId10"/>
    <p:sldId id="297" r:id="rId11"/>
    <p:sldId id="298" r:id="rId12"/>
    <p:sldId id="299" r:id="rId13"/>
    <p:sldId id="300" r:id="rId14"/>
    <p:sldId id="308" r:id="rId15"/>
    <p:sldId id="293" r:id="rId16"/>
    <p:sldId id="309" r:id="rId17"/>
    <p:sldId id="310" r:id="rId18"/>
    <p:sldId id="311" r:id="rId19"/>
    <p:sldId id="312" r:id="rId20"/>
    <p:sldId id="313" r:id="rId21"/>
    <p:sldId id="314" r:id="rId22"/>
    <p:sldId id="315" r:id="rId23"/>
    <p:sldId id="316" r:id="rId24"/>
    <p:sldId id="317" r:id="rId25"/>
    <p:sldId id="318" r:id="rId26"/>
    <p:sldId id="319" r:id="rId27"/>
    <p:sldId id="320" r:id="rId28"/>
    <p:sldId id="321" r:id="rId29"/>
    <p:sldId id="322" r:id="rId30"/>
    <p:sldId id="323" r:id="rId31"/>
    <p:sldId id="324" r:id="rId32"/>
    <p:sldId id="325" r:id="rId33"/>
    <p:sldId id="326" r:id="rId34"/>
    <p:sldId id="327" r:id="rId35"/>
    <p:sldId id="328" r:id="rId36"/>
    <p:sldId id="329" r:id="rId37"/>
    <p:sldId id="330" r:id="rId38"/>
    <p:sldId id="33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00" autoAdjust="0"/>
    <p:restoredTop sz="94322" autoAdjust="0"/>
  </p:normalViewPr>
  <p:slideViewPr>
    <p:cSldViewPr snapToGrid="0">
      <p:cViewPr varScale="1">
        <p:scale>
          <a:sx n="74" d="100"/>
          <a:sy n="74" d="100"/>
        </p:scale>
        <p:origin x="684" y="60"/>
      </p:cViewPr>
      <p:guideLst/>
    </p:cSldViewPr>
  </p:slideViewPr>
  <p:outlineViewPr>
    <p:cViewPr>
      <p:scale>
        <a:sx n="33" d="100"/>
        <a:sy n="33" d="100"/>
      </p:scale>
      <p:origin x="0" y="0"/>
    </p:cViewPr>
    <p:sldLst>
      <p:sld r:id="rId1" collapse="1"/>
      <p:sld r:id="rId2" collapse="1"/>
      <p:sld r:id="rId3" collapse="1"/>
    </p:sldLst>
  </p:outlineViewPr>
  <p:notesTextViewPr>
    <p:cViewPr>
      <p:scale>
        <a:sx n="3" d="2"/>
        <a:sy n="3" d="2"/>
      </p:scale>
      <p:origin x="0" y="0"/>
    </p:cViewPr>
  </p:notesTextViewPr>
  <p:sorterViewPr>
    <p:cViewPr>
      <p:scale>
        <a:sx n="100" d="100"/>
        <a:sy n="100" d="100"/>
      </p:scale>
      <p:origin x="0" y="-135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slide" Target="slides/slide13.xml"/><Relationship Id="rId1"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0227EE-549F-4692-9090-64A5C3D9CB7C}" type="datetimeFigureOut">
              <a:rPr lang="en-US" smtClean="0"/>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963733-CD45-4CEA-A5EC-06AA3CC53339}" type="slidenum">
              <a:rPr lang="en-US" smtClean="0"/>
              <a:t>‹#›</a:t>
            </a:fld>
            <a:endParaRPr lang="en-US"/>
          </a:p>
        </p:txBody>
      </p:sp>
    </p:spTree>
    <p:extLst>
      <p:ext uri="{BB962C8B-B14F-4D97-AF65-F5344CB8AC3E}">
        <p14:creationId xmlns:p14="http://schemas.microsoft.com/office/powerpoint/2010/main" val="252110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963733-CD45-4CEA-A5EC-06AA3CC53339}" type="slidenum">
              <a:rPr lang="en-US" smtClean="0"/>
              <a:t>1</a:t>
            </a:fld>
            <a:endParaRPr lang="en-US"/>
          </a:p>
        </p:txBody>
      </p:sp>
    </p:spTree>
    <p:extLst>
      <p:ext uri="{BB962C8B-B14F-4D97-AF65-F5344CB8AC3E}">
        <p14:creationId xmlns:p14="http://schemas.microsoft.com/office/powerpoint/2010/main" val="3679490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r>
              <a:rPr lang="en-US" altLang="en-US" smtClean="0">
                <a:cs typeface="Arial" panose="020B0604020202020204" pitchFamily="34" charset="0"/>
              </a:rPr>
              <a:t>Status: 14 Nov. 2012</a:t>
            </a:r>
          </a:p>
        </p:txBody>
      </p:sp>
      <p:sp>
        <p:nvSpPr>
          <p:cNvPr id="38916" name="Slide Number Placeholder 3"/>
          <p:cNvSpPr>
            <a:spLocks noGrp="1"/>
          </p:cNvSpPr>
          <p:nvPr>
            <p:ph type="sldNum" sz="quarter" idx="5"/>
          </p:nvPr>
        </p:nvSpPr>
        <p:spPr>
          <a:noFill/>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fld id="{0ACE8083-6C94-4D4E-8FD3-48ECB8F29FA1}" type="slidenum">
              <a:rPr lang="en-US" altLang="en-US" sz="1200">
                <a:solidFill>
                  <a:srgbClr val="000000"/>
                </a:solidFill>
              </a:rPr>
              <a:pPr/>
              <a:t>32</a:t>
            </a:fld>
            <a:endParaRPr lang="en-US" altLang="en-US" sz="1200">
              <a:solidFill>
                <a:srgbClr val="000000"/>
              </a:solidFill>
            </a:endParaRPr>
          </a:p>
        </p:txBody>
      </p:sp>
    </p:spTree>
    <p:extLst>
      <p:ext uri="{BB962C8B-B14F-4D97-AF65-F5344CB8AC3E}">
        <p14:creationId xmlns:p14="http://schemas.microsoft.com/office/powerpoint/2010/main" val="3971591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t>Cybersecurity</a:t>
            </a:r>
          </a:p>
          <a:p>
            <a:r>
              <a:rPr lang="en-US" altLang="en-US" sz="1200" dirty="0" smtClean="0"/>
              <a:t>Countering spam</a:t>
            </a:r>
          </a:p>
          <a:p>
            <a:r>
              <a:rPr lang="en-GB" altLang="en-US" sz="1200" dirty="0" smtClean="0"/>
              <a:t>Cloud computing security</a:t>
            </a:r>
            <a:endParaRPr lang="en-US" altLang="en-US" sz="1200" dirty="0" smtClean="0"/>
          </a:p>
          <a:p>
            <a:r>
              <a:rPr lang="en-GB" altLang="en-US" sz="1200" dirty="0" err="1" smtClean="0"/>
              <a:t>IoT</a:t>
            </a:r>
            <a:r>
              <a:rPr lang="en-GB" altLang="en-US" sz="1200" dirty="0" smtClean="0"/>
              <a:t> security</a:t>
            </a:r>
          </a:p>
          <a:p>
            <a:r>
              <a:rPr lang="en-GB" altLang="en-US" sz="1200" dirty="0" smtClean="0"/>
              <a:t>ITS security</a:t>
            </a:r>
          </a:p>
          <a:p>
            <a:r>
              <a:rPr lang="en-GB" altLang="en-US" sz="1200" dirty="0" smtClean="0"/>
              <a:t>SDN security</a:t>
            </a:r>
          </a:p>
          <a:p>
            <a:r>
              <a:rPr lang="en-GB" altLang="en-US" sz="1200" dirty="0" smtClean="0"/>
              <a:t>Mobile (phone) security</a:t>
            </a:r>
          </a:p>
          <a:p>
            <a:r>
              <a:rPr lang="en-GB" altLang="en-US" sz="1200" dirty="0" smtClean="0"/>
              <a:t>Smart-grid security</a:t>
            </a:r>
          </a:p>
          <a:p>
            <a:r>
              <a:rPr lang="en-GB" altLang="en-US" sz="1200" dirty="0" smtClean="0"/>
              <a:t>Identity management</a:t>
            </a:r>
            <a:endParaRPr lang="en-US" altLang="en-US" sz="1200" dirty="0" smtClean="0"/>
          </a:p>
          <a:p>
            <a:r>
              <a:rPr lang="en-GB" altLang="en-US" sz="1200" dirty="0" smtClean="0"/>
              <a:t>Information Security Management</a:t>
            </a:r>
            <a:endParaRPr lang="en-US" altLang="en-US" sz="1200" dirty="0" smtClean="0"/>
          </a:p>
          <a:p>
            <a:r>
              <a:rPr lang="en-GB" altLang="en-US" sz="1200" dirty="0" smtClean="0"/>
              <a:t>Application security</a:t>
            </a:r>
          </a:p>
          <a:p>
            <a:r>
              <a:rPr lang="en-GB" altLang="en-US" sz="1200" dirty="0" smtClean="0"/>
              <a:t>Big Data analytics security</a:t>
            </a:r>
          </a:p>
          <a:p>
            <a:r>
              <a:rPr lang="en-US" altLang="en-US" sz="1200" dirty="0" smtClean="0"/>
              <a:t>PKI, PMI, Directory</a:t>
            </a:r>
          </a:p>
          <a:p>
            <a:r>
              <a:rPr lang="en-GB" altLang="en-US" sz="1200" dirty="0" err="1" smtClean="0"/>
              <a:t>Telebiometrics</a:t>
            </a:r>
            <a:endParaRPr lang="en-US" altLang="en-US" sz="1200" dirty="0" smtClean="0"/>
          </a:p>
          <a:p>
            <a:r>
              <a:rPr lang="en-GB" altLang="en-US" sz="1200" dirty="0" smtClean="0"/>
              <a:t>Languages (ASN.1, SDL, MSC, TTCN-3 …)</a:t>
            </a:r>
            <a:endParaRPr lang="en-US" altLang="en-US" sz="1200" dirty="0" smtClean="0"/>
          </a:p>
          <a:p>
            <a:endParaRPr lang="en-US" dirty="0"/>
          </a:p>
        </p:txBody>
      </p:sp>
      <p:sp>
        <p:nvSpPr>
          <p:cNvPr id="4" name="Slide Number Placeholder 3"/>
          <p:cNvSpPr>
            <a:spLocks noGrp="1"/>
          </p:cNvSpPr>
          <p:nvPr>
            <p:ph type="sldNum" sz="quarter" idx="10"/>
          </p:nvPr>
        </p:nvSpPr>
        <p:spPr/>
        <p:txBody>
          <a:bodyPr/>
          <a:lstStyle/>
          <a:p>
            <a:fld id="{E8963733-CD45-4CEA-A5EC-06AA3CC53339}" type="slidenum">
              <a:rPr lang="en-US" smtClean="0"/>
              <a:t>3</a:t>
            </a:fld>
            <a:endParaRPr lang="en-US"/>
          </a:p>
        </p:txBody>
      </p:sp>
    </p:spTree>
    <p:extLst>
      <p:ext uri="{BB962C8B-B14F-4D97-AF65-F5344CB8AC3E}">
        <p14:creationId xmlns:p14="http://schemas.microsoft.com/office/powerpoint/2010/main" val="927943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85000"/>
              </a:lnSpc>
              <a:spcBef>
                <a:spcPts val="1200"/>
              </a:spcBef>
              <a:buFont typeface="Wingdings" panose="05000000000000000000" pitchFamily="2" charset="2"/>
              <a:buChar char="q"/>
            </a:pPr>
            <a:r>
              <a:rPr lang="en-GB" altLang="en-US" sz="1200" dirty="0" smtClean="0"/>
              <a:t>SG17’s work on </a:t>
            </a:r>
            <a:r>
              <a:rPr lang="en-GB" altLang="en-US" sz="1200" dirty="0" smtClean="0">
                <a:solidFill>
                  <a:schemeClr val="tx1"/>
                </a:solidFill>
              </a:rPr>
              <a:t>security </a:t>
            </a:r>
            <a:r>
              <a:rPr lang="en-GB" altLang="en-US" sz="1200" dirty="0" smtClean="0"/>
              <a:t>has had continued and remarkable growth throughout this study period resulting in </a:t>
            </a:r>
            <a:r>
              <a:rPr lang="en-GB" altLang="en-US" sz="1200" dirty="0" smtClean="0">
                <a:solidFill>
                  <a:srgbClr val="FF0000"/>
                </a:solidFill>
              </a:rPr>
              <a:t>a centre of excellence – a core competency in security</a:t>
            </a:r>
            <a:r>
              <a:rPr lang="en-US" altLang="ko-KR" sz="1200" dirty="0" smtClean="0">
                <a:solidFill>
                  <a:srgbClr val="FF0000"/>
                </a:solidFill>
                <a:ea typeface="Gulim" panose="020B0600000101010101" pitchFamily="34" charset="-127"/>
              </a:rPr>
              <a:t>.</a:t>
            </a:r>
          </a:p>
          <a:p>
            <a:pPr marL="0" indent="0">
              <a:lnSpc>
                <a:spcPct val="85000"/>
              </a:lnSpc>
              <a:spcBef>
                <a:spcPts val="1200"/>
              </a:spcBef>
              <a:buFont typeface="Wingdings" panose="05000000000000000000" pitchFamily="2" charset="2"/>
              <a:buNone/>
            </a:pPr>
            <a:endParaRPr lang="en-US" altLang="ko-KR" sz="1200" dirty="0" smtClean="0">
              <a:solidFill>
                <a:srgbClr val="FF0000"/>
              </a:solidFill>
              <a:ea typeface="Gulim" panose="020B0600000101010101" pitchFamily="34" charset="-127"/>
            </a:endParaRPr>
          </a:p>
          <a:p>
            <a:pPr marL="171450" indent="-171450">
              <a:lnSpc>
                <a:spcPct val="85000"/>
              </a:lnSpc>
              <a:spcBef>
                <a:spcPts val="1200"/>
              </a:spcBef>
              <a:buFont typeface="Wingdings" panose="05000000000000000000" pitchFamily="2" charset="2"/>
              <a:buChar char="q"/>
            </a:pPr>
            <a:r>
              <a:rPr lang="en-US" altLang="ko-KR" sz="1200" dirty="0" smtClean="0">
                <a:ea typeface="Gulim" panose="020B0600000101010101" pitchFamily="34" charset="-127"/>
              </a:rPr>
              <a:t>SG17 has a critical mass of world-wide </a:t>
            </a:r>
            <a:r>
              <a:rPr lang="en-US" altLang="ko-KR" sz="1200" dirty="0" smtClean="0">
                <a:solidFill>
                  <a:srgbClr val="00B0F0"/>
                </a:solidFill>
                <a:ea typeface="Gulim" panose="020B0600000101010101" pitchFamily="34" charset="-127"/>
              </a:rPr>
              <a:t>experts</a:t>
            </a:r>
            <a:r>
              <a:rPr lang="en-US" altLang="ko-KR" sz="1200" dirty="0" smtClean="0">
                <a:ea typeface="Gulim" panose="020B0600000101010101" pitchFamily="34" charset="-127"/>
              </a:rPr>
              <a:t> and plays a lead role in the ITU-T on providing technical security Recommendations.</a:t>
            </a:r>
            <a:br>
              <a:rPr lang="en-US" altLang="ko-KR" sz="1200" dirty="0" smtClean="0">
                <a:ea typeface="Gulim" panose="020B0600000101010101" pitchFamily="34" charset="-127"/>
              </a:rPr>
            </a:br>
            <a:r>
              <a:rPr lang="en-US" altLang="ko-KR" sz="1200" dirty="0" smtClean="0">
                <a:ea typeface="Gulim" panose="020B0600000101010101" pitchFamily="34" charset="-127"/>
              </a:rPr>
              <a:t/>
            </a:r>
            <a:br>
              <a:rPr lang="en-US" altLang="ko-KR" sz="1200" dirty="0" smtClean="0">
                <a:ea typeface="Gulim" panose="020B0600000101010101" pitchFamily="34" charset="-127"/>
              </a:rPr>
            </a:br>
            <a:r>
              <a:rPr lang="en-US" altLang="ko-KR" sz="1200" dirty="0" smtClean="0">
                <a:ea typeface="Gulim" panose="020B0600000101010101" pitchFamily="34" charset="-127"/>
              </a:rPr>
              <a:t>It is necessary to maintain the attractiveness of participation in SG17, and to avoid fragmentation and duplication of security work within ITU-T.</a:t>
            </a:r>
            <a:br>
              <a:rPr lang="en-US" altLang="ko-KR" sz="1200" dirty="0" smtClean="0">
                <a:ea typeface="Gulim" panose="020B0600000101010101" pitchFamily="34" charset="-127"/>
              </a:rPr>
            </a:br>
            <a:r>
              <a:rPr lang="en-US" altLang="ko-KR" sz="1200" dirty="0" smtClean="0">
                <a:ea typeface="Gulim" panose="020B0600000101010101" pitchFamily="34" charset="-127"/>
              </a:rPr>
              <a:t/>
            </a:r>
            <a:br>
              <a:rPr lang="en-US" altLang="ko-KR" sz="1200" dirty="0" smtClean="0">
                <a:ea typeface="Gulim" panose="020B0600000101010101" pitchFamily="34" charset="-127"/>
              </a:rPr>
            </a:br>
            <a:r>
              <a:rPr lang="en-US" altLang="ko-KR" sz="1200" dirty="0" smtClean="0">
                <a:ea typeface="Gulim" panose="020B0600000101010101" pitchFamily="34" charset="-127"/>
              </a:rPr>
              <a:t>SG17 strongly follows the TSAG decision on separation of security responsibilities with SG13 and with SG20;</a:t>
            </a:r>
            <a:br>
              <a:rPr lang="en-US" altLang="ko-KR" sz="1200" dirty="0" smtClean="0">
                <a:ea typeface="Gulim" panose="020B0600000101010101" pitchFamily="34" charset="-127"/>
              </a:rPr>
            </a:br>
            <a:r>
              <a:rPr lang="en-US" altLang="ko-KR" sz="1200" dirty="0" smtClean="0">
                <a:ea typeface="Gulim" panose="020B0600000101010101" pitchFamily="34" charset="-127"/>
              </a:rPr>
              <a:t>SG17 is collaborating with all interested bodies.</a:t>
            </a:r>
          </a:p>
          <a:p>
            <a:endParaRPr lang="en-US" dirty="0"/>
          </a:p>
        </p:txBody>
      </p:sp>
      <p:sp>
        <p:nvSpPr>
          <p:cNvPr id="4" name="Slide Number Placeholder 3"/>
          <p:cNvSpPr>
            <a:spLocks noGrp="1"/>
          </p:cNvSpPr>
          <p:nvPr>
            <p:ph type="sldNum" sz="quarter" idx="10"/>
          </p:nvPr>
        </p:nvSpPr>
        <p:spPr/>
        <p:txBody>
          <a:bodyPr/>
          <a:lstStyle/>
          <a:p>
            <a:fld id="{E8963733-CD45-4CEA-A5EC-06AA3CC53339}" type="slidenum">
              <a:rPr lang="en-US" smtClean="0"/>
              <a:t>5</a:t>
            </a:fld>
            <a:endParaRPr lang="en-US"/>
          </a:p>
        </p:txBody>
      </p:sp>
    </p:spTree>
    <p:extLst>
      <p:ext uri="{BB962C8B-B14F-4D97-AF65-F5344CB8AC3E}">
        <p14:creationId xmlns:p14="http://schemas.microsoft.com/office/powerpoint/2010/main" val="459617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85000"/>
              </a:lnSpc>
              <a:spcBef>
                <a:spcPts val="1200"/>
              </a:spcBef>
              <a:buFont typeface="Wingdings" panose="05000000000000000000" pitchFamily="2" charset="2"/>
              <a:buChar char="q"/>
            </a:pPr>
            <a:r>
              <a:rPr lang="en-GB" altLang="en-US" sz="1200" dirty="0" smtClean="0"/>
              <a:t>Cybersecurity is one of the top priorities of the ITU,</a:t>
            </a:r>
            <a:br>
              <a:rPr lang="en-GB" altLang="en-US" sz="1200" dirty="0" smtClean="0"/>
            </a:br>
            <a:r>
              <a:rPr lang="en-GB" altLang="en-US" sz="1200" dirty="0" smtClean="0"/>
              <a:t>it is critical that this centre of security competence in ITU‑T be nurtured and enhanced, and not fragmented.</a:t>
            </a:r>
          </a:p>
          <a:p>
            <a:pPr marL="171450" indent="-171450">
              <a:lnSpc>
                <a:spcPct val="85000"/>
              </a:lnSpc>
              <a:spcBef>
                <a:spcPts val="1200"/>
              </a:spcBef>
              <a:buFont typeface="Wingdings" panose="05000000000000000000" pitchFamily="2" charset="2"/>
              <a:buChar char="q"/>
            </a:pPr>
            <a:endParaRPr lang="en-GB" altLang="en-US" sz="1200" dirty="0" smtClean="0"/>
          </a:p>
          <a:p>
            <a:pPr marL="171450" indent="-171450">
              <a:lnSpc>
                <a:spcPct val="85000"/>
              </a:lnSpc>
              <a:spcBef>
                <a:spcPts val="1200"/>
              </a:spcBef>
              <a:buFont typeface="Wingdings" panose="05000000000000000000" pitchFamily="2" charset="2"/>
              <a:buChar char="q"/>
            </a:pPr>
            <a:r>
              <a:rPr lang="en-GB" altLang="en-US" sz="1200" dirty="0" smtClean="0"/>
              <a:t>More efforts should be spent on </a:t>
            </a:r>
            <a:r>
              <a:rPr lang="en-GB" altLang="en-US" sz="1200" dirty="0" smtClean="0">
                <a:solidFill>
                  <a:srgbClr val="FF0000"/>
                </a:solidFill>
              </a:rPr>
              <a:t>implementing</a:t>
            </a:r>
            <a:r>
              <a:rPr lang="en-GB" altLang="en-US" sz="1200" dirty="0" smtClean="0"/>
              <a:t> SG17’s security Recommendation in collaboration with ITU-D.</a:t>
            </a:r>
          </a:p>
          <a:p>
            <a:pPr marL="171450" indent="-171450">
              <a:lnSpc>
                <a:spcPct val="85000"/>
              </a:lnSpc>
              <a:spcBef>
                <a:spcPts val="1200"/>
              </a:spcBef>
              <a:buFont typeface="Wingdings" panose="05000000000000000000" pitchFamily="2" charset="2"/>
              <a:buChar char="q"/>
            </a:pPr>
            <a:endParaRPr lang="en-GB" altLang="en-US" sz="1200" dirty="0" smtClean="0"/>
          </a:p>
          <a:p>
            <a:pPr marL="171450" indent="-171450">
              <a:lnSpc>
                <a:spcPct val="85000"/>
              </a:lnSpc>
              <a:spcBef>
                <a:spcPts val="1200"/>
              </a:spcBef>
              <a:buFont typeface="Wingdings" panose="05000000000000000000" pitchFamily="2" charset="2"/>
              <a:buChar char="q"/>
            </a:pPr>
            <a:r>
              <a:rPr lang="en-GB" altLang="en-US" sz="1200" dirty="0" smtClean="0"/>
              <a:t>Strengthening the trust framework, authentication, and protection of personally identifiable information is a prerequisite for the development of the </a:t>
            </a:r>
            <a:r>
              <a:rPr lang="en-GB" altLang="en-US" sz="1200" dirty="0" smtClean="0">
                <a:solidFill>
                  <a:srgbClr val="FF0000"/>
                </a:solidFill>
              </a:rPr>
              <a:t>Information Society </a:t>
            </a:r>
            <a:r>
              <a:rPr lang="en-GB" altLang="en-US" sz="1200" dirty="0" smtClean="0"/>
              <a:t>and for building confidence among users of ICTs.</a:t>
            </a:r>
          </a:p>
          <a:p>
            <a:pPr marL="171450" indent="-171450">
              <a:lnSpc>
                <a:spcPct val="85000"/>
              </a:lnSpc>
              <a:spcBef>
                <a:spcPts val="1200"/>
              </a:spcBef>
              <a:buFont typeface="Wingdings" panose="05000000000000000000" pitchFamily="2" charset="2"/>
              <a:buChar char="q"/>
            </a:pPr>
            <a:endParaRPr lang="en-GB" altLang="en-US" sz="1200" dirty="0" smtClean="0"/>
          </a:p>
          <a:p>
            <a:pPr marL="171450" indent="-171450">
              <a:lnSpc>
                <a:spcPct val="85000"/>
              </a:lnSpc>
              <a:spcBef>
                <a:spcPts val="1200"/>
              </a:spcBef>
              <a:buFont typeface="Wingdings" panose="05000000000000000000" pitchFamily="2" charset="2"/>
              <a:buChar char="q"/>
            </a:pPr>
            <a:r>
              <a:rPr lang="en-GB" altLang="en-US" sz="1200" dirty="0" smtClean="0"/>
              <a:t>Much-needed development of security approaches for evolving technologies is best undertaken in the study group with expertise in existing security approaches.</a:t>
            </a:r>
          </a:p>
        </p:txBody>
      </p:sp>
      <p:sp>
        <p:nvSpPr>
          <p:cNvPr id="4" name="Slide Number Placeholder 3"/>
          <p:cNvSpPr>
            <a:spLocks noGrp="1"/>
          </p:cNvSpPr>
          <p:nvPr>
            <p:ph type="sldNum" sz="quarter" idx="10"/>
          </p:nvPr>
        </p:nvSpPr>
        <p:spPr/>
        <p:txBody>
          <a:bodyPr/>
          <a:lstStyle/>
          <a:p>
            <a:fld id="{E8963733-CD45-4CEA-A5EC-06AA3CC53339}" type="slidenum">
              <a:rPr lang="en-US" smtClean="0"/>
              <a:t>6</a:t>
            </a:fld>
            <a:endParaRPr lang="en-US"/>
          </a:p>
        </p:txBody>
      </p:sp>
    </p:spTree>
    <p:extLst>
      <p:ext uri="{BB962C8B-B14F-4D97-AF65-F5344CB8AC3E}">
        <p14:creationId xmlns:p14="http://schemas.microsoft.com/office/powerpoint/2010/main" val="3916410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85000"/>
              </a:lnSpc>
              <a:spcBef>
                <a:spcPts val="1200"/>
              </a:spcBef>
              <a:buFont typeface="Wingdings" panose="05000000000000000000" pitchFamily="2" charset="2"/>
              <a:buChar char="q"/>
            </a:pPr>
            <a:r>
              <a:rPr lang="en-GB" altLang="en-US" sz="1200" dirty="0" smtClean="0"/>
              <a:t>The work on security in SG17 (including generic security architecture, mechanisms and management guidelines for heterogeneous networks/systems/services) needs to be continued and there needs to be a lead study group for security to coordinate within the ITU and with other SDOs.</a:t>
            </a:r>
          </a:p>
          <a:p>
            <a:pPr marL="171450" indent="-171450">
              <a:lnSpc>
                <a:spcPct val="85000"/>
              </a:lnSpc>
              <a:spcBef>
                <a:spcPts val="1200"/>
              </a:spcBef>
              <a:buFont typeface="Wingdings" panose="05000000000000000000" pitchFamily="2" charset="2"/>
              <a:buChar char="q"/>
            </a:pPr>
            <a:endParaRPr lang="en-GB" altLang="en-US" sz="1200" dirty="0" smtClean="0"/>
          </a:p>
          <a:p>
            <a:pPr marL="171450" indent="-171450">
              <a:lnSpc>
                <a:spcPct val="85000"/>
              </a:lnSpc>
              <a:spcBef>
                <a:spcPts val="1200"/>
              </a:spcBef>
              <a:buFont typeface="Wingdings" panose="05000000000000000000" pitchFamily="2" charset="2"/>
              <a:buChar char="q"/>
            </a:pPr>
            <a:r>
              <a:rPr lang="en-US" altLang="en-US" sz="1200" dirty="0" smtClean="0"/>
              <a:t>New emerging technologies such as cloud computing, smart grid, intelligent transportation systems, the 5</a:t>
            </a:r>
            <a:r>
              <a:rPr lang="en-US" altLang="en-US" sz="1200" baseline="30000" dirty="0" smtClean="0"/>
              <a:t>th</a:t>
            </a:r>
            <a:r>
              <a:rPr lang="en-US" altLang="en-US" sz="1200" dirty="0" smtClean="0"/>
              <a:t> generation of cellular network, software-defined networks, Big Data analytics, Internet-of-Things, need technical measures to protect the personally identifiable information (PII) of citizens, as well as technical measures to protect children online.</a:t>
            </a:r>
          </a:p>
          <a:p>
            <a:pPr marL="171450" indent="-171450">
              <a:lnSpc>
                <a:spcPct val="85000"/>
              </a:lnSpc>
              <a:spcBef>
                <a:spcPts val="1200"/>
              </a:spcBef>
              <a:buFont typeface="Wingdings" panose="05000000000000000000" pitchFamily="2" charset="2"/>
              <a:buChar char="q"/>
            </a:pPr>
            <a:endParaRPr lang="en-US" altLang="en-US" sz="1200" dirty="0" smtClean="0"/>
          </a:p>
          <a:p>
            <a:pPr marL="171450" indent="-171450">
              <a:lnSpc>
                <a:spcPct val="85000"/>
              </a:lnSpc>
              <a:spcBef>
                <a:spcPts val="1200"/>
              </a:spcBef>
              <a:buFont typeface="Wingdings" panose="05000000000000000000" pitchFamily="2" charset="2"/>
              <a:buChar char="q"/>
            </a:pPr>
            <a:r>
              <a:rPr lang="en-US" altLang="en-US" sz="1200" dirty="0" smtClean="0"/>
              <a:t>New environments, such as Internet of things (</a:t>
            </a:r>
            <a:r>
              <a:rPr lang="en-US" altLang="en-US" sz="1200" dirty="0" err="1" smtClean="0"/>
              <a:t>IoT</a:t>
            </a:r>
            <a:r>
              <a:rPr lang="en-US" altLang="en-US" sz="1200" dirty="0" smtClean="0"/>
              <a:t>) and smart grids put new requirements on public key infrastructure (PKI) necessitating high priority during the next study period</a:t>
            </a:r>
            <a:r>
              <a:rPr lang="en-GB" altLang="en-US" sz="1200" dirty="0" smtClean="0"/>
              <a:t>.</a:t>
            </a:r>
          </a:p>
          <a:p>
            <a:endParaRPr lang="en-US" dirty="0"/>
          </a:p>
        </p:txBody>
      </p:sp>
      <p:sp>
        <p:nvSpPr>
          <p:cNvPr id="4" name="Slide Number Placeholder 3"/>
          <p:cNvSpPr>
            <a:spLocks noGrp="1"/>
          </p:cNvSpPr>
          <p:nvPr>
            <p:ph type="sldNum" sz="quarter" idx="10"/>
          </p:nvPr>
        </p:nvSpPr>
        <p:spPr/>
        <p:txBody>
          <a:bodyPr/>
          <a:lstStyle/>
          <a:p>
            <a:fld id="{E8963733-CD45-4CEA-A5EC-06AA3CC53339}" type="slidenum">
              <a:rPr lang="en-US" smtClean="0"/>
              <a:t>7</a:t>
            </a:fld>
            <a:endParaRPr lang="en-US"/>
          </a:p>
        </p:txBody>
      </p:sp>
    </p:spTree>
    <p:extLst>
      <p:ext uri="{BB962C8B-B14F-4D97-AF65-F5344CB8AC3E}">
        <p14:creationId xmlns:p14="http://schemas.microsoft.com/office/powerpoint/2010/main" val="2396108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85000"/>
              </a:lnSpc>
              <a:spcBef>
                <a:spcPts val="1200"/>
              </a:spcBef>
              <a:buFont typeface="Wingdings" panose="05000000000000000000" pitchFamily="2" charset="2"/>
              <a:buChar char="q"/>
            </a:pPr>
            <a:r>
              <a:rPr lang="en-GB" altLang="ko-KR" sz="2400" dirty="0" smtClean="0">
                <a:ea typeface="Gulim" panose="020B0600000101010101" pitchFamily="34" charset="-127"/>
              </a:rPr>
              <a:t>SG17 proposed 12 Questions for the next study period. All Questions continue.</a:t>
            </a:r>
          </a:p>
          <a:p>
            <a:pPr marL="342900" indent="-342900">
              <a:lnSpc>
                <a:spcPct val="85000"/>
              </a:lnSpc>
              <a:spcBef>
                <a:spcPts val="1200"/>
              </a:spcBef>
              <a:buFont typeface="Wingdings" panose="05000000000000000000" pitchFamily="2" charset="2"/>
              <a:buChar char="q"/>
            </a:pPr>
            <a:endParaRPr lang="en-GB" altLang="ko-KR" sz="2400" dirty="0" smtClean="0">
              <a:ea typeface="Gulim" panose="020B0600000101010101" pitchFamily="34" charset="-127"/>
            </a:endParaRPr>
          </a:p>
          <a:p>
            <a:pPr marL="342900" indent="-342900">
              <a:lnSpc>
                <a:spcPct val="85000"/>
              </a:lnSpc>
              <a:spcBef>
                <a:spcPts val="1200"/>
              </a:spcBef>
              <a:buFont typeface="Wingdings" panose="05000000000000000000" pitchFamily="2" charset="2"/>
              <a:buChar char="q"/>
            </a:pPr>
            <a:r>
              <a:rPr lang="en-GB" altLang="ko-KR" sz="2400" dirty="0" smtClean="0">
                <a:ea typeface="Gulim" panose="020B0600000101010101" pitchFamily="34" charset="-127"/>
              </a:rPr>
              <a:t>Associated with this work, SG17 should be the lead study group responsible for:</a:t>
            </a:r>
          </a:p>
          <a:p>
            <a:pPr marL="628650" lvl="1" indent="-171450">
              <a:lnSpc>
                <a:spcPct val="85000"/>
              </a:lnSpc>
              <a:spcBef>
                <a:spcPts val="1200"/>
              </a:spcBef>
              <a:buFont typeface="Calibri" panose="020F0502020204030204" pitchFamily="34" charset="0"/>
              <a:buChar char="̶"/>
            </a:pPr>
            <a:r>
              <a:rPr lang="en-GB" altLang="ko-KR" dirty="0" smtClean="0">
                <a:ea typeface="Gulim" panose="020B0600000101010101" pitchFamily="34" charset="-127"/>
              </a:rPr>
              <a:t>Security, </a:t>
            </a:r>
          </a:p>
          <a:p>
            <a:pPr marL="628650" lvl="1" indent="-171450">
              <a:lnSpc>
                <a:spcPct val="85000"/>
              </a:lnSpc>
              <a:spcBef>
                <a:spcPts val="1200"/>
              </a:spcBef>
              <a:buFont typeface="Calibri" panose="020F0502020204030204" pitchFamily="34" charset="0"/>
              <a:buChar char="̶"/>
            </a:pPr>
            <a:r>
              <a:rPr lang="en-GB" altLang="ko-KR" dirty="0" smtClean="0">
                <a:ea typeface="Gulim" panose="020B0600000101010101" pitchFamily="34" charset="-127"/>
              </a:rPr>
              <a:t>Identity management, and </a:t>
            </a:r>
          </a:p>
          <a:p>
            <a:pPr marL="628650" lvl="1" indent="-171450">
              <a:lnSpc>
                <a:spcPct val="85000"/>
              </a:lnSpc>
              <a:spcBef>
                <a:spcPts val="1200"/>
              </a:spcBef>
              <a:buFont typeface="Calibri" panose="020F0502020204030204" pitchFamily="34" charset="0"/>
              <a:buChar char="̶"/>
            </a:pPr>
            <a:r>
              <a:rPr lang="en-GB" altLang="ko-KR" dirty="0" smtClean="0">
                <a:ea typeface="Gulim" panose="020B0600000101010101" pitchFamily="34" charset="-127"/>
              </a:rPr>
              <a:t>Languages and description techniques.</a:t>
            </a:r>
          </a:p>
          <a:p>
            <a:pPr marL="342900" indent="-342900">
              <a:lnSpc>
                <a:spcPct val="85000"/>
              </a:lnSpc>
              <a:spcBef>
                <a:spcPts val="1200"/>
              </a:spcBef>
              <a:buFont typeface="Wingdings" panose="05000000000000000000" pitchFamily="2" charset="2"/>
              <a:buChar char="q"/>
            </a:pPr>
            <a:endParaRPr lang="en-GB" altLang="en-US" sz="2400" dirty="0" smtClean="0">
              <a:ea typeface="Gulim" panose="020B0600000101010101" pitchFamily="34" charset="-127"/>
            </a:endParaRPr>
          </a:p>
          <a:p>
            <a:pPr marL="342900" indent="-342900">
              <a:lnSpc>
                <a:spcPct val="85000"/>
              </a:lnSpc>
              <a:spcBef>
                <a:spcPts val="1200"/>
              </a:spcBef>
              <a:buFont typeface="Wingdings" panose="05000000000000000000" pitchFamily="2" charset="2"/>
              <a:buChar char="q"/>
            </a:pPr>
            <a:r>
              <a:rPr lang="en-GB" altLang="en-US" sz="2400" dirty="0" err="1" smtClean="0">
                <a:ea typeface="Gulim" panose="020B0600000101010101" pitchFamily="34" charset="-127"/>
              </a:rPr>
              <a:t>JCA-IdM</a:t>
            </a:r>
            <a:r>
              <a:rPr lang="en-GB" altLang="en-US" sz="2400" dirty="0" smtClean="0">
                <a:ea typeface="Gulim" panose="020B0600000101010101" pitchFamily="34" charset="-127"/>
              </a:rPr>
              <a:t> and JCA-COP as well as ASN.1 &amp; OID Projects need to continue given their important contributions.</a:t>
            </a:r>
          </a:p>
          <a:p>
            <a:endParaRPr lang="en-US" dirty="0"/>
          </a:p>
        </p:txBody>
      </p:sp>
      <p:sp>
        <p:nvSpPr>
          <p:cNvPr id="4" name="Slide Number Placeholder 3"/>
          <p:cNvSpPr>
            <a:spLocks noGrp="1"/>
          </p:cNvSpPr>
          <p:nvPr>
            <p:ph type="sldNum" sz="quarter" idx="10"/>
          </p:nvPr>
        </p:nvSpPr>
        <p:spPr/>
        <p:txBody>
          <a:bodyPr/>
          <a:lstStyle/>
          <a:p>
            <a:fld id="{E8963733-CD45-4CEA-A5EC-06AA3CC53339}" type="slidenum">
              <a:rPr lang="en-US" smtClean="0"/>
              <a:t>8</a:t>
            </a:fld>
            <a:endParaRPr lang="en-US"/>
          </a:p>
        </p:txBody>
      </p:sp>
    </p:spTree>
    <p:extLst>
      <p:ext uri="{BB962C8B-B14F-4D97-AF65-F5344CB8AC3E}">
        <p14:creationId xmlns:p14="http://schemas.microsoft.com/office/powerpoint/2010/main" val="4095184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buFont typeface="Wingdings" panose="05000000000000000000" pitchFamily="2" charset="2"/>
              <a:buChar char="q"/>
            </a:pPr>
            <a:r>
              <a:rPr lang="en-GB" altLang="ko-KR" sz="1200" dirty="0" smtClean="0">
                <a:ea typeface="Gulim" panose="020B0600000101010101" pitchFamily="34" charset="-127"/>
              </a:rPr>
              <a:t>Participation to SG17 has increased during the study period to maintain well above 150 participants.</a:t>
            </a:r>
          </a:p>
          <a:p>
            <a:pPr marL="171450" indent="-171450">
              <a:lnSpc>
                <a:spcPct val="90000"/>
              </a:lnSpc>
              <a:buFont typeface="Wingdings" panose="05000000000000000000" pitchFamily="2" charset="2"/>
              <a:buChar char="q"/>
            </a:pPr>
            <a:endParaRPr lang="en-US" altLang="ko-KR" sz="1200" dirty="0" smtClean="0">
              <a:ea typeface="Gulim" panose="020B0600000101010101" pitchFamily="34" charset="-127"/>
            </a:endParaRPr>
          </a:p>
          <a:p>
            <a:pPr marL="171450" indent="-171450">
              <a:lnSpc>
                <a:spcPct val="90000"/>
              </a:lnSpc>
              <a:buFont typeface="Wingdings" panose="05000000000000000000" pitchFamily="2" charset="2"/>
              <a:buChar char="q"/>
            </a:pPr>
            <a:r>
              <a:rPr lang="en-US" sz="1200" dirty="0" smtClean="0"/>
              <a:t>SG17 has successfully evolved to cover new security issues and to address new security challenges (as its main focus) with security experts in core Questions.</a:t>
            </a:r>
            <a:endParaRPr lang="en-US" altLang="ko-KR" sz="1200" dirty="0" smtClean="0">
              <a:ea typeface="Gulim" panose="020B0600000101010101" pitchFamily="34" charset="-127"/>
            </a:endParaRPr>
          </a:p>
          <a:p>
            <a:pPr marL="171450" indent="-171450">
              <a:lnSpc>
                <a:spcPct val="90000"/>
              </a:lnSpc>
              <a:buFont typeface="Wingdings" panose="05000000000000000000" pitchFamily="2" charset="2"/>
              <a:buChar char="q"/>
            </a:pPr>
            <a:endParaRPr lang="en-US" altLang="ko-KR" sz="1200" dirty="0" smtClean="0">
              <a:ea typeface="Gulim" panose="020B0600000101010101" pitchFamily="34" charset="-127"/>
            </a:endParaRPr>
          </a:p>
          <a:p>
            <a:pPr marL="171450" indent="-171450">
              <a:lnSpc>
                <a:spcPct val="90000"/>
              </a:lnSpc>
              <a:buFont typeface="Wingdings" panose="05000000000000000000" pitchFamily="2" charset="2"/>
              <a:buChar char="q"/>
            </a:pPr>
            <a:r>
              <a:rPr lang="en-US" altLang="ko-KR" sz="1200" dirty="0" smtClean="0">
                <a:ea typeface="Gulim" panose="020B0600000101010101" pitchFamily="34" charset="-127"/>
              </a:rPr>
              <a:t>Within security work, SG17 achieved significantly build-up of participation and energy in Identity Management, Cybersecurity and Cloud Computing Security</a:t>
            </a:r>
            <a:r>
              <a:rPr lang="en-GB" altLang="ko-KR" sz="1200" dirty="0" smtClean="0">
                <a:ea typeface="Gulim" panose="020B0600000101010101" pitchFamily="34" charset="-127"/>
              </a:rPr>
              <a:t>.</a:t>
            </a:r>
          </a:p>
          <a:p>
            <a:pPr marL="171450" indent="-171450">
              <a:lnSpc>
                <a:spcPct val="90000"/>
              </a:lnSpc>
              <a:buFont typeface="Wingdings" panose="05000000000000000000" pitchFamily="2" charset="2"/>
              <a:buChar char="q"/>
            </a:pPr>
            <a:endParaRPr lang="en-GB" altLang="ko-KR" sz="1200" dirty="0" smtClean="0">
              <a:ea typeface="Gulim" panose="020B0600000101010101" pitchFamily="34" charset="-127"/>
            </a:endParaRPr>
          </a:p>
          <a:p>
            <a:pPr marL="171450" indent="-171450">
              <a:lnSpc>
                <a:spcPct val="90000"/>
              </a:lnSpc>
              <a:buFont typeface="Wingdings" panose="05000000000000000000" pitchFamily="2" charset="2"/>
              <a:buChar char="q"/>
            </a:pPr>
            <a:r>
              <a:rPr lang="en-GB" altLang="ko-KR" sz="1200" dirty="0" smtClean="0">
                <a:ea typeface="Gulim" panose="020B0600000101010101" pitchFamily="34" charset="-127"/>
              </a:rPr>
              <a:t>SG17 has built strong relations with other key bodies working on security and conducted numerous collaborative efforts.</a:t>
            </a:r>
          </a:p>
          <a:p>
            <a:pPr marL="171450" indent="-171450">
              <a:lnSpc>
                <a:spcPct val="90000"/>
              </a:lnSpc>
              <a:buFont typeface="Wingdings" panose="05000000000000000000" pitchFamily="2" charset="2"/>
              <a:buChar char="q"/>
            </a:pPr>
            <a:endParaRPr lang="en-GB" altLang="ko-KR" sz="1200" dirty="0" smtClean="0">
              <a:ea typeface="Gulim" panose="020B0600000101010101" pitchFamily="34" charset="-127"/>
            </a:endParaRPr>
          </a:p>
          <a:p>
            <a:pPr marL="171450" indent="-171450">
              <a:lnSpc>
                <a:spcPct val="90000"/>
              </a:lnSpc>
              <a:buFont typeface="Wingdings" panose="05000000000000000000" pitchFamily="2" charset="2"/>
              <a:buChar char="q"/>
            </a:pPr>
            <a:r>
              <a:rPr lang="en-GB" altLang="ko-KR" sz="1200" dirty="0" smtClean="0">
                <a:ea typeface="Gulim" panose="020B0600000101010101" pitchFamily="34" charset="-127"/>
              </a:rPr>
              <a:t>SG17 has promoted and disseminated ITU-T security work (e.g., workshops, security manual, security roadmap);</a:t>
            </a:r>
            <a:br>
              <a:rPr lang="en-GB" altLang="ko-KR" sz="1200" dirty="0" smtClean="0">
                <a:ea typeface="Gulim" panose="020B0600000101010101" pitchFamily="34" charset="-127"/>
              </a:rPr>
            </a:br>
            <a:r>
              <a:rPr lang="en-GB" altLang="ko-KR" sz="1200" dirty="0" smtClean="0">
                <a:ea typeface="Gulim" panose="020B0600000101010101" pitchFamily="34" charset="-127"/>
              </a:rPr>
              <a:t>its achievements are well recognized.</a:t>
            </a:r>
            <a:endParaRPr lang="en-GB" altLang="en-US" sz="1200" dirty="0" smtClean="0">
              <a:ea typeface="Gulim" panose="020B0600000101010101" pitchFamily="34" charset="-127"/>
            </a:endParaRPr>
          </a:p>
          <a:p>
            <a:endParaRPr lang="en-US" dirty="0"/>
          </a:p>
        </p:txBody>
      </p:sp>
      <p:sp>
        <p:nvSpPr>
          <p:cNvPr id="4" name="Slide Number Placeholder 3"/>
          <p:cNvSpPr>
            <a:spLocks noGrp="1"/>
          </p:cNvSpPr>
          <p:nvPr>
            <p:ph type="sldNum" sz="quarter" idx="10"/>
          </p:nvPr>
        </p:nvSpPr>
        <p:spPr/>
        <p:txBody>
          <a:bodyPr/>
          <a:lstStyle/>
          <a:p>
            <a:fld id="{E8963733-CD45-4CEA-A5EC-06AA3CC53339}" type="slidenum">
              <a:rPr lang="en-US" smtClean="0"/>
              <a:t>9</a:t>
            </a:fld>
            <a:endParaRPr lang="en-US"/>
          </a:p>
        </p:txBody>
      </p:sp>
    </p:spTree>
    <p:extLst>
      <p:ext uri="{BB962C8B-B14F-4D97-AF65-F5344CB8AC3E}">
        <p14:creationId xmlns:p14="http://schemas.microsoft.com/office/powerpoint/2010/main" val="1680761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fld id="{7B7C1CAC-E0B6-4189-A724-826E480EA394}" type="slidenum">
              <a:rPr lang="en-US" altLang="en-US" sz="1200">
                <a:solidFill>
                  <a:srgbClr val="000000"/>
                </a:solidFill>
              </a:rPr>
              <a:pPr/>
              <a:t>14</a:t>
            </a:fld>
            <a:endParaRPr lang="en-US" altLang="en-US" sz="1200">
              <a:solidFill>
                <a:srgbClr val="000000"/>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r>
              <a:rPr lang="en-US" altLang="en-US" smtClean="0">
                <a:cs typeface="Arial" panose="020B0604020202020204" pitchFamily="34" charset="0"/>
              </a:rPr>
              <a:t>COUNTRY: should be the letter acronym, e.g. USA, I (for Italy), J (Japan), etc, as used in the ITU list of participants</a:t>
            </a:r>
          </a:p>
          <a:p>
            <a:pPr eaLnBrk="1" hangingPunct="1"/>
            <a:r>
              <a:rPr lang="en-US" altLang="en-US" smtClean="0">
                <a:cs typeface="Arial" panose="020B0604020202020204" pitchFamily="34" charset="0"/>
              </a:rPr>
              <a:t>Delete UNUSED rows in the PowerPoint table</a:t>
            </a:r>
            <a:endParaRPr lang="en-GB" altLang="en-US" smtClean="0">
              <a:cs typeface="Arial" panose="020B0604020202020204" pitchFamily="34" charset="0"/>
            </a:endParaRPr>
          </a:p>
        </p:txBody>
      </p:sp>
    </p:spTree>
    <p:extLst>
      <p:ext uri="{BB962C8B-B14F-4D97-AF65-F5344CB8AC3E}">
        <p14:creationId xmlns:p14="http://schemas.microsoft.com/office/powerpoint/2010/main" val="2674584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r>
              <a:rPr lang="en-US" altLang="en-US" smtClean="0">
                <a:cs typeface="Arial" panose="020B0604020202020204" pitchFamily="34" charset="0"/>
              </a:rPr>
              <a:t>Status: 14 Nov. 2012</a:t>
            </a:r>
          </a:p>
        </p:txBody>
      </p:sp>
      <p:sp>
        <p:nvSpPr>
          <p:cNvPr id="25604" name="Slide Number Placeholder 3"/>
          <p:cNvSpPr>
            <a:spLocks noGrp="1"/>
          </p:cNvSpPr>
          <p:nvPr>
            <p:ph type="sldNum" sz="quarter" idx="5"/>
          </p:nvPr>
        </p:nvSpPr>
        <p:spPr>
          <a:noFill/>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fld id="{CEEDC52D-E317-4CE9-AC99-309A3DF6ED6A}" type="slidenum">
              <a:rPr lang="en-US" altLang="en-US" sz="1200">
                <a:solidFill>
                  <a:srgbClr val="000000"/>
                </a:solidFill>
              </a:rPr>
              <a:pPr/>
              <a:t>20</a:t>
            </a:fld>
            <a:endParaRPr lang="en-US" altLang="en-US" sz="1200">
              <a:solidFill>
                <a:srgbClr val="000000"/>
              </a:solidFill>
            </a:endParaRPr>
          </a:p>
        </p:txBody>
      </p:sp>
    </p:spTree>
    <p:extLst>
      <p:ext uri="{BB962C8B-B14F-4D97-AF65-F5344CB8AC3E}">
        <p14:creationId xmlns:p14="http://schemas.microsoft.com/office/powerpoint/2010/main" val="2182627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CF937B-DE55-4036-BA0B-F0EA21BA335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68F8D-03EF-4588-9F60-ACF73A1CBE67}" type="slidenum">
              <a:rPr lang="en-US" smtClean="0"/>
              <a:t>‹#›</a:t>
            </a:fld>
            <a:endParaRPr lang="en-US"/>
          </a:p>
        </p:txBody>
      </p:sp>
    </p:spTree>
    <p:extLst>
      <p:ext uri="{BB962C8B-B14F-4D97-AF65-F5344CB8AC3E}">
        <p14:creationId xmlns:p14="http://schemas.microsoft.com/office/powerpoint/2010/main" val="3561580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CF937B-DE55-4036-BA0B-F0EA21BA335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68F8D-03EF-4588-9F60-ACF73A1CBE67}" type="slidenum">
              <a:rPr lang="en-US" smtClean="0"/>
              <a:t>‹#›</a:t>
            </a:fld>
            <a:endParaRPr lang="en-US"/>
          </a:p>
        </p:txBody>
      </p:sp>
    </p:spTree>
    <p:extLst>
      <p:ext uri="{BB962C8B-B14F-4D97-AF65-F5344CB8AC3E}">
        <p14:creationId xmlns:p14="http://schemas.microsoft.com/office/powerpoint/2010/main" val="4026506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CF937B-DE55-4036-BA0B-F0EA21BA335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68F8D-03EF-4588-9F60-ACF73A1CBE67}" type="slidenum">
              <a:rPr lang="en-US" smtClean="0"/>
              <a:t>‹#›</a:t>
            </a:fld>
            <a:endParaRPr lang="en-US"/>
          </a:p>
        </p:txBody>
      </p:sp>
    </p:spTree>
    <p:extLst>
      <p:ext uri="{BB962C8B-B14F-4D97-AF65-F5344CB8AC3E}">
        <p14:creationId xmlns:p14="http://schemas.microsoft.com/office/powerpoint/2010/main" val="1035918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lium_Break">
    <p:spTree>
      <p:nvGrpSpPr>
        <p:cNvPr id="1" name=""/>
        <p:cNvGrpSpPr/>
        <p:nvPr/>
      </p:nvGrpSpPr>
      <p:grpSpPr>
        <a:xfrm>
          <a:off x="0" y="0"/>
          <a:ext cx="0" cy="0"/>
          <a:chOff x="0" y="0"/>
          <a:chExt cx="0" cy="0"/>
        </a:xfrm>
      </p:grpSpPr>
      <p:sp>
        <p:nvSpPr>
          <p:cNvPr id="22" name="Picture Placeholder 21"/>
          <p:cNvSpPr>
            <a:spLocks noGrp="1"/>
          </p:cNvSpPr>
          <p:nvPr>
            <p:ph type="pic" sz="quarter" idx="14"/>
          </p:nvPr>
        </p:nvSpPr>
        <p:spPr>
          <a:xfrm>
            <a:off x="6735517" y="22302"/>
            <a:ext cx="5545842" cy="6745671"/>
          </a:xfrm>
          <a:custGeom>
            <a:avLst/>
            <a:gdLst>
              <a:gd name="connsiteX0" fmla="*/ 490691 w 11088796"/>
              <a:gd name="connsiteY0" fmla="*/ 11756903 h 13491341"/>
              <a:gd name="connsiteX1" fmla="*/ 733817 w 11088796"/>
              <a:gd name="connsiteY1" fmla="*/ 11837830 h 13491341"/>
              <a:gd name="connsiteX2" fmla="*/ 1808437 w 11088796"/>
              <a:gd name="connsiteY2" fmla="*/ 12656501 h 13491341"/>
              <a:gd name="connsiteX3" fmla="*/ 1856663 w 11088796"/>
              <a:gd name="connsiteY3" fmla="*/ 13306044 h 13491341"/>
              <a:gd name="connsiteX4" fmla="*/ 1236430 w 11088796"/>
              <a:gd name="connsiteY4" fmla="*/ 13407341 h 13491341"/>
              <a:gd name="connsiteX5" fmla="*/ 161810 w 11088796"/>
              <a:gd name="connsiteY5" fmla="*/ 12588671 h 13491341"/>
              <a:gd name="connsiteX6" fmla="*/ 97910 w 11088796"/>
              <a:gd name="connsiteY6" fmla="*/ 11966183 h 13491341"/>
              <a:gd name="connsiteX7" fmla="*/ 490691 w 11088796"/>
              <a:gd name="connsiteY7" fmla="*/ 11756903 h 13491341"/>
              <a:gd name="connsiteX8" fmla="*/ 1287637 w 11088796"/>
              <a:gd name="connsiteY8" fmla="*/ 10710803 h 13491341"/>
              <a:gd name="connsiteX9" fmla="*/ 1523741 w 11088796"/>
              <a:gd name="connsiteY9" fmla="*/ 10800947 h 13491341"/>
              <a:gd name="connsiteX10" fmla="*/ 2598361 w 11088796"/>
              <a:gd name="connsiteY10" fmla="*/ 11619618 h 13491341"/>
              <a:gd name="connsiteX11" fmla="*/ 2667707 w 11088796"/>
              <a:gd name="connsiteY11" fmla="*/ 12241437 h 13491341"/>
              <a:gd name="connsiteX12" fmla="*/ 2049794 w 11088796"/>
              <a:gd name="connsiteY12" fmla="*/ 12339687 h 13491341"/>
              <a:gd name="connsiteX13" fmla="*/ 975175 w 11088796"/>
              <a:gd name="connsiteY13" fmla="*/ 11521017 h 13491341"/>
              <a:gd name="connsiteX14" fmla="*/ 908953 w 11088796"/>
              <a:gd name="connsiteY14" fmla="*/ 10901578 h 13491341"/>
              <a:gd name="connsiteX15" fmla="*/ 1287637 w 11088796"/>
              <a:gd name="connsiteY15" fmla="*/ 10710803 h 13491341"/>
              <a:gd name="connsiteX16" fmla="*/ 1721569 w 11088796"/>
              <a:gd name="connsiteY16" fmla="*/ 9334566 h 13491341"/>
              <a:gd name="connsiteX17" fmla="*/ 1947183 w 11088796"/>
              <a:gd name="connsiteY17" fmla="*/ 9405678 h 13491341"/>
              <a:gd name="connsiteX18" fmla="*/ 3834230 w 11088796"/>
              <a:gd name="connsiteY18" fmla="*/ 10843275 h 13491341"/>
              <a:gd name="connsiteX19" fmla="*/ 3878894 w 11088796"/>
              <a:gd name="connsiteY19" fmla="*/ 11451101 h 13491341"/>
              <a:gd name="connsiteX20" fmla="*/ 3262230 w 11088796"/>
              <a:gd name="connsiteY20" fmla="*/ 11594106 h 13491341"/>
              <a:gd name="connsiteX21" fmla="*/ 1375183 w 11088796"/>
              <a:gd name="connsiteY21" fmla="*/ 10156508 h 13491341"/>
              <a:gd name="connsiteX22" fmla="*/ 1349316 w 11088796"/>
              <a:gd name="connsiteY22" fmla="*/ 9524008 h 13491341"/>
              <a:gd name="connsiteX23" fmla="*/ 1721569 w 11088796"/>
              <a:gd name="connsiteY23" fmla="*/ 9334566 h 13491341"/>
              <a:gd name="connsiteX24" fmla="*/ 2101387 w 11088796"/>
              <a:gd name="connsiteY24" fmla="*/ 7936576 h 13491341"/>
              <a:gd name="connsiteX25" fmla="*/ 2344041 w 11088796"/>
              <a:gd name="connsiteY25" fmla="*/ 8020670 h 13491341"/>
              <a:gd name="connsiteX26" fmla="*/ 5052676 w 11088796"/>
              <a:gd name="connsiteY26" fmla="*/ 10084172 h 13491341"/>
              <a:gd name="connsiteX27" fmla="*/ 5120124 w 11088796"/>
              <a:gd name="connsiteY27" fmla="*/ 10709361 h 13491341"/>
              <a:gd name="connsiteX28" fmla="*/ 4480668 w 11088796"/>
              <a:gd name="connsiteY28" fmla="*/ 10835011 h 13491341"/>
              <a:gd name="connsiteX29" fmla="*/ 1772034 w 11088796"/>
              <a:gd name="connsiteY29" fmla="*/ 8771509 h 13491341"/>
              <a:gd name="connsiteX30" fmla="*/ 1723383 w 11088796"/>
              <a:gd name="connsiteY30" fmla="*/ 8121644 h 13491341"/>
              <a:gd name="connsiteX31" fmla="*/ 2101387 w 11088796"/>
              <a:gd name="connsiteY31" fmla="*/ 7936576 h 13491341"/>
              <a:gd name="connsiteX32" fmla="*/ 1945410 w 11088796"/>
              <a:gd name="connsiteY32" fmla="*/ 6115309 h 13491341"/>
              <a:gd name="connsiteX33" fmla="*/ 2188908 w 11088796"/>
              <a:gd name="connsiteY33" fmla="*/ 6197004 h 13491341"/>
              <a:gd name="connsiteX34" fmla="*/ 6859286 w 11088796"/>
              <a:gd name="connsiteY34" fmla="*/ 9755006 h 13491341"/>
              <a:gd name="connsiteX35" fmla="*/ 6889502 w 11088796"/>
              <a:gd name="connsiteY35" fmla="*/ 10387978 h 13491341"/>
              <a:gd name="connsiteX36" fmla="*/ 6287266 w 11088796"/>
              <a:gd name="connsiteY36" fmla="*/ 10505862 h 13491341"/>
              <a:gd name="connsiteX37" fmla="*/ 1616888 w 11088796"/>
              <a:gd name="connsiteY37" fmla="*/ 6947860 h 13491341"/>
              <a:gd name="connsiteX38" fmla="*/ 1551927 w 11088796"/>
              <a:gd name="connsiteY38" fmla="*/ 6321692 h 13491341"/>
              <a:gd name="connsiteX39" fmla="*/ 1945410 w 11088796"/>
              <a:gd name="connsiteY39" fmla="*/ 6115309 h 13491341"/>
              <a:gd name="connsiteX40" fmla="*/ 1120711 w 11088796"/>
              <a:gd name="connsiteY40" fmla="*/ 3826332 h 13491341"/>
              <a:gd name="connsiteX41" fmla="*/ 1362501 w 11088796"/>
              <a:gd name="connsiteY41" fmla="*/ 3910611 h 13491341"/>
              <a:gd name="connsiteX42" fmla="*/ 9297658 w 11088796"/>
              <a:gd name="connsiteY42" fmla="*/ 9955798 h 13491341"/>
              <a:gd name="connsiteX43" fmla="*/ 9344772 w 11088796"/>
              <a:gd name="connsiteY43" fmla="*/ 10560687 h 13491341"/>
              <a:gd name="connsiteX44" fmla="*/ 8749084 w 11088796"/>
              <a:gd name="connsiteY44" fmla="*/ 10675877 h 13491341"/>
              <a:gd name="connsiteX45" fmla="*/ 813928 w 11088796"/>
              <a:gd name="connsiteY45" fmla="*/ 4630689 h 13491341"/>
              <a:gd name="connsiteX46" fmla="*/ 744971 w 11088796"/>
              <a:gd name="connsiteY46" fmla="*/ 4009160 h 13491341"/>
              <a:gd name="connsiteX47" fmla="*/ 1120711 w 11088796"/>
              <a:gd name="connsiteY47" fmla="*/ 3826332 h 13491341"/>
              <a:gd name="connsiteX48" fmla="*/ 4227254 w 11088796"/>
              <a:gd name="connsiteY48" fmla="*/ 2790686 h 13491341"/>
              <a:gd name="connsiteX49" fmla="*/ 4454070 w 11088796"/>
              <a:gd name="connsiteY49" fmla="*/ 2860658 h 13491341"/>
              <a:gd name="connsiteX50" fmla="*/ 9475564 w 11088796"/>
              <a:gd name="connsiteY50" fmla="*/ 6686148 h 13491341"/>
              <a:gd name="connsiteX51" fmla="*/ 9504938 w 11088796"/>
              <a:gd name="connsiteY51" fmla="*/ 7321320 h 13491341"/>
              <a:gd name="connsiteX52" fmla="*/ 8903564 w 11088796"/>
              <a:gd name="connsiteY52" fmla="*/ 7436978 h 13491341"/>
              <a:gd name="connsiteX53" fmla="*/ 3882070 w 11088796"/>
              <a:gd name="connsiteY53" fmla="*/ 3611488 h 13491341"/>
              <a:gd name="connsiteX54" fmla="*/ 3837020 w 11088796"/>
              <a:gd name="connsiteY54" fmla="*/ 3003370 h 13491341"/>
              <a:gd name="connsiteX55" fmla="*/ 4227254 w 11088796"/>
              <a:gd name="connsiteY55" fmla="*/ 2790686 h 13491341"/>
              <a:gd name="connsiteX56" fmla="*/ 5978286 w 11088796"/>
              <a:gd name="connsiteY56" fmla="*/ 2454748 h 13491341"/>
              <a:gd name="connsiteX57" fmla="*/ 6213830 w 11088796"/>
              <a:gd name="connsiteY57" fmla="*/ 2544466 h 13491341"/>
              <a:gd name="connsiteX58" fmla="*/ 9303674 w 11088796"/>
              <a:gd name="connsiteY58" fmla="*/ 4898383 h 13491341"/>
              <a:gd name="connsiteX59" fmla="*/ 9350860 w 11088796"/>
              <a:gd name="connsiteY59" fmla="*/ 5503319 h 13491341"/>
              <a:gd name="connsiteX60" fmla="*/ 8755108 w 11088796"/>
              <a:gd name="connsiteY60" fmla="*/ 5618451 h 13491341"/>
              <a:gd name="connsiteX61" fmla="*/ 5665264 w 11088796"/>
              <a:gd name="connsiteY61" fmla="*/ 3264535 h 13491341"/>
              <a:gd name="connsiteX62" fmla="*/ 5596232 w 11088796"/>
              <a:gd name="connsiteY62" fmla="*/ 2642955 h 13491341"/>
              <a:gd name="connsiteX63" fmla="*/ 5978286 w 11088796"/>
              <a:gd name="connsiteY63" fmla="*/ 2454748 h 13491341"/>
              <a:gd name="connsiteX64" fmla="*/ 1124504 w 11088796"/>
              <a:gd name="connsiteY64" fmla="*/ 2113497 h 13491341"/>
              <a:gd name="connsiteX65" fmla="*/ 1366063 w 11088796"/>
              <a:gd name="connsiteY65" fmla="*/ 2195470 h 13491341"/>
              <a:gd name="connsiteX66" fmla="*/ 10938820 w 11088796"/>
              <a:gd name="connsiteY66" fmla="*/ 9488219 h 13491341"/>
              <a:gd name="connsiteX67" fmla="*/ 10982418 w 11088796"/>
              <a:gd name="connsiteY67" fmla="*/ 10098117 h 13491341"/>
              <a:gd name="connsiteX68" fmla="*/ 10366800 w 11088796"/>
              <a:gd name="connsiteY68" fmla="*/ 10239076 h 13491341"/>
              <a:gd name="connsiteX69" fmla="*/ 794043 w 11088796"/>
              <a:gd name="connsiteY69" fmla="*/ 2946327 h 13491341"/>
              <a:gd name="connsiteX70" fmla="*/ 744627 w 11088796"/>
              <a:gd name="connsiteY70" fmla="*/ 2298728 h 13491341"/>
              <a:gd name="connsiteX71" fmla="*/ 1124504 w 11088796"/>
              <a:gd name="connsiteY71" fmla="*/ 2113497 h 13491341"/>
              <a:gd name="connsiteX72" fmla="*/ 7356102 w 11088796"/>
              <a:gd name="connsiteY72" fmla="*/ 1797588 h 13491341"/>
              <a:gd name="connsiteX73" fmla="*/ 7581448 w 11088796"/>
              <a:gd name="connsiteY73" fmla="*/ 1868497 h 13491341"/>
              <a:gd name="connsiteX74" fmla="*/ 9593352 w 11088796"/>
              <a:gd name="connsiteY74" fmla="*/ 3401213 h 13491341"/>
              <a:gd name="connsiteX75" fmla="*/ 9637536 w 11088796"/>
              <a:gd name="connsiteY75" fmla="*/ 4008670 h 13491341"/>
              <a:gd name="connsiteX76" fmla="*/ 9021352 w 11088796"/>
              <a:gd name="connsiteY76" fmla="*/ 4152044 h 13491341"/>
              <a:gd name="connsiteX77" fmla="*/ 7009448 w 11088796"/>
              <a:gd name="connsiteY77" fmla="*/ 2619328 h 13491341"/>
              <a:gd name="connsiteX78" fmla="*/ 6984064 w 11088796"/>
              <a:gd name="connsiteY78" fmla="*/ 1987194 h 13491341"/>
              <a:gd name="connsiteX79" fmla="*/ 7356102 w 11088796"/>
              <a:gd name="connsiteY79" fmla="*/ 1797588 h 13491341"/>
              <a:gd name="connsiteX80" fmla="*/ 8626238 w 11088796"/>
              <a:gd name="connsiteY80" fmla="*/ 1077861 h 13491341"/>
              <a:gd name="connsiteX81" fmla="*/ 8867664 w 11088796"/>
              <a:gd name="connsiteY81" fmla="*/ 1161018 h 13491341"/>
              <a:gd name="connsiteX82" fmla="*/ 9942284 w 11088796"/>
              <a:gd name="connsiteY82" fmla="*/ 1979689 h 13491341"/>
              <a:gd name="connsiteX83" fmla="*/ 10009308 w 11088796"/>
              <a:gd name="connsiteY83" fmla="*/ 2604557 h 13491341"/>
              <a:gd name="connsiteX84" fmla="*/ 9370276 w 11088796"/>
              <a:gd name="connsiteY84" fmla="*/ 2730530 h 13491341"/>
              <a:gd name="connsiteX85" fmla="*/ 8295656 w 11088796"/>
              <a:gd name="connsiteY85" fmla="*/ 1911858 h 13491341"/>
              <a:gd name="connsiteX86" fmla="*/ 8250554 w 11088796"/>
              <a:gd name="connsiteY86" fmla="*/ 1264696 h 13491341"/>
              <a:gd name="connsiteX87" fmla="*/ 8626238 w 11088796"/>
              <a:gd name="connsiteY87" fmla="*/ 1077861 h 13491341"/>
              <a:gd name="connsiteX88" fmla="*/ 9447378 w 11088796"/>
              <a:gd name="connsiteY88" fmla="*/ 1 h 13491341"/>
              <a:gd name="connsiteX89" fmla="*/ 9689796 w 11088796"/>
              <a:gd name="connsiteY89" fmla="*/ 81858 h 13491341"/>
              <a:gd name="connsiteX90" fmla="*/ 10764416 w 11088796"/>
              <a:gd name="connsiteY90" fmla="*/ 900529 h 13491341"/>
              <a:gd name="connsiteX91" fmla="*/ 10812642 w 11088796"/>
              <a:gd name="connsiteY91" fmla="*/ 1550070 h 13491341"/>
              <a:gd name="connsiteX92" fmla="*/ 10192408 w 11088796"/>
              <a:gd name="connsiteY92" fmla="*/ 1651368 h 13491341"/>
              <a:gd name="connsiteX93" fmla="*/ 9117788 w 11088796"/>
              <a:gd name="connsiteY93" fmla="*/ 832697 h 13491341"/>
              <a:gd name="connsiteX94" fmla="*/ 9053888 w 11088796"/>
              <a:gd name="connsiteY94" fmla="*/ 210211 h 13491341"/>
              <a:gd name="connsiteX95" fmla="*/ 9447378 w 11088796"/>
              <a:gd name="connsiteY95" fmla="*/ 1 h 1349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088796" h="13491341">
                <a:moveTo>
                  <a:pt x="490691" y="11756903"/>
                </a:moveTo>
                <a:cubicBezTo>
                  <a:pt x="576640" y="11756478"/>
                  <a:pt x="661187" y="11782498"/>
                  <a:pt x="733817" y="11837830"/>
                </a:cubicBezTo>
                <a:cubicBezTo>
                  <a:pt x="733817" y="11837830"/>
                  <a:pt x="733817" y="11837830"/>
                  <a:pt x="1808437" y="12656501"/>
                </a:cubicBezTo>
                <a:cubicBezTo>
                  <a:pt x="2002119" y="12804053"/>
                  <a:pt x="2020477" y="13091014"/>
                  <a:pt x="1856663" y="13306044"/>
                </a:cubicBezTo>
                <a:cubicBezTo>
                  <a:pt x="1708962" y="13499922"/>
                  <a:pt x="1430112" y="13554893"/>
                  <a:pt x="1236430" y="13407341"/>
                </a:cubicBezTo>
                <a:cubicBezTo>
                  <a:pt x="1236430" y="13407341"/>
                  <a:pt x="1236430" y="13407341"/>
                  <a:pt x="161810" y="12588671"/>
                </a:cubicBezTo>
                <a:cubicBezTo>
                  <a:pt x="-31872" y="12441120"/>
                  <a:pt x="-49792" y="12160062"/>
                  <a:pt x="97910" y="11966183"/>
                </a:cubicBezTo>
                <a:cubicBezTo>
                  <a:pt x="200294" y="11831790"/>
                  <a:pt x="347442" y="11757613"/>
                  <a:pt x="490691" y="11756903"/>
                </a:cubicBezTo>
                <a:close/>
                <a:moveTo>
                  <a:pt x="1287637" y="10710803"/>
                </a:moveTo>
                <a:cubicBezTo>
                  <a:pt x="1369716" y="10715457"/>
                  <a:pt x="1451110" y="10745615"/>
                  <a:pt x="1523741" y="10800947"/>
                </a:cubicBezTo>
                <a:cubicBezTo>
                  <a:pt x="1523741" y="10800947"/>
                  <a:pt x="1523741" y="10800947"/>
                  <a:pt x="2598361" y="11619618"/>
                </a:cubicBezTo>
                <a:cubicBezTo>
                  <a:pt x="2792042" y="11767170"/>
                  <a:pt x="2832808" y="12024717"/>
                  <a:pt x="2667707" y="12241437"/>
                </a:cubicBezTo>
                <a:cubicBezTo>
                  <a:pt x="2521245" y="12433688"/>
                  <a:pt x="2243477" y="12487239"/>
                  <a:pt x="2049794" y="12339687"/>
                </a:cubicBezTo>
                <a:cubicBezTo>
                  <a:pt x="2049794" y="12339687"/>
                  <a:pt x="2049794" y="12339687"/>
                  <a:pt x="975175" y="11521017"/>
                </a:cubicBezTo>
                <a:cubicBezTo>
                  <a:pt x="781493" y="11373465"/>
                  <a:pt x="762492" y="11093830"/>
                  <a:pt x="908953" y="10901578"/>
                </a:cubicBezTo>
                <a:cubicBezTo>
                  <a:pt x="1012143" y="10766128"/>
                  <a:pt x="1150840" y="10703045"/>
                  <a:pt x="1287637" y="10710803"/>
                </a:cubicBezTo>
                <a:close/>
                <a:moveTo>
                  <a:pt x="1721569" y="9334566"/>
                </a:moveTo>
                <a:cubicBezTo>
                  <a:pt x="1803463" y="9333793"/>
                  <a:pt x="1882852" y="9356669"/>
                  <a:pt x="1947183" y="9405678"/>
                </a:cubicBezTo>
                <a:cubicBezTo>
                  <a:pt x="1947183" y="9405678"/>
                  <a:pt x="1947183" y="9405678"/>
                  <a:pt x="3834230" y="10843275"/>
                </a:cubicBezTo>
                <a:cubicBezTo>
                  <a:pt x="4005780" y="10973966"/>
                  <a:pt x="4026594" y="11257225"/>
                  <a:pt x="3878894" y="11451101"/>
                </a:cubicBezTo>
                <a:cubicBezTo>
                  <a:pt x="3712398" y="11669653"/>
                  <a:pt x="3433780" y="11724797"/>
                  <a:pt x="3262230" y="11594106"/>
                </a:cubicBezTo>
                <a:cubicBezTo>
                  <a:pt x="3262230" y="11594106"/>
                  <a:pt x="3262230" y="11594106"/>
                  <a:pt x="1375183" y="10156508"/>
                </a:cubicBezTo>
                <a:cubicBezTo>
                  <a:pt x="1203633" y="10025818"/>
                  <a:pt x="1182818" y="9742560"/>
                  <a:pt x="1349316" y="9524008"/>
                </a:cubicBezTo>
                <a:cubicBezTo>
                  <a:pt x="1441628" y="9402835"/>
                  <a:pt x="1585080" y="9335855"/>
                  <a:pt x="1721569" y="9334566"/>
                </a:cubicBezTo>
                <a:close/>
                <a:moveTo>
                  <a:pt x="2101387" y="7936576"/>
                </a:moveTo>
                <a:cubicBezTo>
                  <a:pt x="2186631" y="7938355"/>
                  <a:pt x="2271321" y="7965270"/>
                  <a:pt x="2344041" y="8020670"/>
                </a:cubicBezTo>
                <a:cubicBezTo>
                  <a:pt x="2344041" y="8020670"/>
                  <a:pt x="2344041" y="8020670"/>
                  <a:pt x="5052676" y="10084172"/>
                </a:cubicBezTo>
                <a:cubicBezTo>
                  <a:pt x="5246596" y="10231905"/>
                  <a:pt x="5267826" y="10515482"/>
                  <a:pt x="5120124" y="10709361"/>
                </a:cubicBezTo>
                <a:cubicBezTo>
                  <a:pt x="4953624" y="10927915"/>
                  <a:pt x="4674590" y="10982744"/>
                  <a:pt x="4480668" y="10835011"/>
                </a:cubicBezTo>
                <a:cubicBezTo>
                  <a:pt x="4480668" y="10835011"/>
                  <a:pt x="4480668" y="10835011"/>
                  <a:pt x="1772034" y="8771509"/>
                </a:cubicBezTo>
                <a:cubicBezTo>
                  <a:pt x="1578113" y="8623776"/>
                  <a:pt x="1556883" y="8340198"/>
                  <a:pt x="1723383" y="8121644"/>
                </a:cubicBezTo>
                <a:cubicBezTo>
                  <a:pt x="1815697" y="8000470"/>
                  <a:pt x="1959313" y="7933611"/>
                  <a:pt x="2101387" y="7936576"/>
                </a:cubicBezTo>
                <a:close/>
                <a:moveTo>
                  <a:pt x="1945410" y="6115309"/>
                </a:moveTo>
                <a:cubicBezTo>
                  <a:pt x="2031653" y="6115412"/>
                  <a:pt x="2116421" y="6141783"/>
                  <a:pt x="2188908" y="6197004"/>
                </a:cubicBezTo>
                <a:cubicBezTo>
                  <a:pt x="2188908" y="6197004"/>
                  <a:pt x="2188908" y="6197004"/>
                  <a:pt x="6859286" y="9755006"/>
                </a:cubicBezTo>
                <a:cubicBezTo>
                  <a:pt x="7052586" y="9902268"/>
                  <a:pt x="7052554" y="10173950"/>
                  <a:pt x="6889502" y="10387978"/>
                </a:cubicBezTo>
                <a:cubicBezTo>
                  <a:pt x="6742488" y="10580955"/>
                  <a:pt x="6480566" y="10653123"/>
                  <a:pt x="6287266" y="10505862"/>
                </a:cubicBezTo>
                <a:cubicBezTo>
                  <a:pt x="6287266" y="10505862"/>
                  <a:pt x="6287266" y="10505862"/>
                  <a:pt x="1616888" y="6947860"/>
                </a:cubicBezTo>
                <a:cubicBezTo>
                  <a:pt x="1423588" y="6800599"/>
                  <a:pt x="1404912" y="6514668"/>
                  <a:pt x="1551927" y="6321692"/>
                </a:cubicBezTo>
                <a:cubicBezTo>
                  <a:pt x="1653834" y="6187921"/>
                  <a:pt x="1801671" y="6115135"/>
                  <a:pt x="1945410" y="6115309"/>
                </a:cubicBezTo>
                <a:close/>
                <a:moveTo>
                  <a:pt x="1120711" y="3826332"/>
                </a:moveTo>
                <a:cubicBezTo>
                  <a:pt x="1205571" y="3828346"/>
                  <a:pt x="1289952" y="3855341"/>
                  <a:pt x="1362501" y="3910611"/>
                </a:cubicBezTo>
                <a:cubicBezTo>
                  <a:pt x="1362501" y="3910611"/>
                  <a:pt x="1362501" y="3910611"/>
                  <a:pt x="9297658" y="9955798"/>
                </a:cubicBezTo>
                <a:cubicBezTo>
                  <a:pt x="9491122" y="10103183"/>
                  <a:pt x="9491234" y="10368433"/>
                  <a:pt x="9344772" y="10560687"/>
                </a:cubicBezTo>
                <a:cubicBezTo>
                  <a:pt x="9179666" y="10777410"/>
                  <a:pt x="8942548" y="10823263"/>
                  <a:pt x="8749084" y="10675877"/>
                </a:cubicBezTo>
                <a:cubicBezTo>
                  <a:pt x="8749084" y="10675877"/>
                  <a:pt x="8749084" y="10675877"/>
                  <a:pt x="813928" y="4630689"/>
                </a:cubicBezTo>
                <a:cubicBezTo>
                  <a:pt x="620463" y="4483305"/>
                  <a:pt x="579867" y="4225882"/>
                  <a:pt x="744971" y="4009160"/>
                </a:cubicBezTo>
                <a:cubicBezTo>
                  <a:pt x="836511" y="3889001"/>
                  <a:pt x="979277" y="3822972"/>
                  <a:pt x="1120711" y="3826332"/>
                </a:cubicBezTo>
                <a:close/>
                <a:moveTo>
                  <a:pt x="4227254" y="2790686"/>
                </a:moveTo>
                <a:cubicBezTo>
                  <a:pt x="4310200" y="2788659"/>
                  <a:pt x="4389662" y="2811590"/>
                  <a:pt x="4454070" y="2860658"/>
                </a:cubicBezTo>
                <a:cubicBezTo>
                  <a:pt x="4454070" y="2860658"/>
                  <a:pt x="4454070" y="2860658"/>
                  <a:pt x="9475564" y="6686148"/>
                </a:cubicBezTo>
                <a:cubicBezTo>
                  <a:pt x="9647320" y="6816995"/>
                  <a:pt x="9671436" y="7102770"/>
                  <a:pt x="9504938" y="7321320"/>
                </a:cubicBezTo>
                <a:cubicBezTo>
                  <a:pt x="9357238" y="7515197"/>
                  <a:pt x="9075320" y="7567825"/>
                  <a:pt x="8903564" y="7436978"/>
                </a:cubicBezTo>
                <a:cubicBezTo>
                  <a:pt x="8903564" y="7436978"/>
                  <a:pt x="8903564" y="7436978"/>
                  <a:pt x="3882070" y="3611488"/>
                </a:cubicBezTo>
                <a:cubicBezTo>
                  <a:pt x="3710313" y="3480640"/>
                  <a:pt x="3689321" y="3197246"/>
                  <a:pt x="3837020" y="3003370"/>
                </a:cubicBezTo>
                <a:cubicBezTo>
                  <a:pt x="3941082" y="2866775"/>
                  <a:pt x="4089010" y="2794065"/>
                  <a:pt x="4227254" y="2790686"/>
                </a:cubicBezTo>
                <a:close/>
                <a:moveTo>
                  <a:pt x="5978286" y="2454748"/>
                </a:moveTo>
                <a:cubicBezTo>
                  <a:pt x="6060956" y="2459853"/>
                  <a:pt x="6142436" y="2490076"/>
                  <a:pt x="6213830" y="2544466"/>
                </a:cubicBezTo>
                <a:cubicBezTo>
                  <a:pt x="6213830" y="2544466"/>
                  <a:pt x="6213830" y="2544466"/>
                  <a:pt x="9303674" y="4898383"/>
                </a:cubicBezTo>
                <a:cubicBezTo>
                  <a:pt x="9497180" y="5045798"/>
                  <a:pt x="9515962" y="5286598"/>
                  <a:pt x="9350860" y="5503319"/>
                </a:cubicBezTo>
                <a:cubicBezTo>
                  <a:pt x="9204398" y="5695570"/>
                  <a:pt x="8948614" y="5765868"/>
                  <a:pt x="8755108" y="5618451"/>
                </a:cubicBezTo>
                <a:cubicBezTo>
                  <a:pt x="8755108" y="5618451"/>
                  <a:pt x="8755108" y="5618451"/>
                  <a:pt x="5665264" y="3264535"/>
                </a:cubicBezTo>
                <a:cubicBezTo>
                  <a:pt x="5474880" y="3119496"/>
                  <a:pt x="5449770" y="2835207"/>
                  <a:pt x="5596232" y="2642955"/>
                </a:cubicBezTo>
                <a:cubicBezTo>
                  <a:pt x="5699420" y="2507505"/>
                  <a:pt x="5840504" y="2446239"/>
                  <a:pt x="5978286" y="2454748"/>
                </a:cubicBezTo>
                <a:close/>
                <a:moveTo>
                  <a:pt x="1124504" y="2113497"/>
                </a:moveTo>
                <a:cubicBezTo>
                  <a:pt x="1210071" y="2114841"/>
                  <a:pt x="1294642" y="2141060"/>
                  <a:pt x="1366063" y="2195470"/>
                </a:cubicBezTo>
                <a:cubicBezTo>
                  <a:pt x="1366063" y="2195470"/>
                  <a:pt x="1366063" y="2195470"/>
                  <a:pt x="10938820" y="9488219"/>
                </a:cubicBezTo>
                <a:cubicBezTo>
                  <a:pt x="11132398" y="9635692"/>
                  <a:pt x="11129432" y="9905139"/>
                  <a:pt x="10982418" y="10098117"/>
                </a:cubicBezTo>
                <a:cubicBezTo>
                  <a:pt x="10819366" y="10312145"/>
                  <a:pt x="10560378" y="10386547"/>
                  <a:pt x="10366800" y="10239076"/>
                </a:cubicBezTo>
                <a:cubicBezTo>
                  <a:pt x="10366800" y="10239076"/>
                  <a:pt x="10366800" y="10239076"/>
                  <a:pt x="794043" y="2946327"/>
                </a:cubicBezTo>
                <a:cubicBezTo>
                  <a:pt x="603587" y="2801233"/>
                  <a:pt x="581575" y="2512756"/>
                  <a:pt x="744627" y="2298728"/>
                </a:cubicBezTo>
                <a:cubicBezTo>
                  <a:pt x="836511" y="2178117"/>
                  <a:pt x="981892" y="2111258"/>
                  <a:pt x="1124504" y="2113497"/>
                </a:cubicBezTo>
                <a:close/>
                <a:moveTo>
                  <a:pt x="7356102" y="1797588"/>
                </a:moveTo>
                <a:cubicBezTo>
                  <a:pt x="7437918" y="1796756"/>
                  <a:pt x="7517214" y="1819562"/>
                  <a:pt x="7581448" y="1868497"/>
                </a:cubicBezTo>
                <a:cubicBezTo>
                  <a:pt x="7581448" y="1868497"/>
                  <a:pt x="7581448" y="1868497"/>
                  <a:pt x="9593352" y="3401213"/>
                </a:cubicBezTo>
                <a:cubicBezTo>
                  <a:pt x="9764644" y="3531709"/>
                  <a:pt x="9785234" y="3814795"/>
                  <a:pt x="9637536" y="4008670"/>
                </a:cubicBezTo>
                <a:cubicBezTo>
                  <a:pt x="9471038" y="4227222"/>
                  <a:pt x="9192646" y="4282538"/>
                  <a:pt x="9021352" y="4152044"/>
                </a:cubicBezTo>
                <a:cubicBezTo>
                  <a:pt x="9021352" y="4152044"/>
                  <a:pt x="9021352" y="4152044"/>
                  <a:pt x="7009448" y="2619328"/>
                </a:cubicBezTo>
                <a:cubicBezTo>
                  <a:pt x="6838156" y="2488833"/>
                  <a:pt x="6817566" y="2205746"/>
                  <a:pt x="6984064" y="1987194"/>
                </a:cubicBezTo>
                <a:cubicBezTo>
                  <a:pt x="7076376" y="1866022"/>
                  <a:pt x="7219740" y="1798975"/>
                  <a:pt x="7356102" y="1797588"/>
                </a:cubicBezTo>
                <a:close/>
                <a:moveTo>
                  <a:pt x="8626238" y="1077861"/>
                </a:moveTo>
                <a:cubicBezTo>
                  <a:pt x="8710866" y="1079170"/>
                  <a:pt x="8795034" y="1105687"/>
                  <a:pt x="8867664" y="1161018"/>
                </a:cubicBezTo>
                <a:cubicBezTo>
                  <a:pt x="8867664" y="1161018"/>
                  <a:pt x="8867664" y="1161018"/>
                  <a:pt x="9942284" y="1979689"/>
                </a:cubicBezTo>
                <a:cubicBezTo>
                  <a:pt x="10135964" y="2127242"/>
                  <a:pt x="10157008" y="2410678"/>
                  <a:pt x="10009308" y="2604557"/>
                </a:cubicBezTo>
                <a:cubicBezTo>
                  <a:pt x="9842808" y="2823111"/>
                  <a:pt x="9563958" y="2878081"/>
                  <a:pt x="9370276" y="2730530"/>
                </a:cubicBezTo>
                <a:cubicBezTo>
                  <a:pt x="9370276" y="2730530"/>
                  <a:pt x="9370276" y="2730530"/>
                  <a:pt x="8295656" y="1911858"/>
                </a:cubicBezTo>
                <a:cubicBezTo>
                  <a:pt x="8101974" y="1764307"/>
                  <a:pt x="8084054" y="1483251"/>
                  <a:pt x="8250554" y="1264696"/>
                </a:cubicBezTo>
                <a:cubicBezTo>
                  <a:pt x="8342868" y="1143522"/>
                  <a:pt x="8485190" y="1075680"/>
                  <a:pt x="8626238" y="1077861"/>
                </a:cubicBezTo>
                <a:close/>
                <a:moveTo>
                  <a:pt x="9447378" y="1"/>
                </a:moveTo>
                <a:cubicBezTo>
                  <a:pt x="9532998" y="9"/>
                  <a:pt x="9617166" y="26526"/>
                  <a:pt x="9689796" y="81858"/>
                </a:cubicBezTo>
                <a:cubicBezTo>
                  <a:pt x="9689796" y="81858"/>
                  <a:pt x="9689796" y="81858"/>
                  <a:pt x="10764416" y="900529"/>
                </a:cubicBezTo>
                <a:cubicBezTo>
                  <a:pt x="10958096" y="1048080"/>
                  <a:pt x="10979140" y="1331516"/>
                  <a:pt x="10812642" y="1550070"/>
                </a:cubicBezTo>
                <a:cubicBezTo>
                  <a:pt x="10664940" y="1743949"/>
                  <a:pt x="10386090" y="1798919"/>
                  <a:pt x="10192408" y="1651368"/>
                </a:cubicBezTo>
                <a:cubicBezTo>
                  <a:pt x="10192408" y="1651368"/>
                  <a:pt x="10192408" y="1651368"/>
                  <a:pt x="9117788" y="832697"/>
                </a:cubicBezTo>
                <a:cubicBezTo>
                  <a:pt x="8924106" y="685146"/>
                  <a:pt x="8906186" y="404090"/>
                  <a:pt x="9053888" y="210211"/>
                </a:cubicBezTo>
                <a:cubicBezTo>
                  <a:pt x="9157950" y="73615"/>
                  <a:pt x="9304680" y="-11"/>
                  <a:pt x="9447378" y="1"/>
                </a:cubicBezTo>
                <a:close/>
              </a:path>
            </a:pathLst>
          </a:custGeom>
          <a:effectLst/>
        </p:spPr>
        <p:txBody>
          <a:bodyPr wrap="square">
            <a:no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2" name="Rectangle 1"/>
          <p:cNvSpPr/>
          <p:nvPr userDrawn="1"/>
        </p:nvSpPr>
        <p:spPr>
          <a:xfrm>
            <a:off x="3870481" y="6266986"/>
            <a:ext cx="4082410" cy="50098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1754728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889071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xmlns:p14="http://schemas.microsoft.com/office/powerpoint/2010/main" advClick="0" advTm="3000"/>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282962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7"/>
          <p:cNvSpPr txBox="1">
            <a:spLocks noChangeArrowheads="1"/>
          </p:cNvSpPr>
          <p:nvPr userDrawn="1"/>
        </p:nvSpPr>
        <p:spPr bwMode="auto">
          <a:xfrm>
            <a:off x="2336800" y="4365625"/>
            <a:ext cx="7518400" cy="117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algn="ctr" fontAlgn="base">
              <a:spcBef>
                <a:spcPct val="20000"/>
              </a:spcBef>
              <a:spcAft>
                <a:spcPct val="0"/>
              </a:spcAft>
              <a:defRPr/>
            </a:pPr>
            <a:r>
              <a:rPr lang="en-GB" altLang="en-US" sz="3200" b="1" smtClean="0">
                <a:solidFill>
                  <a:srgbClr val="000000"/>
                </a:solidFill>
                <a:latin typeface="Century Gothic" pitchFamily="34" charset="0"/>
              </a:rPr>
              <a:t>Summary of Results</a:t>
            </a:r>
          </a:p>
          <a:p>
            <a:pPr algn="ctr" fontAlgn="base">
              <a:spcBef>
                <a:spcPct val="20000"/>
              </a:spcBef>
              <a:spcAft>
                <a:spcPct val="0"/>
              </a:spcAft>
              <a:defRPr/>
            </a:pPr>
            <a:r>
              <a:rPr lang="en-GB" altLang="en-US" sz="3200" b="1" smtClean="0">
                <a:solidFill>
                  <a:srgbClr val="000000"/>
                </a:solidFill>
                <a:latin typeface="Century Gothic" pitchFamily="34" charset="0"/>
              </a:rPr>
              <a:t>Study Period 2013-2016</a:t>
            </a:r>
            <a:endParaRPr lang="en-GB" altLang="en-US" sz="2400" b="1" smtClean="0">
              <a:solidFill>
                <a:srgbClr val="000000"/>
              </a:solidFill>
              <a:latin typeface="Century Gothic" pitchFamily="34" charset="0"/>
            </a:endParaRPr>
          </a:p>
        </p:txBody>
      </p:sp>
      <p:pic>
        <p:nvPicPr>
          <p:cNvPr id="6"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27500" y="2632075"/>
            <a:ext cx="3666067"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6669" name="Rectangle 13"/>
          <p:cNvSpPr>
            <a:spLocks noGrp="1" noChangeArrowheads="1"/>
          </p:cNvSpPr>
          <p:nvPr>
            <p:ph type="ctrTitle"/>
          </p:nvPr>
        </p:nvSpPr>
        <p:spPr>
          <a:xfrm>
            <a:off x="863600" y="533400"/>
            <a:ext cx="10464800" cy="1371600"/>
          </a:xfrm>
        </p:spPr>
        <p:txBody>
          <a:bodyPr anchorCtr="0"/>
          <a:lstStyle>
            <a:lvl1pPr>
              <a:defRPr/>
            </a:lvl1pPr>
          </a:lstStyle>
          <a:p>
            <a:pPr lvl="0"/>
            <a:r>
              <a:rPr lang="en-US" noProof="0" smtClean="0"/>
              <a:t>ITU-T Study Group XX</a:t>
            </a:r>
            <a:br>
              <a:rPr lang="en-US" noProof="0" smtClean="0"/>
            </a:br>
            <a:r>
              <a:rPr lang="en-US" noProof="0" smtClean="0"/>
              <a:t>Title</a:t>
            </a:r>
            <a:endParaRPr lang="en-GB" noProof="0" smtClean="0"/>
          </a:p>
        </p:txBody>
      </p:sp>
      <p:sp>
        <p:nvSpPr>
          <p:cNvPr id="326670" name="Rectangle 14"/>
          <p:cNvSpPr>
            <a:spLocks noGrp="1" noChangeArrowheads="1"/>
          </p:cNvSpPr>
          <p:nvPr>
            <p:ph type="subTitle" idx="1"/>
          </p:nvPr>
        </p:nvSpPr>
        <p:spPr>
          <a:xfrm>
            <a:off x="2032000" y="5638800"/>
            <a:ext cx="8534400" cy="609600"/>
          </a:xfrm>
        </p:spPr>
        <p:txBody>
          <a:bodyPr/>
          <a:lstStyle>
            <a:lvl1pPr marL="0" indent="0" algn="ctr">
              <a:buFontTx/>
              <a:buNone/>
              <a:defRPr/>
            </a:lvl1pPr>
          </a:lstStyle>
          <a:p>
            <a:pPr lvl="0"/>
            <a:r>
              <a:rPr lang="fr-CH" noProof="0" smtClean="0"/>
              <a:t>Chairman’s name</a:t>
            </a:r>
            <a:endParaRPr lang="en-GB" noProof="0" smtClean="0"/>
          </a:p>
        </p:txBody>
      </p:sp>
      <p:sp>
        <p:nvSpPr>
          <p:cNvPr id="7" name="Rectangle 15"/>
          <p:cNvSpPr>
            <a:spLocks noGrp="1" noChangeArrowheads="1"/>
          </p:cNvSpPr>
          <p:nvPr>
            <p:ph type="sldNum" sz="quarter" idx="10"/>
          </p:nvPr>
        </p:nvSpPr>
        <p:spPr bwMode="auto">
          <a:xfrm>
            <a:off x="9652000" y="6477000"/>
            <a:ext cx="2540000" cy="3810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25D8C5C2-DE35-4DAA-9196-7C659CC96C93}" type="slidenum">
              <a:rPr lang="fr-FR" altLang="en-US">
                <a:solidFill>
                  <a:srgbClr val="000000"/>
                </a:solidFill>
              </a:rPr>
              <a:pPr fontAlgn="base">
                <a:spcBef>
                  <a:spcPct val="0"/>
                </a:spcBef>
                <a:spcAft>
                  <a:spcPct val="0"/>
                </a:spcAft>
                <a:defRPr/>
              </a:pPr>
              <a:t>‹#›</a:t>
            </a:fld>
            <a:endParaRPr lang="fr-FR" altLang="en-US">
              <a:solidFill>
                <a:srgbClr val="000000"/>
              </a:solidFill>
            </a:endParaRPr>
          </a:p>
        </p:txBody>
      </p:sp>
    </p:spTree>
    <p:extLst>
      <p:ext uri="{BB962C8B-B14F-4D97-AF65-F5344CB8AC3E}">
        <p14:creationId xmlns:p14="http://schemas.microsoft.com/office/powerpoint/2010/main" val="4097465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2765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005736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765708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052513"/>
            <a:ext cx="5384800" cy="464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052513"/>
            <a:ext cx="5384800" cy="464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935197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CF937B-DE55-4036-BA0B-F0EA21BA335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68F8D-03EF-4588-9F60-ACF73A1CBE67}" type="slidenum">
              <a:rPr lang="en-US" smtClean="0"/>
              <a:t>‹#›</a:t>
            </a:fld>
            <a:endParaRPr lang="en-US"/>
          </a:p>
        </p:txBody>
      </p:sp>
    </p:spTree>
    <p:extLst>
      <p:ext uri="{BB962C8B-B14F-4D97-AF65-F5344CB8AC3E}">
        <p14:creationId xmlns:p14="http://schemas.microsoft.com/office/powerpoint/2010/main" val="853103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11705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20169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1579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575107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49129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0599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1"/>
            <a:ext cx="3048000" cy="5694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
            <a:ext cx="8940800" cy="5694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97826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525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052513"/>
            <a:ext cx="10972800" cy="4641850"/>
          </a:xfrm>
        </p:spPr>
        <p:txBody>
          <a:bodyPr/>
          <a:lstStyle/>
          <a:p>
            <a:pPr lvl="0"/>
            <a:endParaRPr lang="en-US" noProof="0" smtClean="0"/>
          </a:p>
        </p:txBody>
      </p:sp>
    </p:spTree>
    <p:extLst>
      <p:ext uri="{BB962C8B-B14F-4D97-AF65-F5344CB8AC3E}">
        <p14:creationId xmlns:p14="http://schemas.microsoft.com/office/powerpoint/2010/main" val="14119119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5251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052513"/>
            <a:ext cx="5384800" cy="4641850"/>
          </a:xfrm>
        </p:spPr>
        <p:txBody>
          <a:bodyPr/>
          <a:lstStyle/>
          <a:p>
            <a:pPr lvl="0"/>
            <a:endParaRPr lang="en-US" noProof="0" smtClean="0"/>
          </a:p>
        </p:txBody>
      </p:sp>
      <p:sp>
        <p:nvSpPr>
          <p:cNvPr id="4" name="Text Placeholder 3"/>
          <p:cNvSpPr>
            <a:spLocks noGrp="1"/>
          </p:cNvSpPr>
          <p:nvPr>
            <p:ph type="body" sz="half" idx="2"/>
          </p:nvPr>
        </p:nvSpPr>
        <p:spPr>
          <a:xfrm>
            <a:off x="6197600" y="1052513"/>
            <a:ext cx="5384800" cy="464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3512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CF937B-DE55-4036-BA0B-F0EA21BA335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68F8D-03EF-4588-9F60-ACF73A1CBE67}" type="slidenum">
              <a:rPr lang="en-US" smtClean="0"/>
              <a:t>‹#›</a:t>
            </a:fld>
            <a:endParaRPr lang="en-US"/>
          </a:p>
        </p:txBody>
      </p:sp>
    </p:spTree>
    <p:extLst>
      <p:ext uri="{BB962C8B-B14F-4D97-AF65-F5344CB8AC3E}">
        <p14:creationId xmlns:p14="http://schemas.microsoft.com/office/powerpoint/2010/main" val="1844432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CF937B-DE55-4036-BA0B-F0EA21BA335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68F8D-03EF-4588-9F60-ACF73A1CBE67}" type="slidenum">
              <a:rPr lang="en-US" smtClean="0"/>
              <a:t>‹#›</a:t>
            </a:fld>
            <a:endParaRPr lang="en-US"/>
          </a:p>
        </p:txBody>
      </p:sp>
    </p:spTree>
    <p:extLst>
      <p:ext uri="{BB962C8B-B14F-4D97-AF65-F5344CB8AC3E}">
        <p14:creationId xmlns:p14="http://schemas.microsoft.com/office/powerpoint/2010/main" val="3915446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CF937B-DE55-4036-BA0B-F0EA21BA335D}"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268F8D-03EF-4588-9F60-ACF73A1CBE67}" type="slidenum">
              <a:rPr lang="en-US" smtClean="0"/>
              <a:t>‹#›</a:t>
            </a:fld>
            <a:endParaRPr lang="en-US"/>
          </a:p>
        </p:txBody>
      </p:sp>
    </p:spTree>
    <p:extLst>
      <p:ext uri="{BB962C8B-B14F-4D97-AF65-F5344CB8AC3E}">
        <p14:creationId xmlns:p14="http://schemas.microsoft.com/office/powerpoint/2010/main" val="3252937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CF937B-DE55-4036-BA0B-F0EA21BA335D}"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268F8D-03EF-4588-9F60-ACF73A1CBE67}" type="slidenum">
              <a:rPr lang="en-US" smtClean="0"/>
              <a:t>‹#›</a:t>
            </a:fld>
            <a:endParaRPr lang="en-US"/>
          </a:p>
        </p:txBody>
      </p:sp>
    </p:spTree>
    <p:extLst>
      <p:ext uri="{BB962C8B-B14F-4D97-AF65-F5344CB8AC3E}">
        <p14:creationId xmlns:p14="http://schemas.microsoft.com/office/powerpoint/2010/main" val="1435902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CF937B-DE55-4036-BA0B-F0EA21BA335D}"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268F8D-03EF-4588-9F60-ACF73A1CBE67}" type="slidenum">
              <a:rPr lang="en-US" smtClean="0"/>
              <a:t>‹#›</a:t>
            </a:fld>
            <a:endParaRPr lang="en-US"/>
          </a:p>
        </p:txBody>
      </p:sp>
    </p:spTree>
    <p:extLst>
      <p:ext uri="{BB962C8B-B14F-4D97-AF65-F5344CB8AC3E}">
        <p14:creationId xmlns:p14="http://schemas.microsoft.com/office/powerpoint/2010/main" val="960722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CF937B-DE55-4036-BA0B-F0EA21BA335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68F8D-03EF-4588-9F60-ACF73A1CBE67}" type="slidenum">
              <a:rPr lang="en-US" smtClean="0"/>
              <a:t>‹#›</a:t>
            </a:fld>
            <a:endParaRPr lang="en-US"/>
          </a:p>
        </p:txBody>
      </p:sp>
    </p:spTree>
    <p:extLst>
      <p:ext uri="{BB962C8B-B14F-4D97-AF65-F5344CB8AC3E}">
        <p14:creationId xmlns:p14="http://schemas.microsoft.com/office/powerpoint/2010/main" val="1742473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CF937B-DE55-4036-BA0B-F0EA21BA335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68F8D-03EF-4588-9F60-ACF73A1CBE67}" type="slidenum">
              <a:rPr lang="en-US" smtClean="0"/>
              <a:t>‹#›</a:t>
            </a:fld>
            <a:endParaRPr lang="en-US"/>
          </a:p>
        </p:txBody>
      </p:sp>
    </p:spTree>
    <p:extLst>
      <p:ext uri="{BB962C8B-B14F-4D97-AF65-F5344CB8AC3E}">
        <p14:creationId xmlns:p14="http://schemas.microsoft.com/office/powerpoint/2010/main" val="2584724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3.png"/><Relationship Id="rId3" Type="http://schemas.openxmlformats.org/officeDocument/2006/relationships/slideLayout" Target="../slideLayouts/slideLayout17.xml"/><Relationship Id="rId21" Type="http://schemas.openxmlformats.org/officeDocument/2006/relationships/image" Target="../media/image6.png"/><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2.png"/><Relationship Id="rId2" Type="http://schemas.openxmlformats.org/officeDocument/2006/relationships/slideLayout" Target="../slideLayouts/slideLayout16.xml"/><Relationship Id="rId16"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19" Type="http://schemas.openxmlformats.org/officeDocument/2006/relationships/image" Target="../media/image4.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CF937B-DE55-4036-BA0B-F0EA21BA335D}" type="datetimeFigureOut">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68F8D-03EF-4588-9F60-ACF73A1CBE67}" type="slidenum">
              <a:rPr lang="en-US" smtClean="0"/>
              <a:t>‹#›</a:t>
            </a:fld>
            <a:endParaRPr lang="en-US"/>
          </a:p>
        </p:txBody>
      </p:sp>
    </p:spTree>
    <p:extLst>
      <p:ext uri="{BB962C8B-B14F-4D97-AF65-F5344CB8AC3E}">
        <p14:creationId xmlns:p14="http://schemas.microsoft.com/office/powerpoint/2010/main" val="3944267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9"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5" descr="Watermark"/>
          <p:cNvPicPr>
            <a:picLocks noChangeAspect="1" noChangeArrowheads="1"/>
          </p:cNvPicPr>
          <p:nvPr userDrawn="1"/>
        </p:nvPicPr>
        <p:blipFill>
          <a:blip r:embed="rId16">
            <a:extLst>
              <a:ext uri="{28A0092B-C50C-407E-A947-70E740481C1C}">
                <a14:useLocalDpi xmlns:a14="http://schemas.microsoft.com/office/drawing/2010/main" val="0"/>
              </a:ext>
            </a:extLst>
          </a:blip>
          <a:srcRect l="6723" b="12773"/>
          <a:stretch>
            <a:fillRect/>
          </a:stretch>
        </p:blipFill>
        <p:spPr bwMode="auto">
          <a:xfrm>
            <a:off x="1" y="685800"/>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6"/>
          <p:cNvSpPr>
            <a:spLocks noGrp="1" noChangeArrowheads="1"/>
          </p:cNvSpPr>
          <p:nvPr>
            <p:ph type="title"/>
          </p:nvPr>
        </p:nvSpPr>
        <p:spPr bwMode="auto">
          <a:xfrm>
            <a:off x="0" y="1"/>
            <a:ext cx="12192000" cy="105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dirty="0" smtClean="0"/>
              <a:t>Click to edit Master title style</a:t>
            </a:r>
          </a:p>
        </p:txBody>
      </p:sp>
      <p:sp>
        <p:nvSpPr>
          <p:cNvPr id="1028" name="Text Box 38"/>
          <p:cNvSpPr txBox="1">
            <a:spLocks noChangeArrowheads="1"/>
          </p:cNvSpPr>
          <p:nvPr userDrawn="1"/>
        </p:nvSpPr>
        <p:spPr bwMode="auto">
          <a:xfrm>
            <a:off x="10160001" y="6175376"/>
            <a:ext cx="129234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0" fontAlgn="base" hangingPunct="0">
              <a:lnSpc>
                <a:spcPct val="90000"/>
              </a:lnSpc>
              <a:spcBef>
                <a:spcPct val="0"/>
              </a:spcBef>
              <a:spcAft>
                <a:spcPct val="0"/>
              </a:spcAft>
              <a:defRPr/>
            </a:pPr>
            <a:r>
              <a:rPr lang="en-US" sz="1000" smtClean="0">
                <a:solidFill>
                  <a:srgbClr val="FFFFFF"/>
                </a:solidFill>
                <a:latin typeface="Univers" pitchFamily="34" charset="0"/>
              </a:rPr>
              <a:t>International</a:t>
            </a:r>
            <a:br>
              <a:rPr lang="en-US" sz="1000" smtClean="0">
                <a:solidFill>
                  <a:srgbClr val="FFFFFF"/>
                </a:solidFill>
                <a:latin typeface="Univers" pitchFamily="34" charset="0"/>
              </a:rPr>
            </a:br>
            <a:r>
              <a:rPr lang="en-US" sz="1000" smtClean="0">
                <a:solidFill>
                  <a:srgbClr val="FFFFFF"/>
                </a:solidFill>
                <a:latin typeface="Univers" pitchFamily="34" charset="0"/>
              </a:rPr>
              <a:t>Telecommunication</a:t>
            </a:r>
            <a:br>
              <a:rPr lang="en-US" sz="1000" smtClean="0">
                <a:solidFill>
                  <a:srgbClr val="FFFFFF"/>
                </a:solidFill>
                <a:latin typeface="Univers" pitchFamily="34" charset="0"/>
              </a:rPr>
            </a:br>
            <a:r>
              <a:rPr lang="en-US" sz="1000" smtClean="0">
                <a:solidFill>
                  <a:srgbClr val="FFFFFF"/>
                </a:solidFill>
                <a:latin typeface="Univers" pitchFamily="34" charset="0"/>
              </a:rPr>
              <a:t>Union</a:t>
            </a:r>
          </a:p>
        </p:txBody>
      </p:sp>
      <p:sp>
        <p:nvSpPr>
          <p:cNvPr id="1029" name="Rectangle 41"/>
          <p:cNvSpPr>
            <a:spLocks noGrp="1" noChangeArrowheads="1"/>
          </p:cNvSpPr>
          <p:nvPr>
            <p:ph type="body" idx="1"/>
          </p:nvPr>
        </p:nvSpPr>
        <p:spPr bwMode="auto">
          <a:xfrm>
            <a:off x="609600" y="1052513"/>
            <a:ext cx="10972800" cy="464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43"/>
          <p:cNvSpPr>
            <a:spLocks noChangeArrowheads="1"/>
          </p:cNvSpPr>
          <p:nvPr/>
        </p:nvSpPr>
        <p:spPr bwMode="auto">
          <a:xfrm>
            <a:off x="9652000" y="6477000"/>
            <a:ext cx="2540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r" fontAlgn="base">
              <a:spcBef>
                <a:spcPct val="0"/>
              </a:spcBef>
              <a:spcAft>
                <a:spcPct val="0"/>
              </a:spcAft>
              <a:defRPr/>
            </a:pPr>
            <a:fld id="{18E73EBC-FDBE-482D-8219-78DCBF90A168}" type="slidenum">
              <a:rPr lang="fr-FR" altLang="en-US" sz="1200" smtClean="0">
                <a:solidFill>
                  <a:srgbClr val="000000"/>
                </a:solidFill>
              </a:rPr>
              <a:pPr algn="r" fontAlgn="base">
                <a:spcBef>
                  <a:spcPct val="0"/>
                </a:spcBef>
                <a:spcAft>
                  <a:spcPct val="0"/>
                </a:spcAft>
                <a:defRPr/>
              </a:pPr>
              <a:t>‹#›</a:t>
            </a:fld>
            <a:endParaRPr lang="fr-FR" altLang="en-US" sz="1200" smtClean="0">
              <a:solidFill>
                <a:srgbClr val="000000"/>
              </a:solidFill>
            </a:endParaRPr>
          </a:p>
        </p:txBody>
      </p:sp>
      <p:sp>
        <p:nvSpPr>
          <p:cNvPr id="1031" name="Rectangle 45"/>
          <p:cNvSpPr>
            <a:spLocks noChangeArrowheads="1"/>
          </p:cNvSpPr>
          <p:nvPr userDrawn="1"/>
        </p:nvSpPr>
        <p:spPr bwMode="auto">
          <a:xfrm>
            <a:off x="2235200" y="5829300"/>
            <a:ext cx="8534400" cy="838200"/>
          </a:xfrm>
          <a:prstGeom prst="rect">
            <a:avLst/>
          </a:prstGeom>
          <a:noFill/>
          <a:ln w="38100">
            <a:solidFill>
              <a:srgbClr val="0066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marL="342900" indent="-342900">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ctr" fontAlgn="base">
              <a:spcBef>
                <a:spcPct val="20000"/>
              </a:spcBef>
              <a:spcAft>
                <a:spcPct val="0"/>
              </a:spcAft>
              <a:defRPr/>
            </a:pPr>
            <a:r>
              <a:rPr lang="en-GB" altLang="en-US" sz="2400" b="1" smtClean="0">
                <a:solidFill>
                  <a:srgbClr val="3333CC"/>
                </a:solidFill>
              </a:rPr>
              <a:t>ITU-T Study Group 17</a:t>
            </a:r>
          </a:p>
          <a:p>
            <a:pPr algn="ctr" fontAlgn="base">
              <a:spcBef>
                <a:spcPct val="0"/>
              </a:spcBef>
              <a:spcAft>
                <a:spcPct val="0"/>
              </a:spcAft>
              <a:defRPr/>
            </a:pPr>
            <a:r>
              <a:rPr lang="en-GB" altLang="en-US" sz="1400" b="1" smtClean="0">
                <a:solidFill>
                  <a:srgbClr val="3333CC"/>
                </a:solidFill>
              </a:rPr>
              <a:t>Security</a:t>
            </a:r>
          </a:p>
        </p:txBody>
      </p:sp>
      <p:pic>
        <p:nvPicPr>
          <p:cNvPr id="1032" name="Picture 49" descr="FB_02"/>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0896600" y="5792788"/>
            <a:ext cx="10160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1"/>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77800" y="5862638"/>
            <a:ext cx="1930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59679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iming>
    <p:tnLst>
      <p:par>
        <p:cTn id="1" dur="indefinite" restart="never" nodeType="tmRoot"/>
      </p:par>
    </p:tnLst>
  </p:timing>
  <p:txStyles>
    <p:titleStyle>
      <a:lvl1pPr algn="ctr" rtl="0" eaLnBrk="0" fontAlgn="base" hangingPunct="0">
        <a:spcBef>
          <a:spcPct val="0"/>
        </a:spcBef>
        <a:spcAft>
          <a:spcPct val="0"/>
        </a:spcAft>
        <a:defRPr sz="3600" b="1">
          <a:solidFill>
            <a:schemeClr val="bg2"/>
          </a:solidFill>
          <a:latin typeface="+mj-lt"/>
          <a:ea typeface="+mj-ea"/>
          <a:cs typeface="+mj-cs"/>
        </a:defRPr>
      </a:lvl1pPr>
      <a:lvl2pPr algn="ctr" rtl="0" eaLnBrk="0" fontAlgn="base" hangingPunct="0">
        <a:spcBef>
          <a:spcPct val="0"/>
        </a:spcBef>
        <a:spcAft>
          <a:spcPct val="0"/>
        </a:spcAft>
        <a:defRPr sz="3600" b="1">
          <a:solidFill>
            <a:schemeClr val="bg2"/>
          </a:solidFill>
          <a:latin typeface="Verdana" pitchFamily="34" charset="0"/>
        </a:defRPr>
      </a:lvl2pPr>
      <a:lvl3pPr algn="ctr" rtl="0" eaLnBrk="0" fontAlgn="base" hangingPunct="0">
        <a:spcBef>
          <a:spcPct val="0"/>
        </a:spcBef>
        <a:spcAft>
          <a:spcPct val="0"/>
        </a:spcAft>
        <a:defRPr sz="3600" b="1">
          <a:solidFill>
            <a:schemeClr val="bg2"/>
          </a:solidFill>
          <a:latin typeface="Verdana" pitchFamily="34" charset="0"/>
        </a:defRPr>
      </a:lvl3pPr>
      <a:lvl4pPr algn="ctr" rtl="0" eaLnBrk="0" fontAlgn="base" hangingPunct="0">
        <a:spcBef>
          <a:spcPct val="0"/>
        </a:spcBef>
        <a:spcAft>
          <a:spcPct val="0"/>
        </a:spcAft>
        <a:defRPr sz="3600" b="1">
          <a:solidFill>
            <a:schemeClr val="bg2"/>
          </a:solidFill>
          <a:latin typeface="Verdana" pitchFamily="34" charset="0"/>
        </a:defRPr>
      </a:lvl4pPr>
      <a:lvl5pPr algn="ctr" rtl="0" eaLnBrk="0" fontAlgn="base" hangingPunct="0">
        <a:spcBef>
          <a:spcPct val="0"/>
        </a:spcBef>
        <a:spcAft>
          <a:spcPct val="0"/>
        </a:spcAft>
        <a:defRPr sz="3600" b="1">
          <a:solidFill>
            <a:schemeClr val="bg2"/>
          </a:solidFill>
          <a:latin typeface="Verdana" pitchFamily="34" charset="0"/>
        </a:defRPr>
      </a:lvl5pPr>
      <a:lvl6pPr marL="457200" algn="ctr" rtl="0" eaLnBrk="0" fontAlgn="base" hangingPunct="0">
        <a:spcBef>
          <a:spcPct val="0"/>
        </a:spcBef>
        <a:spcAft>
          <a:spcPct val="0"/>
        </a:spcAft>
        <a:defRPr sz="3600" b="1">
          <a:solidFill>
            <a:schemeClr val="bg2"/>
          </a:solidFill>
          <a:latin typeface="Verdana" pitchFamily="34" charset="0"/>
        </a:defRPr>
      </a:lvl6pPr>
      <a:lvl7pPr marL="914400" algn="ctr" rtl="0" eaLnBrk="0" fontAlgn="base" hangingPunct="0">
        <a:spcBef>
          <a:spcPct val="0"/>
        </a:spcBef>
        <a:spcAft>
          <a:spcPct val="0"/>
        </a:spcAft>
        <a:defRPr sz="3600" b="1">
          <a:solidFill>
            <a:schemeClr val="bg2"/>
          </a:solidFill>
          <a:latin typeface="Verdana" pitchFamily="34" charset="0"/>
        </a:defRPr>
      </a:lvl7pPr>
      <a:lvl8pPr marL="1371600" algn="ctr" rtl="0" eaLnBrk="0" fontAlgn="base" hangingPunct="0">
        <a:spcBef>
          <a:spcPct val="0"/>
        </a:spcBef>
        <a:spcAft>
          <a:spcPct val="0"/>
        </a:spcAft>
        <a:defRPr sz="3600" b="1">
          <a:solidFill>
            <a:schemeClr val="bg2"/>
          </a:solidFill>
          <a:latin typeface="Verdana" pitchFamily="34" charset="0"/>
        </a:defRPr>
      </a:lvl8pPr>
      <a:lvl9pPr marL="1828800" algn="ctr" rtl="0" eaLnBrk="0" fontAlgn="base" hangingPunct="0">
        <a:spcBef>
          <a:spcPct val="0"/>
        </a:spcBef>
        <a:spcAft>
          <a:spcPct val="0"/>
        </a:spcAft>
        <a:defRPr sz="3600" b="1">
          <a:solidFill>
            <a:schemeClr val="bg2"/>
          </a:solidFill>
          <a:latin typeface="Verdana" pitchFamily="34" charset="0"/>
        </a:defRPr>
      </a:lvl9pPr>
    </p:titleStyle>
    <p:bodyStyle>
      <a:lvl1pPr marL="342900" indent="-342900" algn="l" rtl="0" eaLnBrk="0" fontAlgn="base" hangingPunct="0">
        <a:spcBef>
          <a:spcPct val="20000"/>
        </a:spcBef>
        <a:spcAft>
          <a:spcPct val="0"/>
        </a:spcAft>
        <a:buSzPct val="75000"/>
        <a:buBlip>
          <a:blip r:embed="rId19"/>
        </a:buBlip>
        <a:defRPr sz="2800">
          <a:solidFill>
            <a:schemeClr val="bg2"/>
          </a:solidFill>
          <a:latin typeface="+mn-lt"/>
          <a:ea typeface="+mn-ea"/>
          <a:cs typeface="+mn-cs"/>
        </a:defRPr>
      </a:lvl1pPr>
      <a:lvl2pPr marL="742950" indent="-285750" algn="l" rtl="0" eaLnBrk="0" fontAlgn="base" hangingPunct="0">
        <a:spcBef>
          <a:spcPct val="20000"/>
        </a:spcBef>
        <a:spcAft>
          <a:spcPct val="0"/>
        </a:spcAft>
        <a:buClr>
          <a:srgbClr val="FF0000"/>
        </a:buClr>
        <a:buSzPct val="70000"/>
        <a:buFont typeface="Verdana" panose="020B0604030504040204" pitchFamily="34" charset="0"/>
        <a:buChar char="–"/>
        <a:defRPr sz="2400">
          <a:solidFill>
            <a:schemeClr val="bg2"/>
          </a:solidFill>
          <a:latin typeface="+mn-lt"/>
        </a:defRPr>
      </a:lvl2pPr>
      <a:lvl3pPr marL="1143000" indent="-228600" algn="l" rtl="0" eaLnBrk="0" fontAlgn="base" hangingPunct="0">
        <a:spcBef>
          <a:spcPct val="20000"/>
        </a:spcBef>
        <a:spcAft>
          <a:spcPct val="0"/>
        </a:spcAft>
        <a:buSzPct val="60000"/>
        <a:buBlip>
          <a:blip r:embed="rId20"/>
        </a:buBlip>
        <a:defRPr sz="2000">
          <a:solidFill>
            <a:schemeClr val="bg2"/>
          </a:solidFill>
          <a:latin typeface="+mn-lt"/>
        </a:defRPr>
      </a:lvl3pPr>
      <a:lvl4pPr marL="1600200" indent="-228600" algn="l" rtl="0" eaLnBrk="0" fontAlgn="base" hangingPunct="0">
        <a:spcBef>
          <a:spcPct val="20000"/>
        </a:spcBef>
        <a:spcAft>
          <a:spcPct val="0"/>
        </a:spcAft>
        <a:buSzPct val="75000"/>
        <a:buBlip>
          <a:blip r:embed="rId21"/>
        </a:buBlip>
        <a:defRPr>
          <a:solidFill>
            <a:schemeClr val="bg2"/>
          </a:solidFill>
          <a:latin typeface="+mn-lt"/>
        </a:defRPr>
      </a:lvl4pPr>
      <a:lvl5pPr marL="2057400" indent="-228600" algn="l" rtl="0" eaLnBrk="0" fontAlgn="base" hangingPunct="0">
        <a:spcBef>
          <a:spcPct val="20000"/>
        </a:spcBef>
        <a:spcAft>
          <a:spcPct val="0"/>
        </a:spcAft>
        <a:buSzPct val="60000"/>
        <a:buFont typeface="ZapfDingbats BT" pitchFamily="18" charset="2"/>
        <a:buBlip>
          <a:blip r:embed="rId22"/>
        </a:buBlip>
        <a:defRPr>
          <a:solidFill>
            <a:schemeClr val="bg2"/>
          </a:solidFill>
          <a:latin typeface="+mn-lt"/>
        </a:defRPr>
      </a:lvl5pPr>
      <a:lvl6pPr marL="2514600" indent="-228600" algn="l" rtl="0" eaLnBrk="0" fontAlgn="base" hangingPunct="0">
        <a:spcBef>
          <a:spcPct val="20000"/>
        </a:spcBef>
        <a:spcAft>
          <a:spcPct val="0"/>
        </a:spcAft>
        <a:buSzPct val="60000"/>
        <a:buFont typeface="ZapfDingbats BT" pitchFamily="18" charset="2"/>
        <a:buBlip>
          <a:blip r:embed="rId22"/>
        </a:buBlip>
        <a:defRPr>
          <a:solidFill>
            <a:schemeClr val="bg2"/>
          </a:solidFill>
          <a:latin typeface="+mn-lt"/>
        </a:defRPr>
      </a:lvl6pPr>
      <a:lvl7pPr marL="2971800" indent="-228600" algn="l" rtl="0" eaLnBrk="0" fontAlgn="base" hangingPunct="0">
        <a:spcBef>
          <a:spcPct val="20000"/>
        </a:spcBef>
        <a:spcAft>
          <a:spcPct val="0"/>
        </a:spcAft>
        <a:buSzPct val="60000"/>
        <a:buFont typeface="ZapfDingbats BT" pitchFamily="18" charset="2"/>
        <a:buBlip>
          <a:blip r:embed="rId22"/>
        </a:buBlip>
        <a:defRPr>
          <a:solidFill>
            <a:schemeClr val="bg2"/>
          </a:solidFill>
          <a:latin typeface="+mn-lt"/>
        </a:defRPr>
      </a:lvl7pPr>
      <a:lvl8pPr marL="3429000" indent="-228600" algn="l" rtl="0" eaLnBrk="0" fontAlgn="base" hangingPunct="0">
        <a:spcBef>
          <a:spcPct val="20000"/>
        </a:spcBef>
        <a:spcAft>
          <a:spcPct val="0"/>
        </a:spcAft>
        <a:buSzPct val="60000"/>
        <a:buFont typeface="ZapfDingbats BT" pitchFamily="18" charset="2"/>
        <a:buBlip>
          <a:blip r:embed="rId22"/>
        </a:buBlip>
        <a:defRPr>
          <a:solidFill>
            <a:schemeClr val="bg2"/>
          </a:solidFill>
          <a:latin typeface="+mn-lt"/>
        </a:defRPr>
      </a:lvl8pPr>
      <a:lvl9pPr marL="3886200" indent="-228600" algn="l" rtl="0" eaLnBrk="0" fontAlgn="base" hangingPunct="0">
        <a:spcBef>
          <a:spcPct val="20000"/>
        </a:spcBef>
        <a:spcAft>
          <a:spcPct val="0"/>
        </a:spcAft>
        <a:buSzPct val="60000"/>
        <a:buFont typeface="ZapfDingbats BT" pitchFamily="18" charset="2"/>
        <a:buBlip>
          <a:blip r:embed="rId22"/>
        </a:buBlip>
        <a:defRPr>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6.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2.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6.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6.xml"/><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6.xml"/><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6.xml"/><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6.xml"/><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www.oid-info.com/" TargetMode="External"/><Relationship Id="rId2" Type="http://schemas.openxmlformats.org/officeDocument/2006/relationships/hyperlink" Target="http://www.itu.int/ITU-T/asn1/database" TargetMode="Externa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4087" y="3520125"/>
            <a:ext cx="5261736" cy="646331"/>
          </a:xfrm>
          <a:prstGeom prst="rect">
            <a:avLst/>
          </a:prstGeom>
          <a:noFill/>
        </p:spPr>
        <p:txBody>
          <a:bodyPr wrap="square" rtlCol="0">
            <a:spAutoFit/>
          </a:bodyPr>
          <a:lstStyle/>
          <a:p>
            <a:pPr algn="ctr"/>
            <a:r>
              <a:rPr lang="en-US" sz="3600" b="1" dirty="0">
                <a:solidFill>
                  <a:schemeClr val="tx2"/>
                </a:solidFill>
                <a:latin typeface="Lato Black" charset="0"/>
                <a:ea typeface="Lato Black" charset="0"/>
                <a:cs typeface="Lato Black" charset="0"/>
              </a:rPr>
              <a:t>Security</a:t>
            </a:r>
            <a:endParaRPr lang="en-US" sz="6800" b="1" dirty="0">
              <a:solidFill>
                <a:schemeClr val="tx2"/>
              </a:solidFill>
              <a:latin typeface="Lato Black" charset="0"/>
              <a:ea typeface="Lato Black" charset="0"/>
              <a:cs typeface="Lato Black" charset="0"/>
            </a:endParaRPr>
          </a:p>
        </p:txBody>
      </p:sp>
      <p:sp>
        <p:nvSpPr>
          <p:cNvPr id="6" name="TextBox 5"/>
          <p:cNvSpPr txBox="1"/>
          <p:nvPr/>
        </p:nvSpPr>
        <p:spPr>
          <a:xfrm>
            <a:off x="845073" y="1816174"/>
            <a:ext cx="5088701" cy="1446550"/>
          </a:xfrm>
          <a:prstGeom prst="rect">
            <a:avLst/>
          </a:prstGeom>
          <a:noFill/>
        </p:spPr>
        <p:txBody>
          <a:bodyPr wrap="none" rtlCol="0">
            <a:spAutoFit/>
          </a:bodyPr>
          <a:lstStyle/>
          <a:p>
            <a:pPr algn="ctr"/>
            <a:r>
              <a:rPr lang="en-US" sz="4400" b="1" dirty="0" smtClean="0">
                <a:solidFill>
                  <a:schemeClr val="accent1">
                    <a:lumMod val="75000"/>
                  </a:schemeClr>
                </a:solidFill>
                <a:latin typeface="Lato Black" charset="0"/>
                <a:ea typeface="Lato Black" charset="0"/>
                <a:cs typeface="Lato Black" charset="0"/>
              </a:rPr>
              <a:t>ITU-T</a:t>
            </a:r>
            <a:br>
              <a:rPr lang="en-US" sz="4400" b="1" dirty="0" smtClean="0">
                <a:solidFill>
                  <a:schemeClr val="accent1">
                    <a:lumMod val="75000"/>
                  </a:schemeClr>
                </a:solidFill>
                <a:latin typeface="Lato Black" charset="0"/>
                <a:ea typeface="Lato Black" charset="0"/>
                <a:cs typeface="Lato Black" charset="0"/>
              </a:rPr>
            </a:br>
            <a:r>
              <a:rPr lang="en-US" sz="4400" b="1" dirty="0" smtClean="0">
                <a:solidFill>
                  <a:schemeClr val="accent1">
                    <a:lumMod val="75000"/>
                  </a:schemeClr>
                </a:solidFill>
                <a:latin typeface="Lato Black" charset="0"/>
                <a:ea typeface="Lato Black" charset="0"/>
                <a:cs typeface="Lato Black" charset="0"/>
              </a:rPr>
              <a:t>STUDY GROUP 17</a:t>
            </a:r>
          </a:p>
        </p:txBody>
      </p:sp>
      <p:pic>
        <p:nvPicPr>
          <p:cNvPr id="4" name="Picture 3"/>
          <p:cNvPicPr>
            <a:picLocks noChangeAspect="1"/>
          </p:cNvPicPr>
          <p:nvPr/>
        </p:nvPicPr>
        <p:blipFill>
          <a:blip r:embed="rId3"/>
          <a:stretch>
            <a:fillRect/>
          </a:stretch>
        </p:blipFill>
        <p:spPr>
          <a:xfrm>
            <a:off x="6830419" y="337960"/>
            <a:ext cx="5283200" cy="2765813"/>
          </a:xfrm>
          <a:prstGeom prst="rect">
            <a:avLst/>
          </a:prstGeom>
        </p:spPr>
      </p:pic>
      <p:sp>
        <p:nvSpPr>
          <p:cNvPr id="3" name="Rectangle 2"/>
          <p:cNvSpPr/>
          <p:nvPr/>
        </p:nvSpPr>
        <p:spPr>
          <a:xfrm>
            <a:off x="3767740" y="6104021"/>
            <a:ext cx="4317481" cy="753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6830419" y="4584416"/>
            <a:ext cx="3987815" cy="830997"/>
          </a:xfrm>
          <a:prstGeom prst="rect">
            <a:avLst/>
          </a:prstGeom>
          <a:noFill/>
        </p:spPr>
        <p:txBody>
          <a:bodyPr wrap="square" rtlCol="0">
            <a:spAutoFit/>
          </a:bodyPr>
          <a:lstStyle/>
          <a:p>
            <a:r>
              <a:rPr lang="en-US" sz="2800" b="1" dirty="0" smtClean="0">
                <a:solidFill>
                  <a:schemeClr val="accent1">
                    <a:lumMod val="75000"/>
                  </a:schemeClr>
                </a:solidFill>
                <a:latin typeface="Lato Black" charset="0"/>
                <a:ea typeface="Lato Black" charset="0"/>
                <a:cs typeface="Lato Black" charset="0"/>
              </a:rPr>
              <a:t>Arkadiy </a:t>
            </a:r>
            <a:r>
              <a:rPr lang="en-US" sz="2800" b="1" dirty="0">
                <a:solidFill>
                  <a:schemeClr val="accent1">
                    <a:lumMod val="75000"/>
                  </a:schemeClr>
                </a:solidFill>
                <a:latin typeface="Lato Black" charset="0"/>
                <a:ea typeface="Lato Black" charset="0"/>
                <a:cs typeface="Lato Black" charset="0"/>
              </a:rPr>
              <a:t>Kremer</a:t>
            </a:r>
          </a:p>
          <a:p>
            <a:r>
              <a:rPr lang="en-US" sz="2000" b="1" dirty="0" smtClean="0">
                <a:solidFill>
                  <a:schemeClr val="accent1">
                    <a:lumMod val="75000"/>
                  </a:schemeClr>
                </a:solidFill>
                <a:latin typeface="Lato Black" charset="0"/>
                <a:ea typeface="Lato Black" charset="0"/>
                <a:cs typeface="Lato Black" charset="0"/>
              </a:rPr>
              <a:t>Chairman, SG17</a:t>
            </a:r>
            <a:endParaRPr lang="en-US" sz="2000" b="1" dirty="0">
              <a:solidFill>
                <a:schemeClr val="accent1">
                  <a:lumMod val="75000"/>
                </a:schemeClr>
              </a:solidFill>
              <a:latin typeface="Lato Black" charset="0"/>
              <a:ea typeface="Lato Black" charset="0"/>
              <a:cs typeface="Lato Black" charset="0"/>
            </a:endParaRPr>
          </a:p>
        </p:txBody>
      </p:sp>
      <p:pic>
        <p:nvPicPr>
          <p:cNvPr id="8" name="Picture 7"/>
          <p:cNvPicPr>
            <a:picLocks noChangeAspect="1"/>
          </p:cNvPicPr>
          <p:nvPr/>
        </p:nvPicPr>
        <p:blipFill>
          <a:blip r:embed="rId4"/>
          <a:stretch>
            <a:fillRect/>
          </a:stretch>
        </p:blipFill>
        <p:spPr>
          <a:xfrm>
            <a:off x="1551257" y="5931305"/>
            <a:ext cx="924054" cy="724001"/>
          </a:xfrm>
          <a:prstGeom prst="rect">
            <a:avLst/>
          </a:prstGeom>
        </p:spPr>
      </p:pic>
      <p:sp>
        <p:nvSpPr>
          <p:cNvPr id="10" name="TextBox 9"/>
          <p:cNvSpPr txBox="1"/>
          <p:nvPr/>
        </p:nvSpPr>
        <p:spPr>
          <a:xfrm>
            <a:off x="6830419" y="5773124"/>
            <a:ext cx="3987815" cy="707886"/>
          </a:xfrm>
          <a:prstGeom prst="rect">
            <a:avLst/>
          </a:prstGeom>
          <a:noFill/>
        </p:spPr>
        <p:txBody>
          <a:bodyPr wrap="square" rtlCol="0">
            <a:spAutoFit/>
          </a:bodyPr>
          <a:lstStyle/>
          <a:p>
            <a:r>
              <a:rPr lang="en-US" sz="2000" b="1" dirty="0" smtClean="0">
                <a:solidFill>
                  <a:schemeClr val="accent1">
                    <a:lumMod val="75000"/>
                  </a:schemeClr>
                </a:solidFill>
                <a:latin typeface="Lato Black" charset="0"/>
                <a:ea typeface="Lato Black" charset="0"/>
                <a:cs typeface="Lato Black" charset="0"/>
              </a:rPr>
              <a:t>Summary of Results</a:t>
            </a:r>
            <a:br>
              <a:rPr lang="en-US" sz="2000" b="1" dirty="0" smtClean="0">
                <a:solidFill>
                  <a:schemeClr val="accent1">
                    <a:lumMod val="75000"/>
                  </a:schemeClr>
                </a:solidFill>
                <a:latin typeface="Lato Black" charset="0"/>
                <a:ea typeface="Lato Black" charset="0"/>
                <a:cs typeface="Lato Black" charset="0"/>
              </a:rPr>
            </a:br>
            <a:r>
              <a:rPr lang="en-US" sz="2000" b="1" dirty="0" smtClean="0">
                <a:solidFill>
                  <a:schemeClr val="accent1">
                    <a:lumMod val="75000"/>
                  </a:schemeClr>
                </a:solidFill>
                <a:latin typeface="Lato Black" charset="0"/>
                <a:ea typeface="Lato Black" charset="0"/>
                <a:cs typeface="Lato Black" charset="0"/>
              </a:rPr>
              <a:t>Study Period 2013-2016</a:t>
            </a:r>
            <a:endParaRPr lang="en-US" sz="2000" b="1" dirty="0">
              <a:solidFill>
                <a:schemeClr val="accent1">
                  <a:lumMod val="75000"/>
                </a:schemeClr>
              </a:solidFill>
              <a:latin typeface="Lato Black" charset="0"/>
              <a:ea typeface="Lato Black" charset="0"/>
              <a:cs typeface="Lato Black" charset="0"/>
            </a:endParaRPr>
          </a:p>
        </p:txBody>
      </p:sp>
      <p:sp>
        <p:nvSpPr>
          <p:cNvPr id="11" name="TextBox 10"/>
          <p:cNvSpPr txBox="1"/>
          <p:nvPr/>
        </p:nvSpPr>
        <p:spPr>
          <a:xfrm>
            <a:off x="6830418" y="3339508"/>
            <a:ext cx="3987815" cy="1138773"/>
          </a:xfrm>
          <a:prstGeom prst="rect">
            <a:avLst/>
          </a:prstGeom>
          <a:noFill/>
        </p:spPr>
        <p:txBody>
          <a:bodyPr wrap="square" rtlCol="0">
            <a:spAutoFit/>
          </a:bodyPr>
          <a:lstStyle/>
          <a:p>
            <a:r>
              <a:rPr lang="en-US" sz="2800" b="1" dirty="0" smtClean="0">
                <a:solidFill>
                  <a:schemeClr val="accent1">
                    <a:lumMod val="75000"/>
                  </a:schemeClr>
                </a:solidFill>
                <a:latin typeface="Lato Black" charset="0"/>
                <a:ea typeface="Lato Black" charset="0"/>
                <a:cs typeface="Lato Black" charset="0"/>
              </a:rPr>
              <a:t>Heung-Youl Youm</a:t>
            </a:r>
            <a:endParaRPr lang="en-US" sz="2800" b="1" dirty="0">
              <a:solidFill>
                <a:schemeClr val="accent1">
                  <a:lumMod val="75000"/>
                </a:schemeClr>
              </a:solidFill>
              <a:latin typeface="Lato Black" charset="0"/>
              <a:ea typeface="Lato Black" charset="0"/>
              <a:cs typeface="Lato Black" charset="0"/>
            </a:endParaRPr>
          </a:p>
          <a:p>
            <a:r>
              <a:rPr lang="en-US" sz="2000" b="1" dirty="0" smtClean="0">
                <a:solidFill>
                  <a:schemeClr val="accent1">
                    <a:lumMod val="75000"/>
                  </a:schemeClr>
                </a:solidFill>
                <a:latin typeface="Lato Black" charset="0"/>
                <a:ea typeface="Lato Black" charset="0"/>
                <a:cs typeface="Lato Black" charset="0"/>
              </a:rPr>
              <a:t>Vice Chairman, SG17</a:t>
            </a:r>
          </a:p>
          <a:p>
            <a:r>
              <a:rPr lang="en-US" sz="2000" i="1" dirty="0" smtClean="0">
                <a:solidFill>
                  <a:schemeClr val="accent1">
                    <a:lumMod val="75000"/>
                  </a:schemeClr>
                </a:solidFill>
                <a:latin typeface="Lato Black" charset="0"/>
                <a:ea typeface="Lato Black" charset="0"/>
                <a:cs typeface="Lato Black" charset="0"/>
              </a:rPr>
              <a:t>on behalf of</a:t>
            </a:r>
            <a:endParaRPr lang="en-US" sz="2000" i="1" dirty="0">
              <a:solidFill>
                <a:schemeClr val="accent1">
                  <a:lumMod val="75000"/>
                </a:schemeClr>
              </a:solidFill>
              <a:latin typeface="Lato Black" charset="0"/>
              <a:ea typeface="Lato Black" charset="0"/>
              <a:cs typeface="Lato Black" charset="0"/>
            </a:endParaRPr>
          </a:p>
        </p:txBody>
      </p:sp>
      <p:pic>
        <p:nvPicPr>
          <p:cNvPr id="12" name="Picture 11"/>
          <p:cNvPicPr>
            <a:picLocks noChangeAspect="1"/>
          </p:cNvPicPr>
          <p:nvPr/>
        </p:nvPicPr>
        <p:blipFill>
          <a:blip r:embed="rId5"/>
          <a:stretch>
            <a:fillRect/>
          </a:stretch>
        </p:blipFill>
        <p:spPr>
          <a:xfrm>
            <a:off x="664087" y="5956400"/>
            <a:ext cx="821613" cy="715977"/>
          </a:xfrm>
          <a:prstGeom prst="rect">
            <a:avLst/>
          </a:prstGeom>
        </p:spPr>
      </p:pic>
    </p:spTree>
    <p:extLst>
      <p:ext uri="{BB962C8B-B14F-4D97-AF65-F5344CB8AC3E}">
        <p14:creationId xmlns:p14="http://schemas.microsoft.com/office/powerpoint/2010/main" val="5139440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057400" y="1600201"/>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75000"/>
              <a:buBlip>
                <a:blip r:embed="rId2"/>
              </a:buBlip>
              <a:defRPr sz="2800">
                <a:solidFill>
                  <a:schemeClr val="bg2"/>
                </a:solidFill>
                <a:latin typeface="Verdana" panose="020B0604030504040204" pitchFamily="34" charset="0"/>
              </a:defRPr>
            </a:lvl1pPr>
            <a:lvl2pPr marL="742950" indent="-285750">
              <a:spcBef>
                <a:spcPct val="20000"/>
              </a:spcBef>
              <a:buClr>
                <a:srgbClr val="FF0000"/>
              </a:buClr>
              <a:buSzPct val="70000"/>
              <a:buFont typeface="Verdana" panose="020B0604030504040204" pitchFamily="34" charset="0"/>
              <a:buChar char="–"/>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5000"/>
              <a:buBlip>
                <a:blip r:embed="rId4"/>
              </a:buBlip>
              <a:defRPr>
                <a:solidFill>
                  <a:schemeClr val="bg2"/>
                </a:solidFill>
                <a:latin typeface="Verdana" panose="020B0604030504040204" pitchFamily="34" charset="0"/>
              </a:defRPr>
            </a:lvl4pPr>
            <a:lvl5pPr marL="2057400" indent="-228600">
              <a:spcBef>
                <a:spcPct val="20000"/>
              </a:spcBef>
              <a:buSzPct val="60000"/>
              <a:buFont typeface="ZapfDingbats BT" pitchFamily="18" charset="2"/>
              <a:buBlip>
                <a:blip r:embed="rId5"/>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9pPr>
          </a:lstStyle>
          <a:p>
            <a:pPr eaLnBrk="0" fontAlgn="base" hangingPunct="0">
              <a:spcAft>
                <a:spcPct val="0"/>
              </a:spcAft>
              <a:buSzTx/>
              <a:buFontTx/>
              <a:buNone/>
            </a:pPr>
            <a:endParaRPr lang="en-US" altLang="en-US" b="1">
              <a:solidFill>
                <a:srgbClr val="3333CC"/>
              </a:solidFill>
              <a:latin typeface="Times New Roman" panose="02020603050405020304" pitchFamily="18" charset="0"/>
            </a:endParaRPr>
          </a:p>
        </p:txBody>
      </p:sp>
      <p:sp>
        <p:nvSpPr>
          <p:cNvPr id="14339" name="Rectangle 3"/>
          <p:cNvSpPr>
            <a:spLocks noChangeArrowheads="1"/>
          </p:cNvSpPr>
          <p:nvPr/>
        </p:nvSpPr>
        <p:spPr bwMode="auto">
          <a:xfrm>
            <a:off x="1905000" y="1600200"/>
            <a:ext cx="843915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a:spcBef>
                <a:spcPct val="20000"/>
              </a:spcBef>
              <a:buSzPct val="75000"/>
              <a:buBlip>
                <a:blip r:embed="rId2"/>
              </a:buBlip>
              <a:defRPr sz="2800">
                <a:solidFill>
                  <a:schemeClr val="bg2"/>
                </a:solidFill>
                <a:latin typeface="Verdana" panose="020B0604030504040204" pitchFamily="34" charset="0"/>
              </a:defRPr>
            </a:lvl1pPr>
            <a:lvl2pPr marL="742950" indent="-285750">
              <a:spcBef>
                <a:spcPct val="20000"/>
              </a:spcBef>
              <a:buClr>
                <a:srgbClr val="FF0000"/>
              </a:buClr>
              <a:buSzPct val="70000"/>
              <a:buFont typeface="Verdana" panose="020B0604030504040204" pitchFamily="34" charset="0"/>
              <a:buChar char="–"/>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5000"/>
              <a:buBlip>
                <a:blip r:embed="rId4"/>
              </a:buBlip>
              <a:defRPr>
                <a:solidFill>
                  <a:schemeClr val="bg2"/>
                </a:solidFill>
                <a:latin typeface="Verdana" panose="020B0604030504040204" pitchFamily="34" charset="0"/>
              </a:defRPr>
            </a:lvl4pPr>
            <a:lvl5pPr marL="2057400" indent="-228600">
              <a:spcBef>
                <a:spcPct val="20000"/>
              </a:spcBef>
              <a:buSzPct val="60000"/>
              <a:buFont typeface="ZapfDingbats BT" pitchFamily="18" charset="2"/>
              <a:buBlip>
                <a:blip r:embed="rId5"/>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9pPr>
          </a:lstStyle>
          <a:p>
            <a:pPr fontAlgn="base">
              <a:spcAft>
                <a:spcPct val="0"/>
              </a:spcAft>
              <a:buSzTx/>
              <a:buFontTx/>
              <a:buChar char="•"/>
            </a:pPr>
            <a:endParaRPr lang="en-GB" altLang="en-US" sz="2000" b="1">
              <a:solidFill>
                <a:srgbClr val="000000"/>
              </a:solidFill>
              <a:latin typeface="Arial" panose="020B0604020202020204" pitchFamily="34" charset="0"/>
            </a:endParaRPr>
          </a:p>
        </p:txBody>
      </p:sp>
      <p:sp>
        <p:nvSpPr>
          <p:cNvPr id="14340" name="Rectangle 4"/>
          <p:cNvSpPr>
            <a:spLocks noGrp="1" noChangeArrowheads="1"/>
          </p:cNvSpPr>
          <p:nvPr>
            <p:ph type="title"/>
          </p:nvPr>
        </p:nvSpPr>
        <p:spPr/>
        <p:txBody>
          <a:bodyPr/>
          <a:lstStyle/>
          <a:p>
            <a:r>
              <a:rPr lang="en-US" altLang="en-US" smtClean="0"/>
              <a:t>Acknowledgements</a:t>
            </a:r>
            <a:endParaRPr lang="en-GB" altLang="en-US" smtClean="0"/>
          </a:p>
        </p:txBody>
      </p:sp>
      <p:sp>
        <p:nvSpPr>
          <p:cNvPr id="14341" name="Rectangle 5"/>
          <p:cNvSpPr>
            <a:spLocks noGrp="1" noChangeArrowheads="1"/>
          </p:cNvSpPr>
          <p:nvPr>
            <p:ph idx="1"/>
          </p:nvPr>
        </p:nvSpPr>
        <p:spPr>
          <a:xfrm>
            <a:off x="1992313" y="2781301"/>
            <a:ext cx="8229600" cy="2232025"/>
          </a:xfrm>
        </p:spPr>
        <p:txBody>
          <a:bodyPr/>
          <a:lstStyle/>
          <a:p>
            <a:pPr>
              <a:lnSpc>
                <a:spcPct val="80000"/>
              </a:lnSpc>
            </a:pPr>
            <a:r>
              <a:rPr lang="en-GB" altLang="en-US" sz="2000"/>
              <a:t>Delegates with their many contributions</a:t>
            </a:r>
          </a:p>
          <a:p>
            <a:pPr>
              <a:lnSpc>
                <a:spcPct val="80000"/>
              </a:lnSpc>
            </a:pPr>
            <a:r>
              <a:rPr lang="en-GB" altLang="en-US" sz="2000"/>
              <a:t>Editors in drafting texts for Recommendations </a:t>
            </a:r>
          </a:p>
          <a:p>
            <a:pPr>
              <a:lnSpc>
                <a:spcPct val="80000"/>
              </a:lnSpc>
            </a:pPr>
            <a:r>
              <a:rPr lang="en-GB" altLang="en-US" sz="2000"/>
              <a:t>Rapporteurs in leading work efforts</a:t>
            </a:r>
          </a:p>
          <a:p>
            <a:pPr>
              <a:lnSpc>
                <a:spcPct val="80000"/>
              </a:lnSpc>
            </a:pPr>
            <a:r>
              <a:rPr lang="en-GB" altLang="en-US" sz="2000"/>
              <a:t>Liaison officers in coordinating efforts with other bodies</a:t>
            </a:r>
          </a:p>
          <a:p>
            <a:pPr>
              <a:lnSpc>
                <a:spcPct val="80000"/>
              </a:lnSpc>
            </a:pPr>
            <a:r>
              <a:rPr lang="en-GB" altLang="en-US" sz="2000"/>
              <a:t>Project leaders and JCA leaders</a:t>
            </a:r>
          </a:p>
          <a:p>
            <a:pPr>
              <a:lnSpc>
                <a:spcPct val="80000"/>
              </a:lnSpc>
            </a:pPr>
            <a:r>
              <a:rPr lang="en-GB" altLang="en-US" sz="2000"/>
              <a:t>Management team including Working Party chairmen</a:t>
            </a:r>
          </a:p>
          <a:p>
            <a:pPr>
              <a:lnSpc>
                <a:spcPct val="80000"/>
              </a:lnSpc>
            </a:pPr>
            <a:r>
              <a:rPr lang="en-GB" altLang="en-US" sz="2000"/>
              <a:t>TSB support – Counsellors, Assistants and other staff</a:t>
            </a:r>
          </a:p>
        </p:txBody>
      </p:sp>
      <p:sp>
        <p:nvSpPr>
          <p:cNvPr id="14342" name="Text Box 6"/>
          <p:cNvSpPr txBox="1">
            <a:spLocks noChangeArrowheads="1"/>
          </p:cNvSpPr>
          <p:nvPr/>
        </p:nvSpPr>
        <p:spPr bwMode="auto">
          <a:xfrm>
            <a:off x="1992313" y="1125539"/>
            <a:ext cx="82804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75000"/>
              <a:buBlip>
                <a:blip r:embed="rId2"/>
              </a:buBlip>
              <a:defRPr sz="2800">
                <a:solidFill>
                  <a:schemeClr val="bg2"/>
                </a:solidFill>
                <a:latin typeface="Verdana" panose="020B0604030504040204" pitchFamily="34" charset="0"/>
              </a:defRPr>
            </a:lvl1pPr>
            <a:lvl2pPr marL="742950" indent="-285750">
              <a:spcBef>
                <a:spcPct val="20000"/>
              </a:spcBef>
              <a:buClr>
                <a:srgbClr val="FF0000"/>
              </a:buClr>
              <a:buSzPct val="70000"/>
              <a:buFont typeface="Verdana" panose="020B0604030504040204" pitchFamily="34" charset="0"/>
              <a:buChar char="–"/>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5000"/>
              <a:buBlip>
                <a:blip r:embed="rId4"/>
              </a:buBlip>
              <a:defRPr>
                <a:solidFill>
                  <a:schemeClr val="bg2"/>
                </a:solidFill>
                <a:latin typeface="Verdana" panose="020B0604030504040204" pitchFamily="34" charset="0"/>
              </a:defRPr>
            </a:lvl4pPr>
            <a:lvl5pPr marL="2057400" indent="-228600">
              <a:spcBef>
                <a:spcPct val="20000"/>
              </a:spcBef>
              <a:buSzPct val="60000"/>
              <a:buFont typeface="ZapfDingbats BT" pitchFamily="18" charset="2"/>
              <a:buBlip>
                <a:blip r:embed="rId5"/>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9pPr>
          </a:lstStyle>
          <a:p>
            <a:pPr eaLnBrk="0" fontAlgn="base" hangingPunct="0">
              <a:spcAft>
                <a:spcPct val="0"/>
              </a:spcAft>
              <a:buFontTx/>
              <a:buNone/>
            </a:pPr>
            <a:r>
              <a:rPr lang="en-GB" altLang="en-US">
                <a:solidFill>
                  <a:srgbClr val="000099"/>
                </a:solidFill>
              </a:rPr>
              <a:t>Great thanks are due to the many people who have contributed to the enormous success of SG17 during this study period:</a:t>
            </a:r>
            <a:endParaRPr lang="en-US" altLang="en-US">
              <a:solidFill>
                <a:srgbClr val="000000"/>
              </a:solidFill>
            </a:endParaRPr>
          </a:p>
        </p:txBody>
      </p:sp>
      <p:sp>
        <p:nvSpPr>
          <p:cNvPr id="14343" name="Text Box 7"/>
          <p:cNvSpPr txBox="1">
            <a:spLocks noChangeArrowheads="1"/>
          </p:cNvSpPr>
          <p:nvPr/>
        </p:nvSpPr>
        <p:spPr bwMode="auto">
          <a:xfrm>
            <a:off x="1992314" y="5084763"/>
            <a:ext cx="8207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75000"/>
              <a:buBlip>
                <a:blip r:embed="rId2"/>
              </a:buBlip>
              <a:defRPr sz="2800">
                <a:solidFill>
                  <a:schemeClr val="bg2"/>
                </a:solidFill>
                <a:latin typeface="Verdana" panose="020B0604030504040204" pitchFamily="34" charset="0"/>
              </a:defRPr>
            </a:lvl1pPr>
            <a:lvl2pPr marL="742950" indent="-285750">
              <a:spcBef>
                <a:spcPct val="20000"/>
              </a:spcBef>
              <a:buClr>
                <a:srgbClr val="FF0000"/>
              </a:buClr>
              <a:buSzPct val="70000"/>
              <a:buFont typeface="Verdana" panose="020B0604030504040204" pitchFamily="34" charset="0"/>
              <a:buChar char="–"/>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5000"/>
              <a:buBlip>
                <a:blip r:embed="rId4"/>
              </a:buBlip>
              <a:defRPr>
                <a:solidFill>
                  <a:schemeClr val="bg2"/>
                </a:solidFill>
                <a:latin typeface="Verdana" panose="020B0604030504040204" pitchFamily="34" charset="0"/>
              </a:defRPr>
            </a:lvl4pPr>
            <a:lvl5pPr marL="2057400" indent="-228600">
              <a:spcBef>
                <a:spcPct val="20000"/>
              </a:spcBef>
              <a:buSzPct val="60000"/>
              <a:buFont typeface="ZapfDingbats BT" pitchFamily="18" charset="2"/>
              <a:buBlip>
                <a:blip r:embed="rId5"/>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9pPr>
          </a:lstStyle>
          <a:p>
            <a:pPr eaLnBrk="0" fontAlgn="base" hangingPunct="0">
              <a:spcBef>
                <a:spcPct val="50000"/>
              </a:spcBef>
              <a:spcAft>
                <a:spcPct val="0"/>
              </a:spcAft>
              <a:buSzTx/>
              <a:buFontTx/>
              <a:buNone/>
            </a:pPr>
            <a:r>
              <a:rPr lang="en-US" altLang="en-US" sz="2400">
                <a:solidFill>
                  <a:srgbClr val="000099"/>
                </a:solidFill>
              </a:rPr>
              <a:t>Best wishes to all for the next study period.</a:t>
            </a:r>
          </a:p>
        </p:txBody>
      </p:sp>
    </p:spTree>
    <p:extLst>
      <p:ext uri="{BB962C8B-B14F-4D97-AF65-F5344CB8AC3E}">
        <p14:creationId xmlns:p14="http://schemas.microsoft.com/office/powerpoint/2010/main" val="26357039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34534" y="2283136"/>
            <a:ext cx="9261819" cy="1154154"/>
          </a:xfrm>
          <a:prstGeom prst="rect">
            <a:avLst/>
          </a:prstGeom>
          <a:noFill/>
        </p:spPr>
        <p:txBody>
          <a:bodyPr wrap="square" lIns="45711" tIns="22856" rIns="45711" bIns="22856" rtlCol="0">
            <a:spAutoFit/>
          </a:bodyPr>
          <a:lstStyle/>
          <a:p>
            <a:pPr algn="ctr"/>
            <a:r>
              <a:rPr lang="en-US" sz="7200" b="1" dirty="0">
                <a:solidFill>
                  <a:schemeClr val="tx2"/>
                </a:solidFill>
                <a:latin typeface="Lato Regular"/>
                <a:cs typeface="Lato Regular"/>
              </a:rPr>
              <a:t>Additional Slides</a:t>
            </a:r>
            <a:endParaRPr lang="id-ID" sz="4800" b="1" dirty="0">
              <a:solidFill>
                <a:schemeClr val="tx2"/>
              </a:solidFill>
              <a:latin typeface="Lato Regular"/>
              <a:cs typeface="Lato Regular"/>
            </a:endParaRPr>
          </a:p>
        </p:txBody>
      </p:sp>
    </p:spTree>
    <p:extLst>
      <p:ext uri="{BB962C8B-B14F-4D97-AF65-F5344CB8AC3E}">
        <p14:creationId xmlns:p14="http://schemas.microsoft.com/office/powerpoint/2010/main" val="18889092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24000" y="0"/>
            <a:ext cx="9144000" cy="1125538"/>
          </a:xfrm>
        </p:spPr>
        <p:txBody>
          <a:bodyPr/>
          <a:lstStyle/>
          <a:p>
            <a:r>
              <a:rPr lang="en-US" altLang="en-US" smtClean="0"/>
              <a:t>Supplemental Slides</a:t>
            </a:r>
            <a:endParaRPr lang="en-GB" altLang="en-US" smtClean="0"/>
          </a:p>
        </p:txBody>
      </p:sp>
      <p:sp>
        <p:nvSpPr>
          <p:cNvPr id="15363" name="Rectangle 3"/>
          <p:cNvSpPr>
            <a:spLocks noGrp="1" noChangeArrowheads="1"/>
          </p:cNvSpPr>
          <p:nvPr>
            <p:ph idx="1"/>
          </p:nvPr>
        </p:nvSpPr>
        <p:spPr>
          <a:xfrm>
            <a:off x="1981201" y="1412875"/>
            <a:ext cx="8507413" cy="4248150"/>
          </a:xfrm>
        </p:spPr>
        <p:txBody>
          <a:bodyPr/>
          <a:lstStyle/>
          <a:p>
            <a:r>
              <a:rPr lang="en-GB" altLang="en-US" sz="2400"/>
              <a:t>Terms of reference</a:t>
            </a:r>
          </a:p>
          <a:p>
            <a:r>
              <a:rPr lang="en-US" altLang="en-US" sz="2400"/>
              <a:t>Management team</a:t>
            </a:r>
          </a:p>
          <a:p>
            <a:r>
              <a:rPr lang="en-US" altLang="en-US" sz="2400"/>
              <a:t>Structure</a:t>
            </a:r>
          </a:p>
          <a:p>
            <a:r>
              <a:rPr lang="en-US" altLang="en-US" sz="2400"/>
              <a:t>Leadership for other groups (JCAs and FGs)</a:t>
            </a:r>
          </a:p>
          <a:p>
            <a:r>
              <a:rPr lang="en-GB" altLang="en-US" sz="2400"/>
              <a:t>Highlights of achievements / </a:t>
            </a:r>
            <a:r>
              <a:rPr lang="en-US" altLang="en-US" sz="2400"/>
              <a:t>Projects</a:t>
            </a:r>
          </a:p>
          <a:p>
            <a:r>
              <a:rPr lang="en-US" altLang="en-US" sz="2400"/>
              <a:t>Highlights of WP1, WP2, WP3, WP4, WP5/17, projects</a:t>
            </a:r>
          </a:p>
          <a:p>
            <a:r>
              <a:rPr lang="en-US" altLang="en-US" sz="2400"/>
              <a:t>Statistics</a:t>
            </a:r>
          </a:p>
          <a:p>
            <a:r>
              <a:rPr lang="en-US" altLang="en-US" sz="2400"/>
              <a:t>Workshops (with SG17 leadership / participation).</a:t>
            </a:r>
          </a:p>
        </p:txBody>
      </p:sp>
    </p:spTree>
    <p:extLst>
      <p:ext uri="{BB962C8B-B14F-4D97-AF65-F5344CB8AC3E}">
        <p14:creationId xmlns:p14="http://schemas.microsoft.com/office/powerpoint/2010/main" val="21319556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mtClean="0"/>
              <a:t>Terms of Reference</a:t>
            </a:r>
            <a:endParaRPr lang="en-GB" altLang="en-US" smtClean="0"/>
          </a:p>
        </p:txBody>
      </p:sp>
      <p:sp>
        <p:nvSpPr>
          <p:cNvPr id="16387" name="Rectangle 3"/>
          <p:cNvSpPr>
            <a:spLocks noGrp="1" noChangeArrowheads="1"/>
          </p:cNvSpPr>
          <p:nvPr>
            <p:ph idx="1"/>
          </p:nvPr>
        </p:nvSpPr>
        <p:spPr>
          <a:xfrm>
            <a:off x="1992313" y="765176"/>
            <a:ext cx="8496300" cy="5002213"/>
          </a:xfrm>
        </p:spPr>
        <p:txBody>
          <a:bodyPr/>
          <a:lstStyle/>
          <a:p>
            <a:r>
              <a:rPr lang="en-US" altLang="en-US" sz="1700"/>
              <a:t>Current: </a:t>
            </a:r>
            <a:r>
              <a:rPr lang="en-US" altLang="en-US" sz="1700" i="1"/>
              <a:t>R</a:t>
            </a:r>
            <a:r>
              <a:rPr lang="en-GB" altLang="en-US" sz="1800" i="1"/>
              <a:t>esponsible for building confidence and security in the use of information and communication technologies (ICT). This includes studies relating to </a:t>
            </a:r>
            <a:r>
              <a:rPr lang="en-GB" altLang="en-US" sz="1800" b="1" i="1"/>
              <a:t>cybersecurity</a:t>
            </a:r>
            <a:r>
              <a:rPr lang="en-GB" altLang="en-US" sz="1800" i="1"/>
              <a:t>, </a:t>
            </a:r>
            <a:r>
              <a:rPr lang="en-GB" altLang="en-US" sz="1800" b="1" i="1"/>
              <a:t>security management</a:t>
            </a:r>
            <a:r>
              <a:rPr lang="en-GB" altLang="en-US" sz="1800" i="1"/>
              <a:t>, </a:t>
            </a:r>
            <a:r>
              <a:rPr lang="en-GB" altLang="en-US" sz="1800" b="1" i="1"/>
              <a:t>countering spam </a:t>
            </a:r>
            <a:r>
              <a:rPr lang="en-GB" altLang="en-US" sz="1800" i="1"/>
              <a:t>and </a:t>
            </a:r>
            <a:r>
              <a:rPr lang="en-GB" altLang="en-US" sz="1800" b="1" i="1"/>
              <a:t>identity management</a:t>
            </a:r>
            <a:r>
              <a:rPr lang="en-GB" altLang="en-US" sz="1800" i="1"/>
              <a:t>.</a:t>
            </a:r>
            <a:br>
              <a:rPr lang="en-GB" altLang="en-US" sz="1800" i="1"/>
            </a:br>
            <a:r>
              <a:rPr lang="en-GB" altLang="en-US" sz="1800" i="1"/>
              <a:t>It also includes security architecture and framework, protection of personally identifiable information, and security of applications and services for the Internet of things, smart grid, smartphone, Internet Protocol television (IPTV), web services, social network, cloud computing, mobile financial system and telebiometrics.</a:t>
            </a:r>
            <a:br>
              <a:rPr lang="en-GB" altLang="en-US" sz="1800" i="1"/>
            </a:br>
            <a:r>
              <a:rPr lang="en-GB" altLang="en-US" sz="1800" i="1"/>
              <a:t>Study Group 17 is also responsible for the application of open system communications, including directory and object identifiers, and for technical languages, the method for their usage and other issues related to the software aspects of telecommunication systems, and for conformance testing to improve the quality of Recommendations</a:t>
            </a:r>
            <a:r>
              <a:rPr lang="en-GB" altLang="en-US" sz="1700"/>
              <a:t>.</a:t>
            </a:r>
          </a:p>
          <a:p>
            <a:r>
              <a:rPr lang="en-US" altLang="en-US" sz="1700"/>
              <a:t>Future perspective: include security aspects of </a:t>
            </a:r>
            <a:r>
              <a:rPr lang="en-GB" altLang="en-US" sz="1800"/>
              <a:t>software-defined networking (SDN), NFV security, and big data analytics.</a:t>
            </a:r>
            <a:r>
              <a:rPr lang="en-US" altLang="en-US" sz="2000"/>
              <a:t> </a:t>
            </a:r>
            <a:endParaRPr lang="en-GB" altLang="en-US" sz="2000"/>
          </a:p>
        </p:txBody>
      </p:sp>
    </p:spTree>
    <p:extLst>
      <p:ext uri="{BB962C8B-B14F-4D97-AF65-F5344CB8AC3E}">
        <p14:creationId xmlns:p14="http://schemas.microsoft.com/office/powerpoint/2010/main" val="1568317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2057400" y="1600201"/>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75000"/>
              <a:buBlip>
                <a:blip r:embed="rId3"/>
              </a:buBlip>
              <a:defRPr sz="2800">
                <a:solidFill>
                  <a:schemeClr val="bg2"/>
                </a:solidFill>
                <a:latin typeface="Verdana" panose="020B0604030504040204" pitchFamily="34" charset="0"/>
              </a:defRPr>
            </a:lvl1pPr>
            <a:lvl2pPr marL="742950" indent="-285750">
              <a:spcBef>
                <a:spcPct val="20000"/>
              </a:spcBef>
              <a:buClr>
                <a:srgbClr val="FF0000"/>
              </a:buClr>
              <a:buSzPct val="70000"/>
              <a:buFont typeface="Verdana" panose="020B0604030504040204" pitchFamily="34" charset="0"/>
              <a:buChar char="–"/>
              <a:defRPr sz="2400">
                <a:solidFill>
                  <a:schemeClr val="bg2"/>
                </a:solidFill>
                <a:latin typeface="Verdana" panose="020B0604030504040204" pitchFamily="34" charset="0"/>
              </a:defRPr>
            </a:lvl2pPr>
            <a:lvl3pPr marL="1143000" indent="-228600">
              <a:spcBef>
                <a:spcPct val="20000"/>
              </a:spcBef>
              <a:buSzPct val="60000"/>
              <a:buBlip>
                <a:blip r:embed="rId4"/>
              </a:buBlip>
              <a:defRPr sz="2000">
                <a:solidFill>
                  <a:schemeClr val="bg2"/>
                </a:solidFill>
                <a:latin typeface="Verdana" panose="020B0604030504040204" pitchFamily="34" charset="0"/>
              </a:defRPr>
            </a:lvl3pPr>
            <a:lvl4pPr marL="1600200" indent="-228600">
              <a:spcBef>
                <a:spcPct val="20000"/>
              </a:spcBef>
              <a:buSzPct val="75000"/>
              <a:buBlip>
                <a:blip r:embed="rId5"/>
              </a:buBlip>
              <a:defRPr>
                <a:solidFill>
                  <a:schemeClr val="bg2"/>
                </a:solidFill>
                <a:latin typeface="Verdana" panose="020B0604030504040204" pitchFamily="34" charset="0"/>
              </a:defRPr>
            </a:lvl4pPr>
            <a:lvl5pPr marL="2057400" indent="-228600">
              <a:spcBef>
                <a:spcPct val="20000"/>
              </a:spcBef>
              <a:buSzPct val="60000"/>
              <a:buFont typeface="ZapfDingbats BT" pitchFamily="18" charset="2"/>
              <a:buBlip>
                <a:blip r:embed="rId6"/>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Font typeface="ZapfDingbats BT" pitchFamily="18" charset="2"/>
              <a:buBlip>
                <a:blip r:embed="rId6"/>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Font typeface="ZapfDingbats BT" pitchFamily="18" charset="2"/>
              <a:buBlip>
                <a:blip r:embed="rId6"/>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Font typeface="ZapfDingbats BT" pitchFamily="18" charset="2"/>
              <a:buBlip>
                <a:blip r:embed="rId6"/>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Font typeface="ZapfDingbats BT" pitchFamily="18" charset="2"/>
              <a:buBlip>
                <a:blip r:embed="rId6"/>
              </a:buBlip>
              <a:defRPr>
                <a:solidFill>
                  <a:schemeClr val="bg2"/>
                </a:solidFill>
                <a:latin typeface="Verdana" panose="020B0604030504040204" pitchFamily="34" charset="0"/>
              </a:defRPr>
            </a:lvl9pPr>
          </a:lstStyle>
          <a:p>
            <a:pPr eaLnBrk="0" fontAlgn="base" hangingPunct="0">
              <a:spcAft>
                <a:spcPct val="0"/>
              </a:spcAft>
              <a:buSzTx/>
              <a:buFontTx/>
              <a:buNone/>
            </a:pPr>
            <a:endParaRPr lang="en-US" altLang="en-US" b="1">
              <a:solidFill>
                <a:srgbClr val="3333CC"/>
              </a:solidFill>
              <a:latin typeface="Times New Roman" panose="02020603050405020304" pitchFamily="18" charset="0"/>
            </a:endParaRPr>
          </a:p>
        </p:txBody>
      </p:sp>
      <p:sp>
        <p:nvSpPr>
          <p:cNvPr id="17411" name="Rectangle 3"/>
          <p:cNvSpPr>
            <a:spLocks noGrp="1" noChangeArrowheads="1"/>
          </p:cNvSpPr>
          <p:nvPr>
            <p:ph type="title"/>
          </p:nvPr>
        </p:nvSpPr>
        <p:spPr/>
        <p:txBody>
          <a:bodyPr/>
          <a:lstStyle/>
          <a:p>
            <a:r>
              <a:rPr lang="en-US" altLang="en-US" smtClean="0"/>
              <a:t>Management Team (I)</a:t>
            </a:r>
            <a:endParaRPr lang="en-GB" altLang="en-US" smtClean="0"/>
          </a:p>
        </p:txBody>
      </p:sp>
      <p:graphicFrame>
        <p:nvGraphicFramePr>
          <p:cNvPr id="388180" name="Group 84"/>
          <p:cNvGraphicFramePr>
            <a:graphicFrameLocks noGrp="1"/>
          </p:cNvGraphicFramePr>
          <p:nvPr>
            <p:ph type="tbl" idx="1"/>
          </p:nvPr>
        </p:nvGraphicFramePr>
        <p:xfrm>
          <a:off x="1981201" y="1196976"/>
          <a:ext cx="8291513" cy="4576777"/>
        </p:xfrm>
        <a:graphic>
          <a:graphicData uri="http://schemas.openxmlformats.org/drawingml/2006/table">
            <a:tbl>
              <a:tblPr/>
              <a:tblGrid>
                <a:gridCol w="2052638"/>
                <a:gridCol w="3141662"/>
                <a:gridCol w="3097213"/>
              </a:tblGrid>
              <a:tr h="701618">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altLang="en-US" sz="2000" b="0" i="0" u="none" strike="noStrike" cap="none" normalizeH="0" baseline="0" smtClean="0">
                          <a:ln>
                            <a:noFill/>
                          </a:ln>
                          <a:solidFill>
                            <a:schemeClr val="bg2"/>
                          </a:solidFill>
                          <a:effectLst/>
                          <a:latin typeface="Verdana" pitchFamily="34" charset="0"/>
                        </a:rPr>
                        <a:t>Chairman</a:t>
                      </a:r>
                      <a:endParaRPr kumimoji="0" lang="en-GB" altLang="en-US" sz="2000" b="0" i="0" u="none" strike="noStrike" cap="none" normalizeH="0" baseline="0" smtClean="0">
                        <a:ln>
                          <a:noFill/>
                        </a:ln>
                        <a:solidFill>
                          <a:schemeClr val="bg2"/>
                        </a:solidFill>
                        <a:effectLst/>
                        <a:latin typeface="Verdana" pitchFamily="34" charset="0"/>
                      </a:endParaRPr>
                    </a:p>
                  </a:txBody>
                  <a:tcPr marT="45709" marB="45709"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altLang="en-US" sz="2000" b="0" i="0" u="none" strike="noStrike" cap="none" normalizeH="0" baseline="0" smtClean="0">
                          <a:ln>
                            <a:noFill/>
                          </a:ln>
                          <a:solidFill>
                            <a:schemeClr val="bg2"/>
                          </a:solidFill>
                          <a:effectLst/>
                          <a:latin typeface="Verdana" pitchFamily="34" charset="0"/>
                        </a:rPr>
                        <a:t>Arkadiy Kremer</a:t>
                      </a:r>
                      <a:endParaRPr kumimoji="0" lang="en-GB" altLang="en-US" sz="2400" b="0" i="0" u="none" strike="noStrike" cap="none" normalizeH="0" baseline="0" smtClean="0">
                        <a:ln>
                          <a:noFill/>
                        </a:ln>
                        <a:solidFill>
                          <a:schemeClr val="bg2"/>
                        </a:solidFill>
                        <a:effectLst/>
                        <a:latin typeface="Verdana" pitchFamily="34" charset="0"/>
                      </a:endParaRPr>
                    </a:p>
                  </a:txBody>
                  <a:tcPr marT="45709" marB="45709"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altLang="en-US" sz="2000" b="0" i="0" u="none" strike="noStrike" cap="none" normalizeH="0" baseline="0" smtClean="0">
                          <a:ln>
                            <a:noFill/>
                          </a:ln>
                          <a:solidFill>
                            <a:schemeClr val="bg2"/>
                          </a:solidFill>
                          <a:effectLst/>
                          <a:latin typeface="Verdana" pitchFamily="34" charset="0"/>
                        </a:rPr>
                        <a:t>Russian Federation</a:t>
                      </a:r>
                      <a:endParaRPr kumimoji="0" lang="en-GB" altLang="en-US" sz="2000" b="0" i="0" u="none" strike="noStrike" cap="none" normalizeH="0" baseline="0" smtClean="0">
                        <a:ln>
                          <a:noFill/>
                        </a:ln>
                        <a:solidFill>
                          <a:schemeClr val="bg2"/>
                        </a:solidFill>
                        <a:effectLst/>
                        <a:latin typeface="Verdana" pitchFamily="34" charset="0"/>
                      </a:endParaRPr>
                    </a:p>
                  </a:txBody>
                  <a:tcPr marT="45709" marB="45709" horzOverflow="overflow">
                    <a:lnL>
                      <a:noFill/>
                    </a:lnL>
                    <a:lnR>
                      <a:noFill/>
                    </a:lnR>
                    <a:lnT>
                      <a:noFill/>
                    </a:lnT>
                    <a:lnB>
                      <a:noFill/>
                    </a:lnB>
                    <a:lnTlToBr>
                      <a:noFill/>
                    </a:lnTlToBr>
                    <a:lnBlToTr>
                      <a:noFill/>
                    </a:lnBlToTr>
                    <a:noFill/>
                  </a:tcPr>
                </a:tc>
              </a:tr>
              <a:tr h="396843">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altLang="en-US" sz="2000" b="0" i="0" u="none" strike="noStrike" cap="none" normalizeH="0" baseline="0" smtClean="0">
                          <a:ln>
                            <a:noFill/>
                          </a:ln>
                          <a:solidFill>
                            <a:schemeClr val="bg2"/>
                          </a:solidFill>
                          <a:effectLst/>
                          <a:latin typeface="Verdana" pitchFamily="34" charset="0"/>
                        </a:rPr>
                        <a:t>Vice-Chairmen</a:t>
                      </a:r>
                      <a:endParaRPr kumimoji="0" lang="en-GB" altLang="en-US" sz="2000" b="0" i="0" u="none" strike="noStrike" cap="none" normalizeH="0" baseline="0" smtClean="0">
                        <a:ln>
                          <a:noFill/>
                        </a:ln>
                        <a:solidFill>
                          <a:schemeClr val="bg2"/>
                        </a:solidFill>
                        <a:effectLst/>
                        <a:latin typeface="Verdana" pitchFamily="34" charset="0"/>
                      </a:endParaRPr>
                    </a:p>
                  </a:txBody>
                  <a:tcPr marT="45709" marB="45709"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altLang="en-US" sz="2000" b="0" i="0" u="none" strike="noStrike" cap="none" normalizeH="0" baseline="0" smtClean="0">
                          <a:ln>
                            <a:noFill/>
                          </a:ln>
                          <a:solidFill>
                            <a:schemeClr val="bg2"/>
                          </a:solidFill>
                          <a:effectLst/>
                          <a:latin typeface="Verdana" pitchFamily="34" charset="0"/>
                        </a:rPr>
                        <a:t>Khalid BELHOUL</a:t>
                      </a:r>
                      <a:endParaRPr kumimoji="0" lang="en-GB" altLang="en-US" sz="2000" b="0" i="0" u="none" strike="noStrike" cap="none" normalizeH="0" baseline="0" smtClean="0">
                        <a:ln>
                          <a:noFill/>
                        </a:ln>
                        <a:solidFill>
                          <a:schemeClr val="bg2"/>
                        </a:solidFill>
                        <a:effectLst/>
                        <a:latin typeface="Verdana" pitchFamily="34" charset="0"/>
                      </a:endParaRPr>
                    </a:p>
                  </a:txBody>
                  <a:tcPr marT="45709" marB="45709"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US" altLang="en-US" sz="2000" b="0" i="0" u="none" strike="noStrike" cap="none" normalizeH="0" baseline="0" smtClean="0">
                          <a:ln>
                            <a:noFill/>
                          </a:ln>
                          <a:solidFill>
                            <a:schemeClr val="bg2"/>
                          </a:solidFill>
                          <a:effectLst/>
                          <a:latin typeface="Verdana" pitchFamily="34" charset="0"/>
                        </a:rPr>
                        <a:t>United Arab Emirates</a:t>
                      </a:r>
                      <a:endParaRPr kumimoji="0" lang="en-GB" altLang="en-US" sz="2000" b="0" i="0" u="none" strike="noStrike" cap="none" normalizeH="0" baseline="0" smtClean="0">
                        <a:ln>
                          <a:noFill/>
                        </a:ln>
                        <a:solidFill>
                          <a:schemeClr val="bg2"/>
                        </a:solidFill>
                        <a:effectLst/>
                        <a:latin typeface="Verdana" pitchFamily="34" charset="0"/>
                      </a:endParaRPr>
                    </a:p>
                  </a:txBody>
                  <a:tcPr marT="45709" marB="45709" horzOverflow="overflow">
                    <a:lnL>
                      <a:noFill/>
                    </a:lnL>
                    <a:lnR>
                      <a:noFill/>
                    </a:lnR>
                    <a:lnT>
                      <a:noFill/>
                    </a:lnT>
                    <a:lnB>
                      <a:noFill/>
                    </a:lnB>
                    <a:lnTlToBr>
                      <a:noFill/>
                    </a:lnTlToBr>
                    <a:lnBlToTr>
                      <a:noFill/>
                    </a:lnBlToTr>
                    <a:noFill/>
                  </a:tcPr>
                </a:tc>
              </a:tr>
              <a:tr h="1097243">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GB" altLang="en-US" sz="2000" b="0" i="0" u="none" strike="noStrike" cap="none" normalizeH="0" baseline="0" smtClean="0">
                        <a:ln>
                          <a:noFill/>
                        </a:ln>
                        <a:solidFill>
                          <a:schemeClr val="bg2"/>
                        </a:solidFill>
                        <a:effectLst/>
                        <a:latin typeface="Verdana" pitchFamily="34" charset="0"/>
                      </a:endParaRPr>
                    </a:p>
                  </a:txBody>
                  <a:tcPr marT="45709" marB="45709"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US" altLang="en-US" sz="2000" b="0" i="0" u="none" strike="noStrike" cap="none" normalizeH="0" baseline="0" smtClean="0">
                          <a:ln>
                            <a:noFill/>
                          </a:ln>
                          <a:solidFill>
                            <a:schemeClr val="bg2"/>
                          </a:solidFill>
                          <a:effectLst/>
                          <a:latin typeface="Verdana" pitchFamily="34" charset="0"/>
                        </a:rPr>
                        <a:t>Mohamed M.K. ELHAJ</a:t>
                      </a:r>
                    </a:p>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GB" altLang="en-US" sz="2000" b="0" i="0" u="none" strike="noStrike" cap="none" normalizeH="0" baseline="0" smtClean="0">
                          <a:ln>
                            <a:noFill/>
                          </a:ln>
                          <a:solidFill>
                            <a:schemeClr val="bg2"/>
                          </a:solidFill>
                          <a:effectLst/>
                          <a:latin typeface="Verdana" pitchFamily="34" charset="0"/>
                        </a:rPr>
                        <a:t>Mario German FROMOW RANGEL</a:t>
                      </a:r>
                    </a:p>
                  </a:txBody>
                  <a:tcPr marT="45709" marB="45709"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US" altLang="en-US" sz="2000" b="0" i="0" u="none" strike="noStrike" cap="none" normalizeH="0" baseline="0" smtClean="0">
                          <a:ln>
                            <a:noFill/>
                          </a:ln>
                          <a:solidFill>
                            <a:schemeClr val="bg2"/>
                          </a:solidFill>
                          <a:effectLst/>
                          <a:latin typeface="Verdana" pitchFamily="34" charset="0"/>
                        </a:rPr>
                        <a:t>Sudan</a:t>
                      </a:r>
                    </a:p>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GB" altLang="en-US" sz="2000" b="0" i="0" u="none" strike="noStrike" cap="none" normalizeH="0" baseline="0" smtClean="0">
                          <a:ln>
                            <a:noFill/>
                          </a:ln>
                          <a:solidFill>
                            <a:schemeClr val="bg2"/>
                          </a:solidFill>
                          <a:effectLst/>
                          <a:latin typeface="Verdana" pitchFamily="34" charset="0"/>
                        </a:rPr>
                        <a:t>Mexico</a:t>
                      </a:r>
                      <a:endParaRPr kumimoji="0" lang="en-US" altLang="en-US" sz="2000" b="0" i="0" u="none" strike="noStrike" cap="none" normalizeH="0" baseline="0" smtClean="0">
                        <a:ln>
                          <a:noFill/>
                        </a:ln>
                        <a:solidFill>
                          <a:schemeClr val="bg2"/>
                        </a:solidFill>
                        <a:effectLst/>
                        <a:latin typeface="Verdana" pitchFamily="34" charset="0"/>
                      </a:endParaRPr>
                    </a:p>
                  </a:txBody>
                  <a:tcPr marT="45709" marB="45709" horzOverflow="overflow">
                    <a:lnL>
                      <a:noFill/>
                    </a:lnL>
                    <a:lnR>
                      <a:noFill/>
                    </a:lnR>
                    <a:lnT>
                      <a:noFill/>
                    </a:lnT>
                    <a:lnB>
                      <a:noFill/>
                    </a:lnB>
                    <a:lnTlToBr>
                      <a:noFill/>
                    </a:lnTlToBr>
                    <a:lnBlToTr>
                      <a:noFill/>
                    </a:lnBlToTr>
                    <a:noFill/>
                  </a:tcPr>
                </a:tc>
              </a:tr>
              <a:tr h="396843">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GB" altLang="en-US" sz="2000" b="0" i="0" u="none" strike="noStrike" cap="none" normalizeH="0" baseline="0" smtClean="0">
                        <a:ln>
                          <a:noFill/>
                        </a:ln>
                        <a:solidFill>
                          <a:schemeClr val="bg2"/>
                        </a:solidFill>
                        <a:effectLst/>
                        <a:latin typeface="Verdana" pitchFamily="34" charset="0"/>
                      </a:endParaRPr>
                    </a:p>
                  </a:txBody>
                  <a:tcPr marT="45709" marB="45709"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US" altLang="en-US" sz="2000" b="0" i="0" u="none" strike="noStrike" cap="none" normalizeH="0" baseline="0" smtClean="0">
                          <a:ln>
                            <a:noFill/>
                          </a:ln>
                          <a:solidFill>
                            <a:schemeClr val="bg2"/>
                          </a:solidFill>
                          <a:effectLst/>
                          <a:latin typeface="Verdana" pitchFamily="34" charset="0"/>
                        </a:rPr>
                        <a:t>Antonio GUIMARAES</a:t>
                      </a:r>
                      <a:endParaRPr kumimoji="0" lang="en-GB" altLang="en-US" sz="2000" b="0" i="0" u="none" strike="noStrike" cap="none" normalizeH="0" baseline="0" smtClean="0">
                        <a:ln>
                          <a:noFill/>
                        </a:ln>
                        <a:solidFill>
                          <a:schemeClr val="bg2"/>
                        </a:solidFill>
                        <a:effectLst/>
                        <a:latin typeface="Verdana" pitchFamily="34" charset="0"/>
                      </a:endParaRPr>
                    </a:p>
                  </a:txBody>
                  <a:tcPr marT="45709" marB="45709"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US" altLang="en-US" sz="2000" b="0" i="0" u="none" strike="noStrike" cap="none" normalizeH="0" baseline="0" smtClean="0">
                          <a:ln>
                            <a:noFill/>
                          </a:ln>
                          <a:solidFill>
                            <a:schemeClr val="bg2"/>
                          </a:solidFill>
                          <a:effectLst/>
                          <a:latin typeface="Verdana" pitchFamily="34" charset="0"/>
                        </a:rPr>
                        <a:t>Brazil</a:t>
                      </a:r>
                      <a:endParaRPr kumimoji="0" lang="en-GB" altLang="en-US" sz="2000" b="0" i="0" u="none" strike="noStrike" cap="none" normalizeH="0" baseline="0" smtClean="0">
                        <a:ln>
                          <a:noFill/>
                        </a:ln>
                        <a:solidFill>
                          <a:schemeClr val="bg2"/>
                        </a:solidFill>
                        <a:effectLst/>
                        <a:latin typeface="Verdana" pitchFamily="34" charset="0"/>
                      </a:endParaRPr>
                    </a:p>
                  </a:txBody>
                  <a:tcPr marT="45709" marB="45709" horzOverflow="overflow">
                    <a:lnL>
                      <a:noFill/>
                    </a:lnL>
                    <a:lnR>
                      <a:noFill/>
                    </a:lnR>
                    <a:lnT>
                      <a:noFill/>
                    </a:lnT>
                    <a:lnB>
                      <a:noFill/>
                    </a:lnB>
                    <a:lnTlToBr>
                      <a:noFill/>
                    </a:lnTlToBr>
                    <a:lnBlToTr>
                      <a:noFill/>
                    </a:lnBlToTr>
                    <a:noFill/>
                  </a:tcPr>
                </a:tc>
              </a:tr>
              <a:tr h="396843">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GB" altLang="en-US" sz="2000" b="0" i="0" u="none" strike="noStrike" cap="none" normalizeH="0" baseline="0" smtClean="0">
                        <a:ln>
                          <a:noFill/>
                        </a:ln>
                        <a:solidFill>
                          <a:schemeClr val="bg2"/>
                        </a:solidFill>
                        <a:effectLst/>
                        <a:latin typeface="Verdana" pitchFamily="34" charset="0"/>
                      </a:endParaRPr>
                    </a:p>
                  </a:txBody>
                  <a:tcPr marT="45709" marB="45709"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bg2"/>
                          </a:solidFill>
                          <a:effectLst/>
                          <a:latin typeface="Verdana" pitchFamily="34" charset="0"/>
                        </a:rPr>
                        <a:t>Zhaoji LIN</a:t>
                      </a:r>
                    </a:p>
                  </a:txBody>
                  <a:tcPr marT="45709" marB="45709"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bg2"/>
                          </a:solidFill>
                          <a:effectLst/>
                          <a:latin typeface="Verdana" pitchFamily="34" charset="0"/>
                        </a:rPr>
                        <a:t>China (P.R.)</a:t>
                      </a:r>
                    </a:p>
                  </a:txBody>
                  <a:tcPr marT="45709" marB="45709" horzOverflow="overflow">
                    <a:lnL>
                      <a:noFill/>
                    </a:lnL>
                    <a:lnR>
                      <a:noFill/>
                    </a:lnR>
                    <a:lnT>
                      <a:noFill/>
                    </a:lnT>
                    <a:lnB>
                      <a:noFill/>
                    </a:lnB>
                    <a:lnTlToBr>
                      <a:noFill/>
                    </a:lnTlToBr>
                    <a:lnBlToTr>
                      <a:noFill/>
                    </a:lnBlToTr>
                    <a:noFill/>
                  </a:tcPr>
                </a:tc>
              </a:tr>
              <a:tr h="396843">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GB" altLang="en-US" sz="2000" b="0" i="0" u="none" strike="noStrike" cap="none" normalizeH="0" baseline="0" smtClean="0">
                        <a:ln>
                          <a:noFill/>
                        </a:ln>
                        <a:solidFill>
                          <a:schemeClr val="bg2"/>
                        </a:solidFill>
                        <a:effectLst/>
                        <a:latin typeface="Verdana" pitchFamily="34" charset="0"/>
                      </a:endParaRPr>
                    </a:p>
                  </a:txBody>
                  <a:tcPr marT="45709" marB="45709"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US" altLang="en-US" sz="2000" b="0" i="0" u="none" strike="noStrike" cap="none" normalizeH="0" baseline="0" smtClean="0">
                          <a:ln>
                            <a:noFill/>
                          </a:ln>
                          <a:solidFill>
                            <a:schemeClr val="bg2"/>
                          </a:solidFill>
                          <a:effectLst/>
                          <a:latin typeface="Verdana" pitchFamily="34" charset="0"/>
                        </a:rPr>
                        <a:t>Patrick MWESIGWA</a:t>
                      </a:r>
                      <a:endParaRPr kumimoji="0" lang="en-GB" altLang="en-US" sz="2000" b="0" i="0" u="none" strike="noStrike" cap="none" normalizeH="0" baseline="0" smtClean="0">
                        <a:ln>
                          <a:noFill/>
                        </a:ln>
                        <a:solidFill>
                          <a:schemeClr val="bg2"/>
                        </a:solidFill>
                        <a:effectLst/>
                        <a:latin typeface="Verdana" pitchFamily="34" charset="0"/>
                      </a:endParaRPr>
                    </a:p>
                  </a:txBody>
                  <a:tcPr marT="45709" marB="45709"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US" altLang="en-US" sz="2000" b="0" i="0" u="none" strike="noStrike" cap="none" normalizeH="0" baseline="0" smtClean="0">
                          <a:ln>
                            <a:noFill/>
                          </a:ln>
                          <a:solidFill>
                            <a:schemeClr val="bg2"/>
                          </a:solidFill>
                          <a:effectLst/>
                          <a:latin typeface="Verdana" pitchFamily="34" charset="0"/>
                        </a:rPr>
                        <a:t>Uganda</a:t>
                      </a:r>
                      <a:endParaRPr kumimoji="0" lang="en-GB" altLang="en-US" sz="2000" b="0" i="0" u="none" strike="noStrike" cap="none" normalizeH="0" baseline="0" smtClean="0">
                        <a:ln>
                          <a:noFill/>
                        </a:ln>
                        <a:solidFill>
                          <a:schemeClr val="bg2"/>
                        </a:solidFill>
                        <a:effectLst/>
                        <a:latin typeface="Verdana" pitchFamily="34" charset="0"/>
                      </a:endParaRPr>
                    </a:p>
                  </a:txBody>
                  <a:tcPr marT="45709" marB="45709" horzOverflow="overflow">
                    <a:lnL>
                      <a:noFill/>
                    </a:lnL>
                    <a:lnR>
                      <a:noFill/>
                    </a:lnR>
                    <a:lnT>
                      <a:noFill/>
                    </a:lnT>
                    <a:lnB>
                      <a:noFill/>
                    </a:lnB>
                    <a:lnTlToBr>
                      <a:noFill/>
                    </a:lnTlToBr>
                    <a:lnBlToTr>
                      <a:noFill/>
                    </a:lnBlToTr>
                    <a:noFill/>
                  </a:tcPr>
                </a:tc>
              </a:tr>
              <a:tr h="396843">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GB" altLang="en-US" sz="2000" b="0" i="0" u="none" strike="noStrike" cap="none" normalizeH="0" baseline="0" smtClean="0">
                        <a:ln>
                          <a:noFill/>
                        </a:ln>
                        <a:solidFill>
                          <a:schemeClr val="bg2"/>
                        </a:solidFill>
                        <a:effectLst/>
                        <a:latin typeface="Verdana" pitchFamily="34" charset="0"/>
                      </a:endParaRPr>
                    </a:p>
                  </a:txBody>
                  <a:tcPr marT="45709" marB="45709"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US" altLang="en-US" sz="2000" b="0" i="0" u="none" strike="noStrike" cap="none" normalizeH="0" baseline="0" smtClean="0">
                          <a:ln>
                            <a:noFill/>
                          </a:ln>
                          <a:solidFill>
                            <a:schemeClr val="bg2"/>
                          </a:solidFill>
                          <a:effectLst/>
                          <a:latin typeface="Verdana" pitchFamily="34" charset="0"/>
                        </a:rPr>
                        <a:t>Koji NAKAO</a:t>
                      </a:r>
                      <a:endParaRPr kumimoji="0" lang="en-GB" altLang="en-US" sz="2000" b="0" i="0" u="none" strike="noStrike" cap="none" normalizeH="0" baseline="0" smtClean="0">
                        <a:ln>
                          <a:noFill/>
                        </a:ln>
                        <a:solidFill>
                          <a:schemeClr val="bg2"/>
                        </a:solidFill>
                        <a:effectLst/>
                        <a:latin typeface="Verdana" pitchFamily="34" charset="0"/>
                      </a:endParaRPr>
                    </a:p>
                  </a:txBody>
                  <a:tcPr marT="45709" marB="45709"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US" altLang="en-US" sz="2000" b="0" i="0" u="none" strike="noStrike" cap="none" normalizeH="0" baseline="0" smtClean="0">
                          <a:ln>
                            <a:noFill/>
                          </a:ln>
                          <a:solidFill>
                            <a:schemeClr val="bg2"/>
                          </a:solidFill>
                          <a:effectLst/>
                          <a:latin typeface="Verdana" pitchFamily="34" charset="0"/>
                        </a:rPr>
                        <a:t>Japan</a:t>
                      </a:r>
                      <a:endParaRPr kumimoji="0" lang="en-GB" altLang="en-US" sz="2000" b="0" i="0" u="none" strike="noStrike" cap="none" normalizeH="0" baseline="0" smtClean="0">
                        <a:ln>
                          <a:noFill/>
                        </a:ln>
                        <a:solidFill>
                          <a:schemeClr val="bg2"/>
                        </a:solidFill>
                        <a:effectLst/>
                        <a:latin typeface="Verdana" pitchFamily="34" charset="0"/>
                      </a:endParaRPr>
                    </a:p>
                  </a:txBody>
                  <a:tcPr marT="45709" marB="45709" horzOverflow="overflow">
                    <a:lnL>
                      <a:noFill/>
                    </a:lnL>
                    <a:lnR>
                      <a:noFill/>
                    </a:lnR>
                    <a:lnT>
                      <a:noFill/>
                    </a:lnT>
                    <a:lnB>
                      <a:noFill/>
                    </a:lnB>
                    <a:lnTlToBr>
                      <a:noFill/>
                    </a:lnTlToBr>
                    <a:lnBlToTr>
                      <a:noFill/>
                    </a:lnBlToTr>
                    <a:noFill/>
                  </a:tcPr>
                </a:tc>
              </a:tr>
              <a:tr h="396843">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GB" altLang="en-US" sz="2000" b="0" i="0" u="none" strike="noStrike" cap="none" normalizeH="0" baseline="0" smtClean="0">
                        <a:ln>
                          <a:noFill/>
                        </a:ln>
                        <a:solidFill>
                          <a:schemeClr val="bg2"/>
                        </a:solidFill>
                        <a:effectLst/>
                        <a:latin typeface="Verdana" pitchFamily="34" charset="0"/>
                      </a:endParaRPr>
                    </a:p>
                  </a:txBody>
                  <a:tcPr marT="45709" marB="45709"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GB" altLang="en-US" sz="2000" b="0" i="0" u="none" strike="noStrike" cap="none" normalizeH="0" baseline="0" smtClean="0">
                          <a:ln>
                            <a:noFill/>
                          </a:ln>
                          <a:solidFill>
                            <a:schemeClr val="bg2"/>
                          </a:solidFill>
                          <a:effectLst/>
                          <a:latin typeface="Verdana" pitchFamily="34" charset="0"/>
                        </a:rPr>
                        <a:t>Sacid SARIKAYA</a:t>
                      </a:r>
                    </a:p>
                  </a:txBody>
                  <a:tcPr marT="45709" marB="45709"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GB" altLang="en-US" sz="2000" b="0" i="0" u="none" strike="noStrike" cap="none" normalizeH="0" baseline="0" smtClean="0">
                          <a:ln>
                            <a:noFill/>
                          </a:ln>
                          <a:solidFill>
                            <a:schemeClr val="bg2"/>
                          </a:solidFill>
                          <a:effectLst/>
                          <a:latin typeface="Verdana" pitchFamily="34" charset="0"/>
                        </a:rPr>
                        <a:t>Turkey</a:t>
                      </a:r>
                    </a:p>
                  </a:txBody>
                  <a:tcPr marT="45709" marB="45709" horzOverflow="overflow">
                    <a:lnL>
                      <a:noFill/>
                    </a:lnL>
                    <a:lnR>
                      <a:noFill/>
                    </a:lnR>
                    <a:lnT>
                      <a:noFill/>
                    </a:lnT>
                    <a:lnB>
                      <a:noFill/>
                    </a:lnB>
                    <a:lnTlToBr>
                      <a:noFill/>
                    </a:lnTlToBr>
                    <a:lnBlToTr>
                      <a:noFill/>
                    </a:lnBlToTr>
                    <a:noFill/>
                  </a:tcPr>
                </a:tc>
              </a:tr>
              <a:tr h="396843">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GB" altLang="en-US" sz="2000" b="0" i="0" u="none" strike="noStrike" cap="none" normalizeH="0" baseline="0" smtClean="0">
                        <a:ln>
                          <a:noFill/>
                        </a:ln>
                        <a:solidFill>
                          <a:schemeClr val="bg2"/>
                        </a:solidFill>
                        <a:effectLst/>
                        <a:latin typeface="Verdana" pitchFamily="34" charset="0"/>
                      </a:endParaRPr>
                    </a:p>
                  </a:txBody>
                  <a:tcPr marT="45709" marB="45709"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GB" altLang="en-US" sz="2000" b="0" i="0" u="none" strike="noStrike" cap="none" normalizeH="0" baseline="0" smtClean="0">
                          <a:ln>
                            <a:noFill/>
                          </a:ln>
                          <a:solidFill>
                            <a:schemeClr val="bg2"/>
                          </a:solidFill>
                          <a:effectLst/>
                          <a:latin typeface="Verdana" pitchFamily="34" charset="0"/>
                        </a:rPr>
                        <a:t>Heung Youl YOUM</a:t>
                      </a:r>
                    </a:p>
                  </a:txBody>
                  <a:tcPr marT="45709" marB="45709"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GB" altLang="en-US" sz="2000" b="0" i="0" u="none" strike="noStrike" cap="none" normalizeH="0" baseline="0" smtClean="0">
                          <a:ln>
                            <a:noFill/>
                          </a:ln>
                          <a:solidFill>
                            <a:schemeClr val="bg2"/>
                          </a:solidFill>
                          <a:effectLst/>
                          <a:latin typeface="Verdana" pitchFamily="34" charset="0"/>
                        </a:rPr>
                        <a:t>Korea (Republic of)</a:t>
                      </a:r>
                    </a:p>
                  </a:txBody>
                  <a:tcPr marT="45709" marB="45709" horzOverflow="overflow">
                    <a:lnL>
                      <a:noFill/>
                    </a:lnL>
                    <a:lnR>
                      <a:noFill/>
                    </a:lnR>
                    <a:lnT>
                      <a:noFill/>
                    </a:lnT>
                    <a:lnB>
                      <a:noFill/>
                    </a:lnB>
                    <a:lnTlToBr>
                      <a:noFill/>
                    </a:lnTlToBr>
                    <a:lnBlToTr>
                      <a:noFill/>
                    </a:lnBlToTr>
                    <a:noFill/>
                  </a:tcPr>
                </a:tc>
              </a:tr>
            </a:tbl>
          </a:graphicData>
        </a:graphic>
      </p:graphicFrame>
    </p:spTree>
    <p:extLst>
      <p:ext uri="{BB962C8B-B14F-4D97-AF65-F5344CB8AC3E}">
        <p14:creationId xmlns:p14="http://schemas.microsoft.com/office/powerpoint/2010/main" val="24441767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2057400" y="1600201"/>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75000"/>
              <a:buBlip>
                <a:blip r:embed="rId2"/>
              </a:buBlip>
              <a:defRPr sz="2800">
                <a:solidFill>
                  <a:schemeClr val="bg2"/>
                </a:solidFill>
                <a:latin typeface="Verdana" panose="020B0604030504040204" pitchFamily="34" charset="0"/>
              </a:defRPr>
            </a:lvl1pPr>
            <a:lvl2pPr marL="742950" indent="-285750">
              <a:spcBef>
                <a:spcPct val="20000"/>
              </a:spcBef>
              <a:buClr>
                <a:srgbClr val="FF0000"/>
              </a:buClr>
              <a:buSzPct val="70000"/>
              <a:buFont typeface="Verdana" panose="020B0604030504040204" pitchFamily="34" charset="0"/>
              <a:buChar char="–"/>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5000"/>
              <a:buBlip>
                <a:blip r:embed="rId4"/>
              </a:buBlip>
              <a:defRPr>
                <a:solidFill>
                  <a:schemeClr val="bg2"/>
                </a:solidFill>
                <a:latin typeface="Verdana" panose="020B0604030504040204" pitchFamily="34" charset="0"/>
              </a:defRPr>
            </a:lvl4pPr>
            <a:lvl5pPr marL="2057400" indent="-228600">
              <a:spcBef>
                <a:spcPct val="20000"/>
              </a:spcBef>
              <a:buSzPct val="60000"/>
              <a:buFont typeface="ZapfDingbats BT" pitchFamily="18" charset="2"/>
              <a:buBlip>
                <a:blip r:embed="rId5"/>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9pPr>
          </a:lstStyle>
          <a:p>
            <a:pPr eaLnBrk="0" fontAlgn="base" hangingPunct="0">
              <a:spcAft>
                <a:spcPct val="0"/>
              </a:spcAft>
              <a:buSzTx/>
              <a:buFontTx/>
              <a:buNone/>
            </a:pPr>
            <a:endParaRPr lang="en-US" altLang="en-US" b="1">
              <a:solidFill>
                <a:srgbClr val="3333CC"/>
              </a:solidFill>
              <a:latin typeface="Times New Roman" panose="02020603050405020304" pitchFamily="18" charset="0"/>
            </a:endParaRPr>
          </a:p>
        </p:txBody>
      </p:sp>
      <p:sp>
        <p:nvSpPr>
          <p:cNvPr id="19459" name="Rectangle 5"/>
          <p:cNvSpPr>
            <a:spLocks noChangeArrowheads="1"/>
          </p:cNvSpPr>
          <p:nvPr/>
        </p:nvSpPr>
        <p:spPr bwMode="auto">
          <a:xfrm>
            <a:off x="1524000" y="1"/>
            <a:ext cx="9144000" cy="105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SzPct val="75000"/>
              <a:buBlip>
                <a:blip r:embed="rId2"/>
              </a:buBlip>
              <a:defRPr sz="2800">
                <a:solidFill>
                  <a:schemeClr val="bg2"/>
                </a:solidFill>
                <a:latin typeface="Verdana" panose="020B0604030504040204" pitchFamily="34" charset="0"/>
              </a:defRPr>
            </a:lvl1pPr>
            <a:lvl2pPr marL="742950" indent="-285750">
              <a:spcBef>
                <a:spcPct val="20000"/>
              </a:spcBef>
              <a:buClr>
                <a:srgbClr val="FF0000"/>
              </a:buClr>
              <a:buSzPct val="70000"/>
              <a:buFont typeface="Verdana" panose="020B0604030504040204" pitchFamily="34" charset="0"/>
              <a:buChar char="–"/>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5000"/>
              <a:buBlip>
                <a:blip r:embed="rId4"/>
              </a:buBlip>
              <a:defRPr>
                <a:solidFill>
                  <a:schemeClr val="bg2"/>
                </a:solidFill>
                <a:latin typeface="Verdana" panose="020B0604030504040204" pitchFamily="34" charset="0"/>
              </a:defRPr>
            </a:lvl4pPr>
            <a:lvl5pPr marL="2057400" indent="-228600">
              <a:spcBef>
                <a:spcPct val="20000"/>
              </a:spcBef>
              <a:buSzPct val="60000"/>
              <a:buFont typeface="ZapfDingbats BT" pitchFamily="18" charset="2"/>
              <a:buBlip>
                <a:blip r:embed="rId5"/>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9pPr>
          </a:lstStyle>
          <a:p>
            <a:pPr algn="ctr" eaLnBrk="0" fontAlgn="base" hangingPunct="0">
              <a:spcBef>
                <a:spcPct val="0"/>
              </a:spcBef>
              <a:spcAft>
                <a:spcPct val="0"/>
              </a:spcAft>
              <a:buSzTx/>
              <a:buFontTx/>
              <a:buNone/>
            </a:pPr>
            <a:r>
              <a:rPr lang="en-US" altLang="en-US" sz="3600" b="1">
                <a:solidFill>
                  <a:srgbClr val="000099"/>
                </a:solidFill>
              </a:rPr>
              <a:t>Management Team (II)</a:t>
            </a:r>
            <a:endParaRPr lang="en-GB" altLang="en-US" sz="3600" b="1">
              <a:solidFill>
                <a:srgbClr val="000099"/>
              </a:solidFill>
            </a:endParaRPr>
          </a:p>
        </p:txBody>
      </p:sp>
      <p:graphicFrame>
        <p:nvGraphicFramePr>
          <p:cNvPr id="401519" name="Group 111"/>
          <p:cNvGraphicFramePr>
            <a:graphicFrameLocks noGrp="1"/>
          </p:cNvGraphicFramePr>
          <p:nvPr/>
        </p:nvGraphicFramePr>
        <p:xfrm>
          <a:off x="1981201" y="1196975"/>
          <a:ext cx="8291513" cy="3587754"/>
        </p:xfrm>
        <a:graphic>
          <a:graphicData uri="http://schemas.openxmlformats.org/drawingml/2006/table">
            <a:tbl>
              <a:tblPr/>
              <a:tblGrid>
                <a:gridCol w="2170113"/>
                <a:gridCol w="3816350"/>
                <a:gridCol w="2305050"/>
              </a:tblGrid>
              <a:tr h="396872">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GB" altLang="en-US" sz="2000" b="0" i="0" u="none" strike="noStrike" cap="none" normalizeH="0" baseline="0" smtClean="0">
                          <a:ln>
                            <a:noFill/>
                          </a:ln>
                          <a:solidFill>
                            <a:schemeClr val="bg2"/>
                          </a:solidFill>
                          <a:effectLst/>
                          <a:latin typeface="Verdana" pitchFamily="34" charset="0"/>
                        </a:rPr>
                        <a:t>WP Chairmen</a:t>
                      </a:r>
                      <a:endParaRPr kumimoji="0" lang="en-US" altLang="en-US" sz="2000" b="0" i="0" u="none" strike="noStrike" cap="none" normalizeH="0" baseline="0" smtClean="0">
                        <a:ln>
                          <a:noFill/>
                        </a:ln>
                        <a:solidFill>
                          <a:schemeClr val="bg2"/>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endParaRPr kumimoji="0" lang="en-GB" altLang="en-US" sz="2000" b="0" i="0" u="none" strike="noStrike" cap="none" normalizeH="0" baseline="0" smtClean="0">
                        <a:ln>
                          <a:noFill/>
                        </a:ln>
                        <a:solidFill>
                          <a:schemeClr val="bg2"/>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endParaRPr kumimoji="0" lang="en-GB" altLang="en-US" sz="2000" b="0" i="0" u="none" strike="noStrike" cap="none" normalizeH="0" baseline="0" smtClean="0">
                        <a:ln>
                          <a:noFill/>
                        </a:ln>
                        <a:solidFill>
                          <a:schemeClr val="bg2"/>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tr>
              <a:tr h="401635">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ctr" defTabSz="914400" rtl="0" eaLnBrk="0" fontAlgn="base" latinLnBrk="0" hangingPunct="0">
                        <a:lnSpc>
                          <a:spcPct val="100000"/>
                        </a:lnSpc>
                        <a:spcBef>
                          <a:spcPct val="20000"/>
                        </a:spcBef>
                        <a:spcAft>
                          <a:spcPct val="0"/>
                        </a:spcAft>
                        <a:buClrTx/>
                        <a:buSzPct val="75000"/>
                        <a:buFontTx/>
                        <a:buNone/>
                        <a:tabLst/>
                      </a:pPr>
                      <a:r>
                        <a:rPr kumimoji="0" lang="en-GB" altLang="en-US" sz="2000" b="0" i="0" u="none" strike="noStrike" cap="none" normalizeH="0" baseline="0" smtClean="0">
                          <a:ln>
                            <a:noFill/>
                          </a:ln>
                          <a:solidFill>
                            <a:schemeClr val="bg2"/>
                          </a:solidFill>
                          <a:effectLst/>
                          <a:latin typeface="Verdana" pitchFamily="34" charset="0"/>
                        </a:rPr>
                        <a:t>WP 1/17</a:t>
                      </a:r>
                    </a:p>
                  </a:txBody>
                  <a:tcPr marT="45732" marB="45732"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US" altLang="en-US" sz="2000" b="0" i="0" u="none" strike="noStrike" cap="none" normalizeH="0" baseline="0" smtClean="0">
                          <a:ln>
                            <a:noFill/>
                          </a:ln>
                          <a:solidFill>
                            <a:schemeClr val="bg2"/>
                          </a:solidFill>
                          <a:effectLst/>
                          <a:latin typeface="Verdana" pitchFamily="34" charset="0"/>
                        </a:rPr>
                        <a:t>Koji NAKAO</a:t>
                      </a:r>
                      <a:endParaRPr kumimoji="0" lang="en-GB" altLang="en-US" sz="2000" b="0" i="0" u="none" strike="noStrike" cap="none" normalizeH="0" baseline="0" smtClean="0">
                        <a:ln>
                          <a:noFill/>
                        </a:ln>
                        <a:solidFill>
                          <a:schemeClr val="bg2"/>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GB" altLang="en-US" sz="2000" b="0" i="0" u="none" strike="noStrike" cap="none" normalizeH="0" baseline="0" smtClean="0">
                          <a:ln>
                            <a:noFill/>
                          </a:ln>
                          <a:solidFill>
                            <a:schemeClr val="bg2"/>
                          </a:solidFill>
                          <a:effectLst/>
                          <a:latin typeface="Verdana" pitchFamily="34" charset="0"/>
                        </a:rPr>
                        <a:t>Japan</a:t>
                      </a:r>
                    </a:p>
                  </a:txBody>
                  <a:tcPr marT="45732" marB="45732" horzOverflow="overflow">
                    <a:lnL>
                      <a:noFill/>
                    </a:lnL>
                    <a:lnR>
                      <a:noFill/>
                    </a:lnR>
                    <a:lnT>
                      <a:noFill/>
                    </a:lnT>
                    <a:lnB>
                      <a:noFill/>
                    </a:lnB>
                    <a:lnTlToBr>
                      <a:noFill/>
                    </a:lnTlToBr>
                    <a:lnBlToTr>
                      <a:noFill/>
                    </a:lnBlToTr>
                    <a:noFill/>
                  </a:tcPr>
                </a:tc>
              </a:tr>
              <a:tr h="396872">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ctr" defTabSz="914400" rtl="0" eaLnBrk="0" fontAlgn="base" latinLnBrk="0" hangingPunct="0">
                        <a:lnSpc>
                          <a:spcPct val="100000"/>
                        </a:lnSpc>
                        <a:spcBef>
                          <a:spcPct val="20000"/>
                        </a:spcBef>
                        <a:spcAft>
                          <a:spcPct val="10000"/>
                        </a:spcAft>
                        <a:buClrTx/>
                        <a:buSzPct val="75000"/>
                        <a:buFontTx/>
                        <a:buNone/>
                        <a:tabLst/>
                      </a:pPr>
                      <a:r>
                        <a:rPr kumimoji="0" lang="en-GB" altLang="en-US" sz="2000" b="0" i="0" u="none" strike="noStrike" cap="none" normalizeH="0" baseline="0" smtClean="0">
                          <a:ln>
                            <a:noFill/>
                          </a:ln>
                          <a:solidFill>
                            <a:schemeClr val="bg2"/>
                          </a:solidFill>
                          <a:effectLst/>
                          <a:latin typeface="Verdana" pitchFamily="34" charset="0"/>
                        </a:rPr>
                        <a:t>WP 2/17</a:t>
                      </a:r>
                    </a:p>
                  </a:txBody>
                  <a:tcPr marT="45732" marB="45732"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bg2"/>
                          </a:solidFill>
                          <a:effectLst/>
                          <a:latin typeface="Verdana" pitchFamily="34" charset="0"/>
                        </a:rPr>
                        <a:t>Sacid SARIKAYA</a:t>
                      </a:r>
                    </a:p>
                  </a:txBody>
                  <a:tcPr marT="45732" marB="45732"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bg2"/>
                          </a:solidFill>
                          <a:effectLst/>
                          <a:latin typeface="Verdana" pitchFamily="34" charset="0"/>
                        </a:rPr>
                        <a:t>Turkey</a:t>
                      </a:r>
                    </a:p>
                  </a:txBody>
                  <a:tcPr marT="45732" marB="45732" horzOverflow="overflow">
                    <a:lnL>
                      <a:noFill/>
                    </a:lnL>
                    <a:lnR>
                      <a:noFill/>
                    </a:lnR>
                    <a:lnT>
                      <a:noFill/>
                    </a:lnT>
                    <a:lnB>
                      <a:noFill/>
                    </a:lnB>
                    <a:lnTlToBr>
                      <a:noFill/>
                    </a:lnTlToBr>
                    <a:lnBlToTr>
                      <a:noFill/>
                    </a:lnBlToTr>
                    <a:noFill/>
                  </a:tcPr>
                </a:tc>
              </a:tr>
              <a:tr h="396872">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ctr" defTabSz="914400" rtl="0" eaLnBrk="0" fontAlgn="base" latinLnBrk="0" hangingPunct="0">
                        <a:lnSpc>
                          <a:spcPct val="100000"/>
                        </a:lnSpc>
                        <a:spcBef>
                          <a:spcPct val="20000"/>
                        </a:spcBef>
                        <a:spcAft>
                          <a:spcPct val="10000"/>
                        </a:spcAft>
                        <a:buClrTx/>
                        <a:buSzPct val="75000"/>
                        <a:buFontTx/>
                        <a:buNone/>
                        <a:tabLst/>
                      </a:pPr>
                      <a:r>
                        <a:rPr kumimoji="0" lang="en-GB" altLang="en-US" sz="2000" b="0" i="0" u="none" strike="noStrike" cap="none" normalizeH="0" baseline="0" smtClean="0">
                          <a:ln>
                            <a:noFill/>
                          </a:ln>
                          <a:solidFill>
                            <a:schemeClr val="bg2"/>
                          </a:solidFill>
                          <a:effectLst/>
                          <a:latin typeface="Verdana" pitchFamily="34" charset="0"/>
                        </a:rPr>
                        <a:t>WP 3/17</a:t>
                      </a:r>
                    </a:p>
                  </a:txBody>
                  <a:tcPr marT="45732" marB="45732"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GB" altLang="en-US" sz="2000" b="0" i="0" u="none" strike="noStrike" cap="none" normalizeH="0" baseline="0" smtClean="0">
                          <a:ln>
                            <a:noFill/>
                          </a:ln>
                          <a:solidFill>
                            <a:schemeClr val="bg2"/>
                          </a:solidFill>
                          <a:effectLst/>
                          <a:latin typeface="Verdana" pitchFamily="34" charset="0"/>
                        </a:rPr>
                        <a:t>Heung Youl YOUM</a:t>
                      </a:r>
                    </a:p>
                  </a:txBody>
                  <a:tcPr marT="45732" marB="45732"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chemeClr val="bg2"/>
                          </a:solidFill>
                          <a:effectLst/>
                          <a:latin typeface="Verdana" pitchFamily="34" charset="0"/>
                        </a:rPr>
                        <a:t>Korea (Rep. of)</a:t>
                      </a:r>
                      <a:endParaRPr kumimoji="0" lang="en-US" altLang="en-US" sz="2000" b="0" i="0" u="none" strike="noStrike" cap="none" normalizeH="0" baseline="0" smtClean="0">
                        <a:ln>
                          <a:noFill/>
                        </a:ln>
                        <a:solidFill>
                          <a:schemeClr val="bg2"/>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tr>
              <a:tr h="439735">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ctr" defTabSz="914400" rtl="0" eaLnBrk="0" fontAlgn="base" latinLnBrk="0" hangingPunct="0">
                        <a:lnSpc>
                          <a:spcPct val="100000"/>
                        </a:lnSpc>
                        <a:spcBef>
                          <a:spcPct val="20000"/>
                        </a:spcBef>
                        <a:spcAft>
                          <a:spcPct val="0"/>
                        </a:spcAft>
                        <a:buClrTx/>
                        <a:buSzPct val="75000"/>
                        <a:buFontTx/>
                        <a:buNone/>
                        <a:tabLst/>
                      </a:pPr>
                      <a:r>
                        <a:rPr kumimoji="0" lang="en-GB" altLang="en-US" sz="2000" b="0" i="0" u="none" strike="noStrike" cap="none" normalizeH="0" baseline="0" smtClean="0">
                          <a:ln>
                            <a:noFill/>
                          </a:ln>
                          <a:solidFill>
                            <a:schemeClr val="bg2"/>
                          </a:solidFill>
                          <a:effectLst/>
                          <a:latin typeface="Verdana" pitchFamily="34" charset="0"/>
                        </a:rPr>
                        <a:t>WP 4/17</a:t>
                      </a:r>
                    </a:p>
                  </a:txBody>
                  <a:tcPr marT="45732" marB="45732"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GB" altLang="en-US" sz="2000" b="0" i="0" u="none" strike="noStrike" cap="none" normalizeH="0" baseline="0" smtClean="0">
                          <a:ln>
                            <a:noFill/>
                          </a:ln>
                          <a:solidFill>
                            <a:schemeClr val="bg2"/>
                          </a:solidFill>
                          <a:effectLst/>
                          <a:latin typeface="Verdana" pitchFamily="34" charset="0"/>
                        </a:rPr>
                        <a:t>Antonio GUIMARAES</a:t>
                      </a:r>
                    </a:p>
                  </a:txBody>
                  <a:tcPr marT="45732" marB="45732"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GB" altLang="en-US" sz="2000" b="0" i="0" u="none" strike="noStrike" cap="none" normalizeH="0" baseline="0" smtClean="0">
                          <a:ln>
                            <a:noFill/>
                          </a:ln>
                          <a:solidFill>
                            <a:schemeClr val="bg2"/>
                          </a:solidFill>
                          <a:effectLst/>
                          <a:latin typeface="Verdana" pitchFamily="34" charset="0"/>
                        </a:rPr>
                        <a:t>Brazil</a:t>
                      </a:r>
                    </a:p>
                  </a:txBody>
                  <a:tcPr marT="45732" marB="45732" horzOverflow="overflow">
                    <a:lnL>
                      <a:noFill/>
                    </a:lnL>
                    <a:lnR>
                      <a:noFill/>
                    </a:lnR>
                    <a:lnT>
                      <a:noFill/>
                    </a:lnT>
                    <a:lnB>
                      <a:noFill/>
                    </a:lnB>
                    <a:lnTlToBr>
                      <a:noFill/>
                    </a:lnTlToBr>
                    <a:lnBlToTr>
                      <a:noFill/>
                    </a:lnBlToTr>
                    <a:noFill/>
                  </a:tcPr>
                </a:tc>
              </a:tr>
              <a:tr h="762023">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ctr" defTabSz="914400" rtl="0" eaLnBrk="0" fontAlgn="base" latinLnBrk="0" hangingPunct="0">
                        <a:lnSpc>
                          <a:spcPct val="100000"/>
                        </a:lnSpc>
                        <a:spcBef>
                          <a:spcPct val="20000"/>
                        </a:spcBef>
                        <a:spcAft>
                          <a:spcPct val="0"/>
                        </a:spcAft>
                        <a:buClrTx/>
                        <a:buSzPct val="75000"/>
                        <a:buFontTx/>
                        <a:buNone/>
                        <a:tabLst/>
                      </a:pPr>
                      <a:r>
                        <a:rPr kumimoji="0" lang="en-GB" altLang="en-US" sz="2000" b="0" i="0" u="none" strike="noStrike" cap="none" normalizeH="0" baseline="0" smtClean="0">
                          <a:ln>
                            <a:noFill/>
                          </a:ln>
                          <a:solidFill>
                            <a:schemeClr val="bg2"/>
                          </a:solidFill>
                          <a:effectLst/>
                          <a:latin typeface="Verdana" pitchFamily="34" charset="0"/>
                        </a:rPr>
                        <a:t>WP 5/17</a:t>
                      </a:r>
                    </a:p>
                  </a:txBody>
                  <a:tcPr marT="45732" marB="45732"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GB" altLang="en-US" sz="2000" b="0" i="0" u="none" strike="noStrike" cap="none" normalizeH="0" baseline="0" smtClean="0">
                          <a:ln>
                            <a:noFill/>
                          </a:ln>
                          <a:solidFill>
                            <a:schemeClr val="bg2"/>
                          </a:solidFill>
                          <a:effectLst/>
                          <a:latin typeface="Verdana" pitchFamily="34" charset="0"/>
                        </a:rPr>
                        <a:t>Zhaoji LIN</a:t>
                      </a:r>
                    </a:p>
                  </a:txBody>
                  <a:tcPr marT="45732" marB="45732"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altLang="en-US" sz="2000" b="0" i="0" u="none" strike="noStrike" cap="none" normalizeH="0" baseline="0" smtClean="0">
                          <a:ln>
                            <a:noFill/>
                          </a:ln>
                          <a:solidFill>
                            <a:schemeClr val="bg2"/>
                          </a:solidFill>
                          <a:effectLst/>
                          <a:latin typeface="Verdana" pitchFamily="34" charset="0"/>
                        </a:rPr>
                        <a:t>China (P.R.)</a:t>
                      </a:r>
                    </a:p>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GB" altLang="en-US" sz="2000" b="0" i="0" u="none" strike="noStrike" cap="none" normalizeH="0" baseline="0" smtClean="0">
                        <a:ln>
                          <a:noFill/>
                        </a:ln>
                        <a:solidFill>
                          <a:schemeClr val="bg2"/>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tr>
              <a:tr h="396872">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altLang="en-US" sz="2000" b="0" i="0" u="none" strike="noStrike" cap="none" normalizeH="0" baseline="0" smtClean="0">
                          <a:ln>
                            <a:noFill/>
                          </a:ln>
                          <a:solidFill>
                            <a:schemeClr val="bg2"/>
                          </a:solidFill>
                          <a:effectLst/>
                          <a:latin typeface="Verdana" pitchFamily="34" charset="0"/>
                        </a:rPr>
                        <a:t>TSB</a:t>
                      </a:r>
                      <a:endParaRPr kumimoji="0" lang="en-GB" altLang="en-US" sz="2000" b="0" i="0" u="none" strike="noStrike" cap="none" normalizeH="0" baseline="0" smtClean="0">
                        <a:ln>
                          <a:noFill/>
                        </a:ln>
                        <a:solidFill>
                          <a:schemeClr val="bg2"/>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altLang="en-US" sz="2000" b="0" i="0" u="none" strike="noStrike" cap="none" normalizeH="0" baseline="0" smtClean="0">
                          <a:ln>
                            <a:noFill/>
                          </a:ln>
                          <a:solidFill>
                            <a:schemeClr val="bg2"/>
                          </a:solidFill>
                          <a:effectLst/>
                          <a:latin typeface="Verdana" pitchFamily="34" charset="0"/>
                        </a:rPr>
                        <a:t>Martin EUCHNER</a:t>
                      </a:r>
                      <a:endParaRPr kumimoji="0" lang="en-GB" altLang="en-US" sz="2000" b="0" i="0" u="none" strike="noStrike" cap="none" normalizeH="0" baseline="0" smtClean="0">
                        <a:ln>
                          <a:noFill/>
                        </a:ln>
                        <a:solidFill>
                          <a:schemeClr val="bg2"/>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GB" altLang="en-US" sz="2000" b="0" i="0" u="none" strike="noStrike" cap="none" normalizeH="0" baseline="0" smtClean="0">
                          <a:ln>
                            <a:noFill/>
                          </a:ln>
                          <a:solidFill>
                            <a:schemeClr val="bg2"/>
                          </a:solidFill>
                          <a:effectLst/>
                          <a:latin typeface="Verdana" pitchFamily="34" charset="0"/>
                        </a:rPr>
                        <a:t>Advisor</a:t>
                      </a:r>
                    </a:p>
                  </a:txBody>
                  <a:tcPr marT="45732" marB="45732" horzOverflow="overflow">
                    <a:lnL>
                      <a:noFill/>
                    </a:lnL>
                    <a:lnR>
                      <a:noFill/>
                    </a:lnR>
                    <a:lnT>
                      <a:noFill/>
                    </a:lnT>
                    <a:lnB>
                      <a:noFill/>
                    </a:lnB>
                    <a:lnTlToBr>
                      <a:noFill/>
                    </a:lnTlToBr>
                    <a:lnBlToTr>
                      <a:noFill/>
                    </a:lnBlToTr>
                    <a:noFill/>
                  </a:tcPr>
                </a:tc>
              </a:tr>
              <a:tr h="396872">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GB" altLang="en-US" sz="2000" b="0" i="0" u="none" strike="noStrike" cap="none" normalizeH="0" baseline="0" smtClean="0">
                        <a:ln>
                          <a:noFill/>
                        </a:ln>
                        <a:solidFill>
                          <a:schemeClr val="bg2"/>
                        </a:solidFill>
                        <a:effectLst/>
                        <a:latin typeface="Verdana" pitchFamily="34" charset="0"/>
                      </a:endParaRPr>
                    </a:p>
                  </a:txBody>
                  <a:tcPr marT="45732" marB="45732"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GB" altLang="en-US" sz="2000" b="0" i="0" u="none" strike="noStrike" cap="none" normalizeH="0" baseline="0" smtClean="0">
                          <a:ln>
                            <a:noFill/>
                          </a:ln>
                          <a:solidFill>
                            <a:schemeClr val="bg2"/>
                          </a:solidFill>
                          <a:effectLst/>
                          <a:latin typeface="Verdana" pitchFamily="34" charset="0"/>
                        </a:rPr>
                        <a:t>Sarah SCOTT</a:t>
                      </a:r>
                    </a:p>
                  </a:txBody>
                  <a:tcPr marT="45732" marB="45732" horzOverflow="overflow">
                    <a:lnL>
                      <a:noFill/>
                    </a:lnL>
                    <a:lnR>
                      <a:noFill/>
                    </a:lnR>
                    <a:lnT>
                      <a:noFill/>
                    </a:lnT>
                    <a:lnB>
                      <a:noFill/>
                    </a:lnB>
                    <a:lnTlToBr>
                      <a:noFill/>
                    </a:lnTlToBr>
                    <a:lnBlToTr>
                      <a:noFill/>
                    </a:lnBlToTr>
                    <a:noFill/>
                  </a:tcPr>
                </a:tc>
                <a:tc>
                  <a:txBody>
                    <a:bodyPr/>
                    <a:lstStyle>
                      <a:lvl1pPr>
                        <a:spcBef>
                          <a:spcPct val="20000"/>
                        </a:spcBef>
                        <a:buSzPct val="75000"/>
                        <a:defRPr sz="2400">
                          <a:solidFill>
                            <a:schemeClr val="bg2"/>
                          </a:solidFill>
                          <a:latin typeface="Verdana" pitchFamily="34" charset="0"/>
                        </a:defRPr>
                      </a:lvl1pPr>
                      <a:lvl2pPr marL="742950" indent="-285750">
                        <a:spcBef>
                          <a:spcPct val="20000"/>
                        </a:spcBef>
                        <a:buClr>
                          <a:srgbClr val="FF0000"/>
                        </a:buClr>
                        <a:buSzPct val="70000"/>
                        <a:buFont typeface="Verdana" pitchFamily="34" charset="0"/>
                        <a:defRPr sz="2000">
                          <a:solidFill>
                            <a:schemeClr val="bg2"/>
                          </a:solidFill>
                          <a:latin typeface="Verdana" pitchFamily="34" charset="0"/>
                        </a:defRPr>
                      </a:lvl2pPr>
                      <a:lvl3pPr marL="1143000" indent="-228600">
                        <a:spcBef>
                          <a:spcPct val="20000"/>
                        </a:spcBef>
                        <a:buSzPct val="60000"/>
                        <a:defRPr>
                          <a:solidFill>
                            <a:schemeClr val="bg2"/>
                          </a:solidFill>
                          <a:latin typeface="Verdana" pitchFamily="34" charset="0"/>
                        </a:defRPr>
                      </a:lvl3pPr>
                      <a:lvl4pPr marL="1600200" indent="-228600">
                        <a:spcBef>
                          <a:spcPct val="20000"/>
                        </a:spcBef>
                        <a:buSzPct val="75000"/>
                        <a:defRPr sz="1600">
                          <a:solidFill>
                            <a:schemeClr val="bg2"/>
                          </a:solidFill>
                          <a:latin typeface="Verdana" pitchFamily="34" charset="0"/>
                        </a:defRPr>
                      </a:lvl4pPr>
                      <a:lvl5pPr marL="2057400" indent="-228600">
                        <a:spcBef>
                          <a:spcPct val="20000"/>
                        </a:spcBef>
                        <a:buSzPct val="60000"/>
                        <a:buFont typeface="ZapfDingbats BT" pitchFamily="18" charset="2"/>
                        <a:defRPr sz="1600">
                          <a:solidFill>
                            <a:schemeClr val="bg2"/>
                          </a:solidFill>
                          <a:latin typeface="Verdana" pitchFamily="34" charset="0"/>
                        </a:defRPr>
                      </a:lvl5pPr>
                      <a:lvl6pPr marL="25146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6pPr>
                      <a:lvl7pPr marL="29718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7pPr>
                      <a:lvl8pPr marL="34290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8pPr>
                      <a:lvl9pPr marL="3886200" indent="-228600" eaLnBrk="0" fontAlgn="base" hangingPunct="0">
                        <a:spcBef>
                          <a:spcPct val="20000"/>
                        </a:spcBef>
                        <a:spcAft>
                          <a:spcPct val="0"/>
                        </a:spcAft>
                        <a:buSzPct val="60000"/>
                        <a:buFont typeface="ZapfDingbats BT" pitchFamily="18" charset="2"/>
                        <a:defRPr sz="1600">
                          <a:solidFill>
                            <a:schemeClr val="bg2"/>
                          </a:solidFill>
                          <a:latin typeface="Verdana"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GB" altLang="en-US" sz="2000" b="0" i="0" u="none" strike="noStrike" cap="none" normalizeH="0" baseline="0" smtClean="0">
                          <a:ln>
                            <a:noFill/>
                          </a:ln>
                          <a:solidFill>
                            <a:schemeClr val="bg2"/>
                          </a:solidFill>
                          <a:effectLst/>
                          <a:latin typeface="Verdana" pitchFamily="34" charset="0"/>
                        </a:rPr>
                        <a:t>Assistant</a:t>
                      </a:r>
                    </a:p>
                  </a:txBody>
                  <a:tcPr marT="45732" marB="45732" horzOverflow="overflow">
                    <a:lnL>
                      <a:noFill/>
                    </a:lnL>
                    <a:lnR>
                      <a:noFill/>
                    </a:lnR>
                    <a:lnT>
                      <a:noFill/>
                    </a:lnT>
                    <a:lnB>
                      <a:noFill/>
                    </a:lnB>
                    <a:lnTlToBr>
                      <a:noFill/>
                    </a:lnTlToBr>
                    <a:lnBlToTr>
                      <a:noFill/>
                    </a:lnBlToTr>
                    <a:noFill/>
                  </a:tcPr>
                </a:tc>
              </a:tr>
            </a:tbl>
          </a:graphicData>
        </a:graphic>
      </p:graphicFrame>
    </p:spTree>
    <p:extLst>
      <p:ext uri="{BB962C8B-B14F-4D97-AF65-F5344CB8AC3E}">
        <p14:creationId xmlns:p14="http://schemas.microsoft.com/office/powerpoint/2010/main" val="5506117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2057400" y="1600201"/>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75000"/>
              <a:buBlip>
                <a:blip r:embed="rId2"/>
              </a:buBlip>
              <a:defRPr sz="2800">
                <a:solidFill>
                  <a:schemeClr val="bg2"/>
                </a:solidFill>
                <a:latin typeface="Verdana" panose="020B0604030504040204" pitchFamily="34" charset="0"/>
              </a:defRPr>
            </a:lvl1pPr>
            <a:lvl2pPr marL="742950" indent="-285750">
              <a:spcBef>
                <a:spcPct val="20000"/>
              </a:spcBef>
              <a:buClr>
                <a:srgbClr val="FF0000"/>
              </a:buClr>
              <a:buSzPct val="70000"/>
              <a:buFont typeface="Verdana" panose="020B0604030504040204" pitchFamily="34" charset="0"/>
              <a:buChar char="–"/>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5000"/>
              <a:buBlip>
                <a:blip r:embed="rId4"/>
              </a:buBlip>
              <a:defRPr>
                <a:solidFill>
                  <a:schemeClr val="bg2"/>
                </a:solidFill>
                <a:latin typeface="Verdana" panose="020B0604030504040204" pitchFamily="34" charset="0"/>
              </a:defRPr>
            </a:lvl4pPr>
            <a:lvl5pPr marL="2057400" indent="-228600">
              <a:spcBef>
                <a:spcPct val="20000"/>
              </a:spcBef>
              <a:buSzPct val="60000"/>
              <a:buFont typeface="ZapfDingbats BT" pitchFamily="18" charset="2"/>
              <a:buBlip>
                <a:blip r:embed="rId5"/>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9pPr>
          </a:lstStyle>
          <a:p>
            <a:pPr eaLnBrk="0" fontAlgn="base" hangingPunct="0">
              <a:spcAft>
                <a:spcPct val="0"/>
              </a:spcAft>
              <a:buSzTx/>
              <a:buFontTx/>
              <a:buNone/>
            </a:pPr>
            <a:endParaRPr lang="en-US" altLang="en-US" b="1">
              <a:solidFill>
                <a:srgbClr val="3333CC"/>
              </a:solidFill>
              <a:latin typeface="Times New Roman" panose="02020603050405020304" pitchFamily="18" charset="0"/>
            </a:endParaRPr>
          </a:p>
        </p:txBody>
      </p:sp>
      <p:sp>
        <p:nvSpPr>
          <p:cNvPr id="20483" name="Rectangle 3"/>
          <p:cNvSpPr>
            <a:spLocks noGrp="1" noChangeArrowheads="1"/>
          </p:cNvSpPr>
          <p:nvPr>
            <p:ph type="title"/>
          </p:nvPr>
        </p:nvSpPr>
        <p:spPr/>
        <p:txBody>
          <a:bodyPr/>
          <a:lstStyle/>
          <a:p>
            <a:r>
              <a:rPr lang="en-US" altLang="en-US" smtClean="0"/>
              <a:t>Study Group Structure (1/2)</a:t>
            </a:r>
            <a:endParaRPr lang="en-GB" altLang="en-US" smtClean="0"/>
          </a:p>
        </p:txBody>
      </p:sp>
      <p:sp>
        <p:nvSpPr>
          <p:cNvPr id="20484" name="Rectangle 4"/>
          <p:cNvSpPr>
            <a:spLocks noGrp="1" noChangeArrowheads="1"/>
          </p:cNvSpPr>
          <p:nvPr>
            <p:ph idx="1"/>
          </p:nvPr>
        </p:nvSpPr>
        <p:spPr>
          <a:xfrm>
            <a:off x="1992313" y="1196976"/>
            <a:ext cx="8496300" cy="4608513"/>
          </a:xfrm>
        </p:spPr>
        <p:txBody>
          <a:bodyPr/>
          <a:lstStyle/>
          <a:p>
            <a:pPr>
              <a:lnSpc>
                <a:spcPct val="90000"/>
              </a:lnSpc>
            </a:pPr>
            <a:r>
              <a:rPr lang="en-GB" altLang="en-US" sz="2400"/>
              <a:t>WP 1/17</a:t>
            </a:r>
            <a:r>
              <a:rPr lang="en-GB" altLang="en-US" sz="2000"/>
              <a:t>, </a:t>
            </a:r>
            <a:r>
              <a:rPr lang="en-GB" altLang="en-US" sz="2000" b="1"/>
              <a:t>Fundamental security</a:t>
            </a:r>
            <a:endParaRPr lang="en-US" altLang="en-US" sz="2000" b="1"/>
          </a:p>
          <a:p>
            <a:pPr>
              <a:lnSpc>
                <a:spcPct val="90000"/>
              </a:lnSpc>
              <a:spcBef>
                <a:spcPct val="25000"/>
              </a:spcBef>
              <a:spcAft>
                <a:spcPct val="25000"/>
              </a:spcAft>
              <a:buFontTx/>
              <a:buNone/>
            </a:pPr>
            <a:r>
              <a:rPr lang="en-US" altLang="en-US" sz="2000"/>
              <a:t>	Telecommunication/ICT security coordination, security architectures/frameworks, SDN security, network security, telecommunications information security management.</a:t>
            </a:r>
          </a:p>
          <a:p>
            <a:pPr>
              <a:lnSpc>
                <a:spcPct val="90000"/>
              </a:lnSpc>
            </a:pPr>
            <a:endParaRPr lang="en-GB" altLang="en-US" sz="2400"/>
          </a:p>
          <a:p>
            <a:pPr>
              <a:lnSpc>
                <a:spcPct val="90000"/>
              </a:lnSpc>
            </a:pPr>
            <a:r>
              <a:rPr lang="en-GB" altLang="en-US" sz="2400"/>
              <a:t>WP 2/17</a:t>
            </a:r>
            <a:r>
              <a:rPr lang="en-GB" altLang="en-US" sz="2000"/>
              <a:t>, </a:t>
            </a:r>
            <a:r>
              <a:rPr lang="en-GB" altLang="en-US" sz="2000" b="1"/>
              <a:t>Network and information security</a:t>
            </a:r>
          </a:p>
          <a:p>
            <a:pPr>
              <a:lnSpc>
                <a:spcPct val="90000"/>
              </a:lnSpc>
              <a:spcBef>
                <a:spcPct val="25000"/>
              </a:spcBef>
              <a:spcAft>
                <a:spcPct val="25000"/>
              </a:spcAft>
              <a:buFontTx/>
              <a:buNone/>
            </a:pPr>
            <a:r>
              <a:rPr lang="en-US" altLang="en-US" sz="2000"/>
              <a:t>	Cybersecurity, countering spam.</a:t>
            </a:r>
            <a:endParaRPr lang="en-GB" altLang="en-US" sz="2000"/>
          </a:p>
          <a:p>
            <a:pPr>
              <a:lnSpc>
                <a:spcPct val="90000"/>
              </a:lnSpc>
            </a:pPr>
            <a:endParaRPr lang="en-GB" altLang="en-US" sz="2400"/>
          </a:p>
          <a:p>
            <a:pPr>
              <a:lnSpc>
                <a:spcPct val="90000"/>
              </a:lnSpc>
            </a:pPr>
            <a:r>
              <a:rPr lang="en-GB" altLang="en-US" sz="2400"/>
              <a:t>WP </a:t>
            </a:r>
            <a:r>
              <a:rPr lang="en-US" altLang="en-US" sz="2400"/>
              <a:t>3/17</a:t>
            </a:r>
            <a:r>
              <a:rPr lang="en-GB" altLang="en-US" sz="2000"/>
              <a:t>, </a:t>
            </a:r>
            <a:r>
              <a:rPr lang="en-US" altLang="en-US" sz="2000" b="1"/>
              <a:t>Identity management and cloud computing security</a:t>
            </a:r>
            <a:endParaRPr lang="en-GB" altLang="en-US" sz="2000" b="1"/>
          </a:p>
          <a:p>
            <a:pPr>
              <a:lnSpc>
                <a:spcPct val="90000"/>
              </a:lnSpc>
              <a:spcBef>
                <a:spcPct val="25000"/>
              </a:spcBef>
              <a:spcAft>
                <a:spcPct val="25000"/>
              </a:spcAft>
              <a:buFontTx/>
              <a:buNone/>
            </a:pPr>
            <a:r>
              <a:rPr lang="en-US" altLang="en-US" sz="2000"/>
              <a:t>	Cloud computing security, SOA security,</a:t>
            </a:r>
            <a:br>
              <a:rPr lang="en-US" altLang="en-US" sz="2000"/>
            </a:br>
            <a:r>
              <a:rPr lang="en-US" altLang="en-US" sz="2000"/>
              <a:t>identity management and architectures.</a:t>
            </a:r>
          </a:p>
        </p:txBody>
      </p:sp>
    </p:spTree>
    <p:extLst>
      <p:ext uri="{BB962C8B-B14F-4D97-AF65-F5344CB8AC3E}">
        <p14:creationId xmlns:p14="http://schemas.microsoft.com/office/powerpoint/2010/main" val="7402266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2057400" y="1600201"/>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75000"/>
              <a:buBlip>
                <a:blip r:embed="rId2"/>
              </a:buBlip>
              <a:defRPr sz="2800">
                <a:solidFill>
                  <a:schemeClr val="bg2"/>
                </a:solidFill>
                <a:latin typeface="Verdana" panose="020B0604030504040204" pitchFamily="34" charset="0"/>
              </a:defRPr>
            </a:lvl1pPr>
            <a:lvl2pPr marL="742950" indent="-285750">
              <a:spcBef>
                <a:spcPct val="20000"/>
              </a:spcBef>
              <a:buClr>
                <a:srgbClr val="FF0000"/>
              </a:buClr>
              <a:buSzPct val="70000"/>
              <a:buFont typeface="Verdana" panose="020B0604030504040204" pitchFamily="34" charset="0"/>
              <a:buChar char="–"/>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5000"/>
              <a:buBlip>
                <a:blip r:embed="rId4"/>
              </a:buBlip>
              <a:defRPr>
                <a:solidFill>
                  <a:schemeClr val="bg2"/>
                </a:solidFill>
                <a:latin typeface="Verdana" panose="020B0604030504040204" pitchFamily="34" charset="0"/>
              </a:defRPr>
            </a:lvl4pPr>
            <a:lvl5pPr marL="2057400" indent="-228600">
              <a:spcBef>
                <a:spcPct val="20000"/>
              </a:spcBef>
              <a:buSzPct val="60000"/>
              <a:buFont typeface="ZapfDingbats BT" pitchFamily="18" charset="2"/>
              <a:buBlip>
                <a:blip r:embed="rId5"/>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9pPr>
          </a:lstStyle>
          <a:p>
            <a:pPr eaLnBrk="0" fontAlgn="base" hangingPunct="0">
              <a:spcAft>
                <a:spcPct val="0"/>
              </a:spcAft>
              <a:buSzTx/>
              <a:buFontTx/>
              <a:buNone/>
            </a:pPr>
            <a:endParaRPr lang="en-US" altLang="en-US" b="1">
              <a:solidFill>
                <a:srgbClr val="3333CC"/>
              </a:solidFill>
              <a:latin typeface="Times New Roman" panose="02020603050405020304" pitchFamily="18" charset="0"/>
            </a:endParaRPr>
          </a:p>
        </p:txBody>
      </p:sp>
      <p:sp>
        <p:nvSpPr>
          <p:cNvPr id="21507" name="Rectangle 3"/>
          <p:cNvSpPr>
            <a:spLocks noGrp="1" noChangeArrowheads="1"/>
          </p:cNvSpPr>
          <p:nvPr>
            <p:ph type="title"/>
          </p:nvPr>
        </p:nvSpPr>
        <p:spPr/>
        <p:txBody>
          <a:bodyPr/>
          <a:lstStyle/>
          <a:p>
            <a:r>
              <a:rPr lang="en-US" altLang="en-US" smtClean="0"/>
              <a:t>Study Group Structure (2/2)</a:t>
            </a:r>
            <a:endParaRPr lang="en-GB" altLang="en-US" smtClean="0"/>
          </a:p>
        </p:txBody>
      </p:sp>
      <p:sp>
        <p:nvSpPr>
          <p:cNvPr id="20484" name="Rectangle 4"/>
          <p:cNvSpPr>
            <a:spLocks noGrp="1" noChangeArrowheads="1"/>
          </p:cNvSpPr>
          <p:nvPr>
            <p:ph idx="1"/>
          </p:nvPr>
        </p:nvSpPr>
        <p:spPr>
          <a:xfrm>
            <a:off x="1992313" y="1196975"/>
            <a:ext cx="8496300" cy="4464050"/>
          </a:xfrm>
        </p:spPr>
        <p:txBody>
          <a:bodyPr/>
          <a:lstStyle/>
          <a:p>
            <a:pPr>
              <a:lnSpc>
                <a:spcPct val="90000"/>
              </a:lnSpc>
              <a:spcBef>
                <a:spcPts val="600"/>
              </a:spcBef>
              <a:spcAft>
                <a:spcPts val="600"/>
              </a:spcAft>
              <a:buNone/>
              <a:defRPr/>
            </a:pPr>
            <a:r>
              <a:rPr lang="en-US" altLang="en-US" sz="2000" dirty="0"/>
              <a:t>	</a:t>
            </a:r>
            <a:r>
              <a:rPr lang="en-GB" altLang="en-US" sz="2400" dirty="0"/>
              <a:t>WP 4/17, </a:t>
            </a:r>
            <a:r>
              <a:rPr lang="en-GB" altLang="en-US" sz="2000" b="1" dirty="0"/>
              <a:t>Application security</a:t>
            </a:r>
            <a:br>
              <a:rPr lang="en-GB" altLang="en-US" sz="2000" b="1" dirty="0"/>
            </a:br>
            <a:r>
              <a:rPr lang="en-US" altLang="en-US" sz="2000" dirty="0"/>
              <a:t>IPTV security, ubiquitous sensor network security, home network security, peer-to-peer security, </a:t>
            </a:r>
            <a:r>
              <a:rPr lang="en-US" altLang="en-US" sz="2000" dirty="0" err="1"/>
              <a:t>IoT</a:t>
            </a:r>
            <a:r>
              <a:rPr lang="en-US" altLang="en-US" sz="2000" dirty="0"/>
              <a:t> security, ITS security, smart-grid security, SDN security, application security services, </a:t>
            </a:r>
            <a:r>
              <a:rPr lang="en-US" altLang="en-US" sz="2000" dirty="0" err="1"/>
              <a:t>telebiometrics</a:t>
            </a:r>
            <a:r>
              <a:rPr lang="en-US" altLang="en-US" sz="2000" dirty="0"/>
              <a:t> security, e-health security.</a:t>
            </a:r>
            <a:endParaRPr lang="en-GB" altLang="en-US" sz="2400" dirty="0"/>
          </a:p>
          <a:p>
            <a:pPr>
              <a:lnSpc>
                <a:spcPct val="90000"/>
              </a:lnSpc>
              <a:spcBef>
                <a:spcPts val="600"/>
              </a:spcBef>
              <a:spcAft>
                <a:spcPts val="600"/>
              </a:spcAft>
              <a:defRPr/>
            </a:pPr>
            <a:r>
              <a:rPr lang="en-GB" altLang="en-US" sz="2400" dirty="0"/>
              <a:t>WP 5/17, </a:t>
            </a:r>
            <a:r>
              <a:rPr lang="en-GB" altLang="en-US" sz="2000" b="1" dirty="0"/>
              <a:t>Formal languages</a:t>
            </a:r>
            <a:br>
              <a:rPr lang="en-GB" altLang="en-US" sz="2000" b="1" dirty="0"/>
            </a:br>
            <a:r>
              <a:rPr lang="en-US" altLang="en-US" sz="2000" dirty="0"/>
              <a:t>Directory, PKI/PMI, ASN.1, OID, SDL-2010, ODP, URN, MSC, TTCN-3, maintenance of OSI Recommendations.</a:t>
            </a:r>
          </a:p>
          <a:p>
            <a:pPr marL="0" indent="0">
              <a:lnSpc>
                <a:spcPct val="90000"/>
              </a:lnSpc>
              <a:spcBef>
                <a:spcPts val="600"/>
              </a:spcBef>
              <a:spcAft>
                <a:spcPts val="600"/>
              </a:spcAft>
              <a:buNone/>
              <a:defRPr/>
            </a:pPr>
            <a:endParaRPr lang="en-GB" altLang="en-US" sz="400" b="1" dirty="0"/>
          </a:p>
          <a:p>
            <a:pPr>
              <a:lnSpc>
                <a:spcPct val="90000"/>
              </a:lnSpc>
              <a:spcBef>
                <a:spcPts val="600"/>
              </a:spcBef>
              <a:spcAft>
                <a:spcPts val="600"/>
              </a:spcAft>
              <a:defRPr/>
            </a:pPr>
            <a:r>
              <a:rPr lang="en-GB" altLang="en-US" sz="2400" dirty="0"/>
              <a:t>Joint coordination activities</a:t>
            </a:r>
          </a:p>
          <a:p>
            <a:pPr>
              <a:lnSpc>
                <a:spcPct val="90000"/>
              </a:lnSpc>
              <a:spcBef>
                <a:spcPts val="600"/>
              </a:spcBef>
              <a:spcAft>
                <a:spcPts val="600"/>
              </a:spcAft>
              <a:buNone/>
              <a:defRPr/>
            </a:pPr>
            <a:r>
              <a:rPr lang="en-GB" altLang="en-US" sz="2000" b="1" dirty="0"/>
              <a:t>    JCA-</a:t>
            </a:r>
            <a:r>
              <a:rPr lang="en-GB" altLang="en-US" sz="2000" b="1" dirty="0" err="1"/>
              <a:t>IdM</a:t>
            </a:r>
            <a:r>
              <a:rPr lang="en-GB" altLang="en-US" sz="2000" b="1" dirty="0"/>
              <a:t>, JCA-COP</a:t>
            </a:r>
          </a:p>
          <a:p>
            <a:pPr>
              <a:lnSpc>
                <a:spcPct val="90000"/>
              </a:lnSpc>
              <a:spcBef>
                <a:spcPts val="600"/>
              </a:spcBef>
              <a:spcAft>
                <a:spcPts val="600"/>
              </a:spcAft>
              <a:buNone/>
              <a:defRPr/>
            </a:pPr>
            <a:endParaRPr lang="en-GB" altLang="en-US" sz="400" dirty="0"/>
          </a:p>
          <a:p>
            <a:pPr>
              <a:lnSpc>
                <a:spcPct val="90000"/>
              </a:lnSpc>
              <a:spcBef>
                <a:spcPts val="600"/>
              </a:spcBef>
              <a:spcAft>
                <a:spcPts val="600"/>
              </a:spcAft>
              <a:defRPr/>
            </a:pPr>
            <a:r>
              <a:rPr lang="en-GB" altLang="en-US" sz="2000" b="1" dirty="0"/>
              <a:t>SG17 Regional Group in Africa.</a:t>
            </a:r>
            <a:endParaRPr lang="en-US" altLang="en-US" sz="2000" b="1" dirty="0"/>
          </a:p>
          <a:p>
            <a:pPr>
              <a:lnSpc>
                <a:spcPct val="90000"/>
              </a:lnSpc>
              <a:buFontTx/>
              <a:buNone/>
              <a:defRPr/>
            </a:pPr>
            <a:endParaRPr lang="en-GB" altLang="en-US" sz="2000" b="1" dirty="0"/>
          </a:p>
        </p:txBody>
      </p:sp>
    </p:spTree>
    <p:extLst>
      <p:ext uri="{BB962C8B-B14F-4D97-AF65-F5344CB8AC3E}">
        <p14:creationId xmlns:p14="http://schemas.microsoft.com/office/powerpoint/2010/main" val="11983931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24000" y="333376"/>
            <a:ext cx="9144000" cy="1052513"/>
          </a:xfrm>
        </p:spPr>
        <p:txBody>
          <a:bodyPr/>
          <a:lstStyle/>
          <a:p>
            <a:r>
              <a:rPr lang="en-US" altLang="en-US" sz="3200"/>
              <a:t>Leadership for SG 17-related other groups (I)</a:t>
            </a:r>
          </a:p>
        </p:txBody>
      </p:sp>
      <p:sp>
        <p:nvSpPr>
          <p:cNvPr id="22531" name="Rectangle 3"/>
          <p:cNvSpPr>
            <a:spLocks noGrp="1" noChangeArrowheads="1"/>
          </p:cNvSpPr>
          <p:nvPr>
            <p:ph idx="1"/>
          </p:nvPr>
        </p:nvSpPr>
        <p:spPr>
          <a:xfrm>
            <a:off x="1981200" y="1700214"/>
            <a:ext cx="8578850" cy="4105275"/>
          </a:xfrm>
        </p:spPr>
        <p:txBody>
          <a:bodyPr/>
          <a:lstStyle/>
          <a:p>
            <a:r>
              <a:rPr lang="en-US" altLang="en-US" sz="2400"/>
              <a:t>JCA-IdM</a:t>
            </a:r>
          </a:p>
          <a:p>
            <a:pPr lvl="1">
              <a:spcBef>
                <a:spcPts val="1200"/>
              </a:spcBef>
            </a:pPr>
            <a:r>
              <a:rPr lang="en-US" altLang="en-US" sz="2000"/>
              <a:t>Co-Chairmen: Mr Abbie BARBIR, Aetna,</a:t>
            </a:r>
            <a:br>
              <a:rPr lang="en-US" altLang="en-US" sz="2000"/>
            </a:br>
            <a:r>
              <a:rPr lang="en-US" altLang="en-US" sz="2000"/>
              <a:t>                     Mr Hiroshi TAKECHI, NEC</a:t>
            </a:r>
          </a:p>
          <a:p>
            <a:pPr lvl="1">
              <a:spcBef>
                <a:spcPts val="1200"/>
              </a:spcBef>
            </a:pPr>
            <a:r>
              <a:rPr lang="en-US" altLang="en-US" sz="2000"/>
              <a:t>Represented: SGs 2, 3, 5, 9, 12, 13, 15, 16, 17, American Bar Association, ENISA, ETSI, ISO/IEC JTC 1/SC 27/WG5, ISO/IEC JTC 1/SC17, </a:t>
            </a:r>
            <a:r>
              <a:rPr lang="en-GB" altLang="en-US" sz="2000"/>
              <a:t>ENISA, ETSI/ISG, </a:t>
            </a:r>
            <a:r>
              <a:rPr lang="en-US" altLang="en-US" sz="2000"/>
              <a:t>GLEIF, GSMA, </a:t>
            </a:r>
            <a:r>
              <a:rPr lang="en-GB" altLang="en-US" sz="2000"/>
              <a:t>OASIS/IdCloud TC, OASIS Trust Elevation TC, OASIS IBOPS, OpenID Foundation, FIDO Alliance, OASIS TC IBOPS, Kantara Initiative, American Bar Association, GLEIF, STORK 2.0 project, and UPU</a:t>
            </a:r>
            <a:r>
              <a:rPr lang="en-US" altLang="en-US" sz="2000"/>
              <a:t>,…</a:t>
            </a:r>
          </a:p>
          <a:p>
            <a:pPr lvl="1">
              <a:spcBef>
                <a:spcPts val="1200"/>
              </a:spcBef>
            </a:pPr>
            <a:r>
              <a:rPr lang="en-US" altLang="en-US" sz="2000"/>
              <a:t>10 meetings, 44 documents processed.</a:t>
            </a:r>
          </a:p>
        </p:txBody>
      </p:sp>
    </p:spTree>
    <p:extLst>
      <p:ext uri="{BB962C8B-B14F-4D97-AF65-F5344CB8AC3E}">
        <p14:creationId xmlns:p14="http://schemas.microsoft.com/office/powerpoint/2010/main" val="17476853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24000" y="333376"/>
            <a:ext cx="9144000" cy="1052513"/>
          </a:xfrm>
        </p:spPr>
        <p:txBody>
          <a:bodyPr/>
          <a:lstStyle/>
          <a:p>
            <a:r>
              <a:rPr lang="en-US" altLang="en-US" sz="3200"/>
              <a:t>Leadership for SG 17-related other groups (II)</a:t>
            </a:r>
          </a:p>
        </p:txBody>
      </p:sp>
      <p:sp>
        <p:nvSpPr>
          <p:cNvPr id="23555" name="Rectangle 3"/>
          <p:cNvSpPr>
            <a:spLocks noGrp="1" noChangeArrowheads="1"/>
          </p:cNvSpPr>
          <p:nvPr>
            <p:ph idx="1"/>
          </p:nvPr>
        </p:nvSpPr>
        <p:spPr>
          <a:xfrm>
            <a:off x="1981200" y="1773239"/>
            <a:ext cx="8578850" cy="3921125"/>
          </a:xfrm>
        </p:spPr>
        <p:txBody>
          <a:bodyPr/>
          <a:lstStyle/>
          <a:p>
            <a:r>
              <a:rPr lang="en-US" altLang="en-US" sz="2400"/>
              <a:t>JCA-COP</a:t>
            </a:r>
          </a:p>
          <a:p>
            <a:pPr lvl="1">
              <a:spcBef>
                <a:spcPts val="1200"/>
              </a:spcBef>
            </a:pPr>
            <a:r>
              <a:rPr lang="en-US" altLang="en-US" sz="2000"/>
              <a:t>Chairman: Mr Philip RUSHTON, United Kingdom</a:t>
            </a:r>
          </a:p>
          <a:p>
            <a:pPr lvl="1">
              <a:spcBef>
                <a:spcPts val="1200"/>
              </a:spcBef>
            </a:pPr>
            <a:r>
              <a:rPr lang="en-US" altLang="en-US" sz="2000"/>
              <a:t>Established April 2012</a:t>
            </a:r>
          </a:p>
          <a:p>
            <a:pPr lvl="1">
              <a:spcBef>
                <a:spcPts val="1200"/>
              </a:spcBef>
            </a:pPr>
            <a:r>
              <a:rPr lang="en-US" altLang="en-US" sz="2000"/>
              <a:t>Represented: </a:t>
            </a:r>
            <a:r>
              <a:rPr lang="en-GB" altLang="en-US" sz="2000"/>
              <a:t>ISO/IEC JTC 1/SC 27/WG5, IETF/ISOC,</a:t>
            </a:r>
            <a:br>
              <a:rPr lang="en-GB" altLang="en-US" sz="2000"/>
            </a:br>
            <a:r>
              <a:rPr lang="en-GB" altLang="en-US" sz="2000"/>
              <a:t>ITU-D Q3/2, DeafKidzInternational, ECPAT, EFC, FCACP, FOSI, GSMA, ICMEC, I-KiZ, and Iran (Islamic Republic of)</a:t>
            </a:r>
            <a:r>
              <a:rPr lang="en-US" altLang="zh-CN" sz="2000">
                <a:ea typeface="SimSun" panose="02010600030101010101" pitchFamily="2" charset="-122"/>
              </a:rPr>
              <a:t>; outreach to COP stakeholders</a:t>
            </a:r>
          </a:p>
          <a:p>
            <a:pPr lvl="1">
              <a:spcBef>
                <a:spcPts val="1200"/>
              </a:spcBef>
            </a:pPr>
            <a:r>
              <a:rPr lang="en-US" altLang="en-US" sz="2000"/>
              <a:t>8 meetings, 3 outgoing liaisons.</a:t>
            </a:r>
          </a:p>
        </p:txBody>
      </p:sp>
    </p:spTree>
    <p:extLst>
      <p:ext uri="{BB962C8B-B14F-4D97-AF65-F5344CB8AC3E}">
        <p14:creationId xmlns:p14="http://schemas.microsoft.com/office/powerpoint/2010/main" val="46576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33135" y="1832734"/>
            <a:ext cx="2341995" cy="1701744"/>
            <a:chOff x="2381525" y="3891133"/>
            <a:chExt cx="4683989" cy="3403490"/>
          </a:xfrm>
        </p:grpSpPr>
        <p:sp>
          <p:nvSpPr>
            <p:cNvPr id="34" name="Freeform 7"/>
            <p:cNvSpPr>
              <a:spLocks noEditPoints="1"/>
            </p:cNvSpPr>
            <p:nvPr/>
          </p:nvSpPr>
          <p:spPr bwMode="auto">
            <a:xfrm>
              <a:off x="3977627" y="3891133"/>
              <a:ext cx="1225296" cy="122529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1"/>
            </a:solidFill>
            <a:ln>
              <a:noFill/>
            </a:ln>
          </p:spPr>
          <p:txBody>
            <a:bodyPr vert="horz" wrap="square" lIns="91421" tIns="45711" rIns="91421" bIns="45711" numCol="1" anchor="t" anchorCtr="0" compatLnSpc="1">
              <a:prstTxWarp prst="textNoShape">
                <a:avLst/>
              </a:prstTxWarp>
            </a:bodyPr>
            <a:lstStyle/>
            <a:p>
              <a:endParaRPr lang="id-ID" sz="900" dirty="0">
                <a:latin typeface="Lato Light"/>
              </a:endParaRPr>
            </a:p>
          </p:txBody>
        </p:sp>
        <p:sp>
          <p:nvSpPr>
            <p:cNvPr id="79" name="TextBox 78"/>
            <p:cNvSpPr txBox="1"/>
            <p:nvPr/>
          </p:nvSpPr>
          <p:spPr>
            <a:xfrm>
              <a:off x="2381525" y="5797068"/>
              <a:ext cx="4683989" cy="1497555"/>
            </a:xfrm>
            <a:prstGeom prst="rect">
              <a:avLst/>
            </a:prstGeom>
            <a:noFill/>
          </p:spPr>
          <p:txBody>
            <a:bodyPr wrap="square" lIns="91421" tIns="45711" rIns="91421" bIns="45711" rtlCol="0">
              <a:spAutoFit/>
            </a:bodyPr>
            <a:lstStyle/>
            <a:p>
              <a:pPr algn="ctr"/>
              <a:r>
                <a:rPr lang="en-US" sz="2133" b="1" dirty="0">
                  <a:solidFill>
                    <a:schemeClr val="tx2"/>
                  </a:solidFill>
                  <a:latin typeface="Lato Regular"/>
                  <a:cs typeface="Lato Regular"/>
                </a:rPr>
                <a:t>Study Group </a:t>
              </a:r>
              <a:r>
                <a:rPr lang="en-US" sz="2133" b="1" dirty="0" smtClean="0">
                  <a:solidFill>
                    <a:schemeClr val="tx2"/>
                  </a:solidFill>
                  <a:latin typeface="Lato Regular"/>
                  <a:cs typeface="Lato Regular"/>
                </a:rPr>
                <a:t>17 </a:t>
              </a:r>
              <a:r>
                <a:rPr lang="en-US" sz="2133" b="1" dirty="0">
                  <a:solidFill>
                    <a:schemeClr val="tx2"/>
                  </a:solidFill>
                  <a:latin typeface="Lato Regular"/>
                  <a:cs typeface="Lato Regular"/>
                </a:rPr>
                <a:t>Security</a:t>
              </a:r>
            </a:p>
          </p:txBody>
        </p:sp>
        <p:sp>
          <p:nvSpPr>
            <p:cNvPr id="122" name="TextBox 121"/>
            <p:cNvSpPr txBox="1"/>
            <p:nvPr/>
          </p:nvSpPr>
          <p:spPr>
            <a:xfrm>
              <a:off x="4061519" y="4085139"/>
              <a:ext cx="1039814" cy="830960"/>
            </a:xfrm>
            <a:prstGeom prst="rect">
              <a:avLst/>
            </a:prstGeom>
            <a:noFill/>
          </p:spPr>
          <p:txBody>
            <a:bodyPr wrap="square" lIns="91421" tIns="45711" rIns="91421" bIns="45711" rtlCol="0">
              <a:spAutoFit/>
            </a:bodyPr>
            <a:lstStyle/>
            <a:p>
              <a:pPr algn="ctr"/>
              <a:r>
                <a:rPr lang="id-ID" sz="2100" b="1" dirty="0">
                  <a:solidFill>
                    <a:schemeClr val="accent1"/>
                  </a:solidFill>
                  <a:latin typeface="Lato Regular"/>
                  <a:cs typeface="Lato Regular"/>
                </a:rPr>
                <a:t>1</a:t>
              </a:r>
              <a:endParaRPr lang="en-US" sz="2100" b="1" dirty="0">
                <a:solidFill>
                  <a:schemeClr val="accent1"/>
                </a:solidFill>
                <a:latin typeface="Lato Regular"/>
                <a:cs typeface="Lato Regular"/>
              </a:endParaRPr>
            </a:p>
          </p:txBody>
        </p:sp>
      </p:grpSp>
      <p:grpSp>
        <p:nvGrpSpPr>
          <p:cNvPr id="5" name="Group 4"/>
          <p:cNvGrpSpPr/>
          <p:nvPr/>
        </p:nvGrpSpPr>
        <p:grpSpPr>
          <a:xfrm>
            <a:off x="6508293" y="1853762"/>
            <a:ext cx="1914961" cy="1392142"/>
            <a:chOff x="10412434" y="3890311"/>
            <a:chExt cx="3829922" cy="2784284"/>
          </a:xfrm>
        </p:grpSpPr>
        <p:sp>
          <p:nvSpPr>
            <p:cNvPr id="72" name="Freeform 6"/>
            <p:cNvSpPr>
              <a:spLocks noEditPoints="1"/>
            </p:cNvSpPr>
            <p:nvPr/>
          </p:nvSpPr>
          <p:spPr bwMode="auto">
            <a:xfrm>
              <a:off x="11586693" y="3890311"/>
              <a:ext cx="1225296" cy="122529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3"/>
            </a:solidFill>
            <a:ln>
              <a:noFill/>
            </a:ln>
          </p:spPr>
          <p:txBody>
            <a:bodyPr vert="horz" wrap="square" lIns="91421" tIns="45711" rIns="91421" bIns="45711" numCol="1" anchor="t" anchorCtr="0" compatLnSpc="1">
              <a:prstTxWarp prst="textNoShape">
                <a:avLst/>
              </a:prstTxWarp>
            </a:bodyPr>
            <a:lstStyle/>
            <a:p>
              <a:endParaRPr lang="id-ID" sz="900" dirty="0">
                <a:latin typeface="Lato Light"/>
              </a:endParaRPr>
            </a:p>
          </p:txBody>
        </p:sp>
        <p:sp>
          <p:nvSpPr>
            <p:cNvPr id="85" name="TextBox 84"/>
            <p:cNvSpPr txBox="1"/>
            <p:nvPr/>
          </p:nvSpPr>
          <p:spPr>
            <a:xfrm>
              <a:off x="10412434" y="5833503"/>
              <a:ext cx="3829922" cy="841092"/>
            </a:xfrm>
            <a:prstGeom prst="rect">
              <a:avLst/>
            </a:prstGeom>
            <a:noFill/>
          </p:spPr>
          <p:txBody>
            <a:bodyPr wrap="square" lIns="91421" tIns="45711" rIns="91421" bIns="45711" rtlCol="0">
              <a:spAutoFit/>
            </a:bodyPr>
            <a:lstStyle/>
            <a:p>
              <a:pPr algn="ctr"/>
              <a:r>
                <a:rPr lang="en-US" sz="2133" b="1" dirty="0">
                  <a:solidFill>
                    <a:schemeClr val="tx2"/>
                  </a:solidFill>
                  <a:latin typeface="Lato Regular"/>
                  <a:cs typeface="Lato Regular"/>
                </a:rPr>
                <a:t>Conclusions</a:t>
              </a:r>
              <a:endParaRPr lang="en-US" sz="2100" b="1" dirty="0">
                <a:solidFill>
                  <a:schemeClr val="tx2"/>
                </a:solidFill>
                <a:latin typeface="Lato Regular"/>
                <a:cs typeface="Lato Regular"/>
              </a:endParaRPr>
            </a:p>
          </p:txBody>
        </p:sp>
        <p:sp>
          <p:nvSpPr>
            <p:cNvPr id="124" name="TextBox 123"/>
            <p:cNvSpPr txBox="1"/>
            <p:nvPr/>
          </p:nvSpPr>
          <p:spPr>
            <a:xfrm>
              <a:off x="11660880" y="4085141"/>
              <a:ext cx="1039814" cy="830960"/>
            </a:xfrm>
            <a:prstGeom prst="rect">
              <a:avLst/>
            </a:prstGeom>
            <a:noFill/>
          </p:spPr>
          <p:txBody>
            <a:bodyPr wrap="square" lIns="91421" tIns="45711" rIns="91421" bIns="45711" rtlCol="0">
              <a:spAutoFit/>
            </a:bodyPr>
            <a:lstStyle/>
            <a:p>
              <a:pPr algn="ctr"/>
              <a:r>
                <a:rPr lang="id-ID" sz="2100" b="1" dirty="0">
                  <a:solidFill>
                    <a:schemeClr val="accent3"/>
                  </a:solidFill>
                  <a:latin typeface="Lato Regular"/>
                  <a:cs typeface="Lato Regular"/>
                </a:rPr>
                <a:t>3</a:t>
              </a:r>
              <a:endParaRPr lang="en-US" sz="2100" b="1" dirty="0">
                <a:solidFill>
                  <a:schemeClr val="accent3"/>
                </a:solidFill>
                <a:latin typeface="Lato Regular"/>
                <a:cs typeface="Lato Regular"/>
              </a:endParaRPr>
            </a:p>
          </p:txBody>
        </p:sp>
      </p:grpSp>
      <p:grpSp>
        <p:nvGrpSpPr>
          <p:cNvPr id="6" name="Group 5"/>
          <p:cNvGrpSpPr/>
          <p:nvPr/>
        </p:nvGrpSpPr>
        <p:grpSpPr>
          <a:xfrm>
            <a:off x="8867864" y="1878855"/>
            <a:ext cx="2733468" cy="1367049"/>
            <a:chOff x="13520940" y="3909336"/>
            <a:chExt cx="5466936" cy="2734101"/>
          </a:xfrm>
        </p:grpSpPr>
        <p:sp>
          <p:nvSpPr>
            <p:cNvPr id="107" name="Freeform 7"/>
            <p:cNvSpPr>
              <a:spLocks noEditPoints="1"/>
            </p:cNvSpPr>
            <p:nvPr/>
          </p:nvSpPr>
          <p:spPr bwMode="auto">
            <a:xfrm>
              <a:off x="15408102" y="3909336"/>
              <a:ext cx="1225296" cy="122529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4"/>
            </a:solidFill>
            <a:ln>
              <a:noFill/>
            </a:ln>
          </p:spPr>
          <p:txBody>
            <a:bodyPr vert="horz" wrap="square" lIns="91421" tIns="45711" rIns="91421" bIns="45711" numCol="1" anchor="t" anchorCtr="0" compatLnSpc="1">
              <a:prstTxWarp prst="textNoShape">
                <a:avLst/>
              </a:prstTxWarp>
            </a:bodyPr>
            <a:lstStyle/>
            <a:p>
              <a:endParaRPr lang="id-ID" sz="900" dirty="0">
                <a:latin typeface="Lato Light"/>
              </a:endParaRPr>
            </a:p>
          </p:txBody>
        </p:sp>
        <p:sp>
          <p:nvSpPr>
            <p:cNvPr id="117" name="TextBox 116"/>
            <p:cNvSpPr txBox="1"/>
            <p:nvPr/>
          </p:nvSpPr>
          <p:spPr>
            <a:xfrm>
              <a:off x="13520940" y="5802344"/>
              <a:ext cx="5466936" cy="841093"/>
            </a:xfrm>
            <a:prstGeom prst="rect">
              <a:avLst/>
            </a:prstGeom>
            <a:noFill/>
          </p:spPr>
          <p:txBody>
            <a:bodyPr wrap="square" lIns="91421" tIns="45711" rIns="91421" bIns="45711" rtlCol="0">
              <a:spAutoFit/>
            </a:bodyPr>
            <a:lstStyle/>
            <a:p>
              <a:pPr algn="ctr"/>
              <a:r>
                <a:rPr lang="en-US" sz="2133" b="1" dirty="0">
                  <a:solidFill>
                    <a:schemeClr val="tx2"/>
                  </a:solidFill>
                  <a:latin typeface="Lato Regular"/>
                  <a:cs typeface="Lato Regular"/>
                </a:rPr>
                <a:t>Acknowledgements</a:t>
              </a:r>
              <a:endParaRPr lang="en-US" sz="2100" b="1" dirty="0">
                <a:solidFill>
                  <a:schemeClr val="tx2"/>
                </a:solidFill>
                <a:latin typeface="Lato Regular"/>
                <a:cs typeface="Lato Regular"/>
              </a:endParaRPr>
            </a:p>
          </p:txBody>
        </p:sp>
        <p:sp>
          <p:nvSpPr>
            <p:cNvPr id="125" name="TextBox 124"/>
            <p:cNvSpPr txBox="1"/>
            <p:nvPr/>
          </p:nvSpPr>
          <p:spPr>
            <a:xfrm>
              <a:off x="15493268" y="4085138"/>
              <a:ext cx="1039814" cy="830961"/>
            </a:xfrm>
            <a:prstGeom prst="rect">
              <a:avLst/>
            </a:prstGeom>
            <a:noFill/>
          </p:spPr>
          <p:txBody>
            <a:bodyPr wrap="square" lIns="91421" tIns="45711" rIns="91421" bIns="45711" rtlCol="0">
              <a:spAutoFit/>
            </a:bodyPr>
            <a:lstStyle/>
            <a:p>
              <a:pPr algn="ctr"/>
              <a:r>
                <a:rPr lang="id-ID" sz="2100" b="1" dirty="0">
                  <a:solidFill>
                    <a:schemeClr val="accent4"/>
                  </a:solidFill>
                  <a:latin typeface="Lato Regular"/>
                  <a:cs typeface="Lato Regular"/>
                </a:rPr>
                <a:t>4</a:t>
              </a:r>
              <a:endParaRPr lang="en-US" sz="2100" b="1" dirty="0">
                <a:solidFill>
                  <a:schemeClr val="accent4"/>
                </a:solidFill>
                <a:latin typeface="Lato Regular"/>
                <a:cs typeface="Lato Regular"/>
              </a:endParaRPr>
            </a:p>
          </p:txBody>
        </p:sp>
      </p:grpSp>
      <p:cxnSp>
        <p:nvCxnSpPr>
          <p:cNvPr id="3" name="Straight Arrow Connector 2"/>
          <p:cNvCxnSpPr/>
          <p:nvPr/>
        </p:nvCxnSpPr>
        <p:spPr>
          <a:xfrm flipV="1">
            <a:off x="2629991" y="2141902"/>
            <a:ext cx="1597177" cy="13328"/>
          </a:xfrm>
          <a:prstGeom prst="straightConnector1">
            <a:avLst/>
          </a:prstGeom>
          <a:ln w="38100" cmpd="sng">
            <a:solidFill>
              <a:schemeClr val="bg1">
                <a:lumMod val="50000"/>
              </a:schemeClr>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173" name="Straight Arrow Connector 172"/>
          <p:cNvCxnSpPr/>
          <p:nvPr/>
        </p:nvCxnSpPr>
        <p:spPr>
          <a:xfrm>
            <a:off x="5431003" y="2155230"/>
            <a:ext cx="1455487" cy="0"/>
          </a:xfrm>
          <a:prstGeom prst="straightConnector1">
            <a:avLst/>
          </a:prstGeom>
          <a:ln w="38100" cmpd="sng">
            <a:solidFill>
              <a:schemeClr val="bg1">
                <a:lumMod val="50000"/>
              </a:schemeClr>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174" name="Straight Arrow Connector 173"/>
          <p:cNvCxnSpPr/>
          <p:nvPr/>
        </p:nvCxnSpPr>
        <p:spPr>
          <a:xfrm flipV="1">
            <a:off x="8072272" y="2155230"/>
            <a:ext cx="1374971" cy="4856"/>
          </a:xfrm>
          <a:prstGeom prst="straightConnector1">
            <a:avLst/>
          </a:prstGeom>
          <a:ln w="38100" cmpd="sng">
            <a:solidFill>
              <a:schemeClr val="bg1">
                <a:lumMod val="50000"/>
              </a:schemeClr>
            </a:solidFill>
            <a:prstDash val="dot"/>
            <a:tailEnd type="arrow"/>
          </a:ln>
        </p:spPr>
        <p:style>
          <a:lnRef idx="2">
            <a:schemeClr val="accent1"/>
          </a:lnRef>
          <a:fillRef idx="0">
            <a:schemeClr val="accent1"/>
          </a:fillRef>
          <a:effectRef idx="1">
            <a:schemeClr val="accent1"/>
          </a:effectRef>
          <a:fontRef idx="minor">
            <a:schemeClr val="tx1"/>
          </a:fontRef>
        </p:style>
      </p:cxnSp>
      <p:grpSp>
        <p:nvGrpSpPr>
          <p:cNvPr id="4" name="Group 3"/>
          <p:cNvGrpSpPr/>
          <p:nvPr/>
        </p:nvGrpSpPr>
        <p:grpSpPr>
          <a:xfrm>
            <a:off x="3901202" y="1854590"/>
            <a:ext cx="2257545" cy="2362081"/>
            <a:chOff x="6225485" y="3897022"/>
            <a:chExt cx="4515090" cy="4724162"/>
          </a:xfrm>
        </p:grpSpPr>
        <p:sp>
          <p:nvSpPr>
            <p:cNvPr id="82" name="TextBox 81"/>
            <p:cNvSpPr txBox="1"/>
            <p:nvPr/>
          </p:nvSpPr>
          <p:spPr>
            <a:xfrm>
              <a:off x="6225485" y="5820838"/>
              <a:ext cx="4515090" cy="2800346"/>
            </a:xfrm>
            <a:prstGeom prst="rect">
              <a:avLst/>
            </a:prstGeom>
            <a:noFill/>
          </p:spPr>
          <p:txBody>
            <a:bodyPr wrap="square" lIns="91421" tIns="45711" rIns="91421" bIns="45711" rtlCol="0">
              <a:spAutoFit/>
            </a:bodyPr>
            <a:lstStyle/>
            <a:p>
              <a:pPr algn="ctr"/>
              <a:r>
                <a:rPr lang="en-US" sz="2133" b="1" dirty="0">
                  <a:solidFill>
                    <a:schemeClr val="tx2"/>
                  </a:solidFill>
                  <a:latin typeface="Lato Regular"/>
                  <a:cs typeface="Lato Regular"/>
                </a:rPr>
                <a:t>Future perspective </a:t>
              </a:r>
              <a:r>
                <a:rPr lang="en-US" sz="2133" b="1" dirty="0" smtClean="0">
                  <a:solidFill>
                    <a:schemeClr val="tx2"/>
                  </a:solidFill>
                  <a:latin typeface="Lato Regular"/>
                  <a:cs typeface="Lato Regular"/>
                </a:rPr>
                <a:t/>
              </a:r>
              <a:br>
                <a:rPr lang="en-US" sz="2133" b="1" dirty="0" smtClean="0">
                  <a:solidFill>
                    <a:schemeClr val="tx2"/>
                  </a:solidFill>
                  <a:latin typeface="Lato Regular"/>
                  <a:cs typeface="Lato Regular"/>
                </a:rPr>
              </a:br>
              <a:r>
                <a:rPr lang="en-US" sz="2133" b="1" dirty="0" smtClean="0">
                  <a:solidFill>
                    <a:schemeClr val="tx2"/>
                  </a:solidFill>
                  <a:latin typeface="Lato Regular"/>
                  <a:cs typeface="Lato Regular"/>
                </a:rPr>
                <a:t>of </a:t>
              </a:r>
              <a:r>
                <a:rPr lang="en-US" sz="2133" b="1" dirty="0">
                  <a:solidFill>
                    <a:schemeClr val="tx2"/>
                  </a:solidFill>
                  <a:latin typeface="Lato Regular"/>
                  <a:cs typeface="Lato Regular"/>
                </a:rPr>
                <a:t>SG17</a:t>
              </a:r>
            </a:p>
            <a:p>
              <a:pPr algn="ctr"/>
              <a:endParaRPr lang="en-US" sz="2100" b="1" dirty="0">
                <a:solidFill>
                  <a:schemeClr val="tx2"/>
                </a:solidFill>
                <a:latin typeface="Lato Regular"/>
                <a:cs typeface="Lato Regular"/>
              </a:endParaRPr>
            </a:p>
          </p:txBody>
        </p:sp>
        <p:sp>
          <p:nvSpPr>
            <p:cNvPr id="123" name="TextBox 122"/>
            <p:cNvSpPr txBox="1"/>
            <p:nvPr/>
          </p:nvSpPr>
          <p:spPr>
            <a:xfrm>
              <a:off x="7847693" y="4062860"/>
              <a:ext cx="1039814" cy="830960"/>
            </a:xfrm>
            <a:prstGeom prst="rect">
              <a:avLst/>
            </a:prstGeom>
            <a:noFill/>
          </p:spPr>
          <p:txBody>
            <a:bodyPr wrap="square" lIns="91421" tIns="45711" rIns="91421" bIns="45711" rtlCol="0">
              <a:spAutoFit/>
            </a:bodyPr>
            <a:lstStyle/>
            <a:p>
              <a:pPr algn="ctr"/>
              <a:r>
                <a:rPr lang="id-ID" sz="2100" b="1" dirty="0">
                  <a:solidFill>
                    <a:schemeClr val="accent2"/>
                  </a:solidFill>
                  <a:latin typeface="Lato Regular"/>
                  <a:cs typeface="Lato Regular"/>
                </a:rPr>
                <a:t>2</a:t>
              </a:r>
              <a:endParaRPr lang="en-US" sz="2100" b="1" dirty="0">
                <a:solidFill>
                  <a:schemeClr val="accent2"/>
                </a:solidFill>
                <a:latin typeface="Lato Regular"/>
                <a:cs typeface="Lato Regular"/>
              </a:endParaRPr>
            </a:p>
          </p:txBody>
        </p:sp>
        <p:sp>
          <p:nvSpPr>
            <p:cNvPr id="70" name="Freeform 9"/>
            <p:cNvSpPr>
              <a:spLocks noEditPoints="1"/>
            </p:cNvSpPr>
            <p:nvPr/>
          </p:nvSpPr>
          <p:spPr bwMode="auto">
            <a:xfrm>
              <a:off x="7766071" y="3897022"/>
              <a:ext cx="1225167" cy="122548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vert="horz" wrap="square" lIns="91421" tIns="45711" rIns="91421" bIns="45711" numCol="1" anchor="t" anchorCtr="0" compatLnSpc="1">
              <a:prstTxWarp prst="textNoShape">
                <a:avLst/>
              </a:prstTxWarp>
            </a:bodyPr>
            <a:lstStyle/>
            <a:p>
              <a:endParaRPr lang="id-ID" sz="900" dirty="0">
                <a:latin typeface="Lato Light"/>
              </a:endParaRPr>
            </a:p>
          </p:txBody>
        </p:sp>
      </p:grpSp>
      <p:sp>
        <p:nvSpPr>
          <p:cNvPr id="87" name="TextBox 86"/>
          <p:cNvSpPr txBox="1"/>
          <p:nvPr/>
        </p:nvSpPr>
        <p:spPr>
          <a:xfrm>
            <a:off x="860426" y="241509"/>
            <a:ext cx="10467181" cy="723267"/>
          </a:xfrm>
          <a:prstGeom prst="rect">
            <a:avLst/>
          </a:prstGeom>
          <a:noFill/>
        </p:spPr>
        <p:txBody>
          <a:bodyPr wrap="square" lIns="45711" tIns="22856" rIns="45711" bIns="22856" rtlCol="0">
            <a:spAutoFit/>
          </a:bodyPr>
          <a:lstStyle/>
          <a:p>
            <a:pPr algn="ctr"/>
            <a:r>
              <a:rPr lang="en-US" sz="4400" b="1" dirty="0" smtClean="0">
                <a:solidFill>
                  <a:schemeClr val="tx2"/>
                </a:solidFill>
                <a:latin typeface="Lato Regular"/>
                <a:cs typeface="Lato Regular"/>
              </a:rPr>
              <a:t>Contents</a:t>
            </a:r>
            <a:endParaRPr lang="id-ID" sz="4400" b="1" dirty="0">
              <a:solidFill>
                <a:schemeClr val="tx2"/>
              </a:solidFill>
              <a:latin typeface="Lato Regular"/>
              <a:cs typeface="Lato Regular"/>
            </a:endParaRPr>
          </a:p>
        </p:txBody>
      </p:sp>
      <p:sp>
        <p:nvSpPr>
          <p:cNvPr id="61" name="TextBox 60"/>
          <p:cNvSpPr txBox="1"/>
          <p:nvPr/>
        </p:nvSpPr>
        <p:spPr>
          <a:xfrm>
            <a:off x="884489" y="4556801"/>
            <a:ext cx="1914961" cy="748777"/>
          </a:xfrm>
          <a:prstGeom prst="rect">
            <a:avLst/>
          </a:prstGeom>
          <a:noFill/>
        </p:spPr>
        <p:txBody>
          <a:bodyPr wrap="square" lIns="91421" tIns="45711" rIns="91421" bIns="45711" rtlCol="0">
            <a:spAutoFit/>
          </a:bodyPr>
          <a:lstStyle/>
          <a:p>
            <a:pPr algn="ctr"/>
            <a:r>
              <a:rPr lang="en-US" sz="2133" b="1" dirty="0" smtClean="0">
                <a:solidFill>
                  <a:schemeClr val="tx2"/>
                </a:solidFill>
                <a:latin typeface="Lato Regular"/>
                <a:cs typeface="Lato Regular"/>
              </a:rPr>
              <a:t>Additional Slides</a:t>
            </a:r>
            <a:endParaRPr lang="en-US" sz="2100" b="1" dirty="0">
              <a:solidFill>
                <a:schemeClr val="tx2"/>
              </a:solidFill>
              <a:latin typeface="Lato Regular"/>
              <a:cs typeface="Lato Regular"/>
            </a:endParaRPr>
          </a:p>
        </p:txBody>
      </p:sp>
      <p:sp>
        <p:nvSpPr>
          <p:cNvPr id="62" name="TextBox 61"/>
          <p:cNvSpPr txBox="1"/>
          <p:nvPr/>
        </p:nvSpPr>
        <p:spPr>
          <a:xfrm>
            <a:off x="3132812" y="4649018"/>
            <a:ext cx="6051868" cy="2062085"/>
          </a:xfrm>
          <a:prstGeom prst="rect">
            <a:avLst/>
          </a:prstGeom>
          <a:noFill/>
        </p:spPr>
        <p:txBody>
          <a:bodyPr wrap="square" lIns="91421" tIns="45711" rIns="91421" bIns="45711" rtlCol="0">
            <a:spAutoFit/>
          </a:bodyPr>
          <a:lstStyle/>
          <a:p>
            <a:pPr marL="742950" lvl="1" indent="-285750">
              <a:buFont typeface="Wingdings" panose="05000000000000000000" pitchFamily="2" charset="2"/>
              <a:buChar char="q"/>
              <a:defRPr/>
            </a:pPr>
            <a:r>
              <a:rPr lang="en-US" sz="1600" dirty="0">
                <a:solidFill>
                  <a:schemeClr val="tx2"/>
                </a:solidFill>
                <a:latin typeface="Lato Regular"/>
                <a:cs typeface="Lato Regular"/>
              </a:rPr>
              <a:t>Terms of </a:t>
            </a:r>
            <a:r>
              <a:rPr lang="en-US" sz="1600" dirty="0" smtClean="0">
                <a:solidFill>
                  <a:schemeClr val="tx2"/>
                </a:solidFill>
                <a:latin typeface="Lato Regular"/>
                <a:cs typeface="Lato Regular"/>
              </a:rPr>
              <a:t>reference</a:t>
            </a:r>
          </a:p>
          <a:p>
            <a:pPr marL="742950" lvl="1" indent="-285750">
              <a:buFont typeface="Wingdings" panose="05000000000000000000" pitchFamily="2" charset="2"/>
              <a:buChar char="q"/>
              <a:defRPr/>
            </a:pPr>
            <a:r>
              <a:rPr lang="en-US" sz="1600" dirty="0" smtClean="0">
                <a:solidFill>
                  <a:schemeClr val="tx2"/>
                </a:solidFill>
                <a:latin typeface="Lato Regular"/>
                <a:cs typeface="Lato Regular"/>
              </a:rPr>
              <a:t>Management team</a:t>
            </a:r>
          </a:p>
          <a:p>
            <a:pPr marL="742950" lvl="1" indent="-285750">
              <a:buFont typeface="Wingdings" panose="05000000000000000000" pitchFamily="2" charset="2"/>
              <a:buChar char="q"/>
              <a:defRPr/>
            </a:pPr>
            <a:r>
              <a:rPr lang="en-US" sz="1600" dirty="0" smtClean="0">
                <a:solidFill>
                  <a:schemeClr val="tx2"/>
                </a:solidFill>
                <a:latin typeface="Lato Regular"/>
                <a:cs typeface="Lato Regular"/>
              </a:rPr>
              <a:t>Structure</a:t>
            </a:r>
            <a:endParaRPr lang="en-US" sz="1600" dirty="0">
              <a:solidFill>
                <a:schemeClr val="tx2"/>
              </a:solidFill>
              <a:latin typeface="Lato Regular"/>
              <a:cs typeface="Lato Regular"/>
            </a:endParaRPr>
          </a:p>
          <a:p>
            <a:pPr marL="742950" lvl="1" indent="-285750">
              <a:buFont typeface="Wingdings" panose="05000000000000000000" pitchFamily="2" charset="2"/>
              <a:buChar char="q"/>
              <a:defRPr/>
            </a:pPr>
            <a:r>
              <a:rPr lang="en-US" sz="1600" dirty="0" smtClean="0">
                <a:solidFill>
                  <a:schemeClr val="tx2"/>
                </a:solidFill>
                <a:latin typeface="Lato Regular"/>
                <a:cs typeface="Lato Regular"/>
              </a:rPr>
              <a:t>Leadership </a:t>
            </a:r>
            <a:r>
              <a:rPr lang="en-US" sz="1600" dirty="0">
                <a:solidFill>
                  <a:schemeClr val="tx2"/>
                </a:solidFill>
                <a:latin typeface="Lato Regular"/>
                <a:cs typeface="Lato Regular"/>
              </a:rPr>
              <a:t>for other groups (JCAs and </a:t>
            </a:r>
            <a:r>
              <a:rPr lang="en-US" sz="1600" dirty="0" smtClean="0">
                <a:solidFill>
                  <a:schemeClr val="tx2"/>
                </a:solidFill>
                <a:latin typeface="Lato Regular"/>
                <a:cs typeface="Lato Regular"/>
              </a:rPr>
              <a:t>FGs)</a:t>
            </a:r>
          </a:p>
          <a:p>
            <a:pPr marL="742950" lvl="1" indent="-285750">
              <a:buFont typeface="Wingdings" panose="05000000000000000000" pitchFamily="2" charset="2"/>
              <a:buChar char="q"/>
              <a:defRPr/>
            </a:pPr>
            <a:r>
              <a:rPr lang="en-GB" sz="1600" dirty="0" smtClean="0">
                <a:solidFill>
                  <a:schemeClr val="tx2"/>
                </a:solidFill>
                <a:latin typeface="Lato Regular"/>
                <a:cs typeface="Lato Regular"/>
              </a:rPr>
              <a:t>Highlights </a:t>
            </a:r>
            <a:r>
              <a:rPr lang="en-GB" sz="1600" dirty="0">
                <a:solidFill>
                  <a:schemeClr val="tx2"/>
                </a:solidFill>
                <a:latin typeface="Lato Regular"/>
                <a:cs typeface="Lato Regular"/>
              </a:rPr>
              <a:t>of achievements / </a:t>
            </a:r>
            <a:r>
              <a:rPr lang="en-US" sz="1600" dirty="0" smtClean="0">
                <a:solidFill>
                  <a:schemeClr val="tx2"/>
                </a:solidFill>
                <a:latin typeface="Lato Regular"/>
                <a:cs typeface="Lato Regular"/>
              </a:rPr>
              <a:t>Projects</a:t>
            </a:r>
          </a:p>
          <a:p>
            <a:pPr marL="742950" lvl="1" indent="-285750">
              <a:buFont typeface="Wingdings" panose="05000000000000000000" pitchFamily="2" charset="2"/>
              <a:buChar char="q"/>
              <a:defRPr/>
            </a:pPr>
            <a:r>
              <a:rPr lang="en-US" sz="1600" dirty="0" smtClean="0">
                <a:solidFill>
                  <a:schemeClr val="tx2"/>
                </a:solidFill>
                <a:latin typeface="Lato Regular"/>
                <a:cs typeface="Lato Regular"/>
              </a:rPr>
              <a:t>Highlights </a:t>
            </a:r>
            <a:r>
              <a:rPr lang="en-US" sz="1600" dirty="0">
                <a:solidFill>
                  <a:schemeClr val="tx2"/>
                </a:solidFill>
                <a:latin typeface="Lato Regular"/>
                <a:cs typeface="Lato Regular"/>
              </a:rPr>
              <a:t>of WP1, WP2, WP3, WP4, WP5/17, </a:t>
            </a:r>
            <a:r>
              <a:rPr lang="en-US" sz="1600" dirty="0" smtClean="0">
                <a:solidFill>
                  <a:schemeClr val="tx2"/>
                </a:solidFill>
                <a:latin typeface="Lato Regular"/>
                <a:cs typeface="Lato Regular"/>
              </a:rPr>
              <a:t>projects</a:t>
            </a:r>
          </a:p>
          <a:p>
            <a:pPr marL="742950" lvl="1" indent="-285750">
              <a:buFont typeface="Wingdings" panose="05000000000000000000" pitchFamily="2" charset="2"/>
              <a:buChar char="q"/>
              <a:defRPr/>
            </a:pPr>
            <a:r>
              <a:rPr lang="en-US" sz="1600" dirty="0" smtClean="0">
                <a:solidFill>
                  <a:schemeClr val="tx2"/>
                </a:solidFill>
                <a:latin typeface="Lato Regular"/>
                <a:cs typeface="Lato Regular"/>
              </a:rPr>
              <a:t>Statistics</a:t>
            </a:r>
            <a:endParaRPr lang="en-US" sz="1600" dirty="0">
              <a:solidFill>
                <a:schemeClr val="tx2"/>
              </a:solidFill>
              <a:latin typeface="Lato Regular"/>
              <a:cs typeface="Lato Regular"/>
            </a:endParaRPr>
          </a:p>
          <a:p>
            <a:pPr marL="742950" lvl="1" indent="-285750">
              <a:buFont typeface="Wingdings" panose="05000000000000000000" pitchFamily="2" charset="2"/>
              <a:buChar char="q"/>
              <a:defRPr/>
            </a:pPr>
            <a:r>
              <a:rPr lang="en-US" sz="1600" dirty="0" smtClean="0">
                <a:solidFill>
                  <a:schemeClr val="tx2"/>
                </a:solidFill>
                <a:latin typeface="Lato Regular"/>
                <a:cs typeface="Lato Regular"/>
              </a:rPr>
              <a:t>Workshops </a:t>
            </a:r>
            <a:r>
              <a:rPr lang="en-US" sz="1600" dirty="0">
                <a:solidFill>
                  <a:schemeClr val="tx2"/>
                </a:solidFill>
                <a:latin typeface="Lato Regular"/>
                <a:cs typeface="Lato Regular"/>
              </a:rPr>
              <a:t>(with SG17 leadership / participation)</a:t>
            </a:r>
          </a:p>
        </p:txBody>
      </p:sp>
    </p:spTree>
    <p:extLst>
      <p:ext uri="{BB962C8B-B14F-4D97-AF65-F5344CB8AC3E}">
        <p14:creationId xmlns:p14="http://schemas.microsoft.com/office/powerpoint/2010/main" val="295196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2057400" y="1600201"/>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75000"/>
              <a:buBlip>
                <a:blip r:embed="rId3"/>
              </a:buBlip>
              <a:defRPr sz="2800">
                <a:solidFill>
                  <a:schemeClr val="bg2"/>
                </a:solidFill>
                <a:latin typeface="Verdana" panose="020B0604030504040204" pitchFamily="34" charset="0"/>
              </a:defRPr>
            </a:lvl1pPr>
            <a:lvl2pPr marL="742950" indent="-285750">
              <a:spcBef>
                <a:spcPct val="20000"/>
              </a:spcBef>
              <a:buClr>
                <a:srgbClr val="FF0000"/>
              </a:buClr>
              <a:buSzPct val="70000"/>
              <a:buFont typeface="Verdana" panose="020B0604030504040204" pitchFamily="34" charset="0"/>
              <a:buChar char="–"/>
              <a:defRPr sz="2400">
                <a:solidFill>
                  <a:schemeClr val="bg2"/>
                </a:solidFill>
                <a:latin typeface="Verdana" panose="020B0604030504040204" pitchFamily="34" charset="0"/>
              </a:defRPr>
            </a:lvl2pPr>
            <a:lvl3pPr marL="1143000" indent="-228600">
              <a:spcBef>
                <a:spcPct val="20000"/>
              </a:spcBef>
              <a:buSzPct val="60000"/>
              <a:buBlip>
                <a:blip r:embed="rId4"/>
              </a:buBlip>
              <a:defRPr sz="2000">
                <a:solidFill>
                  <a:schemeClr val="bg2"/>
                </a:solidFill>
                <a:latin typeface="Verdana" panose="020B0604030504040204" pitchFamily="34" charset="0"/>
              </a:defRPr>
            </a:lvl3pPr>
            <a:lvl4pPr marL="1600200" indent="-228600">
              <a:spcBef>
                <a:spcPct val="20000"/>
              </a:spcBef>
              <a:buSzPct val="75000"/>
              <a:buBlip>
                <a:blip r:embed="rId5"/>
              </a:buBlip>
              <a:defRPr>
                <a:solidFill>
                  <a:schemeClr val="bg2"/>
                </a:solidFill>
                <a:latin typeface="Verdana" panose="020B0604030504040204" pitchFamily="34" charset="0"/>
              </a:defRPr>
            </a:lvl4pPr>
            <a:lvl5pPr marL="2057400" indent="-228600">
              <a:spcBef>
                <a:spcPct val="20000"/>
              </a:spcBef>
              <a:buSzPct val="60000"/>
              <a:buFont typeface="ZapfDingbats BT" pitchFamily="18" charset="2"/>
              <a:buBlip>
                <a:blip r:embed="rId6"/>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Font typeface="ZapfDingbats BT" pitchFamily="18" charset="2"/>
              <a:buBlip>
                <a:blip r:embed="rId6"/>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Font typeface="ZapfDingbats BT" pitchFamily="18" charset="2"/>
              <a:buBlip>
                <a:blip r:embed="rId6"/>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Font typeface="ZapfDingbats BT" pitchFamily="18" charset="2"/>
              <a:buBlip>
                <a:blip r:embed="rId6"/>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Font typeface="ZapfDingbats BT" pitchFamily="18" charset="2"/>
              <a:buBlip>
                <a:blip r:embed="rId6"/>
              </a:buBlip>
              <a:defRPr>
                <a:solidFill>
                  <a:schemeClr val="bg2"/>
                </a:solidFill>
                <a:latin typeface="Verdana" panose="020B0604030504040204" pitchFamily="34" charset="0"/>
              </a:defRPr>
            </a:lvl9pPr>
          </a:lstStyle>
          <a:p>
            <a:pPr eaLnBrk="0" fontAlgn="base" hangingPunct="0">
              <a:spcAft>
                <a:spcPct val="0"/>
              </a:spcAft>
              <a:buSzTx/>
              <a:buFontTx/>
              <a:buNone/>
            </a:pPr>
            <a:endParaRPr lang="en-US" altLang="en-US" b="1">
              <a:solidFill>
                <a:srgbClr val="3333CC"/>
              </a:solidFill>
              <a:latin typeface="Times New Roman" panose="02020603050405020304" pitchFamily="18" charset="0"/>
            </a:endParaRPr>
          </a:p>
        </p:txBody>
      </p:sp>
      <p:sp>
        <p:nvSpPr>
          <p:cNvPr id="24579" name="Rectangle 3"/>
          <p:cNvSpPr>
            <a:spLocks noChangeArrowheads="1"/>
          </p:cNvSpPr>
          <p:nvPr/>
        </p:nvSpPr>
        <p:spPr bwMode="auto">
          <a:xfrm>
            <a:off x="1905000" y="1600200"/>
            <a:ext cx="843915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a:spcBef>
                <a:spcPct val="20000"/>
              </a:spcBef>
              <a:buSzPct val="75000"/>
              <a:buBlip>
                <a:blip r:embed="rId3"/>
              </a:buBlip>
              <a:defRPr sz="2800">
                <a:solidFill>
                  <a:schemeClr val="bg2"/>
                </a:solidFill>
                <a:latin typeface="Verdana" panose="020B0604030504040204" pitchFamily="34" charset="0"/>
              </a:defRPr>
            </a:lvl1pPr>
            <a:lvl2pPr marL="742950" indent="-285750">
              <a:spcBef>
                <a:spcPct val="20000"/>
              </a:spcBef>
              <a:buClr>
                <a:srgbClr val="FF0000"/>
              </a:buClr>
              <a:buSzPct val="70000"/>
              <a:buFont typeface="Verdana" panose="020B0604030504040204" pitchFamily="34" charset="0"/>
              <a:buChar char="–"/>
              <a:defRPr sz="2400">
                <a:solidFill>
                  <a:schemeClr val="bg2"/>
                </a:solidFill>
                <a:latin typeface="Verdana" panose="020B0604030504040204" pitchFamily="34" charset="0"/>
              </a:defRPr>
            </a:lvl2pPr>
            <a:lvl3pPr marL="1143000" indent="-228600">
              <a:spcBef>
                <a:spcPct val="20000"/>
              </a:spcBef>
              <a:buSzPct val="60000"/>
              <a:buBlip>
                <a:blip r:embed="rId4"/>
              </a:buBlip>
              <a:defRPr sz="2000">
                <a:solidFill>
                  <a:schemeClr val="bg2"/>
                </a:solidFill>
                <a:latin typeface="Verdana" panose="020B0604030504040204" pitchFamily="34" charset="0"/>
              </a:defRPr>
            </a:lvl3pPr>
            <a:lvl4pPr marL="1600200" indent="-228600">
              <a:spcBef>
                <a:spcPct val="20000"/>
              </a:spcBef>
              <a:buSzPct val="75000"/>
              <a:buBlip>
                <a:blip r:embed="rId5"/>
              </a:buBlip>
              <a:defRPr>
                <a:solidFill>
                  <a:schemeClr val="bg2"/>
                </a:solidFill>
                <a:latin typeface="Verdana" panose="020B0604030504040204" pitchFamily="34" charset="0"/>
              </a:defRPr>
            </a:lvl4pPr>
            <a:lvl5pPr marL="2057400" indent="-228600">
              <a:spcBef>
                <a:spcPct val="20000"/>
              </a:spcBef>
              <a:buSzPct val="60000"/>
              <a:buFont typeface="ZapfDingbats BT" pitchFamily="18" charset="2"/>
              <a:buBlip>
                <a:blip r:embed="rId6"/>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Font typeface="ZapfDingbats BT" pitchFamily="18" charset="2"/>
              <a:buBlip>
                <a:blip r:embed="rId6"/>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Font typeface="ZapfDingbats BT" pitchFamily="18" charset="2"/>
              <a:buBlip>
                <a:blip r:embed="rId6"/>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Font typeface="ZapfDingbats BT" pitchFamily="18" charset="2"/>
              <a:buBlip>
                <a:blip r:embed="rId6"/>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Font typeface="ZapfDingbats BT" pitchFamily="18" charset="2"/>
              <a:buBlip>
                <a:blip r:embed="rId6"/>
              </a:buBlip>
              <a:defRPr>
                <a:solidFill>
                  <a:schemeClr val="bg2"/>
                </a:solidFill>
                <a:latin typeface="Verdana" panose="020B0604030504040204" pitchFamily="34" charset="0"/>
              </a:defRPr>
            </a:lvl9pPr>
          </a:lstStyle>
          <a:p>
            <a:pPr fontAlgn="base">
              <a:spcAft>
                <a:spcPct val="0"/>
              </a:spcAft>
              <a:buSzTx/>
              <a:buFontTx/>
              <a:buChar char="•"/>
            </a:pPr>
            <a:endParaRPr lang="en-GB" altLang="en-US" sz="2000" b="1">
              <a:solidFill>
                <a:srgbClr val="000000"/>
              </a:solidFill>
              <a:latin typeface="Arial" panose="020B0604020202020204" pitchFamily="34" charset="0"/>
            </a:endParaRPr>
          </a:p>
        </p:txBody>
      </p:sp>
      <p:sp>
        <p:nvSpPr>
          <p:cNvPr id="24580" name="Rectangle 4"/>
          <p:cNvSpPr>
            <a:spLocks noGrp="1" noChangeArrowheads="1"/>
          </p:cNvSpPr>
          <p:nvPr>
            <p:ph type="title"/>
          </p:nvPr>
        </p:nvSpPr>
        <p:spPr/>
        <p:txBody>
          <a:bodyPr/>
          <a:lstStyle/>
          <a:p>
            <a:r>
              <a:rPr lang="en-GB" altLang="en-US" smtClean="0"/>
              <a:t>Highlights of achievements (I)</a:t>
            </a:r>
          </a:p>
        </p:txBody>
      </p:sp>
      <p:sp>
        <p:nvSpPr>
          <p:cNvPr id="24581" name="Rectangle 5"/>
          <p:cNvSpPr>
            <a:spLocks noGrp="1" noChangeArrowheads="1"/>
          </p:cNvSpPr>
          <p:nvPr>
            <p:ph idx="1"/>
          </p:nvPr>
        </p:nvSpPr>
        <p:spPr>
          <a:xfrm>
            <a:off x="1919288" y="1123951"/>
            <a:ext cx="8640762" cy="4752975"/>
          </a:xfrm>
        </p:spPr>
        <p:txBody>
          <a:bodyPr/>
          <a:lstStyle/>
          <a:p>
            <a:pPr>
              <a:lnSpc>
                <a:spcPct val="85000"/>
              </a:lnSpc>
              <a:spcBef>
                <a:spcPts val="1200"/>
              </a:spcBef>
            </a:pPr>
            <a:r>
              <a:rPr lang="en-US" altLang="en-US" sz="2300" dirty="0"/>
              <a:t>SG17 successfully transitioned into a core competency center on security averaging 155 participants.</a:t>
            </a:r>
          </a:p>
          <a:p>
            <a:pPr>
              <a:lnSpc>
                <a:spcPct val="85000"/>
              </a:lnSpc>
              <a:spcBef>
                <a:spcPts val="1200"/>
              </a:spcBef>
            </a:pPr>
            <a:r>
              <a:rPr lang="en-US" altLang="en-US" sz="2300" dirty="0"/>
              <a:t>SG17 examined 592 contributions and 3017 TDs and developed 49 new, revised 69 Recommendations, and developed 13 Supplements.</a:t>
            </a:r>
          </a:p>
          <a:p>
            <a:pPr>
              <a:lnSpc>
                <a:spcPct val="85000"/>
              </a:lnSpc>
              <a:spcBef>
                <a:spcPts val="1200"/>
              </a:spcBef>
            </a:pPr>
            <a:r>
              <a:rPr lang="en-US" altLang="en-US" sz="2300" dirty="0"/>
              <a:t>10 Recommendations currently under AAP or TAP.</a:t>
            </a:r>
          </a:p>
          <a:p>
            <a:pPr>
              <a:lnSpc>
                <a:spcPct val="85000"/>
              </a:lnSpc>
              <a:spcBef>
                <a:spcPts val="1200"/>
              </a:spcBef>
            </a:pPr>
            <a:r>
              <a:rPr lang="en-US" altLang="en-US" sz="2300" dirty="0"/>
              <a:t>Up to 81 draft new/revised Recommendations currently under development for approval in the next study period.</a:t>
            </a:r>
          </a:p>
          <a:p>
            <a:pPr>
              <a:lnSpc>
                <a:spcPct val="85000"/>
              </a:lnSpc>
              <a:spcBef>
                <a:spcPts val="1200"/>
              </a:spcBef>
            </a:pPr>
            <a:r>
              <a:rPr lang="en-US" altLang="en-US" sz="2300" dirty="0"/>
              <a:t>3 Lead Study Group responsibilities, 2 JCAs,</a:t>
            </a:r>
            <a:br>
              <a:rPr lang="en-US" altLang="en-US" sz="2300" dirty="0"/>
            </a:br>
            <a:r>
              <a:rPr lang="en-US" altLang="en-US" sz="2300" dirty="0"/>
              <a:t>and 2 Projects were very active.</a:t>
            </a:r>
          </a:p>
          <a:p>
            <a:pPr>
              <a:lnSpc>
                <a:spcPct val="85000"/>
              </a:lnSpc>
              <a:spcBef>
                <a:spcPts val="1200"/>
              </a:spcBef>
            </a:pPr>
            <a:r>
              <a:rPr lang="en-US" altLang="en-US" sz="2300" dirty="0"/>
              <a:t>Increased collaboration with SDOs (e.g., joint texts).</a:t>
            </a:r>
          </a:p>
        </p:txBody>
      </p:sp>
    </p:spTree>
    <p:extLst>
      <p:ext uri="{BB962C8B-B14F-4D97-AF65-F5344CB8AC3E}">
        <p14:creationId xmlns:p14="http://schemas.microsoft.com/office/powerpoint/2010/main" val="3523542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2057400" y="1600201"/>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75000"/>
              <a:buBlip>
                <a:blip r:embed="rId2"/>
              </a:buBlip>
              <a:defRPr sz="2800">
                <a:solidFill>
                  <a:schemeClr val="bg2"/>
                </a:solidFill>
                <a:latin typeface="Verdana" panose="020B0604030504040204" pitchFamily="34" charset="0"/>
              </a:defRPr>
            </a:lvl1pPr>
            <a:lvl2pPr marL="742950" indent="-285750">
              <a:spcBef>
                <a:spcPct val="20000"/>
              </a:spcBef>
              <a:buClr>
                <a:srgbClr val="FF0000"/>
              </a:buClr>
              <a:buSzPct val="70000"/>
              <a:buFont typeface="Verdana" panose="020B0604030504040204" pitchFamily="34" charset="0"/>
              <a:buChar char="–"/>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5000"/>
              <a:buBlip>
                <a:blip r:embed="rId4"/>
              </a:buBlip>
              <a:defRPr>
                <a:solidFill>
                  <a:schemeClr val="bg2"/>
                </a:solidFill>
                <a:latin typeface="Verdana" panose="020B0604030504040204" pitchFamily="34" charset="0"/>
              </a:defRPr>
            </a:lvl4pPr>
            <a:lvl5pPr marL="2057400" indent="-228600">
              <a:spcBef>
                <a:spcPct val="20000"/>
              </a:spcBef>
              <a:buSzPct val="60000"/>
              <a:buFont typeface="ZapfDingbats BT" pitchFamily="18" charset="2"/>
              <a:buBlip>
                <a:blip r:embed="rId5"/>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9pPr>
          </a:lstStyle>
          <a:p>
            <a:pPr eaLnBrk="0" fontAlgn="base" hangingPunct="0">
              <a:spcAft>
                <a:spcPct val="0"/>
              </a:spcAft>
              <a:buSzTx/>
              <a:buFontTx/>
              <a:buNone/>
            </a:pPr>
            <a:endParaRPr lang="en-US" altLang="en-US" b="1">
              <a:solidFill>
                <a:srgbClr val="3333CC"/>
              </a:solidFill>
              <a:latin typeface="Times New Roman" panose="02020603050405020304" pitchFamily="18" charset="0"/>
            </a:endParaRPr>
          </a:p>
        </p:txBody>
      </p:sp>
      <p:sp>
        <p:nvSpPr>
          <p:cNvPr id="26627" name="Rectangle 3"/>
          <p:cNvSpPr>
            <a:spLocks noChangeArrowheads="1"/>
          </p:cNvSpPr>
          <p:nvPr/>
        </p:nvSpPr>
        <p:spPr bwMode="auto">
          <a:xfrm>
            <a:off x="1905000" y="1600200"/>
            <a:ext cx="843915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a:spcBef>
                <a:spcPct val="20000"/>
              </a:spcBef>
              <a:buSzPct val="75000"/>
              <a:buBlip>
                <a:blip r:embed="rId2"/>
              </a:buBlip>
              <a:defRPr sz="2800">
                <a:solidFill>
                  <a:schemeClr val="bg2"/>
                </a:solidFill>
                <a:latin typeface="Verdana" panose="020B0604030504040204" pitchFamily="34" charset="0"/>
              </a:defRPr>
            </a:lvl1pPr>
            <a:lvl2pPr marL="742950" indent="-285750">
              <a:spcBef>
                <a:spcPct val="20000"/>
              </a:spcBef>
              <a:buClr>
                <a:srgbClr val="FF0000"/>
              </a:buClr>
              <a:buSzPct val="70000"/>
              <a:buFont typeface="Verdana" panose="020B0604030504040204" pitchFamily="34" charset="0"/>
              <a:buChar char="–"/>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5000"/>
              <a:buBlip>
                <a:blip r:embed="rId4"/>
              </a:buBlip>
              <a:defRPr>
                <a:solidFill>
                  <a:schemeClr val="bg2"/>
                </a:solidFill>
                <a:latin typeface="Verdana" panose="020B0604030504040204" pitchFamily="34" charset="0"/>
              </a:defRPr>
            </a:lvl4pPr>
            <a:lvl5pPr marL="2057400" indent="-228600">
              <a:spcBef>
                <a:spcPct val="20000"/>
              </a:spcBef>
              <a:buSzPct val="60000"/>
              <a:buFont typeface="ZapfDingbats BT" pitchFamily="18" charset="2"/>
              <a:buBlip>
                <a:blip r:embed="rId5"/>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9pPr>
          </a:lstStyle>
          <a:p>
            <a:pPr fontAlgn="base">
              <a:spcAft>
                <a:spcPct val="0"/>
              </a:spcAft>
              <a:buSzTx/>
              <a:buFontTx/>
              <a:buChar char="•"/>
            </a:pPr>
            <a:endParaRPr lang="en-GB" altLang="en-US" sz="2000" b="1">
              <a:solidFill>
                <a:srgbClr val="000000"/>
              </a:solidFill>
              <a:latin typeface="Arial" panose="020B0604020202020204" pitchFamily="34" charset="0"/>
            </a:endParaRPr>
          </a:p>
        </p:txBody>
      </p:sp>
      <p:sp>
        <p:nvSpPr>
          <p:cNvPr id="26628" name="Rectangle 4"/>
          <p:cNvSpPr>
            <a:spLocks noGrp="1" noChangeArrowheads="1"/>
          </p:cNvSpPr>
          <p:nvPr>
            <p:ph type="title"/>
          </p:nvPr>
        </p:nvSpPr>
        <p:spPr/>
        <p:txBody>
          <a:bodyPr/>
          <a:lstStyle/>
          <a:p>
            <a:r>
              <a:rPr lang="en-GB" altLang="en-US" smtClean="0"/>
              <a:t>Highlights of achievements (I</a:t>
            </a:r>
            <a:r>
              <a:rPr lang="en-US" altLang="en-US" smtClean="0"/>
              <a:t>I</a:t>
            </a:r>
            <a:r>
              <a:rPr lang="en-GB" altLang="en-US" smtClean="0"/>
              <a:t>)</a:t>
            </a:r>
          </a:p>
        </p:txBody>
      </p:sp>
      <p:sp>
        <p:nvSpPr>
          <p:cNvPr id="26629" name="Rectangle 5"/>
          <p:cNvSpPr>
            <a:spLocks noGrp="1" noChangeArrowheads="1"/>
          </p:cNvSpPr>
          <p:nvPr>
            <p:ph idx="1"/>
          </p:nvPr>
        </p:nvSpPr>
        <p:spPr>
          <a:xfrm>
            <a:off x="1981200" y="1123951"/>
            <a:ext cx="8578850" cy="4570413"/>
          </a:xfrm>
        </p:spPr>
        <p:txBody>
          <a:bodyPr/>
          <a:lstStyle/>
          <a:p>
            <a:pPr>
              <a:lnSpc>
                <a:spcPct val="80000"/>
              </a:lnSpc>
            </a:pPr>
            <a:r>
              <a:rPr lang="en-GB" altLang="en-US" sz="2400" dirty="0"/>
              <a:t>Lead study group for </a:t>
            </a:r>
            <a:r>
              <a:rPr lang="en-GB" altLang="en-US" sz="2400" dirty="0" smtClean="0"/>
              <a:t>Security </a:t>
            </a:r>
            <a:endParaRPr lang="en-GB" altLang="en-US" sz="2400" dirty="0"/>
          </a:p>
          <a:p>
            <a:pPr lvl="1">
              <a:lnSpc>
                <a:spcPct val="82000"/>
              </a:lnSpc>
              <a:spcBef>
                <a:spcPts val="1200"/>
              </a:spcBef>
            </a:pPr>
            <a:r>
              <a:rPr lang="en-US" altLang="en-US" sz="2200" dirty="0"/>
              <a:t>Close coordination and collaboration with other SGs and SDOs on security; </a:t>
            </a:r>
            <a:r>
              <a:rPr lang="en-GB" altLang="en-US" sz="2200" dirty="0"/>
              <a:t>particular focus has been placed upon partnerships and avoiding potential conflicts in the work.</a:t>
            </a:r>
          </a:p>
          <a:p>
            <a:pPr lvl="1">
              <a:lnSpc>
                <a:spcPct val="82000"/>
              </a:lnSpc>
              <a:spcBef>
                <a:spcPts val="1200"/>
              </a:spcBef>
            </a:pPr>
            <a:r>
              <a:rPr lang="en-GB" altLang="en-US" sz="2200" dirty="0"/>
              <a:t>Joint work with several SCs in ISO/IEC JTC 1.</a:t>
            </a:r>
          </a:p>
          <a:p>
            <a:pPr lvl="1">
              <a:lnSpc>
                <a:spcPct val="82000"/>
              </a:lnSpc>
              <a:spcBef>
                <a:spcPts val="1200"/>
              </a:spcBef>
            </a:pPr>
            <a:r>
              <a:rPr lang="en-US" altLang="en-US" sz="2200" dirty="0"/>
              <a:t>Produced 6</a:t>
            </a:r>
            <a:r>
              <a:rPr lang="en-US" altLang="en-US" sz="2200" baseline="30000" dirty="0"/>
              <a:t>th</a:t>
            </a:r>
            <a:r>
              <a:rPr lang="en-US" altLang="en-US" sz="2200" dirty="0"/>
              <a:t> edition of the “Security Manual” that promotes ITU-T’s security work.</a:t>
            </a:r>
          </a:p>
          <a:p>
            <a:pPr lvl="1">
              <a:lnSpc>
                <a:spcPct val="82000"/>
              </a:lnSpc>
              <a:spcBef>
                <a:spcPts val="1200"/>
              </a:spcBef>
            </a:pPr>
            <a:r>
              <a:rPr lang="en-US" altLang="en-US" sz="2200" dirty="0"/>
              <a:t>Produced Technical Report on successful use of security standards</a:t>
            </a:r>
          </a:p>
          <a:p>
            <a:pPr lvl="1">
              <a:lnSpc>
                <a:spcPct val="82000"/>
              </a:lnSpc>
              <a:spcBef>
                <a:spcPts val="1200"/>
              </a:spcBef>
            </a:pPr>
            <a:r>
              <a:rPr lang="en-US" altLang="en-US" sz="2200" dirty="0"/>
              <a:t>Security Standards Roadmap and Security Compendium kept up-to-date.</a:t>
            </a:r>
          </a:p>
        </p:txBody>
      </p:sp>
    </p:spTree>
    <p:extLst>
      <p:ext uri="{BB962C8B-B14F-4D97-AF65-F5344CB8AC3E}">
        <p14:creationId xmlns:p14="http://schemas.microsoft.com/office/powerpoint/2010/main" val="41632925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2057400" y="1600201"/>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75000"/>
              <a:buBlip>
                <a:blip r:embed="rId2"/>
              </a:buBlip>
              <a:defRPr sz="2800">
                <a:solidFill>
                  <a:schemeClr val="bg2"/>
                </a:solidFill>
                <a:latin typeface="Verdana" panose="020B0604030504040204" pitchFamily="34" charset="0"/>
              </a:defRPr>
            </a:lvl1pPr>
            <a:lvl2pPr marL="742950" indent="-285750">
              <a:spcBef>
                <a:spcPct val="20000"/>
              </a:spcBef>
              <a:buClr>
                <a:srgbClr val="FF0000"/>
              </a:buClr>
              <a:buSzPct val="70000"/>
              <a:buFont typeface="Verdana" panose="020B0604030504040204" pitchFamily="34" charset="0"/>
              <a:buChar char="–"/>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5000"/>
              <a:buBlip>
                <a:blip r:embed="rId4"/>
              </a:buBlip>
              <a:defRPr>
                <a:solidFill>
                  <a:schemeClr val="bg2"/>
                </a:solidFill>
                <a:latin typeface="Verdana" panose="020B0604030504040204" pitchFamily="34" charset="0"/>
              </a:defRPr>
            </a:lvl4pPr>
            <a:lvl5pPr marL="2057400" indent="-228600">
              <a:spcBef>
                <a:spcPct val="20000"/>
              </a:spcBef>
              <a:buSzPct val="60000"/>
              <a:buFont typeface="ZapfDingbats BT" pitchFamily="18" charset="2"/>
              <a:buBlip>
                <a:blip r:embed="rId5"/>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9pPr>
          </a:lstStyle>
          <a:p>
            <a:pPr eaLnBrk="0" fontAlgn="base" hangingPunct="0">
              <a:spcAft>
                <a:spcPct val="0"/>
              </a:spcAft>
              <a:buSzTx/>
              <a:buFontTx/>
              <a:buNone/>
            </a:pPr>
            <a:endParaRPr lang="en-US" altLang="en-US" b="1">
              <a:solidFill>
                <a:srgbClr val="3333CC"/>
              </a:solidFill>
              <a:latin typeface="Times New Roman" panose="02020603050405020304" pitchFamily="18" charset="0"/>
            </a:endParaRPr>
          </a:p>
        </p:txBody>
      </p:sp>
      <p:sp>
        <p:nvSpPr>
          <p:cNvPr id="27651" name="Rectangle 3"/>
          <p:cNvSpPr>
            <a:spLocks noChangeArrowheads="1"/>
          </p:cNvSpPr>
          <p:nvPr/>
        </p:nvSpPr>
        <p:spPr bwMode="auto">
          <a:xfrm>
            <a:off x="1905000" y="1600200"/>
            <a:ext cx="843915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a:spcBef>
                <a:spcPct val="20000"/>
              </a:spcBef>
              <a:buSzPct val="75000"/>
              <a:buBlip>
                <a:blip r:embed="rId2"/>
              </a:buBlip>
              <a:defRPr sz="2800">
                <a:solidFill>
                  <a:schemeClr val="bg2"/>
                </a:solidFill>
                <a:latin typeface="Verdana" panose="020B0604030504040204" pitchFamily="34" charset="0"/>
              </a:defRPr>
            </a:lvl1pPr>
            <a:lvl2pPr marL="742950" indent="-285750">
              <a:spcBef>
                <a:spcPct val="20000"/>
              </a:spcBef>
              <a:buClr>
                <a:srgbClr val="FF0000"/>
              </a:buClr>
              <a:buSzPct val="70000"/>
              <a:buFont typeface="Verdana" panose="020B0604030504040204" pitchFamily="34" charset="0"/>
              <a:buChar char="–"/>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5000"/>
              <a:buBlip>
                <a:blip r:embed="rId4"/>
              </a:buBlip>
              <a:defRPr>
                <a:solidFill>
                  <a:schemeClr val="bg2"/>
                </a:solidFill>
                <a:latin typeface="Verdana" panose="020B0604030504040204" pitchFamily="34" charset="0"/>
              </a:defRPr>
            </a:lvl4pPr>
            <a:lvl5pPr marL="2057400" indent="-228600">
              <a:spcBef>
                <a:spcPct val="20000"/>
              </a:spcBef>
              <a:buSzPct val="60000"/>
              <a:buFont typeface="ZapfDingbats BT" pitchFamily="18" charset="2"/>
              <a:buBlip>
                <a:blip r:embed="rId5"/>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9pPr>
          </a:lstStyle>
          <a:p>
            <a:pPr fontAlgn="base">
              <a:spcAft>
                <a:spcPct val="0"/>
              </a:spcAft>
              <a:buSzTx/>
              <a:buFontTx/>
              <a:buChar char="•"/>
            </a:pPr>
            <a:endParaRPr lang="en-GB" altLang="en-US" sz="2000" b="1">
              <a:solidFill>
                <a:srgbClr val="000000"/>
              </a:solidFill>
              <a:latin typeface="Arial" panose="020B0604020202020204" pitchFamily="34" charset="0"/>
            </a:endParaRPr>
          </a:p>
        </p:txBody>
      </p:sp>
      <p:sp>
        <p:nvSpPr>
          <p:cNvPr id="27652" name="Rectangle 4"/>
          <p:cNvSpPr>
            <a:spLocks noGrp="1" noChangeArrowheads="1"/>
          </p:cNvSpPr>
          <p:nvPr>
            <p:ph type="title"/>
          </p:nvPr>
        </p:nvSpPr>
        <p:spPr/>
        <p:txBody>
          <a:bodyPr/>
          <a:lstStyle/>
          <a:p>
            <a:r>
              <a:rPr lang="en-GB" altLang="en-US" smtClean="0"/>
              <a:t>Highlights of achievements (II</a:t>
            </a:r>
            <a:r>
              <a:rPr lang="en-US" altLang="en-US" smtClean="0"/>
              <a:t>I</a:t>
            </a:r>
            <a:r>
              <a:rPr lang="en-GB" altLang="en-US" smtClean="0"/>
              <a:t>)</a:t>
            </a:r>
          </a:p>
        </p:txBody>
      </p:sp>
      <p:sp>
        <p:nvSpPr>
          <p:cNvPr id="27653" name="Rectangle 5"/>
          <p:cNvSpPr>
            <a:spLocks noGrp="1" noChangeArrowheads="1"/>
          </p:cNvSpPr>
          <p:nvPr>
            <p:ph idx="1"/>
          </p:nvPr>
        </p:nvSpPr>
        <p:spPr>
          <a:xfrm>
            <a:off x="1981200" y="1196975"/>
            <a:ext cx="8578850" cy="4497388"/>
          </a:xfrm>
        </p:spPr>
        <p:txBody>
          <a:bodyPr/>
          <a:lstStyle/>
          <a:p>
            <a:pPr>
              <a:lnSpc>
                <a:spcPct val="80000"/>
              </a:lnSpc>
            </a:pPr>
            <a:r>
              <a:rPr lang="en-GB" altLang="en-US" sz="2400"/>
              <a:t>Lead study group for Telecommunication Security </a:t>
            </a:r>
          </a:p>
          <a:p>
            <a:pPr lvl="1">
              <a:lnSpc>
                <a:spcPct val="82000"/>
              </a:lnSpc>
              <a:spcBef>
                <a:spcPts val="1200"/>
              </a:spcBef>
            </a:pPr>
            <a:r>
              <a:rPr lang="en-US" altLang="en-US" sz="2300"/>
              <a:t>Security collaboration arrangements between SG17 and SG13 on cloud computing security,</a:t>
            </a:r>
            <a:br>
              <a:rPr lang="en-US" altLang="en-US" sz="2300"/>
            </a:br>
            <a:r>
              <a:rPr lang="en-US" altLang="en-US" sz="2300"/>
              <a:t>and between SG17 and SG20 on IoT security. </a:t>
            </a:r>
          </a:p>
          <a:p>
            <a:pPr lvl="1">
              <a:lnSpc>
                <a:spcPct val="82000"/>
              </a:lnSpc>
              <a:spcBef>
                <a:spcPts val="1200"/>
              </a:spcBef>
            </a:pPr>
            <a:r>
              <a:rPr lang="en-US" altLang="en-US" sz="2300"/>
              <a:t>Four workshops held on security.</a:t>
            </a:r>
          </a:p>
          <a:p>
            <a:pPr lvl="1">
              <a:lnSpc>
                <a:spcPct val="82000"/>
              </a:lnSpc>
              <a:spcBef>
                <a:spcPts val="1200"/>
              </a:spcBef>
            </a:pPr>
            <a:r>
              <a:rPr lang="en-GB" altLang="en-US" sz="2300"/>
              <a:t>Maintained an on-line listing of SG17 relationships with TCs of ISO and IEC and SCs of ISO/IEC JTC 1 (identifies nature of relation of joint work, common/twin text, cooperation mode, etc)</a:t>
            </a:r>
            <a:br>
              <a:rPr lang="en-GB" altLang="en-US" sz="2300"/>
            </a:br>
            <a:r>
              <a:rPr lang="en-GB" altLang="en-US" sz="2300"/>
              <a:t>(In response to WTSA-12 Resolution 7).</a:t>
            </a:r>
            <a:endParaRPr lang="en-US" altLang="en-US" sz="2300"/>
          </a:p>
        </p:txBody>
      </p:sp>
    </p:spTree>
    <p:extLst>
      <p:ext uri="{BB962C8B-B14F-4D97-AF65-F5344CB8AC3E}">
        <p14:creationId xmlns:p14="http://schemas.microsoft.com/office/powerpoint/2010/main" val="8309946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2057400" y="1600201"/>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75000"/>
              <a:buBlip>
                <a:blip r:embed="rId2"/>
              </a:buBlip>
              <a:defRPr sz="2800">
                <a:solidFill>
                  <a:schemeClr val="bg2"/>
                </a:solidFill>
                <a:latin typeface="Verdana" panose="020B0604030504040204" pitchFamily="34" charset="0"/>
              </a:defRPr>
            </a:lvl1pPr>
            <a:lvl2pPr marL="742950" indent="-285750">
              <a:spcBef>
                <a:spcPct val="20000"/>
              </a:spcBef>
              <a:buClr>
                <a:srgbClr val="FF0000"/>
              </a:buClr>
              <a:buSzPct val="70000"/>
              <a:buFont typeface="Verdana" panose="020B0604030504040204" pitchFamily="34" charset="0"/>
              <a:buChar char="–"/>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5000"/>
              <a:buBlip>
                <a:blip r:embed="rId4"/>
              </a:buBlip>
              <a:defRPr>
                <a:solidFill>
                  <a:schemeClr val="bg2"/>
                </a:solidFill>
                <a:latin typeface="Verdana" panose="020B0604030504040204" pitchFamily="34" charset="0"/>
              </a:defRPr>
            </a:lvl4pPr>
            <a:lvl5pPr marL="2057400" indent="-228600">
              <a:spcBef>
                <a:spcPct val="20000"/>
              </a:spcBef>
              <a:buSzPct val="60000"/>
              <a:buFont typeface="ZapfDingbats BT" pitchFamily="18" charset="2"/>
              <a:buBlip>
                <a:blip r:embed="rId5"/>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9pPr>
          </a:lstStyle>
          <a:p>
            <a:pPr eaLnBrk="0" fontAlgn="base" hangingPunct="0">
              <a:spcAft>
                <a:spcPct val="0"/>
              </a:spcAft>
              <a:buSzTx/>
              <a:buFontTx/>
              <a:buNone/>
            </a:pPr>
            <a:endParaRPr lang="en-US" altLang="en-US" b="1">
              <a:solidFill>
                <a:srgbClr val="3333CC"/>
              </a:solidFill>
              <a:latin typeface="Times New Roman" panose="02020603050405020304" pitchFamily="18" charset="0"/>
            </a:endParaRPr>
          </a:p>
        </p:txBody>
      </p:sp>
      <p:sp>
        <p:nvSpPr>
          <p:cNvPr id="28675" name="Rectangle 3"/>
          <p:cNvSpPr>
            <a:spLocks noChangeArrowheads="1"/>
          </p:cNvSpPr>
          <p:nvPr/>
        </p:nvSpPr>
        <p:spPr bwMode="auto">
          <a:xfrm>
            <a:off x="1905000" y="1600200"/>
            <a:ext cx="843915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a:spcBef>
                <a:spcPct val="20000"/>
              </a:spcBef>
              <a:buSzPct val="75000"/>
              <a:buBlip>
                <a:blip r:embed="rId2"/>
              </a:buBlip>
              <a:defRPr sz="2800">
                <a:solidFill>
                  <a:schemeClr val="bg2"/>
                </a:solidFill>
                <a:latin typeface="Verdana" panose="020B0604030504040204" pitchFamily="34" charset="0"/>
              </a:defRPr>
            </a:lvl1pPr>
            <a:lvl2pPr marL="742950" indent="-285750">
              <a:spcBef>
                <a:spcPct val="20000"/>
              </a:spcBef>
              <a:buClr>
                <a:srgbClr val="FF0000"/>
              </a:buClr>
              <a:buSzPct val="70000"/>
              <a:buFont typeface="Verdana" panose="020B0604030504040204" pitchFamily="34" charset="0"/>
              <a:buChar char="–"/>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5000"/>
              <a:buBlip>
                <a:blip r:embed="rId4"/>
              </a:buBlip>
              <a:defRPr>
                <a:solidFill>
                  <a:schemeClr val="bg2"/>
                </a:solidFill>
                <a:latin typeface="Verdana" panose="020B0604030504040204" pitchFamily="34" charset="0"/>
              </a:defRPr>
            </a:lvl4pPr>
            <a:lvl5pPr marL="2057400" indent="-228600">
              <a:spcBef>
                <a:spcPct val="20000"/>
              </a:spcBef>
              <a:buSzPct val="60000"/>
              <a:buFont typeface="ZapfDingbats BT" pitchFamily="18" charset="2"/>
              <a:buBlip>
                <a:blip r:embed="rId5"/>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Font typeface="ZapfDingbats BT" pitchFamily="18" charset="2"/>
              <a:buBlip>
                <a:blip r:embed="rId5"/>
              </a:buBlip>
              <a:defRPr>
                <a:solidFill>
                  <a:schemeClr val="bg2"/>
                </a:solidFill>
                <a:latin typeface="Verdana" panose="020B0604030504040204" pitchFamily="34" charset="0"/>
              </a:defRPr>
            </a:lvl9pPr>
          </a:lstStyle>
          <a:p>
            <a:pPr fontAlgn="base">
              <a:spcAft>
                <a:spcPct val="0"/>
              </a:spcAft>
              <a:buSzTx/>
              <a:buFontTx/>
              <a:buChar char="•"/>
            </a:pPr>
            <a:endParaRPr lang="en-GB" altLang="en-US" sz="2000" b="1">
              <a:solidFill>
                <a:srgbClr val="000000"/>
              </a:solidFill>
              <a:latin typeface="Arial" panose="020B0604020202020204" pitchFamily="34" charset="0"/>
            </a:endParaRPr>
          </a:p>
        </p:txBody>
      </p:sp>
      <p:sp>
        <p:nvSpPr>
          <p:cNvPr id="28676" name="Rectangle 4"/>
          <p:cNvSpPr>
            <a:spLocks noGrp="1" noChangeArrowheads="1"/>
          </p:cNvSpPr>
          <p:nvPr>
            <p:ph type="title"/>
          </p:nvPr>
        </p:nvSpPr>
        <p:spPr/>
        <p:txBody>
          <a:bodyPr/>
          <a:lstStyle/>
          <a:p>
            <a:r>
              <a:rPr lang="en-GB" altLang="en-US" smtClean="0"/>
              <a:t>Highlights of achievements (IV)</a:t>
            </a:r>
          </a:p>
        </p:txBody>
      </p:sp>
      <p:sp>
        <p:nvSpPr>
          <p:cNvPr id="28677" name="Rectangle 5"/>
          <p:cNvSpPr>
            <a:spLocks noGrp="1" noChangeArrowheads="1"/>
          </p:cNvSpPr>
          <p:nvPr>
            <p:ph idx="1"/>
          </p:nvPr>
        </p:nvSpPr>
        <p:spPr>
          <a:xfrm>
            <a:off x="1981200" y="981076"/>
            <a:ext cx="8686800" cy="4824413"/>
          </a:xfrm>
        </p:spPr>
        <p:txBody>
          <a:bodyPr/>
          <a:lstStyle/>
          <a:p>
            <a:pPr>
              <a:lnSpc>
                <a:spcPct val="80000"/>
              </a:lnSpc>
              <a:spcBef>
                <a:spcPts val="1200"/>
              </a:spcBef>
            </a:pPr>
            <a:r>
              <a:rPr lang="en-GB" altLang="en-US" sz="2400"/>
              <a:t>Lead study group for Identity Management </a:t>
            </a:r>
          </a:p>
          <a:p>
            <a:pPr lvl="1">
              <a:lnSpc>
                <a:spcPct val="80000"/>
              </a:lnSpc>
              <a:spcBef>
                <a:spcPts val="1200"/>
              </a:spcBef>
            </a:pPr>
            <a:r>
              <a:rPr lang="en-GB" altLang="en-US" sz="2200"/>
              <a:t>Continued collaboration with OASIS on IdM.</a:t>
            </a:r>
          </a:p>
          <a:p>
            <a:pPr lvl="1">
              <a:lnSpc>
                <a:spcPct val="80000"/>
              </a:lnSpc>
              <a:spcBef>
                <a:spcPts val="1200"/>
              </a:spcBef>
            </a:pPr>
            <a:r>
              <a:rPr lang="en-GB" altLang="en-US" sz="2200"/>
              <a:t>A WIKI with IdM Roadmap is available from the SG17 web page - provides a compilation of existing and ongoing IdM standards globally &amp; reflects coordination with other bodies. </a:t>
            </a:r>
          </a:p>
          <a:p>
            <a:pPr lvl="1">
              <a:lnSpc>
                <a:spcPct val="80000"/>
              </a:lnSpc>
              <a:spcBef>
                <a:spcPts val="1200"/>
              </a:spcBef>
            </a:pPr>
            <a:r>
              <a:rPr lang="en-GB" altLang="en-US" sz="2200"/>
              <a:t>Continuation of Joint Coordination Activity of Identity Management (JCA-IdM).</a:t>
            </a:r>
          </a:p>
          <a:p>
            <a:pPr>
              <a:lnSpc>
                <a:spcPct val="80000"/>
              </a:lnSpc>
              <a:spcBef>
                <a:spcPts val="1200"/>
              </a:spcBef>
            </a:pPr>
            <a:r>
              <a:rPr lang="en-GB" altLang="en-US" sz="2400"/>
              <a:t>Lead study group for Languages and Description Techniques </a:t>
            </a:r>
          </a:p>
          <a:p>
            <a:pPr lvl="1">
              <a:lnSpc>
                <a:spcPct val="80000"/>
              </a:lnSpc>
              <a:spcBef>
                <a:spcPts val="1200"/>
              </a:spcBef>
            </a:pPr>
            <a:r>
              <a:rPr lang="en-GB" altLang="en-US" sz="2200"/>
              <a:t>Collaboration with ETSI on TTCN-3, JTC 1/SC 7 on ODP, and JTC 1/SC 6 on ASN.1, OIDs and registration.</a:t>
            </a:r>
          </a:p>
          <a:p>
            <a:pPr lvl="1">
              <a:lnSpc>
                <a:spcPct val="80000"/>
              </a:lnSpc>
              <a:spcBef>
                <a:spcPts val="1200"/>
              </a:spcBef>
            </a:pPr>
            <a:r>
              <a:rPr lang="en-GB" altLang="en-US" sz="2200"/>
              <a:t>Supported SDL-Forum and SAM Workshop on languages.</a:t>
            </a:r>
          </a:p>
        </p:txBody>
      </p:sp>
    </p:spTree>
    <p:extLst>
      <p:ext uri="{BB962C8B-B14F-4D97-AF65-F5344CB8AC3E}">
        <p14:creationId xmlns:p14="http://schemas.microsoft.com/office/powerpoint/2010/main" val="30214207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524000" y="0"/>
            <a:ext cx="9144000" cy="1125538"/>
          </a:xfrm>
        </p:spPr>
        <p:txBody>
          <a:bodyPr/>
          <a:lstStyle/>
          <a:p>
            <a:r>
              <a:rPr lang="en-US" altLang="en-US" smtClean="0"/>
              <a:t>Fundamental Security</a:t>
            </a:r>
            <a:br>
              <a:rPr lang="en-US" altLang="en-US" smtClean="0"/>
            </a:br>
            <a:r>
              <a:rPr lang="en-US" altLang="en-US" sz="3200"/>
              <a:t>(WP 1/17) Highlights (I)</a:t>
            </a:r>
          </a:p>
        </p:txBody>
      </p:sp>
      <p:sp>
        <p:nvSpPr>
          <p:cNvPr id="29699" name="Rectangle 3"/>
          <p:cNvSpPr>
            <a:spLocks noGrp="1" noChangeArrowheads="1"/>
          </p:cNvSpPr>
          <p:nvPr>
            <p:ph idx="1"/>
          </p:nvPr>
        </p:nvSpPr>
        <p:spPr>
          <a:xfrm>
            <a:off x="1981201" y="1196976"/>
            <a:ext cx="8507413" cy="4608513"/>
          </a:xfrm>
        </p:spPr>
        <p:txBody>
          <a:bodyPr/>
          <a:lstStyle/>
          <a:p>
            <a:pPr>
              <a:lnSpc>
                <a:spcPct val="80000"/>
              </a:lnSpc>
            </a:pPr>
            <a:r>
              <a:rPr lang="en-US" altLang="en-US" sz="2400" b="1"/>
              <a:t>Telecommunication/ICT security coordination</a:t>
            </a:r>
          </a:p>
          <a:p>
            <a:pPr lvl="1">
              <a:lnSpc>
                <a:spcPct val="80000"/>
              </a:lnSpc>
            </a:pPr>
            <a:r>
              <a:rPr lang="en-US" altLang="en-US" sz="1900"/>
              <a:t>Management support of other SG17 security Questions</a:t>
            </a:r>
          </a:p>
          <a:p>
            <a:pPr lvl="1">
              <a:lnSpc>
                <a:spcPct val="80000"/>
              </a:lnSpc>
            </a:pPr>
            <a:r>
              <a:rPr lang="en-US" altLang="en-US" sz="1900"/>
              <a:t>Security coordination</a:t>
            </a:r>
          </a:p>
          <a:p>
            <a:pPr lvl="1">
              <a:lnSpc>
                <a:spcPct val="80000"/>
              </a:lnSpc>
            </a:pPr>
            <a:r>
              <a:rPr lang="en-US" altLang="en-US" sz="1900"/>
              <a:t>Security project (see separate slide)</a:t>
            </a:r>
          </a:p>
          <a:p>
            <a:pPr>
              <a:lnSpc>
                <a:spcPct val="80000"/>
              </a:lnSpc>
              <a:spcBef>
                <a:spcPts val="1200"/>
              </a:spcBef>
            </a:pPr>
            <a:r>
              <a:rPr lang="en-US" altLang="en-US" sz="2400" b="1"/>
              <a:t>Security architecture and framework</a:t>
            </a:r>
          </a:p>
          <a:p>
            <a:pPr lvl="1">
              <a:lnSpc>
                <a:spcPct val="80000"/>
              </a:lnSpc>
            </a:pPr>
            <a:r>
              <a:rPr lang="en-US" altLang="en-US" sz="1900"/>
              <a:t>Network security architecture, IPv6 security, …</a:t>
            </a:r>
          </a:p>
          <a:p>
            <a:pPr lvl="1">
              <a:lnSpc>
                <a:spcPct val="80000"/>
              </a:lnSpc>
            </a:pPr>
            <a:r>
              <a:rPr lang="en-US" altLang="en-US" sz="1900"/>
              <a:t>4 new Recs, 1 new Supplement; 3 under development.</a:t>
            </a:r>
            <a:endParaRPr lang="en-US" altLang="en-US" sz="1900" b="1"/>
          </a:p>
          <a:p>
            <a:pPr>
              <a:lnSpc>
                <a:spcPct val="80000"/>
              </a:lnSpc>
              <a:spcBef>
                <a:spcPts val="1200"/>
              </a:spcBef>
            </a:pPr>
            <a:r>
              <a:rPr lang="en-US" altLang="en-US" sz="2400" b="1"/>
              <a:t>Telecommunications information security management</a:t>
            </a:r>
          </a:p>
          <a:p>
            <a:pPr lvl="1">
              <a:lnSpc>
                <a:spcPct val="80000"/>
              </a:lnSpc>
            </a:pPr>
            <a:r>
              <a:rPr lang="en-US" altLang="en-US" sz="1900"/>
              <a:t>In support of WTSA-12 Resolution 58</a:t>
            </a:r>
          </a:p>
          <a:p>
            <a:pPr lvl="1">
              <a:lnSpc>
                <a:spcPct val="80000"/>
              </a:lnSpc>
            </a:pPr>
            <a:r>
              <a:rPr lang="en-US" altLang="en-US" sz="1900"/>
              <a:t>ISM framework, risk/asset/incident management, PII code of practice, …</a:t>
            </a:r>
          </a:p>
          <a:p>
            <a:pPr lvl="1">
              <a:lnSpc>
                <a:spcPct val="80000"/>
              </a:lnSpc>
            </a:pPr>
            <a:r>
              <a:rPr lang="en-US" altLang="en-US" sz="1900"/>
              <a:t>1 revised Rec, 1 new Supplement; 1 in TAP</a:t>
            </a:r>
          </a:p>
          <a:p>
            <a:pPr lvl="1">
              <a:lnSpc>
                <a:spcPct val="80000"/>
              </a:lnSpc>
            </a:pPr>
            <a:r>
              <a:rPr lang="en-US" altLang="en-US" sz="1900"/>
              <a:t>4 under development.</a:t>
            </a:r>
          </a:p>
        </p:txBody>
      </p:sp>
    </p:spTree>
    <p:extLst>
      <p:ext uri="{BB962C8B-B14F-4D97-AF65-F5344CB8AC3E}">
        <p14:creationId xmlns:p14="http://schemas.microsoft.com/office/powerpoint/2010/main" val="32423946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smtClean="0"/>
              <a:t>Network and Information Security </a:t>
            </a:r>
            <a:r>
              <a:rPr lang="en-US" altLang="en-US" sz="3200"/>
              <a:t>(WP 2/17) Highlights (II)</a:t>
            </a:r>
          </a:p>
        </p:txBody>
      </p:sp>
      <p:sp>
        <p:nvSpPr>
          <p:cNvPr id="30723" name="Rectangle 3"/>
          <p:cNvSpPr>
            <a:spLocks noGrp="1" noChangeArrowheads="1"/>
          </p:cNvSpPr>
          <p:nvPr>
            <p:ph idx="1"/>
          </p:nvPr>
        </p:nvSpPr>
        <p:spPr>
          <a:xfrm>
            <a:off x="1981201" y="1412875"/>
            <a:ext cx="8651875" cy="4281488"/>
          </a:xfrm>
        </p:spPr>
        <p:txBody>
          <a:bodyPr/>
          <a:lstStyle/>
          <a:p>
            <a:pPr>
              <a:lnSpc>
                <a:spcPct val="80000"/>
              </a:lnSpc>
            </a:pPr>
            <a:r>
              <a:rPr lang="en-US" altLang="en-US" sz="2400" b="1"/>
              <a:t>Cybersecurity</a:t>
            </a:r>
          </a:p>
          <a:p>
            <a:pPr lvl="1">
              <a:lnSpc>
                <a:spcPct val="80000"/>
              </a:lnSpc>
            </a:pPr>
            <a:r>
              <a:rPr lang="en-US" altLang="en-US" sz="2000"/>
              <a:t>In support of WTSA-12 Resolution 50.</a:t>
            </a:r>
          </a:p>
          <a:p>
            <a:pPr lvl="1">
              <a:lnSpc>
                <a:spcPct val="80000"/>
              </a:lnSpc>
            </a:pPr>
            <a:r>
              <a:rPr lang="en-US" altLang="en-US" sz="2000"/>
              <a:t>Finalized cybersecurity information exchange (CYBEX), X.1500 series.</a:t>
            </a:r>
          </a:p>
          <a:p>
            <a:pPr lvl="1">
              <a:lnSpc>
                <a:spcPct val="80000"/>
              </a:lnSpc>
            </a:pPr>
            <a:r>
              <a:rPr lang="en-US" altLang="en-US" sz="2000"/>
              <a:t>Intense work program; many collaborations with principal forums of the cybersecurity community.</a:t>
            </a:r>
          </a:p>
          <a:p>
            <a:pPr lvl="1">
              <a:lnSpc>
                <a:spcPct val="80000"/>
              </a:lnSpc>
            </a:pPr>
            <a:r>
              <a:rPr lang="en-US" altLang="en-US" sz="2000"/>
              <a:t>9 new Recs, 8 Amendments,</a:t>
            </a:r>
            <a:br>
              <a:rPr lang="en-US" altLang="en-US" sz="2000"/>
            </a:br>
            <a:r>
              <a:rPr lang="en-US" altLang="en-US" sz="2000"/>
              <a:t>2 new Supplements (1 revised); 2 in TAP</a:t>
            </a:r>
          </a:p>
          <a:p>
            <a:pPr lvl="1">
              <a:lnSpc>
                <a:spcPct val="80000"/>
              </a:lnSpc>
            </a:pPr>
            <a:r>
              <a:rPr lang="en-US" altLang="en-US" sz="2000"/>
              <a:t>3 under development.</a:t>
            </a:r>
          </a:p>
          <a:p>
            <a:pPr>
              <a:lnSpc>
                <a:spcPct val="80000"/>
              </a:lnSpc>
              <a:spcBef>
                <a:spcPts val="1200"/>
              </a:spcBef>
            </a:pPr>
            <a:r>
              <a:rPr lang="en-US" altLang="en-US" sz="2400" b="1"/>
              <a:t>Countering spam by technical means</a:t>
            </a:r>
          </a:p>
          <a:p>
            <a:pPr lvl="1">
              <a:lnSpc>
                <a:spcPct val="80000"/>
              </a:lnSpc>
            </a:pPr>
            <a:r>
              <a:rPr lang="en-US" altLang="en-US" sz="2000"/>
              <a:t>In support WTSA-12 Resolution 52</a:t>
            </a:r>
          </a:p>
          <a:p>
            <a:pPr lvl="1">
              <a:lnSpc>
                <a:spcPct val="80000"/>
              </a:lnSpc>
            </a:pPr>
            <a:r>
              <a:rPr lang="en-US" altLang="en-US" sz="2000"/>
              <a:t>Countering spam in voice spam, mobile messaging spam, …</a:t>
            </a:r>
          </a:p>
          <a:p>
            <a:pPr lvl="1">
              <a:lnSpc>
                <a:spcPct val="80000"/>
              </a:lnSpc>
            </a:pPr>
            <a:r>
              <a:rPr lang="en-US" altLang="en-US" sz="2000"/>
              <a:t>2 new Recs, 2 Supplements;</a:t>
            </a:r>
          </a:p>
          <a:p>
            <a:pPr lvl="1">
              <a:lnSpc>
                <a:spcPct val="80000"/>
              </a:lnSpc>
            </a:pPr>
            <a:r>
              <a:rPr lang="en-US" altLang="en-US" sz="2000"/>
              <a:t>4 under development. </a:t>
            </a:r>
          </a:p>
        </p:txBody>
      </p:sp>
    </p:spTree>
    <p:extLst>
      <p:ext uri="{BB962C8B-B14F-4D97-AF65-F5344CB8AC3E}">
        <p14:creationId xmlns:p14="http://schemas.microsoft.com/office/powerpoint/2010/main" val="31532337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24000" y="0"/>
            <a:ext cx="9144000" cy="1557338"/>
          </a:xfrm>
        </p:spPr>
        <p:txBody>
          <a:bodyPr/>
          <a:lstStyle/>
          <a:p>
            <a:r>
              <a:rPr lang="en-US" altLang="en-US" dirty="0" smtClean="0"/>
              <a:t>Identity Management and</a:t>
            </a:r>
            <a:br>
              <a:rPr lang="en-US" altLang="en-US" dirty="0" smtClean="0"/>
            </a:br>
            <a:r>
              <a:rPr lang="en-US" altLang="en-US" dirty="0" smtClean="0"/>
              <a:t>cloud computing security</a:t>
            </a:r>
            <a:br>
              <a:rPr lang="en-US" altLang="en-US" dirty="0" smtClean="0"/>
            </a:br>
            <a:r>
              <a:rPr lang="en-US" altLang="en-US" sz="3200" dirty="0"/>
              <a:t>(WP 3/17) Highlights</a:t>
            </a:r>
          </a:p>
        </p:txBody>
      </p:sp>
      <p:sp>
        <p:nvSpPr>
          <p:cNvPr id="31747" name="Rectangle 3"/>
          <p:cNvSpPr>
            <a:spLocks noGrp="1" noChangeArrowheads="1"/>
          </p:cNvSpPr>
          <p:nvPr>
            <p:ph idx="1"/>
          </p:nvPr>
        </p:nvSpPr>
        <p:spPr>
          <a:xfrm>
            <a:off x="1981200" y="1628776"/>
            <a:ext cx="8578850" cy="4321175"/>
          </a:xfrm>
        </p:spPr>
        <p:txBody>
          <a:bodyPr/>
          <a:lstStyle/>
          <a:p>
            <a:pPr>
              <a:lnSpc>
                <a:spcPct val="80000"/>
              </a:lnSpc>
            </a:pPr>
            <a:r>
              <a:rPr lang="en-US" altLang="en-US" sz="2400" b="1"/>
              <a:t>Identity management architecture and mechanisms</a:t>
            </a:r>
          </a:p>
          <a:p>
            <a:pPr lvl="1">
              <a:lnSpc>
                <a:spcPct val="80000"/>
              </a:lnSpc>
            </a:pPr>
            <a:r>
              <a:rPr lang="en-US" altLang="en-US" sz="1900"/>
              <a:t>Discovery of IdM, IAM taxonomy, telebiometric authentication, entity authentication assurance, trust elevation, sharing network authentication with service authentication, …</a:t>
            </a:r>
          </a:p>
          <a:p>
            <a:pPr lvl="1">
              <a:lnSpc>
                <a:spcPct val="80000"/>
              </a:lnSpc>
            </a:pPr>
            <a:r>
              <a:rPr lang="en-US" altLang="en-US" sz="1900"/>
              <a:t>4 new Recs, 3 under development.</a:t>
            </a:r>
            <a:endParaRPr lang="en-US" altLang="en-US" b="1" smtClean="0"/>
          </a:p>
          <a:p>
            <a:pPr>
              <a:lnSpc>
                <a:spcPct val="80000"/>
              </a:lnSpc>
              <a:spcBef>
                <a:spcPts val="1200"/>
              </a:spcBef>
            </a:pPr>
            <a:endParaRPr lang="en-US" altLang="en-US" sz="2400" b="1"/>
          </a:p>
          <a:p>
            <a:pPr>
              <a:lnSpc>
                <a:spcPct val="80000"/>
              </a:lnSpc>
              <a:spcBef>
                <a:spcPts val="1200"/>
              </a:spcBef>
            </a:pPr>
            <a:r>
              <a:rPr lang="en-US" altLang="en-US" sz="2400" b="1"/>
              <a:t>Cloud computing security</a:t>
            </a:r>
          </a:p>
          <a:p>
            <a:pPr lvl="1">
              <a:lnSpc>
                <a:spcPct val="80000"/>
              </a:lnSpc>
            </a:pPr>
            <a:r>
              <a:rPr lang="en-US" altLang="en-US" sz="1900"/>
              <a:t>Cloud computing security framework, </a:t>
            </a:r>
            <a:r>
              <a:rPr lang="en-GB" altLang="en-US" sz="1900"/>
              <a:t>software as a service security, CaaS/IaaS/NaaS security, </a:t>
            </a:r>
            <a:r>
              <a:rPr lang="en-US" altLang="en-US" sz="1900"/>
              <a:t>Big Data as a Service, </a:t>
            </a:r>
            <a:r>
              <a:rPr lang="en-GB" altLang="en-US" sz="1900"/>
              <a:t>operational security for cloud computing, Code of practice for information security controls based on ISO/IEC 27002 for cloud services, </a:t>
            </a:r>
            <a:r>
              <a:rPr lang="en-US" altLang="en-US" sz="1900"/>
              <a:t>… </a:t>
            </a:r>
          </a:p>
          <a:p>
            <a:pPr lvl="1">
              <a:lnSpc>
                <a:spcPct val="80000"/>
              </a:lnSpc>
            </a:pPr>
            <a:r>
              <a:rPr lang="en-US" altLang="en-US" sz="1900"/>
              <a:t>5 new Recs, 1 revised Rec, 5 under development.</a:t>
            </a:r>
          </a:p>
        </p:txBody>
      </p:sp>
    </p:spTree>
    <p:extLst>
      <p:ext uri="{BB962C8B-B14F-4D97-AF65-F5344CB8AC3E}">
        <p14:creationId xmlns:p14="http://schemas.microsoft.com/office/powerpoint/2010/main" val="41722411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smtClean="0"/>
              <a:t>Application Security</a:t>
            </a:r>
            <a:br>
              <a:rPr lang="en-US" altLang="en-US" smtClean="0"/>
            </a:br>
            <a:r>
              <a:rPr lang="en-US" altLang="en-US" sz="3200"/>
              <a:t>(WP 4/17) Highlights</a:t>
            </a:r>
          </a:p>
        </p:txBody>
      </p:sp>
      <p:sp>
        <p:nvSpPr>
          <p:cNvPr id="32771" name="Rectangle 3"/>
          <p:cNvSpPr>
            <a:spLocks noGrp="1" noChangeArrowheads="1"/>
          </p:cNvSpPr>
          <p:nvPr>
            <p:ph idx="1"/>
          </p:nvPr>
        </p:nvSpPr>
        <p:spPr>
          <a:xfrm>
            <a:off x="1981200" y="1052514"/>
            <a:ext cx="8578850" cy="4752975"/>
          </a:xfrm>
        </p:spPr>
        <p:txBody>
          <a:bodyPr/>
          <a:lstStyle/>
          <a:p>
            <a:pPr>
              <a:lnSpc>
                <a:spcPct val="80000"/>
              </a:lnSpc>
            </a:pPr>
            <a:r>
              <a:rPr lang="en-US" altLang="en-US" sz="2400" b="1"/>
              <a:t>Security aspects of ubiquitous telecommunication services</a:t>
            </a:r>
          </a:p>
          <a:p>
            <a:pPr lvl="1">
              <a:lnSpc>
                <a:spcPct val="80000"/>
              </a:lnSpc>
              <a:spcBef>
                <a:spcPts val="200"/>
              </a:spcBef>
            </a:pPr>
            <a:r>
              <a:rPr lang="en-US" altLang="en-US" sz="1900"/>
              <a:t>IoT security, ITS security, SDN security, smart-grid security, mobile security, mobile phone security, IPTV security and content protection, ubiquitous network security framework, …</a:t>
            </a:r>
          </a:p>
          <a:p>
            <a:pPr lvl="1">
              <a:lnSpc>
                <a:spcPct val="80000"/>
              </a:lnSpc>
              <a:spcBef>
                <a:spcPts val="200"/>
              </a:spcBef>
            </a:pPr>
            <a:r>
              <a:rPr lang="en-US" altLang="en-US" sz="1900"/>
              <a:t>2 new Recs; 3 new Supplements, 3 in TAP</a:t>
            </a:r>
          </a:p>
          <a:p>
            <a:pPr lvl="1">
              <a:lnSpc>
                <a:spcPct val="80000"/>
              </a:lnSpc>
              <a:spcBef>
                <a:spcPts val="200"/>
              </a:spcBef>
            </a:pPr>
            <a:r>
              <a:rPr lang="en-US" altLang="en-US" sz="1900"/>
              <a:t>6 under development</a:t>
            </a:r>
          </a:p>
          <a:p>
            <a:pPr>
              <a:lnSpc>
                <a:spcPct val="80000"/>
              </a:lnSpc>
              <a:spcBef>
                <a:spcPts val="600"/>
              </a:spcBef>
            </a:pPr>
            <a:r>
              <a:rPr lang="en-US" altLang="en-US" sz="2400" b="1"/>
              <a:t>Secure applications services</a:t>
            </a:r>
          </a:p>
          <a:p>
            <a:pPr lvl="1">
              <a:lnSpc>
                <a:spcPct val="80000"/>
              </a:lnSpc>
              <a:spcBef>
                <a:spcPts val="200"/>
              </a:spcBef>
            </a:pPr>
            <a:r>
              <a:rPr lang="en-US" altLang="en-US" sz="1900"/>
              <a:t>Application security mechanisms, XACML, multi-factor authentication, anonymous authentication, authentication in IDSP environments, non-repudiation, peer-to-peer security, fraud detection, …</a:t>
            </a:r>
          </a:p>
          <a:p>
            <a:pPr lvl="1">
              <a:lnSpc>
                <a:spcPct val="80000"/>
              </a:lnSpc>
              <a:spcBef>
                <a:spcPts val="200"/>
              </a:spcBef>
            </a:pPr>
            <a:r>
              <a:rPr lang="en-US" altLang="en-US" sz="1900"/>
              <a:t>8 new Recs, 2 new Supplements</a:t>
            </a:r>
          </a:p>
          <a:p>
            <a:pPr lvl="1">
              <a:lnSpc>
                <a:spcPct val="80000"/>
              </a:lnSpc>
              <a:spcBef>
                <a:spcPts val="200"/>
              </a:spcBef>
            </a:pPr>
            <a:r>
              <a:rPr lang="en-US" altLang="en-US" sz="1900"/>
              <a:t>6 under development </a:t>
            </a:r>
          </a:p>
          <a:p>
            <a:pPr>
              <a:lnSpc>
                <a:spcPct val="80000"/>
              </a:lnSpc>
              <a:spcBef>
                <a:spcPts val="600"/>
              </a:spcBef>
            </a:pPr>
            <a:r>
              <a:rPr lang="en-US" altLang="en-US" sz="2400" b="1"/>
              <a:t>Telebiometrics</a:t>
            </a:r>
          </a:p>
          <a:p>
            <a:pPr lvl="1">
              <a:lnSpc>
                <a:spcPct val="80000"/>
              </a:lnSpc>
              <a:spcBef>
                <a:spcPts val="200"/>
              </a:spcBef>
            </a:pPr>
            <a:r>
              <a:rPr lang="en-US" altLang="en-US" sz="1900"/>
              <a:t>Telebiometrics, e-Health &amp; telemedicines security protocols</a:t>
            </a:r>
          </a:p>
          <a:p>
            <a:pPr lvl="1">
              <a:lnSpc>
                <a:spcPct val="80000"/>
              </a:lnSpc>
              <a:spcBef>
                <a:spcPts val="200"/>
              </a:spcBef>
            </a:pPr>
            <a:r>
              <a:rPr lang="en-US" altLang="en-US" sz="1900"/>
              <a:t>3 new Recs, 1 in TAP, 8 under development.</a:t>
            </a:r>
          </a:p>
        </p:txBody>
      </p:sp>
    </p:spTree>
    <p:extLst>
      <p:ext uri="{BB962C8B-B14F-4D97-AF65-F5344CB8AC3E}">
        <p14:creationId xmlns:p14="http://schemas.microsoft.com/office/powerpoint/2010/main" val="7042680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smtClean="0"/>
              <a:t>Formal languages</a:t>
            </a:r>
            <a:br>
              <a:rPr lang="en-US" altLang="en-US" smtClean="0"/>
            </a:br>
            <a:r>
              <a:rPr lang="en-US" altLang="en-US" sz="3200"/>
              <a:t>(WP 5/17) Highlights (I)</a:t>
            </a:r>
          </a:p>
        </p:txBody>
      </p:sp>
      <p:sp>
        <p:nvSpPr>
          <p:cNvPr id="33795" name="Rectangle 3"/>
          <p:cNvSpPr>
            <a:spLocks noGrp="1" noChangeArrowheads="1"/>
          </p:cNvSpPr>
          <p:nvPr>
            <p:ph idx="1"/>
          </p:nvPr>
        </p:nvSpPr>
        <p:spPr>
          <a:xfrm>
            <a:off x="1981201" y="1125538"/>
            <a:ext cx="8507413" cy="4824412"/>
          </a:xfrm>
        </p:spPr>
        <p:txBody>
          <a:bodyPr/>
          <a:lstStyle/>
          <a:p>
            <a:pPr>
              <a:lnSpc>
                <a:spcPct val="80000"/>
              </a:lnSpc>
              <a:spcBef>
                <a:spcPts val="1200"/>
              </a:spcBef>
            </a:pPr>
            <a:r>
              <a:rPr lang="en-US" altLang="en-US" sz="2400" b="1" dirty="0"/>
              <a:t>Generic technologies to support secure applications</a:t>
            </a:r>
          </a:p>
          <a:p>
            <a:pPr lvl="1">
              <a:lnSpc>
                <a:spcPct val="80000"/>
              </a:lnSpc>
            </a:pPr>
            <a:r>
              <a:rPr lang="en-US" altLang="en-US" sz="1900" dirty="0"/>
              <a:t>X.500-series on Directory including X.509 on PKI, computerized directory assistance, Abstract Syntax Notation One (ASN.1), Object Identifiers (OIDs) and associated registration authorities, ODP, certified e-mail.</a:t>
            </a:r>
          </a:p>
          <a:p>
            <a:pPr lvl="1">
              <a:lnSpc>
                <a:spcPct val="80000"/>
              </a:lnSpc>
            </a:pPr>
            <a:r>
              <a:rPr lang="en-US" altLang="en-US" sz="1900" dirty="0"/>
              <a:t>ASN.1 and OID project (see separate slide)</a:t>
            </a:r>
          </a:p>
          <a:p>
            <a:pPr lvl="1">
              <a:lnSpc>
                <a:spcPct val="80000"/>
              </a:lnSpc>
            </a:pPr>
            <a:r>
              <a:rPr lang="en-US" altLang="en-US" sz="1900" dirty="0"/>
              <a:t>4 new Recs, 23 revised Recs, 14 technical corrigenda to X.500 series; 1 TR; 8 under development.</a:t>
            </a:r>
          </a:p>
          <a:p>
            <a:pPr>
              <a:lnSpc>
                <a:spcPct val="80000"/>
              </a:lnSpc>
              <a:spcBef>
                <a:spcPts val="800"/>
              </a:spcBef>
            </a:pPr>
            <a:endParaRPr lang="en-US" altLang="en-US" sz="2400" b="1" dirty="0"/>
          </a:p>
          <a:p>
            <a:pPr>
              <a:lnSpc>
                <a:spcPct val="80000"/>
              </a:lnSpc>
              <a:spcBef>
                <a:spcPts val="800"/>
              </a:spcBef>
            </a:pPr>
            <a:r>
              <a:rPr lang="en-US" altLang="en-US" sz="2400" b="1" dirty="0"/>
              <a:t>Formal languages for telecommunication software and testing</a:t>
            </a:r>
          </a:p>
          <a:p>
            <a:pPr lvl="1">
              <a:lnSpc>
                <a:spcPct val="80000"/>
              </a:lnSpc>
              <a:spcBef>
                <a:spcPts val="400"/>
              </a:spcBef>
            </a:pPr>
            <a:r>
              <a:rPr lang="en-US" altLang="en-US" sz="1900" dirty="0"/>
              <a:t>SDL-2010, UML, MSC, URN, Testing and Test Control Notation (TTCN-3), …</a:t>
            </a:r>
          </a:p>
          <a:p>
            <a:pPr lvl="1">
              <a:lnSpc>
                <a:spcPct val="80000"/>
              </a:lnSpc>
            </a:pPr>
            <a:r>
              <a:rPr lang="en-US" altLang="en-US" sz="1900" dirty="0"/>
              <a:t>6 new Recs, 30 revised Recs; 4 revised Implementer Guides, 1 revised Supplement, 3 in AAP, 19 under development.</a:t>
            </a:r>
          </a:p>
        </p:txBody>
      </p:sp>
    </p:spTree>
    <p:extLst>
      <p:ext uri="{BB962C8B-B14F-4D97-AF65-F5344CB8AC3E}">
        <p14:creationId xmlns:p14="http://schemas.microsoft.com/office/powerpoint/2010/main" val="32919343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title"/>
          </p:nvPr>
        </p:nvSpPr>
        <p:spPr>
          <a:xfrm>
            <a:off x="1524000" y="333375"/>
            <a:ext cx="9144000" cy="863600"/>
          </a:xfrm>
        </p:spPr>
        <p:txBody>
          <a:bodyPr/>
          <a:lstStyle/>
          <a:p>
            <a:r>
              <a:rPr lang="en-US" altLang="en-US" smtClean="0"/>
              <a:t>Telecommunication/ICT security coordination Project</a:t>
            </a:r>
            <a:br>
              <a:rPr lang="en-US" altLang="en-US" smtClean="0"/>
            </a:br>
            <a:r>
              <a:rPr lang="en-US" altLang="en-US" sz="2000"/>
              <a:t>(Major focus is on coordination and outreach)</a:t>
            </a:r>
          </a:p>
        </p:txBody>
      </p:sp>
      <p:sp>
        <p:nvSpPr>
          <p:cNvPr id="34819" name="Rectangle 6"/>
          <p:cNvSpPr>
            <a:spLocks noGrp="1" noChangeArrowheads="1"/>
          </p:cNvSpPr>
          <p:nvPr>
            <p:ph idx="1"/>
          </p:nvPr>
        </p:nvSpPr>
        <p:spPr>
          <a:xfrm>
            <a:off x="2063750" y="1557339"/>
            <a:ext cx="8496300" cy="4321175"/>
          </a:xfrm>
        </p:spPr>
        <p:txBody>
          <a:bodyPr/>
          <a:lstStyle/>
          <a:p>
            <a:pPr>
              <a:lnSpc>
                <a:spcPct val="80000"/>
              </a:lnSpc>
              <a:spcBef>
                <a:spcPts val="800"/>
              </a:spcBef>
            </a:pPr>
            <a:r>
              <a:rPr lang="en-US" altLang="en-US" sz="2000" b="1"/>
              <a:t>Security coordination</a:t>
            </a:r>
          </a:p>
          <a:p>
            <a:pPr lvl="1">
              <a:lnSpc>
                <a:spcPct val="80000"/>
              </a:lnSpc>
              <a:spcBef>
                <a:spcPts val="600"/>
              </a:spcBef>
            </a:pPr>
            <a:r>
              <a:rPr lang="en-US" altLang="en-US" sz="1700"/>
              <a:t>Within SG17, with ITU-T SGs, with ITU-D and externally.</a:t>
            </a:r>
          </a:p>
          <a:p>
            <a:pPr lvl="1">
              <a:lnSpc>
                <a:spcPct val="80000"/>
              </a:lnSpc>
              <a:spcBef>
                <a:spcPts val="600"/>
              </a:spcBef>
            </a:pPr>
            <a:r>
              <a:rPr lang="en-US" altLang="en-US" sz="1700"/>
              <a:t>Kept TSAG, ISO/IEC/ITU-T SAG-S informed on security efforts.</a:t>
            </a:r>
          </a:p>
          <a:p>
            <a:pPr lvl="1">
              <a:lnSpc>
                <a:spcPct val="80000"/>
              </a:lnSpc>
              <a:spcBef>
                <a:spcPts val="600"/>
              </a:spcBef>
            </a:pPr>
            <a:r>
              <a:rPr lang="en-US" altLang="en-US" sz="1700"/>
              <a:t>Made presentations to workshops/seminars and to GSC.</a:t>
            </a:r>
          </a:p>
          <a:p>
            <a:pPr lvl="1">
              <a:lnSpc>
                <a:spcPct val="80000"/>
              </a:lnSpc>
              <a:spcBef>
                <a:spcPts val="600"/>
              </a:spcBef>
            </a:pPr>
            <a:r>
              <a:rPr lang="en-US" altLang="en-US" sz="1700"/>
              <a:t>Maintained reference information on the LSG on security webpage.</a:t>
            </a:r>
          </a:p>
          <a:p>
            <a:pPr>
              <a:lnSpc>
                <a:spcPct val="80000"/>
              </a:lnSpc>
              <a:spcBef>
                <a:spcPts val="800"/>
              </a:spcBef>
            </a:pPr>
            <a:r>
              <a:rPr lang="en-US" altLang="en-US" sz="2000" b="1"/>
              <a:t>Compendium of Security Recommendations </a:t>
            </a:r>
          </a:p>
          <a:p>
            <a:pPr lvl="1">
              <a:lnSpc>
                <a:spcPct val="85000"/>
              </a:lnSpc>
              <a:spcBef>
                <a:spcPts val="600"/>
              </a:spcBef>
            </a:pPr>
            <a:r>
              <a:rPr lang="en-US" altLang="en-US" sz="1700"/>
              <a:t>Includes catalogs of approved security-related Recommendations and security definitions extracted from approved Recommendations.</a:t>
            </a:r>
          </a:p>
          <a:p>
            <a:pPr>
              <a:lnSpc>
                <a:spcPct val="80000"/>
              </a:lnSpc>
              <a:spcBef>
                <a:spcPts val="800"/>
              </a:spcBef>
            </a:pPr>
            <a:r>
              <a:rPr lang="en-US" altLang="en-US" sz="2000" b="1"/>
              <a:t>Security Standards Roadmap</a:t>
            </a:r>
          </a:p>
          <a:p>
            <a:pPr lvl="1">
              <a:lnSpc>
                <a:spcPct val="85000"/>
              </a:lnSpc>
              <a:spcBef>
                <a:spcPts val="600"/>
              </a:spcBef>
            </a:pPr>
            <a:r>
              <a:rPr lang="en-US" altLang="en-US" sz="1700"/>
              <a:t>Includes searchable database of approved ICT security standards from ITU-T and others (e.g., ATIS, ENISA, ETSI, IEEE,</a:t>
            </a:r>
            <a:br>
              <a:rPr lang="en-US" altLang="en-US" sz="1700"/>
            </a:br>
            <a:r>
              <a:rPr lang="en-US" altLang="en-US" sz="1700"/>
              <a:t>ISO/IEC JTC 1, IETF, OASIS, 3GPP, 3GPP2).</a:t>
            </a:r>
          </a:p>
          <a:p>
            <a:pPr>
              <a:lnSpc>
                <a:spcPct val="80000"/>
              </a:lnSpc>
              <a:spcBef>
                <a:spcPts val="800"/>
              </a:spcBef>
            </a:pPr>
            <a:r>
              <a:rPr lang="en-US" altLang="en-US" sz="2000" b="1"/>
              <a:t>ITU-T Security manual</a:t>
            </a:r>
          </a:p>
          <a:p>
            <a:pPr lvl="1">
              <a:lnSpc>
                <a:spcPct val="80000"/>
              </a:lnSpc>
              <a:spcBef>
                <a:spcPts val="600"/>
              </a:spcBef>
            </a:pPr>
            <a:r>
              <a:rPr lang="en-US" altLang="en-US" sz="1700"/>
              <a:t>6</a:t>
            </a:r>
            <a:r>
              <a:rPr lang="en-US" altLang="en-US" sz="1700" baseline="30000"/>
              <a:t>th</a:t>
            </a:r>
            <a:r>
              <a:rPr lang="en-US" altLang="en-US" sz="1700"/>
              <a:t> edition produced.</a:t>
            </a:r>
          </a:p>
        </p:txBody>
      </p:sp>
    </p:spTree>
    <p:extLst>
      <p:ext uri="{BB962C8B-B14F-4D97-AF65-F5344CB8AC3E}">
        <p14:creationId xmlns:p14="http://schemas.microsoft.com/office/powerpoint/2010/main" val="14897780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955327" y="323911"/>
            <a:ext cx="10481470" cy="1092599"/>
          </a:xfrm>
          <a:prstGeom prst="rect">
            <a:avLst/>
          </a:prstGeom>
          <a:noFill/>
        </p:spPr>
        <p:txBody>
          <a:bodyPr wrap="square" lIns="45711" tIns="22856" rIns="45711" bIns="22856" rtlCol="0">
            <a:spAutoFit/>
          </a:bodyPr>
          <a:lstStyle/>
          <a:p>
            <a:pPr algn="ctr"/>
            <a:r>
              <a:rPr lang="en-US" sz="4000" b="1" dirty="0">
                <a:solidFill>
                  <a:schemeClr val="tx2"/>
                </a:solidFill>
                <a:latin typeface="Lato Regular"/>
                <a:cs typeface="Lato Regular"/>
              </a:rPr>
              <a:t>Study Group </a:t>
            </a:r>
            <a:r>
              <a:rPr lang="en-US" sz="4000" b="1" dirty="0" smtClean="0">
                <a:solidFill>
                  <a:schemeClr val="tx2"/>
                </a:solidFill>
                <a:latin typeface="Lato Regular"/>
                <a:cs typeface="Lato Regular"/>
              </a:rPr>
              <a:t>17- Security</a:t>
            </a:r>
            <a:r>
              <a:rPr lang="en-US" sz="4400" b="1" dirty="0">
                <a:solidFill>
                  <a:schemeClr val="tx2"/>
                </a:solidFill>
                <a:latin typeface="Lato Regular"/>
                <a:cs typeface="Lato Regular"/>
              </a:rPr>
              <a:t/>
            </a:r>
            <a:br>
              <a:rPr lang="en-US" sz="4400" b="1" dirty="0">
                <a:solidFill>
                  <a:schemeClr val="tx2"/>
                </a:solidFill>
                <a:latin typeface="Lato Regular"/>
                <a:cs typeface="Lato Regular"/>
              </a:rPr>
            </a:br>
            <a:r>
              <a:rPr lang="en-US" sz="2800" b="1" dirty="0">
                <a:solidFill>
                  <a:srgbClr val="00B0F0"/>
                </a:solidFill>
                <a:latin typeface="Lato Regular"/>
                <a:cs typeface="Lato Regular"/>
              </a:rPr>
              <a:t>Building confidence and security in the use of ICTs</a:t>
            </a:r>
            <a:endParaRPr lang="id-ID" sz="4000" b="1" dirty="0">
              <a:solidFill>
                <a:srgbClr val="00B0F0"/>
              </a:solidFill>
              <a:latin typeface="Lato Regular"/>
              <a:cs typeface="Lato Regular"/>
            </a:endParaRPr>
          </a:p>
        </p:txBody>
      </p:sp>
      <p:sp>
        <p:nvSpPr>
          <p:cNvPr id="5" name="Rectangle 4"/>
          <p:cNvSpPr/>
          <p:nvPr/>
        </p:nvSpPr>
        <p:spPr>
          <a:xfrm>
            <a:off x="2745950" y="2872734"/>
            <a:ext cx="2889390" cy="677108"/>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Cloud computing </a:t>
            </a:r>
            <a:r>
              <a:rPr lang="en-GB" altLang="ja-JP" sz="2000" b="1" dirty="0" smtClean="0">
                <a:solidFill>
                  <a:schemeClr val="tx2"/>
                </a:solidFill>
                <a:latin typeface="Lato" charset="0"/>
                <a:ea typeface="Lato" charset="0"/>
                <a:cs typeface="Lato" charset="0"/>
              </a:rPr>
              <a:t/>
            </a:r>
            <a:br>
              <a:rPr lang="en-GB" altLang="ja-JP" sz="2000" b="1" dirty="0" smtClean="0">
                <a:solidFill>
                  <a:schemeClr val="tx2"/>
                </a:solidFill>
                <a:latin typeface="Lato" charset="0"/>
                <a:ea typeface="Lato" charset="0"/>
                <a:cs typeface="Lato" charset="0"/>
              </a:rPr>
            </a:br>
            <a:r>
              <a:rPr lang="en-GB" altLang="ja-JP" sz="2000" b="1" dirty="0" smtClean="0">
                <a:solidFill>
                  <a:schemeClr val="tx2"/>
                </a:solidFill>
                <a:latin typeface="Lato" charset="0"/>
                <a:ea typeface="Lato" charset="0"/>
                <a:cs typeface="Lato" charset="0"/>
              </a:rPr>
              <a:t>security</a:t>
            </a:r>
            <a:endParaRPr lang="en-GB" altLang="ja-JP" sz="2000" b="1" dirty="0">
              <a:solidFill>
                <a:schemeClr val="tx2"/>
              </a:solidFill>
              <a:latin typeface="Lato" charset="0"/>
              <a:ea typeface="Lato" charset="0"/>
              <a:cs typeface="Lato" charset="0"/>
            </a:endParaRPr>
          </a:p>
        </p:txBody>
      </p:sp>
      <p:sp>
        <p:nvSpPr>
          <p:cNvPr id="70" name="Rectangle 69"/>
          <p:cNvSpPr/>
          <p:nvPr/>
        </p:nvSpPr>
        <p:spPr>
          <a:xfrm>
            <a:off x="2745950" y="1668838"/>
            <a:ext cx="2897126"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Cybersecurity</a:t>
            </a:r>
          </a:p>
        </p:txBody>
      </p:sp>
      <p:sp>
        <p:nvSpPr>
          <p:cNvPr id="72" name="Rectangle 71"/>
          <p:cNvSpPr/>
          <p:nvPr/>
        </p:nvSpPr>
        <p:spPr>
          <a:xfrm>
            <a:off x="2745950" y="4201526"/>
            <a:ext cx="2889390"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US" altLang="ja-JP" sz="2000" b="1" dirty="0" smtClean="0">
                <a:solidFill>
                  <a:schemeClr val="tx2"/>
                </a:solidFill>
                <a:latin typeface="Lato" charset="0"/>
                <a:ea typeface="Lato" charset="0"/>
                <a:cs typeface="Lato" charset="0"/>
              </a:rPr>
              <a:t>ITS security</a:t>
            </a:r>
            <a:endParaRPr lang="en-US" altLang="ja-JP" sz="2000" b="1" dirty="0">
              <a:solidFill>
                <a:schemeClr val="tx2"/>
              </a:solidFill>
              <a:latin typeface="Lato" charset="0"/>
              <a:ea typeface="Lato" charset="0"/>
              <a:cs typeface="Lato" charset="0"/>
            </a:endParaRPr>
          </a:p>
        </p:txBody>
      </p:sp>
      <p:sp>
        <p:nvSpPr>
          <p:cNvPr id="76" name="Rectangle 75"/>
          <p:cNvSpPr/>
          <p:nvPr/>
        </p:nvSpPr>
        <p:spPr>
          <a:xfrm>
            <a:off x="2745950" y="2246811"/>
            <a:ext cx="2889390"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Countering spam</a:t>
            </a:r>
          </a:p>
        </p:txBody>
      </p:sp>
      <p:sp>
        <p:nvSpPr>
          <p:cNvPr id="3" name="Rectangle 2"/>
          <p:cNvSpPr/>
          <p:nvPr/>
        </p:nvSpPr>
        <p:spPr>
          <a:xfrm>
            <a:off x="2745950" y="3675629"/>
            <a:ext cx="2889390" cy="400110"/>
          </a:xfrm>
          <a:prstGeom prst="rect">
            <a:avLst/>
          </a:prstGeom>
          <a:solidFill>
            <a:schemeClr val="accent1">
              <a:lumMod val="20000"/>
              <a:lumOff val="80000"/>
            </a:schemeClr>
          </a:solidFill>
        </p:spPr>
        <p:txBody>
          <a:bodyPr wrap="square">
            <a:spAutoFit/>
          </a:bodyPr>
          <a:lstStyle/>
          <a:p>
            <a:pPr algn="ctr"/>
            <a:r>
              <a:rPr lang="en-US" altLang="ja-JP" sz="2000" b="1" dirty="0" err="1">
                <a:solidFill>
                  <a:schemeClr val="tx2"/>
                </a:solidFill>
                <a:latin typeface="Lato" charset="0"/>
                <a:ea typeface="Lato" charset="0"/>
                <a:cs typeface="Lato" charset="0"/>
              </a:rPr>
              <a:t>IoT</a:t>
            </a:r>
            <a:r>
              <a:rPr lang="en-US" altLang="ja-JP" sz="2000" b="1" dirty="0">
                <a:solidFill>
                  <a:schemeClr val="tx2"/>
                </a:solidFill>
                <a:latin typeface="Lato" charset="0"/>
                <a:ea typeface="Lato" charset="0"/>
                <a:cs typeface="Lato" charset="0"/>
              </a:rPr>
              <a:t> security</a:t>
            </a:r>
          </a:p>
        </p:txBody>
      </p:sp>
      <p:sp>
        <p:nvSpPr>
          <p:cNvPr id="12" name="Rectangle 11"/>
          <p:cNvSpPr/>
          <p:nvPr/>
        </p:nvSpPr>
        <p:spPr>
          <a:xfrm>
            <a:off x="2745950" y="4712034"/>
            <a:ext cx="2897126"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US" altLang="ja-JP" sz="2000" b="1" dirty="0" smtClean="0">
                <a:solidFill>
                  <a:schemeClr val="tx2"/>
                </a:solidFill>
                <a:latin typeface="Lato" charset="0"/>
                <a:ea typeface="Lato" charset="0"/>
                <a:cs typeface="Lato" charset="0"/>
              </a:rPr>
              <a:t>SDN security</a:t>
            </a:r>
            <a:endParaRPr lang="en-US" altLang="ja-JP" sz="2000" b="1" dirty="0">
              <a:solidFill>
                <a:schemeClr val="tx2"/>
              </a:solidFill>
              <a:latin typeface="Lato" charset="0"/>
              <a:ea typeface="Lato" charset="0"/>
              <a:cs typeface="Lato" charset="0"/>
            </a:endParaRPr>
          </a:p>
        </p:txBody>
      </p:sp>
      <p:sp>
        <p:nvSpPr>
          <p:cNvPr id="13" name="Rectangle 12"/>
          <p:cNvSpPr/>
          <p:nvPr/>
        </p:nvSpPr>
        <p:spPr>
          <a:xfrm>
            <a:off x="2738214" y="5245623"/>
            <a:ext cx="2897126" cy="677108"/>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Mobile (phone) security</a:t>
            </a:r>
          </a:p>
        </p:txBody>
      </p:sp>
      <p:sp>
        <p:nvSpPr>
          <p:cNvPr id="14" name="Rectangle 13"/>
          <p:cNvSpPr/>
          <p:nvPr/>
        </p:nvSpPr>
        <p:spPr>
          <a:xfrm>
            <a:off x="2745950" y="6071599"/>
            <a:ext cx="2897126"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Smart-grid security</a:t>
            </a:r>
          </a:p>
        </p:txBody>
      </p:sp>
      <p:sp>
        <p:nvSpPr>
          <p:cNvPr id="15" name="Rectangle 14"/>
          <p:cNvSpPr/>
          <p:nvPr/>
        </p:nvSpPr>
        <p:spPr>
          <a:xfrm>
            <a:off x="6506680" y="1606789"/>
            <a:ext cx="2897126"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Identity management</a:t>
            </a:r>
          </a:p>
        </p:txBody>
      </p:sp>
      <p:sp>
        <p:nvSpPr>
          <p:cNvPr id="16" name="Rectangle 15"/>
          <p:cNvSpPr/>
          <p:nvPr/>
        </p:nvSpPr>
        <p:spPr>
          <a:xfrm>
            <a:off x="6506680" y="2173360"/>
            <a:ext cx="2897126" cy="677108"/>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Information Security Management</a:t>
            </a:r>
          </a:p>
        </p:txBody>
      </p:sp>
      <p:sp>
        <p:nvSpPr>
          <p:cNvPr id="17" name="Rectangle 16"/>
          <p:cNvSpPr/>
          <p:nvPr/>
        </p:nvSpPr>
        <p:spPr>
          <a:xfrm>
            <a:off x="6506680" y="2947017"/>
            <a:ext cx="2897126"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Application security</a:t>
            </a:r>
          </a:p>
        </p:txBody>
      </p:sp>
      <p:sp>
        <p:nvSpPr>
          <p:cNvPr id="18" name="Rectangle 17"/>
          <p:cNvSpPr/>
          <p:nvPr/>
        </p:nvSpPr>
        <p:spPr>
          <a:xfrm>
            <a:off x="6506680" y="3531838"/>
            <a:ext cx="2897126" cy="677108"/>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Big Data analytics security</a:t>
            </a:r>
          </a:p>
        </p:txBody>
      </p:sp>
      <p:sp>
        <p:nvSpPr>
          <p:cNvPr id="19" name="Rectangle 18"/>
          <p:cNvSpPr/>
          <p:nvPr/>
        </p:nvSpPr>
        <p:spPr>
          <a:xfrm>
            <a:off x="6506680" y="4305017"/>
            <a:ext cx="2897126"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PKI, PMI, Directory</a:t>
            </a:r>
          </a:p>
        </p:txBody>
      </p:sp>
      <p:sp>
        <p:nvSpPr>
          <p:cNvPr id="20" name="Rectangle 19"/>
          <p:cNvSpPr/>
          <p:nvPr/>
        </p:nvSpPr>
        <p:spPr>
          <a:xfrm>
            <a:off x="6506680" y="4897989"/>
            <a:ext cx="2897126"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US" altLang="ja-JP" sz="2000" b="1" dirty="0" err="1">
                <a:solidFill>
                  <a:schemeClr val="tx2"/>
                </a:solidFill>
                <a:latin typeface="Lato" charset="0"/>
                <a:ea typeface="Lato" charset="0"/>
                <a:cs typeface="Lato" charset="0"/>
              </a:rPr>
              <a:t>Telebiometrics</a:t>
            </a:r>
            <a:endParaRPr lang="en-US" altLang="ja-JP" sz="2000" b="1" dirty="0">
              <a:solidFill>
                <a:schemeClr val="tx2"/>
              </a:solidFill>
              <a:latin typeface="Lato" charset="0"/>
              <a:ea typeface="Lato" charset="0"/>
              <a:cs typeface="Lato" charset="0"/>
            </a:endParaRPr>
          </a:p>
        </p:txBody>
      </p:sp>
      <p:sp>
        <p:nvSpPr>
          <p:cNvPr id="21" name="Rectangle 20"/>
          <p:cNvSpPr/>
          <p:nvPr/>
        </p:nvSpPr>
        <p:spPr>
          <a:xfrm>
            <a:off x="6506680" y="5396685"/>
            <a:ext cx="2897126" cy="589392"/>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US" altLang="ja-JP" sz="2000" b="1" dirty="0" smtClean="0">
                <a:solidFill>
                  <a:schemeClr val="tx2"/>
                </a:solidFill>
                <a:latin typeface="Lato" charset="0"/>
                <a:ea typeface="Lato" charset="0"/>
                <a:cs typeface="Lato" charset="0"/>
              </a:rPr>
              <a:t>Languages </a:t>
            </a:r>
            <a:br>
              <a:rPr lang="en-US" altLang="ja-JP" sz="2000" b="1" dirty="0" smtClean="0">
                <a:solidFill>
                  <a:schemeClr val="tx2"/>
                </a:solidFill>
                <a:latin typeface="Lato" charset="0"/>
                <a:ea typeface="Lato" charset="0"/>
                <a:cs typeface="Lato" charset="0"/>
              </a:rPr>
            </a:br>
            <a:r>
              <a:rPr lang="en-US" altLang="ja-JP" sz="1400" b="1" dirty="0" smtClean="0">
                <a:solidFill>
                  <a:schemeClr val="tx2"/>
                </a:solidFill>
                <a:latin typeface="Lato" charset="0"/>
                <a:ea typeface="Lato" charset="0"/>
                <a:cs typeface="Lato" charset="0"/>
              </a:rPr>
              <a:t>(ASN.1, </a:t>
            </a:r>
            <a:r>
              <a:rPr lang="en-US" altLang="ja-JP" sz="1400" b="1" dirty="0">
                <a:solidFill>
                  <a:schemeClr val="tx2"/>
                </a:solidFill>
                <a:latin typeface="Lato" charset="0"/>
                <a:ea typeface="Lato" charset="0"/>
                <a:cs typeface="Lato" charset="0"/>
              </a:rPr>
              <a:t>SDL, MSC, TTCN-3 </a:t>
            </a:r>
            <a:r>
              <a:rPr lang="en-US" altLang="ja-JP" sz="1400" b="1" dirty="0" smtClean="0">
                <a:solidFill>
                  <a:schemeClr val="tx2"/>
                </a:solidFill>
                <a:latin typeface="Lato" charset="0"/>
                <a:ea typeface="Lato" charset="0"/>
                <a:cs typeface="Lato" charset="0"/>
              </a:rPr>
              <a:t>…)</a:t>
            </a:r>
            <a:endParaRPr lang="en-US" altLang="ja-JP" sz="1400" b="1" dirty="0">
              <a:solidFill>
                <a:schemeClr val="tx2"/>
              </a:solidFill>
              <a:latin typeface="Lato" charset="0"/>
              <a:ea typeface="Lato" charset="0"/>
              <a:cs typeface="Lato" charset="0"/>
            </a:endParaRPr>
          </a:p>
        </p:txBody>
      </p:sp>
    </p:spTree>
    <p:extLst>
      <p:ext uri="{BB962C8B-B14F-4D97-AF65-F5344CB8AC3E}">
        <p14:creationId xmlns:p14="http://schemas.microsoft.com/office/powerpoint/2010/main" val="2174710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524000" y="188913"/>
            <a:ext cx="9144000" cy="647700"/>
          </a:xfrm>
        </p:spPr>
        <p:txBody>
          <a:bodyPr/>
          <a:lstStyle/>
          <a:p>
            <a:r>
              <a:rPr lang="en-US" altLang="en-US" smtClean="0"/>
              <a:t>ASN.1 and OID Project</a:t>
            </a:r>
          </a:p>
        </p:txBody>
      </p:sp>
      <p:sp>
        <p:nvSpPr>
          <p:cNvPr id="35843" name="Rectangle 3"/>
          <p:cNvSpPr>
            <a:spLocks noGrp="1" noChangeArrowheads="1"/>
          </p:cNvSpPr>
          <p:nvPr>
            <p:ph idx="1"/>
          </p:nvPr>
        </p:nvSpPr>
        <p:spPr>
          <a:xfrm>
            <a:off x="1919288" y="908051"/>
            <a:ext cx="8640762" cy="4824413"/>
          </a:xfrm>
        </p:spPr>
        <p:txBody>
          <a:bodyPr/>
          <a:lstStyle/>
          <a:p>
            <a:pPr>
              <a:spcBef>
                <a:spcPts val="1200"/>
              </a:spcBef>
            </a:pPr>
            <a:r>
              <a:rPr lang="en-GB" altLang="en-US" sz="2000" dirty="0"/>
              <a:t>The SG17 ASN.1 &amp; OID project continues to assist:</a:t>
            </a:r>
            <a:endParaRPr lang="en-US" altLang="en-US" sz="2000" dirty="0"/>
          </a:p>
          <a:p>
            <a:pPr lvl="1">
              <a:spcBef>
                <a:spcPts val="800"/>
              </a:spcBef>
            </a:pPr>
            <a:r>
              <a:rPr lang="en-GB" altLang="en-US" sz="1600" dirty="0"/>
              <a:t>Existing users of ASN.1 and object identifiers (OID), within and outside of ITU‑T (e.g., ITU‑T SG 16, ISO/IEC JTC 1/SC 27, ISO TC 215, 3GPP, etc.).</a:t>
            </a:r>
            <a:endParaRPr lang="en-US" altLang="en-US" sz="1600" dirty="0"/>
          </a:p>
          <a:p>
            <a:pPr lvl="1">
              <a:spcBef>
                <a:spcPts val="800"/>
              </a:spcBef>
            </a:pPr>
            <a:r>
              <a:rPr lang="en-GB" altLang="en-US" sz="1600" dirty="0"/>
              <a:t>Countries (e.g., Algeria, Andorra, Argentina, </a:t>
            </a:r>
            <a:r>
              <a:rPr lang="sv-SE" altLang="en-US" sz="1600" dirty="0"/>
              <a:t>Bolivia, Bosnia and Herzegovina, Brazil, Honduras, Lithuania, Malaysia, Mongolia, Nicaragua, Oman, Philippines, Rwanda, and Sri Lank</a:t>
            </a:r>
            <a:r>
              <a:rPr lang="en-GB" altLang="en-US" sz="1600" dirty="0"/>
              <a:t>), and in particular developing countries, in setting a national registration authority for OIDs.</a:t>
            </a:r>
            <a:endParaRPr lang="en-US" altLang="en-US" sz="1600" dirty="0"/>
          </a:p>
          <a:p>
            <a:pPr>
              <a:lnSpc>
                <a:spcPct val="80000"/>
              </a:lnSpc>
              <a:spcBef>
                <a:spcPts val="1200"/>
              </a:spcBef>
            </a:pPr>
            <a:r>
              <a:rPr lang="en-GB" altLang="en-US" sz="2000" dirty="0"/>
              <a:t>This project provided speakers and tutorial material, and coordinates the provision of tool support to users and the contents of related websites.</a:t>
            </a:r>
            <a:endParaRPr lang="en-US" altLang="en-US" sz="2000" dirty="0"/>
          </a:p>
          <a:p>
            <a:pPr>
              <a:lnSpc>
                <a:spcPct val="80000"/>
              </a:lnSpc>
              <a:spcBef>
                <a:spcPts val="1200"/>
              </a:spcBef>
            </a:pPr>
            <a:r>
              <a:rPr lang="en-GB" altLang="en-US" sz="2000" dirty="0"/>
              <a:t>In cooperation with the TSB, a database is being maintained that contains a machine-</a:t>
            </a:r>
            <a:r>
              <a:rPr lang="en-GB" altLang="en-US" sz="2000" dirty="0" err="1"/>
              <a:t>processable</a:t>
            </a:r>
            <a:r>
              <a:rPr lang="en-GB" altLang="en-US" sz="2000" dirty="0"/>
              <a:t> copy of the current version of all ASN.1 modules that are included in ITU‑T Recommendations.</a:t>
            </a:r>
            <a:br>
              <a:rPr lang="en-GB" altLang="en-US" sz="2000" dirty="0"/>
            </a:br>
            <a:r>
              <a:rPr lang="en-US" altLang="en-US" sz="1800" dirty="0"/>
              <a:t>Database: </a:t>
            </a:r>
            <a:r>
              <a:rPr lang="en-US" altLang="en-US" sz="1800" dirty="0">
                <a:hlinkClick r:id="rId2"/>
              </a:rPr>
              <a:t>http://www.itu.int/ITU-T/asn1/database</a:t>
            </a:r>
            <a:r>
              <a:rPr lang="en-US" altLang="en-US" sz="1800" dirty="0"/>
              <a:t> (&gt;840 modules)</a:t>
            </a:r>
            <a:endParaRPr lang="en-GB" altLang="en-US" sz="1800" dirty="0"/>
          </a:p>
          <a:p>
            <a:pPr>
              <a:lnSpc>
                <a:spcPct val="80000"/>
              </a:lnSpc>
              <a:spcBef>
                <a:spcPts val="1200"/>
              </a:spcBef>
            </a:pPr>
            <a:r>
              <a:rPr lang="en-US" altLang="en-US" sz="2000" dirty="0"/>
              <a:t>OID Repository: </a:t>
            </a:r>
            <a:r>
              <a:rPr lang="en-US" altLang="en-US" sz="2000" dirty="0">
                <a:hlinkClick r:id="rId3"/>
              </a:rPr>
              <a:t>http://www.oid-info.com</a:t>
            </a:r>
            <a:r>
              <a:rPr lang="en-US" altLang="en-US" sz="2000" dirty="0"/>
              <a:t> (&gt;</a:t>
            </a:r>
            <a:r>
              <a:rPr lang="en-US" altLang="en-US" sz="2000" dirty="0" smtClean="0"/>
              <a:t>966 </a:t>
            </a:r>
            <a:r>
              <a:rPr lang="en-US" altLang="en-US" sz="2000" dirty="0"/>
              <a:t>000 OIDs).</a:t>
            </a:r>
          </a:p>
        </p:txBody>
      </p:sp>
    </p:spTree>
    <p:extLst>
      <p:ext uri="{BB962C8B-B14F-4D97-AF65-F5344CB8AC3E}">
        <p14:creationId xmlns:p14="http://schemas.microsoft.com/office/powerpoint/2010/main" val="795269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smtClean="0"/>
              <a:t>Statistics (I)</a:t>
            </a:r>
            <a:endParaRPr lang="en-GB" altLang="en-US" smtClean="0"/>
          </a:p>
        </p:txBody>
      </p:sp>
      <p:sp>
        <p:nvSpPr>
          <p:cNvPr id="36867" name="Rectangle 3"/>
          <p:cNvSpPr>
            <a:spLocks noGrp="1" noChangeArrowheads="1"/>
          </p:cNvSpPr>
          <p:nvPr>
            <p:ph idx="1"/>
          </p:nvPr>
        </p:nvSpPr>
        <p:spPr>
          <a:xfrm>
            <a:off x="1981200" y="1052513"/>
            <a:ext cx="8362950" cy="4641850"/>
          </a:xfrm>
        </p:spPr>
        <p:txBody>
          <a:bodyPr/>
          <a:lstStyle/>
          <a:p>
            <a:pPr>
              <a:spcBef>
                <a:spcPts val="1200"/>
              </a:spcBef>
            </a:pPr>
            <a:r>
              <a:rPr lang="en-US" altLang="en-US" smtClean="0"/>
              <a:t>44 Rapporteur group meetings held</a:t>
            </a:r>
            <a:br>
              <a:rPr lang="en-US" altLang="en-US" smtClean="0"/>
            </a:br>
            <a:r>
              <a:rPr lang="en-US" altLang="en-US" sz="2000"/>
              <a:t>(stand-alone, e-meetings, or collaborative with ISO/IEC JTC 1/SC 6, 27)</a:t>
            </a:r>
          </a:p>
          <a:p>
            <a:pPr>
              <a:spcBef>
                <a:spcPts val="1200"/>
              </a:spcBef>
            </a:pPr>
            <a:r>
              <a:rPr lang="en-US" altLang="en-US" smtClean="0"/>
              <a:t>592 </a:t>
            </a:r>
            <a:r>
              <a:rPr lang="en-GB" altLang="en-US" smtClean="0"/>
              <a:t>contributions received</a:t>
            </a:r>
            <a:br>
              <a:rPr lang="en-GB" altLang="en-US" smtClean="0"/>
            </a:br>
            <a:r>
              <a:rPr lang="en-GB" altLang="en-US" sz="2000"/>
              <a:t>(excluding Rapporteur meetings)</a:t>
            </a:r>
          </a:p>
          <a:p>
            <a:pPr>
              <a:spcBef>
                <a:spcPts val="1200"/>
              </a:spcBef>
            </a:pPr>
            <a:r>
              <a:rPr lang="en-US" altLang="en-US" smtClean="0"/>
              <a:t>8</a:t>
            </a:r>
            <a:r>
              <a:rPr lang="en-GB" altLang="en-US" smtClean="0"/>
              <a:t> SG meetings held</a:t>
            </a:r>
          </a:p>
          <a:p>
            <a:pPr>
              <a:spcBef>
                <a:spcPts val="1200"/>
              </a:spcBef>
            </a:pPr>
            <a:r>
              <a:rPr lang="en-GB" altLang="en-US" smtClean="0"/>
              <a:t>8 WP 1, 2, 3, 4, 5/17 meetings held in conjunction with SG17 meetings</a:t>
            </a:r>
          </a:p>
          <a:p>
            <a:pPr>
              <a:spcBef>
                <a:spcPts val="1200"/>
              </a:spcBef>
            </a:pPr>
            <a:r>
              <a:rPr lang="en-US" altLang="en-US" smtClean="0"/>
              <a:t>Min/Max/Average SG participants: 131/170/152.</a:t>
            </a:r>
            <a:endParaRPr lang="en-GB" altLang="en-US" smtClean="0"/>
          </a:p>
        </p:txBody>
      </p:sp>
    </p:spTree>
    <p:extLst>
      <p:ext uri="{BB962C8B-B14F-4D97-AF65-F5344CB8AC3E}">
        <p14:creationId xmlns:p14="http://schemas.microsoft.com/office/powerpoint/2010/main" val="26246412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smtClean="0"/>
              <a:t>Statistics (II)</a:t>
            </a:r>
            <a:endParaRPr lang="en-GB" altLang="en-US" smtClean="0"/>
          </a:p>
        </p:txBody>
      </p:sp>
      <p:sp>
        <p:nvSpPr>
          <p:cNvPr id="37891" name="Rectangle 3"/>
          <p:cNvSpPr>
            <a:spLocks noGrp="1" noChangeArrowheads="1"/>
          </p:cNvSpPr>
          <p:nvPr>
            <p:ph idx="1"/>
          </p:nvPr>
        </p:nvSpPr>
        <p:spPr>
          <a:xfrm>
            <a:off x="1981200" y="1196975"/>
            <a:ext cx="8229600" cy="4497388"/>
          </a:xfrm>
        </p:spPr>
        <p:txBody>
          <a:bodyPr/>
          <a:lstStyle/>
          <a:p>
            <a:pPr>
              <a:lnSpc>
                <a:spcPct val="90000"/>
              </a:lnSpc>
              <a:spcBef>
                <a:spcPts val="1200"/>
              </a:spcBef>
            </a:pPr>
            <a:r>
              <a:rPr lang="en-US" altLang="en-US" smtClean="0"/>
              <a:t>117 New/Revised Recommendations approved, </a:t>
            </a:r>
            <a:r>
              <a:rPr lang="en-US" altLang="en-US" i="1" smtClean="0"/>
              <a:t>plus</a:t>
            </a:r>
            <a:r>
              <a:rPr lang="en-US" altLang="en-US" smtClean="0"/>
              <a:t> 10 Recommendations determined or consented.</a:t>
            </a:r>
          </a:p>
          <a:p>
            <a:pPr>
              <a:lnSpc>
                <a:spcPct val="90000"/>
              </a:lnSpc>
              <a:spcBef>
                <a:spcPts val="1200"/>
              </a:spcBef>
            </a:pPr>
            <a:r>
              <a:rPr lang="en-US" altLang="en-US" smtClean="0"/>
              <a:t>81</a:t>
            </a:r>
            <a:r>
              <a:rPr lang="en-US" altLang="en-US" smtClean="0">
                <a:solidFill>
                  <a:srgbClr val="FF0000"/>
                </a:solidFill>
              </a:rPr>
              <a:t> </a:t>
            </a:r>
            <a:r>
              <a:rPr lang="en-US" altLang="en-US" smtClean="0"/>
              <a:t>draft new/revised Recommendations currently under development for approval in the next study period.</a:t>
            </a:r>
          </a:p>
          <a:p>
            <a:pPr>
              <a:lnSpc>
                <a:spcPct val="90000"/>
              </a:lnSpc>
              <a:spcBef>
                <a:spcPts val="1200"/>
              </a:spcBef>
            </a:pPr>
            <a:r>
              <a:rPr lang="en-US" altLang="en-US" smtClean="0"/>
              <a:t>12 Questions assigned by WTSA-12.</a:t>
            </a:r>
          </a:p>
          <a:p>
            <a:pPr>
              <a:lnSpc>
                <a:spcPct val="90000"/>
              </a:lnSpc>
              <a:spcBef>
                <a:spcPts val="1200"/>
              </a:spcBef>
            </a:pPr>
            <a:r>
              <a:rPr lang="en-US" altLang="en-US" smtClean="0"/>
              <a:t>2 Questions revised during study period.</a:t>
            </a:r>
          </a:p>
          <a:p>
            <a:pPr>
              <a:lnSpc>
                <a:spcPct val="90000"/>
              </a:lnSpc>
              <a:spcBef>
                <a:spcPts val="1200"/>
              </a:spcBef>
            </a:pPr>
            <a:r>
              <a:rPr lang="en-US" altLang="en-US" smtClean="0"/>
              <a:t>12 Questions proposed for next period. </a:t>
            </a:r>
            <a:endParaRPr lang="en-GB" altLang="en-US" smtClean="0"/>
          </a:p>
        </p:txBody>
      </p:sp>
    </p:spTree>
    <p:extLst>
      <p:ext uri="{BB962C8B-B14F-4D97-AF65-F5344CB8AC3E}">
        <p14:creationId xmlns:p14="http://schemas.microsoft.com/office/powerpoint/2010/main" val="8664538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smtClean="0"/>
              <a:t>Workshops (I)</a:t>
            </a:r>
            <a:endParaRPr lang="en-GB" altLang="en-US" smtClean="0"/>
          </a:p>
        </p:txBody>
      </p:sp>
      <p:sp>
        <p:nvSpPr>
          <p:cNvPr id="39939" name="Rectangle 3"/>
          <p:cNvSpPr>
            <a:spLocks noGrp="1" noChangeArrowheads="1"/>
          </p:cNvSpPr>
          <p:nvPr>
            <p:ph idx="1"/>
          </p:nvPr>
        </p:nvSpPr>
        <p:spPr>
          <a:xfrm>
            <a:off x="1847851" y="981075"/>
            <a:ext cx="8291513" cy="5041900"/>
          </a:xfrm>
        </p:spPr>
        <p:txBody>
          <a:bodyPr/>
          <a:lstStyle/>
          <a:p>
            <a:pPr marL="0" indent="0">
              <a:lnSpc>
                <a:spcPct val="80000"/>
              </a:lnSpc>
              <a:buNone/>
            </a:pPr>
            <a:r>
              <a:rPr lang="en-US" altLang="en-US" dirty="0" smtClean="0"/>
              <a:t>SG17 organized four workshops:</a:t>
            </a:r>
          </a:p>
          <a:p>
            <a:pPr marL="0" indent="0">
              <a:lnSpc>
                <a:spcPct val="80000"/>
              </a:lnSpc>
              <a:buNone/>
            </a:pPr>
            <a:endParaRPr lang="en-US" altLang="en-US" sz="1600" b="1" dirty="0"/>
          </a:p>
          <a:p>
            <a:pPr marL="0" indent="0">
              <a:lnSpc>
                <a:spcPct val="80000"/>
              </a:lnSpc>
            </a:pPr>
            <a:r>
              <a:rPr lang="en-US" altLang="en-US" sz="2000" b="1" dirty="0"/>
              <a:t> ITU-UPU mini workshop</a:t>
            </a:r>
            <a:br>
              <a:rPr lang="en-US" altLang="en-US" sz="2000" b="1" dirty="0"/>
            </a:br>
            <a:r>
              <a:rPr lang="en-US" altLang="en-US" sz="2000" b="1" dirty="0"/>
              <a:t>   </a:t>
            </a:r>
            <a:r>
              <a:rPr lang="en-US" altLang="en-US" sz="2000" dirty="0"/>
              <a:t>Geneva, Switzerland, </a:t>
            </a:r>
            <a:r>
              <a:rPr lang="en-GB" altLang="en-US" sz="2000" dirty="0"/>
              <a:t>21 January 2014.</a:t>
            </a:r>
            <a:r>
              <a:rPr lang="en-US" altLang="en-US" sz="2000" b="1" dirty="0"/>
              <a:t> </a:t>
            </a:r>
          </a:p>
          <a:p>
            <a:pPr marL="0" indent="0">
              <a:lnSpc>
                <a:spcPct val="80000"/>
              </a:lnSpc>
            </a:pPr>
            <a:endParaRPr lang="en-US" altLang="en-US" sz="2000" b="1" dirty="0"/>
          </a:p>
          <a:p>
            <a:pPr marL="0" indent="0">
              <a:lnSpc>
                <a:spcPct val="80000"/>
              </a:lnSpc>
            </a:pPr>
            <a:r>
              <a:rPr lang="en-US" altLang="en-US" sz="2000" b="1" dirty="0"/>
              <a:t> </a:t>
            </a:r>
            <a:r>
              <a:rPr lang="en-GB" altLang="en-US" sz="2000" b="1" dirty="0"/>
              <a:t>ICT Security Standardization Challenges for</a:t>
            </a:r>
            <a:br>
              <a:rPr lang="en-GB" altLang="en-US" sz="2000" b="1" dirty="0"/>
            </a:br>
            <a:r>
              <a:rPr lang="en-GB" altLang="en-US" sz="2000" b="1" dirty="0"/>
              <a:t>   Developing Countries</a:t>
            </a:r>
            <a:r>
              <a:rPr lang="en-GB" altLang="en-US" sz="2000" dirty="0"/>
              <a:t/>
            </a:r>
            <a:br>
              <a:rPr lang="en-GB" altLang="en-US" sz="2000" dirty="0"/>
            </a:br>
            <a:r>
              <a:rPr lang="en-GB" altLang="en-US" sz="2000" dirty="0"/>
              <a:t>   Geneva, Switzerland, 15 – 16 September 2014.</a:t>
            </a:r>
            <a:endParaRPr lang="en-US" altLang="en-US" sz="2000" b="1" dirty="0"/>
          </a:p>
          <a:p>
            <a:pPr marL="0" indent="0">
              <a:lnSpc>
                <a:spcPct val="80000"/>
              </a:lnSpc>
            </a:pPr>
            <a:endParaRPr lang="en-US" altLang="en-US" sz="2000" b="1" dirty="0"/>
          </a:p>
          <a:p>
            <a:pPr marL="0" indent="0">
              <a:lnSpc>
                <a:spcPct val="80000"/>
              </a:lnSpc>
            </a:pPr>
            <a:r>
              <a:rPr lang="en-US" altLang="en-US" sz="2000" b="1" dirty="0"/>
              <a:t> </a:t>
            </a:r>
            <a:r>
              <a:rPr lang="en-GB" altLang="en-US" sz="2000" b="1" i="1" dirty="0"/>
              <a:t>Global Cybersecurity Challenges: Collaborating for</a:t>
            </a:r>
            <a:br>
              <a:rPr lang="en-GB" altLang="en-US" sz="2000" b="1" i="1" dirty="0"/>
            </a:br>
            <a:r>
              <a:rPr lang="en-GB" altLang="en-US" sz="2000" b="1" i="1" dirty="0"/>
              <a:t>   effective enhancement of cybersecurity in developing</a:t>
            </a:r>
            <a:br>
              <a:rPr lang="en-GB" altLang="en-US" sz="2000" b="1" i="1" dirty="0"/>
            </a:br>
            <a:r>
              <a:rPr lang="en-GB" altLang="en-US" sz="2000" b="1" i="1" dirty="0"/>
              <a:t>   countries</a:t>
            </a:r>
            <a:br>
              <a:rPr lang="en-GB" altLang="en-US" sz="2000" b="1" i="1" dirty="0"/>
            </a:br>
            <a:r>
              <a:rPr lang="en-GB" altLang="en-US" sz="2000" b="1" i="1" dirty="0"/>
              <a:t>   </a:t>
            </a:r>
            <a:r>
              <a:rPr lang="en-GB" altLang="en-US" sz="2000" dirty="0"/>
              <a:t>Geneva, Switzerland, 8 September 2015 afternoon.</a:t>
            </a:r>
          </a:p>
          <a:p>
            <a:pPr marL="0" indent="0">
              <a:lnSpc>
                <a:spcPct val="80000"/>
              </a:lnSpc>
            </a:pPr>
            <a:endParaRPr lang="en-GB" altLang="en-US" sz="2000" b="1" dirty="0"/>
          </a:p>
          <a:p>
            <a:pPr marL="0" indent="0">
              <a:lnSpc>
                <a:spcPct val="80000"/>
              </a:lnSpc>
            </a:pPr>
            <a:r>
              <a:rPr lang="en-US" altLang="en-US" sz="2000" b="1" dirty="0"/>
              <a:t> ITU-ATU Workshop on Cybersecurity Strategy in</a:t>
            </a:r>
            <a:br>
              <a:rPr lang="en-US" altLang="en-US" sz="2000" b="1" dirty="0"/>
            </a:br>
            <a:r>
              <a:rPr lang="en-US" altLang="en-US" sz="2000" b="1" dirty="0"/>
              <a:t>   African Countries</a:t>
            </a:r>
            <a:br>
              <a:rPr lang="en-US" altLang="en-US" sz="2000" b="1" dirty="0"/>
            </a:br>
            <a:r>
              <a:rPr lang="en-US" altLang="en-US" sz="2000" b="1" dirty="0"/>
              <a:t>   </a:t>
            </a:r>
            <a:r>
              <a:rPr lang="en-US" altLang="en-US" sz="2000" dirty="0"/>
              <a:t>Khartoum, Sudan from 24 to 26 July 2016.</a:t>
            </a:r>
          </a:p>
        </p:txBody>
      </p:sp>
    </p:spTree>
    <p:extLst>
      <p:ext uri="{BB962C8B-B14F-4D97-AF65-F5344CB8AC3E}">
        <p14:creationId xmlns:p14="http://schemas.microsoft.com/office/powerpoint/2010/main" val="37087716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smtClean="0"/>
              <a:t>Workshops (II)</a:t>
            </a:r>
            <a:endParaRPr lang="en-GB" altLang="en-US" smtClean="0"/>
          </a:p>
        </p:txBody>
      </p:sp>
      <p:sp>
        <p:nvSpPr>
          <p:cNvPr id="40963" name="Rectangle 3"/>
          <p:cNvSpPr>
            <a:spLocks noGrp="1" noChangeArrowheads="1"/>
          </p:cNvSpPr>
          <p:nvPr>
            <p:ph idx="1"/>
          </p:nvPr>
        </p:nvSpPr>
        <p:spPr>
          <a:xfrm>
            <a:off x="1847851" y="981075"/>
            <a:ext cx="8640763" cy="4679950"/>
          </a:xfrm>
        </p:spPr>
        <p:txBody>
          <a:bodyPr/>
          <a:lstStyle/>
          <a:p>
            <a:pPr marL="0" indent="0">
              <a:lnSpc>
                <a:spcPct val="80000"/>
              </a:lnSpc>
              <a:buNone/>
            </a:pPr>
            <a:r>
              <a:rPr lang="en-US" altLang="en-US" smtClean="0"/>
              <a:t>SG17 (through its lead study group function on Languages) supported the following workshops:</a:t>
            </a:r>
          </a:p>
          <a:p>
            <a:pPr marL="0" indent="0">
              <a:spcBef>
                <a:spcPts val="1000"/>
              </a:spcBef>
            </a:pPr>
            <a:r>
              <a:rPr lang="en-GB" altLang="en-US" sz="1800" b="1"/>
              <a:t> </a:t>
            </a:r>
            <a:r>
              <a:rPr lang="en-US" altLang="en-US" sz="1800" b="1"/>
              <a:t> 16</a:t>
            </a:r>
            <a:r>
              <a:rPr lang="en-US" altLang="en-US" sz="1800" b="1" baseline="30000"/>
              <a:t>th</a:t>
            </a:r>
            <a:r>
              <a:rPr lang="en-US" altLang="en-US" sz="1800" b="1"/>
              <a:t> International System Design Languages Forum</a:t>
            </a:r>
            <a:br>
              <a:rPr lang="en-US" altLang="en-US" sz="1800" b="1"/>
            </a:br>
            <a:r>
              <a:rPr lang="en-US" altLang="en-US" sz="1800" b="1"/>
              <a:t>    Model-driven dependability engineering</a:t>
            </a:r>
            <a:br>
              <a:rPr lang="en-US" altLang="en-US" sz="1800" b="1"/>
            </a:br>
            <a:r>
              <a:rPr lang="en-US" altLang="en-US" sz="1800" b="1"/>
              <a:t>    </a:t>
            </a:r>
            <a:r>
              <a:rPr lang="en-US" altLang="en-US" sz="1800"/>
              <a:t>Montreal, Canada, June 26-28, 2013.</a:t>
            </a:r>
            <a:endParaRPr lang="en-GB" altLang="en-US" sz="1800"/>
          </a:p>
          <a:p>
            <a:pPr marL="0" indent="0"/>
            <a:r>
              <a:rPr lang="en-GB" altLang="en-US" sz="1800" b="1"/>
              <a:t>  8</a:t>
            </a:r>
            <a:r>
              <a:rPr lang="en-GB" altLang="en-US" sz="1800" b="1" baseline="30000"/>
              <a:t>th</a:t>
            </a:r>
            <a:r>
              <a:rPr lang="en-GB" altLang="en-US" sz="1800" b="1"/>
              <a:t> System Analysis and Modeling (SAM-2014) workshop</a:t>
            </a:r>
            <a:br>
              <a:rPr lang="en-GB" altLang="en-US" sz="1800" b="1"/>
            </a:br>
            <a:r>
              <a:rPr lang="en-GB" altLang="en-US" sz="1800" b="1"/>
              <a:t>    </a:t>
            </a:r>
            <a:r>
              <a:rPr lang="en-GB" altLang="en-US" sz="1800"/>
              <a:t>Valencia, Spain, 29 – 30 September 2014, in collaboration with ACM</a:t>
            </a:r>
          </a:p>
          <a:p>
            <a:pPr marL="0" indent="0">
              <a:buNone/>
            </a:pPr>
            <a:r>
              <a:rPr lang="en-GB" altLang="en-US" sz="1800"/>
              <a:t>    and IEEE.</a:t>
            </a:r>
          </a:p>
          <a:p>
            <a:pPr marL="0" indent="0"/>
            <a:r>
              <a:rPr lang="en-GB" altLang="en-US" sz="1800" b="1"/>
              <a:t>  17</a:t>
            </a:r>
            <a:r>
              <a:rPr lang="en-GB" altLang="en-US" sz="1800" b="1" baseline="30000"/>
              <a:t>th</a:t>
            </a:r>
            <a:r>
              <a:rPr lang="en-GB" altLang="en-US" sz="1800" b="1"/>
              <a:t> SDL Forum</a:t>
            </a:r>
            <a:br>
              <a:rPr lang="en-GB" altLang="en-US" sz="1800" b="1"/>
            </a:br>
            <a:r>
              <a:rPr lang="en-GB" altLang="en-US" sz="1800" b="1"/>
              <a:t>    </a:t>
            </a:r>
            <a:r>
              <a:rPr lang="en-GB" altLang="en-US" sz="1800"/>
              <a:t>Berlin, Germany, 12 – 14 October 2015.</a:t>
            </a:r>
          </a:p>
          <a:p>
            <a:pPr marL="0" indent="0"/>
            <a:r>
              <a:rPr lang="en-GB" altLang="en-US" sz="1800" b="1"/>
              <a:t>  9</a:t>
            </a:r>
            <a:r>
              <a:rPr lang="en-GB" altLang="en-US" sz="1800" b="1" baseline="30000"/>
              <a:t>th</a:t>
            </a:r>
            <a:r>
              <a:rPr lang="en-GB" altLang="en-US" sz="1800" b="1"/>
              <a:t> System Analysis and Modeling (SAM-2016) workshop</a:t>
            </a:r>
            <a:br>
              <a:rPr lang="en-GB" altLang="en-US" sz="1800" b="1"/>
            </a:br>
            <a:r>
              <a:rPr lang="en-GB" altLang="en-US" sz="1800" b="1"/>
              <a:t>    </a:t>
            </a:r>
            <a:r>
              <a:rPr lang="en-GB" altLang="en-US" sz="1800"/>
              <a:t>Saint Malo, France, 3-4 October 2016, in collaboration with ACM</a:t>
            </a:r>
          </a:p>
          <a:p>
            <a:pPr marL="0" indent="0">
              <a:buNone/>
            </a:pPr>
            <a:r>
              <a:rPr lang="en-GB" altLang="en-US" sz="1800"/>
              <a:t>    and IEEE.</a:t>
            </a:r>
          </a:p>
        </p:txBody>
      </p:sp>
    </p:spTree>
    <p:extLst>
      <p:ext uri="{BB962C8B-B14F-4D97-AF65-F5344CB8AC3E}">
        <p14:creationId xmlns:p14="http://schemas.microsoft.com/office/powerpoint/2010/main" val="1008517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237495" y="1721915"/>
            <a:ext cx="954504" cy="3143250"/>
          </a:xfrm>
          <a:prstGeom prst="rect">
            <a:avLst/>
          </a:prstGeom>
          <a:solidFill>
            <a:schemeClr val="accent1">
              <a:lumMod val="5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900"/>
          </a:p>
        </p:txBody>
      </p:sp>
      <p:sp>
        <p:nvSpPr>
          <p:cNvPr id="4" name="Rectangle 3"/>
          <p:cNvSpPr/>
          <p:nvPr/>
        </p:nvSpPr>
        <p:spPr>
          <a:xfrm>
            <a:off x="0" y="1721915"/>
            <a:ext cx="11702716" cy="3143250"/>
          </a:xfrm>
          <a:prstGeom prst="rect">
            <a:avLst/>
          </a:prstGeom>
          <a:solidFill>
            <a:schemeClr val="accent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900"/>
          </a:p>
        </p:txBody>
      </p:sp>
      <p:sp>
        <p:nvSpPr>
          <p:cNvPr id="7" name="TextBox 6"/>
          <p:cNvSpPr txBox="1"/>
          <p:nvPr/>
        </p:nvSpPr>
        <p:spPr>
          <a:xfrm>
            <a:off x="1048508" y="2948551"/>
            <a:ext cx="9605700" cy="877155"/>
          </a:xfrm>
          <a:prstGeom prst="rect">
            <a:avLst/>
          </a:prstGeom>
          <a:noFill/>
        </p:spPr>
        <p:txBody>
          <a:bodyPr wrap="square" lIns="45711" tIns="22856" rIns="45711" bIns="22856" rtlCol="0">
            <a:spAutoFit/>
          </a:bodyPr>
          <a:lstStyle/>
          <a:p>
            <a:pPr algn="ctr"/>
            <a:r>
              <a:rPr lang="en-US" sz="5400" b="1" dirty="0" smtClean="0">
                <a:solidFill>
                  <a:schemeClr val="bg1"/>
                </a:solidFill>
                <a:latin typeface="Lato Regular"/>
                <a:cs typeface="Lato Regular"/>
              </a:rPr>
              <a:t>Future Perspective of SG17</a:t>
            </a:r>
            <a:endParaRPr lang="id-ID" sz="5400" b="1" dirty="0">
              <a:solidFill>
                <a:schemeClr val="bg1"/>
              </a:solidFill>
              <a:latin typeface="Lato Regular"/>
              <a:cs typeface="Lato Regular"/>
            </a:endParaRPr>
          </a:p>
        </p:txBody>
      </p:sp>
      <p:sp>
        <p:nvSpPr>
          <p:cNvPr id="9" name="Subtitle 2"/>
          <p:cNvSpPr txBox="1">
            <a:spLocks/>
          </p:cNvSpPr>
          <p:nvPr/>
        </p:nvSpPr>
        <p:spPr>
          <a:xfrm>
            <a:off x="1637387" y="3614725"/>
            <a:ext cx="6250350" cy="421963"/>
          </a:xfrm>
          <a:prstGeom prst="rect">
            <a:avLst/>
          </a:prstGeom>
        </p:spPr>
        <p:txBody>
          <a:bodyPr vert="horz" lIns="108745" tIns="54373" rIns="108745" bIns="54373"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1550" dirty="0">
              <a:solidFill>
                <a:schemeClr val="bg1"/>
              </a:solidFill>
              <a:latin typeface="Lato Light"/>
              <a:cs typeface="Lato Light"/>
            </a:endParaRPr>
          </a:p>
        </p:txBody>
      </p:sp>
    </p:spTree>
    <p:extLst>
      <p:ext uri="{BB962C8B-B14F-4D97-AF65-F5344CB8AC3E}">
        <p14:creationId xmlns:p14="http://schemas.microsoft.com/office/powerpoint/2010/main" val="6561925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1040862" y="80442"/>
            <a:ext cx="10481470" cy="661712"/>
          </a:xfrm>
          <a:prstGeom prst="rect">
            <a:avLst/>
          </a:prstGeom>
          <a:noFill/>
        </p:spPr>
        <p:txBody>
          <a:bodyPr wrap="square" lIns="45711" tIns="22856" rIns="45711" bIns="22856" rtlCol="0">
            <a:spAutoFit/>
          </a:bodyPr>
          <a:lstStyle/>
          <a:p>
            <a:pPr algn="ctr"/>
            <a:r>
              <a:rPr lang="en-US" sz="4000" b="1" dirty="0">
                <a:solidFill>
                  <a:schemeClr val="tx2"/>
                </a:solidFill>
                <a:latin typeface="Lato Regular"/>
                <a:cs typeface="Lato Regular"/>
              </a:rPr>
              <a:t>ICT </a:t>
            </a:r>
            <a:r>
              <a:rPr lang="en-US" sz="4000" b="1" dirty="0" smtClean="0">
                <a:solidFill>
                  <a:schemeClr val="tx2"/>
                </a:solidFill>
                <a:latin typeface="Lato Regular"/>
                <a:cs typeface="Lato Regular"/>
              </a:rPr>
              <a:t>security (I)</a:t>
            </a:r>
            <a:endParaRPr lang="id-ID" sz="4000" b="1" dirty="0">
              <a:solidFill>
                <a:srgbClr val="00B0F0"/>
              </a:solidFill>
              <a:latin typeface="Lato Regular"/>
              <a:cs typeface="Lato Regular"/>
            </a:endParaRPr>
          </a:p>
        </p:txBody>
      </p:sp>
      <p:sp>
        <p:nvSpPr>
          <p:cNvPr id="70" name="Rectangle 69"/>
          <p:cNvSpPr/>
          <p:nvPr/>
        </p:nvSpPr>
        <p:spPr>
          <a:xfrm>
            <a:off x="4290109" y="2404866"/>
            <a:ext cx="2897126"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smtClean="0">
                <a:solidFill>
                  <a:schemeClr val="tx2"/>
                </a:solidFill>
                <a:latin typeface="Lato" charset="0"/>
                <a:ea typeface="Lato" charset="0"/>
                <a:cs typeface="Lato" charset="0"/>
              </a:rPr>
              <a:t>Security</a:t>
            </a:r>
            <a:endParaRPr lang="en-GB" altLang="ja-JP" sz="2000" b="1" dirty="0">
              <a:solidFill>
                <a:schemeClr val="tx2"/>
              </a:solidFill>
              <a:latin typeface="Lato" charset="0"/>
              <a:ea typeface="Lato" charset="0"/>
              <a:cs typeface="Lato" charset="0"/>
            </a:endParaRPr>
          </a:p>
        </p:txBody>
      </p:sp>
      <p:sp>
        <p:nvSpPr>
          <p:cNvPr id="76" name="Rectangle 75"/>
          <p:cNvSpPr/>
          <p:nvPr/>
        </p:nvSpPr>
        <p:spPr>
          <a:xfrm>
            <a:off x="1520567" y="3117291"/>
            <a:ext cx="2889390"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smtClean="0">
                <a:solidFill>
                  <a:schemeClr val="tx2"/>
                </a:solidFill>
                <a:latin typeface="Lato" charset="0"/>
                <a:ea typeface="Lato" charset="0"/>
                <a:cs typeface="Lato" charset="0"/>
              </a:rPr>
              <a:t>Global Experts</a:t>
            </a:r>
            <a:endParaRPr lang="en-GB" altLang="ja-JP" sz="2000" b="1" dirty="0">
              <a:solidFill>
                <a:schemeClr val="tx2"/>
              </a:solidFill>
              <a:latin typeface="Lato" charset="0"/>
              <a:ea typeface="Lato" charset="0"/>
              <a:cs typeface="Lato" charset="0"/>
            </a:endParaRPr>
          </a:p>
        </p:txBody>
      </p:sp>
      <p:sp>
        <p:nvSpPr>
          <p:cNvPr id="22" name="Rectangle 21"/>
          <p:cNvSpPr/>
          <p:nvPr/>
        </p:nvSpPr>
        <p:spPr>
          <a:xfrm>
            <a:off x="4840770" y="4577045"/>
            <a:ext cx="2889390" cy="677108"/>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smtClean="0">
                <a:solidFill>
                  <a:schemeClr val="tx2"/>
                </a:solidFill>
                <a:latin typeface="Lato" charset="0"/>
                <a:ea typeface="Lato" charset="0"/>
                <a:cs typeface="Lato" charset="0"/>
              </a:rPr>
              <a:t>Attractiveness of participation</a:t>
            </a:r>
            <a:endParaRPr lang="en-GB" altLang="ja-JP" sz="2000" b="1" dirty="0">
              <a:solidFill>
                <a:schemeClr val="tx2"/>
              </a:solidFill>
              <a:latin typeface="Lato" charset="0"/>
              <a:ea typeface="Lato" charset="0"/>
              <a:cs typeface="Lato" charset="0"/>
            </a:endParaRPr>
          </a:p>
        </p:txBody>
      </p:sp>
      <p:sp>
        <p:nvSpPr>
          <p:cNvPr id="23" name="Rectangle 22"/>
          <p:cNvSpPr/>
          <p:nvPr/>
        </p:nvSpPr>
        <p:spPr>
          <a:xfrm>
            <a:off x="6702169" y="3528695"/>
            <a:ext cx="2889390" cy="969496"/>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smtClean="0">
                <a:solidFill>
                  <a:schemeClr val="tx2"/>
                </a:solidFill>
                <a:latin typeface="Lato" charset="0"/>
                <a:ea typeface="Lato" charset="0"/>
                <a:cs typeface="Lato" charset="0"/>
              </a:rPr>
              <a:t>Separation of security responsibilities within ITU-T</a:t>
            </a:r>
            <a:endParaRPr lang="en-GB" altLang="ja-JP" sz="2000" b="1" dirty="0">
              <a:solidFill>
                <a:schemeClr val="tx2"/>
              </a:solidFill>
              <a:latin typeface="Lato" charset="0"/>
              <a:ea typeface="Lato" charset="0"/>
              <a:cs typeface="Lato" charset="0"/>
            </a:endParaRPr>
          </a:p>
        </p:txBody>
      </p:sp>
      <p:sp>
        <p:nvSpPr>
          <p:cNvPr id="24" name="Rectangle 23"/>
          <p:cNvSpPr/>
          <p:nvPr/>
        </p:nvSpPr>
        <p:spPr>
          <a:xfrm>
            <a:off x="6689927" y="3109702"/>
            <a:ext cx="2889390"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smtClean="0">
                <a:solidFill>
                  <a:schemeClr val="tx2"/>
                </a:solidFill>
                <a:latin typeface="Lato" charset="0"/>
                <a:ea typeface="Lato" charset="0"/>
                <a:cs typeface="Lato" charset="0"/>
              </a:rPr>
              <a:t>Collaboration</a:t>
            </a:r>
            <a:endParaRPr lang="en-GB" altLang="ja-JP" sz="2000" b="1" dirty="0">
              <a:solidFill>
                <a:schemeClr val="tx2"/>
              </a:solidFill>
              <a:latin typeface="Lato" charset="0"/>
              <a:ea typeface="Lato" charset="0"/>
              <a:cs typeface="Lato" charset="0"/>
            </a:endParaRPr>
          </a:p>
        </p:txBody>
      </p:sp>
      <p:sp>
        <p:nvSpPr>
          <p:cNvPr id="25" name="Rectangle 24"/>
          <p:cNvSpPr/>
          <p:nvPr/>
        </p:nvSpPr>
        <p:spPr>
          <a:xfrm>
            <a:off x="1508325" y="3721852"/>
            <a:ext cx="2897126"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smtClean="0">
                <a:solidFill>
                  <a:schemeClr val="tx2"/>
                </a:solidFill>
                <a:latin typeface="Lato" charset="0"/>
                <a:ea typeface="Lato" charset="0"/>
                <a:cs typeface="Lato" charset="0"/>
              </a:rPr>
              <a:t>Centre of excellence</a:t>
            </a:r>
            <a:endParaRPr lang="en-GB" altLang="ja-JP" sz="2000" b="1" dirty="0">
              <a:solidFill>
                <a:schemeClr val="tx2"/>
              </a:solidFill>
              <a:latin typeface="Lato" charset="0"/>
              <a:ea typeface="Lato" charset="0"/>
              <a:cs typeface="Lato" charset="0"/>
            </a:endParaRPr>
          </a:p>
        </p:txBody>
      </p:sp>
      <p:pic>
        <p:nvPicPr>
          <p:cNvPr id="2" name="Picture 1"/>
          <p:cNvPicPr>
            <a:picLocks noChangeAspect="1"/>
          </p:cNvPicPr>
          <p:nvPr/>
        </p:nvPicPr>
        <p:blipFill>
          <a:blip r:embed="rId3"/>
          <a:stretch>
            <a:fillRect/>
          </a:stretch>
        </p:blipFill>
        <p:spPr>
          <a:xfrm>
            <a:off x="4806985" y="901163"/>
            <a:ext cx="1863374" cy="1420510"/>
          </a:xfrm>
          <a:prstGeom prst="rect">
            <a:avLst/>
          </a:prstGeom>
        </p:spPr>
      </p:pic>
      <p:pic>
        <p:nvPicPr>
          <p:cNvPr id="4" name="Picture 3"/>
          <p:cNvPicPr>
            <a:picLocks noChangeAspect="1"/>
          </p:cNvPicPr>
          <p:nvPr/>
        </p:nvPicPr>
        <p:blipFill>
          <a:blip r:embed="rId4"/>
          <a:stretch>
            <a:fillRect/>
          </a:stretch>
        </p:blipFill>
        <p:spPr>
          <a:xfrm>
            <a:off x="8449431" y="1443752"/>
            <a:ext cx="2829320" cy="1428949"/>
          </a:xfrm>
          <a:prstGeom prst="rect">
            <a:avLst/>
          </a:prstGeom>
        </p:spPr>
      </p:pic>
      <p:sp>
        <p:nvSpPr>
          <p:cNvPr id="6" name="Rectangle 5"/>
          <p:cNvSpPr/>
          <p:nvPr/>
        </p:nvSpPr>
        <p:spPr>
          <a:xfrm>
            <a:off x="10597745" y="3629520"/>
            <a:ext cx="971741" cy="461665"/>
          </a:xfrm>
          <a:prstGeom prst="rect">
            <a:avLst/>
          </a:prstGeom>
        </p:spPr>
        <p:txBody>
          <a:bodyPr wrap="none">
            <a:spAutoFit/>
          </a:bodyPr>
          <a:lstStyle/>
          <a:p>
            <a:r>
              <a:rPr lang="en-GB" altLang="ja-JP" sz="2400" b="1" dirty="0">
                <a:solidFill>
                  <a:srgbClr val="00B0F0"/>
                </a:solidFill>
                <a:latin typeface="Lato" charset="0"/>
                <a:ea typeface="Lato" charset="0"/>
                <a:cs typeface="Lato" charset="0"/>
              </a:rPr>
              <a:t>SG13</a:t>
            </a:r>
            <a:endParaRPr lang="en-US" sz="2400" dirty="0">
              <a:solidFill>
                <a:srgbClr val="00B0F0"/>
              </a:solidFill>
            </a:endParaRPr>
          </a:p>
        </p:txBody>
      </p:sp>
      <p:sp>
        <p:nvSpPr>
          <p:cNvPr id="27" name="Rectangle 26"/>
          <p:cNvSpPr/>
          <p:nvPr/>
        </p:nvSpPr>
        <p:spPr>
          <a:xfrm>
            <a:off x="10622593" y="3998852"/>
            <a:ext cx="971741" cy="461665"/>
          </a:xfrm>
          <a:prstGeom prst="rect">
            <a:avLst/>
          </a:prstGeom>
        </p:spPr>
        <p:txBody>
          <a:bodyPr wrap="none">
            <a:spAutoFit/>
          </a:bodyPr>
          <a:lstStyle/>
          <a:p>
            <a:r>
              <a:rPr lang="en-GB" altLang="ja-JP" sz="2400" b="1" dirty="0" smtClean="0">
                <a:solidFill>
                  <a:srgbClr val="00B0F0"/>
                </a:solidFill>
                <a:latin typeface="Lato" charset="0"/>
                <a:ea typeface="Lato" charset="0"/>
                <a:cs typeface="Lato" charset="0"/>
              </a:rPr>
              <a:t>SG20</a:t>
            </a:r>
            <a:endParaRPr lang="en-US" dirty="0">
              <a:solidFill>
                <a:srgbClr val="00B0F0"/>
              </a:solidFill>
            </a:endParaRPr>
          </a:p>
        </p:txBody>
      </p:sp>
      <p:cxnSp>
        <p:nvCxnSpPr>
          <p:cNvPr id="8" name="Straight Connector 7"/>
          <p:cNvCxnSpPr/>
          <p:nvPr/>
        </p:nvCxnSpPr>
        <p:spPr>
          <a:xfrm>
            <a:off x="10642620" y="4033688"/>
            <a:ext cx="848488"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5"/>
          <a:stretch>
            <a:fillRect/>
          </a:stretch>
        </p:blipFill>
        <p:spPr>
          <a:xfrm>
            <a:off x="2118831" y="4286008"/>
            <a:ext cx="1692861" cy="1292730"/>
          </a:xfrm>
          <a:prstGeom prst="rect">
            <a:avLst/>
          </a:prstGeom>
        </p:spPr>
      </p:pic>
      <p:pic>
        <p:nvPicPr>
          <p:cNvPr id="11" name="Picture 10"/>
          <p:cNvPicPr>
            <a:picLocks noChangeAspect="1"/>
          </p:cNvPicPr>
          <p:nvPr/>
        </p:nvPicPr>
        <p:blipFill>
          <a:blip r:embed="rId6"/>
          <a:stretch>
            <a:fillRect/>
          </a:stretch>
        </p:blipFill>
        <p:spPr>
          <a:xfrm>
            <a:off x="5290688" y="5254153"/>
            <a:ext cx="2416085" cy="1591939"/>
          </a:xfrm>
          <a:prstGeom prst="rect">
            <a:avLst/>
          </a:prstGeom>
        </p:spPr>
      </p:pic>
      <p:pic>
        <p:nvPicPr>
          <p:cNvPr id="28" name="Picture 27"/>
          <p:cNvPicPr>
            <a:picLocks noChangeAspect="1"/>
          </p:cNvPicPr>
          <p:nvPr/>
        </p:nvPicPr>
        <p:blipFill>
          <a:blip r:embed="rId7"/>
          <a:stretch>
            <a:fillRect/>
          </a:stretch>
        </p:blipFill>
        <p:spPr>
          <a:xfrm>
            <a:off x="987463" y="960523"/>
            <a:ext cx="2557326" cy="1555517"/>
          </a:xfrm>
          <a:prstGeom prst="rect">
            <a:avLst/>
          </a:prstGeom>
        </p:spPr>
      </p:pic>
      <p:sp>
        <p:nvSpPr>
          <p:cNvPr id="17" name="Rectangle 16"/>
          <p:cNvSpPr/>
          <p:nvPr/>
        </p:nvSpPr>
        <p:spPr>
          <a:xfrm>
            <a:off x="9712508" y="3802855"/>
            <a:ext cx="971741" cy="461665"/>
          </a:xfrm>
          <a:prstGeom prst="rect">
            <a:avLst/>
          </a:prstGeom>
        </p:spPr>
        <p:txBody>
          <a:bodyPr wrap="none">
            <a:spAutoFit/>
          </a:bodyPr>
          <a:lstStyle/>
          <a:p>
            <a:r>
              <a:rPr lang="en-GB" altLang="ja-JP" sz="2400" b="1" dirty="0" smtClean="0">
                <a:solidFill>
                  <a:srgbClr val="00B0F0"/>
                </a:solidFill>
                <a:latin typeface="Lato" charset="0"/>
                <a:ea typeface="Lato" charset="0"/>
                <a:cs typeface="Lato" charset="0"/>
              </a:rPr>
              <a:t>SG17</a:t>
            </a:r>
            <a:endParaRPr lang="en-US" sz="2400" dirty="0">
              <a:solidFill>
                <a:srgbClr val="00B0F0"/>
              </a:solidFill>
            </a:endParaRPr>
          </a:p>
        </p:txBody>
      </p:sp>
      <p:cxnSp>
        <p:nvCxnSpPr>
          <p:cNvPr id="18" name="Straight Connector 17"/>
          <p:cNvCxnSpPr/>
          <p:nvPr/>
        </p:nvCxnSpPr>
        <p:spPr>
          <a:xfrm flipH="1" flipV="1">
            <a:off x="10593009" y="3721852"/>
            <a:ext cx="5100" cy="55656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2368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1040862" y="80442"/>
            <a:ext cx="10481470" cy="661712"/>
          </a:xfrm>
          <a:prstGeom prst="rect">
            <a:avLst/>
          </a:prstGeom>
          <a:noFill/>
        </p:spPr>
        <p:txBody>
          <a:bodyPr wrap="square" lIns="45711" tIns="22856" rIns="45711" bIns="22856" rtlCol="0">
            <a:spAutoFit/>
          </a:bodyPr>
          <a:lstStyle/>
          <a:p>
            <a:pPr algn="ctr"/>
            <a:r>
              <a:rPr lang="en-US" sz="4000" b="1" dirty="0">
                <a:solidFill>
                  <a:schemeClr val="tx2"/>
                </a:solidFill>
                <a:latin typeface="Lato Regular"/>
                <a:cs typeface="Lato Regular"/>
              </a:rPr>
              <a:t>ICT security </a:t>
            </a:r>
            <a:r>
              <a:rPr lang="en-US" sz="4000" b="1" dirty="0" smtClean="0">
                <a:solidFill>
                  <a:schemeClr val="tx2"/>
                </a:solidFill>
                <a:latin typeface="Lato Regular"/>
                <a:cs typeface="Lato Regular"/>
              </a:rPr>
              <a:t>(II)</a:t>
            </a:r>
            <a:endParaRPr lang="id-ID" sz="4000" b="1" dirty="0">
              <a:solidFill>
                <a:srgbClr val="00B0F0"/>
              </a:solidFill>
              <a:latin typeface="Lato Regular"/>
              <a:cs typeface="Lato Regular"/>
            </a:endParaRPr>
          </a:p>
        </p:txBody>
      </p:sp>
      <p:sp>
        <p:nvSpPr>
          <p:cNvPr id="70" name="Rectangle 69"/>
          <p:cNvSpPr/>
          <p:nvPr/>
        </p:nvSpPr>
        <p:spPr>
          <a:xfrm>
            <a:off x="4833034" y="2988930"/>
            <a:ext cx="2897126"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Cybersecurity </a:t>
            </a:r>
          </a:p>
        </p:txBody>
      </p:sp>
      <p:sp>
        <p:nvSpPr>
          <p:cNvPr id="76" name="Rectangle 75"/>
          <p:cNvSpPr/>
          <p:nvPr/>
        </p:nvSpPr>
        <p:spPr>
          <a:xfrm>
            <a:off x="2731882" y="3457532"/>
            <a:ext cx="2889390" cy="677108"/>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SG17 as centre of security competence </a:t>
            </a:r>
          </a:p>
        </p:txBody>
      </p:sp>
      <p:sp>
        <p:nvSpPr>
          <p:cNvPr id="22" name="Rectangle 21"/>
          <p:cNvSpPr/>
          <p:nvPr/>
        </p:nvSpPr>
        <p:spPr>
          <a:xfrm>
            <a:off x="2731882" y="4240610"/>
            <a:ext cx="2889390" cy="677108"/>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smtClean="0">
                <a:solidFill>
                  <a:schemeClr val="tx2"/>
                </a:solidFill>
                <a:latin typeface="Lato" charset="0"/>
                <a:ea typeface="Lato" charset="0"/>
                <a:cs typeface="Lato" charset="0"/>
              </a:rPr>
              <a:t>Development </a:t>
            </a:r>
            <a:r>
              <a:rPr lang="en-GB" altLang="ja-JP" sz="2000" b="1" dirty="0">
                <a:solidFill>
                  <a:schemeClr val="tx2"/>
                </a:solidFill>
                <a:latin typeface="Lato" charset="0"/>
                <a:ea typeface="Lato" charset="0"/>
                <a:cs typeface="Lato" charset="0"/>
              </a:rPr>
              <a:t>of security approaches </a:t>
            </a:r>
          </a:p>
        </p:txBody>
      </p:sp>
      <p:sp>
        <p:nvSpPr>
          <p:cNvPr id="23" name="Rectangle 22"/>
          <p:cNvSpPr/>
          <p:nvPr/>
        </p:nvSpPr>
        <p:spPr>
          <a:xfrm>
            <a:off x="6689927" y="4225387"/>
            <a:ext cx="2798979" cy="677108"/>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Strengthening the trust framework</a:t>
            </a:r>
          </a:p>
        </p:txBody>
      </p:sp>
      <p:sp>
        <p:nvSpPr>
          <p:cNvPr id="24" name="Rectangle 23"/>
          <p:cNvSpPr/>
          <p:nvPr/>
        </p:nvSpPr>
        <p:spPr>
          <a:xfrm>
            <a:off x="6674534" y="3446704"/>
            <a:ext cx="2814372" cy="677108"/>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smtClean="0">
                <a:solidFill>
                  <a:schemeClr val="tx2"/>
                </a:solidFill>
                <a:latin typeface="Lato" charset="0"/>
                <a:ea typeface="Lato" charset="0"/>
                <a:cs typeface="Lato" charset="0"/>
              </a:rPr>
              <a:t>Implementation </a:t>
            </a:r>
            <a:br>
              <a:rPr lang="en-GB" altLang="ja-JP" sz="2000" b="1" dirty="0" smtClean="0">
                <a:solidFill>
                  <a:schemeClr val="tx2"/>
                </a:solidFill>
                <a:latin typeface="Lato" charset="0"/>
                <a:ea typeface="Lato" charset="0"/>
                <a:cs typeface="Lato" charset="0"/>
              </a:rPr>
            </a:br>
            <a:r>
              <a:rPr lang="en-GB" altLang="ja-JP" sz="2000" b="1" dirty="0" smtClean="0">
                <a:solidFill>
                  <a:schemeClr val="tx2"/>
                </a:solidFill>
                <a:latin typeface="Lato" charset="0"/>
                <a:ea typeface="Lato" charset="0"/>
                <a:cs typeface="Lato" charset="0"/>
              </a:rPr>
              <a:t>of ITU-T Recs</a:t>
            </a:r>
            <a:endParaRPr lang="en-GB" altLang="ja-JP" sz="2000" b="1" dirty="0">
              <a:solidFill>
                <a:schemeClr val="tx2"/>
              </a:solidFill>
              <a:latin typeface="Lato" charset="0"/>
              <a:ea typeface="Lato" charset="0"/>
              <a:cs typeface="Lato" charset="0"/>
            </a:endParaRPr>
          </a:p>
        </p:txBody>
      </p:sp>
      <p:sp>
        <p:nvSpPr>
          <p:cNvPr id="25" name="Rectangle 24"/>
          <p:cNvSpPr/>
          <p:nvPr/>
        </p:nvSpPr>
        <p:spPr>
          <a:xfrm>
            <a:off x="4763697" y="5031782"/>
            <a:ext cx="2897126"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Information Society </a:t>
            </a:r>
          </a:p>
        </p:txBody>
      </p:sp>
      <p:pic>
        <p:nvPicPr>
          <p:cNvPr id="3" name="Picture 2"/>
          <p:cNvPicPr>
            <a:picLocks noChangeAspect="1"/>
          </p:cNvPicPr>
          <p:nvPr/>
        </p:nvPicPr>
        <p:blipFill>
          <a:blip r:embed="rId3"/>
          <a:stretch>
            <a:fillRect/>
          </a:stretch>
        </p:blipFill>
        <p:spPr>
          <a:xfrm>
            <a:off x="5285873" y="1429292"/>
            <a:ext cx="2050167" cy="1504230"/>
          </a:xfrm>
          <a:prstGeom prst="rect">
            <a:avLst/>
          </a:prstGeom>
        </p:spPr>
      </p:pic>
      <p:pic>
        <p:nvPicPr>
          <p:cNvPr id="7" name="Picture 6"/>
          <p:cNvPicPr>
            <a:picLocks noChangeAspect="1"/>
          </p:cNvPicPr>
          <p:nvPr/>
        </p:nvPicPr>
        <p:blipFill>
          <a:blip r:embed="rId4"/>
          <a:stretch>
            <a:fillRect/>
          </a:stretch>
        </p:blipFill>
        <p:spPr>
          <a:xfrm>
            <a:off x="8399951" y="1497352"/>
            <a:ext cx="1333686" cy="1790950"/>
          </a:xfrm>
          <a:prstGeom prst="rect">
            <a:avLst/>
          </a:prstGeom>
        </p:spPr>
      </p:pic>
      <p:pic>
        <p:nvPicPr>
          <p:cNvPr id="10" name="Picture 9"/>
          <p:cNvPicPr>
            <a:picLocks noChangeAspect="1"/>
          </p:cNvPicPr>
          <p:nvPr/>
        </p:nvPicPr>
        <p:blipFill>
          <a:blip r:embed="rId5"/>
          <a:stretch>
            <a:fillRect/>
          </a:stretch>
        </p:blipFill>
        <p:spPr>
          <a:xfrm>
            <a:off x="9569116" y="4240610"/>
            <a:ext cx="2437782" cy="1714553"/>
          </a:xfrm>
          <a:prstGeom prst="rect">
            <a:avLst/>
          </a:prstGeom>
        </p:spPr>
      </p:pic>
      <p:pic>
        <p:nvPicPr>
          <p:cNvPr id="12" name="Picture 11"/>
          <p:cNvPicPr>
            <a:picLocks noChangeAspect="1"/>
          </p:cNvPicPr>
          <p:nvPr/>
        </p:nvPicPr>
        <p:blipFill>
          <a:blip r:embed="rId6"/>
          <a:stretch>
            <a:fillRect/>
          </a:stretch>
        </p:blipFill>
        <p:spPr>
          <a:xfrm>
            <a:off x="5444429" y="5462648"/>
            <a:ext cx="1891612" cy="1337762"/>
          </a:xfrm>
          <a:prstGeom prst="rect">
            <a:avLst/>
          </a:prstGeom>
        </p:spPr>
      </p:pic>
      <p:pic>
        <p:nvPicPr>
          <p:cNvPr id="13" name="Picture 12"/>
          <p:cNvPicPr>
            <a:picLocks noChangeAspect="1"/>
          </p:cNvPicPr>
          <p:nvPr/>
        </p:nvPicPr>
        <p:blipFill>
          <a:blip r:embed="rId7"/>
          <a:stretch>
            <a:fillRect/>
          </a:stretch>
        </p:blipFill>
        <p:spPr>
          <a:xfrm>
            <a:off x="403444" y="4225387"/>
            <a:ext cx="2162477" cy="1514686"/>
          </a:xfrm>
          <a:prstGeom prst="rect">
            <a:avLst/>
          </a:prstGeom>
        </p:spPr>
      </p:pic>
      <p:sp>
        <p:nvSpPr>
          <p:cNvPr id="14" name="Rectangle 13"/>
          <p:cNvSpPr/>
          <p:nvPr/>
        </p:nvSpPr>
        <p:spPr>
          <a:xfrm>
            <a:off x="927331" y="2580416"/>
            <a:ext cx="1638590" cy="707886"/>
          </a:xfrm>
          <a:prstGeom prst="rect">
            <a:avLst/>
          </a:prstGeom>
          <a:ln w="38100">
            <a:solidFill>
              <a:schemeClr val="tx2"/>
            </a:solidFill>
          </a:ln>
        </p:spPr>
        <p:txBody>
          <a:bodyPr wrap="none">
            <a:spAutoFit/>
          </a:bodyPr>
          <a:lstStyle/>
          <a:p>
            <a:pPr algn="ctr"/>
            <a:r>
              <a:rPr lang="en-US" sz="4000" b="1" dirty="0">
                <a:solidFill>
                  <a:schemeClr val="accent1"/>
                </a:solidFill>
                <a:latin typeface="Lato Regular"/>
                <a:cs typeface="Lato Regular"/>
              </a:rPr>
              <a:t>SG17 </a:t>
            </a:r>
            <a:endParaRPr lang="en-US" dirty="0">
              <a:solidFill>
                <a:schemeClr val="accent1"/>
              </a:solidFill>
            </a:endParaRPr>
          </a:p>
        </p:txBody>
      </p:sp>
      <p:sp>
        <p:nvSpPr>
          <p:cNvPr id="15" name="Rectangle 14"/>
          <p:cNvSpPr/>
          <p:nvPr/>
        </p:nvSpPr>
        <p:spPr>
          <a:xfrm>
            <a:off x="10106275" y="3373651"/>
            <a:ext cx="1420582" cy="707886"/>
          </a:xfrm>
          <a:prstGeom prst="rect">
            <a:avLst/>
          </a:prstGeom>
          <a:ln w="38100">
            <a:solidFill>
              <a:schemeClr val="tx2"/>
            </a:solidFill>
          </a:ln>
        </p:spPr>
        <p:txBody>
          <a:bodyPr wrap="none">
            <a:spAutoFit/>
          </a:bodyPr>
          <a:lstStyle/>
          <a:p>
            <a:pPr algn="ctr"/>
            <a:r>
              <a:rPr lang="en-US" sz="3200" b="1" dirty="0" smtClean="0">
                <a:solidFill>
                  <a:schemeClr val="accent1"/>
                </a:solidFill>
                <a:latin typeface="Lato Regular"/>
                <a:cs typeface="Lato Regular"/>
              </a:rPr>
              <a:t>ITU-D</a:t>
            </a:r>
            <a:r>
              <a:rPr lang="en-US" sz="4000" b="1" dirty="0" smtClean="0">
                <a:solidFill>
                  <a:schemeClr val="accent1"/>
                </a:solidFill>
                <a:latin typeface="Lato Regular"/>
                <a:cs typeface="Lato Regular"/>
              </a:rPr>
              <a:t> </a:t>
            </a:r>
            <a:endParaRPr lang="en-US" dirty="0">
              <a:solidFill>
                <a:schemeClr val="accent1"/>
              </a:solidFill>
            </a:endParaRPr>
          </a:p>
        </p:txBody>
      </p:sp>
    </p:spTree>
    <p:extLst>
      <p:ext uri="{BB962C8B-B14F-4D97-AF65-F5344CB8AC3E}">
        <p14:creationId xmlns:p14="http://schemas.microsoft.com/office/powerpoint/2010/main" val="28903819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1040862" y="80442"/>
            <a:ext cx="10481470" cy="661712"/>
          </a:xfrm>
          <a:prstGeom prst="rect">
            <a:avLst/>
          </a:prstGeom>
          <a:noFill/>
        </p:spPr>
        <p:txBody>
          <a:bodyPr wrap="square" lIns="45711" tIns="22856" rIns="45711" bIns="22856" rtlCol="0">
            <a:spAutoFit/>
          </a:bodyPr>
          <a:lstStyle/>
          <a:p>
            <a:pPr algn="ctr"/>
            <a:r>
              <a:rPr lang="en-US" sz="4000" b="1" dirty="0">
                <a:solidFill>
                  <a:schemeClr val="tx2"/>
                </a:solidFill>
                <a:latin typeface="Lato Regular"/>
                <a:cs typeface="Lato Regular"/>
              </a:rPr>
              <a:t>ICT security, PII, </a:t>
            </a:r>
            <a:r>
              <a:rPr lang="en-US" sz="4000" b="1" dirty="0" smtClean="0">
                <a:solidFill>
                  <a:schemeClr val="tx2"/>
                </a:solidFill>
                <a:latin typeface="Lato Regular"/>
                <a:cs typeface="Lato Regular"/>
              </a:rPr>
              <a:t>PKI</a:t>
            </a:r>
            <a:endParaRPr lang="en-US" sz="4000" b="1" dirty="0">
              <a:solidFill>
                <a:schemeClr val="tx2"/>
              </a:solidFill>
              <a:latin typeface="Lato Regular"/>
              <a:cs typeface="Lato Regular"/>
            </a:endParaRPr>
          </a:p>
        </p:txBody>
      </p:sp>
      <p:sp>
        <p:nvSpPr>
          <p:cNvPr id="70" name="Rectangle 69"/>
          <p:cNvSpPr/>
          <p:nvPr/>
        </p:nvSpPr>
        <p:spPr>
          <a:xfrm>
            <a:off x="6596156" y="3988029"/>
            <a:ext cx="2897126"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Internet of things (</a:t>
            </a:r>
            <a:r>
              <a:rPr lang="en-GB" altLang="ja-JP" sz="2000" b="1" dirty="0" err="1">
                <a:solidFill>
                  <a:schemeClr val="tx2"/>
                </a:solidFill>
                <a:latin typeface="Lato" charset="0"/>
                <a:ea typeface="Lato" charset="0"/>
                <a:cs typeface="Lato" charset="0"/>
              </a:rPr>
              <a:t>IoT</a:t>
            </a:r>
            <a:r>
              <a:rPr lang="en-GB" altLang="ja-JP" sz="2000" b="1" dirty="0">
                <a:solidFill>
                  <a:schemeClr val="tx2"/>
                </a:solidFill>
                <a:latin typeface="Lato" charset="0"/>
                <a:ea typeface="Lato" charset="0"/>
                <a:cs typeface="Lato" charset="0"/>
              </a:rPr>
              <a:t>) </a:t>
            </a:r>
          </a:p>
        </p:txBody>
      </p:sp>
      <p:sp>
        <p:nvSpPr>
          <p:cNvPr id="76" name="Rectangle 75"/>
          <p:cNvSpPr/>
          <p:nvPr/>
        </p:nvSpPr>
        <p:spPr>
          <a:xfrm>
            <a:off x="6596156" y="2886949"/>
            <a:ext cx="2814372" cy="677108"/>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SG17 as </a:t>
            </a:r>
            <a:r>
              <a:rPr lang="en-GB" altLang="ja-JP" sz="2000" b="1" dirty="0" smtClean="0">
                <a:solidFill>
                  <a:schemeClr val="tx2"/>
                </a:solidFill>
                <a:latin typeface="Lato" charset="0"/>
                <a:ea typeface="Lato" charset="0"/>
                <a:cs typeface="Lato" charset="0"/>
              </a:rPr>
              <a:t>lead study </a:t>
            </a:r>
            <a:r>
              <a:rPr lang="en-GB" altLang="ja-JP" sz="2000" b="1" dirty="0">
                <a:solidFill>
                  <a:schemeClr val="tx2"/>
                </a:solidFill>
                <a:latin typeface="Lato" charset="0"/>
                <a:ea typeface="Lato" charset="0"/>
                <a:cs typeface="Lato" charset="0"/>
              </a:rPr>
              <a:t>group for security</a:t>
            </a:r>
          </a:p>
        </p:txBody>
      </p:sp>
      <p:sp>
        <p:nvSpPr>
          <p:cNvPr id="22" name="Rectangle 21"/>
          <p:cNvSpPr/>
          <p:nvPr/>
        </p:nvSpPr>
        <p:spPr>
          <a:xfrm>
            <a:off x="2606468" y="3988029"/>
            <a:ext cx="2889390" cy="384721"/>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smtClean="0">
                <a:solidFill>
                  <a:schemeClr val="tx2"/>
                </a:solidFill>
                <a:latin typeface="Lato" charset="0"/>
                <a:ea typeface="Lato" charset="0"/>
                <a:cs typeface="Lato" charset="0"/>
              </a:rPr>
              <a:t>Smart </a:t>
            </a:r>
            <a:r>
              <a:rPr lang="en-GB" altLang="ja-JP" sz="2000" b="1" dirty="0">
                <a:solidFill>
                  <a:schemeClr val="tx2"/>
                </a:solidFill>
                <a:latin typeface="Lato" charset="0"/>
                <a:ea typeface="Lato" charset="0"/>
                <a:cs typeface="Lato" charset="0"/>
              </a:rPr>
              <a:t>grids</a:t>
            </a:r>
          </a:p>
        </p:txBody>
      </p:sp>
      <p:sp>
        <p:nvSpPr>
          <p:cNvPr id="23" name="Rectangle 22"/>
          <p:cNvSpPr/>
          <p:nvPr/>
        </p:nvSpPr>
        <p:spPr>
          <a:xfrm>
            <a:off x="2559432" y="2859984"/>
            <a:ext cx="2983462" cy="969496"/>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smtClean="0">
                <a:solidFill>
                  <a:schemeClr val="tx2"/>
                </a:solidFill>
                <a:latin typeface="Lato" charset="0"/>
                <a:ea typeface="Lato" charset="0"/>
                <a:cs typeface="Lato" charset="0"/>
              </a:rPr>
              <a:t>Protection of Personally </a:t>
            </a:r>
            <a:r>
              <a:rPr lang="en-GB" altLang="ja-JP" sz="2000" b="1" dirty="0">
                <a:solidFill>
                  <a:schemeClr val="tx2"/>
                </a:solidFill>
                <a:latin typeface="Lato" charset="0"/>
                <a:ea typeface="Lato" charset="0"/>
                <a:cs typeface="Lato" charset="0"/>
              </a:rPr>
              <a:t>I</a:t>
            </a:r>
            <a:r>
              <a:rPr lang="en-GB" altLang="ja-JP" sz="2000" b="1" dirty="0" smtClean="0">
                <a:solidFill>
                  <a:schemeClr val="tx2"/>
                </a:solidFill>
                <a:latin typeface="Lato" charset="0"/>
                <a:ea typeface="Lato" charset="0"/>
                <a:cs typeface="Lato" charset="0"/>
              </a:rPr>
              <a:t>dentifiable </a:t>
            </a:r>
            <a:r>
              <a:rPr lang="en-GB" altLang="ja-JP" sz="2000" b="1" dirty="0">
                <a:solidFill>
                  <a:schemeClr val="tx2"/>
                </a:solidFill>
                <a:latin typeface="Lato" charset="0"/>
                <a:ea typeface="Lato" charset="0"/>
                <a:cs typeface="Lato" charset="0"/>
              </a:rPr>
              <a:t>I</a:t>
            </a:r>
            <a:r>
              <a:rPr lang="en-GB" altLang="ja-JP" sz="2000" b="1" dirty="0" smtClean="0">
                <a:solidFill>
                  <a:schemeClr val="tx2"/>
                </a:solidFill>
                <a:latin typeface="Lato" charset="0"/>
                <a:ea typeface="Lato" charset="0"/>
                <a:cs typeface="Lato" charset="0"/>
              </a:rPr>
              <a:t>nformation </a:t>
            </a:r>
            <a:r>
              <a:rPr lang="en-GB" altLang="ja-JP" sz="2000" b="1" dirty="0">
                <a:solidFill>
                  <a:schemeClr val="tx2"/>
                </a:solidFill>
                <a:latin typeface="Lato" charset="0"/>
                <a:ea typeface="Lato" charset="0"/>
                <a:cs typeface="Lato" charset="0"/>
              </a:rPr>
              <a:t>(PII) </a:t>
            </a:r>
          </a:p>
        </p:txBody>
      </p:sp>
      <p:sp>
        <p:nvSpPr>
          <p:cNvPr id="24" name="Rectangle 23"/>
          <p:cNvSpPr/>
          <p:nvPr/>
        </p:nvSpPr>
        <p:spPr>
          <a:xfrm>
            <a:off x="6596156" y="2088167"/>
            <a:ext cx="2814372" cy="677108"/>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smtClean="0">
                <a:solidFill>
                  <a:schemeClr val="tx2"/>
                </a:solidFill>
                <a:latin typeface="Lato" charset="0"/>
                <a:ea typeface="Lato" charset="0"/>
                <a:cs typeface="Lato" charset="0"/>
              </a:rPr>
              <a:t>Protection of Children Online</a:t>
            </a:r>
            <a:endParaRPr lang="en-GB" altLang="ja-JP" sz="2000" b="1" dirty="0">
              <a:solidFill>
                <a:schemeClr val="tx2"/>
              </a:solidFill>
              <a:latin typeface="Lato" charset="0"/>
              <a:ea typeface="Lato" charset="0"/>
              <a:cs typeface="Lato" charset="0"/>
            </a:endParaRPr>
          </a:p>
        </p:txBody>
      </p:sp>
      <p:sp>
        <p:nvSpPr>
          <p:cNvPr id="25" name="Rectangle 24"/>
          <p:cNvSpPr/>
          <p:nvPr/>
        </p:nvSpPr>
        <p:spPr>
          <a:xfrm>
            <a:off x="2559432" y="2098995"/>
            <a:ext cx="2983462" cy="677108"/>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GB" altLang="ja-JP" sz="2000" b="1" dirty="0" smtClean="0">
                <a:solidFill>
                  <a:schemeClr val="tx2"/>
                </a:solidFill>
                <a:latin typeface="Lato" charset="0"/>
                <a:ea typeface="Lato" charset="0"/>
                <a:cs typeface="Lato" charset="0"/>
              </a:rPr>
              <a:t>Public </a:t>
            </a:r>
            <a:r>
              <a:rPr lang="en-GB" altLang="ja-JP" sz="2000" b="1" dirty="0">
                <a:solidFill>
                  <a:schemeClr val="tx2"/>
                </a:solidFill>
                <a:latin typeface="Lato" charset="0"/>
                <a:ea typeface="Lato" charset="0"/>
                <a:cs typeface="Lato" charset="0"/>
              </a:rPr>
              <a:t>key </a:t>
            </a:r>
            <a:r>
              <a:rPr lang="en-GB" altLang="ja-JP" sz="2000" b="1" dirty="0" smtClean="0">
                <a:solidFill>
                  <a:schemeClr val="tx2"/>
                </a:solidFill>
                <a:latin typeface="Lato" charset="0"/>
                <a:ea typeface="Lato" charset="0"/>
                <a:cs typeface="Lato" charset="0"/>
              </a:rPr>
              <a:t>infrastructure (PKI) </a:t>
            </a:r>
            <a:endParaRPr lang="en-GB" altLang="ja-JP" sz="2000" b="1" dirty="0">
              <a:solidFill>
                <a:schemeClr val="tx2"/>
              </a:solidFill>
              <a:latin typeface="Lato" charset="0"/>
              <a:ea typeface="Lato" charset="0"/>
              <a:cs typeface="Lato" charset="0"/>
            </a:endParaRPr>
          </a:p>
        </p:txBody>
      </p:sp>
      <p:pic>
        <p:nvPicPr>
          <p:cNvPr id="2" name="Picture 1"/>
          <p:cNvPicPr>
            <a:picLocks noChangeAspect="1"/>
          </p:cNvPicPr>
          <p:nvPr/>
        </p:nvPicPr>
        <p:blipFill>
          <a:blip r:embed="rId3"/>
          <a:stretch>
            <a:fillRect/>
          </a:stretch>
        </p:blipFill>
        <p:spPr>
          <a:xfrm>
            <a:off x="6777902" y="4382396"/>
            <a:ext cx="2011681" cy="1126083"/>
          </a:xfrm>
          <a:prstGeom prst="rect">
            <a:avLst/>
          </a:prstGeom>
        </p:spPr>
      </p:pic>
      <p:pic>
        <p:nvPicPr>
          <p:cNvPr id="4" name="Picture 3"/>
          <p:cNvPicPr>
            <a:picLocks noChangeAspect="1"/>
          </p:cNvPicPr>
          <p:nvPr/>
        </p:nvPicPr>
        <p:blipFill>
          <a:blip r:embed="rId4"/>
          <a:stretch>
            <a:fillRect/>
          </a:stretch>
        </p:blipFill>
        <p:spPr>
          <a:xfrm>
            <a:off x="9708968" y="1282714"/>
            <a:ext cx="2099711" cy="1464799"/>
          </a:xfrm>
          <a:prstGeom prst="rect">
            <a:avLst/>
          </a:prstGeom>
        </p:spPr>
      </p:pic>
      <p:pic>
        <p:nvPicPr>
          <p:cNvPr id="6" name="Picture 5"/>
          <p:cNvPicPr>
            <a:picLocks noChangeAspect="1"/>
          </p:cNvPicPr>
          <p:nvPr/>
        </p:nvPicPr>
        <p:blipFill>
          <a:blip r:embed="rId5"/>
          <a:stretch>
            <a:fillRect/>
          </a:stretch>
        </p:blipFill>
        <p:spPr>
          <a:xfrm>
            <a:off x="3263421" y="4454362"/>
            <a:ext cx="1687400" cy="982153"/>
          </a:xfrm>
          <a:prstGeom prst="rect">
            <a:avLst/>
          </a:prstGeom>
        </p:spPr>
      </p:pic>
      <p:sp>
        <p:nvSpPr>
          <p:cNvPr id="19" name="Rectangle 18"/>
          <p:cNvSpPr/>
          <p:nvPr/>
        </p:nvSpPr>
        <p:spPr>
          <a:xfrm>
            <a:off x="9939528" y="2990789"/>
            <a:ext cx="1638590" cy="707886"/>
          </a:xfrm>
          <a:prstGeom prst="rect">
            <a:avLst/>
          </a:prstGeom>
          <a:ln w="38100">
            <a:solidFill>
              <a:schemeClr val="tx2"/>
            </a:solidFill>
          </a:ln>
        </p:spPr>
        <p:txBody>
          <a:bodyPr wrap="none">
            <a:spAutoFit/>
          </a:bodyPr>
          <a:lstStyle/>
          <a:p>
            <a:pPr algn="ctr"/>
            <a:r>
              <a:rPr lang="en-US" sz="4000" b="1" dirty="0">
                <a:solidFill>
                  <a:schemeClr val="accent1"/>
                </a:solidFill>
                <a:latin typeface="Lato Regular"/>
                <a:cs typeface="Lato Regular"/>
              </a:rPr>
              <a:t>SG17 </a:t>
            </a:r>
            <a:endParaRPr lang="en-US" dirty="0">
              <a:solidFill>
                <a:schemeClr val="accent1"/>
              </a:solidFill>
            </a:endParaRPr>
          </a:p>
        </p:txBody>
      </p:sp>
      <p:pic>
        <p:nvPicPr>
          <p:cNvPr id="8" name="Picture 7"/>
          <p:cNvPicPr>
            <a:picLocks noChangeAspect="1"/>
          </p:cNvPicPr>
          <p:nvPr/>
        </p:nvPicPr>
        <p:blipFill>
          <a:blip r:embed="rId6"/>
          <a:stretch>
            <a:fillRect/>
          </a:stretch>
        </p:blipFill>
        <p:spPr>
          <a:xfrm>
            <a:off x="308648" y="3537092"/>
            <a:ext cx="2081505" cy="1524622"/>
          </a:xfrm>
          <a:prstGeom prst="rect">
            <a:avLst/>
          </a:prstGeom>
        </p:spPr>
      </p:pic>
      <p:pic>
        <p:nvPicPr>
          <p:cNvPr id="7" name="Picture 6"/>
          <p:cNvPicPr>
            <a:picLocks noChangeAspect="1"/>
          </p:cNvPicPr>
          <p:nvPr/>
        </p:nvPicPr>
        <p:blipFill>
          <a:blip r:embed="rId7"/>
          <a:stretch>
            <a:fillRect/>
          </a:stretch>
        </p:blipFill>
        <p:spPr>
          <a:xfrm>
            <a:off x="325616" y="1595923"/>
            <a:ext cx="2047567" cy="984487"/>
          </a:xfrm>
          <a:prstGeom prst="rect">
            <a:avLst/>
          </a:prstGeom>
        </p:spPr>
      </p:pic>
    </p:spTree>
    <p:extLst>
      <p:ext uri="{BB962C8B-B14F-4D97-AF65-F5344CB8AC3E}">
        <p14:creationId xmlns:p14="http://schemas.microsoft.com/office/powerpoint/2010/main" val="2842493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1040862" y="249254"/>
            <a:ext cx="10481470" cy="661712"/>
          </a:xfrm>
          <a:prstGeom prst="rect">
            <a:avLst/>
          </a:prstGeom>
          <a:noFill/>
        </p:spPr>
        <p:txBody>
          <a:bodyPr wrap="square" lIns="45711" tIns="22856" rIns="45711" bIns="22856" rtlCol="0">
            <a:spAutoFit/>
          </a:bodyPr>
          <a:lstStyle/>
          <a:p>
            <a:pPr algn="ctr"/>
            <a:r>
              <a:rPr lang="en-US" sz="4000" b="1" dirty="0">
                <a:solidFill>
                  <a:schemeClr val="tx2"/>
                </a:solidFill>
                <a:latin typeface="Lato Regular"/>
                <a:cs typeface="Lato Regular"/>
              </a:rPr>
              <a:t>Questions – LSG – JCAs – </a:t>
            </a:r>
            <a:r>
              <a:rPr lang="en-US" sz="4000" b="1" dirty="0" smtClean="0">
                <a:solidFill>
                  <a:schemeClr val="tx2"/>
                </a:solidFill>
                <a:latin typeface="Lato Regular"/>
                <a:cs typeface="Lato Regular"/>
              </a:rPr>
              <a:t>Projects</a:t>
            </a:r>
            <a:endParaRPr lang="id-ID" sz="4000" b="1" dirty="0">
              <a:solidFill>
                <a:schemeClr val="tx2"/>
              </a:solidFill>
              <a:latin typeface="Lato Regular"/>
              <a:cs typeface="Lato Regular"/>
            </a:endParaRPr>
          </a:p>
        </p:txBody>
      </p:sp>
      <p:sp>
        <p:nvSpPr>
          <p:cNvPr id="15" name="Rectangle 14"/>
          <p:cNvSpPr/>
          <p:nvPr/>
        </p:nvSpPr>
        <p:spPr>
          <a:xfrm>
            <a:off x="873179" y="1676858"/>
            <a:ext cx="10300148" cy="501676"/>
          </a:xfrm>
          <a:prstGeom prst="rect">
            <a:avLst/>
          </a:prstGeom>
          <a:noFill/>
        </p:spPr>
        <p:txBody>
          <a:bodyPr wrap="square">
            <a:spAutoFit/>
          </a:bodyPr>
          <a:lstStyle/>
          <a:p>
            <a:pPr marL="0" lvl="1" algn="ctr">
              <a:lnSpc>
                <a:spcPct val="95000"/>
              </a:lnSpc>
              <a:spcBef>
                <a:spcPts val="500"/>
              </a:spcBef>
              <a:buSzPct val="75000"/>
              <a:defRPr/>
            </a:pPr>
            <a:r>
              <a:rPr lang="en-GB" altLang="ja-JP" sz="2000" b="1" dirty="0">
                <a:solidFill>
                  <a:schemeClr val="tx2"/>
                </a:solidFill>
                <a:latin typeface="Lato" charset="0"/>
                <a:ea typeface="Lato" charset="0"/>
                <a:cs typeface="Lato" charset="0"/>
              </a:rPr>
              <a:t>SG17 proposed </a:t>
            </a:r>
            <a:r>
              <a:rPr lang="en-GB" altLang="ja-JP" sz="2800" b="1" dirty="0">
                <a:solidFill>
                  <a:schemeClr val="accent1"/>
                </a:solidFill>
                <a:latin typeface="Lato" charset="0"/>
                <a:ea typeface="Lato" charset="0"/>
                <a:cs typeface="Lato" charset="0"/>
              </a:rPr>
              <a:t>12</a:t>
            </a:r>
            <a:r>
              <a:rPr lang="en-GB" altLang="ja-JP" sz="2800" b="1" dirty="0">
                <a:solidFill>
                  <a:schemeClr val="tx2"/>
                </a:solidFill>
                <a:latin typeface="Lato" charset="0"/>
                <a:ea typeface="Lato" charset="0"/>
                <a:cs typeface="Lato" charset="0"/>
              </a:rPr>
              <a:t> </a:t>
            </a:r>
            <a:r>
              <a:rPr lang="en-GB" altLang="ja-JP" sz="2000" b="1" dirty="0">
                <a:solidFill>
                  <a:schemeClr val="tx2"/>
                </a:solidFill>
                <a:latin typeface="Lato" charset="0"/>
                <a:ea typeface="Lato" charset="0"/>
                <a:cs typeface="Lato" charset="0"/>
              </a:rPr>
              <a:t>Questions </a:t>
            </a:r>
            <a:r>
              <a:rPr lang="en-US" altLang="ja-JP" sz="2000" b="1" dirty="0">
                <a:solidFill>
                  <a:schemeClr val="tx2"/>
                </a:solidFill>
                <a:latin typeface="Lato" charset="0"/>
                <a:ea typeface="Lato" charset="0"/>
                <a:cs typeface="Lato" charset="0"/>
              </a:rPr>
              <a:t>for the next study </a:t>
            </a:r>
            <a:r>
              <a:rPr lang="en-US" altLang="ja-JP" sz="2000" b="1" dirty="0" smtClean="0">
                <a:solidFill>
                  <a:schemeClr val="tx2"/>
                </a:solidFill>
                <a:latin typeface="Lato" charset="0"/>
                <a:ea typeface="Lato" charset="0"/>
                <a:cs typeface="Lato" charset="0"/>
              </a:rPr>
              <a:t>period</a:t>
            </a:r>
            <a:r>
              <a:rPr lang="en-US" altLang="ja-JP" sz="2000" b="1" dirty="0">
                <a:solidFill>
                  <a:schemeClr val="tx2"/>
                </a:solidFill>
                <a:latin typeface="Lato" charset="0"/>
                <a:ea typeface="Lato" charset="0"/>
                <a:cs typeface="Lato" charset="0"/>
              </a:rPr>
              <a:t> </a:t>
            </a:r>
            <a:r>
              <a:rPr lang="en-US" altLang="ja-JP" sz="2000" b="1" dirty="0" smtClean="0">
                <a:solidFill>
                  <a:schemeClr val="tx2"/>
                </a:solidFill>
                <a:latin typeface="Lato" charset="0"/>
                <a:ea typeface="Lato" charset="0"/>
                <a:cs typeface="Lato" charset="0"/>
              </a:rPr>
              <a:t>and they shall all continue.</a:t>
            </a:r>
            <a:endParaRPr lang="en-GB" altLang="ja-JP" sz="2000" b="1" dirty="0">
              <a:solidFill>
                <a:schemeClr val="tx2"/>
              </a:solidFill>
              <a:latin typeface="Lato" charset="0"/>
              <a:ea typeface="Lato" charset="0"/>
              <a:cs typeface="Lato" charset="0"/>
            </a:endParaRPr>
          </a:p>
        </p:txBody>
      </p:sp>
      <p:sp>
        <p:nvSpPr>
          <p:cNvPr id="16" name="Rectangle 15"/>
          <p:cNvSpPr/>
          <p:nvPr/>
        </p:nvSpPr>
        <p:spPr>
          <a:xfrm>
            <a:off x="1137867" y="2620796"/>
            <a:ext cx="3642673" cy="677108"/>
          </a:xfrm>
          <a:prstGeom prst="rect">
            <a:avLst/>
          </a:prstGeom>
          <a:solidFill>
            <a:schemeClr val="accent1">
              <a:lumMod val="20000"/>
              <a:lumOff val="80000"/>
            </a:schemeClr>
          </a:solidFill>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SG17 should be the lead study group responsible </a:t>
            </a:r>
            <a:r>
              <a:rPr lang="en-US" altLang="ja-JP" sz="2000" b="1" dirty="0" smtClean="0">
                <a:solidFill>
                  <a:schemeClr val="tx2"/>
                </a:solidFill>
                <a:latin typeface="Lato" charset="0"/>
                <a:ea typeface="Lato" charset="0"/>
                <a:cs typeface="Lato" charset="0"/>
              </a:rPr>
              <a:t>for:</a:t>
            </a:r>
            <a:endParaRPr lang="en-GB" altLang="ja-JP" sz="2000" b="1" dirty="0">
              <a:solidFill>
                <a:schemeClr val="tx2"/>
              </a:solidFill>
              <a:latin typeface="Lato" charset="0"/>
              <a:ea typeface="Lato" charset="0"/>
              <a:cs typeface="Lato" charset="0"/>
            </a:endParaRPr>
          </a:p>
        </p:txBody>
      </p:sp>
      <p:pic>
        <p:nvPicPr>
          <p:cNvPr id="3" name="Picture 2"/>
          <p:cNvPicPr>
            <a:picLocks noChangeAspect="1"/>
          </p:cNvPicPr>
          <p:nvPr/>
        </p:nvPicPr>
        <p:blipFill>
          <a:blip r:embed="rId3"/>
          <a:stretch>
            <a:fillRect/>
          </a:stretch>
        </p:blipFill>
        <p:spPr>
          <a:xfrm>
            <a:off x="1137867" y="3476088"/>
            <a:ext cx="1684602" cy="1184144"/>
          </a:xfrm>
          <a:prstGeom prst="rect">
            <a:avLst/>
          </a:prstGeom>
        </p:spPr>
      </p:pic>
      <p:pic>
        <p:nvPicPr>
          <p:cNvPr id="7" name="Picture 6"/>
          <p:cNvPicPr>
            <a:picLocks noChangeAspect="1"/>
          </p:cNvPicPr>
          <p:nvPr/>
        </p:nvPicPr>
        <p:blipFill>
          <a:blip r:embed="rId4"/>
          <a:stretch>
            <a:fillRect/>
          </a:stretch>
        </p:blipFill>
        <p:spPr>
          <a:xfrm>
            <a:off x="1320671" y="4838416"/>
            <a:ext cx="3277064" cy="1051595"/>
          </a:xfrm>
          <a:prstGeom prst="rect">
            <a:avLst/>
          </a:prstGeom>
        </p:spPr>
      </p:pic>
      <p:sp>
        <p:nvSpPr>
          <p:cNvPr id="9" name="Rectangle 8"/>
          <p:cNvSpPr/>
          <p:nvPr/>
        </p:nvSpPr>
        <p:spPr>
          <a:xfrm>
            <a:off x="3044378" y="3406440"/>
            <a:ext cx="1636987" cy="1323439"/>
          </a:xfrm>
          <a:prstGeom prst="rect">
            <a:avLst/>
          </a:prstGeom>
          <a:ln w="57150">
            <a:solidFill>
              <a:schemeClr val="tx2"/>
            </a:solidFill>
          </a:ln>
        </p:spPr>
        <p:txBody>
          <a:bodyPr wrap="none">
            <a:spAutoFit/>
          </a:bodyPr>
          <a:lstStyle/>
          <a:p>
            <a:pPr algn="ctr"/>
            <a:r>
              <a:rPr lang="en-GB" altLang="ko-KR" sz="2000" b="1" dirty="0">
                <a:solidFill>
                  <a:schemeClr val="tx2"/>
                </a:solidFill>
                <a:latin typeface="Lato" charset="0"/>
                <a:ea typeface="Lato" charset="0"/>
                <a:cs typeface="Lato" charset="0"/>
              </a:rPr>
              <a:t>Languages </a:t>
            </a:r>
            <a:br>
              <a:rPr lang="en-GB" altLang="ko-KR" sz="2000" b="1" dirty="0">
                <a:solidFill>
                  <a:schemeClr val="tx2"/>
                </a:solidFill>
                <a:latin typeface="Lato" charset="0"/>
                <a:ea typeface="Lato" charset="0"/>
                <a:cs typeface="Lato" charset="0"/>
              </a:rPr>
            </a:br>
            <a:r>
              <a:rPr lang="en-GB" altLang="ko-KR" sz="2000" b="1" dirty="0">
                <a:solidFill>
                  <a:schemeClr val="tx2"/>
                </a:solidFill>
                <a:latin typeface="Lato" charset="0"/>
                <a:ea typeface="Lato" charset="0"/>
                <a:cs typeface="Lato" charset="0"/>
              </a:rPr>
              <a:t>and </a:t>
            </a:r>
            <a:br>
              <a:rPr lang="en-GB" altLang="ko-KR" sz="2000" b="1" dirty="0">
                <a:solidFill>
                  <a:schemeClr val="tx2"/>
                </a:solidFill>
                <a:latin typeface="Lato" charset="0"/>
                <a:ea typeface="Lato" charset="0"/>
                <a:cs typeface="Lato" charset="0"/>
              </a:rPr>
            </a:br>
            <a:r>
              <a:rPr lang="en-GB" altLang="ko-KR" sz="2000" b="1" dirty="0">
                <a:solidFill>
                  <a:schemeClr val="tx2"/>
                </a:solidFill>
                <a:latin typeface="Lato" charset="0"/>
                <a:ea typeface="Lato" charset="0"/>
                <a:cs typeface="Lato" charset="0"/>
              </a:rPr>
              <a:t>description </a:t>
            </a:r>
            <a:br>
              <a:rPr lang="en-GB" altLang="ko-KR" sz="2000" b="1" dirty="0">
                <a:solidFill>
                  <a:schemeClr val="tx2"/>
                </a:solidFill>
                <a:latin typeface="Lato" charset="0"/>
                <a:ea typeface="Lato" charset="0"/>
                <a:cs typeface="Lato" charset="0"/>
              </a:rPr>
            </a:br>
            <a:r>
              <a:rPr lang="en-GB" altLang="ko-KR" sz="2000" b="1" dirty="0">
                <a:solidFill>
                  <a:schemeClr val="tx2"/>
                </a:solidFill>
                <a:latin typeface="Lato" charset="0"/>
                <a:ea typeface="Lato" charset="0"/>
                <a:cs typeface="Lato" charset="0"/>
              </a:rPr>
              <a:t>techniques</a:t>
            </a:r>
            <a:endParaRPr lang="en-US" sz="2000" b="1" dirty="0">
              <a:solidFill>
                <a:schemeClr val="tx2"/>
              </a:solidFill>
              <a:latin typeface="Lato" charset="0"/>
              <a:ea typeface="Lato" charset="0"/>
              <a:cs typeface="Lato" charset="0"/>
            </a:endParaRPr>
          </a:p>
        </p:txBody>
      </p:sp>
      <p:sp>
        <p:nvSpPr>
          <p:cNvPr id="10" name="Rectangle 9"/>
          <p:cNvSpPr/>
          <p:nvPr/>
        </p:nvSpPr>
        <p:spPr>
          <a:xfrm>
            <a:off x="5630778" y="3106357"/>
            <a:ext cx="5655531" cy="1557349"/>
          </a:xfrm>
          <a:prstGeom prst="rect">
            <a:avLst/>
          </a:prstGeom>
          <a:ln w="38100">
            <a:solidFill>
              <a:srgbClr val="00B0F0"/>
            </a:solidFill>
          </a:ln>
        </p:spPr>
        <p:txBody>
          <a:bodyPr wrap="square">
            <a:spAutoFit/>
          </a:bodyPr>
          <a:lstStyle/>
          <a:p>
            <a:pPr algn="ctr">
              <a:lnSpc>
                <a:spcPct val="85000"/>
              </a:lnSpc>
              <a:spcBef>
                <a:spcPts val="1200"/>
              </a:spcBef>
            </a:pPr>
            <a:r>
              <a:rPr lang="en-GB" altLang="en-US" sz="2800" b="1" dirty="0" err="1">
                <a:solidFill>
                  <a:schemeClr val="tx2"/>
                </a:solidFill>
                <a:latin typeface="Lato" charset="0"/>
                <a:ea typeface="Lato" charset="0"/>
                <a:cs typeface="Lato" charset="0"/>
              </a:rPr>
              <a:t>JCA-IdM</a:t>
            </a:r>
            <a:r>
              <a:rPr lang="en-GB" altLang="en-US" sz="2800" b="1" dirty="0">
                <a:solidFill>
                  <a:schemeClr val="tx2"/>
                </a:solidFill>
                <a:latin typeface="Lato" charset="0"/>
                <a:ea typeface="Lato" charset="0"/>
                <a:cs typeface="Lato" charset="0"/>
              </a:rPr>
              <a:t> and JCA-COP </a:t>
            </a:r>
            <a:br>
              <a:rPr lang="en-GB" altLang="en-US" sz="2800" b="1" dirty="0">
                <a:solidFill>
                  <a:schemeClr val="tx2"/>
                </a:solidFill>
                <a:latin typeface="Lato" charset="0"/>
                <a:ea typeface="Lato" charset="0"/>
                <a:cs typeface="Lato" charset="0"/>
              </a:rPr>
            </a:br>
            <a:r>
              <a:rPr lang="en-GB" altLang="en-US" sz="2800" b="1" dirty="0">
                <a:solidFill>
                  <a:schemeClr val="tx2"/>
                </a:solidFill>
                <a:latin typeface="Lato" charset="0"/>
                <a:ea typeface="Lato" charset="0"/>
                <a:cs typeface="Lato" charset="0"/>
              </a:rPr>
              <a:t>as well as ASN.1 &amp; </a:t>
            </a:r>
            <a:r>
              <a:rPr lang="en-GB" altLang="en-US" sz="2800" b="1" dirty="0" smtClean="0">
                <a:solidFill>
                  <a:schemeClr val="tx2"/>
                </a:solidFill>
                <a:latin typeface="Lato" charset="0"/>
                <a:ea typeface="Lato" charset="0"/>
                <a:cs typeface="Lato" charset="0"/>
              </a:rPr>
              <a:t>OID </a:t>
            </a:r>
            <a:r>
              <a:rPr lang="en-GB" altLang="en-US" sz="2800" b="1" dirty="0" smtClean="0">
                <a:solidFill>
                  <a:srgbClr val="00B0F0"/>
                </a:solidFill>
                <a:latin typeface="Lato" charset="0"/>
                <a:ea typeface="Lato" charset="0"/>
                <a:cs typeface="Lato" charset="0"/>
              </a:rPr>
              <a:t>Projects</a:t>
            </a:r>
            <a:r>
              <a:rPr lang="en-GB" altLang="en-US" sz="2800" b="1" dirty="0" smtClean="0">
                <a:solidFill>
                  <a:schemeClr val="tx2"/>
                </a:solidFill>
                <a:latin typeface="Lato" charset="0"/>
                <a:ea typeface="Lato" charset="0"/>
                <a:cs typeface="Lato" charset="0"/>
              </a:rPr>
              <a:t> </a:t>
            </a:r>
            <a:r>
              <a:rPr lang="en-GB" altLang="en-US" sz="2800" b="1" dirty="0">
                <a:solidFill>
                  <a:schemeClr val="tx2"/>
                </a:solidFill>
                <a:latin typeface="Lato" charset="0"/>
                <a:ea typeface="Lato" charset="0"/>
                <a:cs typeface="Lato" charset="0"/>
              </a:rPr>
              <a:t/>
            </a:r>
            <a:br>
              <a:rPr lang="en-GB" altLang="en-US" sz="2800" b="1" dirty="0">
                <a:solidFill>
                  <a:schemeClr val="tx2"/>
                </a:solidFill>
                <a:latin typeface="Lato" charset="0"/>
                <a:ea typeface="Lato" charset="0"/>
                <a:cs typeface="Lato" charset="0"/>
              </a:rPr>
            </a:br>
            <a:r>
              <a:rPr lang="en-GB" altLang="en-US" sz="2800" b="1" dirty="0">
                <a:solidFill>
                  <a:schemeClr val="tx2"/>
                </a:solidFill>
                <a:latin typeface="Lato" charset="0"/>
                <a:ea typeface="Lato" charset="0"/>
                <a:cs typeface="Lato" charset="0"/>
              </a:rPr>
              <a:t>need to continue given their </a:t>
            </a:r>
            <a:br>
              <a:rPr lang="en-GB" altLang="en-US" sz="2800" b="1" dirty="0">
                <a:solidFill>
                  <a:schemeClr val="tx2"/>
                </a:solidFill>
                <a:latin typeface="Lato" charset="0"/>
                <a:ea typeface="Lato" charset="0"/>
                <a:cs typeface="Lato" charset="0"/>
              </a:rPr>
            </a:br>
            <a:r>
              <a:rPr lang="en-GB" altLang="en-US" sz="2800" b="1" dirty="0">
                <a:solidFill>
                  <a:schemeClr val="tx2"/>
                </a:solidFill>
                <a:latin typeface="Lato" charset="0"/>
                <a:ea typeface="Lato" charset="0"/>
                <a:cs typeface="Lato" charset="0"/>
              </a:rPr>
              <a:t>important contributions.</a:t>
            </a:r>
          </a:p>
        </p:txBody>
      </p:sp>
    </p:spTree>
    <p:extLst>
      <p:ext uri="{BB962C8B-B14F-4D97-AF65-F5344CB8AC3E}">
        <p14:creationId xmlns:p14="http://schemas.microsoft.com/office/powerpoint/2010/main" val="2121144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730320" y="1310484"/>
            <a:ext cx="2110654" cy="1495794"/>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marL="0" lvl="1" algn="ctr">
              <a:lnSpc>
                <a:spcPct val="95000"/>
              </a:lnSpc>
              <a:spcBef>
                <a:spcPts val="500"/>
              </a:spcBef>
              <a:buSzPct val="75000"/>
              <a:defRPr/>
            </a:pPr>
            <a:r>
              <a:rPr lang="en-US" altLang="ja-JP" sz="2400" b="1" dirty="0" smtClean="0">
                <a:solidFill>
                  <a:schemeClr val="bg1"/>
                </a:solidFill>
                <a:latin typeface="Lato" charset="0"/>
                <a:ea typeface="Lato" charset="0"/>
                <a:cs typeface="Lato" charset="0"/>
              </a:rPr>
              <a:t>Increased Participation</a:t>
            </a:r>
            <a:br>
              <a:rPr lang="en-US" altLang="ja-JP" sz="2400" b="1" dirty="0" smtClean="0">
                <a:solidFill>
                  <a:schemeClr val="bg1"/>
                </a:solidFill>
                <a:latin typeface="Lato" charset="0"/>
                <a:ea typeface="Lato" charset="0"/>
                <a:cs typeface="Lato" charset="0"/>
              </a:rPr>
            </a:br>
            <a:r>
              <a:rPr lang="en-US" altLang="ja-JP" sz="2400" b="1" dirty="0" smtClean="0">
                <a:solidFill>
                  <a:schemeClr val="bg1"/>
                </a:solidFill>
                <a:latin typeface="Lato" charset="0"/>
                <a:ea typeface="Lato" charset="0"/>
                <a:cs typeface="Lato" charset="0"/>
              </a:rPr>
              <a:t>above 150 participants</a:t>
            </a:r>
            <a:endParaRPr lang="en-GB" altLang="ja-JP" sz="2400" b="1" dirty="0">
              <a:solidFill>
                <a:schemeClr val="bg1"/>
              </a:solidFill>
              <a:latin typeface="Lato" charset="0"/>
              <a:ea typeface="Lato" charset="0"/>
              <a:cs typeface="Lato" charset="0"/>
            </a:endParaRPr>
          </a:p>
        </p:txBody>
      </p:sp>
      <p:pic>
        <p:nvPicPr>
          <p:cNvPr id="2" name="Picture 1"/>
          <p:cNvPicPr>
            <a:picLocks noChangeAspect="1"/>
          </p:cNvPicPr>
          <p:nvPr/>
        </p:nvPicPr>
        <p:blipFill>
          <a:blip r:embed="rId3"/>
          <a:stretch>
            <a:fillRect/>
          </a:stretch>
        </p:blipFill>
        <p:spPr>
          <a:xfrm>
            <a:off x="4408540" y="34582"/>
            <a:ext cx="3229426" cy="1533739"/>
          </a:xfrm>
          <a:prstGeom prst="rect">
            <a:avLst/>
          </a:prstGeom>
        </p:spPr>
      </p:pic>
      <p:sp>
        <p:nvSpPr>
          <p:cNvPr id="4" name="Bent-Up Arrow 3"/>
          <p:cNvSpPr/>
          <p:nvPr/>
        </p:nvSpPr>
        <p:spPr>
          <a:xfrm>
            <a:off x="952279" y="1310485"/>
            <a:ext cx="554569" cy="149579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83310" y="3152524"/>
            <a:ext cx="4637285" cy="384721"/>
          </a:xfrm>
          <a:prstGeom prst="rect">
            <a:avLst/>
          </a:prstGeom>
          <a:noFill/>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SG17 has successfully </a:t>
            </a:r>
            <a:r>
              <a:rPr lang="en-US" altLang="ja-JP" sz="2000" b="1" dirty="0" smtClean="0">
                <a:solidFill>
                  <a:srgbClr val="00B0F0"/>
                </a:solidFill>
                <a:latin typeface="Lato" charset="0"/>
                <a:ea typeface="Lato" charset="0"/>
                <a:cs typeface="Lato" charset="0"/>
              </a:rPr>
              <a:t>evolved</a:t>
            </a:r>
            <a:r>
              <a:rPr lang="en-US" altLang="ja-JP" sz="2000" b="1" dirty="0" smtClean="0">
                <a:solidFill>
                  <a:schemeClr val="tx2"/>
                </a:solidFill>
                <a:latin typeface="Lato" charset="0"/>
                <a:ea typeface="Lato" charset="0"/>
                <a:cs typeface="Lato" charset="0"/>
              </a:rPr>
              <a:t> to: </a:t>
            </a:r>
            <a:endParaRPr lang="en-GB" altLang="ja-JP" sz="2000" b="1" dirty="0">
              <a:solidFill>
                <a:schemeClr val="tx2"/>
              </a:solidFill>
              <a:latin typeface="Lato" charset="0"/>
              <a:ea typeface="Lato" charset="0"/>
              <a:cs typeface="Lato" charset="0"/>
            </a:endParaRPr>
          </a:p>
        </p:txBody>
      </p:sp>
      <p:sp>
        <p:nvSpPr>
          <p:cNvPr id="12" name="Rectangle 11"/>
          <p:cNvSpPr/>
          <p:nvPr/>
        </p:nvSpPr>
        <p:spPr>
          <a:xfrm>
            <a:off x="928214" y="3796642"/>
            <a:ext cx="3779033" cy="384721"/>
          </a:xfrm>
          <a:prstGeom prst="rect">
            <a:avLst/>
          </a:prstGeom>
          <a:noFill/>
          <a:ln w="38100">
            <a:solidFill>
              <a:schemeClr val="tx2"/>
            </a:solidFill>
          </a:ln>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cover new security issues </a:t>
            </a:r>
            <a:endParaRPr lang="en-GB" altLang="ja-JP" sz="2000" b="1" dirty="0">
              <a:solidFill>
                <a:schemeClr val="tx2"/>
              </a:solidFill>
              <a:latin typeface="Lato" charset="0"/>
              <a:ea typeface="Lato" charset="0"/>
              <a:cs typeface="Lato" charset="0"/>
            </a:endParaRPr>
          </a:p>
        </p:txBody>
      </p:sp>
      <p:sp>
        <p:nvSpPr>
          <p:cNvPr id="13" name="Rectangle 12"/>
          <p:cNvSpPr/>
          <p:nvPr/>
        </p:nvSpPr>
        <p:spPr>
          <a:xfrm>
            <a:off x="703624" y="4440760"/>
            <a:ext cx="4196127" cy="384721"/>
          </a:xfrm>
          <a:prstGeom prst="rect">
            <a:avLst/>
          </a:prstGeom>
          <a:noFill/>
          <a:ln w="38100">
            <a:solidFill>
              <a:schemeClr val="tx2"/>
            </a:solidFill>
          </a:ln>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address new security challenges </a:t>
            </a:r>
            <a:endParaRPr lang="en-GB" altLang="ja-JP" sz="2000" b="1" dirty="0">
              <a:solidFill>
                <a:schemeClr val="tx2"/>
              </a:solidFill>
              <a:latin typeface="Lato" charset="0"/>
              <a:ea typeface="Lato" charset="0"/>
              <a:cs typeface="Lato" charset="0"/>
            </a:endParaRPr>
          </a:p>
        </p:txBody>
      </p:sp>
      <p:sp>
        <p:nvSpPr>
          <p:cNvPr id="14" name="Rectangle 13"/>
          <p:cNvSpPr/>
          <p:nvPr/>
        </p:nvSpPr>
        <p:spPr>
          <a:xfrm>
            <a:off x="583310" y="5037040"/>
            <a:ext cx="4958127" cy="384721"/>
          </a:xfrm>
          <a:prstGeom prst="rect">
            <a:avLst/>
          </a:prstGeom>
          <a:noFill/>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with security experts in core </a:t>
            </a:r>
            <a:r>
              <a:rPr lang="en-US" altLang="ja-JP" sz="2000" b="1" dirty="0" smtClean="0">
                <a:solidFill>
                  <a:schemeClr val="tx2"/>
                </a:solidFill>
                <a:latin typeface="Lato" charset="0"/>
                <a:ea typeface="Lato" charset="0"/>
                <a:cs typeface="Lato" charset="0"/>
              </a:rPr>
              <a:t>Questions.</a:t>
            </a:r>
            <a:endParaRPr lang="en-GB" altLang="ja-JP" sz="2000" b="1" dirty="0">
              <a:solidFill>
                <a:schemeClr val="tx2"/>
              </a:solidFill>
              <a:latin typeface="Lato" charset="0"/>
              <a:ea typeface="Lato" charset="0"/>
              <a:cs typeface="Lato" charset="0"/>
            </a:endParaRPr>
          </a:p>
        </p:txBody>
      </p:sp>
      <p:sp>
        <p:nvSpPr>
          <p:cNvPr id="17" name="Rectangle 16"/>
          <p:cNvSpPr/>
          <p:nvPr/>
        </p:nvSpPr>
        <p:spPr>
          <a:xfrm>
            <a:off x="6239261" y="1777150"/>
            <a:ext cx="4637285" cy="677108"/>
          </a:xfrm>
          <a:prstGeom prst="rect">
            <a:avLst/>
          </a:prstGeom>
          <a:noFill/>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SG17 achieved significantly </a:t>
            </a:r>
            <a:r>
              <a:rPr lang="en-US" altLang="ja-JP" sz="2000" b="1" dirty="0">
                <a:solidFill>
                  <a:srgbClr val="00B0F0"/>
                </a:solidFill>
                <a:latin typeface="Lato" charset="0"/>
                <a:ea typeface="Lato" charset="0"/>
                <a:cs typeface="Lato" charset="0"/>
              </a:rPr>
              <a:t>build-up</a:t>
            </a:r>
            <a:r>
              <a:rPr lang="en-US" altLang="ja-JP" sz="2000" b="1" dirty="0">
                <a:solidFill>
                  <a:schemeClr val="tx2"/>
                </a:solidFill>
                <a:latin typeface="Lato" charset="0"/>
                <a:ea typeface="Lato" charset="0"/>
                <a:cs typeface="Lato" charset="0"/>
              </a:rPr>
              <a:t> of participation and energy </a:t>
            </a:r>
            <a:r>
              <a:rPr lang="en-US" altLang="ja-JP" sz="2000" b="1" dirty="0" smtClean="0">
                <a:solidFill>
                  <a:schemeClr val="tx2"/>
                </a:solidFill>
                <a:latin typeface="Lato" charset="0"/>
                <a:ea typeface="Lato" charset="0"/>
                <a:cs typeface="Lato" charset="0"/>
              </a:rPr>
              <a:t>in:</a:t>
            </a:r>
            <a:endParaRPr lang="en-GB" altLang="ja-JP" sz="2000" b="1" dirty="0">
              <a:solidFill>
                <a:schemeClr val="tx2"/>
              </a:solidFill>
              <a:latin typeface="Lato" charset="0"/>
              <a:ea typeface="Lato" charset="0"/>
              <a:cs typeface="Lato" charset="0"/>
            </a:endParaRPr>
          </a:p>
        </p:txBody>
      </p:sp>
      <p:sp>
        <p:nvSpPr>
          <p:cNvPr id="18" name="Rectangle 17"/>
          <p:cNvSpPr/>
          <p:nvPr/>
        </p:nvSpPr>
        <p:spPr>
          <a:xfrm>
            <a:off x="6668386" y="2529509"/>
            <a:ext cx="3779033" cy="384721"/>
          </a:xfrm>
          <a:prstGeom prst="rect">
            <a:avLst/>
          </a:prstGeom>
          <a:noFill/>
          <a:ln w="38100">
            <a:solidFill>
              <a:schemeClr val="tx2"/>
            </a:solidFill>
          </a:ln>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Identity Management</a:t>
            </a:r>
            <a:endParaRPr lang="en-GB" altLang="ja-JP" sz="2000" b="1" dirty="0">
              <a:solidFill>
                <a:schemeClr val="tx2"/>
              </a:solidFill>
              <a:latin typeface="Lato" charset="0"/>
              <a:ea typeface="Lato" charset="0"/>
              <a:cs typeface="Lato" charset="0"/>
            </a:endParaRPr>
          </a:p>
        </p:txBody>
      </p:sp>
      <p:sp>
        <p:nvSpPr>
          <p:cNvPr id="19" name="Rectangle 18"/>
          <p:cNvSpPr/>
          <p:nvPr/>
        </p:nvSpPr>
        <p:spPr>
          <a:xfrm>
            <a:off x="6668386" y="3068116"/>
            <a:ext cx="3779033" cy="384721"/>
          </a:xfrm>
          <a:prstGeom prst="rect">
            <a:avLst/>
          </a:prstGeom>
          <a:noFill/>
          <a:ln w="38100">
            <a:solidFill>
              <a:schemeClr val="tx2"/>
            </a:solidFill>
          </a:ln>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Cybersecurity </a:t>
            </a:r>
            <a:endParaRPr lang="en-GB" altLang="ja-JP" sz="2000" b="1" dirty="0">
              <a:solidFill>
                <a:schemeClr val="tx2"/>
              </a:solidFill>
              <a:latin typeface="Lato" charset="0"/>
              <a:ea typeface="Lato" charset="0"/>
              <a:cs typeface="Lato" charset="0"/>
            </a:endParaRPr>
          </a:p>
        </p:txBody>
      </p:sp>
      <p:sp>
        <p:nvSpPr>
          <p:cNvPr id="20" name="Rectangle 19"/>
          <p:cNvSpPr/>
          <p:nvPr/>
        </p:nvSpPr>
        <p:spPr>
          <a:xfrm>
            <a:off x="6668386" y="3606723"/>
            <a:ext cx="3779033" cy="384721"/>
          </a:xfrm>
          <a:prstGeom prst="rect">
            <a:avLst/>
          </a:prstGeom>
          <a:noFill/>
          <a:ln w="38100">
            <a:solidFill>
              <a:schemeClr val="tx2"/>
            </a:solidFill>
          </a:ln>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Cloud Computing Security</a:t>
            </a:r>
            <a:endParaRPr lang="en-GB" altLang="ja-JP" sz="2000" b="1" dirty="0">
              <a:solidFill>
                <a:schemeClr val="tx2"/>
              </a:solidFill>
              <a:latin typeface="Lato" charset="0"/>
              <a:ea typeface="Lato" charset="0"/>
              <a:cs typeface="Lato" charset="0"/>
            </a:endParaRPr>
          </a:p>
        </p:txBody>
      </p:sp>
      <p:sp>
        <p:nvSpPr>
          <p:cNvPr id="21" name="Rectangle 20"/>
          <p:cNvSpPr/>
          <p:nvPr/>
        </p:nvSpPr>
        <p:spPr>
          <a:xfrm>
            <a:off x="6239261" y="4356352"/>
            <a:ext cx="4637285" cy="1261884"/>
          </a:xfrm>
          <a:prstGeom prst="rect">
            <a:avLst/>
          </a:prstGeom>
          <a:noFill/>
          <a:ln w="12700">
            <a:solidFill>
              <a:schemeClr val="tx2"/>
            </a:solidFill>
          </a:ln>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SG17 has </a:t>
            </a:r>
            <a:r>
              <a:rPr lang="en-US" altLang="ja-JP" sz="2000" b="1" dirty="0">
                <a:solidFill>
                  <a:srgbClr val="00B0F0"/>
                </a:solidFill>
                <a:latin typeface="Lato" charset="0"/>
                <a:ea typeface="Lato" charset="0"/>
                <a:cs typeface="Lato" charset="0"/>
              </a:rPr>
              <a:t>built strong relations </a:t>
            </a:r>
            <a:r>
              <a:rPr lang="en-US" altLang="ja-JP" sz="2000" b="1" dirty="0">
                <a:solidFill>
                  <a:schemeClr val="tx2"/>
                </a:solidFill>
                <a:latin typeface="Lato" charset="0"/>
                <a:ea typeface="Lato" charset="0"/>
                <a:cs typeface="Lato" charset="0"/>
              </a:rPr>
              <a:t>with other key bodies working on security and conducted numerous </a:t>
            </a:r>
            <a:r>
              <a:rPr lang="en-US" altLang="ja-JP" sz="2000" b="1" dirty="0">
                <a:solidFill>
                  <a:srgbClr val="00B0F0"/>
                </a:solidFill>
                <a:latin typeface="Lato" charset="0"/>
                <a:ea typeface="Lato" charset="0"/>
                <a:cs typeface="Lato" charset="0"/>
              </a:rPr>
              <a:t>collaborative</a:t>
            </a:r>
            <a:r>
              <a:rPr lang="en-US" altLang="ja-JP" sz="2000" b="1" dirty="0">
                <a:solidFill>
                  <a:schemeClr val="tx2"/>
                </a:solidFill>
                <a:latin typeface="Lato" charset="0"/>
                <a:ea typeface="Lato" charset="0"/>
                <a:cs typeface="Lato" charset="0"/>
              </a:rPr>
              <a:t> </a:t>
            </a:r>
            <a:r>
              <a:rPr lang="en-US" altLang="ja-JP" sz="2000" b="1" dirty="0" smtClean="0">
                <a:solidFill>
                  <a:schemeClr val="tx2"/>
                </a:solidFill>
                <a:latin typeface="Lato" charset="0"/>
                <a:ea typeface="Lato" charset="0"/>
                <a:cs typeface="Lato" charset="0"/>
              </a:rPr>
              <a:t>efforts</a:t>
            </a:r>
            <a:endParaRPr lang="en-GB" altLang="ja-JP" sz="2000" b="1" dirty="0">
              <a:solidFill>
                <a:schemeClr val="tx2"/>
              </a:solidFill>
              <a:latin typeface="Lato" charset="0"/>
              <a:ea typeface="Lato" charset="0"/>
              <a:cs typeface="Lato" charset="0"/>
            </a:endParaRPr>
          </a:p>
        </p:txBody>
      </p:sp>
      <p:sp>
        <p:nvSpPr>
          <p:cNvPr id="22" name="Rectangle 21"/>
          <p:cNvSpPr/>
          <p:nvPr/>
        </p:nvSpPr>
        <p:spPr>
          <a:xfrm>
            <a:off x="3704610" y="5790086"/>
            <a:ext cx="4637285" cy="677108"/>
          </a:xfrm>
          <a:prstGeom prst="rect">
            <a:avLst/>
          </a:prstGeom>
          <a:noFill/>
        </p:spPr>
        <p:txBody>
          <a:bodyPr wrap="square">
            <a:spAutoFit/>
          </a:bodyPr>
          <a:lstStyle/>
          <a:p>
            <a:pPr marL="0" lvl="1" algn="ctr">
              <a:lnSpc>
                <a:spcPct val="95000"/>
              </a:lnSpc>
              <a:spcBef>
                <a:spcPts val="500"/>
              </a:spcBef>
              <a:buSzPct val="75000"/>
              <a:defRPr/>
            </a:pPr>
            <a:r>
              <a:rPr lang="en-US" altLang="ja-JP" sz="2000" b="1" dirty="0">
                <a:solidFill>
                  <a:schemeClr val="tx2"/>
                </a:solidFill>
                <a:latin typeface="Lato" charset="0"/>
                <a:ea typeface="Lato" charset="0"/>
                <a:cs typeface="Lato" charset="0"/>
              </a:rPr>
              <a:t>SG17 has </a:t>
            </a:r>
            <a:r>
              <a:rPr lang="en-US" altLang="ja-JP" sz="2000" b="1" dirty="0">
                <a:solidFill>
                  <a:srgbClr val="00B0F0"/>
                </a:solidFill>
                <a:latin typeface="Lato" charset="0"/>
                <a:ea typeface="Lato" charset="0"/>
                <a:cs typeface="Lato" charset="0"/>
              </a:rPr>
              <a:t>promoted</a:t>
            </a:r>
            <a:r>
              <a:rPr lang="en-US" altLang="ja-JP" sz="2000" b="1" dirty="0">
                <a:solidFill>
                  <a:schemeClr val="tx2"/>
                </a:solidFill>
                <a:latin typeface="Lato" charset="0"/>
                <a:ea typeface="Lato" charset="0"/>
                <a:cs typeface="Lato" charset="0"/>
              </a:rPr>
              <a:t> and </a:t>
            </a:r>
            <a:r>
              <a:rPr lang="en-US" altLang="ja-JP" sz="2000" b="1" dirty="0">
                <a:solidFill>
                  <a:srgbClr val="00B0F0"/>
                </a:solidFill>
                <a:latin typeface="Lato" charset="0"/>
                <a:ea typeface="Lato" charset="0"/>
                <a:cs typeface="Lato" charset="0"/>
              </a:rPr>
              <a:t>disseminated </a:t>
            </a:r>
            <a:r>
              <a:rPr lang="en-US" altLang="ja-JP" sz="2000" b="1" dirty="0">
                <a:solidFill>
                  <a:schemeClr val="tx2"/>
                </a:solidFill>
                <a:latin typeface="Lato" charset="0"/>
                <a:ea typeface="Lato" charset="0"/>
                <a:cs typeface="Lato" charset="0"/>
              </a:rPr>
              <a:t>ITU-T security work </a:t>
            </a:r>
            <a:endParaRPr lang="en-GB" altLang="ja-JP" sz="2000" b="1" dirty="0">
              <a:solidFill>
                <a:schemeClr val="tx2"/>
              </a:solidFill>
              <a:latin typeface="Lato" charset="0"/>
              <a:ea typeface="Lato" charset="0"/>
              <a:cs typeface="Lato" charset="0"/>
            </a:endParaRPr>
          </a:p>
        </p:txBody>
      </p:sp>
    </p:spTree>
    <p:extLst>
      <p:ext uri="{BB962C8B-B14F-4D97-AF65-F5344CB8AC3E}">
        <p14:creationId xmlns:p14="http://schemas.microsoft.com/office/powerpoint/2010/main" val="3855570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TU-e">
  <a:themeElements>
    <a:clrScheme name="ITU-e 5">
      <a:dk1>
        <a:srgbClr val="000000"/>
      </a:dk1>
      <a:lt1>
        <a:srgbClr val="FFFFFF"/>
      </a:lt1>
      <a:dk2>
        <a:srgbClr val="000000"/>
      </a:dk2>
      <a:lt2>
        <a:srgbClr val="000099"/>
      </a:lt2>
      <a:accent1>
        <a:srgbClr val="00CC99"/>
      </a:accent1>
      <a:accent2>
        <a:srgbClr val="3333CC"/>
      </a:accent2>
      <a:accent3>
        <a:srgbClr val="FFFFFF"/>
      </a:accent3>
      <a:accent4>
        <a:srgbClr val="000000"/>
      </a:accent4>
      <a:accent5>
        <a:srgbClr val="AAE2CA"/>
      </a:accent5>
      <a:accent6>
        <a:srgbClr val="2D2DB9"/>
      </a:accent6>
      <a:hlink>
        <a:srgbClr val="0066CC"/>
      </a:hlink>
      <a:folHlink>
        <a:srgbClr val="99CC00"/>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6666FF"/>
        </a:folHlink>
      </a:clrScheme>
      <a:clrMap bg1="lt1" tx1="dk1" bg2="lt2" tx2="dk2" accent1="accent1" accent2="accent2" accent3="accent3" accent4="accent4" accent5="accent5" accent6="accent6" hlink="hlink" folHlink="folHlink"/>
    </a:extraClrScheme>
    <a:extraClrScheme>
      <a:clrScheme name="ITU-e 3">
        <a:dk1>
          <a:srgbClr val="000000"/>
        </a:dk1>
        <a:lt1>
          <a:srgbClr val="FFFFFF"/>
        </a:lt1>
        <a:dk2>
          <a:srgbClr val="000000"/>
        </a:dk2>
        <a:lt2>
          <a:srgbClr val="000099"/>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000000"/>
        </a:dk1>
        <a:lt1>
          <a:srgbClr val="FFFFFF"/>
        </a:lt1>
        <a:dk2>
          <a:srgbClr val="000000"/>
        </a:dk2>
        <a:lt2>
          <a:srgbClr val="000099"/>
        </a:lt2>
        <a:accent1>
          <a:srgbClr val="00CC99"/>
        </a:accent1>
        <a:accent2>
          <a:srgbClr val="3333CC"/>
        </a:accent2>
        <a:accent3>
          <a:srgbClr val="FFFFFF"/>
        </a:accent3>
        <a:accent4>
          <a:srgbClr val="000000"/>
        </a:accent4>
        <a:accent5>
          <a:srgbClr val="AAE2CA"/>
        </a:accent5>
        <a:accent6>
          <a:srgbClr val="2D2DB9"/>
        </a:accent6>
        <a:hlink>
          <a:srgbClr val="008000"/>
        </a:hlink>
        <a:folHlink>
          <a:srgbClr val="99CC00"/>
        </a:folHlink>
      </a:clrScheme>
      <a:clrMap bg1="lt1" tx1="dk1" bg2="lt2" tx2="dk2" accent1="accent1" accent2="accent2" accent3="accent3" accent4="accent4" accent5="accent5" accent6="accent6" hlink="hlink" folHlink="folHlink"/>
    </a:extraClrScheme>
    <a:extraClrScheme>
      <a:clrScheme name="ITU-e 5">
        <a:dk1>
          <a:srgbClr val="000000"/>
        </a:dk1>
        <a:lt1>
          <a:srgbClr val="FFFFFF"/>
        </a:lt1>
        <a:dk2>
          <a:srgbClr val="000000"/>
        </a:dk2>
        <a:lt2>
          <a:srgbClr val="000099"/>
        </a:lt2>
        <a:accent1>
          <a:srgbClr val="00CC99"/>
        </a:accent1>
        <a:accent2>
          <a:srgbClr val="3333CC"/>
        </a:accent2>
        <a:accent3>
          <a:srgbClr val="FFFFFF"/>
        </a:accent3>
        <a:accent4>
          <a:srgbClr val="000000"/>
        </a:accent4>
        <a:accent5>
          <a:srgbClr val="AAE2CA"/>
        </a:accent5>
        <a:accent6>
          <a:srgbClr val="2D2DB9"/>
        </a:accent6>
        <a:hlink>
          <a:srgbClr val="0066CC"/>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7F68931A6B455448096185B52C4590C" ma:contentTypeVersion="1" ma:contentTypeDescription="Create a new document." ma:contentTypeScope="" ma:versionID="04e0a202ef5c7530a6b5bae423887f16">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4F6732-AFEC-4C65-8C46-3D1CECE4FDA2}"/>
</file>

<file path=customXml/itemProps2.xml><?xml version="1.0" encoding="utf-8"?>
<ds:datastoreItem xmlns:ds="http://schemas.openxmlformats.org/officeDocument/2006/customXml" ds:itemID="{FA353DFB-0229-4A71-B909-C5E7D8A7285D}"/>
</file>

<file path=customXml/itemProps3.xml><?xml version="1.0" encoding="utf-8"?>
<ds:datastoreItem xmlns:ds="http://schemas.openxmlformats.org/officeDocument/2006/customXml" ds:itemID="{C910CE4C-3D5E-41DA-BE72-80F1032F31EC}"/>
</file>

<file path=docProps/app.xml><?xml version="1.0" encoding="utf-8"?>
<Properties xmlns="http://schemas.openxmlformats.org/officeDocument/2006/extended-properties" xmlns:vt="http://schemas.openxmlformats.org/officeDocument/2006/docPropsVTypes">
  <TotalTime>891</TotalTime>
  <Words>2120</Words>
  <Application>Microsoft Office PowerPoint</Application>
  <PresentationFormat>Widescreen</PresentationFormat>
  <Paragraphs>373</Paragraphs>
  <Slides>34</Slides>
  <Notes>10</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34</vt:i4>
      </vt:variant>
    </vt:vector>
  </HeadingPairs>
  <TitlesOfParts>
    <vt:vector size="51" baseType="lpstr">
      <vt:lpstr>Gulim</vt:lpstr>
      <vt:lpstr>Lato</vt:lpstr>
      <vt:lpstr>Lato Black</vt:lpstr>
      <vt:lpstr>Lato Light</vt:lpstr>
      <vt:lpstr>Lato Regular</vt:lpstr>
      <vt:lpstr>SimSun</vt:lpstr>
      <vt:lpstr>Univers</vt:lpstr>
      <vt:lpstr>ZapfDingbats BT</vt:lpstr>
      <vt:lpstr>Arial</vt:lpstr>
      <vt:lpstr>Calibri</vt:lpstr>
      <vt:lpstr>Calibri Light</vt:lpstr>
      <vt:lpstr>Century Gothic</vt:lpstr>
      <vt:lpstr>Times New Roman</vt:lpstr>
      <vt:lpstr>Verdana</vt:lpstr>
      <vt:lpstr>Wingdings</vt:lpstr>
      <vt:lpstr>Office Theme</vt:lpstr>
      <vt:lpstr>ITU-e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Acknowledgements</vt:lpstr>
      <vt:lpstr>PowerPoint Presentation</vt:lpstr>
      <vt:lpstr>Supplemental Slides</vt:lpstr>
      <vt:lpstr>Terms of Reference</vt:lpstr>
      <vt:lpstr>Management Team (I)</vt:lpstr>
      <vt:lpstr>PowerPoint Presentation</vt:lpstr>
      <vt:lpstr>Study Group Structure (1/2)</vt:lpstr>
      <vt:lpstr>Study Group Structure (2/2)</vt:lpstr>
      <vt:lpstr>Leadership for SG 17-related other groups (I)</vt:lpstr>
      <vt:lpstr>Leadership for SG 17-related other groups (II)</vt:lpstr>
      <vt:lpstr>Highlights of achievements (I)</vt:lpstr>
      <vt:lpstr>Highlights of achievements (II)</vt:lpstr>
      <vt:lpstr>Highlights of achievements (III)</vt:lpstr>
      <vt:lpstr>Highlights of achievements (IV)</vt:lpstr>
      <vt:lpstr>Fundamental Security (WP 1/17) Highlights (I)</vt:lpstr>
      <vt:lpstr>Network and Information Security (WP 2/17) Highlights (II)</vt:lpstr>
      <vt:lpstr>Identity Management and cloud computing security (WP 3/17) Highlights</vt:lpstr>
      <vt:lpstr>Application Security (WP 4/17) Highlights</vt:lpstr>
      <vt:lpstr>Formal languages (WP 5/17) Highlights (I)</vt:lpstr>
      <vt:lpstr>Telecommunication/ICT security coordination Project (Major focus is on coordination and outreach)</vt:lpstr>
      <vt:lpstr>ASN.1 and OID Project</vt:lpstr>
      <vt:lpstr>Statistics (I)</vt:lpstr>
      <vt:lpstr>Statistics (II)</vt:lpstr>
      <vt:lpstr>Workshops (I)</vt:lpstr>
      <vt:lpstr>Workshops (II)</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Meshkurti, Ana Maria</dc:creator>
  <cp:lastModifiedBy>Meshkurti, Ana Maria</cp:lastModifiedBy>
  <cp:revision>133</cp:revision>
  <dcterms:created xsi:type="dcterms:W3CDTF">2016-10-03T13:51:04Z</dcterms:created>
  <dcterms:modified xsi:type="dcterms:W3CDTF">2016-10-19T08:09:14Z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0x01010057F68931A6B455448096185B52C4590C</vt:lpwstr>
  </property>
</Properties>
</file>