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4" r:id="rId5"/>
    <p:sldId id="316" r:id="rId6"/>
    <p:sldId id="317" r:id="rId7"/>
    <p:sldId id="318" r:id="rId8"/>
    <p:sldId id="329" r:id="rId9"/>
    <p:sldId id="320" r:id="rId10"/>
    <p:sldId id="319" r:id="rId11"/>
    <p:sldId id="321" r:id="rId12"/>
    <p:sldId id="322" r:id="rId13"/>
    <p:sldId id="323" r:id="rId14"/>
    <p:sldId id="324" r:id="rId15"/>
    <p:sldId id="325" r:id="rId16"/>
    <p:sldId id="327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1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249" autoAdjust="0"/>
  </p:normalViewPr>
  <p:slideViewPr>
    <p:cSldViewPr snapToGrid="0">
      <p:cViewPr varScale="1">
        <p:scale>
          <a:sx n="63" d="100"/>
          <a:sy n="63" d="100"/>
        </p:scale>
        <p:origin x="6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pos\AppData\Local\Microsoft\Windows\Temporary%20Internet%20Files\Content.Outlook\ZH11YMVJ\SG16%20number%20of%20work%20item%20extract%20-%202016-10-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shkurt\Desktop\WTSA%20Chairman%20Presentations\SG16%20-%20Sent\SG16-Approved-SP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[SG16 number of work item extract - 2016-10-03-with-pivotgraph.xlsx]Sheet1!PivotTable1</c:name>
    <c:fmtId val="-1"/>
  </c:pivotSource>
  <c:chart>
    <c:autoTitleDeleted val="1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Sheet1!$J$3:$J$56</c:f>
              <c:strCache>
                <c:ptCount val="53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</c:strCache>
            </c:strRef>
          </c:cat>
          <c:val>
            <c:numRef>
              <c:f>Sheet1!$K$3:$K$56</c:f>
              <c:numCache>
                <c:formatCode>General</c:formatCode>
                <c:ptCount val="53"/>
                <c:pt idx="0">
                  <c:v>176</c:v>
                </c:pt>
                <c:pt idx="1">
                  <c:v>152</c:v>
                </c:pt>
                <c:pt idx="2">
                  <c:v>144</c:v>
                </c:pt>
                <c:pt idx="3">
                  <c:v>144</c:v>
                </c:pt>
                <c:pt idx="4">
                  <c:v>142</c:v>
                </c:pt>
                <c:pt idx="5">
                  <c:v>144</c:v>
                </c:pt>
                <c:pt idx="6">
                  <c:v>144</c:v>
                </c:pt>
                <c:pt idx="7">
                  <c:v>186</c:v>
                </c:pt>
                <c:pt idx="8">
                  <c:v>192</c:v>
                </c:pt>
                <c:pt idx="9">
                  <c:v>198</c:v>
                </c:pt>
                <c:pt idx="10">
                  <c:v>149</c:v>
                </c:pt>
                <c:pt idx="11">
                  <c:v>147</c:v>
                </c:pt>
                <c:pt idx="12">
                  <c:v>150</c:v>
                </c:pt>
                <c:pt idx="13">
                  <c:v>165</c:v>
                </c:pt>
                <c:pt idx="14">
                  <c:v>165</c:v>
                </c:pt>
                <c:pt idx="15">
                  <c:v>165</c:v>
                </c:pt>
                <c:pt idx="16">
                  <c:v>167</c:v>
                </c:pt>
                <c:pt idx="17">
                  <c:v>170</c:v>
                </c:pt>
                <c:pt idx="18">
                  <c:v>185</c:v>
                </c:pt>
                <c:pt idx="19">
                  <c:v>183</c:v>
                </c:pt>
                <c:pt idx="20">
                  <c:v>169</c:v>
                </c:pt>
                <c:pt idx="21">
                  <c:v>168</c:v>
                </c:pt>
                <c:pt idx="22">
                  <c:v>168</c:v>
                </c:pt>
                <c:pt idx="23">
                  <c:v>209</c:v>
                </c:pt>
                <c:pt idx="24">
                  <c:v>213</c:v>
                </c:pt>
                <c:pt idx="25">
                  <c:v>215</c:v>
                </c:pt>
                <c:pt idx="26">
                  <c:v>215</c:v>
                </c:pt>
                <c:pt idx="27">
                  <c:v>219</c:v>
                </c:pt>
                <c:pt idx="28">
                  <c:v>224</c:v>
                </c:pt>
                <c:pt idx="29">
                  <c:v>190</c:v>
                </c:pt>
                <c:pt idx="30">
                  <c:v>191</c:v>
                </c:pt>
                <c:pt idx="31">
                  <c:v>191</c:v>
                </c:pt>
                <c:pt idx="32">
                  <c:v>165</c:v>
                </c:pt>
                <c:pt idx="33">
                  <c:v>176</c:v>
                </c:pt>
                <c:pt idx="34">
                  <c:v>179</c:v>
                </c:pt>
                <c:pt idx="35">
                  <c:v>164</c:v>
                </c:pt>
                <c:pt idx="36">
                  <c:v>164</c:v>
                </c:pt>
                <c:pt idx="37">
                  <c:v>164</c:v>
                </c:pt>
                <c:pt idx="38">
                  <c:v>160</c:v>
                </c:pt>
                <c:pt idx="39">
                  <c:v>159</c:v>
                </c:pt>
                <c:pt idx="40">
                  <c:v>172</c:v>
                </c:pt>
                <c:pt idx="41">
                  <c:v>172</c:v>
                </c:pt>
                <c:pt idx="42">
                  <c:v>131</c:v>
                </c:pt>
                <c:pt idx="43">
                  <c:v>125</c:v>
                </c:pt>
                <c:pt idx="44">
                  <c:v>121</c:v>
                </c:pt>
                <c:pt idx="45">
                  <c:v>117</c:v>
                </c:pt>
                <c:pt idx="46">
                  <c:v>129</c:v>
                </c:pt>
                <c:pt idx="47">
                  <c:v>132</c:v>
                </c:pt>
                <c:pt idx="48">
                  <c:v>171</c:v>
                </c:pt>
                <c:pt idx="49">
                  <c:v>162</c:v>
                </c:pt>
                <c:pt idx="50">
                  <c:v>104</c:v>
                </c:pt>
                <c:pt idx="51">
                  <c:v>102</c:v>
                </c:pt>
                <c:pt idx="52">
                  <c:v>102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465216"/>
        <c:axId val="437465608"/>
      </c:lineChart>
      <c:catAx>
        <c:axId val="4374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65608"/>
        <c:crosses val="autoZero"/>
        <c:auto val="1"/>
        <c:lblAlgn val="ctr"/>
        <c:lblOffset val="100"/>
        <c:noMultiLvlLbl val="0"/>
      </c:catAx>
      <c:valAx>
        <c:axId val="43746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6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[SG16-Approved-SP15.xlsx]All!PivotTable1</c:name>
    <c:fmtId val="12"/>
  </c:pivotSource>
  <c:chart>
    <c:autoTitleDeleted val="1"/>
    <c:pivotFmts>
      <c:pivotFmt>
        <c:idx val="0"/>
      </c:pivotFmt>
      <c:pivotFmt>
        <c:idx val="1"/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30298119313269622"/>
              <c:y val="2.2479320048892524E-3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5.9351824756550667E-2"/>
              <c:y val="0.14034925200913353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3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8920850602761153E-2"/>
              <c:y val="0.23101403346253546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314732186230532"/>
                  <c:h val="0.11314757481940145"/>
                </c:manualLayout>
              </c15:layout>
            </c:ext>
          </c:extLst>
        </c:dLbl>
      </c:pivotFmt>
      <c:pivotFmt>
        <c:idx val="5"/>
        <c:spPr>
          <a:solidFill>
            <a:schemeClr val="accent4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8288466898237237E-2"/>
              <c:y val="6.4322826519750048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2751387813804269"/>
                  <c:h val="0.12637787149671306"/>
                </c:manualLayout>
              </c15:layout>
            </c:ext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5.9351824756550667E-2"/>
              <c:y val="0.14034925200913353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3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8920850602761153E-2"/>
              <c:y val="0.23101403346253546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314732186230532"/>
                  <c:h val="0.11314757481940145"/>
                </c:manualLayout>
              </c15:layout>
            </c:ext>
          </c:extLst>
        </c:dLbl>
      </c:pivotFmt>
      <c:pivotFmt>
        <c:idx val="11"/>
        <c:spPr>
          <a:solidFill>
            <a:schemeClr val="accent4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8288466898237237E-2"/>
              <c:y val="6.4322826519750048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2751387813804269"/>
                  <c:h val="0.12637787149671306"/>
                </c:manualLayout>
              </c15:layout>
            </c:ext>
          </c:extLst>
        </c:dLbl>
      </c:pivotFmt>
      <c:pivotFmt>
        <c:idx val="12"/>
        <c:spPr>
          <a:solidFill>
            <a:schemeClr val="accent5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30298119313269622"/>
              <c:y val="2.2479320048892524E-3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5.9351824756550667E-2"/>
              <c:y val="0.14034925200913353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3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3.8920850602761153E-2"/>
              <c:y val="0.23101403346253546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314732186230532"/>
                  <c:h val="0.11314757481940145"/>
                </c:manualLayout>
              </c15:layout>
            </c:ext>
          </c:extLst>
        </c:dLbl>
      </c:pivotFmt>
      <c:pivotFmt>
        <c:idx val="17"/>
        <c:spPr>
          <a:solidFill>
            <a:schemeClr val="accent4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8288466898237237E-2"/>
              <c:y val="6.4322826519750048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2751387813804269"/>
                  <c:h val="0.12637787149671306"/>
                </c:manualLayout>
              </c15:layout>
            </c:ext>
          </c:extLst>
        </c:dLbl>
      </c:pivotFmt>
      <c:pivotFmt>
        <c:idx val="18"/>
        <c:spPr>
          <a:solidFill>
            <a:schemeClr val="accent5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30298119313269622"/>
              <c:y val="2.2479320048892524E-3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horzOverflow="clip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All!$K$5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8.0400285742609157E-2"/>
                  <c:y val="0.1433541325000407"/>
                </c:manualLayout>
              </c:layout>
              <c:tx>
                <c:rich>
                  <a:bodyPr/>
                  <a:lstStyle/>
                  <a:p>
                    <a:fld id="{22842249-B2F1-4422-BCCD-AD5B1F3869D6}" type="VALUE">
                      <a:rPr lang="en-US" sz="1200" b="0" i="0" u="none" strike="noStrike" kern="1200" baseline="0" smtClean="0">
                        <a:solidFill>
                          <a:srgbClr val="44546A">
                            <a:lumMod val="75000"/>
                          </a:srgbClr>
                        </a:solidFill>
                      </a:rPr>
                      <a:pPr/>
                      <a:t>[VALUE]</a:t>
                    </a:fld>
                    <a:r>
                      <a:rPr lang="en-US" sz="1200" b="0" i="0" u="none" strike="noStrike" kern="1200" baseline="0" dirty="0" smtClean="0">
                        <a:solidFill>
                          <a:srgbClr val="44546A">
                            <a:lumMod val="75000"/>
                          </a:srgbClr>
                        </a:solidFill>
                      </a:rPr>
                      <a:t> </a:t>
                    </a:r>
                    <a:fld id="{6780AD3D-97E0-468C-BFD7-3B2745BF0846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s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89562439640443"/>
                      <c:h val="5.904357709604638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800926990210466"/>
                  <c:y val="-0.2979935049817538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C78771-E581-4944-8C4D-5DD4C4E5D399}" type="VALUE">
                      <a:rPr lang="en-US" sz="2800" baseline="0" smtClean="0"/>
                      <a:pPr>
                        <a:defRPr/>
                      </a:pPr>
                      <a:t>[VALUE]</a:t>
                    </a:fld>
                    <a:r>
                      <a:rPr lang="en-US" sz="2800" baseline="0" dirty="0" smtClean="0"/>
                      <a:t> Recs.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122021798757213"/>
                      <c:h val="0.119018630471979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0064153477733297E-2"/>
                  <c:y val="0.22951177066366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91B810-0B5E-4972-95F4-D0439C1165B8}" type="VALUE">
                      <a:rPr lang="en-US" sz="1200" b="0" i="0" u="none" strike="noStrike" kern="1200" baseline="0" smtClean="0">
                        <a:solidFill>
                          <a:srgbClr val="44546A">
                            <a:lumMod val="75000"/>
                          </a:srgbClr>
                        </a:solidFill>
                      </a:rPr>
                      <a:pPr>
                        <a:defRPr sz="1200"/>
                      </a:pPr>
                      <a:t>[VALUE]</a:t>
                    </a:fld>
                    <a:r>
                      <a:rPr lang="en-US" sz="1200" b="0" i="0" u="none" strike="noStrike" kern="1200" baseline="0" dirty="0" smtClean="0">
                        <a:solidFill>
                          <a:srgbClr val="44546A">
                            <a:lumMod val="75000"/>
                          </a:srgbClr>
                        </a:solidFill>
                      </a:rPr>
                      <a:t> </a:t>
                    </a:r>
                    <a:fld id="{DE006683-FDE6-491A-9E85-819469B44FAF}" type="CATEGORYNAME">
                      <a:rPr lang="en-US" sz="1200" smtClean="0"/>
                      <a:pPr>
                        <a:defRPr sz="1200"/>
                      </a:pPr>
                      <a:t>[CATEGORY NAME]</a:t>
                    </a:fld>
                    <a:r>
                      <a:rPr lang="en-US" sz="1200" dirty="0" smtClean="0"/>
                      <a:t>s</a:t>
                    </a:r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483866973726569"/>
                      <c:h val="5.002929051649732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7.9242044822400312E-2"/>
                  <c:y val="6.1318087438106621E-2"/>
                </c:manualLayout>
              </c:layout>
              <c:tx>
                <c:rich>
                  <a:bodyPr/>
                  <a:lstStyle/>
                  <a:p>
                    <a:fld id="{023C042C-622C-42AE-ACC9-E4FA9080411D}" type="VALUE">
                      <a:rPr lang="en-US" sz="1200" b="0" i="0" u="none" strike="noStrike" kern="1200" baseline="0" smtClean="0">
                        <a:solidFill>
                          <a:srgbClr val="44546A">
                            <a:lumMod val="75000"/>
                          </a:srgbClr>
                        </a:solidFill>
                      </a:rPr>
                      <a:pPr/>
                      <a:t>[VALUE]</a:t>
                    </a:fld>
                    <a:r>
                      <a:rPr lang="en-US" sz="1200" b="0" i="0" u="none" strike="noStrike" kern="1200" baseline="0" dirty="0" smtClean="0">
                        <a:solidFill>
                          <a:srgbClr val="44546A">
                            <a:lumMod val="75000"/>
                          </a:srgbClr>
                        </a:solidFill>
                      </a:rPr>
                      <a:t> </a:t>
                    </a:r>
                    <a:fld id="{6ABC90D4-46C5-4B27-86CF-712394015F2C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s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85778825228751"/>
                      <c:h val="6.087648203388803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30298119313269622"/>
                  <c:y val="2.2479320048892524E-3"/>
                </c:manualLayout>
              </c:layout>
              <c:tx>
                <c:rich>
                  <a:bodyPr/>
                  <a:lstStyle/>
                  <a:p>
                    <a:fld id="{A58CEE17-98C6-4AB1-9DBA-1620ADA2B309}" type="VALUE">
                      <a:rPr lang="en-US" sz="1200" b="0" i="0" u="none" strike="noStrike" kern="1200" baseline="0" smtClean="0">
                        <a:solidFill>
                          <a:srgbClr val="44546A">
                            <a:lumMod val="75000"/>
                          </a:srgbClr>
                        </a:solidFill>
                      </a:rPr>
                      <a:pPr/>
                      <a:t>[VALUE]</a:t>
                    </a:fld>
                    <a:r>
                      <a:rPr lang="en-US" sz="1200" b="0" i="0" u="none" strike="noStrike" kern="1200" baseline="0" dirty="0" smtClean="0">
                        <a:solidFill>
                          <a:srgbClr val="44546A">
                            <a:lumMod val="75000"/>
                          </a:srgbClr>
                        </a:solidFill>
                      </a:rPr>
                      <a:t> </a:t>
                    </a:r>
                    <a:fld id="{A1F03BD1-F4CF-4320-8912-8DB8A0FDD385}" type="CATEGORYNAME">
                      <a:rPr lang="en-US" smtClean="0"/>
                      <a:pPr/>
                      <a:t>[CATEGORY NAME]</a:t>
                    </a:fld>
                    <a:endParaRPr lang="en-US" sz="1200" b="0" i="0" u="none" strike="noStrike" kern="1200" baseline="0" dirty="0" smtClean="0">
                      <a:solidFill>
                        <a:srgbClr val="44546A">
                          <a:lumMod val="75000"/>
                        </a:srgb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All!$J$6:$J$11</c:f>
              <c:strCache>
                <c:ptCount val="5"/>
                <c:pt idx="0">
                  <c:v>IG</c:v>
                </c:pt>
                <c:pt idx="1">
                  <c:v>Rec.</c:v>
                </c:pt>
                <c:pt idx="2">
                  <c:v>Supplement</c:v>
                </c:pt>
                <c:pt idx="3">
                  <c:v>Tech. Paper</c:v>
                </c:pt>
                <c:pt idx="4">
                  <c:v>Tech. Report</c:v>
                </c:pt>
              </c:strCache>
            </c:strRef>
          </c:cat>
          <c:val>
            <c:numRef>
              <c:f>All!$K$6:$K$11</c:f>
              <c:numCache>
                <c:formatCode>General</c:formatCode>
                <c:ptCount val="5"/>
                <c:pt idx="0">
                  <c:v>4</c:v>
                </c:pt>
                <c:pt idx="1">
                  <c:v>268</c:v>
                </c:pt>
                <c:pt idx="2">
                  <c:v>8</c:v>
                </c:pt>
                <c:pt idx="3">
                  <c:v>12</c:v>
                </c:pt>
                <c:pt idx="4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B598D-4880-4BAA-BABD-FEB096FD9FAD}" type="doc">
      <dgm:prSet loTypeId="urn:microsoft.com/office/officeart/2011/layout/HexagonRadial" loCatId="officeonlin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D3B434-BEE3-4508-BC19-A11BBDD7373B}">
      <dgm:prSet phldrT="[Text]" custT="1"/>
      <dgm:spPr/>
      <dgm:t>
        <a:bodyPr/>
        <a:lstStyle/>
        <a:p>
          <a:r>
            <a:rPr lang="en-US" sz="2400" b="1" dirty="0" smtClean="0"/>
            <a:t>E-services </a:t>
          </a:r>
          <a:r>
            <a:rPr lang="en-US" sz="2400" b="0" dirty="0" smtClean="0"/>
            <a:t>and</a:t>
          </a:r>
          <a:r>
            <a:rPr lang="en-US" sz="2400" b="1" dirty="0" smtClean="0"/>
            <a:t> </a:t>
          </a:r>
          <a:br>
            <a:rPr lang="en-US" sz="2400" b="1" dirty="0" smtClean="0"/>
          </a:br>
          <a:r>
            <a:rPr lang="en-US" sz="2400" b="1" dirty="0" smtClean="0"/>
            <a:t>video-centric services</a:t>
          </a:r>
          <a:endParaRPr lang="en-US" sz="2400" b="1" dirty="0"/>
        </a:p>
      </dgm:t>
    </dgm:pt>
    <dgm:pt modelId="{FAB3D9F6-7747-482B-99C4-663FC59D8FC1}" type="parTrans" cxnId="{C4AB06D3-CD65-4E91-BA7D-F89B83A5137E}">
      <dgm:prSet/>
      <dgm:spPr/>
      <dgm:t>
        <a:bodyPr/>
        <a:lstStyle/>
        <a:p>
          <a:endParaRPr lang="en-US"/>
        </a:p>
      </dgm:t>
    </dgm:pt>
    <dgm:pt modelId="{1B4DCC6A-7484-49D0-89C3-8AA9CF2EF386}" type="sibTrans" cxnId="{C4AB06D3-CD65-4E91-BA7D-F89B83A5137E}">
      <dgm:prSet/>
      <dgm:spPr/>
      <dgm:t>
        <a:bodyPr/>
        <a:lstStyle/>
        <a:p>
          <a:endParaRPr lang="en-US"/>
        </a:p>
      </dgm:t>
    </dgm:pt>
    <dgm:pt modelId="{D078982E-BA59-4B8E-A104-04CBFD830113}">
      <dgm:prSet phldrT="[Text]" custT="1"/>
      <dgm:spPr/>
      <dgm:t>
        <a:bodyPr/>
        <a:lstStyle/>
        <a:p>
          <a:r>
            <a:rPr lang="en-US" sz="2000" b="1" dirty="0" smtClean="0"/>
            <a:t>Video compression</a:t>
          </a:r>
          <a:endParaRPr lang="en-US" sz="2000" b="1" dirty="0"/>
        </a:p>
      </dgm:t>
    </dgm:pt>
    <dgm:pt modelId="{DB887AA3-B8C3-4DD7-A86B-E483D87DBBB8}" type="parTrans" cxnId="{A17ABDCF-EBD1-426C-B96B-DBED14B0DD0A}">
      <dgm:prSet/>
      <dgm:spPr/>
      <dgm:t>
        <a:bodyPr/>
        <a:lstStyle/>
        <a:p>
          <a:endParaRPr lang="en-US"/>
        </a:p>
      </dgm:t>
    </dgm:pt>
    <dgm:pt modelId="{E543CBF1-688B-47CA-B248-F1D3121A2484}" type="sibTrans" cxnId="{A17ABDCF-EBD1-426C-B96B-DBED14B0DD0A}">
      <dgm:prSet/>
      <dgm:spPr/>
      <dgm:t>
        <a:bodyPr/>
        <a:lstStyle/>
        <a:p>
          <a:endParaRPr lang="en-US"/>
        </a:p>
      </dgm:t>
    </dgm:pt>
    <dgm:pt modelId="{2B1857B7-27A3-400F-A8A8-2A9659A7C5DC}">
      <dgm:prSet phldrT="[Text]" custT="1"/>
      <dgm:spPr>
        <a:gradFill rotWithShape="0">
          <a:gsLst>
            <a:gs pos="100000">
              <a:srgbClr val="0070C0"/>
            </a:gs>
            <a:gs pos="10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200" b="1" dirty="0" smtClean="0"/>
            <a:t>E-health,</a:t>
          </a:r>
          <a:br>
            <a:rPr lang="en-US" sz="2200" b="1" dirty="0" smtClean="0"/>
          </a:br>
          <a:r>
            <a:rPr lang="en-US" sz="2200" b="1" dirty="0" smtClean="0"/>
            <a:t>E-learning, </a:t>
          </a:r>
          <a:br>
            <a:rPr lang="en-US" sz="2200" b="1" dirty="0" smtClean="0"/>
          </a:br>
          <a:r>
            <a:rPr lang="en-US" sz="2200" b="1" dirty="0" smtClean="0"/>
            <a:t>ITS, </a:t>
          </a:r>
          <a:br>
            <a:rPr lang="en-US" sz="2200" b="1" dirty="0" smtClean="0"/>
          </a:br>
          <a:r>
            <a:rPr lang="en-US" sz="2200" b="1" dirty="0" smtClean="0"/>
            <a:t>Future multimedia mechanisms</a:t>
          </a:r>
          <a:endParaRPr lang="en-US" sz="2200" b="1" dirty="0"/>
        </a:p>
      </dgm:t>
    </dgm:pt>
    <dgm:pt modelId="{F2E1FDDB-90ED-4FE1-8127-D87AD31F099E}" type="parTrans" cxnId="{0FB72A3B-0486-4EA9-B0FE-9805E32BE973}">
      <dgm:prSet/>
      <dgm:spPr/>
      <dgm:t>
        <a:bodyPr/>
        <a:lstStyle/>
        <a:p>
          <a:endParaRPr lang="en-US"/>
        </a:p>
      </dgm:t>
    </dgm:pt>
    <dgm:pt modelId="{C5D6CB7C-D81E-4F36-A8BF-E5F1DD547CD1}" type="sibTrans" cxnId="{0FB72A3B-0486-4EA9-B0FE-9805E32BE973}">
      <dgm:prSet/>
      <dgm:spPr/>
      <dgm:t>
        <a:bodyPr/>
        <a:lstStyle/>
        <a:p>
          <a:endParaRPr lang="en-US"/>
        </a:p>
      </dgm:t>
    </dgm:pt>
    <dgm:pt modelId="{2011A911-33CC-4EB2-97FE-F93387E9A3C4}">
      <dgm:prSet phldrT="[Text]" custT="1"/>
      <dgm:spPr>
        <a:gradFill rotWithShape="0">
          <a:gsLst>
            <a:gs pos="100000">
              <a:srgbClr val="7030A0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000" b="1" dirty="0" smtClean="0"/>
            <a:t>VR, immersive systems and artificial Intelligence</a:t>
          </a:r>
          <a:endParaRPr lang="en-US" sz="2000" b="1" dirty="0"/>
        </a:p>
      </dgm:t>
    </dgm:pt>
    <dgm:pt modelId="{74087DA4-817C-45FA-A0C1-C720C5D7D55E}" type="parTrans" cxnId="{BD76B074-E6D4-4BFC-A82A-5E3698FA1BC8}">
      <dgm:prSet/>
      <dgm:spPr/>
      <dgm:t>
        <a:bodyPr/>
        <a:lstStyle/>
        <a:p>
          <a:endParaRPr lang="en-US"/>
        </a:p>
      </dgm:t>
    </dgm:pt>
    <dgm:pt modelId="{3074CFBD-8E96-483D-8A99-17D7BEEBBA90}" type="sibTrans" cxnId="{BD76B074-E6D4-4BFC-A82A-5E3698FA1BC8}">
      <dgm:prSet/>
      <dgm:spPr/>
      <dgm:t>
        <a:bodyPr/>
        <a:lstStyle/>
        <a:p>
          <a:endParaRPr lang="en-US"/>
        </a:p>
      </dgm:t>
    </dgm:pt>
    <dgm:pt modelId="{E00E5212-5AC7-456E-A744-956D486937E8}">
      <dgm:prSet phldrT="[Text]" custT="1"/>
      <dgm:spPr/>
      <dgm:t>
        <a:bodyPr/>
        <a:lstStyle/>
        <a:p>
          <a:r>
            <a:rPr lang="en-US" sz="2200" b="1" dirty="0" smtClean="0"/>
            <a:t>Accessibility</a:t>
          </a:r>
          <a:endParaRPr lang="en-US" sz="2200" b="0" dirty="0"/>
        </a:p>
      </dgm:t>
    </dgm:pt>
    <dgm:pt modelId="{E94A151A-0516-425B-A061-CE912D5CD1E3}" type="parTrans" cxnId="{351B3D39-C2F0-4649-9EED-A809E95F0686}">
      <dgm:prSet/>
      <dgm:spPr/>
      <dgm:t>
        <a:bodyPr/>
        <a:lstStyle/>
        <a:p>
          <a:endParaRPr lang="en-US"/>
        </a:p>
      </dgm:t>
    </dgm:pt>
    <dgm:pt modelId="{1B9FF90A-C222-485B-B92F-5041DA184A8B}" type="sibTrans" cxnId="{351B3D39-C2F0-4649-9EED-A809E95F0686}">
      <dgm:prSet/>
      <dgm:spPr/>
      <dgm:t>
        <a:bodyPr/>
        <a:lstStyle/>
        <a:p>
          <a:endParaRPr lang="en-US"/>
        </a:p>
      </dgm:t>
    </dgm:pt>
    <dgm:pt modelId="{54D80418-7043-4F32-A885-86AFC98AC6A6}">
      <dgm:prSet phldrT="[Text]" custT="1"/>
      <dgm:spPr/>
      <dgm:t>
        <a:bodyPr/>
        <a:lstStyle/>
        <a:p>
          <a:r>
            <a:rPr lang="en-US" sz="1700" b="1" dirty="0" smtClean="0"/>
            <a:t>Human dimension in communications</a:t>
          </a:r>
          <a:endParaRPr lang="en-US" sz="1700" b="1" dirty="0"/>
        </a:p>
      </dgm:t>
    </dgm:pt>
    <dgm:pt modelId="{4A090F6F-95E2-44C5-AA57-0B142508E6B3}" type="parTrans" cxnId="{73ADCCE6-47EA-445A-A8CC-01062EAFCD89}">
      <dgm:prSet/>
      <dgm:spPr/>
      <dgm:t>
        <a:bodyPr/>
        <a:lstStyle/>
        <a:p>
          <a:endParaRPr lang="en-US"/>
        </a:p>
      </dgm:t>
    </dgm:pt>
    <dgm:pt modelId="{56114A97-3B24-442D-9D55-AFC96AE1C16C}" type="sibTrans" cxnId="{73ADCCE6-47EA-445A-A8CC-01062EAFCD89}">
      <dgm:prSet/>
      <dgm:spPr/>
      <dgm:t>
        <a:bodyPr/>
        <a:lstStyle/>
        <a:p>
          <a:endParaRPr lang="en-US"/>
        </a:p>
      </dgm:t>
    </dgm:pt>
    <dgm:pt modelId="{4DA0E938-5A19-4240-9C6B-1B69FE5DA9C4}">
      <dgm:prSet phldrT="[Text]" custT="1"/>
      <dgm:spPr/>
      <dgm:t>
        <a:bodyPr/>
        <a:lstStyle/>
        <a:p>
          <a:r>
            <a:rPr lang="en-US" sz="2100" b="1" dirty="0" smtClean="0"/>
            <a:t>Systems: </a:t>
          </a:r>
          <a:br>
            <a:rPr lang="en-US" sz="2100" b="1" dirty="0" smtClean="0"/>
          </a:br>
          <a:r>
            <a:rPr lang="en-US" sz="2100" b="1" dirty="0" smtClean="0"/>
            <a:t>IPTV, Cable, Broadcasting</a:t>
          </a:r>
        </a:p>
        <a:p>
          <a:r>
            <a:rPr lang="en-US" sz="2100" b="1" dirty="0" smtClean="0"/>
            <a:t>Streaming, interactivity, immersive</a:t>
          </a:r>
          <a:endParaRPr lang="en-US" sz="2100" b="1" dirty="0"/>
        </a:p>
      </dgm:t>
    </dgm:pt>
    <dgm:pt modelId="{6C5A7CD9-E272-4ECA-B605-BEE62525C10B}" type="parTrans" cxnId="{2D46A872-78BD-4B42-99AA-DC00E88F11D0}">
      <dgm:prSet/>
      <dgm:spPr/>
      <dgm:t>
        <a:bodyPr/>
        <a:lstStyle/>
        <a:p>
          <a:endParaRPr lang="en-US"/>
        </a:p>
      </dgm:t>
    </dgm:pt>
    <dgm:pt modelId="{F05B1329-FEEA-49AF-9597-751ADF0B58C6}" type="sibTrans" cxnId="{2D46A872-78BD-4B42-99AA-DC00E88F11D0}">
      <dgm:prSet/>
      <dgm:spPr/>
      <dgm:t>
        <a:bodyPr/>
        <a:lstStyle/>
        <a:p>
          <a:endParaRPr lang="en-US"/>
        </a:p>
      </dgm:t>
    </dgm:pt>
    <dgm:pt modelId="{14F3FD71-3A35-459F-A906-219A4F21E90F}" type="pres">
      <dgm:prSet presAssocID="{676B598D-4880-4BAA-BABD-FEB096FD9FA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33CFCB-4B03-44A3-929F-B66511EFBAEC}" type="pres">
      <dgm:prSet presAssocID="{51D3B434-BEE3-4508-BC19-A11BBDD7373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263FC17-53AA-4DB9-ADC9-F9B5F261E0AC}" type="pres">
      <dgm:prSet presAssocID="{D078982E-BA59-4B8E-A104-04CBFD830113}" presName="Accent1" presStyleCnt="0"/>
      <dgm:spPr/>
      <dgm:t>
        <a:bodyPr/>
        <a:lstStyle/>
        <a:p>
          <a:endParaRPr lang="en-US"/>
        </a:p>
      </dgm:t>
    </dgm:pt>
    <dgm:pt modelId="{0B46076B-7938-46F7-B3E2-344E9C82AD73}" type="pres">
      <dgm:prSet presAssocID="{D078982E-BA59-4B8E-A104-04CBFD830113}" presName="Accent" presStyleLbl="bgShp" presStyleIdx="0" presStyleCnt="6"/>
      <dgm:spPr/>
      <dgm:t>
        <a:bodyPr/>
        <a:lstStyle/>
        <a:p>
          <a:endParaRPr lang="en-US"/>
        </a:p>
      </dgm:t>
    </dgm:pt>
    <dgm:pt modelId="{7C28A3D3-17C5-4DD1-A6E1-C4883585739D}" type="pres">
      <dgm:prSet presAssocID="{D078982E-BA59-4B8E-A104-04CBFD830113}" presName="Child1" presStyleLbl="node1" presStyleIdx="0" presStyleCnt="6" custScaleX="97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1446A-484C-4CFC-8FF3-833F856FA684}" type="pres">
      <dgm:prSet presAssocID="{2B1857B7-27A3-400F-A8A8-2A9659A7C5DC}" presName="Accent2" presStyleCnt="0"/>
      <dgm:spPr/>
      <dgm:t>
        <a:bodyPr/>
        <a:lstStyle/>
        <a:p>
          <a:endParaRPr lang="en-US"/>
        </a:p>
      </dgm:t>
    </dgm:pt>
    <dgm:pt modelId="{28368227-88CB-446A-A654-67EBCCD69E6A}" type="pres">
      <dgm:prSet presAssocID="{2B1857B7-27A3-400F-A8A8-2A9659A7C5DC}" presName="Accent" presStyleLbl="bgShp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5A375B6-FA2E-4D30-9CC3-6223601CDE1B}" type="pres">
      <dgm:prSet presAssocID="{2B1857B7-27A3-400F-A8A8-2A9659A7C5DC}" presName="Child2" presStyleLbl="node1" presStyleIdx="1" presStyleCnt="6" custScaleX="115054" custScaleY="117603" custLinFactNeighborX="21432" custLinFactNeighborY="-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B04FA-D3D8-48ED-9BE9-E3E846900758}" type="pres">
      <dgm:prSet presAssocID="{2011A911-33CC-4EB2-97FE-F93387E9A3C4}" presName="Accent3" presStyleCnt="0"/>
      <dgm:spPr/>
      <dgm:t>
        <a:bodyPr/>
        <a:lstStyle/>
        <a:p>
          <a:endParaRPr lang="en-US"/>
        </a:p>
      </dgm:t>
    </dgm:pt>
    <dgm:pt modelId="{18C1EB7F-A7A3-4D0E-8853-127C99C14D6B}" type="pres">
      <dgm:prSet presAssocID="{2011A911-33CC-4EB2-97FE-F93387E9A3C4}" presName="Accent" presStyleLbl="bgShp" presStyleIdx="2" presStyleCnt="6"/>
      <dgm:spPr/>
      <dgm:t>
        <a:bodyPr/>
        <a:lstStyle/>
        <a:p>
          <a:endParaRPr lang="en-US"/>
        </a:p>
      </dgm:t>
    </dgm:pt>
    <dgm:pt modelId="{7A95A2ED-A588-4536-BF6A-E3AAADD065C9}" type="pres">
      <dgm:prSet presAssocID="{2011A911-33CC-4EB2-97FE-F93387E9A3C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7125E-DD17-452D-BD14-05D7C7705423}" type="pres">
      <dgm:prSet presAssocID="{E00E5212-5AC7-456E-A744-956D486937E8}" presName="Accent4" presStyleCnt="0"/>
      <dgm:spPr/>
      <dgm:t>
        <a:bodyPr/>
        <a:lstStyle/>
        <a:p>
          <a:endParaRPr lang="en-US"/>
        </a:p>
      </dgm:t>
    </dgm:pt>
    <dgm:pt modelId="{4FDEAFA1-1602-41EF-9F01-0DFE930B09CB}" type="pres">
      <dgm:prSet presAssocID="{E00E5212-5AC7-456E-A744-956D486937E8}" presName="Accent" presStyleLbl="bgShp" presStyleIdx="3" presStyleCnt="6" custLinFactNeighborY="-1843"/>
      <dgm:spPr/>
      <dgm:t>
        <a:bodyPr/>
        <a:lstStyle/>
        <a:p>
          <a:endParaRPr lang="en-US"/>
        </a:p>
      </dgm:t>
    </dgm:pt>
    <dgm:pt modelId="{21609651-03F3-46AE-9A8C-D1ABF331EEA2}" type="pres">
      <dgm:prSet presAssocID="{E00E5212-5AC7-456E-A744-956D486937E8}" presName="Child4" presStyleLbl="node1" presStyleIdx="3" presStyleCnt="6" custScaleX="105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920EB-FCF8-4148-8A89-396E109358E8}" type="pres">
      <dgm:prSet presAssocID="{54D80418-7043-4F32-A885-86AFC98AC6A6}" presName="Accent5" presStyleCnt="0"/>
      <dgm:spPr/>
      <dgm:t>
        <a:bodyPr/>
        <a:lstStyle/>
        <a:p>
          <a:endParaRPr lang="en-US"/>
        </a:p>
      </dgm:t>
    </dgm:pt>
    <dgm:pt modelId="{C8F6AF14-E1C8-4724-B4CC-C4702D089DB5}" type="pres">
      <dgm:prSet presAssocID="{54D80418-7043-4F32-A885-86AFC98AC6A6}" presName="Accent" presStyleLbl="bgShp" presStyleIdx="4" presStyleCnt="6"/>
      <dgm:spPr/>
      <dgm:t>
        <a:bodyPr/>
        <a:lstStyle/>
        <a:p>
          <a:endParaRPr lang="en-US"/>
        </a:p>
      </dgm:t>
    </dgm:pt>
    <dgm:pt modelId="{731348DC-2E1F-4C62-AC04-5D2DB5A1868D}" type="pres">
      <dgm:prSet presAssocID="{54D80418-7043-4F32-A885-86AFC98AC6A6}" presName="Child5" presStyleLbl="node1" presStyleIdx="4" presStyleCnt="6" custScaleX="111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89DBC-8E2D-40FE-A7A0-0A0E6195B82E}" type="pres">
      <dgm:prSet presAssocID="{4DA0E938-5A19-4240-9C6B-1B69FE5DA9C4}" presName="Accent6" presStyleCnt="0"/>
      <dgm:spPr/>
      <dgm:t>
        <a:bodyPr/>
        <a:lstStyle/>
        <a:p>
          <a:endParaRPr lang="en-US"/>
        </a:p>
      </dgm:t>
    </dgm:pt>
    <dgm:pt modelId="{15667E2C-39BB-4636-9573-C9ADE67D3F02}" type="pres">
      <dgm:prSet presAssocID="{4DA0E938-5A19-4240-9C6B-1B69FE5DA9C4}" presName="Accent" presStyleLbl="bgShp" presStyleIdx="5" presStyleCnt="6"/>
      <dgm:spPr/>
      <dgm:t>
        <a:bodyPr/>
        <a:lstStyle/>
        <a:p>
          <a:endParaRPr lang="en-US"/>
        </a:p>
      </dgm:t>
    </dgm:pt>
    <dgm:pt modelId="{465290AF-72D0-4567-8F86-800E2C44198E}" type="pres">
      <dgm:prSet presAssocID="{4DA0E938-5A19-4240-9C6B-1B69FE5DA9C4}" presName="Child6" presStyleLbl="node1" presStyleIdx="5" presStyleCnt="6" custScaleX="120421" custScaleY="117878" custLinFactNeighborX="-19152" custLinFactNeighborY="2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A06396-0BBE-42DB-ACF9-7EED7A441CBE}" type="presOf" srcId="{D078982E-BA59-4B8E-A104-04CBFD830113}" destId="{7C28A3D3-17C5-4DD1-A6E1-C4883585739D}" srcOrd="0" destOrd="0" presId="urn:microsoft.com/office/officeart/2011/layout/HexagonRadial"/>
    <dgm:cxn modelId="{B738294C-26B9-46C8-A4A1-D5B3A58DB756}" type="presOf" srcId="{51D3B434-BEE3-4508-BC19-A11BBDD7373B}" destId="{5833CFCB-4B03-44A3-929F-B66511EFBAEC}" srcOrd="0" destOrd="0" presId="urn:microsoft.com/office/officeart/2011/layout/HexagonRadial"/>
    <dgm:cxn modelId="{E931F5E1-6014-4745-9F3B-2082D4405FB4}" type="presOf" srcId="{2B1857B7-27A3-400F-A8A8-2A9659A7C5DC}" destId="{25A375B6-FA2E-4D30-9CC3-6223601CDE1B}" srcOrd="0" destOrd="0" presId="urn:microsoft.com/office/officeart/2011/layout/HexagonRadial"/>
    <dgm:cxn modelId="{C4AB06D3-CD65-4E91-BA7D-F89B83A5137E}" srcId="{676B598D-4880-4BAA-BABD-FEB096FD9FAD}" destId="{51D3B434-BEE3-4508-BC19-A11BBDD7373B}" srcOrd="0" destOrd="0" parTransId="{FAB3D9F6-7747-482B-99C4-663FC59D8FC1}" sibTransId="{1B4DCC6A-7484-49D0-89C3-8AA9CF2EF386}"/>
    <dgm:cxn modelId="{351B3D39-C2F0-4649-9EED-A809E95F0686}" srcId="{51D3B434-BEE3-4508-BC19-A11BBDD7373B}" destId="{E00E5212-5AC7-456E-A744-956D486937E8}" srcOrd="3" destOrd="0" parTransId="{E94A151A-0516-425B-A061-CE912D5CD1E3}" sibTransId="{1B9FF90A-C222-485B-B92F-5041DA184A8B}"/>
    <dgm:cxn modelId="{37888326-0CFB-4E20-8E98-104662BDBAF3}" type="presOf" srcId="{54D80418-7043-4F32-A885-86AFC98AC6A6}" destId="{731348DC-2E1F-4C62-AC04-5D2DB5A1868D}" srcOrd="0" destOrd="0" presId="urn:microsoft.com/office/officeart/2011/layout/HexagonRadial"/>
    <dgm:cxn modelId="{BD76B074-E6D4-4BFC-A82A-5E3698FA1BC8}" srcId="{51D3B434-BEE3-4508-BC19-A11BBDD7373B}" destId="{2011A911-33CC-4EB2-97FE-F93387E9A3C4}" srcOrd="2" destOrd="0" parTransId="{74087DA4-817C-45FA-A0C1-C720C5D7D55E}" sibTransId="{3074CFBD-8E96-483D-8A99-17D7BEEBBA90}"/>
    <dgm:cxn modelId="{D6361ABB-ABFE-4362-A941-01C77DE9533A}" type="presOf" srcId="{676B598D-4880-4BAA-BABD-FEB096FD9FAD}" destId="{14F3FD71-3A35-459F-A906-219A4F21E90F}" srcOrd="0" destOrd="0" presId="urn:microsoft.com/office/officeart/2011/layout/HexagonRadial"/>
    <dgm:cxn modelId="{A17ABDCF-EBD1-426C-B96B-DBED14B0DD0A}" srcId="{51D3B434-BEE3-4508-BC19-A11BBDD7373B}" destId="{D078982E-BA59-4B8E-A104-04CBFD830113}" srcOrd="0" destOrd="0" parTransId="{DB887AA3-B8C3-4DD7-A86B-E483D87DBBB8}" sibTransId="{E543CBF1-688B-47CA-B248-F1D3121A2484}"/>
    <dgm:cxn modelId="{5906E505-33F5-4D89-A61D-D81706AFF1FE}" type="presOf" srcId="{4DA0E938-5A19-4240-9C6B-1B69FE5DA9C4}" destId="{465290AF-72D0-4567-8F86-800E2C44198E}" srcOrd="0" destOrd="0" presId="urn:microsoft.com/office/officeart/2011/layout/HexagonRadial"/>
    <dgm:cxn modelId="{D3D5A111-171E-440B-AA32-880D4AE39B08}" type="presOf" srcId="{E00E5212-5AC7-456E-A744-956D486937E8}" destId="{21609651-03F3-46AE-9A8C-D1ABF331EEA2}" srcOrd="0" destOrd="0" presId="urn:microsoft.com/office/officeart/2011/layout/HexagonRadial"/>
    <dgm:cxn modelId="{73ADCCE6-47EA-445A-A8CC-01062EAFCD89}" srcId="{51D3B434-BEE3-4508-BC19-A11BBDD7373B}" destId="{54D80418-7043-4F32-A885-86AFC98AC6A6}" srcOrd="4" destOrd="0" parTransId="{4A090F6F-95E2-44C5-AA57-0B142508E6B3}" sibTransId="{56114A97-3B24-442D-9D55-AFC96AE1C16C}"/>
    <dgm:cxn modelId="{B80B8EBC-C5BE-4D66-BD14-8AB08C381555}" type="presOf" srcId="{2011A911-33CC-4EB2-97FE-F93387E9A3C4}" destId="{7A95A2ED-A588-4536-BF6A-E3AAADD065C9}" srcOrd="0" destOrd="0" presId="urn:microsoft.com/office/officeart/2011/layout/HexagonRadial"/>
    <dgm:cxn modelId="{0FB72A3B-0486-4EA9-B0FE-9805E32BE973}" srcId="{51D3B434-BEE3-4508-BC19-A11BBDD7373B}" destId="{2B1857B7-27A3-400F-A8A8-2A9659A7C5DC}" srcOrd="1" destOrd="0" parTransId="{F2E1FDDB-90ED-4FE1-8127-D87AD31F099E}" sibTransId="{C5D6CB7C-D81E-4F36-A8BF-E5F1DD547CD1}"/>
    <dgm:cxn modelId="{2D46A872-78BD-4B42-99AA-DC00E88F11D0}" srcId="{51D3B434-BEE3-4508-BC19-A11BBDD7373B}" destId="{4DA0E938-5A19-4240-9C6B-1B69FE5DA9C4}" srcOrd="5" destOrd="0" parTransId="{6C5A7CD9-E272-4ECA-B605-BEE62525C10B}" sibTransId="{F05B1329-FEEA-49AF-9597-751ADF0B58C6}"/>
    <dgm:cxn modelId="{0FA843A5-9957-4D35-870C-95097A8069A0}" type="presParOf" srcId="{14F3FD71-3A35-459F-A906-219A4F21E90F}" destId="{5833CFCB-4B03-44A3-929F-B66511EFBAEC}" srcOrd="0" destOrd="0" presId="urn:microsoft.com/office/officeart/2011/layout/HexagonRadial"/>
    <dgm:cxn modelId="{3D6E58D1-0E84-48C4-B5DE-586EF64D3404}" type="presParOf" srcId="{14F3FD71-3A35-459F-A906-219A4F21E90F}" destId="{2263FC17-53AA-4DB9-ADC9-F9B5F261E0AC}" srcOrd="1" destOrd="0" presId="urn:microsoft.com/office/officeart/2011/layout/HexagonRadial"/>
    <dgm:cxn modelId="{D1FEB502-7405-4E60-AD6B-C607D828A763}" type="presParOf" srcId="{2263FC17-53AA-4DB9-ADC9-F9B5F261E0AC}" destId="{0B46076B-7938-46F7-B3E2-344E9C82AD73}" srcOrd="0" destOrd="0" presId="urn:microsoft.com/office/officeart/2011/layout/HexagonRadial"/>
    <dgm:cxn modelId="{C4914422-20C8-495C-B944-A51CB81670B2}" type="presParOf" srcId="{14F3FD71-3A35-459F-A906-219A4F21E90F}" destId="{7C28A3D3-17C5-4DD1-A6E1-C4883585739D}" srcOrd="2" destOrd="0" presId="urn:microsoft.com/office/officeart/2011/layout/HexagonRadial"/>
    <dgm:cxn modelId="{1A854990-07FF-4DE2-B5E7-952A891852A3}" type="presParOf" srcId="{14F3FD71-3A35-459F-A906-219A4F21E90F}" destId="{8121446A-484C-4CFC-8FF3-833F856FA684}" srcOrd="3" destOrd="0" presId="urn:microsoft.com/office/officeart/2011/layout/HexagonRadial"/>
    <dgm:cxn modelId="{3C2910AE-FBDC-46D9-99F0-50D5C5A5CA92}" type="presParOf" srcId="{8121446A-484C-4CFC-8FF3-833F856FA684}" destId="{28368227-88CB-446A-A654-67EBCCD69E6A}" srcOrd="0" destOrd="0" presId="urn:microsoft.com/office/officeart/2011/layout/HexagonRadial"/>
    <dgm:cxn modelId="{0237652C-1680-4D31-9D38-A0DFFB6BE612}" type="presParOf" srcId="{14F3FD71-3A35-459F-A906-219A4F21E90F}" destId="{25A375B6-FA2E-4D30-9CC3-6223601CDE1B}" srcOrd="4" destOrd="0" presId="urn:microsoft.com/office/officeart/2011/layout/HexagonRadial"/>
    <dgm:cxn modelId="{AF56F68C-2A8C-4DCA-AFFC-14EB635055B1}" type="presParOf" srcId="{14F3FD71-3A35-459F-A906-219A4F21E90F}" destId="{8F5B04FA-D3D8-48ED-9BE9-E3E846900758}" srcOrd="5" destOrd="0" presId="urn:microsoft.com/office/officeart/2011/layout/HexagonRadial"/>
    <dgm:cxn modelId="{B9525229-D41B-4500-8FE8-7BAC41964EF5}" type="presParOf" srcId="{8F5B04FA-D3D8-48ED-9BE9-E3E846900758}" destId="{18C1EB7F-A7A3-4D0E-8853-127C99C14D6B}" srcOrd="0" destOrd="0" presId="urn:microsoft.com/office/officeart/2011/layout/HexagonRadial"/>
    <dgm:cxn modelId="{9AF72972-AB26-4793-9809-E2312068A775}" type="presParOf" srcId="{14F3FD71-3A35-459F-A906-219A4F21E90F}" destId="{7A95A2ED-A588-4536-BF6A-E3AAADD065C9}" srcOrd="6" destOrd="0" presId="urn:microsoft.com/office/officeart/2011/layout/HexagonRadial"/>
    <dgm:cxn modelId="{259FCDA6-42FA-4C63-824C-800A02333392}" type="presParOf" srcId="{14F3FD71-3A35-459F-A906-219A4F21E90F}" destId="{04C7125E-DD17-452D-BD14-05D7C7705423}" srcOrd="7" destOrd="0" presId="urn:microsoft.com/office/officeart/2011/layout/HexagonRadial"/>
    <dgm:cxn modelId="{DC058C61-D7F0-4F37-9AC5-11DCC849F9C2}" type="presParOf" srcId="{04C7125E-DD17-452D-BD14-05D7C7705423}" destId="{4FDEAFA1-1602-41EF-9F01-0DFE930B09CB}" srcOrd="0" destOrd="0" presId="urn:microsoft.com/office/officeart/2011/layout/HexagonRadial"/>
    <dgm:cxn modelId="{DCD99B63-1C7E-4704-A6DC-FE061E70D794}" type="presParOf" srcId="{14F3FD71-3A35-459F-A906-219A4F21E90F}" destId="{21609651-03F3-46AE-9A8C-D1ABF331EEA2}" srcOrd="8" destOrd="0" presId="urn:microsoft.com/office/officeart/2011/layout/HexagonRadial"/>
    <dgm:cxn modelId="{3B1972CF-AA8B-4652-8E4D-B61776BCB994}" type="presParOf" srcId="{14F3FD71-3A35-459F-A906-219A4F21E90F}" destId="{B63920EB-FCF8-4148-8A89-396E109358E8}" srcOrd="9" destOrd="0" presId="urn:microsoft.com/office/officeart/2011/layout/HexagonRadial"/>
    <dgm:cxn modelId="{098C71A9-E823-4D5E-974C-185500288016}" type="presParOf" srcId="{B63920EB-FCF8-4148-8A89-396E109358E8}" destId="{C8F6AF14-E1C8-4724-B4CC-C4702D089DB5}" srcOrd="0" destOrd="0" presId="urn:microsoft.com/office/officeart/2011/layout/HexagonRadial"/>
    <dgm:cxn modelId="{00A6CC1F-4E93-4169-9066-0928C5248858}" type="presParOf" srcId="{14F3FD71-3A35-459F-A906-219A4F21E90F}" destId="{731348DC-2E1F-4C62-AC04-5D2DB5A1868D}" srcOrd="10" destOrd="0" presId="urn:microsoft.com/office/officeart/2011/layout/HexagonRadial"/>
    <dgm:cxn modelId="{116B132B-5CFB-45D3-9E47-3E8923C6D001}" type="presParOf" srcId="{14F3FD71-3A35-459F-A906-219A4F21E90F}" destId="{E7089DBC-8E2D-40FE-A7A0-0A0E6195B82E}" srcOrd="11" destOrd="0" presId="urn:microsoft.com/office/officeart/2011/layout/HexagonRadial"/>
    <dgm:cxn modelId="{202BF7C7-46D8-4179-9623-92166203CDD4}" type="presParOf" srcId="{E7089DBC-8E2D-40FE-A7A0-0A0E6195B82E}" destId="{15667E2C-39BB-4636-9573-C9ADE67D3F02}" srcOrd="0" destOrd="0" presId="urn:microsoft.com/office/officeart/2011/layout/HexagonRadial"/>
    <dgm:cxn modelId="{8395009E-D575-4762-8BF1-846F327AA226}" type="presParOf" srcId="{14F3FD71-3A35-459F-A906-219A4F21E90F}" destId="{465290AF-72D0-4567-8F86-800E2C44198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27EE-549F-4692-9090-64A5C3D9CB7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3733-CD45-4CEA-A5EC-06AA3CC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Conferencing systems</a:t>
            </a:r>
          </a:p>
          <a:p>
            <a:pPr lvl="1"/>
            <a:r>
              <a:rPr lang="en-US" dirty="0" smtClean="0"/>
              <a:t>Telepresence, media gateways, videoconferencing</a:t>
            </a:r>
          </a:p>
          <a:p>
            <a:r>
              <a:rPr lang="en-US" dirty="0" smtClean="0"/>
              <a:t>Advanced multimedia communication</a:t>
            </a:r>
          </a:p>
          <a:p>
            <a:r>
              <a:rPr lang="en-US" dirty="0" smtClean="0"/>
              <a:t>Multimedia systems and services</a:t>
            </a:r>
          </a:p>
          <a:p>
            <a:pPr lvl="1"/>
            <a:r>
              <a:rPr lang="en-US" dirty="0" smtClean="0"/>
              <a:t>IPTV, Digital Signage, Intelligent Transportation Systems, E‒health, Accessibility (</a:t>
            </a:r>
            <a:r>
              <a:rPr lang="en-US" dirty="0" err="1" smtClean="0"/>
              <a:t>IoT</a:t>
            </a:r>
            <a:r>
              <a:rPr lang="en-US" dirty="0" smtClean="0"/>
              <a:t> moved to in SG20 in Oct. 2015)</a:t>
            </a:r>
          </a:p>
          <a:p>
            <a:r>
              <a:rPr lang="en-US" dirty="0" smtClean="0"/>
              <a:t>Media Coding </a:t>
            </a:r>
          </a:p>
          <a:p>
            <a:pPr lvl="1"/>
            <a:r>
              <a:rPr lang="en-US" dirty="0" smtClean="0"/>
              <a:t>Audio and video coding</a:t>
            </a:r>
          </a:p>
          <a:p>
            <a:r>
              <a:rPr lang="en-US" dirty="0" smtClean="0"/>
              <a:t>TDM legacy and transition to IP systems</a:t>
            </a:r>
          </a:p>
          <a:p>
            <a:pPr lvl="1"/>
            <a:r>
              <a:rPr lang="en-US" dirty="0" smtClean="0"/>
              <a:t>Network signal processing, echo cancellation, noise reduction, </a:t>
            </a:r>
            <a:r>
              <a:rPr lang="en-US" dirty="0" err="1" smtClean="0"/>
              <a:t>voiceband</a:t>
            </a:r>
            <a:r>
              <a:rPr lang="en-US" dirty="0" smtClean="0"/>
              <a:t> data (modems, fax, text telephony)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7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Besides going after the "</a:t>
            </a:r>
            <a:r>
              <a:rPr lang="en-US" sz="2400" i="1" dirty="0" smtClean="0"/>
              <a:t>best and newest</a:t>
            </a:r>
            <a:r>
              <a:rPr lang="en-US" sz="2400" dirty="0" smtClean="0"/>
              <a:t>" video codec… </a:t>
            </a:r>
            <a:br>
              <a:rPr lang="en-US" sz="2400" dirty="0" smtClean="0"/>
            </a:br>
            <a:r>
              <a:rPr lang="en-US" sz="2400" dirty="0" smtClean="0"/>
              <a:t>it matters </a:t>
            </a:r>
            <a:r>
              <a:rPr lang="en-US" sz="2400" i="1" u="sng" dirty="0" smtClean="0"/>
              <a:t>what you do</a:t>
            </a:r>
            <a:r>
              <a:rPr lang="en-US" sz="2400" dirty="0" smtClean="0"/>
              <a:t> with video</a:t>
            </a:r>
          </a:p>
          <a:p>
            <a:r>
              <a:rPr lang="en-US" sz="2400" dirty="0" smtClean="0"/>
              <a:t>Protocols and systems supporting delivery of high volume of video content</a:t>
            </a:r>
          </a:p>
          <a:p>
            <a:pPr lvl="1"/>
            <a:r>
              <a:rPr lang="en-US" sz="2000" dirty="0" smtClean="0"/>
              <a:t>Real-time streaming remains a challenge</a:t>
            </a:r>
          </a:p>
          <a:p>
            <a:pPr lvl="2"/>
            <a:r>
              <a:rPr lang="en-US" sz="1600" dirty="0" smtClean="0"/>
              <a:t>Higher compression with high quality and lower delay</a:t>
            </a:r>
          </a:p>
          <a:p>
            <a:pPr lvl="1"/>
            <a:r>
              <a:rPr lang="en-US" sz="2000" dirty="0" smtClean="0"/>
              <a:t>Highly interactive systems require tactile Internet</a:t>
            </a:r>
          </a:p>
          <a:p>
            <a:pPr lvl="1"/>
            <a:r>
              <a:rPr lang="en-US" sz="2000" dirty="0" smtClean="0"/>
              <a:t>Virtual reality and immersive environments (ILE)</a:t>
            </a:r>
          </a:p>
          <a:p>
            <a:r>
              <a:rPr lang="en-US" sz="2400" dirty="0" smtClean="0"/>
              <a:t>Future IP-based broadcasting</a:t>
            </a:r>
          </a:p>
          <a:p>
            <a:pPr lvl="1"/>
            <a:r>
              <a:rPr lang="en-US" sz="2000" dirty="0" smtClean="0"/>
              <a:t>E.g. ATSC 3.0 PHY, approved 2016-03</a:t>
            </a:r>
          </a:p>
          <a:p>
            <a:r>
              <a:rPr lang="en-US" sz="2400" dirty="0" smtClean="0"/>
              <a:t>Adding Artificial Intelligence to video: face / object / action recognition, and acting on it</a:t>
            </a:r>
          </a:p>
          <a:p>
            <a:r>
              <a:rPr lang="en-US" sz="2400" dirty="0" smtClean="0"/>
              <a:t>Accessibility: still many open technical and economic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SG16 "Multimedia" continued to be very productive during the study period</a:t>
            </a:r>
          </a:p>
          <a:p>
            <a:r>
              <a:rPr lang="en-US" dirty="0" smtClean="0"/>
              <a:t>Work growth in e-services and video-centric services and components</a:t>
            </a:r>
          </a:p>
          <a:p>
            <a:pPr lvl="1"/>
            <a:r>
              <a:rPr lang="en-US" dirty="0" smtClean="0"/>
              <a:t>Video will be key to ITU-T's future success</a:t>
            </a:r>
          </a:p>
          <a:p>
            <a:pPr lvl="1"/>
            <a:r>
              <a:rPr lang="en-US" dirty="0" smtClean="0"/>
              <a:t>Expected increase in standardization in these areas</a:t>
            </a:r>
          </a:p>
          <a:p>
            <a:r>
              <a:rPr lang="en-US" dirty="0" smtClean="0"/>
              <a:t>Growth of video consumption drives newer codecs, systems and applications</a:t>
            </a:r>
          </a:p>
          <a:p>
            <a:pPr lvl="1"/>
            <a:r>
              <a:rPr lang="en-US" dirty="0" smtClean="0"/>
              <a:t>especially delivery over IP and the Internet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SG, 1 WP meetings; 11 IPTV-GSI events; 84 Rapporteur group (e-)meetings</a:t>
            </a:r>
          </a:p>
          <a:p>
            <a:r>
              <a:rPr lang="en-US" dirty="0" smtClean="0"/>
              <a:t>Significant collaborative work (ISO/IEC, IEEE, …)</a:t>
            </a:r>
          </a:p>
          <a:p>
            <a:r>
              <a:rPr lang="en-US" dirty="0" smtClean="0"/>
              <a:t>Questions: 18 (WTSA-12) </a:t>
            </a:r>
            <a:r>
              <a:rPr lang="en-US" dirty="0" smtClean="0">
                <a:sym typeface="Wingdings" panose="05000000000000000000" pitchFamily="2" charset="2"/>
              </a:rPr>
              <a:t> 16  11 (WTSA-16)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1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6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Maturity in classical areas</a:t>
            </a:r>
          </a:p>
          <a:p>
            <a:pPr lvl="1"/>
            <a:r>
              <a:rPr lang="en-US" dirty="0" smtClean="0"/>
              <a:t>audio compression, videoconferencing, media gateway, legacy TDM systems and their interfacing with IP networks</a:t>
            </a:r>
          </a:p>
          <a:p>
            <a:r>
              <a:rPr lang="en-US" dirty="0" smtClean="0"/>
              <a:t>Increase in e-services and video-centric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98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Combined use of ICTs for service delivery in a specific industry area, such as healthcare, education, administration, commerce, transportation, entertainment, etc. </a:t>
            </a:r>
          </a:p>
          <a:p>
            <a:r>
              <a:rPr lang="en-US" dirty="0" smtClean="0"/>
              <a:t>Distribution and delivery of e-services: channel agnostic</a:t>
            </a:r>
          </a:p>
          <a:p>
            <a:pPr lvl="1"/>
            <a:r>
              <a:rPr lang="en-US" dirty="0" smtClean="0"/>
              <a:t>E.g. Internet, cable networks, NGN, GSTN, IMT-2020, future networks, and wireless networks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building blocks and delivery platforms </a:t>
            </a:r>
            <a:r>
              <a:rPr lang="en-US" dirty="0" smtClean="0"/>
              <a:t>developed by SG16</a:t>
            </a:r>
            <a:r>
              <a:rPr lang="en-US" b="1" dirty="0" smtClean="0"/>
              <a:t> </a:t>
            </a:r>
            <a:r>
              <a:rPr lang="en-US" dirty="0" smtClean="0"/>
              <a:t>are used to enable application in specific areas</a:t>
            </a:r>
          </a:p>
          <a:p>
            <a:pPr lvl="1"/>
            <a:r>
              <a:rPr lang="en-US" dirty="0" smtClean="0"/>
              <a:t>E.g. smart cities applications of e-services by SG20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Addressed a specific area: personal connected health – partnership with Continua (PCHA); much more to do!</a:t>
            </a:r>
            <a:br>
              <a:rPr lang="en-US" sz="2400" dirty="0" smtClean="0"/>
            </a:br>
            <a:r>
              <a:rPr lang="en-US" sz="2000" dirty="0" smtClean="0"/>
              <a:t>Mobile health, format for data exchange and interoperability</a:t>
            </a:r>
          </a:p>
          <a:p>
            <a:r>
              <a:rPr lang="en-US" sz="2400" dirty="0" smtClean="0"/>
              <a:t>ITU-T H.810-H.850 suite with the Continua Design Guidelines and associated conformance testing specifications (45 Recommendations)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9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50% of internet traffic is of video</a:t>
            </a:r>
          </a:p>
          <a:p>
            <a:pPr lvl="1"/>
            <a:r>
              <a:rPr lang="en-US" dirty="0" smtClean="0"/>
              <a:t>Forecast: 80% by 2018</a:t>
            </a:r>
          </a:p>
          <a:p>
            <a:r>
              <a:rPr lang="en-US" dirty="0" smtClean="0"/>
              <a:t>Important opportunities for revenue generation</a:t>
            </a:r>
          </a:p>
          <a:p>
            <a:pPr lvl="1"/>
            <a:r>
              <a:rPr lang="en-US" dirty="0" smtClean="0"/>
              <a:t>Content generation and content delivery</a:t>
            </a:r>
          </a:p>
          <a:p>
            <a:pPr lvl="1"/>
            <a:r>
              <a:rPr lang="en-US" dirty="0" err="1" smtClean="0"/>
              <a:t>QoE</a:t>
            </a:r>
            <a:r>
              <a:rPr lang="en-US" dirty="0" smtClean="0"/>
              <a:t> / </a:t>
            </a:r>
            <a:r>
              <a:rPr lang="en-US" dirty="0" err="1" smtClean="0"/>
              <a:t>QoE</a:t>
            </a:r>
            <a:r>
              <a:rPr lang="en-US" dirty="0" smtClean="0"/>
              <a:t> monitoring: constant challenge</a:t>
            </a:r>
          </a:p>
          <a:p>
            <a:r>
              <a:rPr lang="en-US" dirty="0" smtClean="0"/>
              <a:t>Video compression: new challenges </a:t>
            </a:r>
            <a:r>
              <a:rPr lang="en-US" dirty="0" smtClean="0">
                <a:sym typeface="Wingdings" panose="05000000000000000000" pitchFamily="2" charset="2"/>
              </a:rPr>
              <a:t> JVET</a:t>
            </a:r>
            <a:endParaRPr lang="en-US" dirty="0" smtClean="0"/>
          </a:p>
          <a:p>
            <a:r>
              <a:rPr lang="en-US" dirty="0" smtClean="0"/>
              <a:t>Higher demand means that more efficient compression mechanisms remains relevant</a:t>
            </a:r>
          </a:p>
          <a:p>
            <a:pPr lvl="1"/>
            <a:r>
              <a:rPr lang="en-US" dirty="0" smtClean="0"/>
              <a:t>Higher resolution for larger screens (4K, 8K)</a:t>
            </a:r>
          </a:p>
          <a:p>
            <a:pPr lvl="1"/>
            <a:r>
              <a:rPr lang="en-US" dirty="0" smtClean="0"/>
              <a:t>Good quality with higher compression for smaller screens</a:t>
            </a:r>
          </a:p>
          <a:p>
            <a:r>
              <a:rPr lang="en-US" dirty="0" smtClean="0"/>
              <a:t>New IP-based digital TV systems under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Consumer electronic video cameras</a:t>
            </a:r>
          </a:p>
          <a:p>
            <a:pPr lvl="1"/>
            <a:r>
              <a:rPr lang="en-US" dirty="0" smtClean="0"/>
              <a:t>Moving JPEG; MPEG1-Video; H.262</a:t>
            </a:r>
          </a:p>
          <a:p>
            <a:pPr lvl="1"/>
            <a:r>
              <a:rPr lang="en-US" dirty="0" smtClean="0"/>
              <a:t>H.264</a:t>
            </a:r>
          </a:p>
          <a:p>
            <a:r>
              <a:rPr lang="en-US" dirty="0" smtClean="0"/>
              <a:t>Digital TV broadcast &amp; cable; digital TV sets</a:t>
            </a:r>
          </a:p>
          <a:p>
            <a:pPr lvl="1"/>
            <a:r>
              <a:rPr lang="en-US" b="1" dirty="0" smtClean="0"/>
              <a:t>SD</a:t>
            </a:r>
            <a:r>
              <a:rPr lang="en-US" dirty="0" smtClean="0"/>
              <a:t>: H.262 or H.264 / </a:t>
            </a:r>
            <a:r>
              <a:rPr lang="en-US" b="1" dirty="0" smtClean="0"/>
              <a:t>HD</a:t>
            </a:r>
            <a:r>
              <a:rPr lang="en-US" dirty="0" smtClean="0"/>
              <a:t>: H.264 / </a:t>
            </a:r>
            <a:r>
              <a:rPr lang="en-US" b="1" dirty="0" smtClean="0"/>
              <a:t>UHD</a:t>
            </a:r>
            <a:r>
              <a:rPr lang="en-US" dirty="0" smtClean="0"/>
              <a:t>: H.265?</a:t>
            </a:r>
          </a:p>
          <a:p>
            <a:r>
              <a:rPr lang="en-US" dirty="0" smtClean="0"/>
              <a:t>Internet video – over-the-top</a:t>
            </a:r>
          </a:p>
          <a:p>
            <a:pPr lvl="1"/>
            <a:r>
              <a:rPr lang="en-US" dirty="0" smtClean="0"/>
              <a:t>YouTube, Apple: convergence around H.264</a:t>
            </a:r>
          </a:p>
          <a:p>
            <a:pPr lvl="1"/>
            <a:r>
              <a:rPr lang="en-US" dirty="0" smtClean="0"/>
              <a:t>Skype (v7: H.264)</a:t>
            </a:r>
          </a:p>
          <a:p>
            <a:r>
              <a:rPr lang="en-US" dirty="0" smtClean="0"/>
              <a:t>IPTV; Digital Signage; Over-the-Top (OTT) applications</a:t>
            </a:r>
          </a:p>
          <a:p>
            <a:r>
              <a:rPr lang="en-US" dirty="0" smtClean="0"/>
              <a:t>Mobile: 3G / 4G / 5G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2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47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087" y="3520125"/>
            <a:ext cx="526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Multimedia</a:t>
            </a:r>
            <a:endParaRPr lang="en-US" sz="88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073" y="1816174"/>
            <a:ext cx="50887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ITU-T</a:t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STUDY GROUP 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334357"/>
            <a:ext cx="5283200" cy="2765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865253" y="3485401"/>
            <a:ext cx="3987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Yushi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 Naito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Chairman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ITU-T SG16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57" y="5931305"/>
            <a:ext cx="924054" cy="724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3606" y="4508749"/>
            <a:ext cx="4830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Highlights and future directions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7" y="5954254"/>
            <a:ext cx="821613" cy="7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981" y="241509"/>
            <a:ext cx="8586050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Video </a:t>
            </a:r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content – </a:t>
            </a:r>
            <a:r>
              <a:rPr lang="en-US" sz="4400" b="1" dirty="0" smtClean="0">
                <a:solidFill>
                  <a:schemeClr val="accent1"/>
                </a:solidFill>
                <a:latin typeface="Lato Regular"/>
                <a:cs typeface="Lato Regular"/>
              </a:rPr>
              <a:t>a strategic </a:t>
            </a:r>
            <a:r>
              <a:rPr lang="en-US" sz="4400" b="1" dirty="0">
                <a:solidFill>
                  <a:schemeClr val="accent1"/>
                </a:solidFill>
                <a:latin typeface="Lato Regular"/>
                <a:cs typeface="Lato Regular"/>
              </a:rPr>
              <a:t>area</a:t>
            </a:r>
            <a:endParaRPr lang="id-ID" sz="44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37981" y="2282556"/>
            <a:ext cx="2703182" cy="2703182"/>
            <a:chOff x="2310042" y="3997423"/>
            <a:chExt cx="6161182" cy="6161182"/>
          </a:xfrm>
        </p:grpSpPr>
        <p:grpSp>
          <p:nvGrpSpPr>
            <p:cNvPr id="5" name="Group 4"/>
            <p:cNvGrpSpPr/>
            <p:nvPr/>
          </p:nvGrpSpPr>
          <p:grpSpPr>
            <a:xfrm>
              <a:off x="2310042" y="3997423"/>
              <a:ext cx="6161182" cy="6161182"/>
              <a:chOff x="652452" y="1752600"/>
              <a:chExt cx="2743200" cy="27432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3046442" y="5542260"/>
              <a:ext cx="4629863" cy="35776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72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80%</a:t>
              </a:r>
              <a:endParaRPr lang="en-US" sz="40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  <a:p>
              <a:pPr marL="0" indent="0" algn="ctr">
                <a:buNone/>
                <a:defRPr/>
              </a:pPr>
              <a:endParaRPr lang="en-US" sz="20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3170" y="3213114"/>
            <a:ext cx="1786955" cy="1786955"/>
            <a:chOff x="2310042" y="3997423"/>
            <a:chExt cx="6161182" cy="6161182"/>
          </a:xfrm>
        </p:grpSpPr>
        <p:grpSp>
          <p:nvGrpSpPr>
            <p:cNvPr id="11" name="Group 10"/>
            <p:cNvGrpSpPr/>
            <p:nvPr/>
          </p:nvGrpSpPr>
          <p:grpSpPr>
            <a:xfrm>
              <a:off x="2310042" y="3997423"/>
              <a:ext cx="6161182" cy="6161182"/>
              <a:chOff x="652452" y="1752600"/>
              <a:chExt cx="2743200" cy="2743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131534" y="5659464"/>
              <a:ext cx="4886923" cy="388389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48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50%</a:t>
              </a:r>
              <a:endParaRPr lang="en-US" sz="2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  <a:p>
              <a:pPr marL="0" indent="0" algn="ctr">
                <a:buNone/>
                <a:defRPr/>
              </a:pPr>
              <a:endParaRPr lang="en-US" sz="16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93780" y="5122170"/>
            <a:ext cx="2345734" cy="70786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of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Internet Traffic </a:t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is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of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Video today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2774" y="5060615"/>
            <a:ext cx="1553594" cy="83097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Forecast </a:t>
            </a:r>
            <a:b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by 2018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9133" y="2390516"/>
            <a:ext cx="4713113" cy="400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Opportunities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for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revenue generation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9079" y="3046829"/>
            <a:ext cx="5662283" cy="400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Video compression: new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challenges      JVET</a:t>
            </a:r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0714059" y="3151540"/>
            <a:ext cx="256374" cy="190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29078" y="3587771"/>
            <a:ext cx="5848063" cy="707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Higher demand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    </a:t>
            </a:r>
            <a:r>
              <a:rPr lang="en-US" sz="1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more efficient compression </a:t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	 	       mechanisms</a:t>
            </a:r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8121807" y="3707786"/>
            <a:ext cx="256374" cy="190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29079" y="4463167"/>
            <a:ext cx="4241831" cy="400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New IP-based digital TV systems 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314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800" y="241509"/>
            <a:ext cx="5268412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Use of digital video</a:t>
            </a:r>
            <a:endParaRPr lang="id-ID" sz="44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0" y="1333583"/>
            <a:ext cx="2369087" cy="20756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8405" y="3491949"/>
            <a:ext cx="2805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Consumer electronic </a:t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video cameras</a:t>
            </a:r>
          </a:p>
          <a:p>
            <a:pPr algn="ctr"/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252" y="1335879"/>
            <a:ext cx="3417896" cy="20520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56801" y="3491949"/>
            <a:ext cx="3801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Digital TV broadcast &amp; cable;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Digital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TV sets</a:t>
            </a:r>
          </a:p>
          <a:p>
            <a:pPr algn="ctr"/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772" y="1375674"/>
            <a:ext cx="3072362" cy="20122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08991" y="3491949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Internet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video </a:t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Over-the-top</a:t>
            </a:r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pPr algn="ctr"/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3025" y="5941951"/>
            <a:ext cx="4041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Over-the-top (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OTT)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applications</a:t>
            </a:r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921" y="4809116"/>
            <a:ext cx="1407443" cy="83630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657148" y="6041062"/>
            <a:ext cx="1632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Mobile:</a:t>
            </a:r>
            <a:b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3G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/ 4G /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5G</a:t>
            </a:r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232" y="4325813"/>
            <a:ext cx="1667108" cy="16766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9732" y="4872034"/>
            <a:ext cx="2456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A8181B"/>
                </a:solidFill>
                <a:latin typeface="Lithos Pro Regular" panose="04020505030E02020A04" pitchFamily="82" charset="0"/>
                <a:cs typeface="Lato Regular"/>
              </a:rPr>
              <a:t>IPTV</a:t>
            </a:r>
          </a:p>
          <a:p>
            <a:pPr algn="r"/>
            <a:r>
              <a:rPr lang="en-US" sz="2000" b="1" dirty="0" smtClean="0">
                <a:solidFill>
                  <a:srgbClr val="A8181B"/>
                </a:solidFill>
                <a:latin typeface="Lithos Pro Regular" panose="04020505030E02020A04" pitchFamily="82" charset="0"/>
                <a:cs typeface="Lato Regular"/>
              </a:rPr>
              <a:t>Digital Signage</a:t>
            </a:r>
            <a:endParaRPr lang="en-US" sz="2000" b="1" dirty="0">
              <a:solidFill>
                <a:srgbClr val="A8181B"/>
              </a:solidFill>
              <a:latin typeface="Lithos Pro Regular" panose="04020505030E02020A04" pitchFamily="82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604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095" y="241509"/>
            <a:ext cx="6021823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Future areas for video</a:t>
            </a:r>
            <a:endParaRPr lang="id-ID" sz="44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3307" y="3697170"/>
            <a:ext cx="380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Future IP-based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broadcasting</a:t>
            </a:r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6884" y="6317770"/>
            <a:ext cx="3810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Artificial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Intelligence to video 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6086" y="3701067"/>
            <a:ext cx="2167179" cy="40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Accessibility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1694" y="5886603"/>
            <a:ext cx="3145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Delivery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of high volume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of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video content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511" y="1207370"/>
            <a:ext cx="11246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Besides going after the </a:t>
            </a:r>
            <a:r>
              <a:rPr lang="en-US" sz="2000" b="1" dirty="0">
                <a:solidFill>
                  <a:schemeClr val="accent1"/>
                </a:solidFill>
                <a:latin typeface="Lato Regular"/>
                <a:cs typeface="Lato Regular"/>
              </a:rPr>
              <a:t>"best and newest"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video codec…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it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matters </a:t>
            </a:r>
            <a:r>
              <a:rPr lang="en-US" sz="2000" b="1" u="sng" dirty="0">
                <a:solidFill>
                  <a:schemeClr val="accent1"/>
                </a:solidFill>
                <a:latin typeface="Lato Regular"/>
                <a:cs typeface="Lato Regular"/>
              </a:rPr>
              <a:t>what you do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with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video</a:t>
            </a:r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19" y="1841586"/>
            <a:ext cx="4706007" cy="1705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902" y="4204795"/>
            <a:ext cx="2354625" cy="2005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227" y="1812977"/>
            <a:ext cx="3455029" cy="1739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6" y="4558413"/>
            <a:ext cx="2538395" cy="830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2115" y="4204795"/>
            <a:ext cx="2436164" cy="13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39062" y="1908466"/>
            <a:ext cx="2133743" cy="21345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2" name="Oval 11"/>
          <p:cNvSpPr/>
          <p:nvPr/>
        </p:nvSpPr>
        <p:spPr>
          <a:xfrm>
            <a:off x="4415502" y="1426423"/>
            <a:ext cx="3089892" cy="30986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E-services</a:t>
            </a:r>
            <a:endParaRPr lang="en-US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39501" y="1908466"/>
            <a:ext cx="2133743" cy="21345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Video</a:t>
            </a:r>
            <a:endParaRPr lang="en-US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2782" y="4215155"/>
            <a:ext cx="3858712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</a:rPr>
              <a:t>SG16 "Multimedia" continued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>to </a:t>
            </a:r>
            <a:r>
              <a:rPr lang="en-US" sz="2000" b="1" dirty="0">
                <a:solidFill>
                  <a:schemeClr val="tx2"/>
                </a:solidFill>
                <a:latin typeface="Lato Regular"/>
              </a:rPr>
              <a:t>be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>very </a:t>
            </a:r>
            <a:r>
              <a:rPr lang="en-US" sz="2000" b="1" dirty="0">
                <a:solidFill>
                  <a:schemeClr val="tx2"/>
                </a:solidFill>
                <a:latin typeface="Lato Regular"/>
              </a:rPr>
              <a:t>productive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>during the </a:t>
            </a:r>
            <a:r>
              <a:rPr lang="en-US" sz="2000" b="1" dirty="0">
                <a:solidFill>
                  <a:schemeClr val="tx2"/>
                </a:solidFill>
                <a:latin typeface="Lato Regular"/>
              </a:rPr>
              <a:t>study period</a:t>
            </a:r>
          </a:p>
          <a:p>
            <a:pPr algn="ctr"/>
            <a:endParaRPr lang="id-ID" sz="2000" b="1" dirty="0">
              <a:latin typeface="Lato Regular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2592" y="2474240"/>
            <a:ext cx="1954382" cy="1218795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SG16</a:t>
            </a:r>
            <a:endParaRPr lang="en-US" sz="2800" b="1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marL="0" indent="0" algn="ctr">
              <a:buNone/>
              <a:defRPr/>
            </a:pPr>
            <a:endParaRPr lang="en-US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13" y="270255"/>
            <a:ext cx="2781688" cy="9240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23452" y="4679849"/>
            <a:ext cx="3473992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</a:rPr>
              <a:t>Work growth in e-services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>and video-centric </a:t>
            </a:r>
            <a:r>
              <a:rPr lang="en-US" sz="2000" b="1" dirty="0">
                <a:solidFill>
                  <a:schemeClr val="tx2"/>
                </a:solidFill>
                <a:latin typeface="Lato Regular"/>
              </a:rPr>
              <a:t>services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>and </a:t>
            </a:r>
            <a:r>
              <a:rPr lang="en-US" sz="2000" b="1" dirty="0">
                <a:solidFill>
                  <a:schemeClr val="tx2"/>
                </a:solidFill>
                <a:latin typeface="Lato Regular"/>
              </a:rPr>
              <a:t>components</a:t>
            </a:r>
          </a:p>
          <a:p>
            <a:pPr algn="ctr"/>
            <a:endParaRPr lang="id-ID" sz="2000" b="1" dirty="0">
              <a:latin typeface="Lato Regula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1024" y="4259014"/>
            <a:ext cx="3885963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</a:rPr>
              <a:t>Growth of video consumption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>drives newer </a:t>
            </a:r>
            <a:r>
              <a:rPr lang="en-US" sz="2000" b="1" dirty="0">
                <a:solidFill>
                  <a:schemeClr val="tx2"/>
                </a:solidFill>
                <a:latin typeface="Lato Regular"/>
              </a:rPr>
              <a:t>codecs, </a:t>
            </a:r>
            <a:br>
              <a:rPr lang="en-US" sz="2000" b="1" dirty="0">
                <a:solidFill>
                  <a:schemeClr val="tx2"/>
                </a:solidFill>
                <a:latin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>systems </a:t>
            </a:r>
            <a:r>
              <a:rPr lang="en-US" sz="2000" b="1" dirty="0">
                <a:solidFill>
                  <a:schemeClr val="tx2"/>
                </a:solidFill>
                <a:latin typeface="Lato Regular"/>
              </a:rPr>
              <a:t>and applications</a:t>
            </a:r>
          </a:p>
          <a:p>
            <a:pPr algn="ctr"/>
            <a:endParaRPr lang="id-ID" sz="2000" b="1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768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15" y="0"/>
            <a:ext cx="9732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319945" y="1928462"/>
            <a:ext cx="1674184" cy="16746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76" name="Rectangle 75"/>
          <p:cNvSpPr/>
          <p:nvPr/>
        </p:nvSpPr>
        <p:spPr>
          <a:xfrm>
            <a:off x="3645761" y="1928462"/>
            <a:ext cx="1674184" cy="1674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85" name="Rectangle 84"/>
          <p:cNvSpPr/>
          <p:nvPr/>
        </p:nvSpPr>
        <p:spPr>
          <a:xfrm>
            <a:off x="1971176" y="1928462"/>
            <a:ext cx="1684143" cy="1674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88" name="Rectangle 87"/>
          <p:cNvSpPr/>
          <p:nvPr/>
        </p:nvSpPr>
        <p:spPr>
          <a:xfrm>
            <a:off x="8670862" y="1928462"/>
            <a:ext cx="1674184" cy="1674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89" name="Rectangle 88"/>
          <p:cNvSpPr/>
          <p:nvPr/>
        </p:nvSpPr>
        <p:spPr>
          <a:xfrm>
            <a:off x="6996278" y="1928462"/>
            <a:ext cx="1674184" cy="16746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121" name="TextBox 120"/>
          <p:cNvSpPr txBox="1"/>
          <p:nvPr/>
        </p:nvSpPr>
        <p:spPr>
          <a:xfrm>
            <a:off x="3668272" y="2768683"/>
            <a:ext cx="1701070" cy="100025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Lato Regular"/>
                <a:cs typeface="Lato Regular"/>
              </a:rPr>
              <a:t>Advanced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multimedia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communication</a:t>
            </a:r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endParaRPr lang="id-ID" sz="11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10072" y="2603556"/>
            <a:ext cx="1808472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Multimedia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20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systems </a:t>
            </a:r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and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20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services</a:t>
            </a:r>
            <a:endParaRPr lang="id-ID" sz="2000" b="1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endParaRPr lang="id-ID" sz="1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716473" y="2811498"/>
            <a:ext cx="1600082" cy="107720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TDM legacy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and transition </a:t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IP systems</a:t>
            </a:r>
          </a:p>
          <a:p>
            <a:pPr algn="ctr"/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16340" y="2869572"/>
            <a:ext cx="1140019" cy="95408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Lato Regular"/>
                <a:cs typeface="Lato Regular"/>
              </a:rPr>
              <a:t>Media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2000" b="1" dirty="0" smtClean="0">
                <a:solidFill>
                  <a:schemeClr val="bg1"/>
                </a:solidFill>
                <a:latin typeface="Lato Regular"/>
                <a:cs typeface="Lato Regular"/>
              </a:rPr>
              <a:t>Coding </a:t>
            </a:r>
            <a:endParaRPr lang="id-ID" sz="2000" b="1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026664" y="3021371"/>
            <a:ext cx="1563212" cy="83097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Lato Regular"/>
                <a:cs typeface="Lato Regular"/>
              </a:rPr>
              <a:t>Conferencing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</a:t>
            </a:r>
            <a:r>
              <a:rPr lang="id-ID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ystems</a:t>
            </a:r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8" name="Freeform 697"/>
          <p:cNvSpPr>
            <a:spLocks noChangeArrowheads="1"/>
          </p:cNvSpPr>
          <p:nvPr/>
        </p:nvSpPr>
        <p:spPr bwMode="auto">
          <a:xfrm>
            <a:off x="4314363" y="2278409"/>
            <a:ext cx="515861" cy="510564"/>
          </a:xfrm>
          <a:custGeom>
            <a:avLst/>
            <a:gdLst>
              <a:gd name="T0" fmla="*/ 420 w 421"/>
              <a:gd name="T1" fmla="*/ 245 h 415"/>
              <a:gd name="T2" fmla="*/ 420 w 421"/>
              <a:gd name="T3" fmla="*/ 245 h 415"/>
              <a:gd name="T4" fmla="*/ 420 w 421"/>
              <a:gd name="T5" fmla="*/ 82 h 415"/>
              <a:gd name="T6" fmla="*/ 344 w 421"/>
              <a:gd name="T7" fmla="*/ 0 h 415"/>
              <a:gd name="T8" fmla="*/ 344 w 421"/>
              <a:gd name="T9" fmla="*/ 158 h 415"/>
              <a:gd name="T10" fmla="*/ 222 w 421"/>
              <a:gd name="T11" fmla="*/ 280 h 415"/>
              <a:gd name="T12" fmla="*/ 35 w 421"/>
              <a:gd name="T13" fmla="*/ 280 h 415"/>
              <a:gd name="T14" fmla="*/ 0 w 421"/>
              <a:gd name="T15" fmla="*/ 309 h 415"/>
              <a:gd name="T16" fmla="*/ 53 w 421"/>
              <a:gd name="T17" fmla="*/ 327 h 415"/>
              <a:gd name="T18" fmla="*/ 256 w 421"/>
              <a:gd name="T19" fmla="*/ 327 h 415"/>
              <a:gd name="T20" fmla="*/ 402 w 421"/>
              <a:gd name="T21" fmla="*/ 385 h 415"/>
              <a:gd name="T22" fmla="*/ 361 w 421"/>
              <a:gd name="T23" fmla="*/ 327 h 415"/>
              <a:gd name="T24" fmla="*/ 420 w 421"/>
              <a:gd name="T25" fmla="*/ 24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1" h="415">
                <a:moveTo>
                  <a:pt x="420" y="245"/>
                </a:moveTo>
                <a:lnTo>
                  <a:pt x="420" y="245"/>
                </a:lnTo>
                <a:cubicBezTo>
                  <a:pt x="420" y="82"/>
                  <a:pt x="420" y="82"/>
                  <a:pt x="420" y="82"/>
                </a:cubicBezTo>
                <a:cubicBezTo>
                  <a:pt x="420" y="41"/>
                  <a:pt x="391" y="6"/>
                  <a:pt x="344" y="0"/>
                </a:cubicBezTo>
                <a:cubicBezTo>
                  <a:pt x="344" y="158"/>
                  <a:pt x="344" y="158"/>
                  <a:pt x="344" y="158"/>
                </a:cubicBezTo>
                <a:cubicBezTo>
                  <a:pt x="344" y="228"/>
                  <a:pt x="291" y="280"/>
                  <a:pt x="222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23" y="292"/>
                  <a:pt x="12" y="303"/>
                  <a:pt x="0" y="309"/>
                </a:cubicBezTo>
                <a:cubicBezTo>
                  <a:pt x="12" y="321"/>
                  <a:pt x="29" y="327"/>
                  <a:pt x="53" y="327"/>
                </a:cubicBezTo>
                <a:cubicBezTo>
                  <a:pt x="256" y="327"/>
                  <a:pt x="256" y="327"/>
                  <a:pt x="256" y="327"/>
                </a:cubicBezTo>
                <a:cubicBezTo>
                  <a:pt x="332" y="414"/>
                  <a:pt x="420" y="397"/>
                  <a:pt x="402" y="385"/>
                </a:cubicBezTo>
                <a:cubicBezTo>
                  <a:pt x="379" y="362"/>
                  <a:pt x="367" y="344"/>
                  <a:pt x="361" y="327"/>
                </a:cubicBezTo>
                <a:cubicBezTo>
                  <a:pt x="396" y="315"/>
                  <a:pt x="420" y="286"/>
                  <a:pt x="420" y="2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76183" tIns="38092" rIns="76183" bIns="38092" anchor="ctr"/>
          <a:lstStyle/>
          <a:p>
            <a:endParaRPr lang="en-US" sz="900" dirty="0">
              <a:latin typeface="Lato Light"/>
            </a:endParaRPr>
          </a:p>
        </p:txBody>
      </p:sp>
      <p:sp>
        <p:nvSpPr>
          <p:cNvPr id="139" name="Freeform 698"/>
          <p:cNvSpPr>
            <a:spLocks noChangeArrowheads="1"/>
          </p:cNvSpPr>
          <p:nvPr/>
        </p:nvSpPr>
        <p:spPr bwMode="auto">
          <a:xfrm>
            <a:off x="4135168" y="2169777"/>
            <a:ext cx="559305" cy="488839"/>
          </a:xfrm>
          <a:custGeom>
            <a:avLst/>
            <a:gdLst>
              <a:gd name="T0" fmla="*/ 455 w 456"/>
              <a:gd name="T1" fmla="*/ 245 h 397"/>
              <a:gd name="T2" fmla="*/ 455 w 456"/>
              <a:gd name="T3" fmla="*/ 245 h 397"/>
              <a:gd name="T4" fmla="*/ 455 w 456"/>
              <a:gd name="T5" fmla="*/ 87 h 397"/>
              <a:gd name="T6" fmla="*/ 368 w 456"/>
              <a:gd name="T7" fmla="*/ 0 h 397"/>
              <a:gd name="T8" fmla="*/ 82 w 456"/>
              <a:gd name="T9" fmla="*/ 0 h 397"/>
              <a:gd name="T10" fmla="*/ 0 w 456"/>
              <a:gd name="T11" fmla="*/ 87 h 397"/>
              <a:gd name="T12" fmla="*/ 0 w 456"/>
              <a:gd name="T13" fmla="*/ 245 h 397"/>
              <a:gd name="T14" fmla="*/ 64 w 456"/>
              <a:gd name="T15" fmla="*/ 326 h 397"/>
              <a:gd name="T16" fmla="*/ 18 w 456"/>
              <a:gd name="T17" fmla="*/ 385 h 397"/>
              <a:gd name="T18" fmla="*/ 41 w 456"/>
              <a:gd name="T19" fmla="*/ 396 h 397"/>
              <a:gd name="T20" fmla="*/ 169 w 456"/>
              <a:gd name="T21" fmla="*/ 332 h 397"/>
              <a:gd name="T22" fmla="*/ 368 w 456"/>
              <a:gd name="T23" fmla="*/ 332 h 397"/>
              <a:gd name="T24" fmla="*/ 455 w 456"/>
              <a:gd name="T25" fmla="*/ 24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6" h="397">
                <a:moveTo>
                  <a:pt x="455" y="245"/>
                </a:moveTo>
                <a:lnTo>
                  <a:pt x="455" y="245"/>
                </a:lnTo>
                <a:cubicBezTo>
                  <a:pt x="455" y="87"/>
                  <a:pt x="455" y="87"/>
                  <a:pt x="455" y="87"/>
                </a:cubicBezTo>
                <a:cubicBezTo>
                  <a:pt x="455" y="41"/>
                  <a:pt x="414" y="0"/>
                  <a:pt x="368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35" y="0"/>
                  <a:pt x="0" y="41"/>
                  <a:pt x="0" y="87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85"/>
                  <a:pt x="29" y="320"/>
                  <a:pt x="64" y="326"/>
                </a:cubicBezTo>
                <a:cubicBezTo>
                  <a:pt x="59" y="344"/>
                  <a:pt x="41" y="367"/>
                  <a:pt x="18" y="385"/>
                </a:cubicBezTo>
                <a:cubicBezTo>
                  <a:pt x="12" y="390"/>
                  <a:pt x="18" y="396"/>
                  <a:pt x="41" y="396"/>
                </a:cubicBezTo>
                <a:cubicBezTo>
                  <a:pt x="70" y="396"/>
                  <a:pt x="117" y="379"/>
                  <a:pt x="169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414" y="332"/>
                  <a:pt x="455" y="291"/>
                  <a:pt x="455" y="2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76183" tIns="38092" rIns="76183" bIns="38092" anchor="ctr"/>
          <a:lstStyle/>
          <a:p>
            <a:endParaRPr lang="en-US" sz="900" dirty="0">
              <a:latin typeface="Lato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0047" y="241509"/>
            <a:ext cx="3291909" cy="1400375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ITU-T SG16 </a:t>
            </a:r>
            <a:b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Multimedia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6" name="Pentagon 25"/>
          <p:cNvSpPr/>
          <p:nvPr/>
        </p:nvSpPr>
        <p:spPr>
          <a:xfrm rot="5400000">
            <a:off x="1315036" y="4438113"/>
            <a:ext cx="2986465" cy="167418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26664" y="4389791"/>
            <a:ext cx="1563212" cy="156964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Telepresence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M</a:t>
            </a:r>
            <a:r>
              <a:rPr lang="id-ID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edia </a:t>
            </a:r>
            <a:r>
              <a:rPr lang="id-ID" sz="1600" b="1" dirty="0">
                <a:solidFill>
                  <a:schemeClr val="bg1"/>
                </a:solidFill>
                <a:latin typeface="Lato Regular"/>
                <a:cs typeface="Lato Regular"/>
              </a:rPr>
              <a:t>gateways,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V</a:t>
            </a:r>
            <a:r>
              <a:rPr lang="id-ID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ideo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id-ID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conferencing</a:t>
            </a:r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000" y="2123527"/>
            <a:ext cx="923159" cy="761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333" y="2057797"/>
            <a:ext cx="539221" cy="47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923" y="1977699"/>
            <a:ext cx="436936" cy="558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956" y="2002872"/>
            <a:ext cx="436382" cy="519736"/>
          </a:xfrm>
          <a:prstGeom prst="rect">
            <a:avLst/>
          </a:prstGeom>
        </p:spPr>
      </p:pic>
      <p:sp>
        <p:nvSpPr>
          <p:cNvPr id="40" name="Pentagon 39"/>
          <p:cNvSpPr/>
          <p:nvPr/>
        </p:nvSpPr>
        <p:spPr>
          <a:xfrm rot="5400000">
            <a:off x="3007598" y="4456092"/>
            <a:ext cx="2986465" cy="163822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entagon 40"/>
          <p:cNvSpPr/>
          <p:nvPr/>
        </p:nvSpPr>
        <p:spPr>
          <a:xfrm rot="5400000">
            <a:off x="4675421" y="4439315"/>
            <a:ext cx="2986465" cy="165095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entagon 41"/>
          <p:cNvSpPr/>
          <p:nvPr/>
        </p:nvSpPr>
        <p:spPr>
          <a:xfrm rot="5400000">
            <a:off x="6362069" y="4449631"/>
            <a:ext cx="2986465" cy="16303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entagon 42"/>
          <p:cNvSpPr/>
          <p:nvPr/>
        </p:nvSpPr>
        <p:spPr>
          <a:xfrm rot="5400000">
            <a:off x="8037528" y="4457153"/>
            <a:ext cx="2986465" cy="162857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31790" y="3852350"/>
            <a:ext cx="2195410" cy="238525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1" algn="ctr"/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IPTV,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Digital </a:t>
            </a: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Signage, Intelligent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Transportation </a:t>
            </a: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Systems,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E‒health</a:t>
            </a: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, Accessibility </a:t>
            </a:r>
            <a:r>
              <a:rPr lang="en-US" sz="12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050" b="1" i="1" dirty="0" smtClean="0">
                <a:solidFill>
                  <a:schemeClr val="bg1"/>
                </a:solidFill>
                <a:latin typeface="Lato Regular"/>
                <a:cs typeface="Lato Regular"/>
              </a:rPr>
              <a:t>(</a:t>
            </a:r>
            <a:r>
              <a:rPr lang="en-US" sz="1050" b="1" i="1" dirty="0" err="1">
                <a:solidFill>
                  <a:schemeClr val="bg1"/>
                </a:solidFill>
                <a:latin typeface="Lato Regular"/>
                <a:cs typeface="Lato Regular"/>
              </a:rPr>
              <a:t>IoT</a:t>
            </a:r>
            <a:r>
              <a:rPr lang="en-US" sz="1050" b="1" i="1" dirty="0">
                <a:solidFill>
                  <a:schemeClr val="bg1"/>
                </a:solidFill>
                <a:latin typeface="Lato Regular"/>
                <a:cs typeface="Lato Regular"/>
              </a:rPr>
              <a:t> moved </a:t>
            </a:r>
            <a:r>
              <a:rPr lang="en-US" sz="1050" b="1" i="1" dirty="0" smtClean="0">
                <a:solidFill>
                  <a:schemeClr val="bg1"/>
                </a:solidFill>
                <a:latin typeface="Lato Regular"/>
                <a:cs typeface="Lato Regular"/>
              </a:rPr>
              <a:t>into SG20 </a:t>
            </a:r>
            <a:r>
              <a:rPr lang="en-US" sz="1050" b="1" i="1" dirty="0">
                <a:solidFill>
                  <a:schemeClr val="bg1"/>
                </a:solidFill>
                <a:latin typeface="Lato Regular"/>
                <a:cs typeface="Lato Regular"/>
              </a:rPr>
              <a:t>in Oct. 2015)</a:t>
            </a:r>
          </a:p>
          <a:p>
            <a:pPr algn="ctr"/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7164" y="2022260"/>
            <a:ext cx="828861" cy="80844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183268" y="3849250"/>
            <a:ext cx="2195410" cy="243141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1" algn="ctr"/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Network signal processing, Echo cancellation, Noise reduction, </a:t>
            </a:r>
            <a:r>
              <a:rPr lang="en-US" sz="1600" b="1" dirty="0" err="1" smtClean="0">
                <a:solidFill>
                  <a:schemeClr val="bg1"/>
                </a:solidFill>
                <a:latin typeface="Lato Regular"/>
                <a:cs typeface="Lato Regular"/>
              </a:rPr>
              <a:t>Voiceband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 data </a:t>
            </a:r>
            <a:r>
              <a:rPr lang="en-US" sz="1200" b="1" i="1" dirty="0" smtClean="0">
                <a:solidFill>
                  <a:schemeClr val="bg1"/>
                </a:solidFill>
                <a:latin typeface="Lato Regular"/>
                <a:cs typeface="Lato Regular"/>
              </a:rPr>
              <a:t>(modems, fax, text telephony)</a:t>
            </a:r>
          </a:p>
          <a:p>
            <a:pPr algn="ctr"/>
            <a:endParaRPr lang="id-ID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0433" y="2027844"/>
            <a:ext cx="805873" cy="8161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24547" y="4278176"/>
            <a:ext cx="2069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b="1" dirty="0" smtClean="0">
                <a:solidFill>
                  <a:schemeClr val="bg1"/>
                </a:solidFill>
                <a:latin typeface="Lato Regular"/>
                <a:cs typeface="Lato Regular"/>
              </a:rPr>
              <a:t>Audio </a:t>
            </a:r>
            <a:br>
              <a:rPr lang="en-US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b="1" dirty="0" smtClean="0">
                <a:solidFill>
                  <a:schemeClr val="bg1"/>
                </a:solidFill>
                <a:latin typeface="Lato Regular"/>
                <a:cs typeface="Lato Regular"/>
              </a:rPr>
              <a:t>and </a:t>
            </a:r>
            <a:br>
              <a:rPr lang="en-US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b="1" dirty="0" smtClean="0">
                <a:solidFill>
                  <a:schemeClr val="bg1"/>
                </a:solidFill>
                <a:latin typeface="Lato Regular"/>
                <a:cs typeface="Lato Regular"/>
              </a:rPr>
              <a:t>video coding</a:t>
            </a:r>
            <a:endParaRPr lang="en-US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68441" y="4416685"/>
            <a:ext cx="1563212" cy="132342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Lato Regular"/>
                <a:cs typeface="Lato Regular"/>
              </a:rPr>
              <a:t>Speech-to-speech </a:t>
            </a:r>
            <a:r>
              <a:rPr lang="id-ID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translation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,</a:t>
            </a:r>
            <a:r>
              <a:rPr lang="id-ID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id-ID" sz="1600" b="1" dirty="0">
                <a:solidFill>
                  <a:schemeClr val="bg1"/>
                </a:solidFill>
                <a:latin typeface="Lato Regular"/>
                <a:cs typeface="Lato Regular"/>
              </a:rPr>
              <a:t>Visual surveillance</a:t>
            </a:r>
          </a:p>
        </p:txBody>
      </p:sp>
    </p:spTree>
    <p:extLst>
      <p:ext uri="{BB962C8B-B14F-4D97-AF65-F5344CB8AC3E}">
        <p14:creationId xmlns:p14="http://schemas.microsoft.com/office/powerpoint/2010/main" val="7591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Freeform 1882"/>
          <p:cNvSpPr>
            <a:spLocks noChangeArrowheads="1"/>
          </p:cNvSpPr>
          <p:nvPr/>
        </p:nvSpPr>
        <p:spPr bwMode="auto">
          <a:xfrm>
            <a:off x="2737895" y="1176956"/>
            <a:ext cx="1521409" cy="2754068"/>
          </a:xfrm>
          <a:custGeom>
            <a:avLst/>
            <a:gdLst>
              <a:gd name="T0" fmla="*/ 1485 w 1486"/>
              <a:gd name="T1" fmla="*/ 2582 h 2692"/>
              <a:gd name="T2" fmla="*/ 1485 w 1486"/>
              <a:gd name="T3" fmla="*/ 2582 h 2692"/>
              <a:gd name="T4" fmla="*/ 1382 w 1486"/>
              <a:gd name="T5" fmla="*/ 2691 h 2692"/>
              <a:gd name="T6" fmla="*/ 103 w 1486"/>
              <a:gd name="T7" fmla="*/ 2691 h 2692"/>
              <a:gd name="T8" fmla="*/ 0 w 1486"/>
              <a:gd name="T9" fmla="*/ 2582 h 2692"/>
              <a:gd name="T10" fmla="*/ 0 w 1486"/>
              <a:gd name="T11" fmla="*/ 109 h 2692"/>
              <a:gd name="T12" fmla="*/ 103 w 1486"/>
              <a:gd name="T13" fmla="*/ 0 h 2692"/>
              <a:gd name="T14" fmla="*/ 1382 w 1486"/>
              <a:gd name="T15" fmla="*/ 0 h 2692"/>
              <a:gd name="T16" fmla="*/ 1485 w 1486"/>
              <a:gd name="T17" fmla="*/ 109 h 2692"/>
              <a:gd name="T18" fmla="*/ 1485 w 1486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6" h="2692">
                <a:moveTo>
                  <a:pt x="1485" y="2582"/>
                </a:moveTo>
                <a:lnTo>
                  <a:pt x="1485" y="2582"/>
                </a:lnTo>
                <a:cubicBezTo>
                  <a:pt x="1485" y="2642"/>
                  <a:pt x="1436" y="2691"/>
                  <a:pt x="1382" y="2691"/>
                </a:cubicBezTo>
                <a:cubicBezTo>
                  <a:pt x="103" y="2691"/>
                  <a:pt x="103" y="2691"/>
                  <a:pt x="103" y="2691"/>
                </a:cubicBezTo>
                <a:cubicBezTo>
                  <a:pt x="43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3" y="0"/>
                  <a:pt x="103" y="0"/>
                </a:cubicBezTo>
                <a:cubicBezTo>
                  <a:pt x="1382" y="0"/>
                  <a:pt x="1382" y="0"/>
                  <a:pt x="1382" y="0"/>
                </a:cubicBezTo>
                <a:cubicBezTo>
                  <a:pt x="1436" y="0"/>
                  <a:pt x="1485" y="49"/>
                  <a:pt x="1485" y="109"/>
                </a:cubicBezTo>
                <a:cubicBezTo>
                  <a:pt x="1485" y="2582"/>
                  <a:pt x="1485" y="2582"/>
                  <a:pt x="1485" y="25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45" name="Freeform 1883"/>
          <p:cNvSpPr>
            <a:spLocks noChangeArrowheads="1"/>
          </p:cNvSpPr>
          <p:nvPr/>
        </p:nvSpPr>
        <p:spPr bwMode="auto">
          <a:xfrm>
            <a:off x="3487311" y="1176956"/>
            <a:ext cx="771989" cy="2754068"/>
          </a:xfrm>
          <a:custGeom>
            <a:avLst/>
            <a:gdLst>
              <a:gd name="T0" fmla="*/ 649 w 753"/>
              <a:gd name="T1" fmla="*/ 0 h 2692"/>
              <a:gd name="T2" fmla="*/ 752 w 753"/>
              <a:gd name="T3" fmla="*/ 109 h 2692"/>
              <a:gd name="T4" fmla="*/ 752 w 753"/>
              <a:gd name="T5" fmla="*/ 2582 h 2692"/>
              <a:gd name="T6" fmla="*/ 649 w 753"/>
              <a:gd name="T7" fmla="*/ 2691 h 2692"/>
              <a:gd name="T8" fmla="*/ 0 w 753"/>
              <a:gd name="T9" fmla="*/ 2691 h 2692"/>
              <a:gd name="T10" fmla="*/ 0 w 753"/>
              <a:gd name="T11" fmla="*/ 0 h 2692"/>
              <a:gd name="T12" fmla="*/ 649 w 753"/>
              <a:gd name="T13" fmla="*/ 0 h 2692"/>
              <a:gd name="T14" fmla="*/ 649 w 753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3" h="2692">
                <a:moveTo>
                  <a:pt x="649" y="0"/>
                </a:moveTo>
                <a:cubicBezTo>
                  <a:pt x="703" y="0"/>
                  <a:pt x="752" y="49"/>
                  <a:pt x="752" y="109"/>
                </a:cubicBezTo>
                <a:cubicBezTo>
                  <a:pt x="752" y="109"/>
                  <a:pt x="752" y="109"/>
                  <a:pt x="752" y="2582"/>
                </a:cubicBezTo>
                <a:cubicBezTo>
                  <a:pt x="752" y="2642"/>
                  <a:pt x="703" y="2691"/>
                  <a:pt x="649" y="2691"/>
                </a:cubicBezTo>
                <a:cubicBezTo>
                  <a:pt x="649" y="2691"/>
                  <a:pt x="649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9" y="0"/>
                </a:cubicBezTo>
                <a:lnTo>
                  <a:pt x="649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46" name="Freeform 1884"/>
          <p:cNvSpPr>
            <a:spLocks noChangeArrowheads="1"/>
          </p:cNvSpPr>
          <p:nvPr/>
        </p:nvSpPr>
        <p:spPr bwMode="auto">
          <a:xfrm>
            <a:off x="2737895" y="1520083"/>
            <a:ext cx="1521409" cy="993270"/>
          </a:xfrm>
          <a:custGeom>
            <a:avLst/>
            <a:gdLst>
              <a:gd name="T0" fmla="*/ 1485 w 1486"/>
              <a:gd name="T1" fmla="*/ 969 h 970"/>
              <a:gd name="T2" fmla="*/ 0 w 1486"/>
              <a:gd name="T3" fmla="*/ 969 h 970"/>
              <a:gd name="T4" fmla="*/ 0 w 1486"/>
              <a:gd name="T5" fmla="*/ 0 h 970"/>
              <a:gd name="T6" fmla="*/ 1485 w 1486"/>
              <a:gd name="T7" fmla="*/ 0 h 970"/>
              <a:gd name="T8" fmla="*/ 1485 w 1486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970">
                <a:moveTo>
                  <a:pt x="1485" y="969"/>
                </a:moveTo>
                <a:lnTo>
                  <a:pt x="0" y="969"/>
                </a:lnTo>
                <a:lnTo>
                  <a:pt x="0" y="0"/>
                </a:lnTo>
                <a:lnTo>
                  <a:pt x="1485" y="0"/>
                </a:lnTo>
                <a:lnTo>
                  <a:pt x="1485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3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47" name="Text Box 1900"/>
          <p:cNvSpPr txBox="1">
            <a:spLocks noChangeArrowheads="1"/>
          </p:cNvSpPr>
          <p:nvPr/>
        </p:nvSpPr>
        <p:spPr bwMode="auto">
          <a:xfrm>
            <a:off x="3282195" y="1646502"/>
            <a:ext cx="4280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rPr>
              <a:t>6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448" name="Freeform 1905"/>
          <p:cNvSpPr>
            <a:spLocks noChangeArrowheads="1"/>
          </p:cNvSpPr>
          <p:nvPr/>
        </p:nvSpPr>
        <p:spPr bwMode="auto">
          <a:xfrm>
            <a:off x="4340565" y="1176956"/>
            <a:ext cx="1521411" cy="2754068"/>
          </a:xfrm>
          <a:custGeom>
            <a:avLst/>
            <a:gdLst>
              <a:gd name="T0" fmla="*/ 1484 w 1485"/>
              <a:gd name="T1" fmla="*/ 2582 h 2692"/>
              <a:gd name="T2" fmla="*/ 1484 w 1485"/>
              <a:gd name="T3" fmla="*/ 2582 h 2692"/>
              <a:gd name="T4" fmla="*/ 1381 w 1485"/>
              <a:gd name="T5" fmla="*/ 2691 h 2692"/>
              <a:gd name="T6" fmla="*/ 109 w 1485"/>
              <a:gd name="T7" fmla="*/ 2691 h 2692"/>
              <a:gd name="T8" fmla="*/ 0 w 1485"/>
              <a:gd name="T9" fmla="*/ 2582 h 2692"/>
              <a:gd name="T10" fmla="*/ 0 w 1485"/>
              <a:gd name="T11" fmla="*/ 109 h 2692"/>
              <a:gd name="T12" fmla="*/ 109 w 1485"/>
              <a:gd name="T13" fmla="*/ 0 h 2692"/>
              <a:gd name="T14" fmla="*/ 1381 w 1485"/>
              <a:gd name="T15" fmla="*/ 0 h 2692"/>
              <a:gd name="T16" fmla="*/ 1484 w 1485"/>
              <a:gd name="T17" fmla="*/ 109 h 2692"/>
              <a:gd name="T18" fmla="*/ 1484 w 1485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5" h="2692">
                <a:moveTo>
                  <a:pt x="1484" y="2582"/>
                </a:moveTo>
                <a:lnTo>
                  <a:pt x="1484" y="2582"/>
                </a:lnTo>
                <a:cubicBezTo>
                  <a:pt x="1484" y="2642"/>
                  <a:pt x="1442" y="2691"/>
                  <a:pt x="1381" y="2691"/>
                </a:cubicBezTo>
                <a:cubicBezTo>
                  <a:pt x="109" y="2691"/>
                  <a:pt x="109" y="2691"/>
                  <a:pt x="109" y="2691"/>
                </a:cubicBezTo>
                <a:cubicBezTo>
                  <a:pt x="48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8" y="0"/>
                  <a:pt x="109" y="0"/>
                </a:cubicBezTo>
                <a:cubicBezTo>
                  <a:pt x="1381" y="0"/>
                  <a:pt x="1381" y="0"/>
                  <a:pt x="1381" y="0"/>
                </a:cubicBezTo>
                <a:cubicBezTo>
                  <a:pt x="1442" y="0"/>
                  <a:pt x="1484" y="49"/>
                  <a:pt x="1484" y="109"/>
                </a:cubicBezTo>
                <a:cubicBezTo>
                  <a:pt x="1484" y="2582"/>
                  <a:pt x="1484" y="2582"/>
                  <a:pt x="1484" y="258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49" name="Freeform 1906"/>
          <p:cNvSpPr>
            <a:spLocks noChangeArrowheads="1"/>
          </p:cNvSpPr>
          <p:nvPr/>
        </p:nvSpPr>
        <p:spPr bwMode="auto">
          <a:xfrm>
            <a:off x="5089984" y="1176956"/>
            <a:ext cx="771992" cy="2754068"/>
          </a:xfrm>
          <a:custGeom>
            <a:avLst/>
            <a:gdLst>
              <a:gd name="T0" fmla="*/ 648 w 752"/>
              <a:gd name="T1" fmla="*/ 0 h 2692"/>
              <a:gd name="T2" fmla="*/ 751 w 752"/>
              <a:gd name="T3" fmla="*/ 109 h 2692"/>
              <a:gd name="T4" fmla="*/ 751 w 752"/>
              <a:gd name="T5" fmla="*/ 2582 h 2692"/>
              <a:gd name="T6" fmla="*/ 648 w 752"/>
              <a:gd name="T7" fmla="*/ 2691 h 2692"/>
              <a:gd name="T8" fmla="*/ 0 w 752"/>
              <a:gd name="T9" fmla="*/ 2691 h 2692"/>
              <a:gd name="T10" fmla="*/ 0 w 752"/>
              <a:gd name="T11" fmla="*/ 0 h 2692"/>
              <a:gd name="T12" fmla="*/ 648 w 752"/>
              <a:gd name="T13" fmla="*/ 0 h 2692"/>
              <a:gd name="T14" fmla="*/ 648 w 752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2692">
                <a:moveTo>
                  <a:pt x="648" y="0"/>
                </a:moveTo>
                <a:cubicBezTo>
                  <a:pt x="709" y="0"/>
                  <a:pt x="751" y="49"/>
                  <a:pt x="751" y="109"/>
                </a:cubicBezTo>
                <a:cubicBezTo>
                  <a:pt x="751" y="109"/>
                  <a:pt x="751" y="109"/>
                  <a:pt x="751" y="2582"/>
                </a:cubicBezTo>
                <a:cubicBezTo>
                  <a:pt x="751" y="2642"/>
                  <a:pt x="709" y="2691"/>
                  <a:pt x="648" y="2691"/>
                </a:cubicBezTo>
                <a:cubicBezTo>
                  <a:pt x="648" y="2691"/>
                  <a:pt x="648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8" y="0"/>
                </a:cubicBezTo>
                <a:lnTo>
                  <a:pt x="648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50" name="Freeform 1907"/>
          <p:cNvSpPr>
            <a:spLocks noChangeArrowheads="1"/>
          </p:cNvSpPr>
          <p:nvPr/>
        </p:nvSpPr>
        <p:spPr bwMode="auto">
          <a:xfrm>
            <a:off x="4340565" y="1520083"/>
            <a:ext cx="1521411" cy="993270"/>
          </a:xfrm>
          <a:custGeom>
            <a:avLst/>
            <a:gdLst>
              <a:gd name="T0" fmla="*/ 1484 w 1485"/>
              <a:gd name="T1" fmla="*/ 969 h 970"/>
              <a:gd name="T2" fmla="*/ 0 w 1485"/>
              <a:gd name="T3" fmla="*/ 969 h 970"/>
              <a:gd name="T4" fmla="*/ 0 w 1485"/>
              <a:gd name="T5" fmla="*/ 0 h 970"/>
              <a:gd name="T6" fmla="*/ 1484 w 1485"/>
              <a:gd name="T7" fmla="*/ 0 h 970"/>
              <a:gd name="T8" fmla="*/ 1484 w 1485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5" h="970">
                <a:moveTo>
                  <a:pt x="1484" y="969"/>
                </a:moveTo>
                <a:lnTo>
                  <a:pt x="0" y="969"/>
                </a:lnTo>
                <a:lnTo>
                  <a:pt x="0" y="0"/>
                </a:lnTo>
                <a:lnTo>
                  <a:pt x="1484" y="0"/>
                </a:lnTo>
                <a:lnTo>
                  <a:pt x="1484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3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51" name="Text Box 1923"/>
          <p:cNvSpPr txBox="1">
            <a:spLocks noChangeArrowheads="1"/>
          </p:cNvSpPr>
          <p:nvPr/>
        </p:nvSpPr>
        <p:spPr bwMode="auto">
          <a:xfrm>
            <a:off x="4884866" y="1646502"/>
            <a:ext cx="4280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6000" b="1" dirty="0" smtClean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rPr>
              <a:t>1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452" name="Freeform 1928"/>
          <p:cNvSpPr>
            <a:spLocks noChangeArrowheads="1"/>
          </p:cNvSpPr>
          <p:nvPr/>
        </p:nvSpPr>
        <p:spPr bwMode="auto">
          <a:xfrm>
            <a:off x="5947752" y="1176956"/>
            <a:ext cx="1521411" cy="2754068"/>
          </a:xfrm>
          <a:custGeom>
            <a:avLst/>
            <a:gdLst>
              <a:gd name="T0" fmla="*/ 1483 w 1484"/>
              <a:gd name="T1" fmla="*/ 2582 h 2692"/>
              <a:gd name="T2" fmla="*/ 1483 w 1484"/>
              <a:gd name="T3" fmla="*/ 2582 h 2692"/>
              <a:gd name="T4" fmla="*/ 1381 w 1484"/>
              <a:gd name="T5" fmla="*/ 2691 h 2692"/>
              <a:gd name="T6" fmla="*/ 103 w 1484"/>
              <a:gd name="T7" fmla="*/ 2691 h 2692"/>
              <a:gd name="T8" fmla="*/ 0 w 1484"/>
              <a:gd name="T9" fmla="*/ 2582 h 2692"/>
              <a:gd name="T10" fmla="*/ 0 w 1484"/>
              <a:gd name="T11" fmla="*/ 109 h 2692"/>
              <a:gd name="T12" fmla="*/ 103 w 1484"/>
              <a:gd name="T13" fmla="*/ 0 h 2692"/>
              <a:gd name="T14" fmla="*/ 1381 w 1484"/>
              <a:gd name="T15" fmla="*/ 0 h 2692"/>
              <a:gd name="T16" fmla="*/ 1483 w 1484"/>
              <a:gd name="T17" fmla="*/ 109 h 2692"/>
              <a:gd name="T18" fmla="*/ 1483 w 1484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4" h="2692">
                <a:moveTo>
                  <a:pt x="1483" y="2582"/>
                </a:moveTo>
                <a:lnTo>
                  <a:pt x="1483" y="2582"/>
                </a:lnTo>
                <a:cubicBezTo>
                  <a:pt x="1483" y="2642"/>
                  <a:pt x="1435" y="2691"/>
                  <a:pt x="1381" y="2691"/>
                </a:cubicBezTo>
                <a:cubicBezTo>
                  <a:pt x="103" y="2691"/>
                  <a:pt x="103" y="2691"/>
                  <a:pt x="103" y="2691"/>
                </a:cubicBezTo>
                <a:cubicBezTo>
                  <a:pt x="42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2" y="0"/>
                  <a:pt x="103" y="0"/>
                </a:cubicBezTo>
                <a:cubicBezTo>
                  <a:pt x="1381" y="0"/>
                  <a:pt x="1381" y="0"/>
                  <a:pt x="1381" y="0"/>
                </a:cubicBezTo>
                <a:cubicBezTo>
                  <a:pt x="1435" y="0"/>
                  <a:pt x="1483" y="49"/>
                  <a:pt x="1483" y="109"/>
                </a:cubicBezTo>
                <a:cubicBezTo>
                  <a:pt x="1483" y="2582"/>
                  <a:pt x="1483" y="2582"/>
                  <a:pt x="1483" y="258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53" name="Freeform 1929"/>
          <p:cNvSpPr>
            <a:spLocks noChangeArrowheads="1"/>
          </p:cNvSpPr>
          <p:nvPr/>
        </p:nvSpPr>
        <p:spPr bwMode="auto">
          <a:xfrm>
            <a:off x="6701687" y="1176956"/>
            <a:ext cx="762963" cy="2754068"/>
          </a:xfrm>
          <a:custGeom>
            <a:avLst/>
            <a:gdLst>
              <a:gd name="T0" fmla="*/ 643 w 746"/>
              <a:gd name="T1" fmla="*/ 0 h 2692"/>
              <a:gd name="T2" fmla="*/ 745 w 746"/>
              <a:gd name="T3" fmla="*/ 109 h 2692"/>
              <a:gd name="T4" fmla="*/ 745 w 746"/>
              <a:gd name="T5" fmla="*/ 2582 h 2692"/>
              <a:gd name="T6" fmla="*/ 643 w 746"/>
              <a:gd name="T7" fmla="*/ 2691 h 2692"/>
              <a:gd name="T8" fmla="*/ 0 w 746"/>
              <a:gd name="T9" fmla="*/ 2691 h 2692"/>
              <a:gd name="T10" fmla="*/ 0 w 746"/>
              <a:gd name="T11" fmla="*/ 0 h 2692"/>
              <a:gd name="T12" fmla="*/ 643 w 746"/>
              <a:gd name="T13" fmla="*/ 0 h 2692"/>
              <a:gd name="T14" fmla="*/ 643 w 746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6" h="2692">
                <a:moveTo>
                  <a:pt x="643" y="0"/>
                </a:moveTo>
                <a:cubicBezTo>
                  <a:pt x="697" y="0"/>
                  <a:pt x="745" y="49"/>
                  <a:pt x="745" y="109"/>
                </a:cubicBezTo>
                <a:cubicBezTo>
                  <a:pt x="745" y="109"/>
                  <a:pt x="745" y="109"/>
                  <a:pt x="745" y="2582"/>
                </a:cubicBezTo>
                <a:cubicBezTo>
                  <a:pt x="745" y="2642"/>
                  <a:pt x="697" y="2691"/>
                  <a:pt x="643" y="2691"/>
                </a:cubicBezTo>
                <a:cubicBezTo>
                  <a:pt x="643" y="2691"/>
                  <a:pt x="643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3" y="0"/>
                </a:cubicBezTo>
                <a:lnTo>
                  <a:pt x="643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54" name="Freeform 1930"/>
          <p:cNvSpPr>
            <a:spLocks noChangeArrowheads="1"/>
          </p:cNvSpPr>
          <p:nvPr/>
        </p:nvSpPr>
        <p:spPr bwMode="auto">
          <a:xfrm>
            <a:off x="5947752" y="1520083"/>
            <a:ext cx="1521411" cy="993270"/>
          </a:xfrm>
          <a:custGeom>
            <a:avLst/>
            <a:gdLst>
              <a:gd name="T0" fmla="*/ 1483 w 1484"/>
              <a:gd name="T1" fmla="*/ 969 h 970"/>
              <a:gd name="T2" fmla="*/ 0 w 1484"/>
              <a:gd name="T3" fmla="*/ 969 h 970"/>
              <a:gd name="T4" fmla="*/ 0 w 1484"/>
              <a:gd name="T5" fmla="*/ 0 h 970"/>
              <a:gd name="T6" fmla="*/ 1483 w 1484"/>
              <a:gd name="T7" fmla="*/ 0 h 970"/>
              <a:gd name="T8" fmla="*/ 1483 w 1484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4" h="970">
                <a:moveTo>
                  <a:pt x="1483" y="969"/>
                </a:moveTo>
                <a:lnTo>
                  <a:pt x="0" y="969"/>
                </a:lnTo>
                <a:lnTo>
                  <a:pt x="0" y="0"/>
                </a:lnTo>
                <a:lnTo>
                  <a:pt x="1483" y="0"/>
                </a:lnTo>
                <a:lnTo>
                  <a:pt x="1483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3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55" name="Text Box 1946"/>
          <p:cNvSpPr txBox="1">
            <a:spLocks noChangeArrowheads="1"/>
          </p:cNvSpPr>
          <p:nvPr/>
        </p:nvSpPr>
        <p:spPr bwMode="auto">
          <a:xfrm>
            <a:off x="6375486" y="1646502"/>
            <a:ext cx="6521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rPr>
              <a:t>11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456" name="Freeform 1951"/>
          <p:cNvSpPr>
            <a:spLocks noChangeArrowheads="1"/>
          </p:cNvSpPr>
          <p:nvPr/>
        </p:nvSpPr>
        <p:spPr bwMode="auto">
          <a:xfrm>
            <a:off x="7545908" y="1176956"/>
            <a:ext cx="1521411" cy="2754068"/>
          </a:xfrm>
          <a:custGeom>
            <a:avLst/>
            <a:gdLst>
              <a:gd name="T0" fmla="*/ 1485 w 1486"/>
              <a:gd name="T1" fmla="*/ 2582 h 2692"/>
              <a:gd name="T2" fmla="*/ 1485 w 1486"/>
              <a:gd name="T3" fmla="*/ 2582 h 2692"/>
              <a:gd name="T4" fmla="*/ 1382 w 1486"/>
              <a:gd name="T5" fmla="*/ 2691 h 2692"/>
              <a:gd name="T6" fmla="*/ 109 w 1486"/>
              <a:gd name="T7" fmla="*/ 2691 h 2692"/>
              <a:gd name="T8" fmla="*/ 0 w 1486"/>
              <a:gd name="T9" fmla="*/ 2582 h 2692"/>
              <a:gd name="T10" fmla="*/ 0 w 1486"/>
              <a:gd name="T11" fmla="*/ 109 h 2692"/>
              <a:gd name="T12" fmla="*/ 109 w 1486"/>
              <a:gd name="T13" fmla="*/ 0 h 2692"/>
              <a:gd name="T14" fmla="*/ 1382 w 1486"/>
              <a:gd name="T15" fmla="*/ 0 h 2692"/>
              <a:gd name="T16" fmla="*/ 1485 w 1486"/>
              <a:gd name="T17" fmla="*/ 109 h 2692"/>
              <a:gd name="T18" fmla="*/ 1485 w 1486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6" h="2692">
                <a:moveTo>
                  <a:pt x="1485" y="2582"/>
                </a:moveTo>
                <a:lnTo>
                  <a:pt x="1485" y="2582"/>
                </a:lnTo>
                <a:cubicBezTo>
                  <a:pt x="1485" y="2642"/>
                  <a:pt x="1442" y="2691"/>
                  <a:pt x="1382" y="2691"/>
                </a:cubicBezTo>
                <a:cubicBezTo>
                  <a:pt x="109" y="2691"/>
                  <a:pt x="109" y="2691"/>
                  <a:pt x="109" y="2691"/>
                </a:cubicBezTo>
                <a:cubicBezTo>
                  <a:pt x="49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9" y="0"/>
                  <a:pt x="109" y="0"/>
                </a:cubicBezTo>
                <a:cubicBezTo>
                  <a:pt x="1382" y="0"/>
                  <a:pt x="1382" y="0"/>
                  <a:pt x="1382" y="0"/>
                </a:cubicBezTo>
                <a:cubicBezTo>
                  <a:pt x="1442" y="0"/>
                  <a:pt x="1485" y="49"/>
                  <a:pt x="1485" y="109"/>
                </a:cubicBezTo>
                <a:cubicBezTo>
                  <a:pt x="1485" y="2582"/>
                  <a:pt x="1485" y="2582"/>
                  <a:pt x="1485" y="258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57" name="Freeform 1952"/>
          <p:cNvSpPr>
            <a:spLocks noChangeArrowheads="1"/>
          </p:cNvSpPr>
          <p:nvPr/>
        </p:nvSpPr>
        <p:spPr bwMode="auto">
          <a:xfrm>
            <a:off x="8295330" y="1176956"/>
            <a:ext cx="771992" cy="2754068"/>
          </a:xfrm>
          <a:custGeom>
            <a:avLst/>
            <a:gdLst>
              <a:gd name="T0" fmla="*/ 648 w 752"/>
              <a:gd name="T1" fmla="*/ 0 h 2692"/>
              <a:gd name="T2" fmla="*/ 751 w 752"/>
              <a:gd name="T3" fmla="*/ 109 h 2692"/>
              <a:gd name="T4" fmla="*/ 751 w 752"/>
              <a:gd name="T5" fmla="*/ 2582 h 2692"/>
              <a:gd name="T6" fmla="*/ 648 w 752"/>
              <a:gd name="T7" fmla="*/ 2691 h 2692"/>
              <a:gd name="T8" fmla="*/ 0 w 752"/>
              <a:gd name="T9" fmla="*/ 2691 h 2692"/>
              <a:gd name="T10" fmla="*/ 0 w 752"/>
              <a:gd name="T11" fmla="*/ 0 h 2692"/>
              <a:gd name="T12" fmla="*/ 648 w 752"/>
              <a:gd name="T13" fmla="*/ 0 h 2692"/>
              <a:gd name="T14" fmla="*/ 648 w 752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2692">
                <a:moveTo>
                  <a:pt x="648" y="0"/>
                </a:moveTo>
                <a:cubicBezTo>
                  <a:pt x="708" y="0"/>
                  <a:pt x="751" y="49"/>
                  <a:pt x="751" y="109"/>
                </a:cubicBezTo>
                <a:cubicBezTo>
                  <a:pt x="751" y="109"/>
                  <a:pt x="751" y="109"/>
                  <a:pt x="751" y="2582"/>
                </a:cubicBezTo>
                <a:cubicBezTo>
                  <a:pt x="751" y="2642"/>
                  <a:pt x="708" y="2691"/>
                  <a:pt x="648" y="2691"/>
                </a:cubicBezTo>
                <a:cubicBezTo>
                  <a:pt x="648" y="2691"/>
                  <a:pt x="648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8" y="0"/>
                </a:cubicBezTo>
                <a:lnTo>
                  <a:pt x="64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8300"/>
          </a:p>
        </p:txBody>
      </p:sp>
      <p:sp>
        <p:nvSpPr>
          <p:cNvPr id="2458" name="Freeform 1953"/>
          <p:cNvSpPr>
            <a:spLocks noChangeArrowheads="1"/>
          </p:cNvSpPr>
          <p:nvPr/>
        </p:nvSpPr>
        <p:spPr bwMode="auto">
          <a:xfrm>
            <a:off x="7545908" y="1520083"/>
            <a:ext cx="1521411" cy="993270"/>
          </a:xfrm>
          <a:custGeom>
            <a:avLst/>
            <a:gdLst>
              <a:gd name="T0" fmla="*/ 1485 w 1486"/>
              <a:gd name="T1" fmla="*/ 969 h 970"/>
              <a:gd name="T2" fmla="*/ 0 w 1486"/>
              <a:gd name="T3" fmla="*/ 969 h 970"/>
              <a:gd name="T4" fmla="*/ 0 w 1486"/>
              <a:gd name="T5" fmla="*/ 0 h 970"/>
              <a:gd name="T6" fmla="*/ 1485 w 1486"/>
              <a:gd name="T7" fmla="*/ 0 h 970"/>
              <a:gd name="T8" fmla="*/ 1485 w 1486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970">
                <a:moveTo>
                  <a:pt x="1485" y="969"/>
                </a:moveTo>
                <a:lnTo>
                  <a:pt x="0" y="969"/>
                </a:lnTo>
                <a:lnTo>
                  <a:pt x="0" y="0"/>
                </a:lnTo>
                <a:lnTo>
                  <a:pt x="1485" y="0"/>
                </a:lnTo>
                <a:lnTo>
                  <a:pt x="1485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3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59" name="Text Box 1969"/>
          <p:cNvSpPr txBox="1">
            <a:spLocks noChangeArrowheads="1"/>
          </p:cNvSpPr>
          <p:nvPr/>
        </p:nvSpPr>
        <p:spPr bwMode="auto">
          <a:xfrm>
            <a:off x="7961170" y="1646502"/>
            <a:ext cx="68608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rPr>
              <a:t>84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464" name="TextBox 2463"/>
          <p:cNvSpPr txBox="1"/>
          <p:nvPr/>
        </p:nvSpPr>
        <p:spPr>
          <a:xfrm>
            <a:off x="4421346" y="2740862"/>
            <a:ext cx="1337276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WORKING PARTY MEETING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465" name="TextBox 2464"/>
          <p:cNvSpPr txBox="1"/>
          <p:nvPr/>
        </p:nvSpPr>
        <p:spPr>
          <a:xfrm>
            <a:off x="6028536" y="2821685"/>
            <a:ext cx="1337276" cy="76166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Lato Regular"/>
                <a:cs typeface="Lato Regular"/>
              </a:rPr>
              <a:t>IPTV-GSI </a:t>
            </a:r>
            <a:r>
              <a:rPr lang="en-US" sz="2000" b="1" dirty="0" smtClean="0">
                <a:solidFill>
                  <a:schemeClr val="bg1"/>
                </a:solidFill>
                <a:latin typeface="Lato Regular"/>
                <a:cs typeface="Lato Regular"/>
              </a:rPr>
              <a:t>EVENTS</a:t>
            </a:r>
            <a:endParaRPr lang="en-US" sz="20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466" name="TextBox 2465"/>
          <p:cNvSpPr txBox="1"/>
          <p:nvPr/>
        </p:nvSpPr>
        <p:spPr>
          <a:xfrm>
            <a:off x="7554936" y="2673150"/>
            <a:ext cx="1580580" cy="105873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RAPPORTEUR </a:t>
            </a:r>
            <a:br>
              <a:rPr lang="en-US" sz="14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GROUP </a:t>
            </a:r>
            <a:br>
              <a:rPr lang="en-US" sz="14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(E-)</a:t>
            </a:r>
            <a:br>
              <a:rPr lang="en-US" sz="14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MEETINGS</a:t>
            </a:r>
            <a:endParaRPr lang="en-US" sz="14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468" name="TextBox 2467"/>
          <p:cNvSpPr txBox="1"/>
          <p:nvPr/>
        </p:nvSpPr>
        <p:spPr>
          <a:xfrm>
            <a:off x="2811919" y="2740862"/>
            <a:ext cx="1337276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STUDY GROUP MEETINGS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0337" y="241509"/>
            <a:ext cx="213133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Results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63569" y="5258326"/>
            <a:ext cx="112402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>ISO/IEC</a:t>
            </a:r>
            <a:endParaRPr lang="en-US" sz="2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68115" y="4307560"/>
            <a:ext cx="3823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Significant collaborative </a:t>
            </a:r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work with: 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71571" y="5258326"/>
            <a:ext cx="76976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Lato Regular"/>
              </a:rPr>
              <a:t>IEEE</a:t>
            </a:r>
            <a:endParaRPr lang="en-US" sz="2000" b="1" dirty="0">
              <a:solidFill>
                <a:schemeClr val="tx2"/>
              </a:solidFill>
              <a:latin typeface="Lato Regular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490688" y="4956070"/>
            <a:ext cx="1264903" cy="629924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803408" y="4949394"/>
            <a:ext cx="706251" cy="675486"/>
            <a:chOff x="7683915" y="9649642"/>
            <a:chExt cx="1999228" cy="1999749"/>
          </a:xfrm>
          <a:solidFill>
            <a:schemeClr val="accent1"/>
          </a:solidFill>
        </p:grpSpPr>
        <p:grpSp>
          <p:nvGrpSpPr>
            <p:cNvPr id="96" name="Group 95"/>
            <p:cNvGrpSpPr/>
            <p:nvPr/>
          </p:nvGrpSpPr>
          <p:grpSpPr>
            <a:xfrm rot="21316916">
              <a:off x="7683915" y="9649642"/>
              <a:ext cx="1999228" cy="1999749"/>
              <a:chOff x="5013088" y="5059589"/>
              <a:chExt cx="3378528" cy="3379408"/>
            </a:xfrm>
            <a:grpFill/>
          </p:grpSpPr>
          <p:sp>
            <p:nvSpPr>
              <p:cNvPr id="98" name="Oval 97"/>
              <p:cNvSpPr/>
              <p:nvPr/>
            </p:nvSpPr>
            <p:spPr>
              <a:xfrm>
                <a:off x="5013088" y="5059589"/>
                <a:ext cx="3378528" cy="33794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/>
              </a:p>
            </p:txBody>
          </p:sp>
        </p:grpSp>
        <p:sp>
          <p:nvSpPr>
            <p:cNvPr id="97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949249" y="4921386"/>
            <a:ext cx="720405" cy="658975"/>
            <a:chOff x="12208441" y="5274469"/>
            <a:chExt cx="1999231" cy="1999752"/>
          </a:xfrm>
          <a:solidFill>
            <a:schemeClr val="tx2"/>
          </a:solidFill>
        </p:grpSpPr>
        <p:grpSp>
          <p:nvGrpSpPr>
            <p:cNvPr id="101" name="Group 100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103" name="Oval 102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/>
              </a:p>
            </p:txBody>
          </p:sp>
        </p:grpSp>
        <p:sp>
          <p:nvSpPr>
            <p:cNvPr id="102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417309" y="4941500"/>
            <a:ext cx="706251" cy="675486"/>
            <a:chOff x="9907711" y="7463571"/>
            <a:chExt cx="1999231" cy="1999752"/>
          </a:xfrm>
          <a:solidFill>
            <a:schemeClr val="accent2"/>
          </a:solidFill>
        </p:grpSpPr>
        <p:grpSp>
          <p:nvGrpSpPr>
            <p:cNvPr id="106" name="Group 105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  <a:grpFill/>
          </p:grpSpPr>
          <p:sp>
            <p:nvSpPr>
              <p:cNvPr id="108" name="Oval 107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/>
                <a:endParaRPr lang="bg-BG" sz="900"/>
              </a:p>
            </p:txBody>
          </p:sp>
        </p:grpSp>
        <p:sp>
          <p:nvSpPr>
            <p:cNvPr id="107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842621" y="4956070"/>
            <a:ext cx="1264903" cy="629924"/>
            <a:chOff x="3913901" y="5865040"/>
            <a:chExt cx="3322518" cy="1730427"/>
          </a:xfrm>
        </p:grpSpPr>
        <p:cxnSp>
          <p:nvCxnSpPr>
            <p:cNvPr id="111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2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079745" y="5707845"/>
            <a:ext cx="2184536" cy="38778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323785">
              <a:lnSpc>
                <a:spcPct val="120000"/>
              </a:lnSpc>
              <a:spcBef>
                <a:spcPts val="850"/>
              </a:spcBef>
              <a:defRPr/>
            </a:pPr>
            <a:r>
              <a:rPr lang="en-US" sz="1600" b="1" dirty="0" smtClean="0">
                <a:latin typeface="Lato Light"/>
                <a:cs typeface="Lato Light"/>
              </a:rPr>
              <a:t>WTSA-12</a:t>
            </a:r>
            <a:endParaRPr lang="es-ES" sz="1600" b="1" dirty="0">
              <a:latin typeface="Lato Light"/>
              <a:cs typeface="Lato Light"/>
            </a:endParaRPr>
          </a:p>
        </p:txBody>
      </p:sp>
      <p:sp>
        <p:nvSpPr>
          <p:cNvPr id="115" name="Text Box 1900"/>
          <p:cNvSpPr txBox="1">
            <a:spLocks noChangeArrowheads="1"/>
          </p:cNvSpPr>
          <p:nvPr/>
        </p:nvSpPr>
        <p:spPr bwMode="auto">
          <a:xfrm>
            <a:off x="6861561" y="5035429"/>
            <a:ext cx="5499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18</a:t>
            </a:r>
            <a:endParaRPr lang="en-US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640805" y="4299953"/>
            <a:ext cx="179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Questions: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17" name="Text Box 1900"/>
          <p:cNvSpPr txBox="1">
            <a:spLocks noChangeArrowheads="1"/>
          </p:cNvSpPr>
          <p:nvPr/>
        </p:nvSpPr>
        <p:spPr bwMode="auto">
          <a:xfrm>
            <a:off x="8490016" y="5016554"/>
            <a:ext cx="5499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16</a:t>
            </a:r>
            <a:endParaRPr lang="en-US" sz="2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8" name="Text Box 1900"/>
          <p:cNvSpPr txBox="1">
            <a:spLocks noChangeArrowheads="1"/>
          </p:cNvSpPr>
          <p:nvPr/>
        </p:nvSpPr>
        <p:spPr bwMode="auto">
          <a:xfrm>
            <a:off x="10013531" y="5001306"/>
            <a:ext cx="5499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11</a:t>
            </a:r>
            <a:endParaRPr lang="en-US" sz="2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245754" y="5699775"/>
            <a:ext cx="2184536" cy="38778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323785">
              <a:lnSpc>
                <a:spcPct val="120000"/>
              </a:lnSpc>
              <a:spcBef>
                <a:spcPts val="850"/>
              </a:spcBef>
              <a:defRPr/>
            </a:pPr>
            <a:r>
              <a:rPr lang="en-US" sz="1600" b="1" dirty="0" smtClean="0">
                <a:latin typeface="Lato Light"/>
                <a:cs typeface="Lato Light"/>
              </a:rPr>
              <a:t>WTSA-16</a:t>
            </a:r>
            <a:endParaRPr lang="es-ES" sz="1600" b="1" dirty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59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337" y="241509"/>
            <a:ext cx="213133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Results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1124" y="1161689"/>
            <a:ext cx="376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Work items under study 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2711" y="1161688"/>
            <a:ext cx="2436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Texts approved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556784"/>
              </p:ext>
            </p:extLst>
          </p:nvPr>
        </p:nvGraphicFramePr>
        <p:xfrm>
          <a:off x="542832" y="1766016"/>
          <a:ext cx="4993902" cy="424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3583712" y="3842788"/>
            <a:ext cx="5191804" cy="564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89967"/>
              </p:ext>
            </p:extLst>
          </p:nvPr>
        </p:nvGraphicFramePr>
        <p:xfrm>
          <a:off x="6731127" y="1982152"/>
          <a:ext cx="5128641" cy="422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37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44"/>
          <p:cNvSpPr>
            <a:spLocks noChangeShapeType="1"/>
          </p:cNvSpPr>
          <p:nvPr/>
        </p:nvSpPr>
        <p:spPr bwMode="auto">
          <a:xfrm flipH="1" flipV="1">
            <a:off x="6271900" y="3223299"/>
            <a:ext cx="3678442" cy="238787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H="1" flipV="1">
            <a:off x="6168592" y="3447659"/>
            <a:ext cx="3592815" cy="847705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 flipH="1" flipV="1">
            <a:off x="5985992" y="3493083"/>
            <a:ext cx="3746044" cy="2103044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H="1" flipV="1">
            <a:off x="5794227" y="3736827"/>
            <a:ext cx="829309" cy="781465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 flipV="1">
            <a:off x="5513833" y="3864834"/>
            <a:ext cx="193586" cy="1024712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V="1">
            <a:off x="2856258" y="3158492"/>
            <a:ext cx="2053187" cy="288209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37" name="Freeform 46"/>
          <p:cNvSpPr>
            <a:spLocks noChangeArrowheads="1"/>
          </p:cNvSpPr>
          <p:nvPr/>
        </p:nvSpPr>
        <p:spPr bwMode="auto">
          <a:xfrm>
            <a:off x="6293617" y="4248516"/>
            <a:ext cx="971974" cy="975619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IEEE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36" name="Freeform 47"/>
          <p:cNvSpPr>
            <a:spLocks noChangeArrowheads="1"/>
          </p:cNvSpPr>
          <p:nvPr/>
        </p:nvSpPr>
        <p:spPr bwMode="auto">
          <a:xfrm>
            <a:off x="3285491" y="5437783"/>
            <a:ext cx="1192146" cy="1192223"/>
          </a:xfrm>
          <a:custGeom>
            <a:avLst/>
            <a:gdLst>
              <a:gd name="T0" fmla="*/ 2935 w 2936"/>
              <a:gd name="T1" fmla="*/ 1472 h 2936"/>
              <a:gd name="T2" fmla="*/ 2935 w 2936"/>
              <a:gd name="T3" fmla="*/ 1472 h 2936"/>
              <a:gd name="T4" fmla="*/ 1463 w 2936"/>
              <a:gd name="T5" fmla="*/ 2935 h 2936"/>
              <a:gd name="T6" fmla="*/ 0 w 2936"/>
              <a:gd name="T7" fmla="*/ 1472 h 2936"/>
              <a:gd name="T8" fmla="*/ 1463 w 2936"/>
              <a:gd name="T9" fmla="*/ 0 h 2936"/>
              <a:gd name="T10" fmla="*/ 2935 w 2936"/>
              <a:gd name="T11" fmla="*/ 1472 h 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36" h="2936">
                <a:moveTo>
                  <a:pt x="2935" y="1472"/>
                </a:moveTo>
                <a:lnTo>
                  <a:pt x="2935" y="1472"/>
                </a:lnTo>
                <a:cubicBezTo>
                  <a:pt x="2935" y="2280"/>
                  <a:pt x="2280" y="2935"/>
                  <a:pt x="1463" y="2935"/>
                </a:cubicBezTo>
                <a:cubicBezTo>
                  <a:pt x="655" y="2935"/>
                  <a:pt x="0" y="2280"/>
                  <a:pt x="0" y="1472"/>
                </a:cubicBezTo>
                <a:cubicBezTo>
                  <a:pt x="0" y="664"/>
                  <a:pt x="655" y="0"/>
                  <a:pt x="1463" y="0"/>
                </a:cubicBezTo>
                <a:cubicBezTo>
                  <a:pt x="2280" y="0"/>
                  <a:pt x="2935" y="664"/>
                  <a:pt x="2935" y="1472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CONTINUA</a:t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(PCHA)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35" name="Freeform 47"/>
          <p:cNvSpPr>
            <a:spLocks noChangeArrowheads="1"/>
          </p:cNvSpPr>
          <p:nvPr/>
        </p:nvSpPr>
        <p:spPr bwMode="auto">
          <a:xfrm>
            <a:off x="6711696" y="1194415"/>
            <a:ext cx="1205450" cy="1192223"/>
          </a:xfrm>
          <a:custGeom>
            <a:avLst/>
            <a:gdLst>
              <a:gd name="T0" fmla="*/ 2935 w 2936"/>
              <a:gd name="T1" fmla="*/ 1472 h 2936"/>
              <a:gd name="T2" fmla="*/ 2935 w 2936"/>
              <a:gd name="T3" fmla="*/ 1472 h 2936"/>
              <a:gd name="T4" fmla="*/ 1463 w 2936"/>
              <a:gd name="T5" fmla="*/ 2935 h 2936"/>
              <a:gd name="T6" fmla="*/ 0 w 2936"/>
              <a:gd name="T7" fmla="*/ 1472 h 2936"/>
              <a:gd name="T8" fmla="*/ 1463 w 2936"/>
              <a:gd name="T9" fmla="*/ 0 h 2936"/>
              <a:gd name="T10" fmla="*/ 2935 w 2936"/>
              <a:gd name="T11" fmla="*/ 1472 h 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36" h="2936">
                <a:moveTo>
                  <a:pt x="2935" y="1472"/>
                </a:moveTo>
                <a:lnTo>
                  <a:pt x="2935" y="1472"/>
                </a:lnTo>
                <a:cubicBezTo>
                  <a:pt x="2935" y="2280"/>
                  <a:pt x="2280" y="2935"/>
                  <a:pt x="1463" y="2935"/>
                </a:cubicBezTo>
                <a:cubicBezTo>
                  <a:pt x="655" y="2935"/>
                  <a:pt x="0" y="2280"/>
                  <a:pt x="0" y="1472"/>
                </a:cubicBezTo>
                <a:cubicBezTo>
                  <a:pt x="0" y="664"/>
                  <a:pt x="655" y="0"/>
                  <a:pt x="1463" y="0"/>
                </a:cubicBezTo>
                <a:cubicBezTo>
                  <a:pt x="2280" y="0"/>
                  <a:pt x="2935" y="664"/>
                  <a:pt x="2935" y="1472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Regional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SDOs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3827" y="198776"/>
            <a:ext cx="3729529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Collaboration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9" name="Freeform 37"/>
          <p:cNvSpPr>
            <a:spLocks noChangeArrowheads="1"/>
          </p:cNvSpPr>
          <p:nvPr/>
        </p:nvSpPr>
        <p:spPr bwMode="auto">
          <a:xfrm>
            <a:off x="4106180" y="3734913"/>
            <a:ext cx="1088325" cy="1265618"/>
          </a:xfrm>
          <a:custGeom>
            <a:avLst/>
            <a:gdLst>
              <a:gd name="T0" fmla="*/ 0 w 2681"/>
              <a:gd name="T1" fmla="*/ 3115 h 3116"/>
              <a:gd name="T2" fmla="*/ 2680 w 2681"/>
              <a:gd name="T3" fmla="*/ 0 h 3116"/>
              <a:gd name="T4" fmla="*/ 0 w 2681"/>
              <a:gd name="T5" fmla="*/ 3115 h 3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" h="3116">
                <a:moveTo>
                  <a:pt x="0" y="3115"/>
                </a:moveTo>
                <a:lnTo>
                  <a:pt x="2680" y="0"/>
                </a:lnTo>
                <a:lnTo>
                  <a:pt x="0" y="3115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 flipV="1">
            <a:off x="3881564" y="3546951"/>
            <a:ext cx="1153745" cy="793022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11" name="Freeform 39"/>
          <p:cNvSpPr>
            <a:spLocks noChangeArrowheads="1"/>
          </p:cNvSpPr>
          <p:nvPr/>
        </p:nvSpPr>
        <p:spPr bwMode="auto">
          <a:xfrm>
            <a:off x="4099057" y="2265220"/>
            <a:ext cx="1528668" cy="895063"/>
          </a:xfrm>
          <a:custGeom>
            <a:avLst/>
            <a:gdLst>
              <a:gd name="T0" fmla="*/ 0 w 3765"/>
              <a:gd name="T1" fmla="*/ 0 h 2206"/>
              <a:gd name="T2" fmla="*/ 3764 w 3765"/>
              <a:gd name="T3" fmla="*/ 2205 h 2206"/>
              <a:gd name="T4" fmla="*/ 0 w 3765"/>
              <a:gd name="T5" fmla="*/ 0 h 2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5" h="2206">
                <a:moveTo>
                  <a:pt x="0" y="0"/>
                </a:moveTo>
                <a:lnTo>
                  <a:pt x="3764" y="2205"/>
                </a:lnTo>
                <a:lnTo>
                  <a:pt x="0" y="0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>
            <a:off x="4099057" y="2265220"/>
            <a:ext cx="1528668" cy="895063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13" name="Freeform 41"/>
          <p:cNvSpPr>
            <a:spLocks noChangeArrowheads="1"/>
          </p:cNvSpPr>
          <p:nvPr/>
        </p:nvSpPr>
        <p:spPr bwMode="auto">
          <a:xfrm>
            <a:off x="5634884" y="1737134"/>
            <a:ext cx="574593" cy="1423150"/>
          </a:xfrm>
          <a:custGeom>
            <a:avLst/>
            <a:gdLst>
              <a:gd name="T0" fmla="*/ 1415 w 1416"/>
              <a:gd name="T1" fmla="*/ 0 h 3507"/>
              <a:gd name="T2" fmla="*/ 0 w 1416"/>
              <a:gd name="T3" fmla="*/ 3506 h 3507"/>
              <a:gd name="T4" fmla="*/ 1415 w 1416"/>
              <a:gd name="T5" fmla="*/ 0 h 3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6" h="3507">
                <a:moveTo>
                  <a:pt x="1415" y="0"/>
                </a:moveTo>
                <a:lnTo>
                  <a:pt x="0" y="3506"/>
                </a:lnTo>
                <a:lnTo>
                  <a:pt x="1415" y="0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H="1">
            <a:off x="5804934" y="2138281"/>
            <a:ext cx="1166361" cy="1127525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15" name="Freeform 43"/>
          <p:cNvSpPr>
            <a:spLocks noChangeArrowheads="1"/>
          </p:cNvSpPr>
          <p:nvPr/>
        </p:nvSpPr>
        <p:spPr bwMode="auto">
          <a:xfrm>
            <a:off x="5634884" y="3160282"/>
            <a:ext cx="1686189" cy="286420"/>
          </a:xfrm>
          <a:custGeom>
            <a:avLst/>
            <a:gdLst>
              <a:gd name="T0" fmla="*/ 4152 w 4153"/>
              <a:gd name="T1" fmla="*/ 703 h 704"/>
              <a:gd name="T2" fmla="*/ 0 w 4153"/>
              <a:gd name="T3" fmla="*/ 0 h 704"/>
              <a:gd name="T4" fmla="*/ 4152 w 4153"/>
              <a:gd name="T5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3" h="704">
                <a:moveTo>
                  <a:pt x="4152" y="703"/>
                </a:moveTo>
                <a:lnTo>
                  <a:pt x="0" y="0"/>
                </a:lnTo>
                <a:lnTo>
                  <a:pt x="4152" y="703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16" name="Line 44"/>
          <p:cNvSpPr>
            <a:spLocks noChangeShapeType="1"/>
          </p:cNvSpPr>
          <p:nvPr/>
        </p:nvSpPr>
        <p:spPr bwMode="auto">
          <a:xfrm flipH="1">
            <a:off x="5629512" y="2499552"/>
            <a:ext cx="4320829" cy="658942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17" name="Freeform 45"/>
          <p:cNvSpPr>
            <a:spLocks noChangeArrowheads="1"/>
          </p:cNvSpPr>
          <p:nvPr/>
        </p:nvSpPr>
        <p:spPr bwMode="auto">
          <a:xfrm>
            <a:off x="4875921" y="2408431"/>
            <a:ext cx="1503607" cy="1505495"/>
          </a:xfrm>
          <a:custGeom>
            <a:avLst/>
            <a:gdLst>
              <a:gd name="T0" fmla="*/ 3704 w 3705"/>
              <a:gd name="T1" fmla="*/ 1853 h 3707"/>
              <a:gd name="T2" fmla="*/ 3704 w 3705"/>
              <a:gd name="T3" fmla="*/ 1853 h 3707"/>
              <a:gd name="T4" fmla="*/ 1853 w 3705"/>
              <a:gd name="T5" fmla="*/ 3706 h 3707"/>
              <a:gd name="T6" fmla="*/ 0 w 3705"/>
              <a:gd name="T7" fmla="*/ 1853 h 3707"/>
              <a:gd name="T8" fmla="*/ 1853 w 3705"/>
              <a:gd name="T9" fmla="*/ 0 h 3707"/>
              <a:gd name="T10" fmla="*/ 3704 w 3705"/>
              <a:gd name="T11" fmla="*/ 1853 h 3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05" h="3707">
                <a:moveTo>
                  <a:pt x="3704" y="1853"/>
                </a:moveTo>
                <a:lnTo>
                  <a:pt x="3704" y="1853"/>
                </a:lnTo>
                <a:cubicBezTo>
                  <a:pt x="3704" y="2869"/>
                  <a:pt x="2878" y="3706"/>
                  <a:pt x="1853" y="3706"/>
                </a:cubicBezTo>
                <a:cubicBezTo>
                  <a:pt x="835" y="3706"/>
                  <a:pt x="0" y="2869"/>
                  <a:pt x="0" y="1853"/>
                </a:cubicBezTo>
                <a:cubicBezTo>
                  <a:pt x="0" y="828"/>
                  <a:pt x="835" y="0"/>
                  <a:pt x="1853" y="0"/>
                </a:cubicBezTo>
                <a:cubicBezTo>
                  <a:pt x="2878" y="0"/>
                  <a:pt x="3704" y="828"/>
                  <a:pt x="3704" y="1853"/>
                </a:cubicBezTo>
              </a:path>
            </a:pathLst>
          </a:custGeom>
          <a:solidFill>
            <a:schemeClr val="tx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18" name="Freeform 46"/>
          <p:cNvSpPr>
            <a:spLocks noChangeArrowheads="1"/>
          </p:cNvSpPr>
          <p:nvPr/>
        </p:nvSpPr>
        <p:spPr bwMode="auto">
          <a:xfrm>
            <a:off x="5073351" y="4728179"/>
            <a:ext cx="971974" cy="975619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WHO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9" name="Freeform 47"/>
          <p:cNvSpPr>
            <a:spLocks noChangeArrowheads="1"/>
          </p:cNvSpPr>
          <p:nvPr/>
        </p:nvSpPr>
        <p:spPr bwMode="auto">
          <a:xfrm>
            <a:off x="3099167" y="1461456"/>
            <a:ext cx="1192146" cy="1192223"/>
          </a:xfrm>
          <a:custGeom>
            <a:avLst/>
            <a:gdLst>
              <a:gd name="T0" fmla="*/ 2935 w 2936"/>
              <a:gd name="T1" fmla="*/ 1472 h 2936"/>
              <a:gd name="T2" fmla="*/ 2935 w 2936"/>
              <a:gd name="T3" fmla="*/ 1472 h 2936"/>
              <a:gd name="T4" fmla="*/ 1463 w 2936"/>
              <a:gd name="T5" fmla="*/ 2935 h 2936"/>
              <a:gd name="T6" fmla="*/ 0 w 2936"/>
              <a:gd name="T7" fmla="*/ 1472 h 2936"/>
              <a:gd name="T8" fmla="*/ 1463 w 2936"/>
              <a:gd name="T9" fmla="*/ 0 h 2936"/>
              <a:gd name="T10" fmla="*/ 2935 w 2936"/>
              <a:gd name="T11" fmla="*/ 1472 h 2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36" h="2936">
                <a:moveTo>
                  <a:pt x="2935" y="1472"/>
                </a:moveTo>
                <a:lnTo>
                  <a:pt x="2935" y="1472"/>
                </a:lnTo>
                <a:cubicBezTo>
                  <a:pt x="2935" y="2280"/>
                  <a:pt x="2280" y="2935"/>
                  <a:pt x="1463" y="2935"/>
                </a:cubicBezTo>
                <a:cubicBezTo>
                  <a:pt x="655" y="2935"/>
                  <a:pt x="0" y="2280"/>
                  <a:pt x="0" y="1472"/>
                </a:cubicBezTo>
                <a:cubicBezTo>
                  <a:pt x="0" y="664"/>
                  <a:pt x="655" y="0"/>
                  <a:pt x="1463" y="0"/>
                </a:cubicBezTo>
                <a:cubicBezTo>
                  <a:pt x="2280" y="0"/>
                  <a:pt x="2935" y="664"/>
                  <a:pt x="2935" y="1472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>
                <a:solidFill>
                  <a:schemeClr val="bg1"/>
                </a:solidFill>
                <a:latin typeface="Lato Regular"/>
                <a:cs typeface="Lato Regular"/>
              </a:rPr>
              <a:t>ISO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0" name="Freeform 48"/>
          <p:cNvSpPr>
            <a:spLocks noChangeArrowheads="1"/>
          </p:cNvSpPr>
          <p:nvPr/>
        </p:nvSpPr>
        <p:spPr bwMode="auto">
          <a:xfrm>
            <a:off x="1955257" y="2939200"/>
            <a:ext cx="1014934" cy="1015001"/>
          </a:xfrm>
          <a:custGeom>
            <a:avLst/>
            <a:gdLst>
              <a:gd name="T0" fmla="*/ 2499 w 2500"/>
              <a:gd name="T1" fmla="*/ 1253 h 2500"/>
              <a:gd name="T2" fmla="*/ 2499 w 2500"/>
              <a:gd name="T3" fmla="*/ 1253 h 2500"/>
              <a:gd name="T4" fmla="*/ 1244 w 2500"/>
              <a:gd name="T5" fmla="*/ 2499 h 2500"/>
              <a:gd name="T6" fmla="*/ 0 w 2500"/>
              <a:gd name="T7" fmla="*/ 1253 h 2500"/>
              <a:gd name="T8" fmla="*/ 1244 w 2500"/>
              <a:gd name="T9" fmla="*/ 0 h 2500"/>
              <a:gd name="T10" fmla="*/ 2499 w 2500"/>
              <a:gd name="T11" fmla="*/ 1253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0" h="2500">
                <a:moveTo>
                  <a:pt x="2499" y="1253"/>
                </a:moveTo>
                <a:lnTo>
                  <a:pt x="2499" y="1253"/>
                </a:lnTo>
                <a:cubicBezTo>
                  <a:pt x="2499" y="1938"/>
                  <a:pt x="1938" y="2499"/>
                  <a:pt x="1244" y="2499"/>
                </a:cubicBezTo>
                <a:cubicBezTo>
                  <a:pt x="562" y="2499"/>
                  <a:pt x="0" y="1938"/>
                  <a:pt x="0" y="1253"/>
                </a:cubicBezTo>
                <a:cubicBezTo>
                  <a:pt x="0" y="561"/>
                  <a:pt x="562" y="0"/>
                  <a:pt x="1244" y="0"/>
                </a:cubicBezTo>
                <a:cubicBezTo>
                  <a:pt x="1938" y="0"/>
                  <a:pt x="2499" y="561"/>
                  <a:pt x="2499" y="1253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>
                <a:solidFill>
                  <a:schemeClr val="bg1"/>
                </a:solidFill>
                <a:latin typeface="Lato Regular"/>
                <a:cs typeface="Lato Regular"/>
              </a:rPr>
              <a:t>JCT1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1" name="Freeform 49"/>
          <p:cNvSpPr>
            <a:spLocks noChangeArrowheads="1"/>
          </p:cNvSpPr>
          <p:nvPr/>
        </p:nvSpPr>
        <p:spPr bwMode="auto">
          <a:xfrm>
            <a:off x="2944615" y="3950623"/>
            <a:ext cx="1137267" cy="1101387"/>
          </a:xfrm>
          <a:custGeom>
            <a:avLst/>
            <a:gdLst>
              <a:gd name="T0" fmla="*/ 2422 w 2423"/>
              <a:gd name="T1" fmla="*/ 1205 h 2414"/>
              <a:gd name="T2" fmla="*/ 2422 w 2423"/>
              <a:gd name="T3" fmla="*/ 1205 h 2414"/>
              <a:gd name="T4" fmla="*/ 1216 w 2423"/>
              <a:gd name="T5" fmla="*/ 2413 h 2414"/>
              <a:gd name="T6" fmla="*/ 0 w 2423"/>
              <a:gd name="T7" fmla="*/ 1205 h 2414"/>
              <a:gd name="T8" fmla="*/ 1216 w 2423"/>
              <a:gd name="T9" fmla="*/ 0 h 2414"/>
              <a:gd name="T10" fmla="*/ 2422 w 2423"/>
              <a:gd name="T11" fmla="*/ 1205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3" h="2414">
                <a:moveTo>
                  <a:pt x="2422" y="1205"/>
                </a:moveTo>
                <a:lnTo>
                  <a:pt x="2422" y="1205"/>
                </a:lnTo>
                <a:cubicBezTo>
                  <a:pt x="2422" y="1870"/>
                  <a:pt x="1881" y="2413"/>
                  <a:pt x="1216" y="2413"/>
                </a:cubicBezTo>
                <a:cubicBezTo>
                  <a:pt x="541" y="2413"/>
                  <a:pt x="0" y="1870"/>
                  <a:pt x="0" y="1205"/>
                </a:cubicBezTo>
                <a:cubicBezTo>
                  <a:pt x="0" y="541"/>
                  <a:pt x="541" y="0"/>
                  <a:pt x="1216" y="0"/>
                </a:cubicBezTo>
                <a:cubicBezTo>
                  <a:pt x="1881" y="0"/>
                  <a:pt x="2422" y="541"/>
                  <a:pt x="2422" y="1205"/>
                </a:cubicBezTo>
              </a:path>
            </a:pathLst>
          </a:custGeom>
          <a:solidFill>
            <a:srgbClr val="00B0F0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>
                <a:solidFill>
                  <a:schemeClr val="bg1"/>
                </a:solidFill>
                <a:latin typeface="Lato Regular"/>
                <a:cs typeface="Lato Regular"/>
              </a:rPr>
              <a:t>UNECE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42970" y="2847306"/>
            <a:ext cx="1281944" cy="65246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SG16</a:t>
            </a:r>
            <a:endParaRPr lang="en-US" sz="2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38" name="Freeform 46"/>
          <p:cNvSpPr>
            <a:spLocks noChangeArrowheads="1"/>
          </p:cNvSpPr>
          <p:nvPr/>
        </p:nvSpPr>
        <p:spPr bwMode="auto">
          <a:xfrm>
            <a:off x="9582345" y="3896510"/>
            <a:ext cx="1271564" cy="1128964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chemeClr val="accent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SG11</a:t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(C&amp;I</a:t>
            </a:r>
            <a:r>
              <a:rPr lang="en-US" sz="1200" b="1" dirty="0">
                <a:solidFill>
                  <a:schemeClr val="bg1"/>
                </a:solidFill>
                <a:latin typeface="Lato Regular"/>
                <a:cs typeface="Lato Regular"/>
              </a:rPr>
              <a:t>)</a:t>
            </a:r>
            <a:endParaRPr lang="en-US" sz="12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40" name="Freeform 46"/>
          <p:cNvSpPr>
            <a:spLocks noChangeArrowheads="1"/>
          </p:cNvSpPr>
          <p:nvPr/>
        </p:nvSpPr>
        <p:spPr bwMode="auto">
          <a:xfrm>
            <a:off x="9666708" y="5257246"/>
            <a:ext cx="1440911" cy="1393798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chemeClr val="accent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SG12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(QoS/QoE) </a:t>
            </a:r>
            <a:endParaRPr lang="en-US" sz="12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42" name="Freeform 46"/>
          <p:cNvSpPr>
            <a:spLocks noChangeArrowheads="1"/>
          </p:cNvSpPr>
          <p:nvPr/>
        </p:nvSpPr>
        <p:spPr bwMode="auto">
          <a:xfrm>
            <a:off x="9670919" y="2835672"/>
            <a:ext cx="971974" cy="975619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chemeClr val="accent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43" name="TextBox 42"/>
          <p:cNvSpPr txBox="1"/>
          <p:nvPr/>
        </p:nvSpPr>
        <p:spPr>
          <a:xfrm>
            <a:off x="9734818" y="2966156"/>
            <a:ext cx="844175" cy="75403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SG17 </a:t>
            </a:r>
            <a:r>
              <a:rPr lang="en-US" sz="1100" b="1" dirty="0" smtClean="0">
                <a:solidFill>
                  <a:schemeClr val="bg1"/>
                </a:solidFill>
                <a:latin typeface="Lato Regular"/>
                <a:cs typeface="Lato Regular"/>
              </a:rPr>
              <a:t>(ICT Security)</a:t>
            </a:r>
            <a:endParaRPr lang="en-US" sz="11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4210859" y="3831579"/>
            <a:ext cx="1096645" cy="1764547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50" name="TextBox 49"/>
          <p:cNvSpPr txBox="1"/>
          <p:nvPr/>
        </p:nvSpPr>
        <p:spPr>
          <a:xfrm>
            <a:off x="9739389" y="102758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Internal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7791" y="1230623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External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 flipH="1">
            <a:off x="6319058" y="1915354"/>
            <a:ext cx="2760093" cy="1020212"/>
          </a:xfrm>
          <a:prstGeom prst="line">
            <a:avLst/>
          </a:prstGeom>
          <a:noFill/>
          <a:ln w="756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950"/>
          </a:p>
        </p:txBody>
      </p:sp>
      <p:sp>
        <p:nvSpPr>
          <p:cNvPr id="54" name="Freeform 46"/>
          <p:cNvSpPr>
            <a:spLocks noChangeArrowheads="1"/>
          </p:cNvSpPr>
          <p:nvPr/>
        </p:nvSpPr>
        <p:spPr bwMode="auto">
          <a:xfrm>
            <a:off x="8646339" y="1361125"/>
            <a:ext cx="971974" cy="975619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chemeClr val="accent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SG2 </a:t>
            </a:r>
            <a:br>
              <a:rPr lang="en-US" sz="16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100" b="1" dirty="0" smtClean="0">
                <a:solidFill>
                  <a:schemeClr val="bg1"/>
                </a:solidFill>
                <a:latin typeface="Lato Regular"/>
                <a:cs typeface="Lato Regular"/>
              </a:rPr>
              <a:t>(Human </a:t>
            </a:r>
          </a:p>
          <a:p>
            <a:pPr algn="ctr">
              <a:lnSpc>
                <a:spcPct val="11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Lato Regular"/>
                <a:cs typeface="Lato Regular"/>
              </a:rPr>
              <a:t>Factors)</a:t>
            </a:r>
            <a:endParaRPr lang="en-US" sz="1100" dirty="0">
              <a:solidFill>
                <a:schemeClr val="bg1"/>
              </a:solidFill>
              <a:latin typeface="Lato Light"/>
              <a:cs typeface="Lato Light"/>
            </a:endParaRPr>
          </a:p>
          <a:p>
            <a:pPr algn="ctr">
              <a:lnSpc>
                <a:spcPct val="110000"/>
              </a:lnSpc>
            </a:pPr>
            <a:endParaRPr lang="en-US" sz="11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41" name="Freeform 46"/>
          <p:cNvSpPr>
            <a:spLocks noChangeArrowheads="1"/>
          </p:cNvSpPr>
          <p:nvPr/>
        </p:nvSpPr>
        <p:spPr bwMode="auto">
          <a:xfrm>
            <a:off x="9665830" y="1805481"/>
            <a:ext cx="971974" cy="975619"/>
          </a:xfrm>
          <a:custGeom>
            <a:avLst/>
            <a:gdLst>
              <a:gd name="T0" fmla="*/ 2394 w 2395"/>
              <a:gd name="T1" fmla="*/ 1205 h 2402"/>
              <a:gd name="T2" fmla="*/ 2394 w 2395"/>
              <a:gd name="T3" fmla="*/ 1205 h 2402"/>
              <a:gd name="T4" fmla="*/ 1198 w 2395"/>
              <a:gd name="T5" fmla="*/ 2401 h 2402"/>
              <a:gd name="T6" fmla="*/ 0 w 2395"/>
              <a:gd name="T7" fmla="*/ 1205 h 2402"/>
              <a:gd name="T8" fmla="*/ 1198 w 2395"/>
              <a:gd name="T9" fmla="*/ 0 h 2402"/>
              <a:gd name="T10" fmla="*/ 2394 w 2395"/>
              <a:gd name="T11" fmla="*/ 1205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5" h="2402">
                <a:moveTo>
                  <a:pt x="2394" y="1205"/>
                </a:moveTo>
                <a:lnTo>
                  <a:pt x="2394" y="1205"/>
                </a:lnTo>
                <a:cubicBezTo>
                  <a:pt x="2394" y="1860"/>
                  <a:pt x="1862" y="2401"/>
                  <a:pt x="1198" y="2401"/>
                </a:cubicBezTo>
                <a:cubicBezTo>
                  <a:pt x="532" y="2401"/>
                  <a:pt x="0" y="1860"/>
                  <a:pt x="0" y="1205"/>
                </a:cubicBezTo>
                <a:cubicBezTo>
                  <a:pt x="0" y="541"/>
                  <a:pt x="532" y="0"/>
                  <a:pt x="1198" y="0"/>
                </a:cubicBezTo>
                <a:cubicBezTo>
                  <a:pt x="1862" y="0"/>
                  <a:pt x="2394" y="541"/>
                  <a:pt x="2394" y="1205"/>
                </a:cubicBezTo>
              </a:path>
            </a:pathLst>
          </a:custGeom>
          <a:solidFill>
            <a:schemeClr val="accent2"/>
          </a:solidFill>
          <a:ln w="9360" cap="flat">
            <a:solidFill>
              <a:srgbClr val="F1F0F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9950"/>
          </a:p>
        </p:txBody>
      </p:sp>
      <p:sp>
        <p:nvSpPr>
          <p:cNvPr id="53" name="TextBox 52"/>
          <p:cNvSpPr txBox="1"/>
          <p:nvPr/>
        </p:nvSpPr>
        <p:spPr>
          <a:xfrm>
            <a:off x="9732036" y="1978809"/>
            <a:ext cx="844175" cy="75403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  <a:t>SG9</a:t>
            </a:r>
            <a:br>
              <a:rPr lang="en-US" sz="1600" b="1" dirty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100" b="1" dirty="0" smtClean="0">
                <a:solidFill>
                  <a:schemeClr val="bg1"/>
                </a:solidFill>
                <a:latin typeface="Lato Regular"/>
                <a:cs typeface="Lato Regular"/>
              </a:rPr>
              <a:t>(IPTV,</a:t>
            </a:r>
            <a:br>
              <a:rPr lang="en-US" sz="11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1100" b="1" dirty="0" smtClean="0">
                <a:solidFill>
                  <a:schemeClr val="bg1"/>
                </a:solidFill>
                <a:latin typeface="Lato Regular"/>
                <a:cs typeface="Lato Regular"/>
              </a:rPr>
              <a:t>CDN</a:t>
            </a:r>
            <a:r>
              <a:rPr lang="en-US" sz="1100" b="1" dirty="0">
                <a:solidFill>
                  <a:schemeClr val="bg1"/>
                </a:solidFill>
                <a:latin typeface="Lato Regular"/>
                <a:cs typeface="Lato Regula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1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28133" y="1686127"/>
            <a:ext cx="4057061" cy="38757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3" name="TextBox 22"/>
          <p:cNvSpPr txBox="1"/>
          <p:nvPr/>
        </p:nvSpPr>
        <p:spPr>
          <a:xfrm>
            <a:off x="4913360" y="257208"/>
            <a:ext cx="2398844" cy="1061821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/>
                </a:solidFill>
                <a:latin typeface="Lato Regular"/>
                <a:cs typeface="Lato Regular"/>
              </a:rPr>
              <a:t>Trend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2091" y="2702024"/>
            <a:ext cx="34691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ato Regular"/>
                <a:cs typeface="Lato Regular"/>
              </a:rPr>
              <a:t>Maturity in </a:t>
            </a:r>
            <a:r>
              <a:rPr lang="en-US" sz="44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4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classical </a:t>
            </a:r>
            <a:br>
              <a:rPr lang="en-US" sz="44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4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areas</a:t>
            </a:r>
            <a:endParaRPr lang="en-US" sz="4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78367" y="1674964"/>
            <a:ext cx="4057061" cy="38757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0" name="Rectangle 19"/>
          <p:cNvSpPr/>
          <p:nvPr/>
        </p:nvSpPr>
        <p:spPr>
          <a:xfrm>
            <a:off x="6708308" y="2486580"/>
            <a:ext cx="37971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 Regular"/>
                <a:cs typeface="Lato Regular"/>
              </a:rPr>
              <a:t>Increase in </a:t>
            </a:r>
            <a:r>
              <a:rPr lang="en-US" sz="40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en-US" sz="4000" b="1" dirty="0" smtClean="0">
                <a:solidFill>
                  <a:schemeClr val="bg1"/>
                </a:solidFill>
                <a:latin typeface="Lato Regular"/>
                <a:cs typeface="Lato Regular"/>
              </a:rPr>
              <a:t>e-services </a:t>
            </a:r>
            <a:r>
              <a:rPr lang="en-US" sz="4000" b="1" dirty="0">
                <a:solidFill>
                  <a:schemeClr val="bg1"/>
                </a:solidFill>
                <a:latin typeface="Lato Regular"/>
                <a:cs typeface="Lato Regular"/>
              </a:rPr>
              <a:t>and video-centric services</a:t>
            </a:r>
          </a:p>
        </p:txBody>
      </p:sp>
    </p:spTree>
    <p:extLst>
      <p:ext uri="{BB962C8B-B14F-4D97-AF65-F5344CB8AC3E}">
        <p14:creationId xmlns:p14="http://schemas.microsoft.com/office/powerpoint/2010/main" val="16768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4480309" y="1472080"/>
            <a:ext cx="992683" cy="85532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732711"/>
              </p:ext>
            </p:extLst>
          </p:nvPr>
        </p:nvGraphicFramePr>
        <p:xfrm>
          <a:off x="-125835" y="184558"/>
          <a:ext cx="12317835" cy="640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4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800" y="241509"/>
            <a:ext cx="2918409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E-services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95" y="1040921"/>
            <a:ext cx="5433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Combined use of ICTs for service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delivery: 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1" y="1517176"/>
            <a:ext cx="2635036" cy="1552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681" y="310006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Healthcare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39" y="1532555"/>
            <a:ext cx="2512458" cy="1544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444" y="6345451"/>
            <a:ext cx="198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Transportation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96" y="3634551"/>
            <a:ext cx="3223224" cy="1350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530" y="503197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Commerce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189" y="5122193"/>
            <a:ext cx="1487688" cy="1223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72992" y="3123390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Education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8715" y="3629315"/>
            <a:ext cx="2232635" cy="13211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73455" y="5031970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Entertainment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3583712" y="3842788"/>
            <a:ext cx="5191804" cy="564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55998" y="1040921"/>
            <a:ext cx="491031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Distribution and delivery of e-services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7878" y="2966468"/>
            <a:ext cx="5466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The </a:t>
            </a:r>
            <a:r>
              <a:rPr lang="en-US" sz="2000" b="1" dirty="0">
                <a:solidFill>
                  <a:schemeClr val="accent1"/>
                </a:solidFill>
                <a:latin typeface="Lato Regular"/>
                <a:cs typeface="Lato Regular"/>
              </a:rPr>
              <a:t>building blocks and delivery platforms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developed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by SG16 are used to enable </a:t>
            </a: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</a:br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applications </a:t>
            </a:r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in specific areas</a:t>
            </a:r>
          </a:p>
          <a:p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b="15606"/>
          <a:stretch/>
        </p:blipFill>
        <p:spPr>
          <a:xfrm>
            <a:off x="7384214" y="4010574"/>
            <a:ext cx="3469706" cy="1970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214" y="1404401"/>
            <a:ext cx="3581897" cy="15081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58622" y="6053425"/>
            <a:ext cx="37208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tx2"/>
                </a:solidFill>
                <a:latin typeface="Lato Regular"/>
                <a:cs typeface="Lato Regular"/>
              </a:rPr>
              <a:t>Smart cities and communities by SG20</a:t>
            </a:r>
          </a:p>
        </p:txBody>
      </p:sp>
    </p:spTree>
    <p:extLst>
      <p:ext uri="{BB962C8B-B14F-4D97-AF65-F5344CB8AC3E}">
        <p14:creationId xmlns:p14="http://schemas.microsoft.com/office/powerpoint/2010/main" val="2334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6562" y="241509"/>
            <a:ext cx="231888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E-health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8" y="964776"/>
            <a:ext cx="11193351" cy="56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68931A6B455448096185B52C4590C" ma:contentTypeVersion="1" ma:contentTypeDescription="Create a new document." ma:contentTypeScope="" ma:versionID="04e0a202ef5c7530a6b5bae423887f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21EAC-5F55-40CA-A57F-C5D5A1CA6889}"/>
</file>

<file path=customXml/itemProps2.xml><?xml version="1.0" encoding="utf-8"?>
<ds:datastoreItem xmlns:ds="http://schemas.openxmlformats.org/officeDocument/2006/customXml" ds:itemID="{BD7D5438-9E2C-4EDD-9723-3AC0E9D55EAA}"/>
</file>

<file path=customXml/itemProps3.xml><?xml version="1.0" encoding="utf-8"?>
<ds:datastoreItem xmlns:ds="http://schemas.openxmlformats.org/officeDocument/2006/customXml" ds:itemID="{EE4685DA-BB56-44E7-9327-FFF70E655D48}"/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716</Words>
  <Application>Microsoft Office PowerPoint</Application>
  <PresentationFormat>Widescreen</PresentationFormat>
  <Paragraphs>180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Lato Black</vt:lpstr>
      <vt:lpstr>Lato Light</vt:lpstr>
      <vt:lpstr>Lato Regular</vt:lpstr>
      <vt:lpstr>Lithos Pro Regular</vt:lpstr>
      <vt:lpstr>宋体</vt:lpstr>
      <vt:lpstr>宋体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Meshkurti, Ana Maria</dc:creator>
  <cp:lastModifiedBy>Meshkurti, Ana Maria</cp:lastModifiedBy>
  <cp:revision>127</cp:revision>
  <dcterms:created xsi:type="dcterms:W3CDTF">2016-10-03T13:51:04Z</dcterms:created>
  <dcterms:modified xsi:type="dcterms:W3CDTF">2016-10-19T08:08:57Z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0x01010057F68931A6B455448096185B52C4590C</vt:lpwstr>
  </property>
</Properties>
</file>