
<file path=[Content_Types].xml><?xml version="1.0" encoding="utf-8"?>
<Types xmlns="http://schemas.openxmlformats.org/package/2006/content-types">
  <Default Extension="png" ContentType="image/png"/>
  <Default Extension="bin" ContentType="application/vnd.openxmlformats-officedocument.oleObject"/>
  <Default Extension="vsd" ContentType="application/vnd.visio"/>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Lst>
  <p:notesMasterIdLst>
    <p:notesMasterId r:id="rId35"/>
  </p:notesMasterIdLst>
  <p:sldIdLst>
    <p:sldId id="274" r:id="rId6"/>
    <p:sldId id="269" r:id="rId7"/>
    <p:sldId id="286" r:id="rId8"/>
    <p:sldId id="287" r:id="rId9"/>
    <p:sldId id="279" r:id="rId10"/>
    <p:sldId id="280" r:id="rId11"/>
    <p:sldId id="290" r:id="rId12"/>
    <p:sldId id="281" r:id="rId13"/>
    <p:sldId id="315" r:id="rId14"/>
    <p:sldId id="282" r:id="rId15"/>
    <p:sldId id="283" r:id="rId16"/>
    <p:sldId id="284" r:id="rId17"/>
    <p:sldId id="289" r:id="rId18"/>
    <p:sldId id="288" r:id="rId19"/>
    <p:sldId id="314" r:id="rId20"/>
    <p:sldId id="293" r:id="rId21"/>
    <p:sldId id="302" r:id="rId22"/>
    <p:sldId id="303" r:id="rId23"/>
    <p:sldId id="304" r:id="rId24"/>
    <p:sldId id="305" r:id="rId25"/>
    <p:sldId id="306" r:id="rId26"/>
    <p:sldId id="307" r:id="rId27"/>
    <p:sldId id="308" r:id="rId28"/>
    <p:sldId id="309" r:id="rId29"/>
    <p:sldId id="316" r:id="rId30"/>
    <p:sldId id="310" r:id="rId31"/>
    <p:sldId id="311" r:id="rId32"/>
    <p:sldId id="312" r:id="rId33"/>
    <p:sldId id="31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51167" autoAdjust="0"/>
  </p:normalViewPr>
  <p:slideViewPr>
    <p:cSldViewPr snapToGrid="0">
      <p:cViewPr varScale="1">
        <p:scale>
          <a:sx n="74" d="100"/>
          <a:sy n="74" d="100"/>
        </p:scale>
        <p:origin x="240"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eshkurt\Desktop\Stats%20SG1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eshkurt\Desktop\Stats%20SG1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eshkurt\Desktop\Stats%20SG1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eshkurt\Desktop\Stats%20SG1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smtClean="0"/>
              <a:t>Number of TDs (PLEN + GEN)</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Sheet1!$D$24:$D$25</c:f>
              <c:strCache>
                <c:ptCount val="2"/>
                <c:pt idx="0">
                  <c:v>2008-2012</c:v>
                </c:pt>
                <c:pt idx="1">
                  <c:v>2013-2016</c:v>
                </c:pt>
              </c:strCache>
            </c:strRef>
          </c:cat>
          <c:val>
            <c:numRef>
              <c:f>Sheet1!$E$24:$E$25</c:f>
              <c:numCache>
                <c:formatCode>General</c:formatCode>
                <c:ptCount val="2"/>
                <c:pt idx="0">
                  <c:v>1090</c:v>
                </c:pt>
                <c:pt idx="1">
                  <c:v>1354</c:v>
                </c:pt>
              </c:numCache>
            </c:numRef>
          </c:val>
        </c:ser>
        <c:dLbls>
          <c:showLegendKey val="0"/>
          <c:showVal val="0"/>
          <c:showCatName val="0"/>
          <c:showSerName val="0"/>
          <c:showPercent val="0"/>
          <c:showBubbleSize val="0"/>
        </c:dLbls>
        <c:gapWidth val="100"/>
        <c:overlap val="-24"/>
        <c:axId val="307363224"/>
        <c:axId val="434755704"/>
      </c:barChart>
      <c:catAx>
        <c:axId val="3073632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4755704"/>
        <c:crosses val="autoZero"/>
        <c:auto val="1"/>
        <c:lblAlgn val="ctr"/>
        <c:lblOffset val="100"/>
        <c:noMultiLvlLbl val="0"/>
      </c:catAx>
      <c:valAx>
        <c:axId val="434755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7363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a:t>Contributions Submitted</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Sheet1!$D$36:$D$37</c:f>
              <c:strCache>
                <c:ptCount val="2"/>
                <c:pt idx="0">
                  <c:v>2008-2012</c:v>
                </c:pt>
                <c:pt idx="1">
                  <c:v>2013-2016</c:v>
                </c:pt>
              </c:strCache>
            </c:strRef>
          </c:cat>
          <c:val>
            <c:numRef>
              <c:f>Sheet1!$E$36:$E$37</c:f>
              <c:numCache>
                <c:formatCode>General</c:formatCode>
                <c:ptCount val="2"/>
                <c:pt idx="0">
                  <c:v>304</c:v>
                </c:pt>
                <c:pt idx="1">
                  <c:v>503</c:v>
                </c:pt>
              </c:numCache>
            </c:numRef>
          </c:val>
        </c:ser>
        <c:dLbls>
          <c:showLegendKey val="0"/>
          <c:showVal val="0"/>
          <c:showCatName val="0"/>
          <c:showSerName val="0"/>
          <c:showPercent val="0"/>
          <c:showBubbleSize val="0"/>
        </c:dLbls>
        <c:gapWidth val="100"/>
        <c:overlap val="-24"/>
        <c:axId val="434756488"/>
        <c:axId val="434756880"/>
      </c:barChart>
      <c:catAx>
        <c:axId val="434756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4756880"/>
        <c:crosses val="autoZero"/>
        <c:auto val="1"/>
        <c:lblAlgn val="ctr"/>
        <c:lblOffset val="100"/>
        <c:noMultiLvlLbl val="0"/>
      </c:catAx>
      <c:valAx>
        <c:axId val="434756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4756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128" b="1" i="0" u="none" strike="noStrike" kern="1200" cap="none" spc="50" normalizeH="0" baseline="0" dirty="0">
                <a:solidFill>
                  <a:srgbClr val="44546A"/>
                </a:solidFill>
                <a:latin typeface="+mn-lt"/>
                <a:ea typeface="+mn-ea"/>
                <a:cs typeface="+mn-cs"/>
              </a:defRPr>
            </a:pPr>
            <a:r>
              <a:rPr lang="en-US" sz="2128" b="1" i="0" u="none" strike="noStrike" kern="1200" baseline="0" dirty="0" smtClean="0">
                <a:solidFill>
                  <a:srgbClr val="44546A"/>
                </a:solidFill>
                <a:latin typeface="+mn-lt"/>
                <a:ea typeface="+mn-ea"/>
                <a:cs typeface="+mn-cs"/>
              </a:rPr>
              <a:t>Total publications </a:t>
            </a:r>
            <a:r>
              <a:rPr lang="en-US" sz="2128" b="1" i="0" u="none" strike="noStrike" kern="1200" baseline="0" dirty="0">
                <a:solidFill>
                  <a:srgbClr val="44546A"/>
                </a:solidFill>
                <a:latin typeface="+mn-lt"/>
                <a:ea typeface="+mn-ea"/>
                <a:cs typeface="+mn-cs"/>
              </a:rPr>
              <a:t>and </a:t>
            </a:r>
            <a:br>
              <a:rPr lang="en-US" sz="2128" b="1" i="0" u="none" strike="noStrike" kern="1200" baseline="0" dirty="0">
                <a:solidFill>
                  <a:srgbClr val="44546A"/>
                </a:solidFill>
                <a:latin typeface="+mn-lt"/>
                <a:ea typeface="+mn-ea"/>
                <a:cs typeface="+mn-cs"/>
              </a:rPr>
            </a:br>
            <a:r>
              <a:rPr lang="en-US" sz="2128" b="1" i="0" u="none" strike="noStrike" kern="1200" baseline="0" dirty="0" smtClean="0">
                <a:solidFill>
                  <a:srgbClr val="44546A"/>
                </a:solidFill>
                <a:latin typeface="+mn-lt"/>
                <a:ea typeface="+mn-ea"/>
                <a:cs typeface="+mn-cs"/>
              </a:rPr>
              <a:t>new Recs. approved</a:t>
            </a:r>
            <a:endParaRPr lang="en-US" sz="2128" b="1" i="0" u="none" strike="noStrike" kern="1200" baseline="0" dirty="0">
              <a:solidFill>
                <a:srgbClr val="44546A"/>
              </a:solidFill>
              <a:latin typeface="+mn-lt"/>
              <a:ea typeface="+mn-ea"/>
              <a:cs typeface="+mn-cs"/>
            </a:endParaRPr>
          </a:p>
        </c:rich>
      </c:tx>
      <c:overlay val="0"/>
      <c:spPr>
        <a:noFill/>
        <a:ln>
          <a:noFill/>
        </a:ln>
        <a:effectLst/>
      </c:spPr>
      <c:txPr>
        <a:bodyPr rot="0" spcFirstLastPara="1" vertOverflow="ellipsis" vert="horz" wrap="square" anchor="ctr" anchorCtr="1"/>
        <a:lstStyle/>
        <a:p>
          <a:pPr algn="ctr" rtl="0">
            <a:defRPr lang="en-US" sz="2128" b="1" i="0" u="none" strike="noStrike" kern="1200" cap="none" spc="50" normalizeH="0" baseline="0" dirty="0">
              <a:solidFill>
                <a:srgbClr val="44546A"/>
              </a:solidFill>
              <a:latin typeface="+mn-lt"/>
              <a:ea typeface="+mn-ea"/>
              <a:cs typeface="+mn-cs"/>
            </a:defRPr>
          </a:pPr>
          <a:endParaRPr lang="en-US"/>
        </a:p>
      </c:txPr>
    </c:title>
    <c:autoTitleDeleted val="0"/>
    <c:plotArea>
      <c:layout/>
      <c:barChart>
        <c:barDir val="col"/>
        <c:grouping val="clustered"/>
        <c:varyColors val="0"/>
        <c:ser>
          <c:idx val="0"/>
          <c:order val="0"/>
          <c:tx>
            <c:strRef>
              <c:f>Sheet1!$E$2</c:f>
              <c:strCache>
                <c:ptCount val="1"/>
                <c:pt idx="0">
                  <c:v>New Recs Approved</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Sheet1!$D$3:$D$4</c:f>
              <c:strCache>
                <c:ptCount val="2"/>
                <c:pt idx="0">
                  <c:v>2008-2012</c:v>
                </c:pt>
                <c:pt idx="1">
                  <c:v>2013-2016</c:v>
                </c:pt>
              </c:strCache>
            </c:strRef>
          </c:cat>
          <c:val>
            <c:numRef>
              <c:f>Sheet1!$E$3:$E$4</c:f>
              <c:numCache>
                <c:formatCode>General</c:formatCode>
                <c:ptCount val="2"/>
                <c:pt idx="0">
                  <c:v>47</c:v>
                </c:pt>
                <c:pt idx="1">
                  <c:v>88</c:v>
                </c:pt>
              </c:numCache>
            </c:numRef>
          </c:val>
        </c:ser>
        <c:ser>
          <c:idx val="1"/>
          <c:order val="1"/>
          <c:tx>
            <c:strRef>
              <c:f>Sheet1!$F$2</c:f>
              <c:strCache>
                <c:ptCount val="1"/>
                <c:pt idx="0">
                  <c:v>Documents Published (Recs, Supplements, TRs, Guidelines)</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Sheet1!$D$3:$D$4</c:f>
              <c:strCache>
                <c:ptCount val="2"/>
                <c:pt idx="0">
                  <c:v>2008-2012</c:v>
                </c:pt>
                <c:pt idx="1">
                  <c:v>2013-2016</c:v>
                </c:pt>
              </c:strCache>
            </c:strRef>
          </c:cat>
          <c:val>
            <c:numRef>
              <c:f>Sheet1!$F$3:$F$4</c:f>
              <c:numCache>
                <c:formatCode>General</c:formatCode>
                <c:ptCount val="2"/>
                <c:pt idx="0">
                  <c:v>71</c:v>
                </c:pt>
                <c:pt idx="1">
                  <c:v>109</c:v>
                </c:pt>
              </c:numCache>
            </c:numRef>
          </c:val>
        </c:ser>
        <c:dLbls>
          <c:showLegendKey val="0"/>
          <c:showVal val="0"/>
          <c:showCatName val="0"/>
          <c:showSerName val="0"/>
          <c:showPercent val="0"/>
          <c:showBubbleSize val="0"/>
        </c:dLbls>
        <c:gapWidth val="80"/>
        <c:overlap val="25"/>
        <c:axId val="434757664"/>
        <c:axId val="435319992"/>
      </c:barChart>
      <c:catAx>
        <c:axId val="43475766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435319992"/>
        <c:crosses val="autoZero"/>
        <c:auto val="1"/>
        <c:lblAlgn val="ctr"/>
        <c:lblOffset val="100"/>
        <c:noMultiLvlLbl val="0"/>
      </c:catAx>
      <c:valAx>
        <c:axId val="4353199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434757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Average </a:t>
            </a:r>
            <a:r>
              <a:rPr lang="en-US" dirty="0" smtClean="0"/>
              <a:t>number </a:t>
            </a:r>
            <a:r>
              <a:rPr lang="en-US" dirty="0"/>
              <a:t>of </a:t>
            </a:r>
            <a:r>
              <a:rPr lang="en-US" dirty="0" smtClean="0"/>
              <a:t>participants per SG11 meeting</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Sheet1!$D$40:$D$41</c:f>
              <c:strCache>
                <c:ptCount val="2"/>
                <c:pt idx="0">
                  <c:v>2008-2012</c:v>
                </c:pt>
                <c:pt idx="1">
                  <c:v>2013-2016</c:v>
                </c:pt>
              </c:strCache>
            </c:strRef>
          </c:cat>
          <c:val>
            <c:numRef>
              <c:f>Sheet1!$E$40:$E$41</c:f>
              <c:numCache>
                <c:formatCode>General</c:formatCode>
                <c:ptCount val="2"/>
                <c:pt idx="0">
                  <c:v>56</c:v>
                </c:pt>
                <c:pt idx="1">
                  <c:v>106</c:v>
                </c:pt>
              </c:numCache>
            </c:numRef>
          </c:val>
        </c:ser>
        <c:dLbls>
          <c:showLegendKey val="0"/>
          <c:showVal val="0"/>
          <c:showCatName val="0"/>
          <c:showSerName val="0"/>
          <c:showPercent val="0"/>
          <c:showBubbleSize val="0"/>
        </c:dLbls>
        <c:gapWidth val="100"/>
        <c:overlap val="-24"/>
        <c:axId val="435320776"/>
        <c:axId val="435321168"/>
      </c:barChart>
      <c:catAx>
        <c:axId val="43532077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35321168"/>
        <c:crosses val="autoZero"/>
        <c:auto val="1"/>
        <c:lblAlgn val="ctr"/>
        <c:lblOffset val="100"/>
        <c:noMultiLvlLbl val="0"/>
      </c:catAx>
      <c:valAx>
        <c:axId val="43532116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35320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0227EE-549F-4692-9090-64A5C3D9CB7C}"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63733-CD45-4CEA-A5EC-06AA3CC53339}" type="slidenum">
              <a:rPr lang="en-US" smtClean="0"/>
              <a:t>‹#›</a:t>
            </a:fld>
            <a:endParaRPr lang="en-US"/>
          </a:p>
        </p:txBody>
      </p:sp>
    </p:spTree>
    <p:extLst>
      <p:ext uri="{BB962C8B-B14F-4D97-AF65-F5344CB8AC3E}">
        <p14:creationId xmlns:p14="http://schemas.microsoft.com/office/powerpoint/2010/main" val="252110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ww.itu.int/en/ITU-T/studygroups/2013-2016/11/Pages/doa.aspx" TargetMode="External"/><Relationship Id="rId3" Type="http://schemas.openxmlformats.org/officeDocument/2006/relationships/hyperlink" Target="http://www.itu.int/pub/T-TUT-CCICT" TargetMode="External"/><Relationship Id="rId7" Type="http://schemas.openxmlformats.org/officeDocument/2006/relationships/hyperlink" Target="https://www.itu.int/en/ITU-T/C-I/Pages/WSHP_counterfeit.aspx"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eb.itu.int/ITU-T/workprog/wp_item.aspx?isn=10503" TargetMode="External"/><Relationship Id="rId5" Type="http://schemas.openxmlformats.org/officeDocument/2006/relationships/hyperlink" Target="https://www.itu.int/ITU-T/workprog/wp_item.aspx?isn=10504" TargetMode="External"/><Relationship Id="rId10" Type="http://schemas.openxmlformats.org/officeDocument/2006/relationships/hyperlink" Target="http://www.itu.int/en/ITU-T/studygroups/2013-2016/11/Pages/counterfeit.aspx" TargetMode="External"/><Relationship Id="rId4" Type="http://schemas.openxmlformats.org/officeDocument/2006/relationships/hyperlink" Target="http://www.itu.int/ITU-T/workprog/wp_item.aspx?isn=10502" TargetMode="External"/><Relationship Id="rId9" Type="http://schemas.openxmlformats.org/officeDocument/2006/relationships/hyperlink" Target="https://www.itu.int/en/ITU-T/Workshops-and-Seminars/20160628/Pages/default.aspx"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itu.int/en/ITU-T/Workshops-and-Seminars/conformity-interoperability/20150112/Pages/Programme.aspx"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itu.int/ITU-T/workprog/wp_item.aspx?isn=10782"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tu.int/en/ITU-T/studygroups/2013-2016/11/Pages/CASC.aspx" TargetMode="External"/><Relationship Id="rId7" Type="http://schemas.openxmlformats.org/officeDocument/2006/relationships/hyperlink" Target="http://itu.int/go/reference-table"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itu.int/go/key-technologies" TargetMode="External"/><Relationship Id="rId5" Type="http://schemas.openxmlformats.org/officeDocument/2006/relationships/hyperlink" Target="http://www.itu.int/md/T13-SG11-160324-TD-WP4-0041/en" TargetMode="External"/><Relationship Id="rId4" Type="http://schemas.openxmlformats.org/officeDocument/2006/relationships/hyperlink" Target="https://www.itu.int/md/T13-SG11-151202-TD-GEN-1050/en"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just concluded</a:t>
            </a:r>
            <a:r>
              <a:rPr lang="en-US" baseline="0" dirty="0" smtClean="0"/>
              <a:t> Study Period (2013-2016), </a:t>
            </a:r>
            <a:r>
              <a:rPr lang="en-US" dirty="0" smtClean="0"/>
              <a:t>SG11 has doubled</a:t>
            </a:r>
            <a:r>
              <a:rPr lang="en-US" baseline="0" dirty="0" smtClean="0"/>
              <a:t> its numbers as compared to the previous Study Period (2008-2012).</a:t>
            </a:r>
          </a:p>
          <a:p>
            <a:pPr marL="171450" indent="-171450">
              <a:buFontTx/>
              <a:buChar char="-"/>
            </a:pPr>
            <a:r>
              <a:rPr lang="en-US" baseline="0" dirty="0" smtClean="0"/>
              <a:t>Total Publications (Recs., Supplements, Technical Reports and Guidelines) 109  (earlier 71)</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Total new Recommendations 88  (earlier 47)</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Average number of participants to SG meetings 106 (earlier 56)</a:t>
            </a:r>
            <a:endParaRPr lang="en-US" dirty="0" smtClean="0"/>
          </a:p>
          <a:p>
            <a:pPr marL="171450" indent="-171450">
              <a:buFontTx/>
              <a:buChar char="-"/>
            </a:pPr>
            <a:r>
              <a:rPr lang="en-US" dirty="0" smtClean="0"/>
              <a:t>Total number of Contributions submitted 503 (</a:t>
            </a:r>
            <a:r>
              <a:rPr lang="en-US" baseline="0" dirty="0" smtClean="0"/>
              <a:t>earlier 304)</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smtClean="0"/>
              <a:t>Total number of TDs (without considering revisions) developed 503 (</a:t>
            </a:r>
            <a:r>
              <a:rPr lang="en-US" baseline="0" dirty="0" smtClean="0"/>
              <a:t>earlier 304)</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3</a:t>
            </a:fld>
            <a:endParaRPr lang="en-US"/>
          </a:p>
        </p:txBody>
      </p:sp>
    </p:spTree>
    <p:extLst>
      <p:ext uri="{BB962C8B-B14F-4D97-AF65-F5344CB8AC3E}">
        <p14:creationId xmlns:p14="http://schemas.microsoft.com/office/powerpoint/2010/main" val="2582961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14</a:t>
            </a:fld>
            <a:endParaRPr lang="en-US"/>
          </a:p>
        </p:txBody>
      </p:sp>
    </p:spTree>
    <p:extLst>
      <p:ext uri="{BB962C8B-B14F-4D97-AF65-F5344CB8AC3E}">
        <p14:creationId xmlns:p14="http://schemas.microsoft.com/office/powerpoint/2010/main" val="1894822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altLang="en-US" sz="1200" dirty="0" smtClean="0"/>
              <a:t>Innovative applications running on networks lead to diverging requirements. There is a need to treat different traffic in different manners, and to make networks more application and service oriented.</a:t>
            </a:r>
            <a:endParaRPr lang="en-US" altLang="en-US" sz="1200" dirty="0" smtClean="0"/>
          </a:p>
          <a:p>
            <a:r>
              <a:rPr lang="en-US" altLang="ja-JP" sz="1200" dirty="0" smtClean="0"/>
              <a:t>Software-defined network (SDN) provides a set of techniques that enables to </a:t>
            </a:r>
            <a:r>
              <a:rPr lang="en-US" altLang="ja-JP" sz="1200" b="1" i="1" dirty="0" smtClean="0"/>
              <a:t>directly program, orchestrate, control and manage network resources</a:t>
            </a:r>
            <a:r>
              <a:rPr lang="en-US" altLang="ja-JP" sz="1200" dirty="0" smtClean="0"/>
              <a:t> to facilitate the design, delivery and operation of network services in a dynamic and scalable manner (Ref. ITU-T Y.3300). </a:t>
            </a:r>
          </a:p>
          <a:p>
            <a:pPr marL="0" indent="0">
              <a:buNone/>
            </a:pPr>
            <a:r>
              <a:rPr lang="en-US" altLang="ja-JP" sz="1200" dirty="0" smtClean="0"/>
              <a:t>SG11 achievements: </a:t>
            </a:r>
          </a:p>
          <a:p>
            <a:r>
              <a:rPr lang="en-US" altLang="ja-JP" sz="1200" b="1" dirty="0" smtClean="0"/>
              <a:t>Supplement 67</a:t>
            </a:r>
            <a:r>
              <a:rPr lang="en-US" altLang="ja-JP" sz="1200" dirty="0" smtClean="0"/>
              <a:t> to Q-series “</a:t>
            </a:r>
            <a:r>
              <a:rPr lang="en-GB" altLang="en-US" sz="1200" i="1" dirty="0" smtClean="0"/>
              <a:t>Framework of signalling for SDN”</a:t>
            </a:r>
            <a:endParaRPr lang="en-US" altLang="ja-JP" sz="1200" dirty="0" smtClean="0"/>
          </a:p>
          <a:p>
            <a:r>
              <a:rPr lang="en-US" altLang="ja-JP" sz="1200" b="1" dirty="0" smtClean="0"/>
              <a:t>Q.3711</a:t>
            </a:r>
            <a:r>
              <a:rPr lang="en-US" altLang="ja-JP" sz="1200" dirty="0" smtClean="0"/>
              <a:t> </a:t>
            </a:r>
            <a:r>
              <a:rPr lang="en-US" altLang="ja-JP" sz="1200" i="1" dirty="0" smtClean="0"/>
              <a:t>“</a:t>
            </a:r>
            <a:r>
              <a:rPr lang="en-US" altLang="ja-JP" sz="1200" i="1" dirty="0" err="1" smtClean="0"/>
              <a:t>Signalling</a:t>
            </a:r>
            <a:r>
              <a:rPr lang="en-US" altLang="ja-JP" sz="1200" i="1" dirty="0" smtClean="0"/>
              <a:t> requirements for software-defined broadband access network”</a:t>
            </a:r>
          </a:p>
          <a:p>
            <a:r>
              <a:rPr lang="en-US" altLang="ja-JP" sz="1200" b="1" i="1" dirty="0" smtClean="0"/>
              <a:t>Q.3712</a:t>
            </a:r>
            <a:r>
              <a:rPr lang="en-US" altLang="ja-JP" sz="1200" i="1" dirty="0" smtClean="0"/>
              <a:t> “Scenarios &amp; </a:t>
            </a:r>
            <a:r>
              <a:rPr lang="en-US" altLang="ja-JP" sz="1200" i="1" dirty="0" err="1" smtClean="0"/>
              <a:t>signalling</a:t>
            </a:r>
            <a:r>
              <a:rPr lang="en-US" altLang="ja-JP" sz="1200" i="1" dirty="0" smtClean="0"/>
              <a:t> requirements of unified intelligent programmable interface for IPv6”</a:t>
            </a:r>
          </a:p>
          <a:p>
            <a:endParaRPr lang="en-US" dirty="0" smtClean="0"/>
          </a:p>
          <a:p>
            <a:pPr>
              <a:defRPr/>
            </a:pPr>
            <a:r>
              <a:rPr lang="en-US" sz="1200" dirty="0" smtClean="0">
                <a:solidFill>
                  <a:schemeClr val="tx2">
                    <a:lumMod val="60000"/>
                    <a:lumOff val="40000"/>
                  </a:schemeClr>
                </a:solidFill>
              </a:rPr>
              <a:t>Five ongoing draft Recommendations on </a:t>
            </a:r>
          </a:p>
          <a:p>
            <a:pPr>
              <a:defRPr/>
            </a:pPr>
            <a:r>
              <a:rPr lang="en-US" sz="1200" dirty="0" smtClean="0">
                <a:solidFill>
                  <a:schemeClr val="tx2">
                    <a:lumMod val="60000"/>
                    <a:lumOff val="40000"/>
                  </a:schemeClr>
                </a:solidFill>
              </a:rPr>
              <a:t>SDN signaling requirements: </a:t>
            </a:r>
          </a:p>
          <a:p>
            <a:pPr marL="285750" indent="-285750">
              <a:buFont typeface="Arial" panose="020B0604020202020204" pitchFamily="34" charset="0"/>
              <a:buChar char="•"/>
              <a:defRPr/>
            </a:pPr>
            <a:r>
              <a:rPr lang="en-US" sz="1200" dirty="0" smtClean="0">
                <a:solidFill>
                  <a:schemeClr val="tx2">
                    <a:lumMod val="60000"/>
                    <a:lumOff val="40000"/>
                  </a:schemeClr>
                </a:solidFill>
              </a:rPr>
              <a:t>Broadband Network Gateway </a:t>
            </a:r>
            <a:br>
              <a:rPr lang="en-US" sz="1200" dirty="0" smtClean="0">
                <a:solidFill>
                  <a:schemeClr val="tx2">
                    <a:lumMod val="60000"/>
                    <a:lumOff val="40000"/>
                  </a:schemeClr>
                </a:solidFill>
              </a:rPr>
            </a:br>
            <a:r>
              <a:rPr lang="en-US" sz="1200" i="1" dirty="0" smtClean="0">
                <a:solidFill>
                  <a:schemeClr val="tx2">
                    <a:lumMod val="60000"/>
                    <a:lumOff val="40000"/>
                  </a:schemeClr>
                </a:solidFill>
              </a:rPr>
              <a:t>(Q.BNG-</a:t>
            </a:r>
            <a:r>
              <a:rPr lang="en-US" sz="1200" i="1" dirty="0" err="1" smtClean="0">
                <a:solidFill>
                  <a:schemeClr val="tx2">
                    <a:lumMod val="60000"/>
                    <a:lumOff val="40000"/>
                  </a:schemeClr>
                </a:solidFill>
              </a:rPr>
              <a:t>DBoD</a:t>
            </a:r>
            <a:r>
              <a:rPr lang="en-US" sz="1200" i="1" dirty="0" smtClean="0">
                <a:solidFill>
                  <a:schemeClr val="tx2">
                    <a:lumMod val="60000"/>
                    <a:lumOff val="40000"/>
                  </a:schemeClr>
                </a:solidFill>
              </a:rPr>
              <a:t>, Q.BNG-IAP)</a:t>
            </a:r>
          </a:p>
          <a:p>
            <a:pPr marL="285750" indent="-285750">
              <a:buFont typeface="Arial" panose="020B0604020202020204" pitchFamily="34" charset="0"/>
              <a:buChar char="•"/>
              <a:defRPr/>
            </a:pPr>
            <a:r>
              <a:rPr lang="en-US" sz="1200" dirty="0" smtClean="0">
                <a:solidFill>
                  <a:schemeClr val="tx2">
                    <a:lumMod val="60000"/>
                    <a:lumOff val="40000"/>
                  </a:schemeClr>
                </a:solidFill>
              </a:rPr>
              <a:t>Mapping physical/virtual networks </a:t>
            </a:r>
            <a:r>
              <a:rPr lang="en-US" sz="1200" i="1" dirty="0" smtClean="0">
                <a:solidFill>
                  <a:schemeClr val="tx2">
                    <a:lumMod val="60000"/>
                    <a:lumOff val="40000"/>
                  </a:schemeClr>
                </a:solidFill>
              </a:rPr>
              <a:t>(</a:t>
            </a:r>
            <a:r>
              <a:rPr lang="en-US" sz="1200" i="1" dirty="0" err="1" smtClean="0">
                <a:solidFill>
                  <a:schemeClr val="tx2">
                    <a:lumMod val="60000"/>
                    <a:lumOff val="40000"/>
                  </a:schemeClr>
                </a:solidFill>
              </a:rPr>
              <a:t>Q.PVMapping</a:t>
            </a:r>
            <a:r>
              <a:rPr lang="en-US" sz="1200" i="1" dirty="0" smtClean="0">
                <a:solidFill>
                  <a:schemeClr val="tx2">
                    <a:lumMod val="60000"/>
                    <a:lumOff val="40000"/>
                  </a:schemeClr>
                </a:solidFill>
              </a:rPr>
              <a:t>)</a:t>
            </a:r>
          </a:p>
          <a:p>
            <a:pPr marL="285750" indent="-285750">
              <a:buFont typeface="Arial" panose="020B0604020202020204" pitchFamily="34" charset="0"/>
              <a:buChar char="•"/>
              <a:defRPr/>
            </a:pPr>
            <a:r>
              <a:rPr lang="en-US" sz="1200" dirty="0" smtClean="0">
                <a:solidFill>
                  <a:schemeClr val="tx2">
                    <a:lumMod val="60000"/>
                    <a:lumOff val="40000"/>
                  </a:schemeClr>
                </a:solidFill>
              </a:rPr>
              <a:t>Metro orchestration </a:t>
            </a:r>
            <a:r>
              <a:rPr lang="en-US" sz="1200" i="1" dirty="0" smtClean="0">
                <a:solidFill>
                  <a:schemeClr val="tx2">
                    <a:lumMod val="60000"/>
                    <a:lumOff val="40000"/>
                  </a:schemeClr>
                </a:solidFill>
              </a:rPr>
              <a:t>(Q.SMO)</a:t>
            </a:r>
          </a:p>
          <a:p>
            <a:pPr marL="285750" indent="-285750">
              <a:buFont typeface="Arial" panose="020B0604020202020204" pitchFamily="34" charset="0"/>
              <a:buChar char="•"/>
              <a:defRPr/>
            </a:pPr>
            <a:r>
              <a:rPr lang="en-US" sz="1200" dirty="0" smtClean="0">
                <a:solidFill>
                  <a:schemeClr val="tx2">
                    <a:lumMod val="60000"/>
                    <a:lumOff val="40000"/>
                  </a:schemeClr>
                </a:solidFill>
              </a:rPr>
              <a:t>Central office </a:t>
            </a:r>
            <a:r>
              <a:rPr lang="en-US" sz="1200" i="1" dirty="0" smtClean="0">
                <a:solidFill>
                  <a:schemeClr val="tx2">
                    <a:lumMod val="60000"/>
                    <a:lumOff val="40000"/>
                  </a:schemeClr>
                </a:solidFill>
              </a:rPr>
              <a:t>(Q.SCO)</a:t>
            </a:r>
          </a:p>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5</a:t>
            </a:fld>
            <a:endParaRPr lang="en-US"/>
          </a:p>
        </p:txBody>
      </p:sp>
    </p:spTree>
    <p:extLst>
      <p:ext uri="{BB962C8B-B14F-4D97-AF65-F5344CB8AC3E}">
        <p14:creationId xmlns:p14="http://schemas.microsoft.com/office/powerpoint/2010/main" val="747615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2000" dirty="0" err="1" smtClean="0"/>
              <a:t>Signalling</a:t>
            </a:r>
            <a:r>
              <a:rPr lang="en-US" sz="2000" dirty="0" smtClean="0"/>
              <a:t> requirements and protocols to support IPv6 transition and to provide broadband services over IPv6 (Q.3404, Q.3712, draft Q.IPv6ProBB)</a:t>
            </a:r>
          </a:p>
          <a:p>
            <a:pPr>
              <a:defRPr/>
            </a:pPr>
            <a:r>
              <a:rPr lang="en-US" sz="2000" dirty="0" err="1" smtClean="0"/>
              <a:t>Signalling</a:t>
            </a:r>
            <a:r>
              <a:rPr lang="en-US" sz="2000" dirty="0" smtClean="0"/>
              <a:t> and control requirements and protocols for network attachment supporting multi-screen service and future networks (Q.3228, Q.3229, Q.3231, Q.3232, draft Q. NEA-REQ, Q.SAN-MIM)</a:t>
            </a:r>
          </a:p>
          <a:p>
            <a:pPr>
              <a:defRPr/>
            </a:pPr>
            <a:r>
              <a:rPr lang="en-US" sz="2000" dirty="0" smtClean="0"/>
              <a:t>Management, control, signaling and protocols supporting distributed, smart service networking and end-to-end multicast </a:t>
            </a:r>
          </a:p>
          <a:p>
            <a:pPr lvl="1">
              <a:defRPr/>
            </a:pPr>
            <a:r>
              <a:rPr lang="en-US" sz="1600" dirty="0" smtClean="0"/>
              <a:t>P2P communication, multimedia streaming (X.609, X.609.1, X.609.2, draft </a:t>
            </a:r>
            <a:r>
              <a:rPr lang="en-US" sz="1600" dirty="0" err="1" smtClean="0"/>
              <a:t>Q.rrp</a:t>
            </a:r>
            <a:r>
              <a:rPr lang="en-US" sz="1600" dirty="0" smtClean="0"/>
              <a:t>, X.mp2p-msomp, X.mp2p-mspp, X.mp2p-mssr)</a:t>
            </a:r>
          </a:p>
          <a:p>
            <a:pPr lvl="1">
              <a:defRPr/>
            </a:pPr>
            <a:r>
              <a:rPr lang="en-US" sz="1600" dirty="0" smtClean="0"/>
              <a:t>Collaboration with ISO/IEC JTC 1 SC 6 WG7 (joint texts)</a:t>
            </a:r>
          </a:p>
          <a:p>
            <a:pPr>
              <a:defRPr/>
            </a:pPr>
            <a:r>
              <a:rPr lang="en-US" sz="2000" dirty="0" err="1" smtClean="0"/>
              <a:t>Signalling</a:t>
            </a:r>
            <a:r>
              <a:rPr lang="en-US" sz="2000" dirty="0" smtClean="0"/>
              <a:t> architecture and requirements for </a:t>
            </a:r>
          </a:p>
          <a:p>
            <a:pPr lvl="1">
              <a:defRPr/>
            </a:pPr>
            <a:r>
              <a:rPr lang="en-US" sz="1600" dirty="0" smtClean="0"/>
              <a:t>the control plane of Distributed Service Networking  (Q.3051)</a:t>
            </a:r>
          </a:p>
          <a:p>
            <a:pPr lvl="1">
              <a:defRPr/>
            </a:pPr>
            <a:r>
              <a:rPr lang="en-US" sz="1600" dirty="0" smtClean="0"/>
              <a:t>IP-based SMS over NGN (draft </a:t>
            </a:r>
            <a:r>
              <a:rPr lang="en-US" sz="1600" dirty="0" err="1" smtClean="0"/>
              <a:t>Q.Arc</a:t>
            </a:r>
            <a:r>
              <a:rPr lang="en-US" sz="1600" dirty="0" smtClean="0"/>
              <a:t>-IPSMS)</a:t>
            </a:r>
          </a:p>
          <a:p>
            <a:pPr>
              <a:defRPr/>
            </a:pPr>
            <a:r>
              <a:rPr lang="en-US" sz="2000" dirty="0" err="1" smtClean="0"/>
              <a:t>Signalling</a:t>
            </a:r>
            <a:r>
              <a:rPr lang="en-US" sz="2000" dirty="0" smtClean="0"/>
              <a:t> Requirements and Protocol for Emergency Telecommunications (ETS)</a:t>
            </a:r>
          </a:p>
          <a:p>
            <a:pPr lvl="1">
              <a:defRPr/>
            </a:pPr>
            <a:r>
              <a:rPr lang="en-US" sz="1600" dirty="0" smtClean="0"/>
              <a:t>Four Supplements to Q-series approved: Sup. 49, 62, 63, 68</a:t>
            </a:r>
          </a:p>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6</a:t>
            </a:fld>
            <a:endParaRPr lang="en-US"/>
          </a:p>
        </p:txBody>
      </p:sp>
    </p:spTree>
    <p:extLst>
      <p:ext uri="{BB962C8B-B14F-4D97-AF65-F5344CB8AC3E}">
        <p14:creationId xmlns:p14="http://schemas.microsoft.com/office/powerpoint/2010/main" val="4025273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7</a:t>
            </a:fld>
            <a:endParaRPr lang="en-US"/>
          </a:p>
        </p:txBody>
      </p:sp>
    </p:spTree>
    <p:extLst>
      <p:ext uri="{BB962C8B-B14F-4D97-AF65-F5344CB8AC3E}">
        <p14:creationId xmlns:p14="http://schemas.microsoft.com/office/powerpoint/2010/main" val="1315442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nSpc>
                <a:spcPct val="95000"/>
              </a:lnSpc>
              <a:spcBef>
                <a:spcPts val="600"/>
              </a:spcBef>
              <a:buSzPct val="75000"/>
              <a:buNone/>
              <a:defRPr/>
            </a:pPr>
            <a:r>
              <a:rPr lang="en-US" sz="1800" b="1" dirty="0" smtClean="0"/>
              <a:t>PP-14 Resolution 188 </a:t>
            </a:r>
            <a:r>
              <a:rPr lang="en-US" sz="1800" dirty="0" smtClean="0"/>
              <a:t>(BUSAN, 2014) </a:t>
            </a:r>
            <a:r>
              <a:rPr lang="en-US" sz="1800" b="1" i="1" dirty="0" smtClean="0"/>
              <a:t>"Combating counterfeit telecommunication/</a:t>
            </a:r>
            <a:br>
              <a:rPr lang="en-US" sz="1800" b="1" i="1" dirty="0" smtClean="0"/>
            </a:br>
            <a:r>
              <a:rPr lang="en-US" sz="1800" b="1" i="1" dirty="0" smtClean="0"/>
              <a:t>information and communication technology devices"</a:t>
            </a:r>
          </a:p>
          <a:p>
            <a:pPr marL="341312" lvl="1" indent="-342900">
              <a:lnSpc>
                <a:spcPct val="95000"/>
              </a:lnSpc>
              <a:spcBef>
                <a:spcPts val="600"/>
              </a:spcBef>
              <a:buSzPct val="75000"/>
              <a:buFont typeface="Arial" panose="020B0604020202020204" pitchFamily="34" charset="0"/>
              <a:buChar char="•"/>
              <a:defRPr/>
            </a:pPr>
            <a:r>
              <a:rPr lang="en-US" sz="1800" dirty="0" smtClean="0"/>
              <a:t>International trade in counterfeit: </a:t>
            </a:r>
            <a:r>
              <a:rPr lang="en-US" sz="1800" b="1" dirty="0" smtClean="0"/>
              <a:t>hundreds of billion USD</a:t>
            </a:r>
            <a:r>
              <a:rPr lang="en-US" sz="1800" dirty="0" smtClean="0"/>
              <a:t> (2-7%</a:t>
            </a:r>
            <a:br>
              <a:rPr lang="en-US" sz="1800" dirty="0" smtClean="0"/>
            </a:br>
            <a:r>
              <a:rPr lang="en-US" sz="1800" dirty="0" smtClean="0"/>
              <a:t>of world trade), number and range of affected products is growing</a:t>
            </a:r>
          </a:p>
          <a:p>
            <a:pPr marL="341312" lvl="1" indent="-342900">
              <a:lnSpc>
                <a:spcPct val="95000"/>
              </a:lnSpc>
              <a:spcBef>
                <a:spcPts val="600"/>
              </a:spcBef>
              <a:buSzPct val="75000"/>
              <a:buFont typeface="Arial" panose="020B0604020202020204" pitchFamily="34" charset="0"/>
              <a:buChar char="•"/>
              <a:defRPr/>
            </a:pPr>
            <a:r>
              <a:rPr lang="en-US" altLang="ja-JP" sz="1800" b="1" dirty="0" smtClean="0"/>
              <a:t>G</a:t>
            </a:r>
            <a:r>
              <a:rPr lang="en-GB" altLang="ja-JP" sz="1800" b="1" dirty="0" smtClean="0"/>
              <a:t>rowing problem </a:t>
            </a:r>
            <a:r>
              <a:rPr lang="en-GB" altLang="ja-JP" sz="1800" dirty="0" smtClean="0"/>
              <a:t>worldwide particularly in developing countries</a:t>
            </a:r>
            <a:endParaRPr lang="en-US" sz="1800" i="1" dirty="0" smtClean="0"/>
          </a:p>
          <a:p>
            <a:pPr marL="341312" lvl="1" indent="-342900">
              <a:lnSpc>
                <a:spcPct val="95000"/>
              </a:lnSpc>
              <a:spcBef>
                <a:spcPts val="600"/>
              </a:spcBef>
              <a:buSzPct val="75000"/>
              <a:buFont typeface="Arial" panose="020B0604020202020204" pitchFamily="34" charset="0"/>
              <a:buChar char="•"/>
              <a:defRPr/>
            </a:pPr>
            <a:r>
              <a:rPr lang="en-US" sz="1800" b="1" dirty="0" smtClean="0"/>
              <a:t>Economic impacts </a:t>
            </a:r>
            <a:r>
              <a:rPr lang="en-US" sz="1800" dirty="0" smtClean="0"/>
              <a:t>on manufacturers and Governments </a:t>
            </a:r>
            <a:br>
              <a:rPr lang="en-US" sz="1800" dirty="0" smtClean="0"/>
            </a:br>
            <a:r>
              <a:rPr lang="en-US" sz="1800" dirty="0" smtClean="0"/>
              <a:t>(brand devaluation, loss of revenue, loss of taxes, copyright) </a:t>
            </a:r>
          </a:p>
          <a:p>
            <a:pPr marL="341312" lvl="1" indent="-342900">
              <a:lnSpc>
                <a:spcPct val="95000"/>
              </a:lnSpc>
              <a:spcBef>
                <a:spcPts val="600"/>
              </a:spcBef>
              <a:buSzPct val="75000"/>
              <a:buFont typeface="Arial" panose="020B0604020202020204" pitchFamily="34" charset="0"/>
              <a:buChar char="•"/>
              <a:defRPr/>
            </a:pPr>
            <a:r>
              <a:rPr lang="en-US" sz="1800" b="1" dirty="0" smtClean="0"/>
              <a:t>Dangers to the health </a:t>
            </a:r>
            <a:r>
              <a:rPr lang="en-US" sz="1800" dirty="0" smtClean="0"/>
              <a:t>(safety and privacy of consumers).  </a:t>
            </a:r>
          </a:p>
          <a:p>
            <a:pPr marL="341312" lvl="1" indent="-342900">
              <a:lnSpc>
                <a:spcPct val="95000"/>
              </a:lnSpc>
              <a:spcBef>
                <a:spcPts val="600"/>
              </a:spcBef>
              <a:buSzPct val="75000"/>
              <a:buFont typeface="Arial" panose="020B0604020202020204" pitchFamily="34" charset="0"/>
              <a:buChar char="•"/>
              <a:defRPr/>
            </a:pPr>
            <a:r>
              <a:rPr lang="en-US" sz="1800" b="1" dirty="0" smtClean="0"/>
              <a:t>Affects operators</a:t>
            </a:r>
            <a:r>
              <a:rPr lang="en-US" sz="1800" dirty="0" smtClean="0"/>
              <a:t> (</a:t>
            </a:r>
            <a:r>
              <a:rPr lang="en-US" sz="1800" dirty="0" err="1" smtClean="0"/>
              <a:t>QoS</a:t>
            </a:r>
            <a:r>
              <a:rPr lang="en-US" sz="1800" dirty="0" smtClean="0"/>
              <a:t> degradations, network disruptions, EMC problems)</a:t>
            </a:r>
          </a:p>
          <a:p>
            <a:pPr marL="0" lvl="1" indent="0">
              <a:lnSpc>
                <a:spcPct val="95000"/>
              </a:lnSpc>
              <a:spcBef>
                <a:spcPts val="600"/>
              </a:spcBef>
              <a:buSzPct val="75000"/>
              <a:buNone/>
              <a:defRPr/>
            </a:pPr>
            <a:r>
              <a:rPr lang="en-GB" altLang="ja-JP" sz="1800" dirty="0" smtClean="0">
                <a:solidFill>
                  <a:srgbClr val="FF0000"/>
                </a:solidFill>
              </a:rPr>
              <a:t>Achievements: </a:t>
            </a:r>
            <a:r>
              <a:rPr lang="en-GB" altLang="ja-JP" sz="1800" b="1" dirty="0" smtClean="0"/>
              <a:t>Technical Report on </a:t>
            </a:r>
            <a:r>
              <a:rPr lang="en-GB" altLang="ja-JP" sz="1800" b="1" i="1" dirty="0" smtClean="0"/>
              <a:t>“</a:t>
            </a:r>
            <a:r>
              <a:rPr lang="en-GB" altLang="ja-JP" sz="1800" b="1" i="1" dirty="0" smtClean="0">
                <a:hlinkClick r:id="rId3"/>
              </a:rPr>
              <a:t>Counterfeit ICT Equipment</a:t>
            </a:r>
            <a:r>
              <a:rPr lang="en-GB" altLang="ja-JP" sz="1800" b="1" i="1" dirty="0" smtClean="0"/>
              <a:t>” </a:t>
            </a:r>
            <a:r>
              <a:rPr lang="en-GB" altLang="ja-JP" sz="1800" i="1" dirty="0" smtClean="0"/>
              <a:t>(2014, rev. 2015)</a:t>
            </a:r>
            <a:r>
              <a:rPr lang="en-GB" altLang="ja-JP" sz="1800" dirty="0" smtClean="0"/>
              <a:t> </a:t>
            </a:r>
          </a:p>
          <a:p>
            <a:pPr marL="0" lvl="1" indent="0">
              <a:lnSpc>
                <a:spcPct val="95000"/>
              </a:lnSpc>
              <a:spcBef>
                <a:spcPts val="600"/>
              </a:spcBef>
              <a:buSzPct val="75000"/>
              <a:buNone/>
              <a:defRPr/>
            </a:pPr>
            <a:r>
              <a:rPr lang="en-GB" altLang="ja-JP" sz="1800" dirty="0" smtClean="0"/>
              <a:t>Ongoing work:  </a:t>
            </a:r>
          </a:p>
          <a:p>
            <a:pPr marL="341312" lvl="1" indent="-342900">
              <a:lnSpc>
                <a:spcPct val="95000"/>
              </a:lnSpc>
              <a:spcBef>
                <a:spcPts val="600"/>
              </a:spcBef>
              <a:buSzPct val="75000"/>
              <a:buFont typeface="Arial" panose="020B0604020202020204" pitchFamily="34" charset="0"/>
              <a:buChar char="•"/>
              <a:defRPr/>
            </a:pPr>
            <a:r>
              <a:rPr lang="en-GB" sz="1400" i="1" dirty="0" smtClean="0">
                <a:solidFill>
                  <a:schemeClr val="tx1"/>
                </a:solidFill>
                <a:ea typeface="ＭＳ Ｐゴシック" panose="020B0600070205080204" pitchFamily="34" charset="-128"/>
                <a:hlinkClick r:id="rId4"/>
              </a:rPr>
              <a:t>Draft Rec. Q.FW_CCF</a:t>
            </a:r>
            <a:r>
              <a:rPr lang="en-GB" altLang="ja-JP" sz="1400" dirty="0" smtClean="0">
                <a:solidFill>
                  <a:schemeClr val="tx1"/>
                </a:solidFill>
              </a:rPr>
              <a:t> </a:t>
            </a:r>
            <a:r>
              <a:rPr lang="en-GB" altLang="ja-JP" sz="1400" i="1" dirty="0" smtClean="0"/>
              <a:t>“</a:t>
            </a:r>
            <a:r>
              <a:rPr lang="en-US" sz="1400" i="1" dirty="0" smtClean="0"/>
              <a:t>Framework for solution to combat counterfeit ICT Device” </a:t>
            </a:r>
          </a:p>
          <a:p>
            <a:pPr marL="341312" lvl="1" indent="-342900">
              <a:lnSpc>
                <a:spcPct val="95000"/>
              </a:lnSpc>
              <a:spcBef>
                <a:spcPts val="600"/>
              </a:spcBef>
              <a:buSzPct val="75000"/>
              <a:buFont typeface="Arial" panose="020B0604020202020204" pitchFamily="34" charset="0"/>
              <a:buChar char="•"/>
              <a:defRPr/>
            </a:pPr>
            <a:r>
              <a:rPr lang="en-US" sz="1400" dirty="0" smtClean="0">
                <a:hlinkClick r:id="rId5"/>
              </a:rPr>
              <a:t>TR-CF_BP</a:t>
            </a:r>
            <a:r>
              <a:rPr lang="en-US" sz="1400" dirty="0" smtClean="0"/>
              <a:t> “</a:t>
            </a:r>
            <a:r>
              <a:rPr lang="en-US" sz="1400" i="1" dirty="0" smtClean="0"/>
              <a:t>Best Practices and Solutions in the Combating of Counterfeit ICT Devices”</a:t>
            </a:r>
          </a:p>
          <a:p>
            <a:pPr marL="341312" lvl="1" indent="-342900">
              <a:lnSpc>
                <a:spcPct val="95000"/>
              </a:lnSpc>
              <a:spcBef>
                <a:spcPts val="600"/>
              </a:spcBef>
              <a:buSzPct val="75000"/>
              <a:buFont typeface="Arial" panose="020B0604020202020204" pitchFamily="34" charset="0"/>
              <a:buChar char="•"/>
              <a:defRPr/>
            </a:pPr>
            <a:r>
              <a:rPr lang="en-US" sz="1400" u="sng" dirty="0" smtClean="0">
                <a:hlinkClick r:id="rId6"/>
              </a:rPr>
              <a:t>TR-</a:t>
            </a:r>
            <a:r>
              <a:rPr lang="en-US" sz="1400" u="sng" dirty="0" err="1" smtClean="0">
                <a:hlinkClick r:id="rId6"/>
              </a:rPr>
              <a:t>Uni_Id</a:t>
            </a:r>
            <a:r>
              <a:rPr lang="en-US" sz="1400" dirty="0" smtClean="0"/>
              <a:t> “U</a:t>
            </a:r>
            <a:r>
              <a:rPr lang="en-US" sz="1400" i="1" dirty="0" smtClean="0"/>
              <a:t>se of anti-counterfeiting technical solutions relying on unique and persistent mobile device identifiers“</a:t>
            </a:r>
          </a:p>
          <a:p>
            <a:pPr marL="0" lvl="1" indent="0">
              <a:lnSpc>
                <a:spcPct val="95000"/>
              </a:lnSpc>
              <a:spcBef>
                <a:spcPts val="600"/>
              </a:spcBef>
              <a:buSzPct val="75000"/>
              <a:buNone/>
              <a:defRPr/>
            </a:pPr>
            <a:r>
              <a:rPr lang="en-US" altLang="ja-JP" sz="1800" dirty="0" smtClean="0"/>
              <a:t>Events held: </a:t>
            </a:r>
          </a:p>
          <a:p>
            <a:pPr marL="285750" lvl="1">
              <a:lnSpc>
                <a:spcPct val="95000"/>
              </a:lnSpc>
              <a:spcBef>
                <a:spcPts val="600"/>
              </a:spcBef>
              <a:buSzPct val="75000"/>
              <a:buFont typeface="Arial" panose="020B0604020202020204" pitchFamily="34" charset="0"/>
              <a:buChar char="•"/>
              <a:defRPr/>
            </a:pPr>
            <a:r>
              <a:rPr lang="en-US" sz="1400" dirty="0" smtClean="0"/>
              <a:t>Workshop on </a:t>
            </a:r>
            <a:r>
              <a:rPr lang="en-US" sz="1400" dirty="0" smtClean="0">
                <a:hlinkClick r:id="rId7"/>
              </a:rPr>
              <a:t>Combating counterfeit and substandard ICT devices</a:t>
            </a:r>
            <a:r>
              <a:rPr lang="en-US" sz="1400" dirty="0" smtClean="0"/>
              <a:t> (November 2014)</a:t>
            </a:r>
          </a:p>
          <a:p>
            <a:pPr marL="285750" lvl="1">
              <a:lnSpc>
                <a:spcPct val="95000"/>
              </a:lnSpc>
              <a:spcBef>
                <a:spcPts val="600"/>
              </a:spcBef>
              <a:buSzPct val="75000"/>
              <a:buFont typeface="Arial" panose="020B0604020202020204" pitchFamily="34" charset="0"/>
              <a:buChar char="•"/>
              <a:defRPr/>
            </a:pPr>
            <a:r>
              <a:rPr lang="en-US" sz="1400" dirty="0" smtClean="0"/>
              <a:t>Demo on </a:t>
            </a:r>
            <a:r>
              <a:rPr lang="en-US" sz="1400" dirty="0" smtClean="0">
                <a:hlinkClick r:id="rId8"/>
              </a:rPr>
              <a:t>a solution to combat Counterfeiting of ICT products based on the Digital Object Architecture</a:t>
            </a:r>
            <a:r>
              <a:rPr lang="en-US" sz="1400" dirty="0" smtClean="0"/>
              <a:t> (April 2015)</a:t>
            </a:r>
          </a:p>
          <a:p>
            <a:pPr marL="285750" lvl="1">
              <a:lnSpc>
                <a:spcPct val="95000"/>
              </a:lnSpc>
              <a:spcBef>
                <a:spcPts val="600"/>
              </a:spcBef>
              <a:buSzPct val="75000"/>
              <a:buFont typeface="Arial" panose="020B0604020202020204" pitchFamily="34" charset="0"/>
              <a:buChar char="•"/>
              <a:defRPr/>
            </a:pPr>
            <a:r>
              <a:rPr lang="en-US" sz="1400" dirty="0" smtClean="0"/>
              <a:t>Workshop on </a:t>
            </a:r>
            <a:r>
              <a:rPr lang="en-US" sz="1400" dirty="0" smtClean="0">
                <a:hlinkClick r:id="rId9"/>
              </a:rPr>
              <a:t>Combating counterfeit using conformance and interoperability solutions</a:t>
            </a:r>
            <a:r>
              <a:rPr lang="en-US" sz="1400" dirty="0" smtClean="0"/>
              <a:t> (June 2016)</a:t>
            </a:r>
          </a:p>
          <a:p>
            <a:pPr marL="0" lvl="1" indent="0">
              <a:lnSpc>
                <a:spcPct val="95000"/>
              </a:lnSpc>
              <a:spcBef>
                <a:spcPts val="600"/>
              </a:spcBef>
              <a:buSzPct val="75000"/>
              <a:buNone/>
              <a:defRPr/>
            </a:pPr>
            <a:r>
              <a:rPr lang="en-US" altLang="ja-JP" sz="1400" dirty="0" smtClean="0"/>
              <a:t>M</a:t>
            </a:r>
            <a:r>
              <a:rPr lang="en-US" altLang="ja-JP" sz="1800" dirty="0" smtClean="0"/>
              <a:t>ore info: </a:t>
            </a:r>
            <a:r>
              <a:rPr lang="en-US" altLang="ja-JP" sz="1400" dirty="0" smtClean="0">
                <a:hlinkClick r:id="rId10"/>
              </a:rPr>
              <a:t>http://www.itu.int/en/ITU-T/studygroups/2013-2016/11/Pages/counterfeit.aspx</a:t>
            </a:r>
            <a:endParaRPr lang="ja-JP" altLang="en-US" sz="1400" dirty="0" smtClean="0"/>
          </a:p>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8</a:t>
            </a:fld>
            <a:endParaRPr lang="en-US"/>
          </a:p>
        </p:txBody>
      </p:sp>
    </p:spTree>
    <p:extLst>
      <p:ext uri="{BB962C8B-B14F-4D97-AF65-F5344CB8AC3E}">
        <p14:creationId xmlns:p14="http://schemas.microsoft.com/office/powerpoint/2010/main" val="176227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9</a:t>
            </a:fld>
            <a:endParaRPr lang="en-US"/>
          </a:p>
        </p:txBody>
      </p:sp>
    </p:spTree>
    <p:extLst>
      <p:ext uri="{BB962C8B-B14F-4D97-AF65-F5344CB8AC3E}">
        <p14:creationId xmlns:p14="http://schemas.microsoft.com/office/powerpoint/2010/main" val="3518284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r>
              <a:rPr lang="en-US" sz="1800" b="1" dirty="0" smtClean="0"/>
              <a:t>Operators Challenges to implement </a:t>
            </a:r>
            <a:r>
              <a:rPr lang="en-US" sz="1800" b="1" dirty="0" err="1" smtClean="0"/>
              <a:t>VoLTE</a:t>
            </a:r>
            <a:r>
              <a:rPr lang="en-US" sz="1800" b="1" dirty="0" smtClean="0"/>
              <a:t>/</a:t>
            </a:r>
            <a:r>
              <a:rPr lang="en-US" sz="1800" b="1" dirty="0" err="1" smtClean="0"/>
              <a:t>ViLTE</a:t>
            </a:r>
            <a:r>
              <a:rPr lang="en-US" sz="1800" b="1" dirty="0" smtClean="0"/>
              <a:t>:</a:t>
            </a:r>
          </a:p>
          <a:p>
            <a:pPr>
              <a:spcBef>
                <a:spcPts val="300"/>
              </a:spcBef>
              <a:defRPr/>
            </a:pPr>
            <a:r>
              <a:rPr lang="en-US" sz="1800" dirty="0" smtClean="0"/>
              <a:t>There are different </a:t>
            </a:r>
            <a:r>
              <a:rPr lang="en-US" sz="1800" dirty="0" err="1" smtClean="0"/>
              <a:t>VoLTE</a:t>
            </a:r>
            <a:r>
              <a:rPr lang="en-US" sz="1800" dirty="0" smtClean="0"/>
              <a:t>/</a:t>
            </a:r>
            <a:r>
              <a:rPr lang="en-US" sz="1800" dirty="0" err="1" smtClean="0"/>
              <a:t>ViLTE</a:t>
            </a:r>
            <a:r>
              <a:rPr lang="en-US" sz="1800" dirty="0" smtClean="0"/>
              <a:t> interconnection/roaming solutions available; these solutions are not always interoperable. </a:t>
            </a:r>
          </a:p>
          <a:p>
            <a:pPr>
              <a:spcBef>
                <a:spcPts val="300"/>
              </a:spcBef>
              <a:defRPr/>
            </a:pPr>
            <a:r>
              <a:rPr lang="en-US" sz="1800" dirty="0" err="1" smtClean="0"/>
              <a:t>VoLTE</a:t>
            </a:r>
            <a:r>
              <a:rPr lang="en-US" sz="1800" dirty="0" smtClean="0"/>
              <a:t>/</a:t>
            </a:r>
            <a:r>
              <a:rPr lang="en-US" sz="1800" dirty="0" err="1" smtClean="0"/>
              <a:t>ViLTE</a:t>
            </a:r>
            <a:r>
              <a:rPr lang="en-US" sz="1800" dirty="0" smtClean="0"/>
              <a:t> roaming procedures are not agreed and therefore may not be implemented.</a:t>
            </a:r>
          </a:p>
          <a:p>
            <a:pPr marL="0" indent="0">
              <a:buFontTx/>
              <a:buNone/>
              <a:defRPr/>
            </a:pPr>
            <a:endParaRPr lang="en-US" sz="800" b="1" dirty="0" smtClean="0"/>
          </a:p>
          <a:p>
            <a:pPr marL="0" indent="0">
              <a:spcBef>
                <a:spcPts val="1200"/>
              </a:spcBef>
              <a:buFontTx/>
              <a:buNone/>
              <a:defRPr/>
            </a:pPr>
            <a:r>
              <a:rPr lang="en-US" sz="1800" b="1" dirty="0" smtClean="0"/>
              <a:t>Current issues of interconnection of </a:t>
            </a:r>
            <a:r>
              <a:rPr lang="en-US" sz="1800" b="1" dirty="0" err="1" smtClean="0"/>
              <a:t>VoLTE</a:t>
            </a:r>
            <a:r>
              <a:rPr lang="en-US" sz="1800" b="1" dirty="0" smtClean="0"/>
              <a:t>/</a:t>
            </a:r>
            <a:r>
              <a:rPr lang="en-US" sz="1800" b="1" dirty="0" err="1" smtClean="0"/>
              <a:t>ViLTE</a:t>
            </a:r>
            <a:r>
              <a:rPr lang="en-US" sz="1800" b="1" dirty="0" smtClean="0"/>
              <a:t>-based networks:</a:t>
            </a:r>
          </a:p>
          <a:p>
            <a:pPr>
              <a:spcBef>
                <a:spcPts val="300"/>
              </a:spcBef>
              <a:defRPr/>
            </a:pPr>
            <a:r>
              <a:rPr lang="en-US" sz="1800" dirty="0" smtClean="0"/>
              <a:t>Roaming issues: different options for signaling protocols used </a:t>
            </a:r>
            <a:br>
              <a:rPr lang="en-US" sz="1800" dirty="0" smtClean="0"/>
            </a:br>
            <a:r>
              <a:rPr lang="en-US" sz="1800" dirty="0" smtClean="0"/>
              <a:t>for Inter-IMS interconnection;</a:t>
            </a:r>
          </a:p>
          <a:p>
            <a:pPr>
              <a:spcBef>
                <a:spcPts val="300"/>
              </a:spcBef>
              <a:defRPr/>
            </a:pPr>
            <a:r>
              <a:rPr lang="en-US" sz="1800" dirty="0" smtClean="0"/>
              <a:t>different options for roaming scenarios (there are no strict requirements for operators);</a:t>
            </a:r>
          </a:p>
          <a:p>
            <a:pPr>
              <a:spcBef>
                <a:spcPts val="300"/>
              </a:spcBef>
              <a:defRPr/>
            </a:pPr>
            <a:r>
              <a:rPr lang="en-US" sz="1800" dirty="0" smtClean="0"/>
              <a:t>charging (e.g. roaming charges, calls using interconnection networks);</a:t>
            </a:r>
          </a:p>
          <a:p>
            <a:pPr>
              <a:spcBef>
                <a:spcPts val="300"/>
              </a:spcBef>
              <a:defRPr/>
            </a:pPr>
            <a:r>
              <a:rPr lang="en-US" sz="1800" dirty="0" smtClean="0"/>
              <a:t>numbering/addressing (e.g. ENUM resolution, ITU-T E.164 à SIP-URI conversion);</a:t>
            </a:r>
          </a:p>
          <a:p>
            <a:pPr>
              <a:spcBef>
                <a:spcPts val="300"/>
              </a:spcBef>
              <a:defRPr/>
            </a:pPr>
            <a:r>
              <a:rPr lang="en-US" sz="1800" dirty="0" smtClean="0"/>
              <a:t>Emergency services (e.g. emergency call 112), Lawful interception; Data retention; </a:t>
            </a:r>
            <a:endParaRPr lang="en-US" sz="1800" b="1" dirty="0" smtClean="0"/>
          </a:p>
          <a:p>
            <a:pPr marL="0" indent="0">
              <a:buFontTx/>
              <a:buNone/>
              <a:defRPr/>
            </a:pPr>
            <a:endParaRPr lang="en-US" sz="800" b="1" dirty="0" smtClean="0"/>
          </a:p>
          <a:p>
            <a:pPr marL="0" indent="0">
              <a:buFontTx/>
              <a:buNone/>
              <a:defRPr/>
            </a:pPr>
            <a:r>
              <a:rPr lang="en-US" sz="1800" b="1" dirty="0" smtClean="0"/>
              <a:t>SG11 related activities: </a:t>
            </a:r>
          </a:p>
          <a:p>
            <a:pPr marL="0" indent="0">
              <a:buNone/>
              <a:defRPr/>
            </a:pPr>
            <a:r>
              <a:rPr lang="en-US" sz="1800" dirty="0" smtClean="0"/>
              <a:t>To follow up on the Workshop on </a:t>
            </a:r>
            <a:r>
              <a:rPr lang="en-US" sz="1800" dirty="0" smtClean="0">
                <a:hlinkClick r:id="rId3"/>
              </a:rPr>
              <a:t>Voice and Video Services Interoperability Over Fixed-Mobile Hybrid Environments, Including IMT-Advanced (LTE)</a:t>
            </a:r>
            <a:r>
              <a:rPr lang="en-US" sz="1800" dirty="0" smtClean="0"/>
              <a:t> (Geneva, 1 December 2015), SG11 started a new draft Recommendation: </a:t>
            </a:r>
            <a:r>
              <a:rPr lang="en-US" sz="1800" b="1" i="1" dirty="0" smtClean="0"/>
              <a:t>(</a:t>
            </a:r>
            <a:r>
              <a:rPr lang="en-US" sz="1800" i="1" dirty="0" smtClean="0">
                <a:hlinkClick r:id="rId4"/>
              </a:rPr>
              <a:t>Q.30xx_VoLTE_Interconnection_FW</a:t>
            </a:r>
            <a:r>
              <a:rPr lang="en-US" sz="1800" i="1" dirty="0" smtClean="0"/>
              <a:t>)</a:t>
            </a:r>
            <a:endParaRPr lang="en-US" sz="1800" dirty="0" smtClean="0"/>
          </a:p>
          <a:p>
            <a:pPr>
              <a:buFontTx/>
              <a:buChar char="-"/>
              <a:defRPr/>
            </a:pPr>
            <a:r>
              <a:rPr lang="en-US" sz="1800" b="1" i="1" dirty="0" smtClean="0"/>
              <a:t>Framework of interconnection of </a:t>
            </a:r>
            <a:r>
              <a:rPr lang="en-US" sz="1800" b="1" i="1" dirty="0" err="1" smtClean="0"/>
              <a:t>VoLTE</a:t>
            </a:r>
            <a:r>
              <a:rPr lang="en-US" sz="1800" b="1" i="1" dirty="0" smtClean="0"/>
              <a:t>/</a:t>
            </a:r>
            <a:r>
              <a:rPr lang="en-US" sz="1800" b="1" i="1" dirty="0" err="1" smtClean="0"/>
              <a:t>ViLTE</a:t>
            </a:r>
            <a:r>
              <a:rPr lang="en-US" sz="1800" b="1" i="1" dirty="0" smtClean="0"/>
              <a:t>-based networks </a:t>
            </a:r>
          </a:p>
          <a:p>
            <a:pPr lvl="1">
              <a:buFontTx/>
              <a:buChar char="-"/>
              <a:defRPr/>
            </a:pPr>
            <a:r>
              <a:rPr lang="en-US" sz="1400" dirty="0" smtClean="0"/>
              <a:t>Stakeholders involved: SG11, SG2, ETSI TC INT, GSMA</a:t>
            </a:r>
          </a:p>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11</a:t>
            </a:fld>
            <a:endParaRPr lang="en-US"/>
          </a:p>
        </p:txBody>
      </p:sp>
    </p:spTree>
    <p:extLst>
      <p:ext uri="{BB962C8B-B14F-4D97-AF65-F5344CB8AC3E}">
        <p14:creationId xmlns:p14="http://schemas.microsoft.com/office/powerpoint/2010/main" val="1189293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6700" indent="-266700">
              <a:spcBef>
                <a:spcPts val="1200"/>
              </a:spcBef>
              <a:buFont typeface="Arial" panose="020B0604020202020204" pitchFamily="34" charset="0"/>
              <a:buChar char="•"/>
              <a:defRPr/>
            </a:pPr>
            <a:r>
              <a:rPr lang="en-US" sz="1800" kern="1200" dirty="0" smtClean="0">
                <a:solidFill>
                  <a:schemeClr val="tx1"/>
                </a:solidFill>
                <a:latin typeface="+mn-lt"/>
                <a:ea typeface="+mn-ea"/>
                <a:cs typeface="+mn-cs"/>
              </a:rPr>
              <a:t>Established </a:t>
            </a:r>
            <a:r>
              <a:rPr lang="en-US" sz="1800" b="1" kern="1200" dirty="0" smtClean="0">
                <a:solidFill>
                  <a:schemeClr val="tx1"/>
                </a:solidFill>
                <a:latin typeface="+mn-lt"/>
                <a:ea typeface="+mn-ea"/>
                <a:cs typeface="+mn-cs"/>
              </a:rPr>
              <a:t>Conformity Assessment Steering Committee (ITU-T CASC) </a:t>
            </a:r>
            <a:r>
              <a:rPr lang="en-US" sz="1800" kern="1200" dirty="0" smtClean="0">
                <a:solidFill>
                  <a:schemeClr val="tx1"/>
                </a:solidFill>
                <a:latin typeface="+mn-lt"/>
                <a:ea typeface="+mn-ea"/>
                <a:cs typeface="+mn-cs"/>
              </a:rPr>
              <a:t>to elaborate detailed procedures for the implementation of a </a:t>
            </a:r>
            <a:r>
              <a:rPr lang="en-US" sz="1800" b="1" kern="1200" dirty="0" smtClean="0">
                <a:solidFill>
                  <a:schemeClr val="tx1"/>
                </a:solidFill>
                <a:latin typeface="+mn-lt"/>
                <a:ea typeface="+mn-ea"/>
                <a:cs typeface="+mn-cs"/>
              </a:rPr>
              <a:t>test laboratory recognition procedure </a:t>
            </a:r>
            <a:r>
              <a:rPr lang="en-US" sz="1800" kern="1200" dirty="0" smtClean="0">
                <a:solidFill>
                  <a:schemeClr val="tx1"/>
                </a:solidFill>
                <a:latin typeface="+mn-lt"/>
                <a:ea typeface="+mn-ea"/>
                <a:cs typeface="+mn-cs"/>
              </a:rPr>
              <a:t>in ITU-T (</a:t>
            </a:r>
            <a:r>
              <a:rPr lang="en-US" sz="1800" kern="1200" dirty="0" smtClean="0">
                <a:solidFill>
                  <a:schemeClr val="tx1"/>
                </a:solidFill>
                <a:latin typeface="+mn-lt"/>
                <a:ea typeface="+mn-ea"/>
                <a:cs typeface="+mn-cs"/>
                <a:hlinkClick r:id="rId3"/>
              </a:rPr>
              <a:t>web page</a:t>
            </a:r>
            <a:r>
              <a:rPr lang="en-US" sz="1800" kern="1200" dirty="0" smtClean="0">
                <a:solidFill>
                  <a:schemeClr val="tx1"/>
                </a:solidFill>
                <a:latin typeface="+mn-lt"/>
                <a:ea typeface="+mn-ea"/>
                <a:cs typeface="+mn-cs"/>
              </a:rPr>
              <a:t>). </a:t>
            </a:r>
          </a:p>
          <a:p>
            <a:pPr marL="266700" indent="-266700">
              <a:spcBef>
                <a:spcPts val="1200"/>
              </a:spcBef>
              <a:buFont typeface="Arial" panose="020B0604020202020204" pitchFamily="34" charset="0"/>
              <a:buChar char="•"/>
              <a:defRPr/>
            </a:pPr>
            <a:r>
              <a:rPr lang="en-US" sz="1800" kern="1200" dirty="0" smtClean="0">
                <a:solidFill>
                  <a:schemeClr val="tx1"/>
                </a:solidFill>
                <a:latin typeface="+mn-lt"/>
                <a:ea typeface="+mn-ea"/>
                <a:cs typeface="+mn-cs"/>
              </a:rPr>
              <a:t>Three guidelines ongoing: </a:t>
            </a:r>
          </a:p>
          <a:p>
            <a:pPr marL="717550" lvl="1" indent="-361950">
              <a:spcAft>
                <a:spcPts val="0"/>
              </a:spcAft>
              <a:buFont typeface="Symbol" panose="05050102010706020507" pitchFamily="18" charset="2"/>
              <a:buChar char=""/>
              <a:defRPr/>
            </a:pPr>
            <a:r>
              <a:rPr lang="en-GB" sz="1600" kern="1200" dirty="0" smtClean="0">
                <a:solidFill>
                  <a:schemeClr val="tx1"/>
                </a:solidFill>
                <a:latin typeface="+mn-lt"/>
                <a:ea typeface="SimSun" panose="02010600030101010101" pitchFamily="2" charset="-122"/>
                <a:cs typeface="Times New Roman" panose="02020603050405020304" pitchFamily="18" charset="0"/>
              </a:rPr>
              <a:t>collaboration procedure with established accreditation bodies to assess TLs in the scope of ITU-T Recommendations  </a:t>
            </a:r>
            <a:r>
              <a:rPr lang="en-GB" sz="1600" i="1" kern="1200" dirty="0" smtClean="0">
                <a:solidFill>
                  <a:schemeClr val="tx1"/>
                </a:solidFill>
                <a:latin typeface="+mn-lt"/>
                <a:ea typeface="SimSun" panose="02010600030101010101" pitchFamily="2" charset="-122"/>
                <a:cs typeface="Times New Roman" panose="02020603050405020304" pitchFamily="18" charset="0"/>
              </a:rPr>
              <a:t>(</a:t>
            </a:r>
            <a:r>
              <a:rPr lang="en-US" sz="1600" i="1" dirty="0" smtClean="0"/>
              <a:t>Collaboration with IECEE)</a:t>
            </a:r>
            <a:endParaRPr lang="en-US" sz="1600" i="1" kern="1200" dirty="0" smtClean="0">
              <a:solidFill>
                <a:schemeClr val="tx1"/>
              </a:solidFill>
              <a:latin typeface="+mn-lt"/>
              <a:ea typeface="SimSun" panose="02010600030101010101" pitchFamily="2" charset="-122"/>
              <a:cs typeface="Times New Roman" panose="02020603050405020304" pitchFamily="18" charset="0"/>
            </a:endParaRPr>
          </a:p>
          <a:p>
            <a:pPr marL="717550" lvl="1" indent="-361950">
              <a:spcAft>
                <a:spcPts val="0"/>
              </a:spcAft>
              <a:buFont typeface="Symbol" panose="05050102010706020507" pitchFamily="18" charset="2"/>
              <a:buChar char=""/>
              <a:defRPr/>
            </a:pPr>
            <a:r>
              <a:rPr lang="en-GB" sz="1600" kern="1200" dirty="0" smtClean="0">
                <a:solidFill>
                  <a:schemeClr val="tx1"/>
                </a:solidFill>
                <a:latin typeface="+mn-lt"/>
                <a:ea typeface="SimSun" panose="02010600030101010101" pitchFamily="2" charset="-122"/>
                <a:cs typeface="Times New Roman" panose="02020603050405020304" pitchFamily="18" charset="0"/>
              </a:rPr>
              <a:t>procedure to appoint ITU-T technical experts;</a:t>
            </a:r>
            <a:endParaRPr lang="en-US" sz="1600" kern="1200" dirty="0" smtClean="0">
              <a:solidFill>
                <a:schemeClr val="tx1"/>
              </a:solidFill>
              <a:latin typeface="+mn-lt"/>
              <a:ea typeface="SimSun" panose="02010600030101010101" pitchFamily="2" charset="-122"/>
              <a:cs typeface="Times New Roman" panose="02020603050405020304" pitchFamily="18" charset="0"/>
            </a:endParaRPr>
          </a:p>
          <a:p>
            <a:pPr marL="717550" lvl="1" indent="-361950">
              <a:spcAft>
                <a:spcPts val="0"/>
              </a:spcAft>
              <a:buFont typeface="Symbol" panose="05050102010706020507" pitchFamily="18" charset="2"/>
              <a:buChar char=""/>
              <a:defRPr/>
            </a:pPr>
            <a:r>
              <a:rPr lang="en-GB" sz="1600" kern="1200" dirty="0" smtClean="0">
                <a:solidFill>
                  <a:schemeClr val="tx1"/>
                </a:solidFill>
                <a:latin typeface="+mn-lt"/>
                <a:ea typeface="SimSun" panose="02010600030101010101" pitchFamily="2" charset="-122"/>
                <a:cs typeface="Times New Roman" panose="02020603050405020304" pitchFamily="18" charset="0"/>
              </a:rPr>
              <a:t>detailed procedure to recognize Testing Laboratories</a:t>
            </a:r>
            <a:endParaRPr lang="en-US" sz="1600" kern="1200" dirty="0" smtClean="0">
              <a:solidFill>
                <a:schemeClr val="tx1"/>
              </a:solidFill>
              <a:latin typeface="+mn-lt"/>
              <a:ea typeface="SimSun" panose="02010600030101010101" pitchFamily="2" charset="-122"/>
              <a:cs typeface="Times New Roman" panose="02020603050405020304" pitchFamily="18" charset="0"/>
            </a:endParaRPr>
          </a:p>
          <a:p>
            <a:pPr>
              <a:defRPr/>
            </a:pPr>
            <a:r>
              <a:rPr lang="en-US" sz="1800" b="1" kern="1200" dirty="0" smtClean="0">
                <a:solidFill>
                  <a:schemeClr val="tx1"/>
                </a:solidFill>
                <a:latin typeface="+mn-lt"/>
                <a:ea typeface="+mn-ea"/>
                <a:cs typeface="+mn-cs"/>
              </a:rPr>
              <a:t>Recommendations:</a:t>
            </a:r>
          </a:p>
          <a:p>
            <a:pPr>
              <a:defRPr/>
            </a:pPr>
            <a:r>
              <a:rPr lang="en-US" sz="1800" kern="1200" dirty="0" smtClean="0">
                <a:solidFill>
                  <a:schemeClr val="tx1"/>
                </a:solidFill>
                <a:latin typeface="+mn-lt"/>
                <a:ea typeface="+mn-ea"/>
                <a:cs typeface="+mn-cs"/>
              </a:rPr>
              <a:t>Conformance test plan for Number Portability requirements defined by ITU-T Q.Suppl.4  (</a:t>
            </a:r>
            <a:r>
              <a:rPr lang="en-US" sz="1800" dirty="0" smtClean="0"/>
              <a:t>ITU-T Q.3905)</a:t>
            </a:r>
            <a:endParaRPr lang="en-US" sz="1800" kern="1200" dirty="0" smtClean="0">
              <a:solidFill>
                <a:schemeClr val="tx1"/>
              </a:solidFill>
              <a:latin typeface="+mn-lt"/>
              <a:ea typeface="+mn-ea"/>
              <a:cs typeface="+mn-cs"/>
            </a:endParaRPr>
          </a:p>
          <a:p>
            <a:pPr>
              <a:defRPr/>
            </a:pPr>
            <a:r>
              <a:rPr lang="en-US" sz="1800" kern="1200" dirty="0" err="1" smtClean="0">
                <a:solidFill>
                  <a:schemeClr val="tx1"/>
                </a:solidFill>
                <a:latin typeface="+mn-lt"/>
                <a:ea typeface="+mn-ea"/>
                <a:cs typeface="+mn-cs"/>
              </a:rPr>
              <a:t>IoT</a:t>
            </a:r>
            <a:r>
              <a:rPr lang="en-US" sz="1800" kern="1200" dirty="0" smtClean="0">
                <a:solidFill>
                  <a:schemeClr val="tx1"/>
                </a:solidFill>
                <a:latin typeface="+mn-lt"/>
                <a:ea typeface="+mn-ea"/>
                <a:cs typeface="+mn-cs"/>
              </a:rPr>
              <a:t> and Cloud computing test specifications </a:t>
            </a:r>
          </a:p>
          <a:p>
            <a:pPr>
              <a:defRPr/>
            </a:pPr>
            <a:r>
              <a:rPr lang="en-US" sz="1800" kern="1200" dirty="0" smtClean="0">
                <a:solidFill>
                  <a:schemeClr val="tx1"/>
                </a:solidFill>
                <a:latin typeface="+mn-lt"/>
                <a:ea typeface="+mn-ea"/>
                <a:cs typeface="+mn-cs"/>
              </a:rPr>
              <a:t>SIP-IMS conformity assessment work plan (</a:t>
            </a:r>
            <a:r>
              <a:rPr lang="en-US" sz="1800" dirty="0" smtClean="0">
                <a:solidFill>
                  <a:srgbClr val="000090"/>
                </a:solidFill>
                <a:hlinkClick r:id="rId4"/>
              </a:rPr>
              <a:t>TD1050-GEN11</a:t>
            </a:r>
            <a:r>
              <a:rPr lang="en-US" sz="1800" kern="1200" dirty="0" smtClean="0">
                <a:solidFill>
                  <a:schemeClr val="tx1"/>
                </a:solidFill>
                <a:latin typeface="+mn-lt"/>
                <a:ea typeface="+mn-ea"/>
                <a:cs typeface="+mn-cs"/>
              </a:rPr>
              <a:t>)</a:t>
            </a:r>
          </a:p>
          <a:p>
            <a:pPr>
              <a:defRPr/>
            </a:pPr>
            <a:r>
              <a:rPr lang="en-US" sz="1800" kern="1200" dirty="0" smtClean="0">
                <a:solidFill>
                  <a:schemeClr val="tx1"/>
                </a:solidFill>
                <a:latin typeface="+mn-lt"/>
                <a:ea typeface="+mn-ea"/>
                <a:cs typeface="+mn-cs"/>
              </a:rPr>
              <a:t>Benchmarking of IMS platform work plan (</a:t>
            </a:r>
            <a:r>
              <a:rPr lang="en-US" sz="1800" dirty="0" smtClean="0">
                <a:solidFill>
                  <a:srgbClr val="000090"/>
                </a:solidFill>
                <a:hlinkClick r:id="rId5"/>
              </a:rPr>
              <a:t>TD41-WP4/11</a:t>
            </a:r>
            <a:r>
              <a:rPr lang="en-US" sz="1800" kern="1200" dirty="0" smtClean="0">
                <a:solidFill>
                  <a:schemeClr val="tx1"/>
                </a:solidFill>
                <a:latin typeface="+mn-lt"/>
                <a:ea typeface="+mn-ea"/>
                <a:cs typeface="+mn-cs"/>
              </a:rPr>
              <a:t>)</a:t>
            </a:r>
          </a:p>
          <a:p>
            <a:pPr>
              <a:defRPr/>
            </a:pPr>
            <a:r>
              <a:rPr lang="en-US" sz="1800" b="1" dirty="0" smtClean="0"/>
              <a:t>Tools:</a:t>
            </a:r>
          </a:p>
          <a:p>
            <a:pPr>
              <a:defRPr/>
            </a:pPr>
            <a:r>
              <a:rPr lang="en-US" sz="1800" dirty="0" smtClean="0"/>
              <a:t>Living list of ITU-T Recs on key technologies suitable for C&amp;I testing as well as a reference table of ITU-T Recs and corresponding test specifications: (</a:t>
            </a:r>
            <a:r>
              <a:rPr lang="en-US" sz="1800" dirty="0" smtClean="0">
                <a:hlinkClick r:id="rId6"/>
              </a:rPr>
              <a:t>http://itu.int/go/key-technologies</a:t>
            </a:r>
            <a:r>
              <a:rPr lang="en-US" sz="1800" dirty="0" smtClean="0"/>
              <a:t>  ;  </a:t>
            </a:r>
            <a:r>
              <a:rPr lang="en-US" sz="1800" dirty="0" smtClean="0">
                <a:hlinkClick r:id="rId7"/>
              </a:rPr>
              <a:t>http://itu.int/go/reference-table</a:t>
            </a:r>
            <a:r>
              <a:rPr lang="en-US" sz="1800" dirty="0" smtClean="0"/>
              <a:t> )</a:t>
            </a:r>
          </a:p>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12</a:t>
            </a:fld>
            <a:endParaRPr lang="en-US"/>
          </a:p>
        </p:txBody>
      </p:sp>
    </p:spTree>
    <p:extLst>
      <p:ext uri="{BB962C8B-B14F-4D97-AF65-F5344CB8AC3E}">
        <p14:creationId xmlns:p14="http://schemas.microsoft.com/office/powerpoint/2010/main" val="2651519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13</a:t>
            </a:fld>
            <a:endParaRPr lang="en-US"/>
          </a:p>
        </p:txBody>
      </p:sp>
    </p:spTree>
    <p:extLst>
      <p:ext uri="{BB962C8B-B14F-4D97-AF65-F5344CB8AC3E}">
        <p14:creationId xmlns:p14="http://schemas.microsoft.com/office/powerpoint/2010/main" val="2738308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CF937B-DE55-4036-BA0B-F0EA21BA335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3561580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F937B-DE55-4036-BA0B-F0EA21BA335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4026506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F937B-DE55-4036-BA0B-F0EA21BA335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1035918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30605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elium_Break">
    <p:spTree>
      <p:nvGrpSpPr>
        <p:cNvPr id="1" name=""/>
        <p:cNvGrpSpPr/>
        <p:nvPr/>
      </p:nvGrpSpPr>
      <p:grpSpPr>
        <a:xfrm>
          <a:off x="0" y="0"/>
          <a:ext cx="0" cy="0"/>
          <a:chOff x="0" y="0"/>
          <a:chExt cx="0" cy="0"/>
        </a:xfrm>
      </p:grpSpPr>
      <p:sp>
        <p:nvSpPr>
          <p:cNvPr id="22" name="Picture Placeholder 21"/>
          <p:cNvSpPr>
            <a:spLocks noGrp="1"/>
          </p:cNvSpPr>
          <p:nvPr>
            <p:ph type="pic" sz="quarter" idx="14"/>
          </p:nvPr>
        </p:nvSpPr>
        <p:spPr>
          <a:xfrm>
            <a:off x="6735517" y="22302"/>
            <a:ext cx="5545842" cy="6745671"/>
          </a:xfrm>
          <a:custGeom>
            <a:avLst/>
            <a:gdLst>
              <a:gd name="connsiteX0" fmla="*/ 490691 w 11088796"/>
              <a:gd name="connsiteY0" fmla="*/ 11756903 h 13491341"/>
              <a:gd name="connsiteX1" fmla="*/ 733817 w 11088796"/>
              <a:gd name="connsiteY1" fmla="*/ 11837830 h 13491341"/>
              <a:gd name="connsiteX2" fmla="*/ 1808437 w 11088796"/>
              <a:gd name="connsiteY2" fmla="*/ 12656501 h 13491341"/>
              <a:gd name="connsiteX3" fmla="*/ 1856663 w 11088796"/>
              <a:gd name="connsiteY3" fmla="*/ 13306044 h 13491341"/>
              <a:gd name="connsiteX4" fmla="*/ 1236430 w 11088796"/>
              <a:gd name="connsiteY4" fmla="*/ 13407341 h 13491341"/>
              <a:gd name="connsiteX5" fmla="*/ 161810 w 11088796"/>
              <a:gd name="connsiteY5" fmla="*/ 12588671 h 13491341"/>
              <a:gd name="connsiteX6" fmla="*/ 97910 w 11088796"/>
              <a:gd name="connsiteY6" fmla="*/ 11966183 h 13491341"/>
              <a:gd name="connsiteX7" fmla="*/ 490691 w 11088796"/>
              <a:gd name="connsiteY7" fmla="*/ 11756903 h 13491341"/>
              <a:gd name="connsiteX8" fmla="*/ 1287637 w 11088796"/>
              <a:gd name="connsiteY8" fmla="*/ 10710803 h 13491341"/>
              <a:gd name="connsiteX9" fmla="*/ 1523741 w 11088796"/>
              <a:gd name="connsiteY9" fmla="*/ 10800947 h 13491341"/>
              <a:gd name="connsiteX10" fmla="*/ 2598361 w 11088796"/>
              <a:gd name="connsiteY10" fmla="*/ 11619618 h 13491341"/>
              <a:gd name="connsiteX11" fmla="*/ 2667707 w 11088796"/>
              <a:gd name="connsiteY11" fmla="*/ 12241437 h 13491341"/>
              <a:gd name="connsiteX12" fmla="*/ 2049794 w 11088796"/>
              <a:gd name="connsiteY12" fmla="*/ 12339687 h 13491341"/>
              <a:gd name="connsiteX13" fmla="*/ 975175 w 11088796"/>
              <a:gd name="connsiteY13" fmla="*/ 11521017 h 13491341"/>
              <a:gd name="connsiteX14" fmla="*/ 908953 w 11088796"/>
              <a:gd name="connsiteY14" fmla="*/ 10901578 h 13491341"/>
              <a:gd name="connsiteX15" fmla="*/ 1287637 w 11088796"/>
              <a:gd name="connsiteY15" fmla="*/ 10710803 h 13491341"/>
              <a:gd name="connsiteX16" fmla="*/ 1721569 w 11088796"/>
              <a:gd name="connsiteY16" fmla="*/ 9334566 h 13491341"/>
              <a:gd name="connsiteX17" fmla="*/ 1947183 w 11088796"/>
              <a:gd name="connsiteY17" fmla="*/ 9405678 h 13491341"/>
              <a:gd name="connsiteX18" fmla="*/ 3834230 w 11088796"/>
              <a:gd name="connsiteY18" fmla="*/ 10843275 h 13491341"/>
              <a:gd name="connsiteX19" fmla="*/ 3878894 w 11088796"/>
              <a:gd name="connsiteY19" fmla="*/ 11451101 h 13491341"/>
              <a:gd name="connsiteX20" fmla="*/ 3262230 w 11088796"/>
              <a:gd name="connsiteY20" fmla="*/ 11594106 h 13491341"/>
              <a:gd name="connsiteX21" fmla="*/ 1375183 w 11088796"/>
              <a:gd name="connsiteY21" fmla="*/ 10156508 h 13491341"/>
              <a:gd name="connsiteX22" fmla="*/ 1349316 w 11088796"/>
              <a:gd name="connsiteY22" fmla="*/ 9524008 h 13491341"/>
              <a:gd name="connsiteX23" fmla="*/ 1721569 w 11088796"/>
              <a:gd name="connsiteY23" fmla="*/ 9334566 h 13491341"/>
              <a:gd name="connsiteX24" fmla="*/ 2101387 w 11088796"/>
              <a:gd name="connsiteY24" fmla="*/ 7936576 h 13491341"/>
              <a:gd name="connsiteX25" fmla="*/ 2344041 w 11088796"/>
              <a:gd name="connsiteY25" fmla="*/ 8020670 h 13491341"/>
              <a:gd name="connsiteX26" fmla="*/ 5052676 w 11088796"/>
              <a:gd name="connsiteY26" fmla="*/ 10084172 h 13491341"/>
              <a:gd name="connsiteX27" fmla="*/ 5120124 w 11088796"/>
              <a:gd name="connsiteY27" fmla="*/ 10709361 h 13491341"/>
              <a:gd name="connsiteX28" fmla="*/ 4480668 w 11088796"/>
              <a:gd name="connsiteY28" fmla="*/ 10835011 h 13491341"/>
              <a:gd name="connsiteX29" fmla="*/ 1772034 w 11088796"/>
              <a:gd name="connsiteY29" fmla="*/ 8771509 h 13491341"/>
              <a:gd name="connsiteX30" fmla="*/ 1723383 w 11088796"/>
              <a:gd name="connsiteY30" fmla="*/ 8121644 h 13491341"/>
              <a:gd name="connsiteX31" fmla="*/ 2101387 w 11088796"/>
              <a:gd name="connsiteY31" fmla="*/ 7936576 h 13491341"/>
              <a:gd name="connsiteX32" fmla="*/ 1945410 w 11088796"/>
              <a:gd name="connsiteY32" fmla="*/ 6115309 h 13491341"/>
              <a:gd name="connsiteX33" fmla="*/ 2188908 w 11088796"/>
              <a:gd name="connsiteY33" fmla="*/ 6197004 h 13491341"/>
              <a:gd name="connsiteX34" fmla="*/ 6859286 w 11088796"/>
              <a:gd name="connsiteY34" fmla="*/ 9755006 h 13491341"/>
              <a:gd name="connsiteX35" fmla="*/ 6889502 w 11088796"/>
              <a:gd name="connsiteY35" fmla="*/ 10387978 h 13491341"/>
              <a:gd name="connsiteX36" fmla="*/ 6287266 w 11088796"/>
              <a:gd name="connsiteY36" fmla="*/ 10505862 h 13491341"/>
              <a:gd name="connsiteX37" fmla="*/ 1616888 w 11088796"/>
              <a:gd name="connsiteY37" fmla="*/ 6947860 h 13491341"/>
              <a:gd name="connsiteX38" fmla="*/ 1551927 w 11088796"/>
              <a:gd name="connsiteY38" fmla="*/ 6321692 h 13491341"/>
              <a:gd name="connsiteX39" fmla="*/ 1945410 w 11088796"/>
              <a:gd name="connsiteY39" fmla="*/ 6115309 h 13491341"/>
              <a:gd name="connsiteX40" fmla="*/ 1120711 w 11088796"/>
              <a:gd name="connsiteY40" fmla="*/ 3826332 h 13491341"/>
              <a:gd name="connsiteX41" fmla="*/ 1362501 w 11088796"/>
              <a:gd name="connsiteY41" fmla="*/ 3910611 h 13491341"/>
              <a:gd name="connsiteX42" fmla="*/ 9297658 w 11088796"/>
              <a:gd name="connsiteY42" fmla="*/ 9955798 h 13491341"/>
              <a:gd name="connsiteX43" fmla="*/ 9344772 w 11088796"/>
              <a:gd name="connsiteY43" fmla="*/ 10560687 h 13491341"/>
              <a:gd name="connsiteX44" fmla="*/ 8749084 w 11088796"/>
              <a:gd name="connsiteY44" fmla="*/ 10675877 h 13491341"/>
              <a:gd name="connsiteX45" fmla="*/ 813928 w 11088796"/>
              <a:gd name="connsiteY45" fmla="*/ 4630689 h 13491341"/>
              <a:gd name="connsiteX46" fmla="*/ 744971 w 11088796"/>
              <a:gd name="connsiteY46" fmla="*/ 4009160 h 13491341"/>
              <a:gd name="connsiteX47" fmla="*/ 1120711 w 11088796"/>
              <a:gd name="connsiteY47" fmla="*/ 3826332 h 13491341"/>
              <a:gd name="connsiteX48" fmla="*/ 4227254 w 11088796"/>
              <a:gd name="connsiteY48" fmla="*/ 2790686 h 13491341"/>
              <a:gd name="connsiteX49" fmla="*/ 4454070 w 11088796"/>
              <a:gd name="connsiteY49" fmla="*/ 2860658 h 13491341"/>
              <a:gd name="connsiteX50" fmla="*/ 9475564 w 11088796"/>
              <a:gd name="connsiteY50" fmla="*/ 6686148 h 13491341"/>
              <a:gd name="connsiteX51" fmla="*/ 9504938 w 11088796"/>
              <a:gd name="connsiteY51" fmla="*/ 7321320 h 13491341"/>
              <a:gd name="connsiteX52" fmla="*/ 8903564 w 11088796"/>
              <a:gd name="connsiteY52" fmla="*/ 7436978 h 13491341"/>
              <a:gd name="connsiteX53" fmla="*/ 3882070 w 11088796"/>
              <a:gd name="connsiteY53" fmla="*/ 3611488 h 13491341"/>
              <a:gd name="connsiteX54" fmla="*/ 3837020 w 11088796"/>
              <a:gd name="connsiteY54" fmla="*/ 3003370 h 13491341"/>
              <a:gd name="connsiteX55" fmla="*/ 4227254 w 11088796"/>
              <a:gd name="connsiteY55" fmla="*/ 2790686 h 13491341"/>
              <a:gd name="connsiteX56" fmla="*/ 5978286 w 11088796"/>
              <a:gd name="connsiteY56" fmla="*/ 2454748 h 13491341"/>
              <a:gd name="connsiteX57" fmla="*/ 6213830 w 11088796"/>
              <a:gd name="connsiteY57" fmla="*/ 2544466 h 13491341"/>
              <a:gd name="connsiteX58" fmla="*/ 9303674 w 11088796"/>
              <a:gd name="connsiteY58" fmla="*/ 4898383 h 13491341"/>
              <a:gd name="connsiteX59" fmla="*/ 9350860 w 11088796"/>
              <a:gd name="connsiteY59" fmla="*/ 5503319 h 13491341"/>
              <a:gd name="connsiteX60" fmla="*/ 8755108 w 11088796"/>
              <a:gd name="connsiteY60" fmla="*/ 5618451 h 13491341"/>
              <a:gd name="connsiteX61" fmla="*/ 5665264 w 11088796"/>
              <a:gd name="connsiteY61" fmla="*/ 3264535 h 13491341"/>
              <a:gd name="connsiteX62" fmla="*/ 5596232 w 11088796"/>
              <a:gd name="connsiteY62" fmla="*/ 2642955 h 13491341"/>
              <a:gd name="connsiteX63" fmla="*/ 5978286 w 11088796"/>
              <a:gd name="connsiteY63" fmla="*/ 2454748 h 13491341"/>
              <a:gd name="connsiteX64" fmla="*/ 1124504 w 11088796"/>
              <a:gd name="connsiteY64" fmla="*/ 2113497 h 13491341"/>
              <a:gd name="connsiteX65" fmla="*/ 1366063 w 11088796"/>
              <a:gd name="connsiteY65" fmla="*/ 2195470 h 13491341"/>
              <a:gd name="connsiteX66" fmla="*/ 10938820 w 11088796"/>
              <a:gd name="connsiteY66" fmla="*/ 9488219 h 13491341"/>
              <a:gd name="connsiteX67" fmla="*/ 10982418 w 11088796"/>
              <a:gd name="connsiteY67" fmla="*/ 10098117 h 13491341"/>
              <a:gd name="connsiteX68" fmla="*/ 10366800 w 11088796"/>
              <a:gd name="connsiteY68" fmla="*/ 10239076 h 13491341"/>
              <a:gd name="connsiteX69" fmla="*/ 794043 w 11088796"/>
              <a:gd name="connsiteY69" fmla="*/ 2946327 h 13491341"/>
              <a:gd name="connsiteX70" fmla="*/ 744627 w 11088796"/>
              <a:gd name="connsiteY70" fmla="*/ 2298728 h 13491341"/>
              <a:gd name="connsiteX71" fmla="*/ 1124504 w 11088796"/>
              <a:gd name="connsiteY71" fmla="*/ 2113497 h 13491341"/>
              <a:gd name="connsiteX72" fmla="*/ 7356102 w 11088796"/>
              <a:gd name="connsiteY72" fmla="*/ 1797588 h 13491341"/>
              <a:gd name="connsiteX73" fmla="*/ 7581448 w 11088796"/>
              <a:gd name="connsiteY73" fmla="*/ 1868497 h 13491341"/>
              <a:gd name="connsiteX74" fmla="*/ 9593352 w 11088796"/>
              <a:gd name="connsiteY74" fmla="*/ 3401213 h 13491341"/>
              <a:gd name="connsiteX75" fmla="*/ 9637536 w 11088796"/>
              <a:gd name="connsiteY75" fmla="*/ 4008670 h 13491341"/>
              <a:gd name="connsiteX76" fmla="*/ 9021352 w 11088796"/>
              <a:gd name="connsiteY76" fmla="*/ 4152044 h 13491341"/>
              <a:gd name="connsiteX77" fmla="*/ 7009448 w 11088796"/>
              <a:gd name="connsiteY77" fmla="*/ 2619328 h 13491341"/>
              <a:gd name="connsiteX78" fmla="*/ 6984064 w 11088796"/>
              <a:gd name="connsiteY78" fmla="*/ 1987194 h 13491341"/>
              <a:gd name="connsiteX79" fmla="*/ 7356102 w 11088796"/>
              <a:gd name="connsiteY79" fmla="*/ 1797588 h 13491341"/>
              <a:gd name="connsiteX80" fmla="*/ 8626238 w 11088796"/>
              <a:gd name="connsiteY80" fmla="*/ 1077861 h 13491341"/>
              <a:gd name="connsiteX81" fmla="*/ 8867664 w 11088796"/>
              <a:gd name="connsiteY81" fmla="*/ 1161018 h 13491341"/>
              <a:gd name="connsiteX82" fmla="*/ 9942284 w 11088796"/>
              <a:gd name="connsiteY82" fmla="*/ 1979689 h 13491341"/>
              <a:gd name="connsiteX83" fmla="*/ 10009308 w 11088796"/>
              <a:gd name="connsiteY83" fmla="*/ 2604557 h 13491341"/>
              <a:gd name="connsiteX84" fmla="*/ 9370276 w 11088796"/>
              <a:gd name="connsiteY84" fmla="*/ 2730530 h 13491341"/>
              <a:gd name="connsiteX85" fmla="*/ 8295656 w 11088796"/>
              <a:gd name="connsiteY85" fmla="*/ 1911858 h 13491341"/>
              <a:gd name="connsiteX86" fmla="*/ 8250554 w 11088796"/>
              <a:gd name="connsiteY86" fmla="*/ 1264696 h 13491341"/>
              <a:gd name="connsiteX87" fmla="*/ 8626238 w 11088796"/>
              <a:gd name="connsiteY87" fmla="*/ 1077861 h 13491341"/>
              <a:gd name="connsiteX88" fmla="*/ 9447378 w 11088796"/>
              <a:gd name="connsiteY88" fmla="*/ 1 h 13491341"/>
              <a:gd name="connsiteX89" fmla="*/ 9689796 w 11088796"/>
              <a:gd name="connsiteY89" fmla="*/ 81858 h 13491341"/>
              <a:gd name="connsiteX90" fmla="*/ 10764416 w 11088796"/>
              <a:gd name="connsiteY90" fmla="*/ 900529 h 13491341"/>
              <a:gd name="connsiteX91" fmla="*/ 10812642 w 11088796"/>
              <a:gd name="connsiteY91" fmla="*/ 1550070 h 13491341"/>
              <a:gd name="connsiteX92" fmla="*/ 10192408 w 11088796"/>
              <a:gd name="connsiteY92" fmla="*/ 1651368 h 13491341"/>
              <a:gd name="connsiteX93" fmla="*/ 9117788 w 11088796"/>
              <a:gd name="connsiteY93" fmla="*/ 832697 h 13491341"/>
              <a:gd name="connsiteX94" fmla="*/ 9053888 w 11088796"/>
              <a:gd name="connsiteY94" fmla="*/ 210211 h 13491341"/>
              <a:gd name="connsiteX95" fmla="*/ 9447378 w 11088796"/>
              <a:gd name="connsiteY95" fmla="*/ 1 h 134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088796" h="13491341">
                <a:moveTo>
                  <a:pt x="490691" y="11756903"/>
                </a:moveTo>
                <a:cubicBezTo>
                  <a:pt x="576640" y="11756478"/>
                  <a:pt x="661187" y="11782498"/>
                  <a:pt x="733817" y="11837830"/>
                </a:cubicBezTo>
                <a:cubicBezTo>
                  <a:pt x="733817" y="11837830"/>
                  <a:pt x="733817" y="11837830"/>
                  <a:pt x="1808437" y="12656501"/>
                </a:cubicBezTo>
                <a:cubicBezTo>
                  <a:pt x="2002119" y="12804053"/>
                  <a:pt x="2020477" y="13091014"/>
                  <a:pt x="1856663" y="13306044"/>
                </a:cubicBezTo>
                <a:cubicBezTo>
                  <a:pt x="1708962" y="13499922"/>
                  <a:pt x="1430112" y="13554893"/>
                  <a:pt x="1236430" y="13407341"/>
                </a:cubicBezTo>
                <a:cubicBezTo>
                  <a:pt x="1236430" y="13407341"/>
                  <a:pt x="1236430" y="13407341"/>
                  <a:pt x="161810" y="12588671"/>
                </a:cubicBezTo>
                <a:cubicBezTo>
                  <a:pt x="-31872" y="12441120"/>
                  <a:pt x="-49792" y="12160062"/>
                  <a:pt x="97910" y="11966183"/>
                </a:cubicBezTo>
                <a:cubicBezTo>
                  <a:pt x="200294" y="11831790"/>
                  <a:pt x="347442" y="11757613"/>
                  <a:pt x="490691" y="11756903"/>
                </a:cubicBezTo>
                <a:close/>
                <a:moveTo>
                  <a:pt x="1287637" y="10710803"/>
                </a:moveTo>
                <a:cubicBezTo>
                  <a:pt x="1369716" y="10715457"/>
                  <a:pt x="1451110" y="10745615"/>
                  <a:pt x="1523741" y="10800947"/>
                </a:cubicBezTo>
                <a:cubicBezTo>
                  <a:pt x="1523741" y="10800947"/>
                  <a:pt x="1523741" y="10800947"/>
                  <a:pt x="2598361" y="11619618"/>
                </a:cubicBezTo>
                <a:cubicBezTo>
                  <a:pt x="2792042" y="11767170"/>
                  <a:pt x="2832808" y="12024717"/>
                  <a:pt x="2667707" y="12241437"/>
                </a:cubicBezTo>
                <a:cubicBezTo>
                  <a:pt x="2521245" y="12433688"/>
                  <a:pt x="2243477" y="12487239"/>
                  <a:pt x="2049794" y="12339687"/>
                </a:cubicBezTo>
                <a:cubicBezTo>
                  <a:pt x="2049794" y="12339687"/>
                  <a:pt x="2049794" y="12339687"/>
                  <a:pt x="975175" y="11521017"/>
                </a:cubicBezTo>
                <a:cubicBezTo>
                  <a:pt x="781493" y="11373465"/>
                  <a:pt x="762492" y="11093830"/>
                  <a:pt x="908953" y="10901578"/>
                </a:cubicBezTo>
                <a:cubicBezTo>
                  <a:pt x="1012143" y="10766128"/>
                  <a:pt x="1150840" y="10703045"/>
                  <a:pt x="1287637" y="10710803"/>
                </a:cubicBezTo>
                <a:close/>
                <a:moveTo>
                  <a:pt x="1721569" y="9334566"/>
                </a:moveTo>
                <a:cubicBezTo>
                  <a:pt x="1803463" y="9333793"/>
                  <a:pt x="1882852" y="9356669"/>
                  <a:pt x="1947183" y="9405678"/>
                </a:cubicBezTo>
                <a:cubicBezTo>
                  <a:pt x="1947183" y="9405678"/>
                  <a:pt x="1947183" y="9405678"/>
                  <a:pt x="3834230" y="10843275"/>
                </a:cubicBezTo>
                <a:cubicBezTo>
                  <a:pt x="4005780" y="10973966"/>
                  <a:pt x="4026594" y="11257225"/>
                  <a:pt x="3878894" y="11451101"/>
                </a:cubicBezTo>
                <a:cubicBezTo>
                  <a:pt x="3712398" y="11669653"/>
                  <a:pt x="3433780" y="11724797"/>
                  <a:pt x="3262230" y="11594106"/>
                </a:cubicBezTo>
                <a:cubicBezTo>
                  <a:pt x="3262230" y="11594106"/>
                  <a:pt x="3262230" y="11594106"/>
                  <a:pt x="1375183" y="10156508"/>
                </a:cubicBezTo>
                <a:cubicBezTo>
                  <a:pt x="1203633" y="10025818"/>
                  <a:pt x="1182818" y="9742560"/>
                  <a:pt x="1349316" y="9524008"/>
                </a:cubicBezTo>
                <a:cubicBezTo>
                  <a:pt x="1441628" y="9402835"/>
                  <a:pt x="1585080" y="9335855"/>
                  <a:pt x="1721569" y="9334566"/>
                </a:cubicBezTo>
                <a:close/>
                <a:moveTo>
                  <a:pt x="2101387" y="7936576"/>
                </a:moveTo>
                <a:cubicBezTo>
                  <a:pt x="2186631" y="7938355"/>
                  <a:pt x="2271321" y="7965270"/>
                  <a:pt x="2344041" y="8020670"/>
                </a:cubicBezTo>
                <a:cubicBezTo>
                  <a:pt x="2344041" y="8020670"/>
                  <a:pt x="2344041" y="8020670"/>
                  <a:pt x="5052676" y="10084172"/>
                </a:cubicBezTo>
                <a:cubicBezTo>
                  <a:pt x="5246596" y="10231905"/>
                  <a:pt x="5267826" y="10515482"/>
                  <a:pt x="5120124" y="10709361"/>
                </a:cubicBezTo>
                <a:cubicBezTo>
                  <a:pt x="4953624" y="10927915"/>
                  <a:pt x="4674590" y="10982744"/>
                  <a:pt x="4480668" y="10835011"/>
                </a:cubicBezTo>
                <a:cubicBezTo>
                  <a:pt x="4480668" y="10835011"/>
                  <a:pt x="4480668" y="10835011"/>
                  <a:pt x="1772034" y="8771509"/>
                </a:cubicBezTo>
                <a:cubicBezTo>
                  <a:pt x="1578113" y="8623776"/>
                  <a:pt x="1556883" y="8340198"/>
                  <a:pt x="1723383" y="8121644"/>
                </a:cubicBezTo>
                <a:cubicBezTo>
                  <a:pt x="1815697" y="8000470"/>
                  <a:pt x="1959313" y="7933611"/>
                  <a:pt x="2101387" y="7936576"/>
                </a:cubicBezTo>
                <a:close/>
                <a:moveTo>
                  <a:pt x="1945410" y="6115309"/>
                </a:moveTo>
                <a:cubicBezTo>
                  <a:pt x="2031653" y="6115412"/>
                  <a:pt x="2116421" y="6141783"/>
                  <a:pt x="2188908" y="6197004"/>
                </a:cubicBezTo>
                <a:cubicBezTo>
                  <a:pt x="2188908" y="6197004"/>
                  <a:pt x="2188908" y="6197004"/>
                  <a:pt x="6859286" y="9755006"/>
                </a:cubicBezTo>
                <a:cubicBezTo>
                  <a:pt x="7052586" y="9902268"/>
                  <a:pt x="7052554" y="10173950"/>
                  <a:pt x="6889502" y="10387978"/>
                </a:cubicBezTo>
                <a:cubicBezTo>
                  <a:pt x="6742488" y="10580955"/>
                  <a:pt x="6480566" y="10653123"/>
                  <a:pt x="6287266" y="10505862"/>
                </a:cubicBezTo>
                <a:cubicBezTo>
                  <a:pt x="6287266" y="10505862"/>
                  <a:pt x="6287266" y="10505862"/>
                  <a:pt x="1616888" y="6947860"/>
                </a:cubicBezTo>
                <a:cubicBezTo>
                  <a:pt x="1423588" y="6800599"/>
                  <a:pt x="1404912" y="6514668"/>
                  <a:pt x="1551927" y="6321692"/>
                </a:cubicBezTo>
                <a:cubicBezTo>
                  <a:pt x="1653834" y="6187921"/>
                  <a:pt x="1801671" y="6115135"/>
                  <a:pt x="1945410" y="6115309"/>
                </a:cubicBezTo>
                <a:close/>
                <a:moveTo>
                  <a:pt x="1120711" y="3826332"/>
                </a:moveTo>
                <a:cubicBezTo>
                  <a:pt x="1205571" y="3828346"/>
                  <a:pt x="1289952" y="3855341"/>
                  <a:pt x="1362501" y="3910611"/>
                </a:cubicBezTo>
                <a:cubicBezTo>
                  <a:pt x="1362501" y="3910611"/>
                  <a:pt x="1362501" y="3910611"/>
                  <a:pt x="9297658" y="9955798"/>
                </a:cubicBezTo>
                <a:cubicBezTo>
                  <a:pt x="9491122" y="10103183"/>
                  <a:pt x="9491234" y="10368433"/>
                  <a:pt x="9344772" y="10560687"/>
                </a:cubicBezTo>
                <a:cubicBezTo>
                  <a:pt x="9179666" y="10777410"/>
                  <a:pt x="8942548" y="10823263"/>
                  <a:pt x="8749084" y="10675877"/>
                </a:cubicBezTo>
                <a:cubicBezTo>
                  <a:pt x="8749084" y="10675877"/>
                  <a:pt x="8749084" y="10675877"/>
                  <a:pt x="813928" y="4630689"/>
                </a:cubicBezTo>
                <a:cubicBezTo>
                  <a:pt x="620463" y="4483305"/>
                  <a:pt x="579867" y="4225882"/>
                  <a:pt x="744971" y="4009160"/>
                </a:cubicBezTo>
                <a:cubicBezTo>
                  <a:pt x="836511" y="3889001"/>
                  <a:pt x="979277" y="3822972"/>
                  <a:pt x="1120711" y="3826332"/>
                </a:cubicBezTo>
                <a:close/>
                <a:moveTo>
                  <a:pt x="4227254" y="2790686"/>
                </a:moveTo>
                <a:cubicBezTo>
                  <a:pt x="4310200" y="2788659"/>
                  <a:pt x="4389662" y="2811590"/>
                  <a:pt x="4454070" y="2860658"/>
                </a:cubicBezTo>
                <a:cubicBezTo>
                  <a:pt x="4454070" y="2860658"/>
                  <a:pt x="4454070" y="2860658"/>
                  <a:pt x="9475564" y="6686148"/>
                </a:cubicBezTo>
                <a:cubicBezTo>
                  <a:pt x="9647320" y="6816995"/>
                  <a:pt x="9671436" y="7102770"/>
                  <a:pt x="9504938" y="7321320"/>
                </a:cubicBezTo>
                <a:cubicBezTo>
                  <a:pt x="9357238" y="7515197"/>
                  <a:pt x="9075320" y="7567825"/>
                  <a:pt x="8903564" y="7436978"/>
                </a:cubicBezTo>
                <a:cubicBezTo>
                  <a:pt x="8903564" y="7436978"/>
                  <a:pt x="8903564" y="7436978"/>
                  <a:pt x="3882070" y="3611488"/>
                </a:cubicBezTo>
                <a:cubicBezTo>
                  <a:pt x="3710313" y="3480640"/>
                  <a:pt x="3689321" y="3197246"/>
                  <a:pt x="3837020" y="3003370"/>
                </a:cubicBezTo>
                <a:cubicBezTo>
                  <a:pt x="3941082" y="2866775"/>
                  <a:pt x="4089010" y="2794065"/>
                  <a:pt x="4227254" y="2790686"/>
                </a:cubicBezTo>
                <a:close/>
                <a:moveTo>
                  <a:pt x="5978286" y="2454748"/>
                </a:moveTo>
                <a:cubicBezTo>
                  <a:pt x="6060956" y="2459853"/>
                  <a:pt x="6142436" y="2490076"/>
                  <a:pt x="6213830" y="2544466"/>
                </a:cubicBezTo>
                <a:cubicBezTo>
                  <a:pt x="6213830" y="2544466"/>
                  <a:pt x="6213830" y="2544466"/>
                  <a:pt x="9303674" y="4898383"/>
                </a:cubicBezTo>
                <a:cubicBezTo>
                  <a:pt x="9497180" y="5045798"/>
                  <a:pt x="9515962" y="5286598"/>
                  <a:pt x="9350860" y="5503319"/>
                </a:cubicBezTo>
                <a:cubicBezTo>
                  <a:pt x="9204398" y="5695570"/>
                  <a:pt x="8948614" y="5765868"/>
                  <a:pt x="8755108" y="5618451"/>
                </a:cubicBezTo>
                <a:cubicBezTo>
                  <a:pt x="8755108" y="5618451"/>
                  <a:pt x="8755108" y="5618451"/>
                  <a:pt x="5665264" y="3264535"/>
                </a:cubicBezTo>
                <a:cubicBezTo>
                  <a:pt x="5474880" y="3119496"/>
                  <a:pt x="5449770" y="2835207"/>
                  <a:pt x="5596232" y="2642955"/>
                </a:cubicBezTo>
                <a:cubicBezTo>
                  <a:pt x="5699420" y="2507505"/>
                  <a:pt x="5840504" y="2446239"/>
                  <a:pt x="5978286" y="2454748"/>
                </a:cubicBezTo>
                <a:close/>
                <a:moveTo>
                  <a:pt x="1124504" y="2113497"/>
                </a:moveTo>
                <a:cubicBezTo>
                  <a:pt x="1210071" y="2114841"/>
                  <a:pt x="1294642" y="2141060"/>
                  <a:pt x="1366063" y="2195470"/>
                </a:cubicBezTo>
                <a:cubicBezTo>
                  <a:pt x="1366063" y="2195470"/>
                  <a:pt x="1366063" y="2195470"/>
                  <a:pt x="10938820" y="9488219"/>
                </a:cubicBezTo>
                <a:cubicBezTo>
                  <a:pt x="11132398" y="9635692"/>
                  <a:pt x="11129432" y="9905139"/>
                  <a:pt x="10982418" y="10098117"/>
                </a:cubicBezTo>
                <a:cubicBezTo>
                  <a:pt x="10819366" y="10312145"/>
                  <a:pt x="10560378" y="10386547"/>
                  <a:pt x="10366800" y="10239076"/>
                </a:cubicBezTo>
                <a:cubicBezTo>
                  <a:pt x="10366800" y="10239076"/>
                  <a:pt x="10366800" y="10239076"/>
                  <a:pt x="794043" y="2946327"/>
                </a:cubicBezTo>
                <a:cubicBezTo>
                  <a:pt x="603587" y="2801233"/>
                  <a:pt x="581575" y="2512756"/>
                  <a:pt x="744627" y="2298728"/>
                </a:cubicBezTo>
                <a:cubicBezTo>
                  <a:pt x="836511" y="2178117"/>
                  <a:pt x="981892" y="2111258"/>
                  <a:pt x="1124504" y="2113497"/>
                </a:cubicBezTo>
                <a:close/>
                <a:moveTo>
                  <a:pt x="7356102" y="1797588"/>
                </a:moveTo>
                <a:cubicBezTo>
                  <a:pt x="7437918" y="1796756"/>
                  <a:pt x="7517214" y="1819562"/>
                  <a:pt x="7581448" y="1868497"/>
                </a:cubicBezTo>
                <a:cubicBezTo>
                  <a:pt x="7581448" y="1868497"/>
                  <a:pt x="7581448" y="1868497"/>
                  <a:pt x="9593352" y="3401213"/>
                </a:cubicBezTo>
                <a:cubicBezTo>
                  <a:pt x="9764644" y="3531709"/>
                  <a:pt x="9785234" y="3814795"/>
                  <a:pt x="9637536" y="4008670"/>
                </a:cubicBezTo>
                <a:cubicBezTo>
                  <a:pt x="9471038" y="4227222"/>
                  <a:pt x="9192646" y="4282538"/>
                  <a:pt x="9021352" y="4152044"/>
                </a:cubicBezTo>
                <a:cubicBezTo>
                  <a:pt x="9021352" y="4152044"/>
                  <a:pt x="9021352" y="4152044"/>
                  <a:pt x="7009448" y="2619328"/>
                </a:cubicBezTo>
                <a:cubicBezTo>
                  <a:pt x="6838156" y="2488833"/>
                  <a:pt x="6817566" y="2205746"/>
                  <a:pt x="6984064" y="1987194"/>
                </a:cubicBezTo>
                <a:cubicBezTo>
                  <a:pt x="7076376" y="1866022"/>
                  <a:pt x="7219740" y="1798975"/>
                  <a:pt x="7356102" y="1797588"/>
                </a:cubicBezTo>
                <a:close/>
                <a:moveTo>
                  <a:pt x="8626238" y="1077861"/>
                </a:moveTo>
                <a:cubicBezTo>
                  <a:pt x="8710866" y="1079170"/>
                  <a:pt x="8795034" y="1105687"/>
                  <a:pt x="8867664" y="1161018"/>
                </a:cubicBezTo>
                <a:cubicBezTo>
                  <a:pt x="8867664" y="1161018"/>
                  <a:pt x="8867664" y="1161018"/>
                  <a:pt x="9942284" y="1979689"/>
                </a:cubicBezTo>
                <a:cubicBezTo>
                  <a:pt x="10135964" y="2127242"/>
                  <a:pt x="10157008" y="2410678"/>
                  <a:pt x="10009308" y="2604557"/>
                </a:cubicBezTo>
                <a:cubicBezTo>
                  <a:pt x="9842808" y="2823111"/>
                  <a:pt x="9563958" y="2878081"/>
                  <a:pt x="9370276" y="2730530"/>
                </a:cubicBezTo>
                <a:cubicBezTo>
                  <a:pt x="9370276" y="2730530"/>
                  <a:pt x="9370276" y="2730530"/>
                  <a:pt x="8295656" y="1911858"/>
                </a:cubicBezTo>
                <a:cubicBezTo>
                  <a:pt x="8101974" y="1764307"/>
                  <a:pt x="8084054" y="1483251"/>
                  <a:pt x="8250554" y="1264696"/>
                </a:cubicBezTo>
                <a:cubicBezTo>
                  <a:pt x="8342868" y="1143522"/>
                  <a:pt x="8485190" y="1075680"/>
                  <a:pt x="8626238" y="1077861"/>
                </a:cubicBezTo>
                <a:close/>
                <a:moveTo>
                  <a:pt x="9447378" y="1"/>
                </a:moveTo>
                <a:cubicBezTo>
                  <a:pt x="9532998" y="9"/>
                  <a:pt x="9617166" y="26526"/>
                  <a:pt x="9689796" y="81858"/>
                </a:cubicBezTo>
                <a:cubicBezTo>
                  <a:pt x="9689796" y="81858"/>
                  <a:pt x="9689796" y="81858"/>
                  <a:pt x="10764416" y="900529"/>
                </a:cubicBezTo>
                <a:cubicBezTo>
                  <a:pt x="10958096" y="1048080"/>
                  <a:pt x="10979140" y="1331516"/>
                  <a:pt x="10812642" y="1550070"/>
                </a:cubicBezTo>
                <a:cubicBezTo>
                  <a:pt x="10664940" y="1743949"/>
                  <a:pt x="10386090" y="1798919"/>
                  <a:pt x="10192408" y="1651368"/>
                </a:cubicBezTo>
                <a:cubicBezTo>
                  <a:pt x="10192408" y="1651368"/>
                  <a:pt x="10192408" y="1651368"/>
                  <a:pt x="9117788" y="832697"/>
                </a:cubicBezTo>
                <a:cubicBezTo>
                  <a:pt x="8924106" y="685146"/>
                  <a:pt x="8906186" y="404090"/>
                  <a:pt x="9053888" y="210211"/>
                </a:cubicBezTo>
                <a:cubicBezTo>
                  <a:pt x="9157950" y="73615"/>
                  <a:pt x="9304680" y="-11"/>
                  <a:pt x="9447378" y="1"/>
                </a:cubicBezTo>
                <a:close/>
              </a:path>
            </a:pathLst>
          </a:custGeom>
          <a:effectLst/>
        </p:spPr>
        <p:txBody>
          <a:bodyPr wrap="square">
            <a:no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 name="Rectangle 1"/>
          <p:cNvSpPr/>
          <p:nvPr userDrawn="1"/>
        </p:nvSpPr>
        <p:spPr>
          <a:xfrm>
            <a:off x="3870481" y="6266986"/>
            <a:ext cx="4082410" cy="5009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1754728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89071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3500" b="1">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3892827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2930177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513372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1701792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with logo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18909290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F937B-DE55-4036-BA0B-F0EA21BA335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85310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ally blank no logo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6364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3250"/>
            <a:ext cx="4011084" cy="8318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603251"/>
            <a:ext cx="6815667"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435101"/>
            <a:ext cx="4011084"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2749855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389717" y="5367338"/>
            <a:ext cx="73152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562537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2480561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82083"/>
            <a:ext cx="27432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82083"/>
            <a:ext cx="80264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1368422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20" descr="Watermark"/>
          <p:cNvPicPr>
            <a:picLocks noChangeAspect="1" noChangeArrowheads="1"/>
          </p:cNvPicPr>
          <p:nvPr userDrawn="1"/>
        </p:nvPicPr>
        <p:blipFill>
          <a:blip r:embed="rId2">
            <a:extLst>
              <a:ext uri="{28A0092B-C50C-407E-A947-70E740481C1C}">
                <a14:useLocalDpi xmlns:a14="http://schemas.microsoft.com/office/drawing/2010/main" val="0"/>
              </a:ext>
            </a:extLst>
          </a:blip>
          <a:srcRect l="6723" b="12773"/>
          <a:stretch>
            <a:fillRect/>
          </a:stretch>
        </p:blipFill>
        <p:spPr bwMode="auto">
          <a:xfrm>
            <a:off x="1" y="765176"/>
            <a:ext cx="8591551"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C:\Users\andreev\Downloads\150logo-Blue-horizonta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567" y="-211138"/>
            <a:ext cx="1797051" cy="10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95920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2" name="Picture 20" descr="Watermark"/>
          <p:cNvPicPr>
            <a:picLocks noChangeAspect="1" noChangeArrowheads="1"/>
          </p:cNvPicPr>
          <p:nvPr userDrawn="1"/>
        </p:nvPicPr>
        <p:blipFill>
          <a:blip r:embed="rId2">
            <a:extLst>
              <a:ext uri="{28A0092B-C50C-407E-A947-70E740481C1C}">
                <a14:useLocalDpi xmlns:a14="http://schemas.microsoft.com/office/drawing/2010/main" val="0"/>
              </a:ext>
            </a:extLst>
          </a:blip>
          <a:srcRect l="6723" b="12773"/>
          <a:stretch>
            <a:fillRect/>
          </a:stretch>
        </p:blipFill>
        <p:spPr bwMode="auto">
          <a:xfrm>
            <a:off x="1" y="765176"/>
            <a:ext cx="8591551"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C:\Users\andreev\Downloads\150logo-Blue-horizonta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567" y="-211138"/>
            <a:ext cx="1797051" cy="10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385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2" name="Picture 20" descr="Watermark"/>
          <p:cNvPicPr>
            <a:picLocks noChangeAspect="1" noChangeArrowheads="1"/>
          </p:cNvPicPr>
          <p:nvPr userDrawn="1"/>
        </p:nvPicPr>
        <p:blipFill>
          <a:blip r:embed="rId2">
            <a:extLst>
              <a:ext uri="{28A0092B-C50C-407E-A947-70E740481C1C}">
                <a14:useLocalDpi xmlns:a14="http://schemas.microsoft.com/office/drawing/2010/main" val="0"/>
              </a:ext>
            </a:extLst>
          </a:blip>
          <a:srcRect l="6723" b="12773"/>
          <a:stretch>
            <a:fillRect/>
          </a:stretch>
        </p:blipFill>
        <p:spPr bwMode="auto">
          <a:xfrm>
            <a:off x="1" y="765176"/>
            <a:ext cx="8591551"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C:\Users\andreev\Downloads\150logo-Blue-horizonta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567" y="-211138"/>
            <a:ext cx="1797051" cy="10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3631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2" name="Picture 20" descr="Watermark"/>
          <p:cNvPicPr>
            <a:picLocks noChangeAspect="1" noChangeArrowheads="1"/>
          </p:cNvPicPr>
          <p:nvPr userDrawn="1"/>
        </p:nvPicPr>
        <p:blipFill>
          <a:blip r:embed="rId2">
            <a:extLst>
              <a:ext uri="{28A0092B-C50C-407E-A947-70E740481C1C}">
                <a14:useLocalDpi xmlns:a14="http://schemas.microsoft.com/office/drawing/2010/main" val="0"/>
              </a:ext>
            </a:extLst>
          </a:blip>
          <a:srcRect l="6723" b="12773"/>
          <a:stretch>
            <a:fillRect/>
          </a:stretch>
        </p:blipFill>
        <p:spPr bwMode="auto">
          <a:xfrm>
            <a:off x="1" y="765176"/>
            <a:ext cx="8591551"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C:\Users\andreev\Downloads\150logo-Blue-horizonta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567" y="-211138"/>
            <a:ext cx="1797051" cy="10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632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2" name="Picture 20" descr="Watermark"/>
          <p:cNvPicPr>
            <a:picLocks noChangeAspect="1" noChangeArrowheads="1"/>
          </p:cNvPicPr>
          <p:nvPr userDrawn="1"/>
        </p:nvPicPr>
        <p:blipFill>
          <a:blip r:embed="rId2">
            <a:extLst>
              <a:ext uri="{28A0092B-C50C-407E-A947-70E740481C1C}">
                <a14:useLocalDpi xmlns:a14="http://schemas.microsoft.com/office/drawing/2010/main" val="0"/>
              </a:ext>
            </a:extLst>
          </a:blip>
          <a:srcRect l="6723" b="12773"/>
          <a:stretch>
            <a:fillRect/>
          </a:stretch>
        </p:blipFill>
        <p:spPr bwMode="auto">
          <a:xfrm>
            <a:off x="1" y="765176"/>
            <a:ext cx="8591551"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C:\Users\andreev\Downloads\150logo-Blue-horizonta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567" y="-211138"/>
            <a:ext cx="1797051" cy="10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3934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CF937B-DE55-4036-BA0B-F0EA21BA335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1844432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CF937B-DE55-4036-BA0B-F0EA21BA335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391544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CF937B-DE55-4036-BA0B-F0EA21BA335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3252937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CF937B-DE55-4036-BA0B-F0EA21BA335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1435902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F937B-DE55-4036-BA0B-F0EA21BA335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960722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CF937B-DE55-4036-BA0B-F0EA21BA335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1742473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CF937B-DE55-4036-BA0B-F0EA21BA335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2584724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jp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F937B-DE55-4036-BA0B-F0EA21BA335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68F8D-03EF-4588-9F60-ACF73A1CBE67}" type="slidenum">
              <a:rPr lang="en-US" smtClean="0"/>
              <a:t>‹#›</a:t>
            </a:fld>
            <a:endParaRPr lang="en-US"/>
          </a:p>
        </p:txBody>
      </p:sp>
    </p:spTree>
    <p:extLst>
      <p:ext uri="{BB962C8B-B14F-4D97-AF65-F5344CB8AC3E}">
        <p14:creationId xmlns:p14="http://schemas.microsoft.com/office/powerpoint/2010/main" val="3944267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9" r:id="rId13"/>
    <p:sldLayoutId id="214748367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70972"/>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968501"/>
            <a:ext cx="10972800" cy="38311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4673600" y="6176434"/>
            <a:ext cx="28448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pPr defTabSz="457200"/>
            <a:fld id="{283C63E4-F9BE-C24A-B4FF-309EB18BA564}" type="slidenum">
              <a:rPr lang="en-US" smtClean="0">
                <a:solidFill>
                  <a:srgbClr val="4F81BD">
                    <a:lumMod val="60000"/>
                    <a:lumOff val="40000"/>
                  </a:srgbClr>
                </a:solidFill>
              </a:rPr>
              <a:pPr defTabSz="457200"/>
              <a:t>‹#›</a:t>
            </a:fld>
            <a:endParaRPr lang="en-US" dirty="0">
              <a:solidFill>
                <a:srgbClr val="4F81BD">
                  <a:lumMod val="60000"/>
                  <a:lumOff val="40000"/>
                </a:srgbClr>
              </a:solidFill>
            </a:endParaRPr>
          </a:p>
        </p:txBody>
      </p:sp>
    </p:spTree>
    <p:extLst>
      <p:ext uri="{BB962C8B-B14F-4D97-AF65-F5344CB8AC3E}">
        <p14:creationId xmlns:p14="http://schemas.microsoft.com/office/powerpoint/2010/main" val="114370268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timing>
    <p:tnLst>
      <p:par>
        <p:cTn id="1" dur="indefinite" restart="never" nodeType="tmRoot"/>
      </p:par>
    </p:tnLst>
  </p:timing>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hyperlink" Target="mailto:tsbsg11@itu.int" TargetMode="External"/><Relationship Id="rId4" Type="http://schemas.openxmlformats.org/officeDocument/2006/relationships/hyperlink" Target="http://www.itu.int/itu-t/go/sg11"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4.xml"/><Relationship Id="rId5" Type="http://schemas.openxmlformats.org/officeDocument/2006/relationships/hyperlink" Target="http://itu.int/en/ITU-T/C-I/Pages/IM/Internet-speed.aspx" TargetMode="External"/><Relationship Id="rId4" Type="http://schemas.openxmlformats.org/officeDocument/2006/relationships/hyperlink" Target="http://www.itu.int/rec/T-REC-Q.3960-201607-I"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tu.int/en/ITU-T/studygroups/2013-2016/11/Pages/CASC.aspx" TargetMode="External"/><Relationship Id="rId7" Type="http://schemas.openxmlformats.org/officeDocument/2006/relationships/hyperlink" Target="http://itu.int/go/reference-table"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itu.int/go/key-technologies" TargetMode="External"/><Relationship Id="rId5" Type="http://schemas.openxmlformats.org/officeDocument/2006/relationships/hyperlink" Target="http://www.itu.int/md/T13-SG11-160324-TD-WP4-0041/en" TargetMode="External"/><Relationship Id="rId4" Type="http://schemas.openxmlformats.org/officeDocument/2006/relationships/hyperlink" Target="https://www.itu.int/md/T13-SG11-151202-TD-GEN-1050/e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itu.int/itu-t/go/sg11" TargetMode="External"/><Relationship Id="rId3" Type="http://schemas.openxmlformats.org/officeDocument/2006/relationships/hyperlink" Target="http://www.itu.int/en/ITU-T/C-I/Pages/IM/Internet-speed.aspx" TargetMode="External"/><Relationship Id="rId7" Type="http://schemas.openxmlformats.org/officeDocument/2006/relationships/hyperlink" Target="https://www.itu.int/en/ITU-T/sdn/Pages/default.aspx" TargetMode="External"/><Relationship Id="rId2" Type="http://schemas.openxmlformats.org/officeDocument/2006/relationships/hyperlink" Target="http://www.itu.int/en/ITU-T/studygroups/2013-2016/11/Pages/counterfeit.aspx" TargetMode="External"/><Relationship Id="rId1" Type="http://schemas.openxmlformats.org/officeDocument/2006/relationships/slideLayout" Target="../slideLayouts/slideLayout16.xml"/><Relationship Id="rId6" Type="http://schemas.openxmlformats.org/officeDocument/2006/relationships/hyperlink" Target="https://www.itu.int/en/ITU-T/C-I/Pages/SIP/IMS.aspx" TargetMode="External"/><Relationship Id="rId5" Type="http://schemas.openxmlformats.org/officeDocument/2006/relationships/hyperlink" Target="https://www.itu.int/en/ITU-T/studygroups/2013-2016/11/Pages/CASC.aspx" TargetMode="External"/><Relationship Id="rId4" Type="http://schemas.openxmlformats.org/officeDocument/2006/relationships/hyperlink" Target="http://www.itu.int/en/ITU-T/C-I/Pages/default.aspx"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hyperlink" Target="http://www.itu.int/md/T13-SG11-160627-TD-GEN-1343/en" TargetMode="Externa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4" Type="http://schemas.openxmlformats.org/officeDocument/2006/relationships/hyperlink" Target="http://www.itu.int/en/ITU-T/Workshops-and-Seminars/conformity-interoperability/20150112/Pages/Programme.aspx"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itu.int/en/ITU-T/Workshops-and-Seminars/201606/Pages/default.aspx" TargetMode="External"/><Relationship Id="rId2" Type="http://schemas.openxmlformats.org/officeDocument/2006/relationships/hyperlink" Target="http://itu.int/en/ITU-T/Workshops-and-Seminars/20160628/Pages/default.aspx" TargetMode="Externa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4" Type="http://schemas.openxmlformats.org/officeDocument/2006/relationships/hyperlink" Target="http://www.itu.int/en/ITU-T/jca/cit/Pages/default.asp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itu.int/md/T13-TSAG-150602-TD-GEN-0245/en" TargetMode="External"/><Relationship Id="rId2" Type="http://schemas.openxmlformats.org/officeDocument/2006/relationships/hyperlink" Target="http://www.itu.int/ITU-T/workprog/wp_item.aspx?isn=9971" TargetMode="Externa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oleObject" Target="../embeddings/Microsoft_Visio_2003-2010_Drawing1111111111.vsd"/></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hyperlink" Target="https://www.itu.int/ITU-T/workprog/wp_item.aspx?isn=10504" TargetMode="External"/><Relationship Id="rId3" Type="http://schemas.openxmlformats.org/officeDocument/2006/relationships/hyperlink" Target="https://www.itu.int/en/ITU-T/C-I/Pages/WSHP_counterfeit.aspx" TargetMode="External"/><Relationship Id="rId7" Type="http://schemas.openxmlformats.org/officeDocument/2006/relationships/hyperlink" Target="http://www.itu.int/ITU-T/workprog/wp_item.aspx?isn=10502"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hyperlink" Target="http://www.itu.int/pub/T-TUT-CCICT" TargetMode="External"/><Relationship Id="rId11" Type="http://schemas.openxmlformats.org/officeDocument/2006/relationships/image" Target="../media/image10.png"/><Relationship Id="rId5" Type="http://schemas.openxmlformats.org/officeDocument/2006/relationships/hyperlink" Target="https://www.itu.int/en/ITU-T/Workshops-and-Seminars/20160628/Pages/default.aspx" TargetMode="External"/><Relationship Id="rId10" Type="http://schemas.openxmlformats.org/officeDocument/2006/relationships/image" Target="../media/image9.png"/><Relationship Id="rId4" Type="http://schemas.openxmlformats.org/officeDocument/2006/relationships/hyperlink" Target="http://www.itu.int/en/ITU-T/studygroups/2013-2016/11/Pages/doa.aspx" TargetMode="Externa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4087" y="3520125"/>
            <a:ext cx="5261736" cy="1877437"/>
          </a:xfrm>
          <a:prstGeom prst="rect">
            <a:avLst/>
          </a:prstGeom>
          <a:noFill/>
        </p:spPr>
        <p:txBody>
          <a:bodyPr wrap="square" rtlCol="0">
            <a:spAutoFit/>
          </a:bodyPr>
          <a:lstStyle/>
          <a:p>
            <a:pPr algn="r"/>
            <a:r>
              <a:rPr lang="en-US" sz="2400" b="1" dirty="0" err="1">
                <a:solidFill>
                  <a:schemeClr val="tx2"/>
                </a:solidFill>
                <a:latin typeface="Lato Black" charset="0"/>
                <a:ea typeface="Lato Black" charset="0"/>
                <a:cs typeface="Lato Black" charset="0"/>
              </a:rPr>
              <a:t>Signalling</a:t>
            </a:r>
            <a:r>
              <a:rPr lang="en-US" sz="2400" b="1" dirty="0">
                <a:solidFill>
                  <a:schemeClr val="tx2"/>
                </a:solidFill>
                <a:latin typeface="Lato Black" charset="0"/>
                <a:ea typeface="Lato Black" charset="0"/>
                <a:cs typeface="Lato Black" charset="0"/>
              </a:rPr>
              <a:t> requirements, protocols </a:t>
            </a:r>
            <a:r>
              <a:rPr lang="en-US" sz="2400" b="1" dirty="0" smtClean="0">
                <a:solidFill>
                  <a:schemeClr val="tx2"/>
                </a:solidFill>
                <a:latin typeface="Lato Black" charset="0"/>
                <a:ea typeface="Lato Black" charset="0"/>
                <a:cs typeface="Lato Black" charset="0"/>
              </a:rPr>
              <a:t>and </a:t>
            </a:r>
            <a:r>
              <a:rPr lang="en-US" sz="2400" b="1" dirty="0">
                <a:solidFill>
                  <a:schemeClr val="tx2"/>
                </a:solidFill>
                <a:latin typeface="Lato Black" charset="0"/>
                <a:ea typeface="Lato Black" charset="0"/>
                <a:cs typeface="Lato Black" charset="0"/>
              </a:rPr>
              <a:t>test specifications</a:t>
            </a:r>
          </a:p>
          <a:p>
            <a:pPr algn="r"/>
            <a:endParaRPr lang="en-US" sz="6800" b="1" dirty="0">
              <a:solidFill>
                <a:schemeClr val="tx2"/>
              </a:solidFill>
              <a:latin typeface="Lato Black" charset="0"/>
              <a:ea typeface="Lato Black" charset="0"/>
              <a:cs typeface="Lato Black" charset="0"/>
            </a:endParaRPr>
          </a:p>
        </p:txBody>
      </p:sp>
      <p:sp>
        <p:nvSpPr>
          <p:cNvPr id="6" name="TextBox 5"/>
          <p:cNvSpPr txBox="1"/>
          <p:nvPr/>
        </p:nvSpPr>
        <p:spPr>
          <a:xfrm>
            <a:off x="876236" y="1816174"/>
            <a:ext cx="5057538" cy="1446550"/>
          </a:xfrm>
          <a:prstGeom prst="rect">
            <a:avLst/>
          </a:prstGeom>
          <a:noFill/>
        </p:spPr>
        <p:txBody>
          <a:bodyPr wrap="none" rtlCol="0">
            <a:spAutoFit/>
          </a:bodyPr>
          <a:lstStyle/>
          <a:p>
            <a:pPr algn="r"/>
            <a:r>
              <a:rPr lang="en-US" sz="4400" b="1" dirty="0" smtClean="0">
                <a:solidFill>
                  <a:schemeClr val="accent1">
                    <a:lumMod val="75000"/>
                  </a:schemeClr>
                </a:solidFill>
                <a:latin typeface="Lato Black" charset="0"/>
                <a:ea typeface="Lato Black" charset="0"/>
                <a:cs typeface="Lato Black" charset="0"/>
              </a:rPr>
              <a:t>ITU-T</a:t>
            </a:r>
            <a:br>
              <a:rPr lang="en-US" sz="4400" b="1" dirty="0" smtClean="0">
                <a:solidFill>
                  <a:schemeClr val="accent1">
                    <a:lumMod val="75000"/>
                  </a:schemeClr>
                </a:solidFill>
                <a:latin typeface="Lato Black" charset="0"/>
                <a:ea typeface="Lato Black" charset="0"/>
                <a:cs typeface="Lato Black" charset="0"/>
              </a:rPr>
            </a:br>
            <a:r>
              <a:rPr lang="en-US" sz="4400" b="1" dirty="0" smtClean="0">
                <a:solidFill>
                  <a:schemeClr val="accent1">
                    <a:lumMod val="75000"/>
                  </a:schemeClr>
                </a:solidFill>
                <a:latin typeface="Lato Black" charset="0"/>
                <a:ea typeface="Lato Black" charset="0"/>
                <a:cs typeface="Lato Black" charset="0"/>
              </a:rPr>
              <a:t>STUDY GROUP 11</a:t>
            </a:r>
          </a:p>
        </p:txBody>
      </p:sp>
      <p:pic>
        <p:nvPicPr>
          <p:cNvPr id="4" name="Picture 3"/>
          <p:cNvPicPr>
            <a:picLocks noChangeAspect="1"/>
          </p:cNvPicPr>
          <p:nvPr/>
        </p:nvPicPr>
        <p:blipFill>
          <a:blip r:embed="rId2"/>
          <a:stretch>
            <a:fillRect/>
          </a:stretch>
        </p:blipFill>
        <p:spPr>
          <a:xfrm>
            <a:off x="6908800" y="334357"/>
            <a:ext cx="5283200" cy="2765813"/>
          </a:xfrm>
          <a:prstGeom prst="rect">
            <a:avLst/>
          </a:prstGeom>
        </p:spPr>
      </p:pic>
      <p:sp>
        <p:nvSpPr>
          <p:cNvPr id="3" name="Rectangle 2"/>
          <p:cNvSpPr/>
          <p:nvPr/>
        </p:nvSpPr>
        <p:spPr>
          <a:xfrm>
            <a:off x="3767740" y="6104021"/>
            <a:ext cx="4317481" cy="753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6865253" y="3485401"/>
            <a:ext cx="3987815" cy="2677656"/>
          </a:xfrm>
          <a:prstGeom prst="rect">
            <a:avLst/>
          </a:prstGeom>
          <a:noFill/>
        </p:spPr>
        <p:txBody>
          <a:bodyPr wrap="square" rtlCol="0">
            <a:spAutoFit/>
          </a:bodyPr>
          <a:lstStyle/>
          <a:p>
            <a:r>
              <a:rPr lang="en-US" sz="2400" b="1" dirty="0">
                <a:solidFill>
                  <a:schemeClr val="accent1">
                    <a:lumMod val="75000"/>
                  </a:schemeClr>
                </a:solidFill>
                <a:latin typeface="Lato Black" charset="0"/>
                <a:ea typeface="Lato Black" charset="0"/>
                <a:cs typeface="Lato Black" charset="0"/>
              </a:rPr>
              <a:t>Kaoru </a:t>
            </a:r>
            <a:r>
              <a:rPr lang="en-US" sz="2400" b="1" dirty="0" err="1">
                <a:solidFill>
                  <a:schemeClr val="accent1">
                    <a:lumMod val="75000"/>
                  </a:schemeClr>
                </a:solidFill>
                <a:latin typeface="Lato Black" charset="0"/>
                <a:ea typeface="Lato Black" charset="0"/>
                <a:cs typeface="Lato Black" charset="0"/>
              </a:rPr>
              <a:t>Kenyoshi</a:t>
            </a:r>
            <a:r>
              <a:rPr lang="en-US" sz="2400" b="1" dirty="0">
                <a:solidFill>
                  <a:schemeClr val="accent1">
                    <a:lumMod val="75000"/>
                  </a:schemeClr>
                </a:solidFill>
                <a:latin typeface="Lato Black" charset="0"/>
                <a:ea typeface="Lato Black" charset="0"/>
                <a:cs typeface="Lato Black" charset="0"/>
              </a:rPr>
              <a:t> </a:t>
            </a:r>
            <a:r>
              <a:rPr lang="en-US" sz="2400" b="1" dirty="0" smtClean="0">
                <a:solidFill>
                  <a:schemeClr val="accent1">
                    <a:lumMod val="75000"/>
                  </a:schemeClr>
                </a:solidFill>
                <a:latin typeface="Lato Black" charset="0"/>
                <a:ea typeface="Lato Black" charset="0"/>
                <a:cs typeface="Lato Black" charset="0"/>
              </a:rPr>
              <a:t/>
            </a:r>
            <a:br>
              <a:rPr lang="en-US" sz="2400" b="1" dirty="0" smtClean="0">
                <a:solidFill>
                  <a:schemeClr val="accent1">
                    <a:lumMod val="75000"/>
                  </a:schemeClr>
                </a:solidFill>
                <a:latin typeface="Lato Black" charset="0"/>
                <a:ea typeface="Lato Black" charset="0"/>
                <a:cs typeface="Lato Black" charset="0"/>
              </a:rPr>
            </a:br>
            <a:r>
              <a:rPr lang="en-US" b="1" dirty="0" smtClean="0">
                <a:solidFill>
                  <a:schemeClr val="accent1">
                    <a:lumMod val="75000"/>
                  </a:schemeClr>
                </a:solidFill>
                <a:latin typeface="Lato Black" charset="0"/>
                <a:ea typeface="Lato Black" charset="0"/>
                <a:cs typeface="Lato Black" charset="0"/>
              </a:rPr>
              <a:t>(</a:t>
            </a:r>
            <a:r>
              <a:rPr lang="en-US" b="1" dirty="0">
                <a:solidFill>
                  <a:schemeClr val="accent1">
                    <a:lumMod val="75000"/>
                  </a:schemeClr>
                </a:solidFill>
                <a:latin typeface="Lato Black" charset="0"/>
                <a:ea typeface="Lato Black" charset="0"/>
                <a:cs typeface="Lato Black" charset="0"/>
              </a:rPr>
              <a:t>NEC, Japan)</a:t>
            </a:r>
          </a:p>
          <a:p>
            <a:r>
              <a:rPr lang="en-US" b="1" dirty="0">
                <a:solidFill>
                  <a:schemeClr val="accent1">
                    <a:lumMod val="75000"/>
                  </a:schemeClr>
                </a:solidFill>
                <a:latin typeface="Lato Black" charset="0"/>
                <a:ea typeface="Lato Black" charset="0"/>
                <a:cs typeface="Lato Black" charset="0"/>
              </a:rPr>
              <a:t>Vice-chairman, SG11</a:t>
            </a:r>
          </a:p>
          <a:p>
            <a:endParaRPr lang="en-US" sz="1600" dirty="0" smtClean="0">
              <a:solidFill>
                <a:schemeClr val="accent1">
                  <a:lumMod val="75000"/>
                </a:schemeClr>
              </a:solidFill>
              <a:latin typeface="Lato Black" charset="0"/>
              <a:ea typeface="Lato Black" charset="0"/>
              <a:cs typeface="Lato Black" charset="0"/>
            </a:endParaRPr>
          </a:p>
          <a:p>
            <a:r>
              <a:rPr lang="en-US" sz="1600" dirty="0" smtClean="0">
                <a:solidFill>
                  <a:schemeClr val="accent1">
                    <a:lumMod val="75000"/>
                  </a:schemeClr>
                </a:solidFill>
                <a:latin typeface="Lato Black" charset="0"/>
                <a:ea typeface="Lato Black" charset="0"/>
                <a:cs typeface="Lato Black" charset="0"/>
              </a:rPr>
              <a:t>on </a:t>
            </a:r>
            <a:r>
              <a:rPr lang="en-US" sz="1600" dirty="0">
                <a:solidFill>
                  <a:schemeClr val="accent1">
                    <a:lumMod val="75000"/>
                  </a:schemeClr>
                </a:solidFill>
                <a:latin typeface="Lato Black" charset="0"/>
                <a:ea typeface="Lato Black" charset="0"/>
                <a:cs typeface="Lato Black" charset="0"/>
              </a:rPr>
              <a:t>behalf of </a:t>
            </a:r>
            <a:endParaRPr lang="en-US" sz="1600" dirty="0" smtClean="0">
              <a:solidFill>
                <a:schemeClr val="accent1">
                  <a:lumMod val="75000"/>
                </a:schemeClr>
              </a:solidFill>
              <a:latin typeface="Lato Black" charset="0"/>
              <a:ea typeface="Lato Black" charset="0"/>
              <a:cs typeface="Lato Black" charset="0"/>
            </a:endParaRPr>
          </a:p>
          <a:p>
            <a:endParaRPr lang="en-US" sz="1600" dirty="0">
              <a:solidFill>
                <a:schemeClr val="accent1">
                  <a:lumMod val="75000"/>
                </a:schemeClr>
              </a:solidFill>
              <a:latin typeface="Lato Black" charset="0"/>
              <a:ea typeface="Lato Black" charset="0"/>
              <a:cs typeface="Lato Black" charset="0"/>
            </a:endParaRPr>
          </a:p>
          <a:p>
            <a:r>
              <a:rPr lang="en-US" sz="2400" b="1" dirty="0" smtClean="0">
                <a:solidFill>
                  <a:schemeClr val="accent1">
                    <a:lumMod val="75000"/>
                  </a:schemeClr>
                </a:solidFill>
                <a:latin typeface="Lato Black" charset="0"/>
                <a:ea typeface="Lato Black" charset="0"/>
                <a:cs typeface="Lato Black" charset="0"/>
              </a:rPr>
              <a:t>Wei </a:t>
            </a:r>
            <a:r>
              <a:rPr lang="en-US" sz="2400" b="1" dirty="0">
                <a:solidFill>
                  <a:schemeClr val="accent1">
                    <a:lumMod val="75000"/>
                  </a:schemeClr>
                </a:solidFill>
                <a:latin typeface="Lato Black" charset="0"/>
                <a:ea typeface="Lato Black" charset="0"/>
                <a:cs typeface="Lato Black" charset="0"/>
              </a:rPr>
              <a:t>FENG </a:t>
            </a:r>
            <a:r>
              <a:rPr lang="en-US" sz="2400" b="1" dirty="0" smtClean="0">
                <a:solidFill>
                  <a:schemeClr val="accent1">
                    <a:lumMod val="75000"/>
                  </a:schemeClr>
                </a:solidFill>
                <a:latin typeface="Lato Black" charset="0"/>
                <a:ea typeface="Lato Black" charset="0"/>
                <a:cs typeface="Lato Black" charset="0"/>
              </a:rPr>
              <a:t/>
            </a:r>
            <a:br>
              <a:rPr lang="en-US" sz="2400" b="1" dirty="0" smtClean="0">
                <a:solidFill>
                  <a:schemeClr val="accent1">
                    <a:lumMod val="75000"/>
                  </a:schemeClr>
                </a:solidFill>
                <a:latin typeface="Lato Black" charset="0"/>
                <a:ea typeface="Lato Black" charset="0"/>
                <a:cs typeface="Lato Black" charset="0"/>
              </a:rPr>
            </a:br>
            <a:r>
              <a:rPr lang="en-US" b="1" dirty="0" smtClean="0">
                <a:solidFill>
                  <a:schemeClr val="accent1">
                    <a:lumMod val="75000"/>
                  </a:schemeClr>
                </a:solidFill>
                <a:latin typeface="Lato Black" charset="0"/>
                <a:ea typeface="Lato Black" charset="0"/>
                <a:cs typeface="Lato Black" charset="0"/>
              </a:rPr>
              <a:t>(</a:t>
            </a:r>
            <a:r>
              <a:rPr lang="en-US" b="1" dirty="0">
                <a:solidFill>
                  <a:schemeClr val="accent1">
                    <a:lumMod val="75000"/>
                  </a:schemeClr>
                </a:solidFill>
                <a:latin typeface="Lato Black" charset="0"/>
                <a:ea typeface="Lato Black" charset="0"/>
                <a:cs typeface="Lato Black" charset="0"/>
              </a:rPr>
              <a:t>Huawei, China)</a:t>
            </a:r>
          </a:p>
          <a:p>
            <a:r>
              <a:rPr lang="en-US" b="1" dirty="0">
                <a:solidFill>
                  <a:schemeClr val="accent1">
                    <a:lumMod val="75000"/>
                  </a:schemeClr>
                </a:solidFill>
                <a:latin typeface="Lato Black" charset="0"/>
                <a:ea typeface="Lato Black" charset="0"/>
                <a:cs typeface="Lato Black" charset="0"/>
              </a:rPr>
              <a:t>Chairman, </a:t>
            </a:r>
            <a:r>
              <a:rPr lang="en-US" b="1" dirty="0" smtClean="0">
                <a:solidFill>
                  <a:schemeClr val="accent1">
                    <a:lumMod val="75000"/>
                  </a:schemeClr>
                </a:solidFill>
                <a:latin typeface="Lato Black" charset="0"/>
                <a:ea typeface="Lato Black" charset="0"/>
                <a:cs typeface="Lato Black" charset="0"/>
              </a:rPr>
              <a:t>SG11</a:t>
            </a:r>
            <a:endParaRPr lang="en-US" sz="6800" b="1" dirty="0">
              <a:solidFill>
                <a:schemeClr val="tx2"/>
              </a:solidFill>
              <a:latin typeface="Lato Black" charset="0"/>
              <a:ea typeface="Lato Black" charset="0"/>
              <a:cs typeface="Lato Black" charset="0"/>
            </a:endParaRPr>
          </a:p>
        </p:txBody>
      </p:sp>
      <p:pic>
        <p:nvPicPr>
          <p:cNvPr id="8" name="Picture 7"/>
          <p:cNvPicPr>
            <a:picLocks noChangeAspect="1"/>
          </p:cNvPicPr>
          <p:nvPr/>
        </p:nvPicPr>
        <p:blipFill>
          <a:blip r:embed="rId3"/>
          <a:stretch>
            <a:fillRect/>
          </a:stretch>
        </p:blipFill>
        <p:spPr>
          <a:xfrm>
            <a:off x="1551257" y="5931305"/>
            <a:ext cx="924054" cy="724001"/>
          </a:xfrm>
          <a:prstGeom prst="rect">
            <a:avLst/>
          </a:prstGeom>
        </p:spPr>
      </p:pic>
      <p:sp>
        <p:nvSpPr>
          <p:cNvPr id="9" name="Rectangle 8"/>
          <p:cNvSpPr/>
          <p:nvPr/>
        </p:nvSpPr>
        <p:spPr>
          <a:xfrm>
            <a:off x="-170177" y="4368802"/>
            <a:ext cx="6096000" cy="861774"/>
          </a:xfrm>
          <a:prstGeom prst="rect">
            <a:avLst/>
          </a:prstGeom>
        </p:spPr>
        <p:txBody>
          <a:bodyPr>
            <a:spAutoFit/>
          </a:bodyPr>
          <a:lstStyle/>
          <a:p>
            <a:pPr algn="r"/>
            <a:endParaRPr lang="en-US" b="1" dirty="0">
              <a:solidFill>
                <a:schemeClr val="tx2"/>
              </a:solidFill>
              <a:latin typeface="Lato Black" charset="0"/>
              <a:ea typeface="Lato Black" charset="0"/>
              <a:cs typeface="Lato Black" charset="0"/>
            </a:endParaRPr>
          </a:p>
          <a:p>
            <a:pPr algn="r"/>
            <a:r>
              <a:rPr lang="en-US" sz="1400" b="1" dirty="0">
                <a:solidFill>
                  <a:schemeClr val="tx2"/>
                </a:solidFill>
                <a:latin typeface="Lato Black" charset="0"/>
                <a:ea typeface="Lato Black" charset="0"/>
                <a:cs typeface="Lato Black" charset="0"/>
                <a:hlinkClick r:id="rId4"/>
              </a:rPr>
              <a:t>www.itu.int/itu-t/go/sg11</a:t>
            </a:r>
            <a:r>
              <a:rPr lang="en-US" sz="1400" b="1" dirty="0">
                <a:solidFill>
                  <a:schemeClr val="tx2"/>
                </a:solidFill>
                <a:latin typeface="Lato Black" charset="0"/>
                <a:ea typeface="Lato Black" charset="0"/>
                <a:cs typeface="Lato Black" charset="0"/>
              </a:rPr>
              <a:t>  </a:t>
            </a:r>
          </a:p>
          <a:p>
            <a:pPr algn="r"/>
            <a:r>
              <a:rPr lang="en-US" sz="1400" b="1" dirty="0" smtClean="0">
                <a:solidFill>
                  <a:schemeClr val="accent1"/>
                </a:solidFill>
                <a:latin typeface="Lato Black" charset="0"/>
                <a:ea typeface="Lato Black" charset="0"/>
                <a:cs typeface="Lato Black" charset="0"/>
                <a:hlinkClick r:id="rId5"/>
              </a:rPr>
              <a:t>tsbsg11@itu.int</a:t>
            </a:r>
            <a:r>
              <a:rPr lang="en-US" sz="1400" b="1" dirty="0" smtClean="0">
                <a:solidFill>
                  <a:schemeClr val="accent1"/>
                </a:solidFill>
                <a:latin typeface="Lato Black" charset="0"/>
                <a:ea typeface="Lato Black" charset="0"/>
                <a:cs typeface="Lato Black" charset="0"/>
              </a:rPr>
              <a:t> </a:t>
            </a:r>
            <a:r>
              <a:rPr lang="en-US" b="1" dirty="0" smtClean="0">
                <a:solidFill>
                  <a:schemeClr val="accent1"/>
                </a:solidFill>
                <a:latin typeface="Lato Black" charset="0"/>
                <a:ea typeface="Lato Black" charset="0"/>
                <a:cs typeface="Lato Black" charset="0"/>
              </a:rPr>
              <a:t> </a:t>
            </a:r>
            <a:r>
              <a:rPr lang="en-US" b="1" dirty="0" smtClean="0">
                <a:solidFill>
                  <a:schemeClr val="tx2"/>
                </a:solidFill>
                <a:latin typeface="Lato Black" charset="0"/>
                <a:ea typeface="Lato Black" charset="0"/>
                <a:cs typeface="Lato Black" charset="0"/>
              </a:rPr>
              <a:t> </a:t>
            </a:r>
            <a:endParaRPr lang="en-US" b="1" dirty="0">
              <a:solidFill>
                <a:schemeClr val="tx2"/>
              </a:solidFill>
              <a:latin typeface="Lato Black" charset="0"/>
              <a:ea typeface="Lato Black" charset="0"/>
              <a:cs typeface="Lato Black" charset="0"/>
            </a:endParaRPr>
          </a:p>
        </p:txBody>
      </p:sp>
      <p:pic>
        <p:nvPicPr>
          <p:cNvPr id="10" name="Picture 9"/>
          <p:cNvPicPr>
            <a:picLocks noChangeAspect="1"/>
          </p:cNvPicPr>
          <p:nvPr/>
        </p:nvPicPr>
        <p:blipFill>
          <a:blip r:embed="rId6"/>
          <a:stretch>
            <a:fillRect/>
          </a:stretch>
        </p:blipFill>
        <p:spPr>
          <a:xfrm>
            <a:off x="589086" y="5939329"/>
            <a:ext cx="821613" cy="715977"/>
          </a:xfrm>
          <a:prstGeom prst="rect">
            <a:avLst/>
          </a:prstGeom>
        </p:spPr>
      </p:pic>
    </p:spTree>
    <p:extLst>
      <p:ext uri="{BB962C8B-B14F-4D97-AF65-F5344CB8AC3E}">
        <p14:creationId xmlns:p14="http://schemas.microsoft.com/office/powerpoint/2010/main" val="513944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1155883" y="241509"/>
            <a:ext cx="9880252" cy="723267"/>
          </a:xfrm>
          <a:prstGeom prst="rect">
            <a:avLst/>
          </a:prstGeom>
          <a:noFill/>
        </p:spPr>
        <p:txBody>
          <a:bodyPr wrap="none" lIns="45711" tIns="22856" rIns="45711" bIns="22856" rtlCol="0">
            <a:spAutoFit/>
          </a:bodyPr>
          <a:lstStyle/>
          <a:p>
            <a:pPr algn="ctr"/>
            <a:r>
              <a:rPr lang="en-US" sz="4400" b="1" dirty="0">
                <a:solidFill>
                  <a:schemeClr val="tx2"/>
                </a:solidFill>
                <a:latin typeface="Lato Regular"/>
                <a:cs typeface="Lato Regular"/>
              </a:rPr>
              <a:t>Internet performance measurements</a:t>
            </a:r>
            <a:endParaRPr lang="id-ID" sz="4400" b="1" dirty="0">
              <a:solidFill>
                <a:schemeClr val="tx2"/>
              </a:solidFill>
              <a:latin typeface="Lato Regular"/>
              <a:cs typeface="Lato Regular"/>
            </a:endParaRPr>
          </a:p>
        </p:txBody>
      </p:sp>
      <p:sp>
        <p:nvSpPr>
          <p:cNvPr id="27" name="Content Placeholder 1"/>
          <p:cNvSpPr txBox="1">
            <a:spLocks/>
          </p:cNvSpPr>
          <p:nvPr/>
        </p:nvSpPr>
        <p:spPr>
          <a:xfrm>
            <a:off x="716130" y="1191120"/>
            <a:ext cx="6047007" cy="175949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1600" b="1" u="sng" dirty="0">
                <a:solidFill>
                  <a:schemeClr val="tx2"/>
                </a:solidFill>
                <a:latin typeface="Lato Light"/>
                <a:cs typeface="Lato Light"/>
              </a:rPr>
              <a:t>Vision</a:t>
            </a:r>
            <a:r>
              <a:rPr lang="en-US" sz="1600" dirty="0">
                <a:solidFill>
                  <a:schemeClr val="tx2"/>
                </a:solidFill>
                <a:latin typeface="Lato Light"/>
                <a:cs typeface="Lato Light"/>
              </a:rPr>
              <a:t>: Unified methodology of Internet speed measurement usable by end-users on the fixed and mobile networks</a:t>
            </a:r>
          </a:p>
          <a:p>
            <a:pPr marL="0" indent="0">
              <a:buFontTx/>
              <a:buNone/>
              <a:defRPr/>
            </a:pPr>
            <a:r>
              <a:rPr lang="en-US" sz="1600" b="1" dirty="0">
                <a:solidFill>
                  <a:schemeClr val="tx2"/>
                </a:solidFill>
                <a:latin typeface="Lato Light"/>
                <a:cs typeface="Lato Light"/>
              </a:rPr>
              <a:t>Two types of measurements</a:t>
            </a:r>
            <a:r>
              <a:rPr lang="en-US" sz="1600" dirty="0">
                <a:solidFill>
                  <a:schemeClr val="tx2"/>
                </a:solidFill>
                <a:latin typeface="Lato Light"/>
                <a:cs typeface="Lato Light"/>
              </a:rPr>
              <a:t>:</a:t>
            </a:r>
          </a:p>
          <a:p>
            <a:pPr>
              <a:defRPr/>
            </a:pPr>
            <a:r>
              <a:rPr lang="en-US" sz="1600" dirty="0">
                <a:solidFill>
                  <a:schemeClr val="tx2"/>
                </a:solidFill>
                <a:latin typeface="Lato Light"/>
                <a:cs typeface="Lato Light"/>
              </a:rPr>
              <a:t>Network Internet access speed</a:t>
            </a:r>
          </a:p>
          <a:p>
            <a:pPr>
              <a:defRPr/>
            </a:pPr>
            <a:r>
              <a:rPr lang="en-US" sz="1600" dirty="0">
                <a:solidFill>
                  <a:schemeClr val="tx2"/>
                </a:solidFill>
                <a:latin typeface="Lato Light"/>
                <a:cs typeface="Lato Light"/>
              </a:rPr>
              <a:t>Internet resources access speed</a:t>
            </a:r>
            <a:endParaRPr lang="en-GB" sz="1600" dirty="0">
              <a:solidFill>
                <a:schemeClr val="tx2"/>
              </a:solidFill>
              <a:latin typeface="Lato Light"/>
              <a:cs typeface="Lato Light"/>
            </a:endParaRPr>
          </a:p>
        </p:txBody>
      </p:sp>
      <p:pic>
        <p:nvPicPr>
          <p:cNvPr id="29" name="Picture 2" descr="Speed shutterstock_1529248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4539" y="1082022"/>
            <a:ext cx="1865404" cy="15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29"/>
          <p:cNvGrpSpPr/>
          <p:nvPr/>
        </p:nvGrpSpPr>
        <p:grpSpPr>
          <a:xfrm>
            <a:off x="844467" y="3176962"/>
            <a:ext cx="5708733" cy="3007952"/>
            <a:chOff x="483650" y="3241964"/>
            <a:chExt cx="4670241" cy="2345063"/>
          </a:xfrm>
        </p:grpSpPr>
        <p:pic>
          <p:nvPicPr>
            <p:cNvPr id="36" name="Picture 35"/>
            <p:cNvPicPr/>
            <p:nvPr/>
          </p:nvPicPr>
          <p:blipFill>
            <a:blip r:embed="rId3">
              <a:extLst>
                <a:ext uri="{28A0092B-C50C-407E-A947-70E740481C1C}">
                  <a14:useLocalDpi xmlns:a14="http://schemas.microsoft.com/office/drawing/2010/main" val="0"/>
                </a:ext>
              </a:extLst>
            </a:blip>
            <a:stretch>
              <a:fillRect/>
            </a:stretch>
          </p:blipFill>
          <p:spPr>
            <a:xfrm>
              <a:off x="483650" y="3241964"/>
              <a:ext cx="4670241" cy="2063067"/>
            </a:xfrm>
            <a:prstGeom prst="rect">
              <a:avLst/>
            </a:prstGeom>
          </p:spPr>
        </p:pic>
        <p:sp>
          <p:nvSpPr>
            <p:cNvPr id="37" name="Rectangle 36"/>
            <p:cNvSpPr/>
            <p:nvPr/>
          </p:nvSpPr>
          <p:spPr>
            <a:xfrm>
              <a:off x="711489" y="5310028"/>
              <a:ext cx="4079130" cy="276999"/>
            </a:xfrm>
            <a:prstGeom prst="rect">
              <a:avLst/>
            </a:prstGeom>
            <a:solidFill>
              <a:schemeClr val="accent5">
                <a:lumMod val="20000"/>
                <a:lumOff val="80000"/>
              </a:schemeClr>
            </a:solidFill>
            <a:ln>
              <a:solidFill>
                <a:schemeClr val="bg1"/>
              </a:solidFill>
            </a:ln>
          </p:spPr>
          <p:txBody>
            <a:bodyPr wrap="none">
              <a:spAutoFit/>
            </a:bodyPr>
            <a:lstStyle/>
            <a:p>
              <a:r>
                <a:rPr lang="en-US" sz="1200" b="1" dirty="0" smtClean="0"/>
                <a:t>Fig.1 - Global </a:t>
              </a:r>
              <a:r>
                <a:rPr lang="en-US" sz="1200" b="1" dirty="0"/>
                <a:t>scenario and test </a:t>
              </a:r>
              <a:r>
                <a:rPr lang="en-US" sz="1200" b="1" dirty="0" smtClean="0"/>
                <a:t>definition [REF</a:t>
              </a:r>
              <a:r>
                <a:rPr lang="en-US" sz="1200" b="1" dirty="0"/>
                <a:t>. ITU-T </a:t>
              </a:r>
              <a:r>
                <a:rPr lang="en-US" sz="1200" b="1" dirty="0" smtClean="0"/>
                <a:t>Q.3960] </a:t>
              </a:r>
              <a:endParaRPr lang="en-US" sz="1200" b="1" dirty="0"/>
            </a:p>
          </p:txBody>
        </p:sp>
      </p:grpSp>
      <p:sp>
        <p:nvSpPr>
          <p:cNvPr id="38" name="Content Placeholder 1"/>
          <p:cNvSpPr txBox="1">
            <a:spLocks/>
          </p:cNvSpPr>
          <p:nvPr/>
        </p:nvSpPr>
        <p:spPr>
          <a:xfrm>
            <a:off x="7555831" y="2999387"/>
            <a:ext cx="4178135" cy="337771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defRPr/>
            </a:pPr>
            <a:r>
              <a:rPr lang="en-US" sz="2000" b="1" dirty="0" smtClean="0"/>
              <a:t>Approved</a:t>
            </a:r>
          </a:p>
          <a:p>
            <a:pPr marL="0" indent="0">
              <a:buFontTx/>
              <a:buNone/>
              <a:defRPr/>
            </a:pPr>
            <a:r>
              <a:rPr lang="en-US" altLang="en-US" sz="2000" dirty="0">
                <a:solidFill>
                  <a:srgbClr val="000090"/>
                </a:solidFill>
                <a:hlinkClick r:id="rId4"/>
              </a:rPr>
              <a:t>ITU-T </a:t>
            </a:r>
            <a:r>
              <a:rPr lang="en-US" altLang="en-US" sz="2000" dirty="0" smtClean="0">
                <a:solidFill>
                  <a:srgbClr val="000090"/>
                </a:solidFill>
                <a:hlinkClick r:id="rId4"/>
              </a:rPr>
              <a:t>Q.3960</a:t>
            </a:r>
            <a:endParaRPr lang="en-US" altLang="en-US" sz="2000" dirty="0" smtClean="0">
              <a:solidFill>
                <a:srgbClr val="000090"/>
              </a:solidFill>
            </a:endParaRPr>
          </a:p>
          <a:p>
            <a:pPr marL="0" indent="0">
              <a:buFontTx/>
              <a:buNone/>
              <a:defRPr/>
            </a:pPr>
            <a:r>
              <a:rPr lang="en-US" sz="2000" i="1" dirty="0"/>
              <a:t>Framework of Internet related performance </a:t>
            </a:r>
            <a:r>
              <a:rPr lang="en-US" sz="2000" i="1" dirty="0" smtClean="0"/>
              <a:t>measurements</a:t>
            </a:r>
          </a:p>
          <a:p>
            <a:pPr marL="0" indent="0">
              <a:buFontTx/>
              <a:buNone/>
              <a:defRPr/>
            </a:pPr>
            <a:endParaRPr lang="en-US" sz="2000" b="1" dirty="0" smtClean="0"/>
          </a:p>
          <a:p>
            <a:pPr marL="0" indent="0">
              <a:buFontTx/>
              <a:buNone/>
              <a:defRPr/>
            </a:pPr>
            <a:r>
              <a:rPr lang="en-US" sz="2000" b="1" dirty="0" smtClean="0"/>
              <a:t>Ongoing </a:t>
            </a:r>
            <a:r>
              <a:rPr lang="en-US" sz="2000" b="1" dirty="0"/>
              <a:t>work</a:t>
            </a:r>
            <a:r>
              <a:rPr lang="en-US" sz="2000" b="1" dirty="0" smtClean="0"/>
              <a:t>:</a:t>
            </a:r>
          </a:p>
          <a:p>
            <a:pPr marL="0" indent="0">
              <a:buFontTx/>
              <a:buNone/>
              <a:defRPr/>
            </a:pPr>
            <a:r>
              <a:rPr lang="en-US" altLang="en-US" sz="2000" dirty="0" err="1" smtClean="0">
                <a:solidFill>
                  <a:srgbClr val="000090"/>
                </a:solidFill>
              </a:rPr>
              <a:t>Q.TM_Int_sp_test</a:t>
            </a:r>
            <a:r>
              <a:rPr lang="en-US" altLang="en-US" sz="2000" dirty="0" smtClean="0">
                <a:solidFill>
                  <a:srgbClr val="000090"/>
                </a:solidFill>
              </a:rPr>
              <a:t> (Q.3961)</a:t>
            </a:r>
          </a:p>
          <a:p>
            <a:pPr marL="0" indent="0">
              <a:buFontTx/>
              <a:buNone/>
              <a:defRPr/>
            </a:pPr>
            <a:r>
              <a:rPr lang="en-US" sz="2000" i="1" dirty="0"/>
              <a:t>Testing methodologies of internet speed measurement system to be used on the fixed and mobile networks</a:t>
            </a:r>
            <a:endParaRPr lang="en-US" sz="2000" i="1" dirty="0" smtClean="0"/>
          </a:p>
          <a:p>
            <a:pPr marL="0" indent="0">
              <a:buFontTx/>
              <a:buNone/>
              <a:defRPr/>
            </a:pPr>
            <a:endParaRPr lang="en-US" sz="2000" dirty="0"/>
          </a:p>
        </p:txBody>
      </p:sp>
      <p:sp>
        <p:nvSpPr>
          <p:cNvPr id="39" name="Rectangle 38"/>
          <p:cNvSpPr/>
          <p:nvPr/>
        </p:nvSpPr>
        <p:spPr>
          <a:xfrm>
            <a:off x="3447800" y="6388501"/>
            <a:ext cx="6038850" cy="338554"/>
          </a:xfrm>
          <a:prstGeom prst="rect">
            <a:avLst/>
          </a:prstGeom>
        </p:spPr>
        <p:txBody>
          <a:bodyPr wrap="square">
            <a:spAutoFit/>
          </a:bodyPr>
          <a:lstStyle/>
          <a:p>
            <a:r>
              <a:rPr lang="en-US" sz="1600" dirty="0">
                <a:hlinkClick r:id="rId5"/>
              </a:rPr>
              <a:t>http</a:t>
            </a:r>
            <a:r>
              <a:rPr lang="en-US" sz="1600" dirty="0" smtClean="0">
                <a:hlinkClick r:id="rId5"/>
              </a:rPr>
              <a:t>://itu.int/en/ITU-T/C-I/Pages/IM/Internet-speed.aspx</a:t>
            </a:r>
            <a:r>
              <a:rPr lang="en-US" sz="1600" dirty="0" smtClean="0"/>
              <a:t> </a:t>
            </a:r>
            <a:endParaRPr lang="en-US" sz="1600" dirty="0"/>
          </a:p>
        </p:txBody>
      </p:sp>
      <p:sp>
        <p:nvSpPr>
          <p:cNvPr id="41" name="Subtitle 2"/>
          <p:cNvSpPr txBox="1">
            <a:spLocks/>
          </p:cNvSpPr>
          <p:nvPr/>
        </p:nvSpPr>
        <p:spPr>
          <a:xfrm>
            <a:off x="0" y="0"/>
            <a:ext cx="1620133" cy="402112"/>
          </a:xfrm>
          <a:prstGeom prst="rect">
            <a:avLst/>
          </a:prstGeom>
        </p:spPr>
        <p:txBody>
          <a:bodyPr vert="horz" lIns="108745" tIns="54373" rIns="108745" bIns="54373"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550" dirty="0" smtClean="0">
                <a:solidFill>
                  <a:schemeClr val="accent1"/>
                </a:solidFill>
                <a:latin typeface="Lato Light"/>
                <a:cs typeface="Lato Light"/>
              </a:rPr>
              <a:t>Achievements</a:t>
            </a:r>
            <a:endParaRPr lang="en-US" sz="1550" dirty="0">
              <a:solidFill>
                <a:schemeClr val="accent1"/>
              </a:solidFill>
              <a:latin typeface="Lato Light"/>
              <a:cs typeface="Lato Light"/>
            </a:endParaRPr>
          </a:p>
        </p:txBody>
      </p:sp>
    </p:spTree>
    <p:extLst>
      <p:ext uri="{BB962C8B-B14F-4D97-AF65-F5344CB8AC3E}">
        <p14:creationId xmlns:p14="http://schemas.microsoft.com/office/powerpoint/2010/main" val="2695102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p:cNvGrpSpPr>
            <a:grpSpLocks/>
          </p:cNvGrpSpPr>
          <p:nvPr/>
        </p:nvGrpSpPr>
        <p:grpSpPr bwMode="auto">
          <a:xfrm>
            <a:off x="978324" y="1764860"/>
            <a:ext cx="3205539" cy="4299055"/>
            <a:chOff x="12" y="0"/>
            <a:chExt cx="2306" cy="3873"/>
          </a:xfrm>
        </p:grpSpPr>
        <p:sp>
          <p:nvSpPr>
            <p:cNvPr id="8" name="Rectangle 4"/>
            <p:cNvSpPr>
              <a:spLocks/>
            </p:cNvSpPr>
            <p:nvPr/>
          </p:nvSpPr>
          <p:spPr bwMode="auto">
            <a:xfrm>
              <a:off x="12" y="460"/>
              <a:ext cx="2280" cy="3413"/>
            </a:xfrm>
            <a:prstGeom prst="rect">
              <a:avLst/>
            </a:prstGeom>
            <a:solidFill>
              <a:srgbClr val="F4F4F4"/>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algn="ctr"/>
              <a:endParaRPr lang="es-ES" sz="900" dirty="0"/>
            </a:p>
          </p:txBody>
        </p:sp>
        <p:sp>
          <p:nvSpPr>
            <p:cNvPr id="11" name="Rectangle 7"/>
            <p:cNvSpPr>
              <a:spLocks/>
            </p:cNvSpPr>
            <p:nvPr/>
          </p:nvSpPr>
          <p:spPr bwMode="auto">
            <a:xfrm>
              <a:off x="12" y="3229"/>
              <a:ext cx="2280" cy="644"/>
            </a:xfrm>
            <a:prstGeom prst="rect">
              <a:avLst/>
            </a:prstGeom>
            <a:solidFill>
              <a:schemeClr val="accent1"/>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algn="ctr"/>
              <a:endParaRPr lang="es-ES" sz="900" dirty="0"/>
            </a:p>
          </p:txBody>
        </p:sp>
        <p:sp>
          <p:nvSpPr>
            <p:cNvPr id="20" name="Rectangle 16"/>
            <p:cNvSpPr>
              <a:spLocks/>
            </p:cNvSpPr>
            <p:nvPr/>
          </p:nvSpPr>
          <p:spPr bwMode="auto">
            <a:xfrm>
              <a:off x="38" y="1210"/>
              <a:ext cx="2280" cy="16"/>
            </a:xfrm>
            <a:prstGeom prst="rect">
              <a:avLst/>
            </a:prstGeom>
            <a:solidFill>
              <a:srgbClr val="D6D6D6"/>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algn="ctr"/>
              <a:endParaRPr lang="es-ES" sz="900" dirty="0"/>
            </a:p>
          </p:txBody>
        </p:sp>
        <p:sp>
          <p:nvSpPr>
            <p:cNvPr id="7" name="Rectangle 3"/>
            <p:cNvSpPr>
              <a:spLocks/>
            </p:cNvSpPr>
            <p:nvPr/>
          </p:nvSpPr>
          <p:spPr bwMode="auto">
            <a:xfrm>
              <a:off x="12" y="0"/>
              <a:ext cx="2301" cy="1204"/>
            </a:xfrm>
            <a:prstGeom prst="rect">
              <a:avLst/>
            </a:prstGeom>
            <a:solidFill>
              <a:schemeClr val="accent1">
                <a:lumMod val="75000"/>
              </a:schemeClr>
            </a:solidFill>
            <a:ln w="12700">
              <a:noFill/>
              <a:miter lim="800000"/>
              <a:headEnd/>
              <a:tailEnd/>
            </a:ln>
          </p:spPr>
          <p:txBody>
            <a:bodyPr lIns="0" tIns="0" rIns="0" bIns="0"/>
            <a:lstStyle/>
            <a:p>
              <a:pPr algn="ctr"/>
              <a:endParaRPr lang="es-ES" sz="900" dirty="0"/>
            </a:p>
          </p:txBody>
        </p:sp>
      </p:grpSp>
      <p:sp>
        <p:nvSpPr>
          <p:cNvPr id="65" name="TextBox 64"/>
          <p:cNvSpPr txBox="1"/>
          <p:nvPr/>
        </p:nvSpPr>
        <p:spPr>
          <a:xfrm>
            <a:off x="1044663" y="553769"/>
            <a:ext cx="9786820" cy="661712"/>
          </a:xfrm>
          <a:prstGeom prst="rect">
            <a:avLst/>
          </a:prstGeom>
          <a:noFill/>
        </p:spPr>
        <p:txBody>
          <a:bodyPr wrap="square" lIns="45711" tIns="22856" rIns="45711" bIns="22856" rtlCol="0">
            <a:spAutoFit/>
          </a:bodyPr>
          <a:lstStyle/>
          <a:p>
            <a:pPr algn="ctr"/>
            <a:r>
              <a:rPr lang="id-ID" sz="4000" b="1" dirty="0">
                <a:solidFill>
                  <a:schemeClr val="tx2"/>
                </a:solidFill>
                <a:latin typeface="Lato Regular"/>
                <a:cs typeface="Lato Regular"/>
              </a:rPr>
              <a:t>Framework for VoLTE </a:t>
            </a:r>
            <a:r>
              <a:rPr lang="id-ID" sz="4000" b="1" dirty="0" smtClean="0">
                <a:solidFill>
                  <a:schemeClr val="tx2"/>
                </a:solidFill>
                <a:latin typeface="Lato Regular"/>
                <a:cs typeface="Lato Regular"/>
              </a:rPr>
              <a:t>Interconnection</a:t>
            </a:r>
            <a:endParaRPr lang="id-ID" sz="4000" b="1" dirty="0">
              <a:solidFill>
                <a:schemeClr val="tx2"/>
              </a:solidFill>
              <a:latin typeface="Lato Regular"/>
              <a:cs typeface="Lato Regular"/>
            </a:endParaRPr>
          </a:p>
        </p:txBody>
      </p:sp>
      <p:sp>
        <p:nvSpPr>
          <p:cNvPr id="68" name="Subtitle 2"/>
          <p:cNvSpPr txBox="1">
            <a:spLocks/>
          </p:cNvSpPr>
          <p:nvPr/>
        </p:nvSpPr>
        <p:spPr>
          <a:xfrm>
            <a:off x="0" y="0"/>
            <a:ext cx="1620133" cy="402112"/>
          </a:xfrm>
          <a:prstGeom prst="rect">
            <a:avLst/>
          </a:prstGeom>
        </p:spPr>
        <p:txBody>
          <a:bodyPr vert="horz" lIns="108745" tIns="54373" rIns="108745" bIns="54373"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550" dirty="0" smtClean="0">
                <a:solidFill>
                  <a:schemeClr val="accent1"/>
                </a:solidFill>
                <a:latin typeface="Lato Light"/>
                <a:cs typeface="Lato Light"/>
              </a:rPr>
              <a:t>Achievements</a:t>
            </a:r>
            <a:endParaRPr lang="en-US" sz="1550" dirty="0">
              <a:solidFill>
                <a:schemeClr val="accent1"/>
              </a:solidFill>
              <a:latin typeface="Lato Light"/>
              <a:cs typeface="Lato Light"/>
            </a:endParaRPr>
          </a:p>
        </p:txBody>
      </p:sp>
      <p:sp>
        <p:nvSpPr>
          <p:cNvPr id="69" name="Rectangle 6"/>
          <p:cNvSpPr>
            <a:spLocks/>
          </p:cNvSpPr>
          <p:nvPr/>
        </p:nvSpPr>
        <p:spPr bwMode="auto">
          <a:xfrm>
            <a:off x="1165255" y="1928665"/>
            <a:ext cx="2732021" cy="8842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22860" rIns="22860" anchor="ctr"/>
          <a:lstStyle/>
          <a:p>
            <a:pPr algn="ctr"/>
            <a:r>
              <a:rPr lang="en-US" b="1" dirty="0">
                <a:solidFill>
                  <a:schemeClr val="bg1"/>
                </a:solidFill>
                <a:latin typeface="Lato Regular"/>
                <a:ea typeface="ＭＳ Ｐゴシック" charset="0"/>
                <a:cs typeface="Lato Regular"/>
                <a:sym typeface="Lato Bold" charset="0"/>
              </a:rPr>
              <a:t>Current issues of interconnection of </a:t>
            </a:r>
            <a:r>
              <a:rPr lang="en-US" b="1" dirty="0" smtClean="0">
                <a:solidFill>
                  <a:schemeClr val="bg1"/>
                </a:solidFill>
                <a:latin typeface="Lato Regular"/>
                <a:ea typeface="ＭＳ Ｐゴシック" charset="0"/>
                <a:cs typeface="Lato Regular"/>
                <a:sym typeface="Lato Bold" charset="0"/>
              </a:rPr>
              <a:t/>
            </a:r>
            <a:br>
              <a:rPr lang="en-US" b="1" dirty="0" smtClean="0">
                <a:solidFill>
                  <a:schemeClr val="bg1"/>
                </a:solidFill>
                <a:latin typeface="Lato Regular"/>
                <a:ea typeface="ＭＳ Ｐゴシック" charset="0"/>
                <a:cs typeface="Lato Regular"/>
                <a:sym typeface="Lato Bold" charset="0"/>
              </a:rPr>
            </a:br>
            <a:r>
              <a:rPr lang="en-US" b="1" dirty="0" err="1" smtClean="0">
                <a:solidFill>
                  <a:schemeClr val="bg1"/>
                </a:solidFill>
                <a:latin typeface="Lato Regular"/>
                <a:ea typeface="ＭＳ Ｐゴシック" charset="0"/>
                <a:cs typeface="Lato Regular"/>
                <a:sym typeface="Lato Bold" charset="0"/>
              </a:rPr>
              <a:t>VoLTE</a:t>
            </a:r>
            <a:r>
              <a:rPr lang="en-US" b="1" dirty="0" smtClean="0">
                <a:solidFill>
                  <a:schemeClr val="bg1"/>
                </a:solidFill>
                <a:latin typeface="Lato Regular"/>
                <a:ea typeface="ＭＳ Ｐゴシック" charset="0"/>
                <a:cs typeface="Lato Regular"/>
                <a:sym typeface="Lato Bold" charset="0"/>
              </a:rPr>
              <a:t>-based networks</a:t>
            </a:r>
            <a:endParaRPr lang="en-US" b="1" dirty="0">
              <a:solidFill>
                <a:schemeClr val="bg1"/>
              </a:solidFill>
              <a:latin typeface="Lato Regular"/>
              <a:ea typeface="ＭＳ Ｐゴシック" charset="0"/>
              <a:cs typeface="Lato Regular"/>
              <a:sym typeface="Lato Bold" charset="0"/>
            </a:endParaRPr>
          </a:p>
        </p:txBody>
      </p:sp>
      <p:sp>
        <p:nvSpPr>
          <p:cNvPr id="2" name="Rectangle 1"/>
          <p:cNvSpPr/>
          <p:nvPr/>
        </p:nvSpPr>
        <p:spPr>
          <a:xfrm>
            <a:off x="1240433" y="3415773"/>
            <a:ext cx="3098960" cy="1223412"/>
          </a:xfrm>
          <a:prstGeom prst="rect">
            <a:avLst/>
          </a:prstGeom>
        </p:spPr>
        <p:txBody>
          <a:bodyPr wrap="square">
            <a:spAutoFit/>
          </a:bodyPr>
          <a:lstStyle/>
          <a:p>
            <a:pPr>
              <a:spcBef>
                <a:spcPts val="300"/>
              </a:spcBef>
              <a:defRPr/>
            </a:pPr>
            <a:r>
              <a:rPr lang="en-US" dirty="0" smtClean="0"/>
              <a:t> </a:t>
            </a:r>
            <a:r>
              <a:rPr lang="en-US" sz="1600" dirty="0">
                <a:solidFill>
                  <a:schemeClr val="accent1">
                    <a:lumMod val="50000"/>
                  </a:schemeClr>
                </a:solidFill>
                <a:latin typeface="Lato Regular"/>
                <a:ea typeface="ＭＳ Ｐゴシック" charset="0"/>
                <a:cs typeface="Lato Regular"/>
              </a:rPr>
              <a:t>Roaming issues and scenarios</a:t>
            </a:r>
          </a:p>
          <a:p>
            <a:pPr>
              <a:spcBef>
                <a:spcPts val="300"/>
              </a:spcBef>
              <a:defRPr/>
            </a:pPr>
            <a:r>
              <a:rPr lang="en-US" sz="1600" dirty="0">
                <a:solidFill>
                  <a:schemeClr val="accent1">
                    <a:lumMod val="50000"/>
                  </a:schemeClr>
                </a:solidFill>
                <a:latin typeface="Lato Regular"/>
                <a:ea typeface="ＭＳ Ｐゴシック" charset="0"/>
                <a:cs typeface="Lato Regular"/>
              </a:rPr>
              <a:t> Roaming charges</a:t>
            </a:r>
          </a:p>
          <a:p>
            <a:pPr>
              <a:spcBef>
                <a:spcPts val="300"/>
              </a:spcBef>
              <a:defRPr/>
            </a:pPr>
            <a:r>
              <a:rPr lang="en-US" sz="1600" dirty="0">
                <a:solidFill>
                  <a:schemeClr val="accent1">
                    <a:lumMod val="50000"/>
                  </a:schemeClr>
                </a:solidFill>
                <a:latin typeface="Lato Regular"/>
                <a:ea typeface="ＭＳ Ｐゴシック" charset="0"/>
                <a:cs typeface="Lato Regular"/>
              </a:rPr>
              <a:t> Numbering/addressing</a:t>
            </a:r>
          </a:p>
          <a:p>
            <a:pPr>
              <a:spcBef>
                <a:spcPts val="300"/>
              </a:spcBef>
              <a:defRPr/>
            </a:pPr>
            <a:r>
              <a:rPr lang="en-US" sz="1600" dirty="0">
                <a:solidFill>
                  <a:schemeClr val="accent1">
                    <a:lumMod val="50000"/>
                  </a:schemeClr>
                </a:solidFill>
                <a:latin typeface="Lato Regular"/>
                <a:ea typeface="ＭＳ Ｐゴシック" charset="0"/>
                <a:cs typeface="Lato Regular"/>
              </a:rPr>
              <a:t> Emergency services</a:t>
            </a:r>
          </a:p>
        </p:txBody>
      </p:sp>
      <p:sp>
        <p:nvSpPr>
          <p:cNvPr id="3" name="Right Arrow 2"/>
          <p:cNvSpPr/>
          <p:nvPr/>
        </p:nvSpPr>
        <p:spPr>
          <a:xfrm>
            <a:off x="1031393" y="3528878"/>
            <a:ext cx="241184" cy="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ight Arrow 69"/>
          <p:cNvSpPr/>
          <p:nvPr/>
        </p:nvSpPr>
        <p:spPr>
          <a:xfrm>
            <a:off x="1031393" y="3813888"/>
            <a:ext cx="241184" cy="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Arrow 70"/>
          <p:cNvSpPr/>
          <p:nvPr/>
        </p:nvSpPr>
        <p:spPr>
          <a:xfrm>
            <a:off x="1044663" y="4139818"/>
            <a:ext cx="241184" cy="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Arrow 71"/>
          <p:cNvSpPr/>
          <p:nvPr/>
        </p:nvSpPr>
        <p:spPr>
          <a:xfrm>
            <a:off x="1031393" y="4467037"/>
            <a:ext cx="241184" cy="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2"/>
          <p:cNvGrpSpPr>
            <a:grpSpLocks/>
          </p:cNvGrpSpPr>
          <p:nvPr/>
        </p:nvGrpSpPr>
        <p:grpSpPr bwMode="auto">
          <a:xfrm>
            <a:off x="4604580" y="1765884"/>
            <a:ext cx="3319266" cy="4298031"/>
            <a:chOff x="12" y="0"/>
            <a:chExt cx="2306" cy="3873"/>
          </a:xfrm>
        </p:grpSpPr>
        <p:sp>
          <p:nvSpPr>
            <p:cNvPr id="74" name="Rectangle 4"/>
            <p:cNvSpPr>
              <a:spLocks/>
            </p:cNvSpPr>
            <p:nvPr/>
          </p:nvSpPr>
          <p:spPr bwMode="auto">
            <a:xfrm>
              <a:off x="12" y="460"/>
              <a:ext cx="2280" cy="3413"/>
            </a:xfrm>
            <a:prstGeom prst="rect">
              <a:avLst/>
            </a:prstGeom>
            <a:solidFill>
              <a:srgbClr val="F4F4F4"/>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algn="ctr"/>
              <a:endParaRPr lang="es-ES" sz="900" dirty="0"/>
            </a:p>
          </p:txBody>
        </p:sp>
        <p:sp>
          <p:nvSpPr>
            <p:cNvPr id="75" name="Rectangle 7"/>
            <p:cNvSpPr>
              <a:spLocks/>
            </p:cNvSpPr>
            <p:nvPr/>
          </p:nvSpPr>
          <p:spPr bwMode="auto">
            <a:xfrm>
              <a:off x="12" y="3229"/>
              <a:ext cx="2280" cy="644"/>
            </a:xfrm>
            <a:prstGeom prst="rect">
              <a:avLst/>
            </a:prstGeom>
            <a:solidFill>
              <a:schemeClr val="accent1">
                <a:lumMod val="40000"/>
                <a:lumOff val="60000"/>
              </a:schemeClr>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algn="ctr"/>
              <a:endParaRPr lang="es-ES" sz="900" dirty="0"/>
            </a:p>
          </p:txBody>
        </p:sp>
        <p:sp>
          <p:nvSpPr>
            <p:cNvPr id="76" name="Rectangle 16"/>
            <p:cNvSpPr>
              <a:spLocks/>
            </p:cNvSpPr>
            <p:nvPr/>
          </p:nvSpPr>
          <p:spPr bwMode="auto">
            <a:xfrm>
              <a:off x="38" y="1210"/>
              <a:ext cx="2280" cy="16"/>
            </a:xfrm>
            <a:prstGeom prst="rect">
              <a:avLst/>
            </a:prstGeom>
            <a:solidFill>
              <a:srgbClr val="D6D6D6"/>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algn="ctr"/>
              <a:endParaRPr lang="es-ES" sz="900" dirty="0"/>
            </a:p>
          </p:txBody>
        </p:sp>
        <p:sp>
          <p:nvSpPr>
            <p:cNvPr id="77" name="Rectangle 3"/>
            <p:cNvSpPr>
              <a:spLocks/>
            </p:cNvSpPr>
            <p:nvPr/>
          </p:nvSpPr>
          <p:spPr bwMode="auto">
            <a:xfrm>
              <a:off x="12" y="0"/>
              <a:ext cx="2301" cy="1191"/>
            </a:xfrm>
            <a:prstGeom prst="rect">
              <a:avLst/>
            </a:prstGeom>
            <a:solidFill>
              <a:schemeClr val="accent1"/>
            </a:solidFill>
            <a:ln w="12700">
              <a:noFill/>
              <a:miter lim="800000"/>
              <a:headEnd/>
              <a:tailEnd/>
            </a:ln>
          </p:spPr>
          <p:txBody>
            <a:bodyPr lIns="0" tIns="0" rIns="0" bIns="0"/>
            <a:lstStyle/>
            <a:p>
              <a:pPr algn="ctr"/>
              <a:endParaRPr lang="es-ES" sz="900" dirty="0"/>
            </a:p>
          </p:txBody>
        </p:sp>
      </p:grpSp>
      <p:sp>
        <p:nvSpPr>
          <p:cNvPr id="78" name="Rectangle 6"/>
          <p:cNvSpPr>
            <a:spLocks/>
          </p:cNvSpPr>
          <p:nvPr/>
        </p:nvSpPr>
        <p:spPr bwMode="auto">
          <a:xfrm>
            <a:off x="4946147" y="1932457"/>
            <a:ext cx="2732021" cy="8842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22860" rIns="22860" anchor="ctr"/>
          <a:lstStyle/>
          <a:p>
            <a:pPr algn="ctr"/>
            <a:r>
              <a:rPr lang="en-US" sz="2000" b="1" dirty="0">
                <a:solidFill>
                  <a:schemeClr val="bg1"/>
                </a:solidFill>
                <a:latin typeface="Lato Regular"/>
                <a:ea typeface="ＭＳ Ｐゴシック" charset="0"/>
                <a:cs typeface="Lato Regular"/>
                <a:sym typeface="Lato Bold" charset="0"/>
              </a:rPr>
              <a:t>Operators </a:t>
            </a:r>
            <a:r>
              <a:rPr lang="en-US" sz="2000" b="1" dirty="0" smtClean="0">
                <a:solidFill>
                  <a:schemeClr val="bg1"/>
                </a:solidFill>
                <a:latin typeface="Lato Regular"/>
                <a:ea typeface="ＭＳ Ｐゴシック" charset="0"/>
                <a:cs typeface="Lato Regular"/>
                <a:sym typeface="Lato Bold" charset="0"/>
              </a:rPr>
              <a:t>Challenges</a:t>
            </a:r>
            <a:endParaRPr lang="en-US" sz="2000" b="1" dirty="0">
              <a:solidFill>
                <a:schemeClr val="bg1"/>
              </a:solidFill>
              <a:latin typeface="Lato Regular"/>
              <a:ea typeface="ＭＳ Ｐゴシック" charset="0"/>
              <a:cs typeface="Lato Regular"/>
              <a:sym typeface="Lato Bold" charset="0"/>
            </a:endParaRPr>
          </a:p>
        </p:txBody>
      </p:sp>
      <p:sp>
        <p:nvSpPr>
          <p:cNvPr id="79" name="Rectangle 78"/>
          <p:cNvSpPr/>
          <p:nvPr/>
        </p:nvSpPr>
        <p:spPr>
          <a:xfrm>
            <a:off x="4906794" y="3368672"/>
            <a:ext cx="3098960" cy="1892826"/>
          </a:xfrm>
          <a:prstGeom prst="rect">
            <a:avLst/>
          </a:prstGeom>
        </p:spPr>
        <p:txBody>
          <a:bodyPr wrap="square">
            <a:spAutoFit/>
          </a:bodyPr>
          <a:lstStyle/>
          <a:p>
            <a:pPr>
              <a:spcBef>
                <a:spcPts val="300"/>
              </a:spcBef>
              <a:defRPr/>
            </a:pPr>
            <a:r>
              <a:rPr lang="en-US" sz="1400" dirty="0" smtClean="0">
                <a:solidFill>
                  <a:schemeClr val="accent1">
                    <a:lumMod val="50000"/>
                  </a:schemeClr>
                </a:solidFill>
                <a:latin typeface="Lato Regular"/>
                <a:ea typeface="ＭＳ Ｐゴシック" charset="0"/>
                <a:cs typeface="Lato Regular"/>
              </a:rPr>
              <a:t>different </a:t>
            </a:r>
            <a:r>
              <a:rPr lang="en-US" sz="1400" dirty="0" err="1">
                <a:solidFill>
                  <a:schemeClr val="accent1">
                    <a:lumMod val="50000"/>
                  </a:schemeClr>
                </a:solidFill>
                <a:latin typeface="Lato Regular"/>
                <a:ea typeface="ＭＳ Ｐゴシック" charset="0"/>
                <a:cs typeface="Lato Regular"/>
              </a:rPr>
              <a:t>VoLTE</a:t>
            </a:r>
            <a:r>
              <a:rPr lang="en-US" sz="1400" dirty="0">
                <a:solidFill>
                  <a:schemeClr val="accent1">
                    <a:lumMod val="50000"/>
                  </a:schemeClr>
                </a:solidFill>
                <a:latin typeface="Lato Regular"/>
                <a:ea typeface="ＭＳ Ｐゴシック" charset="0"/>
                <a:cs typeface="Lato Regular"/>
              </a:rPr>
              <a:t> interconnection/roaming solutions available</a:t>
            </a:r>
          </a:p>
          <a:p>
            <a:pPr>
              <a:spcBef>
                <a:spcPts val="300"/>
              </a:spcBef>
              <a:defRPr/>
            </a:pPr>
            <a:r>
              <a:rPr lang="en-US" sz="1400" dirty="0">
                <a:solidFill>
                  <a:schemeClr val="accent1">
                    <a:lumMod val="50000"/>
                  </a:schemeClr>
                </a:solidFill>
                <a:latin typeface="Lato Regular"/>
                <a:ea typeface="ＭＳ Ｐゴシック" charset="0"/>
                <a:cs typeface="Lato Regular"/>
              </a:rPr>
              <a:t>these solutions are not always interoperable. </a:t>
            </a:r>
          </a:p>
          <a:p>
            <a:pPr>
              <a:spcBef>
                <a:spcPts val="300"/>
              </a:spcBef>
              <a:defRPr/>
            </a:pPr>
            <a:r>
              <a:rPr lang="en-US" sz="1400" dirty="0" err="1">
                <a:solidFill>
                  <a:schemeClr val="accent1">
                    <a:lumMod val="50000"/>
                  </a:schemeClr>
                </a:solidFill>
                <a:latin typeface="Lato Regular"/>
                <a:ea typeface="ＭＳ Ｐゴシック" charset="0"/>
                <a:cs typeface="Lato Regular"/>
              </a:rPr>
              <a:t>VoLTE</a:t>
            </a:r>
            <a:r>
              <a:rPr lang="en-US" sz="1400" dirty="0">
                <a:solidFill>
                  <a:schemeClr val="accent1">
                    <a:lumMod val="50000"/>
                  </a:schemeClr>
                </a:solidFill>
                <a:latin typeface="Lato Regular"/>
                <a:ea typeface="ＭＳ Ｐゴシック" charset="0"/>
                <a:cs typeface="Lato Regular"/>
              </a:rPr>
              <a:t> roaming procedures are not agreed and therefore may not be </a:t>
            </a:r>
            <a:r>
              <a:rPr lang="en-US" sz="1400" dirty="0" smtClean="0">
                <a:solidFill>
                  <a:schemeClr val="accent1">
                    <a:lumMod val="50000"/>
                  </a:schemeClr>
                </a:solidFill>
                <a:latin typeface="Lato Regular"/>
                <a:ea typeface="ＭＳ Ｐゴシック" charset="0"/>
                <a:cs typeface="Lato Regular"/>
              </a:rPr>
              <a:t>implemented</a:t>
            </a:r>
            <a:endParaRPr lang="en-US" sz="1400" dirty="0">
              <a:solidFill>
                <a:schemeClr val="accent1">
                  <a:lumMod val="50000"/>
                </a:schemeClr>
              </a:solidFill>
              <a:latin typeface="Lato Regular"/>
              <a:ea typeface="ＭＳ Ｐゴシック" charset="0"/>
              <a:cs typeface="Lato Regular"/>
            </a:endParaRPr>
          </a:p>
        </p:txBody>
      </p:sp>
      <p:sp>
        <p:nvSpPr>
          <p:cNvPr id="80" name="Right Arrow 79"/>
          <p:cNvSpPr/>
          <p:nvPr/>
        </p:nvSpPr>
        <p:spPr>
          <a:xfrm>
            <a:off x="4665670" y="3457714"/>
            <a:ext cx="241184" cy="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ight Arrow 126"/>
          <p:cNvSpPr/>
          <p:nvPr/>
        </p:nvSpPr>
        <p:spPr>
          <a:xfrm>
            <a:off x="4674590" y="4163806"/>
            <a:ext cx="241184" cy="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ight Arrow 127"/>
          <p:cNvSpPr/>
          <p:nvPr/>
        </p:nvSpPr>
        <p:spPr>
          <a:xfrm>
            <a:off x="4673473" y="4616353"/>
            <a:ext cx="241184" cy="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2"/>
          <p:cNvGrpSpPr>
            <a:grpSpLocks/>
          </p:cNvGrpSpPr>
          <p:nvPr/>
        </p:nvGrpSpPr>
        <p:grpSpPr bwMode="auto">
          <a:xfrm>
            <a:off x="8183388" y="1747501"/>
            <a:ext cx="3205539" cy="4316414"/>
            <a:chOff x="12" y="0"/>
            <a:chExt cx="2306" cy="3873"/>
          </a:xfrm>
        </p:grpSpPr>
        <p:sp>
          <p:nvSpPr>
            <p:cNvPr id="130" name="Rectangle 4"/>
            <p:cNvSpPr>
              <a:spLocks/>
            </p:cNvSpPr>
            <p:nvPr/>
          </p:nvSpPr>
          <p:spPr bwMode="auto">
            <a:xfrm>
              <a:off x="12" y="460"/>
              <a:ext cx="2280" cy="3413"/>
            </a:xfrm>
            <a:prstGeom prst="rect">
              <a:avLst/>
            </a:prstGeom>
            <a:solidFill>
              <a:srgbClr val="F4F4F4"/>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algn="ctr"/>
              <a:endParaRPr lang="es-ES" sz="900" dirty="0"/>
            </a:p>
          </p:txBody>
        </p:sp>
        <p:sp>
          <p:nvSpPr>
            <p:cNvPr id="131" name="Rectangle 7"/>
            <p:cNvSpPr>
              <a:spLocks/>
            </p:cNvSpPr>
            <p:nvPr/>
          </p:nvSpPr>
          <p:spPr bwMode="auto">
            <a:xfrm>
              <a:off x="12" y="3232"/>
              <a:ext cx="2280" cy="641"/>
            </a:xfrm>
            <a:prstGeom prst="rect">
              <a:avLst/>
            </a:prstGeom>
            <a:solidFill>
              <a:schemeClr val="accent1">
                <a:lumMod val="50000"/>
              </a:schemeClr>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algn="ctr"/>
              <a:endParaRPr lang="es-ES" sz="900" dirty="0"/>
            </a:p>
          </p:txBody>
        </p:sp>
        <p:sp>
          <p:nvSpPr>
            <p:cNvPr id="132" name="Rectangle 16"/>
            <p:cNvSpPr>
              <a:spLocks/>
            </p:cNvSpPr>
            <p:nvPr/>
          </p:nvSpPr>
          <p:spPr bwMode="auto">
            <a:xfrm>
              <a:off x="38" y="1210"/>
              <a:ext cx="2280" cy="16"/>
            </a:xfrm>
            <a:prstGeom prst="rect">
              <a:avLst/>
            </a:prstGeom>
            <a:solidFill>
              <a:srgbClr val="D6D6D6"/>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algn="ctr"/>
              <a:endParaRPr lang="es-ES" sz="900" dirty="0"/>
            </a:p>
          </p:txBody>
        </p:sp>
        <p:sp>
          <p:nvSpPr>
            <p:cNvPr id="133" name="Rectangle 3"/>
            <p:cNvSpPr>
              <a:spLocks/>
            </p:cNvSpPr>
            <p:nvPr/>
          </p:nvSpPr>
          <p:spPr bwMode="auto">
            <a:xfrm>
              <a:off x="12" y="0"/>
              <a:ext cx="2301" cy="1182"/>
            </a:xfrm>
            <a:prstGeom prst="rect">
              <a:avLst/>
            </a:prstGeom>
            <a:solidFill>
              <a:schemeClr val="accent1">
                <a:lumMod val="60000"/>
                <a:lumOff val="40000"/>
              </a:schemeClr>
            </a:solidFill>
            <a:ln w="12700">
              <a:noFill/>
              <a:miter lim="800000"/>
              <a:headEnd/>
              <a:tailEnd/>
            </a:ln>
          </p:spPr>
          <p:txBody>
            <a:bodyPr lIns="0" tIns="0" rIns="0" bIns="0"/>
            <a:lstStyle/>
            <a:p>
              <a:pPr algn="ctr"/>
              <a:endParaRPr lang="es-ES" sz="900" dirty="0"/>
            </a:p>
          </p:txBody>
        </p:sp>
      </p:grpSp>
      <p:sp>
        <p:nvSpPr>
          <p:cNvPr id="134" name="Rectangle 6"/>
          <p:cNvSpPr>
            <a:spLocks/>
          </p:cNvSpPr>
          <p:nvPr/>
        </p:nvSpPr>
        <p:spPr bwMode="auto">
          <a:xfrm>
            <a:off x="8416671" y="1879932"/>
            <a:ext cx="2732021" cy="8842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22860" rIns="22860" anchor="ctr"/>
          <a:lstStyle/>
          <a:p>
            <a:pPr algn="ctr"/>
            <a:r>
              <a:rPr lang="en-US" sz="2000" b="1" dirty="0">
                <a:solidFill>
                  <a:schemeClr val="bg1"/>
                </a:solidFill>
                <a:latin typeface="Lato Regular"/>
                <a:ea typeface="ＭＳ Ｐゴシック" charset="0"/>
                <a:cs typeface="Lato Regular"/>
                <a:sym typeface="Lato Bold" charset="0"/>
              </a:rPr>
              <a:t>SG11 </a:t>
            </a:r>
            <a:r>
              <a:rPr lang="en-US" sz="2000" b="1" dirty="0" smtClean="0">
                <a:solidFill>
                  <a:schemeClr val="bg1"/>
                </a:solidFill>
                <a:latin typeface="Lato Regular"/>
                <a:ea typeface="ＭＳ Ｐゴシック" charset="0"/>
                <a:cs typeface="Lato Regular"/>
                <a:sym typeface="Lato Bold" charset="0"/>
              </a:rPr>
              <a:t/>
            </a:r>
            <a:br>
              <a:rPr lang="en-US" sz="2000" b="1" dirty="0" smtClean="0">
                <a:solidFill>
                  <a:schemeClr val="bg1"/>
                </a:solidFill>
                <a:latin typeface="Lato Regular"/>
                <a:ea typeface="ＭＳ Ｐゴシック" charset="0"/>
                <a:cs typeface="Lato Regular"/>
                <a:sym typeface="Lato Bold" charset="0"/>
              </a:rPr>
            </a:br>
            <a:r>
              <a:rPr lang="en-US" sz="2000" b="1" dirty="0" smtClean="0">
                <a:solidFill>
                  <a:schemeClr val="bg1"/>
                </a:solidFill>
                <a:latin typeface="Lato Regular"/>
                <a:ea typeface="ＭＳ Ｐゴシック" charset="0"/>
                <a:cs typeface="Lato Regular"/>
                <a:sym typeface="Lato Bold" charset="0"/>
              </a:rPr>
              <a:t>Related Activities</a:t>
            </a:r>
            <a:endParaRPr lang="en-US" sz="2000" b="1" dirty="0">
              <a:solidFill>
                <a:schemeClr val="bg1"/>
              </a:solidFill>
              <a:latin typeface="Lato Regular"/>
              <a:ea typeface="ＭＳ Ｐゴシック" charset="0"/>
              <a:cs typeface="Lato Regular"/>
              <a:sym typeface="Lato Bold" charset="0"/>
            </a:endParaRPr>
          </a:p>
        </p:txBody>
      </p:sp>
      <p:sp>
        <p:nvSpPr>
          <p:cNvPr id="135" name="Rectangle 134"/>
          <p:cNvSpPr/>
          <p:nvPr/>
        </p:nvSpPr>
        <p:spPr>
          <a:xfrm>
            <a:off x="8451920" y="3144410"/>
            <a:ext cx="2964355" cy="830997"/>
          </a:xfrm>
          <a:prstGeom prst="rect">
            <a:avLst/>
          </a:prstGeom>
        </p:spPr>
        <p:txBody>
          <a:bodyPr wrap="square">
            <a:spAutoFit/>
          </a:bodyPr>
          <a:lstStyle/>
          <a:p>
            <a:pPr>
              <a:spcBef>
                <a:spcPts val="300"/>
              </a:spcBef>
              <a:defRPr/>
            </a:pPr>
            <a:r>
              <a:rPr lang="en-US" sz="1200" dirty="0" smtClean="0">
                <a:solidFill>
                  <a:schemeClr val="accent1">
                    <a:lumMod val="50000"/>
                  </a:schemeClr>
                </a:solidFill>
                <a:latin typeface="Lato Regular"/>
                <a:ea typeface="ＭＳ Ｐゴシック" charset="0"/>
                <a:cs typeface="Lato Regular"/>
              </a:rPr>
              <a:t>Workshop </a:t>
            </a:r>
            <a:r>
              <a:rPr lang="en-US" sz="1200" dirty="0">
                <a:solidFill>
                  <a:schemeClr val="accent1">
                    <a:lumMod val="50000"/>
                  </a:schemeClr>
                </a:solidFill>
                <a:latin typeface="Lato Regular"/>
                <a:ea typeface="ＭＳ Ｐゴシック" charset="0"/>
                <a:cs typeface="Lato Regular"/>
              </a:rPr>
              <a:t>on Voice and Video Services Interoperability Over Fixed-Mobile Hybrid Environments, Including IMT-Advanced (LTE) (Geneva, 1 December 2015)</a:t>
            </a:r>
          </a:p>
        </p:txBody>
      </p:sp>
      <p:sp>
        <p:nvSpPr>
          <p:cNvPr id="136" name="Right Arrow 135"/>
          <p:cNvSpPr/>
          <p:nvPr/>
        </p:nvSpPr>
        <p:spPr>
          <a:xfrm>
            <a:off x="8246878" y="3213955"/>
            <a:ext cx="241184" cy="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ight Arrow 138"/>
          <p:cNvSpPr/>
          <p:nvPr/>
        </p:nvSpPr>
        <p:spPr>
          <a:xfrm>
            <a:off x="8237958" y="4266522"/>
            <a:ext cx="241184" cy="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8451920" y="4180021"/>
            <a:ext cx="3352799" cy="1200329"/>
          </a:xfrm>
          <a:prstGeom prst="rect">
            <a:avLst/>
          </a:prstGeom>
        </p:spPr>
        <p:txBody>
          <a:bodyPr wrap="square">
            <a:spAutoFit/>
          </a:bodyPr>
          <a:lstStyle/>
          <a:p>
            <a:r>
              <a:rPr lang="en-US" sz="1200" dirty="0">
                <a:solidFill>
                  <a:schemeClr val="accent1">
                    <a:lumMod val="50000"/>
                  </a:schemeClr>
                </a:solidFill>
                <a:latin typeface="Lato Regular"/>
                <a:ea typeface="ＭＳ Ｐゴシック" charset="0"/>
                <a:cs typeface="Lato Regular"/>
              </a:rPr>
              <a:t>New draft Recommendation: “Framework </a:t>
            </a:r>
            <a:r>
              <a:rPr lang="en-US" sz="1200" dirty="0" smtClean="0">
                <a:solidFill>
                  <a:schemeClr val="accent1">
                    <a:lumMod val="50000"/>
                  </a:schemeClr>
                </a:solidFill>
                <a:latin typeface="Lato Regular"/>
                <a:ea typeface="ＭＳ Ｐゴシック" charset="0"/>
                <a:cs typeface="Lato Regular"/>
              </a:rPr>
              <a:t/>
            </a:r>
            <a:br>
              <a:rPr lang="en-US" sz="1200" dirty="0" smtClean="0">
                <a:solidFill>
                  <a:schemeClr val="accent1">
                    <a:lumMod val="50000"/>
                  </a:schemeClr>
                </a:solidFill>
                <a:latin typeface="Lato Regular"/>
                <a:ea typeface="ＭＳ Ｐゴシック" charset="0"/>
                <a:cs typeface="Lato Regular"/>
              </a:rPr>
            </a:br>
            <a:r>
              <a:rPr lang="en-US" sz="1200" dirty="0" smtClean="0">
                <a:solidFill>
                  <a:schemeClr val="accent1">
                    <a:lumMod val="50000"/>
                  </a:schemeClr>
                </a:solidFill>
                <a:latin typeface="Lato Regular"/>
                <a:ea typeface="ＭＳ Ｐゴシック" charset="0"/>
                <a:cs typeface="Lato Regular"/>
              </a:rPr>
              <a:t>of </a:t>
            </a:r>
            <a:r>
              <a:rPr lang="en-US" sz="1200" dirty="0">
                <a:solidFill>
                  <a:schemeClr val="accent1">
                    <a:lumMod val="50000"/>
                  </a:schemeClr>
                </a:solidFill>
                <a:latin typeface="Lato Regular"/>
                <a:ea typeface="ＭＳ Ｐゴシック" charset="0"/>
                <a:cs typeface="Lato Regular"/>
              </a:rPr>
              <a:t>interconnection of </a:t>
            </a:r>
            <a:r>
              <a:rPr lang="en-US" sz="1200" dirty="0" err="1">
                <a:solidFill>
                  <a:schemeClr val="accent1">
                    <a:lumMod val="50000"/>
                  </a:schemeClr>
                </a:solidFill>
                <a:latin typeface="Lato Regular"/>
                <a:ea typeface="ＭＳ Ｐゴシック" charset="0"/>
                <a:cs typeface="Lato Regular"/>
              </a:rPr>
              <a:t>VoLTE</a:t>
            </a:r>
            <a:r>
              <a:rPr lang="en-US" sz="1200" dirty="0">
                <a:solidFill>
                  <a:schemeClr val="accent1">
                    <a:lumMod val="50000"/>
                  </a:schemeClr>
                </a:solidFill>
                <a:latin typeface="Lato Regular"/>
                <a:ea typeface="ＭＳ Ｐゴシック" charset="0"/>
                <a:cs typeface="Lato Regular"/>
              </a:rPr>
              <a:t>/</a:t>
            </a:r>
            <a:r>
              <a:rPr lang="en-US" sz="1200" dirty="0" err="1">
                <a:solidFill>
                  <a:schemeClr val="accent1">
                    <a:lumMod val="50000"/>
                  </a:schemeClr>
                </a:solidFill>
                <a:latin typeface="Lato Regular"/>
                <a:ea typeface="ＭＳ Ｐゴシック" charset="0"/>
                <a:cs typeface="Lato Regular"/>
              </a:rPr>
              <a:t>ViLTE</a:t>
            </a:r>
            <a:r>
              <a:rPr lang="en-US" sz="1200" dirty="0">
                <a:solidFill>
                  <a:schemeClr val="accent1">
                    <a:lumMod val="50000"/>
                  </a:schemeClr>
                </a:solidFill>
                <a:latin typeface="Lato Regular"/>
                <a:ea typeface="ＭＳ Ｐゴシック" charset="0"/>
                <a:cs typeface="Lato Regular"/>
              </a:rPr>
              <a:t>-based networks” </a:t>
            </a:r>
            <a:r>
              <a:rPr lang="en-US" sz="1200" dirty="0" smtClean="0">
                <a:solidFill>
                  <a:schemeClr val="accent1">
                    <a:lumMod val="50000"/>
                  </a:schemeClr>
                </a:solidFill>
                <a:latin typeface="Lato Regular"/>
                <a:ea typeface="ＭＳ Ｐゴシック" charset="0"/>
                <a:cs typeface="Lato Regular"/>
              </a:rPr>
              <a:t/>
            </a:r>
            <a:br>
              <a:rPr lang="en-US" sz="1200" dirty="0" smtClean="0">
                <a:solidFill>
                  <a:schemeClr val="accent1">
                    <a:lumMod val="50000"/>
                  </a:schemeClr>
                </a:solidFill>
                <a:latin typeface="Lato Regular"/>
                <a:ea typeface="ＭＳ Ｐゴシック" charset="0"/>
                <a:cs typeface="Lato Regular"/>
              </a:rPr>
            </a:br>
            <a:endParaRPr lang="en-US" sz="1200" dirty="0">
              <a:solidFill>
                <a:schemeClr val="accent1">
                  <a:lumMod val="50000"/>
                </a:schemeClr>
              </a:solidFill>
              <a:latin typeface="Lato Regular"/>
              <a:ea typeface="ＭＳ Ｐゴシック" charset="0"/>
              <a:cs typeface="Lato Regular"/>
            </a:endParaRPr>
          </a:p>
          <a:p>
            <a:r>
              <a:rPr lang="en-US" sz="1200" dirty="0" smtClean="0">
                <a:solidFill>
                  <a:schemeClr val="accent1">
                    <a:lumMod val="50000"/>
                  </a:schemeClr>
                </a:solidFill>
                <a:latin typeface="Lato Regular"/>
                <a:ea typeface="ＭＳ Ｐゴシック" charset="0"/>
                <a:cs typeface="Lato Regular"/>
              </a:rPr>
              <a:t>Stakeholders involved: </a:t>
            </a:r>
            <a:br>
              <a:rPr lang="en-US" sz="1200" dirty="0" smtClean="0">
                <a:solidFill>
                  <a:schemeClr val="accent1">
                    <a:lumMod val="50000"/>
                  </a:schemeClr>
                </a:solidFill>
                <a:latin typeface="Lato Regular"/>
                <a:ea typeface="ＭＳ Ｐゴシック" charset="0"/>
                <a:cs typeface="Lato Regular"/>
              </a:rPr>
            </a:br>
            <a:r>
              <a:rPr lang="en-US" sz="1200" dirty="0" smtClean="0">
                <a:solidFill>
                  <a:schemeClr val="accent1">
                    <a:lumMod val="50000"/>
                  </a:schemeClr>
                </a:solidFill>
                <a:latin typeface="Lato Regular"/>
                <a:ea typeface="ＭＳ Ｐゴシック" charset="0"/>
                <a:cs typeface="Lato Regular"/>
              </a:rPr>
              <a:t>SG11, SG2, ETSI TC INT, GSMA</a:t>
            </a:r>
            <a:endParaRPr lang="en-US" sz="1200" dirty="0">
              <a:solidFill>
                <a:schemeClr val="accent1">
                  <a:lumMod val="50000"/>
                </a:schemeClr>
              </a:solidFill>
              <a:latin typeface="Lato Regular"/>
              <a:ea typeface="ＭＳ Ｐゴシック" charset="0"/>
              <a:cs typeface="Lato Regular"/>
            </a:endParaRPr>
          </a:p>
        </p:txBody>
      </p:sp>
      <p:sp>
        <p:nvSpPr>
          <p:cNvPr id="36" name="Right Arrow 35"/>
          <p:cNvSpPr/>
          <p:nvPr/>
        </p:nvSpPr>
        <p:spPr>
          <a:xfrm>
            <a:off x="8219530" y="4999840"/>
            <a:ext cx="241184" cy="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9134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p:cNvGrpSpPr>
            <a:grpSpLocks/>
          </p:cNvGrpSpPr>
          <p:nvPr/>
        </p:nvGrpSpPr>
        <p:grpSpPr bwMode="auto">
          <a:xfrm>
            <a:off x="978324" y="1764860"/>
            <a:ext cx="3205539" cy="4299055"/>
            <a:chOff x="12" y="0"/>
            <a:chExt cx="2306" cy="3873"/>
          </a:xfrm>
        </p:grpSpPr>
        <p:sp>
          <p:nvSpPr>
            <p:cNvPr id="8" name="Rectangle 4"/>
            <p:cNvSpPr>
              <a:spLocks/>
            </p:cNvSpPr>
            <p:nvPr/>
          </p:nvSpPr>
          <p:spPr bwMode="auto">
            <a:xfrm>
              <a:off x="12" y="460"/>
              <a:ext cx="2280" cy="3413"/>
            </a:xfrm>
            <a:prstGeom prst="rect">
              <a:avLst/>
            </a:prstGeom>
            <a:solidFill>
              <a:srgbClr val="F4F4F4"/>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algn="ctr"/>
              <a:endParaRPr lang="es-ES" sz="900" dirty="0"/>
            </a:p>
          </p:txBody>
        </p:sp>
        <p:sp>
          <p:nvSpPr>
            <p:cNvPr id="11" name="Rectangle 7"/>
            <p:cNvSpPr>
              <a:spLocks/>
            </p:cNvSpPr>
            <p:nvPr/>
          </p:nvSpPr>
          <p:spPr bwMode="auto">
            <a:xfrm>
              <a:off x="12" y="3229"/>
              <a:ext cx="2280" cy="644"/>
            </a:xfrm>
            <a:prstGeom prst="rect">
              <a:avLst/>
            </a:prstGeom>
            <a:solidFill>
              <a:schemeClr val="accent1"/>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algn="ctr"/>
              <a:endParaRPr lang="es-ES" sz="900" dirty="0"/>
            </a:p>
          </p:txBody>
        </p:sp>
        <p:sp>
          <p:nvSpPr>
            <p:cNvPr id="20" name="Rectangle 16"/>
            <p:cNvSpPr>
              <a:spLocks/>
            </p:cNvSpPr>
            <p:nvPr/>
          </p:nvSpPr>
          <p:spPr bwMode="auto">
            <a:xfrm>
              <a:off x="38" y="1210"/>
              <a:ext cx="2280" cy="16"/>
            </a:xfrm>
            <a:prstGeom prst="rect">
              <a:avLst/>
            </a:prstGeom>
            <a:solidFill>
              <a:srgbClr val="D6D6D6"/>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algn="ctr"/>
              <a:endParaRPr lang="es-ES" sz="900" dirty="0"/>
            </a:p>
          </p:txBody>
        </p:sp>
        <p:sp>
          <p:nvSpPr>
            <p:cNvPr id="7" name="Rectangle 3"/>
            <p:cNvSpPr>
              <a:spLocks/>
            </p:cNvSpPr>
            <p:nvPr/>
          </p:nvSpPr>
          <p:spPr bwMode="auto">
            <a:xfrm>
              <a:off x="12" y="0"/>
              <a:ext cx="2301" cy="1204"/>
            </a:xfrm>
            <a:prstGeom prst="rect">
              <a:avLst/>
            </a:prstGeom>
            <a:solidFill>
              <a:schemeClr val="accent1">
                <a:lumMod val="60000"/>
                <a:lumOff val="40000"/>
              </a:schemeClr>
            </a:solidFill>
            <a:ln w="12700">
              <a:noFill/>
              <a:miter lim="800000"/>
              <a:headEnd/>
              <a:tailEnd/>
            </a:ln>
          </p:spPr>
          <p:txBody>
            <a:bodyPr lIns="0" tIns="0" rIns="0" bIns="0"/>
            <a:lstStyle/>
            <a:p>
              <a:pPr algn="ctr"/>
              <a:endParaRPr lang="es-ES" sz="900" dirty="0"/>
            </a:p>
          </p:txBody>
        </p:sp>
      </p:grpSp>
      <p:sp>
        <p:nvSpPr>
          <p:cNvPr id="65" name="TextBox 64"/>
          <p:cNvSpPr txBox="1"/>
          <p:nvPr/>
        </p:nvSpPr>
        <p:spPr>
          <a:xfrm>
            <a:off x="1886872" y="387224"/>
            <a:ext cx="9261819" cy="784822"/>
          </a:xfrm>
          <a:prstGeom prst="rect">
            <a:avLst/>
          </a:prstGeom>
          <a:noFill/>
        </p:spPr>
        <p:txBody>
          <a:bodyPr wrap="square" lIns="45711" tIns="22856" rIns="45711" bIns="22856" rtlCol="0">
            <a:spAutoFit/>
          </a:bodyPr>
          <a:lstStyle/>
          <a:p>
            <a:pPr algn="ctr"/>
            <a:r>
              <a:rPr lang="id-ID" sz="4800" b="1" dirty="0" smtClean="0">
                <a:solidFill>
                  <a:schemeClr val="tx2"/>
                </a:solidFill>
                <a:latin typeface="Lato Regular"/>
                <a:cs typeface="Lato Regular"/>
              </a:rPr>
              <a:t>C</a:t>
            </a:r>
            <a:r>
              <a:rPr lang="en-US" sz="4800" b="1" dirty="0" err="1" smtClean="0">
                <a:solidFill>
                  <a:schemeClr val="tx2"/>
                </a:solidFill>
                <a:latin typeface="Lato Regular"/>
                <a:cs typeface="Lato Regular"/>
              </a:rPr>
              <a:t>onformance</a:t>
            </a:r>
            <a:r>
              <a:rPr lang="en-US" sz="4800" b="1" dirty="0" smtClean="0">
                <a:solidFill>
                  <a:schemeClr val="tx2"/>
                </a:solidFill>
                <a:latin typeface="Lato Regular"/>
                <a:cs typeface="Lato Regular"/>
              </a:rPr>
              <a:t> </a:t>
            </a:r>
            <a:r>
              <a:rPr lang="id-ID" sz="4800" b="1" dirty="0" smtClean="0">
                <a:solidFill>
                  <a:schemeClr val="tx2"/>
                </a:solidFill>
                <a:latin typeface="Lato Regular"/>
                <a:cs typeface="Lato Regular"/>
              </a:rPr>
              <a:t>&amp;</a:t>
            </a:r>
            <a:r>
              <a:rPr lang="en-US" sz="4800" b="1" dirty="0" smtClean="0">
                <a:solidFill>
                  <a:schemeClr val="tx2"/>
                </a:solidFill>
                <a:latin typeface="Lato Regular"/>
                <a:cs typeface="Lato Regular"/>
              </a:rPr>
              <a:t> </a:t>
            </a:r>
            <a:r>
              <a:rPr lang="id-ID" sz="4800" b="1" dirty="0" smtClean="0">
                <a:solidFill>
                  <a:schemeClr val="tx2"/>
                </a:solidFill>
                <a:latin typeface="Lato Regular"/>
                <a:cs typeface="Lato Regular"/>
              </a:rPr>
              <a:t>I</a:t>
            </a:r>
            <a:r>
              <a:rPr lang="en-US" sz="4800" b="1" dirty="0" err="1" smtClean="0">
                <a:solidFill>
                  <a:schemeClr val="tx2"/>
                </a:solidFill>
                <a:latin typeface="Lato Regular"/>
                <a:cs typeface="Lato Regular"/>
              </a:rPr>
              <a:t>nteroperability</a:t>
            </a:r>
            <a:endParaRPr lang="id-ID" sz="3200" b="1" dirty="0">
              <a:solidFill>
                <a:schemeClr val="tx2"/>
              </a:solidFill>
              <a:latin typeface="Lato Regular"/>
              <a:cs typeface="Lato Regular"/>
            </a:endParaRPr>
          </a:p>
        </p:txBody>
      </p:sp>
      <p:sp>
        <p:nvSpPr>
          <p:cNvPr id="68" name="Subtitle 2"/>
          <p:cNvSpPr txBox="1">
            <a:spLocks/>
          </p:cNvSpPr>
          <p:nvPr/>
        </p:nvSpPr>
        <p:spPr>
          <a:xfrm>
            <a:off x="0" y="0"/>
            <a:ext cx="1620133" cy="402112"/>
          </a:xfrm>
          <a:prstGeom prst="rect">
            <a:avLst/>
          </a:prstGeom>
        </p:spPr>
        <p:txBody>
          <a:bodyPr vert="horz" lIns="108745" tIns="54373" rIns="108745" bIns="54373"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550" dirty="0" smtClean="0">
                <a:solidFill>
                  <a:schemeClr val="accent1"/>
                </a:solidFill>
                <a:latin typeface="Lato Light"/>
                <a:cs typeface="Lato Light"/>
              </a:rPr>
              <a:t>Achievements</a:t>
            </a:r>
            <a:endParaRPr lang="en-US" sz="1550" dirty="0">
              <a:solidFill>
                <a:schemeClr val="accent1"/>
              </a:solidFill>
              <a:latin typeface="Lato Light"/>
              <a:cs typeface="Lato Light"/>
            </a:endParaRPr>
          </a:p>
        </p:txBody>
      </p:sp>
      <p:sp>
        <p:nvSpPr>
          <p:cNvPr id="69" name="Rectangle 6"/>
          <p:cNvSpPr>
            <a:spLocks/>
          </p:cNvSpPr>
          <p:nvPr/>
        </p:nvSpPr>
        <p:spPr bwMode="auto">
          <a:xfrm>
            <a:off x="1165255" y="1928665"/>
            <a:ext cx="2732021" cy="8842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22860" rIns="22860" anchor="ctr"/>
          <a:lstStyle/>
          <a:p>
            <a:pPr algn="ctr"/>
            <a:r>
              <a:rPr lang="en-US" b="1" dirty="0">
                <a:solidFill>
                  <a:schemeClr val="bg1"/>
                </a:solidFill>
                <a:latin typeface="Lato Regular"/>
                <a:ea typeface="ＭＳ Ｐゴシック" charset="0"/>
                <a:cs typeface="Lato Regular"/>
                <a:sym typeface="Lato Bold" charset="0"/>
              </a:rPr>
              <a:t>Conformity Assessment Steering Committee (</a:t>
            </a:r>
            <a:r>
              <a:rPr lang="en-US" b="1" dirty="0">
                <a:solidFill>
                  <a:schemeClr val="bg1"/>
                </a:solidFill>
                <a:latin typeface="Lato Regular"/>
                <a:ea typeface="ＭＳ Ｐゴシック" charset="0"/>
                <a:cs typeface="Lato Regular"/>
                <a:sym typeface="Lato Bold" charset="0"/>
                <a:hlinkClick r:id="rId3"/>
              </a:rPr>
              <a:t>CASC</a:t>
            </a:r>
            <a:r>
              <a:rPr lang="en-US" b="1" dirty="0">
                <a:solidFill>
                  <a:schemeClr val="bg1"/>
                </a:solidFill>
                <a:latin typeface="Lato Regular"/>
                <a:ea typeface="ＭＳ Ｐゴシック" charset="0"/>
                <a:cs typeface="Lato Regular"/>
                <a:sym typeface="Lato Bold" charset="0"/>
              </a:rPr>
              <a:t>)</a:t>
            </a:r>
          </a:p>
        </p:txBody>
      </p:sp>
      <p:sp>
        <p:nvSpPr>
          <p:cNvPr id="2" name="Rectangle 1"/>
          <p:cNvSpPr/>
          <p:nvPr/>
        </p:nvSpPr>
        <p:spPr>
          <a:xfrm>
            <a:off x="1272517" y="3439836"/>
            <a:ext cx="3098960" cy="1184940"/>
          </a:xfrm>
          <a:prstGeom prst="rect">
            <a:avLst/>
          </a:prstGeom>
        </p:spPr>
        <p:txBody>
          <a:bodyPr wrap="square">
            <a:spAutoFit/>
          </a:bodyPr>
          <a:lstStyle/>
          <a:p>
            <a:pPr>
              <a:spcBef>
                <a:spcPts val="300"/>
              </a:spcBef>
              <a:defRPr/>
            </a:pPr>
            <a:r>
              <a:rPr lang="en-US" sz="1600" dirty="0" smtClean="0">
                <a:solidFill>
                  <a:schemeClr val="accent1">
                    <a:lumMod val="50000"/>
                  </a:schemeClr>
                </a:solidFill>
                <a:latin typeface="Lato Regular"/>
                <a:ea typeface="ＭＳ Ｐゴシック" charset="0"/>
                <a:cs typeface="Lato Regular"/>
              </a:rPr>
              <a:t>Working </a:t>
            </a:r>
            <a:r>
              <a:rPr lang="en-US" sz="1600" dirty="0">
                <a:solidFill>
                  <a:schemeClr val="accent1">
                    <a:lumMod val="50000"/>
                  </a:schemeClr>
                </a:solidFill>
                <a:latin typeface="Lato Regular"/>
                <a:ea typeface="ＭＳ Ｐゴシック" charset="0"/>
                <a:cs typeface="Lato Regular"/>
              </a:rPr>
              <a:t>on a test laboratory recognition procedure in </a:t>
            </a:r>
            <a:r>
              <a:rPr lang="en-US" sz="1600" dirty="0" smtClean="0">
                <a:solidFill>
                  <a:schemeClr val="accent1">
                    <a:lumMod val="50000"/>
                  </a:schemeClr>
                </a:solidFill>
                <a:latin typeface="Lato Regular"/>
                <a:ea typeface="ＭＳ Ｐゴシック" charset="0"/>
                <a:cs typeface="Lato Regular"/>
              </a:rPr>
              <a:t>ITU-T</a:t>
            </a:r>
            <a:endParaRPr lang="en-US" sz="1600" dirty="0">
              <a:solidFill>
                <a:schemeClr val="accent1">
                  <a:lumMod val="50000"/>
                </a:schemeClr>
              </a:solidFill>
              <a:latin typeface="Lato Regular"/>
              <a:ea typeface="ＭＳ Ｐゴシック" charset="0"/>
              <a:cs typeface="Lato Regular"/>
            </a:endParaRPr>
          </a:p>
          <a:p>
            <a:pPr>
              <a:spcBef>
                <a:spcPts val="300"/>
              </a:spcBef>
              <a:defRPr/>
            </a:pPr>
            <a:r>
              <a:rPr lang="en-US" sz="1600" dirty="0">
                <a:solidFill>
                  <a:schemeClr val="accent1">
                    <a:lumMod val="50000"/>
                  </a:schemeClr>
                </a:solidFill>
                <a:latin typeface="Lato Regular"/>
                <a:ea typeface="ＭＳ Ｐゴシック" charset="0"/>
                <a:cs typeface="Lato Regular"/>
              </a:rPr>
              <a:t>Collaboration with IECEE</a:t>
            </a:r>
          </a:p>
          <a:p>
            <a:pPr>
              <a:spcBef>
                <a:spcPts val="300"/>
              </a:spcBef>
              <a:defRPr/>
            </a:pPr>
            <a:r>
              <a:rPr lang="en-US" sz="1600" dirty="0">
                <a:solidFill>
                  <a:schemeClr val="accent1">
                    <a:lumMod val="50000"/>
                  </a:schemeClr>
                </a:solidFill>
                <a:latin typeface="Lato Regular"/>
                <a:ea typeface="ＭＳ Ｐゴシック" charset="0"/>
                <a:cs typeface="Lato Regular"/>
              </a:rPr>
              <a:t>Three guidelines ongoing</a:t>
            </a:r>
          </a:p>
        </p:txBody>
      </p:sp>
      <p:sp>
        <p:nvSpPr>
          <p:cNvPr id="3" name="Right Arrow 2"/>
          <p:cNvSpPr/>
          <p:nvPr/>
        </p:nvSpPr>
        <p:spPr>
          <a:xfrm>
            <a:off x="1031393" y="3528878"/>
            <a:ext cx="241184" cy="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Arrow 70"/>
          <p:cNvSpPr/>
          <p:nvPr/>
        </p:nvSpPr>
        <p:spPr>
          <a:xfrm>
            <a:off x="1038988" y="4075028"/>
            <a:ext cx="241184" cy="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Arrow 71"/>
          <p:cNvSpPr/>
          <p:nvPr/>
        </p:nvSpPr>
        <p:spPr>
          <a:xfrm>
            <a:off x="1031393" y="4367474"/>
            <a:ext cx="241184" cy="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2"/>
          <p:cNvGrpSpPr>
            <a:grpSpLocks/>
          </p:cNvGrpSpPr>
          <p:nvPr/>
        </p:nvGrpSpPr>
        <p:grpSpPr bwMode="auto">
          <a:xfrm>
            <a:off x="4604580" y="1765884"/>
            <a:ext cx="3319266" cy="4298031"/>
            <a:chOff x="12" y="0"/>
            <a:chExt cx="2306" cy="3873"/>
          </a:xfrm>
        </p:grpSpPr>
        <p:sp>
          <p:nvSpPr>
            <p:cNvPr id="74" name="Rectangle 4"/>
            <p:cNvSpPr>
              <a:spLocks/>
            </p:cNvSpPr>
            <p:nvPr/>
          </p:nvSpPr>
          <p:spPr bwMode="auto">
            <a:xfrm>
              <a:off x="12" y="460"/>
              <a:ext cx="2280" cy="3413"/>
            </a:xfrm>
            <a:prstGeom prst="rect">
              <a:avLst/>
            </a:prstGeom>
            <a:solidFill>
              <a:srgbClr val="F4F4F4"/>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algn="ctr"/>
              <a:endParaRPr lang="es-ES" sz="900" dirty="0"/>
            </a:p>
          </p:txBody>
        </p:sp>
        <p:sp>
          <p:nvSpPr>
            <p:cNvPr id="75" name="Rectangle 7"/>
            <p:cNvSpPr>
              <a:spLocks/>
            </p:cNvSpPr>
            <p:nvPr/>
          </p:nvSpPr>
          <p:spPr bwMode="auto">
            <a:xfrm>
              <a:off x="12" y="3229"/>
              <a:ext cx="2280" cy="644"/>
            </a:xfrm>
            <a:prstGeom prst="rect">
              <a:avLst/>
            </a:prstGeom>
            <a:solidFill>
              <a:schemeClr val="accent1">
                <a:lumMod val="40000"/>
                <a:lumOff val="60000"/>
              </a:schemeClr>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algn="ctr"/>
              <a:endParaRPr lang="es-ES" sz="900" dirty="0"/>
            </a:p>
          </p:txBody>
        </p:sp>
        <p:sp>
          <p:nvSpPr>
            <p:cNvPr id="76" name="Rectangle 16"/>
            <p:cNvSpPr>
              <a:spLocks/>
            </p:cNvSpPr>
            <p:nvPr/>
          </p:nvSpPr>
          <p:spPr bwMode="auto">
            <a:xfrm>
              <a:off x="38" y="1210"/>
              <a:ext cx="2280" cy="16"/>
            </a:xfrm>
            <a:prstGeom prst="rect">
              <a:avLst/>
            </a:prstGeom>
            <a:solidFill>
              <a:srgbClr val="D6D6D6"/>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algn="ctr"/>
              <a:endParaRPr lang="es-ES" sz="900" dirty="0"/>
            </a:p>
          </p:txBody>
        </p:sp>
        <p:sp>
          <p:nvSpPr>
            <p:cNvPr id="77" name="Rectangle 3"/>
            <p:cNvSpPr>
              <a:spLocks/>
            </p:cNvSpPr>
            <p:nvPr/>
          </p:nvSpPr>
          <p:spPr bwMode="auto">
            <a:xfrm>
              <a:off x="12" y="0"/>
              <a:ext cx="2301" cy="1191"/>
            </a:xfrm>
            <a:prstGeom prst="rect">
              <a:avLst/>
            </a:prstGeom>
            <a:solidFill>
              <a:schemeClr val="accent1"/>
            </a:solidFill>
            <a:ln w="12700">
              <a:noFill/>
              <a:miter lim="800000"/>
              <a:headEnd/>
              <a:tailEnd/>
            </a:ln>
          </p:spPr>
          <p:txBody>
            <a:bodyPr lIns="0" tIns="0" rIns="0" bIns="0"/>
            <a:lstStyle/>
            <a:p>
              <a:pPr algn="ctr"/>
              <a:endParaRPr lang="es-ES" sz="900" dirty="0"/>
            </a:p>
          </p:txBody>
        </p:sp>
      </p:grpSp>
      <p:sp>
        <p:nvSpPr>
          <p:cNvPr id="78" name="Rectangle 6"/>
          <p:cNvSpPr>
            <a:spLocks/>
          </p:cNvSpPr>
          <p:nvPr/>
        </p:nvSpPr>
        <p:spPr bwMode="auto">
          <a:xfrm>
            <a:off x="4946147" y="1932457"/>
            <a:ext cx="2732021" cy="8842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22860" rIns="22860" anchor="ctr"/>
          <a:lstStyle/>
          <a:p>
            <a:pPr algn="ctr"/>
            <a:r>
              <a:rPr lang="en-US" sz="2000" b="1" dirty="0">
                <a:solidFill>
                  <a:schemeClr val="bg1"/>
                </a:solidFill>
                <a:latin typeface="Lato Regular"/>
                <a:ea typeface="ＭＳ Ｐゴシック" charset="0"/>
                <a:cs typeface="Lato Regular"/>
                <a:sym typeface="Lato Bold" charset="0"/>
              </a:rPr>
              <a:t>Recommendations</a:t>
            </a:r>
          </a:p>
        </p:txBody>
      </p:sp>
      <p:sp>
        <p:nvSpPr>
          <p:cNvPr id="79" name="Rectangle 78"/>
          <p:cNvSpPr/>
          <p:nvPr/>
        </p:nvSpPr>
        <p:spPr>
          <a:xfrm>
            <a:off x="4882599" y="3202329"/>
            <a:ext cx="3098960" cy="2146742"/>
          </a:xfrm>
          <a:prstGeom prst="rect">
            <a:avLst/>
          </a:prstGeom>
        </p:spPr>
        <p:txBody>
          <a:bodyPr wrap="square">
            <a:spAutoFit/>
          </a:bodyPr>
          <a:lstStyle/>
          <a:p>
            <a:pPr>
              <a:spcBef>
                <a:spcPts val="300"/>
              </a:spcBef>
              <a:defRPr/>
            </a:pPr>
            <a:r>
              <a:rPr lang="en-US" sz="1400" dirty="0">
                <a:solidFill>
                  <a:schemeClr val="accent1">
                    <a:lumMod val="50000"/>
                  </a:schemeClr>
                </a:solidFill>
                <a:latin typeface="Lato Regular"/>
                <a:ea typeface="ＭＳ Ｐゴシック" charset="0"/>
                <a:cs typeface="Lato Regular"/>
              </a:rPr>
              <a:t>SIP-IMS conformity assessment </a:t>
            </a:r>
            <a:r>
              <a:rPr lang="en-US" sz="1400" dirty="0" smtClean="0">
                <a:solidFill>
                  <a:schemeClr val="accent1">
                    <a:lumMod val="50000"/>
                  </a:schemeClr>
                </a:solidFill>
                <a:latin typeface="Lato Regular"/>
                <a:ea typeface="ＭＳ Ｐゴシック" charset="0"/>
                <a:cs typeface="Lato Regular"/>
                <a:hlinkClick r:id="rId4"/>
              </a:rPr>
              <a:t>work plan</a:t>
            </a:r>
            <a:r>
              <a:rPr lang="en-US" sz="1400" dirty="0" smtClean="0">
                <a:solidFill>
                  <a:schemeClr val="accent1">
                    <a:lumMod val="50000"/>
                  </a:schemeClr>
                </a:solidFill>
                <a:latin typeface="Lato Regular"/>
                <a:ea typeface="ＭＳ Ｐゴシック" charset="0"/>
                <a:cs typeface="Lato Regular"/>
              </a:rPr>
              <a:t> (</a:t>
            </a:r>
            <a:r>
              <a:rPr lang="en-US" sz="1400" b="1" dirty="0" smtClean="0">
                <a:solidFill>
                  <a:schemeClr val="accent1">
                    <a:lumMod val="50000"/>
                  </a:schemeClr>
                </a:solidFill>
                <a:latin typeface="Lato Regular"/>
                <a:ea typeface="ＭＳ Ｐゴシック" charset="0"/>
                <a:cs typeface="Lato Regular"/>
              </a:rPr>
              <a:t>57</a:t>
            </a:r>
            <a:r>
              <a:rPr lang="en-US" sz="1400" dirty="0" smtClean="0">
                <a:solidFill>
                  <a:schemeClr val="accent1">
                    <a:lumMod val="50000"/>
                  </a:schemeClr>
                </a:solidFill>
                <a:latin typeface="Lato Regular"/>
                <a:ea typeface="ＭＳ Ｐゴシック" charset="0"/>
                <a:cs typeface="Lato Regular"/>
              </a:rPr>
              <a:t> </a:t>
            </a:r>
            <a:r>
              <a:rPr lang="en-US" sz="1400" dirty="0">
                <a:solidFill>
                  <a:schemeClr val="accent1">
                    <a:lumMod val="50000"/>
                  </a:schemeClr>
                </a:solidFill>
                <a:latin typeface="Lato Regular"/>
                <a:ea typeface="ＭＳ Ｐゴシック" charset="0"/>
                <a:cs typeface="Lato Regular"/>
              </a:rPr>
              <a:t>new Recs)</a:t>
            </a:r>
          </a:p>
          <a:p>
            <a:pPr>
              <a:spcBef>
                <a:spcPts val="300"/>
              </a:spcBef>
              <a:defRPr/>
            </a:pPr>
            <a:r>
              <a:rPr lang="en-US" sz="1400" dirty="0">
                <a:solidFill>
                  <a:schemeClr val="accent1">
                    <a:lumMod val="50000"/>
                  </a:schemeClr>
                </a:solidFill>
                <a:latin typeface="Lato Regular"/>
                <a:ea typeface="ＭＳ Ｐゴシック" charset="0"/>
                <a:cs typeface="Lato Regular"/>
              </a:rPr>
              <a:t>Benchmarking of IMS platform </a:t>
            </a:r>
            <a:r>
              <a:rPr lang="en-US" sz="1400" dirty="0">
                <a:solidFill>
                  <a:schemeClr val="accent1">
                    <a:lumMod val="50000"/>
                  </a:schemeClr>
                </a:solidFill>
                <a:latin typeface="Lato Regular"/>
                <a:ea typeface="ＭＳ Ｐゴシック" charset="0"/>
                <a:cs typeface="Lato Regular"/>
                <a:hlinkClick r:id="rId5"/>
              </a:rPr>
              <a:t>work plan</a:t>
            </a:r>
            <a:r>
              <a:rPr lang="en-US" sz="1400" dirty="0">
                <a:solidFill>
                  <a:schemeClr val="accent1">
                    <a:lumMod val="50000"/>
                  </a:schemeClr>
                </a:solidFill>
                <a:latin typeface="Lato Regular"/>
                <a:ea typeface="ＭＳ Ｐゴシック" charset="0"/>
                <a:cs typeface="Lato Regular"/>
              </a:rPr>
              <a:t> (</a:t>
            </a:r>
            <a:r>
              <a:rPr lang="en-US" sz="1400" b="1" dirty="0">
                <a:solidFill>
                  <a:schemeClr val="accent1">
                    <a:lumMod val="50000"/>
                  </a:schemeClr>
                </a:solidFill>
                <a:latin typeface="Lato Regular"/>
                <a:ea typeface="ＭＳ Ｐゴシック" charset="0"/>
                <a:cs typeface="Lato Regular"/>
              </a:rPr>
              <a:t>10</a:t>
            </a:r>
            <a:r>
              <a:rPr lang="en-US" sz="1400" dirty="0">
                <a:solidFill>
                  <a:schemeClr val="accent1">
                    <a:lumMod val="50000"/>
                  </a:schemeClr>
                </a:solidFill>
                <a:latin typeface="Lato Regular"/>
                <a:ea typeface="ＭＳ Ｐゴシック" charset="0"/>
                <a:cs typeface="Lato Regular"/>
              </a:rPr>
              <a:t> new Recs)</a:t>
            </a:r>
          </a:p>
          <a:p>
            <a:pPr>
              <a:spcBef>
                <a:spcPts val="300"/>
              </a:spcBef>
              <a:defRPr/>
            </a:pPr>
            <a:r>
              <a:rPr lang="en-US" sz="1400" dirty="0">
                <a:solidFill>
                  <a:schemeClr val="accent1">
                    <a:lumMod val="50000"/>
                  </a:schemeClr>
                </a:solidFill>
                <a:latin typeface="Lato Regular"/>
                <a:ea typeface="ＭＳ Ｐゴシック" charset="0"/>
                <a:cs typeface="Lato Regular"/>
              </a:rPr>
              <a:t>Conformance test plan for Number Portability requirements in Q Sup.4 </a:t>
            </a:r>
            <a:r>
              <a:rPr lang="en-US" sz="1200" dirty="0">
                <a:solidFill>
                  <a:schemeClr val="accent1">
                    <a:lumMod val="50000"/>
                  </a:schemeClr>
                </a:solidFill>
                <a:latin typeface="Lato Regular"/>
                <a:ea typeface="ＭＳ Ｐゴシック" charset="0"/>
                <a:cs typeface="Lato Regular"/>
              </a:rPr>
              <a:t>(Q.3905)</a:t>
            </a:r>
          </a:p>
          <a:p>
            <a:pPr>
              <a:spcBef>
                <a:spcPts val="300"/>
              </a:spcBef>
              <a:defRPr/>
            </a:pPr>
            <a:r>
              <a:rPr lang="en-US" sz="1400" dirty="0">
                <a:solidFill>
                  <a:schemeClr val="accent1">
                    <a:lumMod val="50000"/>
                  </a:schemeClr>
                </a:solidFill>
                <a:latin typeface="Lato Regular"/>
                <a:ea typeface="ＭＳ Ｐゴシック" charset="0"/>
                <a:cs typeface="Lato Regular"/>
              </a:rPr>
              <a:t>Cloud computing test specifications </a:t>
            </a:r>
            <a:r>
              <a:rPr lang="en-US" sz="1200" dirty="0">
                <a:solidFill>
                  <a:schemeClr val="accent1">
                    <a:lumMod val="50000"/>
                  </a:schemeClr>
                </a:solidFill>
                <a:latin typeface="Lato Regular"/>
                <a:ea typeface="ＭＳ Ｐゴシック" charset="0"/>
                <a:cs typeface="Lato Regular"/>
              </a:rPr>
              <a:t>(Q.4040, Q-Sup.65)</a:t>
            </a:r>
          </a:p>
        </p:txBody>
      </p:sp>
      <p:sp>
        <p:nvSpPr>
          <p:cNvPr id="80" name="Right Arrow 79"/>
          <p:cNvSpPr/>
          <p:nvPr/>
        </p:nvSpPr>
        <p:spPr>
          <a:xfrm>
            <a:off x="4673473" y="3313598"/>
            <a:ext cx="241184" cy="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ight Arrow 126"/>
          <p:cNvSpPr/>
          <p:nvPr/>
        </p:nvSpPr>
        <p:spPr>
          <a:xfrm>
            <a:off x="4673473" y="3757831"/>
            <a:ext cx="241184" cy="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ight Arrow 127"/>
          <p:cNvSpPr/>
          <p:nvPr/>
        </p:nvSpPr>
        <p:spPr>
          <a:xfrm>
            <a:off x="4665670" y="4237627"/>
            <a:ext cx="241184" cy="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2"/>
          <p:cNvGrpSpPr>
            <a:grpSpLocks/>
          </p:cNvGrpSpPr>
          <p:nvPr/>
        </p:nvGrpSpPr>
        <p:grpSpPr bwMode="auto">
          <a:xfrm>
            <a:off x="8183388" y="1747501"/>
            <a:ext cx="3205539" cy="4316414"/>
            <a:chOff x="12" y="0"/>
            <a:chExt cx="2306" cy="3873"/>
          </a:xfrm>
        </p:grpSpPr>
        <p:sp>
          <p:nvSpPr>
            <p:cNvPr id="130" name="Rectangle 4"/>
            <p:cNvSpPr>
              <a:spLocks/>
            </p:cNvSpPr>
            <p:nvPr/>
          </p:nvSpPr>
          <p:spPr bwMode="auto">
            <a:xfrm>
              <a:off x="12" y="460"/>
              <a:ext cx="2280" cy="3413"/>
            </a:xfrm>
            <a:prstGeom prst="rect">
              <a:avLst/>
            </a:prstGeom>
            <a:solidFill>
              <a:srgbClr val="F4F4F4"/>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algn="ctr"/>
              <a:endParaRPr lang="es-ES" sz="900" dirty="0"/>
            </a:p>
          </p:txBody>
        </p:sp>
        <p:sp>
          <p:nvSpPr>
            <p:cNvPr id="131" name="Rectangle 7"/>
            <p:cNvSpPr>
              <a:spLocks/>
            </p:cNvSpPr>
            <p:nvPr/>
          </p:nvSpPr>
          <p:spPr bwMode="auto">
            <a:xfrm>
              <a:off x="12" y="3232"/>
              <a:ext cx="2280" cy="641"/>
            </a:xfrm>
            <a:prstGeom prst="rect">
              <a:avLst/>
            </a:prstGeom>
            <a:solidFill>
              <a:schemeClr val="accent1">
                <a:lumMod val="50000"/>
              </a:schemeClr>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algn="ctr"/>
              <a:endParaRPr lang="es-ES" sz="900" dirty="0"/>
            </a:p>
          </p:txBody>
        </p:sp>
        <p:sp>
          <p:nvSpPr>
            <p:cNvPr id="132" name="Rectangle 16"/>
            <p:cNvSpPr>
              <a:spLocks/>
            </p:cNvSpPr>
            <p:nvPr/>
          </p:nvSpPr>
          <p:spPr bwMode="auto">
            <a:xfrm>
              <a:off x="38" y="1210"/>
              <a:ext cx="2280" cy="16"/>
            </a:xfrm>
            <a:prstGeom prst="rect">
              <a:avLst/>
            </a:prstGeom>
            <a:solidFill>
              <a:srgbClr val="D6D6D6"/>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algn="ctr"/>
              <a:endParaRPr lang="es-ES" sz="900" dirty="0"/>
            </a:p>
          </p:txBody>
        </p:sp>
        <p:sp>
          <p:nvSpPr>
            <p:cNvPr id="133" name="Rectangle 3"/>
            <p:cNvSpPr>
              <a:spLocks/>
            </p:cNvSpPr>
            <p:nvPr/>
          </p:nvSpPr>
          <p:spPr bwMode="auto">
            <a:xfrm>
              <a:off x="12" y="0"/>
              <a:ext cx="2301" cy="1182"/>
            </a:xfrm>
            <a:prstGeom prst="rect">
              <a:avLst/>
            </a:prstGeom>
            <a:solidFill>
              <a:schemeClr val="accent1">
                <a:lumMod val="60000"/>
                <a:lumOff val="40000"/>
              </a:schemeClr>
            </a:solidFill>
            <a:ln w="12700">
              <a:noFill/>
              <a:miter lim="800000"/>
              <a:headEnd/>
              <a:tailEnd/>
            </a:ln>
          </p:spPr>
          <p:txBody>
            <a:bodyPr lIns="0" tIns="0" rIns="0" bIns="0"/>
            <a:lstStyle/>
            <a:p>
              <a:pPr algn="ctr"/>
              <a:endParaRPr lang="es-ES" sz="900" dirty="0"/>
            </a:p>
          </p:txBody>
        </p:sp>
      </p:grpSp>
      <p:sp>
        <p:nvSpPr>
          <p:cNvPr id="134" name="Rectangle 6"/>
          <p:cNvSpPr>
            <a:spLocks/>
          </p:cNvSpPr>
          <p:nvPr/>
        </p:nvSpPr>
        <p:spPr bwMode="auto">
          <a:xfrm>
            <a:off x="8416671" y="1879932"/>
            <a:ext cx="2732021" cy="8842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22860" rIns="22860" anchor="ctr"/>
          <a:lstStyle/>
          <a:p>
            <a:pPr algn="ctr"/>
            <a:r>
              <a:rPr lang="en-US" sz="2800" b="1" dirty="0">
                <a:solidFill>
                  <a:schemeClr val="bg1"/>
                </a:solidFill>
                <a:latin typeface="Lato Regular"/>
                <a:ea typeface="ＭＳ Ｐゴシック" charset="0"/>
                <a:cs typeface="Lato Regular"/>
                <a:sym typeface="Lato Bold" charset="0"/>
              </a:rPr>
              <a:t>Tools</a:t>
            </a:r>
            <a:endParaRPr lang="en-US" sz="2000" b="1" dirty="0">
              <a:solidFill>
                <a:schemeClr val="bg1"/>
              </a:solidFill>
              <a:latin typeface="Lato Regular"/>
              <a:ea typeface="ＭＳ Ｐゴシック" charset="0"/>
              <a:cs typeface="Lato Regular"/>
              <a:sym typeface="Lato Bold" charset="0"/>
            </a:endParaRPr>
          </a:p>
        </p:txBody>
      </p:sp>
      <p:sp>
        <p:nvSpPr>
          <p:cNvPr id="135" name="Rectangle 134"/>
          <p:cNvSpPr/>
          <p:nvPr/>
        </p:nvSpPr>
        <p:spPr>
          <a:xfrm>
            <a:off x="8451920" y="3276841"/>
            <a:ext cx="2964355" cy="1892826"/>
          </a:xfrm>
          <a:prstGeom prst="rect">
            <a:avLst/>
          </a:prstGeom>
        </p:spPr>
        <p:txBody>
          <a:bodyPr wrap="square">
            <a:spAutoFit/>
          </a:bodyPr>
          <a:lstStyle/>
          <a:p>
            <a:pPr>
              <a:spcBef>
                <a:spcPts val="300"/>
              </a:spcBef>
              <a:defRPr/>
            </a:pPr>
            <a:r>
              <a:rPr lang="en-US" sz="1600" dirty="0">
                <a:solidFill>
                  <a:schemeClr val="accent1">
                    <a:lumMod val="50000"/>
                  </a:schemeClr>
                </a:solidFill>
                <a:latin typeface="Lato Regular"/>
                <a:ea typeface="ＭＳ Ｐゴシック" charset="0"/>
                <a:cs typeface="Lato Regular"/>
              </a:rPr>
              <a:t>Living list of </a:t>
            </a:r>
            <a:r>
              <a:rPr lang="en-US" sz="1600" dirty="0">
                <a:solidFill>
                  <a:schemeClr val="accent1">
                    <a:lumMod val="50000"/>
                  </a:schemeClr>
                </a:solidFill>
                <a:latin typeface="Lato Regular"/>
                <a:ea typeface="ＭＳ Ｐゴシック" charset="0"/>
                <a:cs typeface="Lato Regular"/>
                <a:hlinkClick r:id="rId6"/>
              </a:rPr>
              <a:t>key technologies </a:t>
            </a:r>
            <a:r>
              <a:rPr lang="en-US" sz="1600" dirty="0">
                <a:solidFill>
                  <a:schemeClr val="accent1">
                    <a:lumMod val="50000"/>
                  </a:schemeClr>
                </a:solidFill>
                <a:latin typeface="Lato Regular"/>
                <a:ea typeface="ＭＳ Ｐゴシック" charset="0"/>
                <a:cs typeface="Lato Regular"/>
              </a:rPr>
              <a:t>suitable for C&amp;I </a:t>
            </a:r>
            <a:r>
              <a:rPr lang="en-US" sz="1600" dirty="0" smtClean="0">
                <a:solidFill>
                  <a:schemeClr val="accent1">
                    <a:lumMod val="50000"/>
                  </a:schemeClr>
                </a:solidFill>
                <a:latin typeface="Lato Regular"/>
                <a:ea typeface="ＭＳ Ｐゴシック" charset="0"/>
                <a:cs typeface="Lato Regular"/>
              </a:rPr>
              <a:t>testing</a:t>
            </a:r>
            <a:br>
              <a:rPr lang="en-US" sz="1600" dirty="0" smtClean="0">
                <a:solidFill>
                  <a:schemeClr val="accent1">
                    <a:lumMod val="50000"/>
                  </a:schemeClr>
                </a:solidFill>
                <a:latin typeface="Lato Regular"/>
                <a:ea typeface="ＭＳ Ｐゴシック" charset="0"/>
                <a:cs typeface="Lato Regular"/>
              </a:rPr>
            </a:br>
            <a:r>
              <a:rPr lang="en-US" sz="1600" dirty="0" smtClean="0">
                <a:solidFill>
                  <a:schemeClr val="accent1">
                    <a:lumMod val="50000"/>
                  </a:schemeClr>
                </a:solidFill>
                <a:latin typeface="Lato Regular"/>
                <a:ea typeface="ＭＳ Ｐゴシック" charset="0"/>
                <a:cs typeface="Lato Regular"/>
              </a:rPr>
              <a:t> </a:t>
            </a:r>
            <a:endParaRPr lang="en-US" sz="1600" dirty="0">
              <a:solidFill>
                <a:schemeClr val="accent1">
                  <a:lumMod val="50000"/>
                </a:schemeClr>
              </a:solidFill>
              <a:latin typeface="Lato Regular"/>
              <a:ea typeface="ＭＳ Ｐゴシック" charset="0"/>
              <a:cs typeface="Lato Regular"/>
            </a:endParaRPr>
          </a:p>
          <a:p>
            <a:pPr>
              <a:spcBef>
                <a:spcPts val="300"/>
              </a:spcBef>
              <a:defRPr/>
            </a:pPr>
            <a:r>
              <a:rPr lang="en-US" sz="1600" dirty="0">
                <a:solidFill>
                  <a:schemeClr val="accent1">
                    <a:lumMod val="50000"/>
                  </a:schemeClr>
                </a:solidFill>
                <a:latin typeface="Lato Regular"/>
                <a:ea typeface="ＭＳ Ｐゴシック" charset="0"/>
                <a:cs typeface="Lato Regular"/>
                <a:hlinkClick r:id="rId7"/>
              </a:rPr>
              <a:t>Reference table </a:t>
            </a:r>
            <a:r>
              <a:rPr lang="en-US" sz="1600" dirty="0">
                <a:solidFill>
                  <a:schemeClr val="accent1">
                    <a:lumMod val="50000"/>
                  </a:schemeClr>
                </a:solidFill>
                <a:latin typeface="Lato Regular"/>
                <a:ea typeface="ＭＳ Ｐゴシック" charset="0"/>
                <a:cs typeface="Lato Regular"/>
              </a:rPr>
              <a:t>of ITU-T Recs and test </a:t>
            </a:r>
            <a:r>
              <a:rPr lang="en-US" sz="1600" dirty="0" smtClean="0">
                <a:solidFill>
                  <a:schemeClr val="accent1">
                    <a:lumMod val="50000"/>
                  </a:schemeClr>
                </a:solidFill>
                <a:latin typeface="Lato Regular"/>
                <a:ea typeface="ＭＳ Ｐゴシック" charset="0"/>
                <a:cs typeface="Lato Regular"/>
              </a:rPr>
              <a:t>specifications</a:t>
            </a:r>
            <a:br>
              <a:rPr lang="en-US" sz="1600" dirty="0" smtClean="0">
                <a:solidFill>
                  <a:schemeClr val="accent1">
                    <a:lumMod val="50000"/>
                  </a:schemeClr>
                </a:solidFill>
                <a:latin typeface="Lato Regular"/>
                <a:ea typeface="ＭＳ Ｐゴシック" charset="0"/>
                <a:cs typeface="Lato Regular"/>
              </a:rPr>
            </a:br>
            <a:endParaRPr lang="en-US" sz="1600" dirty="0">
              <a:solidFill>
                <a:schemeClr val="accent1">
                  <a:lumMod val="50000"/>
                </a:schemeClr>
              </a:solidFill>
              <a:latin typeface="Lato Regular"/>
              <a:ea typeface="ＭＳ Ｐゴシック" charset="0"/>
              <a:cs typeface="Lato Regular"/>
            </a:endParaRPr>
          </a:p>
          <a:p>
            <a:pPr>
              <a:spcBef>
                <a:spcPts val="300"/>
              </a:spcBef>
              <a:defRPr/>
            </a:pPr>
            <a:r>
              <a:rPr lang="en-US" sz="1600" dirty="0">
                <a:solidFill>
                  <a:schemeClr val="accent1">
                    <a:lumMod val="50000"/>
                  </a:schemeClr>
                </a:solidFill>
                <a:latin typeface="Lato Regular"/>
                <a:ea typeface="ＭＳ Ｐゴシック" charset="0"/>
                <a:cs typeface="Lato Regular"/>
              </a:rPr>
              <a:t>Pilot projects among SGs</a:t>
            </a:r>
          </a:p>
        </p:txBody>
      </p:sp>
      <p:sp>
        <p:nvSpPr>
          <p:cNvPr id="136" name="Right Arrow 135"/>
          <p:cNvSpPr/>
          <p:nvPr/>
        </p:nvSpPr>
        <p:spPr>
          <a:xfrm>
            <a:off x="8222688" y="3384866"/>
            <a:ext cx="241184" cy="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ight Arrow 138"/>
          <p:cNvSpPr/>
          <p:nvPr/>
        </p:nvSpPr>
        <p:spPr>
          <a:xfrm>
            <a:off x="8236900" y="4169689"/>
            <a:ext cx="241184" cy="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4673473" y="4909238"/>
            <a:ext cx="241184" cy="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a:off x="8219530" y="4909238"/>
            <a:ext cx="241184" cy="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610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432" y="617621"/>
            <a:ext cx="12164568" cy="5847347"/>
          </a:xfrm>
          <a:prstGeom prst="rect">
            <a:avLst/>
          </a:prstGeom>
        </p:spPr>
      </p:pic>
    </p:spTree>
    <p:extLst>
      <p:ext uri="{BB962C8B-B14F-4D97-AF65-F5344CB8AC3E}">
        <p14:creationId xmlns:p14="http://schemas.microsoft.com/office/powerpoint/2010/main" val="214197095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88355" y="315566"/>
            <a:ext cx="9261819" cy="784822"/>
          </a:xfrm>
          <a:prstGeom prst="rect">
            <a:avLst/>
          </a:prstGeom>
          <a:noFill/>
        </p:spPr>
        <p:txBody>
          <a:bodyPr wrap="square" lIns="45711" tIns="22856" rIns="45711" bIns="22856" rtlCol="0">
            <a:spAutoFit/>
          </a:bodyPr>
          <a:lstStyle/>
          <a:p>
            <a:pPr algn="ctr"/>
            <a:r>
              <a:rPr lang="en-US" sz="4800" b="1" dirty="0" smtClean="0">
                <a:solidFill>
                  <a:schemeClr val="tx2"/>
                </a:solidFill>
                <a:latin typeface="Lato Regular"/>
                <a:cs typeface="Lato Regular"/>
              </a:rPr>
              <a:t>Future Developments</a:t>
            </a:r>
            <a:endParaRPr lang="id-ID" sz="3200" b="1" dirty="0">
              <a:solidFill>
                <a:schemeClr val="tx2"/>
              </a:solidFill>
              <a:latin typeface="Lato Regular"/>
              <a:cs typeface="Lato Regular"/>
            </a:endParaRPr>
          </a:p>
        </p:txBody>
      </p:sp>
      <p:sp>
        <p:nvSpPr>
          <p:cNvPr id="9" name="Rectangle 8"/>
          <p:cNvSpPr>
            <a:spLocks/>
          </p:cNvSpPr>
          <p:nvPr/>
        </p:nvSpPr>
        <p:spPr bwMode="auto">
          <a:xfrm>
            <a:off x="850811" y="1742124"/>
            <a:ext cx="3212803" cy="48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2286000">
              <a:lnSpc>
                <a:spcPts val="3750"/>
              </a:lnSpc>
            </a:pPr>
            <a:r>
              <a:rPr lang="en-US" sz="4000" dirty="0">
                <a:solidFill>
                  <a:schemeClr val="tx2"/>
                </a:solidFill>
                <a:latin typeface="Lato Regular"/>
                <a:cs typeface="Lato Regular"/>
                <a:sym typeface="Bebas Neue" charset="0"/>
              </a:rPr>
              <a:t>SG11 aims </a:t>
            </a:r>
            <a:r>
              <a:rPr lang="en-US" sz="4000" dirty="0" smtClean="0">
                <a:solidFill>
                  <a:schemeClr val="tx2"/>
                </a:solidFill>
                <a:latin typeface="Lato Regular"/>
                <a:cs typeface="Lato Regular"/>
                <a:sym typeface="Bebas Neue" charset="0"/>
              </a:rPr>
              <a:t>to:</a:t>
            </a:r>
            <a:endParaRPr lang="en-US" sz="4000" dirty="0">
              <a:solidFill>
                <a:schemeClr val="tx2"/>
              </a:solidFill>
              <a:latin typeface="Lato Regular"/>
              <a:cs typeface="Lato Regular"/>
              <a:sym typeface="Bebas Neue" charset="0"/>
            </a:endParaRPr>
          </a:p>
        </p:txBody>
      </p:sp>
      <p:grpSp>
        <p:nvGrpSpPr>
          <p:cNvPr id="3" name="Group 2"/>
          <p:cNvGrpSpPr/>
          <p:nvPr/>
        </p:nvGrpSpPr>
        <p:grpSpPr>
          <a:xfrm>
            <a:off x="1568711" y="2420477"/>
            <a:ext cx="9666334" cy="4002894"/>
            <a:chOff x="2391672" y="2437103"/>
            <a:chExt cx="9666334" cy="4002894"/>
          </a:xfrm>
        </p:grpSpPr>
        <p:sp>
          <p:nvSpPr>
            <p:cNvPr id="8" name="Subtitle 2"/>
            <p:cNvSpPr txBox="1">
              <a:spLocks/>
            </p:cNvSpPr>
            <p:nvPr/>
          </p:nvSpPr>
          <p:spPr>
            <a:xfrm>
              <a:off x="3158399" y="2478878"/>
              <a:ext cx="8899607" cy="3961119"/>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20"/>
                </a:lnSpc>
              </a:pPr>
              <a:r>
                <a:rPr lang="en-US" sz="2800" b="1" dirty="0">
                  <a:solidFill>
                    <a:srgbClr val="0070C0"/>
                  </a:solidFill>
                  <a:latin typeface="Lato Regular"/>
                  <a:ea typeface="ＭＳ Ｐゴシック" charset="0"/>
                  <a:cs typeface="Lato Regular"/>
                </a:rPr>
                <a:t>LEAD</a:t>
              </a:r>
              <a:r>
                <a:rPr lang="en-US" sz="2800" dirty="0">
                  <a:solidFill>
                    <a:srgbClr val="0070C0"/>
                  </a:solidFill>
                  <a:latin typeface="Lato Regular"/>
                  <a:ea typeface="ＭＳ Ｐゴシック" charset="0"/>
                  <a:cs typeface="Lato Regular"/>
                </a:rPr>
                <a:t> protocol development for </a:t>
              </a:r>
              <a:r>
                <a:rPr lang="en-US" sz="2800" dirty="0" smtClean="0">
                  <a:solidFill>
                    <a:srgbClr val="0070C0"/>
                  </a:solidFill>
                  <a:latin typeface="Lato Regular"/>
                  <a:ea typeface="ＭＳ Ｐゴシック" charset="0"/>
                  <a:cs typeface="Lato Regular"/>
                </a:rPr>
                <a:t>5G/IMT-2020</a:t>
              </a:r>
              <a:br>
                <a:rPr lang="en-US" sz="2800" dirty="0" smtClean="0">
                  <a:solidFill>
                    <a:srgbClr val="0070C0"/>
                  </a:solidFill>
                  <a:latin typeface="Lato Regular"/>
                  <a:ea typeface="ＭＳ Ｐゴシック" charset="0"/>
                  <a:cs typeface="Lato Regular"/>
                </a:rPr>
              </a:br>
              <a:endParaRPr lang="en-US" sz="2800" dirty="0">
                <a:solidFill>
                  <a:srgbClr val="0070C0"/>
                </a:solidFill>
                <a:latin typeface="Lato Regular"/>
                <a:ea typeface="ＭＳ Ｐゴシック" charset="0"/>
                <a:cs typeface="Lato Regular"/>
              </a:endParaRPr>
            </a:p>
            <a:p>
              <a:pPr algn="l">
                <a:lnSpc>
                  <a:spcPts val="2020"/>
                </a:lnSpc>
              </a:pPr>
              <a:r>
                <a:rPr lang="en-US" sz="2800" b="1" dirty="0">
                  <a:solidFill>
                    <a:srgbClr val="0070C0"/>
                  </a:solidFill>
                  <a:latin typeface="Lato Regular"/>
                  <a:ea typeface="ＭＳ Ｐゴシック" charset="0"/>
                  <a:cs typeface="Lato Regular"/>
                </a:rPr>
                <a:t>COMBAT</a:t>
              </a:r>
              <a:r>
                <a:rPr lang="en-US" sz="2800" dirty="0">
                  <a:solidFill>
                    <a:srgbClr val="0070C0"/>
                  </a:solidFill>
                  <a:latin typeface="Lato Regular"/>
                  <a:ea typeface="ＭＳ Ｐゴシック" charset="0"/>
                  <a:cs typeface="Lato Regular"/>
                </a:rPr>
                <a:t> the proliferation of counterfeit </a:t>
              </a:r>
              <a:r>
                <a:rPr lang="en-US" sz="2800" dirty="0" smtClean="0">
                  <a:solidFill>
                    <a:srgbClr val="0070C0"/>
                  </a:solidFill>
                  <a:latin typeface="Lato Regular"/>
                  <a:ea typeface="ＭＳ Ｐゴシック" charset="0"/>
                  <a:cs typeface="Lato Regular"/>
                </a:rPr>
                <a:t>ICT equipment</a:t>
              </a:r>
              <a:br>
                <a:rPr lang="en-US" sz="2800" dirty="0" smtClean="0">
                  <a:solidFill>
                    <a:srgbClr val="0070C0"/>
                  </a:solidFill>
                  <a:latin typeface="Lato Regular"/>
                  <a:ea typeface="ＭＳ Ｐゴシック" charset="0"/>
                  <a:cs typeface="Lato Regular"/>
                </a:rPr>
              </a:br>
              <a:endParaRPr lang="en-US" sz="2800" dirty="0">
                <a:solidFill>
                  <a:srgbClr val="0070C0"/>
                </a:solidFill>
                <a:latin typeface="Lato Regular"/>
                <a:ea typeface="ＭＳ Ｐゴシック" charset="0"/>
                <a:cs typeface="Lato Regular"/>
              </a:endParaRPr>
            </a:p>
            <a:p>
              <a:pPr algn="l">
                <a:lnSpc>
                  <a:spcPts val="2020"/>
                </a:lnSpc>
              </a:pPr>
              <a:r>
                <a:rPr lang="en-US" sz="2800" b="1" dirty="0">
                  <a:solidFill>
                    <a:srgbClr val="0070C0"/>
                  </a:solidFill>
                  <a:latin typeface="Lato Regular"/>
                  <a:ea typeface="ＭＳ Ｐゴシック" charset="0"/>
                  <a:cs typeface="Lato Regular"/>
                </a:rPr>
                <a:t>ESTABLISH</a:t>
              </a:r>
              <a:r>
                <a:rPr lang="en-US" sz="2800" dirty="0">
                  <a:solidFill>
                    <a:srgbClr val="0070C0"/>
                  </a:solidFill>
                  <a:latin typeface="Lato Regular"/>
                  <a:ea typeface="ＭＳ Ｐゴシック" charset="0"/>
                  <a:cs typeface="Lato Regular"/>
                </a:rPr>
                <a:t> ITU Test Lab recognition </a:t>
              </a:r>
              <a:r>
                <a:rPr lang="en-US" sz="2800" dirty="0" smtClean="0">
                  <a:solidFill>
                    <a:srgbClr val="0070C0"/>
                  </a:solidFill>
                  <a:latin typeface="Lato Regular"/>
                  <a:ea typeface="ＭＳ Ｐゴシック" charset="0"/>
                  <a:cs typeface="Lato Regular"/>
                </a:rPr>
                <a:t>procedure</a:t>
              </a:r>
              <a:br>
                <a:rPr lang="en-US" sz="2800" dirty="0" smtClean="0">
                  <a:solidFill>
                    <a:srgbClr val="0070C0"/>
                  </a:solidFill>
                  <a:latin typeface="Lato Regular"/>
                  <a:ea typeface="ＭＳ Ｐゴシック" charset="0"/>
                  <a:cs typeface="Lato Regular"/>
                </a:rPr>
              </a:br>
              <a:endParaRPr lang="en-US" sz="2800" dirty="0">
                <a:solidFill>
                  <a:srgbClr val="0070C0"/>
                </a:solidFill>
                <a:latin typeface="Lato Regular"/>
                <a:ea typeface="ＭＳ Ｐゴシック" charset="0"/>
                <a:cs typeface="Lato Regular"/>
              </a:endParaRPr>
            </a:p>
            <a:p>
              <a:pPr algn="l">
                <a:lnSpc>
                  <a:spcPts val="2020"/>
                </a:lnSpc>
              </a:pPr>
              <a:r>
                <a:rPr lang="en-US" sz="2800" b="1" dirty="0">
                  <a:solidFill>
                    <a:srgbClr val="0070C0"/>
                  </a:solidFill>
                  <a:latin typeface="Lato Regular"/>
                  <a:ea typeface="ＭＳ Ｐゴシック" charset="0"/>
                  <a:cs typeface="Lato Regular"/>
                </a:rPr>
                <a:t>STANDARDIZE</a:t>
              </a:r>
              <a:r>
                <a:rPr lang="en-US" sz="2800" dirty="0">
                  <a:solidFill>
                    <a:srgbClr val="0070C0"/>
                  </a:solidFill>
                  <a:latin typeface="Lato Regular"/>
                  <a:ea typeface="ＭＳ Ｐゴシック" charset="0"/>
                  <a:cs typeface="Lato Regular"/>
                </a:rPr>
                <a:t> Internet performance </a:t>
              </a:r>
              <a:r>
                <a:rPr lang="en-US" sz="2800" dirty="0" smtClean="0">
                  <a:solidFill>
                    <a:srgbClr val="0070C0"/>
                  </a:solidFill>
                  <a:latin typeface="Lato Regular"/>
                  <a:ea typeface="ＭＳ Ｐゴシック" charset="0"/>
                  <a:cs typeface="Lato Regular"/>
                </a:rPr>
                <a:t>measurements</a:t>
              </a:r>
              <a:br>
                <a:rPr lang="en-US" sz="2800" dirty="0" smtClean="0">
                  <a:solidFill>
                    <a:srgbClr val="0070C0"/>
                  </a:solidFill>
                  <a:latin typeface="Lato Regular"/>
                  <a:ea typeface="ＭＳ Ｐゴシック" charset="0"/>
                  <a:cs typeface="Lato Regular"/>
                </a:rPr>
              </a:br>
              <a:endParaRPr lang="en-US" sz="2800" dirty="0">
                <a:solidFill>
                  <a:srgbClr val="0070C0"/>
                </a:solidFill>
                <a:latin typeface="Lato Regular"/>
                <a:ea typeface="ＭＳ Ｐゴシック" charset="0"/>
                <a:cs typeface="Lato Regular"/>
              </a:endParaRPr>
            </a:p>
            <a:p>
              <a:pPr algn="l">
                <a:lnSpc>
                  <a:spcPts val="2020"/>
                </a:lnSpc>
              </a:pPr>
              <a:r>
                <a:rPr lang="en-US" sz="2800" b="1" dirty="0">
                  <a:solidFill>
                    <a:srgbClr val="0070C0"/>
                  </a:solidFill>
                  <a:latin typeface="Lato Regular"/>
                  <a:ea typeface="ＭＳ Ｐゴシック" charset="0"/>
                  <a:cs typeface="Lato Regular"/>
                </a:rPr>
                <a:t>ACHIEVE</a:t>
              </a:r>
              <a:r>
                <a:rPr lang="en-US" sz="2800" dirty="0">
                  <a:solidFill>
                    <a:srgbClr val="0070C0"/>
                  </a:solidFill>
                  <a:latin typeface="Lato Regular"/>
                  <a:ea typeface="ＭＳ Ｐゴシック" charset="0"/>
                  <a:cs typeface="Lato Regular"/>
                </a:rPr>
                <a:t> </a:t>
              </a:r>
              <a:r>
                <a:rPr lang="en-US" sz="2800" dirty="0" err="1">
                  <a:solidFill>
                    <a:srgbClr val="0070C0"/>
                  </a:solidFill>
                  <a:latin typeface="Lato Regular"/>
                  <a:ea typeface="ＭＳ Ｐゴシック" charset="0"/>
                  <a:cs typeface="Lato Regular"/>
                </a:rPr>
                <a:t>VoLTE</a:t>
              </a:r>
              <a:r>
                <a:rPr lang="en-US" sz="2800" dirty="0">
                  <a:solidFill>
                    <a:srgbClr val="0070C0"/>
                  </a:solidFill>
                  <a:latin typeface="Lato Regular"/>
                  <a:ea typeface="ＭＳ Ｐゴシック" charset="0"/>
                  <a:cs typeface="Lato Regular"/>
                </a:rPr>
                <a:t> </a:t>
              </a:r>
              <a:r>
                <a:rPr lang="en-US" sz="2800" dirty="0" smtClean="0">
                  <a:solidFill>
                    <a:srgbClr val="0070C0"/>
                  </a:solidFill>
                  <a:latin typeface="Lato Regular"/>
                  <a:ea typeface="ＭＳ Ｐゴシック" charset="0"/>
                  <a:cs typeface="Lato Regular"/>
                </a:rPr>
                <a:t>interconnection</a:t>
              </a:r>
              <a:br>
                <a:rPr lang="en-US" sz="2800" dirty="0" smtClean="0">
                  <a:solidFill>
                    <a:srgbClr val="0070C0"/>
                  </a:solidFill>
                  <a:latin typeface="Lato Regular"/>
                  <a:ea typeface="ＭＳ Ｐゴシック" charset="0"/>
                  <a:cs typeface="Lato Regular"/>
                </a:rPr>
              </a:br>
              <a:endParaRPr lang="en-US" sz="2800" dirty="0">
                <a:solidFill>
                  <a:srgbClr val="0070C0"/>
                </a:solidFill>
                <a:latin typeface="Lato Regular"/>
                <a:ea typeface="ＭＳ Ｐゴシック" charset="0"/>
                <a:cs typeface="Lato Regular"/>
              </a:endParaRPr>
            </a:p>
            <a:p>
              <a:pPr algn="l">
                <a:lnSpc>
                  <a:spcPts val="2020"/>
                </a:lnSpc>
              </a:pPr>
              <a:r>
                <a:rPr lang="en-US" sz="2800" b="1" dirty="0">
                  <a:solidFill>
                    <a:srgbClr val="0070C0"/>
                  </a:solidFill>
                  <a:latin typeface="Lato Regular"/>
                  <a:ea typeface="ＭＳ Ｐゴシック" charset="0"/>
                  <a:cs typeface="Lato Regular"/>
                </a:rPr>
                <a:t>DEVELOP</a:t>
              </a:r>
              <a:r>
                <a:rPr lang="en-US" sz="2800" dirty="0">
                  <a:solidFill>
                    <a:srgbClr val="0070C0"/>
                  </a:solidFill>
                  <a:latin typeface="Lato Regular"/>
                  <a:ea typeface="ＭＳ Ｐゴシック" charset="0"/>
                  <a:cs typeface="Lato Regular"/>
                </a:rPr>
                <a:t> test specifications for </a:t>
              </a:r>
              <a:r>
                <a:rPr lang="en-US" sz="2800" dirty="0" err="1">
                  <a:solidFill>
                    <a:srgbClr val="0070C0"/>
                  </a:solidFill>
                  <a:latin typeface="Lato Regular"/>
                  <a:ea typeface="ＭＳ Ｐゴシック" charset="0"/>
                  <a:cs typeface="Lato Regular"/>
                </a:rPr>
                <a:t>IoT</a:t>
              </a:r>
              <a:r>
                <a:rPr lang="en-US" sz="2800" dirty="0">
                  <a:solidFill>
                    <a:srgbClr val="0070C0"/>
                  </a:solidFill>
                  <a:latin typeface="Lato Regular"/>
                  <a:ea typeface="ＭＳ Ｐゴシック" charset="0"/>
                  <a:cs typeface="Lato Regular"/>
                </a:rPr>
                <a:t>, Cloud, SDN, </a:t>
              </a:r>
              <a:r>
                <a:rPr lang="en-US" sz="2800" dirty="0" smtClean="0">
                  <a:solidFill>
                    <a:srgbClr val="0070C0"/>
                  </a:solidFill>
                  <a:latin typeface="Lato Regular"/>
                  <a:ea typeface="ＭＳ Ｐゴシック" charset="0"/>
                  <a:cs typeface="Lato Regular"/>
                </a:rPr>
                <a:t>5G</a:t>
              </a:r>
              <a:br>
                <a:rPr lang="en-US" sz="2800" dirty="0" smtClean="0">
                  <a:solidFill>
                    <a:srgbClr val="0070C0"/>
                  </a:solidFill>
                  <a:latin typeface="Lato Regular"/>
                  <a:ea typeface="ＭＳ Ｐゴシック" charset="0"/>
                  <a:cs typeface="Lato Regular"/>
                </a:rPr>
              </a:br>
              <a:endParaRPr lang="en-US" sz="2800" dirty="0">
                <a:solidFill>
                  <a:srgbClr val="0070C0"/>
                </a:solidFill>
                <a:latin typeface="Lato Regular"/>
                <a:ea typeface="ＭＳ Ｐゴシック" charset="0"/>
                <a:cs typeface="Lato Regular"/>
              </a:endParaRPr>
            </a:p>
            <a:p>
              <a:pPr algn="l">
                <a:lnSpc>
                  <a:spcPts val="2020"/>
                </a:lnSpc>
              </a:pPr>
              <a:r>
                <a:rPr lang="en-US" sz="2800" b="1" dirty="0">
                  <a:solidFill>
                    <a:srgbClr val="0070C0"/>
                  </a:solidFill>
                  <a:latin typeface="Lato Regular"/>
                  <a:ea typeface="ＭＳ Ｐゴシック" charset="0"/>
                  <a:cs typeface="Lato Regular"/>
                </a:rPr>
                <a:t>ENHANCE</a:t>
              </a:r>
              <a:r>
                <a:rPr lang="en-US" sz="2800" dirty="0">
                  <a:solidFill>
                    <a:srgbClr val="0070C0"/>
                  </a:solidFill>
                  <a:latin typeface="Lato Regular"/>
                  <a:ea typeface="ＭＳ Ｐゴシック" charset="0"/>
                  <a:cs typeface="Lato Regular"/>
                </a:rPr>
                <a:t> SS7 security</a:t>
              </a:r>
            </a:p>
          </p:txBody>
        </p:sp>
        <p:sp>
          <p:nvSpPr>
            <p:cNvPr id="11" name="Right Arrow 10"/>
            <p:cNvSpPr/>
            <p:nvPr/>
          </p:nvSpPr>
          <p:spPr>
            <a:xfrm>
              <a:off x="2391672" y="2437103"/>
              <a:ext cx="536449" cy="338006"/>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2391672" y="2986782"/>
              <a:ext cx="536449" cy="338006"/>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2391672" y="3608176"/>
              <a:ext cx="536449" cy="338006"/>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2404184" y="4290435"/>
              <a:ext cx="536449" cy="338006"/>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2419527" y="4859336"/>
              <a:ext cx="536449" cy="338006"/>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2447383" y="5397989"/>
              <a:ext cx="536449" cy="338006"/>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2447383" y="6006163"/>
              <a:ext cx="536449" cy="338006"/>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p:cNvPicPr>
            <a:picLocks noChangeAspect="1"/>
          </p:cNvPicPr>
          <p:nvPr/>
        </p:nvPicPr>
        <p:blipFill>
          <a:blip r:embed="rId3"/>
          <a:stretch>
            <a:fillRect/>
          </a:stretch>
        </p:blipFill>
        <p:spPr>
          <a:xfrm>
            <a:off x="9345730" y="140666"/>
            <a:ext cx="2671702" cy="1284252"/>
          </a:xfrm>
          <a:prstGeom prst="rect">
            <a:avLst/>
          </a:prstGeom>
        </p:spPr>
      </p:pic>
    </p:spTree>
    <p:extLst>
      <p:ext uri="{BB962C8B-B14F-4D97-AF65-F5344CB8AC3E}">
        <p14:creationId xmlns:p14="http://schemas.microsoft.com/office/powerpoint/2010/main" val="2137093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Title 1"/>
          <p:cNvSpPr txBox="1">
            <a:spLocks/>
          </p:cNvSpPr>
          <p:nvPr/>
        </p:nvSpPr>
        <p:spPr>
          <a:xfrm>
            <a:off x="1809750" y="170922"/>
            <a:ext cx="8229600" cy="1143000"/>
          </a:xfrm>
          <a:prstGeom prst="rect">
            <a:avLst/>
          </a:prstGeom>
        </p:spPr>
        <p:txBody>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r>
              <a:rPr lang="en-US" dirty="0"/>
              <a:t>SG11 contacts</a:t>
            </a:r>
          </a:p>
        </p:txBody>
      </p:sp>
      <p:sp>
        <p:nvSpPr>
          <p:cNvPr id="4" name="Content Placeholder 2"/>
          <p:cNvSpPr txBox="1">
            <a:spLocks/>
          </p:cNvSpPr>
          <p:nvPr/>
        </p:nvSpPr>
        <p:spPr>
          <a:xfrm>
            <a:off x="1809750" y="5426076"/>
            <a:ext cx="8362950" cy="14319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www.itu.int/itu-t/go/sg11 </a:t>
            </a:r>
          </a:p>
          <a:p>
            <a:pPr marL="0" indent="0" algn="ctr">
              <a:buNone/>
            </a:pPr>
            <a:r>
              <a:rPr lang="en-US" dirty="0"/>
              <a:t>tsbsg11@itu.int </a:t>
            </a:r>
          </a:p>
          <a:p>
            <a:endParaRPr lang="en-US" dirty="0"/>
          </a:p>
        </p:txBody>
      </p:sp>
    </p:spTree>
    <p:extLst>
      <p:ext uri="{BB962C8B-B14F-4D97-AF65-F5344CB8AC3E}">
        <p14:creationId xmlns:p14="http://schemas.microsoft.com/office/powerpoint/2010/main" val="2741146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4534" y="2283136"/>
            <a:ext cx="9261819" cy="1154154"/>
          </a:xfrm>
          <a:prstGeom prst="rect">
            <a:avLst/>
          </a:prstGeom>
          <a:noFill/>
        </p:spPr>
        <p:txBody>
          <a:bodyPr wrap="square" lIns="45711" tIns="22856" rIns="45711" bIns="22856" rtlCol="0">
            <a:spAutoFit/>
          </a:bodyPr>
          <a:lstStyle/>
          <a:p>
            <a:pPr algn="ctr"/>
            <a:r>
              <a:rPr lang="en-US" sz="7200" b="1" dirty="0">
                <a:solidFill>
                  <a:schemeClr val="tx2"/>
                </a:solidFill>
                <a:latin typeface="Lato Regular"/>
                <a:cs typeface="Lato Regular"/>
              </a:rPr>
              <a:t>Additional Slides</a:t>
            </a:r>
            <a:endParaRPr lang="id-ID" sz="4800" b="1" dirty="0">
              <a:solidFill>
                <a:schemeClr val="tx2"/>
              </a:solidFill>
              <a:latin typeface="Lato Regular"/>
              <a:cs typeface="Lato Regular"/>
            </a:endParaRPr>
          </a:p>
        </p:txBody>
      </p:sp>
    </p:spTree>
    <p:extLst>
      <p:ext uri="{BB962C8B-B14F-4D97-AF65-F5344CB8AC3E}">
        <p14:creationId xmlns:p14="http://schemas.microsoft.com/office/powerpoint/2010/main" val="1888909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19288" y="374725"/>
            <a:ext cx="8229600" cy="1143000"/>
          </a:xfrm>
        </p:spPr>
        <p:txBody>
          <a:bodyPr/>
          <a:lstStyle/>
          <a:p>
            <a:r>
              <a:rPr lang="en-CA" altLang="ja-JP" dirty="0" smtClean="0"/>
              <a:t>Relevant URLs</a:t>
            </a:r>
            <a:endParaRPr lang="en-CA" altLang="ja-JP" dirty="0"/>
          </a:p>
        </p:txBody>
      </p:sp>
      <p:sp>
        <p:nvSpPr>
          <p:cNvPr id="2" name="Content Placeholder 1"/>
          <p:cNvSpPr>
            <a:spLocks noGrp="1"/>
          </p:cNvSpPr>
          <p:nvPr>
            <p:ph idx="1"/>
          </p:nvPr>
        </p:nvSpPr>
        <p:spPr>
          <a:xfrm>
            <a:off x="3016655" y="2013393"/>
            <a:ext cx="8097461" cy="2437380"/>
          </a:xfrm>
        </p:spPr>
        <p:txBody>
          <a:bodyPr>
            <a:noAutofit/>
          </a:bodyPr>
          <a:lstStyle/>
          <a:p>
            <a:pPr>
              <a:buFontTx/>
              <a:buChar char="•"/>
            </a:pPr>
            <a:r>
              <a:rPr lang="en-US" altLang="en-US" sz="2400" dirty="0" smtClean="0">
                <a:hlinkClick r:id="rId2"/>
              </a:rPr>
              <a:t>Combat </a:t>
            </a:r>
            <a:r>
              <a:rPr lang="en-US" altLang="en-US" sz="2400" dirty="0">
                <a:hlinkClick r:id="rId2"/>
              </a:rPr>
              <a:t>counterfeiting</a:t>
            </a:r>
            <a:endParaRPr lang="en-US" altLang="en-US" sz="2400" dirty="0"/>
          </a:p>
          <a:p>
            <a:pPr>
              <a:buFontTx/>
              <a:buChar char="•"/>
            </a:pPr>
            <a:r>
              <a:rPr lang="en-US" altLang="en-US" sz="2400" dirty="0">
                <a:hlinkClick r:id="rId3"/>
              </a:rPr>
              <a:t>Internet speed measurements</a:t>
            </a:r>
            <a:endParaRPr lang="en-US" altLang="en-US" sz="2400" dirty="0"/>
          </a:p>
          <a:p>
            <a:pPr>
              <a:buFontTx/>
              <a:buChar char="•"/>
            </a:pPr>
            <a:r>
              <a:rPr lang="en-US" altLang="en-US" sz="2400" dirty="0">
                <a:hlinkClick r:id="rId4"/>
              </a:rPr>
              <a:t>Conformity and Interoperability </a:t>
            </a:r>
            <a:r>
              <a:rPr lang="en-US" altLang="en-US" sz="2400" dirty="0" smtClean="0">
                <a:hlinkClick r:id="rId4"/>
              </a:rPr>
              <a:t>Portal</a:t>
            </a:r>
            <a:endParaRPr lang="en-US" altLang="en-US" sz="2400" dirty="0" smtClean="0"/>
          </a:p>
          <a:p>
            <a:pPr>
              <a:buFontTx/>
              <a:buChar char="•"/>
            </a:pPr>
            <a:r>
              <a:rPr lang="en-US" altLang="en-US" sz="2400" dirty="0" smtClean="0">
                <a:hlinkClick r:id="rId5"/>
              </a:rPr>
              <a:t>Conformity Assessment Steering Committee (CASC)</a:t>
            </a:r>
            <a:endParaRPr lang="en-US" altLang="en-US" sz="2400" dirty="0" smtClean="0"/>
          </a:p>
          <a:p>
            <a:pPr>
              <a:buFontTx/>
              <a:buChar char="•"/>
            </a:pPr>
            <a:r>
              <a:rPr lang="en-US" sz="2400" dirty="0">
                <a:hlinkClick r:id="rId6"/>
              </a:rPr>
              <a:t>SIP-IMS Conformity assessment</a:t>
            </a:r>
            <a:endParaRPr lang="en-US" altLang="en-US" sz="2400" dirty="0"/>
          </a:p>
          <a:p>
            <a:pPr>
              <a:buFontTx/>
              <a:buChar char="•"/>
            </a:pPr>
            <a:r>
              <a:rPr lang="en-US" altLang="en-US" sz="2400" dirty="0">
                <a:hlinkClick r:id="rId7"/>
              </a:rPr>
              <a:t>Software-defined </a:t>
            </a:r>
            <a:r>
              <a:rPr lang="en-US" altLang="en-US" sz="2400" dirty="0" smtClean="0">
                <a:hlinkClick r:id="rId7"/>
              </a:rPr>
              <a:t>networking </a:t>
            </a:r>
            <a:r>
              <a:rPr lang="en-US" altLang="en-US" sz="2400" dirty="0">
                <a:hlinkClick r:id="rId7"/>
              </a:rPr>
              <a:t>(SDN</a:t>
            </a:r>
            <a:r>
              <a:rPr lang="en-US" altLang="en-US" sz="2400" dirty="0" smtClean="0"/>
              <a:t>)</a:t>
            </a:r>
            <a:endParaRPr lang="en-US" altLang="en-US" sz="2400" dirty="0"/>
          </a:p>
        </p:txBody>
      </p:sp>
      <p:sp>
        <p:nvSpPr>
          <p:cNvPr id="3" name="Rectangle 2"/>
          <p:cNvSpPr/>
          <p:nvPr/>
        </p:nvSpPr>
        <p:spPr>
          <a:xfrm>
            <a:off x="457200" y="5307737"/>
            <a:ext cx="9343505" cy="461665"/>
          </a:xfrm>
          <a:prstGeom prst="rect">
            <a:avLst/>
          </a:prstGeom>
        </p:spPr>
        <p:txBody>
          <a:bodyPr wrap="square">
            <a:spAutoFit/>
          </a:bodyPr>
          <a:lstStyle/>
          <a:p>
            <a:pPr algn="ctr"/>
            <a:r>
              <a:rPr lang="en-US" sz="2400" dirty="0" smtClean="0">
                <a:hlinkClick r:id="rId8"/>
              </a:rPr>
              <a:t>www.itu.int/itu-t/go/sg11</a:t>
            </a:r>
            <a:r>
              <a:rPr lang="en-US" sz="2400" dirty="0" smtClean="0"/>
              <a:t> </a:t>
            </a:r>
          </a:p>
        </p:txBody>
      </p:sp>
    </p:spTree>
    <p:extLst>
      <p:ext uri="{BB962C8B-B14F-4D97-AF65-F5344CB8AC3E}">
        <p14:creationId xmlns:p14="http://schemas.microsoft.com/office/powerpoint/2010/main" val="102965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19288" y="117550"/>
            <a:ext cx="8229600" cy="1143000"/>
          </a:xfrm>
        </p:spPr>
        <p:txBody>
          <a:bodyPr/>
          <a:lstStyle/>
          <a:p>
            <a:r>
              <a:rPr lang="en-CA" altLang="ja-JP" dirty="0"/>
              <a:t>SG11 mandate</a:t>
            </a:r>
            <a:endParaRPr lang="en-US" dirty="0"/>
          </a:p>
        </p:txBody>
      </p:sp>
      <p:sp>
        <p:nvSpPr>
          <p:cNvPr id="2" name="Content Placeholder 1"/>
          <p:cNvSpPr>
            <a:spLocks noGrp="1"/>
          </p:cNvSpPr>
          <p:nvPr>
            <p:ph idx="1"/>
          </p:nvPr>
        </p:nvSpPr>
        <p:spPr>
          <a:xfrm>
            <a:off x="1981200" y="1567979"/>
            <a:ext cx="8229600" cy="3831167"/>
          </a:xfrm>
        </p:spPr>
        <p:txBody>
          <a:bodyPr/>
          <a:lstStyle/>
          <a:p>
            <a:pPr marL="0" indent="0">
              <a:buNone/>
              <a:defRPr/>
            </a:pPr>
            <a:r>
              <a:rPr lang="en-GB" sz="2000" dirty="0"/>
              <a:t>SG11 developed </a:t>
            </a:r>
            <a:r>
              <a:rPr lang="en-GB" sz="2000" dirty="0">
                <a:solidFill>
                  <a:srgbClr val="FF0000"/>
                </a:solidFill>
              </a:rPr>
              <a:t>Signalling System N.7 </a:t>
            </a:r>
            <a:r>
              <a:rPr lang="en-GB" sz="2000" dirty="0"/>
              <a:t>(</a:t>
            </a:r>
            <a:r>
              <a:rPr lang="en-US" sz="2000" dirty="0"/>
              <a:t>Q.700-series Recommendations) which allowed international telecom connectivity</a:t>
            </a:r>
          </a:p>
          <a:p>
            <a:pPr marL="0" indent="0">
              <a:buNone/>
              <a:defRPr/>
            </a:pPr>
            <a:endParaRPr lang="en-GB" sz="2000" dirty="0">
              <a:solidFill>
                <a:srgbClr val="FF0000"/>
              </a:solidFill>
            </a:endParaRPr>
          </a:p>
          <a:p>
            <a:pPr marL="0" indent="0">
              <a:buNone/>
              <a:defRPr/>
            </a:pPr>
            <a:r>
              <a:rPr lang="en-GB" sz="2000" dirty="0">
                <a:solidFill>
                  <a:srgbClr val="FF0000"/>
                </a:solidFill>
              </a:rPr>
              <a:t>Signalling architectures, requirements and protocols, </a:t>
            </a:r>
            <a:r>
              <a:rPr lang="en-GB" sz="2000" dirty="0"/>
              <a:t>including those for IP-based network technologies, NGN, M2M, IoT, FNs, Cloud Computing, SDN, mobility, some multimedia related signalling aspects, ad hoc networks (sensor networks, RFID, etc.), </a:t>
            </a:r>
            <a:r>
              <a:rPr lang="en-GB" sz="2000" dirty="0" err="1"/>
              <a:t>QoS</a:t>
            </a:r>
            <a:r>
              <a:rPr lang="en-GB" sz="2000" dirty="0"/>
              <a:t>, and signalling to inter-network with legacy networks ATM, N-ISDN and PSTN networks. </a:t>
            </a:r>
          </a:p>
          <a:p>
            <a:pPr marL="0" indent="0">
              <a:buNone/>
              <a:defRPr/>
            </a:pPr>
            <a:endParaRPr lang="en-GB" sz="2000" dirty="0"/>
          </a:p>
          <a:p>
            <a:pPr marL="0" indent="0">
              <a:buNone/>
              <a:defRPr/>
            </a:pPr>
            <a:r>
              <a:rPr lang="en-GB" sz="2000" dirty="0"/>
              <a:t>In addition, studies relating to reference signalling architectures and</a:t>
            </a:r>
            <a:r>
              <a:rPr lang="en-GB" sz="2000" dirty="0">
                <a:solidFill>
                  <a:srgbClr val="FF0000"/>
                </a:solidFill>
              </a:rPr>
              <a:t> test specifications </a:t>
            </a:r>
            <a:r>
              <a:rPr lang="en-GB" sz="2000" dirty="0"/>
              <a:t>for NGN and emerging network technologies</a:t>
            </a:r>
          </a:p>
          <a:p>
            <a:endParaRPr lang="en-US" dirty="0"/>
          </a:p>
        </p:txBody>
      </p:sp>
    </p:spTree>
    <p:extLst>
      <p:ext uri="{BB962C8B-B14F-4D97-AF65-F5344CB8AC3E}">
        <p14:creationId xmlns:p14="http://schemas.microsoft.com/office/powerpoint/2010/main" val="4050066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524000" y="0"/>
            <a:ext cx="9144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342892" rtl="0" eaLnBrk="1" latinLnBrk="0" hangingPunct="1">
              <a:spcBef>
                <a:spcPct val="0"/>
              </a:spcBef>
              <a:buNone/>
              <a:defRPr sz="3300" b="1" i="0" kern="1200">
                <a:solidFill>
                  <a:schemeClr val="tx2">
                    <a:lumMod val="60000"/>
                    <a:lumOff val="40000"/>
                  </a:schemeClr>
                </a:solidFill>
                <a:latin typeface="Calibri"/>
                <a:ea typeface="+mj-ea"/>
                <a:cs typeface="Calibri"/>
              </a:defRPr>
            </a:lvl1pPr>
          </a:lstStyle>
          <a:p>
            <a:r>
              <a:rPr lang="en-CA" altLang="ja-JP" dirty="0">
                <a:solidFill>
                  <a:schemeClr val="accent1"/>
                </a:solidFill>
                <a:latin typeface="Verdana" panose="020B0604030504040204" pitchFamily="34" charset="0"/>
                <a:ea typeface="Verdana" panose="020B0604030504040204" pitchFamily="34" charset="0"/>
                <a:cs typeface="Verdana" panose="020B0604030504040204" pitchFamily="34" charset="0"/>
              </a:rPr>
              <a:t>Working Party Structure</a:t>
            </a:r>
          </a:p>
        </p:txBody>
      </p:sp>
      <p:sp>
        <p:nvSpPr>
          <p:cNvPr id="3" name="Rectangle 2"/>
          <p:cNvSpPr>
            <a:spLocks noChangeArrowheads="1"/>
          </p:cNvSpPr>
          <p:nvPr/>
        </p:nvSpPr>
        <p:spPr bwMode="auto">
          <a:xfrm>
            <a:off x="1741489" y="1563688"/>
            <a:ext cx="1366837" cy="431800"/>
          </a:xfrm>
          <a:prstGeom prst="rect">
            <a:avLst/>
          </a:prstGeom>
          <a:solidFill>
            <a:schemeClr val="bg1"/>
          </a:solidFill>
          <a:ln w="9525" algn="ctr">
            <a:solidFill>
              <a:schemeClr val="tx1"/>
            </a:solidFill>
            <a:round/>
            <a:headEnd/>
            <a:tailEnd/>
          </a:ln>
        </p:spPr>
        <p:txBody>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lgn="ctr"/>
            <a:r>
              <a:rPr lang="en-US" altLang="en-US" sz="2000">
                <a:solidFill>
                  <a:schemeClr val="accent1"/>
                </a:solidFill>
                <a:ea typeface="Verdana" panose="020B0604030504040204" pitchFamily="34" charset="0"/>
                <a:cs typeface="Verdana" panose="020B0604030504040204" pitchFamily="34" charset="0"/>
              </a:rPr>
              <a:t>SG11</a:t>
            </a:r>
            <a:endParaRPr lang="en-GB" altLang="en-US" sz="2000">
              <a:solidFill>
                <a:schemeClr val="accent1"/>
              </a:solidFill>
              <a:ea typeface="Verdana" panose="020B0604030504040204" pitchFamily="34" charset="0"/>
              <a:cs typeface="Verdana" panose="020B0604030504040204" pitchFamily="34" charset="0"/>
            </a:endParaRPr>
          </a:p>
        </p:txBody>
      </p:sp>
      <p:sp>
        <p:nvSpPr>
          <p:cNvPr id="4" name="Rectangle 6"/>
          <p:cNvSpPr>
            <a:spLocks noChangeArrowheads="1"/>
          </p:cNvSpPr>
          <p:nvPr/>
        </p:nvSpPr>
        <p:spPr bwMode="auto">
          <a:xfrm>
            <a:off x="3792539" y="1555750"/>
            <a:ext cx="1368425" cy="431800"/>
          </a:xfrm>
          <a:prstGeom prst="rect">
            <a:avLst/>
          </a:prstGeom>
          <a:solidFill>
            <a:schemeClr val="bg1"/>
          </a:solidFill>
          <a:ln w="9525" algn="ctr">
            <a:solidFill>
              <a:schemeClr val="tx1"/>
            </a:solidFill>
            <a:round/>
            <a:headEnd/>
            <a:tailEnd/>
          </a:ln>
        </p:spPr>
        <p:txBody>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lgn="ctr"/>
            <a:r>
              <a:rPr lang="en-US" altLang="en-US" sz="2000">
                <a:solidFill>
                  <a:schemeClr val="accent1"/>
                </a:solidFill>
                <a:ea typeface="Verdana" panose="020B0604030504040204" pitchFamily="34" charset="0"/>
                <a:cs typeface="Verdana" panose="020B0604030504040204" pitchFamily="34" charset="0"/>
              </a:rPr>
              <a:t>WP1</a:t>
            </a:r>
            <a:endParaRPr lang="en-GB" altLang="en-US" sz="2000">
              <a:solidFill>
                <a:schemeClr val="accent1"/>
              </a:solidFill>
              <a:ea typeface="Verdana" panose="020B0604030504040204" pitchFamily="34" charset="0"/>
              <a:cs typeface="Verdana" panose="020B0604030504040204" pitchFamily="34" charset="0"/>
            </a:endParaRPr>
          </a:p>
        </p:txBody>
      </p:sp>
      <p:sp>
        <p:nvSpPr>
          <p:cNvPr id="5" name="Rectangle 7"/>
          <p:cNvSpPr>
            <a:spLocks noChangeArrowheads="1"/>
          </p:cNvSpPr>
          <p:nvPr/>
        </p:nvSpPr>
        <p:spPr bwMode="auto">
          <a:xfrm>
            <a:off x="3792539" y="2727325"/>
            <a:ext cx="1368425" cy="431800"/>
          </a:xfrm>
          <a:prstGeom prst="rect">
            <a:avLst/>
          </a:prstGeom>
          <a:solidFill>
            <a:schemeClr val="bg1"/>
          </a:solidFill>
          <a:ln w="9525" algn="ctr">
            <a:solidFill>
              <a:schemeClr val="tx1"/>
            </a:solidFill>
            <a:round/>
            <a:headEnd/>
            <a:tailEnd/>
          </a:ln>
        </p:spPr>
        <p:txBody>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lgn="ctr"/>
            <a:r>
              <a:rPr lang="en-US" altLang="en-US" sz="2000">
                <a:solidFill>
                  <a:schemeClr val="accent1"/>
                </a:solidFill>
                <a:ea typeface="Verdana" panose="020B0604030504040204" pitchFamily="34" charset="0"/>
                <a:cs typeface="Verdana" panose="020B0604030504040204" pitchFamily="34" charset="0"/>
              </a:rPr>
              <a:t>WP2</a:t>
            </a:r>
            <a:endParaRPr lang="en-GB" altLang="en-US" sz="2000">
              <a:solidFill>
                <a:schemeClr val="accent1"/>
              </a:solidFill>
              <a:ea typeface="Verdana" panose="020B0604030504040204" pitchFamily="34" charset="0"/>
              <a:cs typeface="Verdana" panose="020B0604030504040204" pitchFamily="34" charset="0"/>
            </a:endParaRPr>
          </a:p>
        </p:txBody>
      </p:sp>
      <p:sp>
        <p:nvSpPr>
          <p:cNvPr id="6" name="Rectangle 8"/>
          <p:cNvSpPr>
            <a:spLocks noChangeArrowheads="1"/>
          </p:cNvSpPr>
          <p:nvPr/>
        </p:nvSpPr>
        <p:spPr bwMode="auto">
          <a:xfrm>
            <a:off x="3792539" y="3890963"/>
            <a:ext cx="1368425" cy="431800"/>
          </a:xfrm>
          <a:prstGeom prst="rect">
            <a:avLst/>
          </a:prstGeom>
          <a:solidFill>
            <a:schemeClr val="bg1"/>
          </a:solidFill>
          <a:ln w="9525" algn="ctr">
            <a:solidFill>
              <a:schemeClr val="tx1"/>
            </a:solidFill>
            <a:round/>
            <a:headEnd/>
            <a:tailEnd/>
          </a:ln>
        </p:spPr>
        <p:txBody>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lgn="ctr"/>
            <a:r>
              <a:rPr lang="en-US" altLang="en-US" sz="2000">
                <a:solidFill>
                  <a:schemeClr val="accent1"/>
                </a:solidFill>
                <a:ea typeface="Verdana" panose="020B0604030504040204" pitchFamily="34" charset="0"/>
                <a:cs typeface="Verdana" panose="020B0604030504040204" pitchFamily="34" charset="0"/>
              </a:rPr>
              <a:t>WP3</a:t>
            </a:r>
            <a:endParaRPr lang="en-GB" altLang="en-US" sz="2000">
              <a:solidFill>
                <a:schemeClr val="accent1"/>
              </a:solidFill>
              <a:ea typeface="Verdana" panose="020B0604030504040204" pitchFamily="34" charset="0"/>
              <a:cs typeface="Verdana" panose="020B0604030504040204" pitchFamily="34" charset="0"/>
            </a:endParaRPr>
          </a:p>
        </p:txBody>
      </p:sp>
      <p:sp>
        <p:nvSpPr>
          <p:cNvPr id="7" name="Rectangle 9"/>
          <p:cNvSpPr>
            <a:spLocks noChangeArrowheads="1"/>
          </p:cNvSpPr>
          <p:nvPr/>
        </p:nvSpPr>
        <p:spPr bwMode="auto">
          <a:xfrm>
            <a:off x="3792539" y="5054600"/>
            <a:ext cx="1368425" cy="431800"/>
          </a:xfrm>
          <a:prstGeom prst="rect">
            <a:avLst/>
          </a:prstGeom>
          <a:solidFill>
            <a:schemeClr val="bg1"/>
          </a:solidFill>
          <a:ln w="9525" algn="ctr">
            <a:solidFill>
              <a:schemeClr val="tx1"/>
            </a:solidFill>
            <a:round/>
            <a:headEnd/>
            <a:tailEnd/>
          </a:ln>
        </p:spPr>
        <p:txBody>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lgn="ctr"/>
            <a:r>
              <a:rPr lang="en-US" altLang="en-US" sz="2000">
                <a:solidFill>
                  <a:schemeClr val="accent1"/>
                </a:solidFill>
                <a:ea typeface="Verdana" panose="020B0604030504040204" pitchFamily="34" charset="0"/>
                <a:cs typeface="Verdana" panose="020B0604030504040204" pitchFamily="34" charset="0"/>
              </a:rPr>
              <a:t>WP4</a:t>
            </a:r>
            <a:endParaRPr lang="en-GB" altLang="en-US" sz="2000">
              <a:solidFill>
                <a:schemeClr val="accent1"/>
              </a:solidFill>
              <a:ea typeface="Verdana" panose="020B0604030504040204" pitchFamily="34" charset="0"/>
              <a:cs typeface="Verdana" panose="020B0604030504040204" pitchFamily="34" charset="0"/>
            </a:endParaRPr>
          </a:p>
        </p:txBody>
      </p:sp>
      <p:cxnSp>
        <p:nvCxnSpPr>
          <p:cNvPr id="8" name="Elbow Connector 5"/>
          <p:cNvCxnSpPr>
            <a:cxnSpLocks noChangeShapeType="1"/>
            <a:stCxn id="3" idx="3"/>
            <a:endCxn id="4" idx="1"/>
          </p:cNvCxnSpPr>
          <p:nvPr/>
        </p:nvCxnSpPr>
        <p:spPr bwMode="auto">
          <a:xfrm flipV="1">
            <a:off x="3108326" y="1771650"/>
            <a:ext cx="684213" cy="7938"/>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 name="Elbow Connector 11"/>
          <p:cNvCxnSpPr>
            <a:cxnSpLocks noChangeShapeType="1"/>
            <a:stCxn id="3" idx="3"/>
            <a:endCxn id="5" idx="1"/>
          </p:cNvCxnSpPr>
          <p:nvPr/>
        </p:nvCxnSpPr>
        <p:spPr bwMode="auto">
          <a:xfrm>
            <a:off x="3108326" y="1779589"/>
            <a:ext cx="684213" cy="1163637"/>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 name="Elbow Connector 13"/>
          <p:cNvCxnSpPr>
            <a:cxnSpLocks noChangeShapeType="1"/>
            <a:stCxn id="3" idx="3"/>
            <a:endCxn id="6" idx="1"/>
          </p:cNvCxnSpPr>
          <p:nvPr/>
        </p:nvCxnSpPr>
        <p:spPr bwMode="auto">
          <a:xfrm>
            <a:off x="3108326" y="1779589"/>
            <a:ext cx="684213" cy="2327275"/>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 name="Elbow Connector 15"/>
          <p:cNvCxnSpPr>
            <a:cxnSpLocks noChangeShapeType="1"/>
            <a:stCxn id="3" idx="3"/>
            <a:endCxn id="7" idx="1"/>
          </p:cNvCxnSpPr>
          <p:nvPr/>
        </p:nvCxnSpPr>
        <p:spPr bwMode="auto">
          <a:xfrm>
            <a:off x="3108326" y="1779588"/>
            <a:ext cx="684213" cy="3490912"/>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2" name="Rectangle 16"/>
          <p:cNvSpPr>
            <a:spLocks noChangeArrowheads="1"/>
          </p:cNvSpPr>
          <p:nvPr/>
        </p:nvSpPr>
        <p:spPr bwMode="auto">
          <a:xfrm>
            <a:off x="1631950" y="2060575"/>
            <a:ext cx="25669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r>
              <a:rPr lang="en-GB" altLang="en-US" sz="1400" dirty="0">
                <a:solidFill>
                  <a:schemeClr val="accent1"/>
                </a:solidFill>
                <a:ea typeface="Verdana" panose="020B0604030504040204" pitchFamily="34" charset="0"/>
                <a:cs typeface="Verdana" panose="020B0604030504040204" pitchFamily="34" charset="0"/>
              </a:rPr>
              <a:t>Wei FENG (</a:t>
            </a:r>
            <a:r>
              <a:rPr lang="en-US" altLang="en-US" sz="1400" dirty="0">
                <a:solidFill>
                  <a:schemeClr val="accent1"/>
                </a:solidFill>
                <a:ea typeface="Verdana" panose="020B0604030504040204" pitchFamily="34" charset="0"/>
                <a:cs typeface="Verdana" panose="020B0604030504040204" pitchFamily="34" charset="0"/>
              </a:rPr>
              <a:t>China</a:t>
            </a:r>
            <a:r>
              <a:rPr lang="en-GB" altLang="en-US" sz="1400" dirty="0">
                <a:solidFill>
                  <a:schemeClr val="accent1"/>
                </a:solidFill>
                <a:ea typeface="Verdana" panose="020B0604030504040204" pitchFamily="34" charset="0"/>
                <a:cs typeface="Verdana" panose="020B0604030504040204" pitchFamily="34" charset="0"/>
              </a:rPr>
              <a:t>)</a:t>
            </a:r>
          </a:p>
          <a:p>
            <a:r>
              <a:rPr lang="en-US" altLang="en-US" sz="1400" dirty="0">
                <a:solidFill>
                  <a:schemeClr val="accent1"/>
                </a:solidFill>
                <a:ea typeface="Verdana" panose="020B0604030504040204" pitchFamily="34" charset="0"/>
                <a:cs typeface="Verdana" panose="020B0604030504040204" pitchFamily="34" charset="0"/>
              </a:rPr>
              <a:t>SG11 Chairman</a:t>
            </a:r>
            <a:endParaRPr lang="en-GB" altLang="en-US" sz="1400" dirty="0">
              <a:solidFill>
                <a:schemeClr val="accent1"/>
              </a:solidFill>
              <a:ea typeface="Verdana" panose="020B0604030504040204" pitchFamily="34" charset="0"/>
              <a:cs typeface="Verdana" panose="020B0604030504040204" pitchFamily="34" charset="0"/>
            </a:endParaRPr>
          </a:p>
        </p:txBody>
      </p:sp>
      <p:sp>
        <p:nvSpPr>
          <p:cNvPr id="13" name="Rectangle 21"/>
          <p:cNvSpPr>
            <a:spLocks noChangeArrowheads="1"/>
          </p:cNvSpPr>
          <p:nvPr/>
        </p:nvSpPr>
        <p:spPr bwMode="auto">
          <a:xfrm>
            <a:off x="5232400" y="1484314"/>
            <a:ext cx="49672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r>
              <a:rPr lang="en-GB" altLang="en-US" sz="1400" dirty="0">
                <a:solidFill>
                  <a:schemeClr val="accent1"/>
                </a:solidFill>
                <a:ea typeface="Verdana" panose="020B0604030504040204" pitchFamily="34" charset="0"/>
                <a:cs typeface="Verdana" panose="020B0604030504040204" pitchFamily="34" charset="0"/>
              </a:rPr>
              <a:t>WP1 Chairman: Xiaojie Zhu (China Telecom), </a:t>
            </a:r>
          </a:p>
        </p:txBody>
      </p:sp>
      <p:sp>
        <p:nvSpPr>
          <p:cNvPr id="14" name="Rectangle 22"/>
          <p:cNvSpPr>
            <a:spLocks noChangeArrowheads="1"/>
          </p:cNvSpPr>
          <p:nvPr/>
        </p:nvSpPr>
        <p:spPr bwMode="auto">
          <a:xfrm>
            <a:off x="5232400" y="2636838"/>
            <a:ext cx="4967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r>
              <a:rPr lang="en-US" altLang="en-US" sz="1400" dirty="0">
                <a:solidFill>
                  <a:schemeClr val="accent1"/>
                </a:solidFill>
                <a:ea typeface="Verdana" panose="020B0604030504040204" pitchFamily="34" charset="0"/>
                <a:cs typeface="Verdana" panose="020B0604030504040204" pitchFamily="34" charset="0"/>
              </a:rPr>
              <a:t>WP2 Chairman: Kaoru Kenyoshi (NEC)</a:t>
            </a:r>
          </a:p>
          <a:p>
            <a:endParaRPr lang="en-US" altLang="en-US" sz="1400" dirty="0">
              <a:solidFill>
                <a:schemeClr val="accent1"/>
              </a:solidFill>
              <a:ea typeface="Verdana" panose="020B0604030504040204" pitchFamily="34" charset="0"/>
              <a:cs typeface="Verdana" panose="020B0604030504040204" pitchFamily="34" charset="0"/>
            </a:endParaRPr>
          </a:p>
        </p:txBody>
      </p:sp>
      <p:sp>
        <p:nvSpPr>
          <p:cNvPr id="15" name="Rectangle 23"/>
          <p:cNvSpPr>
            <a:spLocks noChangeArrowheads="1"/>
          </p:cNvSpPr>
          <p:nvPr/>
        </p:nvSpPr>
        <p:spPr bwMode="auto">
          <a:xfrm>
            <a:off x="5232400" y="3776663"/>
            <a:ext cx="44402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r>
              <a:rPr lang="en-GB" altLang="en-US" sz="1400" dirty="0">
                <a:solidFill>
                  <a:schemeClr val="accent1"/>
                </a:solidFill>
                <a:ea typeface="Verdana" panose="020B0604030504040204" pitchFamily="34" charset="0"/>
                <a:cs typeface="Verdana" panose="020B0604030504040204" pitchFamily="34" charset="0"/>
              </a:rPr>
              <a:t>WP3 Chairman: Shin-</a:t>
            </a:r>
            <a:r>
              <a:rPr lang="en-GB" altLang="en-US" sz="1400" dirty="0" err="1">
                <a:solidFill>
                  <a:schemeClr val="accent1"/>
                </a:solidFill>
                <a:ea typeface="Verdana" panose="020B0604030504040204" pitchFamily="34" charset="0"/>
                <a:cs typeface="Verdana" panose="020B0604030504040204" pitchFamily="34" charset="0"/>
              </a:rPr>
              <a:t>Gak</a:t>
            </a:r>
            <a:r>
              <a:rPr lang="en-GB" altLang="en-US" sz="1400" dirty="0">
                <a:solidFill>
                  <a:schemeClr val="accent1"/>
                </a:solidFill>
                <a:ea typeface="Verdana" panose="020B0604030504040204" pitchFamily="34" charset="0"/>
                <a:cs typeface="Verdana" panose="020B0604030504040204" pitchFamily="34" charset="0"/>
              </a:rPr>
              <a:t> Kang (ETRI)</a:t>
            </a:r>
          </a:p>
          <a:p>
            <a:r>
              <a:rPr lang="en-GB" altLang="en-US" sz="1400" dirty="0">
                <a:solidFill>
                  <a:schemeClr val="accent1"/>
                </a:solidFill>
                <a:ea typeface="Verdana" panose="020B0604030504040204" pitchFamily="34" charset="0"/>
                <a:cs typeface="Verdana" panose="020B0604030504040204" pitchFamily="34" charset="0"/>
              </a:rPr>
              <a:t>WP3 Vice-chair: Isaac Boateng (NCA, Ghana)</a:t>
            </a:r>
          </a:p>
        </p:txBody>
      </p:sp>
      <p:sp>
        <p:nvSpPr>
          <p:cNvPr id="16" name="Rectangle 24"/>
          <p:cNvSpPr>
            <a:spLocks noChangeArrowheads="1"/>
          </p:cNvSpPr>
          <p:nvPr/>
        </p:nvSpPr>
        <p:spPr bwMode="auto">
          <a:xfrm>
            <a:off x="5232400" y="4941888"/>
            <a:ext cx="52911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r>
              <a:rPr lang="en-GB" altLang="en-US" sz="1400" dirty="0">
                <a:solidFill>
                  <a:schemeClr val="accent1"/>
                </a:solidFill>
                <a:ea typeface="Verdana" panose="020B0604030504040204" pitchFamily="34" charset="0"/>
                <a:cs typeface="Verdana" panose="020B0604030504040204" pitchFamily="34" charset="0"/>
              </a:rPr>
              <a:t>WP4 Chairman: Martin Brand (A1 Telekom Austria AG)</a:t>
            </a:r>
          </a:p>
          <a:p>
            <a:r>
              <a:rPr lang="en-GB" altLang="en-US" sz="1400" dirty="0">
                <a:solidFill>
                  <a:schemeClr val="accent1"/>
                </a:solidFill>
                <a:ea typeface="Verdana" panose="020B0604030504040204" pitchFamily="34" charset="0"/>
                <a:cs typeface="Verdana" panose="020B0604030504040204" pitchFamily="34" charset="0"/>
              </a:rPr>
              <a:t>WP4 Vice-chair: Prof Andrey Koucheryavy (Russian Federation)</a:t>
            </a:r>
          </a:p>
        </p:txBody>
      </p:sp>
      <p:sp>
        <p:nvSpPr>
          <p:cNvPr id="17" name="TextBox 5124"/>
          <p:cNvSpPr txBox="1">
            <a:spLocks noChangeArrowheads="1"/>
          </p:cNvSpPr>
          <p:nvPr/>
        </p:nvSpPr>
        <p:spPr bwMode="auto">
          <a:xfrm>
            <a:off x="3665538" y="3521076"/>
            <a:ext cx="6456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eaLnBrk="1" fontAlgn="t" hangingPunct="1"/>
            <a:r>
              <a:rPr lang="en-US" altLang="en-US" sz="1400" b="1" dirty="0">
                <a:solidFill>
                  <a:schemeClr val="accent1"/>
                </a:solidFill>
                <a:ea typeface="Verdana" panose="020B0604030504040204" pitchFamily="34" charset="0"/>
                <a:cs typeface="Verdana" panose="020B0604030504040204" pitchFamily="34" charset="0"/>
              </a:rPr>
              <a:t>Attachment and service networking</a:t>
            </a:r>
            <a:endParaRPr lang="en-GB" altLang="en-US" sz="1400" dirty="0">
              <a:solidFill>
                <a:schemeClr val="accent1"/>
              </a:solidFill>
              <a:ea typeface="Verdana" panose="020B0604030504040204" pitchFamily="34" charset="0"/>
              <a:cs typeface="Verdana" panose="020B0604030504040204" pitchFamily="34" charset="0"/>
            </a:endParaRPr>
          </a:p>
        </p:txBody>
      </p:sp>
      <p:sp>
        <p:nvSpPr>
          <p:cNvPr id="18" name="TextBox 37"/>
          <p:cNvSpPr txBox="1">
            <a:spLocks noChangeArrowheads="1"/>
          </p:cNvSpPr>
          <p:nvPr/>
        </p:nvSpPr>
        <p:spPr bwMode="auto">
          <a:xfrm>
            <a:off x="3937000" y="5596667"/>
            <a:ext cx="51092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eaLnBrk="1" fontAlgn="t" hangingPunct="1"/>
            <a:r>
              <a:rPr lang="en-GB" altLang="en-US" sz="1400" i="1" dirty="0">
                <a:solidFill>
                  <a:schemeClr val="accent1"/>
                </a:solidFill>
                <a:ea typeface="Verdana" panose="020B0604030504040204" pitchFamily="34" charset="0"/>
                <a:cs typeface="Verdana" panose="020B0604030504040204" pitchFamily="34" charset="0"/>
              </a:rPr>
              <a:t>Q10/11, Q11/11, Q12/11, Q13/11, Q14/11, Q15/11</a:t>
            </a:r>
          </a:p>
        </p:txBody>
      </p:sp>
      <p:sp>
        <p:nvSpPr>
          <p:cNvPr id="19" name="TextBox 39"/>
          <p:cNvSpPr txBox="1">
            <a:spLocks noChangeArrowheads="1"/>
          </p:cNvSpPr>
          <p:nvPr/>
        </p:nvSpPr>
        <p:spPr bwMode="auto">
          <a:xfrm>
            <a:off x="3944938" y="1987551"/>
            <a:ext cx="3543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eaLnBrk="1" fontAlgn="t" hangingPunct="1"/>
            <a:r>
              <a:rPr lang="en-GB" altLang="en-US" sz="1400" i="1" dirty="0">
                <a:solidFill>
                  <a:schemeClr val="accent1"/>
                </a:solidFill>
                <a:ea typeface="Verdana" panose="020B0604030504040204" pitchFamily="34" charset="0"/>
                <a:cs typeface="Verdana" panose="020B0604030504040204" pitchFamily="34" charset="0"/>
              </a:rPr>
              <a:t>Q1/11, Q2/11, Q3/11</a:t>
            </a:r>
          </a:p>
        </p:txBody>
      </p:sp>
      <p:sp>
        <p:nvSpPr>
          <p:cNvPr id="20" name="TextBox 40"/>
          <p:cNvSpPr txBox="1">
            <a:spLocks noChangeArrowheads="1"/>
          </p:cNvSpPr>
          <p:nvPr/>
        </p:nvSpPr>
        <p:spPr bwMode="auto">
          <a:xfrm>
            <a:off x="3935413" y="4318000"/>
            <a:ext cx="3543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eaLnBrk="1" fontAlgn="t" hangingPunct="1"/>
            <a:r>
              <a:rPr lang="en-GB" altLang="en-US" sz="1400" i="1" dirty="0">
                <a:solidFill>
                  <a:schemeClr val="accent1"/>
                </a:solidFill>
                <a:ea typeface="Verdana" panose="020B0604030504040204" pitchFamily="34" charset="0"/>
                <a:cs typeface="Verdana" panose="020B0604030504040204" pitchFamily="34" charset="0"/>
              </a:rPr>
              <a:t>Q7/11, Q8/11, Q9/11</a:t>
            </a:r>
          </a:p>
          <a:p>
            <a:pPr eaLnBrk="1" fontAlgn="t" hangingPunct="1"/>
            <a:endParaRPr lang="en-GB" altLang="en-US" sz="1400" dirty="0">
              <a:solidFill>
                <a:schemeClr val="accent1"/>
              </a:solidFill>
              <a:ea typeface="Verdana" panose="020B0604030504040204" pitchFamily="34" charset="0"/>
              <a:cs typeface="Verdana" panose="020B0604030504040204" pitchFamily="34" charset="0"/>
            </a:endParaRPr>
          </a:p>
        </p:txBody>
      </p:sp>
      <p:sp>
        <p:nvSpPr>
          <p:cNvPr id="21" name="Rectangle 1"/>
          <p:cNvSpPr>
            <a:spLocks noChangeArrowheads="1"/>
          </p:cNvSpPr>
          <p:nvPr/>
        </p:nvSpPr>
        <p:spPr bwMode="auto">
          <a:xfrm>
            <a:off x="3665539" y="1196976"/>
            <a:ext cx="6353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r>
              <a:rPr lang="en-US" altLang="en-US" sz="1400" b="1">
                <a:solidFill>
                  <a:schemeClr val="accent1"/>
                </a:solidFill>
                <a:ea typeface="Verdana" panose="020B0604030504040204" pitchFamily="34" charset="0"/>
                <a:cs typeface="Verdana" panose="020B0604030504040204" pitchFamily="34" charset="0"/>
              </a:rPr>
              <a:t>Signalling requirements and protocol for emerging networks </a:t>
            </a:r>
            <a:endParaRPr lang="en-GB" altLang="en-US" sz="1400">
              <a:solidFill>
                <a:schemeClr val="accent1"/>
              </a:solidFill>
              <a:ea typeface="Verdana" panose="020B0604030504040204" pitchFamily="34" charset="0"/>
              <a:cs typeface="Verdana" panose="020B0604030504040204" pitchFamily="34" charset="0"/>
            </a:endParaRPr>
          </a:p>
        </p:txBody>
      </p:sp>
      <p:sp>
        <p:nvSpPr>
          <p:cNvPr id="22" name="Rectangle 2"/>
          <p:cNvSpPr>
            <a:spLocks noChangeArrowheads="1"/>
          </p:cNvSpPr>
          <p:nvPr/>
        </p:nvSpPr>
        <p:spPr bwMode="auto">
          <a:xfrm>
            <a:off x="3665538" y="2417764"/>
            <a:ext cx="6678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r>
              <a:rPr lang="en-US" altLang="en-US" sz="1400" b="1">
                <a:solidFill>
                  <a:schemeClr val="accent1"/>
                </a:solidFill>
                <a:ea typeface="Verdana" panose="020B0604030504040204" pitchFamily="34" charset="0"/>
                <a:cs typeface="Verdana" panose="020B0604030504040204" pitchFamily="34" charset="0"/>
              </a:rPr>
              <a:t>Software-Defined Networking (SDN) and resource control </a:t>
            </a:r>
            <a:endParaRPr lang="en-GB" altLang="en-US" sz="1400">
              <a:solidFill>
                <a:schemeClr val="accent1"/>
              </a:solidFill>
              <a:ea typeface="Verdana" panose="020B0604030504040204" pitchFamily="34" charset="0"/>
              <a:cs typeface="Verdana" panose="020B0604030504040204" pitchFamily="34" charset="0"/>
            </a:endParaRPr>
          </a:p>
        </p:txBody>
      </p:sp>
      <p:sp>
        <p:nvSpPr>
          <p:cNvPr id="23" name="Rectangle 3"/>
          <p:cNvSpPr>
            <a:spLocks noChangeArrowheads="1"/>
          </p:cNvSpPr>
          <p:nvPr/>
        </p:nvSpPr>
        <p:spPr bwMode="auto">
          <a:xfrm>
            <a:off x="3665538" y="4724401"/>
            <a:ext cx="6318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r>
              <a:rPr lang="en-US" altLang="en-US" sz="1400" b="1">
                <a:solidFill>
                  <a:schemeClr val="accent1"/>
                </a:solidFill>
                <a:ea typeface="Verdana" panose="020B0604030504040204" pitchFamily="34" charset="0"/>
                <a:cs typeface="Verdana" panose="020B0604030504040204" pitchFamily="34" charset="0"/>
              </a:rPr>
              <a:t>Conformance and Interoperability (C&amp;I) testing</a:t>
            </a:r>
            <a:endParaRPr lang="en-GB" altLang="en-US" sz="1400">
              <a:solidFill>
                <a:schemeClr val="accent1"/>
              </a:solidFill>
              <a:ea typeface="Verdana" panose="020B0604030504040204" pitchFamily="34" charset="0"/>
              <a:cs typeface="Verdana" panose="020B0604030504040204" pitchFamily="34" charset="0"/>
            </a:endParaRPr>
          </a:p>
        </p:txBody>
      </p:sp>
      <p:sp>
        <p:nvSpPr>
          <p:cNvPr id="24" name="TextBox 39"/>
          <p:cNvSpPr txBox="1">
            <a:spLocks noChangeArrowheads="1"/>
          </p:cNvSpPr>
          <p:nvPr/>
        </p:nvSpPr>
        <p:spPr bwMode="auto">
          <a:xfrm>
            <a:off x="3935413" y="3213101"/>
            <a:ext cx="3543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eaLnBrk="1" fontAlgn="t" hangingPunct="1"/>
            <a:r>
              <a:rPr lang="en-GB" altLang="en-US" sz="1400" i="1" dirty="0">
                <a:solidFill>
                  <a:schemeClr val="accent1"/>
                </a:solidFill>
                <a:ea typeface="Verdana" panose="020B0604030504040204" pitchFamily="34" charset="0"/>
                <a:cs typeface="Verdana" panose="020B0604030504040204" pitchFamily="34" charset="0"/>
              </a:rPr>
              <a:t>Q4/11, Q5/11, Q6/11</a:t>
            </a:r>
          </a:p>
        </p:txBody>
      </p:sp>
      <p:sp>
        <p:nvSpPr>
          <p:cNvPr id="25" name="Rectangle 16"/>
          <p:cNvSpPr>
            <a:spLocks noChangeArrowheads="1"/>
          </p:cNvSpPr>
          <p:nvPr/>
        </p:nvSpPr>
        <p:spPr bwMode="auto">
          <a:xfrm>
            <a:off x="1536675" y="2524264"/>
            <a:ext cx="19970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lgn="ctr"/>
            <a:r>
              <a:rPr lang="en-GB" altLang="en-US" sz="1200" dirty="0">
                <a:solidFill>
                  <a:schemeClr val="accent1"/>
                </a:solidFill>
                <a:ea typeface="Verdana" panose="020B0604030504040204" pitchFamily="34" charset="0"/>
                <a:cs typeface="Verdana" panose="020B0604030504040204" pitchFamily="34" charset="0"/>
              </a:rPr>
              <a:t>assisted by</a:t>
            </a:r>
          </a:p>
          <a:p>
            <a:r>
              <a:rPr lang="en-GB" altLang="en-US" sz="1400" dirty="0">
                <a:solidFill>
                  <a:schemeClr val="accent1"/>
                </a:solidFill>
                <a:ea typeface="Verdana" panose="020B0604030504040204" pitchFamily="34" charset="0"/>
                <a:cs typeface="Verdana" panose="020B0604030504040204" pitchFamily="34" charset="0"/>
              </a:rPr>
              <a:t>Stefano POLIDORI</a:t>
            </a:r>
          </a:p>
          <a:p>
            <a:r>
              <a:rPr lang="en-US" altLang="en-US" sz="1400" dirty="0">
                <a:solidFill>
                  <a:schemeClr val="accent1"/>
                </a:solidFill>
                <a:ea typeface="Verdana" panose="020B0604030504040204" pitchFamily="34" charset="0"/>
                <a:cs typeface="Verdana" panose="020B0604030504040204" pitchFamily="34" charset="0"/>
              </a:rPr>
              <a:t>SG11 Advisor (TSB)</a:t>
            </a:r>
            <a:endParaRPr lang="en-GB" altLang="en-US" sz="1400" dirty="0">
              <a:solidFill>
                <a:schemeClr val="accent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12743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955327" y="323911"/>
            <a:ext cx="10481470" cy="723267"/>
          </a:xfrm>
          <a:prstGeom prst="rect">
            <a:avLst/>
          </a:prstGeom>
          <a:noFill/>
        </p:spPr>
        <p:txBody>
          <a:bodyPr wrap="square" lIns="45711" tIns="22856" rIns="45711" bIns="22856" rtlCol="0">
            <a:spAutoFit/>
          </a:bodyPr>
          <a:lstStyle/>
          <a:p>
            <a:pPr algn="ctr"/>
            <a:r>
              <a:rPr lang="en-US" sz="4400" b="1" dirty="0" smtClean="0">
                <a:solidFill>
                  <a:schemeClr val="tx2"/>
                </a:solidFill>
                <a:latin typeface="Lato Regular"/>
                <a:cs typeface="Lato Regular"/>
              </a:rPr>
              <a:t>SG11 </a:t>
            </a:r>
            <a:r>
              <a:rPr lang="en-US" sz="4400" b="1" dirty="0">
                <a:solidFill>
                  <a:schemeClr val="tx2"/>
                </a:solidFill>
                <a:latin typeface="Lato Regular"/>
                <a:cs typeface="Lato Regular"/>
              </a:rPr>
              <a:t>in a </a:t>
            </a:r>
            <a:r>
              <a:rPr lang="en-US" sz="4400" b="1" dirty="0" smtClean="0">
                <a:solidFill>
                  <a:schemeClr val="accent1">
                    <a:lumMod val="75000"/>
                  </a:schemeClr>
                </a:solidFill>
                <a:latin typeface="Lato Regular"/>
                <a:cs typeface="Lato Regular"/>
              </a:rPr>
              <a:t>nutshell</a:t>
            </a:r>
            <a:endParaRPr lang="id-ID" sz="4400" b="1" dirty="0">
              <a:solidFill>
                <a:schemeClr val="accent1">
                  <a:lumMod val="75000"/>
                </a:schemeClr>
              </a:solidFill>
              <a:latin typeface="Lato Regular"/>
              <a:cs typeface="Lato Regular"/>
            </a:endParaRPr>
          </a:p>
        </p:txBody>
      </p:sp>
      <p:sp>
        <p:nvSpPr>
          <p:cNvPr id="2" name="Rectangle 1"/>
          <p:cNvSpPr/>
          <p:nvPr/>
        </p:nvSpPr>
        <p:spPr>
          <a:xfrm>
            <a:off x="513347" y="1398416"/>
            <a:ext cx="11061031" cy="501676"/>
          </a:xfrm>
          <a:prstGeom prst="rect">
            <a:avLst/>
          </a:prstGeom>
        </p:spPr>
        <p:txBody>
          <a:bodyPr wrap="square">
            <a:spAutoFit/>
          </a:bodyPr>
          <a:lstStyle/>
          <a:p>
            <a:pPr marL="0" lvl="1" indent="0">
              <a:lnSpc>
                <a:spcPct val="95000"/>
              </a:lnSpc>
              <a:spcBef>
                <a:spcPts val="500"/>
              </a:spcBef>
              <a:buSzPct val="75000"/>
              <a:buNone/>
              <a:defRPr/>
            </a:pPr>
            <a:r>
              <a:rPr lang="en-GB" altLang="ja-JP" sz="2800" dirty="0">
                <a:solidFill>
                  <a:schemeClr val="tx2"/>
                </a:solidFill>
                <a:latin typeface="Lato Black" charset="0"/>
                <a:ea typeface="Lato Black" charset="0"/>
                <a:cs typeface="Lato Black" charset="0"/>
              </a:rPr>
              <a:t>SG11 is home to </a:t>
            </a:r>
            <a:r>
              <a:rPr lang="en-GB" altLang="ja-JP" sz="2800" b="1" dirty="0">
                <a:solidFill>
                  <a:srgbClr val="FF0000"/>
                </a:solidFill>
                <a:latin typeface="Lato Black" charset="0"/>
                <a:ea typeface="Lato Black" charset="0"/>
                <a:cs typeface="Lato Black" charset="0"/>
              </a:rPr>
              <a:t>SS7</a:t>
            </a:r>
            <a:r>
              <a:rPr lang="en-GB" altLang="ja-JP" sz="2800" dirty="0">
                <a:solidFill>
                  <a:srgbClr val="FF0000"/>
                </a:solidFill>
                <a:latin typeface="Lato Black" charset="0"/>
                <a:ea typeface="Lato Black" charset="0"/>
                <a:cs typeface="Lato Black" charset="0"/>
              </a:rPr>
              <a:t> </a:t>
            </a:r>
            <a:r>
              <a:rPr lang="en-GB" altLang="ja-JP" sz="2800" dirty="0">
                <a:solidFill>
                  <a:schemeClr val="tx2"/>
                </a:solidFill>
                <a:latin typeface="Lato Black" charset="0"/>
                <a:ea typeface="Lato Black" charset="0"/>
                <a:cs typeface="Lato Black" charset="0"/>
              </a:rPr>
              <a:t>and holds expertise in</a:t>
            </a:r>
            <a:r>
              <a:rPr lang="en-GB" altLang="ja-JP" sz="1600" b="1" dirty="0">
                <a:solidFill>
                  <a:schemeClr val="tx2"/>
                </a:solidFill>
                <a:latin typeface="Lato" charset="0"/>
                <a:ea typeface="Lato" charset="0"/>
                <a:cs typeface="Lato" charset="0"/>
              </a:rPr>
              <a:t>: </a:t>
            </a:r>
          </a:p>
        </p:txBody>
      </p:sp>
      <p:sp>
        <p:nvSpPr>
          <p:cNvPr id="5" name="Rectangle 4"/>
          <p:cNvSpPr/>
          <p:nvPr/>
        </p:nvSpPr>
        <p:spPr>
          <a:xfrm>
            <a:off x="4215774" y="2202611"/>
            <a:ext cx="3554182" cy="1261884"/>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Signalling architectures, </a:t>
            </a:r>
            <a:r>
              <a:rPr lang="en-GB" altLang="ja-JP" sz="2000" b="1" dirty="0" smtClean="0">
                <a:solidFill>
                  <a:schemeClr val="tx2"/>
                </a:solidFill>
                <a:latin typeface="Lato" charset="0"/>
                <a:ea typeface="Lato" charset="0"/>
                <a:cs typeface="Lato" charset="0"/>
              </a:rPr>
              <a:t/>
            </a:r>
            <a:br>
              <a:rPr lang="en-GB" altLang="ja-JP" sz="2000" b="1" dirty="0" smtClean="0">
                <a:solidFill>
                  <a:schemeClr val="tx2"/>
                </a:solidFill>
                <a:latin typeface="Lato" charset="0"/>
                <a:ea typeface="Lato" charset="0"/>
                <a:cs typeface="Lato" charset="0"/>
              </a:rPr>
            </a:br>
            <a:r>
              <a:rPr lang="en-GB" altLang="ja-JP" sz="2000" b="1" dirty="0" smtClean="0">
                <a:solidFill>
                  <a:schemeClr val="tx2"/>
                </a:solidFill>
                <a:latin typeface="Lato" charset="0"/>
                <a:ea typeface="Lato" charset="0"/>
                <a:cs typeface="Lato" charset="0"/>
              </a:rPr>
              <a:t>requirement </a:t>
            </a:r>
            <a:r>
              <a:rPr lang="en-GB" altLang="ja-JP" sz="2000" b="1" dirty="0">
                <a:solidFill>
                  <a:schemeClr val="tx2"/>
                </a:solidFill>
                <a:latin typeface="Lato" charset="0"/>
                <a:ea typeface="Lato" charset="0"/>
                <a:cs typeface="Lato" charset="0"/>
              </a:rPr>
              <a:t>and protocols </a:t>
            </a:r>
            <a:r>
              <a:rPr lang="en-GB" altLang="ja-JP" sz="2000" b="1" dirty="0" smtClean="0">
                <a:solidFill>
                  <a:schemeClr val="tx2"/>
                </a:solidFill>
                <a:latin typeface="Lato" charset="0"/>
                <a:ea typeface="Lato" charset="0"/>
                <a:cs typeface="Lato" charset="0"/>
              </a:rPr>
              <a:t/>
            </a:r>
            <a:br>
              <a:rPr lang="en-GB" altLang="ja-JP" sz="2000" b="1" dirty="0" smtClean="0">
                <a:solidFill>
                  <a:schemeClr val="tx2"/>
                </a:solidFill>
                <a:latin typeface="Lato" charset="0"/>
                <a:ea typeface="Lato" charset="0"/>
                <a:cs typeface="Lato" charset="0"/>
              </a:rPr>
            </a:br>
            <a:r>
              <a:rPr lang="en-GB" altLang="ja-JP" sz="2000" b="1" dirty="0" smtClean="0">
                <a:solidFill>
                  <a:schemeClr val="tx2"/>
                </a:solidFill>
                <a:latin typeface="Lato" charset="0"/>
                <a:ea typeface="Lato" charset="0"/>
                <a:cs typeface="Lato" charset="0"/>
              </a:rPr>
              <a:t>for </a:t>
            </a:r>
            <a:r>
              <a:rPr lang="en-GB" altLang="ja-JP" sz="2000" b="1" dirty="0">
                <a:solidFill>
                  <a:schemeClr val="tx2"/>
                </a:solidFill>
                <a:latin typeface="Lato" charset="0"/>
                <a:ea typeface="Lato" charset="0"/>
                <a:cs typeface="Lato" charset="0"/>
              </a:rPr>
              <a:t>legacy </a:t>
            </a:r>
            <a:r>
              <a:rPr lang="en-GB" altLang="ja-JP" sz="2000" b="1" dirty="0" smtClean="0">
                <a:solidFill>
                  <a:schemeClr val="tx2"/>
                </a:solidFill>
                <a:latin typeface="Lato" charset="0"/>
                <a:ea typeface="Lato" charset="0"/>
                <a:cs typeface="Lato" charset="0"/>
              </a:rPr>
              <a:t>and </a:t>
            </a:r>
            <a:r>
              <a:rPr lang="en-GB" altLang="ja-JP" sz="2000" b="1" dirty="0">
                <a:solidFill>
                  <a:schemeClr val="tx2"/>
                </a:solidFill>
                <a:latin typeface="Lato" charset="0"/>
                <a:ea typeface="Lato" charset="0"/>
                <a:cs typeface="Lato" charset="0"/>
              </a:rPr>
              <a:t>future networks </a:t>
            </a:r>
          </a:p>
        </p:txBody>
      </p:sp>
      <p:sp>
        <p:nvSpPr>
          <p:cNvPr id="70" name="Rectangle 69"/>
          <p:cNvSpPr/>
          <p:nvPr/>
        </p:nvSpPr>
        <p:spPr>
          <a:xfrm>
            <a:off x="742013" y="2123255"/>
            <a:ext cx="2897126"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Combating counterfeiting</a:t>
            </a:r>
          </a:p>
        </p:txBody>
      </p:sp>
      <p:sp>
        <p:nvSpPr>
          <p:cNvPr id="72" name="Rectangle 71"/>
          <p:cNvSpPr/>
          <p:nvPr/>
        </p:nvSpPr>
        <p:spPr>
          <a:xfrm>
            <a:off x="8255580" y="2865162"/>
            <a:ext cx="3095006"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T</a:t>
            </a:r>
            <a:r>
              <a:rPr lang="en-US" altLang="ja-JP" sz="2000" b="1" dirty="0" smtClean="0">
                <a:solidFill>
                  <a:schemeClr val="tx2"/>
                </a:solidFill>
                <a:latin typeface="Lato" charset="0"/>
                <a:ea typeface="Lato" charset="0"/>
                <a:cs typeface="Lato" charset="0"/>
              </a:rPr>
              <a:t>est </a:t>
            </a:r>
            <a:r>
              <a:rPr lang="en-US" altLang="ja-JP" sz="2000" b="1" dirty="0">
                <a:solidFill>
                  <a:schemeClr val="tx2"/>
                </a:solidFill>
                <a:latin typeface="Lato" charset="0"/>
                <a:ea typeface="Lato" charset="0"/>
                <a:cs typeface="Lato" charset="0"/>
              </a:rPr>
              <a:t>methodologies </a:t>
            </a:r>
            <a:r>
              <a:rPr lang="en-US" altLang="ja-JP" sz="2000" b="1" dirty="0" smtClean="0">
                <a:solidFill>
                  <a:schemeClr val="tx2"/>
                </a:solidFill>
                <a:latin typeface="Lato" charset="0"/>
                <a:ea typeface="Lato" charset="0"/>
                <a:cs typeface="Lato" charset="0"/>
              </a:rPr>
              <a:t/>
            </a:r>
            <a:br>
              <a:rPr lang="en-US" altLang="ja-JP" sz="2000" b="1" dirty="0" smtClean="0">
                <a:solidFill>
                  <a:schemeClr val="tx2"/>
                </a:solidFill>
                <a:latin typeface="Lato" charset="0"/>
                <a:ea typeface="Lato" charset="0"/>
                <a:cs typeface="Lato" charset="0"/>
              </a:rPr>
            </a:br>
            <a:r>
              <a:rPr lang="en-US" altLang="ja-JP" sz="2000" b="1" dirty="0" smtClean="0">
                <a:solidFill>
                  <a:schemeClr val="tx2"/>
                </a:solidFill>
                <a:latin typeface="Lato" charset="0"/>
                <a:ea typeface="Lato" charset="0"/>
                <a:cs typeface="Lato" charset="0"/>
              </a:rPr>
              <a:t>and specifications</a:t>
            </a:r>
            <a:endParaRPr lang="en-US" altLang="ja-JP" sz="2000" b="1" dirty="0">
              <a:solidFill>
                <a:schemeClr val="tx2"/>
              </a:solidFill>
              <a:latin typeface="Lato" charset="0"/>
              <a:ea typeface="Lato" charset="0"/>
              <a:cs typeface="Lato" charset="0"/>
            </a:endParaRPr>
          </a:p>
        </p:txBody>
      </p:sp>
      <p:sp>
        <p:nvSpPr>
          <p:cNvPr id="76" name="Rectangle 75"/>
          <p:cNvSpPr/>
          <p:nvPr/>
        </p:nvSpPr>
        <p:spPr>
          <a:xfrm>
            <a:off x="749748" y="2869478"/>
            <a:ext cx="2889390"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Internet performance measurements</a:t>
            </a:r>
          </a:p>
        </p:txBody>
      </p:sp>
      <p:sp>
        <p:nvSpPr>
          <p:cNvPr id="79" name="Subtitle 2"/>
          <p:cNvSpPr txBox="1">
            <a:spLocks/>
          </p:cNvSpPr>
          <p:nvPr/>
        </p:nvSpPr>
        <p:spPr>
          <a:xfrm>
            <a:off x="410244" y="4665099"/>
            <a:ext cx="12038429"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40"/>
              </a:lnSpc>
            </a:pPr>
            <a:r>
              <a:rPr lang="en-US" sz="2800" b="1" dirty="0" smtClean="0">
                <a:latin typeface="Lato" charset="0"/>
                <a:ea typeface="Lato" charset="0"/>
                <a:cs typeface="Lato" charset="0"/>
              </a:rPr>
              <a:t>To develop</a:t>
            </a:r>
            <a:r>
              <a:rPr lang="en-US" sz="2800" dirty="0" smtClean="0">
                <a:solidFill>
                  <a:schemeClr val="tx1"/>
                </a:solidFill>
                <a:latin typeface="Lato Light" charset="0"/>
                <a:ea typeface="Lato Light" charset="0"/>
                <a:cs typeface="Lato Light" charset="0"/>
              </a:rPr>
              <a:t> </a:t>
            </a:r>
            <a:r>
              <a:rPr lang="en-US" sz="2800" b="1" dirty="0">
                <a:latin typeface="Lato" charset="0"/>
                <a:ea typeface="Lato" charset="0"/>
                <a:cs typeface="Lato" charset="0"/>
              </a:rPr>
              <a:t>protocols and test specifications to achieve consistent </a:t>
            </a:r>
            <a:r>
              <a:rPr lang="en-US" sz="2800" b="1" dirty="0" smtClean="0">
                <a:latin typeface="Lato" charset="0"/>
                <a:ea typeface="Lato" charset="0"/>
                <a:cs typeface="Lato" charset="0"/>
              </a:rPr>
              <a:t>end-to-end interoperability </a:t>
            </a:r>
            <a:r>
              <a:rPr lang="en-US" sz="2800" b="1" dirty="0">
                <a:latin typeface="Lato" charset="0"/>
                <a:ea typeface="Lato" charset="0"/>
                <a:cs typeface="Lato" charset="0"/>
              </a:rPr>
              <a:t>of systems and </a:t>
            </a:r>
            <a:r>
              <a:rPr lang="en-US" sz="2800" b="1" dirty="0" smtClean="0">
                <a:latin typeface="Lato" charset="0"/>
                <a:ea typeface="Lato" charset="0"/>
                <a:cs typeface="Lato" charset="0"/>
              </a:rPr>
              <a:t>networks </a:t>
            </a:r>
            <a:endParaRPr lang="en-US" sz="2800" b="1" dirty="0">
              <a:latin typeface="Lato" charset="0"/>
              <a:ea typeface="Lato" charset="0"/>
              <a:cs typeface="Lato" charset="0"/>
            </a:endParaRPr>
          </a:p>
        </p:txBody>
      </p:sp>
      <p:sp>
        <p:nvSpPr>
          <p:cNvPr id="80" name="Rectangle 79"/>
          <p:cNvSpPr/>
          <p:nvPr/>
        </p:nvSpPr>
        <p:spPr>
          <a:xfrm>
            <a:off x="523610" y="4476569"/>
            <a:ext cx="3182116" cy="168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513347" y="3779342"/>
            <a:ext cx="2922595" cy="707886"/>
          </a:xfrm>
          <a:prstGeom prst="rect">
            <a:avLst/>
          </a:prstGeom>
          <a:noFill/>
        </p:spPr>
        <p:txBody>
          <a:bodyPr wrap="none" rtlCol="0">
            <a:spAutoFit/>
          </a:bodyPr>
          <a:lstStyle/>
          <a:p>
            <a:r>
              <a:rPr lang="en-US" sz="4000" dirty="0" smtClean="0">
                <a:solidFill>
                  <a:schemeClr val="tx2"/>
                </a:solidFill>
                <a:latin typeface="Lato Black" charset="0"/>
                <a:ea typeface="Lato Black" charset="0"/>
                <a:cs typeface="Lato Black" charset="0"/>
              </a:rPr>
              <a:t>Our Mission</a:t>
            </a:r>
          </a:p>
        </p:txBody>
      </p:sp>
      <p:sp>
        <p:nvSpPr>
          <p:cNvPr id="3" name="Rectangle 2"/>
          <p:cNvSpPr/>
          <p:nvPr/>
        </p:nvSpPr>
        <p:spPr>
          <a:xfrm>
            <a:off x="8255580" y="2086872"/>
            <a:ext cx="3095006" cy="707886"/>
          </a:xfrm>
          <a:prstGeom prst="rect">
            <a:avLst/>
          </a:prstGeom>
          <a:solidFill>
            <a:schemeClr val="accent1">
              <a:lumMod val="20000"/>
              <a:lumOff val="80000"/>
            </a:schemeClr>
          </a:solidFill>
        </p:spPr>
        <p:txBody>
          <a:bodyPr wrap="square">
            <a:spAutoFit/>
          </a:bodyPr>
          <a:lstStyle/>
          <a:p>
            <a:pPr algn="ctr"/>
            <a:r>
              <a:rPr lang="en-US" altLang="ja-JP" sz="2000" b="1" dirty="0" smtClean="0">
                <a:solidFill>
                  <a:schemeClr val="tx2"/>
                </a:solidFill>
                <a:latin typeface="Lato" charset="0"/>
                <a:ea typeface="Lato" charset="0"/>
                <a:cs typeface="Lato" charset="0"/>
              </a:rPr>
              <a:t>Conformance </a:t>
            </a:r>
            <a:br>
              <a:rPr lang="en-US" altLang="ja-JP" sz="2000" b="1" dirty="0" smtClean="0">
                <a:solidFill>
                  <a:schemeClr val="tx2"/>
                </a:solidFill>
                <a:latin typeface="Lato" charset="0"/>
                <a:ea typeface="Lato" charset="0"/>
                <a:cs typeface="Lato" charset="0"/>
              </a:rPr>
            </a:br>
            <a:r>
              <a:rPr lang="en-US" altLang="ja-JP" sz="2000" b="1" dirty="0" smtClean="0">
                <a:solidFill>
                  <a:schemeClr val="tx2"/>
                </a:solidFill>
                <a:latin typeface="Lato" charset="0"/>
                <a:ea typeface="Lato" charset="0"/>
                <a:cs typeface="Lato" charset="0"/>
              </a:rPr>
              <a:t>&amp; </a:t>
            </a:r>
            <a:r>
              <a:rPr lang="en-US" altLang="ja-JP" sz="2000" b="1" dirty="0">
                <a:solidFill>
                  <a:schemeClr val="tx2"/>
                </a:solidFill>
                <a:latin typeface="Lato" charset="0"/>
                <a:ea typeface="Lato" charset="0"/>
                <a:cs typeface="Lato" charset="0"/>
              </a:rPr>
              <a:t>Interoperability</a:t>
            </a:r>
            <a:endParaRPr lang="en-US" sz="2000" b="1" dirty="0">
              <a:solidFill>
                <a:schemeClr val="tx2"/>
              </a:solidFill>
              <a:latin typeface="Lato" charset="0"/>
              <a:ea typeface="Lato" charset="0"/>
              <a:cs typeface="Lato" charset="0"/>
            </a:endParaRPr>
          </a:p>
        </p:txBody>
      </p:sp>
    </p:spTree>
    <p:extLst>
      <p:ext uri="{BB962C8B-B14F-4D97-AF65-F5344CB8AC3E}">
        <p14:creationId xmlns:p14="http://schemas.microsoft.com/office/powerpoint/2010/main" val="1614969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1981200" y="0"/>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List of Questions</a:t>
            </a:r>
            <a:endParaRPr lang="en-US" altLang="en-US" sz="2000" dirty="0"/>
          </a:p>
        </p:txBody>
      </p:sp>
      <p:graphicFrame>
        <p:nvGraphicFramePr>
          <p:cNvPr id="7" name="Table 6"/>
          <p:cNvGraphicFramePr>
            <a:graphicFrameLocks noGrp="1"/>
          </p:cNvGraphicFramePr>
          <p:nvPr>
            <p:extLst/>
          </p:nvPr>
        </p:nvGraphicFramePr>
        <p:xfrm>
          <a:off x="2063750" y="866014"/>
          <a:ext cx="8064500" cy="5694368"/>
        </p:xfrm>
        <a:graphic>
          <a:graphicData uri="http://schemas.openxmlformats.org/drawingml/2006/table">
            <a:tbl>
              <a:tblPr firstRow="1" bandRow="1">
                <a:tableStyleId>{21E4AEA4-8DFA-4A89-87EB-49C32662AFE0}</a:tableStyleId>
              </a:tblPr>
              <a:tblGrid>
                <a:gridCol w="1440089"/>
                <a:gridCol w="6624411"/>
              </a:tblGrid>
              <a:tr h="360059">
                <a:tc>
                  <a:txBody>
                    <a:bodyPr/>
                    <a:lstStyle/>
                    <a:p>
                      <a:pPr algn="ctr"/>
                      <a:r>
                        <a:rPr lang="en-GB" sz="1400" dirty="0" smtClean="0"/>
                        <a:t>QUESTIONS </a:t>
                      </a:r>
                      <a:endParaRPr lang="en-GB" sz="1400" dirty="0"/>
                    </a:p>
                  </a:txBody>
                  <a:tcPr marL="91436" marR="91436"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TITLE </a:t>
                      </a:r>
                    </a:p>
                  </a:txBody>
                  <a:tcPr marL="91436" marR="91436" marT="45723" marB="45723"/>
                </a:tc>
              </a:tr>
              <a:tr h="304819">
                <a:tc>
                  <a:txBody>
                    <a:bodyPr/>
                    <a:lstStyle/>
                    <a:p>
                      <a:pPr algn="ctr"/>
                      <a:r>
                        <a:rPr lang="en-GB" sz="1400" dirty="0" smtClean="0"/>
                        <a:t>Q1/11</a:t>
                      </a:r>
                      <a:endParaRPr lang="en-GB" sz="1400" dirty="0"/>
                    </a:p>
                  </a:txBody>
                  <a:tcPr marL="91436" marR="91436" marT="45723" marB="45723"/>
                </a:tc>
                <a:tc>
                  <a:txBody>
                    <a:bodyPr/>
                    <a:lstStyle/>
                    <a:p>
                      <a:r>
                        <a:rPr lang="en-GB" sz="1200" dirty="0" smtClean="0"/>
                        <a:t>Signalling and protocol architectures in emerging telecommunication environments </a:t>
                      </a:r>
                    </a:p>
                  </a:txBody>
                  <a:tcPr marL="91436" marR="91436" marT="45723" marB="45723"/>
                </a:tc>
              </a:tr>
              <a:tr h="457228">
                <a:tc>
                  <a:txBody>
                    <a:bodyPr/>
                    <a:lstStyle/>
                    <a:p>
                      <a:pPr algn="ctr"/>
                      <a:r>
                        <a:rPr lang="en-GB" sz="1400" dirty="0" smtClean="0"/>
                        <a:t>Q2/11</a:t>
                      </a:r>
                      <a:endParaRPr lang="en-GB" sz="1400" dirty="0"/>
                    </a:p>
                  </a:txBody>
                  <a:tcPr marL="91436" marR="91436" marT="45723" marB="45723"/>
                </a:tc>
                <a:tc>
                  <a:txBody>
                    <a:bodyPr/>
                    <a:lstStyle/>
                    <a:p>
                      <a:r>
                        <a:rPr lang="en-GB" sz="1200" dirty="0" smtClean="0"/>
                        <a:t>Signalling requirements and protocols for service and application in emerging telecommunication environments </a:t>
                      </a:r>
                    </a:p>
                  </a:txBody>
                  <a:tcPr marL="91436" marR="91436" marT="45723" marB="45723"/>
                </a:tc>
              </a:tr>
              <a:tr h="304819">
                <a:tc>
                  <a:txBody>
                    <a:bodyPr/>
                    <a:lstStyle/>
                    <a:p>
                      <a:pPr algn="ctr"/>
                      <a:r>
                        <a:rPr lang="en-GB" sz="1400" dirty="0" smtClean="0"/>
                        <a:t>Q3/11</a:t>
                      </a:r>
                      <a:endParaRPr lang="en-GB" sz="1400" dirty="0"/>
                    </a:p>
                  </a:txBody>
                  <a:tcPr marL="91436" marR="91436"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Signalling Requirements and Protocol for Emergency Telecommunications </a:t>
                      </a:r>
                    </a:p>
                  </a:txBody>
                  <a:tcPr marL="91436" marR="91436" marT="45723" marB="45723"/>
                </a:tc>
              </a:tr>
              <a:tr h="457228">
                <a:tc>
                  <a:txBody>
                    <a:bodyPr/>
                    <a:lstStyle/>
                    <a:p>
                      <a:pPr algn="ctr"/>
                      <a:r>
                        <a:rPr lang="en-GB" sz="1400" dirty="0" smtClean="0"/>
                        <a:t>Q4/11</a:t>
                      </a:r>
                      <a:endParaRPr lang="en-GB" sz="1400" dirty="0"/>
                    </a:p>
                  </a:txBody>
                  <a:tcPr marL="91436" marR="91436"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Signalling requirements and protocols for Bearer and Resource control in emerging telecommunication environments </a:t>
                      </a:r>
                    </a:p>
                  </a:txBody>
                  <a:tcPr marL="91436" marR="91436" marT="45723" marB="45723"/>
                </a:tc>
              </a:tr>
              <a:tr h="304819">
                <a:tc>
                  <a:txBody>
                    <a:bodyPr/>
                    <a:lstStyle/>
                    <a:p>
                      <a:pPr algn="ctr"/>
                      <a:r>
                        <a:rPr lang="en-GB" sz="1400" dirty="0" smtClean="0"/>
                        <a:t>Q5/11</a:t>
                      </a:r>
                      <a:endParaRPr lang="en-GB" sz="1400" dirty="0"/>
                    </a:p>
                  </a:txBody>
                  <a:tcPr marL="91436" marR="91436"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Protocol procedures relating to services provided by Broadband Network Gateways </a:t>
                      </a:r>
                    </a:p>
                  </a:txBody>
                  <a:tcPr marL="91436" marR="91436" marT="45723" marB="45723"/>
                </a:tc>
              </a:tr>
              <a:tr h="304819">
                <a:tc>
                  <a:txBody>
                    <a:bodyPr/>
                    <a:lstStyle/>
                    <a:p>
                      <a:pPr algn="ctr"/>
                      <a:r>
                        <a:rPr lang="en-GB" sz="1400" dirty="0" smtClean="0"/>
                        <a:t>Q6/11</a:t>
                      </a:r>
                      <a:endParaRPr lang="en-GB" sz="1400" dirty="0"/>
                    </a:p>
                  </a:txBody>
                  <a:tcPr marL="91436" marR="91436"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Protocol procedures relating to specific services over IPv6 </a:t>
                      </a:r>
                    </a:p>
                  </a:txBody>
                  <a:tcPr marL="91436" marR="91436" marT="45723" marB="45723"/>
                </a:tc>
              </a:tr>
              <a:tr h="457228">
                <a:tc>
                  <a:txBody>
                    <a:bodyPr/>
                    <a:lstStyle/>
                    <a:p>
                      <a:pPr algn="ctr"/>
                      <a:r>
                        <a:rPr lang="en-GB" sz="1400" dirty="0" smtClean="0"/>
                        <a:t>Q7/11</a:t>
                      </a:r>
                      <a:endParaRPr lang="en-GB" sz="1400" dirty="0"/>
                    </a:p>
                  </a:txBody>
                  <a:tcPr marL="91436" marR="91436"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Signalling and control requirements and protocols for network attachment supporting multi-screen service, future networks, and M2M </a:t>
                      </a:r>
                    </a:p>
                  </a:txBody>
                  <a:tcPr marL="91436" marR="91436" marT="45723" marB="45723"/>
                </a:tc>
              </a:tr>
              <a:tr h="457207">
                <a:tc>
                  <a:txBody>
                    <a:bodyPr/>
                    <a:lstStyle/>
                    <a:p>
                      <a:pPr algn="ctr"/>
                      <a:r>
                        <a:rPr lang="en-GB" sz="1400" dirty="0" smtClean="0"/>
                        <a:t>Q8/11</a:t>
                      </a:r>
                      <a:endParaRPr lang="en-GB" sz="1400" dirty="0"/>
                    </a:p>
                  </a:txBody>
                  <a:tcPr marL="91436" marR="91436"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Guidelines for implementations of signalling and protocols, </a:t>
                      </a:r>
                      <a:r>
                        <a:rPr lang="en-US" sz="1200" u="none" dirty="0" smtClean="0"/>
                        <a:t>and for addressing counterfeited ICT devices</a:t>
                      </a:r>
                      <a:r>
                        <a:rPr lang="en-GB" sz="1200" u="none" dirty="0" smtClean="0"/>
                        <a:t> </a:t>
                      </a:r>
                    </a:p>
                  </a:txBody>
                  <a:tcPr marL="91436" marR="91436" marT="45723" marB="45723"/>
                </a:tc>
              </a:tr>
              <a:tr h="457228">
                <a:tc>
                  <a:txBody>
                    <a:bodyPr/>
                    <a:lstStyle/>
                    <a:p>
                      <a:pPr algn="ctr"/>
                      <a:r>
                        <a:rPr lang="en-GB" sz="1400" dirty="0" smtClean="0"/>
                        <a:t>Q9/11</a:t>
                      </a:r>
                      <a:endParaRPr lang="en-GB" sz="1400" dirty="0"/>
                    </a:p>
                  </a:txBody>
                  <a:tcPr marL="91436" marR="91436"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Protocols supporting distributed, smart service networking and end-to-end multicast </a:t>
                      </a:r>
                    </a:p>
                  </a:txBody>
                  <a:tcPr marL="91436" marR="91436" marT="45723" marB="45723"/>
                </a:tc>
              </a:tr>
              <a:tr h="304819">
                <a:tc>
                  <a:txBody>
                    <a:bodyPr/>
                    <a:lstStyle/>
                    <a:p>
                      <a:pPr algn="ctr"/>
                      <a:r>
                        <a:rPr lang="en-GB" sz="1400" dirty="0" smtClean="0"/>
                        <a:t>Q10/11</a:t>
                      </a:r>
                      <a:endParaRPr lang="en-GB" sz="1400" dirty="0"/>
                    </a:p>
                  </a:txBody>
                  <a:tcPr marL="91436" marR="91436"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Service and networks benchmarking measurements </a:t>
                      </a:r>
                    </a:p>
                  </a:txBody>
                  <a:tcPr marL="91436" marR="91436" marT="45723" marB="45723"/>
                </a:tc>
              </a:tr>
              <a:tr h="304819">
                <a:tc>
                  <a:txBody>
                    <a:bodyPr/>
                    <a:lstStyle/>
                    <a:p>
                      <a:pPr algn="ctr"/>
                      <a:r>
                        <a:rPr lang="en-GB" sz="1400" dirty="0" smtClean="0"/>
                        <a:t>Q11/11</a:t>
                      </a:r>
                      <a:endParaRPr lang="en-GB" sz="1400" dirty="0"/>
                    </a:p>
                  </a:txBody>
                  <a:tcPr marL="91436" marR="91436"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Protocols and Networks Test Specifications; frameworks and methodologies </a:t>
                      </a:r>
                    </a:p>
                  </a:txBody>
                  <a:tcPr marL="91436" marR="91436" marT="45723" marB="45723"/>
                </a:tc>
              </a:tr>
              <a:tr h="304819">
                <a:tc>
                  <a:txBody>
                    <a:bodyPr/>
                    <a:lstStyle/>
                    <a:p>
                      <a:pPr algn="ctr"/>
                      <a:r>
                        <a:rPr lang="en-GB" sz="1400" dirty="0" smtClean="0"/>
                        <a:t>Q12/11</a:t>
                      </a:r>
                      <a:endParaRPr lang="en-GB" sz="1400" dirty="0"/>
                    </a:p>
                  </a:txBody>
                  <a:tcPr marL="91436" marR="91436"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Internet of things test specifications </a:t>
                      </a:r>
                    </a:p>
                  </a:txBody>
                  <a:tcPr marL="91436" marR="91436" marT="45723" marB="45723"/>
                </a:tc>
              </a:tr>
              <a:tr h="304819">
                <a:tc>
                  <a:txBody>
                    <a:bodyPr/>
                    <a:lstStyle/>
                    <a:p>
                      <a:pPr algn="ctr"/>
                      <a:r>
                        <a:rPr lang="en-GB" sz="1400" dirty="0" smtClean="0"/>
                        <a:t>Q13/11</a:t>
                      </a:r>
                      <a:endParaRPr lang="en-GB" sz="1400" dirty="0"/>
                    </a:p>
                  </a:txBody>
                  <a:tcPr marL="91436" marR="91436"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Monitoring parameters for protocols and emerging networks </a:t>
                      </a:r>
                    </a:p>
                  </a:txBody>
                  <a:tcPr marL="91436" marR="91436" marT="45723" marB="45723"/>
                </a:tc>
              </a:tr>
              <a:tr h="304819">
                <a:tc>
                  <a:txBody>
                    <a:bodyPr/>
                    <a:lstStyle/>
                    <a:p>
                      <a:pPr algn="ctr"/>
                      <a:r>
                        <a:rPr lang="en-GB" sz="1400" dirty="0" smtClean="0"/>
                        <a:t>Q14/11</a:t>
                      </a:r>
                      <a:endParaRPr lang="en-GB" sz="1400" dirty="0"/>
                    </a:p>
                  </a:txBody>
                  <a:tcPr marL="91436" marR="91436"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Cloud interoperability testing </a:t>
                      </a:r>
                    </a:p>
                  </a:txBody>
                  <a:tcPr marL="91436" marR="91436" marT="45723" marB="45723"/>
                </a:tc>
              </a:tr>
              <a:tr h="304819">
                <a:tc>
                  <a:txBody>
                    <a:bodyPr/>
                    <a:lstStyle/>
                    <a:p>
                      <a:pPr algn="ctr"/>
                      <a:r>
                        <a:rPr lang="en-GB" sz="1400" dirty="0" smtClean="0"/>
                        <a:t>Q15/11</a:t>
                      </a:r>
                      <a:endParaRPr lang="en-GB" sz="1400" dirty="0"/>
                    </a:p>
                  </a:txBody>
                  <a:tcPr marL="91436" marR="91436"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Testing as a service (TAAS) </a:t>
                      </a:r>
                    </a:p>
                  </a:txBody>
                  <a:tcPr marL="91436" marR="91436" marT="45723" marB="45723"/>
                </a:tc>
              </a:tr>
            </a:tbl>
          </a:graphicData>
        </a:graphic>
      </p:graphicFrame>
    </p:spTree>
    <p:extLst>
      <p:ext uri="{BB962C8B-B14F-4D97-AF65-F5344CB8AC3E}">
        <p14:creationId xmlns:p14="http://schemas.microsoft.com/office/powerpoint/2010/main" val="126626003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19288" y="22671"/>
            <a:ext cx="8229600" cy="959742"/>
          </a:xfrm>
        </p:spPr>
        <p:txBody>
          <a:bodyPr/>
          <a:lstStyle/>
          <a:p>
            <a:r>
              <a:rPr lang="en-CA" altLang="ja-JP" dirty="0"/>
              <a:t>SIP-IMS conformance testing</a:t>
            </a:r>
          </a:p>
        </p:txBody>
      </p:sp>
      <p:sp>
        <p:nvSpPr>
          <p:cNvPr id="2" name="Content Placeholder 1"/>
          <p:cNvSpPr>
            <a:spLocks noGrp="1"/>
          </p:cNvSpPr>
          <p:nvPr>
            <p:ph idx="1"/>
          </p:nvPr>
        </p:nvSpPr>
        <p:spPr>
          <a:xfrm>
            <a:off x="2260810" y="982413"/>
            <a:ext cx="8229600" cy="5389632"/>
          </a:xfrm>
        </p:spPr>
        <p:txBody>
          <a:bodyPr/>
          <a:lstStyle/>
          <a:p>
            <a:pPr marL="0" indent="0">
              <a:buNone/>
              <a:defRPr/>
            </a:pPr>
            <a:r>
              <a:rPr lang="en-US" sz="2000" u="sng" dirty="0"/>
              <a:t>Vision:</a:t>
            </a:r>
            <a:r>
              <a:rPr lang="en-US" sz="2000" dirty="0"/>
              <a:t> provide a conformity assessment framework to worldwide telecom operators to test equipment against SIP-IMS profiles based on ITU-T Recommendations, and create a list of TEs based on SIP-IMS profile which comply with ITU-T Recommendations.</a:t>
            </a:r>
          </a:p>
          <a:p>
            <a:pPr>
              <a:defRPr/>
            </a:pPr>
            <a:r>
              <a:rPr lang="en-US" sz="2000" dirty="0"/>
              <a:t>Collaboration with ETSI TC INT to </a:t>
            </a:r>
          </a:p>
          <a:p>
            <a:pPr lvl="1">
              <a:defRPr/>
            </a:pPr>
            <a:r>
              <a:rPr lang="en-US" sz="1600" dirty="0"/>
              <a:t>endorse existing European regional standards as international ITU-T Recommendations on SIP-IMS profiles</a:t>
            </a:r>
          </a:p>
          <a:p>
            <a:pPr lvl="1">
              <a:defRPr/>
            </a:pPr>
            <a:r>
              <a:rPr lang="en-US" sz="1600" dirty="0"/>
              <a:t>complement those with missing standards (e.g. requirements, test specifications, use cases, etc.)</a:t>
            </a:r>
          </a:p>
          <a:p>
            <a:pPr marL="0" indent="0">
              <a:buNone/>
              <a:defRPr/>
            </a:pPr>
            <a:r>
              <a:rPr lang="en-US" sz="2000" dirty="0"/>
              <a:t>Outcomes:</a:t>
            </a:r>
          </a:p>
          <a:p>
            <a:pPr>
              <a:defRPr/>
            </a:pPr>
            <a:r>
              <a:rPr lang="en-GB" sz="2000" dirty="0"/>
              <a:t>57 new ITU-T Recommendations on requirements and relevant test specifications for basic call and some supplementary services for SIP-IMS were finalized, according to the established standardization </a:t>
            </a:r>
            <a:r>
              <a:rPr lang="en-GB" sz="2000" u="sng" dirty="0">
                <a:hlinkClick r:id="rId2"/>
              </a:rPr>
              <a:t>work plan</a:t>
            </a:r>
            <a:endParaRPr lang="en-US" sz="2000" dirty="0"/>
          </a:p>
          <a:p>
            <a:pPr lvl="1">
              <a:defRPr/>
            </a:pPr>
            <a:r>
              <a:rPr lang="en-US" sz="1600" dirty="0"/>
              <a:t>Q.3617-Q.3639: Service and session control protocols – supplementary services based on SIP-IMS</a:t>
            </a:r>
          </a:p>
          <a:p>
            <a:pPr lvl="1">
              <a:defRPr/>
            </a:pPr>
            <a:r>
              <a:rPr lang="en-US" sz="1600" dirty="0"/>
              <a:t>Q.4000-Q.4039: Testing specifications for SIP-IMS</a:t>
            </a:r>
            <a:endParaRPr lang="en-US" dirty="0"/>
          </a:p>
        </p:txBody>
      </p:sp>
    </p:spTree>
    <p:extLst>
      <p:ext uri="{BB962C8B-B14F-4D97-AF65-F5344CB8AC3E}">
        <p14:creationId xmlns:p14="http://schemas.microsoft.com/office/powerpoint/2010/main" val="2224286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92314" y="204789"/>
            <a:ext cx="8207375" cy="396875"/>
          </a:xfrm>
          <a:prstGeom prst="rect">
            <a:avLst/>
          </a:prstGeom>
        </p:spPr>
        <p:txBody>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defTabSz="457200">
              <a:defRPr/>
            </a:pPr>
            <a:r>
              <a:rPr lang="en-US" sz="2400" dirty="0">
                <a:solidFill>
                  <a:schemeClr val="tx2">
                    <a:lumMod val="60000"/>
                    <a:lumOff val="40000"/>
                  </a:schemeClr>
                </a:solidFill>
                <a:latin typeface="+mn-lt"/>
                <a:cs typeface="Calibri"/>
              </a:rPr>
              <a:t>WORK PLAN ON SIP-IMS STANDARDIZATION</a:t>
            </a:r>
          </a:p>
        </p:txBody>
      </p:sp>
      <p:pic>
        <p:nvPicPr>
          <p:cNvPr id="174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576" y="776158"/>
            <a:ext cx="7588848" cy="5239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47177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19288" y="117550"/>
            <a:ext cx="8229600" cy="1143000"/>
          </a:xfrm>
        </p:spPr>
        <p:txBody>
          <a:bodyPr/>
          <a:lstStyle/>
          <a:p>
            <a:r>
              <a:rPr lang="en-CA" altLang="ja-JP" dirty="0"/>
              <a:t>Benchmarking standardization</a:t>
            </a:r>
          </a:p>
        </p:txBody>
      </p:sp>
      <p:sp>
        <p:nvSpPr>
          <p:cNvPr id="2" name="Content Placeholder 1"/>
          <p:cNvSpPr>
            <a:spLocks noGrp="1"/>
          </p:cNvSpPr>
          <p:nvPr>
            <p:ph idx="1"/>
          </p:nvPr>
        </p:nvSpPr>
        <p:spPr>
          <a:xfrm>
            <a:off x="1981200" y="1286895"/>
            <a:ext cx="8229600" cy="4101264"/>
          </a:xfrm>
        </p:spPr>
        <p:txBody>
          <a:bodyPr/>
          <a:lstStyle/>
          <a:p>
            <a:pPr marL="0" indent="0">
              <a:buNone/>
              <a:defRPr/>
            </a:pPr>
            <a:r>
              <a:rPr lang="en-US" sz="2000" u="sng" dirty="0"/>
              <a:t>Vision:</a:t>
            </a:r>
            <a:r>
              <a:rPr lang="en-US" sz="2000" dirty="0"/>
              <a:t> provide a framework to worldwide telecom operators to test the performance of the IMS/NGN/PES and </a:t>
            </a:r>
            <a:r>
              <a:rPr lang="en-US" sz="2000" dirty="0" err="1"/>
              <a:t>VoLTE</a:t>
            </a:r>
            <a:r>
              <a:rPr lang="en-US" sz="2000" dirty="0"/>
              <a:t> network equipment according to ITU-T Recommendations.</a:t>
            </a:r>
          </a:p>
          <a:p>
            <a:pPr marL="0" indent="0">
              <a:buNone/>
              <a:defRPr/>
            </a:pPr>
            <a:r>
              <a:rPr lang="en-US" sz="2000" dirty="0"/>
              <a:t>10 Recommendation were approved as follows:</a:t>
            </a:r>
          </a:p>
          <a:p>
            <a:pPr>
              <a:defRPr/>
            </a:pPr>
            <a:r>
              <a:rPr lang="en-US" sz="2000" dirty="0"/>
              <a:t>Basic concept of benchmark testing </a:t>
            </a:r>
          </a:p>
          <a:p>
            <a:pPr lvl="1">
              <a:defRPr/>
            </a:pPr>
            <a:r>
              <a:rPr lang="en-US" sz="1600" dirty="0"/>
              <a:t>Q.3930</a:t>
            </a:r>
          </a:p>
          <a:p>
            <a:pPr>
              <a:defRPr/>
            </a:pPr>
            <a:r>
              <a:rPr lang="en-US" sz="2000" dirty="0"/>
              <a:t>Benchmark testing for PSTN/ISDN emulation  </a:t>
            </a:r>
          </a:p>
          <a:p>
            <a:pPr lvl="1">
              <a:defRPr/>
            </a:pPr>
            <a:r>
              <a:rPr lang="en-US" sz="1600" dirty="0"/>
              <a:t>Q.3931.1, Q.3931.2, Q.3931.3, Q.3931.4</a:t>
            </a:r>
          </a:p>
          <a:p>
            <a:pPr>
              <a:defRPr/>
            </a:pPr>
            <a:r>
              <a:rPr lang="en-US" sz="2000" dirty="0"/>
              <a:t>Benchmark testing of IMS/NGN/PES and </a:t>
            </a:r>
            <a:r>
              <a:rPr lang="en-US" sz="2000" dirty="0" err="1"/>
              <a:t>VoLTE</a:t>
            </a:r>
            <a:endParaRPr lang="en-US" sz="2000" dirty="0"/>
          </a:p>
          <a:p>
            <a:pPr lvl="1">
              <a:defRPr/>
            </a:pPr>
            <a:r>
              <a:rPr lang="en-US" sz="1600" dirty="0"/>
              <a:t>Q.3932.1, Q.3932.2, Q.3932.3, Q.3932.4 </a:t>
            </a:r>
          </a:p>
          <a:p>
            <a:pPr>
              <a:defRPr/>
            </a:pPr>
            <a:r>
              <a:rPr lang="en-US" sz="2000" dirty="0"/>
              <a:t>Reference benchmarking for VoIP and Fax over IP</a:t>
            </a:r>
          </a:p>
          <a:p>
            <a:pPr lvl="1">
              <a:defRPr/>
            </a:pPr>
            <a:r>
              <a:rPr lang="en-US" sz="1600" dirty="0"/>
              <a:t>Q.3933</a:t>
            </a:r>
          </a:p>
          <a:p>
            <a:endParaRPr lang="en-US" dirty="0"/>
          </a:p>
        </p:txBody>
      </p:sp>
    </p:spTree>
    <p:extLst>
      <p:ext uri="{BB962C8B-B14F-4D97-AF65-F5344CB8AC3E}">
        <p14:creationId xmlns:p14="http://schemas.microsoft.com/office/powerpoint/2010/main" val="601736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bwMode="auto">
          <a:xfrm>
            <a:off x="1757363" y="131211"/>
            <a:ext cx="8767762" cy="1065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defRPr/>
            </a:pPr>
            <a:r>
              <a:rPr lang="en-GB" altLang="ja-JP" sz="2800" kern="0" dirty="0">
                <a:solidFill>
                  <a:schemeClr val="accent1"/>
                </a:solidFill>
                <a:latin typeface="Verdana"/>
              </a:rPr>
              <a:t>ITU Workshop on "Voice and </a:t>
            </a:r>
            <a:r>
              <a:rPr lang="en-GB" altLang="ja-JP" sz="2800" kern="0" dirty="0" smtClean="0">
                <a:solidFill>
                  <a:schemeClr val="accent1"/>
                </a:solidFill>
                <a:latin typeface="Verdana"/>
              </a:rPr>
              <a:t>Video </a:t>
            </a:r>
            <a:r>
              <a:rPr lang="en-GB" altLang="ja-JP" sz="2800" kern="0" dirty="0">
                <a:solidFill>
                  <a:schemeClr val="accent1"/>
                </a:solidFill>
                <a:latin typeface="Verdana"/>
              </a:rPr>
              <a:t>Services </a:t>
            </a:r>
            <a:r>
              <a:rPr lang="en-GB" altLang="ja-JP" sz="2800" kern="0" dirty="0" smtClean="0">
                <a:solidFill>
                  <a:schemeClr val="accent1"/>
                </a:solidFill>
                <a:latin typeface="Verdana"/>
              </a:rPr>
              <a:t>Interoperability (over LTE)”</a:t>
            </a:r>
            <a:endParaRPr kumimoji="1" lang="ja-JP" altLang="en-US" sz="2800" kern="0" dirty="0">
              <a:solidFill>
                <a:schemeClr val="accent1"/>
              </a:solidFill>
              <a:latin typeface="Verdana"/>
            </a:endParaRPr>
          </a:p>
        </p:txBody>
      </p:sp>
      <p:sp>
        <p:nvSpPr>
          <p:cNvPr id="7" name="コンテンツ プレースホルダー 2"/>
          <p:cNvSpPr txBox="1">
            <a:spLocks/>
          </p:cNvSpPr>
          <p:nvPr/>
        </p:nvSpPr>
        <p:spPr bwMode="auto">
          <a:xfrm>
            <a:off x="1720850" y="1140860"/>
            <a:ext cx="8839200" cy="4895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75000"/>
              <a:buBlip>
                <a:blip r:embed="rId2"/>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SzPct val="70000"/>
              <a:buFont typeface="ZapfDingbats BT" pitchFamily="18" charset="2"/>
              <a:buBlip>
                <a:blip r:embed="rId3"/>
              </a:buBlip>
              <a:defRPr sz="2800">
                <a:solidFill>
                  <a:schemeClr val="bg2"/>
                </a:solidFill>
                <a:latin typeface="+mn-lt"/>
              </a:defRPr>
            </a:lvl2pPr>
            <a:lvl3pPr marL="1143000" indent="-228600" algn="l" rtl="0" eaLnBrk="0" fontAlgn="base" hangingPunct="0">
              <a:spcBef>
                <a:spcPct val="20000"/>
              </a:spcBef>
              <a:spcAft>
                <a:spcPct val="0"/>
              </a:spcAft>
              <a:buSzPct val="60000"/>
              <a:buBlip>
                <a:blip r:embed="rId2"/>
              </a:buBlip>
              <a:defRPr sz="2400">
                <a:solidFill>
                  <a:schemeClr val="bg2"/>
                </a:solidFill>
                <a:latin typeface="+mn-lt"/>
              </a:defRPr>
            </a:lvl3pPr>
            <a:lvl4pPr marL="1600200" indent="-228600" algn="l" rtl="0" eaLnBrk="0" fontAlgn="base" hangingPunct="0">
              <a:spcBef>
                <a:spcPct val="20000"/>
              </a:spcBef>
              <a:spcAft>
                <a:spcPct val="0"/>
              </a:spcAft>
              <a:buSzPct val="70000"/>
              <a:buFont typeface="ZapfDingbats BT" pitchFamily="18" charset="2"/>
              <a:buBlip>
                <a:blip r:embed="rId3"/>
              </a:buBlip>
              <a:defRPr sz="2000">
                <a:solidFill>
                  <a:schemeClr val="bg2"/>
                </a:solidFill>
                <a:latin typeface="+mn-lt"/>
              </a:defRPr>
            </a:lvl4pPr>
            <a:lvl5pPr marL="2057400" indent="-228600" algn="l" rtl="0" eaLnBrk="0" fontAlgn="base" hangingPunct="0">
              <a:spcBef>
                <a:spcPct val="20000"/>
              </a:spcBef>
              <a:spcAft>
                <a:spcPct val="0"/>
              </a:spcAft>
              <a:buSzPct val="60000"/>
              <a:buBlip>
                <a:blip r:embed="rId2"/>
              </a:buBlip>
              <a:defRPr sz="2000">
                <a:solidFill>
                  <a:schemeClr val="bg2"/>
                </a:solidFill>
                <a:latin typeface="+mn-lt"/>
              </a:defRPr>
            </a:lvl5pPr>
            <a:lvl6pPr marL="2514600" indent="-228600" algn="l" rtl="0" eaLnBrk="0" fontAlgn="base" hangingPunct="0">
              <a:spcBef>
                <a:spcPct val="20000"/>
              </a:spcBef>
              <a:spcAft>
                <a:spcPct val="0"/>
              </a:spcAft>
              <a:buSzPct val="60000"/>
              <a:buBlip>
                <a:blip r:embed="rId2"/>
              </a:buBlip>
              <a:defRPr sz="2000">
                <a:solidFill>
                  <a:schemeClr val="bg2"/>
                </a:solidFill>
                <a:latin typeface="+mn-lt"/>
              </a:defRPr>
            </a:lvl6pPr>
            <a:lvl7pPr marL="2971800" indent="-228600" algn="l" rtl="0" eaLnBrk="0" fontAlgn="base" hangingPunct="0">
              <a:spcBef>
                <a:spcPct val="20000"/>
              </a:spcBef>
              <a:spcAft>
                <a:spcPct val="0"/>
              </a:spcAft>
              <a:buSzPct val="60000"/>
              <a:buBlip>
                <a:blip r:embed="rId2"/>
              </a:buBlip>
              <a:defRPr sz="2000">
                <a:solidFill>
                  <a:schemeClr val="bg2"/>
                </a:solidFill>
                <a:latin typeface="+mn-lt"/>
              </a:defRPr>
            </a:lvl7pPr>
            <a:lvl8pPr marL="3429000" indent="-228600" algn="l" rtl="0" eaLnBrk="0" fontAlgn="base" hangingPunct="0">
              <a:spcBef>
                <a:spcPct val="20000"/>
              </a:spcBef>
              <a:spcAft>
                <a:spcPct val="0"/>
              </a:spcAft>
              <a:buSzPct val="60000"/>
              <a:buBlip>
                <a:blip r:embed="rId2"/>
              </a:buBlip>
              <a:defRPr sz="2000">
                <a:solidFill>
                  <a:schemeClr val="bg2"/>
                </a:solidFill>
                <a:latin typeface="+mn-lt"/>
              </a:defRPr>
            </a:lvl8pPr>
            <a:lvl9pPr marL="3886200" indent="-228600" algn="l" rtl="0" eaLnBrk="0" fontAlgn="base" hangingPunct="0">
              <a:spcBef>
                <a:spcPct val="20000"/>
              </a:spcBef>
              <a:spcAft>
                <a:spcPct val="0"/>
              </a:spcAft>
              <a:buSzPct val="60000"/>
              <a:buBlip>
                <a:blip r:embed="rId2"/>
              </a:buBlip>
              <a:defRPr sz="2000">
                <a:solidFill>
                  <a:schemeClr val="bg2"/>
                </a:solidFill>
                <a:latin typeface="+mn-lt"/>
              </a:defRPr>
            </a:lvl9pPr>
          </a:lstStyle>
          <a:p>
            <a:pPr>
              <a:defRPr/>
            </a:pPr>
            <a:r>
              <a:rPr lang="en-US" altLang="ja-JP" sz="2000" kern="0" dirty="0">
                <a:solidFill>
                  <a:schemeClr val="accent1"/>
                </a:solidFill>
                <a:latin typeface="Verdana"/>
              </a:rPr>
              <a:t>The 7</a:t>
            </a:r>
            <a:r>
              <a:rPr lang="en-US" altLang="ja-JP" sz="2000" kern="0" baseline="30000" dirty="0">
                <a:solidFill>
                  <a:schemeClr val="accent1"/>
                </a:solidFill>
                <a:latin typeface="Verdana"/>
              </a:rPr>
              <a:t>th</a:t>
            </a:r>
            <a:r>
              <a:rPr lang="en-US" altLang="ja-JP" sz="2000" kern="0" dirty="0">
                <a:solidFill>
                  <a:schemeClr val="accent1"/>
                </a:solidFill>
                <a:latin typeface="Verdana"/>
              </a:rPr>
              <a:t> ITU CTO meeting agreed to organize a workshop on Voice and Video service interoperability in the fix and mobile environment in order to identify the current status and issues.</a:t>
            </a:r>
          </a:p>
          <a:p>
            <a:pPr>
              <a:defRPr/>
            </a:pPr>
            <a:r>
              <a:rPr lang="en-US" altLang="ja-JP" sz="2000" kern="0" dirty="0">
                <a:solidFill>
                  <a:schemeClr val="accent1"/>
                </a:solidFill>
                <a:latin typeface="Verdana"/>
              </a:rPr>
              <a:t>The workshop on </a:t>
            </a:r>
            <a:r>
              <a:rPr lang="en-GB" altLang="ja-JP" sz="2000" kern="0" dirty="0">
                <a:solidFill>
                  <a:schemeClr val="accent1"/>
                </a:solidFill>
                <a:latin typeface="Verdana"/>
              </a:rPr>
              <a:t>"Voice and Video Services Interoperability” </a:t>
            </a:r>
            <a:r>
              <a:rPr lang="en-US" altLang="ja-JP" sz="2000" kern="0" dirty="0">
                <a:solidFill>
                  <a:schemeClr val="accent1"/>
                </a:solidFill>
                <a:latin typeface="Verdana"/>
              </a:rPr>
              <a:t>was held on 1</a:t>
            </a:r>
            <a:r>
              <a:rPr lang="en-US" altLang="ja-JP" sz="2000" kern="0" baseline="30000" dirty="0">
                <a:solidFill>
                  <a:schemeClr val="accent1"/>
                </a:solidFill>
                <a:latin typeface="Verdana"/>
              </a:rPr>
              <a:t>st</a:t>
            </a:r>
            <a:r>
              <a:rPr lang="en-US" altLang="ja-JP" sz="2000" kern="0" dirty="0">
                <a:solidFill>
                  <a:schemeClr val="accent1"/>
                </a:solidFill>
                <a:latin typeface="Verdana"/>
              </a:rPr>
              <a:t> December in Geneva. 14 presentations were introduced from operators, SDOs, vendors and institutes. After the presentations, the panel discussion identified the items which should be studied in SG11.</a:t>
            </a:r>
          </a:p>
          <a:p>
            <a:pPr>
              <a:defRPr/>
            </a:pPr>
            <a:r>
              <a:rPr lang="en-US" altLang="ja-JP" sz="2000" kern="0" dirty="0">
                <a:solidFill>
                  <a:schemeClr val="accent1"/>
                </a:solidFill>
                <a:latin typeface="Verdana"/>
              </a:rPr>
              <a:t>SG11 meeting from 2</a:t>
            </a:r>
            <a:r>
              <a:rPr lang="en-US" altLang="ja-JP" sz="2000" kern="0" baseline="30000" dirty="0">
                <a:solidFill>
                  <a:schemeClr val="accent1"/>
                </a:solidFill>
                <a:latin typeface="Verdana"/>
              </a:rPr>
              <a:t>nd</a:t>
            </a:r>
            <a:r>
              <a:rPr lang="en-US" altLang="ja-JP" sz="2000" kern="0" dirty="0">
                <a:solidFill>
                  <a:schemeClr val="accent1"/>
                </a:solidFill>
                <a:latin typeface="Verdana"/>
              </a:rPr>
              <a:t> December reviewed the report of the workshop and created the following two new work</a:t>
            </a:r>
            <a:endParaRPr lang="ja-JP" altLang="en-US" sz="2000" kern="0" dirty="0">
              <a:solidFill>
                <a:schemeClr val="accent1"/>
              </a:solidFill>
              <a:latin typeface="Verdana"/>
            </a:endParaRPr>
          </a:p>
          <a:p>
            <a:pPr lvl="1">
              <a:buFont typeface="+mj-lt"/>
              <a:buAutoNum type="arabicParenR"/>
              <a:defRPr/>
            </a:pPr>
            <a:r>
              <a:rPr lang="en-US" altLang="ja-JP" sz="1800" kern="0" dirty="0">
                <a:solidFill>
                  <a:schemeClr val="accent1"/>
                </a:solidFill>
                <a:latin typeface="Verdana"/>
              </a:rPr>
              <a:t>Framework of interconnection of </a:t>
            </a:r>
            <a:r>
              <a:rPr lang="en-US" altLang="ja-JP" sz="1800" kern="0" dirty="0" err="1">
                <a:solidFill>
                  <a:schemeClr val="accent1"/>
                </a:solidFill>
                <a:latin typeface="Verdana"/>
              </a:rPr>
              <a:t>VoLTE</a:t>
            </a:r>
            <a:r>
              <a:rPr lang="en-US" altLang="ja-JP" sz="1800" kern="0" dirty="0">
                <a:solidFill>
                  <a:schemeClr val="accent1"/>
                </a:solidFill>
                <a:latin typeface="Verdana"/>
              </a:rPr>
              <a:t>/</a:t>
            </a:r>
            <a:r>
              <a:rPr lang="en-US" altLang="ja-JP" sz="1800" kern="0" dirty="0" err="1">
                <a:solidFill>
                  <a:schemeClr val="accent1"/>
                </a:solidFill>
                <a:latin typeface="Verdana"/>
              </a:rPr>
              <a:t>ViLTE</a:t>
            </a:r>
            <a:r>
              <a:rPr lang="en-US" altLang="ja-JP" sz="1800" kern="0" dirty="0">
                <a:solidFill>
                  <a:schemeClr val="accent1"/>
                </a:solidFill>
                <a:latin typeface="Verdana"/>
              </a:rPr>
              <a:t>-based networks (Q2/11)</a:t>
            </a:r>
          </a:p>
          <a:p>
            <a:pPr lvl="1">
              <a:buFont typeface="+mj-lt"/>
              <a:buAutoNum type="arabicParenR"/>
              <a:defRPr/>
            </a:pPr>
            <a:r>
              <a:rPr lang="en-US" altLang="ja-JP" sz="1800" kern="0" dirty="0">
                <a:solidFill>
                  <a:schemeClr val="accent1"/>
                </a:solidFill>
                <a:latin typeface="Verdana"/>
              </a:rPr>
              <a:t>Interworking between the IP Multimedia (IM) Core Network (CN) subsystem and Circuit Switched (CS) networks. Protocol specification (Q2/11)</a:t>
            </a:r>
          </a:p>
        </p:txBody>
      </p:sp>
      <p:sp>
        <p:nvSpPr>
          <p:cNvPr id="8" name="TextBox 1"/>
          <p:cNvSpPr txBox="1">
            <a:spLocks noChangeArrowheads="1"/>
          </p:cNvSpPr>
          <p:nvPr/>
        </p:nvSpPr>
        <p:spPr bwMode="auto">
          <a:xfrm>
            <a:off x="2383325" y="5904948"/>
            <a:ext cx="624816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eaLnBrk="0" fontAlgn="base" hangingPunct="0">
              <a:spcBef>
                <a:spcPct val="0"/>
              </a:spcBef>
              <a:spcAft>
                <a:spcPct val="0"/>
              </a:spcAft>
              <a:defRPr/>
            </a:pPr>
            <a:r>
              <a:rPr lang="en-GB" altLang="en-US" sz="1000" kern="0" dirty="0">
                <a:solidFill>
                  <a:srgbClr val="000099"/>
                </a:solidFill>
              </a:rPr>
              <a:t>ITU Workshop on "Voice and Video Services Interoperability Over Fixed-Mobile Hybrid Environments, Including IMT-Advanced (LTE)" Geneva, Switzerland, 1 December 2015</a:t>
            </a:r>
          </a:p>
          <a:p>
            <a:pPr eaLnBrk="0" fontAlgn="base" hangingPunct="0">
              <a:spcBef>
                <a:spcPct val="0"/>
              </a:spcBef>
              <a:spcAft>
                <a:spcPct val="0"/>
              </a:spcAft>
              <a:defRPr/>
            </a:pPr>
            <a:r>
              <a:rPr lang="en-GB" altLang="en-US" sz="1000" kern="0" dirty="0">
                <a:solidFill>
                  <a:srgbClr val="000000"/>
                </a:solidFill>
                <a:hlinkClick r:id="rId4"/>
              </a:rPr>
              <a:t>http://www.itu.int/en/ITU-T/Workshops-and-Seminars/conformity-interoperability/20150112/Pages/Programme.aspx</a:t>
            </a:r>
            <a:endParaRPr lang="en-GB" altLang="en-US" sz="1000" kern="0" dirty="0">
              <a:solidFill>
                <a:srgbClr val="000000"/>
              </a:solidFill>
            </a:endParaRPr>
          </a:p>
          <a:p>
            <a:pPr eaLnBrk="0" fontAlgn="base" hangingPunct="0">
              <a:spcBef>
                <a:spcPct val="0"/>
              </a:spcBef>
              <a:spcAft>
                <a:spcPct val="0"/>
              </a:spcAft>
              <a:defRPr/>
            </a:pPr>
            <a:endParaRPr lang="en-GB" altLang="en-US" sz="1000" kern="0" dirty="0">
              <a:solidFill>
                <a:srgbClr val="000000"/>
              </a:solidFill>
            </a:endParaRPr>
          </a:p>
        </p:txBody>
      </p:sp>
    </p:spTree>
    <p:extLst>
      <p:ext uri="{BB962C8B-B14F-4D97-AF65-F5344CB8AC3E}">
        <p14:creationId xmlns:p14="http://schemas.microsoft.com/office/powerpoint/2010/main" val="14629012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SG11 organized two Workshops during SG11 meeting (June 2016)</a:t>
            </a:r>
            <a:endParaRPr lang="en-US" dirty="0"/>
          </a:p>
        </p:txBody>
      </p:sp>
      <p:sp>
        <p:nvSpPr>
          <p:cNvPr id="3" name="Content Placeholder 2"/>
          <p:cNvSpPr>
            <a:spLocks noGrp="1"/>
          </p:cNvSpPr>
          <p:nvPr>
            <p:ph idx="1"/>
          </p:nvPr>
        </p:nvSpPr>
        <p:spPr>
          <a:xfrm>
            <a:off x="1680308" y="1968504"/>
            <a:ext cx="8878277" cy="3831167"/>
          </a:xfrm>
        </p:spPr>
        <p:txBody>
          <a:bodyPr>
            <a:normAutofit lnSpcReduction="10000"/>
          </a:bodyPr>
          <a:lstStyle/>
          <a:p>
            <a:r>
              <a:rPr lang="en-US" b="1" dirty="0"/>
              <a:t>ITU Workshop on "Combating Counterfeit Using Conformance and Interoperability </a:t>
            </a:r>
            <a:r>
              <a:rPr lang="en-US" b="1" dirty="0" smtClean="0"/>
              <a:t>Solutions“</a:t>
            </a:r>
            <a:br>
              <a:rPr lang="en-US" b="1" dirty="0" smtClean="0"/>
            </a:br>
            <a:r>
              <a:rPr lang="de-DE" sz="2000" dirty="0"/>
              <a:t>Geneva, Switzerland, 28 June 2016</a:t>
            </a:r>
            <a:br>
              <a:rPr lang="de-DE" sz="2000" dirty="0"/>
            </a:br>
            <a:r>
              <a:rPr lang="en-US" sz="2000" dirty="0">
                <a:hlinkClick r:id="rId2"/>
              </a:rPr>
              <a:t>http://itu.int/en/ITU-T/Workshops-and-Seminars/20160628/Pages/default.aspx</a:t>
            </a:r>
            <a:r>
              <a:rPr lang="en-US" sz="2000" dirty="0"/>
              <a:t> </a:t>
            </a:r>
          </a:p>
          <a:p>
            <a:endParaRPr lang="en-US" b="1" dirty="0" smtClean="0"/>
          </a:p>
          <a:p>
            <a:r>
              <a:rPr lang="en-US" b="1" dirty="0" smtClean="0"/>
              <a:t>ITU </a:t>
            </a:r>
            <a:r>
              <a:rPr lang="en-US" b="1" dirty="0"/>
              <a:t>Workshop on </a:t>
            </a:r>
            <a:r>
              <a:rPr lang="en-US" b="1" dirty="0" smtClean="0"/>
              <a:t>“</a:t>
            </a:r>
            <a:r>
              <a:rPr lang="en-US" b="1" dirty="0" err="1" smtClean="0"/>
              <a:t>Signalling</a:t>
            </a:r>
            <a:r>
              <a:rPr lang="en-US" b="1" dirty="0" smtClean="0"/>
              <a:t> System N.7 (SS7) Security“</a:t>
            </a:r>
            <a:br>
              <a:rPr lang="en-US" b="1" dirty="0" smtClean="0"/>
            </a:br>
            <a:r>
              <a:rPr lang="de-DE" sz="2000" dirty="0"/>
              <a:t>Geneva, Switzerland, 29 June 2016</a:t>
            </a:r>
            <a:br>
              <a:rPr lang="de-DE" sz="2000" dirty="0"/>
            </a:br>
            <a:r>
              <a:rPr lang="en-US" sz="2000" dirty="0">
                <a:hlinkClick r:id="rId3"/>
              </a:rPr>
              <a:t>http://itu.int/en/ITU-T/Workshops-and-Seminars/201606/Pages/default.aspx</a:t>
            </a:r>
            <a:r>
              <a:rPr lang="en-US" sz="2000" dirty="0"/>
              <a:t>  </a:t>
            </a:r>
          </a:p>
        </p:txBody>
      </p:sp>
    </p:spTree>
    <p:extLst>
      <p:ext uri="{BB962C8B-B14F-4D97-AF65-F5344CB8AC3E}">
        <p14:creationId xmlns:p14="http://schemas.microsoft.com/office/powerpoint/2010/main" val="3432308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92314" y="147639"/>
            <a:ext cx="8675687" cy="1049337"/>
          </a:xfrm>
          <a:prstGeom prst="rect">
            <a:avLst/>
          </a:prstGeom>
        </p:spPr>
        <p:txBody>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defRPr/>
            </a:pPr>
            <a:r>
              <a:rPr lang="en-US" sz="2800" kern="0" dirty="0">
                <a:solidFill>
                  <a:schemeClr val="accent1"/>
                </a:solidFill>
                <a:latin typeface="Verdana"/>
              </a:rPr>
              <a:t>Joint Coordination activity </a:t>
            </a:r>
          </a:p>
          <a:p>
            <a:pPr>
              <a:defRPr/>
            </a:pPr>
            <a:r>
              <a:rPr lang="en-US" sz="2800" kern="0" dirty="0">
                <a:solidFill>
                  <a:schemeClr val="accent1"/>
                </a:solidFill>
                <a:latin typeface="Verdana"/>
              </a:rPr>
              <a:t>Conformance and Interoperability Testing (JCA-CIT)</a:t>
            </a:r>
          </a:p>
        </p:txBody>
      </p:sp>
      <p:sp>
        <p:nvSpPr>
          <p:cNvPr id="3" name="Content Placeholder 2"/>
          <p:cNvSpPr txBox="1">
            <a:spLocks/>
          </p:cNvSpPr>
          <p:nvPr/>
        </p:nvSpPr>
        <p:spPr>
          <a:xfrm>
            <a:off x="2063750" y="1555750"/>
            <a:ext cx="8229600" cy="5257800"/>
          </a:xfrm>
          <a:prstGeom prst="rect">
            <a:avLst/>
          </a:prstGeom>
        </p:spPr>
        <p:txBody>
          <a:bodyPr>
            <a:normAutofit fontScale="85000" lnSpcReduction="10000"/>
          </a:bodyPr>
          <a:lstStyle>
            <a:lvl1pPr marL="342900" indent="-342900" algn="l" rtl="0" eaLnBrk="0" fontAlgn="base" hangingPunct="0">
              <a:spcBef>
                <a:spcPct val="20000"/>
              </a:spcBef>
              <a:spcAft>
                <a:spcPct val="0"/>
              </a:spcAft>
              <a:buSzPct val="75000"/>
              <a:buBlip>
                <a:blip r:embed="rId2"/>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SzPct val="70000"/>
              <a:buFont typeface="ZapfDingbats BT" pitchFamily="18" charset="2"/>
              <a:buBlip>
                <a:blip r:embed="rId3"/>
              </a:buBlip>
              <a:defRPr sz="2800">
                <a:solidFill>
                  <a:schemeClr val="bg2"/>
                </a:solidFill>
                <a:latin typeface="+mn-lt"/>
              </a:defRPr>
            </a:lvl2pPr>
            <a:lvl3pPr marL="1143000" indent="-228600" algn="l" rtl="0" eaLnBrk="0" fontAlgn="base" hangingPunct="0">
              <a:spcBef>
                <a:spcPct val="20000"/>
              </a:spcBef>
              <a:spcAft>
                <a:spcPct val="0"/>
              </a:spcAft>
              <a:buSzPct val="60000"/>
              <a:buBlip>
                <a:blip r:embed="rId2"/>
              </a:buBlip>
              <a:defRPr sz="2400">
                <a:solidFill>
                  <a:schemeClr val="bg2"/>
                </a:solidFill>
                <a:latin typeface="+mn-lt"/>
              </a:defRPr>
            </a:lvl3pPr>
            <a:lvl4pPr marL="1600200" indent="-228600" algn="l" rtl="0" eaLnBrk="0" fontAlgn="base" hangingPunct="0">
              <a:spcBef>
                <a:spcPct val="20000"/>
              </a:spcBef>
              <a:spcAft>
                <a:spcPct val="0"/>
              </a:spcAft>
              <a:buSzPct val="70000"/>
              <a:buFont typeface="ZapfDingbats BT" pitchFamily="18" charset="2"/>
              <a:buBlip>
                <a:blip r:embed="rId3"/>
              </a:buBlip>
              <a:defRPr sz="2000">
                <a:solidFill>
                  <a:schemeClr val="bg2"/>
                </a:solidFill>
                <a:latin typeface="+mn-lt"/>
              </a:defRPr>
            </a:lvl4pPr>
            <a:lvl5pPr marL="2057400" indent="-228600" algn="l" rtl="0" eaLnBrk="0" fontAlgn="base" hangingPunct="0">
              <a:spcBef>
                <a:spcPct val="20000"/>
              </a:spcBef>
              <a:spcAft>
                <a:spcPct val="0"/>
              </a:spcAft>
              <a:buSzPct val="60000"/>
              <a:buBlip>
                <a:blip r:embed="rId2"/>
              </a:buBlip>
              <a:defRPr sz="2000">
                <a:solidFill>
                  <a:schemeClr val="bg2"/>
                </a:solidFill>
                <a:latin typeface="+mn-lt"/>
              </a:defRPr>
            </a:lvl5pPr>
            <a:lvl6pPr marL="2514600" indent="-228600" algn="l" rtl="0" eaLnBrk="0" fontAlgn="base" hangingPunct="0">
              <a:spcBef>
                <a:spcPct val="20000"/>
              </a:spcBef>
              <a:spcAft>
                <a:spcPct val="0"/>
              </a:spcAft>
              <a:buSzPct val="60000"/>
              <a:buBlip>
                <a:blip r:embed="rId2"/>
              </a:buBlip>
              <a:defRPr sz="2000">
                <a:solidFill>
                  <a:schemeClr val="bg2"/>
                </a:solidFill>
                <a:latin typeface="+mn-lt"/>
              </a:defRPr>
            </a:lvl6pPr>
            <a:lvl7pPr marL="2971800" indent="-228600" algn="l" rtl="0" eaLnBrk="0" fontAlgn="base" hangingPunct="0">
              <a:spcBef>
                <a:spcPct val="20000"/>
              </a:spcBef>
              <a:spcAft>
                <a:spcPct val="0"/>
              </a:spcAft>
              <a:buSzPct val="60000"/>
              <a:buBlip>
                <a:blip r:embed="rId2"/>
              </a:buBlip>
              <a:defRPr sz="2000">
                <a:solidFill>
                  <a:schemeClr val="bg2"/>
                </a:solidFill>
                <a:latin typeface="+mn-lt"/>
              </a:defRPr>
            </a:lvl7pPr>
            <a:lvl8pPr marL="3429000" indent="-228600" algn="l" rtl="0" eaLnBrk="0" fontAlgn="base" hangingPunct="0">
              <a:spcBef>
                <a:spcPct val="20000"/>
              </a:spcBef>
              <a:spcAft>
                <a:spcPct val="0"/>
              </a:spcAft>
              <a:buSzPct val="60000"/>
              <a:buBlip>
                <a:blip r:embed="rId2"/>
              </a:buBlip>
              <a:defRPr sz="2000">
                <a:solidFill>
                  <a:schemeClr val="bg2"/>
                </a:solidFill>
                <a:latin typeface="+mn-lt"/>
              </a:defRPr>
            </a:lvl8pPr>
            <a:lvl9pPr marL="3886200" indent="-228600" algn="l" rtl="0" eaLnBrk="0" fontAlgn="base" hangingPunct="0">
              <a:spcBef>
                <a:spcPct val="20000"/>
              </a:spcBef>
              <a:spcAft>
                <a:spcPct val="0"/>
              </a:spcAft>
              <a:buSzPct val="60000"/>
              <a:buBlip>
                <a:blip r:embed="rId2"/>
              </a:buBlip>
              <a:defRPr sz="2000">
                <a:solidFill>
                  <a:schemeClr val="bg2"/>
                </a:solidFill>
                <a:latin typeface="+mn-lt"/>
              </a:defRPr>
            </a:lvl9pPr>
          </a:lstStyle>
          <a:p>
            <a:pPr marL="0" indent="0">
              <a:buNone/>
              <a:defRPr/>
            </a:pPr>
            <a:r>
              <a:rPr lang="en-US" sz="2000" b="1" kern="0" dirty="0">
                <a:solidFill>
                  <a:schemeClr val="accent1"/>
                </a:solidFill>
                <a:latin typeface="Verdana"/>
              </a:rPr>
              <a:t>General statistic</a:t>
            </a:r>
          </a:p>
          <a:p>
            <a:pPr>
              <a:defRPr/>
            </a:pPr>
            <a:r>
              <a:rPr lang="en-US" sz="2000" kern="0" dirty="0">
                <a:solidFill>
                  <a:schemeClr val="accent1"/>
                </a:solidFill>
                <a:latin typeface="Verdana"/>
              </a:rPr>
              <a:t>8 meetings</a:t>
            </a:r>
          </a:p>
          <a:p>
            <a:pPr>
              <a:defRPr/>
            </a:pPr>
            <a:r>
              <a:rPr lang="en-US" sz="2000" kern="0" dirty="0">
                <a:solidFill>
                  <a:schemeClr val="accent1"/>
                </a:solidFill>
                <a:latin typeface="Verdana"/>
              </a:rPr>
              <a:t>Was concluded by SG11 in July 2016</a:t>
            </a:r>
          </a:p>
          <a:p>
            <a:pPr marL="0" indent="0">
              <a:buNone/>
              <a:defRPr/>
            </a:pPr>
            <a:endParaRPr lang="en-US" sz="2000" b="1" kern="0" dirty="0">
              <a:solidFill>
                <a:schemeClr val="accent1"/>
              </a:solidFill>
              <a:latin typeface="Verdana"/>
            </a:endParaRPr>
          </a:p>
          <a:p>
            <a:pPr marL="0" indent="0">
              <a:buNone/>
              <a:defRPr/>
            </a:pPr>
            <a:r>
              <a:rPr lang="en-US" sz="2000" b="1" kern="0" dirty="0">
                <a:solidFill>
                  <a:schemeClr val="accent1"/>
                </a:solidFill>
                <a:latin typeface="Verdana"/>
              </a:rPr>
              <a:t>Main focus</a:t>
            </a:r>
          </a:p>
          <a:p>
            <a:pPr>
              <a:defRPr/>
            </a:pPr>
            <a:r>
              <a:rPr lang="en-US" sz="2000" kern="0" dirty="0">
                <a:solidFill>
                  <a:schemeClr val="accent1"/>
                </a:solidFill>
                <a:latin typeface="Verdana"/>
              </a:rPr>
              <a:t>Addressing C&amp;I coordination issues within ITU and with other SDOs</a:t>
            </a:r>
          </a:p>
          <a:p>
            <a:pPr marL="0" indent="0">
              <a:buNone/>
              <a:defRPr/>
            </a:pPr>
            <a:endParaRPr lang="en-US" sz="2000" kern="0" dirty="0">
              <a:solidFill>
                <a:schemeClr val="accent1"/>
              </a:solidFill>
              <a:latin typeface="Verdana"/>
            </a:endParaRPr>
          </a:p>
          <a:p>
            <a:pPr marL="0" indent="0">
              <a:spcAft>
                <a:spcPts val="1200"/>
              </a:spcAft>
              <a:buNone/>
              <a:defRPr/>
            </a:pPr>
            <a:r>
              <a:rPr lang="en-US" sz="2000" b="1" kern="0" dirty="0">
                <a:solidFill>
                  <a:schemeClr val="accent1"/>
                </a:solidFill>
                <a:latin typeface="Verdana"/>
              </a:rPr>
              <a:t>Key outcomes</a:t>
            </a:r>
          </a:p>
          <a:p>
            <a:pPr>
              <a:defRPr/>
            </a:pPr>
            <a:r>
              <a:rPr lang="en-US" sz="2000" kern="0" dirty="0">
                <a:solidFill>
                  <a:schemeClr val="accent1"/>
                </a:solidFill>
                <a:latin typeface="Verdana"/>
              </a:rPr>
              <a:t>Discussed key ITU-T activities on C&amp;I (CASC, SIP-IMS profile, Internet speed measurements etc.)</a:t>
            </a:r>
          </a:p>
          <a:p>
            <a:pPr>
              <a:defRPr/>
            </a:pPr>
            <a:r>
              <a:rPr lang="en-US" sz="2000" kern="0" dirty="0">
                <a:solidFill>
                  <a:schemeClr val="accent1"/>
                </a:solidFill>
                <a:latin typeface="Verdana"/>
              </a:rPr>
              <a:t>Coordinated collaboration works in ITU and with other SDOs on C&amp;I.</a:t>
            </a:r>
          </a:p>
          <a:p>
            <a:pPr>
              <a:defRPr/>
            </a:pPr>
            <a:r>
              <a:rPr lang="en-US" sz="2000" kern="0" dirty="0">
                <a:solidFill>
                  <a:schemeClr val="accent1"/>
                </a:solidFill>
                <a:latin typeface="Verdana"/>
              </a:rPr>
              <a:t>Assisted SG11 to maintain living lists on C&amp;I (key technologies, reference table, pilot projects)</a:t>
            </a:r>
          </a:p>
          <a:p>
            <a:pPr>
              <a:defRPr/>
            </a:pPr>
            <a:r>
              <a:rPr lang="en-US" sz="2000" kern="0" dirty="0">
                <a:solidFill>
                  <a:schemeClr val="accent1"/>
                </a:solidFill>
                <a:latin typeface="Verdana"/>
              </a:rPr>
              <a:t>Informed participants about the planned ITU testing events and outcomes of the conducted events (e.g. APT/ITU C&amp;I events, etc.)</a:t>
            </a:r>
          </a:p>
          <a:p>
            <a:pPr marL="0" indent="0">
              <a:buNone/>
              <a:defRPr/>
            </a:pPr>
            <a:endParaRPr lang="en-US" sz="2000" b="1" kern="0" dirty="0">
              <a:solidFill>
                <a:schemeClr val="accent1"/>
              </a:solidFill>
              <a:latin typeface="Verdana"/>
            </a:endParaRPr>
          </a:p>
          <a:p>
            <a:pPr marL="0" indent="0">
              <a:buNone/>
              <a:defRPr/>
            </a:pPr>
            <a:r>
              <a:rPr lang="en-US" sz="1600" b="1" kern="0" dirty="0">
                <a:solidFill>
                  <a:schemeClr val="accent1"/>
                </a:solidFill>
                <a:latin typeface="Verdana"/>
                <a:hlinkClick r:id="rId4"/>
              </a:rPr>
              <a:t>	http://www.itu.int/en/ITU-T/jca/cit/Pages/default.aspx</a:t>
            </a:r>
            <a:r>
              <a:rPr lang="en-US" sz="2000" b="1" kern="0" dirty="0">
                <a:solidFill>
                  <a:schemeClr val="accent1"/>
                </a:solidFill>
                <a:latin typeface="Verdana"/>
              </a:rPr>
              <a:t> </a:t>
            </a:r>
          </a:p>
        </p:txBody>
      </p:sp>
    </p:spTree>
    <p:extLst>
      <p:ext uri="{BB962C8B-B14F-4D97-AF65-F5344CB8AC3E}">
        <p14:creationId xmlns:p14="http://schemas.microsoft.com/office/powerpoint/2010/main" val="4627253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bwMode="auto">
          <a:xfrm>
            <a:off x="1981200" y="-18476"/>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ja-JP" sz="2800" dirty="0">
                <a:ea typeface="ＭＳ Ｐゴシック" panose="020B0600070205080204" pitchFamily="34" charset="-128"/>
              </a:rPr>
              <a:t>ITU-T recognition procedure of </a:t>
            </a:r>
            <a:br>
              <a:rPr lang="en-GB" altLang="ja-JP" sz="2800" dirty="0">
                <a:ea typeface="ＭＳ Ｐゴシック" panose="020B0600070205080204" pitchFamily="34" charset="-128"/>
              </a:rPr>
            </a:br>
            <a:r>
              <a:rPr lang="en-GB" altLang="ja-JP" sz="2800" dirty="0">
                <a:ea typeface="ＭＳ Ｐゴシック" panose="020B0600070205080204" pitchFamily="34" charset="-128"/>
              </a:rPr>
              <a:t>testing laboratories (1/2)</a:t>
            </a:r>
            <a:endParaRPr kumimoji="1" lang="ja-JP" altLang="en-US" sz="2800" dirty="0">
              <a:ea typeface="ＭＳ Ｐゴシック" panose="020B0600070205080204" pitchFamily="34" charset="-128"/>
            </a:endParaRPr>
          </a:p>
        </p:txBody>
      </p:sp>
      <p:sp>
        <p:nvSpPr>
          <p:cNvPr id="21507" name="コンテンツ プレースホルダ 2"/>
          <p:cNvSpPr>
            <a:spLocks noGrp="1"/>
          </p:cNvSpPr>
          <p:nvPr>
            <p:ph idx="1"/>
          </p:nvPr>
        </p:nvSpPr>
        <p:spPr>
          <a:xfrm>
            <a:off x="1743154" y="978531"/>
            <a:ext cx="8766148" cy="4999077"/>
          </a:xfrm>
          <a:prstGeom prst="rect">
            <a:avLst/>
          </a:prstGeom>
          <a:noFill/>
        </p:spPr>
        <p:txBody>
          <a:bodyPr/>
          <a:lstStyle/>
          <a:p>
            <a:pPr marL="0" indent="0">
              <a:spcBef>
                <a:spcPts val="600"/>
              </a:spcBef>
              <a:buNone/>
              <a:defRPr/>
            </a:pPr>
            <a:r>
              <a:rPr lang="en-US" altLang="en-US" sz="2000" b="1" dirty="0"/>
              <a:t>Background:</a:t>
            </a:r>
          </a:p>
          <a:p>
            <a:pPr marL="263525" indent="-265113">
              <a:spcBef>
                <a:spcPts val="600"/>
              </a:spcBef>
              <a:defRPr/>
            </a:pPr>
            <a:r>
              <a:rPr lang="en-US" altLang="en-US" sz="1800" dirty="0"/>
              <a:t>Russian Contribution to SG11 meeting (November 2013) and corresponding group was created</a:t>
            </a:r>
            <a:endParaRPr lang="en-GB" altLang="en-US" sz="1800" dirty="0"/>
          </a:p>
          <a:p>
            <a:pPr marL="263525" indent="-265113">
              <a:spcBef>
                <a:spcPts val="600"/>
              </a:spcBef>
              <a:defRPr/>
            </a:pPr>
            <a:r>
              <a:rPr lang="en-GB" altLang="en-US" sz="1800" dirty="0"/>
              <a:t>The corresponding group concluded in July 2014 and the work transferred to Q11/11</a:t>
            </a:r>
          </a:p>
          <a:p>
            <a:pPr marL="0" indent="0">
              <a:spcBef>
                <a:spcPts val="1200"/>
              </a:spcBef>
              <a:buNone/>
              <a:defRPr/>
            </a:pPr>
            <a:r>
              <a:rPr lang="en-GB" altLang="en-US" sz="2000" b="1" dirty="0"/>
              <a:t>SG11 achievements:</a:t>
            </a:r>
          </a:p>
          <a:p>
            <a:pPr marL="263525" indent="-265113">
              <a:spcBef>
                <a:spcPts val="600"/>
              </a:spcBef>
              <a:defRPr/>
            </a:pPr>
            <a:r>
              <a:rPr lang="en-GB" altLang="en-US" sz="1800" dirty="0"/>
              <a:t>New guideline </a:t>
            </a:r>
            <a:r>
              <a:rPr lang="en-US" sz="1800" i="1" dirty="0">
                <a:solidFill>
                  <a:srgbClr val="000090"/>
                </a:solidFill>
              </a:rPr>
              <a:t>“Testing laboratories recognition procedure” </a:t>
            </a:r>
            <a:r>
              <a:rPr lang="en-US" sz="1800" dirty="0">
                <a:solidFill>
                  <a:srgbClr val="000090"/>
                </a:solidFill>
              </a:rPr>
              <a:t>(</a:t>
            </a:r>
            <a:r>
              <a:rPr lang="en-US" sz="1800" dirty="0">
                <a:solidFill>
                  <a:srgbClr val="000090"/>
                </a:solidFill>
                <a:hlinkClick r:id="rId2"/>
              </a:rPr>
              <a:t>Q.TL-rec-pro</a:t>
            </a:r>
            <a:r>
              <a:rPr lang="en-US" sz="1800" dirty="0">
                <a:solidFill>
                  <a:srgbClr val="000090"/>
                </a:solidFill>
              </a:rPr>
              <a:t>) </a:t>
            </a:r>
            <a:r>
              <a:rPr lang="en-GB" altLang="en-US" sz="1800" dirty="0"/>
              <a:t>was approved in April 2015 </a:t>
            </a:r>
          </a:p>
          <a:p>
            <a:pPr marL="263525" indent="-265113">
              <a:spcBef>
                <a:spcPts val="600"/>
              </a:spcBef>
              <a:defRPr/>
            </a:pPr>
            <a:r>
              <a:rPr lang="en-US" altLang="en-US" sz="1800" dirty="0"/>
              <a:t>ITU-T Conformity Assessment Steering Committee (CASC) was established under SG11 </a:t>
            </a:r>
            <a:r>
              <a:rPr lang="en-GB" altLang="en-US" sz="1800" dirty="0"/>
              <a:t>in April 2015 </a:t>
            </a:r>
          </a:p>
          <a:p>
            <a:pPr marL="263525" indent="-265113">
              <a:spcBef>
                <a:spcPts val="600"/>
              </a:spcBef>
              <a:defRPr/>
            </a:pPr>
            <a:r>
              <a:rPr lang="en-GB" altLang="en-US" sz="1800" dirty="0"/>
              <a:t>Mr Isaac Boateng (NCA, Ghana) was appointed Chair of CASC</a:t>
            </a:r>
          </a:p>
          <a:p>
            <a:pPr marL="263525" indent="-265113">
              <a:spcBef>
                <a:spcPts val="600"/>
              </a:spcBef>
              <a:defRPr/>
            </a:pPr>
            <a:r>
              <a:rPr lang="en-GB" altLang="en-US" sz="1800" dirty="0"/>
              <a:t>CASC will adopt the working methods of a Working Party</a:t>
            </a:r>
          </a:p>
          <a:p>
            <a:pPr marL="263525" indent="-265113">
              <a:spcBef>
                <a:spcPts val="600"/>
              </a:spcBef>
              <a:defRPr/>
            </a:pPr>
            <a:r>
              <a:rPr lang="en-GB" altLang="en-US" sz="1800" dirty="0"/>
              <a:t>First meeting of CASC held in December 2015 and second meeting in June 2016</a:t>
            </a:r>
          </a:p>
          <a:p>
            <a:pPr marL="263525" indent="-265113">
              <a:spcBef>
                <a:spcPts val="600"/>
              </a:spcBef>
              <a:defRPr/>
            </a:pPr>
            <a:r>
              <a:rPr lang="en-GB" altLang="en-US" sz="1800" dirty="0"/>
              <a:t> All ITU-T SGs are invited to appoint a representative to the CASC </a:t>
            </a:r>
            <a:br>
              <a:rPr lang="en-GB" altLang="en-US" sz="1800" dirty="0"/>
            </a:br>
            <a:r>
              <a:rPr lang="en-GB" altLang="en-US" sz="1800" dirty="0"/>
              <a:t>[see </a:t>
            </a:r>
            <a:r>
              <a:rPr lang="en-GB" altLang="en-US" sz="1800" dirty="0">
                <a:hlinkClick r:id="rId3"/>
              </a:rPr>
              <a:t>TD 245 (TSAG)</a:t>
            </a:r>
            <a:r>
              <a:rPr lang="en-GB" altLang="en-US" sz="1800" dirty="0"/>
              <a:t>]</a:t>
            </a:r>
          </a:p>
          <a:p>
            <a:pPr lvl="1">
              <a:defRPr/>
            </a:pPr>
            <a:endParaRPr lang="ja-JP" altLang="en-US" sz="2400" dirty="0">
              <a:ea typeface="ＭＳ Ｐゴシック" panose="020B0600070205080204" pitchFamily="34" charset="-128"/>
            </a:endParaRPr>
          </a:p>
        </p:txBody>
      </p:sp>
    </p:spTree>
    <p:extLst>
      <p:ext uri="{BB962C8B-B14F-4D97-AF65-F5344CB8AC3E}">
        <p14:creationId xmlns:p14="http://schemas.microsoft.com/office/powerpoint/2010/main" val="21624260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5294" y="54698"/>
            <a:ext cx="8856663" cy="1143000"/>
          </a:xfrm>
        </p:spPr>
        <p:txBody>
          <a:bodyPr>
            <a:normAutofit/>
          </a:bodyPr>
          <a:lstStyle/>
          <a:p>
            <a:r>
              <a:rPr lang="en-GB" altLang="ja-JP" sz="2800" dirty="0"/>
              <a:t>ITU-T recognition procedure of </a:t>
            </a:r>
            <a:br>
              <a:rPr lang="en-GB" altLang="ja-JP" sz="2800" dirty="0"/>
            </a:br>
            <a:r>
              <a:rPr lang="en-GB" altLang="ja-JP" sz="2800" dirty="0"/>
              <a:t>testing laboratories (2/2)</a:t>
            </a:r>
            <a:endParaRPr lang="en-US" sz="2800" dirty="0"/>
          </a:p>
        </p:txBody>
      </p:sp>
      <p:sp>
        <p:nvSpPr>
          <p:cNvPr id="3" name="Content Placeholder 2"/>
          <p:cNvSpPr>
            <a:spLocks noGrp="1"/>
          </p:cNvSpPr>
          <p:nvPr>
            <p:ph idx="1"/>
          </p:nvPr>
        </p:nvSpPr>
        <p:spPr>
          <a:xfrm>
            <a:off x="1715294" y="1022036"/>
            <a:ext cx="8865395" cy="2336436"/>
          </a:xfrm>
        </p:spPr>
        <p:txBody>
          <a:bodyPr/>
          <a:lstStyle/>
          <a:p>
            <a:pPr marL="0" indent="0">
              <a:buNone/>
            </a:pPr>
            <a:r>
              <a:rPr lang="en-US" sz="2000" b="1" dirty="0"/>
              <a:t>Detailed procedures will be developed by ITU-T CASC. </a:t>
            </a:r>
            <a:br>
              <a:rPr lang="en-US" sz="2000" b="1" dirty="0"/>
            </a:br>
            <a:r>
              <a:rPr lang="en-US" sz="2000" b="1" dirty="0"/>
              <a:t>The general work flow will be as follows:</a:t>
            </a:r>
            <a:r>
              <a:rPr lang="en-US" sz="2000" dirty="0"/>
              <a:t> </a:t>
            </a:r>
          </a:p>
          <a:p>
            <a:r>
              <a:rPr lang="en-US" sz="1800" dirty="0"/>
              <a:t>The candidate TL shall submit to the ITU-T CASC an application for recognition </a:t>
            </a:r>
          </a:p>
          <a:p>
            <a:r>
              <a:rPr lang="en-US" sz="1800" dirty="0"/>
              <a:t>The ITU-T CASC will provide to the relevant committee of IEC and ILAC the necessary documentation and the list of ITU-T technical experts</a:t>
            </a:r>
          </a:p>
          <a:p>
            <a:r>
              <a:rPr lang="en-US" sz="1800" dirty="0"/>
              <a:t>Based on the decisions of IEC and ILAC, ITU-T CASC will recognize a TL </a:t>
            </a:r>
          </a:p>
          <a:p>
            <a:r>
              <a:rPr lang="en-US" sz="1800" dirty="0"/>
              <a:t>The TL is notified and added to the list of ITU-T recognized TL</a:t>
            </a:r>
          </a:p>
        </p:txBody>
      </p:sp>
      <p:sp>
        <p:nvSpPr>
          <p:cNvPr id="30725" name="Rectangle 5"/>
          <p:cNvSpPr>
            <a:spLocks noChangeArrowheads="1"/>
          </p:cNvSpPr>
          <p:nvPr/>
        </p:nvSpPr>
        <p:spPr bwMode="auto">
          <a:xfrm flipV="1">
            <a:off x="2511425" y="2223008"/>
            <a:ext cx="7264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endParaRPr lang="en-GB" altLang="en-US"/>
          </a:p>
        </p:txBody>
      </p:sp>
      <p:graphicFrame>
        <p:nvGraphicFramePr>
          <p:cNvPr id="30726" name="Object 2"/>
          <p:cNvGraphicFramePr>
            <a:graphicFrameLocks noChangeAspect="1"/>
          </p:cNvGraphicFramePr>
          <p:nvPr>
            <p:extLst/>
          </p:nvPr>
        </p:nvGraphicFramePr>
        <p:xfrm>
          <a:off x="2857461" y="3419806"/>
          <a:ext cx="6189204" cy="2789407"/>
        </p:xfrm>
        <a:graphic>
          <a:graphicData uri="http://schemas.openxmlformats.org/presentationml/2006/ole">
            <mc:AlternateContent xmlns:mc="http://schemas.openxmlformats.org/markup-compatibility/2006">
              <mc:Choice xmlns:v="urn:schemas-microsoft-com:vml" Requires="v">
                <p:oleObj spid="_x0000_s3081" r:id="rId4" imgW="14344658" imgH="6486504" progId="Visio.Drawing.11">
                  <p:embed/>
                </p:oleObj>
              </mc:Choice>
              <mc:Fallback>
                <p:oleObj r:id="rId4" imgW="14344658" imgH="6486504"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461" y="3419806"/>
                        <a:ext cx="6189204" cy="2789407"/>
                      </a:xfrm>
                      <a:prstGeom prst="rect">
                        <a:avLst/>
                      </a:prstGeom>
                      <a:noFill/>
                      <a:ln>
                        <a:noFill/>
                      </a:ln>
                      <a:extLst/>
                    </p:spPr>
                  </p:pic>
                </p:oleObj>
              </mc:Fallback>
            </mc:AlternateContent>
          </a:graphicData>
        </a:graphic>
      </p:graphicFrame>
      <p:sp>
        <p:nvSpPr>
          <p:cNvPr id="5" name="Rectangle 4"/>
          <p:cNvSpPr/>
          <p:nvPr/>
        </p:nvSpPr>
        <p:spPr>
          <a:xfrm>
            <a:off x="4259145" y="6331879"/>
            <a:ext cx="3521862" cy="369332"/>
          </a:xfrm>
          <a:prstGeom prst="rect">
            <a:avLst/>
          </a:prstGeom>
          <a:solidFill>
            <a:schemeClr val="accent5">
              <a:lumMod val="20000"/>
              <a:lumOff val="80000"/>
            </a:schemeClr>
          </a:solidFill>
          <a:ln>
            <a:noFill/>
          </a:ln>
        </p:spPr>
        <p:txBody>
          <a:bodyPr wrap="none">
            <a:spAutoFit/>
          </a:bodyPr>
          <a:lstStyle/>
          <a:p>
            <a:r>
              <a:rPr lang="en-US" dirty="0"/>
              <a:t>TL recognition procedure work flow</a:t>
            </a:r>
          </a:p>
        </p:txBody>
      </p:sp>
    </p:spTree>
    <p:extLst>
      <p:ext uri="{BB962C8B-B14F-4D97-AF65-F5344CB8AC3E}">
        <p14:creationId xmlns:p14="http://schemas.microsoft.com/office/powerpoint/2010/main" val="34372838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2047875" y="1741488"/>
            <a:ext cx="8153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spcBef>
                <a:spcPct val="20000"/>
              </a:spcBef>
            </a:pPr>
            <a:endParaRPr lang="en-GB" altLang="en-US" sz="2800" b="1">
              <a:solidFill>
                <a:schemeClr val="accent2"/>
              </a:solidFill>
              <a:latin typeface="Times New Roman" panose="02020603050405020304" pitchFamily="18" charset="0"/>
            </a:endParaRPr>
          </a:p>
        </p:txBody>
      </p:sp>
      <p:sp>
        <p:nvSpPr>
          <p:cNvPr id="39939" name="Rectangle 4"/>
          <p:cNvSpPr>
            <a:spLocks noGrp="1" noChangeArrowheads="1"/>
          </p:cNvSpPr>
          <p:nvPr>
            <p:ph type="title" idx="4294967295"/>
          </p:nvPr>
        </p:nvSpPr>
        <p:spPr bwMode="auto">
          <a:xfrm>
            <a:off x="2605089" y="258762"/>
            <a:ext cx="7596187" cy="4778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nSpc>
                <a:spcPct val="90000"/>
              </a:lnSpc>
            </a:pPr>
            <a:r>
              <a:rPr lang="en-GB" altLang="en-US" dirty="0" smtClean="0">
                <a:ea typeface="ＭＳ Ｐゴシック" panose="020B0600070205080204" pitchFamily="34" charset="-128"/>
              </a:rPr>
              <a:t>FG on M2M service layer</a:t>
            </a:r>
          </a:p>
        </p:txBody>
      </p:sp>
      <p:sp>
        <p:nvSpPr>
          <p:cNvPr id="13316" name="Rectangle 5"/>
          <p:cNvSpPr>
            <a:spLocks noGrp="1" noChangeArrowheads="1"/>
          </p:cNvSpPr>
          <p:nvPr>
            <p:ph type="body" idx="4294967295"/>
          </p:nvPr>
        </p:nvSpPr>
        <p:spPr>
          <a:xfrm>
            <a:off x="1919289" y="1016000"/>
            <a:ext cx="8440737" cy="4641850"/>
          </a:xfrm>
          <a:prstGeom prst="rect">
            <a:avLst/>
          </a:prstGeom>
        </p:spPr>
        <p:txBody>
          <a:bodyPr/>
          <a:lstStyle/>
          <a:p>
            <a:pPr>
              <a:defRPr/>
            </a:pPr>
            <a:r>
              <a:rPr lang="en-GB" sz="1800" dirty="0"/>
              <a:t>The Focus Group on the M2M service layer (FG M2M) studied activities currently undertaken by various standards developing organizations (SDOs) in the field of M2M service layer specifications to identify key requirements for a common M2M service layer. </a:t>
            </a:r>
          </a:p>
          <a:p>
            <a:pPr>
              <a:defRPr/>
            </a:pPr>
            <a:r>
              <a:rPr lang="en-US" sz="1800" dirty="0"/>
              <a:t>This focus group concluded in December 2013 and these deliverables are transferred to relevant SGs in order to initiate developing recommendations based on them. </a:t>
            </a:r>
          </a:p>
          <a:p>
            <a:pPr>
              <a:defRPr/>
            </a:pPr>
            <a:endParaRPr lang="en-GB" sz="2000" dirty="0"/>
          </a:p>
          <a:p>
            <a:pPr marL="0" indent="0">
              <a:buNone/>
              <a:defRPr/>
            </a:pPr>
            <a:r>
              <a:rPr lang="en-GB" sz="2000" dirty="0"/>
              <a:t> </a:t>
            </a:r>
          </a:p>
          <a:p>
            <a:pPr marL="0" indent="0">
              <a:buNone/>
              <a:defRPr/>
            </a:pPr>
            <a:endParaRPr lang="en-GB" sz="2000" dirty="0"/>
          </a:p>
        </p:txBody>
      </p:sp>
      <p:sp>
        <p:nvSpPr>
          <p:cNvPr id="39941" name="Rectangle 2"/>
          <p:cNvSpPr>
            <a:spLocks noChangeArrowheads="1"/>
          </p:cNvSpPr>
          <p:nvPr/>
        </p:nvSpPr>
        <p:spPr bwMode="auto">
          <a:xfrm>
            <a:off x="1524001" y="-63787"/>
            <a:ext cx="1847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endParaRPr lang="en-GB" altLang="en-US"/>
          </a:p>
        </p:txBody>
      </p:sp>
      <p:graphicFrame>
        <p:nvGraphicFramePr>
          <p:cNvPr id="7" name="Table 6"/>
          <p:cNvGraphicFramePr>
            <a:graphicFrameLocks noGrp="1"/>
          </p:cNvGraphicFramePr>
          <p:nvPr>
            <p:extLst/>
          </p:nvPr>
        </p:nvGraphicFramePr>
        <p:xfrm>
          <a:off x="2100263" y="5010151"/>
          <a:ext cx="8064500" cy="1731961"/>
        </p:xfrm>
        <a:graphic>
          <a:graphicData uri="http://schemas.openxmlformats.org/drawingml/2006/table">
            <a:tbl>
              <a:tblPr firstRow="1" bandRow="1">
                <a:tableStyleId>{21E4AEA4-8DFA-4A89-87EB-49C32662AFE0}</a:tableStyleId>
              </a:tblPr>
              <a:tblGrid>
                <a:gridCol w="1440089"/>
                <a:gridCol w="6624411"/>
              </a:tblGrid>
              <a:tr h="360106">
                <a:tc>
                  <a:txBody>
                    <a:bodyPr/>
                    <a:lstStyle/>
                    <a:p>
                      <a:pPr algn="ctr"/>
                      <a:r>
                        <a:rPr lang="en-US" sz="1200" dirty="0" smtClean="0"/>
                        <a:t>Deliverables</a:t>
                      </a:r>
                      <a:endParaRPr lang="en-GB" sz="1200" dirty="0"/>
                    </a:p>
                  </a:txBody>
                  <a:tcPr marL="91436" marR="91436" marT="45729" marB="4572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TITLE </a:t>
                      </a:r>
                    </a:p>
                  </a:txBody>
                  <a:tcPr marL="91436" marR="91436" marT="45729" marB="45729"/>
                </a:tc>
              </a:tr>
              <a:tr h="2743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effectLst/>
                        </a:rPr>
                        <a:t>D0.1</a:t>
                      </a:r>
                      <a:endParaRPr lang="en-GB" sz="1400" dirty="0" smtClean="0">
                        <a:effectLst/>
                        <a:latin typeface="Calibri"/>
                        <a:ea typeface="MS Mincho"/>
                        <a:cs typeface="Arial"/>
                      </a:endParaRPr>
                    </a:p>
                  </a:txBody>
                  <a:tcPr marL="91436" marR="9143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rPr>
                        <a:t>M2M standardization activities and gap analysis: e-health (SG16 and SG13)</a:t>
                      </a:r>
                      <a:endParaRPr lang="en-GB" sz="1200" dirty="0" smtClean="0">
                        <a:effectLst/>
                        <a:latin typeface="Calibri"/>
                        <a:ea typeface="MS Mincho"/>
                        <a:cs typeface="Arial"/>
                      </a:endParaRPr>
                    </a:p>
                  </a:txBody>
                  <a:tcPr marL="91436" marR="91436" marT="45729" marB="45729"/>
                </a:tc>
              </a:tr>
              <a:tr h="2743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effectLst/>
                        </a:rPr>
                        <a:t>D0.2</a:t>
                      </a:r>
                      <a:endParaRPr lang="en-GB" sz="1400" dirty="0" smtClean="0">
                        <a:effectLst/>
                        <a:latin typeface="Calibri"/>
                        <a:ea typeface="MS Mincho"/>
                        <a:cs typeface="Arial"/>
                      </a:endParaRPr>
                    </a:p>
                  </a:txBody>
                  <a:tcPr marL="91436" marR="9143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rPr>
                        <a:t>M2M enabled ecosystems: e-health (SG16 and SG13)</a:t>
                      </a:r>
                      <a:endParaRPr lang="en-GB" sz="1200" dirty="0" smtClean="0">
                        <a:effectLst/>
                        <a:latin typeface="Calibri"/>
                        <a:ea typeface="MS Mincho"/>
                        <a:cs typeface="Arial"/>
                      </a:endParaRPr>
                    </a:p>
                  </a:txBody>
                  <a:tcPr marL="91436" marR="91436" marT="45729" marB="45729"/>
                </a:tc>
              </a:tr>
              <a:tr h="2743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effectLst/>
                        </a:rPr>
                        <a:t>D1.1</a:t>
                      </a:r>
                      <a:endParaRPr lang="en-GB" sz="1400" dirty="0" smtClean="0">
                        <a:effectLst/>
                        <a:latin typeface="Calibri"/>
                        <a:ea typeface="MS Mincho"/>
                        <a:cs typeface="Arial"/>
                      </a:endParaRPr>
                    </a:p>
                  </a:txBody>
                  <a:tcPr marL="91436" marR="9143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rPr>
                        <a:t>M2M use cases: e-health (SG16 and SG13)</a:t>
                      </a:r>
                      <a:endParaRPr lang="en-GB" sz="1200" dirty="0" smtClean="0">
                        <a:effectLst/>
                        <a:latin typeface="Calibri"/>
                        <a:ea typeface="MS Mincho"/>
                        <a:cs typeface="Arial"/>
                      </a:endParaRPr>
                    </a:p>
                  </a:txBody>
                  <a:tcPr marL="91436" marR="91436" marT="45729" marB="45729"/>
                </a:tc>
              </a:tr>
              <a:tr h="2743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effectLst/>
                        </a:rPr>
                        <a:t>D2.1</a:t>
                      </a:r>
                      <a:endParaRPr lang="en-GB" sz="1400" dirty="0" smtClean="0">
                        <a:effectLst/>
                        <a:latin typeface="Calibri"/>
                        <a:ea typeface="MS Mincho"/>
                        <a:cs typeface="Arial"/>
                      </a:endParaRPr>
                    </a:p>
                  </a:txBody>
                  <a:tcPr marL="91436" marR="9143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rPr>
                        <a:t>M2M service layer: requirements and architectural framework (SG16 and SG13)</a:t>
                      </a:r>
                      <a:endParaRPr lang="en-GB" sz="1200" dirty="0" smtClean="0">
                        <a:effectLst/>
                        <a:latin typeface="Calibri"/>
                        <a:ea typeface="MS Mincho"/>
                        <a:cs typeface="Arial"/>
                      </a:endParaRPr>
                    </a:p>
                  </a:txBody>
                  <a:tcPr marL="91436" marR="91436" marT="45729" marB="45729"/>
                </a:tc>
              </a:tr>
              <a:tr h="2743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effectLst/>
                        </a:rPr>
                        <a:t>D3.1</a:t>
                      </a:r>
                      <a:endParaRPr lang="en-GB" sz="1400" dirty="0" smtClean="0">
                        <a:solidFill>
                          <a:srgbClr val="FF0000"/>
                        </a:solidFill>
                        <a:effectLst/>
                        <a:latin typeface="Calibri"/>
                        <a:ea typeface="MS Mincho"/>
                        <a:cs typeface="Arial"/>
                      </a:endParaRPr>
                    </a:p>
                  </a:txBody>
                  <a:tcPr marL="91436" marR="9143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effectLst/>
                        </a:rPr>
                        <a:t>M2M service layer: APIs and protocols guideline  (Q1/11 developed Rec. ITU-T Q.3052)</a:t>
                      </a:r>
                      <a:endParaRPr lang="en-GB" sz="1400" dirty="0" smtClean="0">
                        <a:solidFill>
                          <a:srgbClr val="FF0000"/>
                        </a:solidFill>
                        <a:effectLst/>
                        <a:latin typeface="Calibri"/>
                        <a:ea typeface="MS Mincho"/>
                        <a:cs typeface="Arial"/>
                      </a:endParaRPr>
                    </a:p>
                  </a:txBody>
                  <a:tcPr marL="91436" marR="91436" marT="45729" marB="45729"/>
                </a:tc>
              </a:tr>
            </a:tbl>
          </a:graphicData>
        </a:graphic>
      </p:graphicFrame>
      <p:graphicFrame>
        <p:nvGraphicFramePr>
          <p:cNvPr id="8" name="Table 7"/>
          <p:cNvGraphicFramePr>
            <a:graphicFrameLocks noGrp="1"/>
          </p:cNvGraphicFramePr>
          <p:nvPr/>
        </p:nvGraphicFramePr>
        <p:xfrm>
          <a:off x="2100264" y="3138489"/>
          <a:ext cx="8064499" cy="1700225"/>
        </p:xfrm>
        <a:graphic>
          <a:graphicData uri="http://schemas.openxmlformats.org/drawingml/2006/table">
            <a:tbl>
              <a:tblPr firstRow="1" bandRow="1">
                <a:tableStyleId>{21E4AEA4-8DFA-4A89-87EB-49C32662AFE0}</a:tableStyleId>
              </a:tblPr>
              <a:tblGrid>
                <a:gridCol w="790637"/>
                <a:gridCol w="3636931"/>
                <a:gridCol w="3636931"/>
              </a:tblGrid>
              <a:tr h="359105">
                <a:tc>
                  <a:txBody>
                    <a:bodyPr/>
                    <a:lstStyle/>
                    <a:p>
                      <a:pPr algn="ctr"/>
                      <a:endParaRPr lang="en-GB" sz="1200" dirty="0"/>
                    </a:p>
                  </a:txBody>
                  <a:tcPr marL="91436" marR="91436" marT="45602" marB="4560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lt1"/>
                          </a:solidFill>
                          <a:effectLst/>
                          <a:latin typeface="+mn-lt"/>
                          <a:ea typeface="MS Gothic"/>
                          <a:cs typeface="+mn-cs"/>
                        </a:rPr>
                        <a:t>Working group</a:t>
                      </a:r>
                      <a:endParaRPr lang="en-GB" sz="1400" b="1" kern="1200" dirty="0" smtClean="0">
                        <a:solidFill>
                          <a:schemeClr val="lt1"/>
                        </a:solidFill>
                        <a:effectLst/>
                        <a:latin typeface="+mn-lt"/>
                        <a:ea typeface="MS Mincho"/>
                        <a:cs typeface="+mn-cs"/>
                      </a:endParaRPr>
                    </a:p>
                  </a:txBody>
                  <a:tcPr marL="91436" marR="91436" marT="45602" marB="4560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lt1"/>
                          </a:solidFill>
                          <a:effectLst/>
                          <a:latin typeface="+mn-lt"/>
                          <a:ea typeface="MS Gothic"/>
                          <a:cs typeface="+mn-cs"/>
                        </a:rPr>
                        <a:t>Leadership</a:t>
                      </a:r>
                      <a:endParaRPr lang="en-GB" sz="1400" b="1" kern="1200" dirty="0" smtClean="0">
                        <a:solidFill>
                          <a:schemeClr val="lt1"/>
                        </a:solidFill>
                        <a:effectLst/>
                        <a:latin typeface="+mn-lt"/>
                        <a:ea typeface="MS Mincho"/>
                        <a:cs typeface="+mn-cs"/>
                      </a:endParaRPr>
                    </a:p>
                  </a:txBody>
                  <a:tcPr marL="91436" marR="91436" marT="45602" marB="45602"/>
                </a:tc>
              </a:tr>
              <a:tr h="5029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Calibri"/>
                          <a:ea typeface="MS Mincho"/>
                          <a:cs typeface="Arial"/>
                        </a:rPr>
                        <a:t>WG1</a:t>
                      </a:r>
                      <a:endParaRPr lang="en-GB" sz="1400" dirty="0" smtClean="0">
                        <a:effectLst/>
                        <a:latin typeface="Calibri"/>
                        <a:ea typeface="MS Mincho"/>
                        <a:cs typeface="Arial"/>
                      </a:endParaRPr>
                    </a:p>
                  </a:txBody>
                  <a:tcPr marL="91436" marR="91436" marT="45602" marB="45602"/>
                </a:tc>
                <a:tc>
                  <a:txBody>
                    <a:bodyPr/>
                    <a:lstStyle/>
                    <a:p>
                      <a:pPr hangingPunct="0">
                        <a:spcBef>
                          <a:spcPts val="0"/>
                        </a:spcBef>
                        <a:spcAft>
                          <a:spcPts val="0"/>
                        </a:spcAft>
                        <a:tabLst>
                          <a:tab pos="504190" algn="l"/>
                          <a:tab pos="756285" algn="l"/>
                          <a:tab pos="1008380" algn="l"/>
                          <a:tab pos="1260475" algn="l"/>
                        </a:tabLst>
                      </a:pPr>
                      <a:r>
                        <a:rPr lang="en-GB" sz="1100">
                          <a:effectLst/>
                          <a:latin typeface="+mj-lt"/>
                          <a:ea typeface="MS Gothic"/>
                        </a:rPr>
                        <a:t>Use cases and service models</a:t>
                      </a:r>
                      <a:endParaRPr lang="en-GB" sz="1200">
                        <a:effectLst/>
                        <a:latin typeface="+mj-lt"/>
                        <a:ea typeface="MS Mincho"/>
                      </a:endParaRPr>
                    </a:p>
                  </a:txBody>
                  <a:tcPr marL="68577" marR="68577" marT="0" marB="0" anchor="ctr"/>
                </a:tc>
                <a:tc>
                  <a:txBody>
                    <a:bodyPr/>
                    <a:lstStyle/>
                    <a:p>
                      <a:pPr hangingPunct="0">
                        <a:spcBef>
                          <a:spcPts val="0"/>
                        </a:spcBef>
                        <a:spcAft>
                          <a:spcPts val="0"/>
                        </a:spcAft>
                        <a:tabLst>
                          <a:tab pos="504190" algn="l"/>
                          <a:tab pos="756285" algn="l"/>
                          <a:tab pos="1008380" algn="l"/>
                          <a:tab pos="1260475" algn="l"/>
                        </a:tabLst>
                      </a:pPr>
                      <a:r>
                        <a:rPr lang="en-GB" sz="1100">
                          <a:effectLst/>
                          <a:latin typeface="+mj-lt"/>
                          <a:ea typeface="MS Gothic"/>
                        </a:rPr>
                        <a:t>M. Morrow (Cisco)</a:t>
                      </a:r>
                      <a:endParaRPr lang="en-GB" sz="1200">
                        <a:effectLst/>
                        <a:latin typeface="+mj-lt"/>
                        <a:ea typeface="MS Mincho"/>
                      </a:endParaRPr>
                    </a:p>
                    <a:p>
                      <a:pPr hangingPunct="0">
                        <a:spcBef>
                          <a:spcPts val="0"/>
                        </a:spcBef>
                        <a:spcAft>
                          <a:spcPts val="0"/>
                        </a:spcAft>
                        <a:tabLst>
                          <a:tab pos="504190" algn="l"/>
                          <a:tab pos="756285" algn="l"/>
                          <a:tab pos="1008380" algn="l"/>
                          <a:tab pos="1260475" algn="l"/>
                        </a:tabLst>
                      </a:pPr>
                      <a:r>
                        <a:rPr lang="en-GB" sz="1100">
                          <a:effectLst/>
                          <a:latin typeface="+mj-lt"/>
                          <a:ea typeface="MS Gothic"/>
                        </a:rPr>
                        <a:t>R. Istepanian (Kingston University)</a:t>
                      </a:r>
                      <a:endParaRPr lang="en-GB" sz="1200">
                        <a:effectLst/>
                        <a:latin typeface="+mj-lt"/>
                        <a:ea typeface="MS Mincho"/>
                      </a:endParaRPr>
                    </a:p>
                    <a:p>
                      <a:pPr hangingPunct="0">
                        <a:spcBef>
                          <a:spcPts val="0"/>
                        </a:spcBef>
                        <a:spcAft>
                          <a:spcPts val="0"/>
                        </a:spcAft>
                        <a:tabLst>
                          <a:tab pos="504190" algn="l"/>
                          <a:tab pos="756285" algn="l"/>
                          <a:tab pos="1008380" algn="l"/>
                          <a:tab pos="1260475" algn="l"/>
                        </a:tabLst>
                      </a:pPr>
                      <a:r>
                        <a:rPr lang="en-GB" sz="1100">
                          <a:effectLst/>
                          <a:latin typeface="+mj-lt"/>
                          <a:ea typeface="MS Gothic"/>
                        </a:rPr>
                        <a:t>M. Berrebi (eDevice)</a:t>
                      </a:r>
                      <a:endParaRPr lang="en-GB" sz="1200">
                        <a:effectLst/>
                        <a:latin typeface="+mj-lt"/>
                        <a:ea typeface="MS Mincho"/>
                      </a:endParaRPr>
                    </a:p>
                  </a:txBody>
                  <a:tcPr marL="68577" marR="68577" marT="0" marB="0" anchor="ctr"/>
                </a:tc>
              </a:tr>
              <a:tr h="3352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Calibri"/>
                          <a:ea typeface="MS Mincho"/>
                          <a:cs typeface="Arial"/>
                        </a:rPr>
                        <a:t>WG2</a:t>
                      </a:r>
                      <a:endParaRPr lang="en-GB" sz="1400" dirty="0" smtClean="0">
                        <a:effectLst/>
                        <a:latin typeface="Calibri"/>
                        <a:ea typeface="MS Mincho"/>
                        <a:cs typeface="Arial"/>
                      </a:endParaRPr>
                    </a:p>
                  </a:txBody>
                  <a:tcPr marL="91436" marR="91436" marT="45602" marB="45602"/>
                </a:tc>
                <a:tc>
                  <a:txBody>
                    <a:bodyPr/>
                    <a:lstStyle/>
                    <a:p>
                      <a:pPr hangingPunct="0">
                        <a:spcBef>
                          <a:spcPts val="0"/>
                        </a:spcBef>
                        <a:spcAft>
                          <a:spcPts val="0"/>
                        </a:spcAft>
                        <a:tabLst>
                          <a:tab pos="504190" algn="l"/>
                          <a:tab pos="756285" algn="l"/>
                          <a:tab pos="1008380" algn="l"/>
                          <a:tab pos="1260475" algn="l"/>
                        </a:tabLst>
                      </a:pPr>
                      <a:r>
                        <a:rPr lang="en-GB" sz="1100">
                          <a:effectLst/>
                          <a:latin typeface="+mj-lt"/>
                          <a:ea typeface="MS Gothic"/>
                        </a:rPr>
                        <a:t>Requirements and architectural framework of the M2M Service Layer</a:t>
                      </a:r>
                      <a:endParaRPr lang="en-GB" sz="1200">
                        <a:effectLst/>
                        <a:latin typeface="+mj-lt"/>
                        <a:ea typeface="MS Mincho"/>
                      </a:endParaRPr>
                    </a:p>
                  </a:txBody>
                  <a:tcPr marL="68577" marR="68577" marT="0" marB="0" anchor="ctr"/>
                </a:tc>
                <a:tc>
                  <a:txBody>
                    <a:bodyPr/>
                    <a:lstStyle/>
                    <a:p>
                      <a:pPr hangingPunct="0">
                        <a:spcBef>
                          <a:spcPts val="0"/>
                        </a:spcBef>
                        <a:spcAft>
                          <a:spcPts val="0"/>
                        </a:spcAft>
                        <a:tabLst>
                          <a:tab pos="504190" algn="l"/>
                          <a:tab pos="756285" algn="l"/>
                          <a:tab pos="1008380" algn="l"/>
                          <a:tab pos="1260475" algn="l"/>
                        </a:tabLst>
                      </a:pPr>
                      <a:r>
                        <a:rPr lang="en-GB" sz="1100">
                          <a:effectLst/>
                          <a:latin typeface="+mj-lt"/>
                          <a:ea typeface="MS Gothic"/>
                        </a:rPr>
                        <a:t>M. Carugi (ZTE)</a:t>
                      </a:r>
                      <a:endParaRPr lang="en-GB" sz="1200">
                        <a:effectLst/>
                        <a:latin typeface="+mj-lt"/>
                        <a:ea typeface="MS Mincho"/>
                      </a:endParaRPr>
                    </a:p>
                    <a:p>
                      <a:pPr hangingPunct="0">
                        <a:spcBef>
                          <a:spcPts val="0"/>
                        </a:spcBef>
                        <a:spcAft>
                          <a:spcPts val="0"/>
                        </a:spcAft>
                        <a:tabLst>
                          <a:tab pos="504190" algn="l"/>
                          <a:tab pos="756285" algn="l"/>
                          <a:tab pos="1008380" algn="l"/>
                          <a:tab pos="1260475" algn="l"/>
                        </a:tabLst>
                      </a:pPr>
                      <a:r>
                        <a:rPr lang="en-GB" sz="1100">
                          <a:effectLst/>
                          <a:latin typeface="+mj-lt"/>
                          <a:ea typeface="MS Gothic"/>
                        </a:rPr>
                        <a:t>H.J. Kim (ETRI)</a:t>
                      </a:r>
                      <a:endParaRPr lang="en-GB" sz="1200">
                        <a:effectLst/>
                        <a:latin typeface="+mj-lt"/>
                        <a:ea typeface="MS Mincho"/>
                      </a:endParaRPr>
                    </a:p>
                  </a:txBody>
                  <a:tcPr marL="68577" marR="68577" marT="0" marB="0" anchor="ctr"/>
                </a:tc>
              </a:tr>
              <a:tr h="5029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Calibri"/>
                          <a:ea typeface="MS Mincho"/>
                          <a:cs typeface="Arial"/>
                        </a:rPr>
                        <a:t>WG3</a:t>
                      </a:r>
                      <a:endParaRPr lang="en-GB" sz="1400" dirty="0" smtClean="0">
                        <a:effectLst/>
                        <a:latin typeface="Calibri"/>
                        <a:ea typeface="MS Mincho"/>
                        <a:cs typeface="Arial"/>
                      </a:endParaRPr>
                    </a:p>
                  </a:txBody>
                  <a:tcPr marL="91436" marR="91436" marT="45602" marB="45602"/>
                </a:tc>
                <a:tc>
                  <a:txBody>
                    <a:bodyPr/>
                    <a:lstStyle/>
                    <a:p>
                      <a:pPr hangingPunct="0">
                        <a:spcBef>
                          <a:spcPts val="0"/>
                        </a:spcBef>
                        <a:spcAft>
                          <a:spcPts val="0"/>
                        </a:spcAft>
                        <a:tabLst>
                          <a:tab pos="504190" algn="l"/>
                          <a:tab pos="756285" algn="l"/>
                          <a:tab pos="1008380" algn="l"/>
                          <a:tab pos="1260475" algn="l"/>
                        </a:tabLst>
                      </a:pPr>
                      <a:r>
                        <a:rPr lang="en-GB" sz="1100" dirty="0">
                          <a:effectLst/>
                          <a:latin typeface="+mj-lt"/>
                          <a:ea typeface="MS Gothic"/>
                        </a:rPr>
                        <a:t>API and protocols</a:t>
                      </a:r>
                      <a:endParaRPr lang="en-GB" sz="1200" dirty="0">
                        <a:effectLst/>
                        <a:latin typeface="+mj-lt"/>
                        <a:ea typeface="MS Mincho"/>
                      </a:endParaRPr>
                    </a:p>
                  </a:txBody>
                  <a:tcPr marL="68577" marR="68577" marT="0" marB="0" anchor="ctr"/>
                </a:tc>
                <a:tc>
                  <a:txBody>
                    <a:bodyPr/>
                    <a:lstStyle/>
                    <a:p>
                      <a:pPr hangingPunct="0">
                        <a:spcBef>
                          <a:spcPts val="0"/>
                        </a:spcBef>
                        <a:spcAft>
                          <a:spcPts val="0"/>
                        </a:spcAft>
                        <a:tabLst>
                          <a:tab pos="504190" algn="l"/>
                          <a:tab pos="756285" algn="l"/>
                          <a:tab pos="1008380" algn="l"/>
                          <a:tab pos="1260475" algn="l"/>
                        </a:tabLst>
                      </a:pPr>
                      <a:r>
                        <a:rPr lang="en-GB" sz="1100" dirty="0" err="1">
                          <a:effectLst/>
                          <a:latin typeface="+mj-lt"/>
                          <a:ea typeface="MS Mincho"/>
                        </a:rPr>
                        <a:t>Guodong</a:t>
                      </a:r>
                      <a:r>
                        <a:rPr lang="en-GB" sz="1100" dirty="0">
                          <a:effectLst/>
                          <a:latin typeface="+mj-lt"/>
                          <a:ea typeface="MS Mincho"/>
                        </a:rPr>
                        <a:t> </a:t>
                      </a:r>
                      <a:r>
                        <a:rPr lang="en-GB" sz="1100" dirty="0" err="1">
                          <a:effectLst/>
                          <a:latin typeface="+mj-lt"/>
                          <a:ea typeface="MS Mincho"/>
                        </a:rPr>
                        <a:t>Xue</a:t>
                      </a:r>
                      <a:r>
                        <a:rPr lang="en-GB" sz="1100" dirty="0">
                          <a:effectLst/>
                          <a:latin typeface="+mj-lt"/>
                          <a:ea typeface="MS Mincho"/>
                        </a:rPr>
                        <a:t> (Huawei Technology)</a:t>
                      </a:r>
                      <a:endParaRPr lang="en-GB" sz="1200" dirty="0">
                        <a:effectLst/>
                        <a:latin typeface="+mj-lt"/>
                        <a:ea typeface="MS Mincho"/>
                      </a:endParaRPr>
                    </a:p>
                    <a:p>
                      <a:pPr hangingPunct="0">
                        <a:spcBef>
                          <a:spcPts val="0"/>
                        </a:spcBef>
                        <a:spcAft>
                          <a:spcPts val="0"/>
                        </a:spcAft>
                        <a:tabLst>
                          <a:tab pos="504190" algn="l"/>
                          <a:tab pos="756285" algn="l"/>
                          <a:tab pos="1008380" algn="l"/>
                          <a:tab pos="1260475" algn="l"/>
                        </a:tabLst>
                      </a:pPr>
                      <a:r>
                        <a:rPr lang="en-GB" sz="1100" dirty="0">
                          <a:effectLst/>
                          <a:latin typeface="+mj-lt"/>
                          <a:ea typeface="MS Mincho"/>
                        </a:rPr>
                        <a:t>Hideo </a:t>
                      </a:r>
                      <a:r>
                        <a:rPr lang="en-GB" sz="1100" dirty="0" err="1">
                          <a:effectLst/>
                          <a:latin typeface="+mj-lt"/>
                          <a:ea typeface="MS Mincho"/>
                        </a:rPr>
                        <a:t>Himeno</a:t>
                      </a:r>
                      <a:r>
                        <a:rPr lang="en-GB" sz="1100" dirty="0">
                          <a:effectLst/>
                          <a:latin typeface="+mj-lt"/>
                          <a:ea typeface="MS Mincho"/>
                        </a:rPr>
                        <a:t> (NEC Corporation)</a:t>
                      </a:r>
                      <a:endParaRPr lang="en-GB" sz="1200" dirty="0">
                        <a:effectLst/>
                        <a:latin typeface="+mj-lt"/>
                        <a:ea typeface="MS Mincho"/>
                      </a:endParaRPr>
                    </a:p>
                    <a:p>
                      <a:pPr hangingPunct="0">
                        <a:spcBef>
                          <a:spcPts val="0"/>
                        </a:spcBef>
                        <a:spcAft>
                          <a:spcPts val="0"/>
                        </a:spcAft>
                        <a:tabLst>
                          <a:tab pos="504190" algn="l"/>
                          <a:tab pos="756285" algn="l"/>
                          <a:tab pos="1008380" algn="l"/>
                          <a:tab pos="1260475" algn="l"/>
                        </a:tabLst>
                      </a:pPr>
                      <a:r>
                        <a:rPr lang="en-GB" sz="1100" dirty="0">
                          <a:effectLst/>
                          <a:latin typeface="+mj-lt"/>
                          <a:ea typeface="MS Mincho"/>
                        </a:rPr>
                        <a:t>Ali </a:t>
                      </a:r>
                      <a:r>
                        <a:rPr lang="en-GB" sz="1100" dirty="0" err="1">
                          <a:effectLst/>
                          <a:latin typeface="+mj-lt"/>
                          <a:ea typeface="MS Mincho"/>
                        </a:rPr>
                        <a:t>Amer</a:t>
                      </a:r>
                      <a:r>
                        <a:rPr lang="en-GB" sz="1100" dirty="0">
                          <a:effectLst/>
                          <a:latin typeface="+mj-lt"/>
                          <a:ea typeface="MS Mincho"/>
                        </a:rPr>
                        <a:t> (Saudi Telecom Company)</a:t>
                      </a:r>
                      <a:endParaRPr lang="en-GB" sz="1200" dirty="0">
                        <a:effectLst/>
                        <a:latin typeface="+mj-lt"/>
                        <a:ea typeface="MS Mincho"/>
                      </a:endParaRPr>
                    </a:p>
                  </a:txBody>
                  <a:tcPr marL="68577" marR="68577" marT="0" marB="0" anchor="ctr"/>
                </a:tc>
              </a:tr>
            </a:tbl>
          </a:graphicData>
        </a:graphic>
      </p:graphicFrame>
    </p:spTree>
    <p:extLst>
      <p:ext uri="{BB962C8B-B14F-4D97-AF65-F5344CB8AC3E}">
        <p14:creationId xmlns:p14="http://schemas.microsoft.com/office/powerpoint/2010/main" val="2599007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5327" y="142936"/>
            <a:ext cx="10481470" cy="723267"/>
          </a:xfrm>
          <a:prstGeom prst="rect">
            <a:avLst/>
          </a:prstGeom>
          <a:noFill/>
        </p:spPr>
        <p:txBody>
          <a:bodyPr wrap="square" lIns="45711" tIns="22856" rIns="45711" bIns="22856" rtlCol="0">
            <a:spAutoFit/>
          </a:bodyPr>
          <a:lstStyle/>
          <a:p>
            <a:pPr algn="ctr"/>
            <a:r>
              <a:rPr lang="en-US" sz="4400" b="1" dirty="0" smtClean="0">
                <a:solidFill>
                  <a:schemeClr val="tx2"/>
                </a:solidFill>
                <a:latin typeface="Lato Regular"/>
                <a:cs typeface="Lato Regular"/>
              </a:rPr>
              <a:t>SG11 in </a:t>
            </a:r>
            <a:r>
              <a:rPr lang="en-US" sz="4400" b="1" dirty="0" smtClean="0">
                <a:solidFill>
                  <a:schemeClr val="accent1">
                    <a:lumMod val="75000"/>
                  </a:schemeClr>
                </a:solidFill>
                <a:latin typeface="Lato Regular"/>
                <a:cs typeface="Lato Regular"/>
              </a:rPr>
              <a:t>numbers, </a:t>
            </a:r>
            <a:r>
              <a:rPr lang="en-US" sz="4400" b="1" dirty="0">
                <a:solidFill>
                  <a:schemeClr val="tx2"/>
                </a:solidFill>
                <a:latin typeface="Lato Regular"/>
                <a:cs typeface="Lato Regular"/>
              </a:rPr>
              <a:t>positive </a:t>
            </a:r>
            <a:r>
              <a:rPr lang="en-US" sz="4400" b="1" dirty="0" smtClean="0">
                <a:solidFill>
                  <a:schemeClr val="tx2"/>
                </a:solidFill>
                <a:latin typeface="Lato Regular"/>
                <a:cs typeface="Lato Regular"/>
              </a:rPr>
              <a:t>trend </a:t>
            </a:r>
            <a:endParaRPr lang="id-ID" sz="4400" b="1" dirty="0">
              <a:solidFill>
                <a:schemeClr val="accent1">
                  <a:lumMod val="75000"/>
                </a:schemeClr>
              </a:solidFill>
              <a:latin typeface="Lato Regular"/>
              <a:cs typeface="Lato Regular"/>
            </a:endParaRPr>
          </a:p>
        </p:txBody>
      </p:sp>
      <p:graphicFrame>
        <p:nvGraphicFramePr>
          <p:cNvPr id="3" name="Chart 2"/>
          <p:cNvGraphicFramePr>
            <a:graphicFrameLocks/>
          </p:cNvGraphicFramePr>
          <p:nvPr>
            <p:extLst>
              <p:ext uri="{D42A27DB-BD31-4B8C-83A1-F6EECF244321}">
                <p14:modId xmlns:p14="http://schemas.microsoft.com/office/powerpoint/2010/main" val="3773979660"/>
              </p:ext>
            </p:extLst>
          </p:nvPr>
        </p:nvGraphicFramePr>
        <p:xfrm>
          <a:off x="6632398" y="3859352"/>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632397" y="6340942"/>
            <a:ext cx="1175657" cy="261610"/>
          </a:xfrm>
          <a:prstGeom prst="rect">
            <a:avLst/>
          </a:prstGeom>
          <a:noFill/>
        </p:spPr>
        <p:txBody>
          <a:bodyPr wrap="square" rtlCol="0">
            <a:spAutoFit/>
          </a:bodyPr>
          <a:lstStyle/>
          <a:p>
            <a:r>
              <a:rPr lang="en-US" sz="1100" dirty="0" smtClean="0"/>
              <a:t>Study Period</a:t>
            </a:r>
            <a:endParaRPr lang="en-US" sz="1100" dirty="0"/>
          </a:p>
        </p:txBody>
      </p:sp>
      <p:sp>
        <p:nvSpPr>
          <p:cNvPr id="6" name="TextBox 5"/>
          <p:cNvSpPr txBox="1"/>
          <p:nvPr/>
        </p:nvSpPr>
        <p:spPr>
          <a:xfrm>
            <a:off x="1314450" y="3438939"/>
            <a:ext cx="1175657" cy="261610"/>
          </a:xfrm>
          <a:prstGeom prst="rect">
            <a:avLst/>
          </a:prstGeom>
          <a:noFill/>
        </p:spPr>
        <p:txBody>
          <a:bodyPr wrap="square" rtlCol="0">
            <a:spAutoFit/>
          </a:bodyPr>
          <a:lstStyle/>
          <a:p>
            <a:r>
              <a:rPr lang="en-US" sz="1100" dirty="0" smtClean="0">
                <a:solidFill>
                  <a:schemeClr val="bg1"/>
                </a:solidFill>
              </a:rPr>
              <a:t>Study</a:t>
            </a:r>
            <a:r>
              <a:rPr lang="en-US" sz="1100" dirty="0" smtClean="0"/>
              <a:t> </a:t>
            </a:r>
            <a:r>
              <a:rPr lang="en-US" sz="1100" dirty="0" smtClean="0">
                <a:solidFill>
                  <a:schemeClr val="bg1"/>
                </a:solidFill>
              </a:rPr>
              <a:t>Period</a:t>
            </a:r>
            <a:endParaRPr lang="en-US" sz="1100" dirty="0">
              <a:solidFill>
                <a:schemeClr val="bg1"/>
              </a:solidFill>
            </a:endParaRPr>
          </a:p>
        </p:txBody>
      </p:sp>
      <p:graphicFrame>
        <p:nvGraphicFramePr>
          <p:cNvPr id="8" name="Chart 7"/>
          <p:cNvGraphicFramePr>
            <a:graphicFrameLocks/>
          </p:cNvGraphicFramePr>
          <p:nvPr>
            <p:extLst>
              <p:ext uri="{D42A27DB-BD31-4B8C-83A1-F6EECF244321}">
                <p14:modId xmlns:p14="http://schemas.microsoft.com/office/powerpoint/2010/main" val="2423725713"/>
              </p:ext>
            </p:extLst>
          </p:nvPr>
        </p:nvGraphicFramePr>
        <p:xfrm>
          <a:off x="1302203" y="3859352"/>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1302203" y="6340942"/>
            <a:ext cx="1175657" cy="261610"/>
          </a:xfrm>
          <a:prstGeom prst="rect">
            <a:avLst/>
          </a:prstGeom>
          <a:noFill/>
        </p:spPr>
        <p:txBody>
          <a:bodyPr wrap="square" rtlCol="0">
            <a:spAutoFit/>
          </a:bodyPr>
          <a:lstStyle/>
          <a:p>
            <a:r>
              <a:rPr lang="en-US" sz="1100" dirty="0" smtClean="0"/>
              <a:t>Study Period</a:t>
            </a:r>
            <a:endParaRPr lang="en-US" sz="1100" dirty="0"/>
          </a:p>
        </p:txBody>
      </p:sp>
      <p:graphicFrame>
        <p:nvGraphicFramePr>
          <p:cNvPr id="11" name="Chart 10"/>
          <p:cNvGraphicFramePr>
            <a:graphicFrameLocks/>
          </p:cNvGraphicFramePr>
          <p:nvPr>
            <p:extLst>
              <p:ext uri="{D42A27DB-BD31-4B8C-83A1-F6EECF244321}">
                <p14:modId xmlns:p14="http://schemas.microsoft.com/office/powerpoint/2010/main" val="4084819945"/>
              </p:ext>
            </p:extLst>
          </p:nvPr>
        </p:nvGraphicFramePr>
        <p:xfrm>
          <a:off x="1314450" y="955218"/>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p:cNvSpPr txBox="1"/>
          <p:nvPr/>
        </p:nvSpPr>
        <p:spPr>
          <a:xfrm>
            <a:off x="1302202" y="2815911"/>
            <a:ext cx="1175657" cy="261610"/>
          </a:xfrm>
          <a:prstGeom prst="rect">
            <a:avLst/>
          </a:prstGeom>
          <a:noFill/>
        </p:spPr>
        <p:txBody>
          <a:bodyPr wrap="square" rtlCol="0">
            <a:spAutoFit/>
          </a:bodyPr>
          <a:lstStyle/>
          <a:p>
            <a:r>
              <a:rPr lang="en-US" sz="1100" dirty="0" smtClean="0"/>
              <a:t>Study Period</a:t>
            </a:r>
            <a:endParaRPr lang="en-US" sz="1100" dirty="0"/>
          </a:p>
        </p:txBody>
      </p:sp>
      <p:graphicFrame>
        <p:nvGraphicFramePr>
          <p:cNvPr id="13" name="Chart 12"/>
          <p:cNvGraphicFramePr>
            <a:graphicFrameLocks/>
          </p:cNvGraphicFramePr>
          <p:nvPr>
            <p:extLst>
              <p:ext uri="{D42A27DB-BD31-4B8C-83A1-F6EECF244321}">
                <p14:modId xmlns:p14="http://schemas.microsoft.com/office/powerpoint/2010/main" val="2644936154"/>
              </p:ext>
            </p:extLst>
          </p:nvPr>
        </p:nvGraphicFramePr>
        <p:xfrm>
          <a:off x="6632398" y="955218"/>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p:cNvSpPr txBox="1"/>
          <p:nvPr/>
        </p:nvSpPr>
        <p:spPr>
          <a:xfrm>
            <a:off x="6632398" y="3385405"/>
            <a:ext cx="1175657" cy="261610"/>
          </a:xfrm>
          <a:prstGeom prst="rect">
            <a:avLst/>
          </a:prstGeom>
          <a:noFill/>
        </p:spPr>
        <p:txBody>
          <a:bodyPr wrap="square" rtlCol="0">
            <a:spAutoFit/>
          </a:bodyPr>
          <a:lstStyle/>
          <a:p>
            <a:r>
              <a:rPr lang="en-US" sz="1100" dirty="0" smtClean="0"/>
              <a:t>Study Period</a:t>
            </a:r>
            <a:endParaRPr lang="en-US" sz="1100" dirty="0"/>
          </a:p>
        </p:txBody>
      </p:sp>
      <p:sp>
        <p:nvSpPr>
          <p:cNvPr id="7" name="Smiley Face 6"/>
          <p:cNvSpPr/>
          <p:nvPr/>
        </p:nvSpPr>
        <p:spPr>
          <a:xfrm>
            <a:off x="10703989" y="247348"/>
            <a:ext cx="500062" cy="51836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0793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37495" y="1721915"/>
            <a:ext cx="954504" cy="3143250"/>
          </a:xfrm>
          <a:prstGeom prst="rect">
            <a:avLst/>
          </a:prstGeom>
          <a:solidFill>
            <a:schemeClr val="accent1">
              <a:lumMod val="5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a:p>
        </p:txBody>
      </p:sp>
      <p:sp>
        <p:nvSpPr>
          <p:cNvPr id="4" name="Rectangle 3"/>
          <p:cNvSpPr/>
          <p:nvPr/>
        </p:nvSpPr>
        <p:spPr>
          <a:xfrm>
            <a:off x="0" y="1721915"/>
            <a:ext cx="11702716" cy="3143250"/>
          </a:xfrm>
          <a:prstGeom prst="rect">
            <a:avLst/>
          </a:prstGeom>
          <a:solidFill>
            <a:schemeClr val="accent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a:p>
        </p:txBody>
      </p:sp>
      <p:sp>
        <p:nvSpPr>
          <p:cNvPr id="5" name="AutoShape 10"/>
          <p:cNvSpPr>
            <a:spLocks/>
          </p:cNvSpPr>
          <p:nvPr/>
        </p:nvSpPr>
        <p:spPr bwMode="auto">
          <a:xfrm>
            <a:off x="3255594" y="2388488"/>
            <a:ext cx="571867" cy="6267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bg1"/>
          </a:solidFill>
          <a:ln>
            <a:noFill/>
          </a:ln>
          <a:effectLst/>
          <a:extLst/>
        </p:spPr>
        <p:txBody>
          <a:bodyPr lIns="25400" tIns="25400" rIns="25400" bIns="25400" anchor="ctr"/>
          <a:lstStyle/>
          <a:p>
            <a:pPr defTabSz="457098">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nvGrpSpPr>
          <p:cNvPr id="6" name="Group 5"/>
          <p:cNvGrpSpPr/>
          <p:nvPr/>
        </p:nvGrpSpPr>
        <p:grpSpPr>
          <a:xfrm>
            <a:off x="326091" y="2993312"/>
            <a:ext cx="6628162" cy="1021381"/>
            <a:chOff x="5988388" y="483017"/>
            <a:chExt cx="12359700" cy="2031120"/>
          </a:xfrm>
        </p:grpSpPr>
        <p:sp>
          <p:nvSpPr>
            <p:cNvPr id="7" name="TextBox 6"/>
            <p:cNvSpPr txBox="1"/>
            <p:nvPr/>
          </p:nvSpPr>
          <p:spPr>
            <a:xfrm>
              <a:off x="5988388" y="483017"/>
              <a:ext cx="12359700" cy="1744313"/>
            </a:xfrm>
            <a:prstGeom prst="rect">
              <a:avLst/>
            </a:prstGeom>
            <a:noFill/>
          </p:spPr>
          <p:txBody>
            <a:bodyPr wrap="square" lIns="45711" tIns="22856" rIns="45711" bIns="22856" rtlCol="0">
              <a:spAutoFit/>
            </a:bodyPr>
            <a:lstStyle/>
            <a:p>
              <a:pPr algn="ctr"/>
              <a:r>
                <a:rPr lang="en-US" sz="5400" b="1" dirty="0" smtClean="0">
                  <a:solidFill>
                    <a:schemeClr val="bg1"/>
                  </a:solidFill>
                  <a:latin typeface="Lato Regular"/>
                  <a:cs typeface="Lato Regular"/>
                </a:rPr>
                <a:t>Achievements</a:t>
              </a:r>
              <a:endParaRPr lang="id-ID" sz="5400" b="1" dirty="0">
                <a:solidFill>
                  <a:schemeClr val="bg1"/>
                </a:solidFill>
                <a:latin typeface="Lato Regular"/>
                <a:cs typeface="Lato Regular"/>
              </a:endParaRPr>
            </a:p>
          </p:txBody>
        </p:sp>
        <p:sp>
          <p:nvSpPr>
            <p:cNvPr id="8" name="Rectangle 7"/>
            <p:cNvSpPr/>
            <p:nvPr/>
          </p:nvSpPr>
          <p:spPr>
            <a:xfrm flipV="1">
              <a:off x="11207776" y="2363827"/>
              <a:ext cx="1553038" cy="1503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Open Sans Light"/>
              </a:endParaRPr>
            </a:p>
          </p:txBody>
        </p:sp>
        <p:sp>
          <p:nvSpPr>
            <p:cNvPr id="9" name="Subtitle 2"/>
            <p:cNvSpPr txBox="1">
              <a:spLocks/>
            </p:cNvSpPr>
            <p:nvPr/>
          </p:nvSpPr>
          <p:spPr>
            <a:xfrm>
              <a:off x="6361236" y="1634834"/>
              <a:ext cx="11655185" cy="839116"/>
            </a:xfrm>
            <a:prstGeom prst="rect">
              <a:avLst/>
            </a:prstGeom>
          </p:spPr>
          <p:txBody>
            <a:bodyPr vert="horz" lIns="108745" tIns="54373" rIns="108745" bIns="54373"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550" dirty="0">
                <a:solidFill>
                  <a:schemeClr val="bg1"/>
                </a:solidFill>
                <a:latin typeface="Lato Light"/>
                <a:cs typeface="Lato Light"/>
              </a:endParaRPr>
            </a:p>
          </p:txBody>
        </p:sp>
      </p:grpSp>
    </p:spTree>
    <p:extLst>
      <p:ext uri="{BB962C8B-B14F-4D97-AF65-F5344CB8AC3E}">
        <p14:creationId xmlns:p14="http://schemas.microsoft.com/office/powerpoint/2010/main" val="656192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458983" y="1573972"/>
            <a:ext cx="4055776" cy="4967652"/>
            <a:chOff x="2152445" y="1515783"/>
            <a:chExt cx="4055776" cy="4967652"/>
          </a:xfrm>
        </p:grpSpPr>
        <p:grpSp>
          <p:nvGrpSpPr>
            <p:cNvPr id="2" name="Group 1"/>
            <p:cNvGrpSpPr/>
            <p:nvPr/>
          </p:nvGrpSpPr>
          <p:grpSpPr>
            <a:xfrm>
              <a:off x="2890930" y="1515783"/>
              <a:ext cx="2018150" cy="1979711"/>
              <a:chOff x="2890930" y="1515783"/>
              <a:chExt cx="2018150" cy="1979711"/>
            </a:xfrm>
          </p:grpSpPr>
          <p:grpSp>
            <p:nvGrpSpPr>
              <p:cNvPr id="97" name="Group 96"/>
              <p:cNvGrpSpPr/>
              <p:nvPr/>
            </p:nvGrpSpPr>
            <p:grpSpPr>
              <a:xfrm>
                <a:off x="2890930" y="1515783"/>
                <a:ext cx="2018150" cy="1979711"/>
                <a:chOff x="5641899" y="4719693"/>
                <a:chExt cx="3403334" cy="3403334"/>
              </a:xfrm>
            </p:grpSpPr>
            <p:sp>
              <p:nvSpPr>
                <p:cNvPr id="98" name="Oval 97"/>
                <p:cNvSpPr>
                  <a:spLocks noChangeAspect="1"/>
                </p:cNvSpPr>
                <p:nvPr/>
              </p:nvSpPr>
              <p:spPr>
                <a:xfrm>
                  <a:off x="5641899" y="4719693"/>
                  <a:ext cx="3403334" cy="3403334"/>
                </a:xfrm>
                <a:prstGeom prst="ellipse">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7" name="弧形 37"/>
                <p:cNvSpPr/>
                <p:nvPr/>
              </p:nvSpPr>
              <p:spPr>
                <a:xfrm>
                  <a:off x="5765753" y="4829047"/>
                  <a:ext cx="3147122" cy="3147122"/>
                </a:xfrm>
                <a:prstGeom prst="arc">
                  <a:avLst>
                    <a:gd name="adj1" fmla="val 100036"/>
                    <a:gd name="adj2" fmla="val 73262"/>
                  </a:avLst>
                </a:prstGeom>
                <a:solidFill>
                  <a:schemeClr val="accent1">
                    <a:lumMod val="20000"/>
                    <a:lumOff val="80000"/>
                  </a:schemeClr>
                </a:solidFill>
                <a:ln w="2540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700"/>
                </a:p>
              </p:txBody>
            </p:sp>
          </p:grpSp>
          <p:sp>
            <p:nvSpPr>
              <p:cNvPr id="108" name="TextBox 107"/>
              <p:cNvSpPr txBox="1"/>
              <p:nvPr/>
            </p:nvSpPr>
            <p:spPr>
              <a:xfrm>
                <a:off x="3002166" y="2218596"/>
                <a:ext cx="1782004" cy="707868"/>
              </a:xfrm>
              <a:prstGeom prst="rect">
                <a:avLst/>
              </a:prstGeom>
              <a:noFill/>
            </p:spPr>
            <p:txBody>
              <a:bodyPr wrap="square" lIns="91422" tIns="45711" rIns="91422" bIns="45711" rtlCol="0">
                <a:spAutoFit/>
              </a:bodyPr>
              <a:lstStyle/>
              <a:p>
                <a:pPr algn="ctr"/>
                <a:r>
                  <a:rPr lang="en-US" sz="2000" b="1" dirty="0" smtClean="0">
                    <a:latin typeface="Lato Regular"/>
                  </a:rPr>
                  <a:t>COMPLETED</a:t>
                </a:r>
                <a:br>
                  <a:rPr lang="en-US" sz="2000" b="1" dirty="0" smtClean="0">
                    <a:latin typeface="Lato Regular"/>
                  </a:rPr>
                </a:br>
                <a:r>
                  <a:rPr lang="en-US" sz="2000" b="1" dirty="0" smtClean="0">
                    <a:latin typeface="Lato Regular"/>
                  </a:rPr>
                  <a:t>WORK</a:t>
                </a:r>
                <a:endParaRPr lang="id-ID" sz="2000" b="1" dirty="0">
                  <a:latin typeface="Lato Regular"/>
                </a:endParaRPr>
              </a:p>
            </p:txBody>
          </p:sp>
        </p:grpSp>
        <p:sp>
          <p:nvSpPr>
            <p:cNvPr id="116" name="TextBox 115"/>
            <p:cNvSpPr txBox="1"/>
            <p:nvPr/>
          </p:nvSpPr>
          <p:spPr>
            <a:xfrm>
              <a:off x="2152445" y="3602665"/>
              <a:ext cx="4055776" cy="2880770"/>
            </a:xfrm>
            <a:prstGeom prst="rect">
              <a:avLst/>
            </a:prstGeom>
            <a:noFill/>
          </p:spPr>
          <p:txBody>
            <a:bodyPr wrap="square" lIns="109710" tIns="54855" rIns="109710" bIns="54855" rtlCol="0">
              <a:spAutoFit/>
            </a:bodyPr>
            <a:lstStyle/>
            <a:p>
              <a:r>
                <a:rPr lang="en-US" altLang="ja-JP" b="1" dirty="0"/>
                <a:t>Supplement 67</a:t>
              </a:r>
              <a:r>
                <a:rPr lang="en-US" altLang="ja-JP" dirty="0"/>
                <a:t> </a:t>
              </a:r>
              <a:r>
                <a:rPr lang="en-US" altLang="ja-JP" sz="1600" dirty="0"/>
                <a:t>(2015/04) </a:t>
              </a:r>
              <a:r>
                <a:rPr lang="en-US" altLang="ja-JP" dirty="0"/>
                <a:t>to Q-series “</a:t>
              </a:r>
              <a:r>
                <a:rPr lang="en-GB" altLang="en-US" i="1" dirty="0"/>
                <a:t>Framework of signalling for SDN</a:t>
              </a:r>
              <a:r>
                <a:rPr lang="en-GB" altLang="en-US" i="1" dirty="0" smtClean="0"/>
                <a:t>”</a:t>
              </a:r>
              <a:br>
                <a:rPr lang="en-GB" altLang="en-US" i="1" dirty="0" smtClean="0"/>
              </a:br>
              <a:endParaRPr lang="en-US" altLang="ja-JP" dirty="0"/>
            </a:p>
            <a:p>
              <a:r>
                <a:rPr lang="en-US" altLang="ja-JP" b="1" dirty="0"/>
                <a:t>Q.3711</a:t>
              </a:r>
              <a:r>
                <a:rPr lang="en-US" altLang="ja-JP" dirty="0"/>
                <a:t> </a:t>
              </a:r>
              <a:r>
                <a:rPr lang="en-US" altLang="ja-JP" sz="1600" dirty="0"/>
                <a:t>(2016/08) </a:t>
              </a:r>
              <a:r>
                <a:rPr lang="en-US" altLang="ja-JP" i="1" dirty="0"/>
                <a:t>“</a:t>
              </a:r>
              <a:r>
                <a:rPr lang="en-US" altLang="ja-JP" i="1" dirty="0" err="1"/>
                <a:t>Signalling</a:t>
              </a:r>
              <a:r>
                <a:rPr lang="en-US" altLang="ja-JP" i="1" dirty="0"/>
                <a:t> requirements for software-defined broadband access network”</a:t>
              </a:r>
            </a:p>
            <a:p>
              <a:r>
                <a:rPr lang="en-US" altLang="ja-JP" b="1" i="1" dirty="0" smtClean="0"/>
                <a:t/>
              </a:r>
              <a:br>
                <a:rPr lang="en-US" altLang="ja-JP" b="1" i="1" dirty="0" smtClean="0"/>
              </a:br>
              <a:r>
                <a:rPr lang="en-US" altLang="ja-JP" b="1" i="1" dirty="0" smtClean="0"/>
                <a:t>Q.3712</a:t>
              </a:r>
              <a:r>
                <a:rPr lang="en-US" altLang="ja-JP" i="1" dirty="0" smtClean="0"/>
                <a:t> </a:t>
              </a:r>
              <a:r>
                <a:rPr lang="en-US" altLang="ja-JP" sz="1600" dirty="0"/>
                <a:t>(2016/08) </a:t>
              </a:r>
              <a:r>
                <a:rPr lang="en-US" altLang="ja-JP" i="1" dirty="0"/>
                <a:t>“Scenarios &amp; </a:t>
              </a:r>
              <a:r>
                <a:rPr lang="en-US" altLang="ja-JP" i="1" dirty="0" err="1"/>
                <a:t>signalling</a:t>
              </a:r>
              <a:r>
                <a:rPr lang="en-US" altLang="ja-JP" i="1" dirty="0"/>
                <a:t> requirements of unified intelligent programmable interface for IPv6”</a:t>
              </a:r>
            </a:p>
          </p:txBody>
        </p:sp>
      </p:grpSp>
      <p:grpSp>
        <p:nvGrpSpPr>
          <p:cNvPr id="42" name="Group 41"/>
          <p:cNvGrpSpPr/>
          <p:nvPr/>
        </p:nvGrpSpPr>
        <p:grpSpPr>
          <a:xfrm>
            <a:off x="0" y="0"/>
            <a:ext cx="9572755" cy="1408612"/>
            <a:chOff x="-23761" y="-1"/>
            <a:chExt cx="19145510" cy="2817223"/>
          </a:xfrm>
        </p:grpSpPr>
        <p:sp>
          <p:nvSpPr>
            <p:cNvPr id="43" name="TextBox 42"/>
            <p:cNvSpPr txBox="1"/>
            <p:nvPr/>
          </p:nvSpPr>
          <p:spPr>
            <a:xfrm>
              <a:off x="5699523" y="16473"/>
              <a:ext cx="13422226" cy="2800749"/>
            </a:xfrm>
            <a:prstGeom prst="rect">
              <a:avLst/>
            </a:prstGeom>
            <a:noFill/>
          </p:spPr>
          <p:txBody>
            <a:bodyPr wrap="none" lIns="45711" tIns="22856" rIns="45711" bIns="22856" rtlCol="0">
              <a:spAutoFit/>
            </a:bodyPr>
            <a:lstStyle/>
            <a:p>
              <a:pPr algn="ctr"/>
              <a:r>
                <a:rPr lang="en-US" sz="4400" b="1" dirty="0" smtClean="0">
                  <a:solidFill>
                    <a:schemeClr val="tx2"/>
                  </a:solidFill>
                  <a:latin typeface="Lato Regular"/>
                  <a:cs typeface="Lato Regular"/>
                </a:rPr>
                <a:t>SDN </a:t>
              </a:r>
              <a:r>
                <a:rPr lang="en-US" sz="2000" b="1" dirty="0" smtClean="0">
                  <a:solidFill>
                    <a:schemeClr val="tx2"/>
                  </a:solidFill>
                  <a:latin typeface="Lato Regular"/>
                  <a:cs typeface="Lato Regular"/>
                </a:rPr>
                <a:t>(software-defined networking) </a:t>
              </a:r>
              <a:r>
                <a:rPr lang="en-US" sz="4400" b="1" dirty="0" smtClean="0">
                  <a:solidFill>
                    <a:schemeClr val="tx2"/>
                  </a:solidFill>
                  <a:latin typeface="Lato Regular"/>
                  <a:cs typeface="Lato Regular"/>
                </a:rPr>
                <a:t/>
              </a:r>
              <a:br>
                <a:rPr lang="en-US" sz="4400" b="1" dirty="0" smtClean="0">
                  <a:solidFill>
                    <a:schemeClr val="tx2"/>
                  </a:solidFill>
                  <a:latin typeface="Lato Regular"/>
                  <a:cs typeface="Lato Regular"/>
                </a:rPr>
              </a:br>
              <a:r>
                <a:rPr lang="en-US" sz="4400" b="1" dirty="0" err="1">
                  <a:solidFill>
                    <a:schemeClr val="tx2"/>
                  </a:solidFill>
                  <a:latin typeface="Lato Regular"/>
                  <a:cs typeface="Lato Regular"/>
                </a:rPr>
                <a:t>Signalling</a:t>
              </a:r>
              <a:r>
                <a:rPr lang="en-US" sz="4400" b="1" dirty="0">
                  <a:solidFill>
                    <a:schemeClr val="tx2"/>
                  </a:solidFill>
                  <a:latin typeface="Lato Regular"/>
                  <a:cs typeface="Lato Regular"/>
                </a:rPr>
                <a:t> and Protocols</a:t>
              </a:r>
              <a:endParaRPr lang="id-ID" sz="4400" b="1" dirty="0">
                <a:solidFill>
                  <a:schemeClr val="tx2"/>
                </a:solidFill>
                <a:latin typeface="Lato Regular"/>
                <a:cs typeface="Lato Regular"/>
              </a:endParaRPr>
            </a:p>
          </p:txBody>
        </p:sp>
        <p:sp>
          <p:nvSpPr>
            <p:cNvPr id="45" name="Subtitle 2"/>
            <p:cNvSpPr txBox="1">
              <a:spLocks/>
            </p:cNvSpPr>
            <p:nvPr/>
          </p:nvSpPr>
          <p:spPr>
            <a:xfrm>
              <a:off x="-23761" y="-1"/>
              <a:ext cx="3240266" cy="804224"/>
            </a:xfrm>
            <a:prstGeom prst="rect">
              <a:avLst/>
            </a:prstGeom>
          </p:spPr>
          <p:txBody>
            <a:bodyPr vert="horz" lIns="108745" tIns="54373" rIns="108745" bIns="54373"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550" dirty="0" smtClean="0">
                  <a:solidFill>
                    <a:schemeClr val="accent1"/>
                  </a:solidFill>
                  <a:latin typeface="Lato Light"/>
                  <a:cs typeface="Lato Light"/>
                </a:rPr>
                <a:t>Achievements</a:t>
              </a:r>
              <a:endParaRPr lang="en-US" sz="1550" dirty="0">
                <a:solidFill>
                  <a:schemeClr val="accent1"/>
                </a:solidFill>
                <a:latin typeface="Lato Light"/>
                <a:cs typeface="Lato Light"/>
              </a:endParaRPr>
            </a:p>
          </p:txBody>
        </p:sp>
      </p:grpSp>
      <p:grpSp>
        <p:nvGrpSpPr>
          <p:cNvPr id="8" name="Group 7"/>
          <p:cNvGrpSpPr/>
          <p:nvPr/>
        </p:nvGrpSpPr>
        <p:grpSpPr>
          <a:xfrm>
            <a:off x="5801249" y="2371259"/>
            <a:ext cx="677641" cy="4020703"/>
            <a:chOff x="6042315" y="2429450"/>
            <a:chExt cx="677641" cy="4020703"/>
          </a:xfrm>
        </p:grpSpPr>
        <p:sp>
          <p:nvSpPr>
            <p:cNvPr id="35" name="Rectangle 34"/>
            <p:cNvSpPr/>
            <p:nvPr/>
          </p:nvSpPr>
          <p:spPr>
            <a:xfrm rot="16200000">
              <a:off x="4068359" y="4419667"/>
              <a:ext cx="4004442" cy="565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6200000">
              <a:off x="4689471" y="4403406"/>
              <a:ext cx="4004442" cy="565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7246730" y="1539300"/>
            <a:ext cx="4315063" cy="4963122"/>
            <a:chOff x="7246730" y="1539300"/>
            <a:chExt cx="4315063" cy="4963122"/>
          </a:xfrm>
        </p:grpSpPr>
        <p:grpSp>
          <p:nvGrpSpPr>
            <p:cNvPr id="6" name="Group 5"/>
            <p:cNvGrpSpPr/>
            <p:nvPr/>
          </p:nvGrpSpPr>
          <p:grpSpPr>
            <a:xfrm>
              <a:off x="7897967" y="1539300"/>
              <a:ext cx="2004552" cy="1986314"/>
              <a:chOff x="5641899" y="4719693"/>
              <a:chExt cx="3403334" cy="3403334"/>
            </a:xfrm>
          </p:grpSpPr>
          <p:sp>
            <p:nvSpPr>
              <p:cNvPr id="94" name="Oval 93"/>
              <p:cNvSpPr>
                <a:spLocks noChangeAspect="1"/>
              </p:cNvSpPr>
              <p:nvPr/>
            </p:nvSpPr>
            <p:spPr>
              <a:xfrm>
                <a:off x="5641899" y="4719693"/>
                <a:ext cx="3403334" cy="3403334"/>
              </a:xfrm>
              <a:prstGeom prst="ellipse">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89" name="弧形 37"/>
              <p:cNvSpPr/>
              <p:nvPr/>
            </p:nvSpPr>
            <p:spPr>
              <a:xfrm>
                <a:off x="5765752" y="4829046"/>
                <a:ext cx="3147122" cy="3147122"/>
              </a:xfrm>
              <a:prstGeom prst="arc">
                <a:avLst>
                  <a:gd name="adj1" fmla="val 100036"/>
                  <a:gd name="adj2" fmla="val 14632219"/>
                </a:avLst>
              </a:prstGeom>
              <a:solidFill>
                <a:schemeClr val="accent4">
                  <a:lumMod val="20000"/>
                  <a:lumOff val="80000"/>
                </a:schemeClr>
              </a:solidFill>
              <a:ln w="2540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700"/>
              </a:p>
            </p:txBody>
          </p:sp>
        </p:grpSp>
        <p:sp>
          <p:nvSpPr>
            <p:cNvPr id="114" name="TextBox 113"/>
            <p:cNvSpPr txBox="1"/>
            <p:nvPr/>
          </p:nvSpPr>
          <p:spPr>
            <a:xfrm>
              <a:off x="7341457" y="4267982"/>
              <a:ext cx="4220336" cy="2234440"/>
            </a:xfrm>
            <a:prstGeom prst="rect">
              <a:avLst/>
            </a:prstGeom>
            <a:noFill/>
          </p:spPr>
          <p:txBody>
            <a:bodyPr wrap="square" lIns="109710" tIns="54855" rIns="109710" bIns="54855" rtlCol="0">
              <a:spAutoFit/>
            </a:bodyPr>
            <a:lstStyle/>
            <a:p>
              <a:pPr>
                <a:defRPr/>
              </a:pPr>
              <a:r>
                <a:rPr lang="en-US" b="1" dirty="0" smtClean="0"/>
                <a:t>Broadband </a:t>
              </a:r>
              <a:r>
                <a:rPr lang="en-US" b="1" dirty="0"/>
                <a:t>Network Gateway </a:t>
              </a:r>
              <a:br>
                <a:rPr lang="en-US" b="1" dirty="0"/>
              </a:br>
              <a:r>
                <a:rPr lang="en-US" sz="1400" dirty="0" smtClean="0"/>
                <a:t>(</a:t>
              </a:r>
              <a:r>
                <a:rPr lang="en-US" sz="1400" dirty="0"/>
                <a:t>Q.BNG-</a:t>
              </a:r>
              <a:r>
                <a:rPr lang="en-US" sz="1400" dirty="0" err="1"/>
                <a:t>DBoD</a:t>
              </a:r>
              <a:r>
                <a:rPr lang="en-US" sz="1400" dirty="0"/>
                <a:t>, Q.BNG-IAP)</a:t>
              </a:r>
            </a:p>
            <a:p>
              <a:pPr>
                <a:defRPr/>
              </a:pPr>
              <a:endParaRPr lang="en-US" sz="1000" b="1" dirty="0" smtClean="0"/>
            </a:p>
            <a:p>
              <a:pPr>
                <a:defRPr/>
              </a:pPr>
              <a:r>
                <a:rPr lang="en-US" b="1" dirty="0" smtClean="0"/>
                <a:t>Mapping </a:t>
              </a:r>
              <a:r>
                <a:rPr lang="en-US" b="1" dirty="0"/>
                <a:t>physical/virtual networks </a:t>
              </a:r>
              <a:r>
                <a:rPr lang="en-US" sz="1400" dirty="0"/>
                <a:t>(</a:t>
              </a:r>
              <a:r>
                <a:rPr lang="en-US" sz="1400" dirty="0" err="1"/>
                <a:t>Q.PVMapping</a:t>
              </a:r>
              <a:r>
                <a:rPr lang="en-US" sz="1400" dirty="0"/>
                <a:t>)</a:t>
              </a:r>
            </a:p>
            <a:p>
              <a:pPr>
                <a:defRPr/>
              </a:pPr>
              <a:endParaRPr lang="en-US" sz="1400" dirty="0"/>
            </a:p>
            <a:p>
              <a:pPr>
                <a:defRPr/>
              </a:pPr>
              <a:r>
                <a:rPr lang="en-US" b="1" dirty="0" smtClean="0"/>
                <a:t>Metro </a:t>
              </a:r>
              <a:r>
                <a:rPr lang="en-US" b="1" dirty="0"/>
                <a:t>orchestration </a:t>
              </a:r>
              <a:r>
                <a:rPr lang="en-US" sz="1400" dirty="0"/>
                <a:t>(Q.SMO)</a:t>
              </a:r>
            </a:p>
            <a:p>
              <a:pPr>
                <a:defRPr/>
              </a:pPr>
              <a:endParaRPr lang="en-US" sz="1400" dirty="0"/>
            </a:p>
            <a:p>
              <a:pPr>
                <a:defRPr/>
              </a:pPr>
              <a:r>
                <a:rPr lang="en-US" b="1" dirty="0" smtClean="0"/>
                <a:t>Central </a:t>
              </a:r>
              <a:r>
                <a:rPr lang="en-US" b="1" dirty="0"/>
                <a:t>office </a:t>
              </a:r>
              <a:r>
                <a:rPr lang="en-US" sz="1400" dirty="0"/>
                <a:t>(Q.SCO)</a:t>
              </a:r>
            </a:p>
          </p:txBody>
        </p:sp>
        <p:sp>
          <p:nvSpPr>
            <p:cNvPr id="31" name="TextBox 30"/>
            <p:cNvSpPr txBox="1"/>
            <p:nvPr/>
          </p:nvSpPr>
          <p:spPr>
            <a:xfrm>
              <a:off x="7246730" y="3499230"/>
              <a:ext cx="4153379" cy="738627"/>
            </a:xfrm>
            <a:prstGeom prst="rect">
              <a:avLst/>
            </a:prstGeom>
            <a:noFill/>
          </p:spPr>
          <p:txBody>
            <a:bodyPr wrap="square" lIns="182843" tIns="91422" rIns="182843" bIns="91422" rtlCol="0">
              <a:spAutoFit/>
            </a:bodyPr>
            <a:lstStyle/>
            <a:p>
              <a:r>
                <a:rPr lang="en-US" dirty="0"/>
                <a:t>Five</a:t>
              </a:r>
              <a:r>
                <a:rPr lang="en-US" sz="1400" dirty="0" smtClean="0">
                  <a:latin typeface="Lato Regular"/>
                </a:rPr>
                <a:t> </a:t>
              </a:r>
              <a:r>
                <a:rPr lang="en-US" dirty="0"/>
                <a:t>ongoing draft Recommendations on SDN signaling requirements </a:t>
              </a:r>
              <a:endParaRPr lang="id-ID" dirty="0"/>
            </a:p>
          </p:txBody>
        </p:sp>
        <p:sp>
          <p:nvSpPr>
            <p:cNvPr id="30" name="TextBox 29"/>
            <p:cNvSpPr txBox="1"/>
            <p:nvPr/>
          </p:nvSpPr>
          <p:spPr>
            <a:xfrm>
              <a:off x="8009241" y="2221554"/>
              <a:ext cx="1782004" cy="707868"/>
            </a:xfrm>
            <a:prstGeom prst="rect">
              <a:avLst/>
            </a:prstGeom>
            <a:noFill/>
          </p:spPr>
          <p:txBody>
            <a:bodyPr wrap="square" lIns="91422" tIns="45711" rIns="91422" bIns="45711" rtlCol="0">
              <a:spAutoFit/>
            </a:bodyPr>
            <a:lstStyle/>
            <a:p>
              <a:pPr algn="ctr"/>
              <a:r>
                <a:rPr lang="en-US" sz="2000" b="1" dirty="0" smtClean="0">
                  <a:latin typeface="Lato Regular"/>
                </a:rPr>
                <a:t>ON-GOING</a:t>
              </a:r>
              <a:br>
                <a:rPr lang="en-US" sz="2000" b="1" dirty="0" smtClean="0">
                  <a:latin typeface="Lato Regular"/>
                </a:rPr>
              </a:br>
              <a:r>
                <a:rPr lang="en-US" sz="2000" b="1" dirty="0" smtClean="0">
                  <a:latin typeface="Lato Regular"/>
                </a:rPr>
                <a:t>WORK</a:t>
              </a:r>
              <a:endParaRPr lang="id-ID" sz="2000" b="1" dirty="0">
                <a:latin typeface="Lato Regular"/>
              </a:endParaRPr>
            </a:p>
          </p:txBody>
        </p:sp>
      </p:grpSp>
    </p:spTree>
    <p:extLst>
      <p:ext uri="{BB962C8B-B14F-4D97-AF65-F5344CB8AC3E}">
        <p14:creationId xmlns:p14="http://schemas.microsoft.com/office/powerpoint/2010/main" val="1825887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1987838" y="241509"/>
            <a:ext cx="8216334" cy="723267"/>
          </a:xfrm>
          <a:prstGeom prst="rect">
            <a:avLst/>
          </a:prstGeom>
          <a:noFill/>
        </p:spPr>
        <p:txBody>
          <a:bodyPr wrap="none" lIns="45711" tIns="22856" rIns="45711" bIns="22856" rtlCol="0">
            <a:spAutoFit/>
          </a:bodyPr>
          <a:lstStyle/>
          <a:p>
            <a:pPr algn="ctr"/>
            <a:r>
              <a:rPr lang="en-US" sz="4400" b="1" dirty="0" smtClean="0">
                <a:solidFill>
                  <a:schemeClr val="tx2"/>
                </a:solidFill>
                <a:latin typeface="Lato" charset="0"/>
                <a:ea typeface="Lato" charset="0"/>
                <a:cs typeface="Lato" charset="0"/>
              </a:rPr>
              <a:t>Other Signaling </a:t>
            </a:r>
            <a:r>
              <a:rPr lang="en-US" sz="4400" b="1" dirty="0">
                <a:solidFill>
                  <a:schemeClr val="tx2"/>
                </a:solidFill>
                <a:latin typeface="Lato" charset="0"/>
                <a:ea typeface="Lato" charset="0"/>
                <a:cs typeface="Lato" charset="0"/>
              </a:rPr>
              <a:t>and P</a:t>
            </a:r>
            <a:r>
              <a:rPr lang="en-US" sz="4400" b="1" dirty="0" smtClean="0">
                <a:solidFill>
                  <a:schemeClr val="tx2"/>
                </a:solidFill>
                <a:latin typeface="Lato" charset="0"/>
                <a:ea typeface="Lato" charset="0"/>
                <a:cs typeface="Lato" charset="0"/>
              </a:rPr>
              <a:t>rotocols</a:t>
            </a:r>
            <a:endParaRPr lang="id-ID" sz="4400" b="1" dirty="0">
              <a:solidFill>
                <a:schemeClr val="tx2"/>
              </a:solidFill>
              <a:latin typeface="Lato" charset="0"/>
              <a:ea typeface="Lato" charset="0"/>
              <a:cs typeface="Lato" charset="0"/>
            </a:endParaRPr>
          </a:p>
        </p:txBody>
      </p:sp>
      <p:sp>
        <p:nvSpPr>
          <p:cNvPr id="45" name="Rectangle 44"/>
          <p:cNvSpPr/>
          <p:nvPr/>
        </p:nvSpPr>
        <p:spPr>
          <a:xfrm>
            <a:off x="874210" y="1953046"/>
            <a:ext cx="2002221" cy="126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TextBox 51"/>
          <p:cNvSpPr txBox="1"/>
          <p:nvPr/>
        </p:nvSpPr>
        <p:spPr>
          <a:xfrm>
            <a:off x="851640" y="1458330"/>
            <a:ext cx="1023037" cy="523220"/>
          </a:xfrm>
          <a:prstGeom prst="rect">
            <a:avLst/>
          </a:prstGeom>
          <a:noFill/>
        </p:spPr>
        <p:txBody>
          <a:bodyPr wrap="none" rtlCol="0">
            <a:spAutoFit/>
          </a:bodyPr>
          <a:lstStyle/>
          <a:p>
            <a:r>
              <a:rPr lang="en-US" sz="2800" b="1" dirty="0">
                <a:solidFill>
                  <a:schemeClr val="tx2"/>
                </a:solidFill>
                <a:latin typeface="Lato Black" charset="0"/>
                <a:ea typeface="Lato Black" charset="0"/>
                <a:cs typeface="Lato Black" charset="0"/>
              </a:rPr>
              <a:t>IPv6 </a:t>
            </a:r>
          </a:p>
        </p:txBody>
      </p:sp>
      <p:sp>
        <p:nvSpPr>
          <p:cNvPr id="73" name="TextBox 72"/>
          <p:cNvSpPr txBox="1"/>
          <p:nvPr/>
        </p:nvSpPr>
        <p:spPr>
          <a:xfrm>
            <a:off x="829606" y="2137710"/>
            <a:ext cx="2164509" cy="1374735"/>
          </a:xfrm>
          <a:prstGeom prst="rect">
            <a:avLst/>
          </a:prstGeom>
          <a:noFill/>
        </p:spPr>
        <p:txBody>
          <a:bodyPr wrap="square" rtlCol="0">
            <a:spAutoFit/>
          </a:bodyPr>
          <a:lstStyle/>
          <a:p>
            <a:pPr>
              <a:lnSpc>
                <a:spcPts val="2020"/>
              </a:lnSpc>
            </a:pPr>
            <a:r>
              <a:rPr lang="en-US" sz="1400" b="1" dirty="0" smtClean="0">
                <a:latin typeface="Lato Light" charset="0"/>
                <a:ea typeface="Lato Light" charset="0"/>
                <a:cs typeface="Lato Light" charset="0"/>
              </a:rPr>
              <a:t>2 Completed</a:t>
            </a:r>
            <a:r>
              <a:rPr lang="en-US" sz="1400" dirty="0" smtClean="0">
                <a:latin typeface="Lato Light" charset="0"/>
                <a:ea typeface="Lato Light" charset="0"/>
                <a:cs typeface="Lato Light" charset="0"/>
              </a:rPr>
              <a:t/>
            </a:r>
            <a:br>
              <a:rPr lang="en-US" sz="1400" dirty="0" smtClean="0">
                <a:latin typeface="Lato Light" charset="0"/>
                <a:ea typeface="Lato Light" charset="0"/>
                <a:cs typeface="Lato Light" charset="0"/>
              </a:rPr>
            </a:br>
            <a:r>
              <a:rPr lang="en-US" sz="1400" dirty="0" smtClean="0">
                <a:latin typeface="Lato Light" charset="0"/>
                <a:ea typeface="Lato Light" charset="0"/>
                <a:cs typeface="Lato Light" charset="0"/>
              </a:rPr>
              <a:t>ITU-T Q.3404</a:t>
            </a:r>
            <a:r>
              <a:rPr lang="en-US" sz="1400" dirty="0">
                <a:latin typeface="Lato Light" charset="0"/>
                <a:ea typeface="Lato Light" charset="0"/>
                <a:cs typeface="Lato Light" charset="0"/>
              </a:rPr>
              <a:t>, </a:t>
            </a:r>
            <a:r>
              <a:rPr lang="en-US" sz="1400" dirty="0" smtClean="0">
                <a:latin typeface="Lato Light" charset="0"/>
                <a:ea typeface="Lato Light" charset="0"/>
                <a:cs typeface="Lato Light" charset="0"/>
              </a:rPr>
              <a:t>Q.3712 </a:t>
            </a:r>
          </a:p>
          <a:p>
            <a:pPr>
              <a:lnSpc>
                <a:spcPts val="2020"/>
              </a:lnSpc>
            </a:pPr>
            <a:r>
              <a:rPr lang="en-US" sz="1400" b="1" dirty="0" smtClean="0">
                <a:latin typeface="Lato Light" charset="0"/>
                <a:ea typeface="Lato Light" charset="0"/>
                <a:cs typeface="Lato Light" charset="0"/>
              </a:rPr>
              <a:t>1 On-going</a:t>
            </a:r>
            <a:r>
              <a:rPr lang="en-US" sz="1400" dirty="0" smtClean="0">
                <a:latin typeface="Lato Light" charset="0"/>
                <a:ea typeface="Lato Light" charset="0"/>
                <a:cs typeface="Lato Light" charset="0"/>
              </a:rPr>
              <a:t/>
            </a:r>
            <a:br>
              <a:rPr lang="en-US" sz="1400" dirty="0" smtClean="0">
                <a:latin typeface="Lato Light" charset="0"/>
                <a:ea typeface="Lato Light" charset="0"/>
                <a:cs typeface="Lato Light" charset="0"/>
              </a:rPr>
            </a:br>
            <a:r>
              <a:rPr lang="en-US" sz="1400" dirty="0" smtClean="0">
                <a:latin typeface="Lato Light" charset="0"/>
                <a:ea typeface="Lato Light" charset="0"/>
                <a:cs typeface="Lato Light" charset="0"/>
              </a:rPr>
              <a:t>Draft ITU-T Q.IPv6ProBB</a:t>
            </a:r>
            <a:endParaRPr lang="en-US" sz="1400" dirty="0">
              <a:latin typeface="Lato Light" charset="0"/>
              <a:ea typeface="Lato Light" charset="0"/>
              <a:cs typeface="Lato Light" charset="0"/>
            </a:endParaRPr>
          </a:p>
        </p:txBody>
      </p:sp>
      <p:sp>
        <p:nvSpPr>
          <p:cNvPr id="21" name="Subtitle 2"/>
          <p:cNvSpPr txBox="1">
            <a:spLocks/>
          </p:cNvSpPr>
          <p:nvPr/>
        </p:nvSpPr>
        <p:spPr>
          <a:xfrm>
            <a:off x="0" y="0"/>
            <a:ext cx="1620133" cy="402112"/>
          </a:xfrm>
          <a:prstGeom prst="rect">
            <a:avLst/>
          </a:prstGeom>
        </p:spPr>
        <p:txBody>
          <a:bodyPr vert="horz" lIns="108745" tIns="54373" rIns="108745" bIns="54373"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550" dirty="0" smtClean="0">
                <a:solidFill>
                  <a:schemeClr val="accent1"/>
                </a:solidFill>
                <a:latin typeface="Lato Light"/>
                <a:cs typeface="Lato Light"/>
              </a:rPr>
              <a:t>Achievements</a:t>
            </a:r>
            <a:endParaRPr lang="en-US" sz="1550" dirty="0">
              <a:solidFill>
                <a:schemeClr val="accent1"/>
              </a:solidFill>
              <a:latin typeface="Lato Light"/>
              <a:cs typeface="Lato Light"/>
            </a:endParaRPr>
          </a:p>
        </p:txBody>
      </p:sp>
      <p:sp>
        <p:nvSpPr>
          <p:cNvPr id="22" name="Rectangle 21"/>
          <p:cNvSpPr/>
          <p:nvPr/>
        </p:nvSpPr>
        <p:spPr>
          <a:xfrm>
            <a:off x="874427" y="5069493"/>
            <a:ext cx="2734555" cy="1846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Box 23"/>
          <p:cNvSpPr txBox="1"/>
          <p:nvPr/>
        </p:nvSpPr>
        <p:spPr>
          <a:xfrm>
            <a:off x="876531" y="5275831"/>
            <a:ext cx="2164509" cy="605294"/>
          </a:xfrm>
          <a:prstGeom prst="rect">
            <a:avLst/>
          </a:prstGeom>
          <a:noFill/>
        </p:spPr>
        <p:txBody>
          <a:bodyPr wrap="square" rtlCol="0">
            <a:spAutoFit/>
          </a:bodyPr>
          <a:lstStyle/>
          <a:p>
            <a:pPr>
              <a:lnSpc>
                <a:spcPts val="2020"/>
              </a:lnSpc>
            </a:pPr>
            <a:r>
              <a:rPr lang="en-US" sz="1600" b="1" dirty="0">
                <a:latin typeface="Lato Light" charset="0"/>
                <a:ea typeface="Lato Light" charset="0"/>
                <a:cs typeface="Lato Light" charset="0"/>
              </a:rPr>
              <a:t>1</a:t>
            </a:r>
            <a:r>
              <a:rPr lang="en-US" sz="1600" b="1" dirty="0" smtClean="0">
                <a:latin typeface="Lato Light" charset="0"/>
                <a:ea typeface="Lato Light" charset="0"/>
                <a:cs typeface="Lato Light" charset="0"/>
              </a:rPr>
              <a:t> Completed</a:t>
            </a:r>
            <a:r>
              <a:rPr lang="en-US" sz="1600" dirty="0" smtClean="0">
                <a:latin typeface="Lato Light" charset="0"/>
                <a:ea typeface="Lato Light" charset="0"/>
                <a:cs typeface="Lato Light" charset="0"/>
              </a:rPr>
              <a:t/>
            </a:r>
            <a:br>
              <a:rPr lang="en-US" sz="1600" dirty="0" smtClean="0">
                <a:latin typeface="Lato Light" charset="0"/>
                <a:ea typeface="Lato Light" charset="0"/>
                <a:cs typeface="Lato Light" charset="0"/>
              </a:rPr>
            </a:br>
            <a:r>
              <a:rPr lang="en-US" sz="1600" dirty="0">
                <a:latin typeface="Lato Light" charset="0"/>
                <a:ea typeface="Lato Light" charset="0"/>
                <a:cs typeface="Lato Light" charset="0"/>
              </a:rPr>
              <a:t>ITU-T </a:t>
            </a:r>
            <a:r>
              <a:rPr lang="en-US" sz="1600" dirty="0" smtClean="0">
                <a:latin typeface="Lato Light" charset="0"/>
                <a:ea typeface="Lato Light" charset="0"/>
                <a:cs typeface="Lato Light" charset="0"/>
              </a:rPr>
              <a:t>Q.3051</a:t>
            </a:r>
          </a:p>
        </p:txBody>
      </p:sp>
      <p:sp>
        <p:nvSpPr>
          <p:cNvPr id="25" name="Rectangle 24"/>
          <p:cNvSpPr/>
          <p:nvPr/>
        </p:nvSpPr>
        <p:spPr>
          <a:xfrm>
            <a:off x="4574058" y="1997583"/>
            <a:ext cx="2002221" cy="1261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 name="TextBox 25"/>
          <p:cNvSpPr txBox="1"/>
          <p:nvPr/>
        </p:nvSpPr>
        <p:spPr>
          <a:xfrm>
            <a:off x="4558365" y="1153265"/>
            <a:ext cx="1912703" cy="830997"/>
          </a:xfrm>
          <a:prstGeom prst="rect">
            <a:avLst/>
          </a:prstGeom>
          <a:noFill/>
        </p:spPr>
        <p:txBody>
          <a:bodyPr wrap="none" rtlCol="0">
            <a:spAutoFit/>
          </a:bodyPr>
          <a:lstStyle/>
          <a:p>
            <a:r>
              <a:rPr lang="en-US" sz="2400" b="1" dirty="0">
                <a:solidFill>
                  <a:schemeClr val="tx2"/>
                </a:solidFill>
                <a:latin typeface="Lato Black" charset="0"/>
                <a:ea typeface="Lato Black" charset="0"/>
                <a:cs typeface="Lato Black" charset="0"/>
              </a:rPr>
              <a:t>Network </a:t>
            </a:r>
            <a:endParaRPr lang="en-US" sz="2400" b="1" dirty="0" smtClean="0">
              <a:solidFill>
                <a:schemeClr val="tx2"/>
              </a:solidFill>
              <a:latin typeface="Lato Black" charset="0"/>
              <a:ea typeface="Lato Black" charset="0"/>
              <a:cs typeface="Lato Black" charset="0"/>
            </a:endParaRPr>
          </a:p>
          <a:p>
            <a:r>
              <a:rPr lang="en-US" sz="2400" b="1" dirty="0" smtClean="0">
                <a:solidFill>
                  <a:schemeClr val="tx2"/>
                </a:solidFill>
                <a:latin typeface="Lato Black" charset="0"/>
                <a:ea typeface="Lato Black" charset="0"/>
                <a:cs typeface="Lato Black" charset="0"/>
              </a:rPr>
              <a:t>attachment </a:t>
            </a:r>
            <a:endParaRPr lang="en-US" sz="2400" b="1" dirty="0">
              <a:solidFill>
                <a:schemeClr val="tx2"/>
              </a:solidFill>
              <a:latin typeface="Lato Black" charset="0"/>
              <a:ea typeface="Lato Black" charset="0"/>
              <a:cs typeface="Lato Black" charset="0"/>
            </a:endParaRPr>
          </a:p>
        </p:txBody>
      </p:sp>
      <p:sp>
        <p:nvSpPr>
          <p:cNvPr id="27" name="TextBox 26"/>
          <p:cNvSpPr txBox="1"/>
          <p:nvPr/>
        </p:nvSpPr>
        <p:spPr>
          <a:xfrm>
            <a:off x="4569382" y="2167479"/>
            <a:ext cx="2164509" cy="1887696"/>
          </a:xfrm>
          <a:prstGeom prst="rect">
            <a:avLst/>
          </a:prstGeom>
          <a:noFill/>
        </p:spPr>
        <p:txBody>
          <a:bodyPr wrap="square" rtlCol="0">
            <a:spAutoFit/>
          </a:bodyPr>
          <a:lstStyle/>
          <a:p>
            <a:pPr>
              <a:lnSpc>
                <a:spcPts val="2020"/>
              </a:lnSpc>
            </a:pPr>
            <a:r>
              <a:rPr lang="en-US" sz="1400" b="1" dirty="0">
                <a:latin typeface="Lato Light" charset="0"/>
                <a:ea typeface="Lato Light" charset="0"/>
                <a:cs typeface="Lato Light" charset="0"/>
              </a:rPr>
              <a:t>4</a:t>
            </a:r>
            <a:r>
              <a:rPr lang="en-US" sz="1400" b="1" dirty="0" smtClean="0">
                <a:latin typeface="Lato Light" charset="0"/>
                <a:ea typeface="Lato Light" charset="0"/>
                <a:cs typeface="Lato Light" charset="0"/>
              </a:rPr>
              <a:t> Completed</a:t>
            </a:r>
            <a:r>
              <a:rPr lang="en-US" sz="1400" dirty="0">
                <a:latin typeface="Lato Light" charset="0"/>
                <a:ea typeface="Lato Light" charset="0"/>
                <a:cs typeface="Lato Light" charset="0"/>
              </a:rPr>
              <a:t/>
            </a:r>
            <a:br>
              <a:rPr lang="en-US" sz="1400" dirty="0">
                <a:latin typeface="Lato Light" charset="0"/>
                <a:ea typeface="Lato Light" charset="0"/>
                <a:cs typeface="Lato Light" charset="0"/>
              </a:rPr>
            </a:br>
            <a:r>
              <a:rPr lang="en-US" sz="1400" dirty="0" smtClean="0">
                <a:latin typeface="Lato Light" charset="0"/>
                <a:ea typeface="Lato Light" charset="0"/>
                <a:cs typeface="Lato Light" charset="0"/>
              </a:rPr>
              <a:t>ITU-T Q.3228</a:t>
            </a:r>
            <a:r>
              <a:rPr lang="en-US" sz="1400" dirty="0">
                <a:latin typeface="Lato Light" charset="0"/>
                <a:ea typeface="Lato Light" charset="0"/>
                <a:cs typeface="Lato Light" charset="0"/>
              </a:rPr>
              <a:t>, Q.3229, Q.3231, Q.3232</a:t>
            </a:r>
            <a:endParaRPr lang="en-US" sz="1400" dirty="0" smtClean="0">
              <a:latin typeface="Lato Light" charset="0"/>
              <a:ea typeface="Lato Light" charset="0"/>
              <a:cs typeface="Lato Light" charset="0"/>
            </a:endParaRPr>
          </a:p>
          <a:p>
            <a:pPr>
              <a:lnSpc>
                <a:spcPts val="2020"/>
              </a:lnSpc>
            </a:pPr>
            <a:r>
              <a:rPr lang="en-US" sz="1400" b="1" dirty="0">
                <a:latin typeface="Lato Light" charset="0"/>
                <a:ea typeface="Lato Light" charset="0"/>
                <a:cs typeface="Lato Light" charset="0"/>
              </a:rPr>
              <a:t>2</a:t>
            </a:r>
            <a:r>
              <a:rPr lang="en-US" sz="1400" b="1" dirty="0" smtClean="0">
                <a:latin typeface="Lato Light" charset="0"/>
                <a:ea typeface="Lato Light" charset="0"/>
                <a:cs typeface="Lato Light" charset="0"/>
              </a:rPr>
              <a:t> On-going</a:t>
            </a:r>
            <a:r>
              <a:rPr lang="en-US" sz="1400" dirty="0">
                <a:latin typeface="Lato Light" charset="0"/>
                <a:ea typeface="Lato Light" charset="0"/>
                <a:cs typeface="Lato Light" charset="0"/>
              </a:rPr>
              <a:t/>
            </a:r>
            <a:br>
              <a:rPr lang="en-US" sz="1400" dirty="0">
                <a:latin typeface="Lato Light" charset="0"/>
                <a:ea typeface="Lato Light" charset="0"/>
                <a:cs typeface="Lato Light" charset="0"/>
              </a:rPr>
            </a:br>
            <a:r>
              <a:rPr lang="en-US" sz="1400" dirty="0" smtClean="0">
                <a:latin typeface="Lato Light" charset="0"/>
                <a:ea typeface="Lato Light" charset="0"/>
                <a:cs typeface="Lato Light" charset="0"/>
              </a:rPr>
              <a:t>Draft ITU-T </a:t>
            </a:r>
            <a:br>
              <a:rPr lang="en-US" sz="1400" dirty="0" smtClean="0">
                <a:latin typeface="Lato Light" charset="0"/>
                <a:ea typeface="Lato Light" charset="0"/>
                <a:cs typeface="Lato Light" charset="0"/>
              </a:rPr>
            </a:br>
            <a:r>
              <a:rPr lang="en-US" sz="1400" dirty="0" smtClean="0">
                <a:latin typeface="Lato Light" charset="0"/>
                <a:ea typeface="Lato Light" charset="0"/>
                <a:cs typeface="Lato Light" charset="0"/>
              </a:rPr>
              <a:t>Q</a:t>
            </a:r>
            <a:r>
              <a:rPr lang="en-US" sz="1400" dirty="0">
                <a:latin typeface="Lato Light" charset="0"/>
                <a:ea typeface="Lato Light" charset="0"/>
                <a:cs typeface="Lato Light" charset="0"/>
              </a:rPr>
              <a:t>. NEA-REQ, </a:t>
            </a:r>
            <a:r>
              <a:rPr lang="en-US" sz="1400" dirty="0" smtClean="0">
                <a:latin typeface="Lato Light" charset="0"/>
                <a:ea typeface="Lato Light" charset="0"/>
                <a:cs typeface="Lato Light" charset="0"/>
              </a:rPr>
              <a:t/>
            </a:r>
            <a:br>
              <a:rPr lang="en-US" sz="1400" dirty="0" smtClean="0">
                <a:latin typeface="Lato Light" charset="0"/>
                <a:ea typeface="Lato Light" charset="0"/>
                <a:cs typeface="Lato Light" charset="0"/>
              </a:rPr>
            </a:br>
            <a:r>
              <a:rPr lang="en-US" sz="1400" dirty="0" smtClean="0">
                <a:latin typeface="Lato Light" charset="0"/>
                <a:ea typeface="Lato Light" charset="0"/>
                <a:cs typeface="Lato Light" charset="0"/>
              </a:rPr>
              <a:t>Q.SAN-MIM</a:t>
            </a:r>
            <a:endParaRPr lang="en-US" sz="1400" dirty="0">
              <a:latin typeface="Lato Light" charset="0"/>
              <a:ea typeface="Lato Light" charset="0"/>
              <a:cs typeface="Lato Light" charset="0"/>
            </a:endParaRPr>
          </a:p>
        </p:txBody>
      </p:sp>
      <p:sp>
        <p:nvSpPr>
          <p:cNvPr id="28" name="Rectangle 27"/>
          <p:cNvSpPr/>
          <p:nvPr/>
        </p:nvSpPr>
        <p:spPr>
          <a:xfrm>
            <a:off x="4555904" y="5088219"/>
            <a:ext cx="2002221" cy="15539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 name="TextBox 28"/>
          <p:cNvSpPr txBox="1"/>
          <p:nvPr/>
        </p:nvSpPr>
        <p:spPr>
          <a:xfrm>
            <a:off x="4507546" y="4270999"/>
            <a:ext cx="2303836" cy="830997"/>
          </a:xfrm>
          <a:prstGeom prst="rect">
            <a:avLst/>
          </a:prstGeom>
          <a:noFill/>
        </p:spPr>
        <p:txBody>
          <a:bodyPr wrap="none" rtlCol="0">
            <a:spAutoFit/>
          </a:bodyPr>
          <a:lstStyle/>
          <a:p>
            <a:r>
              <a:rPr lang="en-US" sz="2400" b="1" dirty="0">
                <a:solidFill>
                  <a:schemeClr val="tx2"/>
                </a:solidFill>
                <a:latin typeface="Lato Black" charset="0"/>
                <a:ea typeface="Lato Black" charset="0"/>
                <a:cs typeface="Lato Black" charset="0"/>
              </a:rPr>
              <a:t>IP-based SMS </a:t>
            </a:r>
            <a:r>
              <a:rPr lang="en-US" sz="2400" b="1" dirty="0" smtClean="0">
                <a:solidFill>
                  <a:schemeClr val="tx2"/>
                </a:solidFill>
                <a:latin typeface="Lato Black" charset="0"/>
                <a:ea typeface="Lato Black" charset="0"/>
                <a:cs typeface="Lato Black" charset="0"/>
              </a:rPr>
              <a:t/>
            </a:r>
            <a:br>
              <a:rPr lang="en-US" sz="2400" b="1" dirty="0" smtClean="0">
                <a:solidFill>
                  <a:schemeClr val="tx2"/>
                </a:solidFill>
                <a:latin typeface="Lato Black" charset="0"/>
                <a:ea typeface="Lato Black" charset="0"/>
                <a:cs typeface="Lato Black" charset="0"/>
              </a:rPr>
            </a:br>
            <a:r>
              <a:rPr lang="en-US" sz="2400" b="1" dirty="0" smtClean="0">
                <a:solidFill>
                  <a:schemeClr val="tx2"/>
                </a:solidFill>
                <a:latin typeface="Lato Black" charset="0"/>
                <a:ea typeface="Lato Black" charset="0"/>
                <a:cs typeface="Lato Black" charset="0"/>
              </a:rPr>
              <a:t>over </a:t>
            </a:r>
            <a:r>
              <a:rPr lang="en-US" sz="2400" b="1" dirty="0">
                <a:solidFill>
                  <a:schemeClr val="tx2"/>
                </a:solidFill>
                <a:latin typeface="Lato Black" charset="0"/>
                <a:ea typeface="Lato Black" charset="0"/>
                <a:cs typeface="Lato Black" charset="0"/>
              </a:rPr>
              <a:t>NGN </a:t>
            </a:r>
          </a:p>
        </p:txBody>
      </p:sp>
      <p:sp>
        <p:nvSpPr>
          <p:cNvPr id="30" name="TextBox 29"/>
          <p:cNvSpPr txBox="1"/>
          <p:nvPr/>
        </p:nvSpPr>
        <p:spPr>
          <a:xfrm>
            <a:off x="4555904" y="5363218"/>
            <a:ext cx="2164509" cy="861774"/>
          </a:xfrm>
          <a:prstGeom prst="rect">
            <a:avLst/>
          </a:prstGeom>
          <a:noFill/>
        </p:spPr>
        <p:txBody>
          <a:bodyPr wrap="square" rtlCol="0">
            <a:spAutoFit/>
          </a:bodyPr>
          <a:lstStyle/>
          <a:p>
            <a:pPr>
              <a:lnSpc>
                <a:spcPts val="2020"/>
              </a:lnSpc>
            </a:pPr>
            <a:r>
              <a:rPr lang="en-US" sz="1400" b="1" dirty="0" smtClean="0">
                <a:latin typeface="Lato Light" charset="0"/>
                <a:ea typeface="Lato Light" charset="0"/>
                <a:cs typeface="Lato Light" charset="0"/>
              </a:rPr>
              <a:t>1 On-going</a:t>
            </a:r>
            <a:r>
              <a:rPr lang="en-US" sz="1400" dirty="0">
                <a:latin typeface="Lato Light" charset="0"/>
                <a:ea typeface="Lato Light" charset="0"/>
                <a:cs typeface="Lato Light" charset="0"/>
              </a:rPr>
              <a:t/>
            </a:r>
            <a:br>
              <a:rPr lang="en-US" sz="1400" dirty="0">
                <a:latin typeface="Lato Light" charset="0"/>
                <a:ea typeface="Lato Light" charset="0"/>
                <a:cs typeface="Lato Light" charset="0"/>
              </a:rPr>
            </a:br>
            <a:r>
              <a:rPr lang="en-US" sz="1400" dirty="0" smtClean="0">
                <a:latin typeface="Lato Light" charset="0"/>
                <a:ea typeface="Lato Light" charset="0"/>
                <a:cs typeface="Lato Light" charset="0"/>
              </a:rPr>
              <a:t>Draft ITU-T </a:t>
            </a:r>
            <a:br>
              <a:rPr lang="en-US" sz="1400" dirty="0" smtClean="0">
                <a:latin typeface="Lato Light" charset="0"/>
                <a:ea typeface="Lato Light" charset="0"/>
                <a:cs typeface="Lato Light" charset="0"/>
              </a:rPr>
            </a:br>
            <a:r>
              <a:rPr lang="en-US" sz="1400" dirty="0" err="1" smtClean="0">
                <a:latin typeface="Lato Light" charset="0"/>
                <a:ea typeface="Lato Light" charset="0"/>
                <a:cs typeface="Lato Light" charset="0"/>
              </a:rPr>
              <a:t>Q.Arc</a:t>
            </a:r>
            <a:r>
              <a:rPr lang="en-US" sz="1400" dirty="0" smtClean="0">
                <a:latin typeface="Lato Light" charset="0"/>
                <a:ea typeface="Lato Light" charset="0"/>
                <a:cs typeface="Lato Light" charset="0"/>
              </a:rPr>
              <a:t>-IPSMS</a:t>
            </a:r>
            <a:endParaRPr lang="en-US" sz="1400" dirty="0">
              <a:latin typeface="Lato Light" charset="0"/>
              <a:ea typeface="Lato Light" charset="0"/>
              <a:cs typeface="Lato Light" charset="0"/>
            </a:endParaRPr>
          </a:p>
        </p:txBody>
      </p:sp>
      <p:sp>
        <p:nvSpPr>
          <p:cNvPr id="31" name="Rectangle 30"/>
          <p:cNvSpPr/>
          <p:nvPr/>
        </p:nvSpPr>
        <p:spPr>
          <a:xfrm>
            <a:off x="7676847" y="1986681"/>
            <a:ext cx="3003042" cy="1280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Box 31"/>
          <p:cNvSpPr txBox="1"/>
          <p:nvPr/>
        </p:nvSpPr>
        <p:spPr>
          <a:xfrm>
            <a:off x="7568555" y="1140290"/>
            <a:ext cx="4221027" cy="830997"/>
          </a:xfrm>
          <a:prstGeom prst="rect">
            <a:avLst/>
          </a:prstGeom>
          <a:noFill/>
        </p:spPr>
        <p:txBody>
          <a:bodyPr wrap="none" rtlCol="0">
            <a:spAutoFit/>
          </a:bodyPr>
          <a:lstStyle/>
          <a:p>
            <a:r>
              <a:rPr lang="en-US" sz="2400" b="1" dirty="0">
                <a:solidFill>
                  <a:schemeClr val="tx2"/>
                </a:solidFill>
                <a:latin typeface="Lato Black" charset="0"/>
                <a:ea typeface="Lato Black" charset="0"/>
                <a:cs typeface="Lato Black" charset="0"/>
              </a:rPr>
              <a:t>Peer2Peer communication, </a:t>
            </a:r>
            <a:br>
              <a:rPr lang="en-US" sz="2400" b="1" dirty="0">
                <a:solidFill>
                  <a:schemeClr val="tx2"/>
                </a:solidFill>
                <a:latin typeface="Lato Black" charset="0"/>
                <a:ea typeface="Lato Black" charset="0"/>
                <a:cs typeface="Lato Black" charset="0"/>
              </a:rPr>
            </a:br>
            <a:r>
              <a:rPr lang="en-US" sz="2400" b="1" dirty="0">
                <a:solidFill>
                  <a:schemeClr val="tx2"/>
                </a:solidFill>
                <a:latin typeface="Lato Black" charset="0"/>
                <a:ea typeface="Lato Black" charset="0"/>
                <a:cs typeface="Lato Black" charset="0"/>
              </a:rPr>
              <a:t>multimedia </a:t>
            </a:r>
            <a:r>
              <a:rPr lang="en-US" sz="2400" b="1" dirty="0" smtClean="0">
                <a:solidFill>
                  <a:schemeClr val="tx2"/>
                </a:solidFill>
                <a:latin typeface="Lato Black" charset="0"/>
                <a:ea typeface="Lato Black" charset="0"/>
                <a:cs typeface="Lato Black" charset="0"/>
              </a:rPr>
              <a:t>streaming</a:t>
            </a:r>
          </a:p>
        </p:txBody>
      </p:sp>
      <p:sp>
        <p:nvSpPr>
          <p:cNvPr id="33" name="TextBox 32"/>
          <p:cNvSpPr txBox="1"/>
          <p:nvPr/>
        </p:nvSpPr>
        <p:spPr>
          <a:xfrm>
            <a:off x="7676847" y="2157946"/>
            <a:ext cx="2587912" cy="2144177"/>
          </a:xfrm>
          <a:prstGeom prst="rect">
            <a:avLst/>
          </a:prstGeom>
          <a:noFill/>
        </p:spPr>
        <p:txBody>
          <a:bodyPr wrap="square" rtlCol="0">
            <a:spAutoFit/>
          </a:bodyPr>
          <a:lstStyle/>
          <a:p>
            <a:pPr>
              <a:lnSpc>
                <a:spcPts val="2020"/>
              </a:lnSpc>
            </a:pPr>
            <a:r>
              <a:rPr lang="en-US" sz="1400" b="1" dirty="0" smtClean="0">
                <a:latin typeface="Lato Light" charset="0"/>
                <a:ea typeface="Lato Light" charset="0"/>
                <a:cs typeface="Lato Light" charset="0"/>
              </a:rPr>
              <a:t>3 Completed</a:t>
            </a:r>
            <a:r>
              <a:rPr lang="en-US" sz="1400" dirty="0" smtClean="0">
                <a:latin typeface="Lato Light" charset="0"/>
                <a:ea typeface="Lato Light" charset="0"/>
                <a:cs typeface="Lato Light" charset="0"/>
              </a:rPr>
              <a:t/>
            </a:r>
            <a:br>
              <a:rPr lang="en-US" sz="1400" dirty="0" smtClean="0">
                <a:latin typeface="Lato Light" charset="0"/>
                <a:ea typeface="Lato Light" charset="0"/>
                <a:cs typeface="Lato Light" charset="0"/>
              </a:rPr>
            </a:br>
            <a:r>
              <a:rPr lang="en-US" sz="1400" dirty="0">
                <a:latin typeface="Lato Light" charset="0"/>
                <a:ea typeface="Lato Light" charset="0"/>
                <a:cs typeface="Lato Light" charset="0"/>
              </a:rPr>
              <a:t>ITU-T X.609, X.609.1, X.609.2</a:t>
            </a:r>
            <a:endParaRPr lang="en-US" sz="1400" dirty="0" smtClean="0">
              <a:latin typeface="Lato Light" charset="0"/>
              <a:ea typeface="Lato Light" charset="0"/>
              <a:cs typeface="Lato Light" charset="0"/>
            </a:endParaRPr>
          </a:p>
          <a:p>
            <a:pPr>
              <a:lnSpc>
                <a:spcPts val="2020"/>
              </a:lnSpc>
            </a:pPr>
            <a:r>
              <a:rPr lang="en-US" sz="1400" i="1" dirty="0">
                <a:solidFill>
                  <a:schemeClr val="tx2"/>
                </a:solidFill>
                <a:latin typeface="Lato Black" charset="0"/>
                <a:ea typeface="Lato Black" charset="0"/>
                <a:cs typeface="Lato Black" charset="0"/>
              </a:rPr>
              <a:t>(joint texts with ISO/IEC)</a:t>
            </a:r>
          </a:p>
          <a:p>
            <a:pPr>
              <a:lnSpc>
                <a:spcPts val="2020"/>
              </a:lnSpc>
            </a:pPr>
            <a:r>
              <a:rPr lang="en-US" sz="1400" b="1" dirty="0" smtClean="0">
                <a:latin typeface="Lato Light" charset="0"/>
                <a:ea typeface="Lato Light" charset="0"/>
                <a:cs typeface="Lato Light" charset="0"/>
              </a:rPr>
              <a:t>4 On-going</a:t>
            </a:r>
            <a:r>
              <a:rPr lang="en-US" sz="1400" dirty="0">
                <a:latin typeface="Lato Light" charset="0"/>
                <a:ea typeface="Lato Light" charset="0"/>
                <a:cs typeface="Lato Light" charset="0"/>
              </a:rPr>
              <a:t/>
            </a:r>
            <a:br>
              <a:rPr lang="en-US" sz="1400" dirty="0">
                <a:latin typeface="Lato Light" charset="0"/>
                <a:ea typeface="Lato Light" charset="0"/>
                <a:cs typeface="Lato Light" charset="0"/>
              </a:rPr>
            </a:br>
            <a:r>
              <a:rPr lang="en-US" sz="1400" dirty="0" smtClean="0">
                <a:latin typeface="Lato Light" charset="0"/>
                <a:ea typeface="Lato Light" charset="0"/>
                <a:cs typeface="Lato Light" charset="0"/>
              </a:rPr>
              <a:t>Draft ITU-T </a:t>
            </a:r>
            <a:r>
              <a:rPr lang="en-US" sz="1400" dirty="0" err="1" smtClean="0">
                <a:latin typeface="Lato Light" charset="0"/>
                <a:ea typeface="Lato Light" charset="0"/>
                <a:cs typeface="Lato Light" charset="0"/>
              </a:rPr>
              <a:t>Q.rrp</a:t>
            </a:r>
            <a:r>
              <a:rPr lang="en-US" sz="1400" dirty="0">
                <a:latin typeface="Lato Light" charset="0"/>
                <a:ea typeface="Lato Light" charset="0"/>
                <a:cs typeface="Lato Light" charset="0"/>
              </a:rPr>
              <a:t>, X.mp2p-msomp, X.mp2p-mspp, </a:t>
            </a:r>
            <a:r>
              <a:rPr lang="en-US" sz="1400" dirty="0" smtClean="0">
                <a:latin typeface="Lato Light" charset="0"/>
                <a:ea typeface="Lato Light" charset="0"/>
                <a:cs typeface="Lato Light" charset="0"/>
              </a:rPr>
              <a:t>X.mp2p-mssr</a:t>
            </a:r>
            <a:br>
              <a:rPr lang="en-US" sz="1400" dirty="0" smtClean="0">
                <a:latin typeface="Lato Light" charset="0"/>
                <a:ea typeface="Lato Light" charset="0"/>
                <a:cs typeface="Lato Light" charset="0"/>
              </a:rPr>
            </a:br>
            <a:endParaRPr lang="en-US" sz="1400" dirty="0">
              <a:latin typeface="Lato Light" charset="0"/>
              <a:ea typeface="Lato Light" charset="0"/>
              <a:cs typeface="Lato Light" charset="0"/>
            </a:endParaRPr>
          </a:p>
        </p:txBody>
      </p:sp>
      <p:sp>
        <p:nvSpPr>
          <p:cNvPr id="34" name="Rectangle 33"/>
          <p:cNvSpPr/>
          <p:nvPr/>
        </p:nvSpPr>
        <p:spPr>
          <a:xfrm>
            <a:off x="7720915" y="5101996"/>
            <a:ext cx="2002221" cy="12612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 name="TextBox 34"/>
          <p:cNvSpPr txBox="1"/>
          <p:nvPr/>
        </p:nvSpPr>
        <p:spPr>
          <a:xfrm>
            <a:off x="7643796" y="4264354"/>
            <a:ext cx="3415070" cy="830997"/>
          </a:xfrm>
          <a:prstGeom prst="rect">
            <a:avLst/>
          </a:prstGeom>
          <a:noFill/>
        </p:spPr>
        <p:txBody>
          <a:bodyPr wrap="square" rtlCol="0">
            <a:spAutoFit/>
          </a:bodyPr>
          <a:lstStyle/>
          <a:p>
            <a:r>
              <a:rPr lang="en-US" sz="2400" b="1" dirty="0">
                <a:solidFill>
                  <a:schemeClr val="tx2"/>
                </a:solidFill>
                <a:latin typeface="Lato Black" charset="0"/>
                <a:ea typeface="Lato Black" charset="0"/>
                <a:cs typeface="Lato Black" charset="0"/>
              </a:rPr>
              <a:t>Emergency </a:t>
            </a:r>
            <a:r>
              <a:rPr lang="en-US" sz="2400" b="1" dirty="0" smtClean="0">
                <a:solidFill>
                  <a:schemeClr val="tx2"/>
                </a:solidFill>
                <a:latin typeface="Lato Black" charset="0"/>
                <a:ea typeface="Lato Black" charset="0"/>
                <a:cs typeface="Lato Black" charset="0"/>
              </a:rPr>
              <a:t>Telecommunications </a:t>
            </a:r>
            <a:endParaRPr lang="en-US" sz="2400" b="1" dirty="0">
              <a:solidFill>
                <a:schemeClr val="tx2"/>
              </a:solidFill>
              <a:latin typeface="Lato Black" charset="0"/>
              <a:ea typeface="Lato Black" charset="0"/>
              <a:cs typeface="Lato Black" charset="0"/>
            </a:endParaRPr>
          </a:p>
        </p:txBody>
      </p:sp>
      <p:sp>
        <p:nvSpPr>
          <p:cNvPr id="36" name="TextBox 35"/>
          <p:cNvSpPr txBox="1"/>
          <p:nvPr/>
        </p:nvSpPr>
        <p:spPr>
          <a:xfrm>
            <a:off x="7676847" y="5298232"/>
            <a:ext cx="2164509" cy="1118255"/>
          </a:xfrm>
          <a:prstGeom prst="rect">
            <a:avLst/>
          </a:prstGeom>
          <a:noFill/>
        </p:spPr>
        <p:txBody>
          <a:bodyPr wrap="square" rtlCol="0">
            <a:spAutoFit/>
          </a:bodyPr>
          <a:lstStyle/>
          <a:p>
            <a:pPr>
              <a:lnSpc>
                <a:spcPts val="2020"/>
              </a:lnSpc>
            </a:pPr>
            <a:r>
              <a:rPr lang="en-US" sz="1400" b="1" dirty="0" smtClean="0">
                <a:latin typeface="Lato Light" charset="0"/>
                <a:ea typeface="Lato Light" charset="0"/>
                <a:cs typeface="Lato Light" charset="0"/>
              </a:rPr>
              <a:t>Four Supplements to </a:t>
            </a:r>
            <a:br>
              <a:rPr lang="en-US" sz="1400" b="1" dirty="0" smtClean="0">
                <a:latin typeface="Lato Light" charset="0"/>
                <a:ea typeface="Lato Light" charset="0"/>
                <a:cs typeface="Lato Light" charset="0"/>
              </a:rPr>
            </a:br>
            <a:r>
              <a:rPr lang="en-US" sz="1400" b="1" dirty="0" smtClean="0">
                <a:latin typeface="Lato Light" charset="0"/>
                <a:ea typeface="Lato Light" charset="0"/>
                <a:cs typeface="Lato Light" charset="0"/>
              </a:rPr>
              <a:t>Q-series approved</a:t>
            </a:r>
            <a:r>
              <a:rPr lang="en-US" sz="1400" dirty="0">
                <a:latin typeface="Lato Light" charset="0"/>
                <a:ea typeface="Lato Light" charset="0"/>
                <a:cs typeface="Lato Light" charset="0"/>
              </a:rPr>
              <a:t/>
            </a:r>
            <a:br>
              <a:rPr lang="en-US" sz="1400" dirty="0">
                <a:latin typeface="Lato Light" charset="0"/>
                <a:ea typeface="Lato Light" charset="0"/>
                <a:cs typeface="Lato Light" charset="0"/>
              </a:rPr>
            </a:br>
            <a:r>
              <a:rPr lang="en-US" sz="1400" dirty="0" smtClean="0">
                <a:latin typeface="Lato Light" charset="0"/>
                <a:ea typeface="Lato Light" charset="0"/>
                <a:cs typeface="Lato Light" charset="0"/>
              </a:rPr>
              <a:t>ITU-T Sup</a:t>
            </a:r>
            <a:r>
              <a:rPr lang="en-US" sz="1400" dirty="0">
                <a:latin typeface="Lato Light" charset="0"/>
                <a:ea typeface="Lato Light" charset="0"/>
                <a:cs typeface="Lato Light" charset="0"/>
              </a:rPr>
              <a:t>. 49, 62, </a:t>
            </a:r>
            <a:r>
              <a:rPr lang="en-US" sz="1400" dirty="0" smtClean="0">
                <a:latin typeface="Lato Light" charset="0"/>
                <a:ea typeface="Lato Light" charset="0"/>
                <a:cs typeface="Lato Light" charset="0"/>
              </a:rPr>
              <a:t/>
            </a:r>
            <a:br>
              <a:rPr lang="en-US" sz="1400" dirty="0" smtClean="0">
                <a:latin typeface="Lato Light" charset="0"/>
                <a:ea typeface="Lato Light" charset="0"/>
                <a:cs typeface="Lato Light" charset="0"/>
              </a:rPr>
            </a:br>
            <a:r>
              <a:rPr lang="en-US" sz="1400" dirty="0" smtClean="0">
                <a:latin typeface="Lato Light" charset="0"/>
                <a:ea typeface="Lato Light" charset="0"/>
                <a:cs typeface="Lato Light" charset="0"/>
              </a:rPr>
              <a:t>63</a:t>
            </a:r>
            <a:r>
              <a:rPr lang="en-US" sz="1400" dirty="0">
                <a:latin typeface="Lato Light" charset="0"/>
                <a:ea typeface="Lato Light" charset="0"/>
                <a:cs typeface="Lato Light" charset="0"/>
              </a:rPr>
              <a:t>, </a:t>
            </a:r>
            <a:r>
              <a:rPr lang="en-US" sz="1400" dirty="0" smtClean="0">
                <a:latin typeface="Lato Light" charset="0"/>
                <a:ea typeface="Lato Light" charset="0"/>
                <a:cs typeface="Lato Light" charset="0"/>
              </a:rPr>
              <a:t>68</a:t>
            </a:r>
            <a:endParaRPr lang="en-US" sz="1400" dirty="0">
              <a:latin typeface="Lato Light" charset="0"/>
              <a:ea typeface="Lato Light" charset="0"/>
              <a:cs typeface="Lato Light" charset="0"/>
            </a:endParaRPr>
          </a:p>
        </p:txBody>
      </p:sp>
      <p:sp>
        <p:nvSpPr>
          <p:cNvPr id="37" name="TextBox 36"/>
          <p:cNvSpPr txBox="1"/>
          <p:nvPr/>
        </p:nvSpPr>
        <p:spPr>
          <a:xfrm>
            <a:off x="811627" y="3890214"/>
            <a:ext cx="3074881" cy="1200329"/>
          </a:xfrm>
          <a:prstGeom prst="rect">
            <a:avLst/>
          </a:prstGeom>
          <a:noFill/>
        </p:spPr>
        <p:txBody>
          <a:bodyPr wrap="none" rtlCol="0">
            <a:spAutoFit/>
          </a:bodyPr>
          <a:lstStyle/>
          <a:p>
            <a:r>
              <a:rPr lang="en-US" sz="2400" b="1" dirty="0">
                <a:solidFill>
                  <a:schemeClr val="tx2"/>
                </a:solidFill>
                <a:latin typeface="Lato Black" charset="0"/>
                <a:ea typeface="Lato Black" charset="0"/>
                <a:cs typeface="Lato Black" charset="0"/>
              </a:rPr>
              <a:t>Control</a:t>
            </a:r>
            <a:r>
              <a:rPr lang="en-US" sz="2400" b="1" dirty="0" smtClean="0">
                <a:solidFill>
                  <a:schemeClr val="tx2"/>
                </a:solidFill>
                <a:latin typeface="Lato Black" charset="0"/>
                <a:ea typeface="Lato Black" charset="0"/>
                <a:cs typeface="Lato Black" charset="0"/>
              </a:rPr>
              <a:t> </a:t>
            </a:r>
            <a:r>
              <a:rPr lang="en-US" sz="2400" b="1" dirty="0">
                <a:solidFill>
                  <a:schemeClr val="tx2"/>
                </a:solidFill>
                <a:latin typeface="Lato Black" charset="0"/>
                <a:ea typeface="Lato Black" charset="0"/>
                <a:cs typeface="Lato Black" charset="0"/>
              </a:rPr>
              <a:t>plane of </a:t>
            </a:r>
            <a:r>
              <a:rPr lang="en-US" sz="2400" b="1" dirty="0" smtClean="0">
                <a:solidFill>
                  <a:schemeClr val="tx2"/>
                </a:solidFill>
                <a:latin typeface="Lato Black" charset="0"/>
                <a:ea typeface="Lato Black" charset="0"/>
                <a:cs typeface="Lato Black" charset="0"/>
              </a:rPr>
              <a:t/>
            </a:r>
            <a:br>
              <a:rPr lang="en-US" sz="2400" b="1" dirty="0" smtClean="0">
                <a:solidFill>
                  <a:schemeClr val="tx2"/>
                </a:solidFill>
                <a:latin typeface="Lato Black" charset="0"/>
                <a:ea typeface="Lato Black" charset="0"/>
                <a:cs typeface="Lato Black" charset="0"/>
              </a:rPr>
            </a:br>
            <a:r>
              <a:rPr lang="en-US" sz="2400" b="1" dirty="0" smtClean="0">
                <a:solidFill>
                  <a:schemeClr val="tx2"/>
                </a:solidFill>
                <a:latin typeface="Lato Black" charset="0"/>
                <a:ea typeface="Lato Black" charset="0"/>
                <a:cs typeface="Lato Black" charset="0"/>
              </a:rPr>
              <a:t>Distributed </a:t>
            </a:r>
            <a:r>
              <a:rPr lang="en-US" sz="2400" b="1" dirty="0">
                <a:solidFill>
                  <a:schemeClr val="tx2"/>
                </a:solidFill>
                <a:latin typeface="Lato Black" charset="0"/>
                <a:ea typeface="Lato Black" charset="0"/>
                <a:cs typeface="Lato Black" charset="0"/>
              </a:rPr>
              <a:t>Service </a:t>
            </a:r>
            <a:r>
              <a:rPr lang="en-US" sz="2400" b="1" dirty="0" smtClean="0">
                <a:solidFill>
                  <a:schemeClr val="tx2"/>
                </a:solidFill>
                <a:latin typeface="Lato Black" charset="0"/>
                <a:ea typeface="Lato Black" charset="0"/>
                <a:cs typeface="Lato Black" charset="0"/>
              </a:rPr>
              <a:t/>
            </a:r>
            <a:br>
              <a:rPr lang="en-US" sz="2400" b="1" dirty="0" smtClean="0">
                <a:solidFill>
                  <a:schemeClr val="tx2"/>
                </a:solidFill>
                <a:latin typeface="Lato Black" charset="0"/>
                <a:ea typeface="Lato Black" charset="0"/>
                <a:cs typeface="Lato Black" charset="0"/>
              </a:rPr>
            </a:br>
            <a:r>
              <a:rPr lang="en-US" sz="2400" b="1" dirty="0" smtClean="0">
                <a:solidFill>
                  <a:schemeClr val="tx2"/>
                </a:solidFill>
                <a:latin typeface="Lato Black" charset="0"/>
                <a:ea typeface="Lato Black" charset="0"/>
                <a:cs typeface="Lato Black" charset="0"/>
              </a:rPr>
              <a:t>Networking </a:t>
            </a:r>
            <a:endParaRPr lang="en-US" sz="2400" b="1" i="1" dirty="0">
              <a:solidFill>
                <a:schemeClr val="tx2"/>
              </a:solidFill>
              <a:latin typeface="Lato Black" charset="0"/>
              <a:ea typeface="Lato Black" charset="0"/>
              <a:cs typeface="Lato Black" charset="0"/>
            </a:endParaRPr>
          </a:p>
        </p:txBody>
      </p:sp>
    </p:spTree>
    <p:extLst>
      <p:ext uri="{BB962C8B-B14F-4D97-AF65-F5344CB8AC3E}">
        <p14:creationId xmlns:p14="http://schemas.microsoft.com/office/powerpoint/2010/main" val="3594023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7423" y="0"/>
            <a:ext cx="642412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1951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2779971" y="1228242"/>
            <a:ext cx="1808472" cy="400091"/>
          </a:xfrm>
          <a:prstGeom prst="rect">
            <a:avLst/>
          </a:prstGeom>
          <a:noFill/>
        </p:spPr>
        <p:txBody>
          <a:bodyPr wrap="none" lIns="91422" tIns="45711" rIns="91422" bIns="45711" rtlCol="0">
            <a:spAutoFit/>
          </a:bodyPr>
          <a:lstStyle/>
          <a:p>
            <a:r>
              <a:rPr lang="en-US" sz="2000" b="1" dirty="0" smtClean="0">
                <a:solidFill>
                  <a:schemeClr val="accent5">
                    <a:lumMod val="60000"/>
                    <a:lumOff val="40000"/>
                  </a:schemeClr>
                </a:solidFill>
                <a:latin typeface="Lato Regular"/>
              </a:rPr>
              <a:t> The Problem</a:t>
            </a:r>
            <a:endParaRPr lang="id-ID" sz="2000" b="1" dirty="0">
              <a:solidFill>
                <a:schemeClr val="accent5">
                  <a:lumMod val="60000"/>
                  <a:lumOff val="40000"/>
                </a:schemeClr>
              </a:solidFill>
              <a:latin typeface="Lato Regular"/>
            </a:endParaRPr>
          </a:p>
        </p:txBody>
      </p:sp>
      <p:sp>
        <p:nvSpPr>
          <p:cNvPr id="107" name="TextBox 106"/>
          <p:cNvSpPr txBox="1"/>
          <p:nvPr/>
        </p:nvSpPr>
        <p:spPr>
          <a:xfrm>
            <a:off x="2882935" y="1685523"/>
            <a:ext cx="5124459" cy="1040267"/>
          </a:xfrm>
          <a:prstGeom prst="rect">
            <a:avLst/>
          </a:prstGeom>
          <a:noFill/>
        </p:spPr>
        <p:txBody>
          <a:bodyPr wrap="square" lIns="91422" tIns="45711" rIns="91422" bIns="45711" rtlCol="0">
            <a:spAutoFit/>
          </a:bodyPr>
          <a:lstStyle/>
          <a:p>
            <a:pPr>
              <a:lnSpc>
                <a:spcPct val="110000"/>
              </a:lnSpc>
            </a:pPr>
            <a:r>
              <a:rPr lang="en-US" sz="1400" b="1" dirty="0">
                <a:solidFill>
                  <a:schemeClr val="tx2"/>
                </a:solidFill>
                <a:latin typeface="Lato Light"/>
                <a:cs typeface="Lato Light"/>
              </a:rPr>
              <a:t>PP-14 Resolution 188 </a:t>
            </a:r>
            <a:r>
              <a:rPr lang="en-US" sz="1000" i="1" dirty="0">
                <a:solidFill>
                  <a:schemeClr val="tx2"/>
                </a:solidFill>
                <a:latin typeface="Lato Light"/>
                <a:cs typeface="Lato Light"/>
              </a:rPr>
              <a:t>(BUSAN, 2014) </a:t>
            </a:r>
            <a:r>
              <a:rPr lang="en-US" sz="1000" i="1" dirty="0" smtClean="0">
                <a:solidFill>
                  <a:schemeClr val="tx2"/>
                </a:solidFill>
                <a:latin typeface="Lato Light"/>
                <a:cs typeface="Lato Light"/>
              </a:rPr>
              <a:t/>
            </a:r>
            <a:br>
              <a:rPr lang="en-US" sz="1000" i="1" dirty="0" smtClean="0">
                <a:solidFill>
                  <a:schemeClr val="tx2"/>
                </a:solidFill>
                <a:latin typeface="Lato Light"/>
                <a:cs typeface="Lato Light"/>
              </a:rPr>
            </a:br>
            <a:r>
              <a:rPr lang="en-US" sz="1400" dirty="0" smtClean="0">
                <a:solidFill>
                  <a:schemeClr val="tx2"/>
                </a:solidFill>
                <a:latin typeface="Lato Light"/>
                <a:cs typeface="Lato Light"/>
              </a:rPr>
              <a:t>"Combating counterfeit telecommunication/information and communication technology devices"</a:t>
            </a:r>
            <a:endParaRPr lang="en-US" sz="1400" dirty="0">
              <a:solidFill>
                <a:schemeClr val="tx2"/>
              </a:solidFill>
              <a:latin typeface="Lato Light"/>
              <a:cs typeface="Lato Light"/>
            </a:endParaRPr>
          </a:p>
          <a:p>
            <a:pPr>
              <a:lnSpc>
                <a:spcPct val="110000"/>
              </a:lnSpc>
            </a:pPr>
            <a:endParaRPr lang="en-US" sz="1400" dirty="0">
              <a:latin typeface="Lato Light"/>
              <a:cs typeface="Lato Light"/>
            </a:endParaRPr>
          </a:p>
        </p:txBody>
      </p:sp>
      <p:sp>
        <p:nvSpPr>
          <p:cNvPr id="69" name="Freeform 113"/>
          <p:cNvSpPr>
            <a:spLocks noChangeArrowheads="1"/>
          </p:cNvSpPr>
          <p:nvPr/>
        </p:nvSpPr>
        <p:spPr bwMode="auto">
          <a:xfrm>
            <a:off x="2998735" y="2438885"/>
            <a:ext cx="2914465" cy="2137847"/>
          </a:xfrm>
          <a:custGeom>
            <a:avLst/>
            <a:gdLst>
              <a:gd name="T0" fmla="*/ 3864 w 3865"/>
              <a:gd name="T1" fmla="*/ 2755 h 2837"/>
              <a:gd name="T2" fmla="*/ 3723 w 3865"/>
              <a:gd name="T3" fmla="*/ 2673 h 2837"/>
              <a:gd name="T4" fmla="*/ 3723 w 3865"/>
              <a:gd name="T5" fmla="*/ 2738 h 2837"/>
              <a:gd name="T6" fmla="*/ 93 w 3865"/>
              <a:gd name="T7" fmla="*/ 2738 h 2837"/>
              <a:gd name="T8" fmla="*/ 93 w 3865"/>
              <a:gd name="T9" fmla="*/ 141 h 2837"/>
              <a:gd name="T10" fmla="*/ 158 w 3865"/>
              <a:gd name="T11" fmla="*/ 141 h 2837"/>
              <a:gd name="T12" fmla="*/ 76 w 3865"/>
              <a:gd name="T13" fmla="*/ 0 h 2837"/>
              <a:gd name="T14" fmla="*/ 0 w 3865"/>
              <a:gd name="T15" fmla="*/ 141 h 2837"/>
              <a:gd name="T16" fmla="*/ 60 w 3865"/>
              <a:gd name="T17" fmla="*/ 141 h 2837"/>
              <a:gd name="T18" fmla="*/ 60 w 3865"/>
              <a:gd name="T19" fmla="*/ 2771 h 2837"/>
              <a:gd name="T20" fmla="*/ 3723 w 3865"/>
              <a:gd name="T21" fmla="*/ 2771 h 2837"/>
              <a:gd name="T22" fmla="*/ 3723 w 3865"/>
              <a:gd name="T23" fmla="*/ 2836 h 2837"/>
              <a:gd name="T24" fmla="*/ 3864 w 3865"/>
              <a:gd name="T25" fmla="*/ 2755 h 2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5" h="2837">
                <a:moveTo>
                  <a:pt x="3864" y="2755"/>
                </a:moveTo>
                <a:lnTo>
                  <a:pt x="3723" y="2673"/>
                </a:lnTo>
                <a:lnTo>
                  <a:pt x="3723" y="2738"/>
                </a:lnTo>
                <a:lnTo>
                  <a:pt x="93" y="2738"/>
                </a:lnTo>
                <a:lnTo>
                  <a:pt x="93" y="141"/>
                </a:lnTo>
                <a:lnTo>
                  <a:pt x="158" y="141"/>
                </a:lnTo>
                <a:lnTo>
                  <a:pt x="76" y="0"/>
                </a:lnTo>
                <a:lnTo>
                  <a:pt x="0" y="141"/>
                </a:lnTo>
                <a:lnTo>
                  <a:pt x="60" y="141"/>
                </a:lnTo>
                <a:lnTo>
                  <a:pt x="60" y="2771"/>
                </a:lnTo>
                <a:lnTo>
                  <a:pt x="3723" y="2771"/>
                </a:lnTo>
                <a:lnTo>
                  <a:pt x="3723" y="2836"/>
                </a:lnTo>
                <a:lnTo>
                  <a:pt x="3864" y="2755"/>
                </a:lnTo>
              </a:path>
            </a:pathLst>
          </a:custGeom>
          <a:solidFill>
            <a:schemeClr val="bg1">
              <a:lumMod val="75000"/>
            </a:schemeClr>
          </a:solidFill>
          <a:ln>
            <a:noFill/>
          </a:ln>
          <a:effectLst/>
          <a:extLst/>
        </p:spPr>
        <p:txBody>
          <a:bodyPr wrap="none" lIns="60927" tIns="30463" rIns="60927" bIns="30463" anchor="ctr"/>
          <a:lstStyle/>
          <a:p>
            <a:endParaRPr lang="en-US" sz="900" dirty="0">
              <a:latin typeface="Lato Light"/>
            </a:endParaRPr>
          </a:p>
        </p:txBody>
      </p:sp>
      <p:sp>
        <p:nvSpPr>
          <p:cNvPr id="70" name="Freeform 118"/>
          <p:cNvSpPr>
            <a:spLocks noChangeArrowheads="1"/>
          </p:cNvSpPr>
          <p:nvPr/>
        </p:nvSpPr>
        <p:spPr bwMode="auto">
          <a:xfrm>
            <a:off x="3116599" y="2577221"/>
            <a:ext cx="4890147" cy="292707"/>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1">
              <a:lumMod val="60000"/>
              <a:lumOff val="40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endParaRPr lang="en-US" sz="900" dirty="0">
              <a:latin typeface="Lato Light"/>
            </a:endParaRPr>
          </a:p>
        </p:txBody>
      </p:sp>
      <p:sp>
        <p:nvSpPr>
          <p:cNvPr id="85" name="TextBox 84"/>
          <p:cNvSpPr txBox="1"/>
          <p:nvPr/>
        </p:nvSpPr>
        <p:spPr>
          <a:xfrm>
            <a:off x="3150186" y="2559465"/>
            <a:ext cx="4807690" cy="492424"/>
          </a:xfrm>
          <a:prstGeom prst="rect">
            <a:avLst/>
          </a:prstGeom>
          <a:noFill/>
        </p:spPr>
        <p:txBody>
          <a:bodyPr wrap="none" lIns="91422" tIns="45711" rIns="91422" bIns="45711" rtlCol="0">
            <a:spAutoFit/>
          </a:bodyPr>
          <a:lstStyle/>
          <a:p>
            <a:r>
              <a:rPr lang="en-US" sz="1300" b="1" dirty="0">
                <a:solidFill>
                  <a:schemeClr val="bg1"/>
                </a:solidFill>
                <a:latin typeface="Lato Regular"/>
              </a:rPr>
              <a:t>International trade in counterfeit: hundreds of billion USD </a:t>
            </a:r>
          </a:p>
          <a:p>
            <a:endParaRPr lang="id-ID" sz="1300" b="1" dirty="0">
              <a:solidFill>
                <a:schemeClr val="bg1"/>
              </a:solidFill>
              <a:latin typeface="Lato Regular"/>
            </a:endParaRPr>
          </a:p>
        </p:txBody>
      </p:sp>
      <p:sp>
        <p:nvSpPr>
          <p:cNvPr id="87" name="TextBox 86"/>
          <p:cNvSpPr txBox="1"/>
          <p:nvPr/>
        </p:nvSpPr>
        <p:spPr>
          <a:xfrm>
            <a:off x="531038" y="345819"/>
            <a:ext cx="10175204" cy="661712"/>
          </a:xfrm>
          <a:prstGeom prst="rect">
            <a:avLst/>
          </a:prstGeom>
          <a:noFill/>
        </p:spPr>
        <p:txBody>
          <a:bodyPr wrap="none" lIns="45711" tIns="22856" rIns="45711" bIns="22856" rtlCol="0">
            <a:spAutoFit/>
          </a:bodyPr>
          <a:lstStyle/>
          <a:p>
            <a:pPr algn="ctr"/>
            <a:r>
              <a:rPr lang="en-US" sz="4000" b="1" dirty="0">
                <a:solidFill>
                  <a:schemeClr val="tx2"/>
                </a:solidFill>
                <a:latin typeface="Lato Regular"/>
                <a:cs typeface="Lato Regular"/>
              </a:rPr>
              <a:t>Combating Counterfeiting ICT </a:t>
            </a:r>
            <a:r>
              <a:rPr lang="en-US" sz="4000" b="1" dirty="0" smtClean="0">
                <a:solidFill>
                  <a:schemeClr val="tx2"/>
                </a:solidFill>
                <a:latin typeface="Lato Regular"/>
                <a:cs typeface="Lato Regular"/>
              </a:rPr>
              <a:t>Equipment</a:t>
            </a:r>
            <a:endParaRPr lang="id-ID" sz="4000" b="1" dirty="0">
              <a:solidFill>
                <a:schemeClr val="tx2"/>
              </a:solidFill>
              <a:latin typeface="Lato Regular"/>
              <a:cs typeface="Lato Regular"/>
            </a:endParaRPr>
          </a:p>
        </p:txBody>
      </p:sp>
      <p:sp>
        <p:nvSpPr>
          <p:cNvPr id="46" name="Subtitle 2"/>
          <p:cNvSpPr txBox="1">
            <a:spLocks/>
          </p:cNvSpPr>
          <p:nvPr/>
        </p:nvSpPr>
        <p:spPr>
          <a:xfrm>
            <a:off x="0" y="0"/>
            <a:ext cx="1620133" cy="402112"/>
          </a:xfrm>
          <a:prstGeom prst="rect">
            <a:avLst/>
          </a:prstGeom>
        </p:spPr>
        <p:txBody>
          <a:bodyPr vert="horz" lIns="108745" tIns="54373" rIns="108745" bIns="54373"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550" dirty="0" smtClean="0">
                <a:solidFill>
                  <a:schemeClr val="accent1"/>
                </a:solidFill>
                <a:latin typeface="Lato Light"/>
                <a:cs typeface="Lato Light"/>
              </a:rPr>
              <a:t>Achievements</a:t>
            </a:r>
            <a:endParaRPr lang="en-US" sz="1550" dirty="0">
              <a:solidFill>
                <a:schemeClr val="accent1"/>
              </a:solidFill>
              <a:latin typeface="Lato Light"/>
              <a:cs typeface="Lato Light"/>
            </a:endParaRPr>
          </a:p>
        </p:txBody>
      </p:sp>
      <p:sp>
        <p:nvSpPr>
          <p:cNvPr id="90" name="Freeform 118"/>
          <p:cNvSpPr>
            <a:spLocks noChangeArrowheads="1"/>
          </p:cNvSpPr>
          <p:nvPr/>
        </p:nvSpPr>
        <p:spPr bwMode="auto">
          <a:xfrm>
            <a:off x="3116599" y="2955678"/>
            <a:ext cx="4890147" cy="292707"/>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rgbClr val="00B0F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endParaRPr lang="en-US" sz="900" dirty="0">
              <a:latin typeface="Lato Light"/>
            </a:endParaRPr>
          </a:p>
        </p:txBody>
      </p:sp>
      <p:sp>
        <p:nvSpPr>
          <p:cNvPr id="91" name="Freeform 118"/>
          <p:cNvSpPr>
            <a:spLocks noChangeArrowheads="1"/>
          </p:cNvSpPr>
          <p:nvPr/>
        </p:nvSpPr>
        <p:spPr bwMode="auto">
          <a:xfrm>
            <a:off x="3116599" y="3336485"/>
            <a:ext cx="4890147" cy="292707"/>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endParaRPr lang="en-US" sz="900" dirty="0">
              <a:latin typeface="Lato Light"/>
            </a:endParaRPr>
          </a:p>
        </p:txBody>
      </p:sp>
      <p:sp>
        <p:nvSpPr>
          <p:cNvPr id="92" name="Freeform 118"/>
          <p:cNvSpPr>
            <a:spLocks noChangeArrowheads="1"/>
          </p:cNvSpPr>
          <p:nvPr/>
        </p:nvSpPr>
        <p:spPr bwMode="auto">
          <a:xfrm>
            <a:off x="3116599" y="3742356"/>
            <a:ext cx="4890147" cy="292707"/>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1">
              <a:lumMod val="7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endParaRPr lang="en-US" sz="900" dirty="0">
              <a:latin typeface="Lato Light"/>
            </a:endParaRPr>
          </a:p>
        </p:txBody>
      </p:sp>
      <p:sp>
        <p:nvSpPr>
          <p:cNvPr id="93" name="Freeform 118"/>
          <p:cNvSpPr>
            <a:spLocks noChangeArrowheads="1"/>
          </p:cNvSpPr>
          <p:nvPr/>
        </p:nvSpPr>
        <p:spPr bwMode="auto">
          <a:xfrm>
            <a:off x="3116599" y="4137671"/>
            <a:ext cx="4890147" cy="292707"/>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1">
              <a:lumMod val="50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endParaRPr lang="en-US" sz="900" dirty="0">
              <a:latin typeface="Lato Light"/>
            </a:endParaRPr>
          </a:p>
        </p:txBody>
      </p:sp>
      <p:sp>
        <p:nvSpPr>
          <p:cNvPr id="94" name="TextBox 93"/>
          <p:cNvSpPr txBox="1"/>
          <p:nvPr/>
        </p:nvSpPr>
        <p:spPr>
          <a:xfrm>
            <a:off x="3150186" y="4134087"/>
            <a:ext cx="1943124" cy="492424"/>
          </a:xfrm>
          <a:prstGeom prst="rect">
            <a:avLst/>
          </a:prstGeom>
          <a:noFill/>
        </p:spPr>
        <p:txBody>
          <a:bodyPr wrap="none" lIns="91422" tIns="45711" rIns="91422" bIns="45711" rtlCol="0">
            <a:spAutoFit/>
          </a:bodyPr>
          <a:lstStyle/>
          <a:p>
            <a:r>
              <a:rPr lang="en-US" sz="1300" b="1" dirty="0">
                <a:solidFill>
                  <a:schemeClr val="bg1"/>
                </a:solidFill>
                <a:latin typeface="Lato Regular"/>
              </a:rPr>
              <a:t>Dangers to the health </a:t>
            </a:r>
          </a:p>
          <a:p>
            <a:endParaRPr lang="id-ID" sz="1300" b="1" dirty="0">
              <a:solidFill>
                <a:schemeClr val="bg1"/>
              </a:solidFill>
              <a:latin typeface="Lato Regular"/>
            </a:endParaRPr>
          </a:p>
        </p:txBody>
      </p:sp>
      <p:sp>
        <p:nvSpPr>
          <p:cNvPr id="95" name="TextBox 94"/>
          <p:cNvSpPr txBox="1"/>
          <p:nvPr/>
        </p:nvSpPr>
        <p:spPr>
          <a:xfrm>
            <a:off x="3150186" y="3728216"/>
            <a:ext cx="2350287" cy="492424"/>
          </a:xfrm>
          <a:prstGeom prst="rect">
            <a:avLst/>
          </a:prstGeom>
          <a:noFill/>
        </p:spPr>
        <p:txBody>
          <a:bodyPr wrap="none" lIns="91422" tIns="45711" rIns="91422" bIns="45711" rtlCol="0">
            <a:spAutoFit/>
          </a:bodyPr>
          <a:lstStyle/>
          <a:p>
            <a:r>
              <a:rPr lang="en-US" sz="1300" b="1" dirty="0">
                <a:solidFill>
                  <a:schemeClr val="bg1"/>
                </a:solidFill>
                <a:latin typeface="Lato Regular"/>
              </a:rPr>
              <a:t>Affects operators networks</a:t>
            </a:r>
          </a:p>
          <a:p>
            <a:endParaRPr lang="id-ID" sz="1300" b="1" dirty="0">
              <a:solidFill>
                <a:schemeClr val="bg1"/>
              </a:solidFill>
              <a:latin typeface="Lato Regular"/>
            </a:endParaRPr>
          </a:p>
        </p:txBody>
      </p:sp>
      <p:sp>
        <p:nvSpPr>
          <p:cNvPr id="96" name="TextBox 95"/>
          <p:cNvSpPr txBox="1"/>
          <p:nvPr/>
        </p:nvSpPr>
        <p:spPr>
          <a:xfrm>
            <a:off x="3150186" y="3347409"/>
            <a:ext cx="4807690" cy="492424"/>
          </a:xfrm>
          <a:prstGeom prst="rect">
            <a:avLst/>
          </a:prstGeom>
          <a:noFill/>
        </p:spPr>
        <p:txBody>
          <a:bodyPr wrap="none" lIns="91422" tIns="45711" rIns="91422" bIns="45711" rtlCol="0">
            <a:spAutoFit/>
          </a:bodyPr>
          <a:lstStyle/>
          <a:p>
            <a:r>
              <a:rPr lang="en-US" sz="1300" b="1" dirty="0">
                <a:solidFill>
                  <a:schemeClr val="bg1"/>
                </a:solidFill>
                <a:latin typeface="Lato Regular"/>
              </a:rPr>
              <a:t>Economic impacts on manufacturers and Governments </a:t>
            </a:r>
          </a:p>
          <a:p>
            <a:endParaRPr lang="id-ID" sz="1300" b="1" dirty="0">
              <a:solidFill>
                <a:schemeClr val="bg1"/>
              </a:solidFill>
              <a:latin typeface="Lato Regular"/>
            </a:endParaRPr>
          </a:p>
        </p:txBody>
      </p:sp>
      <p:sp>
        <p:nvSpPr>
          <p:cNvPr id="97" name="TextBox 96"/>
          <p:cNvSpPr txBox="1"/>
          <p:nvPr/>
        </p:nvSpPr>
        <p:spPr>
          <a:xfrm>
            <a:off x="3150186" y="2972028"/>
            <a:ext cx="4442205" cy="492424"/>
          </a:xfrm>
          <a:prstGeom prst="rect">
            <a:avLst/>
          </a:prstGeom>
          <a:noFill/>
        </p:spPr>
        <p:txBody>
          <a:bodyPr wrap="none" lIns="91422" tIns="45711" rIns="91422" bIns="45711" rtlCol="0">
            <a:spAutoFit/>
          </a:bodyPr>
          <a:lstStyle/>
          <a:p>
            <a:r>
              <a:rPr lang="en-US" sz="1300" b="1" dirty="0">
                <a:solidFill>
                  <a:schemeClr val="bg1"/>
                </a:solidFill>
                <a:latin typeface="Lato Regular"/>
              </a:rPr>
              <a:t>Growing problem particularly in developing countries</a:t>
            </a:r>
          </a:p>
          <a:p>
            <a:endParaRPr lang="id-ID" sz="1300" b="1" dirty="0">
              <a:solidFill>
                <a:schemeClr val="bg1"/>
              </a:solidFill>
              <a:latin typeface="Lato Regular"/>
            </a:endParaRPr>
          </a:p>
        </p:txBody>
      </p:sp>
      <p:sp>
        <p:nvSpPr>
          <p:cNvPr id="128" name="Freeform 2104"/>
          <p:cNvSpPr>
            <a:spLocks noChangeArrowheads="1"/>
          </p:cNvSpPr>
          <p:nvPr/>
        </p:nvSpPr>
        <p:spPr bwMode="auto">
          <a:xfrm>
            <a:off x="8678342" y="4159498"/>
            <a:ext cx="3264332" cy="934286"/>
          </a:xfrm>
          <a:custGeom>
            <a:avLst/>
            <a:gdLst>
              <a:gd name="T0" fmla="*/ 3860 w 3958"/>
              <a:gd name="T1" fmla="*/ 0 h 1134"/>
              <a:gd name="T2" fmla="*/ 3957 w 3958"/>
              <a:gd name="T3" fmla="*/ 96 h 1134"/>
              <a:gd name="T4" fmla="*/ 3957 w 3958"/>
              <a:gd name="T5" fmla="*/ 1036 h 1134"/>
              <a:gd name="T6" fmla="*/ 3860 w 3958"/>
              <a:gd name="T7" fmla="*/ 1133 h 1134"/>
              <a:gd name="T8" fmla="*/ 182 w 3958"/>
              <a:gd name="T9" fmla="*/ 1133 h 1134"/>
              <a:gd name="T10" fmla="*/ 182 w 3958"/>
              <a:gd name="T11" fmla="*/ 757 h 1134"/>
              <a:gd name="T12" fmla="*/ 0 w 3958"/>
              <a:gd name="T13" fmla="*/ 569 h 1134"/>
              <a:gd name="T14" fmla="*/ 182 w 3958"/>
              <a:gd name="T15" fmla="*/ 375 h 1134"/>
              <a:gd name="T16" fmla="*/ 182 w 3958"/>
              <a:gd name="T17" fmla="*/ 0 h 1134"/>
              <a:gd name="T18" fmla="*/ 3860 w 3958"/>
              <a:gd name="T19" fmla="*/ 0 h 1134"/>
              <a:gd name="T20" fmla="*/ 3860 w 3958"/>
              <a:gd name="T21" fmla="*/ 0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58" h="1134">
                <a:moveTo>
                  <a:pt x="3860" y="0"/>
                </a:moveTo>
                <a:cubicBezTo>
                  <a:pt x="3915" y="0"/>
                  <a:pt x="3957" y="48"/>
                  <a:pt x="3957" y="96"/>
                </a:cubicBezTo>
                <a:cubicBezTo>
                  <a:pt x="3957" y="96"/>
                  <a:pt x="3957" y="96"/>
                  <a:pt x="3957" y="1036"/>
                </a:cubicBezTo>
                <a:cubicBezTo>
                  <a:pt x="3957" y="1090"/>
                  <a:pt x="3915" y="1133"/>
                  <a:pt x="3860" y="1133"/>
                </a:cubicBezTo>
                <a:cubicBezTo>
                  <a:pt x="3860" y="1133"/>
                  <a:pt x="3860" y="1133"/>
                  <a:pt x="182" y="1133"/>
                </a:cubicBezTo>
                <a:cubicBezTo>
                  <a:pt x="182" y="1133"/>
                  <a:pt x="182" y="1133"/>
                  <a:pt x="182" y="757"/>
                </a:cubicBezTo>
                <a:cubicBezTo>
                  <a:pt x="79" y="757"/>
                  <a:pt x="0" y="672"/>
                  <a:pt x="0" y="569"/>
                </a:cubicBezTo>
                <a:cubicBezTo>
                  <a:pt x="0" y="466"/>
                  <a:pt x="79" y="381"/>
                  <a:pt x="182" y="375"/>
                </a:cubicBezTo>
                <a:cubicBezTo>
                  <a:pt x="182" y="375"/>
                  <a:pt x="182" y="375"/>
                  <a:pt x="182" y="0"/>
                </a:cubicBezTo>
                <a:cubicBezTo>
                  <a:pt x="182" y="0"/>
                  <a:pt x="182" y="0"/>
                  <a:pt x="3860" y="0"/>
                </a:cubicBezTo>
                <a:lnTo>
                  <a:pt x="3860" y="0"/>
                </a:lnTo>
              </a:path>
            </a:pathLst>
          </a:custGeom>
          <a:solidFill>
            <a:schemeClr val="accent1">
              <a:lumMod val="60000"/>
              <a:lumOff val="40000"/>
            </a:schemeClr>
          </a:solidFill>
          <a:ln>
            <a:noFill/>
          </a:ln>
          <a:effectLst/>
          <a:extLst/>
        </p:spPr>
        <p:txBody>
          <a:bodyPr wrap="none" anchor="ctr"/>
          <a:lstStyle/>
          <a:p>
            <a:endParaRPr lang="en-US" sz="6900"/>
          </a:p>
        </p:txBody>
      </p:sp>
      <p:sp>
        <p:nvSpPr>
          <p:cNvPr id="129" name="Freeform 2132"/>
          <p:cNvSpPr>
            <a:spLocks noChangeArrowheads="1"/>
          </p:cNvSpPr>
          <p:nvPr/>
        </p:nvSpPr>
        <p:spPr bwMode="auto">
          <a:xfrm>
            <a:off x="9012772" y="4421243"/>
            <a:ext cx="534361" cy="450784"/>
          </a:xfrm>
          <a:custGeom>
            <a:avLst/>
            <a:gdLst>
              <a:gd name="T0" fmla="*/ 388 w 649"/>
              <a:gd name="T1" fmla="*/ 91 h 546"/>
              <a:gd name="T2" fmla="*/ 485 w 649"/>
              <a:gd name="T3" fmla="*/ 0 h 546"/>
              <a:gd name="T4" fmla="*/ 581 w 649"/>
              <a:gd name="T5" fmla="*/ 97 h 546"/>
              <a:gd name="T6" fmla="*/ 485 w 649"/>
              <a:gd name="T7" fmla="*/ 187 h 546"/>
              <a:gd name="T8" fmla="*/ 442 w 649"/>
              <a:gd name="T9" fmla="*/ 181 h 546"/>
              <a:gd name="T10" fmla="*/ 388 w 649"/>
              <a:gd name="T11" fmla="*/ 91 h 546"/>
              <a:gd name="T12" fmla="*/ 388 w 649"/>
              <a:gd name="T13" fmla="*/ 91 h 546"/>
              <a:gd name="T14" fmla="*/ 327 w 649"/>
              <a:gd name="T15" fmla="*/ 284 h 546"/>
              <a:gd name="T16" fmla="*/ 236 w 649"/>
              <a:gd name="T17" fmla="*/ 193 h 546"/>
              <a:gd name="T18" fmla="*/ 327 w 649"/>
              <a:gd name="T19" fmla="*/ 97 h 546"/>
              <a:gd name="T20" fmla="*/ 424 w 649"/>
              <a:gd name="T21" fmla="*/ 193 h 546"/>
              <a:gd name="T22" fmla="*/ 327 w 649"/>
              <a:gd name="T23" fmla="*/ 284 h 546"/>
              <a:gd name="T24" fmla="*/ 327 w 649"/>
              <a:gd name="T25" fmla="*/ 284 h 546"/>
              <a:gd name="T26" fmla="*/ 369 w 649"/>
              <a:gd name="T27" fmla="*/ 290 h 546"/>
              <a:gd name="T28" fmla="*/ 491 w 649"/>
              <a:gd name="T29" fmla="*/ 412 h 546"/>
              <a:gd name="T30" fmla="*/ 491 w 649"/>
              <a:gd name="T31" fmla="*/ 515 h 546"/>
              <a:gd name="T32" fmla="*/ 491 w 649"/>
              <a:gd name="T33" fmla="*/ 515 h 546"/>
              <a:gd name="T34" fmla="*/ 485 w 649"/>
              <a:gd name="T35" fmla="*/ 515 h 546"/>
              <a:gd name="T36" fmla="*/ 339 w 649"/>
              <a:gd name="T37" fmla="*/ 545 h 546"/>
              <a:gd name="T38" fmla="*/ 175 w 649"/>
              <a:gd name="T39" fmla="*/ 515 h 546"/>
              <a:gd name="T40" fmla="*/ 169 w 649"/>
              <a:gd name="T41" fmla="*/ 515 h 546"/>
              <a:gd name="T42" fmla="*/ 169 w 649"/>
              <a:gd name="T43" fmla="*/ 515 h 546"/>
              <a:gd name="T44" fmla="*/ 169 w 649"/>
              <a:gd name="T45" fmla="*/ 412 h 546"/>
              <a:gd name="T46" fmla="*/ 291 w 649"/>
              <a:gd name="T47" fmla="*/ 290 h 546"/>
              <a:gd name="T48" fmla="*/ 369 w 649"/>
              <a:gd name="T49" fmla="*/ 290 h 546"/>
              <a:gd name="T50" fmla="*/ 369 w 649"/>
              <a:gd name="T51" fmla="*/ 290 h 546"/>
              <a:gd name="T52" fmla="*/ 527 w 649"/>
              <a:gd name="T53" fmla="*/ 193 h 546"/>
              <a:gd name="T54" fmla="*/ 648 w 649"/>
              <a:gd name="T55" fmla="*/ 315 h 546"/>
              <a:gd name="T56" fmla="*/ 648 w 649"/>
              <a:gd name="T57" fmla="*/ 412 h 546"/>
              <a:gd name="T58" fmla="*/ 648 w 649"/>
              <a:gd name="T59" fmla="*/ 412 h 546"/>
              <a:gd name="T60" fmla="*/ 636 w 649"/>
              <a:gd name="T61" fmla="*/ 418 h 546"/>
              <a:gd name="T62" fmla="*/ 515 w 649"/>
              <a:gd name="T63" fmla="*/ 442 h 546"/>
              <a:gd name="T64" fmla="*/ 515 w 649"/>
              <a:gd name="T65" fmla="*/ 412 h 546"/>
              <a:gd name="T66" fmla="*/ 412 w 649"/>
              <a:gd name="T67" fmla="*/ 278 h 546"/>
              <a:gd name="T68" fmla="*/ 442 w 649"/>
              <a:gd name="T69" fmla="*/ 193 h 546"/>
              <a:gd name="T70" fmla="*/ 527 w 649"/>
              <a:gd name="T71" fmla="*/ 193 h 546"/>
              <a:gd name="T72" fmla="*/ 527 w 649"/>
              <a:gd name="T73" fmla="*/ 193 h 546"/>
              <a:gd name="T74" fmla="*/ 163 w 649"/>
              <a:gd name="T75" fmla="*/ 187 h 546"/>
              <a:gd name="T76" fmla="*/ 66 w 649"/>
              <a:gd name="T77" fmla="*/ 97 h 546"/>
              <a:gd name="T78" fmla="*/ 163 w 649"/>
              <a:gd name="T79" fmla="*/ 0 h 546"/>
              <a:gd name="T80" fmla="*/ 254 w 649"/>
              <a:gd name="T81" fmla="*/ 97 h 546"/>
              <a:gd name="T82" fmla="*/ 254 w 649"/>
              <a:gd name="T83" fmla="*/ 97 h 546"/>
              <a:gd name="T84" fmla="*/ 212 w 649"/>
              <a:gd name="T85" fmla="*/ 175 h 546"/>
              <a:gd name="T86" fmla="*/ 163 w 649"/>
              <a:gd name="T87" fmla="*/ 187 h 546"/>
              <a:gd name="T88" fmla="*/ 163 w 649"/>
              <a:gd name="T89" fmla="*/ 187 h 546"/>
              <a:gd name="T90" fmla="*/ 248 w 649"/>
              <a:gd name="T91" fmla="*/ 278 h 546"/>
              <a:gd name="T92" fmla="*/ 145 w 649"/>
              <a:gd name="T93" fmla="*/ 412 h 546"/>
              <a:gd name="T94" fmla="*/ 145 w 649"/>
              <a:gd name="T95" fmla="*/ 442 h 546"/>
              <a:gd name="T96" fmla="*/ 6 w 649"/>
              <a:gd name="T97" fmla="*/ 418 h 546"/>
              <a:gd name="T98" fmla="*/ 0 w 649"/>
              <a:gd name="T99" fmla="*/ 418 h 546"/>
              <a:gd name="T100" fmla="*/ 0 w 649"/>
              <a:gd name="T101" fmla="*/ 412 h 546"/>
              <a:gd name="T102" fmla="*/ 0 w 649"/>
              <a:gd name="T103" fmla="*/ 315 h 546"/>
              <a:gd name="T104" fmla="*/ 121 w 649"/>
              <a:gd name="T105" fmla="*/ 193 h 546"/>
              <a:gd name="T106" fmla="*/ 200 w 649"/>
              <a:gd name="T107" fmla="*/ 193 h 546"/>
              <a:gd name="T108" fmla="*/ 212 w 649"/>
              <a:gd name="T109" fmla="*/ 193 h 546"/>
              <a:gd name="T110" fmla="*/ 248 w 649"/>
              <a:gd name="T111" fmla="*/ 278 h 546"/>
              <a:gd name="T112" fmla="*/ 248 w 649"/>
              <a:gd name="T113" fmla="*/ 278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9" h="546">
                <a:moveTo>
                  <a:pt x="388" y="91"/>
                </a:moveTo>
                <a:cubicBezTo>
                  <a:pt x="394" y="42"/>
                  <a:pt x="430" y="0"/>
                  <a:pt x="485" y="0"/>
                </a:cubicBezTo>
                <a:cubicBezTo>
                  <a:pt x="539" y="0"/>
                  <a:pt x="581" y="42"/>
                  <a:pt x="581" y="97"/>
                </a:cubicBezTo>
                <a:cubicBezTo>
                  <a:pt x="581" y="145"/>
                  <a:pt x="539" y="187"/>
                  <a:pt x="485" y="187"/>
                </a:cubicBezTo>
                <a:cubicBezTo>
                  <a:pt x="472" y="187"/>
                  <a:pt x="454" y="187"/>
                  <a:pt x="442" y="181"/>
                </a:cubicBezTo>
                <a:cubicBezTo>
                  <a:pt x="442" y="145"/>
                  <a:pt x="418" y="109"/>
                  <a:pt x="388" y="91"/>
                </a:cubicBezTo>
                <a:lnTo>
                  <a:pt x="388" y="91"/>
                </a:lnTo>
                <a:close/>
                <a:moveTo>
                  <a:pt x="327" y="284"/>
                </a:moveTo>
                <a:cubicBezTo>
                  <a:pt x="278" y="284"/>
                  <a:pt x="236" y="242"/>
                  <a:pt x="236" y="193"/>
                </a:cubicBezTo>
                <a:cubicBezTo>
                  <a:pt x="236" y="139"/>
                  <a:pt x="278" y="97"/>
                  <a:pt x="327" y="97"/>
                </a:cubicBezTo>
                <a:cubicBezTo>
                  <a:pt x="381" y="97"/>
                  <a:pt x="424" y="139"/>
                  <a:pt x="424" y="193"/>
                </a:cubicBezTo>
                <a:cubicBezTo>
                  <a:pt x="424" y="242"/>
                  <a:pt x="381" y="284"/>
                  <a:pt x="327" y="284"/>
                </a:cubicBezTo>
                <a:lnTo>
                  <a:pt x="327" y="284"/>
                </a:lnTo>
                <a:close/>
                <a:moveTo>
                  <a:pt x="369" y="290"/>
                </a:moveTo>
                <a:cubicBezTo>
                  <a:pt x="436" y="290"/>
                  <a:pt x="491" y="345"/>
                  <a:pt x="491" y="412"/>
                </a:cubicBezTo>
                <a:cubicBezTo>
                  <a:pt x="491" y="412"/>
                  <a:pt x="491" y="412"/>
                  <a:pt x="491" y="515"/>
                </a:cubicBezTo>
                <a:lnTo>
                  <a:pt x="491" y="515"/>
                </a:lnTo>
                <a:cubicBezTo>
                  <a:pt x="491" y="515"/>
                  <a:pt x="491" y="515"/>
                  <a:pt x="485" y="515"/>
                </a:cubicBezTo>
                <a:cubicBezTo>
                  <a:pt x="478" y="515"/>
                  <a:pt x="430" y="545"/>
                  <a:pt x="339" y="545"/>
                </a:cubicBezTo>
                <a:cubicBezTo>
                  <a:pt x="291" y="545"/>
                  <a:pt x="236" y="533"/>
                  <a:pt x="175" y="515"/>
                </a:cubicBezTo>
                <a:cubicBezTo>
                  <a:pt x="175" y="515"/>
                  <a:pt x="175" y="515"/>
                  <a:pt x="169" y="515"/>
                </a:cubicBezTo>
                <a:lnTo>
                  <a:pt x="169" y="515"/>
                </a:lnTo>
                <a:cubicBezTo>
                  <a:pt x="169" y="515"/>
                  <a:pt x="169" y="515"/>
                  <a:pt x="169" y="412"/>
                </a:cubicBezTo>
                <a:cubicBezTo>
                  <a:pt x="169" y="345"/>
                  <a:pt x="224" y="290"/>
                  <a:pt x="291" y="290"/>
                </a:cubicBezTo>
                <a:cubicBezTo>
                  <a:pt x="291" y="290"/>
                  <a:pt x="291" y="290"/>
                  <a:pt x="369" y="290"/>
                </a:cubicBezTo>
                <a:lnTo>
                  <a:pt x="369" y="290"/>
                </a:lnTo>
                <a:close/>
                <a:moveTo>
                  <a:pt x="527" y="193"/>
                </a:moveTo>
                <a:cubicBezTo>
                  <a:pt x="593" y="193"/>
                  <a:pt x="648" y="248"/>
                  <a:pt x="648" y="315"/>
                </a:cubicBezTo>
                <a:cubicBezTo>
                  <a:pt x="648" y="315"/>
                  <a:pt x="648" y="315"/>
                  <a:pt x="648" y="412"/>
                </a:cubicBezTo>
                <a:lnTo>
                  <a:pt x="648" y="412"/>
                </a:lnTo>
                <a:cubicBezTo>
                  <a:pt x="648" y="412"/>
                  <a:pt x="648" y="412"/>
                  <a:pt x="636" y="418"/>
                </a:cubicBezTo>
                <a:cubicBezTo>
                  <a:pt x="636" y="418"/>
                  <a:pt x="593" y="442"/>
                  <a:pt x="515" y="442"/>
                </a:cubicBezTo>
                <a:cubicBezTo>
                  <a:pt x="515" y="442"/>
                  <a:pt x="515" y="442"/>
                  <a:pt x="515" y="412"/>
                </a:cubicBezTo>
                <a:cubicBezTo>
                  <a:pt x="515" y="351"/>
                  <a:pt x="466" y="296"/>
                  <a:pt x="412" y="278"/>
                </a:cubicBezTo>
                <a:cubicBezTo>
                  <a:pt x="430" y="254"/>
                  <a:pt x="442" y="224"/>
                  <a:pt x="442" y="193"/>
                </a:cubicBezTo>
                <a:cubicBezTo>
                  <a:pt x="442" y="193"/>
                  <a:pt x="442" y="193"/>
                  <a:pt x="527" y="193"/>
                </a:cubicBezTo>
                <a:lnTo>
                  <a:pt x="527" y="193"/>
                </a:lnTo>
                <a:close/>
                <a:moveTo>
                  <a:pt x="163" y="187"/>
                </a:moveTo>
                <a:cubicBezTo>
                  <a:pt x="109" y="187"/>
                  <a:pt x="66" y="145"/>
                  <a:pt x="66" y="97"/>
                </a:cubicBezTo>
                <a:cubicBezTo>
                  <a:pt x="66" y="42"/>
                  <a:pt x="109" y="0"/>
                  <a:pt x="163" y="0"/>
                </a:cubicBezTo>
                <a:cubicBezTo>
                  <a:pt x="212" y="0"/>
                  <a:pt x="254" y="42"/>
                  <a:pt x="254" y="97"/>
                </a:cubicBezTo>
                <a:lnTo>
                  <a:pt x="254" y="97"/>
                </a:lnTo>
                <a:cubicBezTo>
                  <a:pt x="236" y="115"/>
                  <a:pt x="218" y="145"/>
                  <a:pt x="212" y="175"/>
                </a:cubicBezTo>
                <a:cubicBezTo>
                  <a:pt x="200" y="181"/>
                  <a:pt x="181" y="187"/>
                  <a:pt x="163" y="187"/>
                </a:cubicBezTo>
                <a:lnTo>
                  <a:pt x="163" y="187"/>
                </a:lnTo>
                <a:close/>
                <a:moveTo>
                  <a:pt x="248" y="278"/>
                </a:moveTo>
                <a:cubicBezTo>
                  <a:pt x="187" y="296"/>
                  <a:pt x="145" y="351"/>
                  <a:pt x="145" y="412"/>
                </a:cubicBezTo>
                <a:cubicBezTo>
                  <a:pt x="145" y="412"/>
                  <a:pt x="145" y="412"/>
                  <a:pt x="145" y="442"/>
                </a:cubicBezTo>
                <a:cubicBezTo>
                  <a:pt x="103" y="442"/>
                  <a:pt x="60" y="436"/>
                  <a:pt x="6" y="418"/>
                </a:cubicBezTo>
                <a:cubicBezTo>
                  <a:pt x="6" y="418"/>
                  <a:pt x="6" y="418"/>
                  <a:pt x="0" y="418"/>
                </a:cubicBezTo>
                <a:cubicBezTo>
                  <a:pt x="0" y="418"/>
                  <a:pt x="0" y="418"/>
                  <a:pt x="0" y="412"/>
                </a:cubicBezTo>
                <a:cubicBezTo>
                  <a:pt x="0" y="412"/>
                  <a:pt x="0" y="412"/>
                  <a:pt x="0" y="315"/>
                </a:cubicBezTo>
                <a:cubicBezTo>
                  <a:pt x="0" y="248"/>
                  <a:pt x="54" y="193"/>
                  <a:pt x="121" y="193"/>
                </a:cubicBezTo>
                <a:cubicBezTo>
                  <a:pt x="121" y="193"/>
                  <a:pt x="121" y="193"/>
                  <a:pt x="200" y="193"/>
                </a:cubicBezTo>
                <a:cubicBezTo>
                  <a:pt x="206" y="193"/>
                  <a:pt x="206" y="193"/>
                  <a:pt x="212" y="193"/>
                </a:cubicBezTo>
                <a:cubicBezTo>
                  <a:pt x="212" y="230"/>
                  <a:pt x="224" y="254"/>
                  <a:pt x="248" y="278"/>
                </a:cubicBezTo>
                <a:lnTo>
                  <a:pt x="248" y="278"/>
                </a:lnTo>
                <a:close/>
              </a:path>
            </a:pathLst>
          </a:custGeom>
          <a:solidFill>
            <a:srgbClr val="F1F0F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6900"/>
          </a:p>
        </p:txBody>
      </p:sp>
      <p:sp>
        <p:nvSpPr>
          <p:cNvPr id="130" name="Freeform 2144"/>
          <p:cNvSpPr>
            <a:spLocks noChangeArrowheads="1"/>
          </p:cNvSpPr>
          <p:nvPr/>
        </p:nvSpPr>
        <p:spPr bwMode="auto">
          <a:xfrm>
            <a:off x="8666894" y="1810297"/>
            <a:ext cx="3264332" cy="934286"/>
          </a:xfrm>
          <a:custGeom>
            <a:avLst/>
            <a:gdLst>
              <a:gd name="T0" fmla="*/ 3860 w 3958"/>
              <a:gd name="T1" fmla="*/ 0 h 1134"/>
              <a:gd name="T2" fmla="*/ 3957 w 3958"/>
              <a:gd name="T3" fmla="*/ 97 h 1134"/>
              <a:gd name="T4" fmla="*/ 3957 w 3958"/>
              <a:gd name="T5" fmla="*/ 1036 h 1134"/>
              <a:gd name="T6" fmla="*/ 3860 w 3958"/>
              <a:gd name="T7" fmla="*/ 1133 h 1134"/>
              <a:gd name="T8" fmla="*/ 182 w 3958"/>
              <a:gd name="T9" fmla="*/ 1133 h 1134"/>
              <a:gd name="T10" fmla="*/ 182 w 3958"/>
              <a:gd name="T11" fmla="*/ 758 h 1134"/>
              <a:gd name="T12" fmla="*/ 0 w 3958"/>
              <a:gd name="T13" fmla="*/ 564 h 1134"/>
              <a:gd name="T14" fmla="*/ 182 w 3958"/>
              <a:gd name="T15" fmla="*/ 376 h 1134"/>
              <a:gd name="T16" fmla="*/ 182 w 3958"/>
              <a:gd name="T17" fmla="*/ 0 h 1134"/>
              <a:gd name="T18" fmla="*/ 3860 w 3958"/>
              <a:gd name="T19" fmla="*/ 0 h 1134"/>
              <a:gd name="T20" fmla="*/ 3860 w 3958"/>
              <a:gd name="T21" fmla="*/ 0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58" h="1134">
                <a:moveTo>
                  <a:pt x="3860" y="0"/>
                </a:moveTo>
                <a:cubicBezTo>
                  <a:pt x="3915" y="0"/>
                  <a:pt x="3957" y="43"/>
                  <a:pt x="3957" y="97"/>
                </a:cubicBezTo>
                <a:cubicBezTo>
                  <a:pt x="3957" y="97"/>
                  <a:pt x="3957" y="97"/>
                  <a:pt x="3957" y="1036"/>
                </a:cubicBezTo>
                <a:cubicBezTo>
                  <a:pt x="3957" y="1091"/>
                  <a:pt x="3915" y="1133"/>
                  <a:pt x="3860" y="1133"/>
                </a:cubicBezTo>
                <a:cubicBezTo>
                  <a:pt x="3860" y="1133"/>
                  <a:pt x="3860" y="1133"/>
                  <a:pt x="182" y="1133"/>
                </a:cubicBezTo>
                <a:cubicBezTo>
                  <a:pt x="182" y="1133"/>
                  <a:pt x="182" y="1133"/>
                  <a:pt x="182" y="758"/>
                </a:cubicBezTo>
                <a:cubicBezTo>
                  <a:pt x="79" y="752"/>
                  <a:pt x="0" y="667"/>
                  <a:pt x="0" y="564"/>
                </a:cubicBezTo>
                <a:cubicBezTo>
                  <a:pt x="0" y="461"/>
                  <a:pt x="79" y="376"/>
                  <a:pt x="182" y="376"/>
                </a:cubicBezTo>
                <a:cubicBezTo>
                  <a:pt x="182" y="376"/>
                  <a:pt x="182" y="376"/>
                  <a:pt x="182" y="0"/>
                </a:cubicBezTo>
                <a:cubicBezTo>
                  <a:pt x="182" y="0"/>
                  <a:pt x="182" y="0"/>
                  <a:pt x="3860" y="0"/>
                </a:cubicBezTo>
                <a:lnTo>
                  <a:pt x="3860" y="0"/>
                </a:lnTo>
              </a:path>
            </a:pathLst>
          </a:custGeom>
          <a:solidFill>
            <a:schemeClr val="accent1"/>
          </a:solidFill>
          <a:ln>
            <a:noFill/>
          </a:ln>
          <a:effectLst/>
          <a:extLst/>
        </p:spPr>
        <p:txBody>
          <a:bodyPr wrap="none" anchor="ctr"/>
          <a:lstStyle/>
          <a:p>
            <a:endParaRPr lang="en-US" sz="6900"/>
          </a:p>
        </p:txBody>
      </p:sp>
      <p:sp>
        <p:nvSpPr>
          <p:cNvPr id="132" name="Freeform 2224"/>
          <p:cNvSpPr>
            <a:spLocks noChangeArrowheads="1"/>
          </p:cNvSpPr>
          <p:nvPr/>
        </p:nvSpPr>
        <p:spPr bwMode="auto">
          <a:xfrm>
            <a:off x="8670473" y="2963918"/>
            <a:ext cx="3264332" cy="930650"/>
          </a:xfrm>
          <a:custGeom>
            <a:avLst/>
            <a:gdLst>
              <a:gd name="T0" fmla="*/ 3860 w 3958"/>
              <a:gd name="T1" fmla="*/ 0 h 1128"/>
              <a:gd name="T2" fmla="*/ 3957 w 3958"/>
              <a:gd name="T3" fmla="*/ 97 h 1128"/>
              <a:gd name="T4" fmla="*/ 3957 w 3958"/>
              <a:gd name="T5" fmla="*/ 1031 h 1128"/>
              <a:gd name="T6" fmla="*/ 3860 w 3958"/>
              <a:gd name="T7" fmla="*/ 1127 h 1128"/>
              <a:gd name="T8" fmla="*/ 182 w 3958"/>
              <a:gd name="T9" fmla="*/ 1127 h 1128"/>
              <a:gd name="T10" fmla="*/ 182 w 3958"/>
              <a:gd name="T11" fmla="*/ 752 h 1128"/>
              <a:gd name="T12" fmla="*/ 0 w 3958"/>
              <a:gd name="T13" fmla="*/ 564 h 1128"/>
              <a:gd name="T14" fmla="*/ 182 w 3958"/>
              <a:gd name="T15" fmla="*/ 376 h 1128"/>
              <a:gd name="T16" fmla="*/ 182 w 3958"/>
              <a:gd name="T17" fmla="*/ 0 h 1128"/>
              <a:gd name="T18" fmla="*/ 3860 w 3958"/>
              <a:gd name="T19" fmla="*/ 0 h 1128"/>
              <a:gd name="T20" fmla="*/ 3860 w 3958"/>
              <a:gd name="T21" fmla="*/ 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58" h="1128">
                <a:moveTo>
                  <a:pt x="3860" y="0"/>
                </a:moveTo>
                <a:cubicBezTo>
                  <a:pt x="3915" y="0"/>
                  <a:pt x="3957" y="43"/>
                  <a:pt x="3957" y="97"/>
                </a:cubicBezTo>
                <a:cubicBezTo>
                  <a:pt x="3957" y="97"/>
                  <a:pt x="3957" y="97"/>
                  <a:pt x="3957" y="1031"/>
                </a:cubicBezTo>
                <a:cubicBezTo>
                  <a:pt x="3957" y="1085"/>
                  <a:pt x="3915" y="1127"/>
                  <a:pt x="3860" y="1127"/>
                </a:cubicBezTo>
                <a:cubicBezTo>
                  <a:pt x="3860" y="1127"/>
                  <a:pt x="3860" y="1127"/>
                  <a:pt x="182" y="1127"/>
                </a:cubicBezTo>
                <a:cubicBezTo>
                  <a:pt x="182" y="1127"/>
                  <a:pt x="182" y="1127"/>
                  <a:pt x="182" y="752"/>
                </a:cubicBezTo>
                <a:cubicBezTo>
                  <a:pt x="79" y="752"/>
                  <a:pt x="0" y="667"/>
                  <a:pt x="0" y="564"/>
                </a:cubicBezTo>
                <a:cubicBezTo>
                  <a:pt x="0" y="461"/>
                  <a:pt x="79" y="376"/>
                  <a:pt x="182" y="376"/>
                </a:cubicBezTo>
                <a:cubicBezTo>
                  <a:pt x="182" y="376"/>
                  <a:pt x="182" y="376"/>
                  <a:pt x="182" y="0"/>
                </a:cubicBezTo>
                <a:cubicBezTo>
                  <a:pt x="182" y="0"/>
                  <a:pt x="182" y="0"/>
                  <a:pt x="3860" y="0"/>
                </a:cubicBezTo>
                <a:lnTo>
                  <a:pt x="3860" y="0"/>
                </a:lnTo>
              </a:path>
            </a:pathLst>
          </a:custGeom>
          <a:solidFill>
            <a:schemeClr val="accent3"/>
          </a:solidFill>
          <a:ln>
            <a:noFill/>
          </a:ln>
          <a:effectLst/>
          <a:extLst/>
        </p:spPr>
        <p:txBody>
          <a:bodyPr wrap="none" anchor="ctr"/>
          <a:lstStyle/>
          <a:p>
            <a:endParaRPr lang="en-US" sz="6900" dirty="0"/>
          </a:p>
        </p:txBody>
      </p:sp>
      <p:sp>
        <p:nvSpPr>
          <p:cNvPr id="134" name="TextBox 133"/>
          <p:cNvSpPr txBox="1"/>
          <p:nvPr/>
        </p:nvSpPr>
        <p:spPr>
          <a:xfrm>
            <a:off x="9481258" y="1878252"/>
            <a:ext cx="2449968" cy="720179"/>
          </a:xfrm>
          <a:prstGeom prst="rect">
            <a:avLst/>
          </a:prstGeom>
          <a:noFill/>
        </p:spPr>
        <p:txBody>
          <a:bodyPr wrap="square" lIns="109710" tIns="54855" rIns="109710" bIns="54855" rtlCol="0">
            <a:spAutoFit/>
          </a:bodyPr>
          <a:lstStyle/>
          <a:p>
            <a:pPr>
              <a:lnSpc>
                <a:spcPct val="110000"/>
              </a:lnSpc>
            </a:pPr>
            <a:r>
              <a:rPr lang="en-US" sz="1200" b="1" dirty="0">
                <a:solidFill>
                  <a:schemeClr val="bg1"/>
                </a:solidFill>
                <a:latin typeface="Lato Regular"/>
                <a:cs typeface="Lato Regular"/>
              </a:rPr>
              <a:t>Workshop on Combating counterfeit and substandard ICT devices </a:t>
            </a:r>
            <a:r>
              <a:rPr lang="en-US" sz="1200" b="1" i="1" dirty="0">
                <a:solidFill>
                  <a:schemeClr val="bg1"/>
                </a:solidFill>
                <a:latin typeface="Lato Regular"/>
                <a:cs typeface="Lato Regular"/>
                <a:hlinkClick r:id="rId3"/>
              </a:rPr>
              <a:t>(November 2014</a:t>
            </a:r>
            <a:r>
              <a:rPr lang="en-US" sz="1200" b="1" i="1" dirty="0" smtClean="0">
                <a:solidFill>
                  <a:schemeClr val="bg1"/>
                </a:solidFill>
                <a:latin typeface="Lato Regular"/>
                <a:cs typeface="Lato Regular"/>
                <a:hlinkClick r:id="rId3"/>
              </a:rPr>
              <a:t>)</a:t>
            </a:r>
            <a:endParaRPr lang="en-US" sz="1200" b="1" i="1" dirty="0">
              <a:solidFill>
                <a:schemeClr val="bg1"/>
              </a:solidFill>
              <a:latin typeface="Lato Regular"/>
              <a:cs typeface="Lato Regular"/>
            </a:endParaRPr>
          </a:p>
        </p:txBody>
      </p:sp>
      <p:sp>
        <p:nvSpPr>
          <p:cNvPr id="135" name="TextBox 134"/>
          <p:cNvSpPr txBox="1"/>
          <p:nvPr/>
        </p:nvSpPr>
        <p:spPr>
          <a:xfrm>
            <a:off x="9536619" y="2992738"/>
            <a:ext cx="2449968" cy="907603"/>
          </a:xfrm>
          <a:prstGeom prst="rect">
            <a:avLst/>
          </a:prstGeom>
          <a:noFill/>
        </p:spPr>
        <p:txBody>
          <a:bodyPr wrap="square" lIns="109710" tIns="54855" rIns="109710" bIns="54855" rtlCol="0">
            <a:spAutoFit/>
          </a:bodyPr>
          <a:lstStyle/>
          <a:p>
            <a:pPr>
              <a:lnSpc>
                <a:spcPct val="110000"/>
              </a:lnSpc>
            </a:pPr>
            <a:r>
              <a:rPr lang="en-US" sz="1200" b="1" dirty="0">
                <a:solidFill>
                  <a:schemeClr val="bg1"/>
                </a:solidFill>
                <a:latin typeface="Lato Regular"/>
                <a:cs typeface="Lato Regular"/>
              </a:rPr>
              <a:t>Demo on a solution to combat Counterfeiting of ICT products based on the Digital Object Architecture </a:t>
            </a:r>
            <a:r>
              <a:rPr lang="en-US" sz="1200" b="1" i="1" dirty="0">
                <a:solidFill>
                  <a:schemeClr val="bg1"/>
                </a:solidFill>
                <a:latin typeface="Lato Regular"/>
                <a:cs typeface="Lato Regular"/>
                <a:hlinkClick r:id="rId4"/>
              </a:rPr>
              <a:t>(April 2015)</a:t>
            </a:r>
            <a:endParaRPr lang="en-US" sz="1200" b="1" i="1" dirty="0">
              <a:solidFill>
                <a:schemeClr val="bg1"/>
              </a:solidFill>
              <a:latin typeface="Lato Regular"/>
              <a:cs typeface="Lato Regular"/>
            </a:endParaRPr>
          </a:p>
        </p:txBody>
      </p:sp>
      <p:sp>
        <p:nvSpPr>
          <p:cNvPr id="136" name="TextBox 135"/>
          <p:cNvSpPr txBox="1"/>
          <p:nvPr/>
        </p:nvSpPr>
        <p:spPr>
          <a:xfrm>
            <a:off x="9555628" y="4208790"/>
            <a:ext cx="2449968" cy="855601"/>
          </a:xfrm>
          <a:prstGeom prst="rect">
            <a:avLst/>
          </a:prstGeom>
          <a:noFill/>
        </p:spPr>
        <p:txBody>
          <a:bodyPr wrap="square" lIns="109710" tIns="54855" rIns="109710" bIns="54855" rtlCol="0">
            <a:spAutoFit/>
          </a:bodyPr>
          <a:lstStyle/>
          <a:p>
            <a:pPr>
              <a:lnSpc>
                <a:spcPct val="110000"/>
              </a:lnSpc>
            </a:pPr>
            <a:r>
              <a:rPr lang="en-US" sz="1100" b="1" dirty="0">
                <a:solidFill>
                  <a:schemeClr val="bg1"/>
                </a:solidFill>
                <a:latin typeface="Lato Regular"/>
                <a:cs typeface="Lato Regular"/>
              </a:rPr>
              <a:t>Workshop on Combating counterfeit using conformance and interoperability solutions </a:t>
            </a:r>
            <a:r>
              <a:rPr lang="en-US" sz="1100" b="1" i="1" dirty="0">
                <a:solidFill>
                  <a:schemeClr val="bg1"/>
                </a:solidFill>
                <a:latin typeface="Lato Regular"/>
                <a:cs typeface="Lato Regular"/>
                <a:hlinkClick r:id="rId5"/>
              </a:rPr>
              <a:t>(June 2016)</a:t>
            </a:r>
            <a:endParaRPr lang="en-US" sz="1100" b="1" i="1" dirty="0">
              <a:solidFill>
                <a:schemeClr val="bg1"/>
              </a:solidFill>
              <a:latin typeface="Lato Regular"/>
              <a:cs typeface="Lato Regular"/>
            </a:endParaRPr>
          </a:p>
        </p:txBody>
      </p:sp>
      <p:sp>
        <p:nvSpPr>
          <p:cNvPr id="137" name="TextBox 136"/>
          <p:cNvSpPr txBox="1"/>
          <p:nvPr/>
        </p:nvSpPr>
        <p:spPr>
          <a:xfrm>
            <a:off x="8827844" y="1196182"/>
            <a:ext cx="1638554" cy="400091"/>
          </a:xfrm>
          <a:prstGeom prst="rect">
            <a:avLst/>
          </a:prstGeom>
          <a:noFill/>
        </p:spPr>
        <p:txBody>
          <a:bodyPr wrap="none" lIns="91422" tIns="45711" rIns="91422" bIns="45711" rtlCol="0">
            <a:spAutoFit/>
          </a:bodyPr>
          <a:lstStyle/>
          <a:p>
            <a:r>
              <a:rPr lang="en-US" sz="2000" b="1" dirty="0" smtClean="0">
                <a:solidFill>
                  <a:schemeClr val="accent5">
                    <a:lumMod val="60000"/>
                    <a:lumOff val="40000"/>
                  </a:schemeClr>
                </a:solidFill>
                <a:latin typeface="Lato Regular"/>
              </a:rPr>
              <a:t>Past Events</a:t>
            </a:r>
            <a:endParaRPr lang="id-ID" sz="2000" b="1" dirty="0">
              <a:solidFill>
                <a:schemeClr val="accent5">
                  <a:lumMod val="60000"/>
                  <a:lumOff val="40000"/>
                </a:schemeClr>
              </a:solidFill>
              <a:latin typeface="Lato Regular"/>
            </a:endParaRPr>
          </a:p>
        </p:txBody>
      </p:sp>
      <p:sp>
        <p:nvSpPr>
          <p:cNvPr id="138" name="Freeform 28"/>
          <p:cNvSpPr>
            <a:spLocks noChangeArrowheads="1"/>
          </p:cNvSpPr>
          <p:nvPr/>
        </p:nvSpPr>
        <p:spPr bwMode="auto">
          <a:xfrm>
            <a:off x="8953868" y="3116955"/>
            <a:ext cx="456327" cy="520333"/>
          </a:xfrm>
          <a:custGeom>
            <a:avLst/>
            <a:gdLst>
              <a:gd name="T0" fmla="*/ 1270 w 1271"/>
              <a:gd name="T1" fmla="*/ 30 h 1515"/>
              <a:gd name="T2" fmla="*/ 1270 w 1271"/>
              <a:gd name="T3" fmla="*/ 30 h 1515"/>
              <a:gd name="T4" fmla="*/ 1246 w 1271"/>
              <a:gd name="T5" fmla="*/ 0 h 1515"/>
              <a:gd name="T6" fmla="*/ 25 w 1271"/>
              <a:gd name="T7" fmla="*/ 0 h 1515"/>
              <a:gd name="T8" fmla="*/ 0 w 1271"/>
              <a:gd name="T9" fmla="*/ 30 h 1515"/>
              <a:gd name="T10" fmla="*/ 0 w 1271"/>
              <a:gd name="T11" fmla="*/ 1484 h 1515"/>
              <a:gd name="T12" fmla="*/ 25 w 1271"/>
              <a:gd name="T13" fmla="*/ 1514 h 1515"/>
              <a:gd name="T14" fmla="*/ 1246 w 1271"/>
              <a:gd name="T15" fmla="*/ 1514 h 1515"/>
              <a:gd name="T16" fmla="*/ 1270 w 1271"/>
              <a:gd name="T17" fmla="*/ 1484 h 1515"/>
              <a:gd name="T18" fmla="*/ 1270 w 1271"/>
              <a:gd name="T19" fmla="*/ 3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1" h="1515">
                <a:moveTo>
                  <a:pt x="1270" y="30"/>
                </a:moveTo>
                <a:lnTo>
                  <a:pt x="1270" y="30"/>
                </a:lnTo>
                <a:cubicBezTo>
                  <a:pt x="1270" y="14"/>
                  <a:pt x="1260" y="0"/>
                  <a:pt x="1246" y="0"/>
                </a:cubicBezTo>
                <a:cubicBezTo>
                  <a:pt x="25" y="0"/>
                  <a:pt x="25" y="0"/>
                  <a:pt x="25" y="0"/>
                </a:cubicBezTo>
                <a:cubicBezTo>
                  <a:pt x="10" y="0"/>
                  <a:pt x="0" y="14"/>
                  <a:pt x="0" y="30"/>
                </a:cubicBezTo>
                <a:cubicBezTo>
                  <a:pt x="0" y="1484"/>
                  <a:pt x="0" y="1484"/>
                  <a:pt x="0" y="1484"/>
                </a:cubicBezTo>
                <a:cubicBezTo>
                  <a:pt x="0" y="1498"/>
                  <a:pt x="10" y="1514"/>
                  <a:pt x="25" y="1514"/>
                </a:cubicBezTo>
                <a:cubicBezTo>
                  <a:pt x="1246" y="1514"/>
                  <a:pt x="1246" y="1514"/>
                  <a:pt x="1246" y="1514"/>
                </a:cubicBezTo>
                <a:cubicBezTo>
                  <a:pt x="1260" y="1514"/>
                  <a:pt x="1270" y="1498"/>
                  <a:pt x="1270" y="1484"/>
                </a:cubicBezTo>
                <a:lnTo>
                  <a:pt x="1270" y="30"/>
                </a:lnTo>
              </a:path>
            </a:pathLst>
          </a:custGeom>
          <a:solidFill>
            <a:schemeClr val="tx2">
              <a:lumMod val="20000"/>
              <a:lumOff val="80000"/>
            </a:schemeClr>
          </a:solidFill>
          <a:ln w="16920" cap="flat">
            <a:solidFill>
              <a:srgbClr val="585959"/>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900"/>
          </a:p>
        </p:txBody>
      </p:sp>
      <p:sp>
        <p:nvSpPr>
          <p:cNvPr id="139" name="Freeform 30"/>
          <p:cNvSpPr>
            <a:spLocks noChangeArrowheads="1"/>
          </p:cNvSpPr>
          <p:nvPr/>
        </p:nvSpPr>
        <p:spPr bwMode="auto">
          <a:xfrm>
            <a:off x="9067663" y="3189907"/>
            <a:ext cx="228735" cy="220114"/>
          </a:xfrm>
          <a:custGeom>
            <a:avLst/>
            <a:gdLst>
              <a:gd name="T0" fmla="*/ 680 w 765"/>
              <a:gd name="T1" fmla="*/ 486 h 661"/>
              <a:gd name="T2" fmla="*/ 680 w 765"/>
              <a:gd name="T3" fmla="*/ 486 h 661"/>
              <a:gd name="T4" fmla="*/ 620 w 765"/>
              <a:gd name="T5" fmla="*/ 471 h 661"/>
              <a:gd name="T6" fmla="*/ 506 w 765"/>
              <a:gd name="T7" fmla="*/ 411 h 661"/>
              <a:gd name="T8" fmla="*/ 521 w 765"/>
              <a:gd name="T9" fmla="*/ 377 h 661"/>
              <a:gd name="T10" fmla="*/ 526 w 765"/>
              <a:gd name="T11" fmla="*/ 357 h 661"/>
              <a:gd name="T12" fmla="*/ 546 w 765"/>
              <a:gd name="T13" fmla="*/ 327 h 661"/>
              <a:gd name="T14" fmla="*/ 561 w 765"/>
              <a:gd name="T15" fmla="*/ 238 h 661"/>
              <a:gd name="T16" fmla="*/ 551 w 765"/>
              <a:gd name="T17" fmla="*/ 218 h 661"/>
              <a:gd name="T18" fmla="*/ 551 w 765"/>
              <a:gd name="T19" fmla="*/ 129 h 661"/>
              <a:gd name="T20" fmla="*/ 546 w 765"/>
              <a:gd name="T21" fmla="*/ 94 h 661"/>
              <a:gd name="T22" fmla="*/ 471 w 765"/>
              <a:gd name="T23" fmla="*/ 24 h 661"/>
              <a:gd name="T24" fmla="*/ 382 w 765"/>
              <a:gd name="T25" fmla="*/ 5 h 661"/>
              <a:gd name="T26" fmla="*/ 367 w 765"/>
              <a:gd name="T27" fmla="*/ 5 h 661"/>
              <a:gd name="T28" fmla="*/ 357 w 765"/>
              <a:gd name="T29" fmla="*/ 5 h 661"/>
              <a:gd name="T30" fmla="*/ 342 w 765"/>
              <a:gd name="T31" fmla="*/ 0 h 661"/>
              <a:gd name="T32" fmla="*/ 243 w 765"/>
              <a:gd name="T33" fmla="*/ 44 h 661"/>
              <a:gd name="T34" fmla="*/ 213 w 765"/>
              <a:gd name="T35" fmla="*/ 218 h 661"/>
              <a:gd name="T36" fmla="*/ 203 w 765"/>
              <a:gd name="T37" fmla="*/ 238 h 661"/>
              <a:gd name="T38" fmla="*/ 218 w 765"/>
              <a:gd name="T39" fmla="*/ 327 h 661"/>
              <a:gd name="T40" fmla="*/ 233 w 765"/>
              <a:gd name="T41" fmla="*/ 357 h 661"/>
              <a:gd name="T42" fmla="*/ 248 w 765"/>
              <a:gd name="T43" fmla="*/ 377 h 661"/>
              <a:gd name="T44" fmla="*/ 258 w 765"/>
              <a:gd name="T45" fmla="*/ 411 h 661"/>
              <a:gd name="T46" fmla="*/ 144 w 765"/>
              <a:gd name="T47" fmla="*/ 471 h 661"/>
              <a:gd name="T48" fmla="*/ 84 w 765"/>
              <a:gd name="T49" fmla="*/ 486 h 661"/>
              <a:gd name="T50" fmla="*/ 15 w 765"/>
              <a:gd name="T51" fmla="*/ 645 h 661"/>
              <a:gd name="T52" fmla="*/ 15 w 765"/>
              <a:gd name="T53" fmla="*/ 660 h 661"/>
              <a:gd name="T54" fmla="*/ 749 w 765"/>
              <a:gd name="T55" fmla="*/ 660 h 661"/>
              <a:gd name="T56" fmla="*/ 749 w 765"/>
              <a:gd name="T57" fmla="*/ 645 h 661"/>
              <a:gd name="T58" fmla="*/ 680 w 765"/>
              <a:gd name="T59" fmla="*/ 48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5" h="661">
                <a:moveTo>
                  <a:pt x="680" y="486"/>
                </a:moveTo>
                <a:lnTo>
                  <a:pt x="680" y="486"/>
                </a:lnTo>
                <a:cubicBezTo>
                  <a:pt x="660" y="481"/>
                  <a:pt x="640" y="476"/>
                  <a:pt x="620" y="471"/>
                </a:cubicBezTo>
                <a:cubicBezTo>
                  <a:pt x="566" y="461"/>
                  <a:pt x="516" y="451"/>
                  <a:pt x="506" y="411"/>
                </a:cubicBezTo>
                <a:cubicBezTo>
                  <a:pt x="506" y="407"/>
                  <a:pt x="516" y="391"/>
                  <a:pt x="521" y="377"/>
                </a:cubicBezTo>
                <a:cubicBezTo>
                  <a:pt x="526" y="367"/>
                  <a:pt x="526" y="357"/>
                  <a:pt x="526" y="357"/>
                </a:cubicBezTo>
                <a:cubicBezTo>
                  <a:pt x="536" y="352"/>
                  <a:pt x="541" y="347"/>
                  <a:pt x="546" y="327"/>
                </a:cubicBezTo>
                <a:cubicBezTo>
                  <a:pt x="556" y="307"/>
                  <a:pt x="561" y="258"/>
                  <a:pt x="561" y="238"/>
                </a:cubicBezTo>
                <a:cubicBezTo>
                  <a:pt x="561" y="228"/>
                  <a:pt x="556" y="218"/>
                  <a:pt x="551" y="218"/>
                </a:cubicBezTo>
                <a:cubicBezTo>
                  <a:pt x="556" y="198"/>
                  <a:pt x="561" y="163"/>
                  <a:pt x="551" y="129"/>
                </a:cubicBezTo>
                <a:cubicBezTo>
                  <a:pt x="556" y="114"/>
                  <a:pt x="551" y="99"/>
                  <a:pt x="546" y="94"/>
                </a:cubicBezTo>
                <a:cubicBezTo>
                  <a:pt x="546" y="89"/>
                  <a:pt x="536" y="44"/>
                  <a:pt x="471" y="24"/>
                </a:cubicBezTo>
                <a:cubicBezTo>
                  <a:pt x="447" y="9"/>
                  <a:pt x="417" y="5"/>
                  <a:pt x="382" y="5"/>
                </a:cubicBezTo>
                <a:cubicBezTo>
                  <a:pt x="377" y="5"/>
                  <a:pt x="372" y="5"/>
                  <a:pt x="367" y="5"/>
                </a:cubicBezTo>
                <a:cubicBezTo>
                  <a:pt x="357" y="5"/>
                  <a:pt x="357" y="5"/>
                  <a:pt x="357" y="5"/>
                </a:cubicBezTo>
                <a:cubicBezTo>
                  <a:pt x="352" y="0"/>
                  <a:pt x="347" y="0"/>
                  <a:pt x="342" y="0"/>
                </a:cubicBezTo>
                <a:cubicBezTo>
                  <a:pt x="298" y="0"/>
                  <a:pt x="268" y="14"/>
                  <a:pt x="243" y="44"/>
                </a:cubicBezTo>
                <a:cubicBezTo>
                  <a:pt x="198" y="99"/>
                  <a:pt x="208" y="183"/>
                  <a:pt x="213" y="218"/>
                </a:cubicBezTo>
                <a:cubicBezTo>
                  <a:pt x="208" y="218"/>
                  <a:pt x="203" y="228"/>
                  <a:pt x="203" y="238"/>
                </a:cubicBezTo>
                <a:cubicBezTo>
                  <a:pt x="203" y="258"/>
                  <a:pt x="208" y="307"/>
                  <a:pt x="218" y="327"/>
                </a:cubicBezTo>
                <a:cubicBezTo>
                  <a:pt x="223" y="347"/>
                  <a:pt x="228" y="357"/>
                  <a:pt x="233" y="357"/>
                </a:cubicBezTo>
                <a:cubicBezTo>
                  <a:pt x="238" y="357"/>
                  <a:pt x="243" y="362"/>
                  <a:pt x="248" y="377"/>
                </a:cubicBezTo>
                <a:cubicBezTo>
                  <a:pt x="253" y="391"/>
                  <a:pt x="258" y="407"/>
                  <a:pt x="258" y="411"/>
                </a:cubicBezTo>
                <a:cubicBezTo>
                  <a:pt x="248" y="451"/>
                  <a:pt x="198" y="461"/>
                  <a:pt x="144" y="471"/>
                </a:cubicBezTo>
                <a:cubicBezTo>
                  <a:pt x="124" y="476"/>
                  <a:pt x="104" y="481"/>
                  <a:pt x="84" y="486"/>
                </a:cubicBezTo>
                <a:cubicBezTo>
                  <a:pt x="0" y="511"/>
                  <a:pt x="15" y="640"/>
                  <a:pt x="15" y="645"/>
                </a:cubicBezTo>
                <a:cubicBezTo>
                  <a:pt x="15" y="660"/>
                  <a:pt x="15" y="660"/>
                  <a:pt x="15" y="660"/>
                </a:cubicBezTo>
                <a:cubicBezTo>
                  <a:pt x="749" y="660"/>
                  <a:pt x="749" y="660"/>
                  <a:pt x="749" y="660"/>
                </a:cubicBezTo>
                <a:cubicBezTo>
                  <a:pt x="749" y="645"/>
                  <a:pt x="749" y="645"/>
                  <a:pt x="749" y="645"/>
                </a:cubicBezTo>
                <a:cubicBezTo>
                  <a:pt x="749" y="640"/>
                  <a:pt x="764" y="511"/>
                  <a:pt x="680" y="486"/>
                </a:cubicBezTo>
              </a:path>
            </a:pathLst>
          </a:custGeom>
          <a:solidFill>
            <a:schemeClr val="tx2">
              <a:lumMod val="20000"/>
              <a:lumOff val="80000"/>
            </a:schemeClr>
          </a:solidFill>
          <a:ln w="12600" cap="flat">
            <a:solidFill>
              <a:srgbClr val="999999"/>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900"/>
          </a:p>
        </p:txBody>
      </p:sp>
      <p:sp>
        <p:nvSpPr>
          <p:cNvPr id="4" name="Rectangle 3"/>
          <p:cNvSpPr/>
          <p:nvPr/>
        </p:nvSpPr>
        <p:spPr>
          <a:xfrm>
            <a:off x="2213911" y="5800725"/>
            <a:ext cx="3204383" cy="677108"/>
          </a:xfrm>
          <a:prstGeom prst="rect">
            <a:avLst/>
          </a:prstGeom>
        </p:spPr>
        <p:txBody>
          <a:bodyPr wrap="square">
            <a:spAutoFit/>
          </a:bodyPr>
          <a:lstStyle/>
          <a:p>
            <a:pPr marL="0" lvl="1" indent="0">
              <a:lnSpc>
                <a:spcPct val="95000"/>
              </a:lnSpc>
              <a:spcBef>
                <a:spcPts val="600"/>
              </a:spcBef>
              <a:buSzPct val="75000"/>
              <a:buNone/>
              <a:defRPr/>
            </a:pPr>
            <a:r>
              <a:rPr lang="en-GB" altLang="ja-JP" sz="1400" dirty="0">
                <a:solidFill>
                  <a:schemeClr val="tx2"/>
                </a:solidFill>
                <a:latin typeface="Lato Light"/>
                <a:cs typeface="Lato Light"/>
              </a:rPr>
              <a:t>Technical Report on </a:t>
            </a:r>
            <a:r>
              <a:rPr lang="en-GB" altLang="ja-JP" sz="1400" dirty="0" smtClean="0">
                <a:solidFill>
                  <a:schemeClr val="tx2"/>
                </a:solidFill>
                <a:latin typeface="Lato Light"/>
                <a:cs typeface="Lato Light"/>
              </a:rPr>
              <a:t/>
            </a:r>
            <a:br>
              <a:rPr lang="en-GB" altLang="ja-JP" sz="1400" dirty="0" smtClean="0">
                <a:solidFill>
                  <a:schemeClr val="tx2"/>
                </a:solidFill>
                <a:latin typeface="Lato Light"/>
                <a:cs typeface="Lato Light"/>
              </a:rPr>
            </a:br>
            <a:r>
              <a:rPr lang="en-GB" altLang="ja-JP" sz="1400" dirty="0" smtClean="0">
                <a:solidFill>
                  <a:schemeClr val="tx2"/>
                </a:solidFill>
                <a:latin typeface="Lato Light"/>
                <a:cs typeface="Lato Light"/>
              </a:rPr>
              <a:t>“</a:t>
            </a:r>
            <a:r>
              <a:rPr lang="en-GB" altLang="ja-JP" sz="1400" dirty="0">
                <a:solidFill>
                  <a:schemeClr val="tx2"/>
                </a:solidFill>
                <a:latin typeface="Lato Light"/>
                <a:cs typeface="Lato Light"/>
                <a:hlinkClick r:id="rId6"/>
              </a:rPr>
              <a:t>Counterfeit ICT Equipment</a:t>
            </a:r>
            <a:r>
              <a:rPr lang="en-GB" altLang="ja-JP" sz="1400" dirty="0">
                <a:solidFill>
                  <a:schemeClr val="tx2"/>
                </a:solidFill>
                <a:latin typeface="Lato Light"/>
                <a:cs typeface="Lato Light"/>
              </a:rPr>
              <a:t>” </a:t>
            </a:r>
            <a:r>
              <a:rPr lang="en-GB" altLang="ja-JP" sz="1400" dirty="0" smtClean="0">
                <a:solidFill>
                  <a:schemeClr val="tx2"/>
                </a:solidFill>
                <a:latin typeface="Lato Light"/>
                <a:cs typeface="Lato Light"/>
              </a:rPr>
              <a:t/>
            </a:r>
            <a:br>
              <a:rPr lang="en-GB" altLang="ja-JP" sz="1400" dirty="0" smtClean="0">
                <a:solidFill>
                  <a:schemeClr val="tx2"/>
                </a:solidFill>
                <a:latin typeface="Lato Light"/>
                <a:cs typeface="Lato Light"/>
              </a:rPr>
            </a:br>
            <a:r>
              <a:rPr lang="en-GB" altLang="ja-JP" sz="1200" i="1" dirty="0" smtClean="0">
                <a:solidFill>
                  <a:schemeClr val="tx2"/>
                </a:solidFill>
                <a:latin typeface="Lato Light"/>
                <a:cs typeface="Lato Light"/>
              </a:rPr>
              <a:t>(</a:t>
            </a:r>
            <a:r>
              <a:rPr lang="en-GB" altLang="ja-JP" sz="1200" i="1" dirty="0">
                <a:solidFill>
                  <a:schemeClr val="tx2"/>
                </a:solidFill>
                <a:latin typeface="Lato Light"/>
                <a:cs typeface="Lato Light"/>
              </a:rPr>
              <a:t>2014, rev. 2015) </a:t>
            </a:r>
          </a:p>
        </p:txBody>
      </p:sp>
      <p:sp>
        <p:nvSpPr>
          <p:cNvPr id="5" name="Rectangle 4"/>
          <p:cNvSpPr/>
          <p:nvPr/>
        </p:nvSpPr>
        <p:spPr>
          <a:xfrm>
            <a:off x="6720970" y="5704485"/>
            <a:ext cx="3325594" cy="987963"/>
          </a:xfrm>
          <a:prstGeom prst="rect">
            <a:avLst/>
          </a:prstGeom>
        </p:spPr>
        <p:txBody>
          <a:bodyPr wrap="square">
            <a:spAutoFit/>
          </a:bodyPr>
          <a:lstStyle/>
          <a:p>
            <a:pPr marL="0" lvl="1">
              <a:lnSpc>
                <a:spcPct val="95000"/>
              </a:lnSpc>
              <a:spcBef>
                <a:spcPts val="600"/>
              </a:spcBef>
              <a:buSzPct val="75000"/>
              <a:defRPr/>
            </a:pPr>
            <a:r>
              <a:rPr lang="en-GB" sz="1400" dirty="0">
                <a:solidFill>
                  <a:schemeClr val="tx2"/>
                </a:solidFill>
                <a:latin typeface="Lato Light"/>
                <a:cs typeface="Lato Light"/>
                <a:hlinkClick r:id="rId7"/>
              </a:rPr>
              <a:t>Draft Rec. Q.FW_CCF</a:t>
            </a:r>
            <a:r>
              <a:rPr lang="en-GB" altLang="ja-JP" sz="1400" dirty="0">
                <a:solidFill>
                  <a:schemeClr val="tx2"/>
                </a:solidFill>
                <a:latin typeface="Lato Light"/>
                <a:cs typeface="Lato Light"/>
              </a:rPr>
              <a:t> “</a:t>
            </a:r>
            <a:r>
              <a:rPr lang="en-US" sz="1400" dirty="0">
                <a:solidFill>
                  <a:schemeClr val="tx2"/>
                </a:solidFill>
                <a:latin typeface="Lato Light"/>
                <a:cs typeface="Lato Light"/>
              </a:rPr>
              <a:t>Framework for solution to combat counterfeit ICT Device” </a:t>
            </a:r>
          </a:p>
          <a:p>
            <a:pPr marL="0" lvl="1">
              <a:lnSpc>
                <a:spcPct val="95000"/>
              </a:lnSpc>
              <a:spcBef>
                <a:spcPts val="600"/>
              </a:spcBef>
              <a:buSzPct val="75000"/>
              <a:defRPr/>
            </a:pPr>
            <a:r>
              <a:rPr lang="en-US" sz="1400" dirty="0">
                <a:solidFill>
                  <a:schemeClr val="tx2"/>
                </a:solidFill>
                <a:latin typeface="Lato Light"/>
                <a:cs typeface="Lato Light"/>
                <a:hlinkClick r:id="rId8"/>
              </a:rPr>
              <a:t>Two technical reports ongoing</a:t>
            </a:r>
            <a:endParaRPr lang="en-US" sz="1400" dirty="0">
              <a:solidFill>
                <a:schemeClr val="tx2"/>
              </a:solidFill>
              <a:latin typeface="Lato Light"/>
              <a:cs typeface="Lato Light"/>
            </a:endParaRPr>
          </a:p>
        </p:txBody>
      </p:sp>
      <p:sp>
        <p:nvSpPr>
          <p:cNvPr id="142" name="Rectangle 141"/>
          <p:cNvSpPr/>
          <p:nvPr/>
        </p:nvSpPr>
        <p:spPr>
          <a:xfrm rot="16200000">
            <a:off x="4292529" y="5811001"/>
            <a:ext cx="895473"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2132"/>
          <p:cNvSpPr>
            <a:spLocks noChangeArrowheads="1"/>
          </p:cNvSpPr>
          <p:nvPr/>
        </p:nvSpPr>
        <p:spPr bwMode="auto">
          <a:xfrm>
            <a:off x="8872091" y="2006475"/>
            <a:ext cx="534361" cy="450784"/>
          </a:xfrm>
          <a:custGeom>
            <a:avLst/>
            <a:gdLst>
              <a:gd name="T0" fmla="*/ 388 w 649"/>
              <a:gd name="T1" fmla="*/ 91 h 546"/>
              <a:gd name="T2" fmla="*/ 485 w 649"/>
              <a:gd name="T3" fmla="*/ 0 h 546"/>
              <a:gd name="T4" fmla="*/ 581 w 649"/>
              <a:gd name="T5" fmla="*/ 97 h 546"/>
              <a:gd name="T6" fmla="*/ 485 w 649"/>
              <a:gd name="T7" fmla="*/ 187 h 546"/>
              <a:gd name="T8" fmla="*/ 442 w 649"/>
              <a:gd name="T9" fmla="*/ 181 h 546"/>
              <a:gd name="T10" fmla="*/ 388 w 649"/>
              <a:gd name="T11" fmla="*/ 91 h 546"/>
              <a:gd name="T12" fmla="*/ 388 w 649"/>
              <a:gd name="T13" fmla="*/ 91 h 546"/>
              <a:gd name="T14" fmla="*/ 327 w 649"/>
              <a:gd name="T15" fmla="*/ 284 h 546"/>
              <a:gd name="T16" fmla="*/ 236 w 649"/>
              <a:gd name="T17" fmla="*/ 193 h 546"/>
              <a:gd name="T18" fmla="*/ 327 w 649"/>
              <a:gd name="T19" fmla="*/ 97 h 546"/>
              <a:gd name="T20" fmla="*/ 424 w 649"/>
              <a:gd name="T21" fmla="*/ 193 h 546"/>
              <a:gd name="T22" fmla="*/ 327 w 649"/>
              <a:gd name="T23" fmla="*/ 284 h 546"/>
              <a:gd name="T24" fmla="*/ 327 w 649"/>
              <a:gd name="T25" fmla="*/ 284 h 546"/>
              <a:gd name="T26" fmla="*/ 369 w 649"/>
              <a:gd name="T27" fmla="*/ 290 h 546"/>
              <a:gd name="T28" fmla="*/ 491 w 649"/>
              <a:gd name="T29" fmla="*/ 412 h 546"/>
              <a:gd name="T30" fmla="*/ 491 w 649"/>
              <a:gd name="T31" fmla="*/ 515 h 546"/>
              <a:gd name="T32" fmla="*/ 491 w 649"/>
              <a:gd name="T33" fmla="*/ 515 h 546"/>
              <a:gd name="T34" fmla="*/ 485 w 649"/>
              <a:gd name="T35" fmla="*/ 515 h 546"/>
              <a:gd name="T36" fmla="*/ 339 w 649"/>
              <a:gd name="T37" fmla="*/ 545 h 546"/>
              <a:gd name="T38" fmla="*/ 175 w 649"/>
              <a:gd name="T39" fmla="*/ 515 h 546"/>
              <a:gd name="T40" fmla="*/ 169 w 649"/>
              <a:gd name="T41" fmla="*/ 515 h 546"/>
              <a:gd name="T42" fmla="*/ 169 w 649"/>
              <a:gd name="T43" fmla="*/ 515 h 546"/>
              <a:gd name="T44" fmla="*/ 169 w 649"/>
              <a:gd name="T45" fmla="*/ 412 h 546"/>
              <a:gd name="T46" fmla="*/ 291 w 649"/>
              <a:gd name="T47" fmla="*/ 290 h 546"/>
              <a:gd name="T48" fmla="*/ 369 w 649"/>
              <a:gd name="T49" fmla="*/ 290 h 546"/>
              <a:gd name="T50" fmla="*/ 369 w 649"/>
              <a:gd name="T51" fmla="*/ 290 h 546"/>
              <a:gd name="T52" fmla="*/ 527 w 649"/>
              <a:gd name="T53" fmla="*/ 193 h 546"/>
              <a:gd name="T54" fmla="*/ 648 w 649"/>
              <a:gd name="T55" fmla="*/ 315 h 546"/>
              <a:gd name="T56" fmla="*/ 648 w 649"/>
              <a:gd name="T57" fmla="*/ 412 h 546"/>
              <a:gd name="T58" fmla="*/ 648 w 649"/>
              <a:gd name="T59" fmla="*/ 412 h 546"/>
              <a:gd name="T60" fmla="*/ 636 w 649"/>
              <a:gd name="T61" fmla="*/ 418 h 546"/>
              <a:gd name="T62" fmla="*/ 515 w 649"/>
              <a:gd name="T63" fmla="*/ 442 h 546"/>
              <a:gd name="T64" fmla="*/ 515 w 649"/>
              <a:gd name="T65" fmla="*/ 412 h 546"/>
              <a:gd name="T66" fmla="*/ 412 w 649"/>
              <a:gd name="T67" fmla="*/ 278 h 546"/>
              <a:gd name="T68" fmla="*/ 442 w 649"/>
              <a:gd name="T69" fmla="*/ 193 h 546"/>
              <a:gd name="T70" fmla="*/ 527 w 649"/>
              <a:gd name="T71" fmla="*/ 193 h 546"/>
              <a:gd name="T72" fmla="*/ 527 w 649"/>
              <a:gd name="T73" fmla="*/ 193 h 546"/>
              <a:gd name="T74" fmla="*/ 163 w 649"/>
              <a:gd name="T75" fmla="*/ 187 h 546"/>
              <a:gd name="T76" fmla="*/ 66 w 649"/>
              <a:gd name="T77" fmla="*/ 97 h 546"/>
              <a:gd name="T78" fmla="*/ 163 w 649"/>
              <a:gd name="T79" fmla="*/ 0 h 546"/>
              <a:gd name="T80" fmla="*/ 254 w 649"/>
              <a:gd name="T81" fmla="*/ 97 h 546"/>
              <a:gd name="T82" fmla="*/ 254 w 649"/>
              <a:gd name="T83" fmla="*/ 97 h 546"/>
              <a:gd name="T84" fmla="*/ 212 w 649"/>
              <a:gd name="T85" fmla="*/ 175 h 546"/>
              <a:gd name="T86" fmla="*/ 163 w 649"/>
              <a:gd name="T87" fmla="*/ 187 h 546"/>
              <a:gd name="T88" fmla="*/ 163 w 649"/>
              <a:gd name="T89" fmla="*/ 187 h 546"/>
              <a:gd name="T90" fmla="*/ 248 w 649"/>
              <a:gd name="T91" fmla="*/ 278 h 546"/>
              <a:gd name="T92" fmla="*/ 145 w 649"/>
              <a:gd name="T93" fmla="*/ 412 h 546"/>
              <a:gd name="T94" fmla="*/ 145 w 649"/>
              <a:gd name="T95" fmla="*/ 442 h 546"/>
              <a:gd name="T96" fmla="*/ 6 w 649"/>
              <a:gd name="T97" fmla="*/ 418 h 546"/>
              <a:gd name="T98" fmla="*/ 0 w 649"/>
              <a:gd name="T99" fmla="*/ 418 h 546"/>
              <a:gd name="T100" fmla="*/ 0 w 649"/>
              <a:gd name="T101" fmla="*/ 412 h 546"/>
              <a:gd name="T102" fmla="*/ 0 w 649"/>
              <a:gd name="T103" fmla="*/ 315 h 546"/>
              <a:gd name="T104" fmla="*/ 121 w 649"/>
              <a:gd name="T105" fmla="*/ 193 h 546"/>
              <a:gd name="T106" fmla="*/ 200 w 649"/>
              <a:gd name="T107" fmla="*/ 193 h 546"/>
              <a:gd name="T108" fmla="*/ 212 w 649"/>
              <a:gd name="T109" fmla="*/ 193 h 546"/>
              <a:gd name="T110" fmla="*/ 248 w 649"/>
              <a:gd name="T111" fmla="*/ 278 h 546"/>
              <a:gd name="T112" fmla="*/ 248 w 649"/>
              <a:gd name="T113" fmla="*/ 278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9" h="546">
                <a:moveTo>
                  <a:pt x="388" y="91"/>
                </a:moveTo>
                <a:cubicBezTo>
                  <a:pt x="394" y="42"/>
                  <a:pt x="430" y="0"/>
                  <a:pt x="485" y="0"/>
                </a:cubicBezTo>
                <a:cubicBezTo>
                  <a:pt x="539" y="0"/>
                  <a:pt x="581" y="42"/>
                  <a:pt x="581" y="97"/>
                </a:cubicBezTo>
                <a:cubicBezTo>
                  <a:pt x="581" y="145"/>
                  <a:pt x="539" y="187"/>
                  <a:pt x="485" y="187"/>
                </a:cubicBezTo>
                <a:cubicBezTo>
                  <a:pt x="472" y="187"/>
                  <a:pt x="454" y="187"/>
                  <a:pt x="442" y="181"/>
                </a:cubicBezTo>
                <a:cubicBezTo>
                  <a:pt x="442" y="145"/>
                  <a:pt x="418" y="109"/>
                  <a:pt x="388" y="91"/>
                </a:cubicBezTo>
                <a:lnTo>
                  <a:pt x="388" y="91"/>
                </a:lnTo>
                <a:close/>
                <a:moveTo>
                  <a:pt x="327" y="284"/>
                </a:moveTo>
                <a:cubicBezTo>
                  <a:pt x="278" y="284"/>
                  <a:pt x="236" y="242"/>
                  <a:pt x="236" y="193"/>
                </a:cubicBezTo>
                <a:cubicBezTo>
                  <a:pt x="236" y="139"/>
                  <a:pt x="278" y="97"/>
                  <a:pt x="327" y="97"/>
                </a:cubicBezTo>
                <a:cubicBezTo>
                  <a:pt x="381" y="97"/>
                  <a:pt x="424" y="139"/>
                  <a:pt x="424" y="193"/>
                </a:cubicBezTo>
                <a:cubicBezTo>
                  <a:pt x="424" y="242"/>
                  <a:pt x="381" y="284"/>
                  <a:pt x="327" y="284"/>
                </a:cubicBezTo>
                <a:lnTo>
                  <a:pt x="327" y="284"/>
                </a:lnTo>
                <a:close/>
                <a:moveTo>
                  <a:pt x="369" y="290"/>
                </a:moveTo>
                <a:cubicBezTo>
                  <a:pt x="436" y="290"/>
                  <a:pt x="491" y="345"/>
                  <a:pt x="491" y="412"/>
                </a:cubicBezTo>
                <a:cubicBezTo>
                  <a:pt x="491" y="412"/>
                  <a:pt x="491" y="412"/>
                  <a:pt x="491" y="515"/>
                </a:cubicBezTo>
                <a:lnTo>
                  <a:pt x="491" y="515"/>
                </a:lnTo>
                <a:cubicBezTo>
                  <a:pt x="491" y="515"/>
                  <a:pt x="491" y="515"/>
                  <a:pt x="485" y="515"/>
                </a:cubicBezTo>
                <a:cubicBezTo>
                  <a:pt x="478" y="515"/>
                  <a:pt x="430" y="545"/>
                  <a:pt x="339" y="545"/>
                </a:cubicBezTo>
                <a:cubicBezTo>
                  <a:pt x="291" y="545"/>
                  <a:pt x="236" y="533"/>
                  <a:pt x="175" y="515"/>
                </a:cubicBezTo>
                <a:cubicBezTo>
                  <a:pt x="175" y="515"/>
                  <a:pt x="175" y="515"/>
                  <a:pt x="169" y="515"/>
                </a:cubicBezTo>
                <a:lnTo>
                  <a:pt x="169" y="515"/>
                </a:lnTo>
                <a:cubicBezTo>
                  <a:pt x="169" y="515"/>
                  <a:pt x="169" y="515"/>
                  <a:pt x="169" y="412"/>
                </a:cubicBezTo>
                <a:cubicBezTo>
                  <a:pt x="169" y="345"/>
                  <a:pt x="224" y="290"/>
                  <a:pt x="291" y="290"/>
                </a:cubicBezTo>
                <a:cubicBezTo>
                  <a:pt x="291" y="290"/>
                  <a:pt x="291" y="290"/>
                  <a:pt x="369" y="290"/>
                </a:cubicBezTo>
                <a:lnTo>
                  <a:pt x="369" y="290"/>
                </a:lnTo>
                <a:close/>
                <a:moveTo>
                  <a:pt x="527" y="193"/>
                </a:moveTo>
                <a:cubicBezTo>
                  <a:pt x="593" y="193"/>
                  <a:pt x="648" y="248"/>
                  <a:pt x="648" y="315"/>
                </a:cubicBezTo>
                <a:cubicBezTo>
                  <a:pt x="648" y="315"/>
                  <a:pt x="648" y="315"/>
                  <a:pt x="648" y="412"/>
                </a:cubicBezTo>
                <a:lnTo>
                  <a:pt x="648" y="412"/>
                </a:lnTo>
                <a:cubicBezTo>
                  <a:pt x="648" y="412"/>
                  <a:pt x="648" y="412"/>
                  <a:pt x="636" y="418"/>
                </a:cubicBezTo>
                <a:cubicBezTo>
                  <a:pt x="636" y="418"/>
                  <a:pt x="593" y="442"/>
                  <a:pt x="515" y="442"/>
                </a:cubicBezTo>
                <a:cubicBezTo>
                  <a:pt x="515" y="442"/>
                  <a:pt x="515" y="442"/>
                  <a:pt x="515" y="412"/>
                </a:cubicBezTo>
                <a:cubicBezTo>
                  <a:pt x="515" y="351"/>
                  <a:pt x="466" y="296"/>
                  <a:pt x="412" y="278"/>
                </a:cubicBezTo>
                <a:cubicBezTo>
                  <a:pt x="430" y="254"/>
                  <a:pt x="442" y="224"/>
                  <a:pt x="442" y="193"/>
                </a:cubicBezTo>
                <a:cubicBezTo>
                  <a:pt x="442" y="193"/>
                  <a:pt x="442" y="193"/>
                  <a:pt x="527" y="193"/>
                </a:cubicBezTo>
                <a:lnTo>
                  <a:pt x="527" y="193"/>
                </a:lnTo>
                <a:close/>
                <a:moveTo>
                  <a:pt x="163" y="187"/>
                </a:moveTo>
                <a:cubicBezTo>
                  <a:pt x="109" y="187"/>
                  <a:pt x="66" y="145"/>
                  <a:pt x="66" y="97"/>
                </a:cubicBezTo>
                <a:cubicBezTo>
                  <a:pt x="66" y="42"/>
                  <a:pt x="109" y="0"/>
                  <a:pt x="163" y="0"/>
                </a:cubicBezTo>
                <a:cubicBezTo>
                  <a:pt x="212" y="0"/>
                  <a:pt x="254" y="42"/>
                  <a:pt x="254" y="97"/>
                </a:cubicBezTo>
                <a:lnTo>
                  <a:pt x="254" y="97"/>
                </a:lnTo>
                <a:cubicBezTo>
                  <a:pt x="236" y="115"/>
                  <a:pt x="218" y="145"/>
                  <a:pt x="212" y="175"/>
                </a:cubicBezTo>
                <a:cubicBezTo>
                  <a:pt x="200" y="181"/>
                  <a:pt x="181" y="187"/>
                  <a:pt x="163" y="187"/>
                </a:cubicBezTo>
                <a:lnTo>
                  <a:pt x="163" y="187"/>
                </a:lnTo>
                <a:close/>
                <a:moveTo>
                  <a:pt x="248" y="278"/>
                </a:moveTo>
                <a:cubicBezTo>
                  <a:pt x="187" y="296"/>
                  <a:pt x="145" y="351"/>
                  <a:pt x="145" y="412"/>
                </a:cubicBezTo>
                <a:cubicBezTo>
                  <a:pt x="145" y="412"/>
                  <a:pt x="145" y="412"/>
                  <a:pt x="145" y="442"/>
                </a:cubicBezTo>
                <a:cubicBezTo>
                  <a:pt x="103" y="442"/>
                  <a:pt x="60" y="436"/>
                  <a:pt x="6" y="418"/>
                </a:cubicBezTo>
                <a:cubicBezTo>
                  <a:pt x="6" y="418"/>
                  <a:pt x="6" y="418"/>
                  <a:pt x="0" y="418"/>
                </a:cubicBezTo>
                <a:cubicBezTo>
                  <a:pt x="0" y="418"/>
                  <a:pt x="0" y="418"/>
                  <a:pt x="0" y="412"/>
                </a:cubicBezTo>
                <a:cubicBezTo>
                  <a:pt x="0" y="412"/>
                  <a:pt x="0" y="412"/>
                  <a:pt x="0" y="315"/>
                </a:cubicBezTo>
                <a:cubicBezTo>
                  <a:pt x="0" y="248"/>
                  <a:pt x="54" y="193"/>
                  <a:pt x="121" y="193"/>
                </a:cubicBezTo>
                <a:cubicBezTo>
                  <a:pt x="121" y="193"/>
                  <a:pt x="121" y="193"/>
                  <a:pt x="200" y="193"/>
                </a:cubicBezTo>
                <a:cubicBezTo>
                  <a:pt x="206" y="193"/>
                  <a:pt x="206" y="193"/>
                  <a:pt x="212" y="193"/>
                </a:cubicBezTo>
                <a:cubicBezTo>
                  <a:pt x="212" y="230"/>
                  <a:pt x="224" y="254"/>
                  <a:pt x="248" y="278"/>
                </a:cubicBezTo>
                <a:lnTo>
                  <a:pt x="248" y="278"/>
                </a:lnTo>
                <a:close/>
              </a:path>
            </a:pathLst>
          </a:custGeom>
          <a:solidFill>
            <a:srgbClr val="F1F0F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6900"/>
          </a:p>
        </p:txBody>
      </p:sp>
      <p:sp>
        <p:nvSpPr>
          <p:cNvPr id="2" name="TextBox 1"/>
          <p:cNvSpPr txBox="1"/>
          <p:nvPr/>
        </p:nvSpPr>
        <p:spPr>
          <a:xfrm>
            <a:off x="8892635" y="3372546"/>
            <a:ext cx="596638" cy="276999"/>
          </a:xfrm>
          <a:prstGeom prst="rect">
            <a:avLst/>
          </a:prstGeom>
          <a:noFill/>
        </p:spPr>
        <p:txBody>
          <a:bodyPr wrap="none" rtlCol="0">
            <a:spAutoFit/>
          </a:bodyPr>
          <a:lstStyle/>
          <a:p>
            <a:r>
              <a:rPr lang="en-US" sz="1200" b="1" dirty="0" smtClean="0">
                <a:solidFill>
                  <a:schemeClr val="tx2"/>
                </a:solidFill>
              </a:rPr>
              <a:t>DEMO</a:t>
            </a:r>
            <a:endParaRPr lang="en-US" sz="1200" b="1" dirty="0">
              <a:solidFill>
                <a:schemeClr val="tx2"/>
              </a:solidFill>
            </a:endParaRPr>
          </a:p>
        </p:txBody>
      </p:sp>
      <p:grpSp>
        <p:nvGrpSpPr>
          <p:cNvPr id="9" name="Group 8"/>
          <p:cNvGrpSpPr/>
          <p:nvPr/>
        </p:nvGrpSpPr>
        <p:grpSpPr>
          <a:xfrm>
            <a:off x="449030" y="1293152"/>
            <a:ext cx="2204517" cy="2082740"/>
            <a:chOff x="699320" y="1072335"/>
            <a:chExt cx="2204517" cy="2082740"/>
          </a:xfrm>
        </p:grpSpPr>
        <p:grpSp>
          <p:nvGrpSpPr>
            <p:cNvPr id="48" name="Group 16"/>
            <p:cNvGrpSpPr>
              <a:grpSpLocks/>
            </p:cNvGrpSpPr>
            <p:nvPr/>
          </p:nvGrpSpPr>
          <p:grpSpPr bwMode="auto">
            <a:xfrm>
              <a:off x="699320" y="1248792"/>
              <a:ext cx="2097760" cy="1766111"/>
              <a:chOff x="3760" y="152"/>
              <a:chExt cx="1884" cy="1518"/>
            </a:xfrm>
            <a:solidFill>
              <a:schemeClr val="tx2">
                <a:lumMod val="20000"/>
                <a:lumOff val="80000"/>
              </a:schemeClr>
            </a:solidFill>
          </p:grpSpPr>
          <p:sp>
            <p:nvSpPr>
              <p:cNvPr id="49" name="Freeform 17"/>
              <p:cNvSpPr>
                <a:spLocks noChangeArrowheads="1"/>
              </p:cNvSpPr>
              <p:nvPr/>
            </p:nvSpPr>
            <p:spPr bwMode="auto">
              <a:xfrm>
                <a:off x="3964" y="209"/>
                <a:ext cx="1392" cy="1393"/>
              </a:xfrm>
              <a:custGeom>
                <a:avLst/>
                <a:gdLst>
                  <a:gd name="T0" fmla="*/ 5887 w 6142"/>
                  <a:gd name="T1" fmla="*/ 3251 h 6146"/>
                  <a:gd name="T2" fmla="*/ 5609 w 6142"/>
                  <a:gd name="T3" fmla="*/ 2973 h 6146"/>
                  <a:gd name="T4" fmla="*/ 5182 w 6142"/>
                  <a:gd name="T5" fmla="*/ 3544 h 6146"/>
                  <a:gd name="T6" fmla="*/ 4989 w 6142"/>
                  <a:gd name="T7" fmla="*/ 2770 h 6146"/>
                  <a:gd name="T8" fmla="*/ 4547 w 6142"/>
                  <a:gd name="T9" fmla="*/ 2457 h 6146"/>
                  <a:gd name="T10" fmla="*/ 4671 w 6142"/>
                  <a:gd name="T11" fmla="*/ 2884 h 6146"/>
                  <a:gd name="T12" fmla="*/ 4304 w 6142"/>
                  <a:gd name="T13" fmla="*/ 2820 h 6146"/>
                  <a:gd name="T14" fmla="*/ 4418 w 6142"/>
                  <a:gd name="T15" fmla="*/ 3058 h 6146"/>
                  <a:gd name="T16" fmla="*/ 4473 w 6142"/>
                  <a:gd name="T17" fmla="*/ 3569 h 6146"/>
                  <a:gd name="T18" fmla="*/ 4274 w 6142"/>
                  <a:gd name="T19" fmla="*/ 4125 h 6146"/>
                  <a:gd name="T20" fmla="*/ 3922 w 6142"/>
                  <a:gd name="T21" fmla="*/ 4473 h 6146"/>
                  <a:gd name="T22" fmla="*/ 3599 w 6142"/>
                  <a:gd name="T23" fmla="*/ 4041 h 6146"/>
                  <a:gd name="T24" fmla="*/ 3281 w 6142"/>
                  <a:gd name="T25" fmla="*/ 3380 h 6146"/>
                  <a:gd name="T26" fmla="*/ 2790 w 6142"/>
                  <a:gd name="T27" fmla="*/ 2978 h 6146"/>
                  <a:gd name="T28" fmla="*/ 2914 w 6142"/>
                  <a:gd name="T29" fmla="*/ 2700 h 6146"/>
                  <a:gd name="T30" fmla="*/ 3753 w 6142"/>
                  <a:gd name="T31" fmla="*/ 2621 h 6146"/>
                  <a:gd name="T32" fmla="*/ 3778 w 6142"/>
                  <a:gd name="T33" fmla="*/ 2105 h 6146"/>
                  <a:gd name="T34" fmla="*/ 2929 w 6142"/>
                  <a:gd name="T35" fmla="*/ 2447 h 6146"/>
                  <a:gd name="T36" fmla="*/ 2929 w 6142"/>
                  <a:gd name="T37" fmla="*/ 1807 h 6146"/>
                  <a:gd name="T38" fmla="*/ 3639 w 6142"/>
                  <a:gd name="T39" fmla="*/ 1365 h 6146"/>
                  <a:gd name="T40" fmla="*/ 4175 w 6142"/>
                  <a:gd name="T41" fmla="*/ 1038 h 6146"/>
                  <a:gd name="T42" fmla="*/ 4949 w 6142"/>
                  <a:gd name="T43" fmla="*/ 1008 h 6146"/>
                  <a:gd name="T44" fmla="*/ 3068 w 6142"/>
                  <a:gd name="T45" fmla="*/ 0 h 6146"/>
                  <a:gd name="T46" fmla="*/ 1226 w 6142"/>
                  <a:gd name="T47" fmla="*/ 933 h 6146"/>
                  <a:gd name="T48" fmla="*/ 1966 w 6142"/>
                  <a:gd name="T49" fmla="*/ 998 h 6146"/>
                  <a:gd name="T50" fmla="*/ 2273 w 6142"/>
                  <a:gd name="T51" fmla="*/ 1593 h 6146"/>
                  <a:gd name="T52" fmla="*/ 1698 w 6142"/>
                  <a:gd name="T53" fmla="*/ 2442 h 6146"/>
                  <a:gd name="T54" fmla="*/ 2115 w 6142"/>
                  <a:gd name="T55" fmla="*/ 3048 h 6146"/>
                  <a:gd name="T56" fmla="*/ 2666 w 6142"/>
                  <a:gd name="T57" fmla="*/ 3341 h 6146"/>
                  <a:gd name="T58" fmla="*/ 2745 w 6142"/>
                  <a:gd name="T59" fmla="*/ 3956 h 6146"/>
                  <a:gd name="T60" fmla="*/ 2432 w 6142"/>
                  <a:gd name="T61" fmla="*/ 4279 h 6146"/>
                  <a:gd name="T62" fmla="*/ 2125 w 6142"/>
                  <a:gd name="T63" fmla="*/ 4969 h 6146"/>
                  <a:gd name="T64" fmla="*/ 1996 w 6142"/>
                  <a:gd name="T65" fmla="*/ 5272 h 6146"/>
                  <a:gd name="T66" fmla="*/ 1747 w 6142"/>
                  <a:gd name="T67" fmla="*/ 4884 h 6146"/>
                  <a:gd name="T68" fmla="*/ 1643 w 6142"/>
                  <a:gd name="T69" fmla="*/ 4145 h 6146"/>
                  <a:gd name="T70" fmla="*/ 1216 w 6142"/>
                  <a:gd name="T71" fmla="*/ 3484 h 6146"/>
                  <a:gd name="T72" fmla="*/ 933 w 6142"/>
                  <a:gd name="T73" fmla="*/ 2919 h 6146"/>
                  <a:gd name="T74" fmla="*/ 377 w 6142"/>
                  <a:gd name="T75" fmla="*/ 2631 h 6146"/>
                  <a:gd name="T76" fmla="*/ 601 w 6142"/>
                  <a:gd name="T77" fmla="*/ 1807 h 6146"/>
                  <a:gd name="T78" fmla="*/ 333 w 6142"/>
                  <a:gd name="T79" fmla="*/ 1683 h 6146"/>
                  <a:gd name="T80" fmla="*/ 3068 w 6142"/>
                  <a:gd name="T81" fmla="*/ 6145 h 6146"/>
                  <a:gd name="T82" fmla="*/ 5887 w 6142"/>
                  <a:gd name="T83" fmla="*/ 3251 h 6146"/>
                  <a:gd name="T84" fmla="*/ 2571 w 6142"/>
                  <a:gd name="T85" fmla="*/ 1866 h 6146"/>
                  <a:gd name="T86" fmla="*/ 2413 w 6142"/>
                  <a:gd name="T87" fmla="*/ 1489 h 6146"/>
                  <a:gd name="T88" fmla="*/ 2973 w 6142"/>
                  <a:gd name="T89" fmla="*/ 1186 h 6146"/>
                  <a:gd name="T90" fmla="*/ 2993 w 6142"/>
                  <a:gd name="T91" fmla="*/ 1589 h 6146"/>
                  <a:gd name="T92" fmla="*/ 2571 w 6142"/>
                  <a:gd name="T93" fmla="*/ 1866 h 6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42" h="6146">
                    <a:moveTo>
                      <a:pt x="5887" y="3251"/>
                    </a:moveTo>
                    <a:lnTo>
                      <a:pt x="5887" y="3251"/>
                    </a:lnTo>
                    <a:cubicBezTo>
                      <a:pt x="5808" y="3251"/>
                      <a:pt x="5748" y="3192"/>
                      <a:pt x="5748" y="3112"/>
                    </a:cubicBezTo>
                    <a:cubicBezTo>
                      <a:pt x="5753" y="3038"/>
                      <a:pt x="5689" y="2973"/>
                      <a:pt x="5609" y="2973"/>
                    </a:cubicBezTo>
                    <a:cubicBezTo>
                      <a:pt x="5530" y="2973"/>
                      <a:pt x="5465" y="3102"/>
                      <a:pt x="5465" y="3257"/>
                    </a:cubicBezTo>
                    <a:cubicBezTo>
                      <a:pt x="5460" y="3410"/>
                      <a:pt x="5455" y="3539"/>
                      <a:pt x="5182" y="3544"/>
                    </a:cubicBezTo>
                    <a:cubicBezTo>
                      <a:pt x="4904" y="3544"/>
                      <a:pt x="5058" y="3227"/>
                      <a:pt x="5058" y="3231"/>
                    </a:cubicBezTo>
                    <a:cubicBezTo>
                      <a:pt x="5128" y="3088"/>
                      <a:pt x="5098" y="2884"/>
                      <a:pt x="4989" y="2770"/>
                    </a:cubicBezTo>
                    <a:cubicBezTo>
                      <a:pt x="4934" y="2710"/>
                      <a:pt x="4875" y="2646"/>
                      <a:pt x="4820" y="2586"/>
                    </a:cubicBezTo>
                    <a:cubicBezTo>
                      <a:pt x="4711" y="2472"/>
                      <a:pt x="4592" y="2418"/>
                      <a:pt x="4547" y="2457"/>
                    </a:cubicBezTo>
                    <a:cubicBezTo>
                      <a:pt x="4507" y="2502"/>
                      <a:pt x="4527" y="2591"/>
                      <a:pt x="4597" y="2661"/>
                    </a:cubicBezTo>
                    <a:cubicBezTo>
                      <a:pt x="4666" y="2730"/>
                      <a:pt x="4701" y="2829"/>
                      <a:pt x="4671" y="2884"/>
                    </a:cubicBezTo>
                    <a:cubicBezTo>
                      <a:pt x="4641" y="2934"/>
                      <a:pt x="4502" y="2919"/>
                      <a:pt x="4363" y="2849"/>
                    </a:cubicBezTo>
                    <a:cubicBezTo>
                      <a:pt x="4343" y="2839"/>
                      <a:pt x="4324" y="2829"/>
                      <a:pt x="4304" y="2820"/>
                    </a:cubicBezTo>
                    <a:cubicBezTo>
                      <a:pt x="4165" y="2750"/>
                      <a:pt x="4140" y="2780"/>
                      <a:pt x="4249" y="2889"/>
                    </a:cubicBezTo>
                    <a:cubicBezTo>
                      <a:pt x="4304" y="2943"/>
                      <a:pt x="4363" y="3003"/>
                      <a:pt x="4418" y="3058"/>
                    </a:cubicBezTo>
                    <a:cubicBezTo>
                      <a:pt x="4532" y="3167"/>
                      <a:pt x="4567" y="3370"/>
                      <a:pt x="4502" y="3509"/>
                    </a:cubicBezTo>
                    <a:cubicBezTo>
                      <a:pt x="4492" y="3529"/>
                      <a:pt x="4482" y="3549"/>
                      <a:pt x="4473" y="3569"/>
                    </a:cubicBezTo>
                    <a:cubicBezTo>
                      <a:pt x="4408" y="3703"/>
                      <a:pt x="4324" y="3932"/>
                      <a:pt x="4289" y="4075"/>
                    </a:cubicBezTo>
                    <a:cubicBezTo>
                      <a:pt x="4284" y="4090"/>
                      <a:pt x="4279" y="4105"/>
                      <a:pt x="4274" y="4125"/>
                    </a:cubicBezTo>
                    <a:cubicBezTo>
                      <a:pt x="4234" y="4264"/>
                      <a:pt x="4145" y="4433"/>
                      <a:pt x="4075" y="4497"/>
                    </a:cubicBezTo>
                    <a:cubicBezTo>
                      <a:pt x="4001" y="4562"/>
                      <a:pt x="3931" y="4547"/>
                      <a:pt x="3922" y="4473"/>
                    </a:cubicBezTo>
                    <a:cubicBezTo>
                      <a:pt x="3907" y="4398"/>
                      <a:pt x="3837" y="4329"/>
                      <a:pt x="3768" y="4323"/>
                    </a:cubicBezTo>
                    <a:cubicBezTo>
                      <a:pt x="3698" y="4314"/>
                      <a:pt x="3619" y="4184"/>
                      <a:pt x="3599" y="4041"/>
                    </a:cubicBezTo>
                    <a:cubicBezTo>
                      <a:pt x="3584" y="3951"/>
                      <a:pt x="3574" y="3867"/>
                      <a:pt x="3569" y="3777"/>
                    </a:cubicBezTo>
                    <a:cubicBezTo>
                      <a:pt x="3554" y="3629"/>
                      <a:pt x="3430" y="3450"/>
                      <a:pt x="3281" y="3380"/>
                    </a:cubicBezTo>
                    <a:cubicBezTo>
                      <a:pt x="3256" y="3366"/>
                      <a:pt x="3227" y="3350"/>
                      <a:pt x="3197" y="3336"/>
                    </a:cubicBezTo>
                    <a:cubicBezTo>
                      <a:pt x="3053" y="3266"/>
                      <a:pt x="2864" y="3102"/>
                      <a:pt x="2790" y="2978"/>
                    </a:cubicBezTo>
                    <a:cubicBezTo>
                      <a:pt x="2780" y="2964"/>
                      <a:pt x="2770" y="2943"/>
                      <a:pt x="2760" y="2929"/>
                    </a:cubicBezTo>
                    <a:cubicBezTo>
                      <a:pt x="2686" y="2805"/>
                      <a:pt x="2760" y="2705"/>
                      <a:pt x="2914" y="2700"/>
                    </a:cubicBezTo>
                    <a:cubicBezTo>
                      <a:pt x="3008" y="2700"/>
                      <a:pt x="3103" y="2700"/>
                      <a:pt x="3197" y="2700"/>
                    </a:cubicBezTo>
                    <a:cubicBezTo>
                      <a:pt x="3356" y="2700"/>
                      <a:pt x="3604" y="2661"/>
                      <a:pt x="3753" y="2621"/>
                    </a:cubicBezTo>
                    <a:cubicBezTo>
                      <a:pt x="3902" y="2576"/>
                      <a:pt x="4021" y="2427"/>
                      <a:pt x="4026" y="2293"/>
                    </a:cubicBezTo>
                    <a:cubicBezTo>
                      <a:pt x="4036" y="2154"/>
                      <a:pt x="3922" y="2070"/>
                      <a:pt x="3778" y="2105"/>
                    </a:cubicBezTo>
                    <a:cubicBezTo>
                      <a:pt x="3629" y="2134"/>
                      <a:pt x="3440" y="2224"/>
                      <a:pt x="3361" y="2298"/>
                    </a:cubicBezTo>
                    <a:cubicBezTo>
                      <a:pt x="3276" y="2378"/>
                      <a:pt x="3083" y="2442"/>
                      <a:pt x="2929" y="2447"/>
                    </a:cubicBezTo>
                    <a:cubicBezTo>
                      <a:pt x="2770" y="2452"/>
                      <a:pt x="2656" y="2348"/>
                      <a:pt x="2675" y="2214"/>
                    </a:cubicBezTo>
                    <a:cubicBezTo>
                      <a:pt x="2695" y="2080"/>
                      <a:pt x="2815" y="1896"/>
                      <a:pt x="2929" y="1807"/>
                    </a:cubicBezTo>
                    <a:cubicBezTo>
                      <a:pt x="3043" y="1718"/>
                      <a:pt x="3236" y="1638"/>
                      <a:pt x="3356" y="1633"/>
                    </a:cubicBezTo>
                    <a:cubicBezTo>
                      <a:pt x="3480" y="1628"/>
                      <a:pt x="3604" y="1509"/>
                      <a:pt x="3639" y="1365"/>
                    </a:cubicBezTo>
                    <a:cubicBezTo>
                      <a:pt x="3673" y="1226"/>
                      <a:pt x="3817" y="1087"/>
                      <a:pt x="3951" y="1067"/>
                    </a:cubicBezTo>
                    <a:cubicBezTo>
                      <a:pt x="4026" y="1057"/>
                      <a:pt x="4100" y="1043"/>
                      <a:pt x="4175" y="1038"/>
                    </a:cubicBezTo>
                    <a:cubicBezTo>
                      <a:pt x="4309" y="1018"/>
                      <a:pt x="4532" y="1003"/>
                      <a:pt x="4666" y="1003"/>
                    </a:cubicBezTo>
                    <a:cubicBezTo>
                      <a:pt x="4760" y="1003"/>
                      <a:pt x="4855" y="1003"/>
                      <a:pt x="4949" y="1008"/>
                    </a:cubicBezTo>
                    <a:cubicBezTo>
                      <a:pt x="5063" y="1008"/>
                      <a:pt x="5222" y="1013"/>
                      <a:pt x="5346" y="1013"/>
                    </a:cubicBezTo>
                    <a:cubicBezTo>
                      <a:pt x="4785" y="392"/>
                      <a:pt x="3971" y="0"/>
                      <a:pt x="3068" y="0"/>
                    </a:cubicBezTo>
                    <a:cubicBezTo>
                      <a:pt x="2189" y="0"/>
                      <a:pt x="1400" y="372"/>
                      <a:pt x="839" y="963"/>
                    </a:cubicBezTo>
                    <a:cubicBezTo>
                      <a:pt x="968" y="948"/>
                      <a:pt x="1097" y="933"/>
                      <a:pt x="1226" y="933"/>
                    </a:cubicBezTo>
                    <a:cubicBezTo>
                      <a:pt x="1360" y="928"/>
                      <a:pt x="1584" y="938"/>
                      <a:pt x="1718" y="958"/>
                    </a:cubicBezTo>
                    <a:cubicBezTo>
                      <a:pt x="1802" y="968"/>
                      <a:pt x="1882" y="983"/>
                      <a:pt x="1966" y="998"/>
                    </a:cubicBezTo>
                    <a:cubicBezTo>
                      <a:pt x="2100" y="1027"/>
                      <a:pt x="2224" y="1182"/>
                      <a:pt x="2244" y="1325"/>
                    </a:cubicBezTo>
                    <a:cubicBezTo>
                      <a:pt x="2254" y="1415"/>
                      <a:pt x="2263" y="1504"/>
                      <a:pt x="2273" y="1593"/>
                    </a:cubicBezTo>
                    <a:cubicBezTo>
                      <a:pt x="2289" y="1742"/>
                      <a:pt x="2219" y="1931"/>
                      <a:pt x="2120" y="2025"/>
                    </a:cubicBezTo>
                    <a:cubicBezTo>
                      <a:pt x="1981" y="2154"/>
                      <a:pt x="1842" y="2293"/>
                      <a:pt x="1698" y="2442"/>
                    </a:cubicBezTo>
                    <a:cubicBezTo>
                      <a:pt x="1588" y="2546"/>
                      <a:pt x="1603" y="2710"/>
                      <a:pt x="1732" y="2795"/>
                    </a:cubicBezTo>
                    <a:cubicBezTo>
                      <a:pt x="1861" y="2879"/>
                      <a:pt x="1991" y="2968"/>
                      <a:pt x="2115" y="3048"/>
                    </a:cubicBezTo>
                    <a:cubicBezTo>
                      <a:pt x="2244" y="3132"/>
                      <a:pt x="2467" y="3257"/>
                      <a:pt x="2606" y="3316"/>
                    </a:cubicBezTo>
                    <a:cubicBezTo>
                      <a:pt x="2626" y="3321"/>
                      <a:pt x="2646" y="3331"/>
                      <a:pt x="2666" y="3341"/>
                    </a:cubicBezTo>
                    <a:cubicBezTo>
                      <a:pt x="2805" y="3400"/>
                      <a:pt x="2914" y="3554"/>
                      <a:pt x="2904" y="3688"/>
                    </a:cubicBezTo>
                    <a:cubicBezTo>
                      <a:pt x="2894" y="3822"/>
                      <a:pt x="2820" y="3941"/>
                      <a:pt x="2745" y="3956"/>
                    </a:cubicBezTo>
                    <a:cubicBezTo>
                      <a:pt x="2671" y="3966"/>
                      <a:pt x="2541" y="4080"/>
                      <a:pt x="2467" y="4219"/>
                    </a:cubicBezTo>
                    <a:cubicBezTo>
                      <a:pt x="2452" y="4239"/>
                      <a:pt x="2442" y="4259"/>
                      <a:pt x="2432" y="4279"/>
                    </a:cubicBezTo>
                    <a:cubicBezTo>
                      <a:pt x="2353" y="4423"/>
                      <a:pt x="2224" y="4606"/>
                      <a:pt x="2145" y="4696"/>
                    </a:cubicBezTo>
                    <a:cubicBezTo>
                      <a:pt x="2070" y="4780"/>
                      <a:pt x="2060" y="4904"/>
                      <a:pt x="2125" y="4969"/>
                    </a:cubicBezTo>
                    <a:cubicBezTo>
                      <a:pt x="2184" y="5028"/>
                      <a:pt x="2229" y="5133"/>
                      <a:pt x="2219" y="5207"/>
                    </a:cubicBezTo>
                    <a:cubicBezTo>
                      <a:pt x="2209" y="5282"/>
                      <a:pt x="2110" y="5316"/>
                      <a:pt x="1996" y="5272"/>
                    </a:cubicBezTo>
                    <a:cubicBezTo>
                      <a:pt x="1976" y="5267"/>
                      <a:pt x="1961" y="5262"/>
                      <a:pt x="1946" y="5256"/>
                    </a:cubicBezTo>
                    <a:cubicBezTo>
                      <a:pt x="1832" y="5212"/>
                      <a:pt x="1737" y="5038"/>
                      <a:pt x="1747" y="4884"/>
                    </a:cubicBezTo>
                    <a:cubicBezTo>
                      <a:pt x="1757" y="4760"/>
                      <a:pt x="1762" y="4641"/>
                      <a:pt x="1772" y="4522"/>
                    </a:cubicBezTo>
                    <a:cubicBezTo>
                      <a:pt x="1777" y="4363"/>
                      <a:pt x="1723" y="4200"/>
                      <a:pt x="1643" y="4145"/>
                    </a:cubicBezTo>
                    <a:cubicBezTo>
                      <a:pt x="1564" y="4095"/>
                      <a:pt x="1435" y="3991"/>
                      <a:pt x="1355" y="3912"/>
                    </a:cubicBezTo>
                    <a:cubicBezTo>
                      <a:pt x="1281" y="3832"/>
                      <a:pt x="1216" y="3643"/>
                      <a:pt x="1216" y="3484"/>
                    </a:cubicBezTo>
                    <a:cubicBezTo>
                      <a:pt x="1216" y="3331"/>
                      <a:pt x="1152" y="3137"/>
                      <a:pt x="1077" y="3063"/>
                    </a:cubicBezTo>
                    <a:cubicBezTo>
                      <a:pt x="998" y="2983"/>
                      <a:pt x="933" y="2919"/>
                      <a:pt x="933" y="2919"/>
                    </a:cubicBezTo>
                    <a:cubicBezTo>
                      <a:pt x="933" y="2919"/>
                      <a:pt x="933" y="2919"/>
                      <a:pt x="650" y="2924"/>
                    </a:cubicBezTo>
                    <a:cubicBezTo>
                      <a:pt x="368" y="2929"/>
                      <a:pt x="377" y="2631"/>
                      <a:pt x="377" y="2631"/>
                    </a:cubicBezTo>
                    <a:cubicBezTo>
                      <a:pt x="387" y="2482"/>
                      <a:pt x="437" y="2239"/>
                      <a:pt x="491" y="2095"/>
                    </a:cubicBezTo>
                    <a:cubicBezTo>
                      <a:pt x="526" y="1995"/>
                      <a:pt x="566" y="1901"/>
                      <a:pt x="601" y="1807"/>
                    </a:cubicBezTo>
                    <a:cubicBezTo>
                      <a:pt x="650" y="1658"/>
                      <a:pt x="581" y="1579"/>
                      <a:pt x="437" y="1638"/>
                    </a:cubicBezTo>
                    <a:cubicBezTo>
                      <a:pt x="402" y="1653"/>
                      <a:pt x="368" y="1668"/>
                      <a:pt x="333" y="1683"/>
                    </a:cubicBezTo>
                    <a:cubicBezTo>
                      <a:pt x="119" y="2100"/>
                      <a:pt x="0" y="2571"/>
                      <a:pt x="0" y="3073"/>
                    </a:cubicBezTo>
                    <a:cubicBezTo>
                      <a:pt x="0" y="4770"/>
                      <a:pt x="1375" y="6145"/>
                      <a:pt x="3068" y="6145"/>
                    </a:cubicBezTo>
                    <a:cubicBezTo>
                      <a:pt x="4745" y="6145"/>
                      <a:pt x="6106" y="4805"/>
                      <a:pt x="6141" y="3137"/>
                    </a:cubicBezTo>
                    <a:cubicBezTo>
                      <a:pt x="6061" y="3197"/>
                      <a:pt x="5952" y="3246"/>
                      <a:pt x="5887" y="3251"/>
                    </a:cubicBezTo>
                    <a:close/>
                    <a:moveTo>
                      <a:pt x="2571" y="1866"/>
                    </a:moveTo>
                    <a:lnTo>
                      <a:pt x="2571" y="1866"/>
                    </a:lnTo>
                    <a:cubicBezTo>
                      <a:pt x="2522" y="1926"/>
                      <a:pt x="2447" y="1852"/>
                      <a:pt x="2422" y="1718"/>
                    </a:cubicBezTo>
                    <a:cubicBezTo>
                      <a:pt x="2407" y="1643"/>
                      <a:pt x="2407" y="1564"/>
                      <a:pt x="2413" y="1489"/>
                    </a:cubicBezTo>
                    <a:cubicBezTo>
                      <a:pt x="2432" y="1355"/>
                      <a:pt x="2596" y="1201"/>
                      <a:pt x="2720" y="1186"/>
                    </a:cubicBezTo>
                    <a:cubicBezTo>
                      <a:pt x="2805" y="1182"/>
                      <a:pt x="2889" y="1182"/>
                      <a:pt x="2973" y="1186"/>
                    </a:cubicBezTo>
                    <a:cubicBezTo>
                      <a:pt x="3107" y="1206"/>
                      <a:pt x="3236" y="1296"/>
                      <a:pt x="3241" y="1355"/>
                    </a:cubicBezTo>
                    <a:cubicBezTo>
                      <a:pt x="3252" y="1410"/>
                      <a:pt x="3137" y="1519"/>
                      <a:pt x="2993" y="1589"/>
                    </a:cubicBezTo>
                    <a:cubicBezTo>
                      <a:pt x="2973" y="1598"/>
                      <a:pt x="2954" y="1608"/>
                      <a:pt x="2934" y="1618"/>
                    </a:cubicBezTo>
                    <a:cubicBezTo>
                      <a:pt x="2790" y="1693"/>
                      <a:pt x="2621" y="1807"/>
                      <a:pt x="2571" y="1866"/>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900"/>
              </a:p>
            </p:txBody>
          </p:sp>
          <p:sp>
            <p:nvSpPr>
              <p:cNvPr id="50" name="Freeform 18"/>
              <p:cNvSpPr>
                <a:spLocks noChangeArrowheads="1"/>
              </p:cNvSpPr>
              <p:nvPr/>
            </p:nvSpPr>
            <p:spPr bwMode="auto">
              <a:xfrm>
                <a:off x="4949" y="1246"/>
                <a:ext cx="611" cy="373"/>
              </a:xfrm>
              <a:custGeom>
                <a:avLst/>
                <a:gdLst>
                  <a:gd name="T0" fmla="*/ 2696 w 2697"/>
                  <a:gd name="T1" fmla="*/ 1618 h 1649"/>
                  <a:gd name="T2" fmla="*/ 2696 w 2697"/>
                  <a:gd name="T3" fmla="*/ 1618 h 1649"/>
                  <a:gd name="T4" fmla="*/ 2671 w 2697"/>
                  <a:gd name="T5" fmla="*/ 1648 h 1649"/>
                  <a:gd name="T6" fmla="*/ 25 w 2697"/>
                  <a:gd name="T7" fmla="*/ 1648 h 1649"/>
                  <a:gd name="T8" fmla="*/ 0 w 2697"/>
                  <a:gd name="T9" fmla="*/ 1618 h 1649"/>
                  <a:gd name="T10" fmla="*/ 0 w 2697"/>
                  <a:gd name="T11" fmla="*/ 25 h 1649"/>
                  <a:gd name="T12" fmla="*/ 25 w 2697"/>
                  <a:gd name="T13" fmla="*/ 0 h 1649"/>
                  <a:gd name="T14" fmla="*/ 2671 w 2697"/>
                  <a:gd name="T15" fmla="*/ 0 h 1649"/>
                  <a:gd name="T16" fmla="*/ 2696 w 2697"/>
                  <a:gd name="T17" fmla="*/ 25 h 1649"/>
                  <a:gd name="T18" fmla="*/ 2696 w 2697"/>
                  <a:gd name="T19" fmla="*/ 1618 h 1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97" h="1649">
                    <a:moveTo>
                      <a:pt x="2696" y="1618"/>
                    </a:moveTo>
                    <a:lnTo>
                      <a:pt x="2696" y="1618"/>
                    </a:lnTo>
                    <a:cubicBezTo>
                      <a:pt x="2696" y="1632"/>
                      <a:pt x="2686" y="1648"/>
                      <a:pt x="2671" y="1648"/>
                    </a:cubicBezTo>
                    <a:cubicBezTo>
                      <a:pt x="25" y="1648"/>
                      <a:pt x="25" y="1648"/>
                      <a:pt x="25" y="1648"/>
                    </a:cubicBezTo>
                    <a:cubicBezTo>
                      <a:pt x="10" y="1648"/>
                      <a:pt x="0" y="1632"/>
                      <a:pt x="0" y="1618"/>
                    </a:cubicBezTo>
                    <a:cubicBezTo>
                      <a:pt x="0" y="25"/>
                      <a:pt x="0" y="25"/>
                      <a:pt x="0" y="25"/>
                    </a:cubicBezTo>
                    <a:cubicBezTo>
                      <a:pt x="0" y="9"/>
                      <a:pt x="10" y="0"/>
                      <a:pt x="25" y="0"/>
                    </a:cubicBezTo>
                    <a:cubicBezTo>
                      <a:pt x="2671" y="0"/>
                      <a:pt x="2671" y="0"/>
                      <a:pt x="2671" y="0"/>
                    </a:cubicBezTo>
                    <a:cubicBezTo>
                      <a:pt x="2686" y="0"/>
                      <a:pt x="2696" y="9"/>
                      <a:pt x="2696" y="25"/>
                    </a:cubicBezTo>
                    <a:lnTo>
                      <a:pt x="2696" y="161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900"/>
              </a:p>
            </p:txBody>
          </p:sp>
          <p:sp>
            <p:nvSpPr>
              <p:cNvPr id="51" name="Freeform 19"/>
              <p:cNvSpPr>
                <a:spLocks noChangeArrowheads="1"/>
              </p:cNvSpPr>
              <p:nvPr/>
            </p:nvSpPr>
            <p:spPr bwMode="auto">
              <a:xfrm>
                <a:off x="4949" y="1246"/>
                <a:ext cx="611" cy="373"/>
              </a:xfrm>
              <a:custGeom>
                <a:avLst/>
                <a:gdLst>
                  <a:gd name="T0" fmla="*/ 2696 w 2697"/>
                  <a:gd name="T1" fmla="*/ 1618 h 1649"/>
                  <a:gd name="T2" fmla="*/ 2696 w 2697"/>
                  <a:gd name="T3" fmla="*/ 1618 h 1649"/>
                  <a:gd name="T4" fmla="*/ 2671 w 2697"/>
                  <a:gd name="T5" fmla="*/ 1648 h 1649"/>
                  <a:gd name="T6" fmla="*/ 25 w 2697"/>
                  <a:gd name="T7" fmla="*/ 1648 h 1649"/>
                  <a:gd name="T8" fmla="*/ 0 w 2697"/>
                  <a:gd name="T9" fmla="*/ 1618 h 1649"/>
                  <a:gd name="T10" fmla="*/ 0 w 2697"/>
                  <a:gd name="T11" fmla="*/ 25 h 1649"/>
                  <a:gd name="T12" fmla="*/ 25 w 2697"/>
                  <a:gd name="T13" fmla="*/ 0 h 1649"/>
                  <a:gd name="T14" fmla="*/ 2671 w 2697"/>
                  <a:gd name="T15" fmla="*/ 0 h 1649"/>
                  <a:gd name="T16" fmla="*/ 2696 w 2697"/>
                  <a:gd name="T17" fmla="*/ 25 h 1649"/>
                  <a:gd name="T18" fmla="*/ 2696 w 2697"/>
                  <a:gd name="T19" fmla="*/ 1618 h 1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97" h="1649">
                    <a:moveTo>
                      <a:pt x="2696" y="1618"/>
                    </a:moveTo>
                    <a:lnTo>
                      <a:pt x="2696" y="1618"/>
                    </a:lnTo>
                    <a:cubicBezTo>
                      <a:pt x="2696" y="1632"/>
                      <a:pt x="2686" y="1648"/>
                      <a:pt x="2671" y="1648"/>
                    </a:cubicBezTo>
                    <a:cubicBezTo>
                      <a:pt x="25" y="1648"/>
                      <a:pt x="25" y="1648"/>
                      <a:pt x="25" y="1648"/>
                    </a:cubicBezTo>
                    <a:cubicBezTo>
                      <a:pt x="10" y="1648"/>
                      <a:pt x="0" y="1632"/>
                      <a:pt x="0" y="1618"/>
                    </a:cubicBezTo>
                    <a:cubicBezTo>
                      <a:pt x="0" y="25"/>
                      <a:pt x="0" y="25"/>
                      <a:pt x="0" y="25"/>
                    </a:cubicBezTo>
                    <a:cubicBezTo>
                      <a:pt x="0" y="9"/>
                      <a:pt x="10" y="0"/>
                      <a:pt x="25" y="0"/>
                    </a:cubicBezTo>
                    <a:cubicBezTo>
                      <a:pt x="2671" y="0"/>
                      <a:pt x="2671" y="0"/>
                      <a:pt x="2671" y="0"/>
                    </a:cubicBezTo>
                    <a:cubicBezTo>
                      <a:pt x="2686" y="0"/>
                      <a:pt x="2696" y="9"/>
                      <a:pt x="2696" y="25"/>
                    </a:cubicBezTo>
                    <a:lnTo>
                      <a:pt x="2696" y="1618"/>
                    </a:lnTo>
                  </a:path>
                </a:pathLst>
              </a:custGeom>
              <a:grpFill/>
              <a:ln w="16920" cap="flat">
                <a:solidFill>
                  <a:srgbClr val="585959"/>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900"/>
              </a:p>
            </p:txBody>
          </p:sp>
          <p:sp>
            <p:nvSpPr>
              <p:cNvPr id="52" name="Freeform 20"/>
              <p:cNvSpPr>
                <a:spLocks noChangeArrowheads="1"/>
              </p:cNvSpPr>
              <p:nvPr/>
            </p:nvSpPr>
            <p:spPr bwMode="auto">
              <a:xfrm>
                <a:off x="4865" y="1620"/>
                <a:ext cx="779" cy="50"/>
              </a:xfrm>
              <a:custGeom>
                <a:avLst/>
                <a:gdLst>
                  <a:gd name="T0" fmla="*/ 144 w 3441"/>
                  <a:gd name="T1" fmla="*/ 218 h 224"/>
                  <a:gd name="T2" fmla="*/ 144 w 3441"/>
                  <a:gd name="T3" fmla="*/ 218 h 224"/>
                  <a:gd name="T4" fmla="*/ 154 w 3441"/>
                  <a:gd name="T5" fmla="*/ 223 h 224"/>
                  <a:gd name="T6" fmla="*/ 3286 w 3441"/>
                  <a:gd name="T7" fmla="*/ 223 h 224"/>
                  <a:gd name="T8" fmla="*/ 3296 w 3441"/>
                  <a:gd name="T9" fmla="*/ 218 h 224"/>
                  <a:gd name="T10" fmla="*/ 3440 w 3441"/>
                  <a:gd name="T11" fmla="*/ 5 h 224"/>
                  <a:gd name="T12" fmla="*/ 3435 w 3441"/>
                  <a:gd name="T13" fmla="*/ 0 h 224"/>
                  <a:gd name="T14" fmla="*/ 2100 w 3441"/>
                  <a:gd name="T15" fmla="*/ 0 h 224"/>
                  <a:gd name="T16" fmla="*/ 2085 w 3441"/>
                  <a:gd name="T17" fmla="*/ 0 h 224"/>
                  <a:gd name="T18" fmla="*/ 1727 w 3441"/>
                  <a:gd name="T19" fmla="*/ 74 h 224"/>
                  <a:gd name="T20" fmla="*/ 1713 w 3441"/>
                  <a:gd name="T21" fmla="*/ 74 h 224"/>
                  <a:gd name="T22" fmla="*/ 1350 w 3441"/>
                  <a:gd name="T23" fmla="*/ 0 h 224"/>
                  <a:gd name="T24" fmla="*/ 1340 w 3441"/>
                  <a:gd name="T25" fmla="*/ 0 h 224"/>
                  <a:gd name="T26" fmla="*/ 5 w 3441"/>
                  <a:gd name="T27" fmla="*/ 0 h 224"/>
                  <a:gd name="T28" fmla="*/ 0 w 3441"/>
                  <a:gd name="T29" fmla="*/ 5 h 224"/>
                  <a:gd name="T30" fmla="*/ 144 w 3441"/>
                  <a:gd name="T31" fmla="*/ 21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41" h="224">
                    <a:moveTo>
                      <a:pt x="144" y="218"/>
                    </a:moveTo>
                    <a:lnTo>
                      <a:pt x="144" y="218"/>
                    </a:lnTo>
                    <a:cubicBezTo>
                      <a:pt x="144" y="223"/>
                      <a:pt x="149" y="223"/>
                      <a:pt x="154" y="223"/>
                    </a:cubicBezTo>
                    <a:cubicBezTo>
                      <a:pt x="3286" y="223"/>
                      <a:pt x="3286" y="223"/>
                      <a:pt x="3286" y="223"/>
                    </a:cubicBezTo>
                    <a:cubicBezTo>
                      <a:pt x="3291" y="223"/>
                      <a:pt x="3296" y="223"/>
                      <a:pt x="3296" y="218"/>
                    </a:cubicBezTo>
                    <a:cubicBezTo>
                      <a:pt x="3440" y="5"/>
                      <a:pt x="3440" y="5"/>
                      <a:pt x="3440" y="5"/>
                    </a:cubicBezTo>
                    <a:cubicBezTo>
                      <a:pt x="3440" y="0"/>
                      <a:pt x="3440" y="0"/>
                      <a:pt x="3435" y="0"/>
                    </a:cubicBezTo>
                    <a:cubicBezTo>
                      <a:pt x="2100" y="0"/>
                      <a:pt x="2100" y="0"/>
                      <a:pt x="2100" y="0"/>
                    </a:cubicBezTo>
                    <a:cubicBezTo>
                      <a:pt x="2095" y="0"/>
                      <a:pt x="2090" y="0"/>
                      <a:pt x="2085" y="0"/>
                    </a:cubicBezTo>
                    <a:cubicBezTo>
                      <a:pt x="1727" y="74"/>
                      <a:pt x="1727" y="74"/>
                      <a:pt x="1727" y="74"/>
                    </a:cubicBezTo>
                    <a:cubicBezTo>
                      <a:pt x="1722" y="74"/>
                      <a:pt x="1718" y="74"/>
                      <a:pt x="1713" y="74"/>
                    </a:cubicBezTo>
                    <a:cubicBezTo>
                      <a:pt x="1350" y="0"/>
                      <a:pt x="1350" y="0"/>
                      <a:pt x="1350" y="0"/>
                    </a:cubicBezTo>
                    <a:cubicBezTo>
                      <a:pt x="1345" y="0"/>
                      <a:pt x="1340" y="0"/>
                      <a:pt x="1340" y="0"/>
                    </a:cubicBezTo>
                    <a:cubicBezTo>
                      <a:pt x="5" y="0"/>
                      <a:pt x="5" y="0"/>
                      <a:pt x="5" y="0"/>
                    </a:cubicBezTo>
                    <a:cubicBezTo>
                      <a:pt x="0" y="0"/>
                      <a:pt x="0" y="0"/>
                      <a:pt x="0" y="5"/>
                    </a:cubicBezTo>
                    <a:lnTo>
                      <a:pt x="144" y="218"/>
                    </a:lnTo>
                  </a:path>
                </a:pathLst>
              </a:custGeom>
              <a:grpFill/>
              <a:ln>
                <a:noFill/>
              </a:ln>
              <a:effectLst/>
              <a:extLst>
                <a:ext uri="{91240B29-F687-4f45-9708-019B960494DF}">
                  <a14:hiddenLine xmlns:a14="http://schemas.microsoft.com/office/drawing/2010/main" xmlns="" w="9525" cap="flat">
                    <a:solidFill>
                      <a:srgbClr val="585959"/>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900"/>
              </a:p>
            </p:txBody>
          </p:sp>
          <p:sp>
            <p:nvSpPr>
              <p:cNvPr id="53" name="Freeform 21"/>
              <p:cNvSpPr>
                <a:spLocks noChangeArrowheads="1"/>
              </p:cNvSpPr>
              <p:nvPr/>
            </p:nvSpPr>
            <p:spPr bwMode="auto">
              <a:xfrm>
                <a:off x="4865" y="1620"/>
                <a:ext cx="779" cy="50"/>
              </a:xfrm>
              <a:custGeom>
                <a:avLst/>
                <a:gdLst>
                  <a:gd name="T0" fmla="*/ 144 w 3441"/>
                  <a:gd name="T1" fmla="*/ 218 h 224"/>
                  <a:gd name="T2" fmla="*/ 144 w 3441"/>
                  <a:gd name="T3" fmla="*/ 218 h 224"/>
                  <a:gd name="T4" fmla="*/ 154 w 3441"/>
                  <a:gd name="T5" fmla="*/ 223 h 224"/>
                  <a:gd name="T6" fmla="*/ 3286 w 3441"/>
                  <a:gd name="T7" fmla="*/ 223 h 224"/>
                  <a:gd name="T8" fmla="*/ 3296 w 3441"/>
                  <a:gd name="T9" fmla="*/ 218 h 224"/>
                  <a:gd name="T10" fmla="*/ 3440 w 3441"/>
                  <a:gd name="T11" fmla="*/ 5 h 224"/>
                  <a:gd name="T12" fmla="*/ 3435 w 3441"/>
                  <a:gd name="T13" fmla="*/ 0 h 224"/>
                  <a:gd name="T14" fmla="*/ 2100 w 3441"/>
                  <a:gd name="T15" fmla="*/ 0 h 224"/>
                  <a:gd name="T16" fmla="*/ 2085 w 3441"/>
                  <a:gd name="T17" fmla="*/ 0 h 224"/>
                  <a:gd name="T18" fmla="*/ 1727 w 3441"/>
                  <a:gd name="T19" fmla="*/ 74 h 224"/>
                  <a:gd name="T20" fmla="*/ 1713 w 3441"/>
                  <a:gd name="T21" fmla="*/ 74 h 224"/>
                  <a:gd name="T22" fmla="*/ 1350 w 3441"/>
                  <a:gd name="T23" fmla="*/ 0 h 224"/>
                  <a:gd name="T24" fmla="*/ 1340 w 3441"/>
                  <a:gd name="T25" fmla="*/ 0 h 224"/>
                  <a:gd name="T26" fmla="*/ 5 w 3441"/>
                  <a:gd name="T27" fmla="*/ 0 h 224"/>
                  <a:gd name="T28" fmla="*/ 0 w 3441"/>
                  <a:gd name="T29" fmla="*/ 5 h 224"/>
                  <a:gd name="T30" fmla="*/ 144 w 3441"/>
                  <a:gd name="T31" fmla="*/ 21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41" h="224">
                    <a:moveTo>
                      <a:pt x="144" y="218"/>
                    </a:moveTo>
                    <a:lnTo>
                      <a:pt x="144" y="218"/>
                    </a:lnTo>
                    <a:cubicBezTo>
                      <a:pt x="144" y="223"/>
                      <a:pt x="149" y="223"/>
                      <a:pt x="154" y="223"/>
                    </a:cubicBezTo>
                    <a:cubicBezTo>
                      <a:pt x="3286" y="223"/>
                      <a:pt x="3286" y="223"/>
                      <a:pt x="3286" y="223"/>
                    </a:cubicBezTo>
                    <a:cubicBezTo>
                      <a:pt x="3291" y="223"/>
                      <a:pt x="3296" y="223"/>
                      <a:pt x="3296" y="218"/>
                    </a:cubicBezTo>
                    <a:cubicBezTo>
                      <a:pt x="3440" y="5"/>
                      <a:pt x="3440" y="5"/>
                      <a:pt x="3440" y="5"/>
                    </a:cubicBezTo>
                    <a:cubicBezTo>
                      <a:pt x="3440" y="0"/>
                      <a:pt x="3440" y="0"/>
                      <a:pt x="3435" y="0"/>
                    </a:cubicBezTo>
                    <a:cubicBezTo>
                      <a:pt x="2100" y="0"/>
                      <a:pt x="2100" y="0"/>
                      <a:pt x="2100" y="0"/>
                    </a:cubicBezTo>
                    <a:cubicBezTo>
                      <a:pt x="2095" y="0"/>
                      <a:pt x="2090" y="0"/>
                      <a:pt x="2085" y="0"/>
                    </a:cubicBezTo>
                    <a:cubicBezTo>
                      <a:pt x="1727" y="74"/>
                      <a:pt x="1727" y="74"/>
                      <a:pt x="1727" y="74"/>
                    </a:cubicBezTo>
                    <a:cubicBezTo>
                      <a:pt x="1722" y="74"/>
                      <a:pt x="1718" y="74"/>
                      <a:pt x="1713" y="74"/>
                    </a:cubicBezTo>
                    <a:cubicBezTo>
                      <a:pt x="1350" y="0"/>
                      <a:pt x="1350" y="0"/>
                      <a:pt x="1350" y="0"/>
                    </a:cubicBezTo>
                    <a:cubicBezTo>
                      <a:pt x="1345" y="0"/>
                      <a:pt x="1340" y="0"/>
                      <a:pt x="1340" y="0"/>
                    </a:cubicBezTo>
                    <a:cubicBezTo>
                      <a:pt x="5" y="0"/>
                      <a:pt x="5" y="0"/>
                      <a:pt x="5" y="0"/>
                    </a:cubicBezTo>
                    <a:cubicBezTo>
                      <a:pt x="0" y="0"/>
                      <a:pt x="0" y="0"/>
                      <a:pt x="0" y="5"/>
                    </a:cubicBezTo>
                    <a:lnTo>
                      <a:pt x="144" y="218"/>
                    </a:lnTo>
                  </a:path>
                </a:pathLst>
              </a:custGeom>
              <a:grpFill/>
              <a:ln w="16920" cap="flat">
                <a:solidFill>
                  <a:srgbClr val="585959"/>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900"/>
              </a:p>
            </p:txBody>
          </p:sp>
          <p:sp>
            <p:nvSpPr>
              <p:cNvPr id="57" name="Freeform 25"/>
              <p:cNvSpPr>
                <a:spLocks noChangeArrowheads="1"/>
              </p:cNvSpPr>
              <p:nvPr/>
            </p:nvSpPr>
            <p:spPr bwMode="auto">
              <a:xfrm>
                <a:off x="4015" y="686"/>
                <a:ext cx="304" cy="100"/>
              </a:xfrm>
              <a:custGeom>
                <a:avLst/>
                <a:gdLst>
                  <a:gd name="T0" fmla="*/ 1345 w 1346"/>
                  <a:gd name="T1" fmla="*/ 446 h 447"/>
                  <a:gd name="T2" fmla="*/ 1345 w 1346"/>
                  <a:gd name="T3" fmla="*/ 446 h 447"/>
                  <a:gd name="T4" fmla="*/ 1345 w 1346"/>
                  <a:gd name="T5" fmla="*/ 446 h 447"/>
                  <a:gd name="T6" fmla="*/ 5 w 1346"/>
                  <a:gd name="T7" fmla="*/ 446 h 447"/>
                  <a:gd name="T8" fmla="*/ 5 w 1346"/>
                  <a:gd name="T9" fmla="*/ 446 h 447"/>
                  <a:gd name="T10" fmla="*/ 224 w 1346"/>
                  <a:gd name="T11" fmla="*/ 303 h 447"/>
                  <a:gd name="T12" fmla="*/ 224 w 1346"/>
                  <a:gd name="T13" fmla="*/ 298 h 447"/>
                  <a:gd name="T14" fmla="*/ 150 w 1346"/>
                  <a:gd name="T15" fmla="*/ 5 h 447"/>
                  <a:gd name="T16" fmla="*/ 154 w 1346"/>
                  <a:gd name="T17" fmla="*/ 0 h 447"/>
                  <a:gd name="T18" fmla="*/ 1197 w 1346"/>
                  <a:gd name="T19" fmla="*/ 0 h 447"/>
                  <a:gd name="T20" fmla="*/ 1197 w 1346"/>
                  <a:gd name="T21" fmla="*/ 5 h 447"/>
                  <a:gd name="T22" fmla="*/ 1122 w 1346"/>
                  <a:gd name="T23" fmla="*/ 298 h 447"/>
                  <a:gd name="T24" fmla="*/ 1127 w 1346"/>
                  <a:gd name="T25" fmla="*/ 303 h 447"/>
                  <a:gd name="T26" fmla="*/ 1345 w 1346"/>
                  <a:gd name="T27" fmla="*/ 44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6" h="447">
                    <a:moveTo>
                      <a:pt x="1345" y="446"/>
                    </a:moveTo>
                    <a:lnTo>
                      <a:pt x="1345" y="446"/>
                    </a:lnTo>
                    <a:lnTo>
                      <a:pt x="1345" y="446"/>
                    </a:lnTo>
                    <a:cubicBezTo>
                      <a:pt x="5" y="446"/>
                      <a:pt x="5" y="446"/>
                      <a:pt x="5" y="446"/>
                    </a:cubicBezTo>
                    <a:cubicBezTo>
                      <a:pt x="0" y="446"/>
                      <a:pt x="0" y="446"/>
                      <a:pt x="5" y="446"/>
                    </a:cubicBezTo>
                    <a:cubicBezTo>
                      <a:pt x="224" y="303"/>
                      <a:pt x="224" y="303"/>
                      <a:pt x="224" y="303"/>
                    </a:cubicBezTo>
                    <a:cubicBezTo>
                      <a:pt x="224" y="298"/>
                      <a:pt x="224" y="298"/>
                      <a:pt x="224" y="298"/>
                    </a:cubicBezTo>
                    <a:cubicBezTo>
                      <a:pt x="150" y="5"/>
                      <a:pt x="150" y="5"/>
                      <a:pt x="150" y="5"/>
                    </a:cubicBezTo>
                    <a:cubicBezTo>
                      <a:pt x="150" y="0"/>
                      <a:pt x="150" y="0"/>
                      <a:pt x="154" y="0"/>
                    </a:cubicBezTo>
                    <a:cubicBezTo>
                      <a:pt x="1197" y="0"/>
                      <a:pt x="1197" y="0"/>
                      <a:pt x="1197" y="0"/>
                    </a:cubicBezTo>
                    <a:cubicBezTo>
                      <a:pt x="1197" y="0"/>
                      <a:pt x="1197" y="0"/>
                      <a:pt x="1197" y="5"/>
                    </a:cubicBezTo>
                    <a:cubicBezTo>
                      <a:pt x="1122" y="298"/>
                      <a:pt x="1122" y="298"/>
                      <a:pt x="1122" y="298"/>
                    </a:cubicBezTo>
                    <a:cubicBezTo>
                      <a:pt x="1122" y="298"/>
                      <a:pt x="1127" y="298"/>
                      <a:pt x="1127" y="303"/>
                    </a:cubicBezTo>
                    <a:lnTo>
                      <a:pt x="1345" y="446"/>
                    </a:lnTo>
                  </a:path>
                </a:pathLst>
              </a:custGeom>
              <a:grpFill/>
              <a:ln>
                <a:noFill/>
              </a:ln>
              <a:effectLst/>
              <a:extLst>
                <a:ext uri="{91240B29-F687-4f45-9708-019B960494DF}">
                  <a14:hiddenLine xmlns:a14="http://schemas.microsoft.com/office/drawing/2010/main" xmlns="" w="9525" cap="flat">
                    <a:solidFill>
                      <a:srgbClr val="585959"/>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900"/>
              </a:p>
            </p:txBody>
          </p:sp>
          <p:sp>
            <p:nvSpPr>
              <p:cNvPr id="60" name="Freeform 28"/>
              <p:cNvSpPr>
                <a:spLocks noChangeArrowheads="1"/>
              </p:cNvSpPr>
              <p:nvPr/>
            </p:nvSpPr>
            <p:spPr bwMode="auto">
              <a:xfrm>
                <a:off x="3760" y="557"/>
                <a:ext cx="287" cy="343"/>
              </a:xfrm>
              <a:custGeom>
                <a:avLst/>
                <a:gdLst>
                  <a:gd name="T0" fmla="*/ 1270 w 1271"/>
                  <a:gd name="T1" fmla="*/ 30 h 1515"/>
                  <a:gd name="T2" fmla="*/ 1270 w 1271"/>
                  <a:gd name="T3" fmla="*/ 30 h 1515"/>
                  <a:gd name="T4" fmla="*/ 1246 w 1271"/>
                  <a:gd name="T5" fmla="*/ 0 h 1515"/>
                  <a:gd name="T6" fmla="*/ 25 w 1271"/>
                  <a:gd name="T7" fmla="*/ 0 h 1515"/>
                  <a:gd name="T8" fmla="*/ 0 w 1271"/>
                  <a:gd name="T9" fmla="*/ 30 h 1515"/>
                  <a:gd name="T10" fmla="*/ 0 w 1271"/>
                  <a:gd name="T11" fmla="*/ 1484 h 1515"/>
                  <a:gd name="T12" fmla="*/ 25 w 1271"/>
                  <a:gd name="T13" fmla="*/ 1514 h 1515"/>
                  <a:gd name="T14" fmla="*/ 1246 w 1271"/>
                  <a:gd name="T15" fmla="*/ 1514 h 1515"/>
                  <a:gd name="T16" fmla="*/ 1270 w 1271"/>
                  <a:gd name="T17" fmla="*/ 1484 h 1515"/>
                  <a:gd name="T18" fmla="*/ 1270 w 1271"/>
                  <a:gd name="T19" fmla="*/ 3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1" h="1515">
                    <a:moveTo>
                      <a:pt x="1270" y="30"/>
                    </a:moveTo>
                    <a:lnTo>
                      <a:pt x="1270" y="30"/>
                    </a:lnTo>
                    <a:cubicBezTo>
                      <a:pt x="1270" y="14"/>
                      <a:pt x="1260" y="0"/>
                      <a:pt x="1246" y="0"/>
                    </a:cubicBezTo>
                    <a:cubicBezTo>
                      <a:pt x="25" y="0"/>
                      <a:pt x="25" y="0"/>
                      <a:pt x="25" y="0"/>
                    </a:cubicBezTo>
                    <a:cubicBezTo>
                      <a:pt x="10" y="0"/>
                      <a:pt x="0" y="14"/>
                      <a:pt x="0" y="30"/>
                    </a:cubicBezTo>
                    <a:cubicBezTo>
                      <a:pt x="0" y="1484"/>
                      <a:pt x="0" y="1484"/>
                      <a:pt x="0" y="1484"/>
                    </a:cubicBezTo>
                    <a:cubicBezTo>
                      <a:pt x="0" y="1498"/>
                      <a:pt x="10" y="1514"/>
                      <a:pt x="25" y="1514"/>
                    </a:cubicBezTo>
                    <a:cubicBezTo>
                      <a:pt x="1246" y="1514"/>
                      <a:pt x="1246" y="1514"/>
                      <a:pt x="1246" y="1514"/>
                    </a:cubicBezTo>
                    <a:cubicBezTo>
                      <a:pt x="1260" y="1514"/>
                      <a:pt x="1270" y="1498"/>
                      <a:pt x="1270" y="1484"/>
                    </a:cubicBezTo>
                    <a:lnTo>
                      <a:pt x="1270" y="30"/>
                    </a:lnTo>
                  </a:path>
                </a:pathLst>
              </a:custGeom>
              <a:grpFill/>
              <a:ln w="16920" cap="flat">
                <a:solidFill>
                  <a:srgbClr val="585959"/>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900"/>
              </a:p>
            </p:txBody>
          </p:sp>
          <p:sp>
            <p:nvSpPr>
              <p:cNvPr id="61" name="Freeform 29"/>
              <p:cNvSpPr>
                <a:spLocks noChangeArrowheads="1"/>
              </p:cNvSpPr>
              <p:nvPr/>
            </p:nvSpPr>
            <p:spPr bwMode="auto">
              <a:xfrm>
                <a:off x="4107" y="1548"/>
                <a:ext cx="35" cy="35"/>
              </a:xfrm>
              <a:custGeom>
                <a:avLst/>
                <a:gdLst>
                  <a:gd name="T0" fmla="*/ 0 w 160"/>
                  <a:gd name="T1" fmla="*/ 79 h 160"/>
                  <a:gd name="T2" fmla="*/ 0 w 160"/>
                  <a:gd name="T3" fmla="*/ 79 h 160"/>
                  <a:gd name="T4" fmla="*/ 80 w 160"/>
                  <a:gd name="T5" fmla="*/ 0 h 160"/>
                  <a:gd name="T6" fmla="*/ 159 w 160"/>
                  <a:gd name="T7" fmla="*/ 79 h 160"/>
                  <a:gd name="T8" fmla="*/ 80 w 160"/>
                  <a:gd name="T9" fmla="*/ 159 h 160"/>
                  <a:gd name="T10" fmla="*/ 0 w 160"/>
                  <a:gd name="T11" fmla="*/ 79 h 160"/>
                </a:gdLst>
                <a:ahLst/>
                <a:cxnLst>
                  <a:cxn ang="0">
                    <a:pos x="T0" y="T1"/>
                  </a:cxn>
                  <a:cxn ang="0">
                    <a:pos x="T2" y="T3"/>
                  </a:cxn>
                  <a:cxn ang="0">
                    <a:pos x="T4" y="T5"/>
                  </a:cxn>
                  <a:cxn ang="0">
                    <a:pos x="T6" y="T7"/>
                  </a:cxn>
                  <a:cxn ang="0">
                    <a:pos x="T8" y="T9"/>
                  </a:cxn>
                  <a:cxn ang="0">
                    <a:pos x="T10" y="T11"/>
                  </a:cxn>
                </a:cxnLst>
                <a:rect l="0" t="0" r="r" b="b"/>
                <a:pathLst>
                  <a:path w="160" h="160">
                    <a:moveTo>
                      <a:pt x="0" y="79"/>
                    </a:moveTo>
                    <a:lnTo>
                      <a:pt x="0" y="79"/>
                    </a:lnTo>
                    <a:cubicBezTo>
                      <a:pt x="0" y="35"/>
                      <a:pt x="35" y="0"/>
                      <a:pt x="80" y="0"/>
                    </a:cubicBezTo>
                    <a:cubicBezTo>
                      <a:pt x="124" y="0"/>
                      <a:pt x="159" y="35"/>
                      <a:pt x="159" y="79"/>
                    </a:cubicBezTo>
                    <a:cubicBezTo>
                      <a:pt x="159" y="124"/>
                      <a:pt x="124" y="159"/>
                      <a:pt x="80" y="159"/>
                    </a:cubicBezTo>
                    <a:cubicBezTo>
                      <a:pt x="35" y="159"/>
                      <a:pt x="0" y="124"/>
                      <a:pt x="0" y="79"/>
                    </a:cubicBezTo>
                  </a:path>
                </a:pathLst>
              </a:custGeom>
              <a:grpFill/>
              <a:ln>
                <a:noFill/>
              </a:ln>
              <a:effectLst/>
              <a:extLst>
                <a:ext uri="{91240B29-F687-4f45-9708-019B960494DF}">
                  <a14:hiddenLine xmlns:a14="http://schemas.microsoft.com/office/drawing/2010/main" xmlns="" w="9525" cap="flat">
                    <a:solidFill>
                      <a:srgbClr val="585959"/>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900"/>
              </a:p>
            </p:txBody>
          </p:sp>
          <p:sp>
            <p:nvSpPr>
              <p:cNvPr id="62" name="Freeform 30"/>
              <p:cNvSpPr>
                <a:spLocks noChangeArrowheads="1"/>
              </p:cNvSpPr>
              <p:nvPr/>
            </p:nvSpPr>
            <p:spPr bwMode="auto">
              <a:xfrm>
                <a:off x="3811" y="647"/>
                <a:ext cx="172" cy="149"/>
              </a:xfrm>
              <a:custGeom>
                <a:avLst/>
                <a:gdLst>
                  <a:gd name="T0" fmla="*/ 680 w 765"/>
                  <a:gd name="T1" fmla="*/ 486 h 661"/>
                  <a:gd name="T2" fmla="*/ 680 w 765"/>
                  <a:gd name="T3" fmla="*/ 486 h 661"/>
                  <a:gd name="T4" fmla="*/ 620 w 765"/>
                  <a:gd name="T5" fmla="*/ 471 h 661"/>
                  <a:gd name="T6" fmla="*/ 506 w 765"/>
                  <a:gd name="T7" fmla="*/ 411 h 661"/>
                  <a:gd name="T8" fmla="*/ 521 w 765"/>
                  <a:gd name="T9" fmla="*/ 377 h 661"/>
                  <a:gd name="T10" fmla="*/ 526 w 765"/>
                  <a:gd name="T11" fmla="*/ 357 h 661"/>
                  <a:gd name="T12" fmla="*/ 546 w 765"/>
                  <a:gd name="T13" fmla="*/ 327 h 661"/>
                  <a:gd name="T14" fmla="*/ 561 w 765"/>
                  <a:gd name="T15" fmla="*/ 238 h 661"/>
                  <a:gd name="T16" fmla="*/ 551 w 765"/>
                  <a:gd name="T17" fmla="*/ 218 h 661"/>
                  <a:gd name="T18" fmla="*/ 551 w 765"/>
                  <a:gd name="T19" fmla="*/ 129 h 661"/>
                  <a:gd name="T20" fmla="*/ 546 w 765"/>
                  <a:gd name="T21" fmla="*/ 94 h 661"/>
                  <a:gd name="T22" fmla="*/ 471 w 765"/>
                  <a:gd name="T23" fmla="*/ 24 h 661"/>
                  <a:gd name="T24" fmla="*/ 382 w 765"/>
                  <a:gd name="T25" fmla="*/ 5 h 661"/>
                  <a:gd name="T26" fmla="*/ 367 w 765"/>
                  <a:gd name="T27" fmla="*/ 5 h 661"/>
                  <a:gd name="T28" fmla="*/ 357 w 765"/>
                  <a:gd name="T29" fmla="*/ 5 h 661"/>
                  <a:gd name="T30" fmla="*/ 342 w 765"/>
                  <a:gd name="T31" fmla="*/ 0 h 661"/>
                  <a:gd name="T32" fmla="*/ 243 w 765"/>
                  <a:gd name="T33" fmla="*/ 44 h 661"/>
                  <a:gd name="T34" fmla="*/ 213 w 765"/>
                  <a:gd name="T35" fmla="*/ 218 h 661"/>
                  <a:gd name="T36" fmla="*/ 203 w 765"/>
                  <a:gd name="T37" fmla="*/ 238 h 661"/>
                  <a:gd name="T38" fmla="*/ 218 w 765"/>
                  <a:gd name="T39" fmla="*/ 327 h 661"/>
                  <a:gd name="T40" fmla="*/ 233 w 765"/>
                  <a:gd name="T41" fmla="*/ 357 h 661"/>
                  <a:gd name="T42" fmla="*/ 248 w 765"/>
                  <a:gd name="T43" fmla="*/ 377 h 661"/>
                  <a:gd name="T44" fmla="*/ 258 w 765"/>
                  <a:gd name="T45" fmla="*/ 411 h 661"/>
                  <a:gd name="T46" fmla="*/ 144 w 765"/>
                  <a:gd name="T47" fmla="*/ 471 h 661"/>
                  <a:gd name="T48" fmla="*/ 84 w 765"/>
                  <a:gd name="T49" fmla="*/ 486 h 661"/>
                  <a:gd name="T50" fmla="*/ 15 w 765"/>
                  <a:gd name="T51" fmla="*/ 645 h 661"/>
                  <a:gd name="T52" fmla="*/ 15 w 765"/>
                  <a:gd name="T53" fmla="*/ 660 h 661"/>
                  <a:gd name="T54" fmla="*/ 749 w 765"/>
                  <a:gd name="T55" fmla="*/ 660 h 661"/>
                  <a:gd name="T56" fmla="*/ 749 w 765"/>
                  <a:gd name="T57" fmla="*/ 645 h 661"/>
                  <a:gd name="T58" fmla="*/ 680 w 765"/>
                  <a:gd name="T59" fmla="*/ 48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5" h="661">
                    <a:moveTo>
                      <a:pt x="680" y="486"/>
                    </a:moveTo>
                    <a:lnTo>
                      <a:pt x="680" y="486"/>
                    </a:lnTo>
                    <a:cubicBezTo>
                      <a:pt x="660" y="481"/>
                      <a:pt x="640" y="476"/>
                      <a:pt x="620" y="471"/>
                    </a:cubicBezTo>
                    <a:cubicBezTo>
                      <a:pt x="566" y="461"/>
                      <a:pt x="516" y="451"/>
                      <a:pt x="506" y="411"/>
                    </a:cubicBezTo>
                    <a:cubicBezTo>
                      <a:pt x="506" y="407"/>
                      <a:pt x="516" y="391"/>
                      <a:pt x="521" y="377"/>
                    </a:cubicBezTo>
                    <a:cubicBezTo>
                      <a:pt x="526" y="367"/>
                      <a:pt x="526" y="357"/>
                      <a:pt x="526" y="357"/>
                    </a:cubicBezTo>
                    <a:cubicBezTo>
                      <a:pt x="536" y="352"/>
                      <a:pt x="541" y="347"/>
                      <a:pt x="546" y="327"/>
                    </a:cubicBezTo>
                    <a:cubicBezTo>
                      <a:pt x="556" y="307"/>
                      <a:pt x="561" y="258"/>
                      <a:pt x="561" y="238"/>
                    </a:cubicBezTo>
                    <a:cubicBezTo>
                      <a:pt x="561" y="228"/>
                      <a:pt x="556" y="218"/>
                      <a:pt x="551" y="218"/>
                    </a:cubicBezTo>
                    <a:cubicBezTo>
                      <a:pt x="556" y="198"/>
                      <a:pt x="561" y="163"/>
                      <a:pt x="551" y="129"/>
                    </a:cubicBezTo>
                    <a:cubicBezTo>
                      <a:pt x="556" y="114"/>
                      <a:pt x="551" y="99"/>
                      <a:pt x="546" y="94"/>
                    </a:cubicBezTo>
                    <a:cubicBezTo>
                      <a:pt x="546" y="89"/>
                      <a:pt x="536" y="44"/>
                      <a:pt x="471" y="24"/>
                    </a:cubicBezTo>
                    <a:cubicBezTo>
                      <a:pt x="447" y="9"/>
                      <a:pt x="417" y="5"/>
                      <a:pt x="382" y="5"/>
                    </a:cubicBezTo>
                    <a:cubicBezTo>
                      <a:pt x="377" y="5"/>
                      <a:pt x="372" y="5"/>
                      <a:pt x="367" y="5"/>
                    </a:cubicBezTo>
                    <a:cubicBezTo>
                      <a:pt x="357" y="5"/>
                      <a:pt x="357" y="5"/>
                      <a:pt x="357" y="5"/>
                    </a:cubicBezTo>
                    <a:cubicBezTo>
                      <a:pt x="352" y="0"/>
                      <a:pt x="347" y="0"/>
                      <a:pt x="342" y="0"/>
                    </a:cubicBezTo>
                    <a:cubicBezTo>
                      <a:pt x="298" y="0"/>
                      <a:pt x="268" y="14"/>
                      <a:pt x="243" y="44"/>
                    </a:cubicBezTo>
                    <a:cubicBezTo>
                      <a:pt x="198" y="99"/>
                      <a:pt x="208" y="183"/>
                      <a:pt x="213" y="218"/>
                    </a:cubicBezTo>
                    <a:cubicBezTo>
                      <a:pt x="208" y="218"/>
                      <a:pt x="203" y="228"/>
                      <a:pt x="203" y="238"/>
                    </a:cubicBezTo>
                    <a:cubicBezTo>
                      <a:pt x="203" y="258"/>
                      <a:pt x="208" y="307"/>
                      <a:pt x="218" y="327"/>
                    </a:cubicBezTo>
                    <a:cubicBezTo>
                      <a:pt x="223" y="347"/>
                      <a:pt x="228" y="357"/>
                      <a:pt x="233" y="357"/>
                    </a:cubicBezTo>
                    <a:cubicBezTo>
                      <a:pt x="238" y="357"/>
                      <a:pt x="243" y="362"/>
                      <a:pt x="248" y="377"/>
                    </a:cubicBezTo>
                    <a:cubicBezTo>
                      <a:pt x="253" y="391"/>
                      <a:pt x="258" y="407"/>
                      <a:pt x="258" y="411"/>
                    </a:cubicBezTo>
                    <a:cubicBezTo>
                      <a:pt x="248" y="451"/>
                      <a:pt x="198" y="461"/>
                      <a:pt x="144" y="471"/>
                    </a:cubicBezTo>
                    <a:cubicBezTo>
                      <a:pt x="124" y="476"/>
                      <a:pt x="104" y="481"/>
                      <a:pt x="84" y="486"/>
                    </a:cubicBezTo>
                    <a:cubicBezTo>
                      <a:pt x="0" y="511"/>
                      <a:pt x="15" y="640"/>
                      <a:pt x="15" y="645"/>
                    </a:cubicBezTo>
                    <a:cubicBezTo>
                      <a:pt x="15" y="660"/>
                      <a:pt x="15" y="660"/>
                      <a:pt x="15" y="660"/>
                    </a:cubicBezTo>
                    <a:cubicBezTo>
                      <a:pt x="749" y="660"/>
                      <a:pt x="749" y="660"/>
                      <a:pt x="749" y="660"/>
                    </a:cubicBezTo>
                    <a:cubicBezTo>
                      <a:pt x="749" y="645"/>
                      <a:pt x="749" y="645"/>
                      <a:pt x="749" y="645"/>
                    </a:cubicBezTo>
                    <a:cubicBezTo>
                      <a:pt x="749" y="640"/>
                      <a:pt x="764" y="511"/>
                      <a:pt x="680" y="486"/>
                    </a:cubicBezTo>
                  </a:path>
                </a:pathLst>
              </a:custGeom>
              <a:grpFill/>
              <a:ln w="12600" cap="flat">
                <a:solidFill>
                  <a:srgbClr val="999999"/>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900"/>
              </a:p>
            </p:txBody>
          </p:sp>
          <p:sp>
            <p:nvSpPr>
              <p:cNvPr id="64" name="Freeform 32"/>
              <p:cNvSpPr>
                <a:spLocks noChangeArrowheads="1"/>
              </p:cNvSpPr>
              <p:nvPr/>
            </p:nvSpPr>
            <p:spPr bwMode="auto">
              <a:xfrm>
                <a:off x="5136" y="1330"/>
                <a:ext cx="238" cy="204"/>
              </a:xfrm>
              <a:custGeom>
                <a:avLst/>
                <a:gdLst>
                  <a:gd name="T0" fmla="*/ 932 w 1053"/>
                  <a:gd name="T1" fmla="*/ 665 h 904"/>
                  <a:gd name="T2" fmla="*/ 932 w 1053"/>
                  <a:gd name="T3" fmla="*/ 665 h 904"/>
                  <a:gd name="T4" fmla="*/ 848 w 1053"/>
                  <a:gd name="T5" fmla="*/ 645 h 904"/>
                  <a:gd name="T6" fmla="*/ 694 w 1053"/>
                  <a:gd name="T7" fmla="*/ 566 h 904"/>
                  <a:gd name="T8" fmla="*/ 714 w 1053"/>
                  <a:gd name="T9" fmla="*/ 516 h 904"/>
                  <a:gd name="T10" fmla="*/ 724 w 1053"/>
                  <a:gd name="T11" fmla="*/ 486 h 904"/>
                  <a:gd name="T12" fmla="*/ 749 w 1053"/>
                  <a:gd name="T13" fmla="*/ 451 h 904"/>
                  <a:gd name="T14" fmla="*/ 774 w 1053"/>
                  <a:gd name="T15" fmla="*/ 328 h 904"/>
                  <a:gd name="T16" fmla="*/ 754 w 1053"/>
                  <a:gd name="T17" fmla="*/ 298 h 904"/>
                  <a:gd name="T18" fmla="*/ 754 w 1053"/>
                  <a:gd name="T19" fmla="*/ 174 h 904"/>
                  <a:gd name="T20" fmla="*/ 749 w 1053"/>
                  <a:gd name="T21" fmla="*/ 129 h 904"/>
                  <a:gd name="T22" fmla="*/ 645 w 1053"/>
                  <a:gd name="T23" fmla="*/ 30 h 904"/>
                  <a:gd name="T24" fmla="*/ 521 w 1053"/>
                  <a:gd name="T25" fmla="*/ 5 h 904"/>
                  <a:gd name="T26" fmla="*/ 501 w 1053"/>
                  <a:gd name="T27" fmla="*/ 5 h 904"/>
                  <a:gd name="T28" fmla="*/ 491 w 1053"/>
                  <a:gd name="T29" fmla="*/ 5 h 904"/>
                  <a:gd name="T30" fmla="*/ 466 w 1053"/>
                  <a:gd name="T31" fmla="*/ 0 h 904"/>
                  <a:gd name="T32" fmla="*/ 332 w 1053"/>
                  <a:gd name="T33" fmla="*/ 60 h 904"/>
                  <a:gd name="T34" fmla="*/ 292 w 1053"/>
                  <a:gd name="T35" fmla="*/ 298 h 904"/>
                  <a:gd name="T36" fmla="*/ 278 w 1053"/>
                  <a:gd name="T37" fmla="*/ 328 h 904"/>
                  <a:gd name="T38" fmla="*/ 297 w 1053"/>
                  <a:gd name="T39" fmla="*/ 451 h 904"/>
                  <a:gd name="T40" fmla="*/ 322 w 1053"/>
                  <a:gd name="T41" fmla="*/ 491 h 904"/>
                  <a:gd name="T42" fmla="*/ 337 w 1053"/>
                  <a:gd name="T43" fmla="*/ 516 h 904"/>
                  <a:gd name="T44" fmla="*/ 357 w 1053"/>
                  <a:gd name="T45" fmla="*/ 566 h 904"/>
                  <a:gd name="T46" fmla="*/ 198 w 1053"/>
                  <a:gd name="T47" fmla="*/ 645 h 904"/>
                  <a:gd name="T48" fmla="*/ 119 w 1053"/>
                  <a:gd name="T49" fmla="*/ 665 h 904"/>
                  <a:gd name="T50" fmla="*/ 19 w 1053"/>
                  <a:gd name="T51" fmla="*/ 888 h 904"/>
                  <a:gd name="T52" fmla="*/ 19 w 1053"/>
                  <a:gd name="T53" fmla="*/ 903 h 904"/>
                  <a:gd name="T54" fmla="*/ 1027 w 1053"/>
                  <a:gd name="T55" fmla="*/ 903 h 904"/>
                  <a:gd name="T56" fmla="*/ 1027 w 1053"/>
                  <a:gd name="T57" fmla="*/ 888 h 904"/>
                  <a:gd name="T58" fmla="*/ 932 w 1053"/>
                  <a:gd name="T59" fmla="*/ 665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3" h="904">
                    <a:moveTo>
                      <a:pt x="932" y="665"/>
                    </a:moveTo>
                    <a:lnTo>
                      <a:pt x="932" y="665"/>
                    </a:lnTo>
                    <a:cubicBezTo>
                      <a:pt x="903" y="660"/>
                      <a:pt x="878" y="650"/>
                      <a:pt x="848" y="645"/>
                    </a:cubicBezTo>
                    <a:cubicBezTo>
                      <a:pt x="774" y="630"/>
                      <a:pt x="709" y="615"/>
                      <a:pt x="694" y="566"/>
                    </a:cubicBezTo>
                    <a:cubicBezTo>
                      <a:pt x="694" y="556"/>
                      <a:pt x="704" y="541"/>
                      <a:pt x="714" y="516"/>
                    </a:cubicBezTo>
                    <a:cubicBezTo>
                      <a:pt x="719" y="501"/>
                      <a:pt x="719" y="491"/>
                      <a:pt x="724" y="486"/>
                    </a:cubicBezTo>
                    <a:cubicBezTo>
                      <a:pt x="729" y="486"/>
                      <a:pt x="739" y="476"/>
                      <a:pt x="749" y="451"/>
                    </a:cubicBezTo>
                    <a:cubicBezTo>
                      <a:pt x="759" y="417"/>
                      <a:pt x="774" y="352"/>
                      <a:pt x="774" y="328"/>
                    </a:cubicBezTo>
                    <a:cubicBezTo>
                      <a:pt x="774" y="312"/>
                      <a:pt x="764" y="303"/>
                      <a:pt x="754" y="298"/>
                    </a:cubicBezTo>
                    <a:cubicBezTo>
                      <a:pt x="759" y="273"/>
                      <a:pt x="764" y="228"/>
                      <a:pt x="754" y="174"/>
                    </a:cubicBezTo>
                    <a:cubicBezTo>
                      <a:pt x="759" y="159"/>
                      <a:pt x="754" y="134"/>
                      <a:pt x="749" y="129"/>
                    </a:cubicBezTo>
                    <a:cubicBezTo>
                      <a:pt x="749" y="124"/>
                      <a:pt x="739" y="65"/>
                      <a:pt x="645" y="30"/>
                    </a:cubicBezTo>
                    <a:cubicBezTo>
                      <a:pt x="610" y="10"/>
                      <a:pt x="570" y="5"/>
                      <a:pt x="521" y="5"/>
                    </a:cubicBezTo>
                    <a:cubicBezTo>
                      <a:pt x="516" y="5"/>
                      <a:pt x="506" y="5"/>
                      <a:pt x="501" y="5"/>
                    </a:cubicBezTo>
                    <a:cubicBezTo>
                      <a:pt x="491" y="5"/>
                      <a:pt x="491" y="5"/>
                      <a:pt x="491" y="5"/>
                    </a:cubicBezTo>
                    <a:cubicBezTo>
                      <a:pt x="486" y="0"/>
                      <a:pt x="476" y="0"/>
                      <a:pt x="466" y="0"/>
                    </a:cubicBezTo>
                    <a:cubicBezTo>
                      <a:pt x="411" y="0"/>
                      <a:pt x="362" y="20"/>
                      <a:pt x="332" y="60"/>
                    </a:cubicBezTo>
                    <a:cubicBezTo>
                      <a:pt x="272" y="134"/>
                      <a:pt x="287" y="253"/>
                      <a:pt x="292" y="298"/>
                    </a:cubicBezTo>
                    <a:cubicBezTo>
                      <a:pt x="287" y="303"/>
                      <a:pt x="278" y="312"/>
                      <a:pt x="278" y="328"/>
                    </a:cubicBezTo>
                    <a:cubicBezTo>
                      <a:pt x="278" y="352"/>
                      <a:pt x="287" y="417"/>
                      <a:pt x="297" y="451"/>
                    </a:cubicBezTo>
                    <a:cubicBezTo>
                      <a:pt x="307" y="476"/>
                      <a:pt x="312" y="486"/>
                      <a:pt x="322" y="491"/>
                    </a:cubicBezTo>
                    <a:cubicBezTo>
                      <a:pt x="322" y="491"/>
                      <a:pt x="332" y="497"/>
                      <a:pt x="337" y="516"/>
                    </a:cubicBezTo>
                    <a:cubicBezTo>
                      <a:pt x="342" y="541"/>
                      <a:pt x="352" y="556"/>
                      <a:pt x="357" y="566"/>
                    </a:cubicBezTo>
                    <a:cubicBezTo>
                      <a:pt x="337" y="615"/>
                      <a:pt x="272" y="630"/>
                      <a:pt x="198" y="645"/>
                    </a:cubicBezTo>
                    <a:cubicBezTo>
                      <a:pt x="173" y="650"/>
                      <a:pt x="143" y="660"/>
                      <a:pt x="119" y="665"/>
                    </a:cubicBezTo>
                    <a:cubicBezTo>
                      <a:pt x="0" y="700"/>
                      <a:pt x="19" y="879"/>
                      <a:pt x="19" y="888"/>
                    </a:cubicBezTo>
                    <a:cubicBezTo>
                      <a:pt x="19" y="903"/>
                      <a:pt x="19" y="903"/>
                      <a:pt x="19" y="903"/>
                    </a:cubicBezTo>
                    <a:cubicBezTo>
                      <a:pt x="1027" y="903"/>
                      <a:pt x="1027" y="903"/>
                      <a:pt x="1027" y="903"/>
                    </a:cubicBezTo>
                    <a:cubicBezTo>
                      <a:pt x="1027" y="888"/>
                      <a:pt x="1027" y="888"/>
                      <a:pt x="1027" y="888"/>
                    </a:cubicBezTo>
                    <a:cubicBezTo>
                      <a:pt x="1032" y="879"/>
                      <a:pt x="1052" y="700"/>
                      <a:pt x="932" y="665"/>
                    </a:cubicBezTo>
                  </a:path>
                </a:pathLst>
              </a:custGeom>
              <a:grpFill/>
              <a:ln w="12600" cap="flat">
                <a:solidFill>
                  <a:srgbClr val="999999"/>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900"/>
              </a:p>
            </p:txBody>
          </p:sp>
          <p:sp>
            <p:nvSpPr>
              <p:cNvPr id="66" name="Freeform 34"/>
              <p:cNvSpPr>
                <a:spLocks noChangeArrowheads="1"/>
              </p:cNvSpPr>
              <p:nvPr/>
            </p:nvSpPr>
            <p:spPr bwMode="auto">
              <a:xfrm>
                <a:off x="5031" y="152"/>
                <a:ext cx="167" cy="254"/>
              </a:xfrm>
              <a:custGeom>
                <a:avLst/>
                <a:gdLst>
                  <a:gd name="T0" fmla="*/ 744 w 745"/>
                  <a:gd name="T1" fmla="*/ 1097 h 1123"/>
                  <a:gd name="T2" fmla="*/ 744 w 745"/>
                  <a:gd name="T3" fmla="*/ 1097 h 1123"/>
                  <a:gd name="T4" fmla="*/ 719 w 745"/>
                  <a:gd name="T5" fmla="*/ 1122 h 1123"/>
                  <a:gd name="T6" fmla="*/ 24 w 745"/>
                  <a:gd name="T7" fmla="*/ 1122 h 1123"/>
                  <a:gd name="T8" fmla="*/ 0 w 745"/>
                  <a:gd name="T9" fmla="*/ 1097 h 1123"/>
                  <a:gd name="T10" fmla="*/ 0 w 745"/>
                  <a:gd name="T11" fmla="*/ 25 h 1123"/>
                  <a:gd name="T12" fmla="*/ 24 w 745"/>
                  <a:gd name="T13" fmla="*/ 0 h 1123"/>
                  <a:gd name="T14" fmla="*/ 719 w 745"/>
                  <a:gd name="T15" fmla="*/ 0 h 1123"/>
                  <a:gd name="T16" fmla="*/ 744 w 745"/>
                  <a:gd name="T17" fmla="*/ 25 h 1123"/>
                  <a:gd name="T18" fmla="*/ 744 w 745"/>
                  <a:gd name="T19" fmla="*/ 1097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5" h="1123">
                    <a:moveTo>
                      <a:pt x="744" y="1097"/>
                    </a:moveTo>
                    <a:lnTo>
                      <a:pt x="744" y="1097"/>
                    </a:lnTo>
                    <a:cubicBezTo>
                      <a:pt x="744" y="1112"/>
                      <a:pt x="734" y="1122"/>
                      <a:pt x="719" y="1122"/>
                    </a:cubicBezTo>
                    <a:cubicBezTo>
                      <a:pt x="24" y="1122"/>
                      <a:pt x="24" y="1122"/>
                      <a:pt x="24" y="1122"/>
                    </a:cubicBezTo>
                    <a:cubicBezTo>
                      <a:pt x="9" y="1122"/>
                      <a:pt x="0" y="1112"/>
                      <a:pt x="0" y="1097"/>
                    </a:cubicBezTo>
                    <a:cubicBezTo>
                      <a:pt x="0" y="25"/>
                      <a:pt x="0" y="25"/>
                      <a:pt x="0" y="25"/>
                    </a:cubicBezTo>
                    <a:cubicBezTo>
                      <a:pt x="0" y="10"/>
                      <a:pt x="9" y="0"/>
                      <a:pt x="24" y="0"/>
                    </a:cubicBezTo>
                    <a:cubicBezTo>
                      <a:pt x="719" y="0"/>
                      <a:pt x="719" y="0"/>
                      <a:pt x="719" y="0"/>
                    </a:cubicBezTo>
                    <a:cubicBezTo>
                      <a:pt x="734" y="0"/>
                      <a:pt x="744" y="10"/>
                      <a:pt x="744" y="25"/>
                    </a:cubicBezTo>
                    <a:lnTo>
                      <a:pt x="744" y="1097"/>
                    </a:lnTo>
                  </a:path>
                </a:pathLst>
              </a:custGeom>
              <a:grpFill/>
              <a:ln w="16920" cap="flat">
                <a:solidFill>
                  <a:srgbClr val="585959"/>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900"/>
              </a:p>
            </p:txBody>
          </p:sp>
          <p:sp>
            <p:nvSpPr>
              <p:cNvPr id="67" name="Freeform 35"/>
              <p:cNvSpPr>
                <a:spLocks noChangeArrowheads="1"/>
              </p:cNvSpPr>
              <p:nvPr/>
            </p:nvSpPr>
            <p:spPr bwMode="auto">
              <a:xfrm>
                <a:off x="5357" y="652"/>
                <a:ext cx="33" cy="33"/>
              </a:xfrm>
              <a:custGeom>
                <a:avLst/>
                <a:gdLst>
                  <a:gd name="T0" fmla="*/ 0 w 149"/>
                  <a:gd name="T1" fmla="*/ 74 h 150"/>
                  <a:gd name="T2" fmla="*/ 0 w 149"/>
                  <a:gd name="T3" fmla="*/ 74 h 150"/>
                  <a:gd name="T4" fmla="*/ 74 w 149"/>
                  <a:gd name="T5" fmla="*/ 0 h 150"/>
                  <a:gd name="T6" fmla="*/ 148 w 149"/>
                  <a:gd name="T7" fmla="*/ 74 h 150"/>
                  <a:gd name="T8" fmla="*/ 74 w 149"/>
                  <a:gd name="T9" fmla="*/ 149 h 150"/>
                  <a:gd name="T10" fmla="*/ 0 w 149"/>
                  <a:gd name="T11" fmla="*/ 74 h 150"/>
                </a:gdLst>
                <a:ahLst/>
                <a:cxnLst>
                  <a:cxn ang="0">
                    <a:pos x="T0" y="T1"/>
                  </a:cxn>
                  <a:cxn ang="0">
                    <a:pos x="T2" y="T3"/>
                  </a:cxn>
                  <a:cxn ang="0">
                    <a:pos x="T4" y="T5"/>
                  </a:cxn>
                  <a:cxn ang="0">
                    <a:pos x="T6" y="T7"/>
                  </a:cxn>
                  <a:cxn ang="0">
                    <a:pos x="T8" y="T9"/>
                  </a:cxn>
                  <a:cxn ang="0">
                    <a:pos x="T10" y="T11"/>
                  </a:cxn>
                </a:cxnLst>
                <a:rect l="0" t="0" r="r" b="b"/>
                <a:pathLst>
                  <a:path w="149" h="150">
                    <a:moveTo>
                      <a:pt x="0" y="74"/>
                    </a:moveTo>
                    <a:lnTo>
                      <a:pt x="0" y="74"/>
                    </a:lnTo>
                    <a:cubicBezTo>
                      <a:pt x="0" y="35"/>
                      <a:pt x="34" y="0"/>
                      <a:pt x="74" y="0"/>
                    </a:cubicBezTo>
                    <a:cubicBezTo>
                      <a:pt x="113" y="0"/>
                      <a:pt x="148" y="35"/>
                      <a:pt x="148" y="74"/>
                    </a:cubicBezTo>
                    <a:cubicBezTo>
                      <a:pt x="148" y="114"/>
                      <a:pt x="113" y="149"/>
                      <a:pt x="74" y="149"/>
                    </a:cubicBezTo>
                    <a:cubicBezTo>
                      <a:pt x="34" y="149"/>
                      <a:pt x="0" y="114"/>
                      <a:pt x="0" y="74"/>
                    </a:cubicBezTo>
                  </a:path>
                </a:pathLst>
              </a:custGeom>
              <a:grpFill/>
              <a:ln>
                <a:noFill/>
              </a:ln>
              <a:effectLst/>
              <a:extLst>
                <a:ext uri="{91240B29-F687-4f45-9708-019B960494DF}">
                  <a14:hiddenLine xmlns:a14="http://schemas.microsoft.com/office/drawing/2010/main" xmlns="" w="9525" cap="flat">
                    <a:solidFill>
                      <a:srgbClr val="585959"/>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900"/>
              </a:p>
            </p:txBody>
          </p:sp>
        </p:grpSp>
        <p:pic>
          <p:nvPicPr>
            <p:cNvPr id="6" name="Picture 5"/>
            <p:cNvPicPr>
              <a:picLocks noChangeAspect="1"/>
            </p:cNvPicPr>
            <p:nvPr/>
          </p:nvPicPr>
          <p:blipFill>
            <a:blip r:embed="rId9"/>
            <a:stretch>
              <a:fillRect/>
            </a:stretch>
          </p:blipFill>
          <p:spPr>
            <a:xfrm>
              <a:off x="2210474" y="1681331"/>
              <a:ext cx="693363" cy="646196"/>
            </a:xfrm>
            <a:prstGeom prst="rect">
              <a:avLst/>
            </a:prstGeom>
          </p:spPr>
        </p:pic>
        <p:pic>
          <p:nvPicPr>
            <p:cNvPr id="7" name="Picture 6"/>
            <p:cNvPicPr>
              <a:picLocks noChangeAspect="1"/>
            </p:cNvPicPr>
            <p:nvPr/>
          </p:nvPicPr>
          <p:blipFill>
            <a:blip r:embed="rId10"/>
            <a:stretch>
              <a:fillRect/>
            </a:stretch>
          </p:blipFill>
          <p:spPr>
            <a:xfrm>
              <a:off x="1244720" y="1072335"/>
              <a:ext cx="602635" cy="561311"/>
            </a:xfrm>
            <a:prstGeom prst="rect">
              <a:avLst/>
            </a:prstGeom>
          </p:spPr>
        </p:pic>
        <p:pic>
          <p:nvPicPr>
            <p:cNvPr id="8" name="Picture 7"/>
            <p:cNvPicPr>
              <a:picLocks noChangeAspect="1"/>
            </p:cNvPicPr>
            <p:nvPr/>
          </p:nvPicPr>
          <p:blipFill>
            <a:blip r:embed="rId11"/>
            <a:stretch>
              <a:fillRect/>
            </a:stretch>
          </p:blipFill>
          <p:spPr>
            <a:xfrm>
              <a:off x="868368" y="2584780"/>
              <a:ext cx="494759" cy="570295"/>
            </a:xfrm>
            <a:prstGeom prst="rect">
              <a:avLst/>
            </a:prstGeom>
          </p:spPr>
        </p:pic>
      </p:grpSp>
      <p:sp>
        <p:nvSpPr>
          <p:cNvPr id="54" name="弧形 37"/>
          <p:cNvSpPr/>
          <p:nvPr/>
        </p:nvSpPr>
        <p:spPr>
          <a:xfrm>
            <a:off x="788358" y="5243478"/>
            <a:ext cx="1138015" cy="1057663"/>
          </a:xfrm>
          <a:prstGeom prst="arc">
            <a:avLst>
              <a:gd name="adj1" fmla="val 100036"/>
              <a:gd name="adj2" fmla="val 73262"/>
            </a:avLst>
          </a:prstGeom>
          <a:solidFill>
            <a:schemeClr val="accent1">
              <a:lumMod val="20000"/>
              <a:lumOff val="80000"/>
            </a:schemeClr>
          </a:solidFill>
          <a:ln w="2540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700"/>
          </a:p>
        </p:txBody>
      </p:sp>
      <p:sp>
        <p:nvSpPr>
          <p:cNvPr id="55" name="TextBox 54"/>
          <p:cNvSpPr txBox="1"/>
          <p:nvPr/>
        </p:nvSpPr>
        <p:spPr>
          <a:xfrm>
            <a:off x="788358" y="5585622"/>
            <a:ext cx="1169342" cy="461647"/>
          </a:xfrm>
          <a:prstGeom prst="rect">
            <a:avLst/>
          </a:prstGeom>
          <a:noFill/>
        </p:spPr>
        <p:txBody>
          <a:bodyPr wrap="square" lIns="91422" tIns="45711" rIns="91422" bIns="45711" rtlCol="0">
            <a:spAutoFit/>
          </a:bodyPr>
          <a:lstStyle/>
          <a:p>
            <a:pPr algn="ctr"/>
            <a:r>
              <a:rPr lang="en-US" sz="1200" b="1" dirty="0" smtClean="0">
                <a:latin typeface="Lato Regular"/>
              </a:rPr>
              <a:t>COMPLETED</a:t>
            </a:r>
            <a:br>
              <a:rPr lang="en-US" sz="1200" b="1" dirty="0" smtClean="0">
                <a:latin typeface="Lato Regular"/>
              </a:rPr>
            </a:br>
            <a:r>
              <a:rPr lang="en-US" sz="1200" b="1" dirty="0" smtClean="0">
                <a:latin typeface="Lato Regular"/>
              </a:rPr>
              <a:t>WORK</a:t>
            </a:r>
            <a:endParaRPr lang="id-ID" sz="1200" b="1" dirty="0">
              <a:latin typeface="Lato Regular"/>
            </a:endParaRPr>
          </a:p>
        </p:txBody>
      </p:sp>
      <p:grpSp>
        <p:nvGrpSpPr>
          <p:cNvPr id="56" name="Group 55"/>
          <p:cNvGrpSpPr/>
          <p:nvPr/>
        </p:nvGrpSpPr>
        <p:grpSpPr>
          <a:xfrm>
            <a:off x="5182968" y="5121409"/>
            <a:ext cx="1281791" cy="1233867"/>
            <a:chOff x="5641899" y="4734091"/>
            <a:chExt cx="3388935" cy="3388936"/>
          </a:xfrm>
        </p:grpSpPr>
        <p:sp>
          <p:nvSpPr>
            <p:cNvPr id="58" name="Oval 57"/>
            <p:cNvSpPr>
              <a:spLocks noChangeAspect="1"/>
            </p:cNvSpPr>
            <p:nvPr/>
          </p:nvSpPr>
          <p:spPr>
            <a:xfrm>
              <a:off x="5641899" y="4734091"/>
              <a:ext cx="3388935" cy="3388936"/>
            </a:xfrm>
            <a:prstGeom prst="ellipse">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59" name="弧形 37"/>
            <p:cNvSpPr/>
            <p:nvPr/>
          </p:nvSpPr>
          <p:spPr>
            <a:xfrm>
              <a:off x="5765752" y="4829046"/>
              <a:ext cx="3147122" cy="3147122"/>
            </a:xfrm>
            <a:prstGeom prst="arc">
              <a:avLst>
                <a:gd name="adj1" fmla="val 100036"/>
                <a:gd name="adj2" fmla="val 14632219"/>
              </a:avLst>
            </a:prstGeom>
            <a:solidFill>
              <a:schemeClr val="accent4">
                <a:lumMod val="20000"/>
                <a:lumOff val="80000"/>
              </a:schemeClr>
            </a:solidFill>
            <a:ln w="2540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700"/>
            </a:p>
          </p:txBody>
        </p:sp>
      </p:grpSp>
      <p:sp>
        <p:nvSpPr>
          <p:cNvPr id="63" name="TextBox 62"/>
          <p:cNvSpPr txBox="1"/>
          <p:nvPr/>
        </p:nvSpPr>
        <p:spPr>
          <a:xfrm>
            <a:off x="5241911" y="5515104"/>
            <a:ext cx="1144326" cy="461647"/>
          </a:xfrm>
          <a:prstGeom prst="rect">
            <a:avLst/>
          </a:prstGeom>
          <a:noFill/>
        </p:spPr>
        <p:txBody>
          <a:bodyPr wrap="square" lIns="91422" tIns="45711" rIns="91422" bIns="45711" rtlCol="0">
            <a:spAutoFit/>
          </a:bodyPr>
          <a:lstStyle/>
          <a:p>
            <a:pPr algn="ctr"/>
            <a:r>
              <a:rPr lang="en-US" sz="1200" b="1" dirty="0" smtClean="0">
                <a:latin typeface="Lato Regular"/>
              </a:rPr>
              <a:t>ON-GOING</a:t>
            </a:r>
            <a:br>
              <a:rPr lang="en-US" sz="1200" b="1" dirty="0" smtClean="0">
                <a:latin typeface="Lato Regular"/>
              </a:rPr>
            </a:br>
            <a:r>
              <a:rPr lang="en-US" sz="1200" b="1" dirty="0" smtClean="0">
                <a:latin typeface="Lato Regular"/>
              </a:rPr>
              <a:t>WORK</a:t>
            </a:r>
            <a:endParaRPr lang="id-ID" sz="1200" b="1" dirty="0">
              <a:latin typeface="Lato Regular"/>
            </a:endParaRPr>
          </a:p>
        </p:txBody>
      </p:sp>
      <p:sp>
        <p:nvSpPr>
          <p:cNvPr id="74" name="Rectangle 73"/>
          <p:cNvSpPr/>
          <p:nvPr/>
        </p:nvSpPr>
        <p:spPr>
          <a:xfrm rot="16200000">
            <a:off x="4419990" y="5813770"/>
            <a:ext cx="895473"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010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peed shutterstock_1529248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3419" y="318509"/>
            <a:ext cx="5805577" cy="483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502083" y="4571970"/>
            <a:ext cx="7653680" cy="1400375"/>
          </a:xfrm>
          <a:prstGeom prst="rect">
            <a:avLst/>
          </a:prstGeom>
          <a:noFill/>
        </p:spPr>
        <p:txBody>
          <a:bodyPr wrap="none" lIns="45711" tIns="22856" rIns="45711" bIns="22856" rtlCol="0">
            <a:spAutoFit/>
          </a:bodyPr>
          <a:lstStyle/>
          <a:p>
            <a:pPr algn="ctr"/>
            <a:r>
              <a:rPr lang="en-US" sz="4400" b="1" dirty="0">
                <a:solidFill>
                  <a:schemeClr val="tx2"/>
                </a:solidFill>
                <a:latin typeface="Lato Regular"/>
                <a:cs typeface="Lato Regular"/>
              </a:rPr>
              <a:t>Internet </a:t>
            </a:r>
            <a:endParaRPr lang="en-US" sz="4400" b="1" dirty="0" smtClean="0">
              <a:solidFill>
                <a:schemeClr val="tx2"/>
              </a:solidFill>
              <a:latin typeface="Lato Regular"/>
              <a:cs typeface="Lato Regular"/>
            </a:endParaRPr>
          </a:p>
          <a:p>
            <a:pPr algn="ctr"/>
            <a:r>
              <a:rPr lang="en-US" sz="4400" b="1" dirty="0" smtClean="0">
                <a:solidFill>
                  <a:schemeClr val="tx2"/>
                </a:solidFill>
                <a:latin typeface="Lato Regular"/>
                <a:cs typeface="Lato Regular"/>
              </a:rPr>
              <a:t>performance </a:t>
            </a:r>
            <a:r>
              <a:rPr lang="en-US" sz="4400" b="1" dirty="0">
                <a:solidFill>
                  <a:schemeClr val="tx2"/>
                </a:solidFill>
                <a:latin typeface="Lato Regular"/>
                <a:cs typeface="Lato Regular"/>
              </a:rPr>
              <a:t>measurements</a:t>
            </a:r>
            <a:endParaRPr lang="id-ID" sz="4400" b="1" dirty="0">
              <a:solidFill>
                <a:schemeClr val="tx2"/>
              </a:solidFill>
              <a:latin typeface="Lato Regular"/>
              <a:cs typeface="Lato Regular"/>
            </a:endParaRPr>
          </a:p>
        </p:txBody>
      </p:sp>
    </p:spTree>
    <p:extLst>
      <p:ext uri="{BB962C8B-B14F-4D97-AF65-F5344CB8AC3E}">
        <p14:creationId xmlns:p14="http://schemas.microsoft.com/office/powerpoint/2010/main" val="3803931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 White Background.potx" id="{9694207F-B86C-4347-AF5B-E18AD6864DC7}" vid="{B9639EA1-9A26-4D10-99CD-41579998EC6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F68931A6B455448096185B52C4590C" ma:contentTypeVersion="1" ma:contentTypeDescription="Create a new document." ma:contentTypeScope="" ma:versionID="04e0a202ef5c7530a6b5bae423887f16">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B53456-1E01-4681-A871-EC9253FF690A}"/>
</file>

<file path=customXml/itemProps2.xml><?xml version="1.0" encoding="utf-8"?>
<ds:datastoreItem xmlns:ds="http://schemas.openxmlformats.org/officeDocument/2006/customXml" ds:itemID="{C04C3428-85DA-448F-9B83-CD5EC114FABF}"/>
</file>

<file path=customXml/itemProps3.xml><?xml version="1.0" encoding="utf-8"?>
<ds:datastoreItem xmlns:ds="http://schemas.openxmlformats.org/officeDocument/2006/customXml" ds:itemID="{4B8090F1-E369-446A-9F3C-2DE7567D6004}"/>
</file>

<file path=docProps/app.xml><?xml version="1.0" encoding="utf-8"?>
<Properties xmlns="http://schemas.openxmlformats.org/officeDocument/2006/extended-properties" xmlns:vt="http://schemas.openxmlformats.org/officeDocument/2006/docPropsVTypes">
  <TotalTime>652</TotalTime>
  <Words>2387</Words>
  <Application>Microsoft Office PowerPoint</Application>
  <PresentationFormat>Widescreen</PresentationFormat>
  <Paragraphs>399</Paragraphs>
  <Slides>29</Slides>
  <Notes>10</Notes>
  <HiddenSlides>0</HiddenSlides>
  <MMClips>0</MMClips>
  <ScaleCrop>false</ScaleCrop>
  <HeadingPairs>
    <vt:vector size="8" baseType="variant">
      <vt:variant>
        <vt:lpstr>Fonts Used</vt:lpstr>
      </vt:variant>
      <vt:variant>
        <vt:i4>19</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51" baseType="lpstr">
      <vt:lpstr>Bebas Neue</vt:lpstr>
      <vt:lpstr>Gill Sans</vt:lpstr>
      <vt:lpstr>Lato</vt:lpstr>
      <vt:lpstr>Lato Black</vt:lpstr>
      <vt:lpstr>Lato Bold</vt:lpstr>
      <vt:lpstr>Lato Light</vt:lpstr>
      <vt:lpstr>Lato Regular</vt:lpstr>
      <vt:lpstr>MS Gothic</vt:lpstr>
      <vt:lpstr>MS Mincho</vt:lpstr>
      <vt:lpstr>ＭＳ Ｐゴシック</vt:lpstr>
      <vt:lpstr>Open Sans Light</vt:lpstr>
      <vt:lpstr>宋体</vt:lpstr>
      <vt:lpstr>宋体</vt:lpstr>
      <vt:lpstr>Arial</vt:lpstr>
      <vt:lpstr>Calibri</vt:lpstr>
      <vt:lpstr>Calibri Light</vt:lpstr>
      <vt:lpstr>Symbol</vt:lpstr>
      <vt:lpstr>Times New Roman</vt:lpstr>
      <vt:lpstr>Verdana</vt:lpstr>
      <vt:lpstr>Office Theme</vt:lpstr>
      <vt:lpstr>1_Office Theme</vt:lpstr>
      <vt:lpstr>Visio.Drawing.11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Relevant URLs</vt:lpstr>
      <vt:lpstr>SG11 mandate</vt:lpstr>
      <vt:lpstr>PowerPoint Presentation</vt:lpstr>
      <vt:lpstr>List of Questions</vt:lpstr>
      <vt:lpstr>SIP-IMS conformance testing</vt:lpstr>
      <vt:lpstr>PowerPoint Presentation</vt:lpstr>
      <vt:lpstr>Benchmarking standardization</vt:lpstr>
      <vt:lpstr>PowerPoint Presentation</vt:lpstr>
      <vt:lpstr>SG11 organized two Workshops during SG11 meeting (June 2016)</vt:lpstr>
      <vt:lpstr>PowerPoint Presentation</vt:lpstr>
      <vt:lpstr>ITU-T recognition procedure of  testing laboratories (1/2)</vt:lpstr>
      <vt:lpstr>ITU-T recognition procedure of  testing laboratories (2/2)</vt:lpstr>
      <vt:lpstr>FG on M2M service layer</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SG11 Chairman Presentation for WTSA16</dc:title>
  <dc:creator>Meshkurti, Ana Maria</dc:creator>
  <cp:lastModifiedBy>Meshkurti, Ana Maria</cp:lastModifiedBy>
  <cp:revision>79</cp:revision>
  <dcterms:created xsi:type="dcterms:W3CDTF">2016-10-03T13:51:04Z</dcterms:created>
  <dcterms:modified xsi:type="dcterms:W3CDTF">2016-10-19T08:08:11Z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0x01010057F68931A6B455448096185B52C4590C</vt:lpwstr>
  </property>
</Properties>
</file>