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4" r:id="rId2"/>
    <p:sldId id="275" r:id="rId3"/>
    <p:sldId id="276" r:id="rId4"/>
    <p:sldId id="278" r:id="rId5"/>
    <p:sldId id="277" r:id="rId6"/>
    <p:sldId id="279" r:id="rId7"/>
    <p:sldId id="280" r:id="rId8"/>
    <p:sldId id="281" r:id="rId9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6249" autoAdjust="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shkurt\Desktop\WTSA%20Chairman%20Presentations\RevCom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Study Period 2013-2016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3400789322533195E-3"/>
                  <c:y val="0"/>
                </c:manualLayout>
              </c:layout>
              <c:tx>
                <c:rich>
                  <a:bodyPr/>
                  <a:lstStyle/>
                  <a:p>
                    <a:fld id="{DB17FBF8-E562-4F29-A4B7-5B866E885E7C}" type="VALUE">
                      <a:rPr lang="en-US" altLang="ja-JP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8F-4601-A0D8-8B7D486F3C6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Sheet1!$D$7:$D$8</c:f>
              <c:strCache>
                <c:ptCount val="2"/>
                <c:pt idx="0">
                  <c:v>Meetings held</c:v>
                </c:pt>
                <c:pt idx="1">
                  <c:v>Contributions considered</c:v>
                </c:pt>
              </c:strCache>
            </c:strRef>
          </c:cat>
          <c:val>
            <c:numRef>
              <c:f>Sheet1!$E$7:$E$8</c:f>
              <c:numCache>
                <c:formatCode>General</c:formatCode>
                <c:ptCount val="2"/>
                <c:pt idx="0">
                  <c:v>7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8F-4601-A0D8-8B7D486F3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4032952"/>
        <c:axId val="316096808"/>
      </c:barChart>
      <c:catAx>
        <c:axId val="31403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096808"/>
        <c:crosses val="autoZero"/>
        <c:auto val="1"/>
        <c:lblAlgn val="ctr"/>
        <c:lblOffset val="100"/>
        <c:noMultiLvlLbl val="0"/>
      </c:catAx>
      <c:valAx>
        <c:axId val="316096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032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rgbClr val="00206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2FD0A-A80E-4EA4-B6F5-47B58159AE3E}" type="datetimeFigureOut">
              <a:rPr kumimoji="1" lang="ja-JP" altLang="en-US" smtClean="0"/>
              <a:t>2016/10/20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5FD79-E5F7-42BD-9973-8F8235C52D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791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227EE-549F-4692-9090-64A5C3D9CB7C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3733-CD45-4CEA-A5EC-06AA3CC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8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735517" y="22302"/>
            <a:ext cx="5545842" cy="674567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870481" y="6266986"/>
            <a:ext cx="4082410" cy="500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5472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937B-DE55-4036-BA0B-F0EA21BA335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2154" y="2274344"/>
            <a:ext cx="52036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ITU-T 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Review Committee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334357"/>
            <a:ext cx="5283200" cy="27658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865253" y="3485401"/>
            <a:ext cx="39878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Yoichi MAEDA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Chairman,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RevCom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107" y="5931305"/>
            <a:ext cx="924054" cy="724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84" y="5972881"/>
            <a:ext cx="821613" cy="715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1269" y="4386081"/>
            <a:ext cx="522130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Vice-chairmen:</a:t>
            </a:r>
            <a:b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endParaRPr lang="en-US" sz="1600" b="1" dirty="0">
              <a:solidFill>
                <a:schemeClr val="accent1">
                  <a:lumMod val="75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Musab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 ABDULLAH, Bahrain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Reiner LIEBLER, Germany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Jim MACFIE, Canada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Fabien MBENG EKOGHA, Gabon (2013-2015)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Guy-Michel KOUAKOU, Côte d'Ivoire (2015-2016)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Albert NALBANDIAN, Armenia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Kishik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 PARK, Rep. of Korea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5327" y="323911"/>
            <a:ext cx="10481470" cy="66171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/>
                </a:solidFill>
                <a:latin typeface="Lato Regular"/>
                <a:cs typeface="Lato Regular"/>
              </a:rPr>
              <a:t>RevCom</a:t>
            </a:r>
            <a:r>
              <a:rPr lang="en-US" sz="4000" b="1" dirty="0">
                <a:solidFill>
                  <a:schemeClr val="tx2"/>
                </a:solidFill>
                <a:latin typeface="Lato Regular"/>
                <a:cs typeface="Lato Regular"/>
              </a:rPr>
              <a:t> in a </a:t>
            </a:r>
            <a:r>
              <a:rPr lang="en-US" sz="4000" b="1" dirty="0">
                <a:solidFill>
                  <a:schemeClr val="accent1"/>
                </a:solidFill>
                <a:latin typeface="Lato Regular"/>
                <a:cs typeface="Lato Regular"/>
              </a:rPr>
              <a:t>nutshell</a:t>
            </a:r>
            <a:endParaRPr lang="id-ID" sz="40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820" y="1248818"/>
            <a:ext cx="10852484" cy="3554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The ITU-T Review Committee (</a:t>
            </a:r>
            <a:r>
              <a:rPr lang="en-US" altLang="ja-JP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RevCom</a:t>
            </a: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) was established by WTSA Resolution 82 (Dubai, 2012)</a:t>
            </a:r>
            <a:endParaRPr lang="en-GB" altLang="ja-JP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5327" y="2452331"/>
            <a:ext cx="4660433" cy="254839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The core objective of </a:t>
            </a:r>
            <a:r>
              <a:rPr lang="en-US" altLang="ja-JP" sz="2400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RevCom</a:t>
            </a:r>
            <a:r>
              <a:rPr lang="en-US" altLang="ja-JP" sz="24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was reviewing the structure and working methods of ITU-T, ensuring that it meets the standardization needs of an evolving business environment</a:t>
            </a:r>
            <a:endParaRPr lang="en-GB" altLang="ja-JP" sz="24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040415"/>
              </p:ext>
            </p:extLst>
          </p:nvPr>
        </p:nvGraphicFramePr>
        <p:xfrm>
          <a:off x="6689124" y="2276899"/>
          <a:ext cx="4668686" cy="2899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64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5327" y="323911"/>
            <a:ext cx="10481470" cy="66171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Lato Regular"/>
                <a:cs typeface="Lato Regular"/>
              </a:rPr>
              <a:t>Summary of </a:t>
            </a:r>
            <a:r>
              <a:rPr lang="en-US" sz="4000" b="1" dirty="0" err="1">
                <a:solidFill>
                  <a:schemeClr val="tx2"/>
                </a:solidFill>
                <a:latin typeface="Lato Regular"/>
                <a:cs typeface="Lato Regular"/>
              </a:rPr>
              <a:t>RevCom</a:t>
            </a:r>
            <a:r>
              <a:rPr lang="en-US" sz="4000" b="1" dirty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en-US" sz="4000" b="1" dirty="0">
                <a:solidFill>
                  <a:schemeClr val="accent1"/>
                </a:solidFill>
                <a:latin typeface="Lato Regular"/>
                <a:cs typeface="Lato Regular"/>
              </a:rPr>
              <a:t>work</a:t>
            </a:r>
            <a:endParaRPr lang="id-ID" sz="40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6181" y="3227267"/>
            <a:ext cx="2814480" cy="881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Survey on ITU-T </a:t>
            </a:r>
            <a:b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restructuring </a:t>
            </a:r>
            <a:b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and collaboration</a:t>
            </a:r>
            <a:endParaRPr lang="en-GB" altLang="ja-JP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3056" y="3227267"/>
            <a:ext cx="2573294" cy="881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Monitoring of </a:t>
            </a:r>
            <a:b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standardization</a:t>
            </a:r>
            <a:b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-related activities</a:t>
            </a:r>
            <a:endParaRPr lang="en-GB" altLang="ja-JP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703" y="5405318"/>
            <a:ext cx="2881155" cy="1144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Review of ITU-T cooperation </a:t>
            </a:r>
            <a:b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and collaborations mechanisms</a:t>
            </a:r>
            <a:endParaRPr lang="en-GB" altLang="ja-JP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19097" y="5405318"/>
            <a:ext cx="2217700" cy="881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Assessment of </a:t>
            </a:r>
            <a:b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Technology </a:t>
            </a:r>
            <a:b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Watch Reports</a:t>
            </a:r>
            <a:endParaRPr lang="en-GB" altLang="ja-JP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80253" y="4767969"/>
            <a:ext cx="3485606" cy="355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Outcomes of </a:t>
            </a:r>
            <a:r>
              <a:rPr lang="en-US" altLang="ja-JP" b="1" dirty="0" err="1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CxO</a:t>
            </a: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meetings</a:t>
            </a:r>
            <a:endParaRPr lang="en-GB" altLang="ja-JP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998" y="1313295"/>
            <a:ext cx="2476846" cy="17909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03" y="4263073"/>
            <a:ext cx="2896004" cy="1009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850" y="5185565"/>
            <a:ext cx="1962424" cy="16194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701" y="1445955"/>
            <a:ext cx="2896004" cy="13813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300" y="3251856"/>
            <a:ext cx="1383900" cy="19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3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5327" y="323911"/>
            <a:ext cx="10481470" cy="66171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Lato Regular"/>
                <a:cs typeface="Lato Regular"/>
              </a:rPr>
              <a:t>Summary of </a:t>
            </a:r>
            <a:r>
              <a:rPr lang="en-US" sz="4000" b="1" dirty="0" err="1">
                <a:solidFill>
                  <a:schemeClr val="tx2"/>
                </a:solidFill>
                <a:latin typeface="Lato Regular"/>
                <a:cs typeface="Lato Regular"/>
              </a:rPr>
              <a:t>RevCom</a:t>
            </a:r>
            <a:r>
              <a:rPr lang="en-US" sz="4000" b="1" dirty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en-US" sz="4000" b="1" dirty="0">
                <a:solidFill>
                  <a:schemeClr val="accent1"/>
                </a:solidFill>
                <a:latin typeface="Lato Regular"/>
                <a:cs typeface="Lato Regular"/>
              </a:rPr>
              <a:t>work</a:t>
            </a:r>
            <a:endParaRPr lang="id-ID" sz="40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72448" y="1608271"/>
            <a:ext cx="2959168" cy="355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ITU-T SG restructuring</a:t>
            </a:r>
            <a:endParaRPr lang="en-GB" altLang="ja-JP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0023" y="4146665"/>
            <a:ext cx="3664019" cy="881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Guidelines for efficient transfer </a:t>
            </a:r>
            <a:b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of focus-group deliverables </a:t>
            </a:r>
            <a:b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to its parent group</a:t>
            </a:r>
            <a:endParaRPr lang="en-GB" altLang="ja-JP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15123" y="1608271"/>
            <a:ext cx="3500395" cy="618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Creation of a standardization </a:t>
            </a:r>
            <a:b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strategy function</a:t>
            </a:r>
            <a:endParaRPr lang="en-GB" altLang="ja-JP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912" y="4146665"/>
            <a:ext cx="2748813" cy="618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Creation of a "vertical" </a:t>
            </a:r>
            <a:b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study group</a:t>
            </a:r>
            <a:endParaRPr lang="en-GB" altLang="ja-JP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636" y="5028445"/>
            <a:ext cx="1914792" cy="1686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562" y="5172057"/>
            <a:ext cx="4417511" cy="931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884" y="2342868"/>
            <a:ext cx="3138871" cy="16319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662" y="2354034"/>
            <a:ext cx="2076740" cy="1629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31832" y="5991726"/>
            <a:ext cx="4812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5327" y="323911"/>
            <a:ext cx="10481470" cy="66171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/>
                </a:solidFill>
                <a:latin typeface="Lato Regular"/>
                <a:cs typeface="Lato Regular"/>
              </a:rPr>
              <a:t>RevCom</a:t>
            </a:r>
            <a:r>
              <a:rPr lang="en-US" sz="4000" b="1" dirty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en-US" sz="4000" b="1" dirty="0">
                <a:solidFill>
                  <a:schemeClr val="accent1"/>
                </a:solidFill>
                <a:latin typeface="Lato Regular"/>
                <a:cs typeface="Lato Regular"/>
              </a:rPr>
              <a:t>recommendations</a:t>
            </a:r>
            <a:endParaRPr lang="id-ID" sz="40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1224" y="1674346"/>
            <a:ext cx="2889390" cy="96949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Review of SG statistics at each TSAG meeting</a:t>
            </a:r>
            <a:endParaRPr lang="en-GB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7821" y="1674346"/>
            <a:ext cx="2889390" cy="9694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accent6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Adoption of high-level principles for ITU-T restructuring</a:t>
            </a:r>
            <a:endParaRPr lang="en-GB" altLang="ja-JP" sz="2000" b="1" dirty="0">
              <a:solidFill>
                <a:schemeClr val="accent6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1224" y="2972408"/>
            <a:ext cx="2889390" cy="15542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Adoption of guidelines for efficient transfer of focus-group deliverables to parent groups</a:t>
            </a:r>
            <a:endParaRPr lang="en-GB" altLang="ja-JP" sz="2000" b="1" dirty="0">
              <a:solidFill>
                <a:schemeClr val="accent2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04" y="1349356"/>
            <a:ext cx="2438740" cy="1619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04" y="3288524"/>
            <a:ext cx="2357388" cy="1206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754" y="1615314"/>
            <a:ext cx="2307317" cy="10205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81224" y="4759294"/>
            <a:ext cx="2889390" cy="9694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accent6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Creation of a Standardization Strategy Function</a:t>
            </a:r>
            <a:endParaRPr lang="en-GB" altLang="ja-JP" sz="2000" b="1" dirty="0">
              <a:solidFill>
                <a:schemeClr val="accent6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7821" y="4759294"/>
            <a:ext cx="2889390" cy="9694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Creation of a "vertical" study group on key industry topics</a:t>
            </a:r>
            <a:endParaRPr lang="en-GB" altLang="ja-JP" sz="2000" b="1" dirty="0">
              <a:solidFill>
                <a:schemeClr val="accent2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7821" y="2972408"/>
            <a:ext cx="2889390" cy="155427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Review of current cooperation/</a:t>
            </a:r>
            <a:b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collaboration mechanisms and groups</a:t>
            </a:r>
            <a:endParaRPr lang="en-GB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123" y="3265549"/>
            <a:ext cx="2348948" cy="819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27" y="4759294"/>
            <a:ext cx="1174472" cy="1207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7967" y="4714281"/>
            <a:ext cx="2430104" cy="10145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1054" y="5980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Conclusions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4449" y="6059133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5327" y="323911"/>
            <a:ext cx="10481470" cy="66171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Lato Regular"/>
                <a:cs typeface="Lato Regular"/>
              </a:rPr>
              <a:t>Implemented by </a:t>
            </a:r>
            <a:r>
              <a:rPr lang="en-US" sz="4000" b="1" dirty="0">
                <a:solidFill>
                  <a:schemeClr val="accent1"/>
                </a:solidFill>
                <a:latin typeface="Lato Regular"/>
                <a:cs typeface="Lato Regular"/>
              </a:rPr>
              <a:t>TSAG </a:t>
            </a:r>
            <a:endParaRPr lang="id-ID" sz="40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4270" y="2154753"/>
            <a:ext cx="2889390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Appendix I to ITU-T Rec. A.7 was agreed</a:t>
            </a:r>
            <a:endParaRPr lang="en-GB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6137" y="1838309"/>
            <a:ext cx="2889390" cy="12618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accent6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New TSAG Rapporteur Group on Standardization Strategy was created</a:t>
            </a:r>
            <a:endParaRPr lang="en-GB" altLang="ja-JP" sz="2000" b="1" dirty="0">
              <a:solidFill>
                <a:schemeClr val="accent6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4270" y="4435449"/>
            <a:ext cx="2889390" cy="12618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Seven high-level principles for ITU-T Restructuring were agreed</a:t>
            </a:r>
            <a:endParaRPr lang="en-GB" altLang="ja-JP" sz="2000" b="1" dirty="0">
              <a:solidFill>
                <a:schemeClr val="accent2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96137" y="4635010"/>
            <a:ext cx="2889390" cy="794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400" b="1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New SG20 was created</a:t>
            </a:r>
            <a:endParaRPr lang="en-GB" altLang="ja-JP" sz="2400" b="1" dirty="0">
              <a:solidFill>
                <a:schemeClr val="accent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054" y="5980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Conclusions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27" y="1205902"/>
            <a:ext cx="1724115" cy="23960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93" y="4088810"/>
            <a:ext cx="1763874" cy="213101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124829" y="4678099"/>
            <a:ext cx="1686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b="1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SG20 </a:t>
            </a:r>
            <a:endParaRPr lang="en-US" sz="4000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0277475" y="5385985"/>
            <a:ext cx="1159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755" y="1594203"/>
            <a:ext cx="1562318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5327" y="323911"/>
            <a:ext cx="10481470" cy="66171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Lato Regular"/>
                <a:cs typeface="Lato Regular"/>
              </a:rPr>
              <a:t>Proposals </a:t>
            </a:r>
            <a:r>
              <a:rPr lang="en-US" sz="4000" b="1" dirty="0">
                <a:solidFill>
                  <a:schemeClr val="tx2"/>
                </a:solidFill>
                <a:latin typeface="Lato Regular"/>
                <a:cs typeface="Lato Regular"/>
              </a:rPr>
              <a:t>to </a:t>
            </a:r>
            <a:r>
              <a:rPr lang="en-US" sz="4000" b="1" dirty="0">
                <a:solidFill>
                  <a:schemeClr val="accent1"/>
                </a:solidFill>
                <a:latin typeface="Lato Regular"/>
                <a:cs typeface="Lato Regular"/>
              </a:rPr>
              <a:t>WTSA-16</a:t>
            </a:r>
            <a:endParaRPr lang="id-ID" sz="40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3429" y="1429558"/>
            <a:ext cx="2889390" cy="96949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Continue monitoring ITU-T SG activities by TSAG</a:t>
            </a:r>
            <a:endParaRPr lang="en-GB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6062" y="1429558"/>
            <a:ext cx="3443238" cy="9694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accent6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Apply the restructuring principles adopted by TSAG in WTSA-16</a:t>
            </a:r>
            <a:endParaRPr lang="en-GB" altLang="ja-JP" sz="2000" b="1" dirty="0">
              <a:solidFill>
                <a:schemeClr val="accent6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3429" y="2756899"/>
            <a:ext cx="2889390" cy="126188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Continue using the outcomes of </a:t>
            </a:r>
            <a:b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sz="2000" b="1" dirty="0" err="1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CxO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 Group meetings/ </a:t>
            </a:r>
            <a:b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Technology Watch</a:t>
            </a:r>
            <a:endParaRPr lang="en-GB" altLang="ja-JP" sz="2000" b="1" dirty="0">
              <a:solidFill>
                <a:schemeClr val="accent2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38284" y="2610705"/>
            <a:ext cx="3358794" cy="155427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Continuation of review of current cooperation/collaboration mechanisms and groups by TSAG </a:t>
            </a:r>
            <a:endParaRPr lang="en-GB" altLang="ja-JP" sz="20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054" y="5980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Conclusions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03430" y="4503954"/>
            <a:ext cx="2889389" cy="15542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accent6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Suppress WTSA Resolution 82 at WTSA-16; TSAG to continue the review functions</a:t>
            </a:r>
            <a:endParaRPr lang="en-GB" altLang="ja-JP" sz="2000" b="1" dirty="0">
              <a:solidFill>
                <a:schemeClr val="accent6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38284" y="4503954"/>
            <a:ext cx="3358794" cy="15542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500"/>
              </a:spcBef>
              <a:buSzPct val="75000"/>
              <a:defRPr/>
            </a:pP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Continue review functions by TSAG via its various Rapporteur Groups such as Standardization Strategy</a:t>
            </a:r>
            <a:endParaRPr lang="en-GB" altLang="ja-JP" sz="2000" b="1" dirty="0">
              <a:solidFill>
                <a:schemeClr val="accent2">
                  <a:lumMod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18" y="2557976"/>
            <a:ext cx="1962424" cy="16194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166819"/>
            <a:ext cx="1644167" cy="13936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552" y="4665421"/>
            <a:ext cx="1502761" cy="13775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8437" y="1014796"/>
            <a:ext cx="1750948" cy="13734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6987" y="4665421"/>
            <a:ext cx="2083560" cy="9289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0330" y="2488558"/>
            <a:ext cx="1829055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64075" y="2403860"/>
            <a:ext cx="10481470" cy="1523486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1"/>
                </a:solidFill>
                <a:latin typeface="Lato Regular"/>
                <a:cs typeface="Lato Regular"/>
              </a:rPr>
              <a:t>Thank you!</a:t>
            </a:r>
            <a:endParaRPr lang="id-ID" sz="96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335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68931A6B455448096185B52C4590C" ma:contentTypeVersion="1" ma:contentTypeDescription="Create a new document." ma:contentTypeScope="" ma:versionID="04e0a202ef5c7530a6b5bae423887f1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D7A7E9A-A7F2-4F7E-8D9B-1539D383DE8D}"/>
</file>

<file path=customXml/itemProps2.xml><?xml version="1.0" encoding="utf-8"?>
<ds:datastoreItem xmlns:ds="http://schemas.openxmlformats.org/officeDocument/2006/customXml" ds:itemID="{C9CBE1FF-6417-47EA-BFA0-90291BD07FFA}"/>
</file>

<file path=customXml/itemProps3.xml><?xml version="1.0" encoding="utf-8"?>
<ds:datastoreItem xmlns:ds="http://schemas.openxmlformats.org/officeDocument/2006/customXml" ds:itemID="{E3A23D1A-D4CC-4D65-977B-CB7CF4B96BF3}"/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252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Lato</vt:lpstr>
      <vt:lpstr>Lato Black</vt:lpstr>
      <vt:lpstr>Lato Light</vt:lpstr>
      <vt:lpstr>Lato Regular</vt:lpstr>
      <vt:lpstr>游ゴシック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Meshkurti, Ana Maria</dc:creator>
  <cp:lastModifiedBy>Meshkurti, Ana Maria</cp:lastModifiedBy>
  <cp:revision>126</cp:revision>
  <cp:lastPrinted>2016-10-18T23:22:25Z</cp:lastPrinted>
  <dcterms:created xsi:type="dcterms:W3CDTF">2016-10-03T13:51:04Z</dcterms:created>
  <dcterms:modified xsi:type="dcterms:W3CDTF">2016-10-20T08:54:50Z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0x01010057F68931A6B455448096185B52C4590C</vt:lpwstr>
  </property>
</Properties>
</file>