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6" r:id="rId5"/>
    <p:sldId id="295" r:id="rId6"/>
    <p:sldId id="296" r:id="rId7"/>
    <p:sldId id="297" r:id="rId8"/>
    <p:sldId id="299" r:id="rId9"/>
    <p:sldId id="298" r:id="rId10"/>
    <p:sldId id="300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ão Campos-Neto" initials="TSB" lastIdx="2" clrIdx="0">
    <p:extLst>
      <p:ext uri="{19B8F6BF-5375-455C-9EA6-DF929625EA0E}">
        <p15:presenceInfo xmlns:p15="http://schemas.microsoft.com/office/powerpoint/2012/main" userId="Simão Campos-Neto" providerId="None"/>
      </p:ext>
    </p:extLst>
  </p:cmAuthor>
  <p:cmAuthor id="2" name="Janin" initials="PJ" lastIdx="6" clrIdx="1">
    <p:extLst>
      <p:ext uri="{19B8F6BF-5375-455C-9EA6-DF929625EA0E}">
        <p15:presenceInfo xmlns:p15="http://schemas.microsoft.com/office/powerpoint/2012/main" userId="Janin" providerId="None"/>
      </p:ext>
    </p:extLst>
  </p:cmAuthor>
  <p:cmAuthor id="3" name="Clark, Robert" initials="RC" lastIdx="1" clrIdx="2">
    <p:extLst>
      <p:ext uri="{19B8F6BF-5375-455C-9EA6-DF929625EA0E}">
        <p15:presenceInfo xmlns:p15="http://schemas.microsoft.com/office/powerpoint/2012/main" userId="Clark, Robert" providerId="None"/>
      </p:ext>
    </p:extLst>
  </p:cmAuthor>
  <p:cmAuthor id="4" name="TSB (RC)" initials="TSB (RC)" lastIdx="1" clrIdx="3">
    <p:extLst>
      <p:ext uri="{19B8F6BF-5375-455C-9EA6-DF929625EA0E}">
        <p15:presenceInfo xmlns:p15="http://schemas.microsoft.com/office/powerpoint/2012/main" userId="TSB (RC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74780" autoAdjust="0"/>
  </p:normalViewPr>
  <p:slideViewPr>
    <p:cSldViewPr snapToGrid="0" snapToObjects="1" showGuides="1">
      <p:cViewPr varScale="1">
        <p:scale>
          <a:sx n="87" d="100"/>
          <a:sy n="87" d="100"/>
        </p:scale>
        <p:origin x="24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6-10-01T11:38:28.03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A0CE5-7A4B-41CA-9402-FCD31C99DBC4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C8F26-8004-49EC-90DD-BFDA15F78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42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B59E-BCA9-4769-A21A-F271A6D00678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B9568-8619-41C4-B8F5-FB5348F67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6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PMS web view is an intuitive system, but it requires</a:t>
            </a:r>
            <a:r>
              <a:rPr lang="en-US" baseline="0" dirty="0" smtClean="0"/>
              <a:t> some understanding of the purposes and working methods of WTSA-16. These are outside the scope of this presentation.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system supports ITU’s commitment to transparency by providing filtering and tracking features, and provides timely, structured information to ensure the smooth running of Committee and Working Group meetings.</a:t>
            </a:r>
          </a:p>
          <a:p>
            <a:endParaRPr lang="en-US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78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main page</a:t>
            </a:r>
            <a:r>
              <a:rPr lang="en-US" baseline="0" dirty="0" smtClean="0"/>
              <a:t> and all content are available in all six official languages of the </a:t>
            </a:r>
            <a:r>
              <a:rPr lang="en-US" baseline="0" dirty="0" smtClean="0"/>
              <a:t>Union.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Filtering – covered in the next slides – provides a clear view of what has been submitted and by whom.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table of metadata provides an overview of Proposals, and gives easy access to their content.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Two reports are available, providing a structured list of Proposals with or without the content appended.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5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any Proposal, click on the “Properties” icon to see more detailed metadata or access multiple language versions of complete</a:t>
            </a:r>
            <a:r>
              <a:rPr lang="en-US" baseline="0" dirty="0" smtClean="0"/>
              <a:t> Assembly documents, or just the Proposal content.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“Inheritance” will build for each Proposal </a:t>
            </a:r>
            <a:r>
              <a:rPr lang="en-US" baseline="0" dirty="0" smtClean="0"/>
              <a:t>during the </a:t>
            </a:r>
            <a:r>
              <a:rPr lang="en-US" baseline="0" dirty="0" smtClean="0"/>
              <a:t>Assembly. Each subsequent Working Group or Committee document that cites the Proposal as </a:t>
            </a:r>
            <a:r>
              <a:rPr lang="en-US" baseline="0" dirty="0" smtClean="0"/>
              <a:t>an original or direct </a:t>
            </a:r>
            <a:r>
              <a:rPr lang="en-US" baseline="0" dirty="0" smtClean="0"/>
              <a:t>input will be listed, providing a clearly defined path from initial submission by ITU Membership to its final disposal, e.g., its Approval by a Plenary session.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19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wide range of filters can be built up</a:t>
            </a:r>
            <a:r>
              <a:rPr lang="en-US" baseline="0" dirty="0" smtClean="0"/>
              <a:t> to identify all Proposals that meet certain criteria.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order for filters to take effect, click on the “Apply” button. To clear all filters, click on “Reset”.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27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filtering criteria become more powerful as the volume of published documents</a:t>
            </a:r>
            <a:r>
              <a:rPr lang="en-US" baseline="0" dirty="0" smtClean="0"/>
              <a:t> increases.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One specific filter, “Destination”, will become available in PMS only once the WTSA-16 Plenary session has agreed to the Assembly structure and started to assign Proposals to Committees and Working Groups.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combined with the reporting features, these filters provide valuable insights to help delegations participate in those meeting activities of greatest interest.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41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output reports reflect</a:t>
            </a:r>
            <a:r>
              <a:rPr lang="en-US" baseline="0" dirty="0" smtClean="0"/>
              <a:t> the filtering criteria that have been applied on the web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Reports are structured by: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In-force </a:t>
            </a:r>
            <a:r>
              <a:rPr lang="en-US" baseline="0" dirty="0" smtClean="0"/>
              <a:t>Resolutions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Draft new </a:t>
            </a:r>
            <a:r>
              <a:rPr lang="en-US" baseline="0" dirty="0" smtClean="0"/>
              <a:t>Resolutions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In-force/draft new Opinions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In-force A-series Recommendations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Draft new Recommendations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Each part is ordered by Provision identifier, and lists per Action type the Proposals received.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22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contact the </a:t>
            </a:r>
            <a:r>
              <a:rPr lang="en-US" dirty="0" smtClean="0"/>
              <a:t>WTSA-16 Secretariat </a:t>
            </a:r>
            <a:r>
              <a:rPr lang="en-US" dirty="0" smtClean="0"/>
              <a:t>if you have any issues or questions. We are at</a:t>
            </a:r>
            <a:r>
              <a:rPr lang="en-US" baseline="0" dirty="0" smtClean="0"/>
              <a:t> your disposal to ensure the provision of high-quality, timely documentation to support the smooth running of WTSA-16.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wish you a </a:t>
            </a:r>
            <a:r>
              <a:rPr lang="en-US" baseline="0" dirty="0" smtClean="0"/>
              <a:t>successful </a:t>
            </a:r>
            <a:r>
              <a:rPr lang="en-US" baseline="0" dirty="0" smtClean="0"/>
              <a:t>Assembly,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Best regards,</a:t>
            </a:r>
          </a:p>
          <a:p>
            <a:r>
              <a:rPr lang="en-US" baseline="0" dirty="0" smtClean="0"/>
              <a:t>WTSA-16 Docs Control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9568-8619-41C4-B8F5-FB5348F6797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0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30200" y="414867"/>
            <a:ext cx="8449733" cy="52662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clark@itu.in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tsa-doc@itu.in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47118" y="1551007"/>
            <a:ext cx="9291118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WTSA-16: Using the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Proposals Management System (PMS)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for tracking Proposals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654533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200" b="0" dirty="0" smtClean="0">
                <a:solidFill>
                  <a:srgbClr val="0070C0"/>
                </a:solidFill>
              </a:rPr>
              <a:t>October/November </a:t>
            </a:r>
            <a:r>
              <a:rPr lang="en-US" sz="3200" b="0" dirty="0" smtClean="0">
                <a:solidFill>
                  <a:srgbClr val="0070C0"/>
                </a:solidFill>
              </a:rPr>
              <a:t>2016</a:t>
            </a:r>
          </a:p>
          <a:p>
            <a:endParaRPr lang="en-US" sz="3200" b="0" dirty="0">
              <a:solidFill>
                <a:srgbClr val="558ED5"/>
              </a:solidFill>
            </a:endParaRPr>
          </a:p>
          <a:p>
            <a:r>
              <a:rPr lang="en-US" sz="2400" b="0" dirty="0" smtClean="0">
                <a:solidFill>
                  <a:srgbClr val="0070C0"/>
                </a:solidFill>
              </a:rPr>
              <a:t>Rob Clark</a:t>
            </a:r>
          </a:p>
          <a:p>
            <a:r>
              <a:rPr lang="en-US" sz="2400" b="0" dirty="0" smtClean="0">
                <a:solidFill>
                  <a:srgbClr val="0070C0"/>
                </a:solidFill>
              </a:rPr>
              <a:t>ITU-T Study Groups Department</a:t>
            </a:r>
            <a:r>
              <a:rPr lang="en-US" sz="2400" b="0" dirty="0">
                <a:solidFill>
                  <a:srgbClr val="0070C0"/>
                </a:solidFill>
              </a:rPr>
              <a:t/>
            </a:r>
            <a:br>
              <a:rPr lang="en-US" sz="2400" b="0" dirty="0">
                <a:solidFill>
                  <a:srgbClr val="0070C0"/>
                </a:solidFill>
              </a:rPr>
            </a:br>
            <a:r>
              <a:rPr lang="en-US" sz="2400" b="0" dirty="0" smtClean="0">
                <a:solidFill>
                  <a:srgbClr val="0070C0"/>
                </a:solidFill>
              </a:rPr>
              <a:t>(</a:t>
            </a:r>
            <a:r>
              <a:rPr lang="en-US" sz="2400" b="0" dirty="0" smtClean="0">
                <a:solidFill>
                  <a:srgbClr val="0070C0"/>
                </a:solidFill>
                <a:hlinkClick r:id="rId2"/>
              </a:rPr>
              <a:t>robert.clark@itu.int</a:t>
            </a:r>
            <a:r>
              <a:rPr lang="en-US" sz="2400" b="0" dirty="0" smtClean="0">
                <a:solidFill>
                  <a:srgbClr val="0070C0"/>
                </a:solidFill>
              </a:rPr>
              <a:t>)</a:t>
            </a:r>
            <a:r>
              <a:rPr lang="en-US" sz="3200" b="0" dirty="0" smtClean="0">
                <a:solidFill>
                  <a:srgbClr val="0070C0"/>
                </a:solidFill>
              </a:rPr>
              <a:t/>
            </a:r>
            <a:br>
              <a:rPr lang="en-US" sz="3200" b="0" dirty="0" smtClean="0">
                <a:solidFill>
                  <a:srgbClr val="0070C0"/>
                </a:solidFill>
              </a:rPr>
            </a:br>
            <a:endParaRPr lang="en-US" sz="3200" b="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/>
          <p:cNvSpPr txBox="1">
            <a:spLocks/>
          </p:cNvSpPr>
          <p:nvPr/>
        </p:nvSpPr>
        <p:spPr>
          <a:xfrm>
            <a:off x="50846" y="970269"/>
            <a:ext cx="9410029" cy="230708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Proposals Management System</a:t>
            </a:r>
            <a:br>
              <a:rPr lang="en-US" dirty="0" smtClean="0"/>
            </a:br>
            <a:r>
              <a:rPr lang="en-US" dirty="0" smtClean="0"/>
              <a:t>(PMS)</a:t>
            </a:r>
            <a:br>
              <a:rPr lang="en-US" dirty="0" smtClean="0"/>
            </a:br>
            <a:r>
              <a:rPr lang="en-US" dirty="0" smtClean="0"/>
              <a:t>web view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2626" y="3402521"/>
            <a:ext cx="80791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 smtClean="0"/>
              <a:t>The PMS web view: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Web-based tool for delegates to identify and monitor Proposals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Ensures </a:t>
            </a:r>
            <a:r>
              <a:rPr lang="en-US" sz="2200" dirty="0" smtClean="0"/>
              <a:t>traceability from </a:t>
            </a:r>
            <a:r>
              <a:rPr lang="en-US" sz="2200" dirty="0" smtClean="0"/>
              <a:t>initial submission to final disposition</a:t>
            </a:r>
            <a:endParaRPr lang="en-US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Tracks whole Contributions and individual Proposals</a:t>
            </a:r>
            <a:endParaRPr lang="en-GB" sz="2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2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33" y="1962357"/>
            <a:ext cx="8332599" cy="3727243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424266" y="398323"/>
            <a:ext cx="8365466" cy="858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Proposals Management Webpage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06764" y="1425604"/>
            <a:ext cx="2706303" cy="1086688"/>
            <a:chOff x="1006764" y="1425604"/>
            <a:chExt cx="2706303" cy="1086688"/>
          </a:xfrm>
        </p:grpSpPr>
        <p:sp>
          <p:nvSpPr>
            <p:cNvPr id="8" name="Rectangle 7"/>
            <p:cNvSpPr/>
            <p:nvPr/>
          </p:nvSpPr>
          <p:spPr>
            <a:xfrm>
              <a:off x="1006764" y="2281382"/>
              <a:ext cx="1887708" cy="23091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97427" y="1425604"/>
              <a:ext cx="2315640" cy="830997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Select your preferred language.</a:t>
              </a:r>
            </a:p>
            <a:p>
              <a:pPr algn="ctr"/>
              <a:r>
                <a:rPr lang="en-US" sz="1200" dirty="0" smtClean="0"/>
                <a:t>PMS will display information and document content in that language</a:t>
              </a:r>
              <a:endParaRPr lang="en-GB" sz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1067" y="2989724"/>
            <a:ext cx="5653624" cy="461665"/>
            <a:chOff x="491067" y="2981257"/>
            <a:chExt cx="5653624" cy="461665"/>
          </a:xfrm>
        </p:grpSpPr>
        <p:sp>
          <p:nvSpPr>
            <p:cNvPr id="22" name="Rectangle 21"/>
            <p:cNvSpPr/>
            <p:nvPr/>
          </p:nvSpPr>
          <p:spPr>
            <a:xfrm>
              <a:off x="491067" y="3035169"/>
              <a:ext cx="3337984" cy="35384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29051" y="2981257"/>
              <a:ext cx="2315640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Search and filtering options</a:t>
              </a:r>
              <a:br>
                <a:rPr lang="en-US" sz="1200" dirty="0" smtClean="0"/>
              </a:br>
              <a:r>
                <a:rPr lang="en-US" sz="1200" dirty="0" smtClean="0"/>
                <a:t>(see following slides)</a:t>
              </a:r>
              <a:endParaRPr lang="en-GB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54182" y="3480514"/>
            <a:ext cx="7370617" cy="703558"/>
            <a:chOff x="554182" y="3480514"/>
            <a:chExt cx="7370617" cy="703558"/>
          </a:xfrm>
        </p:grpSpPr>
        <p:sp>
          <p:nvSpPr>
            <p:cNvPr id="19" name="Rectangle 18"/>
            <p:cNvSpPr/>
            <p:nvPr/>
          </p:nvSpPr>
          <p:spPr>
            <a:xfrm>
              <a:off x="554182" y="3765273"/>
              <a:ext cx="7370617" cy="41879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2607" y="3480514"/>
              <a:ext cx="2814903" cy="27699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Metadata for the Proposals listed below</a:t>
              </a:r>
              <a:endParaRPr lang="en-GB" sz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6443" y="4184073"/>
            <a:ext cx="2988350" cy="556108"/>
            <a:chOff x="456443" y="4184073"/>
            <a:chExt cx="2988350" cy="556108"/>
          </a:xfrm>
        </p:grpSpPr>
        <p:sp>
          <p:nvSpPr>
            <p:cNvPr id="9" name="Rectangle 8"/>
            <p:cNvSpPr/>
            <p:nvPr/>
          </p:nvSpPr>
          <p:spPr>
            <a:xfrm>
              <a:off x="554183" y="4184073"/>
              <a:ext cx="366567" cy="27744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56443" y="4463182"/>
              <a:ext cx="2988350" cy="27699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Download the complete document</a:t>
              </a:r>
              <a:endParaRPr lang="en-GB" sz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40701" y="5052753"/>
            <a:ext cx="2988350" cy="553294"/>
            <a:chOff x="840701" y="5052753"/>
            <a:chExt cx="2988350" cy="553294"/>
          </a:xfrm>
        </p:grpSpPr>
        <p:sp>
          <p:nvSpPr>
            <p:cNvPr id="11" name="Rectangle 10"/>
            <p:cNvSpPr/>
            <p:nvPr/>
          </p:nvSpPr>
          <p:spPr>
            <a:xfrm>
              <a:off x="920750" y="5052753"/>
              <a:ext cx="366567" cy="27744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40701" y="5329048"/>
              <a:ext cx="2988350" cy="27699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Download only the Proposal content</a:t>
              </a:r>
              <a:endParaRPr lang="en-GB" sz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801382" y="3767921"/>
            <a:ext cx="2988350" cy="2221358"/>
            <a:chOff x="5801382" y="3767921"/>
            <a:chExt cx="2988350" cy="2221358"/>
          </a:xfrm>
        </p:grpSpPr>
        <p:sp>
          <p:nvSpPr>
            <p:cNvPr id="35" name="Rectangle 34"/>
            <p:cNvSpPr/>
            <p:nvPr/>
          </p:nvSpPr>
          <p:spPr>
            <a:xfrm>
              <a:off x="7924799" y="3767921"/>
              <a:ext cx="742951" cy="156227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801382" y="5342948"/>
              <a:ext cx="2988350" cy="646331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Click to see more specific information,</a:t>
              </a:r>
              <a:br>
                <a:rPr lang="en-US" sz="1200" dirty="0" smtClean="0"/>
              </a:br>
              <a:r>
                <a:rPr lang="en-US" sz="1200" dirty="0" smtClean="0"/>
                <a:t>and to download content in other languages.</a:t>
              </a:r>
              <a:br>
                <a:rPr lang="en-US" sz="1200" dirty="0" smtClean="0"/>
              </a:br>
              <a:r>
                <a:rPr lang="en-US" sz="1200" dirty="0" smtClean="0"/>
                <a:t>(see next slide)</a:t>
              </a:r>
              <a:endParaRPr lang="en-GB" sz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331768" y="2378826"/>
            <a:ext cx="2645041" cy="1010185"/>
            <a:chOff x="6331768" y="2378826"/>
            <a:chExt cx="2645041" cy="1010185"/>
          </a:xfrm>
        </p:grpSpPr>
        <p:sp>
          <p:nvSpPr>
            <p:cNvPr id="20" name="Rectangle 19"/>
            <p:cNvSpPr/>
            <p:nvPr/>
          </p:nvSpPr>
          <p:spPr>
            <a:xfrm>
              <a:off x="6583680" y="3035170"/>
              <a:ext cx="2141219" cy="35384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31768" y="2378826"/>
              <a:ext cx="2645041" cy="646331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Export report of Proposals listed below</a:t>
              </a:r>
              <a:br>
                <a:rPr lang="en-US" sz="1200" dirty="0" smtClean="0"/>
              </a:br>
              <a:r>
                <a:rPr lang="en-US" sz="1200" dirty="0" smtClean="0"/>
                <a:t>in Word format, either</a:t>
              </a:r>
              <a:br>
                <a:rPr lang="en-US" sz="1200" dirty="0" smtClean="0"/>
              </a:br>
              <a:r>
                <a:rPr lang="en-US" sz="1200" dirty="0" smtClean="0"/>
                <a:t>with or without appending content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3312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424266" y="398323"/>
            <a:ext cx="8365466" cy="858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The Properties screen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591" y="1303915"/>
            <a:ext cx="6590425" cy="491920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514766" y="1681278"/>
            <a:ext cx="6270553" cy="2128795"/>
            <a:chOff x="1496591" y="1833605"/>
            <a:chExt cx="6270553" cy="2128795"/>
          </a:xfrm>
        </p:grpSpPr>
        <p:sp>
          <p:nvSpPr>
            <p:cNvPr id="57" name="Rectangle 56"/>
            <p:cNvSpPr/>
            <p:nvPr/>
          </p:nvSpPr>
          <p:spPr>
            <a:xfrm>
              <a:off x="1496591" y="1833605"/>
              <a:ext cx="6270553" cy="212879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215435" y="3144984"/>
              <a:ext cx="3204867" cy="27699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Metadata relating to the selected Proposal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514766" y="3809624"/>
            <a:ext cx="6270553" cy="1272206"/>
            <a:chOff x="1514766" y="3809624"/>
            <a:chExt cx="6270553" cy="1272206"/>
          </a:xfrm>
        </p:grpSpPr>
        <p:sp>
          <p:nvSpPr>
            <p:cNvPr id="59" name="TextBox 58"/>
            <p:cNvSpPr txBox="1"/>
            <p:nvPr/>
          </p:nvSpPr>
          <p:spPr>
            <a:xfrm>
              <a:off x="4233610" y="4435499"/>
              <a:ext cx="3551709" cy="646331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For each language, download links for</a:t>
              </a:r>
              <a:br>
                <a:rPr lang="en-US" sz="1200" dirty="0" smtClean="0"/>
              </a:br>
              <a:r>
                <a:rPr lang="en-US" sz="1200" dirty="0" smtClean="0"/>
                <a:t>the complete document or just the Proposal content</a:t>
              </a:r>
              <a:br>
                <a:rPr lang="en-US" sz="1200" dirty="0" smtClean="0"/>
              </a:br>
              <a:r>
                <a:rPr lang="en-US" sz="1200" dirty="0" smtClean="0"/>
                <a:t>(in this example, Chinese is not yet published)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14766" y="3809624"/>
              <a:ext cx="6270553" cy="62056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496591" y="4546085"/>
            <a:ext cx="4566873" cy="1843924"/>
            <a:chOff x="1496591" y="4546085"/>
            <a:chExt cx="4566873" cy="18439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21507" y="5394679"/>
              <a:ext cx="1654571" cy="831098"/>
            </a:xfrm>
            <a:prstGeom prst="rect">
              <a:avLst/>
            </a:prstGeom>
          </p:spPr>
        </p:pic>
        <p:sp>
          <p:nvSpPr>
            <p:cNvPr id="63" name="Rectangle 62"/>
            <p:cNvSpPr/>
            <p:nvPr/>
          </p:nvSpPr>
          <p:spPr>
            <a:xfrm>
              <a:off x="1496591" y="4546085"/>
              <a:ext cx="1849721" cy="166392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53629" y="5559012"/>
              <a:ext cx="2709835" cy="830997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Track the progress of this Proposal throughout the Assembly, and potentially into the Proceedings</a:t>
              </a:r>
              <a:br>
                <a:rPr lang="en-US" sz="1200" dirty="0" smtClean="0"/>
              </a:br>
              <a:r>
                <a:rPr lang="en-US" sz="1200" dirty="0" smtClean="0"/>
                <a:t>(NOTE – these data are fictitious)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795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424266" y="398323"/>
            <a:ext cx="8365466" cy="858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PMS filtering criteria (1/2)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893" y="2317215"/>
            <a:ext cx="7168211" cy="253284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205138" y="1376931"/>
            <a:ext cx="3797477" cy="1683768"/>
            <a:chOff x="205138" y="1376931"/>
            <a:chExt cx="3797477" cy="1683768"/>
          </a:xfrm>
        </p:grpSpPr>
        <p:grpSp>
          <p:nvGrpSpPr>
            <p:cNvPr id="10" name="Group 9"/>
            <p:cNvGrpSpPr/>
            <p:nvPr/>
          </p:nvGrpSpPr>
          <p:grpSpPr>
            <a:xfrm>
              <a:off x="205138" y="1376931"/>
              <a:ext cx="3797477" cy="1307461"/>
              <a:chOff x="630588" y="1586481"/>
              <a:chExt cx="3797477" cy="1307461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30588" y="1586481"/>
                <a:ext cx="3797477" cy="1015663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Filter by Document type: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Proposal (main Document series)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Green: TD (or DT)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White series: Proposals sent to Editorial Committee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Blue series: Proposals sent to Plenary for Approval</a:t>
                </a:r>
                <a:endParaRPr lang="en-GB" sz="1200" dirty="0"/>
              </a:p>
            </p:txBody>
          </p:sp>
          <p:sp>
            <p:nvSpPr>
              <p:cNvPr id="30" name="Right Arrow 29"/>
              <p:cNvSpPr/>
              <p:nvPr/>
            </p:nvSpPr>
            <p:spPr>
              <a:xfrm rot="5400000">
                <a:off x="2383427" y="2636103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ight Arrow 41"/>
              <p:cNvSpPr/>
              <p:nvPr/>
            </p:nvSpPr>
            <p:spPr>
              <a:xfrm rot="5400000">
                <a:off x="2383427" y="2636104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1133708" y="2698374"/>
              <a:ext cx="1622192" cy="362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86179" y="1560942"/>
            <a:ext cx="3797477" cy="1739211"/>
            <a:chOff x="4086179" y="1560942"/>
            <a:chExt cx="3797477" cy="1739211"/>
          </a:xfrm>
        </p:grpSpPr>
        <p:sp>
          <p:nvSpPr>
            <p:cNvPr id="46" name="TextBox 45"/>
            <p:cNvSpPr txBox="1"/>
            <p:nvPr/>
          </p:nvSpPr>
          <p:spPr>
            <a:xfrm>
              <a:off x="4086179" y="1560942"/>
              <a:ext cx="3797477" cy="830997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Source of the Proposal, filter by either: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Short identifier, e.g., “USA”, or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Full identifier, e.g., “United States”</a:t>
              </a:r>
              <a:endParaRPr lang="en-US" sz="1200" dirty="0"/>
            </a:p>
            <a:p>
              <a:r>
                <a:rPr lang="en-US" sz="1200" dirty="0" smtClean="0"/>
                <a:t>Identifiers are linked, and autocomplete each other.</a:t>
              </a:r>
              <a:endParaRPr lang="en-GB" sz="1200" dirty="0"/>
            </a:p>
          </p:txBody>
        </p:sp>
        <p:sp>
          <p:nvSpPr>
            <p:cNvPr id="47" name="Right Arrow 46"/>
            <p:cNvSpPr/>
            <p:nvPr/>
          </p:nvSpPr>
          <p:spPr>
            <a:xfrm rot="5400000">
              <a:off x="5255570" y="2436167"/>
              <a:ext cx="291796" cy="22387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90372" y="2694004"/>
              <a:ext cx="1622192" cy="60614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774397" y="2698374"/>
            <a:ext cx="3797477" cy="1683768"/>
            <a:chOff x="1774397" y="2698374"/>
            <a:chExt cx="3797477" cy="1683768"/>
          </a:xfrm>
        </p:grpSpPr>
        <p:sp>
          <p:nvSpPr>
            <p:cNvPr id="50" name="TextBox 49"/>
            <p:cNvSpPr txBox="1"/>
            <p:nvPr/>
          </p:nvSpPr>
          <p:spPr>
            <a:xfrm>
              <a:off x="1774397" y="3366479"/>
              <a:ext cx="3797477" cy="1015663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Overall Action proposed to the Assembly, one of: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ADD: Add a new Provision to the Proceedings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MOD: Modify an in-force Provision</a:t>
              </a:r>
              <a:endParaRPr lang="en-US" sz="12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SUP: Suppress (delete) an in-force Provision</a:t>
              </a:r>
              <a:endParaRPr lang="en-US" sz="12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u="sng" dirty="0" smtClean="0"/>
                <a:t>NOC</a:t>
              </a:r>
              <a:r>
                <a:rPr lang="en-US" sz="1200" dirty="0" smtClean="0"/>
                <a:t>: Proposal specifically to not change a Provision</a:t>
              </a:r>
              <a:endParaRPr lang="en-US" sz="1200" dirty="0"/>
            </a:p>
          </p:txBody>
        </p:sp>
        <p:sp>
          <p:nvSpPr>
            <p:cNvPr id="51" name="Right Arrow 50"/>
            <p:cNvSpPr/>
            <p:nvPr/>
          </p:nvSpPr>
          <p:spPr>
            <a:xfrm rot="16200000">
              <a:off x="3527237" y="3101650"/>
              <a:ext cx="291796" cy="22387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862040" y="2698374"/>
              <a:ext cx="1622192" cy="362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755202" y="2702466"/>
            <a:ext cx="2709835" cy="1528659"/>
            <a:chOff x="2318217" y="2698374"/>
            <a:chExt cx="2709835" cy="1528659"/>
          </a:xfrm>
        </p:grpSpPr>
        <p:sp>
          <p:nvSpPr>
            <p:cNvPr id="54" name="TextBox 53"/>
            <p:cNvSpPr txBox="1"/>
            <p:nvPr/>
          </p:nvSpPr>
          <p:spPr>
            <a:xfrm>
              <a:off x="2318217" y="3765368"/>
              <a:ext cx="2709835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Filter by Document or Proposal number</a:t>
              </a:r>
              <a:br>
                <a:rPr lang="en-US" sz="1200" dirty="0" smtClean="0"/>
              </a:br>
              <a:r>
                <a:rPr lang="en-US" sz="1200" dirty="0" smtClean="0"/>
                <a:t>(if known)</a:t>
              </a:r>
            </a:p>
          </p:txBody>
        </p:sp>
        <p:sp>
          <p:nvSpPr>
            <p:cNvPr id="55" name="Right Arrow 54"/>
            <p:cNvSpPr/>
            <p:nvPr/>
          </p:nvSpPr>
          <p:spPr>
            <a:xfrm rot="16200000">
              <a:off x="3527236" y="3507530"/>
              <a:ext cx="291796" cy="22387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862040" y="2698374"/>
              <a:ext cx="1622192" cy="78056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143675" y="4371975"/>
            <a:ext cx="2553055" cy="895122"/>
            <a:chOff x="6143675" y="4371975"/>
            <a:chExt cx="2553055" cy="895122"/>
          </a:xfrm>
        </p:grpSpPr>
        <p:grpSp>
          <p:nvGrpSpPr>
            <p:cNvPr id="23" name="Group 22"/>
            <p:cNvGrpSpPr/>
            <p:nvPr/>
          </p:nvGrpSpPr>
          <p:grpSpPr>
            <a:xfrm>
              <a:off x="6832034" y="4371975"/>
              <a:ext cx="1176336" cy="307181"/>
              <a:chOff x="6836569" y="4371975"/>
              <a:chExt cx="1176336" cy="307181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6836569" y="4371975"/>
                <a:ext cx="583634" cy="30718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420202" y="4371975"/>
                <a:ext cx="592703" cy="30718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7008396" y="4683755"/>
              <a:ext cx="823613" cy="299093"/>
              <a:chOff x="7004879" y="4683755"/>
              <a:chExt cx="823613" cy="299093"/>
            </a:xfrm>
          </p:grpSpPr>
          <p:sp>
            <p:nvSpPr>
              <p:cNvPr id="26" name="Right Arrow 25"/>
              <p:cNvSpPr/>
              <p:nvPr/>
            </p:nvSpPr>
            <p:spPr>
              <a:xfrm rot="16200000">
                <a:off x="7570655" y="4725010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ight Arrow 26"/>
              <p:cNvSpPr/>
              <p:nvPr/>
            </p:nvSpPr>
            <p:spPr>
              <a:xfrm rot="16200000">
                <a:off x="6970921" y="4717713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6143675" y="4990098"/>
              <a:ext cx="2553055" cy="27699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Reset or apply filtering criteria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820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424266" y="398323"/>
            <a:ext cx="8365466" cy="858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PMS filtering criteria (2/2)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893" y="2317215"/>
            <a:ext cx="7168211" cy="253284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57626" y="2722758"/>
            <a:ext cx="2962275" cy="1149989"/>
            <a:chOff x="457626" y="2722758"/>
            <a:chExt cx="2962275" cy="1149989"/>
          </a:xfrm>
        </p:grpSpPr>
        <p:grpSp>
          <p:nvGrpSpPr>
            <p:cNvPr id="10" name="Group 9"/>
            <p:cNvGrpSpPr/>
            <p:nvPr/>
          </p:nvGrpSpPr>
          <p:grpSpPr>
            <a:xfrm>
              <a:off x="457626" y="2722758"/>
              <a:ext cx="2962275" cy="770563"/>
              <a:chOff x="1088214" y="2383730"/>
              <a:chExt cx="2962275" cy="770563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1088214" y="2383730"/>
                <a:ext cx="2962275" cy="46166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Complete or partial Provision identifier, e.g.,</a:t>
                </a:r>
                <a:br>
                  <a:rPr lang="en-US" sz="1200" dirty="0" smtClean="0"/>
                </a:br>
                <a:r>
                  <a:rPr lang="en-US" sz="1200" dirty="0" smtClean="0"/>
                  <a:t>“Resolution 75” or just “75”</a:t>
                </a:r>
                <a:endParaRPr lang="en-GB" sz="1200" dirty="0"/>
              </a:p>
            </p:txBody>
          </p:sp>
          <p:sp>
            <p:nvSpPr>
              <p:cNvPr id="42" name="Right Arrow 41"/>
              <p:cNvSpPr/>
              <p:nvPr/>
            </p:nvSpPr>
            <p:spPr>
              <a:xfrm rot="5400000">
                <a:off x="2431052" y="2896455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1127668" y="3510422"/>
              <a:ext cx="1622192" cy="362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865266" y="3514680"/>
            <a:ext cx="3357733" cy="1684204"/>
            <a:chOff x="2893789" y="2641224"/>
            <a:chExt cx="3357733" cy="1684204"/>
          </a:xfrm>
        </p:grpSpPr>
        <p:sp>
          <p:nvSpPr>
            <p:cNvPr id="50" name="TextBox 49"/>
            <p:cNvSpPr txBox="1"/>
            <p:nvPr/>
          </p:nvSpPr>
          <p:spPr>
            <a:xfrm>
              <a:off x="3181298" y="3309765"/>
              <a:ext cx="2727325" cy="1015663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Mapping of Proposals to one of: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Res (in-force Resolutions)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Draft new Resolutions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A-series Recommendations (in force)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Draft new Recommendations</a:t>
              </a:r>
              <a:endParaRPr lang="en-US" sz="1200" dirty="0"/>
            </a:p>
          </p:txBody>
        </p:sp>
        <p:sp>
          <p:nvSpPr>
            <p:cNvPr id="51" name="Right Arrow 50"/>
            <p:cNvSpPr/>
            <p:nvPr/>
          </p:nvSpPr>
          <p:spPr>
            <a:xfrm rot="16200000">
              <a:off x="4399062" y="3037509"/>
              <a:ext cx="291796" cy="22387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893789" y="2641224"/>
              <a:ext cx="3357733" cy="362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2356" y="3934620"/>
            <a:ext cx="2573244" cy="1140032"/>
            <a:chOff x="322356" y="3934620"/>
            <a:chExt cx="2573244" cy="1140032"/>
          </a:xfrm>
        </p:grpSpPr>
        <p:sp>
          <p:nvSpPr>
            <p:cNvPr id="54" name="TextBox 53"/>
            <p:cNvSpPr txBox="1"/>
            <p:nvPr/>
          </p:nvSpPr>
          <p:spPr>
            <a:xfrm>
              <a:off x="322356" y="4612987"/>
              <a:ext cx="2553055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Date range for reception (publication)</a:t>
              </a:r>
              <a:br>
                <a:rPr lang="en-US" sz="1200" dirty="0" smtClean="0"/>
              </a:br>
              <a:r>
                <a:rPr lang="en-US" sz="1200" dirty="0" smtClean="0"/>
                <a:t>of the Proposal</a:t>
              </a:r>
            </a:p>
          </p:txBody>
        </p:sp>
        <p:sp>
          <p:nvSpPr>
            <p:cNvPr id="55" name="Right Arrow 54"/>
            <p:cNvSpPr/>
            <p:nvPr/>
          </p:nvSpPr>
          <p:spPr>
            <a:xfrm rot="16200000">
              <a:off x="1865737" y="4347892"/>
              <a:ext cx="291796" cy="22387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127668" y="3934620"/>
              <a:ext cx="1767932" cy="362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71722" y="2615330"/>
            <a:ext cx="3467626" cy="1261676"/>
            <a:chOff x="5371722" y="2615330"/>
            <a:chExt cx="3467626" cy="1261676"/>
          </a:xfrm>
        </p:grpSpPr>
        <p:sp>
          <p:nvSpPr>
            <p:cNvPr id="22" name="Rectangle 21"/>
            <p:cNvSpPr/>
            <p:nvPr/>
          </p:nvSpPr>
          <p:spPr>
            <a:xfrm>
              <a:off x="6294439" y="3514681"/>
              <a:ext cx="1622192" cy="362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371722" y="2615330"/>
              <a:ext cx="3467626" cy="876394"/>
              <a:chOff x="835539" y="2277899"/>
              <a:chExt cx="3467626" cy="876394"/>
            </a:xfrm>
          </p:grpSpPr>
          <p:sp>
            <p:nvSpPr>
              <p:cNvPr id="25" name="Right Arrow 24"/>
              <p:cNvSpPr/>
              <p:nvPr/>
            </p:nvSpPr>
            <p:spPr>
              <a:xfrm rot="5400000">
                <a:off x="2431052" y="2896455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35539" y="2277899"/>
                <a:ext cx="3467626" cy="646331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Destination Committee or Working Group</a:t>
                </a:r>
                <a:br>
                  <a:rPr lang="en-US" sz="1200" dirty="0" smtClean="0"/>
                </a:br>
                <a:r>
                  <a:rPr lang="en-US" sz="1200" dirty="0" smtClean="0"/>
                  <a:t>(only available once Plenary decides WTSA structure</a:t>
                </a:r>
                <a:br>
                  <a:rPr lang="en-US" sz="1200" dirty="0" smtClean="0"/>
                </a:br>
                <a:r>
                  <a:rPr lang="en-US" sz="1200" dirty="0" smtClean="0"/>
                  <a:t>and assigns work)</a:t>
                </a:r>
                <a:endParaRPr lang="en-GB" sz="1200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6143675" y="4371975"/>
            <a:ext cx="2553055" cy="895122"/>
            <a:chOff x="6143675" y="4371975"/>
            <a:chExt cx="2553055" cy="895122"/>
          </a:xfrm>
        </p:grpSpPr>
        <p:grpSp>
          <p:nvGrpSpPr>
            <p:cNvPr id="3" name="Group 2"/>
            <p:cNvGrpSpPr/>
            <p:nvPr/>
          </p:nvGrpSpPr>
          <p:grpSpPr>
            <a:xfrm>
              <a:off x="6832034" y="4371975"/>
              <a:ext cx="1176336" cy="307181"/>
              <a:chOff x="6836569" y="4371975"/>
              <a:chExt cx="1176336" cy="307181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6836569" y="4371975"/>
                <a:ext cx="583634" cy="30718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20202" y="4371975"/>
                <a:ext cx="592703" cy="30718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7008396" y="4683755"/>
              <a:ext cx="823613" cy="299093"/>
              <a:chOff x="7004879" y="4683755"/>
              <a:chExt cx="823613" cy="299093"/>
            </a:xfrm>
          </p:grpSpPr>
          <p:sp>
            <p:nvSpPr>
              <p:cNvPr id="31" name="Right Arrow 30"/>
              <p:cNvSpPr/>
              <p:nvPr/>
            </p:nvSpPr>
            <p:spPr>
              <a:xfrm rot="16200000">
                <a:off x="7570655" y="4725010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ight Arrow 31"/>
              <p:cNvSpPr/>
              <p:nvPr/>
            </p:nvSpPr>
            <p:spPr>
              <a:xfrm rot="16200000">
                <a:off x="6970921" y="4717713"/>
                <a:ext cx="291796" cy="22387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143675" y="4990098"/>
              <a:ext cx="2553055" cy="27699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Reset or apply filtering criteria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71722" y="1448092"/>
            <a:ext cx="3467626" cy="934994"/>
            <a:chOff x="5333105" y="1417864"/>
            <a:chExt cx="3467626" cy="934994"/>
          </a:xfrm>
        </p:grpSpPr>
        <p:sp>
          <p:nvSpPr>
            <p:cNvPr id="38" name="TextBox 37"/>
            <p:cNvSpPr txBox="1"/>
            <p:nvPr/>
          </p:nvSpPr>
          <p:spPr>
            <a:xfrm>
              <a:off x="5333105" y="1417864"/>
              <a:ext cx="3467626" cy="646331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Once filters have been applied, click here to </a:t>
              </a:r>
              <a:br>
                <a:rPr lang="en-US" sz="1200" dirty="0" smtClean="0"/>
              </a:br>
              <a:r>
                <a:rPr lang="en-US" sz="1200" dirty="0" smtClean="0"/>
                <a:t>output a report in Word format (with or without</a:t>
              </a:r>
              <a:br>
                <a:rPr lang="en-US" sz="1200" dirty="0" smtClean="0"/>
              </a:br>
              <a:r>
                <a:rPr lang="en-US" sz="1200" dirty="0" smtClean="0"/>
                <a:t>the Proposal content appended)</a:t>
              </a:r>
              <a:endParaRPr lang="en-GB" sz="1200" dirty="0"/>
            </a:p>
          </p:txBody>
        </p:sp>
        <p:sp>
          <p:nvSpPr>
            <p:cNvPr id="40" name="Right Arrow 39"/>
            <p:cNvSpPr/>
            <p:nvPr/>
          </p:nvSpPr>
          <p:spPr>
            <a:xfrm rot="5400000">
              <a:off x="6959637" y="2095020"/>
              <a:ext cx="291796" cy="22387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7978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424266" y="398323"/>
            <a:ext cx="8365466" cy="858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Typical report</a:t>
            </a:r>
            <a:br>
              <a:rPr lang="en-US" dirty="0" smtClean="0"/>
            </a:br>
            <a:r>
              <a:rPr lang="en-US" dirty="0" smtClean="0"/>
              <a:t>(specific to the filters applied)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934" y="2727117"/>
            <a:ext cx="6620799" cy="2391109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662515" y="2586690"/>
            <a:ext cx="1912620" cy="2516243"/>
            <a:chOff x="3662515" y="2586690"/>
            <a:chExt cx="1912620" cy="2516243"/>
          </a:xfrm>
        </p:grpSpPr>
        <p:sp>
          <p:nvSpPr>
            <p:cNvPr id="34" name="Rectangle 33"/>
            <p:cNvSpPr/>
            <p:nvPr/>
          </p:nvSpPr>
          <p:spPr>
            <a:xfrm>
              <a:off x="3662515" y="3067281"/>
              <a:ext cx="1912620" cy="203565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62516" y="2586690"/>
              <a:ext cx="1903882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Provisions that have</a:t>
              </a:r>
              <a:br>
                <a:rPr lang="en-US" sz="1200" dirty="0" smtClean="0"/>
              </a:br>
              <a:r>
                <a:rPr lang="en-US" sz="1200" dirty="0" smtClean="0"/>
                <a:t>received Proposals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567515" y="2586691"/>
            <a:ext cx="731520" cy="2516242"/>
            <a:chOff x="5567515" y="2586691"/>
            <a:chExt cx="731520" cy="2516242"/>
          </a:xfrm>
        </p:grpSpPr>
        <p:sp>
          <p:nvSpPr>
            <p:cNvPr id="35" name="Rectangle 34"/>
            <p:cNvSpPr/>
            <p:nvPr/>
          </p:nvSpPr>
          <p:spPr>
            <a:xfrm>
              <a:off x="5575135" y="3067281"/>
              <a:ext cx="716280" cy="203565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67515" y="2586691"/>
              <a:ext cx="731520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Action</a:t>
              </a:r>
              <a:br>
                <a:rPr lang="en-US" sz="1200" dirty="0" smtClean="0"/>
              </a:br>
              <a:r>
                <a:rPr lang="en-US" sz="1200" dirty="0" smtClean="0"/>
                <a:t>type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99035" y="2586691"/>
            <a:ext cx="1074421" cy="2516242"/>
            <a:chOff x="6299035" y="2586691"/>
            <a:chExt cx="1074421" cy="2516242"/>
          </a:xfrm>
        </p:grpSpPr>
        <p:sp>
          <p:nvSpPr>
            <p:cNvPr id="36" name="Rectangle 35"/>
            <p:cNvSpPr/>
            <p:nvPr/>
          </p:nvSpPr>
          <p:spPr>
            <a:xfrm>
              <a:off x="6299035" y="3067281"/>
              <a:ext cx="1074420" cy="203565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99036" y="2586691"/>
              <a:ext cx="1074420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Link to</a:t>
              </a:r>
              <a:br>
                <a:rPr lang="en-US" sz="1200" dirty="0" smtClean="0"/>
              </a:br>
              <a:r>
                <a:rPr lang="en-US" sz="1200" dirty="0" smtClean="0"/>
                <a:t>Proposal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354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85800" y="2154320"/>
            <a:ext cx="7772400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Any questions?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sz="2800" b="0" dirty="0" smtClean="0">
              <a:solidFill>
                <a:srgbClr val="0070C0"/>
              </a:solidFill>
            </a:endParaRPr>
          </a:p>
          <a:p>
            <a:r>
              <a:rPr lang="en-US" sz="2800" b="0" dirty="0" smtClean="0">
                <a:solidFill>
                  <a:srgbClr val="0070C0"/>
                </a:solidFill>
              </a:rPr>
              <a:t>WTSA-16 Secretariat</a:t>
            </a:r>
            <a:r>
              <a:rPr lang="en-US" sz="2800" b="0" dirty="0">
                <a:solidFill>
                  <a:srgbClr val="0070C0"/>
                </a:solidFill>
              </a:rPr>
              <a:t>: </a:t>
            </a:r>
            <a:r>
              <a:rPr lang="en-US" sz="2800" b="0" dirty="0" smtClean="0">
                <a:solidFill>
                  <a:srgbClr val="0070C0"/>
                </a:solidFill>
                <a:hlinkClick r:id="rId3"/>
              </a:rPr>
              <a:t>wtsa-doc@itu.int</a:t>
            </a:r>
            <a:r>
              <a:rPr lang="en-US" sz="2800" b="0" dirty="0" smtClean="0">
                <a:solidFill>
                  <a:srgbClr val="0070C0"/>
                </a:solidFill>
              </a:rPr>
              <a:t>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5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F68931A6B455448096185B52C4590C" ma:contentTypeVersion="1" ma:contentTypeDescription="Create a new document." ma:contentTypeScope="" ma:versionID="04e0a202ef5c7530a6b5bae423887f1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51058C-CC42-4E40-911C-E362CC8E30C1}"/>
</file>

<file path=customXml/itemProps2.xml><?xml version="1.0" encoding="utf-8"?>
<ds:datastoreItem xmlns:ds="http://schemas.openxmlformats.org/officeDocument/2006/customXml" ds:itemID="{4C10C02A-26A8-4EE8-A2B1-05E3B2781167}"/>
</file>

<file path=customXml/itemProps3.xml><?xml version="1.0" encoding="utf-8"?>
<ds:datastoreItem xmlns:ds="http://schemas.openxmlformats.org/officeDocument/2006/customXml" ds:itemID="{B6744B1E-0C3E-4F94-8CFC-470C48663D0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2904</TotalTime>
  <Words>790</Words>
  <Application>Microsoft Office PowerPoint</Application>
  <PresentationFormat>On-screen Show (4:3)</PresentationFormat>
  <Paragraphs>107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WTSA-16: Using the Proposals Management System (PMS) for tracking Proposals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TSB (RC)</cp:lastModifiedBy>
  <cp:revision>102</cp:revision>
  <dcterms:created xsi:type="dcterms:W3CDTF">2016-02-05T15:38:40Z</dcterms:created>
  <dcterms:modified xsi:type="dcterms:W3CDTF">2016-10-18T07:02:00Z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0x01010057F68931A6B455448096185B52C4590C</vt:lpwstr>
  </property>
</Properties>
</file>