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7.xml" ContentType="application/vnd.openxmlformats-officedocument.presentationml.slide+xml"/>
  <Override PartName="/ppt/diagrams/data1.xml" ContentType="application/vnd.openxmlformats-officedocument.drawingml.diagramData+xml"/>
  <Override PartName="/ppt/slides/slide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diagrams/quickStyle1.xml" ContentType="application/vnd.openxmlformats-officedocument.drawingml.diagramStyle+xml"/>
  <Override PartName="/ppt/notesMasters/notesMaster1.xml" ContentType="application/vnd.openxmlformats-officedocument.presentationml.notesMaster+xml"/>
  <Override PartName="/ppt/diagrams/layout1.xml" ContentType="application/vnd.openxmlformats-officedocument.drawingml.diagramLayout+xml"/>
  <Override PartName="/ppt/diagrams/colors1.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412" r:id="rId5"/>
    <p:sldId id="470" r:id="rId6"/>
    <p:sldId id="467" r:id="rId7"/>
    <p:sldId id="471" r:id="rId8"/>
    <p:sldId id="472" r:id="rId9"/>
    <p:sldId id="473" r:id="rId10"/>
    <p:sldId id="474" r:id="rId11"/>
    <p:sldId id="475" r:id="rId12"/>
  </p:sldIdLst>
  <p:sldSz cx="9144000" cy="6858000" type="screen4x3"/>
  <p:notesSz cx="6669088" cy="9928225"/>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r" defTabSz="914400" rtl="1" eaLnBrk="1" latinLnBrk="0" hangingPunct="1">
      <a:defRPr sz="3200" kern="1200">
        <a:solidFill>
          <a:schemeClr val="tx1"/>
        </a:solidFill>
        <a:latin typeface="Verdana" pitchFamily="34" charset="0"/>
        <a:ea typeface="+mn-ea"/>
        <a:cs typeface="+mn-cs"/>
      </a:defRPr>
    </a:lvl6pPr>
    <a:lvl7pPr marL="2743200" algn="r" defTabSz="914400" rtl="1" eaLnBrk="1" latinLnBrk="0" hangingPunct="1">
      <a:defRPr sz="3200" kern="1200">
        <a:solidFill>
          <a:schemeClr val="tx1"/>
        </a:solidFill>
        <a:latin typeface="Verdana" pitchFamily="34" charset="0"/>
        <a:ea typeface="+mn-ea"/>
        <a:cs typeface="+mn-cs"/>
      </a:defRPr>
    </a:lvl7pPr>
    <a:lvl8pPr marL="3200400" algn="r" defTabSz="914400" rtl="1" eaLnBrk="1" latinLnBrk="0" hangingPunct="1">
      <a:defRPr sz="3200" kern="1200">
        <a:solidFill>
          <a:schemeClr val="tx1"/>
        </a:solidFill>
        <a:latin typeface="Verdana" pitchFamily="34" charset="0"/>
        <a:ea typeface="+mn-ea"/>
        <a:cs typeface="+mn-cs"/>
      </a:defRPr>
    </a:lvl8pPr>
    <a:lvl9pPr marL="3657600" algn="r" defTabSz="914400" rtl="1"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66"/>
    <a:srgbClr val="0E438A"/>
    <a:srgbClr val="525152"/>
    <a:srgbClr val="0099CC"/>
    <a:srgbClr val="33CCFF"/>
    <a:srgbClr val="00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1142" autoAdjust="0"/>
    <p:restoredTop sz="48654" autoAdjust="0"/>
  </p:normalViewPr>
  <p:slideViewPr>
    <p:cSldViewPr>
      <p:cViewPr varScale="1">
        <p:scale>
          <a:sx n="27" d="100"/>
          <a:sy n="27" d="100"/>
        </p:scale>
        <p:origin x="-210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7" d="100"/>
          <a:sy n="77" d="100"/>
        </p:scale>
        <p:origin x="-2040" y="-96"/>
      </p:cViewPr>
      <p:guideLst>
        <p:guide orient="horz" pos="3128"/>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9011B1-32D5-4F5F-89BA-5A7F0C1DC3B1}" type="doc">
      <dgm:prSet loTypeId="urn:microsoft.com/office/officeart/2005/8/layout/chevron2" loCatId="process" qsTypeId="urn:microsoft.com/office/officeart/2005/8/quickstyle/simple1" qsCatId="simple" csTypeId="urn:microsoft.com/office/officeart/2005/8/colors/accent2_2" csCatId="accent2" phldr="1"/>
      <dgm:spPr/>
      <dgm:t>
        <a:bodyPr/>
        <a:lstStyle/>
        <a:p>
          <a:pPr rtl="1"/>
          <a:endParaRPr lang="ar-EG"/>
        </a:p>
      </dgm:t>
    </dgm:pt>
    <dgm:pt modelId="{86D56750-1743-4FB7-9FB1-67D7932038A2}">
      <dgm:prSet phldrT="[Text]"/>
      <dgm:spPr/>
      <dgm:t>
        <a:bodyPr/>
        <a:lstStyle/>
        <a:p>
          <a:pPr rtl="0"/>
          <a:r>
            <a:rPr lang="fr-FR" dirty="0" err="1" smtClean="0"/>
            <a:t>Competences</a:t>
          </a:r>
          <a:endParaRPr lang="ar-EG" dirty="0"/>
        </a:p>
      </dgm:t>
    </dgm:pt>
    <dgm:pt modelId="{1C4B65BC-5973-4200-9A03-BF8BC156F14B}" type="parTrans" cxnId="{124E27B6-C436-4D46-9E02-F6F3F372E92E}">
      <dgm:prSet/>
      <dgm:spPr/>
      <dgm:t>
        <a:bodyPr/>
        <a:lstStyle/>
        <a:p>
          <a:pPr rtl="0"/>
          <a:endParaRPr lang="ar-EG"/>
        </a:p>
      </dgm:t>
    </dgm:pt>
    <dgm:pt modelId="{0A6CA50B-3F12-4579-B1F5-756A1EE18D1C}" type="sibTrans" cxnId="{124E27B6-C436-4D46-9E02-F6F3F372E92E}">
      <dgm:prSet/>
      <dgm:spPr/>
      <dgm:t>
        <a:bodyPr/>
        <a:lstStyle/>
        <a:p>
          <a:pPr rtl="0"/>
          <a:endParaRPr lang="ar-EG"/>
        </a:p>
      </dgm:t>
    </dgm:pt>
    <dgm:pt modelId="{364CFAD1-238D-45CB-A4E0-FF3129D33253}">
      <dgm:prSet phldrT="[Text]"/>
      <dgm:spPr/>
      <dgm:t>
        <a:bodyPr/>
        <a:lstStyle/>
        <a:p>
          <a:pPr rtl="0"/>
          <a:r>
            <a:rPr lang="fr-FR" dirty="0" err="1" smtClean="0"/>
            <a:t>Exposure</a:t>
          </a:r>
          <a:r>
            <a:rPr lang="fr-FR" dirty="0" smtClean="0"/>
            <a:t> and training</a:t>
          </a:r>
          <a:endParaRPr lang="ar-EG" dirty="0"/>
        </a:p>
      </dgm:t>
    </dgm:pt>
    <dgm:pt modelId="{A824D703-D173-4CF7-9E3C-BB9483663DC2}" type="parTrans" cxnId="{90DDB3DD-486B-43E4-BA8C-2FC6F5C34370}">
      <dgm:prSet/>
      <dgm:spPr/>
      <dgm:t>
        <a:bodyPr/>
        <a:lstStyle/>
        <a:p>
          <a:pPr rtl="0"/>
          <a:endParaRPr lang="ar-EG"/>
        </a:p>
      </dgm:t>
    </dgm:pt>
    <dgm:pt modelId="{AF8FF7A4-24FD-4788-A7BE-D538F58CA199}" type="sibTrans" cxnId="{90DDB3DD-486B-43E4-BA8C-2FC6F5C34370}">
      <dgm:prSet/>
      <dgm:spPr/>
      <dgm:t>
        <a:bodyPr/>
        <a:lstStyle/>
        <a:p>
          <a:pPr rtl="0"/>
          <a:endParaRPr lang="ar-EG"/>
        </a:p>
      </dgm:t>
    </dgm:pt>
    <dgm:pt modelId="{0FF15BBD-029C-41C4-8DB5-BE5503D0D406}">
      <dgm:prSet phldrT="[Text]"/>
      <dgm:spPr/>
      <dgm:t>
        <a:bodyPr/>
        <a:lstStyle/>
        <a:p>
          <a:pPr rtl="0"/>
          <a:r>
            <a:rPr lang="fr-FR" dirty="0" smtClean="0"/>
            <a:t>Drivers</a:t>
          </a:r>
          <a:endParaRPr lang="ar-EG" dirty="0"/>
        </a:p>
      </dgm:t>
    </dgm:pt>
    <dgm:pt modelId="{026451AC-8C99-479F-B0A8-80B6E56F09F0}" type="parTrans" cxnId="{38352D64-A01C-4600-8D63-D2145D075BDE}">
      <dgm:prSet/>
      <dgm:spPr/>
      <dgm:t>
        <a:bodyPr/>
        <a:lstStyle/>
        <a:p>
          <a:pPr rtl="0"/>
          <a:endParaRPr lang="ar-EG"/>
        </a:p>
      </dgm:t>
    </dgm:pt>
    <dgm:pt modelId="{768975B8-A34C-4059-A997-E724BDAD73E6}" type="sibTrans" cxnId="{38352D64-A01C-4600-8D63-D2145D075BDE}">
      <dgm:prSet/>
      <dgm:spPr/>
      <dgm:t>
        <a:bodyPr/>
        <a:lstStyle/>
        <a:p>
          <a:pPr rtl="0"/>
          <a:endParaRPr lang="ar-EG"/>
        </a:p>
      </dgm:t>
    </dgm:pt>
    <dgm:pt modelId="{02D15F5F-208B-461B-9585-796BD50A1B60}">
      <dgm:prSet phldrT="[Text]"/>
      <dgm:spPr/>
      <dgm:t>
        <a:bodyPr/>
        <a:lstStyle/>
        <a:p>
          <a:pPr rtl="0"/>
          <a:r>
            <a:rPr lang="fr-FR" dirty="0" err="1" smtClean="0"/>
            <a:t>Means</a:t>
          </a:r>
          <a:r>
            <a:rPr lang="fr-FR" dirty="0" smtClean="0"/>
            <a:t> to </a:t>
          </a:r>
          <a:r>
            <a:rPr lang="fr-FR" dirty="0" err="1" smtClean="0"/>
            <a:t>increase</a:t>
          </a:r>
          <a:r>
            <a:rPr lang="fr-FR" dirty="0" smtClean="0"/>
            <a:t> </a:t>
          </a:r>
          <a:r>
            <a:rPr lang="fr-FR" dirty="0" err="1" smtClean="0"/>
            <a:t>demand</a:t>
          </a:r>
          <a:r>
            <a:rPr lang="fr-FR" dirty="0" smtClean="0"/>
            <a:t> for top </a:t>
          </a:r>
          <a:r>
            <a:rPr lang="fr-FR" dirty="0" err="1" smtClean="0"/>
            <a:t>notch</a:t>
          </a:r>
          <a:r>
            <a:rPr lang="fr-FR" dirty="0" smtClean="0"/>
            <a:t> ICT services</a:t>
          </a:r>
          <a:endParaRPr lang="ar-EG" dirty="0"/>
        </a:p>
      </dgm:t>
    </dgm:pt>
    <dgm:pt modelId="{66C9FA08-BFE9-43AC-AB99-5163AAFC3FE4}" type="parTrans" cxnId="{B2AF0ED0-9066-496F-8A3F-2CF7629257D1}">
      <dgm:prSet/>
      <dgm:spPr/>
      <dgm:t>
        <a:bodyPr/>
        <a:lstStyle/>
        <a:p>
          <a:pPr rtl="0"/>
          <a:endParaRPr lang="ar-EG"/>
        </a:p>
      </dgm:t>
    </dgm:pt>
    <dgm:pt modelId="{B2D013C7-6B7D-43C4-9E70-2249D02937C0}" type="sibTrans" cxnId="{B2AF0ED0-9066-496F-8A3F-2CF7629257D1}">
      <dgm:prSet/>
      <dgm:spPr/>
      <dgm:t>
        <a:bodyPr/>
        <a:lstStyle/>
        <a:p>
          <a:pPr rtl="0"/>
          <a:endParaRPr lang="ar-EG"/>
        </a:p>
      </dgm:t>
    </dgm:pt>
    <dgm:pt modelId="{FFADF7C3-39CC-4BD0-91E8-B10D42E75F34}">
      <dgm:prSet phldrT="[Text]"/>
      <dgm:spPr/>
      <dgm:t>
        <a:bodyPr/>
        <a:lstStyle/>
        <a:p>
          <a:pPr rtl="0"/>
          <a:r>
            <a:rPr lang="fr-FR" dirty="0" err="1" smtClean="0"/>
            <a:t>Industrial</a:t>
          </a:r>
          <a:r>
            <a:rPr lang="fr-FR" dirty="0" smtClean="0"/>
            <a:t> </a:t>
          </a:r>
          <a:r>
            <a:rPr lang="fr-FR" dirty="0" err="1" smtClean="0"/>
            <a:t>Incentives</a:t>
          </a:r>
          <a:endParaRPr lang="ar-EG" dirty="0"/>
        </a:p>
      </dgm:t>
    </dgm:pt>
    <dgm:pt modelId="{1AEA26EA-7AE0-48FD-A007-F198C4B1F41E}" type="parTrans" cxnId="{B68F818F-9D23-4F27-8BAD-03EAB4870FC0}">
      <dgm:prSet/>
      <dgm:spPr/>
      <dgm:t>
        <a:bodyPr/>
        <a:lstStyle/>
        <a:p>
          <a:pPr rtl="0"/>
          <a:endParaRPr lang="ar-EG"/>
        </a:p>
      </dgm:t>
    </dgm:pt>
    <dgm:pt modelId="{9D5CCC6D-1B1D-4C91-8E62-5AF6E4502F5A}" type="sibTrans" cxnId="{B68F818F-9D23-4F27-8BAD-03EAB4870FC0}">
      <dgm:prSet/>
      <dgm:spPr/>
      <dgm:t>
        <a:bodyPr/>
        <a:lstStyle/>
        <a:p>
          <a:pPr rtl="0"/>
          <a:endParaRPr lang="ar-EG"/>
        </a:p>
      </dgm:t>
    </dgm:pt>
    <dgm:pt modelId="{8CD9B67F-0A0F-4965-B947-491904592EFB}">
      <dgm:prSet phldrT="[Text]"/>
      <dgm:spPr/>
      <dgm:t>
        <a:bodyPr/>
        <a:lstStyle/>
        <a:p>
          <a:pPr rtl="0"/>
          <a:r>
            <a:rPr lang="fr-FR" dirty="0" err="1" smtClean="0"/>
            <a:t>Foundational</a:t>
          </a:r>
          <a:r>
            <a:rPr lang="fr-FR" dirty="0" smtClean="0"/>
            <a:t> ICT Infrastructure</a:t>
          </a:r>
          <a:endParaRPr lang="ar-EG" dirty="0"/>
        </a:p>
      </dgm:t>
    </dgm:pt>
    <dgm:pt modelId="{3C1B712A-5C10-431F-91F9-858361522EA6}" type="parTrans" cxnId="{5E9541B8-8624-4BC7-9088-46653EC4F523}">
      <dgm:prSet/>
      <dgm:spPr/>
      <dgm:t>
        <a:bodyPr/>
        <a:lstStyle/>
        <a:p>
          <a:pPr rtl="0"/>
          <a:endParaRPr lang="ar-EG"/>
        </a:p>
      </dgm:t>
    </dgm:pt>
    <dgm:pt modelId="{3E323EF1-BB16-4B0E-A569-0E77D503020C}" type="sibTrans" cxnId="{5E9541B8-8624-4BC7-9088-46653EC4F523}">
      <dgm:prSet/>
      <dgm:spPr/>
      <dgm:t>
        <a:bodyPr/>
        <a:lstStyle/>
        <a:p>
          <a:pPr rtl="0"/>
          <a:endParaRPr lang="ar-EG"/>
        </a:p>
      </dgm:t>
    </dgm:pt>
    <dgm:pt modelId="{7B67AA6C-505F-402F-8BB4-BA7F537F4982}">
      <dgm:prSet phldrT="[Text]"/>
      <dgm:spPr/>
      <dgm:t>
        <a:bodyPr/>
        <a:lstStyle/>
        <a:p>
          <a:pPr rtl="0"/>
          <a:r>
            <a:rPr lang="fr-FR" dirty="0" err="1" smtClean="0"/>
            <a:t>Develop</a:t>
          </a:r>
          <a:r>
            <a:rPr lang="fr-FR" dirty="0" smtClean="0"/>
            <a:t> national R&amp;D </a:t>
          </a:r>
          <a:r>
            <a:rPr lang="fr-FR" dirty="0" err="1" smtClean="0"/>
            <a:t>strategies</a:t>
          </a:r>
          <a:endParaRPr lang="ar-EG" dirty="0"/>
        </a:p>
      </dgm:t>
    </dgm:pt>
    <dgm:pt modelId="{E6BEFA75-A02A-44BD-8CBC-BAAAF69FC065}" type="parTrans" cxnId="{25BB6BA4-7233-46FC-8E33-4FB2CC388A66}">
      <dgm:prSet/>
      <dgm:spPr/>
      <dgm:t>
        <a:bodyPr/>
        <a:lstStyle/>
        <a:p>
          <a:pPr rtl="0"/>
          <a:endParaRPr lang="ar-EG"/>
        </a:p>
      </dgm:t>
    </dgm:pt>
    <dgm:pt modelId="{449AF981-DF2A-423E-8E04-60B694083BE6}" type="sibTrans" cxnId="{25BB6BA4-7233-46FC-8E33-4FB2CC388A66}">
      <dgm:prSet/>
      <dgm:spPr/>
      <dgm:t>
        <a:bodyPr/>
        <a:lstStyle/>
        <a:p>
          <a:pPr rtl="0"/>
          <a:endParaRPr lang="ar-EG"/>
        </a:p>
      </dgm:t>
    </dgm:pt>
    <dgm:pt modelId="{60BA6A90-6F2F-4359-B524-3BDBCB1698EE}">
      <dgm:prSet phldrT="[Text]"/>
      <dgm:spPr/>
      <dgm:t>
        <a:bodyPr/>
        <a:lstStyle/>
        <a:p>
          <a:pPr rtl="0"/>
          <a:r>
            <a:rPr lang="fr-FR" dirty="0" smtClean="0"/>
            <a:t>Innovation as a major driver</a:t>
          </a:r>
          <a:endParaRPr lang="ar-EG" dirty="0"/>
        </a:p>
      </dgm:t>
    </dgm:pt>
    <dgm:pt modelId="{43C25F94-B575-4897-9BF1-E1BB04BF7A06}" type="parTrans" cxnId="{24B7EE50-09A0-4349-B18C-2CB71CC47CC9}">
      <dgm:prSet/>
      <dgm:spPr/>
      <dgm:t>
        <a:bodyPr/>
        <a:lstStyle/>
        <a:p>
          <a:pPr rtl="0"/>
          <a:endParaRPr lang="ar-EG"/>
        </a:p>
      </dgm:t>
    </dgm:pt>
    <dgm:pt modelId="{2BD1A7CA-67BA-4D5F-991B-68D21533ACCE}" type="sibTrans" cxnId="{24B7EE50-09A0-4349-B18C-2CB71CC47CC9}">
      <dgm:prSet/>
      <dgm:spPr/>
      <dgm:t>
        <a:bodyPr/>
        <a:lstStyle/>
        <a:p>
          <a:pPr rtl="0"/>
          <a:endParaRPr lang="ar-EG"/>
        </a:p>
      </dgm:t>
    </dgm:pt>
    <dgm:pt modelId="{4DB74959-73DD-436C-9CD5-8327E61D4F5B}">
      <dgm:prSet phldrT="[Text]"/>
      <dgm:spPr/>
      <dgm:t>
        <a:bodyPr/>
        <a:lstStyle/>
        <a:p>
          <a:pPr rtl="0"/>
          <a:r>
            <a:rPr lang="fr-FR" dirty="0" smtClean="0"/>
            <a:t>ITU BSG Programmes</a:t>
          </a:r>
          <a:endParaRPr lang="ar-EG" dirty="0"/>
        </a:p>
      </dgm:t>
    </dgm:pt>
    <dgm:pt modelId="{8360DAB4-FD31-4D7F-8764-F3E7F74243E2}" type="parTrans" cxnId="{3DC4CAAC-49FC-48A4-8E2A-64D0BE4DE4A3}">
      <dgm:prSet/>
      <dgm:spPr/>
      <dgm:t>
        <a:bodyPr/>
        <a:lstStyle/>
        <a:p>
          <a:pPr rtl="1"/>
          <a:endParaRPr lang="ar-EG"/>
        </a:p>
      </dgm:t>
    </dgm:pt>
    <dgm:pt modelId="{10FAD5AD-24CD-49D7-8158-33FB8E55CB84}" type="sibTrans" cxnId="{3DC4CAAC-49FC-48A4-8E2A-64D0BE4DE4A3}">
      <dgm:prSet/>
      <dgm:spPr/>
      <dgm:t>
        <a:bodyPr/>
        <a:lstStyle/>
        <a:p>
          <a:pPr rtl="1"/>
          <a:endParaRPr lang="ar-EG"/>
        </a:p>
      </dgm:t>
    </dgm:pt>
    <dgm:pt modelId="{902B9868-7492-4E8A-8440-7A16A8801FC3}">
      <dgm:prSet phldrT="[Text]"/>
      <dgm:spPr/>
      <dgm:t>
        <a:bodyPr/>
        <a:lstStyle/>
        <a:p>
          <a:pPr rtl="0"/>
          <a:r>
            <a:rPr lang="fr-FR" dirty="0" err="1" smtClean="0"/>
            <a:t>Academic</a:t>
          </a:r>
          <a:r>
            <a:rPr lang="fr-FR" dirty="0" smtClean="0"/>
            <a:t> </a:t>
          </a:r>
          <a:r>
            <a:rPr lang="fr-FR" dirty="0" err="1" smtClean="0"/>
            <a:t>cirrucula</a:t>
          </a:r>
          <a:r>
            <a:rPr lang="fr-FR" dirty="0" smtClean="0"/>
            <a:t> </a:t>
          </a:r>
          <a:r>
            <a:rPr lang="fr-FR" dirty="0" err="1" smtClean="0"/>
            <a:t>ammendments</a:t>
          </a:r>
          <a:endParaRPr lang="ar-EG" dirty="0"/>
        </a:p>
      </dgm:t>
    </dgm:pt>
    <dgm:pt modelId="{B25DC3DE-326A-4B1A-99B9-B0AB3593C4CE}" type="parTrans" cxnId="{7AF55E21-AE04-4F3D-9471-04BB14451DD4}">
      <dgm:prSet/>
      <dgm:spPr/>
      <dgm:t>
        <a:bodyPr/>
        <a:lstStyle/>
        <a:p>
          <a:pPr rtl="1"/>
          <a:endParaRPr lang="ar-EG"/>
        </a:p>
      </dgm:t>
    </dgm:pt>
    <dgm:pt modelId="{5509B1B0-218C-4989-8A11-28DCB7607AE8}" type="sibTrans" cxnId="{7AF55E21-AE04-4F3D-9471-04BB14451DD4}">
      <dgm:prSet/>
      <dgm:spPr/>
      <dgm:t>
        <a:bodyPr/>
        <a:lstStyle/>
        <a:p>
          <a:pPr rtl="1"/>
          <a:endParaRPr lang="ar-EG"/>
        </a:p>
      </dgm:t>
    </dgm:pt>
    <dgm:pt modelId="{C3E626A9-0420-41AF-BA91-34BBED669BCE}" type="pres">
      <dgm:prSet presAssocID="{4E9011B1-32D5-4F5F-89BA-5A7F0C1DC3B1}" presName="linearFlow" presStyleCnt="0">
        <dgm:presLayoutVars>
          <dgm:dir/>
          <dgm:animLvl val="lvl"/>
          <dgm:resizeHandles val="exact"/>
        </dgm:presLayoutVars>
      </dgm:prSet>
      <dgm:spPr/>
    </dgm:pt>
    <dgm:pt modelId="{1ECC33AD-9914-40FF-85B2-FCF50F8ACDC2}" type="pres">
      <dgm:prSet presAssocID="{86D56750-1743-4FB7-9FB1-67D7932038A2}" presName="composite" presStyleCnt="0"/>
      <dgm:spPr/>
    </dgm:pt>
    <dgm:pt modelId="{4714E8F4-76D5-4A71-A073-BAA14D31687C}" type="pres">
      <dgm:prSet presAssocID="{86D56750-1743-4FB7-9FB1-67D7932038A2}" presName="parentText" presStyleLbl="alignNode1" presStyleIdx="0" presStyleCnt="3">
        <dgm:presLayoutVars>
          <dgm:chMax val="1"/>
          <dgm:bulletEnabled val="1"/>
        </dgm:presLayoutVars>
      </dgm:prSet>
      <dgm:spPr/>
    </dgm:pt>
    <dgm:pt modelId="{3ACC74EF-0E47-4B20-800A-EBED7DAB8E0F}" type="pres">
      <dgm:prSet presAssocID="{86D56750-1743-4FB7-9FB1-67D7932038A2}" presName="descendantText" presStyleLbl="alignAcc1" presStyleIdx="0" presStyleCnt="3">
        <dgm:presLayoutVars>
          <dgm:bulletEnabled val="1"/>
        </dgm:presLayoutVars>
      </dgm:prSet>
      <dgm:spPr/>
      <dgm:t>
        <a:bodyPr/>
        <a:lstStyle/>
        <a:p>
          <a:pPr rtl="1"/>
          <a:endParaRPr lang="ar-EG"/>
        </a:p>
      </dgm:t>
    </dgm:pt>
    <dgm:pt modelId="{B98369FC-29E8-4CD1-9EDA-92A546DA129E}" type="pres">
      <dgm:prSet presAssocID="{0A6CA50B-3F12-4579-B1F5-756A1EE18D1C}" presName="sp" presStyleCnt="0"/>
      <dgm:spPr/>
    </dgm:pt>
    <dgm:pt modelId="{B870FBB1-9D11-4B9D-BF5F-490F5E48EE7C}" type="pres">
      <dgm:prSet presAssocID="{0FF15BBD-029C-41C4-8DB5-BE5503D0D406}" presName="composite" presStyleCnt="0"/>
      <dgm:spPr/>
    </dgm:pt>
    <dgm:pt modelId="{07C2199C-E56B-4C00-B84B-EA6E0A34EE8F}" type="pres">
      <dgm:prSet presAssocID="{0FF15BBD-029C-41C4-8DB5-BE5503D0D406}" presName="parentText" presStyleLbl="alignNode1" presStyleIdx="1" presStyleCnt="3">
        <dgm:presLayoutVars>
          <dgm:chMax val="1"/>
          <dgm:bulletEnabled val="1"/>
        </dgm:presLayoutVars>
      </dgm:prSet>
      <dgm:spPr/>
    </dgm:pt>
    <dgm:pt modelId="{463C77FE-3D6D-4E8E-A2D0-8FA899168856}" type="pres">
      <dgm:prSet presAssocID="{0FF15BBD-029C-41C4-8DB5-BE5503D0D406}" presName="descendantText" presStyleLbl="alignAcc1" presStyleIdx="1" presStyleCnt="3">
        <dgm:presLayoutVars>
          <dgm:bulletEnabled val="1"/>
        </dgm:presLayoutVars>
      </dgm:prSet>
      <dgm:spPr/>
      <dgm:t>
        <a:bodyPr/>
        <a:lstStyle/>
        <a:p>
          <a:pPr rtl="1"/>
          <a:endParaRPr lang="ar-EG"/>
        </a:p>
      </dgm:t>
    </dgm:pt>
    <dgm:pt modelId="{B733E260-3107-40F8-9B9E-C1F0628C5791}" type="pres">
      <dgm:prSet presAssocID="{768975B8-A34C-4059-A997-E724BDAD73E6}" presName="sp" presStyleCnt="0"/>
      <dgm:spPr/>
    </dgm:pt>
    <dgm:pt modelId="{7B4FE19F-636C-4D3F-AB6E-9FAFE838F73E}" type="pres">
      <dgm:prSet presAssocID="{8CD9B67F-0A0F-4965-B947-491904592EFB}" presName="composite" presStyleCnt="0"/>
      <dgm:spPr/>
    </dgm:pt>
    <dgm:pt modelId="{0A9F6113-A158-461D-B7E5-627B2B288D53}" type="pres">
      <dgm:prSet presAssocID="{8CD9B67F-0A0F-4965-B947-491904592EFB}" presName="parentText" presStyleLbl="alignNode1" presStyleIdx="2" presStyleCnt="3">
        <dgm:presLayoutVars>
          <dgm:chMax val="1"/>
          <dgm:bulletEnabled val="1"/>
        </dgm:presLayoutVars>
      </dgm:prSet>
      <dgm:spPr/>
    </dgm:pt>
    <dgm:pt modelId="{63881A18-5735-4DA8-92D8-45CB39037C3F}" type="pres">
      <dgm:prSet presAssocID="{8CD9B67F-0A0F-4965-B947-491904592EFB}" presName="descendantText" presStyleLbl="alignAcc1" presStyleIdx="2" presStyleCnt="3">
        <dgm:presLayoutVars>
          <dgm:bulletEnabled val="1"/>
        </dgm:presLayoutVars>
      </dgm:prSet>
      <dgm:spPr/>
      <dgm:t>
        <a:bodyPr/>
        <a:lstStyle/>
        <a:p>
          <a:pPr rtl="1"/>
          <a:endParaRPr lang="ar-EG"/>
        </a:p>
      </dgm:t>
    </dgm:pt>
  </dgm:ptLst>
  <dgm:cxnLst>
    <dgm:cxn modelId="{D6C9BF70-6A30-4140-B37C-12A1D127E970}" type="presOf" srcId="{8CD9B67F-0A0F-4965-B947-491904592EFB}" destId="{0A9F6113-A158-461D-B7E5-627B2B288D53}" srcOrd="0" destOrd="0" presId="urn:microsoft.com/office/officeart/2005/8/layout/chevron2"/>
    <dgm:cxn modelId="{124E27B6-C436-4D46-9E02-F6F3F372E92E}" srcId="{4E9011B1-32D5-4F5F-89BA-5A7F0C1DC3B1}" destId="{86D56750-1743-4FB7-9FB1-67D7932038A2}" srcOrd="0" destOrd="0" parTransId="{1C4B65BC-5973-4200-9A03-BF8BC156F14B}" sibTransId="{0A6CA50B-3F12-4579-B1F5-756A1EE18D1C}"/>
    <dgm:cxn modelId="{23E1AF80-0913-4F39-8DA8-E0CF3637D7A1}" type="presOf" srcId="{364CFAD1-238D-45CB-A4E0-FF3129D33253}" destId="{3ACC74EF-0E47-4B20-800A-EBED7DAB8E0F}" srcOrd="0" destOrd="0" presId="urn:microsoft.com/office/officeart/2005/8/layout/chevron2"/>
    <dgm:cxn modelId="{90DDB3DD-486B-43E4-BA8C-2FC6F5C34370}" srcId="{86D56750-1743-4FB7-9FB1-67D7932038A2}" destId="{364CFAD1-238D-45CB-A4E0-FF3129D33253}" srcOrd="0" destOrd="0" parTransId="{A824D703-D173-4CF7-9E3C-BB9483663DC2}" sibTransId="{AF8FF7A4-24FD-4788-A7BE-D538F58CA199}"/>
    <dgm:cxn modelId="{3DC4CAAC-49FC-48A4-8E2A-64D0BE4DE4A3}" srcId="{86D56750-1743-4FB7-9FB1-67D7932038A2}" destId="{4DB74959-73DD-436C-9CD5-8327E61D4F5B}" srcOrd="1" destOrd="0" parTransId="{8360DAB4-FD31-4D7F-8764-F3E7F74243E2}" sibTransId="{10FAD5AD-24CD-49D7-8158-33FB8E55CB84}"/>
    <dgm:cxn modelId="{24B7EE50-09A0-4349-B18C-2CB71CC47CC9}" srcId="{8CD9B67F-0A0F-4965-B947-491904592EFB}" destId="{60BA6A90-6F2F-4359-B524-3BDBCB1698EE}" srcOrd="1" destOrd="0" parTransId="{43C25F94-B575-4897-9BF1-E1BB04BF7A06}" sibTransId="{2BD1A7CA-67BA-4D5F-991B-68D21533ACCE}"/>
    <dgm:cxn modelId="{5E9541B8-8624-4BC7-9088-46653EC4F523}" srcId="{4E9011B1-32D5-4F5F-89BA-5A7F0C1DC3B1}" destId="{8CD9B67F-0A0F-4965-B947-491904592EFB}" srcOrd="2" destOrd="0" parTransId="{3C1B712A-5C10-431F-91F9-858361522EA6}" sibTransId="{3E323EF1-BB16-4B0E-A569-0E77D503020C}"/>
    <dgm:cxn modelId="{96BCF545-4102-4173-8D7F-700F0B5F3D9A}" type="presOf" srcId="{60BA6A90-6F2F-4359-B524-3BDBCB1698EE}" destId="{63881A18-5735-4DA8-92D8-45CB39037C3F}" srcOrd="0" destOrd="1" presId="urn:microsoft.com/office/officeart/2005/8/layout/chevron2"/>
    <dgm:cxn modelId="{38352D64-A01C-4600-8D63-D2145D075BDE}" srcId="{4E9011B1-32D5-4F5F-89BA-5A7F0C1DC3B1}" destId="{0FF15BBD-029C-41C4-8DB5-BE5503D0D406}" srcOrd="1" destOrd="0" parTransId="{026451AC-8C99-479F-B0A8-80B6E56F09F0}" sibTransId="{768975B8-A34C-4059-A997-E724BDAD73E6}"/>
    <dgm:cxn modelId="{D9359187-FEF0-4122-A459-DB8FAA713DEF}" type="presOf" srcId="{FFADF7C3-39CC-4BD0-91E8-B10D42E75F34}" destId="{463C77FE-3D6D-4E8E-A2D0-8FA899168856}" srcOrd="0" destOrd="1" presId="urn:microsoft.com/office/officeart/2005/8/layout/chevron2"/>
    <dgm:cxn modelId="{25BB6BA4-7233-46FC-8E33-4FB2CC388A66}" srcId="{8CD9B67F-0A0F-4965-B947-491904592EFB}" destId="{7B67AA6C-505F-402F-8BB4-BA7F537F4982}" srcOrd="0" destOrd="0" parTransId="{E6BEFA75-A02A-44BD-8CBC-BAAAF69FC065}" sibTransId="{449AF981-DF2A-423E-8E04-60B694083BE6}"/>
    <dgm:cxn modelId="{E8D25679-951E-48C3-8326-49D630F091B0}" type="presOf" srcId="{0FF15BBD-029C-41C4-8DB5-BE5503D0D406}" destId="{07C2199C-E56B-4C00-B84B-EA6E0A34EE8F}" srcOrd="0" destOrd="0" presId="urn:microsoft.com/office/officeart/2005/8/layout/chevron2"/>
    <dgm:cxn modelId="{7E28D1F4-D98C-4A82-9E30-BF5DF4B83E56}" type="presOf" srcId="{4DB74959-73DD-436C-9CD5-8327E61D4F5B}" destId="{3ACC74EF-0E47-4B20-800A-EBED7DAB8E0F}" srcOrd="0" destOrd="1" presId="urn:microsoft.com/office/officeart/2005/8/layout/chevron2"/>
    <dgm:cxn modelId="{9E50DDA5-0318-48B3-8A6F-4E657FE1392E}" type="presOf" srcId="{902B9868-7492-4E8A-8440-7A16A8801FC3}" destId="{3ACC74EF-0E47-4B20-800A-EBED7DAB8E0F}" srcOrd="0" destOrd="2" presId="urn:microsoft.com/office/officeart/2005/8/layout/chevron2"/>
    <dgm:cxn modelId="{B68F818F-9D23-4F27-8BAD-03EAB4870FC0}" srcId="{0FF15BBD-029C-41C4-8DB5-BE5503D0D406}" destId="{FFADF7C3-39CC-4BD0-91E8-B10D42E75F34}" srcOrd="1" destOrd="0" parTransId="{1AEA26EA-7AE0-48FD-A007-F198C4B1F41E}" sibTransId="{9D5CCC6D-1B1D-4C91-8E62-5AF6E4502F5A}"/>
    <dgm:cxn modelId="{B2AF0ED0-9066-496F-8A3F-2CF7629257D1}" srcId="{0FF15BBD-029C-41C4-8DB5-BE5503D0D406}" destId="{02D15F5F-208B-461B-9585-796BD50A1B60}" srcOrd="0" destOrd="0" parTransId="{66C9FA08-BFE9-43AC-AB99-5163AAFC3FE4}" sibTransId="{B2D013C7-6B7D-43C4-9E70-2249D02937C0}"/>
    <dgm:cxn modelId="{B1295792-EC46-4E55-9AEA-4CC1104389C0}" type="presOf" srcId="{4E9011B1-32D5-4F5F-89BA-5A7F0C1DC3B1}" destId="{C3E626A9-0420-41AF-BA91-34BBED669BCE}" srcOrd="0" destOrd="0" presId="urn:microsoft.com/office/officeart/2005/8/layout/chevron2"/>
    <dgm:cxn modelId="{A0711FD7-4258-4439-8193-E9CA89A3938C}" type="presOf" srcId="{7B67AA6C-505F-402F-8BB4-BA7F537F4982}" destId="{63881A18-5735-4DA8-92D8-45CB39037C3F}" srcOrd="0" destOrd="0" presId="urn:microsoft.com/office/officeart/2005/8/layout/chevron2"/>
    <dgm:cxn modelId="{59903D2A-F68C-4A92-8A71-1CAD75E6E280}" type="presOf" srcId="{02D15F5F-208B-461B-9585-796BD50A1B60}" destId="{463C77FE-3D6D-4E8E-A2D0-8FA899168856}" srcOrd="0" destOrd="0" presId="urn:microsoft.com/office/officeart/2005/8/layout/chevron2"/>
    <dgm:cxn modelId="{DA475CFF-DB9A-4647-BC44-7FE0DE0B7EAD}" type="presOf" srcId="{86D56750-1743-4FB7-9FB1-67D7932038A2}" destId="{4714E8F4-76D5-4A71-A073-BAA14D31687C}" srcOrd="0" destOrd="0" presId="urn:microsoft.com/office/officeart/2005/8/layout/chevron2"/>
    <dgm:cxn modelId="{7AF55E21-AE04-4F3D-9471-04BB14451DD4}" srcId="{86D56750-1743-4FB7-9FB1-67D7932038A2}" destId="{902B9868-7492-4E8A-8440-7A16A8801FC3}" srcOrd="2" destOrd="0" parTransId="{B25DC3DE-326A-4B1A-99B9-B0AB3593C4CE}" sibTransId="{5509B1B0-218C-4989-8A11-28DCB7607AE8}"/>
    <dgm:cxn modelId="{55EA5F25-FFA0-402E-BB9F-5660C763F04D}" type="presParOf" srcId="{C3E626A9-0420-41AF-BA91-34BBED669BCE}" destId="{1ECC33AD-9914-40FF-85B2-FCF50F8ACDC2}" srcOrd="0" destOrd="0" presId="urn:microsoft.com/office/officeart/2005/8/layout/chevron2"/>
    <dgm:cxn modelId="{AE0F5FA3-D12D-42B6-B168-7B69DF29433C}" type="presParOf" srcId="{1ECC33AD-9914-40FF-85B2-FCF50F8ACDC2}" destId="{4714E8F4-76D5-4A71-A073-BAA14D31687C}" srcOrd="0" destOrd="0" presId="urn:microsoft.com/office/officeart/2005/8/layout/chevron2"/>
    <dgm:cxn modelId="{6EE5224C-FDDA-4C20-95EE-8E4EEF21356C}" type="presParOf" srcId="{1ECC33AD-9914-40FF-85B2-FCF50F8ACDC2}" destId="{3ACC74EF-0E47-4B20-800A-EBED7DAB8E0F}" srcOrd="1" destOrd="0" presId="urn:microsoft.com/office/officeart/2005/8/layout/chevron2"/>
    <dgm:cxn modelId="{0D3DFC94-56A6-4989-8ADD-B9F1C13DBA1E}" type="presParOf" srcId="{C3E626A9-0420-41AF-BA91-34BBED669BCE}" destId="{B98369FC-29E8-4CD1-9EDA-92A546DA129E}" srcOrd="1" destOrd="0" presId="urn:microsoft.com/office/officeart/2005/8/layout/chevron2"/>
    <dgm:cxn modelId="{5123B570-5472-4535-B535-17BB412227CE}" type="presParOf" srcId="{C3E626A9-0420-41AF-BA91-34BBED669BCE}" destId="{B870FBB1-9D11-4B9D-BF5F-490F5E48EE7C}" srcOrd="2" destOrd="0" presId="urn:microsoft.com/office/officeart/2005/8/layout/chevron2"/>
    <dgm:cxn modelId="{2193B64F-7C5E-4E80-A52D-D3DC9784D46A}" type="presParOf" srcId="{B870FBB1-9D11-4B9D-BF5F-490F5E48EE7C}" destId="{07C2199C-E56B-4C00-B84B-EA6E0A34EE8F}" srcOrd="0" destOrd="0" presId="urn:microsoft.com/office/officeart/2005/8/layout/chevron2"/>
    <dgm:cxn modelId="{B9017E09-B1B0-4E84-87AD-2000CC4A4CE9}" type="presParOf" srcId="{B870FBB1-9D11-4B9D-BF5F-490F5E48EE7C}" destId="{463C77FE-3D6D-4E8E-A2D0-8FA899168856}" srcOrd="1" destOrd="0" presId="urn:microsoft.com/office/officeart/2005/8/layout/chevron2"/>
    <dgm:cxn modelId="{9ACD0672-27FE-4E5F-A67B-FF6FCF48015D}" type="presParOf" srcId="{C3E626A9-0420-41AF-BA91-34BBED669BCE}" destId="{B733E260-3107-40F8-9B9E-C1F0628C5791}" srcOrd="3" destOrd="0" presId="urn:microsoft.com/office/officeart/2005/8/layout/chevron2"/>
    <dgm:cxn modelId="{6026B717-D7F2-4E62-9A9D-88481CA2AD4B}" type="presParOf" srcId="{C3E626A9-0420-41AF-BA91-34BBED669BCE}" destId="{7B4FE19F-636C-4D3F-AB6E-9FAFE838F73E}" srcOrd="4" destOrd="0" presId="urn:microsoft.com/office/officeart/2005/8/layout/chevron2"/>
    <dgm:cxn modelId="{759144A7-ADF3-4C0D-9994-D44440CEC9C4}" type="presParOf" srcId="{7B4FE19F-636C-4D3F-AB6E-9FAFE838F73E}" destId="{0A9F6113-A158-461D-B7E5-627B2B288D53}" srcOrd="0" destOrd="0" presId="urn:microsoft.com/office/officeart/2005/8/layout/chevron2"/>
    <dgm:cxn modelId="{D14CDCE7-8D4C-4654-9D65-421ACA6E48B1}" type="presParOf" srcId="{7B4FE19F-636C-4D3F-AB6E-9FAFE838F73E}" destId="{63881A18-5735-4DA8-92D8-45CB39037C3F}"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8676" name="Rectangle 4"/>
          <p:cNvSpPr>
            <a:spLocks noGrp="1" noChangeArrowheads="1"/>
          </p:cNvSpPr>
          <p:nvPr>
            <p:ph type="ftr" sz="quarter" idx="2"/>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7" name="Rectangle 5"/>
          <p:cNvSpPr>
            <a:spLocks noGrp="1" noChangeArrowheads="1"/>
          </p:cNvSpPr>
          <p:nvPr>
            <p:ph type="sldNum" sz="quarter" idx="3"/>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CB71E10-43D0-4DCB-9301-22BF1B4ABFD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8916"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889000" y="4714875"/>
            <a:ext cx="4891088"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8135" name="Rectangle 7"/>
          <p:cNvSpPr>
            <a:spLocks noGrp="1" noChangeArrowheads="1"/>
          </p:cNvSpPr>
          <p:nvPr>
            <p:ph type="sldNum" sz="quarter" idx="5"/>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065F79E-F306-4829-92A4-E34F580710B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CCE3B4C-FC54-40CC-954F-0A31C5911089}" type="slidenum">
              <a:rPr lang="en-US" smtClean="0"/>
              <a:pPr/>
              <a:t>1</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US" sz="1200" kern="1200" dirty="0" smtClean="0">
                <a:solidFill>
                  <a:schemeClr val="tx1"/>
                </a:solidFill>
                <a:latin typeface="Verdana" pitchFamily="34" charset="0"/>
                <a:ea typeface="+mn-ea"/>
                <a:cs typeface="Arial" charset="0"/>
              </a:rPr>
              <a:t>Improving the capacity of developing countries to fully participate in the development of global standards represents the core essence behind one of the major strategic goals of the ITU Telecommunication Standardization Sector (ITU-T); which is the assistance in bridging the standardization gap between developed and developing countries. This presentation touches upon the core obstacles that prohibit developing countries from fully engaging in the standardization development process. In addition, it highlights a typical pattern governing the process that drives innovations to standardization, in an attempt to illustrate its effect on the standards making capabilities of developing economies. Finally the presentation ends up with illustrating some possible tools that could help in bridging the standardization gap, in an effort to complement the current international efforts in this regard.</a:t>
            </a:r>
          </a:p>
          <a:p>
            <a:r>
              <a:rPr lang="en-US" sz="1200" kern="1200" dirty="0" smtClean="0">
                <a:solidFill>
                  <a:schemeClr val="tx1"/>
                </a:solidFill>
                <a:latin typeface="Verdana" pitchFamily="34" charset="0"/>
                <a:ea typeface="+mn-ea"/>
                <a:cs typeface="Arial" charset="0"/>
              </a:rPr>
              <a:t> </a:t>
            </a:r>
          </a:p>
          <a:p>
            <a:pPr eaLnBrk="1" hangingPunct="1"/>
            <a:endParaRPr lang="ar-EG" dirty="0"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Comes the question about the importance of fellowships, and impact of government policies,</a:t>
            </a:r>
            <a:r>
              <a:rPr lang="en-US" baseline="0" dirty="0" smtClean="0"/>
              <a:t> and the necessity of funds to establish each of the shown pillars for achieving effective participation</a:t>
            </a:r>
            <a:endParaRPr lang="ar-EG" dirty="0"/>
          </a:p>
        </p:txBody>
      </p:sp>
      <p:sp>
        <p:nvSpPr>
          <p:cNvPr id="4" name="Slide Number Placeholder 3"/>
          <p:cNvSpPr>
            <a:spLocks noGrp="1"/>
          </p:cNvSpPr>
          <p:nvPr>
            <p:ph type="sldNum" sz="quarter" idx="10"/>
          </p:nvPr>
        </p:nvSpPr>
        <p:spPr/>
        <p:txBody>
          <a:bodyPr/>
          <a:lstStyle/>
          <a:p>
            <a:pPr>
              <a:defRPr/>
            </a:pPr>
            <a:fld id="{3065F79E-F306-4829-92A4-E34F580710B9}" type="slidenum">
              <a:rPr lang="en-US" smtClean="0"/>
              <a:pPr>
                <a:defRPr/>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200" kern="1200" dirty="0" smtClean="0">
                <a:solidFill>
                  <a:schemeClr val="tx1"/>
                </a:solidFill>
                <a:latin typeface="Verdana" pitchFamily="34" charset="0"/>
                <a:ea typeface="+mn-ea"/>
                <a:cs typeface="Arial" charset="0"/>
              </a:rPr>
              <a:t>This section highlights a typical pattern governing the process that drives innovations to standardization, in an attempt to illustrate its effect on the standards making capabilities of developing economies.</a:t>
            </a:r>
          </a:p>
          <a:p>
            <a:endParaRPr lang="en-US" sz="1200" kern="1200" dirty="0" smtClean="0">
              <a:solidFill>
                <a:schemeClr val="tx1"/>
              </a:solidFill>
              <a:latin typeface="Verdana" pitchFamily="34" charset="0"/>
              <a:ea typeface="+mn-ea"/>
              <a:cs typeface="Arial" charset="0"/>
            </a:endParaRPr>
          </a:p>
          <a:p>
            <a:pPr hangingPunct="0"/>
            <a:r>
              <a:rPr lang="en-US" sz="1200" kern="1200" dirty="0" smtClean="0">
                <a:solidFill>
                  <a:schemeClr val="tx1"/>
                </a:solidFill>
                <a:latin typeface="Verdana" pitchFamily="34" charset="0"/>
                <a:ea typeface="+mn-ea"/>
                <a:cs typeface="Arial" charset="0"/>
              </a:rPr>
              <a:t>The process that drives innovations to standardization follows a certain pattern.  While we acknowledge that what is presented here does not represent a generalization for all innovation to standardization policy procedures, we however believe that this model catches more or less a glimpse on innovation development cycle in addition to some important driver behind its development. From a pure economic perspective, economies and administrations focus on developing innovative technologies for many reasons. A possible reason could be to increase the overall welfare of their societies in addition the encouragement of their national industries. </a:t>
            </a:r>
          </a:p>
          <a:p>
            <a:pPr hangingPunct="0"/>
            <a:r>
              <a:rPr lang="en-US" sz="1200" kern="1200" dirty="0" smtClean="0">
                <a:solidFill>
                  <a:schemeClr val="tx1"/>
                </a:solidFill>
                <a:latin typeface="Verdana" pitchFamily="34" charset="0"/>
                <a:ea typeface="+mn-ea"/>
                <a:cs typeface="Arial" charset="0"/>
              </a:rPr>
              <a:t>Playing a leading role in the international market could definitely enhance a country’s strategic position in its region, in addition to opening up new possibilities for further investment opportunities, and new trade agreements. And in order to do that, governments usually encourage R&amp;D and innovation development by setting innovation development policies that encourage innovations and facilitate new technologies that have a high social impact. </a:t>
            </a:r>
          </a:p>
          <a:p>
            <a:pPr hangingPunct="0"/>
            <a:r>
              <a:rPr lang="en-US" sz="1200" kern="1200" dirty="0" smtClean="0">
                <a:solidFill>
                  <a:schemeClr val="tx1"/>
                </a:solidFill>
                <a:latin typeface="Verdana" pitchFamily="34" charset="0"/>
                <a:ea typeface="+mn-ea"/>
                <a:cs typeface="Arial" charset="0"/>
              </a:rPr>
              <a:t>Tax credits and other benefits like R&amp;D equipments tax exemptions, and other facilitations are given to private industry in order to encourage them in investing in R&amp;D. Triggered by these incentives, and the possibility of revenue maximization through the creation of totally new revenue streams; the industry reacts by financing R&amp;D projects either through academic channels or through other industrial channels. </a:t>
            </a:r>
          </a:p>
          <a:p>
            <a:pPr hangingPunct="0"/>
            <a:r>
              <a:rPr lang="en-US" sz="1200" kern="1200" dirty="0" smtClean="0">
                <a:solidFill>
                  <a:schemeClr val="tx1"/>
                </a:solidFill>
                <a:latin typeface="Verdana" pitchFamily="34" charset="0"/>
                <a:ea typeface="+mn-ea"/>
                <a:cs typeface="Arial" charset="0"/>
              </a:rPr>
              <a:t>Cooperating with entrepreneurs, academic institutes, and/or any other industrial partner to achieve an innovative product/solution is usually the next step. This fact is apparent in many situations and examples around the globe, when we see academic positions being availed, and funded by the industry every day. </a:t>
            </a:r>
          </a:p>
          <a:p>
            <a:pPr hangingPunct="0"/>
            <a:r>
              <a:rPr lang="en-US" sz="1200" kern="1200" dirty="0" smtClean="0">
                <a:solidFill>
                  <a:schemeClr val="tx1"/>
                </a:solidFill>
                <a:latin typeface="Verdana" pitchFamily="34" charset="0"/>
                <a:ea typeface="+mn-ea"/>
                <a:cs typeface="Arial" charset="0"/>
              </a:rPr>
              <a:t>By the availability of funds, academic institutes open up research (degree or non-degree) vacancies for national and international candidates; where a screening process is conducted to acquire best fitting individuals for their projects. Eventually, any IPR and/or patent applications filed to protect resulting inventions are registered to those who financed the whole operation. The resulting situation demonstrates a gap between patents registered in developed and developing countries; a fact although is true, however, ignores also the fact that these innovations are the resulting collaboration between intellectual minds from all over the globe including minds from developing economies. Figure 2 represents </a:t>
            </a:r>
            <a:r>
              <a:rPr lang="en-GB" sz="1200" kern="1200" dirty="0" smtClean="0">
                <a:solidFill>
                  <a:schemeClr val="tx1"/>
                </a:solidFill>
                <a:latin typeface="Verdana" pitchFamily="34" charset="0"/>
                <a:ea typeface="+mn-ea"/>
                <a:cs typeface="Arial" charset="0"/>
              </a:rPr>
              <a:t>a high level migration patterns sketch of the innovative workforce worldwide.</a:t>
            </a:r>
            <a:endParaRPr lang="en-US" sz="1200" kern="1200" dirty="0" smtClean="0">
              <a:solidFill>
                <a:schemeClr val="tx1"/>
              </a:solidFill>
              <a:latin typeface="Verdana" pitchFamily="34" charset="0"/>
              <a:ea typeface="+mn-ea"/>
              <a:cs typeface="Arial" charset="0"/>
            </a:endParaRPr>
          </a:p>
          <a:p>
            <a:pPr hangingPunct="0"/>
            <a:r>
              <a:rPr lang="en-US" sz="1200" kern="1200" dirty="0" smtClean="0">
                <a:solidFill>
                  <a:schemeClr val="tx1"/>
                </a:solidFill>
                <a:latin typeface="Verdana" pitchFamily="34" charset="0"/>
                <a:ea typeface="+mn-ea"/>
                <a:cs typeface="Arial" charset="0"/>
              </a:rPr>
              <a:t>Furthermore, to secure their investments, the private industry and their governments engage into the standardization processes, through different SDOs, to protect their long term interest, and attain economies of scale for their newly developed innovative product/solution. Pushing emerging technologies, emerging from different regions in any standardization process, eventually leads to the creation of different interest groups and the probable appearance of interest conflicts between these groups. </a:t>
            </a:r>
          </a:p>
          <a:p>
            <a:pPr hangingPunct="0"/>
            <a:r>
              <a:rPr lang="en-US" sz="1200" kern="1200" dirty="0" smtClean="0">
                <a:solidFill>
                  <a:schemeClr val="tx1"/>
                </a:solidFill>
                <a:latin typeface="Verdana" pitchFamily="34" charset="0"/>
                <a:ea typeface="+mn-ea"/>
                <a:cs typeface="Arial" charset="0"/>
              </a:rPr>
              <a:t>This is a major obstacle facing the smooth transition process of innovations to the standardization, and eventually leads to multiple competing standards; with a global condition that needs collaboration rather than competition; and complementary solutions rather than competing ones. This sort of ecosystem almost makes it impossible for small organizations and young entrepreneurs, even to developing industries to participate in the standards development process; even though their proposed technology might be superior or of a very good impact on societies' welfare. </a:t>
            </a:r>
          </a:p>
          <a:p>
            <a:endParaRPr lang="ar-EG" dirty="0"/>
          </a:p>
        </p:txBody>
      </p:sp>
      <p:sp>
        <p:nvSpPr>
          <p:cNvPr id="4" name="Slide Number Placeholder 3"/>
          <p:cNvSpPr>
            <a:spLocks noGrp="1"/>
          </p:cNvSpPr>
          <p:nvPr>
            <p:ph type="sldNum" sz="quarter" idx="10"/>
          </p:nvPr>
        </p:nvSpPr>
        <p:spPr/>
        <p:txBody>
          <a:bodyPr/>
          <a:lstStyle/>
          <a:p>
            <a:pPr>
              <a:defRPr/>
            </a:pPr>
            <a:fld id="{3065F79E-F306-4829-92A4-E34F580710B9}" type="slidenum">
              <a:rPr lang="en-US" smtClean="0"/>
              <a:pPr>
                <a:defRPr/>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srcRect l="6723" b="12773"/>
          <a:stretch>
            <a:fillRect/>
          </a:stretch>
        </p:blipFill>
        <p:spPr bwMode="auto">
          <a:xfrm>
            <a:off x="0" y="765175"/>
            <a:ext cx="6467475" cy="6092825"/>
          </a:xfrm>
          <a:prstGeom prst="rect">
            <a:avLst/>
          </a:prstGeom>
          <a:noFill/>
          <a:ln w="9525">
            <a:noFill/>
            <a:miter lim="800000"/>
            <a:headEnd/>
            <a:tailEnd/>
          </a:ln>
        </p:spPr>
      </p:pic>
      <p:sp>
        <p:nvSpPr>
          <p:cNvPr id="5" name="Text Box 6"/>
          <p:cNvSpPr txBox="1">
            <a:spLocks noChangeArrowheads="1"/>
          </p:cNvSpPr>
          <p:nvPr/>
        </p:nvSpPr>
        <p:spPr bwMode="auto">
          <a:xfrm>
            <a:off x="8027988" y="6237288"/>
            <a:ext cx="184150" cy="365125"/>
          </a:xfrm>
          <a:prstGeom prst="rect">
            <a:avLst/>
          </a:prstGeom>
          <a:noFill/>
          <a:ln>
            <a:noFill/>
          </a:ln>
          <a:extLst>
            <a:ext uri="{909E8E84-426E-40DD-AFC4-6F175D3DCCD1}"/>
            <a:ext uri="{91240B29-F687-4F45-9708-019B960494DF}"/>
          </a:extLst>
        </p:spPr>
        <p:txBody>
          <a:bodyPr wrap="none">
            <a:spAutoFit/>
          </a:bodyPr>
          <a:lstStyle/>
          <a:p>
            <a:pPr>
              <a:lnSpc>
                <a:spcPct val="90000"/>
              </a:lnSpc>
              <a:defRPr/>
            </a:pPr>
            <a:r>
              <a:rPr lang="en-US" sz="1000">
                <a:solidFill>
                  <a:schemeClr val="bg1"/>
                </a:solidFill>
                <a:latin typeface="Univers" pitchFamily="34" charset="0"/>
              </a:rPr>
              <a:t/>
            </a:r>
            <a:br>
              <a:rPr lang="en-US" sz="1000">
                <a:solidFill>
                  <a:schemeClr val="bg1"/>
                </a:solidFill>
                <a:latin typeface="Univers" pitchFamily="34" charset="0"/>
              </a:rPr>
            </a:br>
            <a:endParaRPr lang="en-US" sz="100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p>
        </p:txBody>
      </p:sp>
      <p:sp>
        <p:nvSpPr>
          <p:cNvPr id="7" name="Rectangle 8"/>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p>
        </p:txBody>
      </p:sp>
      <p:sp>
        <p:nvSpPr>
          <p:cNvPr id="8" name="Rectangle 9"/>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a:solidFill>
                  <a:srgbClr val="000000"/>
                </a:solidFill>
              </a:rPr>
              <a:t> </a:t>
            </a:r>
            <a:endParaRPr lang="en-US" sz="240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w="9525">
            <a:noFill/>
            <a:miter lim="800000"/>
            <a:headEnd/>
            <a:tailEnd/>
          </a:ln>
        </p:spPr>
        <p:txBody>
          <a:bodyPr/>
          <a:lstStyle/>
          <a:p>
            <a:pPr>
              <a:defRPr/>
            </a:pPr>
            <a:endParaRPr lang="en-GB"/>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pic>
        <p:nvPicPr>
          <p:cNvPr id="13" name="Picture 26" descr="Picture1"/>
          <p:cNvPicPr>
            <a:picLocks noChangeAspect="1" noChangeArrowheads="1"/>
          </p:cNvPicPr>
          <p:nvPr userDrawn="1"/>
        </p:nvPicPr>
        <p:blipFill>
          <a:blip r:embed="rId3"/>
          <a:srcRect/>
          <a:stretch>
            <a:fillRect/>
          </a:stretch>
        </p:blipFill>
        <p:spPr bwMode="auto">
          <a:xfrm>
            <a:off x="4122738" y="3132138"/>
            <a:ext cx="896937" cy="592137"/>
          </a:xfrm>
          <a:prstGeom prst="rect">
            <a:avLst/>
          </a:prstGeom>
          <a:noFill/>
          <a:ln w="9525">
            <a:noFill/>
            <a:miter lim="800000"/>
            <a:headEnd/>
            <a:tailEnd/>
          </a:ln>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smtClean="0"/>
              <a:t>Click to edit Master subtitle style</a:t>
            </a:r>
            <a:endParaRPr lang="en-US" dirty="0"/>
          </a:p>
        </p:txBody>
      </p:sp>
      <p:sp>
        <p:nvSpPr>
          <p:cNvPr id="14" name="Rectangle 4"/>
          <p:cNvSpPr>
            <a:spLocks noGrp="1" noChangeArrowheads="1"/>
          </p:cNvSpPr>
          <p:nvPr>
            <p:ph type="dt" sz="half" idx="10"/>
          </p:nvPr>
        </p:nvSpPr>
        <p:spPr>
          <a:xfrm>
            <a:off x="179388" y="6453188"/>
            <a:ext cx="3609975" cy="268287"/>
          </a:xfrm>
        </p:spPr>
        <p:txBody>
          <a:bodyPr/>
          <a:lstStyle>
            <a:lvl1pPr>
              <a:defRPr sz="1200"/>
            </a:lvl1pPr>
          </a:lstStyle>
          <a:p>
            <a:pPr>
              <a:defRPr/>
            </a:pPr>
            <a:r>
              <a:rPr lang="en-US"/>
              <a:t>Tunis, Tunisia, 20 June 2012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t>Tunis, Tunisia, 20 June 2012</a:t>
            </a:r>
          </a:p>
        </p:txBody>
      </p:sp>
      <p:sp>
        <p:nvSpPr>
          <p:cNvPr id="5" name="Rectangle 36"/>
          <p:cNvSpPr>
            <a:spLocks noGrp="1" noChangeArrowheads="1"/>
          </p:cNvSpPr>
          <p:nvPr>
            <p:ph type="sldNum" sz="quarter" idx="11"/>
          </p:nvPr>
        </p:nvSpPr>
        <p:spPr>
          <a:ln/>
        </p:spPr>
        <p:txBody>
          <a:bodyPr/>
          <a:lstStyle>
            <a:lvl1pPr>
              <a:defRPr/>
            </a:lvl1pPr>
          </a:lstStyle>
          <a:p>
            <a:pPr>
              <a:defRPr/>
            </a:pPr>
            <a:fld id="{F9175B2D-4981-4B9D-B27E-C2F40F5AC19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t>Tunis, Tunisia, 20 June 2012</a:t>
            </a:r>
          </a:p>
        </p:txBody>
      </p:sp>
      <p:sp>
        <p:nvSpPr>
          <p:cNvPr id="5" name="Rectangle 36"/>
          <p:cNvSpPr>
            <a:spLocks noGrp="1" noChangeArrowheads="1"/>
          </p:cNvSpPr>
          <p:nvPr>
            <p:ph type="sldNum" sz="quarter" idx="11"/>
          </p:nvPr>
        </p:nvSpPr>
        <p:spPr>
          <a:ln/>
        </p:spPr>
        <p:txBody>
          <a:bodyPr/>
          <a:lstStyle>
            <a:lvl1pPr>
              <a:defRPr/>
            </a:lvl1pPr>
          </a:lstStyle>
          <a:p>
            <a:pPr>
              <a:defRPr/>
            </a:pPr>
            <a:fld id="{068E5BF0-D2A0-4682-9035-3B0F34CAA6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sz="1200">
                <a:latin typeface="Univers" pitchFamily="34" charset="0"/>
              </a:defRPr>
            </a:lvl1pPr>
          </a:lstStyle>
          <a:p>
            <a:pPr>
              <a:defRPr/>
            </a:pPr>
            <a:r>
              <a:rPr lang="en-US"/>
              <a:t>Tunis, Tunisia, 20 June 2012</a:t>
            </a:r>
          </a:p>
        </p:txBody>
      </p:sp>
      <p:sp>
        <p:nvSpPr>
          <p:cNvPr id="6" name="Rectangle 36"/>
          <p:cNvSpPr>
            <a:spLocks noGrp="1" noChangeArrowheads="1"/>
          </p:cNvSpPr>
          <p:nvPr>
            <p:ph type="sldNum" sz="quarter" idx="11"/>
          </p:nvPr>
        </p:nvSpPr>
        <p:spPr>
          <a:xfrm>
            <a:off x="7747000" y="6453188"/>
            <a:ext cx="1366838" cy="288925"/>
          </a:xfrm>
        </p:spPr>
        <p:txBody>
          <a:bodyPr/>
          <a:lstStyle>
            <a:lvl1pPr>
              <a:defRPr/>
            </a:lvl1pPr>
          </a:lstStyle>
          <a:p>
            <a:pPr>
              <a:defRPr/>
            </a:pPr>
            <a:fld id="{677A1EA3-3A07-4674-B607-26880405697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t>Tunis, Tunisia, 20 June 2012</a:t>
            </a:r>
          </a:p>
        </p:txBody>
      </p:sp>
      <p:sp>
        <p:nvSpPr>
          <p:cNvPr id="5" name="Rectangle 36"/>
          <p:cNvSpPr>
            <a:spLocks noGrp="1" noChangeArrowheads="1"/>
          </p:cNvSpPr>
          <p:nvPr>
            <p:ph type="sldNum" sz="quarter" idx="11"/>
          </p:nvPr>
        </p:nvSpPr>
        <p:spPr>
          <a:ln/>
        </p:spPr>
        <p:txBody>
          <a:bodyPr/>
          <a:lstStyle>
            <a:lvl1pPr>
              <a:defRPr/>
            </a:lvl1pPr>
          </a:lstStyle>
          <a:p>
            <a:pPr>
              <a:defRPr/>
            </a:pPr>
            <a:fld id="{76CACDC8-657B-4250-A502-855E4060259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Tunis, Tunisia, 20 June 2012</a:t>
            </a:r>
          </a:p>
        </p:txBody>
      </p:sp>
      <p:sp>
        <p:nvSpPr>
          <p:cNvPr id="5" name="Rectangle 36"/>
          <p:cNvSpPr>
            <a:spLocks noGrp="1" noChangeArrowheads="1"/>
          </p:cNvSpPr>
          <p:nvPr>
            <p:ph type="sldNum" sz="quarter" idx="11"/>
          </p:nvPr>
        </p:nvSpPr>
        <p:spPr>
          <a:ln/>
        </p:spPr>
        <p:txBody>
          <a:bodyPr/>
          <a:lstStyle>
            <a:lvl1pPr>
              <a:defRPr/>
            </a:lvl1pPr>
          </a:lstStyle>
          <a:p>
            <a:pPr>
              <a:defRPr/>
            </a:pPr>
            <a:fld id="{7DBB977E-29FA-4645-B60D-1481652AE11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a:t>Tunis, Tunisia, 20 June 2012</a:t>
            </a:r>
          </a:p>
        </p:txBody>
      </p:sp>
      <p:sp>
        <p:nvSpPr>
          <p:cNvPr id="6" name="Rectangle 36"/>
          <p:cNvSpPr>
            <a:spLocks noGrp="1" noChangeArrowheads="1"/>
          </p:cNvSpPr>
          <p:nvPr>
            <p:ph type="sldNum" sz="quarter" idx="11"/>
          </p:nvPr>
        </p:nvSpPr>
        <p:spPr>
          <a:ln/>
        </p:spPr>
        <p:txBody>
          <a:bodyPr/>
          <a:lstStyle>
            <a:lvl1pPr>
              <a:defRPr/>
            </a:lvl1pPr>
          </a:lstStyle>
          <a:p>
            <a:pPr>
              <a:defRPr/>
            </a:pPr>
            <a:fld id="{25ABFFB9-9F62-4DCE-A271-30AB4868084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a:t>Tunis, Tunisia, 20 June 2012</a:t>
            </a:r>
          </a:p>
        </p:txBody>
      </p:sp>
      <p:sp>
        <p:nvSpPr>
          <p:cNvPr id="8" name="Rectangle 36"/>
          <p:cNvSpPr>
            <a:spLocks noGrp="1" noChangeArrowheads="1"/>
          </p:cNvSpPr>
          <p:nvPr>
            <p:ph type="sldNum" sz="quarter" idx="11"/>
          </p:nvPr>
        </p:nvSpPr>
        <p:spPr>
          <a:ln/>
        </p:spPr>
        <p:txBody>
          <a:bodyPr/>
          <a:lstStyle>
            <a:lvl1pPr>
              <a:defRPr/>
            </a:lvl1pPr>
          </a:lstStyle>
          <a:p>
            <a:pPr>
              <a:defRPr/>
            </a:pPr>
            <a:fld id="{16F7047E-B4B6-4882-BB45-E2105F9F113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a:t>Tunis, Tunisia, 20 June 2012</a:t>
            </a:r>
          </a:p>
        </p:txBody>
      </p:sp>
      <p:sp>
        <p:nvSpPr>
          <p:cNvPr id="4" name="Rectangle 36"/>
          <p:cNvSpPr>
            <a:spLocks noGrp="1" noChangeArrowheads="1"/>
          </p:cNvSpPr>
          <p:nvPr>
            <p:ph type="sldNum" sz="quarter" idx="11"/>
          </p:nvPr>
        </p:nvSpPr>
        <p:spPr>
          <a:ln/>
        </p:spPr>
        <p:txBody>
          <a:bodyPr/>
          <a:lstStyle>
            <a:lvl1pPr>
              <a:defRPr/>
            </a:lvl1pPr>
          </a:lstStyle>
          <a:p>
            <a:pPr>
              <a:defRPr/>
            </a:pPr>
            <a:fld id="{D389919A-B554-4C9E-815E-6AC16525405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Tunis, Tunisia, 20 June 2012</a:t>
            </a:r>
          </a:p>
        </p:txBody>
      </p:sp>
      <p:sp>
        <p:nvSpPr>
          <p:cNvPr id="3" name="Rectangle 36"/>
          <p:cNvSpPr>
            <a:spLocks noGrp="1" noChangeArrowheads="1"/>
          </p:cNvSpPr>
          <p:nvPr>
            <p:ph type="sldNum" sz="quarter" idx="11"/>
          </p:nvPr>
        </p:nvSpPr>
        <p:spPr>
          <a:ln/>
        </p:spPr>
        <p:txBody>
          <a:bodyPr/>
          <a:lstStyle>
            <a:lvl1pPr>
              <a:defRPr/>
            </a:lvl1pPr>
          </a:lstStyle>
          <a:p>
            <a:pPr>
              <a:defRPr/>
            </a:pPr>
            <a:fld id="{25704432-780C-4077-AAD9-C9511D9BEED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Tunis, Tunisia, 20 June 2012</a:t>
            </a:r>
          </a:p>
        </p:txBody>
      </p:sp>
      <p:sp>
        <p:nvSpPr>
          <p:cNvPr id="6" name="Rectangle 36"/>
          <p:cNvSpPr>
            <a:spLocks noGrp="1" noChangeArrowheads="1"/>
          </p:cNvSpPr>
          <p:nvPr>
            <p:ph type="sldNum" sz="quarter" idx="11"/>
          </p:nvPr>
        </p:nvSpPr>
        <p:spPr>
          <a:ln/>
        </p:spPr>
        <p:txBody>
          <a:bodyPr/>
          <a:lstStyle>
            <a:lvl1pPr>
              <a:defRPr/>
            </a:lvl1pPr>
          </a:lstStyle>
          <a:p>
            <a:pPr>
              <a:defRPr/>
            </a:pPr>
            <a:fld id="{3D5555E2-BA85-49E1-BF53-0819B8FD17F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Tunis, Tunisia, 20 June 2012</a:t>
            </a:r>
          </a:p>
        </p:txBody>
      </p:sp>
      <p:sp>
        <p:nvSpPr>
          <p:cNvPr id="6" name="Rectangle 36"/>
          <p:cNvSpPr>
            <a:spLocks noGrp="1" noChangeArrowheads="1"/>
          </p:cNvSpPr>
          <p:nvPr>
            <p:ph type="sldNum" sz="quarter" idx="11"/>
          </p:nvPr>
        </p:nvSpPr>
        <p:spPr>
          <a:ln/>
        </p:spPr>
        <p:txBody>
          <a:bodyPr/>
          <a:lstStyle>
            <a:lvl1pPr>
              <a:defRPr/>
            </a:lvl1pPr>
          </a:lstStyle>
          <a:p>
            <a:pPr>
              <a:defRPr/>
            </a:pPr>
            <a:fld id="{E41E1813-8AB9-49AF-A398-9A9A8307B64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0" descr="Watermark"/>
          <p:cNvPicPr>
            <a:picLocks noChangeAspect="1" noChangeArrowheads="1"/>
          </p:cNvPicPr>
          <p:nvPr/>
        </p:nvPicPr>
        <p:blipFill>
          <a:blip r:embed="rId14"/>
          <a:srcRect l="6723" b="12773"/>
          <a:stretch>
            <a:fillRect/>
          </a:stretch>
        </p:blipFill>
        <p:spPr bwMode="auto">
          <a:xfrm>
            <a:off x="0" y="765175"/>
            <a:ext cx="6443663" cy="6092825"/>
          </a:xfrm>
          <a:prstGeom prst="rect">
            <a:avLst/>
          </a:prstGeom>
          <a:noFill/>
          <a:ln w="9525">
            <a:noFill/>
            <a:miter lim="800000"/>
            <a:headEnd/>
            <a:tailEnd/>
          </a:ln>
        </p:spPr>
      </p:pic>
      <p:sp>
        <p:nvSpPr>
          <p:cNvPr id="2051"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auto">
          <a:xfrm>
            <a:off x="179388" y="6453188"/>
            <a:ext cx="4032250" cy="3127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Univers" pitchFamily="34" charset="0"/>
              </a:defRPr>
            </a:lvl1pPr>
          </a:lstStyle>
          <a:p>
            <a:pPr>
              <a:defRPr/>
            </a:pPr>
            <a:r>
              <a:rPr lang="en-US"/>
              <a:t>Tunis, Tunisia, 20 June 2012</a:t>
            </a:r>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CB90C01A-5638-48BA-85CC-3EF496E320BF}" type="slidenum">
              <a:rPr lang="en-US"/>
              <a:pPr>
                <a:defRPr/>
              </a:pPr>
              <a:t>‹#›</a:t>
            </a:fld>
            <a:endParaRPr lang="en-US"/>
          </a:p>
        </p:txBody>
      </p:sp>
      <p:sp>
        <p:nvSpPr>
          <p:cNvPr id="2054"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955" r:id="rId1"/>
    <p:sldLayoutId id="2147483945" r:id="rId2"/>
    <p:sldLayoutId id="2147483946" r:id="rId3"/>
    <p:sldLayoutId id="2147483947" r:id="rId4"/>
    <p:sldLayoutId id="2147483948" r:id="rId5"/>
    <p:sldLayoutId id="2147483949" r:id="rId6"/>
    <p:sldLayoutId id="2147483950" r:id="rId7"/>
    <p:sldLayoutId id="2147483951" r:id="rId8"/>
    <p:sldLayoutId id="2147483952" r:id="rId9"/>
    <p:sldLayoutId id="2147483953" r:id="rId10"/>
    <p:sldLayoutId id="2147483954" r:id="rId11"/>
    <p:sldLayoutId id="2147483956" r:id="rId12"/>
  </p:sldLayoutIdLst>
  <p:timing>
    <p:tnLst>
      <p:par>
        <p:cTn id="1" dur="indefinite" restart="never" nodeType="tmRoot"/>
      </p:par>
    </p:tnLst>
  </p:timing>
  <p:hf hdr="0" ft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hyperlink" Target="http://www.tunisietelecom.t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dt" sz="quarter" idx="10"/>
          </p:nvPr>
        </p:nvSpPr>
        <p:spPr>
          <a:xfrm>
            <a:off x="179388" y="6411913"/>
            <a:ext cx="3827462" cy="268287"/>
          </a:xfrm>
          <a:noFill/>
        </p:spPr>
        <p:txBody>
          <a:bodyPr/>
          <a:lstStyle/>
          <a:p>
            <a:r>
              <a:rPr lang="en-US" sz="1400" dirty="0" smtClean="0"/>
              <a:t>Dubai, UAE, 22 Nov. 2012</a:t>
            </a:r>
          </a:p>
        </p:txBody>
      </p:sp>
      <p:sp>
        <p:nvSpPr>
          <p:cNvPr id="5123" name="Rectangle 10"/>
          <p:cNvSpPr>
            <a:spLocks noGrp="1" noChangeArrowheads="1"/>
          </p:cNvSpPr>
          <p:nvPr>
            <p:ph type="ctrTitle"/>
          </p:nvPr>
        </p:nvSpPr>
        <p:spPr/>
        <p:txBody>
          <a:bodyPr/>
          <a:lstStyle/>
          <a:p>
            <a:r>
              <a:rPr lang="en-US" sz="2800" dirty="0" smtClean="0"/>
              <a:t>From Innovations to Collaborative Standardization</a:t>
            </a:r>
          </a:p>
        </p:txBody>
      </p:sp>
      <p:sp>
        <p:nvSpPr>
          <p:cNvPr id="5124" name="Rectangle 11"/>
          <p:cNvSpPr>
            <a:spLocks noGrp="1" noChangeArrowheads="1"/>
          </p:cNvSpPr>
          <p:nvPr>
            <p:ph type="subTitle" idx="1"/>
          </p:nvPr>
        </p:nvSpPr>
        <p:spPr>
          <a:xfrm>
            <a:off x="857250" y="3886200"/>
            <a:ext cx="7572375" cy="1752600"/>
          </a:xfrm>
        </p:spPr>
        <p:txBody>
          <a:bodyPr/>
          <a:lstStyle/>
          <a:p>
            <a:r>
              <a:rPr lang="en-GB" b="1" dirty="0" err="1" smtClean="0"/>
              <a:t>Ramy</a:t>
            </a:r>
            <a:r>
              <a:rPr lang="en-GB" b="1" dirty="0" smtClean="0"/>
              <a:t> Ahmed</a:t>
            </a:r>
          </a:p>
          <a:p>
            <a:r>
              <a:rPr lang="en-US" dirty="0" smtClean="0"/>
              <a:t>rahmed@tra.gov.eg</a:t>
            </a:r>
          </a:p>
          <a:p>
            <a:r>
              <a:rPr lang="en-US" dirty="0" smtClean="0"/>
              <a:t>WG-2 Chair, Focus Group Innovation</a:t>
            </a:r>
          </a:p>
          <a:p>
            <a:r>
              <a:rPr lang="en-US" dirty="0" smtClean="0"/>
              <a:t>Sen. Manager, Digital Services Policies</a:t>
            </a:r>
            <a:br>
              <a:rPr lang="en-US" dirty="0" smtClean="0"/>
            </a:br>
            <a:r>
              <a:rPr lang="en-US" dirty="0" smtClean="0"/>
              <a:t>National Telecom Regulatory Authority (NTRA)</a:t>
            </a:r>
            <a:endParaRPr lang="en-US" b="1" dirty="0" smtClean="0"/>
          </a:p>
        </p:txBody>
      </p:sp>
      <p:sp>
        <p:nvSpPr>
          <p:cNvPr id="5125" name="Rectangle 13"/>
          <p:cNvSpPr>
            <a:spLocks noChangeArrowheads="1"/>
          </p:cNvSpPr>
          <p:nvPr/>
        </p:nvSpPr>
        <p:spPr bwMode="auto">
          <a:xfrm>
            <a:off x="0" y="404813"/>
            <a:ext cx="9144000" cy="1655762"/>
          </a:xfrm>
          <a:prstGeom prst="rect">
            <a:avLst/>
          </a:prstGeom>
          <a:noFill/>
          <a:ln w="9525">
            <a:noFill/>
            <a:miter lim="800000"/>
            <a:headEnd/>
            <a:tailEnd/>
          </a:ln>
        </p:spPr>
        <p:txBody>
          <a:bodyPr anchor="ctr"/>
          <a:lstStyle/>
          <a:p>
            <a:pPr algn="ctr">
              <a:lnSpc>
                <a:spcPct val="80000"/>
              </a:lnSpc>
            </a:pPr>
            <a:r>
              <a:rPr lang="en-US" sz="2400" b="1" dirty="0" smtClean="0">
                <a:solidFill>
                  <a:schemeClr val="bg2"/>
                </a:solidFill>
              </a:rPr>
              <a:t>WTSA-12 Side Events</a:t>
            </a:r>
          </a:p>
          <a:p>
            <a:pPr algn="ctr">
              <a:lnSpc>
                <a:spcPct val="80000"/>
              </a:lnSpc>
            </a:pPr>
            <a:r>
              <a:rPr lang="en-US" sz="2400" b="1" dirty="0" smtClean="0">
                <a:solidFill>
                  <a:schemeClr val="bg2"/>
                </a:solidFill>
              </a:rPr>
              <a:t/>
            </a:r>
            <a:br>
              <a:rPr lang="en-US" sz="2400" b="1" dirty="0" smtClean="0">
                <a:solidFill>
                  <a:schemeClr val="bg2"/>
                </a:solidFill>
              </a:rPr>
            </a:br>
            <a:r>
              <a:rPr lang="en-US" sz="2400" b="1" dirty="0" smtClean="0">
                <a:solidFill>
                  <a:schemeClr val="bg2"/>
                </a:solidFill>
              </a:rPr>
              <a:t>Side event on ICT Innovations </a:t>
            </a:r>
            <a:r>
              <a:rPr lang="en-US" sz="2400" b="1" dirty="0">
                <a:solidFill>
                  <a:schemeClr val="bg2"/>
                </a:solidFill>
              </a:rPr>
              <a:t/>
            </a:r>
            <a:br>
              <a:rPr lang="en-US" sz="2400" b="1" dirty="0">
                <a:solidFill>
                  <a:schemeClr val="bg2"/>
                </a:solidFill>
              </a:rPr>
            </a:br>
            <a:r>
              <a:rPr lang="en-US" sz="2400" b="1" dirty="0">
                <a:solidFill>
                  <a:schemeClr val="bg2"/>
                </a:solidFill>
              </a:rPr>
              <a:t/>
            </a:r>
            <a:br>
              <a:rPr lang="en-US" sz="2400" b="1" dirty="0">
                <a:solidFill>
                  <a:schemeClr val="bg2"/>
                </a:solidFill>
              </a:rPr>
            </a:br>
            <a:r>
              <a:rPr lang="en-US" sz="1800" b="1" dirty="0" smtClean="0">
                <a:solidFill>
                  <a:schemeClr val="bg2"/>
                </a:solidFill>
              </a:rPr>
              <a:t>(Dubai, UAE, 22 Nov. </a:t>
            </a:r>
            <a:r>
              <a:rPr lang="en-US" sz="1800" b="1" dirty="0">
                <a:solidFill>
                  <a:schemeClr val="bg2"/>
                </a:solidFill>
              </a:rPr>
              <a:t>2012)</a:t>
            </a:r>
          </a:p>
        </p:txBody>
      </p:sp>
      <p:sp>
        <p:nvSpPr>
          <p:cNvPr id="5126" name="AutoShape 18"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5127" name="AutoShape 20"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5128" name="AutoShape 22"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5129" name="AutoShape 24"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5130" name="Rectangle 26"/>
          <p:cNvSpPr>
            <a:spLocks noChangeArrowheads="1"/>
          </p:cNvSpPr>
          <p:nvPr/>
        </p:nvSpPr>
        <p:spPr bwMode="auto">
          <a:xfrm>
            <a:off x="0" y="2928938"/>
            <a:ext cx="9144000" cy="0"/>
          </a:xfrm>
          <a:prstGeom prst="rect">
            <a:avLst/>
          </a:prstGeom>
          <a:noFill/>
          <a:ln w="9525">
            <a:noFill/>
            <a:miter lim="800000"/>
            <a:headEnd/>
            <a:tailEnd/>
          </a:ln>
        </p:spPr>
        <p:txBody>
          <a:bodyPr wrap="none" anchor="ctr">
            <a:spAutoFit/>
          </a:bodyPr>
          <a:lstStyle/>
          <a:p>
            <a:endParaRPr lang="en-GB"/>
          </a:p>
        </p:txBody>
      </p:sp>
      <p:pic>
        <p:nvPicPr>
          <p:cNvPr id="5131" name="Picture 16" descr="ITUseries"/>
          <p:cNvPicPr>
            <a:picLocks noChangeAspect="1" noChangeArrowheads="1"/>
          </p:cNvPicPr>
          <p:nvPr/>
        </p:nvPicPr>
        <p:blipFill>
          <a:blip r:embed="rId3"/>
          <a:srcRect t="17264" b="69327"/>
          <a:stretch>
            <a:fillRect/>
          </a:stretch>
        </p:blipFill>
        <p:spPr bwMode="auto">
          <a:xfrm>
            <a:off x="7613650" y="6237288"/>
            <a:ext cx="1350963" cy="511175"/>
          </a:xfrm>
          <a:prstGeom prst="rect">
            <a:avLst/>
          </a:prstGeom>
          <a:noFill/>
          <a:ln w="9525">
            <a:noFill/>
            <a:miter lim="800000"/>
            <a:headEnd/>
            <a:tailEnd/>
          </a:ln>
        </p:spPr>
      </p:pic>
      <p:pic>
        <p:nvPicPr>
          <p:cNvPr id="5132" name="Picture 13" descr="tt-logo-100.jpg">
            <a:hlinkClick r:id="rId4"/>
          </p:cNvPr>
          <p:cNvPicPr>
            <a:picLocks noChangeAspect="1" noChangeArrowheads="1"/>
          </p:cNvPicPr>
          <p:nvPr/>
        </p:nvPicPr>
        <p:blipFill>
          <a:blip r:embed="rId5"/>
          <a:srcRect/>
          <a:stretch>
            <a:fillRect/>
          </a:stretch>
        </p:blipFill>
        <p:spPr bwMode="auto">
          <a:xfrm>
            <a:off x="6588125" y="5973763"/>
            <a:ext cx="863600" cy="8842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Bridging the Standardization Gap</a:t>
            </a:r>
            <a:endParaRPr lang="ar-EG" dirty="0" smtClean="0"/>
          </a:p>
        </p:txBody>
      </p:sp>
      <p:sp>
        <p:nvSpPr>
          <p:cNvPr id="6147" name="Content Placeholder 2"/>
          <p:cNvSpPr>
            <a:spLocks noGrp="1"/>
          </p:cNvSpPr>
          <p:nvPr>
            <p:ph idx="1"/>
          </p:nvPr>
        </p:nvSpPr>
        <p:spPr/>
        <p:txBody>
          <a:bodyPr/>
          <a:lstStyle/>
          <a:p>
            <a:r>
              <a:rPr lang="en-US" sz="2800" dirty="0" smtClean="0"/>
              <a:t>one of the major strategic goals of the ITU Telecommunication Standardization Sector (ITU-T</a:t>
            </a:r>
            <a:r>
              <a:rPr lang="en-US" sz="2800" dirty="0" smtClean="0"/>
              <a:t>)</a:t>
            </a:r>
          </a:p>
          <a:p>
            <a:r>
              <a:rPr lang="en-US" sz="2800" dirty="0" smtClean="0"/>
              <a:t>Has a lot of implication on developing countries</a:t>
            </a:r>
            <a:endParaRPr lang="en-US" sz="2800" dirty="0" smtClean="0"/>
          </a:p>
          <a:p>
            <a:endParaRPr lang="ar-EG" sz="2800" dirty="0" smtClean="0"/>
          </a:p>
        </p:txBody>
      </p:sp>
      <p:sp>
        <p:nvSpPr>
          <p:cNvPr id="6148" name="Slide Number Placeholder 4"/>
          <p:cNvSpPr>
            <a:spLocks noGrp="1"/>
          </p:cNvSpPr>
          <p:nvPr>
            <p:ph type="sldNum" sz="quarter" idx="11"/>
          </p:nvPr>
        </p:nvSpPr>
        <p:spPr>
          <a:noFill/>
        </p:spPr>
        <p:txBody>
          <a:bodyPr/>
          <a:lstStyle/>
          <a:p>
            <a:fld id="{D9CF406C-8B86-4D34-B0CF-F8300301FDBD}" type="slidenum">
              <a:rPr lang="en-US" smtClean="0"/>
              <a:pPr/>
              <a:t>2</a:t>
            </a:fld>
            <a:endParaRPr lang="en-US" smtClean="0"/>
          </a:p>
        </p:txBody>
      </p:sp>
      <p:sp>
        <p:nvSpPr>
          <p:cNvPr id="6" name="Rectangle 4"/>
          <p:cNvSpPr>
            <a:spLocks noGrp="1" noChangeArrowheads="1"/>
          </p:cNvSpPr>
          <p:nvPr>
            <p:ph type="dt" sz="quarter" idx="10"/>
          </p:nvPr>
        </p:nvSpPr>
        <p:spPr>
          <a:xfrm>
            <a:off x="179388" y="6411913"/>
            <a:ext cx="3827462" cy="268287"/>
          </a:xfrm>
          <a:noFill/>
        </p:spPr>
        <p:txBody>
          <a:bodyPr/>
          <a:lstStyle/>
          <a:p>
            <a:r>
              <a:rPr lang="en-US" sz="1400" dirty="0" smtClean="0"/>
              <a:t>Dubai, UAE, 22 Nov.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Magnitude of the Problem</a:t>
            </a:r>
            <a:endParaRPr lang="ar-EG" dirty="0"/>
          </a:p>
        </p:txBody>
      </p:sp>
      <p:sp>
        <p:nvSpPr>
          <p:cNvPr id="4" name="Date Placeholder 3"/>
          <p:cNvSpPr>
            <a:spLocks noGrp="1"/>
          </p:cNvSpPr>
          <p:nvPr>
            <p:ph type="dt" sz="half" idx="10"/>
          </p:nvPr>
        </p:nvSpPr>
        <p:spPr/>
        <p:txBody>
          <a:bodyPr/>
          <a:lstStyle/>
          <a:p>
            <a:pPr>
              <a:defRPr/>
            </a:pPr>
            <a:r>
              <a:rPr lang="en-US" smtClean="0"/>
              <a:t>Tunis, Tunisia, 20 June 2012</a:t>
            </a:r>
            <a:endParaRPr lang="en-US"/>
          </a:p>
        </p:txBody>
      </p:sp>
      <p:sp>
        <p:nvSpPr>
          <p:cNvPr id="5" name="Slide Number Placeholder 4"/>
          <p:cNvSpPr>
            <a:spLocks noGrp="1"/>
          </p:cNvSpPr>
          <p:nvPr>
            <p:ph type="sldNum" sz="quarter" idx="11"/>
          </p:nvPr>
        </p:nvSpPr>
        <p:spPr/>
        <p:txBody>
          <a:bodyPr/>
          <a:lstStyle/>
          <a:p>
            <a:pPr>
              <a:defRPr/>
            </a:pPr>
            <a:fld id="{76CACDC8-657B-4250-A502-855E40602597}" type="slidenum">
              <a:rPr lang="en-US" smtClean="0"/>
              <a:pPr>
                <a:defRPr/>
              </a:pPr>
              <a:t>3</a:t>
            </a:fld>
            <a:endParaRPr lang="en-US"/>
          </a:p>
        </p:txBody>
      </p:sp>
      <p:sp>
        <p:nvSpPr>
          <p:cNvPr id="8" name="Content Placeholder 2"/>
          <p:cNvSpPr txBox="1">
            <a:spLocks/>
          </p:cNvSpPr>
          <p:nvPr/>
        </p:nvSpPr>
        <p:spPr bwMode="auto">
          <a:xfrm>
            <a:off x="457200" y="1600200"/>
            <a:ext cx="8686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just">
              <a:spcBef>
                <a:spcPct val="20000"/>
              </a:spcBef>
              <a:buSzPct val="75000"/>
              <a:buBlip>
                <a:blip r:embed="rId2"/>
              </a:buBlip>
            </a:pPr>
            <a:r>
              <a:rPr lang="en-US" sz="2800" kern="0" dirty="0" smtClean="0">
                <a:solidFill>
                  <a:schemeClr val="bg2"/>
                </a:solidFill>
                <a:latin typeface="+mn-lt"/>
              </a:rPr>
              <a:t>How can we assess the magnitude of the gap?</a:t>
            </a:r>
          </a:p>
          <a:p>
            <a:pPr marL="800100" lvl="1" indent="-342900" algn="just">
              <a:spcBef>
                <a:spcPct val="20000"/>
              </a:spcBef>
              <a:buSzPct val="75000"/>
              <a:buBlip>
                <a:blip r:embed="rId2"/>
              </a:buBlip>
            </a:pPr>
            <a:r>
              <a:rPr lang="en-US" sz="2800" kern="0" dirty="0" smtClean="0">
                <a:solidFill>
                  <a:schemeClr val="bg2"/>
                </a:solidFill>
                <a:latin typeface="+mn-lt"/>
              </a:rPr>
              <a:t>Level of Participation ITU Meetings</a:t>
            </a:r>
          </a:p>
          <a:p>
            <a:pPr marL="800100" lvl="1" indent="-342900" algn="just">
              <a:spcBef>
                <a:spcPct val="20000"/>
              </a:spcBef>
              <a:buSzPct val="75000"/>
              <a:buBlip>
                <a:blip r:embed="rId2"/>
              </a:buBlip>
            </a:pPr>
            <a:r>
              <a:rPr lang="en-US" sz="2800" kern="0" dirty="0" smtClean="0">
                <a:solidFill>
                  <a:schemeClr val="bg2"/>
                </a:solidFill>
                <a:latin typeface="+mn-lt"/>
              </a:rPr>
              <a:t>Number of Standalone Contributions</a:t>
            </a:r>
          </a:p>
          <a:p>
            <a:pPr marL="800100" lvl="1" indent="-342900" algn="just">
              <a:spcBef>
                <a:spcPct val="20000"/>
              </a:spcBef>
              <a:buSzPct val="75000"/>
              <a:buBlip>
                <a:blip r:embed="rId2"/>
              </a:buBlip>
            </a:pPr>
            <a:r>
              <a:rPr lang="en-US" sz="2800" kern="0" dirty="0" smtClean="0">
                <a:solidFill>
                  <a:schemeClr val="bg2"/>
                </a:solidFill>
                <a:latin typeface="+mn-lt"/>
              </a:rPr>
              <a:t>Number of Addendums and modifications to existing contributions</a:t>
            </a:r>
          </a:p>
          <a:p>
            <a:pPr marL="342900" indent="-342900" algn="just">
              <a:spcBef>
                <a:spcPct val="20000"/>
              </a:spcBef>
              <a:buSzPct val="75000"/>
              <a:buBlip>
                <a:blip r:embed="rId2"/>
              </a:buBlip>
            </a:pPr>
            <a:r>
              <a:rPr lang="en-US" sz="2800" kern="0" dirty="0" smtClean="0">
                <a:solidFill>
                  <a:schemeClr val="bg2"/>
                </a:solidFill>
                <a:latin typeface="+mn-lt"/>
              </a:rPr>
              <a:t>But…. is this enough? If these indicators increases </a:t>
            </a:r>
            <a:r>
              <a:rPr lang="en-US" sz="2800" kern="0" dirty="0" smtClean="0">
                <a:solidFill>
                  <a:schemeClr val="bg2"/>
                </a:solidFill>
                <a:latin typeface="+mn-lt"/>
                <a:sym typeface="Wingdings" pitchFamily="2" charset="2"/>
              </a:rPr>
              <a:t> Standardization Gap is Bridged?</a:t>
            </a:r>
            <a:endParaRPr lang="en-US" sz="2800" kern="0" dirty="0" smtClean="0">
              <a:solidFill>
                <a:schemeClr val="bg2"/>
              </a:solidFill>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Magnitude of the Problem</a:t>
            </a:r>
            <a:endParaRPr lang="ar-EG" dirty="0"/>
          </a:p>
        </p:txBody>
      </p:sp>
      <p:sp>
        <p:nvSpPr>
          <p:cNvPr id="4" name="Date Placeholder 3"/>
          <p:cNvSpPr>
            <a:spLocks noGrp="1"/>
          </p:cNvSpPr>
          <p:nvPr>
            <p:ph type="dt" sz="half" idx="10"/>
          </p:nvPr>
        </p:nvSpPr>
        <p:spPr/>
        <p:txBody>
          <a:bodyPr/>
          <a:lstStyle/>
          <a:p>
            <a:pPr>
              <a:defRPr/>
            </a:pPr>
            <a:r>
              <a:rPr lang="en-US" smtClean="0"/>
              <a:t>Tunis, Tunisia, 20 June 2012</a:t>
            </a:r>
            <a:endParaRPr lang="en-US"/>
          </a:p>
        </p:txBody>
      </p:sp>
      <p:sp>
        <p:nvSpPr>
          <p:cNvPr id="5" name="Slide Number Placeholder 4"/>
          <p:cNvSpPr>
            <a:spLocks noGrp="1"/>
          </p:cNvSpPr>
          <p:nvPr>
            <p:ph type="sldNum" sz="quarter" idx="11"/>
          </p:nvPr>
        </p:nvSpPr>
        <p:spPr/>
        <p:txBody>
          <a:bodyPr/>
          <a:lstStyle/>
          <a:p>
            <a:pPr>
              <a:defRPr/>
            </a:pPr>
            <a:fld id="{76CACDC8-657B-4250-A502-855E40602597}" type="slidenum">
              <a:rPr lang="en-US" smtClean="0"/>
              <a:pPr>
                <a:defRPr/>
              </a:pPr>
              <a:t>4</a:t>
            </a:fld>
            <a:endParaRPr lang="en-US"/>
          </a:p>
        </p:txBody>
      </p:sp>
      <p:sp>
        <p:nvSpPr>
          <p:cNvPr id="8" name="Content Placeholder 2"/>
          <p:cNvSpPr txBox="1">
            <a:spLocks/>
          </p:cNvSpPr>
          <p:nvPr/>
        </p:nvSpPr>
        <p:spPr bwMode="auto">
          <a:xfrm>
            <a:off x="457200" y="1600200"/>
            <a:ext cx="8686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SzPct val="75000"/>
              <a:buBlip>
                <a:blip r:embed="rId2"/>
              </a:buBlip>
            </a:pPr>
            <a:r>
              <a:rPr lang="en-US" sz="2800" kern="0" dirty="0" smtClean="0">
                <a:solidFill>
                  <a:schemeClr val="bg2"/>
                </a:solidFill>
                <a:latin typeface="+mn-lt"/>
              </a:rPr>
              <a:t>Concept of </a:t>
            </a:r>
            <a:r>
              <a:rPr lang="en-US" sz="2800" i="1" kern="0" dirty="0" smtClean="0">
                <a:solidFill>
                  <a:schemeClr val="bg2"/>
                </a:solidFill>
                <a:latin typeface="+mn-lt"/>
              </a:rPr>
              <a:t>Effective Participation</a:t>
            </a:r>
          </a:p>
          <a:p>
            <a:pPr marL="800100" lvl="1" indent="-342900" algn="just">
              <a:spcBef>
                <a:spcPct val="20000"/>
              </a:spcBef>
              <a:buSzPct val="75000"/>
              <a:buBlip>
                <a:blip r:embed="rId2"/>
              </a:buBlip>
            </a:pPr>
            <a:r>
              <a:rPr lang="en-US" sz="2800" kern="0" dirty="0" smtClean="0">
                <a:solidFill>
                  <a:schemeClr val="bg2"/>
                </a:solidFill>
                <a:latin typeface="+mn-lt"/>
              </a:rPr>
              <a:t>Contributions that reflects the true interests and concerns of developing countries</a:t>
            </a:r>
          </a:p>
          <a:p>
            <a:pPr marL="800100" lvl="1" indent="-342900" algn="just">
              <a:spcBef>
                <a:spcPct val="20000"/>
              </a:spcBef>
              <a:buSzPct val="75000"/>
              <a:buBlip>
                <a:blip r:embed="rId2"/>
              </a:buBlip>
            </a:pPr>
            <a:r>
              <a:rPr lang="en-US" sz="2800" kern="0" dirty="0" smtClean="0">
                <a:solidFill>
                  <a:schemeClr val="bg2"/>
                </a:solidFill>
                <a:latin typeface="+mn-lt"/>
              </a:rPr>
              <a:t>Participation in the standards development process with proper competences that would enable them from submitting proposals, and defending them, and possibly obtaining consensus</a:t>
            </a:r>
          </a:p>
          <a:p>
            <a:pPr marL="800100" lvl="1" indent="-342900">
              <a:spcBef>
                <a:spcPct val="20000"/>
              </a:spcBef>
              <a:buSzPct val="75000"/>
              <a:buBlip>
                <a:blip r:embed="rId2"/>
              </a:buBlip>
            </a:pPr>
            <a:endParaRPr lang="en-US" sz="2800" kern="0" dirty="0" smtClean="0">
              <a:solidFill>
                <a:schemeClr val="bg2"/>
              </a:solidFill>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Towards Effective Participation in Standardization Process</a:t>
            </a:r>
            <a:endParaRPr lang="ar-EG" dirty="0"/>
          </a:p>
        </p:txBody>
      </p:sp>
      <p:sp>
        <p:nvSpPr>
          <p:cNvPr id="4" name="Date Placeholder 3"/>
          <p:cNvSpPr>
            <a:spLocks noGrp="1"/>
          </p:cNvSpPr>
          <p:nvPr>
            <p:ph type="dt" sz="half" idx="10"/>
          </p:nvPr>
        </p:nvSpPr>
        <p:spPr/>
        <p:txBody>
          <a:bodyPr/>
          <a:lstStyle/>
          <a:p>
            <a:pPr>
              <a:defRPr/>
            </a:pPr>
            <a:r>
              <a:rPr lang="en-US" smtClean="0"/>
              <a:t>Tunis, Tunisia, 20 June 2012</a:t>
            </a:r>
            <a:endParaRPr lang="en-US"/>
          </a:p>
        </p:txBody>
      </p:sp>
      <p:sp>
        <p:nvSpPr>
          <p:cNvPr id="5" name="Slide Number Placeholder 4"/>
          <p:cNvSpPr>
            <a:spLocks noGrp="1"/>
          </p:cNvSpPr>
          <p:nvPr>
            <p:ph type="sldNum" sz="quarter" idx="11"/>
          </p:nvPr>
        </p:nvSpPr>
        <p:spPr/>
        <p:txBody>
          <a:bodyPr/>
          <a:lstStyle/>
          <a:p>
            <a:pPr>
              <a:defRPr/>
            </a:pPr>
            <a:fld id="{76CACDC8-657B-4250-A502-855E40602597}" type="slidenum">
              <a:rPr lang="en-US" smtClean="0"/>
              <a:pPr>
                <a:defRPr/>
              </a:pPr>
              <a:t>5</a:t>
            </a:fld>
            <a:endParaRPr lang="en-US"/>
          </a:p>
        </p:txBody>
      </p:sp>
      <p:graphicFrame>
        <p:nvGraphicFramePr>
          <p:cNvPr id="10" name="Diagram 9"/>
          <p:cNvGraphicFramePr/>
          <p:nvPr/>
        </p:nvGraphicFramePr>
        <p:xfrm>
          <a:off x="500034" y="142873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ectangle 10"/>
          <p:cNvSpPr/>
          <p:nvPr/>
        </p:nvSpPr>
        <p:spPr bwMode="auto">
          <a:xfrm>
            <a:off x="357158" y="5572140"/>
            <a:ext cx="6357982" cy="785818"/>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bg1"/>
                </a:solidFill>
                <a:effectLst/>
                <a:latin typeface="Verdana" pitchFamily="34" charset="0"/>
              </a:rPr>
              <a:t>Effective Participation</a:t>
            </a:r>
            <a:endParaRPr kumimoji="0" lang="ar-EG" sz="3200" b="0" i="0" u="none" strike="noStrike" cap="none" normalizeH="0" baseline="0" dirty="0" smtClean="0">
              <a:ln>
                <a:noFill/>
              </a:ln>
              <a:solidFill>
                <a:schemeClr val="bg1"/>
              </a:solidFill>
              <a:effectLst/>
              <a:latin typeface="Verdana" pitchFamily="34" charset="0"/>
            </a:endParaRPr>
          </a:p>
        </p:txBody>
      </p:sp>
      <p:sp>
        <p:nvSpPr>
          <p:cNvPr id="12" name="TextBox 11"/>
          <p:cNvSpPr txBox="1"/>
          <p:nvPr/>
        </p:nvSpPr>
        <p:spPr>
          <a:xfrm>
            <a:off x="6786610" y="4357694"/>
            <a:ext cx="1785918" cy="584775"/>
          </a:xfrm>
          <a:prstGeom prst="rect">
            <a:avLst/>
          </a:prstGeom>
          <a:noFill/>
        </p:spPr>
        <p:txBody>
          <a:bodyPr wrap="square" rtlCol="1">
            <a:spAutoFit/>
          </a:bodyPr>
          <a:lstStyle/>
          <a:p>
            <a:r>
              <a:rPr lang="en-US" dirty="0" smtClean="0">
                <a:solidFill>
                  <a:srgbClr val="FF0000"/>
                </a:solidFill>
              </a:rPr>
              <a:t>Funds?</a:t>
            </a:r>
            <a:endParaRPr lang="ar-EG" dirty="0">
              <a:solidFill>
                <a:srgbClr val="FF0000"/>
              </a:solidFill>
            </a:endParaRPr>
          </a:p>
        </p:txBody>
      </p:sp>
      <p:sp>
        <p:nvSpPr>
          <p:cNvPr id="13" name="TextBox 12"/>
          <p:cNvSpPr txBox="1"/>
          <p:nvPr/>
        </p:nvSpPr>
        <p:spPr>
          <a:xfrm>
            <a:off x="6572264" y="1357298"/>
            <a:ext cx="2857520" cy="584775"/>
          </a:xfrm>
          <a:prstGeom prst="rect">
            <a:avLst/>
          </a:prstGeom>
          <a:noFill/>
        </p:spPr>
        <p:txBody>
          <a:bodyPr wrap="square" rtlCol="1">
            <a:spAutoFit/>
          </a:bodyPr>
          <a:lstStyle/>
          <a:p>
            <a:r>
              <a:rPr lang="en-US" dirty="0" smtClean="0">
                <a:solidFill>
                  <a:srgbClr val="FF0000"/>
                </a:solidFill>
              </a:rPr>
              <a:t>Fellowships?</a:t>
            </a:r>
            <a:endParaRPr lang="ar-EG" dirty="0">
              <a:solidFill>
                <a:srgbClr val="FF0000"/>
              </a:solidFill>
            </a:endParaRPr>
          </a:p>
        </p:txBody>
      </p:sp>
      <p:sp>
        <p:nvSpPr>
          <p:cNvPr id="14" name="TextBox 13"/>
          <p:cNvSpPr txBox="1"/>
          <p:nvPr/>
        </p:nvSpPr>
        <p:spPr>
          <a:xfrm>
            <a:off x="4643438" y="3129977"/>
            <a:ext cx="4714908" cy="584775"/>
          </a:xfrm>
          <a:prstGeom prst="rect">
            <a:avLst/>
          </a:prstGeom>
          <a:noFill/>
        </p:spPr>
        <p:txBody>
          <a:bodyPr wrap="square" rtlCol="1">
            <a:spAutoFit/>
          </a:bodyPr>
          <a:lstStyle/>
          <a:p>
            <a:r>
              <a:rPr lang="en-US" dirty="0" smtClean="0">
                <a:solidFill>
                  <a:srgbClr val="FF0000"/>
                </a:solidFill>
              </a:rPr>
              <a:t>Government Policies?</a:t>
            </a:r>
            <a:endParaRPr lang="ar-EG"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Life-Cycle</a:t>
            </a:r>
            <a:endParaRPr lang="ar-EG" dirty="0"/>
          </a:p>
        </p:txBody>
      </p:sp>
      <p:sp>
        <p:nvSpPr>
          <p:cNvPr id="4" name="Date Placeholder 3"/>
          <p:cNvSpPr>
            <a:spLocks noGrp="1"/>
          </p:cNvSpPr>
          <p:nvPr>
            <p:ph type="dt" sz="half" idx="10"/>
          </p:nvPr>
        </p:nvSpPr>
        <p:spPr/>
        <p:txBody>
          <a:bodyPr/>
          <a:lstStyle/>
          <a:p>
            <a:pPr>
              <a:defRPr/>
            </a:pPr>
            <a:r>
              <a:rPr lang="en-US" smtClean="0"/>
              <a:t>Tunis, Tunisia, 20 June 2012</a:t>
            </a:r>
            <a:endParaRPr lang="en-US"/>
          </a:p>
        </p:txBody>
      </p:sp>
      <p:sp>
        <p:nvSpPr>
          <p:cNvPr id="5" name="Slide Number Placeholder 4"/>
          <p:cNvSpPr>
            <a:spLocks noGrp="1"/>
          </p:cNvSpPr>
          <p:nvPr>
            <p:ph type="sldNum" sz="quarter" idx="11"/>
          </p:nvPr>
        </p:nvSpPr>
        <p:spPr/>
        <p:txBody>
          <a:bodyPr/>
          <a:lstStyle/>
          <a:p>
            <a:pPr>
              <a:defRPr/>
            </a:pPr>
            <a:fld id="{76CACDC8-657B-4250-A502-855E40602597}" type="slidenum">
              <a:rPr lang="en-US" smtClean="0"/>
              <a:pPr>
                <a:defRPr/>
              </a:pPr>
              <a:t>6</a:t>
            </a:fld>
            <a:endParaRPr lang="en-US"/>
          </a:p>
        </p:txBody>
      </p:sp>
      <p:pic>
        <p:nvPicPr>
          <p:cNvPr id="30722" name="Picture 2"/>
          <p:cNvPicPr>
            <a:picLocks noChangeAspect="1" noChangeArrowheads="1"/>
          </p:cNvPicPr>
          <p:nvPr/>
        </p:nvPicPr>
        <p:blipFill>
          <a:blip r:embed="rId3"/>
          <a:srcRect/>
          <a:stretch>
            <a:fillRect/>
          </a:stretch>
        </p:blipFill>
        <p:spPr bwMode="auto">
          <a:xfrm>
            <a:off x="136686" y="1214422"/>
            <a:ext cx="8793032" cy="4714908"/>
          </a:xfrm>
          <a:prstGeom prst="rect">
            <a:avLst/>
          </a:prstGeom>
          <a:noFill/>
          <a:ln w="9525">
            <a:noFill/>
            <a:miter lim="800000"/>
            <a:headEnd/>
            <a:tailEnd/>
          </a:ln>
          <a:effectLst/>
        </p:spPr>
      </p:pic>
      <p:sp>
        <p:nvSpPr>
          <p:cNvPr id="7" name="TextBox 6"/>
          <p:cNvSpPr txBox="1"/>
          <p:nvPr/>
        </p:nvSpPr>
        <p:spPr>
          <a:xfrm>
            <a:off x="1214414" y="5786454"/>
            <a:ext cx="5683735" cy="584775"/>
          </a:xfrm>
          <a:prstGeom prst="rect">
            <a:avLst/>
          </a:prstGeom>
          <a:noFill/>
        </p:spPr>
        <p:txBody>
          <a:bodyPr wrap="none" rtlCol="1">
            <a:spAutoFit/>
          </a:bodyPr>
          <a:lstStyle/>
          <a:p>
            <a:r>
              <a:rPr lang="en-US" dirty="0" smtClean="0">
                <a:solidFill>
                  <a:srgbClr val="FF0000"/>
                </a:solidFill>
              </a:rPr>
              <a:t>Gap will always increase !!</a:t>
            </a:r>
            <a:endParaRPr lang="ar-EG"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Remedies</a:t>
            </a:r>
            <a:endParaRPr lang="ar-EG" dirty="0"/>
          </a:p>
        </p:txBody>
      </p:sp>
      <p:sp>
        <p:nvSpPr>
          <p:cNvPr id="3" name="Content Placeholder 2"/>
          <p:cNvSpPr>
            <a:spLocks noGrp="1"/>
          </p:cNvSpPr>
          <p:nvPr>
            <p:ph idx="1"/>
          </p:nvPr>
        </p:nvSpPr>
        <p:spPr/>
        <p:txBody>
          <a:bodyPr/>
          <a:lstStyle/>
          <a:p>
            <a:r>
              <a:rPr lang="en-US" dirty="0" smtClean="0"/>
              <a:t>Innovation is the key principle that forms the way out of the gap for the developing countries</a:t>
            </a:r>
          </a:p>
          <a:p>
            <a:r>
              <a:rPr lang="en-US" dirty="0" smtClean="0"/>
              <a:t>ITU should support currently established regional study groups and encourage the establishment of new regional groups</a:t>
            </a:r>
          </a:p>
          <a:p>
            <a:endParaRPr lang="en-US" dirty="0" smtClean="0"/>
          </a:p>
        </p:txBody>
      </p:sp>
      <p:sp>
        <p:nvSpPr>
          <p:cNvPr id="4" name="Date Placeholder 3"/>
          <p:cNvSpPr>
            <a:spLocks noGrp="1"/>
          </p:cNvSpPr>
          <p:nvPr>
            <p:ph type="dt" sz="half" idx="10"/>
          </p:nvPr>
        </p:nvSpPr>
        <p:spPr/>
        <p:txBody>
          <a:bodyPr/>
          <a:lstStyle/>
          <a:p>
            <a:pPr>
              <a:defRPr/>
            </a:pPr>
            <a:r>
              <a:rPr lang="en-US" smtClean="0"/>
              <a:t>Tunis, Tunisia, 20 June 2012</a:t>
            </a:r>
            <a:endParaRPr lang="en-US"/>
          </a:p>
        </p:txBody>
      </p:sp>
      <p:sp>
        <p:nvSpPr>
          <p:cNvPr id="5" name="Slide Number Placeholder 4"/>
          <p:cNvSpPr>
            <a:spLocks noGrp="1"/>
          </p:cNvSpPr>
          <p:nvPr>
            <p:ph type="sldNum" sz="quarter" idx="11"/>
          </p:nvPr>
        </p:nvSpPr>
        <p:spPr/>
        <p:txBody>
          <a:bodyPr/>
          <a:lstStyle/>
          <a:p>
            <a:pPr>
              <a:defRPr/>
            </a:pPr>
            <a:fld id="{76CACDC8-657B-4250-A502-855E40602597}"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ar-EG" dirty="0"/>
          </a:p>
        </p:txBody>
      </p:sp>
      <p:sp>
        <p:nvSpPr>
          <p:cNvPr id="3" name="Content Placeholder 2"/>
          <p:cNvSpPr>
            <a:spLocks noGrp="1"/>
          </p:cNvSpPr>
          <p:nvPr>
            <p:ph idx="1"/>
          </p:nvPr>
        </p:nvSpPr>
        <p:spPr/>
        <p:txBody>
          <a:bodyPr/>
          <a:lstStyle/>
          <a:p>
            <a:endParaRPr lang="ar-EG"/>
          </a:p>
        </p:txBody>
      </p:sp>
      <p:sp>
        <p:nvSpPr>
          <p:cNvPr id="4" name="Date Placeholder 3"/>
          <p:cNvSpPr>
            <a:spLocks noGrp="1"/>
          </p:cNvSpPr>
          <p:nvPr>
            <p:ph type="dt" sz="half" idx="10"/>
          </p:nvPr>
        </p:nvSpPr>
        <p:spPr/>
        <p:txBody>
          <a:bodyPr/>
          <a:lstStyle/>
          <a:p>
            <a:pPr>
              <a:defRPr/>
            </a:pPr>
            <a:r>
              <a:rPr lang="en-US" smtClean="0"/>
              <a:t>Tunis, Tunisia, 20 June 2012</a:t>
            </a:r>
            <a:endParaRPr lang="en-US"/>
          </a:p>
        </p:txBody>
      </p:sp>
      <p:sp>
        <p:nvSpPr>
          <p:cNvPr id="5" name="Slide Number Placeholder 4"/>
          <p:cNvSpPr>
            <a:spLocks noGrp="1"/>
          </p:cNvSpPr>
          <p:nvPr>
            <p:ph type="sldNum" sz="quarter" idx="11"/>
          </p:nvPr>
        </p:nvSpPr>
        <p:spPr/>
        <p:txBody>
          <a:bodyPr/>
          <a:lstStyle/>
          <a:p>
            <a:pPr>
              <a:defRPr/>
            </a:pPr>
            <a:fld id="{76CACDC8-657B-4250-A502-855E40602597}" type="slidenum">
              <a:rPr lang="en-US" smtClean="0"/>
              <a:pPr>
                <a:defRPr/>
              </a:pPr>
              <a:t>8</a:t>
            </a:fld>
            <a:endParaRPr lang="en-US"/>
          </a:p>
        </p:txBody>
      </p:sp>
    </p:spTree>
  </p:cSld>
  <p:clrMapOvr>
    <a:masterClrMapping/>
  </p:clrMapOvr>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714A8851139441A05482C1F1FF7A11" ma:contentTypeVersion="3" ma:contentTypeDescription="Create a new document." ma:contentTypeScope="" ma:versionID="c994c492a03019fa369b4215cac54fcd">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1ACA101-5923-447A-805B-7E87673635B4}"/>
</file>

<file path=customXml/itemProps2.xml><?xml version="1.0" encoding="utf-8"?>
<ds:datastoreItem xmlns:ds="http://schemas.openxmlformats.org/officeDocument/2006/customXml" ds:itemID="{33A2B6E1-03E3-4D0A-B7E1-FA35E026E822}"/>
</file>

<file path=customXml/itemProps3.xml><?xml version="1.0" encoding="utf-8"?>
<ds:datastoreItem xmlns:ds="http://schemas.openxmlformats.org/officeDocument/2006/customXml" ds:itemID="{2B466A89-C610-43D7-9E72-18751043F19E}"/>
</file>

<file path=docProps/app.xml><?xml version="1.0" encoding="utf-8"?>
<Properties xmlns="http://schemas.openxmlformats.org/officeDocument/2006/extended-properties" xmlns:vt="http://schemas.openxmlformats.org/officeDocument/2006/docPropsVTypes">
  <Template>ITU-e</Template>
  <TotalTime>3578</TotalTime>
  <Words>1074</Words>
  <Application>Microsoft Office PowerPoint</Application>
  <PresentationFormat>On-screen Show (4:3)</PresentationFormat>
  <Paragraphs>71</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Verdana</vt:lpstr>
      <vt:lpstr>Arial</vt:lpstr>
      <vt:lpstr>ZapfDingbats BT</vt:lpstr>
      <vt:lpstr>Univers</vt:lpstr>
      <vt:lpstr>Times New Roman</vt:lpstr>
      <vt:lpstr>ITU-e</vt:lpstr>
      <vt:lpstr>From Innovations to Collaborative Standardization</vt:lpstr>
      <vt:lpstr>Bridging the Standardization Gap</vt:lpstr>
      <vt:lpstr>The Magnitude of the Problem</vt:lpstr>
      <vt:lpstr>The Magnitude of the Problem</vt:lpstr>
      <vt:lpstr>Towards Effective Participation in Standardization Process</vt:lpstr>
      <vt:lpstr>Innovation Life-Cycle</vt:lpstr>
      <vt:lpstr>Remedies</vt:lpstr>
      <vt:lpstr>Thank You</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Ramy</cp:lastModifiedBy>
  <cp:revision>426</cp:revision>
  <cp:lastPrinted>2001-11-25T13:41:09Z</cp:lastPrinted>
  <dcterms:created xsi:type="dcterms:W3CDTF">2007-02-20T15:47:31Z</dcterms:created>
  <dcterms:modified xsi:type="dcterms:W3CDTF">2012-11-22T14:05:26Z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0x01010058714A8851139441A05482C1F1FF7A11</vt:lpwstr>
  </property>
</Properties>
</file>