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1" r:id="rId4"/>
    <p:sldId id="284" r:id="rId5"/>
    <p:sldId id="267" r:id="rId6"/>
    <p:sldId id="285" r:id="rId7"/>
    <p:sldId id="288" r:id="rId8"/>
    <p:sldId id="269" r:id="rId9"/>
    <p:sldId id="270" r:id="rId10"/>
    <p:sldId id="289" r:id="rId11"/>
    <p:sldId id="274" r:id="rId12"/>
    <p:sldId id="276" r:id="rId13"/>
    <p:sldId id="277" r:id="rId14"/>
    <p:sldId id="278" r:id="rId15"/>
    <p:sldId id="279" r:id="rId16"/>
    <p:sldId id="286" r:id="rId17"/>
    <p:sldId id="280" r:id="rId18"/>
    <p:sldId id="287" r:id="rId19"/>
    <p:sldId id="283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0E438A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88552" autoAdjust="0"/>
  </p:normalViewPr>
  <p:slideViewPr>
    <p:cSldViewPr>
      <p:cViewPr>
        <p:scale>
          <a:sx n="85" d="100"/>
          <a:sy n="85" d="100"/>
        </p:scale>
        <p:origin x="-1404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317863-BDFA-4083-8CD3-B3A1BE903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6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58CFD8-28C9-47C8-B103-32804BFE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F431F1-30AA-48F0-A230-10380FFE125A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0986C19-5286-4045-81DF-C56D67F0BC93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B0DC6A-9F65-496C-91FE-A3771155A998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COUNTRY: should be the letter acronym, e.g. USA, I (for Italy), J (Japan), etc, as used in the ITU list of participants</a:t>
            </a:r>
          </a:p>
          <a:p>
            <a:pPr eaLnBrk="1" hangingPunct="1"/>
            <a:r>
              <a:rPr lang="en-US" smtClean="0"/>
              <a:t>Delete UNUSED rows in the PowerPoint table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1752600" y="4581525"/>
            <a:ext cx="56388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GB" sz="3200" b="1" dirty="0" smtClean="0">
                <a:latin typeface="Century Gothic" pitchFamily="34" charset="0"/>
              </a:rPr>
              <a:t>Summary of Results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GB" sz="3200" b="1" dirty="0" smtClean="0">
                <a:latin typeface="Century Gothic" pitchFamily="34" charset="0"/>
              </a:rPr>
              <a:t>Study Period 2009-2012</a:t>
            </a:r>
            <a:endParaRPr lang="en-GB" b="1" dirty="0" smtClean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5188"/>
            <a:ext cx="25908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47700" y="533400"/>
            <a:ext cx="7848600" cy="1371600"/>
          </a:xfrm>
        </p:spPr>
        <p:txBody>
          <a:bodyPr anchorCtr="0"/>
          <a:lstStyle>
            <a:lvl1pPr>
              <a:defRPr/>
            </a:lvl1pPr>
          </a:lstStyle>
          <a:p>
            <a:pPr lvl="0"/>
            <a:r>
              <a:rPr lang="en-US" noProof="0" smtClean="0"/>
              <a:t>ITU-T Study Group XX</a:t>
            </a:r>
            <a:br>
              <a:rPr lang="en-US" noProof="0" smtClean="0"/>
            </a:br>
            <a:r>
              <a:rPr lang="en-US" noProof="0" smtClean="0"/>
              <a:t>Title</a:t>
            </a:r>
            <a:endParaRPr lang="en-GB" noProof="0" smtClean="0"/>
          </a:p>
        </p:txBody>
      </p:sp>
      <p:sp>
        <p:nvSpPr>
          <p:cNvPr id="326670" name="Rectangle 1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5854303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fr-CH" noProof="0" dirty="0" smtClean="0"/>
              <a:t>Yoichi Maeda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2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4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8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4641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3075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052513"/>
            <a:ext cx="4038600" cy="4641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52513"/>
            <a:ext cx="403860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Watermark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Box 38"/>
          <p:cNvSpPr txBox="1">
            <a:spLocks noChangeArrowheads="1"/>
          </p:cNvSpPr>
          <p:nvPr userDrawn="1"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>International</a:t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>Telecommunication</a:t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029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eaLnBrk="1" hangingPunct="1"/>
            <a:fld id="{5A5B21F5-1F46-42CF-86D8-7AAAC17B7967}" type="slidenum">
              <a:rPr lang="fr-FR" sz="1200"/>
              <a:pPr algn="r" eaLnBrk="1" hangingPunct="1"/>
              <a:t>‹#›</a:t>
            </a:fld>
            <a:endParaRPr lang="fr-FR" sz="1200"/>
          </a:p>
        </p:txBody>
      </p:sp>
      <p:sp>
        <p:nvSpPr>
          <p:cNvPr id="1031" name="Rectangle 45"/>
          <p:cNvSpPr>
            <a:spLocks noChangeArrowheads="1"/>
          </p:cNvSpPr>
          <p:nvPr userDrawn="1"/>
        </p:nvSpPr>
        <p:spPr bwMode="auto">
          <a:xfrm>
            <a:off x="1331913" y="5829300"/>
            <a:ext cx="6480175" cy="838200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GB" b="1" dirty="0">
                <a:solidFill>
                  <a:schemeClr val="accent2"/>
                </a:solidFill>
              </a:rPr>
              <a:t>ITU-T Study Group </a:t>
            </a:r>
            <a:r>
              <a:rPr lang="en-GB" b="1" dirty="0" smtClean="0">
                <a:solidFill>
                  <a:schemeClr val="accent2"/>
                </a:solidFill>
              </a:rPr>
              <a:t>15</a:t>
            </a:r>
            <a:endParaRPr lang="en-GB" b="1" dirty="0">
              <a:solidFill>
                <a:schemeClr val="accent2"/>
              </a:solidFill>
            </a:endParaRPr>
          </a:p>
          <a:p>
            <a:pPr marL="342900" indent="-342900" algn="ctr" eaLnBrk="1" hangingPunct="1"/>
            <a:r>
              <a:rPr lang="en-GB" sz="1400" b="1" dirty="0" smtClean="0">
                <a:solidFill>
                  <a:schemeClr val="accent2"/>
                </a:solidFill>
              </a:rPr>
              <a:t>Access</a:t>
            </a:r>
            <a:r>
              <a:rPr lang="en-GB" sz="1400" b="1" baseline="0" dirty="0" smtClean="0">
                <a:solidFill>
                  <a:schemeClr val="accent2"/>
                </a:solidFill>
              </a:rPr>
              <a:t> and transport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pic>
        <p:nvPicPr>
          <p:cNvPr id="1032" name="Picture 49" descr="FB_0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29300"/>
            <a:ext cx="6937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05488"/>
            <a:ext cx="103187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Verdana" pitchFamily="34" charset="0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ZapfDingbats BT" pitchFamily="18" charset="2"/>
        <a:buBlip>
          <a:blip r:embed="rId15"/>
        </a:buBlip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c2011.org/Conference-Program/Sunday-Workshops/Afternoon/100-G-and-beyond-in-ITU-T-and-IEEE.aspx" TargetMode="External"/><Relationship Id="rId2" Type="http://schemas.openxmlformats.org/officeDocument/2006/relationships/hyperlink" Target="http://www.itu.int/en/ITU-T/Workshops-and-Seminars/ethernet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u.int/ITU-T/worksem/tfet/index.html" TargetMode="External"/><Relationship Id="rId4" Type="http://schemas.openxmlformats.org/officeDocument/2006/relationships/hyperlink" Target="http://www.itu.int/ITU-R/go/itu-plt-forum-1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worksem/optical-fibre/201109/index.html" TargetMode="External"/><Relationship Id="rId2" Type="http://schemas.openxmlformats.org/officeDocument/2006/relationships/hyperlink" Target="http://www.itu.int/ITU-T/worksem/otn/201109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u.int/ITU-T/worksem/optical-fibre/201009/index.html" TargetMode="External"/><Relationship Id="rId4" Type="http://schemas.openxmlformats.org/officeDocument/2006/relationships/hyperlink" Target="http://www.itu.int/ITU-T/worksem/optical-fibre/201109/webinar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533400"/>
            <a:ext cx="8784976" cy="1371600"/>
          </a:xfrm>
        </p:spPr>
        <p:txBody>
          <a:bodyPr/>
          <a:lstStyle/>
          <a:p>
            <a:r>
              <a:rPr lang="en-US" dirty="0" smtClean="0"/>
              <a:t>ITU-T Study Group 15</a:t>
            </a:r>
            <a:br>
              <a:rPr lang="en-US" dirty="0" smtClean="0"/>
            </a:br>
            <a:r>
              <a:rPr lang="en-US" i="1" dirty="0"/>
              <a:t>Optical transport networks and access network infrastructures</a:t>
            </a:r>
            <a:endParaRPr lang="en-GB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854700"/>
            <a:ext cx="6400800" cy="609600"/>
          </a:xfrm>
        </p:spPr>
        <p:txBody>
          <a:bodyPr/>
          <a:lstStyle/>
          <a:p>
            <a:r>
              <a:rPr lang="en-US" dirty="0" smtClean="0"/>
              <a:t>Yoichi Maeda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development of </a:t>
            </a:r>
            <a:r>
              <a:rPr lang="en-US" b="1" dirty="0" smtClean="0"/>
              <a:t>optical transport network </a:t>
            </a:r>
            <a:r>
              <a:rPr lang="en-US" dirty="0" smtClean="0"/>
              <a:t>standards in ITU.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largest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tudy group in ITU-T</a:t>
            </a:r>
          </a:p>
          <a:p>
            <a:r>
              <a:rPr lang="en-US" dirty="0" smtClean="0"/>
              <a:t>Highlights include home networking, smart grid, high speed access, optical transport network infrastructure and transport technologies. </a:t>
            </a:r>
          </a:p>
          <a:p>
            <a:r>
              <a:rPr lang="en-US" dirty="0" smtClean="0"/>
              <a:t>Handbooks - bridge the standards gap</a:t>
            </a:r>
          </a:p>
          <a:p>
            <a:r>
              <a:rPr lang="en-US" dirty="0" smtClean="0"/>
              <a:t>Extend and facilitate international cooperation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Supplemental Slides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Management team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Statistics</a:t>
            </a:r>
          </a:p>
          <a:p>
            <a:r>
              <a:rPr lang="en-US" smtClean="0"/>
              <a:t>Others (if any)…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3400" y="16002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Team</a:t>
            </a:r>
            <a:endParaRPr lang="en-GB" smtClean="0"/>
          </a:p>
        </p:txBody>
      </p:sp>
      <p:graphicFrame>
        <p:nvGraphicFramePr>
          <p:cNvPr id="388100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70021783"/>
              </p:ext>
            </p:extLst>
          </p:nvPr>
        </p:nvGraphicFramePr>
        <p:xfrm>
          <a:off x="533400" y="980728"/>
          <a:ext cx="8001000" cy="4816530"/>
        </p:xfrm>
        <a:graphic>
          <a:graphicData uri="http://schemas.openxmlformats.org/drawingml/2006/table">
            <a:tbl>
              <a:tblPr/>
              <a:tblGrid>
                <a:gridCol w="1981200"/>
                <a:gridCol w="4267200"/>
                <a:gridCol w="1752600"/>
              </a:tblGrid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Chairman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Yoichi Maeda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(Japan)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Vice-Chairmen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Sadegh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Abbasi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Shahkooh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(Iran)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Baker </a:t>
                      </a:r>
                      <a:r>
                        <a:rPr kumimoji="0" lang="en-GB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Baker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(Syria)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Júlio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Cesar Fonseca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(Brazil)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Helmut Schink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(Germany)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Shaohua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Yu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(China)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WP Chairmen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Tom Starr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(USA)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Francesco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Montalti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(Italy)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Stephen J. Trowbridge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(USA)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TSB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Greg Jones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Hiroshi Ota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Rob Clark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16002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Group Structure</a:t>
            </a:r>
            <a:endParaRPr lang="en-GB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WP 1:  Optical and metallic access network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Lead SG on Access Network Transport standards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Access network standards. (PON and </a:t>
            </a:r>
            <a:r>
              <a:rPr lang="en-GB" sz="2000" dirty="0" err="1" smtClean="0"/>
              <a:t>xDSL</a:t>
            </a:r>
            <a:r>
              <a:rPr lang="en-GB" sz="20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Home networking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WP 2:  Optical transport network (OTN) technology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Lead SG on Optical Technology standards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OTN Layer 1 related standards. 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WP 3:  Optical transport network (OTN) structure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Lead SG on Optical Transport Networks standards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OTN structure related standards such as network architecture, network protection/ restoration, Interworking, synchronization, signal &amp; frame structure,  interfaces, network management; </a:t>
            </a:r>
            <a:r>
              <a:rPr lang="en-GB" sz="2000" dirty="0" err="1" smtClean="0"/>
              <a:t>SDH,ASON,Ethernet</a:t>
            </a:r>
            <a:r>
              <a:rPr lang="en-GB" sz="2000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Statistics (I)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2390 </a:t>
            </a:r>
            <a:r>
              <a:rPr lang="en-GB" dirty="0" smtClean="0"/>
              <a:t>contributions received</a:t>
            </a:r>
          </a:p>
          <a:p>
            <a:r>
              <a:rPr lang="en-GB" dirty="0" smtClean="0"/>
              <a:t>3104 TDs generated</a:t>
            </a:r>
          </a:p>
          <a:p>
            <a:r>
              <a:rPr lang="en-GB" dirty="0" smtClean="0"/>
              <a:t>447 liaisons sent</a:t>
            </a:r>
          </a:p>
          <a:p>
            <a:r>
              <a:rPr lang="en-US" dirty="0"/>
              <a:t>7</a:t>
            </a:r>
            <a:r>
              <a:rPr lang="en-GB" dirty="0" smtClean="0"/>
              <a:t> SG meetings held</a:t>
            </a:r>
          </a:p>
          <a:p>
            <a:r>
              <a:rPr lang="en-US" dirty="0" smtClean="0"/>
              <a:t>4</a:t>
            </a:r>
            <a:r>
              <a:rPr lang="en-GB" dirty="0" smtClean="0"/>
              <a:t> separate WP1/15 </a:t>
            </a:r>
            <a:r>
              <a:rPr lang="en-GB" dirty="0"/>
              <a:t>meetings </a:t>
            </a:r>
            <a:r>
              <a:rPr lang="en-GB" dirty="0" smtClean="0"/>
              <a:t>held</a:t>
            </a:r>
          </a:p>
          <a:p>
            <a:r>
              <a:rPr lang="en-US" dirty="0" smtClean="0"/>
              <a:t>Around 350</a:t>
            </a:r>
            <a:r>
              <a:rPr lang="en-US" dirty="0"/>
              <a:t> participants per SG meeting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Statistics (II)</a:t>
            </a: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50</a:t>
            </a:r>
            <a:r>
              <a:rPr lang="en-GB" dirty="0" smtClean="0"/>
              <a:t> </a:t>
            </a:r>
            <a:r>
              <a:rPr lang="en-US" dirty="0" smtClean="0"/>
              <a:t>New Recommendations</a:t>
            </a:r>
          </a:p>
          <a:p>
            <a:pPr>
              <a:lnSpc>
                <a:spcPct val="90000"/>
              </a:lnSpc>
            </a:pPr>
            <a:r>
              <a:rPr lang="en-US" dirty="0"/>
              <a:t>50</a:t>
            </a:r>
            <a:r>
              <a:rPr lang="en-GB" dirty="0"/>
              <a:t> </a:t>
            </a:r>
            <a:r>
              <a:rPr lang="en-US" dirty="0" smtClean="0"/>
              <a:t>Revised/Ame</a:t>
            </a:r>
            <a:r>
              <a:rPr lang="en-US" dirty="0"/>
              <a:t>nded</a:t>
            </a:r>
            <a:r>
              <a:rPr lang="en-US" dirty="0" smtClean="0"/>
              <a:t> Recommendations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13 Supplements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12 Implementers’ Guides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 Questions assigned by WTSA-08</a:t>
            </a:r>
          </a:p>
          <a:p>
            <a:pPr>
              <a:lnSpc>
                <a:spcPct val="90000"/>
              </a:lnSpc>
            </a:pPr>
            <a:r>
              <a:rPr lang="en-US" dirty="0"/>
              <a:t>3</a:t>
            </a:r>
            <a:r>
              <a:rPr lang="en-US" dirty="0" smtClean="0"/>
              <a:t> New or revised Questions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deleted Question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Question moved to SG5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18 Questions proposed for next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" y="11936"/>
            <a:ext cx="8815387" cy="48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790" y="48466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SG15 is the largest in ITU-T by number of participants and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  <a:endParaRPr lang="en-GB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69200" cy="4032250"/>
          </a:xfrm>
        </p:spPr>
        <p:txBody>
          <a:bodyPr/>
          <a:lstStyle/>
          <a:p>
            <a:r>
              <a:rPr lang="en-US" dirty="0" smtClean="0">
                <a:effectLst/>
                <a:hlinkClick r:id="rId2"/>
              </a:rPr>
              <a:t>ITU/IEEE workshop on Ethernet - Emerging Applications and Technologies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Geneva, 22 September 2012 </a:t>
            </a:r>
          </a:p>
          <a:p>
            <a:r>
              <a:rPr lang="en-US" dirty="0" smtClean="0">
                <a:effectLst/>
                <a:hlinkClick r:id="rId3"/>
              </a:rPr>
              <a:t>Workshop on 100G and beyond in ITU-T &amp; IEEE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Geneva,18 September 2011 </a:t>
            </a:r>
          </a:p>
          <a:p>
            <a:r>
              <a:rPr lang="en-US" dirty="0" smtClean="0">
                <a:effectLst/>
                <a:hlinkClick r:id="rId4" action="ppaction://hlinkfile"/>
              </a:rPr>
              <a:t>Forum on compatibility between PLT and </a:t>
            </a:r>
            <a:r>
              <a:rPr lang="en-US" dirty="0" err="1" smtClean="0">
                <a:effectLst/>
                <a:hlinkClick r:id="rId4" action="ppaction://hlinkfile"/>
              </a:rPr>
              <a:t>Radiocommunication</a:t>
            </a:r>
            <a:r>
              <a:rPr lang="en-US" dirty="0" smtClean="0">
                <a:effectLst/>
                <a:hlinkClick r:id="rId4" action="ppaction://hlinkfile"/>
              </a:rPr>
              <a:t> Services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Geneva, Switzerland, 27 May 2011 </a:t>
            </a:r>
          </a:p>
          <a:p>
            <a:r>
              <a:rPr lang="en-US" dirty="0" smtClean="0">
                <a:effectLst/>
                <a:hlinkClick r:id="rId5" action="ppaction://hlinkfile"/>
              </a:rPr>
              <a:t>ITU-T/IEEE Workshop on The Future of Ethernet Transport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Geneva, 28 May 2010 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r>
              <a:rPr lang="en-US" dirty="0" smtClean="0"/>
              <a:t>Tutorials and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57651"/>
          </a:xfrm>
        </p:spPr>
        <p:txBody>
          <a:bodyPr/>
          <a:lstStyle/>
          <a:p>
            <a:r>
              <a:rPr lang="en-US" dirty="0" smtClean="0">
                <a:effectLst/>
                <a:hlinkClick r:id="rId2" action="ppaction://hlinkfile"/>
              </a:rPr>
              <a:t>Webinar on optical </a:t>
            </a:r>
            <a:r>
              <a:rPr lang="en-US" dirty="0">
                <a:hlinkClick r:id="rId2" action="ppaction://hlinkfile"/>
              </a:rPr>
              <a:t>t</a:t>
            </a:r>
            <a:r>
              <a:rPr lang="en-US" dirty="0" smtClean="0">
                <a:effectLst/>
                <a:hlinkClick r:id="rId2" action="ppaction://hlinkfile"/>
              </a:rPr>
              <a:t>ransport </a:t>
            </a:r>
            <a:r>
              <a:rPr lang="en-US" dirty="0">
                <a:hlinkClick r:id="rId2" action="ppaction://hlinkfile"/>
              </a:rPr>
              <a:t>n</a:t>
            </a:r>
            <a:r>
              <a:rPr lang="en-US" dirty="0" smtClean="0">
                <a:effectLst/>
                <a:hlinkClick r:id="rId2" action="ppaction://hlinkfile"/>
              </a:rPr>
              <a:t>etworks from TDM to packet</a:t>
            </a:r>
            <a:r>
              <a:rPr lang="en-US" dirty="0"/>
              <a:t> </a:t>
            </a:r>
            <a:r>
              <a:rPr lang="en-US" dirty="0" smtClean="0"/>
              <a:t>online</a:t>
            </a:r>
            <a:r>
              <a:rPr lang="en-US" dirty="0" smtClean="0">
                <a:effectLst/>
              </a:rPr>
              <a:t>, 20 Sept 2011 </a:t>
            </a:r>
          </a:p>
          <a:p>
            <a:r>
              <a:rPr lang="en-US" dirty="0" smtClean="0">
                <a:effectLst/>
                <a:hlinkClick r:id="rId3" action="ppaction://hlinkfile"/>
              </a:rPr>
              <a:t>Tutorial on Optical </a:t>
            </a:r>
            <a:r>
              <a:rPr lang="en-US" dirty="0" err="1" smtClean="0">
                <a:effectLst/>
                <a:hlinkClick r:id="rId3" action="ppaction://hlinkfile"/>
              </a:rPr>
              <a:t>Fibre</a:t>
            </a:r>
            <a:r>
              <a:rPr lang="en-US" dirty="0" smtClean="0">
                <a:effectLst/>
                <a:hlinkClick r:id="rId3" action="ppaction://hlinkfile"/>
              </a:rPr>
              <a:t> Cables and Systems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Mexico City, 19-30 Sept 2011 </a:t>
            </a:r>
          </a:p>
          <a:p>
            <a:r>
              <a:rPr lang="en-US" dirty="0" smtClean="0">
                <a:effectLst/>
                <a:hlinkClick r:id="rId4" action="ppaction://hlinkfile"/>
              </a:rPr>
              <a:t>Webinar on Optical </a:t>
            </a:r>
            <a:r>
              <a:rPr lang="en-US" dirty="0" err="1" smtClean="0">
                <a:effectLst/>
                <a:hlinkClick r:id="rId4" action="ppaction://hlinkfile"/>
              </a:rPr>
              <a:t>fibres</a:t>
            </a:r>
            <a:r>
              <a:rPr lang="en-US" dirty="0" smtClean="0">
                <a:effectLst/>
                <a:hlinkClick r:id="rId4" action="ppaction://hlinkfile"/>
              </a:rPr>
              <a:t>, cables &amp; systems</a:t>
            </a:r>
            <a:r>
              <a:rPr lang="en-US" dirty="0" smtClean="0">
                <a:effectLst/>
              </a:rPr>
              <a:t> online, 15 Sept 2011</a:t>
            </a:r>
          </a:p>
          <a:p>
            <a:r>
              <a:rPr lang="en-US" dirty="0" smtClean="0">
                <a:effectLst/>
                <a:hlinkClick r:id="rId5" action="ppaction://hlinkfile"/>
              </a:rPr>
              <a:t>Tutorial on Optical </a:t>
            </a:r>
            <a:r>
              <a:rPr lang="en-US" dirty="0" err="1" smtClean="0">
                <a:effectLst/>
                <a:hlinkClick r:id="rId5" action="ppaction://hlinkfile"/>
              </a:rPr>
              <a:t>Fibre</a:t>
            </a:r>
            <a:r>
              <a:rPr lang="en-US" dirty="0" smtClean="0">
                <a:effectLst/>
                <a:hlinkClick r:id="rId5" action="ppaction://hlinkfile"/>
              </a:rPr>
              <a:t> Cables </a:t>
            </a:r>
            <a:r>
              <a:rPr lang="en-US" dirty="0" smtClean="0">
                <a:hlinkClick r:id="rId5" action="ppaction://hlinkfile"/>
              </a:rPr>
              <a:t>&amp; </a:t>
            </a:r>
            <a:r>
              <a:rPr lang="en-US" dirty="0" smtClean="0">
                <a:effectLst/>
                <a:hlinkClick r:id="rId5" action="ppaction://hlinkfile"/>
              </a:rPr>
              <a:t>Systems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Kigali, 6-17 Sept 2010 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5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GB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764704"/>
            <a:ext cx="8640960" cy="525658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 smtClean="0"/>
              <a:t>				</a:t>
            </a:r>
            <a:r>
              <a:rPr lang="en-US" sz="2000" b="1" dirty="0" err="1" smtClean="0"/>
              <a:t>Mr</a:t>
            </a:r>
            <a:r>
              <a:rPr lang="en-US" sz="2000" b="1" dirty="0" smtClean="0"/>
              <a:t> Yoichi Maeda: </a:t>
            </a:r>
            <a:r>
              <a:rPr lang="en-US" altLang="ja-JP" sz="2000" b="1" dirty="0"/>
              <a:t>CEO &amp; S.V.P. of </a:t>
            </a:r>
            <a:r>
              <a:rPr lang="en-US" altLang="ja-JP" sz="2000" b="1" dirty="0" smtClean="0"/>
              <a:t>TTC</a:t>
            </a:r>
          </a:p>
          <a:p>
            <a:pPr>
              <a:buFontTx/>
              <a:buNone/>
            </a:pPr>
            <a:r>
              <a:rPr lang="en-US" altLang="ja-JP" sz="2000" b="1" dirty="0"/>
              <a:t>	</a:t>
            </a:r>
            <a:r>
              <a:rPr lang="en-US" sz="2000" b="1" dirty="0" smtClean="0"/>
              <a:t>			</a:t>
            </a:r>
            <a:r>
              <a:rPr lang="en-US" sz="2000" dirty="0" err="1" smtClean="0"/>
              <a:t>Mr</a:t>
            </a:r>
            <a:r>
              <a:rPr lang="en-US" sz="2000" dirty="0" smtClean="0"/>
              <a:t> </a:t>
            </a:r>
            <a:r>
              <a:rPr lang="en-US" altLang="ja-JP" sz="2000" dirty="0" smtClean="0"/>
              <a:t>Maeda received </a:t>
            </a:r>
            <a:r>
              <a:rPr lang="en-US" altLang="ja-JP" sz="2000" dirty="0"/>
              <a:t>his B. E. and M. </a:t>
            </a:r>
            <a:r>
              <a:rPr lang="en-US" altLang="ja-JP" sz="2000" dirty="0" smtClean="0"/>
              <a:t>E.</a:t>
            </a:r>
          </a:p>
          <a:p>
            <a:pPr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	Degrees </a:t>
            </a:r>
            <a:r>
              <a:rPr lang="en-US" altLang="ja-JP" sz="2000" dirty="0"/>
              <a:t>in </a:t>
            </a:r>
            <a:r>
              <a:rPr lang="en-US" altLang="ja-JP" sz="2000" dirty="0" smtClean="0"/>
              <a:t>Electronic </a:t>
            </a:r>
            <a:r>
              <a:rPr lang="en-US" altLang="ja-JP" sz="2000" dirty="0"/>
              <a:t>Engineering </a:t>
            </a:r>
            <a:r>
              <a:rPr lang="en-US" altLang="ja-JP" sz="2000" dirty="0" smtClean="0"/>
              <a:t>from</a:t>
            </a:r>
          </a:p>
          <a:p>
            <a:pPr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	Shizuoka </a:t>
            </a:r>
            <a:r>
              <a:rPr lang="en-US" altLang="ja-JP" sz="2000" dirty="0"/>
              <a:t>University</a:t>
            </a:r>
            <a:r>
              <a:rPr lang="en-US" altLang="ja-JP" sz="2000" dirty="0" smtClean="0"/>
              <a:t>, Japan</a:t>
            </a:r>
            <a:r>
              <a:rPr lang="en-US" altLang="ja-JP" sz="2000" dirty="0"/>
              <a:t>, in 1978 </a:t>
            </a:r>
            <a:r>
              <a:rPr lang="en-US" altLang="ja-JP" sz="2000" dirty="0" smtClean="0"/>
              <a:t>an</a:t>
            </a:r>
          </a:p>
          <a:p>
            <a:pPr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	1980</a:t>
            </a:r>
            <a:r>
              <a:rPr lang="en-US" altLang="ja-JP" sz="2000" dirty="0"/>
              <a:t>, respectively. </a:t>
            </a:r>
            <a:endParaRPr lang="en-US" altLang="ja-JP" sz="2000" dirty="0" smtClean="0"/>
          </a:p>
          <a:p>
            <a:pPr marL="0" indent="0">
              <a:buFontTx/>
              <a:buNone/>
            </a:pPr>
            <a:r>
              <a:rPr lang="en-US" altLang="ja-JP" sz="2000" dirty="0" smtClean="0"/>
              <a:t>Since joining NTT </a:t>
            </a:r>
            <a:r>
              <a:rPr lang="en-US" altLang="ja-JP" sz="2000" dirty="0"/>
              <a:t>in 1980, he has </a:t>
            </a:r>
            <a:r>
              <a:rPr lang="en-US" altLang="ja-JP" sz="2000" dirty="0" smtClean="0"/>
              <a:t>been engaged </a:t>
            </a:r>
            <a:r>
              <a:rPr lang="en-US" altLang="ja-JP" sz="2000" dirty="0"/>
              <a:t>in </a:t>
            </a:r>
            <a:r>
              <a:rPr lang="en-US" altLang="ja-JP" sz="2000" dirty="0" smtClean="0"/>
              <a:t>research and development </a:t>
            </a:r>
            <a:r>
              <a:rPr lang="en-US" altLang="ja-JP" sz="2000" dirty="0"/>
              <a:t>on transport network systems for broadband communications including SDH, ATM and IP </a:t>
            </a:r>
            <a:r>
              <a:rPr lang="en-US" altLang="ja-JP" sz="2000" dirty="0" smtClean="0"/>
              <a:t>technologies. </a:t>
            </a:r>
          </a:p>
          <a:p>
            <a:pPr marL="0" indent="0">
              <a:buFontTx/>
              <a:buNone/>
            </a:pPr>
            <a:r>
              <a:rPr lang="en-US" altLang="ja-JP" sz="2000" dirty="0" err="1" smtClean="0"/>
              <a:t>Mr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Maeda is a member of the IEEE and a Fellow of </a:t>
            </a:r>
            <a:r>
              <a:rPr lang="en-US" altLang="ja-JP" sz="2000" dirty="0" smtClean="0"/>
              <a:t>IEICE </a:t>
            </a:r>
            <a:r>
              <a:rPr lang="en-US" altLang="ja-JP" sz="2000" dirty="0"/>
              <a:t>of Japan.  He is the Feature Editor on Standards for the IEEE Communications Magazine</a:t>
            </a:r>
            <a:r>
              <a:rPr lang="en-US" altLang="ja-JP" sz="2000" dirty="0" smtClean="0"/>
              <a:t>. </a:t>
            </a:r>
          </a:p>
          <a:p>
            <a:pPr marL="0" indent="0">
              <a:buFontTx/>
              <a:buNone/>
            </a:pPr>
            <a:r>
              <a:rPr lang="en-US" altLang="ja-JP" sz="2000" dirty="0" smtClean="0"/>
              <a:t>Having </a:t>
            </a:r>
            <a:r>
              <a:rPr lang="en-US" altLang="ja-JP" sz="2000" dirty="0"/>
              <a:t>been appointed as CEO and S.V.P. of TTC (The Telecommunication Technology Committee) in October 2010, he currently leads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Japanese telecommunication standardization organization.</a:t>
            </a:r>
            <a:endParaRPr lang="en-GB" sz="2000" dirty="0" smtClean="0"/>
          </a:p>
        </p:txBody>
      </p:sp>
      <p:pic>
        <p:nvPicPr>
          <p:cNvPr id="1027" name="Picture 3" descr="C:\Users\ttcmaeda\Desktop\2011前田作成資料\略歴資料\Resized\Maeda-CV-photo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2" y="44624"/>
            <a:ext cx="27471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4572000"/>
          </a:xfrm>
        </p:spPr>
        <p:txBody>
          <a:bodyPr/>
          <a:lstStyle/>
          <a:p>
            <a:r>
              <a:rPr lang="en-GB" smtClean="0"/>
              <a:t>Terms of reference</a:t>
            </a:r>
          </a:p>
          <a:p>
            <a:r>
              <a:rPr lang="en-GB" smtClean="0"/>
              <a:t>Highlights of achievements </a:t>
            </a:r>
            <a:r>
              <a:rPr lang="en-US" smtClean="0"/>
              <a:t>/ Projects / FGs</a:t>
            </a:r>
            <a:endParaRPr lang="en-GB" smtClean="0"/>
          </a:p>
          <a:p>
            <a:r>
              <a:rPr lang="en-US" smtClean="0"/>
              <a:t>Future work</a:t>
            </a:r>
          </a:p>
          <a:p>
            <a:r>
              <a:rPr lang="en-US" smtClean="0"/>
              <a:t>Conclusions</a:t>
            </a:r>
          </a:p>
          <a:p>
            <a:endParaRPr lang="en-US" smtClean="0"/>
          </a:p>
          <a:p>
            <a:r>
              <a:rPr lang="en-GB" smtClean="0"/>
              <a:t>Supplemental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of Reference</a:t>
            </a: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640960" cy="4713635"/>
          </a:xfrm>
        </p:spPr>
        <p:txBody>
          <a:bodyPr/>
          <a:lstStyle/>
          <a:p>
            <a:r>
              <a:rPr lang="en-US" dirty="0" smtClean="0"/>
              <a:t>Optical transport networks and access network infrastructures</a:t>
            </a:r>
          </a:p>
          <a:p>
            <a:r>
              <a:rPr lang="en-US" altLang="ja-JP" dirty="0" smtClean="0">
                <a:ea typeface="ＭＳ Ｐゴシック" pitchFamily="34" charset="-128"/>
              </a:rPr>
              <a:t>Optical </a:t>
            </a:r>
            <a:r>
              <a:rPr lang="en-US" altLang="ja-JP" dirty="0">
                <a:ea typeface="ＭＳ Ｐゴシック" pitchFamily="34" charset="-128"/>
              </a:rPr>
              <a:t>and other </a:t>
            </a:r>
            <a:r>
              <a:rPr lang="en-US" altLang="ja-JP" dirty="0" smtClean="0">
                <a:ea typeface="ＭＳ Ｐゴシック" pitchFamily="34" charset="-128"/>
              </a:rPr>
              <a:t>infrastructures</a:t>
            </a:r>
            <a:r>
              <a:rPr lang="en-US" altLang="ja-JP" dirty="0">
                <a:ea typeface="ＭＳ Ｐゴシック" pitchFamily="34" charset="-128"/>
              </a:rPr>
              <a:t>, systems, equipment, </a:t>
            </a:r>
            <a:r>
              <a:rPr lang="en-US" altLang="ja-JP" dirty="0" err="1" smtClean="0">
                <a:ea typeface="ＭＳ Ｐゴシック" pitchFamily="34" charset="-128"/>
              </a:rPr>
              <a:t>fibres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dirty="0" smtClean="0">
                <a:ea typeface="ＭＳ Ｐゴシック" pitchFamily="34" charset="-128"/>
              </a:rPr>
              <a:t>control </a:t>
            </a:r>
            <a:r>
              <a:rPr lang="en-US" altLang="ja-JP" dirty="0">
                <a:ea typeface="ＭＳ Ｐゴシック" pitchFamily="34" charset="-128"/>
              </a:rPr>
              <a:t>plane </a:t>
            </a:r>
            <a:r>
              <a:rPr lang="en-US" altLang="ja-JP" dirty="0" smtClean="0">
                <a:ea typeface="ＭＳ Ｐゴシック" pitchFamily="34" charset="-128"/>
              </a:rPr>
              <a:t>technologies</a:t>
            </a:r>
          </a:p>
          <a:p>
            <a:r>
              <a:rPr lang="en-US" altLang="ja-JP" dirty="0">
                <a:ea typeface="ＭＳ Ｐゴシック" pitchFamily="34" charset="-128"/>
              </a:rPr>
              <a:t>C</a:t>
            </a:r>
            <a:r>
              <a:rPr lang="en-US" altLang="ja-JP" dirty="0" smtClean="0">
                <a:ea typeface="ＭＳ Ｐゴシック" pitchFamily="34" charset="-128"/>
              </a:rPr>
              <a:t>ustomer </a:t>
            </a:r>
            <a:r>
              <a:rPr lang="en-US" altLang="ja-JP" dirty="0">
                <a:ea typeface="ＭＳ Ｐゴシック" pitchFamily="34" charset="-128"/>
              </a:rPr>
              <a:t>premises, access, metropolitan and long </a:t>
            </a:r>
            <a:r>
              <a:rPr lang="en-US" altLang="ja-JP" dirty="0" smtClean="0">
                <a:ea typeface="ＭＳ Ｐゴシック" pitchFamily="34" charset="-128"/>
              </a:rPr>
              <a:t>haul</a:t>
            </a:r>
            <a:endParaRPr lang="en-US" dirty="0" smtClean="0"/>
          </a:p>
          <a:p>
            <a:r>
              <a:rPr lang="en-US" dirty="0" smtClean="0"/>
              <a:t>Lead SG for: </a:t>
            </a:r>
          </a:p>
          <a:p>
            <a:pPr lvl="1"/>
            <a:r>
              <a:rPr lang="en-US" dirty="0" smtClean="0"/>
              <a:t>access network transport</a:t>
            </a:r>
          </a:p>
          <a:p>
            <a:pPr lvl="1"/>
            <a:r>
              <a:rPr lang="en-US" dirty="0" smtClean="0"/>
              <a:t>optical technology</a:t>
            </a:r>
          </a:p>
          <a:p>
            <a:pPr lvl="1"/>
            <a:r>
              <a:rPr lang="en-US" dirty="0" smtClean="0"/>
              <a:t>optical transport networks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of achievements (WP1)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785643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G.hn with MIMO &gt; 1 Gb/s </a:t>
            </a:r>
            <a:r>
              <a:rPr kumimoji="1" lang="en-GB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home networking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G.9970/1 for </a:t>
            </a:r>
            <a:r>
              <a:rPr kumimoji="1" lang="en-GB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Smart Grid </a:t>
            </a: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and home networking management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G.9955/6 standards (</a:t>
            </a:r>
            <a:r>
              <a:rPr kumimoji="1" lang="en-GB" altLang="ja-JP" sz="2200" dirty="0" err="1" smtClean="0">
                <a:solidFill>
                  <a:schemeClr val="bg2"/>
                </a:solidFill>
                <a:ea typeface="ＭＳ Ｐゴシック" pitchFamily="34" charset="-128"/>
              </a:rPr>
              <a:t>G.hnem</a:t>
            </a: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) for narrowband OFDM Power Line Communications (PLC)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Approved G.9959 (Wireless Narrowband) regarding wireless narrowband transceivers for home networking in collaboration with ITU-R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Enhancing </a:t>
            </a:r>
            <a:r>
              <a:rPr lang="en-US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DSL</a:t>
            </a:r>
            <a:r>
              <a:rPr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 performance using vectoring</a:t>
            </a:r>
            <a:endParaRPr kumimoji="1" lang="en-US" altLang="ja-JP" sz="22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New work on </a:t>
            </a:r>
            <a:r>
              <a:rPr kumimoji="1" lang="en-US" altLang="ja-JP" sz="2200" dirty="0" err="1" smtClean="0">
                <a:solidFill>
                  <a:schemeClr val="bg2"/>
                </a:solidFill>
                <a:ea typeface="ＭＳ Ｐゴシック" pitchFamily="34" charset="-128"/>
              </a:rPr>
              <a:t>G.fast</a:t>
            </a: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 for up to 1 Gb/s for very short copper access lines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10Gb-capable PON systems; </a:t>
            </a:r>
            <a:r>
              <a:rPr kumimoji="1" lang="en-US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XG-PON</a:t>
            </a: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 series</a:t>
            </a:r>
          </a:p>
        </p:txBody>
      </p:sp>
    </p:spTree>
    <p:extLst>
      <p:ext uri="{BB962C8B-B14F-4D97-AF65-F5344CB8AC3E}">
        <p14:creationId xmlns:p14="http://schemas.microsoft.com/office/powerpoint/2010/main" val="415803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16002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1000" y="1600200"/>
            <a:ext cx="843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000" b="1">
              <a:latin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of achievements (WP2)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507288" cy="46418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Test methods of </a:t>
            </a:r>
            <a:r>
              <a:rPr kumimoji="1" lang="en-GB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optical fibres and cables</a:t>
            </a: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Optical terrestrial systems at </a:t>
            </a:r>
            <a:r>
              <a:rPr kumimoji="1" lang="en-US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40&amp;100 Gb/s</a:t>
            </a:r>
            <a:endParaRPr kumimoji="1" lang="en-GB" altLang="ja-JP" sz="2200" b="1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US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Optical components and subsystems </a:t>
            </a: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such as optical amplifier devices, optical splitters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US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Multi</a:t>
            </a:r>
            <a:r>
              <a:rPr kumimoji="1" lang="en-GB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-channel DWDM </a:t>
            </a: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applications for </a:t>
            </a:r>
            <a:r>
              <a:rPr kumimoji="1" lang="en-GB" altLang="ja-JP" sz="2200" dirty="0" err="1" smtClean="0">
                <a:solidFill>
                  <a:schemeClr val="bg2"/>
                </a:solidFill>
                <a:ea typeface="ＭＳ Ｐゴシック" pitchFamily="34" charset="-128"/>
              </a:rPr>
              <a:t>repeaterless</a:t>
            </a: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 optical submarine cable systems</a:t>
            </a:r>
            <a:endParaRPr kumimoji="1" lang="en-US" altLang="ja-JP" sz="22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New work on “Optical </a:t>
            </a:r>
            <a:r>
              <a:rPr kumimoji="1" lang="en-US" altLang="ja-JP" sz="2200" dirty="0" err="1" smtClean="0">
                <a:solidFill>
                  <a:schemeClr val="bg2"/>
                </a:solidFill>
                <a:ea typeface="ＭＳ Ｐゴシック" pitchFamily="34" charset="-128"/>
              </a:rPr>
              <a:t>fibre</a:t>
            </a: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 cable constructions for a new application” considering riser, high-density micro-cable and indoor/outdoor cables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Update </a:t>
            </a:r>
            <a:r>
              <a:rPr kumimoji="1" lang="en-GB" altLang="ja-JP" sz="2200" dirty="0" err="1" smtClean="0">
                <a:solidFill>
                  <a:schemeClr val="bg2"/>
                </a:solidFill>
                <a:ea typeface="ＭＳ Ｐゴシック" pitchFamily="34" charset="-128"/>
              </a:rPr>
              <a:t>L.dmosp</a:t>
            </a: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 “</a:t>
            </a:r>
            <a:r>
              <a:rPr kumimoji="1" lang="en-GB" altLang="ja-JP" sz="2200" b="1" dirty="0" smtClean="0">
                <a:solidFill>
                  <a:schemeClr val="bg2"/>
                </a:solidFill>
                <a:ea typeface="ＭＳ Ｐゴシック" pitchFamily="34" charset="-128"/>
              </a:rPr>
              <a:t>Disaster management for outside plant facilities</a:t>
            </a:r>
            <a:r>
              <a:rPr kumimoji="1" lang="en-GB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” </a:t>
            </a:r>
            <a:r>
              <a:rPr kumimoji="1" lang="en-US" altLang="ja-JP" sz="2200" dirty="0" smtClean="0">
                <a:solidFill>
                  <a:schemeClr val="bg2"/>
                </a:solidFill>
                <a:ea typeface="ＭＳ Ｐゴシック" pitchFamily="34" charset="-128"/>
              </a:rPr>
              <a:t>of optical cables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of achievements (WP3)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513"/>
            <a:ext cx="8784976" cy="46418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chemeClr val="bg2"/>
                </a:solidFill>
                <a:ea typeface="ＭＳ Ｐゴシック" pitchFamily="34" charset="-128"/>
              </a:rPr>
              <a:t>OTN hierarchy </a:t>
            </a: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(G.709), and OTN equipment specs (G.798) considering the </a:t>
            </a:r>
            <a:r>
              <a:rPr kumimoji="1" lang="en-US" altLang="ja-JP" sz="2400" b="1" dirty="0" smtClean="0">
                <a:solidFill>
                  <a:schemeClr val="bg2"/>
                </a:solidFill>
                <a:ea typeface="ＭＳ Ｐゴシック" pitchFamily="34" charset="-128"/>
              </a:rPr>
              <a:t>mappings for IEEE 40GBASE-R and 100GBASE-R </a:t>
            </a: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client signals </a:t>
            </a:r>
          </a:p>
          <a:p>
            <a:pPr eaLnBrk="1" hangingPunct="1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OTN linear and ring </a:t>
            </a:r>
            <a:r>
              <a:rPr kumimoji="1" lang="en-US" altLang="ja-JP" sz="2400" b="1" dirty="0" smtClean="0">
                <a:solidFill>
                  <a:schemeClr val="bg2"/>
                </a:solidFill>
                <a:ea typeface="ＭＳ Ｐゴシック" pitchFamily="34" charset="-128"/>
              </a:rPr>
              <a:t>protections</a:t>
            </a: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OTN error performance and OTN </a:t>
            </a:r>
            <a:r>
              <a:rPr kumimoji="1" lang="en-US" altLang="ja-JP" sz="2400" b="1" dirty="0" smtClean="0">
                <a:solidFill>
                  <a:schemeClr val="bg2"/>
                </a:solidFill>
                <a:ea typeface="ＭＳ Ｐゴシック" pitchFamily="34" charset="-128"/>
              </a:rPr>
              <a:t>jitter and wander </a:t>
            </a:r>
          </a:p>
          <a:p>
            <a:pPr eaLnBrk="1" hangingPunct="1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New Recommendation for hitless resizing of </a:t>
            </a:r>
            <a:r>
              <a:rPr kumimoji="1" lang="en-US" altLang="ja-JP" sz="2400" dirty="0" err="1" smtClean="0">
                <a:solidFill>
                  <a:schemeClr val="bg2"/>
                </a:solidFill>
                <a:ea typeface="ＭＳ Ｐゴシック" pitchFamily="34" charset="-128"/>
              </a:rPr>
              <a:t>ODUflex</a:t>
            </a: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 (GFP) signals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Progress on </a:t>
            </a:r>
            <a:r>
              <a:rPr kumimoji="1" lang="en-US" altLang="ja-JP" sz="2400" b="1" dirty="0" smtClean="0">
                <a:solidFill>
                  <a:schemeClr val="bg2"/>
                </a:solidFill>
                <a:ea typeface="ＭＳ Ｐゴシック" pitchFamily="34" charset="-128"/>
              </a:rPr>
              <a:t>Ethernet over Transport </a:t>
            </a:r>
            <a:r>
              <a:rPr kumimoji="1" lang="en-US" altLang="ja-JP" sz="2400" dirty="0" smtClean="0">
                <a:solidFill>
                  <a:schemeClr val="bg2"/>
                </a:solidFill>
                <a:ea typeface="ＭＳ Ｐゴシック" pitchFamily="34" charset="-128"/>
              </a:rPr>
              <a:t>Recommendations including the terminology, the equipment specifications , the OAM and the test equipment specification for Synchronous Ethernet</a:t>
            </a:r>
          </a:p>
        </p:txBody>
      </p:sp>
    </p:spTree>
    <p:extLst>
      <p:ext uri="{BB962C8B-B14F-4D97-AF65-F5344CB8AC3E}">
        <p14:creationId xmlns:p14="http://schemas.microsoft.com/office/powerpoint/2010/main" val="111550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ITU-T Handbooks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ja-JP" dirty="0" err="1" smtClean="0">
                <a:solidFill>
                  <a:schemeClr val="bg2"/>
                </a:solidFill>
                <a:latin typeface="+mj-lt"/>
                <a:ea typeface="ＭＳ Ｐゴシック" pitchFamily="34" charset="-128"/>
              </a:rPr>
              <a:t>Wireline</a:t>
            </a:r>
            <a:r>
              <a:rPr lang="en-GB" altLang="ja-JP" dirty="0" smtClean="0">
                <a:solidFill>
                  <a:schemeClr val="bg2"/>
                </a:solidFill>
                <a:latin typeface="+mj-lt"/>
                <a:ea typeface="ＭＳ Ｐゴシック" pitchFamily="34" charset="-128"/>
              </a:rPr>
              <a:t> Broadband Access Networks and Home Networking</a:t>
            </a:r>
          </a:p>
          <a:p>
            <a:pPr marL="742950" lvl="2" indent="-342900">
              <a:buSzPct val="75000"/>
              <a:buBlip>
                <a:blip r:embed="rId2"/>
              </a:buBlip>
            </a:pPr>
            <a:r>
              <a:rPr lang="en-US" altLang="ja-JP" sz="2400" dirty="0" smtClean="0">
                <a:solidFill>
                  <a:srgbClr val="000099"/>
                </a:solidFill>
                <a:ea typeface="ＭＳ Ｐゴシック" pitchFamily="34" charset="-128"/>
              </a:rPr>
              <a:t>WP1/15, </a:t>
            </a:r>
            <a:r>
              <a:rPr lang="en-US" altLang="ja-JP" sz="2400" dirty="0">
                <a:solidFill>
                  <a:srgbClr val="000099"/>
                </a:solidFill>
                <a:ea typeface="ＭＳ Ｐゴシック" pitchFamily="34" charset="-128"/>
              </a:rPr>
              <a:t>2010</a:t>
            </a:r>
          </a:p>
          <a:p>
            <a:pPr marL="342900" lvl="1" indent="-342900">
              <a:buClrTx/>
              <a:buSzPct val="75000"/>
              <a:buBlip>
                <a:blip r:embed="rId2"/>
              </a:buBlip>
            </a:pPr>
            <a:endParaRPr lang="en-US" altLang="ja-JP" sz="2800" dirty="0" smtClean="0">
              <a:latin typeface="+mj-lt"/>
              <a:ea typeface="ＭＳ Ｐゴシック" pitchFamily="34" charset="-128"/>
            </a:endParaRPr>
          </a:p>
          <a:p>
            <a:pPr marL="342900" lvl="1" indent="-342900">
              <a:buClrTx/>
              <a:buSzPct val="75000"/>
              <a:buBlip>
                <a:blip r:embed="rId2"/>
              </a:buBlip>
            </a:pPr>
            <a:r>
              <a:rPr lang="en-US" altLang="ja-JP" sz="2800" dirty="0" err="1" smtClean="0">
                <a:latin typeface="+mj-lt"/>
                <a:ea typeface="ＭＳ Ｐゴシック" pitchFamily="34" charset="-128"/>
              </a:rPr>
              <a:t>F</a:t>
            </a:r>
            <a:r>
              <a:rPr lang="en-US" altLang="ja-JP" sz="2800" dirty="0" err="1" smtClean="0">
                <a:solidFill>
                  <a:schemeClr val="bg2"/>
                </a:solidFill>
                <a:latin typeface="+mj-lt"/>
                <a:ea typeface="ＭＳ Ｐゴシック" pitchFamily="34" charset="-128"/>
              </a:rPr>
              <a:t>ibres</a:t>
            </a:r>
            <a:r>
              <a:rPr lang="en-US" altLang="ja-JP" sz="2800" dirty="0" smtClean="0">
                <a:solidFill>
                  <a:schemeClr val="bg2"/>
                </a:solidFill>
                <a:latin typeface="+mj-lt"/>
                <a:ea typeface="ＭＳ Ｐゴシック" pitchFamily="34" charset="-128"/>
              </a:rPr>
              <a:t>, cables and systems</a:t>
            </a:r>
          </a:p>
          <a:p>
            <a:pPr marL="742950" lvl="2" indent="-342900">
              <a:buSzPct val="75000"/>
              <a:buBlip>
                <a:blip r:embed="rId2"/>
              </a:buBlip>
            </a:pPr>
            <a:r>
              <a:rPr lang="en-US" altLang="ja-JP" sz="2400" dirty="0" smtClean="0">
                <a:latin typeface="+mj-lt"/>
                <a:ea typeface="ＭＳ Ｐゴシック" pitchFamily="34" charset="-128"/>
              </a:rPr>
              <a:t>WP2/15, 2009</a:t>
            </a:r>
            <a:endParaRPr lang="en-US" altLang="ja-JP" sz="2400" dirty="0">
              <a:latin typeface="+mj-lt"/>
              <a:ea typeface="ＭＳ Ｐゴシック" pitchFamily="34" charset="-128"/>
            </a:endParaRPr>
          </a:p>
          <a:p>
            <a:pPr marL="342900" lvl="1" indent="-342900">
              <a:buClrTx/>
              <a:buSzPct val="75000"/>
              <a:buBlip>
                <a:blip r:embed="rId2"/>
              </a:buBlip>
            </a:pPr>
            <a:endParaRPr lang="en-US" altLang="ja-JP" sz="2800" dirty="0" smtClean="0">
              <a:latin typeface="+mj-lt"/>
              <a:ea typeface="ＭＳ Ｐゴシック" pitchFamily="34" charset="-128"/>
            </a:endParaRPr>
          </a:p>
          <a:p>
            <a:pPr marL="342900" lvl="1" indent="-342900">
              <a:buClrTx/>
              <a:buSzPct val="75000"/>
              <a:buBlip>
                <a:blip r:embed="rId2"/>
              </a:buBlip>
            </a:pPr>
            <a:r>
              <a:rPr lang="en-US" altLang="ja-JP" sz="2800" dirty="0" smtClean="0">
                <a:latin typeface="+mj-lt"/>
                <a:ea typeface="ＭＳ Ｐゴシック" pitchFamily="34" charset="-128"/>
              </a:rPr>
              <a:t>O</a:t>
            </a:r>
            <a:r>
              <a:rPr lang="en-US" altLang="ja-JP" sz="2800" dirty="0" smtClean="0">
                <a:solidFill>
                  <a:schemeClr val="bg2"/>
                </a:solidFill>
                <a:latin typeface="+mj-lt"/>
                <a:ea typeface="ＭＳ Ｐゴシック" pitchFamily="34" charset="-128"/>
              </a:rPr>
              <a:t>ptical transport systems – from TDM to packet</a:t>
            </a:r>
          </a:p>
          <a:p>
            <a:pPr marL="742950" lvl="2" indent="-342900">
              <a:buSzPct val="75000"/>
              <a:buBlip>
                <a:blip r:embed="rId2"/>
              </a:buBlip>
            </a:pPr>
            <a:r>
              <a:rPr lang="en-US" altLang="ja-JP" sz="2400" dirty="0" smtClean="0">
                <a:latin typeface="+mj-lt"/>
                <a:ea typeface="ＭＳ Ｐゴシック" pitchFamily="34" charset="-128"/>
              </a:rPr>
              <a:t>WP3/15, </a:t>
            </a:r>
            <a:r>
              <a:rPr lang="en-US" altLang="ja-JP" sz="2400" dirty="0">
                <a:latin typeface="+mj-lt"/>
                <a:ea typeface="ＭＳ Ｐゴシック" pitchFamily="34" charset="-128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40036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16002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600200"/>
            <a:ext cx="843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000" b="1"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r>
              <a:rPr lang="en-GB" smtClean="0"/>
              <a:t> (I)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altLang="ja-JP" sz="2800" dirty="0" smtClean="0">
                <a:ea typeface="ＭＳ Ｐゴシック" pitchFamily="34" charset="-128"/>
              </a:rPr>
              <a:t>Faster </a:t>
            </a:r>
            <a:r>
              <a:rPr lang="en-US" altLang="ja-JP" sz="2800" b="1" dirty="0" smtClean="0">
                <a:ea typeface="ＭＳ Ｐゴシック" pitchFamily="34" charset="-128"/>
              </a:rPr>
              <a:t>broadband access </a:t>
            </a:r>
            <a:r>
              <a:rPr lang="en-US" altLang="ja-JP" sz="2800" dirty="0" smtClean="0">
                <a:ea typeface="ＭＳ Ｐゴシック" pitchFamily="34" charset="-128"/>
              </a:rPr>
              <a:t>solutions over </a:t>
            </a:r>
            <a:r>
              <a:rPr lang="en-US" altLang="ja-JP" sz="2800" dirty="0" err="1" smtClean="0">
                <a:ea typeface="ＭＳ Ｐゴシック" pitchFamily="34" charset="-128"/>
              </a:rPr>
              <a:t>fibre</a:t>
            </a:r>
            <a:r>
              <a:rPr lang="en-US" altLang="ja-JP" sz="2800" dirty="0" smtClean="0">
                <a:ea typeface="ＭＳ Ｐゴシック" pitchFamily="34" charset="-128"/>
              </a:rPr>
              <a:t>, copper and </a:t>
            </a:r>
            <a:r>
              <a:rPr lang="en-US" altLang="ja-JP" sz="2800" dirty="0" err="1" smtClean="0">
                <a:ea typeface="ＭＳ Ｐゴシック" pitchFamily="34" charset="-128"/>
              </a:rPr>
              <a:t>fibre</a:t>
            </a:r>
            <a:r>
              <a:rPr lang="en-US" altLang="ja-JP" sz="2800" dirty="0" smtClean="0">
                <a:ea typeface="ＭＳ Ｐゴシック" pitchFamily="34" charset="-128"/>
              </a:rPr>
              <a:t> plus copper</a:t>
            </a:r>
          </a:p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altLang="ja-JP" sz="2800" b="1" dirty="0" smtClean="0">
                <a:ea typeface="ＭＳ Ｐゴシック" pitchFamily="34" charset="-128"/>
              </a:rPr>
              <a:t>In-premises networking</a:t>
            </a:r>
            <a:r>
              <a:rPr lang="en-US" altLang="ja-JP" sz="2800" dirty="0" smtClean="0">
                <a:ea typeface="ＭＳ Ｐゴシック" pitchFamily="34" charset="-128"/>
              </a:rPr>
              <a:t> transceivers for twisted pair, coax and </a:t>
            </a:r>
            <a:r>
              <a:rPr lang="en-US" altLang="ja-JP" sz="2800" dirty="0" err="1" smtClean="0">
                <a:ea typeface="ＭＳ Ｐゴシック" pitchFamily="34" charset="-128"/>
              </a:rPr>
              <a:t>powerline</a:t>
            </a:r>
            <a:r>
              <a:rPr lang="en-US" altLang="ja-JP" sz="2800" dirty="0" smtClean="0">
                <a:ea typeface="ＭＳ Ｐゴシック" pitchFamily="34" charset="-128"/>
              </a:rPr>
              <a:t> including support for </a:t>
            </a:r>
            <a:r>
              <a:rPr lang="en-US" altLang="ja-JP" sz="2800" b="1" dirty="0" smtClean="0">
                <a:ea typeface="ＭＳ Ｐゴシック" pitchFamily="34" charset="-128"/>
              </a:rPr>
              <a:t>Smart Grid </a:t>
            </a:r>
            <a:r>
              <a:rPr lang="en-US" altLang="ja-JP" sz="2800" dirty="0" smtClean="0">
                <a:ea typeface="ＭＳ Ｐゴシック" pitchFamily="34" charset="-128"/>
              </a:rPr>
              <a:t>energy management</a:t>
            </a:r>
          </a:p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altLang="ja-JP" sz="2800" dirty="0" smtClean="0">
                <a:ea typeface="ＭＳ Ｐゴシック" pitchFamily="34" charset="-128"/>
              </a:rPr>
              <a:t>Improved </a:t>
            </a:r>
            <a:r>
              <a:rPr lang="en-US" altLang="ja-JP" sz="2800" b="1" dirty="0" smtClean="0">
                <a:ea typeface="ＭＳ Ｐゴシック" pitchFamily="34" charset="-128"/>
              </a:rPr>
              <a:t>optical systems</a:t>
            </a:r>
            <a:r>
              <a:rPr lang="en-US" altLang="ja-JP" sz="2800" dirty="0" smtClean="0">
                <a:ea typeface="ＭＳ Ｐゴシック" pitchFamily="34" charset="-128"/>
              </a:rPr>
              <a:t> and associated installation and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16002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1600200"/>
            <a:ext cx="843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000" b="1">
              <a:latin typeface="Arial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r>
              <a:rPr lang="en-GB" smtClean="0"/>
              <a:t> (I</a:t>
            </a:r>
            <a:r>
              <a:rPr lang="en-US" smtClean="0"/>
              <a:t>I</a:t>
            </a:r>
            <a:r>
              <a:rPr lang="en-GB" smtClean="0"/>
              <a:t>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de-DE" altLang="ja-JP" sz="2800" dirty="0" smtClean="0">
                <a:ea typeface="ＭＳ Ｐゴシック" pitchFamily="34" charset="-128"/>
              </a:rPr>
              <a:t>Easy and environmentally friendly installation technology for </a:t>
            </a:r>
            <a:r>
              <a:rPr lang="de-DE" altLang="ja-JP" sz="2800" b="1" dirty="0" smtClean="0">
                <a:ea typeface="ＭＳ Ｐゴシック" pitchFamily="34" charset="-128"/>
              </a:rPr>
              <a:t>outside plant</a:t>
            </a:r>
          </a:p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de-DE" altLang="ja-JP" sz="2800" b="1" dirty="0" smtClean="0">
                <a:ea typeface="ＭＳ Ｐゴシック" pitchFamily="34" charset="-128"/>
              </a:rPr>
              <a:t>Fibres</a:t>
            </a:r>
            <a:r>
              <a:rPr lang="de-DE" altLang="ja-JP" sz="2800" dirty="0" smtClean="0">
                <a:ea typeface="ＭＳ Ｐゴシック" pitchFamily="34" charset="-128"/>
              </a:rPr>
              <a:t>: robustness and low bending loss</a:t>
            </a:r>
            <a:endParaRPr lang="en-US" altLang="ja-JP" sz="2800" dirty="0" smtClean="0">
              <a:ea typeface="ＭＳ Ｐゴシック" pitchFamily="34" charset="-128"/>
            </a:endParaRPr>
          </a:p>
          <a:p>
            <a:pPr marL="185738" lvl="2" indent="-185738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altLang="ja-JP" sz="2800" dirty="0" smtClean="0">
                <a:ea typeface="ＭＳ Ｐゴシック" pitchFamily="34" charset="-128"/>
              </a:rPr>
              <a:t>Faster, more efficient </a:t>
            </a:r>
            <a:r>
              <a:rPr lang="en-US" altLang="ja-JP" sz="2800" b="1" dirty="0" smtClean="0">
                <a:ea typeface="ＭＳ Ｐゴシック" pitchFamily="34" charset="-128"/>
              </a:rPr>
              <a:t>core transport </a:t>
            </a:r>
            <a:r>
              <a:rPr lang="en-US" altLang="ja-JP" sz="2800" dirty="0" smtClean="0">
                <a:ea typeface="ＭＳ Ｐゴシック" pitchFamily="34" charset="-128"/>
              </a:rPr>
              <a:t>solutions, including protection, timing, OAM and element management – beyond 100Gb/s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14A8851139441A05482C1F1FF7A11" ma:contentTypeVersion="3" ma:contentTypeDescription="Create a new document." ma:contentTypeScope="" ma:versionID="c994c492a03019fa369b4215cac54f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C78D14-31AE-45C9-B905-85379EA5124C}"/>
</file>

<file path=customXml/itemProps2.xml><?xml version="1.0" encoding="utf-8"?>
<ds:datastoreItem xmlns:ds="http://schemas.openxmlformats.org/officeDocument/2006/customXml" ds:itemID="{CF3C4048-7DDF-47A1-8F6E-DDD629BA7637}"/>
</file>

<file path=customXml/itemProps3.xml><?xml version="1.0" encoding="utf-8"?>
<ds:datastoreItem xmlns:ds="http://schemas.openxmlformats.org/officeDocument/2006/customXml" ds:itemID="{5F2E3D3A-4C75-40D6-8A85-4E7BC8D74E3B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2021</TotalTime>
  <Words>817</Words>
  <Application>Microsoft Office PowerPoint</Application>
  <PresentationFormat>On-screen Show (4:3)</PresentationFormat>
  <Paragraphs>145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ITU-e</vt:lpstr>
      <vt:lpstr>ITU-T Study Group 15 Optical transport networks and access network infrastructures</vt:lpstr>
      <vt:lpstr>Contents</vt:lpstr>
      <vt:lpstr>Terms of Reference</vt:lpstr>
      <vt:lpstr>Highlights of achievements (WP1)</vt:lpstr>
      <vt:lpstr>Highlights of achievements (WP2)</vt:lpstr>
      <vt:lpstr>Highlights of achievements (WP3)</vt:lpstr>
      <vt:lpstr>New ITU-T Handbooks</vt:lpstr>
      <vt:lpstr>Future Work (I)</vt:lpstr>
      <vt:lpstr>Future Work (II)</vt:lpstr>
      <vt:lpstr>Conclusion</vt:lpstr>
      <vt:lpstr>Supplemental Slides</vt:lpstr>
      <vt:lpstr>Management Team</vt:lpstr>
      <vt:lpstr>Study Group Structure</vt:lpstr>
      <vt:lpstr>Statistics (I)</vt:lpstr>
      <vt:lpstr>Statistics (II)</vt:lpstr>
      <vt:lpstr>PowerPoint Presentation</vt:lpstr>
      <vt:lpstr>Workshops</vt:lpstr>
      <vt:lpstr>Tutorials and webinars</vt:lpstr>
      <vt:lpstr>Thank you!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SG15 presentation for WTSA-12</dc:title>
  <dc:creator>Yoichi Maeda</dc:creator>
  <cp:lastModifiedBy>Al-Mnini, Lara</cp:lastModifiedBy>
  <cp:revision>320</cp:revision>
  <cp:lastPrinted>2012-11-18T11:25:22Z</cp:lastPrinted>
  <dcterms:created xsi:type="dcterms:W3CDTF">2007-02-20T15:47:31Z</dcterms:created>
  <dcterms:modified xsi:type="dcterms:W3CDTF">2012-11-19T07:50:53Z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0x01010058714A8851139441A05482C1F1FF7A11</vt:lpwstr>
  </property>
</Properties>
</file>