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8" r:id="rId2"/>
    <p:sldId id="259" r:id="rId3"/>
    <p:sldId id="261" r:id="rId4"/>
    <p:sldId id="266" r:id="rId5"/>
    <p:sldId id="267" r:id="rId6"/>
    <p:sldId id="284" r:id="rId7"/>
    <p:sldId id="270" r:id="rId8"/>
    <p:sldId id="272" r:id="rId9"/>
    <p:sldId id="274" r:id="rId10"/>
    <p:sldId id="276" r:id="rId11"/>
    <p:sldId id="277" r:id="rId12"/>
    <p:sldId id="278" r:id="rId13"/>
    <p:sldId id="279" r:id="rId14"/>
    <p:sldId id="283" r:id="rId1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0E438A"/>
    <a:srgbClr val="525152"/>
    <a:srgbClr val="0099CC"/>
    <a:srgbClr val="33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92" autoAdjust="0"/>
    <p:restoredTop sz="88552" autoAdjust="0"/>
  </p:normalViewPr>
  <p:slideViewPr>
    <p:cSldViewPr>
      <p:cViewPr>
        <p:scale>
          <a:sx n="125" d="100"/>
          <a:sy n="125" d="100"/>
        </p:scale>
        <p:origin x="-264" y="5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040" y="-96"/>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69D0D85-7253-4F50-9F57-A6CE08D88F6A}" type="slidenum">
              <a:rPr lang="en-US"/>
              <a:pPr>
                <a:defRPr/>
              </a:pPr>
              <a:t>‹#›</a:t>
            </a:fld>
            <a:endParaRPr lang="en-US"/>
          </a:p>
        </p:txBody>
      </p:sp>
    </p:spTree>
    <p:extLst>
      <p:ext uri="{BB962C8B-B14F-4D97-AF65-F5344CB8AC3E}">
        <p14:creationId xmlns:p14="http://schemas.microsoft.com/office/powerpoint/2010/main" val="3583877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D54ED25-016A-477D-ADFF-340790E98BAB}" type="slidenum">
              <a:rPr lang="en-US"/>
              <a:pPr>
                <a:defRPr/>
              </a:pPr>
              <a:t>‹#›</a:t>
            </a:fld>
            <a:endParaRPr lang="en-US"/>
          </a:p>
        </p:txBody>
      </p:sp>
    </p:spTree>
    <p:extLst>
      <p:ext uri="{BB962C8B-B14F-4D97-AF65-F5344CB8AC3E}">
        <p14:creationId xmlns:p14="http://schemas.microsoft.com/office/powerpoint/2010/main" val="3600259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881CE703-F9B5-47FB-B074-23B569A66E03}" type="slidenum">
              <a:rPr lang="en-US"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eaLnBrk="1" hangingPunct="1"/>
            <a:endParaRPr lang="en-US" smtClean="0"/>
          </a:p>
        </p:txBody>
      </p:sp>
      <p:sp>
        <p:nvSpPr>
          <p:cNvPr id="19460" name="Slide Number Placeholder 3"/>
          <p:cNvSpPr>
            <a:spLocks noGrp="1"/>
          </p:cNvSpPr>
          <p:nvPr>
            <p:ph type="sldNum" sz="quarter" idx="5"/>
          </p:nvPr>
        </p:nvSpPr>
        <p:spPr>
          <a:noFill/>
          <a:ln>
            <a:miter lim="800000"/>
            <a:headEnd/>
            <a:tailEnd/>
          </a:ln>
        </p:spPr>
        <p:txBody>
          <a:bodyPr/>
          <a:lstStyle/>
          <a:p>
            <a:fld id="{41BC89E1-7A2D-475A-8C56-68831A72AB99}"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354256E5-7683-4412-8802-A0F8FA57972E}" type="slidenum">
              <a:rPr lang="en-US" smtClean="0"/>
              <a:pPr/>
              <a:t>10</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mtClean="0"/>
              <a:t>COUNTRY: should be the letter acronym, e.g. USA, I (for Italy), J (Japan), etc, as used in the ITU list of participants</a:t>
            </a:r>
          </a:p>
          <a:p>
            <a:pPr eaLnBrk="1" hangingPunct="1"/>
            <a:r>
              <a:rPr lang="en-US" smtClean="0"/>
              <a:t>Delete UNUSED rows in the PowerPoint table</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17"/>
          <p:cNvSpPr txBox="1">
            <a:spLocks noChangeArrowheads="1"/>
          </p:cNvSpPr>
          <p:nvPr userDrawn="1"/>
        </p:nvSpPr>
        <p:spPr bwMode="auto">
          <a:xfrm>
            <a:off x="1752600" y="4581525"/>
            <a:ext cx="56388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spcBef>
                <a:spcPct val="20000"/>
              </a:spcBef>
              <a:defRPr/>
            </a:pPr>
            <a:r>
              <a:rPr lang="en-GB" sz="3200" b="1" dirty="0" smtClean="0">
                <a:latin typeface="Century Gothic" pitchFamily="34" charset="0"/>
              </a:rPr>
              <a:t>Summary of Results</a:t>
            </a:r>
          </a:p>
          <a:p>
            <a:pPr algn="ctr" eaLnBrk="1" hangingPunct="1">
              <a:spcBef>
                <a:spcPct val="20000"/>
              </a:spcBef>
              <a:defRPr/>
            </a:pPr>
            <a:r>
              <a:rPr lang="en-GB" sz="3200" b="1" dirty="0" smtClean="0">
                <a:latin typeface="Century Gothic" pitchFamily="34" charset="0"/>
              </a:rPr>
              <a:t>Study Period 2009-2012</a:t>
            </a:r>
            <a:endParaRPr lang="en-GB" b="1" dirty="0" smtClean="0">
              <a:latin typeface="Century Gothic" pitchFamily="34" charset="0"/>
            </a:endParaRPr>
          </a:p>
        </p:txBody>
      </p:sp>
      <p:pic>
        <p:nvPicPr>
          <p:cNvPr id="6" name="Picture 5"/>
          <p:cNvPicPr>
            <a:picLocks noChangeAspect="1"/>
          </p:cNvPicPr>
          <p:nvPr userDrawn="1"/>
        </p:nvPicPr>
        <p:blipFill>
          <a:blip r:embed="rId3" cstate="print"/>
          <a:srcRect/>
          <a:stretch>
            <a:fillRect/>
          </a:stretch>
        </p:blipFill>
        <p:spPr bwMode="auto">
          <a:xfrm>
            <a:off x="3276600" y="2135188"/>
            <a:ext cx="2590800" cy="2230437"/>
          </a:xfrm>
          <a:prstGeom prst="rect">
            <a:avLst/>
          </a:prstGeom>
          <a:noFill/>
          <a:ln w="9525">
            <a:noFill/>
            <a:miter lim="800000"/>
            <a:headEnd/>
            <a:tailEnd/>
          </a:ln>
        </p:spPr>
      </p:pic>
      <p:sp>
        <p:nvSpPr>
          <p:cNvPr id="326669" name="Rectangle 13"/>
          <p:cNvSpPr>
            <a:spLocks noGrp="1" noChangeArrowheads="1"/>
          </p:cNvSpPr>
          <p:nvPr>
            <p:ph type="ctrTitle"/>
          </p:nvPr>
        </p:nvSpPr>
        <p:spPr>
          <a:xfrm>
            <a:off x="647700" y="533400"/>
            <a:ext cx="7848600" cy="1371600"/>
          </a:xfrm>
        </p:spPr>
        <p:txBody>
          <a:bodyPr anchorCtr="0"/>
          <a:lstStyle>
            <a:lvl1pPr>
              <a:defRPr/>
            </a:lvl1pPr>
          </a:lstStyle>
          <a:p>
            <a:pPr lvl="0"/>
            <a:r>
              <a:rPr lang="en-US" noProof="0" smtClean="0"/>
              <a:t>ITU-T Study Group XX</a:t>
            </a:r>
            <a:br>
              <a:rPr lang="en-US" noProof="0" smtClean="0"/>
            </a:br>
            <a:r>
              <a:rPr lang="en-US" noProof="0" smtClean="0"/>
              <a:t>Title</a:t>
            </a:r>
            <a:endParaRPr lang="en-GB" noProof="0" smtClean="0"/>
          </a:p>
        </p:txBody>
      </p:sp>
      <p:sp>
        <p:nvSpPr>
          <p:cNvPr id="326670" name="Rectangle 14"/>
          <p:cNvSpPr>
            <a:spLocks noGrp="1" noChangeArrowheads="1"/>
          </p:cNvSpPr>
          <p:nvPr>
            <p:ph type="subTitle" idx="1"/>
          </p:nvPr>
        </p:nvSpPr>
        <p:spPr>
          <a:xfrm>
            <a:off x="1524000" y="5854303"/>
            <a:ext cx="6400800" cy="609600"/>
          </a:xfrm>
        </p:spPr>
        <p:txBody>
          <a:bodyPr/>
          <a:lstStyle>
            <a:lvl1pPr marL="0" indent="0" algn="ctr">
              <a:buFontTx/>
              <a:buNone/>
              <a:defRPr/>
            </a:lvl1pPr>
          </a:lstStyle>
          <a:p>
            <a:pPr lvl="0"/>
            <a:r>
              <a:rPr lang="fr-CH" noProof="0" smtClean="0"/>
              <a:t>Chairman’s name</a:t>
            </a:r>
            <a:endParaRPr lang="en-GB" noProof="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525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52513"/>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5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52513"/>
            <a:ext cx="8229600" cy="4641850"/>
          </a:xfrm>
        </p:spPr>
        <p:txBody>
          <a:bodyPr/>
          <a:lstStyle/>
          <a:p>
            <a:pPr lvl="0"/>
            <a:endParaRPr lang="en-US" noProof="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5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052513"/>
            <a:ext cx="4038600" cy="4641850"/>
          </a:xfrm>
        </p:spPr>
        <p:txBody>
          <a:bodyPr/>
          <a:lstStyle/>
          <a:p>
            <a:pPr lvl="0"/>
            <a:endParaRPr lang="en-US" noProof="0" smtClean="0"/>
          </a:p>
        </p:txBody>
      </p:sp>
      <p:sp>
        <p:nvSpPr>
          <p:cNvPr id="4" name="Text Placeholder 3"/>
          <p:cNvSpPr>
            <a:spLocks noGrp="1"/>
          </p:cNvSpPr>
          <p:nvPr>
            <p:ph type="body" sz="half" idx="2"/>
          </p:nvPr>
        </p:nvSpPr>
        <p:spPr>
          <a:xfrm>
            <a:off x="4648200" y="1052513"/>
            <a:ext cx="4038600" cy="464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Watermark"/>
          <p:cNvPicPr>
            <a:picLocks noChangeAspect="1" noChangeArrowheads="1"/>
          </p:cNvPicPr>
          <p:nvPr userDrawn="1"/>
        </p:nvPicPr>
        <p:blipFill>
          <a:blip r:embed="rId9"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36"/>
          <p:cNvSpPr>
            <a:spLocks noGrp="1" noChangeArrowheads="1"/>
          </p:cNvSpPr>
          <p:nvPr>
            <p:ph type="title"/>
          </p:nvPr>
        </p:nvSpPr>
        <p:spPr bwMode="auto">
          <a:xfrm>
            <a:off x="0" y="0"/>
            <a:ext cx="9144000" cy="1052513"/>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8" name="Text Box 38"/>
          <p:cNvSpPr txBox="1">
            <a:spLocks noChangeArrowheads="1"/>
          </p:cNvSpPr>
          <p:nvPr userDrawn="1"/>
        </p:nvSpPr>
        <p:spPr bwMode="auto">
          <a:xfrm>
            <a:off x="7620000" y="6175375"/>
            <a:ext cx="12811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nSpc>
                <a:spcPct val="90000"/>
              </a:lnSpc>
              <a:defRPr/>
            </a:pPr>
            <a:r>
              <a:rPr lang="en-US" sz="1000" smtClean="0">
                <a:solidFill>
                  <a:schemeClr val="bg1"/>
                </a:solidFill>
                <a:latin typeface="Univers" pitchFamily="34" charset="0"/>
              </a:rPr>
              <a:t>International</a:t>
            </a:r>
            <a:br>
              <a:rPr lang="en-US" sz="1000" smtClean="0">
                <a:solidFill>
                  <a:schemeClr val="bg1"/>
                </a:solidFill>
                <a:latin typeface="Univers" pitchFamily="34" charset="0"/>
              </a:rPr>
            </a:br>
            <a:r>
              <a:rPr lang="en-US" sz="1000" smtClean="0">
                <a:solidFill>
                  <a:schemeClr val="bg1"/>
                </a:solidFill>
                <a:latin typeface="Univers" pitchFamily="34" charset="0"/>
              </a:rPr>
              <a:t>Telecommunication</a:t>
            </a:r>
            <a:br>
              <a:rPr lang="en-US" sz="1000" smtClean="0">
                <a:solidFill>
                  <a:schemeClr val="bg1"/>
                </a:solidFill>
                <a:latin typeface="Univers" pitchFamily="34" charset="0"/>
              </a:rPr>
            </a:br>
            <a:r>
              <a:rPr lang="en-US" sz="1000" smtClean="0">
                <a:solidFill>
                  <a:schemeClr val="bg1"/>
                </a:solidFill>
                <a:latin typeface="Univers" pitchFamily="34" charset="0"/>
              </a:rPr>
              <a:t>Union</a:t>
            </a:r>
          </a:p>
        </p:txBody>
      </p:sp>
      <p:sp>
        <p:nvSpPr>
          <p:cNvPr id="1029" name="Rectangle 41"/>
          <p:cNvSpPr>
            <a:spLocks noGrp="1" noChangeArrowheads="1"/>
          </p:cNvSpPr>
          <p:nvPr>
            <p:ph type="body" idx="1"/>
          </p:nvPr>
        </p:nvSpPr>
        <p:spPr bwMode="auto">
          <a:xfrm>
            <a:off x="457200" y="1052513"/>
            <a:ext cx="8229600" cy="464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43"/>
          <p:cNvSpPr>
            <a:spLocks noChangeArrowheads="1"/>
          </p:cNvSpPr>
          <p:nvPr/>
        </p:nvSpPr>
        <p:spPr bwMode="auto">
          <a:xfrm>
            <a:off x="7239000" y="6477000"/>
            <a:ext cx="1905000" cy="381000"/>
          </a:xfrm>
          <a:prstGeom prst="rect">
            <a:avLst/>
          </a:prstGeom>
          <a:noFill/>
          <a:ln w="9525">
            <a:noFill/>
            <a:miter lim="800000"/>
            <a:headEnd/>
            <a:tailEnd/>
          </a:ln>
          <a:effectLst/>
        </p:spPr>
        <p:txBody>
          <a:bodyPr anchor="b"/>
          <a:lstStyle/>
          <a:p>
            <a:pPr algn="r" eaLnBrk="1" hangingPunct="1"/>
            <a:fld id="{CC2CBCEC-1213-47BB-BCED-223D6EB217C4}" type="slidenum">
              <a:rPr lang="fr-FR" sz="1200"/>
              <a:pPr algn="r" eaLnBrk="1" hangingPunct="1"/>
              <a:t>‹#›</a:t>
            </a:fld>
            <a:endParaRPr lang="fr-FR" sz="1200"/>
          </a:p>
        </p:txBody>
      </p:sp>
      <p:sp>
        <p:nvSpPr>
          <p:cNvPr id="1031" name="Rectangle 45"/>
          <p:cNvSpPr>
            <a:spLocks noChangeArrowheads="1"/>
          </p:cNvSpPr>
          <p:nvPr userDrawn="1"/>
        </p:nvSpPr>
        <p:spPr bwMode="auto">
          <a:xfrm>
            <a:off x="1331913" y="5829300"/>
            <a:ext cx="6480175" cy="838200"/>
          </a:xfrm>
          <a:prstGeom prst="rect">
            <a:avLst/>
          </a:prstGeom>
          <a:noFill/>
          <a:ln w="38100">
            <a:solidFill>
              <a:srgbClr val="0066CC"/>
            </a:solidFill>
            <a:miter lim="800000"/>
            <a:headEnd/>
            <a:tailEnd/>
          </a:ln>
          <a:effectLst/>
        </p:spPr>
        <p:txBody>
          <a:bodyPr anchor="ctr" anchorCtr="1"/>
          <a:lstStyle/>
          <a:p>
            <a:pPr marL="342900" indent="-342900" algn="ctr" eaLnBrk="1" hangingPunct="1">
              <a:spcBef>
                <a:spcPct val="20000"/>
              </a:spcBef>
            </a:pPr>
            <a:r>
              <a:rPr lang="en-GB" b="1">
                <a:solidFill>
                  <a:schemeClr val="accent2"/>
                </a:solidFill>
              </a:rPr>
              <a:t>ITU-T Study Group 11</a:t>
            </a:r>
          </a:p>
          <a:p>
            <a:pPr marL="342900" indent="-342900" algn="ctr" eaLnBrk="1" hangingPunct="1"/>
            <a:r>
              <a:rPr lang="en-GB" sz="1400" b="1">
                <a:solidFill>
                  <a:schemeClr val="accent2"/>
                </a:solidFill>
              </a:rPr>
              <a:t>Signalling, Protocols and Testing</a:t>
            </a:r>
          </a:p>
        </p:txBody>
      </p:sp>
      <p:pic>
        <p:nvPicPr>
          <p:cNvPr id="1032" name="Picture 49" descr="FB_02"/>
          <p:cNvPicPr>
            <a:picLocks noChangeAspect="1" noChangeArrowheads="1"/>
          </p:cNvPicPr>
          <p:nvPr userDrawn="1"/>
        </p:nvPicPr>
        <p:blipFill>
          <a:blip r:embed="rId10" cstate="print"/>
          <a:srcRect/>
          <a:stretch>
            <a:fillRect/>
          </a:stretch>
        </p:blipFill>
        <p:spPr bwMode="auto">
          <a:xfrm>
            <a:off x="8243888" y="5829300"/>
            <a:ext cx="693737" cy="768350"/>
          </a:xfrm>
          <a:prstGeom prst="rect">
            <a:avLst/>
          </a:prstGeom>
          <a:noFill/>
          <a:ln w="9525">
            <a:noFill/>
            <a:miter lim="800000"/>
            <a:headEnd/>
            <a:tailEnd/>
          </a:ln>
        </p:spPr>
      </p:pic>
      <p:pic>
        <p:nvPicPr>
          <p:cNvPr id="10" name="Picture 9"/>
          <p:cNvPicPr>
            <a:picLocks noChangeAspect="1"/>
          </p:cNvPicPr>
          <p:nvPr userDrawn="1"/>
        </p:nvPicPr>
        <p:blipFill>
          <a:blip r:embed="rId11" cstate="print"/>
          <a:srcRect/>
          <a:stretch>
            <a:fillRect/>
          </a:stretch>
        </p:blipFill>
        <p:spPr bwMode="auto">
          <a:xfrm>
            <a:off x="155575" y="5805488"/>
            <a:ext cx="10318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1" r:id="rId2"/>
    <p:sldLayoutId id="2147483702" r:id="rId3"/>
    <p:sldLayoutId id="2147483703" r:id="rId4"/>
    <p:sldLayoutId id="2147483704" r:id="rId5"/>
    <p:sldLayoutId id="2147483705" r:id="rId6"/>
    <p:sldLayoutId id="2147483706" r:id="rId7"/>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3600" b="1">
          <a:solidFill>
            <a:schemeClr val="bg2"/>
          </a:solidFill>
          <a:latin typeface="+mj-lt"/>
          <a:ea typeface="+mj-ea"/>
          <a:cs typeface="+mj-cs"/>
        </a:defRPr>
      </a:lvl1pPr>
      <a:lvl2pPr algn="ctr" rtl="0" eaLnBrk="0" fontAlgn="base" hangingPunct="0">
        <a:spcBef>
          <a:spcPct val="0"/>
        </a:spcBef>
        <a:spcAft>
          <a:spcPct val="0"/>
        </a:spcAft>
        <a:defRPr sz="3600" b="1">
          <a:solidFill>
            <a:schemeClr val="bg2"/>
          </a:solidFill>
          <a:latin typeface="Verdana" pitchFamily="34" charset="0"/>
        </a:defRPr>
      </a:lvl2pPr>
      <a:lvl3pPr algn="ctr" rtl="0" eaLnBrk="0" fontAlgn="base" hangingPunct="0">
        <a:spcBef>
          <a:spcPct val="0"/>
        </a:spcBef>
        <a:spcAft>
          <a:spcPct val="0"/>
        </a:spcAft>
        <a:defRPr sz="3600" b="1">
          <a:solidFill>
            <a:schemeClr val="bg2"/>
          </a:solidFill>
          <a:latin typeface="Verdana" pitchFamily="34" charset="0"/>
        </a:defRPr>
      </a:lvl3pPr>
      <a:lvl4pPr algn="ctr" rtl="0" eaLnBrk="0" fontAlgn="base" hangingPunct="0">
        <a:spcBef>
          <a:spcPct val="0"/>
        </a:spcBef>
        <a:spcAft>
          <a:spcPct val="0"/>
        </a:spcAft>
        <a:defRPr sz="3600" b="1">
          <a:solidFill>
            <a:schemeClr val="bg2"/>
          </a:solidFill>
          <a:latin typeface="Verdana" pitchFamily="34" charset="0"/>
        </a:defRPr>
      </a:lvl4pPr>
      <a:lvl5pPr algn="ctr" rtl="0" eaLnBrk="0" fontAlgn="base" hangingPunct="0">
        <a:spcBef>
          <a:spcPct val="0"/>
        </a:spcBef>
        <a:spcAft>
          <a:spcPct val="0"/>
        </a:spcAft>
        <a:defRPr sz="3600" b="1">
          <a:solidFill>
            <a:schemeClr val="bg2"/>
          </a:solidFill>
          <a:latin typeface="Verdana" pitchFamily="34" charset="0"/>
        </a:defRPr>
      </a:lvl5pPr>
      <a:lvl6pPr marL="457200" algn="ctr" rtl="0" eaLnBrk="0" fontAlgn="base" hangingPunct="0">
        <a:spcBef>
          <a:spcPct val="0"/>
        </a:spcBef>
        <a:spcAft>
          <a:spcPct val="0"/>
        </a:spcAft>
        <a:defRPr sz="3600" b="1">
          <a:solidFill>
            <a:schemeClr val="bg2"/>
          </a:solidFill>
          <a:latin typeface="Verdana" pitchFamily="34" charset="0"/>
        </a:defRPr>
      </a:lvl6pPr>
      <a:lvl7pPr marL="914400" algn="ctr" rtl="0" eaLnBrk="0" fontAlgn="base" hangingPunct="0">
        <a:spcBef>
          <a:spcPct val="0"/>
        </a:spcBef>
        <a:spcAft>
          <a:spcPct val="0"/>
        </a:spcAft>
        <a:defRPr sz="3600" b="1">
          <a:solidFill>
            <a:schemeClr val="bg2"/>
          </a:solidFill>
          <a:latin typeface="Verdana" pitchFamily="34" charset="0"/>
        </a:defRPr>
      </a:lvl7pPr>
      <a:lvl8pPr marL="1371600" algn="ctr" rtl="0" eaLnBrk="0" fontAlgn="base" hangingPunct="0">
        <a:spcBef>
          <a:spcPct val="0"/>
        </a:spcBef>
        <a:spcAft>
          <a:spcPct val="0"/>
        </a:spcAft>
        <a:defRPr sz="3600" b="1">
          <a:solidFill>
            <a:schemeClr val="bg2"/>
          </a:solidFill>
          <a:latin typeface="Verdana" pitchFamily="34" charset="0"/>
        </a:defRPr>
      </a:lvl8pPr>
      <a:lvl9pPr marL="1828800" algn="ctr" rtl="0" eaLnBrk="0" fontAlgn="base" hangingPunct="0">
        <a:spcBef>
          <a:spcPct val="0"/>
        </a:spcBef>
        <a:spcAft>
          <a:spcPct val="0"/>
        </a:spcAft>
        <a:defRPr sz="36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2"/>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SzPct val="70000"/>
        <a:buFont typeface="Verdana" pitchFamily="34" charset="0"/>
        <a:buChar char="–"/>
        <a:defRPr sz="2400">
          <a:solidFill>
            <a:schemeClr val="bg2"/>
          </a:solidFill>
          <a:latin typeface="+mn-lt"/>
        </a:defRPr>
      </a:lvl2pPr>
      <a:lvl3pPr marL="1143000" indent="-228600" algn="l" rtl="0" eaLnBrk="0" fontAlgn="base" hangingPunct="0">
        <a:spcBef>
          <a:spcPct val="20000"/>
        </a:spcBef>
        <a:spcAft>
          <a:spcPct val="0"/>
        </a:spcAft>
        <a:buSzPct val="60000"/>
        <a:buBlip>
          <a:blip r:embed="rId13"/>
        </a:buBlip>
        <a:defRPr sz="2000">
          <a:solidFill>
            <a:schemeClr val="bg2"/>
          </a:solidFill>
          <a:latin typeface="+mn-lt"/>
        </a:defRPr>
      </a:lvl3pPr>
      <a:lvl4pPr marL="1600200" indent="-228600" algn="l" rtl="0" eaLnBrk="0" fontAlgn="base" hangingPunct="0">
        <a:spcBef>
          <a:spcPct val="20000"/>
        </a:spcBef>
        <a:spcAft>
          <a:spcPct val="0"/>
        </a:spcAft>
        <a:buSzPct val="75000"/>
        <a:buBlip>
          <a:blip r:embed="rId14"/>
        </a:buBlip>
        <a:defRPr>
          <a:solidFill>
            <a:schemeClr val="bg2"/>
          </a:solidFill>
          <a:latin typeface="+mn-lt"/>
        </a:defRPr>
      </a:lvl4pPr>
      <a:lvl5pPr marL="2057400" indent="-228600" algn="l" rtl="0" eaLnBrk="0" fontAlgn="base" hangingPunct="0">
        <a:spcBef>
          <a:spcPct val="20000"/>
        </a:spcBef>
        <a:spcAft>
          <a:spcPct val="0"/>
        </a:spcAft>
        <a:buSzPct val="60000"/>
        <a:buFont typeface="ZapfDingbats BT" pitchFamily="18" charset="2"/>
        <a:buBlip>
          <a:blip r:embed="rId15"/>
        </a:buBlip>
        <a:defRPr>
          <a:solidFill>
            <a:schemeClr val="bg2"/>
          </a:solidFill>
          <a:latin typeface="+mn-lt"/>
        </a:defRPr>
      </a:lvl5pPr>
      <a:lvl6pPr marL="2514600" indent="-228600" algn="l" rtl="0" eaLnBrk="0" fontAlgn="base" hangingPunct="0">
        <a:spcBef>
          <a:spcPct val="20000"/>
        </a:spcBef>
        <a:spcAft>
          <a:spcPct val="0"/>
        </a:spcAft>
        <a:buSzPct val="60000"/>
        <a:buFont typeface="ZapfDingbats BT" pitchFamily="18" charset="2"/>
        <a:buBlip>
          <a:blip r:embed="rId15"/>
        </a:buBlip>
        <a:defRPr>
          <a:solidFill>
            <a:schemeClr val="bg2"/>
          </a:solidFill>
          <a:latin typeface="+mn-lt"/>
        </a:defRPr>
      </a:lvl6pPr>
      <a:lvl7pPr marL="2971800" indent="-228600" algn="l" rtl="0" eaLnBrk="0" fontAlgn="base" hangingPunct="0">
        <a:spcBef>
          <a:spcPct val="20000"/>
        </a:spcBef>
        <a:spcAft>
          <a:spcPct val="0"/>
        </a:spcAft>
        <a:buSzPct val="60000"/>
        <a:buFont typeface="ZapfDingbats BT" pitchFamily="18" charset="2"/>
        <a:buBlip>
          <a:blip r:embed="rId15"/>
        </a:buBlip>
        <a:defRPr>
          <a:solidFill>
            <a:schemeClr val="bg2"/>
          </a:solidFill>
          <a:latin typeface="+mn-lt"/>
        </a:defRPr>
      </a:lvl7pPr>
      <a:lvl8pPr marL="3429000" indent="-228600" algn="l" rtl="0" eaLnBrk="0" fontAlgn="base" hangingPunct="0">
        <a:spcBef>
          <a:spcPct val="20000"/>
        </a:spcBef>
        <a:spcAft>
          <a:spcPct val="0"/>
        </a:spcAft>
        <a:buSzPct val="60000"/>
        <a:buFont typeface="ZapfDingbats BT" pitchFamily="18" charset="2"/>
        <a:buBlip>
          <a:blip r:embed="rId15"/>
        </a:buBlip>
        <a:defRPr>
          <a:solidFill>
            <a:schemeClr val="bg2"/>
          </a:solidFill>
          <a:latin typeface="+mn-lt"/>
        </a:defRPr>
      </a:lvl8pPr>
      <a:lvl9pPr marL="3886200" indent="-228600" algn="l" rtl="0" eaLnBrk="0" fontAlgn="base" hangingPunct="0">
        <a:spcBef>
          <a:spcPct val="20000"/>
        </a:spcBef>
        <a:spcAft>
          <a:spcPct val="0"/>
        </a:spcAft>
        <a:buSzPct val="60000"/>
        <a:buFont typeface="ZapfDingbats BT" pitchFamily="18" charset="2"/>
        <a:buBlip>
          <a:blip r:embed="rId15"/>
        </a:buBlip>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itu.int/en/ITU-T/focusgroups/m2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9388" y="533400"/>
            <a:ext cx="8713787" cy="1371600"/>
          </a:xfrm>
        </p:spPr>
        <p:txBody>
          <a:bodyPr/>
          <a:lstStyle/>
          <a:p>
            <a:r>
              <a:rPr lang="en-US" smtClean="0"/>
              <a:t>ITU-T Study Group 11</a:t>
            </a:r>
            <a:br>
              <a:rPr lang="en-US" smtClean="0"/>
            </a:br>
            <a:r>
              <a:rPr lang="en-US" sz="3000" i="1" smtClean="0"/>
              <a:t>Signalling requirements, protocols and Test specifications</a:t>
            </a:r>
            <a:endParaRPr lang="en-GB" sz="3000" i="1" smtClean="0"/>
          </a:p>
        </p:txBody>
      </p:sp>
      <p:sp>
        <p:nvSpPr>
          <p:cNvPr id="3075" name="Rectangle 3"/>
          <p:cNvSpPr>
            <a:spLocks noGrp="1" noChangeArrowheads="1"/>
          </p:cNvSpPr>
          <p:nvPr>
            <p:ph type="subTitle" idx="1"/>
          </p:nvPr>
        </p:nvSpPr>
        <p:spPr>
          <a:xfrm>
            <a:off x="1524000" y="5854700"/>
            <a:ext cx="6400800" cy="609600"/>
          </a:xfrm>
        </p:spPr>
        <p:txBody>
          <a:bodyPr/>
          <a:lstStyle/>
          <a:p>
            <a:r>
              <a:rPr lang="en-US" smtClean="0"/>
              <a:t>Wei Feng</a:t>
            </a:r>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12291" name="Rectangle 3"/>
          <p:cNvSpPr>
            <a:spLocks noGrp="1" noChangeArrowheads="1"/>
          </p:cNvSpPr>
          <p:nvPr>
            <p:ph type="title"/>
          </p:nvPr>
        </p:nvSpPr>
        <p:spPr/>
        <p:txBody>
          <a:bodyPr/>
          <a:lstStyle/>
          <a:p>
            <a:r>
              <a:rPr lang="en-US" smtClean="0"/>
              <a:t>Management Team</a:t>
            </a:r>
            <a:endParaRPr lang="en-GB" smtClean="0"/>
          </a:p>
        </p:txBody>
      </p:sp>
      <p:graphicFrame>
        <p:nvGraphicFramePr>
          <p:cNvPr id="388100" name="Group 4"/>
          <p:cNvGraphicFramePr>
            <a:graphicFrameLocks noGrp="1"/>
          </p:cNvGraphicFramePr>
          <p:nvPr>
            <p:ph type="tbl" idx="1"/>
            <p:extLst>
              <p:ext uri="{D42A27DB-BD31-4B8C-83A1-F6EECF244321}">
                <p14:modId xmlns:p14="http://schemas.microsoft.com/office/powerpoint/2010/main" val="37173204"/>
              </p:ext>
            </p:extLst>
          </p:nvPr>
        </p:nvGraphicFramePr>
        <p:xfrm>
          <a:off x="457200" y="1143000"/>
          <a:ext cx="8001000" cy="4282054"/>
        </p:xfrm>
        <a:graphic>
          <a:graphicData uri="http://schemas.openxmlformats.org/drawingml/2006/table">
            <a:tbl>
              <a:tblPr/>
              <a:tblGrid>
                <a:gridCol w="1738536"/>
                <a:gridCol w="4509864"/>
                <a:gridCol w="1752600"/>
              </a:tblGrid>
              <a:tr h="401695">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0" u="none" strike="noStrike" cap="none" normalizeH="0" baseline="0" dirty="0" smtClean="0">
                          <a:ln>
                            <a:noFill/>
                          </a:ln>
                          <a:solidFill>
                            <a:schemeClr val="bg2"/>
                          </a:solidFill>
                          <a:effectLst/>
                          <a:latin typeface="Verdana" pitchFamily="34" charset="0"/>
                        </a:rPr>
                        <a:t>Chair(s)</a:t>
                      </a:r>
                      <a:endParaRPr kumimoji="0" lang="en-GB" sz="1600" b="0" i="0"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Wei Feng </a:t>
                      </a:r>
                      <a:endParaRPr kumimoji="0" lang="en-GB" sz="1600" b="0" i="1"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(China)</a:t>
                      </a:r>
                      <a:endParaRPr kumimoji="0" lang="en-GB" sz="1600" b="0" i="1"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308241">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0" u="none" strike="noStrike" cap="none" normalizeH="0" baseline="0" dirty="0" smtClean="0">
                          <a:ln>
                            <a:noFill/>
                          </a:ln>
                          <a:solidFill>
                            <a:schemeClr val="bg2"/>
                          </a:solidFill>
                          <a:effectLst/>
                          <a:latin typeface="Verdana" pitchFamily="34" charset="0"/>
                        </a:rPr>
                        <a:t>Vice-Chairs:</a:t>
                      </a:r>
                      <a:endParaRPr kumimoji="0" lang="en-GB" sz="1600" b="0" i="0"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Jane D. Humphrey</a:t>
                      </a:r>
                    </a:p>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sz="1600" b="0" i="1" u="none" strike="noStrike" cap="none" normalizeH="0" baseline="0" dirty="0" smtClean="0">
                          <a:ln>
                            <a:noFill/>
                          </a:ln>
                          <a:solidFill>
                            <a:schemeClr val="bg2"/>
                          </a:solidFill>
                          <a:effectLst/>
                          <a:latin typeface="Verdana" pitchFamily="34" charset="0"/>
                        </a:rPr>
                        <a:t>Kaoru Kenyoshi</a:t>
                      </a:r>
                      <a:endParaRPr kumimoji="0" lang="en-GB" sz="1600" b="0" i="1" u="none" strike="noStrike" cap="none" normalizeH="0" baseline="0" dirty="0" smtClean="0">
                        <a:ln>
                          <a:noFill/>
                        </a:ln>
                        <a:solidFill>
                          <a:schemeClr val="bg2"/>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Hyeong-Ho Lee</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sz="1600" b="0" i="1" u="none" strike="noStrike" cap="none" normalizeH="0" baseline="0" dirty="0" smtClean="0">
                          <a:ln>
                            <a:noFill/>
                          </a:ln>
                          <a:solidFill>
                            <a:schemeClr val="bg2"/>
                          </a:solidFill>
                          <a:effectLst/>
                          <a:latin typeface="Verdana" pitchFamily="34" charset="0"/>
                        </a:rPr>
                        <a:t>Andrey </a:t>
                      </a:r>
                      <a:r>
                        <a:rPr kumimoji="0" lang="en-GB" sz="1600" b="0" i="1" u="none" strike="noStrike" cap="none" normalizeH="0" baseline="0" dirty="0" err="1" smtClean="0">
                          <a:ln>
                            <a:noFill/>
                          </a:ln>
                          <a:solidFill>
                            <a:schemeClr val="bg2"/>
                          </a:solidFill>
                          <a:effectLst/>
                          <a:latin typeface="Verdana" pitchFamily="34" charset="0"/>
                        </a:rPr>
                        <a:t>Koucheriavy</a:t>
                      </a:r>
                      <a:endParaRPr kumimoji="0" lang="en-GB" sz="1600" b="0" i="1"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(Sweden)</a:t>
                      </a:r>
                    </a:p>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sz="1600" b="0" i="1" u="none" strike="noStrike" cap="none" normalizeH="0" baseline="0" dirty="0" smtClean="0">
                          <a:ln>
                            <a:noFill/>
                          </a:ln>
                          <a:solidFill>
                            <a:schemeClr val="bg2"/>
                          </a:solidFill>
                          <a:effectLst/>
                          <a:latin typeface="Verdana" pitchFamily="34" charset="0"/>
                        </a:rPr>
                        <a:t>(Japan)</a:t>
                      </a:r>
                      <a:endParaRPr kumimoji="0" lang="en-GB" sz="1600" b="0" i="1" u="none" strike="noStrike" cap="none" normalizeH="0" baseline="0" dirty="0" smtClean="0">
                        <a:ln>
                          <a:noFill/>
                        </a:ln>
                        <a:solidFill>
                          <a:schemeClr val="bg2"/>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(Korea)</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(Russia)</a:t>
                      </a:r>
                      <a:endParaRPr kumimoji="0" lang="en-GB" sz="1600" b="0" i="1"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944216">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0" u="none" strike="noStrike" cap="none" normalizeH="0" baseline="0" dirty="0" smtClean="0">
                          <a:ln>
                            <a:noFill/>
                          </a:ln>
                          <a:solidFill>
                            <a:schemeClr val="bg2"/>
                          </a:solidFill>
                          <a:effectLst/>
                          <a:latin typeface="Verdana" pitchFamily="34" charset="0"/>
                        </a:rPr>
                        <a:t>WP Chairs:</a:t>
                      </a:r>
                      <a:endParaRPr kumimoji="0" lang="en-GB" sz="1600" b="0" i="0"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Jane D. Humphrey (WP1 Chair)</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Kaoru Kenyoshi (WP2 Chair)</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sz="1600" b="0" i="1" u="none" strike="noStrike" cap="none" normalizeH="0" baseline="0" dirty="0" smtClean="0">
                          <a:ln>
                            <a:noFill/>
                          </a:ln>
                          <a:solidFill>
                            <a:schemeClr val="bg2"/>
                          </a:solidFill>
                          <a:effectLst/>
                          <a:latin typeface="Verdana" pitchFamily="34" charset="0"/>
                        </a:rPr>
                        <a:t>Ting </a:t>
                      </a:r>
                      <a:r>
                        <a:rPr kumimoji="0" lang="en-GB" sz="1600" b="0" i="1" u="none" strike="noStrike" cap="none" normalizeH="0" baseline="0" dirty="0" err="1" smtClean="0">
                          <a:ln>
                            <a:noFill/>
                          </a:ln>
                          <a:solidFill>
                            <a:schemeClr val="bg2"/>
                          </a:solidFill>
                          <a:effectLst/>
                          <a:latin typeface="Verdana" pitchFamily="34" charset="0"/>
                        </a:rPr>
                        <a:t>Zou</a:t>
                      </a:r>
                      <a:r>
                        <a:rPr kumimoji="0" lang="en-GB" sz="1600" b="0" i="1" u="none" strike="noStrike" cap="none" normalizeH="0" baseline="0" dirty="0" smtClean="0">
                          <a:ln>
                            <a:noFill/>
                          </a:ln>
                          <a:solidFill>
                            <a:schemeClr val="bg2"/>
                          </a:solidFill>
                          <a:effectLst/>
                          <a:latin typeface="Verdana" pitchFamily="34" charset="0"/>
                        </a:rPr>
                        <a:t> (WP2 vice-Chair)</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Hyeong-Ho Lee (WP3 Chair)</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sz="1600" b="0" i="1" u="none" strike="noStrike" cap="none" normalizeH="0" baseline="0" dirty="0" smtClean="0">
                          <a:ln>
                            <a:noFill/>
                          </a:ln>
                          <a:solidFill>
                            <a:schemeClr val="bg2"/>
                          </a:solidFill>
                          <a:effectLst/>
                          <a:latin typeface="Verdana" pitchFamily="34" charset="0"/>
                        </a:rPr>
                        <a:t>Andrey </a:t>
                      </a:r>
                      <a:r>
                        <a:rPr kumimoji="0" lang="en-GB" sz="1600" b="0" i="1" u="none" strike="noStrike" cap="none" normalizeH="0" baseline="0" dirty="0" err="1" smtClean="0">
                          <a:ln>
                            <a:noFill/>
                          </a:ln>
                          <a:solidFill>
                            <a:schemeClr val="bg2"/>
                          </a:solidFill>
                          <a:effectLst/>
                          <a:latin typeface="Verdana" pitchFamily="34" charset="0"/>
                        </a:rPr>
                        <a:t>Koucheriavy</a:t>
                      </a:r>
                      <a:r>
                        <a:rPr kumimoji="0" lang="en-GB" sz="1600" b="0" i="1" u="none" strike="noStrike" cap="none" normalizeH="0" baseline="0" dirty="0" smtClean="0">
                          <a:ln>
                            <a:noFill/>
                          </a:ln>
                          <a:solidFill>
                            <a:schemeClr val="bg2"/>
                          </a:solidFill>
                          <a:effectLst/>
                          <a:latin typeface="Verdana" pitchFamily="34" charset="0"/>
                        </a:rPr>
                        <a:t> </a:t>
                      </a:r>
                      <a:r>
                        <a:rPr kumimoji="0" lang="en-US" sz="1600" b="0" i="1" u="none" strike="noStrike" cap="none" normalizeH="0" baseline="0" dirty="0" smtClean="0">
                          <a:ln>
                            <a:noFill/>
                          </a:ln>
                          <a:solidFill>
                            <a:schemeClr val="bg2"/>
                          </a:solidFill>
                          <a:effectLst/>
                          <a:latin typeface="Verdana" pitchFamily="34" charset="0"/>
                        </a:rPr>
                        <a:t>(WP4 Chair)</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sz="1600" b="0" i="1" u="none" strike="noStrike" cap="none" normalizeH="0" baseline="0" dirty="0" smtClean="0">
                          <a:ln>
                            <a:noFill/>
                          </a:ln>
                          <a:solidFill>
                            <a:schemeClr val="bg2"/>
                          </a:solidFill>
                          <a:effectLst/>
                          <a:latin typeface="Verdana" pitchFamily="34" charset="0"/>
                        </a:rPr>
                        <a:t>Martin Brand (WP4 vice-Chair)</a:t>
                      </a: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(Sweden)</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(Japan)</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sz="1600" b="0" i="1" u="none" strike="noStrike" cap="none" normalizeH="0" baseline="0" dirty="0" smtClean="0">
                          <a:ln>
                            <a:noFill/>
                          </a:ln>
                          <a:solidFill>
                            <a:schemeClr val="bg2"/>
                          </a:solidFill>
                          <a:effectLst/>
                          <a:latin typeface="Verdana" pitchFamily="34" charset="0"/>
                        </a:rPr>
                        <a:t>(China)</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(Korea)</a:t>
                      </a:r>
                    </a:p>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sz="1600" b="0" i="1" u="none" strike="noStrike" cap="none" normalizeH="0" baseline="0" dirty="0" smtClean="0">
                          <a:ln>
                            <a:noFill/>
                          </a:ln>
                          <a:solidFill>
                            <a:schemeClr val="bg2"/>
                          </a:solidFill>
                          <a:effectLst/>
                          <a:latin typeface="Verdana" pitchFamily="34" charset="0"/>
                        </a:rPr>
                        <a:t>(Russia)</a:t>
                      </a:r>
                    </a:p>
                    <a:p>
                      <a:pPr marL="0" marR="0" lvl="0" indent="0" algn="l" defTabSz="914400" rtl="0" eaLnBrk="0" fontAlgn="base" latinLnBrk="0" hangingPunct="0">
                        <a:lnSpc>
                          <a:spcPct val="100000"/>
                        </a:lnSpc>
                        <a:spcBef>
                          <a:spcPct val="20000"/>
                        </a:spcBef>
                        <a:spcAft>
                          <a:spcPct val="0"/>
                        </a:spcAft>
                        <a:buClrTx/>
                        <a:buSzPct val="75000"/>
                        <a:buFontTx/>
                        <a:buNone/>
                        <a:tabLst/>
                        <a:defRPr/>
                      </a:pPr>
                      <a:r>
                        <a:rPr kumimoji="0" lang="en-US" sz="1600" b="0" i="1" u="none" strike="noStrike" cap="none" normalizeH="0" baseline="0" dirty="0" smtClean="0">
                          <a:ln>
                            <a:noFill/>
                          </a:ln>
                          <a:solidFill>
                            <a:schemeClr val="bg2"/>
                          </a:solidFill>
                          <a:effectLst/>
                          <a:latin typeface="Verdana" pitchFamily="34" charset="0"/>
                        </a:rPr>
                        <a:t>(Austria)</a:t>
                      </a:r>
                      <a:endParaRPr kumimoji="0" lang="en-GB" sz="1600" b="0" i="1"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01695">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sz="1600" b="0" i="0" u="none" strike="noStrike" cap="none" normalizeH="0" baseline="0" dirty="0" smtClean="0">
                          <a:ln>
                            <a:noFill/>
                          </a:ln>
                          <a:solidFill>
                            <a:schemeClr val="bg2"/>
                          </a:solidFill>
                          <a:effectLst/>
                          <a:latin typeface="Verdana" pitchFamily="34" charset="0"/>
                        </a:rPr>
                        <a:t>TSB</a:t>
                      </a:r>
                      <a:endParaRPr kumimoji="0" lang="en-GB" sz="1600" b="0" i="0"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1800"/>
                        </a:spcBef>
                        <a:spcAft>
                          <a:spcPct val="0"/>
                        </a:spcAft>
                        <a:buClrTx/>
                        <a:buSzPct val="75000"/>
                        <a:buFontTx/>
                        <a:buNone/>
                        <a:tabLst/>
                      </a:pPr>
                      <a:r>
                        <a:rPr kumimoji="0" lang="en-US" sz="1600" b="0" i="1" u="none" strike="noStrike" cap="none" normalizeH="0" baseline="0" dirty="0" smtClean="0">
                          <a:ln>
                            <a:noFill/>
                          </a:ln>
                          <a:solidFill>
                            <a:schemeClr val="bg2"/>
                          </a:solidFill>
                          <a:effectLst/>
                          <a:latin typeface="Verdana" pitchFamily="34" charset="0"/>
                        </a:rPr>
                        <a:t>Stefano Polidori (Engineer)</a:t>
                      </a:r>
                    </a:p>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GB" sz="1600" b="0" i="1" u="none" strike="noStrike" cap="none" normalizeH="0" baseline="0" dirty="0" smtClean="0">
                          <a:ln>
                            <a:noFill/>
                          </a:ln>
                          <a:solidFill>
                            <a:schemeClr val="bg2"/>
                          </a:solidFill>
                          <a:effectLst/>
                          <a:latin typeface="Verdana" pitchFamily="34" charset="0"/>
                        </a:rPr>
                        <a:t>Patricia Van Den Heuvel (Assistant)</a:t>
                      </a: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75000"/>
                        <a:buFontTx/>
                        <a:buNone/>
                        <a:tabLst/>
                      </a:pPr>
                      <a:endParaRPr kumimoji="0" lang="en-GB" sz="1600" b="0" i="1" u="none" strike="noStrike" cap="none" normalizeH="0" baseline="0" dirty="0" smtClean="0">
                        <a:ln>
                          <a:noFill/>
                        </a:ln>
                        <a:solidFill>
                          <a:schemeClr val="bg2"/>
                        </a:solidFill>
                        <a:effectLst/>
                        <a:latin typeface="Verdana" pitchFamily="34" charset="0"/>
                      </a:endParaRPr>
                    </a:p>
                  </a:txBody>
                  <a:tcPr marT="45727" marB="4572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13315" name="Rectangle 3"/>
          <p:cNvSpPr>
            <a:spLocks noGrp="1" noChangeArrowheads="1"/>
          </p:cNvSpPr>
          <p:nvPr>
            <p:ph type="title"/>
          </p:nvPr>
        </p:nvSpPr>
        <p:spPr/>
        <p:txBody>
          <a:bodyPr/>
          <a:lstStyle/>
          <a:p>
            <a:r>
              <a:rPr lang="en-US" smtClean="0"/>
              <a:t>Study Group Structure</a:t>
            </a:r>
            <a:endParaRPr lang="en-GB" smtClean="0"/>
          </a:p>
        </p:txBody>
      </p:sp>
      <p:sp>
        <p:nvSpPr>
          <p:cNvPr id="13316" name="Rectangle 4"/>
          <p:cNvSpPr>
            <a:spLocks noGrp="1" noChangeArrowheads="1"/>
          </p:cNvSpPr>
          <p:nvPr>
            <p:ph type="body" idx="1"/>
          </p:nvPr>
        </p:nvSpPr>
        <p:spPr/>
        <p:txBody>
          <a:bodyPr/>
          <a:lstStyle/>
          <a:p>
            <a:pPr>
              <a:lnSpc>
                <a:spcPct val="90000"/>
              </a:lnSpc>
            </a:pPr>
            <a:r>
              <a:rPr lang="en-GB" sz="2400" smtClean="0"/>
              <a:t>WP1 </a:t>
            </a:r>
            <a:r>
              <a:rPr lang="en-US" sz="2400" i="1" smtClean="0"/>
              <a:t>Protocol Architecture and Application Control</a:t>
            </a:r>
            <a:r>
              <a:rPr lang="en-GB" sz="2400" smtClean="0"/>
              <a:t> </a:t>
            </a:r>
            <a:r>
              <a:rPr lang="en-US" sz="2400" smtClean="0"/>
              <a:t/>
            </a:r>
            <a:br>
              <a:rPr lang="en-US" sz="2400" smtClean="0"/>
            </a:br>
            <a:r>
              <a:rPr lang="fr-FR" sz="2400" smtClean="0"/>
              <a:t>(Questions: 1, 2, 13, 14, 16/11)</a:t>
            </a:r>
            <a:endParaRPr lang="en-GB" sz="2400" smtClean="0"/>
          </a:p>
          <a:p>
            <a:pPr>
              <a:lnSpc>
                <a:spcPct val="90000"/>
              </a:lnSpc>
              <a:spcBef>
                <a:spcPts val="1200"/>
              </a:spcBef>
            </a:pPr>
            <a:r>
              <a:rPr lang="en-GB" sz="2400" smtClean="0"/>
              <a:t>WP2 </a:t>
            </a:r>
            <a:r>
              <a:rPr lang="en-US" sz="2400" i="1" smtClean="0"/>
              <a:t>Session, bearer, resource control</a:t>
            </a:r>
            <a:r>
              <a:rPr lang="en-GB" sz="2400" smtClean="0"/>
              <a:t> </a:t>
            </a:r>
            <a:r>
              <a:rPr lang="en-US" sz="2400" smtClean="0"/>
              <a:t/>
            </a:r>
            <a:br>
              <a:rPr lang="en-US" sz="2400" smtClean="0"/>
            </a:br>
            <a:r>
              <a:rPr lang="en-US" sz="2400" smtClean="0"/>
              <a:t> </a:t>
            </a:r>
            <a:r>
              <a:rPr lang="fr-FR" sz="2400" smtClean="0"/>
              <a:t>(Questions: 3, 4, 5/11)</a:t>
            </a:r>
            <a:endParaRPr lang="en-GB" sz="2400" smtClean="0"/>
          </a:p>
          <a:p>
            <a:pPr>
              <a:lnSpc>
                <a:spcPct val="90000"/>
              </a:lnSpc>
              <a:spcBef>
                <a:spcPts val="1200"/>
              </a:spcBef>
            </a:pPr>
            <a:r>
              <a:rPr lang="en-GB" sz="2400" smtClean="0"/>
              <a:t>WP</a:t>
            </a:r>
            <a:r>
              <a:rPr lang="en-US" sz="2400" smtClean="0"/>
              <a:t>3</a:t>
            </a:r>
            <a:r>
              <a:rPr lang="en-GB" sz="2400" smtClean="0"/>
              <a:t> </a:t>
            </a:r>
            <a:r>
              <a:rPr lang="en-US" sz="2400" i="1" smtClean="0"/>
              <a:t>Multicast and attachment </a:t>
            </a:r>
            <a:r>
              <a:rPr lang="en-US" sz="2400" smtClean="0"/>
              <a:t/>
            </a:r>
            <a:br>
              <a:rPr lang="en-US" sz="2400" smtClean="0"/>
            </a:br>
            <a:r>
              <a:rPr lang="en-US" sz="2400" smtClean="0"/>
              <a:t> </a:t>
            </a:r>
            <a:r>
              <a:rPr lang="fr-FR" sz="2400" smtClean="0"/>
              <a:t>(Questions: 6, 7, 15/11)</a:t>
            </a:r>
            <a:endParaRPr lang="en-US" sz="2400" smtClean="0"/>
          </a:p>
          <a:p>
            <a:pPr>
              <a:lnSpc>
                <a:spcPct val="90000"/>
              </a:lnSpc>
              <a:spcBef>
                <a:spcPts val="1200"/>
              </a:spcBef>
            </a:pPr>
            <a:r>
              <a:rPr lang="en-GB" sz="2400" smtClean="0"/>
              <a:t>WP</a:t>
            </a:r>
            <a:r>
              <a:rPr lang="en-US" sz="2400" smtClean="0"/>
              <a:t>4</a:t>
            </a:r>
            <a:r>
              <a:rPr lang="en-GB" sz="2400" smtClean="0"/>
              <a:t> </a:t>
            </a:r>
            <a:r>
              <a:rPr lang="en-US" sz="2400" i="1" smtClean="0"/>
              <a:t>Test specifications</a:t>
            </a:r>
            <a:r>
              <a:rPr lang="en-US" sz="2400" smtClean="0"/>
              <a:t/>
            </a:r>
            <a:br>
              <a:rPr lang="en-US" sz="2400" smtClean="0"/>
            </a:br>
            <a:r>
              <a:rPr lang="en-US" sz="2400" smtClean="0"/>
              <a:t> </a:t>
            </a:r>
            <a:r>
              <a:rPr lang="fr-FR" sz="2400" smtClean="0"/>
              <a:t>(Questions: 8, 9, 10, 11, 12/11)</a:t>
            </a:r>
            <a:endParaRPr lang="en-GB" sz="2400" smtClean="0"/>
          </a:p>
          <a:p>
            <a:pPr>
              <a:lnSpc>
                <a:spcPct val="90000"/>
              </a:lnSpc>
              <a:spcBef>
                <a:spcPts val="1200"/>
              </a:spcBef>
            </a:pPr>
            <a:r>
              <a:rPr lang="en-GB" sz="2400" smtClean="0"/>
              <a:t>Focus Groups on </a:t>
            </a:r>
            <a:r>
              <a:rPr lang="en-GB" sz="2400" i="1" smtClean="0"/>
              <a:t>M2M Service Layer (FG M2M) </a:t>
            </a:r>
          </a:p>
          <a:p>
            <a:pPr lvl="1">
              <a:lnSpc>
                <a:spcPct val="90000"/>
              </a:lnSpc>
            </a:pPr>
            <a:r>
              <a:rPr lang="en-US" sz="2000" smtClean="0"/>
              <a:t>Chairman: Heyuan Xu (MIIT, China)</a:t>
            </a:r>
            <a:endParaRPr lang="en-GB"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Statistics (I)</a:t>
            </a:r>
            <a:endParaRPr lang="en-GB" smtClean="0"/>
          </a:p>
        </p:txBody>
      </p:sp>
      <p:sp>
        <p:nvSpPr>
          <p:cNvPr id="14339" name="Rectangle 3"/>
          <p:cNvSpPr>
            <a:spLocks noGrp="1" noChangeArrowheads="1"/>
          </p:cNvSpPr>
          <p:nvPr>
            <p:ph type="body" idx="1"/>
          </p:nvPr>
        </p:nvSpPr>
        <p:spPr/>
        <p:txBody>
          <a:bodyPr/>
          <a:lstStyle/>
          <a:p>
            <a:r>
              <a:rPr lang="en-US" smtClean="0"/>
              <a:t>29 Rapporteurs meetings held</a:t>
            </a:r>
          </a:p>
          <a:p>
            <a:r>
              <a:rPr lang="en-US" smtClean="0"/>
              <a:t>304 </a:t>
            </a:r>
            <a:r>
              <a:rPr lang="en-GB" smtClean="0"/>
              <a:t>contributions received</a:t>
            </a:r>
          </a:p>
          <a:p>
            <a:r>
              <a:rPr lang="en-US" smtClean="0"/>
              <a:t>6</a:t>
            </a:r>
            <a:r>
              <a:rPr lang="en-GB" smtClean="0"/>
              <a:t> Study Groups meetings held</a:t>
            </a:r>
          </a:p>
          <a:p>
            <a:r>
              <a:rPr lang="en-GB" smtClean="0"/>
              <a:t>17 Working Parties meetings held</a:t>
            </a:r>
          </a:p>
          <a:p>
            <a:r>
              <a:rPr lang="fr-FR" smtClean="0"/>
              <a:t>Max/Min/Average SG participants:</a:t>
            </a:r>
          </a:p>
          <a:p>
            <a:pPr lvl="1"/>
            <a:r>
              <a:rPr lang="fr-FR" smtClean="0"/>
              <a:t>Max: 69</a:t>
            </a:r>
          </a:p>
          <a:p>
            <a:pPr lvl="1"/>
            <a:r>
              <a:rPr lang="fr-FR" smtClean="0"/>
              <a:t>Min: 47</a:t>
            </a:r>
          </a:p>
          <a:p>
            <a:pPr lvl="1"/>
            <a:r>
              <a:rPr lang="fr-FR" smtClean="0"/>
              <a:t>Average: 53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Statistics (II)</a:t>
            </a:r>
            <a:endParaRPr lang="en-GB" smtClean="0"/>
          </a:p>
        </p:txBody>
      </p:sp>
      <p:sp>
        <p:nvSpPr>
          <p:cNvPr id="15363" name="Rectangle 3"/>
          <p:cNvSpPr>
            <a:spLocks noGrp="1" noChangeArrowheads="1"/>
          </p:cNvSpPr>
          <p:nvPr>
            <p:ph type="body" idx="1"/>
          </p:nvPr>
        </p:nvSpPr>
        <p:spPr/>
        <p:txBody>
          <a:bodyPr/>
          <a:lstStyle/>
          <a:p>
            <a:pPr>
              <a:lnSpc>
                <a:spcPct val="90000"/>
              </a:lnSpc>
              <a:spcBef>
                <a:spcPts val="1200"/>
              </a:spcBef>
            </a:pPr>
            <a:r>
              <a:rPr lang="en-US" smtClean="0"/>
              <a:t>Total of 65 Recommendations approved</a:t>
            </a:r>
            <a:r>
              <a:rPr lang="en-GB" smtClean="0"/>
              <a:t> [</a:t>
            </a:r>
            <a:r>
              <a:rPr lang="en-US" smtClean="0"/>
              <a:t>New(47)/Revised(18)]</a:t>
            </a:r>
          </a:p>
          <a:p>
            <a:pPr>
              <a:lnSpc>
                <a:spcPct val="90000"/>
              </a:lnSpc>
              <a:spcBef>
                <a:spcPts val="1200"/>
              </a:spcBef>
            </a:pPr>
            <a:r>
              <a:rPr lang="en-US" smtClean="0"/>
              <a:t>3 supplements, 2 Handbooks and 1 technical paper approved</a:t>
            </a:r>
          </a:p>
          <a:p>
            <a:pPr>
              <a:lnSpc>
                <a:spcPct val="90000"/>
              </a:lnSpc>
              <a:spcBef>
                <a:spcPts val="1200"/>
              </a:spcBef>
            </a:pPr>
            <a:r>
              <a:rPr lang="en-US" smtClean="0"/>
              <a:t>15 Questions assigned by WTSA-08</a:t>
            </a:r>
          </a:p>
          <a:p>
            <a:pPr>
              <a:lnSpc>
                <a:spcPct val="90000"/>
              </a:lnSpc>
              <a:spcBef>
                <a:spcPts val="1200"/>
              </a:spcBef>
            </a:pPr>
            <a:r>
              <a:rPr lang="en-US" smtClean="0"/>
              <a:t>1 New (Q16/11) and 1 revised (Q12/11) Questions during the study period</a:t>
            </a:r>
          </a:p>
          <a:p>
            <a:pPr>
              <a:lnSpc>
                <a:spcPct val="90000"/>
              </a:lnSpc>
              <a:spcBef>
                <a:spcPts val="1200"/>
              </a:spcBef>
            </a:pPr>
            <a:r>
              <a:rPr lang="en-US" smtClean="0"/>
              <a:t>15 Questions proposed for next study period (</a:t>
            </a:r>
            <a:r>
              <a:rPr lang="en-US" i="1" smtClean="0"/>
              <a:t>note: 3 newly drafted Questions)</a:t>
            </a:r>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Thank you!</a:t>
            </a:r>
            <a:endParaRPr lang="en-GB" smtClean="0"/>
          </a:p>
        </p:txBody>
      </p:sp>
      <p:sp>
        <p:nvSpPr>
          <p:cNvPr id="16387" name="Rectangle 3"/>
          <p:cNvSpPr>
            <a:spLocks noGrp="1" noChangeArrowheads="1"/>
          </p:cNvSpPr>
          <p:nvPr>
            <p:ph type="body" sz="half" idx="2"/>
          </p:nvPr>
        </p:nvSpPr>
        <p:spPr>
          <a:xfrm>
            <a:off x="3203650" y="1052513"/>
            <a:ext cx="5688830" cy="4536727"/>
          </a:xfrm>
        </p:spPr>
        <p:txBody>
          <a:bodyPr/>
          <a:lstStyle/>
          <a:p>
            <a:pPr marL="0" indent="0">
              <a:buFontTx/>
              <a:buNone/>
            </a:pPr>
            <a:r>
              <a:rPr lang="en-US" sz="2200" dirty="0" smtClean="0"/>
              <a:t>Mr Wei Feng is Director for standards in Huawei Technology (UK) Co., Ltd. He is participating in ITU activities since 2003 and has been Rapporteur for Q8/11, SG11 vice-Chairman since 2004 and SG11 Chairman since 2008. He contributed to NGN standards in the area of QoS, NGN service conformance and testing. Mr Feng is also promoting ITU standards activities in the area of Cloud Computing, Smart metering/Grid, ITS, </a:t>
            </a:r>
            <a:r>
              <a:rPr lang="en-US" sz="2200" dirty="0" err="1" smtClean="0"/>
              <a:t>IoT</a:t>
            </a:r>
            <a:r>
              <a:rPr lang="en-US" sz="2200" dirty="0" smtClean="0"/>
              <a:t>, M2M, SDN, etc.</a:t>
            </a:r>
            <a:endParaRPr lang="en-GB" sz="2200" dirty="0" smtClean="0">
              <a:solidFill>
                <a:srgbClr val="FF0000"/>
              </a:solidFill>
            </a:endParaRPr>
          </a:p>
        </p:txBody>
      </p:sp>
      <p:pic>
        <p:nvPicPr>
          <p:cNvPr id="16388" name="Picture 2" descr="照片 051"/>
          <p:cNvPicPr>
            <a:picLocks noChangeAspect="1" noChangeArrowheads="1"/>
          </p:cNvPicPr>
          <p:nvPr/>
        </p:nvPicPr>
        <p:blipFill>
          <a:blip r:embed="rId2" cstate="print"/>
          <a:srcRect/>
          <a:stretch>
            <a:fillRect/>
          </a:stretch>
        </p:blipFill>
        <p:spPr bwMode="auto">
          <a:xfrm>
            <a:off x="323528" y="1196752"/>
            <a:ext cx="2880122" cy="23044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Contents</a:t>
            </a:r>
            <a:endParaRPr lang="en-GB" smtClean="0"/>
          </a:p>
        </p:txBody>
      </p:sp>
      <p:sp>
        <p:nvSpPr>
          <p:cNvPr id="4099" name="Rectangle 3"/>
          <p:cNvSpPr>
            <a:spLocks noGrp="1" noChangeArrowheads="1"/>
          </p:cNvSpPr>
          <p:nvPr>
            <p:ph type="body" idx="1"/>
          </p:nvPr>
        </p:nvSpPr>
        <p:spPr>
          <a:xfrm>
            <a:off x="685800" y="1066800"/>
            <a:ext cx="8153400" cy="4572000"/>
          </a:xfrm>
        </p:spPr>
        <p:txBody>
          <a:bodyPr/>
          <a:lstStyle/>
          <a:p>
            <a:r>
              <a:rPr lang="en-GB" smtClean="0"/>
              <a:t>Terms of reference</a:t>
            </a:r>
          </a:p>
          <a:p>
            <a:r>
              <a:rPr lang="en-GB" smtClean="0"/>
              <a:t>Highlights of achievements</a:t>
            </a:r>
          </a:p>
          <a:p>
            <a:r>
              <a:rPr lang="en-GB" smtClean="0"/>
              <a:t>Focus Group on M2M Service Layer</a:t>
            </a:r>
          </a:p>
          <a:p>
            <a:r>
              <a:rPr lang="en-US" smtClean="0"/>
              <a:t>Future work</a:t>
            </a:r>
          </a:p>
          <a:p>
            <a:r>
              <a:rPr lang="en-US" smtClean="0"/>
              <a:t>Conclusions</a:t>
            </a:r>
          </a:p>
          <a:p>
            <a:endParaRPr lang="en-US" smtClean="0"/>
          </a:p>
          <a:p>
            <a:r>
              <a:rPr lang="en-GB" smtClean="0"/>
              <a:t>Supplemental slides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Terms of Reference</a:t>
            </a:r>
            <a:endParaRPr lang="en-GB" smtClean="0"/>
          </a:p>
        </p:txBody>
      </p:sp>
      <p:sp>
        <p:nvSpPr>
          <p:cNvPr id="5123" name="Rectangle 3"/>
          <p:cNvSpPr>
            <a:spLocks noGrp="1" noChangeArrowheads="1"/>
          </p:cNvSpPr>
          <p:nvPr>
            <p:ph type="body" idx="1"/>
          </p:nvPr>
        </p:nvSpPr>
        <p:spPr>
          <a:xfrm>
            <a:off x="179388" y="1052513"/>
            <a:ext cx="8856662" cy="4641850"/>
          </a:xfrm>
        </p:spPr>
        <p:txBody>
          <a:bodyPr/>
          <a:lstStyle/>
          <a:p>
            <a:r>
              <a:rPr lang="en-GB" sz="2300" smtClean="0"/>
              <a:t>Responsible for studies relating to signalling requirements and protocols, including those for IP-based networks, NGN, mobility, some multimedia related signalling aspects, ad hoc networks (sensor networks, RFID, etc.), QoS, and internetwork signalling for ATM, N ISDN and PSTN networks. This also includes reference signalling architectures and test specifications for NGN and emerging networks (e.g., USN).</a:t>
            </a:r>
          </a:p>
          <a:p>
            <a:r>
              <a:rPr lang="en-US" sz="2300" smtClean="0"/>
              <a:t>Lead SG for: </a:t>
            </a:r>
          </a:p>
          <a:p>
            <a:pPr lvl="1"/>
            <a:r>
              <a:rPr lang="en-US" sz="2200" smtClean="0"/>
              <a:t>Signalling and protocols</a:t>
            </a:r>
          </a:p>
          <a:p>
            <a:pPr lvl="1"/>
            <a:r>
              <a:rPr lang="en-US" sz="2200" smtClean="0"/>
              <a:t>Intelligent networks</a:t>
            </a:r>
          </a:p>
          <a:p>
            <a:pPr lvl="1"/>
            <a:r>
              <a:rPr lang="en-US" sz="2200" smtClean="0"/>
              <a:t>Test specifications</a:t>
            </a:r>
            <a:endParaRPr lang="en-GB" sz="22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6147" name="Rectangle 3"/>
          <p:cNvSpPr>
            <a:spLocks noChangeArrowheads="1"/>
          </p:cNvSpPr>
          <p:nvPr/>
        </p:nvSpPr>
        <p:spPr bwMode="auto">
          <a:xfrm>
            <a:off x="381000" y="1600200"/>
            <a:ext cx="8439150" cy="3429000"/>
          </a:xfrm>
          <a:prstGeom prst="rect">
            <a:avLst/>
          </a:prstGeom>
          <a:noFill/>
          <a:ln w="9525">
            <a:noFill/>
            <a:miter lim="800000"/>
            <a:headEnd/>
            <a:tailEnd/>
          </a:ln>
          <a:effectLst/>
        </p:spPr>
        <p:txBody>
          <a:bodyPr lIns="0" tIns="0" rIns="0" bIns="0"/>
          <a:lstStyle/>
          <a:p>
            <a:pPr marL="342900" indent="-342900" eaLnBrk="1" hangingPunct="1">
              <a:spcBef>
                <a:spcPct val="20000"/>
              </a:spcBef>
              <a:buFontTx/>
              <a:buChar char="•"/>
            </a:pPr>
            <a:endParaRPr lang="en-GB" sz="2000" b="1">
              <a:latin typeface="Arial" charset="0"/>
            </a:endParaRPr>
          </a:p>
        </p:txBody>
      </p:sp>
      <p:sp>
        <p:nvSpPr>
          <p:cNvPr id="6148" name="Rectangle 4"/>
          <p:cNvSpPr>
            <a:spLocks noGrp="1" noChangeArrowheads="1"/>
          </p:cNvSpPr>
          <p:nvPr>
            <p:ph type="title"/>
          </p:nvPr>
        </p:nvSpPr>
        <p:spPr/>
        <p:txBody>
          <a:bodyPr/>
          <a:lstStyle/>
          <a:p>
            <a:r>
              <a:rPr lang="en-GB" smtClean="0"/>
              <a:t>Highlights of achievements (I)</a:t>
            </a:r>
          </a:p>
        </p:txBody>
      </p:sp>
      <p:sp>
        <p:nvSpPr>
          <p:cNvPr id="6149" name="Rectangle 5"/>
          <p:cNvSpPr>
            <a:spLocks noGrp="1" noChangeArrowheads="1"/>
          </p:cNvSpPr>
          <p:nvPr>
            <p:ph type="body" idx="1"/>
          </p:nvPr>
        </p:nvSpPr>
        <p:spPr/>
        <p:txBody>
          <a:bodyPr/>
          <a:lstStyle/>
          <a:p>
            <a:r>
              <a:rPr lang="en-US" sz="2600" dirty="0" smtClean="0"/>
              <a:t>Produced various NGN Protocols for resource, session, service control and multicast communication etc. </a:t>
            </a:r>
          </a:p>
          <a:p>
            <a:r>
              <a:rPr lang="en-US" sz="2600" dirty="0" smtClean="0"/>
              <a:t>Resource control protocols for RACF </a:t>
            </a:r>
            <a:br>
              <a:rPr lang="en-US" sz="2600" dirty="0" smtClean="0"/>
            </a:br>
            <a:r>
              <a:rPr lang="en-US" sz="2600" dirty="0" smtClean="0"/>
              <a:t>(Q.33xx-series)</a:t>
            </a:r>
          </a:p>
          <a:p>
            <a:r>
              <a:rPr lang="en-US" sz="2600" dirty="0" smtClean="0"/>
              <a:t>Service and session control protocols - NGN supplementary services (Q.36xx series)</a:t>
            </a:r>
          </a:p>
          <a:p>
            <a:r>
              <a:rPr lang="en-US" sz="2600" dirty="0" smtClean="0"/>
              <a:t>Multicast communication protocol </a:t>
            </a:r>
            <a:br>
              <a:rPr lang="en-US" sz="2600" dirty="0" smtClean="0"/>
            </a:br>
            <a:r>
              <a:rPr lang="en-US" sz="2600" dirty="0" smtClean="0"/>
              <a:t>(X.6xx series)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7171" name="Rectangle 3"/>
          <p:cNvSpPr>
            <a:spLocks noChangeArrowheads="1"/>
          </p:cNvSpPr>
          <p:nvPr/>
        </p:nvSpPr>
        <p:spPr bwMode="auto">
          <a:xfrm>
            <a:off x="381000" y="1600200"/>
            <a:ext cx="8439150" cy="3429000"/>
          </a:xfrm>
          <a:prstGeom prst="rect">
            <a:avLst/>
          </a:prstGeom>
          <a:noFill/>
          <a:ln w="9525">
            <a:noFill/>
            <a:miter lim="800000"/>
            <a:headEnd/>
            <a:tailEnd/>
          </a:ln>
          <a:effectLst/>
        </p:spPr>
        <p:txBody>
          <a:bodyPr lIns="0" tIns="0" rIns="0" bIns="0"/>
          <a:lstStyle/>
          <a:p>
            <a:pPr marL="342900" indent="-342900" eaLnBrk="1" hangingPunct="1">
              <a:spcBef>
                <a:spcPct val="20000"/>
              </a:spcBef>
              <a:buFontTx/>
              <a:buChar char="•"/>
            </a:pPr>
            <a:endParaRPr lang="en-GB" sz="2000" b="1">
              <a:latin typeface="Arial" charset="0"/>
            </a:endParaRPr>
          </a:p>
        </p:txBody>
      </p:sp>
      <p:sp>
        <p:nvSpPr>
          <p:cNvPr id="7172" name="Rectangle 4"/>
          <p:cNvSpPr>
            <a:spLocks noGrp="1" noChangeArrowheads="1"/>
          </p:cNvSpPr>
          <p:nvPr>
            <p:ph type="title"/>
          </p:nvPr>
        </p:nvSpPr>
        <p:spPr/>
        <p:txBody>
          <a:bodyPr/>
          <a:lstStyle/>
          <a:p>
            <a:r>
              <a:rPr lang="en-GB" smtClean="0"/>
              <a:t>Highlights of achievements (I</a:t>
            </a:r>
            <a:r>
              <a:rPr lang="en-US" smtClean="0"/>
              <a:t>I</a:t>
            </a:r>
            <a:r>
              <a:rPr lang="en-GB" smtClean="0"/>
              <a:t>)</a:t>
            </a:r>
          </a:p>
        </p:txBody>
      </p:sp>
      <p:sp>
        <p:nvSpPr>
          <p:cNvPr id="7173" name="Rectangle 5"/>
          <p:cNvSpPr>
            <a:spLocks noGrp="1" noChangeArrowheads="1"/>
          </p:cNvSpPr>
          <p:nvPr>
            <p:ph type="body" idx="1"/>
          </p:nvPr>
        </p:nvSpPr>
        <p:spPr>
          <a:xfrm>
            <a:off x="323850" y="1052513"/>
            <a:ext cx="8640763" cy="4641850"/>
          </a:xfrm>
        </p:spPr>
        <p:txBody>
          <a:bodyPr/>
          <a:lstStyle/>
          <a:p>
            <a:pPr>
              <a:spcBef>
                <a:spcPts val="1200"/>
              </a:spcBef>
            </a:pPr>
            <a:r>
              <a:rPr lang="en-US" sz="2400" dirty="0" smtClean="0"/>
              <a:t>To achieve NGN interoperability and as lead SG for NGN test specifications, SG 11 produced Recs in Q.39xx series and a Handbook on “testing NGN”. </a:t>
            </a:r>
          </a:p>
          <a:p>
            <a:pPr>
              <a:spcBef>
                <a:spcPts val="1200"/>
              </a:spcBef>
            </a:pPr>
            <a:r>
              <a:rPr lang="en-US" sz="2400" dirty="0" smtClean="0"/>
              <a:t>Handbook on “deployment of packet-based networks”</a:t>
            </a:r>
          </a:p>
          <a:p>
            <a:pPr>
              <a:spcBef>
                <a:spcPts val="1200"/>
              </a:spcBef>
            </a:pPr>
            <a:r>
              <a:rPr lang="en-US" sz="2400" dirty="0" smtClean="0"/>
              <a:t>Network Attachment Control </a:t>
            </a:r>
            <a:r>
              <a:rPr lang="en-US" sz="2400" dirty="0" err="1" smtClean="0"/>
              <a:t>Signalling</a:t>
            </a:r>
            <a:r>
              <a:rPr lang="en-US" sz="2400" dirty="0" smtClean="0"/>
              <a:t> Requirements and Protocols for NACF. </a:t>
            </a:r>
          </a:p>
          <a:p>
            <a:pPr>
              <a:spcBef>
                <a:spcPts val="1200"/>
              </a:spcBef>
            </a:pPr>
            <a:r>
              <a:rPr lang="en-US" sz="2400" dirty="0" err="1" smtClean="0"/>
              <a:t>Signalling</a:t>
            </a:r>
            <a:r>
              <a:rPr lang="en-US" sz="2400" dirty="0" smtClean="0"/>
              <a:t> requirements to support the emergency telecommunications service (ETS) in IP networks and protocol extensions for the support of IEPS communications </a:t>
            </a:r>
          </a:p>
          <a:p>
            <a:endParaRPr lang="en-US" dirty="0" smtClean="0"/>
          </a:p>
          <a:p>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8195" name="Rectangle 3"/>
          <p:cNvSpPr>
            <a:spLocks noChangeArrowheads="1"/>
          </p:cNvSpPr>
          <p:nvPr/>
        </p:nvSpPr>
        <p:spPr bwMode="auto">
          <a:xfrm>
            <a:off x="381000" y="1600200"/>
            <a:ext cx="8439150" cy="3429000"/>
          </a:xfrm>
          <a:prstGeom prst="rect">
            <a:avLst/>
          </a:prstGeom>
          <a:noFill/>
          <a:ln w="9525">
            <a:noFill/>
            <a:miter lim="800000"/>
            <a:headEnd/>
            <a:tailEnd/>
          </a:ln>
          <a:effectLst/>
        </p:spPr>
        <p:txBody>
          <a:bodyPr lIns="0" tIns="0" rIns="0" bIns="0"/>
          <a:lstStyle/>
          <a:p>
            <a:pPr marL="342900" indent="-342900" eaLnBrk="1" hangingPunct="1">
              <a:spcBef>
                <a:spcPct val="20000"/>
              </a:spcBef>
              <a:buFontTx/>
              <a:buChar char="•"/>
            </a:pPr>
            <a:endParaRPr lang="en-GB" sz="2000" b="1">
              <a:latin typeface="Arial" charset="0"/>
            </a:endParaRPr>
          </a:p>
        </p:txBody>
      </p:sp>
      <p:sp>
        <p:nvSpPr>
          <p:cNvPr id="8196" name="Rectangle 4"/>
          <p:cNvSpPr>
            <a:spLocks noGrp="1" noChangeArrowheads="1"/>
          </p:cNvSpPr>
          <p:nvPr>
            <p:ph type="title"/>
          </p:nvPr>
        </p:nvSpPr>
        <p:spPr/>
        <p:txBody>
          <a:bodyPr/>
          <a:lstStyle/>
          <a:p>
            <a:r>
              <a:rPr lang="en-US" sz="3200" smtClean="0"/>
              <a:t>Focus Group on M2M Service Layer </a:t>
            </a:r>
            <a:br>
              <a:rPr lang="en-US" sz="3200" smtClean="0"/>
            </a:br>
            <a:r>
              <a:rPr lang="en-US" sz="3200" smtClean="0"/>
              <a:t>(FG M2M) </a:t>
            </a:r>
            <a:endParaRPr lang="en-GB" sz="3200" smtClean="0"/>
          </a:p>
        </p:txBody>
      </p:sp>
      <p:sp>
        <p:nvSpPr>
          <p:cNvPr id="8197" name="Rectangle 5"/>
          <p:cNvSpPr>
            <a:spLocks noGrp="1" noChangeArrowheads="1"/>
          </p:cNvSpPr>
          <p:nvPr>
            <p:ph type="body" idx="1"/>
          </p:nvPr>
        </p:nvSpPr>
        <p:spPr>
          <a:xfrm>
            <a:off x="323850" y="1052513"/>
            <a:ext cx="8640763" cy="4752975"/>
          </a:xfrm>
        </p:spPr>
        <p:txBody>
          <a:bodyPr/>
          <a:lstStyle/>
          <a:p>
            <a:pPr>
              <a:spcBef>
                <a:spcPts val="1200"/>
              </a:spcBef>
            </a:pPr>
            <a:r>
              <a:rPr lang="en-US" sz="2000" smtClean="0"/>
              <a:t>Established in Jan 2012 (held 4 meetings since)</a:t>
            </a:r>
          </a:p>
          <a:p>
            <a:pPr>
              <a:spcBef>
                <a:spcPts val="1200"/>
              </a:spcBef>
            </a:pPr>
            <a:r>
              <a:rPr lang="en-US" sz="2000" smtClean="0"/>
              <a:t>Chairman: Mr. Heyuan Xu (China)</a:t>
            </a:r>
          </a:p>
          <a:p>
            <a:pPr>
              <a:spcBef>
                <a:spcPts val="1200"/>
              </a:spcBef>
            </a:pPr>
            <a:r>
              <a:rPr lang="en-US" sz="2000" smtClean="0"/>
              <a:t>Goal to study requirements and specifications for a common Machine-to-Machine (M2M) Service Layer</a:t>
            </a:r>
          </a:p>
          <a:p>
            <a:pPr>
              <a:spcBef>
                <a:spcPts val="1200"/>
              </a:spcBef>
            </a:pPr>
            <a:r>
              <a:rPr lang="en-US" sz="2000" smtClean="0"/>
              <a:t>Initial focus on </a:t>
            </a:r>
            <a:r>
              <a:rPr lang="en-US" sz="2000" b="1" smtClean="0"/>
              <a:t>E-health</a:t>
            </a:r>
          </a:p>
          <a:p>
            <a:pPr>
              <a:spcBef>
                <a:spcPts val="1200"/>
              </a:spcBef>
            </a:pPr>
            <a:r>
              <a:rPr lang="en-US" sz="2000" smtClean="0"/>
              <a:t>Aims at including vertical market stakeholders that are not part of the traditional ITU-T membership (e.g. WHO, Continua Health Alliance)</a:t>
            </a:r>
          </a:p>
          <a:p>
            <a:pPr>
              <a:spcBef>
                <a:spcPts val="1200"/>
              </a:spcBef>
            </a:pPr>
            <a:r>
              <a:rPr lang="en-US" sz="2000" smtClean="0"/>
              <a:t>Coordinates its efforts with the ITU-T Internet of Things Global Standards Initiative (IoT-GSI) </a:t>
            </a:r>
          </a:p>
          <a:p>
            <a:pPr>
              <a:spcBef>
                <a:spcPts val="1200"/>
              </a:spcBef>
            </a:pPr>
            <a:r>
              <a:rPr lang="en-US" sz="2000" smtClean="0"/>
              <a:t>Next meeting 21-24 January 2013, Santander, Spain</a:t>
            </a:r>
            <a:br>
              <a:rPr lang="en-US" sz="2000" smtClean="0"/>
            </a:br>
            <a:r>
              <a:rPr lang="en-GB" sz="1500" smtClean="0">
                <a:solidFill>
                  <a:srgbClr val="FF0000"/>
                </a:solidFill>
                <a:sym typeface="Wingdings" pitchFamily="2" charset="2"/>
              </a:rPr>
              <a:t></a:t>
            </a:r>
            <a:r>
              <a:rPr lang="en-GB" sz="1500" smtClean="0">
                <a:sym typeface="Wingdings" pitchFamily="2" charset="2"/>
              </a:rPr>
              <a:t> </a:t>
            </a:r>
            <a:r>
              <a:rPr lang="en-US" sz="1500" smtClean="0">
                <a:hlinkClick r:id="rId2"/>
              </a:rPr>
              <a:t>http://itu.int/en/ITU-T/focusgroups/m2m</a:t>
            </a:r>
            <a:r>
              <a:rPr lang="en-US" sz="1500" smtClean="0"/>
              <a:t> </a:t>
            </a:r>
          </a:p>
          <a:p>
            <a:endParaRPr lang="en-US" smtClean="0"/>
          </a:p>
          <a:p>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9219" name="Rectangle 3"/>
          <p:cNvSpPr>
            <a:spLocks noChangeArrowheads="1"/>
          </p:cNvSpPr>
          <p:nvPr/>
        </p:nvSpPr>
        <p:spPr bwMode="auto">
          <a:xfrm>
            <a:off x="381000" y="1600200"/>
            <a:ext cx="8439150" cy="3429000"/>
          </a:xfrm>
          <a:prstGeom prst="rect">
            <a:avLst/>
          </a:prstGeom>
          <a:noFill/>
          <a:ln w="9525">
            <a:noFill/>
            <a:miter lim="800000"/>
            <a:headEnd/>
            <a:tailEnd/>
          </a:ln>
          <a:effectLst/>
        </p:spPr>
        <p:txBody>
          <a:bodyPr lIns="0" tIns="0" rIns="0" bIns="0"/>
          <a:lstStyle/>
          <a:p>
            <a:pPr marL="342900" indent="-342900" eaLnBrk="1" hangingPunct="1">
              <a:spcBef>
                <a:spcPct val="20000"/>
              </a:spcBef>
              <a:buFontTx/>
              <a:buChar char="•"/>
            </a:pPr>
            <a:endParaRPr lang="en-GB" sz="2000" b="1">
              <a:latin typeface="Arial" charset="0"/>
            </a:endParaRPr>
          </a:p>
        </p:txBody>
      </p:sp>
      <p:sp>
        <p:nvSpPr>
          <p:cNvPr id="9220" name="Rectangle 4"/>
          <p:cNvSpPr>
            <a:spLocks noGrp="1" noChangeArrowheads="1"/>
          </p:cNvSpPr>
          <p:nvPr>
            <p:ph type="title"/>
          </p:nvPr>
        </p:nvSpPr>
        <p:spPr/>
        <p:txBody>
          <a:bodyPr/>
          <a:lstStyle/>
          <a:p>
            <a:r>
              <a:rPr lang="en-US" smtClean="0"/>
              <a:t>Future Work</a:t>
            </a:r>
            <a:endParaRPr lang="en-GB" smtClean="0"/>
          </a:p>
        </p:txBody>
      </p:sp>
      <p:sp>
        <p:nvSpPr>
          <p:cNvPr id="9221" name="Rectangle 5"/>
          <p:cNvSpPr>
            <a:spLocks noGrp="1" noChangeArrowheads="1"/>
          </p:cNvSpPr>
          <p:nvPr>
            <p:ph type="body" idx="1"/>
          </p:nvPr>
        </p:nvSpPr>
        <p:spPr>
          <a:xfrm>
            <a:off x="485775" y="1600200"/>
            <a:ext cx="8229600" cy="2836912"/>
          </a:xfrm>
        </p:spPr>
        <p:txBody>
          <a:bodyPr/>
          <a:lstStyle/>
          <a:p>
            <a:r>
              <a:rPr lang="en-US" dirty="0" smtClean="0"/>
              <a:t>SG11 will study </a:t>
            </a:r>
            <a:r>
              <a:rPr lang="en-US" dirty="0" err="1" smtClean="0"/>
              <a:t>signalling</a:t>
            </a:r>
            <a:r>
              <a:rPr lang="en-US" dirty="0" smtClean="0"/>
              <a:t>, protocols and test specifications for new services and new networks e.g. IPv6, </a:t>
            </a:r>
            <a:r>
              <a:rPr lang="en-US" dirty="0" err="1" smtClean="0"/>
              <a:t>IoT</a:t>
            </a:r>
            <a:r>
              <a:rPr lang="en-US" dirty="0" smtClean="0"/>
              <a:t>, SUN, M2M, Cloud computing, Smart Grid and SDN, etc.  </a:t>
            </a:r>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1600200"/>
            <a:ext cx="8153400" cy="519113"/>
          </a:xfrm>
          <a:prstGeom prst="rect">
            <a:avLst/>
          </a:prstGeom>
          <a:noFill/>
          <a:ln w="9525">
            <a:noFill/>
            <a:miter lim="800000"/>
            <a:headEnd/>
            <a:tailEnd/>
          </a:ln>
          <a:effectLst/>
        </p:spPr>
        <p:txBody>
          <a:bodyPr>
            <a:spAutoFit/>
          </a:bodyPr>
          <a:lstStyle/>
          <a:p>
            <a:pPr>
              <a:spcBef>
                <a:spcPct val="20000"/>
              </a:spcBef>
            </a:pPr>
            <a:endParaRPr lang="en-US" sz="2800" b="1">
              <a:solidFill>
                <a:schemeClr val="accent2"/>
              </a:solidFill>
              <a:latin typeface="Times New Roman" pitchFamily="18" charset="0"/>
            </a:endParaRPr>
          </a:p>
        </p:txBody>
      </p:sp>
      <p:sp>
        <p:nvSpPr>
          <p:cNvPr id="10243" name="Rectangle 3"/>
          <p:cNvSpPr>
            <a:spLocks noChangeArrowheads="1"/>
          </p:cNvSpPr>
          <p:nvPr/>
        </p:nvSpPr>
        <p:spPr bwMode="auto">
          <a:xfrm>
            <a:off x="381000" y="1600200"/>
            <a:ext cx="8439150" cy="3429000"/>
          </a:xfrm>
          <a:prstGeom prst="rect">
            <a:avLst/>
          </a:prstGeom>
          <a:noFill/>
          <a:ln w="9525">
            <a:noFill/>
            <a:miter lim="800000"/>
            <a:headEnd/>
            <a:tailEnd/>
          </a:ln>
          <a:effectLst/>
        </p:spPr>
        <p:txBody>
          <a:bodyPr lIns="0" tIns="0" rIns="0" bIns="0"/>
          <a:lstStyle/>
          <a:p>
            <a:pPr marL="342900" indent="-342900" eaLnBrk="1" hangingPunct="1">
              <a:spcBef>
                <a:spcPct val="20000"/>
              </a:spcBef>
              <a:buFontTx/>
              <a:buChar char="•"/>
            </a:pPr>
            <a:endParaRPr lang="en-GB" sz="2000" b="1">
              <a:latin typeface="Arial" charset="0"/>
            </a:endParaRPr>
          </a:p>
        </p:txBody>
      </p:sp>
      <p:sp>
        <p:nvSpPr>
          <p:cNvPr id="10244" name="Rectangle 4"/>
          <p:cNvSpPr>
            <a:spLocks noGrp="1" noChangeArrowheads="1"/>
          </p:cNvSpPr>
          <p:nvPr>
            <p:ph type="title"/>
          </p:nvPr>
        </p:nvSpPr>
        <p:spPr/>
        <p:txBody>
          <a:bodyPr/>
          <a:lstStyle/>
          <a:p>
            <a:r>
              <a:rPr lang="en-US" smtClean="0"/>
              <a:t>Conclusion</a:t>
            </a:r>
            <a:endParaRPr lang="en-GB" smtClean="0"/>
          </a:p>
        </p:txBody>
      </p:sp>
      <p:sp>
        <p:nvSpPr>
          <p:cNvPr id="10245" name="Rectangle 5"/>
          <p:cNvSpPr>
            <a:spLocks noGrp="1" noChangeArrowheads="1"/>
          </p:cNvSpPr>
          <p:nvPr>
            <p:ph type="body" idx="1"/>
          </p:nvPr>
        </p:nvSpPr>
        <p:spPr>
          <a:xfrm>
            <a:off x="457200" y="1052513"/>
            <a:ext cx="8229600" cy="4464050"/>
          </a:xfrm>
        </p:spPr>
        <p:txBody>
          <a:bodyPr/>
          <a:lstStyle/>
          <a:p>
            <a:r>
              <a:rPr lang="en-US" sz="2600" smtClean="0"/>
              <a:t>SG11 would take the lead coordinating role in the harmonization of various protocol standards based on the concept of consistent end-to-end interoperability.</a:t>
            </a:r>
          </a:p>
          <a:p>
            <a:pPr>
              <a:spcBef>
                <a:spcPts val="1200"/>
              </a:spcBef>
            </a:pPr>
            <a:r>
              <a:rPr lang="en-GB" sz="2600" smtClean="0"/>
              <a:t>SG 11 would take the lead coordinating role in the development of Machine-to-machine protocols building on the work of its current FG M2M.</a:t>
            </a:r>
          </a:p>
          <a:p>
            <a:pPr>
              <a:spcBef>
                <a:spcPts val="1200"/>
              </a:spcBef>
            </a:pPr>
            <a:r>
              <a:rPr lang="en-GB" sz="2600" smtClean="0"/>
              <a:t>SG 11 would continue to lead the signalling and protocols standardization</a:t>
            </a:r>
          </a:p>
          <a:p>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Supplemental Slides</a:t>
            </a:r>
            <a:endParaRPr lang="en-GB" smtClean="0"/>
          </a:p>
        </p:txBody>
      </p:sp>
      <p:sp>
        <p:nvSpPr>
          <p:cNvPr id="11267" name="Rectangle 3"/>
          <p:cNvSpPr>
            <a:spLocks noGrp="1" noChangeArrowheads="1"/>
          </p:cNvSpPr>
          <p:nvPr>
            <p:ph type="body" idx="1"/>
          </p:nvPr>
        </p:nvSpPr>
        <p:spPr>
          <a:xfrm>
            <a:off x="457200" y="2060575"/>
            <a:ext cx="8229600" cy="2232025"/>
          </a:xfrm>
        </p:spPr>
        <p:txBody>
          <a:bodyPr/>
          <a:lstStyle/>
          <a:p>
            <a:r>
              <a:rPr lang="en-US" smtClean="0"/>
              <a:t>Management team</a:t>
            </a:r>
          </a:p>
          <a:p>
            <a:r>
              <a:rPr lang="en-US" smtClean="0"/>
              <a:t>Structure</a:t>
            </a:r>
          </a:p>
          <a:p>
            <a:r>
              <a:rPr lang="en-US" smtClean="0"/>
              <a:t>Statistics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6666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714A8851139441A05482C1F1FF7A11" ma:contentTypeVersion="3" ma:contentTypeDescription="Create a new document." ma:contentTypeScope="" ma:versionID="c994c492a03019fa369b4215cac54fcd">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B24CBC-93E2-49FE-8557-05CC94C2DC45}"/>
</file>

<file path=customXml/itemProps2.xml><?xml version="1.0" encoding="utf-8"?>
<ds:datastoreItem xmlns:ds="http://schemas.openxmlformats.org/officeDocument/2006/customXml" ds:itemID="{F648DF41-486A-4486-A455-F18046613BEE}"/>
</file>

<file path=customXml/itemProps3.xml><?xml version="1.0" encoding="utf-8"?>
<ds:datastoreItem xmlns:ds="http://schemas.openxmlformats.org/officeDocument/2006/customXml" ds:itemID="{CFF26FAC-72A0-433B-B74D-CA38A1928BBD}"/>
</file>

<file path=docProps/app.xml><?xml version="1.0" encoding="utf-8"?>
<Properties xmlns="http://schemas.openxmlformats.org/officeDocument/2006/extended-properties" xmlns:vt="http://schemas.openxmlformats.org/officeDocument/2006/docPropsVTypes">
  <Template>ITU-e</Template>
  <TotalTime>2040</TotalTime>
  <Words>744</Words>
  <Application>Microsoft Office PowerPoint</Application>
  <PresentationFormat>On-screen Show (4:3)</PresentationFormat>
  <Paragraphs>102</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ITU-e</vt:lpstr>
      <vt:lpstr>ITU-T Study Group 11 Signalling requirements, protocols and Test specifications</vt:lpstr>
      <vt:lpstr>Contents</vt:lpstr>
      <vt:lpstr>Terms of Reference</vt:lpstr>
      <vt:lpstr>Highlights of achievements (I)</vt:lpstr>
      <vt:lpstr>Highlights of achievements (II)</vt:lpstr>
      <vt:lpstr>Focus Group on M2M Service Layer  (FG M2M) </vt:lpstr>
      <vt:lpstr>Future Work</vt:lpstr>
      <vt:lpstr>Conclusion</vt:lpstr>
      <vt:lpstr>Supplemental Slides</vt:lpstr>
      <vt:lpstr>Management Team</vt:lpstr>
      <vt:lpstr>Study Group Structure</vt:lpstr>
      <vt:lpstr>Statistics (I)</vt:lpstr>
      <vt:lpstr>Statistics (II)</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SG11 presentation for WTSA-12</dc:title>
  <dc:creator>F. Lambert</dc:creator>
  <cp:lastModifiedBy>Al-Mnini, Lara</cp:lastModifiedBy>
  <cp:revision>325</cp:revision>
  <cp:lastPrinted>2001-11-25T13:41:09Z</cp:lastPrinted>
  <dcterms:created xsi:type="dcterms:W3CDTF">2007-02-20T15:47:31Z</dcterms:created>
  <dcterms:modified xsi:type="dcterms:W3CDTF">2012-11-16T08:00:42Z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1352884427</vt:lpwstr>
  </property>
  <property fmtid="{D5CDD505-2E9C-101B-9397-08002B2CF9AE}" pid="3" name="ContentTypeId">
    <vt:lpwstr>0x01010058714A8851139441A05482C1F1FF7A11</vt:lpwstr>
  </property>
</Properties>
</file>