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s/slide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2.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1"/>
  </p:notesMasterIdLst>
  <p:handoutMasterIdLst>
    <p:handoutMasterId r:id="rId12"/>
  </p:handoutMasterIdLst>
  <p:sldIdLst>
    <p:sldId id="375" r:id="rId2"/>
    <p:sldId id="273" r:id="rId3"/>
    <p:sldId id="386" r:id="rId4"/>
    <p:sldId id="384" r:id="rId5"/>
    <p:sldId id="371" r:id="rId6"/>
    <p:sldId id="383" r:id="rId7"/>
    <p:sldId id="387" r:id="rId8"/>
    <p:sldId id="385" r:id="rId9"/>
    <p:sldId id="335" r:id="rId1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BD22"/>
    <a:srgbClr val="FFB817"/>
    <a:srgbClr val="98AB22"/>
    <a:srgbClr val="919191"/>
    <a:srgbClr val="A6A6A6"/>
    <a:srgbClr val="EEB5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95324" autoAdjust="0"/>
  </p:normalViewPr>
  <p:slideViewPr>
    <p:cSldViewPr>
      <p:cViewPr varScale="1">
        <p:scale>
          <a:sx n="76" d="100"/>
          <a:sy n="76" d="100"/>
        </p:scale>
        <p:origin x="-1014" y="-84"/>
      </p:cViewPr>
      <p:guideLst>
        <p:guide orient="horz" pos="2160"/>
        <p:guide pos="2880"/>
      </p:guideLst>
    </p:cSldViewPr>
  </p:slideViewPr>
  <p:outlineViewPr>
    <p:cViewPr>
      <p:scale>
        <a:sx n="100" d="100"/>
        <a:sy n="100" d="100"/>
      </p:scale>
      <p:origin x="0" y="3390"/>
    </p:cViewPr>
  </p:outlineViewPr>
  <p:notesTextViewPr>
    <p:cViewPr>
      <p:scale>
        <a:sx n="100" d="100"/>
        <a:sy n="100" d="100"/>
      </p:scale>
      <p:origin x="0" y="0"/>
    </p:cViewPr>
  </p:notesTextViewPr>
  <p:sorterViewPr>
    <p:cViewPr>
      <p:scale>
        <a:sx n="66" d="100"/>
        <a:sy n="66" d="100"/>
      </p:scale>
      <p:origin x="0" y="2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E5EB1AD-0300-4830-B747-3B494CBB02D1}" type="datetime1">
              <a:rPr lang="en-US"/>
              <a:pPr>
                <a:defRPr/>
              </a:pPr>
              <a:t>11/18/2012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574C9B9-C0F6-4F91-9141-923E91531350}" type="slidenum">
              <a:rPr lang="en-US"/>
              <a:pPr>
                <a:defRPr/>
              </a:pPr>
              <a:t>‹#›</a:t>
            </a:fld>
            <a:endParaRPr lang="en-US"/>
          </a:p>
        </p:txBody>
      </p:sp>
    </p:spTree>
    <p:extLst>
      <p:ext uri="{BB962C8B-B14F-4D97-AF65-F5344CB8AC3E}">
        <p14:creationId xmlns:p14="http://schemas.microsoft.com/office/powerpoint/2010/main" val="39564275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AEB98CBC-A247-4E7A-8011-313972F28489}" type="slidenum">
              <a:rPr lang="en-US"/>
              <a:pPr>
                <a:defRPr/>
              </a:pPr>
              <a:t>‹#›</a:t>
            </a:fld>
            <a:endParaRPr lang="en-US"/>
          </a:p>
        </p:txBody>
      </p:sp>
    </p:spTree>
    <p:extLst>
      <p:ext uri="{BB962C8B-B14F-4D97-AF65-F5344CB8AC3E}">
        <p14:creationId xmlns:p14="http://schemas.microsoft.com/office/powerpoint/2010/main" val="332281327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spcBef>
                <a:spcPct val="50000"/>
              </a:spcBef>
            </a:pPr>
            <a:endParaRPr lang="en-GB" altLang="ja-JP" sz="1000" smtClean="0">
              <a:latin typeface="Arial" pitchFamily="34" charset="0"/>
              <a:ea typeface="ＭＳ Ｐゴシック" pitchFamily="34" charset="-128"/>
            </a:endParaRPr>
          </a:p>
          <a:p>
            <a:pPr eaLnBrk="1" hangingPunct="1">
              <a:spcBef>
                <a:spcPct val="50000"/>
              </a:spcBef>
            </a:pPr>
            <a:endParaRPr lang="en-GB" altLang="ja-JP" sz="1000" smtClean="0">
              <a:latin typeface="Arial" pitchFamily="34" charset="0"/>
              <a:ea typeface="ＭＳ Ｐゴシック" pitchFamily="34" charset="-128"/>
            </a:endParaRPr>
          </a:p>
          <a:p>
            <a:pPr eaLnBrk="1" hangingPunct="1">
              <a:spcBef>
                <a:spcPct val="50000"/>
              </a:spcBef>
            </a:pPr>
            <a:endParaRPr lang="en-US" altLang="ja-JP" sz="1000" i="1" smtClean="0">
              <a:latin typeface="Arial" pitchFamily="34" charset="0"/>
              <a:ea typeface="ＭＳ Ｐゴシック" pitchFamily="34" charset="-128"/>
            </a:endParaRPr>
          </a:p>
          <a:p>
            <a:pPr eaLnBrk="1" hangingPunct="1">
              <a:spcBef>
                <a:spcPct val="50000"/>
              </a:spcBef>
            </a:pPr>
            <a:endParaRPr lang="en-US" altLang="ja-JP" smtClean="0">
              <a:latin typeface="Arial" pitchFamily="34" charset="0"/>
              <a:ea typeface="ＭＳ Ｐゴシック" pitchFamily="34" charset="-128"/>
            </a:endParaRPr>
          </a:p>
          <a:p>
            <a:pPr eaLnBrk="1" hangingPunct="1"/>
            <a:endParaRPr lang="en-US" smtClean="0">
              <a:latin typeface="Arial" pitchFamily="34" charset="0"/>
              <a:ea typeface="ＭＳ Ｐゴシック" pitchFamily="34" charset="-128"/>
            </a:endParaRPr>
          </a:p>
        </p:txBody>
      </p:sp>
      <p:sp>
        <p:nvSpPr>
          <p:cNvPr id="45060" name="Slide Number Placeholder 3"/>
          <p:cNvSpPr>
            <a:spLocks noGrp="1"/>
          </p:cNvSpPr>
          <p:nvPr>
            <p:ph type="sldNum" sz="quarter" idx="5"/>
          </p:nvPr>
        </p:nvSpPr>
        <p:spPr>
          <a:noFill/>
        </p:spPr>
        <p:txBody>
          <a:bodyPr/>
          <a:lstStyle/>
          <a:p>
            <a:fld id="{B40D42F8-7868-4A32-900D-24474BC8A76D}" type="slidenum">
              <a:rPr lang="en-US" sz="1100" i="1" smtClean="0">
                <a:solidFill>
                  <a:srgbClr val="000000"/>
                </a:solidFill>
                <a:latin typeface="Times" pitchFamily="18" charset="0"/>
                <a:cs typeface="Arial" pitchFamily="34" charset="0"/>
              </a:rPr>
              <a:pPr/>
              <a:t>1</a:t>
            </a:fld>
            <a:endParaRPr lang="en-US" sz="1100" i="1" smtClean="0">
              <a:solidFill>
                <a:srgbClr val="000000"/>
              </a:solidFill>
              <a:latin typeface="Times" pitchFamily="18"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spcBef>
                <a:spcPct val="50000"/>
              </a:spcBef>
            </a:pPr>
            <a:endParaRPr lang="en-GB" altLang="ja-JP" sz="1000" smtClean="0">
              <a:latin typeface="Arial" pitchFamily="34" charset="0"/>
              <a:ea typeface="ＭＳ Ｐゴシック" pitchFamily="34" charset="-128"/>
            </a:endParaRPr>
          </a:p>
          <a:p>
            <a:pPr eaLnBrk="1" hangingPunct="1">
              <a:spcBef>
                <a:spcPct val="50000"/>
              </a:spcBef>
            </a:pPr>
            <a:endParaRPr lang="en-GB" altLang="ja-JP" sz="1000" smtClean="0">
              <a:latin typeface="Arial" pitchFamily="34" charset="0"/>
              <a:ea typeface="ＭＳ Ｐゴシック" pitchFamily="34" charset="-128"/>
            </a:endParaRPr>
          </a:p>
          <a:p>
            <a:pPr eaLnBrk="1" hangingPunct="1">
              <a:spcBef>
                <a:spcPct val="50000"/>
              </a:spcBef>
            </a:pPr>
            <a:endParaRPr lang="en-US" altLang="ja-JP" sz="1000" i="1" smtClean="0">
              <a:latin typeface="Arial" pitchFamily="34" charset="0"/>
              <a:ea typeface="ＭＳ Ｐゴシック" pitchFamily="34" charset="-128"/>
            </a:endParaRPr>
          </a:p>
          <a:p>
            <a:pPr eaLnBrk="1" hangingPunct="1">
              <a:spcBef>
                <a:spcPct val="50000"/>
              </a:spcBef>
            </a:pPr>
            <a:endParaRPr lang="en-US" altLang="ja-JP" smtClean="0">
              <a:latin typeface="Arial" pitchFamily="34" charset="0"/>
              <a:ea typeface="ＭＳ Ｐゴシック" pitchFamily="34" charset="-128"/>
            </a:endParaRPr>
          </a:p>
          <a:p>
            <a:pPr eaLnBrk="1" hangingPunct="1"/>
            <a:endParaRPr lang="en-US" smtClean="0">
              <a:latin typeface="Arial" pitchFamily="34" charset="0"/>
              <a:ea typeface="ＭＳ Ｐゴシック" pitchFamily="34" charset="-128"/>
            </a:endParaRPr>
          </a:p>
        </p:txBody>
      </p:sp>
      <p:sp>
        <p:nvSpPr>
          <p:cNvPr id="45060" name="Slide Number Placeholder 3"/>
          <p:cNvSpPr>
            <a:spLocks noGrp="1"/>
          </p:cNvSpPr>
          <p:nvPr>
            <p:ph type="sldNum" sz="quarter" idx="5"/>
          </p:nvPr>
        </p:nvSpPr>
        <p:spPr>
          <a:noFill/>
        </p:spPr>
        <p:txBody>
          <a:bodyPr/>
          <a:lstStyle/>
          <a:p>
            <a:fld id="{B40D42F8-7868-4A32-900D-24474BC8A76D}" type="slidenum">
              <a:rPr lang="en-US" sz="1100" i="1" smtClean="0">
                <a:solidFill>
                  <a:srgbClr val="000000"/>
                </a:solidFill>
                <a:latin typeface="Times" pitchFamily="18" charset="0"/>
                <a:cs typeface="Arial" pitchFamily="34" charset="0"/>
              </a:rPr>
              <a:pPr/>
              <a:t>2</a:t>
            </a:fld>
            <a:endParaRPr lang="en-US" sz="1100" i="1" smtClean="0">
              <a:solidFill>
                <a:srgbClr val="000000"/>
              </a:solidFill>
              <a:latin typeface="Times" pitchFamily="18"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55F5E1F-4A05-4477-B137-1CEDBC73C29D}" type="slidenum">
              <a:rPr lang="en-US" sz="1200">
                <a:cs typeface="Arial" charset="0"/>
              </a:rPr>
              <a:pPr algn="r" eaLnBrk="0" hangingPunct="0"/>
              <a:t>3</a:t>
            </a:fld>
            <a:endParaRPr lang="en-US" sz="1200">
              <a:cs typeface="Arial" charset="0"/>
            </a:endParaRPr>
          </a:p>
        </p:txBody>
      </p:sp>
      <p:sp>
        <p:nvSpPr>
          <p:cNvPr id="101378" name="Rectangle 2"/>
          <p:cNvSpPr>
            <a:spLocks noGrp="1" noRot="1" noChangeAspect="1" noChangeArrowheads="1" noTextEdit="1"/>
          </p:cNvSpPr>
          <p:nvPr>
            <p:ph type="sldImg"/>
          </p:nvPr>
        </p:nvSpPr>
        <p:spPr>
          <a:xfrm>
            <a:off x="1144588" y="685800"/>
            <a:ext cx="4570412" cy="3429000"/>
          </a:xfrm>
          <a:ln/>
        </p:spPr>
      </p:sp>
      <p:sp>
        <p:nvSpPr>
          <p:cNvPr id="101379" name="Rectangle 3"/>
          <p:cNvSpPr>
            <a:spLocks noGrp="1" noChangeArrowheads="1"/>
          </p:cNvSpPr>
          <p:nvPr>
            <p:ph type="body" idx="1"/>
          </p:nvPr>
        </p:nvSpPr>
        <p:spPr>
          <a:noFill/>
          <a:ln/>
        </p:spPr>
        <p:txBody>
          <a:bodyPr/>
          <a:lstStyle/>
          <a:p>
            <a:pPr marL="215900" indent="-215900" eaLnBrk="1" hangingPunct="1"/>
            <a:endParaRPr lang="en-US"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950986-025B-4F4D-B47F-A260C9E2B150}" type="slidenum">
              <a:rPr lang="en-US" smtClean="0"/>
              <a:pPr>
                <a:defRPr/>
              </a:pPr>
              <a:t>4</a:t>
            </a:fld>
            <a:endParaRPr lang="en-US"/>
          </a:p>
        </p:txBody>
      </p:sp>
    </p:spTree>
    <p:extLst>
      <p:ext uri="{BB962C8B-B14F-4D97-AF65-F5344CB8AC3E}">
        <p14:creationId xmlns:p14="http://schemas.microsoft.com/office/powerpoint/2010/main" val="79244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D23BD94-EE8A-44FD-9BA6-E7BA8CBAB9FF}" type="slidenum">
              <a:rPr lang="en-US" smtClean="0">
                <a:solidFill>
                  <a:prstClr val="black"/>
                </a:solidFill>
              </a:rPr>
              <a:pPr/>
              <a:t>5</a:t>
            </a:fld>
            <a:endParaRPr lang="en-US" dirty="0" smtClean="0">
              <a:solidFill>
                <a:prstClr val="black"/>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6D79F2E7-D804-482D-ABC2-78E5141D1CCC}" type="slidenum">
              <a:rPr lang="en-US" smtClean="0"/>
              <a:pPr/>
              <a:t>6</a:t>
            </a:fld>
            <a:endParaRPr lang="en-US"/>
          </a:p>
        </p:txBody>
      </p:sp>
    </p:spTree>
    <p:extLst>
      <p:ext uri="{BB962C8B-B14F-4D97-AF65-F5344CB8AC3E}">
        <p14:creationId xmlns:p14="http://schemas.microsoft.com/office/powerpoint/2010/main" val="1831257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B98CBC-A247-4E7A-8011-313972F28489}" type="slidenum">
              <a:rPr lang="en-US" smtClean="0"/>
              <a:pPr>
                <a:defRPr/>
              </a:pPr>
              <a:t>7</a:t>
            </a:fld>
            <a:endParaRPr lang="en-US" dirty="0"/>
          </a:p>
        </p:txBody>
      </p:sp>
    </p:spTree>
    <p:extLst>
      <p:ext uri="{BB962C8B-B14F-4D97-AF65-F5344CB8AC3E}">
        <p14:creationId xmlns:p14="http://schemas.microsoft.com/office/powerpoint/2010/main" val="876783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950986-025B-4F4D-B47F-A260C9E2B150}" type="slidenum">
              <a:rPr lang="en-US" smtClean="0"/>
              <a:pPr>
                <a:defRPr/>
              </a:pPr>
              <a:t>8</a:t>
            </a:fld>
            <a:endParaRPr lang="en-US"/>
          </a:p>
        </p:txBody>
      </p:sp>
    </p:spTree>
    <p:extLst>
      <p:ext uri="{BB962C8B-B14F-4D97-AF65-F5344CB8AC3E}">
        <p14:creationId xmlns:p14="http://schemas.microsoft.com/office/powerpoint/2010/main" val="2300482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ontinua_PPT_Title_Master_1210.ai"/>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4"/>
          <p:cNvSpPr txBox="1">
            <a:spLocks noChangeArrowheads="1"/>
          </p:cNvSpPr>
          <p:nvPr userDrawn="1"/>
        </p:nvSpPr>
        <p:spPr bwMode="auto">
          <a:xfrm>
            <a:off x="76200" y="6553200"/>
            <a:ext cx="7664450" cy="244475"/>
          </a:xfrm>
          <a:prstGeom prst="rect">
            <a:avLst/>
          </a:prstGeom>
          <a:noFill/>
          <a:ln>
            <a:noFill/>
          </a:ln>
          <a:extLst/>
        </p:spPr>
        <p:txBody>
          <a:bodyPr>
            <a:spAutoFit/>
          </a:bodyPr>
          <a:lstStyle/>
          <a:p>
            <a:pPr>
              <a:defRPr/>
            </a:pPr>
            <a:r>
              <a:rPr lang="en-US" sz="1000">
                <a:solidFill>
                  <a:srgbClr val="7F7F7F"/>
                </a:solidFill>
              </a:rPr>
              <a:t>Copyright© 2010 Continua Health Alliance ® All Rights Reserved</a:t>
            </a:r>
          </a:p>
        </p:txBody>
      </p:sp>
      <p:sp>
        <p:nvSpPr>
          <p:cNvPr id="4098" name="Rectangle 2"/>
          <p:cNvSpPr>
            <a:spLocks noGrp="1" noChangeArrowheads="1"/>
          </p:cNvSpPr>
          <p:nvPr>
            <p:ph type="ctrTitle"/>
          </p:nvPr>
        </p:nvSpPr>
        <p:spPr>
          <a:xfrm>
            <a:off x="381000" y="3352800"/>
            <a:ext cx="7467600" cy="914400"/>
          </a:xfrm>
        </p:spPr>
        <p:txBody>
          <a:bodyPr/>
          <a:lstStyle>
            <a:lvl1pPr>
              <a:defRPr>
                <a:solidFill>
                  <a:srgbClr val="AFBD22"/>
                </a:solidFill>
              </a:defRPr>
            </a:lvl1pPr>
          </a:lstStyle>
          <a:p>
            <a:r>
              <a:rPr lang="en-US" dirty="0"/>
              <a:t>Click to edit Master title</a:t>
            </a:r>
          </a:p>
        </p:txBody>
      </p:sp>
      <p:sp>
        <p:nvSpPr>
          <p:cNvPr id="4099" name="Rectangle 3"/>
          <p:cNvSpPr>
            <a:spLocks noGrp="1" noChangeArrowheads="1"/>
          </p:cNvSpPr>
          <p:nvPr>
            <p:ph type="subTitle" idx="1"/>
          </p:nvPr>
        </p:nvSpPr>
        <p:spPr>
          <a:xfrm>
            <a:off x="381000" y="4267200"/>
            <a:ext cx="4876800" cy="1295400"/>
          </a:xfrm>
        </p:spPr>
        <p:txBody>
          <a:bodyPr/>
          <a:lstStyle>
            <a:lvl1pPr marL="0" indent="0">
              <a:buFontTx/>
              <a:buNone/>
              <a:defRPr sz="2400" b="0" i="0">
                <a:solidFill>
                  <a:schemeClr val="bg1"/>
                </a:solidFill>
                <a:latin typeface="+mj-lt"/>
              </a:defRPr>
            </a:lvl1pPr>
          </a:lstStyle>
          <a:p>
            <a:r>
              <a:rPr lang="en-US" dirty="0"/>
              <a:t>Click to edit </a:t>
            </a:r>
            <a:r>
              <a:rPr lang="en-US" dirty="0" smtClean="0"/>
              <a:t>Master</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5"/>
          <p:cNvSpPr>
            <a:spLocks noGrp="1"/>
          </p:cNvSpPr>
          <p:nvPr>
            <p:ph type="dt" sz="half" idx="10"/>
          </p:nvPr>
        </p:nvSpPr>
        <p:spPr/>
        <p:txBody>
          <a:bodyPr/>
          <a:lstStyle>
            <a:lvl1pPr>
              <a:defRPr/>
            </a:lvl1pPr>
          </a:lstStyle>
          <a:p>
            <a:pPr>
              <a:defRPr/>
            </a:pPr>
            <a:endParaRPr lang="en-US"/>
          </a:p>
        </p:txBody>
      </p:sp>
      <p:sp>
        <p:nvSpPr>
          <p:cNvPr id="5"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Continua_PPT_Section_Divider_12010.ai"/>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722313" y="4267200"/>
            <a:ext cx="5983287" cy="1362075"/>
          </a:xfrm>
        </p:spPr>
        <p:txBody>
          <a:bodyPr anchor="t"/>
          <a:lstStyle>
            <a:lvl1pPr algn="l">
              <a:defRPr sz="3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657600"/>
            <a:ext cx="7050087" cy="609600"/>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434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5"/>
          <p:cNvSpPr>
            <a:spLocks noGrp="1"/>
          </p:cNvSpPr>
          <p:nvPr>
            <p:ph type="dt" sz="half" idx="10"/>
          </p:nvPr>
        </p:nvSpPr>
        <p:spPr/>
        <p:txBody>
          <a:bodyPr/>
          <a:lstStyle>
            <a:lvl1pPr>
              <a:defRPr/>
            </a:lvl1pPr>
          </a:lstStyle>
          <a:p>
            <a:pPr>
              <a:defRPr/>
            </a:pPr>
            <a:endParaRPr lang="en-US"/>
          </a:p>
        </p:txBody>
      </p:sp>
      <p:sp>
        <p:nvSpPr>
          <p:cNvPr id="6"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5"/>
          <p:cNvSpPr>
            <a:spLocks noGrp="1"/>
          </p:cNvSpPr>
          <p:nvPr>
            <p:ph type="dt" sz="half" idx="10"/>
          </p:nvPr>
        </p:nvSpPr>
        <p:spPr/>
        <p:txBody>
          <a:bodyPr/>
          <a:lstStyle>
            <a:lvl1pPr>
              <a:defRPr/>
            </a:lvl1pPr>
          </a:lstStyle>
          <a:p>
            <a:pPr>
              <a:defRPr/>
            </a:pPr>
            <a:endParaRPr lang="en-US"/>
          </a:p>
        </p:txBody>
      </p:sp>
      <p:sp>
        <p:nvSpPr>
          <p:cNvPr id="3" name="Footer Placeholder 6"/>
          <p:cNvSpPr>
            <a:spLocks noGrp="1"/>
          </p:cNvSpPr>
          <p:nvPr>
            <p:ph type="ftr" sz="quarter" idx="11"/>
          </p:nvPr>
        </p:nvSpPr>
        <p:spPr/>
        <p:txBody>
          <a:bodyPr/>
          <a:lstStyle>
            <a:lvl1pPr>
              <a:defRPr/>
            </a:lvl1pPr>
          </a:lstStyle>
          <a:p>
            <a:pPr>
              <a:defRPr/>
            </a:pPr>
            <a:r>
              <a:rPr lang="en-US" dirty="0" smtClean="0"/>
              <a:t>This presentation contains only PUBLIC information. </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a:xfrm>
            <a:off x="3810000" y="6400800"/>
            <a:ext cx="1447800" cy="304800"/>
          </a:xfrm>
          <a:prstGeom prst="rect">
            <a:avLst/>
          </a:prstGeom>
        </p:spPr>
        <p:txBody>
          <a:bodyPr/>
          <a:lstStyle>
            <a:lvl1pPr>
              <a:defRPr/>
            </a:lvl1pPr>
          </a:lstStyle>
          <a:p>
            <a:fld id="{C76DD063-55C6-4679-B4B6-16E94CCCFF07}" type="slidenum">
              <a:rPr lang="en-US"/>
              <a:pPr/>
              <a:t>‹#›</a:t>
            </a:fld>
            <a:fld id="{E01AF2C6-22BA-4598-AA18-B143BAAF7B1E}" type="slidenum">
              <a:rPr lang="en-US"/>
              <a:pPr/>
              <a:t>‹#›</a:t>
            </a:fld>
            <a:endParaRPr lang="en-US"/>
          </a:p>
        </p:txBody>
      </p:sp>
    </p:spTree>
    <p:extLst>
      <p:ext uri="{BB962C8B-B14F-4D97-AF65-F5344CB8AC3E}">
        <p14:creationId xmlns:p14="http://schemas.microsoft.com/office/powerpoint/2010/main" val="958483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1" descr="Continua_PPT_Slide_Master_1210.ai"/>
          <p:cNvPicPr>
            <a:picLocks noChangeAspect="1"/>
          </p:cNvPicPr>
          <p:nvPr userDrawn="1"/>
        </p:nvPicPr>
        <p:blipFill>
          <a:blip r:embed="rId8"/>
          <a:srcRect/>
          <a:stretch>
            <a:fillRect/>
          </a:stretch>
        </p:blipFill>
        <p:spPr bwMode="auto">
          <a:xfrm>
            <a:off x="0" y="0"/>
            <a:ext cx="9144000" cy="6858000"/>
          </a:xfrm>
          <a:prstGeom prst="rect">
            <a:avLst/>
          </a:prstGeom>
          <a:noFill/>
          <a:ln w="9525">
            <a:noFill/>
            <a:miter lim="800000"/>
            <a:headEnd/>
            <a:tailEnd/>
          </a:ln>
        </p:spPr>
      </p:pic>
      <p:sp>
        <p:nvSpPr>
          <p:cNvPr id="6147" name="Rectangle 2"/>
          <p:cNvSpPr>
            <a:spLocks noGrp="1" noChangeArrowheads="1"/>
          </p:cNvSpPr>
          <p:nvPr>
            <p:ph type="title"/>
          </p:nvPr>
        </p:nvSpPr>
        <p:spPr bwMode="auto">
          <a:xfrm>
            <a:off x="381000" y="3810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3"/>
          <p:cNvSpPr>
            <a:spLocks noGrp="1" noChangeArrowheads="1"/>
          </p:cNvSpPr>
          <p:nvPr>
            <p:ph type="body" idx="1"/>
          </p:nvPr>
        </p:nvSpPr>
        <p:spPr bwMode="auto">
          <a:xfrm>
            <a:off x="3810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Date Placeholder 5"/>
          <p:cNvSpPr>
            <a:spLocks noGrp="1"/>
          </p:cNvSpPr>
          <p:nvPr>
            <p:ph type="dt" sz="half" idx="2"/>
          </p:nvPr>
        </p:nvSpPr>
        <p:spPr>
          <a:xfrm>
            <a:off x="381000" y="6356350"/>
            <a:ext cx="990600" cy="365125"/>
          </a:xfrm>
          <a:prstGeom prst="rect">
            <a:avLst/>
          </a:prstGeom>
        </p:spPr>
        <p:txBody>
          <a:bodyPr vert="horz" lIns="91440" tIns="45720" rIns="91440" bIns="45720" rtlCol="0" anchor="ctr"/>
          <a:lstStyle>
            <a:lvl1pPr algn="l">
              <a:defRPr sz="1200">
                <a:solidFill>
                  <a:srgbClr val="98AB22"/>
                </a:solidFill>
                <a:latin typeface="Arial" charset="0"/>
                <a:ea typeface="ＭＳ Ｐゴシック" charset="-128"/>
                <a:cs typeface="ＭＳ Ｐゴシック" charset="-128"/>
              </a:defRPr>
            </a:lvl1pPr>
          </a:lstStyle>
          <a:p>
            <a:pPr>
              <a:defRPr/>
            </a:pPr>
            <a:fld id="{E76FEDC7-1219-4D40-B1C5-868F6ADE18D4}" type="datetime1">
              <a:rPr lang="en-US"/>
              <a:pPr>
                <a:defRPr/>
              </a:pPr>
              <a:t>11/18/2012</a:t>
            </a:fld>
            <a:endParaRPr lang="en-US" dirty="0"/>
          </a:p>
        </p:txBody>
      </p:sp>
      <p:sp>
        <p:nvSpPr>
          <p:cNvPr id="7" name="Footer Placeholder 6"/>
          <p:cNvSpPr>
            <a:spLocks noGrp="1"/>
          </p:cNvSpPr>
          <p:nvPr>
            <p:ph type="ftr" sz="quarter" idx="3"/>
          </p:nvPr>
        </p:nvSpPr>
        <p:spPr>
          <a:xfrm>
            <a:off x="1600200" y="6356350"/>
            <a:ext cx="5486400" cy="365125"/>
          </a:xfrm>
          <a:prstGeom prst="rect">
            <a:avLst/>
          </a:prstGeom>
        </p:spPr>
        <p:txBody>
          <a:bodyPr vert="horz" lIns="91440" tIns="45720" rIns="91440" bIns="45720" rtlCol="0" anchor="ctr"/>
          <a:lstStyle>
            <a:lvl1pPr algn="l">
              <a:defRPr sz="1200">
                <a:solidFill>
                  <a:srgbClr val="98AB22"/>
                </a:solidFill>
                <a:latin typeface="Arial" charset="0"/>
                <a:ea typeface="ＭＳ Ｐゴシック" charset="-128"/>
                <a:cs typeface="ＭＳ Ｐゴシック" charset="-128"/>
              </a:defRPr>
            </a:lvl1pPr>
          </a:lstStyle>
          <a:p>
            <a:pPr>
              <a:defRPr/>
            </a:pPr>
            <a:endParaRPr lang="en-US"/>
          </a:p>
          <a:p>
            <a:pPr>
              <a:defRPr/>
            </a:pPr>
            <a:r>
              <a:rPr lang="en-US"/>
              <a:t>Continua Health Alliance</a:t>
            </a:r>
          </a:p>
          <a:p>
            <a:pPr>
              <a:defRPr/>
            </a:pPr>
            <a:endParaRPr lang="en-US"/>
          </a:p>
        </p:txBody>
      </p:sp>
      <p:sp>
        <p:nvSpPr>
          <p:cNvPr id="1031" name="TextBox 7"/>
          <p:cNvSpPr txBox="1">
            <a:spLocks noChangeArrowheads="1"/>
          </p:cNvSpPr>
          <p:nvPr userDrawn="1"/>
        </p:nvSpPr>
        <p:spPr bwMode="auto">
          <a:xfrm>
            <a:off x="1371600" y="6400800"/>
            <a:ext cx="304800" cy="244475"/>
          </a:xfrm>
          <a:prstGeom prst="rect">
            <a:avLst/>
          </a:prstGeom>
          <a:noFill/>
          <a:ln>
            <a:noFill/>
          </a:ln>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000" dirty="0" smtClean="0">
                <a:solidFill>
                  <a:srgbClr val="98AB22"/>
                </a:solidFill>
              </a:rPr>
              <a:t>|</a:t>
            </a:r>
          </a:p>
        </p:txBody>
      </p:sp>
      <p:sp>
        <p:nvSpPr>
          <p:cNvPr id="8" name="Rectangle 6"/>
          <p:cNvSpPr>
            <a:spLocks noGrp="1" noChangeArrowheads="1"/>
          </p:cNvSpPr>
          <p:nvPr>
            <p:ph type="sldNum" sz="quarter" idx="4"/>
          </p:nvPr>
        </p:nvSpPr>
        <p:spPr>
          <a:xfrm>
            <a:off x="4876800" y="6400800"/>
            <a:ext cx="1447800" cy="304800"/>
          </a:xfrm>
          <a:prstGeom prst="rect">
            <a:avLst/>
          </a:prstGeom>
          <a:ln/>
        </p:spPr>
        <p:txBody>
          <a:bodyPr/>
          <a:lstStyle>
            <a:lvl1pPr algn="l" rtl="0" eaLnBrk="0" fontAlgn="base" hangingPunct="0">
              <a:spcBef>
                <a:spcPct val="0"/>
              </a:spcBef>
              <a:spcAft>
                <a:spcPct val="0"/>
              </a:spcAft>
              <a:defRPr lang="en-US" sz="1200" kern="1200">
                <a:solidFill>
                  <a:srgbClr val="98AB22"/>
                </a:solidFill>
                <a:latin typeface="Arial" charset="0"/>
                <a:ea typeface="ＭＳ Ｐゴシック" charset="-128"/>
                <a:cs typeface="ＭＳ Ｐゴシック" charset="-128"/>
              </a:defRPr>
            </a:lvl1pPr>
          </a:lstStyle>
          <a:p>
            <a:pPr>
              <a:defRPr/>
            </a:pPr>
            <a:fld id="{98C62C39-D65E-4FAA-8325-60FC8B349790}"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66" r:id="rId6"/>
  </p:sldLayoutIdLst>
  <p:hf sldNum="0" hdr="0"/>
  <p:txStyles>
    <p:titleStyle>
      <a:lvl1pPr algn="l" rtl="0" eaLnBrk="0" fontAlgn="base" hangingPunct="0">
        <a:spcBef>
          <a:spcPct val="0"/>
        </a:spcBef>
        <a:spcAft>
          <a:spcPct val="0"/>
        </a:spcAft>
        <a:defRPr sz="3000">
          <a:solidFill>
            <a:srgbClr val="333333"/>
          </a:solidFill>
          <a:latin typeface="+mj-lt"/>
          <a:ea typeface="+mj-ea"/>
          <a:cs typeface="+mj-cs"/>
        </a:defRPr>
      </a:lvl1pPr>
      <a:lvl2pPr algn="l" rtl="0" eaLnBrk="0" fontAlgn="base" hangingPunct="0">
        <a:spcBef>
          <a:spcPct val="0"/>
        </a:spcBef>
        <a:spcAft>
          <a:spcPct val="0"/>
        </a:spcAft>
        <a:defRPr sz="3000">
          <a:solidFill>
            <a:srgbClr val="333333"/>
          </a:solidFill>
          <a:latin typeface="Arial Bold" pitchFamily="-32" charset="0"/>
          <a:ea typeface="ＭＳ Ｐゴシック" charset="-128"/>
          <a:cs typeface="ＭＳ Ｐゴシック" charset="-128"/>
        </a:defRPr>
      </a:lvl2pPr>
      <a:lvl3pPr algn="l" rtl="0" eaLnBrk="0" fontAlgn="base" hangingPunct="0">
        <a:spcBef>
          <a:spcPct val="0"/>
        </a:spcBef>
        <a:spcAft>
          <a:spcPct val="0"/>
        </a:spcAft>
        <a:defRPr sz="3000">
          <a:solidFill>
            <a:srgbClr val="333333"/>
          </a:solidFill>
          <a:latin typeface="Arial Bold" pitchFamily="-32" charset="0"/>
          <a:ea typeface="ＭＳ Ｐゴシック" charset="-128"/>
          <a:cs typeface="ＭＳ Ｐゴシック" charset="-128"/>
        </a:defRPr>
      </a:lvl3pPr>
      <a:lvl4pPr algn="l" rtl="0" eaLnBrk="0" fontAlgn="base" hangingPunct="0">
        <a:spcBef>
          <a:spcPct val="0"/>
        </a:spcBef>
        <a:spcAft>
          <a:spcPct val="0"/>
        </a:spcAft>
        <a:defRPr sz="3000">
          <a:solidFill>
            <a:srgbClr val="333333"/>
          </a:solidFill>
          <a:latin typeface="Arial Bold" pitchFamily="-32" charset="0"/>
          <a:ea typeface="ＭＳ Ｐゴシック" charset="-128"/>
          <a:cs typeface="ＭＳ Ｐゴシック" charset="-128"/>
        </a:defRPr>
      </a:lvl4pPr>
      <a:lvl5pPr algn="l" rtl="0" eaLnBrk="0" fontAlgn="base" hangingPunct="0">
        <a:spcBef>
          <a:spcPct val="0"/>
        </a:spcBef>
        <a:spcAft>
          <a:spcPct val="0"/>
        </a:spcAft>
        <a:defRPr sz="3000">
          <a:solidFill>
            <a:srgbClr val="333333"/>
          </a:solidFill>
          <a:latin typeface="Arial Bold" pitchFamily="-32" charset="0"/>
          <a:ea typeface="ＭＳ Ｐゴシック" charset="-128"/>
          <a:cs typeface="ＭＳ Ｐゴシック" charset="-128"/>
        </a:defRPr>
      </a:lvl5pPr>
      <a:lvl6pPr marL="457200" algn="l" rtl="0" fontAlgn="base">
        <a:spcBef>
          <a:spcPct val="0"/>
        </a:spcBef>
        <a:spcAft>
          <a:spcPct val="0"/>
        </a:spcAft>
        <a:defRPr sz="4400">
          <a:solidFill>
            <a:srgbClr val="333333"/>
          </a:solidFill>
          <a:latin typeface="Arial Bold" pitchFamily="-32" charset="0"/>
          <a:ea typeface="ＭＳ Ｐゴシック" charset="-128"/>
          <a:cs typeface="ＭＳ Ｐゴシック" charset="-128"/>
        </a:defRPr>
      </a:lvl6pPr>
      <a:lvl7pPr marL="914400" algn="l" rtl="0" fontAlgn="base">
        <a:spcBef>
          <a:spcPct val="0"/>
        </a:spcBef>
        <a:spcAft>
          <a:spcPct val="0"/>
        </a:spcAft>
        <a:defRPr sz="4400">
          <a:solidFill>
            <a:srgbClr val="333333"/>
          </a:solidFill>
          <a:latin typeface="Arial Bold" pitchFamily="-32" charset="0"/>
          <a:ea typeface="ＭＳ Ｐゴシック" charset="-128"/>
          <a:cs typeface="ＭＳ Ｐゴシック" charset="-128"/>
        </a:defRPr>
      </a:lvl7pPr>
      <a:lvl8pPr marL="1371600" algn="l" rtl="0" fontAlgn="base">
        <a:spcBef>
          <a:spcPct val="0"/>
        </a:spcBef>
        <a:spcAft>
          <a:spcPct val="0"/>
        </a:spcAft>
        <a:defRPr sz="4400">
          <a:solidFill>
            <a:srgbClr val="333333"/>
          </a:solidFill>
          <a:latin typeface="Arial Bold" pitchFamily="-32" charset="0"/>
          <a:ea typeface="ＭＳ Ｐゴシック" charset="-128"/>
          <a:cs typeface="ＭＳ Ｐゴシック" charset="-128"/>
        </a:defRPr>
      </a:lvl8pPr>
      <a:lvl9pPr marL="1828800" algn="l" rtl="0" fontAlgn="base">
        <a:spcBef>
          <a:spcPct val="0"/>
        </a:spcBef>
        <a:spcAft>
          <a:spcPct val="0"/>
        </a:spcAft>
        <a:defRPr sz="4400">
          <a:solidFill>
            <a:srgbClr val="333333"/>
          </a:solidFill>
          <a:latin typeface="Arial Bold" pitchFamily="-32"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rgbClr val="919191"/>
          </a:solidFill>
          <a:latin typeface="+mn-lt"/>
          <a:ea typeface="+mn-ea"/>
          <a:cs typeface="+mn-cs"/>
        </a:defRPr>
      </a:lvl1pPr>
      <a:lvl2pPr marL="742950" indent="-285750" algn="l" rtl="0" eaLnBrk="0" fontAlgn="base" hangingPunct="0">
        <a:spcBef>
          <a:spcPct val="20000"/>
        </a:spcBef>
        <a:spcAft>
          <a:spcPct val="0"/>
        </a:spcAft>
        <a:buChar char="–"/>
        <a:defRPr sz="2800">
          <a:solidFill>
            <a:srgbClr val="919191"/>
          </a:solidFill>
          <a:latin typeface="+mn-lt"/>
          <a:ea typeface="+mn-ea"/>
        </a:defRPr>
      </a:lvl2pPr>
      <a:lvl3pPr marL="1143000" indent="-228600" algn="l" rtl="0" eaLnBrk="0" fontAlgn="base" hangingPunct="0">
        <a:spcBef>
          <a:spcPct val="20000"/>
        </a:spcBef>
        <a:spcAft>
          <a:spcPct val="0"/>
        </a:spcAft>
        <a:buChar char="•"/>
        <a:defRPr sz="2400">
          <a:solidFill>
            <a:srgbClr val="919191"/>
          </a:solidFill>
          <a:latin typeface="+mn-lt"/>
          <a:ea typeface="+mn-ea"/>
        </a:defRPr>
      </a:lvl3pPr>
      <a:lvl4pPr marL="1600200" indent="-228600" algn="l" rtl="0" eaLnBrk="0" fontAlgn="base" hangingPunct="0">
        <a:spcBef>
          <a:spcPct val="20000"/>
        </a:spcBef>
        <a:spcAft>
          <a:spcPct val="0"/>
        </a:spcAft>
        <a:buChar char="–"/>
        <a:defRPr sz="2000">
          <a:solidFill>
            <a:srgbClr val="919191"/>
          </a:solidFill>
          <a:latin typeface="+mn-lt"/>
          <a:ea typeface="+mn-ea"/>
        </a:defRPr>
      </a:lvl4pPr>
      <a:lvl5pPr marL="2057400" indent="-228600" algn="l" rtl="0" eaLnBrk="0" fontAlgn="base" hangingPunct="0">
        <a:spcBef>
          <a:spcPct val="20000"/>
        </a:spcBef>
        <a:spcAft>
          <a:spcPct val="0"/>
        </a:spcAft>
        <a:buChar char="»"/>
        <a:defRPr sz="2000">
          <a:solidFill>
            <a:srgbClr val="919191"/>
          </a:solidFill>
          <a:latin typeface="+mn-lt"/>
          <a:ea typeface="+mn-ea"/>
        </a:defRPr>
      </a:lvl5pPr>
      <a:lvl6pPr marL="2514600" indent="-228600" algn="l" rtl="0" fontAlgn="base">
        <a:spcBef>
          <a:spcPct val="20000"/>
        </a:spcBef>
        <a:spcAft>
          <a:spcPct val="0"/>
        </a:spcAft>
        <a:buChar char="»"/>
        <a:defRPr sz="2000">
          <a:solidFill>
            <a:srgbClr val="919191"/>
          </a:solidFill>
          <a:latin typeface="+mn-lt"/>
          <a:ea typeface="+mn-ea"/>
        </a:defRPr>
      </a:lvl6pPr>
      <a:lvl7pPr marL="2971800" indent="-228600" algn="l" rtl="0" fontAlgn="base">
        <a:spcBef>
          <a:spcPct val="20000"/>
        </a:spcBef>
        <a:spcAft>
          <a:spcPct val="0"/>
        </a:spcAft>
        <a:buChar char="»"/>
        <a:defRPr sz="2000">
          <a:solidFill>
            <a:srgbClr val="919191"/>
          </a:solidFill>
          <a:latin typeface="+mn-lt"/>
          <a:ea typeface="+mn-ea"/>
        </a:defRPr>
      </a:lvl7pPr>
      <a:lvl8pPr marL="3429000" indent="-228600" algn="l" rtl="0" fontAlgn="base">
        <a:spcBef>
          <a:spcPct val="20000"/>
        </a:spcBef>
        <a:spcAft>
          <a:spcPct val="0"/>
        </a:spcAft>
        <a:buChar char="»"/>
        <a:defRPr sz="2000">
          <a:solidFill>
            <a:srgbClr val="919191"/>
          </a:solidFill>
          <a:latin typeface="+mn-lt"/>
          <a:ea typeface="+mn-ea"/>
        </a:defRPr>
      </a:lvl8pPr>
      <a:lvl9pPr marL="3886200" indent="-228600" algn="l" rtl="0" fontAlgn="base">
        <a:spcBef>
          <a:spcPct val="20000"/>
        </a:spcBef>
        <a:spcAft>
          <a:spcPct val="0"/>
        </a:spcAft>
        <a:buChar char="»"/>
        <a:defRPr sz="2000">
          <a:solidFill>
            <a:srgbClr val="91919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5.png"/><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tags" Target="../tags/tag12.xml"/><Relationship Id="rId18" Type="http://schemas.openxmlformats.org/officeDocument/2006/relationships/notesSlide" Target="../notesSlides/notesSlide5.xml"/><Relationship Id="rId26" Type="http://schemas.openxmlformats.org/officeDocument/2006/relationships/hyperlink" Target="http://images.google.com/imgres?imgurl=http://www.medicationmonitors.net/pp03116aa8.jpg&amp;imgrefurl=http://www.medicationmonitors.net/page8.html&amp;usg=__nxidjqXxCQhpDUCLlCKhYjpk3zA=&amp;h=395&amp;w=700&amp;sz=39&amp;hl=en&amp;start=12&amp;tbnid=WSMVl9Zcdp_tdM:&amp;tbnh=79&amp;tbnw=140&amp;prev=/images?q=Medication+Monitor&amp;gbv=2&amp;ndsp=20&amp;hl=en&amp;sa=N" TargetMode="External"/><Relationship Id="rId39" Type="http://schemas.openxmlformats.org/officeDocument/2006/relationships/oleObject" Target="../embeddings/oleObject6.bin"/><Relationship Id="rId3" Type="http://schemas.openxmlformats.org/officeDocument/2006/relationships/tags" Target="../tags/tag2.xml"/><Relationship Id="rId21" Type="http://schemas.openxmlformats.org/officeDocument/2006/relationships/image" Target="../media/image12.png"/><Relationship Id="rId34" Type="http://schemas.openxmlformats.org/officeDocument/2006/relationships/image" Target="../media/image24.png"/><Relationship Id="rId42" Type="http://schemas.openxmlformats.org/officeDocument/2006/relationships/hyperlink" Target="http://images.google.com/imgres?imgurl=http://alabut.com/nonsense/images/w3c.jpg&amp;imgrefurl=http://alabut.com/nonsense/archive/2007_03_01_index.html&amp;usg=__Z-PsQzjVqNttrVx46ni5uIwxPQg=&amp;h=173&amp;w=140&amp;sz=6&amp;hl=en&amp;start=4&amp;um=1&amp;tbnid=_N2x6-vfVJfzfM:&amp;tbnh=100&amp;tbnw=81&amp;prev=/images?q=W3C&amp;gbv=2&amp;hl=en&amp;um=1" TargetMode="External"/><Relationship Id="rId47" Type="http://schemas.openxmlformats.org/officeDocument/2006/relationships/image" Target="../media/image33.jpeg"/><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slideLayout" Target="../slideLayouts/slideLayout2.xml"/><Relationship Id="rId25" Type="http://schemas.openxmlformats.org/officeDocument/2006/relationships/image" Target="../media/image16.png"/><Relationship Id="rId33" Type="http://schemas.openxmlformats.org/officeDocument/2006/relationships/image" Target="../media/image23.png"/><Relationship Id="rId38" Type="http://schemas.openxmlformats.org/officeDocument/2006/relationships/image" Target="../media/image27.png"/><Relationship Id="rId46" Type="http://schemas.openxmlformats.org/officeDocument/2006/relationships/image" Target="../media/image32.jpeg"/><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image" Target="../media/image11.png"/><Relationship Id="rId29" Type="http://schemas.openxmlformats.org/officeDocument/2006/relationships/image" Target="../media/image19.png"/><Relationship Id="rId41" Type="http://schemas.openxmlformats.org/officeDocument/2006/relationships/image" Target="../media/image28.png"/><Relationship Id="rId1" Type="http://schemas.openxmlformats.org/officeDocument/2006/relationships/vmlDrawing" Target="../drawings/vmlDrawing2.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image" Target="../media/image15.png"/><Relationship Id="rId32" Type="http://schemas.openxmlformats.org/officeDocument/2006/relationships/image" Target="../media/image22.png"/><Relationship Id="rId37" Type="http://schemas.openxmlformats.org/officeDocument/2006/relationships/image" Target="../media/image26.jpeg"/><Relationship Id="rId40" Type="http://schemas.openxmlformats.org/officeDocument/2006/relationships/image" Target="../media/image9.png"/><Relationship Id="rId45" Type="http://schemas.openxmlformats.org/officeDocument/2006/relationships/image" Target="../media/image31.png"/><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image" Target="../media/image14.png"/><Relationship Id="rId28" Type="http://schemas.openxmlformats.org/officeDocument/2006/relationships/image" Target="../media/image18.jpeg"/><Relationship Id="rId36" Type="http://schemas.openxmlformats.org/officeDocument/2006/relationships/hyperlink" Target="http://images.google.com/imgres?imgurl=http://images.vnunet.com/v7_images/generic/medium/v7_n_zigbee.gif&amp;imgrefurl=http://www.v3.co.uk/vnunet/analysis/2132125/zigbee-homes-short-range-wireless&amp;usg=__Lt3B48Kw-SBQbLXMVKqFrHoiWSs=&amp;h=110&amp;w=185&amp;sz=3&amp;hl=en&amp;start=7&amp;tbnid=Ww8WGf99xQZ2bM:&amp;tbnh=61&amp;tbnw=102&amp;prev=/images?q=ZigBee+logo&amp;gbv=2&amp;hl=en" TargetMode="External"/><Relationship Id="rId49" Type="http://schemas.openxmlformats.org/officeDocument/2006/relationships/image" Target="../media/image34.jpeg"/><Relationship Id="rId10" Type="http://schemas.openxmlformats.org/officeDocument/2006/relationships/tags" Target="../tags/tag9.xml"/><Relationship Id="rId19" Type="http://schemas.openxmlformats.org/officeDocument/2006/relationships/image" Target="../media/image10.png"/><Relationship Id="rId31" Type="http://schemas.openxmlformats.org/officeDocument/2006/relationships/image" Target="../media/image21.png"/><Relationship Id="rId44" Type="http://schemas.openxmlformats.org/officeDocument/2006/relationships/image" Target="../media/image30.wmf"/><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13.png"/><Relationship Id="rId27" Type="http://schemas.openxmlformats.org/officeDocument/2006/relationships/image" Target="../media/image17.jpeg"/><Relationship Id="rId30" Type="http://schemas.openxmlformats.org/officeDocument/2006/relationships/image" Target="../media/image20.png"/><Relationship Id="rId35" Type="http://schemas.openxmlformats.org/officeDocument/2006/relationships/image" Target="../media/image25.png"/><Relationship Id="rId43" Type="http://schemas.openxmlformats.org/officeDocument/2006/relationships/image" Target="../media/image29.jpeg"/><Relationship Id="rId48" Type="http://schemas.openxmlformats.org/officeDocument/2006/relationships/hyperlink" Target="http://www.wi-fi.org/organization.php/" TargetMode="External"/><Relationship Id="rId8" Type="http://schemas.openxmlformats.org/officeDocument/2006/relationships/tags" Target="../tags/tag7.xml"/></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2.gif"/><Relationship Id="rId18" Type="http://schemas.openxmlformats.org/officeDocument/2006/relationships/image" Target="../media/image47.jpeg"/><Relationship Id="rId26" Type="http://schemas.openxmlformats.org/officeDocument/2006/relationships/image" Target="../media/image55.jpeg"/><Relationship Id="rId3" Type="http://schemas.openxmlformats.org/officeDocument/2006/relationships/image" Target="../media/image21.png"/><Relationship Id="rId21" Type="http://schemas.openxmlformats.org/officeDocument/2006/relationships/image" Target="../media/image50.png"/><Relationship Id="rId34" Type="http://schemas.openxmlformats.org/officeDocument/2006/relationships/image" Target="../media/image63.png"/><Relationship Id="rId7" Type="http://schemas.openxmlformats.org/officeDocument/2006/relationships/image" Target="../media/image24.png"/><Relationship Id="rId12" Type="http://schemas.openxmlformats.org/officeDocument/2006/relationships/image" Target="../media/image41.jpeg"/><Relationship Id="rId17" Type="http://schemas.openxmlformats.org/officeDocument/2006/relationships/image" Target="../media/image46.jpeg"/><Relationship Id="rId25" Type="http://schemas.openxmlformats.org/officeDocument/2006/relationships/image" Target="../media/image54.gif"/><Relationship Id="rId33" Type="http://schemas.openxmlformats.org/officeDocument/2006/relationships/image" Target="../media/image62.png"/><Relationship Id="rId2" Type="http://schemas.openxmlformats.org/officeDocument/2006/relationships/notesSlide" Target="../notesSlides/notesSlide7.xml"/><Relationship Id="rId16" Type="http://schemas.openxmlformats.org/officeDocument/2006/relationships/image" Target="../media/image45.jpeg"/><Relationship Id="rId20" Type="http://schemas.openxmlformats.org/officeDocument/2006/relationships/image" Target="../media/image49.jpeg"/><Relationship Id="rId29"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28.png"/><Relationship Id="rId24" Type="http://schemas.openxmlformats.org/officeDocument/2006/relationships/image" Target="../media/image53.jpeg"/><Relationship Id="rId32" Type="http://schemas.openxmlformats.org/officeDocument/2006/relationships/image" Target="../media/image61.png"/><Relationship Id="rId5" Type="http://schemas.openxmlformats.org/officeDocument/2006/relationships/hyperlink" Target="http://images.google.com/imgres?imgurl=http://alabut.com/nonsense/images/w3c.jpg&amp;imgrefurl=http://alabut.com/nonsense/archive/2007_03_01_index.html&amp;usg=__Z-PsQzjVqNttrVx46ni5uIwxPQg=&amp;h=173&amp;w=140&amp;sz=6&amp;hl=en&amp;start=4&amp;um=1&amp;tbnid=_N2x6-vfVJfzfM:&amp;tbnh=100&amp;tbnw=81&amp;prev=/images?q=W3C&amp;gbv=2&amp;hl=en&amp;um=1" TargetMode="External"/><Relationship Id="rId15" Type="http://schemas.openxmlformats.org/officeDocument/2006/relationships/image" Target="../media/image44.jpeg"/><Relationship Id="rId23" Type="http://schemas.openxmlformats.org/officeDocument/2006/relationships/image" Target="../media/image52.jpeg"/><Relationship Id="rId28" Type="http://schemas.openxmlformats.org/officeDocument/2006/relationships/image" Target="../media/image57.png"/><Relationship Id="rId36" Type="http://schemas.openxmlformats.org/officeDocument/2006/relationships/image" Target="../media/image65.png"/><Relationship Id="rId10" Type="http://schemas.openxmlformats.org/officeDocument/2006/relationships/image" Target="../media/image26.jpeg"/><Relationship Id="rId19" Type="http://schemas.openxmlformats.org/officeDocument/2006/relationships/image" Target="../media/image48.jpeg"/><Relationship Id="rId31" Type="http://schemas.openxmlformats.org/officeDocument/2006/relationships/image" Target="../media/image60.png"/><Relationship Id="rId4" Type="http://schemas.openxmlformats.org/officeDocument/2006/relationships/image" Target="../media/image22.png"/><Relationship Id="rId9" Type="http://schemas.openxmlformats.org/officeDocument/2006/relationships/hyperlink" Target="http://images.google.com/imgres?imgurl=http://images.vnunet.com/v7_images/generic/medium/v7_n_zigbee.gif&amp;imgrefurl=http://www.v3.co.uk/vnunet/analysis/2132125/zigbee-homes-short-range-wireless&amp;usg=__Lt3B48Kw-SBQbLXMVKqFrHoiWSs=&amp;h=110&amp;w=185&amp;sz=3&amp;hl=en&amp;start=7&amp;tbnid=Ww8WGf99xQZ2bM:&amp;tbnh=61&amp;tbnw=102&amp;prev=/images?q=ZigBee+logo&amp;gbv=2&amp;hl=en" TargetMode="External"/><Relationship Id="rId14" Type="http://schemas.openxmlformats.org/officeDocument/2006/relationships/image" Target="../media/image43.jpeg"/><Relationship Id="rId22" Type="http://schemas.openxmlformats.org/officeDocument/2006/relationships/image" Target="../media/image51.png"/><Relationship Id="rId27" Type="http://schemas.openxmlformats.org/officeDocument/2006/relationships/image" Target="../media/image56.png"/><Relationship Id="rId30" Type="http://schemas.openxmlformats.org/officeDocument/2006/relationships/image" Target="../media/image59.png"/><Relationship Id="rId35" Type="http://schemas.openxmlformats.org/officeDocument/2006/relationships/image" Target="../media/image6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admin@continuaalliance.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http://www.continuaallianc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304800"/>
            <a:ext cx="8686800" cy="914400"/>
          </a:xfrm>
        </p:spPr>
        <p:txBody>
          <a:bodyPr/>
          <a:lstStyle/>
          <a:p>
            <a:pPr eaLnBrk="1" hangingPunct="1">
              <a:defRPr/>
            </a:pPr>
            <a:r>
              <a:rPr lang="en-US" sz="3200" b="1" dirty="0" smtClean="0">
                <a:solidFill>
                  <a:srgbClr val="FFB817"/>
                </a:solidFill>
                <a:latin typeface="Calibri"/>
                <a:ea typeface="Times New Roman"/>
              </a:rPr>
              <a:t>About Continua Health Alliance:</a:t>
            </a:r>
            <a:endParaRPr lang="en-US" altLang="ja-JP" b="1" kern="1200" dirty="0" smtClean="0">
              <a:solidFill>
                <a:srgbClr val="FFB817"/>
              </a:solidFill>
            </a:endParaRPr>
          </a:p>
        </p:txBody>
      </p:sp>
      <p:sp>
        <p:nvSpPr>
          <p:cNvPr id="21507" name="Rectangle 3"/>
          <p:cNvSpPr>
            <a:spLocks noGrp="1" noChangeArrowheads="1"/>
          </p:cNvSpPr>
          <p:nvPr>
            <p:ph type="body" idx="4294967295"/>
          </p:nvPr>
        </p:nvSpPr>
        <p:spPr>
          <a:xfrm>
            <a:off x="0" y="1401762"/>
            <a:ext cx="8737600" cy="5303838"/>
          </a:xfrm>
        </p:spPr>
        <p:txBody>
          <a:bodyPr/>
          <a:lstStyle/>
          <a:p>
            <a:r>
              <a:rPr lang="en-US" sz="2400" dirty="0" smtClean="0">
                <a:solidFill>
                  <a:srgbClr val="000000"/>
                </a:solidFill>
                <a:latin typeface="Calibri"/>
                <a:ea typeface="Times New Roman"/>
              </a:rPr>
              <a:t>Continua </a:t>
            </a:r>
            <a:r>
              <a:rPr lang="en-US" sz="2400" dirty="0">
                <a:solidFill>
                  <a:srgbClr val="000000"/>
                </a:solidFill>
                <a:latin typeface="Calibri"/>
                <a:ea typeface="Times New Roman"/>
              </a:rPr>
              <a:t>Health Alliance is an international not-for-profit industry organization dedicated to establishing guidelines for combining and applying existing standards to personal connected health products and services. </a:t>
            </a:r>
            <a:endParaRPr lang="en-US" sz="2400" dirty="0" smtClean="0">
              <a:solidFill>
                <a:srgbClr val="000000"/>
              </a:solidFill>
              <a:latin typeface="Calibri"/>
              <a:ea typeface="Times New Roman"/>
            </a:endParaRPr>
          </a:p>
          <a:p>
            <a:r>
              <a:rPr lang="en-US" sz="2400" dirty="0" smtClean="0">
                <a:solidFill>
                  <a:srgbClr val="000000"/>
                </a:solidFill>
                <a:latin typeface="Calibri"/>
                <a:ea typeface="Times New Roman"/>
              </a:rPr>
              <a:t>Continua </a:t>
            </a:r>
            <a:r>
              <a:rPr lang="en-US" sz="2400" dirty="0">
                <a:solidFill>
                  <a:srgbClr val="000000"/>
                </a:solidFill>
                <a:latin typeface="Calibri"/>
                <a:ea typeface="Times New Roman"/>
              </a:rPr>
              <a:t>makes a transition from the personal connected health marketplace to a marketplace of interoperable devices that facilitate better care, empower consumers, improve outcomes and lower overall healthcare costs possible. With more than 240 member companies around the world, Continua is comprised of technology, medical device and healthcare industry leaders as well as service providers dedicated to making personal connected health a reality. </a:t>
            </a:r>
            <a:r>
              <a:rPr lang="en-US" altLang="ja-JP" sz="2200" dirty="0" smtClean="0">
                <a:solidFill>
                  <a:schemeClr val="tx1"/>
                </a:solidFill>
              </a:rPr>
              <a:t>.</a:t>
            </a:r>
          </a:p>
        </p:txBody>
      </p:sp>
      <p:sp>
        <p:nvSpPr>
          <p:cNvPr id="21508" name="Slide Number Placeholder 3"/>
          <p:cNvSpPr>
            <a:spLocks noGrp="1"/>
          </p:cNvSpPr>
          <p:nvPr>
            <p:ph type="sldNum" sz="quarter" idx="4294967295"/>
          </p:nvPr>
        </p:nvSpPr>
        <p:spPr bwMode="auto">
          <a:xfrm>
            <a:off x="7696200" y="6553200"/>
            <a:ext cx="1447800" cy="304800"/>
          </a:xfrm>
          <a:noFill/>
          <a:ln>
            <a:miter lim="800000"/>
            <a:headEnd/>
            <a:tailEnd/>
          </a:ln>
        </p:spPr>
        <p:txBody>
          <a:bodyPr vert="horz" wrap="square" lIns="91440" tIns="45720" rIns="91440" bIns="45720" numCol="1" anchor="t" anchorCtr="0" compatLnSpc="1">
            <a:prstTxWarp prst="textNoShape">
              <a:avLst/>
            </a:prstTxWarp>
          </a:bodyPr>
          <a:lstStyle/>
          <a:p>
            <a:fld id="{A36B4428-1DF8-4A2D-8E67-DBD713A7E6C8}" type="slidenum">
              <a:rPr smtClean="0">
                <a:latin typeface="Arial" pitchFamily="34" charset="0"/>
                <a:ea typeface="ＭＳ Ｐゴシック" pitchFamily="34" charset="-128"/>
                <a:cs typeface="Arial" pitchFamily="34" charset="0"/>
              </a:rPr>
              <a:pPr/>
              <a:t>1</a:t>
            </a:fld>
            <a:endParaRPr smtClean="0">
              <a:latin typeface="Arial" pitchFamily="34" charset="0"/>
              <a:ea typeface="ＭＳ Ｐゴシック" pitchFamily="34" charset="-128"/>
              <a:cs typeface="Arial" pitchFamily="34" charset="0"/>
            </a:endParaRPr>
          </a:p>
        </p:txBody>
      </p:sp>
      <p:sp>
        <p:nvSpPr>
          <p:cNvPr id="2" name="TextBox 1"/>
          <p:cNvSpPr txBox="1"/>
          <p:nvPr/>
        </p:nvSpPr>
        <p:spPr>
          <a:xfrm>
            <a:off x="737118" y="6433810"/>
            <a:ext cx="5715000" cy="261610"/>
          </a:xfrm>
          <a:prstGeom prst="rect">
            <a:avLst/>
          </a:prstGeom>
          <a:noFill/>
        </p:spPr>
        <p:txBody>
          <a:bodyPr wrap="square" rtlCol="0">
            <a:spAutoFit/>
          </a:bodyPr>
          <a:lstStyle/>
          <a:p>
            <a:r>
              <a:rPr lang="en-US" sz="1100" dirty="0">
                <a:solidFill>
                  <a:srgbClr val="AFBD22"/>
                </a:solidFill>
              </a:rPr>
              <a:t>This presentation contains only PUBLIC information</a:t>
            </a:r>
            <a:r>
              <a:rPr lang="en-US" sz="1100" dirty="0" smtClean="0">
                <a:solidFill>
                  <a:srgbClr val="AFBD22"/>
                </a:solidFill>
              </a:rPr>
              <a:t>.</a:t>
            </a:r>
            <a:endParaRPr lang="en-US" dirty="0">
              <a:solidFill>
                <a:srgbClr val="AFBD22"/>
              </a:solidFill>
            </a:endParaRPr>
          </a:p>
        </p:txBody>
      </p:sp>
    </p:spTree>
    <p:extLst>
      <p:ext uri="{BB962C8B-B14F-4D97-AF65-F5344CB8AC3E}">
        <p14:creationId xmlns:p14="http://schemas.microsoft.com/office/powerpoint/2010/main" val="199202041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304800"/>
            <a:ext cx="8686800" cy="914400"/>
          </a:xfrm>
        </p:spPr>
        <p:txBody>
          <a:bodyPr/>
          <a:lstStyle/>
          <a:p>
            <a:pPr eaLnBrk="1" hangingPunct="1">
              <a:defRPr/>
            </a:pPr>
            <a:r>
              <a:rPr lang="en-US" altLang="ja-JP" b="1" kern="1200" dirty="0" smtClean="0">
                <a:solidFill>
                  <a:srgbClr val="FFC000"/>
                </a:solidFill>
              </a:rPr>
              <a:t>A Solution: Personal Connected Healthcare</a:t>
            </a:r>
          </a:p>
        </p:txBody>
      </p:sp>
      <p:sp>
        <p:nvSpPr>
          <p:cNvPr id="21507" name="Rectangle 3"/>
          <p:cNvSpPr>
            <a:spLocks noGrp="1" noChangeArrowheads="1"/>
          </p:cNvSpPr>
          <p:nvPr>
            <p:ph type="body" idx="4294967295"/>
          </p:nvPr>
        </p:nvSpPr>
        <p:spPr>
          <a:xfrm>
            <a:off x="0" y="1219200"/>
            <a:ext cx="8737600" cy="5303838"/>
          </a:xfrm>
        </p:spPr>
        <p:txBody>
          <a:bodyPr/>
          <a:lstStyle/>
          <a:p>
            <a:pPr eaLnBrk="1" hangingPunct="1">
              <a:spcBef>
                <a:spcPct val="50000"/>
              </a:spcBef>
              <a:buFontTx/>
              <a:buNone/>
            </a:pPr>
            <a:r>
              <a:rPr lang="en-US" altLang="ja-JP" sz="2400" smtClean="0">
                <a:solidFill>
                  <a:schemeClr val="tx1"/>
                </a:solidFill>
              </a:rPr>
              <a:t>	There is increasing evidence to support the value of remote monitoring for individuals with chronic conditions, including: </a:t>
            </a:r>
          </a:p>
          <a:p>
            <a:pPr eaLnBrk="1" hangingPunct="1">
              <a:spcBef>
                <a:spcPct val="50000"/>
              </a:spcBef>
              <a:buFontTx/>
              <a:buNone/>
            </a:pPr>
            <a:endParaRPr lang="en-US" altLang="ja-JP" sz="2400" smtClean="0">
              <a:solidFill>
                <a:schemeClr val="tx1"/>
              </a:solidFill>
            </a:endParaRPr>
          </a:p>
          <a:p>
            <a:pPr lvl="1" eaLnBrk="1" hangingPunct="1">
              <a:spcBef>
                <a:spcPct val="0"/>
              </a:spcBef>
              <a:buFont typeface="Arial" pitchFamily="34" charset="0"/>
              <a:buChar char="•"/>
            </a:pPr>
            <a:r>
              <a:rPr lang="en-US" altLang="ja-JP" sz="2400" b="1" smtClean="0">
                <a:solidFill>
                  <a:schemeClr val="tx1"/>
                </a:solidFill>
              </a:rPr>
              <a:t>35-56% reduction in mortality</a:t>
            </a:r>
            <a:r>
              <a:rPr lang="en-US" altLang="ja-JP" sz="2400" smtClean="0">
                <a:solidFill>
                  <a:schemeClr val="tx1"/>
                </a:solidFill>
              </a:rPr>
              <a:t>; </a:t>
            </a:r>
          </a:p>
          <a:p>
            <a:pPr lvl="1" eaLnBrk="1" hangingPunct="1">
              <a:spcBef>
                <a:spcPct val="0"/>
              </a:spcBef>
              <a:buFont typeface="Arial" pitchFamily="34" charset="0"/>
              <a:buChar char="•"/>
            </a:pPr>
            <a:r>
              <a:rPr lang="en-US" altLang="ja-JP" sz="2400" b="1" smtClean="0">
                <a:solidFill>
                  <a:schemeClr val="tx1"/>
                </a:solidFill>
              </a:rPr>
              <a:t>47% reduction </a:t>
            </a:r>
            <a:r>
              <a:rPr lang="en-US" altLang="ja-JP" sz="2400" smtClean="0">
                <a:solidFill>
                  <a:schemeClr val="tx1"/>
                </a:solidFill>
              </a:rPr>
              <a:t>in risk of hospitalization; </a:t>
            </a:r>
          </a:p>
          <a:p>
            <a:pPr lvl="1" eaLnBrk="1" hangingPunct="1">
              <a:spcBef>
                <a:spcPct val="0"/>
              </a:spcBef>
              <a:buFont typeface="Arial" pitchFamily="34" charset="0"/>
              <a:buChar char="•"/>
            </a:pPr>
            <a:r>
              <a:rPr lang="en-US" altLang="ja-JP" sz="2400" b="1" smtClean="0">
                <a:solidFill>
                  <a:schemeClr val="tx1"/>
                </a:solidFill>
              </a:rPr>
              <a:t>6 days reduction</a:t>
            </a:r>
            <a:r>
              <a:rPr lang="en-US" altLang="ja-JP" sz="2400" smtClean="0">
                <a:solidFill>
                  <a:schemeClr val="tx1"/>
                </a:solidFill>
              </a:rPr>
              <a:t> in length of hospital admission and </a:t>
            </a:r>
          </a:p>
          <a:p>
            <a:pPr lvl="1" eaLnBrk="1" hangingPunct="1">
              <a:spcBef>
                <a:spcPct val="0"/>
              </a:spcBef>
              <a:buFont typeface="Arial" pitchFamily="34" charset="0"/>
              <a:buChar char="•"/>
            </a:pPr>
            <a:r>
              <a:rPr lang="en-US" altLang="ja-JP" sz="2400" b="1" smtClean="0">
                <a:solidFill>
                  <a:schemeClr val="tx1"/>
                </a:solidFill>
              </a:rPr>
              <a:t>65% reduction in office visits</a:t>
            </a:r>
            <a:r>
              <a:rPr lang="en-US" altLang="ja-JP" sz="2400" smtClean="0">
                <a:solidFill>
                  <a:schemeClr val="tx1"/>
                </a:solidFill>
              </a:rPr>
              <a:t>; </a:t>
            </a:r>
          </a:p>
          <a:p>
            <a:pPr lvl="1" eaLnBrk="1" hangingPunct="1">
              <a:spcBef>
                <a:spcPct val="0"/>
              </a:spcBef>
              <a:buFont typeface="Arial" pitchFamily="34" charset="0"/>
              <a:buChar char="•"/>
            </a:pPr>
            <a:r>
              <a:rPr lang="en-US" altLang="ja-JP" sz="2400" b="1" smtClean="0">
                <a:solidFill>
                  <a:schemeClr val="tx1"/>
                </a:solidFill>
              </a:rPr>
              <a:t>40-64% reduction</a:t>
            </a:r>
            <a:r>
              <a:rPr lang="en-US" altLang="ja-JP" sz="2400" smtClean="0">
                <a:solidFill>
                  <a:schemeClr val="tx1"/>
                </a:solidFill>
              </a:rPr>
              <a:t> in physician time for checks and </a:t>
            </a:r>
          </a:p>
          <a:p>
            <a:pPr lvl="1" eaLnBrk="1" hangingPunct="1">
              <a:spcBef>
                <a:spcPct val="0"/>
              </a:spcBef>
              <a:buFont typeface="Arial" pitchFamily="34" charset="0"/>
              <a:buChar char="•"/>
            </a:pPr>
            <a:r>
              <a:rPr lang="en-US" altLang="ja-JP" sz="2400" b="1" smtClean="0">
                <a:solidFill>
                  <a:schemeClr val="tx1"/>
                </a:solidFill>
              </a:rPr>
              <a:t>63% reduction</a:t>
            </a:r>
            <a:r>
              <a:rPr lang="en-US" altLang="ja-JP" sz="2400" smtClean="0">
                <a:solidFill>
                  <a:schemeClr val="tx1"/>
                </a:solidFill>
              </a:rPr>
              <a:t> in transport costs </a:t>
            </a:r>
          </a:p>
          <a:p>
            <a:pPr lvl="1" eaLnBrk="1" hangingPunct="1">
              <a:spcBef>
                <a:spcPct val="0"/>
              </a:spcBef>
              <a:buFontTx/>
              <a:buNone/>
            </a:pPr>
            <a:endParaRPr lang="en-US" altLang="ja-JP" sz="2400" smtClean="0">
              <a:solidFill>
                <a:schemeClr val="tx1"/>
              </a:solidFill>
            </a:endParaRPr>
          </a:p>
          <a:p>
            <a:pPr eaLnBrk="1" hangingPunct="1">
              <a:spcBef>
                <a:spcPct val="0"/>
              </a:spcBef>
              <a:buFontTx/>
              <a:buNone/>
            </a:pPr>
            <a:r>
              <a:rPr lang="en-US" altLang="ja-JP" sz="2400" smtClean="0">
                <a:solidFill>
                  <a:schemeClr val="tx1"/>
                </a:solidFill>
              </a:rPr>
              <a:t>	(</a:t>
            </a:r>
            <a:r>
              <a:rPr lang="fr-FR" altLang="ja-JP" sz="2400" i="1" smtClean="0">
                <a:solidFill>
                  <a:schemeClr val="tx1"/>
                </a:solidFill>
              </a:rPr>
              <a:t>Cleland et al 2005; Lee R, Goldberg et al, 2003; Scalvini S et al., 2001; Elsner et al, 2006; Van Ginneken et al 2006</a:t>
            </a:r>
            <a:r>
              <a:rPr lang="fr-FR" altLang="ja-JP" sz="2400" smtClean="0">
                <a:solidFill>
                  <a:schemeClr val="tx1"/>
                </a:solidFill>
              </a:rPr>
              <a:t>)</a:t>
            </a:r>
            <a:endParaRPr lang="en-GB" altLang="ja-JP" sz="2400" smtClean="0">
              <a:solidFill>
                <a:schemeClr val="tx1"/>
              </a:solidFill>
            </a:endParaRPr>
          </a:p>
        </p:txBody>
      </p:sp>
      <p:sp>
        <p:nvSpPr>
          <p:cNvPr id="21508" name="Slide Number Placeholder 3"/>
          <p:cNvSpPr>
            <a:spLocks noGrp="1"/>
          </p:cNvSpPr>
          <p:nvPr>
            <p:ph type="sldNum" sz="quarter" idx="4294967295"/>
          </p:nvPr>
        </p:nvSpPr>
        <p:spPr bwMode="auto">
          <a:xfrm>
            <a:off x="7696200" y="6553200"/>
            <a:ext cx="1447800" cy="304800"/>
          </a:xfrm>
          <a:noFill/>
          <a:ln>
            <a:miter lim="800000"/>
            <a:headEnd/>
            <a:tailEnd/>
          </a:ln>
        </p:spPr>
        <p:txBody>
          <a:bodyPr vert="horz" wrap="square" lIns="91440" tIns="45720" rIns="91440" bIns="45720" numCol="1" anchor="t" anchorCtr="0" compatLnSpc="1">
            <a:prstTxWarp prst="textNoShape">
              <a:avLst/>
            </a:prstTxWarp>
          </a:bodyPr>
          <a:lstStyle/>
          <a:p>
            <a:fld id="{A36B4428-1DF8-4A2D-8E67-DBD713A7E6C8}" type="slidenum">
              <a:rPr smtClean="0">
                <a:latin typeface="Arial" pitchFamily="34" charset="0"/>
                <a:ea typeface="ＭＳ Ｐゴシック" pitchFamily="34" charset="-128"/>
                <a:cs typeface="Arial" pitchFamily="34" charset="0"/>
              </a:rPr>
              <a:pPr/>
              <a:t>2</a:t>
            </a:fld>
            <a:endParaRPr smtClean="0">
              <a:latin typeface="Arial" pitchFamily="34" charset="0"/>
              <a:ea typeface="ＭＳ Ｐゴシック"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1" name="Slide Number Placeholder 7"/>
          <p:cNvSpPr txBox="1">
            <a:spLocks noGrp="1"/>
          </p:cNvSpPr>
          <p:nvPr/>
        </p:nvSpPr>
        <p:spPr bwMode="auto">
          <a:xfrm>
            <a:off x="7399338" y="6281738"/>
            <a:ext cx="1447800" cy="304800"/>
          </a:xfrm>
          <a:prstGeom prst="rect">
            <a:avLst/>
          </a:prstGeom>
          <a:noFill/>
          <a:ln w="9525">
            <a:noFill/>
            <a:miter lim="800000"/>
            <a:headEnd/>
            <a:tailEnd/>
          </a:ln>
        </p:spPr>
        <p:txBody>
          <a:bodyPr/>
          <a:lstStyle/>
          <a:p>
            <a:pPr eaLnBrk="0" hangingPunct="0"/>
            <a:fld id="{AD4DA302-B562-4914-A86F-2FBE76511C33}" type="slidenum">
              <a:rPr lang="en-US" sz="1200">
                <a:solidFill>
                  <a:srgbClr val="98AB22"/>
                </a:solidFill>
                <a:cs typeface="Arial" charset="0"/>
              </a:rPr>
              <a:pPr eaLnBrk="0" hangingPunct="0"/>
              <a:t>3</a:t>
            </a:fld>
            <a:endParaRPr lang="en-US" sz="1200">
              <a:solidFill>
                <a:srgbClr val="98AB22"/>
              </a:solidFill>
              <a:cs typeface="Arial" charset="0"/>
            </a:endParaRPr>
          </a:p>
        </p:txBody>
      </p:sp>
      <p:sp>
        <p:nvSpPr>
          <p:cNvPr id="30723" name="Text Box 3"/>
          <p:cNvSpPr txBox="1">
            <a:spLocks noChangeArrowheads="1"/>
          </p:cNvSpPr>
          <p:nvPr/>
        </p:nvSpPr>
        <p:spPr bwMode="auto">
          <a:xfrm>
            <a:off x="228600" y="457200"/>
            <a:ext cx="9220200" cy="549275"/>
          </a:xfrm>
          <a:prstGeom prst="rect">
            <a:avLst/>
          </a:prstGeom>
          <a:noFill/>
          <a:ln w="9525">
            <a:noFill/>
            <a:miter lim="800000"/>
            <a:headEnd/>
            <a:tailEnd/>
          </a:ln>
        </p:spPr>
        <p:txBody>
          <a:bodyPr>
            <a:spAutoFit/>
          </a:bodyPr>
          <a:lstStyle/>
          <a:p>
            <a:pPr>
              <a:defRPr/>
            </a:pPr>
            <a:r>
              <a:rPr lang="en-US" altLang="ja-JP" sz="3000" b="1" dirty="0">
                <a:solidFill>
                  <a:srgbClr val="FFC000"/>
                </a:solidFill>
                <a:latin typeface="+mj-lt"/>
                <a:ea typeface="+mj-ea"/>
                <a:cs typeface="+mj-cs"/>
              </a:rPr>
              <a:t>The Goal: Improve Lifestyle Choices, Health</a:t>
            </a:r>
          </a:p>
        </p:txBody>
      </p:sp>
      <p:graphicFrame>
        <p:nvGraphicFramePr>
          <p:cNvPr id="100356" name="Object 4"/>
          <p:cNvGraphicFramePr>
            <a:graphicFrameLocks/>
          </p:cNvGraphicFramePr>
          <p:nvPr/>
        </p:nvGraphicFramePr>
        <p:xfrm>
          <a:off x="-304800" y="3581400"/>
          <a:ext cx="3733800" cy="2590800"/>
        </p:xfrm>
        <a:graphic>
          <a:graphicData uri="http://schemas.openxmlformats.org/presentationml/2006/ole">
            <mc:AlternateContent xmlns:mc="http://schemas.openxmlformats.org/markup-compatibility/2006">
              <mc:Choice xmlns:v="urn:schemas-microsoft-com:vml" Requires="v">
                <p:oleObj spid="_x0000_s67586" r:id="rId4" imgW="3737172" imgH="2591025" progId="Excel.Sheet.8">
                  <p:embed/>
                </p:oleObj>
              </mc:Choice>
              <mc:Fallback>
                <p:oleObj r:id="rId4" imgW="3737172" imgH="2591025"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581400"/>
                        <a:ext cx="3733800"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57" name="Object 5"/>
          <p:cNvGraphicFramePr>
            <a:graphicFrameLocks/>
          </p:cNvGraphicFramePr>
          <p:nvPr/>
        </p:nvGraphicFramePr>
        <p:xfrm>
          <a:off x="2590800" y="3657600"/>
          <a:ext cx="3124200" cy="2514600"/>
        </p:xfrm>
        <a:graphic>
          <a:graphicData uri="http://schemas.openxmlformats.org/presentationml/2006/ole">
            <mc:AlternateContent xmlns:mc="http://schemas.openxmlformats.org/markup-compatibility/2006">
              <mc:Choice xmlns:v="urn:schemas-microsoft-com:vml" Requires="v">
                <p:oleObj spid="_x0000_s67587" r:id="rId6" imgW="3127519" imgH="2517866" progId="Excel.Sheet.8">
                  <p:embed/>
                </p:oleObj>
              </mc:Choice>
              <mc:Fallback>
                <p:oleObj r:id="rId6" imgW="3127519" imgH="2517866" progId="Excel.Shee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3657600"/>
                        <a:ext cx="3124200"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58" name="Object 6"/>
          <p:cNvGraphicFramePr>
            <a:graphicFrameLocks/>
          </p:cNvGraphicFramePr>
          <p:nvPr/>
        </p:nvGraphicFramePr>
        <p:xfrm>
          <a:off x="0" y="1143000"/>
          <a:ext cx="3276600" cy="2362200"/>
        </p:xfrm>
        <a:graphic>
          <a:graphicData uri="http://schemas.openxmlformats.org/presentationml/2006/ole">
            <mc:AlternateContent xmlns:mc="http://schemas.openxmlformats.org/markup-compatibility/2006">
              <mc:Choice xmlns:v="urn:schemas-microsoft-com:vml" Requires="v">
                <p:oleObj spid="_x0000_s67588" r:id="rId8" imgW="3279932" imgH="2359356" progId="Excel.Sheet.8">
                  <p:embed/>
                </p:oleObj>
              </mc:Choice>
              <mc:Fallback>
                <p:oleObj r:id="rId8" imgW="3279932" imgH="2359356" progId="Excel.Shee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143000"/>
                        <a:ext cx="3276600"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59" name="Object 7"/>
          <p:cNvGraphicFramePr>
            <a:graphicFrameLocks/>
          </p:cNvGraphicFramePr>
          <p:nvPr/>
        </p:nvGraphicFramePr>
        <p:xfrm>
          <a:off x="4724400" y="1371600"/>
          <a:ext cx="2667000" cy="1752600"/>
        </p:xfrm>
        <a:graphic>
          <a:graphicData uri="http://schemas.openxmlformats.org/presentationml/2006/ole">
            <mc:AlternateContent xmlns:mc="http://schemas.openxmlformats.org/markup-compatibility/2006">
              <mc:Choice xmlns:v="urn:schemas-microsoft-com:vml" Requires="v">
                <p:oleObj spid="_x0000_s67589" r:id="rId10" imgW="2670279" imgH="1755800" progId="Excel.Sheet.8">
                  <p:embed/>
                </p:oleObj>
              </mc:Choice>
              <mc:Fallback>
                <p:oleObj r:id="rId10" imgW="2670279" imgH="1755800" progId="Excel.Shee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1371600"/>
                        <a:ext cx="26670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60" name="Object 8"/>
          <p:cNvGraphicFramePr>
            <a:graphicFrameLocks/>
          </p:cNvGraphicFramePr>
          <p:nvPr/>
        </p:nvGraphicFramePr>
        <p:xfrm>
          <a:off x="6629400" y="1371600"/>
          <a:ext cx="2514600" cy="1752600"/>
        </p:xfrm>
        <a:graphic>
          <a:graphicData uri="http://schemas.openxmlformats.org/presentationml/2006/ole">
            <mc:AlternateContent xmlns:mc="http://schemas.openxmlformats.org/markup-compatibility/2006">
              <mc:Choice xmlns:v="urn:schemas-microsoft-com:vml" Requires="v">
                <p:oleObj spid="_x0000_s67590" r:id="rId12" imgW="2511770" imgH="1755800" progId="Excel.Sheet.8">
                  <p:embed/>
                </p:oleObj>
              </mc:Choice>
              <mc:Fallback>
                <p:oleObj r:id="rId12" imgW="2511770" imgH="1755800" progId="Excel.Sheet.8">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1371600"/>
                        <a:ext cx="25146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63" name="Rectangle 26"/>
          <p:cNvSpPr>
            <a:spLocks noChangeArrowheads="1"/>
          </p:cNvSpPr>
          <p:nvPr/>
        </p:nvSpPr>
        <p:spPr bwMode="auto">
          <a:xfrm>
            <a:off x="5867400" y="4216400"/>
            <a:ext cx="457200" cy="381000"/>
          </a:xfrm>
          <a:prstGeom prst="rect">
            <a:avLst/>
          </a:prstGeom>
          <a:solidFill>
            <a:srgbClr val="98AB22"/>
          </a:solidFill>
          <a:ln w="9525" algn="ctr">
            <a:solidFill>
              <a:schemeClr val="tx1"/>
            </a:solidFill>
            <a:round/>
            <a:headEnd/>
            <a:tailEnd/>
          </a:ln>
        </p:spPr>
        <p:txBody>
          <a:bodyPr/>
          <a:lstStyle/>
          <a:p>
            <a:pPr eaLnBrk="0" hangingPunct="0"/>
            <a:endParaRPr lang="en-US"/>
          </a:p>
        </p:txBody>
      </p:sp>
      <p:sp>
        <p:nvSpPr>
          <p:cNvPr id="100364" name="Rectangle 27"/>
          <p:cNvSpPr>
            <a:spLocks noChangeArrowheads="1"/>
          </p:cNvSpPr>
          <p:nvPr/>
        </p:nvSpPr>
        <p:spPr bwMode="auto">
          <a:xfrm>
            <a:off x="5867400" y="4902200"/>
            <a:ext cx="457200" cy="381000"/>
          </a:xfrm>
          <a:prstGeom prst="rect">
            <a:avLst/>
          </a:prstGeom>
          <a:solidFill>
            <a:srgbClr val="FFB817"/>
          </a:solidFill>
          <a:ln w="9525" algn="ctr">
            <a:solidFill>
              <a:schemeClr val="tx1"/>
            </a:solidFill>
            <a:round/>
            <a:headEnd/>
            <a:tailEnd/>
          </a:ln>
        </p:spPr>
        <p:txBody>
          <a:bodyPr/>
          <a:lstStyle/>
          <a:p>
            <a:pPr eaLnBrk="0" hangingPunct="0"/>
            <a:endParaRPr lang="en-US"/>
          </a:p>
        </p:txBody>
      </p:sp>
      <p:sp>
        <p:nvSpPr>
          <p:cNvPr id="100365" name="TextBox 28"/>
          <p:cNvSpPr txBox="1">
            <a:spLocks noChangeArrowheads="1"/>
          </p:cNvSpPr>
          <p:nvPr/>
        </p:nvSpPr>
        <p:spPr bwMode="auto">
          <a:xfrm>
            <a:off x="6324600" y="4216400"/>
            <a:ext cx="2819400" cy="584200"/>
          </a:xfrm>
          <a:prstGeom prst="rect">
            <a:avLst/>
          </a:prstGeom>
          <a:noFill/>
          <a:ln w="9525">
            <a:noFill/>
            <a:miter lim="800000"/>
            <a:headEnd/>
            <a:tailEnd/>
          </a:ln>
        </p:spPr>
        <p:txBody>
          <a:bodyPr>
            <a:spAutoFit/>
          </a:bodyPr>
          <a:lstStyle/>
          <a:p>
            <a:pPr eaLnBrk="0" hangingPunct="0"/>
            <a:r>
              <a:rPr lang="en-US" sz="1600" b="1"/>
              <a:t>= Non Modifiable    Contributors to Disease</a:t>
            </a:r>
          </a:p>
        </p:txBody>
      </p:sp>
      <p:sp>
        <p:nvSpPr>
          <p:cNvPr id="100366" name="TextBox 29"/>
          <p:cNvSpPr txBox="1">
            <a:spLocks noChangeArrowheads="1"/>
          </p:cNvSpPr>
          <p:nvPr/>
        </p:nvSpPr>
        <p:spPr bwMode="auto">
          <a:xfrm>
            <a:off x="6324600" y="4826000"/>
            <a:ext cx="2590800" cy="584200"/>
          </a:xfrm>
          <a:prstGeom prst="rect">
            <a:avLst/>
          </a:prstGeom>
          <a:noFill/>
          <a:ln w="9525">
            <a:noFill/>
            <a:miter lim="800000"/>
            <a:headEnd/>
            <a:tailEnd/>
          </a:ln>
        </p:spPr>
        <p:txBody>
          <a:bodyPr>
            <a:spAutoFit/>
          </a:bodyPr>
          <a:lstStyle/>
          <a:p>
            <a:pPr eaLnBrk="0" hangingPunct="0"/>
            <a:r>
              <a:rPr lang="en-US" sz="1600" b="1"/>
              <a:t>= Modifiable Contributors to Disease </a:t>
            </a:r>
          </a:p>
        </p:txBody>
      </p:sp>
      <p:sp>
        <p:nvSpPr>
          <p:cNvPr id="100367" name="TextBox 30"/>
          <p:cNvSpPr txBox="1">
            <a:spLocks noChangeArrowheads="1"/>
          </p:cNvSpPr>
          <p:nvPr/>
        </p:nvSpPr>
        <p:spPr bwMode="auto">
          <a:xfrm>
            <a:off x="0" y="6096000"/>
            <a:ext cx="6705600" cy="914400"/>
          </a:xfrm>
          <a:prstGeom prst="rect">
            <a:avLst/>
          </a:prstGeom>
          <a:noFill/>
          <a:ln w="9525">
            <a:noFill/>
            <a:miter lim="800000"/>
            <a:headEnd/>
            <a:tailEnd/>
          </a:ln>
        </p:spPr>
        <p:txBody>
          <a:bodyPr>
            <a:spAutoFit/>
          </a:bodyPr>
          <a:lstStyle/>
          <a:p>
            <a:pPr eaLnBrk="0" hangingPunct="0"/>
            <a:r>
              <a:rPr lang="en-US" sz="1000"/>
              <a:t>Hu et al. Diet, lifestyle and the risk of type 2 Diabetes in women. NEJM 2001 Sep 13;345(11):790-7.</a:t>
            </a:r>
          </a:p>
          <a:p>
            <a:pPr eaLnBrk="0" hangingPunct="0"/>
            <a:r>
              <a:rPr lang="en-GB" sz="1000"/>
              <a:t>Stampfer MJ, Hu FB, Manson JE, Rimm EB, Willett WC. Primary prevention of coronary heart disease in women through diet and lifestyle. N Engl J Med. 2000; 343: 16–22 </a:t>
            </a:r>
            <a:endParaRPr lang="en-US" sz="1000"/>
          </a:p>
          <a:p>
            <a:pPr eaLnBrk="0" hangingPunct="0"/>
            <a:endParaRPr lang="en-US"/>
          </a:p>
        </p:txBody>
      </p:sp>
    </p:spTree>
    <p:extLst>
      <p:ext uri="{BB962C8B-B14F-4D97-AF65-F5344CB8AC3E}">
        <p14:creationId xmlns:p14="http://schemas.microsoft.com/office/powerpoint/2010/main" val="19697145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idx="4294967295"/>
          </p:nvPr>
        </p:nvSpPr>
        <p:spPr/>
        <p:txBody>
          <a:bodyPr/>
          <a:lstStyle/>
          <a:p>
            <a:r>
              <a:rPr lang="en-US" b="1" smtClean="0">
                <a:solidFill>
                  <a:srgbClr val="FFB817"/>
                </a:solidFill>
              </a:rPr>
              <a:t>Benefits of Personal Connected Health</a:t>
            </a:r>
          </a:p>
        </p:txBody>
      </p:sp>
      <p:sp>
        <p:nvSpPr>
          <p:cNvPr id="102402" name="Rectangle 3"/>
          <p:cNvSpPr>
            <a:spLocks noGrp="1" noChangeArrowheads="1"/>
          </p:cNvSpPr>
          <p:nvPr>
            <p:ph type="body" idx="4294967295"/>
          </p:nvPr>
        </p:nvSpPr>
        <p:spPr>
          <a:xfrm>
            <a:off x="381000" y="1066800"/>
            <a:ext cx="8382000" cy="4419600"/>
          </a:xfrm>
        </p:spPr>
        <p:txBody>
          <a:bodyPr/>
          <a:lstStyle/>
          <a:p>
            <a:pPr>
              <a:lnSpc>
                <a:spcPct val="80000"/>
              </a:lnSpc>
            </a:pPr>
            <a:endParaRPr lang="en-US" sz="800" smtClean="0">
              <a:solidFill>
                <a:schemeClr val="tx1"/>
              </a:solidFill>
            </a:endParaRPr>
          </a:p>
          <a:p>
            <a:pPr>
              <a:lnSpc>
                <a:spcPct val="80000"/>
              </a:lnSpc>
            </a:pPr>
            <a:r>
              <a:rPr lang="en-US" sz="2200" smtClean="0">
                <a:solidFill>
                  <a:schemeClr val="tx1"/>
                </a:solidFill>
              </a:rPr>
              <a:t>Patient:</a:t>
            </a:r>
          </a:p>
          <a:p>
            <a:pPr lvl="1">
              <a:lnSpc>
                <a:spcPct val="80000"/>
              </a:lnSpc>
            </a:pPr>
            <a:r>
              <a:rPr lang="en-US" sz="2200" smtClean="0">
                <a:solidFill>
                  <a:schemeClr val="tx1"/>
                </a:solidFill>
              </a:rPr>
              <a:t>Remain/return home </a:t>
            </a:r>
          </a:p>
          <a:p>
            <a:pPr lvl="1">
              <a:lnSpc>
                <a:spcPct val="80000"/>
              </a:lnSpc>
            </a:pPr>
            <a:r>
              <a:rPr lang="en-US" sz="2200" smtClean="0">
                <a:solidFill>
                  <a:schemeClr val="tx1"/>
                </a:solidFill>
              </a:rPr>
              <a:t>New awareness of health status=&gt; understanding &amp; engagement </a:t>
            </a:r>
          </a:p>
          <a:p>
            <a:pPr lvl="1">
              <a:lnSpc>
                <a:spcPct val="80000"/>
              </a:lnSpc>
            </a:pPr>
            <a:r>
              <a:rPr lang="en-US" sz="2200" smtClean="0">
                <a:solidFill>
                  <a:schemeClr val="tx1"/>
                </a:solidFill>
              </a:rPr>
              <a:t>Avoidance office and/or ER visits</a:t>
            </a:r>
          </a:p>
          <a:p>
            <a:pPr lvl="1">
              <a:lnSpc>
                <a:spcPct val="80000"/>
              </a:lnSpc>
            </a:pPr>
            <a:r>
              <a:rPr lang="en-US" sz="2200" smtClean="0">
                <a:solidFill>
                  <a:schemeClr val="tx1"/>
                </a:solidFill>
              </a:rPr>
              <a:t>Regular discourse with providers. </a:t>
            </a:r>
          </a:p>
          <a:p>
            <a:pPr lvl="1">
              <a:lnSpc>
                <a:spcPct val="80000"/>
              </a:lnSpc>
            </a:pPr>
            <a:endParaRPr lang="en-US" sz="2200" smtClean="0">
              <a:solidFill>
                <a:schemeClr val="tx1"/>
              </a:solidFill>
            </a:endParaRPr>
          </a:p>
          <a:p>
            <a:pPr>
              <a:lnSpc>
                <a:spcPct val="80000"/>
              </a:lnSpc>
            </a:pPr>
            <a:r>
              <a:rPr lang="en-US" sz="2200" smtClean="0">
                <a:solidFill>
                  <a:schemeClr val="tx1"/>
                </a:solidFill>
              </a:rPr>
              <a:t>Provider:</a:t>
            </a:r>
          </a:p>
          <a:p>
            <a:pPr lvl="1">
              <a:lnSpc>
                <a:spcPct val="80000"/>
              </a:lnSpc>
            </a:pPr>
            <a:r>
              <a:rPr lang="en-US" sz="2200" smtClean="0">
                <a:solidFill>
                  <a:schemeClr val="tx1"/>
                </a:solidFill>
              </a:rPr>
              <a:t>Automatic alerts on patient status </a:t>
            </a:r>
          </a:p>
          <a:p>
            <a:pPr lvl="1">
              <a:lnSpc>
                <a:spcPct val="80000"/>
              </a:lnSpc>
            </a:pPr>
            <a:r>
              <a:rPr lang="en-US" sz="2200" smtClean="0">
                <a:solidFill>
                  <a:schemeClr val="tx1"/>
                </a:solidFill>
              </a:rPr>
              <a:t>Improved triage capability &amp; preservation of physician resources for most serious cases</a:t>
            </a:r>
          </a:p>
          <a:p>
            <a:pPr lvl="1">
              <a:lnSpc>
                <a:spcPct val="80000"/>
              </a:lnSpc>
            </a:pPr>
            <a:r>
              <a:rPr lang="en-US" sz="2200" smtClean="0">
                <a:solidFill>
                  <a:schemeClr val="tx1"/>
                </a:solidFill>
              </a:rPr>
              <a:t>Maximal time for preventive action </a:t>
            </a:r>
          </a:p>
          <a:p>
            <a:pPr lvl="1">
              <a:lnSpc>
                <a:spcPct val="80000"/>
              </a:lnSpc>
            </a:pPr>
            <a:r>
              <a:rPr lang="en-US" sz="2200" smtClean="0">
                <a:solidFill>
                  <a:schemeClr val="tx1"/>
                </a:solidFill>
              </a:rPr>
              <a:t>Ideal for chronic diseases</a:t>
            </a:r>
          </a:p>
          <a:p>
            <a:pPr lvl="1">
              <a:lnSpc>
                <a:spcPct val="80000"/>
              </a:lnSpc>
              <a:buFontTx/>
              <a:buNone/>
            </a:pPr>
            <a:endParaRPr lang="en-US" sz="2200" smtClean="0">
              <a:solidFill>
                <a:schemeClr val="tx1"/>
              </a:solidFill>
            </a:endParaRPr>
          </a:p>
          <a:p>
            <a:pPr lvl="1">
              <a:lnSpc>
                <a:spcPct val="80000"/>
              </a:lnSpc>
              <a:buFontTx/>
              <a:buNone/>
            </a:pPr>
            <a:r>
              <a:rPr lang="en-US" b="1" smtClean="0">
                <a:solidFill>
                  <a:schemeClr val="tx1"/>
                </a:solidFill>
                <a:sym typeface="Wingdings" pitchFamily="2" charset="2"/>
              </a:rPr>
              <a:t> </a:t>
            </a:r>
            <a:r>
              <a:rPr lang="en-US" b="1" i="1" smtClean="0">
                <a:solidFill>
                  <a:srgbClr val="AFBD22"/>
                </a:solidFill>
              </a:rPr>
              <a:t>Improved Outcomes</a:t>
            </a:r>
          </a:p>
          <a:p>
            <a:pPr>
              <a:lnSpc>
                <a:spcPct val="80000"/>
              </a:lnSpc>
              <a:buFontTx/>
              <a:buNone/>
            </a:pPr>
            <a:endParaRPr lang="en-US" sz="2800" b="1" i="1" smtClean="0">
              <a:solidFill>
                <a:srgbClr val="AFBD22"/>
              </a:solidFill>
            </a:endParaRPr>
          </a:p>
        </p:txBody>
      </p:sp>
    </p:spTree>
    <p:extLst>
      <p:ext uri="{BB962C8B-B14F-4D97-AF65-F5344CB8AC3E}">
        <p14:creationId xmlns:p14="http://schemas.microsoft.com/office/powerpoint/2010/main" val="2941197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custDataLst>
              <p:tags r:id="rId3"/>
            </p:custDataLst>
          </p:nvPr>
        </p:nvSpPr>
        <p:spPr>
          <a:xfrm>
            <a:off x="304800" y="412750"/>
            <a:ext cx="8610600" cy="501650"/>
          </a:xfrm>
          <a:noFill/>
        </p:spPr>
        <p:txBody>
          <a:bodyPr lIns="0" tIns="0" rIns="0" bIns="0" anchor="t"/>
          <a:lstStyle/>
          <a:p>
            <a:r>
              <a:rPr lang="en-US" sz="2800" dirty="0" smtClean="0">
                <a:solidFill>
                  <a:srgbClr val="98AB22"/>
                </a:solidFill>
              </a:rPr>
              <a:t>Already Complete</a:t>
            </a:r>
            <a:r>
              <a:rPr lang="en-US" sz="2800" dirty="0" smtClean="0">
                <a:solidFill>
                  <a:srgbClr val="FFC000"/>
                </a:solidFill>
              </a:rPr>
              <a:t>: Interfaces &amp; Standards</a:t>
            </a:r>
            <a:endParaRPr lang="en-GB" sz="2800" dirty="0" smtClean="0">
              <a:solidFill>
                <a:srgbClr val="FFC000"/>
              </a:solidFill>
            </a:endParaRPr>
          </a:p>
        </p:txBody>
      </p:sp>
      <p:sp>
        <p:nvSpPr>
          <p:cNvPr id="1039" name="Line 35"/>
          <p:cNvSpPr>
            <a:spLocks noChangeShapeType="1"/>
          </p:cNvSpPr>
          <p:nvPr>
            <p:custDataLst>
              <p:tags r:id="rId4"/>
            </p:custDataLst>
          </p:nvPr>
        </p:nvSpPr>
        <p:spPr bwMode="auto">
          <a:xfrm>
            <a:off x="7078663" y="4491038"/>
            <a:ext cx="885825" cy="4762"/>
          </a:xfrm>
          <a:prstGeom prst="line">
            <a:avLst/>
          </a:prstGeom>
          <a:noFill/>
          <a:ln w="57150">
            <a:solidFill>
              <a:srgbClr val="FFC000"/>
            </a:solidFill>
            <a:round/>
            <a:headEnd type="oval" w="med" len="med"/>
            <a:tailEnd type="oval" w="med" len="med"/>
          </a:ln>
        </p:spPr>
        <p:txBody>
          <a:bodyPr/>
          <a:lstStyle/>
          <a:p>
            <a:pPr eaLnBrk="1" hangingPunct="1"/>
            <a:endParaRPr lang="en-US" sz="1800" b="1" dirty="0">
              <a:solidFill>
                <a:srgbClr val="000000"/>
              </a:solidFill>
              <a:latin typeface="Arial"/>
              <a:ea typeface="ＭＳ Ｐゴシック"/>
            </a:endParaRPr>
          </a:p>
        </p:txBody>
      </p:sp>
      <p:sp>
        <p:nvSpPr>
          <p:cNvPr id="1072" name="Rectangle 31"/>
          <p:cNvSpPr>
            <a:spLocks noChangeArrowheads="1"/>
          </p:cNvSpPr>
          <p:nvPr>
            <p:custDataLst>
              <p:tags r:id="rId5"/>
            </p:custDataLst>
          </p:nvPr>
        </p:nvSpPr>
        <p:spPr bwMode="auto">
          <a:xfrm>
            <a:off x="6953250" y="5334000"/>
            <a:ext cx="1173163" cy="830997"/>
          </a:xfrm>
          <a:prstGeom prst="rect">
            <a:avLst/>
          </a:prstGeom>
          <a:noFill/>
          <a:ln w="9525">
            <a:noFill/>
            <a:miter lim="800000"/>
            <a:headEnd/>
            <a:tailEnd/>
          </a:ln>
        </p:spPr>
        <p:txBody>
          <a:bodyPr>
            <a:spAutoFit/>
          </a:bodyPr>
          <a:lstStyle/>
          <a:p>
            <a:pPr algn="ctr" eaLnBrk="1" hangingPunct="1"/>
            <a:r>
              <a:rPr lang="en-US" sz="1200" b="1" dirty="0">
                <a:solidFill>
                  <a:srgbClr val="000000"/>
                </a:solidFill>
                <a:latin typeface="Arial"/>
                <a:ea typeface="ＭＳ Ｐゴシック"/>
              </a:rPr>
              <a:t>Health</a:t>
            </a:r>
          </a:p>
          <a:p>
            <a:pPr algn="ctr" eaLnBrk="1" hangingPunct="1"/>
            <a:r>
              <a:rPr lang="en-US" sz="1200" b="1" dirty="0">
                <a:solidFill>
                  <a:srgbClr val="000000"/>
                </a:solidFill>
                <a:latin typeface="Arial"/>
                <a:ea typeface="ＭＳ Ｐゴシック"/>
              </a:rPr>
              <a:t>Record</a:t>
            </a:r>
          </a:p>
          <a:p>
            <a:pPr algn="ctr" eaLnBrk="1" hangingPunct="1"/>
            <a:r>
              <a:rPr lang="en-US" sz="1200" b="1" dirty="0">
                <a:solidFill>
                  <a:srgbClr val="000000"/>
                </a:solidFill>
                <a:latin typeface="Arial"/>
                <a:ea typeface="ＭＳ Ｐゴシック"/>
              </a:rPr>
              <a:t>Network</a:t>
            </a:r>
          </a:p>
          <a:p>
            <a:pPr algn="ctr" eaLnBrk="1" hangingPunct="1"/>
            <a:r>
              <a:rPr lang="en-US" sz="1200" b="1" dirty="0">
                <a:solidFill>
                  <a:srgbClr val="000000"/>
                </a:solidFill>
                <a:latin typeface="Arial"/>
                <a:ea typeface="ＭＳ Ｐゴシック"/>
              </a:rPr>
              <a:t>Interface</a:t>
            </a:r>
            <a:endParaRPr lang="en-US" sz="1600" b="1" dirty="0">
              <a:solidFill>
                <a:srgbClr val="000000"/>
              </a:solidFill>
              <a:latin typeface="Arial"/>
              <a:ea typeface="ＭＳ Ｐゴシック"/>
            </a:endParaRPr>
          </a:p>
        </p:txBody>
      </p:sp>
      <p:cxnSp>
        <p:nvCxnSpPr>
          <p:cNvPr id="100" name="Straight Connector 99"/>
          <p:cNvCxnSpPr/>
          <p:nvPr/>
        </p:nvCxnSpPr>
        <p:spPr>
          <a:xfrm rot="16260000" flipH="1">
            <a:off x="7206457" y="4976065"/>
            <a:ext cx="666750" cy="11113"/>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 name="Group 78"/>
          <p:cNvGrpSpPr/>
          <p:nvPr/>
        </p:nvGrpSpPr>
        <p:grpSpPr>
          <a:xfrm>
            <a:off x="0" y="914400"/>
            <a:ext cx="2438400" cy="5486400"/>
            <a:chOff x="0" y="914400"/>
            <a:chExt cx="2438400" cy="5486400"/>
          </a:xfrm>
        </p:grpSpPr>
        <p:sp>
          <p:nvSpPr>
            <p:cNvPr id="1047" name="AutoShape 68"/>
            <p:cNvSpPr>
              <a:spLocks noChangeArrowheads="1"/>
            </p:cNvSpPr>
            <p:nvPr/>
          </p:nvSpPr>
          <p:spPr bwMode="auto">
            <a:xfrm>
              <a:off x="90488" y="1524000"/>
              <a:ext cx="2347912" cy="4876800"/>
            </a:xfrm>
            <a:prstGeom prst="roundRect">
              <a:avLst>
                <a:gd name="adj" fmla="val 16667"/>
              </a:avLst>
            </a:prstGeom>
            <a:solidFill>
              <a:srgbClr val="AFBD1F"/>
            </a:solidFill>
            <a:ln w="9525">
              <a:noFill/>
              <a:round/>
              <a:headEnd/>
              <a:tailEnd/>
            </a:ln>
          </p:spPr>
          <p:txBody>
            <a:bodyPr wrap="none" anchor="ctr"/>
            <a:lstStyle/>
            <a:p>
              <a:endParaRPr lang="en-US" b="1" dirty="0">
                <a:solidFill>
                  <a:srgbClr val="FFFFFF"/>
                </a:solidFill>
                <a:latin typeface="Trebuchet MS" pitchFamily="34" charset="0"/>
                <a:ea typeface="ＭＳ Ｐゴシック"/>
              </a:endParaRPr>
            </a:p>
          </p:txBody>
        </p:sp>
        <p:sp>
          <p:nvSpPr>
            <p:cNvPr id="1044" name="Rectangle 14"/>
            <p:cNvSpPr>
              <a:spLocks noChangeArrowheads="1"/>
            </p:cNvSpPr>
            <p:nvPr>
              <p:custDataLst>
                <p:tags r:id="rId16"/>
              </p:custDataLst>
            </p:nvPr>
          </p:nvSpPr>
          <p:spPr bwMode="auto">
            <a:xfrm>
              <a:off x="307975" y="914400"/>
              <a:ext cx="1978025" cy="368300"/>
            </a:xfrm>
            <a:prstGeom prst="rect">
              <a:avLst/>
            </a:prstGeom>
            <a:noFill/>
            <a:ln w="9525">
              <a:noFill/>
              <a:miter lim="800000"/>
              <a:headEnd/>
              <a:tailEnd/>
            </a:ln>
          </p:spPr>
          <p:txBody>
            <a:bodyPr>
              <a:spAutoFit/>
            </a:bodyPr>
            <a:lstStyle/>
            <a:p>
              <a:pPr algn="ctr" eaLnBrk="1" hangingPunct="1"/>
              <a:r>
                <a:rPr lang="en-US" sz="1800" b="1" dirty="0">
                  <a:solidFill>
                    <a:srgbClr val="000000"/>
                  </a:solidFill>
                  <a:latin typeface="Arial"/>
                  <a:ea typeface="ＭＳ Ｐゴシック"/>
                </a:rPr>
                <a:t>Personal Device</a:t>
              </a:r>
            </a:p>
          </p:txBody>
        </p:sp>
        <p:sp>
          <p:nvSpPr>
            <p:cNvPr id="1048" name="AutoShape 36"/>
            <p:cNvSpPr>
              <a:spLocks noChangeArrowheads="1"/>
            </p:cNvSpPr>
            <p:nvPr/>
          </p:nvSpPr>
          <p:spPr bwMode="auto">
            <a:xfrm flipH="1">
              <a:off x="115887" y="3194456"/>
              <a:ext cx="1308100" cy="276999"/>
            </a:xfrm>
            <a:prstGeom prst="rect">
              <a:avLst/>
            </a:prstGeom>
            <a:noFill/>
            <a:ln w="9525">
              <a:noFill/>
              <a:miter lim="800000"/>
              <a:headEnd/>
              <a:tailEnd/>
            </a:ln>
          </p:spPr>
          <p:txBody>
            <a:bodyPr anchor="ctr">
              <a:spAutoFit/>
            </a:bodyPr>
            <a:lstStyle/>
            <a:p>
              <a:pPr algn="r"/>
              <a:r>
                <a:rPr lang="en-US" sz="1200" b="1" dirty="0">
                  <a:solidFill>
                    <a:srgbClr val="FFFFFF"/>
                  </a:solidFill>
                  <a:latin typeface="Trebuchet MS" pitchFamily="34" charset="0"/>
                  <a:ea typeface="ＭＳ Ｐゴシック"/>
                </a:rPr>
                <a:t>Weight Scale</a:t>
              </a:r>
            </a:p>
          </p:txBody>
        </p:sp>
        <p:sp>
          <p:nvSpPr>
            <p:cNvPr id="1049" name="AutoShape 37"/>
            <p:cNvSpPr>
              <a:spLocks noChangeArrowheads="1"/>
            </p:cNvSpPr>
            <p:nvPr/>
          </p:nvSpPr>
          <p:spPr bwMode="auto">
            <a:xfrm flipH="1">
              <a:off x="111125" y="2259419"/>
              <a:ext cx="1312862" cy="276999"/>
            </a:xfrm>
            <a:prstGeom prst="rect">
              <a:avLst/>
            </a:prstGeom>
            <a:noFill/>
            <a:ln w="9525">
              <a:noFill/>
              <a:miter lim="800000"/>
              <a:headEnd/>
              <a:tailEnd/>
            </a:ln>
          </p:spPr>
          <p:txBody>
            <a:bodyPr anchor="ctr">
              <a:spAutoFit/>
            </a:bodyPr>
            <a:lstStyle/>
            <a:p>
              <a:pPr algn="r"/>
              <a:r>
                <a:rPr lang="en-US" sz="1200" b="1" dirty="0">
                  <a:solidFill>
                    <a:srgbClr val="FFFFFF"/>
                  </a:solidFill>
                  <a:latin typeface="Trebuchet MS" pitchFamily="34" charset="0"/>
                  <a:ea typeface="ＭＳ Ｐゴシック"/>
                </a:rPr>
                <a:t>Pulse </a:t>
              </a:r>
              <a:r>
                <a:rPr lang="en-US" sz="1200" b="1" dirty="0" err="1">
                  <a:solidFill>
                    <a:srgbClr val="FFFFFF"/>
                  </a:solidFill>
                  <a:latin typeface="Trebuchet MS" pitchFamily="34" charset="0"/>
                  <a:ea typeface="ＭＳ Ｐゴシック"/>
                </a:rPr>
                <a:t>Oximeter</a:t>
              </a:r>
              <a:endParaRPr lang="en-US" sz="1200" b="1" dirty="0">
                <a:solidFill>
                  <a:srgbClr val="FFFFFF"/>
                </a:solidFill>
                <a:latin typeface="Trebuchet MS" pitchFamily="34" charset="0"/>
                <a:ea typeface="ＭＳ Ｐゴシック"/>
              </a:endParaRPr>
            </a:p>
          </p:txBody>
        </p:sp>
        <p:sp>
          <p:nvSpPr>
            <p:cNvPr id="1050" name="AutoShape 119"/>
            <p:cNvSpPr>
              <a:spLocks noChangeArrowheads="1"/>
            </p:cNvSpPr>
            <p:nvPr/>
          </p:nvSpPr>
          <p:spPr bwMode="auto">
            <a:xfrm flipH="1">
              <a:off x="119062" y="4452937"/>
              <a:ext cx="1304925" cy="461963"/>
            </a:xfrm>
            <a:prstGeom prst="rect">
              <a:avLst/>
            </a:prstGeom>
            <a:noFill/>
            <a:ln w="9525">
              <a:noFill/>
              <a:miter lim="800000"/>
              <a:headEnd/>
              <a:tailEnd/>
            </a:ln>
          </p:spPr>
          <p:txBody>
            <a:bodyPr anchor="ctr">
              <a:spAutoFit/>
            </a:bodyPr>
            <a:lstStyle/>
            <a:p>
              <a:pPr algn="r"/>
              <a:r>
                <a:rPr lang="en-US" sz="1200" b="1" dirty="0">
                  <a:solidFill>
                    <a:srgbClr val="FFFFFF"/>
                  </a:solidFill>
                  <a:latin typeface="Trebuchet MS" pitchFamily="34" charset="0"/>
                  <a:ea typeface="ＭＳ Ｐゴシック"/>
                </a:rPr>
                <a:t>Independent </a:t>
              </a:r>
            </a:p>
            <a:p>
              <a:pPr algn="r"/>
              <a:r>
                <a:rPr lang="en-US" sz="1200" b="1" dirty="0">
                  <a:solidFill>
                    <a:srgbClr val="FFFFFF"/>
                  </a:solidFill>
                  <a:latin typeface="Trebuchet MS" pitchFamily="34" charset="0"/>
                  <a:ea typeface="ＭＳ Ｐゴシック"/>
                </a:rPr>
                <a:t>Living Activity</a:t>
              </a:r>
            </a:p>
          </p:txBody>
        </p:sp>
        <p:pic>
          <p:nvPicPr>
            <p:cNvPr id="1051" name="Picture 36" descr="house.png"/>
            <p:cNvPicPr>
              <a:picLocks noChangeAspect="1"/>
            </p:cNvPicPr>
            <p:nvPr/>
          </p:nvPicPr>
          <p:blipFill>
            <a:blip r:embed="rId19" cstate="print"/>
            <a:srcRect/>
            <a:stretch>
              <a:fillRect/>
            </a:stretch>
          </p:blipFill>
          <p:spPr bwMode="auto">
            <a:xfrm>
              <a:off x="1576387" y="4500562"/>
              <a:ext cx="609600" cy="334964"/>
            </a:xfrm>
            <a:prstGeom prst="rect">
              <a:avLst/>
            </a:prstGeom>
            <a:noFill/>
            <a:ln w="9525">
              <a:noFill/>
              <a:miter lim="800000"/>
              <a:headEnd/>
              <a:tailEnd/>
            </a:ln>
          </p:spPr>
        </p:pic>
        <p:sp>
          <p:nvSpPr>
            <p:cNvPr id="1052" name="AutoShape 32"/>
            <p:cNvSpPr>
              <a:spLocks noChangeArrowheads="1"/>
            </p:cNvSpPr>
            <p:nvPr/>
          </p:nvSpPr>
          <p:spPr bwMode="auto">
            <a:xfrm flipH="1">
              <a:off x="0" y="4042181"/>
              <a:ext cx="1423987" cy="276999"/>
            </a:xfrm>
            <a:prstGeom prst="rect">
              <a:avLst/>
            </a:prstGeom>
            <a:noFill/>
            <a:ln w="9525">
              <a:noFill/>
              <a:miter lim="800000"/>
              <a:headEnd/>
              <a:tailEnd/>
            </a:ln>
          </p:spPr>
          <p:txBody>
            <a:bodyPr wrap="square" anchor="ctr">
              <a:spAutoFit/>
            </a:bodyPr>
            <a:lstStyle/>
            <a:p>
              <a:pPr algn="r"/>
              <a:r>
                <a:rPr lang="en-US" sz="1200" b="1" dirty="0">
                  <a:solidFill>
                    <a:srgbClr val="FFFFFF"/>
                  </a:solidFill>
                  <a:latin typeface="Trebuchet MS" pitchFamily="34" charset="0"/>
                  <a:ea typeface="ＭＳ Ｐゴシック"/>
                </a:rPr>
                <a:t>Cardio / Strength </a:t>
              </a:r>
            </a:p>
          </p:txBody>
        </p:sp>
        <p:pic>
          <p:nvPicPr>
            <p:cNvPr id="1053" name="Picture 37" descr="treadmill.png"/>
            <p:cNvPicPr>
              <a:picLocks noChangeAspect="1"/>
            </p:cNvPicPr>
            <p:nvPr/>
          </p:nvPicPr>
          <p:blipFill>
            <a:blip r:embed="rId20" cstate="print"/>
            <a:srcRect/>
            <a:stretch>
              <a:fillRect/>
            </a:stretch>
          </p:blipFill>
          <p:spPr bwMode="auto">
            <a:xfrm>
              <a:off x="1576387" y="3995737"/>
              <a:ext cx="533400" cy="449262"/>
            </a:xfrm>
            <a:prstGeom prst="rect">
              <a:avLst/>
            </a:prstGeom>
            <a:noFill/>
            <a:ln w="9525">
              <a:noFill/>
              <a:miter lim="800000"/>
              <a:headEnd/>
              <a:tailEnd/>
            </a:ln>
          </p:spPr>
        </p:pic>
        <p:sp>
          <p:nvSpPr>
            <p:cNvPr id="1054" name="AutoShape 35"/>
            <p:cNvSpPr>
              <a:spLocks noChangeArrowheads="1"/>
            </p:cNvSpPr>
            <p:nvPr/>
          </p:nvSpPr>
          <p:spPr bwMode="auto">
            <a:xfrm flipH="1">
              <a:off x="349249" y="5367337"/>
              <a:ext cx="1074738" cy="461963"/>
            </a:xfrm>
            <a:prstGeom prst="rect">
              <a:avLst/>
            </a:prstGeom>
            <a:noFill/>
            <a:ln w="9525">
              <a:noFill/>
              <a:miter lim="800000"/>
              <a:headEnd/>
              <a:tailEnd/>
            </a:ln>
          </p:spPr>
          <p:txBody>
            <a:bodyPr anchor="ctr">
              <a:spAutoFit/>
            </a:bodyPr>
            <a:lstStyle/>
            <a:p>
              <a:pPr algn="r"/>
              <a:r>
                <a:rPr lang="en-US" sz="1200" b="1" dirty="0">
                  <a:solidFill>
                    <a:srgbClr val="FFFFFF"/>
                  </a:solidFill>
                  <a:latin typeface="Trebuchet MS" pitchFamily="34" charset="0"/>
                  <a:ea typeface="ＭＳ Ｐゴシック"/>
                </a:rPr>
                <a:t>Medication</a:t>
              </a:r>
            </a:p>
            <a:p>
              <a:pPr algn="r"/>
              <a:r>
                <a:rPr lang="en-US" sz="1200" b="1" dirty="0">
                  <a:solidFill>
                    <a:srgbClr val="FFFFFF"/>
                  </a:solidFill>
                  <a:latin typeface="Trebuchet MS" pitchFamily="34" charset="0"/>
                  <a:ea typeface="ＭＳ Ｐゴシック"/>
                </a:rPr>
                <a:t>Adherence</a:t>
              </a:r>
            </a:p>
          </p:txBody>
        </p:sp>
        <p:sp>
          <p:nvSpPr>
            <p:cNvPr id="1055" name="AutoShape 31"/>
            <p:cNvSpPr>
              <a:spLocks noChangeArrowheads="1"/>
            </p:cNvSpPr>
            <p:nvPr/>
          </p:nvSpPr>
          <p:spPr bwMode="auto">
            <a:xfrm flipH="1">
              <a:off x="98424" y="3632322"/>
              <a:ext cx="1325563" cy="276999"/>
            </a:xfrm>
            <a:prstGeom prst="rect">
              <a:avLst/>
            </a:prstGeom>
            <a:noFill/>
            <a:ln w="9525">
              <a:noFill/>
              <a:miter lim="800000"/>
              <a:headEnd/>
              <a:tailEnd/>
            </a:ln>
          </p:spPr>
          <p:txBody>
            <a:bodyPr anchor="ctr">
              <a:spAutoFit/>
            </a:bodyPr>
            <a:lstStyle/>
            <a:p>
              <a:pPr algn="r"/>
              <a:r>
                <a:rPr lang="en-US" sz="1200" b="1" dirty="0">
                  <a:solidFill>
                    <a:srgbClr val="FFFFFF"/>
                  </a:solidFill>
                  <a:latin typeface="Trebuchet MS" pitchFamily="34" charset="0"/>
                  <a:ea typeface="ＭＳ Ｐゴシック"/>
                </a:rPr>
                <a:t>Glucose Meter</a:t>
              </a:r>
            </a:p>
          </p:txBody>
        </p:sp>
        <p:sp>
          <p:nvSpPr>
            <p:cNvPr id="1056" name="AutoShape 38"/>
            <p:cNvSpPr>
              <a:spLocks noChangeArrowheads="1"/>
            </p:cNvSpPr>
            <p:nvPr/>
          </p:nvSpPr>
          <p:spPr bwMode="auto">
            <a:xfrm flipH="1">
              <a:off x="114299" y="2624137"/>
              <a:ext cx="1309688" cy="461963"/>
            </a:xfrm>
            <a:prstGeom prst="rect">
              <a:avLst/>
            </a:prstGeom>
            <a:noFill/>
            <a:ln w="9525">
              <a:noFill/>
              <a:miter lim="800000"/>
              <a:headEnd/>
              <a:tailEnd/>
            </a:ln>
          </p:spPr>
          <p:txBody>
            <a:bodyPr anchor="ctr">
              <a:spAutoFit/>
            </a:bodyPr>
            <a:lstStyle/>
            <a:p>
              <a:pPr algn="r"/>
              <a:r>
                <a:rPr lang="en-US" sz="1200" b="1" dirty="0">
                  <a:solidFill>
                    <a:srgbClr val="FFFFFF"/>
                  </a:solidFill>
                  <a:latin typeface="Trebuchet MS" pitchFamily="34" charset="0"/>
                  <a:ea typeface="ＭＳ Ｐゴシック"/>
                </a:rPr>
                <a:t>Pulse  /</a:t>
              </a:r>
              <a:br>
                <a:rPr lang="en-US" sz="1200" b="1" dirty="0">
                  <a:solidFill>
                    <a:srgbClr val="FFFFFF"/>
                  </a:solidFill>
                  <a:latin typeface="Trebuchet MS" pitchFamily="34" charset="0"/>
                  <a:ea typeface="ＭＳ Ｐゴシック"/>
                </a:rPr>
              </a:br>
              <a:r>
                <a:rPr lang="en-US" sz="1200" b="1" dirty="0">
                  <a:solidFill>
                    <a:srgbClr val="FFFFFF"/>
                  </a:solidFill>
                  <a:latin typeface="Trebuchet MS" pitchFamily="34" charset="0"/>
                  <a:ea typeface="ＭＳ Ｐゴシック"/>
                </a:rPr>
                <a:t>Blood Pressure</a:t>
              </a:r>
            </a:p>
          </p:txBody>
        </p:sp>
        <p:pic>
          <p:nvPicPr>
            <p:cNvPr id="1057" name="Picture 24" descr="1"/>
            <p:cNvPicPr>
              <a:picLocks noChangeAspect="1" noChangeArrowheads="1"/>
            </p:cNvPicPr>
            <p:nvPr/>
          </p:nvPicPr>
          <p:blipFill>
            <a:blip r:embed="rId21" cstate="print"/>
            <a:srcRect/>
            <a:stretch>
              <a:fillRect/>
            </a:stretch>
          </p:blipFill>
          <p:spPr bwMode="auto">
            <a:xfrm>
              <a:off x="1576387" y="2243137"/>
              <a:ext cx="461962" cy="627063"/>
            </a:xfrm>
            <a:prstGeom prst="rect">
              <a:avLst/>
            </a:prstGeom>
            <a:noFill/>
            <a:ln w="9525">
              <a:noFill/>
              <a:miter lim="800000"/>
              <a:headEnd/>
              <a:tailEnd/>
            </a:ln>
          </p:spPr>
        </p:pic>
        <p:pic>
          <p:nvPicPr>
            <p:cNvPr id="1058" name="Picture 25" descr="2"/>
            <p:cNvPicPr>
              <a:picLocks noChangeAspect="1" noChangeArrowheads="1"/>
            </p:cNvPicPr>
            <p:nvPr/>
          </p:nvPicPr>
          <p:blipFill>
            <a:blip r:embed="rId22" cstate="print"/>
            <a:srcRect/>
            <a:stretch>
              <a:fillRect/>
            </a:stretch>
          </p:blipFill>
          <p:spPr bwMode="auto">
            <a:xfrm>
              <a:off x="1576388" y="2683212"/>
              <a:ext cx="381000" cy="428288"/>
            </a:xfrm>
            <a:prstGeom prst="rect">
              <a:avLst/>
            </a:prstGeom>
            <a:noFill/>
            <a:ln w="9525">
              <a:noFill/>
              <a:miter lim="800000"/>
              <a:headEnd/>
              <a:tailEnd/>
            </a:ln>
          </p:spPr>
        </p:pic>
        <p:pic>
          <p:nvPicPr>
            <p:cNvPr id="1059" name="Picture 26" descr="2"/>
            <p:cNvPicPr>
              <a:picLocks noChangeAspect="1" noChangeArrowheads="1"/>
            </p:cNvPicPr>
            <p:nvPr/>
          </p:nvPicPr>
          <p:blipFill>
            <a:blip r:embed="rId23" cstate="print"/>
            <a:srcRect/>
            <a:stretch>
              <a:fillRect/>
            </a:stretch>
          </p:blipFill>
          <p:spPr bwMode="auto">
            <a:xfrm>
              <a:off x="1576387" y="3157537"/>
              <a:ext cx="457200" cy="479760"/>
            </a:xfrm>
            <a:prstGeom prst="rect">
              <a:avLst/>
            </a:prstGeom>
            <a:noFill/>
            <a:ln w="9525">
              <a:noFill/>
              <a:miter lim="800000"/>
              <a:headEnd/>
              <a:tailEnd/>
            </a:ln>
          </p:spPr>
        </p:pic>
        <p:pic>
          <p:nvPicPr>
            <p:cNvPr id="1060" name="Picture 27" descr="4"/>
            <p:cNvPicPr>
              <a:picLocks noChangeAspect="1" noChangeArrowheads="1"/>
            </p:cNvPicPr>
            <p:nvPr/>
          </p:nvPicPr>
          <p:blipFill>
            <a:blip r:embed="rId24" cstate="print"/>
            <a:srcRect/>
            <a:stretch>
              <a:fillRect/>
            </a:stretch>
          </p:blipFill>
          <p:spPr bwMode="auto">
            <a:xfrm rot="5400000">
              <a:off x="1755616" y="3511424"/>
              <a:ext cx="174941" cy="533400"/>
            </a:xfrm>
            <a:prstGeom prst="rect">
              <a:avLst/>
            </a:prstGeom>
            <a:noFill/>
            <a:ln w="9525">
              <a:noFill/>
              <a:miter lim="800000"/>
              <a:headEnd/>
              <a:tailEnd/>
            </a:ln>
          </p:spPr>
        </p:pic>
        <p:sp>
          <p:nvSpPr>
            <p:cNvPr id="1062" name="AutoShape 37"/>
            <p:cNvSpPr>
              <a:spLocks noChangeArrowheads="1"/>
            </p:cNvSpPr>
            <p:nvPr/>
          </p:nvSpPr>
          <p:spPr bwMode="auto">
            <a:xfrm flipH="1">
              <a:off x="111124" y="1828800"/>
              <a:ext cx="1312863" cy="276225"/>
            </a:xfrm>
            <a:prstGeom prst="rect">
              <a:avLst/>
            </a:prstGeom>
            <a:noFill/>
            <a:ln w="9525">
              <a:noFill/>
              <a:miter lim="800000"/>
              <a:headEnd/>
              <a:tailEnd/>
            </a:ln>
          </p:spPr>
          <p:txBody>
            <a:bodyPr anchor="ctr">
              <a:spAutoFit/>
            </a:bodyPr>
            <a:lstStyle/>
            <a:p>
              <a:pPr algn="r"/>
              <a:r>
                <a:rPr lang="en-US" sz="1200" b="1" dirty="0">
                  <a:solidFill>
                    <a:srgbClr val="FFFFFF"/>
                  </a:solidFill>
                  <a:latin typeface="Trebuchet MS" pitchFamily="34" charset="0"/>
                  <a:ea typeface="ＭＳ Ｐゴシック"/>
                </a:rPr>
                <a:t>Thermometer</a:t>
              </a:r>
            </a:p>
          </p:txBody>
        </p:sp>
        <p:pic>
          <p:nvPicPr>
            <p:cNvPr id="69" name="Picture 13"/>
            <p:cNvPicPr>
              <a:picLocks noChangeArrowheads="1"/>
            </p:cNvPicPr>
            <p:nvPr/>
          </p:nvPicPr>
          <p:blipFill>
            <a:blip r:embed="rId25" cstate="print">
              <a:duotone>
                <a:schemeClr val="bg2">
                  <a:shade val="45000"/>
                  <a:satMod val="135000"/>
                </a:schemeClr>
                <a:prstClr val="white"/>
              </a:duotone>
            </a:blip>
            <a:srcRect/>
            <a:stretch>
              <a:fillRect/>
            </a:stretch>
          </p:blipFill>
          <p:spPr bwMode="auto">
            <a:xfrm>
              <a:off x="1538287" y="1676400"/>
              <a:ext cx="518985" cy="490537"/>
            </a:xfrm>
            <a:prstGeom prst="rect">
              <a:avLst/>
            </a:prstGeom>
            <a:noFill/>
            <a:ln w="9525">
              <a:noFill/>
              <a:miter lim="800000"/>
              <a:headEnd/>
              <a:tailEnd/>
            </a:ln>
          </p:spPr>
        </p:pic>
        <p:pic>
          <p:nvPicPr>
            <p:cNvPr id="57" name="Picture 26" descr="pp03116aa8">
              <a:hlinkClick r:id="rId26"/>
            </p:cNvPr>
            <p:cNvPicPr>
              <a:picLocks noChangeAspect="1" noChangeArrowheads="1"/>
            </p:cNvPicPr>
            <p:nvPr/>
          </p:nvPicPr>
          <p:blipFill>
            <a:blip r:embed="rId27" cstate="print">
              <a:lum bright="40000" contrast="-28000"/>
              <a:grayscl/>
            </a:blip>
            <a:srcRect/>
            <a:stretch>
              <a:fillRect/>
            </a:stretch>
          </p:blipFill>
          <p:spPr bwMode="auto">
            <a:xfrm>
              <a:off x="1576387" y="5370018"/>
              <a:ext cx="609600" cy="344311"/>
            </a:xfrm>
            <a:prstGeom prst="rect">
              <a:avLst/>
            </a:prstGeom>
            <a:noFill/>
            <a:ln w="9525">
              <a:noFill/>
              <a:miter lim="800000"/>
              <a:headEnd/>
              <a:tailEnd/>
            </a:ln>
          </p:spPr>
        </p:pic>
        <p:sp>
          <p:nvSpPr>
            <p:cNvPr id="58" name="AutoShape 31"/>
            <p:cNvSpPr>
              <a:spLocks noChangeArrowheads="1"/>
            </p:cNvSpPr>
            <p:nvPr/>
          </p:nvSpPr>
          <p:spPr bwMode="auto">
            <a:xfrm flipH="1">
              <a:off x="52387" y="5840670"/>
              <a:ext cx="1447800" cy="276999"/>
            </a:xfrm>
            <a:prstGeom prst="rect">
              <a:avLst/>
            </a:prstGeom>
            <a:noFill/>
            <a:ln w="9525">
              <a:noFill/>
              <a:miter lim="800000"/>
              <a:headEnd/>
              <a:tailEnd/>
            </a:ln>
          </p:spPr>
          <p:txBody>
            <a:bodyPr wrap="square" anchor="ctr">
              <a:spAutoFit/>
            </a:bodyPr>
            <a:lstStyle/>
            <a:p>
              <a:r>
                <a:rPr lang="en-US" sz="1200" b="1" dirty="0">
                  <a:solidFill>
                    <a:srgbClr val="FFFFFF"/>
                  </a:solidFill>
                  <a:latin typeface="Trebuchet MS" pitchFamily="34" charset="0"/>
                  <a:ea typeface="ＭＳ Ｐゴシック"/>
                </a:rPr>
                <a:t>Physical Activity</a:t>
              </a:r>
            </a:p>
          </p:txBody>
        </p:sp>
        <p:pic>
          <p:nvPicPr>
            <p:cNvPr id="59" name="Picture 33" descr="suunto_gps_pod_detail"/>
            <p:cNvPicPr>
              <a:picLocks noChangeAspect="1" noChangeArrowheads="1"/>
            </p:cNvPicPr>
            <p:nvPr/>
          </p:nvPicPr>
          <p:blipFill>
            <a:blip r:embed="rId28" cstate="print">
              <a:lum bright="40000" contrast="-28000"/>
              <a:grayscl/>
            </a:blip>
            <a:srcRect/>
            <a:stretch>
              <a:fillRect/>
            </a:stretch>
          </p:blipFill>
          <p:spPr bwMode="auto">
            <a:xfrm>
              <a:off x="1578664" y="5782026"/>
              <a:ext cx="622563" cy="347310"/>
            </a:xfrm>
            <a:prstGeom prst="rect">
              <a:avLst/>
            </a:prstGeom>
            <a:noFill/>
            <a:ln w="9525">
              <a:noFill/>
              <a:miter lim="800000"/>
              <a:headEnd/>
              <a:tailEnd/>
            </a:ln>
          </p:spPr>
        </p:pic>
        <p:pic>
          <p:nvPicPr>
            <p:cNvPr id="60" name="Picture 52" descr="Peak Flow v"/>
            <p:cNvPicPr>
              <a:picLocks noChangeAspect="1" noChangeArrowheads="1"/>
            </p:cNvPicPr>
            <p:nvPr/>
          </p:nvPicPr>
          <p:blipFill>
            <a:blip r:embed="rId29" cstate="print"/>
            <a:srcRect/>
            <a:stretch>
              <a:fillRect/>
            </a:stretch>
          </p:blipFill>
          <p:spPr bwMode="auto">
            <a:xfrm>
              <a:off x="1583161" y="4986337"/>
              <a:ext cx="618066" cy="347662"/>
            </a:xfrm>
            <a:prstGeom prst="rect">
              <a:avLst/>
            </a:prstGeom>
            <a:noFill/>
            <a:ln w="9525">
              <a:noFill/>
              <a:miter lim="800000"/>
              <a:headEnd/>
              <a:tailEnd/>
            </a:ln>
          </p:spPr>
        </p:pic>
        <p:sp>
          <p:nvSpPr>
            <p:cNvPr id="61" name="AutoShape 31"/>
            <p:cNvSpPr>
              <a:spLocks noChangeArrowheads="1"/>
            </p:cNvSpPr>
            <p:nvPr/>
          </p:nvSpPr>
          <p:spPr bwMode="auto">
            <a:xfrm flipH="1">
              <a:off x="509587" y="5053860"/>
              <a:ext cx="1066800" cy="276999"/>
            </a:xfrm>
            <a:prstGeom prst="rect">
              <a:avLst/>
            </a:prstGeom>
            <a:noFill/>
            <a:ln w="9525">
              <a:noFill/>
              <a:miter lim="800000"/>
              <a:headEnd/>
              <a:tailEnd/>
            </a:ln>
          </p:spPr>
          <p:txBody>
            <a:bodyPr wrap="square" anchor="ctr">
              <a:spAutoFit/>
            </a:bodyPr>
            <a:lstStyle/>
            <a:p>
              <a:r>
                <a:rPr lang="en-US" sz="1200" b="1" dirty="0">
                  <a:solidFill>
                    <a:srgbClr val="FFFFFF"/>
                  </a:solidFill>
                  <a:latin typeface="Trebuchet MS" pitchFamily="34" charset="0"/>
                  <a:ea typeface="ＭＳ Ｐゴシック"/>
                </a:rPr>
                <a:t>Peak Flow</a:t>
              </a:r>
            </a:p>
          </p:txBody>
        </p:sp>
      </p:grpSp>
      <p:grpSp>
        <p:nvGrpSpPr>
          <p:cNvPr id="4" name="Group 85"/>
          <p:cNvGrpSpPr/>
          <p:nvPr/>
        </p:nvGrpSpPr>
        <p:grpSpPr>
          <a:xfrm>
            <a:off x="2514600" y="914400"/>
            <a:ext cx="2666687" cy="5661731"/>
            <a:chOff x="2514600" y="914400"/>
            <a:chExt cx="2666687" cy="5661731"/>
          </a:xfrm>
        </p:grpSpPr>
        <p:grpSp>
          <p:nvGrpSpPr>
            <p:cNvPr id="7" name="Group 66"/>
            <p:cNvGrpSpPr/>
            <p:nvPr/>
          </p:nvGrpSpPr>
          <p:grpSpPr>
            <a:xfrm>
              <a:off x="2514600" y="914400"/>
              <a:ext cx="2666687" cy="5661731"/>
              <a:chOff x="2168525" y="1649609"/>
              <a:chExt cx="2666687" cy="5234158"/>
            </a:xfrm>
          </p:grpSpPr>
          <p:sp>
            <p:nvSpPr>
              <p:cNvPr id="1042" name="AutoShape 68"/>
              <p:cNvSpPr>
                <a:spLocks noChangeArrowheads="1"/>
              </p:cNvSpPr>
              <p:nvPr/>
            </p:nvSpPr>
            <p:spPr bwMode="auto">
              <a:xfrm>
                <a:off x="3403600" y="2890836"/>
                <a:ext cx="898525" cy="3703635"/>
              </a:xfrm>
              <a:prstGeom prst="roundRect">
                <a:avLst>
                  <a:gd name="adj" fmla="val 16667"/>
                </a:avLst>
              </a:prstGeom>
              <a:solidFill>
                <a:srgbClr val="AFBD1F"/>
              </a:solidFill>
              <a:ln w="9525">
                <a:noFill/>
                <a:round/>
                <a:headEnd/>
                <a:tailEnd/>
              </a:ln>
            </p:spPr>
            <p:txBody>
              <a:bodyPr wrap="none" anchor="ctr"/>
              <a:lstStyle/>
              <a:p>
                <a:endParaRPr lang="en-US" b="1" dirty="0">
                  <a:solidFill>
                    <a:srgbClr val="FFFFFF"/>
                  </a:solidFill>
                  <a:latin typeface="Trebuchet MS" pitchFamily="34" charset="0"/>
                  <a:ea typeface="ＭＳ Ｐゴシック"/>
                </a:endParaRPr>
              </a:p>
            </p:txBody>
          </p:sp>
          <p:sp>
            <p:nvSpPr>
              <p:cNvPr id="1043" name="Rectangle 9"/>
              <p:cNvSpPr>
                <a:spLocks noChangeArrowheads="1"/>
              </p:cNvSpPr>
              <p:nvPr>
                <p:custDataLst>
                  <p:tags r:id="rId13"/>
                </p:custDataLst>
              </p:nvPr>
            </p:nvSpPr>
            <p:spPr bwMode="auto">
              <a:xfrm>
                <a:off x="3291200" y="1649609"/>
                <a:ext cx="1544012" cy="597520"/>
              </a:xfrm>
              <a:prstGeom prst="rect">
                <a:avLst/>
              </a:prstGeom>
              <a:noFill/>
              <a:ln w="9525">
                <a:noFill/>
                <a:miter lim="800000"/>
                <a:headEnd/>
                <a:tailEnd/>
              </a:ln>
            </p:spPr>
            <p:txBody>
              <a:bodyPr wrap="none">
                <a:spAutoFit/>
              </a:bodyPr>
              <a:lstStyle/>
              <a:p>
                <a:pPr algn="ctr" eaLnBrk="1" hangingPunct="1"/>
                <a:r>
                  <a:rPr lang="en-US" sz="1800" b="1" dirty="0">
                    <a:solidFill>
                      <a:srgbClr val="000000"/>
                    </a:solidFill>
                    <a:latin typeface="Arial"/>
                    <a:ea typeface="ＭＳ Ｐゴシック"/>
                  </a:rPr>
                  <a:t>Aggregation</a:t>
                </a:r>
              </a:p>
              <a:p>
                <a:pPr algn="ctr" eaLnBrk="1" hangingPunct="1"/>
                <a:r>
                  <a:rPr lang="en-US" sz="1800" b="1" dirty="0">
                    <a:solidFill>
                      <a:srgbClr val="000000"/>
                    </a:solidFill>
                    <a:latin typeface="Arial"/>
                    <a:ea typeface="ＭＳ Ｐゴシック"/>
                  </a:rPr>
                  <a:t>Manager</a:t>
                </a:r>
              </a:p>
            </p:txBody>
          </p:sp>
          <p:sp>
            <p:nvSpPr>
              <p:cNvPr id="1045" name="Rectangle 31"/>
              <p:cNvSpPr>
                <a:spLocks noChangeArrowheads="1"/>
              </p:cNvSpPr>
              <p:nvPr>
                <p:custDataLst>
                  <p:tags r:id="rId14"/>
                </p:custDataLst>
              </p:nvPr>
            </p:nvSpPr>
            <p:spPr bwMode="auto">
              <a:xfrm>
                <a:off x="2168525" y="6456967"/>
                <a:ext cx="1174750" cy="426800"/>
              </a:xfrm>
              <a:prstGeom prst="rect">
                <a:avLst/>
              </a:prstGeom>
              <a:noFill/>
              <a:ln w="9525">
                <a:noFill/>
                <a:miter lim="800000"/>
                <a:headEnd/>
                <a:tailEnd/>
              </a:ln>
            </p:spPr>
            <p:txBody>
              <a:bodyPr>
                <a:spAutoFit/>
              </a:bodyPr>
              <a:lstStyle/>
              <a:p>
                <a:pPr algn="ctr" eaLnBrk="1" hangingPunct="1"/>
                <a:r>
                  <a:rPr lang="en-US" sz="1200" b="1" dirty="0">
                    <a:solidFill>
                      <a:srgbClr val="000000"/>
                    </a:solidFill>
                    <a:latin typeface="Arial"/>
                    <a:ea typeface="ＭＳ Ｐゴシック"/>
                  </a:rPr>
                  <a:t>Device</a:t>
                </a:r>
              </a:p>
              <a:p>
                <a:pPr algn="ctr" eaLnBrk="1" hangingPunct="1"/>
                <a:r>
                  <a:rPr lang="en-US" sz="1200" b="1" dirty="0">
                    <a:solidFill>
                      <a:srgbClr val="000000"/>
                    </a:solidFill>
                    <a:latin typeface="Arial"/>
                    <a:ea typeface="ＭＳ Ｐゴシック"/>
                  </a:rPr>
                  <a:t>Connectivity</a:t>
                </a:r>
              </a:p>
            </p:txBody>
          </p:sp>
          <p:pic>
            <p:nvPicPr>
              <p:cNvPr id="1046" name="Picture 23"/>
              <p:cNvPicPr>
                <a:picLocks noChangeAspect="1" noChangeArrowheads="1"/>
              </p:cNvPicPr>
              <p:nvPr/>
            </p:nvPicPr>
            <p:blipFill>
              <a:blip r:embed="rId30" cstate="print">
                <a:clrChange>
                  <a:clrFrom>
                    <a:srgbClr val="FFFFFF"/>
                  </a:clrFrom>
                  <a:clrTo>
                    <a:srgbClr val="FFFFFF">
                      <a:alpha val="0"/>
                    </a:srgbClr>
                  </a:clrTo>
                </a:clrChange>
              </a:blip>
              <a:srcRect/>
              <a:stretch>
                <a:fillRect/>
              </a:stretch>
            </p:blipFill>
            <p:spPr bwMode="auto">
              <a:xfrm>
                <a:off x="3417888" y="3228973"/>
                <a:ext cx="676275" cy="990599"/>
              </a:xfrm>
              <a:prstGeom prst="rect">
                <a:avLst/>
              </a:prstGeom>
              <a:noFill/>
              <a:ln w="9525">
                <a:noFill/>
                <a:miter lim="800000"/>
                <a:headEnd/>
                <a:tailEnd/>
              </a:ln>
            </p:spPr>
          </p:pic>
          <p:sp>
            <p:nvSpPr>
              <p:cNvPr id="1064" name="Line 35"/>
              <p:cNvSpPr>
                <a:spLocks noChangeShapeType="1"/>
              </p:cNvSpPr>
              <p:nvPr>
                <p:custDataLst>
                  <p:tags r:id="rId15"/>
                </p:custDataLst>
              </p:nvPr>
            </p:nvSpPr>
            <p:spPr bwMode="auto">
              <a:xfrm>
                <a:off x="2244725" y="3974308"/>
                <a:ext cx="990600" cy="0"/>
              </a:xfrm>
              <a:prstGeom prst="line">
                <a:avLst/>
              </a:prstGeom>
              <a:noFill/>
              <a:ln w="57150">
                <a:solidFill>
                  <a:srgbClr val="FFC000"/>
                </a:solidFill>
                <a:round/>
                <a:headEnd type="oval" w="med" len="med"/>
                <a:tailEnd type="oval" w="med" len="med"/>
              </a:ln>
            </p:spPr>
            <p:txBody>
              <a:bodyPr/>
              <a:lstStyle/>
              <a:p>
                <a:pPr eaLnBrk="1" hangingPunct="1"/>
                <a:endParaRPr lang="en-US" sz="1800" b="1" dirty="0">
                  <a:ln>
                    <a:solidFill>
                      <a:srgbClr val="FFC000"/>
                    </a:solidFill>
                  </a:ln>
                  <a:solidFill>
                    <a:srgbClr val="000000"/>
                  </a:solidFill>
                  <a:latin typeface="Arial"/>
                  <a:ea typeface="ＭＳ Ｐゴシック"/>
                </a:endParaRPr>
              </a:p>
            </p:txBody>
          </p:sp>
          <p:pic>
            <p:nvPicPr>
              <p:cNvPr id="1067" name="Picture 34" descr="IEEE"/>
              <p:cNvPicPr>
                <a:picLocks noChangeAspect="1" noChangeArrowheads="1"/>
              </p:cNvPicPr>
              <p:nvPr/>
            </p:nvPicPr>
            <p:blipFill>
              <a:blip r:embed="rId31" cstate="print"/>
              <a:srcRect/>
              <a:stretch>
                <a:fillRect/>
              </a:stretch>
            </p:blipFill>
            <p:spPr bwMode="auto">
              <a:xfrm>
                <a:off x="2397125" y="3392290"/>
                <a:ext cx="693737" cy="206375"/>
              </a:xfrm>
              <a:prstGeom prst="rect">
                <a:avLst/>
              </a:prstGeom>
              <a:noFill/>
              <a:ln w="9525">
                <a:noFill/>
                <a:miter lim="800000"/>
                <a:headEnd/>
                <a:tailEnd/>
              </a:ln>
            </p:spPr>
          </p:pic>
          <p:pic>
            <p:nvPicPr>
              <p:cNvPr id="1068" name="Picture 2"/>
              <p:cNvPicPr>
                <a:picLocks noChangeAspect="1" noChangeArrowheads="1"/>
              </p:cNvPicPr>
              <p:nvPr/>
            </p:nvPicPr>
            <p:blipFill>
              <a:blip r:embed="rId32" cstate="print"/>
              <a:srcRect/>
              <a:stretch>
                <a:fillRect/>
              </a:stretch>
            </p:blipFill>
            <p:spPr bwMode="auto">
              <a:xfrm>
                <a:off x="2546350" y="2917626"/>
                <a:ext cx="403225" cy="369887"/>
              </a:xfrm>
              <a:prstGeom prst="rect">
                <a:avLst/>
              </a:prstGeom>
              <a:noFill/>
              <a:ln w="9525">
                <a:noFill/>
                <a:miter lim="800000"/>
                <a:headEnd/>
                <a:tailEnd/>
              </a:ln>
            </p:spPr>
          </p:pic>
          <p:cxnSp>
            <p:nvCxnSpPr>
              <p:cNvPr id="93" name="Straight Connector 92"/>
              <p:cNvCxnSpPr/>
              <p:nvPr/>
            </p:nvCxnSpPr>
            <p:spPr bwMode="auto">
              <a:xfrm rot="16200000" flipH="1">
                <a:off x="2505868" y="6190459"/>
                <a:ext cx="493712" cy="635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54" name="Picture 30" descr="6"/>
              <p:cNvPicPr>
                <a:picLocks noChangeAspect="1" noChangeArrowheads="1"/>
              </p:cNvPicPr>
              <p:nvPr/>
            </p:nvPicPr>
            <p:blipFill>
              <a:blip r:embed="rId33" cstate="print"/>
              <a:srcRect/>
              <a:stretch>
                <a:fillRect/>
              </a:stretch>
            </p:blipFill>
            <p:spPr bwMode="auto">
              <a:xfrm>
                <a:off x="3429000" y="4495797"/>
                <a:ext cx="666750" cy="876299"/>
              </a:xfrm>
              <a:prstGeom prst="rect">
                <a:avLst/>
              </a:prstGeom>
              <a:noFill/>
              <a:ln w="9525">
                <a:noFill/>
                <a:miter lim="800000"/>
                <a:headEnd/>
                <a:tailEnd/>
              </a:ln>
            </p:spPr>
          </p:pic>
          <p:pic>
            <p:nvPicPr>
              <p:cNvPr id="5" name="Picture 23" descr="usb"/>
              <p:cNvPicPr>
                <a:picLocks noChangeAspect="1" noChangeArrowheads="1"/>
              </p:cNvPicPr>
              <p:nvPr/>
            </p:nvPicPr>
            <p:blipFill>
              <a:blip r:embed="rId34" cstate="print"/>
              <a:srcRect/>
              <a:stretch>
                <a:fillRect/>
              </a:stretch>
            </p:blipFill>
            <p:spPr bwMode="auto">
              <a:xfrm>
                <a:off x="2393950" y="5101433"/>
                <a:ext cx="669925" cy="225425"/>
              </a:xfrm>
              <a:prstGeom prst="rect">
                <a:avLst/>
              </a:prstGeom>
              <a:noFill/>
              <a:ln w="9525">
                <a:noFill/>
                <a:miter lim="800000"/>
                <a:headEnd/>
                <a:tailEnd/>
              </a:ln>
            </p:spPr>
          </p:pic>
          <p:pic>
            <p:nvPicPr>
              <p:cNvPr id="6" name="Picture 29" descr="Bluetooth"/>
              <p:cNvPicPr>
                <a:picLocks noChangeAspect="1" noChangeArrowheads="1"/>
              </p:cNvPicPr>
              <p:nvPr/>
            </p:nvPicPr>
            <p:blipFill>
              <a:blip r:embed="rId35" cstate="print"/>
              <a:srcRect/>
              <a:stretch>
                <a:fillRect/>
              </a:stretch>
            </p:blipFill>
            <p:spPr bwMode="auto">
              <a:xfrm>
                <a:off x="2263775" y="4608316"/>
                <a:ext cx="971550" cy="238125"/>
              </a:xfrm>
              <a:prstGeom prst="rect">
                <a:avLst/>
              </a:prstGeom>
              <a:noFill/>
              <a:ln w="9525">
                <a:noFill/>
                <a:miter lim="800000"/>
                <a:headEnd/>
                <a:tailEnd/>
              </a:ln>
            </p:spPr>
          </p:pic>
          <p:pic>
            <p:nvPicPr>
              <p:cNvPr id="1070" name="Picture 55" descr="v7_n_zigbee">
                <a:hlinkClick r:id="rId36"/>
              </p:cNvPr>
              <p:cNvPicPr>
                <a:picLocks noChangeAspect="1" noChangeArrowheads="1"/>
              </p:cNvPicPr>
              <p:nvPr/>
            </p:nvPicPr>
            <p:blipFill>
              <a:blip r:embed="rId37" cstate="print"/>
              <a:srcRect/>
              <a:stretch>
                <a:fillRect/>
              </a:stretch>
            </p:blipFill>
            <p:spPr bwMode="auto">
              <a:xfrm>
                <a:off x="2398713" y="5361783"/>
                <a:ext cx="758825" cy="452437"/>
              </a:xfrm>
              <a:prstGeom prst="rect">
                <a:avLst/>
              </a:prstGeom>
              <a:noFill/>
              <a:ln w="9525">
                <a:noFill/>
                <a:miter lim="800000"/>
                <a:headEnd/>
                <a:tailEnd/>
              </a:ln>
            </p:spPr>
          </p:pic>
        </p:grpSp>
        <p:pic>
          <p:nvPicPr>
            <p:cNvPr id="70" name="Picture 117" descr="Vaio_alpha"/>
            <p:cNvPicPr>
              <a:picLocks noChangeArrowheads="1"/>
            </p:cNvPicPr>
            <p:nvPr/>
          </p:nvPicPr>
          <p:blipFill>
            <a:blip r:embed="rId38" cstate="print"/>
            <a:srcRect l="3766" t="25708" r="36843" b="27544"/>
            <a:stretch>
              <a:fillRect/>
            </a:stretch>
          </p:blipFill>
          <p:spPr bwMode="auto">
            <a:xfrm>
              <a:off x="3810000" y="5410200"/>
              <a:ext cx="742950" cy="533400"/>
            </a:xfrm>
            <a:prstGeom prst="rect">
              <a:avLst/>
            </a:prstGeom>
            <a:noFill/>
            <a:ln w="9525">
              <a:noFill/>
              <a:miter lim="800000"/>
              <a:headEnd/>
              <a:tailEnd/>
            </a:ln>
            <a:effectLst>
              <a:outerShdw dist="35921" dir="2700000" algn="ctr" rotWithShape="0">
                <a:schemeClr val="bg2"/>
              </a:outerShdw>
            </a:effectLst>
          </p:spPr>
        </p:pic>
      </p:grpSp>
      <p:grpSp>
        <p:nvGrpSpPr>
          <p:cNvPr id="8" name="Group 84"/>
          <p:cNvGrpSpPr/>
          <p:nvPr/>
        </p:nvGrpSpPr>
        <p:grpSpPr>
          <a:xfrm>
            <a:off x="4800600" y="914400"/>
            <a:ext cx="2362200" cy="5562600"/>
            <a:chOff x="4800600" y="914400"/>
            <a:chExt cx="2362200" cy="5562600"/>
          </a:xfrm>
        </p:grpSpPr>
        <p:sp>
          <p:nvSpPr>
            <p:cNvPr id="3" name="Rectangle 31"/>
            <p:cNvSpPr>
              <a:spLocks noChangeArrowheads="1"/>
            </p:cNvSpPr>
            <p:nvPr>
              <p:custDataLst>
                <p:tags r:id="rId9"/>
              </p:custDataLst>
            </p:nvPr>
          </p:nvSpPr>
          <p:spPr bwMode="auto">
            <a:xfrm>
              <a:off x="4835525" y="5461337"/>
              <a:ext cx="1174750" cy="1015663"/>
            </a:xfrm>
            <a:prstGeom prst="rect">
              <a:avLst/>
            </a:prstGeom>
            <a:noFill/>
            <a:ln w="9525">
              <a:noFill/>
              <a:miter lim="800000"/>
              <a:headEnd/>
              <a:tailEnd/>
            </a:ln>
          </p:spPr>
          <p:txBody>
            <a:bodyPr>
              <a:spAutoFit/>
            </a:bodyPr>
            <a:lstStyle/>
            <a:p>
              <a:pPr algn="ctr" eaLnBrk="1" hangingPunct="1"/>
              <a:r>
                <a:rPr lang="en-US" sz="1200" b="1" dirty="0">
                  <a:solidFill>
                    <a:srgbClr val="000000"/>
                  </a:solidFill>
                  <a:latin typeface="Arial"/>
                  <a:ea typeface="ＭＳ Ｐゴシック"/>
                </a:rPr>
                <a:t>Wide</a:t>
              </a:r>
            </a:p>
            <a:p>
              <a:pPr algn="ctr" eaLnBrk="1" hangingPunct="1"/>
              <a:r>
                <a:rPr lang="en-US" sz="1200" b="1" dirty="0">
                  <a:solidFill>
                    <a:srgbClr val="000000"/>
                  </a:solidFill>
                  <a:latin typeface="Arial"/>
                  <a:ea typeface="ＭＳ Ｐゴシック"/>
                </a:rPr>
                <a:t>Area</a:t>
              </a:r>
            </a:p>
            <a:p>
              <a:pPr algn="ctr" eaLnBrk="1" hangingPunct="1"/>
              <a:r>
                <a:rPr lang="en-US" sz="1200" b="1" dirty="0">
                  <a:solidFill>
                    <a:srgbClr val="000000"/>
                  </a:solidFill>
                  <a:latin typeface="Arial"/>
                  <a:ea typeface="ＭＳ Ｐゴシック"/>
                </a:rPr>
                <a:t>Network</a:t>
              </a:r>
            </a:p>
            <a:p>
              <a:pPr algn="ctr" eaLnBrk="1" hangingPunct="1"/>
              <a:r>
                <a:rPr lang="en-US" sz="1200" b="1" dirty="0">
                  <a:solidFill>
                    <a:srgbClr val="000000"/>
                  </a:solidFill>
                  <a:latin typeface="Arial"/>
                  <a:ea typeface="ＭＳ Ｐゴシック"/>
                </a:rPr>
                <a:t>(WAN) </a:t>
              </a:r>
            </a:p>
            <a:p>
              <a:pPr algn="ctr" eaLnBrk="1" hangingPunct="1"/>
              <a:r>
                <a:rPr lang="en-US" sz="1200" b="1" dirty="0">
                  <a:solidFill>
                    <a:srgbClr val="000000"/>
                  </a:solidFill>
                  <a:latin typeface="Arial"/>
                  <a:ea typeface="ＭＳ Ｐゴシック"/>
                </a:rPr>
                <a:t>Interface</a:t>
              </a:r>
            </a:p>
          </p:txBody>
        </p:sp>
        <p:grpSp>
          <p:nvGrpSpPr>
            <p:cNvPr id="9" name="Group 71"/>
            <p:cNvGrpSpPr/>
            <p:nvPr/>
          </p:nvGrpSpPr>
          <p:grpSpPr>
            <a:xfrm>
              <a:off x="4800600" y="914400"/>
              <a:ext cx="2362200" cy="5359400"/>
              <a:chOff x="4800600" y="1339937"/>
              <a:chExt cx="2362200" cy="4933863"/>
            </a:xfrm>
          </p:grpSpPr>
          <p:grpSp>
            <p:nvGrpSpPr>
              <p:cNvPr id="10" name="Group 52"/>
              <p:cNvGrpSpPr>
                <a:grpSpLocks/>
              </p:cNvGrpSpPr>
              <p:nvPr/>
            </p:nvGrpSpPr>
            <p:grpSpPr bwMode="auto">
              <a:xfrm>
                <a:off x="4800600" y="1339937"/>
                <a:ext cx="2362200" cy="4933863"/>
                <a:chOff x="4454525" y="1665375"/>
                <a:chExt cx="2362200" cy="4933863"/>
              </a:xfrm>
            </p:grpSpPr>
            <p:sp>
              <p:nvSpPr>
                <p:cNvPr id="1071" name="AutoShape 68"/>
                <p:cNvSpPr>
                  <a:spLocks noChangeArrowheads="1"/>
                </p:cNvSpPr>
                <p:nvPr/>
              </p:nvSpPr>
              <p:spPr bwMode="auto">
                <a:xfrm>
                  <a:off x="5700713" y="4681813"/>
                  <a:ext cx="898525" cy="1917425"/>
                </a:xfrm>
                <a:prstGeom prst="roundRect">
                  <a:avLst>
                    <a:gd name="adj" fmla="val 16667"/>
                  </a:avLst>
                </a:prstGeom>
                <a:solidFill>
                  <a:srgbClr val="AFBD1F"/>
                </a:solidFill>
                <a:ln w="9525">
                  <a:noFill/>
                  <a:round/>
                  <a:headEnd/>
                  <a:tailEnd/>
                </a:ln>
              </p:spPr>
              <p:txBody>
                <a:bodyPr wrap="none" anchor="ctr"/>
                <a:lstStyle/>
                <a:p>
                  <a:endParaRPr lang="en-US" b="1" dirty="0">
                    <a:solidFill>
                      <a:srgbClr val="FFFFFF"/>
                    </a:solidFill>
                    <a:latin typeface="Trebuchet MS" pitchFamily="34" charset="0"/>
                    <a:ea typeface="ＭＳ Ｐゴシック"/>
                  </a:endParaRPr>
                </a:p>
              </p:txBody>
            </p:sp>
            <p:graphicFrame>
              <p:nvGraphicFramePr>
                <p:cNvPr id="1026" name="Object 15"/>
                <p:cNvGraphicFramePr>
                  <a:graphicFrameLocks noChangeAspect="1"/>
                </p:cNvGraphicFramePr>
                <p:nvPr>
                  <p:custDataLst>
                    <p:tags r:id="rId10"/>
                  </p:custDataLst>
                </p:nvPr>
              </p:nvGraphicFramePr>
              <p:xfrm>
                <a:off x="5773931" y="5734058"/>
                <a:ext cx="737994" cy="656926"/>
              </p:xfrm>
              <a:graphic>
                <a:graphicData uri="http://schemas.openxmlformats.org/presentationml/2006/ole">
                  <mc:AlternateContent xmlns:mc="http://schemas.openxmlformats.org/markup-compatibility/2006">
                    <mc:Choice xmlns:v="urn:schemas-microsoft-com:vml" Requires="v">
                      <p:oleObj spid="_x0000_s66581" r:id="rId39" imgW="1809524" imgH="1609524" progId="">
                        <p:embed/>
                      </p:oleObj>
                    </mc:Choice>
                    <mc:Fallback>
                      <p:oleObj r:id="rId39" imgW="1809524" imgH="1609524" progId="">
                        <p:embed/>
                        <p:pic>
                          <p:nvPicPr>
                            <p:cNvPr id="0" name=""/>
                            <p:cNvPicPr>
                              <a:picLocks noChangeAspect="1" noChangeArrowheads="1"/>
                            </p:cNvPicPr>
                            <p:nvPr/>
                          </p:nvPicPr>
                          <p:blipFill>
                            <a:blip r:embed="rId4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773931" y="5734058"/>
                              <a:ext cx="737994" cy="65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3" name="Rectangle 9"/>
                <p:cNvSpPr>
                  <a:spLocks noChangeArrowheads="1"/>
                </p:cNvSpPr>
                <p:nvPr>
                  <p:custDataLst>
                    <p:tags r:id="rId11"/>
                  </p:custDataLst>
                </p:nvPr>
              </p:nvSpPr>
              <p:spPr bwMode="auto">
                <a:xfrm>
                  <a:off x="5507842" y="1665375"/>
                  <a:ext cx="1308883" cy="850017"/>
                </a:xfrm>
                <a:prstGeom prst="rect">
                  <a:avLst/>
                </a:prstGeom>
                <a:noFill/>
                <a:ln w="9525">
                  <a:noFill/>
                  <a:miter lim="800000"/>
                  <a:headEnd/>
                  <a:tailEnd/>
                </a:ln>
              </p:spPr>
              <p:txBody>
                <a:bodyPr wrap="none">
                  <a:spAutoFit/>
                </a:bodyPr>
                <a:lstStyle/>
                <a:p>
                  <a:pPr algn="ctr" eaLnBrk="1" hangingPunct="1"/>
                  <a:r>
                    <a:rPr lang="en-US" sz="1800" b="1" dirty="0">
                      <a:solidFill>
                        <a:srgbClr val="000000"/>
                      </a:solidFill>
                      <a:latin typeface="Arial"/>
                      <a:ea typeface="ＭＳ Ｐゴシック"/>
                    </a:rPr>
                    <a:t>Telehealth</a:t>
                  </a:r>
                </a:p>
                <a:p>
                  <a:pPr algn="ctr" eaLnBrk="1" hangingPunct="1"/>
                  <a:r>
                    <a:rPr lang="en-US" sz="1800" b="1" dirty="0">
                      <a:solidFill>
                        <a:srgbClr val="000000"/>
                      </a:solidFill>
                      <a:latin typeface="Arial"/>
                      <a:ea typeface="ＭＳ Ｐゴシック"/>
                    </a:rPr>
                    <a:t>Service</a:t>
                  </a:r>
                </a:p>
                <a:p>
                  <a:pPr algn="ctr" eaLnBrk="1" hangingPunct="1"/>
                  <a:r>
                    <a:rPr lang="en-US" sz="1800" b="1" dirty="0">
                      <a:solidFill>
                        <a:srgbClr val="000000"/>
                      </a:solidFill>
                      <a:latin typeface="Arial"/>
                      <a:ea typeface="ＭＳ Ｐゴシック"/>
                    </a:rPr>
                    <a:t>Center</a:t>
                  </a:r>
                </a:p>
              </p:txBody>
            </p:sp>
            <p:sp>
              <p:nvSpPr>
                <p:cNvPr id="1074" name="Line 35"/>
                <p:cNvSpPr>
                  <a:spLocks noChangeShapeType="1"/>
                </p:cNvSpPr>
                <p:nvPr>
                  <p:custDataLst>
                    <p:tags r:id="rId12"/>
                  </p:custDataLst>
                </p:nvPr>
              </p:nvSpPr>
              <p:spPr bwMode="auto">
                <a:xfrm>
                  <a:off x="4454525" y="4962411"/>
                  <a:ext cx="1038225" cy="3175"/>
                </a:xfrm>
                <a:prstGeom prst="line">
                  <a:avLst/>
                </a:prstGeom>
                <a:noFill/>
                <a:ln w="57150">
                  <a:solidFill>
                    <a:srgbClr val="FFC000"/>
                  </a:solidFill>
                  <a:round/>
                  <a:headEnd type="oval" w="med" len="med"/>
                  <a:tailEnd type="oval" w="med" len="med"/>
                </a:ln>
              </p:spPr>
              <p:txBody>
                <a:bodyPr/>
                <a:lstStyle/>
                <a:p>
                  <a:pPr eaLnBrk="1" hangingPunct="1"/>
                  <a:endParaRPr lang="en-US" sz="1800" b="1" dirty="0">
                    <a:solidFill>
                      <a:srgbClr val="000000"/>
                    </a:solidFill>
                    <a:latin typeface="Arial"/>
                    <a:ea typeface="ＭＳ Ｐゴシック"/>
                  </a:endParaRPr>
                </a:p>
              </p:txBody>
            </p:sp>
            <p:pic>
              <p:nvPicPr>
                <p:cNvPr id="1075" name="Picture 41"/>
                <p:cNvPicPr>
                  <a:picLocks noChangeArrowheads="1"/>
                </p:cNvPicPr>
                <p:nvPr/>
              </p:nvPicPr>
              <p:blipFill>
                <a:blip r:embed="rId41" cstate="print"/>
                <a:srcRect/>
                <a:stretch>
                  <a:fillRect/>
                </a:stretch>
              </p:blipFill>
              <p:spPr bwMode="auto">
                <a:xfrm>
                  <a:off x="5445125" y="4120615"/>
                  <a:ext cx="457200" cy="350749"/>
                </a:xfrm>
                <a:prstGeom prst="rect">
                  <a:avLst/>
                </a:prstGeom>
                <a:noFill/>
                <a:ln w="9525">
                  <a:noFill/>
                  <a:miter lim="800000"/>
                  <a:headEnd/>
                  <a:tailEnd/>
                </a:ln>
              </p:spPr>
            </p:pic>
            <p:pic>
              <p:nvPicPr>
                <p:cNvPr id="1076" name="Picture 5" descr="http://t1.gstatic.com/images?q=tbn:_N2x6-vfVJfzfM:http://alabut.com/nonsense/images/w3c.jpg">
                  <a:hlinkClick r:id="rId42"/>
                </p:cNvPr>
                <p:cNvPicPr>
                  <a:picLocks noChangeAspect="1" noChangeArrowheads="1"/>
                </p:cNvPicPr>
                <p:nvPr/>
              </p:nvPicPr>
              <p:blipFill>
                <a:blip r:embed="rId43" cstate="print"/>
                <a:srcRect/>
                <a:stretch>
                  <a:fillRect/>
                </a:stretch>
              </p:blipFill>
              <p:spPr bwMode="auto">
                <a:xfrm>
                  <a:off x="4606925" y="4027075"/>
                  <a:ext cx="551432" cy="514439"/>
                </a:xfrm>
                <a:prstGeom prst="rect">
                  <a:avLst/>
                </a:prstGeom>
                <a:noFill/>
                <a:ln w="9525">
                  <a:noFill/>
                  <a:miter lim="800000"/>
                  <a:headEnd/>
                  <a:tailEnd/>
                </a:ln>
              </p:spPr>
            </p:pic>
            <p:cxnSp>
              <p:nvCxnSpPr>
                <p:cNvPr id="98" name="Straight Connector 97"/>
                <p:cNvCxnSpPr/>
                <p:nvPr/>
              </p:nvCxnSpPr>
              <p:spPr>
                <a:xfrm rot="16200000" flipH="1">
                  <a:off x="4771252" y="5535884"/>
                  <a:ext cx="598476" cy="12729"/>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04803" name="Picture 3" descr="C:\Program Files\Microsoft Office\MEDIA\CAGCAT10\j0195384.wmf"/>
              <p:cNvPicPr>
                <a:picLocks noChangeAspect="1" noChangeArrowheads="1"/>
              </p:cNvPicPr>
              <p:nvPr/>
            </p:nvPicPr>
            <p:blipFill>
              <a:blip r:embed="rId44" cstate="print"/>
              <a:srcRect/>
              <a:stretch>
                <a:fillRect/>
              </a:stretch>
            </p:blipFill>
            <p:spPr bwMode="auto">
              <a:xfrm>
                <a:off x="6164692" y="4541246"/>
                <a:ext cx="643275" cy="656925"/>
              </a:xfrm>
              <a:prstGeom prst="rect">
                <a:avLst/>
              </a:prstGeom>
              <a:noFill/>
            </p:spPr>
          </p:pic>
        </p:grpSp>
      </p:grpSp>
      <p:sp>
        <p:nvSpPr>
          <p:cNvPr id="71" name="Line 35"/>
          <p:cNvSpPr>
            <a:spLocks noChangeShapeType="1"/>
          </p:cNvSpPr>
          <p:nvPr>
            <p:custDataLst>
              <p:tags r:id="rId6"/>
            </p:custDataLst>
          </p:nvPr>
        </p:nvSpPr>
        <p:spPr bwMode="auto">
          <a:xfrm flipV="1">
            <a:off x="4800600" y="3124200"/>
            <a:ext cx="3171825" cy="18884"/>
          </a:xfrm>
          <a:prstGeom prst="line">
            <a:avLst/>
          </a:prstGeom>
          <a:noFill/>
          <a:ln w="57150">
            <a:solidFill>
              <a:srgbClr val="FFC000"/>
            </a:solidFill>
            <a:round/>
            <a:headEnd type="oval" w="med" len="med"/>
            <a:tailEnd type="oval" w="med" len="med"/>
          </a:ln>
        </p:spPr>
        <p:txBody>
          <a:bodyPr/>
          <a:lstStyle/>
          <a:p>
            <a:pPr eaLnBrk="1" hangingPunct="1"/>
            <a:endParaRPr lang="en-US" sz="1800" b="1" dirty="0">
              <a:solidFill>
                <a:srgbClr val="000000"/>
              </a:solidFill>
              <a:latin typeface="Arial"/>
              <a:ea typeface="ＭＳ Ｐゴシック"/>
            </a:endParaRPr>
          </a:p>
        </p:txBody>
      </p:sp>
      <p:grpSp>
        <p:nvGrpSpPr>
          <p:cNvPr id="11" name="Group 83"/>
          <p:cNvGrpSpPr/>
          <p:nvPr/>
        </p:nvGrpSpPr>
        <p:grpSpPr>
          <a:xfrm>
            <a:off x="7924800" y="953869"/>
            <a:ext cx="1244600" cy="5310407"/>
            <a:chOff x="7924800" y="953869"/>
            <a:chExt cx="1244600" cy="5310407"/>
          </a:xfrm>
        </p:grpSpPr>
        <p:grpSp>
          <p:nvGrpSpPr>
            <p:cNvPr id="12" name="Group 75"/>
            <p:cNvGrpSpPr/>
            <p:nvPr/>
          </p:nvGrpSpPr>
          <p:grpSpPr>
            <a:xfrm>
              <a:off x="7924800" y="953869"/>
              <a:ext cx="1244600" cy="5310407"/>
              <a:chOff x="7924800" y="1284692"/>
              <a:chExt cx="1244600" cy="4979584"/>
            </a:xfrm>
          </p:grpSpPr>
          <p:sp>
            <p:nvSpPr>
              <p:cNvPr id="1027" name="AutoShape 68"/>
              <p:cNvSpPr>
                <a:spLocks noChangeArrowheads="1"/>
              </p:cNvSpPr>
              <p:nvPr/>
            </p:nvSpPr>
            <p:spPr bwMode="auto">
              <a:xfrm>
                <a:off x="8126413" y="2527624"/>
                <a:ext cx="898525" cy="3736652"/>
              </a:xfrm>
              <a:prstGeom prst="roundRect">
                <a:avLst>
                  <a:gd name="adj" fmla="val 16667"/>
                </a:avLst>
              </a:prstGeom>
              <a:solidFill>
                <a:srgbClr val="AFBD1F"/>
              </a:solidFill>
              <a:ln w="9525">
                <a:noFill/>
                <a:round/>
                <a:headEnd/>
                <a:tailEnd/>
              </a:ln>
            </p:spPr>
            <p:txBody>
              <a:bodyPr wrap="none" anchor="ctr"/>
              <a:lstStyle/>
              <a:p>
                <a:endParaRPr lang="en-US" b="1" dirty="0">
                  <a:solidFill>
                    <a:srgbClr val="FFFFFF"/>
                  </a:solidFill>
                  <a:latin typeface="Trebuchet MS" pitchFamily="34" charset="0"/>
                  <a:ea typeface="ＭＳ Ｐゴシック"/>
                </a:endParaRPr>
              </a:p>
            </p:txBody>
          </p:sp>
          <p:pic>
            <p:nvPicPr>
              <p:cNvPr id="1035" name="Picture 26" descr="servers"/>
              <p:cNvPicPr>
                <a:picLocks noChangeAspect="1" noChangeArrowheads="1"/>
              </p:cNvPicPr>
              <p:nvPr>
                <p:custDataLst>
                  <p:tags r:id="rId7"/>
                </p:custDataLst>
              </p:nvPr>
            </p:nvPicPr>
            <p:blipFill>
              <a:blip r:embed="rId45" cstate="print"/>
              <a:srcRect/>
              <a:stretch>
                <a:fillRect/>
              </a:stretch>
            </p:blipFill>
            <p:spPr bwMode="auto">
              <a:xfrm>
                <a:off x="8161338" y="3391271"/>
                <a:ext cx="787400" cy="865188"/>
              </a:xfrm>
              <a:prstGeom prst="rect">
                <a:avLst/>
              </a:prstGeom>
              <a:noFill/>
              <a:ln w="9525">
                <a:noFill/>
                <a:miter lim="800000"/>
                <a:headEnd/>
                <a:tailEnd/>
              </a:ln>
            </p:spPr>
          </p:pic>
          <p:sp>
            <p:nvSpPr>
              <p:cNvPr id="1036" name="Rectangle 27"/>
              <p:cNvSpPr>
                <a:spLocks noChangeArrowheads="1"/>
              </p:cNvSpPr>
              <p:nvPr>
                <p:custDataLst>
                  <p:tags r:id="rId8"/>
                </p:custDataLst>
              </p:nvPr>
            </p:nvSpPr>
            <p:spPr bwMode="auto">
              <a:xfrm>
                <a:off x="7924800" y="1284692"/>
                <a:ext cx="1244600" cy="606066"/>
              </a:xfrm>
              <a:prstGeom prst="rect">
                <a:avLst/>
              </a:prstGeom>
              <a:noFill/>
              <a:ln w="9525">
                <a:noFill/>
                <a:miter lim="800000"/>
                <a:headEnd/>
                <a:tailEnd/>
              </a:ln>
            </p:spPr>
            <p:txBody>
              <a:bodyPr wrap="square">
                <a:spAutoFit/>
              </a:bodyPr>
              <a:lstStyle/>
              <a:p>
                <a:pPr algn="ctr" eaLnBrk="1" hangingPunct="1"/>
                <a:r>
                  <a:rPr lang="en-US" sz="1800" b="1" dirty="0">
                    <a:solidFill>
                      <a:srgbClr val="000000"/>
                    </a:solidFill>
                    <a:latin typeface="Arial"/>
                    <a:ea typeface="ＭＳ Ｐゴシック"/>
                  </a:rPr>
                  <a:t>Health</a:t>
                </a:r>
              </a:p>
              <a:p>
                <a:pPr algn="ctr" eaLnBrk="1" hangingPunct="1"/>
                <a:r>
                  <a:rPr lang="en-US" sz="1800" b="1" dirty="0">
                    <a:solidFill>
                      <a:srgbClr val="000000"/>
                    </a:solidFill>
                    <a:latin typeface="Arial"/>
                    <a:ea typeface="ＭＳ Ｐゴシック"/>
                  </a:rPr>
                  <a:t>Records</a:t>
                </a:r>
              </a:p>
            </p:txBody>
          </p:sp>
        </p:grpSp>
        <p:sp>
          <p:nvSpPr>
            <p:cNvPr id="80" name="TextBox 79"/>
            <p:cNvSpPr txBox="1"/>
            <p:nvPr/>
          </p:nvSpPr>
          <p:spPr>
            <a:xfrm>
              <a:off x="8153400" y="4278868"/>
              <a:ext cx="914400" cy="369332"/>
            </a:xfrm>
            <a:prstGeom prst="rect">
              <a:avLst/>
            </a:prstGeom>
            <a:noFill/>
          </p:spPr>
          <p:txBody>
            <a:bodyPr wrap="square" rtlCol="0">
              <a:spAutoFit/>
            </a:bodyPr>
            <a:lstStyle/>
            <a:p>
              <a:pPr eaLnBrk="1" hangingPunct="1"/>
              <a:r>
                <a:rPr lang="en-US" sz="1800" b="1" dirty="0">
                  <a:solidFill>
                    <a:srgbClr val="FFFFFF"/>
                  </a:solidFill>
                  <a:latin typeface="Arial Unicode MS" pitchFamily="34" charset="-128"/>
                  <a:ea typeface="Arial Unicode MS" pitchFamily="34" charset="-128"/>
                  <a:cs typeface="Arial Unicode MS" pitchFamily="34" charset="-128"/>
                </a:rPr>
                <a:t>EHR</a:t>
              </a:r>
            </a:p>
          </p:txBody>
        </p:sp>
        <p:sp>
          <p:nvSpPr>
            <p:cNvPr id="81" name="TextBox 80"/>
            <p:cNvSpPr txBox="1"/>
            <p:nvPr/>
          </p:nvSpPr>
          <p:spPr>
            <a:xfrm>
              <a:off x="8153400" y="5040868"/>
              <a:ext cx="914400" cy="369332"/>
            </a:xfrm>
            <a:prstGeom prst="rect">
              <a:avLst/>
            </a:prstGeom>
            <a:noFill/>
          </p:spPr>
          <p:txBody>
            <a:bodyPr wrap="square" rtlCol="0">
              <a:spAutoFit/>
            </a:bodyPr>
            <a:lstStyle/>
            <a:p>
              <a:pPr eaLnBrk="1" hangingPunct="1"/>
              <a:r>
                <a:rPr lang="en-US" sz="1800" b="1" dirty="0">
                  <a:solidFill>
                    <a:srgbClr val="FFFFFF"/>
                  </a:solidFill>
                  <a:latin typeface="Arial Unicode MS" pitchFamily="34" charset="-128"/>
                  <a:ea typeface="Arial Unicode MS" pitchFamily="34" charset="-128"/>
                  <a:cs typeface="Arial Unicode MS" pitchFamily="34" charset="-128"/>
                </a:rPr>
                <a:t>PHR</a:t>
              </a:r>
            </a:p>
          </p:txBody>
        </p:sp>
      </p:grpSp>
      <p:sp>
        <p:nvSpPr>
          <p:cNvPr id="72" name="TextBox 71"/>
          <p:cNvSpPr txBox="1"/>
          <p:nvPr/>
        </p:nvSpPr>
        <p:spPr>
          <a:xfrm>
            <a:off x="8305800" y="4659868"/>
            <a:ext cx="914400" cy="369332"/>
          </a:xfrm>
          <a:prstGeom prst="rect">
            <a:avLst/>
          </a:prstGeom>
          <a:noFill/>
        </p:spPr>
        <p:txBody>
          <a:bodyPr wrap="square" rtlCol="0">
            <a:spAutoFit/>
          </a:bodyPr>
          <a:lstStyle/>
          <a:p>
            <a:pPr eaLnBrk="1" hangingPunct="1"/>
            <a:r>
              <a:rPr lang="en-US" sz="1800" b="1" dirty="0">
                <a:solidFill>
                  <a:srgbClr val="FFFFFF"/>
                </a:solidFill>
                <a:latin typeface="Arial Unicode MS" pitchFamily="34" charset="-128"/>
                <a:ea typeface="Arial Unicode MS" pitchFamily="34" charset="-128"/>
                <a:cs typeface="Arial Unicode MS" pitchFamily="34" charset="-128"/>
              </a:rPr>
              <a:t>HIE</a:t>
            </a:r>
          </a:p>
        </p:txBody>
      </p:sp>
      <p:sp>
        <p:nvSpPr>
          <p:cNvPr id="73" name="TextBox 72"/>
          <p:cNvSpPr txBox="1"/>
          <p:nvPr/>
        </p:nvSpPr>
        <p:spPr>
          <a:xfrm>
            <a:off x="8229600" y="5498068"/>
            <a:ext cx="914400" cy="369332"/>
          </a:xfrm>
          <a:prstGeom prst="rect">
            <a:avLst/>
          </a:prstGeom>
          <a:noFill/>
        </p:spPr>
        <p:txBody>
          <a:bodyPr wrap="square" rtlCol="0">
            <a:spAutoFit/>
          </a:bodyPr>
          <a:lstStyle/>
          <a:p>
            <a:pPr eaLnBrk="1" hangingPunct="1"/>
            <a:r>
              <a:rPr lang="en-US" sz="1800" b="1" dirty="0">
                <a:solidFill>
                  <a:srgbClr val="FFFFFF"/>
                </a:solidFill>
                <a:latin typeface="Arial Unicode MS" pitchFamily="34" charset="-128"/>
                <a:ea typeface="Arial Unicode MS" pitchFamily="34" charset="-128"/>
                <a:cs typeface="Arial Unicode MS" pitchFamily="34" charset="-128"/>
              </a:rPr>
              <a:t>NHIN</a:t>
            </a:r>
          </a:p>
        </p:txBody>
      </p:sp>
      <p:pic>
        <p:nvPicPr>
          <p:cNvPr id="65539" name="Picture 3"/>
          <p:cNvPicPr>
            <a:picLocks noChangeAspect="1" noChangeArrowheads="1"/>
          </p:cNvPicPr>
          <p:nvPr/>
        </p:nvPicPr>
        <p:blipFill>
          <a:blip r:embed="rId46"/>
          <a:srcRect l="5667"/>
          <a:stretch>
            <a:fillRect/>
          </a:stretch>
        </p:blipFill>
        <p:spPr bwMode="auto">
          <a:xfrm>
            <a:off x="5257800" y="2253343"/>
            <a:ext cx="2285999" cy="718457"/>
          </a:xfrm>
          <a:prstGeom prst="rect">
            <a:avLst/>
          </a:prstGeom>
          <a:noFill/>
          <a:ln w="9525">
            <a:noFill/>
            <a:miter lim="800000"/>
            <a:headEnd/>
            <a:tailEnd/>
          </a:ln>
        </p:spPr>
      </p:pic>
      <p:sp>
        <p:nvSpPr>
          <p:cNvPr id="75" name="TextBox 74"/>
          <p:cNvSpPr txBox="1"/>
          <p:nvPr/>
        </p:nvSpPr>
        <p:spPr>
          <a:xfrm>
            <a:off x="8077200" y="2438400"/>
            <a:ext cx="914400" cy="246221"/>
          </a:xfrm>
          <a:prstGeom prst="rect">
            <a:avLst/>
          </a:prstGeom>
          <a:noFill/>
        </p:spPr>
        <p:txBody>
          <a:bodyPr wrap="square" rtlCol="0">
            <a:spAutoFit/>
          </a:bodyPr>
          <a:lstStyle/>
          <a:p>
            <a:pPr eaLnBrk="1" hangingPunct="1"/>
            <a:r>
              <a:rPr lang="en-US" sz="1000" b="1" i="1" dirty="0">
                <a:solidFill>
                  <a:srgbClr val="FFFFFF"/>
                </a:solidFill>
                <a:latin typeface="Arial Unicode MS" pitchFamily="34" charset="-128"/>
                <a:ea typeface="Arial Unicode MS" pitchFamily="34" charset="-128"/>
                <a:cs typeface="Arial Unicode MS" pitchFamily="34" charset="-128"/>
              </a:rPr>
              <a:t>CCD</a:t>
            </a:r>
          </a:p>
        </p:txBody>
      </p:sp>
      <p:sp>
        <p:nvSpPr>
          <p:cNvPr id="76" name="TextBox 75"/>
          <p:cNvSpPr txBox="1"/>
          <p:nvPr/>
        </p:nvSpPr>
        <p:spPr>
          <a:xfrm>
            <a:off x="8305800" y="2743201"/>
            <a:ext cx="762000" cy="246221"/>
          </a:xfrm>
          <a:prstGeom prst="rect">
            <a:avLst/>
          </a:prstGeom>
          <a:noFill/>
        </p:spPr>
        <p:txBody>
          <a:bodyPr wrap="square" rtlCol="0">
            <a:spAutoFit/>
          </a:bodyPr>
          <a:lstStyle/>
          <a:p>
            <a:pPr eaLnBrk="1" hangingPunct="1"/>
            <a:r>
              <a:rPr lang="en-US" sz="1000" b="1" i="1" dirty="0">
                <a:solidFill>
                  <a:srgbClr val="FFFFFF"/>
                </a:solidFill>
                <a:latin typeface="Arial Unicode MS" pitchFamily="34" charset="-128"/>
                <a:ea typeface="Arial Unicode MS" pitchFamily="34" charset="-128"/>
                <a:cs typeface="Arial Unicode MS" pitchFamily="34" charset="-128"/>
              </a:rPr>
              <a:t>PCD 01</a:t>
            </a:r>
          </a:p>
        </p:txBody>
      </p:sp>
      <p:pic>
        <p:nvPicPr>
          <p:cNvPr id="65540" name="Picture 4" descr="C:\Users\thubka\Desktop\gsma_logo_colour_rgb.jpg"/>
          <p:cNvPicPr>
            <a:picLocks noChangeAspect="1" noChangeArrowheads="1"/>
          </p:cNvPicPr>
          <p:nvPr/>
        </p:nvPicPr>
        <p:blipFill>
          <a:blip r:embed="rId47"/>
          <a:srcRect/>
          <a:stretch>
            <a:fillRect/>
          </a:stretch>
        </p:blipFill>
        <p:spPr bwMode="auto">
          <a:xfrm>
            <a:off x="6553200" y="3505200"/>
            <a:ext cx="457200" cy="457200"/>
          </a:xfrm>
          <a:prstGeom prst="rect">
            <a:avLst/>
          </a:prstGeom>
          <a:noFill/>
        </p:spPr>
      </p:pic>
      <p:pic>
        <p:nvPicPr>
          <p:cNvPr id="87" name="Picture 26" descr="WiFi">
            <a:hlinkClick r:id="rId48"/>
          </p:cNvPr>
          <p:cNvPicPr>
            <a:picLocks noChangeAspect="1" noChangeArrowheads="1"/>
          </p:cNvPicPr>
          <p:nvPr/>
        </p:nvPicPr>
        <p:blipFill>
          <a:blip r:embed="rId49"/>
          <a:srcRect/>
          <a:stretch>
            <a:fillRect/>
          </a:stretch>
        </p:blipFill>
        <p:spPr bwMode="auto">
          <a:xfrm>
            <a:off x="7315200" y="3505200"/>
            <a:ext cx="533400" cy="457200"/>
          </a:xfrm>
          <a:prstGeom prst="rect">
            <a:avLst/>
          </a:prstGeom>
          <a:noFill/>
          <a:ln w="9525">
            <a:noFill/>
            <a:miter lim="800000"/>
            <a:headEnd/>
            <a:tailEnd/>
          </a:ln>
        </p:spPr>
      </p:pic>
      <p:sp>
        <p:nvSpPr>
          <p:cNvPr id="89" name="Slide Number Placeholder 4"/>
          <p:cNvSpPr txBox="1">
            <a:spLocks/>
          </p:cNvSpPr>
          <p:nvPr/>
        </p:nvSpPr>
        <p:spPr bwMode="auto">
          <a:xfrm>
            <a:off x="7467600" y="6400800"/>
            <a:ext cx="1447800" cy="304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fld id="{25BAEDE5-6BCC-49D5-BE26-525BDD2851AC}" type="slidenum">
              <a:rPr lang="en-US" sz="1200">
                <a:solidFill>
                  <a:srgbClr val="98AB22"/>
                </a:solidFill>
                <a:latin typeface="Arial"/>
                <a:ea typeface="ＭＳ Ｐゴシック"/>
                <a:cs typeface="Arial" pitchFamily="34" charset="0"/>
              </a:rPr>
              <a:pPr>
                <a:defRPr/>
              </a:pPr>
              <a:t>5</a:t>
            </a:fld>
            <a:endParaRPr lang="en-US" sz="1200" dirty="0">
              <a:solidFill>
                <a:srgbClr val="98AB22"/>
              </a:solidFill>
              <a:latin typeface="Arial"/>
              <a:ea typeface="ＭＳ Ｐゴシック"/>
              <a:cs typeface="Arial" pitchFamily="34" charset="0"/>
            </a:endParaRPr>
          </a:p>
        </p:txBody>
      </p:sp>
      <p:sp>
        <p:nvSpPr>
          <p:cNvPr id="77" name="TextBox 76"/>
          <p:cNvSpPr txBox="1"/>
          <p:nvPr/>
        </p:nvSpPr>
        <p:spPr>
          <a:xfrm>
            <a:off x="2609850" y="3792379"/>
            <a:ext cx="971550" cy="246221"/>
          </a:xfrm>
          <a:prstGeom prst="rect">
            <a:avLst/>
          </a:prstGeom>
          <a:noFill/>
        </p:spPr>
        <p:txBody>
          <a:bodyPr wrap="square" rtlCol="0">
            <a:spAutoFit/>
          </a:bodyPr>
          <a:lstStyle/>
          <a:p>
            <a:pPr algn="ctr"/>
            <a:r>
              <a:rPr lang="en-US" sz="1000" b="1" i="1" dirty="0" smtClean="0">
                <a:solidFill>
                  <a:srgbClr val="000000"/>
                </a:solidFill>
                <a:latin typeface="Arial"/>
                <a:ea typeface="ＭＳ Ｐゴシック"/>
              </a:rPr>
              <a:t> HDP and LE</a:t>
            </a:r>
            <a:endParaRPr lang="en-US" sz="1000" b="1" i="1" dirty="0">
              <a:solidFill>
                <a:srgbClr val="000000"/>
              </a:solidFill>
              <a:latin typeface="Arial"/>
              <a:ea typeface="ＭＳ Ｐゴシック"/>
            </a:endParaRPr>
          </a:p>
        </p:txBody>
      </p:sp>
      <p:cxnSp>
        <p:nvCxnSpPr>
          <p:cNvPr id="96" name="Straight Connector 95"/>
          <p:cNvCxnSpPr/>
          <p:nvPr/>
        </p:nvCxnSpPr>
        <p:spPr bwMode="auto">
          <a:xfrm>
            <a:off x="2743200" y="449580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ustDataLst>
      <p:tags r:id="rId2"/>
    </p:custDataLst>
    <p:extLst>
      <p:ext uri="{BB962C8B-B14F-4D97-AF65-F5344CB8AC3E}">
        <p14:creationId xmlns:p14="http://schemas.microsoft.com/office/powerpoint/2010/main" val="331798552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5540"/>
                                        </p:tgtEl>
                                        <p:attrNameLst>
                                          <p:attrName>style.visibility</p:attrName>
                                        </p:attrNameLst>
                                      </p:cBhvr>
                                      <p:to>
                                        <p:strVal val="visible"/>
                                      </p:to>
                                    </p:set>
                                    <p:anim calcmode="lin" valueType="num">
                                      <p:cBhvr additive="base">
                                        <p:cTn id="25" dur="500" fill="hold"/>
                                        <p:tgtEl>
                                          <p:spTgt spid="65540"/>
                                        </p:tgtEl>
                                        <p:attrNameLst>
                                          <p:attrName>ppt_x</p:attrName>
                                        </p:attrNameLst>
                                      </p:cBhvr>
                                      <p:tavLst>
                                        <p:tav tm="0">
                                          <p:val>
                                            <p:strVal val="#ppt_x"/>
                                          </p:val>
                                        </p:tav>
                                        <p:tav tm="100000">
                                          <p:val>
                                            <p:strVal val="#ppt_x"/>
                                          </p:val>
                                        </p:tav>
                                      </p:tavLst>
                                    </p:anim>
                                    <p:anim calcmode="lin" valueType="num">
                                      <p:cBhvr additive="base">
                                        <p:cTn id="26" dur="500" fill="hold"/>
                                        <p:tgtEl>
                                          <p:spTgt spid="6554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additive="base">
                                        <p:cTn id="29" dur="500" fill="hold"/>
                                        <p:tgtEl>
                                          <p:spTgt spid="87"/>
                                        </p:tgtEl>
                                        <p:attrNameLst>
                                          <p:attrName>ppt_x</p:attrName>
                                        </p:attrNameLst>
                                      </p:cBhvr>
                                      <p:tavLst>
                                        <p:tav tm="0">
                                          <p:val>
                                            <p:strVal val="#ppt_x"/>
                                          </p:val>
                                        </p:tav>
                                        <p:tav tm="100000">
                                          <p:val>
                                            <p:strVal val="#ppt_x"/>
                                          </p:val>
                                        </p:tav>
                                      </p:tavLst>
                                    </p:anim>
                                    <p:anim calcmode="lin" valueType="num">
                                      <p:cBhvr additive="base">
                                        <p:cTn id="3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additive="base">
                                        <p:cTn id="39" dur="500" fill="hold"/>
                                        <p:tgtEl>
                                          <p:spTgt spid="71"/>
                                        </p:tgtEl>
                                        <p:attrNameLst>
                                          <p:attrName>ppt_x</p:attrName>
                                        </p:attrNameLst>
                                      </p:cBhvr>
                                      <p:tavLst>
                                        <p:tav tm="0">
                                          <p:val>
                                            <p:strVal val="#ppt_x"/>
                                          </p:val>
                                        </p:tav>
                                        <p:tav tm="100000">
                                          <p:val>
                                            <p:strVal val="#ppt_x"/>
                                          </p:val>
                                        </p:tav>
                                      </p:tavLst>
                                    </p:anim>
                                    <p:anim calcmode="lin" valueType="num">
                                      <p:cBhvr additive="base">
                                        <p:cTn id="40" dur="500" fill="hold"/>
                                        <p:tgtEl>
                                          <p:spTgt spid="7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72"/>
                                        </p:tgtEl>
                                        <p:attrNameLst>
                                          <p:attrName>style.visibility</p:attrName>
                                        </p:attrNameLst>
                                      </p:cBhvr>
                                      <p:to>
                                        <p:strVal val="visible"/>
                                      </p:to>
                                    </p:set>
                                    <p:anim calcmode="lin" valueType="num">
                                      <p:cBhvr additive="base">
                                        <p:cTn id="43" dur="500" fill="hold"/>
                                        <p:tgtEl>
                                          <p:spTgt spid="1072"/>
                                        </p:tgtEl>
                                        <p:attrNameLst>
                                          <p:attrName>ppt_x</p:attrName>
                                        </p:attrNameLst>
                                      </p:cBhvr>
                                      <p:tavLst>
                                        <p:tav tm="0">
                                          <p:val>
                                            <p:strVal val="#ppt_x"/>
                                          </p:val>
                                        </p:tav>
                                        <p:tav tm="100000">
                                          <p:val>
                                            <p:strVal val="#ppt_x"/>
                                          </p:val>
                                        </p:tav>
                                      </p:tavLst>
                                    </p:anim>
                                    <p:anim calcmode="lin" valueType="num">
                                      <p:cBhvr additive="base">
                                        <p:cTn id="44" dur="500" fill="hold"/>
                                        <p:tgtEl>
                                          <p:spTgt spid="107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 calcmode="lin" valueType="num">
                                      <p:cBhvr additive="base">
                                        <p:cTn id="47" dur="500" fill="hold"/>
                                        <p:tgtEl>
                                          <p:spTgt spid="100"/>
                                        </p:tgtEl>
                                        <p:attrNameLst>
                                          <p:attrName>ppt_x</p:attrName>
                                        </p:attrNameLst>
                                      </p:cBhvr>
                                      <p:tavLst>
                                        <p:tav tm="0">
                                          <p:val>
                                            <p:strVal val="#ppt_x"/>
                                          </p:val>
                                        </p:tav>
                                        <p:tav tm="100000">
                                          <p:val>
                                            <p:strVal val="#ppt_x"/>
                                          </p:val>
                                        </p:tav>
                                      </p:tavLst>
                                    </p:anim>
                                    <p:anim calcmode="lin" valueType="num">
                                      <p:cBhvr additive="base">
                                        <p:cTn id="48" dur="500" fill="hold"/>
                                        <p:tgtEl>
                                          <p:spTgt spid="10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9"/>
                                        </p:tgtEl>
                                        <p:attrNameLst>
                                          <p:attrName>style.visibility</p:attrName>
                                        </p:attrNameLst>
                                      </p:cBhvr>
                                      <p:to>
                                        <p:strVal val="visible"/>
                                      </p:to>
                                    </p:set>
                                    <p:anim calcmode="lin" valueType="num">
                                      <p:cBhvr additive="base">
                                        <p:cTn id="51" dur="500" fill="hold"/>
                                        <p:tgtEl>
                                          <p:spTgt spid="1039"/>
                                        </p:tgtEl>
                                        <p:attrNameLst>
                                          <p:attrName>ppt_x</p:attrName>
                                        </p:attrNameLst>
                                      </p:cBhvr>
                                      <p:tavLst>
                                        <p:tav tm="0">
                                          <p:val>
                                            <p:strVal val="#ppt_x"/>
                                          </p:val>
                                        </p:tav>
                                        <p:tav tm="100000">
                                          <p:val>
                                            <p:strVal val="#ppt_x"/>
                                          </p:val>
                                        </p:tav>
                                      </p:tavLst>
                                    </p:anim>
                                    <p:anim calcmode="lin" valueType="num">
                                      <p:cBhvr additive="base">
                                        <p:cTn id="52" dur="500" fill="hold"/>
                                        <p:tgtEl>
                                          <p:spTgt spid="10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 grpId="0" animBg="1"/>
      <p:bldP spid="1072" grpId="0"/>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itle 1"/>
          <p:cNvSpPr>
            <a:spLocks noGrp="1"/>
          </p:cNvSpPr>
          <p:nvPr>
            <p:ph type="title" idx="4294967295"/>
          </p:nvPr>
        </p:nvSpPr>
        <p:spPr>
          <a:xfrm>
            <a:off x="228600" y="228600"/>
            <a:ext cx="5562600" cy="914400"/>
          </a:xfrm>
        </p:spPr>
        <p:txBody>
          <a:bodyPr/>
          <a:lstStyle/>
          <a:p>
            <a:r>
              <a:rPr lang="en-US" sz="2000" b="1" dirty="0" smtClean="0">
                <a:sym typeface="Wingdings" pitchFamily="2" charset="2"/>
              </a:rPr>
              <a:t>Continua Interfaces Enable Rapid Deployments &amp; Cost Savings</a:t>
            </a:r>
            <a:endParaRPr lang="en-US" sz="2000" b="1" dirty="0" smtClean="0"/>
          </a:p>
        </p:txBody>
      </p:sp>
      <p:sp>
        <p:nvSpPr>
          <p:cNvPr id="94" name="Footer Placeholder 4"/>
          <p:cNvSpPr txBox="1">
            <a:spLocks noGrp="1"/>
          </p:cNvSpPr>
          <p:nvPr/>
        </p:nvSpPr>
        <p:spPr bwMode="auto">
          <a:xfrm>
            <a:off x="304800" y="6400800"/>
            <a:ext cx="6324600" cy="457200"/>
          </a:xfrm>
          <a:prstGeom prst="rect">
            <a:avLst/>
          </a:prstGeom>
          <a:noFill/>
          <a:ln w="9525">
            <a:noFill/>
            <a:miter lim="800000"/>
            <a:headEnd/>
            <a:tailEnd/>
          </a:ln>
        </p:spPr>
        <p:txBody>
          <a:bodyPr anchor="ctr"/>
          <a:lstStyle/>
          <a:p>
            <a:pPr eaLnBrk="0" hangingPunct="0"/>
            <a:endParaRPr lang="en-US" sz="1000">
              <a:solidFill>
                <a:srgbClr val="98AB22"/>
              </a:solidFill>
            </a:endParaRPr>
          </a:p>
          <a:p>
            <a:pPr eaLnBrk="0" hangingPunct="0"/>
            <a:r>
              <a:rPr lang="en-US" sz="900" u="sng"/>
              <a:t>Note</a:t>
            </a:r>
            <a:r>
              <a:rPr lang="en-US" sz="900"/>
              <a:t>: Information prepared by PwC for Continua Health Alliance and restricted to use by </a:t>
            </a:r>
          </a:p>
          <a:p>
            <a:pPr eaLnBrk="0" hangingPunct="0"/>
            <a:r>
              <a:rPr lang="en-US" sz="900"/>
              <a:t>Continua’s Board of Directors. This information cannot be copied or shared without prior</a:t>
            </a:r>
          </a:p>
          <a:p>
            <a:pPr eaLnBrk="0" hangingPunct="0"/>
            <a:r>
              <a:rPr lang="en-US" sz="900"/>
              <a:t> written consent of PwC.</a:t>
            </a:r>
          </a:p>
          <a:p>
            <a:pPr eaLnBrk="0" hangingPunct="0"/>
            <a:endParaRPr lang="en-US" sz="900"/>
          </a:p>
        </p:txBody>
      </p:sp>
      <p:pic>
        <p:nvPicPr>
          <p:cNvPr id="95" name="Picture 6" descr="C:\Documents and Settings\PSOMMER004\Desktop\Working Papers\2_Health Alliance Case study\Logos\panasonic_logo.jpg"/>
          <p:cNvPicPr>
            <a:picLocks noChangeAspect="1" noChangeArrowheads="1"/>
          </p:cNvPicPr>
          <p:nvPr/>
        </p:nvPicPr>
        <p:blipFill>
          <a:blip r:embed="rId3"/>
          <a:srcRect/>
          <a:stretch>
            <a:fillRect/>
          </a:stretch>
        </p:blipFill>
        <p:spPr bwMode="auto">
          <a:xfrm>
            <a:off x="5410200" y="762000"/>
            <a:ext cx="685800" cy="547688"/>
          </a:xfrm>
          <a:prstGeom prst="rect">
            <a:avLst/>
          </a:prstGeom>
          <a:noFill/>
          <a:ln w="9525">
            <a:noFill/>
            <a:miter lim="800000"/>
            <a:headEnd/>
            <a:tailEnd/>
          </a:ln>
        </p:spPr>
      </p:pic>
      <p:pic>
        <p:nvPicPr>
          <p:cNvPr id="96" name="Picture 8" descr="C:\Documents and Settings\PSOMMER004\Desktop\Working Papers\2_Health Alliance Case study\Logos\intel_logo.jpg"/>
          <p:cNvPicPr>
            <a:picLocks noChangeAspect="1" noChangeArrowheads="1"/>
          </p:cNvPicPr>
          <p:nvPr/>
        </p:nvPicPr>
        <p:blipFill>
          <a:blip r:embed="rId4"/>
          <a:srcRect/>
          <a:stretch>
            <a:fillRect/>
          </a:stretch>
        </p:blipFill>
        <p:spPr bwMode="auto">
          <a:xfrm>
            <a:off x="5867400" y="457200"/>
            <a:ext cx="692150" cy="457200"/>
          </a:xfrm>
          <a:prstGeom prst="rect">
            <a:avLst/>
          </a:prstGeom>
          <a:noFill/>
          <a:ln w="9525">
            <a:noFill/>
            <a:miter lim="800000"/>
            <a:headEnd/>
            <a:tailEnd/>
          </a:ln>
        </p:spPr>
      </p:pic>
      <p:sp>
        <p:nvSpPr>
          <p:cNvPr id="97" name="Rectangle 8"/>
          <p:cNvSpPr>
            <a:spLocks noChangeArrowheads="1"/>
          </p:cNvSpPr>
          <p:nvPr/>
        </p:nvSpPr>
        <p:spPr bwMode="auto">
          <a:xfrm>
            <a:off x="381000" y="1219200"/>
            <a:ext cx="8153400" cy="304800"/>
          </a:xfrm>
          <a:prstGeom prst="rect">
            <a:avLst/>
          </a:prstGeom>
          <a:solidFill>
            <a:srgbClr val="FFB817"/>
          </a:solidFill>
          <a:ln w="9525" algn="ctr">
            <a:noFill/>
            <a:round/>
            <a:headEnd/>
            <a:tailEnd/>
          </a:ln>
        </p:spPr>
        <p:txBody>
          <a:bodyPr/>
          <a:lstStyle/>
          <a:p>
            <a:pPr marL="119063" indent="-119063" eaLnBrk="0" hangingPunct="0"/>
            <a:r>
              <a:rPr lang="en-US" sz="1400" b="1"/>
              <a:t>DISASTER CARDIOVASCULAR PREVENTION NETWORK (D-CAP)</a:t>
            </a:r>
          </a:p>
        </p:txBody>
      </p:sp>
      <p:sp>
        <p:nvSpPr>
          <p:cNvPr id="98" name="Rectangle 9"/>
          <p:cNvSpPr>
            <a:spLocks noChangeArrowheads="1"/>
          </p:cNvSpPr>
          <p:nvPr/>
        </p:nvSpPr>
        <p:spPr bwMode="auto">
          <a:xfrm>
            <a:off x="381000" y="1524000"/>
            <a:ext cx="8153400" cy="1905000"/>
          </a:xfrm>
          <a:prstGeom prst="rect">
            <a:avLst/>
          </a:prstGeom>
          <a:noFill/>
          <a:ln w="0">
            <a:solidFill>
              <a:srgbClr val="FFB817"/>
            </a:solidFill>
            <a:miter lim="800000"/>
            <a:headEnd/>
            <a:tailEnd/>
          </a:ln>
        </p:spPr>
        <p:txBody>
          <a:bodyPr/>
          <a:lstStyle/>
          <a:p>
            <a:pPr marL="114300" indent="-114300" defTabSz="1019175">
              <a:spcAft>
                <a:spcPct val="30000"/>
              </a:spcAft>
              <a:buFontTx/>
              <a:buChar char="•"/>
            </a:pPr>
            <a:r>
              <a:rPr lang="en-US" altLang="ja-JP" sz="1400" u="sng"/>
              <a:t>Target</a:t>
            </a:r>
            <a:r>
              <a:rPr lang="en-US" altLang="ja-JP" sz="1400"/>
              <a:t>: 1,500 survivors of Great East Japan earthquake living in evacuee camps, two conditions that put them at risk for cardiac events </a:t>
            </a:r>
          </a:p>
          <a:p>
            <a:pPr marL="114300" indent="-114300" defTabSz="1019175">
              <a:spcAft>
                <a:spcPct val="30000"/>
              </a:spcAft>
              <a:buFontTx/>
              <a:buChar char="•"/>
            </a:pPr>
            <a:r>
              <a:rPr lang="en-US" altLang="ja-JP" sz="1400" u="sng"/>
              <a:t>Tech Objectives</a:t>
            </a:r>
            <a:r>
              <a:rPr lang="en-US" altLang="ja-JP" sz="1400"/>
              <a:t>: Determine comparative time/cost of implementing Continua-certified devices</a:t>
            </a:r>
          </a:p>
          <a:p>
            <a:pPr marL="114300" indent="-114300" defTabSz="1019175">
              <a:spcAft>
                <a:spcPct val="30000"/>
              </a:spcAft>
              <a:buFontTx/>
              <a:buChar char="•"/>
            </a:pPr>
            <a:r>
              <a:rPr lang="en-US" altLang="ja-JP" sz="1400" u="sng"/>
              <a:t>Method</a:t>
            </a:r>
            <a:r>
              <a:rPr lang="en-US" altLang="ja-JP" sz="1400"/>
              <a:t>: RPM for pts identified as high risk (400 pt), using devices previously certified by Continua </a:t>
            </a:r>
          </a:p>
          <a:p>
            <a:pPr marL="114300" indent="-114300" defTabSz="1019175">
              <a:spcAft>
                <a:spcPct val="30000"/>
              </a:spcAft>
              <a:buFontTx/>
              <a:buChar char="•"/>
            </a:pPr>
            <a:r>
              <a:rPr lang="en-US" sz="1400" u="sng">
                <a:sym typeface="Wingdings" pitchFamily="2" charset="2"/>
              </a:rPr>
              <a:t>Tech Providers</a:t>
            </a:r>
            <a:r>
              <a:rPr lang="en-US" sz="1400">
                <a:sym typeface="Wingdings" pitchFamily="2" charset="2"/>
              </a:rPr>
              <a:t>: </a:t>
            </a:r>
            <a:r>
              <a:rPr lang="en-US" sz="1400"/>
              <a:t>A&amp;D (Automatic blood pressure monitors), Alive Inc. (Gateway firmware), Ryoto Electro Corp. (data server), Panasonic (PC), Toppan Forms (Patient ID Cards), Intel (Project coordination)</a:t>
            </a:r>
          </a:p>
          <a:p>
            <a:pPr marL="114300" indent="-114300" defTabSz="1019175">
              <a:spcAft>
                <a:spcPct val="50000"/>
              </a:spcAft>
              <a:buClr>
                <a:srgbClr val="000000"/>
              </a:buClr>
              <a:buFont typeface="Arial" charset="0"/>
              <a:buChar char="•"/>
            </a:pPr>
            <a:endParaRPr lang="en-US" sz="1400">
              <a:sym typeface="Wingdings" pitchFamily="2" charset="2"/>
            </a:endParaRPr>
          </a:p>
        </p:txBody>
      </p:sp>
      <p:sp>
        <p:nvSpPr>
          <p:cNvPr id="99" name="Rectangle 10"/>
          <p:cNvSpPr>
            <a:spLocks noChangeArrowheads="1"/>
          </p:cNvSpPr>
          <p:nvPr/>
        </p:nvSpPr>
        <p:spPr bwMode="auto">
          <a:xfrm>
            <a:off x="381000" y="3505200"/>
            <a:ext cx="8153400" cy="304800"/>
          </a:xfrm>
          <a:prstGeom prst="rect">
            <a:avLst/>
          </a:prstGeom>
          <a:solidFill>
            <a:srgbClr val="FFB817"/>
          </a:solidFill>
          <a:ln w="9525" algn="ctr">
            <a:noFill/>
            <a:round/>
            <a:headEnd/>
            <a:tailEnd/>
          </a:ln>
        </p:spPr>
        <p:txBody>
          <a:bodyPr/>
          <a:lstStyle/>
          <a:p>
            <a:pPr marL="119063" indent="-119063" eaLnBrk="0" hangingPunct="0"/>
            <a:r>
              <a:rPr lang="en-US" sz="1400" b="1" dirty="0"/>
              <a:t>OUTCOMES                                                                    </a:t>
            </a:r>
            <a:r>
              <a:rPr lang="en-US" sz="1100" b="1" dirty="0">
                <a:sym typeface="Wingdings" pitchFamily="2" charset="2"/>
              </a:rPr>
              <a:t>*Figures based on actual experience, **Estimates</a:t>
            </a:r>
          </a:p>
          <a:p>
            <a:pPr marL="119063" indent="-119063" eaLnBrk="0" hangingPunct="0"/>
            <a:endParaRPr lang="en-US" sz="1100" b="1" dirty="0"/>
          </a:p>
        </p:txBody>
      </p:sp>
      <p:sp>
        <p:nvSpPr>
          <p:cNvPr id="100" name="Rectangle 11"/>
          <p:cNvSpPr>
            <a:spLocks noChangeArrowheads="1"/>
          </p:cNvSpPr>
          <p:nvPr/>
        </p:nvSpPr>
        <p:spPr bwMode="auto">
          <a:xfrm>
            <a:off x="381000" y="3810000"/>
            <a:ext cx="8153400" cy="2209800"/>
          </a:xfrm>
          <a:prstGeom prst="rect">
            <a:avLst/>
          </a:prstGeom>
          <a:noFill/>
          <a:ln w="0">
            <a:solidFill>
              <a:srgbClr val="FFB817"/>
            </a:solidFill>
            <a:miter lim="800000"/>
            <a:headEnd/>
            <a:tailEnd/>
          </a:ln>
        </p:spPr>
        <p:txBody>
          <a:bodyPr/>
          <a:lstStyle/>
          <a:p>
            <a:pPr defTabSz="1019175">
              <a:spcAft>
                <a:spcPct val="50000"/>
              </a:spcAft>
            </a:pPr>
            <a:r>
              <a:rPr lang="en-US" altLang="ja-JP" sz="1600" b="1"/>
              <a:t>Saved USD 139,000</a:t>
            </a:r>
            <a:r>
              <a:rPr lang="en-US" altLang="ja-JP" sz="1600"/>
              <a:t> (27K* vs. 166K**) → Amount of savings would fund monitoring of add’l 2K pts </a:t>
            </a:r>
          </a:p>
          <a:p>
            <a:pPr defTabSz="1019175">
              <a:spcAft>
                <a:spcPct val="50000"/>
              </a:spcAft>
            </a:pPr>
            <a:r>
              <a:rPr lang="en-US" altLang="ja-JP" sz="1600" b="1"/>
              <a:t>Eliminated 10-Week Delay of Launch</a:t>
            </a:r>
            <a:r>
              <a:rPr lang="en-US" altLang="ja-JP" sz="1600"/>
              <a:t> (2* vs. 12** wks) →Positive impact on cardiac events implied</a:t>
            </a:r>
          </a:p>
          <a:p>
            <a:pPr defTabSz="1019175">
              <a:spcAft>
                <a:spcPct val="50000"/>
              </a:spcAft>
            </a:pPr>
            <a:r>
              <a:rPr lang="en-US" altLang="ja-JP" sz="1600" b="1"/>
              <a:t>Reduced Manhours by 60 Man-Weeks</a:t>
            </a:r>
            <a:r>
              <a:rPr lang="en-US" altLang="ja-JP" sz="1600"/>
              <a:t> (12* vs. 72** - 1 FTE)</a:t>
            </a:r>
          </a:p>
          <a:p>
            <a:pPr defTabSz="1019175">
              <a:spcAft>
                <a:spcPct val="20000"/>
              </a:spcAft>
            </a:pPr>
            <a:r>
              <a:rPr lang="en-US" altLang="ja-JP" sz="1400" u="sng"/>
              <a:t>Clinical Outcomes</a:t>
            </a:r>
            <a:r>
              <a:rPr lang="en-US" altLang="ja-JP" sz="1400"/>
              <a:t>: </a:t>
            </a:r>
            <a:r>
              <a:rPr lang="en-US" sz="1400"/>
              <a:t>All patients still living; program ongoing and credited with saving lives; format allowed pts to continue monitoring when moved to long-term transitional housing</a:t>
            </a:r>
            <a:endParaRPr lang="en-US" altLang="ja-JP" sz="1400"/>
          </a:p>
        </p:txBody>
      </p:sp>
      <p:sp>
        <p:nvSpPr>
          <p:cNvPr id="101" name="Rectangle 16"/>
          <p:cNvSpPr>
            <a:spLocks noChangeArrowheads="1"/>
          </p:cNvSpPr>
          <p:nvPr/>
        </p:nvSpPr>
        <p:spPr bwMode="auto">
          <a:xfrm>
            <a:off x="304800" y="6096000"/>
            <a:ext cx="4648200" cy="304800"/>
          </a:xfrm>
          <a:prstGeom prst="rect">
            <a:avLst/>
          </a:prstGeom>
          <a:noFill/>
          <a:ln w="0">
            <a:noFill/>
            <a:miter lim="800000"/>
            <a:headEnd/>
            <a:tailEnd/>
          </a:ln>
        </p:spPr>
        <p:txBody>
          <a:bodyPr/>
          <a:lstStyle/>
          <a:p>
            <a:pPr defTabSz="1019175">
              <a:spcAft>
                <a:spcPts val="100"/>
              </a:spcAft>
              <a:buClr>
                <a:srgbClr val="000000"/>
              </a:buClr>
            </a:pPr>
            <a:r>
              <a:rPr lang="en-US" sz="900" u="sng">
                <a:sym typeface="Wingdings" pitchFamily="2" charset="2"/>
              </a:rPr>
              <a:t>Source</a:t>
            </a:r>
            <a:r>
              <a:rPr lang="en-US" sz="900">
                <a:sym typeface="Wingdings" pitchFamily="2" charset="2"/>
              </a:rPr>
              <a:t>: Interview with Tagami Shinsuke (Intel) and Minami Kimio (Panasonic)</a:t>
            </a:r>
          </a:p>
          <a:p>
            <a:pPr defTabSz="1019175">
              <a:spcAft>
                <a:spcPts val="100"/>
              </a:spcAft>
              <a:buClr>
                <a:srgbClr val="000000"/>
              </a:buClr>
            </a:pPr>
            <a:endParaRPr lang="en-US" sz="900">
              <a:sym typeface="Wingdings" pitchFamily="2" charset="2"/>
            </a:endParaRPr>
          </a:p>
        </p:txBody>
      </p:sp>
      <p:sp>
        <p:nvSpPr>
          <p:cNvPr id="102" name="Rectangle 23"/>
          <p:cNvSpPr>
            <a:spLocks noChangeArrowheads="1"/>
          </p:cNvSpPr>
          <p:nvPr/>
        </p:nvSpPr>
        <p:spPr bwMode="auto">
          <a:xfrm>
            <a:off x="2209800" y="3733800"/>
            <a:ext cx="184150" cy="336550"/>
          </a:xfrm>
          <a:prstGeom prst="rect">
            <a:avLst/>
          </a:prstGeom>
          <a:noFill/>
          <a:ln w="9525">
            <a:noFill/>
            <a:miter lim="800000"/>
            <a:headEnd/>
            <a:tailEnd/>
          </a:ln>
        </p:spPr>
        <p:txBody>
          <a:bodyPr wrap="none">
            <a:spAutoFit/>
          </a:bodyPr>
          <a:lstStyle/>
          <a:p>
            <a:pPr eaLnBrk="0" hangingPunct="0"/>
            <a:endParaRPr lang="en-US" sz="1600"/>
          </a:p>
        </p:txBody>
      </p:sp>
      <p:pic>
        <p:nvPicPr>
          <p:cNvPr id="103" name="Picture 1" descr="C:\Documents and Settings\PSOMMER004\Desktop\and_logo_medical.gif"/>
          <p:cNvPicPr>
            <a:picLocks noChangeAspect="1" noChangeArrowheads="1"/>
          </p:cNvPicPr>
          <p:nvPr/>
        </p:nvPicPr>
        <p:blipFill>
          <a:blip r:embed="rId5"/>
          <a:srcRect/>
          <a:stretch>
            <a:fillRect/>
          </a:stretch>
        </p:blipFill>
        <p:spPr bwMode="auto">
          <a:xfrm>
            <a:off x="7772400" y="533400"/>
            <a:ext cx="904875" cy="350838"/>
          </a:xfrm>
          <a:prstGeom prst="rect">
            <a:avLst/>
          </a:prstGeom>
          <a:noFill/>
          <a:ln w="9525">
            <a:noFill/>
            <a:miter lim="800000"/>
            <a:headEnd/>
            <a:tailEnd/>
          </a:ln>
        </p:spPr>
      </p:pic>
      <p:pic>
        <p:nvPicPr>
          <p:cNvPr id="104" name="Picture 2" descr="C:\Documents and Settings\PSOMMER004\Desktop\logo.png"/>
          <p:cNvPicPr>
            <a:picLocks noChangeAspect="1" noChangeArrowheads="1"/>
          </p:cNvPicPr>
          <p:nvPr/>
        </p:nvPicPr>
        <p:blipFill>
          <a:blip r:embed="rId6"/>
          <a:srcRect/>
          <a:stretch>
            <a:fillRect/>
          </a:stretch>
        </p:blipFill>
        <p:spPr bwMode="auto">
          <a:xfrm>
            <a:off x="6629400" y="533400"/>
            <a:ext cx="973138" cy="412750"/>
          </a:xfrm>
          <a:prstGeom prst="rect">
            <a:avLst/>
          </a:prstGeom>
          <a:noFill/>
          <a:ln w="9525">
            <a:noFill/>
            <a:miter lim="800000"/>
            <a:headEnd/>
            <a:tailEnd/>
          </a:ln>
        </p:spPr>
      </p:pic>
      <p:pic>
        <p:nvPicPr>
          <p:cNvPr id="105" name="Picture 3" descr="C:\Documents and Settings\PSOMMER004\Desktop\logo.png"/>
          <p:cNvPicPr>
            <a:picLocks noChangeAspect="1" noChangeArrowheads="1"/>
          </p:cNvPicPr>
          <p:nvPr/>
        </p:nvPicPr>
        <p:blipFill>
          <a:blip r:embed="rId7"/>
          <a:srcRect/>
          <a:stretch>
            <a:fillRect/>
          </a:stretch>
        </p:blipFill>
        <p:spPr bwMode="auto">
          <a:xfrm>
            <a:off x="7391400" y="914400"/>
            <a:ext cx="939800" cy="250825"/>
          </a:xfrm>
          <a:prstGeom prst="rect">
            <a:avLst/>
          </a:prstGeom>
          <a:noFill/>
          <a:ln w="9525">
            <a:noFill/>
            <a:miter lim="800000"/>
            <a:headEnd/>
            <a:tailEnd/>
          </a:ln>
        </p:spPr>
      </p:pic>
      <p:pic>
        <p:nvPicPr>
          <p:cNvPr id="106" name="Picture 4"/>
          <p:cNvPicPr>
            <a:picLocks noChangeAspect="1" noChangeArrowheads="1"/>
          </p:cNvPicPr>
          <p:nvPr/>
        </p:nvPicPr>
        <p:blipFill>
          <a:blip r:embed="rId8"/>
          <a:srcRect l="67223" t="14223" r="17223" b="82222"/>
          <a:stretch>
            <a:fillRect/>
          </a:stretch>
        </p:blipFill>
        <p:spPr bwMode="auto">
          <a:xfrm>
            <a:off x="6096000" y="914400"/>
            <a:ext cx="1219200" cy="174625"/>
          </a:xfrm>
          <a:prstGeom prst="rect">
            <a:avLst/>
          </a:prstGeom>
          <a:noFill/>
          <a:ln w="9525">
            <a:noFill/>
            <a:miter lim="800000"/>
            <a:headEnd/>
            <a:tailEnd/>
          </a:ln>
        </p:spPr>
      </p:pic>
    </p:spTree>
    <p:extLst>
      <p:ext uri="{BB962C8B-B14F-4D97-AF65-F5344CB8AC3E}">
        <p14:creationId xmlns:p14="http://schemas.microsoft.com/office/powerpoint/2010/main" val="1819762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446639" y="1432989"/>
            <a:ext cx="4181037" cy="268181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b="1" dirty="0" smtClean="0">
                <a:latin typeface="Arial" charset="0"/>
                <a:ea typeface="ＭＳ Ｐゴシック" charset="-128"/>
                <a:cs typeface="ＭＳ Ｐゴシック" charset="-128"/>
              </a:rPr>
              <a:t>Continua End-to-End Architecture </a:t>
            </a:r>
          </a:p>
          <a:p>
            <a:pPr marL="0" marR="0" indent="0" algn="l" defTabSz="914400" rtl="0" eaLnBrk="0" fontAlgn="base" latinLnBrk="0" hangingPunct="0">
              <a:lnSpc>
                <a:spcPct val="100000"/>
              </a:lnSpc>
              <a:spcBef>
                <a:spcPct val="0"/>
              </a:spcBef>
              <a:spcAft>
                <a:spcPct val="0"/>
              </a:spcAft>
              <a:buClrTx/>
              <a:buSzTx/>
              <a:buFontTx/>
              <a:buNone/>
              <a:tabLst/>
            </a:pPr>
            <a:r>
              <a:rPr lang="en-US" sz="1800" i="1" dirty="0" smtClean="0">
                <a:latin typeface="Arial" charset="0"/>
                <a:ea typeface="ＭＳ Ｐゴシック" charset="-128"/>
                <a:cs typeface="ＭＳ Ｐゴシック" charset="-128"/>
              </a:rPr>
              <a:t>Based on Existing Standards</a:t>
            </a:r>
            <a:endParaRPr kumimoji="0" lang="en-US" sz="1800" b="0" i="1"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2" name="Title 1"/>
          <p:cNvSpPr>
            <a:spLocks noGrp="1"/>
          </p:cNvSpPr>
          <p:nvPr>
            <p:ph type="title"/>
          </p:nvPr>
        </p:nvSpPr>
        <p:spPr/>
        <p:txBody>
          <a:bodyPr/>
          <a:lstStyle/>
          <a:p>
            <a:r>
              <a:rPr lang="en-US" dirty="0" smtClean="0"/>
              <a:t>Industry Organizations Working with Continua</a:t>
            </a:r>
            <a:endParaRPr lang="en-US" dirty="0"/>
          </a:p>
        </p:txBody>
      </p:sp>
      <p:pic>
        <p:nvPicPr>
          <p:cNvPr id="8" name="Picture 34" descr="IEEE"/>
          <p:cNvPicPr>
            <a:picLocks noChangeAspect="1" noChangeArrowheads="1"/>
          </p:cNvPicPr>
          <p:nvPr/>
        </p:nvPicPr>
        <p:blipFill>
          <a:blip r:embed="rId3" cstate="print"/>
          <a:srcRect/>
          <a:stretch>
            <a:fillRect/>
          </a:stretch>
        </p:blipFill>
        <p:spPr bwMode="auto">
          <a:xfrm>
            <a:off x="665276" y="2864309"/>
            <a:ext cx="693737" cy="223233"/>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871651" y="2350871"/>
            <a:ext cx="403225" cy="400103"/>
          </a:xfrm>
          <a:prstGeom prst="rect">
            <a:avLst/>
          </a:prstGeom>
          <a:noFill/>
          <a:ln w="9525">
            <a:noFill/>
            <a:miter lim="800000"/>
            <a:headEnd/>
            <a:tailEnd/>
          </a:ln>
        </p:spPr>
      </p:pic>
      <p:sp>
        <p:nvSpPr>
          <p:cNvPr id="10" name="TextBox 9"/>
          <p:cNvSpPr txBox="1"/>
          <p:nvPr/>
        </p:nvSpPr>
        <p:spPr>
          <a:xfrm>
            <a:off x="548625" y="3600397"/>
            <a:ext cx="1031051" cy="369332"/>
          </a:xfrm>
          <a:prstGeom prst="rect">
            <a:avLst/>
          </a:prstGeom>
          <a:noFill/>
        </p:spPr>
        <p:txBody>
          <a:bodyPr wrap="none" rtlCol="0">
            <a:spAutoFit/>
          </a:bodyPr>
          <a:lstStyle/>
          <a:p>
            <a:r>
              <a:rPr lang="en-US" sz="1800" dirty="0" smtClean="0"/>
              <a:t>Sensors</a:t>
            </a:r>
            <a:endParaRPr lang="en-US" sz="1800" dirty="0"/>
          </a:p>
        </p:txBody>
      </p:sp>
      <p:sp>
        <p:nvSpPr>
          <p:cNvPr id="11" name="TextBox 10"/>
          <p:cNvSpPr txBox="1"/>
          <p:nvPr/>
        </p:nvSpPr>
        <p:spPr>
          <a:xfrm>
            <a:off x="665276" y="3147358"/>
            <a:ext cx="808748" cy="369332"/>
          </a:xfrm>
          <a:prstGeom prst="rect">
            <a:avLst/>
          </a:prstGeom>
          <a:noFill/>
        </p:spPr>
        <p:txBody>
          <a:bodyPr wrap="none" rtlCol="0">
            <a:spAutoFit/>
          </a:bodyPr>
          <a:lstStyle/>
          <a:p>
            <a:r>
              <a:rPr lang="en-US" sz="1800" dirty="0" smtClean="0"/>
              <a:t>11073</a:t>
            </a:r>
            <a:endParaRPr lang="en-US" sz="1800" dirty="0"/>
          </a:p>
        </p:txBody>
      </p:sp>
      <p:sp>
        <p:nvSpPr>
          <p:cNvPr id="12" name="TextBox 11"/>
          <p:cNvSpPr txBox="1"/>
          <p:nvPr/>
        </p:nvSpPr>
        <p:spPr>
          <a:xfrm>
            <a:off x="1755651" y="3600397"/>
            <a:ext cx="642035" cy="369332"/>
          </a:xfrm>
          <a:prstGeom prst="rect">
            <a:avLst/>
          </a:prstGeom>
          <a:noFill/>
        </p:spPr>
        <p:txBody>
          <a:bodyPr wrap="none" rtlCol="0">
            <a:spAutoFit/>
          </a:bodyPr>
          <a:lstStyle/>
          <a:p>
            <a:r>
              <a:rPr lang="en-US" sz="1800" dirty="0" smtClean="0"/>
              <a:t>PAN</a:t>
            </a:r>
            <a:endParaRPr lang="en-US" sz="1800" dirty="0"/>
          </a:p>
        </p:txBody>
      </p:sp>
      <p:pic>
        <p:nvPicPr>
          <p:cNvPr id="13" name="Picture 5" descr="http://t1.gstatic.com/images?q=tbn:_N2x6-vfVJfzfM:http://alabut.com/nonsense/images/w3c.jpg">
            <a:hlinkClick r:id="rId5"/>
          </p:cNvPr>
          <p:cNvPicPr>
            <a:picLocks noChangeAspect="1" noChangeArrowheads="1"/>
          </p:cNvPicPr>
          <p:nvPr/>
        </p:nvPicPr>
        <p:blipFill>
          <a:blip r:embed="rId6" cstate="print"/>
          <a:srcRect/>
          <a:stretch>
            <a:fillRect/>
          </a:stretch>
        </p:blipFill>
        <p:spPr bwMode="auto">
          <a:xfrm>
            <a:off x="3027476" y="2705100"/>
            <a:ext cx="501650" cy="577681"/>
          </a:xfrm>
          <a:prstGeom prst="rect">
            <a:avLst/>
          </a:prstGeom>
          <a:noFill/>
          <a:ln w="9525">
            <a:noFill/>
            <a:miter lim="800000"/>
            <a:headEnd/>
            <a:tailEnd/>
          </a:ln>
        </p:spPr>
      </p:pic>
      <p:pic>
        <p:nvPicPr>
          <p:cNvPr id="14" name="Picture 23" descr="usb"/>
          <p:cNvPicPr>
            <a:picLocks noChangeAspect="1" noChangeArrowheads="1"/>
          </p:cNvPicPr>
          <p:nvPr/>
        </p:nvPicPr>
        <p:blipFill>
          <a:blip r:embed="rId7" cstate="print"/>
          <a:srcRect/>
          <a:stretch>
            <a:fillRect/>
          </a:stretch>
        </p:blipFill>
        <p:spPr bwMode="auto">
          <a:xfrm>
            <a:off x="1786051" y="2694309"/>
            <a:ext cx="669925" cy="243840"/>
          </a:xfrm>
          <a:prstGeom prst="rect">
            <a:avLst/>
          </a:prstGeom>
          <a:noFill/>
          <a:ln w="9525">
            <a:noFill/>
            <a:miter lim="800000"/>
            <a:headEnd/>
            <a:tailEnd/>
          </a:ln>
        </p:spPr>
      </p:pic>
      <p:pic>
        <p:nvPicPr>
          <p:cNvPr id="15" name="Picture 29" descr="Bluetooth"/>
          <p:cNvPicPr>
            <a:picLocks noChangeAspect="1" noChangeArrowheads="1"/>
          </p:cNvPicPr>
          <p:nvPr/>
        </p:nvPicPr>
        <p:blipFill>
          <a:blip r:embed="rId8" cstate="print"/>
          <a:srcRect/>
          <a:stretch>
            <a:fillRect/>
          </a:stretch>
        </p:blipFill>
        <p:spPr bwMode="auto">
          <a:xfrm>
            <a:off x="1655876" y="2390367"/>
            <a:ext cx="971550" cy="257577"/>
          </a:xfrm>
          <a:prstGeom prst="rect">
            <a:avLst/>
          </a:prstGeom>
          <a:noFill/>
          <a:ln w="9525">
            <a:noFill/>
            <a:miter lim="800000"/>
            <a:headEnd/>
            <a:tailEnd/>
          </a:ln>
        </p:spPr>
      </p:pic>
      <p:pic>
        <p:nvPicPr>
          <p:cNvPr id="16" name="Picture 55" descr="v7_n_zigbee">
            <a:hlinkClick r:id="rId9"/>
          </p:cNvPr>
          <p:cNvPicPr>
            <a:picLocks noChangeAspect="1" noChangeArrowheads="1"/>
          </p:cNvPicPr>
          <p:nvPr/>
        </p:nvPicPr>
        <p:blipFill>
          <a:blip r:embed="rId10" cstate="print"/>
          <a:srcRect/>
          <a:stretch>
            <a:fillRect/>
          </a:stretch>
        </p:blipFill>
        <p:spPr bwMode="auto">
          <a:xfrm>
            <a:off x="1790814" y="2975926"/>
            <a:ext cx="758825" cy="489396"/>
          </a:xfrm>
          <a:prstGeom prst="rect">
            <a:avLst/>
          </a:prstGeom>
          <a:noFill/>
          <a:ln w="9525">
            <a:noFill/>
            <a:miter lim="800000"/>
            <a:headEnd/>
            <a:tailEnd/>
          </a:ln>
        </p:spPr>
      </p:pic>
      <p:sp>
        <p:nvSpPr>
          <p:cNvPr id="17" name="TextBox 16"/>
          <p:cNvSpPr txBox="1"/>
          <p:nvPr/>
        </p:nvSpPr>
        <p:spPr>
          <a:xfrm>
            <a:off x="2646476" y="3612065"/>
            <a:ext cx="1163524" cy="369332"/>
          </a:xfrm>
          <a:prstGeom prst="rect">
            <a:avLst/>
          </a:prstGeom>
          <a:noFill/>
        </p:spPr>
        <p:txBody>
          <a:bodyPr wrap="none" rtlCol="0">
            <a:spAutoFit/>
          </a:bodyPr>
          <a:lstStyle/>
          <a:p>
            <a:r>
              <a:rPr lang="en-US" sz="1800" dirty="0" smtClean="0"/>
              <a:t>Transport</a:t>
            </a:r>
            <a:endParaRPr lang="en-US" sz="1800" dirty="0"/>
          </a:p>
        </p:txBody>
      </p:sp>
      <p:sp>
        <p:nvSpPr>
          <p:cNvPr id="18" name="TextBox 17"/>
          <p:cNvSpPr txBox="1"/>
          <p:nvPr/>
        </p:nvSpPr>
        <p:spPr>
          <a:xfrm>
            <a:off x="3789476" y="3600397"/>
            <a:ext cx="1011124" cy="369332"/>
          </a:xfrm>
          <a:prstGeom prst="rect">
            <a:avLst/>
          </a:prstGeom>
          <a:noFill/>
        </p:spPr>
        <p:txBody>
          <a:bodyPr wrap="square" rtlCol="0">
            <a:spAutoFit/>
          </a:bodyPr>
          <a:lstStyle/>
          <a:p>
            <a:r>
              <a:rPr lang="en-US" sz="1800" dirty="0" smtClean="0"/>
              <a:t>EHRs</a:t>
            </a:r>
            <a:endParaRPr lang="en-US" sz="1800" dirty="0"/>
          </a:p>
        </p:txBody>
      </p:sp>
      <p:cxnSp>
        <p:nvCxnSpPr>
          <p:cNvPr id="21" name="Straight Arrow Connector 20"/>
          <p:cNvCxnSpPr/>
          <p:nvPr/>
        </p:nvCxnSpPr>
        <p:spPr bwMode="auto">
          <a:xfrm>
            <a:off x="871651" y="3571572"/>
            <a:ext cx="3423387" cy="0"/>
          </a:xfrm>
          <a:prstGeom prst="straightConnector1">
            <a:avLst/>
          </a:prstGeom>
          <a:solidFill>
            <a:schemeClr val="accent1"/>
          </a:solidFill>
          <a:ln w="57150" cap="flat" cmpd="sng" algn="ctr">
            <a:solidFill>
              <a:schemeClr val="tx1"/>
            </a:solidFill>
            <a:prstDash val="solid"/>
            <a:round/>
            <a:headEnd type="arrow"/>
            <a:tailEnd type="arrow"/>
          </a:ln>
          <a:effectLst/>
        </p:spPr>
      </p:cxnSp>
      <p:pic>
        <p:nvPicPr>
          <p:cNvPr id="26" name="Picture 41"/>
          <p:cNvPicPr>
            <a:picLocks noChangeArrowheads="1"/>
          </p:cNvPicPr>
          <p:nvPr/>
        </p:nvPicPr>
        <p:blipFill>
          <a:blip r:embed="rId11" cstate="print"/>
          <a:srcRect/>
          <a:stretch>
            <a:fillRect/>
          </a:stretch>
        </p:blipFill>
        <p:spPr bwMode="auto">
          <a:xfrm>
            <a:off x="3919538" y="2492696"/>
            <a:ext cx="415925" cy="403225"/>
          </a:xfrm>
          <a:prstGeom prst="rect">
            <a:avLst/>
          </a:prstGeom>
          <a:noFill/>
          <a:ln w="9525">
            <a:noFill/>
            <a:miter lim="800000"/>
            <a:headEnd/>
            <a:tailEnd/>
          </a:ln>
        </p:spPr>
      </p:pic>
      <p:pic>
        <p:nvPicPr>
          <p:cNvPr id="27" name="Picture 37"/>
          <p:cNvPicPr>
            <a:picLocks noChangeAspect="1" noChangeArrowheads="1"/>
          </p:cNvPicPr>
          <p:nvPr/>
        </p:nvPicPr>
        <p:blipFill>
          <a:blip r:embed="rId12" cstate="print"/>
          <a:srcRect/>
          <a:stretch>
            <a:fillRect/>
          </a:stretch>
        </p:blipFill>
        <p:spPr bwMode="auto">
          <a:xfrm>
            <a:off x="3865676" y="2949896"/>
            <a:ext cx="581025" cy="371475"/>
          </a:xfrm>
          <a:prstGeom prst="rect">
            <a:avLst/>
          </a:prstGeom>
          <a:noFill/>
          <a:ln w="9525">
            <a:noFill/>
            <a:miter lim="800000"/>
            <a:headEnd/>
            <a:tailEnd/>
          </a:ln>
        </p:spPr>
      </p:pic>
      <p:sp>
        <p:nvSpPr>
          <p:cNvPr id="29" name="Rectangle 28"/>
          <p:cNvSpPr/>
          <p:nvPr/>
        </p:nvSpPr>
        <p:spPr bwMode="auto">
          <a:xfrm>
            <a:off x="5105400" y="1447800"/>
            <a:ext cx="3276600" cy="2667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b="1" dirty="0" smtClean="0">
                <a:latin typeface="Arial" charset="0"/>
                <a:ea typeface="ＭＳ Ｐゴシック" charset="-128"/>
                <a:cs typeface="ＭＳ Ｐゴシック" charset="-128"/>
              </a:rPr>
              <a:t>Industry Trade Groups </a:t>
            </a:r>
          </a:p>
          <a:p>
            <a:pPr marL="0" marR="0" indent="0" algn="l" defTabSz="914400" rtl="0" eaLnBrk="0" fontAlgn="base" latinLnBrk="0" hangingPunct="0">
              <a:lnSpc>
                <a:spcPct val="100000"/>
              </a:lnSpc>
              <a:spcBef>
                <a:spcPct val="0"/>
              </a:spcBef>
              <a:spcAft>
                <a:spcPct val="0"/>
              </a:spcAft>
              <a:buClrTx/>
              <a:buSzTx/>
              <a:buFontTx/>
              <a:buNone/>
              <a:tabLst/>
            </a:pPr>
            <a:r>
              <a:rPr lang="en-US" sz="1800" i="1" dirty="0" smtClean="0">
                <a:latin typeface="Arial" charset="0"/>
                <a:ea typeface="ＭＳ Ｐゴシック" charset="-128"/>
                <a:cs typeface="ＭＳ Ｐゴシック" charset="-128"/>
              </a:rPr>
              <a:t>Promotional &amp; Policy Support</a:t>
            </a:r>
            <a:endParaRPr kumimoji="0" lang="en-US" sz="1800" b="0" i="1"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32" name="Rectangle 31"/>
          <p:cNvSpPr/>
          <p:nvPr/>
        </p:nvSpPr>
        <p:spPr bwMode="auto">
          <a:xfrm>
            <a:off x="250108" y="4419600"/>
            <a:ext cx="3906080" cy="1702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b="1" dirty="0" smtClean="0">
                <a:latin typeface="Arial" charset="0"/>
                <a:ea typeface="ＭＳ Ｐゴシック" charset="-128"/>
                <a:cs typeface="ＭＳ Ｐゴシック" charset="-128"/>
              </a:rPr>
              <a:t>Regional Adoption</a:t>
            </a:r>
            <a:endParaRPr kumimoji="0" lang="en-US" sz="18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pic>
        <p:nvPicPr>
          <p:cNvPr id="14342" name="Picture 6" descr="http://tf.nist.gov/seminars/ATIS/ATIS%20Logo%20RGB%20300dpi.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45864" y="2773894"/>
            <a:ext cx="965598" cy="368565"/>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http://b.vimeocdn.com/ps/175/165/1751650_300.jpg"/>
          <p:cNvPicPr>
            <a:picLocks noChangeAspect="1" noChangeArrowheads="1"/>
          </p:cNvPicPr>
          <p:nvPr/>
        </p:nvPicPr>
        <p:blipFill rotWithShape="1">
          <a:blip r:embed="rId14">
            <a:extLst>
              <a:ext uri="{28A0092B-C50C-407E-A947-70E740481C1C}">
                <a14:useLocalDpi xmlns:a14="http://schemas.microsoft.com/office/drawing/2010/main" val="0"/>
              </a:ext>
            </a:extLst>
          </a:blip>
          <a:srcRect t="33573" b="29016"/>
          <a:stretch/>
        </p:blipFill>
        <p:spPr bwMode="auto">
          <a:xfrm>
            <a:off x="7301550" y="2157775"/>
            <a:ext cx="829206" cy="286187"/>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descr="http://images.ecn5.com/Customers/3051/images/mHIMSS_logo_notag_WEB.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03110" y="2257471"/>
            <a:ext cx="942626" cy="37298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8" descr="data:image/jpeg;base64,/9j/4AAQSkZJRgABAQAAAQABAAD/2wBDAAkGBwgHBgkIBwgKCgkLDRYPDQwMDRsUFRAWIB0iIiAdHx8kKDQsJCYxJx8fLT0tMTU3Ojo6Iys/RD84QzQ5Ojf/2wBDAQoKCg0MDRoPDxo3JR8lNzc3Nzc3Nzc3Nzc3Nzc3Nzc3Nzc3Nzc3Nzc3Nzc3Nzc3Nzc3Nzc3Nzc3Nzc3Nzc3Nzf/wAARCACMAIwDASIAAhEBAxEB/8QAHAAAAgMBAQEBAAAAAAAAAAAAAAYEBQgHAwEC/8QATxAAAAQEAQkCBw0FBAsAAAAAAAECAwQFBhEHEhchN1VylLPSMVETFSKSorHRFBY0NVJTVFZhcXOCsggyQZHBNmN0oSQnQmWBg5OV0+Hi/8QAGgEBAAIDAQAAAAAAAAAAAAAAAAEDAgQFBv/EADARAAICAQICBgkFAAAAAAAAAAABAgMRBAU0URIhMTJBYQYTcXKBkbHR8BQVFlPx/9oADAMBAAIRAxEAPwCqxOxCquSVzNZdLJutiEZU2TbZMtqJJG2kz0mkz7TMK+deuNvOcO10Axm1lzvfa5SAlAB1zr1xt5zh2ugGdeuNvOcO10BKAAHXOvXG3nOHa6AZ164285w7XQEoAAdc69cbec4droBnXrjbznDtdASgAB1zr1xt5zh2ugGdeuNvOcO10BKAAHXOvXG3nOHa6AZ164285w7XQEoAAdc69cbec4droBnXrjbznDtdASgAB1zr1xt5zh2ugGdeuNvOcO10BKAAHUsV64285w7PQO/4TzePntCwExm0QcRFuqdy3DSSb2cURaCIi7CIZLGpsDdWkr33+asAcOxm1lzvfa5SAlB1xm1lzvfa5SAlAAAAAAAAAAAAAAAAAAAACyhJPExbCX2lNkhV7ZSjvoO3cPb3vRnymPOP2DHpLmbkdBqpxUo1tp+RTgFx73oz5TPnH7Ae96M+Uz5x+wOnHmT+26z+t/IpwC4970Z8pnzj9ggR0G5BOk08aTUZZRZJ30CVJPsK7dHqKY9KyDS80RhqbA3VpK99/mrGWRqbA3VpK99/mrEmscOxm1lzvfa5SAlB1xm1lzvfa5SAlAAAAAAAAAAAAYYCTwr8Gy654TKWm52Vo9Q9/EUF/e+cXsFbsijrV7Lq7IKcUsPr7RXAGjxFBf3vnf8AoQpvLYeDhkuM5eUareUd9AlWJvCMbtn1VNbsmlheZayH4oY/N+oxPECQ/FDH5v1GJ415d5nttv4Sr3V9AAAAg3ACxVHw9v8ACL1mGcLFUfD2/wAIvWYsq7xwvSHg/iinGpsDdWkr33+asZZGpsDdWkr33+asbB4Y4djNrLne+1ykBKDrjNrLne+1ykBag2W1sEpSSM7mMZSUVlltNTtl0UQCFhAS4oxpSzWaLKtoK4/b0O0lpxRIIjJNyMSpD8Fc/E/oQwc8xyjoaTRL9TGu3rTTPPxGXz5+aPCNlhQrBuk4arGRWtYXogzn4Ce8XrGMZybOpq9u01dE5xj1pc2T5V8Ww+4JQiyr4th9wShXLtZ3tHw9fsX0AVVSfAU/iF6jFqKqpPgKfxC9RiYd5FG6cHZ7CVIfihj836jE8QJD8UMfm/UYniJd5m1t/CVe6voAAAEG4AWKo+Ht/hF6zDOFiqPh7f4ResxZV3jhekPB/FFONTYG6tJXvv8ANWMsjU2BurSV77/NWNg8McOxm1lzvfa5SAsQkQ02wSVqsd+4M+M2sud77XKQKCR03OagNZSaWxMZ4MvLU0jyU/YZ9l/sGMoqSwy2q2VUulE83oplbS0pVczTYtBj0lEYxDsLQ8vJUarloM/4ELbNrWf1ei/R9o+lhrWd/wCz8Z6PtEKtJYNiOutjarcLKI3jOD+d9ExEmcdDvQpttOZSjMjtYxGj5JM5bMil0fARLEYoyJLC2zy13OxZJf7Vz0FbtF2jDisXEJWmno0iURGRKSSTsfeRncgVaTyX3btfbW4SSw/zmeMvmkGzBMtuO2WlNjLJMSPHEB8/6Jj5m1rP6vRfo+0QptRdSSaEOLmkmjGIcjsbpoulP3mV7f8AEQ60y6vfdTXBQSWEseP3J3jeA+f9ExXzuYQsVCpbYcylEsjtkmWgEmpCoZ5DHEymTxcSxe3hUt2QZ/YZ6DtbTbsFhm1rP6vRno+0FWk8mF+9ai+t1ySw/wA5keTzODh5c0y87krTe5ZJ95mJnjiX/SC80x5Ztaz+r8X6PtEWaUPU8phFRkxkkYzDo/fcyMokF3na9i+09AOtN5LKd+1NVca4pYSx4+HxJ/jiX/SC80weOJf9ILzTFRI6Un0/aW7J5VFRbTZ2U42jySPuuei+ktAss2tZ/V+L9H2h6pFv8j1XKPyf3PXxxL/pBeaYoJ9EsxUWlxheUkkEV7W03MXWbWs/q/GfyT7QtRsJEQMS5CxsO9DxDZ2W08g0LSfbpI9JCYwUXk1NZu9+rr9XYljt6v8ATwGpsDdWkr33+asZZGpsDdWkr33+asZnKOHYzay53vtcpA6DQ0fESPAyPmkrUliMQ84snCQR3VlJK537dGgc+xm1lzvfa5SA90uw9Ffs/TBiFZceeW44SW2kmpSjyy7CLSAEvO/W21UcO37B8Vi9WykmRTZJXLtKHb0f5CllUin8BM4SLcpyZvIYfQ6po4NyyySojyf3f42HWlYgRNjthTEH97B/+EAflusJRWGJlFrly3HFwyIhL6nWsjyjaMyt36SMetZTHFOFqOYFIoeJclZO/wCjGiHbX5Ni7NF+2/aP3iRIimtY0XBStxMmfiUPuFEMMkSmlJSlfYWTc9Fu0hQzqosUJBO4yXw78fNGWHMlET4q8lwrdpZKT9ZgCGqr8XkGZKgJqVv90n0CyYr6ZqomoYKuWpgUZFsOMwZrgDQgjUgyIjOxEXlCIjEXFNJ6ZO+v7FSpf9CDZAzue1RhpVi6tliYZ1iFd8ChUKtq9mjUSrK7TJRdpdwAgVFUU0pPCKkoqQvphnXUNIXZtKiURtqUegy79IW6IxOq2bVdKICNmZLhoiKQh1BMILKSZ6SvYTsS9S9G/wDJ5KggYZ/2/kH+Nb9YA6JitiHU9O1rFy6VTBLUKhttSUGyhVjNBGekyv2i2wqq2dVbJ6rKfRSYlMPCoJtPgkpIspLuV2Fpvkl29wQMdtY8d+Ez+ggx4AfE9Z/4Zn9LwAvIGPm8lwPlMTTKXExxrKxMs+EMyNasrybH/MJ/v8xT+aj/APtn/wAB0gqljqTwQlE0liGFvpNKMl9BqSZGtV+wyCbn3qz6LKP+g51gCVJK2xLiZ1L2IxEcmGcimkvGcuySyDWWVc8jQVr6RB/aGSlNetmlJEaoBozMi7Tyll/QhZSLGup5hO5fBPw0rJqIim2lmllZGSVKIjt5fbpBjbJ35ziIliGehm1tytLh+6HktkaUm4arGfcRGf3EAOPjU2BurSV77/NWM7RtJzWDg34x1tk4dmHaiVOIfSojbcVkoMrHpuf8BonA3VpK99/mrAHDsZtZc732uUgRaOxCn9Hw70NKnGFQ7q8s2n28pJKta5WMjK+j+QlYzay53vtcpASgB07PnV3zcs4dXUDPnV3zcs4dXUOYgADROK+qCb1BCTyIiybjIO3ucmSyUN99k6e3+PeWgMpY41cRWyJb9/uc+ocyAAOm58qv+RLeHV1CuqDFqqZ9Kn5bFOQrMO+nId8AzkqUk+1NzM9BhDAAGOdVnNZzTcukEYmH9xy/J8CaGzJfkpNJXO+nQfcKmSzOIks2hZnBkg4iFcJxslldNy7yEIAAtqoqGNqecOzWZE0UQ4lKVE0nJTZJWLRcxNpSs5pSkPMWJWmGNEwQlD3hmzUdiJRFaxlb98/8guAADLFVtNoqkWKXdTDeLmTI0mTZk5oMzK53+3uC0AAAkS+LcgI6GjGCSbsO6l1BKK5ZSTIyv9mgXc/rSaz+d+N45MMUV7kXCWbbMk5C0LQei/bZxWn7guAADBE1hNomSqk7qmTg1MoZNJN6clHg8nT3l4Mj/MrvK2hsDdWkr33+asZZGpsDdWkr33+asAcOxm1lzvfa5SAlB1xm1lzvfa5SAlAAAAAAAAAAAAAAAAAAAAAAAAAAAAAAAABqbA3VpK99/mrGWRqbA3VpK99/mrAHDsZi/wBZc732uUgJVhrSd4aUpPZm/MpnLluxb5kbiyiXE3sREWglEXYRCDmdofZLnFu9QAyzYA1NmdofZLnFu9QMztD7Jc4t3qAGWbAsNTZnaH2S5xbvUDM7Q+yXOLd6gBlmwLDU2Z2h9kucW71AzO0Pslzi3eoAZZsCw1NmdofZLnFu9QMztD7Jc4t3qAGWQWGpsztD7Jc4t3qBmdofZLnFu9QAyzYFhqbM7Q+yXOLd6gZnaH2S5xbvUAMs2BYamzO0Pslzi3eoGZ2h9kucW71ADLVhqXA7VpK99/mrBmeofZLnFu9QbJBJYCnpW1LJSybMI0ajQ2azVbKMzPSZmfaZgD//2Q=="/>
          <p:cNvSpPr>
            <a:spLocks noChangeAspect="1" noChangeArrowheads="1"/>
          </p:cNvSpPr>
          <p:nvPr/>
        </p:nvSpPr>
        <p:spPr bwMode="auto">
          <a:xfrm>
            <a:off x="0" y="-509588"/>
            <a:ext cx="1066800" cy="106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0" descr="data:image/jpeg;base64,/9j/4AAQSkZJRgABAQAAAQABAAD/2wBDAAkGBwgHBgkIBwgKCgkLDRYPDQwMDRsUFRAWIB0iIiAdHx8kKDQsJCYxJx8fLT0tMTU3Ojo6Iys/RD84QzQ5Ojf/2wBDAQoKCg0MDRoPDxo3JR8lNzc3Nzc3Nzc3Nzc3Nzc3Nzc3Nzc3Nzc3Nzc3Nzc3Nzc3Nzc3Nzc3Nzc3Nzc3Nzc3Nzf/wAARCACMAIwDASIAAhEBAxEB/8QAHAAAAgMBAQEBAAAAAAAAAAAAAAYEBQgHAwEC/8QATxAAAAQEAQkCBw0FBAsAAAAAAAECAwQFBhEHEhchN1VylLPSMVETFSKSorHRFBY0NVJTVFZhcXOCsggyQZHBNmN0oSQnQmWBg5OV0+Hi/8QAGgEBAAIDAQAAAAAAAAAAAAAAAAEDAgQFBv/EADARAAICAQICBgkFAAAAAAAAAAABAgMRBAU0URIhMTJBYQYTcXKBkbHR8BQVFlPx/9oADAMBAAIRAxEAPwCqxOxCquSVzNZdLJutiEZU2TbZMtqJJG2kz0mkz7TMK+deuNvOcO10Axm1lzvfa5SAlAB1zr1xt5zh2ugGdeuNvOcO10BKAAHXOvXG3nOHa6AZ164285w7XQEoAAdc69cbec4droBnXrjbznDtdASgAB1zr1xt5zh2ugGdeuNvOcO10BKAAHXOvXG3nOHa6AZ164285w7XQEoAAdc69cbec4droBnXrjbznDtdASgAB1zr1xt5zh2ugGdeuNvOcO10BKAAHUsV64285w7PQO/4TzePntCwExm0QcRFuqdy3DSSb2cURaCIi7CIZLGpsDdWkr33+asAcOxm1lzvfa5SAlB1xm1lzvfa5SAlAAAAAAAAAAAAAAAAAAAACyhJPExbCX2lNkhV7ZSjvoO3cPb3vRnymPOP2DHpLmbkdBqpxUo1tp+RTgFx73oz5TPnH7Ae96M+Uz5x+wOnHmT+26z+t/IpwC4970Z8pnzj9ggR0G5BOk08aTUZZRZJ30CVJPsK7dHqKY9KyDS80RhqbA3VpK99/mrGWRqbA3VpK99/mrEmscOxm1lzvfa5SAlB1xm1lzvfa5SAlAAAAAAAAAAAAYYCTwr8Gy654TKWm52Vo9Q9/EUF/e+cXsFbsijrV7Lq7IKcUsPr7RXAGjxFBf3vnf8AoQpvLYeDhkuM5eUareUd9AlWJvCMbtn1VNbsmlheZayH4oY/N+oxPECQ/FDH5v1GJ415d5nttv4Sr3V9AAAAg3ACxVHw9v8ACL1mGcLFUfD2/wAIvWYsq7xwvSHg/iinGpsDdWkr33+asZZGpsDdWkr33+asbB4Y4djNrLne+1ykBKDrjNrLne+1ykBag2W1sEpSSM7mMZSUVlltNTtl0UQCFhAS4oxpSzWaLKtoK4/b0O0lpxRIIjJNyMSpD8Fc/E/oQwc8xyjoaTRL9TGu3rTTPPxGXz5+aPCNlhQrBuk4arGRWtYXogzn4Ce8XrGMZybOpq9u01dE5xj1pc2T5V8Ww+4JQiyr4th9wShXLtZ3tHw9fsX0AVVSfAU/iF6jFqKqpPgKfxC9RiYd5FG6cHZ7CVIfihj836jE8QJD8UMfm/UYniJd5m1t/CVe6voAAAEG4AWKo+Ht/hF6zDOFiqPh7f4ResxZV3jhekPB/FFONTYG6tJXvv8ANWMsjU2BurSV77/NWNg8McOxm1lzvfa5SAsQkQ02wSVqsd+4M+M2sud77XKQKCR03OagNZSaWxMZ4MvLU0jyU/YZ9l/sGMoqSwy2q2VUulE83oplbS0pVczTYtBj0lEYxDsLQ8vJUarloM/4ELbNrWf1ei/R9o+lhrWd/wCz8Z6PtEKtJYNiOutjarcLKI3jOD+d9ExEmcdDvQpttOZSjMjtYxGj5JM5bMil0fARLEYoyJLC2zy13OxZJf7Vz0FbtF2jDisXEJWmno0iURGRKSSTsfeRncgVaTyX3btfbW4SSw/zmeMvmkGzBMtuO2WlNjLJMSPHEB8/6Jj5m1rP6vRfo+0QptRdSSaEOLmkmjGIcjsbpoulP3mV7f8AEQ60y6vfdTXBQSWEseP3J3jeA+f9ExXzuYQsVCpbYcylEsjtkmWgEmpCoZ5DHEymTxcSxe3hUt2QZ/YZ6DtbTbsFhm1rP6vRno+0FWk8mF+9ai+t1ySw/wA5keTzODh5c0y87krTe5ZJ95mJnjiX/SC80x5Ztaz+r8X6PtEWaUPU8phFRkxkkYzDo/fcyMokF3na9i+09AOtN5LKd+1NVca4pYSx4+HxJ/jiX/SC80weOJf9ILzTFRI6Un0/aW7J5VFRbTZ2U42jySPuuei+ktAss2tZ/V+L9H2h6pFv8j1XKPyf3PXxxL/pBeaYoJ9EsxUWlxheUkkEV7W03MXWbWs/q/GfyT7QtRsJEQMS5CxsO9DxDZ2W08g0LSfbpI9JCYwUXk1NZu9+rr9XYljt6v8ATwGpsDdWkr33+asZZGpsDdWkr33+asZnKOHYzay53vtcpA6DQ0fESPAyPmkrUliMQ84snCQR3VlJK537dGgc+xm1lzvfa5SA90uw9Ffs/TBiFZceeW44SW2kmpSjyy7CLSAEvO/W21UcO37B8Vi9WykmRTZJXLtKHb0f5CllUin8BM4SLcpyZvIYfQ6po4NyyySojyf3f42HWlYgRNjthTEH97B/+EAflusJRWGJlFrly3HFwyIhL6nWsjyjaMyt36SMetZTHFOFqOYFIoeJclZO/wCjGiHbX5Ni7NF+2/aP3iRIimtY0XBStxMmfiUPuFEMMkSmlJSlfYWTc9Fu0hQzqosUJBO4yXw78fNGWHMlET4q8lwrdpZKT9ZgCGqr8XkGZKgJqVv90n0CyYr6ZqomoYKuWpgUZFsOMwZrgDQgjUgyIjOxEXlCIjEXFNJ6ZO+v7FSpf9CDZAzue1RhpVi6tliYZ1iFd8ChUKtq9mjUSrK7TJRdpdwAgVFUU0pPCKkoqQvphnXUNIXZtKiURtqUegy79IW6IxOq2bVdKICNmZLhoiKQh1BMILKSZ6SvYTsS9S9G/wDJ5KggYZ/2/kH+Nb9YA6JitiHU9O1rFy6VTBLUKhttSUGyhVjNBGekyv2i2wqq2dVbJ6rKfRSYlMPCoJtPgkpIspLuV2Fpvkl29wQMdtY8d+Ez+ggx4AfE9Z/4Zn9LwAvIGPm8lwPlMTTKXExxrKxMs+EMyNasrybH/MJ/v8xT+aj/APtn/wAB0gqljqTwQlE0liGFvpNKMl9BqSZGtV+wyCbn3qz6LKP+g51gCVJK2xLiZ1L2IxEcmGcimkvGcuySyDWWVc8jQVr6RB/aGSlNetmlJEaoBozMi7Tyll/QhZSLGup5hO5fBPw0rJqIim2lmllZGSVKIjt5fbpBjbJ35ziIliGehm1tytLh+6HktkaUm4arGfcRGf3EAOPjU2BurSV77/NWM7RtJzWDg34x1tk4dmHaiVOIfSojbcVkoMrHpuf8BonA3VpK99/mrAHDsZtZc732uUgRaOxCn9Hw70NKnGFQ7q8s2n28pJKta5WMjK+j+QlYzay53vtcpASgB07PnV3zcs4dXUDPnV3zcs4dXUOYgADROK+qCb1BCTyIiybjIO3ucmSyUN99k6e3+PeWgMpY41cRWyJb9/uc+ocyAAOm58qv+RLeHV1CuqDFqqZ9Kn5bFOQrMO+nId8AzkqUk+1NzM9BhDAAGOdVnNZzTcukEYmH9xy/J8CaGzJfkpNJXO+nQfcKmSzOIks2hZnBkg4iFcJxslldNy7yEIAAtqoqGNqecOzWZE0UQ4lKVE0nJTZJWLRcxNpSs5pSkPMWJWmGNEwQlD3hmzUdiJRFaxlb98/8guAADLFVtNoqkWKXdTDeLmTI0mTZk5oMzK53+3uC0AAAkS+LcgI6GjGCSbsO6l1BKK5ZSTIyv9mgXc/rSaz+d+N45MMUV7kXCWbbMk5C0LQei/bZxWn7guAADBE1hNomSqk7qmTg1MoZNJN6clHg8nT3l4Mj/MrvK2hsDdWkr33+asZZGpsDdWkr33+asAcOxm1lzvfa5SAlB1xm1lzvfa5SAlAAAAAAAAAAAAAAAAAAAAAAAAAAAAAAAABqbA3VpK99/mrGWRqbA3VpK99/mrAHDsZi/wBZc732uUgJVhrSd4aUpPZm/MpnLluxb5kbiyiXE3sREWglEXYRCDmdofZLnFu9QAyzYA1NmdofZLnFu9QMztD7Jc4t3qAGWbAsNTZnaH2S5xbvUDM7Q+yXOLd6gBlmwLDU2Z2h9kucW71AzO0Pslzi3eoAZZsCw1NmdofZLnFu9QMztD7Jc4t3qAGWQWGpsztD7Jc4t3qBmdofZLnFu9QAyzYFhqbM7Q+yXOLd6gZnaH2S5xbvUAMs2BYamzO0Pslzi3eoGZ2h9kucW71ADLVhqXA7VpK99/mrBmeofZLnFu9QbJBJYCnpW1LJSybMI0ajQ2azVbKMzPSZmfaZgD//2Q=="/>
          <p:cNvSpPr>
            <a:spLocks noChangeAspect="1" noChangeArrowheads="1"/>
          </p:cNvSpPr>
          <p:nvPr/>
        </p:nvSpPr>
        <p:spPr bwMode="auto">
          <a:xfrm>
            <a:off x="152400" y="-357188"/>
            <a:ext cx="1066800" cy="106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58" name="Picture 22" descr="https://encrypted-tbn2.google.com/images?q=tbn:ANd9GcRu6rY_HF8K7JZ1eusonkl_O3MnEq7B0quDZ2vw7sw9SnMvnDreWKXgN9jZ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44624" y="2819400"/>
            <a:ext cx="675176" cy="675176"/>
          </a:xfrm>
          <a:prstGeom prst="rect">
            <a:avLst/>
          </a:prstGeom>
          <a:noFill/>
          <a:extLst>
            <a:ext uri="{909E8E84-426E-40DD-AFC4-6F175D3DCCD1}">
              <a14:hiddenFill xmlns:a14="http://schemas.microsoft.com/office/drawing/2010/main">
                <a:solidFill>
                  <a:srgbClr val="FFFFFF"/>
                </a:solidFill>
              </a14:hiddenFill>
            </a:ext>
          </a:extLst>
        </p:spPr>
      </p:pic>
      <p:pic>
        <p:nvPicPr>
          <p:cNvPr id="14360" name="Picture 24" descr="https://encrypted-tbn2.google.com/images?q=tbn:ANd9GcQzYWOU54k0MHxI84mXgxM2L9viYGg9cOevp1FIMVBAuVGlJYD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89733" y="2161528"/>
            <a:ext cx="837367" cy="468926"/>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bwMode="auto">
          <a:xfrm>
            <a:off x="4267201" y="4419600"/>
            <a:ext cx="2368180" cy="173235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b="1" dirty="0" smtClean="0">
                <a:latin typeface="Arial" charset="0"/>
                <a:ea typeface="ＭＳ Ｐゴシック" charset="-128"/>
                <a:cs typeface="ＭＳ Ｐゴシック" charset="-128"/>
              </a:rPr>
              <a:t>Global Certification</a:t>
            </a:r>
            <a:endParaRPr kumimoji="0" lang="en-US" sz="1800" b="0" i="1" u="none" strike="noStrike" cap="none" normalizeH="0" baseline="0" dirty="0">
              <a:ln>
                <a:noFill/>
              </a:ln>
              <a:solidFill>
                <a:schemeClr val="tx1"/>
              </a:solidFill>
              <a:effectLst/>
              <a:latin typeface="Arial" charset="0"/>
              <a:ea typeface="ＭＳ Ｐゴシック" charset="-128"/>
              <a:cs typeface="ＭＳ Ｐゴシック" charset="-128"/>
            </a:endParaRPr>
          </a:p>
        </p:txBody>
      </p:sp>
      <p:pic>
        <p:nvPicPr>
          <p:cNvPr id="14364" name="Picture 28" descr="http://comunicano.typepad.com/.a/6a00e54f1346a488340133ed16ff82970b-320wi"/>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48400" y="2819400"/>
            <a:ext cx="773961" cy="638518"/>
          </a:xfrm>
          <a:prstGeom prst="rect">
            <a:avLst/>
          </a:prstGeom>
          <a:noFill/>
          <a:extLst>
            <a:ext uri="{909E8E84-426E-40DD-AFC4-6F175D3DCCD1}">
              <a14:hiddenFill xmlns:a14="http://schemas.microsoft.com/office/drawing/2010/main">
                <a:solidFill>
                  <a:srgbClr val="FFFFFF"/>
                </a:solidFill>
              </a14:hiddenFill>
            </a:ext>
          </a:extLst>
        </p:spPr>
      </p:pic>
      <p:pic>
        <p:nvPicPr>
          <p:cNvPr id="14366" name="Picture 30" descr="http://www.cinterion.com/tl_files/cinterion/content/main/Partner/GCFColHorRGBJPG.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64910" y="4974850"/>
            <a:ext cx="1074714" cy="457514"/>
          </a:xfrm>
          <a:prstGeom prst="rect">
            <a:avLst/>
          </a:prstGeom>
          <a:noFill/>
          <a:extLst>
            <a:ext uri="{909E8E84-426E-40DD-AFC4-6F175D3DCCD1}">
              <a14:hiddenFill xmlns:a14="http://schemas.microsoft.com/office/drawing/2010/main">
                <a:solidFill>
                  <a:srgbClr val="FFFFFF"/>
                </a:solidFill>
              </a14:hiddenFill>
            </a:ext>
          </a:extLst>
        </p:spPr>
      </p:pic>
      <p:pic>
        <p:nvPicPr>
          <p:cNvPr id="14368" name="Picture 32" descr="http://powercords-b2b.com/wp-content/uploads/2011/12/UL-logo2.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30860" y="5513154"/>
            <a:ext cx="572250" cy="572250"/>
          </a:xfrm>
          <a:prstGeom prst="rect">
            <a:avLst/>
          </a:prstGeom>
          <a:noFill/>
          <a:extLst>
            <a:ext uri="{909E8E84-426E-40DD-AFC4-6F175D3DCCD1}">
              <a14:hiddenFill xmlns:a14="http://schemas.microsoft.com/office/drawing/2010/main">
                <a:solidFill>
                  <a:srgbClr val="FFFFFF"/>
                </a:solidFill>
              </a14:hiddenFill>
            </a:ext>
          </a:extLst>
        </p:spPr>
      </p:pic>
      <p:pic>
        <p:nvPicPr>
          <p:cNvPr id="14370" name="Picture 34" descr="bt-smart"/>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62600" y="4912972"/>
            <a:ext cx="916194" cy="1038783"/>
          </a:xfrm>
          <a:prstGeom prst="rect">
            <a:avLst/>
          </a:prstGeom>
          <a:noFill/>
          <a:extLst>
            <a:ext uri="{909E8E84-426E-40DD-AFC4-6F175D3DCCD1}">
              <a14:hiddenFill xmlns:a14="http://schemas.microsoft.com/office/drawing/2010/main">
                <a:solidFill>
                  <a:srgbClr val="FFFFFF"/>
                </a:solidFill>
              </a14:hiddenFill>
            </a:ext>
          </a:extLst>
        </p:spPr>
      </p:pic>
      <p:pic>
        <p:nvPicPr>
          <p:cNvPr id="14372" name="Picture 36" descr="Ho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81600" y="3524250"/>
            <a:ext cx="1704973" cy="514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2" name="Rectangle 41"/>
          <p:cNvSpPr/>
          <p:nvPr/>
        </p:nvSpPr>
        <p:spPr bwMode="auto">
          <a:xfrm>
            <a:off x="6743700" y="4439843"/>
            <a:ext cx="2241920" cy="171211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b="1" dirty="0" smtClean="0">
                <a:latin typeface="Arial" charset="0"/>
                <a:ea typeface="ＭＳ Ｐゴシック" charset="-128"/>
                <a:cs typeface="ＭＳ Ｐゴシック" charset="-128"/>
              </a:rPr>
              <a:t>Global Adoption</a:t>
            </a:r>
            <a:endParaRPr kumimoji="0" lang="en-US" sz="1800" b="0" i="1" u="none" strike="noStrike" cap="none" normalizeH="0" baseline="0" dirty="0">
              <a:ln>
                <a:noFill/>
              </a:ln>
              <a:solidFill>
                <a:schemeClr val="tx1"/>
              </a:solidFill>
              <a:effectLst/>
              <a:latin typeface="Arial" charset="0"/>
              <a:ea typeface="ＭＳ Ｐゴシック" charset="-128"/>
              <a:cs typeface="ＭＳ Ｐゴシック" charset="-128"/>
            </a:endParaRPr>
          </a:p>
        </p:txBody>
      </p:sp>
      <p:pic>
        <p:nvPicPr>
          <p:cNvPr id="14374" name="Picture 38" descr="http://www.unfoundation.org/assets/images/logos/campaigns/mhealth-alliance.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39903" y="4813657"/>
            <a:ext cx="1071559" cy="457199"/>
          </a:xfrm>
          <a:prstGeom prst="rect">
            <a:avLst/>
          </a:prstGeom>
          <a:noFill/>
          <a:extLst>
            <a:ext uri="{909E8E84-426E-40DD-AFC4-6F175D3DCCD1}">
              <a14:hiddenFill xmlns:a14="http://schemas.microsoft.com/office/drawing/2010/main">
                <a:solidFill>
                  <a:srgbClr val="FFFFFF"/>
                </a:solidFill>
              </a14:hiddenFill>
            </a:ext>
          </a:extLst>
        </p:spPr>
      </p:pic>
      <p:pic>
        <p:nvPicPr>
          <p:cNvPr id="14376" name="Picture 40" descr="http://www.itu.int/ITU-D/ict/partnership/images/Logo_ITU.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94082" y="5308846"/>
            <a:ext cx="615889" cy="698008"/>
          </a:xfrm>
          <a:prstGeom prst="rect">
            <a:avLst/>
          </a:prstGeom>
          <a:noFill/>
          <a:extLst>
            <a:ext uri="{909E8E84-426E-40DD-AFC4-6F175D3DCCD1}">
              <a14:hiddenFill xmlns:a14="http://schemas.microsoft.com/office/drawing/2010/main">
                <a:solidFill>
                  <a:srgbClr val="FFFFFF"/>
                </a:solidFill>
              </a14:hiddenFill>
            </a:ext>
          </a:extLst>
        </p:spPr>
      </p:pic>
      <p:pic>
        <p:nvPicPr>
          <p:cNvPr id="14378" name="Picture 42" descr="http://www.malariaworld.org/sites/default/files/WHO.gif"/>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64660" y="5334000"/>
            <a:ext cx="631106" cy="642939"/>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s://encrypted-tbn2.google.com/images?q=tbn:ANd9GcSWLizke6iSKbTodNxSe2swrXxSZpSxPtnoxkXM4sEz13E8A8PF"/>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93625" y="3612066"/>
            <a:ext cx="1477321" cy="369331"/>
          </a:xfrm>
          <a:prstGeom prst="rect">
            <a:avLst/>
          </a:prstGeom>
          <a:noFill/>
          <a:extLst>
            <a:ext uri="{909E8E84-426E-40DD-AFC4-6F175D3DCCD1}">
              <a14:hiddenFill xmlns:a14="http://schemas.microsoft.com/office/drawing/2010/main">
                <a:solidFill>
                  <a:srgbClr val="FFFFFF"/>
                </a:solidFill>
              </a14:hiddenFill>
            </a:ext>
          </a:extLst>
        </p:spPr>
      </p:pic>
      <p:pic>
        <p:nvPicPr>
          <p:cNvPr id="107522" name="Picture 2" descr="Fundacio TicSalut"/>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57500" y="5360112"/>
            <a:ext cx="952500" cy="762001"/>
          </a:xfrm>
          <a:prstGeom prst="rect">
            <a:avLst/>
          </a:prstGeom>
          <a:noFill/>
          <a:extLst>
            <a:ext uri="{909E8E84-426E-40DD-AFC4-6F175D3DCCD1}">
              <a14:hiddenFill xmlns:a14="http://schemas.microsoft.com/office/drawing/2010/main">
                <a:solidFill>
                  <a:srgbClr val="FFFFFF"/>
                </a:solidFill>
              </a14:hiddenFill>
            </a:ext>
          </a:extLst>
        </p:spPr>
      </p:pic>
      <p:pic>
        <p:nvPicPr>
          <p:cNvPr id="107526" name="Picture 6" descr="ATA"/>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10324" y="4793653"/>
            <a:ext cx="952500" cy="552450"/>
          </a:xfrm>
          <a:prstGeom prst="rect">
            <a:avLst/>
          </a:prstGeom>
          <a:noFill/>
          <a:extLst>
            <a:ext uri="{909E8E84-426E-40DD-AFC4-6F175D3DCCD1}">
              <a14:hiddenFill xmlns:a14="http://schemas.microsoft.com/office/drawing/2010/main">
                <a:solidFill>
                  <a:srgbClr val="FFFFFF"/>
                </a:solidFill>
              </a14:hiddenFill>
            </a:ext>
          </a:extLst>
        </p:spPr>
      </p:pic>
      <p:pic>
        <p:nvPicPr>
          <p:cNvPr id="107528" name="Picture 8" descr="CABA"/>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562350" y="4494227"/>
            <a:ext cx="495300" cy="762001"/>
          </a:xfrm>
          <a:prstGeom prst="rect">
            <a:avLst/>
          </a:prstGeom>
          <a:noFill/>
          <a:extLst>
            <a:ext uri="{909E8E84-426E-40DD-AFC4-6F175D3DCCD1}">
              <a14:hiddenFill xmlns:a14="http://schemas.microsoft.com/office/drawing/2010/main">
                <a:solidFill>
                  <a:srgbClr val="FFFFFF"/>
                </a:solidFill>
              </a14:hiddenFill>
            </a:ext>
          </a:extLst>
        </p:spPr>
      </p:pic>
      <p:pic>
        <p:nvPicPr>
          <p:cNvPr id="107530" name="Picture 10" descr="EuMHA"/>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626320" y="4494303"/>
            <a:ext cx="741144" cy="733733"/>
          </a:xfrm>
          <a:prstGeom prst="rect">
            <a:avLst/>
          </a:prstGeom>
          <a:noFill/>
          <a:extLst>
            <a:ext uri="{909E8E84-426E-40DD-AFC4-6F175D3DCCD1}">
              <a14:hiddenFill xmlns:a14="http://schemas.microsoft.com/office/drawing/2010/main">
                <a:solidFill>
                  <a:srgbClr val="FFFFFF"/>
                </a:solidFill>
              </a14:hiddenFill>
            </a:ext>
          </a:extLst>
        </p:spPr>
      </p:pic>
      <p:pic>
        <p:nvPicPr>
          <p:cNvPr id="107532" name="Picture 12" descr="IHT"/>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644763" y="5463300"/>
            <a:ext cx="952500" cy="657225"/>
          </a:xfrm>
          <a:prstGeom prst="rect">
            <a:avLst/>
          </a:prstGeom>
          <a:noFill/>
          <a:extLst>
            <a:ext uri="{909E8E84-426E-40DD-AFC4-6F175D3DCCD1}">
              <a14:hiddenFill xmlns:a14="http://schemas.microsoft.com/office/drawing/2010/main">
                <a:solidFill>
                  <a:srgbClr val="FFFFFF"/>
                </a:solidFill>
              </a14:hiddenFill>
            </a:ext>
          </a:extLst>
        </p:spPr>
      </p:pic>
      <p:pic>
        <p:nvPicPr>
          <p:cNvPr id="107534" name="Picture 14" descr="Nictiz"/>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66826" y="4829904"/>
            <a:ext cx="1107199" cy="199296"/>
          </a:xfrm>
          <a:prstGeom prst="rect">
            <a:avLst/>
          </a:prstGeom>
          <a:noFill/>
          <a:extLst>
            <a:ext uri="{909E8E84-426E-40DD-AFC4-6F175D3DCCD1}">
              <a14:hiddenFill xmlns:a14="http://schemas.microsoft.com/office/drawing/2010/main">
                <a:solidFill>
                  <a:srgbClr val="FFFFFF"/>
                </a:solidFill>
              </a14:hiddenFill>
            </a:ext>
          </a:extLst>
        </p:spPr>
      </p:pic>
      <p:pic>
        <p:nvPicPr>
          <p:cNvPr id="107536" name="Picture 16" descr="VDE e.V. (VDE-IMM)"/>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66826" y="5114925"/>
            <a:ext cx="9525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7538" name="Picture 18" descr="New Tools for Health"/>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239903" y="3249989"/>
            <a:ext cx="952500" cy="266701"/>
          </a:xfrm>
          <a:prstGeom prst="rect">
            <a:avLst/>
          </a:prstGeom>
          <a:noFill/>
          <a:extLst>
            <a:ext uri="{909E8E84-426E-40DD-AFC4-6F175D3DCCD1}">
              <a14:hiddenFill xmlns:a14="http://schemas.microsoft.com/office/drawing/2010/main">
                <a:solidFill>
                  <a:srgbClr val="FFFFFF"/>
                </a:solidFill>
              </a14:hiddenFill>
            </a:ext>
          </a:extLst>
        </p:spPr>
      </p:pic>
      <p:pic>
        <p:nvPicPr>
          <p:cNvPr id="107540" name="Picture 20" descr="PUCC"/>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74510" y="5495678"/>
            <a:ext cx="952500" cy="561976"/>
          </a:xfrm>
          <a:prstGeom prst="rect">
            <a:avLst/>
          </a:prstGeom>
          <a:noFill/>
          <a:extLst>
            <a:ext uri="{909E8E84-426E-40DD-AFC4-6F175D3DCCD1}">
              <a14:hiddenFill xmlns:a14="http://schemas.microsoft.com/office/drawing/2010/main">
                <a:solidFill>
                  <a:srgbClr val="FFFFFF"/>
                </a:solidFill>
              </a14:hiddenFill>
            </a:ext>
          </a:extLst>
        </p:spPr>
      </p:pic>
      <p:pic>
        <p:nvPicPr>
          <p:cNvPr id="102402" name="Picture 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836069" y="2176345"/>
            <a:ext cx="784337" cy="34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775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idx="4294967295"/>
          </p:nvPr>
        </p:nvSpPr>
        <p:spPr>
          <a:xfrm>
            <a:off x="304800" y="533400"/>
            <a:ext cx="8229600" cy="914400"/>
          </a:xfrm>
        </p:spPr>
        <p:txBody>
          <a:bodyPr/>
          <a:lstStyle/>
          <a:p>
            <a:r>
              <a:rPr lang="en-US" sz="3200" b="1" smtClean="0">
                <a:solidFill>
                  <a:srgbClr val="FFB817"/>
                </a:solidFill>
                <a:latin typeface="Arial" charset="0"/>
              </a:rPr>
              <a:t>Interoperability is a Key Driver for Adoption in mHealth</a:t>
            </a:r>
            <a:endParaRPr lang="en-US" sz="3200" b="1" smtClean="0">
              <a:solidFill>
                <a:srgbClr val="98AB22"/>
              </a:solidFill>
              <a:latin typeface="Arial" charset="0"/>
            </a:endParaRPr>
          </a:p>
        </p:txBody>
      </p:sp>
      <p:sp>
        <p:nvSpPr>
          <p:cNvPr id="122882" name="Rectangle 3"/>
          <p:cNvSpPr>
            <a:spLocks noGrp="1" noChangeArrowheads="1"/>
          </p:cNvSpPr>
          <p:nvPr>
            <p:ph type="body" idx="4294967295"/>
          </p:nvPr>
        </p:nvSpPr>
        <p:spPr>
          <a:xfrm>
            <a:off x="304800" y="1600200"/>
            <a:ext cx="8229600" cy="4724400"/>
          </a:xfrm>
        </p:spPr>
        <p:txBody>
          <a:bodyPr/>
          <a:lstStyle/>
          <a:p>
            <a:r>
              <a:rPr lang="en-US" sz="2300" dirty="0" smtClean="0">
                <a:solidFill>
                  <a:schemeClr val="tx1"/>
                </a:solidFill>
              </a:rPr>
              <a:t>Enables convenient, robust data exchange </a:t>
            </a:r>
          </a:p>
          <a:p>
            <a:r>
              <a:rPr lang="en-US" sz="2300" dirty="0" smtClean="0">
                <a:solidFill>
                  <a:schemeClr val="tx1"/>
                </a:solidFill>
              </a:rPr>
              <a:t>Reaches Large Scale - Simplifies consolidation of health data from different sources</a:t>
            </a:r>
          </a:p>
          <a:p>
            <a:r>
              <a:rPr lang="en-US" sz="2300" dirty="0" smtClean="0">
                <a:solidFill>
                  <a:schemeClr val="tx1"/>
                </a:solidFill>
              </a:rPr>
              <a:t>Ease of use promotes positive user experience (providers, patients, administrators)</a:t>
            </a:r>
          </a:p>
          <a:p>
            <a:r>
              <a:rPr lang="en-US" sz="2300" dirty="0" smtClean="0">
                <a:solidFill>
                  <a:schemeClr val="tx1"/>
                </a:solidFill>
              </a:rPr>
              <a:t>Introduces new flexibility for launching &amp; maintaining home health and other PCH programs</a:t>
            </a:r>
          </a:p>
          <a:p>
            <a:pPr lvl="1"/>
            <a:r>
              <a:rPr lang="en-US" sz="2300" dirty="0" smtClean="0">
                <a:solidFill>
                  <a:schemeClr val="tx1"/>
                </a:solidFill>
              </a:rPr>
              <a:t>Devices guaranteed for forward/backward compatibility with all Continua-ready products</a:t>
            </a:r>
          </a:p>
          <a:p>
            <a:pPr lvl="1"/>
            <a:r>
              <a:rPr lang="en-US" sz="2300" dirty="0" smtClean="0">
                <a:solidFill>
                  <a:schemeClr val="tx1"/>
                </a:solidFill>
              </a:rPr>
              <a:t>Same-use devices are interchangeable</a:t>
            </a:r>
          </a:p>
          <a:p>
            <a:pPr lvl="1"/>
            <a:r>
              <a:rPr lang="en-US" sz="2300" dirty="0" smtClean="0">
                <a:solidFill>
                  <a:schemeClr val="tx1"/>
                </a:solidFill>
              </a:rPr>
              <a:t>Easy to expand or add new programs due to </a:t>
            </a:r>
            <a:br>
              <a:rPr lang="en-US" sz="2300" dirty="0" smtClean="0">
                <a:solidFill>
                  <a:schemeClr val="tx1"/>
                </a:solidFill>
              </a:rPr>
            </a:br>
            <a:r>
              <a:rPr lang="en-US" sz="2300" dirty="0" smtClean="0">
                <a:solidFill>
                  <a:schemeClr val="tx1"/>
                </a:solidFill>
              </a:rPr>
              <a:t>plug-and-play connectivity</a:t>
            </a:r>
          </a:p>
          <a:p>
            <a:pPr lvl="1"/>
            <a:endParaRPr lang="en-US" sz="2300" dirty="0" smtClean="0">
              <a:solidFill>
                <a:schemeClr val="tx1"/>
              </a:solidFill>
            </a:endParaRPr>
          </a:p>
        </p:txBody>
      </p:sp>
    </p:spTree>
    <p:extLst>
      <p:ext uri="{BB962C8B-B14F-4D97-AF65-F5344CB8AC3E}">
        <p14:creationId xmlns:p14="http://schemas.microsoft.com/office/powerpoint/2010/main" val="3905313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0" y="609600"/>
            <a:ext cx="8948738" cy="5948363"/>
          </a:xfrm>
          <a:prstGeom prst="rect">
            <a:avLst/>
          </a:prstGeom>
          <a:noFill/>
          <a:ln w="9525">
            <a:noFill/>
            <a:miter lim="800000"/>
            <a:headEnd/>
            <a:tailEnd/>
          </a:ln>
        </p:spPr>
        <p:txBody>
          <a:bodyPr/>
          <a:lstStyle/>
          <a:p>
            <a:pPr eaLnBrk="1" hangingPunct="1">
              <a:defRPr/>
            </a:pPr>
            <a:r>
              <a:rPr lang="en-US" sz="3400" b="1" kern="0" dirty="0">
                <a:latin typeface="+mj-lt"/>
                <a:ea typeface="+mj-ea"/>
                <a:cs typeface="+mj-cs"/>
              </a:rPr>
              <a:t>Thank you!</a:t>
            </a:r>
            <a:r>
              <a:rPr lang="en-US" b="1" kern="0" dirty="0">
                <a:latin typeface="+mj-lt"/>
                <a:ea typeface="+mj-ea"/>
                <a:cs typeface="+mj-cs"/>
              </a:rPr>
              <a:t/>
            </a:r>
            <a:br>
              <a:rPr lang="en-US" b="1" kern="0" dirty="0">
                <a:latin typeface="+mj-lt"/>
                <a:ea typeface="+mj-ea"/>
                <a:cs typeface="+mj-cs"/>
              </a:rPr>
            </a:br>
            <a:r>
              <a:rPr lang="en-US" b="1" kern="0" dirty="0">
                <a:latin typeface="+mj-lt"/>
                <a:ea typeface="+mj-ea"/>
                <a:cs typeface="+mj-cs"/>
              </a:rPr>
              <a:t/>
            </a:r>
            <a:br>
              <a:rPr lang="en-US" b="1" kern="0" dirty="0">
                <a:latin typeface="+mj-lt"/>
                <a:ea typeface="+mj-ea"/>
                <a:cs typeface="+mj-cs"/>
              </a:rPr>
            </a:br>
            <a:r>
              <a:rPr lang="en-US" b="1" kern="0" dirty="0">
                <a:latin typeface="+mj-lt"/>
                <a:ea typeface="+mj-ea"/>
                <a:cs typeface="+mj-cs"/>
              </a:rPr>
              <a:t>					</a:t>
            </a:r>
          </a:p>
          <a:p>
            <a:pPr eaLnBrk="1" hangingPunct="1">
              <a:defRPr/>
            </a:pPr>
            <a:r>
              <a:rPr lang="en-US" b="1" kern="0" dirty="0">
                <a:latin typeface="+mj-lt"/>
                <a:ea typeface="+mj-ea"/>
                <a:cs typeface="+mj-cs"/>
              </a:rPr>
              <a:t>					For more information or to 					join Continua Health 						Alliance…</a:t>
            </a:r>
            <a:r>
              <a:rPr lang="en-US" sz="3400" b="1" kern="0" dirty="0">
                <a:latin typeface="+mj-lt"/>
                <a:ea typeface="+mj-ea"/>
                <a:cs typeface="+mj-cs"/>
              </a:rPr>
              <a:t/>
            </a:r>
            <a:br>
              <a:rPr lang="en-US" sz="3400" b="1" kern="0" dirty="0">
                <a:latin typeface="+mj-lt"/>
                <a:ea typeface="+mj-ea"/>
                <a:cs typeface="+mj-cs"/>
              </a:rPr>
            </a:br>
            <a:r>
              <a:rPr lang="en-US" b="1" kern="0" dirty="0">
                <a:latin typeface="+mj-lt"/>
                <a:ea typeface="+mj-ea"/>
                <a:cs typeface="+mj-cs"/>
              </a:rPr>
              <a:t/>
            </a:r>
            <a:br>
              <a:rPr lang="en-US" b="1" kern="0" dirty="0">
                <a:latin typeface="+mj-lt"/>
                <a:ea typeface="+mj-ea"/>
                <a:cs typeface="+mj-cs"/>
              </a:rPr>
            </a:br>
            <a:r>
              <a:rPr lang="en-US" b="1" kern="0" dirty="0">
                <a:latin typeface="+mj-lt"/>
                <a:ea typeface="+mj-ea"/>
                <a:cs typeface="+mj-cs"/>
              </a:rPr>
              <a:t>			Sign up for our newsletter</a:t>
            </a:r>
            <a:r>
              <a:rPr lang="en-US" sz="3400" b="1" kern="0" dirty="0">
                <a:latin typeface="+mj-lt"/>
                <a:ea typeface="+mj-ea"/>
                <a:cs typeface="+mj-cs"/>
              </a:rPr>
              <a:t/>
            </a:r>
            <a:br>
              <a:rPr lang="en-US" sz="3400" b="1" kern="0" dirty="0">
                <a:latin typeface="+mj-lt"/>
                <a:ea typeface="+mj-ea"/>
                <a:cs typeface="+mj-cs"/>
              </a:rPr>
            </a:br>
            <a:r>
              <a:rPr lang="en-US" sz="3400" b="1" kern="0" dirty="0">
                <a:latin typeface="+mj-lt"/>
                <a:ea typeface="+mj-ea"/>
                <a:cs typeface="+mj-cs"/>
              </a:rPr>
              <a:t>			</a:t>
            </a:r>
            <a:r>
              <a:rPr lang="en-US" sz="2000" b="1" kern="0" dirty="0">
                <a:solidFill>
                  <a:srgbClr val="FFB817"/>
                </a:solidFill>
                <a:latin typeface="+mj-lt"/>
                <a:ea typeface="+mj-ea"/>
                <a:cs typeface="+mj-cs"/>
                <a:hlinkClick r:id="rId3"/>
              </a:rPr>
              <a:t>admin@continuaalliance.org</a:t>
            </a:r>
            <a:r>
              <a:rPr lang="en-US" sz="2000" b="1" kern="0" dirty="0">
                <a:solidFill>
                  <a:srgbClr val="FFB817"/>
                </a:solidFill>
                <a:latin typeface="+mj-lt"/>
                <a:ea typeface="+mj-ea"/>
                <a:cs typeface="+mj-cs"/>
              </a:rPr>
              <a:t> </a:t>
            </a:r>
            <a:r>
              <a:rPr lang="en-US" sz="2000" b="1" kern="0" dirty="0">
                <a:solidFill>
                  <a:schemeClr val="bg1"/>
                </a:solidFill>
                <a:latin typeface="+mj-lt"/>
                <a:ea typeface="+mj-ea"/>
                <a:cs typeface="+mj-cs"/>
              </a:rPr>
              <a:t/>
            </a:r>
            <a:br>
              <a:rPr lang="en-US" sz="2000" b="1" kern="0" dirty="0">
                <a:solidFill>
                  <a:schemeClr val="bg1"/>
                </a:solidFill>
                <a:latin typeface="+mj-lt"/>
                <a:ea typeface="+mj-ea"/>
                <a:cs typeface="+mj-cs"/>
              </a:rPr>
            </a:br>
            <a:r>
              <a:rPr lang="en-US" sz="2000" b="1" kern="0" dirty="0">
                <a:latin typeface="+mj-lt"/>
                <a:ea typeface="+mj-ea"/>
                <a:cs typeface="+mj-cs"/>
              </a:rPr>
              <a:t/>
            </a:r>
            <a:br>
              <a:rPr lang="en-US" sz="2000" b="1" kern="0" dirty="0">
                <a:latin typeface="+mj-lt"/>
                <a:ea typeface="+mj-ea"/>
                <a:cs typeface="+mj-cs"/>
              </a:rPr>
            </a:br>
            <a:r>
              <a:rPr lang="en-US" sz="2000" b="1" kern="0" dirty="0">
                <a:latin typeface="+mj-lt"/>
                <a:ea typeface="+mj-ea"/>
                <a:cs typeface="+mj-cs"/>
              </a:rPr>
              <a:t>			</a:t>
            </a:r>
            <a:r>
              <a:rPr lang="en-US" b="1" kern="0" dirty="0">
                <a:latin typeface="+mj-lt"/>
                <a:ea typeface="+mj-ea"/>
                <a:cs typeface="+mj-cs"/>
              </a:rPr>
              <a:t>Visit our website</a:t>
            </a:r>
            <a:r>
              <a:rPr lang="en-US" sz="2000" b="1" kern="0" dirty="0">
                <a:latin typeface="+mj-lt"/>
                <a:ea typeface="+mj-ea"/>
                <a:cs typeface="+mj-cs"/>
              </a:rPr>
              <a:t/>
            </a:r>
            <a:br>
              <a:rPr lang="en-US" sz="2000" b="1" kern="0" dirty="0">
                <a:latin typeface="+mj-lt"/>
                <a:ea typeface="+mj-ea"/>
                <a:cs typeface="+mj-cs"/>
              </a:rPr>
            </a:br>
            <a:r>
              <a:rPr lang="en-US" sz="2000" b="1" kern="0" dirty="0">
                <a:latin typeface="+mj-lt"/>
                <a:ea typeface="+mj-ea"/>
                <a:cs typeface="+mj-cs"/>
              </a:rPr>
              <a:t>			</a:t>
            </a:r>
            <a:r>
              <a:rPr lang="en-US" sz="2000" b="1" kern="0" dirty="0">
                <a:latin typeface="+mj-lt"/>
                <a:ea typeface="+mj-ea"/>
                <a:cs typeface="+mj-cs"/>
                <a:hlinkClick r:id="rId4"/>
              </a:rPr>
              <a:t>www.continuaalliance.org</a:t>
            </a:r>
            <a:r>
              <a:rPr lang="en-US" sz="2000" b="1" kern="0" dirty="0">
                <a:latin typeface="+mj-lt"/>
                <a:ea typeface="+mj-ea"/>
                <a:cs typeface="+mj-cs"/>
              </a:rPr>
              <a:t/>
            </a:r>
            <a:br>
              <a:rPr lang="en-US" sz="2000" b="1" kern="0" dirty="0">
                <a:latin typeface="+mj-lt"/>
                <a:ea typeface="+mj-ea"/>
                <a:cs typeface="+mj-cs"/>
              </a:rPr>
            </a:br>
            <a:r>
              <a:rPr lang="en-US" sz="2000" b="1" kern="0" dirty="0">
                <a:latin typeface="+mj-lt"/>
                <a:ea typeface="+mj-ea"/>
                <a:cs typeface="+mj-cs"/>
              </a:rPr>
              <a:t/>
            </a:r>
            <a:br>
              <a:rPr lang="en-US" sz="2000" b="1" kern="0" dirty="0">
                <a:latin typeface="+mj-lt"/>
                <a:ea typeface="+mj-ea"/>
                <a:cs typeface="+mj-cs"/>
              </a:rPr>
            </a:br>
            <a:endParaRPr lang="en-US" sz="2000" kern="0" dirty="0">
              <a:latin typeface="+mj-lt"/>
              <a:ea typeface="+mj-ea"/>
              <a:cs typeface="+mj-cs"/>
            </a:endParaRPr>
          </a:p>
          <a:p>
            <a:pPr eaLnBrk="1" hangingPunct="1">
              <a:defRPr/>
            </a:pPr>
            <a:endParaRPr lang="en-US" sz="2000" b="1" kern="0" dirty="0">
              <a:latin typeface="+mj-lt"/>
              <a:ea typeface="+mj-ea"/>
              <a:cs typeface="+mj-cs"/>
            </a:endParaRPr>
          </a:p>
          <a:p>
            <a:pPr eaLnBrk="1" hangingPunct="1">
              <a:defRPr/>
            </a:pPr>
            <a:r>
              <a:rPr lang="en-US" sz="2000" b="1" kern="0" dirty="0">
                <a:latin typeface="+mj-lt"/>
                <a:ea typeface="+mj-ea"/>
                <a:cs typeface="+mj-cs"/>
              </a:rPr>
              <a:t/>
            </a:r>
            <a:br>
              <a:rPr lang="en-US" sz="2000" b="1" kern="0" dirty="0">
                <a:latin typeface="+mj-lt"/>
                <a:ea typeface="+mj-ea"/>
                <a:cs typeface="+mj-cs"/>
              </a:rPr>
            </a:br>
            <a:r>
              <a:rPr lang="en-US" b="1" kern="0" dirty="0">
                <a:latin typeface="+mj-lt"/>
                <a:ea typeface="+mj-ea"/>
                <a:cs typeface="+mj-cs"/>
              </a:rPr>
              <a:t/>
            </a:r>
            <a:br>
              <a:rPr lang="en-US" b="1" kern="0" dirty="0">
                <a:latin typeface="+mj-lt"/>
                <a:ea typeface="+mj-ea"/>
                <a:cs typeface="+mj-cs"/>
              </a:rPr>
            </a:br>
            <a:endParaRPr lang="en-US" sz="2800" b="1" kern="0" dirty="0">
              <a:latin typeface="+mj-lt"/>
              <a:ea typeface="+mj-ea"/>
              <a:cs typeface="+mj-cs"/>
            </a:endParaRPr>
          </a:p>
        </p:txBody>
      </p:sp>
      <p:pic>
        <p:nvPicPr>
          <p:cNvPr id="34819" name="Picture 4"/>
          <p:cNvPicPr>
            <a:picLocks noChangeAspect="1" noChangeArrowheads="1"/>
          </p:cNvPicPr>
          <p:nvPr/>
        </p:nvPicPr>
        <p:blipFill>
          <a:blip r:embed="rId5"/>
          <a:srcRect r="4449" b="14285"/>
          <a:stretch>
            <a:fillRect/>
          </a:stretch>
        </p:blipFill>
        <p:spPr bwMode="auto">
          <a:xfrm>
            <a:off x="2895600" y="5638800"/>
            <a:ext cx="1295400" cy="457200"/>
          </a:xfrm>
          <a:prstGeom prst="rect">
            <a:avLst/>
          </a:prstGeom>
          <a:noFill/>
          <a:ln w="9525">
            <a:noFill/>
            <a:miter lim="800000"/>
            <a:headEnd/>
            <a:tailEnd/>
          </a:ln>
        </p:spPr>
      </p:pic>
      <p:pic>
        <p:nvPicPr>
          <p:cNvPr id="34820" name="Picture 6"/>
          <p:cNvPicPr>
            <a:picLocks noChangeAspect="1" noChangeArrowheads="1"/>
          </p:cNvPicPr>
          <p:nvPr/>
        </p:nvPicPr>
        <p:blipFill>
          <a:blip r:embed="rId6"/>
          <a:srcRect/>
          <a:stretch>
            <a:fillRect/>
          </a:stretch>
        </p:blipFill>
        <p:spPr bwMode="auto">
          <a:xfrm>
            <a:off x="4572000" y="5638800"/>
            <a:ext cx="1223963"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CTANGLE 2_SHAPECLASSPROTECTIONTYPE" val="0"/>
  <p:tag name="TEXT BOX 3_SHAPECLASSPROTECTIONTYPE" val="47"/>
  <p:tag name="TEXT BOX 4_SHAPECLASSPROTECTIONTYPE" val="15"/>
  <p:tag name="TEXT BOX 5_SHAPECLASSPROTECTIONTYPE" val="47"/>
  <p:tag name="PICTURE 6_SHAPECLASSPROTECTIONTYPE" val="15"/>
  <p:tag name="TEXT BOX 7_SHAPECLASSPROTECTIONTYPE" val="15"/>
  <p:tag name="SHAPESETGROUPCLASSNAME" val="ShapeSetGroup2"/>
  <p:tag name="SHAPESETCLASSNAME" val="TITLEONLY"/>
  <p:tag name="COLORSETGROUPCLASSNAME" val="ColorSetGroupLight"/>
  <p:tag name="COLORSETCLASSNAME" val="ColorSet1"/>
  <p:tag name="FONTSETGROUPCLASSNAME" val="FontSetGroup2"/>
  <p:tag name="STYLESETGROUPCLASSNAME" val="StyleSetGroup1"/>
  <p:tag name="MAPNAME" val="Map1"/>
  <p:tag name="CFG.LAYOUT" val="Default"/>
  <p:tag name="CONFIG" val="Default"/>
  <p:tag name="MLI" val="1"/>
  <p:tag name="ML_1" val="Phi"/>
  <p:tag name="FIELDS.INITIALIZED" val="1"/>
  <p:tag name="RECTANGLE 8_SHAPECLASSPROTECTIONTYPE" val="0"/>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
</p:tagLst>
</file>

<file path=ppt/tags/tag12.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
</p:tagLst>
</file>

<file path=ppt/tags/tag13.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
</p:tagLst>
</file>

<file path=ppt/tags/tag14.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
</p:tagLst>
</file>

<file path=ppt/tags/tag15.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
</p:tagLst>
</file>

<file path=ppt/tags/tag2.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ONLY"/>
  <p:tag name="COLORSETGROUPCLASSNAME" val="ColorSetGroupLight"/>
  <p:tag name="FONTSETGROUPCLASSNAME" val="FontSetGroup2"/>
  <p:tag name="SHAPECLASSNAME" val="TitleOnSlide"/>
  <p:tag name="SHAPECLASSPROTECTIONTYPE" val="0"/>
  <p:tag name="COLORS" val="-2;-2;-2;-2;SlideTextFontColor"/>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
</p:tagLst>
</file>

<file path=ppt/tags/tag4.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
</p:tagLst>
</file>

<file path=ppt/tags/tag5.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
</p:tagLst>
</file>

<file path=ppt/tags/tag6.xml><?xml version="1.0" encoding="utf-8"?>
<p:tagLst xmlns:a="http://schemas.openxmlformats.org/drawingml/2006/main" xmlns:r="http://schemas.openxmlformats.org/officeDocument/2006/relationships" xmlns:p="http://schemas.openxmlformats.org/presentationml/2006/main">
  <p:tag name="COLORSETCLASSNAME" val="ColorSet1"/>
  <p:tag name="COLORS" val="-2;-2;-2;-2;-1"/>
</p:tagLst>
</file>

<file path=ppt/tags/tag7.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1"/>
  <p:tag name="COLORS" val="-2;-2;-2;-2;-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714A8851139441A05482C1F1FF7A11" ma:contentTypeVersion="3" ma:contentTypeDescription="Create a new document." ma:contentTypeScope="" ma:versionID="c994c492a03019fa369b4215cac54fcd">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384600-9ED7-4325-A6A5-7626128D00A6}"/>
</file>

<file path=customXml/itemProps2.xml><?xml version="1.0" encoding="utf-8"?>
<ds:datastoreItem xmlns:ds="http://schemas.openxmlformats.org/officeDocument/2006/customXml" ds:itemID="{6E07DE61-50EB-447B-BD01-8834A74F4A8B}"/>
</file>

<file path=customXml/itemProps3.xml><?xml version="1.0" encoding="utf-8"?>
<ds:datastoreItem xmlns:ds="http://schemas.openxmlformats.org/officeDocument/2006/customXml" ds:itemID="{2CEE13E5-CB16-44CF-8C4B-ACE828D7F666}"/>
</file>

<file path=docProps/app.xml><?xml version="1.0" encoding="utf-8"?>
<Properties xmlns="http://schemas.openxmlformats.org/officeDocument/2006/extended-properties" xmlns:vt="http://schemas.openxmlformats.org/officeDocument/2006/docPropsVTypes">
  <Template/>
  <TotalTime>9432</TotalTime>
  <Words>691</Words>
  <Application>Microsoft Office PowerPoint</Application>
  <PresentationFormat>On-screen Show (4:3)</PresentationFormat>
  <Paragraphs>133</Paragraphs>
  <Slides>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Blank Presentation</vt:lpstr>
      <vt:lpstr>Microsoft Excel 97-2003 Worksheet</vt:lpstr>
      <vt:lpstr>About Continua Health Alliance:</vt:lpstr>
      <vt:lpstr>A Solution: Personal Connected Healthcare</vt:lpstr>
      <vt:lpstr>PowerPoint Presentation</vt:lpstr>
      <vt:lpstr>Benefits of Personal Connected Health</vt:lpstr>
      <vt:lpstr>Already Complete: Interfaces &amp; Standards</vt:lpstr>
      <vt:lpstr>Continua Interfaces Enable Rapid Deployments &amp; Cost Savings</vt:lpstr>
      <vt:lpstr>Industry Organizations Working with Continua</vt:lpstr>
      <vt:lpstr>Interoperability is a Key Driver for Adoption in mHealth</vt:lpstr>
      <vt:lpstr>PowerPoint Presentation</vt:lpstr>
    </vt:vector>
  </TitlesOfParts>
  <Company>Zoom Studio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Budd</dc:creator>
  <cp:lastModifiedBy>Chuck Parker</cp:lastModifiedBy>
  <cp:revision>225</cp:revision>
  <dcterms:created xsi:type="dcterms:W3CDTF">2010-10-25T21:03:02Z</dcterms:created>
  <dcterms:modified xsi:type="dcterms:W3CDTF">2012-11-19T05:34:52Z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0x01010058714A8851139441A05482C1F1FF7A11</vt:lpwstr>
  </property>
</Properties>
</file>