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97" r:id="rId1"/>
  </p:sldMasterIdLst>
  <p:notesMasterIdLst>
    <p:notesMasterId r:id="rId16"/>
  </p:notesMasterIdLst>
  <p:sldIdLst>
    <p:sldId id="256" r:id="rId2"/>
    <p:sldId id="258" r:id="rId3"/>
    <p:sldId id="259" r:id="rId4"/>
    <p:sldId id="260" r:id="rId5"/>
    <p:sldId id="270" r:id="rId6"/>
    <p:sldId id="272" r:id="rId7"/>
    <p:sldId id="273" r:id="rId8"/>
    <p:sldId id="274" r:id="rId9"/>
    <p:sldId id="265" r:id="rId10"/>
    <p:sldId id="266" r:id="rId11"/>
    <p:sldId id="268" r:id="rId12"/>
    <p:sldId id="267" r:id="rId13"/>
    <p:sldId id="271" r:id="rId14"/>
    <p:sldId id="264" r:id="rId15"/>
  </p:sldIdLst>
  <p:sldSz cx="12188825" cy="6858000"/>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31" autoAdjust="0"/>
    <p:restoredTop sz="86422" autoAdjust="0"/>
  </p:normalViewPr>
  <p:slideViewPr>
    <p:cSldViewPr snapToGrid="0" snapToObjects="1">
      <p:cViewPr varScale="1">
        <p:scale>
          <a:sx n="87" d="100"/>
          <a:sy n="87" d="100"/>
        </p:scale>
        <p:origin x="-128" y="-240"/>
      </p:cViewPr>
      <p:guideLst>
        <p:guide orient="horz" pos="2160"/>
        <p:guide pos="3839"/>
      </p:guideLst>
    </p:cSldViewPr>
  </p:slideViewPr>
  <p:outlineViewPr>
    <p:cViewPr>
      <p:scale>
        <a:sx n="33" d="100"/>
        <a:sy n="33" d="100"/>
      </p:scale>
      <p:origin x="0" y="96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EA3071BE-318E-0348-A048-E1DB4513EA7C}" type="datetimeFigureOut">
              <a:rPr lang="en-US" smtClean="0"/>
              <a:t>11/2/12</a:t>
            </a:fld>
            <a:endParaRPr lang="en-US"/>
          </a:p>
        </p:txBody>
      </p:sp>
      <p:sp>
        <p:nvSpPr>
          <p:cNvPr id="4" name="Slide Image Placeholder 3"/>
          <p:cNvSpPr>
            <a:spLocks noGrp="1" noRot="1" noChangeAspect="1"/>
          </p:cNvSpPr>
          <p:nvPr>
            <p:ph type="sldImg" idx="2"/>
          </p:nvPr>
        </p:nvSpPr>
        <p:spPr>
          <a:xfrm>
            <a:off x="331788" y="696913"/>
            <a:ext cx="6194425"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6600A4FC-92C8-6248-8963-090C39B66013}" type="slidenum">
              <a:rPr lang="en-US" smtClean="0"/>
              <a:t>‹#›</a:t>
            </a:fld>
            <a:endParaRPr lang="en-US"/>
          </a:p>
        </p:txBody>
      </p:sp>
    </p:spTree>
    <p:extLst>
      <p:ext uri="{BB962C8B-B14F-4D97-AF65-F5344CB8AC3E}">
        <p14:creationId xmlns:p14="http://schemas.microsoft.com/office/powerpoint/2010/main" val="3432838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cs typeface="ＭＳ Ｐゴシック" charset="0"/>
              </a:rPr>
              <a:t>National standards example, telephone plugs</a:t>
            </a:r>
          </a:p>
          <a:p>
            <a:pPr lvl="1"/>
            <a:r>
              <a:rPr lang="en-US">
                <a:ea typeface="ＭＳ Ｐゴシック" charset="0"/>
              </a:rPr>
              <a:t>Each country with a different telephone plug</a:t>
            </a:r>
          </a:p>
          <a:p>
            <a:pPr lvl="1"/>
            <a:r>
              <a:rPr lang="en-US">
                <a:ea typeface="ＭＳ Ｐゴシック" charset="0"/>
              </a:rPr>
              <a:t>Requires a bag full of adapters.</a:t>
            </a:r>
          </a:p>
          <a:p>
            <a:pPr lvl="1"/>
            <a:r>
              <a:rPr lang="en-US">
                <a:ea typeface="ＭＳ Ｐゴシック" charset="0"/>
              </a:rPr>
              <a:t>Fortunately, analog POTS is pretty much the same in all countries, but</a:t>
            </a:r>
          </a:p>
          <a:p>
            <a:pPr lvl="1"/>
            <a:r>
              <a:rPr lang="en-US">
                <a:ea typeface="ＭＳ Ｐゴシック" charset="0"/>
              </a:rPr>
              <a:t>National-specific dial and numbering plans</a:t>
            </a:r>
          </a:p>
          <a:p>
            <a:pPr lvl="1"/>
            <a:r>
              <a:rPr lang="en-US">
                <a:ea typeface="ＭＳ Ｐゴシック" charset="0"/>
              </a:rPr>
              <a:t>National-specific tones, announcements, etc.</a:t>
            </a:r>
          </a:p>
          <a:p>
            <a:pPr lvl="1"/>
            <a:r>
              <a:rPr lang="en-US">
                <a:ea typeface="ＭＳ Ｐゴシック" charset="0"/>
              </a:rPr>
              <a:t>National specific levels (e.g., modems)</a:t>
            </a:r>
          </a:p>
          <a:p>
            <a:pPr lvl="1"/>
            <a:r>
              <a:rPr lang="en-US">
                <a:ea typeface="ＭＳ Ｐゴシック" charset="0"/>
              </a:rPr>
              <a:t>Nation-by-nation approvals.</a:t>
            </a:r>
          </a:p>
          <a:p>
            <a:endParaRPr lang="en-US">
              <a:ea typeface="ＭＳ Ｐゴシック" charset="0"/>
              <a:cs typeface="ＭＳ Ｐゴシック" charset="0"/>
            </a:endParaRPr>
          </a:p>
          <a:p>
            <a:r>
              <a:rPr lang="en-US">
                <a:ea typeface="ＭＳ Ｐゴシック" charset="0"/>
                <a:cs typeface="ＭＳ Ｐゴシック" charset="0"/>
              </a:rPr>
              <a:t>Note</a:t>
            </a:r>
          </a:p>
          <a:p>
            <a:endParaRPr lang="en-US">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lvl1pPr defTabSz="903288" eaLnBrk="0" hangingPunct="0">
              <a:defRPr sz="2400" b="1">
                <a:solidFill>
                  <a:schemeClr val="tx2"/>
                </a:solidFill>
                <a:latin typeface="Arial" charset="0"/>
                <a:ea typeface="ＭＳ Ｐゴシック" charset="0"/>
                <a:cs typeface="ＭＳ Ｐゴシック" charset="0"/>
              </a:defRPr>
            </a:lvl1pPr>
            <a:lvl2pPr marL="37931725" indent="-37474525" defTabSz="903288"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fld id="{0DDA5369-6FE3-1C45-856B-87A0900CDA18}" type="slidenum">
              <a:rPr lang="en-US" sz="800" b="0">
                <a:solidFill>
                  <a:schemeClr val="tx1"/>
                </a:solidFill>
              </a:rPr>
              <a:pPr/>
              <a:t>2</a:t>
            </a:fld>
            <a:endParaRPr lang="en-US" sz="800" b="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cs typeface="ＭＳ Ｐゴシック" charset="0"/>
              </a:rPr>
              <a:t>Ethernet</a:t>
            </a:r>
          </a:p>
          <a:p>
            <a:pPr lvl="1"/>
            <a:r>
              <a:rPr lang="en-US">
                <a:ea typeface="ＭＳ Ｐゴシック" charset="0"/>
              </a:rPr>
              <a:t>Same Ethernet jack, plug, electrical levels globally.</a:t>
            </a:r>
          </a:p>
          <a:p>
            <a:pPr lvl="1"/>
            <a:r>
              <a:rPr lang="en-US">
                <a:ea typeface="ＭＳ Ｐゴシック" charset="0"/>
              </a:rPr>
              <a:t>One connector globally</a:t>
            </a:r>
          </a:p>
          <a:p>
            <a:endParaRPr lang="en-US">
              <a:ea typeface="ＭＳ Ｐゴシック" charset="0"/>
              <a:cs typeface="ＭＳ Ｐゴシック" charset="0"/>
            </a:endParaRPr>
          </a:p>
          <a:p>
            <a:r>
              <a:rPr lang="en-US">
                <a:ea typeface="ＭＳ Ｐゴシック" charset="0"/>
                <a:cs typeface="ＭＳ Ｐゴシック" charset="0"/>
              </a:rPr>
              <a:t>PPP</a:t>
            </a:r>
          </a:p>
          <a:p>
            <a:pPr lvl="1"/>
            <a:r>
              <a:rPr lang="en-US">
                <a:ea typeface="ＭＳ Ｐゴシック" charset="0"/>
              </a:rPr>
              <a:t>Same PPP standard globally.</a:t>
            </a:r>
          </a:p>
          <a:p>
            <a:pPr lvl="1"/>
            <a:r>
              <a:rPr lang="en-US">
                <a:ea typeface="ＭＳ Ｐゴシック" charset="0"/>
              </a:rPr>
              <a:t>Once a modem connection is established, PPP connects globally</a:t>
            </a:r>
          </a:p>
          <a:p>
            <a:endParaRPr lang="en-US">
              <a:ea typeface="ＭＳ Ｐゴシック" charset="0"/>
              <a:cs typeface="ＭＳ Ｐゴシック" charset="0"/>
            </a:endParaRPr>
          </a:p>
          <a:p>
            <a:r>
              <a:rPr lang="en-US">
                <a:ea typeface="ＭＳ Ｐゴシック" charset="0"/>
                <a:cs typeface="ＭＳ Ｐゴシック" charset="0"/>
              </a:rPr>
              <a:t>TCP/IP</a:t>
            </a:r>
          </a:p>
          <a:p>
            <a:pPr lvl="1"/>
            <a:r>
              <a:rPr lang="en-US">
                <a:ea typeface="ＭＳ Ｐゴシック" charset="0"/>
              </a:rPr>
              <a:t>Global Standard</a:t>
            </a:r>
          </a:p>
          <a:p>
            <a:pPr lvl="1"/>
            <a:r>
              <a:rPr lang="en-US">
                <a:ea typeface="ＭＳ Ｐゴシック" charset="0"/>
              </a:rPr>
              <a:t>No country-specific options</a:t>
            </a:r>
          </a:p>
          <a:p>
            <a:pPr lvl="1"/>
            <a:r>
              <a:rPr lang="en-US">
                <a:ea typeface="ＭＳ Ｐゴシック" charset="0"/>
              </a:rPr>
              <a:t>No country-specific approvals</a:t>
            </a:r>
          </a:p>
          <a:p>
            <a:pPr lvl="1"/>
            <a:r>
              <a:rPr lang="en-US">
                <a:ea typeface="ＭＳ Ｐゴシック" charset="0"/>
              </a:rPr>
              <a:t>-&gt; Global Internet</a:t>
            </a:r>
          </a:p>
        </p:txBody>
      </p:sp>
      <p:sp>
        <p:nvSpPr>
          <p:cNvPr id="4" name="Slide Number Placeholder 3"/>
          <p:cNvSpPr>
            <a:spLocks noGrp="1"/>
          </p:cNvSpPr>
          <p:nvPr>
            <p:ph type="sldNum" sz="quarter" idx="5"/>
          </p:nvPr>
        </p:nvSpPr>
        <p:spPr/>
        <p:txBody>
          <a:bodyPr/>
          <a:lstStyle>
            <a:lvl1pPr defTabSz="903288" eaLnBrk="0" hangingPunct="0">
              <a:defRPr sz="2400" b="1">
                <a:solidFill>
                  <a:schemeClr val="tx2"/>
                </a:solidFill>
                <a:latin typeface="Arial" charset="0"/>
                <a:ea typeface="ＭＳ Ｐゴシック" charset="0"/>
                <a:cs typeface="ＭＳ Ｐゴシック" charset="0"/>
              </a:defRPr>
            </a:lvl1pPr>
            <a:lvl2pPr marL="37931725" indent="-37474525" defTabSz="903288"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fld id="{79152F7F-85DD-5D49-98D1-669CA87A2805}" type="slidenum">
              <a:rPr lang="en-US" sz="800" b="0">
                <a:solidFill>
                  <a:schemeClr val="tx1"/>
                </a:solidFill>
              </a:rPr>
              <a:pPr/>
              <a:t>3</a:t>
            </a:fld>
            <a:endParaRPr lang="en-US" sz="800" b="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BAA674B3-DED2-47A6-8CDF-E38194AEA5FC}" type="slidenum">
              <a:rPr lang="en-US"/>
              <a:pPr/>
              <a:t>5</a:t>
            </a:fld>
            <a:endParaRPr lang="en-US"/>
          </a:p>
        </p:txBody>
      </p:sp>
      <p:sp>
        <p:nvSpPr>
          <p:cNvPr id="36867" name="Rectangle 2"/>
          <p:cNvSpPr>
            <a:spLocks noGrp="1" noRot="1" noChangeAspect="1" noChangeArrowheads="1" noTextEdit="1"/>
          </p:cNvSpPr>
          <p:nvPr>
            <p:ph type="sldImg"/>
          </p:nvPr>
        </p:nvSpPr>
        <p:spPr>
          <a:xfrm>
            <a:off x="-85725" y="244475"/>
            <a:ext cx="7089775" cy="3989388"/>
          </a:xfrm>
          <a:ln/>
        </p:spPr>
      </p:sp>
      <p:sp>
        <p:nvSpPr>
          <p:cNvPr id="36868" name="Rectangle 3"/>
          <p:cNvSpPr>
            <a:spLocks noGrp="1" noChangeArrowheads="1"/>
          </p:cNvSpPr>
          <p:nvPr>
            <p:ph type="body" idx="1"/>
          </p:nvPr>
        </p:nvSpPr>
        <p:spPr>
          <a:xfrm>
            <a:off x="430230" y="4378891"/>
            <a:ext cx="5954196" cy="4252419"/>
          </a:xfrm>
          <a:noFill/>
          <a:ln/>
        </p:spPr>
        <p:txBody>
          <a:bodyPr/>
          <a:lstStyle/>
          <a:p>
            <a:pPr marL="228600" indent="-228600" defTabSz="1020763" eaLnBrk="1" hangingPunct="1"/>
            <a:r>
              <a:rPr lang="en-US" smtClean="0"/>
              <a:t>Let’s take a closer look at the major participants in a Connected Health system. </a:t>
            </a:r>
          </a:p>
          <a:p>
            <a:pPr marL="228600" indent="-228600" defTabSz="1020763" eaLnBrk="1" hangingPunct="1"/>
            <a:r>
              <a:rPr lang="en-US" smtClean="0"/>
              <a:t>The </a:t>
            </a:r>
            <a:r>
              <a:rPr lang="en-US" u="sng" smtClean="0"/>
              <a:t>Connected Patient</a:t>
            </a:r>
            <a:r>
              <a:rPr lang="en-US" smtClean="0"/>
              <a:t> is at the center and describes patients that better understand health issues and services, can manage their own care and health information, and can navigate within the healthcare ecosystem.</a:t>
            </a:r>
          </a:p>
          <a:p>
            <a:pPr marL="228600" indent="-228600" defTabSz="1020763" eaLnBrk="1" hangingPunct="1"/>
            <a:r>
              <a:rPr lang="en-US" u="sng" smtClean="0"/>
              <a:t>Connected Clinician</a:t>
            </a:r>
            <a:r>
              <a:rPr lang="en-US" smtClean="0"/>
              <a:t> includes all clinical professionals in their delivery of services to patients. </a:t>
            </a:r>
          </a:p>
          <a:p>
            <a:pPr marL="228600" indent="-228600" defTabSz="1020763" eaLnBrk="1" hangingPunct="1"/>
            <a:r>
              <a:rPr lang="en-US" smtClean="0"/>
              <a:t>The</a:t>
            </a:r>
            <a:r>
              <a:rPr lang="en-US" u="sng" smtClean="0"/>
              <a:t> Connected Hospital</a:t>
            </a:r>
            <a:r>
              <a:rPr lang="en-US" smtClean="0"/>
              <a:t> includes hospital management and healthcare services in both public and private hospital settings. </a:t>
            </a:r>
          </a:p>
          <a:p>
            <a:pPr marL="228600" indent="-228600" defTabSz="1020763" eaLnBrk="1" hangingPunct="1"/>
            <a:r>
              <a:rPr lang="en-US" u="sng" smtClean="0"/>
              <a:t>Connected Health Information Exchanges</a:t>
            </a:r>
            <a:r>
              <a:rPr lang="en-US" smtClean="0"/>
              <a:t> focus on interoperability of healthcare information at the local, regional, national, and international levels.</a:t>
            </a:r>
          </a:p>
          <a:p>
            <a:pPr marL="228600" indent="-228600" defTabSz="1020763" eaLnBrk="1" hangingPunct="1"/>
            <a:r>
              <a:rPr lang="en-US" u="sng" smtClean="0"/>
              <a:t>Connected Life Sciences and Research</a:t>
            </a:r>
            <a:r>
              <a:rPr lang="en-US" smtClean="0"/>
              <a:t> includes pharmaceutical and biotech industries, medical product and device manufacturers, healthcare distributors and suppliers, and medical research enterprises.</a:t>
            </a:r>
          </a:p>
          <a:p>
            <a:pPr marL="228600" indent="-228600" defTabSz="1020763" eaLnBrk="1" hangingPunct="1"/>
            <a:r>
              <a:rPr lang="en-US" u="sng" smtClean="0"/>
              <a:t>Connected Funder or Payer</a:t>
            </a:r>
            <a:r>
              <a:rPr lang="en-US" smtClean="0"/>
              <a:t> includes public or private organizations that are responsible for financing and arranging healthcare services.</a:t>
            </a:r>
          </a:p>
          <a:p>
            <a:pPr marL="228600" indent="-228600" defTabSz="1020763" eaLnBrk="1" hangingPunct="1"/>
            <a:r>
              <a:rPr lang="en-US" u="sng" smtClean="0"/>
              <a:t>Connected Public Health</a:t>
            </a:r>
            <a:r>
              <a:rPr lang="en-US" smtClean="0"/>
              <a:t> includes solutions that support government-sponsored public health: for example, epidemiology, environmental surveillance, and infectious disease tracking and management.</a:t>
            </a:r>
          </a:p>
          <a:p>
            <a:pPr marL="228600" indent="-228600" defTabSz="1020763" eaLnBrk="1" hangingPunct="1"/>
            <a:r>
              <a:rPr lang="en-US" smtClean="0"/>
              <a:t>Finally,</a:t>
            </a:r>
            <a:r>
              <a:rPr lang="en-US" u="sng" smtClean="0"/>
              <a:t> Connected Health Authorities</a:t>
            </a:r>
            <a:r>
              <a:rPr lang="en-US" smtClean="0"/>
              <a:t> includes solutions and policy work relating to departments of health, health ministries, regional health authorities, and other governmental or quasigovernmental agencies.</a:t>
            </a:r>
          </a:p>
          <a:p>
            <a:pPr marL="228600" indent="-228600" defTabSz="1020763"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 first envisioned,</a:t>
            </a:r>
            <a:r>
              <a:rPr lang="en-US" baseline="0" dirty="0" smtClean="0"/>
              <a:t> the networking model was described by Steve </a:t>
            </a:r>
            <a:r>
              <a:rPr lang="en-US" baseline="0" dirty="0" err="1" smtClean="0"/>
              <a:t>Deering</a:t>
            </a:r>
            <a:r>
              <a:rPr lang="en-US" baseline="0" dirty="0" smtClean="0"/>
              <a:t> as having the shape of an hour glass.  The Internet’s success, however, has changed that shape to a martini glass, and it’s quite full.</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a:t>
            </a:r>
            <a:r>
              <a:rPr lang="en-US" baseline="0" dirty="0" smtClean="0"/>
              <a:t> the network to grow, foundational standards are important, and the center must be very stable.  When we change IP, everything above it must change and everything below it must somehow function with it.  When we change routing protocols every system that touches routing must cope with that change. Imagine if there were as many IP stacks today as there are plugs for telephones.  Look at all the work application developers would have to do to see that their applications could communicate.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by the way, is why the industry is expending so many resources to get us to IPv6.  We wouldn’t do that if we didn’t think it was </a:t>
            </a:r>
            <a:r>
              <a:rPr lang="en-US" b="1" baseline="0" dirty="0" smtClean="0"/>
              <a:t>very</a:t>
            </a:r>
            <a:r>
              <a:rPr lang="en-US" baseline="0" dirty="0" smtClean="0"/>
              <a:t> important.  Many applications use HTTP, and the industry is beginning to undertake an effort to evolve that protocol.  Cisco is going to be closely involved in that transition.</a:t>
            </a:r>
          </a:p>
          <a:p>
            <a:endParaRPr lang="en-US" baseline="0" dirty="0" smtClean="0"/>
          </a:p>
          <a:p>
            <a:r>
              <a:rPr lang="en-US" baseline="0" dirty="0" smtClean="0"/>
              <a:t>Transition statement: Cisco is involved at many layers of this stack, and has been for years.</a:t>
            </a:r>
          </a:p>
        </p:txBody>
      </p:sp>
      <p:sp>
        <p:nvSpPr>
          <p:cNvPr id="4" name="Slide Number Placeholder 3"/>
          <p:cNvSpPr>
            <a:spLocks noGrp="1"/>
          </p:cNvSpPr>
          <p:nvPr>
            <p:ph type="sldNum" sz="quarter" idx="10"/>
          </p:nvPr>
        </p:nvSpPr>
        <p:spPr/>
        <p:txBody>
          <a:bodyPr/>
          <a:lstStyle/>
          <a:p>
            <a:fld id="{31277583-5EEC-3C42-8B58-E58E877017A0}" type="slidenum">
              <a:rPr lang="en-US" smtClean="0"/>
              <a:t>6</a:t>
            </a:fld>
            <a:endParaRPr lang="en-US"/>
          </a:p>
        </p:txBody>
      </p:sp>
    </p:spTree>
    <p:extLst>
      <p:ext uri="{BB962C8B-B14F-4D97-AF65-F5344CB8AC3E}">
        <p14:creationId xmlns:p14="http://schemas.microsoft.com/office/powerpoint/2010/main" val="2613349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 first envisioned,</a:t>
            </a:r>
            <a:r>
              <a:rPr lang="en-US" baseline="0" dirty="0" smtClean="0"/>
              <a:t> the networking model was described by Steve </a:t>
            </a:r>
            <a:r>
              <a:rPr lang="en-US" baseline="0" dirty="0" err="1" smtClean="0"/>
              <a:t>Deering</a:t>
            </a:r>
            <a:r>
              <a:rPr lang="en-US" baseline="0" dirty="0" smtClean="0"/>
              <a:t> as having the shape of an hour glass.  The Internet’s success, however, has changed that shape to a martini glass, and it’s quite full.</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a:t>
            </a:r>
            <a:r>
              <a:rPr lang="en-US" baseline="0" dirty="0" smtClean="0"/>
              <a:t> the network to grow, foundational standards are important, and the center must be very stable.  When we change IP, everything above it must change and everything below it must somehow function with it.  When we change routing protocols every system that touches routing must cope with that change. Imagine if there were as many IP stacks today as there are plugs for telephones.  Look at all the work application developers would have to do to see that their applications could communicate.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by the way, is why the industry is expending so many resources to get us to IPv6.  We wouldn’t do that if we didn’t think it was </a:t>
            </a:r>
            <a:r>
              <a:rPr lang="en-US" b="1" baseline="0" dirty="0" smtClean="0"/>
              <a:t>very</a:t>
            </a:r>
            <a:r>
              <a:rPr lang="en-US" baseline="0" dirty="0" smtClean="0"/>
              <a:t> important.  Many applications use HTTP, and the industry is beginning to undertake an effort to evolve that protocol.  Cisco is going to be closely involved in that transition.</a:t>
            </a:r>
          </a:p>
          <a:p>
            <a:endParaRPr lang="en-US" baseline="0" dirty="0" smtClean="0"/>
          </a:p>
          <a:p>
            <a:r>
              <a:rPr lang="en-US" baseline="0" dirty="0" smtClean="0"/>
              <a:t>Transition statement: Cisco is involved at many layers of this stack, and has been for years.</a:t>
            </a:r>
          </a:p>
        </p:txBody>
      </p:sp>
      <p:sp>
        <p:nvSpPr>
          <p:cNvPr id="4" name="Slide Number Placeholder 3"/>
          <p:cNvSpPr>
            <a:spLocks noGrp="1"/>
          </p:cNvSpPr>
          <p:nvPr>
            <p:ph type="sldNum" sz="quarter" idx="10"/>
          </p:nvPr>
        </p:nvSpPr>
        <p:spPr/>
        <p:txBody>
          <a:bodyPr/>
          <a:lstStyle/>
          <a:p>
            <a:fld id="{31277583-5EEC-3C42-8B58-E58E877017A0}" type="slidenum">
              <a:rPr lang="en-US" smtClean="0"/>
              <a:t>7</a:t>
            </a:fld>
            <a:endParaRPr lang="en-US"/>
          </a:p>
        </p:txBody>
      </p:sp>
    </p:spTree>
    <p:extLst>
      <p:ext uri="{BB962C8B-B14F-4D97-AF65-F5344CB8AC3E}">
        <p14:creationId xmlns:p14="http://schemas.microsoft.com/office/powerpoint/2010/main" val="2613349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we standardize</a:t>
            </a:r>
            <a:r>
              <a:rPr lang="en-US" baseline="0" dirty="0" smtClean="0"/>
              <a:t> everything?  No.  Standardization by necessity slows down the pace of innovation, because you have to negotiate with your industry peers and that takes time.  How much time?  Many standards will take between 2 and 3 years to see approval.  Want to wait that long for a feature we can offer you today?  Often times your answer is </a:t>
            </a:r>
            <a:r>
              <a:rPr lang="en-US" b="1" baseline="0" dirty="0" smtClean="0"/>
              <a:t>no</a:t>
            </a:r>
            <a:r>
              <a:rPr lang="en-US" b="0" baseline="0" dirty="0" smtClean="0"/>
              <a:t>, and many times you don’t care.  Standardizing too early can also just be a waste of money, especially in immature areas of technology, like some- but not all- aspects of cloud.</a:t>
            </a:r>
            <a:endParaRPr lang="en-US" dirty="0" smtClean="0"/>
          </a:p>
          <a:p>
            <a:endParaRPr lang="en-US" dirty="0" smtClean="0"/>
          </a:p>
          <a:p>
            <a:r>
              <a:rPr lang="en-US" dirty="0" smtClean="0"/>
              <a:t>We are involved in</a:t>
            </a:r>
            <a:r>
              <a:rPr lang="en-US" baseline="0" dirty="0" smtClean="0"/>
              <a:t> all of the standards organizations listed above, and more.  Imagine us trying to build an </a:t>
            </a:r>
            <a:r>
              <a:rPr lang="en-US" baseline="0" dirty="0" err="1" smtClean="0"/>
              <a:t>ethernet</a:t>
            </a:r>
            <a:r>
              <a:rPr lang="en-US" baseline="0" dirty="0" smtClean="0"/>
              <a:t> switch that has to speak to a server?  Of course we’re are involved in the Ethernet standard.  And you’ll note that there’s </a:t>
            </a:r>
            <a:r>
              <a:rPr lang="en-US" baseline="0" dirty="0" err="1" smtClean="0"/>
              <a:t>WiFi</a:t>
            </a:r>
            <a:r>
              <a:rPr lang="en-US" baseline="0" dirty="0" smtClean="0"/>
              <a:t> access in this room.  That’s thanks to our wireless access switches, and of course, whatever PC or smartphone you’re using.  We don’t make PCs or Smartphones, but we absolutely want to see that the standard is designed so that you can get high performance.  As the world has become more mobile we have heavily engaged in standards bodies like 3GPP and GSMA, not because we’re going to sell cell phones, but because we sell the things they connect to.</a:t>
            </a:r>
          </a:p>
          <a:p>
            <a:endParaRPr lang="en-US" baseline="0" dirty="0" smtClean="0"/>
          </a:p>
          <a:p>
            <a:r>
              <a:rPr lang="en-US" baseline="0" dirty="0" smtClean="0"/>
              <a:t>We are also involved with the organizations that design protocols above TCP-IP.  Clearly everyone in the world uses HTML and XML, and we pay close attention to standards from the World Wide Web Consortium.  But our bread and butter is in foundational protocols.  We have substantial investments in the ITU, where CODECs are developed, as well as XMPP Software Foundation (XSF) where Jabber was developed.  In fact the founders of that organization work for us.  Jabber is the basis for our instant messaging offering.  You can run a jabber server at home for free.  There’s open software available for </a:t>
            </a:r>
            <a:r>
              <a:rPr lang="en-US" baseline="0" dirty="0" err="1" smtClean="0"/>
              <a:t>linux</a:t>
            </a:r>
            <a:r>
              <a:rPr lang="en-US" baseline="0" dirty="0" smtClean="0"/>
              <a:t> distributions, and it interoperates perfectly well with our offering.  Can you do that with Lotus </a:t>
            </a:r>
            <a:r>
              <a:rPr lang="en-US" baseline="0" dirty="0" err="1" smtClean="0"/>
              <a:t>Sametime</a:t>
            </a:r>
            <a:r>
              <a:rPr lang="en-US" baseline="0" dirty="0" smtClean="0"/>
              <a:t> or AOL?</a:t>
            </a:r>
            <a:endParaRPr lang="en-US" dirty="0" smtClean="0"/>
          </a:p>
          <a:p>
            <a:endParaRPr lang="en-US" dirty="0" smtClean="0"/>
          </a:p>
          <a:p>
            <a:r>
              <a:rPr lang="en-US" dirty="0" smtClean="0"/>
              <a:t>Why nothing at the top?  That’s where your application is.  It’s </a:t>
            </a:r>
            <a:r>
              <a:rPr lang="en-US" dirty="0" err="1" smtClean="0"/>
              <a:t>SalesForce.Com</a:t>
            </a:r>
            <a:r>
              <a:rPr lang="en-US" dirty="0" smtClean="0"/>
              <a:t> or Oracle,</a:t>
            </a:r>
            <a:r>
              <a:rPr lang="en-US" baseline="0" dirty="0" smtClean="0"/>
              <a:t> or Cisco Call Manager, or </a:t>
            </a:r>
            <a:r>
              <a:rPr lang="en-US" baseline="0" dirty="0" err="1" smtClean="0"/>
              <a:t>Amazon.Com</a:t>
            </a:r>
            <a:r>
              <a:rPr lang="en-US" baseline="0" dirty="0" smtClean="0"/>
              <a:t> or eBay or WebEx.</a:t>
            </a:r>
          </a:p>
          <a:p>
            <a:endParaRPr lang="en-US" baseline="0" dirty="0" smtClean="0"/>
          </a:p>
          <a:p>
            <a:r>
              <a:rPr lang="en-US" baseline="0" dirty="0" smtClean="0"/>
              <a:t>Transition statement: all of this requires a </a:t>
            </a:r>
            <a:r>
              <a:rPr lang="en-US" b="1" baseline="0" dirty="0" smtClean="0"/>
              <a:t>very</a:t>
            </a:r>
            <a:r>
              <a:rPr lang="en-US" baseline="0" dirty="0" smtClean="0"/>
              <a:t> strong commitment to standards.  How strong?</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31277583-5EEC-3C42-8B58-E58E877017A0}" type="slidenum">
              <a:rPr lang="en-US" smtClean="0"/>
              <a:t>8</a:t>
            </a:fld>
            <a:endParaRPr lang="en-US"/>
          </a:p>
        </p:txBody>
      </p:sp>
    </p:spTree>
    <p:extLst>
      <p:ext uri="{BB962C8B-B14F-4D97-AF65-F5344CB8AC3E}">
        <p14:creationId xmlns:p14="http://schemas.microsoft.com/office/powerpoint/2010/main" val="1620964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951" indent="-235951" defTabSz="912130">
              <a:lnSpc>
                <a:spcPct val="85000"/>
              </a:lnSpc>
              <a:buFont typeface="Arial" pitchFamily="34" charset="0"/>
              <a:buChar char="•"/>
              <a:defRPr/>
            </a:pPr>
            <a:endParaRPr lang="en-US" dirty="0" smtClean="0">
              <a:latin typeface="Arial" pitchFamily="34" charset="0"/>
            </a:endParaRPr>
          </a:p>
        </p:txBody>
      </p:sp>
      <p:sp>
        <p:nvSpPr>
          <p:cNvPr id="4" name="Slide Number Placeholder 3"/>
          <p:cNvSpPr>
            <a:spLocks noGrp="1"/>
          </p:cNvSpPr>
          <p:nvPr>
            <p:ph type="sldNum" sz="quarter" idx="10"/>
          </p:nvPr>
        </p:nvSpPr>
        <p:spPr/>
        <p:txBody>
          <a:bodyPr/>
          <a:lstStyle/>
          <a:p>
            <a:fld id="{A7A05EB5-B460-497D-9728-8E0160C7CAA3}" type="slidenum">
              <a:rPr lang="en-US" smtClean="0"/>
              <a:pPr/>
              <a:t>11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dirty="0" smtClean="0"/>
              <a:t>© 2009, Cisco Systems, Inc. All rights reserved.</a:t>
            </a:r>
          </a:p>
          <a:p>
            <a:r>
              <a:rPr lang="en-US" dirty="0" smtClean="0"/>
              <a:t>Presentation_ID.scr</a:t>
            </a:r>
            <a:endParaRPr lang="en-US" dirty="0"/>
          </a:p>
        </p:txBody>
      </p:sp>
      <p:sp>
        <p:nvSpPr>
          <p:cNvPr id="5" name="Slide Number Placeholder 4"/>
          <p:cNvSpPr>
            <a:spLocks noGrp="1"/>
          </p:cNvSpPr>
          <p:nvPr>
            <p:ph type="sldNum" sz="quarter" idx="11"/>
          </p:nvPr>
        </p:nvSpPr>
        <p:spPr/>
        <p:txBody>
          <a:bodyPr/>
          <a:lstStyle/>
          <a:p>
            <a:fld id="{567B6F56-350B-4E5B-A84B-F03C933C9AF6}" type="slidenum">
              <a:rPr lang="en-US" smtClean="0"/>
              <a:pPr/>
              <a:t>13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Grp="1" noChangeArrowheads="1"/>
          </p:cNvSpPr>
          <p:nvPr>
            <p:ph type="sldNum" sz="quarter" idx="5"/>
          </p:nvPr>
        </p:nvSpPr>
        <p:spPr>
          <a:ln/>
        </p:spPr>
        <p:txBody>
          <a:bodyPr/>
          <a:lstStyle/>
          <a:p>
            <a:fld id="{4230BEE2-2FF6-4BEE-9E0C-C00D56ADBC6A}" type="slidenum">
              <a:rPr lang="en-US"/>
              <a:pPr/>
              <a:t>14</a:t>
            </a:fld>
            <a:endParaRPr lang="en-US"/>
          </a:p>
        </p:txBody>
      </p:sp>
      <p:sp>
        <p:nvSpPr>
          <p:cNvPr id="1337346" name="Rectangle 2"/>
          <p:cNvSpPr>
            <a:spLocks noGrp="1" noRot="1" noChangeAspect="1" noChangeArrowheads="1" noTextEdit="1"/>
          </p:cNvSpPr>
          <p:nvPr>
            <p:ph type="sldImg"/>
          </p:nvPr>
        </p:nvSpPr>
        <p:spPr>
          <a:xfrm>
            <a:off x="331788" y="698500"/>
            <a:ext cx="6194425" cy="3486150"/>
          </a:xfrm>
          <a:ln/>
        </p:spPr>
      </p:sp>
      <p:sp>
        <p:nvSpPr>
          <p:cNvPr id="1337347" name="Rectangle 3"/>
          <p:cNvSpPr>
            <a:spLocks noGrp="1" noChangeArrowheads="1"/>
          </p:cNvSpPr>
          <p:nvPr>
            <p:ph type="body" idx="1"/>
          </p:nvPr>
        </p:nvSpPr>
        <p:spPr>
          <a:xfrm>
            <a:off x="684860" y="4416961"/>
            <a:ext cx="5488281" cy="4181332"/>
          </a:xfrm>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animated bar">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47" name="Rectangle 46"/>
          <p:cNvSpPr/>
          <p:nvPr/>
        </p:nvSpPr>
        <p:spPr>
          <a:xfrm>
            <a:off x="4539288" y="5948637"/>
            <a:ext cx="798577"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6" name="Rectangle 45"/>
          <p:cNvSpPr/>
          <p:nvPr/>
        </p:nvSpPr>
        <p:spPr>
          <a:xfrm>
            <a:off x="1947412" y="5948637"/>
            <a:ext cx="630456"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5" name="Rectangle 44"/>
          <p:cNvSpPr/>
          <p:nvPr/>
        </p:nvSpPr>
        <p:spPr>
          <a:xfrm>
            <a:off x="6360606" y="5948637"/>
            <a:ext cx="630456"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Rounded Rectangle 32"/>
          <p:cNvSpPr/>
          <p:nvPr/>
        </p:nvSpPr>
        <p:spPr>
          <a:xfrm rot="10800000" flipH="1">
            <a:off x="3807683" y="831272"/>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8" name="Rounded Rectangle 27"/>
          <p:cNvSpPr/>
          <p:nvPr userDrawn="1"/>
        </p:nvSpPr>
        <p:spPr>
          <a:xfrm rot="10800000" flipH="1">
            <a:off x="1095669" y="4716780"/>
            <a:ext cx="874857" cy="150749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9" name="Rounded Rectangle 28"/>
          <p:cNvSpPr/>
          <p:nvPr userDrawn="1"/>
        </p:nvSpPr>
        <p:spPr>
          <a:xfrm rot="10800000" flipH="1">
            <a:off x="1776212" y="1981200"/>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0" name="Rounded Rectangle 29"/>
          <p:cNvSpPr/>
          <p:nvPr/>
        </p:nvSpPr>
        <p:spPr>
          <a:xfrm rot="10800000" flipH="1">
            <a:off x="7824455" y="6614160"/>
            <a:ext cx="1040145"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1" name="Rounded Rectangle 30"/>
          <p:cNvSpPr/>
          <p:nvPr/>
        </p:nvSpPr>
        <p:spPr>
          <a:xfrm rot="10800000" flipH="1">
            <a:off x="9241868" y="6614160"/>
            <a:ext cx="874857" cy="150749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34" name="Rounded Rectangle 33"/>
          <p:cNvSpPr/>
          <p:nvPr/>
        </p:nvSpPr>
        <p:spPr>
          <a:xfrm rot="10800000" flipH="1">
            <a:off x="2921221" y="6719451"/>
            <a:ext cx="88316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5" name="Rounded Rectangle 34"/>
          <p:cNvSpPr/>
          <p:nvPr/>
        </p:nvSpPr>
        <p:spPr>
          <a:xfrm rot="10800000" flipH="1">
            <a:off x="3724578" y="6668595"/>
            <a:ext cx="1038871" cy="5546310"/>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6" name="Rounded Rectangle 35"/>
          <p:cNvSpPr/>
          <p:nvPr/>
        </p:nvSpPr>
        <p:spPr>
          <a:xfrm rot="10800000" flipH="1">
            <a:off x="6559404" y="1025236"/>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7" name="Rounded Rectangle 36"/>
          <p:cNvSpPr/>
          <p:nvPr/>
        </p:nvSpPr>
        <p:spPr>
          <a:xfrm rot="10800000" flipH="1">
            <a:off x="7187313" y="1731818"/>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8" name="Rounded Rectangle 37"/>
          <p:cNvSpPr/>
          <p:nvPr userDrawn="1"/>
        </p:nvSpPr>
        <p:spPr>
          <a:xfrm rot="10800000" flipH="1">
            <a:off x="454966" y="6708753"/>
            <a:ext cx="1040145"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9" name="Rounded Rectangle 38"/>
          <p:cNvSpPr/>
          <p:nvPr/>
        </p:nvSpPr>
        <p:spPr>
          <a:xfrm rot="10800000" flipH="1">
            <a:off x="10714877" y="8318269"/>
            <a:ext cx="1040145"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1" name="Rounded Rectangle 40"/>
          <p:cNvSpPr/>
          <p:nvPr/>
        </p:nvSpPr>
        <p:spPr>
          <a:xfrm rot="10800000" flipH="1">
            <a:off x="10880165" y="1731818"/>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2" name="Rounded Rectangle 41"/>
          <p:cNvSpPr/>
          <p:nvPr/>
        </p:nvSpPr>
        <p:spPr>
          <a:xfrm rot="10800000" flipH="1">
            <a:off x="5026566" y="1981200"/>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85" name="Rectangle 84"/>
          <p:cNvSpPr/>
          <p:nvPr/>
        </p:nvSpPr>
        <p:spPr>
          <a:xfrm>
            <a:off x="0" y="2382"/>
            <a:ext cx="12168841"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4" name="Rectangle 43"/>
          <p:cNvSpPr/>
          <p:nvPr userDrawn="1"/>
        </p:nvSpPr>
        <p:spPr>
          <a:xfrm>
            <a:off x="1" y="6545264"/>
            <a:ext cx="12168841"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8" name="Subtitle 2"/>
          <p:cNvSpPr>
            <a:spLocks noGrp="1"/>
          </p:cNvSpPr>
          <p:nvPr>
            <p:ph type="subTitle" idx="1" hasCustomPrompt="1"/>
          </p:nvPr>
        </p:nvSpPr>
        <p:spPr>
          <a:xfrm>
            <a:off x="315095" y="4464067"/>
            <a:ext cx="10813351" cy="384175"/>
          </a:xfrm>
        </p:spPr>
        <p:txBody>
          <a:bodyPr>
            <a:normAutofit/>
          </a:bodyPr>
          <a:lstStyle>
            <a:lvl1pPr marL="0" indent="0" algn="l">
              <a:buNone/>
              <a:defRPr lang="en-US" sz="200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 and Title Go Here</a:t>
            </a:r>
            <a:endParaRPr lang="en-US" dirty="0"/>
          </a:p>
        </p:txBody>
      </p:sp>
      <p:sp>
        <p:nvSpPr>
          <p:cNvPr id="50" name="Title 1"/>
          <p:cNvSpPr>
            <a:spLocks noGrp="1"/>
          </p:cNvSpPr>
          <p:nvPr>
            <p:ph type="ctrTitle" hasCustomPrompt="1"/>
          </p:nvPr>
        </p:nvSpPr>
        <p:spPr>
          <a:xfrm>
            <a:off x="295114" y="1248229"/>
            <a:ext cx="10813350" cy="2907239"/>
          </a:xfrm>
        </p:spPr>
        <p:txBody>
          <a:bodyPr/>
          <a:lstStyle>
            <a:lvl1pPr algn="l" defTabSz="914400" rtl="0" eaLnBrk="1" latinLnBrk="0" hangingPunct="1">
              <a:lnSpc>
                <a:spcPct val="90000"/>
              </a:lnSpc>
              <a:spcBef>
                <a:spcPct val="0"/>
              </a:spcBef>
              <a:buNone/>
              <a:defRPr lang="en-US" sz="6000" b="0" kern="1200" spc="-20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455613" y="301884"/>
            <a:ext cx="839969"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endParaRPr lang="en-US">
                <a:latin typeface="+mj-lt"/>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
        <p:nvSpPr>
          <p:cNvPr id="56"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©2012  Cisco and/or its affiliates. All rights reserved.</a:t>
            </a:r>
            <a:endParaRPr lang="en-US" sz="600" dirty="0">
              <a:solidFill>
                <a:srgbClr val="C0C0C0"/>
              </a:solidFill>
              <a:latin typeface="+mj-lt"/>
            </a:endParaRPr>
          </a:p>
        </p:txBody>
      </p:sp>
      <p:sp>
        <p:nvSpPr>
          <p:cNvPr id="5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6190" y="301752"/>
            <a:ext cx="5497160" cy="838200"/>
          </a:xfrm>
        </p:spPr>
        <p:txBody>
          <a:bodyPr vert="horz" lIns="82296" tIns="45720" rIns="82296" bIns="45720" rtlCol="0" anchor="t" anchorCtr="0">
            <a:noAutofit/>
          </a:bodyPr>
          <a:lstStyle>
            <a:lvl1pPr algn="l" defTabSz="914400" rtl="0" eaLnBrk="1" latinLnBrk="0" hangingPunct="1">
              <a:lnSpc>
                <a:spcPct val="80000"/>
              </a:lnSpc>
              <a:spcBef>
                <a:spcPct val="0"/>
              </a:spcBef>
              <a:buNone/>
              <a:defRPr lang="en-US" sz="3600" b="0" kern="1200" spc="-100"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92530" y="1600200"/>
            <a:ext cx="5521538" cy="4526280"/>
          </a:xfrm>
        </p:spPr>
        <p:txBody>
          <a:bodyPr/>
          <a:lstStyle>
            <a:lvl1pPr marL="0" indent="0">
              <a:buNone/>
              <a:defRPr>
                <a:solidFill>
                  <a:schemeClr val="tx2"/>
                </a:solidFill>
                <a:latin typeface="+mj-lt"/>
              </a:defRPr>
            </a:lvl1pPr>
            <a:lvl2pPr marL="635000" indent="-22860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6423511" y="1600200"/>
            <a:ext cx="5338705" cy="4526280"/>
          </a:xfrm>
        </p:spPr>
        <p:txBody>
          <a:bodyPr/>
          <a:lstStyle>
            <a:lvl1pPr marL="0" indent="0">
              <a:buFontTx/>
              <a:buNone/>
              <a:defRPr>
                <a:solidFill>
                  <a:schemeClr val="accent1"/>
                </a:solidFill>
                <a:latin typeface="+mj-lt"/>
              </a:defRPr>
            </a:lvl1pPr>
            <a:lvl2pPr marL="635000" indent="-22860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pic>
        <p:nvPicPr>
          <p:cNvPr id="13" name="Picture 12" descr="vert bar.png"/>
          <p:cNvPicPr>
            <a:picLocks noChangeAspect="1"/>
          </p:cNvPicPr>
          <p:nvPr userDrawn="1"/>
        </p:nvPicPr>
        <p:blipFill>
          <a:blip r:embed="rId2" cstate="print"/>
          <a:stretch>
            <a:fillRect/>
          </a:stretch>
        </p:blipFill>
        <p:spPr>
          <a:xfrm>
            <a:off x="5873756" y="723899"/>
            <a:ext cx="241294" cy="5433585"/>
          </a:xfrm>
          <a:prstGeom prst="rect">
            <a:avLst/>
          </a:prstGeom>
        </p:spPr>
      </p:pic>
      <p:sp>
        <p:nvSpPr>
          <p:cNvPr id="11"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2010 Cisco and/or its affiliates. All rights reserved.</a:t>
            </a:r>
            <a:endParaRPr lang="en-US" sz="600" dirty="0">
              <a:solidFill>
                <a:srgbClr val="C0C0C0"/>
              </a:solidFill>
              <a:latin typeface="+mj-lt"/>
            </a:endParaRPr>
          </a:p>
        </p:txBody>
      </p:sp>
      <p:sp>
        <p:nvSpPr>
          <p:cNvPr id="14"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16" name="Text Placeholder 15"/>
          <p:cNvSpPr>
            <a:spLocks noGrp="1"/>
          </p:cNvSpPr>
          <p:nvPr>
            <p:ph type="body" sz="quarter" idx="13" hasCustomPrompt="1"/>
          </p:nvPr>
        </p:nvSpPr>
        <p:spPr>
          <a:xfrm>
            <a:off x="6428232" y="310896"/>
            <a:ext cx="5193792" cy="841248"/>
          </a:xfrm>
        </p:spPr>
        <p:txBody>
          <a:bodyP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3600" b="0" kern="1200" spc="-100" baseline="0" dirty="0">
                <a:gradFill>
                  <a:gsLst>
                    <a:gs pos="0">
                      <a:schemeClr val="tx1"/>
                    </a:gs>
                    <a:gs pos="100000">
                      <a:srgbClr val="01BBBB"/>
                    </a:gs>
                  </a:gsLst>
                  <a:lin ang="2400000" scaled="0"/>
                </a:gradFill>
                <a:latin typeface="+mj-lt"/>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3" name="Rectangle 2"/>
          <p:cNvSpPr/>
          <p:nvPr/>
        </p:nvSpPr>
        <p:spPr>
          <a:xfrm flipV="1">
            <a:off x="289735" y="6355829"/>
            <a:ext cx="11589374" cy="210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3" name="Text Placeholder 12"/>
          <p:cNvSpPr>
            <a:spLocks noGrp="1"/>
          </p:cNvSpPr>
          <p:nvPr>
            <p:ph type="body" sz="quarter" idx="14"/>
          </p:nvPr>
        </p:nvSpPr>
        <p:spPr>
          <a:xfrm>
            <a:off x="325882" y="1600201"/>
            <a:ext cx="3495823"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4388823" y="1600200"/>
            <a:ext cx="3457733" cy="4362450"/>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8398863" y="1600201"/>
            <a:ext cx="3510635"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9" name="Picture 18" descr="vert bar.png"/>
          <p:cNvPicPr>
            <a:picLocks noChangeAspect="1"/>
          </p:cNvPicPr>
          <p:nvPr userDrawn="1"/>
        </p:nvPicPr>
        <p:blipFill>
          <a:blip r:embed="rId2" cstate="print"/>
          <a:stretch>
            <a:fillRect/>
          </a:stretch>
        </p:blipFill>
        <p:spPr>
          <a:xfrm>
            <a:off x="4006856" y="723899"/>
            <a:ext cx="241294" cy="5433585"/>
          </a:xfrm>
          <a:prstGeom prst="rect">
            <a:avLst/>
          </a:prstGeom>
        </p:spPr>
      </p:pic>
      <p:pic>
        <p:nvPicPr>
          <p:cNvPr id="20" name="Picture 19" descr="vert bar.png"/>
          <p:cNvPicPr>
            <a:picLocks noChangeAspect="1"/>
          </p:cNvPicPr>
          <p:nvPr userDrawn="1"/>
        </p:nvPicPr>
        <p:blipFill>
          <a:blip r:embed="rId2" cstate="print"/>
          <a:stretch>
            <a:fillRect/>
          </a:stretch>
        </p:blipFill>
        <p:spPr>
          <a:xfrm>
            <a:off x="7997831" y="723899"/>
            <a:ext cx="241294" cy="5433585"/>
          </a:xfrm>
          <a:prstGeom prst="rect">
            <a:avLst/>
          </a:prstGeom>
        </p:spPr>
      </p:pic>
      <p:sp>
        <p:nvSpPr>
          <p:cNvPr id="18" name="Text Placeholder 17"/>
          <p:cNvSpPr>
            <a:spLocks noGrp="1"/>
          </p:cNvSpPr>
          <p:nvPr>
            <p:ph type="body" sz="quarter" idx="17"/>
          </p:nvPr>
        </p:nvSpPr>
        <p:spPr>
          <a:xfrm>
            <a:off x="292608" y="100584"/>
            <a:ext cx="3557016" cy="1152144"/>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3000" b="0" i="0" u="none" strike="noStrike" kern="1200" cap="none" spc="-100"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4343400" y="100584"/>
            <a:ext cx="3465576" cy="1152144"/>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3000" b="0" i="0" u="none" strike="noStrike" kern="1200" cap="none" spc="-100"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8360758" y="100584"/>
            <a:ext cx="3511296" cy="1152144"/>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3000" b="0" i="0" u="none" strike="noStrike" kern="1200" cap="none" spc="-100"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5" name="Rectangle 4"/>
          <p:cNvSpPr/>
          <p:nvPr userDrawn="1"/>
        </p:nvSpPr>
        <p:spPr>
          <a:xfrm>
            <a:off x="0" y="6339113"/>
            <a:ext cx="12188825" cy="271894"/>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39" name="Title 1"/>
          <p:cNvSpPr>
            <a:spLocks noGrp="1"/>
          </p:cNvSpPr>
          <p:nvPr>
            <p:ph type="title" hasCustomPrompt="1"/>
          </p:nvPr>
        </p:nvSpPr>
        <p:spPr>
          <a:xfrm>
            <a:off x="329210" y="439710"/>
            <a:ext cx="11420017" cy="838200"/>
          </a:xfrm>
        </p:spPr>
        <p:txBody>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479561" y="1476375"/>
            <a:ext cx="11249684" cy="4305300"/>
          </a:xfrm>
        </p:spPr>
        <p:txBody>
          <a:bodyPr anchor="ctr" anchorCtr="1"/>
          <a:lstStyle>
            <a:lvl1pPr>
              <a:buNone/>
              <a:defRPr>
                <a:latin typeface="+mj-lt"/>
              </a:defRPr>
            </a:lvl1pPr>
          </a:lstStyle>
          <a:p>
            <a:r>
              <a:rPr lang="en-US" smtClean="0"/>
              <a:t>Click icon to add chart</a:t>
            </a:r>
            <a:endParaRPr lang="en-US"/>
          </a:p>
        </p:txBody>
      </p:sp>
      <p:sp>
        <p:nvSpPr>
          <p:cNvPr id="4" name="Text Placeholder 9"/>
          <p:cNvSpPr>
            <a:spLocks noGrp="1"/>
          </p:cNvSpPr>
          <p:nvPr>
            <p:ph type="body" sz="quarter" idx="11" hasCustomPrompt="1"/>
          </p:nvPr>
        </p:nvSpPr>
        <p:spPr>
          <a:xfrm>
            <a:off x="332535" y="6062115"/>
            <a:ext cx="9945743" cy="276999"/>
          </a:xfrm>
        </p:spPr>
        <p:txBody>
          <a:bodyPr wrap="square" anchor="b" anchorCtr="0">
            <a:spAutoFit/>
          </a:bodyPr>
          <a:lstStyle>
            <a:lvl1pPr algn="l" defTabSz="804863">
              <a:lnSpc>
                <a:spcPct val="100000"/>
              </a:lnSpc>
              <a:spcBef>
                <a:spcPct val="50000"/>
              </a:spcBef>
              <a:buNone/>
              <a:defRPr sz="1200">
                <a:solidFill>
                  <a:schemeClr val="bg1">
                    <a:lumMod val="50000"/>
                  </a:schemeClr>
                </a:solidFill>
                <a:latin typeface="+mj-lt"/>
              </a:defRPr>
            </a:lvl1pPr>
            <a:lvl2pPr>
              <a:buFont typeface="Arial" pitchFamily="34" charset="0"/>
              <a:buNone/>
              <a:defRPr sz="1400"/>
            </a:lvl2pPr>
            <a:lvl3pPr>
              <a:buFont typeface="Arial" pitchFamily="34" charset="0"/>
              <a:buNone/>
              <a:defRPr sz="1400"/>
            </a:lvl3pPr>
            <a:lvl4pPr>
              <a:buFont typeface="Arial" pitchFamily="34" charset="0"/>
              <a:buNone/>
              <a:defRPr sz="1400"/>
            </a:lvl4pPr>
            <a:lvl5pPr>
              <a:buFont typeface="Arial" pitchFamily="34" charset="0"/>
              <a:buNone/>
              <a:defRPr sz="1400"/>
            </a:lvl5pPr>
          </a:lstStyle>
          <a:p>
            <a:pPr lvl="0"/>
            <a:r>
              <a:rPr lang="en-US" dirty="0" smtClean="0"/>
              <a:t>Source: Placeholder for Notes Is 12 Points</a:t>
            </a: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6189" y="5430244"/>
            <a:ext cx="11408626" cy="838200"/>
          </a:xfr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329098" y="1600200"/>
            <a:ext cx="5338705" cy="3749040"/>
          </a:xfrm>
        </p:spPr>
        <p:txBody>
          <a:bodyPr anchor="ctr" anchorCtr="0">
            <a:normAutofit/>
          </a:bodyPr>
          <a:lstStyle>
            <a:lvl1pPr marL="0" indent="0">
              <a:buFontTx/>
              <a:buNone/>
              <a:defRPr sz="24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6496644" y="1947672"/>
            <a:ext cx="4570809" cy="2990088"/>
          </a:xfrm>
        </p:spPr>
        <p:txBody>
          <a:bodyPr anchor="ctr" anchorCtr="1"/>
          <a:lstStyle>
            <a:lvl1pPr algn="ctr">
              <a:buFontTx/>
              <a:buNone/>
              <a:defRPr>
                <a:latin typeface="+mj-lt"/>
              </a:defRPr>
            </a:lvl1pPr>
          </a:lstStyle>
          <a:p>
            <a:r>
              <a:rPr lang="en-US" dirty="0" smtClean="0"/>
              <a:t>Insert photo here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6189" y="5430244"/>
            <a:ext cx="11408626" cy="838200"/>
          </a:xfr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53422" y="5852161"/>
            <a:ext cx="10813351" cy="384175"/>
          </a:xfrm>
        </p:spPr>
        <p:txBody>
          <a:bodyPr>
            <a:normAutofit/>
          </a:bodyPr>
          <a:lstStyle>
            <a:lvl1pPr marL="0" indent="0" algn="l"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accent2"/>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 name="Title 1"/>
          <p:cNvSpPr>
            <a:spLocks noGrp="1"/>
          </p:cNvSpPr>
          <p:nvPr>
            <p:ph type="ctrTitle" hasCustomPrompt="1"/>
          </p:nvPr>
        </p:nvSpPr>
        <p:spPr>
          <a:xfrm>
            <a:off x="292532" y="649224"/>
            <a:ext cx="10813350" cy="4480560"/>
          </a:xfrm>
        </p:spPr>
        <p:txBody>
          <a:bodyPr/>
          <a:lstStyle>
            <a:lvl1pPr marL="233363" indent="-233363" algn="l" defTabSz="914400" rtl="0" eaLnBrk="1" latinLnBrk="0" hangingPunct="1">
              <a:lnSpc>
                <a:spcPct val="80000"/>
              </a:lnSpc>
              <a:spcBef>
                <a:spcPct val="0"/>
              </a:spcBef>
              <a:buClr>
                <a:schemeClr val="tx1"/>
              </a:buClr>
              <a:buFont typeface="Arial" pitchFamily="34" charset="0"/>
              <a:buChar char="“"/>
              <a:defRPr lang="en-US" sz="6000" b="0" kern="1200" spc="-2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xmlns:p14="http://schemas.microsoft.com/office/powerpoint/2010/mai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3" name="Rectangle 2"/>
          <p:cNvSpPr/>
          <p:nvPr/>
        </p:nvSpPr>
        <p:spPr>
          <a:xfrm flipV="1">
            <a:off x="289735" y="6355829"/>
            <a:ext cx="11589374" cy="210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 name="Title 1"/>
          <p:cNvSpPr>
            <a:spLocks noGrp="1"/>
          </p:cNvSpPr>
          <p:nvPr>
            <p:ph type="title" hasCustomPrompt="1"/>
          </p:nvPr>
        </p:nvSpPr>
        <p:spPr>
          <a:xfrm>
            <a:off x="306190" y="1918741"/>
            <a:ext cx="5488498" cy="3020518"/>
          </a:xfrm>
        </p:spPr>
        <p:txBody>
          <a:bodyPr vert="horz" lIns="82296" tIns="45720" rIns="82296" bIns="45720" rtlCol="0" anchor="ctr" anchorCtr="0">
            <a:noAutofit/>
          </a:bodyPr>
          <a:lstStyle>
            <a:lvl1pPr marL="0" indent="0" algn="l" defTabSz="914400" rtl="0" eaLnBrk="1" latinLnBrk="0" hangingPunct="1">
              <a:lnSpc>
                <a:spcPct val="80000"/>
              </a:lnSpc>
              <a:spcBef>
                <a:spcPct val="0"/>
              </a:spcBef>
              <a:buClr>
                <a:schemeClr val="tx1"/>
              </a:buClr>
              <a:buFont typeface="Ciscolight" pitchFamily="2" charset="0"/>
              <a:buNone/>
              <a:defRPr lang="en-US" sz="5400" b="0" kern="1200" spc="-20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6561650" y="310896"/>
            <a:ext cx="5192439" cy="6208776"/>
          </a:xfrm>
        </p:spPr>
        <p:txBody>
          <a:bodyPr anchor="ctr" anchorCtr="0">
            <a:normAutofit/>
          </a:bodyPr>
          <a:lstStyle>
            <a:lvl1pPr marL="0" indent="0">
              <a:buFontTx/>
              <a:buNone/>
              <a:defRPr sz="2000" baseline="0">
                <a:solidFill>
                  <a:schemeClr val="tx1"/>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pic>
        <p:nvPicPr>
          <p:cNvPr id="8" name="Picture 7" descr="vert bar.png"/>
          <p:cNvPicPr>
            <a:picLocks noChangeAspect="1"/>
          </p:cNvPicPr>
          <p:nvPr userDrawn="1"/>
        </p:nvPicPr>
        <p:blipFill>
          <a:blip r:embed="rId2" cstate="print"/>
          <a:stretch>
            <a:fillRect/>
          </a:stretch>
        </p:blipFill>
        <p:spPr>
          <a:xfrm>
            <a:off x="5873756" y="723899"/>
            <a:ext cx="241294" cy="5433585"/>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00"/>
                                        <p:tgtEl>
                                          <p:spTgt spid="4"/>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1100"/>
                                        <p:tgtEl>
                                          <p:spTgt spid="9">
                                            <p:txEl>
                                              <p:pRg st="0" end="0"/>
                                            </p:txEl>
                                          </p:spTgt>
                                        </p:tgtEl>
                                      </p:cBhvr>
                                    </p:animEffect>
                                  </p:childTnLst>
                                </p:cTn>
                              </p:par>
                              <p:par>
                                <p:cTn id="11" presetID="2" presetClass="entr" presetSubtype="8"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uild="p">
        <p:tmplLst>
          <p:tmpl lvl="1">
            <p:tnLst>
              <p:par>
                <p:cTn xmlns:p14="http://schemas.microsoft.com/office/powerpoint/2010/main" presetID="10" presetClass="entr" presetSubtype="0" fill="hold" nodeType="withEffect">
                  <p:stCondLst>
                    <p:cond delay="400"/>
                  </p:stCondLst>
                  <p:childTnLst>
                    <p:set>
                      <p:cBhvr>
                        <p:cTn dur="1" fill="hold">
                          <p:stCondLst>
                            <p:cond delay="0"/>
                          </p:stCondLst>
                        </p:cTn>
                        <p:tgtEl>
                          <p:spTgt spid="9"/>
                        </p:tgtEl>
                        <p:attrNameLst>
                          <p:attrName>style.visibility</p:attrName>
                        </p:attrNameLst>
                      </p:cBhvr>
                      <p:to>
                        <p:strVal val="visible"/>
                      </p:to>
                    </p:set>
                    <p:animEffect transition="in" filter="fade">
                      <p:cBhvr>
                        <p:cTn dur="1100"/>
                        <p:tgtEl>
                          <p:spTgt spid="9"/>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15096" y="4279393"/>
            <a:ext cx="6244863" cy="384175"/>
          </a:xfrm>
        </p:spPr>
        <p:txBody>
          <a:bodyPr vert="horz" lIns="91440" tIns="45720" rIns="91440" bIns="45720" rtlCol="0">
            <a:normAutofit/>
          </a:bodyPr>
          <a:lstStyle>
            <a:lvl1pPr marL="0" indent="0" algn="l"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 name="Title 1"/>
          <p:cNvSpPr>
            <a:spLocks noGrp="1"/>
          </p:cNvSpPr>
          <p:nvPr>
            <p:ph type="ctrTitle" hasCustomPrompt="1"/>
          </p:nvPr>
        </p:nvSpPr>
        <p:spPr>
          <a:xfrm>
            <a:off x="278186" y="3282696"/>
            <a:ext cx="6281773" cy="1022350"/>
          </a:xfrm>
        </p:spPr>
        <p:txBody>
          <a:bodyPr vert="horz" lIns="82296" tIns="45720" rIns="82296" bIns="45720" rtlCol="0" anchor="b" anchorCtr="0">
            <a:noAutofit/>
          </a:bodyPr>
          <a:lstStyle>
            <a:lvl1pPr marL="0" indent="0" algn="l" defTabSz="914400" rtl="0" eaLnBrk="1" latinLnBrk="0" hangingPunct="1">
              <a:lnSpc>
                <a:spcPct val="80000"/>
              </a:lnSpc>
              <a:spcBef>
                <a:spcPct val="0"/>
              </a:spcBef>
              <a:buClr>
                <a:schemeClr val="tx1"/>
              </a:buClr>
              <a:buFont typeface="Ciscolight" pitchFamily="2" charset="0"/>
              <a:buNone/>
              <a:defRPr lang="en-US" sz="6000" b="0" kern="1200" spc="-20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31" name="Picture Placeholder 30"/>
          <p:cNvSpPr>
            <a:spLocks noGrp="1"/>
          </p:cNvSpPr>
          <p:nvPr>
            <p:ph type="pic" sz="quarter" idx="10" hasCustomPrompt="1"/>
          </p:nvPr>
        </p:nvSpPr>
        <p:spPr>
          <a:xfrm>
            <a:off x="7385243" y="1917700"/>
            <a:ext cx="3567771" cy="2889250"/>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455613" y="301884"/>
            <a:ext cx="921134" cy="491082"/>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endParaRPr lang="en-US">
                <a:latin typeface="+mj-lt"/>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6929" y="6141721"/>
            <a:ext cx="12205754"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7"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sp>
        <p:nvSpPr>
          <p:cNvPr id="9" name="Rounded Rectangle 8"/>
          <p:cNvSpPr/>
          <p:nvPr userDrawn="1"/>
        </p:nvSpPr>
        <p:spPr>
          <a:xfrm>
            <a:off x="2430699" y="-3578087"/>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0" name="Rounded Rectangle 9"/>
          <p:cNvSpPr/>
          <p:nvPr userDrawn="1"/>
        </p:nvSpPr>
        <p:spPr>
          <a:xfrm>
            <a:off x="0" y="-645215"/>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1" name="Rounded Rectangle 10"/>
          <p:cNvSpPr/>
          <p:nvPr userDrawn="1"/>
        </p:nvSpPr>
        <p:spPr>
          <a:xfrm rot="10800000">
            <a:off x="1351370" y="-64521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12" name="Rounded Rectangle 11"/>
          <p:cNvSpPr/>
          <p:nvPr/>
        </p:nvSpPr>
        <p:spPr>
          <a:xfrm>
            <a:off x="8498613" y="1711187"/>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3" name="Rounded Rectangle 12"/>
          <p:cNvSpPr/>
          <p:nvPr/>
        </p:nvSpPr>
        <p:spPr>
          <a:xfrm>
            <a:off x="10804454" y="834887"/>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 name="Rounded Rectangle 13"/>
          <p:cNvSpPr/>
          <p:nvPr/>
        </p:nvSpPr>
        <p:spPr>
          <a:xfrm rot="10800000">
            <a:off x="4047043" y="-3377648"/>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title"/>
          </p:nvPr>
        </p:nvSpPr>
        <p:spPr>
          <a:xfrm>
            <a:off x="316909" y="484633"/>
            <a:ext cx="11670464" cy="4372131"/>
          </a:xfrm>
        </p:spPr>
        <p:txBody>
          <a:bodyPr anchor="b" anchorCtr="0"/>
          <a:lstStyle>
            <a:lvl1pPr marL="228600" indent="-228600">
              <a:buFont typeface="Arial" pitchFamily="34" charset="0"/>
              <a:buChar char="“"/>
              <a:defRPr sz="5400" spc="-200" baseline="0">
                <a:solidFill>
                  <a:schemeClr val="bg1"/>
                </a:solidFill>
                <a:latin typeface="+mj-lt"/>
              </a:defRPr>
            </a:lvl1pPr>
          </a:lstStyle>
          <a:p>
            <a:r>
              <a:rPr lang="en-US" smtClean="0"/>
              <a:t>Click to edit Master title style</a:t>
            </a:r>
            <a:endParaRPr lang="en-US" dirty="0"/>
          </a:p>
        </p:txBody>
      </p:sp>
      <p:sp>
        <p:nvSpPr>
          <p:cNvPr id="7" name="Text Placeholder 4"/>
          <p:cNvSpPr>
            <a:spLocks noGrp="1"/>
          </p:cNvSpPr>
          <p:nvPr>
            <p:ph type="body" sz="quarter" idx="11" hasCustomPrompt="1"/>
          </p:nvPr>
        </p:nvSpPr>
        <p:spPr>
          <a:xfrm>
            <a:off x="534775" y="5358903"/>
            <a:ext cx="11429936" cy="614362"/>
          </a:xfrm>
        </p:spPr>
        <p:txBody>
          <a:bodyPr vert="horz" lIns="91440" tIns="45720" rIns="91440" bIns="45720" rtlCol="0">
            <a:normAutofit/>
          </a:bodyPr>
          <a:lstStyle>
            <a:lvl1pPr marL="0" indent="0">
              <a:buNone/>
              <a:defRPr lang="en-US" sz="2400" kern="1200" dirty="0" smtClean="0">
                <a:solidFill>
                  <a:schemeClr val="bg1"/>
                </a:solidFill>
                <a:latin typeface="+mj-lt"/>
                <a:ea typeface="+mn-ea"/>
                <a:cs typeface="+mn-cs"/>
              </a:defRPr>
            </a:lvl1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2010 Cisco and/or its affiliates. All rights reserved.</a:t>
            </a:r>
            <a:endParaRPr lang="en-US" sz="600" dirty="0">
              <a:solidFill>
                <a:schemeClr val="bg2"/>
              </a:solidFill>
              <a:latin typeface="+mj-lt"/>
            </a:endParaRPr>
          </a:p>
        </p:txBody>
      </p:sp>
      <p:sp>
        <p:nvSpPr>
          <p:cNvPr id="2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xmlns:p14="http://schemas.microsoft.com/office/powerpoint/2010/mai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29" name="Rectangle 28"/>
          <p:cNvSpPr/>
          <p:nvPr/>
        </p:nvSpPr>
        <p:spPr>
          <a:xfrm>
            <a:off x="2521843" y="795528"/>
            <a:ext cx="7130463"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Rectangle 22"/>
          <p:cNvSpPr/>
          <p:nvPr userDrawn="1"/>
        </p:nvSpPr>
        <p:spPr>
          <a:xfrm>
            <a:off x="2521842" y="4794352"/>
            <a:ext cx="7128213"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2532991" y="795528"/>
            <a:ext cx="7103800"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753777" y="4873438"/>
            <a:ext cx="6763665" cy="838200"/>
          </a:xfrm>
        </p:spPr>
        <p:txBody>
          <a:bodyPr anchor="ctr"/>
          <a:lstStyle>
            <a:lvl1pPr>
              <a:defRPr sz="2600">
                <a:latin typeface="+mj-lt"/>
              </a:defRPr>
            </a:lvl1pPr>
          </a:lstStyle>
          <a:p>
            <a:r>
              <a:rPr lang="en-US" smtClean="0"/>
              <a:t>Click to edit Master title style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Slide-animated bar_static">
    <p:spTree>
      <p:nvGrpSpPr>
        <p:cNvPr id="1" name=""/>
        <p:cNvGrpSpPr/>
        <p:nvPr/>
      </p:nvGrpSpPr>
      <p:grpSpPr>
        <a:xfrm>
          <a:off x="0" y="0"/>
          <a:ext cx="0" cy="0"/>
          <a:chOff x="0" y="0"/>
          <a:chExt cx="0" cy="0"/>
        </a:xfrm>
      </p:grpSpPr>
      <p:sp>
        <p:nvSpPr>
          <p:cNvPr id="49"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44" name="Rectangle 43"/>
          <p:cNvSpPr/>
          <p:nvPr/>
        </p:nvSpPr>
        <p:spPr>
          <a:xfrm>
            <a:off x="1" y="6537960"/>
            <a:ext cx="12168841"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4" name="Rectangle 5"/>
          <p:cNvSpPr>
            <a:spLocks noChangeArrowheads="1"/>
          </p:cNvSpPr>
          <p:nvPr/>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55" name="Rectangle 7"/>
          <p:cNvSpPr>
            <a:spLocks noChangeArrowheads="1"/>
          </p:cNvSpPr>
          <p:nvPr/>
        </p:nvSpPr>
        <p:spPr bwMode="ltGray">
          <a:xfrm>
            <a:off x="11616416"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101" name="Rectangle 100"/>
          <p:cNvSpPr/>
          <p:nvPr/>
        </p:nvSpPr>
        <p:spPr>
          <a:xfrm>
            <a:off x="1" y="6537960"/>
            <a:ext cx="12168841"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03" name="Rectangle 5"/>
          <p:cNvSpPr>
            <a:spLocks noChangeArrowheads="1"/>
          </p:cNvSpPr>
          <p:nvPr/>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04" name="Rectangle 7"/>
          <p:cNvSpPr>
            <a:spLocks noChangeArrowheads="1"/>
          </p:cNvSpPr>
          <p:nvPr/>
        </p:nvSpPr>
        <p:spPr bwMode="ltGray">
          <a:xfrm>
            <a:off x="11616416"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48" name="Subtitle 2"/>
          <p:cNvSpPr>
            <a:spLocks noGrp="1"/>
          </p:cNvSpPr>
          <p:nvPr>
            <p:ph type="subTitle" idx="1" hasCustomPrompt="1"/>
          </p:nvPr>
        </p:nvSpPr>
        <p:spPr>
          <a:xfrm>
            <a:off x="315095" y="4464067"/>
            <a:ext cx="10813351" cy="384175"/>
          </a:xfrm>
        </p:spPr>
        <p:txBody>
          <a:bodyPr>
            <a:normAutofit/>
          </a:bodyPr>
          <a:lstStyle>
            <a:lvl1pPr marL="0" indent="0" algn="l">
              <a:buNone/>
              <a:defRPr lang="en-US" sz="200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 and Title Go Here</a:t>
            </a:r>
            <a:endParaRPr lang="en-US" dirty="0"/>
          </a:p>
        </p:txBody>
      </p:sp>
      <p:sp>
        <p:nvSpPr>
          <p:cNvPr id="50" name="Title 1"/>
          <p:cNvSpPr>
            <a:spLocks noGrp="1"/>
          </p:cNvSpPr>
          <p:nvPr>
            <p:ph type="ctrTitle" hasCustomPrompt="1"/>
          </p:nvPr>
        </p:nvSpPr>
        <p:spPr>
          <a:xfrm>
            <a:off x="295114" y="1248229"/>
            <a:ext cx="10813350" cy="2907239"/>
          </a:xfrm>
        </p:spPr>
        <p:txBody>
          <a:bodyPr/>
          <a:lstStyle>
            <a:lvl1pPr algn="l" defTabSz="914400" rtl="0" eaLnBrk="1" latinLnBrk="0" hangingPunct="1">
              <a:lnSpc>
                <a:spcPct val="90000"/>
              </a:lnSpc>
              <a:spcBef>
                <a:spcPct val="0"/>
              </a:spcBef>
              <a:buNone/>
              <a:defRPr lang="en-US" sz="6000" b="0" kern="1200" spc="-20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09" name="Rectangle 108"/>
          <p:cNvSpPr/>
          <p:nvPr/>
        </p:nvSpPr>
        <p:spPr>
          <a:xfrm>
            <a:off x="1" y="6537960"/>
            <a:ext cx="12168841"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11" name="Rectangle 5"/>
          <p:cNvSpPr>
            <a:spLocks noChangeArrowheads="1"/>
          </p:cNvSpPr>
          <p:nvPr/>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12" name="Rectangle 7"/>
          <p:cNvSpPr>
            <a:spLocks noChangeArrowheads="1"/>
          </p:cNvSpPr>
          <p:nvPr/>
        </p:nvSpPr>
        <p:spPr bwMode="ltGray">
          <a:xfrm>
            <a:off x="11616416"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57" name="Rectangle 56"/>
          <p:cNvSpPr/>
          <p:nvPr/>
        </p:nvSpPr>
        <p:spPr>
          <a:xfrm>
            <a:off x="1" y="6537960"/>
            <a:ext cx="12168841"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nvGrpSpPr>
          <p:cNvPr id="91" name="Group 67"/>
          <p:cNvGrpSpPr/>
          <p:nvPr userDrawn="1"/>
        </p:nvGrpSpPr>
        <p:grpSpPr>
          <a:xfrm>
            <a:off x="455613" y="301884"/>
            <a:ext cx="839969"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endParaRPr lang="en-US">
                <a:latin typeface="+mj-lt"/>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
        <p:nvSpPr>
          <p:cNvPr id="34"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2012 Cisco and/or its affiliates. All rights reserved.</a:t>
            </a:r>
            <a:endParaRPr lang="en-US" sz="600" dirty="0">
              <a:solidFill>
                <a:srgbClr val="C0C0C0"/>
              </a:solidFill>
              <a:latin typeface="+mj-lt"/>
            </a:endParaRPr>
          </a:p>
        </p:txBody>
      </p:sp>
      <p:sp>
        <p:nvSpPr>
          <p:cNvPr id="35"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pic>
        <p:nvPicPr>
          <p:cNvPr id="36" name="Picture 35"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32" name="Rectangle 31"/>
          <p:cNvSpPr/>
          <p:nvPr/>
        </p:nvSpPr>
        <p:spPr>
          <a:xfrm>
            <a:off x="450987" y="310896"/>
            <a:ext cx="4363599"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450987" y="310896"/>
            <a:ext cx="4363599"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306191" y="3429000"/>
            <a:ext cx="9343297" cy="1421928"/>
          </a:xfrm>
        </p:spPr>
        <p:txBody>
          <a:bodyPr anchor="t">
            <a:spAutoFit/>
          </a:bodyPr>
          <a:lstStyle>
            <a:lvl1pPr marL="0" marR="0" indent="0" algn="l" defTabSz="914400" rtl="0" eaLnBrk="1" fontAlgn="auto" latinLnBrk="0" hangingPunct="1">
              <a:lnSpc>
                <a:spcPct val="80000"/>
              </a:lnSpc>
              <a:spcBef>
                <a:spcPct val="0"/>
              </a:spcBef>
              <a:spcAft>
                <a:spcPts val="0"/>
              </a:spcAft>
              <a:buClrTx/>
              <a:buSzTx/>
              <a:buFontTx/>
              <a:buNone/>
              <a:tabLst/>
              <a:defRPr sz="5400">
                <a:solidFill>
                  <a:schemeClr val="bg1"/>
                </a:solidFill>
                <a:latin typeface="+mj-lt"/>
              </a:defRPr>
            </a:lvl1pPr>
          </a:lstStyle>
          <a:p>
            <a:r>
              <a:rPr lang="en-US" dirty="0" smtClean="0"/>
              <a:t>Large photo </a:t>
            </a:r>
            <a:br>
              <a:rPr lang="en-US" dirty="0" smtClean="0"/>
            </a:br>
            <a:r>
              <a:rPr lang="en-US" dirty="0" smtClean="0"/>
              <a:t>caption here.</a:t>
            </a: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40" name="Rectangle 39"/>
          <p:cNvSpPr/>
          <p:nvPr/>
        </p:nvSpPr>
        <p:spPr>
          <a:xfrm>
            <a:off x="6655098" y="859536"/>
            <a:ext cx="4838964"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6655098" y="859536"/>
            <a:ext cx="4838964"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306191" y="728973"/>
            <a:ext cx="5798380" cy="590931"/>
          </a:xfrm>
        </p:spPr>
        <p:txBody>
          <a:bodyPr anchor="t">
            <a:spAutoFit/>
          </a:bodyPr>
          <a:lstStyle>
            <a:lvl1pPr>
              <a:lnSpc>
                <a:spcPct val="90000"/>
              </a:lnSpc>
              <a:defRPr>
                <a:solidFill>
                  <a:schemeClr val="bg1"/>
                </a:solidFill>
                <a:latin typeface="+mj-lt"/>
              </a:defRPr>
            </a:lvl1pPr>
          </a:lstStyle>
          <a:p>
            <a:r>
              <a:rPr lang="en-US" smtClean="0"/>
              <a:t>Click to edit Master title style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48" name="Rectangle 47"/>
          <p:cNvSpPr/>
          <p:nvPr/>
        </p:nvSpPr>
        <p:spPr>
          <a:xfrm>
            <a:off x="4890343" y="311149"/>
            <a:ext cx="4356380"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9" name="Picture Placeholder 25"/>
          <p:cNvSpPr>
            <a:spLocks noGrp="1"/>
          </p:cNvSpPr>
          <p:nvPr>
            <p:ph type="pic" sz="quarter" idx="11" hasCustomPrompt="1"/>
          </p:nvPr>
        </p:nvSpPr>
        <p:spPr>
          <a:xfrm>
            <a:off x="4890712" y="311149"/>
            <a:ext cx="4356013"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446501" y="311149"/>
            <a:ext cx="438250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Picture Placeholder 25"/>
          <p:cNvSpPr>
            <a:spLocks noGrp="1"/>
          </p:cNvSpPr>
          <p:nvPr>
            <p:ph type="pic" sz="quarter" idx="10" hasCustomPrompt="1"/>
          </p:nvPr>
        </p:nvSpPr>
        <p:spPr>
          <a:xfrm>
            <a:off x="427653" y="311149"/>
            <a:ext cx="440152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9304020" y="311150"/>
            <a:ext cx="2451002"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1" name="Picture Placeholder 25"/>
          <p:cNvSpPr>
            <a:spLocks noGrp="1"/>
          </p:cNvSpPr>
          <p:nvPr>
            <p:ph type="pic" sz="quarter" idx="12" hasCustomPrompt="1"/>
          </p:nvPr>
        </p:nvSpPr>
        <p:spPr>
          <a:xfrm>
            <a:off x="9304020" y="311150"/>
            <a:ext cx="2451001"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446501" y="3028951"/>
            <a:ext cx="3363339" cy="345893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3" name="Picture Placeholder 25"/>
          <p:cNvSpPr>
            <a:spLocks noGrp="1"/>
          </p:cNvSpPr>
          <p:nvPr>
            <p:ph type="pic" sz="quarter" idx="13" hasCustomPrompt="1"/>
          </p:nvPr>
        </p:nvSpPr>
        <p:spPr>
          <a:xfrm>
            <a:off x="427654" y="3028951"/>
            <a:ext cx="3382346" cy="3458934"/>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3880957" y="3028951"/>
            <a:ext cx="5365768" cy="345893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5" name="Picture Placeholder 25"/>
          <p:cNvSpPr>
            <a:spLocks noGrp="1"/>
          </p:cNvSpPr>
          <p:nvPr>
            <p:ph type="pic" sz="quarter" idx="14" hasCustomPrompt="1"/>
          </p:nvPr>
        </p:nvSpPr>
        <p:spPr>
          <a:xfrm>
            <a:off x="3876769" y="3028951"/>
            <a:ext cx="5369956" cy="3458934"/>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9304020" y="1683658"/>
            <a:ext cx="2451002"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7" name="Picture Placeholder 25"/>
          <p:cNvSpPr>
            <a:spLocks noGrp="1"/>
          </p:cNvSpPr>
          <p:nvPr>
            <p:ph type="pic" sz="quarter" idx="15" hasCustomPrompt="1"/>
          </p:nvPr>
        </p:nvSpPr>
        <p:spPr>
          <a:xfrm>
            <a:off x="9304020" y="1676400"/>
            <a:ext cx="2451001" cy="344941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9304020" y="5182961"/>
            <a:ext cx="2451002"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9" name="Picture Placeholder 25"/>
          <p:cNvSpPr>
            <a:spLocks noGrp="1"/>
          </p:cNvSpPr>
          <p:nvPr>
            <p:ph type="pic" sz="quarter" idx="16" hasCustomPrompt="1"/>
          </p:nvPr>
        </p:nvSpPr>
        <p:spPr>
          <a:xfrm>
            <a:off x="9304020" y="5182961"/>
            <a:ext cx="2451001"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chemeClr val="bg1"/>
                </a:solidFill>
                <a:latin typeface="+mj-lt"/>
                <a:ea typeface="+mn-ea"/>
                <a:cs typeface="+mn-cs"/>
              </a:defRPr>
            </a:lvl1pPr>
          </a:lstStyle>
          <a:p>
            <a:r>
              <a:rPr lang="en-US" dirty="0" smtClean="0"/>
              <a:t>Insert photo here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Large photo with bottom bar">
    <p:spTree>
      <p:nvGrpSpPr>
        <p:cNvPr id="1" name=""/>
        <p:cNvGrpSpPr/>
        <p:nvPr/>
      </p:nvGrpSpPr>
      <p:grpSpPr>
        <a:xfrm>
          <a:off x="0" y="0"/>
          <a:ext cx="0" cy="0"/>
          <a:chOff x="0" y="0"/>
          <a:chExt cx="0" cy="0"/>
        </a:xfrm>
      </p:grpSpPr>
      <p:sp>
        <p:nvSpPr>
          <p:cNvPr id="7" name="Rectangle 6"/>
          <p:cNvSpPr/>
          <p:nvPr/>
        </p:nvSpPr>
        <p:spPr>
          <a:xfrm>
            <a:off x="450986" y="310896"/>
            <a:ext cx="11299041" cy="6075390"/>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lt"/>
            </a:endParaRPr>
          </a:p>
        </p:txBody>
      </p:sp>
      <p:sp>
        <p:nvSpPr>
          <p:cNvPr id="5" name="Picture Placeholder 4"/>
          <p:cNvSpPr>
            <a:spLocks noGrp="1"/>
          </p:cNvSpPr>
          <p:nvPr>
            <p:ph type="pic" sz="quarter" idx="10" hasCustomPrompt="1"/>
          </p:nvPr>
        </p:nvSpPr>
        <p:spPr>
          <a:xfrm>
            <a:off x="444385" y="310897"/>
            <a:ext cx="11296883" cy="6054185"/>
          </a:xfrm>
          <a:ln>
            <a:solidFill>
              <a:schemeClr val="bg2"/>
            </a:solidFill>
          </a:ln>
        </p:spPr>
        <p:txBody>
          <a:bodyPr vert="horz" lIns="91440" tIns="45720" rIns="91440" bIns="45720" rtlCol="0" anchor="ctr" anchorCtr="0">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2000" kern="1200" baseline="0" dirty="0">
                <a:solidFill>
                  <a:srgbClr val="546568"/>
                </a:solidFill>
                <a:latin typeface="+mn-lt"/>
                <a:ea typeface="+mn-ea"/>
                <a:cs typeface="+mn-cs"/>
              </a:defRPr>
            </a:lvl1pPr>
          </a:lstStyle>
          <a:p>
            <a:r>
              <a:rPr lang="en-US" dirty="0" smtClean="0"/>
              <a:t>Photo placeholder</a:t>
            </a:r>
            <a:endParaRPr lang="en-US" dirty="0"/>
          </a:p>
        </p:txBody>
      </p:sp>
      <p:pic>
        <p:nvPicPr>
          <p:cNvPr id="9" name="Picture 8"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
        <p:nvSpPr>
          <p:cNvPr id="10"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2010 Cisco and/or its affiliates. All rights reserved.</a:t>
            </a:r>
            <a:endParaRPr lang="en-US" sz="600" dirty="0">
              <a:solidFill>
                <a:srgbClr val="C0C0C0"/>
              </a:solidFill>
              <a:latin typeface="+mj-lt"/>
            </a:endParaRPr>
          </a:p>
        </p:txBody>
      </p:sp>
      <p:sp>
        <p:nvSpPr>
          <p:cNvPr id="1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21889" y="-91440"/>
            <a:ext cx="12432602" cy="704088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Wide screen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pic>
        <p:nvPicPr>
          <p:cNvPr id="37" name="Picture 36" descr="texture.png"/>
          <p:cNvPicPr>
            <a:picLocks noChangeAspect="1"/>
          </p:cNvPicPr>
          <p:nvPr userDrawn="1"/>
        </p:nvPicPr>
        <p:blipFill>
          <a:blip r:embed="rId3" cstate="print"/>
          <a:stretch>
            <a:fillRect/>
          </a:stretch>
        </p:blipFill>
        <p:spPr>
          <a:xfrm>
            <a:off x="-16929" y="1786"/>
            <a:ext cx="12205754" cy="6856214"/>
          </a:xfrm>
          <a:prstGeom prst="rect">
            <a:avLst/>
          </a:prstGeom>
        </p:spPr>
      </p:pic>
      <p:sp>
        <p:nvSpPr>
          <p:cNvPr id="40" name="Media Placeholder 39"/>
          <p:cNvSpPr>
            <a:spLocks noGrp="1"/>
          </p:cNvSpPr>
          <p:nvPr>
            <p:ph type="media" sz="quarter" idx="11" hasCustomPrompt="1"/>
          </p:nvPr>
        </p:nvSpPr>
        <p:spPr>
          <a:xfrm>
            <a:off x="3888008" y="777240"/>
            <a:ext cx="7863840"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1800" kern="1200" baseline="0" smtClean="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455613" y="6096000"/>
            <a:ext cx="841815" cy="447676"/>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3"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4"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5"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6"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7"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8"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9"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0"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1"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2"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3"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4"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5"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6"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pic>
        <p:nvPicPr>
          <p:cNvPr id="55" name="Picture 54" descr="texture.png"/>
          <p:cNvPicPr>
            <a:picLocks noChangeAspect="1"/>
          </p:cNvPicPr>
          <p:nvPr userDrawn="1"/>
        </p:nvPicPr>
        <p:blipFill>
          <a:blip r:embed="rId3" cstate="print"/>
          <a:stretch>
            <a:fillRect/>
          </a:stretch>
        </p:blipFill>
        <p:spPr>
          <a:xfrm>
            <a:off x="-16929" y="1786"/>
            <a:ext cx="12205754" cy="6856214"/>
          </a:xfrm>
          <a:prstGeom prst="rect">
            <a:avLst/>
          </a:prstGeom>
        </p:spPr>
      </p:pic>
      <p:sp>
        <p:nvSpPr>
          <p:cNvPr id="21" name="Media Placeholder 20"/>
          <p:cNvSpPr>
            <a:spLocks noGrp="1"/>
          </p:cNvSpPr>
          <p:nvPr>
            <p:ph type="media" sz="quarter" idx="10" hasCustomPrompt="1"/>
          </p:nvPr>
        </p:nvSpPr>
        <p:spPr>
          <a:xfrm>
            <a:off x="5853968" y="778669"/>
            <a:ext cx="5897880"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rtl="0" eaLnBrk="1" latinLnBrk="0" hangingPunct="1">
              <a:lnSpc>
                <a:spcPct val="95000"/>
              </a:lnSpc>
              <a:spcBef>
                <a:spcPts val="1440"/>
              </a:spcBef>
              <a:buClr>
                <a:srgbClr val="92D050"/>
              </a:buClr>
              <a:buSzPct val="90000"/>
              <a:buFont typeface="Arial" pitchFamily="34" charset="0"/>
              <a:buNone/>
              <a:tabLst/>
              <a:defRPr lang="en-US" sz="18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455613" y="6096000"/>
            <a:ext cx="841815"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6"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2010 Cisco and/or its affiliates. All rights reserved.</a:t>
            </a:r>
            <a:endParaRPr lang="en-US" sz="600" dirty="0">
              <a:solidFill>
                <a:srgbClr val="C0C0C0"/>
              </a:solidFill>
              <a:latin typeface="+mj-lt"/>
            </a:endParaRPr>
          </a:p>
        </p:txBody>
      </p:sp>
      <p:sp>
        <p:nvSpPr>
          <p:cNvPr id="7"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34" name="Rectangle 33"/>
          <p:cNvSpPr>
            <a:spLocks noChangeArrowheads="1"/>
          </p:cNvSpPr>
          <p:nvPr userDrawn="1"/>
        </p:nvSpPr>
        <p:spPr bwMode="black">
          <a:xfrm>
            <a:off x="5884495" y="5844550"/>
            <a:ext cx="41443" cy="157016"/>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35" name="Freeform 34"/>
          <p:cNvSpPr>
            <a:spLocks/>
          </p:cNvSpPr>
          <p:nvPr userDrawn="1"/>
        </p:nvSpPr>
        <p:spPr bwMode="black">
          <a:xfrm>
            <a:off x="6125923" y="5840202"/>
            <a:ext cx="119991"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6" name="Freeform 35"/>
          <p:cNvSpPr>
            <a:spLocks/>
          </p:cNvSpPr>
          <p:nvPr userDrawn="1"/>
        </p:nvSpPr>
        <p:spPr bwMode="black">
          <a:xfrm>
            <a:off x="5711014" y="5840202"/>
            <a:ext cx="119991"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7" name="Freeform 36"/>
          <p:cNvSpPr>
            <a:spLocks noEditPoints="1"/>
          </p:cNvSpPr>
          <p:nvPr userDrawn="1"/>
        </p:nvSpPr>
        <p:spPr bwMode="black">
          <a:xfrm>
            <a:off x="6289284" y="5840202"/>
            <a:ext cx="16480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38" name="Freeform 37"/>
          <p:cNvSpPr>
            <a:spLocks/>
          </p:cNvSpPr>
          <p:nvPr userDrawn="1"/>
        </p:nvSpPr>
        <p:spPr bwMode="black">
          <a:xfrm>
            <a:off x="5979427" y="5840202"/>
            <a:ext cx="107462"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9" name="Freeform 38"/>
          <p:cNvSpPr>
            <a:spLocks/>
          </p:cNvSpPr>
          <p:nvPr userDrawn="1"/>
        </p:nvSpPr>
        <p:spPr bwMode="black">
          <a:xfrm>
            <a:off x="5628610" y="5654198"/>
            <a:ext cx="39033"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0" name="Freeform 39"/>
          <p:cNvSpPr>
            <a:spLocks/>
          </p:cNvSpPr>
          <p:nvPr userDrawn="1"/>
        </p:nvSpPr>
        <p:spPr bwMode="black">
          <a:xfrm>
            <a:off x="5737999"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1" name="Freeform 40"/>
          <p:cNvSpPr>
            <a:spLocks/>
          </p:cNvSpPr>
          <p:nvPr userDrawn="1"/>
        </p:nvSpPr>
        <p:spPr bwMode="black">
          <a:xfrm>
            <a:off x="5845462" y="5525687"/>
            <a:ext cx="39033"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2" name="Freeform 41"/>
          <p:cNvSpPr>
            <a:spLocks/>
          </p:cNvSpPr>
          <p:nvPr userDrawn="1"/>
        </p:nvSpPr>
        <p:spPr bwMode="black">
          <a:xfrm>
            <a:off x="5954851"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3" name="Freeform 42"/>
          <p:cNvSpPr>
            <a:spLocks/>
          </p:cNvSpPr>
          <p:nvPr userDrawn="1"/>
        </p:nvSpPr>
        <p:spPr bwMode="black">
          <a:xfrm>
            <a:off x="6061831" y="5654198"/>
            <a:ext cx="41443"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4" name="Freeform 43"/>
          <p:cNvSpPr>
            <a:spLocks/>
          </p:cNvSpPr>
          <p:nvPr userDrawn="1"/>
        </p:nvSpPr>
        <p:spPr bwMode="black">
          <a:xfrm>
            <a:off x="6171221"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5" name="Freeform 44"/>
          <p:cNvSpPr>
            <a:spLocks/>
          </p:cNvSpPr>
          <p:nvPr userDrawn="1"/>
        </p:nvSpPr>
        <p:spPr bwMode="black">
          <a:xfrm>
            <a:off x="6280611" y="5525687"/>
            <a:ext cx="39515"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6" name="Freeform 45"/>
          <p:cNvSpPr>
            <a:spLocks/>
          </p:cNvSpPr>
          <p:nvPr userDrawn="1"/>
        </p:nvSpPr>
        <p:spPr bwMode="black">
          <a:xfrm>
            <a:off x="6388072"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7" name="Freeform 46"/>
          <p:cNvSpPr>
            <a:spLocks/>
          </p:cNvSpPr>
          <p:nvPr userDrawn="1"/>
        </p:nvSpPr>
        <p:spPr bwMode="black">
          <a:xfrm>
            <a:off x="6497462" y="5654198"/>
            <a:ext cx="39515"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soli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29" name="Rounded Rectangle 28"/>
          <p:cNvSpPr/>
          <p:nvPr/>
        </p:nvSpPr>
        <p:spPr>
          <a:xfrm>
            <a:off x="2430699" y="-3570592"/>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0" name="Rounded Rectangle 29"/>
          <p:cNvSpPr/>
          <p:nvPr/>
        </p:nvSpPr>
        <p:spPr>
          <a:xfrm>
            <a:off x="0" y="-637720"/>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1" name="Rounded Rectangle 30"/>
          <p:cNvSpPr/>
          <p:nvPr/>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32" name="Rounded Rectangle 31"/>
          <p:cNvSpPr/>
          <p:nvPr userDrawn="1"/>
        </p:nvSpPr>
        <p:spPr>
          <a:xfrm>
            <a:off x="8778358" y="-291327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Rounded Rectangle 32"/>
          <p:cNvSpPr/>
          <p:nvPr userDrawn="1"/>
        </p:nvSpPr>
        <p:spPr>
          <a:xfrm>
            <a:off x="10804454" y="569919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4" name="Rounded Rectangle 33"/>
          <p:cNvSpPr/>
          <p:nvPr/>
        </p:nvSpPr>
        <p:spPr>
          <a:xfrm rot="10800000">
            <a:off x="4047043" y="1516172"/>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ctrTitle" hasCustomPrompt="1"/>
          </p:nvPr>
        </p:nvSpPr>
        <p:spPr>
          <a:xfrm>
            <a:off x="295114" y="1236690"/>
            <a:ext cx="10813350" cy="2918779"/>
          </a:xfrm>
        </p:spPr>
        <p:txBody>
          <a:bodyPr/>
          <a:lstStyle>
            <a:lvl1pPr>
              <a:lnSpc>
                <a:spcPct val="90000"/>
              </a:lnSpc>
              <a:defRPr sz="6000" b="0" spc="-20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315095" y="4464069"/>
            <a:ext cx="10813351" cy="384175"/>
          </a:xfrm>
        </p:spPr>
        <p:txBody>
          <a:bodyPr>
            <a:normAutofit/>
          </a:bodyPr>
          <a:lstStyle>
            <a:lvl1pPr marL="0" indent="0" algn="l">
              <a:buNone/>
              <a:defRPr sz="20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 Title Go Here</a:t>
            </a:r>
            <a:endParaRPr lang="en-US" dirty="0"/>
          </a:p>
        </p:txBody>
      </p:sp>
      <p:grpSp>
        <p:nvGrpSpPr>
          <p:cNvPr id="53" name="Group 5"/>
          <p:cNvGrpSpPr>
            <a:grpSpLocks/>
          </p:cNvGrpSpPr>
          <p:nvPr userDrawn="1"/>
        </p:nvGrpSpPr>
        <p:grpSpPr bwMode="auto">
          <a:xfrm>
            <a:off x="455613" y="304800"/>
            <a:ext cx="841815"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
        <p:nvSpPr>
          <p:cNvPr id="37"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2012 Cisco and/or its affiliates. All rights reserved.</a:t>
            </a:r>
            <a:endParaRPr lang="en-US" sz="600" dirty="0">
              <a:solidFill>
                <a:schemeClr val="bg2"/>
              </a:solidFill>
              <a:latin typeface="+mj-lt"/>
            </a:endParaRPr>
          </a:p>
        </p:txBody>
      </p:sp>
      <p:sp>
        <p:nvSpPr>
          <p:cNvPr id="38"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6929" y="0"/>
            <a:ext cx="12205754" cy="6858000"/>
          </a:xfrm>
          <a:prstGeom prst="rect">
            <a:avLst/>
          </a:prstGeom>
          <a:noFill/>
        </p:spPr>
      </p:pic>
      <p:sp>
        <p:nvSpPr>
          <p:cNvPr id="34" name="TextBox 33"/>
          <p:cNvSpPr txBox="1"/>
          <p:nvPr userDrawn="1"/>
        </p:nvSpPr>
        <p:spPr>
          <a:xfrm>
            <a:off x="859364" y="3060489"/>
            <a:ext cx="2467342" cy="646331"/>
          </a:xfrm>
          <a:prstGeom prst="rect">
            <a:avLst/>
          </a:prstGeom>
          <a:noFill/>
        </p:spPr>
        <p:txBody>
          <a:bodyPr wrap="none" rtlCol="0">
            <a:spAutoFit/>
          </a:bodyPr>
          <a:lstStyle/>
          <a:p>
            <a:r>
              <a:rPr lang="en-US" sz="3600" dirty="0" smtClean="0">
                <a:solidFill>
                  <a:srgbClr val="FFFFFF"/>
                </a:solidFill>
                <a:latin typeface="+mj-lt"/>
              </a:rPr>
              <a:t>Thank you.</a:t>
            </a:r>
            <a:endParaRPr lang="en-US" sz="3600" dirty="0">
              <a:solidFill>
                <a:srgbClr val="FFFFFF"/>
              </a:solidFill>
              <a:latin typeface="+mj-lt"/>
            </a:endParaRPr>
          </a:p>
        </p:txBody>
      </p:sp>
      <p:sp>
        <p:nvSpPr>
          <p:cNvPr id="20" name="Rectangle 19"/>
          <p:cNvSpPr>
            <a:spLocks noChangeArrowheads="1"/>
          </p:cNvSpPr>
          <p:nvPr userDrawn="1"/>
        </p:nvSpPr>
        <p:spPr bwMode="black">
          <a:xfrm>
            <a:off x="8409358" y="3708603"/>
            <a:ext cx="116616" cy="441827"/>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21" name="Freeform 20"/>
          <p:cNvSpPr>
            <a:spLocks/>
          </p:cNvSpPr>
          <p:nvPr userDrawn="1"/>
        </p:nvSpPr>
        <p:spPr bwMode="black">
          <a:xfrm>
            <a:off x="9088711" y="3697605"/>
            <a:ext cx="337642"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2" name="Freeform 21"/>
          <p:cNvSpPr>
            <a:spLocks/>
          </p:cNvSpPr>
          <p:nvPr userDrawn="1"/>
        </p:nvSpPr>
        <p:spPr bwMode="black">
          <a:xfrm>
            <a:off x="7921200" y="3697605"/>
            <a:ext cx="337642"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3" name="Freeform 22"/>
          <p:cNvSpPr>
            <a:spLocks noEditPoints="1"/>
          </p:cNvSpPr>
          <p:nvPr userDrawn="1"/>
        </p:nvSpPr>
        <p:spPr bwMode="black">
          <a:xfrm>
            <a:off x="9548392" y="3697605"/>
            <a:ext cx="463750"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24" name="Freeform 23"/>
          <p:cNvSpPr>
            <a:spLocks/>
          </p:cNvSpPr>
          <p:nvPr userDrawn="1"/>
        </p:nvSpPr>
        <p:spPr bwMode="black">
          <a:xfrm>
            <a:off x="8676486" y="3697605"/>
            <a:ext cx="302387"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5" name="Freeform 24"/>
          <p:cNvSpPr>
            <a:spLocks/>
          </p:cNvSpPr>
          <p:nvPr userDrawn="1"/>
        </p:nvSpPr>
        <p:spPr bwMode="black">
          <a:xfrm>
            <a:off x="7689324" y="3082440"/>
            <a:ext cx="109835"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6" name="Freeform 25"/>
          <p:cNvSpPr>
            <a:spLocks/>
          </p:cNvSpPr>
          <p:nvPr userDrawn="1"/>
        </p:nvSpPr>
        <p:spPr bwMode="black">
          <a:xfrm>
            <a:off x="7997133" y="2930180"/>
            <a:ext cx="109835"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7" name="Freeform 26"/>
          <p:cNvSpPr>
            <a:spLocks/>
          </p:cNvSpPr>
          <p:nvPr userDrawn="1"/>
        </p:nvSpPr>
        <p:spPr bwMode="black">
          <a:xfrm>
            <a:off x="8299523" y="2720822"/>
            <a:ext cx="109835"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8" name="Freeform 27"/>
          <p:cNvSpPr>
            <a:spLocks/>
          </p:cNvSpPr>
          <p:nvPr userDrawn="1"/>
        </p:nvSpPr>
        <p:spPr bwMode="black">
          <a:xfrm>
            <a:off x="8607332" y="2930181"/>
            <a:ext cx="109835"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9" name="Freeform 28"/>
          <p:cNvSpPr>
            <a:spLocks/>
          </p:cNvSpPr>
          <p:nvPr userDrawn="1"/>
        </p:nvSpPr>
        <p:spPr bwMode="black">
          <a:xfrm>
            <a:off x="8908363" y="3082440"/>
            <a:ext cx="116616"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0" name="Freeform 29"/>
          <p:cNvSpPr>
            <a:spLocks/>
          </p:cNvSpPr>
          <p:nvPr userDrawn="1"/>
        </p:nvSpPr>
        <p:spPr bwMode="black">
          <a:xfrm>
            <a:off x="9216175"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1" name="Freeform 30"/>
          <p:cNvSpPr>
            <a:spLocks/>
          </p:cNvSpPr>
          <p:nvPr userDrawn="1"/>
        </p:nvSpPr>
        <p:spPr bwMode="black">
          <a:xfrm>
            <a:off x="9523987" y="2720823"/>
            <a:ext cx="111191" cy="69876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2" name="Freeform 31"/>
          <p:cNvSpPr>
            <a:spLocks/>
          </p:cNvSpPr>
          <p:nvPr userDrawn="1"/>
        </p:nvSpPr>
        <p:spPr bwMode="black">
          <a:xfrm>
            <a:off x="9826371"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3" name="Freeform 32"/>
          <p:cNvSpPr>
            <a:spLocks/>
          </p:cNvSpPr>
          <p:nvPr userDrawn="1"/>
        </p:nvSpPr>
        <p:spPr bwMode="black">
          <a:xfrm>
            <a:off x="10134183" y="3082440"/>
            <a:ext cx="111191"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print"/>
          <a:srcRect l="1695" r="14438"/>
          <a:stretch>
            <a:fillRect/>
          </a:stretch>
        </p:blipFill>
        <p:spPr>
          <a:xfrm>
            <a:off x="0" y="0"/>
            <a:ext cx="12188825" cy="6858000"/>
          </a:xfrm>
          <a:prstGeom prst="rect">
            <a:avLst/>
          </a:prstGeom>
        </p:spPr>
      </p:pic>
      <p:sp>
        <p:nvSpPr>
          <p:cNvPr id="36" name="Rectangle 35"/>
          <p:cNvSpPr>
            <a:spLocks noChangeArrowheads="1"/>
          </p:cNvSpPr>
          <p:nvPr userDrawn="1"/>
        </p:nvSpPr>
        <p:spPr bwMode="black">
          <a:xfrm>
            <a:off x="5884495" y="5844550"/>
            <a:ext cx="41443" cy="157016"/>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37" name="Freeform 36"/>
          <p:cNvSpPr>
            <a:spLocks/>
          </p:cNvSpPr>
          <p:nvPr userDrawn="1"/>
        </p:nvSpPr>
        <p:spPr bwMode="black">
          <a:xfrm>
            <a:off x="6125923" y="5840202"/>
            <a:ext cx="119991"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8" name="Freeform 37"/>
          <p:cNvSpPr>
            <a:spLocks/>
          </p:cNvSpPr>
          <p:nvPr userDrawn="1"/>
        </p:nvSpPr>
        <p:spPr bwMode="black">
          <a:xfrm>
            <a:off x="5711014" y="5840202"/>
            <a:ext cx="119991"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9" name="Freeform 38"/>
          <p:cNvSpPr>
            <a:spLocks noEditPoints="1"/>
          </p:cNvSpPr>
          <p:nvPr userDrawn="1"/>
        </p:nvSpPr>
        <p:spPr bwMode="black">
          <a:xfrm>
            <a:off x="6289284" y="5840202"/>
            <a:ext cx="16480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40" name="Freeform 39"/>
          <p:cNvSpPr>
            <a:spLocks/>
          </p:cNvSpPr>
          <p:nvPr userDrawn="1"/>
        </p:nvSpPr>
        <p:spPr bwMode="black">
          <a:xfrm>
            <a:off x="5979427" y="5840202"/>
            <a:ext cx="107462"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1" name="Freeform 40"/>
          <p:cNvSpPr>
            <a:spLocks/>
          </p:cNvSpPr>
          <p:nvPr userDrawn="1"/>
        </p:nvSpPr>
        <p:spPr bwMode="black">
          <a:xfrm>
            <a:off x="5628610" y="5654198"/>
            <a:ext cx="39033"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2" name="Freeform 41"/>
          <p:cNvSpPr>
            <a:spLocks/>
          </p:cNvSpPr>
          <p:nvPr userDrawn="1"/>
        </p:nvSpPr>
        <p:spPr bwMode="black">
          <a:xfrm>
            <a:off x="5737999"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3" name="Freeform 42"/>
          <p:cNvSpPr>
            <a:spLocks/>
          </p:cNvSpPr>
          <p:nvPr userDrawn="1"/>
        </p:nvSpPr>
        <p:spPr bwMode="black">
          <a:xfrm>
            <a:off x="5845462" y="5525687"/>
            <a:ext cx="39033"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4" name="Freeform 43"/>
          <p:cNvSpPr>
            <a:spLocks/>
          </p:cNvSpPr>
          <p:nvPr userDrawn="1"/>
        </p:nvSpPr>
        <p:spPr bwMode="black">
          <a:xfrm>
            <a:off x="5954851" y="5600088"/>
            <a:ext cx="39033"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5" name="Freeform 44"/>
          <p:cNvSpPr>
            <a:spLocks/>
          </p:cNvSpPr>
          <p:nvPr userDrawn="1"/>
        </p:nvSpPr>
        <p:spPr bwMode="black">
          <a:xfrm>
            <a:off x="6061831" y="5654198"/>
            <a:ext cx="41443"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6" name="Freeform 45"/>
          <p:cNvSpPr>
            <a:spLocks/>
          </p:cNvSpPr>
          <p:nvPr userDrawn="1"/>
        </p:nvSpPr>
        <p:spPr bwMode="black">
          <a:xfrm>
            <a:off x="6171221"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7" name="Freeform 46"/>
          <p:cNvSpPr>
            <a:spLocks/>
          </p:cNvSpPr>
          <p:nvPr userDrawn="1"/>
        </p:nvSpPr>
        <p:spPr bwMode="black">
          <a:xfrm>
            <a:off x="6280611" y="5525687"/>
            <a:ext cx="39515"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8" name="Freeform 47"/>
          <p:cNvSpPr>
            <a:spLocks/>
          </p:cNvSpPr>
          <p:nvPr userDrawn="1"/>
        </p:nvSpPr>
        <p:spPr bwMode="black">
          <a:xfrm>
            <a:off x="6388072" y="5600088"/>
            <a:ext cx="39515"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9" name="Freeform 48"/>
          <p:cNvSpPr>
            <a:spLocks/>
          </p:cNvSpPr>
          <p:nvPr userDrawn="1"/>
        </p:nvSpPr>
        <p:spPr bwMode="black">
          <a:xfrm>
            <a:off x="6497462" y="5654198"/>
            <a:ext cx="39515"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print"/>
          <a:srcRect l="1695" r="14438"/>
          <a:stretch>
            <a:fillRect/>
          </a:stretch>
        </p:blipFill>
        <p:spPr>
          <a:xfrm>
            <a:off x="0" y="0"/>
            <a:ext cx="12188825" cy="6858000"/>
          </a:xfrm>
          <a:prstGeom prst="rect">
            <a:avLst/>
          </a:prstGeom>
        </p:spPr>
      </p:pic>
      <p:sp>
        <p:nvSpPr>
          <p:cNvPr id="34" name="TextBox 33"/>
          <p:cNvSpPr txBox="1"/>
          <p:nvPr userDrawn="1"/>
        </p:nvSpPr>
        <p:spPr>
          <a:xfrm>
            <a:off x="859364" y="3060489"/>
            <a:ext cx="2467342" cy="646331"/>
          </a:xfrm>
          <a:prstGeom prst="rect">
            <a:avLst/>
          </a:prstGeom>
          <a:noFill/>
        </p:spPr>
        <p:txBody>
          <a:bodyPr wrap="none" rtlCol="0">
            <a:spAutoFit/>
          </a:bodyPr>
          <a:lstStyle/>
          <a:p>
            <a:r>
              <a:rPr lang="en-US" sz="3600" dirty="0" smtClean="0">
                <a:solidFill>
                  <a:srgbClr val="FFFFFF"/>
                </a:solidFill>
                <a:latin typeface="+mj-lt"/>
              </a:rPr>
              <a:t>Thank you.</a:t>
            </a:r>
            <a:endParaRPr lang="en-US" sz="3600" dirty="0">
              <a:solidFill>
                <a:srgbClr val="FFFFFF"/>
              </a:solidFill>
              <a:latin typeface="+mj-lt"/>
            </a:endParaRPr>
          </a:p>
        </p:txBody>
      </p:sp>
      <p:sp>
        <p:nvSpPr>
          <p:cNvPr id="35" name="Rectangle 34"/>
          <p:cNvSpPr>
            <a:spLocks noChangeArrowheads="1"/>
          </p:cNvSpPr>
          <p:nvPr userDrawn="1"/>
        </p:nvSpPr>
        <p:spPr bwMode="black">
          <a:xfrm>
            <a:off x="8409358" y="3708603"/>
            <a:ext cx="116616" cy="441827"/>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36" name="Freeform 35"/>
          <p:cNvSpPr>
            <a:spLocks/>
          </p:cNvSpPr>
          <p:nvPr userDrawn="1"/>
        </p:nvSpPr>
        <p:spPr bwMode="black">
          <a:xfrm>
            <a:off x="9088711" y="3697605"/>
            <a:ext cx="337642"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7" name="Freeform 36"/>
          <p:cNvSpPr>
            <a:spLocks/>
          </p:cNvSpPr>
          <p:nvPr userDrawn="1"/>
        </p:nvSpPr>
        <p:spPr bwMode="black">
          <a:xfrm>
            <a:off x="7921200" y="3697605"/>
            <a:ext cx="337642"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8" name="Freeform 37"/>
          <p:cNvSpPr>
            <a:spLocks noEditPoints="1"/>
          </p:cNvSpPr>
          <p:nvPr userDrawn="1"/>
        </p:nvSpPr>
        <p:spPr bwMode="black">
          <a:xfrm>
            <a:off x="9548392" y="3697605"/>
            <a:ext cx="463750"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39" name="Freeform 38"/>
          <p:cNvSpPr>
            <a:spLocks/>
          </p:cNvSpPr>
          <p:nvPr userDrawn="1"/>
        </p:nvSpPr>
        <p:spPr bwMode="black">
          <a:xfrm>
            <a:off x="8676486" y="3697605"/>
            <a:ext cx="302387"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0" name="Freeform 39"/>
          <p:cNvSpPr>
            <a:spLocks/>
          </p:cNvSpPr>
          <p:nvPr userDrawn="1"/>
        </p:nvSpPr>
        <p:spPr bwMode="black">
          <a:xfrm>
            <a:off x="7689324" y="3082440"/>
            <a:ext cx="109835"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1" name="Freeform 40"/>
          <p:cNvSpPr>
            <a:spLocks/>
          </p:cNvSpPr>
          <p:nvPr userDrawn="1"/>
        </p:nvSpPr>
        <p:spPr bwMode="black">
          <a:xfrm>
            <a:off x="7997133" y="2930180"/>
            <a:ext cx="109835"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2" name="Freeform 41"/>
          <p:cNvSpPr>
            <a:spLocks/>
          </p:cNvSpPr>
          <p:nvPr userDrawn="1"/>
        </p:nvSpPr>
        <p:spPr bwMode="black">
          <a:xfrm>
            <a:off x="8299523" y="2720822"/>
            <a:ext cx="109835"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3" name="Freeform 42"/>
          <p:cNvSpPr>
            <a:spLocks/>
          </p:cNvSpPr>
          <p:nvPr userDrawn="1"/>
        </p:nvSpPr>
        <p:spPr bwMode="black">
          <a:xfrm>
            <a:off x="8607332" y="2930181"/>
            <a:ext cx="109835"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4" name="Freeform 43"/>
          <p:cNvSpPr>
            <a:spLocks/>
          </p:cNvSpPr>
          <p:nvPr userDrawn="1"/>
        </p:nvSpPr>
        <p:spPr bwMode="black">
          <a:xfrm>
            <a:off x="8908363" y="3082440"/>
            <a:ext cx="116616"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5" name="Freeform 44"/>
          <p:cNvSpPr>
            <a:spLocks/>
          </p:cNvSpPr>
          <p:nvPr userDrawn="1"/>
        </p:nvSpPr>
        <p:spPr bwMode="black">
          <a:xfrm>
            <a:off x="9216175"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6" name="Freeform 45"/>
          <p:cNvSpPr>
            <a:spLocks/>
          </p:cNvSpPr>
          <p:nvPr userDrawn="1"/>
        </p:nvSpPr>
        <p:spPr bwMode="black">
          <a:xfrm>
            <a:off x="9523987" y="2720823"/>
            <a:ext cx="111191" cy="69876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47" name="Freeform 46"/>
          <p:cNvSpPr>
            <a:spLocks/>
          </p:cNvSpPr>
          <p:nvPr userDrawn="1"/>
        </p:nvSpPr>
        <p:spPr bwMode="black">
          <a:xfrm>
            <a:off x="9826371"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50" name="Freeform 49"/>
          <p:cNvSpPr>
            <a:spLocks/>
          </p:cNvSpPr>
          <p:nvPr userDrawn="1"/>
        </p:nvSpPr>
        <p:spPr bwMode="black">
          <a:xfrm>
            <a:off x="10134183" y="3082440"/>
            <a:ext cx="111191"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Tree>
    <p:extLst>
      <p:ext uri="{BB962C8B-B14F-4D97-AF65-F5344CB8AC3E}">
        <p14:creationId xmlns:p14="http://schemas.microsoft.com/office/powerpoint/2010/main" val="128174304"/>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Tree>
    <p:extLst>
      <p:ext uri="{BB962C8B-B14F-4D97-AF65-F5344CB8AC3E}">
        <p14:creationId xmlns:p14="http://schemas.microsoft.com/office/powerpoint/2010/main" val="3762498079"/>
      </p:ext>
    </p:extLst>
  </p:cSld>
  <p:clrMapOvr>
    <a:masterClrMapping/>
  </p:clrMapOvr>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Slide-animated White">
    <p:spTree>
      <p:nvGrpSpPr>
        <p:cNvPr id="1" name=""/>
        <p:cNvGrpSpPr/>
        <p:nvPr/>
      </p:nvGrpSpPr>
      <p:grpSpPr>
        <a:xfrm>
          <a:off x="0" y="0"/>
          <a:ext cx="0" cy="0"/>
          <a:chOff x="0" y="0"/>
          <a:chExt cx="0" cy="0"/>
        </a:xfrm>
      </p:grpSpPr>
      <p:sp>
        <p:nvSpPr>
          <p:cNvPr id="39" name="Rectangle 38"/>
          <p:cNvSpPr/>
          <p:nvPr userDrawn="1"/>
        </p:nvSpPr>
        <p:spPr>
          <a:xfrm>
            <a:off x="4539288" y="5948637"/>
            <a:ext cx="798577"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0" name="Rectangle 39"/>
          <p:cNvSpPr/>
          <p:nvPr userDrawn="1"/>
        </p:nvSpPr>
        <p:spPr>
          <a:xfrm>
            <a:off x="1947412" y="5948637"/>
            <a:ext cx="630456"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2" name="Rectangle 41"/>
          <p:cNvSpPr/>
          <p:nvPr userDrawn="1"/>
        </p:nvSpPr>
        <p:spPr>
          <a:xfrm>
            <a:off x="6360606" y="5948637"/>
            <a:ext cx="630456"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3" name="Rounded Rectangle 42"/>
          <p:cNvSpPr/>
          <p:nvPr userDrawn="1"/>
        </p:nvSpPr>
        <p:spPr>
          <a:xfrm rot="10800000" flipH="1">
            <a:off x="3807683" y="831272"/>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5" name="Rounded Rectangle 44"/>
          <p:cNvSpPr/>
          <p:nvPr userDrawn="1"/>
        </p:nvSpPr>
        <p:spPr>
          <a:xfrm rot="10800000" flipH="1">
            <a:off x="1095669" y="4716780"/>
            <a:ext cx="874857" cy="150749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6" name="Rounded Rectangle 45"/>
          <p:cNvSpPr/>
          <p:nvPr userDrawn="1"/>
        </p:nvSpPr>
        <p:spPr>
          <a:xfrm rot="10800000" flipH="1">
            <a:off x="1776212" y="1981200"/>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7" name="Rounded Rectangle 46"/>
          <p:cNvSpPr/>
          <p:nvPr userDrawn="1"/>
        </p:nvSpPr>
        <p:spPr>
          <a:xfrm rot="10800000" flipH="1">
            <a:off x="7824455" y="6614160"/>
            <a:ext cx="1040145"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8" name="Rounded Rectangle 47"/>
          <p:cNvSpPr/>
          <p:nvPr userDrawn="1"/>
        </p:nvSpPr>
        <p:spPr>
          <a:xfrm rot="10800000" flipH="1">
            <a:off x="9241868" y="6614160"/>
            <a:ext cx="874857" cy="150749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9" name="Rounded Rectangle 48"/>
          <p:cNvSpPr/>
          <p:nvPr userDrawn="1"/>
        </p:nvSpPr>
        <p:spPr>
          <a:xfrm rot="10800000" flipH="1">
            <a:off x="2921221" y="6719451"/>
            <a:ext cx="88316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0" name="Rounded Rectangle 49"/>
          <p:cNvSpPr/>
          <p:nvPr userDrawn="1"/>
        </p:nvSpPr>
        <p:spPr>
          <a:xfrm rot="10800000" flipH="1">
            <a:off x="3724578" y="6668595"/>
            <a:ext cx="1038871" cy="5546310"/>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1" name="Rounded Rectangle 50"/>
          <p:cNvSpPr/>
          <p:nvPr userDrawn="1"/>
        </p:nvSpPr>
        <p:spPr>
          <a:xfrm rot="10800000" flipH="1">
            <a:off x="6559404" y="1025236"/>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2" name="Rounded Rectangle 51"/>
          <p:cNvSpPr/>
          <p:nvPr userDrawn="1"/>
        </p:nvSpPr>
        <p:spPr>
          <a:xfrm rot="10800000" flipH="1">
            <a:off x="7187313" y="1731818"/>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3" name="Rounded Rectangle 52"/>
          <p:cNvSpPr/>
          <p:nvPr userDrawn="1"/>
        </p:nvSpPr>
        <p:spPr>
          <a:xfrm rot="10800000" flipH="1">
            <a:off x="454966" y="6708753"/>
            <a:ext cx="1040145"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4" name="Rounded Rectangle 53"/>
          <p:cNvSpPr/>
          <p:nvPr userDrawn="1"/>
        </p:nvSpPr>
        <p:spPr>
          <a:xfrm rot="10800000" flipH="1">
            <a:off x="10714877" y="8318269"/>
            <a:ext cx="1040145"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5" name="Rounded Rectangle 54"/>
          <p:cNvSpPr/>
          <p:nvPr userDrawn="1"/>
        </p:nvSpPr>
        <p:spPr>
          <a:xfrm rot="10800000" flipH="1">
            <a:off x="10880165" y="1731818"/>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6" name="Rounded Rectangle 55"/>
          <p:cNvSpPr/>
          <p:nvPr userDrawn="1"/>
        </p:nvSpPr>
        <p:spPr>
          <a:xfrm rot="10800000" flipH="1">
            <a:off x="5026566" y="1981200"/>
            <a:ext cx="874857" cy="424307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7" name="Rectangle 56"/>
          <p:cNvSpPr/>
          <p:nvPr userDrawn="1"/>
        </p:nvSpPr>
        <p:spPr>
          <a:xfrm>
            <a:off x="0" y="1"/>
            <a:ext cx="12168841" cy="6378315"/>
          </a:xfrm>
          <a:prstGeom prst="rect">
            <a:avLst/>
          </a:prstGeom>
          <a:solidFill>
            <a:srgbClr val="082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nvGrpSpPr>
          <p:cNvPr id="59" name="Group 67"/>
          <p:cNvGrpSpPr/>
          <p:nvPr userDrawn="1"/>
        </p:nvGrpSpPr>
        <p:grpSpPr>
          <a:xfrm>
            <a:off x="454967" y="311151"/>
            <a:ext cx="1105272" cy="438358"/>
            <a:chOff x="609600" y="528537"/>
            <a:chExt cx="1444734" cy="763789"/>
          </a:xfrm>
          <a:solidFill>
            <a:schemeClr val="bg1"/>
          </a:solidFill>
        </p:grpSpPr>
        <p:sp>
          <p:nvSpPr>
            <p:cNvPr id="60" name="Rectangle 59"/>
            <p:cNvSpPr>
              <a:spLocks noChangeArrowheads="1"/>
            </p:cNvSpPr>
            <p:nvPr/>
          </p:nvSpPr>
          <p:spPr bwMode="black">
            <a:xfrm>
              <a:off x="1016578" y="1035681"/>
              <a:ext cx="65914" cy="249730"/>
            </a:xfrm>
            <a:prstGeom prst="rect">
              <a:avLst/>
            </a:prstGeom>
            <a:grpFill/>
            <a:ln w="9525">
              <a:noFill/>
              <a:miter lim="800000"/>
              <a:headEnd/>
              <a:tailEnd/>
            </a:ln>
          </p:spPr>
          <p:txBody>
            <a:bodyPr/>
            <a:lstStyle/>
            <a:p>
              <a:endParaRPr lang="en-US">
                <a:latin typeface="+mj-lt"/>
              </a:endParaRPr>
            </a:p>
          </p:txBody>
        </p:sp>
        <p:sp>
          <p:nvSpPr>
            <p:cNvPr id="61" name="Freeform 60"/>
            <p:cNvSpPr>
              <a:spLocks/>
            </p:cNvSpPr>
            <p:nvPr/>
          </p:nvSpPr>
          <p:spPr bwMode="black">
            <a:xfrm>
              <a:off x="1400563" y="1028765"/>
              <a:ext cx="190843" cy="263561"/>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62" name="Freeform 61"/>
            <p:cNvSpPr>
              <a:spLocks/>
            </p:cNvSpPr>
            <p:nvPr/>
          </p:nvSpPr>
          <p:spPr bwMode="black">
            <a:xfrm>
              <a:off x="740661" y="1028765"/>
              <a:ext cx="190843" cy="263561"/>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63" name="Freeform 62"/>
            <p:cNvSpPr>
              <a:spLocks noEditPoints="1"/>
            </p:cNvSpPr>
            <p:nvPr/>
          </p:nvSpPr>
          <p:spPr bwMode="black">
            <a:xfrm>
              <a:off x="1660385" y="1028765"/>
              <a:ext cx="262122" cy="263561"/>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78" name="Freeform 77"/>
            <p:cNvSpPr>
              <a:spLocks/>
            </p:cNvSpPr>
            <p:nvPr/>
          </p:nvSpPr>
          <p:spPr bwMode="black">
            <a:xfrm>
              <a:off x="1167566" y="1028765"/>
              <a:ext cx="170916" cy="263561"/>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79" name="Freeform 78"/>
            <p:cNvSpPr>
              <a:spLocks/>
            </p:cNvSpPr>
            <p:nvPr/>
          </p:nvSpPr>
          <p:spPr bwMode="black">
            <a:xfrm>
              <a:off x="609600" y="732931"/>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80" name="Freeform 79"/>
            <p:cNvSpPr>
              <a:spLocks/>
            </p:cNvSpPr>
            <p:nvPr/>
          </p:nvSpPr>
          <p:spPr bwMode="black">
            <a:xfrm>
              <a:off x="783581"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81" name="Freeform 80"/>
            <p:cNvSpPr>
              <a:spLocks/>
            </p:cNvSpPr>
            <p:nvPr/>
          </p:nvSpPr>
          <p:spPr bwMode="black">
            <a:xfrm>
              <a:off x="954497" y="528537"/>
              <a:ext cx="62081" cy="394958"/>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82" name="Freeform 81"/>
            <p:cNvSpPr>
              <a:spLocks/>
            </p:cNvSpPr>
            <p:nvPr/>
          </p:nvSpPr>
          <p:spPr bwMode="black">
            <a:xfrm>
              <a:off x="1128478"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83" name="Freeform 82"/>
            <p:cNvSpPr>
              <a:spLocks/>
            </p:cNvSpPr>
            <p:nvPr/>
          </p:nvSpPr>
          <p:spPr bwMode="black">
            <a:xfrm>
              <a:off x="1298627" y="732931"/>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84" name="Freeform 83"/>
            <p:cNvSpPr>
              <a:spLocks/>
            </p:cNvSpPr>
            <p:nvPr/>
          </p:nvSpPr>
          <p:spPr bwMode="black">
            <a:xfrm>
              <a:off x="1472608"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85" name="Freeform 84"/>
            <p:cNvSpPr>
              <a:spLocks/>
            </p:cNvSpPr>
            <p:nvPr/>
          </p:nvSpPr>
          <p:spPr bwMode="black">
            <a:xfrm>
              <a:off x="1646590" y="528537"/>
              <a:ext cx="62848" cy="39495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86" name="Freeform 85"/>
            <p:cNvSpPr>
              <a:spLocks/>
            </p:cNvSpPr>
            <p:nvPr/>
          </p:nvSpPr>
          <p:spPr bwMode="black">
            <a:xfrm>
              <a:off x="1817505"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87" name="Freeform 86"/>
            <p:cNvSpPr>
              <a:spLocks/>
            </p:cNvSpPr>
            <p:nvPr/>
          </p:nvSpPr>
          <p:spPr bwMode="black">
            <a:xfrm>
              <a:off x="1991486" y="732931"/>
              <a:ext cx="62848"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
        <p:nvSpPr>
          <p:cNvPr id="89" name="Rectangle 4"/>
          <p:cNvSpPr>
            <a:spLocks noChangeArrowheads="1"/>
          </p:cNvSpPr>
          <p:nvPr userDrawn="1"/>
        </p:nvSpPr>
        <p:spPr bwMode="ltGray">
          <a:xfrm>
            <a:off x="335078" y="6586247"/>
            <a:ext cx="1948391" cy="175257"/>
          </a:xfrm>
          <a:prstGeom prst="rect">
            <a:avLst/>
          </a:prstGeom>
          <a:noFill/>
          <a:ln w="9525">
            <a:noFill/>
            <a:miter lim="800000"/>
            <a:headEnd/>
            <a:tailEnd/>
          </a:ln>
          <a:effectLst/>
        </p:spPr>
        <p:txBody>
          <a:bodyPr wrap="none" lIns="82124" tIns="41061" rIns="82124" bIns="41061" anchor="b" anchorCtr="1">
            <a:spAutoFit/>
          </a:bodyPr>
          <a:lstStyle/>
          <a:p>
            <a:pPr algn="l" defTabSz="814388">
              <a:lnSpc>
                <a:spcPct val="100000"/>
              </a:lnSpc>
            </a:pPr>
            <a:r>
              <a:rPr lang="en-US" sz="600" dirty="0" smtClean="0">
                <a:solidFill>
                  <a:srgbClr val="C0C0C0"/>
                </a:solidFill>
                <a:latin typeface="+mj-lt"/>
              </a:rPr>
              <a:t>© 2012 Cisco and/or its affiliates. All rights reserved.</a:t>
            </a:r>
            <a:endParaRPr lang="en-US" sz="600" dirty="0">
              <a:solidFill>
                <a:srgbClr val="C0C0C0"/>
              </a:solidFill>
              <a:latin typeface="+mj-lt"/>
            </a:endParaRPr>
          </a:p>
        </p:txBody>
      </p:sp>
      <p:sp>
        <p:nvSpPr>
          <p:cNvPr id="91" name="Rectangle 7"/>
          <p:cNvSpPr>
            <a:spLocks noChangeArrowheads="1"/>
          </p:cNvSpPr>
          <p:nvPr userDrawn="1"/>
        </p:nvSpPr>
        <p:spPr bwMode="ltGray">
          <a:xfrm>
            <a:off x="11604232" y="6580409"/>
            <a:ext cx="259891"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2" name="Title 1"/>
          <p:cNvSpPr>
            <a:spLocks noGrp="1"/>
          </p:cNvSpPr>
          <p:nvPr>
            <p:ph type="ctrTitle" hasCustomPrompt="1"/>
          </p:nvPr>
        </p:nvSpPr>
        <p:spPr>
          <a:xfrm>
            <a:off x="295114" y="1236690"/>
            <a:ext cx="10813350" cy="2918779"/>
          </a:xfrm>
        </p:spPr>
        <p:txBody>
          <a:bodyPr/>
          <a:lstStyle>
            <a:lvl1pPr>
              <a:lnSpc>
                <a:spcPct val="90000"/>
              </a:lnSpc>
              <a:defRPr lang="en-US" sz="5400" b="0" kern="1200" spc="0" baseline="0" dirty="0">
                <a:gradFill>
                  <a:gsLst>
                    <a:gs pos="0">
                      <a:srgbClr val="00B2F0"/>
                    </a:gs>
                    <a:gs pos="44000">
                      <a:srgbClr val="40FFFE"/>
                    </a:gs>
                    <a:gs pos="100000">
                      <a:srgbClr val="96CA4B"/>
                    </a:gs>
                  </a:gsLst>
                  <a:lin ang="4800000" scaled="0"/>
                </a:gradFill>
                <a:latin typeface="+mj-lt"/>
                <a:ea typeface="+mj-ea"/>
                <a:cs typeface="+mj-cs"/>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315095" y="4464069"/>
            <a:ext cx="10813351" cy="384175"/>
          </a:xfrm>
        </p:spPr>
        <p:txBody>
          <a:bodyPr anchor="b" anchorCtr="0">
            <a:noAutofit/>
          </a:bodyPr>
          <a:lstStyle>
            <a:lvl1pPr marL="0" indent="0" algn="l">
              <a:buNone/>
              <a:defRPr lang="en-US" sz="2000" b="0" kern="1200" dirty="0">
                <a:solidFill>
                  <a:schemeClr val="bg1"/>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sp>
        <p:nvSpPr>
          <p:cNvPr id="41" name="Text Placeholder 40"/>
          <p:cNvSpPr>
            <a:spLocks noGrp="1"/>
          </p:cNvSpPr>
          <p:nvPr>
            <p:ph type="body" sz="quarter" idx="10" hasCustomPrompt="1"/>
          </p:nvPr>
        </p:nvSpPr>
        <p:spPr>
          <a:xfrm>
            <a:off x="315095" y="4768853"/>
            <a:ext cx="10794306" cy="384175"/>
          </a:xfrm>
        </p:spPr>
        <p:txBody>
          <a:bodyPr/>
          <a:lstStyle>
            <a:lvl1pPr marL="0" indent="0">
              <a:buFontTx/>
              <a:buNone/>
              <a:defRPr lang="en-US" sz="1800" b="0" kern="1200" dirty="0">
                <a:solidFill>
                  <a:schemeClr val="bg1"/>
                </a:solidFill>
                <a:latin typeface="+mj-lt"/>
                <a:ea typeface="+mn-ea"/>
                <a:cs typeface="+mn-cs"/>
              </a:defRPr>
            </a:lvl1pPr>
            <a:lvl2pPr marL="0" indent="0">
              <a:buFontTx/>
              <a:buNone/>
              <a:defRPr lang="en-US" sz="2000" kern="1200" dirty="0" smtClean="0">
                <a:solidFill>
                  <a:schemeClr val="bg1"/>
                </a:solidFill>
                <a:latin typeface="+mj-lt"/>
                <a:ea typeface="+mn-ea"/>
                <a:cs typeface="+mn-cs"/>
              </a:defRPr>
            </a:lvl2pPr>
            <a:lvl3pPr marL="0" indent="0">
              <a:buFontTx/>
              <a:buNone/>
              <a:defRPr lang="en-US" sz="2000" kern="1200" dirty="0" smtClean="0">
                <a:solidFill>
                  <a:schemeClr val="bg1"/>
                </a:solidFill>
                <a:latin typeface="+mj-lt"/>
                <a:ea typeface="+mn-ea"/>
                <a:cs typeface="+mn-cs"/>
              </a:defRPr>
            </a:lvl3pPr>
            <a:lvl4pPr marL="0" indent="0">
              <a:buFontTx/>
              <a:buNone/>
              <a:defRPr lang="en-US" sz="2000" kern="1200" dirty="0" smtClean="0">
                <a:solidFill>
                  <a:schemeClr val="bg1"/>
                </a:solidFill>
                <a:latin typeface="+mj-lt"/>
                <a:ea typeface="+mn-ea"/>
                <a:cs typeface="+mn-cs"/>
              </a:defRPr>
            </a:lvl4pPr>
            <a:lvl5pPr marL="0" indent="0">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4" name="Text Placeholder 43"/>
          <p:cNvSpPr>
            <a:spLocks noGrp="1"/>
          </p:cNvSpPr>
          <p:nvPr>
            <p:ph type="body" sz="quarter" idx="11" hasCustomPrompt="1"/>
          </p:nvPr>
        </p:nvSpPr>
        <p:spPr>
          <a:xfrm>
            <a:off x="315303" y="5232771"/>
            <a:ext cx="10813350" cy="384175"/>
          </a:xfrm>
        </p:spPr>
        <p:txBody>
          <a:bodyPr/>
          <a:lstStyle>
            <a:lvl1pPr marL="0" indent="0">
              <a:buFontTx/>
              <a:buNone/>
              <a:defRPr lang="en-US" sz="1400" b="0" kern="1200" dirty="0">
                <a:solidFill>
                  <a:schemeClr val="bg1"/>
                </a:solidFill>
                <a:latin typeface="+mj-lt"/>
                <a:ea typeface="+mn-ea"/>
                <a:cs typeface="+mn-cs"/>
              </a:defRPr>
            </a:lvl1pPr>
            <a:lvl2pPr>
              <a:defRPr lang="en-US" sz="2000" kern="1200" dirty="0" smtClean="0">
                <a:solidFill>
                  <a:schemeClr val="bg1"/>
                </a:solidFill>
                <a:latin typeface="+mj-lt"/>
                <a:ea typeface="+mn-ea"/>
                <a:cs typeface="+mn-cs"/>
              </a:defRPr>
            </a:lvl2pPr>
            <a:lvl3pPr>
              <a:defRPr lang="en-US" sz="2000" kern="1200" dirty="0" smtClean="0">
                <a:solidFill>
                  <a:schemeClr val="bg1"/>
                </a:solidFill>
                <a:latin typeface="+mj-lt"/>
                <a:ea typeface="+mn-ea"/>
                <a:cs typeface="+mn-cs"/>
              </a:defRPr>
            </a:lvl3pPr>
            <a:lvl4pPr>
              <a:defRPr lang="en-US" sz="2000" kern="1200" dirty="0" smtClean="0">
                <a:solidFill>
                  <a:schemeClr val="bg1"/>
                </a:solidFill>
                <a:latin typeface="+mj-lt"/>
                <a:ea typeface="+mn-ea"/>
                <a:cs typeface="+mn-cs"/>
              </a:defRPr>
            </a:lvl4pPr>
            <a:lvl5pPr>
              <a:defRPr lang="en-US" sz="20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27623011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45"/>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46"/>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47"/>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48"/>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4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49"/>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50"/>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51"/>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52"/>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53"/>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54"/>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55"/>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56"/>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2"/>
                                        </p:tgtEl>
                                        <p:attrNameLst>
                                          <p:attrName>style.color</p:attrName>
                                        </p:attrNameLst>
                                      </p:cBhvr>
                                      <p:to>
                                        <a:srgbClr val="60CCCC"/>
                                      </p:to>
                                    </p:animClr>
                                    <p:animClr clrSpc="rgb" dir="cw">
                                      <p:cBhvr>
                                        <p:cTn id="33" dur="6650" autoRev="1" fill="hold"/>
                                        <p:tgtEl>
                                          <p:spTgt spid="42"/>
                                        </p:tgtEl>
                                        <p:attrNameLst>
                                          <p:attrName>fillcolor</p:attrName>
                                        </p:attrNameLst>
                                      </p:cBhvr>
                                      <p:to>
                                        <a:srgbClr val="60CCCC"/>
                                      </p:to>
                                    </p:animClr>
                                    <p:set>
                                      <p:cBhvr>
                                        <p:cTn id="34" dur="6650" autoRev="1" fill="hold"/>
                                        <p:tgtEl>
                                          <p:spTgt spid="42"/>
                                        </p:tgtEl>
                                        <p:attrNameLst>
                                          <p:attrName>fill.type</p:attrName>
                                        </p:attrNameLst>
                                      </p:cBhvr>
                                      <p:to>
                                        <p:strVal val="solid"/>
                                      </p:to>
                                    </p:set>
                                    <p:set>
                                      <p:cBhvr>
                                        <p:cTn id="35" dur="6650" autoRev="1" fill="hold"/>
                                        <p:tgtEl>
                                          <p:spTgt spid="42"/>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0"/>
                                        </p:tgtEl>
                                        <p:attrNameLst>
                                          <p:attrName>style.color</p:attrName>
                                        </p:attrNameLst>
                                      </p:cBhvr>
                                      <p:to>
                                        <a:srgbClr val="60CCCC"/>
                                      </p:to>
                                    </p:animClr>
                                    <p:animClr clrSpc="rgb" dir="cw">
                                      <p:cBhvr>
                                        <p:cTn id="38" dur="5350" autoRev="1" fill="hold"/>
                                        <p:tgtEl>
                                          <p:spTgt spid="40"/>
                                        </p:tgtEl>
                                        <p:attrNameLst>
                                          <p:attrName>fillcolor</p:attrName>
                                        </p:attrNameLst>
                                      </p:cBhvr>
                                      <p:to>
                                        <a:srgbClr val="60CCCC"/>
                                      </p:to>
                                    </p:animClr>
                                    <p:set>
                                      <p:cBhvr>
                                        <p:cTn id="39" dur="5350" autoRev="1" fill="hold"/>
                                        <p:tgtEl>
                                          <p:spTgt spid="40"/>
                                        </p:tgtEl>
                                        <p:attrNameLst>
                                          <p:attrName>fill.type</p:attrName>
                                        </p:attrNameLst>
                                      </p:cBhvr>
                                      <p:to>
                                        <p:strVal val="solid"/>
                                      </p:to>
                                    </p:set>
                                    <p:set>
                                      <p:cBhvr>
                                        <p:cTn id="40" dur="5350" autoRev="1" fill="hold"/>
                                        <p:tgtEl>
                                          <p:spTgt spid="40"/>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39"/>
                                        </p:tgtEl>
                                        <p:attrNameLst>
                                          <p:attrName>style.color</p:attrName>
                                        </p:attrNameLst>
                                      </p:cBhvr>
                                      <p:to>
                                        <a:srgbClr val="60CCCC"/>
                                      </p:to>
                                    </p:animClr>
                                    <p:animClr clrSpc="rgb" dir="cw">
                                      <p:cBhvr>
                                        <p:cTn id="43" dur="6650" autoRev="1" fill="hold"/>
                                        <p:tgtEl>
                                          <p:spTgt spid="39"/>
                                        </p:tgtEl>
                                        <p:attrNameLst>
                                          <p:attrName>fillcolor</p:attrName>
                                        </p:attrNameLst>
                                      </p:cBhvr>
                                      <p:to>
                                        <a:srgbClr val="60CCCC"/>
                                      </p:to>
                                    </p:animClr>
                                    <p:set>
                                      <p:cBhvr>
                                        <p:cTn id="44" dur="6650" autoRev="1" fill="hold"/>
                                        <p:tgtEl>
                                          <p:spTgt spid="39"/>
                                        </p:tgtEl>
                                        <p:attrNameLst>
                                          <p:attrName>fill.type</p:attrName>
                                        </p:attrNameLst>
                                      </p:cBhvr>
                                      <p:to>
                                        <p:strVal val="solid"/>
                                      </p:to>
                                    </p:set>
                                    <p:set>
                                      <p:cBhvr>
                                        <p:cTn id="45" dur="6650" autoRev="1" fill="hold"/>
                                        <p:tgtEl>
                                          <p:spTgt spid="3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animBg="1"/>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_Title Slide solid gradient_static">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print"/>
          <a:srcRect/>
          <a:stretch>
            <a:fillRect/>
          </a:stretch>
        </p:blipFill>
        <p:spPr bwMode="auto">
          <a:xfrm>
            <a:off x="-16929" y="0"/>
            <a:ext cx="12205754" cy="6858000"/>
          </a:xfrm>
          <a:prstGeom prst="rect">
            <a:avLst/>
          </a:prstGeom>
          <a:noFill/>
        </p:spPr>
      </p:pic>
      <p:sp>
        <p:nvSpPr>
          <p:cNvPr id="37" name="Rounded Rectangle 36"/>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8" name="Rounded Rectangle 37"/>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9" name="Rounded Rectangle 38"/>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40" name="Rounded Rectangle 39"/>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1" name="Rounded Rectangle 40"/>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2" name="Rounded Rectangle 41"/>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ctrTitle" hasCustomPrompt="1"/>
          </p:nvPr>
        </p:nvSpPr>
        <p:spPr>
          <a:xfrm>
            <a:off x="295114" y="1236690"/>
            <a:ext cx="10813350" cy="2918779"/>
          </a:xfrm>
        </p:spPr>
        <p:txBody>
          <a:bodyPr/>
          <a:lstStyle>
            <a:lvl1pPr>
              <a:lnSpc>
                <a:spcPct val="90000"/>
              </a:lnSpc>
              <a:defRPr sz="6000" b="0" spc="-20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315095" y="4464069"/>
            <a:ext cx="10813351" cy="384175"/>
          </a:xfrm>
        </p:spPr>
        <p:txBody>
          <a:bodyPr>
            <a:normAutofit/>
          </a:bodyPr>
          <a:lstStyle>
            <a:lvl1pPr marL="0" indent="0" algn="l">
              <a:buNone/>
              <a:defRPr sz="20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 Title Go Here</a:t>
            </a:r>
            <a:endParaRPr lang="en-US" dirty="0"/>
          </a:p>
        </p:txBody>
      </p:sp>
      <p:grpSp>
        <p:nvGrpSpPr>
          <p:cNvPr id="29" name="Group 5"/>
          <p:cNvGrpSpPr>
            <a:grpSpLocks/>
          </p:cNvGrpSpPr>
          <p:nvPr userDrawn="1"/>
        </p:nvGrpSpPr>
        <p:grpSpPr bwMode="auto">
          <a:xfrm>
            <a:off x="455613" y="304800"/>
            <a:ext cx="841815" cy="447676"/>
            <a:chOff x="384" y="331"/>
            <a:chExt cx="912" cy="485"/>
          </a:xfrm>
        </p:grpSpPr>
        <p:sp>
          <p:nvSpPr>
            <p:cNvPr id="30"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1"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2"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3"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34"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3"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4"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5"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6"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7"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8"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49"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0"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1"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sp>
          <p:nvSpPr>
            <p:cNvPr id="52"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sz="2400" b="0" i="0" u="none" strike="noStrike" kern="1200" cap="none" spc="0" normalizeH="0" baseline="0" noProof="0" smtClean="0">
                <a:ln>
                  <a:noFill/>
                </a:ln>
                <a:solidFill>
                  <a:srgbClr val="FFFFFF"/>
                </a:solidFill>
                <a:effectLst/>
                <a:uLnTx/>
                <a:uFillTx/>
                <a:latin typeface="Arial" charset="0"/>
                <a:ea typeface="+mn-ea"/>
                <a:cs typeface="+mn-cs"/>
              </a:endParaRPr>
            </a:p>
          </p:txBody>
        </p:sp>
      </p:grpSp>
      <p:sp>
        <p:nvSpPr>
          <p:cNvPr id="53"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chemeClr val="bg2"/>
                </a:solidFill>
                <a:latin typeface="+mj-lt"/>
              </a:rPr>
              <a:t>© 2012</a:t>
            </a:r>
            <a:r>
              <a:rPr lang="en-US" sz="600" baseline="0" dirty="0" smtClean="0">
                <a:solidFill>
                  <a:schemeClr val="bg2"/>
                </a:solidFill>
                <a:latin typeface="+mj-lt"/>
              </a:rPr>
              <a:t> </a:t>
            </a:r>
            <a:r>
              <a:rPr lang="en-US" sz="600" dirty="0" smtClean="0">
                <a:solidFill>
                  <a:schemeClr val="bg2"/>
                </a:solidFill>
                <a:latin typeface="+mj-lt"/>
              </a:rPr>
              <a:t>Cisco and/or its affiliates. All rights reserved.</a:t>
            </a:r>
            <a:endParaRPr lang="en-US" sz="600" dirty="0">
              <a:solidFill>
                <a:schemeClr val="bg2"/>
              </a:solidFill>
              <a:latin typeface="+mj-lt"/>
            </a:endParaRPr>
          </a:p>
        </p:txBody>
      </p:sp>
      <p:sp>
        <p:nvSpPr>
          <p:cNvPr id="54"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chemeClr val="bg2"/>
                </a:solidFill>
                <a:latin typeface="+mj-lt"/>
              </a:rPr>
              <a:pPr algn="r" defTabSz="814388">
                <a:lnSpc>
                  <a:spcPct val="100000"/>
                </a:lnSpc>
              </a:pPr>
              <a:t>‹#›</a:t>
            </a:fld>
            <a:endParaRPr lang="en-US" sz="600" dirty="0">
              <a:solidFill>
                <a:schemeClr val="bg2"/>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print"/>
          <a:srcRect r="2996"/>
          <a:stretch>
            <a:fillRect/>
          </a:stretch>
        </p:blipFill>
        <p:spPr>
          <a:xfrm>
            <a:off x="444384" y="3106739"/>
            <a:ext cx="11300057" cy="3438525"/>
          </a:xfrm>
          <a:prstGeom prst="rect">
            <a:avLst/>
          </a:prstGeom>
        </p:spPr>
      </p:pic>
      <p:sp>
        <p:nvSpPr>
          <p:cNvPr id="27" name="Rectangle 3"/>
          <p:cNvSpPr>
            <a:spLocks noChangeArrowheads="1"/>
          </p:cNvSpPr>
          <p:nvPr/>
        </p:nvSpPr>
        <p:spPr bwMode="white">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2" name="Title 1"/>
          <p:cNvSpPr>
            <a:spLocks noGrp="1"/>
          </p:cNvSpPr>
          <p:nvPr>
            <p:ph type="ctrTitle" hasCustomPrompt="1"/>
          </p:nvPr>
        </p:nvSpPr>
        <p:spPr>
          <a:xfrm>
            <a:off x="295114" y="399143"/>
            <a:ext cx="10813350" cy="2407042"/>
          </a:xfrm>
        </p:spPr>
        <p:txBody>
          <a:bodyPr/>
          <a:lstStyle>
            <a:lvl1pPr algn="l" defTabSz="914400" rtl="0" eaLnBrk="1" latinLnBrk="0" hangingPunct="1">
              <a:lnSpc>
                <a:spcPct val="85000"/>
              </a:lnSpc>
              <a:spcBef>
                <a:spcPct val="0"/>
              </a:spcBef>
              <a:buNone/>
              <a:defRPr lang="en-US" sz="5400" b="0" kern="1200" spc="-15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47" name="Rectangle 3"/>
          <p:cNvSpPr>
            <a:spLocks noChangeArrowheads="1"/>
          </p:cNvSpPr>
          <p:nvPr/>
        </p:nvSpPr>
        <p:spPr bwMode="hidden">
          <a:xfrm>
            <a:off x="0" y="0"/>
            <a:ext cx="12188825" cy="177800"/>
          </a:xfrm>
          <a:prstGeom prst="rect">
            <a:avLst/>
          </a:prstGeom>
          <a:solidFill>
            <a:schemeClr val="bg2"/>
          </a:solidFill>
          <a:ln w="25400" algn="ctr">
            <a:noFill/>
            <a:miter lim="800000"/>
            <a:headEnd/>
            <a:tailEnd/>
          </a:ln>
          <a:effectLst/>
        </p:spPr>
        <p:txBody>
          <a:bodyPr wrap="none" anchor="ctr"/>
          <a:lstStyle/>
          <a:p>
            <a:endParaRPr lang="en-US">
              <a:latin typeface="+mj-lt"/>
            </a:endParaRPr>
          </a:p>
        </p:txBody>
      </p:sp>
      <p:sp>
        <p:nvSpPr>
          <p:cNvPr id="12"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2012 Cisco and/or its affiliates. All rights reserved.</a:t>
            </a:r>
            <a:endParaRPr lang="en-US" sz="600" dirty="0">
              <a:solidFill>
                <a:srgbClr val="C0C0C0"/>
              </a:solidFill>
              <a:latin typeface="+mj-lt"/>
            </a:endParaRPr>
          </a:p>
        </p:txBody>
      </p:sp>
      <p:sp>
        <p:nvSpPr>
          <p:cNvPr id="13"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26" name="Rectangle 25"/>
          <p:cNvSpPr/>
          <p:nvPr userDrawn="1"/>
        </p:nvSpPr>
        <p:spPr>
          <a:xfrm>
            <a:off x="289735" y="3022900"/>
            <a:ext cx="11589374"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pic>
        <p:nvPicPr>
          <p:cNvPr id="16" name="Picture 15" descr="segue texture.jpg"/>
          <p:cNvPicPr>
            <a:picLocks noChangeAspect="1"/>
          </p:cNvPicPr>
          <p:nvPr userDrawn="1"/>
        </p:nvPicPr>
        <p:blipFill>
          <a:blip r:embed="rId2" cstate="print"/>
          <a:srcRect t="95236" r="2996"/>
          <a:stretch>
            <a:fillRect/>
          </a:stretch>
        </p:blipFill>
        <p:spPr>
          <a:xfrm>
            <a:off x="444384" y="6381456"/>
            <a:ext cx="11300057" cy="163808"/>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1.94444E-6 4.81481E-6 L -1.94444E-6 -0.48102 " pathEditMode="relative" rAng="0" ptsTypes="AA">
                                      <p:cBhvr>
                                        <p:cTn id="6" dur="1600" fill="hold"/>
                                        <p:tgtEl>
                                          <p:spTgt spid="26"/>
                                        </p:tgtEl>
                                        <p:attrNameLst>
                                          <p:attrName>ppt_x</p:attrName>
                                          <p:attrName>ppt_y</p:attrName>
                                        </p:attrNameLst>
                                      </p:cBhvr>
                                      <p:rCtr x="0" y="-241"/>
                                    </p:animMotion>
                                  </p:childTnLst>
                                </p:cTn>
                              </p:par>
                              <p:par>
                                <p:cTn id="7" presetID="10" presetClass="entr" presetSubtype="0" fill="hold" grpId="0" nodeType="withEffect">
                                  <p:stCondLst>
                                    <p:cond delay="11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306189" y="432215"/>
            <a:ext cx="11438251" cy="838200"/>
          </a:xfrm>
        </p:spPr>
        <p:txBody>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10896" y="1344168"/>
            <a:ext cx="11424906" cy="4965192"/>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6190" y="1339745"/>
            <a:ext cx="5360092" cy="4965700"/>
          </a:xfrm>
        </p:spPr>
        <p:txBody>
          <a:bodyPr>
            <a:norm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115987" y="1339745"/>
            <a:ext cx="5628454" cy="4965700"/>
          </a:xfrm>
        </p:spPr>
        <p:txBody>
          <a:bodyPr>
            <a:norm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306189" y="432215"/>
            <a:ext cx="11438251" cy="838200"/>
          </a:xfrm>
        </p:spPr>
        <p:txBody>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15" name="Rounded Rectangle 14"/>
          <p:cNvSpPr/>
          <p:nvPr userDrawn="1"/>
        </p:nvSpPr>
        <p:spPr>
          <a:xfrm>
            <a:off x="6643910" y="1411243"/>
            <a:ext cx="5011655" cy="4793993"/>
          </a:xfrm>
          <a:prstGeom prst="roundRect">
            <a:avLst>
              <a:gd name="adj" fmla="val 0"/>
            </a:avLst>
          </a:prstGeom>
          <a:gradFill flip="none" rotWithShape="1">
            <a:gsLst>
              <a:gs pos="0">
                <a:srgbClr val="E2F4FA"/>
              </a:gs>
              <a:gs pos="47000">
                <a:schemeClr val="bg1"/>
              </a:gs>
              <a:gs pos="100000">
                <a:srgbClr val="E2F4FA"/>
              </a:gs>
            </a:gsLst>
            <a:lin ang="2700000" scaled="1"/>
            <a:tileRect/>
          </a:gra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title"/>
          </p:nvPr>
        </p:nvSpPr>
        <p:spPr>
          <a:xfrm>
            <a:off x="306188" y="432215"/>
            <a:ext cx="11438251" cy="838200"/>
          </a:xfrm>
        </p:spPr>
        <p:txBody>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319534" y="1339745"/>
            <a:ext cx="5346747" cy="4965700"/>
          </a:xfrm>
        </p:spPr>
        <p:txBody>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6959819" y="1747684"/>
            <a:ext cx="4314844" cy="646331"/>
          </a:xfrm>
        </p:spPr>
        <p:txBody>
          <a:bodyPr>
            <a:spAutoFit/>
          </a:bodyPr>
          <a:lstStyle>
            <a:lvl1pPr marL="114300" indent="-114300" algn="l" defTabSz="914400" rtl="0" eaLnBrk="1" latinLnBrk="0" hangingPunct="1">
              <a:lnSpc>
                <a:spcPct val="90000"/>
              </a:lnSpc>
              <a:spcBef>
                <a:spcPts val="0"/>
              </a:spcBef>
              <a:buNone/>
              <a:defRPr lang="en-US" sz="20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114300" indent="-114300" algn="l" defTabSz="914400" rtl="0" eaLnBrk="1" latinLnBrk="0" hangingPunct="1">
              <a:defRPr lang="en-US" sz="2000" kern="1200" dirty="0" smtClean="0">
                <a:solidFill>
                  <a:schemeClr val="accent2"/>
                </a:solidFill>
                <a:latin typeface="Ciscolight" pitchFamily="2" charset="0"/>
                <a:ea typeface="+mn-ea"/>
                <a:cs typeface="+mn-cs"/>
              </a:defRPr>
            </a:lvl2pPr>
            <a:lvl3pPr marL="114300" indent="-114300" algn="l" defTabSz="914400" rtl="0" eaLnBrk="1" latinLnBrk="0" hangingPunct="1">
              <a:defRPr lang="en-US" sz="2000" kern="1200" dirty="0" smtClean="0">
                <a:solidFill>
                  <a:schemeClr val="accent2"/>
                </a:solidFill>
                <a:latin typeface="Ciscolight" pitchFamily="2" charset="0"/>
                <a:ea typeface="+mn-ea"/>
                <a:cs typeface="+mn-cs"/>
              </a:defRPr>
            </a:lvl3pPr>
            <a:lvl4pPr marL="114300" indent="-114300" algn="l" defTabSz="914400" rtl="0" eaLnBrk="1" latinLnBrk="0" hangingPunct="1">
              <a:defRPr lang="en-US" sz="2000" kern="1200" dirty="0" smtClean="0">
                <a:solidFill>
                  <a:schemeClr val="accent2"/>
                </a:solidFill>
                <a:latin typeface="Ciscolight" pitchFamily="2" charset="0"/>
                <a:ea typeface="+mn-ea"/>
                <a:cs typeface="+mn-cs"/>
              </a:defRPr>
            </a:lvl4pPr>
            <a:lvl5pPr marL="114300" indent="-114300" algn="l" defTabSz="914400" rtl="0" eaLnBrk="1" latinLnBrk="0" hangingPunct="1">
              <a:defRPr lang="en-US" sz="20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10640200" y="6584513"/>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pic>
        <p:nvPicPr>
          <p:cNvPr id="20" name="Picture 19" descr="vert bar.png"/>
          <p:cNvPicPr>
            <a:picLocks noChangeAspect="1"/>
          </p:cNvPicPr>
          <p:nvPr userDrawn="1"/>
        </p:nvPicPr>
        <p:blipFill>
          <a:blip r:embed="rId2" cstate="print"/>
          <a:stretch>
            <a:fillRect/>
          </a:stretch>
        </p:blipFill>
        <p:spPr>
          <a:xfrm>
            <a:off x="6540506" y="1276349"/>
            <a:ext cx="226297" cy="5095875"/>
          </a:xfrm>
          <a:prstGeom prst="rect">
            <a:avLst/>
          </a:prstGeom>
        </p:spPr>
      </p:pic>
      <p:sp>
        <p:nvSpPr>
          <p:cNvPr id="13" name="Rectangle 4"/>
          <p:cNvSpPr>
            <a:spLocks noChangeArrowheads="1"/>
          </p:cNvSpPr>
          <p:nvPr userDrawn="1"/>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2010 Cisco and/or its affiliates. All rights reserved.</a:t>
            </a:r>
            <a:endParaRPr lang="en-US" sz="600" dirty="0">
              <a:solidFill>
                <a:srgbClr val="C0C0C0"/>
              </a:solidFill>
              <a:latin typeface="+mj-lt"/>
            </a:endParaRPr>
          </a:p>
        </p:txBody>
      </p:sp>
      <p:sp>
        <p:nvSpPr>
          <p:cNvPr id="16" name="Rectangle 7"/>
          <p:cNvSpPr>
            <a:spLocks noChangeArrowheads="1"/>
          </p:cNvSpPr>
          <p:nvPr userDrawn="1"/>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19" name="Text Placeholder 18"/>
          <p:cNvSpPr>
            <a:spLocks noGrp="1"/>
          </p:cNvSpPr>
          <p:nvPr>
            <p:ph type="body" sz="quarter" idx="14" hasCustomPrompt="1"/>
          </p:nvPr>
        </p:nvSpPr>
        <p:spPr>
          <a:xfrm>
            <a:off x="7077456" y="4736592"/>
            <a:ext cx="4315968" cy="338328"/>
          </a:xfrm>
        </p:spPr>
        <p:txBody>
          <a:bodyPr>
            <a:normAutofit/>
          </a:bodyPr>
          <a:lstStyle>
            <a:lvl1pPr marL="0" indent="0">
              <a:buFontTx/>
              <a:buNone/>
              <a:defRPr sz="1600">
                <a:solidFill>
                  <a:srgbClr val="7F7F7F"/>
                </a:solidFill>
              </a:defRPr>
            </a:lvl1pPr>
          </a:lstStyle>
          <a:p>
            <a:pPr lvl="0"/>
            <a:r>
              <a:rPr lang="en-US" dirty="0" smtClean="0"/>
              <a:t>Source Name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6190" y="432215"/>
            <a:ext cx="11448832"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descr="segue texture.jpg"/>
          <p:cNvPicPr>
            <a:picLocks noChangeAspect="1"/>
          </p:cNvPicPr>
          <p:nvPr/>
        </p:nvPicPr>
        <p:blipFill>
          <a:blip r:embed="rId37" cstate="print"/>
          <a:srcRect t="95236" r="2996"/>
          <a:stretch>
            <a:fillRect/>
          </a:stretch>
        </p:blipFill>
        <p:spPr>
          <a:xfrm>
            <a:off x="444384" y="6381456"/>
            <a:ext cx="11300057" cy="163808"/>
          </a:xfrm>
          <a:prstGeom prst="rect">
            <a:avLst/>
          </a:prstGeom>
        </p:spPr>
      </p:pic>
      <p:sp>
        <p:nvSpPr>
          <p:cNvPr id="2" name="Title Placeholder 1"/>
          <p:cNvSpPr>
            <a:spLocks noGrp="1"/>
          </p:cNvSpPr>
          <p:nvPr>
            <p:ph type="title"/>
          </p:nvPr>
        </p:nvSpPr>
        <p:spPr>
          <a:xfrm>
            <a:off x="306189" y="432215"/>
            <a:ext cx="11438252" cy="838200"/>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06189" y="1339746"/>
            <a:ext cx="11438252" cy="4965699"/>
          </a:xfrm>
          <a:prstGeom prst="rect">
            <a:avLst/>
          </a:prstGeom>
        </p:spPr>
        <p:txBody>
          <a:bodyPr vert="horz" lIns="91440" tIns="45720" rIns="91440" bIns="45720" rtlCol="0">
            <a:norm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354129" y="6586247"/>
            <a:ext cx="4559499"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2012 Cisco and/or its affiliates. All rights reserved.</a:t>
            </a:r>
            <a:endParaRPr lang="en-US" sz="600" dirty="0">
              <a:solidFill>
                <a:srgbClr val="C0C0C0"/>
              </a:solidFill>
              <a:latin typeface="+mj-lt"/>
            </a:endParaRPr>
          </a:p>
        </p:txBody>
      </p:sp>
      <p:sp>
        <p:nvSpPr>
          <p:cNvPr id="9" name="Rectangle 7"/>
          <p:cNvSpPr>
            <a:spLocks noChangeArrowheads="1"/>
          </p:cNvSpPr>
          <p:nvPr/>
        </p:nvSpPr>
        <p:spPr bwMode="ltGray">
          <a:xfrm>
            <a:off x="11578312" y="6580409"/>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Tree>
  </p:cSld>
  <p:clrMap bg1="lt1" tx1="dk1" bg2="lt2" tx2="dk2" accent1="accent1" accent2="accent2" accent3="accent3" accent4="accent4" accent5="accent5" accent6="accent6" hlink="hlink" folHlink="folHlink"/>
  <p:sldLayoutIdLst>
    <p:sldLayoutId id="2147483898" r:id="rId1"/>
    <p:sldLayoutId id="2147483929" r:id="rId2"/>
    <p:sldLayoutId id="2147483899" r:id="rId3"/>
    <p:sldLayoutId id="2147483928"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 id="2147483908" r:id="rId13"/>
    <p:sldLayoutId id="2147483909" r:id="rId14"/>
    <p:sldLayoutId id="2147483910" r:id="rId15"/>
    <p:sldLayoutId id="2147483911" r:id="rId16"/>
    <p:sldLayoutId id="2147483912" r:id="rId17"/>
    <p:sldLayoutId id="2147483913" r:id="rId18"/>
    <p:sldLayoutId id="2147483914" r:id="rId19"/>
    <p:sldLayoutId id="2147483915" r:id="rId20"/>
    <p:sldLayoutId id="2147483916" r:id="rId21"/>
    <p:sldLayoutId id="2147483917" r:id="rId22"/>
    <p:sldLayoutId id="2147483918" r:id="rId23"/>
    <p:sldLayoutId id="2147483919" r:id="rId24"/>
    <p:sldLayoutId id="2147483920" r:id="rId25"/>
    <p:sldLayoutId id="2147483921" r:id="rId26"/>
    <p:sldLayoutId id="2147483922" r:id="rId27"/>
    <p:sldLayoutId id="2147483923" r:id="rId28"/>
    <p:sldLayoutId id="2147483924" r:id="rId29"/>
    <p:sldLayoutId id="2147483925" r:id="rId30"/>
    <p:sldLayoutId id="2147483926" r:id="rId31"/>
    <p:sldLayoutId id="2147483927" r:id="rId32"/>
    <p:sldLayoutId id="2147483930" r:id="rId33"/>
    <p:sldLayoutId id="2147483931" r:id="rId34"/>
    <p:sldLayoutId id="2147483932" r:id="rId35"/>
  </p:sldLayoutIdLst>
  <p:transition xmlns:p14="http://schemas.microsoft.com/office/powerpoint/2010/main">
    <p:wipe dir="r"/>
  </p:transition>
  <p:timing>
    <p:tnLst>
      <p:par>
        <p:cTn xmlns:p14="http://schemas.microsoft.com/office/powerpoint/2010/main" id="1" dur="indefinite" restart="never" nodeType="tmRoot"/>
      </p:par>
    </p:tnLst>
  </p:timing>
  <p:txStyles>
    <p:title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chemeClr val="tx2"/>
        </a:buClr>
        <a:buSzPct val="90000"/>
        <a:buFont typeface="Arial" pitchFamily="34" charset="0"/>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image" Target="../media/image37.png"/><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1" Type="http://schemas.openxmlformats.org/officeDocument/2006/relationships/image" Target="../media/image46.jpeg"/><Relationship Id="rId12" Type="http://schemas.openxmlformats.org/officeDocument/2006/relationships/image" Target="../media/image47.png"/><Relationship Id="rId13" Type="http://schemas.openxmlformats.org/officeDocument/2006/relationships/image" Target="../media/image48.png"/><Relationship Id="rId14" Type="http://schemas.openxmlformats.org/officeDocument/2006/relationships/image" Target="../media/image49.png"/><Relationship Id="rId15" Type="http://schemas.openxmlformats.org/officeDocument/2006/relationships/image" Target="../media/image50.png"/><Relationship Id="rId1" Type="http://schemas.openxmlformats.org/officeDocument/2006/relationships/slideLayout" Target="../slideLayouts/slideLayout34.xml"/><Relationship Id="rId2" Type="http://schemas.openxmlformats.org/officeDocument/2006/relationships/notesSlide" Target="../notesSlides/notesSlide7.xml"/><Relationship Id="rId3" Type="http://schemas.openxmlformats.org/officeDocument/2006/relationships/image" Target="../media/image38.jpeg"/><Relationship Id="rId4" Type="http://schemas.openxmlformats.org/officeDocument/2006/relationships/image" Target="../media/image39.jpeg"/><Relationship Id="rId5" Type="http://schemas.openxmlformats.org/officeDocument/2006/relationships/image" Target="../media/image40.jpeg"/><Relationship Id="rId6" Type="http://schemas.openxmlformats.org/officeDocument/2006/relationships/image" Target="../media/image41.jpeg"/><Relationship Id="rId7" Type="http://schemas.openxmlformats.org/officeDocument/2006/relationships/image" Target="../media/image42.jpeg"/><Relationship Id="rId8" Type="http://schemas.openxmlformats.org/officeDocument/2006/relationships/image" Target="../media/image43.png"/><Relationship Id="rId9" Type="http://schemas.openxmlformats.org/officeDocument/2006/relationships/image" Target="../media/image44.png"/><Relationship Id="rId10" Type="http://schemas.openxmlformats.org/officeDocument/2006/relationships/image" Target="../media/image4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image" Target="../media/image5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8.xml"/><Relationship Id="rId3" Type="http://schemas.openxmlformats.org/officeDocument/2006/relationships/image" Target="../media/image5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 Id="rId3" Type="http://schemas.openxmlformats.org/officeDocument/2006/relationships/image" Target="../media/image53.wmf"/></Relationships>
</file>

<file path=ppt/slides/_rels/slide2.xml.rels><?xml version="1.0" encoding="UTF-8" standalone="yes"?>
<Relationships xmlns="http://schemas.openxmlformats.org/package/2006/relationships"><Relationship Id="rId11" Type="http://schemas.openxmlformats.org/officeDocument/2006/relationships/image" Target="../media/image14.png"/><Relationship Id="rId12" Type="http://schemas.openxmlformats.org/officeDocument/2006/relationships/image" Target="../media/image15.png"/><Relationship Id="rId1" Type="http://schemas.openxmlformats.org/officeDocument/2006/relationships/slideLayout" Target="../slideLayouts/slideLayout33.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12.png"/><Relationship Id="rId10"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jpeg"/><Relationship Id="rId7" Type="http://schemas.openxmlformats.org/officeDocument/2006/relationships/image" Target="../media/image22.jpeg"/><Relationship Id="rId8" Type="http://schemas.openxmlformats.org/officeDocument/2006/relationships/image" Target="../media/image23.jpeg"/><Relationship Id="rId9" Type="http://schemas.openxmlformats.org/officeDocument/2006/relationships/image" Target="../media/image24.jpeg"/><Relationship Id="rId1" Type="http://schemas.openxmlformats.org/officeDocument/2006/relationships/slideLayout" Target="../slideLayouts/slideLayout33.xml"/><Relationship Id="rId2" Type="http://schemas.openxmlformats.org/officeDocument/2006/relationships/image" Target="../media/image17.png"/></Relationships>
</file>

<file path=ppt/slides/_rels/slide5.xml.rels><?xml version="1.0" encoding="UTF-8" standalone="yes"?>
<Relationships xmlns="http://schemas.openxmlformats.org/package/2006/relationships"><Relationship Id="rId11" Type="http://schemas.openxmlformats.org/officeDocument/2006/relationships/image" Target="../media/image33.png"/><Relationship Id="rId12" Type="http://schemas.openxmlformats.org/officeDocument/2006/relationships/image" Target="../media/image34.png"/><Relationship Id="rId13" Type="http://schemas.openxmlformats.org/officeDocument/2006/relationships/image" Target="../media/image35.png"/><Relationship Id="rId14" Type="http://schemas.openxmlformats.org/officeDocument/2006/relationships/image" Target="../media/image36.png"/><Relationship Id="rId1" Type="http://schemas.openxmlformats.org/officeDocument/2006/relationships/slideLayout" Target="../slideLayouts/slideLayout33.xml"/><Relationship Id="rId2" Type="http://schemas.openxmlformats.org/officeDocument/2006/relationships/notesSlide" Target="../notesSlides/notesSlide3.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image" Target="../media/image31.png"/><Relationship Id="rId10"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9.jpeg"/><Relationship Id="rId5" Type="http://schemas.openxmlformats.org/officeDocument/2006/relationships/image" Target="../media/image20.jpeg"/><Relationship Id="rId6" Type="http://schemas.openxmlformats.org/officeDocument/2006/relationships/image" Target="../media/image21.jpeg"/><Relationship Id="rId7" Type="http://schemas.openxmlformats.org/officeDocument/2006/relationships/image" Target="../media/image22.jpeg"/><Relationship Id="rId8" Type="http://schemas.openxmlformats.org/officeDocument/2006/relationships/image" Target="../media/image24.jpeg"/><Relationship Id="rId9" Type="http://schemas.openxmlformats.org/officeDocument/2006/relationships/image" Target="../media/image23.jpeg"/><Relationship Id="rId1" Type="http://schemas.openxmlformats.org/officeDocument/2006/relationships/slideLayout" Target="../slideLayouts/slideLayout33.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15095" y="4464067"/>
            <a:ext cx="10813351" cy="1319143"/>
          </a:xfrm>
        </p:spPr>
        <p:txBody>
          <a:bodyPr>
            <a:normAutofit fontScale="70000" lnSpcReduction="20000"/>
          </a:bodyPr>
          <a:lstStyle/>
          <a:p>
            <a:r>
              <a:rPr lang="en-US" smtClean="0"/>
              <a:t> Monique </a:t>
            </a:r>
            <a:r>
              <a:rPr lang="en-US" dirty="0" smtClean="0"/>
              <a:t>Morrow</a:t>
            </a:r>
          </a:p>
          <a:p>
            <a:r>
              <a:rPr lang="en-US" dirty="0" smtClean="0"/>
              <a:t> CTO Asia-Pacific</a:t>
            </a:r>
          </a:p>
          <a:p>
            <a:r>
              <a:rPr lang="en-US" dirty="0" smtClean="0"/>
              <a:t> Distinguished Consulting Engineer</a:t>
            </a:r>
          </a:p>
          <a:p>
            <a:r>
              <a:rPr lang="en-US" dirty="0" smtClean="0"/>
              <a:t> November 19 2012</a:t>
            </a:r>
            <a:endParaRPr lang="en-US" dirty="0"/>
          </a:p>
        </p:txBody>
      </p:sp>
      <p:sp>
        <p:nvSpPr>
          <p:cNvPr id="3" name="Title 2"/>
          <p:cNvSpPr>
            <a:spLocks noGrp="1"/>
          </p:cNvSpPr>
          <p:nvPr>
            <p:ph type="ctrTitle"/>
          </p:nvPr>
        </p:nvSpPr>
        <p:spPr/>
        <p:txBody>
          <a:bodyPr/>
          <a:lstStyle/>
          <a:p>
            <a:r>
              <a:rPr lang="en-US" dirty="0" smtClean="0"/>
              <a:t>An Industry View Toward The Global Standards Ecosystem</a:t>
            </a:r>
            <a:endParaRPr lang="en-US" dirty="0"/>
          </a:p>
        </p:txBody>
      </p:sp>
    </p:spTree>
    <p:extLst>
      <p:ext uri="{BB962C8B-B14F-4D97-AF65-F5344CB8AC3E}">
        <p14:creationId xmlns:p14="http://schemas.microsoft.com/office/powerpoint/2010/main" val="255977964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Bringing it all together: Cloud-based technology, REALLY!</a:t>
            </a:r>
            <a:endParaRPr lang="en-US" dirty="0"/>
          </a:p>
        </p:txBody>
      </p:sp>
      <p:pic>
        <p:nvPicPr>
          <p:cNvPr id="7" name="Content Placeholder 6"/>
          <p:cNvPicPr>
            <a:picLocks noGrp="1" noChangeAspect="1"/>
          </p:cNvPicPr>
          <p:nvPr>
            <p:ph idx="1"/>
          </p:nvPr>
        </p:nvPicPr>
        <p:blipFill rotWithShape="1">
          <a:blip r:embed="rId2"/>
          <a:srcRect l="144" r="-365"/>
          <a:stretch/>
        </p:blipFill>
        <p:spPr>
          <a:xfrm>
            <a:off x="7606405" y="1339746"/>
            <a:ext cx="3732538" cy="4965700"/>
          </a:xfrm>
        </p:spPr>
      </p:pic>
      <p:sp>
        <p:nvSpPr>
          <p:cNvPr id="8" name="Text Placeholder 7"/>
          <p:cNvSpPr>
            <a:spLocks noGrp="1"/>
          </p:cNvSpPr>
          <p:nvPr>
            <p:ph type="body" idx="4294967295"/>
          </p:nvPr>
        </p:nvSpPr>
        <p:spPr>
          <a:xfrm>
            <a:off x="306189" y="1339746"/>
            <a:ext cx="5369031" cy="4965699"/>
          </a:xfrm>
        </p:spPr>
        <p:txBody>
          <a:bodyPr>
            <a:normAutofit/>
          </a:bodyPr>
          <a:lstStyle/>
          <a:p>
            <a:r>
              <a:rPr lang="en-US" sz="4000" dirty="0" smtClean="0"/>
              <a:t>Moving</a:t>
            </a:r>
            <a:r>
              <a:rPr lang="en-US" sz="4000" baseline="0" dirty="0" smtClean="0"/>
              <a:t> power to where the wind would be in Ireland</a:t>
            </a:r>
          </a:p>
          <a:p>
            <a:r>
              <a:rPr lang="en-US" sz="4000" dirty="0" smtClean="0"/>
              <a:t>Bring up/power down data centers and shift services</a:t>
            </a:r>
          </a:p>
        </p:txBody>
      </p:sp>
      <p:pic>
        <p:nvPicPr>
          <p:cNvPr id="9" name="Picture 4"/>
          <p:cNvPicPr>
            <a:picLocks noChangeAspect="1"/>
          </p:cNvPicPr>
          <p:nvPr/>
        </p:nvPicPr>
        <p:blipFill>
          <a:blip r:embed="rId3">
            <a:extLst>
              <a:ext uri="{28A0092B-C50C-407E-A947-70E740481C1C}">
                <a14:useLocalDpi xmlns:a14="http://schemas.microsoft.com/office/drawing/2010/main" val="0"/>
              </a:ext>
            </a:extLst>
          </a:blip>
          <a:srcRect l="6544" t="16364" r="6544" b="16364"/>
          <a:stretch>
            <a:fillRect/>
          </a:stretch>
        </p:blipFill>
        <p:spPr bwMode="auto">
          <a:xfrm>
            <a:off x="4056391" y="4425846"/>
            <a:ext cx="3237657"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452988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3" name="Title 1"/>
          <p:cNvSpPr>
            <a:spLocks noGrp="1"/>
          </p:cNvSpPr>
          <p:nvPr>
            <p:ph type="title"/>
          </p:nvPr>
        </p:nvSpPr>
        <p:spPr>
          <a:xfrm>
            <a:off x="417905" y="-96461"/>
            <a:ext cx="11154237" cy="702154"/>
          </a:xfrm>
        </p:spPr>
        <p:txBody>
          <a:bodyPr/>
          <a:lstStyle/>
          <a:p>
            <a:r>
              <a:rPr lang="en-US" sz="2400" dirty="0" smtClean="0">
                <a:solidFill>
                  <a:srgbClr val="F68B1F"/>
                </a:solidFill>
              </a:rPr>
              <a:t>                                    Converging Evolution of IP and Mobile Networks </a:t>
            </a:r>
            <a:endParaRPr lang="en-US" sz="4000" b="0" dirty="0" smtClean="0">
              <a:solidFill>
                <a:srgbClr val="F68B1F"/>
              </a:solidFill>
            </a:endParaRPr>
          </a:p>
        </p:txBody>
      </p:sp>
      <p:sp>
        <p:nvSpPr>
          <p:cNvPr id="170" name="Rectangle 169"/>
          <p:cNvSpPr/>
          <p:nvPr/>
        </p:nvSpPr>
        <p:spPr bwMode="auto">
          <a:xfrm>
            <a:off x="12935152" y="237871"/>
            <a:ext cx="2166902" cy="640017"/>
          </a:xfrm>
          <a:prstGeom prst="rect">
            <a:avLst/>
          </a:prstGeom>
          <a:noFill/>
          <a:ln>
            <a:noFill/>
          </a:ln>
          <a:effectLst/>
        </p:spPr>
      </p:sp>
      <p:grpSp>
        <p:nvGrpSpPr>
          <p:cNvPr id="8" name="Group 179"/>
          <p:cNvGrpSpPr/>
          <p:nvPr/>
        </p:nvGrpSpPr>
        <p:grpSpPr>
          <a:xfrm>
            <a:off x="253152" y="2791439"/>
            <a:ext cx="1971734" cy="1411890"/>
            <a:chOff x="-191069" y="4632852"/>
            <a:chExt cx="1479186" cy="1411890"/>
          </a:xfrm>
        </p:grpSpPr>
        <p:pic>
          <p:nvPicPr>
            <p:cNvPr id="124" name="Picture 2" descr="http://www.mozami.net/blog/wp-content/uploads/iphone.jpg"/>
            <p:cNvPicPr>
              <a:picLocks noChangeAspect="1" noChangeArrowheads="1"/>
            </p:cNvPicPr>
            <p:nvPr/>
          </p:nvPicPr>
          <p:blipFill>
            <a:blip r:embed="rId3" cstate="print"/>
            <a:stretch>
              <a:fillRect/>
            </a:stretch>
          </p:blipFill>
          <p:spPr bwMode="auto">
            <a:xfrm>
              <a:off x="-68240" y="5068757"/>
              <a:ext cx="856190" cy="794724"/>
            </a:xfrm>
            <a:prstGeom prst="ellipse">
              <a:avLst/>
            </a:prstGeom>
            <a:noFill/>
            <a:ln w="76200">
              <a:solidFill>
                <a:srgbClr val="0183B7"/>
              </a:solidFill>
            </a:ln>
          </p:spPr>
        </p:pic>
        <p:pic>
          <p:nvPicPr>
            <p:cNvPr id="123" name="Picture 2" descr="http://www.mozami.net/blog/wp-content/uploads/iphone.jpg"/>
            <p:cNvPicPr>
              <a:picLocks noChangeAspect="1" noChangeArrowheads="1"/>
            </p:cNvPicPr>
            <p:nvPr/>
          </p:nvPicPr>
          <p:blipFill>
            <a:blip r:embed="rId4" cstate="print"/>
            <a:stretch>
              <a:fillRect/>
            </a:stretch>
          </p:blipFill>
          <p:spPr bwMode="auto">
            <a:xfrm>
              <a:off x="271269" y="4700415"/>
              <a:ext cx="856190" cy="821617"/>
            </a:xfrm>
            <a:prstGeom prst="ellipse">
              <a:avLst/>
            </a:prstGeom>
            <a:noFill/>
            <a:ln w="76200">
              <a:solidFill>
                <a:srgbClr val="0183B7"/>
              </a:solidFill>
            </a:ln>
          </p:spPr>
        </p:pic>
        <p:sp>
          <p:nvSpPr>
            <p:cNvPr id="70" name="Chord 69"/>
            <p:cNvSpPr/>
            <p:nvPr/>
          </p:nvSpPr>
          <p:spPr bwMode="auto">
            <a:xfrm rot="6114634">
              <a:off x="-114714" y="4641911"/>
              <a:ext cx="1411890" cy="1393772"/>
            </a:xfrm>
            <a:prstGeom prst="chord">
              <a:avLst>
                <a:gd name="adj1" fmla="val 408659"/>
                <a:gd name="adj2" fmla="val 15800723"/>
              </a:avLst>
            </a:prstGeom>
            <a:gradFill rotWithShape="1">
              <a:gsLst>
                <a:gs pos="0">
                  <a:srgbClr val="47B0D5">
                    <a:gamma/>
                    <a:shade val="46275"/>
                    <a:invGamma/>
                    <a:alpha val="0"/>
                  </a:srgbClr>
                </a:gs>
                <a:gs pos="100000">
                  <a:schemeClr val="tx1">
                    <a:lumMod val="20000"/>
                    <a:lumOff val="80000"/>
                  </a:schemeClr>
                </a:gs>
              </a:gsLst>
              <a:lin ang="5400000" scaled="1"/>
            </a:gradFill>
            <a:ln w="19050" cap="flat" cmpd="sng" algn="ctr">
              <a:solidFill>
                <a:schemeClr val="hlink"/>
              </a:solidFill>
              <a:prstDash val="solid"/>
              <a:round/>
              <a:headEnd type="none" w="med" len="med"/>
              <a:tailEnd type="none" w="med" len="med"/>
            </a:ln>
            <a:effectLst/>
          </p:spPr>
          <p:txBody>
            <a:bodyPr lIns="82296" tIns="36576" rIns="82296" bIns="36576" anchor="ctr"/>
            <a:lstStyle/>
            <a:p>
              <a:pPr algn="ctr" defTabSz="814388" eaLnBrk="0" hangingPunct="0">
                <a:lnSpc>
                  <a:spcPct val="90000"/>
                </a:lnSpc>
                <a:defRPr/>
              </a:pPr>
              <a:endParaRPr lang="en-US">
                <a:solidFill>
                  <a:srgbClr val="041216"/>
                </a:solidFill>
                <a:latin typeface="Arial" pitchFamily="-112" charset="0"/>
                <a:ea typeface="Arial" pitchFamily="-112" charset="0"/>
                <a:cs typeface="Arial" pitchFamily="-112" charset="0"/>
              </a:endParaRPr>
            </a:p>
          </p:txBody>
        </p:sp>
        <p:sp>
          <p:nvSpPr>
            <p:cNvPr id="172" name="TextBox 171"/>
            <p:cNvSpPr txBox="1"/>
            <p:nvPr/>
          </p:nvSpPr>
          <p:spPr>
            <a:xfrm>
              <a:off x="-191069" y="4813040"/>
              <a:ext cx="1139485" cy="830997"/>
            </a:xfrm>
            <a:prstGeom prst="rect">
              <a:avLst/>
            </a:prstGeom>
            <a:noFill/>
          </p:spPr>
          <p:txBody>
            <a:bodyPr wrap="square" rtlCol="0">
              <a:spAutoFit/>
            </a:bodyPr>
            <a:lstStyle/>
            <a:p>
              <a:pPr algn="ctr"/>
              <a:r>
                <a:rPr lang="en-US" sz="1600" b="1" dirty="0" smtClean="0">
                  <a:solidFill>
                    <a:srgbClr val="041216"/>
                  </a:solidFill>
                </a:rPr>
                <a:t>Million</a:t>
              </a:r>
            </a:p>
            <a:p>
              <a:pPr algn="ctr"/>
              <a:r>
                <a:rPr lang="en-US" sz="1600" b="1" dirty="0" smtClean="0">
                  <a:solidFill>
                    <a:srgbClr val="041216"/>
                  </a:solidFill>
                </a:rPr>
                <a:t>PC / Laptop</a:t>
              </a:r>
            </a:p>
            <a:p>
              <a:pPr algn="ctr"/>
              <a:endParaRPr lang="en-US" sz="1600" b="1" dirty="0">
                <a:solidFill>
                  <a:srgbClr val="041216"/>
                </a:solidFill>
              </a:endParaRPr>
            </a:p>
          </p:txBody>
        </p:sp>
      </p:grpSp>
      <p:grpSp>
        <p:nvGrpSpPr>
          <p:cNvPr id="9" name="Group 196"/>
          <p:cNvGrpSpPr/>
          <p:nvPr/>
        </p:nvGrpSpPr>
        <p:grpSpPr>
          <a:xfrm>
            <a:off x="1445241" y="1906834"/>
            <a:ext cx="2621544" cy="1954213"/>
            <a:chOff x="612521" y="3730104"/>
            <a:chExt cx="1966670" cy="1954213"/>
          </a:xfrm>
        </p:grpSpPr>
        <p:grpSp>
          <p:nvGrpSpPr>
            <p:cNvPr id="10" name="Group 185"/>
            <p:cNvGrpSpPr/>
            <p:nvPr/>
          </p:nvGrpSpPr>
          <p:grpSpPr>
            <a:xfrm>
              <a:off x="681275" y="3730104"/>
              <a:ext cx="1897916" cy="1954213"/>
              <a:chOff x="681275" y="3730104"/>
              <a:chExt cx="1897916" cy="1954213"/>
            </a:xfrm>
          </p:grpSpPr>
          <p:pic>
            <p:nvPicPr>
              <p:cNvPr id="132" name="Picture 2" descr="http://www.mozami.net/blog/wp-content/uploads/iphone.jpg"/>
              <p:cNvPicPr>
                <a:picLocks noChangeAspect="1" noChangeArrowheads="1"/>
              </p:cNvPicPr>
              <p:nvPr/>
            </p:nvPicPr>
            <p:blipFill>
              <a:blip r:embed="rId5" cstate="screen"/>
              <a:srcRect/>
              <a:stretch>
                <a:fillRect/>
              </a:stretch>
            </p:blipFill>
            <p:spPr bwMode="auto">
              <a:xfrm>
                <a:off x="863664" y="3939821"/>
                <a:ext cx="856190" cy="778366"/>
              </a:xfrm>
              <a:prstGeom prst="ellipse">
                <a:avLst/>
              </a:prstGeom>
              <a:noFill/>
              <a:ln w="76200">
                <a:solidFill>
                  <a:srgbClr val="0183B7"/>
                </a:solidFill>
              </a:ln>
            </p:spPr>
          </p:pic>
          <p:pic>
            <p:nvPicPr>
              <p:cNvPr id="131" name="Picture 2" descr="http://www.mozami.net/blog/wp-content/uploads/iphone.jpg"/>
              <p:cNvPicPr>
                <a:picLocks noChangeAspect="1" noChangeArrowheads="1"/>
              </p:cNvPicPr>
              <p:nvPr/>
            </p:nvPicPr>
            <p:blipFill>
              <a:blip r:embed="rId6" cstate="print"/>
              <a:stretch>
                <a:fillRect/>
              </a:stretch>
            </p:blipFill>
            <p:spPr bwMode="auto">
              <a:xfrm>
                <a:off x="883004" y="3896617"/>
                <a:ext cx="856190" cy="806345"/>
              </a:xfrm>
              <a:prstGeom prst="ellipse">
                <a:avLst/>
              </a:prstGeom>
              <a:noFill/>
              <a:ln w="76200">
                <a:solidFill>
                  <a:srgbClr val="0183B7"/>
                </a:solidFill>
              </a:ln>
            </p:spPr>
          </p:pic>
          <p:pic>
            <p:nvPicPr>
              <p:cNvPr id="130" name="Picture 2" descr="http://www.mozami.net/blog/wp-content/uploads/iphone.jpg"/>
              <p:cNvPicPr>
                <a:picLocks noChangeAspect="1" noChangeArrowheads="1"/>
              </p:cNvPicPr>
              <p:nvPr/>
            </p:nvPicPr>
            <p:blipFill>
              <a:blip r:embed="rId7" cstate="print"/>
              <a:stretch>
                <a:fillRect/>
              </a:stretch>
            </p:blipFill>
            <p:spPr bwMode="auto">
              <a:xfrm>
                <a:off x="1609129" y="3991958"/>
                <a:ext cx="856190" cy="766149"/>
              </a:xfrm>
              <a:prstGeom prst="ellipse">
                <a:avLst/>
              </a:prstGeom>
              <a:noFill/>
              <a:ln w="76200">
                <a:solidFill>
                  <a:srgbClr val="0183B7"/>
                </a:solidFill>
              </a:ln>
            </p:spPr>
          </p:pic>
          <p:grpSp>
            <p:nvGrpSpPr>
              <p:cNvPr id="11" name="Group 46"/>
              <p:cNvGrpSpPr>
                <a:grpSpLocks/>
              </p:cNvGrpSpPr>
              <p:nvPr/>
            </p:nvGrpSpPr>
            <p:grpSpPr bwMode="auto">
              <a:xfrm>
                <a:off x="681275" y="4373042"/>
                <a:ext cx="1577975" cy="1311275"/>
                <a:chOff x="7344" y="625"/>
                <a:chExt cx="1338" cy="1211"/>
              </a:xfrm>
            </p:grpSpPr>
            <p:pic>
              <p:nvPicPr>
                <p:cNvPr id="126" name="Picture 47" descr="shade"/>
                <p:cNvPicPr>
                  <a:picLocks noChangeAspect="1" noChangeArrowheads="1"/>
                </p:cNvPicPr>
                <p:nvPr/>
              </p:nvPicPr>
              <p:blipFill>
                <a:blip r:embed="rId8" cstate="print"/>
                <a:srcRect r="-95" b="108"/>
                <a:stretch>
                  <a:fillRect/>
                </a:stretch>
              </p:blipFill>
              <p:spPr bwMode="auto">
                <a:xfrm>
                  <a:off x="7344" y="664"/>
                  <a:ext cx="1338" cy="1172"/>
                </a:xfrm>
                <a:prstGeom prst="rect">
                  <a:avLst/>
                </a:prstGeom>
                <a:noFill/>
                <a:ln w="9525">
                  <a:noFill/>
                  <a:miter lim="800000"/>
                  <a:headEnd/>
                  <a:tailEnd/>
                </a:ln>
              </p:spPr>
            </p:pic>
            <p:grpSp>
              <p:nvGrpSpPr>
                <p:cNvPr id="12" name="Group 48"/>
                <p:cNvGrpSpPr>
                  <a:grpSpLocks/>
                </p:cNvGrpSpPr>
                <p:nvPr/>
              </p:nvGrpSpPr>
              <p:grpSpPr bwMode="auto">
                <a:xfrm>
                  <a:off x="7546" y="627"/>
                  <a:ext cx="952" cy="887"/>
                  <a:chOff x="336" y="1389"/>
                  <a:chExt cx="1056" cy="985"/>
                </a:xfrm>
              </p:grpSpPr>
              <p:pic>
                <p:nvPicPr>
                  <p:cNvPr id="128" name="Picture 49" descr="things"/>
                  <p:cNvPicPr>
                    <a:picLocks noChangeAspect="1" noChangeArrowheads="1"/>
                  </p:cNvPicPr>
                  <p:nvPr/>
                </p:nvPicPr>
                <p:blipFill>
                  <a:blip r:embed="rId9" cstate="print"/>
                  <a:srcRect/>
                  <a:stretch>
                    <a:fillRect/>
                  </a:stretch>
                </p:blipFill>
                <p:spPr bwMode="auto">
                  <a:xfrm>
                    <a:off x="336" y="1389"/>
                    <a:ext cx="1056" cy="985"/>
                  </a:xfrm>
                  <a:prstGeom prst="rect">
                    <a:avLst/>
                  </a:prstGeom>
                  <a:noFill/>
                  <a:ln w="9525">
                    <a:noFill/>
                    <a:miter lim="800000"/>
                    <a:headEnd/>
                    <a:tailEnd/>
                  </a:ln>
                </p:spPr>
              </p:pic>
              <p:sp>
                <p:nvSpPr>
                  <p:cNvPr id="129" name="Oval 50"/>
                  <p:cNvSpPr>
                    <a:spLocks noChangeArrowheads="1"/>
                  </p:cNvSpPr>
                  <p:nvPr/>
                </p:nvSpPr>
                <p:spPr bwMode="auto">
                  <a:xfrm>
                    <a:off x="384" y="1640"/>
                    <a:ext cx="876" cy="519"/>
                  </a:xfrm>
                  <a:prstGeom prst="ellipse">
                    <a:avLst/>
                  </a:prstGeom>
                  <a:noFill/>
                  <a:ln w="76200">
                    <a:solidFill>
                      <a:srgbClr val="0183B7"/>
                    </a:solidFill>
                    <a:round/>
                    <a:headEnd/>
                    <a:tailEnd/>
                  </a:ln>
                </p:spPr>
                <p:txBody>
                  <a:bodyPr lIns="82124" tIns="41061" rIns="82124" bIns="41061" anchor="ctr">
                    <a:spAutoFit/>
                  </a:bodyPr>
                  <a:lstStyle/>
                  <a:p>
                    <a:pPr algn="ctr" fontAlgn="auto">
                      <a:spcBef>
                        <a:spcPts val="0"/>
                      </a:spcBef>
                      <a:spcAft>
                        <a:spcPts val="0"/>
                      </a:spcAft>
                      <a:defRPr/>
                    </a:pPr>
                    <a:endParaRPr lang="en-US" sz="1800" kern="0">
                      <a:solidFill>
                        <a:srgbClr val="041216"/>
                      </a:solidFill>
                      <a:ea typeface="+mn-ea"/>
                      <a:cs typeface="Arial" charset="0"/>
                    </a:endParaRPr>
                  </a:p>
                </p:txBody>
              </p:sp>
            </p:grpSp>
          </p:grpSp>
          <p:sp>
            <p:nvSpPr>
              <p:cNvPr id="71" name="Chord 70"/>
              <p:cNvSpPr/>
              <p:nvPr/>
            </p:nvSpPr>
            <p:spPr bwMode="auto">
              <a:xfrm rot="6835702">
                <a:off x="704328" y="3714569"/>
                <a:ext cx="1859327" cy="1890398"/>
              </a:xfrm>
              <a:prstGeom prst="chord">
                <a:avLst>
                  <a:gd name="adj1" fmla="val 408659"/>
                  <a:gd name="adj2" fmla="val 15800723"/>
                </a:avLst>
              </a:prstGeom>
              <a:gradFill rotWithShape="1">
                <a:gsLst>
                  <a:gs pos="0">
                    <a:srgbClr val="47B0D5">
                      <a:gamma/>
                      <a:shade val="46275"/>
                      <a:invGamma/>
                      <a:alpha val="0"/>
                    </a:srgbClr>
                  </a:gs>
                  <a:gs pos="100000">
                    <a:schemeClr val="tx1">
                      <a:lumMod val="20000"/>
                      <a:lumOff val="80000"/>
                    </a:schemeClr>
                  </a:gs>
                </a:gsLst>
                <a:lin ang="5400000" scaled="1"/>
              </a:gradFill>
              <a:ln w="19050" cap="flat" cmpd="sng" algn="ctr">
                <a:solidFill>
                  <a:schemeClr val="hlink"/>
                </a:solidFill>
                <a:prstDash val="solid"/>
                <a:round/>
                <a:headEnd type="none" w="med" len="med"/>
                <a:tailEnd type="none" w="med" len="med"/>
              </a:ln>
              <a:effectLst/>
            </p:spPr>
            <p:txBody>
              <a:bodyPr lIns="82296" tIns="36576" rIns="82296" bIns="36576" anchor="ctr"/>
              <a:lstStyle/>
              <a:p>
                <a:pPr algn="ctr" defTabSz="814388" eaLnBrk="0" hangingPunct="0">
                  <a:lnSpc>
                    <a:spcPct val="90000"/>
                  </a:lnSpc>
                  <a:defRPr/>
                </a:pPr>
                <a:endParaRPr lang="en-US">
                  <a:solidFill>
                    <a:srgbClr val="041216"/>
                  </a:solidFill>
                  <a:latin typeface="Arial" pitchFamily="-112" charset="0"/>
                  <a:ea typeface="Arial" pitchFamily="-112" charset="0"/>
                  <a:cs typeface="Arial" pitchFamily="-112" charset="0"/>
                </a:endParaRPr>
              </a:p>
            </p:txBody>
          </p:sp>
        </p:grpSp>
        <p:sp>
          <p:nvSpPr>
            <p:cNvPr id="173" name="TextBox 172"/>
            <p:cNvSpPr txBox="1"/>
            <p:nvPr/>
          </p:nvSpPr>
          <p:spPr>
            <a:xfrm>
              <a:off x="612521" y="3842190"/>
              <a:ext cx="1875845" cy="923330"/>
            </a:xfrm>
            <a:prstGeom prst="rect">
              <a:avLst/>
            </a:prstGeom>
            <a:noFill/>
          </p:spPr>
          <p:txBody>
            <a:bodyPr wrap="square" rtlCol="0">
              <a:spAutoFit/>
            </a:bodyPr>
            <a:lstStyle/>
            <a:p>
              <a:pPr algn="ctr"/>
              <a:r>
                <a:rPr lang="en-US" b="1" dirty="0" smtClean="0">
                  <a:solidFill>
                    <a:srgbClr val="041216"/>
                  </a:solidFill>
                </a:rPr>
                <a:t>Billion</a:t>
              </a:r>
            </a:p>
            <a:p>
              <a:pPr algn="ctr"/>
              <a:r>
                <a:rPr lang="en-US" b="1" dirty="0" smtClean="0">
                  <a:solidFill>
                    <a:srgbClr val="041216"/>
                  </a:solidFill>
                </a:rPr>
                <a:t>IP Device</a:t>
              </a:r>
            </a:p>
            <a:p>
              <a:pPr algn="ctr"/>
              <a:r>
                <a:rPr lang="en-US" b="1" dirty="0" smtClean="0">
                  <a:solidFill>
                    <a:srgbClr val="041216"/>
                  </a:solidFill>
                </a:rPr>
                <a:t>Office &amp; Home</a:t>
              </a:r>
              <a:endParaRPr lang="en-US" b="1" dirty="0">
                <a:solidFill>
                  <a:srgbClr val="041216"/>
                </a:solidFill>
              </a:endParaRPr>
            </a:p>
          </p:txBody>
        </p:sp>
      </p:grpSp>
      <p:sp>
        <p:nvSpPr>
          <p:cNvPr id="165" name="Rectangle 164"/>
          <p:cNvSpPr/>
          <p:nvPr/>
        </p:nvSpPr>
        <p:spPr>
          <a:xfrm>
            <a:off x="844401" y="3921218"/>
            <a:ext cx="5687644" cy="707886"/>
          </a:xfrm>
          <a:prstGeom prst="rect">
            <a:avLst/>
          </a:prstGeom>
          <a:noFill/>
        </p:spPr>
        <p:txBody>
          <a:bodyPr wrap="square" lIns="91440" tIns="45720" rIns="91440" bIns="45720">
            <a:spAutoFit/>
          </a:bodyPr>
          <a:lstStyle/>
          <a:p>
            <a:pPr algn="ctr"/>
            <a:r>
              <a:rPr lang="en-US" sz="2000" b="1" dirty="0" smtClean="0">
                <a:solidFill>
                  <a:schemeClr val="bg1"/>
                </a:solidFill>
              </a:rPr>
              <a:t>The Evolution of </a:t>
            </a:r>
          </a:p>
          <a:p>
            <a:pPr algn="ctr"/>
            <a:r>
              <a:rPr lang="en-US" sz="2000" b="1" dirty="0" smtClean="0">
                <a:solidFill>
                  <a:schemeClr val="bg1"/>
                </a:solidFill>
              </a:rPr>
              <a:t>IP Networks</a:t>
            </a:r>
            <a:endParaRPr lang="en-US" sz="2000" b="1" cap="none" spc="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endParaRPr>
          </a:p>
        </p:txBody>
      </p:sp>
      <p:grpSp>
        <p:nvGrpSpPr>
          <p:cNvPr id="18" name="Group 198"/>
          <p:cNvGrpSpPr/>
          <p:nvPr/>
        </p:nvGrpSpPr>
        <p:grpSpPr>
          <a:xfrm>
            <a:off x="9930494" y="2793604"/>
            <a:ext cx="1882030" cy="1393772"/>
            <a:chOff x="7912444" y="4616890"/>
            <a:chExt cx="1411890" cy="1393772"/>
          </a:xfrm>
        </p:grpSpPr>
        <p:grpSp>
          <p:nvGrpSpPr>
            <p:cNvPr id="19" name="Group 187"/>
            <p:cNvGrpSpPr/>
            <p:nvPr/>
          </p:nvGrpSpPr>
          <p:grpSpPr>
            <a:xfrm>
              <a:off x="7912444" y="4616890"/>
              <a:ext cx="1411890" cy="1393772"/>
              <a:chOff x="7912444" y="4616890"/>
              <a:chExt cx="1411890" cy="1393772"/>
            </a:xfrm>
          </p:grpSpPr>
          <p:pic>
            <p:nvPicPr>
              <p:cNvPr id="73" name="Picture 72" descr="iStock_000000943969Medium.jpg"/>
              <p:cNvPicPr>
                <a:picLocks noChangeAspect="1"/>
              </p:cNvPicPr>
              <p:nvPr/>
            </p:nvPicPr>
            <p:blipFill>
              <a:blip r:embed="rId10" cstate="screen"/>
              <a:srcRect t="-962"/>
              <a:stretch>
                <a:fillRect/>
              </a:stretch>
            </p:blipFill>
            <p:spPr>
              <a:xfrm>
                <a:off x="8060785" y="4749421"/>
                <a:ext cx="1083215" cy="1072996"/>
              </a:xfrm>
              <a:prstGeom prst="rect">
                <a:avLst/>
              </a:prstGeom>
              <a:ln>
                <a:noFill/>
              </a:ln>
              <a:effectLst>
                <a:outerShdw blurRad="63500" sx="102000" sy="102000" algn="ctr" rotWithShape="0">
                  <a:prstClr val="black">
                    <a:alpha val="40000"/>
                  </a:prstClr>
                </a:outerShdw>
                <a:softEdge rad="112500"/>
              </a:effectLst>
            </p:spPr>
          </p:pic>
          <p:sp>
            <p:nvSpPr>
              <p:cNvPr id="120" name="Chord 119"/>
              <p:cNvSpPr/>
              <p:nvPr/>
            </p:nvSpPr>
            <p:spPr bwMode="auto">
              <a:xfrm rot="9950773">
                <a:off x="7912444" y="4616890"/>
                <a:ext cx="1411890" cy="1393772"/>
              </a:xfrm>
              <a:prstGeom prst="chord">
                <a:avLst>
                  <a:gd name="adj1" fmla="val 408659"/>
                  <a:gd name="adj2" fmla="val 15800723"/>
                </a:avLst>
              </a:prstGeom>
              <a:gradFill rotWithShape="1">
                <a:gsLst>
                  <a:gs pos="0">
                    <a:srgbClr val="47B0D5">
                      <a:gamma/>
                      <a:shade val="46275"/>
                      <a:invGamma/>
                      <a:alpha val="0"/>
                    </a:srgbClr>
                  </a:gs>
                  <a:gs pos="100000">
                    <a:schemeClr val="tx1">
                      <a:lumMod val="20000"/>
                      <a:lumOff val="80000"/>
                    </a:schemeClr>
                  </a:gs>
                </a:gsLst>
                <a:lin ang="5400000" scaled="1"/>
              </a:gradFill>
              <a:ln w="19050" cap="flat" cmpd="sng" algn="ctr">
                <a:solidFill>
                  <a:schemeClr val="hlink"/>
                </a:solidFill>
                <a:prstDash val="solid"/>
                <a:round/>
                <a:headEnd type="none" w="med" len="med"/>
                <a:tailEnd type="none" w="med" len="med"/>
              </a:ln>
              <a:effectLst/>
            </p:spPr>
            <p:txBody>
              <a:bodyPr lIns="82296" tIns="36576" rIns="82296" bIns="36576" anchor="ctr"/>
              <a:lstStyle/>
              <a:p>
                <a:pPr algn="ctr" defTabSz="814388" eaLnBrk="0" hangingPunct="0">
                  <a:lnSpc>
                    <a:spcPct val="90000"/>
                  </a:lnSpc>
                  <a:defRPr/>
                </a:pPr>
                <a:endParaRPr lang="en-US">
                  <a:latin typeface="Arial" pitchFamily="-112" charset="0"/>
                  <a:ea typeface="Arial" pitchFamily="-112" charset="0"/>
                  <a:cs typeface="Arial" pitchFamily="-112" charset="0"/>
                </a:endParaRPr>
              </a:p>
            </p:txBody>
          </p:sp>
        </p:grpSp>
        <p:sp>
          <p:nvSpPr>
            <p:cNvPr id="175" name="TextBox 174"/>
            <p:cNvSpPr txBox="1"/>
            <p:nvPr/>
          </p:nvSpPr>
          <p:spPr>
            <a:xfrm>
              <a:off x="8053440" y="4819090"/>
              <a:ext cx="1132764" cy="584776"/>
            </a:xfrm>
            <a:prstGeom prst="rect">
              <a:avLst/>
            </a:prstGeom>
            <a:noFill/>
          </p:spPr>
          <p:txBody>
            <a:bodyPr wrap="square" rtlCol="0">
              <a:spAutoFit/>
            </a:bodyPr>
            <a:lstStyle/>
            <a:p>
              <a:pPr algn="ctr"/>
              <a:r>
                <a:rPr lang="en-US" sz="1600" b="1" dirty="0" smtClean="0">
                  <a:solidFill>
                    <a:srgbClr val="041216"/>
                  </a:solidFill>
                </a:rPr>
                <a:t>Million</a:t>
              </a:r>
            </a:p>
            <a:p>
              <a:pPr algn="ctr"/>
              <a:r>
                <a:rPr lang="en-US" sz="1600" b="1" dirty="0" smtClean="0">
                  <a:solidFill>
                    <a:srgbClr val="041216"/>
                  </a:solidFill>
                </a:rPr>
                <a:t>Voice</a:t>
              </a:r>
            </a:p>
          </p:txBody>
        </p:sp>
      </p:grpSp>
      <p:sp>
        <p:nvSpPr>
          <p:cNvPr id="15" name="Rectangle 14"/>
          <p:cNvSpPr/>
          <p:nvPr/>
        </p:nvSpPr>
        <p:spPr>
          <a:xfrm>
            <a:off x="2989526" y="3843134"/>
            <a:ext cx="6584855" cy="1477328"/>
          </a:xfrm>
          <a:prstGeom prst="rect">
            <a:avLst/>
          </a:prstGeom>
        </p:spPr>
        <p:txBody>
          <a:bodyPr wrap="none">
            <a:spAutoFit/>
          </a:bodyPr>
          <a:lstStyle/>
          <a:p>
            <a:pPr algn="ctr"/>
            <a:r>
              <a:rPr lang="en-US" b="1" dirty="0" smtClean="0">
                <a:solidFill>
                  <a:srgbClr val="F68B1F"/>
                </a:solidFill>
              </a:rPr>
              <a:t>One Common IT Infrastructure</a:t>
            </a:r>
            <a:r>
              <a:rPr lang="en-US" b="1" dirty="0">
                <a:solidFill>
                  <a:srgbClr val="F68B1F"/>
                </a:solidFill>
              </a:rPr>
              <a:t>: The Ultimate Convergence </a:t>
            </a:r>
          </a:p>
          <a:p>
            <a:pPr algn="ctr"/>
            <a:r>
              <a:rPr lang="en-US" b="1" dirty="0">
                <a:solidFill>
                  <a:srgbClr val="F68B1F"/>
                </a:solidFill>
              </a:rPr>
              <a:t>of </a:t>
            </a:r>
          </a:p>
          <a:p>
            <a:pPr algn="ctr"/>
            <a:r>
              <a:rPr lang="en-US" b="1" dirty="0">
                <a:solidFill>
                  <a:srgbClr val="F68B1F"/>
                </a:solidFill>
              </a:rPr>
              <a:t>Enterprise, Service </a:t>
            </a:r>
            <a:r>
              <a:rPr lang="en-US" b="1" dirty="0" smtClean="0">
                <a:solidFill>
                  <a:srgbClr val="F68B1F"/>
                </a:solidFill>
              </a:rPr>
              <a:t>Provider, </a:t>
            </a:r>
            <a:r>
              <a:rPr lang="en-US" b="1" dirty="0">
                <a:solidFill>
                  <a:srgbClr val="F68B1F"/>
                </a:solidFill>
              </a:rPr>
              <a:t>and Data Center </a:t>
            </a:r>
          </a:p>
          <a:p>
            <a:pPr algn="ctr"/>
            <a:r>
              <a:rPr lang="en-US" b="1" dirty="0">
                <a:solidFill>
                  <a:srgbClr val="F68B1F"/>
                </a:solidFill>
              </a:rPr>
              <a:t>Technologies</a:t>
            </a:r>
          </a:p>
          <a:p>
            <a:pPr algn="ctr"/>
            <a:endParaRPr lang="en-US" b="1" dirty="0">
              <a:solidFill>
                <a:srgbClr val="F68B1F"/>
              </a:solidFill>
            </a:endParaRPr>
          </a:p>
        </p:txBody>
      </p:sp>
      <p:grpSp>
        <p:nvGrpSpPr>
          <p:cNvPr id="7" name="Group 6"/>
          <p:cNvGrpSpPr/>
          <p:nvPr/>
        </p:nvGrpSpPr>
        <p:grpSpPr>
          <a:xfrm>
            <a:off x="3724604" y="1042438"/>
            <a:ext cx="4065996" cy="2825180"/>
            <a:chOff x="4771752" y="3083494"/>
            <a:chExt cx="3050291" cy="2825180"/>
          </a:xfrm>
        </p:grpSpPr>
        <p:grpSp>
          <p:nvGrpSpPr>
            <p:cNvPr id="6" name="Group 5"/>
            <p:cNvGrpSpPr/>
            <p:nvPr/>
          </p:nvGrpSpPr>
          <p:grpSpPr>
            <a:xfrm>
              <a:off x="5186269" y="3609738"/>
              <a:ext cx="2238601" cy="1423389"/>
              <a:chOff x="3244983" y="1759167"/>
              <a:chExt cx="2238601" cy="1423389"/>
            </a:xfrm>
          </p:grpSpPr>
          <p:grpSp>
            <p:nvGrpSpPr>
              <p:cNvPr id="5" name="Group 4"/>
              <p:cNvGrpSpPr/>
              <p:nvPr/>
            </p:nvGrpSpPr>
            <p:grpSpPr>
              <a:xfrm>
                <a:off x="3244983" y="1759167"/>
                <a:ext cx="2238601" cy="1423389"/>
                <a:chOff x="3208697" y="1804524"/>
                <a:chExt cx="2238601" cy="1423389"/>
              </a:xfrm>
            </p:grpSpPr>
            <p:grpSp>
              <p:nvGrpSpPr>
                <p:cNvPr id="4" name="Group 51"/>
                <p:cNvGrpSpPr>
                  <a:grpSpLocks/>
                </p:cNvGrpSpPr>
                <p:nvPr/>
              </p:nvGrpSpPr>
              <p:grpSpPr bwMode="auto">
                <a:xfrm>
                  <a:off x="3805649" y="1804524"/>
                  <a:ext cx="883675" cy="561405"/>
                  <a:chOff x="-783" y="402"/>
                  <a:chExt cx="693" cy="480"/>
                </a:xfrm>
              </p:grpSpPr>
              <p:sp>
                <p:nvSpPr>
                  <p:cNvPr id="137" name="Oval 52"/>
                  <p:cNvSpPr>
                    <a:spLocks noChangeArrowheads="1"/>
                  </p:cNvSpPr>
                  <p:nvPr/>
                </p:nvSpPr>
                <p:spPr bwMode="auto">
                  <a:xfrm>
                    <a:off x="-783" y="425"/>
                    <a:ext cx="693" cy="433"/>
                  </a:xfrm>
                  <a:prstGeom prst="ellipse">
                    <a:avLst/>
                  </a:prstGeom>
                  <a:solidFill>
                    <a:srgbClr val="FFFFFF"/>
                  </a:solidFill>
                  <a:ln w="76200">
                    <a:noFill/>
                    <a:round/>
                    <a:headEnd/>
                    <a:tailEnd/>
                  </a:ln>
                </p:spPr>
                <p:txBody>
                  <a:bodyPr lIns="82124" tIns="41061" rIns="82124" bIns="41061" anchor="ctr">
                    <a:spAutoFit/>
                  </a:bodyPr>
                  <a:lstStyle/>
                  <a:p>
                    <a:pPr algn="ctr" fontAlgn="auto">
                      <a:spcBef>
                        <a:spcPts val="0"/>
                      </a:spcBef>
                      <a:spcAft>
                        <a:spcPts val="0"/>
                      </a:spcAft>
                      <a:defRPr/>
                    </a:pPr>
                    <a:endParaRPr lang="en-US" sz="1800" kern="0">
                      <a:solidFill>
                        <a:srgbClr val="041216"/>
                      </a:solidFill>
                      <a:ea typeface="+mn-ea"/>
                      <a:cs typeface="Arial" charset="0"/>
                    </a:endParaRPr>
                  </a:p>
                </p:txBody>
              </p:sp>
              <p:pic>
                <p:nvPicPr>
                  <p:cNvPr id="138" name="Picture 53" descr="electric_meter_ge"/>
                  <p:cNvPicPr>
                    <a:picLocks noChangeAspect="1" noChangeArrowheads="1"/>
                  </p:cNvPicPr>
                  <p:nvPr/>
                </p:nvPicPr>
                <p:blipFill>
                  <a:blip r:embed="rId11" cstate="print"/>
                  <a:srcRect/>
                  <a:stretch>
                    <a:fillRect/>
                  </a:stretch>
                </p:blipFill>
                <p:spPr bwMode="auto">
                  <a:xfrm>
                    <a:off x="-660" y="402"/>
                    <a:ext cx="477" cy="480"/>
                  </a:xfrm>
                  <a:prstGeom prst="rect">
                    <a:avLst/>
                  </a:prstGeom>
                  <a:noFill/>
                  <a:ln w="9525">
                    <a:noFill/>
                    <a:miter lim="800000"/>
                    <a:headEnd/>
                    <a:tailEnd/>
                  </a:ln>
                </p:spPr>
              </p:pic>
            </p:grpSp>
            <p:pic>
              <p:nvPicPr>
                <p:cNvPr id="147" name="Picture 685" descr="highway.png"/>
                <p:cNvPicPr>
                  <a:picLocks noChangeAspect="1"/>
                </p:cNvPicPr>
                <p:nvPr/>
              </p:nvPicPr>
              <p:blipFill>
                <a:blip r:embed="rId12" cstate="print"/>
                <a:srcRect/>
                <a:stretch>
                  <a:fillRect/>
                </a:stretch>
              </p:blipFill>
              <p:spPr bwMode="auto">
                <a:xfrm>
                  <a:off x="3208697" y="2317736"/>
                  <a:ext cx="841978" cy="841979"/>
                </a:xfrm>
                <a:prstGeom prst="rect">
                  <a:avLst/>
                </a:prstGeom>
                <a:noFill/>
                <a:ln w="9525">
                  <a:noFill/>
                  <a:miter lim="800000"/>
                  <a:headEnd/>
                  <a:tailEnd/>
                </a:ln>
              </p:spPr>
            </p:pic>
            <p:pic>
              <p:nvPicPr>
                <p:cNvPr id="134" name="Picture 688" descr="mass_transit.png"/>
                <p:cNvPicPr>
                  <a:picLocks noChangeAspect="1"/>
                </p:cNvPicPr>
                <p:nvPr/>
              </p:nvPicPr>
              <p:blipFill>
                <a:blip r:embed="rId13" cstate="print"/>
                <a:srcRect/>
                <a:stretch>
                  <a:fillRect/>
                </a:stretch>
              </p:blipFill>
              <p:spPr bwMode="auto">
                <a:xfrm>
                  <a:off x="4474161" y="2253188"/>
                  <a:ext cx="973137" cy="974725"/>
                </a:xfrm>
                <a:prstGeom prst="rect">
                  <a:avLst/>
                </a:prstGeom>
                <a:noFill/>
                <a:ln w="63500">
                  <a:noFill/>
                  <a:miter lim="800000"/>
                  <a:headEnd/>
                  <a:tailEnd/>
                </a:ln>
              </p:spPr>
            </p:pic>
          </p:grpSp>
          <p:pic>
            <p:nvPicPr>
              <p:cNvPr id="156" name="Picture 22" descr="HealthcareCircle"/>
              <p:cNvPicPr>
                <a:picLocks noChangeAspect="1" noChangeArrowheads="1"/>
              </p:cNvPicPr>
              <p:nvPr/>
            </p:nvPicPr>
            <p:blipFill>
              <a:blip r:embed="rId14" cstate="print"/>
              <a:srcRect/>
              <a:stretch>
                <a:fillRect/>
              </a:stretch>
            </p:blipFill>
            <p:spPr bwMode="auto">
              <a:xfrm>
                <a:off x="3829067" y="2142323"/>
                <a:ext cx="981940" cy="897613"/>
              </a:xfrm>
              <a:prstGeom prst="rect">
                <a:avLst/>
              </a:prstGeom>
              <a:noFill/>
              <a:ln w="9525">
                <a:noFill/>
                <a:miter lim="800000"/>
                <a:headEnd/>
                <a:tailEnd/>
              </a:ln>
            </p:spPr>
          </p:pic>
        </p:grpSp>
        <p:sp>
          <p:nvSpPr>
            <p:cNvPr id="72" name="Chord 71"/>
            <p:cNvSpPr/>
            <p:nvPr/>
          </p:nvSpPr>
          <p:spPr bwMode="auto">
            <a:xfrm rot="8007718">
              <a:off x="4884308" y="2970938"/>
              <a:ext cx="2825180" cy="3050291"/>
            </a:xfrm>
            <a:prstGeom prst="chord">
              <a:avLst>
                <a:gd name="adj1" fmla="val 408659"/>
                <a:gd name="adj2" fmla="val 15800723"/>
              </a:avLst>
            </a:prstGeom>
            <a:gradFill rotWithShape="1">
              <a:gsLst>
                <a:gs pos="0">
                  <a:srgbClr val="47B0D5">
                    <a:gamma/>
                    <a:shade val="46275"/>
                    <a:invGamma/>
                    <a:alpha val="0"/>
                  </a:srgbClr>
                </a:gs>
                <a:gs pos="100000">
                  <a:schemeClr val="tx1">
                    <a:lumMod val="20000"/>
                    <a:lumOff val="80000"/>
                  </a:schemeClr>
                </a:gs>
              </a:gsLst>
              <a:lin ang="5400000" scaled="1"/>
            </a:gradFill>
            <a:ln w="19050" cap="flat" cmpd="sng" algn="ctr">
              <a:solidFill>
                <a:schemeClr val="hlink"/>
              </a:solidFill>
              <a:prstDash val="solid"/>
              <a:round/>
              <a:headEnd type="none" w="med" len="med"/>
              <a:tailEnd type="none" w="med" len="med"/>
            </a:ln>
            <a:effectLst/>
          </p:spPr>
          <p:txBody>
            <a:bodyPr lIns="82296" tIns="36576" rIns="82296" bIns="36576" anchor="ctr"/>
            <a:lstStyle/>
            <a:p>
              <a:pPr algn="ctr" defTabSz="814388" eaLnBrk="0" hangingPunct="0">
                <a:lnSpc>
                  <a:spcPct val="90000"/>
                </a:lnSpc>
                <a:defRPr/>
              </a:pPr>
              <a:endParaRPr lang="en-US">
                <a:solidFill>
                  <a:srgbClr val="041216"/>
                </a:solidFill>
                <a:latin typeface="Arial" pitchFamily="-112" charset="0"/>
                <a:ea typeface="Arial" pitchFamily="-112" charset="0"/>
                <a:cs typeface="Arial" pitchFamily="-112" charset="0"/>
              </a:endParaRPr>
            </a:p>
          </p:txBody>
        </p:sp>
        <p:sp>
          <p:nvSpPr>
            <p:cNvPr id="174" name="TextBox 173"/>
            <p:cNvSpPr txBox="1"/>
            <p:nvPr/>
          </p:nvSpPr>
          <p:spPr>
            <a:xfrm>
              <a:off x="5226653" y="3191544"/>
              <a:ext cx="2023672" cy="2000548"/>
            </a:xfrm>
            <a:prstGeom prst="rect">
              <a:avLst/>
            </a:prstGeom>
            <a:noFill/>
          </p:spPr>
          <p:txBody>
            <a:bodyPr wrap="square" rtlCol="0">
              <a:spAutoFit/>
            </a:bodyPr>
            <a:lstStyle/>
            <a:p>
              <a:pPr algn="ctr"/>
              <a:r>
                <a:rPr lang="en-US" sz="2000" b="1" dirty="0" smtClean="0">
                  <a:solidFill>
                    <a:srgbClr val="041216"/>
                  </a:solidFill>
                </a:rPr>
                <a:t>Trillion</a:t>
              </a:r>
            </a:p>
            <a:p>
              <a:pPr algn="ctr"/>
              <a:r>
                <a:rPr lang="en-US" sz="2000" b="1" dirty="0" smtClean="0">
                  <a:solidFill>
                    <a:srgbClr val="041216"/>
                  </a:solidFill>
                </a:rPr>
                <a:t>End Points</a:t>
              </a:r>
            </a:p>
            <a:p>
              <a:pPr algn="ctr"/>
              <a:endParaRPr lang="en-US" sz="2000" b="1" dirty="0" smtClean="0">
                <a:solidFill>
                  <a:srgbClr val="041216"/>
                </a:solidFill>
              </a:endParaRPr>
            </a:p>
            <a:p>
              <a:pPr algn="ctr"/>
              <a:r>
                <a:rPr lang="en-US" sz="1600" b="1" dirty="0" smtClean="0">
                  <a:solidFill>
                    <a:srgbClr val="041216"/>
                  </a:solidFill>
                </a:rPr>
                <a:t>From RFID to Smart Sensors to Machines to More Complex Objects</a:t>
              </a:r>
            </a:p>
            <a:p>
              <a:pPr algn="ctr"/>
              <a:r>
                <a:rPr lang="en-US" sz="1600" b="1" dirty="0" smtClean="0">
                  <a:solidFill>
                    <a:srgbClr val="041216"/>
                  </a:solidFill>
                </a:rPr>
                <a:t>(e.g., a car)</a:t>
              </a:r>
              <a:endParaRPr lang="en-US" sz="1600" b="1" dirty="0">
                <a:solidFill>
                  <a:srgbClr val="041216"/>
                </a:solidFill>
              </a:endParaRPr>
            </a:p>
          </p:txBody>
        </p:sp>
      </p:grpSp>
      <p:grpSp>
        <p:nvGrpSpPr>
          <p:cNvPr id="16" name="Group 199"/>
          <p:cNvGrpSpPr/>
          <p:nvPr/>
        </p:nvGrpSpPr>
        <p:grpSpPr>
          <a:xfrm>
            <a:off x="7598174" y="1852917"/>
            <a:ext cx="2503132" cy="1944603"/>
            <a:chOff x="6697970" y="3648992"/>
            <a:chExt cx="1877838" cy="1944603"/>
          </a:xfrm>
        </p:grpSpPr>
        <p:grpSp>
          <p:nvGrpSpPr>
            <p:cNvPr id="17" name="Group 188"/>
            <p:cNvGrpSpPr/>
            <p:nvPr/>
          </p:nvGrpSpPr>
          <p:grpSpPr>
            <a:xfrm>
              <a:off x="6697970" y="3648992"/>
              <a:ext cx="1877838" cy="1944603"/>
              <a:chOff x="6697970" y="3648992"/>
              <a:chExt cx="1877838" cy="1944603"/>
            </a:xfrm>
          </p:grpSpPr>
          <p:pic>
            <p:nvPicPr>
              <p:cNvPr id="159" name="Picture 2" descr="http://www.mozami.net/blog/wp-content/uploads/iphone.jpg"/>
              <p:cNvPicPr>
                <a:picLocks noChangeAspect="1" noChangeArrowheads="1"/>
              </p:cNvPicPr>
              <p:nvPr/>
            </p:nvPicPr>
            <p:blipFill>
              <a:blip r:embed="rId5" cstate="screen"/>
              <a:srcRect/>
              <a:stretch>
                <a:fillRect/>
              </a:stretch>
            </p:blipFill>
            <p:spPr bwMode="auto">
              <a:xfrm>
                <a:off x="7719618" y="4425770"/>
                <a:ext cx="856190" cy="778366"/>
              </a:xfrm>
              <a:prstGeom prst="ellipse">
                <a:avLst/>
              </a:prstGeom>
              <a:noFill/>
              <a:ln w="76200">
                <a:solidFill>
                  <a:srgbClr val="0183B7"/>
                </a:solidFill>
              </a:ln>
            </p:spPr>
          </p:pic>
          <p:pic>
            <p:nvPicPr>
              <p:cNvPr id="158" name="Picture 157" descr="whole_offercircles.png"/>
              <p:cNvPicPr>
                <a:picLocks noChangeAspect="1"/>
              </p:cNvPicPr>
              <p:nvPr/>
            </p:nvPicPr>
            <p:blipFill>
              <a:blip r:embed="rId15" cstate="print"/>
              <a:srcRect/>
              <a:stretch>
                <a:fillRect/>
              </a:stretch>
            </p:blipFill>
            <p:spPr>
              <a:xfrm>
                <a:off x="6821337" y="3648992"/>
                <a:ext cx="1284426" cy="1332442"/>
              </a:xfrm>
              <a:prstGeom prst="rect">
                <a:avLst/>
              </a:prstGeom>
              <a:effectLst>
                <a:innerShdw blurRad="114300">
                  <a:prstClr val="black"/>
                </a:innerShdw>
              </a:effectLst>
            </p:spPr>
          </p:pic>
          <p:sp>
            <p:nvSpPr>
              <p:cNvPr id="105" name="Chord 104"/>
              <p:cNvSpPr/>
              <p:nvPr/>
            </p:nvSpPr>
            <p:spPr bwMode="auto">
              <a:xfrm rot="9431871">
                <a:off x="6697970" y="3703197"/>
                <a:ext cx="1859327" cy="1890398"/>
              </a:xfrm>
              <a:prstGeom prst="chord">
                <a:avLst>
                  <a:gd name="adj1" fmla="val 408659"/>
                  <a:gd name="adj2" fmla="val 15800723"/>
                </a:avLst>
              </a:prstGeom>
              <a:gradFill rotWithShape="1">
                <a:gsLst>
                  <a:gs pos="0">
                    <a:srgbClr val="47B0D5">
                      <a:gamma/>
                      <a:shade val="46275"/>
                      <a:invGamma/>
                      <a:alpha val="0"/>
                    </a:srgbClr>
                  </a:gs>
                  <a:gs pos="100000">
                    <a:schemeClr val="tx1">
                      <a:lumMod val="20000"/>
                      <a:lumOff val="80000"/>
                    </a:schemeClr>
                  </a:gs>
                </a:gsLst>
                <a:lin ang="5400000" scaled="1"/>
              </a:gradFill>
              <a:ln w="19050" cap="flat" cmpd="sng" algn="ctr">
                <a:solidFill>
                  <a:schemeClr val="hlink"/>
                </a:solidFill>
                <a:prstDash val="solid"/>
                <a:round/>
                <a:headEnd type="none" w="med" len="med"/>
                <a:tailEnd type="none" w="med" len="med"/>
              </a:ln>
              <a:effectLst/>
            </p:spPr>
            <p:txBody>
              <a:bodyPr lIns="82296" tIns="36576" rIns="82296" bIns="36576" anchor="ctr"/>
              <a:lstStyle/>
              <a:p>
                <a:pPr algn="ctr" defTabSz="814388" eaLnBrk="0" hangingPunct="0">
                  <a:lnSpc>
                    <a:spcPct val="90000"/>
                  </a:lnSpc>
                  <a:defRPr/>
                </a:pPr>
                <a:endParaRPr lang="en-US">
                  <a:solidFill>
                    <a:srgbClr val="041216"/>
                  </a:solidFill>
                  <a:latin typeface="Arial" pitchFamily="-112" charset="0"/>
                  <a:ea typeface="Arial" pitchFamily="-112" charset="0"/>
                  <a:cs typeface="Arial" pitchFamily="-112" charset="0"/>
                </a:endParaRPr>
              </a:p>
            </p:txBody>
          </p:sp>
        </p:grpSp>
        <p:sp>
          <p:nvSpPr>
            <p:cNvPr id="176" name="TextBox 175"/>
            <p:cNvSpPr txBox="1"/>
            <p:nvPr/>
          </p:nvSpPr>
          <p:spPr>
            <a:xfrm>
              <a:off x="6790544" y="3734632"/>
              <a:ext cx="1663908" cy="923330"/>
            </a:xfrm>
            <a:prstGeom prst="rect">
              <a:avLst/>
            </a:prstGeom>
            <a:noFill/>
          </p:spPr>
          <p:txBody>
            <a:bodyPr wrap="square" rtlCol="0">
              <a:spAutoFit/>
            </a:bodyPr>
            <a:lstStyle/>
            <a:p>
              <a:pPr algn="ctr"/>
              <a:r>
                <a:rPr lang="en-US" b="1" dirty="0" smtClean="0">
                  <a:solidFill>
                    <a:srgbClr val="041216"/>
                  </a:solidFill>
                </a:rPr>
                <a:t>Billion</a:t>
              </a:r>
            </a:p>
            <a:p>
              <a:pPr algn="ctr"/>
              <a:r>
                <a:rPr lang="en-US" b="1" dirty="0" smtClean="0">
                  <a:solidFill>
                    <a:srgbClr val="041216"/>
                  </a:solidFill>
                </a:rPr>
                <a:t>Mobile Voice, Internet, </a:t>
              </a:r>
              <a:r>
                <a:rPr lang="en-US" b="1" dirty="0" err="1" smtClean="0">
                  <a:solidFill>
                    <a:srgbClr val="041216"/>
                  </a:solidFill>
                </a:rPr>
                <a:t>SMS</a:t>
              </a:r>
              <a:endParaRPr lang="en-US" b="1" dirty="0">
                <a:solidFill>
                  <a:srgbClr val="041216"/>
                </a:solidFill>
              </a:endParaRPr>
            </a:p>
          </p:txBody>
        </p:sp>
      </p:grpSp>
      <p:sp>
        <p:nvSpPr>
          <p:cNvPr id="69" name=" 3"/>
          <p:cNvSpPr>
            <a:spLocks noChangeArrowheads="1"/>
          </p:cNvSpPr>
          <p:nvPr/>
        </p:nvSpPr>
        <p:spPr bwMode="auto">
          <a:xfrm flipH="1">
            <a:off x="7243161" y="2458426"/>
            <a:ext cx="4909400" cy="2464338"/>
          </a:xfrm>
          <a:custGeom>
            <a:avLst/>
            <a:gdLst>
              <a:gd name="T0" fmla="*/ 0 w 8597900"/>
              <a:gd name="T1" fmla="*/ 4584700 h 4584700"/>
              <a:gd name="T2" fmla="*/ 8111034 w 8597900"/>
              <a:gd name="T3" fmla="*/ 0 h 4584700"/>
              <a:gd name="T4" fmla="*/ 8597900 w 8597900"/>
              <a:gd name="T5" fmla="*/ 916940 h 4584700"/>
              <a:gd name="T6" fmla="*/ 8369318 w 8597900"/>
              <a:gd name="T7" fmla="*/ 2292350 h 4584700"/>
              <a:gd name="T8" fmla="*/ 5898240 60000 65536"/>
              <a:gd name="T9" fmla="*/ 17694720 60000 65536"/>
              <a:gd name="T10" fmla="*/ 0 60000 65536"/>
              <a:gd name="T11" fmla="*/ 5898240 60000 65536"/>
              <a:gd name="T12" fmla="*/ 0 w 8597900"/>
              <a:gd name="T13" fmla="*/ 0 h 4584700"/>
              <a:gd name="T14" fmla="*/ 8597900 w 8597900"/>
              <a:gd name="T15" fmla="*/ 4584700 h 4584700"/>
              <a:gd name="connsiteX0" fmla="*/ 0 w 8811656"/>
              <a:gd name="connsiteY0" fmla="*/ 4584700 h 4584700"/>
              <a:gd name="connsiteX1" fmla="*/ 8175603 w 8811656"/>
              <a:gd name="connsiteY1" fmla="*/ 573088 h 4584700"/>
              <a:gd name="connsiteX2" fmla="*/ 8111032 w 8811656"/>
              <a:gd name="connsiteY2" fmla="*/ 0 h 4584700"/>
              <a:gd name="connsiteX3" fmla="*/ 8811656 w 8811656"/>
              <a:gd name="connsiteY3" fmla="*/ 916940 h 4584700"/>
              <a:gd name="connsiteX4" fmla="*/ 8369318 w 8811656"/>
              <a:gd name="connsiteY4" fmla="*/ 2292350 h 4584700"/>
              <a:gd name="connsiteX5" fmla="*/ 8304746 w 8811656"/>
              <a:gd name="connsiteY5" fmla="*/ 1719263 h 4584700"/>
              <a:gd name="connsiteX6" fmla="*/ 0 w 8811656"/>
              <a:gd name="connsiteY6" fmla="*/ 4584700 h 4584700"/>
              <a:gd name="connsiteX0" fmla="*/ 0 w 8811656"/>
              <a:gd name="connsiteY0" fmla="*/ 4584700 h 4584700"/>
              <a:gd name="connsiteX1" fmla="*/ 8175603 w 8811656"/>
              <a:gd name="connsiteY1" fmla="*/ 573088 h 4584700"/>
              <a:gd name="connsiteX2" fmla="*/ 8111032 w 8811656"/>
              <a:gd name="connsiteY2" fmla="*/ 0 h 4584700"/>
              <a:gd name="connsiteX3" fmla="*/ 8811656 w 8811656"/>
              <a:gd name="connsiteY3" fmla="*/ 916940 h 4584700"/>
              <a:gd name="connsiteX4" fmla="*/ 8369318 w 8811656"/>
              <a:gd name="connsiteY4" fmla="*/ 2292350 h 4584700"/>
              <a:gd name="connsiteX5" fmla="*/ 8304746 w 8811656"/>
              <a:gd name="connsiteY5" fmla="*/ 1719263 h 4584700"/>
              <a:gd name="connsiteX6" fmla="*/ 0 w 8811656"/>
              <a:gd name="connsiteY6" fmla="*/ 4584700 h 4584700"/>
              <a:gd name="connsiteX0" fmla="*/ 0 w 8811656"/>
              <a:gd name="connsiteY0" fmla="*/ 4584700 h 4584700"/>
              <a:gd name="connsiteX1" fmla="*/ 8211229 w 8811656"/>
              <a:gd name="connsiteY1" fmla="*/ 561213 h 4584700"/>
              <a:gd name="connsiteX2" fmla="*/ 8111032 w 8811656"/>
              <a:gd name="connsiteY2" fmla="*/ 0 h 4584700"/>
              <a:gd name="connsiteX3" fmla="*/ 8811656 w 8811656"/>
              <a:gd name="connsiteY3" fmla="*/ 916940 h 4584700"/>
              <a:gd name="connsiteX4" fmla="*/ 8369318 w 8811656"/>
              <a:gd name="connsiteY4" fmla="*/ 2292350 h 4584700"/>
              <a:gd name="connsiteX5" fmla="*/ 8304746 w 8811656"/>
              <a:gd name="connsiteY5" fmla="*/ 1719263 h 4584700"/>
              <a:gd name="connsiteX6" fmla="*/ 0 w 8811656"/>
              <a:gd name="connsiteY6" fmla="*/ 4584700 h 458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1656" h="4584700">
                <a:moveTo>
                  <a:pt x="0" y="4584700"/>
                </a:moveTo>
                <a:cubicBezTo>
                  <a:pt x="955323" y="2547056"/>
                  <a:pt x="3716150" y="1197977"/>
                  <a:pt x="8211229" y="561213"/>
                </a:cubicBezTo>
                <a:lnTo>
                  <a:pt x="8111032" y="0"/>
                </a:lnTo>
                <a:lnTo>
                  <a:pt x="8811656" y="916940"/>
                </a:lnTo>
                <a:lnTo>
                  <a:pt x="8369318" y="2292350"/>
                </a:lnTo>
                <a:lnTo>
                  <a:pt x="8304746" y="1719263"/>
                </a:lnTo>
                <a:cubicBezTo>
                  <a:pt x="4201232" y="1973968"/>
                  <a:pt x="1432983" y="2929114"/>
                  <a:pt x="0" y="4584700"/>
                </a:cubicBezTo>
                <a:close/>
              </a:path>
            </a:pathLst>
          </a:custGeom>
          <a:gradFill rotWithShape="1">
            <a:gsLst>
              <a:gs pos="0">
                <a:srgbClr val="000000"/>
              </a:gs>
              <a:gs pos="100000">
                <a:srgbClr val="FF6600"/>
              </a:gs>
            </a:gsLst>
            <a:lin ang="0" scaled="1"/>
          </a:gradFill>
          <a:ln w="9525">
            <a:noFill/>
            <a:miter lim="800000"/>
            <a:headEnd/>
            <a:tailEnd/>
          </a:ln>
          <a:effectLst>
            <a:outerShdw blurRad="63500" dist="23000" dir="5400000" rotWithShape="0">
              <a:srgbClr val="000000">
                <a:alpha val="34998"/>
              </a:srgbClr>
            </a:outerShdw>
          </a:effectLst>
        </p:spPr>
        <p:txBody>
          <a:bodyPr/>
          <a:lstStyle/>
          <a:p>
            <a:pPr marL="0" marR="0" lvl="0" indent="0" algn="ctr" defTabSz="914400" eaLnBrk="0" fontAlgn="auto" latinLnBrk="0" hangingPunct="0">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charset="0"/>
              <a:ea typeface="+mn-ea"/>
            </a:endParaRPr>
          </a:p>
        </p:txBody>
      </p:sp>
      <p:sp>
        <p:nvSpPr>
          <p:cNvPr id="202" name="Rectangle 201"/>
          <p:cNvSpPr/>
          <p:nvPr/>
        </p:nvSpPr>
        <p:spPr>
          <a:xfrm>
            <a:off x="5769" y="1265017"/>
            <a:ext cx="3156971" cy="369332"/>
          </a:xfrm>
          <a:prstGeom prst="rect">
            <a:avLst/>
          </a:prstGeom>
        </p:spPr>
        <p:txBody>
          <a:bodyPr wrap="none">
            <a:spAutoFit/>
          </a:bodyPr>
          <a:lstStyle/>
          <a:p>
            <a:r>
              <a:rPr lang="en-US" dirty="0" smtClean="0">
                <a:solidFill>
                  <a:srgbClr val="F68B1F"/>
                </a:solidFill>
              </a:rPr>
              <a:t>The Evolution of IP Networks</a:t>
            </a:r>
            <a:endParaRPr lang="en-US" dirty="0"/>
          </a:p>
        </p:txBody>
      </p:sp>
      <p:sp>
        <p:nvSpPr>
          <p:cNvPr id="231" name="Rectangle 230"/>
          <p:cNvSpPr/>
          <p:nvPr/>
        </p:nvSpPr>
        <p:spPr>
          <a:xfrm>
            <a:off x="7198129" y="1281342"/>
            <a:ext cx="3623032" cy="369332"/>
          </a:xfrm>
          <a:prstGeom prst="rect">
            <a:avLst/>
          </a:prstGeom>
        </p:spPr>
        <p:txBody>
          <a:bodyPr wrap="none">
            <a:spAutoFit/>
          </a:bodyPr>
          <a:lstStyle/>
          <a:p>
            <a:r>
              <a:rPr lang="en-US" dirty="0" smtClean="0">
                <a:solidFill>
                  <a:srgbClr val="F68B1F"/>
                </a:solidFill>
              </a:rPr>
              <a:t>The Evolution of Mobile Networks</a:t>
            </a:r>
            <a:endParaRPr lang="en-US" dirty="0"/>
          </a:p>
        </p:txBody>
      </p:sp>
      <p:sp>
        <p:nvSpPr>
          <p:cNvPr id="139" name=" 3"/>
          <p:cNvSpPr>
            <a:spLocks noChangeArrowheads="1"/>
          </p:cNvSpPr>
          <p:nvPr/>
        </p:nvSpPr>
        <p:spPr bwMode="auto">
          <a:xfrm>
            <a:off x="24197" y="2521925"/>
            <a:ext cx="4449877" cy="2485660"/>
          </a:xfrm>
          <a:custGeom>
            <a:avLst/>
            <a:gdLst>
              <a:gd name="T0" fmla="*/ 0 w 8597900"/>
              <a:gd name="T1" fmla="*/ 4584700 h 4584700"/>
              <a:gd name="T2" fmla="*/ 8111034 w 8597900"/>
              <a:gd name="T3" fmla="*/ 0 h 4584700"/>
              <a:gd name="T4" fmla="*/ 8597900 w 8597900"/>
              <a:gd name="T5" fmla="*/ 916940 h 4584700"/>
              <a:gd name="T6" fmla="*/ 8369318 w 8597900"/>
              <a:gd name="T7" fmla="*/ 2292350 h 4584700"/>
              <a:gd name="T8" fmla="*/ 5898240 60000 65536"/>
              <a:gd name="T9" fmla="*/ 17694720 60000 65536"/>
              <a:gd name="T10" fmla="*/ 0 60000 65536"/>
              <a:gd name="T11" fmla="*/ 5898240 60000 65536"/>
              <a:gd name="T12" fmla="*/ 0 w 8597900"/>
              <a:gd name="T13" fmla="*/ 0 h 4584700"/>
              <a:gd name="T14" fmla="*/ 8597900 w 8597900"/>
              <a:gd name="T15" fmla="*/ 4584700 h 4584700"/>
              <a:gd name="connsiteX0" fmla="*/ 0 w 8811656"/>
              <a:gd name="connsiteY0" fmla="*/ 4584700 h 4584700"/>
              <a:gd name="connsiteX1" fmla="*/ 8175603 w 8811656"/>
              <a:gd name="connsiteY1" fmla="*/ 573088 h 4584700"/>
              <a:gd name="connsiteX2" fmla="*/ 8111032 w 8811656"/>
              <a:gd name="connsiteY2" fmla="*/ 0 h 4584700"/>
              <a:gd name="connsiteX3" fmla="*/ 8811656 w 8811656"/>
              <a:gd name="connsiteY3" fmla="*/ 916940 h 4584700"/>
              <a:gd name="connsiteX4" fmla="*/ 8369318 w 8811656"/>
              <a:gd name="connsiteY4" fmla="*/ 2292350 h 4584700"/>
              <a:gd name="connsiteX5" fmla="*/ 8304746 w 8811656"/>
              <a:gd name="connsiteY5" fmla="*/ 1719263 h 4584700"/>
              <a:gd name="connsiteX6" fmla="*/ 0 w 8811656"/>
              <a:gd name="connsiteY6" fmla="*/ 4584700 h 4584700"/>
              <a:gd name="connsiteX0" fmla="*/ 0 w 8811656"/>
              <a:gd name="connsiteY0" fmla="*/ 4584700 h 4584700"/>
              <a:gd name="connsiteX1" fmla="*/ 8175603 w 8811656"/>
              <a:gd name="connsiteY1" fmla="*/ 573088 h 4584700"/>
              <a:gd name="connsiteX2" fmla="*/ 8111032 w 8811656"/>
              <a:gd name="connsiteY2" fmla="*/ 0 h 4584700"/>
              <a:gd name="connsiteX3" fmla="*/ 8811656 w 8811656"/>
              <a:gd name="connsiteY3" fmla="*/ 916940 h 4584700"/>
              <a:gd name="connsiteX4" fmla="*/ 8369318 w 8811656"/>
              <a:gd name="connsiteY4" fmla="*/ 2292350 h 4584700"/>
              <a:gd name="connsiteX5" fmla="*/ 8304746 w 8811656"/>
              <a:gd name="connsiteY5" fmla="*/ 1719263 h 4584700"/>
              <a:gd name="connsiteX6" fmla="*/ 0 w 8811656"/>
              <a:gd name="connsiteY6" fmla="*/ 4584700 h 4584700"/>
              <a:gd name="connsiteX0" fmla="*/ 0 w 8811656"/>
              <a:gd name="connsiteY0" fmla="*/ 4584700 h 4584700"/>
              <a:gd name="connsiteX1" fmla="*/ 8211229 w 8811656"/>
              <a:gd name="connsiteY1" fmla="*/ 561213 h 4584700"/>
              <a:gd name="connsiteX2" fmla="*/ 8111032 w 8811656"/>
              <a:gd name="connsiteY2" fmla="*/ 0 h 4584700"/>
              <a:gd name="connsiteX3" fmla="*/ 8811656 w 8811656"/>
              <a:gd name="connsiteY3" fmla="*/ 916940 h 4584700"/>
              <a:gd name="connsiteX4" fmla="*/ 8369318 w 8811656"/>
              <a:gd name="connsiteY4" fmla="*/ 2292350 h 4584700"/>
              <a:gd name="connsiteX5" fmla="*/ 8304746 w 8811656"/>
              <a:gd name="connsiteY5" fmla="*/ 1719263 h 4584700"/>
              <a:gd name="connsiteX6" fmla="*/ 0 w 8811656"/>
              <a:gd name="connsiteY6" fmla="*/ 4584700 h 458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11656" h="4584700">
                <a:moveTo>
                  <a:pt x="0" y="4584700"/>
                </a:moveTo>
                <a:cubicBezTo>
                  <a:pt x="955323" y="2547056"/>
                  <a:pt x="3716150" y="1197977"/>
                  <a:pt x="8211229" y="561213"/>
                </a:cubicBezTo>
                <a:lnTo>
                  <a:pt x="8111032" y="0"/>
                </a:lnTo>
                <a:lnTo>
                  <a:pt x="8811656" y="916940"/>
                </a:lnTo>
                <a:lnTo>
                  <a:pt x="8369318" y="2292350"/>
                </a:lnTo>
                <a:lnTo>
                  <a:pt x="8304746" y="1719263"/>
                </a:lnTo>
                <a:cubicBezTo>
                  <a:pt x="4201232" y="1973968"/>
                  <a:pt x="1432983" y="2929114"/>
                  <a:pt x="0" y="4584700"/>
                </a:cubicBezTo>
                <a:close/>
              </a:path>
            </a:pathLst>
          </a:custGeom>
          <a:gradFill rotWithShape="1">
            <a:gsLst>
              <a:gs pos="0">
                <a:srgbClr val="000000"/>
              </a:gs>
              <a:gs pos="100000">
                <a:srgbClr val="FF6600"/>
              </a:gs>
            </a:gsLst>
            <a:lin ang="0" scaled="1"/>
          </a:gradFill>
          <a:ln w="9525">
            <a:noFill/>
            <a:miter lim="800000"/>
            <a:headEnd/>
            <a:tailEnd/>
          </a:ln>
          <a:effectLst>
            <a:outerShdw blurRad="63500" dist="23000" dir="5400000" rotWithShape="0">
              <a:srgbClr val="000000">
                <a:alpha val="34998"/>
              </a:srgbClr>
            </a:outerShdw>
          </a:effectLst>
        </p:spPr>
        <p:txBody>
          <a:bodyPr/>
          <a:lstStyle/>
          <a:p>
            <a:pPr marL="0" marR="0" lvl="0" indent="0" algn="ctr" defTabSz="914400" eaLnBrk="0" fontAlgn="auto" latinLnBrk="0" hangingPunct="0">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Arial" charset="0"/>
              <a:ea typeface="+mn-ea"/>
            </a:endParaRPr>
          </a:p>
        </p:txBody>
      </p:sp>
    </p:spTree>
    <p:extLst>
      <p:ext uri="{BB962C8B-B14F-4D97-AF65-F5344CB8AC3E}">
        <p14:creationId xmlns:p14="http://schemas.microsoft.com/office/powerpoint/2010/main" val="37298040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wipe(down)">
                                      <p:cBhvr>
                                        <p:cTn id="7" dur="1000"/>
                                        <p:tgtEl>
                                          <p:spTgt spid="13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wipe(down)">
                                      <p:cBhvr>
                                        <p:cTn id="24" dur="1000"/>
                                        <p:tgtEl>
                                          <p:spTgt spid="6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900" decel="100000" fill="hold"/>
                                        <p:tgtEl>
                                          <p:spTgt spid="15"/>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9" grpId="0" animBg="1"/>
      <p:bldP spid="202" grpId="0"/>
      <p:bldP spid="2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a:t>
            </a:r>
            <a:r>
              <a:rPr lang="en-US" baseline="0" dirty="0" smtClean="0"/>
              <a:t> do we do the work?</a:t>
            </a:r>
            <a:endParaRPr lang="en-US" dirty="0"/>
          </a:p>
        </p:txBody>
      </p:sp>
      <p:pic>
        <p:nvPicPr>
          <p:cNvPr id="6" name="Content Placeholder 5"/>
          <p:cNvPicPr>
            <a:picLocks noGrp="1" noChangeAspect="1"/>
          </p:cNvPicPr>
          <p:nvPr>
            <p:ph idx="1"/>
          </p:nvPr>
        </p:nvPicPr>
        <p:blipFill rotWithShape="1">
          <a:blip r:embed="rId2"/>
          <a:srcRect l="1768" r="5994"/>
          <a:stretch/>
        </p:blipFill>
        <p:spPr>
          <a:xfrm>
            <a:off x="8158272" y="1823752"/>
            <a:ext cx="4030553" cy="4255787"/>
          </a:xfrm>
        </p:spPr>
      </p:pic>
      <p:sp>
        <p:nvSpPr>
          <p:cNvPr id="7" name="Text Placeholder 6"/>
          <p:cNvSpPr>
            <a:spLocks noGrp="1"/>
          </p:cNvSpPr>
          <p:nvPr>
            <p:ph type="body" idx="4294967295"/>
          </p:nvPr>
        </p:nvSpPr>
        <p:spPr>
          <a:xfrm>
            <a:off x="306189" y="1823752"/>
            <a:ext cx="8087581" cy="3374936"/>
          </a:xfrm>
        </p:spPr>
        <p:txBody>
          <a:bodyPr>
            <a:normAutofit/>
          </a:bodyPr>
          <a:lstStyle/>
          <a:p>
            <a:r>
              <a:rPr lang="en-US" sz="2800" dirty="0" smtClean="0"/>
              <a:t>Where</a:t>
            </a:r>
            <a:r>
              <a:rPr lang="en-US" sz="2800" baseline="0" dirty="0" smtClean="0"/>
              <a:t> the experts are</a:t>
            </a:r>
          </a:p>
          <a:p>
            <a:r>
              <a:rPr lang="en-US" sz="2800" baseline="0" dirty="0" smtClean="0"/>
              <a:t>Where we can gain the best result for our customers – you</a:t>
            </a:r>
          </a:p>
          <a:p>
            <a:r>
              <a:rPr lang="en-US" sz="2800" baseline="0" dirty="0" smtClean="0"/>
              <a:t>Through a culture of openness and transparency</a:t>
            </a:r>
          </a:p>
        </p:txBody>
      </p:sp>
    </p:spTree>
    <p:extLst>
      <p:ext uri="{BB962C8B-B14F-4D97-AF65-F5344CB8AC3E}">
        <p14:creationId xmlns:p14="http://schemas.microsoft.com/office/powerpoint/2010/main" val="303415546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Billede 26" descr="dreamstime_Handsoverlapping.jpg"/>
          <p:cNvPicPr>
            <a:picLocks noChangeAspect="1"/>
          </p:cNvPicPr>
          <p:nvPr/>
        </p:nvPicPr>
        <p:blipFill>
          <a:blip r:embed="rId3"/>
          <a:srcRect/>
          <a:stretch>
            <a:fillRect/>
          </a:stretch>
        </p:blipFill>
        <p:spPr bwMode="auto">
          <a:xfrm>
            <a:off x="-33858" y="1"/>
            <a:ext cx="12222683" cy="6892925"/>
          </a:xfrm>
          <a:prstGeom prst="rect">
            <a:avLst/>
          </a:prstGeom>
          <a:noFill/>
          <a:ln w="9525">
            <a:noFill/>
            <a:miter lim="800000"/>
            <a:headEnd/>
            <a:tailEnd/>
          </a:ln>
        </p:spPr>
      </p:pic>
      <p:sp>
        <p:nvSpPr>
          <p:cNvPr id="7" name="Rectangle 5"/>
          <p:cNvSpPr>
            <a:spLocks noChangeArrowheads="1"/>
          </p:cNvSpPr>
          <p:nvPr/>
        </p:nvSpPr>
        <p:spPr bwMode="ltGray">
          <a:xfrm>
            <a:off x="11186334" y="6682744"/>
            <a:ext cx="785989"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041216"/>
                </a:solidFill>
                <a:latin typeface="+mj-lt"/>
              </a:rPr>
              <a:t>Cisco Confidential</a:t>
            </a:r>
          </a:p>
        </p:txBody>
      </p:sp>
      <p:grpSp>
        <p:nvGrpSpPr>
          <p:cNvPr id="4" name="Group 67"/>
          <p:cNvGrpSpPr/>
          <p:nvPr/>
        </p:nvGrpSpPr>
        <p:grpSpPr>
          <a:xfrm>
            <a:off x="454967" y="311151"/>
            <a:ext cx="1105272" cy="438358"/>
            <a:chOff x="609600" y="528537"/>
            <a:chExt cx="1444734" cy="763789"/>
          </a:xfrm>
          <a:solidFill>
            <a:schemeClr val="bg1"/>
          </a:solidFill>
        </p:grpSpPr>
        <p:sp>
          <p:nvSpPr>
            <p:cNvPr id="31" name="Rectangle 30"/>
            <p:cNvSpPr>
              <a:spLocks noChangeArrowheads="1"/>
            </p:cNvSpPr>
            <p:nvPr/>
          </p:nvSpPr>
          <p:spPr bwMode="black">
            <a:xfrm>
              <a:off x="1016578" y="1035681"/>
              <a:ext cx="65914" cy="249730"/>
            </a:xfrm>
            <a:prstGeom prst="rect">
              <a:avLst/>
            </a:prstGeom>
            <a:grpFill/>
            <a:ln w="9525">
              <a:noFill/>
              <a:miter lim="800000"/>
              <a:headEnd/>
              <a:tailEnd/>
            </a:ln>
          </p:spPr>
          <p:txBody>
            <a:bodyPr/>
            <a:lstStyle/>
            <a:p>
              <a:endParaRPr lang="en-US">
                <a:latin typeface="+mj-lt"/>
              </a:endParaRPr>
            </a:p>
          </p:txBody>
        </p:sp>
        <p:sp>
          <p:nvSpPr>
            <p:cNvPr id="32" name="Freeform 31"/>
            <p:cNvSpPr>
              <a:spLocks/>
            </p:cNvSpPr>
            <p:nvPr/>
          </p:nvSpPr>
          <p:spPr bwMode="black">
            <a:xfrm>
              <a:off x="1400563" y="1028765"/>
              <a:ext cx="190843" cy="263561"/>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endParaRPr lang="en-US">
                <a:latin typeface="+mj-lt"/>
              </a:endParaRPr>
            </a:p>
          </p:txBody>
        </p:sp>
        <p:sp>
          <p:nvSpPr>
            <p:cNvPr id="33" name="Freeform 32"/>
            <p:cNvSpPr>
              <a:spLocks/>
            </p:cNvSpPr>
            <p:nvPr/>
          </p:nvSpPr>
          <p:spPr bwMode="black">
            <a:xfrm>
              <a:off x="740661" y="1028765"/>
              <a:ext cx="190843" cy="263561"/>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endParaRPr lang="en-US">
                <a:latin typeface="+mj-lt"/>
              </a:endParaRPr>
            </a:p>
          </p:txBody>
        </p:sp>
        <p:sp>
          <p:nvSpPr>
            <p:cNvPr id="34" name="Freeform 33"/>
            <p:cNvSpPr>
              <a:spLocks noEditPoints="1"/>
            </p:cNvSpPr>
            <p:nvPr/>
          </p:nvSpPr>
          <p:spPr bwMode="black">
            <a:xfrm>
              <a:off x="1660385" y="1028765"/>
              <a:ext cx="262122" cy="263561"/>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endParaRPr lang="en-US">
                <a:latin typeface="+mj-lt"/>
              </a:endParaRPr>
            </a:p>
          </p:txBody>
        </p:sp>
        <p:sp>
          <p:nvSpPr>
            <p:cNvPr id="35" name="Freeform 34"/>
            <p:cNvSpPr>
              <a:spLocks/>
            </p:cNvSpPr>
            <p:nvPr/>
          </p:nvSpPr>
          <p:spPr bwMode="black">
            <a:xfrm>
              <a:off x="1167566" y="1028765"/>
              <a:ext cx="170916" cy="263561"/>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endParaRPr lang="en-US">
                <a:latin typeface="+mj-lt"/>
              </a:endParaRPr>
            </a:p>
          </p:txBody>
        </p:sp>
        <p:sp>
          <p:nvSpPr>
            <p:cNvPr id="36" name="Freeform 35"/>
            <p:cNvSpPr>
              <a:spLocks/>
            </p:cNvSpPr>
            <p:nvPr/>
          </p:nvSpPr>
          <p:spPr bwMode="black">
            <a:xfrm>
              <a:off x="609600" y="732931"/>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sp>
          <p:nvSpPr>
            <p:cNvPr id="37" name="Freeform 36"/>
            <p:cNvSpPr>
              <a:spLocks/>
            </p:cNvSpPr>
            <p:nvPr/>
          </p:nvSpPr>
          <p:spPr bwMode="black">
            <a:xfrm>
              <a:off x="783581"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endParaRPr lang="en-US">
                <a:latin typeface="+mj-lt"/>
              </a:endParaRPr>
            </a:p>
          </p:txBody>
        </p:sp>
        <p:sp>
          <p:nvSpPr>
            <p:cNvPr id="38" name="Freeform 37"/>
            <p:cNvSpPr>
              <a:spLocks/>
            </p:cNvSpPr>
            <p:nvPr/>
          </p:nvSpPr>
          <p:spPr bwMode="black">
            <a:xfrm>
              <a:off x="954497" y="528537"/>
              <a:ext cx="62081" cy="394958"/>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39" name="Freeform 38"/>
            <p:cNvSpPr>
              <a:spLocks/>
            </p:cNvSpPr>
            <p:nvPr/>
          </p:nvSpPr>
          <p:spPr bwMode="black">
            <a:xfrm>
              <a:off x="1128478"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40" name="Freeform 39"/>
            <p:cNvSpPr>
              <a:spLocks/>
            </p:cNvSpPr>
            <p:nvPr/>
          </p:nvSpPr>
          <p:spPr bwMode="black">
            <a:xfrm>
              <a:off x="1298627" y="732931"/>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endParaRPr lang="en-US">
                <a:latin typeface="+mj-lt"/>
              </a:endParaRPr>
            </a:p>
          </p:txBody>
        </p:sp>
        <p:sp>
          <p:nvSpPr>
            <p:cNvPr id="41" name="Freeform 40"/>
            <p:cNvSpPr>
              <a:spLocks/>
            </p:cNvSpPr>
            <p:nvPr/>
          </p:nvSpPr>
          <p:spPr bwMode="black">
            <a:xfrm>
              <a:off x="1472608"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42" name="Freeform 41"/>
            <p:cNvSpPr>
              <a:spLocks/>
            </p:cNvSpPr>
            <p:nvPr/>
          </p:nvSpPr>
          <p:spPr bwMode="black">
            <a:xfrm>
              <a:off x="1646590" y="528537"/>
              <a:ext cx="62848" cy="39495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endParaRPr lang="en-US">
                <a:latin typeface="+mj-lt"/>
              </a:endParaRPr>
            </a:p>
          </p:txBody>
        </p:sp>
        <p:sp>
          <p:nvSpPr>
            <p:cNvPr id="43" name="Freeform 42"/>
            <p:cNvSpPr>
              <a:spLocks/>
            </p:cNvSpPr>
            <p:nvPr/>
          </p:nvSpPr>
          <p:spPr bwMode="black">
            <a:xfrm>
              <a:off x="1817505"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endParaRPr lang="en-US">
                <a:latin typeface="+mj-lt"/>
              </a:endParaRPr>
            </a:p>
          </p:txBody>
        </p:sp>
        <p:sp>
          <p:nvSpPr>
            <p:cNvPr id="44" name="Freeform 43"/>
            <p:cNvSpPr>
              <a:spLocks/>
            </p:cNvSpPr>
            <p:nvPr/>
          </p:nvSpPr>
          <p:spPr bwMode="black">
            <a:xfrm>
              <a:off x="1991486" y="732931"/>
              <a:ext cx="62848"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endParaRPr lang="en-US">
                <a:latin typeface="+mj-lt"/>
              </a:endParaRPr>
            </a:p>
          </p:txBody>
        </p:sp>
      </p:grpSp>
      <p:sp>
        <p:nvSpPr>
          <p:cNvPr id="5" name="Rectangle 4"/>
          <p:cNvSpPr/>
          <p:nvPr/>
        </p:nvSpPr>
        <p:spPr>
          <a:xfrm>
            <a:off x="-33861" y="1719816"/>
            <a:ext cx="12222683" cy="2019871"/>
          </a:xfrm>
          <a:prstGeom prst="rect">
            <a:avLst/>
          </a:prstGeom>
          <a:solidFill>
            <a:srgbClr val="000000">
              <a:alpha val="43000"/>
            </a:srgbClr>
          </a:soli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7" name="Title 8"/>
          <p:cNvSpPr txBox="1">
            <a:spLocks/>
          </p:cNvSpPr>
          <p:nvPr/>
        </p:nvSpPr>
        <p:spPr>
          <a:xfrm>
            <a:off x="367858" y="1447383"/>
            <a:ext cx="11448832" cy="1753423"/>
          </a:xfrm>
          <a:prstGeom prst="rect">
            <a:avLst/>
          </a:prstGeom>
        </p:spPr>
        <p:txBody>
          <a:bodyPr vert="horz" lIns="82296" tIns="45720" rIns="82296" bIns="45720" rtlCol="0" anchor="b" anchorCtr="0">
            <a:noAutofit/>
          </a:bodyPr>
          <a:lstStyle>
            <a:lvl1pPr algn="l" defTabSz="914400" rtl="0" eaLnBrk="1" latinLnBrk="0" hangingPunct="1">
              <a:lnSpc>
                <a:spcPct val="90000"/>
              </a:lnSpc>
              <a:spcBef>
                <a:spcPct val="0"/>
              </a:spcBef>
              <a:buNone/>
              <a:defRPr lang="en-US" sz="5400" b="0" kern="1200" spc="0" baseline="0" dirty="0">
                <a:gradFill>
                  <a:gsLst>
                    <a:gs pos="0">
                      <a:srgbClr val="00B2F0"/>
                    </a:gs>
                    <a:gs pos="44000">
                      <a:srgbClr val="40FFFE"/>
                    </a:gs>
                    <a:gs pos="100000">
                      <a:srgbClr val="96CA4B"/>
                    </a:gs>
                  </a:gsLst>
                  <a:lin ang="4800000" scaled="0"/>
                </a:gradFill>
                <a:latin typeface="+mj-lt"/>
                <a:ea typeface="+mj-ea"/>
                <a:cs typeface="+mj-cs"/>
              </a:defRPr>
            </a:lvl1pPr>
          </a:lstStyle>
          <a:p>
            <a:pPr algn="ctr"/>
            <a:r>
              <a:rPr lang="en-US" sz="3600" b="1" dirty="0" smtClean="0"/>
              <a:t>Each relevant organization brings a rich value proposition  in the form of interoperable solutions  that can stimulate industry and benefit citizens </a:t>
            </a:r>
          </a:p>
        </p:txBody>
      </p:sp>
    </p:spTree>
    <p:extLst>
      <p:ext uri="{BB962C8B-B14F-4D97-AF65-F5344CB8AC3E}">
        <p14:creationId xmlns:p14="http://schemas.microsoft.com/office/powerpoint/2010/main" val="2074865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6322" name="Rectangle 2"/>
          <p:cNvSpPr>
            <a:spLocks noGrp="1" noChangeArrowheads="1"/>
          </p:cNvSpPr>
          <p:nvPr>
            <p:ph type="title"/>
          </p:nvPr>
        </p:nvSpPr>
        <p:spPr>
          <a:xfrm>
            <a:off x="865486" y="304800"/>
            <a:ext cx="10857788" cy="838200"/>
          </a:xfrm>
        </p:spPr>
        <p:txBody>
          <a:bodyPr anchor="ctr"/>
          <a:lstStyle/>
          <a:p>
            <a:r>
              <a:rPr lang="en-US" sz="2800" dirty="0" smtClean="0"/>
              <a:t>Thank you!</a:t>
            </a:r>
            <a:endParaRPr lang="en-US" sz="2800" dirty="0"/>
          </a:p>
        </p:txBody>
      </p:sp>
      <p:pic>
        <p:nvPicPr>
          <p:cNvPr id="1336323" name="Picture 3"/>
          <p:cNvPicPr>
            <a:picLocks noGrp="1" noChangeArrowheads="1"/>
          </p:cNvPicPr>
          <p:nvPr>
            <p:ph idx="1"/>
          </p:nvPr>
        </p:nvPicPr>
        <p:blipFill>
          <a:blip r:embed="rId3" cstate="print"/>
          <a:srcRect l="-15128" r="-15128"/>
          <a:stretch>
            <a:fillRect/>
          </a:stretch>
        </p:blipFill>
        <p:spPr>
          <a:xfrm>
            <a:off x="609441" y="1457326"/>
            <a:ext cx="11173090" cy="4791075"/>
          </a:xfrm>
          <a:noFill/>
          <a:ln/>
        </p:spPr>
      </p:pic>
    </p:spTree>
    <p:extLst>
      <p:ext uri="{BB962C8B-B14F-4D97-AF65-F5344CB8AC3E}">
        <p14:creationId xmlns:p14="http://schemas.microsoft.com/office/powerpoint/2010/main" val="145758906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atin typeface="Arial" charset="0"/>
                <a:ea typeface="ＭＳ Ｐゴシック" charset="0"/>
                <a:cs typeface="ＭＳ Ｐゴシック" charset="0"/>
              </a:rPr>
              <a:t>National Standards – Telephone plugs</a:t>
            </a:r>
          </a:p>
        </p:txBody>
      </p:sp>
      <p:pic>
        <p:nvPicPr>
          <p:cNvPr id="47107" name="Picture 3"/>
          <p:cNvPicPr>
            <a:picLocks noChangeAspect="1"/>
          </p:cNvPicPr>
          <p:nvPr/>
        </p:nvPicPr>
        <p:blipFill>
          <a:blip r:embed="rId3">
            <a:extLst>
              <a:ext uri="{28A0092B-C50C-407E-A947-70E740481C1C}">
                <a14:useLocalDpi xmlns:a14="http://schemas.microsoft.com/office/drawing/2010/main" val="0"/>
              </a:ext>
            </a:extLst>
          </a:blip>
          <a:srcRect l="8472" t="21176" r="46588" b="25412"/>
          <a:stretch>
            <a:fillRect/>
          </a:stretch>
        </p:blipFill>
        <p:spPr bwMode="auto">
          <a:xfrm>
            <a:off x="1117310" y="1295400"/>
            <a:ext cx="1231579"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4"/>
          <p:cNvSpPr txBox="1">
            <a:spLocks noChangeArrowheads="1"/>
          </p:cNvSpPr>
          <p:nvPr/>
        </p:nvSpPr>
        <p:spPr bwMode="auto">
          <a:xfrm>
            <a:off x="711016" y="2514601"/>
            <a:ext cx="15018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Denmark</a:t>
            </a:r>
          </a:p>
        </p:txBody>
      </p:sp>
      <p:pic>
        <p:nvPicPr>
          <p:cNvPr id="47109" name="Picture 5"/>
          <p:cNvPicPr>
            <a:picLocks noChangeAspect="1"/>
          </p:cNvPicPr>
          <p:nvPr/>
        </p:nvPicPr>
        <p:blipFill>
          <a:blip r:embed="rId4">
            <a:extLst>
              <a:ext uri="{28A0092B-C50C-407E-A947-70E740481C1C}">
                <a14:useLocalDpi xmlns:a14="http://schemas.microsoft.com/office/drawing/2010/main" val="0"/>
              </a:ext>
            </a:extLst>
          </a:blip>
          <a:srcRect t="8472" b="29646"/>
          <a:stretch>
            <a:fillRect/>
          </a:stretch>
        </p:blipFill>
        <p:spPr bwMode="auto">
          <a:xfrm>
            <a:off x="5383398" y="1295400"/>
            <a:ext cx="1642106"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TextBox 6"/>
          <p:cNvSpPr txBox="1">
            <a:spLocks noChangeArrowheads="1"/>
          </p:cNvSpPr>
          <p:nvPr/>
        </p:nvSpPr>
        <p:spPr bwMode="auto">
          <a:xfrm>
            <a:off x="5383398" y="2057401"/>
            <a:ext cx="11939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France</a:t>
            </a:r>
          </a:p>
        </p:txBody>
      </p:sp>
      <p:sp>
        <p:nvSpPr>
          <p:cNvPr id="47111" name="TextBox 7"/>
          <p:cNvSpPr txBox="1">
            <a:spLocks noChangeArrowheads="1"/>
          </p:cNvSpPr>
          <p:nvPr/>
        </p:nvSpPr>
        <p:spPr bwMode="auto">
          <a:xfrm>
            <a:off x="9277050" y="2501901"/>
            <a:ext cx="1846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endParaRPr lang="en-US"/>
          </a:p>
        </p:txBody>
      </p:sp>
      <p:pic>
        <p:nvPicPr>
          <p:cNvPr id="47112" name="Picture 8"/>
          <p:cNvPicPr>
            <a:picLocks noChangeAspect="1"/>
          </p:cNvPicPr>
          <p:nvPr/>
        </p:nvPicPr>
        <p:blipFill>
          <a:blip r:embed="rId5">
            <a:extLst>
              <a:ext uri="{28A0092B-C50C-407E-A947-70E740481C1C}">
                <a14:useLocalDpi xmlns:a14="http://schemas.microsoft.com/office/drawing/2010/main" val="0"/>
              </a:ext>
            </a:extLst>
          </a:blip>
          <a:srcRect t="21176" r="21176" b="38118"/>
          <a:stretch>
            <a:fillRect/>
          </a:stretch>
        </p:blipFill>
        <p:spPr bwMode="auto">
          <a:xfrm>
            <a:off x="8610474" y="1639889"/>
            <a:ext cx="2268476"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TextBox 9"/>
          <p:cNvSpPr txBox="1">
            <a:spLocks noChangeArrowheads="1"/>
          </p:cNvSpPr>
          <p:nvPr/>
        </p:nvSpPr>
        <p:spPr bwMode="auto">
          <a:xfrm>
            <a:off x="8836898" y="2514601"/>
            <a:ext cx="1531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Germany</a:t>
            </a:r>
          </a:p>
        </p:txBody>
      </p:sp>
      <p:pic>
        <p:nvPicPr>
          <p:cNvPr id="47114" name="Picture 10"/>
          <p:cNvPicPr>
            <a:picLocks noChangeAspect="1"/>
          </p:cNvPicPr>
          <p:nvPr/>
        </p:nvPicPr>
        <p:blipFill>
          <a:blip r:embed="rId6">
            <a:extLst>
              <a:ext uri="{28A0092B-C50C-407E-A947-70E740481C1C}">
                <a14:useLocalDpi xmlns:a14="http://schemas.microsoft.com/office/drawing/2010/main" val="0"/>
              </a:ext>
            </a:extLst>
          </a:blip>
          <a:srcRect t="12706" r="42352" b="33882"/>
          <a:stretch>
            <a:fillRect/>
          </a:stretch>
        </p:blipFill>
        <p:spPr bwMode="auto">
          <a:xfrm>
            <a:off x="711015" y="3276601"/>
            <a:ext cx="165903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5" name="TextBox 11"/>
          <p:cNvSpPr txBox="1">
            <a:spLocks noChangeArrowheads="1"/>
          </p:cNvSpPr>
          <p:nvPr/>
        </p:nvSpPr>
        <p:spPr bwMode="auto">
          <a:xfrm>
            <a:off x="609441" y="4495801"/>
            <a:ext cx="13987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Belgium</a:t>
            </a:r>
          </a:p>
        </p:txBody>
      </p:sp>
      <p:pic>
        <p:nvPicPr>
          <p:cNvPr id="47116" name="Picture 12"/>
          <p:cNvPicPr>
            <a:picLocks noChangeAspect="1"/>
          </p:cNvPicPr>
          <p:nvPr/>
        </p:nvPicPr>
        <p:blipFill>
          <a:blip r:embed="rId7">
            <a:extLst>
              <a:ext uri="{28A0092B-C50C-407E-A947-70E740481C1C}">
                <a14:useLocalDpi xmlns:a14="http://schemas.microsoft.com/office/drawing/2010/main" val="0"/>
              </a:ext>
            </a:extLst>
          </a:blip>
          <a:srcRect t="29646" r="50824" b="29646"/>
          <a:stretch>
            <a:fillRect/>
          </a:stretch>
        </p:blipFill>
        <p:spPr bwMode="auto">
          <a:xfrm>
            <a:off x="3453500" y="2836864"/>
            <a:ext cx="1415682"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7" name="TextBox 13"/>
          <p:cNvSpPr txBox="1">
            <a:spLocks noChangeArrowheads="1"/>
          </p:cNvSpPr>
          <p:nvPr/>
        </p:nvSpPr>
        <p:spPr bwMode="auto">
          <a:xfrm>
            <a:off x="3047207" y="3733801"/>
            <a:ext cx="15017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Australia</a:t>
            </a:r>
          </a:p>
        </p:txBody>
      </p:sp>
      <p:pic>
        <p:nvPicPr>
          <p:cNvPr id="47118" name="Picture 14"/>
          <p:cNvPicPr>
            <a:picLocks noChangeAspect="1"/>
          </p:cNvPicPr>
          <p:nvPr/>
        </p:nvPicPr>
        <p:blipFill>
          <a:blip r:embed="rId8">
            <a:extLst>
              <a:ext uri="{28A0092B-C50C-407E-A947-70E740481C1C}">
                <a14:useLocalDpi xmlns:a14="http://schemas.microsoft.com/office/drawing/2010/main" val="0"/>
              </a:ext>
            </a:extLst>
          </a:blip>
          <a:srcRect l="8472" t="4234" r="4234" b="8472"/>
          <a:stretch>
            <a:fillRect/>
          </a:stretch>
        </p:blipFill>
        <p:spPr bwMode="auto">
          <a:xfrm>
            <a:off x="6507056" y="2593975"/>
            <a:ext cx="18219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9" name="TextBox 15"/>
          <p:cNvSpPr txBox="1">
            <a:spLocks noChangeArrowheads="1"/>
          </p:cNvSpPr>
          <p:nvPr/>
        </p:nvSpPr>
        <p:spPr bwMode="auto">
          <a:xfrm>
            <a:off x="6405482" y="4041776"/>
            <a:ext cx="1441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Hungary</a:t>
            </a:r>
          </a:p>
        </p:txBody>
      </p:sp>
      <p:pic>
        <p:nvPicPr>
          <p:cNvPr id="47120" name="Picture 16"/>
          <p:cNvPicPr>
            <a:picLocks noChangeAspect="1"/>
          </p:cNvPicPr>
          <p:nvPr/>
        </p:nvPicPr>
        <p:blipFill>
          <a:blip r:embed="rId9">
            <a:extLst>
              <a:ext uri="{28A0092B-C50C-407E-A947-70E740481C1C}">
                <a14:useLocalDpi xmlns:a14="http://schemas.microsoft.com/office/drawing/2010/main" val="0"/>
              </a:ext>
            </a:extLst>
          </a:blip>
          <a:srcRect l="12706" t="8472" r="16940" b="38118"/>
          <a:stretch>
            <a:fillRect/>
          </a:stretch>
        </p:blipFill>
        <p:spPr bwMode="auto">
          <a:xfrm>
            <a:off x="9547913" y="3276601"/>
            <a:ext cx="2025123"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1" name="TextBox 17"/>
          <p:cNvSpPr txBox="1">
            <a:spLocks noChangeArrowheads="1"/>
          </p:cNvSpPr>
          <p:nvPr/>
        </p:nvSpPr>
        <p:spPr bwMode="auto">
          <a:xfrm>
            <a:off x="10055781" y="449580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Italy</a:t>
            </a:r>
          </a:p>
        </p:txBody>
      </p:sp>
      <p:sp>
        <p:nvSpPr>
          <p:cNvPr id="47122" name="TextBox 18"/>
          <p:cNvSpPr txBox="1">
            <a:spLocks noChangeArrowheads="1"/>
          </p:cNvSpPr>
          <p:nvPr/>
        </p:nvSpPr>
        <p:spPr bwMode="auto">
          <a:xfrm>
            <a:off x="1422030" y="6019801"/>
            <a:ext cx="19633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Netherlands</a:t>
            </a:r>
          </a:p>
        </p:txBody>
      </p:sp>
      <p:pic>
        <p:nvPicPr>
          <p:cNvPr id="47123" name="Picture 20"/>
          <p:cNvPicPr>
            <a:picLocks noChangeAspect="1"/>
          </p:cNvPicPr>
          <p:nvPr/>
        </p:nvPicPr>
        <p:blipFill>
          <a:blip r:embed="rId10">
            <a:extLst>
              <a:ext uri="{28A0092B-C50C-407E-A947-70E740481C1C}">
                <a14:useLocalDpi xmlns:a14="http://schemas.microsoft.com/office/drawing/2010/main" val="0"/>
              </a:ext>
            </a:extLst>
          </a:blip>
          <a:srcRect l="16940" t="8472" r="38118" b="50824"/>
          <a:stretch>
            <a:fillRect/>
          </a:stretch>
        </p:blipFill>
        <p:spPr bwMode="auto">
          <a:xfrm>
            <a:off x="2133045" y="5105401"/>
            <a:ext cx="1292947"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4" name="Picture 21"/>
          <p:cNvPicPr>
            <a:picLocks noChangeAspect="1"/>
          </p:cNvPicPr>
          <p:nvPr/>
        </p:nvPicPr>
        <p:blipFill>
          <a:blip r:embed="rId11">
            <a:extLst>
              <a:ext uri="{28A0092B-C50C-407E-A947-70E740481C1C}">
                <a14:useLocalDpi xmlns:a14="http://schemas.microsoft.com/office/drawing/2010/main" val="0"/>
              </a:ext>
            </a:extLst>
          </a:blip>
          <a:srcRect l="25412" t="33882" r="12706" b="8472"/>
          <a:stretch>
            <a:fillRect/>
          </a:stretch>
        </p:blipFill>
        <p:spPr bwMode="auto">
          <a:xfrm>
            <a:off x="7946014" y="4699000"/>
            <a:ext cx="1781769"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5" name="TextBox 22"/>
          <p:cNvSpPr txBox="1">
            <a:spLocks noChangeArrowheads="1"/>
          </p:cNvSpPr>
          <p:nvPr/>
        </p:nvSpPr>
        <p:spPr bwMode="auto">
          <a:xfrm>
            <a:off x="7946013" y="5941219"/>
            <a:ext cx="18948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Switzerland</a:t>
            </a:r>
          </a:p>
        </p:txBody>
      </p:sp>
      <p:pic>
        <p:nvPicPr>
          <p:cNvPr id="47126" name="Picture 23"/>
          <p:cNvPicPr>
            <a:picLocks noChangeAspect="1"/>
          </p:cNvPicPr>
          <p:nvPr/>
        </p:nvPicPr>
        <p:blipFill>
          <a:blip r:embed="rId12">
            <a:extLst>
              <a:ext uri="{28A0092B-C50C-407E-A947-70E740481C1C}">
                <a14:useLocalDpi xmlns:a14="http://schemas.microsoft.com/office/drawing/2010/main" val="0"/>
              </a:ext>
            </a:extLst>
          </a:blip>
          <a:srcRect l="8472" t="12706" r="50824" b="29646"/>
          <a:stretch>
            <a:fillRect/>
          </a:stretch>
        </p:blipFill>
        <p:spPr bwMode="auto">
          <a:xfrm>
            <a:off x="5383398" y="4648200"/>
            <a:ext cx="117232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7" name="TextBox 24"/>
          <p:cNvSpPr txBox="1">
            <a:spLocks noChangeArrowheads="1"/>
          </p:cNvSpPr>
          <p:nvPr/>
        </p:nvSpPr>
        <p:spPr bwMode="auto">
          <a:xfrm>
            <a:off x="5484971" y="5943601"/>
            <a:ext cx="6291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eaLnBrk="1" hangingPunct="1"/>
            <a:r>
              <a:rPr lang="en-US"/>
              <a:t>UK</a:t>
            </a:r>
          </a:p>
        </p:txBody>
      </p:sp>
    </p:spTree>
    <p:extLst>
      <p:ext uri="{BB962C8B-B14F-4D97-AF65-F5344CB8AC3E}">
        <p14:creationId xmlns:p14="http://schemas.microsoft.com/office/powerpoint/2010/main" val="268891979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a:latin typeface="Arial" charset="0"/>
                <a:ea typeface="ＭＳ Ｐゴシック" charset="0"/>
                <a:cs typeface="ＭＳ Ｐゴシック" charset="0"/>
              </a:rPr>
              <a:t>Global Standards</a:t>
            </a:r>
          </a:p>
        </p:txBody>
      </p:sp>
      <p:pic>
        <p:nvPicPr>
          <p:cNvPr id="49156" name="Picture 4"/>
          <p:cNvPicPr>
            <a:picLocks noChangeAspect="1"/>
          </p:cNvPicPr>
          <p:nvPr/>
        </p:nvPicPr>
        <p:blipFill>
          <a:blip r:embed="rId3">
            <a:extLst>
              <a:ext uri="{28A0092B-C50C-407E-A947-70E740481C1C}">
                <a14:useLocalDpi xmlns:a14="http://schemas.microsoft.com/office/drawing/2010/main" val="0"/>
              </a:ext>
            </a:extLst>
          </a:blip>
          <a:srcRect l="6544" t="16364" r="6544" b="16364"/>
          <a:stretch>
            <a:fillRect/>
          </a:stretch>
        </p:blipFill>
        <p:spPr bwMode="auto">
          <a:xfrm>
            <a:off x="3975780" y="1937657"/>
            <a:ext cx="3237657"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076053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189" y="432215"/>
            <a:ext cx="4092320" cy="838200"/>
          </a:xfrm>
        </p:spPr>
        <p:txBody>
          <a:bodyPr/>
          <a:lstStyle/>
          <a:p>
            <a:r>
              <a:rPr lang="en-US" dirty="0" smtClean="0"/>
              <a:t>Cisco View Towards</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75" r="-214"/>
          <a:stretch/>
        </p:blipFill>
        <p:spPr>
          <a:xfrm>
            <a:off x="306189" y="2357518"/>
            <a:ext cx="4017640" cy="2486025"/>
          </a:xfrm>
          <a:prstGeom prst="rect">
            <a:avLst/>
          </a:prstGeom>
        </p:spPr>
      </p:pic>
      <p:grpSp>
        <p:nvGrpSpPr>
          <p:cNvPr id="16" name="Group 15"/>
          <p:cNvGrpSpPr/>
          <p:nvPr/>
        </p:nvGrpSpPr>
        <p:grpSpPr>
          <a:xfrm>
            <a:off x="4398509" y="1077617"/>
            <a:ext cx="4165704" cy="2281238"/>
            <a:chOff x="4274607" y="1077617"/>
            <a:chExt cx="4165704" cy="2281238"/>
          </a:xfrm>
        </p:grpSpPr>
        <p:pic>
          <p:nvPicPr>
            <p:cNvPr id="14" name="Picture 20" descr="InfoNetOnly2"/>
            <p:cNvPicPr>
              <a:picLocks noChangeAspect="1" noChangeArrowheads="1"/>
            </p:cNvPicPr>
            <p:nvPr/>
          </p:nvPicPr>
          <p:blipFill>
            <a:blip r:embed="rId3" cstate="print">
              <a:lum bright="-12000" contrast="30000"/>
            </a:blip>
            <a:srcRect/>
            <a:stretch>
              <a:fillRect/>
            </a:stretch>
          </p:blipFill>
          <p:spPr bwMode="auto">
            <a:xfrm>
              <a:off x="4274607" y="1077617"/>
              <a:ext cx="4165704" cy="2281238"/>
            </a:xfrm>
            <a:prstGeom prst="rect">
              <a:avLst/>
            </a:prstGeom>
            <a:noFill/>
            <a:ln w="9525">
              <a:noFill/>
              <a:miter lim="800000"/>
              <a:headEnd/>
              <a:tailEnd/>
            </a:ln>
            <a:effectLst/>
          </p:spPr>
        </p:pic>
        <p:sp>
          <p:nvSpPr>
            <p:cNvPr id="15" name="TextBox 14"/>
            <p:cNvSpPr txBox="1"/>
            <p:nvPr/>
          </p:nvSpPr>
          <p:spPr>
            <a:xfrm>
              <a:off x="5635976" y="1924430"/>
              <a:ext cx="2185401" cy="646331"/>
            </a:xfrm>
            <a:prstGeom prst="rect">
              <a:avLst/>
            </a:prstGeom>
            <a:noFill/>
          </p:spPr>
          <p:txBody>
            <a:bodyPr wrap="none" rtlCol="0">
              <a:spAutoFit/>
            </a:bodyPr>
            <a:lstStyle/>
            <a:p>
              <a:r>
                <a:rPr lang="en-US" b="1" dirty="0" smtClean="0">
                  <a:solidFill>
                    <a:schemeClr val="bg1"/>
                  </a:solidFill>
                </a:rPr>
                <a:t>IP: What connects</a:t>
              </a:r>
            </a:p>
            <a:p>
              <a:r>
                <a:rPr lang="en-US" b="1" dirty="0">
                  <a:solidFill>
                    <a:schemeClr val="bg1"/>
                  </a:solidFill>
                </a:rPr>
                <a:t>t</a:t>
              </a:r>
              <a:r>
                <a:rPr lang="en-US" b="1" dirty="0" smtClean="0">
                  <a:solidFill>
                    <a:schemeClr val="bg1"/>
                  </a:solidFill>
                </a:rPr>
                <a:t>hem all.</a:t>
              </a:r>
              <a:endParaRPr lang="en-US" b="1" dirty="0">
                <a:solidFill>
                  <a:schemeClr val="bg1"/>
                </a:solidFill>
              </a:endParaRPr>
            </a:p>
          </p:txBody>
        </p:sp>
      </p:grpSp>
      <p:grpSp>
        <p:nvGrpSpPr>
          <p:cNvPr id="18" name="Group 17"/>
          <p:cNvGrpSpPr/>
          <p:nvPr/>
        </p:nvGrpSpPr>
        <p:grpSpPr>
          <a:xfrm>
            <a:off x="5447520" y="3378513"/>
            <a:ext cx="2143970" cy="2930059"/>
            <a:chOff x="5056964" y="301112"/>
            <a:chExt cx="2655915" cy="3578828"/>
          </a:xfrm>
        </p:grpSpPr>
        <p:pic>
          <p:nvPicPr>
            <p:cNvPr id="13" name="Picture 12" descr="HAK22959_r.jpg"/>
            <p:cNvPicPr>
              <a:picLocks noChangeAspect="1"/>
            </p:cNvPicPr>
            <p:nvPr/>
          </p:nvPicPr>
          <p:blipFill rotWithShape="1">
            <a:blip r:embed="rId4" cstate="print">
              <a:extLst>
                <a:ext uri="{28A0092B-C50C-407E-A947-70E740481C1C}">
                  <a14:useLocalDpi xmlns:a14="http://schemas.microsoft.com/office/drawing/2010/main" val="0"/>
                </a:ext>
              </a:extLst>
            </a:blip>
            <a:srcRect l="24539" r="10554"/>
            <a:stretch/>
          </p:blipFill>
          <p:spPr>
            <a:xfrm>
              <a:off x="5056964" y="301112"/>
              <a:ext cx="2655915" cy="308546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7" name="TextBox 16"/>
            <p:cNvSpPr txBox="1"/>
            <p:nvPr/>
          </p:nvSpPr>
          <p:spPr>
            <a:xfrm>
              <a:off x="5230679" y="3510608"/>
              <a:ext cx="2096698" cy="369332"/>
            </a:xfrm>
            <a:prstGeom prst="rect">
              <a:avLst/>
            </a:prstGeom>
            <a:noFill/>
          </p:spPr>
          <p:txBody>
            <a:bodyPr wrap="none" rtlCol="0">
              <a:spAutoFit/>
            </a:bodyPr>
            <a:lstStyle/>
            <a:p>
              <a:r>
                <a:rPr lang="en-US" dirty="0" smtClean="0"/>
                <a:t>Connected Energy</a:t>
              </a:r>
              <a:endParaRPr lang="en-US" dirty="0"/>
            </a:p>
          </p:txBody>
        </p:sp>
      </p:grpSp>
      <p:sp>
        <p:nvSpPr>
          <p:cNvPr id="19" name="TextBox 18"/>
          <p:cNvSpPr txBox="1"/>
          <p:nvPr/>
        </p:nvSpPr>
        <p:spPr>
          <a:xfrm>
            <a:off x="743409" y="1917020"/>
            <a:ext cx="2481606" cy="369332"/>
          </a:xfrm>
          <a:prstGeom prst="rect">
            <a:avLst/>
          </a:prstGeom>
          <a:noFill/>
        </p:spPr>
        <p:txBody>
          <a:bodyPr wrap="none" rtlCol="0">
            <a:spAutoFit/>
          </a:bodyPr>
          <a:lstStyle/>
          <a:p>
            <a:r>
              <a:rPr lang="en-US" dirty="0" smtClean="0"/>
              <a:t>Connected Healthcare</a:t>
            </a:r>
            <a:endParaRPr lang="en-US" dirty="0"/>
          </a:p>
        </p:txBody>
      </p:sp>
      <p:grpSp>
        <p:nvGrpSpPr>
          <p:cNvPr id="22" name="Group 21"/>
          <p:cNvGrpSpPr/>
          <p:nvPr/>
        </p:nvGrpSpPr>
        <p:grpSpPr>
          <a:xfrm>
            <a:off x="8644436" y="1270415"/>
            <a:ext cx="3226202" cy="3573128"/>
            <a:chOff x="8644436" y="1270415"/>
            <a:chExt cx="3226202" cy="3573128"/>
          </a:xfrm>
        </p:grpSpPr>
        <p:pic>
          <p:nvPicPr>
            <p:cNvPr id="6" name="Picture 10"/>
            <p:cNvPicPr>
              <a:picLocks noChangeAspect="1" noChangeArrowheads="1"/>
            </p:cNvPicPr>
            <p:nvPr/>
          </p:nvPicPr>
          <p:blipFill>
            <a:blip r:embed="rId5" cstate="print">
              <a:lum contrast="18000"/>
            </a:blip>
            <a:srcRect t="6999" b="36745"/>
            <a:stretch>
              <a:fillRect/>
            </a:stretch>
          </p:blipFill>
          <p:spPr bwMode="auto">
            <a:xfrm>
              <a:off x="10331471" y="2393917"/>
              <a:ext cx="1102846" cy="754336"/>
            </a:xfrm>
            <a:prstGeom prst="rect">
              <a:avLst/>
            </a:prstGeom>
            <a:noFill/>
          </p:spPr>
        </p:pic>
        <p:sp>
          <p:nvSpPr>
            <p:cNvPr id="7" name="Rectangle 2"/>
            <p:cNvSpPr txBox="1">
              <a:spLocks noChangeArrowheads="1"/>
            </p:cNvSpPr>
            <p:nvPr/>
          </p:nvSpPr>
          <p:spPr>
            <a:xfrm>
              <a:off x="8875759" y="1891979"/>
              <a:ext cx="2873896" cy="377526"/>
            </a:xfrm>
            <a:prstGeom prst="rect">
              <a:avLst/>
            </a:prstGeo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de-DE" smtClean="0"/>
                <a:t>IMS</a:t>
              </a:r>
              <a:endParaRPr lang="de-DE"/>
            </a:p>
          </p:txBody>
        </p:sp>
        <p:pic>
          <p:nvPicPr>
            <p:cNvPr id="8" name="Picture 3"/>
            <p:cNvPicPr>
              <a:picLocks noChangeAspect="1" noChangeArrowheads="1"/>
            </p:cNvPicPr>
            <p:nvPr/>
          </p:nvPicPr>
          <p:blipFill>
            <a:blip r:embed="rId6" cstate="print">
              <a:lum bright="-6000" contrast="12000"/>
            </a:blip>
            <a:srcRect t="5637"/>
            <a:stretch>
              <a:fillRect/>
            </a:stretch>
          </p:blipFill>
          <p:spPr bwMode="auto">
            <a:xfrm>
              <a:off x="8644436" y="2135798"/>
              <a:ext cx="2083589" cy="2707745"/>
            </a:xfrm>
            <a:prstGeom prst="rect">
              <a:avLst/>
            </a:prstGeom>
            <a:noFill/>
            <a:ln w="6350">
              <a:noFill/>
              <a:miter lim="800000"/>
              <a:headEnd/>
              <a:tailEnd/>
            </a:ln>
          </p:spPr>
        </p:pic>
        <p:pic>
          <p:nvPicPr>
            <p:cNvPr id="9" name="Picture 4"/>
            <p:cNvPicPr>
              <a:picLocks noChangeAspect="1" noChangeArrowheads="1"/>
            </p:cNvPicPr>
            <p:nvPr/>
          </p:nvPicPr>
          <p:blipFill>
            <a:blip r:embed="rId7" cstate="print"/>
            <a:srcRect t="3728" r="13443"/>
            <a:stretch>
              <a:fillRect/>
            </a:stretch>
          </p:blipFill>
          <p:spPr bwMode="auto">
            <a:xfrm>
              <a:off x="10563354" y="3138958"/>
              <a:ext cx="1307284" cy="1704585"/>
            </a:xfrm>
            <a:prstGeom prst="rect">
              <a:avLst/>
            </a:prstGeom>
            <a:noFill/>
            <a:ln w="6350">
              <a:noFill/>
              <a:miter lim="800000"/>
              <a:headEnd/>
              <a:tailEnd/>
            </a:ln>
          </p:spPr>
        </p:pic>
        <p:pic>
          <p:nvPicPr>
            <p:cNvPr id="10" name="Picture 5" descr="A4 Gr km4,5  0820031"/>
            <p:cNvPicPr>
              <a:picLocks noChangeAspect="1" noChangeArrowheads="1"/>
            </p:cNvPicPr>
            <p:nvPr/>
          </p:nvPicPr>
          <p:blipFill>
            <a:blip r:embed="rId8" cstate="print"/>
            <a:srcRect l="29628" r="26724"/>
            <a:stretch>
              <a:fillRect/>
            </a:stretch>
          </p:blipFill>
          <p:spPr>
            <a:xfrm>
              <a:off x="11019279" y="1754697"/>
              <a:ext cx="851359" cy="1492942"/>
            </a:xfrm>
            <a:prstGeom prst="rect">
              <a:avLst/>
            </a:prstGeom>
            <a:noFill/>
            <a:ln>
              <a:solidFill>
                <a:srgbClr val="C0C0C0"/>
              </a:solidFill>
            </a:ln>
          </p:spPr>
        </p:pic>
        <p:pic>
          <p:nvPicPr>
            <p:cNvPr id="11" name="Picture 6"/>
            <p:cNvPicPr>
              <a:picLocks noChangeAspect="1" noChangeArrowheads="1"/>
            </p:cNvPicPr>
            <p:nvPr/>
          </p:nvPicPr>
          <p:blipFill>
            <a:blip r:embed="rId9" cstate="print">
              <a:lum contrast="24000"/>
            </a:blip>
            <a:srcRect t="23663" b="43571"/>
            <a:stretch>
              <a:fillRect/>
            </a:stretch>
          </p:blipFill>
          <p:spPr bwMode="auto">
            <a:xfrm>
              <a:off x="8644436" y="1754697"/>
              <a:ext cx="3226202" cy="634929"/>
            </a:xfrm>
            <a:prstGeom prst="rect">
              <a:avLst/>
            </a:prstGeom>
            <a:noFill/>
          </p:spPr>
        </p:pic>
        <p:sp>
          <p:nvSpPr>
            <p:cNvPr id="20" name="TextBox 19"/>
            <p:cNvSpPr txBox="1"/>
            <p:nvPr/>
          </p:nvSpPr>
          <p:spPr>
            <a:xfrm>
              <a:off x="8911006" y="1270415"/>
              <a:ext cx="2840929" cy="394667"/>
            </a:xfrm>
            <a:prstGeom prst="rect">
              <a:avLst/>
            </a:prstGeom>
            <a:noFill/>
          </p:spPr>
          <p:txBody>
            <a:bodyPr wrap="none" rtlCol="0">
              <a:spAutoFit/>
            </a:bodyPr>
            <a:lstStyle/>
            <a:p>
              <a:r>
                <a:rPr lang="en-US" dirty="0" smtClean="0"/>
                <a:t>Connected Transportation</a:t>
              </a:r>
              <a:endParaRPr lang="en-US" dirty="0"/>
            </a:p>
          </p:txBody>
        </p:sp>
      </p:grpSp>
    </p:spTree>
    <p:extLst>
      <p:ext uri="{BB962C8B-B14F-4D97-AF65-F5344CB8AC3E}">
        <p14:creationId xmlns:p14="http://schemas.microsoft.com/office/powerpoint/2010/main" val="423628386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2800" dirty="0" smtClean="0"/>
              <a:t>e-Health Example: A Vast Ecosystem That Varies Geographically</a:t>
            </a:r>
          </a:p>
        </p:txBody>
      </p:sp>
      <p:grpSp>
        <p:nvGrpSpPr>
          <p:cNvPr id="19459" name="Group 3"/>
          <p:cNvGrpSpPr>
            <a:grpSpLocks/>
          </p:cNvGrpSpPr>
          <p:nvPr/>
        </p:nvGrpSpPr>
        <p:grpSpPr bwMode="auto">
          <a:xfrm>
            <a:off x="2198645" y="1397000"/>
            <a:ext cx="7385243" cy="5461000"/>
            <a:chOff x="977" y="739"/>
            <a:chExt cx="3786" cy="3732"/>
          </a:xfrm>
        </p:grpSpPr>
        <p:pic>
          <p:nvPicPr>
            <p:cNvPr id="19517" name="Picture 4" descr="Ring_Solid_Blk"/>
            <p:cNvPicPr>
              <a:picLocks noChangeAspect="1" noChangeArrowheads="1"/>
            </p:cNvPicPr>
            <p:nvPr/>
          </p:nvPicPr>
          <p:blipFill>
            <a:blip r:embed="rId3">
              <a:lum bright="54000" contrast="-36000"/>
            </a:blip>
            <a:srcRect/>
            <a:stretch>
              <a:fillRect/>
            </a:stretch>
          </p:blipFill>
          <p:spPr bwMode="auto">
            <a:xfrm>
              <a:off x="977" y="739"/>
              <a:ext cx="3786" cy="3732"/>
            </a:xfrm>
            <a:prstGeom prst="rect">
              <a:avLst/>
            </a:prstGeom>
            <a:noFill/>
            <a:ln w="9525">
              <a:noFill/>
              <a:miter lim="800000"/>
              <a:headEnd/>
              <a:tailEnd/>
            </a:ln>
          </p:spPr>
        </p:pic>
        <p:sp>
          <p:nvSpPr>
            <p:cNvPr id="19518" name="Oval 5"/>
            <p:cNvSpPr>
              <a:spLocks noChangeArrowheads="1"/>
            </p:cNvSpPr>
            <p:nvPr/>
          </p:nvSpPr>
          <p:spPr bwMode="auto">
            <a:xfrm>
              <a:off x="1086" y="840"/>
              <a:ext cx="3396" cy="3354"/>
            </a:xfrm>
            <a:prstGeom prst="ellipse">
              <a:avLst/>
            </a:prstGeom>
            <a:solidFill>
              <a:srgbClr val="85D7D5">
                <a:alpha val="30196"/>
              </a:srgbClr>
            </a:solidFill>
            <a:ln w="9525" algn="ctr">
              <a:noFill/>
              <a:round/>
              <a:headEnd/>
              <a:tailEnd/>
            </a:ln>
          </p:spPr>
          <p:txBody>
            <a:bodyPr wrap="none" anchor="ctr"/>
            <a:lstStyle/>
            <a:p>
              <a:endParaRPr lang="en-US"/>
            </a:p>
          </p:txBody>
        </p:sp>
      </p:grpSp>
      <p:grpSp>
        <p:nvGrpSpPr>
          <p:cNvPr id="19460" name="Group 6"/>
          <p:cNvGrpSpPr>
            <a:grpSpLocks/>
          </p:cNvGrpSpPr>
          <p:nvPr/>
        </p:nvGrpSpPr>
        <p:grpSpPr bwMode="auto">
          <a:xfrm>
            <a:off x="1851602" y="1641476"/>
            <a:ext cx="7404287" cy="4735513"/>
            <a:chOff x="1019" y="1035"/>
            <a:chExt cx="3499" cy="2983"/>
          </a:xfrm>
        </p:grpSpPr>
        <p:pic>
          <p:nvPicPr>
            <p:cNvPr id="19496" name="Picture 7" descr="Tube_01"/>
            <p:cNvPicPr>
              <a:picLocks noChangeAspect="1" noChangeArrowheads="1"/>
            </p:cNvPicPr>
            <p:nvPr/>
          </p:nvPicPr>
          <p:blipFill>
            <a:blip r:embed="rId4">
              <a:lum bright="18000" contrast="-24000"/>
            </a:blip>
            <a:srcRect/>
            <a:stretch>
              <a:fillRect/>
            </a:stretch>
          </p:blipFill>
          <p:spPr bwMode="auto">
            <a:xfrm rot="1664812">
              <a:off x="1655" y="1854"/>
              <a:ext cx="2831" cy="106"/>
            </a:xfrm>
            <a:prstGeom prst="rect">
              <a:avLst/>
            </a:prstGeom>
            <a:noFill/>
            <a:ln w="9525">
              <a:noFill/>
              <a:miter lim="800000"/>
              <a:headEnd/>
              <a:tailEnd/>
            </a:ln>
          </p:spPr>
        </p:pic>
        <p:pic>
          <p:nvPicPr>
            <p:cNvPr id="19497" name="Picture 8" descr="Tube_01"/>
            <p:cNvPicPr>
              <a:picLocks noChangeAspect="1" noChangeArrowheads="1"/>
            </p:cNvPicPr>
            <p:nvPr/>
          </p:nvPicPr>
          <p:blipFill>
            <a:blip r:embed="rId4">
              <a:lum bright="18000" contrast="-24000"/>
            </a:blip>
            <a:srcRect/>
            <a:stretch>
              <a:fillRect/>
            </a:stretch>
          </p:blipFill>
          <p:spPr bwMode="auto">
            <a:xfrm>
              <a:off x="1863" y="1286"/>
              <a:ext cx="1798" cy="102"/>
            </a:xfrm>
            <a:prstGeom prst="rect">
              <a:avLst/>
            </a:prstGeom>
            <a:noFill/>
            <a:ln w="9525">
              <a:noFill/>
              <a:miter lim="800000"/>
              <a:headEnd/>
              <a:tailEnd/>
            </a:ln>
          </p:spPr>
        </p:pic>
        <p:pic>
          <p:nvPicPr>
            <p:cNvPr id="19498" name="Picture 9" descr="Tube_01"/>
            <p:cNvPicPr>
              <a:picLocks noChangeAspect="1" noChangeArrowheads="1"/>
            </p:cNvPicPr>
            <p:nvPr/>
          </p:nvPicPr>
          <p:blipFill>
            <a:blip r:embed="rId4">
              <a:lum bright="18000" contrast="-24000"/>
            </a:blip>
            <a:srcRect/>
            <a:stretch>
              <a:fillRect/>
            </a:stretch>
          </p:blipFill>
          <p:spPr bwMode="auto">
            <a:xfrm rot="3277584">
              <a:off x="1324" y="2484"/>
              <a:ext cx="2977" cy="80"/>
            </a:xfrm>
            <a:prstGeom prst="rect">
              <a:avLst/>
            </a:prstGeom>
            <a:noFill/>
            <a:ln w="9525">
              <a:noFill/>
              <a:miter lim="800000"/>
              <a:headEnd/>
              <a:tailEnd/>
            </a:ln>
          </p:spPr>
        </p:pic>
        <p:pic>
          <p:nvPicPr>
            <p:cNvPr id="19499" name="Picture 10" descr="Tube_01"/>
            <p:cNvPicPr>
              <a:picLocks noChangeAspect="1" noChangeArrowheads="1"/>
            </p:cNvPicPr>
            <p:nvPr/>
          </p:nvPicPr>
          <p:blipFill>
            <a:blip r:embed="rId4">
              <a:lum bright="18000" contrast="-24000"/>
            </a:blip>
            <a:srcRect/>
            <a:stretch>
              <a:fillRect/>
            </a:stretch>
          </p:blipFill>
          <p:spPr bwMode="auto">
            <a:xfrm rot="16384849" flipH="1">
              <a:off x="702" y="2465"/>
              <a:ext cx="2561" cy="88"/>
            </a:xfrm>
            <a:prstGeom prst="rect">
              <a:avLst/>
            </a:prstGeom>
            <a:noFill/>
            <a:ln w="9525">
              <a:noFill/>
              <a:miter lim="800000"/>
              <a:headEnd/>
              <a:tailEnd/>
            </a:ln>
          </p:spPr>
        </p:pic>
        <p:pic>
          <p:nvPicPr>
            <p:cNvPr id="19500" name="Picture 11" descr="Tube_01"/>
            <p:cNvPicPr>
              <a:picLocks noChangeAspect="1" noChangeArrowheads="1"/>
            </p:cNvPicPr>
            <p:nvPr/>
          </p:nvPicPr>
          <p:blipFill>
            <a:blip r:embed="rId4">
              <a:lum bright="18000" contrast="-24000"/>
            </a:blip>
            <a:srcRect/>
            <a:stretch>
              <a:fillRect/>
            </a:stretch>
          </p:blipFill>
          <p:spPr bwMode="auto">
            <a:xfrm rot="18066588" flipH="1">
              <a:off x="791" y="1907"/>
              <a:ext cx="1700" cy="106"/>
            </a:xfrm>
            <a:prstGeom prst="rect">
              <a:avLst/>
            </a:prstGeom>
            <a:noFill/>
            <a:ln w="9525">
              <a:noFill/>
              <a:miter lim="800000"/>
              <a:headEnd/>
              <a:tailEnd/>
            </a:ln>
          </p:spPr>
        </p:pic>
        <p:pic>
          <p:nvPicPr>
            <p:cNvPr id="19501" name="Picture 12" descr="Tube_01"/>
            <p:cNvPicPr>
              <a:picLocks noChangeAspect="1" noChangeArrowheads="1"/>
            </p:cNvPicPr>
            <p:nvPr/>
          </p:nvPicPr>
          <p:blipFill>
            <a:blip r:embed="rId4">
              <a:lum bright="18000" contrast="-24000"/>
            </a:blip>
            <a:srcRect/>
            <a:stretch>
              <a:fillRect/>
            </a:stretch>
          </p:blipFill>
          <p:spPr bwMode="auto">
            <a:xfrm rot="3812303">
              <a:off x="1475" y="1902"/>
              <a:ext cx="1575" cy="108"/>
            </a:xfrm>
            <a:prstGeom prst="rect">
              <a:avLst/>
            </a:prstGeom>
            <a:noFill/>
            <a:ln w="9525">
              <a:noFill/>
              <a:miter lim="800000"/>
              <a:headEnd/>
              <a:tailEnd/>
            </a:ln>
          </p:spPr>
        </p:pic>
        <p:pic>
          <p:nvPicPr>
            <p:cNvPr id="19502" name="Picture 13" descr="Tube_01"/>
            <p:cNvPicPr>
              <a:picLocks noChangeAspect="1" noChangeArrowheads="1"/>
            </p:cNvPicPr>
            <p:nvPr/>
          </p:nvPicPr>
          <p:blipFill>
            <a:blip r:embed="rId4">
              <a:lum bright="18000" contrast="-24000"/>
            </a:blip>
            <a:srcRect/>
            <a:stretch>
              <a:fillRect/>
            </a:stretch>
          </p:blipFill>
          <p:spPr bwMode="auto">
            <a:xfrm rot="18327612" flipH="1">
              <a:off x="1233" y="2471"/>
              <a:ext cx="2976" cy="108"/>
            </a:xfrm>
            <a:prstGeom prst="rect">
              <a:avLst/>
            </a:prstGeom>
            <a:noFill/>
            <a:ln w="9525">
              <a:noFill/>
              <a:miter lim="800000"/>
              <a:headEnd/>
              <a:tailEnd/>
            </a:ln>
          </p:spPr>
        </p:pic>
        <p:pic>
          <p:nvPicPr>
            <p:cNvPr id="19503" name="Picture 14" descr="Tube_01"/>
            <p:cNvPicPr>
              <a:picLocks noChangeAspect="1" noChangeArrowheads="1"/>
            </p:cNvPicPr>
            <p:nvPr/>
          </p:nvPicPr>
          <p:blipFill>
            <a:blip r:embed="rId4">
              <a:lum bright="18000" contrast="-24000"/>
            </a:blip>
            <a:srcRect/>
            <a:stretch>
              <a:fillRect/>
            </a:stretch>
          </p:blipFill>
          <p:spPr bwMode="auto">
            <a:xfrm rot="5231477">
              <a:off x="2225" y="2546"/>
              <a:ext cx="2831" cy="114"/>
            </a:xfrm>
            <a:prstGeom prst="rect">
              <a:avLst/>
            </a:prstGeom>
            <a:noFill/>
            <a:ln w="9525">
              <a:noFill/>
              <a:miter lim="800000"/>
              <a:headEnd/>
              <a:tailEnd/>
            </a:ln>
          </p:spPr>
        </p:pic>
        <p:pic>
          <p:nvPicPr>
            <p:cNvPr id="19504" name="Picture 15" descr="Tube_01"/>
            <p:cNvPicPr>
              <a:picLocks noChangeAspect="1" noChangeArrowheads="1"/>
            </p:cNvPicPr>
            <p:nvPr/>
          </p:nvPicPr>
          <p:blipFill>
            <a:blip r:embed="rId4">
              <a:lum bright="18000" contrast="-24000"/>
            </a:blip>
            <a:srcRect/>
            <a:stretch>
              <a:fillRect/>
            </a:stretch>
          </p:blipFill>
          <p:spPr bwMode="auto">
            <a:xfrm rot="-1678844">
              <a:off x="1019" y="1913"/>
              <a:ext cx="2762" cy="106"/>
            </a:xfrm>
            <a:prstGeom prst="rect">
              <a:avLst/>
            </a:prstGeom>
            <a:noFill/>
            <a:ln w="9525">
              <a:noFill/>
              <a:miter lim="800000"/>
              <a:headEnd/>
              <a:tailEnd/>
            </a:ln>
          </p:spPr>
        </p:pic>
        <p:pic>
          <p:nvPicPr>
            <p:cNvPr id="19505" name="Picture 16" descr="Tube_01"/>
            <p:cNvPicPr>
              <a:picLocks noChangeAspect="1" noChangeArrowheads="1"/>
            </p:cNvPicPr>
            <p:nvPr/>
          </p:nvPicPr>
          <p:blipFill>
            <a:blip r:embed="rId4">
              <a:lum bright="18000" contrast="-24000"/>
            </a:blip>
            <a:srcRect/>
            <a:stretch>
              <a:fillRect/>
            </a:stretch>
          </p:blipFill>
          <p:spPr bwMode="auto">
            <a:xfrm rot="-2588388">
              <a:off x="2132" y="1868"/>
              <a:ext cx="1694" cy="106"/>
            </a:xfrm>
            <a:prstGeom prst="rect">
              <a:avLst/>
            </a:prstGeom>
            <a:noFill/>
            <a:ln w="9525">
              <a:noFill/>
              <a:miter lim="800000"/>
              <a:headEnd/>
              <a:tailEnd/>
            </a:ln>
          </p:spPr>
        </p:pic>
        <p:pic>
          <p:nvPicPr>
            <p:cNvPr id="19506" name="Picture 17" descr="Tube_01"/>
            <p:cNvPicPr>
              <a:picLocks noChangeAspect="1" noChangeArrowheads="1"/>
            </p:cNvPicPr>
            <p:nvPr/>
          </p:nvPicPr>
          <p:blipFill>
            <a:blip r:embed="rId4">
              <a:lum bright="18000" contrast="-24000"/>
            </a:blip>
            <a:srcRect/>
            <a:stretch>
              <a:fillRect/>
            </a:stretch>
          </p:blipFill>
          <p:spPr bwMode="auto">
            <a:xfrm rot="1610000">
              <a:off x="1030" y="3054"/>
              <a:ext cx="2957" cy="114"/>
            </a:xfrm>
            <a:prstGeom prst="rect">
              <a:avLst/>
            </a:prstGeom>
            <a:noFill/>
            <a:ln w="9525">
              <a:noFill/>
              <a:miter lim="800000"/>
              <a:headEnd/>
              <a:tailEnd/>
            </a:ln>
          </p:spPr>
        </p:pic>
        <p:pic>
          <p:nvPicPr>
            <p:cNvPr id="19507" name="Picture 18" descr="Tube_01"/>
            <p:cNvPicPr>
              <a:picLocks noChangeAspect="1" noChangeArrowheads="1"/>
            </p:cNvPicPr>
            <p:nvPr/>
          </p:nvPicPr>
          <p:blipFill>
            <a:blip r:embed="rId4">
              <a:lum bright="18000" contrast="-24000"/>
            </a:blip>
            <a:srcRect/>
            <a:stretch>
              <a:fillRect/>
            </a:stretch>
          </p:blipFill>
          <p:spPr bwMode="auto">
            <a:xfrm rot="19973995" flipH="1">
              <a:off x="1653" y="3002"/>
              <a:ext cx="2865" cy="80"/>
            </a:xfrm>
            <a:prstGeom prst="rect">
              <a:avLst/>
            </a:prstGeom>
            <a:noFill/>
            <a:ln w="9525">
              <a:noFill/>
              <a:miter lim="800000"/>
              <a:headEnd/>
              <a:tailEnd/>
            </a:ln>
          </p:spPr>
        </p:pic>
        <p:pic>
          <p:nvPicPr>
            <p:cNvPr id="19508" name="Picture 19" descr="Tube_01"/>
            <p:cNvPicPr>
              <a:picLocks noChangeAspect="1" noChangeArrowheads="1"/>
            </p:cNvPicPr>
            <p:nvPr/>
          </p:nvPicPr>
          <p:blipFill>
            <a:blip r:embed="rId4">
              <a:lum bright="18000" contrast="-24000"/>
            </a:blip>
            <a:srcRect/>
            <a:stretch>
              <a:fillRect/>
            </a:stretch>
          </p:blipFill>
          <p:spPr bwMode="auto">
            <a:xfrm>
              <a:off x="1863" y="3704"/>
              <a:ext cx="1798" cy="102"/>
            </a:xfrm>
            <a:prstGeom prst="rect">
              <a:avLst/>
            </a:prstGeom>
            <a:noFill/>
            <a:ln w="9525">
              <a:noFill/>
              <a:miter lim="800000"/>
              <a:headEnd/>
              <a:tailEnd/>
            </a:ln>
          </p:spPr>
        </p:pic>
        <p:pic>
          <p:nvPicPr>
            <p:cNvPr id="19509" name="Picture 20" descr="Tube_01"/>
            <p:cNvPicPr>
              <a:picLocks noChangeAspect="1" noChangeArrowheads="1"/>
            </p:cNvPicPr>
            <p:nvPr/>
          </p:nvPicPr>
          <p:blipFill>
            <a:blip r:embed="rId4">
              <a:lum bright="18000" contrast="-24000"/>
            </a:blip>
            <a:srcRect/>
            <a:stretch>
              <a:fillRect/>
            </a:stretch>
          </p:blipFill>
          <p:spPr bwMode="auto">
            <a:xfrm rot="3600000">
              <a:off x="878" y="3068"/>
              <a:ext cx="1488" cy="96"/>
            </a:xfrm>
            <a:prstGeom prst="rect">
              <a:avLst/>
            </a:prstGeom>
            <a:noFill/>
            <a:ln w="9525">
              <a:noFill/>
              <a:miter lim="800000"/>
              <a:headEnd/>
              <a:tailEnd/>
            </a:ln>
          </p:spPr>
        </p:pic>
        <p:pic>
          <p:nvPicPr>
            <p:cNvPr id="19510" name="Picture 21" descr="Tube_01"/>
            <p:cNvPicPr>
              <a:picLocks noChangeAspect="1" noChangeArrowheads="1"/>
            </p:cNvPicPr>
            <p:nvPr/>
          </p:nvPicPr>
          <p:blipFill>
            <a:blip r:embed="rId5">
              <a:lum bright="18000" contrast="-24000"/>
            </a:blip>
            <a:srcRect/>
            <a:stretch>
              <a:fillRect/>
            </a:stretch>
          </p:blipFill>
          <p:spPr bwMode="auto">
            <a:xfrm rot="18000000" flipH="1">
              <a:off x="3236" y="3084"/>
              <a:ext cx="1488" cy="88"/>
            </a:xfrm>
            <a:prstGeom prst="rect">
              <a:avLst/>
            </a:prstGeom>
            <a:noFill/>
            <a:ln w="9525">
              <a:noFill/>
              <a:miter lim="800000"/>
              <a:headEnd/>
              <a:tailEnd/>
            </a:ln>
          </p:spPr>
        </p:pic>
        <p:pic>
          <p:nvPicPr>
            <p:cNvPr id="19511" name="Picture 22" descr="Tube_01"/>
            <p:cNvPicPr>
              <a:picLocks noChangeAspect="1" noChangeArrowheads="1"/>
            </p:cNvPicPr>
            <p:nvPr/>
          </p:nvPicPr>
          <p:blipFill>
            <a:blip r:embed="rId4">
              <a:lum bright="18000" contrast="-24000"/>
            </a:blip>
            <a:srcRect/>
            <a:stretch>
              <a:fillRect/>
            </a:stretch>
          </p:blipFill>
          <p:spPr bwMode="auto">
            <a:xfrm rot="3533412">
              <a:off x="3123" y="1835"/>
              <a:ext cx="1534" cy="106"/>
            </a:xfrm>
            <a:prstGeom prst="rect">
              <a:avLst/>
            </a:prstGeom>
            <a:noFill/>
            <a:ln w="9525">
              <a:noFill/>
              <a:miter lim="800000"/>
              <a:headEnd/>
              <a:tailEnd/>
            </a:ln>
          </p:spPr>
        </p:pic>
        <p:pic>
          <p:nvPicPr>
            <p:cNvPr id="19512" name="Picture 23" descr="Tube_01"/>
            <p:cNvPicPr>
              <a:picLocks noChangeAspect="1" noChangeArrowheads="1"/>
            </p:cNvPicPr>
            <p:nvPr/>
          </p:nvPicPr>
          <p:blipFill>
            <a:blip r:embed="rId4">
              <a:lum bright="18000" contrast="-24000"/>
            </a:blip>
            <a:srcRect/>
            <a:stretch>
              <a:fillRect/>
            </a:stretch>
          </p:blipFill>
          <p:spPr bwMode="auto">
            <a:xfrm rot="2593647">
              <a:off x="2175" y="3082"/>
              <a:ext cx="1842" cy="98"/>
            </a:xfrm>
            <a:prstGeom prst="rect">
              <a:avLst/>
            </a:prstGeom>
            <a:noFill/>
            <a:ln w="9525">
              <a:noFill/>
              <a:miter lim="800000"/>
              <a:headEnd/>
              <a:tailEnd/>
            </a:ln>
          </p:spPr>
        </p:pic>
        <p:pic>
          <p:nvPicPr>
            <p:cNvPr id="19513" name="Picture 24" descr="Tube_01"/>
            <p:cNvPicPr>
              <a:picLocks noChangeAspect="1" noChangeArrowheads="1"/>
            </p:cNvPicPr>
            <p:nvPr/>
          </p:nvPicPr>
          <p:blipFill>
            <a:blip r:embed="rId4">
              <a:lum bright="18000" contrast="-24000"/>
            </a:blip>
            <a:srcRect/>
            <a:stretch>
              <a:fillRect/>
            </a:stretch>
          </p:blipFill>
          <p:spPr bwMode="auto">
            <a:xfrm rot="87554" flipH="1">
              <a:off x="1089" y="2450"/>
              <a:ext cx="1539" cy="132"/>
            </a:xfrm>
            <a:prstGeom prst="rect">
              <a:avLst/>
            </a:prstGeom>
            <a:noFill/>
            <a:ln w="9525">
              <a:noFill/>
              <a:miter lim="800000"/>
              <a:headEnd/>
              <a:tailEnd/>
            </a:ln>
          </p:spPr>
        </p:pic>
        <p:pic>
          <p:nvPicPr>
            <p:cNvPr id="19514" name="Picture 25" descr="Tube_01"/>
            <p:cNvPicPr>
              <a:picLocks noChangeAspect="1" noChangeArrowheads="1"/>
            </p:cNvPicPr>
            <p:nvPr/>
          </p:nvPicPr>
          <p:blipFill>
            <a:blip r:embed="rId4">
              <a:lum bright="18000" contrast="-24000"/>
            </a:blip>
            <a:srcRect/>
            <a:stretch>
              <a:fillRect/>
            </a:stretch>
          </p:blipFill>
          <p:spPr bwMode="auto">
            <a:xfrm rot="87554" flipH="1">
              <a:off x="2835" y="2450"/>
              <a:ext cx="1539" cy="132"/>
            </a:xfrm>
            <a:prstGeom prst="rect">
              <a:avLst/>
            </a:prstGeom>
            <a:noFill/>
            <a:ln w="9525">
              <a:noFill/>
              <a:miter lim="800000"/>
              <a:headEnd/>
              <a:tailEnd/>
            </a:ln>
          </p:spPr>
        </p:pic>
        <p:pic>
          <p:nvPicPr>
            <p:cNvPr id="19515" name="Picture 26" descr="Tube_01"/>
            <p:cNvPicPr>
              <a:picLocks noChangeAspect="1" noChangeArrowheads="1"/>
            </p:cNvPicPr>
            <p:nvPr/>
          </p:nvPicPr>
          <p:blipFill>
            <a:blip r:embed="rId4">
              <a:lum bright="18000" contrast="-24000"/>
            </a:blip>
            <a:srcRect/>
            <a:stretch>
              <a:fillRect/>
            </a:stretch>
          </p:blipFill>
          <p:spPr bwMode="auto">
            <a:xfrm rot="17034705" flipH="1">
              <a:off x="2726" y="1896"/>
              <a:ext cx="1352" cy="114"/>
            </a:xfrm>
            <a:prstGeom prst="rect">
              <a:avLst/>
            </a:prstGeom>
            <a:noFill/>
            <a:ln w="9525">
              <a:noFill/>
              <a:miter lim="800000"/>
              <a:headEnd/>
              <a:tailEnd/>
            </a:ln>
          </p:spPr>
        </p:pic>
        <p:pic>
          <p:nvPicPr>
            <p:cNvPr id="19516" name="Picture 27" descr="Tube_01"/>
            <p:cNvPicPr>
              <a:picLocks noChangeAspect="1" noChangeArrowheads="1"/>
            </p:cNvPicPr>
            <p:nvPr/>
          </p:nvPicPr>
          <p:blipFill>
            <a:blip r:embed="rId4">
              <a:lum bright="18000" contrast="-24000"/>
            </a:blip>
            <a:srcRect/>
            <a:stretch>
              <a:fillRect/>
            </a:stretch>
          </p:blipFill>
          <p:spPr bwMode="auto">
            <a:xfrm rot="17593777" flipH="1">
              <a:off x="1395" y="3060"/>
              <a:ext cx="1539" cy="100"/>
            </a:xfrm>
            <a:prstGeom prst="rect">
              <a:avLst/>
            </a:prstGeom>
            <a:noFill/>
            <a:ln w="9525">
              <a:noFill/>
              <a:miter lim="800000"/>
              <a:headEnd/>
              <a:tailEnd/>
            </a:ln>
          </p:spPr>
        </p:pic>
      </p:grpSp>
      <p:sp>
        <p:nvSpPr>
          <p:cNvPr id="19461" name="Text Box 28"/>
          <p:cNvSpPr txBox="1">
            <a:spLocks noChangeArrowheads="1"/>
          </p:cNvSpPr>
          <p:nvPr/>
        </p:nvSpPr>
        <p:spPr bwMode="auto">
          <a:xfrm>
            <a:off x="1428379" y="1470025"/>
            <a:ext cx="1976452" cy="570156"/>
          </a:xfrm>
          <a:prstGeom prst="rect">
            <a:avLst/>
          </a:prstGeom>
          <a:noFill/>
          <a:ln w="9525">
            <a:noFill/>
            <a:miter lim="800000"/>
            <a:headEnd/>
            <a:tailEnd/>
          </a:ln>
        </p:spPr>
        <p:txBody>
          <a:bodyPr>
            <a:spAutoFit/>
          </a:bodyPr>
          <a:lstStyle/>
          <a:p>
            <a:pPr eaLnBrk="1" hangingPunct="1">
              <a:lnSpc>
                <a:spcPct val="85000"/>
              </a:lnSpc>
            </a:pPr>
            <a:r>
              <a:rPr lang="en-US" sz="1800" b="1"/>
              <a:t>Connected Hospital</a:t>
            </a:r>
          </a:p>
        </p:txBody>
      </p:sp>
      <p:sp>
        <p:nvSpPr>
          <p:cNvPr id="19462" name="Text Box 29"/>
          <p:cNvSpPr txBox="1">
            <a:spLocks noChangeArrowheads="1"/>
          </p:cNvSpPr>
          <p:nvPr/>
        </p:nvSpPr>
        <p:spPr bwMode="auto">
          <a:xfrm>
            <a:off x="5766415" y="4481513"/>
            <a:ext cx="1938362" cy="570156"/>
          </a:xfrm>
          <a:prstGeom prst="rect">
            <a:avLst/>
          </a:prstGeom>
          <a:noFill/>
          <a:ln w="9525">
            <a:noFill/>
            <a:miter lim="800000"/>
            <a:headEnd/>
            <a:tailEnd/>
          </a:ln>
        </p:spPr>
        <p:txBody>
          <a:bodyPr>
            <a:spAutoFit/>
          </a:bodyPr>
          <a:lstStyle/>
          <a:p>
            <a:pPr eaLnBrk="1" hangingPunct="1">
              <a:lnSpc>
                <a:spcPct val="85000"/>
              </a:lnSpc>
            </a:pPr>
            <a:r>
              <a:rPr lang="en-US" sz="1800" b="1"/>
              <a:t>Connected Clinician</a:t>
            </a:r>
          </a:p>
        </p:txBody>
      </p:sp>
      <p:sp>
        <p:nvSpPr>
          <p:cNvPr id="19463" name="Text Box 30"/>
          <p:cNvSpPr txBox="1">
            <a:spLocks noChangeArrowheads="1"/>
          </p:cNvSpPr>
          <p:nvPr/>
        </p:nvSpPr>
        <p:spPr bwMode="auto">
          <a:xfrm>
            <a:off x="8348076" y="1476376"/>
            <a:ext cx="2920239" cy="570156"/>
          </a:xfrm>
          <a:prstGeom prst="rect">
            <a:avLst/>
          </a:prstGeom>
          <a:noFill/>
          <a:ln w="9525">
            <a:noFill/>
            <a:miter lim="800000"/>
            <a:headEnd/>
            <a:tailEnd/>
          </a:ln>
        </p:spPr>
        <p:txBody>
          <a:bodyPr>
            <a:spAutoFit/>
          </a:bodyPr>
          <a:lstStyle/>
          <a:p>
            <a:pPr eaLnBrk="1" hangingPunct="1">
              <a:lnSpc>
                <a:spcPct val="85000"/>
              </a:lnSpc>
            </a:pPr>
            <a:r>
              <a:rPr lang="en-US" sz="1800" b="1"/>
              <a:t>Connected Health Information Exchanges</a:t>
            </a:r>
          </a:p>
        </p:txBody>
      </p:sp>
      <p:sp>
        <p:nvSpPr>
          <p:cNvPr id="19464" name="Text Box 31"/>
          <p:cNvSpPr txBox="1">
            <a:spLocks noChangeArrowheads="1"/>
          </p:cNvSpPr>
          <p:nvPr/>
        </p:nvSpPr>
        <p:spPr bwMode="auto">
          <a:xfrm>
            <a:off x="9564842" y="3348038"/>
            <a:ext cx="2522410" cy="805605"/>
          </a:xfrm>
          <a:prstGeom prst="rect">
            <a:avLst/>
          </a:prstGeom>
          <a:noFill/>
          <a:ln w="9525">
            <a:noFill/>
            <a:miter lim="800000"/>
            <a:headEnd/>
            <a:tailEnd/>
          </a:ln>
        </p:spPr>
        <p:txBody>
          <a:bodyPr>
            <a:spAutoFit/>
          </a:bodyPr>
          <a:lstStyle/>
          <a:p>
            <a:pPr eaLnBrk="1" hangingPunct="1">
              <a:lnSpc>
                <a:spcPct val="85000"/>
              </a:lnSpc>
            </a:pPr>
            <a:r>
              <a:rPr lang="en-US" sz="1800" b="1"/>
              <a:t>Connected Life Sciences and Research</a:t>
            </a:r>
          </a:p>
        </p:txBody>
      </p:sp>
      <p:sp>
        <p:nvSpPr>
          <p:cNvPr id="19465" name="Text Box 32"/>
          <p:cNvSpPr txBox="1">
            <a:spLocks noChangeArrowheads="1"/>
          </p:cNvSpPr>
          <p:nvPr/>
        </p:nvSpPr>
        <p:spPr bwMode="auto">
          <a:xfrm>
            <a:off x="50787" y="3348039"/>
            <a:ext cx="1959523" cy="1041054"/>
          </a:xfrm>
          <a:prstGeom prst="rect">
            <a:avLst/>
          </a:prstGeom>
          <a:noFill/>
          <a:ln w="9525">
            <a:noFill/>
            <a:miter lim="800000"/>
            <a:headEnd/>
            <a:tailEnd/>
          </a:ln>
        </p:spPr>
        <p:txBody>
          <a:bodyPr>
            <a:spAutoFit/>
          </a:bodyPr>
          <a:lstStyle/>
          <a:p>
            <a:pPr eaLnBrk="1" hangingPunct="1">
              <a:lnSpc>
                <a:spcPct val="85000"/>
              </a:lnSpc>
            </a:pPr>
            <a:r>
              <a:rPr lang="en-US" sz="1800" b="1"/>
              <a:t>Connected Health</a:t>
            </a:r>
          </a:p>
          <a:p>
            <a:pPr eaLnBrk="1" hangingPunct="1">
              <a:lnSpc>
                <a:spcPct val="85000"/>
              </a:lnSpc>
            </a:pPr>
            <a:r>
              <a:rPr lang="en-US" sz="1800" b="1"/>
              <a:t>Authorities</a:t>
            </a:r>
          </a:p>
          <a:p>
            <a:pPr eaLnBrk="1" hangingPunct="1">
              <a:lnSpc>
                <a:spcPct val="85000"/>
              </a:lnSpc>
            </a:pPr>
            <a:r>
              <a:rPr lang="en-GB" sz="1800" b="1"/>
              <a:t>or Payers</a:t>
            </a:r>
            <a:endParaRPr lang="en-US" sz="1800" b="1"/>
          </a:p>
        </p:txBody>
      </p:sp>
      <p:grpSp>
        <p:nvGrpSpPr>
          <p:cNvPr id="19466" name="Group 33"/>
          <p:cNvGrpSpPr>
            <a:grpSpLocks/>
          </p:cNvGrpSpPr>
          <p:nvPr/>
        </p:nvGrpSpPr>
        <p:grpSpPr bwMode="auto">
          <a:xfrm>
            <a:off x="6896421" y="4956175"/>
            <a:ext cx="2183831" cy="1625600"/>
            <a:chOff x="3285" y="2771"/>
            <a:chExt cx="1032" cy="1024"/>
          </a:xfrm>
        </p:grpSpPr>
        <p:pic>
          <p:nvPicPr>
            <p:cNvPr id="19494" name="Picture 34" descr="Ring"/>
            <p:cNvPicPr>
              <a:picLocks noChangeAspect="1" noChangeArrowheads="1"/>
            </p:cNvPicPr>
            <p:nvPr/>
          </p:nvPicPr>
          <p:blipFill>
            <a:blip r:embed="rId6"/>
            <a:srcRect/>
            <a:stretch>
              <a:fillRect/>
            </a:stretch>
          </p:blipFill>
          <p:spPr bwMode="auto">
            <a:xfrm>
              <a:off x="3285" y="2771"/>
              <a:ext cx="1032" cy="1024"/>
            </a:xfrm>
            <a:prstGeom prst="rect">
              <a:avLst/>
            </a:prstGeom>
            <a:noFill/>
            <a:ln w="9525">
              <a:noFill/>
              <a:miter lim="800000"/>
              <a:headEnd/>
              <a:tailEnd/>
            </a:ln>
          </p:spPr>
        </p:pic>
        <p:pic>
          <p:nvPicPr>
            <p:cNvPr id="19495" name="Picture 35" descr="Circles1_03"/>
            <p:cNvPicPr>
              <a:picLocks noChangeAspect="1" noChangeArrowheads="1"/>
            </p:cNvPicPr>
            <p:nvPr/>
          </p:nvPicPr>
          <p:blipFill>
            <a:blip r:embed="rId7"/>
            <a:srcRect/>
            <a:stretch>
              <a:fillRect/>
            </a:stretch>
          </p:blipFill>
          <p:spPr bwMode="auto">
            <a:xfrm>
              <a:off x="3333" y="2823"/>
              <a:ext cx="864" cy="864"/>
            </a:xfrm>
            <a:prstGeom prst="rect">
              <a:avLst/>
            </a:prstGeom>
            <a:noFill/>
            <a:ln w="9525">
              <a:noFill/>
              <a:miter lim="800000"/>
              <a:headEnd/>
              <a:tailEnd/>
            </a:ln>
          </p:spPr>
        </p:pic>
      </p:grpSp>
      <p:grpSp>
        <p:nvGrpSpPr>
          <p:cNvPr id="19467" name="Group 36"/>
          <p:cNvGrpSpPr>
            <a:grpSpLocks/>
          </p:cNvGrpSpPr>
          <p:nvPr/>
        </p:nvGrpSpPr>
        <p:grpSpPr bwMode="auto">
          <a:xfrm>
            <a:off x="7725938" y="3079750"/>
            <a:ext cx="2183831" cy="1625600"/>
            <a:chOff x="3495" y="1793"/>
            <a:chExt cx="1032" cy="1024"/>
          </a:xfrm>
        </p:grpSpPr>
        <p:pic>
          <p:nvPicPr>
            <p:cNvPr id="19492" name="Picture 37" descr="Ring"/>
            <p:cNvPicPr>
              <a:picLocks noChangeAspect="1" noChangeArrowheads="1"/>
            </p:cNvPicPr>
            <p:nvPr/>
          </p:nvPicPr>
          <p:blipFill>
            <a:blip r:embed="rId6"/>
            <a:srcRect/>
            <a:stretch>
              <a:fillRect/>
            </a:stretch>
          </p:blipFill>
          <p:spPr bwMode="auto">
            <a:xfrm>
              <a:off x="3495" y="1793"/>
              <a:ext cx="1032" cy="1024"/>
            </a:xfrm>
            <a:prstGeom prst="rect">
              <a:avLst/>
            </a:prstGeom>
            <a:noFill/>
            <a:ln w="9525">
              <a:noFill/>
              <a:miter lim="800000"/>
              <a:headEnd/>
              <a:tailEnd/>
            </a:ln>
          </p:spPr>
        </p:pic>
        <p:pic>
          <p:nvPicPr>
            <p:cNvPr id="19493" name="Picture 38" descr="Circles1_05"/>
            <p:cNvPicPr>
              <a:picLocks noChangeAspect="1" noChangeArrowheads="1"/>
            </p:cNvPicPr>
            <p:nvPr/>
          </p:nvPicPr>
          <p:blipFill>
            <a:blip r:embed="rId8"/>
            <a:srcRect/>
            <a:stretch>
              <a:fillRect/>
            </a:stretch>
          </p:blipFill>
          <p:spPr bwMode="auto">
            <a:xfrm>
              <a:off x="3549" y="1845"/>
              <a:ext cx="864" cy="864"/>
            </a:xfrm>
            <a:prstGeom prst="rect">
              <a:avLst/>
            </a:prstGeom>
            <a:noFill/>
            <a:ln w="9525">
              <a:noFill/>
              <a:miter lim="800000"/>
              <a:headEnd/>
              <a:tailEnd/>
            </a:ln>
          </p:spPr>
        </p:pic>
      </p:grpSp>
      <p:grpSp>
        <p:nvGrpSpPr>
          <p:cNvPr id="19468" name="Group 39"/>
          <p:cNvGrpSpPr>
            <a:grpSpLocks/>
          </p:cNvGrpSpPr>
          <p:nvPr/>
        </p:nvGrpSpPr>
        <p:grpSpPr bwMode="auto">
          <a:xfrm>
            <a:off x="3275747" y="1239838"/>
            <a:ext cx="2183831" cy="1625600"/>
            <a:chOff x="1770" y="977"/>
            <a:chExt cx="1032" cy="1024"/>
          </a:xfrm>
        </p:grpSpPr>
        <p:pic>
          <p:nvPicPr>
            <p:cNvPr id="19490" name="Picture 40" descr="Ring"/>
            <p:cNvPicPr>
              <a:picLocks noChangeAspect="1" noChangeArrowheads="1"/>
            </p:cNvPicPr>
            <p:nvPr/>
          </p:nvPicPr>
          <p:blipFill>
            <a:blip r:embed="rId6"/>
            <a:srcRect/>
            <a:stretch>
              <a:fillRect/>
            </a:stretch>
          </p:blipFill>
          <p:spPr bwMode="auto">
            <a:xfrm>
              <a:off x="1770" y="977"/>
              <a:ext cx="1032" cy="1024"/>
            </a:xfrm>
            <a:prstGeom prst="rect">
              <a:avLst/>
            </a:prstGeom>
            <a:noFill/>
            <a:ln w="9525">
              <a:noFill/>
              <a:miter lim="800000"/>
              <a:headEnd/>
              <a:tailEnd/>
            </a:ln>
          </p:spPr>
        </p:pic>
        <p:pic>
          <p:nvPicPr>
            <p:cNvPr id="19491" name="Picture 41" descr="Circles1_06"/>
            <p:cNvPicPr>
              <a:picLocks noChangeAspect="1" noChangeArrowheads="1"/>
            </p:cNvPicPr>
            <p:nvPr/>
          </p:nvPicPr>
          <p:blipFill>
            <a:blip r:embed="rId9"/>
            <a:srcRect/>
            <a:stretch>
              <a:fillRect/>
            </a:stretch>
          </p:blipFill>
          <p:spPr bwMode="auto">
            <a:xfrm>
              <a:off x="1824" y="1029"/>
              <a:ext cx="864" cy="864"/>
            </a:xfrm>
            <a:prstGeom prst="rect">
              <a:avLst/>
            </a:prstGeom>
            <a:noFill/>
            <a:ln w="9525">
              <a:noFill/>
              <a:miter lim="800000"/>
              <a:headEnd/>
              <a:tailEnd/>
            </a:ln>
          </p:spPr>
        </p:pic>
      </p:grpSp>
      <p:grpSp>
        <p:nvGrpSpPr>
          <p:cNvPr id="19469" name="Group 42"/>
          <p:cNvGrpSpPr>
            <a:grpSpLocks/>
          </p:cNvGrpSpPr>
          <p:nvPr/>
        </p:nvGrpSpPr>
        <p:grpSpPr bwMode="auto">
          <a:xfrm>
            <a:off x="3015465" y="4956175"/>
            <a:ext cx="2183831" cy="1625600"/>
            <a:chOff x="2316" y="3173"/>
            <a:chExt cx="1032" cy="1024"/>
          </a:xfrm>
        </p:grpSpPr>
        <p:pic>
          <p:nvPicPr>
            <p:cNvPr id="19488" name="Picture 43" descr="Ring"/>
            <p:cNvPicPr>
              <a:picLocks noChangeAspect="1" noChangeArrowheads="1"/>
            </p:cNvPicPr>
            <p:nvPr/>
          </p:nvPicPr>
          <p:blipFill>
            <a:blip r:embed="rId6"/>
            <a:srcRect/>
            <a:stretch>
              <a:fillRect/>
            </a:stretch>
          </p:blipFill>
          <p:spPr bwMode="auto">
            <a:xfrm>
              <a:off x="2316" y="3173"/>
              <a:ext cx="1032" cy="1024"/>
            </a:xfrm>
            <a:prstGeom prst="rect">
              <a:avLst/>
            </a:prstGeom>
            <a:noFill/>
            <a:ln w="9525">
              <a:noFill/>
              <a:miter lim="800000"/>
              <a:headEnd/>
              <a:tailEnd/>
            </a:ln>
          </p:spPr>
        </p:pic>
        <p:pic>
          <p:nvPicPr>
            <p:cNvPr id="19489" name="Picture 44" descr="Circles1_07"/>
            <p:cNvPicPr>
              <a:picLocks noChangeAspect="1" noChangeArrowheads="1"/>
            </p:cNvPicPr>
            <p:nvPr/>
          </p:nvPicPr>
          <p:blipFill>
            <a:blip r:embed="rId10"/>
            <a:srcRect/>
            <a:stretch>
              <a:fillRect/>
            </a:stretch>
          </p:blipFill>
          <p:spPr bwMode="auto">
            <a:xfrm>
              <a:off x="2367" y="3225"/>
              <a:ext cx="864" cy="864"/>
            </a:xfrm>
            <a:prstGeom prst="rect">
              <a:avLst/>
            </a:prstGeom>
            <a:noFill/>
            <a:ln w="9525">
              <a:noFill/>
              <a:miter lim="800000"/>
              <a:headEnd/>
              <a:tailEnd/>
            </a:ln>
          </p:spPr>
        </p:pic>
      </p:grpSp>
      <p:grpSp>
        <p:nvGrpSpPr>
          <p:cNvPr id="19470" name="Group 45"/>
          <p:cNvGrpSpPr>
            <a:grpSpLocks/>
          </p:cNvGrpSpPr>
          <p:nvPr/>
        </p:nvGrpSpPr>
        <p:grpSpPr bwMode="auto">
          <a:xfrm>
            <a:off x="5630984" y="2959100"/>
            <a:ext cx="2230386" cy="1657350"/>
            <a:chOff x="2824" y="2096"/>
            <a:chExt cx="840" cy="832"/>
          </a:xfrm>
        </p:grpSpPr>
        <p:pic>
          <p:nvPicPr>
            <p:cNvPr id="19486" name="Picture 46" descr="Ring"/>
            <p:cNvPicPr>
              <a:picLocks noChangeAspect="1" noChangeArrowheads="1"/>
            </p:cNvPicPr>
            <p:nvPr/>
          </p:nvPicPr>
          <p:blipFill>
            <a:blip r:embed="rId6"/>
            <a:srcRect/>
            <a:stretch>
              <a:fillRect/>
            </a:stretch>
          </p:blipFill>
          <p:spPr bwMode="auto">
            <a:xfrm>
              <a:off x="2824" y="2096"/>
              <a:ext cx="840" cy="832"/>
            </a:xfrm>
            <a:prstGeom prst="rect">
              <a:avLst/>
            </a:prstGeom>
            <a:noFill/>
            <a:ln w="9525">
              <a:noFill/>
              <a:miter lim="800000"/>
              <a:headEnd/>
              <a:tailEnd/>
            </a:ln>
          </p:spPr>
        </p:pic>
        <p:pic>
          <p:nvPicPr>
            <p:cNvPr id="19487" name="Picture 47" descr="Circles1_09"/>
            <p:cNvPicPr>
              <a:picLocks noChangeAspect="1" noChangeArrowheads="1"/>
            </p:cNvPicPr>
            <p:nvPr/>
          </p:nvPicPr>
          <p:blipFill>
            <a:blip r:embed="rId11"/>
            <a:srcRect/>
            <a:stretch>
              <a:fillRect/>
            </a:stretch>
          </p:blipFill>
          <p:spPr bwMode="auto">
            <a:xfrm>
              <a:off x="2866" y="2139"/>
              <a:ext cx="703" cy="702"/>
            </a:xfrm>
            <a:prstGeom prst="rect">
              <a:avLst/>
            </a:prstGeom>
            <a:noFill/>
            <a:ln w="9525">
              <a:noFill/>
              <a:miter lim="800000"/>
              <a:headEnd/>
              <a:tailEnd/>
            </a:ln>
          </p:spPr>
        </p:pic>
      </p:grpSp>
      <p:grpSp>
        <p:nvGrpSpPr>
          <p:cNvPr id="19471" name="Group 48"/>
          <p:cNvGrpSpPr>
            <a:grpSpLocks/>
          </p:cNvGrpSpPr>
          <p:nvPr/>
        </p:nvGrpSpPr>
        <p:grpSpPr bwMode="auto">
          <a:xfrm>
            <a:off x="6420294" y="1239838"/>
            <a:ext cx="2183831" cy="1625600"/>
            <a:chOff x="3034" y="846"/>
            <a:chExt cx="1032" cy="1024"/>
          </a:xfrm>
        </p:grpSpPr>
        <p:pic>
          <p:nvPicPr>
            <p:cNvPr id="19484" name="Picture 49" descr="Ring"/>
            <p:cNvPicPr>
              <a:picLocks noChangeAspect="1" noChangeArrowheads="1"/>
            </p:cNvPicPr>
            <p:nvPr/>
          </p:nvPicPr>
          <p:blipFill>
            <a:blip r:embed="rId6"/>
            <a:srcRect/>
            <a:stretch>
              <a:fillRect/>
            </a:stretch>
          </p:blipFill>
          <p:spPr bwMode="auto">
            <a:xfrm>
              <a:off x="3034" y="846"/>
              <a:ext cx="1032" cy="1024"/>
            </a:xfrm>
            <a:prstGeom prst="rect">
              <a:avLst/>
            </a:prstGeom>
            <a:noFill/>
            <a:ln w="9525">
              <a:noFill/>
              <a:miter lim="800000"/>
              <a:headEnd/>
              <a:tailEnd/>
            </a:ln>
          </p:spPr>
        </p:pic>
        <p:pic>
          <p:nvPicPr>
            <p:cNvPr id="19485" name="Picture 50" descr="Circles1_08"/>
            <p:cNvPicPr>
              <a:picLocks noChangeAspect="1" noChangeArrowheads="1"/>
            </p:cNvPicPr>
            <p:nvPr/>
          </p:nvPicPr>
          <p:blipFill>
            <a:blip r:embed="rId12"/>
            <a:srcRect/>
            <a:stretch>
              <a:fillRect/>
            </a:stretch>
          </p:blipFill>
          <p:spPr bwMode="auto">
            <a:xfrm>
              <a:off x="3086" y="898"/>
              <a:ext cx="864" cy="864"/>
            </a:xfrm>
            <a:prstGeom prst="rect">
              <a:avLst/>
            </a:prstGeom>
            <a:noFill/>
            <a:ln w="9525">
              <a:noFill/>
              <a:miter lim="800000"/>
              <a:headEnd/>
              <a:tailEnd/>
            </a:ln>
          </p:spPr>
        </p:pic>
      </p:grpSp>
      <p:grpSp>
        <p:nvGrpSpPr>
          <p:cNvPr id="19472" name="Group 51"/>
          <p:cNvGrpSpPr>
            <a:grpSpLocks/>
          </p:cNvGrpSpPr>
          <p:nvPr/>
        </p:nvGrpSpPr>
        <p:grpSpPr bwMode="auto">
          <a:xfrm>
            <a:off x="1781769" y="3079750"/>
            <a:ext cx="2183831" cy="1625600"/>
            <a:chOff x="842" y="2005"/>
            <a:chExt cx="1032" cy="1024"/>
          </a:xfrm>
        </p:grpSpPr>
        <p:grpSp>
          <p:nvGrpSpPr>
            <p:cNvPr id="19479" name="Group 52"/>
            <p:cNvGrpSpPr>
              <a:grpSpLocks/>
            </p:cNvGrpSpPr>
            <p:nvPr/>
          </p:nvGrpSpPr>
          <p:grpSpPr bwMode="auto">
            <a:xfrm>
              <a:off x="842" y="2005"/>
              <a:ext cx="1032" cy="1024"/>
              <a:chOff x="1128" y="1793"/>
              <a:chExt cx="1032" cy="1024"/>
            </a:xfrm>
          </p:grpSpPr>
          <p:pic>
            <p:nvPicPr>
              <p:cNvPr id="19482" name="Picture 53" descr="Ring"/>
              <p:cNvPicPr>
                <a:picLocks noChangeAspect="1" noChangeArrowheads="1"/>
              </p:cNvPicPr>
              <p:nvPr/>
            </p:nvPicPr>
            <p:blipFill>
              <a:blip r:embed="rId6"/>
              <a:srcRect/>
              <a:stretch>
                <a:fillRect/>
              </a:stretch>
            </p:blipFill>
            <p:spPr bwMode="auto">
              <a:xfrm>
                <a:off x="1128" y="1793"/>
                <a:ext cx="1032" cy="1024"/>
              </a:xfrm>
              <a:prstGeom prst="rect">
                <a:avLst/>
              </a:prstGeom>
              <a:noFill/>
              <a:ln w="9525">
                <a:noFill/>
                <a:miter lim="800000"/>
                <a:headEnd/>
                <a:tailEnd/>
              </a:ln>
            </p:spPr>
          </p:pic>
          <p:pic>
            <p:nvPicPr>
              <p:cNvPr id="19483" name="Picture 54" descr="Circles1_02"/>
              <p:cNvPicPr>
                <a:picLocks noChangeAspect="1" noChangeArrowheads="1"/>
              </p:cNvPicPr>
              <p:nvPr/>
            </p:nvPicPr>
            <p:blipFill>
              <a:blip r:embed="rId13"/>
              <a:srcRect/>
              <a:stretch>
                <a:fillRect/>
              </a:stretch>
            </p:blipFill>
            <p:spPr bwMode="auto">
              <a:xfrm>
                <a:off x="1176" y="1845"/>
                <a:ext cx="864" cy="864"/>
              </a:xfrm>
              <a:prstGeom prst="rect">
                <a:avLst/>
              </a:prstGeom>
              <a:noFill/>
              <a:ln w="9525">
                <a:noFill/>
                <a:miter lim="800000"/>
                <a:headEnd/>
                <a:tailEnd/>
              </a:ln>
            </p:spPr>
          </p:pic>
        </p:grpSp>
        <p:pic>
          <p:nvPicPr>
            <p:cNvPr id="19480" name="Picture 55" descr="Circles1_02"/>
            <p:cNvPicPr>
              <a:picLocks noChangeAspect="1" noChangeArrowheads="1"/>
            </p:cNvPicPr>
            <p:nvPr/>
          </p:nvPicPr>
          <p:blipFill>
            <a:blip r:embed="rId13"/>
            <a:srcRect l="62616" t="41319" r="30672" b="51852"/>
            <a:stretch>
              <a:fillRect/>
            </a:stretch>
          </p:blipFill>
          <p:spPr bwMode="auto">
            <a:xfrm>
              <a:off x="1456" y="2412"/>
              <a:ext cx="110" cy="74"/>
            </a:xfrm>
            <a:prstGeom prst="rect">
              <a:avLst/>
            </a:prstGeom>
            <a:noFill/>
            <a:ln w="9525">
              <a:noFill/>
              <a:miter lim="800000"/>
              <a:headEnd/>
              <a:tailEnd/>
            </a:ln>
          </p:spPr>
        </p:pic>
        <p:pic>
          <p:nvPicPr>
            <p:cNvPr id="19481" name="Picture 56" descr="Circles1_02"/>
            <p:cNvPicPr>
              <a:picLocks noChangeAspect="1" noChangeArrowheads="1"/>
            </p:cNvPicPr>
            <p:nvPr/>
          </p:nvPicPr>
          <p:blipFill>
            <a:blip r:embed="rId13"/>
            <a:srcRect l="62616" t="44641" r="30672" b="51852"/>
            <a:stretch>
              <a:fillRect/>
            </a:stretch>
          </p:blipFill>
          <p:spPr bwMode="auto">
            <a:xfrm rot="1313297">
              <a:off x="1473" y="2463"/>
              <a:ext cx="110" cy="51"/>
            </a:xfrm>
            <a:prstGeom prst="rect">
              <a:avLst/>
            </a:prstGeom>
            <a:noFill/>
            <a:ln w="9525">
              <a:noFill/>
              <a:miter lim="800000"/>
              <a:headEnd/>
              <a:tailEnd/>
            </a:ln>
          </p:spPr>
        </p:pic>
      </p:grpSp>
      <p:grpSp>
        <p:nvGrpSpPr>
          <p:cNvPr id="19473" name="Group 57"/>
          <p:cNvGrpSpPr>
            <a:grpSpLocks/>
          </p:cNvGrpSpPr>
          <p:nvPr/>
        </p:nvGrpSpPr>
        <p:grpSpPr bwMode="auto">
          <a:xfrm>
            <a:off x="3864027" y="2954338"/>
            <a:ext cx="2310798" cy="1657350"/>
            <a:chOff x="2009" y="1926"/>
            <a:chExt cx="1092" cy="1044"/>
          </a:xfrm>
        </p:grpSpPr>
        <p:pic>
          <p:nvPicPr>
            <p:cNvPr id="19477" name="Picture 58" descr="Ring"/>
            <p:cNvPicPr>
              <a:picLocks noChangeAspect="1" noChangeArrowheads="1"/>
            </p:cNvPicPr>
            <p:nvPr/>
          </p:nvPicPr>
          <p:blipFill>
            <a:blip r:embed="rId6"/>
            <a:srcRect/>
            <a:stretch>
              <a:fillRect/>
            </a:stretch>
          </p:blipFill>
          <p:spPr bwMode="auto">
            <a:xfrm>
              <a:off x="2009" y="1926"/>
              <a:ext cx="1092" cy="1044"/>
            </a:xfrm>
            <a:prstGeom prst="rect">
              <a:avLst/>
            </a:prstGeom>
            <a:noFill/>
            <a:ln w="9525">
              <a:noFill/>
              <a:miter lim="800000"/>
              <a:headEnd/>
              <a:tailEnd/>
            </a:ln>
          </p:spPr>
        </p:pic>
        <p:pic>
          <p:nvPicPr>
            <p:cNvPr id="19478" name="Picture 59" descr="Circles1_01"/>
            <p:cNvPicPr>
              <a:picLocks noChangeAspect="1" noChangeArrowheads="1"/>
            </p:cNvPicPr>
            <p:nvPr/>
          </p:nvPicPr>
          <p:blipFill>
            <a:blip r:embed="rId14"/>
            <a:srcRect/>
            <a:stretch>
              <a:fillRect/>
            </a:stretch>
          </p:blipFill>
          <p:spPr bwMode="auto">
            <a:xfrm>
              <a:off x="2070" y="1977"/>
              <a:ext cx="910" cy="875"/>
            </a:xfrm>
            <a:prstGeom prst="rect">
              <a:avLst/>
            </a:prstGeom>
            <a:noFill/>
            <a:ln w="9525">
              <a:noFill/>
              <a:miter lim="800000"/>
              <a:headEnd/>
              <a:tailEnd/>
            </a:ln>
          </p:spPr>
        </p:pic>
      </p:grpSp>
      <p:sp>
        <p:nvSpPr>
          <p:cNvPr id="19474" name="Text Box 60"/>
          <p:cNvSpPr txBox="1">
            <a:spLocks noChangeArrowheads="1"/>
          </p:cNvSpPr>
          <p:nvPr/>
        </p:nvSpPr>
        <p:spPr bwMode="auto">
          <a:xfrm>
            <a:off x="4022736" y="4481513"/>
            <a:ext cx="1887575" cy="570156"/>
          </a:xfrm>
          <a:prstGeom prst="rect">
            <a:avLst/>
          </a:prstGeom>
          <a:noFill/>
          <a:ln w="9525">
            <a:noFill/>
            <a:miter lim="800000"/>
            <a:headEnd/>
            <a:tailEnd/>
          </a:ln>
        </p:spPr>
        <p:txBody>
          <a:bodyPr>
            <a:spAutoFit/>
          </a:bodyPr>
          <a:lstStyle/>
          <a:p>
            <a:pPr eaLnBrk="1" hangingPunct="1">
              <a:lnSpc>
                <a:spcPct val="85000"/>
              </a:lnSpc>
            </a:pPr>
            <a:r>
              <a:rPr lang="en-US" sz="1800" b="1"/>
              <a:t>Connected Patient</a:t>
            </a:r>
          </a:p>
        </p:txBody>
      </p:sp>
      <p:sp>
        <p:nvSpPr>
          <p:cNvPr id="19475" name="Text Box 61"/>
          <p:cNvSpPr txBox="1">
            <a:spLocks noChangeArrowheads="1"/>
          </p:cNvSpPr>
          <p:nvPr/>
        </p:nvSpPr>
        <p:spPr bwMode="auto">
          <a:xfrm>
            <a:off x="865492" y="5618163"/>
            <a:ext cx="2336191" cy="570156"/>
          </a:xfrm>
          <a:prstGeom prst="rect">
            <a:avLst/>
          </a:prstGeom>
          <a:noFill/>
          <a:ln w="9525">
            <a:noFill/>
            <a:miter lim="800000"/>
            <a:headEnd/>
            <a:tailEnd/>
          </a:ln>
        </p:spPr>
        <p:txBody>
          <a:bodyPr>
            <a:spAutoFit/>
          </a:bodyPr>
          <a:lstStyle/>
          <a:p>
            <a:pPr eaLnBrk="1" hangingPunct="1">
              <a:lnSpc>
                <a:spcPct val="85000"/>
              </a:lnSpc>
            </a:pPr>
            <a:r>
              <a:rPr lang="en-US" sz="1800" b="1"/>
              <a:t>Connected Public Health</a:t>
            </a:r>
          </a:p>
        </p:txBody>
      </p:sp>
      <p:sp>
        <p:nvSpPr>
          <p:cNvPr id="19476" name="Text Box 62"/>
          <p:cNvSpPr txBox="1">
            <a:spLocks noChangeArrowheads="1"/>
          </p:cNvSpPr>
          <p:nvPr/>
        </p:nvSpPr>
        <p:spPr bwMode="auto">
          <a:xfrm>
            <a:off x="8822086" y="5432426"/>
            <a:ext cx="3127619" cy="805605"/>
          </a:xfrm>
          <a:prstGeom prst="rect">
            <a:avLst/>
          </a:prstGeom>
          <a:noFill/>
          <a:ln w="9525">
            <a:noFill/>
            <a:miter lim="800000"/>
            <a:headEnd/>
            <a:tailEnd/>
          </a:ln>
        </p:spPr>
        <p:txBody>
          <a:bodyPr>
            <a:spAutoFit/>
          </a:bodyPr>
          <a:lstStyle/>
          <a:p>
            <a:pPr eaLnBrk="1" hangingPunct="1">
              <a:lnSpc>
                <a:spcPct val="85000"/>
              </a:lnSpc>
            </a:pPr>
            <a:r>
              <a:rPr lang="en-US" sz="1800" b="1"/>
              <a:t>Connected Social Care, Pharmacy, Opticians, Care homes</a:t>
            </a:r>
          </a:p>
        </p:txBody>
      </p:sp>
    </p:spTree>
    <p:extLst>
      <p:ext uri="{BB962C8B-B14F-4D97-AF65-F5344CB8AC3E}">
        <p14:creationId xmlns:p14="http://schemas.microsoft.com/office/powerpoint/2010/main" val="3349175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Networking Martini Glass</a:t>
            </a:r>
            <a:endParaRPr lang="en-US" dirty="0"/>
          </a:p>
        </p:txBody>
      </p:sp>
      <p:grpSp>
        <p:nvGrpSpPr>
          <p:cNvPr id="3" name="Group 2"/>
          <p:cNvGrpSpPr/>
          <p:nvPr/>
        </p:nvGrpSpPr>
        <p:grpSpPr>
          <a:xfrm>
            <a:off x="874575" y="2181055"/>
            <a:ext cx="10980189" cy="4182182"/>
            <a:chOff x="874575" y="2181055"/>
            <a:chExt cx="10980189" cy="4182182"/>
          </a:xfrm>
        </p:grpSpPr>
        <p:grpSp>
          <p:nvGrpSpPr>
            <p:cNvPr id="60" name="Group 59"/>
            <p:cNvGrpSpPr/>
            <p:nvPr/>
          </p:nvGrpSpPr>
          <p:grpSpPr>
            <a:xfrm>
              <a:off x="1395620" y="2181055"/>
              <a:ext cx="8492023" cy="4182182"/>
              <a:chOff x="3252418" y="1533466"/>
              <a:chExt cx="8492023" cy="4182182"/>
            </a:xfrm>
          </p:grpSpPr>
          <p:sp>
            <p:nvSpPr>
              <p:cNvPr id="48" name="Text Box 49"/>
              <p:cNvSpPr txBox="1">
                <a:spLocks noChangeArrowheads="1"/>
              </p:cNvSpPr>
              <p:nvPr/>
            </p:nvSpPr>
            <p:spPr bwMode="auto">
              <a:xfrm>
                <a:off x="4088142" y="1533466"/>
                <a:ext cx="6629400" cy="118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600" dirty="0"/>
                  <a:t>Email, Home Monitors, Social Networking, Sensor Networking</a:t>
                </a:r>
                <a:r>
                  <a:rPr lang="en-US" sz="1600" dirty="0" smtClean="0"/>
                  <a:t>, Telephony. </a:t>
                </a:r>
                <a:r>
                  <a:rPr lang="en-US" sz="1600" dirty="0"/>
                  <a:t>Smart Grid, </a:t>
                </a:r>
                <a:r>
                  <a:rPr lang="en-US" sz="1600" dirty="0" smtClean="0"/>
                  <a:t>Movies, Games, Booking &amp; Billing,</a:t>
                </a:r>
              </a:p>
              <a:p>
                <a:pPr algn="ctr">
                  <a:lnSpc>
                    <a:spcPct val="90000"/>
                  </a:lnSpc>
                </a:pPr>
                <a:r>
                  <a:rPr lang="en-US" sz="1600" dirty="0" smtClean="0"/>
                  <a:t> Airline Reservations Systems, </a:t>
                </a:r>
                <a:r>
                  <a:rPr lang="en-US" sz="1600" dirty="0" err="1" smtClean="0"/>
                  <a:t>eGovernment</a:t>
                </a:r>
                <a:r>
                  <a:rPr lang="en-US" sz="1600" dirty="0" smtClean="0"/>
                  <a:t>, eLearning, </a:t>
                </a:r>
                <a:r>
                  <a:rPr lang="en-US" sz="1600" dirty="0" err="1" smtClean="0"/>
                  <a:t>eHealthcare</a:t>
                </a:r>
                <a:r>
                  <a:rPr lang="en-US" sz="1600" dirty="0" smtClean="0"/>
                  <a:t>, Online Shopping, </a:t>
                </a:r>
              </a:p>
              <a:p>
                <a:pPr algn="ctr">
                  <a:lnSpc>
                    <a:spcPct val="90000"/>
                  </a:lnSpc>
                </a:pPr>
                <a:r>
                  <a:rPr lang="en-US" sz="1600" dirty="0" smtClean="0"/>
                  <a:t>Instant Messaging </a:t>
                </a:r>
                <a:endParaRPr lang="en-US" sz="1600" dirty="0"/>
              </a:p>
            </p:txBody>
          </p:sp>
          <p:grpSp>
            <p:nvGrpSpPr>
              <p:cNvPr id="59" name="Group 58"/>
              <p:cNvGrpSpPr/>
              <p:nvPr/>
            </p:nvGrpSpPr>
            <p:grpSpPr>
              <a:xfrm>
                <a:off x="3252418" y="1533466"/>
                <a:ext cx="8492023" cy="4182182"/>
                <a:chOff x="3252418" y="1533466"/>
                <a:chExt cx="8492023" cy="4182182"/>
              </a:xfrm>
            </p:grpSpPr>
            <p:sp>
              <p:nvSpPr>
                <p:cNvPr id="55" name="Text Box 50"/>
                <p:cNvSpPr txBox="1">
                  <a:spLocks noChangeArrowheads="1"/>
                </p:cNvSpPr>
                <p:nvPr/>
              </p:nvSpPr>
              <p:spPr bwMode="auto">
                <a:xfrm>
                  <a:off x="5491531" y="2672086"/>
                  <a:ext cx="3889375" cy="96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600" dirty="0"/>
                    <a:t>SMTP, </a:t>
                  </a:r>
                  <a:r>
                    <a:rPr lang="en-US" sz="1600" dirty="0" smtClean="0"/>
                    <a:t>SIP, </a:t>
                  </a:r>
                  <a:r>
                    <a:rPr lang="en-US" sz="1600" dirty="0"/>
                    <a:t>HTTP, LDAP, </a:t>
                  </a:r>
                  <a:endParaRPr lang="en-US" sz="1600" dirty="0" smtClean="0"/>
                </a:p>
                <a:p>
                  <a:pPr algn="ctr">
                    <a:lnSpc>
                      <a:spcPct val="90000"/>
                    </a:lnSpc>
                  </a:pPr>
                  <a:r>
                    <a:rPr lang="en-US" sz="1600" dirty="0" smtClean="0"/>
                    <a:t>HTML, XMPP, XML,</a:t>
                  </a:r>
                </a:p>
                <a:p>
                  <a:pPr algn="ctr">
                    <a:lnSpc>
                      <a:spcPct val="90000"/>
                    </a:lnSpc>
                  </a:pPr>
                  <a:r>
                    <a:rPr lang="en-US" sz="1600" dirty="0" smtClean="0"/>
                    <a:t> </a:t>
                  </a:r>
                  <a:r>
                    <a:rPr lang="en-US" sz="1600" dirty="0"/>
                    <a:t>RTP, </a:t>
                  </a:r>
                  <a:r>
                    <a:rPr lang="en-US" sz="1600" dirty="0" smtClean="0"/>
                    <a:t>H.264,</a:t>
                  </a:r>
                </a:p>
                <a:p>
                  <a:pPr algn="ctr">
                    <a:lnSpc>
                      <a:spcPct val="90000"/>
                    </a:lnSpc>
                  </a:pPr>
                  <a:r>
                    <a:rPr lang="en-US" sz="1600" dirty="0" smtClean="0"/>
                    <a:t>X.509</a:t>
                  </a:r>
                  <a:endParaRPr lang="en-US" sz="1600" dirty="0"/>
                </a:p>
              </p:txBody>
            </p:sp>
            <p:grpSp>
              <p:nvGrpSpPr>
                <p:cNvPr id="58" name="Group 57"/>
                <p:cNvGrpSpPr/>
                <p:nvPr/>
              </p:nvGrpSpPr>
              <p:grpSpPr>
                <a:xfrm>
                  <a:off x="3252418" y="1533466"/>
                  <a:ext cx="8492023" cy="4182182"/>
                  <a:chOff x="3252418" y="1533466"/>
                  <a:chExt cx="8492023" cy="4182182"/>
                </a:xfrm>
              </p:grpSpPr>
              <p:grpSp>
                <p:nvGrpSpPr>
                  <p:cNvPr id="54" name="Group 53"/>
                  <p:cNvGrpSpPr/>
                  <p:nvPr/>
                </p:nvGrpSpPr>
                <p:grpSpPr>
                  <a:xfrm>
                    <a:off x="3252418" y="1533466"/>
                    <a:ext cx="8492023" cy="4182182"/>
                    <a:chOff x="3252418" y="1533466"/>
                    <a:chExt cx="8492023" cy="4182182"/>
                  </a:xfrm>
                </p:grpSpPr>
                <p:grpSp>
                  <p:nvGrpSpPr>
                    <p:cNvPr id="49" name="Group 48"/>
                    <p:cNvGrpSpPr/>
                    <p:nvPr/>
                  </p:nvGrpSpPr>
                  <p:grpSpPr>
                    <a:xfrm>
                      <a:off x="3252418" y="1533466"/>
                      <a:ext cx="8492023" cy="4182182"/>
                      <a:chOff x="3628883" y="2075602"/>
                      <a:chExt cx="8115558" cy="3640046"/>
                    </a:xfrm>
                  </p:grpSpPr>
                  <p:grpSp>
                    <p:nvGrpSpPr>
                      <p:cNvPr id="17" name="Group 16"/>
                      <p:cNvGrpSpPr/>
                      <p:nvPr/>
                    </p:nvGrpSpPr>
                    <p:grpSpPr>
                      <a:xfrm>
                        <a:off x="3628883" y="2075602"/>
                        <a:ext cx="8115558" cy="3640046"/>
                        <a:chOff x="2307668" y="2323434"/>
                        <a:chExt cx="7468341" cy="3082421"/>
                      </a:xfrm>
                    </p:grpSpPr>
                    <p:grpSp>
                      <p:nvGrpSpPr>
                        <p:cNvPr id="14" name="Group 13"/>
                        <p:cNvGrpSpPr/>
                        <p:nvPr/>
                      </p:nvGrpSpPr>
                      <p:grpSpPr>
                        <a:xfrm>
                          <a:off x="2307668" y="2323434"/>
                          <a:ext cx="7468341" cy="3082421"/>
                          <a:chOff x="1130602" y="1781299"/>
                          <a:chExt cx="7468341" cy="3082421"/>
                        </a:xfrm>
                      </p:grpSpPr>
                      <p:sp>
                        <p:nvSpPr>
                          <p:cNvPr id="9" name="Freeform 8"/>
                          <p:cNvSpPr/>
                          <p:nvPr/>
                        </p:nvSpPr>
                        <p:spPr>
                          <a:xfrm>
                            <a:off x="1130602" y="1781299"/>
                            <a:ext cx="3304626" cy="3082421"/>
                          </a:xfrm>
                          <a:custGeom>
                            <a:avLst/>
                            <a:gdLst>
                              <a:gd name="connsiteX0" fmla="*/ 0 w 3304626"/>
                              <a:gd name="connsiteY0" fmla="*/ 0 h 3082421"/>
                              <a:gd name="connsiteX1" fmla="*/ 3252418 w 3304626"/>
                              <a:gd name="connsiteY1" fmla="*/ 1533466 h 3082421"/>
                              <a:gd name="connsiteX2" fmla="*/ 2090840 w 3304626"/>
                              <a:gd name="connsiteY2" fmla="*/ 3082421 h 3082421"/>
                            </a:gdLst>
                            <a:ahLst/>
                            <a:cxnLst>
                              <a:cxn ang="0">
                                <a:pos x="connsiteX0" y="connsiteY0"/>
                              </a:cxn>
                              <a:cxn ang="0">
                                <a:pos x="connsiteX1" y="connsiteY1"/>
                              </a:cxn>
                              <a:cxn ang="0">
                                <a:pos x="connsiteX2" y="connsiteY2"/>
                              </a:cxn>
                            </a:cxnLst>
                            <a:rect l="l" t="t" r="r" b="b"/>
                            <a:pathLst>
                              <a:path w="3304626" h="3082421">
                                <a:moveTo>
                                  <a:pt x="0" y="0"/>
                                </a:moveTo>
                                <a:cubicBezTo>
                                  <a:pt x="1451972" y="509864"/>
                                  <a:pt x="2903945" y="1019729"/>
                                  <a:pt x="3252418" y="1533466"/>
                                </a:cubicBezTo>
                                <a:cubicBezTo>
                                  <a:pt x="3600891" y="2047203"/>
                                  <a:pt x="2090840" y="3082421"/>
                                  <a:pt x="2090840" y="308242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flipH="1">
                            <a:off x="5294317" y="1781299"/>
                            <a:ext cx="3304626" cy="3082421"/>
                          </a:xfrm>
                          <a:custGeom>
                            <a:avLst/>
                            <a:gdLst>
                              <a:gd name="connsiteX0" fmla="*/ 0 w 3304626"/>
                              <a:gd name="connsiteY0" fmla="*/ 0 h 3082421"/>
                              <a:gd name="connsiteX1" fmla="*/ 3252418 w 3304626"/>
                              <a:gd name="connsiteY1" fmla="*/ 1533466 h 3082421"/>
                              <a:gd name="connsiteX2" fmla="*/ 2090840 w 3304626"/>
                              <a:gd name="connsiteY2" fmla="*/ 3082421 h 3082421"/>
                            </a:gdLst>
                            <a:ahLst/>
                            <a:cxnLst>
                              <a:cxn ang="0">
                                <a:pos x="connsiteX0" y="connsiteY0"/>
                              </a:cxn>
                              <a:cxn ang="0">
                                <a:pos x="connsiteX1" y="connsiteY1"/>
                              </a:cxn>
                              <a:cxn ang="0">
                                <a:pos x="connsiteX2" y="connsiteY2"/>
                              </a:cxn>
                            </a:cxnLst>
                            <a:rect l="l" t="t" r="r" b="b"/>
                            <a:pathLst>
                              <a:path w="3304626" h="3082421">
                                <a:moveTo>
                                  <a:pt x="0" y="0"/>
                                </a:moveTo>
                                <a:cubicBezTo>
                                  <a:pt x="1451972" y="509864"/>
                                  <a:pt x="2903945" y="1019729"/>
                                  <a:pt x="3252418" y="1533466"/>
                                </a:cubicBezTo>
                                <a:cubicBezTo>
                                  <a:pt x="3600891" y="2047203"/>
                                  <a:pt x="2090840" y="3082421"/>
                                  <a:pt x="2090840" y="308242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2" name="Straight Connector 11"/>
                          <p:cNvCxnSpPr>
                            <a:stCxn id="9" idx="2"/>
                          </p:cNvCxnSpPr>
                          <p:nvPr/>
                        </p:nvCxnSpPr>
                        <p:spPr>
                          <a:xfrm>
                            <a:off x="3221442" y="4863720"/>
                            <a:ext cx="3298882"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16" name="Straight Connector 15"/>
                        <p:cNvCxnSpPr>
                          <a:stCxn id="9" idx="0"/>
                        </p:cNvCxnSpPr>
                        <p:nvPr/>
                      </p:nvCxnSpPr>
                      <p:spPr>
                        <a:xfrm>
                          <a:off x="2307668" y="2323434"/>
                          <a:ext cx="7468341"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19" name="Straight Connector 18"/>
                      <p:cNvCxnSpPr>
                        <a:stCxn id="9" idx="1"/>
                        <a:endCxn id="10" idx="1"/>
                      </p:cNvCxnSpPr>
                      <p:nvPr/>
                    </p:nvCxnSpPr>
                    <p:spPr>
                      <a:xfrm>
                        <a:off x="7163161" y="3886479"/>
                        <a:ext cx="104700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095992" y="4530314"/>
                        <a:ext cx="1177066" cy="0"/>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257849" y="3905866"/>
                        <a:ext cx="895582" cy="562547"/>
                      </a:xfrm>
                      <a:prstGeom prst="rect">
                        <a:avLst/>
                      </a:prstGeom>
                      <a:noFill/>
                    </p:spPr>
                    <p:txBody>
                      <a:bodyPr wrap="none" rtlCol="0">
                        <a:spAutoFit/>
                      </a:bodyPr>
                      <a:lstStyle/>
                      <a:p>
                        <a:r>
                          <a:rPr lang="en-US" b="1" dirty="0" smtClean="0">
                            <a:solidFill>
                              <a:schemeClr val="tx2"/>
                            </a:solidFill>
                          </a:rPr>
                          <a:t>TCP-IP</a:t>
                        </a:r>
                      </a:p>
                      <a:p>
                        <a:r>
                          <a:rPr lang="en-US" b="1" dirty="0" smtClean="0">
                            <a:solidFill>
                              <a:schemeClr val="tx2"/>
                            </a:solidFill>
                          </a:rPr>
                          <a:t> MPLS</a:t>
                        </a:r>
                      </a:p>
                    </p:txBody>
                  </p:sp>
                </p:grpSp>
                <p:cxnSp>
                  <p:nvCxnSpPr>
                    <p:cNvPr id="51" name="Straight Connector 50"/>
                    <p:cNvCxnSpPr/>
                    <p:nvPr/>
                  </p:nvCxnSpPr>
                  <p:spPr>
                    <a:xfrm>
                      <a:off x="5761427" y="2664203"/>
                      <a:ext cx="346924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56" name="Text Box 50"/>
                  <p:cNvSpPr txBox="1">
                    <a:spLocks noChangeArrowheads="1"/>
                  </p:cNvSpPr>
                  <p:nvPr/>
                </p:nvSpPr>
                <p:spPr bwMode="auto">
                  <a:xfrm>
                    <a:off x="5629848" y="4830852"/>
                    <a:ext cx="3889375" cy="8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800" dirty="0" smtClean="0"/>
                      <a:t>Ethernet, Optical,</a:t>
                    </a:r>
                  </a:p>
                  <a:p>
                    <a:pPr algn="ctr">
                      <a:lnSpc>
                        <a:spcPct val="90000"/>
                      </a:lnSpc>
                    </a:pPr>
                    <a:r>
                      <a:rPr lang="en-US" sz="1800" dirty="0" smtClean="0"/>
                      <a:t>GSM, 3G, LTE, </a:t>
                    </a:r>
                    <a:r>
                      <a:rPr lang="en-US" sz="1800" dirty="0" err="1" smtClean="0"/>
                      <a:t>WiFi</a:t>
                    </a:r>
                    <a:r>
                      <a:rPr lang="en-US" sz="1800" dirty="0" smtClean="0"/>
                      <a:t>,</a:t>
                    </a:r>
                  </a:p>
                  <a:p>
                    <a:pPr algn="ctr">
                      <a:lnSpc>
                        <a:spcPct val="90000"/>
                      </a:lnSpc>
                    </a:pPr>
                    <a:r>
                      <a:rPr lang="en-US" sz="1800" dirty="0" err="1" smtClean="0"/>
                      <a:t>WiMax</a:t>
                    </a:r>
                    <a:r>
                      <a:rPr lang="en-US" sz="1800" dirty="0" smtClean="0"/>
                      <a:t> </a:t>
                    </a:r>
                    <a:endParaRPr lang="en-US" sz="1800" dirty="0"/>
                  </a:p>
                </p:txBody>
              </p:sp>
            </p:grpSp>
          </p:grpSp>
        </p:grpSp>
        <p:sp>
          <p:nvSpPr>
            <p:cNvPr id="57" name="TextBox 56"/>
            <p:cNvSpPr txBox="1"/>
            <p:nvPr/>
          </p:nvSpPr>
          <p:spPr>
            <a:xfrm>
              <a:off x="874575" y="3768711"/>
              <a:ext cx="3726388" cy="369332"/>
            </a:xfrm>
            <a:prstGeom prst="rect">
              <a:avLst/>
            </a:prstGeom>
            <a:noFill/>
          </p:spPr>
          <p:txBody>
            <a:bodyPr wrap="none" rtlCol="0">
              <a:spAutoFit/>
            </a:bodyPr>
            <a:lstStyle/>
            <a:p>
              <a:r>
                <a:rPr lang="en-US" dirty="0" smtClean="0"/>
                <a:t>Foundational Application Protocols</a:t>
              </a:r>
              <a:endParaRPr lang="en-US" dirty="0"/>
            </a:p>
          </p:txBody>
        </p:sp>
        <p:sp>
          <p:nvSpPr>
            <p:cNvPr id="61" name="TextBox 60"/>
            <p:cNvSpPr txBox="1"/>
            <p:nvPr/>
          </p:nvSpPr>
          <p:spPr>
            <a:xfrm>
              <a:off x="6255229" y="4347028"/>
              <a:ext cx="5599535" cy="369332"/>
            </a:xfrm>
            <a:prstGeom prst="rect">
              <a:avLst/>
            </a:prstGeom>
            <a:noFill/>
          </p:spPr>
          <p:txBody>
            <a:bodyPr wrap="none" rtlCol="0">
              <a:spAutoFit/>
            </a:bodyPr>
            <a:lstStyle/>
            <a:p>
              <a:r>
                <a:rPr lang="en-US" dirty="0" smtClean="0"/>
                <a:t>The </a:t>
              </a:r>
              <a:r>
                <a:rPr lang="en-US" dirty="0"/>
                <a:t>s</a:t>
              </a:r>
              <a:r>
                <a:rPr lang="en-US" dirty="0" smtClean="0"/>
                <a:t>table center, including the </a:t>
              </a:r>
              <a:r>
                <a:rPr lang="en-US" dirty="0"/>
                <a:t>r</a:t>
              </a:r>
              <a:r>
                <a:rPr lang="en-US" dirty="0" smtClean="0"/>
                <a:t>outing infrastructure</a:t>
              </a:r>
              <a:endParaRPr lang="en-US" dirty="0"/>
            </a:p>
          </p:txBody>
        </p:sp>
      </p:grpSp>
    </p:spTree>
    <p:extLst>
      <p:ext uri="{BB962C8B-B14F-4D97-AF65-F5344CB8AC3E}">
        <p14:creationId xmlns:p14="http://schemas.microsoft.com/office/powerpoint/2010/main" val="8431676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Networking Martini Glass</a:t>
            </a:r>
            <a:endParaRPr lang="en-US" dirty="0"/>
          </a:p>
        </p:txBody>
      </p:sp>
      <p:grpSp>
        <p:nvGrpSpPr>
          <p:cNvPr id="3" name="Group 2"/>
          <p:cNvGrpSpPr/>
          <p:nvPr/>
        </p:nvGrpSpPr>
        <p:grpSpPr>
          <a:xfrm>
            <a:off x="1884834" y="4019314"/>
            <a:ext cx="7314823" cy="2386655"/>
            <a:chOff x="874575" y="2181055"/>
            <a:chExt cx="9499292" cy="4182182"/>
          </a:xfrm>
        </p:grpSpPr>
        <p:grpSp>
          <p:nvGrpSpPr>
            <p:cNvPr id="60" name="Group 59"/>
            <p:cNvGrpSpPr/>
            <p:nvPr/>
          </p:nvGrpSpPr>
          <p:grpSpPr>
            <a:xfrm>
              <a:off x="1395620" y="2181055"/>
              <a:ext cx="8492023" cy="4182182"/>
              <a:chOff x="3252418" y="1533466"/>
              <a:chExt cx="8492023" cy="4182182"/>
            </a:xfrm>
          </p:grpSpPr>
          <p:sp>
            <p:nvSpPr>
              <p:cNvPr id="48" name="Text Box 49"/>
              <p:cNvSpPr txBox="1">
                <a:spLocks noChangeArrowheads="1"/>
              </p:cNvSpPr>
              <p:nvPr/>
            </p:nvSpPr>
            <p:spPr bwMode="auto">
              <a:xfrm>
                <a:off x="4088142" y="1533466"/>
                <a:ext cx="6629400" cy="3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000" dirty="0" smtClean="0"/>
                  <a:t>\</a:t>
                </a:r>
                <a:endParaRPr lang="en-US" sz="1000" dirty="0"/>
              </a:p>
            </p:txBody>
          </p:sp>
          <p:grpSp>
            <p:nvGrpSpPr>
              <p:cNvPr id="59" name="Group 58"/>
              <p:cNvGrpSpPr/>
              <p:nvPr/>
            </p:nvGrpSpPr>
            <p:grpSpPr>
              <a:xfrm>
                <a:off x="3252418" y="1533466"/>
                <a:ext cx="8492023" cy="4182182"/>
                <a:chOff x="3252418" y="1533466"/>
                <a:chExt cx="8492023" cy="4182182"/>
              </a:xfrm>
            </p:grpSpPr>
            <p:sp>
              <p:nvSpPr>
                <p:cNvPr id="55" name="Text Box 50"/>
                <p:cNvSpPr txBox="1">
                  <a:spLocks noChangeArrowheads="1"/>
                </p:cNvSpPr>
                <p:nvPr/>
              </p:nvSpPr>
              <p:spPr bwMode="auto">
                <a:xfrm>
                  <a:off x="5491531" y="2672086"/>
                  <a:ext cx="3889376" cy="110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000" dirty="0"/>
                    <a:t>SMTP, </a:t>
                  </a:r>
                  <a:r>
                    <a:rPr lang="en-US" sz="1000" dirty="0" smtClean="0"/>
                    <a:t>SIP, </a:t>
                  </a:r>
                  <a:r>
                    <a:rPr lang="en-US" sz="1000" dirty="0"/>
                    <a:t>HTTP, LDAP, </a:t>
                  </a:r>
                  <a:endParaRPr lang="en-US" sz="1000" dirty="0" smtClean="0"/>
                </a:p>
                <a:p>
                  <a:pPr algn="ctr">
                    <a:lnSpc>
                      <a:spcPct val="90000"/>
                    </a:lnSpc>
                  </a:pPr>
                  <a:r>
                    <a:rPr lang="en-US" sz="1000" dirty="0" smtClean="0"/>
                    <a:t>HTML, XMPP, XML,</a:t>
                  </a:r>
                </a:p>
                <a:p>
                  <a:pPr algn="ctr">
                    <a:lnSpc>
                      <a:spcPct val="90000"/>
                    </a:lnSpc>
                  </a:pPr>
                  <a:r>
                    <a:rPr lang="en-US" sz="1000" dirty="0" smtClean="0"/>
                    <a:t> </a:t>
                  </a:r>
                  <a:r>
                    <a:rPr lang="en-US" sz="1000" dirty="0"/>
                    <a:t>RTP, </a:t>
                  </a:r>
                  <a:r>
                    <a:rPr lang="en-US" sz="1000" dirty="0" smtClean="0"/>
                    <a:t>H.264,</a:t>
                  </a:r>
                </a:p>
                <a:p>
                  <a:pPr algn="ctr">
                    <a:lnSpc>
                      <a:spcPct val="90000"/>
                    </a:lnSpc>
                  </a:pPr>
                  <a:r>
                    <a:rPr lang="en-US" sz="1000" dirty="0" smtClean="0"/>
                    <a:t>X.509</a:t>
                  </a:r>
                  <a:endParaRPr lang="en-US" sz="1000" dirty="0"/>
                </a:p>
              </p:txBody>
            </p:sp>
            <p:grpSp>
              <p:nvGrpSpPr>
                <p:cNvPr id="58" name="Group 57"/>
                <p:cNvGrpSpPr/>
                <p:nvPr/>
              </p:nvGrpSpPr>
              <p:grpSpPr>
                <a:xfrm>
                  <a:off x="3252418" y="1533466"/>
                  <a:ext cx="8492023" cy="4182182"/>
                  <a:chOff x="3252418" y="1533466"/>
                  <a:chExt cx="8492023" cy="4182182"/>
                </a:xfrm>
              </p:grpSpPr>
              <p:grpSp>
                <p:nvGrpSpPr>
                  <p:cNvPr id="54" name="Group 53"/>
                  <p:cNvGrpSpPr/>
                  <p:nvPr/>
                </p:nvGrpSpPr>
                <p:grpSpPr>
                  <a:xfrm>
                    <a:off x="3252418" y="1533466"/>
                    <a:ext cx="8492023" cy="4182182"/>
                    <a:chOff x="3252418" y="1533466"/>
                    <a:chExt cx="8492023" cy="4182182"/>
                  </a:xfrm>
                </p:grpSpPr>
                <p:grpSp>
                  <p:nvGrpSpPr>
                    <p:cNvPr id="49" name="Group 48"/>
                    <p:cNvGrpSpPr/>
                    <p:nvPr/>
                  </p:nvGrpSpPr>
                  <p:grpSpPr>
                    <a:xfrm>
                      <a:off x="3252418" y="1533466"/>
                      <a:ext cx="8492023" cy="4182182"/>
                      <a:chOff x="3628883" y="2075602"/>
                      <a:chExt cx="8115558" cy="3640046"/>
                    </a:xfrm>
                  </p:grpSpPr>
                  <p:grpSp>
                    <p:nvGrpSpPr>
                      <p:cNvPr id="17" name="Group 16"/>
                      <p:cNvGrpSpPr/>
                      <p:nvPr/>
                    </p:nvGrpSpPr>
                    <p:grpSpPr>
                      <a:xfrm>
                        <a:off x="3628883" y="2075602"/>
                        <a:ext cx="8115558" cy="3640046"/>
                        <a:chOff x="2307668" y="2323434"/>
                        <a:chExt cx="7468341" cy="3082421"/>
                      </a:xfrm>
                    </p:grpSpPr>
                    <p:grpSp>
                      <p:nvGrpSpPr>
                        <p:cNvPr id="14" name="Group 13"/>
                        <p:cNvGrpSpPr/>
                        <p:nvPr/>
                      </p:nvGrpSpPr>
                      <p:grpSpPr>
                        <a:xfrm>
                          <a:off x="2307668" y="2323434"/>
                          <a:ext cx="7468341" cy="3082421"/>
                          <a:chOff x="1130602" y="1781299"/>
                          <a:chExt cx="7468341" cy="3082421"/>
                        </a:xfrm>
                      </p:grpSpPr>
                      <p:sp>
                        <p:nvSpPr>
                          <p:cNvPr id="9" name="Freeform 8"/>
                          <p:cNvSpPr/>
                          <p:nvPr/>
                        </p:nvSpPr>
                        <p:spPr>
                          <a:xfrm>
                            <a:off x="1130602" y="1781299"/>
                            <a:ext cx="3304626" cy="3082421"/>
                          </a:xfrm>
                          <a:custGeom>
                            <a:avLst/>
                            <a:gdLst>
                              <a:gd name="connsiteX0" fmla="*/ 0 w 3304626"/>
                              <a:gd name="connsiteY0" fmla="*/ 0 h 3082421"/>
                              <a:gd name="connsiteX1" fmla="*/ 3252418 w 3304626"/>
                              <a:gd name="connsiteY1" fmla="*/ 1533466 h 3082421"/>
                              <a:gd name="connsiteX2" fmla="*/ 2090840 w 3304626"/>
                              <a:gd name="connsiteY2" fmla="*/ 3082421 h 3082421"/>
                            </a:gdLst>
                            <a:ahLst/>
                            <a:cxnLst>
                              <a:cxn ang="0">
                                <a:pos x="connsiteX0" y="connsiteY0"/>
                              </a:cxn>
                              <a:cxn ang="0">
                                <a:pos x="connsiteX1" y="connsiteY1"/>
                              </a:cxn>
                              <a:cxn ang="0">
                                <a:pos x="connsiteX2" y="connsiteY2"/>
                              </a:cxn>
                            </a:cxnLst>
                            <a:rect l="l" t="t" r="r" b="b"/>
                            <a:pathLst>
                              <a:path w="3304626" h="3082421">
                                <a:moveTo>
                                  <a:pt x="0" y="0"/>
                                </a:moveTo>
                                <a:cubicBezTo>
                                  <a:pt x="1451972" y="509864"/>
                                  <a:pt x="2903945" y="1019729"/>
                                  <a:pt x="3252418" y="1533466"/>
                                </a:cubicBezTo>
                                <a:cubicBezTo>
                                  <a:pt x="3600891" y="2047203"/>
                                  <a:pt x="2090840" y="3082421"/>
                                  <a:pt x="2090840" y="308242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000"/>
                          </a:p>
                        </p:txBody>
                      </p:sp>
                      <p:sp>
                        <p:nvSpPr>
                          <p:cNvPr id="10" name="Freeform 9"/>
                          <p:cNvSpPr/>
                          <p:nvPr/>
                        </p:nvSpPr>
                        <p:spPr>
                          <a:xfrm flipH="1">
                            <a:off x="5294317" y="1781299"/>
                            <a:ext cx="3304626" cy="3082421"/>
                          </a:xfrm>
                          <a:custGeom>
                            <a:avLst/>
                            <a:gdLst>
                              <a:gd name="connsiteX0" fmla="*/ 0 w 3304626"/>
                              <a:gd name="connsiteY0" fmla="*/ 0 h 3082421"/>
                              <a:gd name="connsiteX1" fmla="*/ 3252418 w 3304626"/>
                              <a:gd name="connsiteY1" fmla="*/ 1533466 h 3082421"/>
                              <a:gd name="connsiteX2" fmla="*/ 2090840 w 3304626"/>
                              <a:gd name="connsiteY2" fmla="*/ 3082421 h 3082421"/>
                            </a:gdLst>
                            <a:ahLst/>
                            <a:cxnLst>
                              <a:cxn ang="0">
                                <a:pos x="connsiteX0" y="connsiteY0"/>
                              </a:cxn>
                              <a:cxn ang="0">
                                <a:pos x="connsiteX1" y="connsiteY1"/>
                              </a:cxn>
                              <a:cxn ang="0">
                                <a:pos x="connsiteX2" y="connsiteY2"/>
                              </a:cxn>
                            </a:cxnLst>
                            <a:rect l="l" t="t" r="r" b="b"/>
                            <a:pathLst>
                              <a:path w="3304626" h="3082421">
                                <a:moveTo>
                                  <a:pt x="0" y="0"/>
                                </a:moveTo>
                                <a:cubicBezTo>
                                  <a:pt x="1451972" y="509864"/>
                                  <a:pt x="2903945" y="1019729"/>
                                  <a:pt x="3252418" y="1533466"/>
                                </a:cubicBezTo>
                                <a:cubicBezTo>
                                  <a:pt x="3600891" y="2047203"/>
                                  <a:pt x="2090840" y="3082421"/>
                                  <a:pt x="2090840" y="308242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000"/>
                          </a:p>
                        </p:txBody>
                      </p:sp>
                      <p:cxnSp>
                        <p:nvCxnSpPr>
                          <p:cNvPr id="12" name="Straight Connector 11"/>
                          <p:cNvCxnSpPr>
                            <a:stCxn id="9" idx="2"/>
                          </p:cNvCxnSpPr>
                          <p:nvPr/>
                        </p:nvCxnSpPr>
                        <p:spPr>
                          <a:xfrm>
                            <a:off x="3221442" y="4863720"/>
                            <a:ext cx="3298882"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16" name="Straight Connector 15"/>
                        <p:cNvCxnSpPr>
                          <a:stCxn id="9" idx="0"/>
                        </p:cNvCxnSpPr>
                        <p:nvPr/>
                      </p:nvCxnSpPr>
                      <p:spPr>
                        <a:xfrm>
                          <a:off x="2307668" y="2323434"/>
                          <a:ext cx="7468341"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19" name="Straight Connector 18"/>
                      <p:cNvCxnSpPr>
                        <a:stCxn id="9" idx="1"/>
                        <a:endCxn id="10" idx="1"/>
                      </p:cNvCxnSpPr>
                      <p:nvPr/>
                    </p:nvCxnSpPr>
                    <p:spPr>
                      <a:xfrm>
                        <a:off x="7163161" y="3886479"/>
                        <a:ext cx="104700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095992" y="4530314"/>
                        <a:ext cx="1177066" cy="0"/>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257849" y="3905866"/>
                        <a:ext cx="747989" cy="610234"/>
                      </a:xfrm>
                      <a:prstGeom prst="rect">
                        <a:avLst/>
                      </a:prstGeom>
                      <a:noFill/>
                    </p:spPr>
                    <p:txBody>
                      <a:bodyPr wrap="none" rtlCol="0">
                        <a:spAutoFit/>
                      </a:bodyPr>
                      <a:lstStyle/>
                      <a:p>
                        <a:r>
                          <a:rPr lang="en-US" sz="1000" b="1" dirty="0" smtClean="0">
                            <a:solidFill>
                              <a:schemeClr val="tx2"/>
                            </a:solidFill>
                          </a:rPr>
                          <a:t>TCP-IP</a:t>
                        </a:r>
                      </a:p>
                      <a:p>
                        <a:r>
                          <a:rPr lang="en-US" sz="1000" b="1" dirty="0" smtClean="0">
                            <a:solidFill>
                              <a:schemeClr val="tx2"/>
                            </a:solidFill>
                          </a:rPr>
                          <a:t> MPLS</a:t>
                        </a:r>
                      </a:p>
                    </p:txBody>
                  </p:sp>
                </p:grpSp>
                <p:cxnSp>
                  <p:nvCxnSpPr>
                    <p:cNvPr id="51" name="Straight Connector 50"/>
                    <p:cNvCxnSpPr/>
                    <p:nvPr/>
                  </p:nvCxnSpPr>
                  <p:spPr>
                    <a:xfrm>
                      <a:off x="5761427" y="2664203"/>
                      <a:ext cx="346924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56" name="Text Box 50"/>
                  <p:cNvSpPr txBox="1">
                    <a:spLocks noChangeArrowheads="1"/>
                  </p:cNvSpPr>
                  <p:nvPr/>
                </p:nvSpPr>
                <p:spPr bwMode="auto">
                  <a:xfrm>
                    <a:off x="5629848" y="4830853"/>
                    <a:ext cx="3889376" cy="86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000" dirty="0" smtClean="0"/>
                      <a:t>Ethernet, Optical,</a:t>
                    </a:r>
                  </a:p>
                  <a:p>
                    <a:pPr algn="ctr">
                      <a:lnSpc>
                        <a:spcPct val="90000"/>
                      </a:lnSpc>
                    </a:pPr>
                    <a:r>
                      <a:rPr lang="en-US" sz="1000" dirty="0" smtClean="0"/>
                      <a:t>GSM, 3G, LTE, </a:t>
                    </a:r>
                    <a:r>
                      <a:rPr lang="en-US" sz="1000" dirty="0" err="1" smtClean="0"/>
                      <a:t>WiFi</a:t>
                    </a:r>
                    <a:r>
                      <a:rPr lang="en-US" sz="1000" dirty="0" smtClean="0"/>
                      <a:t>,</a:t>
                    </a:r>
                  </a:p>
                  <a:p>
                    <a:pPr algn="ctr">
                      <a:lnSpc>
                        <a:spcPct val="90000"/>
                      </a:lnSpc>
                    </a:pPr>
                    <a:r>
                      <a:rPr lang="en-US" sz="1000" dirty="0" err="1" smtClean="0"/>
                      <a:t>WiMax</a:t>
                    </a:r>
                    <a:r>
                      <a:rPr lang="en-US" sz="1000" dirty="0" smtClean="0"/>
                      <a:t> </a:t>
                    </a:r>
                    <a:endParaRPr lang="en-US" sz="1000" dirty="0"/>
                  </a:p>
                </p:txBody>
              </p:sp>
            </p:grpSp>
          </p:grpSp>
        </p:grpSp>
        <p:sp>
          <p:nvSpPr>
            <p:cNvPr id="57" name="TextBox 56"/>
            <p:cNvSpPr txBox="1"/>
            <p:nvPr/>
          </p:nvSpPr>
          <p:spPr>
            <a:xfrm>
              <a:off x="874575" y="3768711"/>
              <a:ext cx="2795040" cy="431458"/>
            </a:xfrm>
            <a:prstGeom prst="rect">
              <a:avLst/>
            </a:prstGeom>
            <a:noFill/>
          </p:spPr>
          <p:txBody>
            <a:bodyPr wrap="none" rtlCol="0">
              <a:spAutoFit/>
            </a:bodyPr>
            <a:lstStyle/>
            <a:p>
              <a:r>
                <a:rPr lang="en-US" sz="1000" dirty="0" smtClean="0"/>
                <a:t>Foundational Application Protocols</a:t>
              </a:r>
              <a:endParaRPr lang="en-US" sz="1000" dirty="0"/>
            </a:p>
          </p:txBody>
        </p:sp>
        <p:sp>
          <p:nvSpPr>
            <p:cNvPr id="61" name="TextBox 60"/>
            <p:cNvSpPr txBox="1"/>
            <p:nvPr/>
          </p:nvSpPr>
          <p:spPr>
            <a:xfrm>
              <a:off x="6255229" y="4347029"/>
              <a:ext cx="4118638" cy="431458"/>
            </a:xfrm>
            <a:prstGeom prst="rect">
              <a:avLst/>
            </a:prstGeom>
            <a:noFill/>
          </p:spPr>
          <p:txBody>
            <a:bodyPr wrap="none" rtlCol="0">
              <a:spAutoFit/>
            </a:bodyPr>
            <a:lstStyle/>
            <a:p>
              <a:r>
                <a:rPr lang="en-US" sz="1000" dirty="0" smtClean="0"/>
                <a:t>The </a:t>
              </a:r>
              <a:r>
                <a:rPr lang="en-US" sz="1000" dirty="0"/>
                <a:t>s</a:t>
              </a:r>
              <a:r>
                <a:rPr lang="en-US" sz="1000" dirty="0" smtClean="0"/>
                <a:t>table center, including the </a:t>
              </a:r>
              <a:r>
                <a:rPr lang="en-US" sz="1000" dirty="0"/>
                <a:t>r</a:t>
              </a:r>
              <a:r>
                <a:rPr lang="en-US" sz="1000" dirty="0" smtClean="0"/>
                <a:t>outing infrastructure</a:t>
              </a:r>
              <a:endParaRPr lang="en-US" sz="1000" dirty="0"/>
            </a:p>
          </p:txBody>
        </p:sp>
      </p:grpSp>
      <p:pic>
        <p:nvPicPr>
          <p:cNvPr id="24" name="Content Placeholder 3"/>
          <p:cNvPicPr>
            <a:picLocks noGrp="1" noChangeAspect="1"/>
          </p:cNvPicPr>
          <p:nvPr/>
        </p:nvPicPr>
        <p:blipFill rotWithShape="1">
          <a:blip r:embed="rId3" cstate="print">
            <a:extLst>
              <a:ext uri="{28A0092B-C50C-407E-A947-70E740481C1C}">
                <a14:useLocalDpi xmlns:a14="http://schemas.microsoft.com/office/drawing/2010/main" val="0"/>
              </a:ext>
            </a:extLst>
          </a:blip>
          <a:srcRect l="-375" r="-214"/>
          <a:stretch/>
        </p:blipFill>
        <p:spPr>
          <a:xfrm>
            <a:off x="495047" y="1533289"/>
            <a:ext cx="4017640" cy="2486025"/>
          </a:xfrm>
          <a:prstGeom prst="rect">
            <a:avLst/>
          </a:prstGeom>
        </p:spPr>
      </p:pic>
      <p:grpSp>
        <p:nvGrpSpPr>
          <p:cNvPr id="5" name="Group 4"/>
          <p:cNvGrpSpPr/>
          <p:nvPr/>
        </p:nvGrpSpPr>
        <p:grpSpPr>
          <a:xfrm>
            <a:off x="4794441" y="1506989"/>
            <a:ext cx="2175946" cy="3004648"/>
            <a:chOff x="6803261" y="405915"/>
            <a:chExt cx="2175946" cy="3004648"/>
          </a:xfrm>
        </p:grpSpPr>
        <p:pic>
          <p:nvPicPr>
            <p:cNvPr id="26" name="Picture 25" descr="HAK22959_r.jpg"/>
            <p:cNvPicPr>
              <a:picLocks noChangeAspect="1"/>
            </p:cNvPicPr>
            <p:nvPr/>
          </p:nvPicPr>
          <p:blipFill rotWithShape="1">
            <a:blip r:embed="rId4" cstate="print">
              <a:extLst>
                <a:ext uri="{28A0092B-C50C-407E-A947-70E740481C1C}">
                  <a14:useLocalDpi xmlns:a14="http://schemas.microsoft.com/office/drawing/2010/main" val="0"/>
                </a:ext>
              </a:extLst>
            </a:blip>
            <a:srcRect l="24539" r="10554"/>
            <a:stretch/>
          </p:blipFill>
          <p:spPr>
            <a:xfrm>
              <a:off x="6803261" y="405915"/>
              <a:ext cx="2143970" cy="2526129"/>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bevelT h="38100"/>
              <a:contourClr>
                <a:srgbClr val="C0C0C0"/>
              </a:contourClr>
            </a:sp3d>
          </p:spPr>
        </p:pic>
        <p:sp>
          <p:nvSpPr>
            <p:cNvPr id="27" name="TextBox 26"/>
            <p:cNvSpPr txBox="1"/>
            <p:nvPr/>
          </p:nvSpPr>
          <p:spPr>
            <a:xfrm>
              <a:off x="6882509" y="2953363"/>
              <a:ext cx="2096698" cy="457200"/>
            </a:xfrm>
            <a:prstGeom prst="rect">
              <a:avLst/>
            </a:prstGeom>
            <a:solidFill>
              <a:schemeClr val="bg1"/>
            </a:solidFill>
          </p:spPr>
          <p:txBody>
            <a:bodyPr wrap="none" rtlCol="0">
              <a:noAutofit/>
            </a:bodyPr>
            <a:lstStyle/>
            <a:p>
              <a:r>
                <a:rPr lang="en-US" kern="1200" dirty="0" smtClean="0"/>
                <a:t>Connected Energy</a:t>
              </a:r>
              <a:endParaRPr lang="en-US" kern="1200" dirty="0"/>
            </a:p>
          </p:txBody>
        </p:sp>
      </p:grpSp>
      <p:sp>
        <p:nvSpPr>
          <p:cNvPr id="36" name="TextBox 35"/>
          <p:cNvSpPr txBox="1"/>
          <p:nvPr/>
        </p:nvSpPr>
        <p:spPr>
          <a:xfrm>
            <a:off x="7112679" y="4054437"/>
            <a:ext cx="2840929" cy="457200"/>
          </a:xfrm>
          <a:prstGeom prst="rect">
            <a:avLst/>
          </a:prstGeom>
          <a:solidFill>
            <a:schemeClr val="bg1"/>
          </a:solidFill>
        </p:spPr>
        <p:txBody>
          <a:bodyPr wrap="none" rtlCol="0">
            <a:noAutofit/>
          </a:bodyPr>
          <a:lstStyle/>
          <a:p>
            <a:r>
              <a:rPr lang="en-US" kern="1200" dirty="0" smtClean="0"/>
              <a:t>Connected Transportation</a:t>
            </a:r>
            <a:endParaRPr lang="en-US" kern="1200" dirty="0"/>
          </a:p>
        </p:txBody>
      </p:sp>
      <p:sp>
        <p:nvSpPr>
          <p:cNvPr id="37" name="TextBox 36"/>
          <p:cNvSpPr txBox="1"/>
          <p:nvPr/>
        </p:nvSpPr>
        <p:spPr>
          <a:xfrm>
            <a:off x="1625350" y="4054437"/>
            <a:ext cx="2481606" cy="457200"/>
          </a:xfrm>
          <a:prstGeom prst="rect">
            <a:avLst/>
          </a:prstGeom>
          <a:solidFill>
            <a:schemeClr val="bg1"/>
          </a:solidFill>
        </p:spPr>
        <p:txBody>
          <a:bodyPr wrap="none" rtlCol="0">
            <a:noAutofit/>
          </a:bodyPr>
          <a:lstStyle/>
          <a:p>
            <a:r>
              <a:rPr lang="en-US" kern="1200" dirty="0" smtClean="0"/>
              <a:t>Connected Healthcare</a:t>
            </a:r>
            <a:endParaRPr lang="en-US" kern="1200" dirty="0"/>
          </a:p>
        </p:txBody>
      </p:sp>
      <p:grpSp>
        <p:nvGrpSpPr>
          <p:cNvPr id="4" name="Group 3"/>
          <p:cNvGrpSpPr/>
          <p:nvPr/>
        </p:nvGrpSpPr>
        <p:grpSpPr>
          <a:xfrm>
            <a:off x="7104827" y="1533289"/>
            <a:ext cx="2798957" cy="2469168"/>
            <a:chOff x="7051232" y="635486"/>
            <a:chExt cx="3235278" cy="3331848"/>
          </a:xfrm>
        </p:grpSpPr>
        <p:pic>
          <p:nvPicPr>
            <p:cNvPr id="29" name="Picture 28"/>
            <p:cNvPicPr>
              <a:picLocks noChangeAspect="1" noChangeArrowheads="1"/>
            </p:cNvPicPr>
            <p:nvPr/>
          </p:nvPicPr>
          <p:blipFill>
            <a:blip r:embed="rId5" cstate="print">
              <a:lum contrast="18000"/>
            </a:blip>
            <a:srcRect t="6999" b="36745"/>
            <a:stretch>
              <a:fillRect/>
            </a:stretch>
          </p:blipFill>
          <p:spPr bwMode="auto">
            <a:xfrm>
              <a:off x="8747343" y="1517708"/>
              <a:ext cx="1102846" cy="754336"/>
            </a:xfrm>
            <a:prstGeom prst="rect">
              <a:avLst/>
            </a:prstGeom>
            <a:noFill/>
          </p:spPr>
        </p:pic>
        <p:pic>
          <p:nvPicPr>
            <p:cNvPr id="31" name="Picture 30"/>
            <p:cNvPicPr>
              <a:picLocks noChangeAspect="1" noChangeArrowheads="1"/>
            </p:cNvPicPr>
            <p:nvPr/>
          </p:nvPicPr>
          <p:blipFill>
            <a:blip r:embed="rId6" cstate="print">
              <a:lum bright="-6000" contrast="12000"/>
            </a:blip>
            <a:srcRect t="5637"/>
            <a:stretch>
              <a:fillRect/>
            </a:stretch>
          </p:blipFill>
          <p:spPr bwMode="auto">
            <a:xfrm>
              <a:off x="7060308" y="1259589"/>
              <a:ext cx="2083589" cy="2707745"/>
            </a:xfrm>
            <a:prstGeom prst="rect">
              <a:avLst/>
            </a:prstGeom>
            <a:noFill/>
            <a:ln w="6350">
              <a:noFill/>
              <a:miter lim="800000"/>
              <a:headEnd/>
              <a:tailEnd/>
            </a:ln>
          </p:spPr>
        </p:pic>
        <p:pic>
          <p:nvPicPr>
            <p:cNvPr id="32" name="Picture 31"/>
            <p:cNvPicPr>
              <a:picLocks noChangeAspect="1" noChangeArrowheads="1"/>
            </p:cNvPicPr>
            <p:nvPr/>
          </p:nvPicPr>
          <p:blipFill>
            <a:blip r:embed="rId7" cstate="print"/>
            <a:srcRect t="3728" r="13443"/>
            <a:stretch>
              <a:fillRect/>
            </a:stretch>
          </p:blipFill>
          <p:spPr bwMode="auto">
            <a:xfrm>
              <a:off x="8979226" y="2262749"/>
              <a:ext cx="1307284" cy="1704585"/>
            </a:xfrm>
            <a:prstGeom prst="rect">
              <a:avLst/>
            </a:prstGeom>
            <a:noFill/>
            <a:ln w="6350">
              <a:noFill/>
              <a:miter lim="800000"/>
              <a:headEnd/>
              <a:tailEnd/>
            </a:ln>
          </p:spPr>
        </p:pic>
        <p:pic>
          <p:nvPicPr>
            <p:cNvPr id="35" name="Picture 34"/>
            <p:cNvPicPr>
              <a:picLocks noChangeAspect="1" noChangeArrowheads="1"/>
            </p:cNvPicPr>
            <p:nvPr/>
          </p:nvPicPr>
          <p:blipFill>
            <a:blip r:embed="rId8" cstate="print">
              <a:lum contrast="24000"/>
            </a:blip>
            <a:srcRect t="23663" b="43571"/>
            <a:stretch>
              <a:fillRect/>
            </a:stretch>
          </p:blipFill>
          <p:spPr bwMode="auto">
            <a:xfrm>
              <a:off x="7051232" y="635486"/>
              <a:ext cx="3226202" cy="634929"/>
            </a:xfrm>
            <a:prstGeom prst="rect">
              <a:avLst/>
            </a:prstGeom>
            <a:noFill/>
          </p:spPr>
        </p:pic>
        <p:pic>
          <p:nvPicPr>
            <p:cNvPr id="33" name="Picture 32" descr="A4 Gr km4,5  0820031"/>
            <p:cNvPicPr>
              <a:picLocks noChangeAspect="1" noChangeArrowheads="1"/>
            </p:cNvPicPr>
            <p:nvPr/>
          </p:nvPicPr>
          <p:blipFill>
            <a:blip r:embed="rId9" cstate="print"/>
            <a:srcRect l="29628" r="26724"/>
            <a:stretch>
              <a:fillRect/>
            </a:stretch>
          </p:blipFill>
          <p:spPr>
            <a:xfrm>
              <a:off x="9435151" y="878488"/>
              <a:ext cx="851359" cy="1492942"/>
            </a:xfrm>
            <a:prstGeom prst="rect">
              <a:avLst/>
            </a:prstGeom>
            <a:noFill/>
            <a:ln>
              <a:solidFill>
                <a:srgbClr val="C0C0C0"/>
              </a:solidFill>
            </a:ln>
          </p:spPr>
        </p:pic>
      </p:grpSp>
    </p:spTree>
    <p:extLst>
      <p:ext uri="{BB962C8B-B14F-4D97-AF65-F5344CB8AC3E}">
        <p14:creationId xmlns:p14="http://schemas.microsoft.com/office/powerpoint/2010/main" val="30903854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a:t>
            </a:r>
            <a:r>
              <a:rPr lang="en-US" b="1" dirty="0" smtClean="0"/>
              <a:t>some</a:t>
            </a:r>
            <a:r>
              <a:rPr lang="en-US" dirty="0" smtClean="0"/>
              <a:t> of the key standards organizations?</a:t>
            </a:r>
            <a:endParaRPr lang="en-US" dirty="0"/>
          </a:p>
        </p:txBody>
      </p:sp>
      <p:grpSp>
        <p:nvGrpSpPr>
          <p:cNvPr id="6" name="Group 5"/>
          <p:cNvGrpSpPr/>
          <p:nvPr/>
        </p:nvGrpSpPr>
        <p:grpSpPr>
          <a:xfrm>
            <a:off x="1254504" y="1522958"/>
            <a:ext cx="8492023" cy="4182182"/>
            <a:chOff x="3252418" y="1533466"/>
            <a:chExt cx="8492023" cy="4182182"/>
          </a:xfrm>
        </p:grpSpPr>
        <p:sp>
          <p:nvSpPr>
            <p:cNvPr id="7" name="Text Box 49"/>
            <p:cNvSpPr txBox="1">
              <a:spLocks noChangeArrowheads="1"/>
            </p:cNvSpPr>
            <p:nvPr/>
          </p:nvSpPr>
          <p:spPr bwMode="auto">
            <a:xfrm>
              <a:off x="4088142" y="1832906"/>
              <a:ext cx="6629400" cy="52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600" dirty="0" smtClean="0"/>
                <a:t>Application Layer</a:t>
              </a:r>
            </a:p>
            <a:p>
              <a:pPr algn="ctr">
                <a:lnSpc>
                  <a:spcPct val="90000"/>
                </a:lnSpc>
              </a:pPr>
              <a:r>
                <a:rPr lang="en-US" sz="1600" dirty="0" smtClean="0"/>
                <a:t>(Your application here)</a:t>
              </a:r>
            </a:p>
          </p:txBody>
        </p:sp>
        <p:grpSp>
          <p:nvGrpSpPr>
            <p:cNvPr id="8" name="Group 7"/>
            <p:cNvGrpSpPr/>
            <p:nvPr/>
          </p:nvGrpSpPr>
          <p:grpSpPr>
            <a:xfrm>
              <a:off x="3252418" y="1533466"/>
              <a:ext cx="8492023" cy="4182182"/>
              <a:chOff x="3252418" y="1533466"/>
              <a:chExt cx="8492023" cy="4182182"/>
            </a:xfrm>
          </p:grpSpPr>
          <p:sp>
            <p:nvSpPr>
              <p:cNvPr id="9" name="Text Box 50"/>
              <p:cNvSpPr txBox="1">
                <a:spLocks noChangeArrowheads="1"/>
              </p:cNvSpPr>
              <p:nvPr/>
            </p:nvSpPr>
            <p:spPr bwMode="auto">
              <a:xfrm>
                <a:off x="5512659" y="2714297"/>
                <a:ext cx="3889375" cy="8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800" dirty="0" smtClean="0"/>
                  <a:t>IETF, W3C,MPEG,</a:t>
                </a:r>
              </a:p>
              <a:p>
                <a:pPr algn="ctr">
                  <a:lnSpc>
                    <a:spcPct val="90000"/>
                  </a:lnSpc>
                </a:pPr>
                <a:r>
                  <a:rPr lang="en-US" sz="1800" dirty="0" smtClean="0"/>
                  <a:t>DMTF, TMF, XSF,</a:t>
                </a:r>
              </a:p>
              <a:p>
                <a:pPr algn="ctr">
                  <a:lnSpc>
                    <a:spcPct val="90000"/>
                  </a:lnSpc>
                </a:pPr>
                <a:r>
                  <a:rPr lang="en-US" sz="1800" dirty="0" smtClean="0"/>
                  <a:t>ISO, ITU-T</a:t>
                </a:r>
                <a:endParaRPr lang="en-US" sz="1800" dirty="0"/>
              </a:p>
            </p:txBody>
          </p:sp>
          <p:grpSp>
            <p:nvGrpSpPr>
              <p:cNvPr id="10" name="Group 9"/>
              <p:cNvGrpSpPr/>
              <p:nvPr/>
            </p:nvGrpSpPr>
            <p:grpSpPr>
              <a:xfrm>
                <a:off x="3252418" y="1533466"/>
                <a:ext cx="8492023" cy="4182182"/>
                <a:chOff x="3252418" y="1533466"/>
                <a:chExt cx="8492023" cy="4182182"/>
              </a:xfrm>
            </p:grpSpPr>
            <p:grpSp>
              <p:nvGrpSpPr>
                <p:cNvPr id="11" name="Group 10"/>
                <p:cNvGrpSpPr/>
                <p:nvPr/>
              </p:nvGrpSpPr>
              <p:grpSpPr>
                <a:xfrm>
                  <a:off x="3252418" y="1533466"/>
                  <a:ext cx="8492023" cy="4182182"/>
                  <a:chOff x="3252418" y="1533466"/>
                  <a:chExt cx="8492023" cy="4182182"/>
                </a:xfrm>
              </p:grpSpPr>
              <p:grpSp>
                <p:nvGrpSpPr>
                  <p:cNvPr id="13" name="Group 12"/>
                  <p:cNvGrpSpPr/>
                  <p:nvPr/>
                </p:nvGrpSpPr>
                <p:grpSpPr>
                  <a:xfrm>
                    <a:off x="3252418" y="1533466"/>
                    <a:ext cx="8492023" cy="4182182"/>
                    <a:chOff x="3628883" y="2075602"/>
                    <a:chExt cx="8115558" cy="3640046"/>
                  </a:xfrm>
                </p:grpSpPr>
                <p:grpSp>
                  <p:nvGrpSpPr>
                    <p:cNvPr id="15" name="Group 14"/>
                    <p:cNvGrpSpPr/>
                    <p:nvPr/>
                  </p:nvGrpSpPr>
                  <p:grpSpPr>
                    <a:xfrm>
                      <a:off x="3628883" y="2075602"/>
                      <a:ext cx="8115558" cy="3640046"/>
                      <a:chOff x="2307668" y="2323434"/>
                      <a:chExt cx="7468341" cy="3082421"/>
                    </a:xfrm>
                  </p:grpSpPr>
                  <p:grpSp>
                    <p:nvGrpSpPr>
                      <p:cNvPr id="19" name="Group 18"/>
                      <p:cNvGrpSpPr/>
                      <p:nvPr/>
                    </p:nvGrpSpPr>
                    <p:grpSpPr>
                      <a:xfrm>
                        <a:off x="2307668" y="2323434"/>
                        <a:ext cx="7468341" cy="3082421"/>
                        <a:chOff x="1130602" y="1781299"/>
                        <a:chExt cx="7468341" cy="3082421"/>
                      </a:xfrm>
                    </p:grpSpPr>
                    <p:sp>
                      <p:nvSpPr>
                        <p:cNvPr id="21" name="Freeform 20"/>
                        <p:cNvSpPr/>
                        <p:nvPr/>
                      </p:nvSpPr>
                      <p:spPr>
                        <a:xfrm>
                          <a:off x="1130602" y="1781299"/>
                          <a:ext cx="3304626" cy="3082421"/>
                        </a:xfrm>
                        <a:custGeom>
                          <a:avLst/>
                          <a:gdLst>
                            <a:gd name="connsiteX0" fmla="*/ 0 w 3304626"/>
                            <a:gd name="connsiteY0" fmla="*/ 0 h 3082421"/>
                            <a:gd name="connsiteX1" fmla="*/ 3252418 w 3304626"/>
                            <a:gd name="connsiteY1" fmla="*/ 1533466 h 3082421"/>
                            <a:gd name="connsiteX2" fmla="*/ 2090840 w 3304626"/>
                            <a:gd name="connsiteY2" fmla="*/ 3082421 h 3082421"/>
                          </a:gdLst>
                          <a:ahLst/>
                          <a:cxnLst>
                            <a:cxn ang="0">
                              <a:pos x="connsiteX0" y="connsiteY0"/>
                            </a:cxn>
                            <a:cxn ang="0">
                              <a:pos x="connsiteX1" y="connsiteY1"/>
                            </a:cxn>
                            <a:cxn ang="0">
                              <a:pos x="connsiteX2" y="connsiteY2"/>
                            </a:cxn>
                          </a:cxnLst>
                          <a:rect l="l" t="t" r="r" b="b"/>
                          <a:pathLst>
                            <a:path w="3304626" h="3082421">
                              <a:moveTo>
                                <a:pt x="0" y="0"/>
                              </a:moveTo>
                              <a:cubicBezTo>
                                <a:pt x="1451972" y="509864"/>
                                <a:pt x="2903945" y="1019729"/>
                                <a:pt x="3252418" y="1533466"/>
                              </a:cubicBezTo>
                              <a:cubicBezTo>
                                <a:pt x="3600891" y="2047203"/>
                                <a:pt x="2090840" y="3082421"/>
                                <a:pt x="2090840" y="308242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Freeform 21"/>
                        <p:cNvSpPr/>
                        <p:nvPr/>
                      </p:nvSpPr>
                      <p:spPr>
                        <a:xfrm flipH="1">
                          <a:off x="5294317" y="1781299"/>
                          <a:ext cx="3304626" cy="3082421"/>
                        </a:xfrm>
                        <a:custGeom>
                          <a:avLst/>
                          <a:gdLst>
                            <a:gd name="connsiteX0" fmla="*/ 0 w 3304626"/>
                            <a:gd name="connsiteY0" fmla="*/ 0 h 3082421"/>
                            <a:gd name="connsiteX1" fmla="*/ 3252418 w 3304626"/>
                            <a:gd name="connsiteY1" fmla="*/ 1533466 h 3082421"/>
                            <a:gd name="connsiteX2" fmla="*/ 2090840 w 3304626"/>
                            <a:gd name="connsiteY2" fmla="*/ 3082421 h 3082421"/>
                          </a:gdLst>
                          <a:ahLst/>
                          <a:cxnLst>
                            <a:cxn ang="0">
                              <a:pos x="connsiteX0" y="connsiteY0"/>
                            </a:cxn>
                            <a:cxn ang="0">
                              <a:pos x="connsiteX1" y="connsiteY1"/>
                            </a:cxn>
                            <a:cxn ang="0">
                              <a:pos x="connsiteX2" y="connsiteY2"/>
                            </a:cxn>
                          </a:cxnLst>
                          <a:rect l="l" t="t" r="r" b="b"/>
                          <a:pathLst>
                            <a:path w="3304626" h="3082421">
                              <a:moveTo>
                                <a:pt x="0" y="0"/>
                              </a:moveTo>
                              <a:cubicBezTo>
                                <a:pt x="1451972" y="509864"/>
                                <a:pt x="2903945" y="1019729"/>
                                <a:pt x="3252418" y="1533466"/>
                              </a:cubicBezTo>
                              <a:cubicBezTo>
                                <a:pt x="3600891" y="2047203"/>
                                <a:pt x="2090840" y="3082421"/>
                                <a:pt x="2090840" y="308242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3" name="Straight Connector 22"/>
                        <p:cNvCxnSpPr>
                          <a:stCxn id="21" idx="2"/>
                        </p:cNvCxnSpPr>
                        <p:nvPr/>
                      </p:nvCxnSpPr>
                      <p:spPr>
                        <a:xfrm>
                          <a:off x="3221442" y="4863720"/>
                          <a:ext cx="3298882"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20" name="Straight Connector 19"/>
                      <p:cNvCxnSpPr>
                        <a:stCxn id="21" idx="0"/>
                      </p:cNvCxnSpPr>
                      <p:nvPr/>
                    </p:nvCxnSpPr>
                    <p:spPr>
                      <a:xfrm>
                        <a:off x="2307668" y="2323434"/>
                        <a:ext cx="7468341" cy="0"/>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16" name="Straight Connector 15"/>
                    <p:cNvCxnSpPr>
                      <a:stCxn id="21" idx="1"/>
                      <a:endCxn id="22" idx="1"/>
                    </p:cNvCxnSpPr>
                    <p:nvPr/>
                  </p:nvCxnSpPr>
                  <p:spPr>
                    <a:xfrm>
                      <a:off x="7163161" y="3886479"/>
                      <a:ext cx="104700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095992" y="4530314"/>
                      <a:ext cx="1177066"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7356661" y="4047207"/>
                      <a:ext cx="654408" cy="321456"/>
                    </a:xfrm>
                    <a:prstGeom prst="rect">
                      <a:avLst/>
                    </a:prstGeom>
                    <a:noFill/>
                  </p:spPr>
                  <p:txBody>
                    <a:bodyPr wrap="none" rtlCol="0">
                      <a:spAutoFit/>
                    </a:bodyPr>
                    <a:lstStyle/>
                    <a:p>
                      <a:r>
                        <a:rPr lang="en-US" b="1" dirty="0" smtClean="0">
                          <a:solidFill>
                            <a:schemeClr val="tx2"/>
                          </a:solidFill>
                        </a:rPr>
                        <a:t>IETF</a:t>
                      </a:r>
                    </a:p>
                  </p:txBody>
                </p:sp>
              </p:grpSp>
              <p:cxnSp>
                <p:nvCxnSpPr>
                  <p:cNvPr id="14" name="Straight Connector 13"/>
                  <p:cNvCxnSpPr/>
                  <p:nvPr/>
                </p:nvCxnSpPr>
                <p:spPr>
                  <a:xfrm>
                    <a:off x="5761427" y="2664203"/>
                    <a:ext cx="346924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12" name="Text Box 50"/>
                <p:cNvSpPr txBox="1">
                  <a:spLocks noChangeArrowheads="1"/>
                </p:cNvSpPr>
                <p:nvPr/>
              </p:nvSpPr>
              <p:spPr bwMode="auto">
                <a:xfrm>
                  <a:off x="5546271" y="4702843"/>
                  <a:ext cx="3889375" cy="8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2"/>
                      </a:solidFill>
                      <a:latin typeface="Arial" charset="0"/>
                      <a:ea typeface="ＭＳ Ｐゴシック" charset="0"/>
                      <a:cs typeface="ＭＳ Ｐゴシック" charset="0"/>
                    </a:defRPr>
                  </a:lvl1pPr>
                  <a:lvl2pPr marL="37931725" indent="-37474525" eaLnBrk="0" hangingPunct="0">
                    <a:defRPr sz="2400" b="1">
                      <a:solidFill>
                        <a:schemeClr val="tx2"/>
                      </a:solidFill>
                      <a:latin typeface="Arial" charset="0"/>
                      <a:ea typeface="ＭＳ Ｐゴシック" charset="0"/>
                    </a:defRPr>
                  </a:lvl2pPr>
                  <a:lvl3pPr eaLnBrk="0" hangingPunct="0">
                    <a:defRPr sz="2400" b="1">
                      <a:solidFill>
                        <a:schemeClr val="tx2"/>
                      </a:solidFill>
                      <a:latin typeface="Arial" charset="0"/>
                      <a:ea typeface="ＭＳ Ｐゴシック" charset="0"/>
                    </a:defRPr>
                  </a:lvl3pPr>
                  <a:lvl4pPr eaLnBrk="0" hangingPunct="0">
                    <a:defRPr sz="2400" b="1">
                      <a:solidFill>
                        <a:schemeClr val="tx2"/>
                      </a:solidFill>
                      <a:latin typeface="Arial" charset="0"/>
                      <a:ea typeface="ＭＳ Ｐゴシック" charset="0"/>
                    </a:defRPr>
                  </a:lvl4pPr>
                  <a:lvl5pPr eaLnBrk="0" hangingPunct="0">
                    <a:defRPr sz="2400" b="1">
                      <a:solidFill>
                        <a:schemeClr val="tx2"/>
                      </a:solidFill>
                      <a:latin typeface="Arial" charset="0"/>
                      <a:ea typeface="ＭＳ Ｐゴシック" charset="0"/>
                    </a:defRPr>
                  </a:lvl5pPr>
                  <a:lvl6pPr marL="457200" eaLnBrk="0" fontAlgn="base" hangingPunct="0">
                    <a:spcBef>
                      <a:spcPct val="0"/>
                    </a:spcBef>
                    <a:spcAft>
                      <a:spcPct val="0"/>
                    </a:spcAft>
                    <a:defRPr sz="2400" b="1">
                      <a:solidFill>
                        <a:schemeClr val="tx2"/>
                      </a:solidFill>
                      <a:latin typeface="Arial" charset="0"/>
                      <a:ea typeface="ＭＳ Ｐゴシック" charset="0"/>
                    </a:defRPr>
                  </a:lvl6pPr>
                  <a:lvl7pPr marL="914400" eaLnBrk="0" fontAlgn="base" hangingPunct="0">
                    <a:spcBef>
                      <a:spcPct val="0"/>
                    </a:spcBef>
                    <a:spcAft>
                      <a:spcPct val="0"/>
                    </a:spcAft>
                    <a:defRPr sz="2400" b="1">
                      <a:solidFill>
                        <a:schemeClr val="tx2"/>
                      </a:solidFill>
                      <a:latin typeface="Arial" charset="0"/>
                      <a:ea typeface="ＭＳ Ｐゴシック" charset="0"/>
                    </a:defRPr>
                  </a:lvl7pPr>
                  <a:lvl8pPr marL="1371600" eaLnBrk="0" fontAlgn="base" hangingPunct="0">
                    <a:spcBef>
                      <a:spcPct val="0"/>
                    </a:spcBef>
                    <a:spcAft>
                      <a:spcPct val="0"/>
                    </a:spcAft>
                    <a:defRPr sz="2400" b="1">
                      <a:solidFill>
                        <a:schemeClr val="tx2"/>
                      </a:solidFill>
                      <a:latin typeface="Arial" charset="0"/>
                      <a:ea typeface="ＭＳ Ｐゴシック" charset="0"/>
                    </a:defRPr>
                  </a:lvl8pPr>
                  <a:lvl9pPr marL="1828800" eaLnBrk="0" fontAlgn="base" hangingPunct="0">
                    <a:spcBef>
                      <a:spcPct val="0"/>
                    </a:spcBef>
                    <a:spcAft>
                      <a:spcPct val="0"/>
                    </a:spcAft>
                    <a:defRPr sz="2400" b="1">
                      <a:solidFill>
                        <a:schemeClr val="tx2"/>
                      </a:solidFill>
                      <a:latin typeface="Arial" charset="0"/>
                      <a:ea typeface="ＭＳ Ｐゴシック" charset="0"/>
                    </a:defRPr>
                  </a:lvl9pPr>
                </a:lstStyle>
                <a:p>
                  <a:pPr algn="ctr">
                    <a:lnSpc>
                      <a:spcPct val="90000"/>
                    </a:lnSpc>
                  </a:pPr>
                  <a:r>
                    <a:rPr lang="en-US" sz="1800" dirty="0" smtClean="0"/>
                    <a:t>IEEE, ITU-T, 3GPP</a:t>
                  </a:r>
                </a:p>
                <a:p>
                  <a:pPr algn="ctr">
                    <a:lnSpc>
                      <a:spcPct val="90000"/>
                    </a:lnSpc>
                  </a:pPr>
                  <a:r>
                    <a:rPr lang="en-US" sz="1800" dirty="0" smtClean="0"/>
                    <a:t>GSMA, MEF, BBF,</a:t>
                  </a:r>
                </a:p>
                <a:p>
                  <a:pPr algn="ctr">
                    <a:lnSpc>
                      <a:spcPct val="90000"/>
                    </a:lnSpc>
                  </a:pPr>
                  <a:r>
                    <a:rPr lang="en-US" sz="1800" dirty="0" smtClean="0"/>
                    <a:t>ETSI, ANSI, and more</a:t>
                  </a:r>
                  <a:endParaRPr lang="en-US" sz="1800" dirty="0"/>
                </a:p>
              </p:txBody>
            </p:sp>
          </p:grpSp>
        </p:grpSp>
      </p:grpSp>
    </p:spTree>
    <p:extLst>
      <p:ext uri="{BB962C8B-B14F-4D97-AF65-F5344CB8AC3E}">
        <p14:creationId xmlns:p14="http://schemas.microsoft.com/office/powerpoint/2010/main" val="101412271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observations</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2800" dirty="0"/>
              <a:t>Each and every sector we are looking at today makes use of Internet technologies</a:t>
            </a:r>
            <a:r>
              <a:rPr lang="en-US" sz="2800" dirty="0" smtClean="0"/>
              <a:t>.</a:t>
            </a:r>
          </a:p>
          <a:p>
            <a:pPr marL="514350" indent="-514350">
              <a:buFont typeface="+mj-lt"/>
              <a:buAutoNum type="arabicPeriod"/>
            </a:pPr>
            <a:r>
              <a:rPr lang="en-US" sz="2800" dirty="0" smtClean="0"/>
              <a:t>The </a:t>
            </a:r>
            <a:r>
              <a:rPr lang="en-US" sz="2800" dirty="0"/>
              <a:t>common standards used by all of these sectors are open and voluntary, and were developed through broad industry consensus</a:t>
            </a:r>
            <a:r>
              <a:rPr lang="en-US" sz="2800" dirty="0" smtClean="0"/>
              <a:t>.</a:t>
            </a:r>
          </a:p>
          <a:p>
            <a:pPr marL="514350" indent="-514350">
              <a:buFont typeface="+mj-lt"/>
              <a:buAutoNum type="arabicPeriod"/>
            </a:pPr>
            <a:r>
              <a:rPr lang="en-US" sz="2800" dirty="0"/>
              <a:t>The voluntary standards ecosystem that exists is itself healthy, and what has made possible adoption of Internet-based technology by over 2 billion people</a:t>
            </a:r>
            <a:r>
              <a:rPr lang="en-US" sz="2800" dirty="0" smtClean="0"/>
              <a:t>.</a:t>
            </a:r>
          </a:p>
          <a:p>
            <a:pPr marL="514350" indent="-514350">
              <a:buFont typeface="+mj-lt"/>
              <a:buAutoNum type="arabicPeriod"/>
            </a:pPr>
            <a:r>
              <a:rPr lang="en-US" sz="2800" dirty="0"/>
              <a:t>Common interoperable architectural building blocks, therefore, are good, and are met best with global approaches. </a:t>
            </a:r>
            <a:endParaRPr lang="en-US" sz="2800" dirty="0" smtClean="0"/>
          </a:p>
          <a:p>
            <a:endParaRPr lang="en-US" sz="2400" dirty="0"/>
          </a:p>
        </p:txBody>
      </p:sp>
    </p:spTree>
    <p:extLst>
      <p:ext uri="{BB962C8B-B14F-4D97-AF65-F5344CB8AC3E}">
        <p14:creationId xmlns:p14="http://schemas.microsoft.com/office/powerpoint/2010/main" val="181406661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isco_Arial_16x9">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Cisco_Arial_16x9.thmx</Template>
  <TotalTime>120</TotalTime>
  <Words>1622</Words>
  <Application>Microsoft Macintosh PowerPoint</Application>
  <PresentationFormat>Custom</PresentationFormat>
  <Paragraphs>180</Paragraphs>
  <Slides>14</Slides>
  <Notes>9</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Cisco_Arial_16x9</vt:lpstr>
      <vt:lpstr>An Industry View Toward The Global Standards Ecosystem</vt:lpstr>
      <vt:lpstr>National Standards – Telephone plugs</vt:lpstr>
      <vt:lpstr>Global Standards</vt:lpstr>
      <vt:lpstr>Cisco View Towards</vt:lpstr>
      <vt:lpstr>e-Health Example: A Vast Ecosystem That Varies Geographically</vt:lpstr>
      <vt:lpstr>The Networking Martini Glass</vt:lpstr>
      <vt:lpstr>The Networking Martini Glass</vt:lpstr>
      <vt:lpstr>What are some of the key standards organizations?</vt:lpstr>
      <vt:lpstr>Our observations</vt:lpstr>
      <vt:lpstr>Bringing it all together: Cloud-based technology, REALLY!</vt:lpstr>
      <vt:lpstr>                                    Converging Evolution of IP and Mobile Networks </vt:lpstr>
      <vt:lpstr>Where do we do the work?</vt:lpstr>
      <vt:lpstr>PowerPoint Presentation</vt:lpstr>
      <vt:lpstr>Thank you!</vt:lpstr>
    </vt:vector>
  </TitlesOfParts>
  <Company>Cisco Systems,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Industry View Toward The Global Standards Ecosystem</dc:title>
  <dc:creator>Eliot Lear</dc:creator>
  <cp:lastModifiedBy>Monique Morrow</cp:lastModifiedBy>
  <cp:revision>18</cp:revision>
  <dcterms:created xsi:type="dcterms:W3CDTF">2012-10-29T13:16:50Z</dcterms:created>
  <dcterms:modified xsi:type="dcterms:W3CDTF">2012-11-02T17:00:48Z</dcterms:modified>
</cp:coreProperties>
</file>