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8844-2CD9-48AB-BC31-74C35DBFCF9C}" type="datetimeFigureOut">
              <a:rPr lang="en-CA" smtClean="0"/>
              <a:pPr/>
              <a:t>03/11/2016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55179-46E2-40C1-833B-3A781A65354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Interplay between Study Groups and TSAG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Bruce Gracie, TSAG Chairman</a:t>
            </a:r>
          </a:p>
          <a:p>
            <a:r>
              <a:rPr lang="en-CA" dirty="0"/>
              <a:t> </a:t>
            </a:r>
            <a:r>
              <a:rPr lang="en-CA" b="1" dirty="0"/>
              <a:t>ITU-T Study Group Leadership Meeting, November 4, 2016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fontAlgn="base" hangingPunct="0"/>
            <a:r>
              <a:rPr lang="en-GB" dirty="0"/>
              <a:t>WTSA-16 Plenary was requested to instruct TSAG to conduct a holistic review of document development and approval procedures across Resolution 1, Recommendation ITU-T A.1, and Recommendation ITU-T A.13, and to prepare a proposal to the next Assembly.</a:t>
            </a:r>
            <a:endParaRPr lang="en-US" dirty="0"/>
          </a:p>
          <a:p>
            <a:pPr marL="0" indent="0" fontAlgn="base" hangingPunct="0">
              <a:buNone/>
            </a:pPr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9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ITU-T Leadership Meeting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algn="ctr">
              <a:buNone/>
            </a:pPr>
            <a:r>
              <a:rPr lang="en-CA" sz="4400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CA" dirty="0"/>
          </a:p>
          <a:p>
            <a:r>
              <a:rPr lang="en-CA" dirty="0"/>
              <a:t>Resolution 1</a:t>
            </a:r>
          </a:p>
          <a:p>
            <a:pPr>
              <a:buNone/>
            </a:pPr>
            <a:r>
              <a:rPr lang="en-CA" dirty="0"/>
              <a:t>	- Rules of Procedure of ITU-T</a:t>
            </a:r>
          </a:p>
          <a:p>
            <a:pPr>
              <a:buNone/>
            </a:pPr>
            <a:r>
              <a:rPr lang="en-CA" dirty="0"/>
              <a:t>	- Section 4: TSAG</a:t>
            </a:r>
          </a:p>
          <a:p>
            <a:r>
              <a:rPr lang="en-CA" dirty="0"/>
              <a:t>Resolution 45 – Coordination of standardization work across study groups and role of TSAG</a:t>
            </a:r>
          </a:p>
          <a:p>
            <a:r>
              <a:rPr lang="en-CA" dirty="0"/>
              <a:t>Recommendation A.1</a:t>
            </a:r>
          </a:p>
          <a:p>
            <a:pPr>
              <a:buNone/>
            </a:pPr>
            <a:r>
              <a:rPr lang="en-CA" dirty="0"/>
              <a:t>	- Working methods for study groups of ITU-T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Electronic Working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Regular updates are published by TSB</a:t>
            </a:r>
          </a:p>
          <a:p>
            <a:r>
              <a:rPr lang="en-CA" dirty="0"/>
              <a:t>Procedures of Rec. A.1 should now be applied to electronic rapporteur meetings, i.e. meetings with remote participation; meeting platform based on SharePoint for uploading</a:t>
            </a:r>
          </a:p>
          <a:p>
            <a:r>
              <a:rPr lang="en-CA" dirty="0"/>
              <a:t>Supplement 4 approved re: remote participation</a:t>
            </a:r>
          </a:p>
          <a:p>
            <a:r>
              <a:rPr lang="en-CA" dirty="0"/>
              <a:t>Applications now designed to work first on mobile devices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Study Group structure – TSAG competent to establish or terminate study groups (Res. 22)</a:t>
            </a:r>
          </a:p>
          <a:p>
            <a:r>
              <a:rPr lang="en-CA" dirty="0"/>
              <a:t>Establishment/Revision/Termination of Questions</a:t>
            </a:r>
          </a:p>
          <a:p>
            <a:r>
              <a:rPr lang="en-CA" dirty="0"/>
              <a:t>Review of JCAs/GSIs</a:t>
            </a:r>
          </a:p>
          <a:p>
            <a:r>
              <a:rPr lang="en-CA" dirty="0"/>
              <a:t>Agreed in July 2016 to terminate concept of GSI; text in Recommendation A.1 amended accordingly.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ITU-T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ITU-T Strategic Plan 2016-2019 needs to be reviewed, particularly re: strategic goals, objectives, outputs, expected results</a:t>
            </a:r>
          </a:p>
          <a:p>
            <a:r>
              <a:rPr lang="en-CA" dirty="0"/>
              <a:t>ITU-T Operational Plan reviewed annually for approval by Council </a:t>
            </a:r>
          </a:p>
          <a:p>
            <a:r>
              <a:rPr lang="en-CA" dirty="0"/>
              <a:t>Linkage between operational, strategic and financial planning a critical function of TSAG, along with priorities/human &amp; financial resource requirements for the Sector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ITU-T Strategy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Review of current methodologies for the participation of Sector Members, Associates and Academia in ITU a key outcome of PP-14 (Resolution 187); other entities such as SMEs included as part of this review; recommendations of CWG-FHR to Council to be considered by PP-18; input from the Sectors an important element</a:t>
            </a:r>
          </a:p>
          <a:p>
            <a:r>
              <a:rPr lang="en-CA" dirty="0"/>
              <a:t>TSAG to implement relevant recommendations of the Review Committee (Resolution 82) and reflect functions in Resolution 22</a:t>
            </a:r>
          </a:p>
          <a:p>
            <a:r>
              <a:rPr lang="en-CA" dirty="0"/>
              <a:t>TSAG approved the establishment of a new Rapporteur Group on Standardization Strategy to be led by industry, in part to consider the recommendations of the CTO meetings (Resolution 68)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Cooperation and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/>
              <a:t>TSAG approved MOD Rec. A.5 (referencing), new A.25 (incorporation), and new Supplement 5 (cooperation with external entities and SDOs) </a:t>
            </a:r>
          </a:p>
          <a:p>
            <a:r>
              <a:rPr lang="en-CA" dirty="0"/>
              <a:t>Procedures enhanced to strengthen collaboration Internally with ITU-R, ITU-D and General Secretariat – Inter-Sector Coordination Team and Inter-Sector Coordination Task Force – eliminate duplication and optimize use of resources</a:t>
            </a:r>
          </a:p>
          <a:p>
            <a:r>
              <a:rPr lang="en-CA" dirty="0"/>
              <a:t>Process underway to consider guidelines on “technical” issues for cooperation with open source communities</a:t>
            </a:r>
          </a:p>
          <a:p>
            <a:pPr>
              <a:buNone/>
            </a:pPr>
            <a:r>
              <a:rPr lang="en-CA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Cooperation and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dirty="0"/>
              <a:t>ISO/IEC JTC 1 (Rec. A.23); </a:t>
            </a:r>
          </a:p>
          <a:p>
            <a:r>
              <a:rPr lang="en-CA" dirty="0"/>
              <a:t>World Standards Cooperation</a:t>
            </a:r>
          </a:p>
          <a:p>
            <a:r>
              <a:rPr lang="en-CA" dirty="0"/>
              <a:t>Guidelines for collaboration with IETF (Supplement 3)</a:t>
            </a:r>
          </a:p>
          <a:p>
            <a:r>
              <a:rPr lang="en-CA" dirty="0"/>
              <a:t>GSC scope enhanced with the inclusion of IEC, ISO and IEEE-SA in annual meetings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TSAG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Follow-up actions to WTSA Resolutions</a:t>
            </a:r>
          </a:p>
          <a:p>
            <a:r>
              <a:rPr lang="en-CA" dirty="0"/>
              <a:t>Working methods and structure (e.g. refinements to be considered on ongoing basis pursuant to Res. 22, as reflected in part in A-series Recs.); rationalization and review of WTSA resolutions needed to reduce duplication and redundancies</a:t>
            </a:r>
          </a:p>
          <a:p>
            <a:r>
              <a:rPr lang="en-CA" dirty="0"/>
              <a:t>Continuing to strengthen cooperation and collaboration with other SDOs and external organizations </a:t>
            </a:r>
            <a:r>
              <a:rPr lang="en-CA"/>
              <a:t>and entities 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71E61F7BF2045BA2E801BFAFD5B62" ma:contentTypeVersion="3" ma:contentTypeDescription="Create a new document." ma:contentTypeScope="" ma:versionID="a27d92b79c6bff67210395b1cddc7e9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E3A85-1E78-4BCB-AEEF-EBBD2531D32A}"/>
</file>

<file path=customXml/itemProps2.xml><?xml version="1.0" encoding="utf-8"?>
<ds:datastoreItem xmlns:ds="http://schemas.openxmlformats.org/officeDocument/2006/customXml" ds:itemID="{BC3E401B-0A3D-4C36-903B-61F941D5AA84}"/>
</file>

<file path=customXml/itemProps3.xml><?xml version="1.0" encoding="utf-8"?>
<ds:datastoreItem xmlns:ds="http://schemas.openxmlformats.org/officeDocument/2006/customXml" ds:itemID="{9DA48B79-90A6-47F6-8248-8D1BD343BA0C}"/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508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Interplay between Study Groups and TSAG</vt:lpstr>
      <vt:lpstr>Working Methods</vt:lpstr>
      <vt:lpstr>Electronic Working Methods</vt:lpstr>
      <vt:lpstr>Work Programme</vt:lpstr>
      <vt:lpstr>ITU-T Strategy</vt:lpstr>
      <vt:lpstr>ITU-T Strategy Cont’d</vt:lpstr>
      <vt:lpstr>Cooperation and Collaboration</vt:lpstr>
      <vt:lpstr>Cooperation and Collaboration</vt:lpstr>
      <vt:lpstr>TSAG Challenges</vt:lpstr>
      <vt:lpstr>TSAG Challenges</vt:lpstr>
      <vt:lpstr>ITU-T Leadership Meeting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Interplay between Study Groups and TSAG</dc:title>
  <dc:creator>GracieB</dc:creator>
  <cp:lastModifiedBy>Bruce Gracie</cp:lastModifiedBy>
  <cp:revision>18</cp:revision>
  <dcterms:created xsi:type="dcterms:W3CDTF">2013-01-10T11:50:17Z</dcterms:created>
  <dcterms:modified xsi:type="dcterms:W3CDTF">2016-11-03T14:18:44Z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0x0101007EE71E61F7BF2045BA2E801BFAFD5B62</vt:lpwstr>
  </property>
</Properties>
</file>