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6" r:id="rId5"/>
    <p:sldId id="276" r:id="rId6"/>
    <p:sldId id="274" r:id="rId7"/>
    <p:sldId id="267" r:id="rId8"/>
    <p:sldId id="273" r:id="rId9"/>
    <p:sldId id="272" r:id="rId10"/>
    <p:sldId id="270" r:id="rId11"/>
    <p:sldId id="269" r:id="rId12"/>
    <p:sldId id="268" r:id="rId13"/>
    <p:sldId id="275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6FAF2A6-609A-440B-88C3-55DD6EB922AF}">
          <p14:sldIdLst>
            <p14:sldId id="266"/>
            <p14:sldId id="276"/>
          </p14:sldIdLst>
        </p14:section>
        <p14:section name="Untitled Section" id="{DD94280A-9EE1-489A-90D3-21285A3276AB}">
          <p14:sldIdLst>
            <p14:sldId id="274"/>
            <p14:sldId id="267"/>
            <p14:sldId id="273"/>
            <p14:sldId id="272"/>
            <p14:sldId id="270"/>
            <p14:sldId id="269"/>
            <p14:sldId id="268"/>
            <p14:sldId id="275"/>
            <p14:sldId id="26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57" autoAdjust="0"/>
    <p:restoredTop sz="94653"/>
  </p:normalViewPr>
  <p:slideViewPr>
    <p:cSldViewPr snapToGrid="0" snapToObjects="1" showGuides="1">
      <p:cViewPr varScale="1">
        <p:scale>
          <a:sx n="66" d="100"/>
          <a:sy n="66" d="100"/>
        </p:scale>
        <p:origin x="1388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5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ally blank no log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1217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60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tu.int/itu-t/ipr" TargetMode="External"/><Relationship Id="rId3" Type="http://schemas.openxmlformats.org/officeDocument/2006/relationships/hyperlink" Target="http://www.itu.int/itu-t/workprog" TargetMode="External"/><Relationship Id="rId7" Type="http://schemas.openxmlformats.org/officeDocument/2006/relationships/hyperlink" Target="http://www.itu.int/itu-t/recommendations" TargetMode="External"/><Relationship Id="rId2" Type="http://schemas.openxmlformats.org/officeDocument/2006/relationships/hyperlink" Target="http://handle.itu.int/11.1002/groups/sg1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tu.int/net/ITU-T/lists/rgm.aspx" TargetMode="External"/><Relationship Id="rId5" Type="http://schemas.openxmlformats.org/officeDocument/2006/relationships/hyperlink" Target="http://www.itu.int/net/itu-t/ls/ils.aspx" TargetMode="External"/><Relationship Id="rId4" Type="http://schemas.openxmlformats.org/officeDocument/2006/relationships/hyperlink" Target="http://www.itu.int/itu-t/aa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tu.int/ITU-T/services" TargetMode="External"/><Relationship Id="rId2" Type="http://schemas.openxmlformats.org/officeDocument/2006/relationships/hyperlink" Target="http://itu.int/TI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u.int/net4/ITU-T/search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79922" y="133888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/>
              <a:t>ITU-T Study Groups &amp; TSAG Chairmen </a:t>
            </a:r>
            <a:r>
              <a:rPr lang="en-US" dirty="0" smtClean="0"/>
              <a:t>Training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52349" y="3071372"/>
            <a:ext cx="6400800" cy="1752600"/>
          </a:xfrm>
        </p:spPr>
        <p:txBody>
          <a:bodyPr/>
          <a:lstStyle/>
          <a:p>
            <a:r>
              <a:rPr lang="en-US" dirty="0"/>
              <a:t>4 November 2016, </a:t>
            </a:r>
            <a:r>
              <a:rPr lang="en-US" dirty="0" err="1" smtClean="0"/>
              <a:t>Hammamet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4823972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r>
              <a:rPr lang="en-US" sz="3000" b="0" i="1" dirty="0" smtClean="0">
                <a:solidFill>
                  <a:srgbClr val="558ED5"/>
                </a:solidFill>
              </a:rPr>
              <a:t>By Alexander </a:t>
            </a:r>
            <a:r>
              <a:rPr lang="en-US" sz="3000" b="0" i="1" dirty="0" smtClean="0">
                <a:solidFill>
                  <a:srgbClr val="558ED5"/>
                </a:solidFill>
              </a:rPr>
              <a:t>NTOKO</a:t>
            </a:r>
          </a:p>
          <a:p>
            <a:r>
              <a:rPr lang="en-US" sz="3000" b="0" i="1" smtClean="0">
                <a:solidFill>
                  <a:srgbClr val="558ED5"/>
                </a:solidFill>
              </a:rPr>
              <a:t>Chief of </a:t>
            </a:r>
            <a:r>
              <a:rPr lang="en-US" sz="3000" b="0" i="1" dirty="0" smtClean="0">
                <a:solidFill>
                  <a:srgbClr val="558ED5"/>
                </a:solidFill>
              </a:rPr>
              <a:t>Operations and Planning Department</a:t>
            </a:r>
            <a:endParaRPr lang="en-US" sz="3000" b="0" i="1" dirty="0">
              <a:solidFill>
                <a:srgbClr val="558E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20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43840" y="426192"/>
            <a:ext cx="8229600" cy="1143000"/>
          </a:xfrm>
        </p:spPr>
        <p:txBody>
          <a:bodyPr/>
          <a:lstStyle/>
          <a:p>
            <a:r>
              <a:rPr lang="en-US" dirty="0"/>
              <a:t>Logistic &amp; Registration Services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1040" y="1877060"/>
            <a:ext cx="8229600" cy="383116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Provision of an annual badge to facilitate access to ITU premises;</a:t>
            </a:r>
          </a:p>
          <a:p>
            <a:r>
              <a:rPr lang="en-US" dirty="0" smtClean="0"/>
              <a:t>Allocation of a personal office at ITU Headquarters during Study Group meetings;</a:t>
            </a:r>
          </a:p>
          <a:p>
            <a:pPr lvl="1"/>
            <a:r>
              <a:rPr lang="en-US" dirty="0" smtClean="0"/>
              <a:t>Equipped with a computer, screen, printer and telephone (landline).</a:t>
            </a:r>
          </a:p>
          <a:p>
            <a:r>
              <a:rPr lang="en-US" dirty="0" smtClean="0"/>
              <a:t>Provision of a laptop on loan if necessary;</a:t>
            </a:r>
          </a:p>
          <a:p>
            <a:r>
              <a:rPr lang="en-US" dirty="0" smtClean="0"/>
              <a:t>Provision of preliminary and final list of participants for Study Group &amp; TSAG meetings; </a:t>
            </a:r>
          </a:p>
          <a:p>
            <a:pPr lvl="1"/>
            <a:r>
              <a:rPr lang="en-US" dirty="0" smtClean="0"/>
              <a:t>Structured after Region, Country &amp; Membership Status  </a:t>
            </a:r>
          </a:p>
          <a:p>
            <a:r>
              <a:rPr lang="en-US" dirty="0" smtClean="0"/>
              <a:t>Guidance on “Guest” invitations to Study Groups</a:t>
            </a:r>
          </a:p>
          <a:p>
            <a:pPr lvl="1"/>
            <a:r>
              <a:rPr lang="en-US" dirty="0" smtClean="0"/>
              <a:t>Chairmen vs TSB Director invitation to meetings</a:t>
            </a:r>
          </a:p>
          <a:p>
            <a:pPr lvl="1"/>
            <a:r>
              <a:rPr lang="en-US" dirty="0" smtClean="0"/>
              <a:t>ITU Convention 248A PP-98 7bis)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70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66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949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9700"/>
            <a:ext cx="8229600" cy="433662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ITU-T Online Resources </a:t>
            </a:r>
            <a:r>
              <a:rPr lang="en-US" dirty="0"/>
              <a:t>O</a:t>
            </a:r>
            <a:r>
              <a:rPr lang="en-US" dirty="0" smtClean="0"/>
              <a:t>verview</a:t>
            </a:r>
          </a:p>
          <a:p>
            <a:r>
              <a:rPr lang="en-US" dirty="0" smtClean="0"/>
              <a:t>ITU-T Mail Lists</a:t>
            </a:r>
          </a:p>
          <a:p>
            <a:r>
              <a:rPr lang="en-US" dirty="0" smtClean="0"/>
              <a:t>ITU-T Remote Participation </a:t>
            </a:r>
            <a:endParaRPr lang="en-US" dirty="0"/>
          </a:p>
          <a:p>
            <a:r>
              <a:rPr lang="en-US" dirty="0" smtClean="0"/>
              <a:t>ITU-T Direct Document Posting</a:t>
            </a:r>
          </a:p>
          <a:p>
            <a:r>
              <a:rPr lang="en-US" dirty="0" smtClean="0"/>
              <a:t>ITU-T Recommendation Publication</a:t>
            </a:r>
          </a:p>
          <a:p>
            <a:r>
              <a:rPr lang="en-US" dirty="0" smtClean="0"/>
              <a:t>ITU-T Global Search </a:t>
            </a:r>
          </a:p>
          <a:p>
            <a:r>
              <a:rPr lang="en-US" dirty="0" smtClean="0"/>
              <a:t>Rapporteur Group Meeting (RGM) |Document Management System</a:t>
            </a:r>
          </a:p>
          <a:p>
            <a:r>
              <a:rPr lang="en-US" dirty="0" smtClean="0"/>
              <a:t>Logistic &amp; </a:t>
            </a:r>
            <a:r>
              <a:rPr lang="en-US" dirty="0"/>
              <a:t>R</a:t>
            </a:r>
            <a:r>
              <a:rPr lang="en-US" dirty="0" smtClean="0"/>
              <a:t>egistration </a:t>
            </a:r>
            <a:r>
              <a:rPr lang="en-US" dirty="0"/>
              <a:t>S</a:t>
            </a:r>
            <a:r>
              <a:rPr lang="en-US" dirty="0" smtClean="0"/>
              <a:t>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61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232"/>
            <a:ext cx="8229600" cy="1143000"/>
          </a:xfrm>
        </p:spPr>
        <p:txBody>
          <a:bodyPr/>
          <a:lstStyle/>
          <a:p>
            <a:r>
              <a:rPr lang="en-US" dirty="0"/>
              <a:t>ITU-T </a:t>
            </a:r>
            <a:r>
              <a:rPr lang="en-US" dirty="0" smtClean="0"/>
              <a:t>Online </a:t>
            </a:r>
            <a:r>
              <a:rPr lang="en-US" dirty="0"/>
              <a:t>R</a:t>
            </a:r>
            <a:r>
              <a:rPr lang="en-US" dirty="0" smtClean="0"/>
              <a:t>esources </a:t>
            </a:r>
            <a:r>
              <a:rPr lang="en-US" dirty="0"/>
              <a:t>O</a:t>
            </a:r>
            <a:r>
              <a:rPr lang="en-US" dirty="0" smtClean="0"/>
              <a:t>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140" y="1754612"/>
            <a:ext cx="8229600" cy="383116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One website per Study Group</a:t>
            </a:r>
          </a:p>
          <a:p>
            <a:pPr lvl="1"/>
            <a:r>
              <a:rPr lang="en-US" dirty="0"/>
              <a:t>Study Group 15 sample: </a:t>
            </a:r>
            <a:r>
              <a:rPr lang="en-US" dirty="0">
                <a:hlinkClick r:id="rId2"/>
              </a:rPr>
              <a:t>handle.itu.int/11.1002/groups/sg15</a:t>
            </a:r>
            <a:endParaRPr lang="en-US" dirty="0"/>
          </a:p>
          <a:p>
            <a:pPr lvl="1"/>
            <a:r>
              <a:rPr lang="en-US" dirty="0"/>
              <a:t>New study period [2017-2020] is coming soon</a:t>
            </a:r>
          </a:p>
          <a:p>
            <a:r>
              <a:rPr lang="en-US" dirty="0"/>
              <a:t>Online resources across study periods:</a:t>
            </a:r>
          </a:p>
          <a:p>
            <a:pPr lvl="1"/>
            <a:r>
              <a:rPr lang="en-US" dirty="0"/>
              <a:t>Work programme: 	</a:t>
            </a:r>
            <a:r>
              <a:rPr lang="en-US" dirty="0" smtClean="0"/>
              <a:t>	</a:t>
            </a:r>
            <a:r>
              <a:rPr lang="en-US" dirty="0" smtClean="0">
                <a:hlinkClick r:id="rId3"/>
              </a:rPr>
              <a:t>itu.int/</a:t>
            </a:r>
            <a:r>
              <a:rPr lang="en-US" dirty="0" err="1" smtClean="0">
                <a:hlinkClick r:id="rId3"/>
              </a:rPr>
              <a:t>itu-t</a:t>
            </a:r>
            <a:r>
              <a:rPr lang="en-US" dirty="0" smtClean="0">
                <a:hlinkClick r:id="rId3"/>
              </a:rPr>
              <a:t>/</a:t>
            </a:r>
            <a:r>
              <a:rPr lang="en-US" dirty="0" err="1" smtClean="0">
                <a:hlinkClick r:id="rId3"/>
              </a:rPr>
              <a:t>workprog</a:t>
            </a:r>
            <a:r>
              <a:rPr lang="en-US" dirty="0">
                <a:hlinkClick r:id="rId3"/>
              </a:rPr>
              <a:t>/</a:t>
            </a:r>
            <a:endParaRPr lang="en-US" dirty="0"/>
          </a:p>
          <a:p>
            <a:pPr lvl="1"/>
            <a:r>
              <a:rPr lang="en-US" dirty="0"/>
              <a:t>AAP (ITU-T A.8): 	</a:t>
            </a:r>
            <a:r>
              <a:rPr lang="en-US" dirty="0" smtClean="0"/>
              <a:t>	</a:t>
            </a:r>
            <a:r>
              <a:rPr lang="en-US" dirty="0" smtClean="0">
                <a:hlinkClick r:id="rId4"/>
              </a:rPr>
              <a:t>itu.int/</a:t>
            </a:r>
            <a:r>
              <a:rPr lang="en-US" dirty="0" err="1" smtClean="0">
                <a:hlinkClick r:id="rId4"/>
              </a:rPr>
              <a:t>itu-t</a:t>
            </a:r>
            <a:r>
              <a:rPr lang="en-US" dirty="0" smtClean="0">
                <a:hlinkClick r:id="rId4"/>
              </a:rPr>
              <a:t>/</a:t>
            </a:r>
            <a:r>
              <a:rPr lang="en-US" dirty="0" err="1" smtClean="0">
                <a:hlinkClick r:id="rId4"/>
              </a:rPr>
              <a:t>aap</a:t>
            </a:r>
            <a:r>
              <a:rPr lang="en-US" dirty="0">
                <a:hlinkClick r:id="rId4"/>
              </a:rPr>
              <a:t>/</a:t>
            </a:r>
            <a:endParaRPr lang="en-US" dirty="0"/>
          </a:p>
          <a:p>
            <a:pPr lvl="1"/>
            <a:r>
              <a:rPr lang="en-US" dirty="0"/>
              <a:t>Liaison statements:	</a:t>
            </a:r>
            <a:r>
              <a:rPr lang="en-US" dirty="0" smtClean="0"/>
              <a:t>	</a:t>
            </a:r>
            <a:r>
              <a:rPr lang="en-US" dirty="0" smtClean="0">
                <a:hlinkClick r:id="rId5"/>
              </a:rPr>
              <a:t>itu.int/net/</a:t>
            </a:r>
            <a:r>
              <a:rPr lang="en-US" dirty="0" err="1" smtClean="0">
                <a:hlinkClick r:id="rId5"/>
              </a:rPr>
              <a:t>itu-t</a:t>
            </a:r>
            <a:r>
              <a:rPr lang="en-US" dirty="0" smtClean="0">
                <a:hlinkClick r:id="rId5"/>
              </a:rPr>
              <a:t>/ls/ils.aspx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/>
              <a:t>Rapporteurs Groups: </a:t>
            </a:r>
            <a:r>
              <a:rPr lang="en-US" dirty="0" smtClean="0"/>
              <a:t>	</a:t>
            </a:r>
            <a:r>
              <a:rPr lang="en-US" dirty="0" smtClean="0">
                <a:hlinkClick r:id="rId6"/>
              </a:rPr>
              <a:t>itu.int/net/ITU-T/lists/rgm.aspx</a:t>
            </a:r>
            <a:endParaRPr lang="en-US" dirty="0"/>
          </a:p>
          <a:p>
            <a:pPr lvl="1"/>
            <a:r>
              <a:rPr lang="en-US" dirty="0"/>
              <a:t>Recommendations: 	</a:t>
            </a:r>
            <a:r>
              <a:rPr lang="en-US" dirty="0" smtClean="0">
                <a:hlinkClick r:id="rId7"/>
              </a:rPr>
              <a:t>itu.int/</a:t>
            </a:r>
            <a:r>
              <a:rPr lang="en-US" dirty="0" err="1" smtClean="0">
                <a:hlinkClick r:id="rId7"/>
              </a:rPr>
              <a:t>itu-t</a:t>
            </a:r>
            <a:r>
              <a:rPr lang="en-US" dirty="0" smtClean="0">
                <a:hlinkClick r:id="rId7"/>
              </a:rPr>
              <a:t>/recommendations</a:t>
            </a:r>
            <a:r>
              <a:rPr lang="en-US" dirty="0">
                <a:hlinkClick r:id="rId7"/>
              </a:rPr>
              <a:t>/</a:t>
            </a:r>
            <a:endParaRPr lang="en-US" dirty="0"/>
          </a:p>
          <a:p>
            <a:pPr lvl="1"/>
            <a:r>
              <a:rPr lang="en-US" dirty="0"/>
              <a:t>Intellectual Property</a:t>
            </a:r>
            <a:r>
              <a:rPr lang="en-US" dirty="0" smtClean="0"/>
              <a:t>: 	</a:t>
            </a:r>
            <a:r>
              <a:rPr lang="en-US" dirty="0" smtClean="0">
                <a:hlinkClick r:id="rId8"/>
              </a:rPr>
              <a:t>itu.int/</a:t>
            </a:r>
            <a:r>
              <a:rPr lang="en-US" dirty="0" err="1" smtClean="0">
                <a:hlinkClick r:id="rId8"/>
              </a:rPr>
              <a:t>ipr</a:t>
            </a:r>
            <a:r>
              <a:rPr lang="en-US" dirty="0">
                <a:hlinkClick r:id="rId8"/>
              </a:rPr>
              <a:t>/</a:t>
            </a:r>
            <a:endParaRPr lang="en-US" dirty="0"/>
          </a:p>
          <a:p>
            <a:r>
              <a:rPr lang="en-US" dirty="0"/>
              <a:t>And many other resources:</a:t>
            </a:r>
          </a:p>
          <a:p>
            <a:pPr lvl="1"/>
            <a:r>
              <a:rPr lang="en-US" dirty="0"/>
              <a:t>Documentations, News, Special topics,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56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-167640" y="439848"/>
            <a:ext cx="6675120" cy="1143000"/>
          </a:xfrm>
        </p:spPr>
        <p:txBody>
          <a:bodyPr/>
          <a:lstStyle/>
          <a:p>
            <a:r>
              <a:rPr lang="en-US" dirty="0"/>
              <a:t>ITU-T </a:t>
            </a:r>
            <a:r>
              <a:rPr lang="en-US" dirty="0" smtClean="0"/>
              <a:t>Mailing </a:t>
            </a:r>
            <a:r>
              <a:rPr lang="en-US" dirty="0"/>
              <a:t>L</a:t>
            </a:r>
            <a:r>
              <a:rPr lang="en-US" dirty="0" smtClean="0"/>
              <a:t>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7740" y="1724660"/>
            <a:ext cx="8229600" cy="3831167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Restricted to ITU-T membership</a:t>
            </a:r>
          </a:p>
          <a:p>
            <a:r>
              <a:rPr lang="en-US" dirty="0" smtClean="0"/>
              <a:t>TIES/Guest account required</a:t>
            </a:r>
          </a:p>
          <a:p>
            <a:r>
              <a:rPr lang="en-US" dirty="0" smtClean="0"/>
              <a:t>To edit you profile:</a:t>
            </a:r>
          </a:p>
          <a:p>
            <a:pPr lvl="1"/>
            <a:r>
              <a:rPr lang="en-US" dirty="0" smtClean="0"/>
              <a:t>Log on to: </a:t>
            </a:r>
            <a:r>
              <a:rPr lang="en-US" dirty="0" smtClean="0">
                <a:hlinkClick r:id="rId2"/>
              </a:rPr>
              <a:t>http://itu.int/TIES</a:t>
            </a:r>
            <a:endParaRPr lang="en-US" dirty="0" smtClean="0"/>
          </a:p>
          <a:p>
            <a:pPr lvl="1"/>
            <a:r>
              <a:rPr lang="en-US" dirty="0" smtClean="0"/>
              <a:t>Click on “Edit my account”</a:t>
            </a:r>
          </a:p>
          <a:p>
            <a:pPr lvl="1"/>
            <a:r>
              <a:rPr lang="en-US" dirty="0" smtClean="0"/>
              <a:t>Enter mailing list email in “ITU-T Mailing List” field</a:t>
            </a:r>
          </a:p>
          <a:p>
            <a:r>
              <a:rPr lang="en-US" dirty="0" smtClean="0"/>
              <a:t>To subscribe:</a:t>
            </a:r>
          </a:p>
          <a:p>
            <a:pPr lvl="1"/>
            <a:r>
              <a:rPr lang="en-US" dirty="0" smtClean="0"/>
              <a:t>Log on to: </a:t>
            </a:r>
            <a:r>
              <a:rPr lang="en-US" dirty="0" smtClean="0">
                <a:hlinkClick r:id="rId3"/>
              </a:rPr>
              <a:t>http://itu.int/ITU-T/services</a:t>
            </a:r>
            <a:endParaRPr lang="en-US" dirty="0" smtClean="0"/>
          </a:p>
          <a:p>
            <a:pPr lvl="1"/>
            <a:r>
              <a:rPr lang="en-US" dirty="0" smtClean="0"/>
              <a:t>Click on the subscription button</a:t>
            </a:r>
          </a:p>
          <a:p>
            <a:pPr lvl="1"/>
            <a:r>
              <a:rPr lang="en-US" dirty="0" smtClean="0"/>
              <a:t>Choose from the list and submit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62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140" y="487152"/>
            <a:ext cx="8229600" cy="1143000"/>
          </a:xfrm>
        </p:spPr>
        <p:txBody>
          <a:bodyPr/>
          <a:lstStyle/>
          <a:p>
            <a:r>
              <a:rPr lang="en-US" dirty="0"/>
              <a:t>ITU-T Remote </a:t>
            </a:r>
            <a:r>
              <a:rPr lang="en-US" dirty="0" smtClean="0"/>
              <a:t>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7300" y="1713972"/>
            <a:ext cx="8229600" cy="383116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GoToMeeting:</a:t>
            </a:r>
          </a:p>
          <a:p>
            <a:pPr lvl="1"/>
            <a:r>
              <a:rPr lang="en-US" dirty="0" smtClean="0"/>
              <a:t>Used for Ad-hoc meetings: </a:t>
            </a:r>
          </a:p>
          <a:p>
            <a:pPr lvl="2"/>
            <a:r>
              <a:rPr lang="en-US" dirty="0" smtClean="0"/>
              <a:t>Easy to start, easy to join</a:t>
            </a:r>
          </a:p>
          <a:p>
            <a:pPr lvl="1"/>
            <a:r>
              <a:rPr lang="en-US" dirty="0" smtClean="0"/>
              <a:t>Up to 25 participants</a:t>
            </a:r>
          </a:p>
          <a:p>
            <a:pPr lvl="2"/>
            <a:r>
              <a:rPr lang="en-US" dirty="0" err="1" smtClean="0"/>
              <a:t>GoToWebinar</a:t>
            </a:r>
            <a:r>
              <a:rPr lang="en-US" dirty="0" smtClean="0"/>
              <a:t> can go up to 1000 participants</a:t>
            </a:r>
          </a:p>
          <a:p>
            <a:r>
              <a:rPr lang="en-US" dirty="0" smtClean="0"/>
              <a:t>Adobe Connect:</a:t>
            </a:r>
          </a:p>
          <a:p>
            <a:pPr lvl="1"/>
            <a:r>
              <a:rPr lang="en-US" dirty="0" smtClean="0"/>
              <a:t>Multilingual support;</a:t>
            </a:r>
          </a:p>
          <a:p>
            <a:pPr lvl="1"/>
            <a:r>
              <a:rPr lang="en-US" dirty="0" smtClean="0"/>
              <a:t>More control over the audio;</a:t>
            </a:r>
          </a:p>
          <a:p>
            <a:pPr lvl="1"/>
            <a:r>
              <a:rPr lang="en-US" dirty="0" smtClean="0"/>
              <a:t>Up to 100 participants;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19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" y="585684"/>
            <a:ext cx="8229600" cy="1143000"/>
          </a:xfrm>
        </p:spPr>
        <p:txBody>
          <a:bodyPr/>
          <a:lstStyle/>
          <a:p>
            <a:r>
              <a:rPr lang="en-US" dirty="0"/>
              <a:t>ITU-T Direct Document Posting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240" y="1823720"/>
            <a:ext cx="8229600" cy="383116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tool for direct posting of documents by all members and associates to ITU-T SG and WP meetings.</a:t>
            </a:r>
          </a:p>
          <a:p>
            <a:r>
              <a:rPr lang="en-US" dirty="0" smtClean="0"/>
              <a:t>Available for submission of contribution </a:t>
            </a:r>
          </a:p>
          <a:p>
            <a:r>
              <a:rPr lang="en-US" dirty="0" smtClean="0"/>
              <a:t>A two-stage process:</a:t>
            </a:r>
          </a:p>
          <a:p>
            <a:pPr lvl="1"/>
            <a:r>
              <a:rPr lang="en-US" dirty="0" smtClean="0"/>
              <a:t>Register the document</a:t>
            </a:r>
          </a:p>
          <a:p>
            <a:pPr lvl="1"/>
            <a:r>
              <a:rPr lang="en-US" dirty="0" smtClean="0"/>
              <a:t>Upload the document TIES account required</a:t>
            </a:r>
          </a:p>
          <a:p>
            <a:r>
              <a:rPr lang="en-US" dirty="0" smtClean="0"/>
              <a:t>Link to DDP is available from Study Group websites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22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ITU-T Recommendations Publication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660" y="1831340"/>
            <a:ext cx="8229600" cy="3831167"/>
          </a:xfrm>
        </p:spPr>
        <p:txBody>
          <a:bodyPr/>
          <a:lstStyle/>
          <a:p>
            <a:r>
              <a:rPr lang="en-US" dirty="0" smtClean="0"/>
              <a:t>New paperless editing workflow in TSB:</a:t>
            </a:r>
          </a:p>
          <a:p>
            <a:pPr lvl="1"/>
            <a:r>
              <a:rPr lang="en-US" dirty="0" smtClean="0"/>
              <a:t>Less manual work and emails;</a:t>
            </a:r>
          </a:p>
          <a:p>
            <a:pPr lvl="1"/>
            <a:r>
              <a:rPr lang="en-US" dirty="0" smtClean="0"/>
              <a:t>Tasks automatically dispatched;</a:t>
            </a:r>
          </a:p>
          <a:p>
            <a:r>
              <a:rPr lang="en-US" dirty="0" smtClean="0"/>
              <a:t>Final Web publication delays reduced by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30% during the last 4 years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70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830580" y="349992"/>
            <a:ext cx="8229600" cy="1143000"/>
          </a:xfrm>
        </p:spPr>
        <p:txBody>
          <a:bodyPr/>
          <a:lstStyle/>
          <a:p>
            <a:r>
              <a:rPr lang="en-US" dirty="0" smtClean="0"/>
              <a:t>ITU-T Global </a:t>
            </a:r>
            <a:r>
              <a:rPr lang="en-US" dirty="0"/>
              <a:t>S</a:t>
            </a:r>
            <a:r>
              <a:rPr lang="en-US" dirty="0" smtClean="0"/>
              <a:t>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3460" y="1564640"/>
            <a:ext cx="7551420" cy="3831167"/>
          </a:xfrm>
        </p:spPr>
        <p:txBody>
          <a:bodyPr>
            <a:normAutofit fontScale="92500" lnSpcReduction="10000"/>
          </a:bodyPr>
          <a:lstStyle/>
          <a:p>
            <a:pPr marL="914400" lvl="2" indent="0">
              <a:buNone/>
            </a:pPr>
            <a:endParaRPr lang="en-US" dirty="0" smtClean="0">
              <a:hlinkClick r:id="rId2"/>
            </a:endParaRPr>
          </a:p>
          <a:p>
            <a:pPr marL="114300" indent="0" algn="ctr">
              <a:buNone/>
            </a:pPr>
            <a:r>
              <a:rPr lang="en-US" sz="3000" dirty="0" smtClean="0">
                <a:hlinkClick r:id="rId2"/>
              </a:rPr>
              <a:t>itu.int/net4/ITU-T/search/</a:t>
            </a:r>
            <a:endParaRPr lang="en-US" sz="3000" dirty="0" smtClean="0"/>
          </a:p>
          <a:p>
            <a:endParaRPr lang="en-US" dirty="0" smtClean="0"/>
          </a:p>
          <a:p>
            <a:r>
              <a:rPr lang="en-US" dirty="0" smtClean="0"/>
              <a:t>Search capacities with:</a:t>
            </a:r>
          </a:p>
          <a:p>
            <a:pPr lvl="1"/>
            <a:r>
              <a:rPr lang="en-US" dirty="0" smtClean="0"/>
              <a:t>multiple criteria/filters;</a:t>
            </a:r>
          </a:p>
          <a:p>
            <a:pPr lvl="1"/>
            <a:r>
              <a:rPr lang="en-US" dirty="0" smtClean="0"/>
              <a:t>multiple collection of documents;</a:t>
            </a:r>
          </a:p>
          <a:p>
            <a:pPr lvl="1"/>
            <a:r>
              <a:rPr lang="en-US" dirty="0" smtClean="0"/>
              <a:t>multiple type of files;</a:t>
            </a:r>
          </a:p>
          <a:p>
            <a:pPr lvl="1"/>
            <a:r>
              <a:rPr lang="en-US" dirty="0" smtClean="0"/>
              <a:t>full text search in six languages;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14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Rapporteur Group Meeting (RGM)</a:t>
            </a:r>
            <a:br>
              <a:rPr lang="en-US" smtClean="0"/>
            </a:br>
            <a:r>
              <a:rPr lang="en-US" smtClean="0"/>
              <a:t>Document Management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Like IFA, offers a great deal of flexibility for Rapporteurs, editors and contributors to manage documents by themselves. Secretariat can be involved in case of problems;</a:t>
            </a:r>
          </a:p>
          <a:p>
            <a:r>
              <a:rPr lang="en-US" dirty="0" smtClean="0"/>
              <a:t>Unlike IFA, different rights can be assigned based on role (contributor, chair, etc.);</a:t>
            </a:r>
          </a:p>
          <a:p>
            <a:r>
              <a:rPr lang="en-US" dirty="0" smtClean="0"/>
              <a:t>Provide a standard, customizable structure for each meeting (e.g. deadlines, late submissions, document reservations);</a:t>
            </a:r>
          </a:p>
          <a:p>
            <a:r>
              <a:rPr lang="en-US" dirty="0" smtClean="0"/>
              <a:t>Set naming and numbering scheme for documents across ITU-T;</a:t>
            </a:r>
          </a:p>
          <a:p>
            <a:r>
              <a:rPr lang="en-US" dirty="0" smtClean="0"/>
              <a:t>Use of a single standard template for all documents; reuse of documents without need for reformatting (e.g. C</a:t>
            </a:r>
            <a:r>
              <a:rPr lang="en-US" dirty="0" smtClean="0">
                <a:sym typeface="Wingdings" panose="05000000000000000000" pitchFamily="2" charset="2"/>
              </a:rPr>
              <a:t>TD, TDC)</a:t>
            </a:r>
            <a:endParaRPr lang="en-US" dirty="0" smtClean="0"/>
          </a:p>
          <a:p>
            <a:r>
              <a:rPr lang="en-US" dirty="0" smtClean="0"/>
              <a:t>Reporting and search capabilities;</a:t>
            </a:r>
          </a:p>
          <a:p>
            <a:r>
              <a:rPr lang="en-US" dirty="0" smtClean="0"/>
              <a:t>Security features to set upload permissions and protect the work of the contributors;</a:t>
            </a:r>
          </a:p>
          <a:p>
            <a:r>
              <a:rPr lang="en-US" dirty="0" smtClean="0"/>
              <a:t>Easy to use web interface for uploading or viewing documents;</a:t>
            </a:r>
          </a:p>
          <a:p>
            <a:r>
              <a:rPr lang="en-US" dirty="0" smtClean="0"/>
              <a:t>Use of SharePoint advanced features, such as search and sorting facilities, notifications/RSS feeds, zip and download, etc.;</a:t>
            </a:r>
          </a:p>
          <a:p>
            <a:r>
              <a:rPr lang="en-US" dirty="0" smtClean="0"/>
              <a:t>Use of a single system (MS SharePoint) for all collaborative work.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01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TU White Background.potx" id="{9694207F-B86C-4347-AF5B-E18AD6864DC7}" vid="{B9639EA1-9A26-4D10-99CD-41579998EC6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E71E61F7BF2045BA2E801BFAFD5B62" ma:contentTypeVersion="3" ma:contentTypeDescription="Create a new document." ma:contentTypeScope="" ma:versionID="a27d92b79c6bff67210395b1cddc7e9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9dd530e3df1f86ebe7020055b57088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DB57FB-0AF6-4972-830B-3FB4E4F25F46}"/>
</file>

<file path=customXml/itemProps2.xml><?xml version="1.0" encoding="utf-8"?>
<ds:datastoreItem xmlns:ds="http://schemas.openxmlformats.org/officeDocument/2006/customXml" ds:itemID="{621CCE5B-E25B-44FA-BE65-3B2B4FA5EAF1}"/>
</file>

<file path=customXml/itemProps3.xml><?xml version="1.0" encoding="utf-8"?>
<ds:datastoreItem xmlns:ds="http://schemas.openxmlformats.org/officeDocument/2006/customXml" ds:itemID="{097F5E02-A195-4C93-875D-F1314B6CB61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582</Words>
  <Application>Microsoft Office PowerPoint</Application>
  <PresentationFormat>On-screen Show (4:3)</PresentationFormat>
  <Paragraphs>90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ITU-T Study Groups &amp; TSAG Chairmen Training</vt:lpstr>
      <vt:lpstr>Agenda</vt:lpstr>
      <vt:lpstr>ITU-T Online Resources Overview</vt:lpstr>
      <vt:lpstr>ITU-T Mailing Lists</vt:lpstr>
      <vt:lpstr>ITU-T Remote Participation</vt:lpstr>
      <vt:lpstr>ITU-T Direct Document Posting</vt:lpstr>
      <vt:lpstr>ITU-T Recommendations Publication</vt:lpstr>
      <vt:lpstr>ITU-T Global Search</vt:lpstr>
      <vt:lpstr>Rapporteur Group Meeting (RGM) Document Management System</vt:lpstr>
      <vt:lpstr>Logistic &amp; Registration Services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Member</cp:lastModifiedBy>
  <cp:revision>21</cp:revision>
  <dcterms:created xsi:type="dcterms:W3CDTF">2016-02-05T15:38:40Z</dcterms:created>
  <dcterms:modified xsi:type="dcterms:W3CDTF">2016-11-03T14:18:54Z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0x0101007EE71E61F7BF2045BA2E801BFAFD5B62</vt:lpwstr>
  </property>
</Properties>
</file>