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57" r:id="rId3"/>
    <p:sldId id="30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04" r:id="rId32"/>
    <p:sldId id="285" r:id="rId33"/>
    <p:sldId id="286" r:id="rId34"/>
    <p:sldId id="287" r:id="rId35"/>
    <p:sldId id="288" r:id="rId36"/>
    <p:sldId id="289" r:id="rId37"/>
    <p:sldId id="302" r:id="rId38"/>
    <p:sldId id="296" r:id="rId39"/>
    <p:sldId id="297" r:id="rId40"/>
    <p:sldId id="299" r:id="rId41"/>
    <p:sldId id="301" r:id="rId42"/>
    <p:sldId id="300" r:id="rId43"/>
    <p:sldId id="303" r:id="rId44"/>
    <p:sldId id="292" r:id="rId45"/>
    <p:sldId id="298" r:id="rId46"/>
    <p:sldId id="293" r:id="rId47"/>
    <p:sldId id="294" r:id="rId48"/>
    <p:sldId id="295" r:id="rId49"/>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88693" autoAdjust="0"/>
  </p:normalViewPr>
  <p:slideViewPr>
    <p:cSldViewPr snapToGrid="0" snapToObjects="1" showGuides="1">
      <p:cViewPr varScale="1">
        <p:scale>
          <a:sx n="63" d="100"/>
          <a:sy n="63" d="100"/>
        </p:scale>
        <p:origin x="86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04"/>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sr\campos\_current\x\DRAFT\Approved-documents-by-typ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Distribution of approved texts </a:t>
            </a:r>
            <a:br>
              <a:rPr lang="en-US"/>
            </a:br>
            <a:r>
              <a:rPr lang="en-US"/>
              <a:t>(by</a:t>
            </a:r>
            <a:r>
              <a:rPr lang="en-US" baseline="0"/>
              <a:t> </a:t>
            </a:r>
            <a:r>
              <a:rPr lang="en-US"/>
              <a:t>type)</a:t>
            </a:r>
          </a:p>
        </c:rich>
      </c:tx>
      <c:layout>
        <c:manualLayout>
          <c:xMode val="edge"/>
          <c:yMode val="edge"/>
          <c:x val="2.1419306598303114E-2"/>
          <c:y val="3.018836476749731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dLbl>
              <c:idx val="0"/>
              <c:layout>
                <c:manualLayout>
                  <c:x val="0.1145916447944007"/>
                  <c:y val="1.3141586468357698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0021959755030622"/>
                  <c:y val="5.490011665208511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9252012248468942"/>
                  <c:y val="-0.2981171624380286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3135959749217396E-3"/>
                  <c:y val="4.090220106593255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Sheet1!$B$4:$B$7</c:f>
              <c:strCache>
                <c:ptCount val="4"/>
                <c:pt idx="0">
                  <c:v>TAP</c:v>
                </c:pt>
                <c:pt idx="1">
                  <c:v>WTSA</c:v>
                </c:pt>
                <c:pt idx="2">
                  <c:v>AAP</c:v>
                </c:pt>
                <c:pt idx="3">
                  <c:v>Agreement</c:v>
                </c:pt>
              </c:strCache>
            </c:strRef>
          </c:cat>
          <c:val>
            <c:numRef>
              <c:f>Sheet1!$C$4:$C$7</c:f>
              <c:numCache>
                <c:formatCode>General</c:formatCode>
                <c:ptCount val="4"/>
                <c:pt idx="0">
                  <c:v>94</c:v>
                </c:pt>
                <c:pt idx="1">
                  <c:v>13</c:v>
                </c:pt>
                <c:pt idx="2">
                  <c:v>1684</c:v>
                </c:pt>
                <c:pt idx="3">
                  <c:v>239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03/11/2016</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03/11/2016</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9AEE550-388C-4D41-8CA7-0172E770F554}"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t>Geneva, 10-11 January 2013</a:t>
            </a:r>
          </a:p>
        </p:txBody>
      </p:sp>
      <p:sp>
        <p:nvSpPr>
          <p:cNvPr id="39942" name="Header Placeholder 5"/>
          <p:cNvSpPr>
            <a:spLocks noGrp="1"/>
          </p:cNvSpPr>
          <p:nvPr>
            <p:ph type="hdr" sz="quarter"/>
          </p:nvPr>
        </p:nvSpPr>
        <p:spPr>
          <a:xfrm>
            <a:off x="0" y="0"/>
            <a:ext cx="3555951" cy="469080"/>
          </a:xfrm>
          <a:noFill/>
        </p:spPr>
        <p:txBody>
          <a:bodyPr/>
          <a:lstStyle/>
          <a:p>
            <a:r>
              <a:rPr lang="en-US" smtClean="0"/>
              <a:t>SG and TSAG Leadership Tutorial     Decision-Making</a:t>
            </a:r>
          </a:p>
        </p:txBody>
      </p:sp>
    </p:spTree>
    <p:extLst>
      <p:ext uri="{BB962C8B-B14F-4D97-AF65-F5344CB8AC3E}">
        <p14:creationId xmlns:p14="http://schemas.microsoft.com/office/powerpoint/2010/main" val="401989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9156" name="Slide Number Placeholder 3"/>
          <p:cNvSpPr>
            <a:spLocks noGrp="1"/>
          </p:cNvSpPr>
          <p:nvPr>
            <p:ph type="sldNum" sz="quarter" idx="5"/>
          </p:nvPr>
        </p:nvSpPr>
        <p:spPr>
          <a:noFill/>
        </p:spPr>
        <p:txBody>
          <a:bodyPr/>
          <a:lstStyle/>
          <a:p>
            <a:fld id="{6E226956-B472-4C9D-8005-1B6C8E12164A}" type="slidenum">
              <a:rPr lang="en-US" smtClean="0"/>
              <a:pPr/>
              <a:t>11</a:t>
            </a:fld>
            <a:endParaRPr lang="en-US" smtClean="0"/>
          </a:p>
        </p:txBody>
      </p:sp>
      <p:sp>
        <p:nvSpPr>
          <p:cNvPr id="49157"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9158"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84784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cs typeface="Arial" pitchFamily="34" charset="0"/>
            </a:endParaRPr>
          </a:p>
        </p:txBody>
      </p:sp>
      <p:sp>
        <p:nvSpPr>
          <p:cNvPr id="50180" name="Slide Number Placeholder 3"/>
          <p:cNvSpPr>
            <a:spLocks noGrp="1"/>
          </p:cNvSpPr>
          <p:nvPr>
            <p:ph type="sldNum" sz="quarter" idx="5"/>
          </p:nvPr>
        </p:nvSpPr>
        <p:spPr>
          <a:noFill/>
        </p:spPr>
        <p:txBody>
          <a:bodyPr/>
          <a:lstStyle/>
          <a:p>
            <a:fld id="{B967632F-901E-4AE5-9580-7799DB4B2D17}" type="slidenum">
              <a:rPr lang="en-US" smtClean="0"/>
              <a:pPr/>
              <a:t>12</a:t>
            </a:fld>
            <a:endParaRPr lang="en-US" smtClean="0"/>
          </a:p>
        </p:txBody>
      </p:sp>
      <p:sp>
        <p:nvSpPr>
          <p:cNvPr id="50181" name="Footer Placeholder 4"/>
          <p:cNvSpPr>
            <a:spLocks noGrp="1"/>
          </p:cNvSpPr>
          <p:nvPr>
            <p:ph type="ftr" sz="quarter" idx="4"/>
          </p:nvPr>
        </p:nvSpPr>
        <p:spPr>
          <a:noFill/>
        </p:spPr>
        <p:txBody>
          <a:bodyPr/>
          <a:lstStyle/>
          <a:p>
            <a:r>
              <a:rPr lang="en-US" smtClean="0"/>
              <a:t>Geneva, 10-11 January 2013</a:t>
            </a:r>
          </a:p>
        </p:txBody>
      </p:sp>
      <p:sp>
        <p:nvSpPr>
          <p:cNvPr id="50182"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10663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E4217C2-660F-4425-A793-EBB6D54BC837}"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51205" name="Footer Placeholder 4"/>
          <p:cNvSpPr>
            <a:spLocks noGrp="1"/>
          </p:cNvSpPr>
          <p:nvPr>
            <p:ph type="ftr" sz="quarter" idx="4"/>
          </p:nvPr>
        </p:nvSpPr>
        <p:spPr>
          <a:noFill/>
        </p:spPr>
        <p:txBody>
          <a:bodyPr/>
          <a:lstStyle/>
          <a:p>
            <a:r>
              <a:rPr lang="en-US" smtClean="0"/>
              <a:t>Geneva, 10-11 January 2013</a:t>
            </a:r>
          </a:p>
        </p:txBody>
      </p:sp>
      <p:sp>
        <p:nvSpPr>
          <p:cNvPr id="5120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60695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cs typeface="Arial" pitchFamily="34" charset="0"/>
            </a:endParaRPr>
          </a:p>
        </p:txBody>
      </p:sp>
      <p:sp>
        <p:nvSpPr>
          <p:cNvPr id="52228" name="Slide Number Placeholder 3"/>
          <p:cNvSpPr>
            <a:spLocks noGrp="1"/>
          </p:cNvSpPr>
          <p:nvPr>
            <p:ph type="sldNum" sz="quarter" idx="5"/>
          </p:nvPr>
        </p:nvSpPr>
        <p:spPr>
          <a:noFill/>
        </p:spPr>
        <p:txBody>
          <a:bodyPr/>
          <a:lstStyle/>
          <a:p>
            <a:fld id="{7960D4E2-B629-4ABF-AF49-1508FEFDD727}" type="slidenum">
              <a:rPr lang="en-US" smtClean="0"/>
              <a:pPr/>
              <a:t>14</a:t>
            </a:fld>
            <a:endParaRPr lang="en-US" smtClean="0"/>
          </a:p>
        </p:txBody>
      </p:sp>
      <p:sp>
        <p:nvSpPr>
          <p:cNvPr id="52229" name="Footer Placeholder 4"/>
          <p:cNvSpPr>
            <a:spLocks noGrp="1"/>
          </p:cNvSpPr>
          <p:nvPr>
            <p:ph type="ftr" sz="quarter" idx="4"/>
          </p:nvPr>
        </p:nvSpPr>
        <p:spPr>
          <a:noFill/>
        </p:spPr>
        <p:txBody>
          <a:bodyPr/>
          <a:lstStyle/>
          <a:p>
            <a:r>
              <a:rPr lang="en-US" smtClean="0"/>
              <a:t>Geneva, 10-11 January 2013</a:t>
            </a:r>
          </a:p>
        </p:txBody>
      </p:sp>
      <p:sp>
        <p:nvSpPr>
          <p:cNvPr id="52230"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48196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cs typeface="Arial" pitchFamily="34" charset="0"/>
            </a:endParaRPr>
          </a:p>
        </p:txBody>
      </p:sp>
      <p:sp>
        <p:nvSpPr>
          <p:cNvPr id="53252" name="Slide Number Placeholder 3"/>
          <p:cNvSpPr>
            <a:spLocks noGrp="1"/>
          </p:cNvSpPr>
          <p:nvPr>
            <p:ph type="sldNum" sz="quarter" idx="5"/>
          </p:nvPr>
        </p:nvSpPr>
        <p:spPr>
          <a:noFill/>
        </p:spPr>
        <p:txBody>
          <a:bodyPr/>
          <a:lstStyle/>
          <a:p>
            <a:fld id="{BA27588B-5801-4C5A-9A0D-39BBCC86361C}" type="slidenum">
              <a:rPr lang="en-US" smtClean="0"/>
              <a:pPr/>
              <a:t>15</a:t>
            </a:fld>
            <a:endParaRPr lang="en-US" smtClean="0"/>
          </a:p>
        </p:txBody>
      </p:sp>
      <p:sp>
        <p:nvSpPr>
          <p:cNvPr id="53253" name="Footer Placeholder 4"/>
          <p:cNvSpPr>
            <a:spLocks noGrp="1"/>
          </p:cNvSpPr>
          <p:nvPr>
            <p:ph type="ftr" sz="quarter" idx="4"/>
          </p:nvPr>
        </p:nvSpPr>
        <p:spPr>
          <a:noFill/>
        </p:spPr>
        <p:txBody>
          <a:bodyPr/>
          <a:lstStyle/>
          <a:p>
            <a:r>
              <a:rPr lang="en-US" smtClean="0"/>
              <a:t>Geneva, 10-11 January 2013</a:t>
            </a:r>
          </a:p>
        </p:txBody>
      </p:sp>
      <p:sp>
        <p:nvSpPr>
          <p:cNvPr id="5325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87619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cs typeface="Arial" pitchFamily="34" charset="0"/>
            </a:endParaRPr>
          </a:p>
        </p:txBody>
      </p:sp>
      <p:sp>
        <p:nvSpPr>
          <p:cNvPr id="54276" name="Slide Number Placeholder 3"/>
          <p:cNvSpPr>
            <a:spLocks noGrp="1"/>
          </p:cNvSpPr>
          <p:nvPr>
            <p:ph type="sldNum" sz="quarter" idx="5"/>
          </p:nvPr>
        </p:nvSpPr>
        <p:spPr>
          <a:noFill/>
        </p:spPr>
        <p:txBody>
          <a:bodyPr/>
          <a:lstStyle/>
          <a:p>
            <a:fld id="{2EAD0C3B-264D-4AD0-A31D-DED092185BFD}" type="slidenum">
              <a:rPr lang="en-US" smtClean="0"/>
              <a:pPr/>
              <a:t>16</a:t>
            </a:fld>
            <a:endParaRPr lang="en-US" smtClean="0"/>
          </a:p>
        </p:txBody>
      </p:sp>
      <p:sp>
        <p:nvSpPr>
          <p:cNvPr id="54277" name="Footer Placeholder 4"/>
          <p:cNvSpPr>
            <a:spLocks noGrp="1"/>
          </p:cNvSpPr>
          <p:nvPr>
            <p:ph type="ftr" sz="quarter" idx="4"/>
          </p:nvPr>
        </p:nvSpPr>
        <p:spPr>
          <a:noFill/>
        </p:spPr>
        <p:txBody>
          <a:bodyPr/>
          <a:lstStyle/>
          <a:p>
            <a:r>
              <a:rPr lang="en-US" smtClean="0"/>
              <a:t>Geneva, 10-11 January 2013</a:t>
            </a:r>
          </a:p>
        </p:txBody>
      </p:sp>
      <p:sp>
        <p:nvSpPr>
          <p:cNvPr id="54278"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754106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cs typeface="Arial" pitchFamily="34" charset="0"/>
            </a:endParaRPr>
          </a:p>
        </p:txBody>
      </p:sp>
      <p:sp>
        <p:nvSpPr>
          <p:cNvPr id="55300" name="Slide Number Placeholder 3"/>
          <p:cNvSpPr>
            <a:spLocks noGrp="1"/>
          </p:cNvSpPr>
          <p:nvPr>
            <p:ph type="sldNum" sz="quarter" idx="5"/>
          </p:nvPr>
        </p:nvSpPr>
        <p:spPr>
          <a:noFill/>
        </p:spPr>
        <p:txBody>
          <a:bodyPr/>
          <a:lstStyle/>
          <a:p>
            <a:fld id="{787EF484-BE38-4EAC-AE6F-3DC05C8D6DE2}" type="slidenum">
              <a:rPr lang="en-US" smtClean="0"/>
              <a:pPr/>
              <a:t>17</a:t>
            </a:fld>
            <a:endParaRPr lang="en-US" smtClean="0"/>
          </a:p>
        </p:txBody>
      </p:sp>
      <p:sp>
        <p:nvSpPr>
          <p:cNvPr id="55301" name="Footer Placeholder 4"/>
          <p:cNvSpPr>
            <a:spLocks noGrp="1"/>
          </p:cNvSpPr>
          <p:nvPr>
            <p:ph type="ftr" sz="quarter" idx="4"/>
          </p:nvPr>
        </p:nvSpPr>
        <p:spPr>
          <a:noFill/>
        </p:spPr>
        <p:txBody>
          <a:bodyPr/>
          <a:lstStyle/>
          <a:p>
            <a:r>
              <a:rPr lang="en-US" smtClean="0"/>
              <a:t>Geneva, 10-11 January 2013</a:t>
            </a:r>
          </a:p>
        </p:txBody>
      </p:sp>
      <p:sp>
        <p:nvSpPr>
          <p:cNvPr id="55302"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46333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cs typeface="Arial" pitchFamily="34" charset="0"/>
            </a:endParaRPr>
          </a:p>
        </p:txBody>
      </p:sp>
      <p:sp>
        <p:nvSpPr>
          <p:cNvPr id="56324" name="Slide Number Placeholder 3"/>
          <p:cNvSpPr>
            <a:spLocks noGrp="1"/>
          </p:cNvSpPr>
          <p:nvPr>
            <p:ph type="sldNum" sz="quarter" idx="5"/>
          </p:nvPr>
        </p:nvSpPr>
        <p:spPr>
          <a:noFill/>
        </p:spPr>
        <p:txBody>
          <a:bodyPr/>
          <a:lstStyle/>
          <a:p>
            <a:fld id="{863989EB-29FA-4813-8E59-7DA8A5FFEB76}" type="slidenum">
              <a:rPr lang="en-US" smtClean="0"/>
              <a:pPr/>
              <a:t>18</a:t>
            </a:fld>
            <a:endParaRPr lang="en-US" smtClean="0"/>
          </a:p>
        </p:txBody>
      </p:sp>
      <p:sp>
        <p:nvSpPr>
          <p:cNvPr id="56325" name="Footer Placeholder 4"/>
          <p:cNvSpPr>
            <a:spLocks noGrp="1"/>
          </p:cNvSpPr>
          <p:nvPr>
            <p:ph type="ftr" sz="quarter" idx="4"/>
          </p:nvPr>
        </p:nvSpPr>
        <p:spPr>
          <a:noFill/>
        </p:spPr>
        <p:txBody>
          <a:bodyPr/>
          <a:lstStyle/>
          <a:p>
            <a:r>
              <a:rPr lang="en-US" smtClean="0"/>
              <a:t>Geneva, 10-11 January 2013</a:t>
            </a:r>
          </a:p>
        </p:txBody>
      </p:sp>
      <p:sp>
        <p:nvSpPr>
          <p:cNvPr id="5632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86656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cs typeface="Arial" pitchFamily="34" charset="0"/>
            </a:endParaRPr>
          </a:p>
        </p:txBody>
      </p:sp>
      <p:sp>
        <p:nvSpPr>
          <p:cNvPr id="57348" name="Slide Number Placeholder 3"/>
          <p:cNvSpPr>
            <a:spLocks noGrp="1"/>
          </p:cNvSpPr>
          <p:nvPr>
            <p:ph type="sldNum" sz="quarter" idx="5"/>
          </p:nvPr>
        </p:nvSpPr>
        <p:spPr>
          <a:noFill/>
        </p:spPr>
        <p:txBody>
          <a:bodyPr/>
          <a:lstStyle/>
          <a:p>
            <a:fld id="{67DB735E-A29A-4180-9200-3677D91F00EB}" type="slidenum">
              <a:rPr lang="en-US" smtClean="0"/>
              <a:pPr/>
              <a:t>19</a:t>
            </a:fld>
            <a:endParaRPr lang="en-US" smtClean="0"/>
          </a:p>
        </p:txBody>
      </p:sp>
      <p:sp>
        <p:nvSpPr>
          <p:cNvPr id="57349" name="Footer Placeholder 4"/>
          <p:cNvSpPr>
            <a:spLocks noGrp="1"/>
          </p:cNvSpPr>
          <p:nvPr>
            <p:ph type="ftr" sz="quarter" idx="4"/>
          </p:nvPr>
        </p:nvSpPr>
        <p:spPr>
          <a:noFill/>
        </p:spPr>
        <p:txBody>
          <a:bodyPr/>
          <a:lstStyle/>
          <a:p>
            <a:r>
              <a:rPr lang="en-US" smtClean="0"/>
              <a:t>Geneva, 10-11 January 2013</a:t>
            </a:r>
          </a:p>
        </p:txBody>
      </p:sp>
      <p:sp>
        <p:nvSpPr>
          <p:cNvPr id="57350"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82337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E1247F6-E59B-4E21-9187-6A16654A1720}"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58373" name="Footer Placeholder 4"/>
          <p:cNvSpPr>
            <a:spLocks noGrp="1"/>
          </p:cNvSpPr>
          <p:nvPr>
            <p:ph type="ftr" sz="quarter" idx="4"/>
          </p:nvPr>
        </p:nvSpPr>
        <p:spPr>
          <a:noFill/>
        </p:spPr>
        <p:txBody>
          <a:bodyPr/>
          <a:lstStyle/>
          <a:p>
            <a:r>
              <a:rPr lang="en-US" smtClean="0"/>
              <a:t>Geneva, 10-11 January 2013</a:t>
            </a:r>
          </a:p>
        </p:txBody>
      </p:sp>
      <p:sp>
        <p:nvSpPr>
          <p:cNvPr id="5837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9338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3258DB7-8025-49EF-BF59-E1E727B8A9E0}"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40965" name="Footer Placeholder 4"/>
          <p:cNvSpPr>
            <a:spLocks noGrp="1"/>
          </p:cNvSpPr>
          <p:nvPr>
            <p:ph type="ftr" sz="quarter" idx="4"/>
          </p:nvPr>
        </p:nvSpPr>
        <p:spPr>
          <a:noFill/>
        </p:spPr>
        <p:txBody>
          <a:bodyPr/>
          <a:lstStyle/>
          <a:p>
            <a:r>
              <a:rPr lang="en-US" smtClean="0"/>
              <a:t>Geneva, 10-11 January 2013</a:t>
            </a:r>
          </a:p>
        </p:txBody>
      </p:sp>
      <p:sp>
        <p:nvSpPr>
          <p:cNvPr id="4096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09923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cs typeface="Arial" pitchFamily="34" charset="0"/>
            </a:endParaRPr>
          </a:p>
        </p:txBody>
      </p:sp>
      <p:sp>
        <p:nvSpPr>
          <p:cNvPr id="59396" name="Slide Number Placeholder 3"/>
          <p:cNvSpPr>
            <a:spLocks noGrp="1"/>
          </p:cNvSpPr>
          <p:nvPr>
            <p:ph type="sldNum" sz="quarter" idx="5"/>
          </p:nvPr>
        </p:nvSpPr>
        <p:spPr>
          <a:noFill/>
        </p:spPr>
        <p:txBody>
          <a:bodyPr/>
          <a:lstStyle/>
          <a:p>
            <a:fld id="{C49E47A9-AEF0-45DF-B853-FA3E2E2DAC57}" type="slidenum">
              <a:rPr lang="en-US" smtClean="0"/>
              <a:pPr/>
              <a:t>21</a:t>
            </a:fld>
            <a:endParaRPr lang="en-US" smtClean="0"/>
          </a:p>
        </p:txBody>
      </p:sp>
      <p:sp>
        <p:nvSpPr>
          <p:cNvPr id="59397" name="Footer Placeholder 4"/>
          <p:cNvSpPr>
            <a:spLocks noGrp="1"/>
          </p:cNvSpPr>
          <p:nvPr>
            <p:ph type="ftr" sz="quarter" idx="4"/>
          </p:nvPr>
        </p:nvSpPr>
        <p:spPr>
          <a:noFill/>
        </p:spPr>
        <p:txBody>
          <a:bodyPr/>
          <a:lstStyle/>
          <a:p>
            <a:r>
              <a:rPr lang="en-US" smtClean="0"/>
              <a:t>Geneva, 10-11 January 2013</a:t>
            </a:r>
          </a:p>
        </p:txBody>
      </p:sp>
      <p:sp>
        <p:nvSpPr>
          <p:cNvPr id="59398"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80044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cs typeface="Arial" pitchFamily="34" charset="0"/>
            </a:endParaRPr>
          </a:p>
        </p:txBody>
      </p:sp>
      <p:sp>
        <p:nvSpPr>
          <p:cNvPr id="60420" name="Slide Number Placeholder 3"/>
          <p:cNvSpPr>
            <a:spLocks noGrp="1"/>
          </p:cNvSpPr>
          <p:nvPr>
            <p:ph type="sldNum" sz="quarter" idx="5"/>
          </p:nvPr>
        </p:nvSpPr>
        <p:spPr>
          <a:noFill/>
        </p:spPr>
        <p:txBody>
          <a:bodyPr/>
          <a:lstStyle/>
          <a:p>
            <a:fld id="{95FBE460-3C9C-41C0-8B34-53546155935F}" type="slidenum">
              <a:rPr lang="en-US" smtClean="0"/>
              <a:pPr/>
              <a:t>22</a:t>
            </a:fld>
            <a:endParaRPr lang="en-US" smtClean="0"/>
          </a:p>
        </p:txBody>
      </p:sp>
      <p:sp>
        <p:nvSpPr>
          <p:cNvPr id="60421" name="Footer Placeholder 4"/>
          <p:cNvSpPr>
            <a:spLocks noGrp="1"/>
          </p:cNvSpPr>
          <p:nvPr>
            <p:ph type="ftr" sz="quarter" idx="4"/>
          </p:nvPr>
        </p:nvSpPr>
        <p:spPr>
          <a:noFill/>
        </p:spPr>
        <p:txBody>
          <a:bodyPr/>
          <a:lstStyle/>
          <a:p>
            <a:r>
              <a:rPr lang="en-US" smtClean="0"/>
              <a:t>Geneva, 10-11 January 2013</a:t>
            </a:r>
          </a:p>
        </p:txBody>
      </p:sp>
      <p:sp>
        <p:nvSpPr>
          <p:cNvPr id="60422"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31849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cs typeface="Arial" pitchFamily="34" charset="0"/>
            </a:endParaRPr>
          </a:p>
        </p:txBody>
      </p:sp>
      <p:sp>
        <p:nvSpPr>
          <p:cNvPr id="61444" name="Slide Number Placeholder 3"/>
          <p:cNvSpPr>
            <a:spLocks noGrp="1"/>
          </p:cNvSpPr>
          <p:nvPr>
            <p:ph type="sldNum" sz="quarter" idx="5"/>
          </p:nvPr>
        </p:nvSpPr>
        <p:spPr>
          <a:noFill/>
        </p:spPr>
        <p:txBody>
          <a:bodyPr/>
          <a:lstStyle/>
          <a:p>
            <a:fld id="{20087D14-662E-414D-8037-109DE0C8CC0F}" type="slidenum">
              <a:rPr lang="en-US" smtClean="0"/>
              <a:pPr/>
              <a:t>23</a:t>
            </a:fld>
            <a:endParaRPr lang="en-US" smtClean="0"/>
          </a:p>
        </p:txBody>
      </p:sp>
      <p:sp>
        <p:nvSpPr>
          <p:cNvPr id="61445" name="Footer Placeholder 4"/>
          <p:cNvSpPr>
            <a:spLocks noGrp="1"/>
          </p:cNvSpPr>
          <p:nvPr>
            <p:ph type="ftr" sz="quarter" idx="4"/>
          </p:nvPr>
        </p:nvSpPr>
        <p:spPr>
          <a:noFill/>
        </p:spPr>
        <p:txBody>
          <a:bodyPr/>
          <a:lstStyle/>
          <a:p>
            <a:r>
              <a:rPr lang="en-US" smtClean="0"/>
              <a:t>Geneva, 10-11 January 2013</a:t>
            </a:r>
          </a:p>
        </p:txBody>
      </p:sp>
      <p:sp>
        <p:nvSpPr>
          <p:cNvPr id="6144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418720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cs typeface="Arial" pitchFamily="34" charset="0"/>
            </a:endParaRPr>
          </a:p>
        </p:txBody>
      </p:sp>
      <p:sp>
        <p:nvSpPr>
          <p:cNvPr id="62468" name="Slide Number Placeholder 3"/>
          <p:cNvSpPr>
            <a:spLocks noGrp="1"/>
          </p:cNvSpPr>
          <p:nvPr>
            <p:ph type="sldNum" sz="quarter" idx="5"/>
          </p:nvPr>
        </p:nvSpPr>
        <p:spPr>
          <a:noFill/>
        </p:spPr>
        <p:txBody>
          <a:bodyPr/>
          <a:lstStyle/>
          <a:p>
            <a:fld id="{BCB15A7A-DBCD-48B7-8E9B-26BBA8699A10}" type="slidenum">
              <a:rPr lang="en-US" smtClean="0"/>
              <a:pPr/>
              <a:t>24</a:t>
            </a:fld>
            <a:endParaRPr lang="en-US" smtClean="0"/>
          </a:p>
        </p:txBody>
      </p:sp>
      <p:sp>
        <p:nvSpPr>
          <p:cNvPr id="62469" name="Footer Placeholder 4"/>
          <p:cNvSpPr>
            <a:spLocks noGrp="1"/>
          </p:cNvSpPr>
          <p:nvPr>
            <p:ph type="ftr" sz="quarter" idx="4"/>
          </p:nvPr>
        </p:nvSpPr>
        <p:spPr>
          <a:noFill/>
        </p:spPr>
        <p:txBody>
          <a:bodyPr/>
          <a:lstStyle/>
          <a:p>
            <a:r>
              <a:rPr lang="en-US" smtClean="0"/>
              <a:t>Geneva, 10-11 January 2013</a:t>
            </a:r>
          </a:p>
        </p:txBody>
      </p:sp>
      <p:sp>
        <p:nvSpPr>
          <p:cNvPr id="62470"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87255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cs typeface="Arial" pitchFamily="34" charset="0"/>
            </a:endParaRPr>
          </a:p>
        </p:txBody>
      </p:sp>
      <p:sp>
        <p:nvSpPr>
          <p:cNvPr id="63492" name="Slide Number Placeholder 3"/>
          <p:cNvSpPr>
            <a:spLocks noGrp="1"/>
          </p:cNvSpPr>
          <p:nvPr>
            <p:ph type="sldNum" sz="quarter" idx="5"/>
          </p:nvPr>
        </p:nvSpPr>
        <p:spPr>
          <a:noFill/>
        </p:spPr>
        <p:txBody>
          <a:bodyPr/>
          <a:lstStyle/>
          <a:p>
            <a:fld id="{3EE7424C-DD7D-42AE-9DDD-77219E5F2DF7}" type="slidenum">
              <a:rPr lang="en-US" smtClean="0"/>
              <a:pPr/>
              <a:t>25</a:t>
            </a:fld>
            <a:endParaRPr lang="en-US" smtClean="0"/>
          </a:p>
        </p:txBody>
      </p:sp>
      <p:sp>
        <p:nvSpPr>
          <p:cNvPr id="63493" name="Footer Placeholder 4"/>
          <p:cNvSpPr>
            <a:spLocks noGrp="1"/>
          </p:cNvSpPr>
          <p:nvPr>
            <p:ph type="ftr" sz="quarter" idx="4"/>
          </p:nvPr>
        </p:nvSpPr>
        <p:spPr>
          <a:noFill/>
        </p:spPr>
        <p:txBody>
          <a:bodyPr/>
          <a:lstStyle/>
          <a:p>
            <a:r>
              <a:rPr lang="en-US" smtClean="0"/>
              <a:t>Geneva, 10-11 January 2013</a:t>
            </a:r>
          </a:p>
        </p:txBody>
      </p:sp>
      <p:sp>
        <p:nvSpPr>
          <p:cNvPr id="6349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390929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cs typeface="Arial" pitchFamily="34" charset="0"/>
            </a:endParaRPr>
          </a:p>
        </p:txBody>
      </p:sp>
      <p:sp>
        <p:nvSpPr>
          <p:cNvPr id="64516" name="Slide Number Placeholder 3"/>
          <p:cNvSpPr>
            <a:spLocks noGrp="1"/>
          </p:cNvSpPr>
          <p:nvPr>
            <p:ph type="sldNum" sz="quarter" idx="5"/>
          </p:nvPr>
        </p:nvSpPr>
        <p:spPr>
          <a:noFill/>
        </p:spPr>
        <p:txBody>
          <a:bodyPr/>
          <a:lstStyle/>
          <a:p>
            <a:fld id="{549D99E3-4263-4233-9546-090CDB66CEFC}" type="slidenum">
              <a:rPr lang="en-US" smtClean="0"/>
              <a:pPr/>
              <a:t>26</a:t>
            </a:fld>
            <a:endParaRPr lang="en-US" smtClean="0"/>
          </a:p>
        </p:txBody>
      </p:sp>
      <p:sp>
        <p:nvSpPr>
          <p:cNvPr id="64517" name="Footer Placeholder 4"/>
          <p:cNvSpPr>
            <a:spLocks noGrp="1"/>
          </p:cNvSpPr>
          <p:nvPr>
            <p:ph type="ftr" sz="quarter" idx="4"/>
          </p:nvPr>
        </p:nvSpPr>
        <p:spPr>
          <a:noFill/>
        </p:spPr>
        <p:txBody>
          <a:bodyPr/>
          <a:lstStyle/>
          <a:p>
            <a:r>
              <a:rPr lang="en-US" smtClean="0"/>
              <a:t>Geneva, 10-11 January 2013</a:t>
            </a:r>
          </a:p>
        </p:txBody>
      </p:sp>
      <p:sp>
        <p:nvSpPr>
          <p:cNvPr id="64518"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299118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cs typeface="Arial" pitchFamily="34" charset="0"/>
            </a:endParaRPr>
          </a:p>
        </p:txBody>
      </p:sp>
      <p:sp>
        <p:nvSpPr>
          <p:cNvPr id="65540" name="Slide Number Placeholder 3"/>
          <p:cNvSpPr>
            <a:spLocks noGrp="1"/>
          </p:cNvSpPr>
          <p:nvPr>
            <p:ph type="sldNum" sz="quarter" idx="5"/>
          </p:nvPr>
        </p:nvSpPr>
        <p:spPr>
          <a:noFill/>
        </p:spPr>
        <p:txBody>
          <a:bodyPr/>
          <a:lstStyle/>
          <a:p>
            <a:fld id="{E10B6C80-B1A3-49B2-9A08-154E51A74CA5}" type="slidenum">
              <a:rPr lang="en-US" smtClean="0"/>
              <a:pPr/>
              <a:t>27</a:t>
            </a:fld>
            <a:endParaRPr lang="en-US" smtClean="0"/>
          </a:p>
        </p:txBody>
      </p:sp>
      <p:sp>
        <p:nvSpPr>
          <p:cNvPr id="65541" name="Footer Placeholder 4"/>
          <p:cNvSpPr>
            <a:spLocks noGrp="1"/>
          </p:cNvSpPr>
          <p:nvPr>
            <p:ph type="ftr" sz="quarter" idx="4"/>
          </p:nvPr>
        </p:nvSpPr>
        <p:spPr>
          <a:noFill/>
        </p:spPr>
        <p:txBody>
          <a:bodyPr/>
          <a:lstStyle/>
          <a:p>
            <a:r>
              <a:rPr lang="en-US" smtClean="0"/>
              <a:t>Geneva, 10-11 January 2013</a:t>
            </a:r>
          </a:p>
        </p:txBody>
      </p:sp>
      <p:sp>
        <p:nvSpPr>
          <p:cNvPr id="65542"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51455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cs typeface="Arial" pitchFamily="34" charset="0"/>
            </a:endParaRPr>
          </a:p>
        </p:txBody>
      </p:sp>
      <p:sp>
        <p:nvSpPr>
          <p:cNvPr id="66564" name="Slide Number Placeholder 3"/>
          <p:cNvSpPr>
            <a:spLocks noGrp="1"/>
          </p:cNvSpPr>
          <p:nvPr>
            <p:ph type="sldNum" sz="quarter" idx="5"/>
          </p:nvPr>
        </p:nvSpPr>
        <p:spPr>
          <a:noFill/>
        </p:spPr>
        <p:txBody>
          <a:bodyPr/>
          <a:lstStyle/>
          <a:p>
            <a:fld id="{998CA2FC-9E5E-4F32-B513-862FB24AE5DC}" type="slidenum">
              <a:rPr lang="en-US" smtClean="0"/>
              <a:pPr/>
              <a:t>28</a:t>
            </a:fld>
            <a:endParaRPr lang="en-US" smtClean="0"/>
          </a:p>
        </p:txBody>
      </p:sp>
      <p:sp>
        <p:nvSpPr>
          <p:cNvPr id="66565" name="Footer Placeholder 4"/>
          <p:cNvSpPr>
            <a:spLocks noGrp="1"/>
          </p:cNvSpPr>
          <p:nvPr>
            <p:ph type="ftr" sz="quarter" idx="4"/>
          </p:nvPr>
        </p:nvSpPr>
        <p:spPr>
          <a:noFill/>
        </p:spPr>
        <p:txBody>
          <a:bodyPr/>
          <a:lstStyle/>
          <a:p>
            <a:r>
              <a:rPr lang="en-US" smtClean="0"/>
              <a:t>Geneva, 10-11 January 2013</a:t>
            </a:r>
          </a:p>
        </p:txBody>
      </p:sp>
      <p:sp>
        <p:nvSpPr>
          <p:cNvPr id="6656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508661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cs typeface="Arial" pitchFamily="34" charset="0"/>
            </a:endParaRPr>
          </a:p>
        </p:txBody>
      </p:sp>
      <p:sp>
        <p:nvSpPr>
          <p:cNvPr id="67588" name="Slide Number Placeholder 3"/>
          <p:cNvSpPr>
            <a:spLocks noGrp="1"/>
          </p:cNvSpPr>
          <p:nvPr>
            <p:ph type="sldNum" sz="quarter" idx="5"/>
          </p:nvPr>
        </p:nvSpPr>
        <p:spPr>
          <a:noFill/>
        </p:spPr>
        <p:txBody>
          <a:bodyPr/>
          <a:lstStyle/>
          <a:p>
            <a:fld id="{5EE6E912-424C-4847-A217-349147C97136}" type="slidenum">
              <a:rPr lang="en-US" smtClean="0"/>
              <a:pPr/>
              <a:t>29</a:t>
            </a:fld>
            <a:endParaRPr lang="en-US" smtClean="0"/>
          </a:p>
        </p:txBody>
      </p:sp>
      <p:sp>
        <p:nvSpPr>
          <p:cNvPr id="67589" name="Footer Placeholder 4"/>
          <p:cNvSpPr>
            <a:spLocks noGrp="1"/>
          </p:cNvSpPr>
          <p:nvPr>
            <p:ph type="ftr" sz="quarter" idx="4"/>
          </p:nvPr>
        </p:nvSpPr>
        <p:spPr>
          <a:noFill/>
        </p:spPr>
        <p:txBody>
          <a:bodyPr/>
          <a:lstStyle/>
          <a:p>
            <a:r>
              <a:rPr lang="en-US" smtClean="0"/>
              <a:t>Geneva, 10-11 January 2013</a:t>
            </a:r>
          </a:p>
        </p:txBody>
      </p:sp>
      <p:sp>
        <p:nvSpPr>
          <p:cNvPr id="67590"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705126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30</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90268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77E5B29E-E1ED-441E-ADD0-AA7114C3B327}" type="slidenum">
              <a:rPr lang="en-US" smtClean="0"/>
              <a:pPr/>
              <a:t>4</a:t>
            </a:fld>
            <a:endParaRPr lang="en-US" smtClean="0"/>
          </a:p>
        </p:txBody>
      </p:sp>
      <p:sp>
        <p:nvSpPr>
          <p:cNvPr id="41989"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1990"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1910622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32</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4064992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33</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084541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34</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543169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35</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606177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cs typeface="Arial" pitchFamily="34" charset="0"/>
            </a:endParaRPr>
          </a:p>
        </p:txBody>
      </p:sp>
      <p:sp>
        <p:nvSpPr>
          <p:cNvPr id="68612" name="Slide Number Placeholder 3"/>
          <p:cNvSpPr>
            <a:spLocks noGrp="1"/>
          </p:cNvSpPr>
          <p:nvPr>
            <p:ph type="sldNum" sz="quarter" idx="5"/>
          </p:nvPr>
        </p:nvSpPr>
        <p:spPr>
          <a:noFill/>
        </p:spPr>
        <p:txBody>
          <a:bodyPr/>
          <a:lstStyle/>
          <a:p>
            <a:fld id="{B67FFFC2-C214-400D-83F0-DB3A284B6FEA}" type="slidenum">
              <a:rPr lang="en-US" smtClean="0"/>
              <a:pPr/>
              <a:t>36</a:t>
            </a:fld>
            <a:endParaRPr lang="en-US" smtClean="0"/>
          </a:p>
        </p:txBody>
      </p:sp>
      <p:sp>
        <p:nvSpPr>
          <p:cNvPr id="68613" name="Footer Placeholder 4"/>
          <p:cNvSpPr>
            <a:spLocks noGrp="1"/>
          </p:cNvSpPr>
          <p:nvPr>
            <p:ph type="ftr" sz="quarter" idx="4"/>
          </p:nvPr>
        </p:nvSpPr>
        <p:spPr>
          <a:noFill/>
        </p:spPr>
        <p:txBody>
          <a:bodyPr/>
          <a:lstStyle/>
          <a:p>
            <a:r>
              <a:rPr lang="en-US" smtClean="0"/>
              <a:t>Geneva, 10-11 January 2013</a:t>
            </a:r>
          </a:p>
        </p:txBody>
      </p:sp>
      <p:sp>
        <p:nvSpPr>
          <p:cNvPr id="6861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1001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E1247F6-E59B-4E21-9187-6A16654A1720}" type="slidenum">
              <a:rPr lang="en-US" smtClean="0"/>
              <a:pPr/>
              <a:t>37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58373" name="Footer Placeholder 4"/>
          <p:cNvSpPr>
            <a:spLocks noGrp="1"/>
          </p:cNvSpPr>
          <p:nvPr>
            <p:ph type="ftr" sz="quarter" idx="4"/>
          </p:nvPr>
        </p:nvSpPr>
        <p:spPr>
          <a:noFill/>
        </p:spPr>
        <p:txBody>
          <a:bodyPr/>
          <a:lstStyle/>
          <a:p>
            <a:r>
              <a:rPr lang="en-US" smtClean="0"/>
              <a:t>Geneva, 10-11 January 2013</a:t>
            </a:r>
          </a:p>
        </p:txBody>
      </p:sp>
      <p:sp>
        <p:nvSpPr>
          <p:cNvPr id="58374"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299900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4B9A9464-5351-469B-AEA9-15454458190A}" type="slidenum">
              <a:rPr lang="en-US" smtClean="0"/>
              <a:pPr>
                <a:defRPr/>
              </a:pPr>
              <a:t>39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1B5BA2"/>
              </a:solidFill>
            </a:endParaRPr>
          </a:p>
        </p:txBody>
      </p:sp>
    </p:spTree>
    <p:extLst>
      <p:ext uri="{BB962C8B-B14F-4D97-AF65-F5344CB8AC3E}">
        <p14:creationId xmlns:p14="http://schemas.microsoft.com/office/powerpoint/2010/main" val="2976844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cs typeface="Arial" pitchFamily="34" charset="0"/>
            </a:endParaRPr>
          </a:p>
        </p:txBody>
      </p:sp>
      <p:sp>
        <p:nvSpPr>
          <p:cNvPr id="69636" name="Slide Number Placeholder 3"/>
          <p:cNvSpPr>
            <a:spLocks noGrp="1"/>
          </p:cNvSpPr>
          <p:nvPr>
            <p:ph type="sldNum" sz="quarter" idx="5"/>
          </p:nvPr>
        </p:nvSpPr>
        <p:spPr>
          <a:noFill/>
        </p:spPr>
        <p:txBody>
          <a:bodyPr/>
          <a:lstStyle/>
          <a:p>
            <a:fld id="{B88E179F-77FE-43BC-BA05-89880545D695}" type="slidenum">
              <a:rPr lang="en-US" smtClean="0"/>
              <a:pPr/>
              <a:t>44</a:t>
            </a:fld>
            <a:endParaRPr lang="en-US" smtClean="0"/>
          </a:p>
        </p:txBody>
      </p:sp>
      <p:sp>
        <p:nvSpPr>
          <p:cNvPr id="69637" name="Footer Placeholder 4"/>
          <p:cNvSpPr>
            <a:spLocks noGrp="1"/>
          </p:cNvSpPr>
          <p:nvPr>
            <p:ph type="ftr" sz="quarter" idx="4"/>
          </p:nvPr>
        </p:nvSpPr>
        <p:spPr>
          <a:noFill/>
        </p:spPr>
        <p:txBody>
          <a:bodyPr/>
          <a:lstStyle/>
          <a:p>
            <a:r>
              <a:rPr lang="en-US" smtClean="0"/>
              <a:t>Geneva, 10-11 January 2013</a:t>
            </a:r>
          </a:p>
        </p:txBody>
      </p:sp>
      <p:sp>
        <p:nvSpPr>
          <p:cNvPr id="69638"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893033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cs typeface="Arial" pitchFamily="34" charset="0"/>
            </a:endParaRPr>
          </a:p>
        </p:txBody>
      </p:sp>
      <p:sp>
        <p:nvSpPr>
          <p:cNvPr id="70660" name="Slide Number Placeholder 3"/>
          <p:cNvSpPr>
            <a:spLocks noGrp="1"/>
          </p:cNvSpPr>
          <p:nvPr>
            <p:ph type="sldNum" sz="quarter" idx="5"/>
          </p:nvPr>
        </p:nvSpPr>
        <p:spPr>
          <a:noFill/>
        </p:spPr>
        <p:txBody>
          <a:bodyPr/>
          <a:lstStyle/>
          <a:p>
            <a:fld id="{4C59BD9B-B471-4E05-A4FB-1CA431415BB1}" type="slidenum">
              <a:rPr lang="en-US" smtClean="0"/>
              <a:pPr/>
              <a:t>46</a:t>
            </a:fld>
            <a:endParaRPr lang="en-US" smtClean="0"/>
          </a:p>
        </p:txBody>
      </p:sp>
      <p:sp>
        <p:nvSpPr>
          <p:cNvPr id="70661" name="Footer Placeholder 4"/>
          <p:cNvSpPr>
            <a:spLocks noGrp="1"/>
          </p:cNvSpPr>
          <p:nvPr>
            <p:ph type="ftr" sz="quarter" idx="4"/>
          </p:nvPr>
        </p:nvSpPr>
        <p:spPr>
          <a:noFill/>
        </p:spPr>
        <p:txBody>
          <a:bodyPr/>
          <a:lstStyle/>
          <a:p>
            <a:r>
              <a:rPr lang="en-US" smtClean="0"/>
              <a:t>Geneva, 10-11 January 2013</a:t>
            </a:r>
          </a:p>
        </p:txBody>
      </p:sp>
      <p:sp>
        <p:nvSpPr>
          <p:cNvPr id="70662"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988144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cs typeface="Arial" pitchFamily="34" charset="0"/>
            </a:endParaRPr>
          </a:p>
        </p:txBody>
      </p:sp>
      <p:sp>
        <p:nvSpPr>
          <p:cNvPr id="71684" name="Slide Number Placeholder 3"/>
          <p:cNvSpPr>
            <a:spLocks noGrp="1"/>
          </p:cNvSpPr>
          <p:nvPr>
            <p:ph type="sldNum" sz="quarter" idx="5"/>
          </p:nvPr>
        </p:nvSpPr>
        <p:spPr>
          <a:noFill/>
        </p:spPr>
        <p:txBody>
          <a:bodyPr/>
          <a:lstStyle/>
          <a:p>
            <a:fld id="{660CE5B0-86EC-4093-9EAD-13B1B0FA3348}" type="slidenum">
              <a:rPr lang="en-US" smtClean="0"/>
              <a:pPr/>
              <a:t>47</a:t>
            </a:fld>
            <a:endParaRPr lang="en-US" smtClean="0"/>
          </a:p>
        </p:txBody>
      </p:sp>
      <p:sp>
        <p:nvSpPr>
          <p:cNvPr id="71685" name="Footer Placeholder 4"/>
          <p:cNvSpPr>
            <a:spLocks noGrp="1"/>
          </p:cNvSpPr>
          <p:nvPr>
            <p:ph type="ftr" sz="quarter" idx="4"/>
          </p:nvPr>
        </p:nvSpPr>
        <p:spPr>
          <a:noFill/>
        </p:spPr>
        <p:txBody>
          <a:bodyPr/>
          <a:lstStyle/>
          <a:p>
            <a:r>
              <a:rPr lang="en-US" smtClean="0"/>
              <a:t>Geneva, 10-11 January 2013</a:t>
            </a:r>
          </a:p>
        </p:txBody>
      </p:sp>
      <p:sp>
        <p:nvSpPr>
          <p:cNvPr id="71686"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314834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3012" name="Slide Number Placeholder 3"/>
          <p:cNvSpPr>
            <a:spLocks noGrp="1"/>
          </p:cNvSpPr>
          <p:nvPr>
            <p:ph type="sldNum" sz="quarter" idx="5"/>
          </p:nvPr>
        </p:nvSpPr>
        <p:spPr>
          <a:noFill/>
        </p:spPr>
        <p:txBody>
          <a:bodyPr/>
          <a:lstStyle/>
          <a:p>
            <a:fld id="{2576C056-8E5E-4F2E-8DD6-007CB246E2D3}" type="slidenum">
              <a:rPr lang="en-US" smtClean="0"/>
              <a:pPr/>
              <a:t>5</a:t>
            </a:fld>
            <a:endParaRPr lang="en-US" smtClean="0"/>
          </a:p>
        </p:txBody>
      </p:sp>
      <p:sp>
        <p:nvSpPr>
          <p:cNvPr id="43013"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3014"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322198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cs typeface="Arial" pitchFamily="34" charset="0"/>
            </a:endParaRPr>
          </a:p>
        </p:txBody>
      </p:sp>
      <p:sp>
        <p:nvSpPr>
          <p:cNvPr id="72708" name="Slide Number Placeholder 3"/>
          <p:cNvSpPr>
            <a:spLocks noGrp="1"/>
          </p:cNvSpPr>
          <p:nvPr>
            <p:ph type="sldNum" sz="quarter" idx="5"/>
          </p:nvPr>
        </p:nvSpPr>
        <p:spPr>
          <a:noFill/>
        </p:spPr>
        <p:txBody>
          <a:bodyPr/>
          <a:lstStyle/>
          <a:p>
            <a:fld id="{94A16590-E411-43DF-A933-52F490872C17}" type="slidenum">
              <a:rPr lang="en-US" smtClean="0"/>
              <a:pPr/>
              <a:t>48</a:t>
            </a:fld>
            <a:endParaRPr lang="en-US" smtClean="0"/>
          </a:p>
        </p:txBody>
      </p:sp>
      <p:sp>
        <p:nvSpPr>
          <p:cNvPr id="72709" name="Footer Placeholder 4"/>
          <p:cNvSpPr>
            <a:spLocks noGrp="1"/>
          </p:cNvSpPr>
          <p:nvPr>
            <p:ph type="ftr" sz="quarter" idx="4"/>
          </p:nvPr>
        </p:nvSpPr>
        <p:spPr>
          <a:noFill/>
        </p:spPr>
        <p:txBody>
          <a:bodyPr/>
          <a:lstStyle/>
          <a:p>
            <a:r>
              <a:rPr lang="en-US" smtClean="0"/>
              <a:t>Geneva, 10-11 January 2013</a:t>
            </a:r>
          </a:p>
        </p:txBody>
      </p:sp>
      <p:sp>
        <p:nvSpPr>
          <p:cNvPr id="72710" name="Header Placeholder 5"/>
          <p:cNvSpPr>
            <a:spLocks noGrp="1"/>
          </p:cNvSpPr>
          <p:nvPr>
            <p:ph type="hdr" sz="quarter"/>
          </p:nvPr>
        </p:nvSpPr>
        <p:spPr>
          <a:noFill/>
        </p:spPr>
        <p:txBody>
          <a:bodyPr/>
          <a:lstStyle/>
          <a:p>
            <a:r>
              <a:rPr lang="en-US" smtClean="0"/>
              <a:t>SG and TSAG Leadership Tutorial     Decision-Making</a:t>
            </a:r>
          </a:p>
        </p:txBody>
      </p:sp>
    </p:spTree>
    <p:extLst>
      <p:ext uri="{BB962C8B-B14F-4D97-AF65-F5344CB8AC3E}">
        <p14:creationId xmlns:p14="http://schemas.microsoft.com/office/powerpoint/2010/main" val="112171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63FE5DD-C965-4807-A01B-FBF15564DC7F}"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cs typeface="Arial" pitchFamily="34" charset="0"/>
            </a:endParaRPr>
          </a:p>
        </p:txBody>
      </p:sp>
      <p:sp>
        <p:nvSpPr>
          <p:cNvPr id="44037" name="Header Placeholder 4"/>
          <p:cNvSpPr>
            <a:spLocks noGrp="1"/>
          </p:cNvSpPr>
          <p:nvPr>
            <p:ph type="hdr" sz="quarter"/>
          </p:nvPr>
        </p:nvSpPr>
        <p:spPr>
          <a:noFill/>
        </p:spPr>
        <p:txBody>
          <a:bodyPr/>
          <a:lstStyle/>
          <a:p>
            <a:r>
              <a:rPr lang="en-US" smtClean="0"/>
              <a:t>SG and TSAG Leadership Tutorial     Decision-Making</a:t>
            </a:r>
          </a:p>
        </p:txBody>
      </p:sp>
      <p:sp>
        <p:nvSpPr>
          <p:cNvPr id="44039" name="Footer Placeholder 6"/>
          <p:cNvSpPr>
            <a:spLocks noGrp="1"/>
          </p:cNvSpPr>
          <p:nvPr>
            <p:ph type="ftr" sz="quarter" idx="4"/>
          </p:nvPr>
        </p:nvSpPr>
        <p:spPr>
          <a:xfrm>
            <a:off x="0" y="8903521"/>
            <a:ext cx="3071816" cy="469079"/>
          </a:xfrm>
          <a:noFill/>
        </p:spPr>
        <p:txBody>
          <a:bodyPr/>
          <a:lstStyle/>
          <a:p>
            <a:r>
              <a:rPr lang="en-US" dirty="0" smtClean="0"/>
              <a:t>Geneva, 10-11 January 2013</a:t>
            </a:r>
          </a:p>
        </p:txBody>
      </p:sp>
    </p:spTree>
    <p:extLst>
      <p:ext uri="{BB962C8B-B14F-4D97-AF65-F5344CB8AC3E}">
        <p14:creationId xmlns:p14="http://schemas.microsoft.com/office/powerpoint/2010/main" val="340189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19F8AB0-EEEA-4FEA-8806-B667CCFB4075}" type="slidenum">
              <a:rPr lang="en-US" smtClean="0"/>
              <a:pPr/>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
        <p:nvSpPr>
          <p:cNvPr id="45061" name="Header Placeholder 4"/>
          <p:cNvSpPr>
            <a:spLocks noGrp="1"/>
          </p:cNvSpPr>
          <p:nvPr>
            <p:ph type="hdr" sz="quarter"/>
          </p:nvPr>
        </p:nvSpPr>
        <p:spPr>
          <a:noFill/>
        </p:spPr>
        <p:txBody>
          <a:bodyPr/>
          <a:lstStyle/>
          <a:p>
            <a:r>
              <a:rPr lang="en-US" smtClean="0"/>
              <a:t>SG and TSAG Leadership Tutorial     Decision-Making</a:t>
            </a:r>
          </a:p>
        </p:txBody>
      </p:sp>
      <p:sp>
        <p:nvSpPr>
          <p:cNvPr id="45062" name="Rectangle 4"/>
          <p:cNvSpPr txBox="1">
            <a:spLocks noChangeArrowheads="1"/>
          </p:cNvSpPr>
          <p:nvPr/>
        </p:nvSpPr>
        <p:spPr bwMode="auto">
          <a:xfrm>
            <a:off x="0" y="8903521"/>
            <a:ext cx="3071816" cy="469079"/>
          </a:xfrm>
          <a:prstGeom prst="rect">
            <a:avLst/>
          </a:prstGeom>
          <a:noFill/>
          <a:ln w="9525">
            <a:noFill/>
            <a:miter lim="800000"/>
            <a:headEnd/>
            <a:tailEnd/>
          </a:ln>
        </p:spPr>
        <p:txBody>
          <a:bodyPr/>
          <a:lstStyle/>
          <a:p>
            <a:r>
              <a:rPr lang="en-US" sz="1200">
                <a:solidFill>
                  <a:srgbClr val="000000"/>
                </a:solidFill>
              </a:rPr>
              <a:t>Gary Fishman</a:t>
            </a:r>
          </a:p>
          <a:p>
            <a:r>
              <a:rPr lang="en-US" sz="1200">
                <a:solidFill>
                  <a:srgbClr val="000000"/>
                </a:solidFill>
              </a:rPr>
              <a:t>© </a:t>
            </a:r>
            <a:r>
              <a:rPr lang="en-US" sz="1000">
                <a:solidFill>
                  <a:srgbClr val="000000"/>
                </a:solidFill>
                <a:latin typeface="Britannic Bold" pitchFamily="34" charset="0"/>
              </a:rPr>
              <a:t>PEARLFISHER </a:t>
            </a:r>
            <a:r>
              <a:rPr lang="en-US" sz="900">
                <a:solidFill>
                  <a:srgbClr val="000000"/>
                </a:solidFill>
                <a:latin typeface="Arial Narrow" pitchFamily="34" charset="0"/>
              </a:rPr>
              <a:t>INTERNATIONAL</a:t>
            </a:r>
            <a:r>
              <a:rPr lang="en-US" sz="300">
                <a:solidFill>
                  <a:srgbClr val="000000"/>
                </a:solidFill>
                <a:latin typeface="Arial Narrow" pitchFamily="34" charset="0"/>
              </a:rPr>
              <a:t>,</a:t>
            </a:r>
            <a:r>
              <a:rPr lang="en-US" sz="1000">
                <a:solidFill>
                  <a:srgbClr val="000000"/>
                </a:solidFill>
                <a:latin typeface="Arial Narrow" pitchFamily="34" charset="0"/>
              </a:rPr>
              <a:t> 2011</a:t>
            </a:r>
          </a:p>
        </p:txBody>
      </p:sp>
      <p:sp>
        <p:nvSpPr>
          <p:cNvPr id="45063" name="Footer Placeholder 6"/>
          <p:cNvSpPr>
            <a:spLocks noGrp="1"/>
          </p:cNvSpPr>
          <p:nvPr>
            <p:ph type="ftr" sz="quarter" idx="4"/>
          </p:nvPr>
        </p:nvSpPr>
        <p:spPr>
          <a:noFill/>
        </p:spPr>
        <p:txBody>
          <a:bodyPr/>
          <a:lstStyle/>
          <a:p>
            <a:r>
              <a:rPr lang="en-US" smtClean="0"/>
              <a:t>Geneva, 10-11 January 2013</a:t>
            </a:r>
          </a:p>
        </p:txBody>
      </p:sp>
    </p:spTree>
    <p:extLst>
      <p:ext uri="{BB962C8B-B14F-4D97-AF65-F5344CB8AC3E}">
        <p14:creationId xmlns:p14="http://schemas.microsoft.com/office/powerpoint/2010/main" val="197408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p>
            <a:fld id="{ED0FF69D-F2DF-43A0-A194-8D3F706D60AD}" type="slidenum">
              <a:rPr lang="en-US" smtClean="0"/>
              <a:pPr/>
              <a:t>8</a:t>
            </a:fld>
            <a:endParaRPr lang="en-US" smtClean="0"/>
          </a:p>
        </p:txBody>
      </p:sp>
      <p:sp>
        <p:nvSpPr>
          <p:cNvPr id="46085"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6086"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28972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7108" name="Slide Number Placeholder 3"/>
          <p:cNvSpPr>
            <a:spLocks noGrp="1"/>
          </p:cNvSpPr>
          <p:nvPr>
            <p:ph type="sldNum" sz="quarter" idx="5"/>
          </p:nvPr>
        </p:nvSpPr>
        <p:spPr>
          <a:noFill/>
        </p:spPr>
        <p:txBody>
          <a:bodyPr/>
          <a:lstStyle/>
          <a:p>
            <a:fld id="{965F7BFA-64BA-4A71-82E2-76998D41FB23}" type="slidenum">
              <a:rPr lang="en-US" smtClean="0"/>
              <a:pPr/>
              <a:t>9</a:t>
            </a:fld>
            <a:endParaRPr lang="en-US" smtClean="0"/>
          </a:p>
        </p:txBody>
      </p:sp>
      <p:sp>
        <p:nvSpPr>
          <p:cNvPr id="47109"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7110"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396998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7108" name="Slide Number Placeholder 3"/>
          <p:cNvSpPr>
            <a:spLocks noGrp="1"/>
          </p:cNvSpPr>
          <p:nvPr>
            <p:ph type="sldNum" sz="quarter" idx="5"/>
          </p:nvPr>
        </p:nvSpPr>
        <p:spPr>
          <a:noFill/>
        </p:spPr>
        <p:txBody>
          <a:bodyPr/>
          <a:lstStyle/>
          <a:p>
            <a:fld id="{965F7BFA-64BA-4A71-82E2-76998D41FB23}" type="slidenum">
              <a:rPr lang="en-US" smtClean="0"/>
              <a:pPr/>
              <a:t>10</a:t>
            </a:fld>
            <a:endParaRPr lang="en-US" smtClean="0"/>
          </a:p>
        </p:txBody>
      </p:sp>
      <p:sp>
        <p:nvSpPr>
          <p:cNvPr id="47109" name="Header Placeholder 4"/>
          <p:cNvSpPr>
            <a:spLocks noGrp="1"/>
          </p:cNvSpPr>
          <p:nvPr>
            <p:ph type="hdr" sz="quarter"/>
          </p:nvPr>
        </p:nvSpPr>
        <p:spPr>
          <a:xfrm>
            <a:off x="315448" y="0"/>
            <a:ext cx="4173351" cy="624940"/>
          </a:xfrm>
          <a:noFill/>
        </p:spPr>
        <p:txBody>
          <a:bodyPr/>
          <a:lstStyle/>
          <a:p>
            <a:r>
              <a:rPr lang="en-US" smtClean="0"/>
              <a:t>SG and TSAG Leadership Tutorial     Decision-Making</a:t>
            </a:r>
          </a:p>
        </p:txBody>
      </p:sp>
      <p:sp>
        <p:nvSpPr>
          <p:cNvPr id="47110" name="Rectangle 4"/>
          <p:cNvSpPr>
            <a:spLocks noGrp="1" noChangeArrowheads="1"/>
          </p:cNvSpPr>
          <p:nvPr>
            <p:ph type="ftr" sz="quarter" idx="4"/>
          </p:nvPr>
        </p:nvSpPr>
        <p:spPr>
          <a:noFill/>
        </p:spPr>
        <p:txBody>
          <a:bodyPr/>
          <a:lstStyle/>
          <a:p>
            <a:r>
              <a:rPr lang="en-US" smtClean="0">
                <a:solidFill>
                  <a:srgbClr val="000000"/>
                </a:solidFill>
              </a:rPr>
              <a:t>Geneva, 10-11 January 2013</a:t>
            </a:r>
            <a:endParaRPr lang="en-US" sz="1000" smtClean="0">
              <a:solidFill>
                <a:srgbClr val="000000"/>
              </a:solidFill>
              <a:latin typeface="Arial Narrow" pitchFamily="34" charset="0"/>
            </a:endParaRPr>
          </a:p>
        </p:txBody>
      </p:sp>
    </p:spTree>
    <p:extLst>
      <p:ext uri="{BB962C8B-B14F-4D97-AF65-F5344CB8AC3E}">
        <p14:creationId xmlns:p14="http://schemas.microsoft.com/office/powerpoint/2010/main" val="372604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2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5987"/>
            <a:ext cx="8229600" cy="4230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26" Type="http://schemas.openxmlformats.org/officeDocument/2006/relationships/image" Target="../media/image29.gif"/><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gif"/><Relationship Id="rId29"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gif"/><Relationship Id="rId28" Type="http://schemas.openxmlformats.org/officeDocument/2006/relationships/image" Target="../media/image31.gif"/><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jpeg"/></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itu.int/rec/recommendation.asp?lang=en&amp;parent=T-REC-A.23" TargetMode="External"/><Relationship Id="rId2" Type="http://schemas.openxmlformats.org/officeDocument/2006/relationships/hyperlink" Target="https://www.itu.int/rec/recommendation.asp?lang=en&amp;parent=T-REC-A.Sup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tu.int/rec/recommendation.asp?lang=en&amp;parent=T-REC-A.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itu.int/rec/recommendation.asp?lang=en&amp;parent=T-REC-A.4" TargetMode="External"/><Relationship Id="rId2" Type="http://schemas.openxmlformats.org/officeDocument/2006/relationships/hyperlink" Target="https://www.itu.int/rec/recommendation.asp?lang=en&amp;parent=T-REC-A.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tu.int/rec/recommendation.asp?lang=en&amp;parent=T-REC-A.25" TargetMode="External"/><Relationship Id="rId2" Type="http://schemas.openxmlformats.org/officeDocument/2006/relationships/hyperlink" Target="https://www.itu.int/rec/recommendation.asp?lang=en&amp;parent=T-REC-A.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tu.int/rec/T-REC-A.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itu.int/rec/T-REC-A.8-200810-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ctrTitle"/>
          </p:nvPr>
        </p:nvSpPr>
        <p:spPr>
          <a:xfrm>
            <a:off x="587375" y="206378"/>
            <a:ext cx="7969250" cy="1904546"/>
          </a:xfrm>
        </p:spPr>
        <p:txBody>
          <a:bodyPr/>
          <a:lstStyle/>
          <a:p>
            <a:pPr>
              <a:lnSpc>
                <a:spcPts val="4800"/>
              </a:lnSpc>
            </a:pPr>
            <a:r>
              <a:rPr lang="en-US" dirty="0" smtClean="0"/>
              <a:t>Decision-making and </a:t>
            </a:r>
            <a:br>
              <a:rPr lang="en-US" dirty="0" smtClean="0"/>
            </a:br>
            <a:r>
              <a:rPr lang="en-US" dirty="0" smtClean="0"/>
              <a:t>collaboration in ITU-T</a:t>
            </a:r>
            <a:endParaRPr lang="en-US" i="1" dirty="0" smtClean="0"/>
          </a:p>
        </p:txBody>
      </p:sp>
      <p:sp>
        <p:nvSpPr>
          <p:cNvPr id="7172" name="Rectangle 13"/>
          <p:cNvSpPr>
            <a:spLocks noChangeArrowheads="1"/>
          </p:cNvSpPr>
          <p:nvPr/>
        </p:nvSpPr>
        <p:spPr bwMode="auto">
          <a:xfrm>
            <a:off x="0" y="274637"/>
            <a:ext cx="9144000" cy="1597705"/>
          </a:xfrm>
          <a:prstGeom prst="rect">
            <a:avLst/>
          </a:prstGeom>
          <a:noFill/>
          <a:ln w="9525">
            <a:noFill/>
            <a:miter lim="800000"/>
            <a:headEnd/>
            <a:tailEnd/>
          </a:ln>
        </p:spPr>
        <p:txBody>
          <a:bodyPr anchor="ctr"/>
          <a:lstStyle/>
          <a:p>
            <a:pPr algn="ctr"/>
            <a:endParaRPr lang="en-US" sz="2500" b="1" dirty="0" smtClean="0">
              <a:solidFill>
                <a:schemeClr val="bg2"/>
              </a:solidFill>
            </a:endParaRPr>
          </a:p>
        </p:txBody>
      </p:sp>
      <p:sp>
        <p:nvSpPr>
          <p:cNvPr id="7174"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7175"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7176"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7177"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797" y="1940601"/>
            <a:ext cx="6564406" cy="3949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037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3602" y="220663"/>
            <a:ext cx="8610600" cy="577623"/>
          </a:xfrm>
        </p:spPr>
        <p:txBody>
          <a:bodyPr>
            <a:normAutofit fontScale="90000"/>
          </a:bodyPr>
          <a:lstStyle/>
          <a:p>
            <a:r>
              <a:rPr lang="en-US" dirty="0" smtClean="0"/>
              <a:t>Observations (2)</a:t>
            </a:r>
          </a:p>
        </p:txBody>
      </p:sp>
      <p:sp>
        <p:nvSpPr>
          <p:cNvPr id="14339" name="Content Placeholder 2"/>
          <p:cNvSpPr>
            <a:spLocks noGrp="1"/>
          </p:cNvSpPr>
          <p:nvPr>
            <p:ph idx="1"/>
          </p:nvPr>
        </p:nvSpPr>
        <p:spPr>
          <a:xfrm>
            <a:off x="554265" y="841829"/>
            <a:ext cx="8375650" cy="5297714"/>
          </a:xfrm>
        </p:spPr>
        <p:txBody>
          <a:bodyPr/>
          <a:lstStyle/>
          <a:p>
            <a:pPr>
              <a:spcBef>
                <a:spcPts val="300"/>
              </a:spcBef>
            </a:pPr>
            <a:r>
              <a:rPr lang="en-US" b="1" dirty="0" smtClean="0"/>
              <a:t>Avoid</a:t>
            </a:r>
            <a:r>
              <a:rPr lang="en-US" dirty="0" smtClean="0"/>
              <a:t> putting a sovereign Member State in a position that forces it to state support or opposition until it is ready to do so, e.g., </a:t>
            </a:r>
            <a:r>
              <a:rPr lang="en-US" dirty="0" smtClean="0"/>
              <a:t/>
            </a:r>
            <a:br>
              <a:rPr lang="en-US" dirty="0" smtClean="0"/>
            </a:br>
            <a:r>
              <a:rPr lang="en-US" b="1" dirty="0" smtClean="0"/>
              <a:t>open </a:t>
            </a:r>
            <a:r>
              <a:rPr lang="en-US" b="1" dirty="0" smtClean="0"/>
              <a:t>voting, show of hands, direct </a:t>
            </a:r>
            <a:r>
              <a:rPr lang="en-US" b="1" dirty="0" smtClean="0"/>
              <a:t>query</a:t>
            </a:r>
          </a:p>
          <a:p>
            <a:pPr lvl="1">
              <a:spcBef>
                <a:spcPts val="300"/>
              </a:spcBef>
            </a:pPr>
            <a:r>
              <a:rPr lang="en-US" sz="3000" dirty="0" smtClean="0"/>
              <a:t>Elegant </a:t>
            </a:r>
            <a:r>
              <a:rPr lang="en-US" sz="3000" dirty="0" smtClean="0"/>
              <a:t>solution is “unopposed agreement”</a:t>
            </a:r>
          </a:p>
          <a:p>
            <a:pPr>
              <a:spcBef>
                <a:spcPts val="1000"/>
              </a:spcBef>
            </a:pPr>
            <a:r>
              <a:rPr lang="en-US" dirty="0" smtClean="0"/>
              <a:t>Chair can help by carefully crafted questions to move the meeting ahead</a:t>
            </a:r>
          </a:p>
          <a:p>
            <a:pPr lvl="1">
              <a:spcBef>
                <a:spcPts val="300"/>
              </a:spcBef>
            </a:pPr>
            <a:r>
              <a:rPr lang="en-US" sz="3000" dirty="0" smtClean="0"/>
              <a:t>“Is there any support/opposition to the proposal?”</a:t>
            </a:r>
          </a:p>
        </p:txBody>
      </p:sp>
      <p:sp>
        <p:nvSpPr>
          <p:cNvPr id="14341" name="Slide Number Placeholder 7"/>
          <p:cNvSpPr>
            <a:spLocks noGrp="1"/>
          </p:cNvSpPr>
          <p:nvPr>
            <p:ph type="sldNum" sz="quarter" idx="4294967295"/>
          </p:nvPr>
        </p:nvSpPr>
        <p:spPr>
          <a:xfrm>
            <a:off x="7308850" y="6237288"/>
            <a:ext cx="1366838" cy="431800"/>
          </a:xfrm>
          <a:prstGeom prst="rect">
            <a:avLst/>
          </a:prstGeom>
          <a:noFill/>
        </p:spPr>
        <p:txBody>
          <a:bodyPr/>
          <a:lstStyle/>
          <a:p>
            <a:fld id="{B0490BD6-BDAD-480E-A6B5-0195769F8786}" type="slidenum">
              <a:rPr lang="en-US" smtClean="0"/>
              <a:pPr/>
              <a:t>10</a:t>
            </a:fld>
            <a:endParaRPr lang="en-US" smtClean="0"/>
          </a:p>
        </p:txBody>
      </p:sp>
    </p:spTree>
    <p:extLst>
      <p:ext uri="{BB962C8B-B14F-4D97-AF65-F5344CB8AC3E}">
        <p14:creationId xmlns:p14="http://schemas.microsoft.com/office/powerpoint/2010/main" val="247992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333375"/>
            <a:ext cx="8610600" cy="588963"/>
          </a:xfrm>
        </p:spPr>
        <p:txBody>
          <a:bodyPr>
            <a:normAutofit fontScale="90000"/>
          </a:bodyPr>
          <a:lstStyle/>
          <a:p>
            <a:r>
              <a:rPr lang="en-US" dirty="0" smtClean="0"/>
              <a:t>ITU-T Recommendation Approval</a:t>
            </a:r>
          </a:p>
        </p:txBody>
      </p:sp>
      <p:sp>
        <p:nvSpPr>
          <p:cNvPr id="16389" name="Content Placeholder 2"/>
          <p:cNvSpPr>
            <a:spLocks noGrp="1"/>
          </p:cNvSpPr>
          <p:nvPr>
            <p:ph idx="1"/>
          </p:nvPr>
        </p:nvSpPr>
        <p:spPr>
          <a:xfrm>
            <a:off x="539750" y="941388"/>
            <a:ext cx="8375650" cy="5140325"/>
          </a:xfrm>
        </p:spPr>
        <p:txBody>
          <a:bodyPr/>
          <a:lstStyle/>
          <a:p>
            <a:pPr>
              <a:spcBef>
                <a:spcPts val="400"/>
              </a:spcBef>
            </a:pPr>
            <a:r>
              <a:rPr lang="en-US" dirty="0" smtClean="0"/>
              <a:t>There are two methods for approving Recommendations between WTSAs</a:t>
            </a:r>
          </a:p>
          <a:p>
            <a:pPr lvl="1">
              <a:spcBef>
                <a:spcPts val="400"/>
              </a:spcBef>
            </a:pPr>
            <a:r>
              <a:rPr lang="en-US" sz="3000" dirty="0" smtClean="0"/>
              <a:t>Traditional Approval Process (TAP) for Recommendations having policy or regulatory implications</a:t>
            </a:r>
          </a:p>
          <a:p>
            <a:pPr lvl="2">
              <a:spcBef>
                <a:spcPts val="400"/>
              </a:spcBef>
              <a:spcAft>
                <a:spcPts val="1000"/>
              </a:spcAft>
            </a:pPr>
            <a:r>
              <a:rPr lang="en-US" sz="3000" dirty="0" smtClean="0"/>
              <a:t>Member States (MS) have final decision</a:t>
            </a:r>
          </a:p>
          <a:p>
            <a:pPr lvl="1">
              <a:spcBef>
                <a:spcPts val="400"/>
              </a:spcBef>
            </a:pPr>
            <a:r>
              <a:rPr lang="en-US" sz="3000" dirty="0" smtClean="0"/>
              <a:t>Alternative Approval Process (AAP) for all other Recommendations</a:t>
            </a:r>
          </a:p>
          <a:p>
            <a:pPr lvl="2">
              <a:spcBef>
                <a:spcPts val="400"/>
              </a:spcBef>
              <a:spcAft>
                <a:spcPts val="1000"/>
              </a:spcAft>
            </a:pPr>
            <a:r>
              <a:rPr lang="en-US" sz="3000" dirty="0" smtClean="0"/>
              <a:t>MSs and SMs both fully participate </a:t>
            </a:r>
          </a:p>
        </p:txBody>
      </p:sp>
      <p:sp>
        <p:nvSpPr>
          <p:cNvPr id="16388" name="Slide Number Placeholder 7"/>
          <p:cNvSpPr>
            <a:spLocks noGrp="1"/>
          </p:cNvSpPr>
          <p:nvPr>
            <p:ph type="sldNum" sz="quarter" idx="4294967295"/>
          </p:nvPr>
        </p:nvSpPr>
        <p:spPr>
          <a:xfrm>
            <a:off x="7308850" y="6237288"/>
            <a:ext cx="1366838" cy="431800"/>
          </a:xfrm>
          <a:prstGeom prst="rect">
            <a:avLst/>
          </a:prstGeom>
          <a:noFill/>
        </p:spPr>
        <p:txBody>
          <a:bodyPr/>
          <a:lstStyle/>
          <a:p>
            <a:fld id="{3D322021-CBCB-4F4D-9C55-882D466A95A6}" type="slidenum">
              <a:rPr lang="en-US" smtClean="0"/>
              <a:pPr/>
              <a:t>11</a:t>
            </a:fld>
            <a:endParaRPr lang="en-US" smtClean="0"/>
          </a:p>
        </p:txBody>
      </p:sp>
    </p:spTree>
    <p:extLst>
      <p:ext uri="{BB962C8B-B14F-4D97-AF65-F5344CB8AC3E}">
        <p14:creationId xmlns:p14="http://schemas.microsoft.com/office/powerpoint/2010/main" val="212062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7838" y="258763"/>
            <a:ext cx="8451850" cy="757237"/>
          </a:xfrm>
        </p:spPr>
        <p:txBody>
          <a:bodyPr>
            <a:normAutofit fontScale="90000"/>
          </a:bodyPr>
          <a:lstStyle/>
          <a:p>
            <a:r>
              <a:rPr lang="en-US" dirty="0" smtClean="0"/>
              <a:t>ITU-T Recommendation Approval</a:t>
            </a:r>
          </a:p>
        </p:txBody>
      </p:sp>
      <p:sp>
        <p:nvSpPr>
          <p:cNvPr id="17411" name="Content Placeholder 2"/>
          <p:cNvSpPr>
            <a:spLocks noGrp="1"/>
          </p:cNvSpPr>
          <p:nvPr>
            <p:ph idx="1"/>
          </p:nvPr>
        </p:nvSpPr>
        <p:spPr>
          <a:xfrm>
            <a:off x="990600" y="1077913"/>
            <a:ext cx="7924800" cy="5003800"/>
          </a:xfrm>
        </p:spPr>
        <p:txBody>
          <a:bodyPr/>
          <a:lstStyle/>
          <a:p>
            <a:pPr>
              <a:spcBef>
                <a:spcPts val="400"/>
              </a:spcBef>
            </a:pPr>
            <a:r>
              <a:rPr lang="en-US" dirty="0" smtClean="0"/>
              <a:t>TAP is described in WTSA Resolution 1,   Section 9</a:t>
            </a:r>
          </a:p>
          <a:p>
            <a:pPr lvl="1">
              <a:spcBef>
                <a:spcPts val="400"/>
              </a:spcBef>
            </a:pPr>
            <a:r>
              <a:rPr lang="en-US" sz="3000" dirty="0" smtClean="0"/>
              <a:t>Key terminology, unique to TAP, is summarized in Figure 9.1 – </a:t>
            </a:r>
            <a:r>
              <a:rPr lang="en-US" sz="3000" i="1" dirty="0" smtClean="0"/>
              <a:t>TAP sequence of events</a:t>
            </a:r>
          </a:p>
          <a:p>
            <a:pPr>
              <a:spcBef>
                <a:spcPts val="400"/>
              </a:spcBef>
            </a:pPr>
            <a:r>
              <a:rPr lang="en-US" dirty="0" smtClean="0"/>
              <a:t>AAP is described in Recommendation ITU-T A.8</a:t>
            </a:r>
          </a:p>
          <a:p>
            <a:pPr lvl="1">
              <a:spcBef>
                <a:spcPts val="400"/>
              </a:spcBef>
            </a:pPr>
            <a:r>
              <a:rPr lang="en-US" sz="3000" dirty="0" smtClean="0"/>
              <a:t>Key terminology, unique to AAP, is summarized in Figure 1 – </a:t>
            </a:r>
            <a:r>
              <a:rPr lang="en-US" sz="3000" i="1" dirty="0" smtClean="0"/>
              <a:t>AAP sequence of events</a:t>
            </a:r>
          </a:p>
        </p:txBody>
      </p:sp>
      <p:sp>
        <p:nvSpPr>
          <p:cNvPr id="17414" name="Slide Number Placeholder 5"/>
          <p:cNvSpPr>
            <a:spLocks noGrp="1"/>
          </p:cNvSpPr>
          <p:nvPr>
            <p:ph type="sldNum" sz="quarter" idx="4294967295"/>
          </p:nvPr>
        </p:nvSpPr>
        <p:spPr>
          <a:xfrm>
            <a:off x="7308850" y="6237288"/>
            <a:ext cx="1366838" cy="431800"/>
          </a:xfrm>
          <a:prstGeom prst="rect">
            <a:avLst/>
          </a:prstGeom>
          <a:noFill/>
        </p:spPr>
        <p:txBody>
          <a:bodyPr/>
          <a:lstStyle/>
          <a:p>
            <a:fld id="{3F018DBD-C86A-442E-B543-7D7C565EBCA8}" type="slidenum">
              <a:rPr lang="en-US" smtClean="0"/>
              <a:pPr/>
              <a:t>12</a:t>
            </a:fld>
            <a:endParaRPr lang="en-US" smtClean="0"/>
          </a:p>
        </p:txBody>
      </p:sp>
    </p:spTree>
    <p:extLst>
      <p:ext uri="{BB962C8B-B14F-4D97-AF65-F5344CB8AC3E}">
        <p14:creationId xmlns:p14="http://schemas.microsoft.com/office/powerpoint/2010/main" val="198414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997857" y="203200"/>
            <a:ext cx="7772400" cy="725714"/>
          </a:xfrm>
        </p:spPr>
        <p:txBody>
          <a:bodyPr>
            <a:normAutofit fontScale="90000"/>
          </a:bodyPr>
          <a:lstStyle/>
          <a:p>
            <a:r>
              <a:rPr lang="en-US" dirty="0" smtClean="0"/>
              <a:t>Outline</a:t>
            </a:r>
          </a:p>
        </p:txBody>
      </p:sp>
      <p:sp>
        <p:nvSpPr>
          <p:cNvPr id="18435" name="Slide Number Placeholder 4"/>
          <p:cNvSpPr>
            <a:spLocks noGrp="1"/>
          </p:cNvSpPr>
          <p:nvPr>
            <p:ph type="sldNum" sz="quarter" idx="4294967295"/>
          </p:nvPr>
        </p:nvSpPr>
        <p:spPr>
          <a:xfrm>
            <a:off x="7308850" y="6237288"/>
            <a:ext cx="1366838" cy="431800"/>
          </a:xfrm>
          <a:prstGeom prst="rect">
            <a:avLst/>
          </a:prstGeom>
          <a:noFill/>
        </p:spPr>
        <p:txBody>
          <a:bodyPr/>
          <a:lstStyle/>
          <a:p>
            <a:fld id="{71F4D500-A442-4DFB-BB6E-D87D980653D7}" type="slidenum">
              <a:rPr lang="en-US" smtClean="0"/>
              <a:pPr/>
              <a:t>13</a:t>
            </a:fld>
            <a:endParaRPr lang="en-US" smtClean="0"/>
          </a:p>
        </p:txBody>
      </p:sp>
      <p:sp>
        <p:nvSpPr>
          <p:cNvPr id="9" name="Rectangle 3"/>
          <p:cNvSpPr>
            <a:spLocks noGrp="1" noChangeArrowheads="1"/>
          </p:cNvSpPr>
          <p:nvPr>
            <p:ph idx="1"/>
          </p:nvPr>
        </p:nvSpPr>
        <p:spPr/>
        <p:txBody>
          <a:bodyPr>
            <a:normAutofit fontScale="92500" lnSpcReduction="10000"/>
          </a:bodyPr>
          <a:lstStyle/>
          <a:p>
            <a:r>
              <a:rPr lang="en-US" dirty="0" smtClean="0"/>
              <a:t>Types of ITU-T decision-making</a:t>
            </a:r>
          </a:p>
          <a:p>
            <a:pPr lvl="1">
              <a:spcAft>
                <a:spcPts val="2000"/>
              </a:spcAft>
            </a:pPr>
            <a:r>
              <a:rPr lang="en-US" dirty="0" smtClean="0"/>
              <a:t>“soft” and “hard” criteria</a:t>
            </a:r>
          </a:p>
          <a:p>
            <a:r>
              <a:rPr lang="en-US" b="1" dirty="0" smtClean="0"/>
              <a:t>Traditional Approval Process</a:t>
            </a:r>
          </a:p>
          <a:p>
            <a:pPr lvl="1">
              <a:spcAft>
                <a:spcPts val="2000"/>
              </a:spcAft>
            </a:pPr>
            <a:r>
              <a:rPr lang="en-US" b="1" dirty="0" smtClean="0"/>
              <a:t>WTSA Resolution 1, Section 9</a:t>
            </a:r>
          </a:p>
          <a:p>
            <a:r>
              <a:rPr lang="en-US" dirty="0"/>
              <a:t>Alternative Approval Process</a:t>
            </a:r>
          </a:p>
          <a:p>
            <a:pPr lvl="1">
              <a:spcAft>
                <a:spcPts val="2000"/>
              </a:spcAft>
            </a:pPr>
            <a:r>
              <a:rPr lang="en-US" dirty="0"/>
              <a:t>Recommendation ITU-T A.8</a:t>
            </a:r>
          </a:p>
          <a:p>
            <a:r>
              <a:rPr lang="en-US" dirty="0" smtClean="0"/>
              <a:t>Collaboration with other </a:t>
            </a:r>
            <a:r>
              <a:rPr lang="en-US" dirty="0"/>
              <a:t>organizations</a:t>
            </a:r>
          </a:p>
        </p:txBody>
      </p:sp>
    </p:spTree>
    <p:extLst>
      <p:ext uri="{BB962C8B-B14F-4D97-AF65-F5344CB8AC3E}">
        <p14:creationId xmlns:p14="http://schemas.microsoft.com/office/powerpoint/2010/main" val="102380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025525" y="246063"/>
            <a:ext cx="7772400" cy="690562"/>
          </a:xfrm>
        </p:spPr>
        <p:txBody>
          <a:bodyPr>
            <a:normAutofit fontScale="90000"/>
          </a:bodyPr>
          <a:lstStyle/>
          <a:p>
            <a:r>
              <a:rPr lang="en-US" dirty="0" smtClean="0"/>
              <a:t>TAP Process Chart</a:t>
            </a:r>
          </a:p>
        </p:txBody>
      </p:sp>
      <p:sp>
        <p:nvSpPr>
          <p:cNvPr id="1033" name="Slide Number Placeholder 8"/>
          <p:cNvSpPr>
            <a:spLocks noGrp="1"/>
          </p:cNvSpPr>
          <p:nvPr>
            <p:ph type="sldNum" sz="quarter" idx="4294967295"/>
          </p:nvPr>
        </p:nvSpPr>
        <p:spPr>
          <a:xfrm>
            <a:off x="7308850" y="6237288"/>
            <a:ext cx="1366838" cy="431800"/>
          </a:xfrm>
          <a:prstGeom prst="rect">
            <a:avLst/>
          </a:prstGeom>
          <a:noFill/>
        </p:spPr>
        <p:txBody>
          <a:bodyPr/>
          <a:lstStyle/>
          <a:p>
            <a:fld id="{C80D0FF3-E26F-4EDF-B404-8844E01D4C83}" type="slidenum">
              <a:rPr lang="en-US" smtClean="0"/>
              <a:pPr/>
              <a:t>14</a:t>
            </a:fld>
            <a:endParaRPr lang="en-US" smtClean="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3"/>
          <p:cNvGraphicFramePr>
            <a:graphicFrameLocks noChangeAspect="1"/>
          </p:cNvGraphicFramePr>
          <p:nvPr/>
        </p:nvGraphicFramePr>
        <p:xfrm>
          <a:off x="733425" y="990600"/>
          <a:ext cx="7970838" cy="4284663"/>
        </p:xfrm>
        <a:graphic>
          <a:graphicData uri="http://schemas.openxmlformats.org/presentationml/2006/ole">
            <mc:AlternateContent xmlns:mc="http://schemas.openxmlformats.org/markup-compatibility/2006">
              <mc:Choice xmlns:v="urn:schemas-microsoft-com:vml" Requires="v">
                <p:oleObj spid="_x0000_s1039" r:id="rId4" imgW="6124680" imgH="3571920" progId="">
                  <p:embed/>
                </p:oleObj>
              </mc:Choice>
              <mc:Fallback>
                <p:oleObj r:id="rId4" imgW="6124680" imgH="3571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990600"/>
                        <a:ext cx="7970838"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Box 8"/>
          <p:cNvSpPr txBox="1">
            <a:spLocks noChangeArrowheads="1"/>
          </p:cNvSpPr>
          <p:nvPr/>
        </p:nvSpPr>
        <p:spPr bwMode="auto">
          <a:xfrm>
            <a:off x="1756229" y="5351236"/>
            <a:ext cx="5936342" cy="523220"/>
          </a:xfrm>
          <a:prstGeom prst="rect">
            <a:avLst/>
          </a:prstGeom>
          <a:noFill/>
          <a:ln w="9525">
            <a:noFill/>
            <a:miter lim="800000"/>
            <a:headEnd/>
            <a:tailEnd/>
          </a:ln>
        </p:spPr>
        <p:txBody>
          <a:bodyPr wrap="square">
            <a:spAutoFit/>
          </a:bodyPr>
          <a:lstStyle/>
          <a:p>
            <a:r>
              <a:rPr lang="en-US" sz="2800" dirty="0" smtClean="0"/>
              <a:t>WTSA Resolution </a:t>
            </a:r>
            <a:r>
              <a:rPr lang="en-US" sz="2800" dirty="0"/>
              <a:t>1, Figure 9.1</a:t>
            </a:r>
          </a:p>
        </p:txBody>
      </p:sp>
    </p:spTree>
    <p:extLst>
      <p:ext uri="{BB962C8B-B14F-4D97-AF65-F5344CB8AC3E}">
        <p14:creationId xmlns:p14="http://schemas.microsoft.com/office/powerpoint/2010/main" val="8119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25525" y="246063"/>
            <a:ext cx="7772400" cy="690562"/>
          </a:xfrm>
        </p:spPr>
        <p:txBody>
          <a:bodyPr>
            <a:normAutofit fontScale="90000"/>
          </a:bodyPr>
          <a:lstStyle/>
          <a:p>
            <a:r>
              <a:rPr lang="en-US" dirty="0" smtClean="0"/>
              <a:t>Main steps in TAP (1)</a:t>
            </a:r>
          </a:p>
        </p:txBody>
      </p:sp>
      <p:sp>
        <p:nvSpPr>
          <p:cNvPr id="19459" name="Content Placeholder 2"/>
          <p:cNvSpPr>
            <a:spLocks noGrp="1"/>
          </p:cNvSpPr>
          <p:nvPr>
            <p:ph idx="1"/>
          </p:nvPr>
        </p:nvSpPr>
        <p:spPr>
          <a:xfrm>
            <a:off x="539750" y="1052513"/>
            <a:ext cx="8213725" cy="5256212"/>
          </a:xfrm>
        </p:spPr>
        <p:txBody>
          <a:bodyPr/>
          <a:lstStyle/>
          <a:p>
            <a:r>
              <a:rPr lang="en-US" dirty="0" smtClean="0"/>
              <a:t>SG </a:t>
            </a:r>
            <a:r>
              <a:rPr lang="en-US" u="sng" dirty="0" smtClean="0"/>
              <a:t>DETERMINATION</a:t>
            </a:r>
            <a:r>
              <a:rPr lang="en-US" dirty="0" smtClean="0"/>
              <a:t> (that work is sufficiently mature)</a:t>
            </a:r>
          </a:p>
          <a:p>
            <a:pPr lvl="1"/>
            <a:r>
              <a:rPr lang="en-US" sz="3000" dirty="0" smtClean="0"/>
              <a:t>Can be done by SG or WP</a:t>
            </a:r>
          </a:p>
          <a:p>
            <a:r>
              <a:rPr lang="en-US" dirty="0" smtClean="0"/>
              <a:t>Director’s </a:t>
            </a:r>
            <a:r>
              <a:rPr lang="en-US" u="sng" dirty="0" smtClean="0"/>
              <a:t>ANNOUNCEMENT</a:t>
            </a:r>
            <a:r>
              <a:rPr lang="en-US" dirty="0" smtClean="0"/>
              <a:t> (of intent to seek approval at next SG meeting)</a:t>
            </a:r>
          </a:p>
          <a:p>
            <a:r>
              <a:rPr lang="en-US" dirty="0" smtClean="0"/>
              <a:t>Director’s </a:t>
            </a:r>
            <a:r>
              <a:rPr lang="en-US" u="sng" dirty="0" smtClean="0"/>
              <a:t>REQUEST</a:t>
            </a:r>
            <a:r>
              <a:rPr lang="en-US" dirty="0" smtClean="0"/>
              <a:t> (for MSs to approve request that SG can decide on approval; 70% affirmative required)</a:t>
            </a:r>
          </a:p>
          <a:p>
            <a:endParaRPr lang="en-US" sz="3400" dirty="0" smtClean="0"/>
          </a:p>
        </p:txBody>
      </p:sp>
      <p:sp>
        <p:nvSpPr>
          <p:cNvPr id="19462" name="Slide Number Placeholder 5"/>
          <p:cNvSpPr>
            <a:spLocks noGrp="1"/>
          </p:cNvSpPr>
          <p:nvPr>
            <p:ph type="sldNum" sz="quarter" idx="4294967295"/>
          </p:nvPr>
        </p:nvSpPr>
        <p:spPr>
          <a:xfrm>
            <a:off x="7308850" y="6237288"/>
            <a:ext cx="1366838" cy="431800"/>
          </a:xfrm>
          <a:prstGeom prst="rect">
            <a:avLst/>
          </a:prstGeom>
          <a:noFill/>
        </p:spPr>
        <p:txBody>
          <a:bodyPr/>
          <a:lstStyle/>
          <a:p>
            <a:fld id="{F936CA09-A5D0-46B6-8E75-95E10B413C72}" type="slidenum">
              <a:rPr lang="en-US" smtClean="0"/>
              <a:pPr/>
              <a:t>15</a:t>
            </a:fld>
            <a:endParaRPr lang="en-US" smtClean="0"/>
          </a:p>
        </p:txBody>
      </p:sp>
    </p:spTree>
    <p:extLst>
      <p:ext uri="{BB962C8B-B14F-4D97-AF65-F5344CB8AC3E}">
        <p14:creationId xmlns:p14="http://schemas.microsoft.com/office/powerpoint/2010/main" val="409813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25525" y="246063"/>
            <a:ext cx="7772400" cy="690562"/>
          </a:xfrm>
        </p:spPr>
        <p:txBody>
          <a:bodyPr>
            <a:normAutofit fontScale="90000"/>
          </a:bodyPr>
          <a:lstStyle/>
          <a:p>
            <a:r>
              <a:rPr lang="en-US" dirty="0" smtClean="0"/>
              <a:t>Main steps in TAP (2)</a:t>
            </a:r>
          </a:p>
        </p:txBody>
      </p:sp>
      <p:sp>
        <p:nvSpPr>
          <p:cNvPr id="20483" name="Content Placeholder 2"/>
          <p:cNvSpPr>
            <a:spLocks noGrp="1"/>
          </p:cNvSpPr>
          <p:nvPr>
            <p:ph idx="1"/>
          </p:nvPr>
        </p:nvSpPr>
        <p:spPr>
          <a:xfrm>
            <a:off x="765175" y="1436914"/>
            <a:ext cx="7781925" cy="4582886"/>
          </a:xfrm>
        </p:spPr>
        <p:txBody>
          <a:bodyPr/>
          <a:lstStyle/>
          <a:p>
            <a:r>
              <a:rPr lang="en-US" u="sng" dirty="0" smtClean="0"/>
              <a:t>TEXT DISTRIBUTED </a:t>
            </a:r>
            <a:r>
              <a:rPr lang="en-US" dirty="0" smtClean="0"/>
              <a:t>(at least 1 month before SG meeting)</a:t>
            </a:r>
          </a:p>
          <a:p>
            <a:r>
              <a:rPr lang="en-US" u="sng" dirty="0" smtClean="0"/>
              <a:t>DECISION</a:t>
            </a:r>
            <a:r>
              <a:rPr lang="en-US" dirty="0" smtClean="0"/>
              <a:t> meeting</a:t>
            </a:r>
          </a:p>
          <a:p>
            <a:pPr lvl="1"/>
            <a:r>
              <a:rPr lang="en-US" sz="3000" dirty="0" smtClean="0"/>
              <a:t>Approval requires unopposed agreement of the MSs present</a:t>
            </a:r>
          </a:p>
          <a:p>
            <a:pPr>
              <a:buFontTx/>
              <a:buNone/>
            </a:pPr>
            <a:endParaRPr lang="en-US" sz="3400" dirty="0" smtClean="0"/>
          </a:p>
          <a:p>
            <a:endParaRPr lang="en-US" sz="3400" dirty="0" smtClean="0"/>
          </a:p>
        </p:txBody>
      </p:sp>
      <p:sp>
        <p:nvSpPr>
          <p:cNvPr id="20486" name="Slide Number Placeholder 5"/>
          <p:cNvSpPr>
            <a:spLocks noGrp="1"/>
          </p:cNvSpPr>
          <p:nvPr>
            <p:ph type="sldNum" sz="quarter" idx="4294967295"/>
          </p:nvPr>
        </p:nvSpPr>
        <p:spPr>
          <a:xfrm>
            <a:off x="7308850" y="6237288"/>
            <a:ext cx="1366838" cy="431800"/>
          </a:xfrm>
          <a:prstGeom prst="rect">
            <a:avLst/>
          </a:prstGeom>
          <a:noFill/>
        </p:spPr>
        <p:txBody>
          <a:bodyPr/>
          <a:lstStyle/>
          <a:p>
            <a:fld id="{4905B1CE-8DAF-4ECA-9219-9C6A84631C38}" type="slidenum">
              <a:rPr lang="en-US" smtClean="0"/>
              <a:pPr/>
              <a:t>16</a:t>
            </a:fld>
            <a:endParaRPr lang="en-US" smtClean="0"/>
          </a:p>
        </p:txBody>
      </p:sp>
    </p:spTree>
    <p:extLst>
      <p:ext uri="{BB962C8B-B14F-4D97-AF65-F5344CB8AC3E}">
        <p14:creationId xmlns:p14="http://schemas.microsoft.com/office/powerpoint/2010/main" val="201227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25525" y="246063"/>
            <a:ext cx="7772400" cy="690562"/>
          </a:xfrm>
        </p:spPr>
        <p:txBody>
          <a:bodyPr>
            <a:normAutofit fontScale="90000"/>
          </a:bodyPr>
          <a:lstStyle/>
          <a:p>
            <a:r>
              <a:rPr lang="en-US" dirty="0" smtClean="0"/>
              <a:t>Other steps in the process (1)</a:t>
            </a:r>
          </a:p>
        </p:txBody>
      </p:sp>
      <p:sp>
        <p:nvSpPr>
          <p:cNvPr id="21507" name="Content Placeholder 2"/>
          <p:cNvSpPr>
            <a:spLocks noGrp="1"/>
          </p:cNvSpPr>
          <p:nvPr>
            <p:ph idx="1"/>
          </p:nvPr>
        </p:nvSpPr>
        <p:spPr>
          <a:xfrm>
            <a:off x="539750" y="1160463"/>
            <a:ext cx="8345488" cy="4967287"/>
          </a:xfrm>
        </p:spPr>
        <p:txBody>
          <a:bodyPr/>
          <a:lstStyle/>
          <a:p>
            <a:r>
              <a:rPr lang="en-US" dirty="0" smtClean="0"/>
              <a:t>SMs, MSs, Associates, Academia participants and liaisons can propose changes for the DECISION meeting’s consideration of the DETERMINED text</a:t>
            </a:r>
          </a:p>
          <a:p>
            <a:r>
              <a:rPr lang="en-US" dirty="0" smtClean="0"/>
              <a:t>Editorial corrections and amendments not affecting the substance may be accepted</a:t>
            </a:r>
          </a:p>
          <a:p>
            <a:r>
              <a:rPr lang="en-US" dirty="0" smtClean="0"/>
              <a:t>A Recommendation Summary is required</a:t>
            </a:r>
          </a:p>
        </p:txBody>
      </p:sp>
      <p:sp>
        <p:nvSpPr>
          <p:cNvPr id="21510" name="Slide Number Placeholder 5"/>
          <p:cNvSpPr>
            <a:spLocks noGrp="1"/>
          </p:cNvSpPr>
          <p:nvPr>
            <p:ph type="sldNum" sz="quarter" idx="4294967295"/>
          </p:nvPr>
        </p:nvSpPr>
        <p:spPr>
          <a:xfrm>
            <a:off x="7308850" y="6237288"/>
            <a:ext cx="1366838" cy="431800"/>
          </a:xfrm>
          <a:prstGeom prst="rect">
            <a:avLst/>
          </a:prstGeom>
          <a:noFill/>
        </p:spPr>
        <p:txBody>
          <a:bodyPr/>
          <a:lstStyle/>
          <a:p>
            <a:fld id="{A0BFD7F4-3959-4859-9989-6878DDE472F3}" type="slidenum">
              <a:rPr lang="en-US" smtClean="0"/>
              <a:pPr/>
              <a:t>17</a:t>
            </a:fld>
            <a:endParaRPr lang="en-US" smtClean="0"/>
          </a:p>
        </p:txBody>
      </p:sp>
    </p:spTree>
    <p:extLst>
      <p:ext uri="{BB962C8B-B14F-4D97-AF65-F5344CB8AC3E}">
        <p14:creationId xmlns:p14="http://schemas.microsoft.com/office/powerpoint/2010/main" val="11116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79475" y="61913"/>
            <a:ext cx="7772400" cy="574675"/>
          </a:xfrm>
        </p:spPr>
        <p:txBody>
          <a:bodyPr>
            <a:normAutofit fontScale="90000"/>
          </a:bodyPr>
          <a:lstStyle/>
          <a:p>
            <a:r>
              <a:rPr lang="en-US" dirty="0" smtClean="0"/>
              <a:t>Other steps in the process (2)</a:t>
            </a:r>
          </a:p>
        </p:txBody>
      </p:sp>
      <p:sp>
        <p:nvSpPr>
          <p:cNvPr id="22531" name="Content Placeholder 2"/>
          <p:cNvSpPr>
            <a:spLocks noGrp="1"/>
          </p:cNvSpPr>
          <p:nvPr>
            <p:ph idx="1"/>
          </p:nvPr>
        </p:nvSpPr>
        <p:spPr>
          <a:xfrm>
            <a:off x="232229" y="833438"/>
            <a:ext cx="8638721" cy="5203825"/>
          </a:xfrm>
        </p:spPr>
        <p:txBody>
          <a:bodyPr/>
          <a:lstStyle/>
          <a:p>
            <a:pPr>
              <a:spcAft>
                <a:spcPts val="1000"/>
              </a:spcAft>
            </a:pPr>
            <a:r>
              <a:rPr lang="en-US" dirty="0" smtClean="0"/>
              <a:t>If there are major changes, the SG should defer approval to another meeting, EXCEPT</a:t>
            </a:r>
          </a:p>
          <a:p>
            <a:pPr marL="519113" lvl="1" indent="-279400">
              <a:spcAft>
                <a:spcPts val="1000"/>
              </a:spcAft>
            </a:pPr>
            <a:r>
              <a:rPr lang="en-US" sz="3200" dirty="0" smtClean="0"/>
              <a:t>The SG can proceed with approval if the Study Group Chairman, in consultation with TSB, considers that changes are reasonable for MSs not present and that the proposed text is stable</a:t>
            </a:r>
          </a:p>
          <a:p>
            <a:pPr marL="519113" lvl="1" indent="-279400">
              <a:spcAft>
                <a:spcPts val="1000"/>
              </a:spcAft>
            </a:pPr>
            <a:r>
              <a:rPr lang="en-US" sz="3200" dirty="0" smtClean="0"/>
              <a:t>This is a </a:t>
            </a:r>
            <a:r>
              <a:rPr lang="en-US" sz="3200" u="sng" dirty="0" smtClean="0"/>
              <a:t>very, very normal </a:t>
            </a:r>
            <a:r>
              <a:rPr lang="en-US" sz="3200" dirty="0" smtClean="0"/>
              <a:t>occurrence</a:t>
            </a:r>
          </a:p>
          <a:p>
            <a:endParaRPr lang="en-US" sz="3400" dirty="0" smtClean="0"/>
          </a:p>
        </p:txBody>
      </p:sp>
      <p:sp>
        <p:nvSpPr>
          <p:cNvPr id="22534" name="Slide Number Placeholder 5"/>
          <p:cNvSpPr>
            <a:spLocks noGrp="1"/>
          </p:cNvSpPr>
          <p:nvPr>
            <p:ph type="sldNum" sz="quarter" idx="4294967295"/>
          </p:nvPr>
        </p:nvSpPr>
        <p:spPr>
          <a:xfrm>
            <a:off x="7308850" y="6237288"/>
            <a:ext cx="1366838" cy="431800"/>
          </a:xfrm>
          <a:prstGeom prst="rect">
            <a:avLst/>
          </a:prstGeom>
          <a:noFill/>
        </p:spPr>
        <p:txBody>
          <a:bodyPr/>
          <a:lstStyle/>
          <a:p>
            <a:fld id="{7DAE55E2-53FA-47F5-847E-2DC50B4B43B6}" type="slidenum">
              <a:rPr lang="en-US" smtClean="0"/>
              <a:pPr/>
              <a:t>18</a:t>
            </a:fld>
            <a:endParaRPr lang="en-US" smtClean="0"/>
          </a:p>
        </p:txBody>
      </p:sp>
    </p:spTree>
    <p:extLst>
      <p:ext uri="{BB962C8B-B14F-4D97-AF65-F5344CB8AC3E}">
        <p14:creationId xmlns:p14="http://schemas.microsoft.com/office/powerpoint/2010/main" val="276750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6950" y="187325"/>
            <a:ext cx="7772400" cy="566738"/>
          </a:xfrm>
        </p:spPr>
        <p:txBody>
          <a:bodyPr>
            <a:normAutofit fontScale="90000"/>
          </a:bodyPr>
          <a:lstStyle/>
          <a:p>
            <a:r>
              <a:rPr lang="en-US" dirty="0" smtClean="0"/>
              <a:t>Other steps in the process (3)</a:t>
            </a:r>
          </a:p>
        </p:txBody>
      </p:sp>
      <p:sp>
        <p:nvSpPr>
          <p:cNvPr id="23555" name="Content Placeholder 2"/>
          <p:cNvSpPr>
            <a:spLocks noGrp="1"/>
          </p:cNvSpPr>
          <p:nvPr>
            <p:ph idx="1"/>
          </p:nvPr>
        </p:nvSpPr>
        <p:spPr>
          <a:xfrm>
            <a:off x="522288" y="841375"/>
            <a:ext cx="8362950" cy="5286375"/>
          </a:xfrm>
        </p:spPr>
        <p:txBody>
          <a:bodyPr/>
          <a:lstStyle/>
          <a:p>
            <a:pPr>
              <a:lnSpc>
                <a:spcPct val="90000"/>
              </a:lnSpc>
            </a:pPr>
            <a:r>
              <a:rPr lang="en-US" dirty="0" smtClean="0"/>
              <a:t>A MS that does not want to oppose approval but has a concern, can have its concern noted in meeting report and in the Recommendation</a:t>
            </a:r>
          </a:p>
          <a:p>
            <a:pPr>
              <a:lnSpc>
                <a:spcPct val="90000"/>
              </a:lnSpc>
            </a:pPr>
            <a:r>
              <a:rPr lang="en-US" dirty="0" smtClean="0"/>
              <a:t>If a MS requests more time to consider its position, the “4-week rule” allows that MS to inform TSB of its disapproval within 4 weeks of the meeting</a:t>
            </a:r>
          </a:p>
          <a:p>
            <a:pPr lvl="1">
              <a:lnSpc>
                <a:spcPct val="90000"/>
              </a:lnSpc>
            </a:pPr>
            <a:r>
              <a:rPr lang="en-US" dirty="0" smtClean="0"/>
              <a:t>No reply from that MS means no objection, and the Recommendation is approved</a:t>
            </a:r>
          </a:p>
          <a:p>
            <a:endParaRPr lang="en-US" sz="3400" dirty="0" smtClean="0"/>
          </a:p>
        </p:txBody>
      </p:sp>
      <p:sp>
        <p:nvSpPr>
          <p:cNvPr id="23558" name="Slide Number Placeholder 5"/>
          <p:cNvSpPr>
            <a:spLocks noGrp="1"/>
          </p:cNvSpPr>
          <p:nvPr>
            <p:ph type="sldNum" sz="quarter" idx="4294967295"/>
          </p:nvPr>
        </p:nvSpPr>
        <p:spPr>
          <a:xfrm>
            <a:off x="7308850" y="6237288"/>
            <a:ext cx="1366838" cy="431800"/>
          </a:xfrm>
          <a:prstGeom prst="rect">
            <a:avLst/>
          </a:prstGeom>
          <a:noFill/>
        </p:spPr>
        <p:txBody>
          <a:bodyPr/>
          <a:lstStyle/>
          <a:p>
            <a:fld id="{5BBEE9B4-3A9D-498B-9199-EDB3BC456135}" type="slidenum">
              <a:rPr lang="en-US" smtClean="0"/>
              <a:pPr/>
              <a:t>19</a:t>
            </a:fld>
            <a:endParaRPr lang="en-US" smtClean="0"/>
          </a:p>
        </p:txBody>
      </p:sp>
    </p:spTree>
    <p:extLst>
      <p:ext uri="{BB962C8B-B14F-4D97-AF65-F5344CB8AC3E}">
        <p14:creationId xmlns:p14="http://schemas.microsoft.com/office/powerpoint/2010/main" val="188407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997857" y="304800"/>
            <a:ext cx="7772400" cy="624114"/>
          </a:xfrm>
        </p:spPr>
        <p:txBody>
          <a:bodyPr>
            <a:normAutofit fontScale="90000"/>
          </a:bodyPr>
          <a:lstStyle/>
          <a:p>
            <a:r>
              <a:rPr lang="en-US" dirty="0" smtClean="0"/>
              <a:t>Outline</a:t>
            </a:r>
          </a:p>
        </p:txBody>
      </p:sp>
      <p:sp>
        <p:nvSpPr>
          <p:cNvPr id="8197" name="Rectangle 3"/>
          <p:cNvSpPr>
            <a:spLocks noGrp="1" noChangeArrowheads="1"/>
          </p:cNvSpPr>
          <p:nvPr>
            <p:ph idx="1"/>
          </p:nvPr>
        </p:nvSpPr>
        <p:spPr>
          <a:xfrm>
            <a:off x="882763" y="928914"/>
            <a:ext cx="8002587" cy="4525963"/>
          </a:xfrm>
        </p:spPr>
        <p:txBody>
          <a:bodyPr>
            <a:normAutofit lnSpcReduction="10000"/>
          </a:bodyPr>
          <a:lstStyle/>
          <a:p>
            <a:r>
              <a:rPr lang="en-US" b="1" dirty="0" smtClean="0"/>
              <a:t>Types of ITU-T decision-making</a:t>
            </a:r>
          </a:p>
          <a:p>
            <a:pPr lvl="1">
              <a:spcAft>
                <a:spcPts val="2000"/>
              </a:spcAft>
            </a:pPr>
            <a:r>
              <a:rPr lang="en-US" b="1" dirty="0" smtClean="0"/>
              <a:t>“soft” and “hard” criteria</a:t>
            </a:r>
          </a:p>
          <a:p>
            <a:r>
              <a:rPr lang="en-US" dirty="0" smtClean="0"/>
              <a:t>Traditional Approval Process</a:t>
            </a:r>
          </a:p>
          <a:p>
            <a:pPr lvl="1">
              <a:spcAft>
                <a:spcPts val="2000"/>
              </a:spcAft>
            </a:pPr>
            <a:r>
              <a:rPr lang="en-US" dirty="0" smtClean="0"/>
              <a:t>WTSA Resolution 1, Section 9</a:t>
            </a:r>
          </a:p>
          <a:p>
            <a:r>
              <a:rPr lang="en-US" dirty="0"/>
              <a:t>Alternative Approval Process</a:t>
            </a:r>
          </a:p>
          <a:p>
            <a:pPr lvl="1">
              <a:spcAft>
                <a:spcPts val="2000"/>
              </a:spcAft>
            </a:pPr>
            <a:r>
              <a:rPr lang="en-US" dirty="0"/>
              <a:t>Recommendation ITU-T A.8</a:t>
            </a:r>
          </a:p>
          <a:p>
            <a:r>
              <a:rPr lang="en-US" dirty="0" smtClean="0"/>
              <a:t>Collaboration with other </a:t>
            </a:r>
            <a:r>
              <a:rPr lang="en-US" dirty="0"/>
              <a:t>organizations</a:t>
            </a:r>
          </a:p>
        </p:txBody>
      </p:sp>
      <p:sp>
        <p:nvSpPr>
          <p:cNvPr id="8195" name="Slide Number Placeholder 4"/>
          <p:cNvSpPr>
            <a:spLocks noGrp="1"/>
          </p:cNvSpPr>
          <p:nvPr>
            <p:ph type="sldNum" sz="quarter" idx="4294967295"/>
          </p:nvPr>
        </p:nvSpPr>
        <p:spPr>
          <a:xfrm>
            <a:off x="7308850" y="6237288"/>
            <a:ext cx="1366838" cy="431800"/>
          </a:xfrm>
          <a:prstGeom prst="rect">
            <a:avLst/>
          </a:prstGeom>
          <a:noFill/>
        </p:spPr>
        <p:txBody>
          <a:bodyPr/>
          <a:lstStyle/>
          <a:p>
            <a:fld id="{A29AD5DA-B291-49D2-9174-CFA371FF5201}" type="slidenum">
              <a:rPr lang="en-US" smtClean="0"/>
              <a:pPr/>
              <a:t>2</a:t>
            </a:fld>
            <a:endParaRPr lang="en-US" smtClean="0"/>
          </a:p>
        </p:txBody>
      </p:sp>
    </p:spTree>
    <p:extLst>
      <p:ext uri="{BB962C8B-B14F-4D97-AF65-F5344CB8AC3E}">
        <p14:creationId xmlns:p14="http://schemas.microsoft.com/office/powerpoint/2010/main" val="4091845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881743" y="290285"/>
            <a:ext cx="7772400" cy="696686"/>
          </a:xfrm>
        </p:spPr>
        <p:txBody>
          <a:bodyPr>
            <a:normAutofit fontScale="90000"/>
          </a:bodyPr>
          <a:lstStyle/>
          <a:p>
            <a:r>
              <a:rPr lang="en-US" sz="4000" smtClean="0"/>
              <a:t>Outline</a:t>
            </a:r>
          </a:p>
        </p:txBody>
      </p:sp>
      <p:sp>
        <p:nvSpPr>
          <p:cNvPr id="24578" name="Slide Number Placeholder 4"/>
          <p:cNvSpPr>
            <a:spLocks noGrp="1"/>
          </p:cNvSpPr>
          <p:nvPr>
            <p:ph type="sldNum" sz="quarter" idx="4294967295"/>
          </p:nvPr>
        </p:nvSpPr>
        <p:spPr>
          <a:xfrm>
            <a:off x="7308850" y="6237288"/>
            <a:ext cx="1366838" cy="431800"/>
          </a:xfrm>
          <a:prstGeom prst="rect">
            <a:avLst/>
          </a:prstGeom>
          <a:noFill/>
        </p:spPr>
        <p:txBody>
          <a:bodyPr/>
          <a:lstStyle/>
          <a:p>
            <a:fld id="{84C96EB9-74FE-4B8C-99C7-0E1C640A1344}" type="slidenum">
              <a:rPr lang="en-US" smtClean="0"/>
              <a:pPr/>
              <a:t>20</a:t>
            </a:fld>
            <a:endParaRPr lang="en-US" smtClean="0"/>
          </a:p>
        </p:txBody>
      </p:sp>
      <p:sp>
        <p:nvSpPr>
          <p:cNvPr id="6" name="Rectangle 3"/>
          <p:cNvSpPr>
            <a:spLocks noGrp="1" noChangeArrowheads="1"/>
          </p:cNvSpPr>
          <p:nvPr>
            <p:ph idx="1"/>
          </p:nvPr>
        </p:nvSpPr>
        <p:spPr>
          <a:xfrm>
            <a:off x="684213" y="1165225"/>
            <a:ext cx="8002587" cy="4525963"/>
          </a:xfrm>
        </p:spPr>
        <p:txBody>
          <a:bodyPr>
            <a:normAutofit lnSpcReduction="10000"/>
          </a:bodyPr>
          <a:lstStyle/>
          <a:p>
            <a:r>
              <a:rPr lang="en-US" dirty="0" smtClean="0"/>
              <a:t>Types of ITU-T decision-making</a:t>
            </a:r>
          </a:p>
          <a:p>
            <a:pPr lvl="1">
              <a:spcAft>
                <a:spcPts val="2000"/>
              </a:spcAft>
            </a:pPr>
            <a:r>
              <a:rPr lang="en-US" dirty="0" smtClean="0"/>
              <a:t>“soft” and “hard” criteria</a:t>
            </a:r>
          </a:p>
          <a:p>
            <a:r>
              <a:rPr lang="en-US" dirty="0" smtClean="0"/>
              <a:t>Traditional Approval Process</a:t>
            </a:r>
          </a:p>
          <a:p>
            <a:pPr lvl="1">
              <a:spcAft>
                <a:spcPts val="2000"/>
              </a:spcAft>
            </a:pPr>
            <a:r>
              <a:rPr lang="en-US" dirty="0" smtClean="0"/>
              <a:t>WTSA Resolution 1, Section 9</a:t>
            </a:r>
          </a:p>
          <a:p>
            <a:r>
              <a:rPr lang="en-US" b="1" dirty="0"/>
              <a:t>Alternative Approval Process</a:t>
            </a:r>
          </a:p>
          <a:p>
            <a:pPr lvl="1">
              <a:spcAft>
                <a:spcPts val="2000"/>
              </a:spcAft>
            </a:pPr>
            <a:r>
              <a:rPr lang="en-US" b="1" dirty="0"/>
              <a:t>Recommendation ITU-T A.8</a:t>
            </a:r>
          </a:p>
          <a:p>
            <a:r>
              <a:rPr lang="en-US" dirty="0" smtClean="0"/>
              <a:t>Collaboration with other </a:t>
            </a:r>
            <a:r>
              <a:rPr lang="en-US" dirty="0"/>
              <a:t>organizations</a:t>
            </a:r>
          </a:p>
        </p:txBody>
      </p:sp>
    </p:spTree>
    <p:extLst>
      <p:ext uri="{BB962C8B-B14F-4D97-AF65-F5344CB8AC3E}">
        <p14:creationId xmlns:p14="http://schemas.microsoft.com/office/powerpoint/2010/main" val="942136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0"/>
            <a:ext cx="8153400" cy="1160462"/>
          </a:xfrm>
        </p:spPr>
        <p:txBody>
          <a:bodyPr>
            <a:normAutofit fontScale="90000"/>
          </a:bodyPr>
          <a:lstStyle/>
          <a:p>
            <a:r>
              <a:rPr lang="en-US" dirty="0" smtClean="0"/>
              <a:t>Evolution of the approval process  for dramatic improvement</a:t>
            </a:r>
          </a:p>
        </p:txBody>
      </p:sp>
      <p:sp>
        <p:nvSpPr>
          <p:cNvPr id="25603" name="Content Placeholder 2"/>
          <p:cNvSpPr>
            <a:spLocks noGrp="1"/>
          </p:cNvSpPr>
          <p:nvPr>
            <p:ph idx="1"/>
          </p:nvPr>
        </p:nvSpPr>
        <p:spPr>
          <a:xfrm>
            <a:off x="508001" y="1103087"/>
            <a:ext cx="8100559" cy="5094514"/>
          </a:xfrm>
        </p:spPr>
        <p:txBody>
          <a:bodyPr/>
          <a:lstStyle/>
          <a:p>
            <a:pPr>
              <a:spcBef>
                <a:spcPts val="400"/>
              </a:spcBef>
            </a:pPr>
            <a:r>
              <a:rPr lang="en-US" dirty="0" smtClean="0"/>
              <a:t>2001: After adoption by a SG, Recommendations that do not require formal consultation of the MSs are considered as approved</a:t>
            </a:r>
          </a:p>
          <a:p>
            <a:pPr lvl="1">
              <a:spcBef>
                <a:spcPts val="1200"/>
              </a:spcBef>
            </a:pPr>
            <a:r>
              <a:rPr lang="en-US" sz="3000" dirty="0" smtClean="0"/>
              <a:t>Only applies to Recommendations  that do not have policy or regulatory implications, or for which there is a doubt</a:t>
            </a:r>
          </a:p>
          <a:p>
            <a:pPr lvl="1">
              <a:spcBef>
                <a:spcPts val="400"/>
              </a:spcBef>
            </a:pPr>
            <a:r>
              <a:rPr lang="en-US" sz="3000" dirty="0" smtClean="0"/>
              <a:t>This is known as the Alternative Approval Process (AAP)</a:t>
            </a:r>
          </a:p>
          <a:p>
            <a:pPr lvl="1">
              <a:spcBef>
                <a:spcPts val="400"/>
              </a:spcBef>
            </a:pPr>
            <a:endParaRPr lang="en-US" dirty="0" smtClean="0"/>
          </a:p>
          <a:p>
            <a:pPr>
              <a:spcBef>
                <a:spcPts val="400"/>
              </a:spcBef>
            </a:pPr>
            <a:endParaRPr lang="en-US" dirty="0" smtClean="0"/>
          </a:p>
        </p:txBody>
      </p:sp>
      <p:sp>
        <p:nvSpPr>
          <p:cNvPr id="25606" name="Slide Number Placeholder 5"/>
          <p:cNvSpPr>
            <a:spLocks noGrp="1"/>
          </p:cNvSpPr>
          <p:nvPr>
            <p:ph type="sldNum" sz="quarter" idx="4294967295"/>
          </p:nvPr>
        </p:nvSpPr>
        <p:spPr>
          <a:xfrm>
            <a:off x="7308850" y="6237288"/>
            <a:ext cx="1366838" cy="431800"/>
          </a:xfrm>
          <a:prstGeom prst="rect">
            <a:avLst/>
          </a:prstGeom>
          <a:noFill/>
        </p:spPr>
        <p:txBody>
          <a:bodyPr/>
          <a:lstStyle/>
          <a:p>
            <a:fld id="{167B3E49-5675-4E48-B78B-2650A5E72E8F}" type="slidenum">
              <a:rPr lang="en-US" smtClean="0"/>
              <a:pPr/>
              <a:t>21</a:t>
            </a:fld>
            <a:endParaRPr lang="en-US" smtClean="0"/>
          </a:p>
        </p:txBody>
      </p:sp>
    </p:spTree>
    <p:extLst>
      <p:ext uri="{BB962C8B-B14F-4D97-AF65-F5344CB8AC3E}">
        <p14:creationId xmlns:p14="http://schemas.microsoft.com/office/powerpoint/2010/main" val="366418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025525" y="246063"/>
            <a:ext cx="7772400" cy="690562"/>
          </a:xfrm>
        </p:spPr>
        <p:txBody>
          <a:bodyPr>
            <a:normAutofit fontScale="90000"/>
          </a:bodyPr>
          <a:lstStyle/>
          <a:p>
            <a:r>
              <a:rPr lang="en-US" smtClean="0"/>
              <a:t>AAP Process Chart</a:t>
            </a:r>
          </a:p>
        </p:txBody>
      </p:sp>
      <p:sp>
        <p:nvSpPr>
          <p:cNvPr id="2056" name="Slide Number Placeholder 7"/>
          <p:cNvSpPr>
            <a:spLocks noGrp="1"/>
          </p:cNvSpPr>
          <p:nvPr>
            <p:ph type="sldNum" sz="quarter" idx="4294967295"/>
          </p:nvPr>
        </p:nvSpPr>
        <p:spPr>
          <a:xfrm>
            <a:off x="7308850" y="6237288"/>
            <a:ext cx="1366838" cy="431800"/>
          </a:xfrm>
          <a:prstGeom prst="rect">
            <a:avLst/>
          </a:prstGeom>
          <a:noFill/>
        </p:spPr>
        <p:txBody>
          <a:bodyPr/>
          <a:lstStyle/>
          <a:p>
            <a:fld id="{C71D9F5E-3E61-4418-A2EB-05EFDD5F2AEA}" type="slidenum">
              <a:rPr lang="en-US" smtClean="0"/>
              <a:pPr/>
              <a:t>22</a:t>
            </a:fld>
            <a:endParaRPr lang="en-US" smtClean="0"/>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1"/>
          <p:cNvGraphicFramePr>
            <a:graphicFrameLocks noChangeAspect="1"/>
          </p:cNvGraphicFramePr>
          <p:nvPr/>
        </p:nvGraphicFramePr>
        <p:xfrm>
          <a:off x="655638" y="1271588"/>
          <a:ext cx="8172450" cy="3767137"/>
        </p:xfrm>
        <a:graphic>
          <a:graphicData uri="http://schemas.openxmlformats.org/presentationml/2006/ole">
            <mc:AlternateContent xmlns:mc="http://schemas.openxmlformats.org/markup-compatibility/2006">
              <mc:Choice xmlns:v="urn:schemas-microsoft-com:vml" Requires="v">
                <p:oleObj spid="_x0000_s2063" r:id="rId4" imgW="6512760" imgH="2626920" progId="">
                  <p:embed/>
                </p:oleObj>
              </mc:Choice>
              <mc:Fallback>
                <p:oleObj r:id="rId4" imgW="6512760" imgH="2626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1271588"/>
                        <a:ext cx="8172450" cy="3767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Box 7"/>
          <p:cNvSpPr txBox="1">
            <a:spLocks noChangeArrowheads="1"/>
          </p:cNvSpPr>
          <p:nvPr/>
        </p:nvSpPr>
        <p:spPr bwMode="auto">
          <a:xfrm>
            <a:off x="1175657" y="5173663"/>
            <a:ext cx="7097485" cy="523220"/>
          </a:xfrm>
          <a:prstGeom prst="rect">
            <a:avLst/>
          </a:prstGeom>
          <a:noFill/>
          <a:ln w="9525">
            <a:noFill/>
            <a:miter lim="800000"/>
            <a:headEnd/>
            <a:tailEnd/>
          </a:ln>
        </p:spPr>
        <p:txBody>
          <a:bodyPr wrap="square">
            <a:spAutoFit/>
          </a:bodyPr>
          <a:lstStyle/>
          <a:p>
            <a:r>
              <a:rPr lang="en-US" sz="2800" dirty="0"/>
              <a:t>Recommendation </a:t>
            </a:r>
            <a:r>
              <a:rPr lang="en-US" sz="2800" dirty="0" smtClean="0"/>
              <a:t>ITU-T A.8</a:t>
            </a:r>
            <a:r>
              <a:rPr lang="en-US" sz="2800" dirty="0"/>
              <a:t>, Figure 1</a:t>
            </a:r>
          </a:p>
        </p:txBody>
      </p:sp>
    </p:spTree>
    <p:extLst>
      <p:ext uri="{BB962C8B-B14F-4D97-AF65-F5344CB8AC3E}">
        <p14:creationId xmlns:p14="http://schemas.microsoft.com/office/powerpoint/2010/main" val="411882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39813" y="177800"/>
            <a:ext cx="7772400" cy="685800"/>
          </a:xfrm>
        </p:spPr>
        <p:txBody>
          <a:bodyPr>
            <a:normAutofit fontScale="90000"/>
          </a:bodyPr>
          <a:lstStyle/>
          <a:p>
            <a:r>
              <a:rPr lang="en-US" dirty="0" smtClean="0"/>
              <a:t>Main steps in AAP (1)</a:t>
            </a:r>
          </a:p>
        </p:txBody>
      </p:sp>
      <p:sp>
        <p:nvSpPr>
          <p:cNvPr id="26627" name="Content Placeholder 2"/>
          <p:cNvSpPr>
            <a:spLocks noGrp="1"/>
          </p:cNvSpPr>
          <p:nvPr>
            <p:ph idx="1"/>
          </p:nvPr>
        </p:nvSpPr>
        <p:spPr>
          <a:xfrm>
            <a:off x="420688" y="873125"/>
            <a:ext cx="8494712" cy="5308600"/>
          </a:xfrm>
        </p:spPr>
        <p:txBody>
          <a:bodyPr/>
          <a:lstStyle/>
          <a:p>
            <a:pPr>
              <a:spcBef>
                <a:spcPts val="200"/>
              </a:spcBef>
            </a:pPr>
            <a:r>
              <a:rPr lang="en-US" u="sng" dirty="0" smtClean="0"/>
              <a:t>CONSENT</a:t>
            </a:r>
            <a:r>
              <a:rPr lang="en-US" dirty="0" smtClean="0"/>
              <a:t> (that work is sufficiently mature)</a:t>
            </a:r>
          </a:p>
          <a:p>
            <a:pPr lvl="1">
              <a:spcBef>
                <a:spcPts val="200"/>
              </a:spcBef>
            </a:pPr>
            <a:r>
              <a:rPr lang="en-US" sz="3000" dirty="0" smtClean="0"/>
              <a:t>Can be done by SG or WP</a:t>
            </a:r>
          </a:p>
          <a:p>
            <a:pPr lvl="1">
              <a:spcBef>
                <a:spcPts val="200"/>
              </a:spcBef>
            </a:pPr>
            <a:r>
              <a:rPr lang="en-US" sz="3000" dirty="0" smtClean="0"/>
              <a:t>Same as DETERMINATION in TAP</a:t>
            </a:r>
          </a:p>
          <a:p>
            <a:pPr>
              <a:spcBef>
                <a:spcPts val="200"/>
              </a:spcBef>
            </a:pPr>
            <a:r>
              <a:rPr lang="en-US" dirty="0" smtClean="0"/>
              <a:t>Director’s </a:t>
            </a:r>
            <a:r>
              <a:rPr lang="en-US" u="sng" dirty="0" smtClean="0"/>
              <a:t>AAP ANNOUNCEMENT</a:t>
            </a:r>
            <a:r>
              <a:rPr lang="en-US" dirty="0" smtClean="0"/>
              <a:t> of </a:t>
            </a:r>
            <a:r>
              <a:rPr lang="en-US" u="sng" dirty="0" smtClean="0"/>
              <a:t>LAST CALL</a:t>
            </a:r>
            <a:r>
              <a:rPr lang="en-US" dirty="0" smtClean="0"/>
              <a:t> (review before approval)</a:t>
            </a:r>
          </a:p>
          <a:p>
            <a:pPr lvl="1">
              <a:spcBef>
                <a:spcPts val="200"/>
              </a:spcBef>
            </a:pPr>
            <a:r>
              <a:rPr lang="en-US" sz="3000" dirty="0" smtClean="0"/>
              <a:t>Posted on the 1</a:t>
            </a:r>
            <a:r>
              <a:rPr lang="en-US" sz="3000" baseline="30000" dirty="0" smtClean="0"/>
              <a:t>st</a:t>
            </a:r>
            <a:r>
              <a:rPr lang="en-US" sz="3000" dirty="0" smtClean="0"/>
              <a:t> and 16</a:t>
            </a:r>
            <a:r>
              <a:rPr lang="en-US" sz="3000" baseline="30000" dirty="0" smtClean="0"/>
              <a:t>th</a:t>
            </a:r>
            <a:r>
              <a:rPr lang="en-US" sz="3000" dirty="0" smtClean="0"/>
              <a:t> of every month</a:t>
            </a:r>
          </a:p>
          <a:p>
            <a:pPr lvl="1">
              <a:spcBef>
                <a:spcPts val="200"/>
              </a:spcBef>
            </a:pPr>
            <a:r>
              <a:rPr lang="en-US" sz="3000" dirty="0" smtClean="0"/>
              <a:t>LAST CALL (LC) is 4 weeks</a:t>
            </a:r>
          </a:p>
          <a:p>
            <a:pPr lvl="1">
              <a:spcBef>
                <a:spcPts val="200"/>
              </a:spcBef>
            </a:pPr>
            <a:r>
              <a:rPr lang="en-US" sz="3000" dirty="0" smtClean="0"/>
              <a:t>MSs, SMs, Associates and Academia participants can submit LC comments</a:t>
            </a:r>
          </a:p>
          <a:p>
            <a:endParaRPr lang="en-US" dirty="0" smtClean="0"/>
          </a:p>
        </p:txBody>
      </p:sp>
      <p:sp>
        <p:nvSpPr>
          <p:cNvPr id="26630" name="Slide Number Placeholder 5"/>
          <p:cNvSpPr>
            <a:spLocks noGrp="1"/>
          </p:cNvSpPr>
          <p:nvPr>
            <p:ph type="sldNum" sz="quarter" idx="4294967295"/>
          </p:nvPr>
        </p:nvSpPr>
        <p:spPr>
          <a:xfrm>
            <a:off x="7308850" y="6237288"/>
            <a:ext cx="1366838" cy="431800"/>
          </a:xfrm>
          <a:prstGeom prst="rect">
            <a:avLst/>
          </a:prstGeom>
          <a:noFill/>
        </p:spPr>
        <p:txBody>
          <a:bodyPr/>
          <a:lstStyle/>
          <a:p>
            <a:fld id="{4416360C-CEF8-4CD4-932B-58C1C98BB92E}" type="slidenum">
              <a:rPr lang="en-US" smtClean="0"/>
              <a:pPr/>
              <a:t>23</a:t>
            </a:fld>
            <a:endParaRPr lang="en-US" smtClean="0"/>
          </a:p>
        </p:txBody>
      </p:sp>
    </p:spTree>
    <p:extLst>
      <p:ext uri="{BB962C8B-B14F-4D97-AF65-F5344CB8AC3E}">
        <p14:creationId xmlns:p14="http://schemas.microsoft.com/office/powerpoint/2010/main" val="45683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39813" y="177800"/>
            <a:ext cx="7772400" cy="685800"/>
          </a:xfrm>
        </p:spPr>
        <p:txBody>
          <a:bodyPr>
            <a:normAutofit fontScale="90000"/>
          </a:bodyPr>
          <a:lstStyle/>
          <a:p>
            <a:r>
              <a:rPr lang="en-US" dirty="0" smtClean="0"/>
              <a:t>Main steps in AAP (2)</a:t>
            </a:r>
          </a:p>
        </p:txBody>
      </p:sp>
      <p:sp>
        <p:nvSpPr>
          <p:cNvPr id="27651" name="Content Placeholder 2"/>
          <p:cNvSpPr>
            <a:spLocks noGrp="1"/>
          </p:cNvSpPr>
          <p:nvPr>
            <p:ph idx="1"/>
          </p:nvPr>
        </p:nvSpPr>
        <p:spPr>
          <a:xfrm>
            <a:off x="347663" y="873125"/>
            <a:ext cx="8567737" cy="5308600"/>
          </a:xfrm>
        </p:spPr>
        <p:txBody>
          <a:bodyPr/>
          <a:lstStyle/>
          <a:p>
            <a:pPr>
              <a:lnSpc>
                <a:spcPct val="90000"/>
              </a:lnSpc>
              <a:spcBef>
                <a:spcPts val="200"/>
              </a:spcBef>
            </a:pPr>
            <a:r>
              <a:rPr lang="en-US" dirty="0" smtClean="0"/>
              <a:t>If there are no comments (other than typographical corrections) the Rec is approved</a:t>
            </a:r>
          </a:p>
          <a:p>
            <a:pPr>
              <a:lnSpc>
                <a:spcPct val="90000"/>
              </a:lnSpc>
              <a:spcBef>
                <a:spcPts val="200"/>
              </a:spcBef>
            </a:pPr>
            <a:r>
              <a:rPr lang="en-US" dirty="0" smtClean="0"/>
              <a:t>If there are any comments, </a:t>
            </a:r>
            <a:r>
              <a:rPr lang="en-US" b="1" dirty="0" smtClean="0"/>
              <a:t>including</a:t>
            </a:r>
            <a:r>
              <a:rPr lang="en-US" dirty="0" smtClean="0"/>
              <a:t> “editorial” comments, SG Chairman considers next step in </a:t>
            </a:r>
            <a:r>
              <a:rPr lang="en-US" u="sng" dirty="0" smtClean="0"/>
              <a:t>Last Call Judgment</a:t>
            </a:r>
          </a:p>
          <a:p>
            <a:pPr lvl="1">
              <a:lnSpc>
                <a:spcPct val="90000"/>
              </a:lnSpc>
              <a:spcBef>
                <a:spcPts val="200"/>
              </a:spcBef>
            </a:pPr>
            <a:r>
              <a:rPr lang="en-US" sz="3000" dirty="0" smtClean="0"/>
              <a:t>Consult with relevant experts and TSB</a:t>
            </a:r>
          </a:p>
          <a:p>
            <a:pPr lvl="1">
              <a:lnSpc>
                <a:spcPct val="90000"/>
              </a:lnSpc>
              <a:spcBef>
                <a:spcPts val="200"/>
              </a:spcBef>
            </a:pPr>
            <a:r>
              <a:rPr lang="en-US" sz="3000" dirty="0" smtClean="0"/>
              <a:t>Address and attempt to resolve comments</a:t>
            </a:r>
          </a:p>
          <a:p>
            <a:pPr lvl="1">
              <a:lnSpc>
                <a:spcPct val="90000"/>
              </a:lnSpc>
              <a:spcBef>
                <a:spcPts val="200"/>
              </a:spcBef>
            </a:pPr>
            <a:r>
              <a:rPr lang="en-US" sz="3000" dirty="0" smtClean="0"/>
              <a:t>Provide new, revised text and report on comment resolution attempts</a:t>
            </a:r>
          </a:p>
        </p:txBody>
      </p:sp>
      <p:sp>
        <p:nvSpPr>
          <p:cNvPr id="27654" name="Slide Number Placeholder 5"/>
          <p:cNvSpPr>
            <a:spLocks noGrp="1"/>
          </p:cNvSpPr>
          <p:nvPr>
            <p:ph type="sldNum" sz="quarter" idx="4294967295"/>
          </p:nvPr>
        </p:nvSpPr>
        <p:spPr>
          <a:xfrm>
            <a:off x="7308850" y="6237288"/>
            <a:ext cx="1366838" cy="431800"/>
          </a:xfrm>
          <a:prstGeom prst="rect">
            <a:avLst/>
          </a:prstGeom>
          <a:noFill/>
        </p:spPr>
        <p:txBody>
          <a:bodyPr/>
          <a:lstStyle/>
          <a:p>
            <a:fld id="{AD370ECD-3C44-48BB-B8CA-5EBF984DE786}" type="slidenum">
              <a:rPr lang="en-US" smtClean="0"/>
              <a:pPr/>
              <a:t>24</a:t>
            </a:fld>
            <a:endParaRPr lang="en-US" smtClean="0"/>
          </a:p>
        </p:txBody>
      </p:sp>
    </p:spTree>
    <p:extLst>
      <p:ext uri="{BB962C8B-B14F-4D97-AF65-F5344CB8AC3E}">
        <p14:creationId xmlns:p14="http://schemas.microsoft.com/office/powerpoint/2010/main" val="71162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39813" y="177800"/>
            <a:ext cx="7772400" cy="685800"/>
          </a:xfrm>
        </p:spPr>
        <p:txBody>
          <a:bodyPr>
            <a:normAutofit fontScale="90000"/>
          </a:bodyPr>
          <a:lstStyle/>
          <a:p>
            <a:r>
              <a:rPr lang="en-US" dirty="0" smtClean="0"/>
              <a:t>Main steps in AAP (3)</a:t>
            </a:r>
          </a:p>
        </p:txBody>
      </p:sp>
      <p:sp>
        <p:nvSpPr>
          <p:cNvPr id="28675" name="Content Placeholder 2"/>
          <p:cNvSpPr>
            <a:spLocks noGrp="1"/>
          </p:cNvSpPr>
          <p:nvPr>
            <p:ph idx="1"/>
          </p:nvPr>
        </p:nvSpPr>
        <p:spPr>
          <a:xfrm>
            <a:off x="347663" y="873125"/>
            <a:ext cx="8567737" cy="5308600"/>
          </a:xfrm>
        </p:spPr>
        <p:txBody>
          <a:bodyPr/>
          <a:lstStyle/>
          <a:p>
            <a:pPr>
              <a:spcBef>
                <a:spcPts val="200"/>
              </a:spcBef>
            </a:pPr>
            <a:r>
              <a:rPr lang="en-US" dirty="0" smtClean="0"/>
              <a:t>Depending on calendar, Chairman has a choice to get the fastest approval:</a:t>
            </a:r>
          </a:p>
          <a:p>
            <a:pPr lvl="1">
              <a:spcBef>
                <a:spcPts val="200"/>
              </a:spcBef>
            </a:pPr>
            <a:r>
              <a:rPr lang="en-US" sz="3000" dirty="0" smtClean="0"/>
              <a:t>(1) Post revised text for an </a:t>
            </a:r>
            <a:r>
              <a:rPr lang="en-US" sz="3000" u="sng" dirty="0" smtClean="0"/>
              <a:t>Additional Review</a:t>
            </a:r>
            <a:r>
              <a:rPr lang="en-US" sz="3000" dirty="0" smtClean="0"/>
              <a:t> (AR) of 3-weeks, </a:t>
            </a:r>
          </a:p>
          <a:p>
            <a:pPr lvl="2">
              <a:spcBef>
                <a:spcPts val="200"/>
              </a:spcBef>
            </a:pPr>
            <a:r>
              <a:rPr lang="en-US" sz="2800" dirty="0" smtClean="0"/>
              <a:t>MSs and SMs can comment</a:t>
            </a:r>
          </a:p>
          <a:p>
            <a:pPr lvl="2">
              <a:spcBef>
                <a:spcPts val="200"/>
              </a:spcBef>
            </a:pPr>
            <a:r>
              <a:rPr lang="en-US" sz="2800" dirty="0" smtClean="0"/>
              <a:t>This is the most common course</a:t>
            </a:r>
          </a:p>
          <a:p>
            <a:pPr lvl="2">
              <a:spcBef>
                <a:spcPts val="200"/>
              </a:spcBef>
            </a:pPr>
            <a:r>
              <a:rPr lang="en-US" sz="2800" dirty="0" smtClean="0"/>
              <a:t>If there are no comments in 3 weeks, the Recommendation is approved; or</a:t>
            </a:r>
          </a:p>
          <a:p>
            <a:pPr lvl="1">
              <a:spcBef>
                <a:spcPts val="200"/>
              </a:spcBef>
            </a:pPr>
            <a:r>
              <a:rPr lang="en-US" sz="3000" dirty="0" smtClean="0"/>
              <a:t>(2) Send draft revised Recommendation and comments to next </a:t>
            </a:r>
            <a:r>
              <a:rPr lang="en-US" sz="3000" u="sng" dirty="0" smtClean="0"/>
              <a:t>SG</a:t>
            </a:r>
            <a:r>
              <a:rPr lang="en-US" sz="3000" dirty="0" smtClean="0"/>
              <a:t> meeting</a:t>
            </a:r>
          </a:p>
        </p:txBody>
      </p:sp>
      <p:sp>
        <p:nvSpPr>
          <p:cNvPr id="28678" name="Slide Number Placeholder 5"/>
          <p:cNvSpPr>
            <a:spLocks noGrp="1"/>
          </p:cNvSpPr>
          <p:nvPr>
            <p:ph type="sldNum" sz="quarter" idx="4294967295"/>
          </p:nvPr>
        </p:nvSpPr>
        <p:spPr>
          <a:xfrm>
            <a:off x="7308850" y="6237288"/>
            <a:ext cx="1366838" cy="431800"/>
          </a:xfrm>
          <a:prstGeom prst="rect">
            <a:avLst/>
          </a:prstGeom>
          <a:noFill/>
        </p:spPr>
        <p:txBody>
          <a:bodyPr/>
          <a:lstStyle/>
          <a:p>
            <a:fld id="{A348DD77-C038-4DC8-B351-5E2FDDF7AF68}" type="slidenum">
              <a:rPr lang="en-US" smtClean="0"/>
              <a:pPr/>
              <a:t>25</a:t>
            </a:fld>
            <a:endParaRPr lang="en-US" smtClean="0"/>
          </a:p>
        </p:txBody>
      </p:sp>
    </p:spTree>
    <p:extLst>
      <p:ext uri="{BB962C8B-B14F-4D97-AF65-F5344CB8AC3E}">
        <p14:creationId xmlns:p14="http://schemas.microsoft.com/office/powerpoint/2010/main" val="276185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39813" y="177800"/>
            <a:ext cx="7772400" cy="685800"/>
          </a:xfrm>
        </p:spPr>
        <p:txBody>
          <a:bodyPr>
            <a:normAutofit fontScale="90000"/>
          </a:bodyPr>
          <a:lstStyle/>
          <a:p>
            <a:r>
              <a:rPr lang="en-US" smtClean="0"/>
              <a:t>Main steps in AAP (4)</a:t>
            </a:r>
          </a:p>
        </p:txBody>
      </p:sp>
      <p:sp>
        <p:nvSpPr>
          <p:cNvPr id="29699" name="Content Placeholder 2"/>
          <p:cNvSpPr>
            <a:spLocks noGrp="1"/>
          </p:cNvSpPr>
          <p:nvPr>
            <p:ph idx="1"/>
          </p:nvPr>
        </p:nvSpPr>
        <p:spPr>
          <a:xfrm>
            <a:off x="566738" y="1161143"/>
            <a:ext cx="8348662" cy="5020582"/>
          </a:xfrm>
        </p:spPr>
        <p:txBody>
          <a:bodyPr/>
          <a:lstStyle/>
          <a:p>
            <a:r>
              <a:rPr lang="en-US" dirty="0" smtClean="0"/>
              <a:t>If there are AR comments, Chairman considers next steps in </a:t>
            </a:r>
            <a:r>
              <a:rPr lang="en-US" u="sng" dirty="0" smtClean="0"/>
              <a:t>Additional Review Judgment</a:t>
            </a:r>
          </a:p>
          <a:p>
            <a:pPr lvl="1"/>
            <a:r>
              <a:rPr lang="en-US" sz="3000" dirty="0" smtClean="0"/>
              <a:t>Changes are only typographical; Recommendation is approved</a:t>
            </a:r>
          </a:p>
          <a:p>
            <a:pPr lvl="1"/>
            <a:r>
              <a:rPr lang="en-US" sz="3000" dirty="0" smtClean="0"/>
              <a:t>Comments are substantive or “editorial”; draft Recommendation and all comments are sent to the next SG meeting</a:t>
            </a:r>
          </a:p>
        </p:txBody>
      </p:sp>
      <p:sp>
        <p:nvSpPr>
          <p:cNvPr id="29702" name="Slide Number Placeholder 5"/>
          <p:cNvSpPr>
            <a:spLocks noGrp="1"/>
          </p:cNvSpPr>
          <p:nvPr>
            <p:ph type="sldNum" sz="quarter" idx="4294967295"/>
          </p:nvPr>
        </p:nvSpPr>
        <p:spPr>
          <a:xfrm>
            <a:off x="7308850" y="6237288"/>
            <a:ext cx="1366838" cy="431800"/>
          </a:xfrm>
          <a:prstGeom prst="rect">
            <a:avLst/>
          </a:prstGeom>
          <a:noFill/>
        </p:spPr>
        <p:txBody>
          <a:bodyPr/>
          <a:lstStyle/>
          <a:p>
            <a:fld id="{2249E650-B843-43AB-9F5F-49A42655E8CA}" type="slidenum">
              <a:rPr lang="en-US" smtClean="0"/>
              <a:pPr/>
              <a:t>26</a:t>
            </a:fld>
            <a:endParaRPr lang="en-US" smtClean="0"/>
          </a:p>
        </p:txBody>
      </p:sp>
    </p:spTree>
    <p:extLst>
      <p:ext uri="{BB962C8B-B14F-4D97-AF65-F5344CB8AC3E}">
        <p14:creationId xmlns:p14="http://schemas.microsoft.com/office/powerpoint/2010/main" val="112244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39813" y="177800"/>
            <a:ext cx="7772400" cy="685800"/>
          </a:xfrm>
        </p:spPr>
        <p:txBody>
          <a:bodyPr>
            <a:normAutofit fontScale="90000"/>
          </a:bodyPr>
          <a:lstStyle/>
          <a:p>
            <a:r>
              <a:rPr lang="en-US" dirty="0" smtClean="0"/>
              <a:t>Main steps in AAP (5)</a:t>
            </a:r>
          </a:p>
        </p:txBody>
      </p:sp>
      <p:sp>
        <p:nvSpPr>
          <p:cNvPr id="30723" name="Content Placeholder 2"/>
          <p:cNvSpPr>
            <a:spLocks noGrp="1"/>
          </p:cNvSpPr>
          <p:nvPr>
            <p:ph idx="1"/>
          </p:nvPr>
        </p:nvSpPr>
        <p:spPr>
          <a:xfrm>
            <a:off x="550863" y="856343"/>
            <a:ext cx="8364537" cy="5325382"/>
          </a:xfrm>
        </p:spPr>
        <p:txBody>
          <a:bodyPr/>
          <a:lstStyle/>
          <a:p>
            <a:pPr>
              <a:lnSpc>
                <a:spcPct val="90000"/>
              </a:lnSpc>
              <a:spcBef>
                <a:spcPts val="200"/>
              </a:spcBef>
            </a:pPr>
            <a:r>
              <a:rPr lang="en-US" dirty="0" smtClean="0"/>
              <a:t>At </a:t>
            </a:r>
            <a:r>
              <a:rPr lang="en-US" u="sng" dirty="0" smtClean="0"/>
              <a:t>SG</a:t>
            </a:r>
            <a:r>
              <a:rPr lang="en-US" dirty="0" smtClean="0"/>
              <a:t> meeting, if there are major changes, the SG should defer approval to another meeting, EXCEPT</a:t>
            </a:r>
          </a:p>
          <a:p>
            <a:pPr marL="736600" lvl="1" indent="-279400">
              <a:lnSpc>
                <a:spcPct val="90000"/>
              </a:lnSpc>
              <a:spcBef>
                <a:spcPts val="1200"/>
              </a:spcBef>
            </a:pPr>
            <a:r>
              <a:rPr lang="en-US" sz="3000" dirty="0" smtClean="0"/>
              <a:t>The SG can proceed with approval if the SG Chairman, in consultation with TSB, considers that changes are reasonable for MSs not present and that the proposed text is stable</a:t>
            </a:r>
          </a:p>
          <a:p>
            <a:pPr marL="736600" lvl="1" indent="-279400">
              <a:lnSpc>
                <a:spcPct val="90000"/>
              </a:lnSpc>
              <a:spcBef>
                <a:spcPts val="200"/>
              </a:spcBef>
            </a:pPr>
            <a:r>
              <a:rPr lang="en-US" sz="3000" dirty="0" smtClean="0"/>
              <a:t>This is a </a:t>
            </a:r>
            <a:r>
              <a:rPr lang="en-US" sz="3000" u="sng" dirty="0" smtClean="0"/>
              <a:t>very, very normal</a:t>
            </a:r>
            <a:r>
              <a:rPr lang="en-US" sz="3000" dirty="0" smtClean="0"/>
              <a:t> occurrence</a:t>
            </a:r>
          </a:p>
          <a:p>
            <a:pPr marL="736600" lvl="1" indent="-279400">
              <a:lnSpc>
                <a:spcPct val="90000"/>
              </a:lnSpc>
              <a:spcBef>
                <a:spcPts val="200"/>
              </a:spcBef>
            </a:pPr>
            <a:r>
              <a:rPr lang="en-US" sz="3000" dirty="0" smtClean="0"/>
              <a:t>Only about 2% of AAP Recommendations even get to the SG stage</a:t>
            </a:r>
          </a:p>
        </p:txBody>
      </p:sp>
      <p:sp>
        <p:nvSpPr>
          <p:cNvPr id="30726" name="Slide Number Placeholder 5"/>
          <p:cNvSpPr>
            <a:spLocks noGrp="1"/>
          </p:cNvSpPr>
          <p:nvPr>
            <p:ph type="sldNum" sz="quarter" idx="4294967295"/>
          </p:nvPr>
        </p:nvSpPr>
        <p:spPr>
          <a:xfrm>
            <a:off x="7308850" y="6237288"/>
            <a:ext cx="1366838" cy="431800"/>
          </a:xfrm>
          <a:prstGeom prst="rect">
            <a:avLst/>
          </a:prstGeom>
          <a:noFill/>
        </p:spPr>
        <p:txBody>
          <a:bodyPr/>
          <a:lstStyle/>
          <a:p>
            <a:fld id="{3FC583C0-6342-489F-884E-75AF06DE0E5A}" type="slidenum">
              <a:rPr lang="en-US" smtClean="0"/>
              <a:pPr/>
              <a:t>27</a:t>
            </a:fld>
            <a:endParaRPr lang="en-US" smtClean="0"/>
          </a:p>
        </p:txBody>
      </p:sp>
    </p:spTree>
    <p:extLst>
      <p:ext uri="{BB962C8B-B14F-4D97-AF65-F5344CB8AC3E}">
        <p14:creationId xmlns:p14="http://schemas.microsoft.com/office/powerpoint/2010/main" val="183739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39813" y="177800"/>
            <a:ext cx="7772400" cy="685800"/>
          </a:xfrm>
        </p:spPr>
        <p:txBody>
          <a:bodyPr>
            <a:normAutofit fontScale="90000"/>
          </a:bodyPr>
          <a:lstStyle/>
          <a:p>
            <a:r>
              <a:rPr lang="en-US" smtClean="0"/>
              <a:t>Main steps in AAP (6)</a:t>
            </a:r>
          </a:p>
        </p:txBody>
      </p:sp>
      <p:sp>
        <p:nvSpPr>
          <p:cNvPr id="31747" name="Content Placeholder 2"/>
          <p:cNvSpPr>
            <a:spLocks noGrp="1"/>
          </p:cNvSpPr>
          <p:nvPr>
            <p:ph idx="1"/>
          </p:nvPr>
        </p:nvSpPr>
        <p:spPr>
          <a:xfrm>
            <a:off x="318635" y="914399"/>
            <a:ext cx="8567737" cy="5239658"/>
          </a:xfrm>
        </p:spPr>
        <p:txBody>
          <a:bodyPr/>
          <a:lstStyle/>
          <a:p>
            <a:pPr>
              <a:lnSpc>
                <a:spcPts val="3500"/>
              </a:lnSpc>
            </a:pPr>
            <a:r>
              <a:rPr lang="en-US" dirty="0" smtClean="0"/>
              <a:t>Draft Recommendation may have gone through many changes at the SG, causing a new MS concern:</a:t>
            </a:r>
          </a:p>
          <a:p>
            <a:pPr lvl="1">
              <a:lnSpc>
                <a:spcPts val="3500"/>
              </a:lnSpc>
            </a:pPr>
            <a:r>
              <a:rPr lang="en-US" sz="3000" dirty="0" smtClean="0"/>
              <a:t>If a MS states that the Rec now has policy or regulatory implications, the Rec </a:t>
            </a:r>
            <a:r>
              <a:rPr lang="en-US" sz="3000" u="sng" dirty="0" smtClean="0"/>
              <a:t>can</a:t>
            </a:r>
            <a:r>
              <a:rPr lang="en-US" sz="3000" dirty="0" smtClean="0"/>
              <a:t> be moved back to the beginning of TAP or AAP</a:t>
            </a:r>
          </a:p>
          <a:p>
            <a:pPr lvl="2">
              <a:lnSpc>
                <a:spcPts val="3500"/>
              </a:lnSpc>
            </a:pPr>
            <a:r>
              <a:rPr lang="en-US" sz="3000" dirty="0" smtClean="0"/>
              <a:t>SG does not make a DECISION at this meeting</a:t>
            </a:r>
          </a:p>
          <a:p>
            <a:pPr lvl="1">
              <a:lnSpc>
                <a:spcPts val="3500"/>
              </a:lnSpc>
            </a:pPr>
            <a:r>
              <a:rPr lang="en-US" sz="3200" dirty="0" smtClean="0"/>
              <a:t>SG picks path that will ensure best progress towards a decision</a:t>
            </a:r>
          </a:p>
        </p:txBody>
      </p:sp>
      <p:sp>
        <p:nvSpPr>
          <p:cNvPr id="31750" name="Slide Number Placeholder 5"/>
          <p:cNvSpPr>
            <a:spLocks noGrp="1"/>
          </p:cNvSpPr>
          <p:nvPr>
            <p:ph type="sldNum" sz="quarter" idx="4294967295"/>
          </p:nvPr>
        </p:nvSpPr>
        <p:spPr>
          <a:xfrm>
            <a:off x="7308850" y="6237288"/>
            <a:ext cx="1366838" cy="431800"/>
          </a:xfrm>
          <a:prstGeom prst="rect">
            <a:avLst/>
          </a:prstGeom>
          <a:noFill/>
        </p:spPr>
        <p:txBody>
          <a:bodyPr/>
          <a:lstStyle/>
          <a:p>
            <a:fld id="{B04C55AB-B819-45BC-B864-5BFE9401CA40}" type="slidenum">
              <a:rPr lang="en-US" smtClean="0"/>
              <a:pPr/>
              <a:t>28</a:t>
            </a:fld>
            <a:endParaRPr lang="en-US" smtClean="0"/>
          </a:p>
        </p:txBody>
      </p:sp>
    </p:spTree>
    <p:extLst>
      <p:ext uri="{BB962C8B-B14F-4D97-AF65-F5344CB8AC3E}">
        <p14:creationId xmlns:p14="http://schemas.microsoft.com/office/powerpoint/2010/main" val="153864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39813" y="177800"/>
            <a:ext cx="7772400" cy="685800"/>
          </a:xfrm>
        </p:spPr>
        <p:txBody>
          <a:bodyPr>
            <a:normAutofit fontScale="90000"/>
          </a:bodyPr>
          <a:lstStyle/>
          <a:p>
            <a:r>
              <a:rPr lang="en-US" dirty="0" smtClean="0"/>
              <a:t>Main steps in AAP (7)</a:t>
            </a:r>
          </a:p>
        </p:txBody>
      </p:sp>
      <p:sp>
        <p:nvSpPr>
          <p:cNvPr id="32771" name="Content Placeholder 2"/>
          <p:cNvSpPr>
            <a:spLocks noGrp="1"/>
          </p:cNvSpPr>
          <p:nvPr>
            <p:ph idx="1"/>
          </p:nvPr>
        </p:nvSpPr>
        <p:spPr>
          <a:xfrm>
            <a:off x="333375" y="949325"/>
            <a:ext cx="8582025" cy="5204732"/>
          </a:xfrm>
        </p:spPr>
        <p:txBody>
          <a:bodyPr/>
          <a:lstStyle/>
          <a:p>
            <a:pPr>
              <a:lnSpc>
                <a:spcPts val="3500"/>
              </a:lnSpc>
            </a:pPr>
            <a:r>
              <a:rPr lang="en-US" dirty="0" smtClean="0"/>
              <a:t>If there is unopposed agreement of MSs and SMs present, the Recommendation is approved</a:t>
            </a:r>
          </a:p>
          <a:p>
            <a:pPr>
              <a:lnSpc>
                <a:spcPts val="3500"/>
              </a:lnSpc>
            </a:pPr>
            <a:r>
              <a:rPr lang="en-US" dirty="0" smtClean="0"/>
              <a:t>If there continues to be any objection, the Chair asks only MSs present if there is objection to approval</a:t>
            </a:r>
          </a:p>
          <a:p>
            <a:pPr lvl="1">
              <a:lnSpc>
                <a:spcPts val="3500"/>
              </a:lnSpc>
            </a:pPr>
            <a:r>
              <a:rPr lang="en-US" sz="3000" dirty="0" smtClean="0"/>
              <a:t>Recommendation is not approved if there is more than one MS objecting (i.e., 2 or more MSs)</a:t>
            </a:r>
          </a:p>
          <a:p>
            <a:pPr lvl="1">
              <a:lnSpc>
                <a:spcPts val="3500"/>
              </a:lnSpc>
            </a:pPr>
            <a:r>
              <a:rPr lang="en-US" sz="3000" dirty="0" smtClean="0"/>
              <a:t>Recommendation is approved if 1 or no MSs object</a:t>
            </a:r>
          </a:p>
          <a:p>
            <a:pPr>
              <a:lnSpc>
                <a:spcPts val="3500"/>
              </a:lnSpc>
            </a:pPr>
            <a:endParaRPr lang="en-US" dirty="0" smtClean="0"/>
          </a:p>
        </p:txBody>
      </p:sp>
      <p:sp>
        <p:nvSpPr>
          <p:cNvPr id="32774" name="Slide Number Placeholder 5"/>
          <p:cNvSpPr>
            <a:spLocks noGrp="1"/>
          </p:cNvSpPr>
          <p:nvPr>
            <p:ph type="sldNum" sz="quarter" idx="4294967295"/>
          </p:nvPr>
        </p:nvSpPr>
        <p:spPr>
          <a:xfrm>
            <a:off x="7308850" y="6237288"/>
            <a:ext cx="1366838" cy="431800"/>
          </a:xfrm>
          <a:prstGeom prst="rect">
            <a:avLst/>
          </a:prstGeom>
          <a:noFill/>
        </p:spPr>
        <p:txBody>
          <a:bodyPr/>
          <a:lstStyle/>
          <a:p>
            <a:fld id="{E0E31DF7-C5F2-4047-A865-1CB7C5B50292}" type="slidenum">
              <a:rPr lang="en-US" smtClean="0"/>
              <a:pPr/>
              <a:t>29</a:t>
            </a:fld>
            <a:endParaRPr lang="en-US" smtClean="0"/>
          </a:p>
        </p:txBody>
      </p:sp>
    </p:spTree>
    <p:extLst>
      <p:ext uri="{BB962C8B-B14F-4D97-AF65-F5344CB8AC3E}">
        <p14:creationId xmlns:p14="http://schemas.microsoft.com/office/powerpoint/2010/main" val="205663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57500"/>
            <a:ext cx="9144000" cy="1143000"/>
          </a:xfrm>
        </p:spPr>
        <p:txBody>
          <a:bodyPr>
            <a:noAutofit/>
          </a:bodyPr>
          <a:lstStyle/>
          <a:p>
            <a:r>
              <a:rPr lang="en-US" sz="9600" dirty="0" smtClean="0"/>
              <a:t>Flexibility</a:t>
            </a:r>
            <a:endParaRPr lang="en-US" sz="9600" dirty="0"/>
          </a:p>
        </p:txBody>
      </p:sp>
    </p:spTree>
    <p:extLst>
      <p:ext uri="{BB962C8B-B14F-4D97-AF65-F5344CB8AC3E}">
        <p14:creationId xmlns:p14="http://schemas.microsoft.com/office/powerpoint/2010/main" val="3315637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AAP  Experience*</a:t>
            </a:r>
            <a:endParaRPr lang="en-US" dirty="0" smtClean="0"/>
          </a:p>
        </p:txBody>
      </p:sp>
      <p:sp>
        <p:nvSpPr>
          <p:cNvPr id="33795" name="Content Placeholder 2"/>
          <p:cNvSpPr>
            <a:spLocks noGrp="1"/>
          </p:cNvSpPr>
          <p:nvPr>
            <p:ph idx="1"/>
          </p:nvPr>
        </p:nvSpPr>
        <p:spPr>
          <a:xfrm>
            <a:off x="655320" y="1142472"/>
            <a:ext cx="8229600" cy="4230419"/>
          </a:xfrm>
        </p:spPr>
        <p:txBody>
          <a:bodyPr>
            <a:noAutofit/>
          </a:bodyPr>
          <a:lstStyle/>
          <a:p>
            <a:r>
              <a:rPr lang="en-US" sz="2800" dirty="0" smtClean="0"/>
              <a:t>About 76% of AAP Recommendations are approved in LAST CALL with no comments</a:t>
            </a:r>
          </a:p>
          <a:p>
            <a:r>
              <a:rPr lang="en-US" sz="2800" dirty="0" smtClean="0"/>
              <a:t>More than 78% of AAP Recommendations are approved in LAST CALL</a:t>
            </a:r>
          </a:p>
          <a:p>
            <a:r>
              <a:rPr lang="en-US" sz="2800" dirty="0" smtClean="0"/>
              <a:t>About 4% of AAP Recommendations need to go to the SG DECISION meeting</a:t>
            </a:r>
          </a:p>
          <a:p>
            <a:r>
              <a:rPr lang="en-US" sz="2800" dirty="0" smtClean="0"/>
              <a:t>Average time from CONSENT to NOTIFICATION of approval is 11.5 weeks</a:t>
            </a:r>
          </a:p>
          <a:p>
            <a:r>
              <a:rPr lang="en-US" sz="2800" dirty="0" smtClean="0"/>
              <a:t>Efficient management of the AAP process is a key task for SG Chairmen, Rapporteurs and Editors</a:t>
            </a:r>
          </a:p>
          <a:p>
            <a:pPr marL="0" indent="0">
              <a:buNone/>
            </a:pPr>
            <a:r>
              <a:rPr lang="en-US" sz="2800" dirty="0" smtClean="0"/>
              <a:t>									</a:t>
            </a:r>
            <a:r>
              <a:rPr lang="en-US" sz="2000" dirty="0" smtClean="0"/>
              <a:t>* Data for 2010-2016</a:t>
            </a:r>
          </a:p>
        </p:txBody>
      </p:sp>
      <p:sp>
        <p:nvSpPr>
          <p:cNvPr id="33798" name="Slide Number Placeholder 5"/>
          <p:cNvSpPr>
            <a:spLocks noGrp="1"/>
          </p:cNvSpPr>
          <p:nvPr>
            <p:ph type="sldNum" sz="quarter" idx="12"/>
          </p:nvPr>
        </p:nvSpPr>
        <p:spPr>
          <a:xfrm>
            <a:off x="7010400" y="6480915"/>
            <a:ext cx="2133600" cy="365125"/>
          </a:xfrm>
        </p:spPr>
        <p:txBody>
          <a:bodyPr/>
          <a:lstStyle/>
          <a:p>
            <a:fld id="{7DD515CB-B62A-4688-853C-EF1FE37A1CC2}" type="slidenum">
              <a:rPr lang="en-US" smtClean="0"/>
              <a:pPr/>
              <a:t>30</a:t>
            </a:fld>
            <a:endParaRPr lang="en-US" dirty="0" smtClean="0"/>
          </a:p>
        </p:txBody>
      </p:sp>
    </p:spTree>
    <p:extLst>
      <p:ext uri="{BB962C8B-B14F-4D97-AF65-F5344CB8AC3E}">
        <p14:creationId xmlns:p14="http://schemas.microsoft.com/office/powerpoint/2010/main" val="114815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Approvals in numbers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8968876"/>
              </p:ext>
            </p:extLst>
          </p:nvPr>
        </p:nvGraphicFramePr>
        <p:xfrm>
          <a:off x="-30480" y="1249152"/>
          <a:ext cx="9174480" cy="541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71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5771" y="177800"/>
            <a:ext cx="8536442" cy="685800"/>
          </a:xfrm>
        </p:spPr>
        <p:txBody>
          <a:bodyPr>
            <a:normAutofit fontScale="90000"/>
          </a:bodyPr>
          <a:lstStyle/>
          <a:p>
            <a:r>
              <a:rPr lang="en-US" dirty="0" smtClean="0"/>
              <a:t>Amendments and Corrigenda</a:t>
            </a:r>
          </a:p>
        </p:txBody>
      </p:sp>
      <p:sp>
        <p:nvSpPr>
          <p:cNvPr id="33795" name="Content Placeholder 2"/>
          <p:cNvSpPr>
            <a:spLocks noGrp="1"/>
          </p:cNvSpPr>
          <p:nvPr>
            <p:ph idx="1"/>
          </p:nvPr>
        </p:nvSpPr>
        <p:spPr>
          <a:xfrm>
            <a:off x="449263" y="812800"/>
            <a:ext cx="8466137" cy="5368925"/>
          </a:xfrm>
        </p:spPr>
        <p:txBody>
          <a:bodyPr/>
          <a:lstStyle/>
          <a:p>
            <a:pPr>
              <a:lnSpc>
                <a:spcPct val="90000"/>
              </a:lnSpc>
              <a:spcBef>
                <a:spcPts val="200"/>
              </a:spcBef>
            </a:pPr>
            <a:r>
              <a:rPr lang="en-US" u="sng" dirty="0" smtClean="0"/>
              <a:t>Amendment</a:t>
            </a:r>
            <a:r>
              <a:rPr lang="en-US" dirty="0" smtClean="0"/>
              <a:t> to a published Rec:</a:t>
            </a:r>
          </a:p>
          <a:p>
            <a:pPr lvl="1">
              <a:lnSpc>
                <a:spcPct val="90000"/>
              </a:lnSpc>
              <a:spcBef>
                <a:spcPts val="200"/>
              </a:spcBef>
            </a:pPr>
            <a:r>
              <a:rPr lang="en-US" sz="3000" dirty="0" smtClean="0"/>
              <a:t>Includes only the change or addition</a:t>
            </a:r>
          </a:p>
          <a:p>
            <a:pPr lvl="1">
              <a:lnSpc>
                <a:spcPct val="90000"/>
              </a:lnSpc>
              <a:spcBef>
                <a:spcPts val="200"/>
              </a:spcBef>
            </a:pPr>
            <a:r>
              <a:rPr lang="en-US" sz="3000" dirty="0" smtClean="0"/>
              <a:t>If integral part of Recommendation: Approved using the same approval process as the Recommendation </a:t>
            </a:r>
          </a:p>
          <a:p>
            <a:pPr lvl="1">
              <a:lnSpc>
                <a:spcPct val="90000"/>
              </a:lnSpc>
              <a:spcBef>
                <a:spcPts val="200"/>
              </a:spcBef>
            </a:pPr>
            <a:r>
              <a:rPr lang="en-US" sz="3000" dirty="0" smtClean="0"/>
              <a:t>If not normative: agreed by SG</a:t>
            </a:r>
          </a:p>
          <a:p>
            <a:pPr>
              <a:lnSpc>
                <a:spcPct val="90000"/>
              </a:lnSpc>
              <a:spcBef>
                <a:spcPts val="1200"/>
              </a:spcBef>
            </a:pPr>
            <a:r>
              <a:rPr lang="en-US" u="sng" dirty="0" smtClean="0"/>
              <a:t>Corrigendum</a:t>
            </a:r>
            <a:r>
              <a:rPr lang="en-US" dirty="0" smtClean="0"/>
              <a:t> to published Recommendation:</a:t>
            </a:r>
          </a:p>
          <a:p>
            <a:pPr lvl="1">
              <a:lnSpc>
                <a:spcPct val="90000"/>
              </a:lnSpc>
              <a:spcBef>
                <a:spcPts val="200"/>
              </a:spcBef>
            </a:pPr>
            <a:r>
              <a:rPr lang="en-US" sz="3000" dirty="0" smtClean="0"/>
              <a:t>Includes only the correction</a:t>
            </a:r>
          </a:p>
          <a:p>
            <a:pPr lvl="1">
              <a:lnSpc>
                <a:spcPct val="90000"/>
              </a:lnSpc>
              <a:spcBef>
                <a:spcPts val="200"/>
              </a:spcBef>
            </a:pPr>
            <a:r>
              <a:rPr lang="en-US" sz="3000" dirty="0" smtClean="0"/>
              <a:t>Obvious correction: published by TSB with concurrence of SG Chairman</a:t>
            </a:r>
          </a:p>
          <a:p>
            <a:pPr lvl="1">
              <a:lnSpc>
                <a:spcPct val="90000"/>
              </a:lnSpc>
              <a:spcBef>
                <a:spcPts val="200"/>
              </a:spcBef>
            </a:pPr>
            <a:r>
              <a:rPr lang="en-US" sz="3000" dirty="0" smtClean="0"/>
              <a:t>Otherwise: same approval as for Rec</a:t>
            </a:r>
          </a:p>
        </p:txBody>
      </p:sp>
      <p:sp>
        <p:nvSpPr>
          <p:cNvPr id="33798" name="Slide Number Placeholder 5"/>
          <p:cNvSpPr>
            <a:spLocks noGrp="1"/>
          </p:cNvSpPr>
          <p:nvPr>
            <p:ph type="sldNum" sz="quarter" idx="4294967295"/>
          </p:nvPr>
        </p:nvSpPr>
        <p:spPr>
          <a:xfrm>
            <a:off x="7308850" y="6237288"/>
            <a:ext cx="1366838" cy="431800"/>
          </a:xfrm>
          <a:prstGeom prst="rect">
            <a:avLst/>
          </a:prstGeom>
          <a:noFill/>
        </p:spPr>
        <p:txBody>
          <a:bodyPr/>
          <a:lstStyle/>
          <a:p>
            <a:fld id="{7DD515CB-B62A-4688-853C-EF1FE37A1CC2}" type="slidenum">
              <a:rPr lang="en-US" smtClean="0"/>
              <a:pPr/>
              <a:t>32</a:t>
            </a:fld>
            <a:endParaRPr lang="en-US" smtClean="0"/>
          </a:p>
        </p:txBody>
      </p:sp>
      <p:sp>
        <p:nvSpPr>
          <p:cNvPr id="2" name="TextBox 1"/>
          <p:cNvSpPr txBox="1"/>
          <p:nvPr/>
        </p:nvSpPr>
        <p:spPr>
          <a:xfrm>
            <a:off x="2269491" y="5801062"/>
            <a:ext cx="4549002" cy="892552"/>
          </a:xfrm>
          <a:prstGeom prst="rect">
            <a:avLst/>
          </a:prstGeom>
          <a:noFill/>
        </p:spPr>
        <p:txBody>
          <a:bodyPr wrap="none" rtlCol="0">
            <a:spAutoFit/>
          </a:bodyPr>
          <a:lstStyle/>
          <a:p>
            <a:pPr algn="ctr"/>
            <a:r>
              <a:rPr lang="en-US" sz="2600" b="1" dirty="0">
                <a:solidFill>
                  <a:schemeClr val="tx2">
                    <a:lumMod val="60000"/>
                    <a:lumOff val="40000"/>
                  </a:schemeClr>
                </a:solidFill>
              </a:rPr>
              <a:t>Change in Feb. </a:t>
            </a:r>
            <a:r>
              <a:rPr lang="en-US" sz="2600" b="1" dirty="0">
                <a:solidFill>
                  <a:schemeClr val="tx2">
                    <a:lumMod val="60000"/>
                    <a:lumOff val="40000"/>
                  </a:schemeClr>
                </a:solidFill>
              </a:rPr>
              <a:t>2016:</a:t>
            </a:r>
            <a:r>
              <a:rPr lang="en-US" sz="2600" dirty="0">
                <a:solidFill>
                  <a:schemeClr val="tx2">
                    <a:lumMod val="60000"/>
                    <a:lumOff val="40000"/>
                  </a:schemeClr>
                </a:solidFill>
              </a:rPr>
              <a:t> </a:t>
            </a:r>
            <a:r>
              <a:rPr lang="en-US" sz="2600" dirty="0" smtClean="0">
                <a:solidFill>
                  <a:schemeClr val="tx2">
                    <a:lumMod val="60000"/>
                    <a:lumOff val="40000"/>
                  </a:schemeClr>
                </a:solidFill>
              </a:rPr>
              <a:t/>
            </a:r>
            <a:br>
              <a:rPr lang="en-US" sz="2600" dirty="0" smtClean="0">
                <a:solidFill>
                  <a:schemeClr val="tx2">
                    <a:lumMod val="60000"/>
                    <a:lumOff val="40000"/>
                  </a:schemeClr>
                </a:solidFill>
              </a:rPr>
            </a:br>
            <a:r>
              <a:rPr lang="en-US" sz="2600" dirty="0" smtClean="0">
                <a:solidFill>
                  <a:schemeClr val="tx2">
                    <a:lumMod val="60000"/>
                    <a:lumOff val="40000"/>
                  </a:schemeClr>
                </a:solidFill>
              </a:rPr>
              <a:t>All </a:t>
            </a:r>
            <a:r>
              <a:rPr lang="en-US" sz="2600" dirty="0">
                <a:solidFill>
                  <a:schemeClr val="tx2">
                    <a:lumMod val="60000"/>
                    <a:lumOff val="40000"/>
                  </a:schemeClr>
                </a:solidFill>
              </a:rPr>
              <a:t>texts </a:t>
            </a:r>
            <a:r>
              <a:rPr lang="en-US" sz="2600" dirty="0" smtClean="0">
                <a:solidFill>
                  <a:schemeClr val="tx2">
                    <a:lumMod val="60000"/>
                    <a:lumOff val="40000"/>
                  </a:schemeClr>
                </a:solidFill>
              </a:rPr>
              <a:t>published </a:t>
            </a:r>
            <a:r>
              <a:rPr lang="en-US" sz="2600" dirty="0">
                <a:solidFill>
                  <a:schemeClr val="tx2">
                    <a:lumMod val="60000"/>
                    <a:lumOff val="40000"/>
                  </a:schemeClr>
                </a:solidFill>
              </a:rPr>
              <a:t>in full version</a:t>
            </a:r>
            <a:endParaRPr lang="en-US" sz="2600" dirty="0">
              <a:solidFill>
                <a:schemeClr val="tx2">
                  <a:lumMod val="60000"/>
                  <a:lumOff val="40000"/>
                </a:schemeClr>
              </a:solidFill>
            </a:endParaRPr>
          </a:p>
        </p:txBody>
      </p:sp>
    </p:spTree>
    <p:extLst>
      <p:ext uri="{BB962C8B-B14F-4D97-AF65-F5344CB8AC3E}">
        <p14:creationId xmlns:p14="http://schemas.microsoft.com/office/powerpoint/2010/main" val="346016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6400" y="177800"/>
            <a:ext cx="8405813" cy="685800"/>
          </a:xfrm>
        </p:spPr>
        <p:txBody>
          <a:bodyPr>
            <a:normAutofit fontScale="90000"/>
          </a:bodyPr>
          <a:lstStyle/>
          <a:p>
            <a:r>
              <a:rPr lang="en-US" dirty="0" smtClean="0"/>
              <a:t>Implementer’s Guide and Revisions</a:t>
            </a:r>
          </a:p>
        </p:txBody>
      </p:sp>
      <p:sp>
        <p:nvSpPr>
          <p:cNvPr id="33795" name="Content Placeholder 2"/>
          <p:cNvSpPr>
            <a:spLocks noGrp="1"/>
          </p:cNvSpPr>
          <p:nvPr>
            <p:ph idx="1"/>
          </p:nvPr>
        </p:nvSpPr>
        <p:spPr>
          <a:xfrm>
            <a:off x="434749" y="827088"/>
            <a:ext cx="8466137" cy="5253037"/>
          </a:xfrm>
        </p:spPr>
        <p:txBody>
          <a:bodyPr/>
          <a:lstStyle/>
          <a:p>
            <a:pPr>
              <a:lnSpc>
                <a:spcPct val="90000"/>
              </a:lnSpc>
              <a:spcBef>
                <a:spcPts val="200"/>
              </a:spcBef>
            </a:pPr>
            <a:r>
              <a:rPr lang="en-US" u="sng" dirty="0" smtClean="0"/>
              <a:t>Implementer’s Guide</a:t>
            </a:r>
            <a:r>
              <a:rPr lang="en-US" dirty="0" smtClean="0"/>
              <a:t>:</a:t>
            </a:r>
          </a:p>
          <a:p>
            <a:pPr lvl="1">
              <a:spcBef>
                <a:spcPts val="700"/>
              </a:spcBef>
            </a:pPr>
            <a:r>
              <a:rPr lang="en-US" dirty="0" smtClean="0"/>
              <a:t>Historical record of identified defects with their corrections since Rec was published</a:t>
            </a:r>
          </a:p>
          <a:p>
            <a:pPr lvl="1">
              <a:spcBef>
                <a:spcPts val="700"/>
              </a:spcBef>
            </a:pPr>
            <a:r>
              <a:rPr lang="en-US" dirty="0" smtClean="0"/>
              <a:t>Agreed by SG, or by WP with concurrence of SG Chairman</a:t>
            </a:r>
          </a:p>
          <a:p>
            <a:pPr lvl="1">
              <a:spcBef>
                <a:spcPts val="700"/>
              </a:spcBef>
            </a:pPr>
            <a:r>
              <a:rPr lang="en-US" dirty="0" smtClean="0"/>
              <a:t>Eventually issued as Corrigenda (Corr.) or  Revised (Rev.)</a:t>
            </a:r>
          </a:p>
          <a:p>
            <a:pPr>
              <a:lnSpc>
                <a:spcPct val="90000"/>
              </a:lnSpc>
              <a:spcBef>
                <a:spcPts val="200"/>
              </a:spcBef>
            </a:pPr>
            <a:r>
              <a:rPr lang="en-US" u="sng" dirty="0" smtClean="0"/>
              <a:t>Revision</a:t>
            </a:r>
            <a:r>
              <a:rPr lang="en-US" dirty="0" smtClean="0"/>
              <a:t>:</a:t>
            </a:r>
          </a:p>
          <a:p>
            <a:pPr lvl="1">
              <a:spcBef>
                <a:spcPts val="200"/>
              </a:spcBef>
            </a:pPr>
            <a:r>
              <a:rPr lang="en-US" dirty="0" smtClean="0"/>
              <a:t>Full text of published Rec with all approved changes, corrections, additions</a:t>
            </a:r>
          </a:p>
          <a:p>
            <a:pPr lvl="1">
              <a:spcBef>
                <a:spcPts val="200"/>
              </a:spcBef>
            </a:pPr>
            <a:r>
              <a:rPr lang="en-US" dirty="0" smtClean="0"/>
              <a:t>Same approval process as for Rec </a:t>
            </a:r>
          </a:p>
        </p:txBody>
      </p:sp>
      <p:sp>
        <p:nvSpPr>
          <p:cNvPr id="33798" name="Slide Number Placeholder 5"/>
          <p:cNvSpPr>
            <a:spLocks noGrp="1"/>
          </p:cNvSpPr>
          <p:nvPr>
            <p:ph type="sldNum" sz="quarter" idx="4294967295"/>
          </p:nvPr>
        </p:nvSpPr>
        <p:spPr>
          <a:xfrm>
            <a:off x="7308850" y="6237288"/>
            <a:ext cx="1366838" cy="431800"/>
          </a:xfrm>
          <a:prstGeom prst="rect">
            <a:avLst/>
          </a:prstGeom>
          <a:noFill/>
        </p:spPr>
        <p:txBody>
          <a:bodyPr/>
          <a:lstStyle/>
          <a:p>
            <a:fld id="{7DD515CB-B62A-4688-853C-EF1FE37A1CC2}" type="slidenum">
              <a:rPr lang="en-US" smtClean="0"/>
              <a:pPr/>
              <a:t>33</a:t>
            </a:fld>
            <a:endParaRPr lang="en-US" smtClean="0"/>
          </a:p>
        </p:txBody>
      </p:sp>
    </p:spTree>
    <p:extLst>
      <p:ext uri="{BB962C8B-B14F-4D97-AF65-F5344CB8AC3E}">
        <p14:creationId xmlns:p14="http://schemas.microsoft.com/office/powerpoint/2010/main" val="399377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6400" y="177800"/>
            <a:ext cx="8405813" cy="685800"/>
          </a:xfrm>
        </p:spPr>
        <p:txBody>
          <a:bodyPr>
            <a:normAutofit fontScale="90000"/>
          </a:bodyPr>
          <a:lstStyle/>
          <a:p>
            <a:r>
              <a:rPr lang="en-US" dirty="0" smtClean="0"/>
              <a:t>Deletion of Recommendation </a:t>
            </a:r>
          </a:p>
        </p:txBody>
      </p:sp>
      <p:sp>
        <p:nvSpPr>
          <p:cNvPr id="33795" name="Content Placeholder 2"/>
          <p:cNvSpPr>
            <a:spLocks noGrp="1"/>
          </p:cNvSpPr>
          <p:nvPr>
            <p:ph idx="1"/>
          </p:nvPr>
        </p:nvSpPr>
        <p:spPr>
          <a:xfrm>
            <a:off x="434749" y="899886"/>
            <a:ext cx="8466137" cy="5180239"/>
          </a:xfrm>
        </p:spPr>
        <p:txBody>
          <a:bodyPr/>
          <a:lstStyle/>
          <a:p>
            <a:pPr>
              <a:lnSpc>
                <a:spcPts val="3500"/>
              </a:lnSpc>
            </a:pPr>
            <a:r>
              <a:rPr lang="en-US" sz="3400" u="sng" dirty="0" smtClean="0"/>
              <a:t>Deletion</a:t>
            </a:r>
            <a:r>
              <a:rPr lang="en-US" sz="3400" dirty="0" smtClean="0"/>
              <a:t> is considered on a case by case basis</a:t>
            </a:r>
          </a:p>
          <a:p>
            <a:pPr lvl="1">
              <a:lnSpc>
                <a:spcPts val="3500"/>
              </a:lnSpc>
            </a:pPr>
            <a:r>
              <a:rPr lang="en-US" sz="3000" dirty="0" smtClean="0"/>
              <a:t>Recommendation has been superseded or has become obsolete</a:t>
            </a:r>
          </a:p>
          <a:p>
            <a:pPr lvl="1">
              <a:lnSpc>
                <a:spcPts val="3500"/>
              </a:lnSpc>
            </a:pPr>
            <a:r>
              <a:rPr lang="en-US" sz="3000" dirty="0" smtClean="0"/>
              <a:t>Choices: Deletion by WTSA or between WTSAs</a:t>
            </a:r>
          </a:p>
          <a:p>
            <a:pPr>
              <a:lnSpc>
                <a:spcPts val="3500"/>
              </a:lnSpc>
              <a:spcBef>
                <a:spcPts val="1200"/>
              </a:spcBef>
            </a:pPr>
            <a:r>
              <a:rPr lang="en-US" sz="3400" u="sng" dirty="0" smtClean="0"/>
              <a:t>Deletion</a:t>
            </a:r>
            <a:r>
              <a:rPr lang="en-US" sz="3400" dirty="0" smtClean="0"/>
              <a:t> by WTSA:</a:t>
            </a:r>
          </a:p>
          <a:p>
            <a:pPr lvl="1">
              <a:lnSpc>
                <a:spcPts val="3500"/>
              </a:lnSpc>
            </a:pPr>
            <a:r>
              <a:rPr lang="en-US" sz="3000" dirty="0" smtClean="0"/>
              <a:t>Upon decision of SG, Chair reports to WTSA requesting deletion</a:t>
            </a:r>
          </a:p>
          <a:p>
            <a:pPr lvl="1">
              <a:lnSpc>
                <a:spcPts val="3500"/>
              </a:lnSpc>
            </a:pPr>
            <a:r>
              <a:rPr lang="en-US" sz="3000" dirty="0" smtClean="0"/>
              <a:t>WTSA acts as appropriate</a:t>
            </a:r>
          </a:p>
        </p:txBody>
      </p:sp>
      <p:sp>
        <p:nvSpPr>
          <p:cNvPr id="33798" name="Slide Number Placeholder 5"/>
          <p:cNvSpPr>
            <a:spLocks noGrp="1"/>
          </p:cNvSpPr>
          <p:nvPr>
            <p:ph type="sldNum" sz="quarter" idx="4294967295"/>
          </p:nvPr>
        </p:nvSpPr>
        <p:spPr>
          <a:xfrm>
            <a:off x="7308850" y="6237288"/>
            <a:ext cx="1366838" cy="431800"/>
          </a:xfrm>
          <a:prstGeom prst="rect">
            <a:avLst/>
          </a:prstGeom>
          <a:noFill/>
        </p:spPr>
        <p:txBody>
          <a:bodyPr/>
          <a:lstStyle/>
          <a:p>
            <a:fld id="{7DD515CB-B62A-4688-853C-EF1FE37A1CC2}" type="slidenum">
              <a:rPr lang="en-US" smtClean="0"/>
              <a:pPr/>
              <a:t>34</a:t>
            </a:fld>
            <a:endParaRPr lang="en-US" smtClean="0"/>
          </a:p>
        </p:txBody>
      </p:sp>
    </p:spTree>
    <p:extLst>
      <p:ext uri="{BB962C8B-B14F-4D97-AF65-F5344CB8AC3E}">
        <p14:creationId xmlns:p14="http://schemas.microsoft.com/office/powerpoint/2010/main" val="1948087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6400" y="177800"/>
            <a:ext cx="8405813" cy="685800"/>
          </a:xfrm>
        </p:spPr>
        <p:txBody>
          <a:bodyPr>
            <a:normAutofit fontScale="90000"/>
          </a:bodyPr>
          <a:lstStyle/>
          <a:p>
            <a:r>
              <a:rPr lang="en-US" dirty="0" smtClean="0"/>
              <a:t>Deletion of Recommendation - TAP</a:t>
            </a:r>
          </a:p>
        </p:txBody>
      </p:sp>
      <p:sp>
        <p:nvSpPr>
          <p:cNvPr id="33795" name="Content Placeholder 2"/>
          <p:cNvSpPr>
            <a:spLocks noGrp="1"/>
          </p:cNvSpPr>
          <p:nvPr>
            <p:ph idx="1"/>
          </p:nvPr>
        </p:nvSpPr>
        <p:spPr>
          <a:xfrm>
            <a:off x="434749" y="1175657"/>
            <a:ext cx="8466137" cy="4904468"/>
          </a:xfrm>
        </p:spPr>
        <p:txBody>
          <a:bodyPr/>
          <a:lstStyle/>
          <a:p>
            <a:pPr>
              <a:lnSpc>
                <a:spcPts val="3500"/>
              </a:lnSpc>
            </a:pPr>
            <a:r>
              <a:rPr lang="en-US" sz="3400" dirty="0" smtClean="0"/>
              <a:t>SG agrees to deletion by unopposed agreement of MSs present</a:t>
            </a:r>
          </a:p>
          <a:p>
            <a:pPr>
              <a:lnSpc>
                <a:spcPts val="3500"/>
              </a:lnSpc>
            </a:pPr>
            <a:r>
              <a:rPr lang="en-US" sz="3400" dirty="0" smtClean="0"/>
              <a:t>Inform membership of proposed deletion, including an explanatory summary of the reasons, via Circular</a:t>
            </a:r>
          </a:p>
          <a:p>
            <a:pPr lvl="1">
              <a:lnSpc>
                <a:spcPts val="3500"/>
              </a:lnSpc>
            </a:pPr>
            <a:r>
              <a:rPr lang="en-US" sz="3000" dirty="0" smtClean="0"/>
              <a:t>If no objection within 3 months, deletion comes into force</a:t>
            </a:r>
          </a:p>
          <a:p>
            <a:pPr lvl="1">
              <a:lnSpc>
                <a:spcPts val="3500"/>
              </a:lnSpc>
            </a:pPr>
            <a:r>
              <a:rPr lang="en-US" sz="3000" dirty="0" smtClean="0"/>
              <a:t>In case of objection, refer back to the SG</a:t>
            </a:r>
          </a:p>
          <a:p>
            <a:pPr>
              <a:lnSpc>
                <a:spcPts val="3500"/>
              </a:lnSpc>
            </a:pPr>
            <a:endParaRPr lang="en-US" sz="3400" dirty="0" smtClean="0"/>
          </a:p>
        </p:txBody>
      </p:sp>
      <p:sp>
        <p:nvSpPr>
          <p:cNvPr id="33798" name="Slide Number Placeholder 5"/>
          <p:cNvSpPr>
            <a:spLocks noGrp="1"/>
          </p:cNvSpPr>
          <p:nvPr>
            <p:ph type="sldNum" sz="quarter" idx="4294967295"/>
          </p:nvPr>
        </p:nvSpPr>
        <p:spPr>
          <a:xfrm>
            <a:off x="7308850" y="6237288"/>
            <a:ext cx="1366838" cy="431800"/>
          </a:xfrm>
          <a:prstGeom prst="rect">
            <a:avLst/>
          </a:prstGeom>
          <a:noFill/>
        </p:spPr>
        <p:txBody>
          <a:bodyPr/>
          <a:lstStyle/>
          <a:p>
            <a:fld id="{7DD515CB-B62A-4688-853C-EF1FE37A1CC2}" type="slidenum">
              <a:rPr lang="en-US" smtClean="0"/>
              <a:pPr/>
              <a:t>35</a:t>
            </a:fld>
            <a:endParaRPr lang="en-US" smtClean="0"/>
          </a:p>
        </p:txBody>
      </p:sp>
    </p:spTree>
    <p:extLst>
      <p:ext uri="{BB962C8B-B14F-4D97-AF65-F5344CB8AC3E}">
        <p14:creationId xmlns:p14="http://schemas.microsoft.com/office/powerpoint/2010/main" val="660273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6400" y="177800"/>
            <a:ext cx="8405813" cy="685800"/>
          </a:xfrm>
        </p:spPr>
        <p:txBody>
          <a:bodyPr>
            <a:normAutofit fontScale="90000"/>
          </a:bodyPr>
          <a:lstStyle/>
          <a:p>
            <a:r>
              <a:rPr lang="en-US" dirty="0" smtClean="0"/>
              <a:t>Deletion of Recommendation - AAP</a:t>
            </a:r>
          </a:p>
        </p:txBody>
      </p:sp>
      <p:sp>
        <p:nvSpPr>
          <p:cNvPr id="33795" name="Content Placeholder 2"/>
          <p:cNvSpPr>
            <a:spLocks noGrp="1"/>
          </p:cNvSpPr>
          <p:nvPr>
            <p:ph idx="1"/>
          </p:nvPr>
        </p:nvSpPr>
        <p:spPr>
          <a:xfrm>
            <a:off x="203201" y="856343"/>
            <a:ext cx="8697686" cy="5384799"/>
          </a:xfrm>
        </p:spPr>
        <p:txBody>
          <a:bodyPr/>
          <a:lstStyle/>
          <a:p>
            <a:pPr>
              <a:lnSpc>
                <a:spcPts val="3500"/>
              </a:lnSpc>
            </a:pPr>
            <a:r>
              <a:rPr lang="en-US" dirty="0" smtClean="0"/>
              <a:t>SG agrees to deletion by unopposed agreement of MSs and SMs present</a:t>
            </a:r>
          </a:p>
          <a:p>
            <a:pPr lvl="1">
              <a:lnSpc>
                <a:spcPts val="3500"/>
              </a:lnSpc>
            </a:pPr>
            <a:r>
              <a:rPr lang="en-US" sz="3000" dirty="0" smtClean="0"/>
              <a:t>If not achieved, then SG agrees to deletion if no more than 1 MS present is opposed</a:t>
            </a:r>
          </a:p>
          <a:p>
            <a:pPr>
              <a:lnSpc>
                <a:spcPts val="3500"/>
              </a:lnSpc>
            </a:pPr>
            <a:r>
              <a:rPr lang="en-US" dirty="0" smtClean="0"/>
              <a:t>Inform membership of proposed deletion, including explanatory summary of the reasons, via Circular</a:t>
            </a:r>
          </a:p>
          <a:p>
            <a:pPr lvl="1">
              <a:lnSpc>
                <a:spcPts val="3500"/>
              </a:lnSpc>
            </a:pPr>
            <a:r>
              <a:rPr lang="en-US" sz="3000" dirty="0" smtClean="0"/>
              <a:t>If no objection from a MS or SM within 3 months, deletion comes into force</a:t>
            </a:r>
          </a:p>
          <a:p>
            <a:pPr lvl="1">
              <a:lnSpc>
                <a:spcPts val="3500"/>
              </a:lnSpc>
            </a:pPr>
            <a:r>
              <a:rPr lang="en-US" sz="3000" dirty="0" smtClean="0"/>
              <a:t>In case of objection, refer back to SG</a:t>
            </a:r>
          </a:p>
          <a:p>
            <a:pPr>
              <a:lnSpc>
                <a:spcPts val="3500"/>
              </a:lnSpc>
            </a:pPr>
            <a:endParaRPr lang="en-US" sz="3400" dirty="0" smtClean="0"/>
          </a:p>
        </p:txBody>
      </p:sp>
      <p:sp>
        <p:nvSpPr>
          <p:cNvPr id="33798" name="Slide Number Placeholder 5"/>
          <p:cNvSpPr>
            <a:spLocks noGrp="1"/>
          </p:cNvSpPr>
          <p:nvPr>
            <p:ph type="sldNum" sz="quarter" idx="4294967295"/>
          </p:nvPr>
        </p:nvSpPr>
        <p:spPr>
          <a:xfrm>
            <a:off x="7308850" y="6237288"/>
            <a:ext cx="1366838" cy="431800"/>
          </a:xfrm>
          <a:prstGeom prst="rect">
            <a:avLst/>
          </a:prstGeom>
          <a:noFill/>
        </p:spPr>
        <p:txBody>
          <a:bodyPr/>
          <a:lstStyle/>
          <a:p>
            <a:fld id="{7DD515CB-B62A-4688-853C-EF1FE37A1CC2}" type="slidenum">
              <a:rPr lang="en-US" smtClean="0"/>
              <a:pPr/>
              <a:t>36</a:t>
            </a:fld>
            <a:endParaRPr lang="en-US" dirty="0" smtClean="0"/>
          </a:p>
        </p:txBody>
      </p:sp>
    </p:spTree>
    <p:extLst>
      <p:ext uri="{BB962C8B-B14F-4D97-AF65-F5344CB8AC3E}">
        <p14:creationId xmlns:p14="http://schemas.microsoft.com/office/powerpoint/2010/main" val="420496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881743" y="290285"/>
            <a:ext cx="7772400" cy="696686"/>
          </a:xfrm>
        </p:spPr>
        <p:txBody>
          <a:bodyPr>
            <a:normAutofit fontScale="90000"/>
          </a:bodyPr>
          <a:lstStyle/>
          <a:p>
            <a:r>
              <a:rPr lang="en-US" sz="4000" smtClean="0"/>
              <a:t>Outline</a:t>
            </a:r>
          </a:p>
        </p:txBody>
      </p:sp>
      <p:sp>
        <p:nvSpPr>
          <p:cNvPr id="24578" name="Slide Number Placeholder 4"/>
          <p:cNvSpPr>
            <a:spLocks noGrp="1"/>
          </p:cNvSpPr>
          <p:nvPr>
            <p:ph type="sldNum" sz="quarter" idx="4294967295"/>
          </p:nvPr>
        </p:nvSpPr>
        <p:spPr>
          <a:xfrm>
            <a:off x="7308850" y="6237288"/>
            <a:ext cx="1366838" cy="431800"/>
          </a:xfrm>
          <a:prstGeom prst="rect">
            <a:avLst/>
          </a:prstGeom>
          <a:noFill/>
        </p:spPr>
        <p:txBody>
          <a:bodyPr/>
          <a:lstStyle/>
          <a:p>
            <a:fld id="{84C96EB9-74FE-4B8C-99C7-0E1C640A1344}" type="slidenum">
              <a:rPr lang="en-US" smtClean="0"/>
              <a:pPr/>
              <a:t>37</a:t>
            </a:fld>
            <a:endParaRPr lang="en-US" smtClean="0"/>
          </a:p>
        </p:txBody>
      </p:sp>
      <p:sp>
        <p:nvSpPr>
          <p:cNvPr id="6" name="Rectangle 3"/>
          <p:cNvSpPr>
            <a:spLocks noGrp="1" noChangeArrowheads="1"/>
          </p:cNvSpPr>
          <p:nvPr>
            <p:ph idx="1"/>
          </p:nvPr>
        </p:nvSpPr>
        <p:spPr>
          <a:xfrm>
            <a:off x="684213" y="1165225"/>
            <a:ext cx="8002587" cy="4525963"/>
          </a:xfrm>
        </p:spPr>
        <p:txBody>
          <a:bodyPr>
            <a:normAutofit lnSpcReduction="10000"/>
          </a:bodyPr>
          <a:lstStyle/>
          <a:p>
            <a:r>
              <a:rPr lang="en-US" dirty="0" smtClean="0"/>
              <a:t>Types of ITU-T decision-making</a:t>
            </a:r>
          </a:p>
          <a:p>
            <a:pPr lvl="1">
              <a:spcAft>
                <a:spcPts val="2000"/>
              </a:spcAft>
            </a:pPr>
            <a:r>
              <a:rPr lang="en-US" dirty="0" smtClean="0"/>
              <a:t>“soft” and “hard” criteria</a:t>
            </a:r>
          </a:p>
          <a:p>
            <a:r>
              <a:rPr lang="en-US" dirty="0" smtClean="0"/>
              <a:t>Traditional Approval Process</a:t>
            </a:r>
          </a:p>
          <a:p>
            <a:pPr lvl="1">
              <a:spcAft>
                <a:spcPts val="2000"/>
              </a:spcAft>
            </a:pPr>
            <a:r>
              <a:rPr lang="en-US" dirty="0" smtClean="0"/>
              <a:t>WTSA Resolution 1, Section 9</a:t>
            </a:r>
          </a:p>
          <a:p>
            <a:r>
              <a:rPr lang="en-US" dirty="0"/>
              <a:t>Alternative Approval Process</a:t>
            </a:r>
          </a:p>
          <a:p>
            <a:pPr lvl="1">
              <a:spcAft>
                <a:spcPts val="2000"/>
              </a:spcAft>
            </a:pPr>
            <a:r>
              <a:rPr lang="en-US" dirty="0"/>
              <a:t>Recommendation ITU-T A.8</a:t>
            </a:r>
          </a:p>
          <a:p>
            <a:r>
              <a:rPr lang="en-US" b="1" dirty="0" smtClean="0"/>
              <a:t>Collaboration with other </a:t>
            </a:r>
            <a:r>
              <a:rPr lang="en-US" b="1" dirty="0"/>
              <a:t>organizations</a:t>
            </a:r>
          </a:p>
        </p:txBody>
      </p:sp>
    </p:spTree>
    <p:extLst>
      <p:ext uri="{BB962C8B-B14F-4D97-AF65-F5344CB8AC3E}">
        <p14:creationId xmlns:p14="http://schemas.microsoft.com/office/powerpoint/2010/main" val="2118207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2184191"/>
            <a:ext cx="1977035" cy="51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816" y="2174500"/>
            <a:ext cx="1044912" cy="5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234" y="2962792"/>
            <a:ext cx="576072" cy="57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978965"/>
            <a:ext cx="1247277" cy="41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608" y="2198398"/>
            <a:ext cx="585419" cy="5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845" y="3029465"/>
            <a:ext cx="1191011" cy="3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217" y="3694984"/>
            <a:ext cx="1712575" cy="59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32"/>
          <p:cNvGrpSpPr>
            <a:grpSpLocks/>
          </p:cNvGrpSpPr>
          <p:nvPr/>
        </p:nvGrpSpPr>
        <p:grpSpPr bwMode="auto">
          <a:xfrm>
            <a:off x="358775" y="4234751"/>
            <a:ext cx="7945438" cy="989012"/>
            <a:chOff x="611560" y="3969060"/>
            <a:chExt cx="7945288" cy="989856"/>
          </a:xfrm>
        </p:grpSpPr>
        <p:pic>
          <p:nvPicPr>
            <p:cNvPr id="7183"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4154920"/>
              <a:ext cx="1783085" cy="61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5601" y="4213443"/>
              <a:ext cx="1472952" cy="5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9509" y="3969060"/>
              <a:ext cx="1319808" cy="9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0272" y="4276092"/>
              <a:ext cx="1536576" cy="37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81" name="Picture 26"/>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7014" b="11423"/>
          <a:stretch/>
        </p:blipFill>
        <p:spPr bwMode="auto">
          <a:xfrm>
            <a:off x="3286484" y="5187019"/>
            <a:ext cx="1437916" cy="7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5352556"/>
            <a:ext cx="1695689" cy="6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088" y="1620536"/>
            <a:ext cx="194411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81600" y="1115172"/>
            <a:ext cx="1180094" cy="85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0596" y="1004680"/>
            <a:ext cx="171440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netpoleons.com/wp-content/uploads/2009/11/NetScout_Logo_LG.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53711" y="3827863"/>
            <a:ext cx="2216842" cy="442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ogostage.com/logos/blackberry.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3456" y="5195414"/>
            <a:ext cx="2393797" cy="4985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0"/>
            <a:ext cx="9144000" cy="1297334"/>
          </a:xfrm>
        </p:spPr>
        <p:txBody>
          <a:bodyPr>
            <a:normAutofit/>
          </a:bodyPr>
          <a:lstStyle/>
          <a:p>
            <a:r>
              <a:rPr lang="en-US" sz="4000" dirty="0" smtClean="0">
                <a:cs typeface="Tahoma" pitchFamily="34" charset="0"/>
              </a:rPr>
              <a:t>A sample of ITU private sector members</a:t>
            </a:r>
            <a:endParaRPr lang="en-US" sz="4000" dirty="0"/>
          </a:p>
        </p:txBody>
      </p:sp>
      <p:sp>
        <p:nvSpPr>
          <p:cNvPr id="2" name="AutoShape 2" descr="data:image/jpeg;base64,/9j/4AAQSkZJRgABAQAAAQABAAD/2wCEAAkGBw8PDQ0NDA0QEA0MEA8QDQ4NDBQMEA0QFBEWFxQVFBcYHSgsGBolGxUUITEhJykrLi8uFx8zRDMsNygtLi0BCgoKDg0OGxAQFywmHiQuLSwtLywvLDAsLCwsLCssLC03LCwsLCwsLC0uLCwsLywsLCwsLCwsLCwsLCwsLCwsLP/AABEIAMIBAwMBEQACEQEDEQH/xAAcAAEAAwADAQEAAAAAAAAAAAAABQYHAQIEAwj/xABJEAACAQIBBggKBgUNAAAAAAAAAQIDBBEFBgchM7ISMTRBUWFycxMicYGRobHBwtEjQkNTdLMyVGKSkxQVFkRSVYKDoqPS8PH/xAAbAQEBAAMBAQEAAAAAAAAAAAAABQMEBgIBB//EADkRAQABAgMFAwsEAQQDAAAAAAABAgMEBREhMTJxwQYSMzRBQlFSYXKBkaHRExQisSMVU+HxQ2Lw/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BxiBziAAAAAAAAAAAAAAAAAAGIDEAAAAAAAAAAAAAHwu7uNKKlPHBvBYLHWamLxtrC0RXdnZOxkt2qrk6Uo2rl5fUpt9cpcEh3e0tEeHbmec6flt04GfSqeSpl2q/0YxXmbNG52jxM8NMR92enA2/PMvPPLFd/Xw8kF8jVqzzG1enp8o/DLGCs+p0/ne4X2vpjH5HyM5xsf+T7R+Hr9nZn0XooZw1I7SEZrna8Vm/h+0N6mdLlMTHu2MVeX0TwzonLG/p1ljTetccXqlHyo6XCY61iqe9bnnHnhNvWK7U6VQ9ZuMIB0q1FFOUmlFa228EkeaqopjvVTpD7ETVOkb1byhnWk3G3hwv256l5lzkDE57TE6WadffP4V7GVTO25Onuj8oatnFdy4qvB6owivcS6s3xdU697TlEKFGW4ePR15zLzvL93+sy/dj8j5GZ4r2/6Zf8AT8N7H9u0c6LyP2ql1Spx9yNi3mmKjfVrziHirLMNPo6fOVszWypUuqM51VFShUcPETSa4MX7y/l+JqxFuaqvNOn2hDx+Gow9yKaN0xqmjfaKNy1lujZxjKu5fSNqChByba4/IYrl6m3xM+Hw1y/MxR5lXu9IsFqoWspddSooepJmH91ruhQoyqfSr+iHudIV49nTow/wyn7WeovVSzxllqN8zKNrZ8ZSfFcqPZoU17UZaZmWSMBYj0fvLzrPfKcXytvqlRptbpnpp1fJwVj2f7SuTdJ1xCSV3Qp1Yc8qX0U15tafqMv6Ou5rXMuongnRomQsvW99S8La1FLDVOD8WdN9Elzeww1UTTvTLtmu1OlUJM8sQAAAAAAAAAAROceyh2/hZznaXyen4ukt7A8c8lfZxapDoz69OrPuj66M9aPUOjPr1Dtb3EqU4zpvCUfQ10PqNnD367FcXKJ2w83LVNynu1bl3sblVacKkeKS4uh869J+g4a/TftRcp3T/wDS5y7bm3XNE+Z6DYY1Rztyg5T/AJPF+LDB1P2pcaXmOVzzGTVX+hTujfz/AOFzLMPEU/qzvncrciBCxD6W1lWrbGlKfS0tS8rNmzhbt7w6Zl4uYi1a46oh6ZZuXn3H+5D5m5GVYv2PvH5Yv9Sw3t/aXjuMiXcMeFbVMOmMeH7D7+xxFG+iXunG4erdXC1ZgwlG3rKcXF+HeqUXF7OHSXsppmm1VExpt6Qi5tVE3aZiddnWVnKqUo+k/Z2nbqbqNHG7qVfKd9XyZ5NmvRC1L4TZs0Q8S+M2bVEPkvhNm1RDy+E2bNEPMvTkXLFayuYXNvLCUWlOGPi1Yc8JdT9Rnm3Fcd2WG7bpuU92X6CyTlCndW9G5ovGnXhGcelYrWn1p6vMSqqZpqmmXPV0TRVNMvWeXkAAAAAAAAAROceyh2/hZznaXyen4ukt7A8c8leZxiq92RrSFaclUxwjHFYPDnLWS4K1irlUXd0Rq1sXdqt0xNKbhki3X2aflk37zqaMnwVO639ZmeqdOLvT6RLJFu1h4JeZtHqrKcHVGn6cPkYu9HpK5lvJ6oTXBbcJ48HHjTXGjlc2y+MJcjucM7vd7lbB4j9WnbvhFslN5Y80a+MatN/VakvPqfsXpOt7PXZmiu3Pm2/VHzOjSqmr5LEdGls4yrJu4rt/e1PVJo/P8bVM4i5M+1P9uswsaWaeUPE+swUxtbLTbOjCFOEKaSjGKww8nGfoVm3TRRFNO6HG3K6q65qq3vtgZXgwAYAcgUbShs7Tt1N1GnjN1KvlO+r5M6mzBRCzKyZh5Ct76pcxuVJxoxpOKhN0/wBJzxxw7KNy1Sn47EV2Ypmjz69F5pZlZNj/AFSL7dSc/azPGxJnG359IuMysmzi07OCx54SlTa86Z6iqYfIxl6PSZVnzm6sn3MacJOVCvFzouX6SwaUovpwbWvrRvWKu9CthcR+tRrO+N6rzZu0Qzy1rQzfudncWzfJq3Cj1RqLHeUjRx9GlcVeuEjMKdK4q9cNENBoAAAAAAAAACJzj2UO38LOd7S+T0fF0lvYDjnkrrOLVktm3tanY950vZrxa+XVoZhwRzWI7FKAIPOuP0NN9FTD0xfyOe7RU/4KZ/8AbpKjls/5Jj3dYVVnIrkJrNGX09RdNP4kdD2en/PVHu6puZx/jifeth1yIz/OG3dO6q6tU3w49alrfrxOGzSzNrE1e/b9f+XUYC5Fdin3bPoipM0Yb0JrI+cs6EVTrR8JSjqi08JwXR1ot4HN6rMRRcjWPvCbisspuz36J0n7LVYZbtq2Cp1Vwn9SfiS9D4zobGOsXuCr5edFvYO9a4qdnrjckMTbarkABRdKWztO3U3UamK3Qr5Tvq+TOZMxUQsSvGibbX3Yt96qbltJzXhp5z0aQZEYAzbTTTXgrGfOqlWHmlBN7qNzB75hSy2dtUe5k82VKIU2i6Epv+U38eZ0qL86nL5mrmMfxp+admHDT82uElLAAAAAAAAAERnJsodv4Wc72l8no+LpLewHHPJXWcWrJbNra1Ox70dL2a8avl1aOYcEc1jOxSQCEzr2EO9W7IgdofJqfij+pUMt8WeXWFTZx68mc0eUT7t7yOg7P+PVy6wnZn4Uc1uOvQkZlvJMbmCWPBqQ/Qnhjh1PqNDH4GnFUabqo3S28Ji6sPVr5p3wouULGrQlwa0HHolxxl5Gchfwl2xOlyn8OlsYi3ejWify8MjDS2ofGbNimHyUlkvOW5t2lw3Vprjp1W5YL9l83sKuGxt21s11j1Sn4jAWbu3TSfXC/wCRsrUrukqlJ8WqcJapQl0P5nQ2L9N6nvUudxGHrsV92r/tIGZgUTSns7Tt1N1GriPMr5Tvq+TOJs8UQsLzok21/wBi33qptUbknNOGnnPRpJ7RgDOdNPJrL8RL8pm7guKeXVRy7jq5dWRTZWohUaJoR5VfdzS35GnmXBSnY/hpa+SEsAAAAAAAAARGcmyh2/hZzvaTyej4ukt7Acc8ldZxasls2tpU7HvOl7NeNXy6tHMOCOaxnYpIBCZ2bCHerdkQO0Pk1PxR/UqOWeLPLrCos5CF2E1mhyip3b3kdB2f8erl1hOzTwo5redchAHSrSjJOMoqUXxqSxTPNVMVRpVGr7TVNM6xOiCv807epi6eNKT/ALPjR/dfuwJd7J7Fe2j+M/b6KVnNb1Gyr+Uff6qrlfNu4t054KpSjrc6fHFdcf8A0l3stu2du+PXCth8xs3p7u6fVKvzZhohupLNbKMre9pNPxK0lSqLmak8E/M8Clg65ouR79jSx1mLtmfXG2GrovOWUTSrs7Tt1N1Gvf8AMrZVxVfJm82eaIWF50Rv6a/7u33qpsxuSs04aec9Gln1GAM4018lsvxEvypG9gI/lPLqoZdxVcurIZssUQqNF0I8qvu5pb8jRzPhp5p+P4YbAR0sAAAAAAAAARGcmyp9v4Wc72k8np+LpLewHHPJXGcYrwl82drU7HvR0nZvxq+XVoZhwRzWM7FJAIPOzYQ71bsiD2h8mp+KP6lRyzxZ5dYVGTOPhehN5n8oqd295HQZB49XLrCbmnhRzW865CAADED515xjCcptKEYtyb4sMNeJ5qmIiZq3PtMTMxFO9jFWSxeGpNvBdC5jlaY27HaeYs4uVejGPHKrTS8rmjbtRrVHNiuzpRVPultSOhceoelbZ2fbqbqMN3zK2Vb6/kzabFELC9aIdtf93b71Uz+ZJzThp5z0aYfEcAzfTZyWy/ES/Kkb+X8c8uqhl/FVy6shkWqYVGj6EeVX3c0t+ROzPhp5p2P4aWvkdMAAAAAAAAAERnLsqfefCzne0nk9PxdJb2A455K2zjFeEvmxtanY96Ol7N+NXy6tHMeCOayHYJABB528nh3q3ZEHtD5PT8Uf1Kjlnizy6wqEjkIX4TeZ/KKndveR0GQePVy6wm5p4Uc1wOtQVOzpv61K7Xgqs4LwcXgpascZcxzGbYm7ZxEfp1TGyOq9luHt3bH86YnbLwU86buPHKEu1TXuwNejOMVG+YnnDaqyrDz5pjlLtLPO5X2dH92X/I2ac4vzvin6T+WOcnseuft+ERlXL1zcrgVamFP7uC4EX5enzni5jL16NKp2e5sWMFZszrTG31yhpsUQ2ZT+YuS3Xu41mvorXxm3xOph4q9ePmRTwdrvVd6d0JmZX4t2u5G+r+mnorOdUHSw/o7Pt1N1GK55lXKt9XyZrNnqiFiV70Qba/7u23qpmq3JWacNPOejTTwjgGb6beS2X4iX5TKOXcc8uqhl/FVy6sgxLUKbSNCPKr7uaW/ImZnw080/H8NLXyOmAAAAAAAAACMy/QnUpwVOLk1PFpdHBZEz3DXb9mmm3TrMT0luYO5TRVM1T5kC8m1/upeo5b/SsZ/tSpfubXtJPN+0qU6k3Ug4pxwWPO8S7kWDv2Llc3KJjWOrTx16iuiIpnXanjp00Ah85radSjCNKDk1UTaXRwZa/WR86w9y9Yim3TrPe1+0t7L7lFu5M1Tps6wrLyRc/cT9RzUZZiv9uVmMZY9uEtmvYVqVecqtKUYuDSb6eEizk2EvWb01XKdI06tDMb9u5biKKtdq0HSI6o51ZKuKtdVKVJzj4OMdTWOKbx1Y9ZzmbYK9evd+inWNI6rmW4u1btd2urSdVbrZMuI8dvV/hyfsJH7O/Tvon6K9OKs1bq4+ryVLSr9zV/gy+Rlps3I9GfpL1+rR7UfWHFPJdzN4Qtqz/wAqSXpZtW8Pdq3Uz9GKvE2qd9cfVMZMzJuKkk7lqjT50mp1H1atS/7qKVnAVzx7IT7+aW6dlvbP2XzJ9jTt6UaNGHBhDiXG2+dt876ytRRFFPdpQrtyq5V3qp2vUe3hTNJGS7i5p2ytqMqrhOo5KOHi4pYcbPFUaqOXXqLc1d+dFBlmplH9Sq+iPzPdMKf7uz7S46MMj3VtWvZXVCdJVIUFBzw8ZxlUxwwfWvSe6piYhOzC9buU0xROu/o0A8JgBQ9LWSLm7trWNpQnWlTrSlOMMMVHwbWOt9JvYC5TRXM1TpsbmCuU0VT3p02Mx/oXlT+763+n5lX93Y9tQ/c2vaXzRLkG7tLi7nd206MalKnGDnh4zU22tTNDH3qLlNPdnVp4y7RXEd2dWnEtPAAAAAAAAAADgDkAAAAcAcgAAHGADABgB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3500" y="-5685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Continu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5511" y="4956970"/>
            <a:ext cx="1516006" cy="966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1"/>
          <a:stretch>
            <a:fillRect/>
          </a:stretch>
        </p:blipFill>
        <p:spPr>
          <a:xfrm>
            <a:off x="7230483" y="2102411"/>
            <a:ext cx="1423370" cy="396995"/>
          </a:xfrm>
          <a:prstGeom prst="rect">
            <a:avLst/>
          </a:prstGeom>
        </p:spPr>
      </p:pic>
      <p:pic>
        <p:nvPicPr>
          <p:cNvPr id="9" name="Picture 4" descr="NSN - Nokia Solutions and Network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44702" y="2822898"/>
            <a:ext cx="947737" cy="947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01237" y="1336252"/>
            <a:ext cx="2165560" cy="539907"/>
          </a:xfrm>
          <a:prstGeom prst="rect">
            <a:avLst/>
          </a:prstGeom>
        </p:spPr>
      </p:pic>
      <p:pic>
        <p:nvPicPr>
          <p:cNvPr id="38" name="Picture 37"/>
          <p:cNvPicPr>
            <a:picLocks noChangeAspect="1"/>
          </p:cNvPicPr>
          <p:nvPr/>
        </p:nvPicPr>
        <p:blipFill>
          <a:blip r:embed="rId24" cstate="print"/>
          <a:stretch>
            <a:fillRect/>
          </a:stretch>
        </p:blipFill>
        <p:spPr>
          <a:xfrm>
            <a:off x="3112834" y="3493868"/>
            <a:ext cx="796470" cy="869290"/>
          </a:xfrm>
          <a:prstGeom prst="rect">
            <a:avLst/>
          </a:prstGeom>
        </p:spPr>
      </p:pic>
      <p:pic>
        <p:nvPicPr>
          <p:cNvPr id="39" name="Picture 38" descr="http://www.famouslogos.net/images/orange-logo.jpg"/>
          <p:cNvPicPr>
            <a:picLocks noChangeAspect="1" noChangeArrowheads="1"/>
          </p:cNvPicPr>
          <p:nvPr/>
        </p:nvPicPr>
        <p:blipFill rotWithShape="1">
          <a:blip r:embed="rId25" cstate="print"/>
          <a:srcRect l="22704" r="19117"/>
          <a:stretch/>
        </p:blipFill>
        <p:spPr bwMode="auto">
          <a:xfrm>
            <a:off x="4518217" y="3554458"/>
            <a:ext cx="871870" cy="899160"/>
          </a:xfrm>
          <a:prstGeom prst="rect">
            <a:avLst/>
          </a:prstGeom>
          <a:noFill/>
        </p:spPr>
      </p:pic>
      <p:pic>
        <p:nvPicPr>
          <p:cNvPr id="40" name="Picture 39" descr="http://www.designboom.com/weblog/images/ms_logo_icon_250x200.gif"/>
          <p:cNvPicPr>
            <a:picLocks noChangeAspect="1" noChangeArrowheads="1"/>
          </p:cNvPicPr>
          <p:nvPr/>
        </p:nvPicPr>
        <p:blipFill rotWithShape="1">
          <a:blip r:embed="rId26" cstate="print"/>
          <a:srcRect t="35148" b="30198"/>
          <a:stretch/>
        </p:blipFill>
        <p:spPr bwMode="auto">
          <a:xfrm>
            <a:off x="2882279" y="2931231"/>
            <a:ext cx="1924050" cy="533400"/>
          </a:xfrm>
          <a:prstGeom prst="rect">
            <a:avLst/>
          </a:prstGeom>
          <a:noFill/>
        </p:spPr>
      </p:pic>
      <p:pic>
        <p:nvPicPr>
          <p:cNvPr id="41" name="Picture 40" descr="http://www.ipglab.com/wp-content/uploads/2013/01/samsung-logo-1024x1024-940x529.jpg"/>
          <p:cNvPicPr>
            <a:picLocks noChangeAspect="1" noChangeArrowheads="1"/>
          </p:cNvPicPr>
          <p:nvPr/>
        </p:nvPicPr>
        <p:blipFill rotWithShape="1">
          <a:blip r:embed="rId27" cstate="print"/>
          <a:srcRect t="11911" b="18414"/>
          <a:stretch/>
        </p:blipFill>
        <p:spPr bwMode="auto">
          <a:xfrm>
            <a:off x="1983969" y="1079660"/>
            <a:ext cx="1447800" cy="567692"/>
          </a:xfrm>
          <a:prstGeom prst="rect">
            <a:avLst/>
          </a:prstGeom>
          <a:noFill/>
        </p:spPr>
      </p:pic>
      <p:pic>
        <p:nvPicPr>
          <p:cNvPr id="42" name="Picture 41" descr="OKI"/>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1838" y="1238834"/>
            <a:ext cx="733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http://media.idownloadblog.com/wp-content/uploads/2011/10/china-mobile-logo.jpg"/>
          <p:cNvPicPr>
            <a:picLocks noChangeAspect="1" noChangeArrowheads="1"/>
          </p:cNvPicPr>
          <p:nvPr/>
        </p:nvPicPr>
        <p:blipFill>
          <a:blip r:embed="rId29" cstate="print"/>
          <a:srcRect/>
          <a:stretch>
            <a:fillRect/>
          </a:stretch>
        </p:blipFill>
        <p:spPr bwMode="auto">
          <a:xfrm>
            <a:off x="3811152" y="2022490"/>
            <a:ext cx="1143000" cy="841248"/>
          </a:xfrm>
          <a:prstGeom prst="rect">
            <a:avLst/>
          </a:prstGeom>
          <a:noFill/>
        </p:spPr>
      </p:pic>
      <p:sp>
        <p:nvSpPr>
          <p:cNvPr id="12" name="Slide Number Placeholder 11"/>
          <p:cNvSpPr>
            <a:spLocks noGrp="1"/>
          </p:cNvSpPr>
          <p:nvPr>
            <p:ph type="sldNum" sz="quarter" idx="4294967295"/>
          </p:nvPr>
        </p:nvSpPr>
        <p:spPr>
          <a:xfrm>
            <a:off x="8686800" y="6400800"/>
            <a:ext cx="393700" cy="244475"/>
          </a:xfrm>
          <a:prstGeom prst="rect">
            <a:avLst/>
          </a:prstGeom>
        </p:spPr>
        <p:txBody>
          <a:bodyPr/>
          <a:lstStyle/>
          <a:p>
            <a:fld id="{DBFF3616-3F3A-496B-B729-D7DDE2759636}" type="slidenum">
              <a:rPr lang="en-US" altLang="ja-JP" smtClean="0"/>
              <a:pPr/>
              <a:t>38</a:t>
            </a:fld>
            <a:endParaRPr lang="en-US" altLang="ja-JP" dirty="0"/>
          </a:p>
        </p:txBody>
      </p:sp>
    </p:spTree>
    <p:extLst>
      <p:ext uri="{BB962C8B-B14F-4D97-AF65-F5344CB8AC3E}">
        <p14:creationId xmlns:p14="http://schemas.microsoft.com/office/powerpoint/2010/main" val="413992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normAutofit fontScale="90000"/>
          </a:bodyPr>
          <a:lstStyle/>
          <a:p>
            <a:r>
              <a:rPr lang="en-US" dirty="0" smtClean="0"/>
              <a:t>ITU collaborates with relevant </a:t>
            </a:r>
            <a:br>
              <a:rPr lang="en-US" dirty="0" smtClean="0"/>
            </a:br>
            <a:r>
              <a:rPr lang="en-US" dirty="0" smtClean="0"/>
              <a:t>standards development organizations</a:t>
            </a:r>
            <a:endParaRPr lang="en-US" dirty="0"/>
          </a:p>
        </p:txBody>
      </p:sp>
      <p:pic>
        <p:nvPicPr>
          <p:cNvPr id="12299" name="Picture 7" descr="IEEE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31" y="2906495"/>
            <a:ext cx="2867552" cy="100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iet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495" y="3758041"/>
            <a:ext cx="2540503" cy="132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0" descr="3g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920" y="3801761"/>
            <a:ext cx="2049026" cy="118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1" descr="ica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40" y="5298907"/>
            <a:ext cx="1801480" cy="11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2" descr="iso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79" y="1766614"/>
            <a:ext cx="1147382" cy="103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3" descr="logo IEC_2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380" y="1761295"/>
            <a:ext cx="1031740" cy="101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lawfactory.de/assets/images/ETSI_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9820" y="3208912"/>
            <a:ext cx="1346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630545" y="1833394"/>
            <a:ext cx="2749550" cy="954087"/>
          </a:xfrm>
          <a:prstGeom prst="rect">
            <a:avLst/>
          </a:prstGeom>
        </p:spPr>
        <p:txBody>
          <a:bodyPr wrap="none">
            <a:spAutoFit/>
          </a:bodyPr>
          <a:lstStyle/>
          <a:p>
            <a:pPr>
              <a:defRPr/>
            </a:pPr>
            <a:r>
              <a:rPr lang="en-US" sz="2800" b="1" dirty="0">
                <a:solidFill>
                  <a:srgbClr val="C00000"/>
                </a:solidFill>
                <a:latin typeface="+mj-lt"/>
              </a:rPr>
              <a:t>40+ formal </a:t>
            </a:r>
          </a:p>
          <a:p>
            <a:pPr>
              <a:defRPr/>
            </a:pPr>
            <a:r>
              <a:rPr lang="en-US" sz="2800" b="1" dirty="0">
                <a:solidFill>
                  <a:srgbClr val="C00000"/>
                </a:solidFill>
                <a:latin typeface="+mj-lt"/>
              </a:rPr>
              <a:t>partnerships</a:t>
            </a:r>
          </a:p>
        </p:txBody>
      </p:sp>
      <p:pic>
        <p:nvPicPr>
          <p:cNvPr id="1229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9620" y="4136856"/>
            <a:ext cx="2114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9073" y="5457656"/>
            <a:ext cx="2447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1132" y="5428838"/>
            <a:ext cx="990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7" descr="C:\Documents and Settings\magliard\Desktop\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8545" y="3201819"/>
            <a:ext cx="2746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294967295"/>
          </p:nvPr>
        </p:nvSpPr>
        <p:spPr>
          <a:xfrm>
            <a:off x="8750300" y="6613525"/>
            <a:ext cx="393700" cy="244475"/>
          </a:xfrm>
          <a:prstGeom prst="rect">
            <a:avLst/>
          </a:prstGeom>
        </p:spPr>
        <p:txBody>
          <a:bodyPr/>
          <a:lstStyle/>
          <a:p>
            <a:fld id="{DBFF3616-3F3A-496B-B729-D7DDE2759636}" type="slidenum">
              <a:rPr lang="en-US" altLang="ja-JP" smtClean="0"/>
              <a:pPr/>
              <a:t>39</a:t>
            </a:fld>
            <a:endParaRPr lang="en-US" altLang="ja-JP" dirty="0"/>
          </a:p>
        </p:txBody>
      </p:sp>
    </p:spTree>
    <p:extLst>
      <p:ext uri="{BB962C8B-B14F-4D97-AF65-F5344CB8AC3E}">
        <p14:creationId xmlns:p14="http://schemas.microsoft.com/office/powerpoint/2010/main" val="306206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Decision making</a:t>
            </a:r>
            <a:endParaRPr lang="en-US" dirty="0" smtClean="0"/>
          </a:p>
        </p:txBody>
      </p:sp>
      <p:sp>
        <p:nvSpPr>
          <p:cNvPr id="9219" name="Content Placeholder 2"/>
          <p:cNvSpPr>
            <a:spLocks noGrp="1"/>
          </p:cNvSpPr>
          <p:nvPr>
            <p:ph idx="1"/>
          </p:nvPr>
        </p:nvSpPr>
        <p:spPr>
          <a:xfrm>
            <a:off x="609600" y="1004027"/>
            <a:ext cx="8229600" cy="4230419"/>
          </a:xfrm>
        </p:spPr>
        <p:txBody>
          <a:bodyPr/>
          <a:lstStyle/>
          <a:p>
            <a:r>
              <a:rPr lang="en-US" dirty="0" smtClean="0"/>
              <a:t>There are many kinds of decisions made within ITU-T</a:t>
            </a:r>
          </a:p>
          <a:p>
            <a:r>
              <a:rPr lang="en-US" dirty="0" smtClean="0"/>
              <a:t>The rules of procedure sometimes indicate quantitative approval criteria but not always</a:t>
            </a:r>
          </a:p>
          <a:p>
            <a:r>
              <a:rPr lang="en-US" dirty="0" smtClean="0"/>
              <a:t>The following slides list various ITU-T decision-making mechanisms</a:t>
            </a:r>
          </a:p>
          <a:p>
            <a:r>
              <a:rPr lang="en-US" dirty="0" smtClean="0"/>
              <a:t>In general, decision-making avoids formal “voting” in ITU-T</a:t>
            </a:r>
          </a:p>
          <a:p>
            <a:pPr lvl="1"/>
            <a:r>
              <a:rPr lang="en-US" dirty="0" smtClean="0"/>
              <a:t>First instance I’ve seen in &gt;25 years recently occurred in SG15</a:t>
            </a:r>
            <a:endParaRPr lang="en-US" dirty="0" smtClean="0"/>
          </a:p>
        </p:txBody>
      </p:sp>
      <p:sp>
        <p:nvSpPr>
          <p:cNvPr id="9221" name="Slide Number Placeholder 6"/>
          <p:cNvSpPr>
            <a:spLocks noGrp="1"/>
          </p:cNvSpPr>
          <p:nvPr>
            <p:ph type="sldNum" sz="quarter" idx="12"/>
          </p:nvPr>
        </p:nvSpPr>
        <p:spPr/>
        <p:txBody>
          <a:bodyPr/>
          <a:lstStyle/>
          <a:p>
            <a:fld id="{F70D8C4D-8674-4BCD-BB22-3BC5C17AAD6D}" type="slidenum">
              <a:rPr lang="en-US" smtClean="0"/>
              <a:pPr/>
              <a:t>4</a:t>
            </a:fld>
            <a:endParaRPr lang="en-US" smtClean="0"/>
          </a:p>
        </p:txBody>
      </p:sp>
    </p:spTree>
    <p:extLst>
      <p:ext uri="{BB962C8B-B14F-4D97-AF65-F5344CB8AC3E}">
        <p14:creationId xmlns:p14="http://schemas.microsoft.com/office/powerpoint/2010/main" val="3531859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medium and heavy approaches</a:t>
            </a:r>
            <a:endParaRPr lang="en-US" dirty="0"/>
          </a:p>
        </p:txBody>
      </p:sp>
      <p:sp>
        <p:nvSpPr>
          <p:cNvPr id="3" name="Content Placeholder 2"/>
          <p:cNvSpPr>
            <a:spLocks noGrp="1"/>
          </p:cNvSpPr>
          <p:nvPr>
            <p:ph idx="1"/>
          </p:nvPr>
        </p:nvSpPr>
        <p:spPr/>
        <p:txBody>
          <a:bodyPr>
            <a:normAutofit lnSpcReduction="10000"/>
          </a:bodyPr>
          <a:lstStyle/>
          <a:p>
            <a:r>
              <a:rPr lang="en-US" dirty="0" smtClean="0"/>
              <a:t>Exchange of liaison statements</a:t>
            </a:r>
          </a:p>
          <a:p>
            <a:r>
              <a:rPr lang="en-US" dirty="0" smtClean="0"/>
              <a:t>Co-location or joint meetings</a:t>
            </a:r>
          </a:p>
          <a:p>
            <a:r>
              <a:rPr lang="en-US" dirty="0" smtClean="0"/>
              <a:t>Formal collaboration </a:t>
            </a:r>
            <a:r>
              <a:rPr lang="en-US" dirty="0" smtClean="0"/>
              <a:t>mechanisms:</a:t>
            </a:r>
          </a:p>
          <a:p>
            <a:pPr lvl="1"/>
            <a:r>
              <a:rPr lang="en-US" u="sng" dirty="0">
                <a:hlinkClick r:id="rId2"/>
              </a:rPr>
              <a:t>A.Sup5</a:t>
            </a:r>
            <a:r>
              <a:rPr lang="en-US" dirty="0"/>
              <a:t> - Guidelines for collaboration and exchange of information with other </a:t>
            </a:r>
            <a:r>
              <a:rPr lang="en-US" dirty="0" smtClean="0"/>
              <a:t>organizations</a:t>
            </a:r>
            <a:endParaRPr lang="en-US" dirty="0"/>
          </a:p>
          <a:p>
            <a:pPr lvl="1"/>
            <a:r>
              <a:rPr lang="en-US" u="sng" dirty="0" smtClean="0">
                <a:hlinkClick r:id="rId3"/>
              </a:rPr>
              <a:t>A.23</a:t>
            </a:r>
            <a:r>
              <a:rPr lang="en-US" dirty="0"/>
              <a:t> - </a:t>
            </a:r>
            <a:r>
              <a:rPr lang="en-US" dirty="0" smtClean="0"/>
              <a:t>Collaboration </a:t>
            </a:r>
            <a:r>
              <a:rPr lang="en-US" dirty="0"/>
              <a:t>with the </a:t>
            </a:r>
            <a:r>
              <a:rPr lang="en-US" dirty="0" smtClean="0"/>
              <a:t>ISO/IEC JTC1 </a:t>
            </a:r>
          </a:p>
          <a:p>
            <a:r>
              <a:rPr lang="en-US" dirty="0" smtClean="0"/>
              <a:t>Ad hoc arrangements</a:t>
            </a:r>
          </a:p>
          <a:p>
            <a:pPr lvl="1"/>
            <a:r>
              <a:rPr lang="en-US" dirty="0" smtClean="0"/>
              <a:t>e.g. SG5 and ETSI TC EE</a:t>
            </a:r>
            <a:endParaRPr lang="en-US" dirty="0"/>
          </a:p>
          <a:p>
            <a:endParaRPr lang="en-US" dirty="0"/>
          </a:p>
        </p:txBody>
      </p:sp>
    </p:spTree>
    <p:extLst>
      <p:ext uri="{BB962C8B-B14F-4D97-AF65-F5344CB8AC3E}">
        <p14:creationId xmlns:p14="http://schemas.microsoft.com/office/powerpoint/2010/main" val="2749840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ITU-T Focus Groups</a:t>
            </a:r>
            <a:endParaRPr lang="en-US" dirty="0"/>
          </a:p>
        </p:txBody>
      </p:sp>
      <p:sp>
        <p:nvSpPr>
          <p:cNvPr id="3" name="Content Placeholder 2"/>
          <p:cNvSpPr>
            <a:spLocks noGrp="1"/>
          </p:cNvSpPr>
          <p:nvPr>
            <p:ph idx="1"/>
          </p:nvPr>
        </p:nvSpPr>
        <p:spPr/>
        <p:txBody>
          <a:bodyPr/>
          <a:lstStyle/>
          <a:p>
            <a:r>
              <a:rPr lang="en-US" dirty="0" smtClean="0"/>
              <a:t>Specialized groups on a topic</a:t>
            </a:r>
          </a:p>
          <a:p>
            <a:pPr lvl="1"/>
            <a:r>
              <a:rPr lang="en-US" dirty="0" smtClean="0"/>
              <a:t>Explore new areas of study under the mandate of one or more study groups</a:t>
            </a:r>
            <a:endParaRPr lang="en-US" dirty="0" smtClean="0"/>
          </a:p>
          <a:p>
            <a:pPr lvl="1"/>
            <a:r>
              <a:rPr lang="en-US" dirty="0" smtClean="0"/>
              <a:t>Short term, specific task</a:t>
            </a:r>
          </a:p>
          <a:p>
            <a:pPr lvl="1"/>
            <a:r>
              <a:rPr lang="en-US" dirty="0" smtClean="0"/>
              <a:t>Open to non-members</a:t>
            </a:r>
          </a:p>
          <a:p>
            <a:r>
              <a:rPr lang="en-US" dirty="0" smtClean="0"/>
              <a:t>Appendix - Guidelines for efficient transfer</a:t>
            </a:r>
          </a:p>
          <a:p>
            <a:r>
              <a:rPr lang="en-US" dirty="0" smtClean="0">
                <a:hlinkClick r:id="rId2"/>
              </a:rPr>
              <a:t>A.7</a:t>
            </a:r>
            <a:r>
              <a:rPr lang="en-US" dirty="0" smtClean="0"/>
              <a:t> - Focus </a:t>
            </a:r>
            <a:r>
              <a:rPr lang="en-US" dirty="0"/>
              <a:t>groups: Establishment and working </a:t>
            </a:r>
            <a:r>
              <a:rPr lang="en-US" dirty="0" smtClean="0"/>
              <a:t>procedures</a:t>
            </a:r>
          </a:p>
        </p:txBody>
      </p:sp>
    </p:spTree>
    <p:extLst>
      <p:ext uri="{BB962C8B-B14F-4D97-AF65-F5344CB8AC3E}">
        <p14:creationId xmlns:p14="http://schemas.microsoft.com/office/powerpoint/2010/main" val="212424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organizations</a:t>
            </a:r>
            <a:endParaRPr lang="en-US" dirty="0"/>
          </a:p>
        </p:txBody>
      </p:sp>
      <p:sp>
        <p:nvSpPr>
          <p:cNvPr id="3" name="Content Placeholder 2"/>
          <p:cNvSpPr>
            <a:spLocks noGrp="1"/>
          </p:cNvSpPr>
          <p:nvPr>
            <p:ph idx="1"/>
          </p:nvPr>
        </p:nvSpPr>
        <p:spPr/>
        <p:txBody>
          <a:bodyPr/>
          <a:lstStyle/>
          <a:p>
            <a:r>
              <a:rPr lang="en-US" dirty="0" smtClean="0">
                <a:hlinkClick r:id="rId2"/>
              </a:rPr>
              <a:t>A.6</a:t>
            </a:r>
            <a:r>
              <a:rPr lang="en-US" dirty="0" smtClean="0"/>
              <a:t> </a:t>
            </a:r>
            <a:r>
              <a:rPr lang="en-US" dirty="0" smtClean="0"/>
              <a:t>– Cooperation </a:t>
            </a:r>
            <a:r>
              <a:rPr lang="en-US" dirty="0" smtClean="0"/>
              <a:t>and exchange of information between the ITU Telecommunication Standardization Sector and </a:t>
            </a:r>
            <a:r>
              <a:rPr lang="en-US" b="1" dirty="0" smtClean="0"/>
              <a:t>national and regional </a:t>
            </a:r>
            <a:r>
              <a:rPr lang="en-US" dirty="0" smtClean="0"/>
              <a:t>standards development organizations </a:t>
            </a:r>
          </a:p>
          <a:p>
            <a:r>
              <a:rPr lang="en-US" dirty="0" smtClean="0">
                <a:hlinkClick r:id="rId3"/>
              </a:rPr>
              <a:t>A.4</a:t>
            </a:r>
            <a:r>
              <a:rPr lang="en-US" dirty="0" smtClean="0"/>
              <a:t> </a:t>
            </a:r>
            <a:r>
              <a:rPr lang="en-US" dirty="0" smtClean="0"/>
              <a:t>– Communication </a:t>
            </a:r>
            <a:r>
              <a:rPr lang="en-US" dirty="0"/>
              <a:t>process between the ITU Telecommunication Standardization Sector and forums and consortia  </a:t>
            </a:r>
          </a:p>
        </p:txBody>
      </p:sp>
    </p:spTree>
    <p:extLst>
      <p:ext uri="{BB962C8B-B14F-4D97-AF65-F5344CB8AC3E}">
        <p14:creationId xmlns:p14="http://schemas.microsoft.com/office/powerpoint/2010/main" val="42873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to external material</a:t>
            </a:r>
            <a:endParaRPr lang="en-US" dirty="0"/>
          </a:p>
        </p:txBody>
      </p:sp>
      <p:sp>
        <p:nvSpPr>
          <p:cNvPr id="3" name="Content Placeholder 2"/>
          <p:cNvSpPr>
            <a:spLocks noGrp="1"/>
          </p:cNvSpPr>
          <p:nvPr>
            <p:ph idx="1"/>
          </p:nvPr>
        </p:nvSpPr>
        <p:spPr>
          <a:xfrm>
            <a:off x="457200" y="1142472"/>
            <a:ext cx="8229600" cy="4230419"/>
          </a:xfrm>
        </p:spPr>
        <p:txBody>
          <a:bodyPr>
            <a:normAutofit lnSpcReduction="10000"/>
          </a:bodyPr>
          <a:lstStyle/>
          <a:p>
            <a:r>
              <a:rPr lang="en-US" dirty="0" smtClean="0"/>
              <a:t>Normative references</a:t>
            </a:r>
          </a:p>
          <a:p>
            <a:pPr lvl="1"/>
            <a:r>
              <a:rPr lang="en-US" dirty="0">
                <a:hlinkClick r:id="rId2"/>
              </a:rPr>
              <a:t>A.5</a:t>
            </a:r>
            <a:r>
              <a:rPr lang="en-US" dirty="0"/>
              <a:t> </a:t>
            </a:r>
            <a:r>
              <a:rPr lang="en-US" dirty="0" smtClean="0"/>
              <a:t>– Generic </a:t>
            </a:r>
            <a:r>
              <a:rPr lang="en-US" dirty="0"/>
              <a:t>procedures for including references to documents of other organizations in ITU-T Recommendations</a:t>
            </a:r>
          </a:p>
          <a:p>
            <a:pPr lvl="1"/>
            <a:r>
              <a:rPr lang="en-US" u="sng" dirty="0">
                <a:hlinkClick r:id="rId3"/>
              </a:rPr>
              <a:t>A.25</a:t>
            </a:r>
            <a:r>
              <a:rPr lang="en-US" dirty="0"/>
              <a:t> </a:t>
            </a:r>
            <a:r>
              <a:rPr lang="en-US" dirty="0" smtClean="0"/>
              <a:t>– Generic </a:t>
            </a:r>
            <a:r>
              <a:rPr lang="en-US" dirty="0"/>
              <a:t>procedures for incorporating text between ITU-T and other organizations  </a:t>
            </a:r>
          </a:p>
          <a:p>
            <a:r>
              <a:rPr lang="en-US" dirty="0" smtClean="0"/>
              <a:t>A.5 justification:</a:t>
            </a:r>
          </a:p>
          <a:p>
            <a:pPr lvl="1"/>
            <a:r>
              <a:rPr lang="en-US" dirty="0" smtClean="0"/>
              <a:t>Not needed for informative references</a:t>
            </a:r>
          </a:p>
          <a:p>
            <a:pPr lvl="1"/>
            <a:r>
              <a:rPr lang="en-US" dirty="0" smtClean="0"/>
              <a:t>Not needed for ITU-R / ISO / IEC standards</a:t>
            </a:r>
            <a:endParaRPr lang="en-US" dirty="0"/>
          </a:p>
        </p:txBody>
      </p:sp>
    </p:spTree>
    <p:extLst>
      <p:ext uri="{BB962C8B-B14F-4D97-AF65-F5344CB8AC3E}">
        <p14:creationId xmlns:p14="http://schemas.microsoft.com/office/powerpoint/2010/main" val="889501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9144000" cy="1143000"/>
          </a:xfrm>
        </p:spPr>
        <p:txBody>
          <a:bodyPr>
            <a:normAutofit fontScale="90000"/>
          </a:bodyPr>
          <a:lstStyle/>
          <a:p>
            <a:r>
              <a:rPr lang="en-US" sz="5400" dirty="0" smtClean="0"/>
              <a:t>Thank you!</a:t>
            </a:r>
            <a:r>
              <a:rPr lang="en-US" dirty="0" smtClean="0"/>
              <a:t/>
            </a:r>
            <a:br>
              <a:rPr lang="en-US" dirty="0" smtClean="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1880812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57500"/>
            <a:ext cx="9144000" cy="1143000"/>
          </a:xfrm>
        </p:spPr>
        <p:txBody>
          <a:bodyPr/>
          <a:lstStyle/>
          <a:p>
            <a:r>
              <a:rPr lang="en-US" dirty="0" smtClean="0"/>
              <a:t>Additional slides</a:t>
            </a:r>
            <a:endParaRPr lang="en-US" dirty="0"/>
          </a:p>
        </p:txBody>
      </p:sp>
    </p:spTree>
    <p:extLst>
      <p:ext uri="{BB962C8B-B14F-4D97-AF65-F5344CB8AC3E}">
        <p14:creationId xmlns:p14="http://schemas.microsoft.com/office/powerpoint/2010/main" val="1560427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39813" y="177800"/>
            <a:ext cx="7772400" cy="685800"/>
          </a:xfrm>
        </p:spPr>
        <p:txBody>
          <a:bodyPr>
            <a:normAutofit fontScale="90000"/>
          </a:bodyPr>
          <a:lstStyle/>
          <a:p>
            <a:r>
              <a:rPr lang="en-US" smtClean="0"/>
              <a:t>Additional Information</a:t>
            </a:r>
          </a:p>
        </p:txBody>
      </p:sp>
      <p:sp>
        <p:nvSpPr>
          <p:cNvPr id="35843" name="Content Placeholder 2"/>
          <p:cNvSpPr>
            <a:spLocks noGrp="1"/>
          </p:cNvSpPr>
          <p:nvPr>
            <p:ph idx="1"/>
          </p:nvPr>
        </p:nvSpPr>
        <p:spPr>
          <a:xfrm>
            <a:off x="449263" y="1176338"/>
            <a:ext cx="8466137" cy="5005387"/>
          </a:xfrm>
        </p:spPr>
        <p:txBody>
          <a:bodyPr/>
          <a:lstStyle/>
          <a:p>
            <a:pPr>
              <a:lnSpc>
                <a:spcPct val="90000"/>
              </a:lnSpc>
              <a:buFontTx/>
              <a:buNone/>
            </a:pPr>
            <a:r>
              <a:rPr lang="en-US" sz="2800" b="1" u="sng" dirty="0" smtClean="0"/>
              <a:t>WTSA Resolution 1 (2016) </a:t>
            </a:r>
            <a:r>
              <a:rPr lang="en-US" sz="2800" dirty="0" smtClean="0"/>
              <a:t>- Rules of procedure of the ITU Telecommunication Standardization Sector (ITU-T) </a:t>
            </a:r>
            <a:br>
              <a:rPr lang="en-US" sz="2800" dirty="0" smtClean="0"/>
            </a:br>
            <a:endParaRPr lang="en-US" sz="2800" dirty="0" smtClean="0"/>
          </a:p>
          <a:p>
            <a:pPr>
              <a:lnSpc>
                <a:spcPct val="90000"/>
              </a:lnSpc>
              <a:buFontTx/>
              <a:buNone/>
            </a:pPr>
            <a:r>
              <a:rPr lang="en-US" sz="2800" dirty="0" smtClean="0"/>
              <a:t>Pre-published English version:</a:t>
            </a:r>
          </a:p>
          <a:p>
            <a:pPr>
              <a:lnSpc>
                <a:spcPct val="90000"/>
              </a:lnSpc>
              <a:buFontTx/>
              <a:buNone/>
            </a:pPr>
            <a:r>
              <a:rPr lang="en-US" sz="2800" dirty="0" smtClean="0"/>
              <a:t>http://www.itu.int/en/ITU-T/wtsa12/Documents/resolutions/Resolution%2001.pdf</a:t>
            </a:r>
          </a:p>
        </p:txBody>
      </p:sp>
      <p:sp>
        <p:nvSpPr>
          <p:cNvPr id="35846" name="Slide Number Placeholder 5"/>
          <p:cNvSpPr>
            <a:spLocks noGrp="1"/>
          </p:cNvSpPr>
          <p:nvPr>
            <p:ph type="sldNum" sz="quarter" idx="4294967295"/>
          </p:nvPr>
        </p:nvSpPr>
        <p:spPr>
          <a:xfrm>
            <a:off x="7308850" y="6237288"/>
            <a:ext cx="1366838" cy="431800"/>
          </a:xfrm>
          <a:prstGeom prst="rect">
            <a:avLst/>
          </a:prstGeom>
          <a:noFill/>
        </p:spPr>
        <p:txBody>
          <a:bodyPr/>
          <a:lstStyle/>
          <a:p>
            <a:fld id="{25EA3AB6-4461-4FED-9A92-F585A134F1D9}" type="slidenum">
              <a:rPr lang="en-US" smtClean="0"/>
              <a:pPr/>
              <a:t>46</a:t>
            </a:fld>
            <a:endParaRPr lang="en-US" smtClean="0"/>
          </a:p>
        </p:txBody>
      </p:sp>
    </p:spTree>
    <p:extLst>
      <p:ext uri="{BB962C8B-B14F-4D97-AF65-F5344CB8AC3E}">
        <p14:creationId xmlns:p14="http://schemas.microsoft.com/office/powerpoint/2010/main" val="510477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39813" y="177800"/>
            <a:ext cx="7772400" cy="685800"/>
          </a:xfrm>
        </p:spPr>
        <p:txBody>
          <a:bodyPr>
            <a:normAutofit fontScale="90000"/>
          </a:bodyPr>
          <a:lstStyle/>
          <a:p>
            <a:r>
              <a:rPr lang="en-US" smtClean="0"/>
              <a:t>Additional Information</a:t>
            </a:r>
          </a:p>
        </p:txBody>
      </p:sp>
      <p:sp>
        <p:nvSpPr>
          <p:cNvPr id="36867" name="Content Placeholder 2"/>
          <p:cNvSpPr>
            <a:spLocks noGrp="1"/>
          </p:cNvSpPr>
          <p:nvPr>
            <p:ph idx="1"/>
          </p:nvPr>
        </p:nvSpPr>
        <p:spPr>
          <a:xfrm>
            <a:off x="449263" y="1146175"/>
            <a:ext cx="8466137" cy="5035550"/>
          </a:xfrm>
        </p:spPr>
        <p:txBody>
          <a:bodyPr/>
          <a:lstStyle/>
          <a:p>
            <a:pPr>
              <a:lnSpc>
                <a:spcPct val="90000"/>
              </a:lnSpc>
              <a:buFontTx/>
              <a:buNone/>
            </a:pPr>
            <a:r>
              <a:rPr lang="en-US" sz="2800" b="1" u="sng" dirty="0" smtClean="0"/>
              <a:t>Recommendation ITU-T A.1 (2016)</a:t>
            </a:r>
            <a:r>
              <a:rPr lang="en-US" sz="2800" dirty="0" smtClean="0"/>
              <a:t>- Work methods for study groups of the ITU-T  </a:t>
            </a:r>
            <a:br>
              <a:rPr lang="en-US" sz="2800" dirty="0" smtClean="0"/>
            </a:br>
            <a:endParaRPr lang="en-US" sz="2800" dirty="0" smtClean="0"/>
          </a:p>
          <a:p>
            <a:pPr>
              <a:lnSpc>
                <a:spcPct val="90000"/>
              </a:lnSpc>
              <a:buFontTx/>
              <a:buNone/>
            </a:pPr>
            <a:r>
              <a:rPr lang="en-US" sz="2800" dirty="0" smtClean="0"/>
              <a:t>Updated at WTSA-16</a:t>
            </a:r>
          </a:p>
          <a:p>
            <a:pPr>
              <a:lnSpc>
                <a:spcPct val="90000"/>
              </a:lnSpc>
              <a:buFontTx/>
              <a:buNone/>
            </a:pPr>
            <a:r>
              <a:rPr lang="en-US" sz="2800" dirty="0">
                <a:hlinkClick r:id="rId3"/>
              </a:rPr>
              <a:t>https://</a:t>
            </a:r>
            <a:r>
              <a:rPr lang="en-US" sz="2800" dirty="0" smtClean="0">
                <a:hlinkClick r:id="rId3"/>
              </a:rPr>
              <a:t>www.itu.int/rec/T-REC-A.1</a:t>
            </a:r>
            <a:endParaRPr lang="en-US" sz="2800" dirty="0" smtClean="0"/>
          </a:p>
          <a:p>
            <a:pPr>
              <a:lnSpc>
                <a:spcPct val="90000"/>
              </a:lnSpc>
              <a:buFontTx/>
              <a:buNone/>
            </a:pPr>
            <a:endParaRPr lang="en-US" sz="2800" dirty="0" smtClean="0"/>
          </a:p>
        </p:txBody>
      </p:sp>
      <p:sp>
        <p:nvSpPr>
          <p:cNvPr id="8" name="Slide Number Placeholder 5"/>
          <p:cNvSpPr>
            <a:spLocks noGrp="1"/>
          </p:cNvSpPr>
          <p:nvPr>
            <p:ph type="sldNum" sz="quarter" idx="4294967295"/>
          </p:nvPr>
        </p:nvSpPr>
        <p:spPr>
          <a:xfrm>
            <a:off x="7308850" y="6237288"/>
            <a:ext cx="1366838" cy="431800"/>
          </a:xfrm>
          <a:prstGeom prst="rect">
            <a:avLst/>
          </a:prstGeom>
          <a:noFill/>
        </p:spPr>
        <p:txBody>
          <a:bodyPr/>
          <a:lstStyle/>
          <a:p>
            <a:fld id="{25EA3AB6-4461-4FED-9A92-F585A134F1D9}" type="slidenum">
              <a:rPr lang="en-US" smtClean="0"/>
              <a:pPr/>
              <a:t>47</a:t>
            </a:fld>
            <a:endParaRPr lang="en-US" smtClean="0"/>
          </a:p>
        </p:txBody>
      </p:sp>
    </p:spTree>
    <p:extLst>
      <p:ext uri="{BB962C8B-B14F-4D97-AF65-F5344CB8AC3E}">
        <p14:creationId xmlns:p14="http://schemas.microsoft.com/office/powerpoint/2010/main" val="349612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39813" y="177800"/>
            <a:ext cx="7772400" cy="685800"/>
          </a:xfrm>
        </p:spPr>
        <p:txBody>
          <a:bodyPr>
            <a:normAutofit fontScale="90000"/>
          </a:bodyPr>
          <a:lstStyle/>
          <a:p>
            <a:r>
              <a:rPr lang="en-US" smtClean="0"/>
              <a:t>Additional Information</a:t>
            </a:r>
          </a:p>
        </p:txBody>
      </p:sp>
      <p:sp>
        <p:nvSpPr>
          <p:cNvPr id="37891" name="Content Placeholder 2"/>
          <p:cNvSpPr>
            <a:spLocks noGrp="1"/>
          </p:cNvSpPr>
          <p:nvPr>
            <p:ph idx="1"/>
          </p:nvPr>
        </p:nvSpPr>
        <p:spPr>
          <a:xfrm>
            <a:off x="449263" y="1146175"/>
            <a:ext cx="8466137" cy="5035550"/>
          </a:xfrm>
        </p:spPr>
        <p:txBody>
          <a:bodyPr/>
          <a:lstStyle/>
          <a:p>
            <a:pPr>
              <a:lnSpc>
                <a:spcPct val="90000"/>
              </a:lnSpc>
              <a:buFontTx/>
              <a:buNone/>
            </a:pPr>
            <a:r>
              <a:rPr lang="en-US" sz="2800" b="1" u="sng" dirty="0" smtClean="0"/>
              <a:t>Recommendation ITU-T A.8 (2008)</a:t>
            </a:r>
            <a:r>
              <a:rPr lang="en-US" sz="2800" dirty="0" smtClean="0"/>
              <a:t>- Alternative approval process for new and revised ITU-T Recommendations (Unchanged)</a:t>
            </a:r>
            <a:br>
              <a:rPr lang="en-US" sz="2800" dirty="0" smtClean="0"/>
            </a:br>
            <a:endParaRPr lang="en-US" sz="2000" dirty="0" smtClean="0"/>
          </a:p>
          <a:p>
            <a:pPr>
              <a:lnSpc>
                <a:spcPct val="90000"/>
              </a:lnSpc>
              <a:buFontTx/>
              <a:buNone/>
            </a:pPr>
            <a:r>
              <a:rPr lang="en-US" sz="2800" dirty="0" smtClean="0"/>
              <a:t>Unchanged at WTSA-16</a:t>
            </a:r>
          </a:p>
          <a:p>
            <a:pPr>
              <a:lnSpc>
                <a:spcPct val="90000"/>
              </a:lnSpc>
              <a:buFontTx/>
              <a:buNone/>
            </a:pPr>
            <a:r>
              <a:rPr lang="en-US" sz="2800" dirty="0" smtClean="0">
                <a:hlinkClick r:id="rId3"/>
              </a:rPr>
              <a:t>https://itu.int/rec/T-REC-A.8-200810-I</a:t>
            </a:r>
            <a:r>
              <a:rPr lang="en-US" sz="2800" dirty="0" smtClean="0"/>
              <a:t> </a:t>
            </a:r>
          </a:p>
        </p:txBody>
      </p:sp>
      <p:sp>
        <p:nvSpPr>
          <p:cNvPr id="37894" name="Slide Number Placeholder 5"/>
          <p:cNvSpPr>
            <a:spLocks noGrp="1"/>
          </p:cNvSpPr>
          <p:nvPr>
            <p:ph type="sldNum" sz="quarter" idx="4294967295"/>
          </p:nvPr>
        </p:nvSpPr>
        <p:spPr>
          <a:xfrm>
            <a:off x="7308850" y="6237288"/>
            <a:ext cx="1366838" cy="431800"/>
          </a:xfrm>
          <a:prstGeom prst="rect">
            <a:avLst/>
          </a:prstGeom>
          <a:noFill/>
        </p:spPr>
        <p:txBody>
          <a:bodyPr/>
          <a:lstStyle/>
          <a:p>
            <a:fld id="{911F27CE-4793-4158-83AD-A7735E26DB55}" type="slidenum">
              <a:rPr lang="en-US" smtClean="0"/>
              <a:pPr/>
              <a:t>48</a:t>
            </a:fld>
            <a:endParaRPr lang="en-US" smtClean="0"/>
          </a:p>
        </p:txBody>
      </p:sp>
    </p:spTree>
    <p:extLst>
      <p:ext uri="{BB962C8B-B14F-4D97-AF65-F5344CB8AC3E}">
        <p14:creationId xmlns:p14="http://schemas.microsoft.com/office/powerpoint/2010/main" val="221789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381000"/>
            <a:ext cx="8610600" cy="685800"/>
          </a:xfrm>
        </p:spPr>
        <p:txBody>
          <a:bodyPr>
            <a:normAutofit fontScale="90000"/>
          </a:bodyPr>
          <a:lstStyle/>
          <a:p>
            <a:r>
              <a:rPr lang="en-US" dirty="0" smtClean="0"/>
              <a:t>Decision Making</a:t>
            </a:r>
          </a:p>
        </p:txBody>
      </p:sp>
      <p:sp>
        <p:nvSpPr>
          <p:cNvPr id="10243" name="Content Placeholder 2"/>
          <p:cNvSpPr>
            <a:spLocks noGrp="1"/>
          </p:cNvSpPr>
          <p:nvPr>
            <p:ph idx="1"/>
          </p:nvPr>
        </p:nvSpPr>
        <p:spPr>
          <a:xfrm>
            <a:off x="539750" y="1196975"/>
            <a:ext cx="8364538" cy="4724400"/>
          </a:xfrm>
        </p:spPr>
        <p:txBody>
          <a:bodyPr/>
          <a:lstStyle/>
          <a:p>
            <a:pPr>
              <a:lnSpc>
                <a:spcPct val="90000"/>
              </a:lnSpc>
            </a:pPr>
            <a:r>
              <a:rPr lang="en-US" dirty="0" smtClean="0"/>
              <a:t>Important note:  ITU is a United Nations Specialized Agency – ONLY </a:t>
            </a:r>
            <a:r>
              <a:rPr lang="en-US" b="1" dirty="0" smtClean="0"/>
              <a:t>Member States </a:t>
            </a:r>
            <a:r>
              <a:rPr lang="en-US" dirty="0" smtClean="0"/>
              <a:t>have the right to vote</a:t>
            </a:r>
          </a:p>
          <a:p>
            <a:pPr>
              <a:lnSpc>
                <a:spcPct val="90000"/>
              </a:lnSpc>
            </a:pPr>
            <a:r>
              <a:rPr lang="en-US" dirty="0" smtClean="0"/>
              <a:t>However, agreement of </a:t>
            </a:r>
            <a:r>
              <a:rPr lang="en-US" b="1" dirty="0" smtClean="0"/>
              <a:t>Sector Members </a:t>
            </a:r>
            <a:r>
              <a:rPr lang="en-US" dirty="0" smtClean="0"/>
              <a:t>is important for approval of technical Recommendations</a:t>
            </a:r>
          </a:p>
          <a:p>
            <a:pPr lvl="1">
              <a:lnSpc>
                <a:spcPct val="90000"/>
              </a:lnSpc>
            </a:pPr>
            <a:r>
              <a:rPr lang="en-US" dirty="0" smtClean="0"/>
              <a:t>The rules allow for a public/private partnership, while respecting MS rights</a:t>
            </a:r>
          </a:p>
          <a:p>
            <a:pPr>
              <a:lnSpc>
                <a:spcPct val="90000"/>
              </a:lnSpc>
            </a:pPr>
            <a:r>
              <a:rPr lang="en-US" dirty="0" smtClean="0"/>
              <a:t>Most decisions, but not all of them, are made on the basis of </a:t>
            </a:r>
            <a:r>
              <a:rPr lang="en-US" b="1" dirty="0" smtClean="0"/>
              <a:t>consensus</a:t>
            </a:r>
          </a:p>
          <a:p>
            <a:pPr>
              <a:spcBef>
                <a:spcPts val="400"/>
              </a:spcBef>
            </a:pPr>
            <a:endParaRPr lang="en-US" dirty="0" smtClean="0"/>
          </a:p>
        </p:txBody>
      </p:sp>
      <p:sp>
        <p:nvSpPr>
          <p:cNvPr id="10245" name="Slide Number Placeholder 6"/>
          <p:cNvSpPr>
            <a:spLocks noGrp="1"/>
          </p:cNvSpPr>
          <p:nvPr>
            <p:ph type="sldNum" sz="quarter" idx="4294967295"/>
          </p:nvPr>
        </p:nvSpPr>
        <p:spPr>
          <a:xfrm>
            <a:off x="7308850" y="6237288"/>
            <a:ext cx="1366838" cy="431800"/>
          </a:xfrm>
          <a:prstGeom prst="rect">
            <a:avLst/>
          </a:prstGeom>
          <a:noFill/>
        </p:spPr>
        <p:txBody>
          <a:bodyPr/>
          <a:lstStyle/>
          <a:p>
            <a:fld id="{5FCC0CF1-3D17-4CDD-AA88-DC2E8E2F900A}" type="slidenum">
              <a:rPr lang="en-US" smtClean="0"/>
              <a:pPr/>
              <a:t>5</a:t>
            </a:fld>
            <a:endParaRPr lang="en-US" smtClean="0"/>
          </a:p>
        </p:txBody>
      </p:sp>
    </p:spTree>
    <p:extLst>
      <p:ext uri="{BB962C8B-B14F-4D97-AF65-F5344CB8AC3E}">
        <p14:creationId xmlns:p14="http://schemas.microsoft.com/office/powerpoint/2010/main" val="3605114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smtClean="0"/>
              <a:t>D</a:t>
            </a:r>
            <a:r>
              <a:rPr lang="en-US" smtClean="0"/>
              <a:t>ecision-making in ITU-T</a:t>
            </a:r>
            <a:endParaRPr lang="en-US" dirty="0" smtClean="0"/>
          </a:p>
        </p:txBody>
      </p:sp>
      <p:sp>
        <p:nvSpPr>
          <p:cNvPr id="6149" name="Rectangle 3"/>
          <p:cNvSpPr>
            <a:spLocks noGrp="1" noChangeArrowheads="1"/>
          </p:cNvSpPr>
          <p:nvPr>
            <p:ph idx="1"/>
          </p:nvPr>
        </p:nvSpPr>
        <p:spPr>
          <a:xfrm>
            <a:off x="731520" y="898253"/>
            <a:ext cx="8229600" cy="5061493"/>
          </a:xfrm>
        </p:spPr>
        <p:txBody>
          <a:bodyPr>
            <a:noAutofit/>
          </a:bodyPr>
          <a:lstStyle/>
          <a:p>
            <a:r>
              <a:rPr lang="en-US" dirty="0" smtClean="0"/>
              <a:t>Decisions to enable progression</a:t>
            </a:r>
            <a:r>
              <a:rPr lang="en-US" dirty="0" smtClean="0"/>
              <a:t> </a:t>
            </a:r>
            <a:r>
              <a:rPr lang="en-US" dirty="0" smtClean="0"/>
              <a:t>of work</a:t>
            </a:r>
          </a:p>
          <a:p>
            <a:r>
              <a:rPr lang="en-US" dirty="0" smtClean="0"/>
              <a:t>“Soft” criteria</a:t>
            </a:r>
          </a:p>
          <a:p>
            <a:pPr lvl="1"/>
            <a:r>
              <a:rPr lang="en-US" sz="2600" dirty="0" smtClean="0"/>
              <a:t>SG </a:t>
            </a:r>
            <a:r>
              <a:rPr lang="en-US" sz="2600" u="sng" dirty="0" smtClean="0"/>
              <a:t>agrees</a:t>
            </a:r>
            <a:r>
              <a:rPr lang="en-US" sz="2600" dirty="0" smtClean="0"/>
              <a:t> to start new work</a:t>
            </a:r>
          </a:p>
          <a:p>
            <a:pPr lvl="1"/>
            <a:r>
              <a:rPr lang="en-US" sz="2600" dirty="0" smtClean="0"/>
              <a:t>SG </a:t>
            </a:r>
            <a:r>
              <a:rPr lang="en-US" sz="2600" u="sng" dirty="0" smtClean="0"/>
              <a:t>decides</a:t>
            </a:r>
            <a:r>
              <a:rPr lang="en-US" sz="2600" dirty="0" smtClean="0"/>
              <a:t> to establish a Focus Group</a:t>
            </a:r>
          </a:p>
          <a:p>
            <a:pPr lvl="1"/>
            <a:r>
              <a:rPr lang="en-US" sz="2600" dirty="0" smtClean="0"/>
              <a:t>SG </a:t>
            </a:r>
            <a:r>
              <a:rPr lang="en-US" sz="2600" u="sng" dirty="0" smtClean="0"/>
              <a:t>determines</a:t>
            </a:r>
            <a:r>
              <a:rPr lang="en-US" sz="2600" dirty="0" smtClean="0"/>
              <a:t> that a draft Recommendation is sufficiently mature…</a:t>
            </a:r>
          </a:p>
          <a:p>
            <a:pPr lvl="1"/>
            <a:r>
              <a:rPr lang="en-US" sz="2600" dirty="0" smtClean="0"/>
              <a:t>SG reaches </a:t>
            </a:r>
            <a:r>
              <a:rPr lang="en-US" sz="2600" u="sng" dirty="0" smtClean="0"/>
              <a:t>consent</a:t>
            </a:r>
            <a:r>
              <a:rPr lang="en-US" sz="2600" dirty="0" smtClean="0"/>
              <a:t> that a draft technical Recommendation is sufficiently mature …</a:t>
            </a:r>
          </a:p>
          <a:p>
            <a:pPr lvl="1"/>
            <a:r>
              <a:rPr lang="en-US" sz="2600" dirty="0" smtClean="0"/>
              <a:t>SG selects the relevant approval procedure by </a:t>
            </a:r>
            <a:r>
              <a:rPr lang="en-US" sz="2600" u="sng" dirty="0" smtClean="0"/>
              <a:t>consensus</a:t>
            </a:r>
          </a:p>
          <a:p>
            <a:pPr lvl="1"/>
            <a:r>
              <a:rPr lang="en-US" sz="2600" dirty="0" smtClean="0"/>
              <a:t>TSAG </a:t>
            </a:r>
            <a:r>
              <a:rPr lang="en-US" sz="2600" u="sng" dirty="0" smtClean="0"/>
              <a:t>endorses</a:t>
            </a:r>
            <a:r>
              <a:rPr lang="en-US" sz="2600" dirty="0" smtClean="0"/>
              <a:t> Questions proposed by SG</a:t>
            </a:r>
            <a:endParaRPr lang="en-US" sz="2600" dirty="0" smtClean="0"/>
          </a:p>
        </p:txBody>
      </p:sp>
      <p:sp>
        <p:nvSpPr>
          <p:cNvPr id="11267" name="Slide Number Placeholder 4"/>
          <p:cNvSpPr>
            <a:spLocks noGrp="1"/>
          </p:cNvSpPr>
          <p:nvPr>
            <p:ph type="sldNum" sz="quarter" idx="12"/>
          </p:nvPr>
        </p:nvSpPr>
        <p:spPr/>
        <p:txBody>
          <a:bodyPr/>
          <a:lstStyle/>
          <a:p>
            <a:fld id="{1E6BC55B-DCA9-45C6-A13B-0DAD3C8DEDB8}" type="slidenum">
              <a:rPr lang="en-US" smtClean="0"/>
              <a:pPr/>
              <a:t>6</a:t>
            </a:fld>
            <a:endParaRPr lang="en-US" smtClean="0"/>
          </a:p>
        </p:txBody>
      </p:sp>
    </p:spTree>
    <p:extLst>
      <p:ext uri="{BB962C8B-B14F-4D97-AF65-F5344CB8AC3E}">
        <p14:creationId xmlns:p14="http://schemas.microsoft.com/office/powerpoint/2010/main" val="417187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983343" y="174171"/>
            <a:ext cx="7772400" cy="754743"/>
          </a:xfrm>
        </p:spPr>
        <p:txBody>
          <a:bodyPr>
            <a:normAutofit fontScale="90000"/>
          </a:bodyPr>
          <a:lstStyle/>
          <a:p>
            <a:r>
              <a:rPr lang="en-US" dirty="0" smtClean="0"/>
              <a:t>Decision-making </a:t>
            </a:r>
            <a:r>
              <a:rPr lang="en-US" dirty="0" smtClean="0"/>
              <a:t>in ITU-T</a:t>
            </a:r>
          </a:p>
        </p:txBody>
      </p:sp>
      <p:sp>
        <p:nvSpPr>
          <p:cNvPr id="12293" name="Rectangle 3"/>
          <p:cNvSpPr>
            <a:spLocks noGrp="1" noChangeArrowheads="1"/>
          </p:cNvSpPr>
          <p:nvPr>
            <p:ph idx="1"/>
          </p:nvPr>
        </p:nvSpPr>
        <p:spPr>
          <a:xfrm>
            <a:off x="468313" y="870857"/>
            <a:ext cx="8505825" cy="5297714"/>
          </a:xfrm>
        </p:spPr>
        <p:txBody>
          <a:bodyPr/>
          <a:lstStyle/>
          <a:p>
            <a:pPr>
              <a:spcBef>
                <a:spcPts val="300"/>
              </a:spcBef>
            </a:pPr>
            <a:r>
              <a:rPr lang="en-US" u="sng" dirty="0" smtClean="0"/>
              <a:t>Definitive decisions</a:t>
            </a:r>
            <a:r>
              <a:rPr lang="en-US" dirty="0" smtClean="0"/>
              <a:t> for approvals</a:t>
            </a:r>
          </a:p>
          <a:p>
            <a:pPr>
              <a:spcBef>
                <a:spcPts val="300"/>
              </a:spcBef>
            </a:pPr>
            <a:r>
              <a:rPr lang="en-US" dirty="0" smtClean="0"/>
              <a:t>Quantifiable (“hard”) criteria</a:t>
            </a:r>
          </a:p>
          <a:p>
            <a:pPr lvl="1">
              <a:spcBef>
                <a:spcPts val="300"/>
              </a:spcBef>
            </a:pPr>
            <a:r>
              <a:rPr lang="en-US" u="sng" dirty="0" smtClean="0"/>
              <a:t>70% affirmative of the MSs responding </a:t>
            </a:r>
            <a:r>
              <a:rPr lang="en-US" dirty="0" smtClean="0"/>
              <a:t>to Formal Consultation to authorize a study group to approve a Recommendation</a:t>
            </a:r>
          </a:p>
          <a:p>
            <a:pPr lvl="1">
              <a:spcBef>
                <a:spcPts val="300"/>
              </a:spcBef>
            </a:pPr>
            <a:r>
              <a:rPr lang="en-US" u="sng" dirty="0" smtClean="0"/>
              <a:t>Unopposed agreement of MSs present </a:t>
            </a:r>
            <a:r>
              <a:rPr lang="en-US" dirty="0" smtClean="0"/>
              <a:t>to approve Recommendation under the Traditional Approval Process (TAP)</a:t>
            </a:r>
            <a:endParaRPr lang="en-US" u="sng" dirty="0" smtClean="0"/>
          </a:p>
          <a:p>
            <a:pPr lvl="1">
              <a:spcBef>
                <a:spcPts val="300"/>
              </a:spcBef>
            </a:pPr>
            <a:r>
              <a:rPr lang="en-US" u="sng" dirty="0" smtClean="0"/>
              <a:t>No more than 1 MS present being in opposition</a:t>
            </a:r>
            <a:r>
              <a:rPr lang="en-US" dirty="0" smtClean="0"/>
              <a:t> to approve Rec under the Alternative Approval Process (AAP)</a:t>
            </a:r>
          </a:p>
        </p:txBody>
      </p:sp>
      <p:sp>
        <p:nvSpPr>
          <p:cNvPr id="12291" name="Slide Number Placeholder 4"/>
          <p:cNvSpPr>
            <a:spLocks noGrp="1"/>
          </p:cNvSpPr>
          <p:nvPr>
            <p:ph type="sldNum" sz="quarter" idx="4294967295"/>
          </p:nvPr>
        </p:nvSpPr>
        <p:spPr>
          <a:xfrm>
            <a:off x="7308850" y="6237288"/>
            <a:ext cx="1366838" cy="431800"/>
          </a:xfrm>
          <a:prstGeom prst="rect">
            <a:avLst/>
          </a:prstGeom>
          <a:noFill/>
        </p:spPr>
        <p:txBody>
          <a:bodyPr/>
          <a:lstStyle/>
          <a:p>
            <a:fld id="{40E841A1-095E-4E0B-BDBA-8231923948BF}" type="slidenum">
              <a:rPr lang="en-US" smtClean="0"/>
              <a:pPr/>
              <a:t>7</a:t>
            </a:fld>
            <a:endParaRPr lang="en-US" smtClean="0"/>
          </a:p>
        </p:txBody>
      </p:sp>
    </p:spTree>
    <p:extLst>
      <p:ext uri="{BB962C8B-B14F-4D97-AF65-F5344CB8AC3E}">
        <p14:creationId xmlns:p14="http://schemas.microsoft.com/office/powerpoint/2010/main" val="1442076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850" y="333375"/>
            <a:ext cx="8610600" cy="685800"/>
          </a:xfrm>
        </p:spPr>
        <p:txBody>
          <a:bodyPr>
            <a:normAutofit fontScale="90000"/>
          </a:bodyPr>
          <a:lstStyle/>
          <a:p>
            <a:r>
              <a:rPr lang="en-US" dirty="0" smtClean="0"/>
              <a:t>Approach to decision making </a:t>
            </a:r>
          </a:p>
        </p:txBody>
      </p:sp>
      <p:sp>
        <p:nvSpPr>
          <p:cNvPr id="13315" name="Content Placeholder 2"/>
          <p:cNvSpPr>
            <a:spLocks noGrp="1"/>
          </p:cNvSpPr>
          <p:nvPr>
            <p:ph idx="1"/>
          </p:nvPr>
        </p:nvSpPr>
        <p:spPr>
          <a:xfrm>
            <a:off x="539750" y="1107621"/>
            <a:ext cx="8375650" cy="4857750"/>
          </a:xfrm>
        </p:spPr>
        <p:txBody>
          <a:bodyPr/>
          <a:lstStyle/>
          <a:p>
            <a:r>
              <a:rPr lang="en-US" dirty="0" smtClean="0"/>
              <a:t>From the examples, we see that some decisions are quantifiable and some are not</a:t>
            </a:r>
          </a:p>
          <a:p>
            <a:pPr lvl="1">
              <a:lnSpc>
                <a:spcPct val="90000"/>
              </a:lnSpc>
              <a:spcBef>
                <a:spcPts val="700"/>
              </a:spcBef>
            </a:pPr>
            <a:r>
              <a:rPr lang="en-US" sz="3000" dirty="0" smtClean="0"/>
              <a:t>This has been </a:t>
            </a:r>
            <a:r>
              <a:rPr lang="en-US" sz="3000" b="1" dirty="0" smtClean="0"/>
              <a:t>carefully</a:t>
            </a:r>
            <a:r>
              <a:rPr lang="en-US" sz="3000" dirty="0" smtClean="0"/>
              <a:t>, and successfully, </a:t>
            </a:r>
            <a:r>
              <a:rPr lang="en-US" sz="3000" b="1" dirty="0" smtClean="0"/>
              <a:t>designed</a:t>
            </a:r>
            <a:r>
              <a:rPr lang="en-US" sz="3000" dirty="0" smtClean="0"/>
              <a:t> in this manner to have </a:t>
            </a:r>
            <a:r>
              <a:rPr lang="en-US" sz="3000" u="sng" dirty="0" smtClean="0"/>
              <a:t>flexibility</a:t>
            </a:r>
            <a:r>
              <a:rPr lang="en-US" sz="3000" dirty="0" smtClean="0"/>
              <a:t> so work can </a:t>
            </a:r>
            <a:r>
              <a:rPr lang="en-US" sz="3000" dirty="0" smtClean="0"/>
              <a:t>progress: </a:t>
            </a:r>
            <a:br>
              <a:rPr lang="en-US" sz="3000" dirty="0" smtClean="0"/>
            </a:br>
            <a:r>
              <a:rPr lang="en-US" sz="3000" dirty="0" smtClean="0"/>
              <a:t>(</a:t>
            </a:r>
            <a:r>
              <a:rPr lang="en-US" sz="3000" i="1" dirty="0" smtClean="0"/>
              <a:t>decides, agrees, determines, etc</a:t>
            </a:r>
            <a:r>
              <a:rPr lang="en-US" sz="3000" dirty="0" smtClean="0"/>
              <a:t>), </a:t>
            </a:r>
            <a:r>
              <a:rPr lang="en-US" sz="3000" dirty="0" smtClean="0"/>
              <a:t/>
            </a:r>
            <a:br>
              <a:rPr lang="en-US" sz="3000" dirty="0" smtClean="0"/>
            </a:br>
            <a:r>
              <a:rPr lang="en-US" sz="3000" dirty="0" smtClean="0"/>
              <a:t>but </a:t>
            </a:r>
            <a:r>
              <a:rPr lang="en-US" sz="3000" dirty="0" smtClean="0"/>
              <a:t>to have specificity when final decisions are taken (</a:t>
            </a:r>
            <a:r>
              <a:rPr lang="en-US" sz="3000" i="1" dirty="0" smtClean="0"/>
              <a:t>unopposed agreement, no more than one MS, etc</a:t>
            </a:r>
            <a:r>
              <a:rPr lang="en-US" sz="3000" dirty="0" smtClean="0"/>
              <a:t>) </a:t>
            </a:r>
          </a:p>
          <a:p>
            <a:pPr>
              <a:spcBef>
                <a:spcPts val="400"/>
              </a:spcBef>
            </a:pPr>
            <a:endParaRPr lang="en-US" dirty="0" smtClean="0"/>
          </a:p>
        </p:txBody>
      </p:sp>
      <p:sp>
        <p:nvSpPr>
          <p:cNvPr id="13317" name="Slide Number Placeholder 6"/>
          <p:cNvSpPr>
            <a:spLocks noGrp="1"/>
          </p:cNvSpPr>
          <p:nvPr>
            <p:ph type="sldNum" sz="quarter" idx="4294967295"/>
          </p:nvPr>
        </p:nvSpPr>
        <p:spPr>
          <a:xfrm>
            <a:off x="7308850" y="6237288"/>
            <a:ext cx="1366838" cy="431800"/>
          </a:xfrm>
          <a:prstGeom prst="rect">
            <a:avLst/>
          </a:prstGeom>
          <a:noFill/>
        </p:spPr>
        <p:txBody>
          <a:bodyPr/>
          <a:lstStyle/>
          <a:p>
            <a:fld id="{10C61FA5-62D8-4F26-8CA5-51E1D2BE68B8}" type="slidenum">
              <a:rPr lang="en-US" smtClean="0"/>
              <a:pPr/>
              <a:t>8</a:t>
            </a:fld>
            <a:endParaRPr lang="en-US" smtClean="0"/>
          </a:p>
        </p:txBody>
      </p:sp>
    </p:spTree>
    <p:extLst>
      <p:ext uri="{BB962C8B-B14F-4D97-AF65-F5344CB8AC3E}">
        <p14:creationId xmlns:p14="http://schemas.microsoft.com/office/powerpoint/2010/main" val="33501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9088" y="220663"/>
            <a:ext cx="8610600" cy="685800"/>
          </a:xfrm>
        </p:spPr>
        <p:txBody>
          <a:bodyPr>
            <a:normAutofit fontScale="90000"/>
          </a:bodyPr>
          <a:lstStyle/>
          <a:p>
            <a:r>
              <a:rPr lang="en-US" dirty="0" smtClean="0"/>
              <a:t>Observations (1)</a:t>
            </a:r>
          </a:p>
        </p:txBody>
      </p:sp>
      <p:sp>
        <p:nvSpPr>
          <p:cNvPr id="14339" name="Content Placeholder 2"/>
          <p:cNvSpPr>
            <a:spLocks noGrp="1"/>
          </p:cNvSpPr>
          <p:nvPr>
            <p:ph idx="1"/>
          </p:nvPr>
        </p:nvSpPr>
        <p:spPr>
          <a:xfrm>
            <a:off x="568779" y="914400"/>
            <a:ext cx="8375650" cy="5268685"/>
          </a:xfrm>
        </p:spPr>
        <p:txBody>
          <a:bodyPr/>
          <a:lstStyle/>
          <a:p>
            <a:r>
              <a:rPr lang="en-US" sz="3000" dirty="0" smtClean="0"/>
              <a:t>In general, the </a:t>
            </a:r>
            <a:r>
              <a:rPr lang="en-US" sz="3000" b="1" dirty="0" smtClean="0"/>
              <a:t>day-to-day</a:t>
            </a:r>
            <a:r>
              <a:rPr lang="en-US" sz="3000" dirty="0" smtClean="0"/>
              <a:t> work progresses by </a:t>
            </a:r>
            <a:r>
              <a:rPr lang="en-US" sz="3000" b="1" dirty="0" smtClean="0"/>
              <a:t>consensus</a:t>
            </a:r>
            <a:r>
              <a:rPr lang="en-US" sz="3000" dirty="0" smtClean="0"/>
              <a:t> among the participants</a:t>
            </a:r>
          </a:p>
          <a:p>
            <a:r>
              <a:rPr lang="en-US" sz="3000" b="1" dirty="0" smtClean="0"/>
              <a:t>Chairman’s job </a:t>
            </a:r>
            <a:r>
              <a:rPr lang="en-US" sz="3000" dirty="0" smtClean="0"/>
              <a:t>is to create an environment that allows the meeting to find </a:t>
            </a:r>
            <a:r>
              <a:rPr lang="en-US" sz="3000" b="1" dirty="0" smtClean="0"/>
              <a:t>consensus</a:t>
            </a:r>
          </a:p>
          <a:p>
            <a:r>
              <a:rPr lang="en-US" sz="3000" b="1" dirty="0" smtClean="0"/>
              <a:t>Resolution of disagreements</a:t>
            </a:r>
            <a:r>
              <a:rPr lang="en-US" sz="3000" dirty="0" smtClean="0"/>
              <a:t> is generally achieved by those directly involved, with reporting back to parent group</a:t>
            </a:r>
          </a:p>
          <a:p>
            <a:r>
              <a:rPr lang="en-US" sz="3000" dirty="0" smtClean="0"/>
              <a:t>Consensus is the foundation of global </a:t>
            </a:r>
            <a:r>
              <a:rPr lang="en-US" sz="3000" dirty="0" smtClean="0"/>
              <a:t>standardization</a:t>
            </a:r>
          </a:p>
          <a:p>
            <a:pPr lvl="1"/>
            <a:r>
              <a:rPr lang="en-US" sz="2600" dirty="0" smtClean="0"/>
              <a:t>Non-binding specs need buy-in from stakeholders</a:t>
            </a:r>
            <a:endParaRPr lang="en-US" sz="2600" dirty="0" smtClean="0"/>
          </a:p>
        </p:txBody>
      </p:sp>
      <p:sp>
        <p:nvSpPr>
          <p:cNvPr id="14341" name="Slide Number Placeholder 7"/>
          <p:cNvSpPr>
            <a:spLocks noGrp="1"/>
          </p:cNvSpPr>
          <p:nvPr>
            <p:ph type="sldNum" sz="quarter" idx="4294967295"/>
          </p:nvPr>
        </p:nvSpPr>
        <p:spPr>
          <a:xfrm>
            <a:off x="7308850" y="6237288"/>
            <a:ext cx="1366838" cy="431800"/>
          </a:xfrm>
          <a:prstGeom prst="rect">
            <a:avLst/>
          </a:prstGeom>
          <a:noFill/>
        </p:spPr>
        <p:txBody>
          <a:bodyPr/>
          <a:lstStyle/>
          <a:p>
            <a:fld id="{B0490BD6-BDAD-480E-A6B5-0195769F8786}" type="slidenum">
              <a:rPr lang="en-US" smtClean="0"/>
              <a:pPr/>
              <a:t>9</a:t>
            </a:fld>
            <a:endParaRPr lang="en-US" smtClean="0"/>
          </a:p>
        </p:txBody>
      </p:sp>
    </p:spTree>
    <p:extLst>
      <p:ext uri="{BB962C8B-B14F-4D97-AF65-F5344CB8AC3E}">
        <p14:creationId xmlns:p14="http://schemas.microsoft.com/office/powerpoint/2010/main" val="349355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E71E61F7BF2045BA2E801BFAFD5B62" ma:contentTypeVersion="3" ma:contentTypeDescription="Create a new document." ma:contentTypeScope="" ma:versionID="a27d92b79c6bff67210395b1cddc7e94">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F4A2CC-8682-47FD-A151-ABE1D3705DC0}"/>
</file>

<file path=customXml/itemProps2.xml><?xml version="1.0" encoding="utf-8"?>
<ds:datastoreItem xmlns:ds="http://schemas.openxmlformats.org/officeDocument/2006/customXml" ds:itemID="{6CC0963F-BEF2-463A-AE6F-00B722F485EE}"/>
</file>

<file path=customXml/itemProps3.xml><?xml version="1.0" encoding="utf-8"?>
<ds:datastoreItem xmlns:ds="http://schemas.openxmlformats.org/officeDocument/2006/customXml" ds:itemID="{E7153F75-D7B5-4F88-A321-77C3FCED9F6E}"/>
</file>

<file path=docProps/app.xml><?xml version="1.0" encoding="utf-8"?>
<Properties xmlns="http://schemas.openxmlformats.org/officeDocument/2006/extended-properties" xmlns:vt="http://schemas.openxmlformats.org/officeDocument/2006/docPropsVTypes">
  <TotalTime>5374</TotalTime>
  <Words>2602</Words>
  <Application>Microsoft Office PowerPoint</Application>
  <PresentationFormat>On-screen Show (4:3)</PresentationFormat>
  <Paragraphs>405</Paragraphs>
  <Slides>48</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48</vt:i4>
      </vt:variant>
    </vt:vector>
  </HeadingPairs>
  <TitlesOfParts>
    <vt:vector size="55" baseType="lpstr">
      <vt:lpstr>ＭＳ Ｐゴシック</vt:lpstr>
      <vt:lpstr>Arial</vt:lpstr>
      <vt:lpstr>Arial Narrow</vt:lpstr>
      <vt:lpstr>Britannic Bold</vt:lpstr>
      <vt:lpstr>Calibri</vt:lpstr>
      <vt:lpstr>Tahoma</vt:lpstr>
      <vt:lpstr>Office Theme</vt:lpstr>
      <vt:lpstr>Decision-making and  collaboration in ITU-T</vt:lpstr>
      <vt:lpstr>Outline</vt:lpstr>
      <vt:lpstr>Flexibility</vt:lpstr>
      <vt:lpstr>Decision making</vt:lpstr>
      <vt:lpstr>Decision Making</vt:lpstr>
      <vt:lpstr>Decision-making in ITU-T</vt:lpstr>
      <vt:lpstr>Decision-making in ITU-T</vt:lpstr>
      <vt:lpstr>Approach to decision making </vt:lpstr>
      <vt:lpstr>Observations (1)</vt:lpstr>
      <vt:lpstr>Observations (2)</vt:lpstr>
      <vt:lpstr>ITU-T Recommendation Approval</vt:lpstr>
      <vt:lpstr>ITU-T Recommendation Approval</vt:lpstr>
      <vt:lpstr>Outline</vt:lpstr>
      <vt:lpstr>TAP Process Chart</vt:lpstr>
      <vt:lpstr>Main steps in TAP (1)</vt:lpstr>
      <vt:lpstr>Main steps in TAP (2)</vt:lpstr>
      <vt:lpstr>Other steps in the process (1)</vt:lpstr>
      <vt:lpstr>Other steps in the process (2)</vt:lpstr>
      <vt:lpstr>Other steps in the process (3)</vt:lpstr>
      <vt:lpstr>Outline</vt:lpstr>
      <vt:lpstr>Evolution of the approval process  for dramatic improvement</vt:lpstr>
      <vt:lpstr>AAP Process Chart</vt:lpstr>
      <vt:lpstr>Main steps in AAP (1)</vt:lpstr>
      <vt:lpstr>Main steps in AAP (2)</vt:lpstr>
      <vt:lpstr>Main steps in AAP (3)</vt:lpstr>
      <vt:lpstr>Main steps in AAP (4)</vt:lpstr>
      <vt:lpstr>Main steps in AAP (5)</vt:lpstr>
      <vt:lpstr>Main steps in AAP (6)</vt:lpstr>
      <vt:lpstr>Main steps in AAP (7)</vt:lpstr>
      <vt:lpstr>AAP  Experience*</vt:lpstr>
      <vt:lpstr>Approvals in numbers</vt:lpstr>
      <vt:lpstr>Amendments and Corrigenda</vt:lpstr>
      <vt:lpstr>Implementer’s Guide and Revisions</vt:lpstr>
      <vt:lpstr>Deletion of Recommendation </vt:lpstr>
      <vt:lpstr>Deletion of Recommendation - TAP</vt:lpstr>
      <vt:lpstr>Deletion of Recommendation - AAP</vt:lpstr>
      <vt:lpstr>Outline</vt:lpstr>
      <vt:lpstr>A sample of ITU private sector members</vt:lpstr>
      <vt:lpstr>ITU collaborates with relevant  standards development organizations</vt:lpstr>
      <vt:lpstr>Light, medium and heavy approaches</vt:lpstr>
      <vt:lpstr>ITU-T Focus Groups</vt:lpstr>
      <vt:lpstr>Recognizing organizations</vt:lpstr>
      <vt:lpstr>References to external material</vt:lpstr>
      <vt:lpstr>Thank you!  Questions?</vt:lpstr>
      <vt:lpstr>Additional slides</vt:lpstr>
      <vt:lpstr>Additional Information</vt:lpstr>
      <vt:lpstr>Additional Information</vt:lpstr>
      <vt:lpstr>Additional Information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Auto</cp:lastModifiedBy>
  <cp:revision>142</cp:revision>
  <cp:lastPrinted>2015-01-19T16:17:40Z</cp:lastPrinted>
  <dcterms:created xsi:type="dcterms:W3CDTF">2014-09-01T15:38:30Z</dcterms:created>
  <dcterms:modified xsi:type="dcterms:W3CDTF">2016-11-04T09:14:27Z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0x0101007EE71E61F7BF2045BA2E801BFAFD5B62</vt:lpwstr>
  </property>
</Properties>
</file>