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3.xml" ContentType="application/vnd.openxmlformats-officedocument.presentationml.slide+xml"/>
  <Override PartName="/ppt/slides/slide1.xml" ContentType="application/vnd.openxmlformats-officedocument.presentationml.slide+xml"/>
  <Override PartName="/ppt/slides/slide20.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19.xml" ContentType="application/vnd.openxmlformats-officedocument.presentationml.slide+xml"/>
  <Override PartName="/ppt/notesSlides/notesSlide4.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slideMasters/slideMaster1.xml" ContentType="application/vnd.openxmlformats-officedocument.presentationml.slideMaster+xml"/>
  <Override PartName="/ppt/notesSlides/notesSlide14.xml" ContentType="application/vnd.openxmlformats-officedocument.presentationml.notesSlide+xml"/>
  <Override PartName="/ppt/notesSlides/notesSlide11.xml" ContentType="application/vnd.openxmlformats-officedocument.presentationml.notesSlide+xml"/>
  <Override PartName="/ppt/notesSlides/notesSlide10.xml" ContentType="application/vnd.openxmlformats-officedocument.presentationml.notesSlide+xml"/>
  <Override PartName="/ppt/notesSlides/notesSlide9.xml" ContentType="application/vnd.openxmlformats-officedocument.presentationml.notesSlide+xml"/>
  <Override PartName="/ppt/notesSlides/notesSlide8.xml" ContentType="application/vnd.openxmlformats-officedocument.presentationml.notesSlide+xml"/>
  <Override PartName="/ppt/notesSlides/notesSlide7.xml" ContentType="application/vnd.openxmlformats-officedocument.presentationml.notesSlide+xml"/>
  <Override PartName="/ppt/notesSlides/notesSlide5.xml" ContentType="application/vnd.openxmlformats-officedocument.presentationml.notes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6.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handoutMasterIdLst>
    <p:handoutMasterId r:id="rId23"/>
  </p:handoutMasterIdLst>
  <p:sldIdLst>
    <p:sldId id="384" r:id="rId2"/>
    <p:sldId id="406" r:id="rId3"/>
    <p:sldId id="405" r:id="rId4"/>
    <p:sldId id="395" r:id="rId5"/>
    <p:sldId id="434" r:id="rId6"/>
    <p:sldId id="421" r:id="rId7"/>
    <p:sldId id="433" r:id="rId8"/>
    <p:sldId id="418" r:id="rId9"/>
    <p:sldId id="375" r:id="rId10"/>
    <p:sldId id="373" r:id="rId11"/>
    <p:sldId id="388" r:id="rId12"/>
    <p:sldId id="436" r:id="rId13"/>
    <p:sldId id="437" r:id="rId14"/>
    <p:sldId id="389" r:id="rId15"/>
    <p:sldId id="392" r:id="rId16"/>
    <p:sldId id="410" r:id="rId17"/>
    <p:sldId id="414" r:id="rId18"/>
    <p:sldId id="415" r:id="rId19"/>
    <p:sldId id="411" r:id="rId20"/>
    <p:sldId id="424" r:id="rId21"/>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Arial" pitchFamily="34" charset="0"/>
      </a:defRPr>
    </a:lvl1pPr>
    <a:lvl2pPr marL="457200" algn="l" rtl="0" fontAlgn="base">
      <a:spcBef>
        <a:spcPct val="0"/>
      </a:spcBef>
      <a:spcAft>
        <a:spcPct val="0"/>
      </a:spcAft>
      <a:defRPr kern="1200">
        <a:solidFill>
          <a:schemeClr val="tx1"/>
        </a:solidFill>
        <a:latin typeface="Arial" pitchFamily="34" charset="0"/>
        <a:ea typeface="+mn-ea"/>
        <a:cs typeface="Arial" pitchFamily="34" charset="0"/>
      </a:defRPr>
    </a:lvl2pPr>
    <a:lvl3pPr marL="914400" algn="l" rtl="0" fontAlgn="base">
      <a:spcBef>
        <a:spcPct val="0"/>
      </a:spcBef>
      <a:spcAft>
        <a:spcPct val="0"/>
      </a:spcAft>
      <a:defRPr kern="1200">
        <a:solidFill>
          <a:schemeClr val="tx1"/>
        </a:solidFill>
        <a:latin typeface="Arial" pitchFamily="34" charset="0"/>
        <a:ea typeface="+mn-ea"/>
        <a:cs typeface="Arial" pitchFamily="34" charset="0"/>
      </a:defRPr>
    </a:lvl3pPr>
    <a:lvl4pPr marL="1371600" algn="l" rtl="0" fontAlgn="base">
      <a:spcBef>
        <a:spcPct val="0"/>
      </a:spcBef>
      <a:spcAft>
        <a:spcPct val="0"/>
      </a:spcAft>
      <a:defRPr kern="1200">
        <a:solidFill>
          <a:schemeClr val="tx1"/>
        </a:solidFill>
        <a:latin typeface="Arial" pitchFamily="34" charset="0"/>
        <a:ea typeface="+mn-ea"/>
        <a:cs typeface="Arial" pitchFamily="34" charset="0"/>
      </a:defRPr>
    </a:lvl4pPr>
    <a:lvl5pPr marL="1828800" algn="l" rtl="0" fontAlgn="base">
      <a:spcBef>
        <a:spcPct val="0"/>
      </a:spcBef>
      <a:spcAft>
        <a:spcPct val="0"/>
      </a:spcAft>
      <a:defRPr kern="1200">
        <a:solidFill>
          <a:schemeClr val="tx1"/>
        </a:solidFill>
        <a:latin typeface="Arial" pitchFamily="34" charset="0"/>
        <a:ea typeface="+mn-ea"/>
        <a:cs typeface="Arial" pitchFamily="34" charset="0"/>
      </a:defRPr>
    </a:lvl5pPr>
    <a:lvl6pPr marL="2286000" algn="l" defTabSz="914400" rtl="0" eaLnBrk="1" latinLnBrk="0" hangingPunct="1">
      <a:defRPr kern="1200">
        <a:solidFill>
          <a:schemeClr val="tx1"/>
        </a:solidFill>
        <a:latin typeface="Arial" pitchFamily="34" charset="0"/>
        <a:ea typeface="+mn-ea"/>
        <a:cs typeface="Arial" pitchFamily="34" charset="0"/>
      </a:defRPr>
    </a:lvl6pPr>
    <a:lvl7pPr marL="2743200" algn="l" defTabSz="914400" rtl="0" eaLnBrk="1" latinLnBrk="0" hangingPunct="1">
      <a:defRPr kern="1200">
        <a:solidFill>
          <a:schemeClr val="tx1"/>
        </a:solidFill>
        <a:latin typeface="Arial" pitchFamily="34" charset="0"/>
        <a:ea typeface="+mn-ea"/>
        <a:cs typeface="Arial" pitchFamily="34" charset="0"/>
      </a:defRPr>
    </a:lvl7pPr>
    <a:lvl8pPr marL="3200400" algn="l" defTabSz="914400" rtl="0" eaLnBrk="1" latinLnBrk="0" hangingPunct="1">
      <a:defRPr kern="1200">
        <a:solidFill>
          <a:schemeClr val="tx1"/>
        </a:solidFill>
        <a:latin typeface="Arial" pitchFamily="34" charset="0"/>
        <a:ea typeface="+mn-ea"/>
        <a:cs typeface="Arial" pitchFamily="34" charset="0"/>
      </a:defRPr>
    </a:lvl8pPr>
    <a:lvl9pPr marL="3657600" algn="l" defTabSz="914400" rtl="0"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FF"/>
    <a:srgbClr val="0000FF"/>
    <a:srgbClr val="0000CC"/>
    <a:srgbClr val="003AF2"/>
    <a:srgbClr val="FF0000"/>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861" autoAdjust="0"/>
    <p:restoredTop sz="73416" autoAdjust="0"/>
  </p:normalViewPr>
  <p:slideViewPr>
    <p:cSldViewPr>
      <p:cViewPr varScale="1">
        <p:scale>
          <a:sx n="97" d="100"/>
          <a:sy n="97" d="100"/>
        </p:scale>
        <p:origin x="-1242" y="-96"/>
      </p:cViewPr>
      <p:guideLst>
        <p:guide orient="horz" pos="2160"/>
        <p:guide pos="2880"/>
      </p:guideLst>
    </p:cSldViewPr>
  </p:slideViewPr>
  <p:outlineViewPr>
    <p:cViewPr>
      <p:scale>
        <a:sx n="33" d="100"/>
        <a:sy n="33" d="100"/>
      </p:scale>
      <p:origin x="0" y="2736"/>
    </p:cViewPr>
  </p:outlineViewPr>
  <p:notesTextViewPr>
    <p:cViewPr>
      <p:scale>
        <a:sx n="100" d="100"/>
        <a:sy n="100" d="100"/>
      </p:scale>
      <p:origin x="0" y="0"/>
    </p:cViewPr>
  </p:notesTextViewPr>
  <p:sorterViewPr>
    <p:cViewPr>
      <p:scale>
        <a:sx n="66" d="100"/>
        <a:sy n="66" d="100"/>
      </p:scale>
      <p:origin x="0" y="1428"/>
    </p:cViewPr>
  </p:sorterViewPr>
  <p:notesViewPr>
    <p:cSldViewPr>
      <p:cViewPr varScale="1">
        <p:scale>
          <a:sx n="56" d="100"/>
          <a:sy n="56" d="100"/>
        </p:scale>
        <p:origin x="-2886" y="-96"/>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 Id="rId30"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411"/>
          </a:xfrm>
          <a:prstGeom prst="rect">
            <a:avLst/>
          </a:prstGeom>
        </p:spPr>
        <p:txBody>
          <a:bodyPr vert="horz" lIns="91440" tIns="45720" rIns="91440" bIns="45720" rtlCol="0"/>
          <a:lstStyle>
            <a:lvl1pPr algn="r">
              <a:defRPr sz="1200"/>
            </a:lvl1pPr>
          </a:lstStyle>
          <a:p>
            <a:fld id="{7138890D-9E25-4385-8195-07DF170EB299}" type="datetimeFigureOut">
              <a:rPr lang="en-US" smtClean="0"/>
              <a:pPr/>
              <a:t>12/13/2013</a:t>
            </a:fld>
            <a:endParaRPr lang="en-US" dirty="0"/>
          </a:p>
        </p:txBody>
      </p:sp>
      <p:sp>
        <p:nvSpPr>
          <p:cNvPr id="4" name="Footer Placeholder 3"/>
          <p:cNvSpPr>
            <a:spLocks noGrp="1"/>
          </p:cNvSpPr>
          <p:nvPr>
            <p:ph type="ftr" sz="quarter" idx="2"/>
          </p:nvPr>
        </p:nvSpPr>
        <p:spPr>
          <a:xfrm>
            <a:off x="0" y="9430091"/>
            <a:ext cx="2945659" cy="496411"/>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30091"/>
            <a:ext cx="2945659" cy="496411"/>
          </a:xfrm>
          <a:prstGeom prst="rect">
            <a:avLst/>
          </a:prstGeom>
        </p:spPr>
        <p:txBody>
          <a:bodyPr vert="horz" lIns="91440" tIns="45720" rIns="91440" bIns="45720" rtlCol="0" anchor="b"/>
          <a:lstStyle>
            <a:lvl1pPr algn="r">
              <a:defRPr sz="1200"/>
            </a:lvl1pPr>
          </a:lstStyle>
          <a:p>
            <a:fld id="{3948F8BA-47EF-4E68-A9D1-0221B9E9CEEE}" type="slidenum">
              <a:rPr lang="en-US" smtClean="0"/>
              <a:pPr/>
              <a:t>‹#›</a:t>
            </a:fld>
            <a:endParaRPr lang="en-US" dirty="0"/>
          </a:p>
        </p:txBody>
      </p:sp>
    </p:spTree>
    <p:extLst>
      <p:ext uri="{BB962C8B-B14F-4D97-AF65-F5344CB8AC3E}">
        <p14:creationId xmlns:p14="http://schemas.microsoft.com/office/powerpoint/2010/main" val="30140575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411"/>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50443" y="0"/>
            <a:ext cx="2945659" cy="496411"/>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299B3B1B-5E82-4A16-AFA1-CFE91E8A38FF}" type="datetimeFigureOut">
              <a:rPr lang="en-US"/>
              <a:pPr>
                <a:defRPr/>
              </a:pPr>
              <a:t>12/13/2013</a:t>
            </a:fld>
            <a:endParaRPr lang="en-US" dirty="0"/>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79768" y="4715907"/>
            <a:ext cx="5438140" cy="4467701"/>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30091"/>
            <a:ext cx="2945659" cy="496411"/>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50443" y="9430091"/>
            <a:ext cx="2945659" cy="496411"/>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5E7D6A2F-21D6-4754-808F-BE183E74BC56}" type="slidenum">
              <a:rPr lang="en-US"/>
              <a:pPr>
                <a:defRPr/>
              </a:pPr>
              <a:t>‹#›</a:t>
            </a:fld>
            <a:endParaRPr lang="en-US" dirty="0"/>
          </a:p>
        </p:txBody>
      </p:sp>
    </p:spTree>
    <p:extLst>
      <p:ext uri="{BB962C8B-B14F-4D97-AF65-F5344CB8AC3E}">
        <p14:creationId xmlns:p14="http://schemas.microsoft.com/office/powerpoint/2010/main" val="12881069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itu.int/TIES/" TargetMode="External"/><Relationship Id="rId7" Type="http://schemas.openxmlformats.org/officeDocument/2006/relationships/hyperlink" Target="mailto:standardsedu@lists.itu.int" TargetMode="External"/><Relationship Id="rId2" Type="http://schemas.openxmlformats.org/officeDocument/2006/relationships/slide" Target="../slides/slide19.xml"/><Relationship Id="rId1" Type="http://schemas.openxmlformats.org/officeDocument/2006/relationships/notesMaster" Target="../notesMasters/notesMaster1.xml"/><Relationship Id="rId6" Type="http://schemas.openxmlformats.org/officeDocument/2006/relationships/hyperlink" Target="mailto:tsbstdsedu@itu.int" TargetMode="External"/><Relationship Id="rId5" Type="http://schemas.openxmlformats.org/officeDocument/2006/relationships/hyperlink" Target="http://itu.int/ITU-T/services" TargetMode="External"/><Relationship Id="rId4" Type="http://schemas.openxmlformats.org/officeDocument/2006/relationships/hyperlink" Target="http://itu.int/ITU-T/edh/faqs-guest.html" TargetMode="Externa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858C19E5-EADE-4FB5-BC51-A9FA81A6DF56}" type="slidenum">
              <a:rPr lang="en-US" smtClean="0"/>
              <a:pPr/>
              <a:t>3</a:t>
            </a:fld>
            <a:endParaRPr lang="en-US" smtClean="0"/>
          </a:p>
        </p:txBody>
      </p:sp>
      <p:sp>
        <p:nvSpPr>
          <p:cNvPr id="80899" name="Rectangle 2"/>
          <p:cNvSpPr>
            <a:spLocks noGrp="1" noRot="1" noChangeAspect="1" noChangeArrowheads="1" noTextEdit="1"/>
          </p:cNvSpPr>
          <p:nvPr>
            <p:ph type="sldImg"/>
          </p:nvPr>
        </p:nvSpPr>
        <p:spPr>
          <a:xfrm>
            <a:off x="920750" y="747713"/>
            <a:ext cx="4960938" cy="3721100"/>
          </a:xfrm>
          <a:ln/>
        </p:spPr>
      </p:sp>
      <p:sp>
        <p:nvSpPr>
          <p:cNvPr id="80900" name="Rectangle 3"/>
          <p:cNvSpPr>
            <a:spLocks noGrp="1" noChangeArrowheads="1"/>
          </p:cNvSpPr>
          <p:nvPr>
            <p:ph type="body" idx="1"/>
          </p:nvPr>
        </p:nvSpPr>
        <p:spPr>
          <a:xfrm>
            <a:off x="907932" y="4714185"/>
            <a:ext cx="4981815" cy="4465977"/>
          </a:xfrm>
          <a:noFill/>
          <a:ln/>
        </p:spPr>
        <p:txBody>
          <a:bodyPr/>
          <a:lstStyle/>
          <a:p>
            <a:pPr>
              <a:defRPr/>
            </a:pPr>
            <a:r>
              <a:rPr lang="en-US" sz="1200" b="1" kern="1200" dirty="0" smtClean="0">
                <a:solidFill>
                  <a:schemeClr val="tx1"/>
                </a:solidFill>
                <a:latin typeface="+mn-lt"/>
                <a:ea typeface="+mn-ea"/>
                <a:cs typeface="+mn-cs"/>
              </a:rPr>
              <a:t>760 Staff from 80 Countries</a:t>
            </a:r>
          </a:p>
          <a:p>
            <a:pPr>
              <a:defRPr/>
            </a:pPr>
            <a:r>
              <a:rPr lang="en-US" sz="1200" b="1" kern="1200" dirty="0" smtClean="0">
                <a:solidFill>
                  <a:schemeClr val="tx1"/>
                </a:solidFill>
                <a:latin typeface="+mn-lt"/>
                <a:ea typeface="+mn-ea"/>
                <a:cs typeface="+mn-cs"/>
              </a:rPr>
              <a:t>6 UN Official Languages: Arabic, Chinese, English, French, Russian, Spanish </a:t>
            </a:r>
          </a:p>
          <a:p>
            <a:pPr>
              <a:defRPr/>
            </a:pPr>
            <a:r>
              <a:rPr lang="en-US" sz="1200" b="1" kern="1200" dirty="0" smtClean="0">
                <a:solidFill>
                  <a:schemeClr val="tx1"/>
                </a:solidFill>
                <a:latin typeface="+mn-lt"/>
                <a:ea typeface="+mn-ea"/>
                <a:cs typeface="+mn-cs"/>
              </a:rPr>
              <a:t>Headquarters</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in</a:t>
            </a:r>
            <a:r>
              <a:rPr lang="en-US" sz="1200" kern="1200" dirty="0" smtClean="0">
                <a:solidFill>
                  <a:schemeClr val="tx1"/>
                </a:solidFill>
                <a:latin typeface="+mn-lt"/>
                <a:ea typeface="+mn-ea"/>
                <a:cs typeface="+mn-cs"/>
              </a:rPr>
              <a:t> </a:t>
            </a:r>
            <a:r>
              <a:rPr lang="en-US" sz="1200" b="1" kern="1200" dirty="0" smtClean="0">
                <a:solidFill>
                  <a:schemeClr val="tx1"/>
                </a:solidFill>
                <a:latin typeface="+mn-lt"/>
                <a:ea typeface="+mn-ea"/>
                <a:cs typeface="+mn-cs"/>
              </a:rPr>
              <a:t>Geneva</a:t>
            </a:r>
            <a:r>
              <a:rPr lang="en-US" sz="1200" kern="1200" dirty="0" smtClean="0">
                <a:solidFill>
                  <a:schemeClr val="tx1"/>
                </a:solidFill>
                <a:latin typeface="+mn-lt"/>
                <a:ea typeface="+mn-ea"/>
                <a:cs typeface="+mn-cs"/>
              </a:rPr>
              <a:t> with Liaison Office in New York</a:t>
            </a:r>
          </a:p>
          <a:p>
            <a:pPr>
              <a:defRPr/>
            </a:pPr>
            <a:r>
              <a:rPr lang="en-GB" sz="1200" b="1" kern="1200" dirty="0" smtClean="0">
                <a:solidFill>
                  <a:schemeClr val="tx1"/>
                </a:solidFill>
                <a:latin typeface="+mn-lt"/>
                <a:ea typeface="+mn-ea"/>
                <a:cs typeface="+mn-cs"/>
              </a:rPr>
              <a:t>Regional offices </a:t>
            </a:r>
            <a:r>
              <a:rPr lang="en-GB" sz="1200" kern="1200" dirty="0" smtClean="0">
                <a:solidFill>
                  <a:schemeClr val="tx1"/>
                </a:solidFill>
                <a:latin typeface="+mn-lt"/>
                <a:ea typeface="+mn-ea"/>
                <a:cs typeface="+mn-cs"/>
              </a:rPr>
              <a:t>in Addis Ababa, Bangkok, Brasilia, Cairo</a:t>
            </a:r>
          </a:p>
          <a:p>
            <a:pPr>
              <a:defRPr/>
            </a:pPr>
            <a:r>
              <a:rPr lang="en-GB" sz="1200" b="1" kern="1200" dirty="0" smtClean="0">
                <a:solidFill>
                  <a:schemeClr val="tx1"/>
                </a:solidFill>
                <a:latin typeface="+mn-lt"/>
                <a:ea typeface="+mn-ea"/>
                <a:cs typeface="+mn-cs"/>
              </a:rPr>
              <a:t>Area offices </a:t>
            </a:r>
            <a:r>
              <a:rPr lang="en-GB" sz="1200" kern="1200" dirty="0" smtClean="0">
                <a:solidFill>
                  <a:schemeClr val="tx1"/>
                </a:solidFill>
                <a:latin typeface="+mn-lt"/>
                <a:ea typeface="+mn-ea"/>
                <a:cs typeface="+mn-cs"/>
              </a:rPr>
              <a:t>in Bridgetown, Dakar, Harare, Jakarta, Moscow, Santiago, Tegucigalpa, Yaoundé</a:t>
            </a:r>
            <a:endParaRPr lang="en-US" sz="1200" b="1" kern="1200" dirty="0" smtClean="0">
              <a:solidFill>
                <a:schemeClr val="tx1"/>
              </a:solidFill>
              <a:latin typeface="+mn-lt"/>
              <a:ea typeface="+mn-ea"/>
              <a:cs typeface="+mn-cs"/>
            </a:endParaRPr>
          </a:p>
          <a:p>
            <a:pPr eaLnBrk="1" hangingPunct="1">
              <a:spcBef>
                <a:spcPct val="0"/>
              </a:spcBef>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a:ln/>
        </p:spPr>
      </p:sp>
      <p:sp>
        <p:nvSpPr>
          <p:cNvPr id="28675" name="Notes Placeholder 2"/>
          <p:cNvSpPr>
            <a:spLocks noGrp="1"/>
          </p:cNvSpPr>
          <p:nvPr>
            <p:ph type="body" idx="1"/>
          </p:nvPr>
        </p:nvSpPr>
        <p:spPr>
          <a:noFill/>
          <a:ln/>
        </p:spPr>
        <p:txBody>
          <a:bodyPr/>
          <a:lstStyle/>
          <a:p>
            <a:r>
              <a:rPr lang="en-US" dirty="0" smtClean="0">
                <a:latin typeface="Verdana" charset="0"/>
              </a:rPr>
              <a:t>Technology Watch surveys emerging information and communication technologies and how they can be included within the ITU-T work </a:t>
            </a:r>
            <a:r>
              <a:rPr lang="en-US" dirty="0" err="1" smtClean="0">
                <a:latin typeface="Verdana" charset="0"/>
              </a:rPr>
              <a:t>programme</a:t>
            </a:r>
            <a:r>
              <a:rPr lang="en-US" dirty="0" smtClean="0">
                <a:latin typeface="Verdana" charset="0"/>
              </a:rPr>
              <a:t>.</a:t>
            </a:r>
          </a:p>
          <a:p>
            <a:endParaRPr lang="en-US" dirty="0" smtClean="0">
              <a:latin typeface="Verdana" charset="0"/>
            </a:endParaRPr>
          </a:p>
          <a:p>
            <a:r>
              <a:rPr lang="en-US" dirty="0" smtClean="0">
                <a:latin typeface="Verdana" charset="0"/>
              </a:rPr>
              <a:t>Technology Watch Reports are intended to provide an up-to-date assessment of new technologies in language that is accessible to non-specialists. Further, the reports assess the impact of new technologies both on developed and developing countries, analyses relevant standardization activities, with a view to identifying areas for new work in ITU-T.</a:t>
            </a:r>
          </a:p>
          <a:p>
            <a:endParaRPr lang="en-GB" dirty="0" smtClean="0">
              <a:latin typeface="Verdana" charset="0"/>
            </a:endParaRPr>
          </a:p>
        </p:txBody>
      </p:sp>
      <p:sp>
        <p:nvSpPr>
          <p:cNvPr id="28676" name="Slide Number Placeholder 3"/>
          <p:cNvSpPr>
            <a:spLocks noGrp="1"/>
          </p:cNvSpPr>
          <p:nvPr>
            <p:ph type="sldNum" sz="quarter" idx="5"/>
          </p:nvPr>
        </p:nvSpPr>
        <p:spPr>
          <a:noFill/>
        </p:spPr>
        <p:txBody>
          <a:bodyPr/>
          <a:lstStyle/>
          <a:p>
            <a:fld id="{D08B0122-015B-4ECD-9A9C-194F48D0E3B7}" type="slidenum">
              <a:rPr lang="en-US"/>
              <a:pPr/>
              <a:t>15</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rtl="0"/>
            <a:r>
              <a:rPr lang="en-US" dirty="0" smtClean="0"/>
              <a:t>Kaleidoscope is a series of peer-reviewed academic conferences organized by ITU which brings together a wide range of views from universities, industry and research institutions of different fields. The aim of Kaleidoscope conferences is to identify emerging developments in Information and Communication Technologies (ICTs) at an early stage to generate successful products and services through the development of international and open standards. </a:t>
            </a:r>
            <a:br>
              <a:rPr lang="en-US" dirty="0" smtClean="0"/>
            </a:br>
            <a:r>
              <a:rPr lang="en-US" dirty="0" smtClean="0"/>
              <a:t/>
            </a:r>
            <a:br>
              <a:rPr lang="en-US" dirty="0" smtClean="0"/>
            </a:br>
            <a:endParaRPr lang="en-US" sz="1200" dirty="0" smtClean="0">
              <a:latin typeface="Verdana" pitchFamily="34"/>
            </a:endParaRPr>
          </a:p>
        </p:txBody>
      </p:sp>
      <p:sp>
        <p:nvSpPr>
          <p:cNvPr id="4" name="Slide Number Placeholder 3"/>
          <p:cNvSpPr>
            <a:spLocks noGrp="1"/>
          </p:cNvSpPr>
          <p:nvPr>
            <p:ph type="sldNum" sz="quarter" idx="10"/>
          </p:nvPr>
        </p:nvSpPr>
        <p:spPr/>
        <p:txBody>
          <a:bodyPr/>
          <a:lstStyle/>
          <a:p>
            <a:pPr>
              <a:defRPr/>
            </a:pPr>
            <a:fld id="{5E7D6A2F-21D6-4754-808F-BE183E74BC56}" type="slidenum">
              <a:rPr lang="en-US" smtClean="0"/>
              <a:pPr>
                <a:defRPr/>
              </a:pPr>
              <a:t>16</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Kaleidoscope</a:t>
            </a:r>
            <a:r>
              <a:rPr lang="en-US" b="1" baseline="0" dirty="0" smtClean="0"/>
              <a:t> 2013- “</a:t>
            </a:r>
            <a:r>
              <a:rPr lang="en-US" b="1" i="1" dirty="0" smtClean="0"/>
              <a:t>Building Sustainable Communities” 22-25 April 2013</a:t>
            </a:r>
            <a:r>
              <a:rPr lang="en-US" dirty="0" smtClean="0"/>
              <a:t>− was the fifth in the series.</a:t>
            </a:r>
          </a:p>
          <a:p>
            <a:endParaRPr lang="en-US" dirty="0" smtClean="0"/>
          </a:p>
          <a:p>
            <a:r>
              <a:rPr lang="en-US" dirty="0" smtClean="0"/>
              <a:t>The</a:t>
            </a:r>
            <a:r>
              <a:rPr lang="en-US" baseline="0" dirty="0" smtClean="0"/>
              <a:t> conference focused on how </a:t>
            </a:r>
            <a:r>
              <a:rPr lang="en-US" dirty="0" smtClean="0"/>
              <a:t>ICTs can be used as a catalyst for transforming life to meet the challenges of the new millennium, including global economic and financial crises, high unemployment rates, accessibility issues, global diseases, food availability and distribution, climate change, environmental disasters, energy consumption, transport systems, safety, security, and welfare. Sustainable communities will combine human-oriented technologies and human values.</a:t>
            </a:r>
          </a:p>
          <a:p>
            <a:endParaRPr lang="en-US" dirty="0" smtClean="0"/>
          </a:p>
          <a:p>
            <a:r>
              <a:rPr lang="en-US" dirty="0" smtClean="0"/>
              <a:t>To address these issues, and for a co-evolution of technology and sustainable communities, standards are indispensable. Developing these standards will require concerted global efforts by inter-</a:t>
            </a:r>
            <a:r>
              <a:rPr lang="en-US" dirty="0" err="1" smtClean="0"/>
              <a:t>sectoral</a:t>
            </a:r>
            <a:r>
              <a:rPr lang="en-US" dirty="0" smtClean="0"/>
              <a:t> stakeholders. Kaleidoscope 2013 helped to further such collaborations and highlight multidisciplinary aspects of future ICTs.</a:t>
            </a:r>
          </a:p>
          <a:p>
            <a:endParaRPr lang="en-US" dirty="0" smtClean="0"/>
          </a:p>
        </p:txBody>
      </p:sp>
      <p:sp>
        <p:nvSpPr>
          <p:cNvPr id="4" name="Slide Number Placeholder 3"/>
          <p:cNvSpPr>
            <a:spLocks noGrp="1"/>
          </p:cNvSpPr>
          <p:nvPr>
            <p:ph type="sldNum" sz="quarter" idx="10"/>
          </p:nvPr>
        </p:nvSpPr>
        <p:spPr/>
        <p:txBody>
          <a:bodyPr/>
          <a:lstStyle/>
          <a:p>
            <a:pPr>
              <a:defRPr/>
            </a:pPr>
            <a:fld id="{5E7D6A2F-21D6-4754-808F-BE183E74BC56}" type="slidenum">
              <a:rPr lang="en-US" smtClean="0"/>
              <a:pPr>
                <a:defRPr/>
              </a:pPr>
              <a:t>17</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chemeClr val="tx2"/>
                </a:solidFill>
              </a:rPr>
              <a:t>Kaleidoscope 2014 will highlight the need for future standards for ICT services and applications to take into account aspects of socio-economic, cultural, ethical, legal and sustainable-development policy. The event will also pinpoint aspects to increase the inclusivity of the Information Society; addressing the demands of people with disabilities, and the need for standards to be accessible to people of different countries and languages.</a:t>
            </a:r>
          </a:p>
          <a:p>
            <a:endParaRPr lang="en-US" dirty="0" smtClean="0">
              <a:solidFill>
                <a:schemeClr val="tx2"/>
              </a:solidFill>
            </a:endParaRPr>
          </a:p>
          <a:p>
            <a:r>
              <a:rPr lang="en-US" dirty="0" smtClean="0">
                <a:solidFill>
                  <a:schemeClr val="tx2"/>
                </a:solidFill>
              </a:rPr>
              <a:t>Recognizing the steadily growing role of ICT in other social and economic sectors and the resulting challenges for global standards makers, ITU has begun forming partnerships with organizations not traditionally part of the ICT ecosystem in the interests of developing global standards tailored to new ICT-enabled services in other industry sectors. </a:t>
            </a:r>
          </a:p>
          <a:p>
            <a:endParaRPr lang="en-US" dirty="0" smtClean="0">
              <a:solidFill>
                <a:schemeClr val="tx2"/>
              </a:solidFill>
            </a:endParaRPr>
          </a:p>
          <a:p>
            <a:r>
              <a:rPr lang="en-US" dirty="0" smtClean="0">
                <a:solidFill>
                  <a:schemeClr val="tx2"/>
                </a:solidFill>
              </a:rPr>
              <a:t>Kaleidoscope 2014 will explore this new paradigm, looking at how the standards can bring these different worlds together and evolve in line with ensuing industrial and technological convergence.</a:t>
            </a:r>
          </a:p>
          <a:p>
            <a:endParaRPr lang="en-US" dirty="0"/>
          </a:p>
        </p:txBody>
      </p:sp>
      <p:sp>
        <p:nvSpPr>
          <p:cNvPr id="4" name="Slide Number Placeholder 3"/>
          <p:cNvSpPr>
            <a:spLocks noGrp="1"/>
          </p:cNvSpPr>
          <p:nvPr>
            <p:ph type="sldNum" sz="quarter" idx="10"/>
          </p:nvPr>
        </p:nvSpPr>
        <p:spPr/>
        <p:txBody>
          <a:bodyPr/>
          <a:lstStyle/>
          <a:p>
            <a:pPr>
              <a:defRPr/>
            </a:pPr>
            <a:fld id="{5E7D6A2F-21D6-4754-808F-BE183E74BC56}" type="slidenum">
              <a:rPr lang="en-US" smtClean="0"/>
              <a:pPr>
                <a:defRPr/>
              </a:pPr>
              <a:t>18</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a:ln/>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latin typeface="Calibri" pitchFamily="34" charset="0"/>
                <a:cs typeface="Arial" pitchFamily="34" charset="0"/>
              </a:rPr>
              <a:t>AGH</a:t>
            </a:r>
            <a:r>
              <a:rPr lang="en-US" baseline="0" dirty="0" smtClean="0">
                <a:latin typeface="Calibri" pitchFamily="34" charset="0"/>
                <a:cs typeface="Arial" pitchFamily="34" charset="0"/>
              </a:rPr>
              <a:t> SE</a:t>
            </a:r>
            <a:r>
              <a:rPr lang="en-US" dirty="0" smtClean="0">
                <a:latin typeface="Calibri" pitchFamily="34" charset="0"/>
                <a:cs typeface="Arial" pitchFamily="34" charset="0"/>
              </a:rPr>
              <a:t> includes ITU-T standardization experts, representatives of academia, and representatives of other standards development organizations (SDOs) interested in collaborating with ITU-T to advance standards education worldwide.</a:t>
            </a:r>
          </a:p>
          <a:p>
            <a:pPr>
              <a:defRPr/>
            </a:pPr>
            <a:endParaRPr lang="en-US" dirty="0" smtClean="0"/>
          </a:p>
          <a:p>
            <a:pPr marL="0" indent="0">
              <a:buFontTx/>
              <a:buNone/>
              <a:defRPr/>
            </a:pPr>
            <a:r>
              <a:rPr lang="en-US" b="1" dirty="0" smtClean="0">
                <a:solidFill>
                  <a:schemeClr val="tx2"/>
                </a:solidFill>
              </a:rPr>
              <a:t>How to subscribe to the mailing list:</a:t>
            </a:r>
          </a:p>
          <a:p>
            <a:pPr>
              <a:lnSpc>
                <a:spcPct val="120000"/>
              </a:lnSpc>
              <a:defRPr/>
            </a:pPr>
            <a:r>
              <a:rPr lang="en-US" dirty="0" smtClean="0">
                <a:solidFill>
                  <a:schemeClr val="tx2"/>
                </a:solidFill>
              </a:rPr>
              <a:t>An account is needed…</a:t>
            </a:r>
          </a:p>
          <a:p>
            <a:pPr>
              <a:lnSpc>
                <a:spcPct val="120000"/>
              </a:lnSpc>
              <a:defRPr/>
            </a:pPr>
            <a:endParaRPr lang="en-US" dirty="0" smtClean="0">
              <a:solidFill>
                <a:schemeClr val="tx2"/>
              </a:solidFill>
            </a:endParaRPr>
          </a:p>
          <a:p>
            <a:pPr>
              <a:lnSpc>
                <a:spcPct val="120000"/>
              </a:lnSpc>
              <a:defRPr/>
            </a:pPr>
            <a:r>
              <a:rPr lang="en-US" b="1" dirty="0" smtClean="0">
                <a:solidFill>
                  <a:schemeClr val="tx2"/>
                </a:solidFill>
              </a:rPr>
              <a:t>Members:</a:t>
            </a:r>
            <a:r>
              <a:rPr lang="en-US" dirty="0" smtClean="0">
                <a:solidFill>
                  <a:schemeClr val="tx2"/>
                </a:solidFill>
              </a:rPr>
              <a:t> use a TIES account (members-only)</a:t>
            </a:r>
            <a:r>
              <a:rPr lang="en-US" baseline="0" dirty="0" smtClean="0">
                <a:solidFill>
                  <a:schemeClr val="tx2"/>
                </a:solidFill>
              </a:rPr>
              <a:t> </a:t>
            </a:r>
            <a:r>
              <a:rPr lang="en-US" dirty="0" smtClean="0">
                <a:solidFill>
                  <a:schemeClr val="tx2"/>
                </a:solidFill>
              </a:rPr>
              <a:t>For creating/managing TIES accounts, see </a:t>
            </a:r>
            <a:r>
              <a:rPr lang="en-US" dirty="0" smtClean="0">
                <a:hlinkClick r:id="rId3"/>
              </a:rPr>
              <a:t>http://itu.int/TIES/</a:t>
            </a:r>
            <a:r>
              <a:rPr lang="en-US" dirty="0" smtClean="0"/>
              <a:t> </a:t>
            </a:r>
          </a:p>
          <a:p>
            <a:pPr>
              <a:lnSpc>
                <a:spcPct val="120000"/>
              </a:lnSpc>
              <a:defRPr/>
            </a:pPr>
            <a:endParaRPr lang="en-US" dirty="0" smtClean="0"/>
          </a:p>
          <a:p>
            <a:pPr>
              <a:lnSpc>
                <a:spcPct val="120000"/>
              </a:lnSpc>
              <a:defRPr/>
            </a:pPr>
            <a:r>
              <a:rPr lang="en-US" b="1" dirty="0" smtClean="0">
                <a:solidFill>
                  <a:schemeClr val="tx2"/>
                </a:solidFill>
              </a:rPr>
              <a:t>Non-members: </a:t>
            </a:r>
            <a:r>
              <a:rPr lang="en-US" dirty="0" smtClean="0">
                <a:solidFill>
                  <a:schemeClr val="tx2"/>
                </a:solidFill>
              </a:rPr>
              <a:t>create or use a Guest account</a:t>
            </a:r>
            <a:r>
              <a:rPr lang="en-US" baseline="0" dirty="0" smtClean="0">
                <a:solidFill>
                  <a:schemeClr val="tx2"/>
                </a:solidFill>
              </a:rPr>
              <a:t> </a:t>
            </a:r>
            <a:r>
              <a:rPr lang="en-US" dirty="0" smtClean="0">
                <a:solidFill>
                  <a:schemeClr val="tx2"/>
                </a:solidFill>
              </a:rPr>
              <a:t>For instruction on creating a Guest account, see </a:t>
            </a:r>
            <a:r>
              <a:rPr lang="en-US" dirty="0" smtClean="0">
                <a:hlinkClick r:id="rId4"/>
              </a:rPr>
              <a:t>http://itu.int/ITU-T/edh/faqs-guest.html</a:t>
            </a:r>
            <a:r>
              <a:rPr lang="en-US" dirty="0" smtClean="0"/>
              <a:t> </a:t>
            </a:r>
          </a:p>
          <a:p>
            <a:pPr lvl="1">
              <a:defRPr/>
            </a:pPr>
            <a:endParaRPr lang="en-US" dirty="0" smtClean="0"/>
          </a:p>
          <a:p>
            <a:pPr>
              <a:defRPr/>
            </a:pPr>
            <a:r>
              <a:rPr lang="en-US" dirty="0" smtClean="0">
                <a:solidFill>
                  <a:schemeClr val="tx2"/>
                </a:solidFill>
              </a:rPr>
              <a:t>Once you have a TIES or Guest account, you can subscribe to the mailing list using the </a:t>
            </a:r>
            <a:r>
              <a:rPr lang="en-US" i="1" dirty="0" smtClean="0">
                <a:solidFill>
                  <a:schemeClr val="tx2"/>
                </a:solidFill>
              </a:rPr>
              <a:t>ITU-T Electronic Registration and Subscription Service</a:t>
            </a:r>
            <a:r>
              <a:rPr lang="en-US" dirty="0" smtClean="0">
                <a:solidFill>
                  <a:schemeClr val="tx2"/>
                </a:solidFill>
              </a:rPr>
              <a:t>:</a:t>
            </a:r>
            <a:r>
              <a:rPr lang="en-US" i="1" baseline="0" dirty="0" smtClean="0">
                <a:solidFill>
                  <a:schemeClr val="tx2"/>
                </a:solidFill>
              </a:rPr>
              <a:t> </a:t>
            </a:r>
            <a:r>
              <a:rPr lang="en-US" dirty="0" smtClean="0">
                <a:hlinkClick r:id="rId5"/>
              </a:rPr>
              <a:t>http://itu.int/ITU-T/services</a:t>
            </a:r>
            <a:r>
              <a:rPr lang="en-US" dirty="0" smtClean="0"/>
              <a:t> </a:t>
            </a:r>
          </a:p>
          <a:p>
            <a:pPr>
              <a:defRPr/>
            </a:pPr>
            <a:endParaRPr lang="en-US" dirty="0" smtClean="0"/>
          </a:p>
          <a:p>
            <a:pPr>
              <a:defRPr/>
            </a:pPr>
            <a:r>
              <a:rPr lang="en-US" b="1" dirty="0" smtClean="0">
                <a:solidFill>
                  <a:schemeClr val="tx2"/>
                </a:solidFill>
              </a:rPr>
              <a:t>Secretariat Mailbox: </a:t>
            </a:r>
            <a:r>
              <a:rPr lang="en-US" dirty="0" smtClean="0">
                <a:hlinkClick r:id="rId6"/>
              </a:rPr>
              <a:t>tsbstdsedu@itu.int</a:t>
            </a:r>
            <a:r>
              <a:rPr lang="en-US" dirty="0" smtClean="0"/>
              <a:t> </a:t>
            </a:r>
          </a:p>
          <a:p>
            <a:pPr>
              <a:lnSpc>
                <a:spcPct val="120000"/>
              </a:lnSpc>
              <a:defRPr/>
            </a:pPr>
            <a:r>
              <a:rPr lang="en-US" b="1" dirty="0" smtClean="0">
                <a:solidFill>
                  <a:schemeClr val="tx2"/>
                </a:solidFill>
              </a:rPr>
              <a:t>Mailing list: </a:t>
            </a:r>
            <a:r>
              <a:rPr lang="en-US" dirty="0" smtClean="0">
                <a:hlinkClick r:id="rId7"/>
              </a:rPr>
              <a:t>standardsedu@lists.itu.int</a:t>
            </a:r>
            <a:r>
              <a:rPr lang="en-US" dirty="0" smtClean="0"/>
              <a:t> </a:t>
            </a:r>
          </a:p>
          <a:p>
            <a:pPr>
              <a:defRPr/>
            </a:pPr>
            <a:endParaRPr lang="en-US" dirty="0" smtClean="0"/>
          </a:p>
          <a:p>
            <a:endParaRPr lang="en-US" dirty="0" smtClean="0">
              <a:latin typeface="Calibri" pitchFamily="34" charset="0"/>
              <a:cs typeface="Arial" pitchFamily="34" charset="0"/>
            </a:endParaRPr>
          </a:p>
        </p:txBody>
      </p:sp>
      <p:sp>
        <p:nvSpPr>
          <p:cNvPr id="829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100">
                <a:solidFill>
                  <a:schemeClr val="tx1"/>
                </a:solidFill>
                <a:latin typeface="Verdana" pitchFamily="34" charset="0"/>
                <a:ea typeface="MS PGothic" pitchFamily="34" charset="-128"/>
              </a:defRPr>
            </a:lvl1pPr>
            <a:lvl2pPr marL="729057" indent="-280406">
              <a:defRPr sz="3100">
                <a:solidFill>
                  <a:schemeClr val="tx1"/>
                </a:solidFill>
                <a:latin typeface="Verdana" pitchFamily="34" charset="0"/>
                <a:ea typeface="MS PGothic" pitchFamily="34" charset="-128"/>
              </a:defRPr>
            </a:lvl2pPr>
            <a:lvl3pPr marL="1121626" indent="-224325">
              <a:defRPr sz="3100">
                <a:solidFill>
                  <a:schemeClr val="tx1"/>
                </a:solidFill>
                <a:latin typeface="Verdana" pitchFamily="34" charset="0"/>
                <a:ea typeface="MS PGothic" pitchFamily="34" charset="-128"/>
              </a:defRPr>
            </a:lvl3pPr>
            <a:lvl4pPr marL="1570276" indent="-224325">
              <a:defRPr sz="3100">
                <a:solidFill>
                  <a:schemeClr val="tx1"/>
                </a:solidFill>
                <a:latin typeface="Verdana" pitchFamily="34" charset="0"/>
                <a:ea typeface="MS PGothic" pitchFamily="34" charset="-128"/>
              </a:defRPr>
            </a:lvl4pPr>
            <a:lvl5pPr marL="2018927" indent="-224325">
              <a:defRPr sz="3100">
                <a:solidFill>
                  <a:schemeClr val="tx1"/>
                </a:solidFill>
                <a:latin typeface="Verdana" pitchFamily="34" charset="0"/>
                <a:ea typeface="MS PGothic" pitchFamily="34" charset="-128"/>
              </a:defRPr>
            </a:lvl5pPr>
            <a:lvl6pPr marL="2467577" indent="-224325" eaLnBrk="0" fontAlgn="base" hangingPunct="0">
              <a:spcBef>
                <a:spcPct val="0"/>
              </a:spcBef>
              <a:spcAft>
                <a:spcPct val="0"/>
              </a:spcAft>
              <a:defRPr sz="3100">
                <a:solidFill>
                  <a:schemeClr val="tx1"/>
                </a:solidFill>
                <a:latin typeface="Verdana" pitchFamily="34" charset="0"/>
                <a:ea typeface="MS PGothic" pitchFamily="34" charset="-128"/>
              </a:defRPr>
            </a:lvl6pPr>
            <a:lvl7pPr marL="2916227" indent="-224325" eaLnBrk="0" fontAlgn="base" hangingPunct="0">
              <a:spcBef>
                <a:spcPct val="0"/>
              </a:spcBef>
              <a:spcAft>
                <a:spcPct val="0"/>
              </a:spcAft>
              <a:defRPr sz="3100">
                <a:solidFill>
                  <a:schemeClr val="tx1"/>
                </a:solidFill>
                <a:latin typeface="Verdana" pitchFamily="34" charset="0"/>
                <a:ea typeface="MS PGothic" pitchFamily="34" charset="-128"/>
              </a:defRPr>
            </a:lvl7pPr>
            <a:lvl8pPr marL="3364878" indent="-224325" eaLnBrk="0" fontAlgn="base" hangingPunct="0">
              <a:spcBef>
                <a:spcPct val="0"/>
              </a:spcBef>
              <a:spcAft>
                <a:spcPct val="0"/>
              </a:spcAft>
              <a:defRPr sz="3100">
                <a:solidFill>
                  <a:schemeClr val="tx1"/>
                </a:solidFill>
                <a:latin typeface="Verdana" pitchFamily="34" charset="0"/>
                <a:ea typeface="MS PGothic" pitchFamily="34" charset="-128"/>
              </a:defRPr>
            </a:lvl8pPr>
            <a:lvl9pPr marL="3813528" indent="-224325" eaLnBrk="0" fontAlgn="base" hangingPunct="0">
              <a:spcBef>
                <a:spcPct val="0"/>
              </a:spcBef>
              <a:spcAft>
                <a:spcPct val="0"/>
              </a:spcAft>
              <a:defRPr sz="3100">
                <a:solidFill>
                  <a:schemeClr val="tx1"/>
                </a:solidFill>
                <a:latin typeface="Verdana" pitchFamily="34" charset="0"/>
                <a:ea typeface="MS PGothic" pitchFamily="34" charset="-128"/>
              </a:defRPr>
            </a:lvl9pPr>
          </a:lstStyle>
          <a:p>
            <a:fld id="{2BC70154-3618-4D34-86CB-77A30E399A5A}" type="slidenum">
              <a:rPr lang="en-US" sz="1200" smtClean="0"/>
              <a:pPr/>
              <a:t>19</a:t>
            </a:fld>
            <a:endParaRPr lang="en-US" sz="1200"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
        <p:nvSpPr>
          <p:cNvPr id="5632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pitchFamily="34" charset="0"/>
                <a:cs typeface="Arial" pitchFamily="34" charset="0"/>
              </a:defRPr>
            </a:lvl1pPr>
            <a:lvl2pPr marL="757066" indent="-291179" eaLnBrk="0" hangingPunct="0">
              <a:defRPr sz="2000">
                <a:solidFill>
                  <a:srgbClr val="646464"/>
                </a:solidFill>
                <a:latin typeface="Verdana" pitchFamily="34" charset="0"/>
                <a:cs typeface="Arial" pitchFamily="34" charset="0"/>
              </a:defRPr>
            </a:lvl2pPr>
            <a:lvl3pPr marL="1164717" indent="-232943" eaLnBrk="0" hangingPunct="0">
              <a:defRPr sz="2000">
                <a:solidFill>
                  <a:srgbClr val="646464"/>
                </a:solidFill>
                <a:latin typeface="Verdana" pitchFamily="34" charset="0"/>
                <a:cs typeface="Arial" pitchFamily="34" charset="0"/>
              </a:defRPr>
            </a:lvl3pPr>
            <a:lvl4pPr marL="1630604" indent="-232943" eaLnBrk="0" hangingPunct="0">
              <a:defRPr sz="2000">
                <a:solidFill>
                  <a:srgbClr val="646464"/>
                </a:solidFill>
                <a:latin typeface="Verdana" pitchFamily="34" charset="0"/>
                <a:cs typeface="Arial" pitchFamily="34" charset="0"/>
              </a:defRPr>
            </a:lvl4pPr>
            <a:lvl5pPr marL="2096491" indent="-232943" eaLnBrk="0" hangingPunct="0">
              <a:defRPr sz="2000">
                <a:solidFill>
                  <a:srgbClr val="646464"/>
                </a:solidFill>
                <a:latin typeface="Verdana" pitchFamily="34" charset="0"/>
                <a:cs typeface="Arial" pitchFamily="34" charset="0"/>
              </a:defRPr>
            </a:lvl5pPr>
            <a:lvl6pPr marL="2562377" indent="-232943" eaLnBrk="0" fontAlgn="base" hangingPunct="0">
              <a:spcBef>
                <a:spcPct val="0"/>
              </a:spcBef>
              <a:spcAft>
                <a:spcPct val="0"/>
              </a:spcAft>
              <a:defRPr sz="2000">
                <a:solidFill>
                  <a:srgbClr val="646464"/>
                </a:solidFill>
                <a:latin typeface="Verdana" pitchFamily="34" charset="0"/>
                <a:cs typeface="Arial" pitchFamily="34" charset="0"/>
              </a:defRPr>
            </a:lvl6pPr>
            <a:lvl7pPr marL="3028264" indent="-232943" eaLnBrk="0" fontAlgn="base" hangingPunct="0">
              <a:spcBef>
                <a:spcPct val="0"/>
              </a:spcBef>
              <a:spcAft>
                <a:spcPct val="0"/>
              </a:spcAft>
              <a:defRPr sz="2000">
                <a:solidFill>
                  <a:srgbClr val="646464"/>
                </a:solidFill>
                <a:latin typeface="Verdana" pitchFamily="34" charset="0"/>
                <a:cs typeface="Arial" pitchFamily="34" charset="0"/>
              </a:defRPr>
            </a:lvl7pPr>
            <a:lvl8pPr marL="3494151" indent="-232943" eaLnBrk="0" fontAlgn="base" hangingPunct="0">
              <a:spcBef>
                <a:spcPct val="0"/>
              </a:spcBef>
              <a:spcAft>
                <a:spcPct val="0"/>
              </a:spcAft>
              <a:defRPr sz="2000">
                <a:solidFill>
                  <a:srgbClr val="646464"/>
                </a:solidFill>
                <a:latin typeface="Verdana" pitchFamily="34" charset="0"/>
                <a:cs typeface="Arial" pitchFamily="34" charset="0"/>
              </a:defRPr>
            </a:lvl8pPr>
            <a:lvl9pPr marL="3960038" indent="-232943" eaLnBrk="0" fontAlgn="base" hangingPunct="0">
              <a:spcBef>
                <a:spcPct val="0"/>
              </a:spcBef>
              <a:spcAft>
                <a:spcPct val="0"/>
              </a:spcAft>
              <a:defRPr sz="2000">
                <a:solidFill>
                  <a:srgbClr val="646464"/>
                </a:solidFill>
                <a:latin typeface="Verdana" pitchFamily="34" charset="0"/>
                <a:cs typeface="Arial" pitchFamily="34" charset="0"/>
              </a:defRPr>
            </a:lvl9pPr>
          </a:lstStyle>
          <a:p>
            <a:fld id="{A3B970A9-7D9B-4221-B543-8BCEB81DA35B}" type="slidenum">
              <a:rPr lang="en-US" sz="1200">
                <a:solidFill>
                  <a:schemeClr val="tx1"/>
                </a:solidFill>
              </a:rPr>
              <a:pPr/>
              <a:t>20</a:t>
            </a:fld>
            <a:endParaRPr lang="en-US" sz="1200">
              <a:solidFill>
                <a:schemeClr val="tx1"/>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p:spPr>
        <p:txBody>
          <a:bodyPr/>
          <a:lstStyle/>
          <a:p>
            <a:r>
              <a:rPr lang="en-US" sz="1200" b="0" i="0" kern="1200" baseline="0" dirty="0" smtClean="0">
                <a:solidFill>
                  <a:schemeClr val="tx1"/>
                </a:solidFill>
                <a:latin typeface="+mn-lt"/>
                <a:ea typeface="+mn-ea"/>
                <a:cs typeface="+mn-cs"/>
              </a:rPr>
              <a:t> </a:t>
            </a:r>
            <a:endParaRPr lang="en-US" dirty="0" smtClean="0"/>
          </a:p>
        </p:txBody>
      </p:sp>
      <p:sp>
        <p:nvSpPr>
          <p:cNvPr id="40964" name="Slide Number Placeholder 3"/>
          <p:cNvSpPr>
            <a:spLocks noGrp="1"/>
          </p:cNvSpPr>
          <p:nvPr>
            <p:ph type="sldNum" sz="quarter" idx="5"/>
          </p:nvPr>
        </p:nvSpPr>
        <p:spPr>
          <a:noFill/>
        </p:spPr>
        <p:txBody>
          <a:bodyPr/>
          <a:lstStyle/>
          <a:p>
            <a:fld id="{1DCDBF22-2647-42DA-9446-64B535B80E03}" type="slidenum">
              <a:rPr lang="en-US" smtClean="0"/>
              <a:pPr/>
              <a:t>4</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53CBC8A-042B-453D-BD46-8D6C0E699849}" type="slidenum">
              <a:rPr lang="en-US">
                <a:solidFill>
                  <a:prstClr val="black"/>
                </a:solidFill>
              </a:rPr>
              <a:pPr/>
              <a:t>5</a:t>
            </a:fld>
            <a:endParaRPr 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p:spPr>
        <p:txBody>
          <a:bodyPr/>
          <a:lstStyle/>
          <a:p>
            <a:r>
              <a:rPr lang="en-US" sz="1200" b="0" dirty="0" smtClean="0">
                <a:solidFill>
                  <a:schemeClr val="tx2"/>
                </a:solidFill>
                <a:latin typeface="Arial Narrow" pitchFamily="34" charset="0"/>
                <a:cs typeface="Arial" pitchFamily="34" charset="0"/>
              </a:rPr>
              <a:t>ITU’s membership opened up</a:t>
            </a:r>
            <a:r>
              <a:rPr lang="en-US" sz="1200" b="0" baseline="0" dirty="0" smtClean="0">
                <a:solidFill>
                  <a:schemeClr val="tx2"/>
                </a:solidFill>
                <a:latin typeface="Arial Narrow" pitchFamily="34" charset="0"/>
                <a:cs typeface="Arial" pitchFamily="34" charset="0"/>
              </a:rPr>
              <a:t> to </a:t>
            </a:r>
            <a:r>
              <a:rPr lang="en-US" sz="1200" b="0" dirty="0" smtClean="0">
                <a:solidFill>
                  <a:schemeClr val="tx2"/>
                </a:solidFill>
                <a:latin typeface="Arial Narrow" pitchFamily="34" charset="0"/>
                <a:cs typeface="Arial" pitchFamily="34" charset="0"/>
              </a:rPr>
              <a:t>Academia in 2011, pursuant to </a:t>
            </a:r>
            <a:r>
              <a:rPr lang="en-US" sz="1200" i="1" dirty="0" smtClean="0">
                <a:solidFill>
                  <a:schemeClr val="tx2"/>
                </a:solidFill>
                <a:latin typeface="Arial" pitchFamily="34" charset="0"/>
                <a:cs typeface="Arial" pitchFamily="34" charset="0"/>
              </a:rPr>
              <a:t>Resolution 169 (ITU PP-10)</a:t>
            </a:r>
            <a:r>
              <a:rPr lang="en-US" sz="1200" b="0" baseline="0" dirty="0" smtClean="0">
                <a:solidFill>
                  <a:schemeClr val="tx2"/>
                </a:solidFill>
                <a:latin typeface="Arial Narrow" pitchFamily="34" charset="0"/>
                <a:cs typeface="Arial" pitchFamily="34" charset="0"/>
              </a:rPr>
              <a:t>  : </a:t>
            </a:r>
            <a:r>
              <a:rPr lang="en-US" sz="1200" b="0" dirty="0" smtClean="0">
                <a:solidFill>
                  <a:schemeClr val="tx2"/>
                </a:solidFill>
                <a:latin typeface="Arial Narrow" pitchFamily="34" charset="0"/>
                <a:cs typeface="Arial" pitchFamily="34" charset="0"/>
              </a:rPr>
              <a:t>Academia, universities and associated research establishments can join ITU’s three sectors in their own right </a:t>
            </a:r>
            <a:br>
              <a:rPr lang="en-US" sz="1200" b="0" dirty="0" smtClean="0">
                <a:solidFill>
                  <a:schemeClr val="tx2"/>
                </a:solidFill>
                <a:latin typeface="Arial Narrow" pitchFamily="34" charset="0"/>
                <a:cs typeface="Arial" pitchFamily="34" charset="0"/>
              </a:rPr>
            </a:br>
            <a:endParaRPr lang="en-US" dirty="0" smtClean="0">
              <a:latin typeface="Verdana" charset="0"/>
            </a:endParaRPr>
          </a:p>
          <a:p>
            <a:r>
              <a:rPr lang="en-US" dirty="0" smtClean="0">
                <a:latin typeface="Verdana" charset="0"/>
              </a:rPr>
              <a:t>Our academic network includes renowned universities such as the University of Tokyo, Tsinghua University, Institut Mines-Télécom in France, KIST, University of Zurich, KAIST and the Georgia Institute of Technology as well as a number of leading institutions from developing countries in Africa, Latin America and Asia. </a:t>
            </a:r>
          </a:p>
        </p:txBody>
      </p:sp>
      <p:sp>
        <p:nvSpPr>
          <p:cNvPr id="21508" name="Slide Number Placeholder 3"/>
          <p:cNvSpPr>
            <a:spLocks noGrp="1"/>
          </p:cNvSpPr>
          <p:nvPr>
            <p:ph type="sldNum" sz="quarter" idx="5"/>
          </p:nvPr>
        </p:nvSpPr>
        <p:spPr>
          <a:noFill/>
        </p:spPr>
        <p:txBody>
          <a:bodyPr/>
          <a:lstStyle/>
          <a:p>
            <a:fld id="{DC6E2354-8D5D-4FE6-B186-AB6CC216EF23}" type="slidenum">
              <a:rPr lang="en-US"/>
              <a:pPr/>
              <a:t>6</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a:ln/>
        </p:spPr>
      </p:sp>
      <p:sp>
        <p:nvSpPr>
          <p:cNvPr id="4096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r>
              <a:rPr lang="en-US" dirty="0">
                <a:solidFill>
                  <a:srgbClr val="1B5BA2"/>
                </a:solidFill>
                <a:latin typeface="Verdana" charset="0"/>
              </a:rPr>
              <a:t> </a:t>
            </a:r>
            <a:r>
              <a:rPr lang="en-US" dirty="0" smtClean="0">
                <a:solidFill>
                  <a:srgbClr val="1B5BA2"/>
                </a:solidFill>
                <a:latin typeface="Verdana" charset="0"/>
              </a:rPr>
              <a:t>ITU-T </a:t>
            </a:r>
            <a:r>
              <a:rPr lang="en-US" dirty="0">
                <a:solidFill>
                  <a:srgbClr val="1B5BA2"/>
                </a:solidFill>
                <a:latin typeface="Verdana" charset="0"/>
              </a:rPr>
              <a:t>is behind many of the global standards that drive the telecommunications and information technology industries. </a:t>
            </a:r>
          </a:p>
          <a:p>
            <a:pPr eaLnBrk="1" hangingPunct="1">
              <a:buFontTx/>
              <a:buChar char="•"/>
            </a:pPr>
            <a:r>
              <a:rPr lang="en-US" dirty="0">
                <a:solidFill>
                  <a:srgbClr val="1B5BA2"/>
                </a:solidFill>
                <a:latin typeface="Verdana" charset="0"/>
              </a:rPr>
              <a:t> ITU standards work done mostly in Study Groups. We have 10 in total. These groups produce recommendations, which in turn become standards. Examples include G992.1 (ADSL), G993.1 (VDSL). </a:t>
            </a:r>
          </a:p>
          <a:p>
            <a:pPr eaLnBrk="1" hangingPunct="1">
              <a:buFontTx/>
              <a:buChar char="•"/>
            </a:pPr>
            <a:r>
              <a:rPr lang="en-US" dirty="0">
                <a:solidFill>
                  <a:srgbClr val="1B5BA2"/>
                </a:solidFill>
                <a:latin typeface="Verdana" charset="0"/>
              </a:rPr>
              <a:t> The study groups operate on a global basis, with a consensus decision-making process. </a:t>
            </a:r>
          </a:p>
          <a:p>
            <a:pPr eaLnBrk="1" hangingPunct="1">
              <a:buFontTx/>
              <a:buChar char="•"/>
            </a:pPr>
            <a:r>
              <a:rPr lang="en-US" dirty="0">
                <a:solidFill>
                  <a:srgbClr val="1B5BA2"/>
                </a:solidFill>
                <a:latin typeface="Verdana" charset="0"/>
              </a:rPr>
              <a:t> Standards are approved by 193 Member States + 700 Sector Members. Processes are very flexible to meet emerging needs such as Internet of Things, Cloud computing, ITS, Smart grid, Accessibility, Climate Change, IPTV, etc. We have fast, transparent procedures and a trusted brand name. </a:t>
            </a:r>
          </a:p>
          <a:p>
            <a:pPr eaLnBrk="1" hangingPunct="1"/>
            <a:endParaRPr lang="en-US" dirty="0">
              <a:latin typeface="Verdana" charset="0"/>
            </a:endParaRPr>
          </a:p>
          <a:p>
            <a:pPr eaLnBrk="1" hangingPunct="1"/>
            <a:endParaRPr lang="en-US" dirty="0">
              <a:latin typeface="Verdana" charset="0"/>
            </a:endParaRPr>
          </a:p>
          <a:p>
            <a:endParaRPr lang="en-US" dirty="0">
              <a:latin typeface="Verdana" charset="0"/>
            </a:endParaRPr>
          </a:p>
        </p:txBody>
      </p:sp>
      <p:sp>
        <p:nvSpPr>
          <p:cNvPr id="4096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ＭＳ Ｐゴシック" charset="0"/>
                <a:cs typeface="ＭＳ Ｐゴシック" charset="0"/>
              </a:defRPr>
            </a:lvl1pPr>
            <a:lvl2pPr marL="742950" indent="-285750" eaLnBrk="0" hangingPunct="0">
              <a:defRPr sz="2000">
                <a:solidFill>
                  <a:srgbClr val="646464"/>
                </a:solidFill>
                <a:latin typeface="Verdana" charset="0"/>
                <a:ea typeface="ＭＳ Ｐゴシック" charset="0"/>
              </a:defRPr>
            </a:lvl2pPr>
            <a:lvl3pPr marL="1143000" indent="-228600" eaLnBrk="0" hangingPunct="0">
              <a:defRPr sz="2000">
                <a:solidFill>
                  <a:srgbClr val="646464"/>
                </a:solidFill>
                <a:latin typeface="Verdana" charset="0"/>
                <a:ea typeface="ＭＳ Ｐゴシック" charset="0"/>
              </a:defRPr>
            </a:lvl3pPr>
            <a:lvl4pPr marL="1600200" indent="-228600" eaLnBrk="0" hangingPunct="0">
              <a:defRPr sz="2000">
                <a:solidFill>
                  <a:srgbClr val="646464"/>
                </a:solidFill>
                <a:latin typeface="Verdana" charset="0"/>
                <a:ea typeface="ＭＳ Ｐゴシック" charset="0"/>
              </a:defRPr>
            </a:lvl4pPr>
            <a:lvl5pPr marL="2057400" indent="-228600" eaLnBrk="0" hangingPunct="0">
              <a:defRPr sz="2000">
                <a:solidFill>
                  <a:srgbClr val="646464"/>
                </a:solidFill>
                <a:latin typeface="Verdana" charset="0"/>
                <a:ea typeface="ＭＳ Ｐゴシック" charset="0"/>
              </a:defRPr>
            </a:lvl5pPr>
            <a:lvl6pPr marL="2514600" indent="-228600" eaLnBrk="0" fontAlgn="base" hangingPunct="0">
              <a:spcBef>
                <a:spcPct val="0"/>
              </a:spcBef>
              <a:spcAft>
                <a:spcPct val="0"/>
              </a:spcAft>
              <a:defRPr sz="2000">
                <a:solidFill>
                  <a:srgbClr val="646464"/>
                </a:solidFill>
                <a:latin typeface="Verdana" charset="0"/>
                <a:ea typeface="ＭＳ Ｐゴシック" charset="0"/>
              </a:defRPr>
            </a:lvl6pPr>
            <a:lvl7pPr marL="2971800" indent="-228600" eaLnBrk="0" fontAlgn="base" hangingPunct="0">
              <a:spcBef>
                <a:spcPct val="0"/>
              </a:spcBef>
              <a:spcAft>
                <a:spcPct val="0"/>
              </a:spcAft>
              <a:defRPr sz="2000">
                <a:solidFill>
                  <a:srgbClr val="646464"/>
                </a:solidFill>
                <a:latin typeface="Verdana" charset="0"/>
                <a:ea typeface="ＭＳ Ｐゴシック" charset="0"/>
              </a:defRPr>
            </a:lvl7pPr>
            <a:lvl8pPr marL="3429000" indent="-228600" eaLnBrk="0" fontAlgn="base" hangingPunct="0">
              <a:spcBef>
                <a:spcPct val="0"/>
              </a:spcBef>
              <a:spcAft>
                <a:spcPct val="0"/>
              </a:spcAft>
              <a:defRPr sz="2000">
                <a:solidFill>
                  <a:srgbClr val="646464"/>
                </a:solidFill>
                <a:latin typeface="Verdana" charset="0"/>
                <a:ea typeface="ＭＳ Ｐゴシック" charset="0"/>
              </a:defRPr>
            </a:lvl8pPr>
            <a:lvl9pPr marL="3886200" indent="-228600" eaLnBrk="0" fontAlgn="base" hangingPunct="0">
              <a:spcBef>
                <a:spcPct val="0"/>
              </a:spcBef>
              <a:spcAft>
                <a:spcPct val="0"/>
              </a:spcAft>
              <a:defRPr sz="2000">
                <a:solidFill>
                  <a:srgbClr val="646464"/>
                </a:solidFill>
                <a:latin typeface="Verdana" charset="0"/>
                <a:ea typeface="ＭＳ Ｐゴシック" charset="0"/>
              </a:defRPr>
            </a:lvl9pPr>
          </a:lstStyle>
          <a:p>
            <a:fld id="{B106062E-43C8-4C4B-8D1A-1D8261743065}" type="slidenum">
              <a:rPr lang="en-US" sz="1200">
                <a:solidFill>
                  <a:schemeClr val="tx1"/>
                </a:solidFill>
              </a:rPr>
              <a:pPr/>
              <a:t>7</a:t>
            </a:fld>
            <a:endParaRPr lang="en-US" sz="1200" dirty="0">
              <a:solidFill>
                <a:schemeClr val="tx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1" dirty="0" smtClean="0"/>
              <a:t>World Telecommunication Standardization Assembly (WTSA) </a:t>
            </a:r>
            <a:r>
              <a:rPr lang="en-US" dirty="0" smtClean="0"/>
              <a:t>is held every four years and defines the next period of study for ITU-T. WTSA-12 took place on 20-29 November 2012 in Dubai, United Arab Emirates.</a:t>
            </a:r>
          </a:p>
          <a:p>
            <a:endParaRPr lang="en-US" dirty="0" smtClean="0"/>
          </a:p>
          <a:p>
            <a:pPr>
              <a:buFont typeface="Arial" pitchFamily="34" charset="0"/>
              <a:buChar char="•"/>
            </a:pPr>
            <a:r>
              <a:rPr lang="en-US" dirty="0" smtClean="0"/>
              <a:t> Sets direction, policy, structure for ITU-T </a:t>
            </a:r>
          </a:p>
          <a:p>
            <a:pPr>
              <a:buFont typeface="Arial" pitchFamily="34" charset="0"/>
              <a:buChar char="•"/>
            </a:pPr>
            <a:r>
              <a:rPr lang="en-US" dirty="0" smtClean="0"/>
              <a:t> Meets every four years </a:t>
            </a:r>
          </a:p>
          <a:p>
            <a:pPr>
              <a:buFont typeface="Arial" pitchFamily="34" charset="0"/>
              <a:buChar char="•"/>
            </a:pPr>
            <a:r>
              <a:rPr lang="en-US" dirty="0" smtClean="0"/>
              <a:t>Defines the general policy for the Sector</a:t>
            </a:r>
          </a:p>
          <a:p>
            <a:pPr>
              <a:buFont typeface="Arial" pitchFamily="34" charset="0"/>
              <a:buChar char="•"/>
            </a:pPr>
            <a:r>
              <a:rPr lang="en-US" dirty="0" smtClean="0"/>
              <a:t>Establishes ITU-T study groups</a:t>
            </a:r>
          </a:p>
          <a:p>
            <a:pPr>
              <a:buFont typeface="Arial" pitchFamily="34" charset="0"/>
              <a:buChar char="•"/>
            </a:pPr>
            <a:r>
              <a:rPr lang="en-US" dirty="0" smtClean="0"/>
              <a:t>Approves work program of study groups</a:t>
            </a:r>
          </a:p>
          <a:p>
            <a:pPr>
              <a:buFont typeface="Arial" pitchFamily="34" charset="0"/>
              <a:buChar char="•"/>
            </a:pPr>
            <a:r>
              <a:rPr lang="en-US" dirty="0" smtClean="0"/>
              <a:t>Appoints chairs and vice-chairs of study groups</a:t>
            </a:r>
          </a:p>
          <a:p>
            <a:r>
              <a:rPr lang="en-US" dirty="0" smtClean="0"/>
              <a:t>Reviews existing WTSA Resolutions (49)</a:t>
            </a:r>
          </a:p>
          <a:p>
            <a:pPr lvl="1"/>
            <a:endParaRPr lang="en-US"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5E7D6A2F-21D6-4754-808F-BE183E74BC56}" type="slidenum">
              <a:rPr lang="en-US" smtClean="0"/>
              <a:pPr>
                <a:defRPr/>
              </a:pPr>
              <a:t>8</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5E7D6A2F-21D6-4754-808F-BE183E74BC56}" type="slidenum">
              <a:rPr lang="en-US" smtClean="0"/>
              <a:pPr>
                <a:defRPr/>
              </a:pPr>
              <a:t>9</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p:spPr>
        <p:txBody>
          <a:bodyPr/>
          <a:lstStyle/>
          <a:p>
            <a:pPr>
              <a:buFontTx/>
              <a:buChar char="-"/>
            </a:pPr>
            <a:r>
              <a:rPr lang="en-GB" dirty="0" smtClean="0">
                <a:solidFill>
                  <a:srgbClr val="1B5BA2"/>
                </a:solidFill>
                <a:latin typeface="Verdana" pitchFamily="34" charset="0"/>
              </a:rPr>
              <a:t>ITU regularly welcomes interns who wish to improve their skills, raise their academic profile. </a:t>
            </a:r>
          </a:p>
          <a:p>
            <a:pPr>
              <a:buFontTx/>
              <a:buChar char="-"/>
            </a:pPr>
            <a:endParaRPr lang="en-GB" dirty="0" smtClean="0">
              <a:solidFill>
                <a:srgbClr val="1B5BA2"/>
              </a:solidFill>
              <a:latin typeface="Verdana" pitchFamily="34" charset="0"/>
            </a:endParaRPr>
          </a:p>
          <a:p>
            <a:pPr>
              <a:buFontTx/>
              <a:buChar char="-"/>
            </a:pPr>
            <a:r>
              <a:rPr lang="en-US" dirty="0" smtClean="0">
                <a:solidFill>
                  <a:srgbClr val="1B5BA2"/>
                </a:solidFill>
                <a:latin typeface="Verdana" pitchFamily="34" charset="0"/>
              </a:rPr>
              <a:t>It is also possible to organize r</a:t>
            </a:r>
            <a:r>
              <a:rPr lang="en-GB" dirty="0" smtClean="0">
                <a:solidFill>
                  <a:srgbClr val="1B5BA2"/>
                </a:solidFill>
                <a:latin typeface="Verdana" pitchFamily="34" charset="0"/>
              </a:rPr>
              <a:t>emote </a:t>
            </a:r>
            <a:r>
              <a:rPr lang="en-GB" b="1" dirty="0" smtClean="0">
                <a:solidFill>
                  <a:srgbClr val="1B5BA2"/>
                </a:solidFill>
                <a:latin typeface="Verdana" pitchFamily="34" charset="0"/>
              </a:rPr>
              <a:t>internships</a:t>
            </a:r>
            <a:r>
              <a:rPr lang="en-GB" dirty="0" smtClean="0">
                <a:solidFill>
                  <a:srgbClr val="1B5BA2"/>
                </a:solidFill>
                <a:latin typeface="Verdana" pitchFamily="34" charset="0"/>
              </a:rPr>
              <a:t> where a student can work on a research paper at a distance and receive tutoring via video/phone/mail.</a:t>
            </a:r>
          </a:p>
          <a:p>
            <a:pPr>
              <a:buFontTx/>
              <a:buChar char="-"/>
            </a:pPr>
            <a:endParaRPr lang="en-GB" dirty="0" smtClean="0">
              <a:solidFill>
                <a:srgbClr val="1B5BA2"/>
              </a:solidFill>
              <a:latin typeface="Verdana" pitchFamily="34" charset="0"/>
            </a:endParaRPr>
          </a:p>
          <a:p>
            <a:pPr>
              <a:buFontTx/>
              <a:buChar char="-"/>
            </a:pPr>
            <a:r>
              <a:rPr lang="en-GB" dirty="0" smtClean="0">
                <a:solidFill>
                  <a:srgbClr val="1B5BA2"/>
                </a:solidFill>
                <a:latin typeface="Verdana" pitchFamily="34" charset="0"/>
              </a:rPr>
              <a:t>We also offer opportunities for academic research for Master and PhD students.</a:t>
            </a:r>
          </a:p>
          <a:p>
            <a:pPr>
              <a:buFontTx/>
              <a:buChar char="-"/>
            </a:pPr>
            <a:endParaRPr lang="en-GB" dirty="0" smtClean="0">
              <a:solidFill>
                <a:srgbClr val="1B5BA2"/>
              </a:solidFill>
              <a:latin typeface="Verdana" pitchFamily="34" charset="0"/>
            </a:endParaRPr>
          </a:p>
          <a:p>
            <a:pPr>
              <a:buFontTx/>
              <a:buChar char="-"/>
            </a:pPr>
            <a:r>
              <a:rPr lang="en-US" sz="1200" b="1" kern="0" dirty="0" smtClean="0">
                <a:solidFill>
                  <a:srgbClr val="1B5BA2"/>
                </a:solidFill>
                <a:latin typeface="Verdana" pitchFamily="34" charset="0"/>
                <a:ea typeface="SimSun" pitchFamily="2"/>
                <a:cs typeface="Arial" pitchFamily="34" charset="0"/>
              </a:rPr>
              <a:t>Privileged opportunities are offered</a:t>
            </a:r>
            <a:r>
              <a:rPr lang="en-US" sz="1200" b="1" kern="0" baseline="0" dirty="0" smtClean="0">
                <a:solidFill>
                  <a:srgbClr val="1B5BA2"/>
                </a:solidFill>
                <a:latin typeface="Verdana" pitchFamily="34" charset="0"/>
                <a:ea typeface="SimSun" pitchFamily="2"/>
                <a:cs typeface="Arial" pitchFamily="34" charset="0"/>
              </a:rPr>
              <a:t> to students from </a:t>
            </a:r>
            <a:r>
              <a:rPr lang="en-US" sz="1200" b="1" kern="0" dirty="0" smtClean="0">
                <a:solidFill>
                  <a:srgbClr val="1B5BA2"/>
                </a:solidFill>
                <a:latin typeface="Verdana" pitchFamily="34" charset="0"/>
                <a:ea typeface="SimSun" pitchFamily="2"/>
                <a:cs typeface="Arial" pitchFamily="34" charset="0"/>
              </a:rPr>
              <a:t>academia members</a:t>
            </a:r>
            <a:endParaRPr lang="en-GB" dirty="0" smtClean="0">
              <a:solidFill>
                <a:srgbClr val="1B5BA2"/>
              </a:solidFill>
              <a:latin typeface="Verdana" pitchFamily="34" charset="0"/>
            </a:endParaRPr>
          </a:p>
          <a:p>
            <a:pPr>
              <a:buFontTx/>
              <a:buNone/>
            </a:pPr>
            <a:endParaRPr lang="en-US" dirty="0" smtClean="0">
              <a:solidFill>
                <a:srgbClr val="1B5BA2"/>
              </a:solidFill>
            </a:endParaRPr>
          </a:p>
        </p:txBody>
      </p:sp>
      <p:sp>
        <p:nvSpPr>
          <p:cNvPr id="58372" name="Slide Number Placeholder 3"/>
          <p:cNvSpPr>
            <a:spLocks noGrp="1"/>
          </p:cNvSpPr>
          <p:nvPr>
            <p:ph type="sldNum" sz="quarter" idx="5"/>
          </p:nvPr>
        </p:nvSpPr>
        <p:spPr>
          <a:noFill/>
        </p:spPr>
        <p:txBody>
          <a:bodyPr/>
          <a:lstStyle/>
          <a:p>
            <a:fld id="{335CBFC5-B8D3-4DFE-AAA9-19E2DA7A4CB0}" type="slidenum">
              <a:rPr lang="en-US" smtClean="0"/>
              <a:pPr/>
              <a:t>12</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ln/>
        </p:spPr>
        <p:txBody>
          <a:bodyPr/>
          <a:lstStyle/>
          <a:p>
            <a:r>
              <a:rPr lang="en-GB" dirty="0" smtClean="0">
                <a:solidFill>
                  <a:srgbClr val="1B5BA2"/>
                </a:solidFill>
                <a:latin typeface="Verdana" pitchFamily="34" charset="0"/>
              </a:rPr>
              <a:t>ITU-T also encourages</a:t>
            </a:r>
            <a:r>
              <a:rPr lang="en-US" dirty="0" smtClean="0">
                <a:solidFill>
                  <a:srgbClr val="1B5BA2"/>
                </a:solidFill>
                <a:latin typeface="Verdana" pitchFamily="34" charset="0"/>
              </a:rPr>
              <a:t> </a:t>
            </a:r>
            <a:r>
              <a:rPr lang="en-US" b="1" dirty="0" smtClean="0">
                <a:solidFill>
                  <a:srgbClr val="1B5BA2"/>
                </a:solidFill>
                <a:latin typeface="Verdana" pitchFamily="34" charset="0"/>
              </a:rPr>
              <a:t>visits</a:t>
            </a:r>
            <a:r>
              <a:rPr lang="en-US" dirty="0" smtClean="0">
                <a:solidFill>
                  <a:srgbClr val="1B5BA2"/>
                </a:solidFill>
                <a:latin typeface="Verdana" pitchFamily="34" charset="0"/>
              </a:rPr>
              <a:t> and </a:t>
            </a:r>
            <a:r>
              <a:rPr lang="en-US" b="1" dirty="0" smtClean="0">
                <a:solidFill>
                  <a:srgbClr val="1B5BA2"/>
                </a:solidFill>
                <a:latin typeface="Verdana" pitchFamily="34" charset="0"/>
              </a:rPr>
              <a:t>seminars</a:t>
            </a:r>
            <a:r>
              <a:rPr lang="en-US" dirty="0" smtClean="0">
                <a:solidFill>
                  <a:srgbClr val="1B5BA2"/>
                </a:solidFill>
                <a:latin typeface="Verdana" pitchFamily="34" charset="0"/>
              </a:rPr>
              <a:t> for </a:t>
            </a:r>
            <a:r>
              <a:rPr lang="en-GB" dirty="0" smtClean="0">
                <a:solidFill>
                  <a:srgbClr val="1B5BA2"/>
                </a:solidFill>
                <a:latin typeface="Verdana" pitchFamily="34" charset="0"/>
              </a:rPr>
              <a:t>university students to familiarize them with our activities. </a:t>
            </a:r>
          </a:p>
          <a:p>
            <a:endParaRPr lang="en-US" dirty="0" smtClean="0"/>
          </a:p>
        </p:txBody>
      </p:sp>
      <p:sp>
        <p:nvSpPr>
          <p:cNvPr id="59396" name="Slide Number Placeholder 3"/>
          <p:cNvSpPr>
            <a:spLocks noGrp="1"/>
          </p:cNvSpPr>
          <p:nvPr>
            <p:ph type="sldNum" sz="quarter" idx="5"/>
          </p:nvPr>
        </p:nvSpPr>
        <p:spPr>
          <a:noFill/>
        </p:spPr>
        <p:txBody>
          <a:bodyPr/>
          <a:lstStyle/>
          <a:p>
            <a:fld id="{CEC32691-7E22-4721-92B8-4DA1B31E6C0A}" type="slidenum">
              <a:rPr lang="en-US" smtClean="0"/>
              <a:pPr/>
              <a:t>13</a:t>
            </a:fld>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7620000" y="6175375"/>
            <a:ext cx="1281113" cy="501650"/>
          </a:xfrm>
          <a:prstGeom prst="rect">
            <a:avLst/>
          </a:prstGeom>
          <a:noFill/>
          <a:ln w="9525">
            <a:noFill/>
            <a:miter lim="800000"/>
            <a:headEnd/>
            <a:tailEnd/>
          </a:ln>
          <a:effectLst/>
        </p:spPr>
        <p:txBody>
          <a:bodyPr wrap="none">
            <a:spAutoFit/>
          </a:bodyPr>
          <a:lstStyle/>
          <a:p>
            <a:pPr eaLnBrk="0" hangingPunct="0">
              <a:lnSpc>
                <a:spcPct val="90000"/>
              </a:lnSpc>
              <a:defRPr/>
            </a:pPr>
            <a:r>
              <a:rPr lang="en-US" sz="1000" dirty="0">
                <a:solidFill>
                  <a:srgbClr val="FFFFFF"/>
                </a:solidFill>
                <a:latin typeface="Univers" pitchFamily="34" charset="0"/>
                <a:cs typeface="+mn-cs"/>
              </a:rPr>
              <a:t>International</a:t>
            </a:r>
            <a:br>
              <a:rPr lang="en-US" sz="1000" dirty="0">
                <a:solidFill>
                  <a:srgbClr val="FFFFFF"/>
                </a:solidFill>
                <a:latin typeface="Univers" pitchFamily="34" charset="0"/>
                <a:cs typeface="+mn-cs"/>
              </a:rPr>
            </a:br>
            <a:r>
              <a:rPr lang="en-US" sz="1000" dirty="0">
                <a:solidFill>
                  <a:srgbClr val="FFFFFF"/>
                </a:solidFill>
                <a:latin typeface="Univers" pitchFamily="34" charset="0"/>
                <a:cs typeface="+mn-cs"/>
              </a:rPr>
              <a:t>Telecommunication</a:t>
            </a:r>
            <a:br>
              <a:rPr lang="en-US" sz="1000" dirty="0">
                <a:solidFill>
                  <a:srgbClr val="FFFFFF"/>
                </a:solidFill>
                <a:latin typeface="Univers" pitchFamily="34" charset="0"/>
                <a:cs typeface="+mn-cs"/>
              </a:rPr>
            </a:br>
            <a:r>
              <a:rPr lang="en-US" sz="1000" dirty="0">
                <a:solidFill>
                  <a:srgbClr val="FFFFFF"/>
                </a:solidFill>
                <a:latin typeface="Univers" pitchFamily="34" charset="0"/>
                <a:cs typeface="+mn-cs"/>
              </a:rPr>
              <a:t>Union</a:t>
            </a:r>
          </a:p>
        </p:txBody>
      </p:sp>
      <p:sp>
        <p:nvSpPr>
          <p:cNvPr id="5" name="Rectangle 8"/>
          <p:cNvSpPr>
            <a:spLocks noChangeArrowheads="1"/>
          </p:cNvSpPr>
          <p:nvPr/>
        </p:nvSpPr>
        <p:spPr bwMode="auto">
          <a:xfrm>
            <a:off x="6426200" y="4343400"/>
            <a:ext cx="52388" cy="182563"/>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mn-lt"/>
                <a:cs typeface="+mn-cs"/>
              </a:rPr>
              <a:t> </a:t>
            </a:r>
            <a:endParaRPr lang="en-US" sz="2400" dirty="0">
              <a:solidFill>
                <a:srgbClr val="5C5C5C"/>
              </a:solidFill>
              <a:latin typeface="+mn-lt"/>
              <a:cs typeface="+mn-cs"/>
            </a:endParaRPr>
          </a:p>
        </p:txBody>
      </p:sp>
      <p:sp>
        <p:nvSpPr>
          <p:cNvPr id="6" name="Rectangle 9"/>
          <p:cNvSpPr>
            <a:spLocks noChangeArrowheads="1"/>
          </p:cNvSpPr>
          <p:nvPr/>
        </p:nvSpPr>
        <p:spPr bwMode="auto">
          <a:xfrm>
            <a:off x="7319963" y="4524375"/>
            <a:ext cx="52387" cy="182563"/>
          </a:xfrm>
          <a:prstGeom prst="rect">
            <a:avLst/>
          </a:prstGeom>
          <a:noFill/>
          <a:ln w="9525">
            <a:noFill/>
            <a:miter lim="800000"/>
            <a:headEnd/>
            <a:tailEnd/>
          </a:ln>
        </p:spPr>
        <p:txBody>
          <a:bodyPr wrap="none" lIns="0" tIns="0" rIns="0" bIns="0">
            <a:spAutoFit/>
          </a:bodyPr>
          <a:lstStyle/>
          <a:p>
            <a:pPr eaLnBrk="0" hangingPunct="0">
              <a:defRPr/>
            </a:pPr>
            <a:r>
              <a:rPr lang="en-US" sz="1200" b="1" dirty="0">
                <a:solidFill>
                  <a:srgbClr val="0C4B84"/>
                </a:solidFill>
                <a:latin typeface="+mn-lt"/>
                <a:cs typeface="+mn-cs"/>
              </a:rPr>
              <a:t> </a:t>
            </a:r>
            <a:endParaRPr lang="en-US" sz="2400" dirty="0">
              <a:solidFill>
                <a:srgbClr val="5C5C5C"/>
              </a:solidFill>
              <a:latin typeface="+mn-lt"/>
              <a:cs typeface="+mn-cs"/>
            </a:endParaRPr>
          </a:p>
        </p:txBody>
      </p:sp>
      <p:sp>
        <p:nvSpPr>
          <p:cNvPr id="7" name="Rectangle 10"/>
          <p:cNvSpPr>
            <a:spLocks noChangeArrowheads="1"/>
          </p:cNvSpPr>
          <p:nvPr/>
        </p:nvSpPr>
        <p:spPr bwMode="auto">
          <a:xfrm>
            <a:off x="5280025" y="4802188"/>
            <a:ext cx="44450" cy="152400"/>
          </a:xfrm>
          <a:prstGeom prst="rect">
            <a:avLst/>
          </a:prstGeom>
          <a:noFill/>
          <a:ln w="9525">
            <a:noFill/>
            <a:miter lim="800000"/>
            <a:headEnd/>
            <a:tailEnd/>
          </a:ln>
        </p:spPr>
        <p:txBody>
          <a:bodyPr wrap="none" lIns="0" tIns="0" rIns="0" bIns="0">
            <a:spAutoFit/>
          </a:bodyPr>
          <a:lstStyle/>
          <a:p>
            <a:pPr eaLnBrk="0" hangingPunct="0">
              <a:defRPr/>
            </a:pPr>
            <a:r>
              <a:rPr lang="en-US" sz="1000" dirty="0">
                <a:solidFill>
                  <a:srgbClr val="000000"/>
                </a:solidFill>
                <a:latin typeface="+mn-lt"/>
                <a:cs typeface="+mn-cs"/>
              </a:rPr>
              <a:t> </a:t>
            </a:r>
            <a:endParaRPr lang="en-US" sz="2400" dirty="0">
              <a:solidFill>
                <a:srgbClr val="5C5C5C"/>
              </a:solidFill>
              <a:latin typeface="+mn-lt"/>
              <a:cs typeface="+mn-cs"/>
            </a:endParaRPr>
          </a:p>
        </p:txBody>
      </p:sp>
      <p:sp>
        <p:nvSpPr>
          <p:cNvPr id="8" name="Line 25"/>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eaLnBrk="0" hangingPunct="0">
              <a:buClr>
                <a:srgbClr val="5C5C5C"/>
              </a:buClr>
              <a:buFont typeface="Arial" pitchFamily="34" charset="0"/>
              <a:buNone/>
              <a:defRPr/>
            </a:pPr>
            <a:endParaRPr lang="en-US" sz="1600" dirty="0">
              <a:solidFill>
                <a:srgbClr val="FFFFFF"/>
              </a:solidFill>
              <a:latin typeface="Times New Roman" pitchFamily="18" charset="0"/>
              <a:cs typeface="+mn-cs"/>
            </a:endParaRPr>
          </a:p>
        </p:txBody>
      </p:sp>
      <p:sp>
        <p:nvSpPr>
          <p:cNvPr id="179203" name="Rectangle 3"/>
          <p:cNvSpPr>
            <a:spLocks noGrp="1" noChangeArrowheads="1"/>
          </p:cNvSpPr>
          <p:nvPr>
            <p:ph type="ctrTitle"/>
          </p:nvPr>
        </p:nvSpPr>
        <p:spPr>
          <a:xfrm>
            <a:off x="1403350" y="2349500"/>
            <a:ext cx="7054850" cy="863600"/>
          </a:xfrm>
        </p:spPr>
        <p:txBody>
          <a:bodyPr/>
          <a:lstStyle>
            <a:lvl1pPr>
              <a:defRPr sz="4000"/>
            </a:lvl1pPr>
          </a:lstStyle>
          <a:p>
            <a:r>
              <a:rPr lang="en-US"/>
              <a:t>Click to edit Master title style</a:t>
            </a:r>
          </a:p>
        </p:txBody>
      </p:sp>
      <p:sp>
        <p:nvSpPr>
          <p:cNvPr id="179204" name="Rectangle 4"/>
          <p:cNvSpPr>
            <a:spLocks noGrp="1" noChangeArrowheads="1"/>
          </p:cNvSpPr>
          <p:nvPr>
            <p:ph type="subTitle" idx="1"/>
          </p:nvPr>
        </p:nvSpPr>
        <p:spPr>
          <a:xfrm>
            <a:off x="1371600" y="3429000"/>
            <a:ext cx="6400800" cy="2447925"/>
          </a:xfrm>
        </p:spPr>
        <p:txBody>
          <a:bodyPr/>
          <a:lstStyle>
            <a:lvl1pPr marL="0" indent="0" algn="ctr">
              <a:buFont typeface="Wingdings" pitchFamily="2" charset="2"/>
              <a:buNone/>
              <a:defRPr sz="2400"/>
            </a:lvl1pPr>
          </a:lstStyle>
          <a:p>
            <a:r>
              <a:rPr lang="en-US"/>
              <a:t>Click to edit Master subtitle style</a:t>
            </a:r>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p:txBody>
          <a:bodyPr/>
          <a:lstStyle>
            <a:lvl1pPr fontAlgn="auto">
              <a:spcBef>
                <a:spcPts val="0"/>
              </a:spcBef>
              <a:spcAft>
                <a:spcPts val="0"/>
              </a:spcAft>
              <a:defRPr/>
            </a:lvl1pPr>
          </a:lstStyle>
          <a:p>
            <a:pPr>
              <a:defRPr/>
            </a:pPr>
            <a:fld id="{AFAF2563-80FE-4A79-9BF3-9CC24F028EAD}" type="slidenum">
              <a:rPr lang="en-US"/>
              <a:pPr>
                <a:defRPr/>
              </a:pPr>
              <a:t>‹#›</a:t>
            </a:fld>
            <a:endParaRPr lang="en-US" dirty="0"/>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52513"/>
            <a:ext cx="1943100" cy="51927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4213" y="1052513"/>
            <a:ext cx="5678487" cy="51927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p:txBody>
          <a:bodyPr/>
          <a:lstStyle>
            <a:lvl1pPr fontAlgn="auto">
              <a:spcBef>
                <a:spcPts val="0"/>
              </a:spcBef>
              <a:spcAft>
                <a:spcPts val="0"/>
              </a:spcAft>
              <a:defRPr/>
            </a:lvl1pPr>
          </a:lstStyle>
          <a:p>
            <a:pPr>
              <a:defRPr/>
            </a:pPr>
            <a:fld id="{DF8DEC5B-37AB-4943-AA5C-7CE26BA8FF15}" type="slidenum">
              <a:rPr lang="en-US"/>
              <a:pPr>
                <a:defRPr/>
              </a:pPr>
              <a:t>‹#›</a:t>
            </a:fld>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3"/>
          <p:cNvSpPr>
            <a:spLocks noGrp="1" noChangeArrowheads="1"/>
          </p:cNvSpPr>
          <p:nvPr>
            <p:ph type="sldNum" sz="quarter" idx="10"/>
          </p:nvPr>
        </p:nvSpPr>
        <p:spPr>
          <a:xfrm>
            <a:off x="8543344" y="6381750"/>
            <a:ext cx="184731" cy="246221"/>
          </a:xfrm>
        </p:spPr>
        <p:txBody>
          <a:bodyPr/>
          <a:lstStyle>
            <a:lvl1pPr fontAlgn="auto">
              <a:spcBef>
                <a:spcPts val="0"/>
              </a:spcBef>
              <a:spcAft>
                <a:spcPts val="0"/>
              </a:spcAft>
              <a:defRPr/>
            </a:lvl1pPr>
          </a:lstStyle>
          <a:p>
            <a:pPr>
              <a:defRPr/>
            </a:pPr>
            <a:endParaRPr lang="en-US" dirty="0"/>
          </a:p>
        </p:txBody>
      </p:sp>
    </p:spTree>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3"/>
          <p:cNvSpPr>
            <a:spLocks noGrp="1" noChangeArrowheads="1"/>
          </p:cNvSpPr>
          <p:nvPr>
            <p:ph type="sldNum" sz="quarter" idx="10"/>
          </p:nvPr>
        </p:nvSpPr>
        <p:spPr/>
        <p:txBody>
          <a:bodyPr/>
          <a:lstStyle>
            <a:lvl1pPr fontAlgn="auto">
              <a:spcBef>
                <a:spcPts val="0"/>
              </a:spcBef>
              <a:spcAft>
                <a:spcPts val="0"/>
              </a:spcAft>
              <a:defRPr/>
            </a:lvl1pPr>
          </a:lstStyle>
          <a:p>
            <a:pPr>
              <a:defRPr/>
            </a:pPr>
            <a:fld id="{E93AC3E8-E245-4128-8FF4-41DA9788ACF4}" type="slidenum">
              <a:rPr lang="en-US"/>
              <a:pPr>
                <a:defRPr/>
              </a:pPr>
              <a:t>‹#›</a:t>
            </a:fld>
            <a:endParaRPr lang="en-US" dirty="0"/>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4213" y="1844675"/>
            <a:ext cx="381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844675"/>
            <a:ext cx="3810000" cy="44005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3"/>
          <p:cNvSpPr>
            <a:spLocks noGrp="1" noChangeArrowheads="1"/>
          </p:cNvSpPr>
          <p:nvPr>
            <p:ph type="sldNum" sz="quarter" idx="10"/>
          </p:nvPr>
        </p:nvSpPr>
        <p:spPr/>
        <p:txBody>
          <a:bodyPr/>
          <a:lstStyle>
            <a:lvl1pPr fontAlgn="auto">
              <a:spcBef>
                <a:spcPts val="0"/>
              </a:spcBef>
              <a:spcAft>
                <a:spcPts val="0"/>
              </a:spcAft>
              <a:defRPr/>
            </a:lvl1pPr>
          </a:lstStyle>
          <a:p>
            <a:pPr>
              <a:defRPr/>
            </a:pPr>
            <a:fld id="{A6EF59C8-EE4B-40ED-8BBB-4A958F1267F2}" type="slidenum">
              <a:rPr lang="en-US"/>
              <a:pPr>
                <a:defRPr/>
              </a:pPr>
              <a:t>‹#›</a:t>
            </a:fld>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3"/>
          <p:cNvSpPr>
            <a:spLocks noGrp="1" noChangeArrowheads="1"/>
          </p:cNvSpPr>
          <p:nvPr>
            <p:ph type="sldNum" sz="quarter" idx="10"/>
          </p:nvPr>
        </p:nvSpPr>
        <p:spPr/>
        <p:txBody>
          <a:bodyPr/>
          <a:lstStyle>
            <a:lvl1pPr fontAlgn="auto">
              <a:spcBef>
                <a:spcPts val="0"/>
              </a:spcBef>
              <a:spcAft>
                <a:spcPts val="0"/>
              </a:spcAft>
              <a:defRPr/>
            </a:lvl1pPr>
          </a:lstStyle>
          <a:p>
            <a:pPr>
              <a:defRPr/>
            </a:pPr>
            <a:fld id="{FCF150D3-32A7-4B86-A7E7-988842FE7D3A}" type="slidenum">
              <a:rPr lang="en-US"/>
              <a:pPr>
                <a:defRPr/>
              </a:pPr>
              <a:t>‹#›</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Rectangle 43"/>
          <p:cNvSpPr>
            <a:spLocks noGrp="1" noChangeArrowheads="1"/>
          </p:cNvSpPr>
          <p:nvPr>
            <p:ph type="sldNum" sz="quarter" idx="10"/>
          </p:nvPr>
        </p:nvSpPr>
        <p:spPr/>
        <p:txBody>
          <a:bodyPr/>
          <a:lstStyle>
            <a:lvl1pPr fontAlgn="auto">
              <a:spcBef>
                <a:spcPts val="0"/>
              </a:spcBef>
              <a:spcAft>
                <a:spcPts val="0"/>
              </a:spcAft>
              <a:defRPr/>
            </a:lvl1pPr>
          </a:lstStyle>
          <a:p>
            <a:pPr>
              <a:defRPr/>
            </a:pPr>
            <a:fld id="{D529AE23-EFD1-48E1-BB68-0347C242B5ED}" type="slidenum">
              <a:rPr lang="en-US"/>
              <a:pPr>
                <a:defRPr/>
              </a:pPr>
              <a:t>‹#›</a:t>
            </a:fld>
            <a:endParaRPr lang="en-US" dirty="0"/>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3"/>
          <p:cNvSpPr>
            <a:spLocks noGrp="1" noChangeArrowheads="1"/>
          </p:cNvSpPr>
          <p:nvPr>
            <p:ph type="sldNum" sz="quarter" idx="10"/>
          </p:nvPr>
        </p:nvSpPr>
        <p:spPr/>
        <p:txBody>
          <a:bodyPr/>
          <a:lstStyle>
            <a:lvl1pPr fontAlgn="auto">
              <a:spcBef>
                <a:spcPts val="0"/>
              </a:spcBef>
              <a:spcAft>
                <a:spcPts val="0"/>
              </a:spcAft>
              <a:defRPr/>
            </a:lvl1pPr>
          </a:lstStyle>
          <a:p>
            <a:pPr>
              <a:defRPr/>
            </a:pPr>
            <a:fld id="{3AFA9CBD-ED24-4387-AB46-4B5125922168}" type="slidenum">
              <a:rPr lang="en-US"/>
              <a:pPr>
                <a:defRPr/>
              </a:pPr>
              <a:t>‹#›</a:t>
            </a:fld>
            <a:endParaRPr lang="en-US" dirty="0"/>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p:txBody>
          <a:bodyPr/>
          <a:lstStyle>
            <a:lvl1pPr fontAlgn="auto">
              <a:spcBef>
                <a:spcPts val="0"/>
              </a:spcBef>
              <a:spcAft>
                <a:spcPts val="0"/>
              </a:spcAft>
              <a:defRPr/>
            </a:lvl1pPr>
          </a:lstStyle>
          <a:p>
            <a:pPr>
              <a:defRPr/>
            </a:pPr>
            <a:fld id="{C64A2CAD-11E3-4E41-BCD6-C366D4835358}" type="slidenum">
              <a:rPr lang="en-US"/>
              <a:pPr>
                <a:defRPr/>
              </a:pPr>
              <a:t>‹#›</a:t>
            </a:fld>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3"/>
          <p:cNvSpPr>
            <a:spLocks noGrp="1" noChangeArrowheads="1"/>
          </p:cNvSpPr>
          <p:nvPr>
            <p:ph type="sldNum" sz="quarter" idx="10"/>
          </p:nvPr>
        </p:nvSpPr>
        <p:spPr/>
        <p:txBody>
          <a:bodyPr/>
          <a:lstStyle>
            <a:lvl1pPr fontAlgn="auto">
              <a:spcBef>
                <a:spcPts val="0"/>
              </a:spcBef>
              <a:spcAft>
                <a:spcPts val="0"/>
              </a:spcAft>
              <a:defRPr/>
            </a:lvl1pPr>
          </a:lstStyle>
          <a:p>
            <a:pPr>
              <a:defRPr/>
            </a:pPr>
            <a:fld id="{30C5383D-436F-4C32-9624-412C06FFB5EB}" type="slidenum">
              <a:rPr lang="en-US"/>
              <a:pPr>
                <a:defRPr/>
              </a:pPr>
              <a:t>‹#›</a:t>
            </a:fld>
            <a:endParaRPr lang="en-US" dirty="0"/>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92" name="Line 68"/>
          <p:cNvSpPr>
            <a:spLocks noChangeShapeType="1"/>
          </p:cNvSpPr>
          <p:nvPr userDrawn="1"/>
        </p:nvSpPr>
        <p:spPr bwMode="auto">
          <a:xfrm flipH="1">
            <a:off x="395288" y="6524625"/>
            <a:ext cx="8280400" cy="0"/>
          </a:xfrm>
          <a:prstGeom prst="line">
            <a:avLst/>
          </a:prstGeom>
          <a:noFill/>
          <a:ln w="22225" cap="rnd">
            <a:solidFill>
              <a:srgbClr val="C0C0C0"/>
            </a:solidFill>
            <a:prstDash val="sysDot"/>
            <a:round/>
            <a:headEnd/>
            <a:tailEnd/>
          </a:ln>
          <a:effectLst/>
        </p:spPr>
        <p:txBody>
          <a:bodyPr/>
          <a:lstStyle/>
          <a:p>
            <a:pPr eaLnBrk="0" hangingPunct="0">
              <a:buClr>
                <a:srgbClr val="5C5C5C"/>
              </a:buClr>
              <a:buFont typeface="Arial" pitchFamily="34" charset="0"/>
              <a:buNone/>
              <a:defRPr/>
            </a:pPr>
            <a:endParaRPr lang="en-US" sz="1600" dirty="0">
              <a:solidFill>
                <a:srgbClr val="FFFFFF"/>
              </a:solidFill>
              <a:latin typeface="Times New Roman" pitchFamily="18" charset="0"/>
              <a:cs typeface="+mn-cs"/>
            </a:endParaRPr>
          </a:p>
        </p:txBody>
      </p:sp>
      <p:sp>
        <p:nvSpPr>
          <p:cNvPr id="1028" name="Rectangle 2"/>
          <p:cNvSpPr>
            <a:spLocks noGrp="1" noChangeArrowheads="1"/>
          </p:cNvSpPr>
          <p:nvPr>
            <p:ph type="title"/>
          </p:nvPr>
        </p:nvSpPr>
        <p:spPr bwMode="auto">
          <a:xfrm>
            <a:off x="685800" y="1052513"/>
            <a:ext cx="7772400" cy="6413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r>
              <a:rPr lang="en-US" smtClean="0"/>
              <a:t>Click to edit Master title style</a:t>
            </a:r>
          </a:p>
        </p:txBody>
      </p:sp>
      <p:sp>
        <p:nvSpPr>
          <p:cNvPr id="1029" name="Rectangle 3"/>
          <p:cNvSpPr>
            <a:spLocks noGrp="1" noChangeArrowheads="1"/>
          </p:cNvSpPr>
          <p:nvPr>
            <p:ph type="body" idx="1"/>
          </p:nvPr>
        </p:nvSpPr>
        <p:spPr bwMode="auto">
          <a:xfrm>
            <a:off x="684213" y="1844675"/>
            <a:ext cx="7772400" cy="44005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pic>
        <p:nvPicPr>
          <p:cNvPr id="1031" name="Picture 71" descr="BandoBleusurblanc-E"/>
          <p:cNvPicPr>
            <a:picLocks noChangeAspect="1" noChangeArrowheads="1"/>
          </p:cNvPicPr>
          <p:nvPr userDrawn="1"/>
        </p:nvPicPr>
        <p:blipFill>
          <a:blip r:embed="rId13" cstate="print"/>
          <a:srcRect l="55139"/>
          <a:stretch>
            <a:fillRect/>
          </a:stretch>
        </p:blipFill>
        <p:spPr bwMode="auto">
          <a:xfrm>
            <a:off x="6948488" y="115888"/>
            <a:ext cx="2051050" cy="782637"/>
          </a:xfrm>
          <a:prstGeom prst="rect">
            <a:avLst/>
          </a:prstGeom>
          <a:noFill/>
          <a:ln w="9525">
            <a:noFill/>
            <a:miter lim="800000"/>
            <a:headEnd/>
            <a:tailEnd/>
          </a:ln>
        </p:spPr>
      </p:pic>
      <p:sp>
        <p:nvSpPr>
          <p:cNvPr id="1097" name="Text Box 73"/>
          <p:cNvSpPr txBox="1">
            <a:spLocks noChangeArrowheads="1"/>
          </p:cNvSpPr>
          <p:nvPr userDrawn="1"/>
        </p:nvSpPr>
        <p:spPr bwMode="auto">
          <a:xfrm>
            <a:off x="4418013" y="404813"/>
            <a:ext cx="2674937" cy="260350"/>
          </a:xfrm>
          <a:prstGeom prst="rect">
            <a:avLst/>
          </a:prstGeom>
          <a:noFill/>
          <a:ln w="9525">
            <a:noFill/>
            <a:miter lim="800000"/>
            <a:headEnd/>
            <a:tailEnd/>
          </a:ln>
          <a:effectLst/>
        </p:spPr>
        <p:txBody>
          <a:bodyPr>
            <a:spAutoFit/>
          </a:bodyPr>
          <a:lstStyle/>
          <a:p>
            <a:pPr algn="r" eaLnBrk="0" hangingPunct="0">
              <a:defRPr/>
            </a:pPr>
            <a:r>
              <a:rPr lang="en-US" sz="1100" b="1" dirty="0">
                <a:solidFill>
                  <a:srgbClr val="1B5BA2"/>
                </a:solidFill>
                <a:cs typeface="+mn-cs"/>
              </a:rPr>
              <a:t>Committed to Connecting the World</a:t>
            </a:r>
          </a:p>
        </p:txBody>
      </p:sp>
      <p:sp>
        <p:nvSpPr>
          <p:cNvPr id="1098" name="Line 74"/>
          <p:cNvSpPr>
            <a:spLocks noChangeShapeType="1"/>
          </p:cNvSpPr>
          <p:nvPr userDrawn="1"/>
        </p:nvSpPr>
        <p:spPr bwMode="auto">
          <a:xfrm flipH="1">
            <a:off x="395288" y="549275"/>
            <a:ext cx="4105275" cy="0"/>
          </a:xfrm>
          <a:prstGeom prst="line">
            <a:avLst/>
          </a:prstGeom>
          <a:noFill/>
          <a:ln w="22225" cap="rnd">
            <a:solidFill>
              <a:srgbClr val="C0C0C0"/>
            </a:solidFill>
            <a:prstDash val="sysDot"/>
            <a:round/>
            <a:headEnd/>
            <a:tailEnd/>
          </a:ln>
          <a:effectLst/>
        </p:spPr>
        <p:txBody>
          <a:bodyPr/>
          <a:lstStyle/>
          <a:p>
            <a:pPr eaLnBrk="0" hangingPunct="0">
              <a:buClr>
                <a:srgbClr val="5C5C5C"/>
              </a:buClr>
              <a:buFont typeface="Arial" pitchFamily="34" charset="0"/>
              <a:buNone/>
              <a:defRPr/>
            </a:pPr>
            <a:endParaRPr lang="en-US" sz="1600" dirty="0">
              <a:solidFill>
                <a:srgbClr val="FFFFFF"/>
              </a:solidFill>
              <a:latin typeface="Times New Roman" pitchFamily="18" charset="0"/>
              <a:cs typeface="+mn-cs"/>
            </a:endParaRPr>
          </a:p>
        </p:txBody>
      </p:sp>
      <p:sp>
        <p:nvSpPr>
          <p:cNvPr id="1067" name="Rectangle 43"/>
          <p:cNvSpPr>
            <a:spLocks noGrp="1" noChangeArrowheads="1"/>
          </p:cNvSpPr>
          <p:nvPr>
            <p:ph type="sldNum" sz="quarter" idx="4"/>
          </p:nvPr>
        </p:nvSpPr>
        <p:spPr bwMode="auto">
          <a:xfrm>
            <a:off x="8388350" y="6381750"/>
            <a:ext cx="339725" cy="244475"/>
          </a:xfrm>
          <a:prstGeom prst="rect">
            <a:avLst/>
          </a:prstGeom>
          <a:solidFill>
            <a:schemeClr val="bg1"/>
          </a:solidFill>
          <a:ln w="9525">
            <a:noFill/>
            <a:miter lim="800000"/>
            <a:headEnd/>
            <a:tailEnd/>
          </a:ln>
          <a:effectLst/>
        </p:spPr>
        <p:txBody>
          <a:bodyPr vert="horz" wrap="none" lIns="91440" tIns="45720" rIns="91440" bIns="45720" numCol="1" anchor="t" anchorCtr="0" compatLnSpc="1">
            <a:prstTxWarp prst="textNoShape">
              <a:avLst/>
            </a:prstTxWarp>
            <a:spAutoFit/>
          </a:bodyPr>
          <a:lstStyle>
            <a:lvl1pPr algn="r" eaLnBrk="1" hangingPunct="1">
              <a:buClrTx/>
              <a:buFontTx/>
              <a:buNone/>
              <a:defRPr sz="1000">
                <a:solidFill>
                  <a:srgbClr val="0E438A"/>
                </a:solidFill>
                <a:latin typeface="Zurich BT" charset="0"/>
                <a:cs typeface="Times New Roman" pitchFamily="18" charset="0"/>
              </a:defRPr>
            </a:lvl1pPr>
          </a:lstStyle>
          <a:p>
            <a:pPr>
              <a:defRPr/>
            </a:pPr>
            <a:fld id="{1B0F1052-3062-4ED7-87DF-61845D456F81}"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Lst>
  <p:transition>
    <p:fade/>
  </p:transition>
  <p:timing>
    <p:tnLst>
      <p:par>
        <p:cTn id="1" dur="indefinite" restart="never" nodeType="tmRoot"/>
      </p:par>
    </p:tnLst>
  </p:timing>
  <p:hf sldNum="0" hdr="0" ftr="0"/>
  <p:txStyles>
    <p:titleStyle>
      <a:lvl1pPr algn="ctr" rtl="0" eaLnBrk="0" fontAlgn="base" hangingPunct="0">
        <a:spcBef>
          <a:spcPct val="0"/>
        </a:spcBef>
        <a:spcAft>
          <a:spcPct val="0"/>
        </a:spcAft>
        <a:defRPr sz="3600" b="1">
          <a:solidFill>
            <a:srgbClr val="1B5BA2"/>
          </a:solidFill>
          <a:latin typeface="+mj-lt"/>
          <a:ea typeface="+mj-ea"/>
          <a:cs typeface="+mj-cs"/>
        </a:defRPr>
      </a:lvl1pPr>
      <a:lvl2pPr algn="ctr" rtl="0" eaLnBrk="0" fontAlgn="base" hangingPunct="0">
        <a:spcBef>
          <a:spcPct val="0"/>
        </a:spcBef>
        <a:spcAft>
          <a:spcPct val="0"/>
        </a:spcAft>
        <a:defRPr sz="3600" b="1">
          <a:solidFill>
            <a:srgbClr val="1B5BA2"/>
          </a:solidFill>
          <a:latin typeface="Verdana" pitchFamily="34" charset="0"/>
        </a:defRPr>
      </a:lvl2pPr>
      <a:lvl3pPr algn="ctr" rtl="0" eaLnBrk="0" fontAlgn="base" hangingPunct="0">
        <a:spcBef>
          <a:spcPct val="0"/>
        </a:spcBef>
        <a:spcAft>
          <a:spcPct val="0"/>
        </a:spcAft>
        <a:defRPr sz="3600" b="1">
          <a:solidFill>
            <a:srgbClr val="1B5BA2"/>
          </a:solidFill>
          <a:latin typeface="Verdana" pitchFamily="34" charset="0"/>
        </a:defRPr>
      </a:lvl3pPr>
      <a:lvl4pPr algn="ctr" rtl="0" eaLnBrk="0" fontAlgn="base" hangingPunct="0">
        <a:spcBef>
          <a:spcPct val="0"/>
        </a:spcBef>
        <a:spcAft>
          <a:spcPct val="0"/>
        </a:spcAft>
        <a:defRPr sz="3600" b="1">
          <a:solidFill>
            <a:srgbClr val="1B5BA2"/>
          </a:solidFill>
          <a:latin typeface="Verdana" pitchFamily="34" charset="0"/>
        </a:defRPr>
      </a:lvl4pPr>
      <a:lvl5pPr algn="ctr" rtl="0" eaLnBrk="0" fontAlgn="base" hangingPunct="0">
        <a:spcBef>
          <a:spcPct val="0"/>
        </a:spcBef>
        <a:spcAft>
          <a:spcPct val="0"/>
        </a:spcAft>
        <a:defRPr sz="3600" b="1">
          <a:solidFill>
            <a:srgbClr val="1B5BA2"/>
          </a:solidFill>
          <a:latin typeface="Verdana" pitchFamily="34" charset="0"/>
        </a:defRPr>
      </a:lvl5pPr>
      <a:lvl6pPr marL="457200" algn="ctr" rtl="0" eaLnBrk="0" fontAlgn="base" hangingPunct="0">
        <a:spcBef>
          <a:spcPct val="0"/>
        </a:spcBef>
        <a:spcAft>
          <a:spcPct val="0"/>
        </a:spcAft>
        <a:defRPr sz="3600" b="1">
          <a:solidFill>
            <a:srgbClr val="1B5BA2"/>
          </a:solidFill>
          <a:latin typeface="Verdana" pitchFamily="34" charset="0"/>
        </a:defRPr>
      </a:lvl6pPr>
      <a:lvl7pPr marL="914400" algn="ctr" rtl="0" eaLnBrk="0" fontAlgn="base" hangingPunct="0">
        <a:spcBef>
          <a:spcPct val="0"/>
        </a:spcBef>
        <a:spcAft>
          <a:spcPct val="0"/>
        </a:spcAft>
        <a:defRPr sz="3600" b="1">
          <a:solidFill>
            <a:srgbClr val="1B5BA2"/>
          </a:solidFill>
          <a:latin typeface="Verdana" pitchFamily="34" charset="0"/>
        </a:defRPr>
      </a:lvl7pPr>
      <a:lvl8pPr marL="1371600" algn="ctr" rtl="0" eaLnBrk="0" fontAlgn="base" hangingPunct="0">
        <a:spcBef>
          <a:spcPct val="0"/>
        </a:spcBef>
        <a:spcAft>
          <a:spcPct val="0"/>
        </a:spcAft>
        <a:defRPr sz="3600" b="1">
          <a:solidFill>
            <a:srgbClr val="1B5BA2"/>
          </a:solidFill>
          <a:latin typeface="Verdana" pitchFamily="34" charset="0"/>
        </a:defRPr>
      </a:lvl8pPr>
      <a:lvl9pPr marL="1828800" algn="ctr" rtl="0" eaLnBrk="0" fontAlgn="base" hangingPunct="0">
        <a:spcBef>
          <a:spcPct val="0"/>
        </a:spcBef>
        <a:spcAft>
          <a:spcPct val="0"/>
        </a:spcAft>
        <a:defRPr sz="3600" b="1">
          <a:solidFill>
            <a:srgbClr val="1B5BA2"/>
          </a:solidFill>
          <a:latin typeface="Verdana" pitchFamily="34" charset="0"/>
        </a:defRPr>
      </a:lvl9pPr>
    </p:titleStyle>
    <p:bodyStyle>
      <a:lvl1pPr marL="342900" indent="-342900" algn="l" rtl="0" eaLnBrk="0" fontAlgn="base" hangingPunct="0">
        <a:spcBef>
          <a:spcPct val="20000"/>
        </a:spcBef>
        <a:spcAft>
          <a:spcPct val="0"/>
        </a:spcAft>
        <a:buClr>
          <a:srgbClr val="0E438A"/>
        </a:buClr>
        <a:buSzPct val="110000"/>
        <a:buFont typeface="Wingdings" pitchFamily="2" charset="2"/>
        <a:buChar char="§"/>
        <a:defRPr sz="3200">
          <a:solidFill>
            <a:srgbClr val="5C5C5C"/>
          </a:solidFill>
          <a:latin typeface="+mn-lt"/>
          <a:ea typeface="+mn-ea"/>
          <a:cs typeface="+mn-cs"/>
        </a:defRPr>
      </a:lvl1pPr>
      <a:lvl2pPr marL="742950" indent="-285750" algn="l" rtl="0" eaLnBrk="0" fontAlgn="base" hangingPunct="0">
        <a:spcBef>
          <a:spcPct val="20000"/>
        </a:spcBef>
        <a:spcAft>
          <a:spcPct val="0"/>
        </a:spcAft>
        <a:buClr>
          <a:srgbClr val="0099CC"/>
        </a:buClr>
        <a:buFont typeface="Wingdings" pitchFamily="2" charset="2"/>
        <a:buChar char="Ø"/>
        <a:defRPr sz="2800">
          <a:solidFill>
            <a:srgbClr val="5C5C5C"/>
          </a:solidFill>
          <a:latin typeface="+mn-lt"/>
        </a:defRPr>
      </a:lvl2pPr>
      <a:lvl3pPr marL="1143000" indent="-228600" algn="l" rtl="0" eaLnBrk="0" fontAlgn="base" hangingPunct="0">
        <a:spcBef>
          <a:spcPct val="20000"/>
        </a:spcBef>
        <a:spcAft>
          <a:spcPct val="0"/>
        </a:spcAft>
        <a:buClr>
          <a:srgbClr val="0099CC"/>
        </a:buClr>
        <a:buFont typeface="Wingdings" pitchFamily="2" charset="2"/>
        <a:buChar char="§"/>
        <a:defRPr sz="2400">
          <a:solidFill>
            <a:srgbClr val="5C5C5C"/>
          </a:solidFill>
          <a:latin typeface="+mn-lt"/>
        </a:defRPr>
      </a:lvl3pPr>
      <a:lvl4pPr marL="1600200" indent="-228600" algn="l" rtl="0" eaLnBrk="0" fontAlgn="base" hangingPunct="0">
        <a:spcBef>
          <a:spcPct val="20000"/>
        </a:spcBef>
        <a:spcAft>
          <a:spcPct val="0"/>
        </a:spcAft>
        <a:buFont typeface="Verdana" pitchFamily="34" charset="0"/>
        <a:buChar char="–"/>
        <a:defRPr sz="2000">
          <a:solidFill>
            <a:srgbClr val="5C5C5C"/>
          </a:solidFill>
          <a:latin typeface="+mn-lt"/>
        </a:defRPr>
      </a:lvl4pPr>
      <a:lvl5pPr marL="2057400" indent="-228600" algn="l" rtl="0" eaLnBrk="0" fontAlgn="base" hangingPunct="0">
        <a:spcBef>
          <a:spcPct val="20000"/>
        </a:spcBef>
        <a:spcAft>
          <a:spcPct val="0"/>
        </a:spcAft>
        <a:buFont typeface="Verdana" pitchFamily="34" charset="0"/>
        <a:buChar char="–"/>
        <a:defRPr sz="2000">
          <a:solidFill>
            <a:srgbClr val="5C5C5C"/>
          </a:solidFill>
          <a:latin typeface="+mn-lt"/>
        </a:defRPr>
      </a:lvl5pPr>
      <a:lvl6pPr marL="2514600" indent="-228600" algn="l" rtl="0" eaLnBrk="0" fontAlgn="base" hangingPunct="0">
        <a:spcBef>
          <a:spcPct val="20000"/>
        </a:spcBef>
        <a:spcAft>
          <a:spcPct val="0"/>
        </a:spcAft>
        <a:buFont typeface="Verdana" pitchFamily="34" charset="0"/>
        <a:buChar char="–"/>
        <a:defRPr sz="2000">
          <a:solidFill>
            <a:srgbClr val="5C5C5C"/>
          </a:solidFill>
          <a:latin typeface="+mn-lt"/>
        </a:defRPr>
      </a:lvl6pPr>
      <a:lvl7pPr marL="2971800" indent="-228600" algn="l" rtl="0" eaLnBrk="0" fontAlgn="base" hangingPunct="0">
        <a:spcBef>
          <a:spcPct val="20000"/>
        </a:spcBef>
        <a:spcAft>
          <a:spcPct val="0"/>
        </a:spcAft>
        <a:buFont typeface="Verdana" pitchFamily="34" charset="0"/>
        <a:buChar char="–"/>
        <a:defRPr sz="2000">
          <a:solidFill>
            <a:srgbClr val="5C5C5C"/>
          </a:solidFill>
          <a:latin typeface="+mn-lt"/>
        </a:defRPr>
      </a:lvl7pPr>
      <a:lvl8pPr marL="3429000" indent="-228600" algn="l" rtl="0" eaLnBrk="0" fontAlgn="base" hangingPunct="0">
        <a:spcBef>
          <a:spcPct val="20000"/>
        </a:spcBef>
        <a:spcAft>
          <a:spcPct val="0"/>
        </a:spcAft>
        <a:buFont typeface="Verdana" pitchFamily="34" charset="0"/>
        <a:buChar char="–"/>
        <a:defRPr sz="2000">
          <a:solidFill>
            <a:srgbClr val="5C5C5C"/>
          </a:solidFill>
          <a:latin typeface="+mn-lt"/>
        </a:defRPr>
      </a:lvl8pPr>
      <a:lvl9pPr marL="3886200" indent="-228600" algn="l" rtl="0" eaLnBrk="0" fontAlgn="base" hangingPunct="0">
        <a:spcBef>
          <a:spcPct val="20000"/>
        </a:spcBef>
        <a:spcAft>
          <a:spcPct val="0"/>
        </a:spcAft>
        <a:buFont typeface="Verdana" pitchFamily="34" charset="0"/>
        <a:buChar char="–"/>
        <a:defRPr sz="2000">
          <a:solidFill>
            <a:srgbClr val="5C5C5C"/>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www.google.com/imgres?imgurl=http://diversitymbamagazine.com/wp-content/woo_custom/21-networking.jpg&amp;imgrefurl=http://diversitymbamagazine.com/high-impact-networking&amp;usg=__sfqOqBkturiOpS95wI_UA8n2Vg4=&amp;h=380&amp;w=380&amp;sz=26&amp;hl=en&amp;start=5&amp;zoom=1&amp;um=1&amp;itbs=1&amp;tbnid=bxMwE-rTw5p3SM:&amp;tbnh=123&amp;tbnw=123&amp;prev=/search?q=networking&amp;um=1&amp;hl=en&amp;sa=N&amp;rls=com.microsoft:en-us:IE-SearchBox&amp;ndsp=18&amp;biw=1345&amp;bih=567&amp;tbm=isch&amp;ei=iJnPTYPpIcOp8AOmntjsDQ" TargetMode="Externa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44.jpeg"/><Relationship Id="rId13" Type="http://schemas.openxmlformats.org/officeDocument/2006/relationships/hyperlink" Target="http://www.itu.int/en/ITU-T/techwatch/Pages/submarinenetworks.aspx" TargetMode="External"/><Relationship Id="rId18" Type="http://schemas.openxmlformats.org/officeDocument/2006/relationships/image" Target="../media/image49.jpeg"/><Relationship Id="rId3" Type="http://schemas.openxmlformats.org/officeDocument/2006/relationships/hyperlink" Target="http://www.itu.int/en/ITU-T/techwatch/Pages/cloud-computing-privacy.aspx" TargetMode="External"/><Relationship Id="rId21" Type="http://schemas.openxmlformats.org/officeDocument/2006/relationships/hyperlink" Target="http://www.itu.int/en/ITU-T/techwatch/Pages/smart-city-Seoul.aspx" TargetMode="External"/><Relationship Id="rId7" Type="http://schemas.openxmlformats.org/officeDocument/2006/relationships/hyperlink" Target="http://www.itu.int/en/ITU-T/techwatch/Pages/video-games-standards.aspx" TargetMode="External"/><Relationship Id="rId12" Type="http://schemas.openxmlformats.org/officeDocument/2006/relationships/image" Target="../media/image46.jpeg"/><Relationship Id="rId17" Type="http://schemas.openxmlformats.org/officeDocument/2006/relationships/hyperlink" Target="http://www.itu.int/en/ITU-T/techwatch/Pages/mobile-money-standards.aspx" TargetMode="External"/><Relationship Id="rId25" Type="http://schemas.openxmlformats.org/officeDocument/2006/relationships/image" Target="../media/image53.jpeg"/><Relationship Id="rId2" Type="http://schemas.openxmlformats.org/officeDocument/2006/relationships/notesSlide" Target="../notesSlides/notesSlide10.xml"/><Relationship Id="rId16" Type="http://schemas.openxmlformats.org/officeDocument/2006/relationships/image" Target="../media/image48.jpeg"/><Relationship Id="rId20" Type="http://schemas.openxmlformats.org/officeDocument/2006/relationships/image" Target="../media/image50.jpeg"/><Relationship Id="rId1" Type="http://schemas.openxmlformats.org/officeDocument/2006/relationships/slideLayout" Target="../slideLayouts/slideLayout2.xml"/><Relationship Id="rId6" Type="http://schemas.openxmlformats.org/officeDocument/2006/relationships/image" Target="../media/image43.jpeg"/><Relationship Id="rId11" Type="http://schemas.openxmlformats.org/officeDocument/2006/relationships/hyperlink" Target="http://www.itu.int/en/ITU-T/techwatch/Pages/ehealth-standards.aspx" TargetMode="External"/><Relationship Id="rId24" Type="http://schemas.openxmlformats.org/officeDocument/2006/relationships/image" Target="../media/image52.jpeg"/><Relationship Id="rId5" Type="http://schemas.openxmlformats.org/officeDocument/2006/relationships/hyperlink" Target="http://www.itu.int/en/ITU-T/techwatch/Pages/digital-signage-standards.aspx" TargetMode="External"/><Relationship Id="rId15" Type="http://schemas.openxmlformats.org/officeDocument/2006/relationships/hyperlink" Target="http://www.itu.int/en/ITU-T/techwatch/Pages/smartwatermanagement.aspx" TargetMode="External"/><Relationship Id="rId23" Type="http://schemas.openxmlformats.org/officeDocument/2006/relationships/hyperlink" Target="http://www.itu.int/en/ITU-T/techwatch/Pages/learning-standards.aspx" TargetMode="External"/><Relationship Id="rId10" Type="http://schemas.openxmlformats.org/officeDocument/2006/relationships/image" Target="../media/image45.jpeg"/><Relationship Id="rId19" Type="http://schemas.openxmlformats.org/officeDocument/2006/relationships/hyperlink" Target="http://www.itu.int/en/ITU-T/techwatch/Pages/spatial-standards.aspx" TargetMode="External"/><Relationship Id="rId4" Type="http://schemas.openxmlformats.org/officeDocument/2006/relationships/image" Target="../media/image42.jpeg"/><Relationship Id="rId9" Type="http://schemas.openxmlformats.org/officeDocument/2006/relationships/hyperlink" Target="http://www.itu.int/en/ITU-T/techwatch/Pages/optical-standards.aspx" TargetMode="External"/><Relationship Id="rId14" Type="http://schemas.openxmlformats.org/officeDocument/2006/relationships/image" Target="../media/image47.jpeg"/><Relationship Id="rId22" Type="http://schemas.openxmlformats.org/officeDocument/2006/relationships/image" Target="../media/image51.jpeg"/></Relationships>
</file>

<file path=ppt/slides/_rels/slide1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www.itu.int/en/ITU-T/academia/kaleidoscope/2014/Documents/K-2014_Poster_5Sept.pdf"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mailto:kaleidoscope@itu.int" TargetMode="External"/><Relationship Id="rId4" Type="http://schemas.openxmlformats.org/officeDocument/2006/relationships/image" Target="../media/image58.jpeg"/></Relationships>
</file>

<file path=ppt/slides/_rels/slide19.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itu.int/members/academia/applicationformforacademia.pdf"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61.jpeg"/><Relationship Id="rId5" Type="http://schemas.openxmlformats.org/officeDocument/2006/relationships/hyperlink" Target="mailto:membership@itu.int" TargetMode="External"/><Relationship Id="rId4" Type="http://schemas.openxmlformats.org/officeDocument/2006/relationships/image" Target="../media/image60.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15.jpeg"/><Relationship Id="rId18" Type="http://schemas.openxmlformats.org/officeDocument/2006/relationships/image" Target="../media/image20.jpeg"/><Relationship Id="rId3" Type="http://schemas.openxmlformats.org/officeDocument/2006/relationships/image" Target="../media/image5.gif"/><Relationship Id="rId21" Type="http://schemas.openxmlformats.org/officeDocument/2006/relationships/image" Target="../media/image23.jpeg"/><Relationship Id="rId7" Type="http://schemas.openxmlformats.org/officeDocument/2006/relationships/image" Target="../media/image9.png"/><Relationship Id="rId12" Type="http://schemas.openxmlformats.org/officeDocument/2006/relationships/image" Target="../media/image14.jpeg"/><Relationship Id="rId17" Type="http://schemas.openxmlformats.org/officeDocument/2006/relationships/image" Target="../media/image19.jpeg"/><Relationship Id="rId2" Type="http://schemas.openxmlformats.org/officeDocument/2006/relationships/notesSlide" Target="../notesSlides/notesSlide3.xml"/><Relationship Id="rId16" Type="http://schemas.openxmlformats.org/officeDocument/2006/relationships/image" Target="../media/image18.jpeg"/><Relationship Id="rId20" Type="http://schemas.openxmlformats.org/officeDocument/2006/relationships/image" Target="../media/image22.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23" Type="http://schemas.openxmlformats.org/officeDocument/2006/relationships/image" Target="../media/image25.jpeg"/><Relationship Id="rId10" Type="http://schemas.openxmlformats.org/officeDocument/2006/relationships/image" Target="../media/image12.jpeg"/><Relationship Id="rId19" Type="http://schemas.openxmlformats.org/officeDocument/2006/relationships/image" Target="../media/image21.jpeg"/><Relationship Id="rId4" Type="http://schemas.openxmlformats.org/officeDocument/2006/relationships/image" Target="../media/image6.png"/><Relationship Id="rId9" Type="http://schemas.openxmlformats.org/officeDocument/2006/relationships/image" Target="../media/image11.jpeg"/><Relationship Id="rId14" Type="http://schemas.openxmlformats.org/officeDocument/2006/relationships/image" Target="../media/image16.png"/><Relationship Id="rId22" Type="http://schemas.openxmlformats.org/officeDocument/2006/relationships/image" Target="../media/image24.jpeg"/></Relationships>
</file>

<file path=ppt/slides/_rels/slide6.xml.rels><?xml version="1.0" encoding="UTF-8" standalone="yes"?>
<Relationships xmlns="http://schemas.openxmlformats.org/package/2006/relationships"><Relationship Id="rId8" Type="http://schemas.openxmlformats.org/officeDocument/2006/relationships/image" Target="../media/image31.gif"/><Relationship Id="rId3" Type="http://schemas.openxmlformats.org/officeDocument/2006/relationships/image" Target="../media/image26.png"/><Relationship Id="rId7" Type="http://schemas.openxmlformats.org/officeDocument/2006/relationships/image" Target="../media/image30.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9.jpeg"/><Relationship Id="rId5" Type="http://schemas.openxmlformats.org/officeDocument/2006/relationships/image" Target="../media/image28.png"/><Relationship Id="rId10" Type="http://schemas.openxmlformats.org/officeDocument/2006/relationships/image" Target="../media/image33.jpeg"/><Relationship Id="rId4" Type="http://schemas.openxmlformats.org/officeDocument/2006/relationships/image" Target="../media/image27.png"/><Relationship Id="rId9" Type="http://schemas.openxmlformats.org/officeDocument/2006/relationships/image" Target="../media/image3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1346343"/>
            <a:ext cx="7774632" cy="5034985"/>
          </a:xfrm>
        </p:spPr>
        <p:txBody>
          <a:bodyPr/>
          <a:lstStyle/>
          <a:p>
            <a:pPr>
              <a:lnSpc>
                <a:spcPct val="90000"/>
              </a:lnSpc>
              <a:defRPr/>
            </a:pPr>
            <a:r>
              <a:rPr lang="en-US" dirty="0" smtClean="0">
                <a:solidFill>
                  <a:schemeClr val="tx2"/>
                </a:solidFill>
                <a:cs typeface="Arial" pitchFamily="34" charset="0"/>
              </a:rPr>
              <a:t>ITU-T and Academia:</a:t>
            </a:r>
            <a:r>
              <a:rPr lang="en-US" dirty="0" smtClean="0">
                <a:solidFill>
                  <a:schemeClr val="tx2"/>
                </a:solidFill>
              </a:rPr>
              <a:t/>
            </a:r>
            <a:br>
              <a:rPr lang="en-US" dirty="0" smtClean="0">
                <a:solidFill>
                  <a:schemeClr val="tx2"/>
                </a:solidFill>
              </a:rPr>
            </a:br>
            <a:r>
              <a:rPr lang="pt-BR" dirty="0" smtClean="0">
                <a:solidFill>
                  <a:schemeClr val="tx2"/>
                </a:solidFill>
              </a:rPr>
              <a:t> </a:t>
            </a:r>
            <a:r>
              <a:rPr lang="en-US" dirty="0" smtClean="0">
                <a:solidFill>
                  <a:schemeClr val="tx2"/>
                </a:solidFill>
              </a:rPr>
              <a:t>Visit to George Mason University</a:t>
            </a:r>
            <a:br>
              <a:rPr lang="en-US" dirty="0" smtClean="0">
                <a:solidFill>
                  <a:schemeClr val="tx2"/>
                </a:solidFill>
              </a:rPr>
            </a:br>
            <a:r>
              <a:rPr lang="en-US" dirty="0" smtClean="0">
                <a:solidFill>
                  <a:schemeClr val="tx2"/>
                </a:solidFill>
              </a:rPr>
              <a:t/>
            </a:r>
            <a:br>
              <a:rPr lang="en-US" dirty="0" smtClean="0">
                <a:solidFill>
                  <a:schemeClr val="tx2"/>
                </a:solidFill>
              </a:rPr>
            </a:br>
            <a:r>
              <a:rPr lang="en-US" sz="2400" dirty="0">
                <a:solidFill>
                  <a:srgbClr val="0099CC"/>
                </a:solidFill>
                <a:effectLst>
                  <a:outerShdw blurRad="38100" dist="38100" dir="2700000" algn="tl">
                    <a:srgbClr val="C0C0C0"/>
                  </a:outerShdw>
                </a:effectLst>
              </a:rPr>
              <a:t>Malcolm Johnson</a:t>
            </a:r>
            <a:br>
              <a:rPr lang="en-US" sz="2400" dirty="0">
                <a:solidFill>
                  <a:srgbClr val="0099CC"/>
                </a:solidFill>
                <a:effectLst>
                  <a:outerShdw blurRad="38100" dist="38100" dir="2700000" algn="tl">
                    <a:srgbClr val="C0C0C0"/>
                  </a:outerShdw>
                </a:effectLst>
              </a:rPr>
            </a:br>
            <a:r>
              <a:rPr lang="en-US" sz="2400" dirty="0">
                <a:solidFill>
                  <a:srgbClr val="0099CC"/>
                </a:solidFill>
                <a:effectLst>
                  <a:outerShdw blurRad="38100" dist="38100" dir="2700000" algn="tl">
                    <a:srgbClr val="C0C0C0"/>
                  </a:outerShdw>
                </a:effectLst>
              </a:rPr>
              <a:t>Director Telecommunication </a:t>
            </a:r>
            <a:br>
              <a:rPr lang="en-US" sz="2400" dirty="0">
                <a:solidFill>
                  <a:srgbClr val="0099CC"/>
                </a:solidFill>
                <a:effectLst>
                  <a:outerShdw blurRad="38100" dist="38100" dir="2700000" algn="tl">
                    <a:srgbClr val="C0C0C0"/>
                  </a:outerShdw>
                </a:effectLst>
              </a:rPr>
            </a:br>
            <a:r>
              <a:rPr lang="en-US" sz="2400" dirty="0">
                <a:solidFill>
                  <a:srgbClr val="0099CC"/>
                </a:solidFill>
                <a:effectLst>
                  <a:outerShdw blurRad="38100" dist="38100" dir="2700000" algn="tl">
                    <a:srgbClr val="C0C0C0"/>
                  </a:outerShdw>
                </a:effectLst>
              </a:rPr>
              <a:t>Standardization Bureau, ITU</a:t>
            </a:r>
            <a:r>
              <a:rPr lang="en-US" sz="2000" dirty="0">
                <a:solidFill>
                  <a:srgbClr val="0099CC"/>
                </a:solidFill>
                <a:effectLst>
                  <a:outerShdw blurRad="38100" dist="38100" dir="2700000" algn="tl">
                    <a:srgbClr val="C0C0C0"/>
                  </a:outerShdw>
                </a:effectLst>
              </a:rPr>
              <a:t/>
            </a:r>
            <a:br>
              <a:rPr lang="en-US" sz="2000" dirty="0">
                <a:solidFill>
                  <a:srgbClr val="0099CC"/>
                </a:solidFill>
                <a:effectLst>
                  <a:outerShdw blurRad="38100" dist="38100" dir="2700000" algn="tl">
                    <a:srgbClr val="C0C0C0"/>
                  </a:outerShdw>
                </a:effectLst>
              </a:rPr>
            </a:br>
            <a:r>
              <a:rPr lang="en-US" dirty="0" smtClean="0">
                <a:solidFill>
                  <a:schemeClr val="tx2"/>
                </a:solidFill>
              </a:rPr>
              <a:t/>
            </a:r>
            <a:br>
              <a:rPr lang="en-US" dirty="0" smtClean="0">
                <a:solidFill>
                  <a:schemeClr val="tx2"/>
                </a:solidFill>
              </a:rPr>
            </a:br>
            <a:r>
              <a:rPr lang="en-US" dirty="0" smtClean="0">
                <a:solidFill>
                  <a:schemeClr val="tx2"/>
                </a:solidFill>
              </a:rPr>
              <a:t>  </a:t>
            </a:r>
            <a:r>
              <a:rPr lang="en-US" sz="2400" b="0" i="1" dirty="0" smtClean="0">
                <a:solidFill>
                  <a:schemeClr val="tx2"/>
                </a:solidFill>
              </a:rPr>
              <a:t>Washington DC, 6 December 2013</a:t>
            </a:r>
            <a:endParaRPr lang="en-US" sz="2400" b="0" i="1" dirty="0">
              <a:solidFill>
                <a:schemeClr val="tx2"/>
              </a:solidFill>
            </a:endParaRPr>
          </a:p>
        </p:txBody>
      </p:sp>
    </p:spTree>
    <p:extLst>
      <p:ext uri="{BB962C8B-B14F-4D97-AF65-F5344CB8AC3E}">
        <p14:creationId xmlns:p14="http://schemas.microsoft.com/office/powerpoint/2010/main" val="2725043493"/>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703729"/>
            <a:ext cx="8280920" cy="1200329"/>
          </a:xfrm>
        </p:spPr>
        <p:txBody>
          <a:bodyPr/>
          <a:lstStyle/>
          <a:p>
            <a:r>
              <a:rPr lang="en-US" dirty="0" smtClean="0">
                <a:solidFill>
                  <a:schemeClr val="tx2"/>
                </a:solidFill>
                <a:cs typeface="Arial" pitchFamily="34" charset="0"/>
              </a:rPr>
              <a:t>Invaluable networking opportunities</a:t>
            </a:r>
            <a:endParaRPr lang="en-US" dirty="0">
              <a:solidFill>
                <a:schemeClr val="tx2"/>
              </a:solidFill>
              <a:cs typeface="Arial" pitchFamily="34" charset="0"/>
            </a:endParaRPr>
          </a:p>
        </p:txBody>
      </p:sp>
      <p:sp>
        <p:nvSpPr>
          <p:cNvPr id="3" name="Content Placeholder 2"/>
          <p:cNvSpPr>
            <a:spLocks noGrp="1"/>
          </p:cNvSpPr>
          <p:nvPr>
            <p:ph idx="1"/>
          </p:nvPr>
        </p:nvSpPr>
        <p:spPr>
          <a:xfrm>
            <a:off x="179512" y="1772816"/>
            <a:ext cx="6588225" cy="4544119"/>
          </a:xfrm>
        </p:spPr>
        <p:txBody>
          <a:bodyPr/>
          <a:lstStyle/>
          <a:p>
            <a:pPr>
              <a:buNone/>
            </a:pPr>
            <a:endParaRPr lang="fr-BE" sz="2200" dirty="0" smtClean="0">
              <a:solidFill>
                <a:schemeClr val="tx2"/>
              </a:solidFill>
              <a:latin typeface="+mj-lt"/>
              <a:cs typeface="Tahoma" pitchFamily="34" charset="0"/>
            </a:endParaRPr>
          </a:p>
          <a:p>
            <a:pPr>
              <a:buFont typeface="Wingdings" pitchFamily="2" charset="2"/>
              <a:buChar char="ü"/>
            </a:pPr>
            <a:r>
              <a:rPr lang="en-US" sz="2400" dirty="0" smtClean="0">
                <a:solidFill>
                  <a:schemeClr val="tx2"/>
                </a:solidFill>
                <a:cs typeface="Tahoma" pitchFamily="34" charset="0"/>
              </a:rPr>
              <a:t>Working with </a:t>
            </a:r>
            <a:r>
              <a:rPr lang="en-US" sz="2400" b="1" dirty="0" smtClean="0">
                <a:solidFill>
                  <a:schemeClr val="tx2"/>
                </a:solidFill>
                <a:cs typeface="Tahoma" pitchFamily="34" charset="0"/>
              </a:rPr>
              <a:t>193</a:t>
            </a:r>
            <a:r>
              <a:rPr lang="en-US" sz="2400" dirty="0" smtClean="0">
                <a:solidFill>
                  <a:schemeClr val="tx2"/>
                </a:solidFill>
                <a:cs typeface="Tahoma" pitchFamily="34" charset="0"/>
              </a:rPr>
              <a:t> </a:t>
            </a:r>
            <a:r>
              <a:rPr lang="en-US" sz="2400" b="1" dirty="0" smtClean="0">
                <a:solidFill>
                  <a:schemeClr val="tx2"/>
                </a:solidFill>
                <a:cs typeface="Arial" pitchFamily="34" charset="0"/>
              </a:rPr>
              <a:t>Member States </a:t>
            </a:r>
            <a:r>
              <a:rPr lang="en-US" sz="2400" dirty="0" smtClean="0">
                <a:solidFill>
                  <a:schemeClr val="tx2"/>
                </a:solidFill>
                <a:cs typeface="Tahoma" pitchFamily="34" charset="0"/>
              </a:rPr>
              <a:t>and regulatory bodies from all around the world</a:t>
            </a:r>
          </a:p>
          <a:p>
            <a:pPr lvl="0">
              <a:buNone/>
            </a:pPr>
            <a:endParaRPr lang="en-US" sz="2400" dirty="0" smtClean="0">
              <a:solidFill>
                <a:schemeClr val="tx2"/>
              </a:solidFill>
              <a:cs typeface="Tahoma" pitchFamily="34" charset="0"/>
            </a:endParaRPr>
          </a:p>
          <a:p>
            <a:pPr>
              <a:spcBef>
                <a:spcPts val="0"/>
              </a:spcBef>
              <a:buFont typeface="Wingdings" pitchFamily="2" charset="2"/>
              <a:buChar char="ü"/>
            </a:pPr>
            <a:r>
              <a:rPr lang="en-US" sz="2400" dirty="0" smtClean="0">
                <a:solidFill>
                  <a:schemeClr val="tx2"/>
                </a:solidFill>
                <a:cs typeface="Tahoma" pitchFamily="34" charset="0"/>
              </a:rPr>
              <a:t>Meeting key players in the </a:t>
            </a:r>
            <a:r>
              <a:rPr lang="en-US" sz="2400" b="1" dirty="0" smtClean="0">
                <a:solidFill>
                  <a:schemeClr val="tx2"/>
                </a:solidFill>
                <a:cs typeface="Arial" pitchFamily="34" charset="0"/>
              </a:rPr>
              <a:t>ICT industry</a:t>
            </a:r>
          </a:p>
          <a:p>
            <a:pPr>
              <a:spcBef>
                <a:spcPts val="0"/>
              </a:spcBef>
              <a:buNone/>
            </a:pPr>
            <a:endParaRPr lang="en-US" sz="2400" dirty="0" smtClean="0">
              <a:solidFill>
                <a:schemeClr val="tx2"/>
              </a:solidFill>
              <a:cs typeface="Tahoma" pitchFamily="34" charset="0"/>
            </a:endParaRPr>
          </a:p>
          <a:p>
            <a:pPr>
              <a:spcBef>
                <a:spcPts val="0"/>
              </a:spcBef>
              <a:buFont typeface="Wingdings" pitchFamily="2" charset="2"/>
              <a:buChar char="ü"/>
            </a:pPr>
            <a:r>
              <a:rPr lang="en-US" sz="2400" dirty="0" smtClean="0">
                <a:solidFill>
                  <a:schemeClr val="tx2"/>
                </a:solidFill>
                <a:cs typeface="Tahoma" pitchFamily="34" charset="0"/>
              </a:rPr>
              <a:t>Partner with the most innovative </a:t>
            </a:r>
            <a:r>
              <a:rPr lang="en-US" sz="2400" b="1" dirty="0" smtClean="0">
                <a:solidFill>
                  <a:schemeClr val="tx2"/>
                </a:solidFill>
                <a:cs typeface="Arial" pitchFamily="34" charset="0"/>
              </a:rPr>
              <a:t>research institutes</a:t>
            </a:r>
            <a:r>
              <a:rPr lang="en-US" sz="2400" dirty="0" smtClean="0">
                <a:solidFill>
                  <a:schemeClr val="tx2"/>
                </a:solidFill>
                <a:cs typeface="Arial" pitchFamily="34" charset="0"/>
              </a:rPr>
              <a:t> </a:t>
            </a:r>
            <a:r>
              <a:rPr lang="en-US" sz="2400" dirty="0" smtClean="0">
                <a:solidFill>
                  <a:schemeClr val="tx2"/>
                </a:solidFill>
                <a:cs typeface="Tahoma" pitchFamily="34" charset="0"/>
              </a:rPr>
              <a:t>and universities</a:t>
            </a:r>
            <a:endParaRPr lang="en-US" sz="2400" dirty="0">
              <a:solidFill>
                <a:schemeClr val="tx2"/>
              </a:solidFill>
            </a:endParaRPr>
          </a:p>
        </p:txBody>
      </p:sp>
      <p:pic>
        <p:nvPicPr>
          <p:cNvPr id="67588" name="Picture 4" descr="http://www.itu.int/photos/2011/Photos/274.jpg"/>
          <p:cNvPicPr>
            <a:picLocks noChangeAspect="1" noChangeArrowheads="1"/>
          </p:cNvPicPr>
          <p:nvPr/>
        </p:nvPicPr>
        <p:blipFill>
          <a:blip r:embed="rId2" cstate="print"/>
          <a:srcRect/>
          <a:stretch>
            <a:fillRect/>
          </a:stretch>
        </p:blipFill>
        <p:spPr bwMode="auto">
          <a:xfrm>
            <a:off x="6804248" y="2060848"/>
            <a:ext cx="1656184" cy="1103273"/>
          </a:xfrm>
          <a:prstGeom prst="rect">
            <a:avLst/>
          </a:prstGeom>
          <a:noFill/>
        </p:spPr>
      </p:pic>
      <p:pic>
        <p:nvPicPr>
          <p:cNvPr id="133122" name="Picture 2" descr="http://images.apple.com/science/profiles/mit/images/image_page1_1.jpg"/>
          <p:cNvPicPr>
            <a:picLocks noChangeAspect="1" noChangeArrowheads="1"/>
          </p:cNvPicPr>
          <p:nvPr/>
        </p:nvPicPr>
        <p:blipFill>
          <a:blip r:embed="rId3" cstate="print"/>
          <a:srcRect/>
          <a:stretch>
            <a:fillRect/>
          </a:stretch>
        </p:blipFill>
        <p:spPr bwMode="auto">
          <a:xfrm>
            <a:off x="6836561" y="5085184"/>
            <a:ext cx="1695879" cy="1224136"/>
          </a:xfrm>
          <a:prstGeom prst="rect">
            <a:avLst/>
          </a:prstGeom>
          <a:noFill/>
        </p:spPr>
      </p:pic>
      <p:pic>
        <p:nvPicPr>
          <p:cNvPr id="133124" name="Picture 4" descr="http://www.bni.com.au/Media/116/116195/AboutBNI/a8f1964f-c8e3-497e-9107-a87246d5dbce.jpg"/>
          <p:cNvPicPr>
            <a:picLocks noChangeAspect="1" noChangeArrowheads="1"/>
          </p:cNvPicPr>
          <p:nvPr/>
        </p:nvPicPr>
        <p:blipFill>
          <a:blip r:embed="rId4" cstate="print"/>
          <a:srcRect/>
          <a:stretch>
            <a:fillRect/>
          </a:stretch>
        </p:blipFill>
        <p:spPr bwMode="auto">
          <a:xfrm>
            <a:off x="6804248" y="3429000"/>
            <a:ext cx="1669277" cy="1224136"/>
          </a:xfrm>
          <a:prstGeom prst="rect">
            <a:avLst/>
          </a:prstGeom>
          <a:noFill/>
        </p:spPr>
      </p:pic>
    </p:spTree>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836712"/>
            <a:ext cx="8280920" cy="646331"/>
          </a:xfrm>
        </p:spPr>
        <p:txBody>
          <a:bodyPr/>
          <a:lstStyle/>
          <a:p>
            <a:r>
              <a:rPr lang="fr-FR" dirty="0" smtClean="0">
                <a:solidFill>
                  <a:schemeClr val="tx2"/>
                </a:solidFill>
                <a:cs typeface="Arial" pitchFamily="34" charset="0"/>
              </a:rPr>
              <a:t>Access to </a:t>
            </a:r>
            <a:r>
              <a:rPr lang="en-US" dirty="0" smtClean="0">
                <a:solidFill>
                  <a:schemeClr val="tx2"/>
                </a:solidFill>
                <a:cs typeface="Arial" pitchFamily="34" charset="0"/>
              </a:rPr>
              <a:t>exclusive</a:t>
            </a:r>
            <a:r>
              <a:rPr lang="fr-FR" dirty="0" smtClean="0">
                <a:solidFill>
                  <a:schemeClr val="tx2"/>
                </a:solidFill>
                <a:cs typeface="Arial" pitchFamily="34" charset="0"/>
              </a:rPr>
              <a:t> ressources</a:t>
            </a:r>
            <a:endParaRPr lang="en-US" dirty="0">
              <a:solidFill>
                <a:schemeClr val="tx2"/>
              </a:solidFill>
              <a:cs typeface="Arial" pitchFamily="34" charset="0"/>
            </a:endParaRPr>
          </a:p>
        </p:txBody>
      </p:sp>
      <p:sp>
        <p:nvSpPr>
          <p:cNvPr id="3" name="Content Placeholder 2"/>
          <p:cNvSpPr>
            <a:spLocks noGrp="1"/>
          </p:cNvSpPr>
          <p:nvPr>
            <p:ph idx="1"/>
          </p:nvPr>
        </p:nvSpPr>
        <p:spPr>
          <a:xfrm>
            <a:off x="179512" y="2276872"/>
            <a:ext cx="6588225" cy="4256087"/>
          </a:xfrm>
        </p:spPr>
        <p:txBody>
          <a:bodyPr/>
          <a:lstStyle/>
          <a:p>
            <a:r>
              <a:rPr lang="en-US" sz="2400" dirty="0" smtClean="0">
                <a:solidFill>
                  <a:schemeClr val="tx2"/>
                </a:solidFill>
                <a:cs typeface="Tahoma" pitchFamily="34" charset="0"/>
              </a:rPr>
              <a:t>Access key standards and other information sources, facilities and databases</a:t>
            </a:r>
          </a:p>
          <a:p>
            <a:pPr lvl="0">
              <a:buNone/>
            </a:pPr>
            <a:endParaRPr lang="en-US" sz="2400" dirty="0" smtClean="0">
              <a:solidFill>
                <a:schemeClr val="tx2"/>
              </a:solidFill>
              <a:cs typeface="Tahoma" pitchFamily="34" charset="0"/>
            </a:endParaRPr>
          </a:p>
          <a:p>
            <a:pPr lvl="0">
              <a:buNone/>
            </a:pPr>
            <a:endParaRPr lang="en-US" sz="2400" dirty="0" smtClean="0">
              <a:solidFill>
                <a:schemeClr val="tx2"/>
              </a:solidFill>
              <a:cs typeface="Tahoma" pitchFamily="34" charset="0"/>
            </a:endParaRPr>
          </a:p>
          <a:p>
            <a:pPr>
              <a:spcBef>
                <a:spcPts val="0"/>
              </a:spcBef>
            </a:pPr>
            <a:r>
              <a:rPr lang="en-US" sz="2400" dirty="0" smtClean="0">
                <a:solidFill>
                  <a:schemeClr val="tx2"/>
                </a:solidFill>
                <a:cs typeface="Tahoma" pitchFamily="34" charset="0"/>
              </a:rPr>
              <a:t>Seek out potential new sources of income and finance (patenting, funding by major companies) </a:t>
            </a:r>
            <a:endParaRPr lang="fr-FR" sz="2400" dirty="0" smtClean="0">
              <a:solidFill>
                <a:schemeClr val="tx2"/>
              </a:solidFill>
              <a:cs typeface="Tahoma" pitchFamily="34" charset="0"/>
            </a:endParaRPr>
          </a:p>
          <a:p>
            <a:endParaRPr lang="en-US" sz="2400" dirty="0"/>
          </a:p>
        </p:txBody>
      </p:sp>
      <p:sp>
        <p:nvSpPr>
          <p:cNvPr id="4" name="Slide Number Placeholder 3"/>
          <p:cNvSpPr>
            <a:spLocks noGrp="1"/>
          </p:cNvSpPr>
          <p:nvPr>
            <p:ph type="sldNum" sz="quarter" idx="10"/>
          </p:nvPr>
        </p:nvSpPr>
        <p:spPr/>
        <p:txBody>
          <a:bodyPr/>
          <a:lstStyle/>
          <a:p>
            <a:pPr>
              <a:defRPr/>
            </a:pPr>
            <a:endParaRPr lang="en-US" dirty="0"/>
          </a:p>
        </p:txBody>
      </p:sp>
      <p:pic>
        <p:nvPicPr>
          <p:cNvPr id="67586" name="Picture 2" descr="http://t0.gstatic.com/images?q=tbn:ANd9GcS0hWaegAD0No8aUogc37d7Q-T2FfFe2RgxtNndx6q_kQNuHTcfsHpMhA">
            <a:hlinkClick r:id="rId2"/>
          </p:cNvPr>
          <p:cNvPicPr>
            <a:picLocks noChangeAspect="1" noChangeArrowheads="1"/>
          </p:cNvPicPr>
          <p:nvPr/>
        </p:nvPicPr>
        <p:blipFill>
          <a:blip r:embed="rId3" cstate="print"/>
          <a:srcRect/>
          <a:stretch>
            <a:fillRect/>
          </a:stretch>
        </p:blipFill>
        <p:spPr bwMode="auto">
          <a:xfrm>
            <a:off x="7092280" y="4221088"/>
            <a:ext cx="1224136" cy="1224136"/>
          </a:xfrm>
          <a:prstGeom prst="rect">
            <a:avLst/>
          </a:prstGeom>
          <a:noFill/>
        </p:spPr>
      </p:pic>
      <p:pic>
        <p:nvPicPr>
          <p:cNvPr id="67590" name="Picture 6" descr="http://www.itu.int/photos/2010/Photos/172.jpg"/>
          <p:cNvPicPr>
            <a:picLocks noChangeAspect="1" noChangeArrowheads="1"/>
          </p:cNvPicPr>
          <p:nvPr/>
        </p:nvPicPr>
        <p:blipFill>
          <a:blip r:embed="rId4" cstate="print"/>
          <a:srcRect/>
          <a:stretch>
            <a:fillRect/>
          </a:stretch>
        </p:blipFill>
        <p:spPr bwMode="auto">
          <a:xfrm>
            <a:off x="6804248" y="1916832"/>
            <a:ext cx="1512168" cy="1152128"/>
          </a:xfrm>
          <a:prstGeom prst="rect">
            <a:avLst/>
          </a:prstGeom>
          <a:noFill/>
        </p:spPr>
      </p:pic>
    </p:spTree>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107950" y="836712"/>
            <a:ext cx="9144000" cy="641350"/>
          </a:xfrm>
          <a:prstGeom prst="rect">
            <a:avLst/>
          </a:prstGeom>
        </p:spPr>
        <p:txBody>
          <a:bodyPr/>
          <a:lstStyle/>
          <a:p>
            <a:pPr algn="ctr" eaLnBrk="0" hangingPunct="0">
              <a:defRPr/>
            </a:pPr>
            <a:r>
              <a:rPr lang="en-US" sz="3600" b="1" kern="0" dirty="0">
                <a:solidFill>
                  <a:srgbClr val="1B5BA2"/>
                </a:solidFill>
                <a:latin typeface="+mj-lt"/>
                <a:ea typeface="+mj-ea"/>
                <a:cs typeface="+mj-cs"/>
              </a:rPr>
              <a:t>Internships for </a:t>
            </a:r>
            <a:r>
              <a:rPr lang="en-US" sz="3600" b="1" kern="0" dirty="0" smtClean="0">
                <a:solidFill>
                  <a:srgbClr val="1B5BA2"/>
                </a:solidFill>
                <a:latin typeface="+mj-lt"/>
                <a:ea typeface="+mj-ea"/>
                <a:cs typeface="+mj-cs"/>
              </a:rPr>
              <a:t>students at ITU </a:t>
            </a:r>
            <a:endParaRPr lang="en-US" sz="3600" b="1" kern="0" dirty="0">
              <a:solidFill>
                <a:srgbClr val="1B5BA2"/>
              </a:solidFill>
              <a:latin typeface="+mj-lt"/>
              <a:ea typeface="+mj-ea"/>
              <a:cs typeface="+mj-cs"/>
            </a:endParaRPr>
          </a:p>
        </p:txBody>
      </p:sp>
      <p:pic>
        <p:nvPicPr>
          <p:cNvPr id="32771" name="Picture 2" descr="Photo: ITU Tower and flags"/>
          <p:cNvPicPr>
            <a:picLocks noChangeAspect="1" noChangeArrowheads="1"/>
          </p:cNvPicPr>
          <p:nvPr/>
        </p:nvPicPr>
        <p:blipFill>
          <a:blip r:embed="rId3" cstate="print"/>
          <a:srcRect/>
          <a:stretch>
            <a:fillRect/>
          </a:stretch>
        </p:blipFill>
        <p:spPr bwMode="auto">
          <a:xfrm>
            <a:off x="5667538" y="2132856"/>
            <a:ext cx="3208337" cy="2159000"/>
          </a:xfrm>
          <a:prstGeom prst="rect">
            <a:avLst/>
          </a:prstGeom>
          <a:noFill/>
          <a:ln w="9525">
            <a:noFill/>
            <a:miter lim="800000"/>
            <a:headEnd/>
            <a:tailEnd/>
          </a:ln>
        </p:spPr>
      </p:pic>
      <p:sp>
        <p:nvSpPr>
          <p:cNvPr id="7" name="TextBox 6"/>
          <p:cNvSpPr txBox="1"/>
          <p:nvPr/>
        </p:nvSpPr>
        <p:spPr>
          <a:xfrm>
            <a:off x="250825" y="1844824"/>
            <a:ext cx="5257800" cy="3207032"/>
          </a:xfrm>
          <a:prstGeom prst="rect">
            <a:avLst/>
          </a:prstGeom>
          <a:noFill/>
        </p:spPr>
        <p:txBody>
          <a:bodyPr wrap="square">
            <a:spAutoFit/>
          </a:bodyPr>
          <a:lstStyle/>
          <a:p>
            <a:pPr marL="342900" indent="-342900" eaLnBrk="0" hangingPunct="0">
              <a:spcBef>
                <a:spcPct val="20000"/>
              </a:spcBef>
              <a:buClr>
                <a:srgbClr val="0E438A"/>
              </a:buClr>
              <a:buSzPct val="110000"/>
              <a:buFont typeface="Wingdings" pitchFamily="2" charset="2"/>
              <a:buChar char="ü"/>
              <a:defRPr/>
            </a:pPr>
            <a:r>
              <a:rPr lang="en-US" sz="2200" b="1" kern="0" dirty="0">
                <a:solidFill>
                  <a:schemeClr val="tx2"/>
                </a:solidFill>
                <a:latin typeface="+mn-lt"/>
                <a:ea typeface="SimSun" pitchFamily="2"/>
                <a:cs typeface="+mn-cs"/>
              </a:rPr>
              <a:t>Flexible duration: </a:t>
            </a:r>
          </a:p>
          <a:p>
            <a:pPr marL="342900" indent="-342900" eaLnBrk="0" hangingPunct="0">
              <a:spcBef>
                <a:spcPct val="20000"/>
              </a:spcBef>
              <a:buClr>
                <a:srgbClr val="0E438A"/>
              </a:buClr>
              <a:buSzPct val="110000"/>
              <a:defRPr/>
            </a:pPr>
            <a:r>
              <a:rPr lang="en-US" sz="2200" kern="0" dirty="0">
                <a:solidFill>
                  <a:schemeClr val="tx2"/>
                </a:solidFill>
                <a:latin typeface="+mn-lt"/>
                <a:ea typeface="SimSun" pitchFamily="2"/>
                <a:cs typeface="+mn-cs"/>
              </a:rPr>
              <a:t>from 1 to 6 months</a:t>
            </a:r>
          </a:p>
          <a:p>
            <a:pPr>
              <a:defRPr/>
            </a:pPr>
            <a:endParaRPr lang="en-US" sz="2200" kern="0" dirty="0">
              <a:solidFill>
                <a:schemeClr val="tx2"/>
              </a:solidFill>
              <a:latin typeface="+mn-lt"/>
              <a:ea typeface="SimSun" pitchFamily="2"/>
              <a:cs typeface="+mn-cs"/>
            </a:endParaRPr>
          </a:p>
          <a:p>
            <a:pPr>
              <a:buFont typeface="Wingdings" pitchFamily="2" charset="2"/>
              <a:buChar char="ü"/>
              <a:defRPr/>
            </a:pPr>
            <a:r>
              <a:rPr lang="en-US" sz="2200" kern="0" dirty="0" smtClean="0">
                <a:solidFill>
                  <a:schemeClr val="tx2"/>
                </a:solidFill>
                <a:latin typeface="+mn-lt"/>
                <a:ea typeface="SimSun" pitchFamily="2"/>
                <a:cs typeface="+mn-cs"/>
              </a:rPr>
              <a:t>  </a:t>
            </a:r>
            <a:r>
              <a:rPr lang="en-US" sz="2200" b="1" kern="0" dirty="0">
                <a:solidFill>
                  <a:schemeClr val="tx2"/>
                </a:solidFill>
                <a:latin typeface="+mn-lt"/>
                <a:ea typeface="SimSun" pitchFamily="2"/>
                <a:cs typeface="+mn-cs"/>
              </a:rPr>
              <a:t>Wide range of skills covered</a:t>
            </a:r>
            <a:r>
              <a:rPr lang="en-US" sz="2200" kern="0" dirty="0">
                <a:solidFill>
                  <a:schemeClr val="tx2"/>
                </a:solidFill>
                <a:latin typeface="+mn-lt"/>
                <a:ea typeface="SimSun" pitchFamily="2"/>
                <a:cs typeface="+mn-cs"/>
              </a:rPr>
              <a:t>: from engineering and web design to public relations</a:t>
            </a:r>
          </a:p>
          <a:p>
            <a:pPr>
              <a:defRPr/>
            </a:pPr>
            <a:endParaRPr lang="en-US" sz="2200" kern="0" dirty="0" smtClean="0">
              <a:solidFill>
                <a:schemeClr val="tx2"/>
              </a:solidFill>
              <a:latin typeface="+mn-lt"/>
              <a:ea typeface="SimSun" pitchFamily="2"/>
              <a:cs typeface="+mn-cs"/>
            </a:endParaRPr>
          </a:p>
          <a:p>
            <a:pPr>
              <a:buFont typeface="Wingdings" pitchFamily="2" charset="2"/>
              <a:buChar char="ü"/>
              <a:defRPr/>
            </a:pPr>
            <a:r>
              <a:rPr lang="en-US" sz="2200" kern="0" dirty="0" smtClean="0">
                <a:solidFill>
                  <a:schemeClr val="tx2"/>
                </a:solidFill>
                <a:latin typeface="+mn-lt"/>
                <a:ea typeface="SimSun" pitchFamily="2"/>
                <a:cs typeface="+mn-cs"/>
              </a:rPr>
              <a:t> </a:t>
            </a:r>
            <a:r>
              <a:rPr lang="en-US" sz="2200" b="1" kern="0" dirty="0" smtClean="0">
                <a:solidFill>
                  <a:schemeClr val="tx2"/>
                </a:solidFill>
                <a:latin typeface="+mn-lt"/>
                <a:ea typeface="SimSun" pitchFamily="2"/>
                <a:cs typeface="+mn-cs"/>
              </a:rPr>
              <a:t>Privileged opportunities for academia members</a:t>
            </a:r>
            <a:endParaRPr lang="en-GB" sz="2200" dirty="0">
              <a:solidFill>
                <a:srgbClr val="FF0000"/>
              </a:solidFill>
              <a:latin typeface="+mn-lt"/>
            </a:endParaRPr>
          </a:p>
        </p:txBody>
      </p:sp>
    </p:spTree>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0" y="692150"/>
            <a:ext cx="9144000" cy="641350"/>
          </a:xfrm>
          <a:prstGeom prst="rect">
            <a:avLst/>
          </a:prstGeom>
        </p:spPr>
        <p:txBody>
          <a:bodyPr/>
          <a:lstStyle/>
          <a:p>
            <a:pPr algn="ctr" eaLnBrk="0" hangingPunct="0">
              <a:defRPr/>
            </a:pPr>
            <a:r>
              <a:rPr lang="en-US" sz="3600" b="1" kern="0" dirty="0">
                <a:solidFill>
                  <a:srgbClr val="1B5BA2"/>
                </a:solidFill>
                <a:latin typeface="+mj-lt"/>
                <a:ea typeface="+mj-ea"/>
                <a:cs typeface="+mj-cs"/>
              </a:rPr>
              <a:t>Seminars and lectures</a:t>
            </a:r>
            <a:r>
              <a:rPr lang="en-US" sz="3600" b="1" kern="0" dirty="0" smtClean="0">
                <a:solidFill>
                  <a:schemeClr val="tx2">
                    <a:lumMod val="60000"/>
                    <a:lumOff val="40000"/>
                  </a:schemeClr>
                </a:solidFill>
                <a:latin typeface="+mj-lt"/>
                <a:ea typeface="+mj-ea"/>
                <a:cs typeface="+mj-cs"/>
              </a:rPr>
              <a:t> </a:t>
            </a:r>
            <a:r>
              <a:rPr lang="en-US" sz="3600" b="1" kern="0" dirty="0" smtClean="0">
                <a:solidFill>
                  <a:srgbClr val="1B5BA2"/>
                </a:solidFill>
                <a:latin typeface="+mj-lt"/>
                <a:ea typeface="+mj-ea"/>
                <a:cs typeface="+mj-cs"/>
              </a:rPr>
              <a:t>to </a:t>
            </a:r>
            <a:br>
              <a:rPr lang="en-US" sz="3600" b="1" kern="0" dirty="0" smtClean="0">
                <a:solidFill>
                  <a:srgbClr val="1B5BA2"/>
                </a:solidFill>
                <a:latin typeface="+mj-lt"/>
                <a:ea typeface="+mj-ea"/>
                <a:cs typeface="+mj-cs"/>
              </a:rPr>
            </a:br>
            <a:r>
              <a:rPr lang="en-US" sz="3600" b="1" kern="0" dirty="0" smtClean="0">
                <a:solidFill>
                  <a:srgbClr val="1B5BA2"/>
                </a:solidFill>
                <a:latin typeface="+mj-lt"/>
                <a:ea typeface="+mj-ea"/>
                <a:cs typeface="+mj-cs"/>
              </a:rPr>
              <a:t>meet our experts</a:t>
            </a:r>
            <a:endParaRPr lang="en-US" sz="3600" b="1" kern="0" dirty="0">
              <a:solidFill>
                <a:schemeClr val="tx2">
                  <a:lumMod val="60000"/>
                  <a:lumOff val="40000"/>
                </a:schemeClr>
              </a:solidFill>
              <a:latin typeface="+mj-lt"/>
              <a:ea typeface="+mj-ea"/>
              <a:cs typeface="+mj-cs"/>
            </a:endParaRPr>
          </a:p>
        </p:txBody>
      </p:sp>
      <p:sp>
        <p:nvSpPr>
          <p:cNvPr id="4" name="TextBox 3"/>
          <p:cNvSpPr txBox="1"/>
          <p:nvPr/>
        </p:nvSpPr>
        <p:spPr>
          <a:xfrm>
            <a:off x="142875" y="1772816"/>
            <a:ext cx="8893175" cy="3693319"/>
          </a:xfrm>
          <a:prstGeom prst="rect">
            <a:avLst/>
          </a:prstGeom>
          <a:noFill/>
        </p:spPr>
        <p:txBody>
          <a:bodyPr>
            <a:spAutoFit/>
          </a:bodyPr>
          <a:lstStyle/>
          <a:p>
            <a:pPr>
              <a:defRPr/>
            </a:pPr>
            <a:endParaRPr lang="fr-CM" sz="2200" dirty="0">
              <a:solidFill>
                <a:schemeClr val="tx2"/>
              </a:solidFill>
              <a:latin typeface="+mj-lt"/>
            </a:endParaRPr>
          </a:p>
          <a:p>
            <a:pPr>
              <a:spcAft>
                <a:spcPts val="1200"/>
              </a:spcAft>
              <a:buFont typeface="Wingdings" pitchFamily="2" charset="2"/>
              <a:buChar char="ü"/>
              <a:defRPr/>
            </a:pPr>
            <a:r>
              <a:rPr lang="fr-CM" sz="2200" dirty="0">
                <a:solidFill>
                  <a:schemeClr val="tx2"/>
                </a:solidFill>
                <a:latin typeface="+mj-lt"/>
              </a:rPr>
              <a:t> </a:t>
            </a:r>
            <a:r>
              <a:rPr lang="en-US" sz="2400" dirty="0" smtClean="0">
                <a:solidFill>
                  <a:schemeClr val="tx2"/>
                </a:solidFill>
                <a:latin typeface="+mn-lt"/>
              </a:rPr>
              <a:t>ITU Experts visit academia members</a:t>
            </a:r>
          </a:p>
          <a:p>
            <a:pPr>
              <a:defRPr/>
            </a:pPr>
            <a:endParaRPr lang="en-US" sz="2400" dirty="0" smtClean="0">
              <a:solidFill>
                <a:schemeClr val="tx2"/>
              </a:solidFill>
              <a:latin typeface="+mn-lt"/>
            </a:endParaRPr>
          </a:p>
          <a:p>
            <a:pPr>
              <a:buFont typeface="Wingdings" pitchFamily="2" charset="2"/>
              <a:buChar char="ü"/>
              <a:defRPr/>
            </a:pPr>
            <a:r>
              <a:rPr lang="en-US" sz="2400" dirty="0" smtClean="0">
                <a:solidFill>
                  <a:schemeClr val="tx2"/>
                </a:solidFill>
                <a:latin typeface="+mn-lt"/>
              </a:rPr>
              <a:t> Seminars  organized for academia members at ITU</a:t>
            </a:r>
          </a:p>
          <a:p>
            <a:pPr>
              <a:defRPr/>
            </a:pPr>
            <a:endParaRPr lang="en-US" sz="2400" dirty="0" smtClean="0">
              <a:solidFill>
                <a:schemeClr val="tx2"/>
              </a:solidFill>
              <a:latin typeface="+mn-lt"/>
            </a:endParaRPr>
          </a:p>
          <a:p>
            <a:pPr>
              <a:buFont typeface="Wingdings" pitchFamily="2" charset="2"/>
              <a:buChar char="ü"/>
              <a:defRPr/>
            </a:pPr>
            <a:r>
              <a:rPr lang="en-US" sz="2400" dirty="0" smtClean="0">
                <a:solidFill>
                  <a:schemeClr val="tx2"/>
                </a:solidFill>
                <a:latin typeface="+mn-lt"/>
              </a:rPr>
              <a:t> Seminars organized for university students at ITU</a:t>
            </a:r>
          </a:p>
          <a:p>
            <a:pPr>
              <a:defRPr/>
            </a:pPr>
            <a:endParaRPr lang="fr-CM" sz="2200" b="1" dirty="0">
              <a:solidFill>
                <a:schemeClr val="tx2"/>
              </a:solidFill>
              <a:latin typeface="Verdana"/>
            </a:endParaRPr>
          </a:p>
          <a:p>
            <a:pPr>
              <a:defRPr/>
            </a:pPr>
            <a:endParaRPr lang="fr-CM" sz="2200" b="1" dirty="0">
              <a:solidFill>
                <a:schemeClr val="tx2"/>
              </a:solidFill>
              <a:latin typeface="Verdana"/>
            </a:endParaRPr>
          </a:p>
          <a:p>
            <a:pPr>
              <a:defRPr/>
            </a:pPr>
            <a:endParaRPr lang="fr-CM" sz="2200" b="1" dirty="0">
              <a:solidFill>
                <a:schemeClr val="tx2"/>
              </a:solidFill>
              <a:latin typeface="Verdana"/>
            </a:endParaRPr>
          </a:p>
          <a:p>
            <a:pPr>
              <a:defRPr/>
            </a:pPr>
            <a:endParaRPr lang="fr-CM" sz="1600" dirty="0">
              <a:solidFill>
                <a:schemeClr val="tx2"/>
              </a:solidFill>
              <a:latin typeface="+mj-lt"/>
            </a:endParaRPr>
          </a:p>
        </p:txBody>
      </p:sp>
      <p:pic>
        <p:nvPicPr>
          <p:cNvPr id="33796" name="Picture 5" descr="C:\Documents and Settings\magliard\Desktop\4600674483_015416f328_z.jpg"/>
          <p:cNvPicPr>
            <a:picLocks noChangeAspect="1" noChangeArrowheads="1"/>
          </p:cNvPicPr>
          <p:nvPr/>
        </p:nvPicPr>
        <p:blipFill>
          <a:blip r:embed="rId3" cstate="print"/>
          <a:srcRect/>
          <a:stretch>
            <a:fillRect/>
          </a:stretch>
        </p:blipFill>
        <p:spPr bwMode="auto">
          <a:xfrm>
            <a:off x="5509164" y="4341411"/>
            <a:ext cx="3603625" cy="169545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877942"/>
            <a:ext cx="7776864" cy="646331"/>
          </a:xfrm>
        </p:spPr>
        <p:txBody>
          <a:bodyPr/>
          <a:lstStyle/>
          <a:p>
            <a:r>
              <a:rPr lang="en-US" dirty="0" smtClean="0">
                <a:solidFill>
                  <a:schemeClr val="tx2"/>
                </a:solidFill>
                <a:cs typeface="Arial" pitchFamily="34" charset="0"/>
              </a:rPr>
              <a:t>Visibility on a global scale </a:t>
            </a:r>
            <a:endParaRPr lang="en-US" dirty="0">
              <a:solidFill>
                <a:schemeClr val="tx2"/>
              </a:solidFill>
              <a:cs typeface="Arial" pitchFamily="34" charset="0"/>
            </a:endParaRPr>
          </a:p>
        </p:txBody>
      </p:sp>
      <p:sp>
        <p:nvSpPr>
          <p:cNvPr id="3" name="Content Placeholder 2"/>
          <p:cNvSpPr>
            <a:spLocks noGrp="1"/>
          </p:cNvSpPr>
          <p:nvPr>
            <p:ph idx="1"/>
          </p:nvPr>
        </p:nvSpPr>
        <p:spPr>
          <a:xfrm>
            <a:off x="323528" y="1412777"/>
            <a:ext cx="8640960" cy="4608511"/>
          </a:xfrm>
        </p:spPr>
        <p:txBody>
          <a:bodyPr/>
          <a:lstStyle/>
          <a:p>
            <a:pPr lvl="0"/>
            <a:endParaRPr lang="en-US" sz="2800" dirty="0" smtClean="0">
              <a:solidFill>
                <a:schemeClr val="tx2"/>
              </a:solidFill>
              <a:latin typeface="Arial Narrow" pitchFamily="34" charset="0"/>
            </a:endParaRPr>
          </a:p>
          <a:p>
            <a:r>
              <a:rPr lang="en-US" sz="2400" dirty="0" smtClean="0">
                <a:solidFill>
                  <a:schemeClr val="tx2"/>
                </a:solidFill>
                <a:cs typeface="Tahoma" pitchFamily="34" charset="0"/>
              </a:rPr>
              <a:t>Raise the profile of your academic institution and see the advancement of your ICT innovations through adoption of global standards</a:t>
            </a:r>
            <a:endParaRPr lang="fr-FR" sz="2400" dirty="0" smtClean="0">
              <a:solidFill>
                <a:schemeClr val="tx2"/>
              </a:solidFill>
              <a:cs typeface="Tahoma" pitchFamily="34" charset="0"/>
            </a:endParaRPr>
          </a:p>
          <a:p>
            <a:pPr lvl="0">
              <a:buNone/>
            </a:pPr>
            <a:endParaRPr lang="en-US" sz="2400" dirty="0" smtClean="0">
              <a:solidFill>
                <a:schemeClr val="tx2"/>
              </a:solidFill>
              <a:cs typeface="Tahoma" pitchFamily="34" charset="0"/>
            </a:endParaRPr>
          </a:p>
          <a:p>
            <a:r>
              <a:rPr lang="en-US" sz="2400" dirty="0" smtClean="0">
                <a:solidFill>
                  <a:schemeClr val="tx2"/>
                </a:solidFill>
                <a:cs typeface="Tahoma" pitchFamily="34" charset="0"/>
              </a:rPr>
              <a:t>Boost your CV by becoming an </a:t>
            </a:r>
            <a:br>
              <a:rPr lang="en-US" sz="2400" dirty="0" smtClean="0">
                <a:solidFill>
                  <a:schemeClr val="tx2"/>
                </a:solidFill>
                <a:cs typeface="Tahoma" pitchFamily="34" charset="0"/>
              </a:rPr>
            </a:br>
            <a:r>
              <a:rPr lang="en-US" sz="2400" dirty="0" smtClean="0">
                <a:solidFill>
                  <a:schemeClr val="tx2"/>
                </a:solidFill>
                <a:cs typeface="Tahoma" pitchFamily="34" charset="0"/>
              </a:rPr>
              <a:t>Editor or Rapporteur of a </a:t>
            </a:r>
            <a:br>
              <a:rPr lang="en-US" sz="2400" dirty="0" smtClean="0">
                <a:solidFill>
                  <a:schemeClr val="tx2"/>
                </a:solidFill>
                <a:cs typeface="Tahoma" pitchFamily="34" charset="0"/>
              </a:rPr>
            </a:br>
            <a:r>
              <a:rPr lang="en-US" sz="2400" dirty="0" smtClean="0">
                <a:solidFill>
                  <a:schemeClr val="tx2"/>
                </a:solidFill>
                <a:cs typeface="Tahoma" pitchFamily="34" charset="0"/>
              </a:rPr>
              <a:t>Study Group </a:t>
            </a:r>
          </a:p>
          <a:p>
            <a:endParaRPr lang="en-US" sz="2400" dirty="0" smtClean="0">
              <a:solidFill>
                <a:schemeClr val="tx2"/>
              </a:solidFill>
              <a:cs typeface="Tahoma" pitchFamily="34" charset="0"/>
            </a:endParaRPr>
          </a:p>
          <a:p>
            <a:r>
              <a:rPr lang="en-US" sz="2400" dirty="0" smtClean="0">
                <a:solidFill>
                  <a:schemeClr val="tx2"/>
                </a:solidFill>
                <a:cs typeface="Tahoma" pitchFamily="34" charset="0"/>
              </a:rPr>
              <a:t>Raise the profile of your work  with the opportunity of publication </a:t>
            </a:r>
          </a:p>
          <a:p>
            <a:endParaRPr lang="en-US" sz="2800" dirty="0" smtClean="0">
              <a:solidFill>
                <a:schemeClr val="tx2"/>
              </a:solidFill>
              <a:latin typeface="Arial Narrow" pitchFamily="34" charset="0"/>
              <a:cs typeface="Tahoma" pitchFamily="34" charset="0"/>
            </a:endParaRPr>
          </a:p>
          <a:p>
            <a:pPr lvl="0">
              <a:buNone/>
            </a:pPr>
            <a:endParaRPr lang="en-US" sz="2800" dirty="0" smtClean="0">
              <a:solidFill>
                <a:srgbClr val="0E438A"/>
              </a:solidFill>
              <a:latin typeface="Tahoma" pitchFamily="34" charset="0"/>
              <a:cs typeface="Tahoma" pitchFamily="34" charset="0"/>
            </a:endParaRPr>
          </a:p>
          <a:p>
            <a:pPr lvl="0"/>
            <a:endParaRPr lang="en-US" sz="2400" dirty="0" smtClean="0"/>
          </a:p>
          <a:p>
            <a:endParaRPr lang="en-US" dirty="0"/>
          </a:p>
        </p:txBody>
      </p:sp>
      <p:pic>
        <p:nvPicPr>
          <p:cNvPr id="66564" name="Picture 4" descr="http://www.itu.int/photos/2010/Photos/2434.jpg"/>
          <p:cNvPicPr>
            <a:picLocks noChangeAspect="1" noChangeArrowheads="1"/>
          </p:cNvPicPr>
          <p:nvPr/>
        </p:nvPicPr>
        <p:blipFill>
          <a:blip r:embed="rId2" cstate="print"/>
          <a:srcRect/>
          <a:stretch>
            <a:fillRect/>
          </a:stretch>
        </p:blipFill>
        <p:spPr bwMode="auto">
          <a:xfrm>
            <a:off x="6420652" y="2996952"/>
            <a:ext cx="2723348" cy="1914957"/>
          </a:xfrm>
          <a:prstGeom prst="rect">
            <a:avLst/>
          </a:prstGeom>
          <a:noFill/>
        </p:spPr>
      </p:pic>
    </p:spTree>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a:xfrm>
            <a:off x="899592" y="353563"/>
            <a:ext cx="7632848" cy="1631216"/>
          </a:xfrm>
        </p:spPr>
        <p:txBody>
          <a:bodyPr/>
          <a:lstStyle/>
          <a:p>
            <a:r>
              <a:rPr lang="en-GB" sz="2800" dirty="0" smtClean="0">
                <a:latin typeface="Arial Narrow" pitchFamily="34" charset="0"/>
              </a:rPr>
              <a:t>       </a:t>
            </a:r>
            <a:r>
              <a:rPr lang="en-GB" dirty="0" smtClean="0"/>
              <a:t/>
            </a:r>
            <a:br>
              <a:rPr lang="en-GB" dirty="0" smtClean="0"/>
            </a:br>
            <a:r>
              <a:rPr lang="en-GB" dirty="0" smtClean="0">
                <a:solidFill>
                  <a:schemeClr val="tx2"/>
                </a:solidFill>
                <a:cs typeface="Arial" pitchFamily="34" charset="0"/>
              </a:rPr>
              <a:t>Publish your research in ITU-T Technology Watch</a:t>
            </a:r>
          </a:p>
        </p:txBody>
      </p:sp>
      <p:pic>
        <p:nvPicPr>
          <p:cNvPr id="27652" name="Picture 16" descr="Privacy in Cloud Computing">
            <a:hlinkClick r:id="rId3" tooltip="Privacy in Cloud Computing"/>
          </p:cNvPr>
          <p:cNvPicPr>
            <a:picLocks noChangeAspect="1" noChangeArrowheads="1"/>
          </p:cNvPicPr>
          <p:nvPr/>
        </p:nvPicPr>
        <p:blipFill>
          <a:blip r:embed="rId4" cstate="print"/>
          <a:srcRect/>
          <a:stretch>
            <a:fillRect/>
          </a:stretch>
        </p:blipFill>
        <p:spPr bwMode="auto">
          <a:xfrm>
            <a:off x="7524328" y="2132856"/>
            <a:ext cx="1296144" cy="1839688"/>
          </a:xfrm>
          <a:prstGeom prst="rect">
            <a:avLst/>
          </a:prstGeom>
          <a:noFill/>
          <a:ln w="9525">
            <a:noFill/>
            <a:miter lim="800000"/>
            <a:headEnd/>
            <a:tailEnd/>
          </a:ln>
        </p:spPr>
      </p:pic>
      <p:pic>
        <p:nvPicPr>
          <p:cNvPr id="27653" name="Picture 17" descr="Digital signage: the right information in all the right places">
            <a:hlinkClick r:id="rId5" tooltip="Digital signage: the right information in all the right places"/>
          </p:cNvPr>
          <p:cNvPicPr>
            <a:picLocks noChangeAspect="1" noChangeArrowheads="1"/>
          </p:cNvPicPr>
          <p:nvPr/>
        </p:nvPicPr>
        <p:blipFill>
          <a:blip r:embed="rId6" cstate="print"/>
          <a:srcRect/>
          <a:stretch>
            <a:fillRect/>
          </a:stretch>
        </p:blipFill>
        <p:spPr bwMode="auto">
          <a:xfrm>
            <a:off x="179513" y="4293096"/>
            <a:ext cx="1296144" cy="1759318"/>
          </a:xfrm>
          <a:prstGeom prst="rect">
            <a:avLst/>
          </a:prstGeom>
          <a:noFill/>
          <a:ln w="9525">
            <a:noFill/>
            <a:miter lim="800000"/>
            <a:headEnd/>
            <a:tailEnd/>
          </a:ln>
        </p:spPr>
      </p:pic>
      <p:pic>
        <p:nvPicPr>
          <p:cNvPr id="27654" name="Picture 18" descr="Trends in Video Games and Gaming">
            <a:hlinkClick r:id="rId7" tooltip="Trends in Video Games and Gaming"/>
          </p:cNvPr>
          <p:cNvPicPr>
            <a:picLocks noChangeAspect="1" noChangeArrowheads="1"/>
          </p:cNvPicPr>
          <p:nvPr/>
        </p:nvPicPr>
        <p:blipFill>
          <a:blip r:embed="rId8" cstate="print"/>
          <a:srcRect/>
          <a:stretch>
            <a:fillRect/>
          </a:stretch>
        </p:blipFill>
        <p:spPr bwMode="auto">
          <a:xfrm>
            <a:off x="1619672" y="4293096"/>
            <a:ext cx="1296144" cy="1771210"/>
          </a:xfrm>
          <a:prstGeom prst="rect">
            <a:avLst/>
          </a:prstGeom>
          <a:noFill/>
          <a:ln w="9525">
            <a:noFill/>
            <a:miter lim="800000"/>
            <a:headEnd/>
            <a:tailEnd/>
          </a:ln>
        </p:spPr>
      </p:pic>
      <p:pic>
        <p:nvPicPr>
          <p:cNvPr id="27655" name="Picture 19" descr="The Optical World">
            <a:hlinkClick r:id="rId9" tooltip="The Optical World"/>
          </p:cNvPr>
          <p:cNvPicPr>
            <a:picLocks noChangeAspect="1" noChangeArrowheads="1"/>
          </p:cNvPicPr>
          <p:nvPr/>
        </p:nvPicPr>
        <p:blipFill>
          <a:blip r:embed="rId10" cstate="print"/>
          <a:srcRect/>
          <a:stretch>
            <a:fillRect/>
          </a:stretch>
        </p:blipFill>
        <p:spPr bwMode="auto">
          <a:xfrm>
            <a:off x="3059832" y="4293096"/>
            <a:ext cx="1296144" cy="1771210"/>
          </a:xfrm>
          <a:prstGeom prst="rect">
            <a:avLst/>
          </a:prstGeom>
          <a:noFill/>
          <a:ln w="9525">
            <a:noFill/>
            <a:miter lim="800000"/>
            <a:headEnd/>
            <a:tailEnd/>
          </a:ln>
        </p:spPr>
      </p:pic>
      <p:pic>
        <p:nvPicPr>
          <p:cNvPr id="27656" name="Picture 20" descr="Standards and eHealth">
            <a:hlinkClick r:id="rId11" tooltip="Standards and eHealth"/>
          </p:cNvPr>
          <p:cNvPicPr>
            <a:picLocks noChangeAspect="1" noChangeArrowheads="1"/>
          </p:cNvPicPr>
          <p:nvPr/>
        </p:nvPicPr>
        <p:blipFill>
          <a:blip r:embed="rId12" cstate="print"/>
          <a:srcRect/>
          <a:stretch>
            <a:fillRect/>
          </a:stretch>
        </p:blipFill>
        <p:spPr bwMode="auto">
          <a:xfrm>
            <a:off x="4572000" y="4293096"/>
            <a:ext cx="1271701" cy="1800200"/>
          </a:xfrm>
          <a:prstGeom prst="rect">
            <a:avLst/>
          </a:prstGeom>
          <a:noFill/>
          <a:ln w="9525">
            <a:noFill/>
            <a:miter lim="800000"/>
            <a:headEnd/>
            <a:tailEnd/>
          </a:ln>
        </p:spPr>
      </p:pic>
      <p:pic>
        <p:nvPicPr>
          <p:cNvPr id="27657" name="Picture 21" descr="Submarine Cables and Climate Change">
            <a:hlinkClick r:id="rId13" tooltip="Submarine Cables and Climate Change"/>
          </p:cNvPr>
          <p:cNvPicPr>
            <a:picLocks noChangeAspect="1" noChangeArrowheads="1"/>
          </p:cNvPicPr>
          <p:nvPr/>
        </p:nvPicPr>
        <p:blipFill>
          <a:blip r:embed="rId14" cstate="print"/>
          <a:srcRect/>
          <a:stretch>
            <a:fillRect/>
          </a:stretch>
        </p:blipFill>
        <p:spPr bwMode="auto">
          <a:xfrm>
            <a:off x="6084168" y="4293096"/>
            <a:ext cx="1274515" cy="1800200"/>
          </a:xfrm>
          <a:prstGeom prst="rect">
            <a:avLst/>
          </a:prstGeom>
          <a:noFill/>
          <a:ln w="9525">
            <a:noFill/>
            <a:miter lim="800000"/>
            <a:headEnd/>
            <a:tailEnd/>
          </a:ln>
        </p:spPr>
      </p:pic>
      <p:pic>
        <p:nvPicPr>
          <p:cNvPr id="26630" name="Picture 6" descr="http://www.itu.int/en/ITU-T/techwatch/PublishingImages/water_report.jpg">
            <a:hlinkClick r:id="rId15"/>
          </p:cNvPr>
          <p:cNvPicPr>
            <a:picLocks noChangeAspect="1" noChangeArrowheads="1"/>
          </p:cNvPicPr>
          <p:nvPr/>
        </p:nvPicPr>
        <p:blipFill>
          <a:blip r:embed="rId16" cstate="print"/>
          <a:srcRect/>
          <a:stretch>
            <a:fillRect/>
          </a:stretch>
        </p:blipFill>
        <p:spPr bwMode="auto">
          <a:xfrm>
            <a:off x="7596336" y="4293096"/>
            <a:ext cx="1273726" cy="1800200"/>
          </a:xfrm>
          <a:prstGeom prst="rect">
            <a:avLst/>
          </a:prstGeom>
          <a:noFill/>
        </p:spPr>
      </p:pic>
      <p:pic>
        <p:nvPicPr>
          <p:cNvPr id="26632" name="Picture 8" descr="Mobile money, Part 2">
            <a:hlinkClick r:id="rId17"/>
          </p:cNvPr>
          <p:cNvPicPr>
            <a:picLocks noChangeAspect="1" noChangeArrowheads="1"/>
          </p:cNvPicPr>
          <p:nvPr/>
        </p:nvPicPr>
        <p:blipFill>
          <a:blip r:embed="rId18" cstate="print"/>
          <a:srcRect/>
          <a:stretch>
            <a:fillRect/>
          </a:stretch>
        </p:blipFill>
        <p:spPr bwMode="auto">
          <a:xfrm>
            <a:off x="1619672" y="2132856"/>
            <a:ext cx="1296144" cy="1834801"/>
          </a:xfrm>
          <a:prstGeom prst="rect">
            <a:avLst/>
          </a:prstGeom>
          <a:noFill/>
        </p:spPr>
      </p:pic>
      <p:pic>
        <p:nvPicPr>
          <p:cNvPr id="26634" name="Picture 10" descr="Spatial standards">
            <a:hlinkClick r:id="rId19"/>
          </p:cNvPr>
          <p:cNvPicPr>
            <a:picLocks noChangeAspect="1" noChangeArrowheads="1"/>
          </p:cNvPicPr>
          <p:nvPr/>
        </p:nvPicPr>
        <p:blipFill>
          <a:blip r:embed="rId20" cstate="print"/>
          <a:srcRect/>
          <a:stretch>
            <a:fillRect/>
          </a:stretch>
        </p:blipFill>
        <p:spPr bwMode="auto">
          <a:xfrm>
            <a:off x="179512" y="2132856"/>
            <a:ext cx="1296144" cy="1834801"/>
          </a:xfrm>
          <a:prstGeom prst="rect">
            <a:avLst/>
          </a:prstGeom>
          <a:noFill/>
        </p:spPr>
      </p:pic>
      <p:pic>
        <p:nvPicPr>
          <p:cNvPr id="11266" name="Picture 2" descr="http://www.itu.int/en/ITU-T/techwatch/PublishingImages/seoul-report.jpg">
            <a:hlinkClick r:id="rId21"/>
          </p:cNvPr>
          <p:cNvPicPr>
            <a:picLocks noChangeAspect="1" noChangeArrowheads="1"/>
          </p:cNvPicPr>
          <p:nvPr/>
        </p:nvPicPr>
        <p:blipFill>
          <a:blip r:embed="rId22" cstate="print"/>
          <a:srcRect/>
          <a:stretch>
            <a:fillRect/>
          </a:stretch>
        </p:blipFill>
        <p:spPr bwMode="auto">
          <a:xfrm>
            <a:off x="3059832" y="2132856"/>
            <a:ext cx="1296144" cy="1834801"/>
          </a:xfrm>
          <a:prstGeom prst="rect">
            <a:avLst/>
          </a:prstGeom>
          <a:noFill/>
        </p:spPr>
      </p:pic>
      <p:pic>
        <p:nvPicPr>
          <p:cNvPr id="11268" name="Picture 4" descr="http://www.itu.int/en/ITU-T/techwatch/PublishingImages/learning_report.jpg">
            <a:hlinkClick r:id="rId23"/>
          </p:cNvPr>
          <p:cNvPicPr>
            <a:picLocks noChangeAspect="1" noChangeArrowheads="1"/>
          </p:cNvPicPr>
          <p:nvPr/>
        </p:nvPicPr>
        <p:blipFill>
          <a:blip r:embed="rId24" cstate="print"/>
          <a:srcRect/>
          <a:stretch>
            <a:fillRect/>
          </a:stretch>
        </p:blipFill>
        <p:spPr bwMode="auto">
          <a:xfrm>
            <a:off x="4572000" y="2132856"/>
            <a:ext cx="1245276" cy="1800200"/>
          </a:xfrm>
          <a:prstGeom prst="rect">
            <a:avLst/>
          </a:prstGeom>
          <a:noFill/>
        </p:spPr>
      </p:pic>
      <p:pic>
        <p:nvPicPr>
          <p:cNvPr id="11270" name="Picture 6" descr="http://www.itu.int/en/ITU-T/techwatch/PublishingImages/ehealth2_report.jpg">
            <a:hlinkClick r:id="rId11"/>
          </p:cNvPr>
          <p:cNvPicPr>
            <a:picLocks noChangeAspect="1" noChangeArrowheads="1"/>
          </p:cNvPicPr>
          <p:nvPr/>
        </p:nvPicPr>
        <p:blipFill>
          <a:blip r:embed="rId25" cstate="print"/>
          <a:srcRect/>
          <a:stretch>
            <a:fillRect/>
          </a:stretch>
        </p:blipFill>
        <p:spPr bwMode="auto">
          <a:xfrm>
            <a:off x="6084168" y="2132856"/>
            <a:ext cx="1296144" cy="1834802"/>
          </a:xfrm>
          <a:prstGeom prst="rect">
            <a:avLst/>
          </a:prstGeom>
          <a:noFill/>
        </p:spPr>
      </p:pic>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a:xfrm>
            <a:off x="107504" y="570167"/>
            <a:ext cx="8892480" cy="1200329"/>
          </a:xfrm>
        </p:spPr>
        <p:txBody>
          <a:bodyPr/>
          <a:lstStyle/>
          <a:p>
            <a:pPr lvl="0">
              <a:defRPr/>
            </a:pPr>
            <a:r>
              <a:rPr lang="en-US" dirty="0" smtClean="0">
                <a:solidFill>
                  <a:schemeClr val="tx2"/>
                </a:solidFill>
                <a:cs typeface="Arial" pitchFamily="34" charset="0"/>
              </a:rPr>
              <a:t>Share your innovative ideas at Kaleidoscope</a:t>
            </a:r>
            <a:endParaRPr lang="en-US" dirty="0">
              <a:solidFill>
                <a:schemeClr val="tx2"/>
              </a:solidFill>
              <a:cs typeface="Arial" pitchFamily="34" charset="0"/>
            </a:endParaRPr>
          </a:p>
        </p:txBody>
      </p:sp>
      <p:sp>
        <p:nvSpPr>
          <p:cNvPr id="8" name="Content Placeholder 7"/>
          <p:cNvSpPr>
            <a:spLocks noGrp="1"/>
          </p:cNvSpPr>
          <p:nvPr>
            <p:ph idx="1"/>
          </p:nvPr>
        </p:nvSpPr>
        <p:spPr>
          <a:xfrm>
            <a:off x="107504" y="1988840"/>
            <a:ext cx="5184576" cy="4400550"/>
          </a:xfrm>
        </p:spPr>
        <p:txBody>
          <a:bodyPr/>
          <a:lstStyle/>
          <a:p>
            <a:pPr>
              <a:spcBef>
                <a:spcPts val="1200"/>
              </a:spcBef>
              <a:defRPr/>
            </a:pPr>
            <a:r>
              <a:rPr lang="en-ZW" sz="2400" dirty="0" smtClean="0">
                <a:solidFill>
                  <a:schemeClr val="tx2"/>
                </a:solidFill>
              </a:rPr>
              <a:t>International academic conference</a:t>
            </a:r>
          </a:p>
          <a:p>
            <a:pPr lvl="0">
              <a:spcBef>
                <a:spcPts val="1200"/>
              </a:spcBef>
              <a:defRPr/>
            </a:pPr>
            <a:r>
              <a:rPr lang="en-ZW" sz="2400" dirty="0" smtClean="0">
                <a:solidFill>
                  <a:schemeClr val="tx2"/>
                </a:solidFill>
              </a:rPr>
              <a:t>Rigorous, double-blind peer review process </a:t>
            </a:r>
          </a:p>
          <a:p>
            <a:pPr lvl="0">
              <a:spcBef>
                <a:spcPts val="1200"/>
              </a:spcBef>
              <a:defRPr/>
            </a:pPr>
            <a:r>
              <a:rPr lang="en-ZW" sz="2400" dirty="0" smtClean="0">
                <a:solidFill>
                  <a:schemeClr val="tx2"/>
                </a:solidFill>
              </a:rPr>
              <a:t>Brings together academic, research and industry players</a:t>
            </a:r>
          </a:p>
          <a:p>
            <a:pPr lvl="0">
              <a:spcBef>
                <a:spcPts val="1200"/>
              </a:spcBef>
              <a:defRPr/>
            </a:pPr>
            <a:r>
              <a:rPr lang="en-ZW" sz="2400" dirty="0" smtClean="0">
                <a:solidFill>
                  <a:schemeClr val="tx2"/>
                </a:solidFill>
              </a:rPr>
              <a:t>Brainstorming on future ICT trends in standardization</a:t>
            </a:r>
          </a:p>
          <a:p>
            <a:pPr lvl="0">
              <a:defRPr/>
            </a:pPr>
            <a:endParaRPr lang="en-ZW" sz="2400" dirty="0" smtClean="0">
              <a:solidFill>
                <a:schemeClr val="tx2"/>
              </a:solidFill>
              <a:latin typeface="+mj-lt"/>
            </a:endParaRPr>
          </a:p>
          <a:p>
            <a:pPr lvl="0">
              <a:defRPr/>
            </a:pPr>
            <a:endParaRPr lang="en-ZW" sz="1200" dirty="0" smtClean="0">
              <a:solidFill>
                <a:schemeClr val="tx2"/>
              </a:solidFill>
              <a:latin typeface="+mj-lt"/>
            </a:endParaRPr>
          </a:p>
          <a:p>
            <a:pPr lvl="0">
              <a:defRPr/>
            </a:pPr>
            <a:endParaRPr lang="en-ZW" sz="2800" dirty="0" smtClean="0">
              <a:solidFill>
                <a:srgbClr val="3333CC">
                  <a:lumMod val="75000"/>
                </a:srgbClr>
              </a:solidFill>
              <a:latin typeface="Calibri" pitchFamily="34" charset="0"/>
            </a:endParaRPr>
          </a:p>
          <a:p>
            <a:pPr lvl="2">
              <a:buNone/>
              <a:defRPr/>
            </a:pPr>
            <a:endParaRPr lang="en-ZW" dirty="0"/>
          </a:p>
        </p:txBody>
      </p:sp>
      <p:sp>
        <p:nvSpPr>
          <p:cNvPr id="5" name="TextBox 4"/>
          <p:cNvSpPr txBox="1"/>
          <p:nvPr/>
        </p:nvSpPr>
        <p:spPr>
          <a:xfrm>
            <a:off x="8595383" y="5805264"/>
            <a:ext cx="247183" cy="307777"/>
          </a:xfrm>
          <a:prstGeom prst="rect">
            <a:avLst/>
          </a:prstGeom>
          <a:noFill/>
        </p:spPr>
        <p:txBody>
          <a:bodyPr wrap="none" rtlCol="0">
            <a:spAutoFit/>
          </a:bodyPr>
          <a:lstStyle/>
          <a:p>
            <a:pPr algn="r"/>
            <a:r>
              <a:rPr lang="fr-FR" sz="1400" dirty="0" smtClean="0">
                <a:solidFill>
                  <a:schemeClr val="tx2"/>
                </a:solidFill>
                <a:latin typeface="+mj-lt"/>
              </a:rPr>
              <a:t> </a:t>
            </a:r>
            <a:endParaRPr lang="en-US" sz="1400" dirty="0">
              <a:solidFill>
                <a:schemeClr val="tx2"/>
              </a:solidFill>
              <a:latin typeface="+mj-lt"/>
            </a:endParaRPr>
          </a:p>
        </p:txBody>
      </p:sp>
      <p:pic>
        <p:nvPicPr>
          <p:cNvPr id="7" name="Picture 3"/>
          <p:cNvPicPr>
            <a:picLocks noChangeAspect="1" noChangeArrowheads="1"/>
          </p:cNvPicPr>
          <p:nvPr/>
        </p:nvPicPr>
        <p:blipFill>
          <a:blip r:embed="rId3" cstate="print"/>
          <a:srcRect/>
          <a:stretch>
            <a:fillRect/>
          </a:stretch>
        </p:blipFill>
        <p:spPr bwMode="auto">
          <a:xfrm>
            <a:off x="5292081" y="1700809"/>
            <a:ext cx="1440160" cy="2027024"/>
          </a:xfrm>
          <a:prstGeom prst="rect">
            <a:avLst/>
          </a:prstGeom>
          <a:noFill/>
          <a:ln w="9525">
            <a:noFill/>
            <a:miter lim="800000"/>
            <a:headEnd/>
            <a:tailEnd/>
          </a:ln>
        </p:spPr>
      </p:pic>
      <p:pic>
        <p:nvPicPr>
          <p:cNvPr id="9" name="Picture 4"/>
          <p:cNvPicPr>
            <a:picLocks noChangeAspect="1" noChangeArrowheads="1"/>
          </p:cNvPicPr>
          <p:nvPr/>
        </p:nvPicPr>
        <p:blipFill>
          <a:blip r:embed="rId4" cstate="print"/>
          <a:srcRect/>
          <a:stretch>
            <a:fillRect/>
          </a:stretch>
        </p:blipFill>
        <p:spPr bwMode="auto">
          <a:xfrm>
            <a:off x="7092281" y="1700808"/>
            <a:ext cx="1440160" cy="2043259"/>
          </a:xfrm>
          <a:prstGeom prst="rect">
            <a:avLst/>
          </a:prstGeom>
          <a:noFill/>
          <a:ln w="9525">
            <a:noFill/>
            <a:miter lim="800000"/>
            <a:headEnd/>
            <a:tailEnd/>
          </a:ln>
        </p:spPr>
      </p:pic>
      <p:pic>
        <p:nvPicPr>
          <p:cNvPr id="10" name="Picture 5"/>
          <p:cNvPicPr>
            <a:picLocks noChangeAspect="1" noChangeArrowheads="1"/>
          </p:cNvPicPr>
          <p:nvPr/>
        </p:nvPicPr>
        <p:blipFill>
          <a:blip r:embed="rId5" cstate="print"/>
          <a:srcRect/>
          <a:stretch>
            <a:fillRect/>
          </a:stretch>
        </p:blipFill>
        <p:spPr bwMode="auto">
          <a:xfrm>
            <a:off x="5292080" y="4077073"/>
            <a:ext cx="1475512" cy="1944216"/>
          </a:xfrm>
          <a:prstGeom prst="rect">
            <a:avLst/>
          </a:prstGeom>
          <a:noFill/>
          <a:ln w="9525">
            <a:noFill/>
            <a:miter lim="800000"/>
            <a:headEnd/>
            <a:tailEnd/>
          </a:ln>
        </p:spPr>
      </p:pic>
      <p:pic>
        <p:nvPicPr>
          <p:cNvPr id="11" name="Picture 8"/>
          <p:cNvPicPr>
            <a:picLocks noChangeAspect="1" noChangeArrowheads="1"/>
          </p:cNvPicPr>
          <p:nvPr/>
        </p:nvPicPr>
        <p:blipFill>
          <a:blip r:embed="rId6" cstate="print"/>
          <a:srcRect/>
          <a:stretch>
            <a:fillRect/>
          </a:stretch>
        </p:blipFill>
        <p:spPr bwMode="auto">
          <a:xfrm>
            <a:off x="7092280" y="4077072"/>
            <a:ext cx="1440160" cy="1944216"/>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539552" y="1988840"/>
            <a:ext cx="7776864" cy="2554545"/>
          </a:xfrm>
          <a:prstGeom prst="rect">
            <a:avLst/>
          </a:prstGeom>
        </p:spPr>
        <p:txBody>
          <a:bodyPr wrap="square">
            <a:spAutoFit/>
          </a:bodyPr>
          <a:lstStyle/>
          <a:p>
            <a:r>
              <a:rPr lang="en-US" sz="2000" b="1" dirty="0" smtClean="0">
                <a:solidFill>
                  <a:schemeClr val="tx2"/>
                </a:solidFill>
                <a:latin typeface="+mn-lt"/>
              </a:rPr>
              <a:t>Kyoto University, Japan, 22-25 April 2013</a:t>
            </a:r>
          </a:p>
          <a:p>
            <a:endParaRPr lang="en-US" sz="2000" b="1" dirty="0" smtClean="0">
              <a:solidFill>
                <a:schemeClr val="tx2"/>
              </a:solidFill>
              <a:latin typeface="+mn-lt"/>
            </a:endParaRPr>
          </a:p>
          <a:p>
            <a:r>
              <a:rPr lang="en-US" sz="2000" b="1" dirty="0" smtClean="0">
                <a:solidFill>
                  <a:schemeClr val="tx2"/>
                </a:solidFill>
                <a:latin typeface="+mn-lt"/>
              </a:rPr>
              <a:t>Over 180 participants from 22 countries</a:t>
            </a:r>
          </a:p>
          <a:p>
            <a:r>
              <a:rPr lang="en-US" sz="2000" dirty="0" smtClean="0">
                <a:solidFill>
                  <a:schemeClr val="tx2"/>
                </a:solidFill>
                <a:latin typeface="+mn-lt"/>
              </a:rPr>
              <a:t>3 Invited Papers </a:t>
            </a:r>
          </a:p>
          <a:p>
            <a:r>
              <a:rPr lang="en-US" sz="2000" dirty="0" smtClean="0">
                <a:solidFill>
                  <a:schemeClr val="tx2"/>
                </a:solidFill>
                <a:latin typeface="+mn-lt"/>
              </a:rPr>
              <a:t>2 Keynote Speakers </a:t>
            </a:r>
          </a:p>
          <a:p>
            <a:r>
              <a:rPr lang="en-US" sz="2000" dirty="0" smtClean="0">
                <a:solidFill>
                  <a:schemeClr val="tx2"/>
                </a:solidFill>
                <a:latin typeface="+mn-lt"/>
              </a:rPr>
              <a:t>2 Special Sessions </a:t>
            </a:r>
          </a:p>
          <a:p>
            <a:r>
              <a:rPr lang="en-US" sz="2000" dirty="0" smtClean="0">
                <a:solidFill>
                  <a:schemeClr val="tx2"/>
                </a:solidFill>
                <a:latin typeface="+mn-lt"/>
              </a:rPr>
              <a:t>2 Side events: Showcasing </a:t>
            </a:r>
          </a:p>
          <a:p>
            <a:r>
              <a:rPr lang="en-US" sz="2000" dirty="0" smtClean="0">
                <a:solidFill>
                  <a:schemeClr val="tx2"/>
                </a:solidFill>
                <a:latin typeface="+mn-lt"/>
              </a:rPr>
              <a:t>Workshop on Education about Standardization </a:t>
            </a:r>
          </a:p>
        </p:txBody>
      </p:sp>
      <p:sp>
        <p:nvSpPr>
          <p:cNvPr id="16" name="Rectangle 15"/>
          <p:cNvSpPr/>
          <p:nvPr/>
        </p:nvSpPr>
        <p:spPr>
          <a:xfrm>
            <a:off x="539552" y="4780309"/>
            <a:ext cx="6552728" cy="1323439"/>
          </a:xfrm>
          <a:prstGeom prst="rect">
            <a:avLst/>
          </a:prstGeom>
        </p:spPr>
        <p:txBody>
          <a:bodyPr wrap="square">
            <a:spAutoFit/>
          </a:bodyPr>
          <a:lstStyle/>
          <a:p>
            <a:r>
              <a:rPr lang="en-US" sz="2000" b="1" dirty="0" smtClean="0">
                <a:solidFill>
                  <a:schemeClr val="tx2"/>
                </a:solidFill>
                <a:latin typeface="+mn-lt"/>
              </a:rPr>
              <a:t>30 accepted papers (out of 99 submitted): </a:t>
            </a:r>
          </a:p>
          <a:p>
            <a:r>
              <a:rPr lang="en-US" sz="2000" dirty="0" smtClean="0">
                <a:solidFill>
                  <a:schemeClr val="tx2"/>
                </a:solidFill>
                <a:latin typeface="+mn-lt"/>
              </a:rPr>
              <a:t>Published in IEEE </a:t>
            </a:r>
            <a:r>
              <a:rPr lang="en-US" sz="2000" dirty="0" err="1" smtClean="0">
                <a:solidFill>
                  <a:schemeClr val="tx2"/>
                </a:solidFill>
                <a:latin typeface="+mn-lt"/>
              </a:rPr>
              <a:t>Xplore</a:t>
            </a:r>
            <a:r>
              <a:rPr lang="en-US" sz="2000" dirty="0" smtClean="0">
                <a:solidFill>
                  <a:schemeClr val="tx2"/>
                </a:solidFill>
                <a:latin typeface="+mn-lt"/>
              </a:rPr>
              <a:t> </a:t>
            </a:r>
          </a:p>
          <a:p>
            <a:r>
              <a:rPr lang="en-US" sz="2000" dirty="0" smtClean="0">
                <a:solidFill>
                  <a:schemeClr val="tx2"/>
                </a:solidFill>
                <a:latin typeface="+mn-lt"/>
              </a:rPr>
              <a:t>Considered for publication in a special edition of IEEE Communication Magazine </a:t>
            </a:r>
          </a:p>
        </p:txBody>
      </p:sp>
      <p:sp>
        <p:nvSpPr>
          <p:cNvPr id="25" name="Rectangle 24"/>
          <p:cNvSpPr/>
          <p:nvPr/>
        </p:nvSpPr>
        <p:spPr>
          <a:xfrm>
            <a:off x="395536" y="980729"/>
            <a:ext cx="8280920" cy="2092881"/>
          </a:xfrm>
          <a:prstGeom prst="rect">
            <a:avLst/>
          </a:prstGeom>
        </p:spPr>
        <p:txBody>
          <a:bodyPr wrap="square">
            <a:spAutoFit/>
          </a:bodyPr>
          <a:lstStyle/>
          <a:p>
            <a:pPr algn="ctr"/>
            <a:r>
              <a:rPr lang="en-US" sz="2800" b="1" dirty="0" smtClean="0">
                <a:solidFill>
                  <a:schemeClr val="tx2"/>
                </a:solidFill>
                <a:latin typeface="+mj-lt"/>
              </a:rPr>
              <a:t>Kaleidoscope 2013 "Building sustainable communities"  </a:t>
            </a:r>
          </a:p>
          <a:p>
            <a:pPr algn="ctr"/>
            <a:endParaRPr lang="en-US" sz="2800" b="1" dirty="0" smtClean="0">
              <a:solidFill>
                <a:schemeClr val="tx2"/>
              </a:solidFill>
              <a:latin typeface="Arial Narrow" pitchFamily="34" charset="0"/>
            </a:endParaRPr>
          </a:p>
          <a:p>
            <a:pPr algn="ctr"/>
            <a:endParaRPr lang="en-US" sz="2800" b="1" dirty="0" smtClean="0">
              <a:solidFill>
                <a:schemeClr val="tx2"/>
              </a:solidFill>
              <a:latin typeface="Arial Narrow" pitchFamily="34" charset="0"/>
            </a:endParaRPr>
          </a:p>
          <a:p>
            <a:pPr algn="ctr"/>
            <a:endParaRPr lang="en-US" dirty="0"/>
          </a:p>
        </p:txBody>
      </p:sp>
      <p:pic>
        <p:nvPicPr>
          <p:cNvPr id="8" name="Picture 8"/>
          <p:cNvPicPr>
            <a:picLocks noChangeAspect="1" noChangeArrowheads="1"/>
          </p:cNvPicPr>
          <p:nvPr/>
        </p:nvPicPr>
        <p:blipFill>
          <a:blip r:embed="rId3" cstate="print"/>
          <a:srcRect/>
          <a:stretch>
            <a:fillRect/>
          </a:stretch>
        </p:blipFill>
        <p:spPr bwMode="auto">
          <a:xfrm>
            <a:off x="6660232" y="2587618"/>
            <a:ext cx="2376264" cy="3600400"/>
          </a:xfrm>
          <a:prstGeom prst="rect">
            <a:avLst/>
          </a:prstGeom>
          <a:noFill/>
          <a:ln w="9525">
            <a:noFill/>
            <a:miter lim="800000"/>
            <a:headEnd/>
            <a:tailEnd/>
          </a:ln>
        </p:spPr>
      </p:pic>
    </p:spTree>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518483"/>
            <a:ext cx="7488832" cy="1200329"/>
          </a:xfrm>
        </p:spPr>
        <p:txBody>
          <a:bodyPr/>
          <a:lstStyle/>
          <a:p>
            <a:r>
              <a:rPr lang="en-US" dirty="0" smtClean="0">
                <a:solidFill>
                  <a:schemeClr val="tx2"/>
                </a:solidFill>
                <a:cs typeface="Arial" pitchFamily="34" charset="0"/>
              </a:rPr>
              <a:t>Next Kaleidoscope conference</a:t>
            </a:r>
            <a:endParaRPr lang="en-US" dirty="0">
              <a:solidFill>
                <a:schemeClr val="tx2"/>
              </a:solidFill>
              <a:cs typeface="Arial" pitchFamily="34" charset="0"/>
            </a:endParaRPr>
          </a:p>
        </p:txBody>
      </p:sp>
      <p:pic>
        <p:nvPicPr>
          <p:cNvPr id="4" name="Picture 2" descr="http://www.itu.int/en/ITU-T/academia/kaleidoscope/2014/PublishingImages/Kaleidoscope%20poster%20version%2023%20august.jpg">
            <a:hlinkClick r:id="rId3"/>
          </p:cNvPr>
          <p:cNvPicPr>
            <a:picLocks noGrp="1" noChangeAspect="1" noChangeArrowheads="1"/>
          </p:cNvPicPr>
          <p:nvPr>
            <p:ph idx="1"/>
          </p:nvPr>
        </p:nvPicPr>
        <p:blipFill>
          <a:blip r:embed="rId4" cstate="print"/>
          <a:srcRect/>
          <a:stretch>
            <a:fillRect/>
          </a:stretch>
        </p:blipFill>
        <p:spPr bwMode="auto">
          <a:xfrm>
            <a:off x="323528" y="1916832"/>
            <a:ext cx="3024336" cy="4332598"/>
          </a:xfrm>
          <a:prstGeom prst="rect">
            <a:avLst/>
          </a:prstGeom>
          <a:noFill/>
        </p:spPr>
      </p:pic>
      <p:sp>
        <p:nvSpPr>
          <p:cNvPr id="5" name="Rectangle 4"/>
          <p:cNvSpPr/>
          <p:nvPr/>
        </p:nvSpPr>
        <p:spPr>
          <a:xfrm>
            <a:off x="3707904" y="1772816"/>
            <a:ext cx="5184576" cy="4524316"/>
          </a:xfrm>
          <a:prstGeom prst="rect">
            <a:avLst/>
          </a:prstGeom>
        </p:spPr>
        <p:txBody>
          <a:bodyPr wrap="square">
            <a:spAutoFit/>
          </a:bodyPr>
          <a:lstStyle/>
          <a:p>
            <a:r>
              <a:rPr lang="en-US" sz="2400" b="1" dirty="0" smtClean="0">
                <a:solidFill>
                  <a:schemeClr val="tx2"/>
                </a:solidFill>
                <a:latin typeface="+mn-lt"/>
              </a:rPr>
              <a:t>Kaleidoscope 2014 </a:t>
            </a:r>
          </a:p>
          <a:p>
            <a:endParaRPr lang="en-US" sz="2400" b="1" dirty="0" smtClean="0">
              <a:solidFill>
                <a:schemeClr val="tx2"/>
              </a:solidFill>
              <a:latin typeface="+mn-lt"/>
            </a:endParaRPr>
          </a:p>
          <a:p>
            <a:r>
              <a:rPr lang="en-US" sz="2400" b="1" i="1" dirty="0" smtClean="0">
                <a:solidFill>
                  <a:schemeClr val="tx2"/>
                </a:solidFill>
                <a:latin typeface="+mn-lt"/>
              </a:rPr>
              <a:t>Living in a converged world - impossible without standards?</a:t>
            </a:r>
          </a:p>
          <a:p>
            <a:endParaRPr lang="en-US" sz="2400" b="1" dirty="0" smtClean="0">
              <a:solidFill>
                <a:schemeClr val="tx2"/>
              </a:solidFill>
              <a:latin typeface="+mn-lt"/>
            </a:endParaRPr>
          </a:p>
          <a:p>
            <a:r>
              <a:rPr lang="en-US" sz="2400" dirty="0" smtClean="0">
                <a:solidFill>
                  <a:schemeClr val="tx2"/>
                </a:solidFill>
                <a:latin typeface="+mn-lt"/>
              </a:rPr>
              <a:t>Saint Petersburg University, Russian Federation, </a:t>
            </a:r>
          </a:p>
          <a:p>
            <a:r>
              <a:rPr lang="en-US" sz="2400" dirty="0" smtClean="0">
                <a:solidFill>
                  <a:schemeClr val="tx2"/>
                </a:solidFill>
                <a:latin typeface="+mn-lt"/>
              </a:rPr>
              <a:t>3-5 June 2014</a:t>
            </a:r>
          </a:p>
          <a:p>
            <a:endParaRPr lang="en-US" dirty="0" smtClean="0">
              <a:solidFill>
                <a:srgbClr val="0000FF"/>
              </a:solidFill>
              <a:latin typeface="Arial Narrow" pitchFamily="34" charset="0"/>
            </a:endParaRPr>
          </a:p>
          <a:p>
            <a:endParaRPr lang="en-US" dirty="0" smtClean="0">
              <a:solidFill>
                <a:srgbClr val="0000FF"/>
              </a:solidFill>
              <a:latin typeface="Arial Narrow" pitchFamily="34" charset="0"/>
            </a:endParaRPr>
          </a:p>
          <a:p>
            <a:endParaRPr lang="en-US" dirty="0" smtClean="0">
              <a:solidFill>
                <a:srgbClr val="0000FF"/>
              </a:solidFill>
              <a:latin typeface="Arial Narrow" pitchFamily="34" charset="0"/>
            </a:endParaRPr>
          </a:p>
          <a:p>
            <a:endParaRPr lang="en-US" dirty="0">
              <a:latin typeface="Arial Narrow" pitchFamily="34" charset="0"/>
            </a:endParaRPr>
          </a:p>
        </p:txBody>
      </p:sp>
      <p:sp>
        <p:nvSpPr>
          <p:cNvPr id="6" name="Rectangle 5"/>
          <p:cNvSpPr/>
          <p:nvPr/>
        </p:nvSpPr>
        <p:spPr>
          <a:xfrm>
            <a:off x="3779912" y="5517232"/>
            <a:ext cx="4896544" cy="523220"/>
          </a:xfrm>
          <a:prstGeom prst="rect">
            <a:avLst/>
          </a:prstGeom>
        </p:spPr>
        <p:txBody>
          <a:bodyPr wrap="square">
            <a:spAutoFit/>
          </a:bodyPr>
          <a:lstStyle/>
          <a:p>
            <a:r>
              <a:rPr lang="en-US" sz="2800" dirty="0" smtClean="0">
                <a:solidFill>
                  <a:srgbClr val="3333FF"/>
                </a:solidFill>
                <a:latin typeface="+mn-lt"/>
                <a:hlinkClick r:id="rId5"/>
              </a:rPr>
              <a:t>kaleidoscope@itu.int</a:t>
            </a:r>
            <a:r>
              <a:rPr lang="en-US" sz="2800" dirty="0" smtClean="0">
                <a:solidFill>
                  <a:srgbClr val="3333FF"/>
                </a:solidFill>
                <a:latin typeface="+mn-lt"/>
              </a:rPr>
              <a:t> </a:t>
            </a:r>
            <a:endParaRPr lang="en-US" sz="2800" dirty="0">
              <a:solidFill>
                <a:srgbClr val="3333FF"/>
              </a:solidFill>
              <a:latin typeface="+mn-lt"/>
            </a:endParaRPr>
          </a:p>
        </p:txBody>
      </p:sp>
    </p:spTree>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txBox="1">
            <a:spLocks/>
          </p:cNvSpPr>
          <p:nvPr/>
        </p:nvSpPr>
        <p:spPr bwMode="auto">
          <a:xfrm>
            <a:off x="323528" y="764704"/>
            <a:ext cx="8280920" cy="93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200">
                <a:solidFill>
                  <a:schemeClr val="tx1"/>
                </a:solidFill>
                <a:latin typeface="Verdana" pitchFamily="34" charset="0"/>
                <a:ea typeface="MS PGothic" pitchFamily="34" charset="-128"/>
              </a:defRPr>
            </a:lvl1pPr>
            <a:lvl2pPr marL="742950" indent="-285750">
              <a:defRPr sz="3200">
                <a:solidFill>
                  <a:schemeClr val="tx1"/>
                </a:solidFill>
                <a:latin typeface="Verdana" pitchFamily="34" charset="0"/>
                <a:ea typeface="MS PGothic" pitchFamily="34" charset="-128"/>
              </a:defRPr>
            </a:lvl2pPr>
            <a:lvl3pPr marL="1143000" indent="-228600">
              <a:defRPr sz="3200">
                <a:solidFill>
                  <a:schemeClr val="tx1"/>
                </a:solidFill>
                <a:latin typeface="Verdana" pitchFamily="34" charset="0"/>
                <a:ea typeface="MS PGothic" pitchFamily="34" charset="-128"/>
              </a:defRPr>
            </a:lvl3pPr>
            <a:lvl4pPr marL="1600200" indent="-228600">
              <a:defRPr sz="3200">
                <a:solidFill>
                  <a:schemeClr val="tx1"/>
                </a:solidFill>
                <a:latin typeface="Verdana" pitchFamily="34" charset="0"/>
                <a:ea typeface="MS PGothic" pitchFamily="34" charset="-128"/>
              </a:defRPr>
            </a:lvl4pPr>
            <a:lvl5pPr marL="2057400" indent="-228600">
              <a:defRPr sz="3200">
                <a:solidFill>
                  <a:schemeClr val="tx1"/>
                </a:solidFill>
                <a:latin typeface="Verdana" pitchFamily="34" charset="0"/>
                <a:ea typeface="MS PGothic" pitchFamily="34" charset="-128"/>
              </a:defRPr>
            </a:lvl5pPr>
            <a:lvl6pPr marL="2514600" indent="-228600" eaLnBrk="0" fontAlgn="base" hangingPunct="0">
              <a:spcBef>
                <a:spcPct val="0"/>
              </a:spcBef>
              <a:spcAft>
                <a:spcPct val="0"/>
              </a:spcAft>
              <a:defRPr sz="3200">
                <a:solidFill>
                  <a:schemeClr val="tx1"/>
                </a:solidFill>
                <a:latin typeface="Verdana" pitchFamily="34" charset="0"/>
                <a:ea typeface="MS PGothic" pitchFamily="34" charset="-128"/>
              </a:defRPr>
            </a:lvl6pPr>
            <a:lvl7pPr marL="2971800" indent="-228600" eaLnBrk="0" fontAlgn="base" hangingPunct="0">
              <a:spcBef>
                <a:spcPct val="0"/>
              </a:spcBef>
              <a:spcAft>
                <a:spcPct val="0"/>
              </a:spcAft>
              <a:defRPr sz="3200">
                <a:solidFill>
                  <a:schemeClr val="tx1"/>
                </a:solidFill>
                <a:latin typeface="Verdana" pitchFamily="34" charset="0"/>
                <a:ea typeface="MS PGothic" pitchFamily="34" charset="-128"/>
              </a:defRPr>
            </a:lvl7pPr>
            <a:lvl8pPr marL="3429000" indent="-228600" eaLnBrk="0" fontAlgn="base" hangingPunct="0">
              <a:spcBef>
                <a:spcPct val="0"/>
              </a:spcBef>
              <a:spcAft>
                <a:spcPct val="0"/>
              </a:spcAft>
              <a:defRPr sz="3200">
                <a:solidFill>
                  <a:schemeClr val="tx1"/>
                </a:solidFill>
                <a:latin typeface="Verdana" pitchFamily="34" charset="0"/>
                <a:ea typeface="MS PGothic" pitchFamily="34" charset="-128"/>
              </a:defRPr>
            </a:lvl8pPr>
            <a:lvl9pPr marL="3886200" indent="-228600" eaLnBrk="0" fontAlgn="base" hangingPunct="0">
              <a:spcBef>
                <a:spcPct val="0"/>
              </a:spcBef>
              <a:spcAft>
                <a:spcPct val="0"/>
              </a:spcAft>
              <a:defRPr sz="3200">
                <a:solidFill>
                  <a:schemeClr val="tx1"/>
                </a:solidFill>
                <a:latin typeface="Verdana" pitchFamily="34" charset="0"/>
                <a:ea typeface="MS PGothic" pitchFamily="34" charset="-128"/>
              </a:defRPr>
            </a:lvl9pPr>
          </a:lstStyle>
          <a:p>
            <a:pPr algn="ctr"/>
            <a:r>
              <a:rPr lang="en-US" altLang="ja-JP" b="1" dirty="0" smtClean="0">
                <a:solidFill>
                  <a:schemeClr val="tx2"/>
                </a:solidFill>
                <a:latin typeface="+mj-lt"/>
              </a:rPr>
              <a:t>Get involved in our new Education about Standardization initiative</a:t>
            </a:r>
            <a:endParaRPr lang="en-US" altLang="ja-JP" dirty="0">
              <a:solidFill>
                <a:schemeClr val="tx2"/>
              </a:solidFill>
              <a:latin typeface="+mj-lt"/>
            </a:endParaRPr>
          </a:p>
        </p:txBody>
      </p:sp>
      <p:sp>
        <p:nvSpPr>
          <p:cNvPr id="49155" name="Rectangle 3"/>
          <p:cNvSpPr>
            <a:spLocks noChangeArrowheads="1"/>
          </p:cNvSpPr>
          <p:nvPr/>
        </p:nvSpPr>
        <p:spPr bwMode="auto">
          <a:xfrm>
            <a:off x="0" y="1557338"/>
            <a:ext cx="8820472"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sz="1800" b="1" dirty="0">
                <a:solidFill>
                  <a:srgbClr val="0066CC"/>
                </a:solidFill>
              </a:rPr>
              <a:t>    </a:t>
            </a:r>
            <a:r>
              <a:rPr lang="en-US" sz="1800" b="1" dirty="0" smtClean="0">
                <a:solidFill>
                  <a:srgbClr val="0066CC"/>
                </a:solidFill>
              </a:rPr>
              <a:t>                                                                           </a:t>
            </a:r>
            <a:endParaRPr lang="en-US" sz="2200" u="sng" dirty="0"/>
          </a:p>
          <a:p>
            <a:endParaRPr lang="en-US" sz="2200" u="sng" dirty="0"/>
          </a:p>
          <a:p>
            <a:endParaRPr lang="en-US" sz="2200" u="sng" dirty="0"/>
          </a:p>
          <a:p>
            <a:endParaRPr lang="en-US" sz="2200" u="sng" dirty="0"/>
          </a:p>
          <a:p>
            <a:endParaRPr lang="en-US" sz="2200" u="sng" dirty="0"/>
          </a:p>
          <a:p>
            <a:endParaRPr lang="en-US" sz="2200" u="sng" dirty="0"/>
          </a:p>
          <a:p>
            <a:endParaRPr lang="en-US" sz="2200" u="sng" dirty="0"/>
          </a:p>
          <a:p>
            <a:endParaRPr lang="en-US" sz="2200" u="sng" dirty="0"/>
          </a:p>
          <a:p>
            <a:endParaRPr lang="en-US" sz="2200" u="sng" dirty="0"/>
          </a:p>
          <a:p>
            <a:endParaRPr lang="en-US" sz="2200" u="sng" dirty="0"/>
          </a:p>
        </p:txBody>
      </p:sp>
      <p:pic>
        <p:nvPicPr>
          <p:cNvPr id="6" name="Picture 5" descr="Standards Education Workshop"/>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812360" y="6021288"/>
            <a:ext cx="1152128" cy="664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179512" y="1556792"/>
            <a:ext cx="8424936" cy="4832093"/>
          </a:xfrm>
          <a:prstGeom prst="rect">
            <a:avLst/>
          </a:prstGeom>
        </p:spPr>
        <p:txBody>
          <a:bodyPr wrap="square">
            <a:spAutoFit/>
          </a:bodyPr>
          <a:lstStyle/>
          <a:p>
            <a:pPr>
              <a:defRPr/>
            </a:pPr>
            <a:endParaRPr lang="en-US" sz="2000" dirty="0" smtClean="0">
              <a:solidFill>
                <a:schemeClr val="tx2"/>
              </a:solidFill>
              <a:latin typeface="Arial Narrow" pitchFamily="34" charset="0"/>
            </a:endParaRPr>
          </a:p>
          <a:p>
            <a:pPr marL="342900" indent="-342900">
              <a:buFont typeface="Wingdings" panose="05000000000000000000" pitchFamily="2" charset="2"/>
              <a:buChar char="§"/>
              <a:defRPr/>
            </a:pPr>
            <a:r>
              <a:rPr lang="en-US" b="1" dirty="0" smtClean="0">
                <a:solidFill>
                  <a:schemeClr val="tx2"/>
                </a:solidFill>
                <a:latin typeface="+mn-lt"/>
              </a:rPr>
              <a:t>TSB Director’s Ad hoc Group on Education about Standardization (AGH SE):</a:t>
            </a:r>
          </a:p>
          <a:p>
            <a:pPr marL="342900" indent="-342900">
              <a:buFont typeface="Wingdings" panose="05000000000000000000" pitchFamily="2" charset="2"/>
              <a:buChar char="§"/>
              <a:defRPr/>
            </a:pPr>
            <a:endParaRPr lang="en-US" dirty="0" smtClean="0">
              <a:solidFill>
                <a:schemeClr val="tx2"/>
              </a:solidFill>
              <a:latin typeface="+mn-lt"/>
            </a:endParaRPr>
          </a:p>
          <a:p>
            <a:pPr marL="342900" indent="-342900">
              <a:buFont typeface="Wingdings" panose="05000000000000000000" pitchFamily="2" charset="2"/>
              <a:buChar char="§"/>
              <a:defRPr/>
            </a:pPr>
            <a:r>
              <a:rPr lang="en-US" dirty="0" smtClean="0">
                <a:solidFill>
                  <a:schemeClr val="tx2"/>
                </a:solidFill>
                <a:latin typeface="+mn-lt"/>
              </a:rPr>
              <a:t>Develops guidelines for enhancing the involvement of the ITU-T Sector in the field of education about ICT standardization. </a:t>
            </a:r>
          </a:p>
          <a:p>
            <a:pPr marL="342900" indent="-342900">
              <a:buFont typeface="Wingdings" panose="05000000000000000000" pitchFamily="2" charset="2"/>
              <a:buChar char="§"/>
              <a:defRPr/>
            </a:pPr>
            <a:endParaRPr lang="en-US" dirty="0" smtClean="0">
              <a:solidFill>
                <a:schemeClr val="tx2"/>
              </a:solidFill>
              <a:latin typeface="+mn-lt"/>
            </a:endParaRPr>
          </a:p>
          <a:p>
            <a:pPr marL="342900" indent="-342900">
              <a:buFont typeface="Wingdings" panose="05000000000000000000" pitchFamily="2" charset="2"/>
              <a:buChar char="§"/>
              <a:defRPr/>
            </a:pPr>
            <a:r>
              <a:rPr lang="en-US" dirty="0" smtClean="0">
                <a:solidFill>
                  <a:schemeClr val="tx2"/>
                </a:solidFill>
                <a:latin typeface="+mn-lt"/>
              </a:rPr>
              <a:t>Gathers information on standards education activities in ITU-T, in universities, and in relevant organizations such as ISO, IEC and IEEE</a:t>
            </a:r>
          </a:p>
          <a:p>
            <a:pPr marL="342900" indent="-342900">
              <a:buFont typeface="Wingdings" panose="05000000000000000000" pitchFamily="2" charset="2"/>
              <a:buChar char="§"/>
              <a:defRPr/>
            </a:pPr>
            <a:endParaRPr lang="en-US" dirty="0" smtClean="0">
              <a:solidFill>
                <a:schemeClr val="tx2"/>
              </a:solidFill>
              <a:latin typeface="+mn-lt"/>
            </a:endParaRPr>
          </a:p>
          <a:p>
            <a:pPr marL="342900" indent="-342900">
              <a:buFont typeface="Wingdings" panose="05000000000000000000" pitchFamily="2" charset="2"/>
              <a:buChar char="§"/>
              <a:defRPr/>
            </a:pPr>
            <a:r>
              <a:rPr lang="en-US" dirty="0" smtClean="0">
                <a:solidFill>
                  <a:schemeClr val="tx2"/>
                </a:solidFill>
                <a:latin typeface="+mn-lt"/>
              </a:rPr>
              <a:t>Reviews existing “gap analyses”, studies, surveys, and other research about standards education in academic curricula, and then performs a new gap analysis with the information gathered. </a:t>
            </a:r>
          </a:p>
          <a:p>
            <a:pPr marL="342900" indent="-342900">
              <a:buFont typeface="Wingdings" panose="05000000000000000000" pitchFamily="2" charset="2"/>
              <a:buChar char="§"/>
              <a:defRPr/>
            </a:pPr>
            <a:endParaRPr lang="en-US" dirty="0" smtClean="0">
              <a:solidFill>
                <a:schemeClr val="tx2"/>
              </a:solidFill>
              <a:latin typeface="+mn-lt"/>
            </a:endParaRPr>
          </a:p>
          <a:p>
            <a:pPr marL="342900" lvl="0" indent="-342900">
              <a:buFont typeface="Wingdings" panose="05000000000000000000" pitchFamily="2" charset="2"/>
              <a:buChar char="§"/>
              <a:defRPr/>
            </a:pPr>
            <a:r>
              <a:rPr lang="en-US" dirty="0" smtClean="0">
                <a:solidFill>
                  <a:schemeClr val="tx2"/>
                </a:solidFill>
                <a:latin typeface="+mn-lt"/>
              </a:rPr>
              <a:t>On the basis of the previous analyses, propose and develop policy initiatives to fill the identified gaps.</a:t>
            </a:r>
          </a:p>
        </p:txBody>
      </p:sp>
    </p:spTree>
    <p:extLst>
      <p:ext uri="{BB962C8B-B14F-4D97-AF65-F5344CB8AC3E}">
        <p14:creationId xmlns:p14="http://schemas.microsoft.com/office/powerpoint/2010/main" val="1604516046"/>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6024" y="787351"/>
            <a:ext cx="7772400" cy="769441"/>
          </a:xfrm>
        </p:spPr>
        <p:txBody>
          <a:bodyPr/>
          <a:lstStyle/>
          <a:p>
            <a:pPr>
              <a:defRPr/>
            </a:pPr>
            <a:r>
              <a:rPr lang="en-US" sz="4400" dirty="0" smtClean="0">
                <a:solidFill>
                  <a:schemeClr val="tx2"/>
                </a:solidFill>
                <a:latin typeface="Arial" panose="020B0604020202020204" pitchFamily="34" charset="0"/>
                <a:cs typeface="Arial" panose="020B0604020202020204" pitchFamily="34" charset="0"/>
              </a:rPr>
              <a:t> </a:t>
            </a:r>
            <a:r>
              <a:rPr lang="en-US" dirty="0" smtClean="0">
                <a:solidFill>
                  <a:schemeClr val="tx2"/>
                </a:solidFill>
                <a:cs typeface="Arial" panose="020B0604020202020204" pitchFamily="34" charset="0"/>
              </a:rPr>
              <a:t>ITU </a:t>
            </a:r>
            <a:r>
              <a:rPr lang="en-US" dirty="0">
                <a:solidFill>
                  <a:schemeClr val="tx2"/>
                </a:solidFill>
                <a:cs typeface="Arial" panose="020B0604020202020204" pitchFamily="34" charset="0"/>
              </a:rPr>
              <a:t>s</a:t>
            </a:r>
            <a:r>
              <a:rPr lang="en-US" dirty="0" smtClean="0">
                <a:solidFill>
                  <a:schemeClr val="tx2"/>
                </a:solidFill>
                <a:cs typeface="Arial" panose="020B0604020202020204" pitchFamily="34" charset="0"/>
              </a:rPr>
              <a:t>tructure</a:t>
            </a:r>
            <a:endParaRPr lang="en-US" dirty="0">
              <a:solidFill>
                <a:schemeClr val="tx2"/>
              </a:solidFill>
              <a:cs typeface="Arial" panose="020B0604020202020204" pitchFamily="34" charset="0"/>
            </a:endParaRPr>
          </a:p>
        </p:txBody>
      </p:sp>
      <p:grpSp>
        <p:nvGrpSpPr>
          <p:cNvPr id="3" name="Group 11"/>
          <p:cNvGrpSpPr/>
          <p:nvPr/>
        </p:nvGrpSpPr>
        <p:grpSpPr>
          <a:xfrm>
            <a:off x="0" y="1721133"/>
            <a:ext cx="8892480" cy="4685376"/>
            <a:chOff x="-314908" y="1893394"/>
            <a:chExt cx="8892480" cy="4685376"/>
          </a:xfrm>
        </p:grpSpPr>
        <p:sp>
          <p:nvSpPr>
            <p:cNvPr id="13" name="Rectangle 2"/>
            <p:cNvSpPr txBox="1">
              <a:spLocks noChangeArrowheads="1"/>
            </p:cNvSpPr>
            <p:nvPr/>
          </p:nvSpPr>
          <p:spPr bwMode="auto">
            <a:xfrm>
              <a:off x="-314908" y="3296967"/>
              <a:ext cx="2915816" cy="1631216"/>
            </a:xfrm>
            <a:prstGeom prst="rect">
              <a:avLst/>
            </a:prstGeom>
            <a:noFill/>
            <a:ln w="9525">
              <a:noFill/>
              <a:miter lim="800000"/>
              <a:headEnd/>
              <a:tailEnd/>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err="1" smtClean="0">
                  <a:solidFill>
                    <a:schemeClr val="tx2"/>
                  </a:solidFill>
                  <a:latin typeface="+mn-lt"/>
                  <a:cs typeface="Calibri" pitchFamily="34" charset="0"/>
                </a:rPr>
                <a:t>Radiocommunication</a:t>
              </a:r>
              <a:r>
                <a:rPr lang="en-US" sz="2000" b="1" kern="0" dirty="0" smtClean="0">
                  <a:solidFill>
                    <a:schemeClr val="tx2"/>
                  </a:solidFill>
                  <a:latin typeface="+mn-lt"/>
                  <a:cs typeface="Calibri" pitchFamily="34" charset="0"/>
                </a:rPr>
                <a:t> Sector (ITU-R)</a:t>
              </a:r>
              <a:r>
                <a:rPr lang="en-US" sz="2000" kern="0" dirty="0" smtClean="0">
                  <a:solidFill>
                    <a:schemeClr val="tx2"/>
                  </a:solidFill>
                  <a:latin typeface="+mn-lt"/>
                  <a:cs typeface="Calibri" pitchFamily="34" charset="0"/>
                </a:rPr>
                <a:t> coordinates global wireless communication </a:t>
              </a:r>
            </a:p>
          </p:txBody>
        </p:sp>
        <p:sp>
          <p:nvSpPr>
            <p:cNvPr id="14" name="Rectangle 2"/>
            <p:cNvSpPr txBox="1">
              <a:spLocks noChangeArrowheads="1"/>
            </p:cNvSpPr>
            <p:nvPr/>
          </p:nvSpPr>
          <p:spPr bwMode="auto">
            <a:xfrm>
              <a:off x="1520788" y="1893394"/>
              <a:ext cx="5400600" cy="1015663"/>
            </a:xfrm>
            <a:prstGeom prst="rect">
              <a:avLst/>
            </a:prstGeom>
            <a:noFill/>
            <a:ln w="9525">
              <a:noFill/>
              <a:miter lim="800000"/>
              <a:headEnd/>
              <a:tailEnd/>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schemeClr val="tx2"/>
                  </a:solidFill>
                  <a:latin typeface="+mn-lt"/>
                  <a:cs typeface="Calibri" pitchFamily="34" charset="0"/>
                </a:rPr>
                <a:t>Standardization Sector (ITU-T) </a:t>
              </a:r>
              <a:r>
                <a:rPr lang="en-US" sz="2000" kern="0" dirty="0" smtClean="0">
                  <a:solidFill>
                    <a:schemeClr val="tx2"/>
                  </a:solidFill>
                  <a:latin typeface="+mn-lt"/>
                  <a:cs typeface="Calibri" pitchFamily="34" charset="0"/>
                </a:rPr>
                <a:t>produces interoperable technical ICT standards</a:t>
              </a:r>
              <a:endParaRPr lang="en-US" sz="2000" kern="0" dirty="0">
                <a:solidFill>
                  <a:schemeClr val="tx2"/>
                </a:solidFill>
                <a:latin typeface="+mn-lt"/>
                <a:cs typeface="Calibri" pitchFamily="34" charset="0"/>
              </a:endParaRPr>
            </a:p>
          </p:txBody>
        </p:sp>
        <p:sp>
          <p:nvSpPr>
            <p:cNvPr id="15" name="Rectangle 2"/>
            <p:cNvSpPr txBox="1">
              <a:spLocks noChangeArrowheads="1"/>
            </p:cNvSpPr>
            <p:nvPr/>
          </p:nvSpPr>
          <p:spPr bwMode="auto">
            <a:xfrm>
              <a:off x="5697252" y="3404981"/>
              <a:ext cx="2880320" cy="1323439"/>
            </a:xfrm>
            <a:prstGeom prst="rect">
              <a:avLst/>
            </a:prstGeom>
            <a:noFill/>
            <a:ln w="9525">
              <a:noFill/>
              <a:miter lim="800000"/>
              <a:headEnd/>
              <a:tailEnd/>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schemeClr val="tx2"/>
                  </a:solidFill>
                  <a:latin typeface="+mn-lt"/>
                  <a:ea typeface="+mj-ea"/>
                  <a:cs typeface="Calibri" pitchFamily="34" charset="0"/>
                </a:rPr>
                <a:t>Development </a:t>
              </a:r>
            </a:p>
            <a:p>
              <a:pPr marL="0" marR="0" lvl="0" indent="0" algn="ctr" defTabSz="914400" eaLnBrk="1" fontAlgn="auto" latinLnBrk="0" hangingPunct="1">
                <a:lnSpc>
                  <a:spcPct val="100000"/>
                </a:lnSpc>
                <a:spcBef>
                  <a:spcPts val="0"/>
                </a:spcBef>
                <a:spcAft>
                  <a:spcPts val="0"/>
                </a:spcAft>
                <a:buClrTx/>
                <a:buSzTx/>
                <a:buFontTx/>
                <a:buNone/>
                <a:tabLst/>
                <a:defRPr/>
              </a:pPr>
              <a:r>
                <a:rPr lang="en-US" sz="2000" b="1" kern="0" dirty="0" smtClean="0">
                  <a:solidFill>
                    <a:schemeClr val="tx2"/>
                  </a:solidFill>
                  <a:latin typeface="+mn-lt"/>
                  <a:ea typeface="+mj-ea"/>
                  <a:cs typeface="Calibri" pitchFamily="34" charset="0"/>
                </a:rPr>
                <a:t>Sector (</a:t>
              </a:r>
              <a:r>
                <a:rPr kumimoji="0" lang="en-US" sz="2000" b="1" i="0" u="none" strike="noStrike" kern="0" cap="none" spc="0" normalizeH="0" baseline="0" noProof="0" dirty="0" smtClean="0">
                  <a:ln>
                    <a:noFill/>
                  </a:ln>
                  <a:solidFill>
                    <a:schemeClr val="tx2"/>
                  </a:solidFill>
                  <a:effectLst/>
                  <a:uLnTx/>
                  <a:uFillTx/>
                  <a:latin typeface="+mn-lt"/>
                  <a:ea typeface="+mj-ea"/>
                  <a:cs typeface="Calibri" pitchFamily="34" charset="0"/>
                </a:rPr>
                <a:t>ITU-D)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tx2"/>
                  </a:solidFill>
                  <a:effectLst/>
                  <a:uLnTx/>
                  <a:uFillTx/>
                  <a:latin typeface="+mn-lt"/>
                  <a:ea typeface="+mj-ea"/>
                  <a:cs typeface="Calibri" pitchFamily="34" charset="0"/>
                </a:rPr>
                <a:t>provides assistance to the un-connected</a:t>
              </a:r>
              <a:endParaRPr kumimoji="0" lang="en-US" sz="2000" b="0" i="0" u="none" strike="noStrike" kern="0" cap="none" spc="0" normalizeH="0" baseline="0" noProof="0" dirty="0">
                <a:ln>
                  <a:noFill/>
                </a:ln>
                <a:solidFill>
                  <a:schemeClr val="tx2"/>
                </a:solidFill>
                <a:effectLst/>
                <a:uLnTx/>
                <a:uFillTx/>
                <a:latin typeface="+mn-lt"/>
                <a:ea typeface="+mj-ea"/>
                <a:cs typeface="Calibri" pitchFamily="34" charset="0"/>
              </a:endParaRPr>
            </a:p>
          </p:txBody>
        </p:sp>
        <p:sp>
          <p:nvSpPr>
            <p:cNvPr id="16" name="Rectangle 2"/>
            <p:cNvSpPr txBox="1">
              <a:spLocks noChangeArrowheads="1"/>
            </p:cNvSpPr>
            <p:nvPr/>
          </p:nvSpPr>
          <p:spPr bwMode="auto">
            <a:xfrm>
              <a:off x="1754560" y="5563107"/>
              <a:ext cx="4824536" cy="1015663"/>
            </a:xfrm>
            <a:prstGeom prst="rect">
              <a:avLst/>
            </a:prstGeom>
            <a:noFill/>
            <a:ln w="9525">
              <a:noFill/>
              <a:miter lim="800000"/>
              <a:headEnd/>
              <a:tailEnd/>
            </a:ln>
          </p:spPr>
          <p:txBody>
            <a:bodyPr wrap="square" anchor="ctr">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smtClean="0">
                  <a:ln>
                    <a:noFill/>
                  </a:ln>
                  <a:solidFill>
                    <a:schemeClr val="tx2"/>
                  </a:solidFill>
                  <a:effectLst/>
                  <a:uLnTx/>
                  <a:uFillTx/>
                  <a:latin typeface="+mn-lt"/>
                  <a:ea typeface="+mj-ea"/>
                  <a:cs typeface="Calibri" pitchFamily="34" charset="0"/>
                </a:rPr>
                <a:t>ITU</a:t>
              </a:r>
              <a:r>
                <a:rPr kumimoji="0" lang="en-US" sz="2000" b="1" i="0" u="none" strike="noStrike" kern="0" cap="none" spc="0" normalizeH="0" noProof="0" dirty="0" smtClean="0">
                  <a:ln>
                    <a:noFill/>
                  </a:ln>
                  <a:solidFill>
                    <a:schemeClr val="tx2"/>
                  </a:solidFill>
                  <a:effectLst/>
                  <a:uLnTx/>
                  <a:uFillTx/>
                  <a:latin typeface="+mn-lt"/>
                  <a:ea typeface="+mj-ea"/>
                  <a:cs typeface="Calibri" pitchFamily="34" charset="0"/>
                </a:rPr>
                <a:t> G</a:t>
              </a:r>
              <a:r>
                <a:rPr kumimoji="0" lang="en-US" sz="2000" b="1" i="0" u="none" strike="noStrike" kern="0" cap="none" spc="0" normalizeH="0" baseline="0" noProof="0" dirty="0" smtClean="0">
                  <a:ln>
                    <a:noFill/>
                  </a:ln>
                  <a:solidFill>
                    <a:schemeClr val="tx2"/>
                  </a:solidFill>
                  <a:effectLst/>
                  <a:uLnTx/>
                  <a:uFillTx/>
                  <a:latin typeface="+mn-lt"/>
                  <a:ea typeface="+mj-ea"/>
                  <a:cs typeface="Calibri" pitchFamily="34" charset="0"/>
                </a:rPr>
                <a:t>eneral Secretariat</a:t>
              </a:r>
              <a:r>
                <a:rPr kumimoji="0" lang="en-US" sz="2000" b="1" i="0" u="none" strike="noStrike" kern="0" cap="none" spc="0" normalizeH="0" noProof="0" dirty="0" smtClean="0">
                  <a:ln>
                    <a:noFill/>
                  </a:ln>
                  <a:solidFill>
                    <a:schemeClr val="tx2"/>
                  </a:solidFill>
                  <a:effectLst/>
                  <a:uLnTx/>
                  <a:uFillTx/>
                  <a:latin typeface="+mn-lt"/>
                  <a:ea typeface="+mj-ea"/>
                  <a:cs typeface="Calibri" pitchFamily="34" charset="0"/>
                </a:rPr>
                <a:t> (GS)</a:t>
              </a:r>
              <a:r>
                <a:rPr kumimoji="0" lang="en-US" sz="2000" b="0" i="0" u="none" strike="noStrike" kern="0" cap="none" spc="0" normalizeH="0" baseline="0" noProof="0" dirty="0" smtClean="0">
                  <a:ln>
                    <a:noFill/>
                  </a:ln>
                  <a:solidFill>
                    <a:schemeClr val="tx2"/>
                  </a:solidFill>
                  <a:effectLst/>
                  <a:uLnTx/>
                  <a:uFillTx/>
                  <a:latin typeface="+mn-lt"/>
                  <a:ea typeface="+mj-ea"/>
                  <a:cs typeface="Calibri" pitchFamily="34" charset="0"/>
                </a:rPr>
                <a:t> </a:t>
              </a:r>
            </a:p>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smtClean="0">
                  <a:ln>
                    <a:noFill/>
                  </a:ln>
                  <a:solidFill>
                    <a:schemeClr val="tx2"/>
                  </a:solidFill>
                  <a:effectLst/>
                  <a:uLnTx/>
                  <a:uFillTx/>
                  <a:latin typeface="+mn-lt"/>
                  <a:cs typeface="Calibri" pitchFamily="34" charset="0"/>
                </a:rPr>
                <a:t>provides inter-</a:t>
              </a:r>
              <a:r>
                <a:rPr kumimoji="0" lang="en-US" sz="2000" b="0" i="0" u="none" strike="noStrike" kern="0" cap="none" spc="0" normalizeH="0" baseline="0" noProof="0" dirty="0" err="1" smtClean="0">
                  <a:ln>
                    <a:noFill/>
                  </a:ln>
                  <a:solidFill>
                    <a:schemeClr val="tx2"/>
                  </a:solidFill>
                  <a:effectLst/>
                  <a:uLnTx/>
                  <a:uFillTx/>
                  <a:latin typeface="+mn-lt"/>
                  <a:cs typeface="Calibri" pitchFamily="34" charset="0"/>
                </a:rPr>
                <a:t>sectoral</a:t>
              </a:r>
              <a:r>
                <a:rPr kumimoji="0" lang="en-US" sz="2000" b="0" i="0" u="none" strike="noStrike" kern="0" cap="none" spc="0" normalizeH="0" baseline="0" noProof="0" dirty="0" smtClean="0">
                  <a:ln>
                    <a:noFill/>
                  </a:ln>
                  <a:solidFill>
                    <a:schemeClr val="tx2"/>
                  </a:solidFill>
                  <a:effectLst/>
                  <a:uLnTx/>
                  <a:uFillTx/>
                  <a:latin typeface="+mn-lt"/>
                  <a:cs typeface="Calibri" pitchFamily="34" charset="0"/>
                </a:rPr>
                <a:t> coordination for the whole organization</a:t>
              </a:r>
              <a:endParaRPr kumimoji="0" lang="en-US" sz="2000" b="0" i="0" u="none" strike="noStrike" kern="0" cap="none" spc="0" normalizeH="0" baseline="0" noProof="0" dirty="0">
                <a:ln>
                  <a:noFill/>
                </a:ln>
                <a:solidFill>
                  <a:schemeClr val="tx2"/>
                </a:solidFill>
                <a:effectLst/>
                <a:uLnTx/>
                <a:uFillTx/>
                <a:latin typeface="+mn-lt"/>
                <a:ea typeface="+mj-ea"/>
                <a:cs typeface="Calibri" pitchFamily="34" charset="0"/>
              </a:endParaRPr>
            </a:p>
          </p:txBody>
        </p:sp>
        <p:pic>
          <p:nvPicPr>
            <p:cNvPr id="17" name="Picture 2" descr="http://4.bp.blogspot.com/_-dB1taiAXCQ/SE-sou68S3I/AAAAAAAAEpg/oTmoeVO1rj0/s400/manos-unidas.jpg"/>
            <p:cNvPicPr>
              <a:picLocks noChangeAspect="1" noChangeArrowheads="1"/>
            </p:cNvPicPr>
            <p:nvPr/>
          </p:nvPicPr>
          <p:blipFill>
            <a:blip r:embed="rId2" cstate="print">
              <a:lum bright="20000" contrast="20000"/>
            </a:blip>
            <a:srcRect/>
            <a:stretch>
              <a:fillRect/>
            </a:stretch>
          </p:blipFill>
          <p:spPr bwMode="auto">
            <a:xfrm>
              <a:off x="2960948" y="3241221"/>
              <a:ext cx="2448272" cy="1828043"/>
            </a:xfrm>
            <a:prstGeom prst="rect">
              <a:avLst/>
            </a:prstGeom>
            <a:noFill/>
          </p:spPr>
        </p:pic>
      </p:grpSp>
    </p:spTree>
    <p:extLst>
      <p:ext uri="{BB962C8B-B14F-4D97-AF65-F5344CB8AC3E}">
        <p14:creationId xmlns:p14="http://schemas.microsoft.com/office/powerpoint/2010/main" val="1264380926"/>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340768"/>
            <a:ext cx="8424862" cy="1200329"/>
          </a:xfrm>
          <a:prstGeom prst="rect">
            <a:avLst/>
          </a:prstGeom>
          <a:noFill/>
        </p:spPr>
        <p:txBody>
          <a:bodyPr wrap="square">
            <a:spAutoFit/>
          </a:bodyPr>
          <a:lstStyle/>
          <a:p>
            <a:pPr algn="ctr">
              <a:defRPr/>
            </a:pPr>
            <a:r>
              <a:rPr lang="en-US" sz="2400" b="1" kern="0" dirty="0" smtClean="0">
                <a:solidFill>
                  <a:schemeClr val="tx2"/>
                </a:solidFill>
                <a:latin typeface="+mn-lt"/>
                <a:cs typeface="ＭＳ Ｐゴシック" charset="-128"/>
              </a:rPr>
              <a:t>Annual ITU-T Academia membership fee: </a:t>
            </a:r>
          </a:p>
          <a:p>
            <a:pPr algn="ctr">
              <a:defRPr/>
            </a:pPr>
            <a:r>
              <a:rPr lang="en-US" sz="2400" kern="0" dirty="0" smtClean="0">
                <a:solidFill>
                  <a:schemeClr val="tx2"/>
                </a:solidFill>
                <a:latin typeface="+mn-lt"/>
                <a:cs typeface="ＭＳ Ｐゴシック" charset="-128"/>
              </a:rPr>
              <a:t>For developed countries: </a:t>
            </a:r>
            <a:r>
              <a:rPr lang="en-US" sz="2400" b="1" kern="0" dirty="0" smtClean="0">
                <a:solidFill>
                  <a:schemeClr val="tx2"/>
                </a:solidFill>
                <a:latin typeface="+mn-lt"/>
                <a:cs typeface="ＭＳ Ｐゴシック" charset="-128"/>
              </a:rPr>
              <a:t>3.975 CHF</a:t>
            </a:r>
          </a:p>
          <a:p>
            <a:pPr algn="ctr">
              <a:defRPr/>
            </a:pPr>
            <a:r>
              <a:rPr lang="en-US" sz="2400" kern="0" dirty="0" smtClean="0">
                <a:solidFill>
                  <a:schemeClr val="tx2"/>
                </a:solidFill>
                <a:latin typeface="+mn-lt"/>
                <a:cs typeface="ＭＳ Ｐゴシック" charset="-128"/>
              </a:rPr>
              <a:t>For developing countries: </a:t>
            </a:r>
            <a:r>
              <a:rPr lang="en-US" sz="2400" b="1" kern="0" dirty="0" smtClean="0">
                <a:solidFill>
                  <a:schemeClr val="tx2"/>
                </a:solidFill>
                <a:latin typeface="+mn-lt"/>
                <a:cs typeface="ＭＳ Ｐゴシック" charset="-128"/>
              </a:rPr>
              <a:t>1.987 CHF</a:t>
            </a:r>
            <a:endParaRPr lang="en-US" sz="2400" b="1" kern="0" dirty="0">
              <a:solidFill>
                <a:schemeClr val="tx2"/>
              </a:solidFill>
              <a:latin typeface="+mn-lt"/>
              <a:cs typeface="ＭＳ Ｐゴシック" charset="-128"/>
            </a:endParaRPr>
          </a:p>
        </p:txBody>
      </p:sp>
      <p:sp>
        <p:nvSpPr>
          <p:cNvPr id="4" name="Title 1"/>
          <p:cNvSpPr txBox="1">
            <a:spLocks/>
          </p:cNvSpPr>
          <p:nvPr/>
        </p:nvSpPr>
        <p:spPr>
          <a:xfrm>
            <a:off x="467544" y="2708920"/>
            <a:ext cx="8280598" cy="1460295"/>
          </a:xfrm>
          <a:prstGeom prst="rect">
            <a:avLst/>
          </a:prstGeom>
        </p:spPr>
        <p:txBody>
          <a:bodyPr/>
          <a:lstStyle/>
          <a:p>
            <a:pPr eaLnBrk="0" hangingPunct="0">
              <a:defRPr/>
            </a:pPr>
            <a:r>
              <a:rPr lang="en-US" sz="2400" b="1" kern="0" dirty="0">
                <a:solidFill>
                  <a:schemeClr val="tx2"/>
                </a:solidFill>
                <a:latin typeface="+mn-lt"/>
                <a:cs typeface="ＭＳ Ｐゴシック" charset="-128"/>
              </a:rPr>
              <a:t>Step 1: Fill the Form </a:t>
            </a:r>
            <a:r>
              <a:rPr lang="en-US" sz="2400" b="1" kern="0" dirty="0">
                <a:solidFill>
                  <a:srgbClr val="1B5BA2"/>
                </a:solidFill>
                <a:latin typeface="+mn-lt"/>
                <a:cs typeface="ＭＳ Ｐゴシック" charset="-128"/>
              </a:rPr>
              <a:t/>
            </a:r>
            <a:br>
              <a:rPr lang="en-US" sz="2400" b="1" kern="0" dirty="0">
                <a:solidFill>
                  <a:srgbClr val="1B5BA2"/>
                </a:solidFill>
                <a:latin typeface="+mn-lt"/>
                <a:cs typeface="ＭＳ Ｐゴシック" charset="-128"/>
              </a:rPr>
            </a:br>
            <a:r>
              <a:rPr lang="en-US" sz="2400" kern="0" dirty="0" smtClean="0">
                <a:solidFill>
                  <a:srgbClr val="1B5BA2"/>
                </a:solidFill>
                <a:latin typeface="+mn-lt"/>
                <a:ea typeface="MS PGothic" pitchFamily="34" charset="-128"/>
                <a:cs typeface="ＭＳ Ｐゴシック" charset="-128"/>
                <a:hlinkClick r:id="rId3"/>
              </a:rPr>
              <a:t>www.itu.int/members/academia/applicationformforacademia.pdf</a:t>
            </a:r>
            <a:r>
              <a:rPr lang="en-US" sz="2400" kern="0" dirty="0">
                <a:solidFill>
                  <a:srgbClr val="1B5BA2"/>
                </a:solidFill>
                <a:latin typeface="+mn-lt"/>
                <a:ea typeface="MS PGothic" pitchFamily="34" charset="-128"/>
                <a:cs typeface="ＭＳ Ｐゴシック" charset="-128"/>
              </a:rPr>
              <a:t/>
            </a:r>
            <a:br>
              <a:rPr lang="en-US" sz="2400" kern="0" dirty="0">
                <a:solidFill>
                  <a:srgbClr val="1B5BA2"/>
                </a:solidFill>
                <a:latin typeface="+mn-lt"/>
                <a:ea typeface="MS PGothic" pitchFamily="34" charset="-128"/>
                <a:cs typeface="ＭＳ Ｐゴシック" charset="-128"/>
              </a:rPr>
            </a:br>
            <a:endParaRPr lang="en-US" sz="2400" b="1" kern="0" dirty="0">
              <a:solidFill>
                <a:srgbClr val="1B5BA2"/>
              </a:solidFill>
              <a:latin typeface="+mn-lt"/>
              <a:ea typeface="MS PGothic" pitchFamily="34" charset="-128"/>
              <a:cs typeface="ＭＳ Ｐゴシック" charset="-128"/>
            </a:endParaRPr>
          </a:p>
        </p:txBody>
      </p:sp>
      <p:pic>
        <p:nvPicPr>
          <p:cNvPr id="3072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9552" y="4005064"/>
            <a:ext cx="3744416" cy="2417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p:nvSpPr>
        <p:spPr>
          <a:xfrm>
            <a:off x="4644008" y="4005064"/>
            <a:ext cx="3995738" cy="1477328"/>
          </a:xfrm>
          <a:prstGeom prst="rect">
            <a:avLst/>
          </a:prstGeom>
        </p:spPr>
        <p:txBody>
          <a:bodyPr>
            <a:spAutoFit/>
          </a:bodyPr>
          <a:lstStyle/>
          <a:p>
            <a:pPr algn="ctr">
              <a:defRPr/>
            </a:pPr>
            <a:r>
              <a:rPr lang="en-US" sz="2400" b="1" kern="0" dirty="0">
                <a:solidFill>
                  <a:schemeClr val="tx2"/>
                </a:solidFill>
                <a:latin typeface="+mn-lt"/>
                <a:ea typeface="MS PGothic" pitchFamily="34" charset="-128"/>
                <a:cs typeface="ＭＳ Ｐゴシック" charset="-128"/>
              </a:rPr>
              <a:t>Step 2: </a:t>
            </a:r>
          </a:p>
          <a:p>
            <a:pPr algn="ctr">
              <a:defRPr/>
            </a:pPr>
            <a:r>
              <a:rPr lang="en-US" sz="2400" b="1" kern="0" dirty="0">
                <a:solidFill>
                  <a:schemeClr val="tx2"/>
                </a:solidFill>
                <a:latin typeface="+mn-lt"/>
                <a:ea typeface="MS PGothic" pitchFamily="34" charset="-128"/>
                <a:cs typeface="ＭＳ Ｐゴシック" charset="-128"/>
              </a:rPr>
              <a:t>Send the form</a:t>
            </a:r>
          </a:p>
          <a:p>
            <a:pPr algn="ctr">
              <a:defRPr/>
            </a:pPr>
            <a:r>
              <a:rPr lang="en-US" sz="2400" u="sng" dirty="0">
                <a:latin typeface="+mn-lt"/>
                <a:hlinkClick r:id="rId5"/>
              </a:rPr>
              <a:t>membership@itu.int</a:t>
            </a:r>
            <a:endParaRPr lang="en-US" sz="2400" dirty="0">
              <a:latin typeface="+mn-lt"/>
            </a:endParaRPr>
          </a:p>
          <a:p>
            <a:pPr>
              <a:defRPr/>
            </a:pPr>
            <a:endParaRPr lang="en-US" dirty="0"/>
          </a:p>
        </p:txBody>
      </p:sp>
      <p:pic>
        <p:nvPicPr>
          <p:cNvPr id="30726" name="Picture 4" descr="email.bmp"/>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84168" y="5373216"/>
            <a:ext cx="1152128" cy="1152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323528" y="476672"/>
            <a:ext cx="3960440" cy="769441"/>
          </a:xfrm>
          <a:prstGeom prst="rect">
            <a:avLst/>
          </a:prstGeom>
        </p:spPr>
        <p:txBody>
          <a:bodyPr wrap="square">
            <a:spAutoFit/>
          </a:bodyPr>
          <a:lstStyle/>
          <a:p>
            <a:r>
              <a:rPr lang="en-US" sz="4400" b="1" dirty="0" smtClean="0">
                <a:solidFill>
                  <a:schemeClr val="tx2"/>
                </a:solidFill>
                <a:latin typeface="+mj-lt"/>
              </a:rPr>
              <a:t>Join us!</a:t>
            </a:r>
          </a:p>
        </p:txBody>
      </p:sp>
    </p:spTree>
    <p:extLst>
      <p:ext uri="{BB962C8B-B14F-4D97-AF65-F5344CB8AC3E}">
        <p14:creationId xmlns:p14="http://schemas.microsoft.com/office/powerpoint/2010/main" val="21915460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80" name="Picture 4" descr="itu_map2"/>
          <p:cNvPicPr>
            <a:picLocks noChangeAspect="1" noChangeArrowheads="1"/>
          </p:cNvPicPr>
          <p:nvPr/>
        </p:nvPicPr>
        <p:blipFill>
          <a:blip r:embed="rId3" cstate="print"/>
          <a:srcRect/>
          <a:stretch>
            <a:fillRect/>
          </a:stretch>
        </p:blipFill>
        <p:spPr bwMode="auto">
          <a:xfrm>
            <a:off x="323528" y="2132856"/>
            <a:ext cx="8388424" cy="4248472"/>
          </a:xfrm>
          <a:prstGeom prst="rect">
            <a:avLst/>
          </a:prstGeom>
          <a:noFill/>
          <a:ln w="6350">
            <a:noFill/>
            <a:miter lim="800000"/>
            <a:headEnd/>
            <a:tailEnd/>
          </a:ln>
        </p:spPr>
      </p:pic>
      <p:sp>
        <p:nvSpPr>
          <p:cNvPr id="24578" name="Rectangle 2"/>
          <p:cNvSpPr>
            <a:spLocks noGrp="1" noChangeArrowheads="1"/>
          </p:cNvSpPr>
          <p:nvPr>
            <p:ph type="title" idx="4294967295"/>
          </p:nvPr>
        </p:nvSpPr>
        <p:spPr>
          <a:xfrm>
            <a:off x="971600" y="1185719"/>
            <a:ext cx="6948264" cy="646331"/>
          </a:xfrm>
        </p:spPr>
        <p:txBody>
          <a:bodyPr/>
          <a:lstStyle/>
          <a:p>
            <a:r>
              <a:rPr lang="en-US" dirty="0" smtClean="0">
                <a:solidFill>
                  <a:schemeClr val="tx2"/>
                </a:solidFill>
                <a:cs typeface="Arial" panose="020B0604020202020204" pitchFamily="34" charset="0"/>
              </a:rPr>
              <a:t>ITU’s global presence</a:t>
            </a:r>
          </a:p>
        </p:txBody>
      </p:sp>
    </p:spTree>
    <p:extLst>
      <p:ext uri="{BB962C8B-B14F-4D97-AF65-F5344CB8AC3E}">
        <p14:creationId xmlns:p14="http://schemas.microsoft.com/office/powerpoint/2010/main" val="227901315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ctrTitle"/>
          </p:nvPr>
        </p:nvSpPr>
        <p:spPr>
          <a:xfrm>
            <a:off x="216619" y="939497"/>
            <a:ext cx="8927381" cy="646331"/>
          </a:xfrm>
        </p:spPr>
        <p:txBody>
          <a:bodyPr/>
          <a:lstStyle/>
          <a:p>
            <a:r>
              <a:rPr lang="en-US" sz="3600" dirty="0" smtClean="0">
                <a:solidFill>
                  <a:schemeClr val="tx2"/>
                </a:solidFill>
                <a:cs typeface="Arial" pitchFamily="34" charset="0"/>
              </a:rPr>
              <a:t>ITU’s unique membership</a:t>
            </a:r>
          </a:p>
        </p:txBody>
      </p:sp>
      <p:sp>
        <p:nvSpPr>
          <p:cNvPr id="7" name="Title 1"/>
          <p:cNvSpPr txBox="1">
            <a:spLocks/>
          </p:cNvSpPr>
          <p:nvPr/>
        </p:nvSpPr>
        <p:spPr bwMode="auto">
          <a:xfrm>
            <a:off x="685800" y="1524000"/>
            <a:ext cx="7696200" cy="156966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a:defRPr/>
            </a:pPr>
            <a:endParaRPr lang="en-US" sz="2400" dirty="0" smtClean="0">
              <a:solidFill>
                <a:schemeClr val="tx2"/>
              </a:solidFill>
              <a:cs typeface="Tahoma" pitchFamily="34" charset="0"/>
            </a:endParaRPr>
          </a:p>
          <a:p>
            <a:pPr lvl="1">
              <a:defRPr/>
            </a:pPr>
            <a:r>
              <a:rPr lang="en-US" sz="2400" dirty="0" smtClean="0">
                <a:solidFill>
                  <a:schemeClr val="tx1"/>
                </a:solidFill>
                <a:latin typeface="+mj-lt"/>
                <a:cs typeface="Tahoma" pitchFamily="34" charset="0"/>
              </a:rPr>
              <a:t>       </a:t>
            </a:r>
            <a:r>
              <a:rPr lang="en-US" sz="2000" b="1" dirty="0" smtClean="0">
                <a:solidFill>
                  <a:schemeClr val="tx2"/>
                </a:solidFill>
                <a:latin typeface="+mj-lt"/>
                <a:cs typeface="Tahoma" pitchFamily="34" charset="0"/>
              </a:rPr>
              <a:t>193</a:t>
            </a:r>
            <a:r>
              <a:rPr lang="en-US" sz="2000" dirty="0" smtClean="0">
                <a:solidFill>
                  <a:schemeClr val="tx2"/>
                </a:solidFill>
                <a:latin typeface="+mj-lt"/>
                <a:cs typeface="Tahoma" pitchFamily="34" charset="0"/>
              </a:rPr>
              <a:t> Member States and regulatory bodies</a:t>
            </a:r>
          </a:p>
          <a:p>
            <a:pPr lvl="1">
              <a:defRPr/>
            </a:pPr>
            <a:endParaRPr lang="en-US" sz="2400" dirty="0" smtClean="0">
              <a:solidFill>
                <a:schemeClr val="tx2"/>
              </a:solidFill>
              <a:cs typeface="Tahoma" pitchFamily="34" charset="0"/>
            </a:endParaRPr>
          </a:p>
          <a:p>
            <a:pPr lvl="1">
              <a:defRPr/>
            </a:pPr>
            <a:endParaRPr lang="en-US" sz="2400" dirty="0" smtClean="0">
              <a:solidFill>
                <a:schemeClr val="tx2"/>
              </a:solidFill>
              <a:cs typeface="Tahoma" pitchFamily="34" charset="0"/>
            </a:endParaRPr>
          </a:p>
        </p:txBody>
      </p:sp>
      <p:pic>
        <p:nvPicPr>
          <p:cNvPr id="11" name="Content Placeholder 6" descr="LT_GlobalBusiness02_co_22.jpg"/>
          <p:cNvPicPr>
            <a:picLocks noChangeAspect="1"/>
          </p:cNvPicPr>
          <p:nvPr/>
        </p:nvPicPr>
        <p:blipFill>
          <a:blip r:embed="rId3" cstate="print"/>
          <a:stretch>
            <a:fillRect/>
          </a:stretch>
        </p:blipFill>
        <p:spPr>
          <a:xfrm>
            <a:off x="2667000" y="2743200"/>
            <a:ext cx="3581400" cy="3276600"/>
          </a:xfrm>
          <a:prstGeom prst="rect">
            <a:avLst/>
          </a:prstGeom>
        </p:spPr>
      </p:pic>
      <p:sp>
        <p:nvSpPr>
          <p:cNvPr id="12" name="TextBox 11"/>
          <p:cNvSpPr txBox="1"/>
          <p:nvPr/>
        </p:nvSpPr>
        <p:spPr>
          <a:xfrm>
            <a:off x="6400800" y="2743200"/>
            <a:ext cx="2563688" cy="2862322"/>
          </a:xfrm>
          <a:prstGeom prst="rect">
            <a:avLst/>
          </a:prstGeom>
          <a:noFill/>
        </p:spPr>
        <p:txBody>
          <a:bodyPr wrap="square" rtlCol="0">
            <a:spAutoFit/>
          </a:bodyPr>
          <a:lstStyle/>
          <a:p>
            <a:r>
              <a:rPr lang="en-US" sz="2000" b="1" dirty="0" smtClean="0">
                <a:solidFill>
                  <a:schemeClr val="tx2"/>
                </a:solidFill>
                <a:latin typeface="+mn-lt"/>
              </a:rPr>
              <a:t>800</a:t>
            </a:r>
            <a:r>
              <a:rPr lang="en-US" sz="2000" dirty="0" smtClean="0">
                <a:solidFill>
                  <a:schemeClr val="tx2"/>
                </a:solidFill>
                <a:latin typeface="+mn-lt"/>
              </a:rPr>
              <a:t> companies</a:t>
            </a:r>
          </a:p>
          <a:p>
            <a:endParaRPr lang="en-US" sz="2000" dirty="0" smtClean="0">
              <a:solidFill>
                <a:srgbClr val="0000CC"/>
              </a:solidFill>
              <a:latin typeface="+mn-lt"/>
            </a:endParaRPr>
          </a:p>
          <a:p>
            <a:r>
              <a:rPr lang="en-US" sz="2000" dirty="0" smtClean="0">
                <a:solidFill>
                  <a:schemeClr val="tx2"/>
                </a:solidFill>
                <a:latin typeface="+mn-lt"/>
              </a:rPr>
              <a:t>Business associations</a:t>
            </a:r>
          </a:p>
          <a:p>
            <a:endParaRPr lang="en-US" sz="2000" dirty="0" smtClean="0">
              <a:solidFill>
                <a:schemeClr val="tx2"/>
              </a:solidFill>
              <a:latin typeface="+mn-lt"/>
            </a:endParaRPr>
          </a:p>
          <a:p>
            <a:r>
              <a:rPr lang="en-US" sz="2000" dirty="0" smtClean="0">
                <a:solidFill>
                  <a:schemeClr val="tx2"/>
                </a:solidFill>
                <a:latin typeface="+mn-lt"/>
              </a:rPr>
              <a:t>International organizations</a:t>
            </a:r>
          </a:p>
          <a:p>
            <a:endParaRPr lang="en-US" sz="2000" dirty="0" smtClean="0">
              <a:solidFill>
                <a:schemeClr val="tx2"/>
              </a:solidFill>
              <a:latin typeface="+mn-lt"/>
            </a:endParaRPr>
          </a:p>
          <a:p>
            <a:r>
              <a:rPr lang="en-US" sz="2000" dirty="0" smtClean="0">
                <a:solidFill>
                  <a:schemeClr val="tx2"/>
                </a:solidFill>
                <a:latin typeface="+mn-lt"/>
              </a:rPr>
              <a:t>NGOs</a:t>
            </a:r>
            <a:endParaRPr lang="en-US" sz="2000" dirty="0">
              <a:solidFill>
                <a:schemeClr val="tx2"/>
              </a:solidFill>
              <a:latin typeface="+mn-lt"/>
            </a:endParaRPr>
          </a:p>
        </p:txBody>
      </p:sp>
      <p:sp>
        <p:nvSpPr>
          <p:cNvPr id="13" name="TextBox 12"/>
          <p:cNvSpPr txBox="1"/>
          <p:nvPr/>
        </p:nvSpPr>
        <p:spPr>
          <a:xfrm>
            <a:off x="228600" y="3429000"/>
            <a:ext cx="2131313" cy="1323439"/>
          </a:xfrm>
          <a:prstGeom prst="rect">
            <a:avLst/>
          </a:prstGeom>
          <a:noFill/>
        </p:spPr>
        <p:txBody>
          <a:bodyPr wrap="none" rtlCol="0">
            <a:spAutoFit/>
          </a:bodyPr>
          <a:lstStyle/>
          <a:p>
            <a:r>
              <a:rPr lang="en-US" sz="2000" b="1" dirty="0" smtClean="0">
                <a:solidFill>
                  <a:schemeClr val="tx2"/>
                </a:solidFill>
                <a:latin typeface="+mn-lt"/>
              </a:rPr>
              <a:t>66</a:t>
            </a:r>
            <a:r>
              <a:rPr lang="en-US" sz="2000" dirty="0" smtClean="0">
                <a:solidFill>
                  <a:schemeClr val="tx2"/>
                </a:solidFill>
                <a:latin typeface="+mn-lt"/>
              </a:rPr>
              <a:t> Universities </a:t>
            </a:r>
          </a:p>
          <a:p>
            <a:r>
              <a:rPr lang="en-US" sz="2000" dirty="0" smtClean="0">
                <a:solidFill>
                  <a:schemeClr val="tx2"/>
                </a:solidFill>
                <a:latin typeface="+mn-lt"/>
              </a:rPr>
              <a:t>&amp;</a:t>
            </a:r>
          </a:p>
          <a:p>
            <a:r>
              <a:rPr lang="en-US" sz="2000" dirty="0" smtClean="0">
                <a:solidFill>
                  <a:schemeClr val="tx2"/>
                </a:solidFill>
                <a:latin typeface="+mn-lt"/>
              </a:rPr>
              <a:t>Research </a:t>
            </a:r>
          </a:p>
          <a:p>
            <a:r>
              <a:rPr lang="en-US" sz="2000" dirty="0" smtClean="0">
                <a:solidFill>
                  <a:schemeClr val="tx2"/>
                </a:solidFill>
                <a:latin typeface="+mn-lt"/>
              </a:rPr>
              <a:t>Establishments</a:t>
            </a:r>
            <a:endParaRPr lang="en-US" sz="2000" dirty="0">
              <a:solidFill>
                <a:schemeClr val="tx2"/>
              </a:solidFill>
              <a:latin typeface="+mn-lt"/>
            </a:endParaRPr>
          </a:p>
        </p:txBody>
      </p:sp>
    </p:spTree>
    <p:extLst>
      <p:ext uri="{BB962C8B-B14F-4D97-AF65-F5344CB8AC3E}">
        <p14:creationId xmlns:p14="http://schemas.microsoft.com/office/powerpoint/2010/main" val="624061407"/>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4" descr="http://www.designboom.com/weblog/images/ms_logo_icon_250x200.gif"/>
          <p:cNvPicPr>
            <a:picLocks noChangeAspect="1" noChangeArrowheads="1"/>
          </p:cNvPicPr>
          <p:nvPr/>
        </p:nvPicPr>
        <p:blipFill>
          <a:blip r:embed="rId3" cstate="print"/>
          <a:srcRect/>
          <a:stretch>
            <a:fillRect/>
          </a:stretch>
        </p:blipFill>
        <p:spPr bwMode="auto">
          <a:xfrm>
            <a:off x="304800" y="2209800"/>
            <a:ext cx="1924050" cy="1539240"/>
          </a:xfrm>
          <a:prstGeom prst="rect">
            <a:avLst/>
          </a:prstGeom>
          <a:noFill/>
        </p:spPr>
      </p:pic>
      <p:pic>
        <p:nvPicPr>
          <p:cNvPr id="14366" name="Picture 7"/>
          <p:cNvPicPr>
            <a:picLocks noChangeAspect="1" noChangeArrowheads="1"/>
          </p:cNvPicPr>
          <p:nvPr/>
        </p:nvPicPr>
        <p:blipFill>
          <a:blip r:embed="rId4" cstate="print"/>
          <a:srcRect/>
          <a:stretch>
            <a:fillRect/>
          </a:stretch>
        </p:blipFill>
        <p:spPr bwMode="auto">
          <a:xfrm>
            <a:off x="381000" y="3962400"/>
            <a:ext cx="1044912" cy="537228"/>
          </a:xfrm>
          <a:prstGeom prst="rect">
            <a:avLst/>
          </a:prstGeom>
          <a:noFill/>
          <a:ln w="9525">
            <a:noFill/>
            <a:miter lim="800000"/>
            <a:headEnd/>
            <a:tailEnd/>
          </a:ln>
        </p:spPr>
      </p:pic>
      <p:pic>
        <p:nvPicPr>
          <p:cNvPr id="14352" name="Picture 22"/>
          <p:cNvPicPr>
            <a:picLocks noChangeAspect="1" noChangeArrowheads="1"/>
          </p:cNvPicPr>
          <p:nvPr/>
        </p:nvPicPr>
        <p:blipFill>
          <a:blip r:embed="rId5" cstate="print"/>
          <a:srcRect t="31100" b="34880"/>
          <a:stretch>
            <a:fillRect/>
          </a:stretch>
        </p:blipFill>
        <p:spPr bwMode="auto">
          <a:xfrm>
            <a:off x="7467600" y="5715000"/>
            <a:ext cx="1472980" cy="500664"/>
          </a:xfrm>
          <a:prstGeom prst="rect">
            <a:avLst/>
          </a:prstGeom>
          <a:noFill/>
          <a:ln w="9525">
            <a:noFill/>
            <a:miter lim="800000"/>
            <a:headEnd/>
            <a:tailEnd/>
          </a:ln>
        </p:spPr>
      </p:pic>
      <p:pic>
        <p:nvPicPr>
          <p:cNvPr id="14349" name="Picture 26"/>
          <p:cNvPicPr>
            <a:picLocks noChangeAspect="1" noChangeArrowheads="1"/>
          </p:cNvPicPr>
          <p:nvPr/>
        </p:nvPicPr>
        <p:blipFill>
          <a:blip r:embed="rId6" cstate="print"/>
          <a:srcRect/>
          <a:stretch>
            <a:fillRect/>
          </a:stretch>
        </p:blipFill>
        <p:spPr bwMode="auto">
          <a:xfrm>
            <a:off x="228600" y="5334000"/>
            <a:ext cx="1690980" cy="1112837"/>
          </a:xfrm>
          <a:prstGeom prst="rect">
            <a:avLst/>
          </a:prstGeom>
          <a:noFill/>
          <a:ln w="9525">
            <a:noFill/>
            <a:miter lim="800000"/>
            <a:headEnd/>
            <a:tailEnd/>
          </a:ln>
        </p:spPr>
      </p:pic>
      <p:pic>
        <p:nvPicPr>
          <p:cNvPr id="14346" name="Picture 4"/>
          <p:cNvPicPr>
            <a:picLocks noChangeAspect="1" noChangeArrowheads="1"/>
          </p:cNvPicPr>
          <p:nvPr/>
        </p:nvPicPr>
        <p:blipFill>
          <a:blip r:embed="rId7" cstate="print"/>
          <a:srcRect/>
          <a:stretch>
            <a:fillRect/>
          </a:stretch>
        </p:blipFill>
        <p:spPr bwMode="auto">
          <a:xfrm>
            <a:off x="2514600" y="2743200"/>
            <a:ext cx="951495" cy="599061"/>
          </a:xfrm>
          <a:prstGeom prst="rect">
            <a:avLst/>
          </a:prstGeom>
          <a:noFill/>
          <a:ln w="9525">
            <a:noFill/>
            <a:miter lim="800000"/>
            <a:headEnd/>
            <a:tailEnd/>
          </a:ln>
        </p:spPr>
      </p:pic>
      <p:pic>
        <p:nvPicPr>
          <p:cNvPr id="8" name="Picture 7"/>
          <p:cNvPicPr>
            <a:picLocks noChangeAspect="1"/>
          </p:cNvPicPr>
          <p:nvPr/>
        </p:nvPicPr>
        <p:blipFill>
          <a:blip r:embed="rId8" cstate="print"/>
          <a:stretch>
            <a:fillRect/>
          </a:stretch>
        </p:blipFill>
        <p:spPr>
          <a:xfrm>
            <a:off x="3962400" y="2590800"/>
            <a:ext cx="796470" cy="869290"/>
          </a:xfrm>
          <a:prstGeom prst="rect">
            <a:avLst/>
          </a:prstGeom>
        </p:spPr>
      </p:pic>
      <p:pic>
        <p:nvPicPr>
          <p:cNvPr id="13314" name="Picture 2" descr="http://mybroadband.co.za/vb/attachment.php?attachmentid=40598&amp;d=1361774737"/>
          <p:cNvPicPr>
            <a:picLocks noChangeAspect="1" noChangeArrowheads="1"/>
          </p:cNvPicPr>
          <p:nvPr/>
        </p:nvPicPr>
        <p:blipFill>
          <a:blip r:embed="rId9" cstate="print"/>
          <a:srcRect/>
          <a:stretch>
            <a:fillRect/>
          </a:stretch>
        </p:blipFill>
        <p:spPr bwMode="auto">
          <a:xfrm>
            <a:off x="6553200" y="1371600"/>
            <a:ext cx="1668406" cy="1008112"/>
          </a:xfrm>
          <a:prstGeom prst="rect">
            <a:avLst/>
          </a:prstGeom>
          <a:noFill/>
        </p:spPr>
      </p:pic>
      <p:sp>
        <p:nvSpPr>
          <p:cNvPr id="36" name="Title 6"/>
          <p:cNvSpPr txBox="1">
            <a:spLocks/>
          </p:cNvSpPr>
          <p:nvPr/>
        </p:nvSpPr>
        <p:spPr>
          <a:xfrm>
            <a:off x="251520" y="836712"/>
            <a:ext cx="8424936" cy="553998"/>
          </a:xfrm>
          <a:prstGeom prst="rect">
            <a:avLst/>
          </a:prstGeom>
        </p:spPr>
        <p:txBody>
          <a:bodyPr/>
          <a:lstStyle/>
          <a:p>
            <a:pPr algn="ctr" rtl="1" eaLnBrk="0" fontAlgn="base" hangingPunct="0">
              <a:spcBef>
                <a:spcPct val="0"/>
              </a:spcBef>
              <a:spcAft>
                <a:spcPct val="0"/>
              </a:spcAft>
              <a:defRPr/>
            </a:pPr>
            <a:r>
              <a:rPr lang="es-AR" sz="3600" b="1" kern="0" dirty="0" err="1" smtClean="0">
                <a:solidFill>
                  <a:schemeClr val="tx2"/>
                </a:solidFill>
                <a:latin typeface="+mj-lt"/>
              </a:rPr>
              <a:t>ITU’s</a:t>
            </a:r>
            <a:r>
              <a:rPr lang="es-AR" sz="3600" b="1" kern="0" dirty="0" smtClean="0">
                <a:solidFill>
                  <a:schemeClr val="tx2"/>
                </a:solidFill>
                <a:latin typeface="+mj-lt"/>
              </a:rPr>
              <a:t> </a:t>
            </a:r>
            <a:r>
              <a:rPr lang="es-AR" sz="3600" b="1" kern="0" dirty="0" err="1" smtClean="0">
                <a:solidFill>
                  <a:schemeClr val="tx2"/>
                </a:solidFill>
                <a:latin typeface="+mj-lt"/>
              </a:rPr>
              <a:t>private</a:t>
            </a:r>
            <a:r>
              <a:rPr lang="es-AR" sz="3600" b="1" kern="0" dirty="0" smtClean="0">
                <a:solidFill>
                  <a:schemeClr val="tx2"/>
                </a:solidFill>
                <a:latin typeface="+mj-lt"/>
              </a:rPr>
              <a:t> sector </a:t>
            </a:r>
            <a:r>
              <a:rPr lang="es-AR" sz="3600" b="1" kern="0" dirty="0" err="1" smtClean="0">
                <a:solidFill>
                  <a:schemeClr val="tx2"/>
                </a:solidFill>
                <a:latin typeface="+mj-lt"/>
              </a:rPr>
              <a:t>members</a:t>
            </a:r>
            <a:endParaRPr lang="es-AR" sz="3600" b="1" kern="0" dirty="0">
              <a:solidFill>
                <a:schemeClr val="tx2"/>
              </a:solidFill>
              <a:latin typeface="+mj-lt"/>
            </a:endParaRPr>
          </a:p>
        </p:txBody>
      </p:sp>
      <p:pic>
        <p:nvPicPr>
          <p:cNvPr id="74758" name="Picture 6" descr="http://bestofbothoffices.com/bobo/wp-content/uploads/2012/03/Sony-logo-wallpaper.jpg"/>
          <p:cNvPicPr>
            <a:picLocks noChangeAspect="1" noChangeArrowheads="1"/>
          </p:cNvPicPr>
          <p:nvPr/>
        </p:nvPicPr>
        <p:blipFill>
          <a:blip r:embed="rId10" cstate="print"/>
          <a:srcRect/>
          <a:stretch>
            <a:fillRect/>
          </a:stretch>
        </p:blipFill>
        <p:spPr bwMode="auto">
          <a:xfrm>
            <a:off x="7239000" y="4038600"/>
            <a:ext cx="1371600" cy="766869"/>
          </a:xfrm>
          <a:prstGeom prst="rect">
            <a:avLst/>
          </a:prstGeom>
          <a:noFill/>
        </p:spPr>
      </p:pic>
      <p:pic>
        <p:nvPicPr>
          <p:cNvPr id="74760" name="Picture 8" descr="http://www.ipglab.com/wp-content/uploads/2013/01/samsung-logo-1024x1024-940x529.jpg"/>
          <p:cNvPicPr>
            <a:picLocks noChangeAspect="1" noChangeArrowheads="1"/>
          </p:cNvPicPr>
          <p:nvPr/>
        </p:nvPicPr>
        <p:blipFill>
          <a:blip r:embed="rId11" cstate="print"/>
          <a:srcRect/>
          <a:stretch>
            <a:fillRect/>
          </a:stretch>
        </p:blipFill>
        <p:spPr bwMode="auto">
          <a:xfrm>
            <a:off x="2743200" y="1676400"/>
            <a:ext cx="1600200" cy="900539"/>
          </a:xfrm>
          <a:prstGeom prst="rect">
            <a:avLst/>
          </a:prstGeom>
          <a:noFill/>
        </p:spPr>
      </p:pic>
      <p:pic>
        <p:nvPicPr>
          <p:cNvPr id="74762" name="Picture 10" descr="http://www.digitaltrends.com/wp-content/uploads/2011/04/blackberry-logo.jpg"/>
          <p:cNvPicPr>
            <a:picLocks noChangeAspect="1" noChangeArrowheads="1"/>
          </p:cNvPicPr>
          <p:nvPr/>
        </p:nvPicPr>
        <p:blipFill>
          <a:blip r:embed="rId12" cstate="print"/>
          <a:srcRect/>
          <a:stretch>
            <a:fillRect/>
          </a:stretch>
        </p:blipFill>
        <p:spPr bwMode="auto">
          <a:xfrm>
            <a:off x="4724400" y="1905000"/>
            <a:ext cx="2023384" cy="446076"/>
          </a:xfrm>
          <a:prstGeom prst="rect">
            <a:avLst/>
          </a:prstGeom>
          <a:noFill/>
        </p:spPr>
      </p:pic>
      <p:pic>
        <p:nvPicPr>
          <p:cNvPr id="74766" name="Picture 14" descr="http://cf.juggle-images.com/matte/white/280x280/huawei-1-logo-primary.jpg"/>
          <p:cNvPicPr>
            <a:picLocks noChangeAspect="1" noChangeArrowheads="1"/>
          </p:cNvPicPr>
          <p:nvPr/>
        </p:nvPicPr>
        <p:blipFill>
          <a:blip r:embed="rId13" cstate="print"/>
          <a:srcRect/>
          <a:stretch>
            <a:fillRect/>
          </a:stretch>
        </p:blipFill>
        <p:spPr bwMode="auto">
          <a:xfrm>
            <a:off x="7391400" y="2514600"/>
            <a:ext cx="1066800" cy="1066800"/>
          </a:xfrm>
          <a:prstGeom prst="rect">
            <a:avLst/>
          </a:prstGeom>
          <a:noFill/>
        </p:spPr>
      </p:pic>
      <p:pic>
        <p:nvPicPr>
          <p:cNvPr id="74768" name="Picture 16" descr="http://www.mirada.tv/wp-content/uploads/2011/05/ericsson_logo.png"/>
          <p:cNvPicPr>
            <a:picLocks noChangeAspect="1" noChangeArrowheads="1"/>
          </p:cNvPicPr>
          <p:nvPr/>
        </p:nvPicPr>
        <p:blipFill>
          <a:blip r:embed="rId14" cstate="print"/>
          <a:srcRect/>
          <a:stretch>
            <a:fillRect/>
          </a:stretch>
        </p:blipFill>
        <p:spPr bwMode="auto">
          <a:xfrm>
            <a:off x="2057400" y="4343400"/>
            <a:ext cx="990600" cy="990600"/>
          </a:xfrm>
          <a:prstGeom prst="rect">
            <a:avLst/>
          </a:prstGeom>
          <a:noFill/>
        </p:spPr>
      </p:pic>
      <p:pic>
        <p:nvPicPr>
          <p:cNvPr id="74770" name="Picture 18" descr="http://www.haivision.com/about-us/img_aboutus/alcatelLucent_logo.jpg"/>
          <p:cNvPicPr>
            <a:picLocks noChangeAspect="1" noChangeArrowheads="1"/>
          </p:cNvPicPr>
          <p:nvPr/>
        </p:nvPicPr>
        <p:blipFill>
          <a:blip r:embed="rId15" cstate="print"/>
          <a:srcRect/>
          <a:stretch>
            <a:fillRect/>
          </a:stretch>
        </p:blipFill>
        <p:spPr bwMode="auto">
          <a:xfrm>
            <a:off x="228600" y="1905000"/>
            <a:ext cx="1858201" cy="428625"/>
          </a:xfrm>
          <a:prstGeom prst="rect">
            <a:avLst/>
          </a:prstGeom>
          <a:noFill/>
        </p:spPr>
      </p:pic>
      <p:pic>
        <p:nvPicPr>
          <p:cNvPr id="74772" name="Picture 20" descr="http://2.bp.blogspot.com/-UFyUpDrUrpc/T_xjBs6zgDI/AAAAAAAAAH0/cF36tqyusKQ/s1600/NOKIA.jpg"/>
          <p:cNvPicPr>
            <a:picLocks noChangeAspect="1" noChangeArrowheads="1"/>
          </p:cNvPicPr>
          <p:nvPr/>
        </p:nvPicPr>
        <p:blipFill>
          <a:blip r:embed="rId16" cstate="print"/>
          <a:srcRect/>
          <a:stretch>
            <a:fillRect/>
          </a:stretch>
        </p:blipFill>
        <p:spPr bwMode="auto">
          <a:xfrm>
            <a:off x="1752600" y="3657600"/>
            <a:ext cx="1447800" cy="285941"/>
          </a:xfrm>
          <a:prstGeom prst="rect">
            <a:avLst/>
          </a:prstGeom>
          <a:noFill/>
        </p:spPr>
      </p:pic>
      <p:pic>
        <p:nvPicPr>
          <p:cNvPr id="74774" name="Picture 22" descr="http://stillorganvillage.com/wp-content/uploads/2012/09/voda.jpg"/>
          <p:cNvPicPr>
            <a:picLocks noChangeAspect="1" noChangeArrowheads="1"/>
          </p:cNvPicPr>
          <p:nvPr/>
        </p:nvPicPr>
        <p:blipFill>
          <a:blip r:embed="rId17" cstate="print"/>
          <a:srcRect/>
          <a:stretch>
            <a:fillRect/>
          </a:stretch>
        </p:blipFill>
        <p:spPr bwMode="auto">
          <a:xfrm>
            <a:off x="2438400" y="5715000"/>
            <a:ext cx="1097280" cy="685800"/>
          </a:xfrm>
          <a:prstGeom prst="rect">
            <a:avLst/>
          </a:prstGeom>
          <a:noFill/>
        </p:spPr>
      </p:pic>
      <p:pic>
        <p:nvPicPr>
          <p:cNvPr id="74776" name="Picture 24" descr="http://www.famouslogos.net/images/orange-logo.jpg"/>
          <p:cNvPicPr>
            <a:picLocks noChangeAspect="1" noChangeArrowheads="1"/>
          </p:cNvPicPr>
          <p:nvPr/>
        </p:nvPicPr>
        <p:blipFill>
          <a:blip r:embed="rId18" cstate="print"/>
          <a:srcRect/>
          <a:stretch>
            <a:fillRect/>
          </a:stretch>
        </p:blipFill>
        <p:spPr bwMode="auto">
          <a:xfrm>
            <a:off x="4876800" y="2667000"/>
            <a:ext cx="1752600" cy="1051560"/>
          </a:xfrm>
          <a:prstGeom prst="rect">
            <a:avLst/>
          </a:prstGeom>
          <a:noFill/>
        </p:spPr>
      </p:pic>
      <p:pic>
        <p:nvPicPr>
          <p:cNvPr id="74778" name="Picture 26" descr="http://www.futureappliances.com/media/catalog/product/cache/1/thumbnail/700x700/f31b0cfd465b5145025020710a9577fb/l/g/lg_logo_1_1_2.jpg"/>
          <p:cNvPicPr>
            <a:picLocks noChangeAspect="1" noChangeArrowheads="1"/>
          </p:cNvPicPr>
          <p:nvPr/>
        </p:nvPicPr>
        <p:blipFill>
          <a:blip r:embed="rId19" cstate="print"/>
          <a:srcRect/>
          <a:stretch>
            <a:fillRect/>
          </a:stretch>
        </p:blipFill>
        <p:spPr bwMode="auto">
          <a:xfrm>
            <a:off x="4343400" y="5334000"/>
            <a:ext cx="1104900" cy="1104900"/>
          </a:xfrm>
          <a:prstGeom prst="rect">
            <a:avLst/>
          </a:prstGeom>
          <a:noFill/>
        </p:spPr>
      </p:pic>
      <p:pic>
        <p:nvPicPr>
          <p:cNvPr id="74780" name="Picture 28" descr="http://www.blogcdn.com/www.engadget.com/media/2010/12/10x1210ibn534moto.jpg"/>
          <p:cNvPicPr>
            <a:picLocks noChangeAspect="1" noChangeArrowheads="1"/>
          </p:cNvPicPr>
          <p:nvPr/>
        </p:nvPicPr>
        <p:blipFill>
          <a:blip r:embed="rId20" cstate="print"/>
          <a:srcRect/>
          <a:stretch>
            <a:fillRect/>
          </a:stretch>
        </p:blipFill>
        <p:spPr bwMode="auto">
          <a:xfrm>
            <a:off x="6172200" y="5410200"/>
            <a:ext cx="1001486" cy="701040"/>
          </a:xfrm>
          <a:prstGeom prst="rect">
            <a:avLst/>
          </a:prstGeom>
          <a:noFill/>
        </p:spPr>
      </p:pic>
      <p:pic>
        <p:nvPicPr>
          <p:cNvPr id="74782" name="Picture 30" descr="http://media.idownloadblog.com/wp-content/uploads/2011/10/china-mobile-logo.jpg"/>
          <p:cNvPicPr>
            <a:picLocks noChangeAspect="1" noChangeArrowheads="1"/>
          </p:cNvPicPr>
          <p:nvPr/>
        </p:nvPicPr>
        <p:blipFill>
          <a:blip r:embed="rId21" cstate="print"/>
          <a:srcRect/>
          <a:stretch>
            <a:fillRect/>
          </a:stretch>
        </p:blipFill>
        <p:spPr bwMode="auto">
          <a:xfrm>
            <a:off x="5486400" y="4038600"/>
            <a:ext cx="1295400" cy="953414"/>
          </a:xfrm>
          <a:prstGeom prst="rect">
            <a:avLst/>
          </a:prstGeom>
          <a:noFill/>
        </p:spPr>
      </p:pic>
      <p:pic>
        <p:nvPicPr>
          <p:cNvPr id="74786" name="Picture 34" descr="http://www.latestfresherjobs.com/wp-content/uploads/2013/09/hp-logo.jpg"/>
          <p:cNvPicPr>
            <a:picLocks noChangeAspect="1" noChangeArrowheads="1"/>
          </p:cNvPicPr>
          <p:nvPr/>
        </p:nvPicPr>
        <p:blipFill>
          <a:blip r:embed="rId22" cstate="print"/>
          <a:srcRect/>
          <a:stretch>
            <a:fillRect/>
          </a:stretch>
        </p:blipFill>
        <p:spPr bwMode="auto">
          <a:xfrm>
            <a:off x="3505200" y="4419600"/>
            <a:ext cx="1314450" cy="987506"/>
          </a:xfrm>
          <a:prstGeom prst="rect">
            <a:avLst/>
          </a:prstGeom>
          <a:noFill/>
        </p:spPr>
      </p:pic>
      <p:pic>
        <p:nvPicPr>
          <p:cNvPr id="74788" name="Picture 36" descr="http://www.fasttrackcomms.com.au/file/1588/file/toshiba-logo.jpg"/>
          <p:cNvPicPr>
            <a:picLocks noChangeAspect="1" noChangeArrowheads="1"/>
          </p:cNvPicPr>
          <p:nvPr/>
        </p:nvPicPr>
        <p:blipFill>
          <a:blip r:embed="rId23" cstate="print"/>
          <a:srcRect/>
          <a:stretch>
            <a:fillRect/>
          </a:stretch>
        </p:blipFill>
        <p:spPr bwMode="auto">
          <a:xfrm>
            <a:off x="3429000" y="3733800"/>
            <a:ext cx="1790700" cy="547443"/>
          </a:xfrm>
          <a:prstGeom prst="rect">
            <a:avLst/>
          </a:prstGeom>
          <a:noFill/>
        </p:spPr>
      </p:pic>
    </p:spTree>
    <p:extLst>
      <p:ext uri="{BB962C8B-B14F-4D97-AF65-F5344CB8AC3E}">
        <p14:creationId xmlns:p14="http://schemas.microsoft.com/office/powerpoint/2010/main" val="120725032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txBox="1">
            <a:spLocks/>
          </p:cNvSpPr>
          <p:nvPr/>
        </p:nvSpPr>
        <p:spPr bwMode="auto">
          <a:xfrm>
            <a:off x="352425" y="692696"/>
            <a:ext cx="8408988" cy="792088"/>
          </a:xfrm>
          <a:prstGeom prst="rect">
            <a:avLst/>
          </a:prstGeom>
          <a:noFill/>
          <a:ln w="9525">
            <a:noFill/>
            <a:miter lim="800000"/>
            <a:headEnd/>
            <a:tailEnd/>
          </a:ln>
        </p:spPr>
        <p:txBody>
          <a:bodyPr/>
          <a:lstStyle/>
          <a:p>
            <a:pPr algn="ctr">
              <a:spcAft>
                <a:spcPts val="600"/>
              </a:spcAft>
            </a:pPr>
            <a:r>
              <a:rPr lang="en-GB" sz="3600" b="1" dirty="0" smtClean="0">
                <a:solidFill>
                  <a:schemeClr val="tx2"/>
                </a:solidFill>
                <a:latin typeface="+mj-lt"/>
              </a:rPr>
              <a:t>ITU’s network of Academia members </a:t>
            </a:r>
            <a:endParaRPr lang="en-US" sz="3600" b="1" dirty="0">
              <a:solidFill>
                <a:schemeClr val="tx2"/>
              </a:solidFill>
              <a:latin typeface="+mj-lt"/>
            </a:endParaRPr>
          </a:p>
        </p:txBody>
      </p:sp>
      <p:sp>
        <p:nvSpPr>
          <p:cNvPr id="20483" name="TextBox 3"/>
          <p:cNvSpPr txBox="1">
            <a:spLocks noChangeArrowheads="1"/>
          </p:cNvSpPr>
          <p:nvPr/>
        </p:nvSpPr>
        <p:spPr bwMode="auto">
          <a:xfrm>
            <a:off x="395536" y="1844824"/>
            <a:ext cx="8280920" cy="461665"/>
          </a:xfrm>
          <a:prstGeom prst="rect">
            <a:avLst/>
          </a:prstGeom>
          <a:noFill/>
          <a:ln w="9525">
            <a:noFill/>
            <a:miter lim="800000"/>
            <a:headEnd/>
            <a:tailEnd/>
          </a:ln>
        </p:spPr>
        <p:txBody>
          <a:bodyPr wrap="square">
            <a:spAutoFit/>
          </a:bodyPr>
          <a:lstStyle/>
          <a:p>
            <a:r>
              <a:rPr lang="en-US" sz="2400" b="1" dirty="0" smtClean="0">
                <a:solidFill>
                  <a:schemeClr val="tx2"/>
                </a:solidFill>
              </a:rPr>
              <a:t>63 </a:t>
            </a:r>
            <a:r>
              <a:rPr lang="en-US" sz="2400" dirty="0" smtClean="0">
                <a:solidFill>
                  <a:schemeClr val="tx2"/>
                </a:solidFill>
              </a:rPr>
              <a:t>universities and research centers </a:t>
            </a:r>
            <a:r>
              <a:rPr lang="en-US" sz="2400" dirty="0">
                <a:solidFill>
                  <a:schemeClr val="tx2"/>
                </a:solidFill>
              </a:rPr>
              <a:t>in </a:t>
            </a:r>
            <a:r>
              <a:rPr lang="en-US" sz="2400" b="1" dirty="0" smtClean="0">
                <a:solidFill>
                  <a:schemeClr val="tx2"/>
                </a:solidFill>
              </a:rPr>
              <a:t>38 </a:t>
            </a:r>
            <a:r>
              <a:rPr lang="en-US" sz="2400" dirty="0">
                <a:solidFill>
                  <a:schemeClr val="tx2"/>
                </a:solidFill>
              </a:rPr>
              <a:t>countries</a:t>
            </a:r>
          </a:p>
        </p:txBody>
      </p:sp>
      <p:pic>
        <p:nvPicPr>
          <p:cNvPr id="20484" name="Picture 2"/>
          <p:cNvPicPr>
            <a:picLocks noChangeAspect="1" noChangeArrowheads="1"/>
          </p:cNvPicPr>
          <p:nvPr/>
        </p:nvPicPr>
        <p:blipFill>
          <a:blip r:embed="rId3" cstate="print"/>
          <a:srcRect/>
          <a:stretch>
            <a:fillRect/>
          </a:stretch>
        </p:blipFill>
        <p:spPr bwMode="auto">
          <a:xfrm>
            <a:off x="30162" y="1860425"/>
            <a:ext cx="9113838" cy="4175671"/>
          </a:xfrm>
          <a:prstGeom prst="rect">
            <a:avLst/>
          </a:prstGeom>
          <a:noFill/>
          <a:ln w="9525">
            <a:noFill/>
            <a:miter lim="800000"/>
            <a:headEnd/>
            <a:tailEnd/>
          </a:ln>
        </p:spPr>
      </p:pic>
      <p:pic>
        <p:nvPicPr>
          <p:cNvPr id="20485" name="Picture 10"/>
          <p:cNvPicPr>
            <a:picLocks noChangeAspect="1" noChangeArrowheads="1"/>
          </p:cNvPicPr>
          <p:nvPr/>
        </p:nvPicPr>
        <p:blipFill>
          <a:blip r:embed="rId4" cstate="print"/>
          <a:srcRect/>
          <a:stretch>
            <a:fillRect/>
          </a:stretch>
        </p:blipFill>
        <p:spPr bwMode="auto">
          <a:xfrm>
            <a:off x="4572000" y="2276475"/>
            <a:ext cx="141288" cy="222250"/>
          </a:xfrm>
          <a:prstGeom prst="rect">
            <a:avLst/>
          </a:prstGeom>
          <a:noFill/>
          <a:ln w="9525">
            <a:noFill/>
            <a:miter lim="800000"/>
            <a:headEnd/>
            <a:tailEnd/>
          </a:ln>
        </p:spPr>
      </p:pic>
      <p:pic>
        <p:nvPicPr>
          <p:cNvPr id="37890" name="Picture 2" descr="http://upload.wikimedia.org/wikipedia/commons/thumb/f/fd/GeorgiaTechSeal.svg/469px-GeorgiaTechSeal.svg.png"/>
          <p:cNvPicPr>
            <a:picLocks noChangeAspect="1" noChangeArrowheads="1"/>
          </p:cNvPicPr>
          <p:nvPr/>
        </p:nvPicPr>
        <p:blipFill>
          <a:blip r:embed="rId5" cstate="print"/>
          <a:srcRect/>
          <a:stretch>
            <a:fillRect/>
          </a:stretch>
        </p:blipFill>
        <p:spPr bwMode="auto">
          <a:xfrm>
            <a:off x="1619672" y="2708920"/>
            <a:ext cx="288032" cy="288032"/>
          </a:xfrm>
          <a:prstGeom prst="rect">
            <a:avLst/>
          </a:prstGeom>
          <a:noFill/>
        </p:spPr>
      </p:pic>
      <p:pic>
        <p:nvPicPr>
          <p:cNvPr id="37892" name="Picture 4" descr="http://www.usipv6.com/6sense/2005/sep/img/kaist_logo.jpg"/>
          <p:cNvPicPr>
            <a:picLocks noChangeAspect="1" noChangeArrowheads="1"/>
          </p:cNvPicPr>
          <p:nvPr/>
        </p:nvPicPr>
        <p:blipFill>
          <a:blip r:embed="rId6" cstate="print"/>
          <a:srcRect/>
          <a:stretch>
            <a:fillRect/>
          </a:stretch>
        </p:blipFill>
        <p:spPr bwMode="auto">
          <a:xfrm>
            <a:off x="7524328" y="3140968"/>
            <a:ext cx="432048" cy="216024"/>
          </a:xfrm>
          <a:prstGeom prst="rect">
            <a:avLst/>
          </a:prstGeom>
          <a:noFill/>
        </p:spPr>
      </p:pic>
      <p:pic>
        <p:nvPicPr>
          <p:cNvPr id="37894" name="Picture 6" descr="http://uet.vnu.edu.vn/nanotech/wp-content/uploads/2013/05/jaist-c.jpg"/>
          <p:cNvPicPr>
            <a:picLocks noChangeAspect="1" noChangeArrowheads="1"/>
          </p:cNvPicPr>
          <p:nvPr/>
        </p:nvPicPr>
        <p:blipFill>
          <a:blip r:embed="rId7" cstate="print"/>
          <a:srcRect/>
          <a:stretch>
            <a:fillRect/>
          </a:stretch>
        </p:blipFill>
        <p:spPr bwMode="auto">
          <a:xfrm>
            <a:off x="8028384" y="2564904"/>
            <a:ext cx="432048" cy="222675"/>
          </a:xfrm>
          <a:prstGeom prst="rect">
            <a:avLst/>
          </a:prstGeom>
          <a:noFill/>
        </p:spPr>
      </p:pic>
      <p:pic>
        <p:nvPicPr>
          <p:cNvPr id="9" name="Picture 2" descr="U. of K. Emblem"/>
          <p:cNvPicPr>
            <a:picLocks noChangeAspect="1" noChangeArrowheads="1"/>
          </p:cNvPicPr>
          <p:nvPr/>
        </p:nvPicPr>
        <p:blipFill>
          <a:blip r:embed="rId8" cstate="print"/>
          <a:srcRect/>
          <a:stretch>
            <a:fillRect/>
          </a:stretch>
        </p:blipFill>
        <p:spPr bwMode="auto">
          <a:xfrm>
            <a:off x="4860032" y="3068960"/>
            <a:ext cx="216024" cy="288547"/>
          </a:xfrm>
          <a:prstGeom prst="rect">
            <a:avLst/>
          </a:prstGeom>
          <a:noFill/>
        </p:spPr>
      </p:pic>
      <p:pic>
        <p:nvPicPr>
          <p:cNvPr id="37896" name="Picture 8" descr="http://www.gcst.edu.sd/images/gcst.png"/>
          <p:cNvPicPr>
            <a:picLocks noChangeAspect="1" noChangeArrowheads="1"/>
          </p:cNvPicPr>
          <p:nvPr/>
        </p:nvPicPr>
        <p:blipFill>
          <a:blip r:embed="rId9" cstate="print"/>
          <a:srcRect/>
          <a:stretch>
            <a:fillRect/>
          </a:stretch>
        </p:blipFill>
        <p:spPr bwMode="auto">
          <a:xfrm>
            <a:off x="4716016" y="3356992"/>
            <a:ext cx="250228" cy="288032"/>
          </a:xfrm>
          <a:prstGeom prst="rect">
            <a:avLst/>
          </a:prstGeom>
          <a:noFill/>
        </p:spPr>
      </p:pic>
      <p:pic>
        <p:nvPicPr>
          <p:cNvPr id="37898" name="Picture 10" descr="http://www.lyngsat-logo.com/logo/tv/oo/open_university_of_sudan_tv.jpg"/>
          <p:cNvPicPr>
            <a:picLocks noChangeAspect="1" noChangeArrowheads="1"/>
          </p:cNvPicPr>
          <p:nvPr/>
        </p:nvPicPr>
        <p:blipFill>
          <a:blip r:embed="rId10" cstate="print"/>
          <a:srcRect/>
          <a:stretch>
            <a:fillRect/>
          </a:stretch>
        </p:blipFill>
        <p:spPr bwMode="auto">
          <a:xfrm>
            <a:off x="5004049" y="3356992"/>
            <a:ext cx="360040" cy="324035"/>
          </a:xfrm>
          <a:prstGeom prst="rect">
            <a:avLst/>
          </a:prstGeom>
          <a:noFill/>
        </p:spPr>
      </p:pic>
      <p:sp>
        <p:nvSpPr>
          <p:cNvPr id="13" name="TextBox 3"/>
          <p:cNvSpPr txBox="1">
            <a:spLocks noChangeArrowheads="1"/>
          </p:cNvSpPr>
          <p:nvPr/>
        </p:nvSpPr>
        <p:spPr bwMode="auto">
          <a:xfrm>
            <a:off x="971600" y="5805264"/>
            <a:ext cx="8064896" cy="461665"/>
          </a:xfrm>
          <a:prstGeom prst="rect">
            <a:avLst/>
          </a:prstGeom>
          <a:noFill/>
          <a:ln w="9525">
            <a:noFill/>
            <a:miter lim="800000"/>
            <a:headEnd/>
            <a:tailEnd/>
          </a:ln>
        </p:spPr>
        <p:txBody>
          <a:bodyPr wrap="square">
            <a:spAutoFit/>
          </a:bodyPr>
          <a:lstStyle/>
          <a:p>
            <a:r>
              <a:rPr lang="en-US" sz="2400" b="1" dirty="0" smtClean="0">
                <a:solidFill>
                  <a:schemeClr val="tx2"/>
                </a:solidFill>
                <a:latin typeface="Arial Narrow" pitchFamily="34" charset="0"/>
              </a:rPr>
              <a:t>       </a:t>
            </a:r>
            <a:r>
              <a:rPr lang="en-US" sz="2000" b="1" dirty="0" smtClean="0">
                <a:solidFill>
                  <a:schemeClr val="tx2"/>
                </a:solidFill>
                <a:latin typeface="+mn-lt"/>
              </a:rPr>
              <a:t>63</a:t>
            </a:r>
            <a:r>
              <a:rPr lang="en-US" sz="2000" dirty="0" smtClean="0">
                <a:solidFill>
                  <a:schemeClr val="tx2"/>
                </a:solidFill>
                <a:latin typeface="+mn-lt"/>
              </a:rPr>
              <a:t> universities and research centers </a:t>
            </a:r>
            <a:r>
              <a:rPr lang="en-US" sz="2000" dirty="0">
                <a:solidFill>
                  <a:schemeClr val="tx2"/>
                </a:solidFill>
                <a:latin typeface="+mn-lt"/>
              </a:rPr>
              <a:t>in </a:t>
            </a:r>
            <a:r>
              <a:rPr lang="en-US" sz="2000" b="1" dirty="0" smtClean="0">
                <a:solidFill>
                  <a:schemeClr val="tx2"/>
                </a:solidFill>
                <a:latin typeface="+mn-lt"/>
              </a:rPr>
              <a:t>38 </a:t>
            </a:r>
            <a:r>
              <a:rPr lang="en-US" sz="2000" dirty="0">
                <a:solidFill>
                  <a:schemeClr val="tx2"/>
                </a:solidFill>
                <a:latin typeface="+mn-lt"/>
              </a:rPr>
              <a:t>countries</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txBox="1">
            <a:spLocks/>
          </p:cNvSpPr>
          <p:nvPr/>
        </p:nvSpPr>
        <p:spPr bwMode="auto">
          <a:xfrm>
            <a:off x="518864" y="908720"/>
            <a:ext cx="82296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000">
                <a:solidFill>
                  <a:srgbClr val="646464"/>
                </a:solidFill>
                <a:latin typeface="Verdana" charset="0"/>
                <a:ea typeface="ＭＳ Ｐゴシック" charset="0"/>
                <a:cs typeface="ＭＳ Ｐゴシック" charset="0"/>
              </a:defRPr>
            </a:lvl1pPr>
            <a:lvl2pPr marL="742950" indent="-285750" eaLnBrk="0" hangingPunct="0">
              <a:defRPr sz="2000">
                <a:solidFill>
                  <a:srgbClr val="646464"/>
                </a:solidFill>
                <a:latin typeface="Verdana" charset="0"/>
                <a:ea typeface="ＭＳ Ｐゴシック" charset="0"/>
              </a:defRPr>
            </a:lvl2pPr>
            <a:lvl3pPr marL="1143000" indent="-228600" eaLnBrk="0" hangingPunct="0">
              <a:defRPr sz="2000">
                <a:solidFill>
                  <a:srgbClr val="646464"/>
                </a:solidFill>
                <a:latin typeface="Verdana" charset="0"/>
                <a:ea typeface="ＭＳ Ｐゴシック" charset="0"/>
              </a:defRPr>
            </a:lvl3pPr>
            <a:lvl4pPr marL="1600200" indent="-228600" eaLnBrk="0" hangingPunct="0">
              <a:defRPr sz="2000">
                <a:solidFill>
                  <a:srgbClr val="646464"/>
                </a:solidFill>
                <a:latin typeface="Verdana" charset="0"/>
                <a:ea typeface="ＭＳ Ｐゴシック" charset="0"/>
              </a:defRPr>
            </a:lvl4pPr>
            <a:lvl5pPr marL="2057400" indent="-228600" eaLnBrk="0" hangingPunct="0">
              <a:defRPr sz="2000">
                <a:solidFill>
                  <a:srgbClr val="646464"/>
                </a:solidFill>
                <a:latin typeface="Verdana" charset="0"/>
                <a:ea typeface="ＭＳ Ｐゴシック" charset="0"/>
              </a:defRPr>
            </a:lvl5pPr>
            <a:lvl6pPr marL="2514600" indent="-228600" eaLnBrk="0" fontAlgn="base" hangingPunct="0">
              <a:spcBef>
                <a:spcPct val="0"/>
              </a:spcBef>
              <a:spcAft>
                <a:spcPct val="0"/>
              </a:spcAft>
              <a:defRPr sz="2000">
                <a:solidFill>
                  <a:srgbClr val="646464"/>
                </a:solidFill>
                <a:latin typeface="Verdana" charset="0"/>
                <a:ea typeface="ＭＳ Ｐゴシック" charset="0"/>
              </a:defRPr>
            </a:lvl6pPr>
            <a:lvl7pPr marL="2971800" indent="-228600" eaLnBrk="0" fontAlgn="base" hangingPunct="0">
              <a:spcBef>
                <a:spcPct val="0"/>
              </a:spcBef>
              <a:spcAft>
                <a:spcPct val="0"/>
              </a:spcAft>
              <a:defRPr sz="2000">
                <a:solidFill>
                  <a:srgbClr val="646464"/>
                </a:solidFill>
                <a:latin typeface="Verdana" charset="0"/>
                <a:ea typeface="ＭＳ Ｐゴシック" charset="0"/>
              </a:defRPr>
            </a:lvl7pPr>
            <a:lvl8pPr marL="3429000" indent="-228600" eaLnBrk="0" fontAlgn="base" hangingPunct="0">
              <a:spcBef>
                <a:spcPct val="0"/>
              </a:spcBef>
              <a:spcAft>
                <a:spcPct val="0"/>
              </a:spcAft>
              <a:defRPr sz="2000">
                <a:solidFill>
                  <a:srgbClr val="646464"/>
                </a:solidFill>
                <a:latin typeface="Verdana" charset="0"/>
                <a:ea typeface="ＭＳ Ｐゴシック" charset="0"/>
              </a:defRPr>
            </a:lvl8pPr>
            <a:lvl9pPr marL="3886200" indent="-228600" eaLnBrk="0" fontAlgn="base" hangingPunct="0">
              <a:spcBef>
                <a:spcPct val="0"/>
              </a:spcBef>
              <a:spcAft>
                <a:spcPct val="0"/>
              </a:spcAft>
              <a:defRPr sz="2000">
                <a:solidFill>
                  <a:srgbClr val="646464"/>
                </a:solidFill>
                <a:latin typeface="Verdana" charset="0"/>
                <a:ea typeface="ＭＳ Ｐゴシック" charset="0"/>
              </a:defRPr>
            </a:lvl9pPr>
          </a:lstStyle>
          <a:p>
            <a:pPr algn="ctr"/>
            <a:r>
              <a:rPr lang="en-GB" sz="3600" b="1" dirty="0" smtClean="0">
                <a:solidFill>
                  <a:srgbClr val="1B5BA2"/>
                </a:solidFill>
                <a:latin typeface="+mj-lt"/>
              </a:rPr>
              <a:t>ITU-T: the Standardization Sector of ITU</a:t>
            </a:r>
            <a:endParaRPr lang="en-US" sz="3600" b="1" dirty="0">
              <a:solidFill>
                <a:srgbClr val="1B5BA2"/>
              </a:solidFill>
              <a:latin typeface="+mj-lt"/>
            </a:endParaRPr>
          </a:p>
        </p:txBody>
      </p:sp>
      <p:sp>
        <p:nvSpPr>
          <p:cNvPr id="39939" name="Content Placeholder 2"/>
          <p:cNvSpPr txBox="1">
            <a:spLocks/>
          </p:cNvSpPr>
          <p:nvPr/>
        </p:nvSpPr>
        <p:spPr bwMode="auto">
          <a:xfrm>
            <a:off x="251966" y="2420888"/>
            <a:ext cx="8496498" cy="3312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eaLnBrk="0" hangingPunct="0">
              <a:defRPr sz="2000">
                <a:solidFill>
                  <a:srgbClr val="646464"/>
                </a:solidFill>
                <a:latin typeface="Verdana" charset="0"/>
                <a:ea typeface="ＭＳ Ｐゴシック" charset="0"/>
                <a:cs typeface="ＭＳ Ｐゴシック" charset="0"/>
              </a:defRPr>
            </a:lvl1pPr>
            <a:lvl2pPr marL="742950" indent="-285750" eaLnBrk="0" hangingPunct="0">
              <a:defRPr sz="2000">
                <a:solidFill>
                  <a:srgbClr val="646464"/>
                </a:solidFill>
                <a:latin typeface="Verdana" charset="0"/>
                <a:ea typeface="ＭＳ Ｐゴシック" charset="0"/>
              </a:defRPr>
            </a:lvl2pPr>
            <a:lvl3pPr marL="1143000" indent="-228600" eaLnBrk="0" hangingPunct="0">
              <a:defRPr sz="2000">
                <a:solidFill>
                  <a:srgbClr val="646464"/>
                </a:solidFill>
                <a:latin typeface="Verdana" charset="0"/>
                <a:ea typeface="ＭＳ Ｐゴシック" charset="0"/>
              </a:defRPr>
            </a:lvl3pPr>
            <a:lvl4pPr marL="1600200" indent="-228600" eaLnBrk="0" hangingPunct="0">
              <a:defRPr sz="2000">
                <a:solidFill>
                  <a:srgbClr val="646464"/>
                </a:solidFill>
                <a:latin typeface="Verdana" charset="0"/>
                <a:ea typeface="ＭＳ Ｐゴシック" charset="0"/>
              </a:defRPr>
            </a:lvl4pPr>
            <a:lvl5pPr marL="2057400" indent="-228600" eaLnBrk="0" hangingPunct="0">
              <a:defRPr sz="2000">
                <a:solidFill>
                  <a:srgbClr val="646464"/>
                </a:solidFill>
                <a:latin typeface="Verdana" charset="0"/>
                <a:ea typeface="ＭＳ Ｐゴシック" charset="0"/>
              </a:defRPr>
            </a:lvl5pPr>
            <a:lvl6pPr marL="2514600" indent="-228600" eaLnBrk="0" fontAlgn="base" hangingPunct="0">
              <a:spcBef>
                <a:spcPct val="0"/>
              </a:spcBef>
              <a:spcAft>
                <a:spcPct val="0"/>
              </a:spcAft>
              <a:defRPr sz="2000">
                <a:solidFill>
                  <a:srgbClr val="646464"/>
                </a:solidFill>
                <a:latin typeface="Verdana" charset="0"/>
                <a:ea typeface="ＭＳ Ｐゴシック" charset="0"/>
              </a:defRPr>
            </a:lvl6pPr>
            <a:lvl7pPr marL="2971800" indent="-228600" eaLnBrk="0" fontAlgn="base" hangingPunct="0">
              <a:spcBef>
                <a:spcPct val="0"/>
              </a:spcBef>
              <a:spcAft>
                <a:spcPct val="0"/>
              </a:spcAft>
              <a:defRPr sz="2000">
                <a:solidFill>
                  <a:srgbClr val="646464"/>
                </a:solidFill>
                <a:latin typeface="Verdana" charset="0"/>
                <a:ea typeface="ＭＳ Ｐゴシック" charset="0"/>
              </a:defRPr>
            </a:lvl7pPr>
            <a:lvl8pPr marL="3429000" indent="-228600" eaLnBrk="0" fontAlgn="base" hangingPunct="0">
              <a:spcBef>
                <a:spcPct val="0"/>
              </a:spcBef>
              <a:spcAft>
                <a:spcPct val="0"/>
              </a:spcAft>
              <a:defRPr sz="2000">
                <a:solidFill>
                  <a:srgbClr val="646464"/>
                </a:solidFill>
                <a:latin typeface="Verdana" charset="0"/>
                <a:ea typeface="ＭＳ Ｐゴシック" charset="0"/>
              </a:defRPr>
            </a:lvl8pPr>
            <a:lvl9pPr marL="3886200" indent="-228600" eaLnBrk="0" fontAlgn="base" hangingPunct="0">
              <a:spcBef>
                <a:spcPct val="0"/>
              </a:spcBef>
              <a:spcAft>
                <a:spcPct val="0"/>
              </a:spcAft>
              <a:defRPr sz="2000">
                <a:solidFill>
                  <a:srgbClr val="646464"/>
                </a:solidFill>
                <a:latin typeface="Verdana" charset="0"/>
                <a:ea typeface="ＭＳ Ｐゴシック" charset="0"/>
              </a:defRPr>
            </a:lvl9pPr>
          </a:lstStyle>
          <a:p>
            <a:pPr lvl="1">
              <a:lnSpc>
                <a:spcPct val="80000"/>
              </a:lnSpc>
              <a:spcBef>
                <a:spcPct val="20000"/>
              </a:spcBef>
              <a:buClr>
                <a:srgbClr val="14447A"/>
              </a:buClr>
            </a:pPr>
            <a:r>
              <a:rPr lang="en-GB" b="1" dirty="0" smtClean="0">
                <a:solidFill>
                  <a:srgbClr val="1B5BA2"/>
                </a:solidFill>
                <a:latin typeface="+mn-lt"/>
              </a:rPr>
              <a:t>Strategic goals:</a:t>
            </a:r>
          </a:p>
          <a:p>
            <a:pPr lvl="1">
              <a:lnSpc>
                <a:spcPct val="80000"/>
              </a:lnSpc>
              <a:spcBef>
                <a:spcPct val="20000"/>
              </a:spcBef>
              <a:buClr>
                <a:srgbClr val="14447A"/>
              </a:buClr>
            </a:pPr>
            <a:endParaRPr lang="en-GB" dirty="0" smtClean="0">
              <a:solidFill>
                <a:schemeClr val="tx2"/>
              </a:solidFill>
              <a:latin typeface="+mn-lt"/>
            </a:endParaRPr>
          </a:p>
          <a:p>
            <a:pPr lvl="1">
              <a:lnSpc>
                <a:spcPct val="80000"/>
              </a:lnSpc>
              <a:spcBef>
                <a:spcPct val="20000"/>
              </a:spcBef>
              <a:buClr>
                <a:srgbClr val="14447A"/>
              </a:buClr>
              <a:buFont typeface="Wingdings" charset="0"/>
              <a:buChar char="§"/>
            </a:pPr>
            <a:r>
              <a:rPr lang="en-GB" dirty="0" smtClean="0">
                <a:solidFill>
                  <a:schemeClr val="tx2"/>
                </a:solidFill>
                <a:latin typeface="+mn-lt"/>
              </a:rPr>
              <a:t>To </a:t>
            </a:r>
            <a:r>
              <a:rPr lang="en-GB" dirty="0">
                <a:solidFill>
                  <a:schemeClr val="tx2"/>
                </a:solidFill>
                <a:latin typeface="+mn-lt"/>
              </a:rPr>
              <a:t>develop </a:t>
            </a:r>
            <a:r>
              <a:rPr lang="en-GB" b="1" dirty="0">
                <a:solidFill>
                  <a:schemeClr val="tx2"/>
                </a:solidFill>
                <a:latin typeface="+mn-lt"/>
              </a:rPr>
              <a:t>interoperable</a:t>
            </a:r>
            <a:r>
              <a:rPr lang="en-GB" dirty="0">
                <a:solidFill>
                  <a:schemeClr val="tx2"/>
                </a:solidFill>
                <a:latin typeface="+mn-lt"/>
              </a:rPr>
              <a:t>, </a:t>
            </a:r>
            <a:r>
              <a:rPr lang="en-GB" b="1" dirty="0">
                <a:solidFill>
                  <a:schemeClr val="tx2"/>
                </a:solidFill>
                <a:latin typeface="+mn-lt"/>
              </a:rPr>
              <a:t>non-discriminatory international standards </a:t>
            </a:r>
            <a:r>
              <a:rPr lang="en-GB" dirty="0">
                <a:solidFill>
                  <a:schemeClr val="tx2"/>
                </a:solidFill>
                <a:latin typeface="+mn-lt"/>
              </a:rPr>
              <a:t>(ITU-T Recommendations</a:t>
            </a:r>
            <a:r>
              <a:rPr lang="en-GB" dirty="0" smtClean="0">
                <a:solidFill>
                  <a:schemeClr val="tx2"/>
                </a:solidFill>
                <a:latin typeface="+mn-lt"/>
              </a:rPr>
              <a:t>)</a:t>
            </a:r>
            <a:endParaRPr lang="en-GB" dirty="0">
              <a:solidFill>
                <a:schemeClr val="tx2"/>
              </a:solidFill>
              <a:latin typeface="+mn-lt"/>
            </a:endParaRPr>
          </a:p>
          <a:p>
            <a:pPr lvl="1">
              <a:lnSpc>
                <a:spcPct val="80000"/>
              </a:lnSpc>
              <a:spcBef>
                <a:spcPct val="20000"/>
              </a:spcBef>
              <a:buClr>
                <a:srgbClr val="0099CC"/>
              </a:buClr>
              <a:buFont typeface="Wingdings" charset="0"/>
              <a:buNone/>
            </a:pPr>
            <a:endParaRPr lang="en-US" dirty="0">
              <a:solidFill>
                <a:schemeClr val="tx2"/>
              </a:solidFill>
              <a:latin typeface="+mn-lt"/>
            </a:endParaRPr>
          </a:p>
          <a:p>
            <a:pPr lvl="1">
              <a:lnSpc>
                <a:spcPct val="80000"/>
              </a:lnSpc>
              <a:spcBef>
                <a:spcPct val="20000"/>
              </a:spcBef>
              <a:buClr>
                <a:srgbClr val="14447A"/>
              </a:buClr>
              <a:buFont typeface="Wingdings" charset="0"/>
              <a:buChar char="§"/>
            </a:pPr>
            <a:r>
              <a:rPr lang="en-GB" dirty="0">
                <a:solidFill>
                  <a:schemeClr val="tx2"/>
                </a:solidFill>
                <a:latin typeface="+mn-lt"/>
              </a:rPr>
              <a:t>To assist in </a:t>
            </a:r>
            <a:r>
              <a:rPr lang="en-GB" b="1" dirty="0">
                <a:solidFill>
                  <a:schemeClr val="tx2"/>
                </a:solidFill>
                <a:latin typeface="+mn-lt"/>
              </a:rPr>
              <a:t>bridging the standardization gap </a:t>
            </a:r>
            <a:r>
              <a:rPr lang="en-GB" dirty="0">
                <a:solidFill>
                  <a:schemeClr val="tx2"/>
                </a:solidFill>
                <a:latin typeface="+mn-lt"/>
              </a:rPr>
              <a:t>between developed and developing </a:t>
            </a:r>
            <a:r>
              <a:rPr lang="en-GB" dirty="0" smtClean="0">
                <a:solidFill>
                  <a:schemeClr val="tx2"/>
                </a:solidFill>
                <a:latin typeface="+mn-lt"/>
              </a:rPr>
              <a:t>countries</a:t>
            </a:r>
          </a:p>
          <a:p>
            <a:pPr lvl="1">
              <a:lnSpc>
                <a:spcPct val="80000"/>
              </a:lnSpc>
              <a:spcBef>
                <a:spcPct val="20000"/>
              </a:spcBef>
              <a:buClr>
                <a:srgbClr val="0099CC"/>
              </a:buClr>
              <a:buFont typeface="Wingdings" charset="0"/>
              <a:buNone/>
            </a:pPr>
            <a:endParaRPr lang="en-US" dirty="0">
              <a:solidFill>
                <a:schemeClr val="tx2"/>
              </a:solidFill>
              <a:latin typeface="+mn-lt"/>
            </a:endParaRPr>
          </a:p>
          <a:p>
            <a:pPr lvl="1">
              <a:lnSpc>
                <a:spcPct val="80000"/>
              </a:lnSpc>
              <a:spcBef>
                <a:spcPct val="20000"/>
              </a:spcBef>
              <a:buClr>
                <a:srgbClr val="14447A"/>
              </a:buClr>
              <a:buFont typeface="Wingdings" charset="0"/>
              <a:buChar char="§"/>
            </a:pPr>
            <a:r>
              <a:rPr lang="en-GB" dirty="0">
                <a:solidFill>
                  <a:schemeClr val="tx2"/>
                </a:solidFill>
                <a:latin typeface="+mn-lt"/>
              </a:rPr>
              <a:t>To extend and facilitate </a:t>
            </a:r>
            <a:r>
              <a:rPr lang="en-GB" b="1" dirty="0">
                <a:solidFill>
                  <a:schemeClr val="tx2"/>
                </a:solidFill>
                <a:latin typeface="+mn-lt"/>
              </a:rPr>
              <a:t>international cooperation </a:t>
            </a:r>
            <a:r>
              <a:rPr lang="en-GB" dirty="0">
                <a:solidFill>
                  <a:schemeClr val="tx2"/>
                </a:solidFill>
                <a:latin typeface="+mn-lt"/>
              </a:rPr>
              <a:t>among international, regional and national standardization bodies</a:t>
            </a:r>
            <a:endParaRPr lang="en-US" dirty="0">
              <a:solidFill>
                <a:schemeClr val="tx2"/>
              </a:solidFill>
              <a:latin typeface="+mn-lt"/>
            </a:endParaRPr>
          </a:p>
          <a:p>
            <a:pPr>
              <a:lnSpc>
                <a:spcPct val="80000"/>
              </a:lnSpc>
              <a:spcBef>
                <a:spcPct val="20000"/>
              </a:spcBef>
              <a:buClr>
                <a:srgbClr val="0E438A"/>
              </a:buClr>
              <a:buSzPct val="110000"/>
              <a:buFont typeface="Wingdings" charset="0"/>
              <a:buNone/>
            </a:pPr>
            <a:endParaRPr lang="en-US" dirty="0">
              <a:solidFill>
                <a:srgbClr val="5C5C5C"/>
              </a:solidFill>
              <a:latin typeface="+mn-lt"/>
            </a:endParaRPr>
          </a:p>
        </p:txBody>
      </p:sp>
    </p:spTree>
    <p:extLst>
      <p:ext uri="{BB962C8B-B14F-4D97-AF65-F5344CB8AC3E}">
        <p14:creationId xmlns:p14="http://schemas.microsoft.com/office/powerpoint/2010/main" val="1084037171"/>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15616" y="919173"/>
            <a:ext cx="6768752" cy="646331"/>
          </a:xfrm>
        </p:spPr>
        <p:txBody>
          <a:bodyPr/>
          <a:lstStyle/>
          <a:p>
            <a:r>
              <a:rPr lang="en-US" dirty="0" smtClean="0">
                <a:solidFill>
                  <a:schemeClr val="tx2"/>
                </a:solidFill>
                <a:cs typeface="Arial" pitchFamily="34" charset="0"/>
              </a:rPr>
              <a:t>ITU-T and Academia </a:t>
            </a:r>
            <a:endParaRPr lang="en-US" dirty="0">
              <a:solidFill>
                <a:schemeClr val="tx2"/>
              </a:solidFill>
              <a:cs typeface="Arial" pitchFamily="34" charset="0"/>
            </a:endParaRPr>
          </a:p>
        </p:txBody>
      </p:sp>
      <p:sp>
        <p:nvSpPr>
          <p:cNvPr id="4" name="Text Placeholder 3"/>
          <p:cNvSpPr>
            <a:spLocks noGrp="1"/>
          </p:cNvSpPr>
          <p:nvPr>
            <p:ph type="body" idx="1"/>
          </p:nvPr>
        </p:nvSpPr>
        <p:spPr>
          <a:xfrm>
            <a:off x="395536" y="1556792"/>
            <a:ext cx="4040188" cy="648073"/>
          </a:xfrm>
        </p:spPr>
        <p:txBody>
          <a:bodyPr/>
          <a:lstStyle/>
          <a:p>
            <a:endParaRPr lang="en-US" sz="2000" dirty="0" smtClean="0">
              <a:solidFill>
                <a:schemeClr val="tx2"/>
              </a:solidFill>
              <a:latin typeface="Arial" pitchFamily="34" charset="0"/>
              <a:cs typeface="Arial" pitchFamily="34" charset="0"/>
            </a:endParaRPr>
          </a:p>
          <a:p>
            <a:endParaRPr lang="en-US" sz="2000" dirty="0" smtClean="0">
              <a:solidFill>
                <a:schemeClr val="tx2"/>
              </a:solidFill>
              <a:latin typeface="Arial" pitchFamily="34" charset="0"/>
              <a:cs typeface="Arial" pitchFamily="34" charset="0"/>
            </a:endParaRPr>
          </a:p>
          <a:p>
            <a:r>
              <a:rPr lang="en-US" sz="2000" dirty="0" smtClean="0">
                <a:solidFill>
                  <a:schemeClr val="tx2"/>
                </a:solidFill>
                <a:cs typeface="Arial" pitchFamily="34" charset="0"/>
              </a:rPr>
              <a:t>Resolution 71 (WTSA-12)</a:t>
            </a:r>
            <a:r>
              <a:rPr lang="en-US" sz="2000" dirty="0" smtClean="0">
                <a:solidFill>
                  <a:schemeClr val="tx2"/>
                </a:solidFill>
                <a:latin typeface="Arial" pitchFamily="34" charset="0"/>
                <a:cs typeface="Arial" pitchFamily="34" charset="0"/>
              </a:rPr>
              <a:t> </a:t>
            </a:r>
            <a:endParaRPr lang="en-US" sz="2000" dirty="0">
              <a:solidFill>
                <a:schemeClr val="tx2"/>
              </a:solidFill>
              <a:latin typeface="Arial Narrow" pitchFamily="34" charset="0"/>
            </a:endParaRPr>
          </a:p>
        </p:txBody>
      </p:sp>
      <p:sp>
        <p:nvSpPr>
          <p:cNvPr id="5" name="Content Placeholder 4"/>
          <p:cNvSpPr>
            <a:spLocks noGrp="1"/>
          </p:cNvSpPr>
          <p:nvPr>
            <p:ph sz="half" idx="2"/>
          </p:nvPr>
        </p:nvSpPr>
        <p:spPr>
          <a:xfrm>
            <a:off x="179512" y="2132856"/>
            <a:ext cx="4536504" cy="4320480"/>
          </a:xfrm>
        </p:spPr>
        <p:txBody>
          <a:bodyPr/>
          <a:lstStyle/>
          <a:p>
            <a:pPr>
              <a:buNone/>
            </a:pPr>
            <a:endParaRPr lang="en-US" sz="2000" dirty="0" smtClean="0">
              <a:solidFill>
                <a:schemeClr val="tx2"/>
              </a:solidFill>
            </a:endParaRPr>
          </a:p>
          <a:p>
            <a:r>
              <a:rPr lang="en-US" sz="1800" dirty="0" smtClean="0">
                <a:solidFill>
                  <a:schemeClr val="tx2"/>
                </a:solidFill>
              </a:rPr>
              <a:t>Expanded participation of academia, including at GSS, TSAG and WTSA.</a:t>
            </a:r>
          </a:p>
          <a:p>
            <a:endParaRPr lang="en-US" sz="1800" dirty="0" smtClean="0">
              <a:solidFill>
                <a:schemeClr val="tx2"/>
              </a:solidFill>
            </a:endParaRPr>
          </a:p>
          <a:p>
            <a:r>
              <a:rPr lang="en-US" sz="1800" dirty="0" smtClean="0">
                <a:solidFill>
                  <a:schemeClr val="tx2"/>
                </a:solidFill>
              </a:rPr>
              <a:t>Continue organizing Kaleidoscope conferences annually</a:t>
            </a:r>
          </a:p>
          <a:p>
            <a:endParaRPr lang="en-US" sz="1800" dirty="0" smtClean="0">
              <a:solidFill>
                <a:schemeClr val="tx2"/>
              </a:solidFill>
            </a:endParaRPr>
          </a:p>
          <a:p>
            <a:r>
              <a:rPr lang="en-US" sz="1800" dirty="0" smtClean="0">
                <a:solidFill>
                  <a:schemeClr val="tx2"/>
                </a:solidFill>
              </a:rPr>
              <a:t>Invited ITU Council to considered the positive contribution made by academia and recommended that they be admitted to participate in the work of three sectors of ITU</a:t>
            </a:r>
            <a:endParaRPr lang="en-US" sz="1800" dirty="0">
              <a:solidFill>
                <a:schemeClr val="tx2"/>
              </a:solidFill>
            </a:endParaRPr>
          </a:p>
        </p:txBody>
      </p:sp>
      <p:sp>
        <p:nvSpPr>
          <p:cNvPr id="6" name="Text Placeholder 5"/>
          <p:cNvSpPr>
            <a:spLocks noGrp="1"/>
          </p:cNvSpPr>
          <p:nvPr>
            <p:ph type="body" sz="quarter" idx="3"/>
          </p:nvPr>
        </p:nvSpPr>
        <p:spPr>
          <a:xfrm>
            <a:off x="4644008" y="1268760"/>
            <a:ext cx="4248472" cy="936104"/>
          </a:xfrm>
        </p:spPr>
        <p:txBody>
          <a:bodyPr/>
          <a:lstStyle/>
          <a:p>
            <a:r>
              <a:rPr lang="en-US" sz="2000" dirty="0" smtClean="0">
                <a:solidFill>
                  <a:schemeClr val="tx2"/>
                </a:solidFill>
                <a:cs typeface="Arial" pitchFamily="34" charset="0"/>
              </a:rPr>
              <a:t>Resolution 80 (WTSA-12) </a:t>
            </a:r>
            <a:endParaRPr lang="en-US" sz="2000" dirty="0">
              <a:solidFill>
                <a:schemeClr val="tx2"/>
              </a:solidFill>
              <a:cs typeface="Arial" pitchFamily="34" charset="0"/>
            </a:endParaRPr>
          </a:p>
        </p:txBody>
      </p:sp>
      <p:sp>
        <p:nvSpPr>
          <p:cNvPr id="7" name="Content Placeholder 6"/>
          <p:cNvSpPr>
            <a:spLocks noGrp="1"/>
          </p:cNvSpPr>
          <p:nvPr>
            <p:ph sz="quarter" idx="4"/>
          </p:nvPr>
        </p:nvSpPr>
        <p:spPr>
          <a:xfrm>
            <a:off x="4572000" y="2060848"/>
            <a:ext cx="4572000" cy="4320480"/>
          </a:xfrm>
        </p:spPr>
        <p:txBody>
          <a:bodyPr/>
          <a:lstStyle/>
          <a:p>
            <a:pPr>
              <a:buNone/>
            </a:pPr>
            <a:endParaRPr lang="en-US" sz="2000" b="1" dirty="0" smtClean="0">
              <a:solidFill>
                <a:schemeClr val="tx2"/>
              </a:solidFill>
              <a:latin typeface="Arial Narrow" pitchFamily="34" charset="0"/>
            </a:endParaRPr>
          </a:p>
          <a:p>
            <a:r>
              <a:rPr lang="en-US" sz="1800" dirty="0" smtClean="0">
                <a:solidFill>
                  <a:schemeClr val="tx2"/>
                </a:solidFill>
              </a:rPr>
              <a:t>Correct to acknowledge significant contributors to work of ITU-T</a:t>
            </a:r>
          </a:p>
          <a:p>
            <a:pPr>
              <a:buNone/>
            </a:pPr>
            <a:endParaRPr lang="en-US" sz="1800" dirty="0" smtClean="0">
              <a:solidFill>
                <a:schemeClr val="tx2"/>
              </a:solidFill>
            </a:endParaRPr>
          </a:p>
          <a:p>
            <a:r>
              <a:rPr lang="en-US" sz="1800" dirty="0" smtClean="0">
                <a:solidFill>
                  <a:schemeClr val="tx2"/>
                </a:solidFill>
              </a:rPr>
              <a:t>Instructed TSB Director to acknowledge the value of active participation of academia members in the work of ITU-T</a:t>
            </a:r>
            <a:br>
              <a:rPr lang="en-US" sz="1800" dirty="0" smtClean="0">
                <a:solidFill>
                  <a:schemeClr val="tx2"/>
                </a:solidFill>
              </a:rPr>
            </a:br>
            <a:endParaRPr lang="en-US" sz="1800" dirty="0" smtClean="0">
              <a:solidFill>
                <a:schemeClr val="tx2"/>
              </a:solidFill>
            </a:endParaRPr>
          </a:p>
          <a:p>
            <a:r>
              <a:rPr lang="en-US" sz="1800" dirty="0" smtClean="0">
                <a:solidFill>
                  <a:schemeClr val="tx2"/>
                </a:solidFill>
              </a:rPr>
              <a:t>Instructed TSAG to study options of how to clearly acknowledge significant criteria</a:t>
            </a:r>
          </a:p>
        </p:txBody>
      </p:sp>
    </p:spTree>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816968"/>
            <a:ext cx="8856984" cy="1323439"/>
          </a:xfrm>
        </p:spPr>
        <p:txBody>
          <a:bodyPr/>
          <a:lstStyle/>
          <a:p>
            <a:r>
              <a:rPr lang="en-US" sz="4000" dirty="0" smtClean="0">
                <a:solidFill>
                  <a:schemeClr val="tx2"/>
                </a:solidFill>
                <a:cs typeface="Arial" pitchFamily="34" charset="0"/>
              </a:rPr>
              <a:t>Benefits of ITU-T </a:t>
            </a:r>
            <a:br>
              <a:rPr lang="en-US" sz="4000" dirty="0" smtClean="0">
                <a:solidFill>
                  <a:schemeClr val="tx2"/>
                </a:solidFill>
                <a:cs typeface="Arial" pitchFamily="34" charset="0"/>
              </a:rPr>
            </a:br>
            <a:r>
              <a:rPr lang="en-US" sz="4000" dirty="0" smtClean="0">
                <a:solidFill>
                  <a:schemeClr val="tx2"/>
                </a:solidFill>
                <a:cs typeface="Arial" pitchFamily="34" charset="0"/>
              </a:rPr>
              <a:t>Academia members</a:t>
            </a:r>
            <a:endParaRPr lang="en-US" sz="4000" dirty="0">
              <a:solidFill>
                <a:schemeClr val="tx2"/>
              </a:solidFill>
              <a:cs typeface="Arial" pitchFamily="34" charset="0"/>
            </a:endParaRPr>
          </a:p>
        </p:txBody>
      </p:sp>
      <p:sp>
        <p:nvSpPr>
          <p:cNvPr id="3" name="Content Placeholder 2"/>
          <p:cNvSpPr>
            <a:spLocks noGrp="1"/>
          </p:cNvSpPr>
          <p:nvPr>
            <p:ph idx="1"/>
          </p:nvPr>
        </p:nvSpPr>
        <p:spPr>
          <a:xfrm>
            <a:off x="1187624" y="2636912"/>
            <a:ext cx="6552728" cy="3240360"/>
          </a:xfrm>
        </p:spPr>
        <p:txBody>
          <a:bodyPr/>
          <a:lstStyle/>
          <a:p>
            <a:pPr lvl="0">
              <a:spcBef>
                <a:spcPts val="0"/>
              </a:spcBef>
              <a:spcAft>
                <a:spcPts val="0"/>
              </a:spcAft>
              <a:buFont typeface="Wingdings" pitchFamily="2" charset="2"/>
              <a:buChar char="ü"/>
            </a:pPr>
            <a:r>
              <a:rPr lang="en-US" sz="2400" dirty="0" smtClean="0">
                <a:solidFill>
                  <a:schemeClr val="tx2"/>
                </a:solidFill>
                <a:cs typeface="Tahoma" pitchFamily="34" charset="0"/>
              </a:rPr>
              <a:t>Access to </a:t>
            </a:r>
            <a:r>
              <a:rPr lang="en-US" sz="2400" b="1" dirty="0" smtClean="0">
                <a:solidFill>
                  <a:schemeClr val="tx2"/>
                </a:solidFill>
                <a:cs typeface="Arial" pitchFamily="34" charset="0"/>
              </a:rPr>
              <a:t>all Study Groups </a:t>
            </a:r>
          </a:p>
          <a:p>
            <a:pPr lvl="0">
              <a:spcBef>
                <a:spcPts val="0"/>
              </a:spcBef>
              <a:spcAft>
                <a:spcPts val="0"/>
              </a:spcAft>
              <a:buNone/>
            </a:pPr>
            <a:endParaRPr lang="en-US" sz="2400" dirty="0" smtClean="0">
              <a:solidFill>
                <a:schemeClr val="tx2"/>
              </a:solidFill>
              <a:cs typeface="Tahoma" pitchFamily="34" charset="0"/>
            </a:endParaRPr>
          </a:p>
          <a:p>
            <a:pPr>
              <a:spcBef>
                <a:spcPts val="0"/>
              </a:spcBef>
              <a:spcAft>
                <a:spcPts val="0"/>
              </a:spcAft>
              <a:buFont typeface="Wingdings" pitchFamily="2" charset="2"/>
              <a:buChar char="ü"/>
            </a:pPr>
            <a:r>
              <a:rPr lang="en-US" sz="2400" dirty="0" smtClean="0">
                <a:solidFill>
                  <a:schemeClr val="tx2"/>
                </a:solidFill>
                <a:cs typeface="Tahoma" pitchFamily="34" charset="0"/>
              </a:rPr>
              <a:t>Right to submit </a:t>
            </a:r>
            <a:r>
              <a:rPr lang="en-US" sz="2400" b="1" dirty="0" smtClean="0">
                <a:solidFill>
                  <a:schemeClr val="tx2"/>
                </a:solidFill>
                <a:cs typeface="Arial" pitchFamily="34" charset="0"/>
              </a:rPr>
              <a:t>contributions</a:t>
            </a:r>
          </a:p>
          <a:p>
            <a:pPr marL="0" indent="0">
              <a:spcBef>
                <a:spcPts val="0"/>
              </a:spcBef>
              <a:spcAft>
                <a:spcPts val="0"/>
              </a:spcAft>
              <a:buNone/>
            </a:pPr>
            <a:endParaRPr lang="en-US" sz="2400" dirty="0" smtClean="0">
              <a:solidFill>
                <a:schemeClr val="tx2"/>
              </a:solidFill>
              <a:cs typeface="Tahoma" pitchFamily="34" charset="0"/>
            </a:endParaRPr>
          </a:p>
          <a:p>
            <a:pPr>
              <a:spcBef>
                <a:spcPts val="0"/>
              </a:spcBef>
              <a:spcAft>
                <a:spcPts val="0"/>
              </a:spcAft>
              <a:buFont typeface="Wingdings" pitchFamily="2" charset="2"/>
              <a:buChar char="ü"/>
            </a:pPr>
            <a:r>
              <a:rPr lang="en-US" sz="2400" dirty="0" smtClean="0">
                <a:solidFill>
                  <a:schemeClr val="tx2"/>
                </a:solidFill>
                <a:cs typeface="Tahoma" pitchFamily="34" charset="0"/>
              </a:rPr>
              <a:t>Leading positions: </a:t>
            </a:r>
            <a:r>
              <a:rPr lang="en-US" sz="2400" b="1" dirty="0" smtClean="0">
                <a:solidFill>
                  <a:schemeClr val="tx2"/>
                </a:solidFill>
                <a:cs typeface="Arial" pitchFamily="34" charset="0"/>
              </a:rPr>
              <a:t>rapporteur</a:t>
            </a:r>
            <a:r>
              <a:rPr lang="en-US" sz="2400" dirty="0" smtClean="0">
                <a:solidFill>
                  <a:schemeClr val="tx2"/>
                </a:solidFill>
                <a:cs typeface="Tahoma" pitchFamily="34" charset="0"/>
              </a:rPr>
              <a:t> or </a:t>
            </a:r>
            <a:r>
              <a:rPr lang="en-US" sz="2400" b="1" dirty="0" smtClean="0">
                <a:solidFill>
                  <a:schemeClr val="tx2"/>
                </a:solidFill>
                <a:cs typeface="Arial" pitchFamily="34" charset="0"/>
              </a:rPr>
              <a:t>editor</a:t>
            </a:r>
          </a:p>
          <a:p>
            <a:pPr>
              <a:spcBef>
                <a:spcPts val="0"/>
              </a:spcBef>
              <a:spcAft>
                <a:spcPts val="0"/>
              </a:spcAft>
              <a:buFont typeface="Wingdings" pitchFamily="2" charset="2"/>
              <a:buChar char="ü"/>
            </a:pPr>
            <a:endParaRPr lang="en-US" sz="2400" b="1" dirty="0" smtClean="0">
              <a:solidFill>
                <a:schemeClr val="tx2"/>
              </a:solidFill>
              <a:cs typeface="Tahoma" pitchFamily="34" charset="0"/>
            </a:endParaRPr>
          </a:p>
          <a:p>
            <a:pPr lvl="0">
              <a:spcBef>
                <a:spcPts val="0"/>
              </a:spcBef>
              <a:spcAft>
                <a:spcPts val="0"/>
              </a:spcAft>
              <a:buFont typeface="Wingdings" pitchFamily="2" charset="2"/>
              <a:buChar char="ü"/>
            </a:pPr>
            <a:r>
              <a:rPr lang="en-US" sz="2400" dirty="0" smtClean="0">
                <a:solidFill>
                  <a:schemeClr val="tx2"/>
                </a:solidFill>
                <a:cs typeface="Tahoma" pitchFamily="34" charset="0"/>
              </a:rPr>
              <a:t>Unlimited participation of </a:t>
            </a:r>
            <a:r>
              <a:rPr lang="en-US" sz="2400" b="1" dirty="0" smtClean="0">
                <a:solidFill>
                  <a:schemeClr val="tx2"/>
                </a:solidFill>
                <a:cs typeface="Arial" pitchFamily="34" charset="0"/>
              </a:rPr>
              <a:t>delegates</a:t>
            </a:r>
            <a:r>
              <a:rPr lang="en-US" sz="2400" dirty="0" smtClean="0">
                <a:solidFill>
                  <a:schemeClr val="tx2"/>
                </a:solidFill>
                <a:cs typeface="Tahoma" pitchFamily="34" charset="0"/>
              </a:rPr>
              <a:t> </a:t>
            </a:r>
            <a:endParaRPr lang="en-US" sz="2400" b="1" dirty="0" smtClean="0">
              <a:solidFill>
                <a:schemeClr val="tx2"/>
              </a:solidFill>
              <a:cs typeface="Tahoma" pitchFamily="34" charset="0"/>
            </a:endParaRPr>
          </a:p>
          <a:p>
            <a:pPr>
              <a:buNone/>
            </a:pPr>
            <a:endParaRPr lang="fr-BE" sz="2200" dirty="0">
              <a:solidFill>
                <a:schemeClr val="tx2"/>
              </a:solidFill>
            </a:endParaRPr>
          </a:p>
        </p:txBody>
      </p:sp>
    </p:spTree>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ITU-e">
  <a:themeElements>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fontScheme name="ITU-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rgbClr val="000000"/>
        </a:solidFill>
        <a:ln w="76200" cap="flat" cmpd="sng" algn="ctr">
          <a:solidFill>
            <a:srgbClr val="B2B2B2"/>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
            <a:schemeClr val="tx1"/>
          </a:buClr>
          <a:buSzTx/>
          <a:buFont typeface="Arial" pitchFamily="34" charset="0"/>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ITU-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2">
        <a:dk1>
          <a:srgbClr val="5C5C5C"/>
        </a:dk1>
        <a:lt1>
          <a:srgbClr val="FFFFFF"/>
        </a:lt1>
        <a:dk2>
          <a:srgbClr val="000000"/>
        </a:dk2>
        <a:lt2>
          <a:srgbClr val="808080"/>
        </a:lt2>
        <a:accent1>
          <a:srgbClr val="00CC99"/>
        </a:accent1>
        <a:accent2>
          <a:srgbClr val="3333CC"/>
        </a:accent2>
        <a:accent3>
          <a:srgbClr val="FFFFFF"/>
        </a:accent3>
        <a:accent4>
          <a:srgbClr val="4D4D4D"/>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3">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ITU-e 4">
        <a:dk1>
          <a:srgbClr val="5C5C5C"/>
        </a:dk1>
        <a:lt1>
          <a:srgbClr val="FFFFFF"/>
        </a:lt1>
        <a:dk2>
          <a:srgbClr val="1B5BA2"/>
        </a:dk2>
        <a:lt2>
          <a:srgbClr val="808080"/>
        </a:lt2>
        <a:accent1>
          <a:srgbClr val="FFFFFF"/>
        </a:accent1>
        <a:accent2>
          <a:srgbClr val="3333CC"/>
        </a:accent2>
        <a:accent3>
          <a:srgbClr val="FFFFFF"/>
        </a:accent3>
        <a:accent4>
          <a:srgbClr val="4D4D4D"/>
        </a:accent4>
        <a:accent5>
          <a:srgbClr val="FFFFFF"/>
        </a:accent5>
        <a:accent6>
          <a:srgbClr val="2D2DB9"/>
        </a:accent6>
        <a:hlink>
          <a:srgbClr val="1B5BA2"/>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473257E9E50CB49A691BC456FA29353" ma:contentTypeVersion="1" ma:contentTypeDescription="Create a new document." ma:contentTypeScope="" ma:versionID="a6f89636f52b1035aa356f5c3b0467a0">
  <xsd:schema xmlns:xsd="http://www.w3.org/2001/XMLSchema" xmlns:xs="http://www.w3.org/2001/XMLSchema" xmlns:p="http://schemas.microsoft.com/office/2006/metadata/properties" xmlns:ns1="http://schemas.microsoft.com/sharepoint/v3" targetNamespace="http://schemas.microsoft.com/office/2006/metadata/properties" ma:root="true" ma:fieldsID="c2d465dd849937321cdf8b52b5b5c9f7"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 ma:hidden="true" ma:internalName="PublishingStartDate">
      <xsd:simpleType>
        <xsd:restriction base="dms:Unknown"/>
      </xsd:simpleType>
    </xsd:element>
    <xsd:element name="PublishingExpirationDate" ma:index="9" nillable="true" ma:displayName="Scheduling End Date" ma:description=""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942BD85-39ED-4E78-9481-41F218121762}"/>
</file>

<file path=customXml/itemProps2.xml><?xml version="1.0" encoding="utf-8"?>
<ds:datastoreItem xmlns:ds="http://schemas.openxmlformats.org/officeDocument/2006/customXml" ds:itemID="{CD06529B-E77C-43E0-AF04-7018E4FA06D0}"/>
</file>

<file path=customXml/itemProps3.xml><?xml version="1.0" encoding="utf-8"?>
<ds:datastoreItem xmlns:ds="http://schemas.openxmlformats.org/officeDocument/2006/customXml" ds:itemID="{AE940DFE-F1A7-4A90-BD42-DB867EB554D3}"/>
</file>

<file path=docProps/app.xml><?xml version="1.0" encoding="utf-8"?>
<Properties xmlns="http://schemas.openxmlformats.org/officeDocument/2006/extended-properties" xmlns:vt="http://schemas.openxmlformats.org/officeDocument/2006/docPropsVTypes">
  <Template>Equity</Template>
  <TotalTime>12151</TotalTime>
  <Words>1633</Words>
  <Application>Microsoft Office PowerPoint</Application>
  <PresentationFormat>On-screen Show (4:3)</PresentationFormat>
  <Paragraphs>230</Paragraphs>
  <Slides>20</Slides>
  <Notes>15</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ITU-e</vt:lpstr>
      <vt:lpstr>ITU-T and Academia:  Visit to George Mason University  Malcolm Johnson Director Telecommunication  Standardization Bureau, ITU    Washington DC, 6 December 2013</vt:lpstr>
      <vt:lpstr> ITU structure</vt:lpstr>
      <vt:lpstr>ITU’s global presence</vt:lpstr>
      <vt:lpstr>ITU’s unique membership</vt:lpstr>
      <vt:lpstr>PowerPoint Presentation</vt:lpstr>
      <vt:lpstr>PowerPoint Presentation</vt:lpstr>
      <vt:lpstr>PowerPoint Presentation</vt:lpstr>
      <vt:lpstr>ITU-T and Academia </vt:lpstr>
      <vt:lpstr>Benefits of ITU-T  Academia members</vt:lpstr>
      <vt:lpstr>Invaluable networking opportunities</vt:lpstr>
      <vt:lpstr>Access to exclusive ressources</vt:lpstr>
      <vt:lpstr>PowerPoint Presentation</vt:lpstr>
      <vt:lpstr>PowerPoint Presentation</vt:lpstr>
      <vt:lpstr>Visibility on a global scale </vt:lpstr>
      <vt:lpstr>        Publish your research in ITU-T Technology Watch</vt:lpstr>
      <vt:lpstr>Share your innovative ideas at Kaleidoscope</vt:lpstr>
      <vt:lpstr>PowerPoint Presentation</vt:lpstr>
      <vt:lpstr>Next Kaleidoscope conference</vt:lpstr>
      <vt:lpstr>PowerPoint Presentation</vt:lpstr>
      <vt:lpstr>PowerPoint Presentation</vt:lpstr>
    </vt:vector>
  </TitlesOfParts>
  <Company>ITU</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أهلا وسهلا!</dc:title>
  <dc:creator>tarif</dc:creator>
  <cp:lastModifiedBy>Jones, Leslie</cp:lastModifiedBy>
  <cp:revision>746</cp:revision>
  <dcterms:created xsi:type="dcterms:W3CDTF">2011-05-09T11:51:31Z</dcterms:created>
  <dcterms:modified xsi:type="dcterms:W3CDTF">2013-12-13T07:30:49Z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0x010100B473257E9E50CB49A691BC456FA29353</vt:lpwstr>
  </property>
</Properties>
</file>