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727" r:id="rId2"/>
    <p:sldId id="803" r:id="rId3"/>
    <p:sldId id="802" r:id="rId4"/>
    <p:sldId id="785" r:id="rId5"/>
    <p:sldId id="786" r:id="rId6"/>
    <p:sldId id="797" r:id="rId7"/>
    <p:sldId id="775" r:id="rId8"/>
    <p:sldId id="791" r:id="rId9"/>
    <p:sldId id="798" r:id="rId10"/>
    <p:sldId id="805" r:id="rId11"/>
  </p:sldIdLst>
  <p:sldSz cx="9144000" cy="5143500" type="screen16x9"/>
  <p:notesSz cx="6669088" cy="9928225"/>
  <p:defaultTextStyle>
    <a:defPPr>
      <a:defRPr lang="en-US"/>
    </a:defPPr>
    <a:lvl1pPr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5BA2"/>
    <a:srgbClr val="993366"/>
    <a:srgbClr val="0A3342"/>
    <a:srgbClr val="87BBE0"/>
    <a:srgbClr val="D9445A"/>
    <a:srgbClr val="0E438A"/>
    <a:srgbClr val="525152"/>
    <a:srgbClr val="0099CC"/>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7036" autoAdjust="0"/>
  </p:normalViewPr>
  <p:slideViewPr>
    <p:cSldViewPr>
      <p:cViewPr>
        <p:scale>
          <a:sx n="113" d="100"/>
          <a:sy n="113" d="100"/>
        </p:scale>
        <p:origin x="-660" y="-480"/>
      </p:cViewPr>
      <p:guideLst>
        <p:guide orient="horz" pos="162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3468" y="-204"/>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200">
                <a:latin typeface="Verdana" pitchFamily="34" charset="0"/>
              </a:defRPr>
            </a:lvl1pPr>
          </a:lstStyle>
          <a:p>
            <a:endParaRPr lang="en-US" dirty="0"/>
          </a:p>
        </p:txBody>
      </p:sp>
      <p:sp>
        <p:nvSpPr>
          <p:cNvPr id="2867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200">
                <a:latin typeface="Verdana" pitchFamily="34" charset="0"/>
              </a:defRPr>
            </a:lvl1pPr>
          </a:lstStyle>
          <a:p>
            <a:endParaRPr lang="en-US" dirty="0"/>
          </a:p>
        </p:txBody>
      </p:sp>
      <p:sp>
        <p:nvSpPr>
          <p:cNvPr id="28676" name="Rectangle 4"/>
          <p:cNvSpPr>
            <a:spLocks noGrp="1" noChangeArrowheads="1"/>
          </p:cNvSpPr>
          <p:nvPr>
            <p:ph type="ftr" sz="quarter" idx="2"/>
          </p:nvPr>
        </p:nvSpPr>
        <p:spPr bwMode="auto">
          <a:xfrm>
            <a:off x="0" y="9431340"/>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sz="1200">
                <a:latin typeface="Verdana" pitchFamily="34" charset="0"/>
              </a:defRPr>
            </a:lvl1pPr>
          </a:lstStyle>
          <a:p>
            <a:endParaRPr lang="en-US" dirty="0"/>
          </a:p>
        </p:txBody>
      </p:sp>
      <p:sp>
        <p:nvSpPr>
          <p:cNvPr id="28677" name="Rectangle 5"/>
          <p:cNvSpPr>
            <a:spLocks noGrp="1" noChangeArrowheads="1"/>
          </p:cNvSpPr>
          <p:nvPr>
            <p:ph type="sldNum" sz="quarter" idx="3"/>
          </p:nvPr>
        </p:nvSpPr>
        <p:spPr bwMode="auto">
          <a:xfrm>
            <a:off x="3778250" y="9431340"/>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a:latin typeface="Verdana" pitchFamily="34" charset="0"/>
              </a:defRPr>
            </a:lvl1pPr>
          </a:lstStyle>
          <a:p>
            <a:fld id="{65F160EB-CEA8-482F-AEE8-44D838F0AEAE}" type="slidenum">
              <a:rPr lang="en-US"/>
              <a:pPr/>
              <a:t>‹#›</a:t>
            </a:fld>
            <a:endParaRPr lang="en-US" dirty="0"/>
          </a:p>
        </p:txBody>
      </p:sp>
    </p:spTree>
    <p:extLst>
      <p:ext uri="{BB962C8B-B14F-4D97-AF65-F5344CB8AC3E}">
        <p14:creationId xmlns:p14="http://schemas.microsoft.com/office/powerpoint/2010/main" val="3690178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200">
                <a:latin typeface="Verdana" pitchFamily="34" charset="0"/>
              </a:defRPr>
            </a:lvl1pPr>
          </a:lstStyle>
          <a:p>
            <a:endParaRPr lang="en-US" dirty="0"/>
          </a:p>
        </p:txBody>
      </p:sp>
      <p:sp>
        <p:nvSpPr>
          <p:cNvPr id="48131"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200">
                <a:latin typeface="Verdana" pitchFamily="34" charset="0"/>
              </a:defRPr>
            </a:lvl1pPr>
          </a:lstStyle>
          <a:p>
            <a:endParaRPr lang="en-US" dirty="0"/>
          </a:p>
        </p:txBody>
      </p:sp>
      <p:sp>
        <p:nvSpPr>
          <p:cNvPr id="48132" name="Rectangle 4"/>
          <p:cNvSpPr>
            <a:spLocks noGrp="1" noRot="1" noChangeAspect="1" noChangeArrowheads="1" noTextEdit="1"/>
          </p:cNvSpPr>
          <p:nvPr>
            <p:ph type="sldImg" idx="2"/>
          </p:nvPr>
        </p:nvSpPr>
        <p:spPr bwMode="auto">
          <a:xfrm>
            <a:off x="28575" y="746125"/>
            <a:ext cx="6615113" cy="37211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889000" y="4716465"/>
            <a:ext cx="4891088"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4" name="Rectangle 6"/>
          <p:cNvSpPr>
            <a:spLocks noGrp="1" noChangeArrowheads="1"/>
          </p:cNvSpPr>
          <p:nvPr>
            <p:ph type="ftr" sz="quarter" idx="4"/>
          </p:nvPr>
        </p:nvSpPr>
        <p:spPr bwMode="auto">
          <a:xfrm>
            <a:off x="0" y="9431340"/>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sz="1200">
                <a:latin typeface="Verdana" pitchFamily="34" charset="0"/>
              </a:defRPr>
            </a:lvl1pPr>
          </a:lstStyle>
          <a:p>
            <a:endParaRPr lang="en-US" dirty="0"/>
          </a:p>
        </p:txBody>
      </p:sp>
      <p:sp>
        <p:nvSpPr>
          <p:cNvPr id="48135" name="Rectangle 7"/>
          <p:cNvSpPr>
            <a:spLocks noGrp="1" noChangeArrowheads="1"/>
          </p:cNvSpPr>
          <p:nvPr>
            <p:ph type="sldNum" sz="quarter" idx="5"/>
          </p:nvPr>
        </p:nvSpPr>
        <p:spPr bwMode="auto">
          <a:xfrm>
            <a:off x="3778250" y="9431340"/>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a:latin typeface="Verdana" pitchFamily="34" charset="0"/>
              </a:defRPr>
            </a:lvl1pPr>
          </a:lstStyle>
          <a:p>
            <a:fld id="{269F9658-3487-4C43-B9AF-52CBF89B6B36}" type="slidenum">
              <a:rPr lang="en-US"/>
              <a:pPr/>
              <a:t>‹#›</a:t>
            </a:fld>
            <a:endParaRPr lang="en-US" dirty="0"/>
          </a:p>
        </p:txBody>
      </p:sp>
    </p:spTree>
    <p:extLst>
      <p:ext uri="{BB962C8B-B14F-4D97-AF65-F5344CB8AC3E}">
        <p14:creationId xmlns:p14="http://schemas.microsoft.com/office/powerpoint/2010/main" val="37077223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Verdana"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B68C514-7A54-45FC-81D8-62806A630A96}" type="slidenum">
              <a:rPr lang="en-US"/>
              <a:pPr/>
              <a:t>1</a:t>
            </a:fld>
            <a:endParaRPr lang="en-US" dirty="0"/>
          </a:p>
        </p:txBody>
      </p:sp>
      <p:sp>
        <p:nvSpPr>
          <p:cNvPr id="1102850" name="Rectangle 2"/>
          <p:cNvSpPr>
            <a:spLocks noGrp="1" noRot="1" noChangeAspect="1" noChangeArrowheads="1" noTextEdit="1"/>
          </p:cNvSpPr>
          <p:nvPr>
            <p:ph type="sldImg"/>
          </p:nvPr>
        </p:nvSpPr>
        <p:spPr>
          <a:xfrm>
            <a:off x="28575" y="746125"/>
            <a:ext cx="6615113" cy="3721100"/>
          </a:xfrm>
          <a:ln/>
        </p:spPr>
      </p:sp>
      <p:sp>
        <p:nvSpPr>
          <p:cNvPr id="1102851" name="Rectangle 3"/>
          <p:cNvSpPr>
            <a:spLocks noGrp="1" noChangeArrowheads="1"/>
          </p:cNvSpPr>
          <p:nvPr>
            <p:ph type="body" idx="1"/>
          </p:nvPr>
        </p:nvSpPr>
        <p:spPr/>
        <p:txBody>
          <a:bodyPr/>
          <a:lstStyle/>
          <a:p>
            <a:r>
              <a:rPr lang="en-US" sz="1200" kern="1200" smtClean="0">
                <a:solidFill>
                  <a:schemeClr val="tx1"/>
                </a:solidFill>
                <a:effectLst/>
                <a:latin typeface="Verdana" pitchFamily="34" charset="0"/>
                <a:ea typeface="+mn-ea"/>
                <a:cs typeface="Arial" pitchFamily="34" charset="0"/>
              </a:rPr>
              <a:t>Ladies </a:t>
            </a:r>
            <a:r>
              <a:rPr lang="en-US" sz="1200" kern="1200" dirty="0" smtClean="0">
                <a:solidFill>
                  <a:schemeClr val="tx1"/>
                </a:solidFill>
                <a:effectLst/>
                <a:latin typeface="Verdana" pitchFamily="34" charset="0"/>
                <a:ea typeface="+mn-ea"/>
                <a:cs typeface="Arial" pitchFamily="34" charset="0"/>
              </a:rPr>
              <a:t>and gentlemen.</a:t>
            </a:r>
          </a:p>
          <a:p>
            <a:endParaRPr lang="en-US" sz="1200" kern="1200" dirty="0" smtClean="0">
              <a:solidFill>
                <a:schemeClr val="tx1"/>
              </a:solidFill>
              <a:effectLst/>
              <a:latin typeface="Verdana" pitchFamily="34" charset="0"/>
              <a:ea typeface="+mn-ea"/>
              <a:cs typeface="Arial" pitchFamily="34" charset="0"/>
            </a:endParaRPr>
          </a:p>
          <a:p>
            <a:r>
              <a:rPr lang="en-US" sz="1200" kern="1200" dirty="0" smtClean="0">
                <a:solidFill>
                  <a:schemeClr val="tx1"/>
                </a:solidFill>
                <a:effectLst/>
                <a:latin typeface="Verdana" pitchFamily="34" charset="0"/>
                <a:ea typeface="+mn-ea"/>
                <a:cs typeface="Arial" pitchFamily="34" charset="0"/>
              </a:rPr>
              <a:t>It is a great pleasure for me to present to you a snapshot</a:t>
            </a:r>
            <a:r>
              <a:rPr lang="en-US" sz="1200" kern="1200" baseline="0" dirty="0" smtClean="0">
                <a:solidFill>
                  <a:schemeClr val="tx1"/>
                </a:solidFill>
                <a:effectLst/>
                <a:latin typeface="Verdana" pitchFamily="34" charset="0"/>
                <a:ea typeface="+mn-ea"/>
                <a:cs typeface="Arial" pitchFamily="34" charset="0"/>
              </a:rPr>
              <a:t> </a:t>
            </a:r>
            <a:r>
              <a:rPr lang="en-US" sz="1200" kern="1200" dirty="0" smtClean="0">
                <a:solidFill>
                  <a:schemeClr val="tx1"/>
                </a:solidFill>
                <a:effectLst/>
                <a:latin typeface="Verdana" pitchFamily="34" charset="0"/>
                <a:ea typeface="+mn-ea"/>
                <a:cs typeface="Arial" pitchFamily="34" charset="0"/>
              </a:rPr>
              <a:t>of this year’s Measuring the Information Society report.</a:t>
            </a:r>
          </a:p>
          <a:p>
            <a:endParaRPr lang="fr-CH" sz="1200" kern="1200" dirty="0" smtClean="0">
              <a:solidFill>
                <a:schemeClr val="tx1"/>
              </a:solidFill>
              <a:effectLst/>
              <a:latin typeface="Verdana" pitchFamily="34" charset="0"/>
              <a:ea typeface="+mn-ea"/>
              <a:cs typeface="Arial" pitchFamily="34" charset="0"/>
            </a:endParaRPr>
          </a:p>
          <a:p>
            <a:r>
              <a:rPr lang="fr-CH" sz="1200" kern="1200" dirty="0" smtClean="0">
                <a:solidFill>
                  <a:schemeClr val="tx1"/>
                </a:solidFill>
                <a:effectLst/>
                <a:latin typeface="Verdana" pitchFamily="34" charset="0"/>
                <a:ea typeface="+mn-ea"/>
                <a:cs typeface="Arial" pitchFamily="34" charset="0"/>
              </a:rPr>
              <a:t>This report has been </a:t>
            </a:r>
            <a:r>
              <a:rPr lang="fr-CH" sz="1200" kern="1200" dirty="0" err="1" smtClean="0">
                <a:solidFill>
                  <a:schemeClr val="tx1"/>
                </a:solidFill>
                <a:effectLst/>
                <a:latin typeface="Verdana" pitchFamily="34" charset="0"/>
                <a:ea typeface="+mn-ea"/>
                <a:cs typeface="Arial" pitchFamily="34" charset="0"/>
              </a:rPr>
              <a:t>published</a:t>
            </a:r>
            <a:r>
              <a:rPr lang="fr-CH" sz="1200" kern="1200" baseline="0" dirty="0" smtClean="0">
                <a:solidFill>
                  <a:schemeClr val="tx1"/>
                </a:solidFill>
                <a:effectLst/>
                <a:latin typeface="Verdana" pitchFamily="34" charset="0"/>
                <a:ea typeface="+mn-ea"/>
                <a:cs typeface="Arial" pitchFamily="34" charset="0"/>
              </a:rPr>
              <a:t> </a:t>
            </a:r>
            <a:r>
              <a:rPr lang="fr-CH" sz="1200" kern="1200" baseline="0" dirty="0" err="1" smtClean="0">
                <a:solidFill>
                  <a:schemeClr val="tx1"/>
                </a:solidFill>
                <a:effectLst/>
                <a:latin typeface="Verdana" pitchFamily="34" charset="0"/>
                <a:ea typeface="+mn-ea"/>
                <a:cs typeface="Arial" pitchFamily="34" charset="0"/>
              </a:rPr>
              <a:t>annually</a:t>
            </a:r>
            <a:r>
              <a:rPr lang="fr-CH" sz="1200" kern="1200" baseline="0" dirty="0" smtClean="0">
                <a:solidFill>
                  <a:schemeClr val="tx1"/>
                </a:solidFill>
                <a:effectLst/>
                <a:latin typeface="Verdana" pitchFamily="34" charset="0"/>
                <a:ea typeface="+mn-ea"/>
                <a:cs typeface="Arial" pitchFamily="34" charset="0"/>
              </a:rPr>
              <a:t> </a:t>
            </a:r>
            <a:r>
              <a:rPr lang="fr-CH" sz="1200" kern="1200" baseline="0" dirty="0" err="1" smtClean="0">
                <a:solidFill>
                  <a:schemeClr val="tx1"/>
                </a:solidFill>
                <a:effectLst/>
                <a:latin typeface="Verdana" pitchFamily="34" charset="0"/>
                <a:ea typeface="+mn-ea"/>
                <a:cs typeface="Arial" pitchFamily="34" charset="0"/>
              </a:rPr>
              <a:t>since</a:t>
            </a:r>
            <a:r>
              <a:rPr lang="fr-CH" sz="1200" kern="1200" baseline="0" dirty="0" smtClean="0">
                <a:solidFill>
                  <a:schemeClr val="tx1"/>
                </a:solidFill>
                <a:effectLst/>
                <a:latin typeface="Verdana" pitchFamily="34" charset="0"/>
                <a:ea typeface="+mn-ea"/>
                <a:cs typeface="Arial" pitchFamily="34" charset="0"/>
              </a:rPr>
              <a:t> 2009. It </a:t>
            </a:r>
            <a:r>
              <a:rPr lang="fr-CH" sz="1200" kern="1200" baseline="0" dirty="0" err="1" smtClean="0">
                <a:solidFill>
                  <a:schemeClr val="tx1"/>
                </a:solidFill>
                <a:effectLst/>
                <a:latin typeface="Verdana" pitchFamily="34" charset="0"/>
                <a:ea typeface="+mn-ea"/>
                <a:cs typeface="Arial" pitchFamily="34" charset="0"/>
              </a:rPr>
              <a:t>is</a:t>
            </a:r>
            <a:r>
              <a:rPr lang="fr-CH" sz="1200" kern="1200" baseline="0" dirty="0" smtClean="0">
                <a:solidFill>
                  <a:schemeClr val="tx1"/>
                </a:solidFill>
                <a:effectLst/>
                <a:latin typeface="Verdana" pitchFamily="34" charset="0"/>
                <a:ea typeface="+mn-ea"/>
                <a:cs typeface="Arial" pitchFamily="34" charset="0"/>
              </a:rPr>
              <a:t> the main </a:t>
            </a:r>
            <a:r>
              <a:rPr lang="fr-CH" sz="1200" kern="1200" baseline="0" dirty="0" err="1" smtClean="0">
                <a:solidFill>
                  <a:schemeClr val="tx1"/>
                </a:solidFill>
                <a:effectLst/>
                <a:latin typeface="Verdana" pitchFamily="34" charset="0"/>
                <a:ea typeface="+mn-ea"/>
                <a:cs typeface="Arial" pitchFamily="34" charset="0"/>
              </a:rPr>
              <a:t>analytical</a:t>
            </a:r>
            <a:r>
              <a:rPr lang="fr-CH" sz="1200" kern="1200" baseline="0" dirty="0" smtClean="0">
                <a:solidFill>
                  <a:schemeClr val="tx1"/>
                </a:solidFill>
                <a:effectLst/>
                <a:latin typeface="Verdana" pitchFamily="34" charset="0"/>
                <a:ea typeface="+mn-ea"/>
                <a:cs typeface="Arial" pitchFamily="34" charset="0"/>
              </a:rPr>
              <a:t> report </a:t>
            </a:r>
            <a:r>
              <a:rPr lang="fr-CH" sz="1200" kern="1200" baseline="0" dirty="0" err="1" smtClean="0">
                <a:solidFill>
                  <a:schemeClr val="tx1"/>
                </a:solidFill>
                <a:effectLst/>
                <a:latin typeface="Verdana" pitchFamily="34" charset="0"/>
                <a:ea typeface="+mn-ea"/>
                <a:cs typeface="Arial" pitchFamily="34" charset="0"/>
              </a:rPr>
              <a:t>that</a:t>
            </a:r>
            <a:r>
              <a:rPr lang="fr-CH" sz="1200" kern="1200" baseline="0" dirty="0" smtClean="0">
                <a:solidFill>
                  <a:schemeClr val="tx1"/>
                </a:solidFill>
                <a:effectLst/>
                <a:latin typeface="Verdana" pitchFamily="34" charset="0"/>
                <a:ea typeface="+mn-ea"/>
                <a:cs typeface="Arial" pitchFamily="34" charset="0"/>
              </a:rPr>
              <a:t> </a:t>
            </a:r>
            <a:r>
              <a:rPr lang="fr-CH" sz="1200" kern="1200" baseline="0" dirty="0" err="1" smtClean="0">
                <a:solidFill>
                  <a:schemeClr val="tx1"/>
                </a:solidFill>
                <a:effectLst/>
                <a:latin typeface="Verdana" pitchFamily="34" charset="0"/>
                <a:ea typeface="+mn-ea"/>
                <a:cs typeface="Arial" pitchFamily="34" charset="0"/>
              </a:rPr>
              <a:t>is</a:t>
            </a:r>
            <a:r>
              <a:rPr lang="fr-CH" sz="1200" kern="1200" baseline="0" dirty="0" smtClean="0">
                <a:solidFill>
                  <a:schemeClr val="tx1"/>
                </a:solidFill>
                <a:effectLst/>
                <a:latin typeface="Verdana" pitchFamily="34" charset="0"/>
                <a:ea typeface="+mn-ea"/>
                <a:cs typeface="Arial" pitchFamily="34" charset="0"/>
              </a:rPr>
              <a:t> </a:t>
            </a:r>
            <a:r>
              <a:rPr lang="fr-CH" sz="1200" kern="1200" baseline="0" dirty="0" err="1" smtClean="0">
                <a:solidFill>
                  <a:schemeClr val="tx1"/>
                </a:solidFill>
                <a:effectLst/>
                <a:latin typeface="Verdana" pitchFamily="34" charset="0"/>
                <a:ea typeface="+mn-ea"/>
                <a:cs typeface="Arial" pitchFamily="34" charset="0"/>
              </a:rPr>
              <a:t>produced</a:t>
            </a:r>
            <a:r>
              <a:rPr lang="fr-CH" sz="1200" kern="1200" baseline="0" dirty="0" smtClean="0">
                <a:solidFill>
                  <a:schemeClr val="tx1"/>
                </a:solidFill>
                <a:effectLst/>
                <a:latin typeface="Verdana" pitchFamily="34" charset="0"/>
                <a:ea typeface="+mn-ea"/>
                <a:cs typeface="Arial" pitchFamily="34" charset="0"/>
              </a:rPr>
              <a:t> by ITU </a:t>
            </a:r>
            <a:r>
              <a:rPr lang="fr-CH" sz="1200" kern="1200" baseline="0" dirty="0" err="1" smtClean="0">
                <a:solidFill>
                  <a:schemeClr val="tx1"/>
                </a:solidFill>
                <a:effectLst/>
                <a:latin typeface="Verdana" pitchFamily="34" charset="0"/>
                <a:ea typeface="+mn-ea"/>
                <a:cs typeface="Arial" pitchFamily="34" charset="0"/>
              </a:rPr>
              <a:t>based</a:t>
            </a:r>
            <a:r>
              <a:rPr lang="fr-CH" sz="1200" kern="1200" baseline="0" dirty="0" smtClean="0">
                <a:solidFill>
                  <a:schemeClr val="tx1"/>
                </a:solidFill>
                <a:effectLst/>
                <a:latin typeface="Verdana" pitchFamily="34" charset="0"/>
                <a:ea typeface="+mn-ea"/>
                <a:cs typeface="Arial" pitchFamily="34" charset="0"/>
              </a:rPr>
              <a:t> on </a:t>
            </a:r>
            <a:r>
              <a:rPr lang="fr-CH" sz="1200" kern="1200" baseline="0" dirty="0" err="1" smtClean="0">
                <a:solidFill>
                  <a:schemeClr val="tx1"/>
                </a:solidFill>
                <a:effectLst/>
                <a:latin typeface="Verdana" pitchFamily="34" charset="0"/>
                <a:ea typeface="+mn-ea"/>
                <a:cs typeface="Arial" pitchFamily="34" charset="0"/>
              </a:rPr>
              <a:t>its</a:t>
            </a:r>
            <a:r>
              <a:rPr lang="fr-CH" sz="1200" kern="1200" baseline="0" dirty="0" smtClean="0">
                <a:solidFill>
                  <a:schemeClr val="tx1"/>
                </a:solidFill>
                <a:effectLst/>
                <a:latin typeface="Verdana" pitchFamily="34" charset="0"/>
                <a:ea typeface="+mn-ea"/>
                <a:cs typeface="Arial" pitchFamily="34" charset="0"/>
              </a:rPr>
              <a:t> </a:t>
            </a:r>
            <a:r>
              <a:rPr lang="fr-CH" sz="1200" kern="1200" baseline="0" dirty="0" err="1" smtClean="0">
                <a:solidFill>
                  <a:schemeClr val="tx1"/>
                </a:solidFill>
                <a:effectLst/>
                <a:latin typeface="Verdana" pitchFamily="34" charset="0"/>
                <a:ea typeface="+mn-ea"/>
                <a:cs typeface="Arial" pitchFamily="34" charset="0"/>
              </a:rPr>
              <a:t>statistical</a:t>
            </a:r>
            <a:r>
              <a:rPr lang="fr-CH" sz="1200" kern="1200" baseline="0" dirty="0" smtClean="0">
                <a:solidFill>
                  <a:schemeClr val="tx1"/>
                </a:solidFill>
                <a:effectLst/>
                <a:latin typeface="Verdana" pitchFamily="34" charset="0"/>
                <a:ea typeface="+mn-ea"/>
                <a:cs typeface="Arial" pitchFamily="34" charset="0"/>
              </a:rPr>
              <a:t> </a:t>
            </a:r>
            <a:r>
              <a:rPr lang="fr-CH" sz="1200" kern="1200" baseline="0" dirty="0" err="1" smtClean="0">
                <a:solidFill>
                  <a:schemeClr val="tx1"/>
                </a:solidFill>
                <a:effectLst/>
                <a:latin typeface="Verdana" pitchFamily="34" charset="0"/>
                <a:ea typeface="+mn-ea"/>
                <a:cs typeface="Arial" pitchFamily="34" charset="0"/>
              </a:rPr>
              <a:t>work</a:t>
            </a:r>
            <a:r>
              <a:rPr lang="fr-CH" sz="1200" kern="1200" baseline="0" dirty="0" smtClean="0">
                <a:solidFill>
                  <a:schemeClr val="tx1"/>
                </a:solidFill>
                <a:effectLst/>
                <a:latin typeface="Verdana" pitchFamily="34" charset="0"/>
                <a:ea typeface="+mn-ea"/>
                <a:cs typeface="Arial" pitchFamily="34" charset="0"/>
              </a:rPr>
              <a:t>.</a:t>
            </a:r>
            <a:endParaRPr lang="en-US" dirty="0" smtClean="0">
              <a:effectLst/>
            </a:endParaRPr>
          </a:p>
          <a:p>
            <a:pPr algn="just"/>
            <a:endParaRPr lang="en-US" sz="1200" u="none" strike="noStrike" kern="1200" dirty="0" smtClean="0">
              <a:solidFill>
                <a:schemeClr val="tx1"/>
              </a:solidFill>
              <a:effectLst/>
              <a:latin typeface="Verdana" pitchFamily="34" charset="0"/>
              <a:ea typeface="+mn-ea"/>
              <a:cs typeface="Arial" pitchFamily="34" charset="0"/>
            </a:endParaRPr>
          </a:p>
          <a:p>
            <a:endParaRPr lang="en-US" dirty="0" smtClean="0"/>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DE71ABC-AAAE-4DA0-9C1A-5D2FF4F33206}" type="slidenum">
              <a:rPr lang="en-US"/>
              <a:pPr/>
              <a:t>10</a:t>
            </a:fld>
            <a:endParaRPr lang="en-US" dirty="0"/>
          </a:p>
        </p:txBody>
      </p:sp>
      <p:sp>
        <p:nvSpPr>
          <p:cNvPr id="1167362" name="Rectangle 2"/>
          <p:cNvSpPr>
            <a:spLocks noGrp="1" noRot="1" noChangeAspect="1" noChangeArrowheads="1" noTextEdit="1"/>
          </p:cNvSpPr>
          <p:nvPr>
            <p:ph type="sldImg"/>
          </p:nvPr>
        </p:nvSpPr>
        <p:spPr>
          <a:xfrm>
            <a:off x="28575" y="746125"/>
            <a:ext cx="6615113" cy="3721100"/>
          </a:xfrm>
          <a:ln/>
        </p:spPr>
      </p:sp>
      <p:sp>
        <p:nvSpPr>
          <p:cNvPr id="1167363" name="Rectangle 3"/>
          <p:cNvSpPr>
            <a:spLocks noGrp="1" noChangeArrowheads="1"/>
          </p:cNvSpPr>
          <p:nvPr>
            <p:ph type="body" idx="1"/>
          </p:nvPr>
        </p:nvSpPr>
        <p:spPr/>
        <p:txBody>
          <a:bodyPr/>
          <a:lstStyle/>
          <a:p>
            <a:pPr algn="just"/>
            <a:r>
              <a:rPr lang="en-US" dirty="0" smtClean="0">
                <a:latin typeface="Arial" pitchFamily="34" charset="0"/>
              </a:rPr>
              <a:t>I would like to invite</a:t>
            </a:r>
            <a:r>
              <a:rPr lang="en-US" baseline="0" dirty="0" smtClean="0">
                <a:latin typeface="Arial" pitchFamily="34" charset="0"/>
              </a:rPr>
              <a:t> you to p</a:t>
            </a:r>
            <a:r>
              <a:rPr lang="en-US" dirty="0" smtClean="0">
                <a:latin typeface="Arial" pitchFamily="34" charset="0"/>
              </a:rPr>
              <a:t>lease take a look at the report itself</a:t>
            </a:r>
            <a:r>
              <a:rPr lang="en-US" baseline="0" dirty="0" smtClean="0">
                <a:latin typeface="Arial" pitchFamily="34" charset="0"/>
              </a:rPr>
              <a:t> and </a:t>
            </a:r>
            <a:r>
              <a:rPr lang="en-US" dirty="0" smtClean="0">
                <a:latin typeface="Arial" pitchFamily="34" charset="0"/>
              </a:rPr>
              <a:t>our website for more details.</a:t>
            </a:r>
            <a:r>
              <a:rPr lang="en-US" baseline="0" dirty="0" smtClean="0">
                <a:latin typeface="Arial" pitchFamily="34" charset="0"/>
              </a:rPr>
              <a:t> I also hope you will enjoy the four </a:t>
            </a:r>
            <a:r>
              <a:rPr lang="en-US" baseline="0" dirty="0" err="1" smtClean="0">
                <a:latin typeface="Arial" pitchFamily="34" charset="0"/>
              </a:rPr>
              <a:t>infographics</a:t>
            </a:r>
            <a:r>
              <a:rPr lang="en-US" baseline="0" dirty="0" smtClean="0">
                <a:latin typeface="Arial" pitchFamily="34" charset="0"/>
              </a:rPr>
              <a:t> booklets that you have received in a blue envelope, and which are also available online.</a:t>
            </a:r>
          </a:p>
          <a:p>
            <a:pPr algn="just"/>
            <a:r>
              <a:rPr lang="en-US" baseline="0" dirty="0" smtClean="0">
                <a:latin typeface="Arial" pitchFamily="34" charset="0"/>
              </a:rPr>
              <a:t>I t</a:t>
            </a:r>
            <a:r>
              <a:rPr lang="en-US" dirty="0" smtClean="0">
                <a:latin typeface="Arial" pitchFamily="34" charset="0"/>
              </a:rPr>
              <a:t>hank you</a:t>
            </a:r>
            <a:r>
              <a:rPr lang="en-US" baseline="0" dirty="0" smtClean="0">
                <a:latin typeface="Arial" pitchFamily="34" charset="0"/>
              </a:rPr>
              <a:t> for your attention and look forward to the debate.</a:t>
            </a:r>
            <a:endParaRPr lang="en-US" dirty="0">
              <a:latin typeface="Arial" pitchFamily="34" charset="0"/>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46125"/>
            <a:ext cx="6615113" cy="37211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Verdana" pitchFamily="34" charset="0"/>
                <a:ea typeface="+mn-ea"/>
                <a:cs typeface="Arial" pitchFamily="34" charset="0"/>
              </a:rPr>
              <a:t>This year’s</a:t>
            </a:r>
            <a:r>
              <a:rPr lang="en-US" sz="1200" kern="1200" baseline="0" dirty="0" smtClean="0">
                <a:solidFill>
                  <a:schemeClr val="tx1"/>
                </a:solidFill>
                <a:effectLst/>
                <a:latin typeface="Verdana" pitchFamily="34" charset="0"/>
                <a:ea typeface="+mn-ea"/>
                <a:cs typeface="Arial" pitchFamily="34" charset="0"/>
              </a:rPr>
              <a:t> </a:t>
            </a:r>
            <a:r>
              <a:rPr lang="en-US" sz="1200" kern="1200" dirty="0" smtClean="0">
                <a:solidFill>
                  <a:schemeClr val="tx1"/>
                </a:solidFill>
                <a:effectLst/>
                <a:latin typeface="Verdana" pitchFamily="34" charset="0"/>
                <a:ea typeface="+mn-ea"/>
                <a:cs typeface="Arial" pitchFamily="34" charset="0"/>
              </a:rPr>
              <a:t>report contains five main chapters. </a:t>
            </a:r>
          </a:p>
          <a:p>
            <a:endParaRPr lang="en-US" sz="1200" kern="1200" dirty="0" smtClean="0">
              <a:solidFill>
                <a:schemeClr val="tx1"/>
              </a:solidFill>
              <a:effectLst/>
              <a:latin typeface="Verdana" pitchFamily="34" charset="0"/>
              <a:ea typeface="+mn-ea"/>
              <a:cs typeface="Arial" pitchFamily="34" charset="0"/>
            </a:endParaRPr>
          </a:p>
          <a:p>
            <a:r>
              <a:rPr lang="en-US" sz="1200" kern="1200" dirty="0" smtClean="0">
                <a:solidFill>
                  <a:schemeClr val="tx1"/>
                </a:solidFill>
                <a:effectLst/>
                <a:latin typeface="Verdana" pitchFamily="34" charset="0"/>
                <a:ea typeface="+mn-ea"/>
                <a:cs typeface="Arial" pitchFamily="34" charset="0"/>
              </a:rPr>
              <a:t>In the interest of time, I would</a:t>
            </a:r>
            <a:r>
              <a:rPr lang="en-US" sz="1200" kern="1200" baseline="0" dirty="0" smtClean="0">
                <a:solidFill>
                  <a:schemeClr val="tx1"/>
                </a:solidFill>
                <a:effectLst/>
                <a:latin typeface="Verdana" pitchFamily="34" charset="0"/>
                <a:ea typeface="+mn-ea"/>
                <a:cs typeface="Arial" pitchFamily="34" charset="0"/>
              </a:rPr>
              <a:t> like to keep it short and show you a f</a:t>
            </a:r>
            <a:r>
              <a:rPr lang="en-US" sz="1200" kern="1200" dirty="0" smtClean="0">
                <a:solidFill>
                  <a:schemeClr val="tx1"/>
                </a:solidFill>
                <a:effectLst/>
                <a:latin typeface="Verdana" pitchFamily="34" charset="0"/>
                <a:ea typeface="+mn-ea"/>
                <a:cs typeface="Arial" pitchFamily="34" charset="0"/>
              </a:rPr>
              <a:t>ew selected findings</a:t>
            </a:r>
            <a:r>
              <a:rPr lang="en-US" sz="1200" kern="1200" baseline="0" dirty="0" smtClean="0">
                <a:solidFill>
                  <a:schemeClr val="tx1"/>
                </a:solidFill>
                <a:effectLst/>
                <a:latin typeface="Verdana" pitchFamily="34" charset="0"/>
                <a:ea typeface="+mn-ea"/>
                <a:cs typeface="Arial" pitchFamily="34" charset="0"/>
              </a:rPr>
              <a:t> related to each of the topics.</a:t>
            </a:r>
            <a:endParaRPr lang="en-US" sz="1200" kern="1200" dirty="0">
              <a:solidFill>
                <a:schemeClr val="tx1"/>
              </a:solidFill>
              <a:effectLst/>
              <a:latin typeface="Verdana"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269F9658-3487-4C43-B9AF-52CBF89B6B3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4C87DE-64E2-4A76-9AAA-4ECCA6F00FEF}" type="slidenum">
              <a:rPr lang="en-US"/>
              <a:pPr/>
              <a:t>3</a:t>
            </a:fld>
            <a:endParaRPr lang="en-US" dirty="0"/>
          </a:p>
        </p:txBody>
      </p:sp>
      <p:sp>
        <p:nvSpPr>
          <p:cNvPr id="1188866" name="Rectangle 2"/>
          <p:cNvSpPr>
            <a:spLocks noGrp="1" noRot="1" noChangeAspect="1" noChangeArrowheads="1" noTextEdit="1"/>
          </p:cNvSpPr>
          <p:nvPr>
            <p:ph type="sldImg"/>
          </p:nvPr>
        </p:nvSpPr>
        <p:spPr>
          <a:xfrm>
            <a:off x="28575" y="746125"/>
            <a:ext cx="6615113" cy="3721100"/>
          </a:xfrm>
          <a:ln/>
        </p:spPr>
      </p:sp>
      <p:sp>
        <p:nvSpPr>
          <p:cNvPr id="1188867" name="Rectangle 3"/>
          <p:cNvSpPr>
            <a:spLocks noGrp="1" noChangeArrowheads="1"/>
          </p:cNvSpPr>
          <p:nvPr>
            <p:ph type="body" idx="1"/>
          </p:nvPr>
        </p:nvSpPr>
        <p:spPr>
          <a:xfrm>
            <a:off x="650000" y="4604073"/>
            <a:ext cx="5227795" cy="4465637"/>
          </a:xfrm>
        </p:spPr>
        <p:txBody>
          <a:bodyPr/>
          <a:lstStyle/>
          <a:p>
            <a:pPr marL="0" marR="0" lvl="0" indent="0" algn="just" defTabSz="914400" rtl="0" eaLnBrk="1" fontAlgn="base" latinLnBrk="0" hangingPunct="1">
              <a:lnSpc>
                <a:spcPct val="100000"/>
              </a:lnSpc>
              <a:spcBef>
                <a:spcPct val="30000"/>
              </a:spcBef>
              <a:spcAft>
                <a:spcPct val="0"/>
              </a:spcAft>
              <a:buClrTx/>
              <a:buSzTx/>
              <a:buFont typeface="Arial" pitchFamily="34" charset="0"/>
              <a:buNone/>
              <a:tabLst/>
              <a:defRPr/>
            </a:pPr>
            <a:r>
              <a:rPr lang="fr-CH" sz="1100" kern="1200" baseline="0" dirty="0" smtClean="0">
                <a:solidFill>
                  <a:schemeClr val="tx1"/>
                </a:solidFill>
                <a:latin typeface="Verdana" pitchFamily="34" charset="0"/>
                <a:ea typeface="+mn-ea"/>
                <a:cs typeface="Arial" pitchFamily="34" charset="0"/>
              </a:rPr>
              <a:t>Let me </a:t>
            </a:r>
            <a:r>
              <a:rPr lang="fr-CH" sz="1100" kern="1200" baseline="0" dirty="0" err="1" smtClean="0">
                <a:solidFill>
                  <a:schemeClr val="tx1"/>
                </a:solidFill>
                <a:latin typeface="Verdana" pitchFamily="34" charset="0"/>
                <a:ea typeface="+mn-ea"/>
                <a:cs typeface="Arial" pitchFamily="34" charset="0"/>
              </a:rPr>
              <a:t>start</a:t>
            </a:r>
            <a:r>
              <a:rPr lang="fr-CH" sz="1100" kern="1200" baseline="0" dirty="0" smtClean="0">
                <a:solidFill>
                  <a:schemeClr val="tx1"/>
                </a:solidFill>
                <a:latin typeface="Verdana" pitchFamily="34" charset="0"/>
                <a:ea typeface="+mn-ea"/>
                <a:cs typeface="Arial" pitchFamily="34" charset="0"/>
              </a:rPr>
              <a:t> by </a:t>
            </a:r>
            <a:r>
              <a:rPr lang="fr-CH" sz="1100" kern="1200" baseline="0" dirty="0" err="1" smtClean="0">
                <a:solidFill>
                  <a:schemeClr val="tx1"/>
                </a:solidFill>
                <a:latin typeface="Verdana" pitchFamily="34" charset="0"/>
                <a:ea typeface="+mn-ea"/>
                <a:cs typeface="Arial" pitchFamily="34" charset="0"/>
              </a:rPr>
              <a:t>looking</a:t>
            </a:r>
            <a:r>
              <a:rPr lang="fr-CH" sz="1100" kern="1200" baseline="0" dirty="0" smtClean="0">
                <a:solidFill>
                  <a:schemeClr val="tx1"/>
                </a:solidFill>
                <a:latin typeface="Verdana" pitchFamily="34" charset="0"/>
                <a:ea typeface="+mn-ea"/>
                <a:cs typeface="Arial" pitchFamily="34" charset="0"/>
              </a:rPr>
              <a:t> </a:t>
            </a:r>
            <a:r>
              <a:rPr lang="fr-CH" sz="1100" kern="1200" baseline="0" dirty="0" err="1" smtClean="0">
                <a:solidFill>
                  <a:schemeClr val="tx1"/>
                </a:solidFill>
                <a:latin typeface="Verdana" pitchFamily="34" charset="0"/>
                <a:ea typeface="+mn-ea"/>
                <a:cs typeface="Arial" pitchFamily="34" charset="0"/>
              </a:rPr>
              <a:t>at</a:t>
            </a:r>
            <a:r>
              <a:rPr lang="fr-CH" sz="1100" kern="1200" baseline="0" dirty="0" smtClean="0">
                <a:solidFill>
                  <a:schemeClr val="tx1"/>
                </a:solidFill>
                <a:latin typeface="Verdana" pitchFamily="34" charset="0"/>
                <a:ea typeface="+mn-ea"/>
                <a:cs typeface="Arial" pitchFamily="34" charset="0"/>
              </a:rPr>
              <a:t> </a:t>
            </a:r>
            <a:r>
              <a:rPr lang="fr-CH" sz="1100" kern="1200" baseline="0" dirty="0" err="1" smtClean="0">
                <a:solidFill>
                  <a:schemeClr val="tx1"/>
                </a:solidFill>
                <a:latin typeface="Verdana" pitchFamily="34" charset="0"/>
                <a:ea typeface="+mn-ea"/>
                <a:cs typeface="Arial" pitchFamily="34" charset="0"/>
              </a:rPr>
              <a:t>broadband</a:t>
            </a:r>
            <a:r>
              <a:rPr lang="fr-CH" sz="1100" kern="1200" baseline="0" dirty="0" smtClean="0">
                <a:solidFill>
                  <a:schemeClr val="tx1"/>
                </a:solidFill>
                <a:latin typeface="Verdana" pitchFamily="34" charset="0"/>
                <a:ea typeface="+mn-ea"/>
                <a:cs typeface="Arial" pitchFamily="34" charset="0"/>
              </a:rPr>
              <a:t>.</a:t>
            </a:r>
          </a:p>
          <a:p>
            <a:pPr marL="0" marR="0" lvl="0" indent="0" algn="just" defTabSz="914400" rtl="0" eaLnBrk="1" fontAlgn="base" latinLnBrk="0" hangingPunct="1">
              <a:lnSpc>
                <a:spcPct val="100000"/>
              </a:lnSpc>
              <a:spcBef>
                <a:spcPct val="30000"/>
              </a:spcBef>
              <a:spcAft>
                <a:spcPct val="0"/>
              </a:spcAft>
              <a:buClrTx/>
              <a:buSzTx/>
              <a:buFont typeface="Arial" pitchFamily="34" charset="0"/>
              <a:buNone/>
              <a:tabLst/>
              <a:defRPr/>
            </a:pPr>
            <a:r>
              <a:rPr lang="fr-CH" sz="1100" kern="1200" baseline="0" dirty="0" err="1" smtClean="0">
                <a:solidFill>
                  <a:schemeClr val="tx1"/>
                </a:solidFill>
                <a:latin typeface="Verdana" pitchFamily="34" charset="0"/>
                <a:ea typeface="+mn-ea"/>
                <a:cs typeface="Arial" pitchFamily="34" charset="0"/>
              </a:rPr>
              <a:t>Throughout</a:t>
            </a:r>
            <a:r>
              <a:rPr lang="fr-CH" sz="1100" kern="1200" baseline="0" dirty="0" smtClean="0">
                <a:solidFill>
                  <a:schemeClr val="tx1"/>
                </a:solidFill>
                <a:latin typeface="Verdana" pitchFamily="34" charset="0"/>
                <a:ea typeface="+mn-ea"/>
                <a:cs typeface="Arial" pitchFamily="34" charset="0"/>
              </a:rPr>
              <a:t> the report, </a:t>
            </a:r>
            <a:r>
              <a:rPr lang="fr-CH" sz="1100" kern="1200" baseline="0" dirty="0" err="1" smtClean="0">
                <a:solidFill>
                  <a:schemeClr val="tx1"/>
                </a:solidFill>
                <a:latin typeface="Verdana" pitchFamily="34" charset="0"/>
                <a:ea typeface="+mn-ea"/>
                <a:cs typeface="Arial" pitchFamily="34" charset="0"/>
              </a:rPr>
              <a:t>we</a:t>
            </a:r>
            <a:r>
              <a:rPr lang="fr-CH" sz="1100" kern="1200" baseline="0" dirty="0" smtClean="0">
                <a:solidFill>
                  <a:schemeClr val="tx1"/>
                </a:solidFill>
                <a:latin typeface="Verdana" pitchFamily="34" charset="0"/>
                <a:ea typeface="+mn-ea"/>
                <a:cs typeface="Arial" pitchFamily="34" charset="0"/>
              </a:rPr>
              <a:t> </a:t>
            </a:r>
            <a:r>
              <a:rPr lang="fr-CH" sz="1100" kern="1200" baseline="0" dirty="0" err="1" smtClean="0">
                <a:solidFill>
                  <a:schemeClr val="tx1"/>
                </a:solidFill>
                <a:latin typeface="Verdana" pitchFamily="34" charset="0"/>
                <a:ea typeface="+mn-ea"/>
                <a:cs typeface="Arial" pitchFamily="34" charset="0"/>
              </a:rPr>
              <a:t>pay</a:t>
            </a:r>
            <a:r>
              <a:rPr lang="fr-CH" sz="1100" kern="1200" baseline="0" dirty="0" smtClean="0">
                <a:solidFill>
                  <a:schemeClr val="tx1"/>
                </a:solidFill>
                <a:latin typeface="Verdana" pitchFamily="34" charset="0"/>
                <a:ea typeface="+mn-ea"/>
                <a:cs typeface="Arial" pitchFamily="34" charset="0"/>
              </a:rPr>
              <a:t> </a:t>
            </a:r>
            <a:r>
              <a:rPr lang="fr-CH" sz="1100" kern="1200" baseline="0" dirty="0" err="1" smtClean="0">
                <a:solidFill>
                  <a:schemeClr val="tx1"/>
                </a:solidFill>
                <a:latin typeface="Verdana" pitchFamily="34" charset="0"/>
                <a:ea typeface="+mn-ea"/>
                <a:cs typeface="Arial" pitchFamily="34" charset="0"/>
              </a:rPr>
              <a:t>particular</a:t>
            </a:r>
            <a:r>
              <a:rPr lang="fr-CH" sz="1100" kern="1200" baseline="0" dirty="0" smtClean="0">
                <a:solidFill>
                  <a:schemeClr val="tx1"/>
                </a:solidFill>
                <a:latin typeface="Verdana" pitchFamily="34" charset="0"/>
                <a:ea typeface="+mn-ea"/>
                <a:cs typeface="Arial" pitchFamily="34" charset="0"/>
              </a:rPr>
              <a:t> attention </a:t>
            </a:r>
            <a:r>
              <a:rPr lang="en-US" sz="1100" kern="1200" baseline="0" dirty="0" smtClean="0">
                <a:solidFill>
                  <a:schemeClr val="tx1"/>
                </a:solidFill>
                <a:latin typeface="Verdana" pitchFamily="34" charset="0"/>
                <a:ea typeface="+mn-ea"/>
                <a:cs typeface="Arial" pitchFamily="34" charset="0"/>
              </a:rPr>
              <a:t>to the uptake and spread of fixed- and wireless-broadband services worldwide.  </a:t>
            </a:r>
            <a:endParaRPr lang="fr-CH" sz="1100" kern="1200" baseline="0" dirty="0" smtClean="0">
              <a:solidFill>
                <a:schemeClr val="tx1"/>
              </a:solidFill>
              <a:latin typeface="Verdana" pitchFamily="34" charset="0"/>
              <a:ea typeface="+mn-ea"/>
              <a:cs typeface="Arial" pitchFamily="34" charset="0"/>
            </a:endParaRPr>
          </a:p>
          <a:p>
            <a:pPr marL="0" marR="0" lvl="0" indent="0" algn="just" defTabSz="914400" rtl="0" eaLnBrk="1" fontAlgn="base" latinLnBrk="0" hangingPunct="1">
              <a:lnSpc>
                <a:spcPct val="100000"/>
              </a:lnSpc>
              <a:spcBef>
                <a:spcPct val="30000"/>
              </a:spcBef>
              <a:spcAft>
                <a:spcPct val="0"/>
              </a:spcAft>
              <a:buClrTx/>
              <a:buSzTx/>
              <a:buFont typeface="Arial" pitchFamily="34" charset="0"/>
              <a:buNone/>
              <a:tabLst/>
              <a:defRPr/>
            </a:pPr>
            <a:r>
              <a:rPr lang="en-US" sz="1100" kern="1200" baseline="0" dirty="0" smtClean="0">
                <a:solidFill>
                  <a:schemeClr val="tx1"/>
                </a:solidFill>
                <a:latin typeface="Verdana" pitchFamily="34" charset="0"/>
                <a:ea typeface="+mn-ea"/>
                <a:cs typeface="Arial" pitchFamily="34" charset="0"/>
              </a:rPr>
              <a:t>The latest trends show that fixed-broadband subscriptions continue to grow at double-digit rates in developing countries, starting from a low base. In developed countries, growth has slowed down over the past couple of years. There is still a substantial divide, with fixed-broadband penetration in developing countries remaining at a low 6% compared with 27% in developed countries. </a:t>
            </a:r>
          </a:p>
          <a:p>
            <a:pPr marL="0" marR="0" lvl="0" indent="0" algn="just" defTabSz="914400" rtl="0" eaLnBrk="1" fontAlgn="base" latinLnBrk="0" hangingPunct="1">
              <a:lnSpc>
                <a:spcPct val="100000"/>
              </a:lnSpc>
              <a:spcBef>
                <a:spcPct val="30000"/>
              </a:spcBef>
              <a:spcAft>
                <a:spcPct val="0"/>
              </a:spcAft>
              <a:buClrTx/>
              <a:buSzTx/>
              <a:buFont typeface="Arial" pitchFamily="34" charset="0"/>
              <a:buNone/>
              <a:tabLst/>
              <a:defRPr/>
            </a:pPr>
            <a:r>
              <a:rPr lang="en-US" sz="1100" kern="1200" baseline="0" dirty="0" smtClean="0">
                <a:solidFill>
                  <a:schemeClr val="tx1"/>
                </a:solidFill>
                <a:latin typeface="Verdana" pitchFamily="34" charset="0"/>
                <a:ea typeface="+mn-ea"/>
                <a:cs typeface="Arial" pitchFamily="34" charset="0"/>
              </a:rPr>
              <a:t>[A key barrier to fixed-broadband uptake in developing countries is the lack of fixed-broadband infrastructure, and the still very limited fixed-telephone network overall.]</a:t>
            </a:r>
          </a:p>
          <a:p>
            <a:pPr marL="0" marR="0" lvl="0" indent="0" algn="just" defTabSz="914400" rtl="0" eaLnBrk="1" fontAlgn="base" latinLnBrk="0" hangingPunct="1">
              <a:lnSpc>
                <a:spcPct val="100000"/>
              </a:lnSpc>
              <a:spcBef>
                <a:spcPct val="30000"/>
              </a:spcBef>
              <a:spcAft>
                <a:spcPct val="0"/>
              </a:spcAft>
              <a:buClrTx/>
              <a:buSzTx/>
              <a:buFont typeface="Arial" pitchFamily="34" charset="0"/>
              <a:buNone/>
              <a:tabLst/>
              <a:defRPr/>
            </a:pPr>
            <a:r>
              <a:rPr lang="en-US" sz="1100" kern="1200" baseline="0" dirty="0" smtClean="0">
                <a:solidFill>
                  <a:schemeClr val="tx1"/>
                </a:solidFill>
                <a:latin typeface="Verdana" pitchFamily="34" charset="0"/>
                <a:ea typeface="+mn-ea"/>
                <a:cs typeface="Arial" pitchFamily="34" charset="0"/>
              </a:rPr>
              <a:t>Mobile-broadband access is growing very fast, at over 40% annually. By the end of this year, about half of the world’s population will live within reach of a mobile-broadband or 3G network. This is impressive given that in many developing countries 3G services were only introduced very recently.</a:t>
            </a:r>
          </a:p>
          <a:p>
            <a:pPr marL="0" marR="0" lvl="0" indent="0" algn="just" defTabSz="914400" rtl="0" eaLnBrk="1" fontAlgn="base" latinLnBrk="0" hangingPunct="1">
              <a:lnSpc>
                <a:spcPct val="100000"/>
              </a:lnSpc>
              <a:spcBef>
                <a:spcPct val="30000"/>
              </a:spcBef>
              <a:spcAft>
                <a:spcPct val="0"/>
              </a:spcAft>
              <a:buClrTx/>
              <a:buSzTx/>
              <a:buFont typeface="Arial" pitchFamily="34" charset="0"/>
              <a:buNone/>
              <a:tabLst/>
              <a:defRPr/>
            </a:pPr>
            <a:r>
              <a:rPr lang="en-US" sz="1100" kern="1200" baseline="0" dirty="0" smtClean="0">
                <a:solidFill>
                  <a:schemeClr val="tx1"/>
                </a:solidFill>
                <a:latin typeface="Verdana" pitchFamily="34" charset="0"/>
                <a:ea typeface="+mn-ea"/>
                <a:cs typeface="Arial" pitchFamily="34" charset="0"/>
              </a:rPr>
              <a:t>Mobile-broadband penetration stands now at almost 30% globally, up from only 6% 5 years ago. </a:t>
            </a:r>
          </a:p>
          <a:p>
            <a:pPr marL="0" marR="0" lvl="0" indent="0" algn="just" defTabSz="914400" rtl="0" eaLnBrk="1" fontAlgn="base" latinLnBrk="0" hangingPunct="1">
              <a:lnSpc>
                <a:spcPct val="100000"/>
              </a:lnSpc>
              <a:spcBef>
                <a:spcPct val="30000"/>
              </a:spcBef>
              <a:spcAft>
                <a:spcPct val="0"/>
              </a:spcAft>
              <a:buClrTx/>
              <a:buSzTx/>
              <a:buFont typeface="Arial" pitchFamily="34" charset="0"/>
              <a:buNone/>
              <a:tabLst/>
              <a:defRPr/>
            </a:pPr>
            <a:r>
              <a:rPr lang="en-US" sz="1100" kern="1200" baseline="0" dirty="0" smtClean="0">
                <a:solidFill>
                  <a:schemeClr val="tx1"/>
                </a:solidFill>
                <a:latin typeface="Verdana" pitchFamily="34" charset="0"/>
                <a:ea typeface="+mn-ea"/>
                <a:cs typeface="Arial" pitchFamily="34" charset="0"/>
              </a:rPr>
              <a:t>In developing countries, </a:t>
            </a:r>
            <a:r>
              <a:rPr lang="fr-CH" sz="1100" kern="1200" baseline="0" dirty="0" smtClean="0">
                <a:solidFill>
                  <a:schemeClr val="tx1"/>
                </a:solidFill>
                <a:latin typeface="Verdana" pitchFamily="34" charset="0"/>
                <a:ea typeface="+mn-ea"/>
                <a:cs typeface="Arial" pitchFamily="34" charset="0"/>
              </a:rPr>
              <a:t>the </a:t>
            </a:r>
            <a:r>
              <a:rPr lang="fr-CH" sz="1100" kern="1200" baseline="0" dirty="0" err="1" smtClean="0">
                <a:solidFill>
                  <a:schemeClr val="tx1"/>
                </a:solidFill>
                <a:latin typeface="Verdana" pitchFamily="34" charset="0"/>
                <a:ea typeface="+mn-ea"/>
                <a:cs typeface="Arial" pitchFamily="34" charset="0"/>
              </a:rPr>
              <a:t>number</a:t>
            </a:r>
            <a:r>
              <a:rPr lang="fr-CH" sz="1100" kern="1200" baseline="0" dirty="0" smtClean="0">
                <a:solidFill>
                  <a:schemeClr val="tx1"/>
                </a:solidFill>
                <a:latin typeface="Verdana" pitchFamily="34" charset="0"/>
                <a:ea typeface="+mn-ea"/>
                <a:cs typeface="Arial" pitchFamily="34" charset="0"/>
              </a:rPr>
              <a:t> of </a:t>
            </a:r>
            <a:r>
              <a:rPr lang="en-US" sz="1100" kern="1200" baseline="0" dirty="0" smtClean="0">
                <a:solidFill>
                  <a:schemeClr val="tx1"/>
                </a:solidFill>
                <a:latin typeface="Verdana" pitchFamily="34" charset="0"/>
                <a:ea typeface="+mn-ea"/>
                <a:cs typeface="Arial" pitchFamily="34" charset="0"/>
              </a:rPr>
              <a:t>mobile-broadband subscriptions doubled over the last two years. Still, the gap between developed and developing countries is big: mobile-broadband penetration will reach almost 75% in developed countries by the end of this year, compared with around 20% in developing countries.</a:t>
            </a:r>
          </a:p>
          <a:p>
            <a:pPr lvl="0" rtl="0">
              <a:buFont typeface="Arial" pitchFamily="34" charset="0"/>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46125"/>
            <a:ext cx="6615113" cy="3721100"/>
          </a:xfrm>
        </p:spPr>
      </p:sp>
      <p:sp>
        <p:nvSpPr>
          <p:cNvPr id="3" name="Notes Placeholder 2"/>
          <p:cNvSpPr>
            <a:spLocks noGrp="1"/>
          </p:cNvSpPr>
          <p:nvPr>
            <p:ph type="body" idx="1"/>
          </p:nvPr>
        </p:nvSpPr>
        <p:spPr/>
        <p:txBody>
          <a:bodyPr>
            <a:normAutofit/>
          </a:bodyPr>
          <a:lstStyle/>
          <a:p>
            <a:pPr marL="0" marR="0" indent="0" algn="just" defTabSz="914400" rtl="0" eaLnBrk="1" fontAlgn="base" latinLnBrk="0" hangingPunct="1">
              <a:lnSpc>
                <a:spcPct val="100000"/>
              </a:lnSpc>
              <a:spcBef>
                <a:spcPct val="30000"/>
              </a:spcBef>
              <a:spcAft>
                <a:spcPct val="0"/>
              </a:spcAft>
              <a:buClrTx/>
              <a:buSzTx/>
              <a:buFontTx/>
              <a:buNone/>
              <a:tabLst/>
              <a:defRPr/>
            </a:pPr>
            <a:r>
              <a:rPr lang="en-US" altLang="zh-CN" dirty="0" smtClean="0"/>
              <a:t>O</a:t>
            </a:r>
            <a:r>
              <a:rPr lang="en-US" altLang="zh-CN" baseline="0" dirty="0" smtClean="0"/>
              <a:t>ne of the main features of the report is t</a:t>
            </a:r>
            <a:r>
              <a:rPr lang="en-US" altLang="zh-CN" dirty="0" smtClean="0"/>
              <a:t>he ICT</a:t>
            </a:r>
            <a:r>
              <a:rPr lang="en-US" altLang="zh-CN" baseline="0" dirty="0" smtClean="0"/>
              <a:t> Development Index or IDI. The IDI has been developed by ITU as a global benchmarking tool that monitors and </a:t>
            </a:r>
            <a:r>
              <a:rPr lang="en-US" sz="1200" kern="1200" dirty="0" smtClean="0">
                <a:solidFill>
                  <a:schemeClr val="tx1"/>
                </a:solidFill>
                <a:effectLst/>
                <a:latin typeface="Verdana" pitchFamily="34" charset="0"/>
                <a:ea typeface="+mn-ea"/>
                <a:cs typeface="Arial" pitchFamily="34" charset="0"/>
              </a:rPr>
              <a:t>ranks countries according to their ICT achievements. The IDI</a:t>
            </a:r>
            <a:r>
              <a:rPr lang="en-US" sz="1200" kern="1200" baseline="0" dirty="0" smtClean="0">
                <a:solidFill>
                  <a:schemeClr val="tx1"/>
                </a:solidFill>
                <a:effectLst/>
                <a:latin typeface="Verdana" pitchFamily="34" charset="0"/>
                <a:ea typeface="+mn-ea"/>
                <a:cs typeface="Arial" pitchFamily="34" charset="0"/>
              </a:rPr>
              <a:t> </a:t>
            </a:r>
            <a:r>
              <a:rPr lang="en-US" altLang="zh-CN" dirty="0" smtClean="0"/>
              <a:t>combines 11 indicators</a:t>
            </a:r>
            <a:r>
              <a:rPr lang="en-US" altLang="zh-CN" baseline="0" dirty="0" smtClean="0"/>
              <a:t> into a single measure, covering the 3 areas of ICT access, ICT use and skills</a:t>
            </a:r>
            <a:r>
              <a:rPr lang="en-US" altLang="zh-CN" dirty="0" smtClean="0"/>
              <a:t>.</a:t>
            </a:r>
            <a:r>
              <a:rPr lang="en-US" sz="1200" kern="1200" dirty="0" smtClean="0">
                <a:solidFill>
                  <a:schemeClr val="tx1"/>
                </a:solidFill>
                <a:effectLst/>
                <a:latin typeface="Verdana" pitchFamily="34" charset="0"/>
                <a:ea typeface="+mn-ea"/>
                <a:cs typeface="Arial" pitchFamily="34" charset="0"/>
              </a:rPr>
              <a:t> </a:t>
            </a:r>
            <a:r>
              <a:rPr lang="en-US" altLang="zh-CN" dirty="0" smtClean="0"/>
              <a:t>This</a:t>
            </a:r>
            <a:r>
              <a:rPr lang="en-US" altLang="zh-CN" baseline="0" dirty="0" smtClean="0"/>
              <a:t> year’s IDI</a:t>
            </a:r>
            <a:r>
              <a:rPr lang="en-US" altLang="zh-CN" dirty="0" smtClean="0"/>
              <a:t> covers 157 economies.</a:t>
            </a:r>
            <a:r>
              <a:rPr lang="en-US" altLang="zh-CN" baseline="0" dirty="0" smtClean="0"/>
              <a:t> </a:t>
            </a:r>
          </a:p>
          <a:p>
            <a:pPr marL="0" marR="0" indent="0" algn="just" defTabSz="914400" rtl="0" eaLnBrk="1" fontAlgn="base" latinLnBrk="0" hangingPunct="1">
              <a:lnSpc>
                <a:spcPct val="100000"/>
              </a:lnSpc>
              <a:spcBef>
                <a:spcPct val="30000"/>
              </a:spcBef>
              <a:spcAft>
                <a:spcPct val="0"/>
              </a:spcAft>
              <a:buClrTx/>
              <a:buSzTx/>
              <a:buFontTx/>
              <a:buNone/>
              <a:tabLst/>
              <a:defRPr/>
            </a:pPr>
            <a:r>
              <a:rPr lang="en-US" altLang="zh-CN" baseline="0" dirty="0" smtClean="0"/>
              <a:t>[The report</a:t>
            </a:r>
            <a:r>
              <a:rPr lang="en-US" sz="1200" kern="1200" dirty="0" smtClean="0">
                <a:solidFill>
                  <a:schemeClr val="tx1"/>
                </a:solidFill>
                <a:effectLst/>
                <a:latin typeface="Verdana" pitchFamily="34" charset="0"/>
                <a:ea typeface="+mn-ea"/>
                <a:cs typeface="Arial" pitchFamily="34" charset="0"/>
              </a:rPr>
              <a:t> highlights top performers as well as those countries that have made the greatest progress between 2011 and 2012. </a:t>
            </a:r>
          </a:p>
          <a:p>
            <a:pPr marL="0" marR="0" indent="0" algn="just"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Verdana" pitchFamily="34" charset="0"/>
                <a:ea typeface="+mn-ea"/>
                <a:cs typeface="Arial" pitchFamily="34" charset="0"/>
              </a:rPr>
              <a:t>The IDI is also used to track and monitor the digital divide</a:t>
            </a:r>
            <a:r>
              <a:rPr lang="en-US" sz="1200" kern="1200" baseline="0" dirty="0" smtClean="0">
                <a:solidFill>
                  <a:schemeClr val="tx1"/>
                </a:solidFill>
                <a:effectLst/>
                <a:latin typeface="Verdana" pitchFamily="34" charset="0"/>
                <a:ea typeface="+mn-ea"/>
                <a:cs typeface="Arial" pitchFamily="34" charset="0"/>
              </a:rPr>
              <a:t> and to make regional comparisons.]</a:t>
            </a:r>
            <a:endParaRPr lang="en-US" sz="1200" kern="1200" dirty="0" smtClean="0">
              <a:solidFill>
                <a:schemeClr val="tx1"/>
              </a:solidFill>
              <a:effectLst/>
              <a:latin typeface="Verdana" pitchFamily="34" charset="0"/>
              <a:ea typeface="+mn-ea"/>
              <a:cs typeface="Arial" pitchFamily="34" charset="0"/>
            </a:endParaRPr>
          </a:p>
          <a:p>
            <a:pPr algn="just"/>
            <a:endParaRPr lang="en-US" altLang="zh-CN" baseline="0" dirty="0" smtClean="0"/>
          </a:p>
        </p:txBody>
      </p:sp>
      <p:sp>
        <p:nvSpPr>
          <p:cNvPr id="4" name="Slide Number Placeholder 3"/>
          <p:cNvSpPr>
            <a:spLocks noGrp="1"/>
          </p:cNvSpPr>
          <p:nvPr>
            <p:ph type="sldNum" sz="quarter" idx="10"/>
          </p:nvPr>
        </p:nvSpPr>
        <p:spPr/>
        <p:txBody>
          <a:bodyPr/>
          <a:lstStyle/>
          <a:p>
            <a:fld id="{269F9658-3487-4C43-B9AF-52CBF89B6B3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C26B8E-3AB8-4332-ADDB-59E30924FD8F}" type="slidenum">
              <a:rPr lang="en-US"/>
              <a:pPr/>
              <a:t>5</a:t>
            </a:fld>
            <a:endParaRPr lang="en-US" dirty="0"/>
          </a:p>
        </p:txBody>
      </p:sp>
      <p:sp>
        <p:nvSpPr>
          <p:cNvPr id="1179650" name="Rectangle 2"/>
          <p:cNvSpPr>
            <a:spLocks noGrp="1" noRot="1" noChangeAspect="1" noChangeArrowheads="1" noTextEdit="1"/>
          </p:cNvSpPr>
          <p:nvPr>
            <p:ph type="sldImg"/>
          </p:nvPr>
        </p:nvSpPr>
        <p:spPr>
          <a:xfrm>
            <a:off x="28575" y="746125"/>
            <a:ext cx="6615113" cy="3721100"/>
          </a:xfrm>
          <a:ln/>
        </p:spPr>
      </p:sp>
      <p:sp>
        <p:nvSpPr>
          <p:cNvPr id="1179651" name="Rectangle 3"/>
          <p:cNvSpPr>
            <a:spLocks noGrp="1" noChangeArrowheads="1"/>
          </p:cNvSpPr>
          <p:nvPr>
            <p:ph type="body" idx="1"/>
          </p:nvPr>
        </p:nvSpPr>
        <p:spPr>
          <a:xfrm>
            <a:off x="791292" y="4676081"/>
            <a:ext cx="5298441" cy="4248472"/>
          </a:xfrm>
        </p:spPr>
        <p:txBody>
          <a:bodyPr/>
          <a:lstStyle/>
          <a:p>
            <a:pPr marL="0" marR="0" lvl="0" indent="0" algn="just" defTabSz="914400" rtl="0" eaLnBrk="1" fontAlgn="base" latinLnBrk="0" hangingPunct="1">
              <a:lnSpc>
                <a:spcPct val="100000"/>
              </a:lnSpc>
              <a:spcBef>
                <a:spcPct val="30000"/>
              </a:spcBef>
              <a:spcAft>
                <a:spcPct val="0"/>
              </a:spcAft>
              <a:buClrTx/>
              <a:buSzTx/>
              <a:buFontTx/>
              <a:buNone/>
              <a:tabLst/>
              <a:defRPr/>
            </a:pPr>
            <a:r>
              <a:rPr lang="fr-CH" sz="1050" kern="1200" dirty="0" err="1" smtClean="0">
                <a:solidFill>
                  <a:schemeClr val="tx1"/>
                </a:solidFill>
                <a:effectLst/>
              </a:rPr>
              <a:t>Let’s</a:t>
            </a:r>
            <a:r>
              <a:rPr lang="fr-CH" sz="1050" kern="1200" dirty="0" smtClean="0">
                <a:solidFill>
                  <a:schemeClr val="tx1"/>
                </a:solidFill>
                <a:effectLst/>
              </a:rPr>
              <a:t> have a look</a:t>
            </a:r>
            <a:r>
              <a:rPr lang="fr-CH" sz="1050" kern="1200" baseline="0" dirty="0" smtClean="0">
                <a:solidFill>
                  <a:schemeClr val="tx1"/>
                </a:solidFill>
                <a:effectLst/>
              </a:rPr>
              <a:t> </a:t>
            </a:r>
            <a:r>
              <a:rPr lang="fr-CH" sz="1050" kern="1200" baseline="0" dirty="0" err="1" smtClean="0">
                <a:solidFill>
                  <a:schemeClr val="tx1"/>
                </a:solidFill>
                <a:effectLst/>
              </a:rPr>
              <a:t>at</a:t>
            </a:r>
            <a:r>
              <a:rPr lang="fr-CH" sz="1050" kern="1200" baseline="0" dirty="0" smtClean="0">
                <a:solidFill>
                  <a:schemeClr val="tx1"/>
                </a:solidFill>
                <a:effectLst/>
              </a:rPr>
              <a:t> the top performers and </a:t>
            </a:r>
            <a:r>
              <a:rPr lang="fr-CH" sz="1050" kern="1200" baseline="0" dirty="0" err="1" smtClean="0">
                <a:solidFill>
                  <a:schemeClr val="tx1"/>
                </a:solidFill>
                <a:effectLst/>
              </a:rPr>
              <a:t>other</a:t>
            </a:r>
            <a:r>
              <a:rPr lang="fr-CH" sz="1050" kern="1200" baseline="0" dirty="0" smtClean="0">
                <a:solidFill>
                  <a:schemeClr val="tx1"/>
                </a:solidFill>
                <a:effectLst/>
              </a:rPr>
              <a:t> key </a:t>
            </a:r>
            <a:r>
              <a:rPr lang="fr-CH" sz="1050" kern="1200" baseline="0" dirty="0" err="1" smtClean="0">
                <a:solidFill>
                  <a:schemeClr val="tx1"/>
                </a:solidFill>
                <a:effectLst/>
              </a:rPr>
              <a:t>findings</a:t>
            </a:r>
            <a:r>
              <a:rPr lang="fr-CH" sz="1050" kern="1200" baseline="0" dirty="0" smtClean="0">
                <a:solidFill>
                  <a:schemeClr val="tx1"/>
                </a:solidFill>
                <a:effectLst/>
              </a:rPr>
              <a:t>.</a:t>
            </a:r>
            <a:endParaRPr lang="en-US" sz="1050" kern="1200" dirty="0" smtClean="0">
              <a:solidFill>
                <a:schemeClr val="tx1"/>
              </a:solidFill>
              <a:effectLst/>
            </a:endParaRPr>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050" kern="1200" dirty="0" smtClean="0">
                <a:solidFill>
                  <a:schemeClr val="tx1"/>
                </a:solidFill>
                <a:effectLst/>
              </a:rPr>
              <a:t>The Republic of Korea, followed by Sweden, continues to lead the world in terms of ICT developments. The other Nordic countries - Iceland, Denmark, Finland and Norway follow closely. The Netherlands, the United Kingdom, Luxembourg and Hong Kong (China) also rank in the top ten. </a:t>
            </a:r>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050" kern="1200" dirty="0" smtClean="0">
                <a:solidFill>
                  <a:schemeClr val="tx1"/>
                </a:solidFill>
                <a:effectLst/>
              </a:rPr>
              <a:t>Overall, ICT levels continue to mature throughout the world: almost all countries increased their IDI values between 2011 and 2012. </a:t>
            </a:r>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050" kern="1200" dirty="0" smtClean="0">
                <a:solidFill>
                  <a:schemeClr val="tx1"/>
                </a:solidFill>
                <a:effectLst/>
              </a:rPr>
              <a:t>At the same time, huge differences remain. For example,</a:t>
            </a:r>
            <a:r>
              <a:rPr lang="en-US" sz="1050" kern="1200" baseline="0" dirty="0" smtClean="0">
                <a:solidFill>
                  <a:schemeClr val="tx1"/>
                </a:solidFill>
                <a:effectLst/>
              </a:rPr>
              <a:t> t</a:t>
            </a:r>
            <a:r>
              <a:rPr lang="en-US" sz="1050" kern="1200" dirty="0" smtClean="0">
                <a:solidFill>
                  <a:schemeClr val="tx1"/>
                </a:solidFill>
                <a:effectLst/>
              </a:rPr>
              <a:t>he average IDI value in developed countries is twice as high as the developing-country average. Also, the gap between</a:t>
            </a:r>
            <a:r>
              <a:rPr lang="en-US" sz="1050" kern="1200" baseline="0" dirty="0" smtClean="0">
                <a:solidFill>
                  <a:schemeClr val="tx1"/>
                </a:solidFill>
                <a:effectLst/>
              </a:rPr>
              <a:t> the top and bottom performers has remained. Results also show that developing countries are catching up on the use sub-index, driven by strong growth in mobile broadband and internet use.</a:t>
            </a:r>
          </a:p>
          <a:p>
            <a:pPr algn="just"/>
            <a:r>
              <a:rPr lang="en-US" sz="1050" kern="1200" dirty="0" smtClean="0">
                <a:solidFill>
                  <a:schemeClr val="tx1"/>
                </a:solidFill>
                <a:effectLst/>
              </a:rPr>
              <a:t>The IDI can also be used to monitor and </a:t>
            </a:r>
            <a:r>
              <a:rPr lang="en-US" sz="1050" kern="1200" dirty="0" err="1" smtClean="0">
                <a:solidFill>
                  <a:schemeClr val="tx1"/>
                </a:solidFill>
                <a:effectLst/>
              </a:rPr>
              <a:t>analyse</a:t>
            </a:r>
            <a:r>
              <a:rPr lang="en-US" sz="1050" kern="1200" dirty="0" smtClean="0">
                <a:solidFill>
                  <a:schemeClr val="tx1"/>
                </a:solidFill>
                <a:effectLst/>
              </a:rPr>
              <a:t> the digital divide by grouping countries on the basis of their ICT levels or IDI values. The group with lowest IDI values [i.e. with an IDI value below or equal to 2.33]</a:t>
            </a:r>
            <a:r>
              <a:rPr lang="en-US" sz="1050" kern="1200" baseline="0" dirty="0" smtClean="0">
                <a:solidFill>
                  <a:schemeClr val="tx1"/>
                </a:solidFill>
                <a:effectLst/>
              </a:rPr>
              <a:t> </a:t>
            </a:r>
            <a:r>
              <a:rPr lang="en-US" sz="1050" kern="1200" dirty="0" smtClean="0">
                <a:solidFill>
                  <a:schemeClr val="tx1"/>
                </a:solidFill>
                <a:effectLst/>
              </a:rPr>
              <a:t>includes a total of 39 countries</a:t>
            </a:r>
            <a:r>
              <a:rPr lang="en-US" sz="1050" kern="1200" baseline="0" dirty="0" smtClean="0">
                <a:solidFill>
                  <a:schemeClr val="tx1"/>
                </a:solidFill>
                <a:effectLst/>
              </a:rPr>
              <a:t> and they are </a:t>
            </a:r>
            <a:r>
              <a:rPr lang="en-US" sz="1050" kern="1200" dirty="0" smtClean="0">
                <a:solidFill>
                  <a:schemeClr val="tx1"/>
                </a:solidFill>
                <a:effectLst/>
              </a:rPr>
              <a:t>referred to as least connected countries (LCCs). They are home to 2.4 billion people – almost one-third of the world’s population. People in these countries have only limited access to advanced ICT services, such as broadband Internet access. At the same time, it is precisely in these countries where ICTs could potentially</a:t>
            </a:r>
            <a:r>
              <a:rPr lang="en-US" sz="1050" kern="1200" baseline="0" dirty="0" smtClean="0">
                <a:solidFill>
                  <a:schemeClr val="tx1"/>
                </a:solidFill>
                <a:effectLst/>
              </a:rPr>
              <a:t> make a huge impact in terms of improving access to basic services such as health and education, and for creating new jobs. </a:t>
            </a:r>
            <a:endParaRPr lang="en-US" sz="1050" kern="1200" dirty="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29A0597-5816-4837-B484-0C608A8F181D}" type="slidenum">
              <a:rPr lang="en-US"/>
              <a:pPr/>
              <a:t>6</a:t>
            </a:fld>
            <a:endParaRPr lang="en-US" dirty="0"/>
          </a:p>
        </p:txBody>
      </p:sp>
      <p:sp>
        <p:nvSpPr>
          <p:cNvPr id="1190914" name="Rectangle 2"/>
          <p:cNvSpPr>
            <a:spLocks noGrp="1" noRot="1" noChangeAspect="1" noChangeArrowheads="1" noTextEdit="1"/>
          </p:cNvSpPr>
          <p:nvPr>
            <p:ph type="sldImg"/>
          </p:nvPr>
        </p:nvSpPr>
        <p:spPr>
          <a:xfrm>
            <a:off x="28575" y="746125"/>
            <a:ext cx="6615113" cy="3721100"/>
          </a:xfrm>
          <a:ln/>
        </p:spPr>
      </p:sp>
      <p:sp>
        <p:nvSpPr>
          <p:cNvPr id="1190915" name="Rectangle 3"/>
          <p:cNvSpPr>
            <a:spLocks noGrp="1" noChangeArrowheads="1"/>
          </p:cNvSpPr>
          <p:nvPr>
            <p:ph type="body" idx="1"/>
          </p:nvPr>
        </p:nvSpPr>
        <p:spPr/>
        <p:txBody>
          <a:bodyPr/>
          <a:lstStyle/>
          <a:p>
            <a:pPr algn="just"/>
            <a:r>
              <a:rPr lang="en-US" sz="1200" kern="1200" dirty="0" smtClean="0">
                <a:solidFill>
                  <a:schemeClr val="tx1"/>
                </a:solidFill>
                <a:effectLst/>
                <a:latin typeface="Verdana" pitchFamily="34" charset="0"/>
                <a:ea typeface="+mn-ea"/>
                <a:cs typeface="Arial" pitchFamily="34" charset="0"/>
              </a:rPr>
              <a:t>These are the most</a:t>
            </a:r>
            <a:r>
              <a:rPr lang="en-US" sz="1200" kern="1200" baseline="0" dirty="0" smtClean="0">
                <a:solidFill>
                  <a:schemeClr val="tx1"/>
                </a:solidFill>
                <a:effectLst/>
                <a:latin typeface="Verdana" pitchFamily="34" charset="0"/>
                <a:ea typeface="+mn-ea"/>
                <a:cs typeface="Arial" pitchFamily="34" charset="0"/>
              </a:rPr>
              <a:t> dynamic countries when it comes to IDI improvements over the past years. The majority are from the developing world.</a:t>
            </a:r>
            <a:endParaRPr lang="en-US" sz="1200" kern="1200" baseline="30000" dirty="0" smtClean="0">
              <a:solidFill>
                <a:schemeClr val="tx1"/>
              </a:solidFill>
              <a:effectLst/>
              <a:latin typeface="Verdana" pitchFamily="34" charset="0"/>
              <a:ea typeface="+mn-ea"/>
              <a:cs typeface="Arial" pitchFamily="34" charset="0"/>
            </a:endParaRPr>
          </a:p>
          <a:p>
            <a:pPr algn="just"/>
            <a:r>
              <a:rPr lang="fr-CH" sz="1200" kern="1200" dirty="0" smtClean="0">
                <a:solidFill>
                  <a:schemeClr val="tx1"/>
                </a:solidFill>
                <a:effectLst/>
                <a:latin typeface="Verdana" pitchFamily="34" charset="0"/>
                <a:ea typeface="+mn-ea"/>
                <a:cs typeface="Arial" pitchFamily="34" charset="0"/>
              </a:rPr>
              <a:t>For </a:t>
            </a:r>
            <a:r>
              <a:rPr lang="fr-CH" sz="1200" kern="1200" dirty="0" err="1" smtClean="0">
                <a:solidFill>
                  <a:schemeClr val="tx1"/>
                </a:solidFill>
                <a:effectLst/>
                <a:latin typeface="Verdana" pitchFamily="34" charset="0"/>
                <a:ea typeface="+mn-ea"/>
                <a:cs typeface="Arial" pitchFamily="34" charset="0"/>
              </a:rPr>
              <a:t>example</a:t>
            </a:r>
            <a:r>
              <a:rPr lang="fr-CH" sz="1200" kern="1200" dirty="0" smtClean="0">
                <a:solidFill>
                  <a:schemeClr val="tx1"/>
                </a:solidFill>
                <a:effectLst/>
                <a:latin typeface="Verdana" pitchFamily="34" charset="0"/>
                <a:ea typeface="+mn-ea"/>
                <a:cs typeface="Arial" pitchFamily="34" charset="0"/>
              </a:rPr>
              <a:t>, the</a:t>
            </a:r>
            <a:r>
              <a:rPr lang="fr-CH" sz="1200" kern="1200" baseline="0" dirty="0" smtClean="0">
                <a:solidFill>
                  <a:schemeClr val="tx1"/>
                </a:solidFill>
                <a:effectLst/>
                <a:latin typeface="Verdana" pitchFamily="34" charset="0"/>
                <a:ea typeface="+mn-ea"/>
                <a:cs typeface="Arial" pitchFamily="34" charset="0"/>
              </a:rPr>
              <a:t> United Arab </a:t>
            </a:r>
            <a:r>
              <a:rPr lang="fr-CH" sz="1200" kern="1200" baseline="0" dirty="0" err="1" smtClean="0">
                <a:solidFill>
                  <a:schemeClr val="tx1"/>
                </a:solidFill>
                <a:effectLst/>
                <a:latin typeface="Verdana" pitchFamily="34" charset="0"/>
                <a:ea typeface="+mn-ea"/>
                <a:cs typeface="Arial" pitchFamily="34" charset="0"/>
              </a:rPr>
              <a:t>Emirates</a:t>
            </a:r>
            <a:r>
              <a:rPr lang="fr-CH" sz="1200" kern="1200" baseline="0" dirty="0" smtClean="0">
                <a:solidFill>
                  <a:schemeClr val="tx1"/>
                </a:solidFill>
                <a:effectLst/>
                <a:latin typeface="Verdana" pitchFamily="34" charset="0"/>
                <a:ea typeface="+mn-ea"/>
                <a:cs typeface="Arial" pitchFamily="34" charset="0"/>
              </a:rPr>
              <a:t> has </a:t>
            </a:r>
            <a:r>
              <a:rPr lang="fr-CH" sz="1200" kern="1200" baseline="0" dirty="0" err="1" smtClean="0">
                <a:solidFill>
                  <a:schemeClr val="tx1"/>
                </a:solidFill>
                <a:effectLst/>
                <a:latin typeface="Verdana" pitchFamily="34" charset="0"/>
                <a:ea typeface="+mn-ea"/>
                <a:cs typeface="Arial" pitchFamily="34" charset="0"/>
              </a:rPr>
              <a:t>jumped</a:t>
            </a:r>
            <a:r>
              <a:rPr lang="fr-CH" sz="1200" kern="1200" baseline="0" dirty="0" smtClean="0">
                <a:solidFill>
                  <a:schemeClr val="tx1"/>
                </a:solidFill>
                <a:effectLst/>
                <a:latin typeface="Verdana" pitchFamily="34" charset="0"/>
                <a:ea typeface="+mn-ea"/>
                <a:cs typeface="Arial" pitchFamily="34" charset="0"/>
              </a:rPr>
              <a:t> up 12 places over the </a:t>
            </a:r>
            <a:r>
              <a:rPr lang="fr-CH" sz="1200" kern="1200" baseline="0" dirty="0" err="1" smtClean="0">
                <a:solidFill>
                  <a:schemeClr val="tx1"/>
                </a:solidFill>
                <a:effectLst/>
                <a:latin typeface="Verdana" pitchFamily="34" charset="0"/>
                <a:ea typeface="+mn-ea"/>
                <a:cs typeface="Arial" pitchFamily="34" charset="0"/>
              </a:rPr>
              <a:t>past</a:t>
            </a:r>
            <a:r>
              <a:rPr lang="fr-CH" sz="1200" kern="1200" baseline="0" dirty="0" smtClean="0">
                <a:solidFill>
                  <a:schemeClr val="tx1"/>
                </a:solidFill>
                <a:effectLst/>
                <a:latin typeface="Verdana" pitchFamily="34" charset="0"/>
                <a:ea typeface="+mn-ea"/>
                <a:cs typeface="Arial" pitchFamily="34" charset="0"/>
              </a:rPr>
              <a:t> </a:t>
            </a:r>
            <a:r>
              <a:rPr lang="fr-CH" sz="1200" kern="1200" baseline="0" dirty="0" err="1" smtClean="0">
                <a:solidFill>
                  <a:schemeClr val="tx1"/>
                </a:solidFill>
                <a:effectLst/>
                <a:latin typeface="Verdana" pitchFamily="34" charset="0"/>
                <a:ea typeface="+mn-ea"/>
                <a:cs typeface="Arial" pitchFamily="34" charset="0"/>
              </a:rPr>
              <a:t>year</a:t>
            </a:r>
            <a:r>
              <a:rPr lang="fr-CH" sz="1200" kern="1200" baseline="0" dirty="0" smtClean="0">
                <a:solidFill>
                  <a:schemeClr val="tx1"/>
                </a:solidFill>
                <a:effectLst/>
                <a:latin typeface="Verdana" pitchFamily="34" charset="0"/>
                <a:ea typeface="+mn-ea"/>
                <a:cs typeface="Arial" pitchFamily="34" charset="0"/>
              </a:rPr>
              <a:t>, and Lebanon 9 places. </a:t>
            </a:r>
            <a:r>
              <a:rPr lang="fr-CH" sz="1200" kern="1200" baseline="0" dirty="0" err="1" smtClean="0">
                <a:solidFill>
                  <a:schemeClr val="tx1"/>
                </a:solidFill>
                <a:effectLst/>
                <a:latin typeface="Verdana" pitchFamily="34" charset="0"/>
                <a:ea typeface="+mn-ea"/>
                <a:cs typeface="Arial" pitchFamily="34" charset="0"/>
              </a:rPr>
              <a:t>Other</a:t>
            </a:r>
            <a:r>
              <a:rPr lang="fr-CH" sz="1200" kern="1200" baseline="0" dirty="0" smtClean="0">
                <a:solidFill>
                  <a:schemeClr val="tx1"/>
                </a:solidFill>
                <a:effectLst/>
                <a:latin typeface="Verdana" pitchFamily="34" charset="0"/>
                <a:ea typeface="+mn-ea"/>
                <a:cs typeface="Arial" pitchFamily="34" charset="0"/>
              </a:rPr>
              <a:t> countries </a:t>
            </a:r>
            <a:r>
              <a:rPr lang="fr-CH" sz="1200" kern="1200" baseline="0" dirty="0" err="1" smtClean="0">
                <a:solidFill>
                  <a:schemeClr val="tx1"/>
                </a:solidFill>
                <a:effectLst/>
                <a:latin typeface="Verdana" pitchFamily="34" charset="0"/>
                <a:ea typeface="+mn-ea"/>
                <a:cs typeface="Arial" pitchFamily="34" charset="0"/>
              </a:rPr>
              <a:t>that</a:t>
            </a:r>
            <a:r>
              <a:rPr lang="fr-CH" sz="1200" kern="1200" baseline="0" dirty="0" smtClean="0">
                <a:solidFill>
                  <a:schemeClr val="tx1"/>
                </a:solidFill>
                <a:effectLst/>
                <a:latin typeface="Verdana" pitchFamily="34" charset="0"/>
                <a:ea typeface="+mn-ea"/>
                <a:cs typeface="Arial" pitchFamily="34" charset="0"/>
              </a:rPr>
              <a:t> have made good </a:t>
            </a:r>
            <a:r>
              <a:rPr lang="fr-CH" sz="1200" kern="1200" baseline="0" dirty="0" err="1" smtClean="0">
                <a:solidFill>
                  <a:schemeClr val="tx1"/>
                </a:solidFill>
                <a:effectLst/>
                <a:latin typeface="Verdana" pitchFamily="34" charset="0"/>
                <a:ea typeface="+mn-ea"/>
                <a:cs typeface="Arial" pitchFamily="34" charset="0"/>
              </a:rPr>
              <a:t>progress</a:t>
            </a:r>
            <a:r>
              <a:rPr lang="fr-CH" sz="1200" kern="1200" baseline="0" dirty="0" smtClean="0">
                <a:solidFill>
                  <a:schemeClr val="tx1"/>
                </a:solidFill>
                <a:effectLst/>
                <a:latin typeface="Verdana" pitchFamily="34" charset="0"/>
                <a:ea typeface="+mn-ea"/>
                <a:cs typeface="Arial" pitchFamily="34" charset="0"/>
              </a:rPr>
              <a:t> </a:t>
            </a:r>
            <a:r>
              <a:rPr lang="fr-CH" sz="1200" kern="1200" baseline="0" dirty="0" err="1" smtClean="0">
                <a:solidFill>
                  <a:schemeClr val="tx1"/>
                </a:solidFill>
                <a:effectLst/>
                <a:latin typeface="Verdana" pitchFamily="34" charset="0"/>
                <a:ea typeface="+mn-ea"/>
                <a:cs typeface="Arial" pitchFamily="34" charset="0"/>
              </a:rPr>
              <a:t>include</a:t>
            </a:r>
            <a:r>
              <a:rPr lang="fr-CH" sz="1200" kern="1200" baseline="0" dirty="0" smtClean="0">
                <a:solidFill>
                  <a:schemeClr val="tx1"/>
                </a:solidFill>
                <a:effectLst/>
                <a:latin typeface="Verdana" pitchFamily="34" charset="0"/>
                <a:ea typeface="+mn-ea"/>
                <a:cs typeface="Arial" pitchFamily="34" charset="0"/>
              </a:rPr>
              <a:t> </a:t>
            </a:r>
            <a:r>
              <a:rPr lang="fr-CH" sz="1200" kern="1200" baseline="0" dirty="0" err="1" smtClean="0">
                <a:solidFill>
                  <a:schemeClr val="tx1"/>
                </a:solidFill>
                <a:effectLst/>
                <a:latin typeface="Verdana" pitchFamily="34" charset="0"/>
                <a:ea typeface="+mn-ea"/>
                <a:cs typeface="Arial" pitchFamily="34" charset="0"/>
              </a:rPr>
              <a:t>Barbados</a:t>
            </a:r>
            <a:r>
              <a:rPr lang="fr-CH" sz="1200" kern="1200" baseline="0" dirty="0" smtClean="0">
                <a:solidFill>
                  <a:schemeClr val="tx1"/>
                </a:solidFill>
                <a:effectLst/>
                <a:latin typeface="Verdana" pitchFamily="34" charset="0"/>
                <a:ea typeface="+mn-ea"/>
                <a:cs typeface="Arial" pitchFamily="34" charset="0"/>
              </a:rPr>
              <a:t>, Costa Rica, </a:t>
            </a:r>
            <a:r>
              <a:rPr lang="fr-CH" sz="1200" kern="1200" baseline="0" dirty="0" err="1" smtClean="0">
                <a:solidFill>
                  <a:schemeClr val="tx1"/>
                </a:solidFill>
                <a:effectLst/>
                <a:latin typeface="Verdana" pitchFamily="34" charset="0"/>
                <a:ea typeface="+mn-ea"/>
                <a:cs typeface="Arial" pitchFamily="34" charset="0"/>
              </a:rPr>
              <a:t>Zambia</a:t>
            </a:r>
            <a:r>
              <a:rPr lang="fr-CH" sz="1200" kern="1200" baseline="0" dirty="0" smtClean="0">
                <a:solidFill>
                  <a:schemeClr val="tx1"/>
                </a:solidFill>
                <a:effectLst/>
                <a:latin typeface="Verdana" pitchFamily="34" charset="0"/>
                <a:ea typeface="+mn-ea"/>
                <a:cs typeface="Arial" pitchFamily="34" charset="0"/>
              </a:rPr>
              <a:t>, Bangladesh, Oman, Zimbabwe, to </a:t>
            </a:r>
            <a:r>
              <a:rPr lang="fr-CH" sz="1200" kern="1200" baseline="0" dirty="0" err="1" smtClean="0">
                <a:solidFill>
                  <a:schemeClr val="tx1"/>
                </a:solidFill>
                <a:effectLst/>
                <a:latin typeface="Verdana" pitchFamily="34" charset="0"/>
                <a:ea typeface="+mn-ea"/>
                <a:cs typeface="Arial" pitchFamily="34" charset="0"/>
              </a:rPr>
              <a:t>name</a:t>
            </a:r>
            <a:r>
              <a:rPr lang="fr-CH" sz="1200" kern="1200" baseline="0" dirty="0" smtClean="0">
                <a:solidFill>
                  <a:schemeClr val="tx1"/>
                </a:solidFill>
                <a:effectLst/>
                <a:latin typeface="Verdana" pitchFamily="34" charset="0"/>
                <a:ea typeface="+mn-ea"/>
                <a:cs typeface="Arial" pitchFamily="34" charset="0"/>
              </a:rPr>
              <a:t> a few.</a:t>
            </a:r>
            <a:endParaRPr lang="en-US" sz="1200" kern="1200" dirty="0" smtClean="0">
              <a:solidFill>
                <a:schemeClr val="tx1"/>
              </a:solidFill>
              <a:effectLst/>
              <a:latin typeface="Verdana" pitchFamily="34" charset="0"/>
              <a:ea typeface="+mn-ea"/>
              <a:cs typeface="Arial" pitchFamily="34" charset="0"/>
            </a:endParaRPr>
          </a:p>
          <a:p>
            <a:pPr algn="just"/>
            <a:r>
              <a:rPr lang="en-US" sz="1200" kern="1200" dirty="0" smtClean="0">
                <a:solidFill>
                  <a:schemeClr val="tx1"/>
                </a:solidFill>
                <a:effectLst/>
                <a:latin typeface="Verdana" pitchFamily="34" charset="0"/>
                <a:ea typeface="+mn-ea"/>
                <a:cs typeface="Arial" pitchFamily="34" charset="0"/>
              </a:rPr>
              <a:t>What is interesting about this</a:t>
            </a:r>
            <a:r>
              <a:rPr lang="en-US" sz="1200" kern="1200" baseline="0" dirty="0" smtClean="0">
                <a:solidFill>
                  <a:schemeClr val="tx1"/>
                </a:solidFill>
                <a:effectLst/>
                <a:latin typeface="Verdana" pitchFamily="34" charset="0"/>
                <a:ea typeface="+mn-ea"/>
                <a:cs typeface="Arial" pitchFamily="34" charset="0"/>
              </a:rPr>
              <a:t> group: how did they achieve such improvements? We will hear more about this later on but our analysis shows that </a:t>
            </a:r>
            <a:r>
              <a:rPr lang="en-US" sz="1200" kern="1200" dirty="0" smtClean="0">
                <a:solidFill>
                  <a:schemeClr val="tx1"/>
                </a:solidFill>
                <a:effectLst/>
                <a:latin typeface="Verdana" pitchFamily="34" charset="0"/>
                <a:ea typeface="+mn-ea"/>
                <a:cs typeface="Arial" pitchFamily="34" charset="0"/>
              </a:rPr>
              <a:t>governments can play an important</a:t>
            </a:r>
            <a:r>
              <a:rPr lang="en-US" sz="1200" kern="1200" baseline="0" dirty="0" smtClean="0">
                <a:solidFill>
                  <a:schemeClr val="tx1"/>
                </a:solidFill>
                <a:effectLst/>
                <a:latin typeface="Verdana" pitchFamily="34" charset="0"/>
                <a:ea typeface="+mn-ea"/>
                <a:cs typeface="Arial" pitchFamily="34" charset="0"/>
              </a:rPr>
              <a:t> role in driving </a:t>
            </a:r>
            <a:r>
              <a:rPr lang="en-US" sz="1200" kern="1200" dirty="0" smtClean="0">
                <a:solidFill>
                  <a:schemeClr val="tx1"/>
                </a:solidFill>
                <a:effectLst/>
                <a:latin typeface="Verdana" pitchFamily="34" charset="0"/>
                <a:ea typeface="+mn-ea"/>
                <a:cs typeface="Arial" pitchFamily="34" charset="0"/>
              </a:rPr>
              <a:t>ICT growth and uptake, for</a:t>
            </a:r>
            <a:r>
              <a:rPr lang="en-US" sz="1200" kern="1200" baseline="0" dirty="0" smtClean="0">
                <a:solidFill>
                  <a:schemeClr val="tx1"/>
                </a:solidFill>
                <a:effectLst/>
                <a:latin typeface="Verdana" pitchFamily="34" charset="0"/>
                <a:ea typeface="+mn-ea"/>
                <a:cs typeface="Arial" pitchFamily="34" charset="0"/>
              </a:rPr>
              <a:t> example</a:t>
            </a:r>
            <a:r>
              <a:rPr lang="en-US" sz="1200" kern="1200" dirty="0" smtClean="0">
                <a:solidFill>
                  <a:schemeClr val="tx1"/>
                </a:solidFill>
                <a:effectLst/>
                <a:latin typeface="Verdana" pitchFamily="34" charset="0"/>
                <a:ea typeface="+mn-ea"/>
                <a:cs typeface="Arial" pitchFamily="34" charset="0"/>
              </a:rPr>
              <a:t> by adopting and implementing national ICT plans that include concrete targets; by creating an open regulatory framework that promotes competition and brings down prices; and by encouraging private-sector investment.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4C87DE-64E2-4A76-9AAA-4ECCA6F00FEF}" type="slidenum">
              <a:rPr lang="en-US"/>
              <a:pPr/>
              <a:t>7</a:t>
            </a:fld>
            <a:endParaRPr lang="en-US" dirty="0"/>
          </a:p>
        </p:txBody>
      </p:sp>
      <p:sp>
        <p:nvSpPr>
          <p:cNvPr id="1188866" name="Rectangle 2"/>
          <p:cNvSpPr>
            <a:spLocks noGrp="1" noRot="1" noChangeAspect="1" noChangeArrowheads="1" noTextEdit="1"/>
          </p:cNvSpPr>
          <p:nvPr>
            <p:ph type="sldImg"/>
          </p:nvPr>
        </p:nvSpPr>
        <p:spPr>
          <a:xfrm>
            <a:off x="28575" y="746125"/>
            <a:ext cx="6615113" cy="3721100"/>
          </a:xfrm>
          <a:ln/>
        </p:spPr>
      </p:sp>
      <p:sp>
        <p:nvSpPr>
          <p:cNvPr id="1188867" name="Rectangle 3"/>
          <p:cNvSpPr>
            <a:spLocks noGrp="1" noChangeArrowheads="1"/>
          </p:cNvSpPr>
          <p:nvPr>
            <p:ph type="body" idx="1"/>
          </p:nvPr>
        </p:nvSpPr>
        <p:spPr/>
        <p:txBody>
          <a:bodyPr/>
          <a:lstStyle/>
          <a:p>
            <a:pPr algn="just"/>
            <a:r>
              <a:rPr lang="fr-CH" sz="1200" b="0" i="0" u="none" strike="noStrike" kern="1200" baseline="0" dirty="0" smtClean="0">
                <a:solidFill>
                  <a:schemeClr val="tx1"/>
                </a:solidFill>
                <a:latin typeface="Verdana" pitchFamily="34" charset="0"/>
                <a:ea typeface="+mn-ea"/>
                <a:cs typeface="Arial" pitchFamily="34" charset="0"/>
              </a:rPr>
              <a:t>The report </a:t>
            </a:r>
            <a:r>
              <a:rPr lang="fr-CH" sz="1200" b="0" i="0" u="none" strike="noStrike" kern="1200" baseline="0" dirty="0" err="1" smtClean="0">
                <a:solidFill>
                  <a:schemeClr val="tx1"/>
                </a:solidFill>
                <a:latin typeface="Verdana" pitchFamily="34" charset="0"/>
                <a:ea typeface="+mn-ea"/>
                <a:cs typeface="Arial" pitchFamily="34" charset="0"/>
              </a:rPr>
              <a:t>includes</a:t>
            </a:r>
            <a:r>
              <a:rPr lang="fr-CH" sz="1200" b="0" i="0" u="none" strike="noStrike" kern="1200" baseline="0" dirty="0" smtClean="0">
                <a:solidFill>
                  <a:schemeClr val="tx1"/>
                </a:solidFill>
                <a:latin typeface="Verdana" pitchFamily="34" charset="0"/>
                <a:ea typeface="+mn-ea"/>
                <a:cs typeface="Arial" pitchFamily="34" charset="0"/>
              </a:rPr>
              <a:t> a </a:t>
            </a:r>
            <a:r>
              <a:rPr lang="fr-CH" sz="1200" b="0" i="0" u="none" strike="noStrike" kern="1200" baseline="0" dirty="0" err="1" smtClean="0">
                <a:solidFill>
                  <a:schemeClr val="tx1"/>
                </a:solidFill>
                <a:latin typeface="Verdana" pitchFamily="34" charset="0"/>
                <a:ea typeface="+mn-ea"/>
                <a:cs typeface="Arial" pitchFamily="34" charset="0"/>
              </a:rPr>
              <a:t>detailed</a:t>
            </a:r>
            <a:r>
              <a:rPr lang="fr-CH" sz="1200" b="0" i="0" u="none" strike="noStrike" kern="1200" baseline="0" dirty="0" smtClean="0">
                <a:solidFill>
                  <a:schemeClr val="tx1"/>
                </a:solidFill>
                <a:latin typeface="Verdana" pitchFamily="34" charset="0"/>
                <a:ea typeface="+mn-ea"/>
                <a:cs typeface="Arial" pitchFamily="34" charset="0"/>
              </a:rPr>
              <a:t> </a:t>
            </a:r>
            <a:r>
              <a:rPr lang="fr-CH" sz="1200" b="0" i="0" u="none" strike="noStrike" kern="1200" baseline="0" dirty="0" err="1" smtClean="0">
                <a:solidFill>
                  <a:schemeClr val="tx1"/>
                </a:solidFill>
                <a:latin typeface="Verdana" pitchFamily="34" charset="0"/>
                <a:ea typeface="+mn-ea"/>
                <a:cs typeface="Arial" pitchFamily="34" charset="0"/>
              </a:rPr>
              <a:t>analysis</a:t>
            </a:r>
            <a:r>
              <a:rPr lang="fr-CH" sz="1200" b="0" i="0" u="none" strike="noStrike" kern="1200" baseline="0" dirty="0" smtClean="0">
                <a:solidFill>
                  <a:schemeClr val="tx1"/>
                </a:solidFill>
                <a:latin typeface="Verdana" pitchFamily="34" charset="0"/>
                <a:ea typeface="+mn-ea"/>
                <a:cs typeface="Arial" pitchFamily="34" charset="0"/>
              </a:rPr>
              <a:t> of consumer </a:t>
            </a:r>
            <a:r>
              <a:rPr lang="fr-CH" sz="1200" b="0" i="0" u="none" strike="noStrike" kern="1200" baseline="0" dirty="0" err="1" smtClean="0">
                <a:solidFill>
                  <a:schemeClr val="tx1"/>
                </a:solidFill>
                <a:latin typeface="Verdana" pitchFamily="34" charset="0"/>
                <a:ea typeface="+mn-ea"/>
                <a:cs typeface="Arial" pitchFamily="34" charset="0"/>
              </a:rPr>
              <a:t>prices</a:t>
            </a:r>
            <a:r>
              <a:rPr lang="fr-CH" sz="1200" b="0" i="0" u="none" strike="noStrike" kern="1200" baseline="0" dirty="0" smtClean="0">
                <a:solidFill>
                  <a:schemeClr val="tx1"/>
                </a:solidFill>
                <a:latin typeface="Verdana" pitchFamily="34" charset="0"/>
                <a:ea typeface="+mn-ea"/>
                <a:cs typeface="Arial" pitchFamily="34" charset="0"/>
              </a:rPr>
              <a:t> for </a:t>
            </a:r>
            <a:r>
              <a:rPr lang="fr-CH" sz="1200" b="0" i="0" u="none" strike="noStrike" kern="1200" baseline="0" dirty="0" err="1" smtClean="0">
                <a:solidFill>
                  <a:schemeClr val="tx1"/>
                </a:solidFill>
                <a:latin typeface="Verdana" pitchFamily="34" charset="0"/>
                <a:ea typeface="+mn-ea"/>
                <a:cs typeface="Arial" pitchFamily="34" charset="0"/>
              </a:rPr>
              <a:t>both</a:t>
            </a:r>
            <a:r>
              <a:rPr lang="fr-CH" sz="1200" b="0" i="0" u="none" strike="noStrike" kern="1200" baseline="0" dirty="0" smtClean="0">
                <a:solidFill>
                  <a:schemeClr val="tx1"/>
                </a:solidFill>
                <a:latin typeface="Verdana" pitchFamily="34" charset="0"/>
                <a:ea typeface="+mn-ea"/>
                <a:cs typeface="Arial" pitchFamily="34" charset="0"/>
              </a:rPr>
              <a:t> </a:t>
            </a:r>
            <a:r>
              <a:rPr lang="fr-CH" sz="1200" b="0" i="0" u="none" strike="noStrike" kern="1200" baseline="0" dirty="0" err="1" smtClean="0">
                <a:solidFill>
                  <a:schemeClr val="tx1"/>
                </a:solidFill>
                <a:latin typeface="Verdana" pitchFamily="34" charset="0"/>
                <a:ea typeface="+mn-ea"/>
                <a:cs typeface="Arial" pitchFamily="34" charset="0"/>
              </a:rPr>
              <a:t>fixed</a:t>
            </a:r>
            <a:r>
              <a:rPr lang="fr-CH" sz="1200" b="0" i="0" u="none" strike="noStrike" kern="1200" baseline="0" dirty="0" smtClean="0">
                <a:solidFill>
                  <a:schemeClr val="tx1"/>
                </a:solidFill>
                <a:latin typeface="Verdana" pitchFamily="34" charset="0"/>
                <a:ea typeface="+mn-ea"/>
                <a:cs typeface="Arial" pitchFamily="34" charset="0"/>
              </a:rPr>
              <a:t> and mobile </a:t>
            </a:r>
            <a:r>
              <a:rPr lang="fr-CH" sz="1200" b="0" i="0" u="none" strike="noStrike" kern="1200" baseline="0" dirty="0" err="1" smtClean="0">
                <a:solidFill>
                  <a:schemeClr val="tx1"/>
                </a:solidFill>
                <a:latin typeface="Verdana" pitchFamily="34" charset="0"/>
                <a:ea typeface="+mn-ea"/>
                <a:cs typeface="Arial" pitchFamily="34" charset="0"/>
              </a:rPr>
              <a:t>broadband</a:t>
            </a:r>
            <a:r>
              <a:rPr lang="fr-CH" sz="1200" b="0" i="0" u="none" strike="noStrike" kern="1200" baseline="0" dirty="0" smtClean="0">
                <a:solidFill>
                  <a:schemeClr val="tx1"/>
                </a:solidFill>
                <a:latin typeface="Verdana" pitchFamily="34" charset="0"/>
                <a:ea typeface="+mn-ea"/>
                <a:cs typeface="Arial" pitchFamily="34" charset="0"/>
              </a:rPr>
              <a:t> services, and for </a:t>
            </a:r>
            <a:r>
              <a:rPr lang="fr-CH" sz="1200" b="0" i="0" u="none" strike="noStrike" kern="1200" baseline="0" dirty="0" err="1" smtClean="0">
                <a:solidFill>
                  <a:schemeClr val="tx1"/>
                </a:solidFill>
                <a:latin typeface="Verdana" pitchFamily="34" charset="0"/>
                <a:ea typeface="+mn-ea"/>
                <a:cs typeface="Arial" pitchFamily="34" charset="0"/>
              </a:rPr>
              <a:t>different</a:t>
            </a:r>
            <a:r>
              <a:rPr lang="fr-CH" sz="1200" b="0" i="0" u="none" strike="noStrike" kern="1200" baseline="0" dirty="0" smtClean="0">
                <a:solidFill>
                  <a:schemeClr val="tx1"/>
                </a:solidFill>
                <a:latin typeface="Verdana" pitchFamily="34" charset="0"/>
                <a:ea typeface="+mn-ea"/>
                <a:cs typeface="Arial" pitchFamily="34" charset="0"/>
              </a:rPr>
              <a:t> types of packages </a:t>
            </a:r>
            <a:r>
              <a:rPr lang="fr-CH" sz="1200" b="0" i="0" u="none" strike="noStrike" kern="1200" baseline="0" dirty="0" err="1" smtClean="0">
                <a:solidFill>
                  <a:schemeClr val="tx1"/>
                </a:solidFill>
                <a:latin typeface="Verdana" pitchFamily="34" charset="0"/>
                <a:ea typeface="+mn-ea"/>
                <a:cs typeface="Arial" pitchFamily="34" charset="0"/>
              </a:rPr>
              <a:t>that</a:t>
            </a:r>
            <a:r>
              <a:rPr lang="fr-CH" sz="1200" b="0" i="0" u="none" strike="noStrike" kern="1200" baseline="0" dirty="0" smtClean="0">
                <a:solidFill>
                  <a:schemeClr val="tx1"/>
                </a:solidFill>
                <a:latin typeface="Verdana" pitchFamily="34" charset="0"/>
                <a:ea typeface="+mn-ea"/>
                <a:cs typeface="Arial" pitchFamily="34" charset="0"/>
              </a:rPr>
              <a:t> are </a:t>
            </a:r>
            <a:r>
              <a:rPr lang="fr-CH" sz="1200" b="0" i="0" u="none" strike="noStrike" kern="1200" baseline="0" dirty="0" err="1" smtClean="0">
                <a:solidFill>
                  <a:schemeClr val="tx1"/>
                </a:solidFill>
                <a:latin typeface="Verdana" pitchFamily="34" charset="0"/>
                <a:ea typeface="+mn-ea"/>
                <a:cs typeface="Arial" pitchFamily="34" charset="0"/>
              </a:rPr>
              <a:t>offered</a:t>
            </a:r>
            <a:r>
              <a:rPr lang="fr-CH" sz="1200" b="0" i="0" u="none" strike="noStrike" kern="1200" baseline="0" dirty="0" smtClean="0">
                <a:solidFill>
                  <a:schemeClr val="tx1"/>
                </a:solidFill>
                <a:latin typeface="Verdana" pitchFamily="34" charset="0"/>
                <a:ea typeface="+mn-ea"/>
                <a:cs typeface="Arial" pitchFamily="34" charset="0"/>
              </a:rPr>
              <a:t> in the </a:t>
            </a:r>
            <a:r>
              <a:rPr lang="fr-CH" sz="1200" b="0" i="0" u="none" strike="noStrike" kern="1200" baseline="0" dirty="0" err="1" smtClean="0">
                <a:solidFill>
                  <a:schemeClr val="tx1"/>
                </a:solidFill>
                <a:latin typeface="Verdana" pitchFamily="34" charset="0"/>
                <a:ea typeface="+mn-ea"/>
                <a:cs typeface="Arial" pitchFamily="34" charset="0"/>
              </a:rPr>
              <a:t>market</a:t>
            </a:r>
            <a:r>
              <a:rPr lang="fr-CH" sz="1200" b="0" i="0" u="none" strike="noStrike" kern="1200" baseline="0" dirty="0" smtClean="0">
                <a:solidFill>
                  <a:schemeClr val="tx1"/>
                </a:solidFill>
                <a:latin typeface="Verdana" pitchFamily="34" charset="0"/>
                <a:ea typeface="+mn-ea"/>
                <a:cs typeface="Arial" pitchFamily="34" charset="0"/>
              </a:rPr>
              <a:t>. </a:t>
            </a:r>
          </a:p>
          <a:p>
            <a:pPr algn="just"/>
            <a:r>
              <a:rPr lang="fr-CH" sz="1200" b="0" i="0" u="none" strike="noStrike" kern="1200" baseline="0" dirty="0" smtClean="0">
                <a:solidFill>
                  <a:schemeClr val="tx1"/>
                </a:solidFill>
                <a:latin typeface="Verdana" pitchFamily="34" charset="0"/>
                <a:ea typeface="+mn-ea"/>
                <a:cs typeface="Arial" pitchFamily="34" charset="0"/>
              </a:rPr>
              <a:t>For </a:t>
            </a:r>
            <a:r>
              <a:rPr lang="fr-CH" sz="1200" b="0" i="0" u="none" strike="noStrike" kern="1200" baseline="0" dirty="0" err="1" smtClean="0">
                <a:solidFill>
                  <a:schemeClr val="tx1"/>
                </a:solidFill>
                <a:latin typeface="Verdana" pitchFamily="34" charset="0"/>
                <a:ea typeface="+mn-ea"/>
                <a:cs typeface="Arial" pitchFamily="34" charset="0"/>
              </a:rPr>
              <a:t>fixed</a:t>
            </a:r>
            <a:r>
              <a:rPr lang="fr-CH" sz="1200" b="0" i="0" u="none" strike="noStrike" kern="1200" baseline="0" dirty="0" smtClean="0">
                <a:solidFill>
                  <a:schemeClr val="tx1"/>
                </a:solidFill>
                <a:latin typeface="Verdana" pitchFamily="34" charset="0"/>
                <a:ea typeface="+mn-ea"/>
                <a:cs typeface="Arial" pitchFamily="34" charset="0"/>
              </a:rPr>
              <a:t> </a:t>
            </a:r>
            <a:r>
              <a:rPr lang="fr-CH" sz="1200" b="0" i="0" u="none" strike="noStrike" kern="1200" baseline="0" dirty="0" err="1" smtClean="0">
                <a:solidFill>
                  <a:schemeClr val="tx1"/>
                </a:solidFill>
                <a:latin typeface="Verdana" pitchFamily="34" charset="0"/>
                <a:ea typeface="+mn-ea"/>
                <a:cs typeface="Arial" pitchFamily="34" charset="0"/>
              </a:rPr>
              <a:t>broadband</a:t>
            </a:r>
            <a:r>
              <a:rPr lang="fr-CH" sz="1200" b="0" i="0" u="none" strike="noStrike" kern="1200" baseline="0" dirty="0" smtClean="0">
                <a:solidFill>
                  <a:schemeClr val="tx1"/>
                </a:solidFill>
                <a:latin typeface="Verdana" pitchFamily="34" charset="0"/>
                <a:ea typeface="+mn-ea"/>
                <a:cs typeface="Arial" pitchFamily="34" charset="0"/>
              </a:rPr>
              <a:t>, t</a:t>
            </a:r>
            <a:r>
              <a:rPr lang="en-US" sz="1200" kern="1200" dirty="0" smtClean="0">
                <a:solidFill>
                  <a:schemeClr val="tx1"/>
                </a:solidFill>
                <a:effectLst/>
                <a:latin typeface="Verdana" pitchFamily="34" charset="0"/>
                <a:ea typeface="+mn-ea"/>
                <a:cs typeface="Arial" pitchFamily="34" charset="0"/>
              </a:rPr>
              <a:t>he results show</a:t>
            </a:r>
            <a:r>
              <a:rPr lang="en-US" sz="1200" kern="1200" baseline="0" dirty="0" smtClean="0">
                <a:solidFill>
                  <a:schemeClr val="tx1"/>
                </a:solidFill>
                <a:effectLst/>
                <a:latin typeface="Verdana" pitchFamily="34" charset="0"/>
                <a:ea typeface="+mn-ea"/>
                <a:cs typeface="Arial" pitchFamily="34" charset="0"/>
              </a:rPr>
              <a:t> clearly</a:t>
            </a:r>
            <a:r>
              <a:rPr lang="en-US" sz="1200" kern="1200" dirty="0" smtClean="0">
                <a:solidFill>
                  <a:schemeClr val="tx1"/>
                </a:solidFill>
                <a:effectLst/>
                <a:latin typeface="Verdana" pitchFamily="34" charset="0"/>
                <a:ea typeface="+mn-ea"/>
                <a:cs typeface="Arial" pitchFamily="34" charset="0"/>
              </a:rPr>
              <a:t> that services are becoming more affordable. We already heard about the impressive fall in prices since 2008 [by 82%, from 115 % of GNI p.c. in 2008 to 22 % in 2012]. The biggest drop occurred in developing countries, where prices fell by 30% annually between 2008 and 2011 alone. A</a:t>
            </a:r>
            <a:r>
              <a:rPr lang="en-US" sz="1200" kern="1200" baseline="0" dirty="0" smtClean="0">
                <a:solidFill>
                  <a:schemeClr val="tx1"/>
                </a:solidFill>
                <a:latin typeface="Verdana" pitchFamily="34" charset="0"/>
                <a:cs typeface="Arial" pitchFamily="34" charset="0"/>
              </a:rPr>
              <a:t>t the same time, fixed broadband remains unaffordable in most low-income countries.</a:t>
            </a:r>
            <a:endParaRPr lang="en-US" dirty="0" smtClean="0"/>
          </a:p>
          <a:p>
            <a:pPr lvl="0" algn="just"/>
            <a:r>
              <a:rPr lang="en-US" dirty="0" smtClean="0"/>
              <a:t>For the first time, ITU collected price data for mobile-broadband</a:t>
            </a:r>
            <a:r>
              <a:rPr lang="en-US" baseline="0" dirty="0" smtClean="0"/>
              <a:t> services, for around 130 countries. They are all featured in the report. Overall results show that:</a:t>
            </a:r>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Verdana" pitchFamily="34" charset="0"/>
                <a:ea typeface="+mn-ea"/>
                <a:cs typeface="Arial" pitchFamily="34" charset="0"/>
              </a:rPr>
              <a:t>First, mobile-broadband, </a:t>
            </a:r>
            <a:r>
              <a:rPr lang="en-US" dirty="0" smtClean="0"/>
              <a:t>similar to fixed-broadband, </a:t>
            </a:r>
            <a:r>
              <a:rPr lang="en-US" sz="1200" kern="1200" dirty="0" smtClean="0">
                <a:solidFill>
                  <a:schemeClr val="tx1"/>
                </a:solidFill>
                <a:effectLst/>
                <a:latin typeface="Verdana" pitchFamily="34" charset="0"/>
                <a:ea typeface="+mn-ea"/>
                <a:cs typeface="Arial" pitchFamily="34" charset="0"/>
              </a:rPr>
              <a:t>is relatively affordable in the developed world, while services are much less affordable in the developing world. </a:t>
            </a:r>
            <a:endParaRPr lang="en-US" dirty="0" smtClean="0"/>
          </a:p>
          <a:p>
            <a:pPr lvl="0" algn="just"/>
            <a:r>
              <a:rPr lang="en-US" dirty="0" smtClean="0"/>
              <a:t>Second, price data comparisons between fixed- and mobile-broadband packages show</a:t>
            </a:r>
            <a:r>
              <a:rPr lang="en-US" baseline="0" dirty="0" smtClean="0"/>
              <a:t> that mobile-broadband services are often cheaper than comparable fixed-broadband services, especially in developing countries and for low data-volume offers. </a:t>
            </a:r>
          </a:p>
          <a:p>
            <a:pPr lvl="0" algn="just"/>
            <a:endParaRPr lang="fr-CH" baseline="0" dirty="0" smtClean="0"/>
          </a:p>
          <a:p>
            <a:pPr lvl="0" algn="just"/>
            <a:r>
              <a:rPr lang="fr-CH" baseline="0" dirty="0" smtClean="0"/>
              <a:t>[The report </a:t>
            </a:r>
            <a:r>
              <a:rPr lang="fr-CH" baseline="0" dirty="0" err="1" smtClean="0"/>
              <a:t>therefore</a:t>
            </a:r>
            <a:r>
              <a:rPr lang="fr-CH" baseline="0" dirty="0" smtClean="0"/>
              <a:t> </a:t>
            </a:r>
            <a:r>
              <a:rPr lang="fr-CH" baseline="0" dirty="0" err="1" smtClean="0"/>
              <a:t>emphasizes</a:t>
            </a:r>
            <a:r>
              <a:rPr lang="fr-CH" baseline="0" dirty="0" smtClean="0"/>
              <a:t> the </a:t>
            </a:r>
            <a:r>
              <a:rPr lang="fr-CH" baseline="0" dirty="0" err="1" smtClean="0"/>
              <a:t>need</a:t>
            </a:r>
            <a:r>
              <a:rPr lang="fr-CH" baseline="0" dirty="0" smtClean="0"/>
              <a:t> for </a:t>
            </a:r>
            <a:r>
              <a:rPr lang="fr-CH" baseline="0" dirty="0" err="1" smtClean="0"/>
              <a:t>policy</a:t>
            </a:r>
            <a:r>
              <a:rPr lang="fr-CH" baseline="0" dirty="0" smtClean="0"/>
              <a:t> </a:t>
            </a:r>
            <a:r>
              <a:rPr lang="fr-CH" baseline="0" dirty="0" err="1" smtClean="0"/>
              <a:t>makers</a:t>
            </a:r>
            <a:r>
              <a:rPr lang="fr-CH" baseline="0" dirty="0" smtClean="0"/>
              <a:t> to </a:t>
            </a:r>
            <a:r>
              <a:rPr lang="en-US" baseline="0" dirty="0" smtClean="0"/>
              <a:t>monitor the affordability of ICT services and identify regulatory policies that bring down </a:t>
            </a:r>
            <a:r>
              <a:rPr lang="en-US" baseline="0" smtClean="0"/>
              <a:t>prices.]</a:t>
            </a:r>
            <a:endParaRPr lang="en-US" baseline="0" dirty="0" smtClean="0"/>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200" dirty="0" smtClean="0"/>
              <a:t>[Among typical mobile-broadband plans offered, post-paid handset-based services tend to be the cheapest.]</a:t>
            </a:r>
          </a:p>
          <a:p>
            <a:pPr marL="0" marR="0" lvl="0" indent="0" algn="just" defTabSz="914400" rtl="0" eaLnBrk="1" fontAlgn="base" latinLnBrk="0" hangingPunct="1">
              <a:lnSpc>
                <a:spcPct val="100000"/>
              </a:lnSpc>
              <a:spcBef>
                <a:spcPct val="30000"/>
              </a:spcBef>
              <a:spcAft>
                <a:spcPct val="0"/>
              </a:spcAft>
              <a:buClrTx/>
              <a:buSzTx/>
              <a:buFontTx/>
              <a:buNone/>
              <a:tabLst/>
              <a:defRPr/>
            </a:pPr>
            <a:endParaRPr lang="en-US" sz="1200" i="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46125"/>
            <a:ext cx="6615113" cy="3721100"/>
          </a:xfrm>
        </p:spPr>
      </p:sp>
      <p:sp>
        <p:nvSpPr>
          <p:cNvPr id="3" name="Notes Placeholder 2"/>
          <p:cNvSpPr>
            <a:spLocks noGrp="1"/>
          </p:cNvSpPr>
          <p:nvPr>
            <p:ph type="body" idx="1"/>
          </p:nvPr>
        </p:nvSpPr>
        <p:spPr/>
        <p:txBody>
          <a:bodyPr>
            <a:normAutofit fontScale="85000" lnSpcReduction="10000"/>
          </a:bodyPr>
          <a:lstStyle/>
          <a:p>
            <a:pPr algn="just"/>
            <a:r>
              <a:rPr lang="en-US" dirty="0" smtClean="0"/>
              <a:t>This</a:t>
            </a:r>
            <a:r>
              <a:rPr lang="en-US" baseline="0" dirty="0" smtClean="0"/>
              <a:t> year’s r</a:t>
            </a:r>
            <a:r>
              <a:rPr lang="en-US" dirty="0" smtClean="0"/>
              <a:t>eport presents </a:t>
            </a:r>
            <a:r>
              <a:rPr lang="en-US" dirty="0"/>
              <a:t>the first-ever model to </a:t>
            </a:r>
            <a:r>
              <a:rPr lang="en-US" dirty="0" smtClean="0"/>
              <a:t>quantify the world’s digital natives. This is a </a:t>
            </a:r>
            <a:r>
              <a:rPr lang="en-US" dirty="0"/>
              <a:t>term used to characterize young people born during the digital age and growing up using ICTs. Data on the </a:t>
            </a:r>
            <a:r>
              <a:rPr lang="en-US" dirty="0" smtClean="0"/>
              <a:t>digital </a:t>
            </a:r>
            <a:r>
              <a:rPr lang="en-US" dirty="0"/>
              <a:t>natives </a:t>
            </a:r>
            <a:r>
              <a:rPr lang="en-US" dirty="0" smtClean="0"/>
              <a:t>population are </a:t>
            </a:r>
            <a:r>
              <a:rPr lang="en-US" dirty="0"/>
              <a:t>provided for 180 </a:t>
            </a:r>
            <a:r>
              <a:rPr lang="en-US" dirty="0" smtClean="0"/>
              <a:t>countries.</a:t>
            </a:r>
            <a:endParaRPr lang="en-US" sz="1200" kern="1200" dirty="0">
              <a:solidFill>
                <a:schemeClr val="tx1"/>
              </a:solidFill>
              <a:effectLst/>
              <a:latin typeface="Verdana" pitchFamily="34" charset="0"/>
              <a:ea typeface="+mn-ea"/>
              <a:cs typeface="Arial" pitchFamily="34" charset="0"/>
            </a:endParaRPr>
          </a:p>
          <a:p>
            <a:pPr algn="just"/>
            <a:r>
              <a:rPr lang="en-US" sz="1200" kern="1200" dirty="0" smtClean="0">
                <a:solidFill>
                  <a:schemeClr val="tx1"/>
                </a:solidFill>
                <a:effectLst/>
                <a:latin typeface="Verdana" pitchFamily="34" charset="0"/>
                <a:ea typeface="+mn-ea"/>
                <a:cs typeface="Arial" pitchFamily="34" charset="0"/>
              </a:rPr>
              <a:t>According to our model, in 2012 around 5% of the world population were digital natives, or 30% cent of the world’s youth. It means that the digital natives are, globally speaking, still a minority of today’s youth. </a:t>
            </a:r>
          </a:p>
          <a:p>
            <a:pPr algn="just"/>
            <a:r>
              <a:rPr lang="en-US" sz="1200" kern="1200" dirty="0" smtClean="0">
                <a:solidFill>
                  <a:schemeClr val="tx1"/>
                </a:solidFill>
                <a:effectLst/>
                <a:latin typeface="Verdana" pitchFamily="34" charset="0"/>
                <a:ea typeface="+mn-ea"/>
                <a:cs typeface="Arial" pitchFamily="34" charset="0"/>
              </a:rPr>
              <a:t>Data also show that the </a:t>
            </a:r>
            <a:r>
              <a:rPr lang="en-US" sz="1200" kern="1200" baseline="0" dirty="0" smtClean="0">
                <a:solidFill>
                  <a:schemeClr val="tx1"/>
                </a:solidFill>
                <a:effectLst/>
                <a:latin typeface="Verdana" pitchFamily="34" charset="0"/>
                <a:ea typeface="+mn-ea"/>
                <a:cs typeface="Arial" pitchFamily="34" charset="0"/>
              </a:rPr>
              <a:t>proportion of digital natives is more than twice as high in developed countries, compared to developing countries.</a:t>
            </a:r>
            <a:r>
              <a:rPr lang="en-US" sz="1200" kern="1200" dirty="0" smtClean="0">
                <a:solidFill>
                  <a:schemeClr val="tx1"/>
                </a:solidFill>
                <a:effectLst/>
                <a:latin typeface="Verdana" pitchFamily="34" charset="0"/>
                <a:ea typeface="+mn-ea"/>
                <a:cs typeface="Arial" pitchFamily="34" charset="0"/>
              </a:rPr>
              <a:t> This is in line with differences in Internet access and use.</a:t>
            </a:r>
            <a:endParaRPr lang="en-US" sz="1200" kern="1200" baseline="0" dirty="0" smtClean="0">
              <a:solidFill>
                <a:schemeClr val="tx1"/>
              </a:solidFill>
              <a:effectLst/>
              <a:latin typeface="Verdana" pitchFamily="34" charset="0"/>
              <a:ea typeface="+mn-ea"/>
              <a:cs typeface="Arial" pitchFamily="34" charset="0"/>
            </a:endParaRPr>
          </a:p>
          <a:p>
            <a:pPr algn="just"/>
            <a:r>
              <a:rPr lang="en-US" sz="1200" kern="1200" baseline="0" dirty="0" smtClean="0">
                <a:solidFill>
                  <a:schemeClr val="tx1"/>
                </a:solidFill>
                <a:effectLst/>
                <a:latin typeface="Verdana" pitchFamily="34" charset="0"/>
                <a:ea typeface="+mn-ea"/>
                <a:cs typeface="Arial" pitchFamily="34" charset="0"/>
              </a:rPr>
              <a:t>Our findings also show that young people are almost twice as networked as the average population. In other words, the percentage of Internet users is much higher among the younger people than among the other age groups. We call this age gap. This gap is even more pronounced in the developing world. For example, in Eritrea, Internet usage among young people is almost 3 times as high as the average, whereas in Sweden (the other end of the spectrum), there is little difference among Internet usage between young people and others.</a:t>
            </a:r>
          </a:p>
          <a:p>
            <a:pPr marL="0" marR="0" indent="0" algn="just" defTabSz="914400" rtl="0" eaLnBrk="1" fontAlgn="base" latinLnBrk="0" hangingPunct="1">
              <a:lnSpc>
                <a:spcPct val="100000"/>
              </a:lnSpc>
              <a:spcBef>
                <a:spcPct val="30000"/>
              </a:spcBef>
              <a:spcAft>
                <a:spcPct val="0"/>
              </a:spcAft>
              <a:buClrTx/>
              <a:buSzTx/>
              <a:buFontTx/>
              <a:buNone/>
              <a:tabLst/>
              <a:defRPr/>
            </a:pPr>
            <a:r>
              <a:rPr lang="fr-CH" sz="1200" kern="1200" dirty="0" smtClean="0">
                <a:solidFill>
                  <a:schemeClr val="tx1"/>
                </a:solidFill>
                <a:effectLst/>
                <a:latin typeface="Verdana" pitchFamily="34" charset="0"/>
                <a:ea typeface="+mn-ea"/>
                <a:cs typeface="Arial" pitchFamily="34" charset="0"/>
              </a:rPr>
              <a:t>The report </a:t>
            </a:r>
            <a:r>
              <a:rPr lang="fr-CH" sz="1200" kern="1200" dirty="0" err="1" smtClean="0">
                <a:solidFill>
                  <a:schemeClr val="tx1"/>
                </a:solidFill>
                <a:effectLst/>
                <a:latin typeface="Verdana" pitchFamily="34" charset="0"/>
                <a:ea typeface="+mn-ea"/>
                <a:cs typeface="Arial" pitchFamily="34" charset="0"/>
              </a:rPr>
              <a:t>also</a:t>
            </a:r>
            <a:r>
              <a:rPr lang="fr-CH" sz="1200" kern="1200" dirty="0" smtClean="0">
                <a:solidFill>
                  <a:schemeClr val="tx1"/>
                </a:solidFill>
                <a:effectLst/>
                <a:latin typeface="Verdana" pitchFamily="34" charset="0"/>
                <a:ea typeface="+mn-ea"/>
                <a:cs typeface="Arial" pitchFamily="34" charset="0"/>
              </a:rPr>
              <a:t> shows </a:t>
            </a:r>
            <a:r>
              <a:rPr lang="fr-CH" sz="1200" kern="1200" dirty="0" err="1" smtClean="0">
                <a:solidFill>
                  <a:schemeClr val="tx1"/>
                </a:solidFill>
                <a:effectLst/>
                <a:latin typeface="Verdana" pitchFamily="34" charset="0"/>
                <a:ea typeface="+mn-ea"/>
                <a:cs typeface="Arial" pitchFamily="34" charset="0"/>
              </a:rPr>
              <a:t>that</a:t>
            </a:r>
            <a:r>
              <a:rPr lang="fr-CH" sz="1200" kern="1200" dirty="0" smtClean="0">
                <a:solidFill>
                  <a:schemeClr val="tx1"/>
                </a:solidFill>
                <a:effectLst/>
                <a:latin typeface="Verdana" pitchFamily="34" charset="0"/>
                <a:ea typeface="+mn-ea"/>
                <a:cs typeface="Arial" pitchFamily="34" charset="0"/>
              </a:rPr>
              <a:t> more </a:t>
            </a:r>
            <a:r>
              <a:rPr lang="fr-CH" sz="1200" kern="1200" dirty="0" err="1" smtClean="0">
                <a:solidFill>
                  <a:schemeClr val="tx1"/>
                </a:solidFill>
                <a:effectLst/>
                <a:latin typeface="Verdana" pitchFamily="34" charset="0"/>
                <a:ea typeface="+mn-ea"/>
                <a:cs typeface="Arial" pitchFamily="34" charset="0"/>
              </a:rPr>
              <a:t>than</a:t>
            </a:r>
            <a:r>
              <a:rPr lang="fr-CH" sz="1200" kern="1200" dirty="0" smtClean="0">
                <a:solidFill>
                  <a:schemeClr val="tx1"/>
                </a:solidFill>
                <a:effectLst/>
                <a:latin typeface="Verdana" pitchFamily="34" charset="0"/>
                <a:ea typeface="+mn-ea"/>
                <a:cs typeface="Arial" pitchFamily="34" charset="0"/>
              </a:rPr>
              <a:t> 50% [</a:t>
            </a:r>
            <a:r>
              <a:rPr lang="en-US" sz="1200" kern="1200" dirty="0" smtClean="0">
                <a:solidFill>
                  <a:schemeClr val="tx1"/>
                </a:solidFill>
                <a:effectLst/>
                <a:latin typeface="Verdana" pitchFamily="34" charset="0"/>
                <a:ea typeface="+mn-ea"/>
                <a:cs typeface="Arial" pitchFamily="34" charset="0"/>
              </a:rPr>
              <a:t>53 per cent] of today’s young Internet users in the developing world are not yet digital natives because they have only started</a:t>
            </a:r>
            <a:r>
              <a:rPr lang="en-US" sz="1200" kern="1200" baseline="0" dirty="0" smtClean="0">
                <a:solidFill>
                  <a:schemeClr val="tx1"/>
                </a:solidFill>
                <a:effectLst/>
                <a:latin typeface="Verdana" pitchFamily="34" charset="0"/>
                <a:ea typeface="+mn-ea"/>
                <a:cs typeface="Arial" pitchFamily="34" charset="0"/>
              </a:rPr>
              <a:t> to use the Internet recently, </a:t>
            </a:r>
            <a:r>
              <a:rPr lang="en-US" sz="1200" kern="1200" dirty="0" smtClean="0">
                <a:solidFill>
                  <a:schemeClr val="tx1"/>
                </a:solidFill>
                <a:effectLst/>
                <a:latin typeface="Verdana" pitchFamily="34" charset="0"/>
                <a:ea typeface="+mn-ea"/>
                <a:cs typeface="Arial" pitchFamily="34" charset="0"/>
              </a:rPr>
              <a:t>they are still ‘newcomers’. However, with the recent growth</a:t>
            </a:r>
            <a:r>
              <a:rPr lang="en-US" sz="1200" kern="1200" baseline="0" dirty="0" smtClean="0">
                <a:solidFill>
                  <a:schemeClr val="tx1"/>
                </a:solidFill>
                <a:effectLst/>
                <a:latin typeface="Verdana" pitchFamily="34" charset="0"/>
                <a:ea typeface="+mn-ea"/>
                <a:cs typeface="Arial" pitchFamily="34" charset="0"/>
              </a:rPr>
              <a:t> in Internet user penetration, many more young people will become digital natives in the near future. We therefore estimate that w</a:t>
            </a:r>
            <a:r>
              <a:rPr lang="en-US" sz="1200" kern="1200" dirty="0" smtClean="0">
                <a:solidFill>
                  <a:schemeClr val="tx1"/>
                </a:solidFill>
                <a:effectLst/>
                <a:latin typeface="Verdana" pitchFamily="34" charset="0"/>
                <a:ea typeface="+mn-ea"/>
                <a:cs typeface="Arial" pitchFamily="34" charset="0"/>
              </a:rPr>
              <a:t>ithin the next five years, the digital native population in developing countries will more than double.</a:t>
            </a:r>
          </a:p>
          <a:p>
            <a:pPr marL="0" marR="0" indent="0" algn="just"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Verdana" pitchFamily="34" charset="0"/>
              <a:ea typeface="+mn-ea"/>
              <a:cs typeface="Arial" pitchFamily="34" charset="0"/>
            </a:endParaRPr>
          </a:p>
          <a:p>
            <a:pPr marL="0" marR="0" indent="0" algn="just"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Verdana" pitchFamily="34" charset="0"/>
                <a:ea typeface="+mn-ea"/>
                <a:cs typeface="Arial" pitchFamily="34" charset="0"/>
              </a:rPr>
              <a:t>Note: ITU</a:t>
            </a:r>
            <a:r>
              <a:rPr lang="en-US" sz="1200" kern="1200" baseline="0" dirty="0" smtClean="0">
                <a:solidFill>
                  <a:schemeClr val="tx1"/>
                </a:solidFill>
                <a:effectLst/>
                <a:latin typeface="Verdana" pitchFamily="34" charset="0"/>
                <a:ea typeface="+mn-ea"/>
                <a:cs typeface="Arial" pitchFamily="34" charset="0"/>
              </a:rPr>
              <a:t> data show that o</a:t>
            </a:r>
            <a:r>
              <a:rPr lang="en-US" sz="1200" kern="1200" dirty="0" smtClean="0">
                <a:solidFill>
                  <a:schemeClr val="tx1"/>
                </a:solidFill>
                <a:effectLst/>
                <a:latin typeface="Verdana" pitchFamily="34" charset="0"/>
                <a:ea typeface="+mn-ea"/>
                <a:cs typeface="Arial" pitchFamily="34" charset="0"/>
              </a:rPr>
              <a:t>ver the past five years, Internet usage has increased significantly in the </a:t>
            </a:r>
            <a:r>
              <a:rPr lang="en-US" sz="1200" i="1" kern="1200" dirty="0" smtClean="0">
                <a:solidFill>
                  <a:schemeClr val="tx1"/>
                </a:solidFill>
                <a:effectLst/>
                <a:latin typeface="Verdana" pitchFamily="34" charset="0"/>
                <a:ea typeface="+mn-ea"/>
                <a:cs typeface="Arial" pitchFamily="34" charset="0"/>
              </a:rPr>
              <a:t>developing world</a:t>
            </a:r>
            <a:r>
              <a:rPr lang="en-US" sz="1200" kern="1200" dirty="0" smtClean="0">
                <a:solidFill>
                  <a:schemeClr val="tx1"/>
                </a:solidFill>
                <a:effectLst/>
                <a:latin typeface="Verdana" pitchFamily="34" charset="0"/>
                <a:ea typeface="+mn-ea"/>
                <a:cs typeface="Arial" pitchFamily="34" charset="0"/>
              </a:rPr>
              <a:t>, from 12 percent in 2007 to 31 per cent in 2012. </a:t>
            </a:r>
          </a:p>
          <a:p>
            <a:pPr algn="just"/>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46125"/>
            <a:ext cx="6615113" cy="3721100"/>
          </a:xfrm>
        </p:spPr>
      </p:sp>
      <p:sp>
        <p:nvSpPr>
          <p:cNvPr id="3" name="Notes Placeholder 2"/>
          <p:cNvSpPr>
            <a:spLocks noGrp="1"/>
          </p:cNvSpPr>
          <p:nvPr>
            <p:ph type="body" idx="1"/>
          </p:nvPr>
        </p:nvSpPr>
        <p:spPr/>
        <p:txBody>
          <a:bodyPr>
            <a:normAutofit fontScale="85000" lnSpcReduction="20000"/>
          </a:bodyPr>
          <a:lstStyle/>
          <a:p>
            <a:r>
              <a:rPr lang="en-US" dirty="0" smtClean="0"/>
              <a:t>Finally, this </a:t>
            </a:r>
            <a:r>
              <a:rPr lang="en-US" dirty="0"/>
              <a:t>year’s </a:t>
            </a:r>
            <a:r>
              <a:rPr lang="en-US" dirty="0" smtClean="0"/>
              <a:t>MIS </a:t>
            </a:r>
            <a:r>
              <a:rPr lang="en-US" dirty="0"/>
              <a:t>report </a:t>
            </a:r>
            <a:r>
              <a:rPr lang="en-US" dirty="0" smtClean="0"/>
              <a:t>takes </a:t>
            </a:r>
            <a:r>
              <a:rPr lang="en-US" dirty="0"/>
              <a:t>a closer look at the evolution and current state of play of </a:t>
            </a:r>
            <a:r>
              <a:rPr lang="en-US" dirty="0" smtClean="0"/>
              <a:t>TV</a:t>
            </a:r>
            <a:r>
              <a:rPr lang="en-US" baseline="0" dirty="0" smtClean="0"/>
              <a:t> broadcasting </a:t>
            </a:r>
            <a:r>
              <a:rPr lang="en-US" dirty="0" smtClean="0"/>
              <a:t>services.</a:t>
            </a:r>
          </a:p>
          <a:p>
            <a:pPr marL="0" indent="0">
              <a:buFont typeface="Arial" panose="020B0604020202020204" pitchFamily="34" charset="0"/>
              <a:buNone/>
            </a:pPr>
            <a:r>
              <a:rPr lang="en-US" dirty="0" smtClean="0"/>
              <a:t>Today, almost 80% </a:t>
            </a:r>
            <a:r>
              <a:rPr lang="en-US" dirty="0"/>
              <a:t>of households worldwide </a:t>
            </a:r>
            <a:r>
              <a:rPr lang="en-US" dirty="0" smtClean="0"/>
              <a:t>have </a:t>
            </a:r>
            <a:r>
              <a:rPr lang="en-US" dirty="0"/>
              <a:t>a </a:t>
            </a:r>
            <a:r>
              <a:rPr lang="en-US" dirty="0" smtClean="0"/>
              <a:t>TV. </a:t>
            </a:r>
            <a:r>
              <a:rPr lang="en-US" dirty="0"/>
              <a:t>This </a:t>
            </a:r>
            <a:r>
              <a:rPr lang="en-US" dirty="0" smtClean="0"/>
              <a:t>makes TV </a:t>
            </a:r>
            <a:r>
              <a:rPr lang="en-US" dirty="0"/>
              <a:t>much more pervasive than </a:t>
            </a:r>
            <a:r>
              <a:rPr lang="en-US" dirty="0" smtClean="0"/>
              <a:t>most other ICTs.</a:t>
            </a:r>
          </a:p>
          <a:p>
            <a:pPr marL="0" indent="0">
              <a:buFont typeface="Arial" panose="020B0604020202020204" pitchFamily="34" charset="0"/>
              <a:buNone/>
            </a:pPr>
            <a:r>
              <a:rPr lang="en-US" dirty="0" smtClean="0"/>
              <a:t>Between 2008 and 2012, the </a:t>
            </a:r>
            <a:r>
              <a:rPr lang="en-US" dirty="0"/>
              <a:t>world witnessed a massive shift from analogue to digital TV </a:t>
            </a:r>
            <a:r>
              <a:rPr lang="en-US" dirty="0" smtClean="0"/>
              <a:t>reception. </a:t>
            </a:r>
            <a:r>
              <a:rPr lang="en-US" dirty="0"/>
              <a:t>The halfway mark was passed in </a:t>
            </a:r>
            <a:r>
              <a:rPr lang="en-US" dirty="0" smtClean="0"/>
              <a:t>2012 when more households received digital than analogue signals.  (55 </a:t>
            </a:r>
            <a:r>
              <a:rPr lang="en-US" dirty="0"/>
              <a:t>per cent of households with a TV received digital TV </a:t>
            </a:r>
            <a:r>
              <a:rPr lang="en-US" dirty="0" smtClean="0"/>
              <a:t>signals in 2012, </a:t>
            </a:r>
            <a:r>
              <a:rPr lang="en-US" dirty="0"/>
              <a:t>compared with 30 per cent in </a:t>
            </a:r>
            <a:r>
              <a:rPr lang="en-US" dirty="0" smtClean="0"/>
              <a:t>2008).</a:t>
            </a:r>
          </a:p>
          <a:p>
            <a:pPr algn="just"/>
            <a:r>
              <a:rPr lang="en-US" dirty="0" smtClean="0"/>
              <a:t>The report shows that traditional multichannel TV platforms</a:t>
            </a:r>
            <a:r>
              <a:rPr lang="en-US" baseline="0" dirty="0" smtClean="0"/>
              <a:t> [</a:t>
            </a:r>
            <a:r>
              <a:rPr lang="en-US" dirty="0" smtClean="0"/>
              <a:t>such as cable and satellite TV] face increasing competition from new service providers. For example, digital cable subscriptions and digital terrestrial TV (DTT)</a:t>
            </a:r>
            <a:r>
              <a:rPr lang="en-US" baseline="0" dirty="0" smtClean="0"/>
              <a:t> </a:t>
            </a:r>
            <a:r>
              <a:rPr lang="en-US" dirty="0" smtClean="0"/>
              <a:t>more than doubled between 2008 and 2012.</a:t>
            </a:r>
            <a:r>
              <a:rPr lang="en-US" baseline="0" dirty="0" smtClean="0"/>
              <a:t> </a:t>
            </a:r>
            <a:r>
              <a:rPr lang="en-US" dirty="0" smtClean="0"/>
              <a:t> </a:t>
            </a:r>
          </a:p>
          <a:p>
            <a:pPr algn="just"/>
            <a:r>
              <a:rPr lang="en-US" dirty="0" smtClean="0"/>
              <a:t>But</a:t>
            </a:r>
            <a:r>
              <a:rPr lang="en-US" baseline="0" dirty="0" smtClean="0"/>
              <a:t> t</a:t>
            </a:r>
            <a:r>
              <a:rPr lang="en-US" dirty="0" smtClean="0"/>
              <a:t>he technology that had the highest growth was IPTV, with total subscriptions increasing more than fourfold, although in absolute terms it still represents only a marginal share of total households with a TV</a:t>
            </a:r>
            <a:r>
              <a:rPr lang="en-US" baseline="0" dirty="0" smtClean="0"/>
              <a:t> (5%).</a:t>
            </a:r>
            <a:r>
              <a:rPr lang="en-US" dirty="0" smtClean="0"/>
              <a:t>  </a:t>
            </a:r>
          </a:p>
          <a:p>
            <a:pPr algn="just"/>
            <a:endParaRPr lang="en-US" dirty="0" smtClean="0"/>
          </a:p>
          <a:p>
            <a:pPr algn="just"/>
            <a:r>
              <a:rPr lang="en-US" dirty="0" smtClean="0"/>
              <a:t>[In addition, audiovisual delivery over the Internet is becoming more and more popular. Particularly through over-the-top (OTT) audiovisual content providers, such as YouTube, Netflix, the Chinese </a:t>
            </a:r>
            <a:r>
              <a:rPr lang="en-US" dirty="0" err="1" smtClean="0"/>
              <a:t>PPLive</a:t>
            </a:r>
            <a:r>
              <a:rPr lang="en-US" dirty="0" smtClean="0"/>
              <a:t> and many traditional broadcasting stations that offer streaming or downloading of TV and video content on the Internet.  </a:t>
            </a:r>
          </a:p>
          <a:p>
            <a:pPr marL="0" marR="0" indent="0" algn="just" defTabSz="914400" rtl="0" eaLnBrk="1" fontAlgn="base" latinLnBrk="0" hangingPunct="1">
              <a:lnSpc>
                <a:spcPct val="100000"/>
              </a:lnSpc>
              <a:spcBef>
                <a:spcPct val="30000"/>
              </a:spcBef>
              <a:spcAft>
                <a:spcPct val="0"/>
              </a:spcAft>
              <a:buClrTx/>
              <a:buSzTx/>
              <a:buFontTx/>
              <a:buNone/>
              <a:tabLst/>
              <a:defRPr/>
            </a:pPr>
            <a:r>
              <a:rPr lang="en-US" sz="1200" dirty="0" smtClean="0"/>
              <a:t>The </a:t>
            </a:r>
            <a:r>
              <a:rPr lang="en-US" sz="1200" baseline="0" dirty="0" smtClean="0"/>
              <a:t>report recommends that p</a:t>
            </a:r>
            <a:r>
              <a:rPr lang="en-US" sz="1200" dirty="0" smtClean="0"/>
              <a:t>rogress could be accelerated by the adoption of national strategies and roadmaps for the digital switchover, including the setting of clear targets and deadlines to monitor progress.]</a:t>
            </a:r>
          </a:p>
          <a:p>
            <a:pPr algn="just"/>
            <a:endParaRPr lang="en-US" dirty="0" smtClean="0"/>
          </a:p>
          <a:p>
            <a:pPr algn="just"/>
            <a:r>
              <a:rPr lang="en-US" dirty="0" smtClean="0"/>
              <a:t>[if question: more accurate metrics are necessary in order to precisely measure the uptake of OTT TV, and to compare it with traditional TV uptake] </a:t>
            </a:r>
          </a:p>
          <a:p>
            <a:pPr marL="171450" indent="-171450">
              <a:buFont typeface="Arial" panose="020B0604020202020204" pitchFamily="34" charset="0"/>
              <a:buChar char="•"/>
            </a:pP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9203" name="Rectangle 3"/>
          <p:cNvSpPr>
            <a:spLocks noGrp="1" noChangeArrowheads="1"/>
          </p:cNvSpPr>
          <p:nvPr>
            <p:ph type="ctrTitle"/>
          </p:nvPr>
        </p:nvSpPr>
        <p:spPr>
          <a:xfrm>
            <a:off x="685800" y="1099811"/>
            <a:ext cx="7772400" cy="1323439"/>
          </a:xfrm>
        </p:spPr>
        <p:txBody>
          <a:bodyPr/>
          <a:lstStyle>
            <a:lvl1pPr>
              <a:defRPr sz="4000" baseline="0">
                <a:solidFill>
                  <a:srgbClr val="464653"/>
                </a:solidFill>
              </a:defRPr>
            </a:lvl1pPr>
          </a:lstStyle>
          <a:p>
            <a:r>
              <a:rPr lang="en-US" dirty="0"/>
              <a:t>Click to edit Master title style</a:t>
            </a:r>
          </a:p>
        </p:txBody>
      </p:sp>
      <p:sp>
        <p:nvSpPr>
          <p:cNvPr id="179204" name="Rectangle 4"/>
          <p:cNvSpPr>
            <a:spLocks noGrp="1" noChangeArrowheads="1"/>
          </p:cNvSpPr>
          <p:nvPr>
            <p:ph type="subTitle" idx="1"/>
          </p:nvPr>
        </p:nvSpPr>
        <p:spPr>
          <a:xfrm>
            <a:off x="1371600" y="2571750"/>
            <a:ext cx="6400800" cy="1835944"/>
          </a:xfrm>
        </p:spPr>
        <p:txBody>
          <a:bodyPr/>
          <a:lstStyle>
            <a:lvl1pPr marL="0" indent="0" algn="ctr">
              <a:buFont typeface="Wingdings" pitchFamily="2" charset="2"/>
              <a:buNone/>
              <a:defRPr sz="2400"/>
            </a:lvl1pPr>
          </a:lstStyle>
          <a:p>
            <a:r>
              <a:rPr lang="en-US"/>
              <a:t>Click to edit Master subtitle style</a:t>
            </a:r>
          </a:p>
        </p:txBody>
      </p:sp>
      <p:sp>
        <p:nvSpPr>
          <p:cNvPr id="179207" name="Text Box 7"/>
          <p:cNvSpPr txBox="1">
            <a:spLocks noChangeArrowheads="1"/>
          </p:cNvSpPr>
          <p:nvPr/>
        </p:nvSpPr>
        <p:spPr bwMode="auto">
          <a:xfrm>
            <a:off x="7620001" y="4631531"/>
            <a:ext cx="1292341" cy="507831"/>
          </a:xfrm>
          <a:prstGeom prst="rect">
            <a:avLst/>
          </a:prstGeom>
          <a:noFill/>
          <a:ln w="9525">
            <a:noFill/>
            <a:miter lim="800000"/>
            <a:headEnd/>
            <a:tailEnd/>
          </a:ln>
          <a:effectLst/>
        </p:spPr>
        <p:txBody>
          <a:bodyPr wrap="none">
            <a:spAutoFit/>
          </a:bodyPr>
          <a:lstStyle/>
          <a:p>
            <a:pPr>
              <a:lnSpc>
                <a:spcPct val="90000"/>
              </a:lnSpc>
              <a:buClrTx/>
              <a:buFontTx/>
              <a:buNone/>
            </a:pPr>
            <a:r>
              <a:rPr lang="en-US" sz="1000" dirty="0">
                <a:solidFill>
                  <a:schemeClr val="bg1"/>
                </a:solidFill>
                <a:latin typeface="Univers" pitchFamily="34" charset="0"/>
              </a:rPr>
              <a:t>International</a:t>
            </a:r>
            <a:br>
              <a:rPr lang="en-US" sz="1000" dirty="0">
                <a:solidFill>
                  <a:schemeClr val="bg1"/>
                </a:solidFill>
                <a:latin typeface="Univers" pitchFamily="34" charset="0"/>
              </a:rPr>
            </a:br>
            <a:r>
              <a:rPr lang="en-US" sz="1000" dirty="0">
                <a:solidFill>
                  <a:schemeClr val="bg1"/>
                </a:solidFill>
                <a:latin typeface="Univers" pitchFamily="34" charset="0"/>
              </a:rPr>
              <a:t>Telecommunication</a:t>
            </a:r>
            <a:br>
              <a:rPr lang="en-US" sz="1000" dirty="0">
                <a:solidFill>
                  <a:schemeClr val="bg1"/>
                </a:solidFill>
                <a:latin typeface="Univers" pitchFamily="34" charset="0"/>
              </a:rPr>
            </a:br>
            <a:r>
              <a:rPr lang="en-US" sz="1000" dirty="0">
                <a:solidFill>
                  <a:schemeClr val="bg1"/>
                </a:solidFill>
                <a:latin typeface="Univers" pitchFamily="34" charset="0"/>
              </a:rPr>
              <a:t>Union</a:t>
            </a:r>
          </a:p>
        </p:txBody>
      </p:sp>
      <p:sp>
        <p:nvSpPr>
          <p:cNvPr id="179208" name="Rectangle 8"/>
          <p:cNvSpPr>
            <a:spLocks noChangeArrowheads="1"/>
          </p:cNvSpPr>
          <p:nvPr/>
        </p:nvSpPr>
        <p:spPr bwMode="auto">
          <a:xfrm>
            <a:off x="6426200" y="3257550"/>
            <a:ext cx="52900" cy="184666"/>
          </a:xfrm>
          <a:prstGeom prst="rect">
            <a:avLst/>
          </a:prstGeom>
          <a:noFill/>
          <a:ln w="9525">
            <a:noFill/>
            <a:miter lim="800000"/>
            <a:headEnd/>
            <a:tailEnd/>
          </a:ln>
        </p:spPr>
        <p:txBody>
          <a:bodyPr wrap="none" lIns="0" tIns="0" rIns="0" bIns="0">
            <a:spAutoFit/>
          </a:bodyPr>
          <a:lstStyle/>
          <a:p>
            <a:pPr>
              <a:buClrTx/>
              <a:buFontTx/>
              <a:buNone/>
            </a:pPr>
            <a:r>
              <a:rPr lang="en-US" sz="1200" b="1" dirty="0">
                <a:solidFill>
                  <a:srgbClr val="0C4B84"/>
                </a:solidFill>
                <a:latin typeface="Verdana" pitchFamily="34" charset="0"/>
              </a:rPr>
              <a:t> </a:t>
            </a:r>
            <a:endParaRPr lang="en-US" sz="2400" dirty="0">
              <a:latin typeface="Verdana" pitchFamily="34" charset="0"/>
            </a:endParaRPr>
          </a:p>
        </p:txBody>
      </p:sp>
      <p:sp>
        <p:nvSpPr>
          <p:cNvPr id="179209" name="Rectangle 9"/>
          <p:cNvSpPr>
            <a:spLocks noChangeArrowheads="1"/>
          </p:cNvSpPr>
          <p:nvPr/>
        </p:nvSpPr>
        <p:spPr bwMode="auto">
          <a:xfrm>
            <a:off x="7319964" y="3393282"/>
            <a:ext cx="52900" cy="184666"/>
          </a:xfrm>
          <a:prstGeom prst="rect">
            <a:avLst/>
          </a:prstGeom>
          <a:noFill/>
          <a:ln w="9525">
            <a:noFill/>
            <a:miter lim="800000"/>
            <a:headEnd/>
            <a:tailEnd/>
          </a:ln>
        </p:spPr>
        <p:txBody>
          <a:bodyPr wrap="none" lIns="0" tIns="0" rIns="0" bIns="0">
            <a:spAutoFit/>
          </a:bodyPr>
          <a:lstStyle/>
          <a:p>
            <a:pPr>
              <a:buClrTx/>
              <a:buFontTx/>
              <a:buNone/>
            </a:pPr>
            <a:r>
              <a:rPr lang="en-US" sz="1200" b="1" dirty="0">
                <a:solidFill>
                  <a:srgbClr val="0C4B84"/>
                </a:solidFill>
                <a:latin typeface="Verdana" pitchFamily="34" charset="0"/>
              </a:rPr>
              <a:t> </a:t>
            </a:r>
            <a:endParaRPr lang="en-US" sz="2400" dirty="0">
              <a:latin typeface="Verdana" pitchFamily="34" charset="0"/>
            </a:endParaRPr>
          </a:p>
        </p:txBody>
      </p:sp>
      <p:sp>
        <p:nvSpPr>
          <p:cNvPr id="179210" name="Rectangle 10"/>
          <p:cNvSpPr>
            <a:spLocks noChangeArrowheads="1"/>
          </p:cNvSpPr>
          <p:nvPr/>
        </p:nvSpPr>
        <p:spPr bwMode="auto">
          <a:xfrm>
            <a:off x="5280025" y="3601641"/>
            <a:ext cx="44884" cy="153888"/>
          </a:xfrm>
          <a:prstGeom prst="rect">
            <a:avLst/>
          </a:prstGeom>
          <a:noFill/>
          <a:ln w="9525">
            <a:noFill/>
            <a:miter lim="800000"/>
            <a:headEnd/>
            <a:tailEnd/>
          </a:ln>
        </p:spPr>
        <p:txBody>
          <a:bodyPr wrap="none" lIns="0" tIns="0" rIns="0" bIns="0">
            <a:spAutoFit/>
          </a:bodyPr>
          <a:lstStyle/>
          <a:p>
            <a:pPr>
              <a:buClrTx/>
              <a:buFontTx/>
              <a:buNone/>
            </a:pPr>
            <a:r>
              <a:rPr lang="en-US" sz="1000" dirty="0">
                <a:solidFill>
                  <a:srgbClr val="000000"/>
                </a:solidFill>
                <a:latin typeface="Verdana" pitchFamily="34" charset="0"/>
              </a:rPr>
              <a:t> </a:t>
            </a:r>
            <a:endParaRPr lang="en-US" sz="2400" dirty="0">
              <a:latin typeface="Verdana" pitchFamily="34" charset="0"/>
            </a:endParaRPr>
          </a:p>
        </p:txBody>
      </p:sp>
      <p:sp>
        <p:nvSpPr>
          <p:cNvPr id="179225" name="Line 25"/>
          <p:cNvSpPr>
            <a:spLocks noChangeShapeType="1"/>
          </p:cNvSpPr>
          <p:nvPr userDrawn="1"/>
        </p:nvSpPr>
        <p:spPr bwMode="auto">
          <a:xfrm flipH="1">
            <a:off x="395288" y="4893469"/>
            <a:ext cx="8280400" cy="0"/>
          </a:xfrm>
          <a:prstGeom prst="line">
            <a:avLst/>
          </a:prstGeom>
          <a:noFill/>
          <a:ln w="22225" cap="rnd">
            <a:solidFill>
              <a:srgbClr val="C0C0C0"/>
            </a:solidFill>
            <a:prstDash val="sysDot"/>
            <a:round/>
            <a:headEnd/>
            <a:tailEnd/>
          </a:ln>
          <a:effectLst/>
        </p:spPr>
        <p:txBody>
          <a:bodyPr/>
          <a:lstStyle/>
          <a:p>
            <a:endParaRPr lang="en-US" dirty="0"/>
          </a:p>
        </p:txBody>
      </p:sp>
      <p:pic>
        <p:nvPicPr>
          <p:cNvPr id="179229" name="Picture 29" descr="BandoBleusurblanc-E"/>
          <p:cNvPicPr>
            <a:picLocks noChangeAspect="1" noChangeArrowheads="1"/>
          </p:cNvPicPr>
          <p:nvPr userDrawn="1"/>
        </p:nvPicPr>
        <p:blipFill>
          <a:blip r:embed="rId2" cstate="print"/>
          <a:srcRect l="55139"/>
          <a:stretch>
            <a:fillRect/>
          </a:stretch>
        </p:blipFill>
        <p:spPr bwMode="auto">
          <a:xfrm>
            <a:off x="6948488" y="86916"/>
            <a:ext cx="2051050" cy="586978"/>
          </a:xfrm>
          <a:prstGeom prst="rect">
            <a:avLst/>
          </a:prstGeom>
          <a:noFill/>
        </p:spPr>
      </p:pic>
      <p:sp>
        <p:nvSpPr>
          <p:cNvPr id="179230" name="Line 30"/>
          <p:cNvSpPr>
            <a:spLocks noChangeShapeType="1"/>
          </p:cNvSpPr>
          <p:nvPr userDrawn="1"/>
        </p:nvSpPr>
        <p:spPr bwMode="auto">
          <a:xfrm flipH="1">
            <a:off x="395289" y="411956"/>
            <a:ext cx="4105275" cy="0"/>
          </a:xfrm>
          <a:prstGeom prst="line">
            <a:avLst/>
          </a:prstGeom>
          <a:noFill/>
          <a:ln w="22225" cap="rnd">
            <a:solidFill>
              <a:srgbClr val="C0C0C0"/>
            </a:solidFill>
            <a:prstDash val="sysDot"/>
            <a:round/>
            <a:headEnd/>
            <a:tailEnd/>
          </a:ln>
          <a:effectLst/>
        </p:spPr>
        <p:txBody>
          <a:bodyPr/>
          <a:lstStyle/>
          <a:p>
            <a:endParaRPr lang="en-US" dirty="0"/>
          </a:p>
        </p:txBody>
      </p:sp>
      <p:sp>
        <p:nvSpPr>
          <p:cNvPr id="179231" name="Text Box 31"/>
          <p:cNvSpPr txBox="1">
            <a:spLocks noChangeArrowheads="1"/>
          </p:cNvSpPr>
          <p:nvPr userDrawn="1"/>
        </p:nvSpPr>
        <p:spPr bwMode="auto">
          <a:xfrm>
            <a:off x="4418014" y="303610"/>
            <a:ext cx="2674937" cy="261610"/>
          </a:xfrm>
          <a:prstGeom prst="rect">
            <a:avLst/>
          </a:prstGeom>
          <a:noFill/>
          <a:ln w="9525">
            <a:noFill/>
            <a:miter lim="800000"/>
            <a:headEnd/>
            <a:tailEnd/>
          </a:ln>
          <a:effectLst/>
        </p:spPr>
        <p:txBody>
          <a:bodyPr>
            <a:spAutoFit/>
          </a:bodyPr>
          <a:lstStyle/>
          <a:p>
            <a:pPr algn="r">
              <a:buClrTx/>
              <a:buFontTx/>
              <a:buNone/>
            </a:pPr>
            <a:r>
              <a:rPr lang="en-US" sz="1100" b="1" dirty="0">
                <a:solidFill>
                  <a:srgbClr val="1B5BA2"/>
                </a:solidFill>
                <a:latin typeface="Arial" pitchFamily="34" charset="0"/>
              </a:rPr>
              <a:t>Committed to Connecting the World</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81A4E81-4832-46F8-8700-6A308FE4B16B}" type="slidenum">
              <a:rPr lang="en-US"/>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5653" y="789385"/>
            <a:ext cx="1661993" cy="38945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4" y="789385"/>
            <a:ext cx="5678487" cy="38945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967AD30-3FD4-447E-B6A1-4589E9CCD06F}" type="slidenum">
              <a:rPr lang="en-US"/>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46465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4213" y="1329612"/>
            <a:ext cx="7772400" cy="3354307"/>
          </a:xfrm>
        </p:spPr>
        <p:txBody>
          <a:bodyPr/>
          <a:lstStyle>
            <a:lvl1pPr>
              <a:defRPr baseline="0">
                <a:solidFill>
                  <a:srgbClr val="464653"/>
                </a:solidFill>
              </a:defRPr>
            </a:lvl1pPr>
            <a:lvl2pPr>
              <a:defRPr baseline="0">
                <a:solidFill>
                  <a:srgbClr val="464653"/>
                </a:solidFill>
              </a:defRPr>
            </a:lvl2pPr>
            <a:lvl3pPr>
              <a:defRPr sz="2200" baseline="0">
                <a:solidFill>
                  <a:srgbClr val="464653"/>
                </a:solidFill>
              </a:defRPr>
            </a:lvl3pPr>
            <a:lvl4pPr>
              <a:defRPr baseline="0">
                <a:solidFill>
                  <a:srgbClr val="464653"/>
                </a:solidFill>
              </a:defRPr>
            </a:lvl4pPr>
            <a:lvl5pPr>
              <a:defRPr baseline="0">
                <a:solidFill>
                  <a:srgbClr val="46465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2A9BF754-678C-467B-9968-67239D948F6A}" type="slidenum">
              <a:rPr lang="en-US"/>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323439"/>
          </a:xfrm>
        </p:spPr>
        <p:txBody>
          <a:bodyPr anchor="t"/>
          <a:lstStyle>
            <a:lvl1pPr algn="l">
              <a:defRPr sz="4000" b="1" cap="all" baseline="0">
                <a:solidFill>
                  <a:srgbClr val="46465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CCA746F-6024-4676-9C39-DBE7D5FE1569}" type="slidenum">
              <a:rPr lang="en-US"/>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464653"/>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4213" y="1383506"/>
            <a:ext cx="3810000" cy="3300413"/>
          </a:xfrm>
        </p:spPr>
        <p:txBody>
          <a:bodyPr/>
          <a:lstStyle>
            <a:lvl1pPr>
              <a:defRPr sz="2800" baseline="0">
                <a:solidFill>
                  <a:srgbClr val="464653"/>
                </a:solidFill>
              </a:defRPr>
            </a:lvl1pPr>
            <a:lvl2pPr>
              <a:defRPr sz="2400" baseline="0">
                <a:solidFill>
                  <a:srgbClr val="464653"/>
                </a:solidFill>
              </a:defRPr>
            </a:lvl2pPr>
            <a:lvl3pPr>
              <a:defRPr sz="2000" baseline="0">
                <a:solidFill>
                  <a:srgbClr val="464653"/>
                </a:solidFill>
              </a:defRPr>
            </a:lvl3pPr>
            <a:lvl4pPr>
              <a:defRPr sz="1800" baseline="0">
                <a:solidFill>
                  <a:srgbClr val="464653"/>
                </a:solidFill>
              </a:defRPr>
            </a:lvl4pPr>
            <a:lvl5pPr>
              <a:defRPr sz="1800" baseline="0">
                <a:solidFill>
                  <a:srgbClr val="4646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6613" y="1383506"/>
            <a:ext cx="3810000" cy="3300413"/>
          </a:xfrm>
        </p:spPr>
        <p:txBody>
          <a:bodyPr/>
          <a:lstStyle>
            <a:lvl1pPr>
              <a:defRPr sz="2800" baseline="0">
                <a:solidFill>
                  <a:srgbClr val="464653"/>
                </a:solidFill>
              </a:defRPr>
            </a:lvl1pPr>
            <a:lvl2pPr>
              <a:defRPr sz="2400" baseline="0">
                <a:solidFill>
                  <a:srgbClr val="464653"/>
                </a:solidFill>
              </a:defRPr>
            </a:lvl2pPr>
            <a:lvl3pPr>
              <a:defRPr sz="2000" baseline="0">
                <a:solidFill>
                  <a:srgbClr val="464653"/>
                </a:solidFill>
              </a:defRPr>
            </a:lvl3pPr>
            <a:lvl4pPr>
              <a:defRPr sz="1800" baseline="0">
                <a:solidFill>
                  <a:srgbClr val="464653"/>
                </a:solidFill>
              </a:defRPr>
            </a:lvl4pPr>
            <a:lvl5pPr>
              <a:defRPr sz="1800" baseline="0">
                <a:solidFill>
                  <a:srgbClr val="4646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1312BB2B-6564-4226-8A83-793B208E1940}" type="slidenum">
              <a:rPr lang="en-US"/>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763771"/>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275607"/>
            <a:ext cx="4040188" cy="610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69672"/>
            <a:ext cx="4040188" cy="272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009" y="138361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869672"/>
            <a:ext cx="4041775" cy="272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6AD7AD28-2EE2-491F-B2D5-E2C6B48777DD}" type="slidenum">
              <a:rPr lang="en-US"/>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8D4A808A-7121-49D0-B732-4EB154DA385D}" type="slidenum">
              <a:rPr lang="en-US"/>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53A0032-E62F-4FF9-BD46-2200BECF4731}" type="slidenum">
              <a:rPr lang="en-US"/>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8439"/>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BB6162B-53F6-4492-81CD-F50F66B0CDB1}" type="slidenum">
              <a:rPr lang="en-US"/>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25394"/>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0D9EE88-4FDF-4F23-AF32-C3356005EDCE}" type="slidenum">
              <a:rPr lang="en-US"/>
              <a:pPr/>
              <a:t>‹#›</a:t>
            </a:fld>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Watermark"/>
          <p:cNvPicPr>
            <a:picLocks noChangeAspect="1" noChangeArrowheads="1"/>
          </p:cNvPicPr>
          <p:nvPr/>
        </p:nvPicPr>
        <p:blipFill>
          <a:blip r:embed="rId13" cstate="print"/>
          <a:srcRect l="6723" b="12773"/>
          <a:stretch>
            <a:fillRect/>
          </a:stretch>
        </p:blipFill>
        <p:spPr bwMode="auto">
          <a:xfrm>
            <a:off x="1" y="607219"/>
            <a:ext cx="6467475" cy="4536281"/>
          </a:xfrm>
          <a:prstGeom prst="rect">
            <a:avLst/>
          </a:prstGeom>
          <a:noFill/>
        </p:spPr>
      </p:pic>
      <p:sp>
        <p:nvSpPr>
          <p:cNvPr id="1092" name="Line 68"/>
          <p:cNvSpPr>
            <a:spLocks noChangeShapeType="1"/>
          </p:cNvSpPr>
          <p:nvPr userDrawn="1"/>
        </p:nvSpPr>
        <p:spPr bwMode="auto">
          <a:xfrm flipH="1">
            <a:off x="395288" y="4893469"/>
            <a:ext cx="8280400" cy="0"/>
          </a:xfrm>
          <a:prstGeom prst="line">
            <a:avLst/>
          </a:prstGeom>
          <a:noFill/>
          <a:ln w="22225" cap="rnd">
            <a:solidFill>
              <a:srgbClr val="C0C0C0"/>
            </a:solidFill>
            <a:prstDash val="sysDot"/>
            <a:round/>
            <a:headEnd/>
            <a:tailEnd/>
          </a:ln>
          <a:effectLst/>
        </p:spPr>
        <p:txBody>
          <a:bodyPr/>
          <a:lstStyle/>
          <a:p>
            <a:endParaRPr lang="en-US" dirty="0"/>
          </a:p>
        </p:txBody>
      </p:sp>
      <p:sp>
        <p:nvSpPr>
          <p:cNvPr id="1026" name="Rectangle 2"/>
          <p:cNvSpPr>
            <a:spLocks noGrp="1" noChangeArrowheads="1"/>
          </p:cNvSpPr>
          <p:nvPr>
            <p:ph type="title"/>
          </p:nvPr>
        </p:nvSpPr>
        <p:spPr bwMode="auto">
          <a:xfrm>
            <a:off x="685800" y="737504"/>
            <a:ext cx="7772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4213" y="1383506"/>
            <a:ext cx="7772400" cy="3300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89" name="Rectangle 65"/>
          <p:cNvSpPr>
            <a:spLocks noChangeArrowheads="1"/>
          </p:cNvSpPr>
          <p:nvPr/>
        </p:nvSpPr>
        <p:spPr bwMode="auto">
          <a:xfrm>
            <a:off x="251520" y="4801791"/>
            <a:ext cx="4166493" cy="246221"/>
          </a:xfrm>
          <a:prstGeom prst="rect">
            <a:avLst/>
          </a:prstGeom>
          <a:solidFill>
            <a:schemeClr val="bg1"/>
          </a:solidFill>
          <a:ln w="9525">
            <a:noFill/>
            <a:miter lim="800000"/>
            <a:headEnd/>
            <a:tailEnd/>
          </a:ln>
          <a:effectLst/>
        </p:spPr>
        <p:txBody>
          <a:bodyPr wrap="square">
            <a:spAutoFit/>
          </a:bodyPr>
          <a:lstStyle/>
          <a:p>
            <a:pPr eaLnBrk="1" hangingPunct="1">
              <a:buClrTx/>
              <a:buFontTx/>
              <a:buNone/>
            </a:pPr>
            <a:r>
              <a:rPr lang="en-US" sz="1000" smtClean="0">
                <a:solidFill>
                  <a:srgbClr val="0E438A"/>
                </a:solidFill>
                <a:latin typeface="Zurich BT" charset="0"/>
                <a:cs typeface="Times New Roman" pitchFamily="18" charset="0"/>
              </a:rPr>
              <a:t>Innovation and Sustainable</a:t>
            </a:r>
            <a:r>
              <a:rPr lang="en-US" sz="1000" baseline="0" smtClean="0">
                <a:solidFill>
                  <a:srgbClr val="0E438A"/>
                </a:solidFill>
                <a:latin typeface="Zurich BT" charset="0"/>
                <a:cs typeface="Times New Roman" pitchFamily="18" charset="0"/>
              </a:rPr>
              <a:t> Development, New York, 10 Dec 2013</a:t>
            </a:r>
            <a:endParaRPr lang="en-US" sz="1000" dirty="0">
              <a:solidFill>
                <a:srgbClr val="0E438A"/>
              </a:solidFill>
              <a:latin typeface="Zurich BT" charset="0"/>
              <a:cs typeface="Times New Roman" pitchFamily="18" charset="0"/>
            </a:endParaRPr>
          </a:p>
        </p:txBody>
      </p:sp>
      <p:pic>
        <p:nvPicPr>
          <p:cNvPr id="1095" name="Picture 71" descr="BandoBleusurblanc-E"/>
          <p:cNvPicPr>
            <a:picLocks noChangeAspect="1" noChangeArrowheads="1"/>
          </p:cNvPicPr>
          <p:nvPr userDrawn="1"/>
        </p:nvPicPr>
        <p:blipFill>
          <a:blip r:embed="rId14" cstate="print"/>
          <a:srcRect l="55139"/>
          <a:stretch>
            <a:fillRect/>
          </a:stretch>
        </p:blipFill>
        <p:spPr bwMode="auto">
          <a:xfrm>
            <a:off x="6948488" y="86916"/>
            <a:ext cx="2051050" cy="586978"/>
          </a:xfrm>
          <a:prstGeom prst="rect">
            <a:avLst/>
          </a:prstGeom>
          <a:noFill/>
        </p:spPr>
      </p:pic>
      <p:sp>
        <p:nvSpPr>
          <p:cNvPr id="1097" name="Text Box 73"/>
          <p:cNvSpPr txBox="1">
            <a:spLocks noChangeArrowheads="1"/>
          </p:cNvSpPr>
          <p:nvPr userDrawn="1"/>
        </p:nvSpPr>
        <p:spPr bwMode="auto">
          <a:xfrm>
            <a:off x="4418014" y="303610"/>
            <a:ext cx="2674937" cy="261610"/>
          </a:xfrm>
          <a:prstGeom prst="rect">
            <a:avLst/>
          </a:prstGeom>
          <a:noFill/>
          <a:ln w="9525">
            <a:noFill/>
            <a:miter lim="800000"/>
            <a:headEnd/>
            <a:tailEnd/>
          </a:ln>
          <a:effectLst/>
        </p:spPr>
        <p:txBody>
          <a:bodyPr>
            <a:spAutoFit/>
          </a:bodyPr>
          <a:lstStyle/>
          <a:p>
            <a:pPr algn="r">
              <a:buClrTx/>
              <a:buFontTx/>
              <a:buNone/>
            </a:pPr>
            <a:r>
              <a:rPr lang="en-US" sz="1100" b="1" dirty="0">
                <a:solidFill>
                  <a:srgbClr val="1B5BA2"/>
                </a:solidFill>
                <a:latin typeface="Arial" pitchFamily="34" charset="0"/>
              </a:rPr>
              <a:t>Committed to Connecting the World</a:t>
            </a:r>
          </a:p>
        </p:txBody>
      </p:sp>
      <p:sp>
        <p:nvSpPr>
          <p:cNvPr id="1098" name="Line 74"/>
          <p:cNvSpPr>
            <a:spLocks noChangeShapeType="1"/>
          </p:cNvSpPr>
          <p:nvPr userDrawn="1"/>
        </p:nvSpPr>
        <p:spPr bwMode="auto">
          <a:xfrm flipH="1">
            <a:off x="395289" y="411956"/>
            <a:ext cx="4105275" cy="0"/>
          </a:xfrm>
          <a:prstGeom prst="line">
            <a:avLst/>
          </a:prstGeom>
          <a:noFill/>
          <a:ln w="22225" cap="rnd">
            <a:solidFill>
              <a:srgbClr val="C0C0C0"/>
            </a:solidFill>
            <a:prstDash val="sysDot"/>
            <a:round/>
            <a:headEnd/>
            <a:tailEnd/>
          </a:ln>
          <a:effectLst/>
        </p:spPr>
        <p:txBody>
          <a:bodyPr/>
          <a:lstStyle/>
          <a:p>
            <a:endParaRPr lang="en-US" dirty="0"/>
          </a:p>
        </p:txBody>
      </p:sp>
      <p:sp>
        <p:nvSpPr>
          <p:cNvPr id="1067" name="Rectangle 43"/>
          <p:cNvSpPr>
            <a:spLocks noGrp="1" noChangeArrowheads="1"/>
          </p:cNvSpPr>
          <p:nvPr>
            <p:ph type="sldNum" sz="quarter" idx="4"/>
          </p:nvPr>
        </p:nvSpPr>
        <p:spPr bwMode="auto">
          <a:xfrm>
            <a:off x="8386316" y="4786313"/>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buClrTx/>
              <a:buFontTx/>
              <a:buNone/>
              <a:defRPr sz="1000">
                <a:solidFill>
                  <a:srgbClr val="0E438A"/>
                </a:solidFill>
                <a:latin typeface="Zurich BT" charset="0"/>
                <a:cs typeface="Times New Roman" pitchFamily="18" charset="0"/>
              </a:defRPr>
            </a:lvl1pPr>
          </a:lstStyle>
          <a:p>
            <a:fld id="{DFDED36F-ECC5-4F21-8E73-2556CAFC733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200" b="1" baseline="0">
          <a:solidFill>
            <a:srgbClr val="464653"/>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tu.int/ict" TargetMode="External"/><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7" name="Rectangle 3"/>
          <p:cNvSpPr>
            <a:spLocks noGrp="1" noChangeArrowheads="1"/>
          </p:cNvSpPr>
          <p:nvPr>
            <p:ph type="subTitle" idx="1"/>
          </p:nvPr>
        </p:nvSpPr>
        <p:spPr>
          <a:xfrm>
            <a:off x="2987824" y="843558"/>
            <a:ext cx="6084168" cy="3563541"/>
          </a:xfrm>
        </p:spPr>
        <p:txBody>
          <a:bodyPr/>
          <a:lstStyle/>
          <a:p>
            <a:r>
              <a:rPr lang="en-US" sz="3200" b="1" smtClean="0">
                <a:solidFill>
                  <a:srgbClr val="993366"/>
                </a:solidFill>
                <a:cs typeface="Arial" pitchFamily="34" charset="0"/>
              </a:rPr>
              <a:t>Measuring the Information Society </a:t>
            </a:r>
            <a:r>
              <a:rPr lang="en-US" sz="3200" b="1" dirty="0" smtClean="0">
                <a:solidFill>
                  <a:srgbClr val="993366"/>
                </a:solidFill>
                <a:cs typeface="Arial" pitchFamily="34" charset="0"/>
              </a:rPr>
              <a:t>2013 </a:t>
            </a:r>
          </a:p>
          <a:p>
            <a:pPr algn="l"/>
            <a:endParaRPr lang="en-US" sz="2800" b="1" dirty="0">
              <a:solidFill>
                <a:schemeClr val="tx2"/>
              </a:solidFill>
              <a:cs typeface="Arial" pitchFamily="34" charset="0"/>
            </a:endParaRPr>
          </a:p>
          <a:p>
            <a:r>
              <a:rPr lang="en-US" sz="2800" smtClean="0">
                <a:solidFill>
                  <a:srgbClr val="1B5BA2"/>
                </a:solidFill>
                <a:cs typeface="Arial" pitchFamily="34" charset="0"/>
              </a:rPr>
              <a:t>Malcolm Johnson, ITU</a:t>
            </a:r>
          </a:p>
          <a:p>
            <a:endParaRPr lang="en-US" sz="2800">
              <a:solidFill>
                <a:srgbClr val="1B5BA2"/>
              </a:solidFill>
              <a:cs typeface="Arial" pitchFamily="34" charset="0"/>
            </a:endParaRPr>
          </a:p>
          <a:p>
            <a:r>
              <a:rPr lang="en-US" sz="1600" smtClean="0">
                <a:solidFill>
                  <a:srgbClr val="1B5BA2"/>
                </a:solidFill>
                <a:cs typeface="Arial" pitchFamily="34" charset="0"/>
              </a:rPr>
              <a:t>Innovation and Sustainable Development: Data and Evidence to support Policy Makers</a:t>
            </a:r>
          </a:p>
          <a:p>
            <a:r>
              <a:rPr lang="en-US" sz="1600" smtClean="0">
                <a:solidFill>
                  <a:srgbClr val="1B5BA2"/>
                </a:solidFill>
                <a:cs typeface="Arial" pitchFamily="34" charset="0"/>
              </a:rPr>
              <a:t>New York, 10 December 2013 </a:t>
            </a:r>
            <a:endParaRPr lang="en-US" sz="1600" dirty="0">
              <a:solidFill>
                <a:srgbClr val="1B5BA2"/>
              </a:solidFill>
              <a:cs typeface="Arial" pitchFamily="34" charset="0"/>
            </a:endParaRPr>
          </a:p>
          <a:p>
            <a:pPr algn="l"/>
            <a:endParaRPr lang="en-US" sz="2000" b="1" dirty="0">
              <a:cs typeface="Arial" pitchFamily="34" charset="0"/>
            </a:endParaRPr>
          </a:p>
          <a:p>
            <a:pPr algn="l"/>
            <a:endParaRPr lang="en-US" sz="2000" b="1" dirty="0" smtClean="0">
              <a:cs typeface="Arial" pitchFamily="34" charset="0"/>
            </a:endParaRPr>
          </a:p>
          <a:p>
            <a:pPr algn="l"/>
            <a:endParaRPr lang="en-US" sz="2000" b="1" dirty="0" smtClean="0">
              <a:cs typeface="Arial" pitchFamily="34" charset="0"/>
            </a:endParaRPr>
          </a:p>
          <a:p>
            <a:pPr algn="l"/>
            <a:endParaRPr lang="en-US" sz="2000" b="1" dirty="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19522"/>
            <a:ext cx="2232248" cy="426647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8402346" y="4786313"/>
            <a:ext cx="325730" cy="246221"/>
          </a:xfrm>
        </p:spPr>
        <p:txBody>
          <a:bodyPr/>
          <a:lstStyle/>
          <a:p>
            <a:fld id="{DAC5C89D-57A9-4FD4-BBFC-70845F6329A6}" type="slidenum">
              <a:rPr lang="en-US"/>
              <a:pPr/>
              <a:t>10</a:t>
            </a:fld>
            <a:endParaRPr lang="en-US" dirty="0"/>
          </a:p>
        </p:txBody>
      </p:sp>
      <p:sp>
        <p:nvSpPr>
          <p:cNvPr id="1166338" name="Rectangle 2"/>
          <p:cNvSpPr>
            <a:spLocks noGrp="1" noChangeArrowheads="1"/>
          </p:cNvSpPr>
          <p:nvPr>
            <p:ph type="body" idx="1"/>
          </p:nvPr>
        </p:nvSpPr>
        <p:spPr>
          <a:xfrm>
            <a:off x="768243" y="1005576"/>
            <a:ext cx="7772400" cy="1674186"/>
          </a:xfrm>
        </p:spPr>
        <p:txBody>
          <a:bodyPr/>
          <a:lstStyle/>
          <a:p>
            <a:pPr algn="ctr">
              <a:buFont typeface="Wingdings" pitchFamily="2" charset="2"/>
              <a:buNone/>
            </a:pPr>
            <a:r>
              <a:rPr lang="en-US" sz="3600" dirty="0"/>
              <a:t>For further information</a:t>
            </a:r>
            <a:r>
              <a:rPr lang="en-US" sz="3600" dirty="0" smtClean="0"/>
              <a:t>:</a:t>
            </a:r>
            <a:endParaRPr lang="en-US" sz="2800" dirty="0" smtClean="0">
              <a:hlinkClick r:id="rId3"/>
            </a:endParaRPr>
          </a:p>
          <a:p>
            <a:pPr algn="ctr">
              <a:buFont typeface="Wingdings" pitchFamily="2" charset="2"/>
              <a:buNone/>
            </a:pPr>
            <a:r>
              <a:rPr lang="en-US" sz="2800" dirty="0" smtClean="0">
                <a:solidFill>
                  <a:srgbClr val="993366"/>
                </a:solidFill>
                <a:hlinkClick r:id="rId3"/>
              </a:rPr>
              <a:t>www.itu.int/go/mis2013</a:t>
            </a:r>
            <a:endParaRPr lang="fr-CH" dirty="0" smtClean="0"/>
          </a:p>
          <a:p>
            <a:pPr algn="ctr">
              <a:buFont typeface="Wingdings" pitchFamily="2" charset="2"/>
              <a:buNone/>
            </a:pPr>
            <a:endParaRPr lang="fr-CH" dirty="0" smtClean="0"/>
          </a:p>
          <a:p>
            <a:pPr algn="ctr">
              <a:buFont typeface="Wingdings" pitchFamily="2" charset="2"/>
              <a:buNone/>
            </a:pPr>
            <a:r>
              <a:rPr lang="fr-CH" dirty="0" err="1" smtClean="0"/>
              <a:t>infographics</a:t>
            </a:r>
            <a:r>
              <a:rPr lang="fr-CH" dirty="0" smtClean="0"/>
              <a:t>: </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889" y="3496336"/>
            <a:ext cx="1808403" cy="86409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685" y="3477683"/>
            <a:ext cx="1808403" cy="86409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4008" y="3477683"/>
            <a:ext cx="1871545" cy="89426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3585" y="3496336"/>
            <a:ext cx="1808403" cy="864096"/>
          </a:xfrm>
          <a:prstGeom prst="rect">
            <a:avLst/>
          </a:prstGeom>
        </p:spPr>
      </p:pic>
    </p:spTree>
    <p:extLst>
      <p:ext uri="{BB962C8B-B14F-4D97-AF65-F5344CB8AC3E}">
        <p14:creationId xmlns:p14="http://schemas.microsoft.com/office/powerpoint/2010/main" val="310881399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54438"/>
            <a:ext cx="8147248" cy="584775"/>
          </a:xfrm>
        </p:spPr>
        <p:txBody>
          <a:bodyPr/>
          <a:lstStyle/>
          <a:p>
            <a:r>
              <a:rPr lang="en-US" dirty="0" smtClean="0">
                <a:solidFill>
                  <a:srgbClr val="993366"/>
                </a:solidFill>
              </a:rPr>
              <a:t>MIS 2013</a:t>
            </a:r>
            <a:endParaRPr lang="en-US" dirty="0"/>
          </a:p>
        </p:txBody>
      </p:sp>
      <p:sp>
        <p:nvSpPr>
          <p:cNvPr id="12" name="Content Placeholder 11"/>
          <p:cNvSpPr>
            <a:spLocks noGrp="1"/>
          </p:cNvSpPr>
          <p:nvPr>
            <p:ph sz="half" idx="2"/>
          </p:nvPr>
        </p:nvSpPr>
        <p:spPr>
          <a:xfrm>
            <a:off x="3275856" y="1275606"/>
            <a:ext cx="5616624" cy="3600400"/>
          </a:xfrm>
        </p:spPr>
        <p:txBody>
          <a:bodyPr/>
          <a:lstStyle/>
          <a:p>
            <a:pPr marL="457200" indent="-457200">
              <a:spcBef>
                <a:spcPts val="1200"/>
              </a:spcBef>
              <a:buClr>
                <a:srgbClr val="990033"/>
              </a:buClr>
              <a:buFont typeface="+mj-lt"/>
              <a:buAutoNum type="arabicPeriod"/>
            </a:pPr>
            <a:r>
              <a:rPr lang="en-US" dirty="0" smtClean="0"/>
              <a:t>Latest key indicators</a:t>
            </a:r>
          </a:p>
          <a:p>
            <a:pPr marL="457200" indent="-457200">
              <a:spcBef>
                <a:spcPts val="1200"/>
              </a:spcBef>
              <a:buClr>
                <a:srgbClr val="990033"/>
              </a:buClr>
              <a:buFont typeface="+mj-lt"/>
              <a:buAutoNum type="arabicPeriod"/>
            </a:pPr>
            <a:r>
              <a:rPr lang="en-US" dirty="0" smtClean="0"/>
              <a:t>ICT Development Index (IDI)</a:t>
            </a:r>
          </a:p>
          <a:p>
            <a:pPr marL="457200" indent="-457200">
              <a:spcBef>
                <a:spcPts val="1200"/>
              </a:spcBef>
              <a:buClr>
                <a:srgbClr val="990033"/>
              </a:buClr>
              <a:buFont typeface="+mj-lt"/>
              <a:buAutoNum type="arabicPeriod"/>
            </a:pPr>
            <a:r>
              <a:rPr lang="en-US" dirty="0" smtClean="0"/>
              <a:t>Broadband pricing and affordability</a:t>
            </a:r>
          </a:p>
          <a:p>
            <a:pPr marL="457200" indent="-457200">
              <a:spcBef>
                <a:spcPts val="1200"/>
              </a:spcBef>
              <a:buClr>
                <a:srgbClr val="990033"/>
              </a:buClr>
              <a:buFont typeface="+mj-lt"/>
              <a:buAutoNum type="arabicPeriod"/>
            </a:pPr>
            <a:r>
              <a:rPr lang="en-US" dirty="0" smtClean="0"/>
              <a:t>Digital natives</a:t>
            </a:r>
          </a:p>
          <a:p>
            <a:pPr marL="457200" indent="-457200">
              <a:spcBef>
                <a:spcPts val="1200"/>
              </a:spcBef>
              <a:buClr>
                <a:srgbClr val="990033"/>
              </a:buClr>
              <a:buFont typeface="+mj-lt"/>
              <a:buAutoNum type="arabicPeriod"/>
            </a:pPr>
            <a:r>
              <a:rPr lang="fr-CH" dirty="0" smtClean="0"/>
              <a:t>Digital TV </a:t>
            </a:r>
            <a:r>
              <a:rPr lang="fr-CH" dirty="0" err="1" smtClean="0"/>
              <a:t>broadcasting</a:t>
            </a:r>
            <a:endParaRPr lang="fr-CH" dirty="0" smtClean="0"/>
          </a:p>
          <a:p>
            <a:pPr>
              <a:spcBef>
                <a:spcPts val="1200"/>
              </a:spcBef>
              <a:buClr>
                <a:srgbClr val="990033"/>
              </a:buClr>
              <a:buFont typeface="Wingdings" pitchFamily="2" charset="2"/>
              <a:buChar char="Ø"/>
            </a:pPr>
            <a:r>
              <a:rPr lang="fr-CH" sz="2000" i="1" dirty="0" err="1" smtClean="0"/>
              <a:t>Methodological</a:t>
            </a:r>
            <a:r>
              <a:rPr lang="fr-CH" sz="2000" i="1" dirty="0" smtClean="0"/>
              <a:t> and </a:t>
            </a:r>
            <a:r>
              <a:rPr lang="fr-CH" sz="2000" i="1" dirty="0" err="1" smtClean="0"/>
              <a:t>statistical</a:t>
            </a:r>
            <a:r>
              <a:rPr lang="fr-CH" sz="2000" i="1" dirty="0" smtClean="0"/>
              <a:t> annexes</a:t>
            </a:r>
            <a:endParaRPr lang="en-US" sz="2000" i="1" dirty="0"/>
          </a:p>
        </p:txBody>
      </p:sp>
      <p:sp>
        <p:nvSpPr>
          <p:cNvPr id="4" name="Slide Number Placeholder 3"/>
          <p:cNvSpPr>
            <a:spLocks noGrp="1"/>
          </p:cNvSpPr>
          <p:nvPr>
            <p:ph type="sldNum" sz="quarter" idx="10"/>
          </p:nvPr>
        </p:nvSpPr>
        <p:spPr>
          <a:xfrm>
            <a:off x="8472878" y="4786313"/>
            <a:ext cx="255198" cy="246221"/>
          </a:xfrm>
        </p:spPr>
        <p:txBody>
          <a:bodyPr/>
          <a:lstStyle/>
          <a:p>
            <a:fld id="{2A9BF754-678C-467B-9968-67239D948F6A}" type="slidenum">
              <a:rPr lang="en-US" smtClean="0"/>
              <a:pPr/>
              <a:t>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571" y="1203598"/>
            <a:ext cx="2257229" cy="3456384"/>
          </a:xfrm>
          <a:prstGeom prst="rect">
            <a:avLst/>
          </a:prstGeom>
        </p:spPr>
      </p:pic>
    </p:spTree>
    <p:extLst>
      <p:ext uri="{BB962C8B-B14F-4D97-AF65-F5344CB8AC3E}">
        <p14:creationId xmlns:p14="http://schemas.microsoft.com/office/powerpoint/2010/main" val="2997798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685800" y="554438"/>
            <a:ext cx="7772400" cy="584775"/>
          </a:xfrm>
        </p:spPr>
        <p:txBody>
          <a:bodyPr/>
          <a:lstStyle/>
          <a:p>
            <a:r>
              <a:rPr lang="en-US" dirty="0" smtClean="0">
                <a:solidFill>
                  <a:srgbClr val="993366"/>
                </a:solidFill>
              </a:rPr>
              <a:t>Broadband progress</a:t>
            </a:r>
            <a:endParaRPr lang="en-US" sz="3200" dirty="0">
              <a:solidFill>
                <a:srgbClr val="993366"/>
              </a:solidFill>
            </a:endParaRPr>
          </a:p>
        </p:txBody>
      </p:sp>
      <p:sp>
        <p:nvSpPr>
          <p:cNvPr id="15" name="Content Placeholder 14"/>
          <p:cNvSpPr>
            <a:spLocks noGrp="1"/>
          </p:cNvSpPr>
          <p:nvPr>
            <p:ph idx="1"/>
          </p:nvPr>
        </p:nvSpPr>
        <p:spPr>
          <a:xfrm>
            <a:off x="323528" y="1167594"/>
            <a:ext cx="4680521" cy="3687506"/>
          </a:xfrm>
        </p:spPr>
        <p:txBody>
          <a:bodyPr/>
          <a:lstStyle/>
          <a:p>
            <a:pPr>
              <a:buClr>
                <a:srgbClr val="993366"/>
              </a:buClr>
            </a:pPr>
            <a:r>
              <a:rPr lang="en-US" sz="2000" dirty="0" smtClean="0">
                <a:solidFill>
                  <a:srgbClr val="993366"/>
                </a:solidFill>
              </a:rPr>
              <a:t>Fixed</a:t>
            </a:r>
            <a:r>
              <a:rPr lang="en-US" sz="2000" dirty="0" smtClean="0"/>
              <a:t> broadband: </a:t>
            </a:r>
          </a:p>
          <a:p>
            <a:pPr lvl="1">
              <a:buClr>
                <a:srgbClr val="993366"/>
              </a:buClr>
            </a:pPr>
            <a:r>
              <a:rPr lang="en-US" sz="1600" dirty="0" smtClean="0"/>
              <a:t>double-digit growth rates in developing countries</a:t>
            </a:r>
          </a:p>
          <a:p>
            <a:pPr lvl="1">
              <a:buClr>
                <a:srgbClr val="993366"/>
              </a:buClr>
            </a:pPr>
            <a:r>
              <a:rPr lang="en-US" sz="1600" dirty="0" smtClean="0"/>
              <a:t>slowdown in developed countries</a:t>
            </a:r>
          </a:p>
          <a:p>
            <a:pPr lvl="1">
              <a:buClr>
                <a:srgbClr val="993366"/>
              </a:buClr>
            </a:pPr>
            <a:r>
              <a:rPr lang="en-US" sz="1600" dirty="0" smtClean="0"/>
              <a:t>divide remains substantial</a:t>
            </a:r>
            <a:endParaRPr lang="fr-CH" sz="1600" dirty="0" smtClean="0"/>
          </a:p>
          <a:p>
            <a:pPr marL="457200" lvl="1" indent="0">
              <a:buClr>
                <a:srgbClr val="993366"/>
              </a:buClr>
              <a:buNone/>
            </a:pPr>
            <a:endParaRPr lang="en-US" sz="1600" dirty="0" smtClean="0"/>
          </a:p>
          <a:p>
            <a:pPr>
              <a:buClr>
                <a:srgbClr val="993366"/>
              </a:buClr>
            </a:pPr>
            <a:r>
              <a:rPr lang="en-US" sz="2000" dirty="0" smtClean="0">
                <a:solidFill>
                  <a:srgbClr val="993366"/>
                </a:solidFill>
              </a:rPr>
              <a:t>Mobile</a:t>
            </a:r>
            <a:r>
              <a:rPr lang="en-US" sz="2000" dirty="0" smtClean="0"/>
              <a:t> broadband:</a:t>
            </a:r>
          </a:p>
          <a:p>
            <a:pPr lvl="1">
              <a:buClr>
                <a:srgbClr val="993366"/>
              </a:buClr>
            </a:pPr>
            <a:r>
              <a:rPr lang="en-US" sz="1600" dirty="0" smtClean="0"/>
              <a:t>3G population coverage 50% </a:t>
            </a:r>
          </a:p>
          <a:p>
            <a:pPr lvl="1">
              <a:buClr>
                <a:srgbClr val="993366"/>
              </a:buClr>
            </a:pPr>
            <a:r>
              <a:rPr lang="en-US" sz="1600" dirty="0"/>
              <a:t>2 billion </a:t>
            </a:r>
            <a:r>
              <a:rPr lang="en-US" sz="1600" dirty="0" smtClean="0"/>
              <a:t>subscriptions, mobile-broadband penetration 29.5%</a:t>
            </a:r>
          </a:p>
          <a:p>
            <a:pPr lvl="1">
              <a:buClr>
                <a:srgbClr val="993366"/>
              </a:buClr>
            </a:pPr>
            <a:r>
              <a:rPr lang="en-US" sz="1600" dirty="0" smtClean="0"/>
              <a:t>subscriptions in developing countries doubled in 2 years </a:t>
            </a:r>
            <a:endParaRPr lang="en-US" sz="1600" dirty="0"/>
          </a:p>
        </p:txBody>
      </p:sp>
      <p:sp>
        <p:nvSpPr>
          <p:cNvPr id="4" name="Slide Number Placeholder 3"/>
          <p:cNvSpPr>
            <a:spLocks noGrp="1"/>
          </p:cNvSpPr>
          <p:nvPr>
            <p:ph type="sldNum" sz="quarter" idx="10"/>
          </p:nvPr>
        </p:nvSpPr>
        <p:spPr>
          <a:xfrm>
            <a:off x="8472878" y="4786313"/>
            <a:ext cx="255198" cy="246221"/>
          </a:xfrm>
        </p:spPr>
        <p:txBody>
          <a:bodyPr/>
          <a:lstStyle/>
          <a:p>
            <a:fld id="{584E61B1-8F82-4E5A-B98D-C9025903541F}" type="slidenum">
              <a:rPr lang="en-US"/>
              <a:pPr/>
              <a:t>3</a:t>
            </a:fld>
            <a:endParaRPr lang="en-US" dirty="0"/>
          </a:p>
        </p:txBody>
      </p:sp>
      <p:sp>
        <p:nvSpPr>
          <p:cNvPr id="9" name="Text Box 6"/>
          <p:cNvSpPr txBox="1">
            <a:spLocks noChangeArrowheads="1"/>
          </p:cNvSpPr>
          <p:nvPr/>
        </p:nvSpPr>
        <p:spPr bwMode="white">
          <a:xfrm>
            <a:off x="5483130" y="4731990"/>
            <a:ext cx="2185214" cy="230832"/>
          </a:xfrm>
          <a:prstGeom prst="rect">
            <a:avLst/>
          </a:prstGeom>
          <a:noFill/>
          <a:ln w="76200" algn="ctr">
            <a:noFill/>
            <a:miter lim="800000"/>
            <a:headEnd/>
            <a:tailEnd/>
          </a:ln>
          <a:effectLst/>
        </p:spPr>
        <p:txBody>
          <a:bodyPr wrap="none">
            <a:spAutoFit/>
          </a:bodyPr>
          <a:lstStyle/>
          <a:p>
            <a:r>
              <a:rPr lang="en-US" sz="900" dirty="0">
                <a:solidFill>
                  <a:srgbClr val="000000"/>
                </a:solidFill>
                <a:latin typeface="Verdana" pitchFamily="34" charset="0"/>
                <a:cs typeface="Tahoma" pitchFamily="34" charset="0"/>
              </a:rPr>
              <a:t>Source: </a:t>
            </a:r>
            <a:r>
              <a:rPr lang="en-US" sz="900" dirty="0" smtClean="0">
                <a:solidFill>
                  <a:srgbClr val="000000"/>
                </a:solidFill>
                <a:latin typeface="Verdana" pitchFamily="34" charset="0"/>
                <a:cs typeface="Tahoma" pitchFamily="34" charset="0"/>
              </a:rPr>
              <a:t>ITU MIS 2013, * Estimate</a:t>
            </a:r>
            <a:endParaRPr lang="en-US" sz="900" dirty="0">
              <a:solidFill>
                <a:srgbClr val="000000"/>
              </a:solidFill>
              <a:latin typeface="Verdana" pitchFamily="34" charset="0"/>
              <a:cs typeface="Tahoma" pitchFamily="34" charset="0"/>
            </a:endParaRPr>
          </a:p>
        </p:txBody>
      </p:sp>
      <p:sp>
        <p:nvSpPr>
          <p:cNvPr id="10" name="Rectangle 9"/>
          <p:cNvSpPr/>
          <p:nvPr/>
        </p:nvSpPr>
        <p:spPr bwMode="auto">
          <a:xfrm>
            <a:off x="5286880" y="1167594"/>
            <a:ext cx="3888432" cy="32403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200" b="0" i="0" u="none" strike="noStrike" cap="none" normalizeH="0" baseline="0" dirty="0" smtClean="0">
                <a:ln>
                  <a:noFill/>
                </a:ln>
                <a:solidFill>
                  <a:schemeClr val="tx1"/>
                </a:solidFill>
                <a:effectLst/>
                <a:latin typeface="Verdana "/>
              </a:rPr>
              <a:t>Fixed</a:t>
            </a:r>
            <a:r>
              <a:rPr kumimoji="0" lang="en-US" sz="1200" b="0" i="0" u="none" strike="noStrike" cap="none" normalizeH="0" dirty="0" smtClean="0">
                <a:ln>
                  <a:noFill/>
                </a:ln>
                <a:solidFill>
                  <a:schemeClr val="tx1"/>
                </a:solidFill>
                <a:effectLst/>
                <a:latin typeface="Verdana "/>
              </a:rPr>
              <a:t> (wired)-</a:t>
            </a:r>
            <a:r>
              <a:rPr kumimoji="0" lang="en-US" sz="1200" b="0" i="0" u="none" strike="noStrike" cap="none" normalizeH="0" baseline="0" dirty="0" smtClean="0">
                <a:ln>
                  <a:noFill/>
                </a:ln>
                <a:solidFill>
                  <a:schemeClr val="tx1"/>
                </a:solidFill>
                <a:effectLst/>
                <a:latin typeface="Verdana "/>
              </a:rPr>
              <a:t>broadband</a:t>
            </a:r>
            <a:r>
              <a:rPr kumimoji="0" lang="en-US" sz="1200" b="0" i="0" u="none" strike="noStrike" cap="none" normalizeH="0" dirty="0" smtClean="0">
                <a:ln>
                  <a:noFill/>
                </a:ln>
                <a:solidFill>
                  <a:schemeClr val="tx1"/>
                </a:solidFill>
                <a:effectLst/>
                <a:latin typeface="Verdana "/>
              </a:rPr>
              <a:t> </a:t>
            </a:r>
            <a:r>
              <a:rPr lang="en-US" sz="1200" dirty="0" smtClean="0">
                <a:latin typeface="Verdana "/>
              </a:rPr>
              <a:t>penetration</a:t>
            </a:r>
            <a:r>
              <a:rPr kumimoji="0" lang="en-US" sz="1200" b="0" i="0" u="none" strike="noStrike" cap="none" normalizeH="0" baseline="0" dirty="0" smtClean="0">
                <a:ln>
                  <a:noFill/>
                </a:ln>
                <a:solidFill>
                  <a:schemeClr val="tx1"/>
                </a:solidFill>
                <a:effectLst/>
                <a:latin typeface="Verdana "/>
              </a:rPr>
              <a:t>,</a:t>
            </a:r>
            <a:r>
              <a:rPr kumimoji="0" lang="en-US" sz="1200" b="0" i="0" u="none" strike="noStrike" cap="none" normalizeH="0" dirty="0" smtClean="0">
                <a:ln>
                  <a:noFill/>
                </a:ln>
                <a:solidFill>
                  <a:schemeClr val="tx1"/>
                </a:solidFill>
                <a:effectLst/>
                <a:latin typeface="Verdana "/>
              </a:rPr>
              <a:t> 2003-2013*</a:t>
            </a:r>
            <a:endParaRPr kumimoji="0" lang="en-US" sz="1200" b="0" i="0" u="none" strike="noStrike" cap="none" normalizeH="0" baseline="0" dirty="0" smtClean="0">
              <a:ln>
                <a:noFill/>
              </a:ln>
              <a:solidFill>
                <a:schemeClr val="tx1"/>
              </a:solidFill>
              <a:effectLst/>
              <a:latin typeface="Verdana "/>
            </a:endParaRPr>
          </a:p>
        </p:txBody>
      </p:sp>
      <p:sp>
        <p:nvSpPr>
          <p:cNvPr id="12" name="Rectangle 11"/>
          <p:cNvSpPr/>
          <p:nvPr/>
        </p:nvSpPr>
        <p:spPr bwMode="auto">
          <a:xfrm>
            <a:off x="5322912" y="2895786"/>
            <a:ext cx="3888432" cy="378042"/>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200" b="0" i="0" u="none" strike="noStrike" cap="none" normalizeH="0" baseline="0" dirty="0" smtClean="0">
                <a:ln>
                  <a:noFill/>
                </a:ln>
                <a:solidFill>
                  <a:schemeClr val="tx1"/>
                </a:solidFill>
                <a:effectLst/>
                <a:latin typeface="Verdana "/>
              </a:rPr>
              <a:t>Active mobile-broadband</a:t>
            </a:r>
            <a:r>
              <a:rPr kumimoji="0" lang="en-US" sz="1200" b="0" i="0" u="none" strike="noStrike" cap="none" normalizeH="0" dirty="0" smtClean="0">
                <a:ln>
                  <a:noFill/>
                </a:ln>
                <a:solidFill>
                  <a:schemeClr val="tx1"/>
                </a:solidFill>
                <a:effectLst/>
                <a:latin typeface="Verdana "/>
              </a:rPr>
              <a:t> </a:t>
            </a:r>
            <a:r>
              <a:rPr kumimoji="0" lang="en-US" sz="1200" b="0" i="0" u="none" strike="noStrike" cap="none" normalizeH="0" baseline="0" dirty="0" smtClean="0">
                <a:ln>
                  <a:noFill/>
                </a:ln>
                <a:solidFill>
                  <a:schemeClr val="tx1"/>
                </a:solidFill>
                <a:effectLst/>
                <a:latin typeface="Verdana "/>
              </a:rPr>
              <a:t>penetration,</a:t>
            </a:r>
            <a:r>
              <a:rPr kumimoji="0" lang="en-US" sz="1200" b="0" i="0" u="none" strike="noStrike" cap="none" normalizeH="0" dirty="0" smtClean="0">
                <a:ln>
                  <a:noFill/>
                </a:ln>
                <a:solidFill>
                  <a:schemeClr val="tx1"/>
                </a:solidFill>
                <a:effectLst/>
                <a:latin typeface="Verdana "/>
              </a:rPr>
              <a:t> 2007-2013*</a:t>
            </a:r>
            <a:endParaRPr kumimoji="0" lang="en-US" sz="1200" b="0" i="0" u="none" strike="noStrike" cap="none" normalizeH="0" baseline="0" dirty="0" smtClean="0">
              <a:ln>
                <a:noFill/>
              </a:ln>
              <a:solidFill>
                <a:schemeClr val="tx1"/>
              </a:solidFill>
              <a:effectLst/>
              <a:latin typeface="Verdana "/>
            </a:endParaRPr>
          </a:p>
        </p:txBody>
      </p:sp>
      <p:pic>
        <p:nvPicPr>
          <p:cNvPr id="13" name="Picture 2" descr="P:\INFS\MIS\2013\JPG\chart-1-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213534"/>
            <a:ext cx="2501615" cy="14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3130" y="1491630"/>
            <a:ext cx="2625875" cy="1458000"/>
          </a:xfrm>
          <a:prstGeom prst="rect">
            <a:avLst/>
          </a:prstGeom>
        </p:spPr>
      </p:pic>
      <p:pic>
        <p:nvPicPr>
          <p:cNvPr id="1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1195" y="1247155"/>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0714" y="2949630"/>
            <a:ext cx="441685"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39210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9776" y="685097"/>
            <a:ext cx="8206680" cy="584775"/>
          </a:xfrm>
        </p:spPr>
        <p:txBody>
          <a:bodyPr/>
          <a:lstStyle/>
          <a:p>
            <a:r>
              <a:rPr lang="en-US" dirty="0" smtClean="0">
                <a:solidFill>
                  <a:srgbClr val="993366"/>
                </a:solidFill>
              </a:rPr>
              <a:t>The ICT Development Index (IDI)</a:t>
            </a:r>
            <a:endParaRPr lang="en-US" dirty="0">
              <a:solidFill>
                <a:srgbClr val="993366"/>
              </a:solidFill>
            </a:endParaRPr>
          </a:p>
        </p:txBody>
      </p:sp>
      <p:sp>
        <p:nvSpPr>
          <p:cNvPr id="12" name="Content Placeholder 11"/>
          <p:cNvSpPr>
            <a:spLocks noGrp="1"/>
          </p:cNvSpPr>
          <p:nvPr>
            <p:ph idx="1"/>
          </p:nvPr>
        </p:nvSpPr>
        <p:spPr>
          <a:xfrm>
            <a:off x="971600" y="1329612"/>
            <a:ext cx="7056785" cy="3546394"/>
          </a:xfrm>
        </p:spPr>
        <p:txBody>
          <a:bodyPr/>
          <a:lstStyle/>
          <a:p>
            <a:pPr>
              <a:buClr>
                <a:srgbClr val="993366"/>
              </a:buClr>
            </a:pPr>
            <a:r>
              <a:rPr lang="en-US" sz="2400" dirty="0" smtClean="0"/>
              <a:t>11 indicators, covering 3 areas:</a:t>
            </a:r>
          </a:p>
          <a:p>
            <a:pPr lvl="1">
              <a:buClr>
                <a:srgbClr val="993366"/>
              </a:buClr>
            </a:pPr>
            <a:r>
              <a:rPr lang="en-US" sz="2000" dirty="0" smtClean="0"/>
              <a:t>ICT access</a:t>
            </a:r>
          </a:p>
          <a:p>
            <a:pPr lvl="1">
              <a:buClr>
                <a:srgbClr val="993366"/>
              </a:buClr>
            </a:pPr>
            <a:r>
              <a:rPr lang="en-US" sz="2000" dirty="0" smtClean="0"/>
              <a:t>ICT use</a:t>
            </a:r>
          </a:p>
          <a:p>
            <a:pPr lvl="1">
              <a:buClr>
                <a:srgbClr val="993366"/>
              </a:buClr>
            </a:pPr>
            <a:r>
              <a:rPr lang="en-US" sz="2000" dirty="0" smtClean="0"/>
              <a:t>ICT skills</a:t>
            </a:r>
          </a:p>
          <a:p>
            <a:pPr>
              <a:buClr>
                <a:srgbClr val="993366"/>
              </a:buClr>
            </a:pPr>
            <a:r>
              <a:rPr lang="en-US" sz="2400" dirty="0" smtClean="0"/>
              <a:t>157 economies</a:t>
            </a:r>
          </a:p>
          <a:p>
            <a:pPr>
              <a:buClr>
                <a:srgbClr val="993366"/>
              </a:buClr>
            </a:pPr>
            <a:r>
              <a:rPr lang="en-US" sz="2400" dirty="0" smtClean="0"/>
              <a:t>2012 and 2011 comparison</a:t>
            </a:r>
          </a:p>
          <a:p>
            <a:pPr>
              <a:buClr>
                <a:srgbClr val="993366"/>
              </a:buClr>
            </a:pPr>
            <a:r>
              <a:rPr lang="fr-CH" sz="2400" dirty="0" smtClean="0"/>
              <a:t>Digital </a:t>
            </a:r>
            <a:r>
              <a:rPr lang="fr-CH" sz="2400" dirty="0" err="1" smtClean="0"/>
              <a:t>divide</a:t>
            </a:r>
            <a:r>
              <a:rPr lang="fr-CH" sz="2400" dirty="0" smtClean="0"/>
              <a:t> </a:t>
            </a:r>
            <a:r>
              <a:rPr lang="fr-CH" sz="2400" dirty="0" err="1" smtClean="0"/>
              <a:t>analysis</a:t>
            </a:r>
            <a:endParaRPr lang="en-US" sz="2400" dirty="0" smtClean="0"/>
          </a:p>
          <a:p>
            <a:pPr>
              <a:buClr>
                <a:srgbClr val="993366"/>
              </a:buClr>
            </a:pPr>
            <a:r>
              <a:rPr lang="en-US" sz="2400" dirty="0" smtClean="0"/>
              <a:t>Regional analysis</a:t>
            </a:r>
          </a:p>
          <a:p>
            <a:endParaRPr lang="en-US" dirty="0"/>
          </a:p>
        </p:txBody>
      </p:sp>
      <p:sp>
        <p:nvSpPr>
          <p:cNvPr id="4" name="Slide Number Placeholder 3"/>
          <p:cNvSpPr>
            <a:spLocks noGrp="1"/>
          </p:cNvSpPr>
          <p:nvPr>
            <p:ph type="sldNum" sz="quarter" idx="10"/>
          </p:nvPr>
        </p:nvSpPr>
        <p:spPr>
          <a:xfrm>
            <a:off x="8472878" y="4786313"/>
            <a:ext cx="255198" cy="246221"/>
          </a:xfrm>
        </p:spPr>
        <p:txBody>
          <a:bodyPr/>
          <a:lstStyle/>
          <a:p>
            <a:fld id="{2A9BF754-678C-467B-9968-67239D948F6A}" type="slidenum">
              <a:rPr lang="en-US" smtClean="0"/>
              <a:pPr/>
              <a:t>4</a:t>
            </a:fld>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a:xfrm>
            <a:off x="467544" y="555526"/>
            <a:ext cx="7704856" cy="584775"/>
          </a:xfrm>
        </p:spPr>
        <p:txBody>
          <a:bodyPr/>
          <a:lstStyle/>
          <a:p>
            <a:r>
              <a:rPr lang="en-US" dirty="0" smtClean="0">
                <a:solidFill>
                  <a:srgbClr val="993366"/>
                </a:solidFill>
              </a:rPr>
              <a:t>IDI highlights</a:t>
            </a:r>
            <a:endParaRPr lang="en-US" dirty="0">
              <a:solidFill>
                <a:srgbClr val="993366"/>
              </a:solidFill>
            </a:endParaRPr>
          </a:p>
        </p:txBody>
      </p:sp>
      <p:sp>
        <p:nvSpPr>
          <p:cNvPr id="9" name="Text Placeholder 8"/>
          <p:cNvSpPr>
            <a:spLocks noGrp="1"/>
          </p:cNvSpPr>
          <p:nvPr>
            <p:ph type="body" idx="1"/>
          </p:nvPr>
        </p:nvSpPr>
        <p:spPr>
          <a:xfrm>
            <a:off x="683568" y="1221601"/>
            <a:ext cx="3824164" cy="394301"/>
          </a:xfrm>
        </p:spPr>
        <p:txBody>
          <a:bodyPr/>
          <a:lstStyle/>
          <a:p>
            <a:r>
              <a:rPr lang="en-US" sz="2000" dirty="0" smtClean="0"/>
              <a:t>Top ten </a:t>
            </a:r>
          </a:p>
        </p:txBody>
      </p:sp>
      <p:sp>
        <p:nvSpPr>
          <p:cNvPr id="7" name="Content Placeholder 6"/>
          <p:cNvSpPr>
            <a:spLocks noGrp="1"/>
          </p:cNvSpPr>
          <p:nvPr>
            <p:ph sz="half" idx="2"/>
          </p:nvPr>
        </p:nvSpPr>
        <p:spPr>
          <a:xfrm>
            <a:off x="683568" y="1707654"/>
            <a:ext cx="3394720" cy="3096343"/>
          </a:xfrm>
        </p:spPr>
        <p:txBody>
          <a:bodyPr/>
          <a:lstStyle/>
          <a:p>
            <a:pPr marL="514350" indent="-514350">
              <a:buClr>
                <a:srgbClr val="922E60"/>
              </a:buClr>
              <a:buFont typeface="+mj-lt"/>
              <a:buAutoNum type="arabicPeriod"/>
            </a:pPr>
            <a:r>
              <a:rPr lang="en-US" sz="1600" dirty="0" smtClean="0">
                <a:solidFill>
                  <a:schemeClr val="tx2"/>
                </a:solidFill>
              </a:rPr>
              <a:t>Korea (Rep.) </a:t>
            </a:r>
          </a:p>
          <a:p>
            <a:pPr marL="514350" indent="-514350">
              <a:buClr>
                <a:srgbClr val="922E60"/>
              </a:buClr>
              <a:buFont typeface="+mj-lt"/>
              <a:buAutoNum type="arabicPeriod"/>
            </a:pPr>
            <a:r>
              <a:rPr lang="en-US" sz="1600" dirty="0" smtClean="0">
                <a:solidFill>
                  <a:schemeClr val="tx2"/>
                </a:solidFill>
              </a:rPr>
              <a:t>Sweden  </a:t>
            </a:r>
          </a:p>
          <a:p>
            <a:pPr marL="514350" indent="-514350">
              <a:buClr>
                <a:srgbClr val="922E60"/>
              </a:buClr>
              <a:buFont typeface="+mj-lt"/>
              <a:buAutoNum type="arabicPeriod"/>
            </a:pPr>
            <a:r>
              <a:rPr lang="en-US" sz="1600" dirty="0" smtClean="0">
                <a:solidFill>
                  <a:schemeClr val="tx2"/>
                </a:solidFill>
              </a:rPr>
              <a:t>Iceland </a:t>
            </a:r>
          </a:p>
          <a:p>
            <a:pPr marL="514350" indent="-514350">
              <a:buClr>
                <a:srgbClr val="922E60"/>
              </a:buClr>
              <a:buFont typeface="+mj-lt"/>
              <a:buAutoNum type="arabicPeriod"/>
            </a:pPr>
            <a:r>
              <a:rPr lang="en-US" sz="1600" dirty="0" smtClean="0">
                <a:solidFill>
                  <a:schemeClr val="tx2"/>
                </a:solidFill>
              </a:rPr>
              <a:t>Denmark </a:t>
            </a:r>
          </a:p>
          <a:p>
            <a:pPr marL="514350" indent="-514350">
              <a:buClr>
                <a:srgbClr val="922E60"/>
              </a:buClr>
              <a:buFont typeface="+mj-lt"/>
              <a:buAutoNum type="arabicPeriod"/>
            </a:pPr>
            <a:r>
              <a:rPr lang="en-US" sz="1600" dirty="0" smtClean="0">
                <a:solidFill>
                  <a:schemeClr val="tx2"/>
                </a:solidFill>
              </a:rPr>
              <a:t>Finland </a:t>
            </a:r>
          </a:p>
          <a:p>
            <a:pPr marL="514350" indent="-514350">
              <a:buClr>
                <a:srgbClr val="922E60"/>
              </a:buClr>
              <a:buFont typeface="+mj-lt"/>
              <a:buAutoNum type="arabicPeriod"/>
            </a:pPr>
            <a:r>
              <a:rPr lang="fr-CH" sz="1600" dirty="0" err="1" smtClean="0">
                <a:solidFill>
                  <a:schemeClr val="tx2"/>
                </a:solidFill>
              </a:rPr>
              <a:t>Norway</a:t>
            </a:r>
            <a:r>
              <a:rPr lang="fr-CH" sz="1600" dirty="0" smtClean="0">
                <a:solidFill>
                  <a:schemeClr val="tx2"/>
                </a:solidFill>
              </a:rPr>
              <a:t> </a:t>
            </a:r>
            <a:endParaRPr lang="en-US" sz="1600" dirty="0" smtClean="0">
              <a:solidFill>
                <a:schemeClr val="tx2"/>
              </a:solidFill>
            </a:endParaRPr>
          </a:p>
          <a:p>
            <a:pPr marL="514350" indent="-514350">
              <a:buClr>
                <a:srgbClr val="922E60"/>
              </a:buClr>
              <a:buFont typeface="+mj-lt"/>
              <a:buAutoNum type="arabicPeriod"/>
            </a:pPr>
            <a:r>
              <a:rPr lang="en-US" sz="1600" dirty="0" smtClean="0">
                <a:solidFill>
                  <a:schemeClr val="tx2"/>
                </a:solidFill>
              </a:rPr>
              <a:t>Netherlands </a:t>
            </a:r>
          </a:p>
          <a:p>
            <a:pPr marL="514350" indent="-514350">
              <a:buClr>
                <a:srgbClr val="922E60"/>
              </a:buClr>
              <a:buFont typeface="+mj-lt"/>
              <a:buAutoNum type="arabicPeriod"/>
            </a:pPr>
            <a:r>
              <a:rPr lang="fr-CH" sz="1600" dirty="0" smtClean="0">
                <a:solidFill>
                  <a:schemeClr val="tx2"/>
                </a:solidFill>
              </a:rPr>
              <a:t>United </a:t>
            </a:r>
            <a:r>
              <a:rPr lang="fr-CH" sz="1600" dirty="0" err="1" smtClean="0">
                <a:solidFill>
                  <a:schemeClr val="tx2"/>
                </a:solidFill>
              </a:rPr>
              <a:t>Kingdom</a:t>
            </a:r>
            <a:r>
              <a:rPr lang="fr-CH" sz="1600" dirty="0" smtClean="0">
                <a:solidFill>
                  <a:schemeClr val="tx2"/>
                </a:solidFill>
              </a:rPr>
              <a:t> </a:t>
            </a:r>
            <a:endParaRPr lang="en-US" sz="1600" dirty="0" smtClean="0">
              <a:solidFill>
                <a:schemeClr val="tx2"/>
              </a:solidFill>
            </a:endParaRPr>
          </a:p>
          <a:p>
            <a:pPr marL="514350" indent="-514350">
              <a:buClr>
                <a:srgbClr val="922E60"/>
              </a:buClr>
              <a:buFont typeface="+mj-lt"/>
              <a:buAutoNum type="arabicPeriod"/>
            </a:pPr>
            <a:r>
              <a:rPr lang="en-US" sz="1600" dirty="0" smtClean="0">
                <a:solidFill>
                  <a:schemeClr val="tx2"/>
                </a:solidFill>
              </a:rPr>
              <a:t>Luxembourg</a:t>
            </a:r>
          </a:p>
          <a:p>
            <a:pPr marL="514350" indent="-514350">
              <a:buClr>
                <a:srgbClr val="922E60"/>
              </a:buClr>
              <a:buFont typeface="+mj-lt"/>
              <a:buAutoNum type="arabicPeriod"/>
            </a:pPr>
            <a:r>
              <a:rPr lang="en-US" sz="1600" dirty="0" smtClean="0">
                <a:solidFill>
                  <a:schemeClr val="tx2"/>
                </a:solidFill>
              </a:rPr>
              <a:t>Hong Kong, China </a:t>
            </a:r>
          </a:p>
        </p:txBody>
      </p:sp>
      <p:sp>
        <p:nvSpPr>
          <p:cNvPr id="10" name="Text Placeholder 9"/>
          <p:cNvSpPr>
            <a:spLocks noGrp="1"/>
          </p:cNvSpPr>
          <p:nvPr>
            <p:ph type="body" sz="quarter" idx="3"/>
          </p:nvPr>
        </p:nvSpPr>
        <p:spPr>
          <a:xfrm>
            <a:off x="3707905" y="1221600"/>
            <a:ext cx="4761856" cy="378042"/>
          </a:xfrm>
        </p:spPr>
        <p:txBody>
          <a:bodyPr/>
          <a:lstStyle/>
          <a:p>
            <a:r>
              <a:rPr lang="fr-CH" sz="2000" dirty="0" smtClean="0"/>
              <a:t>Key findings</a:t>
            </a:r>
            <a:endParaRPr lang="en-GB" sz="2000" dirty="0"/>
          </a:p>
        </p:txBody>
      </p:sp>
      <p:sp>
        <p:nvSpPr>
          <p:cNvPr id="8" name="Content Placeholder 7"/>
          <p:cNvSpPr>
            <a:spLocks noGrp="1"/>
          </p:cNvSpPr>
          <p:nvPr>
            <p:ph sz="quarter" idx="4"/>
          </p:nvPr>
        </p:nvSpPr>
        <p:spPr>
          <a:xfrm>
            <a:off x="3563889" y="1653648"/>
            <a:ext cx="5400602" cy="3366374"/>
          </a:xfrm>
        </p:spPr>
        <p:txBody>
          <a:bodyPr/>
          <a:lstStyle/>
          <a:p>
            <a:pPr>
              <a:buClr>
                <a:srgbClr val="993366"/>
              </a:buClr>
            </a:pPr>
            <a:r>
              <a:rPr lang="en-US" sz="1800" dirty="0" smtClean="0"/>
              <a:t>Between 2011 and 2012: </a:t>
            </a:r>
          </a:p>
          <a:p>
            <a:pPr lvl="1">
              <a:buClr>
                <a:srgbClr val="993366"/>
              </a:buClr>
            </a:pPr>
            <a:r>
              <a:rPr lang="en-US" sz="1400" dirty="0" smtClean="0">
                <a:solidFill>
                  <a:schemeClr val="tx2"/>
                </a:solidFill>
              </a:rPr>
              <a:t>ICT levels increased almost everywhere</a:t>
            </a:r>
          </a:p>
          <a:p>
            <a:pPr lvl="1">
              <a:buClr>
                <a:srgbClr val="993366"/>
              </a:buClr>
            </a:pPr>
            <a:r>
              <a:rPr lang="en-US" sz="1400" dirty="0" smtClean="0">
                <a:solidFill>
                  <a:schemeClr val="tx2"/>
                </a:solidFill>
              </a:rPr>
              <a:t>Gap between top and bottom performers remains</a:t>
            </a:r>
          </a:p>
          <a:p>
            <a:pPr lvl="1">
              <a:buClr>
                <a:srgbClr val="993366"/>
              </a:buClr>
            </a:pPr>
            <a:r>
              <a:rPr lang="en-US" sz="1400" dirty="0" smtClean="0">
                <a:solidFill>
                  <a:schemeClr val="tx2"/>
                </a:solidFill>
              </a:rPr>
              <a:t>Developing countries are catching up in the IDI use sub-index</a:t>
            </a:r>
          </a:p>
          <a:p>
            <a:pPr>
              <a:spcBef>
                <a:spcPts val="1200"/>
              </a:spcBef>
              <a:buClr>
                <a:srgbClr val="993366"/>
              </a:buClr>
            </a:pPr>
            <a:r>
              <a:rPr lang="en-US" sz="1800" dirty="0" smtClean="0"/>
              <a:t>Lowest IDI group</a:t>
            </a:r>
            <a:r>
              <a:rPr lang="en-US" sz="1800" dirty="0"/>
              <a:t>: Least Connected Countries (LCCs), </a:t>
            </a:r>
            <a:r>
              <a:rPr lang="en-US" sz="1800" dirty="0" smtClean="0"/>
              <a:t>home to 2.4 billion people</a:t>
            </a:r>
          </a:p>
          <a:p>
            <a:pPr lvl="1">
              <a:buClr>
                <a:srgbClr val="993366"/>
              </a:buClr>
            </a:pPr>
            <a:r>
              <a:rPr lang="fr-CH" sz="1600" dirty="0" err="1" smtClean="0"/>
              <a:t>These</a:t>
            </a:r>
            <a:r>
              <a:rPr lang="fr-CH" sz="1600" dirty="0" smtClean="0"/>
              <a:t> </a:t>
            </a:r>
            <a:r>
              <a:rPr lang="fr-CH" sz="1600" dirty="0" err="1" smtClean="0"/>
              <a:t>could</a:t>
            </a:r>
            <a:r>
              <a:rPr lang="fr-CH" sz="1600" dirty="0" smtClean="0"/>
              <a:t> </a:t>
            </a:r>
            <a:r>
              <a:rPr lang="fr-CH" sz="1600" dirty="0" err="1" smtClean="0">
                <a:solidFill>
                  <a:srgbClr val="993366"/>
                </a:solidFill>
              </a:rPr>
              <a:t>potentially</a:t>
            </a:r>
            <a:r>
              <a:rPr lang="fr-CH" sz="1600" dirty="0" smtClean="0">
                <a:solidFill>
                  <a:srgbClr val="993366"/>
                </a:solidFill>
              </a:rPr>
              <a:t> </a:t>
            </a:r>
            <a:r>
              <a:rPr lang="fr-CH" sz="1600" dirty="0" err="1" smtClean="0">
                <a:solidFill>
                  <a:srgbClr val="993366"/>
                </a:solidFill>
              </a:rPr>
              <a:t>derive</a:t>
            </a:r>
            <a:r>
              <a:rPr lang="fr-CH" sz="1600" dirty="0" smtClean="0">
                <a:solidFill>
                  <a:srgbClr val="993366"/>
                </a:solidFill>
              </a:rPr>
              <a:t> the </a:t>
            </a:r>
            <a:r>
              <a:rPr lang="fr-CH" sz="1600" dirty="0" err="1" smtClean="0">
                <a:solidFill>
                  <a:srgbClr val="993366"/>
                </a:solidFill>
              </a:rPr>
              <a:t>greatest</a:t>
            </a:r>
            <a:r>
              <a:rPr lang="fr-CH" sz="1600" dirty="0" smtClean="0">
                <a:solidFill>
                  <a:srgbClr val="993366"/>
                </a:solidFill>
              </a:rPr>
              <a:t> </a:t>
            </a:r>
            <a:r>
              <a:rPr lang="fr-CH" sz="1600" dirty="0" err="1" smtClean="0">
                <a:solidFill>
                  <a:srgbClr val="993366"/>
                </a:solidFill>
              </a:rPr>
              <a:t>benefits</a:t>
            </a:r>
            <a:r>
              <a:rPr lang="fr-CH" sz="1600" dirty="0" smtClean="0">
                <a:solidFill>
                  <a:srgbClr val="993366"/>
                </a:solidFill>
              </a:rPr>
              <a:t> </a:t>
            </a:r>
            <a:r>
              <a:rPr lang="fr-CH" sz="1600" dirty="0" err="1" smtClean="0">
                <a:solidFill>
                  <a:srgbClr val="993366"/>
                </a:solidFill>
              </a:rPr>
              <a:t>from</a:t>
            </a:r>
            <a:r>
              <a:rPr lang="fr-CH" sz="1600" dirty="0" smtClean="0">
                <a:solidFill>
                  <a:srgbClr val="993366"/>
                </a:solidFill>
              </a:rPr>
              <a:t> </a:t>
            </a:r>
            <a:r>
              <a:rPr lang="fr-CH" sz="1600" dirty="0" err="1" smtClean="0">
                <a:solidFill>
                  <a:srgbClr val="993366"/>
                </a:solidFill>
              </a:rPr>
              <a:t>ICTs</a:t>
            </a:r>
            <a:r>
              <a:rPr lang="fr-CH" sz="1600" dirty="0" smtClean="0">
                <a:solidFill>
                  <a:srgbClr val="993366"/>
                </a:solidFill>
              </a:rPr>
              <a:t> </a:t>
            </a:r>
            <a:r>
              <a:rPr lang="fr-CH" sz="1600" dirty="0" smtClean="0"/>
              <a:t>in areas </a:t>
            </a:r>
            <a:r>
              <a:rPr lang="fr-CH" sz="1600" dirty="0" err="1" smtClean="0"/>
              <a:t>such</a:t>
            </a:r>
            <a:r>
              <a:rPr lang="fr-CH" sz="1600" dirty="0" smtClean="0"/>
              <a:t> as </a:t>
            </a:r>
            <a:r>
              <a:rPr lang="fr-CH" sz="1600" dirty="0" err="1" smtClean="0"/>
              <a:t>health</a:t>
            </a:r>
            <a:r>
              <a:rPr lang="fr-CH" sz="1600" dirty="0" smtClean="0"/>
              <a:t>, </a:t>
            </a:r>
            <a:r>
              <a:rPr lang="fr-CH" sz="1600" dirty="0" err="1" smtClean="0"/>
              <a:t>education</a:t>
            </a:r>
            <a:r>
              <a:rPr lang="fr-CH" sz="1600" dirty="0" smtClean="0"/>
              <a:t>, job </a:t>
            </a:r>
            <a:r>
              <a:rPr lang="fr-CH" sz="1600" dirty="0" err="1" smtClean="0"/>
              <a:t>creation</a:t>
            </a:r>
            <a:endParaRPr lang="en-US" sz="1600" dirty="0" smtClean="0"/>
          </a:p>
          <a:p>
            <a:endParaRPr lang="en-US" sz="2000" dirty="0"/>
          </a:p>
        </p:txBody>
      </p:sp>
      <p:sp>
        <p:nvSpPr>
          <p:cNvPr id="5" name="Slide Number Placeholder 3"/>
          <p:cNvSpPr>
            <a:spLocks noGrp="1"/>
          </p:cNvSpPr>
          <p:nvPr>
            <p:ph type="sldNum" sz="quarter" idx="10"/>
          </p:nvPr>
        </p:nvSpPr>
        <p:spPr>
          <a:xfrm>
            <a:off x="8472878" y="4786313"/>
            <a:ext cx="255198" cy="246221"/>
          </a:xfrm>
        </p:spPr>
        <p:txBody>
          <a:bodyPr/>
          <a:lstStyle/>
          <a:p>
            <a:fld id="{4C5F3BE7-A65F-48E2-9B73-776FF87C5302}" type="slidenum">
              <a:rPr lang="en-US"/>
              <a:pPr/>
              <a:t>5</a:t>
            </a:fld>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685800" y="564163"/>
            <a:ext cx="7772400" cy="830997"/>
          </a:xfrm>
        </p:spPr>
        <p:txBody>
          <a:bodyPr/>
          <a:lstStyle/>
          <a:p>
            <a:r>
              <a:rPr lang="en-US" sz="2400" dirty="0" smtClean="0">
                <a:solidFill>
                  <a:srgbClr val="993366"/>
                </a:solidFill>
              </a:rPr>
              <a:t>Most dynamic countries are from the developing world</a:t>
            </a:r>
            <a:endParaRPr lang="en-US" sz="2400" dirty="0">
              <a:solidFill>
                <a:srgbClr val="993366"/>
              </a:solidFill>
            </a:endParaRPr>
          </a:p>
        </p:txBody>
      </p:sp>
      <p:sp>
        <p:nvSpPr>
          <p:cNvPr id="5" name="Slide Number Placeholder 3"/>
          <p:cNvSpPr>
            <a:spLocks noGrp="1"/>
          </p:cNvSpPr>
          <p:nvPr>
            <p:ph type="sldNum" sz="quarter" idx="10"/>
          </p:nvPr>
        </p:nvSpPr>
        <p:spPr>
          <a:xfrm>
            <a:off x="8472878" y="4786313"/>
            <a:ext cx="255198" cy="246221"/>
          </a:xfrm>
        </p:spPr>
        <p:txBody>
          <a:bodyPr/>
          <a:lstStyle/>
          <a:p>
            <a:fld id="{D9CF8AB3-F511-43E5-8253-C241D6281971}" type="slidenum">
              <a:rPr lang="en-US"/>
              <a:pPr/>
              <a:t>6</a:t>
            </a:fld>
            <a:endParaRPr lang="en-US" dirty="0"/>
          </a:p>
        </p:txBody>
      </p:sp>
      <p:sp>
        <p:nvSpPr>
          <p:cNvPr id="7" name="Rectangle 6"/>
          <p:cNvSpPr/>
          <p:nvPr/>
        </p:nvSpPr>
        <p:spPr bwMode="auto">
          <a:xfrm>
            <a:off x="2810852" y="1272481"/>
            <a:ext cx="3600400" cy="378042"/>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en-US" sz="1200" dirty="0" smtClean="0">
                <a:latin typeface="Verdana "/>
              </a:rPr>
              <a:t>C</a:t>
            </a:r>
            <a:r>
              <a:rPr kumimoji="0" lang="en-US" sz="1200" b="0" i="0" u="none" strike="noStrike" cap="none" normalizeH="0" baseline="0" dirty="0" smtClean="0">
                <a:ln>
                  <a:noFill/>
                </a:ln>
                <a:solidFill>
                  <a:schemeClr val="tx1"/>
                </a:solidFill>
                <a:effectLst/>
                <a:latin typeface="Verdana "/>
              </a:rPr>
              <a:t>hanges between IDI 2011 and 2012</a:t>
            </a:r>
          </a:p>
        </p:txBody>
      </p:sp>
      <p:sp>
        <p:nvSpPr>
          <p:cNvPr id="8" name="Text Box 6"/>
          <p:cNvSpPr txBox="1">
            <a:spLocks noChangeArrowheads="1"/>
          </p:cNvSpPr>
          <p:nvPr/>
        </p:nvSpPr>
        <p:spPr bwMode="white">
          <a:xfrm>
            <a:off x="903894" y="3857834"/>
            <a:ext cx="1628972"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2013</a:t>
            </a:r>
            <a:endParaRPr lang="en-US" sz="1000" dirty="0">
              <a:solidFill>
                <a:srgbClr val="000000"/>
              </a:solidFill>
              <a:latin typeface="Verdana" pitchFamily="34" charset="0"/>
              <a:cs typeface="Tahoma" pitchFamily="34" charset="0"/>
            </a:endParaRPr>
          </a:p>
        </p:txBody>
      </p:sp>
      <p:sp>
        <p:nvSpPr>
          <p:cNvPr id="9" name="Content Placeholder 7"/>
          <p:cNvSpPr>
            <a:spLocks noGrp="1"/>
          </p:cNvSpPr>
          <p:nvPr>
            <p:ph sz="quarter" idx="4294967295"/>
          </p:nvPr>
        </p:nvSpPr>
        <p:spPr>
          <a:xfrm>
            <a:off x="539552" y="4299942"/>
            <a:ext cx="8424936" cy="594066"/>
          </a:xfrm>
          <a:prstGeom prst="rect">
            <a:avLst/>
          </a:prstGeom>
        </p:spPr>
        <p:txBody>
          <a:bodyPr/>
          <a:lstStyle/>
          <a:p>
            <a:pPr marL="285750" lvl="1">
              <a:buClr>
                <a:srgbClr val="990033"/>
              </a:buClr>
            </a:pPr>
            <a:r>
              <a:rPr lang="en-US" sz="1400" dirty="0" smtClean="0">
                <a:solidFill>
                  <a:srgbClr val="993366"/>
                </a:solidFill>
              </a:rPr>
              <a:t>Governments </a:t>
            </a:r>
            <a:r>
              <a:rPr lang="en-US" sz="1400" dirty="0">
                <a:solidFill>
                  <a:srgbClr val="993366"/>
                </a:solidFill>
              </a:rPr>
              <a:t>can play an important role </a:t>
            </a:r>
            <a:r>
              <a:rPr lang="en-US" sz="1400" dirty="0" smtClean="0"/>
              <a:t>by: </a:t>
            </a:r>
            <a:r>
              <a:rPr lang="en-US" sz="1400" dirty="0"/>
              <a:t>adopting national ICT</a:t>
            </a:r>
            <a:r>
              <a:rPr lang="en-US" sz="1400" dirty="0" smtClean="0"/>
              <a:t>/ broadband </a:t>
            </a:r>
            <a:r>
              <a:rPr lang="en-US" sz="1400" dirty="0"/>
              <a:t>plans, </a:t>
            </a:r>
            <a:r>
              <a:rPr lang="en-US" sz="1400" dirty="0" smtClean="0"/>
              <a:t>promoting competition, setting </a:t>
            </a:r>
            <a:r>
              <a:rPr lang="en-US" sz="1400" dirty="0"/>
              <a:t>concrete targets and fostering ICT </a:t>
            </a:r>
            <a:r>
              <a:rPr lang="en-US" sz="1400" dirty="0" smtClean="0"/>
              <a:t>investments.</a:t>
            </a:r>
            <a:r>
              <a:rPr lang="fr-CH" sz="1400" dirty="0" smtClean="0"/>
              <a:t> </a:t>
            </a:r>
            <a:endParaRPr lang="en-US" sz="1400" dirty="0" smtClean="0"/>
          </a:p>
          <a:p>
            <a:endParaRPr lang="en-US" sz="20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09" y="1563639"/>
            <a:ext cx="6980367" cy="2736304"/>
          </a:xfrm>
          <a:prstGeom prst="rect">
            <a:avLst/>
          </a:prstGeom>
        </p:spPr>
      </p:pic>
    </p:spTree>
    <p:extLst>
      <p:ext uri="{BB962C8B-B14F-4D97-AF65-F5344CB8AC3E}">
        <p14:creationId xmlns:p14="http://schemas.microsoft.com/office/powerpoint/2010/main" val="9627538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323528" y="670144"/>
            <a:ext cx="8352928" cy="523220"/>
          </a:xfrm>
        </p:spPr>
        <p:txBody>
          <a:bodyPr/>
          <a:lstStyle/>
          <a:p>
            <a:r>
              <a:rPr lang="en-US" sz="2800" dirty="0" smtClean="0">
                <a:solidFill>
                  <a:srgbClr val="993366"/>
                </a:solidFill>
              </a:rPr>
              <a:t>Broadband cost and affordability</a:t>
            </a:r>
            <a:endParaRPr lang="en-US" sz="2800" dirty="0">
              <a:solidFill>
                <a:srgbClr val="993366"/>
              </a:solidFill>
            </a:endParaRPr>
          </a:p>
        </p:txBody>
      </p:sp>
      <p:sp>
        <p:nvSpPr>
          <p:cNvPr id="9" name="Content Placeholder 8"/>
          <p:cNvSpPr>
            <a:spLocks noGrp="1"/>
          </p:cNvSpPr>
          <p:nvPr>
            <p:ph idx="1"/>
          </p:nvPr>
        </p:nvSpPr>
        <p:spPr>
          <a:xfrm>
            <a:off x="683568" y="1203598"/>
            <a:ext cx="8064896" cy="3456384"/>
          </a:xfrm>
        </p:spPr>
        <p:txBody>
          <a:bodyPr/>
          <a:lstStyle/>
          <a:p>
            <a:pPr>
              <a:buClr>
                <a:srgbClr val="984665"/>
              </a:buClr>
            </a:pPr>
            <a:r>
              <a:rPr lang="en-US" sz="1800" dirty="0" smtClean="0">
                <a:solidFill>
                  <a:srgbClr val="993366"/>
                </a:solidFill>
              </a:rPr>
              <a:t>Fixed</a:t>
            </a:r>
            <a:r>
              <a:rPr lang="en-US" sz="1800" dirty="0" smtClean="0"/>
              <a:t> broadband: </a:t>
            </a:r>
          </a:p>
          <a:p>
            <a:pPr lvl="1">
              <a:buClr>
                <a:srgbClr val="984665"/>
              </a:buClr>
            </a:pPr>
            <a:r>
              <a:rPr lang="en-US" sz="1600" dirty="0" smtClean="0"/>
              <a:t>prices dropped </a:t>
            </a:r>
            <a:r>
              <a:rPr lang="en-US" sz="1600" dirty="0"/>
              <a:t>by 82% </a:t>
            </a:r>
            <a:r>
              <a:rPr lang="en-US" sz="1600" dirty="0" smtClean="0"/>
              <a:t>(2008-2012) but differ hugely between countries </a:t>
            </a:r>
          </a:p>
          <a:p>
            <a:pPr lvl="1">
              <a:buClr>
                <a:srgbClr val="984665"/>
              </a:buClr>
            </a:pPr>
            <a:r>
              <a:rPr lang="en-US" sz="1600" dirty="0" smtClean="0"/>
              <a:t>remains </a:t>
            </a:r>
            <a:r>
              <a:rPr lang="en-US" sz="1600" dirty="0"/>
              <a:t>unaffordable in low-income </a:t>
            </a:r>
            <a:r>
              <a:rPr lang="en-US" sz="1600" dirty="0" smtClean="0"/>
              <a:t>countries</a:t>
            </a:r>
            <a:endParaRPr lang="fr-CH" sz="1600" dirty="0" smtClean="0"/>
          </a:p>
          <a:p>
            <a:pPr>
              <a:spcBef>
                <a:spcPts val="1200"/>
              </a:spcBef>
              <a:buClr>
                <a:srgbClr val="984665"/>
              </a:buClr>
            </a:pPr>
            <a:r>
              <a:rPr lang="fr-CH" sz="1800" dirty="0" smtClean="0">
                <a:solidFill>
                  <a:srgbClr val="993366"/>
                </a:solidFill>
              </a:rPr>
              <a:t>Mobile</a:t>
            </a:r>
            <a:r>
              <a:rPr lang="fr-CH" sz="1800" dirty="0" smtClean="0"/>
              <a:t> b</a:t>
            </a:r>
            <a:r>
              <a:rPr lang="en-US" sz="1800" dirty="0" err="1" smtClean="0"/>
              <a:t>roadband</a:t>
            </a:r>
            <a:r>
              <a:rPr lang="en-US" sz="1800" dirty="0" smtClean="0"/>
              <a:t>: </a:t>
            </a:r>
          </a:p>
          <a:p>
            <a:pPr lvl="1">
              <a:buClr>
                <a:srgbClr val="984665"/>
              </a:buClr>
            </a:pPr>
            <a:r>
              <a:rPr lang="en-US" sz="1600" dirty="0" smtClean="0"/>
              <a:t>relatively affordable in developed countries </a:t>
            </a:r>
          </a:p>
          <a:p>
            <a:pPr lvl="1">
              <a:buClr>
                <a:srgbClr val="984665"/>
              </a:buClr>
            </a:pPr>
            <a:r>
              <a:rPr lang="en-US" sz="1600" dirty="0" smtClean="0"/>
              <a:t>still relatively expensive in many developing countries…</a:t>
            </a:r>
          </a:p>
          <a:p>
            <a:pPr lvl="1">
              <a:buClr>
                <a:srgbClr val="984665"/>
              </a:buClr>
            </a:pPr>
            <a:r>
              <a:rPr lang="en-US" sz="1600" dirty="0" smtClean="0"/>
              <a:t>… but </a:t>
            </a:r>
            <a:r>
              <a:rPr lang="en-US" sz="1600" dirty="0" smtClean="0">
                <a:solidFill>
                  <a:srgbClr val="993366"/>
                </a:solidFill>
              </a:rPr>
              <a:t>tends to be cheaper than fixed-broadband </a:t>
            </a:r>
            <a:r>
              <a:rPr lang="en-US" sz="1600" dirty="0" smtClean="0"/>
              <a:t>for low data-volume packages/offers (in </a:t>
            </a:r>
            <a:r>
              <a:rPr lang="en-US" sz="1600" dirty="0"/>
              <a:t>developing </a:t>
            </a:r>
            <a:r>
              <a:rPr lang="en-US" sz="1600" dirty="0" smtClean="0"/>
              <a:t>countries)</a:t>
            </a:r>
          </a:p>
          <a:p>
            <a:pPr marL="342900" lvl="1" indent="-342900">
              <a:spcBef>
                <a:spcPts val="1200"/>
              </a:spcBef>
              <a:buClr>
                <a:srgbClr val="984665"/>
              </a:buClr>
              <a:buSzPct val="110000"/>
              <a:buFont typeface="Wingdings" pitchFamily="2" charset="2"/>
              <a:buChar char="§"/>
            </a:pPr>
            <a:r>
              <a:rPr lang="en-US" sz="1800" dirty="0" smtClean="0">
                <a:solidFill>
                  <a:srgbClr val="993366"/>
                </a:solidFill>
              </a:rPr>
              <a:t>Policy makers</a:t>
            </a:r>
            <a:r>
              <a:rPr lang="en-US" sz="1800" dirty="0" smtClean="0"/>
              <a:t>: </a:t>
            </a:r>
            <a:r>
              <a:rPr lang="en-US" sz="1800" dirty="0"/>
              <a:t>should monitor the affordability of ICT services and identify regulatory policies that bring down </a:t>
            </a:r>
            <a:r>
              <a:rPr lang="en-US" sz="1800" dirty="0" smtClean="0"/>
              <a:t>prices</a:t>
            </a:r>
            <a:endParaRPr lang="en-US" sz="1800" dirty="0"/>
          </a:p>
        </p:txBody>
      </p:sp>
      <p:sp>
        <p:nvSpPr>
          <p:cNvPr id="4" name="Slide Number Placeholder 3"/>
          <p:cNvSpPr>
            <a:spLocks noGrp="1"/>
          </p:cNvSpPr>
          <p:nvPr>
            <p:ph type="sldNum" sz="quarter" idx="10"/>
          </p:nvPr>
        </p:nvSpPr>
        <p:spPr>
          <a:xfrm>
            <a:off x="8472878" y="4786313"/>
            <a:ext cx="255198" cy="246221"/>
          </a:xfrm>
        </p:spPr>
        <p:txBody>
          <a:bodyPr/>
          <a:lstStyle/>
          <a:p>
            <a:fld id="{584E61B1-8F82-4E5A-B98D-C9025903541F}" type="slidenum">
              <a:rPr lang="en-US"/>
              <a:pPr/>
              <a:t>7</a:t>
            </a:fld>
            <a:endParaRPr lang="en-US" dirty="0"/>
          </a:p>
        </p:txBody>
      </p:sp>
      <p:pic>
        <p:nvPicPr>
          <p:cNvPr id="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308274"/>
            <a:ext cx="720725"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4409" y="2427734"/>
            <a:ext cx="441685"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7523"/>
            <a:ext cx="7772400" cy="954107"/>
          </a:xfrm>
        </p:spPr>
        <p:txBody>
          <a:bodyPr/>
          <a:lstStyle/>
          <a:p>
            <a:r>
              <a:rPr lang="en-US" sz="2800" dirty="0" smtClean="0">
                <a:solidFill>
                  <a:srgbClr val="993366"/>
                </a:solidFill>
              </a:rPr>
              <a:t>Digital </a:t>
            </a:r>
            <a:r>
              <a:rPr lang="en-US" sz="2800" dirty="0">
                <a:solidFill>
                  <a:srgbClr val="993366"/>
                </a:solidFill>
              </a:rPr>
              <a:t>natives - a driving force of the information society</a:t>
            </a:r>
          </a:p>
        </p:txBody>
      </p:sp>
      <p:sp>
        <p:nvSpPr>
          <p:cNvPr id="3" name="Content Placeholder 2"/>
          <p:cNvSpPr>
            <a:spLocks noGrp="1"/>
          </p:cNvSpPr>
          <p:nvPr>
            <p:ph idx="1"/>
          </p:nvPr>
        </p:nvSpPr>
        <p:spPr>
          <a:xfrm>
            <a:off x="251520" y="1419622"/>
            <a:ext cx="4752528" cy="3312368"/>
          </a:xfrm>
        </p:spPr>
        <p:txBody>
          <a:bodyPr/>
          <a:lstStyle/>
          <a:p>
            <a:pPr>
              <a:buClr>
                <a:srgbClr val="831B2A"/>
              </a:buClr>
            </a:pPr>
            <a:r>
              <a:rPr lang="fr-CH" sz="1600" dirty="0" smtClean="0"/>
              <a:t>Digital natives: </a:t>
            </a:r>
          </a:p>
          <a:p>
            <a:pPr lvl="1">
              <a:buClr>
                <a:srgbClr val="831B2A"/>
              </a:buClr>
            </a:pPr>
            <a:r>
              <a:rPr lang="fr-CH" sz="1600" dirty="0" smtClean="0"/>
              <a:t>5% of world population</a:t>
            </a:r>
          </a:p>
          <a:p>
            <a:pPr lvl="1">
              <a:buClr>
                <a:srgbClr val="831B2A"/>
              </a:buClr>
            </a:pPr>
            <a:r>
              <a:rPr lang="fr-CH" sz="1600" dirty="0" smtClean="0"/>
              <a:t>30% of </a:t>
            </a:r>
            <a:r>
              <a:rPr lang="fr-CH" sz="1600" dirty="0" err="1" smtClean="0"/>
              <a:t>young</a:t>
            </a:r>
            <a:r>
              <a:rPr lang="fr-CH" sz="1600" dirty="0" smtClean="0"/>
              <a:t> people (15-24 y.)</a:t>
            </a:r>
          </a:p>
          <a:p>
            <a:pPr>
              <a:spcBef>
                <a:spcPts val="1200"/>
              </a:spcBef>
              <a:buClr>
                <a:srgbClr val="831B2A"/>
              </a:buClr>
            </a:pPr>
            <a:r>
              <a:rPr lang="fr-CH" sz="1600" dirty="0" smtClean="0"/>
              <a:t>Proportion of digital natives </a:t>
            </a:r>
            <a:r>
              <a:rPr lang="fr-CH" sz="1600" dirty="0" err="1" smtClean="0"/>
              <a:t>is</a:t>
            </a:r>
            <a:r>
              <a:rPr lang="fr-CH" sz="1600" dirty="0" smtClean="0"/>
              <a:t> </a:t>
            </a:r>
            <a:r>
              <a:rPr lang="fr-CH" sz="1600" dirty="0" err="1" smtClean="0"/>
              <a:t>twice</a:t>
            </a:r>
            <a:r>
              <a:rPr lang="fr-CH" sz="1600" dirty="0" smtClean="0"/>
              <a:t> as high in </a:t>
            </a:r>
            <a:r>
              <a:rPr lang="fr-CH" sz="1600" dirty="0" err="1" smtClean="0"/>
              <a:t>developed</a:t>
            </a:r>
            <a:r>
              <a:rPr lang="fr-CH" sz="1600" dirty="0" smtClean="0"/>
              <a:t> </a:t>
            </a:r>
            <a:r>
              <a:rPr lang="fr-CH" sz="1600" dirty="0" err="1" smtClean="0"/>
              <a:t>regions</a:t>
            </a:r>
            <a:endParaRPr lang="fr-CH" sz="1600" dirty="0" smtClean="0"/>
          </a:p>
          <a:p>
            <a:pPr>
              <a:spcBef>
                <a:spcPts val="1200"/>
              </a:spcBef>
              <a:buClr>
                <a:srgbClr val="831B2A"/>
              </a:buClr>
            </a:pPr>
            <a:r>
              <a:rPr lang="fr-CH" sz="1600" dirty="0">
                <a:solidFill>
                  <a:srgbClr val="993366"/>
                </a:solidFill>
              </a:rPr>
              <a:t>Young people are </a:t>
            </a:r>
            <a:r>
              <a:rPr lang="fr-CH" sz="1600" dirty="0" err="1" smtClean="0">
                <a:solidFill>
                  <a:srgbClr val="993366"/>
                </a:solidFill>
              </a:rPr>
              <a:t>twice</a:t>
            </a:r>
            <a:r>
              <a:rPr lang="fr-CH" sz="1600" dirty="0" smtClean="0">
                <a:solidFill>
                  <a:srgbClr val="993366"/>
                </a:solidFill>
              </a:rPr>
              <a:t> </a:t>
            </a:r>
            <a:r>
              <a:rPr lang="fr-CH" sz="1600" dirty="0">
                <a:solidFill>
                  <a:srgbClr val="993366"/>
                </a:solidFill>
              </a:rPr>
              <a:t>as </a:t>
            </a:r>
            <a:r>
              <a:rPr lang="fr-CH" sz="1600" dirty="0" err="1">
                <a:solidFill>
                  <a:srgbClr val="993366"/>
                </a:solidFill>
              </a:rPr>
              <a:t>networked</a:t>
            </a:r>
            <a:r>
              <a:rPr lang="fr-CH" sz="1600" dirty="0">
                <a:solidFill>
                  <a:srgbClr val="993366"/>
                </a:solidFill>
              </a:rPr>
              <a:t> as </a:t>
            </a:r>
            <a:r>
              <a:rPr lang="fr-CH" sz="1600" dirty="0" err="1" smtClean="0">
                <a:solidFill>
                  <a:srgbClr val="993366"/>
                </a:solidFill>
              </a:rPr>
              <a:t>average</a:t>
            </a:r>
            <a:r>
              <a:rPr lang="fr-CH" sz="1600" dirty="0" smtClean="0">
                <a:solidFill>
                  <a:srgbClr val="993366"/>
                </a:solidFill>
              </a:rPr>
              <a:t> population </a:t>
            </a:r>
            <a:r>
              <a:rPr lang="fr-CH" sz="1600" dirty="0" smtClean="0"/>
              <a:t>- </a:t>
            </a:r>
            <a:r>
              <a:rPr lang="fr-CH" sz="1600" dirty="0" err="1" smtClean="0"/>
              <a:t>age</a:t>
            </a:r>
            <a:r>
              <a:rPr lang="fr-CH" sz="1600" dirty="0" smtClean="0"/>
              <a:t> gap more </a:t>
            </a:r>
            <a:r>
              <a:rPr lang="fr-CH" sz="1600" dirty="0" err="1" smtClean="0"/>
              <a:t>pronounced</a:t>
            </a:r>
            <a:r>
              <a:rPr lang="fr-CH" sz="1600" dirty="0" smtClean="0"/>
              <a:t> in </a:t>
            </a:r>
            <a:r>
              <a:rPr lang="fr-CH" sz="1600" dirty="0" err="1" smtClean="0"/>
              <a:t>developing</a:t>
            </a:r>
            <a:r>
              <a:rPr lang="fr-CH" sz="1600" dirty="0" smtClean="0"/>
              <a:t> countries</a:t>
            </a:r>
            <a:endParaRPr lang="fr-CH" sz="1600" dirty="0"/>
          </a:p>
          <a:p>
            <a:pPr>
              <a:spcBef>
                <a:spcPts val="1200"/>
              </a:spcBef>
              <a:buClr>
                <a:srgbClr val="831B2A"/>
              </a:buClr>
            </a:pPr>
            <a:r>
              <a:rPr lang="en-US" sz="1600" dirty="0" smtClean="0"/>
              <a:t>Digital natives </a:t>
            </a:r>
            <a:r>
              <a:rPr lang="en-US" sz="1600" dirty="0"/>
              <a:t>in </a:t>
            </a:r>
            <a:r>
              <a:rPr lang="en-US" sz="1600" dirty="0" smtClean="0"/>
              <a:t>developing </a:t>
            </a:r>
            <a:r>
              <a:rPr lang="en-US" sz="1600" dirty="0"/>
              <a:t>countries will more than </a:t>
            </a:r>
            <a:r>
              <a:rPr lang="en-US" sz="1600" dirty="0">
                <a:solidFill>
                  <a:srgbClr val="993366"/>
                </a:solidFill>
              </a:rPr>
              <a:t>double within </a:t>
            </a:r>
            <a:r>
              <a:rPr lang="en-US" sz="1600" dirty="0" smtClean="0">
                <a:solidFill>
                  <a:srgbClr val="993366"/>
                </a:solidFill>
              </a:rPr>
              <a:t>next 5 years</a:t>
            </a:r>
            <a:endParaRPr lang="en-US" sz="1600" dirty="0">
              <a:solidFill>
                <a:srgbClr val="993366"/>
              </a:solidFill>
            </a:endParaRPr>
          </a:p>
          <a:p>
            <a:pPr>
              <a:buFont typeface="Wingdings" panose="05000000000000000000" pitchFamily="2" charset="2"/>
              <a:buChar char="Ø"/>
            </a:pPr>
            <a:endParaRPr lang="en-US" sz="2000" dirty="0" smtClean="0"/>
          </a:p>
        </p:txBody>
      </p:sp>
      <p:sp>
        <p:nvSpPr>
          <p:cNvPr id="4" name="Slide Number Placeholder 3"/>
          <p:cNvSpPr>
            <a:spLocks noGrp="1"/>
          </p:cNvSpPr>
          <p:nvPr>
            <p:ph type="sldNum" sz="quarter" idx="10"/>
          </p:nvPr>
        </p:nvSpPr>
        <p:spPr>
          <a:xfrm>
            <a:off x="8472878" y="4786313"/>
            <a:ext cx="255198" cy="246221"/>
          </a:xfrm>
        </p:spPr>
        <p:txBody>
          <a:bodyPr/>
          <a:lstStyle/>
          <a:p>
            <a:fld id="{2A9BF754-678C-467B-9968-67239D948F6A}" type="slidenum">
              <a:rPr lang="en-US" smtClean="0"/>
              <a:pPr/>
              <a:t>8</a:t>
            </a:fld>
            <a:endParaRPr lang="en-US" dirty="0"/>
          </a:p>
        </p:txBody>
      </p:sp>
      <p:sp>
        <p:nvSpPr>
          <p:cNvPr id="6" name="Rectangle 5"/>
          <p:cNvSpPr/>
          <p:nvPr/>
        </p:nvSpPr>
        <p:spPr bwMode="auto">
          <a:xfrm>
            <a:off x="5131461" y="1545636"/>
            <a:ext cx="3897886" cy="378042"/>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fr-CH" sz="1100" b="0" i="0" u="none" strike="noStrike" cap="none" normalizeH="0" dirty="0" smtClean="0">
                <a:ln>
                  <a:noFill/>
                </a:ln>
                <a:solidFill>
                  <a:schemeClr val="tx1"/>
                </a:solidFill>
                <a:effectLst/>
                <a:latin typeface="Verdana "/>
              </a:rPr>
              <a:t>Digital natives as a </a:t>
            </a:r>
            <a:r>
              <a:rPr kumimoji="0" lang="fr-CH" sz="1100" b="0" i="0" u="none" strike="noStrike" cap="none" normalizeH="0" dirty="0" err="1" smtClean="0">
                <a:ln>
                  <a:noFill/>
                </a:ln>
                <a:solidFill>
                  <a:schemeClr val="tx1"/>
                </a:solidFill>
                <a:effectLst/>
                <a:latin typeface="Verdana "/>
              </a:rPr>
              <a:t>percentage</a:t>
            </a:r>
            <a:r>
              <a:rPr kumimoji="0" lang="fr-CH" sz="1100" b="0" i="0" u="none" strike="noStrike" cap="none" normalizeH="0" dirty="0" smtClean="0">
                <a:ln>
                  <a:noFill/>
                </a:ln>
                <a:solidFill>
                  <a:schemeClr val="tx1"/>
                </a:solidFill>
                <a:effectLst/>
                <a:latin typeface="Verdana "/>
              </a:rPr>
              <a:t> of total population, by </a:t>
            </a:r>
            <a:r>
              <a:rPr kumimoji="0" lang="fr-CH" sz="1100" b="0" i="0" u="none" strike="noStrike" cap="none" normalizeH="0" dirty="0" err="1" smtClean="0">
                <a:ln>
                  <a:noFill/>
                </a:ln>
                <a:solidFill>
                  <a:schemeClr val="tx1"/>
                </a:solidFill>
                <a:effectLst/>
                <a:latin typeface="Verdana "/>
              </a:rPr>
              <a:t>region</a:t>
            </a:r>
            <a:r>
              <a:rPr kumimoji="0" lang="fr-CH" sz="1100" b="0" i="0" u="none" strike="noStrike" cap="none" normalizeH="0" dirty="0" smtClean="0">
                <a:ln>
                  <a:noFill/>
                </a:ln>
                <a:solidFill>
                  <a:schemeClr val="tx1"/>
                </a:solidFill>
                <a:effectLst/>
                <a:latin typeface="Verdana "/>
              </a:rPr>
              <a:t> and </a:t>
            </a:r>
            <a:r>
              <a:rPr kumimoji="0" lang="fr-CH" sz="1100" b="0" i="0" u="none" strike="noStrike" cap="none" normalizeH="0" dirty="0" err="1" smtClean="0">
                <a:ln>
                  <a:noFill/>
                </a:ln>
                <a:solidFill>
                  <a:schemeClr val="tx1"/>
                </a:solidFill>
                <a:effectLst/>
                <a:latin typeface="Verdana "/>
              </a:rPr>
              <a:t>level</a:t>
            </a:r>
            <a:r>
              <a:rPr kumimoji="0" lang="fr-CH" sz="1100" b="0" i="0" u="none" strike="noStrike" cap="none" normalizeH="0" dirty="0" smtClean="0">
                <a:ln>
                  <a:noFill/>
                </a:ln>
                <a:solidFill>
                  <a:schemeClr val="tx1"/>
                </a:solidFill>
                <a:effectLst/>
                <a:latin typeface="Verdana "/>
              </a:rPr>
              <a:t> of </a:t>
            </a:r>
            <a:r>
              <a:rPr kumimoji="0" lang="fr-CH" sz="1100" b="0" i="0" u="none" strike="noStrike" cap="none" normalizeH="0" dirty="0" err="1" smtClean="0">
                <a:ln>
                  <a:noFill/>
                </a:ln>
                <a:solidFill>
                  <a:schemeClr val="tx1"/>
                </a:solidFill>
                <a:effectLst/>
                <a:latin typeface="Verdana "/>
              </a:rPr>
              <a:t>development</a:t>
            </a:r>
            <a:r>
              <a:rPr kumimoji="0" lang="fr-CH" sz="1100" b="0" i="0" u="none" strike="noStrike" cap="none" normalizeH="0" dirty="0" smtClean="0">
                <a:ln>
                  <a:noFill/>
                </a:ln>
                <a:solidFill>
                  <a:schemeClr val="tx1"/>
                </a:solidFill>
                <a:effectLst/>
                <a:latin typeface="Verdana "/>
              </a:rPr>
              <a:t>, 2012</a:t>
            </a:r>
            <a:endParaRPr kumimoji="0" lang="en-US" sz="1100" b="0" i="0" u="none" strike="noStrike" cap="none" normalizeH="0" baseline="0" dirty="0" smtClean="0">
              <a:ln>
                <a:noFill/>
              </a:ln>
              <a:solidFill>
                <a:schemeClr val="tx1"/>
              </a:solidFill>
              <a:effectLst/>
              <a:latin typeface="Verdana "/>
            </a:endParaRPr>
          </a:p>
        </p:txBody>
      </p:sp>
      <p:sp>
        <p:nvSpPr>
          <p:cNvPr id="8" name="Text Box 6"/>
          <p:cNvSpPr txBox="1">
            <a:spLocks noChangeArrowheads="1"/>
          </p:cNvSpPr>
          <p:nvPr/>
        </p:nvSpPr>
        <p:spPr bwMode="white">
          <a:xfrm>
            <a:off x="5148064" y="4659982"/>
            <a:ext cx="1628972"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2013</a:t>
            </a:r>
            <a:endParaRPr lang="en-US" sz="1000" dirty="0">
              <a:solidFill>
                <a:srgbClr val="000000"/>
              </a:solidFill>
              <a:latin typeface="Verdana" pitchFamily="34" charset="0"/>
              <a:cs typeface="Tahoma"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995686"/>
            <a:ext cx="3795547" cy="2616134"/>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10330"/>
            <a:ext cx="8640960" cy="830997"/>
          </a:xfrm>
        </p:spPr>
        <p:txBody>
          <a:bodyPr/>
          <a:lstStyle/>
          <a:p>
            <a:r>
              <a:rPr lang="en-US" sz="2400" dirty="0" smtClean="0">
                <a:solidFill>
                  <a:srgbClr val="993366"/>
                </a:solidFill>
              </a:rPr>
              <a:t>TV remains one of the most pervasive ICTs and is becoming digital</a:t>
            </a:r>
            <a:endParaRPr lang="en-US" sz="2400" dirty="0">
              <a:solidFill>
                <a:srgbClr val="993366"/>
              </a:solidFill>
            </a:endParaRPr>
          </a:p>
        </p:txBody>
      </p:sp>
      <p:sp>
        <p:nvSpPr>
          <p:cNvPr id="4" name="Slide Number Placeholder 3"/>
          <p:cNvSpPr>
            <a:spLocks noGrp="1"/>
          </p:cNvSpPr>
          <p:nvPr>
            <p:ph type="sldNum" sz="quarter" idx="10"/>
          </p:nvPr>
        </p:nvSpPr>
        <p:spPr>
          <a:xfrm>
            <a:off x="8472878" y="4786313"/>
            <a:ext cx="255198" cy="246221"/>
          </a:xfrm>
        </p:spPr>
        <p:txBody>
          <a:bodyPr/>
          <a:lstStyle/>
          <a:p>
            <a:fld id="{2A9BF754-678C-467B-9968-67239D948F6A}" type="slidenum">
              <a:rPr lang="en-US" smtClean="0"/>
              <a:pPr/>
              <a:t>9</a:t>
            </a:fld>
            <a:endParaRPr lang="en-US" dirty="0"/>
          </a:p>
        </p:txBody>
      </p:sp>
      <p:sp>
        <p:nvSpPr>
          <p:cNvPr id="8" name="Rectangle 7"/>
          <p:cNvSpPr/>
          <p:nvPr/>
        </p:nvSpPr>
        <p:spPr bwMode="auto">
          <a:xfrm>
            <a:off x="5476579" y="1468069"/>
            <a:ext cx="3485008" cy="378042"/>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200" dirty="0" smtClean="0">
                <a:latin typeface="+mj-lt"/>
              </a:rPr>
              <a:t>Households </a:t>
            </a:r>
            <a:r>
              <a:rPr lang="en-US" sz="1200" dirty="0">
                <a:latin typeface="+mj-lt"/>
              </a:rPr>
              <a:t>with </a:t>
            </a:r>
            <a:r>
              <a:rPr lang="en-US" sz="1200" dirty="0">
                <a:solidFill>
                  <a:srgbClr val="993366"/>
                </a:solidFill>
                <a:latin typeface="+mj-lt"/>
              </a:rPr>
              <a:t>digital </a:t>
            </a:r>
            <a:r>
              <a:rPr lang="en-US" sz="1200" dirty="0">
                <a:latin typeface="+mj-lt"/>
              </a:rPr>
              <a:t>TV, </a:t>
            </a:r>
            <a:r>
              <a:rPr lang="en-US" sz="1200" dirty="0" smtClean="0">
                <a:latin typeface="+mj-lt"/>
              </a:rPr>
              <a:t>2008-2012</a:t>
            </a:r>
            <a:endParaRPr kumimoji="0" lang="en-US" sz="1200" b="0" i="0" u="none" strike="noStrike" cap="none" normalizeH="0" baseline="0" dirty="0" smtClean="0">
              <a:ln>
                <a:noFill/>
              </a:ln>
              <a:solidFill>
                <a:schemeClr val="tx1"/>
              </a:solidFill>
              <a:effectLst/>
              <a:latin typeface="+mj-lt"/>
            </a:endParaRPr>
          </a:p>
        </p:txBody>
      </p:sp>
      <p:sp>
        <p:nvSpPr>
          <p:cNvPr id="7" name="Text Box 6"/>
          <p:cNvSpPr txBox="1">
            <a:spLocks noChangeArrowheads="1"/>
          </p:cNvSpPr>
          <p:nvPr/>
        </p:nvSpPr>
        <p:spPr bwMode="white">
          <a:xfrm>
            <a:off x="5897214" y="4573166"/>
            <a:ext cx="1483098" cy="230832"/>
          </a:xfrm>
          <a:prstGeom prst="rect">
            <a:avLst/>
          </a:prstGeom>
          <a:noFill/>
          <a:ln w="76200" algn="ctr">
            <a:noFill/>
            <a:miter lim="800000"/>
            <a:headEnd/>
            <a:tailEnd/>
          </a:ln>
          <a:effectLst/>
        </p:spPr>
        <p:txBody>
          <a:bodyPr wrap="none">
            <a:spAutoFit/>
          </a:bodyPr>
          <a:lstStyle/>
          <a:p>
            <a:r>
              <a:rPr lang="en-US" sz="900" dirty="0">
                <a:solidFill>
                  <a:srgbClr val="000000"/>
                </a:solidFill>
                <a:latin typeface="Verdana" pitchFamily="34" charset="0"/>
                <a:cs typeface="Tahoma" pitchFamily="34" charset="0"/>
              </a:rPr>
              <a:t>Source: </a:t>
            </a:r>
            <a:r>
              <a:rPr lang="en-US" sz="900" dirty="0" smtClean="0">
                <a:solidFill>
                  <a:srgbClr val="000000"/>
                </a:solidFill>
                <a:latin typeface="Verdana" pitchFamily="34" charset="0"/>
                <a:cs typeface="Tahoma" pitchFamily="34" charset="0"/>
              </a:rPr>
              <a:t>ITU MIS 2013</a:t>
            </a:r>
            <a:endParaRPr lang="en-US" sz="900" dirty="0">
              <a:solidFill>
                <a:srgbClr val="000000"/>
              </a:solidFill>
              <a:latin typeface="Verdana" pitchFamily="34" charset="0"/>
              <a:cs typeface="Tahoma" pitchFamily="34" charset="0"/>
            </a:endParaRPr>
          </a:p>
        </p:txBody>
      </p:sp>
      <p:sp>
        <p:nvSpPr>
          <p:cNvPr id="9" name="Content Placeholder 5"/>
          <p:cNvSpPr>
            <a:spLocks noGrp="1"/>
          </p:cNvSpPr>
          <p:nvPr>
            <p:ph sz="half" idx="1"/>
          </p:nvPr>
        </p:nvSpPr>
        <p:spPr>
          <a:xfrm>
            <a:off x="395536" y="1419622"/>
            <a:ext cx="5081043" cy="3672408"/>
          </a:xfrm>
        </p:spPr>
        <p:txBody>
          <a:bodyPr/>
          <a:lstStyle/>
          <a:p>
            <a:pPr lvl="0">
              <a:buClr>
                <a:srgbClr val="993366"/>
              </a:buClr>
            </a:pPr>
            <a:r>
              <a:rPr lang="en-US" sz="1600" dirty="0" smtClean="0"/>
              <a:t>Households with TV: </a:t>
            </a:r>
          </a:p>
          <a:p>
            <a:pPr lvl="1">
              <a:buClr>
                <a:srgbClr val="993366"/>
              </a:buClr>
            </a:pPr>
            <a:r>
              <a:rPr lang="en-US" sz="1600" dirty="0" smtClean="0"/>
              <a:t>80% (world)</a:t>
            </a:r>
          </a:p>
          <a:p>
            <a:pPr lvl="1">
              <a:buClr>
                <a:srgbClr val="993366"/>
              </a:buClr>
            </a:pPr>
            <a:r>
              <a:rPr lang="en-US" sz="1600" dirty="0" smtClean="0"/>
              <a:t>72</a:t>
            </a:r>
            <a:r>
              <a:rPr lang="en-US" sz="1600" dirty="0"/>
              <a:t>% </a:t>
            </a:r>
            <a:r>
              <a:rPr lang="en-US" sz="1600" dirty="0" smtClean="0"/>
              <a:t>(developing countries)</a:t>
            </a:r>
          </a:p>
          <a:p>
            <a:pPr lvl="1">
              <a:buClr>
                <a:srgbClr val="993366"/>
              </a:buClr>
            </a:pPr>
            <a:r>
              <a:rPr lang="en-US" sz="1600" dirty="0" smtClean="0"/>
              <a:t>98</a:t>
            </a:r>
            <a:r>
              <a:rPr lang="en-US" sz="1600" dirty="0"/>
              <a:t>% </a:t>
            </a:r>
            <a:r>
              <a:rPr lang="en-US" sz="1600" dirty="0" smtClean="0"/>
              <a:t>(developed countries)</a:t>
            </a:r>
            <a:endParaRPr lang="en-US" sz="1600" dirty="0"/>
          </a:p>
          <a:p>
            <a:pPr lvl="0">
              <a:spcBef>
                <a:spcPts val="1000"/>
              </a:spcBef>
              <a:buClr>
                <a:srgbClr val="993366"/>
              </a:buClr>
            </a:pPr>
            <a:r>
              <a:rPr lang="en-US" sz="1600" dirty="0"/>
              <a:t>H</a:t>
            </a:r>
            <a:r>
              <a:rPr lang="en-US" sz="1600" dirty="0" smtClean="0"/>
              <a:t>ouseholds </a:t>
            </a:r>
            <a:r>
              <a:rPr lang="en-US" sz="1600" dirty="0"/>
              <a:t>with </a:t>
            </a:r>
            <a:r>
              <a:rPr lang="en-US" sz="1600" dirty="0">
                <a:solidFill>
                  <a:srgbClr val="993366"/>
                </a:solidFill>
              </a:rPr>
              <a:t>digital</a:t>
            </a:r>
            <a:r>
              <a:rPr lang="en-US" sz="1600" dirty="0"/>
              <a:t> </a:t>
            </a:r>
            <a:r>
              <a:rPr lang="en-US" sz="1600" dirty="0" smtClean="0"/>
              <a:t>TV:  </a:t>
            </a:r>
            <a:r>
              <a:rPr lang="en-US" sz="1600" dirty="0" smtClean="0">
                <a:solidFill>
                  <a:srgbClr val="993366"/>
                </a:solidFill>
              </a:rPr>
              <a:t>surpassed</a:t>
            </a:r>
            <a:r>
              <a:rPr lang="en-US" sz="1600" dirty="0" smtClean="0"/>
              <a:t> those with </a:t>
            </a:r>
            <a:r>
              <a:rPr lang="en-US" sz="1600" dirty="0">
                <a:solidFill>
                  <a:srgbClr val="993366"/>
                </a:solidFill>
              </a:rPr>
              <a:t>analogue</a:t>
            </a:r>
            <a:r>
              <a:rPr lang="en-US" sz="1600" dirty="0"/>
              <a:t> </a:t>
            </a:r>
            <a:r>
              <a:rPr lang="en-US" sz="1600" dirty="0" smtClean="0"/>
              <a:t>TV in </a:t>
            </a:r>
            <a:r>
              <a:rPr lang="en-US" sz="1600" dirty="0"/>
              <a:t>2012, reaching </a:t>
            </a:r>
            <a:r>
              <a:rPr lang="en-US" sz="1600" dirty="0" smtClean="0"/>
              <a:t>55%</a:t>
            </a:r>
            <a:endParaRPr lang="en-US" sz="1600" dirty="0"/>
          </a:p>
          <a:p>
            <a:pPr lvl="0">
              <a:spcBef>
                <a:spcPts val="1000"/>
              </a:spcBef>
              <a:buClr>
                <a:srgbClr val="993366"/>
              </a:buClr>
            </a:pPr>
            <a:r>
              <a:rPr lang="en-US" sz="1600" dirty="0" smtClean="0"/>
              <a:t>Digital </a:t>
            </a:r>
            <a:r>
              <a:rPr lang="en-US" sz="1600" dirty="0"/>
              <a:t>cable and DTT uptake </a:t>
            </a:r>
            <a:r>
              <a:rPr lang="en-US" sz="1600" dirty="0">
                <a:solidFill>
                  <a:srgbClr val="993366"/>
                </a:solidFill>
              </a:rPr>
              <a:t>doubled</a:t>
            </a:r>
            <a:r>
              <a:rPr lang="en-US" sz="1600" dirty="0"/>
              <a:t> between 2008 and </a:t>
            </a:r>
            <a:r>
              <a:rPr lang="en-US" sz="1600" dirty="0" smtClean="0"/>
              <a:t>2012</a:t>
            </a:r>
            <a:endParaRPr lang="en-US" sz="1600" dirty="0"/>
          </a:p>
          <a:p>
            <a:pPr lvl="0">
              <a:spcBef>
                <a:spcPts val="1000"/>
              </a:spcBef>
              <a:buClr>
                <a:srgbClr val="993366"/>
              </a:buClr>
            </a:pPr>
            <a:r>
              <a:rPr lang="en-US" sz="1600" dirty="0"/>
              <a:t>IPTV increased </a:t>
            </a:r>
            <a:r>
              <a:rPr lang="en-US" sz="1600" dirty="0">
                <a:solidFill>
                  <a:srgbClr val="993366"/>
                </a:solidFill>
              </a:rPr>
              <a:t>fourfold</a:t>
            </a:r>
            <a:r>
              <a:rPr lang="en-US" sz="1600" dirty="0"/>
              <a:t>, but still </a:t>
            </a:r>
            <a:r>
              <a:rPr lang="en-US" sz="1600" dirty="0" smtClean="0"/>
              <a:t>represents </a:t>
            </a:r>
            <a:r>
              <a:rPr lang="en-US" sz="1600" dirty="0"/>
              <a:t>only 5% of total households with a </a:t>
            </a:r>
            <a:r>
              <a:rPr lang="en-US" sz="1600" dirty="0" smtClean="0"/>
              <a:t>TV</a:t>
            </a:r>
            <a:endParaRPr lang="en-US" sz="16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4872" y="1923678"/>
            <a:ext cx="3225600" cy="2520000"/>
          </a:xfrm>
          <a:prstGeom prst="rect">
            <a:avLst/>
          </a:prstGeom>
        </p:spPr>
      </p:pic>
    </p:spTree>
    <p:extLst>
      <p:ext uri="{BB962C8B-B14F-4D97-AF65-F5344CB8AC3E}">
        <p14:creationId xmlns:p14="http://schemas.microsoft.com/office/powerpoint/2010/main" val="264434660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73257E9E50CB49A691BC456FA29353" ma:contentTypeVersion="1" ma:contentTypeDescription="Create a new document." ma:contentTypeScope="" ma:versionID="a6f89636f52b1035aa356f5c3b0467a0">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1A6771-F17E-49A9-BECA-60C4B3EDA673}"/>
</file>

<file path=customXml/itemProps2.xml><?xml version="1.0" encoding="utf-8"?>
<ds:datastoreItem xmlns:ds="http://schemas.openxmlformats.org/officeDocument/2006/customXml" ds:itemID="{622D4CFA-B78D-4B17-8DF8-B3BD8D55F48F}"/>
</file>

<file path=customXml/itemProps3.xml><?xml version="1.0" encoding="utf-8"?>
<ds:datastoreItem xmlns:ds="http://schemas.openxmlformats.org/officeDocument/2006/customXml" ds:itemID="{0A77B76C-4E73-458D-9016-9B393DA95EB2}"/>
</file>

<file path=docProps/app.xml><?xml version="1.0" encoding="utf-8"?>
<Properties xmlns="http://schemas.openxmlformats.org/officeDocument/2006/extended-properties" xmlns:vt="http://schemas.openxmlformats.org/officeDocument/2006/docPropsVTypes">
  <Template>ITU-e</Template>
  <TotalTime>22662</TotalTime>
  <Words>2401</Words>
  <Application>Microsoft Office PowerPoint</Application>
  <PresentationFormat>On-screen Show (16:9)</PresentationFormat>
  <Paragraphs>166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ITU-e</vt:lpstr>
      <vt:lpstr>PowerPoint Presentation</vt:lpstr>
      <vt:lpstr>MIS 2013</vt:lpstr>
      <vt:lpstr>Broadband progress</vt:lpstr>
      <vt:lpstr>The ICT Development Index (IDI)</vt:lpstr>
      <vt:lpstr>IDI highlights</vt:lpstr>
      <vt:lpstr>Most dynamic countries are from the developing world</vt:lpstr>
      <vt:lpstr>Broadband cost and affordability</vt:lpstr>
      <vt:lpstr>Digital natives - a driving force of the information society</vt:lpstr>
      <vt:lpstr>TV remains one of the most pervasive ICTs and is becoming digital</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Robert Shaw</dc:creator>
  <cp:lastModifiedBy>Jones, Leslie</cp:lastModifiedBy>
  <cp:revision>995</cp:revision>
  <cp:lastPrinted>2013-10-07T06:29:25Z</cp:lastPrinted>
  <dcterms:created xsi:type="dcterms:W3CDTF">2006-05-30T12:53:59Z</dcterms:created>
  <dcterms:modified xsi:type="dcterms:W3CDTF">2013-12-13T07:31:58Z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0x010100B473257E9E50CB49A691BC456FA29353</vt:lpwstr>
  </property>
</Properties>
</file>