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7"/>
  </p:notesMasterIdLst>
  <p:handoutMasterIdLst>
    <p:handoutMasterId r:id="rId38"/>
  </p:handoutMasterIdLst>
  <p:sldIdLst>
    <p:sldId id="395" r:id="rId5"/>
    <p:sldId id="353" r:id="rId6"/>
    <p:sldId id="363" r:id="rId7"/>
    <p:sldId id="391" r:id="rId8"/>
    <p:sldId id="392" r:id="rId9"/>
    <p:sldId id="393" r:id="rId10"/>
    <p:sldId id="394" r:id="rId11"/>
    <p:sldId id="307" r:id="rId12"/>
    <p:sldId id="375" r:id="rId13"/>
    <p:sldId id="417" r:id="rId14"/>
    <p:sldId id="418" r:id="rId15"/>
    <p:sldId id="419" r:id="rId16"/>
    <p:sldId id="403" r:id="rId17"/>
    <p:sldId id="420" r:id="rId18"/>
    <p:sldId id="397" r:id="rId19"/>
    <p:sldId id="399" r:id="rId20"/>
    <p:sldId id="401" r:id="rId21"/>
    <p:sldId id="354" r:id="rId22"/>
    <p:sldId id="383" r:id="rId23"/>
    <p:sldId id="382" r:id="rId24"/>
    <p:sldId id="384" r:id="rId25"/>
    <p:sldId id="385" r:id="rId26"/>
    <p:sldId id="374" r:id="rId27"/>
    <p:sldId id="386" r:id="rId28"/>
    <p:sldId id="387" r:id="rId29"/>
    <p:sldId id="388" r:id="rId30"/>
    <p:sldId id="381" r:id="rId31"/>
    <p:sldId id="389" r:id="rId32"/>
    <p:sldId id="367" r:id="rId33"/>
    <p:sldId id="372" r:id="rId34"/>
    <p:sldId id="373" r:id="rId35"/>
    <p:sldId id="402"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058" autoAdjust="0"/>
  </p:normalViewPr>
  <p:slideViewPr>
    <p:cSldViewPr snapToGrid="0" snapToObjects="1" showGuides="1">
      <p:cViewPr>
        <p:scale>
          <a:sx n="80" d="100"/>
          <a:sy n="80" d="100"/>
        </p:scale>
        <p:origin x="-1590" y="-726"/>
      </p:cViewPr>
      <p:guideLst>
        <p:guide orient="horz" pos="2160"/>
        <p:guide pos="2880"/>
      </p:guideLst>
    </p:cSldViewPr>
  </p:slideViewPr>
  <p:notesTextViewPr>
    <p:cViewPr>
      <p:scale>
        <a:sx n="100" d="100"/>
        <a:sy n="100" d="100"/>
      </p:scale>
      <p:origin x="0" y="0"/>
    </p:cViewPr>
  </p:notesTextViewPr>
  <p:sorterViewPr>
    <p:cViewPr>
      <p:scale>
        <a:sx n="125" d="100"/>
        <a:sy n="125" d="100"/>
      </p:scale>
      <p:origin x="0" y="2694"/>
    </p:cViewPr>
  </p:sorterViewPr>
  <p:notesViewPr>
    <p:cSldViewPr snapToGrid="0" snapToObjects="1">
      <p:cViewPr varScale="1">
        <p:scale>
          <a:sx n="85" d="100"/>
          <a:sy n="85" d="100"/>
        </p:scale>
        <p:origin x="-3150"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F2ECCF4-01D0-4A50-881D-A1751D32643D}" type="datetimeFigureOut">
              <a:rPr lang="en-US" smtClean="0"/>
              <a:t>12/13/2013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A48716C-2D59-474F-883E-DC1E48C2CCDE}" type="slidenum">
              <a:rPr lang="en-US" smtClean="0"/>
              <a:t>‹#›</a:t>
            </a:fld>
            <a:endParaRPr lang="en-US"/>
          </a:p>
        </p:txBody>
      </p:sp>
    </p:spTree>
    <p:extLst>
      <p:ext uri="{BB962C8B-B14F-4D97-AF65-F5344CB8AC3E}">
        <p14:creationId xmlns:p14="http://schemas.microsoft.com/office/powerpoint/2010/main" val="42141010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739485-53AC-4618-88B4-21BD79EE14B1}" type="datetimeFigureOut">
              <a:rPr lang="en-US" smtClean="0"/>
              <a:pPr/>
              <a:t>12/13/2013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651A78-9608-4F84-A97C-B3A8D76A293C}" type="slidenum">
              <a:rPr lang="en-US" smtClean="0"/>
              <a:pPr/>
              <a:t>‹#›</a:t>
            </a:fld>
            <a:endParaRPr lang="en-US"/>
          </a:p>
        </p:txBody>
      </p:sp>
    </p:spTree>
    <p:extLst>
      <p:ext uri="{BB962C8B-B14F-4D97-AF65-F5344CB8AC3E}">
        <p14:creationId xmlns:p14="http://schemas.microsoft.com/office/powerpoint/2010/main" val="685979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itu.int/en/ITU-D/Statistics/Documents/publications/mis2013/MIS2013_Flyer.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0" dirty="0"/>
          </a:p>
        </p:txBody>
      </p:sp>
      <p:sp>
        <p:nvSpPr>
          <p:cNvPr id="4" name="Slide Number Placeholder 3"/>
          <p:cNvSpPr>
            <a:spLocks noGrp="1"/>
          </p:cNvSpPr>
          <p:nvPr>
            <p:ph type="sldNum" sz="quarter" idx="10"/>
          </p:nvPr>
        </p:nvSpPr>
        <p:spPr/>
        <p:txBody>
          <a:bodyPr/>
          <a:lstStyle/>
          <a:p>
            <a:fld id="{F2651A78-9608-4F84-A97C-B3A8D76A293C}" type="slidenum">
              <a:rPr lang="en-US" smtClean="0"/>
              <a:pPr/>
              <a:t>1</a:t>
            </a:fld>
            <a:endParaRPr lang="en-US"/>
          </a:p>
        </p:txBody>
      </p:sp>
    </p:spTree>
    <p:extLst>
      <p:ext uri="{BB962C8B-B14F-4D97-AF65-F5344CB8AC3E}">
        <p14:creationId xmlns:p14="http://schemas.microsoft.com/office/powerpoint/2010/main" val="9573351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651A78-9608-4F84-A97C-B3A8D76A293C}" type="slidenum">
              <a:rPr lang="en-US" smtClean="0"/>
              <a:pPr/>
              <a:t>12</a:t>
            </a:fld>
            <a:endParaRPr lang="en-US"/>
          </a:p>
        </p:txBody>
      </p:sp>
    </p:spTree>
    <p:extLst>
      <p:ext uri="{BB962C8B-B14F-4D97-AF65-F5344CB8AC3E}">
        <p14:creationId xmlns:p14="http://schemas.microsoft.com/office/powerpoint/2010/main" val="35762847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p:spPr>
        <p:txBody>
          <a:bodyPr/>
          <a:lstStyle/>
          <a:p>
            <a:r>
              <a:rPr lang="en-US" sz="1200" b="0" dirty="0" smtClean="0">
                <a:solidFill>
                  <a:schemeClr val="tx2"/>
                </a:solidFill>
                <a:latin typeface="Arial Narrow" pitchFamily="34" charset="0"/>
                <a:cs typeface="Arial" pitchFamily="34" charset="0"/>
              </a:rPr>
              <a:t>ITU’s membership opened up</a:t>
            </a:r>
            <a:r>
              <a:rPr lang="en-US" sz="1200" b="0" baseline="0" dirty="0" smtClean="0">
                <a:solidFill>
                  <a:schemeClr val="tx2"/>
                </a:solidFill>
                <a:latin typeface="Arial Narrow" pitchFamily="34" charset="0"/>
                <a:cs typeface="Arial" pitchFamily="34" charset="0"/>
              </a:rPr>
              <a:t> to </a:t>
            </a:r>
            <a:r>
              <a:rPr lang="en-US" sz="1200" b="0" dirty="0" smtClean="0">
                <a:solidFill>
                  <a:schemeClr val="tx2"/>
                </a:solidFill>
                <a:latin typeface="Arial Narrow" pitchFamily="34" charset="0"/>
                <a:cs typeface="Arial" pitchFamily="34" charset="0"/>
              </a:rPr>
              <a:t>Academia in 2011, pursuant to </a:t>
            </a:r>
            <a:r>
              <a:rPr lang="en-US" sz="1200" i="1" dirty="0" smtClean="0">
                <a:solidFill>
                  <a:schemeClr val="tx2"/>
                </a:solidFill>
                <a:latin typeface="Arial" pitchFamily="34" charset="0"/>
                <a:cs typeface="Arial" pitchFamily="34" charset="0"/>
              </a:rPr>
              <a:t>Resolution 169 (ITU PP-10)</a:t>
            </a:r>
            <a:r>
              <a:rPr lang="en-US" sz="1200" b="0" baseline="0" dirty="0" smtClean="0">
                <a:solidFill>
                  <a:schemeClr val="tx2"/>
                </a:solidFill>
                <a:latin typeface="Arial Narrow" pitchFamily="34" charset="0"/>
                <a:cs typeface="Arial" pitchFamily="34" charset="0"/>
              </a:rPr>
              <a:t>  : </a:t>
            </a:r>
            <a:r>
              <a:rPr lang="en-US" sz="1200" b="0" dirty="0" smtClean="0">
                <a:solidFill>
                  <a:schemeClr val="tx2"/>
                </a:solidFill>
                <a:latin typeface="Arial Narrow" pitchFamily="34" charset="0"/>
                <a:cs typeface="Arial" pitchFamily="34" charset="0"/>
              </a:rPr>
              <a:t>Academia, universities and associated research establishments can join ITU’s three sectors in their own right </a:t>
            </a:r>
            <a:br>
              <a:rPr lang="en-US" sz="1200" b="0" dirty="0" smtClean="0">
                <a:solidFill>
                  <a:schemeClr val="tx2"/>
                </a:solidFill>
                <a:latin typeface="Arial Narrow" pitchFamily="34" charset="0"/>
                <a:cs typeface="Arial" pitchFamily="34" charset="0"/>
              </a:rPr>
            </a:br>
            <a:endParaRPr lang="en-US" dirty="0" smtClean="0">
              <a:latin typeface="Verdana" charset="0"/>
            </a:endParaRPr>
          </a:p>
          <a:p>
            <a:r>
              <a:rPr lang="en-US" dirty="0" smtClean="0">
                <a:latin typeface="Verdana" charset="0"/>
              </a:rPr>
              <a:t>Our academic network includes renowned universities such as the University of Tokyo, Tsinghua University, Institut Mines-Télécom in France, KIST, University of Zurich, KAIST and the Georgia Institute of Technology as well as a number of leading institutions from developing countries in Africa, Latin America and Asia. </a:t>
            </a:r>
          </a:p>
        </p:txBody>
      </p:sp>
      <p:sp>
        <p:nvSpPr>
          <p:cNvPr id="21508" name="Slide Number Placeholder 3"/>
          <p:cNvSpPr>
            <a:spLocks noGrp="1"/>
          </p:cNvSpPr>
          <p:nvPr>
            <p:ph type="sldNum" sz="quarter" idx="5"/>
          </p:nvPr>
        </p:nvSpPr>
        <p:spPr>
          <a:noFill/>
        </p:spPr>
        <p:txBody>
          <a:bodyPr/>
          <a:lstStyle/>
          <a:p>
            <a:fld id="{DC6E2354-8D5D-4FE6-B186-AB6CC216EF23}" type="slidenum">
              <a:rPr lang="en-US"/>
              <a:pPr/>
              <a:t>13</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F2651A78-9608-4F84-A97C-B3A8D76A293C}" type="slidenum">
              <a:rPr lang="en-US" smtClean="0"/>
              <a:t>14</a:t>
            </a:fld>
            <a:endParaRPr lang="en-US"/>
          </a:p>
        </p:txBody>
      </p:sp>
    </p:spTree>
    <p:extLst>
      <p:ext uri="{BB962C8B-B14F-4D97-AF65-F5344CB8AC3E}">
        <p14:creationId xmlns:p14="http://schemas.microsoft.com/office/powerpoint/2010/main" val="32835170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F2651A78-9608-4F84-A97C-B3A8D76A293C}" type="slidenum">
              <a:rPr lang="en-US" smtClean="0"/>
              <a:t>15</a:t>
            </a:fld>
            <a:endParaRPr lang="en-US"/>
          </a:p>
        </p:txBody>
      </p:sp>
    </p:spTree>
    <p:extLst>
      <p:ext uri="{BB962C8B-B14F-4D97-AF65-F5344CB8AC3E}">
        <p14:creationId xmlns:p14="http://schemas.microsoft.com/office/powerpoint/2010/main" val="32835170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F2651A78-9608-4F84-A97C-B3A8D76A293C}" type="slidenum">
              <a:rPr lang="en-US" smtClean="0"/>
              <a:t>16</a:t>
            </a:fld>
            <a:endParaRPr lang="en-US"/>
          </a:p>
        </p:txBody>
      </p:sp>
    </p:spTree>
    <p:extLst>
      <p:ext uri="{BB962C8B-B14F-4D97-AF65-F5344CB8AC3E}">
        <p14:creationId xmlns:p14="http://schemas.microsoft.com/office/powerpoint/2010/main" val="32835170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F2651A78-9608-4F84-A97C-B3A8D76A293C}" type="slidenum">
              <a:rPr lang="en-US" smtClean="0"/>
              <a:t>18</a:t>
            </a:fld>
            <a:endParaRPr lang="en-US"/>
          </a:p>
        </p:txBody>
      </p:sp>
    </p:spTree>
    <p:extLst>
      <p:ext uri="{BB962C8B-B14F-4D97-AF65-F5344CB8AC3E}">
        <p14:creationId xmlns:p14="http://schemas.microsoft.com/office/powerpoint/2010/main" val="32835170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F2651A78-9608-4F84-A97C-B3A8D76A293C}" type="slidenum">
              <a:rPr lang="en-US" smtClean="0"/>
              <a:t>19</a:t>
            </a:fld>
            <a:endParaRPr lang="en-US"/>
          </a:p>
        </p:txBody>
      </p:sp>
    </p:spTree>
    <p:extLst>
      <p:ext uri="{BB962C8B-B14F-4D97-AF65-F5344CB8AC3E}">
        <p14:creationId xmlns:p14="http://schemas.microsoft.com/office/powerpoint/2010/main" val="32835170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F2651A78-9608-4F84-A97C-B3A8D76A293C}" type="slidenum">
              <a:rPr lang="en-US" smtClean="0"/>
              <a:t>20</a:t>
            </a:fld>
            <a:endParaRPr lang="en-US"/>
          </a:p>
        </p:txBody>
      </p:sp>
    </p:spTree>
    <p:extLst>
      <p:ext uri="{BB962C8B-B14F-4D97-AF65-F5344CB8AC3E}">
        <p14:creationId xmlns:p14="http://schemas.microsoft.com/office/powerpoint/2010/main" val="32835170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F2651A78-9608-4F84-A97C-B3A8D76A293C}" type="slidenum">
              <a:rPr lang="en-US" smtClean="0"/>
              <a:t>21</a:t>
            </a:fld>
            <a:endParaRPr lang="en-US"/>
          </a:p>
        </p:txBody>
      </p:sp>
    </p:spTree>
    <p:extLst>
      <p:ext uri="{BB962C8B-B14F-4D97-AF65-F5344CB8AC3E}">
        <p14:creationId xmlns:p14="http://schemas.microsoft.com/office/powerpoint/2010/main" val="32835170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F2651A78-9608-4F84-A97C-B3A8D76A293C}" type="slidenum">
              <a:rPr lang="en-US" smtClean="0"/>
              <a:t>22</a:t>
            </a:fld>
            <a:endParaRPr lang="en-US"/>
          </a:p>
        </p:txBody>
      </p:sp>
    </p:spTree>
    <p:extLst>
      <p:ext uri="{BB962C8B-B14F-4D97-AF65-F5344CB8AC3E}">
        <p14:creationId xmlns:p14="http://schemas.microsoft.com/office/powerpoint/2010/main" val="3283517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F2651A78-9608-4F84-A97C-B3A8D76A293C}" type="slidenum">
              <a:rPr lang="en-US" smtClean="0"/>
              <a:t>2</a:t>
            </a:fld>
            <a:endParaRPr lang="en-US"/>
          </a:p>
        </p:txBody>
      </p:sp>
    </p:spTree>
    <p:extLst>
      <p:ext uri="{BB962C8B-B14F-4D97-AF65-F5344CB8AC3E}">
        <p14:creationId xmlns:p14="http://schemas.microsoft.com/office/powerpoint/2010/main" val="32835170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F2651A78-9608-4F84-A97C-B3A8D76A293C}" type="slidenum">
              <a:rPr lang="en-US" smtClean="0"/>
              <a:t>23</a:t>
            </a:fld>
            <a:endParaRPr lang="en-US"/>
          </a:p>
        </p:txBody>
      </p:sp>
    </p:spTree>
    <p:extLst>
      <p:ext uri="{BB962C8B-B14F-4D97-AF65-F5344CB8AC3E}">
        <p14:creationId xmlns:p14="http://schemas.microsoft.com/office/powerpoint/2010/main" val="32835170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F2651A78-9608-4F84-A97C-B3A8D76A293C}" type="slidenum">
              <a:rPr lang="en-US" smtClean="0"/>
              <a:t>24</a:t>
            </a:fld>
            <a:endParaRPr lang="en-US"/>
          </a:p>
        </p:txBody>
      </p:sp>
    </p:spTree>
    <p:extLst>
      <p:ext uri="{BB962C8B-B14F-4D97-AF65-F5344CB8AC3E}">
        <p14:creationId xmlns:p14="http://schemas.microsoft.com/office/powerpoint/2010/main" val="32835170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F2651A78-9608-4F84-A97C-B3A8D76A293C}" type="slidenum">
              <a:rPr lang="en-US" smtClean="0"/>
              <a:t>25</a:t>
            </a:fld>
            <a:endParaRPr lang="en-US"/>
          </a:p>
        </p:txBody>
      </p:sp>
    </p:spTree>
    <p:extLst>
      <p:ext uri="{BB962C8B-B14F-4D97-AF65-F5344CB8AC3E}">
        <p14:creationId xmlns:p14="http://schemas.microsoft.com/office/powerpoint/2010/main" val="32835170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F2651A78-9608-4F84-A97C-B3A8D76A293C}" type="slidenum">
              <a:rPr lang="en-US" smtClean="0"/>
              <a:t>26</a:t>
            </a:fld>
            <a:endParaRPr lang="en-US"/>
          </a:p>
        </p:txBody>
      </p:sp>
    </p:spTree>
    <p:extLst>
      <p:ext uri="{BB962C8B-B14F-4D97-AF65-F5344CB8AC3E}">
        <p14:creationId xmlns:p14="http://schemas.microsoft.com/office/powerpoint/2010/main" val="32835170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fld id="{8AFE0936-D8D8-4341-B0FA-BAC60B80B016}" type="slidenum">
              <a:rPr lang="en-US" altLang="en-US" sz="1200" smtClean="0">
                <a:solidFill>
                  <a:schemeClr val="tx1"/>
                </a:solidFill>
              </a:rPr>
              <a:pPr/>
              <a:t>27</a:t>
            </a:fld>
            <a:endParaRPr lang="en-US" altLang="en-US" sz="1200" smtClean="0">
              <a:solidFill>
                <a:schemeClr val="tx1"/>
              </a:solidFill>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solidFill>
                <a:srgbClr val="1B5BA2"/>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F2651A78-9608-4F84-A97C-B3A8D76A293C}" type="slidenum">
              <a:rPr lang="en-US" smtClean="0"/>
              <a:t>28</a:t>
            </a:fld>
            <a:endParaRPr lang="en-US"/>
          </a:p>
        </p:txBody>
      </p:sp>
    </p:spTree>
    <p:extLst>
      <p:ext uri="{BB962C8B-B14F-4D97-AF65-F5344CB8AC3E}">
        <p14:creationId xmlns:p14="http://schemas.microsoft.com/office/powerpoint/2010/main" val="32835170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F2651A78-9608-4F84-A97C-B3A8D76A293C}" type="slidenum">
              <a:rPr lang="en-US" smtClean="0"/>
              <a:t>29</a:t>
            </a:fld>
            <a:endParaRPr lang="en-US"/>
          </a:p>
        </p:txBody>
      </p:sp>
    </p:spTree>
    <p:extLst>
      <p:ext uri="{BB962C8B-B14F-4D97-AF65-F5344CB8AC3E}">
        <p14:creationId xmlns:p14="http://schemas.microsoft.com/office/powerpoint/2010/main" val="32835170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F2651A78-9608-4F84-A97C-B3A8D76A293C}" type="slidenum">
              <a:rPr lang="en-US" smtClean="0"/>
              <a:t>30</a:t>
            </a:fld>
            <a:endParaRPr lang="en-US"/>
          </a:p>
        </p:txBody>
      </p:sp>
    </p:spTree>
    <p:extLst>
      <p:ext uri="{BB962C8B-B14F-4D97-AF65-F5344CB8AC3E}">
        <p14:creationId xmlns:p14="http://schemas.microsoft.com/office/powerpoint/2010/main" val="32835170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F2651A78-9608-4F84-A97C-B3A8D76A293C}" type="slidenum">
              <a:rPr lang="en-US" smtClean="0"/>
              <a:t>31</a:t>
            </a:fld>
            <a:endParaRPr lang="en-US"/>
          </a:p>
        </p:txBody>
      </p:sp>
    </p:spTree>
    <p:extLst>
      <p:ext uri="{BB962C8B-B14F-4D97-AF65-F5344CB8AC3E}">
        <p14:creationId xmlns:p14="http://schemas.microsoft.com/office/powerpoint/2010/main" val="32835170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bwMode="auto">
          <a:noFill/>
          <a:ln>
            <a:miter lim="800000"/>
            <a:headEnd/>
            <a:tailEnd/>
          </a:ln>
        </p:spPr>
        <p:txBody>
          <a:bodyPr/>
          <a:lstStyle/>
          <a:p>
            <a:pPr defTabSz="919163">
              <a:buClr>
                <a:srgbClr val="000000"/>
              </a:buClr>
            </a:pPr>
            <a:fld id="{6C28F0B8-2416-4CF0-B74C-6862FF76AE19}" type="slidenum">
              <a:rPr lang="en-US" smtClean="0">
                <a:solidFill>
                  <a:srgbClr val="000000"/>
                </a:solidFill>
              </a:rPr>
              <a:pPr defTabSz="919163">
                <a:buClr>
                  <a:srgbClr val="000000"/>
                </a:buClr>
              </a:pPr>
              <a:t>32</a:t>
            </a:fld>
            <a:endParaRPr lang="en-US" smtClean="0">
              <a:solidFill>
                <a:srgbClr val="000000"/>
              </a:solidFill>
            </a:endParaRPr>
          </a:p>
        </p:txBody>
      </p:sp>
      <p:sp>
        <p:nvSpPr>
          <p:cNvPr id="62467" name="Rectangle 7"/>
          <p:cNvSpPr txBox="1">
            <a:spLocks noGrp="1" noChangeArrowheads="1"/>
          </p:cNvSpPr>
          <p:nvPr/>
        </p:nvSpPr>
        <p:spPr bwMode="auto">
          <a:xfrm>
            <a:off x="3883644" y="8686362"/>
            <a:ext cx="2974357" cy="457638"/>
          </a:xfrm>
          <a:prstGeom prst="rect">
            <a:avLst/>
          </a:prstGeom>
          <a:noFill/>
          <a:ln w="9525">
            <a:noFill/>
            <a:miter lim="800000"/>
            <a:headEnd/>
            <a:tailEnd/>
          </a:ln>
        </p:spPr>
        <p:txBody>
          <a:bodyPr lIns="92300" tIns="46150" rIns="92300" bIns="46150" anchor="b"/>
          <a:lstStyle/>
          <a:p>
            <a:pPr algn="r"/>
            <a:fld id="{BC40F7E2-9767-4883-B665-09B1580FF1D8}" type="slidenum">
              <a:rPr lang="en-US" sz="1200">
                <a:solidFill>
                  <a:srgbClr val="000000"/>
                </a:solidFill>
              </a:rPr>
              <a:pPr algn="r"/>
              <a:t>32</a:t>
            </a:fld>
            <a:endParaRPr lang="en-US" sz="1200">
              <a:solidFill>
                <a:srgbClr val="000000"/>
              </a:solidFill>
            </a:endParaRPr>
          </a:p>
        </p:txBody>
      </p:sp>
      <p:sp>
        <p:nvSpPr>
          <p:cNvPr id="62468" name="Rectangle 2"/>
          <p:cNvSpPr>
            <a:spLocks noGrp="1" noRot="1" noChangeAspect="1" noChangeArrowheads="1" noTextEdit="1"/>
          </p:cNvSpPr>
          <p:nvPr>
            <p:ph type="sldImg"/>
          </p:nvPr>
        </p:nvSpPr>
        <p:spPr bwMode="auto">
          <a:xfrm>
            <a:off x="1146175" y="687388"/>
            <a:ext cx="4570413" cy="3427412"/>
          </a:xfrm>
          <a:noFill/>
          <a:ln>
            <a:solidFill>
              <a:srgbClr val="000000"/>
            </a:solidFill>
            <a:miter lim="800000"/>
            <a:headEnd/>
            <a:tailEnd/>
          </a:ln>
        </p:spPr>
      </p:sp>
      <p:sp>
        <p:nvSpPr>
          <p:cNvPr id="62469" name="Rectangle 3"/>
          <p:cNvSpPr>
            <a:spLocks noGrp="1" noChangeArrowheads="1"/>
          </p:cNvSpPr>
          <p:nvPr>
            <p:ph type="body" idx="1"/>
          </p:nvPr>
        </p:nvSpPr>
        <p:spPr bwMode="auto">
          <a:noFill/>
        </p:spPr>
        <p:txBody>
          <a:bodyPr/>
          <a:lstStyle/>
          <a:p>
            <a:pPr algn="just"/>
            <a:r>
              <a:rPr lang="en-US" dirty="0" smtClean="0"/>
              <a:t>Thank you.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F2651A78-9608-4F84-A97C-B3A8D76A293C}" type="slidenum">
              <a:rPr lang="en-US" smtClean="0"/>
              <a:t>3</a:t>
            </a:fld>
            <a:endParaRPr lang="en-US"/>
          </a:p>
        </p:txBody>
      </p:sp>
    </p:spTree>
    <p:extLst>
      <p:ext uri="{BB962C8B-B14F-4D97-AF65-F5344CB8AC3E}">
        <p14:creationId xmlns:p14="http://schemas.microsoft.com/office/powerpoint/2010/main" val="32835170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ITU-R</a:t>
            </a:r>
          </a:p>
          <a:p>
            <a:endParaRPr lang="en-US" dirty="0" smtClean="0"/>
          </a:p>
          <a:p>
            <a:r>
              <a:rPr lang="en-US" dirty="0" smtClean="0"/>
              <a:t>- Develop global regulations for spectrum and satellite orbit resources</a:t>
            </a:r>
          </a:p>
          <a:p>
            <a:r>
              <a:rPr lang="en-US" dirty="0" smtClean="0"/>
              <a:t>- Establish harmonized, global standards for wireless systems</a:t>
            </a:r>
          </a:p>
          <a:p>
            <a:r>
              <a:rPr lang="en-US" dirty="0" smtClean="0"/>
              <a:t>- Assist membership develop advanced radio-com systems</a:t>
            </a:r>
          </a:p>
          <a:p>
            <a:endParaRPr lang="en-US" dirty="0" smtClean="0"/>
          </a:p>
          <a:p>
            <a:r>
              <a:rPr lang="en-US" dirty="0" smtClean="0"/>
              <a:t>ITU-R Study Groups deal with themes such as: spectrum management, </a:t>
            </a:r>
            <a:r>
              <a:rPr lang="en-US" dirty="0" err="1" smtClean="0"/>
              <a:t>radiowave</a:t>
            </a:r>
            <a:r>
              <a:rPr lang="en-US" dirty="0" smtClean="0"/>
              <a:t> propagation, satellite services, </a:t>
            </a:r>
            <a:r>
              <a:rPr lang="en-US" dirty="0" err="1" smtClean="0"/>
              <a:t>terrestial</a:t>
            </a:r>
            <a:r>
              <a:rPr lang="en-US" dirty="0" smtClean="0"/>
              <a:t> services, broadcasting, science services (systems for space operation, space research, Earth exploration and meteorology).</a:t>
            </a:r>
          </a:p>
          <a:p>
            <a:endParaRPr lang="en-US" dirty="0" smtClean="0"/>
          </a:p>
          <a:p>
            <a:r>
              <a:rPr lang="en-US" dirty="0" smtClean="0"/>
              <a:t>ITU-T</a:t>
            </a:r>
          </a:p>
          <a:p>
            <a:r>
              <a:rPr lang="en-US" dirty="0" smtClean="0"/>
              <a:t>- Develop International Telecommunication Regulations</a:t>
            </a:r>
            <a:r>
              <a:rPr lang="en-US" baseline="0" dirty="0" smtClean="0"/>
              <a:t> for </a:t>
            </a:r>
            <a:r>
              <a:rPr lang="en-US" sz="1200" b="0" i="0" u="none" strike="noStrike" kern="1200" baseline="0" dirty="0" smtClean="0">
                <a:solidFill>
                  <a:schemeClr val="tx1"/>
                </a:solidFill>
                <a:latin typeface="Verdana" pitchFamily="34" charset="0"/>
                <a:ea typeface="+mn-ea"/>
                <a:cs typeface="Arial" charset="0"/>
              </a:rPr>
              <a:t>the provision and operation of international telecommunication services offered to the public as well</a:t>
            </a:r>
          </a:p>
          <a:p>
            <a:r>
              <a:rPr lang="en-US" sz="1200" b="0" i="0" u="none" strike="noStrike" kern="1200" baseline="0" dirty="0" smtClean="0">
                <a:solidFill>
                  <a:schemeClr val="tx1"/>
                </a:solidFill>
                <a:latin typeface="Verdana" pitchFamily="34" charset="0"/>
                <a:ea typeface="+mn-ea"/>
                <a:cs typeface="Arial" charset="0"/>
              </a:rPr>
              <a:t>as to the underlying international telecommunication transport means used to provide such services.</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Verdana" pitchFamily="34" charset="0"/>
                <a:ea typeface="+mn-ea"/>
                <a:cs typeface="Arial" charset="0"/>
              </a:rPr>
              <a:t>- A</a:t>
            </a:r>
            <a:r>
              <a:rPr lang="en-US" sz="1200" kern="1200" dirty="0" smtClean="0">
                <a:solidFill>
                  <a:schemeClr val="tx1"/>
                </a:solidFill>
                <a:effectLst/>
                <a:latin typeface="Verdana" pitchFamily="34" charset="0"/>
                <a:ea typeface="+mn-ea"/>
                <a:cs typeface="Arial" charset="0"/>
              </a:rPr>
              <a:t>llocate international numbering and Identification resource such like E.164 numbering resource, E.212 Identification resource and Q.708 </a:t>
            </a:r>
            <a:r>
              <a:rPr lang="en-US" sz="1200" kern="1200" dirty="0" err="1" smtClean="0">
                <a:solidFill>
                  <a:schemeClr val="tx1"/>
                </a:solidFill>
                <a:effectLst/>
                <a:latin typeface="Verdana" pitchFamily="34" charset="0"/>
                <a:ea typeface="+mn-ea"/>
                <a:cs typeface="Arial" charset="0"/>
              </a:rPr>
              <a:t>signalling</a:t>
            </a:r>
            <a:r>
              <a:rPr lang="en-US" sz="1200" kern="1200" dirty="0" smtClean="0">
                <a:solidFill>
                  <a:schemeClr val="tx1"/>
                </a:solidFill>
                <a:effectLst/>
                <a:latin typeface="Verdana" pitchFamily="34" charset="0"/>
                <a:ea typeface="+mn-ea"/>
                <a:cs typeface="Arial" charset="0"/>
              </a:rPr>
              <a:t> Area/Network Codes (SANC) resource.</a:t>
            </a:r>
            <a:endParaRPr lang="en-US" dirty="0" smtClean="0"/>
          </a:p>
          <a:p>
            <a:endParaRPr lang="en-US" dirty="0"/>
          </a:p>
        </p:txBody>
      </p:sp>
      <p:sp>
        <p:nvSpPr>
          <p:cNvPr id="4" name="Slide Number Placeholder 3"/>
          <p:cNvSpPr>
            <a:spLocks noGrp="1"/>
          </p:cNvSpPr>
          <p:nvPr>
            <p:ph type="sldNum" sz="quarter" idx="10"/>
          </p:nvPr>
        </p:nvSpPr>
        <p:spPr/>
        <p:txBody>
          <a:bodyPr/>
          <a:lstStyle/>
          <a:p>
            <a:fld id="{F2651A78-9608-4F84-A97C-B3A8D76A293C}" type="slidenum">
              <a:rPr lang="en-US" smtClean="0"/>
              <a:pPr/>
              <a:t>5</a:t>
            </a:fld>
            <a:endParaRPr lang="en-US"/>
          </a:p>
        </p:txBody>
      </p:sp>
    </p:spTree>
    <p:extLst>
      <p:ext uri="{BB962C8B-B14F-4D97-AF65-F5344CB8AC3E}">
        <p14:creationId xmlns:p14="http://schemas.microsoft.com/office/powerpoint/2010/main" val="1279348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ITU-T</a:t>
            </a:r>
          </a:p>
          <a:p>
            <a:r>
              <a:rPr lang="en-US" dirty="0" smtClean="0"/>
              <a:t>- Develop interoperable, international standards (ITU-T Recommendations)</a:t>
            </a:r>
          </a:p>
          <a:p>
            <a:r>
              <a:rPr lang="en-US" dirty="0" smtClean="0"/>
              <a:t>- Bridge standardization gap</a:t>
            </a:r>
          </a:p>
          <a:p>
            <a:r>
              <a:rPr lang="en-US" dirty="0" smtClean="0"/>
              <a:t>- Cooperation among standardization bodies</a:t>
            </a:r>
          </a:p>
          <a:p>
            <a:endParaRPr lang="en-US" dirty="0" smtClean="0"/>
          </a:p>
          <a:p>
            <a:r>
              <a:rPr lang="en-US" dirty="0" smtClean="0"/>
              <a:t>ITU-T study groups look at issues such as: multimedia, security, environment and climate change, network and transport, broadband access, quality of service and experience,</a:t>
            </a:r>
            <a:r>
              <a:rPr lang="en-US" baseline="0" dirty="0" smtClean="0"/>
              <a:t> </a:t>
            </a:r>
            <a:r>
              <a:rPr lang="en-US" dirty="0" smtClean="0"/>
              <a:t>next generation networks,</a:t>
            </a:r>
            <a:r>
              <a:rPr lang="en-US" baseline="0" dirty="0" smtClean="0"/>
              <a:t> cloud </a:t>
            </a:r>
            <a:r>
              <a:rPr lang="en-US" baseline="0" dirty="0" err="1" smtClean="0"/>
              <a:t>compuring</a:t>
            </a:r>
            <a:r>
              <a:rPr lang="en-US" baseline="0" dirty="0" smtClean="0"/>
              <a:t>, intelligent transport systems, numbering and addressing, </a:t>
            </a:r>
            <a:r>
              <a:rPr lang="en-US" baseline="0" dirty="0" err="1" smtClean="0"/>
              <a:t>tarrif</a:t>
            </a:r>
            <a:r>
              <a:rPr lang="en-US" baseline="0" dirty="0" smtClean="0"/>
              <a:t>, security.</a:t>
            </a:r>
            <a:endParaRPr lang="en-US" dirty="0" smtClean="0"/>
          </a:p>
          <a:p>
            <a:endParaRPr lang="en-US" dirty="0" smtClean="0"/>
          </a:p>
          <a:p>
            <a:r>
              <a:rPr lang="en-US" dirty="0" smtClean="0"/>
              <a:t>Some examples:</a:t>
            </a:r>
          </a:p>
          <a:p>
            <a:r>
              <a:rPr lang="en-US" b="1" dirty="0" smtClean="0">
                <a:solidFill>
                  <a:srgbClr val="0E438A"/>
                </a:solidFill>
              </a:rPr>
              <a:t>Internet Access through ITU standards</a:t>
            </a:r>
          </a:p>
          <a:p>
            <a:pPr marL="342900" indent="-228600" eaLnBrk="0" hangingPunct="0">
              <a:lnSpc>
                <a:spcPct val="150000"/>
              </a:lnSpc>
              <a:spcBef>
                <a:spcPts val="0"/>
              </a:spcBef>
              <a:buClr>
                <a:srgbClr val="0E438A"/>
              </a:buClr>
              <a:buSzPct val="110000"/>
              <a:buFont typeface="Wingdings" pitchFamily="2" charset="2"/>
              <a:buChar char="§"/>
              <a:defRPr/>
            </a:pPr>
            <a:r>
              <a:rPr lang="en-US" altLang="zh-CN" sz="2200" kern="1200" dirty="0" smtClean="0">
                <a:solidFill>
                  <a:srgbClr val="0070C0"/>
                </a:solidFill>
                <a:latin typeface="Verdana" pitchFamily="34" charset="0"/>
                <a:ea typeface="+mn-ea"/>
                <a:cs typeface="Arial" charset="0"/>
              </a:rPr>
              <a:t>95% of all international traffic runs over </a:t>
            </a:r>
            <a:r>
              <a:rPr lang="en-US" altLang="zh-CN" sz="2200" kern="1200" dirty="0" err="1" smtClean="0">
                <a:solidFill>
                  <a:srgbClr val="0070C0"/>
                </a:solidFill>
                <a:latin typeface="Verdana" pitchFamily="34" charset="0"/>
                <a:ea typeface="+mn-ea"/>
                <a:cs typeface="Arial" charset="0"/>
              </a:rPr>
              <a:t>fibre</a:t>
            </a:r>
            <a:r>
              <a:rPr lang="en-US" altLang="zh-CN" sz="2200" kern="1200" dirty="0" smtClean="0">
                <a:solidFill>
                  <a:srgbClr val="0070C0"/>
                </a:solidFill>
                <a:latin typeface="Verdana" pitchFamily="34" charset="0"/>
                <a:ea typeface="+mn-ea"/>
                <a:cs typeface="Arial" charset="0"/>
              </a:rPr>
              <a:t> = ITU standards</a:t>
            </a:r>
          </a:p>
          <a:p>
            <a:pPr marL="342900" indent="-228600" eaLnBrk="0" hangingPunct="0">
              <a:lnSpc>
                <a:spcPct val="150000"/>
              </a:lnSpc>
              <a:spcBef>
                <a:spcPts val="0"/>
              </a:spcBef>
              <a:buClr>
                <a:srgbClr val="0E438A"/>
              </a:buClr>
              <a:buSzPct val="110000"/>
              <a:buFont typeface="Wingdings" pitchFamily="2" charset="2"/>
              <a:buChar char="§"/>
              <a:defRPr/>
            </a:pPr>
            <a:r>
              <a:rPr lang="en-US" altLang="zh-CN" sz="2200" kern="1200" dirty="0" smtClean="0">
                <a:solidFill>
                  <a:srgbClr val="0070C0"/>
                </a:solidFill>
                <a:latin typeface="Verdana" pitchFamily="34" charset="0"/>
                <a:ea typeface="+mn-ea"/>
                <a:cs typeface="Arial" charset="0"/>
              </a:rPr>
              <a:t>Access:</a:t>
            </a:r>
          </a:p>
          <a:p>
            <a:pPr marL="800100" lvl="1" indent="-228600" eaLnBrk="0" hangingPunct="0">
              <a:lnSpc>
                <a:spcPct val="150000"/>
              </a:lnSpc>
              <a:spcBef>
                <a:spcPct val="20000"/>
              </a:spcBef>
              <a:buClr>
                <a:srgbClr val="0E438A"/>
              </a:buClr>
              <a:buSzPct val="110000"/>
              <a:buFont typeface="Wingdings" pitchFamily="2" charset="2"/>
              <a:buChar char="§"/>
              <a:defRPr/>
            </a:pPr>
            <a:r>
              <a:rPr lang="en-US" altLang="zh-CN" sz="2200" kern="1200" dirty="0" smtClean="0">
                <a:solidFill>
                  <a:srgbClr val="0070C0"/>
                </a:solidFill>
                <a:latin typeface="Verdana" pitchFamily="34" charset="0"/>
                <a:ea typeface="+mn-ea"/>
                <a:cs typeface="Arial" charset="0"/>
              </a:rPr>
              <a:t>ADSL: ITU-T G.992</a:t>
            </a:r>
          </a:p>
          <a:p>
            <a:pPr marL="800100" lvl="1" indent="-228600" eaLnBrk="0" hangingPunct="0">
              <a:lnSpc>
                <a:spcPct val="150000"/>
              </a:lnSpc>
              <a:spcBef>
                <a:spcPct val="20000"/>
              </a:spcBef>
              <a:buClr>
                <a:srgbClr val="0E438A"/>
              </a:buClr>
              <a:buSzPct val="110000"/>
              <a:buFont typeface="Wingdings" pitchFamily="2" charset="2"/>
              <a:buChar char="§"/>
              <a:defRPr/>
            </a:pPr>
            <a:r>
              <a:rPr lang="en-US" altLang="zh-CN" sz="2200" kern="1200" dirty="0" err="1" smtClean="0">
                <a:solidFill>
                  <a:srgbClr val="0070C0"/>
                </a:solidFill>
                <a:latin typeface="Verdana" pitchFamily="34" charset="0"/>
                <a:ea typeface="+mn-ea"/>
                <a:cs typeface="Arial" charset="0"/>
              </a:rPr>
              <a:t>Powerline</a:t>
            </a:r>
            <a:r>
              <a:rPr lang="en-US" altLang="zh-CN" sz="2200" kern="1200" dirty="0" smtClean="0">
                <a:solidFill>
                  <a:srgbClr val="0070C0"/>
                </a:solidFill>
                <a:latin typeface="Verdana" pitchFamily="34" charset="0"/>
                <a:ea typeface="+mn-ea"/>
                <a:cs typeface="Arial" charset="0"/>
              </a:rPr>
              <a:t> Transmission:</a:t>
            </a:r>
          </a:p>
          <a:p>
            <a:pPr marL="1028700" lvl="2" eaLnBrk="0" hangingPunct="0">
              <a:lnSpc>
                <a:spcPct val="150000"/>
              </a:lnSpc>
              <a:spcBef>
                <a:spcPct val="20000"/>
              </a:spcBef>
              <a:buClr>
                <a:srgbClr val="0E438A"/>
              </a:buClr>
              <a:buSzPct val="110000"/>
              <a:defRPr/>
            </a:pPr>
            <a:r>
              <a:rPr lang="en-US" altLang="zh-CN" sz="2200" kern="1200" dirty="0" smtClean="0">
                <a:solidFill>
                  <a:srgbClr val="0070C0"/>
                </a:solidFill>
                <a:latin typeface="Verdana" pitchFamily="34" charset="0"/>
                <a:ea typeface="+mn-ea"/>
                <a:cs typeface="Arial" charset="0"/>
              </a:rPr>
              <a:t> ITU-T G.9960 (G.hn) </a:t>
            </a:r>
          </a:p>
          <a:p>
            <a:pPr marL="800100" lvl="1" indent="-228600" eaLnBrk="0" hangingPunct="0">
              <a:lnSpc>
                <a:spcPct val="150000"/>
              </a:lnSpc>
              <a:spcBef>
                <a:spcPct val="20000"/>
              </a:spcBef>
              <a:buClr>
                <a:srgbClr val="0E438A"/>
              </a:buClr>
              <a:buSzPct val="110000"/>
              <a:buFont typeface="Wingdings" pitchFamily="2" charset="2"/>
              <a:buChar char="§"/>
              <a:defRPr/>
            </a:pPr>
            <a:r>
              <a:rPr lang="en-US" altLang="zh-CN" sz="2200" kern="1200" dirty="0" smtClean="0">
                <a:solidFill>
                  <a:srgbClr val="0070C0"/>
                </a:solidFill>
                <a:latin typeface="Verdana" pitchFamily="34" charset="0"/>
                <a:ea typeface="+mn-ea"/>
                <a:cs typeface="Arial" charset="0"/>
              </a:rPr>
              <a:t>FTTX (</a:t>
            </a:r>
            <a:r>
              <a:rPr lang="en-US" altLang="zh-CN" sz="2200" kern="1200" dirty="0" err="1" smtClean="0">
                <a:solidFill>
                  <a:srgbClr val="0070C0"/>
                </a:solidFill>
                <a:latin typeface="Verdana" pitchFamily="34" charset="0"/>
                <a:ea typeface="+mn-ea"/>
                <a:cs typeface="Arial" charset="0"/>
              </a:rPr>
              <a:t>Fibre</a:t>
            </a:r>
            <a:r>
              <a:rPr lang="en-US" altLang="zh-CN" sz="2200" kern="1200" dirty="0" smtClean="0">
                <a:solidFill>
                  <a:srgbClr val="0070C0"/>
                </a:solidFill>
                <a:latin typeface="Verdana" pitchFamily="34" charset="0"/>
                <a:ea typeface="+mn-ea"/>
                <a:cs typeface="Arial" charset="0"/>
              </a:rPr>
              <a:t> to the &lt;x&gt;): </a:t>
            </a:r>
          </a:p>
          <a:p>
            <a:pPr marL="1257300" lvl="3" indent="-228600" eaLnBrk="0" hangingPunct="0">
              <a:lnSpc>
                <a:spcPct val="150000"/>
              </a:lnSpc>
              <a:spcBef>
                <a:spcPct val="20000"/>
              </a:spcBef>
              <a:buClr>
                <a:srgbClr val="0E438A"/>
              </a:buClr>
              <a:buSzPct val="110000"/>
              <a:buFont typeface="Wingdings" pitchFamily="2" charset="2"/>
              <a:buChar char="§"/>
              <a:defRPr/>
            </a:pPr>
            <a:r>
              <a:rPr lang="en-US" altLang="zh-CN" sz="2200" kern="1200" dirty="0" smtClean="0">
                <a:solidFill>
                  <a:srgbClr val="0070C0"/>
                </a:solidFill>
                <a:latin typeface="Verdana" pitchFamily="34" charset="0"/>
                <a:ea typeface="+mn-ea"/>
                <a:cs typeface="Arial" charset="0"/>
              </a:rPr>
              <a:t>GPON (Gigabit Passive Optical Networks) ITU-T G.984</a:t>
            </a:r>
          </a:p>
          <a:p>
            <a:pPr marL="1257300" lvl="3" indent="-228600" eaLnBrk="0" hangingPunct="0">
              <a:lnSpc>
                <a:spcPct val="150000"/>
              </a:lnSpc>
              <a:spcBef>
                <a:spcPct val="20000"/>
              </a:spcBef>
              <a:buClr>
                <a:srgbClr val="0E438A"/>
              </a:buClr>
              <a:buSzPct val="110000"/>
              <a:buFont typeface="Wingdings" pitchFamily="2" charset="2"/>
              <a:buChar char="§"/>
              <a:defRPr/>
            </a:pPr>
            <a:r>
              <a:rPr lang="en-US" altLang="zh-CN" sz="2200" kern="1200" dirty="0" smtClean="0">
                <a:solidFill>
                  <a:srgbClr val="0070C0"/>
                </a:solidFill>
                <a:latin typeface="Verdana" pitchFamily="34" charset="0"/>
                <a:ea typeface="+mn-ea"/>
                <a:cs typeface="Arial" charset="0"/>
              </a:rPr>
              <a:t>Bendable fibers: ITU-T G.657</a:t>
            </a:r>
          </a:p>
          <a:p>
            <a:endParaRPr lang="en-US" dirty="0" smtClean="0"/>
          </a:p>
          <a:p>
            <a:r>
              <a:rPr lang="en-US" b="1" dirty="0" smtClean="0">
                <a:solidFill>
                  <a:srgbClr val="0E438A"/>
                </a:solidFill>
              </a:rPr>
              <a:t>Multimedia</a:t>
            </a:r>
          </a:p>
          <a:p>
            <a:pPr indent="-228600">
              <a:lnSpc>
                <a:spcPct val="150000"/>
              </a:lnSpc>
              <a:defRPr/>
            </a:pPr>
            <a:r>
              <a:rPr lang="en-US" altLang="ja-JP" sz="2200" kern="1200" dirty="0" smtClean="0">
                <a:solidFill>
                  <a:srgbClr val="0070C0"/>
                </a:solidFill>
                <a:cs typeface="Arial" pitchFamily="34" charset="0"/>
              </a:rPr>
              <a:t>Advanced video coding: </a:t>
            </a:r>
            <a:br>
              <a:rPr lang="en-US" altLang="ja-JP" sz="2200" kern="1200" dirty="0" smtClean="0">
                <a:solidFill>
                  <a:srgbClr val="0070C0"/>
                </a:solidFill>
                <a:cs typeface="Arial" pitchFamily="34" charset="0"/>
              </a:rPr>
            </a:br>
            <a:r>
              <a:rPr lang="en-US" altLang="ja-JP" sz="2200" kern="1200" dirty="0" smtClean="0">
                <a:solidFill>
                  <a:srgbClr val="0070C0"/>
                </a:solidFill>
                <a:cs typeface="Arial" pitchFamily="34" charset="0"/>
              </a:rPr>
              <a:t>ITU-T H.264</a:t>
            </a:r>
          </a:p>
          <a:p>
            <a:pPr marL="742950" lvl="2">
              <a:lnSpc>
                <a:spcPct val="150000"/>
              </a:lnSpc>
              <a:buClr>
                <a:srgbClr val="0E438A"/>
              </a:buClr>
              <a:buSzPct val="110000"/>
              <a:buFont typeface="Arial" pitchFamily="34" charset="0"/>
              <a:buChar char="•"/>
              <a:defRPr/>
            </a:pPr>
            <a:r>
              <a:rPr lang="en-US" altLang="ja-JP" sz="1800" kern="1200" dirty="0" smtClean="0">
                <a:solidFill>
                  <a:srgbClr val="0070C0"/>
                </a:solidFill>
                <a:ea typeface="+mn-ea"/>
                <a:cs typeface="Arial" pitchFamily="34" charset="0"/>
              </a:rPr>
              <a:t>Used to compress billions of clips </a:t>
            </a:r>
            <a:br>
              <a:rPr lang="en-US" altLang="ja-JP" sz="1800" kern="1200" dirty="0" smtClean="0">
                <a:solidFill>
                  <a:srgbClr val="0070C0"/>
                </a:solidFill>
                <a:ea typeface="+mn-ea"/>
                <a:cs typeface="Arial" pitchFamily="34" charset="0"/>
              </a:rPr>
            </a:br>
            <a:r>
              <a:rPr lang="en-US" altLang="ja-JP" sz="1800" kern="1200" dirty="0" smtClean="0">
                <a:solidFill>
                  <a:srgbClr val="0070C0"/>
                </a:solidFill>
                <a:ea typeface="+mn-ea"/>
                <a:cs typeface="Arial" pitchFamily="34" charset="0"/>
              </a:rPr>
              <a:t>on YouTube, high-definition content </a:t>
            </a:r>
            <a:br>
              <a:rPr lang="en-US" altLang="ja-JP" sz="1800" kern="1200" dirty="0" smtClean="0">
                <a:solidFill>
                  <a:srgbClr val="0070C0"/>
                </a:solidFill>
                <a:ea typeface="+mn-ea"/>
                <a:cs typeface="Arial" pitchFamily="34" charset="0"/>
              </a:rPr>
            </a:br>
            <a:r>
              <a:rPr lang="en-US" altLang="ja-JP" sz="1800" kern="1200" dirty="0" smtClean="0">
                <a:solidFill>
                  <a:srgbClr val="0070C0"/>
                </a:solidFill>
                <a:ea typeface="+mn-ea"/>
                <a:cs typeface="Arial" pitchFamily="34" charset="0"/>
              </a:rPr>
              <a:t>on Blu-ray Discs</a:t>
            </a:r>
          </a:p>
          <a:p>
            <a:pPr indent="-228600">
              <a:lnSpc>
                <a:spcPct val="150000"/>
              </a:lnSpc>
              <a:defRPr/>
            </a:pPr>
            <a:r>
              <a:rPr lang="en-US" altLang="ja-JP" sz="2200" kern="1200" dirty="0" smtClean="0">
                <a:solidFill>
                  <a:srgbClr val="0070C0"/>
                </a:solidFill>
                <a:cs typeface="Arial" pitchFamily="34" charset="0"/>
              </a:rPr>
              <a:t>New work H.265: </a:t>
            </a:r>
          </a:p>
          <a:p>
            <a:pPr marL="742950" lvl="2">
              <a:lnSpc>
                <a:spcPct val="150000"/>
              </a:lnSpc>
              <a:buClr>
                <a:srgbClr val="0E438A"/>
              </a:buClr>
              <a:buSzPct val="110000"/>
              <a:buFont typeface="Arial" pitchFamily="34" charset="0"/>
              <a:buChar char="•"/>
              <a:defRPr/>
            </a:pPr>
            <a:r>
              <a:rPr lang="en-US" altLang="ja-JP" sz="1800" kern="1200" dirty="0" smtClean="0">
                <a:solidFill>
                  <a:srgbClr val="0070C0"/>
                </a:solidFill>
                <a:ea typeface="+mn-ea"/>
                <a:cs typeface="Arial" pitchFamily="34" charset="0"/>
              </a:rPr>
              <a:t>Joint Collaborative Team (ITU-T, ISO/IEC) to reduce data rate by 50%</a:t>
            </a:r>
          </a:p>
          <a:p>
            <a:endParaRPr lang="en-US" b="1"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F2651A78-9608-4F84-A97C-B3A8D76A293C}" type="slidenum">
              <a:rPr lang="en-US" smtClean="0"/>
              <a:pPr/>
              <a:t>6</a:t>
            </a:fld>
            <a:endParaRPr lang="en-US"/>
          </a:p>
        </p:txBody>
      </p:sp>
    </p:spTree>
    <p:extLst>
      <p:ext uri="{BB962C8B-B14F-4D97-AF65-F5344CB8AC3E}">
        <p14:creationId xmlns:p14="http://schemas.microsoft.com/office/powerpoint/2010/main" val="30925971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ITU-D</a:t>
            </a:r>
          </a:p>
          <a:p>
            <a:endParaRPr lang="en-US" dirty="0" smtClean="0"/>
          </a:p>
          <a:p>
            <a:r>
              <a:rPr lang="en-US" dirty="0" smtClean="0"/>
              <a:t>- Neutral broker for multi-stakeholder partnerships, resource mobilization</a:t>
            </a:r>
          </a:p>
          <a:p>
            <a:r>
              <a:rPr lang="en-US" dirty="0" smtClean="0"/>
              <a:t>- Executing agency for project implementation</a:t>
            </a:r>
          </a:p>
          <a:p>
            <a:pPr marL="171450" indent="-171450">
              <a:buFontTx/>
              <a:buChar char="-"/>
            </a:pPr>
            <a:r>
              <a:rPr lang="en-US" dirty="0" smtClean="0"/>
              <a:t>Building capacity among members: technical assistance, advice on policy-regulatory frameworks for investment</a:t>
            </a:r>
          </a:p>
          <a:p>
            <a:pPr marL="171450" indent="-171450">
              <a:buFontTx/>
              <a:buChar char="-"/>
            </a:pPr>
            <a:r>
              <a:rPr lang="en-US" dirty="0" smtClean="0"/>
              <a:t>Statistics and policy/regulatory trends </a:t>
            </a:r>
          </a:p>
          <a:p>
            <a:endParaRPr lang="en-US" dirty="0" smtClean="0"/>
          </a:p>
          <a:p>
            <a:r>
              <a:rPr lang="en-US" dirty="0" smtClean="0"/>
              <a:t>Membership Benefits:</a:t>
            </a:r>
          </a:p>
          <a:p>
            <a:r>
              <a:rPr lang="en-US" dirty="0" smtClean="0"/>
              <a:t>- Support</a:t>
            </a:r>
            <a:r>
              <a:rPr lang="en-US" baseline="0" dirty="0" smtClean="0"/>
              <a:t> your CSR agenda. Build profile and relationships in new markets. </a:t>
            </a:r>
            <a:endParaRPr lang="en-US" dirty="0" smtClean="0"/>
          </a:p>
          <a:p>
            <a:endParaRPr lang="en-US" dirty="0" smtClean="0"/>
          </a:p>
          <a:p>
            <a:r>
              <a:rPr lang="en-US" dirty="0" smtClean="0"/>
              <a:t>ITU-D Study groups looking at issues such as policy and regulatory reforms needed to stimulate ICT investment. Public-private partnership models for infrastructure roll-out, such as infrastructure sharing. Tax incentives. Licensing. How to expand rural connectivity.</a:t>
            </a:r>
          </a:p>
          <a:p>
            <a:endParaRPr lang="en-US" dirty="0" smtClean="0"/>
          </a:p>
          <a:p>
            <a:r>
              <a:rPr lang="en-US" dirty="0" smtClean="0"/>
              <a:t>ITU-D</a:t>
            </a:r>
            <a:r>
              <a:rPr lang="en-US" baseline="0" dirty="0" smtClean="0"/>
              <a:t> publishes its very much acclaimed annual report “Measuring the Information Society”. </a:t>
            </a:r>
            <a:r>
              <a:rPr lang="en-US" dirty="0" smtClean="0">
                <a:effectLst/>
              </a:rPr>
              <a:t>The report, which has been published annually since 2009, features two benchmarking tools to measure the information society: the ICT Development Index (IDI) and the ICT Price Basket (IPB). The 2012 IDI captures the level of ICT developments in 157 economies worldwide and compares progress made during the last year. The 2012 IPB combines the consumer prices for (fixed and mobile) telephone and Internet broadband services for 161 economies into one measure and compares these across countries, and over time.</a:t>
            </a:r>
            <a:r>
              <a:rPr lang="en-US" baseline="0" dirty="0" smtClean="0">
                <a:effectLst/>
              </a:rPr>
              <a:t> </a:t>
            </a:r>
            <a:r>
              <a:rPr lang="en-US" dirty="0" smtClean="0">
                <a:effectLst/>
              </a:rPr>
              <a:t>The 5th edition of the ITU Measuring the Information Society (MIS) report was </a:t>
            </a:r>
            <a:r>
              <a:rPr lang="en-US" dirty="0" smtClean="0">
                <a:effectLst/>
                <a:hlinkClick r:id="rId3" action="ppaction://hlinkfile"/>
              </a:rPr>
              <a:t>launched on </a:t>
            </a:r>
            <a:r>
              <a:rPr lang="en-US" b="1" dirty="0" smtClean="0">
                <a:effectLst/>
                <a:hlinkClick r:id="rId3" action="ppaction://hlinkfile"/>
              </a:rPr>
              <a:t>7 October 2013</a:t>
            </a:r>
            <a:r>
              <a:rPr lang="en-US" dirty="0" smtClean="0">
                <a:effectLst/>
              </a:rPr>
              <a:t>, at ITU headquarters, Geneva, Switzerland</a:t>
            </a:r>
            <a:endParaRPr lang="en-US" sz="1200" b="0" i="0" u="none" strike="noStrike" kern="1200" baseline="0" dirty="0" smtClean="0">
              <a:solidFill>
                <a:schemeClr val="tx1"/>
              </a:solidFill>
              <a:latin typeface="Verdana" pitchFamily="34" charset="0"/>
              <a:ea typeface="+mn-ea"/>
              <a:cs typeface="Arial" charset="0"/>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F2651A78-9608-4F84-A97C-B3A8D76A293C}" type="slidenum">
              <a:rPr lang="en-US" smtClean="0"/>
              <a:pPr/>
              <a:t>7</a:t>
            </a:fld>
            <a:endParaRPr lang="en-US"/>
          </a:p>
        </p:txBody>
      </p:sp>
    </p:spTree>
    <p:extLst>
      <p:ext uri="{BB962C8B-B14F-4D97-AF65-F5344CB8AC3E}">
        <p14:creationId xmlns:p14="http://schemas.microsoft.com/office/powerpoint/2010/main" val="39831145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F2651A78-9608-4F84-A97C-B3A8D76A293C}" type="slidenum">
              <a:rPr lang="en-US" smtClean="0"/>
              <a:t>9</a:t>
            </a:fld>
            <a:endParaRPr lang="en-US"/>
          </a:p>
        </p:txBody>
      </p:sp>
    </p:spTree>
    <p:extLst>
      <p:ext uri="{BB962C8B-B14F-4D97-AF65-F5344CB8AC3E}">
        <p14:creationId xmlns:p14="http://schemas.microsoft.com/office/powerpoint/2010/main" val="32835170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a:p>
            <a:pPr eaLnBrk="1" hangingPunct="1"/>
            <a:endParaRPr lang="en-US" altLang="en-US" smtClean="0"/>
          </a:p>
          <a:p>
            <a:endParaRPr lang="en-US" altLang="en-US" smtClean="0"/>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fld id="{F49D46F0-5B1B-4753-844D-DF08087CA745}" type="slidenum">
              <a:rPr lang="en-US" altLang="en-US" sz="1200" smtClean="0">
                <a:solidFill>
                  <a:schemeClr val="tx1"/>
                </a:solidFill>
              </a:rPr>
              <a:pPr/>
              <a:t>10</a:t>
            </a:fld>
            <a:endParaRPr lang="en-US" altLang="en-US" sz="1200" smtClean="0">
              <a:solidFill>
                <a:schemeClr val="tx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F2651A78-9608-4F84-A97C-B3A8D76A293C}" type="slidenum">
              <a:rPr lang="en-US" smtClean="0"/>
              <a:t>11</a:t>
            </a:fld>
            <a:endParaRPr lang="en-US"/>
          </a:p>
        </p:txBody>
      </p:sp>
    </p:spTree>
    <p:extLst>
      <p:ext uri="{BB962C8B-B14F-4D97-AF65-F5344CB8AC3E}">
        <p14:creationId xmlns:p14="http://schemas.microsoft.com/office/powerpoint/2010/main" val="32835170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a:xfrm>
            <a:off x="0" y="6492875"/>
            <a:ext cx="457200" cy="365125"/>
          </a:xfrm>
        </p:spPr>
        <p:txBody>
          <a:bodyPr/>
          <a:lstStyle/>
          <a:p>
            <a:fld id="{B5C5DDCB-9823-1E40-A2BE-889ABA336D22}" type="slidenum">
              <a:rPr lang="en-US" smtClean="0"/>
              <a:pPr/>
              <a:t>‹#›</a:t>
            </a:fld>
            <a:endParaRPr lang="en-US"/>
          </a:p>
        </p:txBody>
      </p:sp>
    </p:spTree>
    <p:extLst>
      <p:ext uri="{BB962C8B-B14F-4D97-AF65-F5344CB8AC3E}">
        <p14:creationId xmlns:p14="http://schemas.microsoft.com/office/powerpoint/2010/main" val="2174336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ln/>
        </p:spPr>
        <p:txBody>
          <a:bodyPr/>
          <a:lstStyle>
            <a:lvl1pPr>
              <a:defRPr/>
            </a:lvl1pPr>
          </a:lstStyle>
          <a:p>
            <a:pPr>
              <a:defRPr/>
            </a:pPr>
            <a:fld id="{7210F7CE-D864-46BD-A281-643E72AD9EF7}" type="slidenum">
              <a:rPr lang="en-US"/>
              <a:pPr>
                <a:defRPr/>
              </a:pPr>
              <a:t>‹#›</a:t>
            </a:fld>
            <a:endParaRPr lang="en-US" dirty="0"/>
          </a:p>
        </p:txBody>
      </p:sp>
    </p:spTree>
    <p:extLst>
      <p:ext uri="{BB962C8B-B14F-4D97-AF65-F5344CB8AC3E}">
        <p14:creationId xmlns:p14="http://schemas.microsoft.com/office/powerpoint/2010/main" val="1255603145"/>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2" name="Picture 71" descr="BandoBleusurblanc-E"/>
          <p:cNvPicPr>
            <a:picLocks noChangeAspect="1" noChangeArrowheads="1"/>
          </p:cNvPicPr>
          <p:nvPr userDrawn="1"/>
        </p:nvPicPr>
        <p:blipFill>
          <a:blip r:embed="rId2">
            <a:extLst>
              <a:ext uri="{28A0092B-C50C-407E-A947-70E740481C1C}">
                <a14:useLocalDpi xmlns:a14="http://schemas.microsoft.com/office/drawing/2010/main" val="0"/>
              </a:ext>
            </a:extLst>
          </a:blip>
          <a:srcRect l="55139"/>
          <a:stretch>
            <a:fillRect/>
          </a:stretch>
        </p:blipFill>
        <p:spPr bwMode="auto">
          <a:xfrm>
            <a:off x="7019925" y="0"/>
            <a:ext cx="2051050"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73"/>
          <p:cNvSpPr txBox="1">
            <a:spLocks noChangeArrowheads="1"/>
          </p:cNvSpPr>
          <p:nvPr userDrawn="1"/>
        </p:nvSpPr>
        <p:spPr bwMode="auto">
          <a:xfrm>
            <a:off x="3851275" y="323850"/>
            <a:ext cx="3313113" cy="261938"/>
          </a:xfrm>
          <a:prstGeom prst="rect">
            <a:avLst/>
          </a:prstGeom>
          <a:noFill/>
          <a:ln>
            <a:noFill/>
          </a:ln>
          <a:extLst/>
        </p:spPr>
        <p:txBody>
          <a:bodyPr>
            <a:spAutoFit/>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algn="r">
              <a:defRPr/>
            </a:pPr>
            <a:r>
              <a:rPr lang="en-US" sz="1100" b="1" smtClean="0">
                <a:solidFill>
                  <a:srgbClr val="1B5BA2"/>
                </a:solidFill>
              </a:rPr>
              <a:t>Committed to Connecting the World</a:t>
            </a:r>
          </a:p>
        </p:txBody>
      </p:sp>
      <p:sp>
        <p:nvSpPr>
          <p:cNvPr id="4" name="Rectangle 43"/>
          <p:cNvSpPr>
            <a:spLocks noGrp="1" noChangeArrowheads="1"/>
          </p:cNvSpPr>
          <p:nvPr>
            <p:ph type="sldNum" sz="quarter" idx="10"/>
          </p:nvPr>
        </p:nvSpPr>
        <p:spPr/>
        <p:txBody>
          <a:bodyPr/>
          <a:lstStyle>
            <a:lvl1pPr>
              <a:defRPr/>
            </a:lvl1pPr>
          </a:lstStyle>
          <a:p>
            <a:pPr>
              <a:defRPr/>
            </a:pPr>
            <a:fld id="{B68C7B89-8176-4CE5-8B57-C3246C333650}" type="slidenum">
              <a:rPr lang="en-US"/>
              <a:pPr>
                <a:defRPr/>
              </a:pPr>
              <a:t>‹#›</a:t>
            </a:fld>
            <a:endParaRPr lang="en-US"/>
          </a:p>
        </p:txBody>
      </p:sp>
    </p:spTree>
    <p:extLst>
      <p:ext uri="{BB962C8B-B14F-4D97-AF65-F5344CB8AC3E}">
        <p14:creationId xmlns:p14="http://schemas.microsoft.com/office/powerpoint/2010/main" val="34806258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DF1544-74F7-4679-926F-E0C6E2A3BD53}" type="datetime1">
              <a:rPr lang="en-US" smtClean="0"/>
              <a:pPr/>
              <a:t>12/13/2013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C5DDCB-9823-1E40-A2BE-889ABA336D22}" type="slidenum">
              <a:rPr lang="en-US" smtClean="0"/>
              <a:pPr/>
              <a:t>‹#›</a:t>
            </a:fld>
            <a:endParaRPr lang="en-US"/>
          </a:p>
        </p:txBody>
      </p:sp>
    </p:spTree>
    <p:extLst>
      <p:ext uri="{BB962C8B-B14F-4D97-AF65-F5344CB8AC3E}">
        <p14:creationId xmlns:p14="http://schemas.microsoft.com/office/powerpoint/2010/main" val="283303962"/>
      </p:ext>
    </p:extLst>
  </p:cSld>
  <p:clrMap bg1="lt1" tx1="dk1" bg2="lt2" tx2="dk2" accent1="accent1" accent2="accent2" accent3="accent3" accent4="accent4" accent5="accent5" accent6="accent6" hlink="hlink" folHlink="folHlink"/>
  <p:sldLayoutIdLst>
    <p:sldLayoutId id="2147483649" r:id="rId1"/>
    <p:sldLayoutId id="2147483653" r:id="rId2"/>
    <p:sldLayoutId id="2147483654" r:id="rId3"/>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30.gif"/><Relationship Id="rId3" Type="http://schemas.openxmlformats.org/officeDocument/2006/relationships/image" Target="../media/image25.png"/><Relationship Id="rId7" Type="http://schemas.openxmlformats.org/officeDocument/2006/relationships/image" Target="../media/image29.jpe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28.jpeg"/><Relationship Id="rId5" Type="http://schemas.openxmlformats.org/officeDocument/2006/relationships/image" Target="../media/image27.png"/><Relationship Id="rId10" Type="http://schemas.openxmlformats.org/officeDocument/2006/relationships/image" Target="../media/image32.jpeg"/><Relationship Id="rId4" Type="http://schemas.openxmlformats.org/officeDocument/2006/relationships/image" Target="../media/image26.png"/><Relationship Id="rId9" Type="http://schemas.openxmlformats.org/officeDocument/2006/relationships/image" Target="../media/image3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40.jpeg"/><Relationship Id="rId13" Type="http://schemas.openxmlformats.org/officeDocument/2006/relationships/image" Target="../media/image45.jpeg"/><Relationship Id="rId3" Type="http://schemas.openxmlformats.org/officeDocument/2006/relationships/image" Target="../media/image35.jpeg"/><Relationship Id="rId7" Type="http://schemas.openxmlformats.org/officeDocument/2006/relationships/image" Target="../media/image39.png"/><Relationship Id="rId12" Type="http://schemas.openxmlformats.org/officeDocument/2006/relationships/image" Target="../media/image44.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8.jpe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 Id="rId14" Type="http://schemas.openxmlformats.org/officeDocument/2006/relationships/image" Target="../media/image46.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jpeg"/><Relationship Id="rId2" Type="http://schemas.openxmlformats.org/officeDocument/2006/relationships/image" Target="../media/image12.jpeg"/><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jpeg"/><Relationship Id="rId10" Type="http://schemas.openxmlformats.org/officeDocument/2006/relationships/image" Target="../media/image20.gif"/><Relationship Id="rId4" Type="http://schemas.openxmlformats.org/officeDocument/2006/relationships/image" Target="../media/image14.jpeg"/><Relationship Id="rId9" Type="http://schemas.openxmlformats.org/officeDocument/2006/relationships/image" Target="../media/image19.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5082" y="4090573"/>
            <a:ext cx="8873836" cy="1567295"/>
          </a:xfrm>
        </p:spPr>
        <p:txBody>
          <a:bodyPr>
            <a:normAutofit/>
          </a:bodyPr>
          <a:lstStyle/>
          <a:p>
            <a:r>
              <a:rPr lang="en-US" sz="2800" b="1" smtClean="0">
                <a:solidFill>
                  <a:schemeClr val="tx2"/>
                </a:solidFill>
              </a:rPr>
              <a:t>Malcolm Johnson</a:t>
            </a:r>
            <a:br>
              <a:rPr lang="en-US" sz="2800" b="1" smtClean="0">
                <a:solidFill>
                  <a:schemeClr val="tx2"/>
                </a:solidFill>
              </a:rPr>
            </a:br>
            <a:r>
              <a:rPr lang="en-US" sz="2800" b="1" smtClean="0">
                <a:solidFill>
                  <a:schemeClr val="tx2"/>
                </a:solidFill>
              </a:rPr>
              <a:t>Director, ITU Telecommunication Standardization Bureau</a:t>
            </a:r>
            <a:endParaRPr lang="en-US" sz="2400" b="1" dirty="0">
              <a:solidFill>
                <a:schemeClr val="tx2"/>
              </a:solidFill>
            </a:endParaRPr>
          </a:p>
        </p:txBody>
      </p:sp>
      <p:sp>
        <p:nvSpPr>
          <p:cNvPr id="3" name="Subtitle 2"/>
          <p:cNvSpPr>
            <a:spLocks noGrp="1"/>
          </p:cNvSpPr>
          <p:nvPr>
            <p:ph type="subTitle" idx="1"/>
          </p:nvPr>
        </p:nvSpPr>
        <p:spPr>
          <a:xfrm>
            <a:off x="540327" y="1691963"/>
            <a:ext cx="8146473" cy="2213288"/>
          </a:xfrm>
        </p:spPr>
        <p:txBody>
          <a:bodyPr>
            <a:normAutofit/>
          </a:bodyPr>
          <a:lstStyle/>
          <a:p>
            <a:r>
              <a:rPr lang="en-US" sz="6000" b="1" smtClean="0">
                <a:solidFill>
                  <a:schemeClr val="tx2"/>
                </a:solidFill>
                <a:latin typeface="+mj-lt"/>
                <a:ea typeface="+mj-ea"/>
                <a:cs typeface="+mj-cs"/>
              </a:rPr>
              <a:t>ITU-T</a:t>
            </a:r>
          </a:p>
          <a:p>
            <a:r>
              <a:rPr lang="en-US" sz="2800" b="1" smtClean="0">
                <a:solidFill>
                  <a:schemeClr val="tx2"/>
                </a:solidFill>
                <a:latin typeface="+mj-lt"/>
                <a:ea typeface="+mj-ea"/>
                <a:cs typeface="+mj-cs"/>
              </a:rPr>
              <a:t>Presentation at ANSI</a:t>
            </a:r>
          </a:p>
          <a:p>
            <a:r>
              <a:rPr lang="en-US" sz="2800" b="1" smtClean="0">
                <a:solidFill>
                  <a:schemeClr val="tx2"/>
                </a:solidFill>
                <a:latin typeface="+mj-lt"/>
                <a:ea typeface="+mj-ea"/>
                <a:cs typeface="+mj-cs"/>
              </a:rPr>
              <a:t>December 2013</a:t>
            </a:r>
            <a:endParaRPr lang="en-US" sz="2800" b="1" dirty="0">
              <a:solidFill>
                <a:schemeClr val="tx2"/>
              </a:solidFill>
              <a:latin typeface="+mj-lt"/>
              <a:ea typeface="+mj-ea"/>
              <a:cs typeface="+mj-cs"/>
            </a:endParaRPr>
          </a:p>
        </p:txBody>
      </p:sp>
      <p:sp>
        <p:nvSpPr>
          <p:cNvPr id="4" name="Slide Number Placeholder 3"/>
          <p:cNvSpPr>
            <a:spLocks noGrp="1"/>
          </p:cNvSpPr>
          <p:nvPr>
            <p:ph type="sldNum" sz="quarter" idx="12"/>
          </p:nvPr>
        </p:nvSpPr>
        <p:spPr/>
        <p:txBody>
          <a:bodyPr/>
          <a:lstStyle/>
          <a:p>
            <a:fld id="{B5C5DDCB-9823-1E40-A2BE-889ABA336D22}" type="slidenum">
              <a:rPr lang="en-US" smtClean="0"/>
              <a:pPr/>
              <a:t>1</a:t>
            </a:fld>
            <a:endParaRPr lang="en-US"/>
          </a:p>
        </p:txBody>
      </p:sp>
    </p:spTree>
    <p:extLst>
      <p:ext uri="{BB962C8B-B14F-4D97-AF65-F5344CB8AC3E}">
        <p14:creationId xmlns:p14="http://schemas.microsoft.com/office/powerpoint/2010/main" val="23806169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1"/>
          <p:cNvSpPr>
            <a:spLocks noGrp="1"/>
          </p:cNvSpPr>
          <p:nvPr>
            <p:ph type="sldNum" sz="quarter" idx="10"/>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eaLnBrk="1" hangingPunct="1"/>
            <a:fld id="{A810A429-F2A0-4DE5-8759-01DDB6B32CD7}" type="slidenum">
              <a:rPr lang="en-US" altLang="en-US" sz="1000" smtClean="0">
                <a:solidFill>
                  <a:srgbClr val="0E438A"/>
                </a:solidFill>
                <a:latin typeface="Zurich BT"/>
                <a:cs typeface="Times New Roman" pitchFamily="18" charset="0"/>
              </a:rPr>
              <a:pPr eaLnBrk="1" hangingPunct="1"/>
              <a:t>10</a:t>
            </a:fld>
            <a:endParaRPr lang="en-US" altLang="en-US" sz="1000" smtClean="0">
              <a:solidFill>
                <a:srgbClr val="0E438A"/>
              </a:solidFill>
              <a:latin typeface="Zurich BT"/>
              <a:cs typeface="Times New Roman" pitchFamily="18" charset="0"/>
            </a:endParaRPr>
          </a:p>
        </p:txBody>
      </p:sp>
      <p:sp>
        <p:nvSpPr>
          <p:cNvPr id="3" name="Title 1"/>
          <p:cNvSpPr txBox="1">
            <a:spLocks/>
          </p:cNvSpPr>
          <p:nvPr/>
        </p:nvSpPr>
        <p:spPr>
          <a:xfrm>
            <a:off x="323850" y="765175"/>
            <a:ext cx="8229600" cy="792163"/>
          </a:xfrm>
          <a:prstGeom prst="rect">
            <a:avLst/>
          </a:prstGeom>
        </p:spPr>
        <p:txBody>
          <a:bodyPr/>
          <a:lstStyle/>
          <a:p>
            <a:pPr algn="ctr" eaLnBrk="0" hangingPunct="0">
              <a:defRPr/>
            </a:pPr>
            <a:r>
              <a:rPr lang="en-GB" sz="3200" b="1" kern="0">
                <a:solidFill>
                  <a:srgbClr val="1B5BA2"/>
                </a:solidFill>
                <a:latin typeface="+mj-lt"/>
                <a:ea typeface="+mj-ea"/>
                <a:cs typeface="+mj-cs"/>
              </a:rPr>
              <a:t>ITU-T’s </a:t>
            </a:r>
            <a:r>
              <a:rPr lang="en-GB" sz="3200" b="1" kern="0" smtClean="0">
                <a:solidFill>
                  <a:srgbClr val="1B5BA2"/>
                </a:solidFill>
                <a:latin typeface="+mj-lt"/>
                <a:ea typeface="+mj-ea"/>
                <a:cs typeface="+mj-cs"/>
              </a:rPr>
              <a:t>three strategic </a:t>
            </a:r>
            <a:r>
              <a:rPr lang="en-GB" sz="3200" b="1" kern="0" dirty="0">
                <a:solidFill>
                  <a:srgbClr val="1B5BA2"/>
                </a:solidFill>
                <a:latin typeface="+mj-lt"/>
                <a:ea typeface="+mj-ea"/>
                <a:cs typeface="+mj-cs"/>
              </a:rPr>
              <a:t>goals</a:t>
            </a:r>
            <a:endParaRPr lang="en-US" sz="3200" b="1" kern="0" dirty="0">
              <a:solidFill>
                <a:srgbClr val="1B5BA2"/>
              </a:solidFill>
              <a:latin typeface="+mj-lt"/>
              <a:ea typeface="+mj-ea"/>
              <a:cs typeface="+mj-cs"/>
            </a:endParaRPr>
          </a:p>
        </p:txBody>
      </p:sp>
      <p:sp>
        <p:nvSpPr>
          <p:cNvPr id="4" name="Content Placeholder 2"/>
          <p:cNvSpPr txBox="1">
            <a:spLocks/>
          </p:cNvSpPr>
          <p:nvPr/>
        </p:nvSpPr>
        <p:spPr>
          <a:xfrm>
            <a:off x="107950" y="1566863"/>
            <a:ext cx="8883650" cy="5154612"/>
          </a:xfrm>
          <a:prstGeom prst="rect">
            <a:avLst/>
          </a:prstGeom>
        </p:spPr>
        <p:txBody>
          <a:bodyPr>
            <a:normAutofit fontScale="62500" lnSpcReduction="20000"/>
          </a:bodyPr>
          <a:lstStyle/>
          <a:p>
            <a:pPr marL="342900" indent="-342900" eaLnBrk="0" hangingPunct="0">
              <a:spcBef>
                <a:spcPct val="20000"/>
              </a:spcBef>
              <a:buClr>
                <a:srgbClr val="0E438A"/>
              </a:buClr>
              <a:buSzPct val="110000"/>
              <a:buFont typeface="Wingdings" pitchFamily="2" charset="2"/>
              <a:buNone/>
              <a:defRPr/>
            </a:pPr>
            <a:endParaRPr lang="en-US" sz="900" kern="0" dirty="0">
              <a:solidFill>
                <a:srgbClr val="5C5C5C"/>
              </a:solidFill>
              <a:latin typeface="+mj-lt"/>
              <a:cs typeface="+mn-cs"/>
            </a:endParaRPr>
          </a:p>
          <a:p>
            <a:pPr marL="742950" lvl="1" indent="-285750" eaLnBrk="0" hangingPunct="0">
              <a:spcBef>
                <a:spcPct val="20000"/>
              </a:spcBef>
              <a:buClr>
                <a:schemeClr val="tx2">
                  <a:lumMod val="75000"/>
                </a:schemeClr>
              </a:buClr>
              <a:buFont typeface="Wingdings" pitchFamily="2" charset="2"/>
              <a:buChar char="§"/>
              <a:defRPr/>
            </a:pPr>
            <a:r>
              <a:rPr lang="en-GB" sz="5100" dirty="0">
                <a:solidFill>
                  <a:schemeClr val="tx2"/>
                </a:solidFill>
              </a:rPr>
              <a:t>To develop interoperable, non-discriminatory international standards (ITU-T Recommendations)</a:t>
            </a:r>
          </a:p>
          <a:p>
            <a:pPr marL="742950" lvl="1" indent="-285750" eaLnBrk="0" hangingPunct="0">
              <a:spcBef>
                <a:spcPct val="20000"/>
              </a:spcBef>
              <a:buClr>
                <a:srgbClr val="0099CC"/>
              </a:buClr>
              <a:buFont typeface="Wingdings" pitchFamily="2" charset="2"/>
              <a:buNone/>
              <a:defRPr/>
            </a:pPr>
            <a:endParaRPr lang="en-US" sz="5100" dirty="0">
              <a:solidFill>
                <a:schemeClr val="tx2"/>
              </a:solidFill>
            </a:endParaRPr>
          </a:p>
          <a:p>
            <a:pPr marL="742950" lvl="1" indent="-285750" eaLnBrk="0" hangingPunct="0">
              <a:spcBef>
                <a:spcPct val="20000"/>
              </a:spcBef>
              <a:buClr>
                <a:schemeClr val="tx2">
                  <a:lumMod val="75000"/>
                </a:schemeClr>
              </a:buClr>
              <a:buFont typeface="Wingdings" pitchFamily="2" charset="2"/>
              <a:buChar char="§"/>
              <a:defRPr/>
            </a:pPr>
            <a:r>
              <a:rPr lang="en-GB" sz="5100" dirty="0">
                <a:solidFill>
                  <a:schemeClr val="tx2"/>
                </a:solidFill>
              </a:rPr>
              <a:t>To assist in bridging the standardization gap between developed and developing countries</a:t>
            </a:r>
          </a:p>
          <a:p>
            <a:pPr marL="742950" lvl="1" indent="-285750" eaLnBrk="0" hangingPunct="0">
              <a:spcBef>
                <a:spcPct val="20000"/>
              </a:spcBef>
              <a:buClr>
                <a:srgbClr val="0099CC"/>
              </a:buClr>
              <a:buFont typeface="Wingdings" pitchFamily="2" charset="2"/>
              <a:buNone/>
              <a:defRPr/>
            </a:pPr>
            <a:endParaRPr lang="en-US" sz="5100" dirty="0">
              <a:solidFill>
                <a:schemeClr val="tx2"/>
              </a:solidFill>
            </a:endParaRPr>
          </a:p>
          <a:p>
            <a:pPr marL="742950" lvl="1" indent="-285750" eaLnBrk="0" hangingPunct="0">
              <a:spcBef>
                <a:spcPct val="20000"/>
              </a:spcBef>
              <a:buClr>
                <a:schemeClr val="tx2">
                  <a:lumMod val="75000"/>
                </a:schemeClr>
              </a:buClr>
              <a:buFont typeface="Wingdings" pitchFamily="2" charset="2"/>
              <a:buChar char="§"/>
              <a:defRPr/>
            </a:pPr>
            <a:r>
              <a:rPr lang="en-GB" sz="5100" dirty="0">
                <a:solidFill>
                  <a:schemeClr val="tx2"/>
                </a:solidFill>
              </a:rPr>
              <a:t>To extend and facilitate international cooperation among international, regional and national </a:t>
            </a:r>
            <a:r>
              <a:rPr lang="en-GB" sz="5100">
                <a:solidFill>
                  <a:schemeClr val="tx2"/>
                </a:solidFill>
              </a:rPr>
              <a:t>standardization bodies</a:t>
            </a:r>
            <a:endParaRPr lang="en-US" sz="5100" dirty="0">
              <a:solidFill>
                <a:schemeClr val="tx2"/>
              </a:solidFill>
            </a:endParaRPr>
          </a:p>
        </p:txBody>
      </p:sp>
    </p:spTree>
    <p:extLst>
      <p:ext uri="{BB962C8B-B14F-4D97-AF65-F5344CB8AC3E}">
        <p14:creationId xmlns:p14="http://schemas.microsoft.com/office/powerpoint/2010/main" val="3440742315"/>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1"/>
          <p:cNvSpPr txBox="1">
            <a:spLocks/>
          </p:cNvSpPr>
          <p:nvPr/>
        </p:nvSpPr>
        <p:spPr>
          <a:xfrm>
            <a:off x="133350" y="285750"/>
            <a:ext cx="8912135" cy="88081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smtClean="0">
                <a:solidFill>
                  <a:schemeClr val="tx2"/>
                </a:solidFill>
              </a:rPr>
              <a:t>Key topics in ITU-T</a:t>
            </a:r>
            <a:endParaRPr lang="en-US" sz="3600" b="1" dirty="0">
              <a:solidFill>
                <a:schemeClr val="tx2"/>
              </a:solidFill>
            </a:endParaRPr>
          </a:p>
        </p:txBody>
      </p:sp>
      <p:sp>
        <p:nvSpPr>
          <p:cNvPr id="2" name="Slide Number Placeholder 1"/>
          <p:cNvSpPr>
            <a:spLocks noGrp="1"/>
          </p:cNvSpPr>
          <p:nvPr>
            <p:ph type="sldNum" sz="quarter" idx="12"/>
          </p:nvPr>
        </p:nvSpPr>
        <p:spPr/>
        <p:txBody>
          <a:bodyPr/>
          <a:lstStyle/>
          <a:p>
            <a:fld id="{B5C5DDCB-9823-1E40-A2BE-889ABA336D22}" type="slidenum">
              <a:rPr lang="en-US" smtClean="0"/>
              <a:t>11</a:t>
            </a:fld>
            <a:endParaRPr lang="en-US"/>
          </a:p>
        </p:txBody>
      </p:sp>
      <p:sp>
        <p:nvSpPr>
          <p:cNvPr id="6" name="Text Placeholder 2"/>
          <p:cNvSpPr txBox="1">
            <a:spLocks/>
          </p:cNvSpPr>
          <p:nvPr/>
        </p:nvSpPr>
        <p:spPr>
          <a:xfrm>
            <a:off x="275549" y="1166560"/>
            <a:ext cx="8647044" cy="5326315"/>
          </a:xfrm>
          <a:prstGeom prst="rect">
            <a:avLst/>
          </a:prstGeom>
        </p:spPr>
        <p:txBody>
          <a:bodyPr vert="horz" lIns="91440" tIns="45720" rIns="91440" bIns="45720" rtlCol="0">
            <a:normAutofit fontScale="77500" lnSpcReduction="2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r>
              <a:rPr lang="en-US" dirty="0" smtClean="0">
                <a:solidFill>
                  <a:schemeClr val="tx2"/>
                </a:solidFill>
              </a:rPr>
              <a:t>Optical </a:t>
            </a:r>
            <a:r>
              <a:rPr lang="en-US" dirty="0" err="1" smtClean="0">
                <a:solidFill>
                  <a:schemeClr val="tx2"/>
                </a:solidFill>
              </a:rPr>
              <a:t>fibre</a:t>
            </a:r>
            <a:r>
              <a:rPr lang="en-US" dirty="0" smtClean="0">
                <a:solidFill>
                  <a:schemeClr val="tx2"/>
                </a:solidFill>
              </a:rPr>
              <a:t> access and backbone</a:t>
            </a:r>
          </a:p>
          <a:p>
            <a:pPr marL="457200" indent="-457200" algn="l">
              <a:buFont typeface="Arial" panose="020B0604020202020204" pitchFamily="34" charset="0"/>
              <a:buChar char="•"/>
            </a:pPr>
            <a:r>
              <a:rPr lang="en-US" dirty="0">
                <a:solidFill>
                  <a:schemeClr val="tx2"/>
                </a:solidFill>
              </a:rPr>
              <a:t>Multimedia, IPTV</a:t>
            </a:r>
          </a:p>
          <a:p>
            <a:pPr marL="457200" indent="-457200" algn="l">
              <a:buFont typeface="Arial" panose="020B0604020202020204" pitchFamily="34" charset="0"/>
              <a:buChar char="•"/>
            </a:pPr>
            <a:r>
              <a:rPr lang="en-US" dirty="0" smtClean="0">
                <a:solidFill>
                  <a:schemeClr val="tx2"/>
                </a:solidFill>
              </a:rPr>
              <a:t>E-Health</a:t>
            </a:r>
          </a:p>
          <a:p>
            <a:pPr marL="457200" indent="-457200" algn="l">
              <a:buFont typeface="Arial" panose="020B0604020202020204" pitchFamily="34" charset="0"/>
              <a:buChar char="•"/>
            </a:pPr>
            <a:r>
              <a:rPr lang="en-US" dirty="0" smtClean="0">
                <a:solidFill>
                  <a:schemeClr val="tx2"/>
                </a:solidFill>
              </a:rPr>
              <a:t>Cloud computing</a:t>
            </a:r>
          </a:p>
          <a:p>
            <a:pPr marL="457200" indent="-457200" algn="l">
              <a:buFont typeface="Arial" panose="020B0604020202020204" pitchFamily="34" charset="0"/>
              <a:buChar char="•"/>
            </a:pPr>
            <a:r>
              <a:rPr lang="en-US" dirty="0" smtClean="0">
                <a:solidFill>
                  <a:schemeClr val="tx2"/>
                </a:solidFill>
              </a:rPr>
              <a:t>Smart Grid</a:t>
            </a:r>
          </a:p>
          <a:p>
            <a:pPr marL="457200" indent="-457200" algn="l">
              <a:buFont typeface="Arial" panose="020B0604020202020204" pitchFamily="34" charset="0"/>
              <a:buChar char="•"/>
            </a:pPr>
            <a:r>
              <a:rPr lang="en-US" dirty="0" smtClean="0">
                <a:solidFill>
                  <a:schemeClr val="tx2"/>
                </a:solidFill>
              </a:rPr>
              <a:t>Internet of Things</a:t>
            </a:r>
          </a:p>
          <a:p>
            <a:pPr marL="457200" indent="-457200" algn="l">
              <a:buFont typeface="Arial" panose="020B0604020202020204" pitchFamily="34" charset="0"/>
              <a:buChar char="•"/>
            </a:pPr>
            <a:r>
              <a:rPr lang="en-US" dirty="0" smtClean="0">
                <a:solidFill>
                  <a:schemeClr val="tx2"/>
                </a:solidFill>
              </a:rPr>
              <a:t>ICT and environment</a:t>
            </a:r>
          </a:p>
          <a:p>
            <a:pPr marL="457200" indent="-457200" algn="l">
              <a:buFont typeface="Arial" panose="020B0604020202020204" pitchFamily="34" charset="0"/>
              <a:buChar char="•"/>
            </a:pPr>
            <a:r>
              <a:rPr lang="en-US" dirty="0" smtClean="0">
                <a:solidFill>
                  <a:schemeClr val="tx2"/>
                </a:solidFill>
              </a:rPr>
              <a:t>Security</a:t>
            </a:r>
          </a:p>
          <a:p>
            <a:pPr marL="457200" indent="-457200" algn="l">
              <a:buFont typeface="Arial" panose="020B0604020202020204" pitchFamily="34" charset="0"/>
              <a:buChar char="•"/>
            </a:pPr>
            <a:r>
              <a:rPr lang="en-US" dirty="0" smtClean="0">
                <a:solidFill>
                  <a:schemeClr val="tx2"/>
                </a:solidFill>
              </a:rPr>
              <a:t>Intelligent Transport Systems</a:t>
            </a:r>
          </a:p>
          <a:p>
            <a:pPr marL="457200" indent="-457200" algn="l">
              <a:buFont typeface="Arial" panose="020B0604020202020204" pitchFamily="34" charset="0"/>
              <a:buChar char="•"/>
            </a:pPr>
            <a:r>
              <a:rPr lang="en-US" dirty="0" smtClean="0">
                <a:solidFill>
                  <a:schemeClr val="tx2"/>
                </a:solidFill>
              </a:rPr>
              <a:t>Accessibility for persons with disabilities</a:t>
            </a:r>
          </a:p>
          <a:p>
            <a:pPr marL="457200" indent="-457200" algn="l">
              <a:buFont typeface="Arial" panose="020B0604020202020204" pitchFamily="34" charset="0"/>
              <a:buChar char="•"/>
            </a:pPr>
            <a:r>
              <a:rPr lang="en-US" dirty="0" smtClean="0">
                <a:solidFill>
                  <a:schemeClr val="tx2"/>
                </a:solidFill>
              </a:rPr>
              <a:t>Emergency communications</a:t>
            </a:r>
          </a:p>
          <a:p>
            <a:pPr marL="457200" indent="-457200" algn="l">
              <a:buFont typeface="Arial" panose="020B0604020202020204" pitchFamily="34" charset="0"/>
              <a:buChar char="•"/>
            </a:pPr>
            <a:r>
              <a:rPr lang="en-US" dirty="0" smtClean="0">
                <a:solidFill>
                  <a:schemeClr val="tx2"/>
                </a:solidFill>
              </a:rPr>
              <a:t>Numbering resources</a:t>
            </a:r>
          </a:p>
          <a:p>
            <a:pPr marL="457200" indent="-457200" algn="l">
              <a:buFont typeface="Arial" panose="020B0604020202020204" pitchFamily="34" charset="0"/>
              <a:buChar char="•"/>
            </a:pPr>
            <a:r>
              <a:rPr lang="en-US" dirty="0" smtClean="0">
                <a:solidFill>
                  <a:schemeClr val="tx2"/>
                </a:solidFill>
              </a:rPr>
              <a:t>Economic issues such as roaming charges</a:t>
            </a:r>
          </a:p>
        </p:txBody>
      </p:sp>
    </p:spTree>
    <p:extLst>
      <p:ext uri="{BB962C8B-B14F-4D97-AF65-F5344CB8AC3E}">
        <p14:creationId xmlns:p14="http://schemas.microsoft.com/office/powerpoint/2010/main" val="5096403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 y="237407"/>
            <a:ext cx="5943600" cy="1534244"/>
          </a:xfrm>
        </p:spPr>
        <p:txBody>
          <a:bodyPr>
            <a:normAutofit/>
          </a:bodyPr>
          <a:lstStyle/>
          <a:p>
            <a:r>
              <a:rPr lang="fr-FR" sz="3600" b="1" smtClean="0">
                <a:solidFill>
                  <a:schemeClr val="tx2"/>
                </a:solidFill>
              </a:rPr>
              <a:t>BSG: Bridging </a:t>
            </a:r>
            <a:r>
              <a:rPr lang="fr-FR" sz="3600" b="1">
                <a:solidFill>
                  <a:schemeClr val="tx2"/>
                </a:solidFill>
              </a:rPr>
              <a:t>the </a:t>
            </a:r>
            <a:r>
              <a:rPr lang="fr-FR" sz="3600" b="1" smtClean="0">
                <a:solidFill>
                  <a:schemeClr val="tx2"/>
                </a:solidFill>
              </a:rPr>
              <a:t>standardization gap</a:t>
            </a:r>
            <a:endParaRPr lang="en-GB" sz="3600" b="1" dirty="0">
              <a:solidFill>
                <a:schemeClr val="tx2"/>
              </a:solidFill>
            </a:endParaRPr>
          </a:p>
        </p:txBody>
      </p:sp>
      <p:sp>
        <p:nvSpPr>
          <p:cNvPr id="3" name="Content Placeholder 2"/>
          <p:cNvSpPr>
            <a:spLocks noGrp="1"/>
          </p:cNvSpPr>
          <p:nvPr>
            <p:ph idx="1"/>
          </p:nvPr>
        </p:nvSpPr>
        <p:spPr>
          <a:xfrm>
            <a:off x="760413" y="1866900"/>
            <a:ext cx="7772400" cy="4509863"/>
          </a:xfrm>
        </p:spPr>
        <p:txBody>
          <a:bodyPr>
            <a:normAutofit fontScale="92500" lnSpcReduction="10000"/>
          </a:bodyPr>
          <a:lstStyle/>
          <a:p>
            <a:pPr>
              <a:defRPr/>
            </a:pPr>
            <a:r>
              <a:rPr lang="en-US" sz="2700" dirty="0">
                <a:solidFill>
                  <a:schemeClr val="tx2"/>
                </a:solidFill>
              </a:rPr>
              <a:t>Goal: </a:t>
            </a:r>
          </a:p>
          <a:p>
            <a:pPr lvl="1">
              <a:defRPr/>
            </a:pPr>
            <a:r>
              <a:rPr lang="en-US" sz="2700" dirty="0">
                <a:solidFill>
                  <a:schemeClr val="tx2"/>
                </a:solidFill>
              </a:rPr>
              <a:t>Increase participation of developing countries in </a:t>
            </a:r>
            <a:r>
              <a:rPr lang="en-US" sz="2700" dirty="0" smtClean="0">
                <a:solidFill>
                  <a:schemeClr val="tx2"/>
                </a:solidFill>
              </a:rPr>
              <a:t>standardization </a:t>
            </a:r>
            <a:r>
              <a:rPr lang="en-US" sz="2700" dirty="0">
                <a:solidFill>
                  <a:schemeClr val="tx2"/>
                </a:solidFill>
              </a:rPr>
              <a:t>activities</a:t>
            </a:r>
          </a:p>
          <a:p>
            <a:pPr>
              <a:defRPr/>
            </a:pPr>
            <a:r>
              <a:rPr lang="en-US" sz="2700" dirty="0">
                <a:solidFill>
                  <a:schemeClr val="tx2"/>
                </a:solidFill>
              </a:rPr>
              <a:t>Voluntary </a:t>
            </a:r>
            <a:r>
              <a:rPr lang="en-US" sz="2700" dirty="0" smtClean="0">
                <a:solidFill>
                  <a:schemeClr val="tx2"/>
                </a:solidFill>
              </a:rPr>
              <a:t>BSG fund</a:t>
            </a:r>
            <a:endParaRPr lang="en-US" sz="2700" dirty="0">
              <a:solidFill>
                <a:schemeClr val="tx2"/>
              </a:solidFill>
            </a:endParaRPr>
          </a:p>
          <a:p>
            <a:pPr>
              <a:defRPr/>
            </a:pPr>
            <a:r>
              <a:rPr lang="en-US" sz="2700" dirty="0">
                <a:solidFill>
                  <a:schemeClr val="tx2"/>
                </a:solidFill>
              </a:rPr>
              <a:t>Fellowships (travel and/or </a:t>
            </a:r>
            <a:r>
              <a:rPr lang="en-US" sz="2700" dirty="0" smtClean="0">
                <a:solidFill>
                  <a:schemeClr val="tx2"/>
                </a:solidFill>
              </a:rPr>
              <a:t>accommodation)</a:t>
            </a:r>
            <a:endParaRPr lang="en-US" sz="2700" dirty="0">
              <a:solidFill>
                <a:schemeClr val="tx2"/>
              </a:solidFill>
            </a:endParaRPr>
          </a:p>
          <a:p>
            <a:pPr>
              <a:defRPr/>
            </a:pPr>
            <a:r>
              <a:rPr lang="en-US" sz="2700" dirty="0" smtClean="0">
                <a:solidFill>
                  <a:schemeClr val="tx2"/>
                </a:solidFill>
              </a:rPr>
              <a:t>Implementation guidelines</a:t>
            </a:r>
          </a:p>
          <a:p>
            <a:pPr>
              <a:defRPr/>
            </a:pPr>
            <a:r>
              <a:rPr lang="en-US" sz="2700" dirty="0" smtClean="0">
                <a:solidFill>
                  <a:schemeClr val="tx2"/>
                </a:solidFill>
              </a:rPr>
              <a:t>Mentoring </a:t>
            </a:r>
            <a:r>
              <a:rPr lang="en-US" sz="2700" dirty="0" err="1">
                <a:solidFill>
                  <a:schemeClr val="tx2"/>
                </a:solidFill>
              </a:rPr>
              <a:t>programme</a:t>
            </a:r>
            <a:endParaRPr lang="en-US" sz="2700" dirty="0">
              <a:solidFill>
                <a:schemeClr val="tx2"/>
              </a:solidFill>
            </a:endParaRPr>
          </a:p>
          <a:p>
            <a:pPr>
              <a:defRPr/>
            </a:pPr>
            <a:r>
              <a:rPr lang="en-US" sz="2700" dirty="0">
                <a:solidFill>
                  <a:schemeClr val="tx2"/>
                </a:solidFill>
              </a:rPr>
              <a:t>Reduced fee for Sector Members from </a:t>
            </a:r>
            <a:r>
              <a:rPr lang="en-US" sz="2700" dirty="0" smtClean="0">
                <a:solidFill>
                  <a:schemeClr val="tx2"/>
                </a:solidFill>
              </a:rPr>
              <a:t>certain developing countries</a:t>
            </a:r>
          </a:p>
          <a:p>
            <a:pPr>
              <a:defRPr/>
            </a:pPr>
            <a:r>
              <a:rPr lang="en-US" sz="2700" dirty="0" smtClean="0">
                <a:solidFill>
                  <a:schemeClr val="tx2"/>
                </a:solidFill>
              </a:rPr>
              <a:t>Remote participation</a:t>
            </a:r>
            <a:endParaRPr lang="en-US" sz="2700" dirty="0">
              <a:solidFill>
                <a:schemeClr val="tx2"/>
              </a:solidFill>
            </a:endParaRPr>
          </a:p>
          <a:p>
            <a:pPr>
              <a:defRPr/>
            </a:pPr>
            <a:r>
              <a:rPr lang="en-US" sz="2700" dirty="0">
                <a:solidFill>
                  <a:schemeClr val="tx2"/>
                </a:solidFill>
              </a:rPr>
              <a:t>Regional groups</a:t>
            </a:r>
          </a:p>
          <a:p>
            <a:pPr>
              <a:defRPr/>
            </a:pPr>
            <a:endParaRPr lang="en-US" sz="2000" dirty="0">
              <a:solidFill>
                <a:schemeClr val="tx1"/>
              </a:solidFill>
              <a:cs typeface="Tahoma" pitchFamily="34" charset="0"/>
            </a:endParaRPr>
          </a:p>
        </p:txBody>
      </p:sp>
      <p:sp>
        <p:nvSpPr>
          <p:cNvPr id="4" name="Slide Number Placeholder 3"/>
          <p:cNvSpPr>
            <a:spLocks noGrp="1"/>
          </p:cNvSpPr>
          <p:nvPr>
            <p:ph type="sldNum" sz="quarter" idx="10"/>
          </p:nvPr>
        </p:nvSpPr>
        <p:spPr/>
        <p:txBody>
          <a:bodyPr/>
          <a:lstStyle/>
          <a:p>
            <a:pPr>
              <a:defRPr/>
            </a:pPr>
            <a:fld id="{5904ABF1-CB3E-4CE3-8EAB-0C2C1E8D615C}" type="slidenum">
              <a:rPr lang="en-US" smtClean="0"/>
              <a:pPr>
                <a:defRPr/>
              </a:pPr>
              <a:t>12</a:t>
            </a:fld>
            <a:endParaRPr lang="en-US"/>
          </a:p>
        </p:txBody>
      </p:sp>
      <p:pic>
        <p:nvPicPr>
          <p:cNvPr id="5" name="Picture 4"/>
          <p:cNvPicPr>
            <a:picLocks noChangeAspect="1"/>
          </p:cNvPicPr>
          <p:nvPr/>
        </p:nvPicPr>
        <p:blipFill>
          <a:blip r:embed="rId3"/>
          <a:stretch>
            <a:fillRect/>
          </a:stretch>
        </p:blipFill>
        <p:spPr>
          <a:xfrm>
            <a:off x="6013698" y="19050"/>
            <a:ext cx="3136874" cy="2023790"/>
          </a:xfrm>
          <a:prstGeom prst="rect">
            <a:avLst/>
          </a:prstGeom>
        </p:spPr>
      </p:pic>
    </p:spTree>
    <p:extLst>
      <p:ext uri="{BB962C8B-B14F-4D97-AF65-F5344CB8AC3E}">
        <p14:creationId xmlns:p14="http://schemas.microsoft.com/office/powerpoint/2010/main" val="1581918215"/>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txBox="1">
            <a:spLocks/>
          </p:cNvSpPr>
          <p:nvPr/>
        </p:nvSpPr>
        <p:spPr bwMode="auto">
          <a:xfrm>
            <a:off x="352425" y="692695"/>
            <a:ext cx="8408988" cy="1167729"/>
          </a:xfrm>
          <a:prstGeom prst="rect">
            <a:avLst/>
          </a:prstGeom>
          <a:noFill/>
          <a:ln w="9525">
            <a:noFill/>
            <a:miter lim="800000"/>
            <a:headEnd/>
            <a:tailEnd/>
          </a:ln>
        </p:spPr>
        <p:txBody>
          <a:bodyPr/>
          <a:lstStyle/>
          <a:p>
            <a:pPr algn="ctr">
              <a:spcAft>
                <a:spcPts val="600"/>
              </a:spcAft>
            </a:pPr>
            <a:r>
              <a:rPr lang="en-GB" sz="3600" b="1" dirty="0" smtClean="0">
                <a:solidFill>
                  <a:schemeClr val="tx2"/>
                </a:solidFill>
                <a:latin typeface="+mj-lt"/>
              </a:rPr>
              <a:t>ITU’s network of </a:t>
            </a:r>
            <a:r>
              <a:rPr lang="en-GB" sz="3600" b="1" smtClean="0">
                <a:solidFill>
                  <a:schemeClr val="tx2"/>
                </a:solidFill>
                <a:latin typeface="+mj-lt"/>
              </a:rPr>
              <a:t>Academia members keeps growing </a:t>
            </a:r>
            <a:endParaRPr lang="en-US" sz="3600" b="1" dirty="0">
              <a:solidFill>
                <a:schemeClr val="tx2"/>
              </a:solidFill>
              <a:latin typeface="+mj-lt"/>
            </a:endParaRPr>
          </a:p>
        </p:txBody>
      </p:sp>
      <p:sp>
        <p:nvSpPr>
          <p:cNvPr id="20483" name="TextBox 3"/>
          <p:cNvSpPr txBox="1">
            <a:spLocks noChangeArrowheads="1"/>
          </p:cNvSpPr>
          <p:nvPr/>
        </p:nvSpPr>
        <p:spPr bwMode="auto">
          <a:xfrm>
            <a:off x="395536" y="1844824"/>
            <a:ext cx="8280920" cy="461665"/>
          </a:xfrm>
          <a:prstGeom prst="rect">
            <a:avLst/>
          </a:prstGeom>
          <a:noFill/>
          <a:ln w="9525">
            <a:noFill/>
            <a:miter lim="800000"/>
            <a:headEnd/>
            <a:tailEnd/>
          </a:ln>
        </p:spPr>
        <p:txBody>
          <a:bodyPr wrap="square">
            <a:spAutoFit/>
          </a:bodyPr>
          <a:lstStyle/>
          <a:p>
            <a:r>
              <a:rPr lang="en-US" sz="2400" b="1" dirty="0" smtClean="0">
                <a:solidFill>
                  <a:schemeClr val="tx2"/>
                </a:solidFill>
              </a:rPr>
              <a:t>63 </a:t>
            </a:r>
            <a:r>
              <a:rPr lang="en-US" sz="2400" dirty="0" smtClean="0">
                <a:solidFill>
                  <a:schemeClr val="tx2"/>
                </a:solidFill>
              </a:rPr>
              <a:t>universities and research centers </a:t>
            </a:r>
            <a:r>
              <a:rPr lang="en-US" sz="2400" dirty="0">
                <a:solidFill>
                  <a:schemeClr val="tx2"/>
                </a:solidFill>
              </a:rPr>
              <a:t>in </a:t>
            </a:r>
            <a:r>
              <a:rPr lang="en-US" sz="2400" b="1" dirty="0" smtClean="0">
                <a:solidFill>
                  <a:schemeClr val="tx2"/>
                </a:solidFill>
              </a:rPr>
              <a:t>38 </a:t>
            </a:r>
            <a:r>
              <a:rPr lang="en-US" sz="2400" dirty="0">
                <a:solidFill>
                  <a:schemeClr val="tx2"/>
                </a:solidFill>
              </a:rPr>
              <a:t>countries</a:t>
            </a:r>
          </a:p>
        </p:txBody>
      </p:sp>
      <p:pic>
        <p:nvPicPr>
          <p:cNvPr id="20484" name="Picture 2"/>
          <p:cNvPicPr>
            <a:picLocks noChangeAspect="1" noChangeArrowheads="1"/>
          </p:cNvPicPr>
          <p:nvPr/>
        </p:nvPicPr>
        <p:blipFill>
          <a:blip r:embed="rId3" cstate="print"/>
          <a:srcRect/>
          <a:stretch>
            <a:fillRect/>
          </a:stretch>
        </p:blipFill>
        <p:spPr bwMode="auto">
          <a:xfrm>
            <a:off x="30162" y="1860425"/>
            <a:ext cx="9113838" cy="4175671"/>
          </a:xfrm>
          <a:prstGeom prst="rect">
            <a:avLst/>
          </a:prstGeom>
          <a:noFill/>
          <a:ln w="9525">
            <a:noFill/>
            <a:miter lim="800000"/>
            <a:headEnd/>
            <a:tailEnd/>
          </a:ln>
        </p:spPr>
      </p:pic>
      <p:pic>
        <p:nvPicPr>
          <p:cNvPr id="20485" name="Picture 10"/>
          <p:cNvPicPr>
            <a:picLocks noChangeAspect="1" noChangeArrowheads="1"/>
          </p:cNvPicPr>
          <p:nvPr/>
        </p:nvPicPr>
        <p:blipFill>
          <a:blip r:embed="rId4" cstate="print"/>
          <a:srcRect/>
          <a:stretch>
            <a:fillRect/>
          </a:stretch>
        </p:blipFill>
        <p:spPr bwMode="auto">
          <a:xfrm>
            <a:off x="4572000" y="2276475"/>
            <a:ext cx="141288" cy="222250"/>
          </a:xfrm>
          <a:prstGeom prst="rect">
            <a:avLst/>
          </a:prstGeom>
          <a:noFill/>
          <a:ln w="9525">
            <a:noFill/>
            <a:miter lim="800000"/>
            <a:headEnd/>
            <a:tailEnd/>
          </a:ln>
        </p:spPr>
      </p:pic>
      <p:pic>
        <p:nvPicPr>
          <p:cNvPr id="37890" name="Picture 2" descr="http://upload.wikimedia.org/wikipedia/commons/thumb/f/fd/GeorgiaTechSeal.svg/469px-GeorgiaTechSeal.svg.png"/>
          <p:cNvPicPr>
            <a:picLocks noChangeAspect="1" noChangeArrowheads="1"/>
          </p:cNvPicPr>
          <p:nvPr/>
        </p:nvPicPr>
        <p:blipFill>
          <a:blip r:embed="rId5" cstate="print"/>
          <a:srcRect/>
          <a:stretch>
            <a:fillRect/>
          </a:stretch>
        </p:blipFill>
        <p:spPr bwMode="auto">
          <a:xfrm>
            <a:off x="1619672" y="2708920"/>
            <a:ext cx="288032" cy="288032"/>
          </a:xfrm>
          <a:prstGeom prst="rect">
            <a:avLst/>
          </a:prstGeom>
          <a:noFill/>
        </p:spPr>
      </p:pic>
      <p:pic>
        <p:nvPicPr>
          <p:cNvPr id="37892" name="Picture 4" descr="http://www.usipv6.com/6sense/2005/sep/img/kaist_logo.jpg"/>
          <p:cNvPicPr>
            <a:picLocks noChangeAspect="1" noChangeArrowheads="1"/>
          </p:cNvPicPr>
          <p:nvPr/>
        </p:nvPicPr>
        <p:blipFill>
          <a:blip r:embed="rId6" cstate="print"/>
          <a:srcRect/>
          <a:stretch>
            <a:fillRect/>
          </a:stretch>
        </p:blipFill>
        <p:spPr bwMode="auto">
          <a:xfrm>
            <a:off x="7524328" y="3140968"/>
            <a:ext cx="432048" cy="216024"/>
          </a:xfrm>
          <a:prstGeom prst="rect">
            <a:avLst/>
          </a:prstGeom>
          <a:noFill/>
        </p:spPr>
      </p:pic>
      <p:pic>
        <p:nvPicPr>
          <p:cNvPr id="37894" name="Picture 6" descr="http://uet.vnu.edu.vn/nanotech/wp-content/uploads/2013/05/jaist-c.jpg"/>
          <p:cNvPicPr>
            <a:picLocks noChangeAspect="1" noChangeArrowheads="1"/>
          </p:cNvPicPr>
          <p:nvPr/>
        </p:nvPicPr>
        <p:blipFill>
          <a:blip r:embed="rId7" cstate="print"/>
          <a:srcRect/>
          <a:stretch>
            <a:fillRect/>
          </a:stretch>
        </p:blipFill>
        <p:spPr bwMode="auto">
          <a:xfrm>
            <a:off x="8028384" y="2564904"/>
            <a:ext cx="432048" cy="222675"/>
          </a:xfrm>
          <a:prstGeom prst="rect">
            <a:avLst/>
          </a:prstGeom>
          <a:noFill/>
        </p:spPr>
      </p:pic>
      <p:pic>
        <p:nvPicPr>
          <p:cNvPr id="9" name="Picture 2" descr="U. of K. Emblem"/>
          <p:cNvPicPr>
            <a:picLocks noChangeAspect="1" noChangeArrowheads="1"/>
          </p:cNvPicPr>
          <p:nvPr/>
        </p:nvPicPr>
        <p:blipFill>
          <a:blip r:embed="rId8" cstate="print"/>
          <a:srcRect/>
          <a:stretch>
            <a:fillRect/>
          </a:stretch>
        </p:blipFill>
        <p:spPr bwMode="auto">
          <a:xfrm>
            <a:off x="4860032" y="3068960"/>
            <a:ext cx="216024" cy="288547"/>
          </a:xfrm>
          <a:prstGeom prst="rect">
            <a:avLst/>
          </a:prstGeom>
          <a:noFill/>
        </p:spPr>
      </p:pic>
      <p:pic>
        <p:nvPicPr>
          <p:cNvPr id="37896" name="Picture 8" descr="http://www.gcst.edu.sd/images/gcst.png"/>
          <p:cNvPicPr>
            <a:picLocks noChangeAspect="1" noChangeArrowheads="1"/>
          </p:cNvPicPr>
          <p:nvPr/>
        </p:nvPicPr>
        <p:blipFill>
          <a:blip r:embed="rId9" cstate="print"/>
          <a:srcRect/>
          <a:stretch>
            <a:fillRect/>
          </a:stretch>
        </p:blipFill>
        <p:spPr bwMode="auto">
          <a:xfrm>
            <a:off x="4716016" y="3356992"/>
            <a:ext cx="250228" cy="288032"/>
          </a:xfrm>
          <a:prstGeom prst="rect">
            <a:avLst/>
          </a:prstGeom>
          <a:noFill/>
        </p:spPr>
      </p:pic>
      <p:pic>
        <p:nvPicPr>
          <p:cNvPr id="37898" name="Picture 10" descr="http://www.lyngsat-logo.com/logo/tv/oo/open_university_of_sudan_tv.jpg"/>
          <p:cNvPicPr>
            <a:picLocks noChangeAspect="1" noChangeArrowheads="1"/>
          </p:cNvPicPr>
          <p:nvPr/>
        </p:nvPicPr>
        <p:blipFill>
          <a:blip r:embed="rId10" cstate="print"/>
          <a:srcRect/>
          <a:stretch>
            <a:fillRect/>
          </a:stretch>
        </p:blipFill>
        <p:spPr bwMode="auto">
          <a:xfrm>
            <a:off x="5004049" y="3356992"/>
            <a:ext cx="360040" cy="324035"/>
          </a:xfrm>
          <a:prstGeom prst="rect">
            <a:avLst/>
          </a:prstGeom>
          <a:noFill/>
        </p:spPr>
      </p:pic>
      <p:sp>
        <p:nvSpPr>
          <p:cNvPr id="13" name="TextBox 3"/>
          <p:cNvSpPr txBox="1">
            <a:spLocks noChangeArrowheads="1"/>
          </p:cNvSpPr>
          <p:nvPr/>
        </p:nvSpPr>
        <p:spPr bwMode="auto">
          <a:xfrm>
            <a:off x="971600" y="5805264"/>
            <a:ext cx="8064896" cy="461665"/>
          </a:xfrm>
          <a:prstGeom prst="rect">
            <a:avLst/>
          </a:prstGeom>
          <a:noFill/>
          <a:ln w="9525">
            <a:noFill/>
            <a:miter lim="800000"/>
            <a:headEnd/>
            <a:tailEnd/>
          </a:ln>
        </p:spPr>
        <p:txBody>
          <a:bodyPr wrap="square">
            <a:spAutoFit/>
          </a:bodyPr>
          <a:lstStyle/>
          <a:p>
            <a:r>
              <a:rPr lang="en-US" sz="2400" b="1" dirty="0" smtClean="0">
                <a:solidFill>
                  <a:schemeClr val="tx2"/>
                </a:solidFill>
                <a:latin typeface="Arial Narrow" pitchFamily="34" charset="0"/>
              </a:rPr>
              <a:t>       </a:t>
            </a:r>
            <a:r>
              <a:rPr lang="en-US" sz="2000" b="1" dirty="0" smtClean="0">
                <a:solidFill>
                  <a:schemeClr val="tx2"/>
                </a:solidFill>
                <a:latin typeface="+mn-lt"/>
              </a:rPr>
              <a:t>66</a:t>
            </a:r>
            <a:r>
              <a:rPr lang="en-US" sz="2000" dirty="0" smtClean="0">
                <a:solidFill>
                  <a:schemeClr val="tx2"/>
                </a:solidFill>
                <a:latin typeface="+mn-lt"/>
              </a:rPr>
              <a:t> universities and research centers </a:t>
            </a:r>
            <a:r>
              <a:rPr lang="en-US" sz="2000" dirty="0">
                <a:solidFill>
                  <a:schemeClr val="tx2"/>
                </a:solidFill>
                <a:latin typeface="+mn-lt"/>
              </a:rPr>
              <a:t>in </a:t>
            </a:r>
            <a:r>
              <a:rPr lang="en-US" sz="2000" b="1" dirty="0" smtClean="0">
                <a:solidFill>
                  <a:schemeClr val="tx2"/>
                </a:solidFill>
                <a:latin typeface="+mn-lt"/>
              </a:rPr>
              <a:t>38 </a:t>
            </a:r>
            <a:r>
              <a:rPr lang="en-US" sz="2000" dirty="0">
                <a:solidFill>
                  <a:schemeClr val="tx2"/>
                </a:solidFill>
                <a:latin typeface="+mn-lt"/>
              </a:rPr>
              <a:t>countries</a:t>
            </a:r>
          </a:p>
        </p:txBody>
      </p:sp>
    </p:spTree>
    <p:extLst>
      <p:ext uri="{BB962C8B-B14F-4D97-AF65-F5344CB8AC3E}">
        <p14:creationId xmlns:p14="http://schemas.microsoft.com/office/powerpoint/2010/main" val="556252145"/>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5C5DDCB-9823-1E40-A2BE-889ABA336D22}" type="slidenum">
              <a:rPr lang="en-US" smtClean="0"/>
              <a:t>14</a:t>
            </a:fld>
            <a:endParaRPr lang="en-US"/>
          </a:p>
        </p:txBody>
      </p:sp>
      <p:sp>
        <p:nvSpPr>
          <p:cNvPr id="6" name="Text Placeholder 2"/>
          <p:cNvSpPr txBox="1">
            <a:spLocks/>
          </p:cNvSpPr>
          <p:nvPr/>
        </p:nvSpPr>
        <p:spPr>
          <a:xfrm>
            <a:off x="275549" y="1899755"/>
            <a:ext cx="8647044" cy="2088922"/>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4800" b="1" smtClean="0">
                <a:solidFill>
                  <a:schemeClr val="tx2"/>
                </a:solidFill>
              </a:rPr>
              <a:t>2. Interoperability</a:t>
            </a:r>
          </a:p>
        </p:txBody>
      </p:sp>
    </p:spTree>
    <p:extLst>
      <p:ext uri="{BB962C8B-B14F-4D97-AF65-F5344CB8AC3E}">
        <p14:creationId xmlns:p14="http://schemas.microsoft.com/office/powerpoint/2010/main" val="23602105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1"/>
          <p:cNvSpPr txBox="1">
            <a:spLocks/>
          </p:cNvSpPr>
          <p:nvPr/>
        </p:nvSpPr>
        <p:spPr>
          <a:xfrm>
            <a:off x="95250" y="461710"/>
            <a:ext cx="8912135"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smtClean="0">
                <a:solidFill>
                  <a:schemeClr val="tx2"/>
                </a:solidFill>
              </a:rPr>
              <a:t>ITU Conformance and Interoperability program rests on 4 pillars</a:t>
            </a:r>
            <a:endParaRPr lang="en-US" sz="3600" b="1" dirty="0">
              <a:solidFill>
                <a:schemeClr val="tx2"/>
              </a:solidFill>
            </a:endParaRPr>
          </a:p>
        </p:txBody>
      </p:sp>
      <p:sp>
        <p:nvSpPr>
          <p:cNvPr id="2" name="Slide Number Placeholder 1"/>
          <p:cNvSpPr>
            <a:spLocks noGrp="1"/>
          </p:cNvSpPr>
          <p:nvPr>
            <p:ph type="sldNum" sz="quarter" idx="12"/>
          </p:nvPr>
        </p:nvSpPr>
        <p:spPr/>
        <p:txBody>
          <a:bodyPr/>
          <a:lstStyle/>
          <a:p>
            <a:fld id="{B5C5DDCB-9823-1E40-A2BE-889ABA336D22}" type="slidenum">
              <a:rPr lang="en-US" smtClean="0"/>
              <a:t>15</a:t>
            </a:fld>
            <a:endParaRPr lang="en-US"/>
          </a:p>
        </p:txBody>
      </p:sp>
      <p:sp>
        <p:nvSpPr>
          <p:cNvPr id="6" name="Text Placeholder 2"/>
          <p:cNvSpPr txBox="1">
            <a:spLocks/>
          </p:cNvSpPr>
          <p:nvPr/>
        </p:nvSpPr>
        <p:spPr>
          <a:xfrm>
            <a:off x="275549" y="2318854"/>
            <a:ext cx="8647044" cy="3507819"/>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514350" indent="-514350" algn="l">
              <a:buAutoNum type="arabicPeriod"/>
            </a:pPr>
            <a:r>
              <a:rPr lang="en-US" smtClean="0">
                <a:solidFill>
                  <a:schemeClr val="tx2"/>
                </a:solidFill>
              </a:rPr>
              <a:t>Conformity assessment</a:t>
            </a:r>
          </a:p>
          <a:p>
            <a:pPr marL="514350" indent="-514350" algn="l">
              <a:buAutoNum type="arabicPeriod"/>
            </a:pPr>
            <a:r>
              <a:rPr lang="en-US" smtClean="0">
                <a:solidFill>
                  <a:schemeClr val="tx2"/>
                </a:solidFill>
              </a:rPr>
              <a:t>Interoperability events</a:t>
            </a:r>
          </a:p>
          <a:p>
            <a:pPr marL="514350" indent="-514350" algn="l">
              <a:buAutoNum type="arabicPeriod"/>
            </a:pPr>
            <a:r>
              <a:rPr lang="en-US" smtClean="0">
                <a:solidFill>
                  <a:schemeClr val="tx2"/>
                </a:solidFill>
              </a:rPr>
              <a:t>Capacity building</a:t>
            </a:r>
          </a:p>
          <a:p>
            <a:pPr marL="514350" indent="-514350" algn="l">
              <a:buAutoNum type="arabicPeriod"/>
            </a:pPr>
            <a:r>
              <a:rPr lang="en-US" smtClean="0">
                <a:solidFill>
                  <a:schemeClr val="tx2"/>
                </a:solidFill>
              </a:rPr>
              <a:t>Assistance in the establishment of test facilities in developing countries</a:t>
            </a:r>
            <a:endParaRPr lang="en-US">
              <a:solidFill>
                <a:schemeClr val="tx2"/>
              </a:solidFill>
            </a:endParaRPr>
          </a:p>
        </p:txBody>
      </p:sp>
    </p:spTree>
    <p:extLst>
      <p:ext uri="{BB962C8B-B14F-4D97-AF65-F5344CB8AC3E}">
        <p14:creationId xmlns:p14="http://schemas.microsoft.com/office/powerpoint/2010/main" val="74596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1"/>
          <p:cNvSpPr txBox="1">
            <a:spLocks/>
          </p:cNvSpPr>
          <p:nvPr/>
        </p:nvSpPr>
        <p:spPr>
          <a:xfrm>
            <a:off x="0" y="385510"/>
            <a:ext cx="8912135"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smtClean="0">
                <a:solidFill>
                  <a:schemeClr val="tx2"/>
                </a:solidFill>
              </a:rPr>
              <a:t>Pillar 1: Conformity assessment program</a:t>
            </a:r>
            <a:endParaRPr lang="en-US" sz="3600" b="1" dirty="0">
              <a:solidFill>
                <a:schemeClr val="tx2"/>
              </a:solidFill>
            </a:endParaRPr>
          </a:p>
        </p:txBody>
      </p:sp>
      <p:sp>
        <p:nvSpPr>
          <p:cNvPr id="2" name="Slide Number Placeholder 1"/>
          <p:cNvSpPr>
            <a:spLocks noGrp="1"/>
          </p:cNvSpPr>
          <p:nvPr>
            <p:ph type="sldNum" sz="quarter" idx="12"/>
          </p:nvPr>
        </p:nvSpPr>
        <p:spPr/>
        <p:txBody>
          <a:bodyPr/>
          <a:lstStyle/>
          <a:p>
            <a:fld id="{B5C5DDCB-9823-1E40-A2BE-889ABA336D22}" type="slidenum">
              <a:rPr lang="en-US" smtClean="0"/>
              <a:t>16</a:t>
            </a:fld>
            <a:endParaRPr lang="en-US"/>
          </a:p>
        </p:txBody>
      </p:sp>
      <p:sp>
        <p:nvSpPr>
          <p:cNvPr id="6" name="Text Placeholder 2"/>
          <p:cNvSpPr txBox="1">
            <a:spLocks/>
          </p:cNvSpPr>
          <p:nvPr/>
        </p:nvSpPr>
        <p:spPr>
          <a:xfrm>
            <a:off x="275549" y="1528510"/>
            <a:ext cx="8647044" cy="477704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514350" indent="-514350" algn="l">
              <a:buAutoNum type="arabicPeriod"/>
            </a:pPr>
            <a:r>
              <a:rPr lang="en-US" dirty="0">
                <a:solidFill>
                  <a:schemeClr val="tx2"/>
                </a:solidFill>
              </a:rPr>
              <a:t>A</a:t>
            </a:r>
            <a:r>
              <a:rPr lang="en-US" dirty="0" smtClean="0">
                <a:solidFill>
                  <a:schemeClr val="tx2"/>
                </a:solidFill>
              </a:rPr>
              <a:t>ccredited test lab tests products/services against ITU-T Recommendation according to test specification</a:t>
            </a:r>
          </a:p>
          <a:p>
            <a:pPr marL="514350" indent="-514350" algn="l">
              <a:buAutoNum type="arabicPeriod"/>
            </a:pPr>
            <a:r>
              <a:rPr lang="en-US" dirty="0" smtClean="0">
                <a:solidFill>
                  <a:schemeClr val="tx2"/>
                </a:solidFill>
              </a:rPr>
              <a:t>If vendor so wishes, can publish the fact that test was passed on ITU website database</a:t>
            </a:r>
          </a:p>
          <a:p>
            <a:pPr marL="514350" indent="-514350" algn="l">
              <a:buAutoNum type="arabicPeriod"/>
            </a:pPr>
            <a:r>
              <a:rPr lang="en-US" dirty="0" smtClean="0">
                <a:solidFill>
                  <a:schemeClr val="tx2"/>
                </a:solidFill>
              </a:rPr>
              <a:t>Voluntary program - only if there is a market demand for a conformity assessment</a:t>
            </a:r>
          </a:p>
          <a:p>
            <a:pPr marL="514350" indent="-514350" algn="l">
              <a:buAutoNum type="arabicPeriod"/>
            </a:pPr>
            <a:endParaRPr lang="en-US" dirty="0" smtClean="0">
              <a:solidFill>
                <a:schemeClr val="tx2"/>
              </a:solidFill>
            </a:endParaRPr>
          </a:p>
          <a:p>
            <a:pPr marL="514350" indent="-514350" algn="l">
              <a:buAutoNum type="arabicPeriod"/>
            </a:pPr>
            <a:endParaRPr lang="en-US" dirty="0">
              <a:solidFill>
                <a:schemeClr val="tx2"/>
              </a:solidFill>
            </a:endParaRPr>
          </a:p>
        </p:txBody>
      </p:sp>
    </p:spTree>
    <p:extLst>
      <p:ext uri="{BB962C8B-B14F-4D97-AF65-F5344CB8AC3E}">
        <p14:creationId xmlns:p14="http://schemas.microsoft.com/office/powerpoint/2010/main" val="11283518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buClr>
                <a:srgbClr val="5C5C5C"/>
              </a:buClr>
              <a:defRPr/>
            </a:pPr>
            <a:fld id="{C5115FE2-1852-4299-B77B-39F54258D5DB}" type="slidenum">
              <a:rPr lang="en-US">
                <a:solidFill>
                  <a:srgbClr val="FFFFFF"/>
                </a:solidFill>
              </a:rPr>
              <a:pPr>
                <a:buClr>
                  <a:srgbClr val="5C5C5C"/>
                </a:buClr>
                <a:defRPr/>
              </a:pPr>
              <a:t>17</a:t>
            </a:fld>
            <a:endParaRPr lang="en-US">
              <a:solidFill>
                <a:srgbClr val="FFFFFF"/>
              </a:solidFill>
            </a:endParaRPr>
          </a:p>
        </p:txBody>
      </p:sp>
      <p:pic>
        <p:nvPicPr>
          <p:cNvPr id="5" name="Picture 2"/>
          <p:cNvPicPr>
            <a:picLocks noGrp="1" noChangeAspect="1" noChangeArrowheads="1"/>
          </p:cNvPicPr>
          <p:nvPr>
            <p:ph idx="1"/>
          </p:nvPr>
        </p:nvPicPr>
        <p:blipFill>
          <a:blip r:embed="rId2" cstate="print"/>
          <a:srcRect/>
          <a:stretch>
            <a:fillRect/>
          </a:stretch>
        </p:blipFill>
        <p:spPr bwMode="auto">
          <a:xfrm>
            <a:off x="899592" y="1305234"/>
            <a:ext cx="7056784" cy="4701419"/>
          </a:xfrm>
          <a:prstGeom prst="rect">
            <a:avLst/>
          </a:prstGeom>
          <a:noFill/>
          <a:ln w="9525">
            <a:noFill/>
            <a:miter lim="800000"/>
            <a:headEnd/>
            <a:tailEnd/>
          </a:ln>
        </p:spPr>
      </p:pic>
      <p:sp>
        <p:nvSpPr>
          <p:cNvPr id="3" name="TextBox 2"/>
          <p:cNvSpPr txBox="1"/>
          <p:nvPr/>
        </p:nvSpPr>
        <p:spPr>
          <a:xfrm>
            <a:off x="1475656" y="6006653"/>
            <a:ext cx="6048672" cy="338554"/>
          </a:xfrm>
          <a:prstGeom prst="rect">
            <a:avLst/>
          </a:prstGeom>
          <a:noFill/>
        </p:spPr>
        <p:txBody>
          <a:bodyPr wrap="square" rtlCol="0">
            <a:spAutoFit/>
          </a:bodyPr>
          <a:lstStyle/>
          <a:p>
            <a:pPr algn="ctr"/>
            <a:r>
              <a:rPr lang="en-US" dirty="0" smtClean="0">
                <a:solidFill>
                  <a:schemeClr val="tx2"/>
                </a:solidFill>
              </a:rPr>
              <a:t>1</a:t>
            </a:r>
            <a:r>
              <a:rPr lang="en-US" baseline="30000" dirty="0" smtClean="0">
                <a:solidFill>
                  <a:schemeClr val="tx2"/>
                </a:solidFill>
              </a:rPr>
              <a:t>st</a:t>
            </a:r>
            <a:r>
              <a:rPr lang="en-US" dirty="0" smtClean="0">
                <a:solidFill>
                  <a:schemeClr val="tx2"/>
                </a:solidFill>
              </a:rPr>
              <a:t> ITU IPTV Interop testing and showcasing, July 2010 </a:t>
            </a:r>
            <a:endParaRPr lang="en-US" dirty="0">
              <a:solidFill>
                <a:schemeClr val="tx2"/>
              </a:solidFill>
            </a:endParaRPr>
          </a:p>
        </p:txBody>
      </p:sp>
      <p:sp>
        <p:nvSpPr>
          <p:cNvPr id="8" name="Title Placeholder 1"/>
          <p:cNvSpPr txBox="1">
            <a:spLocks/>
          </p:cNvSpPr>
          <p:nvPr/>
        </p:nvSpPr>
        <p:spPr>
          <a:xfrm>
            <a:off x="114300" y="214060"/>
            <a:ext cx="8912135"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smtClean="0">
                <a:solidFill>
                  <a:schemeClr val="tx2"/>
                </a:solidFill>
              </a:rPr>
              <a:t>Pillar 2: Interoperability testing events</a:t>
            </a:r>
            <a:endParaRPr lang="en-US" sz="3600" b="1" dirty="0">
              <a:solidFill>
                <a:schemeClr val="tx2"/>
              </a:solidFill>
            </a:endParaRPr>
          </a:p>
        </p:txBody>
      </p:sp>
    </p:spTree>
    <p:extLst>
      <p:ext uri="{BB962C8B-B14F-4D97-AF65-F5344CB8AC3E}">
        <p14:creationId xmlns:p14="http://schemas.microsoft.com/office/powerpoint/2010/main" val="3936089391"/>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5C5DDCB-9823-1E40-A2BE-889ABA336D22}" type="slidenum">
              <a:rPr lang="en-US" smtClean="0"/>
              <a:t>18</a:t>
            </a:fld>
            <a:endParaRPr lang="en-US"/>
          </a:p>
        </p:txBody>
      </p:sp>
      <p:sp>
        <p:nvSpPr>
          <p:cNvPr id="6" name="Text Placeholder 2"/>
          <p:cNvSpPr txBox="1">
            <a:spLocks/>
          </p:cNvSpPr>
          <p:nvPr/>
        </p:nvSpPr>
        <p:spPr>
          <a:xfrm>
            <a:off x="275549" y="1899755"/>
            <a:ext cx="8647044" cy="2088922"/>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4800" b="1" smtClean="0">
                <a:solidFill>
                  <a:schemeClr val="tx2"/>
                </a:solidFill>
              </a:rPr>
              <a:t>3. Convergence</a:t>
            </a:r>
          </a:p>
        </p:txBody>
      </p:sp>
    </p:spTree>
    <p:extLst>
      <p:ext uri="{BB962C8B-B14F-4D97-AF65-F5344CB8AC3E}">
        <p14:creationId xmlns:p14="http://schemas.microsoft.com/office/powerpoint/2010/main" val="27798464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1"/>
          <p:cNvSpPr txBox="1">
            <a:spLocks/>
          </p:cNvSpPr>
          <p:nvPr/>
        </p:nvSpPr>
        <p:spPr>
          <a:xfrm>
            <a:off x="0" y="385510"/>
            <a:ext cx="8912135"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a:solidFill>
                  <a:schemeClr val="tx2"/>
                </a:solidFill>
              </a:rPr>
              <a:t>Convergence of telecommunications and Information technology sectors continues</a:t>
            </a:r>
            <a:endParaRPr lang="en-US" sz="3600" b="1" dirty="0">
              <a:solidFill>
                <a:schemeClr val="tx2"/>
              </a:solidFill>
            </a:endParaRPr>
          </a:p>
        </p:txBody>
      </p:sp>
      <p:sp>
        <p:nvSpPr>
          <p:cNvPr id="2" name="Slide Number Placeholder 1"/>
          <p:cNvSpPr>
            <a:spLocks noGrp="1"/>
          </p:cNvSpPr>
          <p:nvPr>
            <p:ph type="sldNum" sz="quarter" idx="12"/>
          </p:nvPr>
        </p:nvSpPr>
        <p:spPr/>
        <p:txBody>
          <a:bodyPr/>
          <a:lstStyle/>
          <a:p>
            <a:fld id="{B5C5DDCB-9823-1E40-A2BE-889ABA336D22}" type="slidenum">
              <a:rPr lang="en-US" smtClean="0"/>
              <a:t>19</a:t>
            </a:fld>
            <a:endParaRPr lang="en-US"/>
          </a:p>
        </p:txBody>
      </p:sp>
      <p:sp>
        <p:nvSpPr>
          <p:cNvPr id="6" name="Text Placeholder 2"/>
          <p:cNvSpPr txBox="1">
            <a:spLocks/>
          </p:cNvSpPr>
          <p:nvPr/>
        </p:nvSpPr>
        <p:spPr>
          <a:xfrm>
            <a:off x="275549" y="1899754"/>
            <a:ext cx="8647044" cy="3507819"/>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r>
              <a:rPr lang="en-US" dirty="0" smtClean="0">
                <a:solidFill>
                  <a:schemeClr val="tx2"/>
                </a:solidFill>
              </a:rPr>
              <a:t>Manifestation of convergence also in governing texts:</a:t>
            </a:r>
          </a:p>
          <a:p>
            <a:pPr marL="914400" lvl="1" indent="-457200" algn="l">
              <a:buFont typeface="Arial" panose="020B0604020202020204" pitchFamily="34" charset="0"/>
              <a:buChar char="•"/>
            </a:pPr>
            <a:r>
              <a:rPr lang="en-US" dirty="0" smtClean="0">
                <a:solidFill>
                  <a:schemeClr val="tx2"/>
                </a:solidFill>
              </a:rPr>
              <a:t>ITU references “telecommunication/ICT” in its governing texts</a:t>
            </a:r>
          </a:p>
          <a:p>
            <a:pPr marL="914400" lvl="1" indent="-457200" algn="l">
              <a:buFont typeface="Arial" panose="020B0604020202020204" pitchFamily="34" charset="0"/>
              <a:buChar char="•"/>
            </a:pPr>
            <a:r>
              <a:rPr lang="en-US" dirty="0" smtClean="0">
                <a:solidFill>
                  <a:schemeClr val="tx2"/>
                </a:solidFill>
              </a:rPr>
              <a:t>ISO/IEC JTC 1 just changed its mission statement from IT to ICT</a:t>
            </a:r>
            <a:endParaRPr lang="en-US" dirty="0">
              <a:solidFill>
                <a:schemeClr val="tx2"/>
              </a:solidFill>
            </a:endParaRPr>
          </a:p>
        </p:txBody>
      </p:sp>
    </p:spTree>
    <p:extLst>
      <p:ext uri="{BB962C8B-B14F-4D97-AF65-F5344CB8AC3E}">
        <p14:creationId xmlns:p14="http://schemas.microsoft.com/office/powerpoint/2010/main" val="19999176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5C5DDCB-9823-1E40-A2BE-889ABA336D22}" type="slidenum">
              <a:rPr lang="en-US" smtClean="0"/>
              <a:t>2</a:t>
            </a:fld>
            <a:endParaRPr lang="en-US"/>
          </a:p>
        </p:txBody>
      </p:sp>
      <p:sp>
        <p:nvSpPr>
          <p:cNvPr id="6" name="Text Placeholder 2"/>
          <p:cNvSpPr txBox="1">
            <a:spLocks/>
          </p:cNvSpPr>
          <p:nvPr/>
        </p:nvSpPr>
        <p:spPr>
          <a:xfrm>
            <a:off x="275549" y="1545021"/>
            <a:ext cx="8647044" cy="4947854"/>
          </a:xfrm>
          <a:prstGeom prst="rect">
            <a:avLst/>
          </a:prstGeom>
        </p:spPr>
        <p:txBody>
          <a:bodyPr vert="horz" lIns="91440" tIns="45720" rIns="91440" bIns="45720" rtlCol="0">
            <a:normAutofit lnSpcReduction="1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914400" indent="-914400" algn="l">
              <a:buAutoNum type="arabicPeriod"/>
            </a:pPr>
            <a:r>
              <a:rPr lang="en-US" sz="4600" dirty="0" smtClean="0">
                <a:solidFill>
                  <a:schemeClr val="tx2"/>
                </a:solidFill>
              </a:rPr>
              <a:t>ITU and ITU-T in a nutshell</a:t>
            </a:r>
          </a:p>
          <a:p>
            <a:pPr marL="914400" indent="-914400" algn="l">
              <a:buAutoNum type="arabicPeriod"/>
            </a:pPr>
            <a:r>
              <a:rPr lang="en-US" sz="4800" dirty="0">
                <a:solidFill>
                  <a:schemeClr val="tx2"/>
                </a:solidFill>
              </a:rPr>
              <a:t>Interoperability</a:t>
            </a:r>
          </a:p>
          <a:p>
            <a:pPr marL="914400" indent="-914400" algn="l">
              <a:buAutoNum type="arabicPeriod"/>
            </a:pPr>
            <a:r>
              <a:rPr lang="en-US" sz="4800" dirty="0">
                <a:solidFill>
                  <a:schemeClr val="tx2"/>
                </a:solidFill>
              </a:rPr>
              <a:t>Convergence</a:t>
            </a:r>
          </a:p>
          <a:p>
            <a:pPr marL="914400" indent="-914400" algn="l">
              <a:buAutoNum type="arabicPeriod"/>
            </a:pPr>
            <a:r>
              <a:rPr lang="en-US" sz="4800" dirty="0">
                <a:solidFill>
                  <a:schemeClr val="tx2"/>
                </a:solidFill>
              </a:rPr>
              <a:t>Cooperation and collaboration</a:t>
            </a:r>
          </a:p>
          <a:p>
            <a:pPr marL="914400" indent="-914400" algn="l">
              <a:buAutoNum type="arabicPeriod"/>
            </a:pPr>
            <a:r>
              <a:rPr lang="en-US" sz="4800" dirty="0">
                <a:solidFill>
                  <a:schemeClr val="tx2"/>
                </a:solidFill>
              </a:rPr>
              <a:t>Food for </a:t>
            </a:r>
            <a:r>
              <a:rPr lang="en-US" sz="4800" dirty="0" smtClean="0">
                <a:solidFill>
                  <a:schemeClr val="tx2"/>
                </a:solidFill>
              </a:rPr>
              <a:t>thought</a:t>
            </a:r>
            <a:endParaRPr lang="en-US" sz="4800" b="1" dirty="0" smtClean="0">
              <a:solidFill>
                <a:schemeClr val="tx2"/>
              </a:solidFill>
            </a:endParaRPr>
          </a:p>
        </p:txBody>
      </p:sp>
      <p:sp>
        <p:nvSpPr>
          <p:cNvPr id="5" name="Title 4"/>
          <p:cNvSpPr txBox="1">
            <a:spLocks/>
          </p:cNvSpPr>
          <p:nvPr/>
        </p:nvSpPr>
        <p:spPr>
          <a:xfrm>
            <a:off x="-126124" y="278536"/>
            <a:ext cx="9396248" cy="100472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altLang="en-US" sz="3600" b="1" smtClean="0">
                <a:solidFill>
                  <a:srgbClr val="0E438A"/>
                </a:solidFill>
                <a:cs typeface="Tahoma" pitchFamily="34" charset="0"/>
              </a:rPr>
              <a:t>Outline</a:t>
            </a:r>
            <a:endParaRPr lang="en-US" altLang="en-US" sz="3600" b="1" dirty="0">
              <a:solidFill>
                <a:srgbClr val="0E438A"/>
              </a:solidFill>
              <a:cs typeface="Tahoma" pitchFamily="34" charset="0"/>
            </a:endParaRPr>
          </a:p>
        </p:txBody>
      </p:sp>
    </p:spTree>
    <p:extLst>
      <p:ext uri="{BB962C8B-B14F-4D97-AF65-F5344CB8AC3E}">
        <p14:creationId xmlns:p14="http://schemas.microsoft.com/office/powerpoint/2010/main" val="16934971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1"/>
          <p:cNvSpPr txBox="1">
            <a:spLocks/>
          </p:cNvSpPr>
          <p:nvPr/>
        </p:nvSpPr>
        <p:spPr>
          <a:xfrm>
            <a:off x="0" y="385510"/>
            <a:ext cx="8912135"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a:solidFill>
                  <a:schemeClr val="tx2"/>
                </a:solidFill>
              </a:rPr>
              <a:t>Challenges for global standards </a:t>
            </a:r>
            <a:r>
              <a:rPr lang="en-US" sz="3600" b="1" smtClean="0">
                <a:solidFill>
                  <a:schemeClr val="tx2"/>
                </a:solidFill>
              </a:rPr>
              <a:t>makers</a:t>
            </a:r>
            <a:endParaRPr lang="en-US" sz="3600" b="1">
              <a:solidFill>
                <a:schemeClr val="tx2"/>
              </a:solidFill>
            </a:endParaRPr>
          </a:p>
        </p:txBody>
      </p:sp>
      <p:sp>
        <p:nvSpPr>
          <p:cNvPr id="2" name="Slide Number Placeholder 1"/>
          <p:cNvSpPr>
            <a:spLocks noGrp="1"/>
          </p:cNvSpPr>
          <p:nvPr>
            <p:ph type="sldNum" sz="quarter" idx="12"/>
          </p:nvPr>
        </p:nvSpPr>
        <p:spPr/>
        <p:txBody>
          <a:bodyPr/>
          <a:lstStyle/>
          <a:p>
            <a:fld id="{B5C5DDCB-9823-1E40-A2BE-889ABA336D22}" type="slidenum">
              <a:rPr lang="en-US" smtClean="0"/>
              <a:t>20</a:t>
            </a:fld>
            <a:endParaRPr lang="en-US"/>
          </a:p>
        </p:txBody>
      </p:sp>
      <p:sp>
        <p:nvSpPr>
          <p:cNvPr id="6" name="Text Placeholder 2"/>
          <p:cNvSpPr txBox="1">
            <a:spLocks/>
          </p:cNvSpPr>
          <p:nvPr/>
        </p:nvSpPr>
        <p:spPr>
          <a:xfrm>
            <a:off x="275549" y="1528510"/>
            <a:ext cx="8647044" cy="4593121"/>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r>
              <a:rPr lang="en-US" dirty="0" smtClean="0">
                <a:solidFill>
                  <a:schemeClr val="tx2"/>
                </a:solidFill>
              </a:rPr>
              <a:t>With convergence the traditional demarcation lines between ICT SDOs are becoming blurred</a:t>
            </a:r>
          </a:p>
          <a:p>
            <a:pPr marL="457200" indent="-457200" algn="l">
              <a:buFont typeface="Arial" panose="020B0604020202020204" pitchFamily="34" charset="0"/>
              <a:buChar char="•"/>
            </a:pPr>
            <a:r>
              <a:rPr lang="en-US" dirty="0" smtClean="0">
                <a:solidFill>
                  <a:schemeClr val="tx2"/>
                </a:solidFill>
              </a:rPr>
              <a:t>Forums and consortia continue to proliferate</a:t>
            </a:r>
          </a:p>
          <a:p>
            <a:pPr marL="457200" indent="-457200" algn="l">
              <a:buFont typeface="Arial" panose="020B0604020202020204" pitchFamily="34" charset="0"/>
              <a:buChar char="•"/>
            </a:pPr>
            <a:r>
              <a:rPr lang="en-US" dirty="0" smtClean="0">
                <a:solidFill>
                  <a:schemeClr val="tx2"/>
                </a:solidFill>
              </a:rPr>
              <a:t>Risk of overlap and duplication increasing</a:t>
            </a:r>
          </a:p>
          <a:p>
            <a:pPr marL="914400" lvl="1" indent="-457200" algn="l">
              <a:buFont typeface="Arial" panose="020B0604020202020204" pitchFamily="34" charset="0"/>
              <a:buChar char="•"/>
            </a:pPr>
            <a:r>
              <a:rPr lang="en-US" dirty="0" smtClean="0">
                <a:solidFill>
                  <a:schemeClr val="tx2"/>
                </a:solidFill>
              </a:rPr>
              <a:t>Concerns on both sides (ISO, IEC, ISO/IEC JTC 1 and ITU-T) have been voiced</a:t>
            </a:r>
          </a:p>
          <a:p>
            <a:pPr marL="457200" indent="-457200" algn="l">
              <a:buFont typeface="Arial" panose="020B0604020202020204" pitchFamily="34" charset="0"/>
              <a:buChar char="•"/>
            </a:pPr>
            <a:r>
              <a:rPr lang="en-US" dirty="0" smtClean="0">
                <a:solidFill>
                  <a:schemeClr val="tx2"/>
                </a:solidFill>
              </a:rPr>
              <a:t>Complexity of standards landscape keeps increasing</a:t>
            </a:r>
            <a:endParaRPr lang="en-US" dirty="0">
              <a:solidFill>
                <a:schemeClr val="tx2"/>
              </a:solidFill>
            </a:endParaRPr>
          </a:p>
        </p:txBody>
      </p:sp>
    </p:spTree>
    <p:extLst>
      <p:ext uri="{BB962C8B-B14F-4D97-AF65-F5344CB8AC3E}">
        <p14:creationId xmlns:p14="http://schemas.microsoft.com/office/powerpoint/2010/main" val="1411329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1"/>
          <p:cNvSpPr txBox="1">
            <a:spLocks/>
          </p:cNvSpPr>
          <p:nvPr/>
        </p:nvSpPr>
        <p:spPr>
          <a:xfrm>
            <a:off x="76200" y="118810"/>
            <a:ext cx="8912135"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dirty="0" smtClean="0">
                <a:solidFill>
                  <a:schemeClr val="tx2"/>
                </a:solidFill>
              </a:rPr>
              <a:t>And it gets even more complicated</a:t>
            </a:r>
            <a:endParaRPr lang="en-US" sz="3600" b="1" dirty="0">
              <a:solidFill>
                <a:schemeClr val="tx2"/>
              </a:solidFill>
            </a:endParaRPr>
          </a:p>
        </p:txBody>
      </p:sp>
      <p:sp>
        <p:nvSpPr>
          <p:cNvPr id="2" name="Slide Number Placeholder 1"/>
          <p:cNvSpPr>
            <a:spLocks noGrp="1"/>
          </p:cNvSpPr>
          <p:nvPr>
            <p:ph type="sldNum" sz="quarter" idx="12"/>
          </p:nvPr>
        </p:nvSpPr>
        <p:spPr/>
        <p:txBody>
          <a:bodyPr/>
          <a:lstStyle/>
          <a:p>
            <a:fld id="{B5C5DDCB-9823-1E40-A2BE-889ABA336D22}" type="slidenum">
              <a:rPr lang="en-US" smtClean="0"/>
              <a:t>21</a:t>
            </a:fld>
            <a:endParaRPr lang="en-US"/>
          </a:p>
        </p:txBody>
      </p:sp>
      <p:sp>
        <p:nvSpPr>
          <p:cNvPr id="6" name="Text Placeholder 2"/>
          <p:cNvSpPr txBox="1">
            <a:spLocks/>
          </p:cNvSpPr>
          <p:nvPr/>
        </p:nvSpPr>
        <p:spPr>
          <a:xfrm>
            <a:off x="275549" y="1181100"/>
            <a:ext cx="8647044" cy="5311775"/>
          </a:xfrm>
          <a:prstGeom prst="rect">
            <a:avLst/>
          </a:prstGeom>
        </p:spPr>
        <p:txBody>
          <a:bodyPr vert="horz" lIns="91440" tIns="45720" rIns="91440" bIns="45720" rtlCol="0">
            <a:normAutofit fontScale="92500" lnSpcReduction="2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r>
              <a:rPr lang="en-US" dirty="0" smtClean="0">
                <a:solidFill>
                  <a:schemeClr val="tx2"/>
                </a:solidFill>
              </a:rPr>
              <a:t>ICTs are ubiquitous in all walks of life:</a:t>
            </a:r>
          </a:p>
          <a:p>
            <a:pPr marL="914400" lvl="1" indent="-457200" algn="l">
              <a:buFont typeface="Arial" panose="020B0604020202020204" pitchFamily="34" charset="0"/>
              <a:buChar char="•"/>
            </a:pPr>
            <a:r>
              <a:rPr lang="en-US" dirty="0" smtClean="0">
                <a:solidFill>
                  <a:schemeClr val="tx2"/>
                </a:solidFill>
              </a:rPr>
              <a:t>Healthcare, transportation,  banking, energy, entertainment, trade, education, …</a:t>
            </a:r>
          </a:p>
          <a:p>
            <a:pPr marL="457200" indent="-457200" algn="l">
              <a:buFont typeface="Arial" panose="020B0604020202020204" pitchFamily="34" charset="0"/>
              <a:buChar char="•"/>
            </a:pPr>
            <a:r>
              <a:rPr lang="en-US" dirty="0" smtClean="0">
                <a:solidFill>
                  <a:schemeClr val="tx2"/>
                </a:solidFill>
              </a:rPr>
              <a:t>Each sector has its own ecosystem which differs in:</a:t>
            </a:r>
          </a:p>
          <a:p>
            <a:pPr marL="914400" lvl="1" indent="-457200" algn="l">
              <a:buFont typeface="Arial" panose="020B0604020202020204" pitchFamily="34" charset="0"/>
              <a:buChar char="•"/>
            </a:pPr>
            <a:r>
              <a:rPr lang="en-US" dirty="0" smtClean="0">
                <a:solidFill>
                  <a:schemeClr val="tx2"/>
                </a:solidFill>
              </a:rPr>
              <a:t>Market environment</a:t>
            </a:r>
          </a:p>
          <a:p>
            <a:pPr marL="914400" lvl="1" indent="-457200" algn="l">
              <a:buFont typeface="Arial" panose="020B0604020202020204" pitchFamily="34" charset="0"/>
              <a:buChar char="•"/>
            </a:pPr>
            <a:r>
              <a:rPr lang="en-US" dirty="0" smtClean="0">
                <a:solidFill>
                  <a:schemeClr val="tx2"/>
                </a:solidFill>
              </a:rPr>
              <a:t>Product life cycle</a:t>
            </a:r>
          </a:p>
          <a:p>
            <a:pPr marL="914400" lvl="1" indent="-457200" algn="l">
              <a:buFont typeface="Arial" panose="020B0604020202020204" pitchFamily="34" charset="0"/>
              <a:buChar char="•"/>
            </a:pPr>
            <a:r>
              <a:rPr lang="en-US" dirty="0" smtClean="0">
                <a:solidFill>
                  <a:schemeClr val="tx2"/>
                </a:solidFill>
              </a:rPr>
              <a:t>Policy and regulatory aspects</a:t>
            </a:r>
          </a:p>
          <a:p>
            <a:pPr marL="914400" lvl="1" indent="-457200" algn="l">
              <a:buFont typeface="Arial" panose="020B0604020202020204" pitchFamily="34" charset="0"/>
              <a:buChar char="•"/>
            </a:pPr>
            <a:r>
              <a:rPr lang="en-US" dirty="0" smtClean="0">
                <a:solidFill>
                  <a:schemeClr val="tx2"/>
                </a:solidFill>
              </a:rPr>
              <a:t>Ownership of data</a:t>
            </a:r>
          </a:p>
          <a:p>
            <a:pPr marL="914400" lvl="1" indent="-457200" algn="l">
              <a:buFont typeface="Arial" panose="020B0604020202020204" pitchFamily="34" charset="0"/>
              <a:buChar char="•"/>
            </a:pPr>
            <a:r>
              <a:rPr lang="en-US" dirty="0" smtClean="0">
                <a:solidFill>
                  <a:schemeClr val="tx2"/>
                </a:solidFill>
              </a:rPr>
              <a:t>Safety</a:t>
            </a:r>
          </a:p>
          <a:p>
            <a:pPr marL="914400" lvl="1" indent="-457200" algn="l">
              <a:buFont typeface="Arial" panose="020B0604020202020204" pitchFamily="34" charset="0"/>
              <a:buChar char="•"/>
            </a:pPr>
            <a:r>
              <a:rPr lang="en-US" dirty="0" smtClean="0">
                <a:solidFill>
                  <a:schemeClr val="tx2"/>
                </a:solidFill>
              </a:rPr>
              <a:t>Security</a:t>
            </a:r>
          </a:p>
          <a:p>
            <a:pPr marL="914400" lvl="1" indent="-457200" algn="l">
              <a:buFont typeface="Arial" panose="020B0604020202020204" pitchFamily="34" charset="0"/>
              <a:buChar char="•"/>
            </a:pPr>
            <a:r>
              <a:rPr lang="en-US" dirty="0" smtClean="0">
                <a:solidFill>
                  <a:schemeClr val="tx2"/>
                </a:solidFill>
              </a:rPr>
              <a:t>Privacy</a:t>
            </a:r>
          </a:p>
          <a:p>
            <a:pPr marL="914400" lvl="1" indent="-457200" algn="l">
              <a:buFont typeface="Arial" panose="020B0604020202020204" pitchFamily="34" charset="0"/>
              <a:buChar char="•"/>
            </a:pPr>
            <a:r>
              <a:rPr lang="en-US" dirty="0" smtClean="0">
                <a:solidFill>
                  <a:schemeClr val="tx2"/>
                </a:solidFill>
              </a:rPr>
              <a:t>Nomenclature</a:t>
            </a:r>
          </a:p>
          <a:p>
            <a:pPr marL="914400" lvl="1" indent="-457200" algn="l">
              <a:buFont typeface="Arial" panose="020B0604020202020204" pitchFamily="34" charset="0"/>
              <a:buChar char="•"/>
            </a:pPr>
            <a:r>
              <a:rPr lang="en-US" dirty="0" smtClean="0">
                <a:solidFill>
                  <a:schemeClr val="tx2"/>
                </a:solidFill>
              </a:rPr>
              <a:t>Standards culture</a:t>
            </a:r>
            <a:endParaRPr lang="en-US" dirty="0">
              <a:solidFill>
                <a:schemeClr val="tx2"/>
              </a:solidFill>
            </a:endParaRPr>
          </a:p>
          <a:p>
            <a:pPr marL="914400" lvl="1" indent="-457200" algn="l">
              <a:buFont typeface="Arial" panose="020B0604020202020204" pitchFamily="34" charset="0"/>
              <a:buChar char="•"/>
            </a:pPr>
            <a:endParaRPr lang="en-US" dirty="0" smtClean="0">
              <a:solidFill>
                <a:schemeClr val="tx2"/>
              </a:solidFill>
            </a:endParaRPr>
          </a:p>
          <a:p>
            <a:pPr marL="914400" lvl="1" indent="-457200" algn="l">
              <a:buFont typeface="Arial" panose="020B0604020202020204" pitchFamily="34" charset="0"/>
              <a:buChar char="•"/>
            </a:pPr>
            <a:endParaRPr lang="en-US" dirty="0" smtClean="0">
              <a:solidFill>
                <a:schemeClr val="tx2"/>
              </a:solidFill>
            </a:endParaRPr>
          </a:p>
          <a:p>
            <a:pPr marL="914400" lvl="1" indent="-457200" algn="l">
              <a:buFont typeface="Arial" panose="020B0604020202020204" pitchFamily="34" charset="0"/>
              <a:buChar char="•"/>
            </a:pPr>
            <a:endParaRPr lang="en-US" dirty="0" smtClean="0">
              <a:solidFill>
                <a:schemeClr val="tx2"/>
              </a:solidFill>
            </a:endParaRPr>
          </a:p>
        </p:txBody>
      </p:sp>
    </p:spTree>
    <p:extLst>
      <p:ext uri="{BB962C8B-B14F-4D97-AF65-F5344CB8AC3E}">
        <p14:creationId xmlns:p14="http://schemas.microsoft.com/office/powerpoint/2010/main" val="40158681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1"/>
          <p:cNvSpPr txBox="1">
            <a:spLocks/>
          </p:cNvSpPr>
          <p:nvPr/>
        </p:nvSpPr>
        <p:spPr>
          <a:xfrm>
            <a:off x="76200" y="118810"/>
            <a:ext cx="8912135"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smtClean="0">
                <a:solidFill>
                  <a:schemeClr val="tx2"/>
                </a:solidFill>
              </a:rPr>
              <a:t>Key to today’s complex world</a:t>
            </a:r>
            <a:endParaRPr lang="en-US" sz="3600" b="1">
              <a:solidFill>
                <a:schemeClr val="tx2"/>
              </a:solidFill>
            </a:endParaRPr>
          </a:p>
        </p:txBody>
      </p:sp>
      <p:sp>
        <p:nvSpPr>
          <p:cNvPr id="2" name="Slide Number Placeholder 1"/>
          <p:cNvSpPr>
            <a:spLocks noGrp="1"/>
          </p:cNvSpPr>
          <p:nvPr>
            <p:ph type="sldNum" sz="quarter" idx="12"/>
          </p:nvPr>
        </p:nvSpPr>
        <p:spPr/>
        <p:txBody>
          <a:bodyPr/>
          <a:lstStyle/>
          <a:p>
            <a:fld id="{B5C5DDCB-9823-1E40-A2BE-889ABA336D22}" type="slidenum">
              <a:rPr lang="en-US" smtClean="0"/>
              <a:t>22</a:t>
            </a:fld>
            <a:endParaRPr lang="en-US"/>
          </a:p>
        </p:txBody>
      </p:sp>
      <p:sp>
        <p:nvSpPr>
          <p:cNvPr id="6" name="Text Placeholder 2"/>
          <p:cNvSpPr txBox="1">
            <a:spLocks/>
          </p:cNvSpPr>
          <p:nvPr/>
        </p:nvSpPr>
        <p:spPr>
          <a:xfrm>
            <a:off x="236621" y="1711325"/>
            <a:ext cx="8647044" cy="4210050"/>
          </a:xfrm>
          <a:prstGeom prst="rect">
            <a:avLst/>
          </a:prstGeom>
        </p:spPr>
        <p:txBody>
          <a:bodyPr vert="horz" lIns="91440" tIns="45720" rIns="91440" bIns="45720" rtlCol="0">
            <a:normAutofit lnSpcReduction="1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r>
              <a:rPr lang="en-US" dirty="0" smtClean="0">
                <a:solidFill>
                  <a:schemeClr val="tx2"/>
                </a:solidFill>
              </a:rPr>
              <a:t>International standards are becoming ever more essential in a global market</a:t>
            </a:r>
          </a:p>
          <a:p>
            <a:pPr marL="457200" indent="-457200" algn="l">
              <a:buFont typeface="Arial" panose="020B0604020202020204" pitchFamily="34" charset="0"/>
              <a:buChar char="•"/>
            </a:pPr>
            <a:r>
              <a:rPr lang="en-US" dirty="0" smtClean="0">
                <a:solidFill>
                  <a:schemeClr val="tx2"/>
                </a:solidFill>
              </a:rPr>
              <a:t>Key for SDOs: collaboration and cooperation rather than competition</a:t>
            </a:r>
          </a:p>
          <a:p>
            <a:pPr marL="457200" indent="-457200" algn="l">
              <a:buFont typeface="Arial" panose="020B0604020202020204" pitchFamily="34" charset="0"/>
              <a:buChar char="•"/>
            </a:pPr>
            <a:r>
              <a:rPr lang="en-US" dirty="0" smtClean="0">
                <a:solidFill>
                  <a:schemeClr val="tx2"/>
                </a:solidFill>
              </a:rPr>
              <a:t>Recognize each others strengths and complementarities</a:t>
            </a:r>
          </a:p>
          <a:p>
            <a:pPr marL="457200" indent="-457200" algn="l">
              <a:buFont typeface="Arial" panose="020B0604020202020204" pitchFamily="34" charset="0"/>
              <a:buChar char="•"/>
            </a:pPr>
            <a:r>
              <a:rPr lang="en-US" dirty="0" smtClean="0">
                <a:solidFill>
                  <a:schemeClr val="tx2"/>
                </a:solidFill>
              </a:rPr>
              <a:t>work towards common or complementary international standards</a:t>
            </a:r>
          </a:p>
          <a:p>
            <a:pPr marL="914400" lvl="1" indent="-457200" algn="l">
              <a:buFont typeface="Arial" panose="020B0604020202020204" pitchFamily="34" charset="0"/>
              <a:buChar char="•"/>
            </a:pPr>
            <a:endParaRPr lang="en-US" dirty="0">
              <a:solidFill>
                <a:schemeClr val="tx2"/>
              </a:solidFill>
            </a:endParaRPr>
          </a:p>
        </p:txBody>
      </p:sp>
    </p:spTree>
    <p:extLst>
      <p:ext uri="{BB962C8B-B14F-4D97-AF65-F5344CB8AC3E}">
        <p14:creationId xmlns:p14="http://schemas.microsoft.com/office/powerpoint/2010/main" val="5727466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5C5DDCB-9823-1E40-A2BE-889ABA336D22}" type="slidenum">
              <a:rPr lang="en-US" smtClean="0"/>
              <a:t>23</a:t>
            </a:fld>
            <a:endParaRPr lang="en-US"/>
          </a:p>
        </p:txBody>
      </p:sp>
      <p:sp>
        <p:nvSpPr>
          <p:cNvPr id="6" name="Text Placeholder 2"/>
          <p:cNvSpPr txBox="1">
            <a:spLocks/>
          </p:cNvSpPr>
          <p:nvPr/>
        </p:nvSpPr>
        <p:spPr>
          <a:xfrm>
            <a:off x="275549" y="1899755"/>
            <a:ext cx="8647044" cy="2088922"/>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4800" b="1" smtClean="0">
                <a:solidFill>
                  <a:schemeClr val="tx2"/>
                </a:solidFill>
              </a:rPr>
              <a:t>4. Cooperation and collaboration</a:t>
            </a:r>
          </a:p>
        </p:txBody>
      </p:sp>
    </p:spTree>
    <p:extLst>
      <p:ext uri="{BB962C8B-B14F-4D97-AF65-F5344CB8AC3E}">
        <p14:creationId xmlns:p14="http://schemas.microsoft.com/office/powerpoint/2010/main" val="14563684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1"/>
          <p:cNvSpPr txBox="1">
            <a:spLocks/>
          </p:cNvSpPr>
          <p:nvPr/>
        </p:nvSpPr>
        <p:spPr>
          <a:xfrm>
            <a:off x="114300" y="309310"/>
            <a:ext cx="8912135"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smtClean="0">
                <a:solidFill>
                  <a:schemeClr val="tx2"/>
                </a:solidFill>
              </a:rPr>
              <a:t>ITU membership’s emphasis on collaboration / cooperation</a:t>
            </a:r>
            <a:endParaRPr lang="en-US" sz="3600" b="1">
              <a:solidFill>
                <a:schemeClr val="tx2"/>
              </a:solidFill>
            </a:endParaRPr>
          </a:p>
        </p:txBody>
      </p:sp>
      <p:sp>
        <p:nvSpPr>
          <p:cNvPr id="2" name="Slide Number Placeholder 1"/>
          <p:cNvSpPr>
            <a:spLocks noGrp="1"/>
          </p:cNvSpPr>
          <p:nvPr>
            <p:ph type="sldNum" sz="quarter" idx="12"/>
          </p:nvPr>
        </p:nvSpPr>
        <p:spPr/>
        <p:txBody>
          <a:bodyPr/>
          <a:lstStyle/>
          <a:p>
            <a:fld id="{B5C5DDCB-9823-1E40-A2BE-889ABA336D22}" type="slidenum">
              <a:rPr lang="en-US" smtClean="0"/>
              <a:t>24</a:t>
            </a:fld>
            <a:endParaRPr lang="en-US"/>
          </a:p>
        </p:txBody>
      </p:sp>
      <p:sp>
        <p:nvSpPr>
          <p:cNvPr id="6" name="Text Placeholder 2"/>
          <p:cNvSpPr txBox="1">
            <a:spLocks/>
          </p:cNvSpPr>
          <p:nvPr/>
        </p:nvSpPr>
        <p:spPr>
          <a:xfrm>
            <a:off x="275549" y="2228851"/>
            <a:ext cx="8647044" cy="2609849"/>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r>
              <a:rPr lang="en-US" smtClean="0">
                <a:solidFill>
                  <a:schemeClr val="tx2"/>
                </a:solidFill>
              </a:rPr>
              <a:t>One of the three strategic objectives of ITU-T is:</a:t>
            </a:r>
          </a:p>
          <a:p>
            <a:pPr algn="l"/>
            <a:r>
              <a:rPr lang="en-US" smtClean="0">
                <a:solidFill>
                  <a:schemeClr val="tx2"/>
                </a:solidFill>
              </a:rPr>
              <a:t>“To extend and facilitate international cooperation among international and regional standardization bodies”</a:t>
            </a:r>
          </a:p>
          <a:p>
            <a:pPr marL="457200" indent="-457200" algn="l">
              <a:buFont typeface="Arial" panose="020B0604020202020204" pitchFamily="34" charset="0"/>
              <a:buChar char="•"/>
            </a:pPr>
            <a:endParaRPr lang="en-US">
              <a:solidFill>
                <a:schemeClr val="tx2"/>
              </a:solidFill>
            </a:endParaRPr>
          </a:p>
        </p:txBody>
      </p:sp>
    </p:spTree>
    <p:extLst>
      <p:ext uri="{BB962C8B-B14F-4D97-AF65-F5344CB8AC3E}">
        <p14:creationId xmlns:p14="http://schemas.microsoft.com/office/powerpoint/2010/main" val="8696561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1"/>
          <p:cNvSpPr txBox="1">
            <a:spLocks/>
          </p:cNvSpPr>
          <p:nvPr/>
        </p:nvSpPr>
        <p:spPr>
          <a:xfrm>
            <a:off x="76200" y="118810"/>
            <a:ext cx="8831137"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dirty="0" smtClean="0">
                <a:solidFill>
                  <a:schemeClr val="tx2"/>
                </a:solidFill>
              </a:rPr>
              <a:t>Global Standards Symposium  (Nov 2012)</a:t>
            </a:r>
            <a:endParaRPr lang="en-US" sz="3600" b="1" dirty="0">
              <a:solidFill>
                <a:schemeClr val="tx2"/>
              </a:solidFill>
            </a:endParaRPr>
          </a:p>
        </p:txBody>
      </p:sp>
      <p:sp>
        <p:nvSpPr>
          <p:cNvPr id="2" name="Slide Number Placeholder 1"/>
          <p:cNvSpPr>
            <a:spLocks noGrp="1"/>
          </p:cNvSpPr>
          <p:nvPr>
            <p:ph type="sldNum" sz="quarter" idx="12"/>
          </p:nvPr>
        </p:nvSpPr>
        <p:spPr/>
        <p:txBody>
          <a:bodyPr/>
          <a:lstStyle/>
          <a:p>
            <a:fld id="{B5C5DDCB-9823-1E40-A2BE-889ABA336D22}" type="slidenum">
              <a:rPr lang="en-US" smtClean="0"/>
              <a:t>25</a:t>
            </a:fld>
            <a:endParaRPr lang="en-US"/>
          </a:p>
        </p:txBody>
      </p:sp>
      <p:sp>
        <p:nvSpPr>
          <p:cNvPr id="6" name="Text Placeholder 2"/>
          <p:cNvSpPr txBox="1">
            <a:spLocks/>
          </p:cNvSpPr>
          <p:nvPr/>
        </p:nvSpPr>
        <p:spPr>
          <a:xfrm>
            <a:off x="275549" y="1314450"/>
            <a:ext cx="8647044" cy="5143499"/>
          </a:xfrm>
          <a:prstGeom prst="rect">
            <a:avLst/>
          </a:prstGeom>
        </p:spPr>
        <p:txBody>
          <a:bodyPr vert="horz" lIns="91440" tIns="45720" rIns="91440" bIns="45720" rtlCol="0">
            <a:normAutofit fontScale="925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r>
              <a:rPr lang="en-US" dirty="0" smtClean="0">
                <a:solidFill>
                  <a:schemeClr val="tx2"/>
                </a:solidFill>
              </a:rPr>
              <a:t>ISO Sec-Gen and IEC Vice-President were speakers</a:t>
            </a:r>
          </a:p>
          <a:p>
            <a:pPr marL="457200" indent="-457200" algn="l">
              <a:buFont typeface="Arial" panose="020B0604020202020204" pitchFamily="34" charset="0"/>
              <a:buChar char="•"/>
            </a:pPr>
            <a:r>
              <a:rPr lang="en-US" dirty="0" smtClean="0">
                <a:solidFill>
                  <a:schemeClr val="tx2"/>
                </a:solidFill>
              </a:rPr>
              <a:t>GSS recognized the increasing challenges due to convergence and involvement of vertical sectors</a:t>
            </a:r>
          </a:p>
          <a:p>
            <a:pPr marL="457200" indent="-457200" algn="l">
              <a:buFont typeface="Arial" panose="020B0604020202020204" pitchFamily="34" charset="0"/>
              <a:buChar char="•"/>
            </a:pPr>
            <a:r>
              <a:rPr lang="en-US" dirty="0" smtClean="0">
                <a:solidFill>
                  <a:schemeClr val="tx2"/>
                </a:solidFill>
              </a:rPr>
              <a:t>GSS affirmed the importance of addressing these challenges</a:t>
            </a:r>
          </a:p>
          <a:p>
            <a:pPr marL="457200" indent="-457200" algn="l">
              <a:buFont typeface="Arial" panose="020B0604020202020204" pitchFamily="34" charset="0"/>
              <a:buChar char="•"/>
            </a:pPr>
            <a:r>
              <a:rPr lang="en-US" dirty="0" smtClean="0">
                <a:solidFill>
                  <a:schemeClr val="tx2"/>
                </a:solidFill>
              </a:rPr>
              <a:t>ITU’s World Telecommunication Standardization Assembly (Nov 2012) created Review Committee</a:t>
            </a:r>
          </a:p>
          <a:p>
            <a:pPr marL="914400" lvl="1" indent="-457200" algn="l">
              <a:buFont typeface="Arial" panose="020B0604020202020204" pitchFamily="34" charset="0"/>
              <a:buChar char="•"/>
            </a:pPr>
            <a:r>
              <a:rPr lang="en-US" dirty="0" smtClean="0">
                <a:solidFill>
                  <a:schemeClr val="tx2"/>
                </a:solidFill>
              </a:rPr>
              <a:t>One of the goals: Identify means to enhance cooperation between and among SDOs</a:t>
            </a:r>
          </a:p>
          <a:p>
            <a:pPr marL="457200" indent="-457200" algn="l">
              <a:buFont typeface="Arial" panose="020B0604020202020204" pitchFamily="34" charset="0"/>
              <a:buChar char="•"/>
            </a:pPr>
            <a:endParaRPr lang="en-US" dirty="0">
              <a:solidFill>
                <a:schemeClr val="tx2"/>
              </a:solidFill>
            </a:endParaRPr>
          </a:p>
        </p:txBody>
      </p:sp>
      <p:pic>
        <p:nvPicPr>
          <p:cNvPr id="5"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94970" y="6003454"/>
            <a:ext cx="3312367" cy="792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02884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1"/>
          <p:cNvSpPr txBox="1">
            <a:spLocks/>
          </p:cNvSpPr>
          <p:nvPr/>
        </p:nvSpPr>
        <p:spPr>
          <a:xfrm>
            <a:off x="76200" y="118810"/>
            <a:ext cx="8831137" cy="123056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dirty="0" smtClean="0">
                <a:solidFill>
                  <a:schemeClr val="tx2"/>
                </a:solidFill>
              </a:rPr>
              <a:t>ITU-T’s Chief Technology Officers’ Group</a:t>
            </a:r>
            <a:endParaRPr lang="en-US" sz="3600" b="1" dirty="0">
              <a:solidFill>
                <a:schemeClr val="tx2"/>
              </a:solidFill>
            </a:endParaRPr>
          </a:p>
        </p:txBody>
      </p:sp>
      <p:sp>
        <p:nvSpPr>
          <p:cNvPr id="2" name="Slide Number Placeholder 1"/>
          <p:cNvSpPr>
            <a:spLocks noGrp="1"/>
          </p:cNvSpPr>
          <p:nvPr>
            <p:ph type="sldNum" sz="quarter" idx="12"/>
          </p:nvPr>
        </p:nvSpPr>
        <p:spPr/>
        <p:txBody>
          <a:bodyPr/>
          <a:lstStyle/>
          <a:p>
            <a:fld id="{B5C5DDCB-9823-1E40-A2BE-889ABA336D22}" type="slidenum">
              <a:rPr lang="en-US" smtClean="0"/>
              <a:t>26</a:t>
            </a:fld>
            <a:endParaRPr lang="en-US"/>
          </a:p>
        </p:txBody>
      </p:sp>
      <p:sp>
        <p:nvSpPr>
          <p:cNvPr id="6" name="Text Placeholder 2"/>
          <p:cNvSpPr txBox="1">
            <a:spLocks/>
          </p:cNvSpPr>
          <p:nvPr/>
        </p:nvSpPr>
        <p:spPr>
          <a:xfrm>
            <a:off x="275549" y="1581150"/>
            <a:ext cx="8647044" cy="5143499"/>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r>
              <a:rPr lang="en-US" dirty="0" smtClean="0">
                <a:solidFill>
                  <a:schemeClr val="tx2"/>
                </a:solidFill>
              </a:rPr>
              <a:t>ITU established high-level industry advisory group in 2009</a:t>
            </a:r>
          </a:p>
          <a:p>
            <a:pPr marL="457200" indent="-457200" algn="l">
              <a:buFont typeface="Arial" panose="020B0604020202020204" pitchFamily="34" charset="0"/>
              <a:buChar char="•"/>
            </a:pPr>
            <a:r>
              <a:rPr lang="en-US" dirty="0" smtClean="0">
                <a:solidFill>
                  <a:schemeClr val="tx2"/>
                </a:solidFill>
              </a:rPr>
              <a:t>Consists of 20+ chief technology officers from many of the world’s leading ICT companies</a:t>
            </a:r>
          </a:p>
          <a:p>
            <a:pPr marL="457200" indent="-457200" algn="l">
              <a:buFont typeface="Arial" panose="020B0604020202020204" pitchFamily="34" charset="0"/>
              <a:buChar char="•"/>
            </a:pPr>
            <a:r>
              <a:rPr lang="en-US" dirty="0" smtClean="0">
                <a:solidFill>
                  <a:schemeClr val="tx2"/>
                </a:solidFill>
              </a:rPr>
              <a:t>Proliferation of standards bodies a major concern of CTOs</a:t>
            </a:r>
          </a:p>
          <a:p>
            <a:pPr marL="457200" indent="-457200" algn="l">
              <a:buFont typeface="Arial" panose="020B0604020202020204" pitchFamily="34" charset="0"/>
              <a:buChar char="•"/>
            </a:pPr>
            <a:r>
              <a:rPr lang="en-US" dirty="0" smtClean="0">
                <a:solidFill>
                  <a:schemeClr val="tx2"/>
                </a:solidFill>
              </a:rPr>
              <a:t>CTO meeting 18 November 2013:</a:t>
            </a:r>
          </a:p>
          <a:p>
            <a:pPr marL="914400" lvl="1" indent="-457200" algn="l">
              <a:buFont typeface="Arial" panose="020B0604020202020204" pitchFamily="34" charset="0"/>
              <a:buChar char="•"/>
            </a:pPr>
            <a:r>
              <a:rPr lang="en-US" dirty="0" smtClean="0">
                <a:solidFill>
                  <a:schemeClr val="tx2"/>
                </a:solidFill>
              </a:rPr>
              <a:t>Calls also for development of bilateral coordination between ITU and SDOs</a:t>
            </a:r>
          </a:p>
          <a:p>
            <a:pPr marL="457200" indent="-457200" algn="l">
              <a:buFont typeface="Arial" panose="020B0604020202020204" pitchFamily="34" charset="0"/>
              <a:buChar char="•"/>
            </a:pPr>
            <a:endParaRPr lang="en-US" dirty="0" smtClean="0">
              <a:solidFill>
                <a:schemeClr val="tx2"/>
              </a:solidFill>
            </a:endParaRPr>
          </a:p>
          <a:p>
            <a:pPr marL="457200" indent="-457200" algn="l">
              <a:buFont typeface="Arial" panose="020B0604020202020204" pitchFamily="34" charset="0"/>
              <a:buChar char="•"/>
            </a:pPr>
            <a:endParaRPr lang="en-US" dirty="0" smtClean="0">
              <a:solidFill>
                <a:schemeClr val="tx2"/>
              </a:solidFill>
            </a:endParaRPr>
          </a:p>
          <a:p>
            <a:pPr marL="457200" indent="-457200" algn="l">
              <a:buFont typeface="Arial" panose="020B0604020202020204" pitchFamily="34" charset="0"/>
              <a:buChar char="•"/>
            </a:pPr>
            <a:endParaRPr lang="en-US" dirty="0" smtClean="0">
              <a:solidFill>
                <a:schemeClr val="tx2"/>
              </a:solidFill>
            </a:endParaRPr>
          </a:p>
          <a:p>
            <a:pPr marL="914400" lvl="1" indent="-457200" algn="l">
              <a:buFont typeface="Arial" panose="020B0604020202020204" pitchFamily="34" charset="0"/>
              <a:buChar char="•"/>
            </a:pPr>
            <a:endParaRPr lang="en-US" dirty="0" smtClean="0">
              <a:solidFill>
                <a:schemeClr val="tx2"/>
              </a:solidFill>
            </a:endParaRPr>
          </a:p>
          <a:p>
            <a:pPr marL="457200" indent="-457200" algn="l">
              <a:buFont typeface="Arial" panose="020B0604020202020204" pitchFamily="34" charset="0"/>
              <a:buChar char="•"/>
            </a:pPr>
            <a:endParaRPr lang="en-US" dirty="0">
              <a:solidFill>
                <a:schemeClr val="tx2"/>
              </a:solidFill>
            </a:endParaRPr>
          </a:p>
        </p:txBody>
      </p:sp>
    </p:spTree>
    <p:extLst>
      <p:ext uri="{BB962C8B-B14F-4D97-AF65-F5344CB8AC3E}">
        <p14:creationId xmlns:p14="http://schemas.microsoft.com/office/powerpoint/2010/main" val="29711330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3" name="Group 14"/>
          <p:cNvGrpSpPr>
            <a:grpSpLocks/>
          </p:cNvGrpSpPr>
          <p:nvPr/>
        </p:nvGrpSpPr>
        <p:grpSpPr bwMode="auto">
          <a:xfrm>
            <a:off x="395288" y="1984375"/>
            <a:ext cx="4772025" cy="4540250"/>
            <a:chOff x="351" y="932"/>
            <a:chExt cx="2641" cy="2561"/>
          </a:xfrm>
        </p:grpSpPr>
        <p:pic>
          <p:nvPicPr>
            <p:cNvPr id="30731" name="Picture 7" descr="IEEE lar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 y="1544"/>
              <a:ext cx="1587" cy="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2" name="Picture 8" descr="iet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6" y="2504"/>
              <a:ext cx="1406" cy="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3" name="Picture 10" descr="3gp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1" y="2115"/>
              <a:ext cx="1134" cy="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4" name="Picture 11" descr="ican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6" y="2840"/>
              <a:ext cx="997" cy="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5" name="Picture 12" descr="iso_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38" y="935"/>
              <a:ext cx="635" cy="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6" name="Picture 13" descr="logo IEC_200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51" y="932"/>
              <a:ext cx="571" cy="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0724" name="Picture 12" descr="gsc-14-FINALv19.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39750" y="2276475"/>
            <a:ext cx="863600"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2" descr="http://www.lawfactory.de/assets/images/ETSI_Logo.gi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08400" y="3860800"/>
            <a:ext cx="13462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1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35600" y="4508500"/>
            <a:ext cx="2114550"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8" name="Picture 1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724525" y="5661025"/>
            <a:ext cx="244792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9" name="Picture 1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829550" y="4581525"/>
            <a:ext cx="9906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0" name="Picture 17" descr="C:\Documents and Settings\magliard\Desktop\logo.gif"/>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724525" y="3573463"/>
            <a:ext cx="274637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itle Placeholder 1"/>
          <p:cNvSpPr txBox="1">
            <a:spLocks/>
          </p:cNvSpPr>
          <p:nvPr/>
        </p:nvSpPr>
        <p:spPr>
          <a:xfrm>
            <a:off x="76200" y="118810"/>
            <a:ext cx="8912135"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smtClean="0">
                <a:solidFill>
                  <a:schemeClr val="tx2"/>
                </a:solidFill>
              </a:rPr>
              <a:t>ITU-T has 5 MoUs and &gt; 60 collaboration agreements</a:t>
            </a:r>
            <a:endParaRPr lang="en-US" sz="3600" b="1">
              <a:solidFill>
                <a:schemeClr val="tx2"/>
              </a:solidFill>
            </a:endParaRPr>
          </a:p>
        </p:txBody>
      </p:sp>
    </p:spTree>
    <p:extLst>
      <p:ext uri="{BB962C8B-B14F-4D97-AF65-F5344CB8AC3E}">
        <p14:creationId xmlns:p14="http://schemas.microsoft.com/office/powerpoint/2010/main" val="200299798"/>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1"/>
          <p:cNvSpPr txBox="1">
            <a:spLocks/>
          </p:cNvSpPr>
          <p:nvPr/>
        </p:nvSpPr>
        <p:spPr>
          <a:xfrm>
            <a:off x="76200" y="118810"/>
            <a:ext cx="8831137" cy="146234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dirty="0" smtClean="0">
                <a:solidFill>
                  <a:schemeClr val="tx2"/>
                </a:solidFill>
              </a:rPr>
              <a:t>World Standards Cooperation (WSC): </a:t>
            </a:r>
          </a:p>
          <a:p>
            <a:r>
              <a:rPr lang="en-US" sz="3600" b="1" dirty="0" smtClean="0">
                <a:solidFill>
                  <a:schemeClr val="tx2"/>
                </a:solidFill>
              </a:rPr>
              <a:t>ISO, IEC and ITU</a:t>
            </a:r>
            <a:endParaRPr lang="en-US" sz="3600" b="1" dirty="0">
              <a:solidFill>
                <a:schemeClr val="tx2"/>
              </a:solidFill>
            </a:endParaRPr>
          </a:p>
        </p:txBody>
      </p:sp>
      <p:sp>
        <p:nvSpPr>
          <p:cNvPr id="2" name="Slide Number Placeholder 1"/>
          <p:cNvSpPr>
            <a:spLocks noGrp="1"/>
          </p:cNvSpPr>
          <p:nvPr>
            <p:ph type="sldNum" sz="quarter" idx="12"/>
          </p:nvPr>
        </p:nvSpPr>
        <p:spPr/>
        <p:txBody>
          <a:bodyPr/>
          <a:lstStyle/>
          <a:p>
            <a:fld id="{B5C5DDCB-9823-1E40-A2BE-889ABA336D22}" type="slidenum">
              <a:rPr lang="en-US" smtClean="0"/>
              <a:t>28</a:t>
            </a:fld>
            <a:endParaRPr lang="en-US"/>
          </a:p>
        </p:txBody>
      </p:sp>
      <p:sp>
        <p:nvSpPr>
          <p:cNvPr id="6" name="Text Placeholder 2"/>
          <p:cNvSpPr txBox="1">
            <a:spLocks/>
          </p:cNvSpPr>
          <p:nvPr/>
        </p:nvSpPr>
        <p:spPr>
          <a:xfrm>
            <a:off x="275549" y="1349376"/>
            <a:ext cx="8647044" cy="5143499"/>
          </a:xfrm>
          <a:prstGeom prst="rect">
            <a:avLst/>
          </a:prstGeom>
        </p:spPr>
        <p:txBody>
          <a:bodyPr vert="horz" lIns="91440" tIns="45720" rIns="91440" bIns="45720" rtlCol="0">
            <a:normAutofit lnSpcReduction="1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r>
              <a:rPr lang="en-US" dirty="0" smtClean="0">
                <a:solidFill>
                  <a:schemeClr val="tx2"/>
                </a:solidFill>
              </a:rPr>
              <a:t>Goals</a:t>
            </a:r>
          </a:p>
          <a:p>
            <a:pPr marL="914400" lvl="1" indent="-457200" algn="l">
              <a:buFont typeface="Arial" panose="020B0604020202020204" pitchFamily="34" charset="0"/>
              <a:buChar char="•"/>
            </a:pPr>
            <a:r>
              <a:rPr lang="en-US" dirty="0" smtClean="0">
                <a:solidFill>
                  <a:schemeClr val="tx2"/>
                </a:solidFill>
              </a:rPr>
              <a:t>“to strengthen and advance voluntary consensus-based international standards system of IEC, ISO and ITU …”</a:t>
            </a:r>
          </a:p>
          <a:p>
            <a:pPr marL="457200" indent="-457200" algn="l">
              <a:buFont typeface="Arial" panose="020B0604020202020204" pitchFamily="34" charset="0"/>
              <a:buChar char="•"/>
            </a:pPr>
            <a:r>
              <a:rPr lang="en-US" dirty="0" smtClean="0">
                <a:solidFill>
                  <a:schemeClr val="tx2"/>
                </a:solidFill>
              </a:rPr>
              <a:t>About 10% of ITU-T’s standards are common text with ISO/IEC JTC 1</a:t>
            </a:r>
          </a:p>
          <a:p>
            <a:pPr marL="457200" indent="-457200" algn="l">
              <a:buFont typeface="Arial" panose="020B0604020202020204" pitchFamily="34" charset="0"/>
              <a:buChar char="•"/>
            </a:pPr>
            <a:r>
              <a:rPr lang="en-US" dirty="0" smtClean="0">
                <a:solidFill>
                  <a:schemeClr val="tx2"/>
                </a:solidFill>
              </a:rPr>
              <a:t>Common patent policy ITU-T, ITU-R, ISO, IEC </a:t>
            </a:r>
          </a:p>
          <a:p>
            <a:pPr marL="457200" indent="-457200" algn="l">
              <a:buFont typeface="Arial" panose="020B0604020202020204" pitchFamily="34" charset="0"/>
              <a:buChar char="•"/>
            </a:pPr>
            <a:r>
              <a:rPr lang="en-US" dirty="0" smtClean="0">
                <a:solidFill>
                  <a:schemeClr val="tx2"/>
                </a:solidFill>
              </a:rPr>
              <a:t>Three-year rolling plan</a:t>
            </a:r>
          </a:p>
          <a:p>
            <a:pPr marL="457200" indent="-457200" algn="l">
              <a:buFont typeface="Arial" panose="020B0604020202020204" pitchFamily="34" charset="0"/>
              <a:buChar char="•"/>
            </a:pPr>
            <a:r>
              <a:rPr lang="en-US" dirty="0" smtClean="0">
                <a:solidFill>
                  <a:schemeClr val="tx2"/>
                </a:solidFill>
              </a:rPr>
              <a:t>ITU recently joined ISO/IEC Resolution Group</a:t>
            </a:r>
          </a:p>
          <a:p>
            <a:pPr marL="457200" indent="-457200" algn="l">
              <a:buFont typeface="Arial" panose="020B0604020202020204" pitchFamily="34" charset="0"/>
              <a:buChar char="•"/>
            </a:pPr>
            <a:r>
              <a:rPr lang="en-US" dirty="0" smtClean="0">
                <a:solidFill>
                  <a:schemeClr val="tx2"/>
                </a:solidFill>
              </a:rPr>
              <a:t>Information now exchanged on new work items</a:t>
            </a:r>
          </a:p>
        </p:txBody>
      </p:sp>
    </p:spTree>
    <p:extLst>
      <p:ext uri="{BB962C8B-B14F-4D97-AF65-F5344CB8AC3E}">
        <p14:creationId xmlns:p14="http://schemas.microsoft.com/office/powerpoint/2010/main" val="31964693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1"/>
          <p:cNvSpPr txBox="1">
            <a:spLocks/>
          </p:cNvSpPr>
          <p:nvPr/>
        </p:nvSpPr>
        <p:spPr>
          <a:xfrm>
            <a:off x="682535" y="164786"/>
            <a:ext cx="8229600" cy="85725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smtClean="0">
                <a:solidFill>
                  <a:schemeClr val="tx2"/>
                </a:solidFill>
              </a:rPr>
              <a:t>GSC (Global Standards Collaboration)</a:t>
            </a:r>
            <a:endParaRPr lang="en-US" sz="3600" b="1" dirty="0">
              <a:solidFill>
                <a:schemeClr val="tx2"/>
              </a:solidFill>
            </a:endParaRPr>
          </a:p>
        </p:txBody>
      </p:sp>
      <p:sp>
        <p:nvSpPr>
          <p:cNvPr id="2" name="Slide Number Placeholder 1"/>
          <p:cNvSpPr>
            <a:spLocks noGrp="1"/>
          </p:cNvSpPr>
          <p:nvPr>
            <p:ph type="sldNum" sz="quarter" idx="12"/>
          </p:nvPr>
        </p:nvSpPr>
        <p:spPr/>
        <p:txBody>
          <a:bodyPr/>
          <a:lstStyle/>
          <a:p>
            <a:fld id="{B5C5DDCB-9823-1E40-A2BE-889ABA336D22}" type="slidenum">
              <a:rPr lang="en-US" smtClean="0"/>
              <a:t>29</a:t>
            </a:fld>
            <a:endParaRPr lang="en-US"/>
          </a:p>
        </p:txBody>
      </p:sp>
      <p:sp>
        <p:nvSpPr>
          <p:cNvPr id="6" name="Text Placeholder 2"/>
          <p:cNvSpPr txBox="1">
            <a:spLocks/>
          </p:cNvSpPr>
          <p:nvPr/>
        </p:nvSpPr>
        <p:spPr>
          <a:xfrm>
            <a:off x="417443" y="1242760"/>
            <a:ext cx="8647044" cy="494849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endParaRPr lang="en-US" sz="2800" smtClean="0">
              <a:solidFill>
                <a:schemeClr val="tx2"/>
              </a:solidFill>
            </a:endParaRPr>
          </a:p>
        </p:txBody>
      </p:sp>
      <p:sp>
        <p:nvSpPr>
          <p:cNvPr id="7" name="Text Placeholder 2"/>
          <p:cNvSpPr txBox="1">
            <a:spLocks/>
          </p:cNvSpPr>
          <p:nvPr/>
        </p:nvSpPr>
        <p:spPr>
          <a:xfrm>
            <a:off x="275549" y="1409700"/>
            <a:ext cx="8647044" cy="5143499"/>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r>
              <a:rPr lang="en-US" smtClean="0">
                <a:solidFill>
                  <a:schemeClr val="tx2"/>
                </a:solidFill>
              </a:rPr>
              <a:t>Current members:</a:t>
            </a:r>
          </a:p>
          <a:p>
            <a:pPr marL="914400" lvl="1" indent="-457200" algn="l">
              <a:buFont typeface="Arial" panose="020B0604020202020204" pitchFamily="34" charset="0"/>
              <a:buChar char="•"/>
            </a:pPr>
            <a:r>
              <a:rPr lang="en-US" smtClean="0">
                <a:solidFill>
                  <a:schemeClr val="tx2"/>
                </a:solidFill>
              </a:rPr>
              <a:t>ITU-T, ITU-R, CCSA (China), TTA (Korea), TTC &amp; ARIB (Japan), ISACC (Canada), TIA &amp; ATIS (USA), ETSI (Europe)</a:t>
            </a:r>
          </a:p>
          <a:p>
            <a:pPr marL="457200" indent="-457200" algn="l">
              <a:buFont typeface="Arial" panose="020B0604020202020204" pitchFamily="34" charset="0"/>
              <a:buChar char="•"/>
            </a:pPr>
            <a:r>
              <a:rPr lang="en-US" smtClean="0">
                <a:solidFill>
                  <a:schemeClr val="tx2"/>
                </a:solidFill>
              </a:rPr>
              <a:t>Currently reform discussion under way</a:t>
            </a:r>
          </a:p>
          <a:p>
            <a:pPr marL="457200" indent="-457200" algn="l">
              <a:buFont typeface="Arial" panose="020B0604020202020204" pitchFamily="34" charset="0"/>
              <a:buChar char="•"/>
            </a:pPr>
            <a:r>
              <a:rPr lang="en-US" smtClean="0">
                <a:solidFill>
                  <a:schemeClr val="tx2"/>
                </a:solidFill>
              </a:rPr>
              <a:t>Expand membership?</a:t>
            </a:r>
          </a:p>
          <a:p>
            <a:pPr marL="914400" lvl="1" indent="-457200" algn="l">
              <a:buFont typeface="Arial" panose="020B0604020202020204" pitchFamily="34" charset="0"/>
              <a:buChar char="•"/>
            </a:pPr>
            <a:endParaRPr lang="en-US" smtClean="0">
              <a:solidFill>
                <a:schemeClr val="tx2"/>
              </a:solidFill>
            </a:endParaRPr>
          </a:p>
        </p:txBody>
      </p:sp>
    </p:spTree>
    <p:extLst>
      <p:ext uri="{BB962C8B-B14F-4D97-AF65-F5344CB8AC3E}">
        <p14:creationId xmlns:p14="http://schemas.microsoft.com/office/powerpoint/2010/main" val="4849139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5C5DDCB-9823-1E40-A2BE-889ABA336D22}" type="slidenum">
              <a:rPr lang="en-US" smtClean="0"/>
              <a:t>3</a:t>
            </a:fld>
            <a:endParaRPr lang="en-US"/>
          </a:p>
        </p:txBody>
      </p:sp>
      <p:sp>
        <p:nvSpPr>
          <p:cNvPr id="6" name="Text Placeholder 2"/>
          <p:cNvSpPr txBox="1">
            <a:spLocks/>
          </p:cNvSpPr>
          <p:nvPr/>
        </p:nvSpPr>
        <p:spPr>
          <a:xfrm>
            <a:off x="275549" y="1899755"/>
            <a:ext cx="8647044" cy="1044461"/>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4800" b="1" smtClean="0">
                <a:solidFill>
                  <a:schemeClr val="tx2"/>
                </a:solidFill>
              </a:rPr>
              <a:t>1. ITU and ITU-T in a nutshell</a:t>
            </a:r>
          </a:p>
        </p:txBody>
      </p:sp>
    </p:spTree>
    <p:extLst>
      <p:ext uri="{BB962C8B-B14F-4D97-AF65-F5344CB8AC3E}">
        <p14:creationId xmlns:p14="http://schemas.microsoft.com/office/powerpoint/2010/main" val="13737621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5C5DDCB-9823-1E40-A2BE-889ABA336D22}" type="slidenum">
              <a:rPr lang="en-US" smtClean="0"/>
              <a:t>30</a:t>
            </a:fld>
            <a:endParaRPr lang="en-US"/>
          </a:p>
        </p:txBody>
      </p:sp>
      <p:sp>
        <p:nvSpPr>
          <p:cNvPr id="6" name="Text Placeholder 2"/>
          <p:cNvSpPr txBox="1">
            <a:spLocks/>
          </p:cNvSpPr>
          <p:nvPr/>
        </p:nvSpPr>
        <p:spPr>
          <a:xfrm>
            <a:off x="275549" y="1899755"/>
            <a:ext cx="8647044" cy="2088922"/>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4800" b="1" dirty="0" smtClean="0">
                <a:solidFill>
                  <a:schemeClr val="tx2"/>
                </a:solidFill>
              </a:rPr>
              <a:t>Food for thought</a:t>
            </a:r>
          </a:p>
        </p:txBody>
      </p:sp>
    </p:spTree>
    <p:extLst>
      <p:ext uri="{BB962C8B-B14F-4D97-AF65-F5344CB8AC3E}">
        <p14:creationId xmlns:p14="http://schemas.microsoft.com/office/powerpoint/2010/main" val="10174535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5C5DDCB-9823-1E40-A2BE-889ABA336D22}" type="slidenum">
              <a:rPr lang="en-US" smtClean="0"/>
              <a:t>31</a:t>
            </a:fld>
            <a:endParaRPr lang="en-US"/>
          </a:p>
        </p:txBody>
      </p:sp>
      <p:sp>
        <p:nvSpPr>
          <p:cNvPr id="6" name="Text Placeholder 2"/>
          <p:cNvSpPr txBox="1">
            <a:spLocks/>
          </p:cNvSpPr>
          <p:nvPr/>
        </p:nvSpPr>
        <p:spPr>
          <a:xfrm>
            <a:off x="275549" y="354687"/>
            <a:ext cx="8647044" cy="796148"/>
          </a:xfrm>
          <a:prstGeom prst="rect">
            <a:avLst/>
          </a:prstGeom>
        </p:spPr>
        <p:txBody>
          <a:bodyPr vert="horz" lIns="91440" tIns="45720" rIns="91440" bIns="45720" rtlCol="0">
            <a:normAutofit lnSpcReduction="1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4800" b="1" smtClean="0">
                <a:solidFill>
                  <a:schemeClr val="tx2"/>
                </a:solidFill>
              </a:rPr>
              <a:t>Food for thought</a:t>
            </a:r>
          </a:p>
        </p:txBody>
      </p:sp>
      <p:sp>
        <p:nvSpPr>
          <p:cNvPr id="4" name="Text Placeholder 2"/>
          <p:cNvSpPr txBox="1">
            <a:spLocks/>
          </p:cNvSpPr>
          <p:nvPr/>
        </p:nvSpPr>
        <p:spPr>
          <a:xfrm>
            <a:off x="275549" y="1340070"/>
            <a:ext cx="8647044" cy="4067504"/>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endParaRPr lang="en-US" smtClean="0">
              <a:solidFill>
                <a:schemeClr val="tx2"/>
              </a:solidFill>
            </a:endParaRPr>
          </a:p>
        </p:txBody>
      </p:sp>
      <p:sp>
        <p:nvSpPr>
          <p:cNvPr id="5" name="Text Placeholder 2"/>
          <p:cNvSpPr txBox="1">
            <a:spLocks/>
          </p:cNvSpPr>
          <p:nvPr/>
        </p:nvSpPr>
        <p:spPr>
          <a:xfrm>
            <a:off x="275549" y="1150835"/>
            <a:ext cx="8647044" cy="5469040"/>
          </a:xfrm>
          <a:prstGeom prst="rect">
            <a:avLst/>
          </a:prstGeom>
        </p:spPr>
        <p:txBody>
          <a:bodyPr vert="horz" lIns="91440" tIns="45720" rIns="91440" bIns="45720" rtlCol="0">
            <a:normAutofit fontScale="92500" lnSpcReduction="2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r>
              <a:rPr lang="en-US" dirty="0" smtClean="0">
                <a:solidFill>
                  <a:schemeClr val="tx2"/>
                </a:solidFill>
              </a:rPr>
              <a:t>Improve communication: how to ensure that new work items are communicated to relevant groups ?</a:t>
            </a:r>
          </a:p>
          <a:p>
            <a:pPr marL="457200" indent="-457200" algn="l">
              <a:buFont typeface="Arial" panose="020B0604020202020204" pitchFamily="34" charset="0"/>
              <a:buChar char="•"/>
            </a:pPr>
            <a:r>
              <a:rPr lang="en-US" dirty="0" smtClean="0">
                <a:solidFill>
                  <a:schemeClr val="tx2"/>
                </a:solidFill>
              </a:rPr>
              <a:t>ITU-T/JTC </a:t>
            </a:r>
            <a:r>
              <a:rPr lang="en-US" dirty="0">
                <a:solidFill>
                  <a:schemeClr val="tx2"/>
                </a:solidFill>
              </a:rPr>
              <a:t>1 </a:t>
            </a:r>
            <a:r>
              <a:rPr lang="en-US" dirty="0" smtClean="0">
                <a:solidFill>
                  <a:schemeClr val="tx2"/>
                </a:solidFill>
              </a:rPr>
              <a:t>liaison </a:t>
            </a:r>
            <a:r>
              <a:rPr lang="en-US" dirty="0">
                <a:solidFill>
                  <a:schemeClr val="tx2"/>
                </a:solidFill>
              </a:rPr>
              <a:t>officers could be "facilitators" during </a:t>
            </a:r>
            <a:r>
              <a:rPr lang="en-US" dirty="0" smtClean="0">
                <a:solidFill>
                  <a:schemeClr val="tx2"/>
                </a:solidFill>
              </a:rPr>
              <a:t>discussions between the relevant groups ?</a:t>
            </a:r>
          </a:p>
          <a:p>
            <a:pPr marL="457200" indent="-457200" algn="l">
              <a:buFont typeface="Arial" panose="020B0604020202020204" pitchFamily="34" charset="0"/>
              <a:buChar char="•"/>
            </a:pPr>
            <a:r>
              <a:rPr lang="en-US" dirty="0">
                <a:solidFill>
                  <a:schemeClr val="tx2"/>
                </a:solidFill>
              </a:rPr>
              <a:t>W</a:t>
            </a:r>
            <a:r>
              <a:rPr lang="en-US" dirty="0" smtClean="0">
                <a:solidFill>
                  <a:schemeClr val="tx2"/>
                </a:solidFill>
              </a:rPr>
              <a:t>eb </a:t>
            </a:r>
            <a:r>
              <a:rPr lang="en-US" dirty="0">
                <a:solidFill>
                  <a:schemeClr val="tx2"/>
                </a:solidFill>
              </a:rPr>
              <a:t>page </a:t>
            </a:r>
            <a:r>
              <a:rPr lang="en-US" dirty="0" smtClean="0">
                <a:solidFill>
                  <a:schemeClr val="tx2"/>
                </a:solidFill>
              </a:rPr>
              <a:t>providing information on past </a:t>
            </a:r>
            <a:r>
              <a:rPr lang="en-US" dirty="0">
                <a:solidFill>
                  <a:schemeClr val="tx2"/>
                </a:solidFill>
              </a:rPr>
              <a:t>and current collaborative </a:t>
            </a:r>
            <a:r>
              <a:rPr lang="en-US" dirty="0" smtClean="0">
                <a:solidFill>
                  <a:schemeClr val="tx2"/>
                </a:solidFill>
              </a:rPr>
              <a:t>work ?</a:t>
            </a:r>
          </a:p>
          <a:p>
            <a:pPr marL="457200" indent="-457200" algn="l">
              <a:buFont typeface="Arial" panose="020B0604020202020204" pitchFamily="34" charset="0"/>
              <a:buChar char="•"/>
            </a:pPr>
            <a:r>
              <a:rPr lang="en-US" dirty="0" smtClean="0">
                <a:solidFill>
                  <a:schemeClr val="tx2"/>
                </a:solidFill>
              </a:rPr>
              <a:t>Encourage collaboration </a:t>
            </a:r>
            <a:r>
              <a:rPr lang="en-US" dirty="0">
                <a:solidFill>
                  <a:schemeClr val="tx2"/>
                </a:solidFill>
              </a:rPr>
              <a:t>between the ITU-centric and ISO/IEC-centric </a:t>
            </a:r>
            <a:r>
              <a:rPr lang="en-US" dirty="0" smtClean="0">
                <a:solidFill>
                  <a:schemeClr val="tx2"/>
                </a:solidFill>
              </a:rPr>
              <a:t>players at the national level ?</a:t>
            </a:r>
            <a:endParaRPr lang="en-US" dirty="0">
              <a:solidFill>
                <a:schemeClr val="tx2"/>
              </a:solidFill>
            </a:endParaRPr>
          </a:p>
          <a:p>
            <a:pPr marL="457200" indent="-457200" algn="l">
              <a:buFont typeface="Arial" panose="020B0604020202020204" pitchFamily="34" charset="0"/>
              <a:buChar char="•"/>
            </a:pPr>
            <a:r>
              <a:rPr lang="en-US" dirty="0">
                <a:solidFill>
                  <a:schemeClr val="tx2"/>
                </a:solidFill>
              </a:rPr>
              <a:t>Continue leadership </a:t>
            </a:r>
            <a:r>
              <a:rPr lang="en-US" dirty="0" smtClean="0">
                <a:solidFill>
                  <a:schemeClr val="tx2"/>
                </a:solidFill>
              </a:rPr>
              <a:t>meetings of </a:t>
            </a:r>
            <a:r>
              <a:rPr lang="en-US" dirty="0">
                <a:solidFill>
                  <a:schemeClr val="tx2"/>
                </a:solidFill>
              </a:rPr>
              <a:t>ITU-T &amp; ISO/IEC JTC 1 </a:t>
            </a:r>
            <a:r>
              <a:rPr lang="en-US" dirty="0" smtClean="0">
                <a:solidFill>
                  <a:schemeClr val="tx2"/>
                </a:solidFill>
              </a:rPr>
              <a:t>?</a:t>
            </a:r>
          </a:p>
          <a:p>
            <a:pPr marL="457200" indent="-457200" algn="l">
              <a:buFont typeface="Arial" panose="020B0604020202020204" pitchFamily="34" charset="0"/>
              <a:buChar char="•"/>
            </a:pPr>
            <a:r>
              <a:rPr lang="en-US" dirty="0" smtClean="0">
                <a:solidFill>
                  <a:schemeClr val="tx2"/>
                </a:solidFill>
              </a:rPr>
              <a:t>Explore collaboration on C&amp;I matters (ANSI-ASQ has accredited test labs for testing to ITU-T Recommendations) ?</a:t>
            </a:r>
            <a:endParaRPr lang="en-US" dirty="0">
              <a:solidFill>
                <a:schemeClr val="tx2"/>
              </a:solidFill>
            </a:endParaRPr>
          </a:p>
        </p:txBody>
      </p:sp>
    </p:spTree>
    <p:extLst>
      <p:ext uri="{BB962C8B-B14F-4D97-AF65-F5344CB8AC3E}">
        <p14:creationId xmlns:p14="http://schemas.microsoft.com/office/powerpoint/2010/main" val="30271017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2226" name="Picture 6"/>
          <p:cNvPicPr>
            <a:picLocks noChangeAspect="1" noChangeArrowheads="1"/>
          </p:cNvPicPr>
          <p:nvPr/>
        </p:nvPicPr>
        <p:blipFill>
          <a:blip r:embed="rId3" cstate="print"/>
          <a:srcRect/>
          <a:stretch>
            <a:fillRect/>
          </a:stretch>
        </p:blipFill>
        <p:spPr bwMode="white">
          <a:xfrm>
            <a:off x="387350" y="904800"/>
            <a:ext cx="8470900" cy="5086350"/>
          </a:xfrm>
          <a:prstGeom prst="rect">
            <a:avLst/>
          </a:prstGeom>
          <a:noFill/>
          <a:ln w="9525">
            <a:noFill/>
            <a:miter lim="800000"/>
            <a:headEnd/>
            <a:tailEnd/>
          </a:ln>
        </p:spPr>
      </p:pic>
      <p:sp>
        <p:nvSpPr>
          <p:cNvPr id="2" name="Rectangle 6"/>
          <p:cNvSpPr>
            <a:spLocks noChangeArrowheads="1"/>
          </p:cNvSpPr>
          <p:nvPr/>
        </p:nvSpPr>
        <p:spPr bwMode="auto">
          <a:xfrm>
            <a:off x="1187624" y="5978624"/>
            <a:ext cx="6840538" cy="769441"/>
          </a:xfrm>
          <a:prstGeom prst="rect">
            <a:avLst/>
          </a:prstGeom>
          <a:noFill/>
          <a:ln w="9525">
            <a:noFill/>
            <a:miter lim="800000"/>
            <a:headEnd/>
            <a:tailEnd/>
          </a:ln>
        </p:spPr>
        <p:txBody>
          <a:bodyPr anchor="ctr">
            <a:spAutoFit/>
          </a:bodyPr>
          <a:lstStyle/>
          <a:p>
            <a:pPr algn="ctr"/>
            <a:r>
              <a:rPr lang="en-US" sz="4400" b="1" dirty="0">
                <a:solidFill>
                  <a:srgbClr val="1B5BA2"/>
                </a:solidFill>
              </a:rPr>
              <a:t>Thank You </a:t>
            </a:r>
            <a:r>
              <a:rPr lang="en-US" sz="4400" b="1" dirty="0" smtClean="0">
                <a:solidFill>
                  <a:srgbClr val="1B5BA2"/>
                </a:solidFill>
              </a:rPr>
              <a:t>!</a:t>
            </a:r>
          </a:p>
        </p:txBody>
      </p:sp>
      <p:sp>
        <p:nvSpPr>
          <p:cNvPr id="4" name="Slide Number Placeholder 3"/>
          <p:cNvSpPr>
            <a:spLocks noGrp="1"/>
          </p:cNvSpPr>
          <p:nvPr>
            <p:ph type="sldNum" sz="quarter" idx="10"/>
          </p:nvPr>
        </p:nvSpPr>
        <p:spPr/>
        <p:txBody>
          <a:bodyPr/>
          <a:lstStyle/>
          <a:p>
            <a:pPr>
              <a:defRPr/>
            </a:pPr>
            <a:fld id="{056AAFB9-EC5C-407F-8EB5-CE6AF39AE9ED}" type="slidenum">
              <a:rPr lang="en-US" smtClean="0"/>
              <a:pPr>
                <a:defRPr/>
              </a:pPr>
              <a:t>32</a:t>
            </a:fld>
            <a:endParaRPr lang="en-US"/>
          </a:p>
        </p:txBody>
      </p:sp>
    </p:spTree>
    <p:extLst>
      <p:ext uri="{BB962C8B-B14F-4D97-AF65-F5344CB8AC3E}">
        <p14:creationId xmlns:p14="http://schemas.microsoft.com/office/powerpoint/2010/main" val="2302906871"/>
      </p:ext>
    </p:extLst>
  </p:cSld>
  <p:clrMapOvr>
    <a:masterClrMapping/>
  </p:clrMapOvr>
  <mc:AlternateContent xmlns:mc="http://schemas.openxmlformats.org/markup-compatibility/2006" xmlns:p14="http://schemas.microsoft.com/office/powerpoint/2010/main">
    <mc:Choice Requires="p14">
      <p:transition spd="slow" p14:dur="2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1"/>
          <p:cNvSpPr txBox="1">
            <a:spLocks/>
          </p:cNvSpPr>
          <p:nvPr/>
        </p:nvSpPr>
        <p:spPr>
          <a:xfrm>
            <a:off x="15972" y="118131"/>
            <a:ext cx="6778309"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chemeClr val="tx2"/>
                </a:solidFill>
              </a:rPr>
              <a:t>ITU is the specialized agency of the UN for telecommunications and ICTs</a:t>
            </a:r>
            <a:endParaRPr lang="en-US" sz="3200" b="1" dirty="0">
              <a:solidFill>
                <a:schemeClr val="tx2"/>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2313" y="133514"/>
            <a:ext cx="1155790" cy="1302712"/>
          </a:xfrm>
          <a:prstGeom prst="rect">
            <a:avLst/>
          </a:prstGeom>
        </p:spPr>
      </p:pic>
      <p:pic>
        <p:nvPicPr>
          <p:cNvPr id="8" name="Picture 6" descr="http://a0.twimg.com/profile_images/1549815842/UN-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8534" y="173413"/>
            <a:ext cx="1401176" cy="1401176"/>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B5C5DDCB-9823-1E40-A2BE-889ABA336D22}" type="slidenum">
              <a:rPr lang="en-US" smtClean="0"/>
              <a:pPr/>
              <a:t>4</a:t>
            </a:fld>
            <a:endParaRPr lang="en-US"/>
          </a:p>
        </p:txBody>
      </p:sp>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1412776"/>
            <a:ext cx="3781425" cy="431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6"/>
          <p:cNvSpPr txBox="1">
            <a:spLocks/>
          </p:cNvSpPr>
          <p:nvPr/>
        </p:nvSpPr>
        <p:spPr>
          <a:xfrm>
            <a:off x="4076888" y="1574590"/>
            <a:ext cx="5076825" cy="5283410"/>
          </a:xfrm>
          <a:prstGeom prst="rect">
            <a:avLst/>
          </a:prstGeom>
        </p:spPr>
        <p:txBody>
          <a:bodyPr vert="horz" lIns="91440" tIns="45720" rIns="91440" bIns="45720" rtlCol="0">
            <a:normAutofit lnSpcReduction="1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lvl="1" algn="l"/>
            <a:r>
              <a:rPr lang="en-US" altLang="en-US" b="1" dirty="0" smtClean="0">
                <a:solidFill>
                  <a:schemeClr val="tx2"/>
                </a:solidFill>
                <a:cs typeface="Tahoma" pitchFamily="34" charset="0"/>
              </a:rPr>
              <a:t>Unique public/private partnership:</a:t>
            </a:r>
          </a:p>
          <a:p>
            <a:pPr marL="914400" lvl="1" indent="-457200" algn="l">
              <a:buFont typeface="Arial" panose="020B0604020202020204" pitchFamily="34" charset="0"/>
              <a:buChar char="•"/>
            </a:pPr>
            <a:r>
              <a:rPr lang="en-US" altLang="en-US" b="1" dirty="0" smtClean="0">
                <a:solidFill>
                  <a:schemeClr val="tx2"/>
                </a:solidFill>
                <a:cs typeface="Tahoma" pitchFamily="34" charset="0"/>
              </a:rPr>
              <a:t>193 Member States </a:t>
            </a:r>
            <a:r>
              <a:rPr lang="en-US" altLang="en-US" dirty="0" smtClean="0">
                <a:solidFill>
                  <a:schemeClr val="tx2"/>
                </a:solidFill>
                <a:cs typeface="Tahoma" pitchFamily="34" charset="0"/>
              </a:rPr>
              <a:t>(Governments and regulatory bodies) </a:t>
            </a:r>
          </a:p>
          <a:p>
            <a:pPr marL="914400" lvl="1" indent="-457200" algn="l">
              <a:buFont typeface="Arial" panose="020B0604020202020204" pitchFamily="34" charset="0"/>
              <a:buChar char="•"/>
            </a:pPr>
            <a:r>
              <a:rPr lang="en-US" altLang="en-US" b="1" dirty="0" smtClean="0">
                <a:solidFill>
                  <a:schemeClr val="tx2"/>
                </a:solidFill>
                <a:cs typeface="Tahoma" pitchFamily="34" charset="0"/>
              </a:rPr>
              <a:t>700 Private Sector </a:t>
            </a:r>
            <a:r>
              <a:rPr lang="en-US" altLang="en-US" dirty="0" smtClean="0">
                <a:solidFill>
                  <a:schemeClr val="tx2"/>
                </a:solidFill>
                <a:cs typeface="Tahoma" pitchFamily="34" charset="0"/>
              </a:rPr>
              <a:t>(Sector Members and Associates) </a:t>
            </a:r>
          </a:p>
          <a:p>
            <a:pPr marL="914400" lvl="1" indent="-457200" algn="l">
              <a:buFont typeface="Arial" panose="020B0604020202020204" pitchFamily="34" charset="0"/>
              <a:buChar char="•"/>
            </a:pPr>
            <a:r>
              <a:rPr lang="en-US" altLang="en-US" b="1" dirty="0" smtClean="0">
                <a:solidFill>
                  <a:schemeClr val="tx2"/>
                </a:solidFill>
                <a:cs typeface="Tahoma" pitchFamily="34" charset="0"/>
              </a:rPr>
              <a:t>66 Academia</a:t>
            </a:r>
          </a:p>
          <a:p>
            <a:pPr marL="914400" lvl="1" indent="-457200" algn="l">
              <a:buFont typeface="Arial" panose="020B0604020202020204" pitchFamily="34" charset="0"/>
              <a:buChar char="•"/>
            </a:pPr>
            <a:endParaRPr lang="en-US" altLang="en-US" b="1" dirty="0">
              <a:solidFill>
                <a:schemeClr val="tx2"/>
              </a:solidFill>
              <a:cs typeface="Tahoma" pitchFamily="34" charset="0"/>
            </a:endParaRPr>
          </a:p>
          <a:p>
            <a:pPr lvl="1" algn="l"/>
            <a:r>
              <a:rPr lang="en-US" altLang="en-US" b="1" dirty="0" smtClean="0">
                <a:solidFill>
                  <a:schemeClr val="tx2"/>
                </a:solidFill>
                <a:cs typeface="Tahoma" pitchFamily="34" charset="0"/>
              </a:rPr>
              <a:t>In ITU-T, 95% of work is done and approved by private industry</a:t>
            </a:r>
          </a:p>
        </p:txBody>
      </p:sp>
    </p:spTree>
    <p:extLst>
      <p:ext uri="{BB962C8B-B14F-4D97-AF65-F5344CB8AC3E}">
        <p14:creationId xmlns:p14="http://schemas.microsoft.com/office/powerpoint/2010/main" val="25434703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374848" y="36612"/>
            <a:ext cx="8229600" cy="194421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a:solidFill>
                  <a:schemeClr val="tx2"/>
                </a:solidFill>
              </a:rPr>
              <a:t>ITU </a:t>
            </a:r>
            <a:r>
              <a:rPr lang="en-US" sz="3200" b="1" dirty="0" smtClean="0">
                <a:solidFill>
                  <a:schemeClr val="tx2"/>
                </a:solidFill>
              </a:rPr>
              <a:t>(</a:t>
            </a:r>
            <a:r>
              <a:rPr lang="en-US" sz="3200" b="1" dirty="0">
                <a:solidFill>
                  <a:schemeClr val="tx2"/>
                </a:solidFill>
              </a:rPr>
              <a:t>1) frequency spectrum </a:t>
            </a:r>
            <a:r>
              <a:rPr lang="en-US" sz="3200" b="1" dirty="0" smtClean="0">
                <a:solidFill>
                  <a:schemeClr val="tx2"/>
                </a:solidFill>
              </a:rPr>
              <a:t>allocation to </a:t>
            </a:r>
            <a:r>
              <a:rPr lang="en-US" sz="3200" b="1" dirty="0">
                <a:solidFill>
                  <a:schemeClr val="tx2"/>
                </a:solidFill>
              </a:rPr>
              <a:t>different services, (2) satellite orbit </a:t>
            </a:r>
            <a:r>
              <a:rPr lang="en-US" sz="3200" b="1" dirty="0" smtClean="0">
                <a:solidFill>
                  <a:schemeClr val="tx2"/>
                </a:solidFill>
              </a:rPr>
              <a:t>coordination </a:t>
            </a:r>
            <a:r>
              <a:rPr lang="en-US" sz="3200" b="1" dirty="0">
                <a:solidFill>
                  <a:schemeClr val="tx2"/>
                </a:solidFill>
              </a:rPr>
              <a:t>(3) </a:t>
            </a:r>
            <a:r>
              <a:rPr lang="en-US" sz="3200" b="1" dirty="0" smtClean="0">
                <a:solidFill>
                  <a:schemeClr val="tx2"/>
                </a:solidFill>
              </a:rPr>
              <a:t>assigns numbers </a:t>
            </a:r>
            <a:r>
              <a:rPr lang="en-US" sz="3200" b="1" dirty="0">
                <a:solidFill>
                  <a:schemeClr val="tx2"/>
                </a:solidFill>
              </a:rPr>
              <a:t>and </a:t>
            </a:r>
            <a:r>
              <a:rPr lang="en-US" sz="3200" b="1" dirty="0" smtClean="0">
                <a:solidFill>
                  <a:schemeClr val="tx2"/>
                </a:solidFill>
              </a:rPr>
              <a:t>identities</a:t>
            </a:r>
            <a:endParaRPr lang="en-US" sz="3200" b="1" dirty="0">
              <a:solidFill>
                <a:schemeClr val="tx2"/>
              </a:solidFill>
            </a:endParaRPr>
          </a:p>
        </p:txBody>
      </p:sp>
      <p:pic>
        <p:nvPicPr>
          <p:cNvPr id="10" name="Picture 4" descr="http://upload.wikimedia.org/wikipedia/commons/4/45/United_States_Frequency_Allocations_Chart_2003_-_The_Radio_Spectrum.jpg"/>
          <p:cNvPicPr>
            <a:picLocks noChangeAspect="1" noChangeArrowheads="1"/>
          </p:cNvPicPr>
          <p:nvPr/>
        </p:nvPicPr>
        <p:blipFill>
          <a:blip r:embed="rId3" cstate="print"/>
          <a:srcRect/>
          <a:stretch>
            <a:fillRect/>
          </a:stretch>
        </p:blipFill>
        <p:spPr bwMode="auto">
          <a:xfrm>
            <a:off x="2954661" y="1836812"/>
            <a:ext cx="6189339" cy="3960440"/>
          </a:xfrm>
          <a:prstGeom prst="rect">
            <a:avLst/>
          </a:prstGeom>
          <a:noFill/>
        </p:spPr>
      </p:pic>
      <p:pic>
        <p:nvPicPr>
          <p:cNvPr id="11" name="Picture 10" descr="Satellite.jpg"/>
          <p:cNvPicPr>
            <a:picLocks noChangeAspect="1"/>
          </p:cNvPicPr>
          <p:nvPr/>
        </p:nvPicPr>
        <p:blipFill>
          <a:blip r:embed="rId4" cstate="print"/>
          <a:stretch>
            <a:fillRect/>
          </a:stretch>
        </p:blipFill>
        <p:spPr>
          <a:xfrm>
            <a:off x="179512" y="1836812"/>
            <a:ext cx="2754306" cy="4006263"/>
          </a:xfrm>
          <a:prstGeom prst="rect">
            <a:avLst/>
          </a:prstGeom>
        </p:spPr>
      </p:pic>
      <p:sp>
        <p:nvSpPr>
          <p:cNvPr id="2" name="Slide Number Placeholder 1"/>
          <p:cNvSpPr>
            <a:spLocks noGrp="1"/>
          </p:cNvSpPr>
          <p:nvPr>
            <p:ph type="sldNum" sz="quarter" idx="12"/>
          </p:nvPr>
        </p:nvSpPr>
        <p:spPr/>
        <p:txBody>
          <a:bodyPr/>
          <a:lstStyle/>
          <a:p>
            <a:fld id="{B5C5DDCB-9823-1E40-A2BE-889ABA336D22}" type="slidenum">
              <a:rPr lang="en-US" smtClean="0"/>
              <a:pPr/>
              <a:t>5</a:t>
            </a:fld>
            <a:endParaRPr lang="en-US"/>
          </a:p>
        </p:txBody>
      </p:sp>
    </p:spTree>
    <p:extLst>
      <p:ext uri="{BB962C8B-B14F-4D97-AF65-F5344CB8AC3E}">
        <p14:creationId xmlns:p14="http://schemas.microsoft.com/office/powerpoint/2010/main" val="10781529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14350" y="31670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a:solidFill>
                  <a:schemeClr val="tx2"/>
                </a:solidFill>
              </a:rPr>
              <a:t>ITU develops standards</a:t>
            </a:r>
          </a:p>
        </p:txBody>
      </p:sp>
      <p:pic>
        <p:nvPicPr>
          <p:cNvPr id="4" name="Picture 2" descr="http://www.pocketinet.com/images/stories/fiber-optic-cable-stock.png"/>
          <p:cNvPicPr>
            <a:picLocks noChangeAspect="1" noChangeArrowheads="1"/>
          </p:cNvPicPr>
          <p:nvPr/>
        </p:nvPicPr>
        <p:blipFill>
          <a:blip r:embed="rId3" cstate="print"/>
          <a:srcRect/>
          <a:stretch>
            <a:fillRect/>
          </a:stretch>
        </p:blipFill>
        <p:spPr bwMode="auto">
          <a:xfrm>
            <a:off x="2483768" y="1802608"/>
            <a:ext cx="6351539" cy="3854575"/>
          </a:xfrm>
          <a:prstGeom prst="rect">
            <a:avLst/>
          </a:prstGeom>
          <a:noFill/>
        </p:spPr>
      </p:pic>
      <p:pic>
        <p:nvPicPr>
          <p:cNvPr id="5" name="Picture 4" descr="http://winteriscoming.net/wp-content/uploads/2011/04/emmy-statuette.jpg"/>
          <p:cNvPicPr>
            <a:picLocks noChangeAspect="1" noChangeArrowheads="1"/>
          </p:cNvPicPr>
          <p:nvPr/>
        </p:nvPicPr>
        <p:blipFill>
          <a:blip r:embed="rId4" cstate="print"/>
          <a:srcRect/>
          <a:stretch>
            <a:fillRect/>
          </a:stretch>
        </p:blipFill>
        <p:spPr bwMode="auto">
          <a:xfrm>
            <a:off x="0" y="1802608"/>
            <a:ext cx="2483768" cy="4369592"/>
          </a:xfrm>
          <a:prstGeom prst="rect">
            <a:avLst/>
          </a:prstGeom>
          <a:noFill/>
        </p:spPr>
      </p:pic>
      <p:sp>
        <p:nvSpPr>
          <p:cNvPr id="2" name="Slide Number Placeholder 1"/>
          <p:cNvSpPr>
            <a:spLocks noGrp="1"/>
          </p:cNvSpPr>
          <p:nvPr>
            <p:ph type="sldNum" sz="quarter" idx="12"/>
          </p:nvPr>
        </p:nvSpPr>
        <p:spPr/>
        <p:txBody>
          <a:bodyPr/>
          <a:lstStyle/>
          <a:p>
            <a:fld id="{B5C5DDCB-9823-1E40-A2BE-889ABA336D22}" type="slidenum">
              <a:rPr lang="en-US" smtClean="0"/>
              <a:pPr/>
              <a:t>6</a:t>
            </a:fld>
            <a:endParaRPr lang="en-US"/>
          </a:p>
        </p:txBody>
      </p:sp>
    </p:spTree>
    <p:extLst>
      <p:ext uri="{BB962C8B-B14F-4D97-AF65-F5344CB8AC3E}">
        <p14:creationId xmlns:p14="http://schemas.microsoft.com/office/powerpoint/2010/main" val="1742788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a:solidFill>
                  <a:schemeClr val="tx2"/>
                </a:solidFill>
              </a:rPr>
              <a:t>ITU </a:t>
            </a:r>
            <a:r>
              <a:rPr lang="en-US" sz="3200" b="1">
                <a:solidFill>
                  <a:schemeClr val="tx2"/>
                </a:solidFill>
              </a:rPr>
              <a:t>assists </a:t>
            </a:r>
            <a:r>
              <a:rPr lang="en-US" sz="3200" b="1" smtClean="0">
                <a:solidFill>
                  <a:schemeClr val="tx2"/>
                </a:solidFill>
              </a:rPr>
              <a:t>developing countries</a:t>
            </a:r>
            <a:endParaRPr lang="en-US" sz="3200" b="1" dirty="0">
              <a:solidFill>
                <a:schemeClr val="tx2"/>
              </a:solidFill>
            </a:endParaRPr>
          </a:p>
        </p:txBody>
      </p:sp>
      <p:pic>
        <p:nvPicPr>
          <p:cNvPr id="5" name="Picture 2" descr="http://www.smartinsights.com/wp-content/uploads/2012/05/ITU-Mobile-statistics-2012.png"/>
          <p:cNvPicPr>
            <a:picLocks noChangeAspect="1" noChangeArrowheads="1"/>
          </p:cNvPicPr>
          <p:nvPr/>
        </p:nvPicPr>
        <p:blipFill>
          <a:blip r:embed="rId3" cstate="print"/>
          <a:srcRect/>
          <a:stretch>
            <a:fillRect/>
          </a:stretch>
        </p:blipFill>
        <p:spPr bwMode="auto">
          <a:xfrm>
            <a:off x="3082025" y="1417638"/>
            <a:ext cx="5966725" cy="3915816"/>
          </a:xfrm>
          <a:prstGeom prst="rect">
            <a:avLst/>
          </a:prstGeom>
          <a:noFill/>
        </p:spPr>
      </p:pic>
      <p:sp>
        <p:nvSpPr>
          <p:cNvPr id="2" name="Slide Number Placeholder 1"/>
          <p:cNvSpPr>
            <a:spLocks noGrp="1"/>
          </p:cNvSpPr>
          <p:nvPr>
            <p:ph type="sldNum" sz="quarter" idx="12"/>
          </p:nvPr>
        </p:nvSpPr>
        <p:spPr/>
        <p:txBody>
          <a:bodyPr/>
          <a:lstStyle/>
          <a:p>
            <a:fld id="{B5C5DDCB-9823-1E40-A2BE-889ABA336D22}" type="slidenum">
              <a:rPr lang="en-US" smtClean="0"/>
              <a:pPr/>
              <a:t>7</a:t>
            </a:fld>
            <a:endParaRPr lang="en-US"/>
          </a:p>
        </p:txBody>
      </p:sp>
      <p:pic>
        <p:nvPicPr>
          <p:cNvPr id="1026" name="Picture 2" descr="http://3.bp.blogspot.com/_dVMdAhXlrhY/TOE44J0tsTI/AAAAAAAAALA/QTxq1aiVhRI/s1600/farmer-cell-phone.jpg"/>
          <p:cNvPicPr>
            <a:picLocks noChangeAspect="1" noChangeArrowheads="1"/>
          </p:cNvPicPr>
          <p:nvPr/>
        </p:nvPicPr>
        <p:blipFill rotWithShape="1">
          <a:blip r:embed="rId4">
            <a:extLst>
              <a:ext uri="{28A0092B-C50C-407E-A947-70E740481C1C}">
                <a14:useLocalDpi xmlns:a14="http://schemas.microsoft.com/office/drawing/2010/main" val="0"/>
              </a:ext>
            </a:extLst>
          </a:blip>
          <a:srcRect l="38784"/>
          <a:stretch/>
        </p:blipFill>
        <p:spPr bwMode="auto">
          <a:xfrm>
            <a:off x="457200" y="1417637"/>
            <a:ext cx="2534570" cy="25854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tatic.guim.co.uk/sys-images/Education/Pix/pictures/2012/9/7/1347015979204/New-programmes-of-study-f-00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7772" y="4156164"/>
            <a:ext cx="2603998" cy="1562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66761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Placeholder 1"/>
          <p:cNvSpPr txBox="1">
            <a:spLocks/>
          </p:cNvSpPr>
          <p:nvPr/>
        </p:nvSpPr>
        <p:spPr>
          <a:xfrm>
            <a:off x="682535" y="385510"/>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chemeClr val="tx2"/>
                </a:solidFill>
              </a:rPr>
              <a:t>A sample </a:t>
            </a:r>
            <a:r>
              <a:rPr lang="en-US" sz="3200" b="1" smtClean="0">
                <a:solidFill>
                  <a:schemeClr val="tx2"/>
                </a:solidFill>
              </a:rPr>
              <a:t>of ITU key events</a:t>
            </a:r>
            <a:endParaRPr lang="en-US" sz="3200" b="1" dirty="0">
              <a:solidFill>
                <a:schemeClr val="tx2"/>
              </a:solidFill>
            </a:endParaRPr>
          </a:p>
        </p:txBody>
      </p:sp>
      <p:sp>
        <p:nvSpPr>
          <p:cNvPr id="2" name="AutoShape 4" descr="data:image/jpeg;base64,/9j/4AAQSkZJRgABAQAAAQABAAD/2wCEAAkGBxISEhQUEBIWFRMXExoZFRcWFxcVFhgZFhcYFiAVFhkZHCggGRolHhUaITMhJSkrLi4uGh81ODMtQygtLisBCgoKDg0OGxAQGzAkHyQtLDcsNC03LCwvLC8sLCwsLyw4NCwsLCwsLCwtLCwvLCwsNCwsLCwsLCwsLCwsLCwsLP/AABEIAQAAqwMBEQACEQEDEQH/xAAcAAEAAgMBAQEAAAAAAAAAAAAABQYDBAcBAgj/xABGEAACAQIDBAYFCQMLBQAAAAABAgADEQQGEgUhMVETIkFhcZEHMlOB0RQWQlJyobGywTRzkhUkMzViY4KEosLhIyVD0vD/xAAbAQEAAgMBAQAAAAAAAAAAAAAAAQMCBAUGB//EADcRAQACAQIDBAgEBQUBAAAAAAABAgMEERIhMQUTQVEUFSIyYXGBkTOx0fAjQqHB4QZDUlOyJP/aAAwDAQACEQMRAD8A7jAQEBAQEBAQEBAQEBAQEBAQEBAQEBAQEBAQEBAQEBAQEBAQEBAQEBAQEBAQEBAQEBAQEBAQEBAQEBAQEBAQEBAQEBAQEBAQEBAQEBAQEBAQEBAQEBAQEBAQEBAQEBAQEBAQEBA+KlZV9ZgPEgTC2SlPemITFZnpDXbadEcaq+d5r21+mr1vH3WRgyT/ACyx/wAs4f2q/fMPWWl/7IT6Pl/4s2Hx9KobI4Y8hLcWswZbcOO8TLG2K9Y3tDZmyrICAgICAgICAgICAgICBqY3aNKl67AHlxPlNXU63Dp4/iW+nitx4b5PdhAYvNTHdSS3e28+XZ984Gf/AFBaeWKu3xn9G7TQx/NKJxG1az+tUa3IGw+6cnN2hqcvvXn6cvybVcGOvSGkTNJc8gewLFk2n13bkoHmf+J6L/T1N8l7eUQ0NdPsxC1z1TmEBAQEBAQEBAQEBAQPirVVQWYgAcSZhfJXHWbWnaITWs2naFW2rmRmutHqj63afDlPL63ty1/Zwco8/H/DpYdHEc7q+zEm5Nz3zz8zMzvLeiNnkhJAQMtPDO3qox8AT+Etpgy351rM/KJYTesdZZP5Oreyf+E/CWeh6j/rt9pR32P/AJQs+U8MyU3LKQS/AixsAOfiZ6fsLDbHhtNomJmfHl0hztbeLWjbyTs7jSICAgICAgICAgICBhxeJWmpZzYD/wCsO+U589MNJvedohnSk3nhhR9rbVeu2/cg9Vf1PMzxGv7Qyau/PlWOkfvxdjDgrij4tCaC8gbmA2XVreou76x3Cbml0GbUz7EcvPwU5M1MfvSnsLl2ipAq1AzneFuFv4DiZ6DT9g4qc8tuKftH6tK+tvPuxtDexdfC4QUzUC0w7hFYj6RvYE9nCdvBocVfw6Ryad8t7e9LRzzmtNm4fpWQ1GZtFNL6dTWJ3tY2AAJ4GZ2twwxiN2r6Ps7LtOnUPRdFVpkB11a1Ia9mVrDkRYjsituImNllwWMSqC1M6lDMt+wlTpNudiCPdM7VmvVDYkBAQEBAQEBAQEBA+XcAEk2AFyZja0VibT0hMRMztCi7b2oa77tyD1R+p754btLX21WTl7sdP1dnT4IxV+KOnObD1VJNhvJ4SYiZnaELPsfLgFmr7z2Jy+18J6fs/sSI9vUfb9f0c7PrP5afdYlKjqiwIF9Itw4Xtyno4rERtEcnPmd3Fs1ZX2hU2i7LSdy1UNTqj1VF93W+jp/SaOTHeb9HZw58UYoiZ+cLN6Z0PyCiGNyKy6jzOhhfznc7P9+fk4t1fyfjqO1KH8m7QJLL1sPUBs/VHq3P0gL+I8JlrtLHvx08UVsseP2RQ2Hs3EnCljVqWXpHILlm6oO4ADSCSABNXSYYtkiGVpWbIuHFPZ+FUexU+8i/6ydRO+W0/FEdE7KUkBAQEBAQEBAQECs5s2jwpKe9/wBBPNdu63b/AOev1/R0dFh/nn6KxPMOi9VSTYbyeEmImZ2hC47G2StBTUqb3tf7IA4DvnsOzuzq6Sk5cvvbfb/LlZ9ROWeGvT82HZ+ZOkqhClgxsDe5HjKtJ2532eMdq7RPRll0fBTiieinemSpWw9bB4qg5Rl1pqHPqsAeYNm3HlPY6HhtW1LfBz7LDkDPCY9dFQBMSo6y9jj66fqOyUanTTineOiYndr+mOjq2cT9Wqh++36zLQz/ABUW6OG4XENTdalM6XRgykdhU3BnXmImNpYOj+k3MQxez8E6bulZmccmprpK+5mmjpMPBltE+H92Vp5On5UN8HhrewT8onOzfiT82UJWVpICAgICAgICAgYcXXFNGc8FF/8AiVZ8sYcdsk+EMqVm9orDndesXYs3Em5nzzLktkvN7dZd6tYrG0PiVslpyvsqw6VxvPqDl/anqexOz+GPSMnX+X9XN1mff2K/VWNr5/r4DHVKGMpipQJBRlGlxTbgbcHtvFt3CeyrpKZsW9evi5vFMSt2X6ODqgYjCsHU8De+k8iOIPcZwsfZGDTZuOK7T+TZvqr3rwzKP9KOy+n2fVsOtStVH+Dj/pJnX0l+HLHxa9ujgWDxT0qiVKTFXRgysOIInatEWjaVbsGOzGm09jYk7lrU0BqpyKkHUP7JAP3zl1wzhz18p6M994cZnVYMjV2KKhPVVmZRyLhQfPQsjaN9x+i/R/X17Owp/ugD4ru/ScPUxtlt81kdFhlCSAgICAgICAgIERmWlUemFpqWuetbkJyO2MebJhimKu+88/o2tJalb72lTKtFlNmUg94Injb47452vEx8+TrVtFukt3YeA6aoAfVG9vDl75u9m6P0nNFZ92Oc/v4qtRl7um/i8zLmuvRxDU6WlUp2FiL6twPl4T1GfVXx34a8ohqYdNS9OK3WWP0l7AOOwVPE00tWpU9du0owBZe+3Ee/nO9oNRtMRPSXPyV2mY8nJcu5gr4Kr0mHe17alO9HHJh2+PZOtlxVyRtZXE7O7ZRzdh9pUyBZaum1SixubHcSPrL3zj5sFsM/DzZxO7hGZdknCYqrQPBHOnvU71PkROxiyd5SLMJYNl7SegzlOD02pup4MjqVIPncd4k3pFo5oaczEhhtiYh960mtzbqj75o5e0tLina143+HP8l9NNlv0q7L6GcZr2fovvpVnX3G1Qfn+6auurtl384V16L3NNkQEBAQEBAQEBAQPl0BFiARyO+RasWjaY3TEzHRhTDrTBNJFBPEere3uleLBixTPBWI367Jte1us7oLbFekrCpisBUbSP6RFWsABzCHUf4Zd6LjyTvymfiVy3rG0S29kZqwWJ3UMQjNw0k6W8NJ3yy+DJT3oYb7uO+k/KnyPEdJSX+b1iStuCPxKfqPfynU0mfvK7T1hjMbKjhMU9J1qUmKOpurKbEGbUxExtLFN5q2+McKVWounEqvR1LerUXirjkwuQR3i3KVYcXdbxHT8kzO762RlR6lmrE01+r9M/8ArONru3seLemGOKfPwj9XQwdn2vzvyj+v+FtwGy6NH+jQA8+LeZ3zy+p12fUfiW3jy6R9nVxYMeP3Ye4vaNGncVKqKeRIv5SMGjz5eeOkzHyL5sdOVrQ99BeNs+Jon6Sq4911P4jynt+0K8q2ebq69OYzICAgICAgICAgICAgIFazRkjCY4E1E0VeyqgAa/8Aa7G982MOpvi6TyRMbua5jw+0dn0moYv+dYJ9wY3Ok9hVjc02B4A3E38U4stuKnK37+7Gd4c/VSSABck2A7ST2TctMViZnpCIjflC+Zdy8tEB6tmq/cncO/vniu1O17aiZx4uVP8A1/j4O5pNHGP2re9+SU2ltGnQXVUa3IfSPcBObpNHl1V+DHHznwhs5s1MUb2lSdrZlrVdy3poeAB6xHe3wnsNF2Lg0/O3tW856fSHGz67Jk5Ryhc8jbKwL0hVpprqA2fpLMyt4cLcjabea94naWhKPyt/MttrT4I7sg+zVF1/1WEnPHeYN/L+zOsu5TjrCAgICAgICAgICAgICAgfFakrqVdQykWIIuCD2ESYnbnA5Zmr0ePh6nyrZo1BTdqB3kc+jPaLfR48uU3Jy01GKcObpPimlpx2i9fBCjMSuiigheu50il2qw46+QE4WPsLL301yTtSPHzj4fH8nVv2hSMfFXr5NPM2VKqYf5RUqGpWBvVA9VUPYv2T+M9Ppe7xRGLHG1XGvktktxW6sOUNm08ZQrYdzZ0bpKT8SuoWI71uouO+XZbTS0WhhKNwWJr7NxR1LvG517HS/EH8DMpiuWp1WDOtVWOEx9A3UMoJ7QUbWt+RBDCVYYn2sckO40agZVYcGAI8CLzjTG07Ln3ICAgICAgICAgICAgICAgIFKznkVcS3yjCN0GLXeGG5XI7GtwPf53m3g1U09m3OrGa7qxsnMhLthNop0Vf1Tq3LUBFvAE+Rm3bHy46c4VzGyvbFwxwG1BRPqPdVJ7Vf1T5i0uvPeYtzwXXMmwaeMp6W6ri/Rva5U8jzU9omtjyTSUOW4g1sKK+FrL1WsSOwMPVqLzBtbw8Juxtfa0Mn6DyjW14LDMe2gn5ROJmjbJaPisjol5UkgICAgICAgICAgICAgICAgQObMqYfH09NYWcA6KgHWX4r3GXYc9sU7wiY3cazfszG4LokxQ6QUnBoYgXtYEHQT4gGx3jvnWw5KZN5r9YVzGzpGzMemIpLVpkFWHZ2HtU8iJqWrNZ2liqfpRwymlRb/y9JoXmwYbx528++X6aZ3nyTDq+XsGaOFoUjxSkqnxAF5ysluK8yuhITAICAgICAgICAgICAgICAgICBixOHSopSooZGFirC4I7wZMTMTvAo2P9GSBzUwGJqYRjxUdemfdqB+8zcrrZ22vG7GaqVmLYWIwOKpvXrmvUAD0qhFgCrXsFJNrG3mJp6zX39ykcMT95Irs7HsHaa4mhTqr9IbxyYbiPOV0txV3ZJCZhAQEBAQEBAQEBAQEBAQEBAQEBAqfpK2d0uELgdakwYeB3H8fulGorvTfyEP6JsfurUCe0VF9/VP4CVaW3WB0SbgQEBAQEBAQEBAQEBAQEBAQEBAQNXamG6WjVpn6dNl81ImNo3iYHJPRziNGOpj66sp/hv/tmhp52vA7LOiEBAQEBAQEBA+HqKvrEDxNo3HusWvcW533ecDxKit6pB8DeNwFZSbBhflcXkbwPk4hPrr5iN4D5Sn11/iEbwPXrKNxYA95AjeAWuhNgyk9xEbwMkkYjiE+uvmJG8DKDJHhgcUy0LbRpAdmII+8ic3H+JHzQ7ZOkkgICAgICAgIHPfS6Oph/tP8Ags1NX4DfUf8AZP8ALfrMv9j6DQ9EQ6mJ+0n4NMdJ0kQ+WB/3dv31b8WlWL8b6yJjPOVsLRw9SvTQioXBuWJF2bfu98tzYaVrNojmNXIeVsLisO1SshLCqVuGI3BVPAeJmODDS9d5gR3pJQfLgP7tBMNRH8Qbefcr4fCU6dXDhlPSaSLk9hIIJ3gi0yz4a0iJqNnbW3Kx2TQbWddRtDsOJC6u3v075lfJPdR8RkybkzC18KlWsrMzk8GKgAEiwA8Iw4KWrvIsuVdiVMIatMvqoFgaIJJZeYO7w4cpfixzTePDwE+ZaOMZfw7jaNMlGt8oO+xt6xnNxxPeR80O0TpJICAgICAgICBz70ueph/tP+CzU1XgN5f6k/y36zP/AGPoND0RepiftJ+DTDS9JERlj+t2/fVvxaV4/wAb7i5ekj9hqfaT8wmxqPckanor/Y2/ft+VJGl9z6irekj9vH2ElGo/EFl9K/7LT/fD8rS7Ve7HzFa2t/VGE/fN/vlN/wAGvzF49Hv7BR/xfnabOn/Dgb+YcfVpUx8npGpVdtCbuqpP0nPYBM8lpiOUcxDZL23WqrifldRT0L2LABVAGq58N0qw5Jnfi8BD7RzhiXq0noAJhXrCmpZQTUsRqYX4DfaV2z2mYmOm46LNwICAgICAgICBR/Sfs6tWWgKNNnsz30i9rheM1dTWbbbQI04vGnA/JFwFQWp6Wcnsve4W3H3zHivwcHCMOT6uMwS1VGBq1DUK2+gBpBG/qnnMcU3pv7In8mZYqUqtTFYmwrOWIQb9Gs3JJ59luyXYcUxM2t1G/n3CvVwbpSQuxZbBRc7mmWeJmm0DW9G+CqUcKy1UZG6ZjZhY20rv+6Rp6zFeYref9k4ipjNdKi7qETeqki47LynPS033iBkzVicbj1SkuBqUwH1XJvc2txIAA3xlm+TlwiU2rlKqdm0qCENVpHXbsYm91B/xfdLLYZ7uKx1gaeW9r43C0BRbZ9R9JNiCV3E3seqe08ZjjveleHhFkyscY/S1cXdA7DoqW46FHf3/AKS7FxzvNhW9kZcq1qeOpPqo9JiAysyEggMx3C4uOHbKa4ptFo6byNXMGV8agw6iu1dRUAXTS0ila3X3Md3wmOTFeNo33/sOj4KkyU1V31sFAZ7W1Hnbsm5ETEcxmkhAQEBAQEBAqeZcy1sPW6OmildINyDff4Gc3Vay+LJwxDbw4K3rvKJ+e+J9nT8m+M1/WWTyhd6JTzPnvifZ0/JvjHrLJ5QeiU8z574n2dPyb4x6yyeUHolPM+e+J9nT8m+MessnlB6JTzPnvifZ0/JvjHrLJ5QeiU8z574n2dPyb4x6yyeUHolPM+e+J9nT8m+MessnlB6JTzPnvifZ0/JvjHrLJ5QeiU8z574n2dPyb4x6yyeUHolPM+e+J9nT8m+MessnlB6JTzPnvifZ0/JvjHrLJ5QeiU8z574n2dPyb4x6yyeUHolPNbMs7SfEUekqABtRFhcCwtz8Z0dLmtlx8VvNqZ8cUttCWmypICAgICAgIEbmDaLYelrRA3WAJOrSgPGo+kE6R3DylmOkWttKJaGDzETUKVFupdFWpTsaV2pCpbUTffvsbcLTK2LlvH75m73B5so1bdGlR2NQ0yqhWsyqrm5DabaWBuDFsFq9Td84fN1J9P8A0awDdGdRVbBazFEc9bgWBHPukzgmPGPH+hu+9rZppUaj0Rc1QhI3dUNoZwp334L2cxIphtaOLwN2DF5pAoo1M02fqdMSx0UNSFtVQKCQtxb37zMq4fa5/T4m76XNS0zV+UKQiOwFRRemdFMVNI33JtfstwkdzM7cJuwVs4oy6qNgBfX0g9XTUoKTcHTbTWve/wCBmXo8xO0/vr+huzPmoCr/AEbmgaKOHC7xrqvS1tc+odKkWF995j3Ps9ee/wDY3Tgx9LpTR6RelC6ilxqtztylXDO3FtySgdm5pLgtVVQNWlEpiozli+gL1lCkm3YZbbDtyhG7bo5nosDdXVgVAUgaiXqtRsLGxsykHlInDaP38NzdrPm9LU9FCqzOyaVOlSUclRUU3sRcWtcHhwk9xPPeTdZFNxylCXsBAQEBAQEBA18bhRUXSXdd/FGKHwuJNZ2kaIy5htBp9H/0yQdNzbq0+it4ad0z722++6Nn1gdhUaTBl1lgSQWYt9AU7b+wKoEWyWtyNnlPL9AKFCmwSkg6x9Wg5dPIk+MTlt+f9TZlxGx6buznUC66agViFcaSvWXgTY8ePCRGSYjZL6xWy0qU1pFnVAumyOVuttOliN5Foi8xO4wPl7DldJS6ambTc2uydGRblp3Wk97bqjYfYFFgoc1H0ggF3ZjYsj2JPEXpLx7+cd7bwNnyuXMOAwCtZlC21GwVXNQKvIBmO73R3tjZLytKDr5eUUmSkWO+6LUqVNCNq16l0m6kHeCJbGWd95RsxbPy10bYdncOaK1esQdReswJO8nqjfuNzvmVs28TEeO39DZ7s3K1JKKpULNUAS9QO1waZ1DozfqqCSbDnItmmbbx0Nk+osJSl7AQEBAQEBAQEBAQEBAQEBAQEBAQEBAQEBAQEBAQEBAQEBAQEBAQEBAQEBAQEBAQEBAQEBAQEBAQEBAQEBAQEBAQEBAQEBAQEBAQEBAQEBAQEBAQEBAQEBAQEBAQEBAQEBAQEBAQEBAQEBAQEBAQEBAQED//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pic>
        <p:nvPicPr>
          <p:cNvPr id="1030" name="Picture 6" descr="http://www.itu.int/en/ITU-D/Conferences/WTDC/PublishingImages/WTDC14LogoPortrai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1761" y="1381720"/>
            <a:ext cx="1056598" cy="15799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itu.int/ITU-R/conferences/logos/ra-wrc-12-7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975" y="1649659"/>
            <a:ext cx="1117168" cy="104408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www.itu.int/en/testweb/v6master/itu-t/wtsa-12/PublishingImages/wtsa12-log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99567" y="1633065"/>
            <a:ext cx="949324" cy="107727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Placeholder 1"/>
          <p:cNvSpPr txBox="1">
            <a:spLocks/>
          </p:cNvSpPr>
          <p:nvPr/>
        </p:nvSpPr>
        <p:spPr>
          <a:xfrm>
            <a:off x="307975" y="2883212"/>
            <a:ext cx="1257302" cy="23431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600" dirty="0" smtClean="0">
                <a:solidFill>
                  <a:schemeClr val="tx2"/>
                </a:solidFill>
              </a:rPr>
              <a:t>WRC/RA-12</a:t>
            </a:r>
            <a:endParaRPr lang="en-US" sz="1600" dirty="0">
              <a:solidFill>
                <a:schemeClr val="tx2"/>
              </a:solidFill>
            </a:endParaRPr>
          </a:p>
        </p:txBody>
      </p:sp>
      <p:sp>
        <p:nvSpPr>
          <p:cNvPr id="12" name="Title Placeholder 1"/>
          <p:cNvSpPr txBox="1">
            <a:spLocks/>
          </p:cNvSpPr>
          <p:nvPr/>
        </p:nvSpPr>
        <p:spPr>
          <a:xfrm>
            <a:off x="1459433" y="2883212"/>
            <a:ext cx="1257302" cy="23431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600" dirty="0" smtClean="0">
                <a:solidFill>
                  <a:schemeClr val="tx2"/>
                </a:solidFill>
              </a:rPr>
              <a:t>WSTA-12</a:t>
            </a:r>
            <a:endParaRPr lang="en-US" sz="1600" dirty="0">
              <a:solidFill>
                <a:schemeClr val="tx2"/>
              </a:solidFill>
            </a:endParaRPr>
          </a:p>
        </p:txBody>
      </p:sp>
      <p:sp>
        <p:nvSpPr>
          <p:cNvPr id="13" name="Title Placeholder 1"/>
          <p:cNvSpPr txBox="1">
            <a:spLocks/>
          </p:cNvSpPr>
          <p:nvPr/>
        </p:nvSpPr>
        <p:spPr>
          <a:xfrm>
            <a:off x="2551409" y="2883212"/>
            <a:ext cx="1257302" cy="23431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600" smtClean="0">
                <a:solidFill>
                  <a:schemeClr val="tx2"/>
                </a:solidFill>
              </a:rPr>
              <a:t>WTDC-14</a:t>
            </a:r>
            <a:endParaRPr lang="en-US" sz="1600" dirty="0">
              <a:solidFill>
                <a:schemeClr val="tx2"/>
              </a:solidFill>
            </a:endParaRPr>
          </a:p>
        </p:txBody>
      </p:sp>
      <p:pic>
        <p:nvPicPr>
          <p:cNvPr id="1036" name="Picture 12" descr="http://www.itu.int/en/wtpf-13/PublishingImages/wtpf-13-web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21323" y="1846228"/>
            <a:ext cx="1490662" cy="65094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www.itu.int/en/wcit-12/PublishingImages/wcit-12-logo.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45290" y="1564253"/>
            <a:ext cx="1078308" cy="1214894"/>
          </a:xfrm>
          <a:prstGeom prst="rect">
            <a:avLst/>
          </a:prstGeom>
          <a:noFill/>
          <a:extLst>
            <a:ext uri="{909E8E84-426E-40DD-AFC4-6F175D3DCCD1}">
              <a14:hiddenFill xmlns:a14="http://schemas.microsoft.com/office/drawing/2010/main">
                <a:solidFill>
                  <a:srgbClr val="FFFFFF"/>
                </a:solidFill>
              </a14:hiddenFill>
            </a:ext>
          </a:extLst>
        </p:spPr>
      </p:pic>
      <p:sp>
        <p:nvSpPr>
          <p:cNvPr id="16" name="Title Placeholder 1"/>
          <p:cNvSpPr txBox="1">
            <a:spLocks/>
          </p:cNvSpPr>
          <p:nvPr/>
        </p:nvSpPr>
        <p:spPr>
          <a:xfrm>
            <a:off x="5855793" y="2844522"/>
            <a:ext cx="1257302" cy="23431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600" dirty="0" smtClean="0">
                <a:solidFill>
                  <a:schemeClr val="tx2"/>
                </a:solidFill>
              </a:rPr>
              <a:t>WCIT-12</a:t>
            </a:r>
            <a:endParaRPr lang="en-US" sz="1600" dirty="0">
              <a:solidFill>
                <a:schemeClr val="tx2"/>
              </a:solidFill>
            </a:endParaRPr>
          </a:p>
        </p:txBody>
      </p:sp>
      <p:sp>
        <p:nvSpPr>
          <p:cNvPr id="17" name="Title Placeholder 1"/>
          <p:cNvSpPr txBox="1">
            <a:spLocks/>
          </p:cNvSpPr>
          <p:nvPr/>
        </p:nvSpPr>
        <p:spPr>
          <a:xfrm>
            <a:off x="7385275" y="2844522"/>
            <a:ext cx="1257302" cy="23431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600" dirty="0" smtClean="0">
                <a:solidFill>
                  <a:schemeClr val="tx2"/>
                </a:solidFill>
              </a:rPr>
              <a:t>WTPF-13</a:t>
            </a:r>
            <a:endParaRPr lang="en-US" sz="1600" dirty="0">
              <a:solidFill>
                <a:schemeClr val="tx2"/>
              </a:solidFill>
            </a:endParaRPr>
          </a:p>
        </p:txBody>
      </p:sp>
      <p:sp>
        <p:nvSpPr>
          <p:cNvPr id="3" name="Right Brace 2"/>
          <p:cNvSpPr/>
          <p:nvPr/>
        </p:nvSpPr>
        <p:spPr>
          <a:xfrm rot="5400000">
            <a:off x="1967220" y="1722455"/>
            <a:ext cx="327606" cy="3154671"/>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chemeClr val="tx2"/>
              </a:solidFill>
            </a:endParaRPr>
          </a:p>
        </p:txBody>
      </p:sp>
      <p:sp>
        <p:nvSpPr>
          <p:cNvPr id="19" name="Title Placeholder 1"/>
          <p:cNvSpPr txBox="1">
            <a:spLocks/>
          </p:cNvSpPr>
          <p:nvPr/>
        </p:nvSpPr>
        <p:spPr>
          <a:xfrm>
            <a:off x="542260" y="3497883"/>
            <a:ext cx="3255021" cy="23431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600" dirty="0" smtClean="0">
                <a:solidFill>
                  <a:schemeClr val="tx2"/>
                </a:solidFill>
              </a:rPr>
              <a:t>Sector World Conferences</a:t>
            </a:r>
            <a:endParaRPr lang="en-US" sz="1600" i="1" dirty="0">
              <a:solidFill>
                <a:schemeClr val="tx2"/>
              </a:solidFill>
            </a:endParaRPr>
          </a:p>
        </p:txBody>
      </p:sp>
      <p:sp>
        <p:nvSpPr>
          <p:cNvPr id="20" name="Right Brace 19"/>
          <p:cNvSpPr/>
          <p:nvPr/>
        </p:nvSpPr>
        <p:spPr>
          <a:xfrm rot="5400000">
            <a:off x="7070847" y="1748171"/>
            <a:ext cx="327606" cy="3154671"/>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chemeClr val="tx2"/>
              </a:solidFill>
            </a:endParaRPr>
          </a:p>
        </p:txBody>
      </p:sp>
      <p:sp>
        <p:nvSpPr>
          <p:cNvPr id="21" name="Title Placeholder 1"/>
          <p:cNvSpPr txBox="1">
            <a:spLocks/>
          </p:cNvSpPr>
          <p:nvPr/>
        </p:nvSpPr>
        <p:spPr>
          <a:xfrm>
            <a:off x="5657114" y="3647424"/>
            <a:ext cx="3255021" cy="23431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600" dirty="0" smtClean="0">
                <a:solidFill>
                  <a:schemeClr val="tx2"/>
                </a:solidFill>
              </a:rPr>
              <a:t>Other major ITU conferences and fora</a:t>
            </a:r>
            <a:endParaRPr lang="en-US" sz="1600" i="1" dirty="0">
              <a:solidFill>
                <a:schemeClr val="tx2"/>
              </a:solidFill>
            </a:endParaRPr>
          </a:p>
        </p:txBody>
      </p:sp>
      <p:pic>
        <p:nvPicPr>
          <p:cNvPr id="2054" name="Picture 6" descr="http://www.itu.int/en/ITU-D/Conferences/GSR/PublishingImages/LogoGSR13_Poland_Final.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00870" y="4308081"/>
            <a:ext cx="567507" cy="959828"/>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www.itu.int/en/ITU-D/Conferences/connect/Asia-Pacific/PublishingImages/ConnectASPBanner1.jpg"/>
          <p:cNvPicPr>
            <a:picLocks noChangeAspect="1" noChangeArrowheads="1"/>
          </p:cNvPicPr>
          <p:nvPr/>
        </p:nvPicPr>
        <p:blipFill rotWithShape="1">
          <a:blip r:embed="rId9">
            <a:extLst>
              <a:ext uri="{28A0092B-C50C-407E-A947-70E740481C1C}">
                <a14:useLocalDpi xmlns:a14="http://schemas.microsoft.com/office/drawing/2010/main" val="0"/>
              </a:ext>
            </a:extLst>
          </a:blip>
          <a:srcRect r="75503"/>
          <a:stretch/>
        </p:blipFill>
        <p:spPr bwMode="auto">
          <a:xfrm>
            <a:off x="582682" y="4334114"/>
            <a:ext cx="835364" cy="81191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www.itu.int/en/ITU-D/Partners/PublishingImages/LogoCAM12.gi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98633" y="4334114"/>
            <a:ext cx="765476" cy="765476"/>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www.itu.int/en/ITU-D/Partners/PublishingImages/LogoCAS12.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09670" y="4334114"/>
            <a:ext cx="812841" cy="769490"/>
          </a:xfrm>
          <a:prstGeom prst="rect">
            <a:avLst/>
          </a:prstGeom>
          <a:noFill/>
          <a:extLst>
            <a:ext uri="{909E8E84-426E-40DD-AFC4-6F175D3DCCD1}">
              <a14:hiddenFill xmlns:a14="http://schemas.microsoft.com/office/drawing/2010/main">
                <a:solidFill>
                  <a:srgbClr val="FFFFFF"/>
                </a:solidFill>
              </a14:hiddenFill>
            </a:ext>
          </a:extLst>
        </p:spPr>
      </p:pic>
      <p:sp>
        <p:nvSpPr>
          <p:cNvPr id="31" name="Right Brace 30"/>
          <p:cNvSpPr/>
          <p:nvPr/>
        </p:nvSpPr>
        <p:spPr>
          <a:xfrm rot="5400000">
            <a:off x="1690902" y="4092544"/>
            <a:ext cx="327605" cy="2735612"/>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chemeClr val="tx2"/>
              </a:solidFill>
            </a:endParaRPr>
          </a:p>
        </p:txBody>
      </p:sp>
      <p:sp>
        <p:nvSpPr>
          <p:cNvPr id="32" name="Title Placeholder 1"/>
          <p:cNvSpPr txBox="1">
            <a:spLocks/>
          </p:cNvSpPr>
          <p:nvPr/>
        </p:nvSpPr>
        <p:spPr>
          <a:xfrm>
            <a:off x="475471" y="5658442"/>
            <a:ext cx="3255021" cy="23431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600" dirty="0" smtClean="0">
                <a:solidFill>
                  <a:schemeClr val="tx2"/>
                </a:solidFill>
              </a:rPr>
              <a:t>ITU Connect series</a:t>
            </a:r>
            <a:endParaRPr lang="en-US" sz="1600" i="1" dirty="0">
              <a:solidFill>
                <a:schemeClr val="tx2"/>
              </a:solidFill>
            </a:endParaRPr>
          </a:p>
        </p:txBody>
      </p:sp>
      <p:pic>
        <p:nvPicPr>
          <p:cNvPr id="2068" name="Picture 20" descr="http://t2.gstatic.com/images?q=tbn:ANd9GcQQqhjFnng1mRbzretrNfWJoCN73cCfS2Vn8XZuE3tieyyLHabi"/>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080146" y="4599980"/>
            <a:ext cx="731840" cy="482349"/>
          </a:xfrm>
          <a:prstGeom prst="rect">
            <a:avLst/>
          </a:prstGeom>
          <a:noFill/>
          <a:extLst>
            <a:ext uri="{909E8E84-426E-40DD-AFC4-6F175D3DCCD1}">
              <a14:hiddenFill xmlns:a14="http://schemas.microsoft.com/office/drawing/2010/main">
                <a:solidFill>
                  <a:srgbClr val="FFFFFF"/>
                </a:solidFill>
              </a14:hiddenFill>
            </a:ext>
          </a:extLst>
        </p:spPr>
      </p:pic>
      <p:sp>
        <p:nvSpPr>
          <p:cNvPr id="36" name="Right Brace 35"/>
          <p:cNvSpPr/>
          <p:nvPr/>
        </p:nvSpPr>
        <p:spPr>
          <a:xfrm rot="5400000">
            <a:off x="6862357" y="3493864"/>
            <a:ext cx="327606" cy="3772951"/>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chemeClr val="tx2"/>
              </a:solidFill>
            </a:endParaRPr>
          </a:p>
        </p:txBody>
      </p:sp>
      <p:sp>
        <p:nvSpPr>
          <p:cNvPr id="37" name="Title Placeholder 1"/>
          <p:cNvSpPr txBox="1">
            <a:spLocks/>
          </p:cNvSpPr>
          <p:nvPr/>
        </p:nvSpPr>
        <p:spPr>
          <a:xfrm>
            <a:off x="5387556" y="5673956"/>
            <a:ext cx="3255021" cy="23431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600" dirty="0" smtClean="0">
                <a:solidFill>
                  <a:schemeClr val="tx2"/>
                </a:solidFill>
              </a:rPr>
              <a:t>Other major ICT sector events</a:t>
            </a:r>
            <a:endParaRPr lang="en-US" sz="1600" i="1" dirty="0">
              <a:solidFill>
                <a:schemeClr val="tx2"/>
              </a:solidFill>
            </a:endParaRPr>
          </a:p>
        </p:txBody>
      </p:sp>
      <p:sp>
        <p:nvSpPr>
          <p:cNvPr id="5" name="AutoShape 22" descr="data:image/jpeg;base64,/9j/4AAQSkZJRgABAQAAAQABAAD/2wCEAAkGBhQSEBUSEBQUEhUVGBcXFRUWFxcYGhwYGRcaFxcbGBUYGycgFxokGxgVHy8gIyc1LCwsFx8xNTEqNSYrLCoBCQoKDgwOGg8PGiwjHyIqLCosLiosLCoqLCwsMi0vLiwpLCwsNCwsLC0sLCwtKiwsLCwsLCwsLCksKSwsKSw0Kf/AABEIAHgBowMBIgACEQEDEQH/xAAcAAEAAgMBAQEAAAAAAAAAAAAABQYDBAcCAQj/xABKEAACAQIDBQUFBAYHBQkBAAABAgMAEQQSIQUGMUFREyJhcYEHMkKRoRRScrEVMzWywdEjJGKSwuHwc4Kz0uMWF1RjdJOj0/E0/8QAGgEBAQADAQEAAAAAAAAAAAAAAAECAwUEBv/EAC8RAAICAQMDBAECBQUAAAAAAAABAhEDBBIxEyFRBUFh8DIUwUJxgbHRIjNSkaH/2gAMAwEAAhEDEQA/AO40pSgFKUoBSlKAUpSgFKUoBSlKA5/vjslo5jLcskhuCeTfd8uY/wAqjtn7wTwkZXJH3WJZfkeHpXSNoYFZo2jfgw+R5EeIOtctx2CaKRo34qbefQjwIsa6OCayR2y9jxZYuD3I6ZsbbCYiMOuh4MvMH+XQ1v1yzY21mw8oddRwZeq/z5iunYXErIiuhurC4NeXNi6b7cHoxZN6+TLSlK0G0UpSgFKUoBSlKAUpSgFKUoBSlKAUpSgFKUoBSlKAUpSgFKUoBSlKAUpSgFKUoBSlKAUpSgFKUoBSlKAUpSgFKUoBSla+P2hHDGZJnCIvFj/rU+AoErNilc/x/teiVrQwvIPvMwS/kLMfnatT/viP/hR/7p/+utvRn4PQtLlfsdLpXNl9sXXC/KX/AKdZo/bDH8WHceTqfzAp0Z+B+ly+P7HQ6VR4va3hT70c6/7qH8nrfw/tLwLcZWT8Ub/mARUeOa9jF4Mi/hZaCarG++yM8YnUd5NG8U6+h+hNc43z3tbGzd0lYUNo16/22HU/Qet7Z7Md5DKjYOc5ioJjza3Tgya8bcvAnkK3Rxyx1Myy6OXS3MgKsW6u8ggvHLfszqCBfK3PTofzHjX3bW5skbFoAZE6DVl8LfEPEa1BpgZC2URuT0ytf5Wr2twyxOPUoSOp4PaEcovE6uPA8PMcR61sVRNj7oYjMHZuwtqDe7/IafM+lXTEY1I/fYL4X1+XGuVn6eLvuVHtxuUl3RnpUNPvPGPdDN9B9dfpWCPervd5LL4G5/LWuTL1fRxlteRf0tr/AL4NuxlgpXiKUMAym4OoNe66aaatGIpXn4vSvVUClKUApSlAKUpQClKUApSlAKUpQClKUApSlAKUpQClKUApSlAKUpQClKUApSlAKUpQClKUApSlAK5P7Wce5xSQm4jRA4HIsxYFvHQW+fWusVDbx7qQ41QJgQy3yupswvxGosR4GtmKSjK2b8GRY57pHBqV0tvY6vLEt6xA/wCOvJ9jvTFf/D/1K9vXh5On+qxef7nNqV0N/Y9J8OJQ+cZH+M1rSeyLEfDNCfPOP8Jq9aHky/U4vJRaVbpvZbjV4CJ/wyf8yitCfcLHJxw7H8LI37rXrJZIv3M1mxv+JEBWzszaDQTJNH7yMGHj1B8CLg+dZMTsWeP9ZDMn4o3A+drU2dsWadwkMTuT0BsPNjoo8TWTaoybi134O84PaiSYdcQDaNkz3PIWub+Wt/KqdivaYc57KEZeRdjc+gGn1qxYPYBj2d9kvduyZM3LMwN7eGY/KuTyIVJDAggkEHiCNCDXKdX2Pn5Vbo6fsLfiLEMI2BikPAE3UnoG6+BHzrS25CVna/xag+H+XD0rnldM3dl+24Mdqf6SMlM/O4AIPjcEX8a5Xquilq8G2HKdr5+CwlTIelZ8ZgmibK48jyI6ip7YuyYjGshGcn73AHgdP518TpfT8uozPCuzXN+xvcklZ43Xd7MpBycQeV+YH+uVT1fAK+19/o9O9Nhjicrr3PO3bs8/F6V6rz8XpSW+U5bXsbX4X5Xr1kPVKqse9rnAGfKvbCTssljlzlgALXv7p60m3sk+xQzIqGWWQR5TfLmuwOl78hz50BaqVE4zenDxOY5H7y+/lV2C/iKggVlxO8EEaxs8gCy3yNYkGwudQNPWgJGlVtd4jJjMOkTXhljdjdbElc456jVa+ba3wiWKUQSXlTQHKSuYHUBiMpNr6XoCy0rV2ZOXgjdtSyIx8yoJ+tV3B7wYrE9o+GGHCoxAjcsZDbyIAv8An86AtlKjIdtBVhGJUwyynKE97vXtxW4A1B161mbbEQlaIt30TtGFm0Xre1jxGnGgN2lQqb44UlAJff4EqwHG3eJFlPn4daz4HeSCYuI3uUGZhlYd3qLjUeXUdaAk6VCpvjhSUAl9/gSrAcbd4kWX18DzrLg944Zs6wyXZFLG6sNPvAEd4cOHUdaAlaVVW3vEWHhZnGIaRrZwjRjLnIY5bcRa1uJqzYecOiuvBgCLgjQ6jQ6igMlK1JM2fQMdRbWwtYXv43vx8LV4jeXS/roOq3Hl7/y+YG9StGN5bC448dBpwJ/xD1HnX1Xcocwa9xa2htpzHK9+GulAbtKj8r/2yNMx4XHd4C+h969vHwrJhg+YZs3u63Ol9Lc7dfr4UBuUpSgFKUoBSlKAUpSgI0bwRHhmJOUAZdbsAVHzIHgTY14k3hQEaNYtlYkWsSHsoHxNmTLYcz5X1dtY3BYQXnKoWzWAzFzd+0JULqO/Y35G2oqEi362a3cIdQebIxHustzYk8GbXxvWShJ90jZHFOStJlnO3oxfNmFs1yASBYyDXx/o24fxF8p2quXNlfR1jIIAIJI462sMwNxWLDYXDzRZosro4PeBzA3zX43ubu/Hqb1p4/GYbBxWxMvvNn1JLlgQQQq942sNfmdalO6MFFt0jc/T8dr2fhmtl1yWBzW6d4ePhoaxzbyxgNkBcrm6W7qyNe99B/RsOF+BtqKqj747OeyBpYhwLZGN1sBa9ywWwFhwFuFW7BwYeePPERIjEm6uxFyGBAF+7o7Arpx4VXFx5RlLHKP5Kj1+n4wwRsysTlykAEEkAX155hwv42sa9PtlBGkhD5XuQbcAEL3IvfUDQcdaznZyZs9rNe9wWFzpxsdR3RodNKgsZvPs9WGHeRbxnIFAkIBy5MuZRY6Eg61Em+CRi5cIlDt6MGzZlINiCOBsx1tp8J18V60Xb0ZYqA2a4FrC+t/HS2Vr3twqP2zj8DhiqYkhSyta4kckFgWuwBv3lXieVaSb37MDZxLrcn3Z+JJJ0y24sx/3j1qqEnwirHNq0mTUe8CFrFWAJUKSLXzAEGx8CLDiddNDaVqoYfeXZjERpJcsVULafU6Kqm4sV0UWOmlW+o4tcklGUeVRpbV2xFhkDzNlBNhYEknjoBUXDv5hG4yMv4kf+ANb+39iLioTGxseKN0YcDbmNSCPGuTbS2a8EhjlFmHyI5EHmDUMTrEG8+Ff3Z4vVgv0a1RG8O6MeLvNA6rIeJGqN524HxHyrmtZsFjnhcPExRhzH8RwI8DVBMNuLi81uzB/tZ0t+d/pV52Fs5cBhbSMCSSzEcMxAFl5nQD6msu6+3vtUGcgB1OVwOF+Nx4Ea/Mcq097JtUTwLH10H5GvDr9U9LgllXK4/mzdp8XVyKJuNj4MSOzJIPw3FjfwPXwrY2PgWiVlYgjNdSOlh8qplWrYO2e0GRz3xwP3h/OuD6b6hj1OoTzJLJwmuyfw/2PZqdJ047ocEzSlK+rOaefi9K9V5+L0r1QFCXZ7jaP2fKeyOIGJvY5dELWvw4m3pXzZ+zX/SAgKt2UM0swNjbvKpQX4aG3zNX6lAUnCYn7I2LjnjkZpXZoyEZhIGvYXAtz59TWrHsmRI9nJKhJEzMy2JyhnUgN06610ClAVnaULHamHIBt2UgzWNgbPxNV+CUx7PmwjRSdsGJICMRbMpz5rW0t66Wrot6+0BpbHBGGh017KPQ6a5Bx6VTsc+GcucRhZsPPc/qgxueRDABST1tV+pQFAmjnSDBTYhZG7KUl9CXCFgVzDjwB4+FbcEplx08oSRUbCsELKVv7oBseF9bDjarpXygOevgidlYVchv24zDKb2LSA3Fr8LVMYqA/pKUhTY4RhexsTfhfrVrpQHO5MEf0Th1yNm7a5GU396QXItfhaprFQH9JyEKbHCkXsbXvwv14VaqUBzsQsuzsGxR/6PEZnGU3ADvqRx//AGugYecOiut7MARcEGx6g6j1rJSgNWZmDXFyLA2tpxAPAX4XNeDiHPw6XtwN7cb/AOhW5evtAagnYoSbg3A7qnw4Xvp42rD2r8y3LMQvLu6jTie99elSNKA08LI+azX4dLW0HhxOvP8Ay3KUoBSlKAUr4TX2gFKUoBSlKA/P+8u0mnxc0jm93YL4KpIUD0H51K7yborhsHhp1dmaULnU2sCyZ+7bWw4a1e5PZbg2JJ7W5JJ7/U36VSfaHtdZJ0w0RvFhV7Ma3u4ADa87ZQvmDXvjk3NKPsdfHmU5RjDhcm77KNqMuKaC5ySIWtyDrbUeYuD5DpVZ3l2k0+LmkYk3dgvgikhQPCw+pq2eyTZRaaTEkd1F7NT1ZiCbeSgf3qok/vt+I/nWUa6jNkFHrSa8InNqbtLFs/D4sMxaZiGU2sBZittL8F59eVSHsv2o0eN7IHuSq115ZlUsp87Aj1ra3j/YeB/GP3ZKh/Z7+0oPN/8AhPU/KEr+TFvfilu+TZ237SsTiFKIVgQ8RGSWI6FzqPQCq1g/1ifjX94V2P2g7PjOz5myJmUKVbKLg514Hlpcetccwf6xPxr+8KYmnHsqGnlGUHtVF19rp/rMI/8AKP75/lUTufud9uEp7Xsuzy/Bmvmzf2ha2X61Ke1xv63F/sR/xHqubD2XiMSkseGN1ADyLmyg2vlB+8fesOFIX01ToY76Cp18/wBS7bP9lSrIki4oPkdWsIx8LA2uJNOFdGr867P2g8EglhYo66gjT0I5g8wa/QOzcZ2sMco07RFe34lB/jXnzxkqt2ePVwnGnJ2bNU72kyRiGMFQZC3cPMKPe9D3Rbx8KuNcl3w2r2+Kcg3VO4vkvE+rX9LV5zxEJSlKpC+ezGI2nb4SUHqMxP0I+dZtvz5sQ39my/Lj9b1N7pbN7DCRqRZmGdvNtbegsPSvmJ3aV5C5YgMblQBx56/5VxvWNLm1OJQxL37+x7dHlhim5T8FUr1HIVIKmxGoNW7FbvxmPKgCkahud/E8SKqU0JRirCxGhFfH630/NonFy9/defB18Oohnui57I2mJkvwYaMPHqPA1vVRNnY4xSBx5EdRzFXiGYMoZTcEXBr6/wBJ9Q/V4ql+Uefn5/ycjV6fpStcM+/F6V6rz8XpXo12TxlUG9M8iSYiCGMwREjvMwdgurEACw011+tZsRvWxfDrBGH+0IWAY5SCORPQHj5G1a6bt4mKKXDQvCYZC1mfNnVWFmFgLHTn/obce7DJPhWQqUw6MrXvmJIIuBa3E340Bn2BtuSWSaGdFSSEi+UkqQ17Wv5fWtLeHaOIXGYeOHLZsxUFmAYhdRJYaAcRapDZmyHjxeImYrlmyZQCb90WNxasW39kSyTwTwGPNDm7shYA5gBxUHxoCHw2JmTG477PGrteMnM1gAqnTTUsb6eRrbffX+rQyqiiSZigDNZFKmzMzfd4H18KkNnbGePEYqVitpsmUAm4yqQb6acaiI9zJBhYUzRmWF2cA3aNgxuVbS/Icv50BK7B3hM0skMnZl0AYNE2ZGU9DxBBIBHjWptyZhtHBqGIBz3AJAOnMc639ibNkR3eVYEvYKkKWsOd3IBa/SvO09ivJjMPOpXLFmzAk314WFv40BGf9q8QyTvFDGRA7hyzHVV+6ObWBJ9ONaO8uMfE/YiEUxzEEIzMLubAq9h7ova411NTGB3dkTD4uMlLztKUsTYB1sM2mnpWP/szJlwQun9WN31Ouq+7prw52oD0m2p3keDCRRHsAocuzAZre6lhfkRc9KxS76n7NFMkdy8vZOhOoNiTlPM8LX61nfYuIhnmlwhiInsWWTMMrC+oyg3GpNvGtY7nOuHgiR1LJOJpGNwD1y2B8Br0oDPit4MRE0EbwxmSYyDKrmwtbJ3vXXyNq1l3qxJWdRDH2mHJMpzHLlF/dHEtox8h6VK7V2O8uKw0ylQsJcsCTc5gLW014Vrw7vyBsaSU/rIIj1OndYd7TT3hwvQCbeKRoIZIY0Hai7NLIFROoJvdtb8OlR2M3plkwU7oER4m7N2ViRY6B4zzNyPzr6d0pl+zMvYSGFGRkkzFLkscw7uvHp8Ir6m6M4ixMJaIrPZwwzL3wwa2QCyrxGhNtKA9vjG7TAfaI42kctlcM5yiyWI4XYg63rMd5Z5O2fDRRtFASCXZgzldWygCw06+HlXobCndsI8hiBw5bNlLarZQtrrqe6b1iG7+Jh7ePDNCYpizXfMGQsLG1gQdOHkKAyT73krhWhjD/aM4ylrEMpC2vwtmJ16C9bOxduSvPLh8QipJGA10JKkG3XzH+Vq1l3UZDgxGylcOWLk3BJYgnKADzvxPSt7C7HdcdLiCVyOiqBc5rjLe4ta2h50Bpb6CW0WUSmHMe3EJOcjS3DW3vfTwrV3cmw/bk4fESqMpzYeXMeGpYFzy04ePKprbOCxDMj4WUIUveN75HB62F/8AXK1R8GwZ5cSmIxZhGRWULFm1zAjvM3gTQGAb1ztC2KjhQ4dSRZnIkKg2LCwsP9ca28RvK7yRRYRFZ5IxLeQkKqEaXy6k/wCXporuzikgbCI8PYsTZ2zZwpNyMoFifXmfTam3bkilimwhQmOIQsslwGUcDdRof5UBrbc2oxwitisMAwmVSjM2UmzWdWXUjjWztPellxDww9iOzF2aaTICSL5U6nXjXjaG72JmwwSSVHk7USG9wiqAe6tluePOvuP3ckGJknhWCQSgBkmBOVgLZlsD04UBpbQ3mmlTCPhwqCWQAgsQc6sQUYgfqzprx8KmMLt9hPLDiFVDHGJQVJIK2u/HodPQ1q4/d2YxYfszD2sMnaHu9mhPHQKNOA8/Co7e9e1lgjjdftLAxSKmtldQWvzCi5IvyJNAS2y9rYqeJZViiCvcgFmvYEj+FfKncNhwiKi6KoCjyAsKUBA787y/Y8MSp/pZLrH4G2rf7o18yOtcZ2fgHnlSKMZnc2H8ST0AuSfA1Jb4bebF4p3NwqkpGvRVNvmTcnztyrb3M3mhwTPI8TyyN3VYFQFXmBfmTxPgPGuhCDhDtydjFjeLH2VtnXdh7HTC4dIY+CjU82Y6sx8Sa/P83vt5n867Putv0mOlaNYnjKrnuxB+IC2nnXI9uYFocTLEwsVdvkTdT5FSD61hgTUmpcmvSKUZyUuS2bx/sPA/jH7slQ/s+/aUHm//AAnrJtjeCOTZmFwyk9pExLixAAAYDXgb5hwrL7MsEz7QRwNI1dmPS6lB8y30NZ8QlfybaccUr+To2/37NxH4R++tcUwf6xPxr+8K7Xv/APs3EfhH761xTB/rE/Gv7wrDT/izXo/9t/zOw71b04TDTKmJgMrFAwYJG3dLMLXcg8QfnXvdjePDYrtRhYTEUUFroi3BzW9wm/A8aqvtewRE0M1u6yFL+KsWt6hj8jUTuFvJFhHnMxYB4wFsCe8pNhpwvfjwrBY08drk1LApYd0eSqrXfN0//wCDDf7GL9wVwMCv0HsLCmLCwRtoUijUjxCgH63rPU8I2a5/6Ua29e1vs+FdgbO3cT8Tc/QXPpXIqs+/21+1xHZqe7Dcebn3vloPQ1WK8ZyhUpu1szt8VHGRdb5n/Cup+eg9ai66J7OdlZYmnYayHKv4VOvza/8AdFAXGlKVCionb2yO1XOg76/UdPPpUtStGowQ1GN45rszPHkeOSlE53Vi3Vxh70R4DvL87EfUH51h3j2XlbtVGje94N19fz86+7qQHOz8gMvqSD/D618ZodPl0nqMcX1rz99ztZ8kMuncvtll+L0r6zWBPTpr9K+fF6V6r7o4RAnfKLOEMeKDEFgv2eXMQLXIGW9hcfOpnDYgOiuAyhhezKVYeanUHwNQmM/auH/9PP8AvxVjwM1sVtEs1gvYnU6AdhqfAaH5VscVXY3OCa7eL/8AaLJSufbGwQnOz45czIcE7MuZgGIaK2ax11N/MCsk2zEkw+0pXzF4pcSYjmYZCqBwUse6c2t+elXZ8l6STq/t0XZcTeRkyOAApzkDKbk6A3vcW105is9c+2ziGKY1ixv9hwzXv8RMhJqSxeBGGxeGMAYNJHie0JZiZCsYdS9z3jm1v41NgeL5+1Zb6w4vFrEjSSEKqi7E8hVAOFjGBwWIDt200uGMj52vIzSKzhte9Ygnwy+dWP2gQhtny5hfLkI8DnUX+RPzps7pE6aUkr5dFivSqdtHAxviTBHCsi4eJcwlmaOJA5YgqqqxL2Bux4ACo7ZyfaItmJKzMrnEq3ebvKivlBbiRZVHiKbO1hYu139pv9joVKpS4KN3xzzEq2HISI52HZRrCrIU10uSxvz8aj8CJJvsUJRJkGCSQRyStGpckKzHKjZyoy6HhmJpsL0vn7yX/EYtUy5yBnYIvixvYfQ/Ks16oE2y7ph0n7NwMcURVlaXJGyMTEXIBJDC1jqAAKybVwORsRiJEGJiDlu2inKzQBAAUVfd7ljoCD1FNi8jpLyXbEzZEZwrPlBOVACxsL2UEgEnzr2rXANiL8jxqI3pkvs7EspP6iQg8D7hI8qicNsxJ8bKswLouHwxCFmy3PaC5AOpHI8rmoo2rMIwtW/vBaZcWqsiMQGckIOthmPyFZq55snCrK2zDKM5tiluxJJETHs7m+trV6fDq2zsRjHJGKVpyJMzBkdJGWNF17osFGXgb+NZdM2PCuL+21+x0GlRm1ccI8HJLLmXLEWbJowOXXKTwN+B5VV8BhmgxuDURpB2olDqszyu6iIsDLdACcwBzC+t6xUbNcce5Nl7vWm21FsTGGlyyCJgguVa4DXuRot7nw61Vtg4SF8NDi55GSdpe9LnIYyGUr2RBuMvwZLcOnGtCLBpHBKYxlP6SRLgn3FxK5R5amstiM1iV1fwdEpVI+xxzR4+bEE9rFLOqvmYGJY1vFkse5pZrjjfnXrZuE+1YlPtQLXwOGd0JIUuzPcsoIuRr8/AVNhOmubLrSoLclicGoJJyvMguSTlWZ1UXPGwAHpU7WDVOjXJbW0KxDDIGLhVDHi1hc+Z41lpUMRSlKApknsqwhJJae5JJ768zf7lef8Aunwn3p/76/8AJV1pWzqz8m7r5P8Akyv7vblQYORpITISy5TnYEWuDyUdKybxbm4fGWMoKuBYSIbNbobghh5ipylY75XdmHUlu3X3KAvsghvrPKR0sgPzt/CrdsPd+HCR9nAuUHVidWY9Wbn+QqRpVlklLlmU805qpM09rbLXEQvDJcK4scpseIOhIPSqxH7KsIrBg09wQR315G/3KudKinKPZMkck4qos1do7MjxEZimQOh4g/QgjUHxFUzE+yKAm8c0qDocrfI2B+dX2lWM5R4YhlnD8WVXYXs5w2GcSd6Z11UyEWB6hQAL+JvapfeLa4w2HeT4uCDq54fLj5A1J1zv2lYwmeOL4VTNbxYkfkv1NRycnbMZzlN3JlPZiSSTcnUk8zzr5SlQwNjZ+CaaVIk4uQB4dT5AXPpXZ8JhVjjWNBZUAUeQFqpfs52N72JYdUj/AMZ/w/3qvVQopSlAKUpQHl0BFiAQeINfIoVUWUBR0AtXulTaruu5bfB5+L0r1Xn4vSvVUhhbCIZBIVBdQVVrahWsSAehsPlWtithQSSCWSKN3FrMVBOmov1seF636VbZU2jVg2XEhQpGqmNSiWHuobEqOg0GnhX0bOjyyJkXLKWMgtoxYWYt1uNDWzSli2ab7HhYMDGhDosbXA1Rb5VPUC508azSYRGdXKgsl8jW1XMLNY8ris1KWLZUItz3Mi51wqqJVkeWOMrI+R86qVtlS7BSxBN7cKtWJwqyIySKHVhZlYXBHiKy0quTZlKblyRjbs4Y5LwRnIMq3UaC+YDxFyTY1mg2LCjBkiRSGZwQALM4s5HQkaGt2lS2Tc/JWts7uySTtIiYR8ygK8qHPGQLXBUHtOovaxqQj3ah+zwwSIsohVVQsNdFC3B4gm3KpWlXcy75VRoSbBgaEQGGMxA3CZRlB6gDgdTr4msc27OGd87QRltLkqNSOBI4Eiw49Kk6VLZN0vJjxGHWRGRwGVgVZTqCDoQR0rxFgkVy6qoYhVLAalVvlBPQXPzrPSoSyPk2Bh2REaFCsbFkFhZWJuSOlyTSTd7DtL2rQxmS4bMVF8w4MeRYdeNSFKtsu5+TxLEGUqwDKwIIIuCDoQQeIqOi3YwqgBYIxZg47uoZdFN+OgJt51KUpbRE2uCPXYGHE3bCGPtL5s+UXzc2/F48a+/oHD52fskzOyuxtxZTmVj4ggG/Wt+lLZdz8kfi938PLJ2kkMbvpdioN7cL/et41tjCIHMgUZyoUtbXKCSBfoCSfWstKWyWzFhsIka5Y1CLcmwFhdiWY+pJPrWWlKhBSlKAUpSgFKUoBSlKAUpSgFKUoBSlKAVVN+N2WxAWWEXkQWK/eXjp4g3053NKUBzmWBlOV1ZT0YEH5GpjYW6U2IYEq0cfN2FtP7IPvH6UpVIdTweEWKNY0FlUAAeA/jWalKhRSlKAUpSgFKUoDzbX0r1SlAKUpQClKUApSlAKUpQClKUApSlAKUpQClKUApSlAKUpQClKUApSlAKUpQClKUApSlAf/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pic>
        <p:nvPicPr>
          <p:cNvPr id="2072" name="Picture 24" descr="http://www.itu.int/wsis/implementation/2013/forum/inc/images/logo-E-WSIS-2015-black-web.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139685" y="4669021"/>
            <a:ext cx="1611210" cy="464029"/>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B5C5DDCB-9823-1E40-A2BE-889ABA336D22}" type="slidenum">
              <a:rPr lang="en-US" smtClean="0"/>
              <a:pPr/>
              <a:t>8</a:t>
            </a:fld>
            <a:endParaRPr lang="en-US"/>
          </a:p>
        </p:txBody>
      </p:sp>
    </p:spTree>
    <p:extLst>
      <p:ext uri="{BB962C8B-B14F-4D97-AF65-F5344CB8AC3E}">
        <p14:creationId xmlns:p14="http://schemas.microsoft.com/office/powerpoint/2010/main" val="29151090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1"/>
          <p:cNvSpPr txBox="1">
            <a:spLocks/>
          </p:cNvSpPr>
          <p:nvPr/>
        </p:nvSpPr>
        <p:spPr>
          <a:xfrm>
            <a:off x="0" y="385510"/>
            <a:ext cx="8912135"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smtClean="0">
                <a:solidFill>
                  <a:schemeClr val="tx2"/>
                </a:solidFill>
              </a:rPr>
              <a:t>ITU Patent Roundtable in 2012 and accelerated meetings of the IPR group in 2013</a:t>
            </a:r>
            <a:endParaRPr lang="en-US" sz="3600" b="1" dirty="0">
              <a:solidFill>
                <a:schemeClr val="tx2"/>
              </a:solidFill>
            </a:endParaRPr>
          </a:p>
        </p:txBody>
      </p:sp>
      <p:sp>
        <p:nvSpPr>
          <p:cNvPr id="2" name="Slide Number Placeholder 1"/>
          <p:cNvSpPr>
            <a:spLocks noGrp="1"/>
          </p:cNvSpPr>
          <p:nvPr>
            <p:ph type="sldNum" sz="quarter" idx="12"/>
          </p:nvPr>
        </p:nvSpPr>
        <p:spPr/>
        <p:txBody>
          <a:bodyPr/>
          <a:lstStyle/>
          <a:p>
            <a:fld id="{B5C5DDCB-9823-1E40-A2BE-889ABA336D22}" type="slidenum">
              <a:rPr lang="en-US" smtClean="0"/>
              <a:t>9</a:t>
            </a:fld>
            <a:endParaRPr lang="en-US"/>
          </a:p>
        </p:txBody>
      </p:sp>
      <p:sp>
        <p:nvSpPr>
          <p:cNvPr id="6" name="Text Placeholder 2"/>
          <p:cNvSpPr txBox="1">
            <a:spLocks/>
          </p:cNvSpPr>
          <p:nvPr/>
        </p:nvSpPr>
        <p:spPr>
          <a:xfrm>
            <a:off x="275549" y="1899754"/>
            <a:ext cx="8647044" cy="4593121"/>
          </a:xfrm>
          <a:prstGeom prst="rect">
            <a:avLst/>
          </a:prstGeom>
        </p:spPr>
        <p:txBody>
          <a:bodyPr vert="horz" lIns="91440" tIns="45720" rIns="91440" bIns="45720" rtlCol="0">
            <a:normAutofit lnSpcReduction="1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r>
              <a:rPr lang="en-US" dirty="0" smtClean="0">
                <a:solidFill>
                  <a:schemeClr val="tx2"/>
                </a:solidFill>
              </a:rPr>
              <a:t>Any patents in an ITU, ISO or IEC standard must be available</a:t>
            </a:r>
          </a:p>
          <a:p>
            <a:pPr lvl="1" algn="l"/>
            <a:r>
              <a:rPr lang="en-US" dirty="0" smtClean="0">
                <a:solidFill>
                  <a:schemeClr val="tx2"/>
                </a:solidFill>
              </a:rPr>
              <a:t>-	free of charge		or		-	RAND</a:t>
            </a:r>
          </a:p>
          <a:p>
            <a:pPr marL="457200" indent="-457200" algn="l">
              <a:buFont typeface="Arial" panose="020B0604020202020204" pitchFamily="34" charset="0"/>
              <a:buChar char="•"/>
            </a:pPr>
            <a:r>
              <a:rPr lang="en-US" dirty="0" smtClean="0">
                <a:solidFill>
                  <a:schemeClr val="tx2"/>
                </a:solidFill>
              </a:rPr>
              <a:t>Goal of patent roundtable: find a solution to some RAND encumbered problems related to SEPs (standards essential patents), in particular:</a:t>
            </a:r>
          </a:p>
          <a:p>
            <a:pPr marL="914400" lvl="1" indent="-457200" algn="l">
              <a:buFont typeface="Arial" panose="020B0604020202020204" pitchFamily="34" charset="0"/>
              <a:buChar char="•"/>
            </a:pPr>
            <a:r>
              <a:rPr lang="en-US" dirty="0" smtClean="0">
                <a:solidFill>
                  <a:schemeClr val="tx2"/>
                </a:solidFill>
              </a:rPr>
              <a:t>The availability of injunctive relief</a:t>
            </a:r>
          </a:p>
          <a:p>
            <a:pPr marL="914400" lvl="1" indent="-457200" algn="l">
              <a:buFont typeface="Arial" panose="020B0604020202020204" pitchFamily="34" charset="0"/>
              <a:buChar char="•"/>
            </a:pPr>
            <a:r>
              <a:rPr lang="en-US" dirty="0" smtClean="0">
                <a:solidFill>
                  <a:schemeClr val="tx2"/>
                </a:solidFill>
              </a:rPr>
              <a:t>The meaning of “reasonable” in RAND</a:t>
            </a:r>
          </a:p>
          <a:p>
            <a:pPr marL="457200" indent="-457200" algn="l">
              <a:buFont typeface="Arial" panose="020B0604020202020204" pitchFamily="34" charset="0"/>
              <a:buChar char="•"/>
            </a:pPr>
            <a:r>
              <a:rPr lang="en-US" dirty="0" smtClean="0">
                <a:solidFill>
                  <a:schemeClr val="tx2"/>
                </a:solidFill>
              </a:rPr>
              <a:t>ISO and IEC send representatives to IPR group</a:t>
            </a:r>
          </a:p>
        </p:txBody>
      </p:sp>
    </p:spTree>
    <p:extLst>
      <p:ext uri="{BB962C8B-B14F-4D97-AF65-F5344CB8AC3E}">
        <p14:creationId xmlns:p14="http://schemas.microsoft.com/office/powerpoint/2010/main" val="2831407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473257E9E50CB49A691BC456FA29353" ma:contentTypeVersion="1" ma:contentTypeDescription="Create a new document." ma:contentTypeScope="" ma:versionID="a6f89636f52b1035aa356f5c3b0467a0">
  <xsd:schema xmlns:xsd="http://www.w3.org/2001/XMLSchema" xmlns:xs="http://www.w3.org/2001/XMLSchema" xmlns:p="http://schemas.microsoft.com/office/2006/metadata/properties" xmlns:ns1="http://schemas.microsoft.com/sharepoint/v3" targetNamespace="http://schemas.microsoft.com/office/2006/metadata/properties" ma:root="true" ma:fieldsID="c2d465dd849937321cdf8b52b5b5c9f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7C3C149-05A6-4764-BC58-CBAFD1D10037}"/>
</file>

<file path=customXml/itemProps2.xml><?xml version="1.0" encoding="utf-8"?>
<ds:datastoreItem xmlns:ds="http://schemas.openxmlformats.org/officeDocument/2006/customXml" ds:itemID="{2BA65EFC-AC60-4376-B465-D2EDBAB7A14D}"/>
</file>

<file path=customXml/itemProps3.xml><?xml version="1.0" encoding="utf-8"?>
<ds:datastoreItem xmlns:ds="http://schemas.openxmlformats.org/officeDocument/2006/customXml" ds:itemID="{CF4A7FD1-20BF-4431-BA21-0468E293C31A}"/>
</file>

<file path=docProps/app.xml><?xml version="1.0" encoding="utf-8"?>
<Properties xmlns="http://schemas.openxmlformats.org/officeDocument/2006/extended-properties" xmlns:vt="http://schemas.openxmlformats.org/officeDocument/2006/docPropsVTypes">
  <TotalTime>1503</TotalTime>
  <Words>1553</Words>
  <Application>Microsoft Office PowerPoint</Application>
  <PresentationFormat>On-screen Show (4:3)</PresentationFormat>
  <Paragraphs>270</Paragraphs>
  <Slides>32</Slides>
  <Notes>29</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Malcolm Johnson Director, ITU Telecommunication Standardization Bureau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BSG: Bridging the standardization gap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ITU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PP-14 PowerPoint template</dc:title>
  <dc:creator>Jesús Vicente</dc:creator>
  <cp:lastModifiedBy>Jones, Leslie</cp:lastModifiedBy>
  <cp:revision>124</cp:revision>
  <dcterms:created xsi:type="dcterms:W3CDTF">2013-09-26T08:44:40Z</dcterms:created>
  <dcterms:modified xsi:type="dcterms:W3CDTF">2013-12-13T07:31:08Z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0x010100B473257E9E50CB49A691BC456FA29353</vt:lpwstr>
  </property>
</Properties>
</file>