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6" r:id="rId5"/>
    <p:sldId id="257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B9"/>
    <a:srgbClr val="007C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A831A1-4081-4D96-9FB5-3F8A5D71E278}" v="13" dt="2021-12-07T07:48:50.3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286" autoAdjust="0"/>
  </p:normalViewPr>
  <p:slideViewPr>
    <p:cSldViewPr snapToGrid="0">
      <p:cViewPr varScale="1">
        <p:scale>
          <a:sx n="75" d="100"/>
          <a:sy n="75" d="100"/>
        </p:scale>
        <p:origin x="2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rlyne Restivo" userId="282307bd-acc9-497b-8942-bd4f20928e29" providerId="ADAL" clId="{62A831A1-4081-4D96-9FB5-3F8A5D71E278}"/>
    <pc:docChg chg="modSld">
      <pc:chgData name="Charlyne Restivo" userId="282307bd-acc9-497b-8942-bd4f20928e29" providerId="ADAL" clId="{62A831A1-4081-4D96-9FB5-3F8A5D71E278}" dt="2021-12-05T10:00:27.994" v="16" actId="108"/>
      <pc:docMkLst>
        <pc:docMk/>
      </pc:docMkLst>
      <pc:sldChg chg="modSp">
        <pc:chgData name="Charlyne Restivo" userId="282307bd-acc9-497b-8942-bd4f20928e29" providerId="ADAL" clId="{62A831A1-4081-4D96-9FB5-3F8A5D71E278}" dt="2021-12-05T10:00:09.198" v="14" actId="207"/>
        <pc:sldMkLst>
          <pc:docMk/>
          <pc:sldMk cId="2895990249" sldId="256"/>
        </pc:sldMkLst>
        <pc:spChg chg="mod">
          <ac:chgData name="Charlyne Restivo" userId="282307bd-acc9-497b-8942-bd4f20928e29" providerId="ADAL" clId="{62A831A1-4081-4D96-9FB5-3F8A5D71E278}" dt="2021-12-05T10:00:09.198" v="14" actId="207"/>
          <ac:spMkLst>
            <pc:docMk/>
            <pc:sldMk cId="2895990249" sldId="256"/>
            <ac:spMk id="3" creationId="{00000000-0000-0000-0000-000000000000}"/>
          </ac:spMkLst>
        </pc:spChg>
      </pc:sldChg>
      <pc:sldChg chg="modSp">
        <pc:chgData name="Charlyne Restivo" userId="282307bd-acc9-497b-8942-bd4f20928e29" providerId="ADAL" clId="{62A831A1-4081-4D96-9FB5-3F8A5D71E278}" dt="2021-12-05T10:00:24.584" v="15" actId="108"/>
        <pc:sldMkLst>
          <pc:docMk/>
          <pc:sldMk cId="3253547988" sldId="257"/>
        </pc:sldMkLst>
        <pc:spChg chg="mod">
          <ac:chgData name="Charlyne Restivo" userId="282307bd-acc9-497b-8942-bd4f20928e29" providerId="ADAL" clId="{62A831A1-4081-4D96-9FB5-3F8A5D71E278}" dt="2021-12-05T10:00:24.584" v="15" actId="108"/>
          <ac:spMkLst>
            <pc:docMk/>
            <pc:sldMk cId="3253547988" sldId="257"/>
            <ac:spMk id="3" creationId="{00000000-0000-0000-0000-000000000000}"/>
          </ac:spMkLst>
        </pc:spChg>
        <pc:spChg chg="mod">
          <ac:chgData name="Charlyne Restivo" userId="282307bd-acc9-497b-8942-bd4f20928e29" providerId="ADAL" clId="{62A831A1-4081-4D96-9FB5-3F8A5D71E278}" dt="2021-12-05T09:59:29.340" v="13" actId="207"/>
          <ac:spMkLst>
            <pc:docMk/>
            <pc:sldMk cId="3253547988" sldId="257"/>
            <ac:spMk id="6" creationId="{00000000-0000-0000-0000-000000000000}"/>
          </ac:spMkLst>
        </pc:spChg>
        <pc:spChg chg="mod">
          <ac:chgData name="Charlyne Restivo" userId="282307bd-acc9-497b-8942-bd4f20928e29" providerId="ADAL" clId="{62A831A1-4081-4D96-9FB5-3F8A5D71E278}" dt="2021-12-05T09:58:28.211" v="5" actId="20577"/>
          <ac:spMkLst>
            <pc:docMk/>
            <pc:sldMk cId="3253547988" sldId="257"/>
            <ac:spMk id="7" creationId="{75D9F185-9585-4F33-82F0-3081CDEAAED6}"/>
          </ac:spMkLst>
        </pc:spChg>
      </pc:sldChg>
      <pc:sldChg chg="modSp">
        <pc:chgData name="Charlyne Restivo" userId="282307bd-acc9-497b-8942-bd4f20928e29" providerId="ADAL" clId="{62A831A1-4081-4D96-9FB5-3F8A5D71E278}" dt="2021-12-05T10:00:27.994" v="16" actId="108"/>
        <pc:sldMkLst>
          <pc:docMk/>
          <pc:sldMk cId="3983520988" sldId="259"/>
        </pc:sldMkLst>
        <pc:spChg chg="mod">
          <ac:chgData name="Charlyne Restivo" userId="282307bd-acc9-497b-8942-bd4f20928e29" providerId="ADAL" clId="{62A831A1-4081-4D96-9FB5-3F8A5D71E278}" dt="2021-12-05T10:00:27.994" v="16" actId="108"/>
          <ac:spMkLst>
            <pc:docMk/>
            <pc:sldMk cId="3983520988" sldId="259"/>
            <ac:spMk id="3" creationId="{00000000-0000-0000-0000-000000000000}"/>
          </ac:spMkLst>
        </pc:spChg>
      </pc:sldChg>
    </pc:docChg>
  </pc:docChgLst>
  <pc:docChgLst>
    <pc:chgData name="Restivo, Charlyne" userId="282307bd-acc9-497b-8942-bd4f20928e29" providerId="ADAL" clId="{62A831A1-4081-4D96-9FB5-3F8A5D71E278}"/>
    <pc:docChg chg="undo custSel addSld delSld modSld sldOrd">
      <pc:chgData name="Restivo, Charlyne" userId="282307bd-acc9-497b-8942-bd4f20928e29" providerId="ADAL" clId="{62A831A1-4081-4D96-9FB5-3F8A5D71E278}" dt="2021-12-07T07:48:51.846" v="66" actId="20577"/>
      <pc:docMkLst>
        <pc:docMk/>
      </pc:docMkLst>
      <pc:sldChg chg="addSp delSp modSp">
        <pc:chgData name="Restivo, Charlyne" userId="282307bd-acc9-497b-8942-bd4f20928e29" providerId="ADAL" clId="{62A831A1-4081-4D96-9FB5-3F8A5D71E278}" dt="2021-12-05T16:16:45.738" v="42" actId="20578"/>
        <pc:sldMkLst>
          <pc:docMk/>
          <pc:sldMk cId="2895990249" sldId="256"/>
        </pc:sldMkLst>
        <pc:spChg chg="mod">
          <ac:chgData name="Restivo, Charlyne" userId="282307bd-acc9-497b-8942-bd4f20928e29" providerId="ADAL" clId="{62A831A1-4081-4D96-9FB5-3F8A5D71E278}" dt="2021-12-05T16:16:45.738" v="42" actId="20578"/>
          <ac:spMkLst>
            <pc:docMk/>
            <pc:sldMk cId="2895990249" sldId="256"/>
            <ac:spMk id="6" creationId="{00000000-0000-0000-0000-000000000000}"/>
          </ac:spMkLst>
        </pc:spChg>
        <pc:picChg chg="add del mod">
          <ac:chgData name="Restivo, Charlyne" userId="282307bd-acc9-497b-8942-bd4f20928e29" providerId="ADAL" clId="{62A831A1-4081-4D96-9FB5-3F8A5D71E278}" dt="2021-12-05T15:40:12.729" v="17" actId="478"/>
          <ac:picMkLst>
            <pc:docMk/>
            <pc:sldMk cId="2895990249" sldId="256"/>
            <ac:picMk id="7" creationId="{291A8969-D22B-4F91-9E8F-53E822192A0C}"/>
          </ac:picMkLst>
        </pc:picChg>
        <pc:picChg chg="del">
          <ac:chgData name="Restivo, Charlyne" userId="282307bd-acc9-497b-8942-bd4f20928e29" providerId="ADAL" clId="{62A831A1-4081-4D96-9FB5-3F8A5D71E278}" dt="2021-12-05T15:39:38.841" v="0" actId="478"/>
          <ac:picMkLst>
            <pc:docMk/>
            <pc:sldMk cId="2895990249" sldId="256"/>
            <ac:picMk id="8" creationId="{187E144F-F6AC-4560-8052-5DC6E9C3D434}"/>
          </ac:picMkLst>
        </pc:picChg>
        <pc:picChg chg="add">
          <ac:chgData name="Restivo, Charlyne" userId="282307bd-acc9-497b-8942-bd4f20928e29" providerId="ADAL" clId="{62A831A1-4081-4D96-9FB5-3F8A5D71E278}" dt="2021-12-05T15:40:13.959" v="18"/>
          <ac:picMkLst>
            <pc:docMk/>
            <pc:sldMk cId="2895990249" sldId="256"/>
            <ac:picMk id="9" creationId="{D05DC154-3492-439E-8B88-BD874C65247A}"/>
          </ac:picMkLst>
        </pc:picChg>
      </pc:sldChg>
      <pc:sldChg chg="addSp delSp modSp">
        <pc:chgData name="Restivo, Charlyne" userId="282307bd-acc9-497b-8942-bd4f20928e29" providerId="ADAL" clId="{62A831A1-4081-4D96-9FB5-3F8A5D71E278}" dt="2021-12-07T07:48:51.846" v="66" actId="20577"/>
        <pc:sldMkLst>
          <pc:docMk/>
          <pc:sldMk cId="3253547988" sldId="257"/>
        </pc:sldMkLst>
        <pc:spChg chg="mod">
          <ac:chgData name="Restivo, Charlyne" userId="282307bd-acc9-497b-8942-bd4f20928e29" providerId="ADAL" clId="{62A831A1-4081-4D96-9FB5-3F8A5D71E278}" dt="2021-12-07T07:48:51.846" v="66" actId="20577"/>
          <ac:spMkLst>
            <pc:docMk/>
            <pc:sldMk cId="3253547988" sldId="257"/>
            <ac:spMk id="6" creationId="{00000000-0000-0000-0000-000000000000}"/>
          </ac:spMkLst>
        </pc:spChg>
        <pc:picChg chg="del">
          <ac:chgData name="Restivo, Charlyne" userId="282307bd-acc9-497b-8942-bd4f20928e29" providerId="ADAL" clId="{62A831A1-4081-4D96-9FB5-3F8A5D71E278}" dt="2021-12-05T15:39:58.232" v="11" actId="478"/>
          <ac:picMkLst>
            <pc:docMk/>
            <pc:sldMk cId="3253547988" sldId="257"/>
            <ac:picMk id="2" creationId="{856303C8-6859-43A9-8A46-735750E50B58}"/>
          </ac:picMkLst>
        </pc:picChg>
        <pc:picChg chg="add mod">
          <ac:chgData name="Restivo, Charlyne" userId="282307bd-acc9-497b-8942-bd4f20928e29" providerId="ADAL" clId="{62A831A1-4081-4D96-9FB5-3F8A5D71E278}" dt="2021-12-05T15:40:03.688" v="14" actId="1076"/>
          <ac:picMkLst>
            <pc:docMk/>
            <pc:sldMk cId="3253547988" sldId="257"/>
            <ac:picMk id="8" creationId="{3BDEAC82-D6C1-4182-A91F-E827E1DD817F}"/>
          </ac:picMkLst>
        </pc:picChg>
      </pc:sldChg>
      <pc:sldChg chg="addSp delSp modSp">
        <pc:chgData name="Restivo, Charlyne" userId="282307bd-acc9-497b-8942-bd4f20928e29" providerId="ADAL" clId="{62A831A1-4081-4D96-9FB5-3F8A5D71E278}" dt="2021-12-06T14:18:13.518" v="64" actId="20577"/>
        <pc:sldMkLst>
          <pc:docMk/>
          <pc:sldMk cId="3983520988" sldId="259"/>
        </pc:sldMkLst>
        <pc:spChg chg="mod">
          <ac:chgData name="Restivo, Charlyne" userId="282307bd-acc9-497b-8942-bd4f20928e29" providerId="ADAL" clId="{62A831A1-4081-4D96-9FB5-3F8A5D71E278}" dt="2021-12-06T14:18:13.518" v="64" actId="20577"/>
          <ac:spMkLst>
            <pc:docMk/>
            <pc:sldMk cId="3983520988" sldId="259"/>
            <ac:spMk id="6" creationId="{00000000-0000-0000-0000-000000000000}"/>
          </ac:spMkLst>
        </pc:spChg>
        <pc:picChg chg="del mod">
          <ac:chgData name="Restivo, Charlyne" userId="282307bd-acc9-497b-8942-bd4f20928e29" providerId="ADAL" clId="{62A831A1-4081-4D96-9FB5-3F8A5D71E278}" dt="2021-12-05T15:40:16.251" v="20" actId="478"/>
          <ac:picMkLst>
            <pc:docMk/>
            <pc:sldMk cId="3983520988" sldId="259"/>
            <ac:picMk id="2" creationId="{856303C8-6859-43A9-8A46-735750E50B58}"/>
          </ac:picMkLst>
        </pc:picChg>
        <pc:picChg chg="add">
          <ac:chgData name="Restivo, Charlyne" userId="282307bd-acc9-497b-8942-bd4f20928e29" providerId="ADAL" clId="{62A831A1-4081-4D96-9FB5-3F8A5D71E278}" dt="2021-12-05T15:40:17.739" v="21"/>
          <ac:picMkLst>
            <pc:docMk/>
            <pc:sldMk cId="3983520988" sldId="259"/>
            <ac:picMk id="8" creationId="{75F0E05A-2299-49EC-B90C-DD72402DC0E4}"/>
          </ac:picMkLst>
        </pc:picChg>
      </pc:sldChg>
      <pc:sldChg chg="new del">
        <pc:chgData name="Restivo, Charlyne" userId="282307bd-acc9-497b-8942-bd4f20928e29" providerId="ADAL" clId="{62A831A1-4081-4D96-9FB5-3F8A5D71E278}" dt="2021-12-06T10:30:39.121" v="44" actId="680"/>
        <pc:sldMkLst>
          <pc:docMk/>
          <pc:sldMk cId="600535529" sldId="260"/>
        </pc:sldMkLst>
      </pc:sldChg>
      <pc:sldChg chg="addSp delSp modSp add del ord">
        <pc:chgData name="Restivo, Charlyne" userId="282307bd-acc9-497b-8942-bd4f20928e29" providerId="ADAL" clId="{62A831A1-4081-4D96-9FB5-3F8A5D71E278}" dt="2021-12-06T10:31:03.176" v="54" actId="2890"/>
        <pc:sldMkLst>
          <pc:docMk/>
          <pc:sldMk cId="2655758925" sldId="260"/>
        </pc:sldMkLst>
        <pc:spChg chg="add del">
          <ac:chgData name="Restivo, Charlyne" userId="282307bd-acc9-497b-8942-bd4f20928e29" providerId="ADAL" clId="{62A831A1-4081-4D96-9FB5-3F8A5D71E278}" dt="2021-12-06T10:31:00.617" v="50" actId="478"/>
          <ac:spMkLst>
            <pc:docMk/>
            <pc:sldMk cId="2655758925" sldId="260"/>
            <ac:spMk id="2" creationId="{1E35F92F-437B-46EB-9F1C-9D12BCE145AC}"/>
          </ac:spMkLst>
        </pc:spChg>
        <pc:spChg chg="add del mod">
          <ac:chgData name="Restivo, Charlyne" userId="282307bd-acc9-497b-8942-bd4f20928e29" providerId="ADAL" clId="{62A831A1-4081-4D96-9FB5-3F8A5D71E278}" dt="2021-12-06T10:31:01.520" v="52" actId="6549"/>
          <ac:spMkLst>
            <pc:docMk/>
            <pc:sldMk cId="2655758925" sldId="260"/>
            <ac:spMk id="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BFCD9A-9334-4463-BB21-628C9BFF7A3D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DF49E4-A675-46EA-8102-23D3F9CD6B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676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DF49E4-A675-46EA-8102-23D3F9CD6B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1682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DF49E4-A675-46EA-8102-23D3F9CD6BE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032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DF49E4-A675-46EA-8102-23D3F9CD6BE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806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228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033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603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501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498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396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748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458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695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040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97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988BC-7F5B-4C4F-B279-54AF0FAD40BF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255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3884" y="1753666"/>
            <a:ext cx="2558116" cy="51043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44104" y="0"/>
            <a:ext cx="1047896" cy="1152686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0"/>
            <a:ext cx="9144000" cy="53264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700" b="1" dirty="0">
                <a:solidFill>
                  <a:srgbClr val="007DB9"/>
                </a:solidFill>
              </a:rPr>
              <a:t>CxO MEETING AGENDA</a:t>
            </a:r>
            <a:br>
              <a:rPr lang="en-US" sz="2700" b="1" dirty="0">
                <a:solidFill>
                  <a:srgbClr val="007DB9"/>
                </a:solidFill>
              </a:rPr>
            </a:br>
            <a:endParaRPr lang="en-GB" sz="2700" b="1" dirty="0">
              <a:solidFill>
                <a:srgbClr val="007DB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09241" y="1703658"/>
            <a:ext cx="10839305" cy="495520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b="1" dirty="0"/>
              <a:t>Opening Remarks and Welcome                                                                                 </a:t>
            </a:r>
            <a:r>
              <a:rPr lang="en-US" i="1" dirty="0"/>
              <a:t>15:00-15:10 (10min)</a:t>
            </a:r>
          </a:p>
          <a:p>
            <a:pPr marL="342900" indent="-342900">
              <a:buFont typeface="+mj-lt"/>
              <a:buAutoNum type="arabicPeriod"/>
            </a:pPr>
            <a:endParaRPr lang="en-US" b="1" dirty="0"/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Adoption of Agenda</a:t>
            </a:r>
          </a:p>
          <a:p>
            <a:r>
              <a:rPr lang="en-US" b="1" dirty="0"/>
              <a:t>			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en-US" b="1" dirty="0"/>
              <a:t>Executive Briefings </a:t>
            </a:r>
            <a:r>
              <a:rPr lang="en-US" dirty="0"/>
              <a:t>				                                        </a:t>
            </a:r>
            <a:r>
              <a:rPr lang="en-US" i="1" dirty="0"/>
              <a:t>15:10-15:20 (10min)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>
                <a:cs typeface="Calibri"/>
              </a:rPr>
              <a:t>WTSA-2020: Updates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>
                <a:cs typeface="Calibri"/>
              </a:rPr>
              <a:t>Outcomes from previous </a:t>
            </a:r>
            <a:r>
              <a:rPr lang="en-US" dirty="0" err="1">
                <a:cs typeface="Calibri"/>
              </a:rPr>
              <a:t>CxO</a:t>
            </a:r>
            <a:r>
              <a:rPr lang="en-US" dirty="0">
                <a:cs typeface="Calibri"/>
              </a:rPr>
              <a:t> meeting</a:t>
            </a:r>
            <a:endParaRPr dirty="0"/>
          </a:p>
          <a:p>
            <a:endParaRPr lang="en-US" sz="1600" b="1" dirty="0"/>
          </a:p>
          <a:p>
            <a:pPr marL="342900" indent="-342900">
              <a:buFont typeface="+mj-lt"/>
              <a:buAutoNum type="arabicPeriod" startAt="4"/>
            </a:pPr>
            <a:r>
              <a:rPr lang="en-US" b="1" dirty="0"/>
              <a:t>Theme: 5G						                      </a:t>
            </a:r>
            <a:r>
              <a:rPr lang="en-US" i="1" dirty="0"/>
              <a:t>15:20-16:20 (60min)</a:t>
            </a:r>
            <a:endParaRPr lang="en-US" i="1" dirty="0">
              <a:cs typeface="Calibri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GB" dirty="0"/>
              <a:t>Building 5G Network to Accelerate Monetization (du) </a:t>
            </a:r>
            <a:endParaRPr lang="en-GB" dirty="0">
              <a:cs typeface="Calibri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dirty="0">
                <a:cs typeface="Calibri"/>
              </a:rPr>
              <a:t>Monetarizing 5G/role of private networks – “5G Big Inversion” (Nokia Bell Labs)</a:t>
            </a:r>
            <a:endParaRPr lang="en-US" b="1" i="1" baseline="30000" dirty="0">
              <a:solidFill>
                <a:srgbClr val="FF000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GB" dirty="0">
                <a:cs typeface="Calibri"/>
              </a:rPr>
              <a:t>Network sharing (China Telecom)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dirty="0">
                <a:cs typeface="Calibri"/>
              </a:rPr>
              <a:t>5G Empowering Digital Transformation (ZTE)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dirty="0"/>
              <a:t>Update on LCA &amp; LiFi (pureLiFi)</a:t>
            </a:r>
          </a:p>
          <a:p>
            <a:pPr marL="800100" lvl="1" indent="-342900">
              <a:buFontTx/>
              <a:buAutoNum type="arabicPeriod"/>
            </a:pPr>
            <a:r>
              <a:rPr lang="en-GB" dirty="0">
                <a:cs typeface="Calibri"/>
              </a:rPr>
              <a:t>Open RAN (Etisalat)	</a:t>
            </a:r>
            <a:r>
              <a:rPr lang="en-GB" sz="1600" dirty="0"/>
              <a:t>		</a:t>
            </a:r>
          </a:p>
          <a:p>
            <a:pPr marL="800100" lvl="1" indent="-342900">
              <a:buFont typeface="+mj-lt"/>
              <a:buAutoNum type="arabicPeriod"/>
            </a:pPr>
            <a:endParaRPr lang="en-GB" sz="1600" dirty="0"/>
          </a:p>
          <a:p>
            <a:pPr lvl="1"/>
            <a:endParaRPr lang="en-US" sz="1600" dirty="0"/>
          </a:p>
          <a:p>
            <a:endParaRPr lang="en-US" sz="1600" i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E35F92F-437B-46EB-9F1C-9D12BCE145AC}"/>
              </a:ext>
            </a:extLst>
          </p:cNvPr>
          <p:cNvSpPr/>
          <p:nvPr/>
        </p:nvSpPr>
        <p:spPr>
          <a:xfrm>
            <a:off x="0" y="1280583"/>
            <a:ext cx="12192000" cy="237672"/>
          </a:xfrm>
          <a:prstGeom prst="rect">
            <a:avLst/>
          </a:prstGeom>
          <a:solidFill>
            <a:srgbClr val="007DB9"/>
          </a:solidFill>
          <a:ln>
            <a:solidFill>
              <a:srgbClr val="007C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i="1" dirty="0"/>
              <a:t>                         Welcome coffee 							           14:30</a:t>
            </a:r>
            <a:endParaRPr lang="en-GB" sz="16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05DC154-3492-439E-8B88-BD874C6524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99627" y="239591"/>
            <a:ext cx="2044477" cy="83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990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3884" y="1753666"/>
            <a:ext cx="2558116" cy="51043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44104" y="16824"/>
            <a:ext cx="1047896" cy="1152686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0"/>
            <a:ext cx="9144000" cy="53264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700" b="1" dirty="0">
                <a:solidFill>
                  <a:srgbClr val="007DB9"/>
                </a:solidFill>
              </a:rPr>
              <a:t>CxO MEETING AGENDA</a:t>
            </a:r>
            <a:br>
              <a:rPr lang="en-US" sz="2700" b="1" dirty="0">
                <a:solidFill>
                  <a:schemeClr val="tx2"/>
                </a:solidFill>
              </a:rPr>
            </a:br>
            <a:endParaRPr lang="en-GB" sz="2700" b="1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63133" y="1232891"/>
            <a:ext cx="10525861" cy="449353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/>
            <a:endParaRPr lang="en-GB" b="1" dirty="0">
              <a:solidFill>
                <a:prstClr val="black"/>
              </a:solidFill>
            </a:endParaRPr>
          </a:p>
          <a:p>
            <a:pPr marL="342900" indent="-342900">
              <a:buFont typeface="+mj-lt"/>
              <a:buAutoNum type="arabicPeriod" startAt="5"/>
            </a:pPr>
            <a:r>
              <a:rPr lang="en-GB" b="1" dirty="0">
                <a:solidFill>
                  <a:prstClr val="black"/>
                </a:solidFill>
                <a:cs typeface="Calibri"/>
              </a:rPr>
              <a:t>Theme: ICT Energy Efficiency and Carbon Reduction Requirements</a:t>
            </a:r>
            <a:r>
              <a:rPr lang="en-GB" dirty="0">
                <a:solidFill>
                  <a:prstClr val="black"/>
                </a:solidFill>
                <a:cs typeface="Calibri"/>
              </a:rPr>
              <a:t>		</a:t>
            </a:r>
            <a:r>
              <a:rPr lang="en-GB" i="1" dirty="0">
                <a:solidFill>
                  <a:prstClr val="black"/>
                </a:solidFill>
                <a:cs typeface="Calibri"/>
              </a:rPr>
              <a:t>16:20-16:30 (10min)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dirty="0">
                <a:solidFill>
                  <a:prstClr val="black"/>
                </a:solidFill>
                <a:cs typeface="Calibri"/>
              </a:rPr>
              <a:t>Green Networks (Orange)</a:t>
            </a:r>
          </a:p>
          <a:p>
            <a:pPr lvl="1"/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pPr marL="342900" indent="-342900">
              <a:buFont typeface="+mj-lt"/>
              <a:buAutoNum type="arabicPeriod" startAt="6"/>
            </a:pPr>
            <a:endParaRPr lang="en-GB" b="1" dirty="0">
              <a:solidFill>
                <a:prstClr val="black"/>
              </a:solidFill>
            </a:endParaRPr>
          </a:p>
          <a:p>
            <a:pPr marL="342900" indent="-342900">
              <a:buFont typeface="+mj-lt"/>
              <a:buAutoNum type="arabicPeriod" startAt="6"/>
            </a:pPr>
            <a:r>
              <a:rPr lang="en-GB" b="1" dirty="0">
                <a:solidFill>
                  <a:prstClr val="black"/>
                </a:solidFill>
              </a:rPr>
              <a:t>Theme: AI, ML and Academia Involvement in the ICT Sector</a:t>
            </a:r>
            <a:r>
              <a:rPr lang="en-GB" dirty="0">
                <a:solidFill>
                  <a:prstClr val="black"/>
                </a:solidFill>
              </a:rPr>
              <a:t>			</a:t>
            </a:r>
            <a:r>
              <a:rPr lang="en-GB" i="1" dirty="0">
                <a:solidFill>
                  <a:prstClr val="black"/>
                </a:solidFill>
              </a:rPr>
              <a:t>17:00-17:30 (30min)</a:t>
            </a:r>
            <a:endParaRPr lang="en-GB" i="1" dirty="0">
              <a:solidFill>
                <a:srgbClr val="000000"/>
              </a:solidFill>
              <a:cs typeface="Calibri"/>
            </a:endParaRPr>
          </a:p>
          <a:p>
            <a:pPr marL="800100" lvl="1" indent="-342900">
              <a:buAutoNum type="arabicPeriod"/>
            </a:pPr>
            <a:r>
              <a:rPr lang="en-GB" dirty="0">
                <a:solidFill>
                  <a:srgbClr val="000000"/>
                </a:solidFill>
                <a:cs typeface="Calibri"/>
              </a:rPr>
              <a:t>AI &amp; ML as future game changers in MENA (du)</a:t>
            </a:r>
            <a:endParaRPr lang="en-GB" dirty="0">
              <a:cs typeface="Calibri"/>
            </a:endParaRPr>
          </a:p>
          <a:p>
            <a:pPr marL="800100" lvl="1" indent="-342900">
              <a:buAutoNum type="arabicPeriod" startAt="2"/>
            </a:pPr>
            <a:r>
              <a:rPr lang="en-GB" dirty="0">
                <a:solidFill>
                  <a:srgbClr val="000000"/>
                </a:solidFill>
                <a:cs typeface="Calibri"/>
              </a:rPr>
              <a:t>AI &amp; Multimedia (Huawei)</a:t>
            </a:r>
          </a:p>
          <a:p>
            <a:pPr marL="800100" lvl="1" indent="-342900">
              <a:buAutoNum type="arabicPeriod" startAt="2"/>
            </a:pPr>
            <a:r>
              <a:rPr lang="en-GB" dirty="0">
                <a:solidFill>
                  <a:srgbClr val="000000"/>
                </a:solidFill>
                <a:cs typeface="Calibri"/>
              </a:rPr>
              <a:t>AI and Road Safety (</a:t>
            </a:r>
            <a:r>
              <a:rPr lang="en-GB" dirty="0"/>
              <a:t>Autonomous Drivers Alliance</a:t>
            </a:r>
            <a:r>
              <a:rPr lang="en-GB" dirty="0">
                <a:solidFill>
                  <a:srgbClr val="000000"/>
                </a:solidFill>
                <a:cs typeface="Calibri"/>
              </a:rPr>
              <a:t>)</a:t>
            </a:r>
            <a:endParaRPr lang="en-GB" sz="1600" dirty="0"/>
          </a:p>
          <a:p>
            <a:endParaRPr lang="en-US" b="1" dirty="0">
              <a:solidFill>
                <a:prstClr val="black"/>
              </a:solidFill>
            </a:endParaRPr>
          </a:p>
          <a:p>
            <a:pPr marL="342900" indent="-342900">
              <a:buFont typeface="+mj-lt"/>
              <a:buAutoNum type="arabicPeriod" startAt="7"/>
            </a:pPr>
            <a:r>
              <a:rPr lang="en-US" b="1" dirty="0">
                <a:solidFill>
                  <a:prstClr val="black"/>
                </a:solidFill>
              </a:rPr>
              <a:t>Theme: ICT Supply Chain							</a:t>
            </a:r>
            <a:r>
              <a:rPr lang="en-US" i="1" dirty="0">
                <a:solidFill>
                  <a:prstClr val="black"/>
                </a:solidFill>
              </a:rPr>
              <a:t>17:30-18:00 (30</a:t>
            </a:r>
            <a:r>
              <a:rPr lang="en-US" i="1" dirty="0"/>
              <a:t>min)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>
                <a:solidFill>
                  <a:prstClr val="black"/>
                </a:solidFill>
                <a:cs typeface="Calibri"/>
              </a:rPr>
              <a:t>SCS 9001 Supply Chain Security Standard – (TIA)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>
                <a:solidFill>
                  <a:prstClr val="black"/>
                </a:solidFill>
                <a:cs typeface="Calibri"/>
              </a:rPr>
              <a:t>Threat Intelligence Informed Supply Chain Security (Sama Partners)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>
                <a:solidFill>
                  <a:prstClr val="black"/>
                </a:solidFill>
                <a:cs typeface="Calibri"/>
              </a:rPr>
              <a:t>5G Supply Chain Standard – (ATIS)</a:t>
            </a:r>
            <a:endParaRPr lang="en-US" sz="1600" dirty="0"/>
          </a:p>
          <a:p>
            <a:endParaRPr lang="en-US" sz="1600" i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D9F185-9585-4F33-82F0-3081CDEAAED6}"/>
              </a:ext>
            </a:extLst>
          </p:cNvPr>
          <p:cNvSpPr/>
          <p:nvPr/>
        </p:nvSpPr>
        <p:spPr>
          <a:xfrm>
            <a:off x="0" y="2367727"/>
            <a:ext cx="12192000" cy="237673"/>
          </a:xfrm>
          <a:prstGeom prst="rect">
            <a:avLst/>
          </a:prstGeom>
          <a:solidFill>
            <a:srgbClr val="007DB9"/>
          </a:solidFill>
          <a:ln>
            <a:solidFill>
              <a:srgbClr val="007C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i="1" dirty="0"/>
              <a:t>                             </a:t>
            </a:r>
          </a:p>
          <a:p>
            <a:endParaRPr lang="en-US" i="1" dirty="0"/>
          </a:p>
          <a:p>
            <a:r>
              <a:rPr lang="en-US" i="1" dirty="0"/>
              <a:t>                        </a:t>
            </a:r>
            <a:r>
              <a:rPr lang="en-GB" sz="1600" i="1" dirty="0"/>
              <a:t>Coffee Break and Group Photo                                                                                                            	16:30-17:00 (30min)</a:t>
            </a:r>
          </a:p>
          <a:p>
            <a:r>
              <a:rPr lang="en-GB" dirty="0"/>
              <a:t>=</a:t>
            </a:r>
          </a:p>
          <a:p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BDEAC82-D6C1-4182-A91F-E827E1DD81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99627" y="239591"/>
            <a:ext cx="2044477" cy="83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547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3884" y="1753666"/>
            <a:ext cx="2558116" cy="51043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44104" y="16824"/>
            <a:ext cx="1047896" cy="1152686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0"/>
            <a:ext cx="9144000" cy="53264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700" b="1" dirty="0">
                <a:solidFill>
                  <a:srgbClr val="007DB9"/>
                </a:solidFill>
              </a:rPr>
              <a:t>CxO MEETING AGENDA</a:t>
            </a:r>
            <a:br>
              <a:rPr lang="en-US" sz="2700" b="1" dirty="0">
                <a:solidFill>
                  <a:schemeClr val="tx2"/>
                </a:solidFill>
              </a:rPr>
            </a:br>
            <a:endParaRPr lang="en-GB" sz="2700" b="1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3495" y="1536779"/>
            <a:ext cx="10839240" cy="36009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/>
            <a:endParaRPr lang="en-GB" b="1" dirty="0">
              <a:solidFill>
                <a:prstClr val="black"/>
              </a:solidFill>
            </a:endParaRPr>
          </a:p>
          <a:p>
            <a:pPr marL="342900" indent="-342900">
              <a:buFont typeface="+mj-lt"/>
              <a:buAutoNum type="arabicPeriod" startAt="8"/>
            </a:pPr>
            <a:r>
              <a:rPr lang="en-US" b="1" dirty="0">
                <a:solidFill>
                  <a:prstClr val="black"/>
                </a:solidFill>
              </a:rPr>
              <a:t>Theme: Network Performance</a:t>
            </a:r>
            <a:r>
              <a:rPr lang="en-US" dirty="0">
                <a:solidFill>
                  <a:prstClr val="black"/>
                </a:solidFill>
              </a:rPr>
              <a:t>						</a:t>
            </a:r>
            <a:r>
              <a:rPr lang="en-US" i="1" dirty="0">
                <a:solidFill>
                  <a:prstClr val="black"/>
                </a:solidFill>
              </a:rPr>
              <a:t>18:00-18:10 (10min)</a:t>
            </a:r>
            <a:r>
              <a:rPr lang="en-US" i="1" dirty="0">
                <a:solidFill>
                  <a:schemeClr val="bg1"/>
                </a:solidFill>
              </a:rPr>
              <a:t>min)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>
                <a:solidFill>
                  <a:prstClr val="black"/>
                </a:solidFill>
              </a:rPr>
              <a:t>Network Performance in Global Comparison (Umlaut)</a:t>
            </a:r>
            <a:r>
              <a:rPr lang="en-GB" sz="1600" dirty="0"/>
              <a:t>	</a:t>
            </a:r>
          </a:p>
          <a:p>
            <a:endParaRPr lang="en-US" b="1" dirty="0">
              <a:solidFill>
                <a:prstClr val="black"/>
              </a:solidFill>
            </a:endParaRPr>
          </a:p>
          <a:p>
            <a:pPr marL="342900" indent="-342900">
              <a:buFont typeface="+mj-lt"/>
              <a:buAutoNum type="arabicPeriod" startAt="9"/>
            </a:pPr>
            <a:r>
              <a:rPr lang="en-US" b="1" dirty="0">
                <a:solidFill>
                  <a:prstClr val="black"/>
                </a:solidFill>
              </a:rPr>
              <a:t>Theme: Advice from Industry CxOs to TSB Director on:				</a:t>
            </a:r>
            <a:r>
              <a:rPr lang="en-US" dirty="0">
                <a:solidFill>
                  <a:prstClr val="black"/>
                </a:solidFill>
              </a:rPr>
              <a:t>18:10-18:30 </a:t>
            </a:r>
            <a:r>
              <a:rPr lang="en-US" i="1" dirty="0">
                <a:solidFill>
                  <a:prstClr val="black"/>
                </a:solidFill>
              </a:rPr>
              <a:t>(20min)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>
                <a:solidFill>
                  <a:prstClr val="black"/>
                </a:solidFill>
              </a:rPr>
              <a:t>ITU-T Study Group structure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>
                <a:solidFill>
                  <a:prstClr val="black"/>
                </a:solidFill>
              </a:rPr>
              <a:t>Requirements for standard development processes, particularly ITU-T processes during and after         COVID-19 pandemic</a:t>
            </a:r>
          </a:p>
          <a:p>
            <a:pPr marL="342900" lvl="0" indent="-342900">
              <a:buAutoNum type="arabicPeriod" startAt="9"/>
            </a:pPr>
            <a:endParaRPr lang="en-US" dirty="0">
              <a:solidFill>
                <a:prstClr val="black"/>
              </a:solidFill>
              <a:cs typeface="Calibri"/>
            </a:endParaRPr>
          </a:p>
          <a:p>
            <a:pPr marL="342900" indent="-342900">
              <a:buFont typeface="+mj-lt"/>
              <a:buAutoNum type="arabicPeriod" startAt="9"/>
            </a:pPr>
            <a:r>
              <a:rPr lang="en-GB" b="1" dirty="0">
                <a:solidFill>
                  <a:prstClr val="black"/>
                </a:solidFill>
                <a:cs typeface="Calibri"/>
              </a:rPr>
              <a:t>Adoption of Communiqué and Closing </a:t>
            </a:r>
            <a:r>
              <a:rPr lang="en-GB" dirty="0">
                <a:solidFill>
                  <a:prstClr val="black"/>
                </a:solidFill>
                <a:cs typeface="Calibri"/>
              </a:rPr>
              <a:t> 					18:30-19:00 </a:t>
            </a:r>
            <a:r>
              <a:rPr lang="en-GB" i="1" dirty="0">
                <a:solidFill>
                  <a:prstClr val="black"/>
                </a:solidFill>
                <a:cs typeface="Calibri"/>
              </a:rPr>
              <a:t>(30min)</a:t>
            </a:r>
          </a:p>
          <a:p>
            <a:pPr marL="342900" indent="-342900">
              <a:buFont typeface="+mj-lt"/>
              <a:buAutoNum type="arabicPeriod" startAt="9"/>
            </a:pPr>
            <a:endParaRPr lang="en-GB" sz="1600" dirty="0">
              <a:solidFill>
                <a:prstClr val="black"/>
              </a:solidFill>
              <a:cs typeface="Calibri"/>
            </a:endParaRPr>
          </a:p>
          <a:p>
            <a:endParaRPr lang="en-US" sz="1600" dirty="0"/>
          </a:p>
          <a:p>
            <a:endParaRPr lang="en-US" sz="1600" i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62F6688-3566-4B12-AE01-CB8AFC23F380}"/>
              </a:ext>
            </a:extLst>
          </p:cNvPr>
          <p:cNvSpPr/>
          <p:nvPr/>
        </p:nvSpPr>
        <p:spPr>
          <a:xfrm>
            <a:off x="0" y="4697362"/>
            <a:ext cx="12192000" cy="250722"/>
          </a:xfrm>
          <a:prstGeom prst="rect">
            <a:avLst/>
          </a:prstGeom>
          <a:solidFill>
            <a:srgbClr val="007CB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	</a:t>
            </a:r>
            <a:r>
              <a:rPr lang="en-US" i="1" dirty="0"/>
              <a:t>Dinner at Karam Restaurant							 19:00-21:00</a:t>
            </a:r>
            <a:endParaRPr lang="en-GB" i="1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5F0E05A-2299-49EC-B90C-DD72402DC0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99627" y="239591"/>
            <a:ext cx="2044477" cy="83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520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E1F2BCDC71C84BAC2A4329D7776EB3" ma:contentTypeVersion="2" ma:contentTypeDescription="Create a new document." ma:contentTypeScope="" ma:versionID="22662d7cfc8d727ae3ff5ffb2ab7c412">
  <xsd:schema xmlns:xsd="http://www.w3.org/2001/XMLSchema" xmlns:xs="http://www.w3.org/2001/XMLSchema" xmlns:p="http://schemas.microsoft.com/office/2006/metadata/properties" xmlns:ns1="http://schemas.microsoft.com/sharepoint/v3" xmlns:ns2="07f874d8-1985-4211-bd75-0b16975e87a8" targetNamespace="http://schemas.microsoft.com/office/2006/metadata/properties" ma:root="true" ma:fieldsID="7669a0de88b2ae686171c3652f8df146" ns1:_="" ns2:_="">
    <xsd:import namespace="http://schemas.microsoft.com/sharepoint/v3"/>
    <xsd:import namespace="07f874d8-1985-4211-bd75-0b16975e87a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f874d8-1985-4211-bd75-0b16975e87a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A401F8B-4F24-4F96-A0B1-BD9DE0BC57B4}"/>
</file>

<file path=customXml/itemProps2.xml><?xml version="1.0" encoding="utf-8"?>
<ds:datastoreItem xmlns:ds="http://schemas.openxmlformats.org/officeDocument/2006/customXml" ds:itemID="{0367548F-1EF5-4741-AFA6-D22FA1DC9030}"/>
</file>

<file path=customXml/itemProps3.xml><?xml version="1.0" encoding="utf-8"?>
<ds:datastoreItem xmlns:ds="http://schemas.openxmlformats.org/officeDocument/2006/customXml" ds:itemID="{4B28117E-9926-4C3D-919E-4106E7304EEE}"/>
</file>

<file path=docProps/app.xml><?xml version="1.0" encoding="utf-8"?>
<Properties xmlns="http://schemas.openxmlformats.org/officeDocument/2006/extended-properties" xmlns:vt="http://schemas.openxmlformats.org/officeDocument/2006/docPropsVTypes">
  <TotalTime>2253</TotalTime>
  <Words>49</Words>
  <Application>Microsoft Office PowerPoint</Application>
  <PresentationFormat>Widescreen</PresentationFormat>
  <Paragraphs>53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ITU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Author</dc:creator>
  <cp:lastModifiedBy>CR, ITU/TSB</cp:lastModifiedBy>
  <cp:revision>121</cp:revision>
  <dcterms:created xsi:type="dcterms:W3CDTF">2017-11-30T15:43:56Z</dcterms:created>
  <dcterms:modified xsi:type="dcterms:W3CDTF">2021-12-07T07:48:59Z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0x010100D8E1F2BCDC71C84BAC2A4329D7776EB3</vt:lpwstr>
  </property>
</Properties>
</file>