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86" autoAdjust="0"/>
  </p:normalViewPr>
  <p:slideViewPr>
    <p:cSldViewPr snapToGrid="0">
      <p:cViewPr varScale="1">
        <p:scale>
          <a:sx n="65" d="100"/>
          <a:sy n="65" d="100"/>
        </p:scale>
        <p:origin x="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FCD9A-9334-4463-BB21-628C9BFF7A3D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F49E4-A675-46EA-8102-23D3F9CD6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67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682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F49E4-A675-46EA-8102-23D3F9CD6B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287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22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03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0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50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49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9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74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9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4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97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988BC-7F5B-4C4F-B279-54AF0FAD40BF}" type="datetimeFigureOut">
              <a:rPr lang="en-GB" smtClean="0"/>
              <a:t>07/09/2019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FF52D-B7BB-4EAB-9ADD-03D50FA37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25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5019" y="47087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700" b="1" dirty="0">
                <a:solidFill>
                  <a:schemeClr val="tx2"/>
                </a:solidFill>
              </a:rPr>
              <a:t>CTO MEETING AGENDA</a:t>
            </a:r>
            <a:br>
              <a:rPr lang="en-US" sz="2700" b="1" dirty="0">
                <a:solidFill>
                  <a:schemeClr val="tx2"/>
                </a:solidFill>
              </a:rPr>
            </a:br>
            <a:endParaRPr lang="en-GB" sz="27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6812" y="1329481"/>
            <a:ext cx="11987646" cy="50167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Opening </a:t>
            </a:r>
            <a:r>
              <a:rPr lang="en-US" sz="1600" b="1" dirty="0" smtClean="0"/>
              <a:t>Remarks and Welcome                                                                         </a:t>
            </a:r>
            <a:r>
              <a:rPr lang="en-US" sz="1600" dirty="0" smtClean="0"/>
              <a:t>09:30-09:45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endParaRPr lang="en-US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600" b="1" dirty="0" smtClean="0"/>
              <a:t>Adoption </a:t>
            </a:r>
            <a:r>
              <a:rPr lang="en-US" sz="1600" b="1" dirty="0"/>
              <a:t>of </a:t>
            </a:r>
            <a:r>
              <a:rPr lang="en-US" sz="1600" b="1" dirty="0" smtClean="0"/>
              <a:t>Agenda</a:t>
            </a:r>
          </a:p>
          <a:p>
            <a:r>
              <a:rPr lang="en-US" sz="1600" b="1" dirty="0"/>
              <a:t>			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b="1" dirty="0"/>
              <a:t>Executive Briefings </a:t>
            </a:r>
            <a:r>
              <a:rPr lang="en-US" sz="1600" dirty="0"/>
              <a:t>				                    09:45-10:30</a:t>
            </a:r>
          </a:p>
          <a:p>
            <a:r>
              <a:rPr lang="en-US" sz="1600" dirty="0"/>
              <a:t>         1. CJK Communiqué</a:t>
            </a:r>
          </a:p>
          <a:p>
            <a:r>
              <a:rPr lang="en-US" sz="1600" dirty="0"/>
              <a:t>         2. WRC-19 </a:t>
            </a:r>
            <a:endParaRPr lang="en-US" sz="1600" b="1" baseline="30000" dirty="0">
              <a:solidFill>
                <a:srgbClr val="FF0000"/>
              </a:solidFill>
            </a:endParaRPr>
          </a:p>
          <a:p>
            <a:r>
              <a:rPr lang="en-US" sz="1600" dirty="0"/>
              <a:t>         3. WTSA-20</a:t>
            </a:r>
          </a:p>
          <a:p>
            <a:r>
              <a:rPr lang="en-US" sz="1600" dirty="0"/>
              <a:t>	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1600" b="1" dirty="0" smtClean="0"/>
              <a:t>Interaction </a:t>
            </a:r>
            <a:r>
              <a:rPr lang="en-US" sz="1600" b="1" dirty="0"/>
              <a:t>between ITU and Open Source</a:t>
            </a:r>
          </a:p>
          <a:p>
            <a:endParaRPr lang="en-US" sz="1600" i="1" dirty="0"/>
          </a:p>
          <a:p>
            <a:r>
              <a:rPr lang="en-US" sz="1600" i="1" dirty="0"/>
              <a:t>Coffee Break and Group Photo					10:30-11:00</a:t>
            </a:r>
          </a:p>
          <a:p>
            <a:endParaRPr lang="en-GB" sz="1600" dirty="0"/>
          </a:p>
          <a:p>
            <a:pPr marL="342900" indent="-342900">
              <a:buFont typeface="+mj-lt"/>
              <a:buAutoNum type="arabicPeriod" startAt="5"/>
            </a:pPr>
            <a:r>
              <a:rPr lang="en-US" sz="1600" b="1" dirty="0" smtClean="0"/>
              <a:t>Theme</a:t>
            </a:r>
            <a:r>
              <a:rPr lang="en-US" sz="1600" b="1" dirty="0"/>
              <a:t>: Enabling the 5G Vision				</a:t>
            </a:r>
            <a:r>
              <a:rPr lang="en-US" sz="1600" dirty="0"/>
              <a:t>11:00-13:00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cs typeface="Calibri"/>
              </a:rPr>
              <a:t>5G security standards gap </a:t>
            </a:r>
            <a:r>
              <a:rPr lang="en-US" sz="1600" i="1" dirty="0">
                <a:cs typeface="Calibri"/>
              </a:rPr>
              <a:t>(TELUS)</a:t>
            </a:r>
            <a:r>
              <a:rPr lang="en-US" sz="1600" b="1" baseline="30000" dirty="0">
                <a:solidFill>
                  <a:srgbClr val="FF0000"/>
                </a:solidFill>
              </a:rPr>
              <a:t> </a:t>
            </a:r>
            <a:endParaRPr lang="en-US" sz="1600" i="1" dirty="0"/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Cybersecurity challenges from a </a:t>
            </a:r>
            <a:r>
              <a:rPr lang="en-US" sz="1600" smtClean="0"/>
              <a:t>standards perspective</a:t>
            </a:r>
            <a:endParaRPr lang="en-US" sz="1000" b="1" dirty="0" smtClean="0">
              <a:solidFill>
                <a:srgbClr val="FF0000"/>
              </a:solidFill>
              <a:cs typeface="Calibri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sz="1600" dirty="0" smtClean="0"/>
              <a:t>Infrastructure sharing (incl. MOCN) (TELUS)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5G </a:t>
            </a:r>
            <a:r>
              <a:rPr lang="en-US" sz="1600" dirty="0"/>
              <a:t>as Driver for Improved </a:t>
            </a:r>
            <a:r>
              <a:rPr lang="en-US" sz="1600" dirty="0" err="1"/>
              <a:t>QoS</a:t>
            </a:r>
            <a:r>
              <a:rPr lang="en-US" sz="1600" dirty="0"/>
              <a:t> and </a:t>
            </a:r>
            <a:r>
              <a:rPr lang="en-US" sz="1600" dirty="0" err="1"/>
              <a:t>QoE</a:t>
            </a:r>
            <a:r>
              <a:rPr lang="en-US" sz="1600" dirty="0"/>
              <a:t> in Digital Solutions </a:t>
            </a:r>
            <a:r>
              <a:rPr lang="en-US" sz="1600" i="1" dirty="0"/>
              <a:t>(Global Voice Group)</a:t>
            </a: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89599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3884" y="1753666"/>
            <a:ext cx="2558116" cy="5104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047896" cy="115268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4251" y="43703"/>
            <a:ext cx="9144000" cy="53264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700" b="1" dirty="0">
                <a:solidFill>
                  <a:schemeClr val="tx2"/>
                </a:solidFill>
              </a:rPr>
              <a:t>CTO MEETING AGENDA</a:t>
            </a:r>
            <a:br>
              <a:rPr lang="en-US" sz="2700" b="1" dirty="0">
                <a:solidFill>
                  <a:schemeClr val="tx2"/>
                </a:solidFill>
              </a:rPr>
            </a:br>
            <a:endParaRPr lang="en-GB" sz="27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1092" y="1240202"/>
            <a:ext cx="11987646" cy="329320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1600" i="1" dirty="0"/>
          </a:p>
          <a:p>
            <a:r>
              <a:rPr lang="en-US" sz="1600" i="1" dirty="0"/>
              <a:t>Lunch Break                                                                                                                     </a:t>
            </a:r>
            <a:r>
              <a:rPr lang="en-US" sz="1600" i="1" dirty="0" smtClean="0"/>
              <a:t>                                   13:00-14:00</a:t>
            </a:r>
            <a:endParaRPr lang="en-US" sz="1600" i="1" dirty="0"/>
          </a:p>
          <a:p>
            <a:endParaRPr lang="en-US" sz="1600" i="1" dirty="0"/>
          </a:p>
          <a:p>
            <a:pPr marL="342900" indent="-342900">
              <a:buFont typeface="+mj-lt"/>
              <a:buAutoNum type="arabicPeriod" startAt="5"/>
            </a:pPr>
            <a:r>
              <a:rPr lang="en-US" sz="1600" b="1" dirty="0">
                <a:solidFill>
                  <a:prstClr val="black"/>
                </a:solidFill>
              </a:rPr>
              <a:t>Theme: Enabling the 5G Vision (</a:t>
            </a:r>
            <a:r>
              <a:rPr lang="en-US" sz="1600" b="1" dirty="0" err="1">
                <a:solidFill>
                  <a:prstClr val="black"/>
                </a:solidFill>
              </a:rPr>
              <a:t>contd</a:t>
            </a:r>
            <a:r>
              <a:rPr lang="en-US" sz="1600" b="1" dirty="0">
                <a:solidFill>
                  <a:prstClr val="black"/>
                </a:solidFill>
              </a:rPr>
              <a:t>)				</a:t>
            </a:r>
            <a:r>
              <a:rPr lang="en-US" sz="1600" b="1" dirty="0" smtClean="0">
                <a:solidFill>
                  <a:prstClr val="black"/>
                </a:solidFill>
              </a:rPr>
              <a:t>                                   </a:t>
            </a:r>
            <a:r>
              <a:rPr lang="en-US" sz="1600" dirty="0" smtClean="0"/>
              <a:t>14:00-15:30</a:t>
            </a:r>
            <a:endParaRPr lang="en-GB" sz="1600" dirty="0" smtClean="0"/>
          </a:p>
          <a:p>
            <a:pPr marL="800100" lvl="1" indent="-342900">
              <a:buFont typeface="+mj-lt"/>
              <a:buAutoNum type="arabicPeriod" startAt="5"/>
            </a:pPr>
            <a:r>
              <a:rPr lang="en-GB" sz="1600" dirty="0" smtClean="0"/>
              <a:t>How telecom operators can capitalize on their 5G investment? (</a:t>
            </a:r>
            <a:r>
              <a:rPr lang="en-GB" sz="1600" dirty="0" err="1" smtClean="0"/>
              <a:t>Tunisie</a:t>
            </a:r>
            <a:r>
              <a:rPr lang="en-GB" sz="1600" dirty="0" smtClean="0"/>
              <a:t> Telecom)</a:t>
            </a:r>
            <a:endParaRPr lang="en-US" sz="1600" dirty="0"/>
          </a:p>
          <a:p>
            <a:pPr marL="800100" lvl="1" indent="-342900">
              <a:buFont typeface="+mj-lt"/>
              <a:buAutoNum type="arabicPeriod" startAt="5"/>
            </a:pPr>
            <a:r>
              <a:rPr lang="en-GB" sz="1600" dirty="0" smtClean="0"/>
              <a:t>An </a:t>
            </a:r>
            <a:r>
              <a:rPr lang="en-GB" sz="1600" dirty="0"/>
              <a:t>insight post the early launch of 5G (</a:t>
            </a:r>
            <a:r>
              <a:rPr lang="en-GB" sz="1600" dirty="0" smtClean="0"/>
              <a:t>du)</a:t>
            </a:r>
          </a:p>
          <a:p>
            <a:pPr marL="800100" lvl="1" indent="-342900">
              <a:buFont typeface="+mj-lt"/>
              <a:buAutoNum type="arabicPeriod" startAt="5"/>
            </a:pPr>
            <a:r>
              <a:rPr lang="en-US" sz="1600" dirty="0" smtClean="0"/>
              <a:t>Evolution </a:t>
            </a:r>
            <a:r>
              <a:rPr lang="en-US" sz="1600" dirty="0"/>
              <a:t>to 6G </a:t>
            </a:r>
            <a:r>
              <a:rPr lang="en-US" sz="1600" i="1" dirty="0"/>
              <a:t>(</a:t>
            </a:r>
            <a:r>
              <a:rPr lang="en-US" sz="1600" i="1" dirty="0" smtClean="0"/>
              <a:t>Nokia)</a:t>
            </a:r>
          </a:p>
          <a:p>
            <a:pPr marL="800100" lvl="1" indent="-342900">
              <a:buFont typeface="+mj-lt"/>
              <a:buAutoNum type="arabicPeriod" startAt="5"/>
            </a:pPr>
            <a:r>
              <a:rPr lang="en-US" sz="1600" dirty="0" smtClean="0"/>
              <a:t>Future </a:t>
            </a:r>
            <a:r>
              <a:rPr lang="en-US" sz="1600" dirty="0"/>
              <a:t>of optical communications </a:t>
            </a:r>
            <a:r>
              <a:rPr lang="en-US" sz="1600" i="1" dirty="0"/>
              <a:t>(Huawei</a:t>
            </a:r>
            <a:r>
              <a:rPr lang="en-US" sz="1600" i="1" dirty="0" smtClean="0"/>
              <a:t>)</a:t>
            </a:r>
          </a:p>
          <a:p>
            <a:pPr marL="800100" lvl="1" indent="-342900">
              <a:buFont typeface="+mj-lt"/>
              <a:buAutoNum type="arabicPeriod" startAt="5"/>
            </a:pPr>
            <a:r>
              <a:rPr lang="en-US" sz="1600" dirty="0"/>
              <a:t>5G+AI enabling intelligent network </a:t>
            </a:r>
            <a:r>
              <a:rPr lang="en-US" sz="1600" i="1" dirty="0"/>
              <a:t>(China </a:t>
            </a:r>
            <a:r>
              <a:rPr lang="en-US" sz="1600" i="1" dirty="0" smtClean="0"/>
              <a:t>Mobile)</a:t>
            </a:r>
            <a:endParaRPr lang="en-US" sz="1600" b="1" dirty="0"/>
          </a:p>
          <a:p>
            <a:pPr lvl="1"/>
            <a:endParaRPr lang="en-US" sz="1600" b="1" dirty="0" smtClean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en-US" sz="1600" b="1" dirty="0" smtClean="0">
                <a:solidFill>
                  <a:prstClr val="black"/>
                </a:solidFill>
              </a:rPr>
              <a:t>One-day </a:t>
            </a:r>
            <a:r>
              <a:rPr lang="en-US" sz="1600" b="1" dirty="0">
                <a:solidFill>
                  <a:prstClr val="black"/>
                </a:solidFill>
              </a:rPr>
              <a:t>workshop on “The Turing test for autonomous driving”</a:t>
            </a:r>
          </a:p>
          <a:p>
            <a:endParaRPr lang="en-US" sz="1600" b="1" dirty="0" smtClean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 startAt="7"/>
            </a:pPr>
            <a:r>
              <a:rPr lang="en-US" sz="1600" b="1" dirty="0">
                <a:solidFill>
                  <a:prstClr val="black"/>
                </a:solidFill>
              </a:rPr>
              <a:t>Adoption of Communiqué and Closing	</a:t>
            </a:r>
            <a:r>
              <a:rPr lang="en-US" sz="1600" dirty="0"/>
              <a:t>			</a:t>
            </a:r>
            <a:r>
              <a:rPr lang="en-US" sz="1600" dirty="0" smtClean="0"/>
              <a:t>                                   15:30-16:00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7137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1F2BCDC71C84BAC2A4329D7776EB3" ma:contentTypeVersion="2" ma:contentTypeDescription="Create a new document." ma:contentTypeScope="" ma:versionID="22662d7cfc8d727ae3ff5ffb2ab7c412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7669a0de88b2ae686171c3652f8df146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C18C3A2-BB8A-410B-B5BD-AF0A1C1A25B3}"/>
</file>

<file path=customXml/itemProps2.xml><?xml version="1.0" encoding="utf-8"?>
<ds:datastoreItem xmlns:ds="http://schemas.openxmlformats.org/officeDocument/2006/customXml" ds:itemID="{0367548F-1EF5-4741-AFA6-D22FA1DC9030}"/>
</file>

<file path=customXml/itemProps3.xml><?xml version="1.0" encoding="utf-8"?>
<ds:datastoreItem xmlns:ds="http://schemas.openxmlformats.org/officeDocument/2006/customXml" ds:itemID="{4B28117E-9926-4C3D-919E-4106E7304EEE}"/>
</file>

<file path=docProps/app.xml><?xml version="1.0" encoding="utf-8"?>
<Properties xmlns="http://schemas.openxmlformats.org/officeDocument/2006/extended-properties" xmlns:vt="http://schemas.openxmlformats.org/officeDocument/2006/docPropsVTypes">
  <TotalTime>1773</TotalTime>
  <Words>30</Words>
  <Application>Microsoft Office PowerPoint</Application>
  <PresentationFormat>Widescreen</PresentationFormat>
  <Paragraphs>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Author</cp:lastModifiedBy>
  <cp:revision>82</cp:revision>
  <dcterms:created xsi:type="dcterms:W3CDTF">2017-11-30T15:43:56Z</dcterms:created>
  <dcterms:modified xsi:type="dcterms:W3CDTF">2019-09-07T21:13:09Z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0x010100D8E1F2BCDC71C84BAC2A4329D7776EB3</vt:lpwstr>
  </property>
</Properties>
</file>