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jpeg" ContentType="image/jpeg"/>
  <Default Extension="emf" ContentType="image/x-emf"/>
  <Default Extension="xml" ContentType="application/xml"/>
  <Default Extension="vml" ContentType="application/vnd.openxmlformats-officedocument.vmlDrawing"/>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34.xml" ContentType="application/vnd.openxmlformats-officedocument.presentationml.slide+xml"/>
  <Override PartName="/ppt/slides/slide36.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35.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Masters/notesMaster1.xml" ContentType="application/vnd.openxmlformats-officedocument.presentationml.notesMaster+xml"/>
  <Override PartName="/ppt/diagrams/drawing1.xml" ContentType="application/vnd.ms-office.drawingml.diagramDrawing+xml"/>
  <Override PartName="/ppt/theme/theme1.xml" ContentType="application/vnd.openxmlformats-officedocument.theme+xml"/>
  <Override PartName="/ppt/diagrams/colors1.xml" ContentType="application/vnd.openxmlformats-officedocument.drawingml.diagramColors+xml"/>
  <Override PartName="/ppt/diagrams/layout1.xml" ContentType="application/vnd.openxmlformats-officedocument.drawingml.diagramLayout+xml"/>
  <Override PartName="/ppt/diagrams/quickStyle1.xml" ContentType="application/vnd.openxmlformats-officedocument.drawingml.diagramStyl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30" r:id="rId2"/>
    <p:sldId id="458" r:id="rId3"/>
    <p:sldId id="319" r:id="rId4"/>
    <p:sldId id="444" r:id="rId5"/>
    <p:sldId id="332" r:id="rId6"/>
    <p:sldId id="321" r:id="rId7"/>
    <p:sldId id="462" r:id="rId8"/>
    <p:sldId id="323" r:id="rId9"/>
    <p:sldId id="459" r:id="rId10"/>
    <p:sldId id="460" r:id="rId11"/>
    <p:sldId id="461" r:id="rId12"/>
    <p:sldId id="324" r:id="rId13"/>
    <p:sldId id="325" r:id="rId14"/>
    <p:sldId id="326" r:id="rId15"/>
    <p:sldId id="296" r:id="rId16"/>
    <p:sldId id="441" r:id="rId17"/>
    <p:sldId id="429" r:id="rId18"/>
    <p:sldId id="433" r:id="rId19"/>
    <p:sldId id="327" r:id="rId20"/>
    <p:sldId id="437" r:id="rId21"/>
    <p:sldId id="438" r:id="rId22"/>
    <p:sldId id="439" r:id="rId23"/>
    <p:sldId id="328" r:id="rId24"/>
    <p:sldId id="297" r:id="rId25"/>
    <p:sldId id="450" r:id="rId26"/>
    <p:sldId id="451" r:id="rId27"/>
    <p:sldId id="452" r:id="rId28"/>
    <p:sldId id="291" r:id="rId29"/>
    <p:sldId id="293" r:id="rId30"/>
    <p:sldId id="294" r:id="rId31"/>
    <p:sldId id="456" r:id="rId32"/>
    <p:sldId id="431" r:id="rId33"/>
    <p:sldId id="453" r:id="rId34"/>
    <p:sldId id="455" r:id="rId35"/>
    <p:sldId id="454" r:id="rId36"/>
    <p:sldId id="449" r:id="rId37"/>
  </p:sldIdLst>
  <p:sldSz cx="9144000" cy="6858000" type="screen4x3"/>
  <p:notesSz cx="7099300" cy="10234613"/>
  <p:defaultTextStyle>
    <a:defPPr>
      <a:defRPr lang="sv-S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FFB7"/>
    <a:srgbClr val="E2FFA7"/>
    <a:srgbClr val="CC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3369" autoAdjust="0"/>
  </p:normalViewPr>
  <p:slideViewPr>
    <p:cSldViewPr>
      <p:cViewPr varScale="1">
        <p:scale>
          <a:sx n="68" d="100"/>
          <a:sy n="68" d="100"/>
        </p:scale>
        <p:origin x="-1446" y="-20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09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8801DB-8B4D-4420-A37B-E131C0BFF8B0}" type="doc">
      <dgm:prSet loTypeId="urn:microsoft.com/office/officeart/2005/8/layout/cycle4#1" loCatId="relationship" qsTypeId="urn:microsoft.com/office/officeart/2005/8/quickstyle/simple1" qsCatId="simple" csTypeId="urn:microsoft.com/office/officeart/2005/8/colors/accent2_3" csCatId="accent2" phldr="1"/>
      <dgm:spPr/>
      <dgm:t>
        <a:bodyPr/>
        <a:lstStyle/>
        <a:p>
          <a:endParaRPr lang="en-US"/>
        </a:p>
      </dgm:t>
    </dgm:pt>
    <dgm:pt modelId="{9C647AC2-F0DE-4F85-8F16-C8DB4A5CCDFF}">
      <dgm:prSet phldrT="[Text]" custT="1"/>
      <dgm:spPr/>
      <dgm:t>
        <a:bodyPr/>
        <a:lstStyle/>
        <a:p>
          <a:r>
            <a:rPr lang="de-AT" sz="1400" b="1" dirty="0" smtClean="0"/>
            <a:t>Regulators</a:t>
          </a:r>
          <a:endParaRPr lang="en-US" sz="1400" b="1" dirty="0"/>
        </a:p>
      </dgm:t>
    </dgm:pt>
    <dgm:pt modelId="{0DB0E97F-D4A9-4BB0-8B89-DB0C77BF34A9}" type="parTrans" cxnId="{E7FEAE48-1278-45B1-B65F-0D9F4D67B27E}">
      <dgm:prSet/>
      <dgm:spPr/>
      <dgm:t>
        <a:bodyPr/>
        <a:lstStyle/>
        <a:p>
          <a:endParaRPr lang="en-US"/>
        </a:p>
      </dgm:t>
    </dgm:pt>
    <dgm:pt modelId="{15D31B32-AD90-4CAB-AAFE-1192B13FB564}" type="sibTrans" cxnId="{E7FEAE48-1278-45B1-B65F-0D9F4D67B27E}">
      <dgm:prSet/>
      <dgm:spPr/>
      <dgm:t>
        <a:bodyPr/>
        <a:lstStyle/>
        <a:p>
          <a:endParaRPr lang="en-US"/>
        </a:p>
      </dgm:t>
    </dgm:pt>
    <dgm:pt modelId="{04ED3CF1-741C-4DBC-B713-90B29CA1F605}">
      <dgm:prSet phldrT="[Text]" custT="1"/>
      <dgm:spPr/>
      <dgm:t>
        <a:bodyPr/>
        <a:lstStyle/>
        <a:p>
          <a:r>
            <a:rPr lang="de-AT" sz="1400" dirty="0" smtClean="0"/>
            <a:t>EC</a:t>
          </a:r>
          <a:endParaRPr lang="en-US" sz="1400" dirty="0"/>
        </a:p>
      </dgm:t>
    </dgm:pt>
    <dgm:pt modelId="{492C850F-BE1E-41AA-971C-B626D64C868D}" type="parTrans" cxnId="{091752B3-0170-4456-8964-2992640C9BE2}">
      <dgm:prSet/>
      <dgm:spPr/>
      <dgm:t>
        <a:bodyPr/>
        <a:lstStyle/>
        <a:p>
          <a:endParaRPr lang="en-US"/>
        </a:p>
      </dgm:t>
    </dgm:pt>
    <dgm:pt modelId="{E369D825-4CEE-48FC-A53B-684D573FD553}" type="sibTrans" cxnId="{091752B3-0170-4456-8964-2992640C9BE2}">
      <dgm:prSet/>
      <dgm:spPr/>
      <dgm:t>
        <a:bodyPr/>
        <a:lstStyle/>
        <a:p>
          <a:endParaRPr lang="en-US"/>
        </a:p>
      </dgm:t>
    </dgm:pt>
    <dgm:pt modelId="{414FC3D0-B49A-4C2C-BE92-95EDC09F6EC7}">
      <dgm:prSet phldrT="[Text]" custT="1"/>
      <dgm:spPr/>
      <dgm:t>
        <a:bodyPr/>
        <a:lstStyle/>
        <a:p>
          <a:r>
            <a:rPr lang="de-AT" sz="1400" b="1" dirty="0" err="1" smtClean="0"/>
            <a:t>Sectors</a:t>
          </a:r>
          <a:endParaRPr lang="en-US" sz="1400" b="1" dirty="0"/>
        </a:p>
      </dgm:t>
    </dgm:pt>
    <dgm:pt modelId="{779F5522-9F49-4454-836A-50D83B14BD40}" type="parTrans" cxnId="{FF017F7A-30F3-4E7D-A5B1-3C89B5E86CA2}">
      <dgm:prSet/>
      <dgm:spPr/>
      <dgm:t>
        <a:bodyPr/>
        <a:lstStyle/>
        <a:p>
          <a:endParaRPr lang="en-US"/>
        </a:p>
      </dgm:t>
    </dgm:pt>
    <dgm:pt modelId="{44C8BF98-5F02-49E4-97E6-7FAFC5EB010B}" type="sibTrans" cxnId="{FF017F7A-30F3-4E7D-A5B1-3C89B5E86CA2}">
      <dgm:prSet/>
      <dgm:spPr/>
      <dgm:t>
        <a:bodyPr/>
        <a:lstStyle/>
        <a:p>
          <a:endParaRPr lang="en-US"/>
        </a:p>
      </dgm:t>
    </dgm:pt>
    <dgm:pt modelId="{69F5C390-735B-49F0-B9D0-47809F16A0BA}">
      <dgm:prSet phldrT="[Text]" custT="1"/>
      <dgm:spPr/>
      <dgm:t>
        <a:bodyPr/>
        <a:lstStyle/>
        <a:p>
          <a:r>
            <a:rPr lang="de-AT" sz="1400" dirty="0" smtClean="0"/>
            <a:t>Health</a:t>
          </a:r>
          <a:endParaRPr lang="en-US" sz="1400" dirty="0"/>
        </a:p>
      </dgm:t>
    </dgm:pt>
    <dgm:pt modelId="{90AA87BF-89E9-41D5-9E3B-11DE64007DDB}" type="parTrans" cxnId="{0B6482A9-DFEF-46C2-8FE1-24853B06A579}">
      <dgm:prSet/>
      <dgm:spPr/>
      <dgm:t>
        <a:bodyPr/>
        <a:lstStyle/>
        <a:p>
          <a:endParaRPr lang="en-US"/>
        </a:p>
      </dgm:t>
    </dgm:pt>
    <dgm:pt modelId="{5C7B2B7F-CE6A-484B-BD8B-9A5B0BDFD694}" type="sibTrans" cxnId="{0B6482A9-DFEF-46C2-8FE1-24853B06A579}">
      <dgm:prSet/>
      <dgm:spPr/>
      <dgm:t>
        <a:bodyPr/>
        <a:lstStyle/>
        <a:p>
          <a:endParaRPr lang="en-US"/>
        </a:p>
      </dgm:t>
    </dgm:pt>
    <dgm:pt modelId="{CD23AAA7-8581-4C93-9E84-A93FC97DECCE}">
      <dgm:prSet phldrT="[Text]" custT="1"/>
      <dgm:spPr/>
      <dgm:t>
        <a:bodyPr/>
        <a:lstStyle/>
        <a:p>
          <a:r>
            <a:rPr lang="de-AT" sz="1400" b="1" dirty="0" smtClean="0"/>
            <a:t>Research</a:t>
          </a:r>
          <a:endParaRPr lang="en-US" sz="1400" b="1" dirty="0"/>
        </a:p>
      </dgm:t>
    </dgm:pt>
    <dgm:pt modelId="{FC68CF90-2CD3-41D1-ABF9-DF4B254FAB1A}" type="parTrans" cxnId="{4BA5453C-AE0F-472E-B2C2-7488131C5A0F}">
      <dgm:prSet/>
      <dgm:spPr/>
      <dgm:t>
        <a:bodyPr/>
        <a:lstStyle/>
        <a:p>
          <a:endParaRPr lang="en-US"/>
        </a:p>
      </dgm:t>
    </dgm:pt>
    <dgm:pt modelId="{F841F5B4-E97C-4E59-BD05-843633E0F452}" type="sibTrans" cxnId="{4BA5453C-AE0F-472E-B2C2-7488131C5A0F}">
      <dgm:prSet/>
      <dgm:spPr/>
      <dgm:t>
        <a:bodyPr/>
        <a:lstStyle/>
        <a:p>
          <a:endParaRPr lang="en-US"/>
        </a:p>
      </dgm:t>
    </dgm:pt>
    <dgm:pt modelId="{62913199-AAA1-475C-9D10-02B390F1AB4A}">
      <dgm:prSet phldrT="[Text]" custT="1"/>
      <dgm:spPr/>
      <dgm:t>
        <a:bodyPr/>
        <a:lstStyle/>
        <a:p>
          <a:r>
            <a:rPr lang="de-AT" sz="1400" dirty="0" smtClean="0"/>
            <a:t>FP8</a:t>
          </a:r>
          <a:endParaRPr lang="en-US" sz="1400" dirty="0"/>
        </a:p>
      </dgm:t>
    </dgm:pt>
    <dgm:pt modelId="{210EFC7C-C56A-42A9-B33C-179BC63421A1}" type="parTrans" cxnId="{7FE06EA5-0069-484F-B4FE-CB072424D83B}">
      <dgm:prSet/>
      <dgm:spPr/>
      <dgm:t>
        <a:bodyPr/>
        <a:lstStyle/>
        <a:p>
          <a:endParaRPr lang="en-US"/>
        </a:p>
      </dgm:t>
    </dgm:pt>
    <dgm:pt modelId="{6EF34990-4458-44C5-824A-EEB072164B3B}" type="sibTrans" cxnId="{7FE06EA5-0069-484F-B4FE-CB072424D83B}">
      <dgm:prSet/>
      <dgm:spPr/>
      <dgm:t>
        <a:bodyPr/>
        <a:lstStyle/>
        <a:p>
          <a:endParaRPr lang="en-US"/>
        </a:p>
      </dgm:t>
    </dgm:pt>
    <dgm:pt modelId="{A68E7255-55BF-41FC-979F-B7F98D7728B6}">
      <dgm:prSet phldrT="[Text]" custT="1"/>
      <dgm:spPr/>
      <dgm:t>
        <a:bodyPr/>
        <a:lstStyle/>
        <a:p>
          <a:r>
            <a:rPr lang="de-AT" sz="1400" b="1" dirty="0" err="1" smtClean="0"/>
            <a:t>Standardi-zation</a:t>
          </a:r>
          <a:endParaRPr lang="en-US" sz="1400" b="1" dirty="0"/>
        </a:p>
      </dgm:t>
    </dgm:pt>
    <dgm:pt modelId="{70B4763D-6CEE-4516-8DCA-C2CC70D9D273}" type="parTrans" cxnId="{16F91E9F-763B-433C-A87A-324000D811B6}">
      <dgm:prSet/>
      <dgm:spPr/>
      <dgm:t>
        <a:bodyPr/>
        <a:lstStyle/>
        <a:p>
          <a:endParaRPr lang="en-US"/>
        </a:p>
      </dgm:t>
    </dgm:pt>
    <dgm:pt modelId="{F2425C03-ECB5-4269-ADE8-699B8446E8C2}" type="sibTrans" cxnId="{16F91E9F-763B-433C-A87A-324000D811B6}">
      <dgm:prSet/>
      <dgm:spPr/>
      <dgm:t>
        <a:bodyPr/>
        <a:lstStyle/>
        <a:p>
          <a:endParaRPr lang="en-US"/>
        </a:p>
      </dgm:t>
    </dgm:pt>
    <dgm:pt modelId="{E5D428E5-583B-44EC-878A-E4EA0FCB8F89}">
      <dgm:prSet phldrT="[Text]" custT="1"/>
      <dgm:spPr/>
      <dgm:t>
        <a:bodyPr tIns="0"/>
        <a:lstStyle/>
        <a:p>
          <a:r>
            <a:rPr lang="de-AT" sz="1400" dirty="0" smtClean="0"/>
            <a:t>ISOC</a:t>
          </a:r>
          <a:endParaRPr lang="en-US" sz="1400" dirty="0"/>
        </a:p>
      </dgm:t>
    </dgm:pt>
    <dgm:pt modelId="{72FB88F1-47C7-40CC-8BDB-24B9E0B22F28}" type="parTrans" cxnId="{A4B4AF39-2BEC-476E-B0F6-1BC3F5E07A43}">
      <dgm:prSet/>
      <dgm:spPr/>
      <dgm:t>
        <a:bodyPr/>
        <a:lstStyle/>
        <a:p>
          <a:endParaRPr lang="en-US"/>
        </a:p>
      </dgm:t>
    </dgm:pt>
    <dgm:pt modelId="{ABA6018C-588A-4166-9790-D618A4F560EB}" type="sibTrans" cxnId="{A4B4AF39-2BEC-476E-B0F6-1BC3F5E07A43}">
      <dgm:prSet/>
      <dgm:spPr/>
      <dgm:t>
        <a:bodyPr/>
        <a:lstStyle/>
        <a:p>
          <a:endParaRPr lang="en-US"/>
        </a:p>
      </dgm:t>
    </dgm:pt>
    <dgm:pt modelId="{EBE9BEA0-7891-4BED-8993-D622AC056B73}">
      <dgm:prSet phldrT="[Text]" custT="1"/>
      <dgm:spPr/>
      <dgm:t>
        <a:bodyPr/>
        <a:lstStyle/>
        <a:p>
          <a:r>
            <a:rPr lang="de-AT" sz="1400" dirty="0" smtClean="0"/>
            <a:t>Government</a:t>
          </a:r>
          <a:endParaRPr lang="en-US" sz="1400" dirty="0"/>
        </a:p>
      </dgm:t>
    </dgm:pt>
    <dgm:pt modelId="{31170CE4-8A17-4F29-8CE8-D0BA732D4B81}" type="parTrans" cxnId="{01BB676E-2B81-4ED6-9204-27F2AF5DB535}">
      <dgm:prSet/>
      <dgm:spPr/>
      <dgm:t>
        <a:bodyPr/>
        <a:lstStyle/>
        <a:p>
          <a:endParaRPr lang="en-US"/>
        </a:p>
      </dgm:t>
    </dgm:pt>
    <dgm:pt modelId="{3132EA0B-208D-40D0-BEC7-6F523561088D}" type="sibTrans" cxnId="{01BB676E-2B81-4ED6-9204-27F2AF5DB535}">
      <dgm:prSet/>
      <dgm:spPr/>
      <dgm:t>
        <a:bodyPr/>
        <a:lstStyle/>
        <a:p>
          <a:endParaRPr lang="en-US"/>
        </a:p>
      </dgm:t>
    </dgm:pt>
    <dgm:pt modelId="{7ADAC01E-0CBF-4D63-8A90-E8A20C349AA2}">
      <dgm:prSet phldrT="[Text]" custT="1"/>
      <dgm:spPr/>
      <dgm:t>
        <a:bodyPr/>
        <a:lstStyle/>
        <a:p>
          <a:r>
            <a:rPr lang="de-AT" sz="1400" dirty="0" smtClean="0"/>
            <a:t>Financial</a:t>
          </a:r>
          <a:endParaRPr lang="en-US" sz="1400" dirty="0"/>
        </a:p>
      </dgm:t>
    </dgm:pt>
    <dgm:pt modelId="{668734AF-7E6A-4590-B41B-F4F6BEAE67E5}" type="parTrans" cxnId="{DC957FC1-7DCB-401F-87CD-6DF3E2268FE3}">
      <dgm:prSet/>
      <dgm:spPr/>
      <dgm:t>
        <a:bodyPr/>
        <a:lstStyle/>
        <a:p>
          <a:endParaRPr lang="en-US"/>
        </a:p>
      </dgm:t>
    </dgm:pt>
    <dgm:pt modelId="{AD9C1740-29F9-4BE6-874F-B01B86379136}" type="sibTrans" cxnId="{DC957FC1-7DCB-401F-87CD-6DF3E2268FE3}">
      <dgm:prSet/>
      <dgm:spPr/>
      <dgm:t>
        <a:bodyPr/>
        <a:lstStyle/>
        <a:p>
          <a:endParaRPr lang="en-US"/>
        </a:p>
      </dgm:t>
    </dgm:pt>
    <dgm:pt modelId="{558563F7-8F6C-46F0-AFB2-5E6D65D0CFFC}">
      <dgm:prSet phldrT="[Text]" custT="1"/>
      <dgm:spPr/>
      <dgm:t>
        <a:bodyPr/>
        <a:lstStyle/>
        <a:p>
          <a:r>
            <a:rPr lang="de-AT" sz="1400" dirty="0" smtClean="0"/>
            <a:t>Mobile</a:t>
          </a:r>
          <a:endParaRPr lang="en-US" sz="1400" dirty="0"/>
        </a:p>
      </dgm:t>
    </dgm:pt>
    <dgm:pt modelId="{EDEB30A3-D8F9-4E4A-87D2-7025B11EEA6C}" type="parTrans" cxnId="{BA69FE15-68F5-4D2E-9D48-CEF5D60A90CD}">
      <dgm:prSet/>
      <dgm:spPr/>
      <dgm:t>
        <a:bodyPr/>
        <a:lstStyle/>
        <a:p>
          <a:endParaRPr lang="en-US"/>
        </a:p>
      </dgm:t>
    </dgm:pt>
    <dgm:pt modelId="{85B919C6-EFF7-47E2-8CE9-37446D93FE76}" type="sibTrans" cxnId="{BA69FE15-68F5-4D2E-9D48-CEF5D60A90CD}">
      <dgm:prSet/>
      <dgm:spPr/>
      <dgm:t>
        <a:bodyPr/>
        <a:lstStyle/>
        <a:p>
          <a:endParaRPr lang="en-US"/>
        </a:p>
      </dgm:t>
    </dgm:pt>
    <dgm:pt modelId="{CE7FEC94-655F-456E-8E9D-A6F972BE42AA}">
      <dgm:prSet phldrT="[Text]" custT="1"/>
      <dgm:spPr/>
      <dgm:t>
        <a:bodyPr tIns="0"/>
        <a:lstStyle/>
        <a:p>
          <a:r>
            <a:rPr lang="de-AT" sz="1400" dirty="0" smtClean="0"/>
            <a:t>ISO IEC/JTC1</a:t>
          </a:r>
          <a:endParaRPr lang="en-US" sz="1400" dirty="0"/>
        </a:p>
      </dgm:t>
    </dgm:pt>
    <dgm:pt modelId="{A908B5B3-3A99-4FB5-A26C-E9728E7091EB}" type="parTrans" cxnId="{E4848160-A627-4BAE-83BF-D9AFA3F8ED8A}">
      <dgm:prSet/>
      <dgm:spPr/>
      <dgm:t>
        <a:bodyPr/>
        <a:lstStyle/>
        <a:p>
          <a:endParaRPr lang="en-US"/>
        </a:p>
      </dgm:t>
    </dgm:pt>
    <dgm:pt modelId="{313421FB-CCC0-4E41-9B59-49B21387E2ED}" type="sibTrans" cxnId="{E4848160-A627-4BAE-83BF-D9AFA3F8ED8A}">
      <dgm:prSet/>
      <dgm:spPr/>
      <dgm:t>
        <a:bodyPr/>
        <a:lstStyle/>
        <a:p>
          <a:endParaRPr lang="en-US"/>
        </a:p>
      </dgm:t>
    </dgm:pt>
    <dgm:pt modelId="{9FB599E1-16F6-463D-9E2F-F06F4679DA48}">
      <dgm:prSet phldrT="[Text]" custT="1"/>
      <dgm:spPr/>
      <dgm:t>
        <a:bodyPr tIns="0"/>
        <a:lstStyle/>
        <a:p>
          <a:r>
            <a:rPr lang="de-AT" sz="1400" dirty="0" smtClean="0"/>
            <a:t>OASIS</a:t>
          </a:r>
          <a:endParaRPr lang="en-US" sz="1400" dirty="0"/>
        </a:p>
      </dgm:t>
    </dgm:pt>
    <dgm:pt modelId="{EC211C48-9C50-43F8-AF9C-A18B2DD54C66}" type="parTrans" cxnId="{41F875DE-050E-418C-B7DB-63629F388E03}">
      <dgm:prSet/>
      <dgm:spPr/>
      <dgm:t>
        <a:bodyPr/>
        <a:lstStyle/>
        <a:p>
          <a:endParaRPr lang="en-US"/>
        </a:p>
      </dgm:t>
    </dgm:pt>
    <dgm:pt modelId="{6728B5AD-584F-4890-8123-8DC48459CC8A}" type="sibTrans" cxnId="{41F875DE-050E-418C-B7DB-63629F388E03}">
      <dgm:prSet/>
      <dgm:spPr/>
      <dgm:t>
        <a:bodyPr/>
        <a:lstStyle/>
        <a:p>
          <a:endParaRPr lang="en-US"/>
        </a:p>
      </dgm:t>
    </dgm:pt>
    <dgm:pt modelId="{86C33321-0F3D-4D24-A4B4-C31C8A01E855}">
      <dgm:prSet phldrT="[Text]" custT="1"/>
      <dgm:spPr/>
      <dgm:t>
        <a:bodyPr tIns="0"/>
        <a:lstStyle/>
        <a:p>
          <a:r>
            <a:rPr lang="de-AT" sz="1400" dirty="0" err="1" smtClean="0"/>
            <a:t>Kantara</a:t>
          </a:r>
          <a:r>
            <a:rPr lang="de-AT" sz="1400" dirty="0" smtClean="0"/>
            <a:t>, ITU-T, …</a:t>
          </a:r>
          <a:endParaRPr lang="en-US" sz="1400" dirty="0"/>
        </a:p>
      </dgm:t>
    </dgm:pt>
    <dgm:pt modelId="{FF631907-B467-4429-B81F-553EF32889AD}" type="parTrans" cxnId="{F4CA9FB4-7C42-454A-B54F-DFF695465A3E}">
      <dgm:prSet/>
      <dgm:spPr/>
      <dgm:t>
        <a:bodyPr/>
        <a:lstStyle/>
        <a:p>
          <a:endParaRPr lang="en-US"/>
        </a:p>
      </dgm:t>
    </dgm:pt>
    <dgm:pt modelId="{F1DA285B-5863-4CF6-9DBA-6C2902D4BB50}" type="sibTrans" cxnId="{F4CA9FB4-7C42-454A-B54F-DFF695465A3E}">
      <dgm:prSet/>
      <dgm:spPr/>
      <dgm:t>
        <a:bodyPr/>
        <a:lstStyle/>
        <a:p>
          <a:endParaRPr lang="en-US"/>
        </a:p>
      </dgm:t>
    </dgm:pt>
    <dgm:pt modelId="{2E780CAD-91AC-412F-9B10-F5073EEF3046}">
      <dgm:prSet phldrT="[Text]" custT="1"/>
      <dgm:spPr/>
      <dgm:t>
        <a:bodyPr/>
        <a:lstStyle/>
        <a:p>
          <a:r>
            <a:rPr lang="de-AT" sz="1400" dirty="0" smtClean="0"/>
            <a:t>National Regulators</a:t>
          </a:r>
          <a:endParaRPr lang="en-US" sz="1400" dirty="0"/>
        </a:p>
      </dgm:t>
    </dgm:pt>
    <dgm:pt modelId="{A768620C-B972-4423-AFE7-DEAA0582D153}" type="parTrans" cxnId="{69051DBF-7CA7-42D8-9904-B159ADF74AEF}">
      <dgm:prSet/>
      <dgm:spPr/>
      <dgm:t>
        <a:bodyPr/>
        <a:lstStyle/>
        <a:p>
          <a:endParaRPr lang="en-US"/>
        </a:p>
      </dgm:t>
    </dgm:pt>
    <dgm:pt modelId="{2FA7623E-755F-48C1-9E3F-FA00D5E4AC85}" type="sibTrans" cxnId="{69051DBF-7CA7-42D8-9904-B159ADF74AEF}">
      <dgm:prSet/>
      <dgm:spPr/>
      <dgm:t>
        <a:bodyPr/>
        <a:lstStyle/>
        <a:p>
          <a:endParaRPr lang="en-US"/>
        </a:p>
      </dgm:t>
    </dgm:pt>
    <dgm:pt modelId="{0280BC59-FECC-4FE1-9CBB-764AB2C14284}">
      <dgm:prSet custT="1"/>
      <dgm:spPr/>
      <dgm:t>
        <a:bodyPr/>
        <a:lstStyle/>
        <a:p>
          <a:r>
            <a:rPr lang="de-AT" sz="1400" dirty="0" smtClean="0"/>
            <a:t>CIP</a:t>
          </a:r>
          <a:endParaRPr lang="en-US" sz="1400" dirty="0"/>
        </a:p>
      </dgm:t>
    </dgm:pt>
    <dgm:pt modelId="{2D3D78AE-D761-4A46-9AA2-09F51345B1C1}" type="parTrans" cxnId="{59F12B12-7AE2-4DFB-879E-E0D1F9BD1809}">
      <dgm:prSet/>
      <dgm:spPr/>
      <dgm:t>
        <a:bodyPr/>
        <a:lstStyle/>
        <a:p>
          <a:endParaRPr lang="en-US"/>
        </a:p>
      </dgm:t>
    </dgm:pt>
    <dgm:pt modelId="{70425D1D-A37F-4BB1-BA9B-FE9C33E196C5}" type="sibTrans" cxnId="{59F12B12-7AE2-4DFB-879E-E0D1F9BD1809}">
      <dgm:prSet/>
      <dgm:spPr/>
      <dgm:t>
        <a:bodyPr/>
        <a:lstStyle/>
        <a:p>
          <a:endParaRPr lang="en-US"/>
        </a:p>
      </dgm:t>
    </dgm:pt>
    <dgm:pt modelId="{6C69E335-BF1A-4333-B4B9-94438E52878B}">
      <dgm:prSet custT="1"/>
      <dgm:spPr/>
      <dgm:t>
        <a:bodyPr/>
        <a:lstStyle/>
        <a:p>
          <a:r>
            <a:rPr lang="de-AT" sz="1400" dirty="0" smtClean="0"/>
            <a:t>EIT</a:t>
          </a:r>
          <a:endParaRPr lang="en-US" sz="1400" dirty="0"/>
        </a:p>
      </dgm:t>
    </dgm:pt>
    <dgm:pt modelId="{883125F9-66DF-49D9-B527-EA0A5E3AFD4B}" type="parTrans" cxnId="{30F5AA14-717D-4B48-A2C5-4EBE0EBB88BF}">
      <dgm:prSet/>
      <dgm:spPr/>
      <dgm:t>
        <a:bodyPr/>
        <a:lstStyle/>
        <a:p>
          <a:endParaRPr lang="en-US"/>
        </a:p>
      </dgm:t>
    </dgm:pt>
    <dgm:pt modelId="{FA5ACE8B-7C25-4868-BEEB-92EF217A6C92}" type="sibTrans" cxnId="{30F5AA14-717D-4B48-A2C5-4EBE0EBB88BF}">
      <dgm:prSet/>
      <dgm:spPr/>
      <dgm:t>
        <a:bodyPr/>
        <a:lstStyle/>
        <a:p>
          <a:endParaRPr lang="en-US"/>
        </a:p>
      </dgm:t>
    </dgm:pt>
    <dgm:pt modelId="{89878C0B-E4D9-4CAD-A361-BB5040644AD3}">
      <dgm:prSet custT="1"/>
      <dgm:spPr/>
      <dgm:t>
        <a:bodyPr/>
        <a:lstStyle/>
        <a:p>
          <a:r>
            <a:rPr lang="de-AT" sz="1400" dirty="0" smtClean="0"/>
            <a:t>ESF</a:t>
          </a:r>
          <a:endParaRPr lang="en-US" sz="1400" dirty="0"/>
        </a:p>
      </dgm:t>
    </dgm:pt>
    <dgm:pt modelId="{7D20D3A2-BFF5-4107-975E-A71373F6F5CD}" type="parTrans" cxnId="{E0F1FABD-24F2-4490-B583-036A42BA585E}">
      <dgm:prSet/>
      <dgm:spPr/>
      <dgm:t>
        <a:bodyPr/>
        <a:lstStyle/>
        <a:p>
          <a:endParaRPr lang="en-US"/>
        </a:p>
      </dgm:t>
    </dgm:pt>
    <dgm:pt modelId="{4828A255-9836-4078-8892-33C45C9C6B0D}" type="sibTrans" cxnId="{E0F1FABD-24F2-4490-B583-036A42BA585E}">
      <dgm:prSet/>
      <dgm:spPr/>
      <dgm:t>
        <a:bodyPr/>
        <a:lstStyle/>
        <a:p>
          <a:endParaRPr lang="en-US"/>
        </a:p>
      </dgm:t>
    </dgm:pt>
    <dgm:pt modelId="{191AAAFC-2359-4901-951E-7C2C021A9C2C}">
      <dgm:prSet phldrT="[Text]" custT="1"/>
      <dgm:spPr/>
      <dgm:t>
        <a:bodyPr/>
        <a:lstStyle/>
        <a:p>
          <a:endParaRPr lang="en-US" sz="1400" dirty="0"/>
        </a:p>
      </dgm:t>
    </dgm:pt>
    <dgm:pt modelId="{7381B300-5C16-4FE0-9D2D-CFA7D91ECFF0}" type="parTrans" cxnId="{E19B6B43-C158-4C73-9966-A3EF08289942}">
      <dgm:prSet/>
      <dgm:spPr/>
      <dgm:t>
        <a:bodyPr/>
        <a:lstStyle/>
        <a:p>
          <a:endParaRPr lang="de-AT"/>
        </a:p>
      </dgm:t>
    </dgm:pt>
    <dgm:pt modelId="{3FE1E96B-C05F-4CE7-AEE1-4AAC1758087F}" type="sibTrans" cxnId="{E19B6B43-C158-4C73-9966-A3EF08289942}">
      <dgm:prSet/>
      <dgm:spPr/>
      <dgm:t>
        <a:bodyPr/>
        <a:lstStyle/>
        <a:p>
          <a:endParaRPr lang="de-AT"/>
        </a:p>
      </dgm:t>
    </dgm:pt>
    <dgm:pt modelId="{5FB36160-BB83-4D21-A982-8BDAF5996AC9}">
      <dgm:prSet phldrT="[Text]" custT="1"/>
      <dgm:spPr/>
      <dgm:t>
        <a:bodyPr tIns="0"/>
        <a:lstStyle/>
        <a:p>
          <a:r>
            <a:rPr lang="en-US" sz="1400" dirty="0" smtClean="0"/>
            <a:t>ESO</a:t>
          </a:r>
          <a:endParaRPr lang="en-US" sz="1400" dirty="0"/>
        </a:p>
      </dgm:t>
    </dgm:pt>
    <dgm:pt modelId="{287B82F1-602F-4DFA-8279-2831417F9E87}" type="parTrans" cxnId="{39E8E5B3-714A-481A-BD8E-481E998322A0}">
      <dgm:prSet/>
      <dgm:spPr/>
      <dgm:t>
        <a:bodyPr/>
        <a:lstStyle/>
        <a:p>
          <a:endParaRPr lang="de-AT"/>
        </a:p>
      </dgm:t>
    </dgm:pt>
    <dgm:pt modelId="{CD86C32D-FCC2-4ACD-902E-A7907FB1BBD4}" type="sibTrans" cxnId="{39E8E5B3-714A-481A-BD8E-481E998322A0}">
      <dgm:prSet/>
      <dgm:spPr/>
      <dgm:t>
        <a:bodyPr/>
        <a:lstStyle/>
        <a:p>
          <a:endParaRPr lang="de-AT"/>
        </a:p>
      </dgm:t>
    </dgm:pt>
    <dgm:pt modelId="{4B4894BE-7347-4C09-9120-124DE517FD2A}" type="pres">
      <dgm:prSet presAssocID="{7F8801DB-8B4D-4420-A37B-E131C0BFF8B0}" presName="cycleMatrixDiagram" presStyleCnt="0">
        <dgm:presLayoutVars>
          <dgm:chMax val="1"/>
          <dgm:dir/>
          <dgm:animLvl val="lvl"/>
          <dgm:resizeHandles val="exact"/>
        </dgm:presLayoutVars>
      </dgm:prSet>
      <dgm:spPr/>
      <dgm:t>
        <a:bodyPr/>
        <a:lstStyle/>
        <a:p>
          <a:endParaRPr lang="de-AT"/>
        </a:p>
      </dgm:t>
    </dgm:pt>
    <dgm:pt modelId="{F2F634A4-B486-45A7-A7E6-C9916B3B0A52}" type="pres">
      <dgm:prSet presAssocID="{7F8801DB-8B4D-4420-A37B-E131C0BFF8B0}" presName="children" presStyleCnt="0"/>
      <dgm:spPr/>
    </dgm:pt>
    <dgm:pt modelId="{BDB0004C-6ACC-4C50-88A5-438A5F65BEFE}" type="pres">
      <dgm:prSet presAssocID="{7F8801DB-8B4D-4420-A37B-E131C0BFF8B0}" presName="child1group" presStyleCnt="0"/>
      <dgm:spPr/>
    </dgm:pt>
    <dgm:pt modelId="{E3159332-D726-49AD-B010-8140C3CEE819}" type="pres">
      <dgm:prSet presAssocID="{7F8801DB-8B4D-4420-A37B-E131C0BFF8B0}" presName="child1" presStyleLbl="bgAcc1" presStyleIdx="0" presStyleCnt="4"/>
      <dgm:spPr/>
      <dgm:t>
        <a:bodyPr/>
        <a:lstStyle/>
        <a:p>
          <a:endParaRPr lang="en-US"/>
        </a:p>
      </dgm:t>
    </dgm:pt>
    <dgm:pt modelId="{9C5A3663-FCBE-4995-965B-CEDBE85B2D11}" type="pres">
      <dgm:prSet presAssocID="{7F8801DB-8B4D-4420-A37B-E131C0BFF8B0}" presName="child1Text" presStyleLbl="bgAcc1" presStyleIdx="0" presStyleCnt="4">
        <dgm:presLayoutVars>
          <dgm:bulletEnabled val="1"/>
        </dgm:presLayoutVars>
      </dgm:prSet>
      <dgm:spPr/>
      <dgm:t>
        <a:bodyPr/>
        <a:lstStyle/>
        <a:p>
          <a:endParaRPr lang="en-US"/>
        </a:p>
      </dgm:t>
    </dgm:pt>
    <dgm:pt modelId="{CC1C8364-390B-421E-863A-9681C02D0A8C}" type="pres">
      <dgm:prSet presAssocID="{7F8801DB-8B4D-4420-A37B-E131C0BFF8B0}" presName="child2group" presStyleCnt="0"/>
      <dgm:spPr/>
    </dgm:pt>
    <dgm:pt modelId="{18DD2E3E-7B3E-4D72-9DB0-8DDD7AE802AE}" type="pres">
      <dgm:prSet presAssocID="{7F8801DB-8B4D-4420-A37B-E131C0BFF8B0}" presName="child2" presStyleLbl="bgAcc1" presStyleIdx="1" presStyleCnt="4"/>
      <dgm:spPr/>
      <dgm:t>
        <a:bodyPr/>
        <a:lstStyle/>
        <a:p>
          <a:endParaRPr lang="en-US"/>
        </a:p>
      </dgm:t>
    </dgm:pt>
    <dgm:pt modelId="{88BD5F0E-B4FF-4ACA-BC32-8B034F148478}" type="pres">
      <dgm:prSet presAssocID="{7F8801DB-8B4D-4420-A37B-E131C0BFF8B0}" presName="child2Text" presStyleLbl="bgAcc1" presStyleIdx="1" presStyleCnt="4">
        <dgm:presLayoutVars>
          <dgm:bulletEnabled val="1"/>
        </dgm:presLayoutVars>
      </dgm:prSet>
      <dgm:spPr/>
      <dgm:t>
        <a:bodyPr/>
        <a:lstStyle/>
        <a:p>
          <a:endParaRPr lang="en-US"/>
        </a:p>
      </dgm:t>
    </dgm:pt>
    <dgm:pt modelId="{348FCCE0-3679-4F3D-BA8C-1EFB060AE75C}" type="pres">
      <dgm:prSet presAssocID="{7F8801DB-8B4D-4420-A37B-E131C0BFF8B0}" presName="child3group" presStyleCnt="0"/>
      <dgm:spPr/>
    </dgm:pt>
    <dgm:pt modelId="{74156F30-26B8-4449-A878-730B0D5C2A1B}" type="pres">
      <dgm:prSet presAssocID="{7F8801DB-8B4D-4420-A37B-E131C0BFF8B0}" presName="child3" presStyleLbl="bgAcc1" presStyleIdx="2" presStyleCnt="4"/>
      <dgm:spPr/>
      <dgm:t>
        <a:bodyPr/>
        <a:lstStyle/>
        <a:p>
          <a:endParaRPr lang="en-US"/>
        </a:p>
      </dgm:t>
    </dgm:pt>
    <dgm:pt modelId="{48E8826A-10F9-4085-A104-63A94F86DA06}" type="pres">
      <dgm:prSet presAssocID="{7F8801DB-8B4D-4420-A37B-E131C0BFF8B0}" presName="child3Text" presStyleLbl="bgAcc1" presStyleIdx="2" presStyleCnt="4">
        <dgm:presLayoutVars>
          <dgm:bulletEnabled val="1"/>
        </dgm:presLayoutVars>
      </dgm:prSet>
      <dgm:spPr/>
      <dgm:t>
        <a:bodyPr/>
        <a:lstStyle/>
        <a:p>
          <a:endParaRPr lang="en-US"/>
        </a:p>
      </dgm:t>
    </dgm:pt>
    <dgm:pt modelId="{9CC1C8F2-637A-4B9B-996B-FA6828869641}" type="pres">
      <dgm:prSet presAssocID="{7F8801DB-8B4D-4420-A37B-E131C0BFF8B0}" presName="child4group" presStyleCnt="0"/>
      <dgm:spPr/>
    </dgm:pt>
    <dgm:pt modelId="{1B0A43A4-F84F-421F-968D-973BC0E08732}" type="pres">
      <dgm:prSet presAssocID="{7F8801DB-8B4D-4420-A37B-E131C0BFF8B0}" presName="child4" presStyleLbl="bgAcc1" presStyleIdx="3" presStyleCnt="4" custLinFactNeighborX="-919" custLinFactNeighborY="1253"/>
      <dgm:spPr/>
      <dgm:t>
        <a:bodyPr/>
        <a:lstStyle/>
        <a:p>
          <a:endParaRPr lang="en-US"/>
        </a:p>
      </dgm:t>
    </dgm:pt>
    <dgm:pt modelId="{A3B4F611-10F1-4840-B24D-8FF53CA8CE9C}" type="pres">
      <dgm:prSet presAssocID="{7F8801DB-8B4D-4420-A37B-E131C0BFF8B0}" presName="child4Text" presStyleLbl="bgAcc1" presStyleIdx="3" presStyleCnt="4">
        <dgm:presLayoutVars>
          <dgm:bulletEnabled val="1"/>
        </dgm:presLayoutVars>
      </dgm:prSet>
      <dgm:spPr/>
      <dgm:t>
        <a:bodyPr/>
        <a:lstStyle/>
        <a:p>
          <a:endParaRPr lang="en-US"/>
        </a:p>
      </dgm:t>
    </dgm:pt>
    <dgm:pt modelId="{E0109E88-EC06-4B17-BA43-D0A5CA44AEC3}" type="pres">
      <dgm:prSet presAssocID="{7F8801DB-8B4D-4420-A37B-E131C0BFF8B0}" presName="childPlaceholder" presStyleCnt="0"/>
      <dgm:spPr/>
    </dgm:pt>
    <dgm:pt modelId="{0A799836-1840-405E-B0DD-0BA7A8E1CEBB}" type="pres">
      <dgm:prSet presAssocID="{7F8801DB-8B4D-4420-A37B-E131C0BFF8B0}" presName="circle" presStyleCnt="0"/>
      <dgm:spPr/>
    </dgm:pt>
    <dgm:pt modelId="{8BE08E57-C08A-4673-9179-12615FE29B45}" type="pres">
      <dgm:prSet presAssocID="{7F8801DB-8B4D-4420-A37B-E131C0BFF8B0}" presName="quadrant1" presStyleLbl="node1" presStyleIdx="0" presStyleCnt="4">
        <dgm:presLayoutVars>
          <dgm:chMax val="1"/>
          <dgm:bulletEnabled val="1"/>
        </dgm:presLayoutVars>
      </dgm:prSet>
      <dgm:spPr/>
      <dgm:t>
        <a:bodyPr/>
        <a:lstStyle/>
        <a:p>
          <a:endParaRPr lang="de-AT"/>
        </a:p>
      </dgm:t>
    </dgm:pt>
    <dgm:pt modelId="{E2AF9632-5BAB-4E10-B0F0-BF502AC9FCF5}" type="pres">
      <dgm:prSet presAssocID="{7F8801DB-8B4D-4420-A37B-E131C0BFF8B0}" presName="quadrant2" presStyleLbl="node1" presStyleIdx="1" presStyleCnt="4">
        <dgm:presLayoutVars>
          <dgm:chMax val="1"/>
          <dgm:bulletEnabled val="1"/>
        </dgm:presLayoutVars>
      </dgm:prSet>
      <dgm:spPr/>
      <dgm:t>
        <a:bodyPr/>
        <a:lstStyle/>
        <a:p>
          <a:endParaRPr lang="de-AT"/>
        </a:p>
      </dgm:t>
    </dgm:pt>
    <dgm:pt modelId="{1723169F-FE0C-4400-95FB-CB521C5CB6BF}" type="pres">
      <dgm:prSet presAssocID="{7F8801DB-8B4D-4420-A37B-E131C0BFF8B0}" presName="quadrant3" presStyleLbl="node1" presStyleIdx="2" presStyleCnt="4">
        <dgm:presLayoutVars>
          <dgm:chMax val="1"/>
          <dgm:bulletEnabled val="1"/>
        </dgm:presLayoutVars>
      </dgm:prSet>
      <dgm:spPr/>
      <dgm:t>
        <a:bodyPr/>
        <a:lstStyle/>
        <a:p>
          <a:endParaRPr lang="de-AT"/>
        </a:p>
      </dgm:t>
    </dgm:pt>
    <dgm:pt modelId="{43503C6D-7208-4F5C-BA8B-5A3AC79B308F}" type="pres">
      <dgm:prSet presAssocID="{7F8801DB-8B4D-4420-A37B-E131C0BFF8B0}" presName="quadrant4" presStyleLbl="node1" presStyleIdx="3" presStyleCnt="4">
        <dgm:presLayoutVars>
          <dgm:chMax val="1"/>
          <dgm:bulletEnabled val="1"/>
        </dgm:presLayoutVars>
      </dgm:prSet>
      <dgm:spPr/>
      <dgm:t>
        <a:bodyPr/>
        <a:lstStyle/>
        <a:p>
          <a:endParaRPr lang="en-US"/>
        </a:p>
      </dgm:t>
    </dgm:pt>
    <dgm:pt modelId="{76D6246A-ECE0-4609-AB4F-2C4F20C8EF58}" type="pres">
      <dgm:prSet presAssocID="{7F8801DB-8B4D-4420-A37B-E131C0BFF8B0}" presName="quadrantPlaceholder" presStyleCnt="0"/>
      <dgm:spPr/>
    </dgm:pt>
    <dgm:pt modelId="{1F0816BB-810A-41C3-97A3-33D6C644A933}" type="pres">
      <dgm:prSet presAssocID="{7F8801DB-8B4D-4420-A37B-E131C0BFF8B0}" presName="center1" presStyleLbl="fgShp" presStyleIdx="0" presStyleCnt="2"/>
      <dgm:spPr/>
    </dgm:pt>
    <dgm:pt modelId="{6B1FAB9E-E389-4E2B-8DD1-C6E20439D35D}" type="pres">
      <dgm:prSet presAssocID="{7F8801DB-8B4D-4420-A37B-E131C0BFF8B0}" presName="center2" presStyleLbl="fgShp" presStyleIdx="1" presStyleCnt="2"/>
      <dgm:spPr/>
    </dgm:pt>
  </dgm:ptLst>
  <dgm:cxnLst>
    <dgm:cxn modelId="{BFC4F8CA-A6D1-4668-96A6-A8A2D53465B4}" type="presOf" srcId="{7ADAC01E-0CBF-4D63-8A90-E8A20C349AA2}" destId="{18DD2E3E-7B3E-4D72-9DB0-8DDD7AE802AE}" srcOrd="0" destOrd="2" presId="urn:microsoft.com/office/officeart/2005/8/layout/cycle4#1"/>
    <dgm:cxn modelId="{E19B6B43-C158-4C73-9966-A3EF08289942}" srcId="{CD23AAA7-8581-4C93-9E84-A93FC97DECCE}" destId="{191AAAFC-2359-4901-951E-7C2C021A9C2C}" srcOrd="0" destOrd="0" parTransId="{7381B300-5C16-4FE0-9D2D-CFA7D91ECFF0}" sibTransId="{3FE1E96B-C05F-4CE7-AEE1-4AAC1758087F}"/>
    <dgm:cxn modelId="{656F5917-F243-41C7-9574-677E7D3644C8}" type="presOf" srcId="{04ED3CF1-741C-4DBC-B713-90B29CA1F605}" destId="{E3159332-D726-49AD-B010-8140C3CEE819}" srcOrd="0" destOrd="1" presId="urn:microsoft.com/office/officeart/2005/8/layout/cycle4#1"/>
    <dgm:cxn modelId="{E4848160-A627-4BAE-83BF-D9AFA3F8ED8A}" srcId="{A68E7255-55BF-41FC-979F-B7F98D7728B6}" destId="{CE7FEC94-655F-456E-8E9D-A6F972BE42AA}" srcOrd="2" destOrd="0" parTransId="{A908B5B3-3A99-4FB5-A26C-E9728E7091EB}" sibTransId="{313421FB-CCC0-4E41-9B59-49B21387E2ED}"/>
    <dgm:cxn modelId="{4BA5453C-AE0F-472E-B2C2-7488131C5A0F}" srcId="{7F8801DB-8B4D-4420-A37B-E131C0BFF8B0}" destId="{CD23AAA7-8581-4C93-9E84-A93FC97DECCE}" srcOrd="2" destOrd="0" parTransId="{FC68CF90-2CD3-41D1-ABF9-DF4B254FAB1A}" sibTransId="{F841F5B4-E97C-4E59-BD05-843633E0F452}"/>
    <dgm:cxn modelId="{5ED1340D-55B9-4BF3-9522-8A7F88AF491F}" type="presOf" srcId="{CD23AAA7-8581-4C93-9E84-A93FC97DECCE}" destId="{1723169F-FE0C-4400-95FB-CB521C5CB6BF}" srcOrd="0" destOrd="0" presId="urn:microsoft.com/office/officeart/2005/8/layout/cycle4#1"/>
    <dgm:cxn modelId="{59F12B12-7AE2-4DFB-879E-E0D1F9BD1809}" srcId="{CD23AAA7-8581-4C93-9E84-A93FC97DECCE}" destId="{0280BC59-FECC-4FE1-9CBB-764AB2C14284}" srcOrd="2" destOrd="0" parTransId="{2D3D78AE-D761-4A46-9AA2-09F51345B1C1}" sibTransId="{70425D1D-A37F-4BB1-BA9B-FE9C33E196C5}"/>
    <dgm:cxn modelId="{28E72184-3580-4D7D-B629-0D8718AFD6CD}" type="presOf" srcId="{69F5C390-735B-49F0-B9D0-47809F16A0BA}" destId="{88BD5F0E-B4FF-4ACA-BC32-8B034F148478}" srcOrd="1" destOrd="0" presId="urn:microsoft.com/office/officeart/2005/8/layout/cycle4#1"/>
    <dgm:cxn modelId="{E0F1FABD-24F2-4490-B583-036A42BA585E}" srcId="{CD23AAA7-8581-4C93-9E84-A93FC97DECCE}" destId="{89878C0B-E4D9-4CAD-A361-BB5040644AD3}" srcOrd="4" destOrd="0" parTransId="{7D20D3A2-BFF5-4107-975E-A71373F6F5CD}" sibTransId="{4828A255-9836-4078-8892-33C45C9C6B0D}"/>
    <dgm:cxn modelId="{0EC5418D-51D9-4AB9-AE34-2F5E87D85B16}" type="presOf" srcId="{191AAAFC-2359-4901-951E-7C2C021A9C2C}" destId="{48E8826A-10F9-4085-A104-63A94F86DA06}" srcOrd="1" destOrd="0" presId="urn:microsoft.com/office/officeart/2005/8/layout/cycle4#1"/>
    <dgm:cxn modelId="{16F91E9F-763B-433C-A87A-324000D811B6}" srcId="{7F8801DB-8B4D-4420-A37B-E131C0BFF8B0}" destId="{A68E7255-55BF-41FC-979F-B7F98D7728B6}" srcOrd="3" destOrd="0" parTransId="{70B4763D-6CEE-4516-8DCA-C2CC70D9D273}" sibTransId="{F2425C03-ECB5-4269-ADE8-699B8446E8C2}"/>
    <dgm:cxn modelId="{BE638437-7B71-4DCE-9C7C-F56B70D5654A}" type="presOf" srcId="{0280BC59-FECC-4FE1-9CBB-764AB2C14284}" destId="{74156F30-26B8-4449-A878-730B0D5C2A1B}" srcOrd="0" destOrd="2" presId="urn:microsoft.com/office/officeart/2005/8/layout/cycle4#1"/>
    <dgm:cxn modelId="{30F5AA14-717D-4B48-A2C5-4EBE0EBB88BF}" srcId="{CD23AAA7-8581-4C93-9E84-A93FC97DECCE}" destId="{6C69E335-BF1A-4333-B4B9-94438E52878B}" srcOrd="3" destOrd="0" parTransId="{883125F9-66DF-49D9-B527-EA0A5E3AFD4B}" sibTransId="{FA5ACE8B-7C25-4868-BEEB-92EF217A6C92}"/>
    <dgm:cxn modelId="{BA69FE15-68F5-4D2E-9D48-CEF5D60A90CD}" srcId="{414FC3D0-B49A-4C2C-BE92-95EDC09F6EC7}" destId="{558563F7-8F6C-46F0-AFB2-5E6D65D0CFFC}" srcOrd="3" destOrd="0" parTransId="{EDEB30A3-D8F9-4E4A-87D2-7025B11EEA6C}" sibTransId="{85B919C6-EFF7-47E2-8CE9-37446D93FE76}"/>
    <dgm:cxn modelId="{228D0F67-724C-4215-ABC8-D601A243464E}" type="presOf" srcId="{9FB599E1-16F6-463D-9E2F-F06F4679DA48}" destId="{A3B4F611-10F1-4840-B24D-8FF53CA8CE9C}" srcOrd="1" destOrd="3" presId="urn:microsoft.com/office/officeart/2005/8/layout/cycle4#1"/>
    <dgm:cxn modelId="{26539369-755E-4FB1-99E7-C306C759CC37}" type="presOf" srcId="{CE7FEC94-655F-456E-8E9D-A6F972BE42AA}" destId="{A3B4F611-10F1-4840-B24D-8FF53CA8CE9C}" srcOrd="1" destOrd="2" presId="urn:microsoft.com/office/officeart/2005/8/layout/cycle4#1"/>
    <dgm:cxn modelId="{7004827A-F995-451E-BE1E-8E7D106B4C0D}" type="presOf" srcId="{EBE9BEA0-7891-4BED-8993-D622AC056B73}" destId="{18DD2E3E-7B3E-4D72-9DB0-8DDD7AE802AE}" srcOrd="0" destOrd="1" presId="urn:microsoft.com/office/officeart/2005/8/layout/cycle4#1"/>
    <dgm:cxn modelId="{49A54CE7-9D0D-4C06-9FA8-2F24F27C15B3}" type="presOf" srcId="{558563F7-8F6C-46F0-AFB2-5E6D65D0CFFC}" destId="{88BD5F0E-B4FF-4ACA-BC32-8B034F148478}" srcOrd="1" destOrd="3" presId="urn:microsoft.com/office/officeart/2005/8/layout/cycle4#1"/>
    <dgm:cxn modelId="{1F897DD2-8C21-4824-8E53-7A0176B6D204}" type="presOf" srcId="{62913199-AAA1-475C-9D10-02B390F1AB4A}" destId="{48E8826A-10F9-4085-A104-63A94F86DA06}" srcOrd="1" destOrd="1" presId="urn:microsoft.com/office/officeart/2005/8/layout/cycle4#1"/>
    <dgm:cxn modelId="{C01504BC-7C81-4659-8277-6A548A29D1C0}" type="presOf" srcId="{E5D428E5-583B-44EC-878A-E4EA0FCB8F89}" destId="{1B0A43A4-F84F-421F-968D-973BC0E08732}" srcOrd="0" destOrd="1" presId="urn:microsoft.com/office/officeart/2005/8/layout/cycle4#1"/>
    <dgm:cxn modelId="{A4B4AF39-2BEC-476E-B0F6-1BC3F5E07A43}" srcId="{A68E7255-55BF-41FC-979F-B7F98D7728B6}" destId="{E5D428E5-583B-44EC-878A-E4EA0FCB8F89}" srcOrd="1" destOrd="0" parTransId="{72FB88F1-47C7-40CC-8BDB-24B9E0B22F28}" sibTransId="{ABA6018C-588A-4166-9790-D618A4F560EB}"/>
    <dgm:cxn modelId="{237E40B8-41B5-4528-901A-1E5FBEE5B7AD}" type="presOf" srcId="{2E780CAD-91AC-412F-9B10-F5073EEF3046}" destId="{9C5A3663-FCBE-4995-965B-CEDBE85B2D11}" srcOrd="1" destOrd="0" presId="urn:microsoft.com/office/officeart/2005/8/layout/cycle4#1"/>
    <dgm:cxn modelId="{CE672E06-A30F-4E58-89A0-F09B847D5C51}" type="presOf" srcId="{5FB36160-BB83-4D21-A982-8BDAF5996AC9}" destId="{1B0A43A4-F84F-421F-968D-973BC0E08732}" srcOrd="0" destOrd="0" presId="urn:microsoft.com/office/officeart/2005/8/layout/cycle4#1"/>
    <dgm:cxn modelId="{F4CA9FB4-7C42-454A-B54F-DFF695465A3E}" srcId="{A68E7255-55BF-41FC-979F-B7F98D7728B6}" destId="{86C33321-0F3D-4D24-A4B4-C31C8A01E855}" srcOrd="4" destOrd="0" parTransId="{FF631907-B467-4429-B81F-553EF32889AD}" sibTransId="{F1DA285B-5863-4CF6-9DBA-6C2902D4BB50}"/>
    <dgm:cxn modelId="{B4A5C7BE-A517-48C5-B035-C12015F1916F}" type="presOf" srcId="{89878C0B-E4D9-4CAD-A361-BB5040644AD3}" destId="{74156F30-26B8-4449-A878-730B0D5C2A1B}" srcOrd="0" destOrd="4" presId="urn:microsoft.com/office/officeart/2005/8/layout/cycle4#1"/>
    <dgm:cxn modelId="{61A9178B-48D1-4F52-A546-C0743535FF7E}" type="presOf" srcId="{191AAAFC-2359-4901-951E-7C2C021A9C2C}" destId="{74156F30-26B8-4449-A878-730B0D5C2A1B}" srcOrd="0" destOrd="0" presId="urn:microsoft.com/office/officeart/2005/8/layout/cycle4#1"/>
    <dgm:cxn modelId="{39E8E5B3-714A-481A-BD8E-481E998322A0}" srcId="{A68E7255-55BF-41FC-979F-B7F98D7728B6}" destId="{5FB36160-BB83-4D21-A982-8BDAF5996AC9}" srcOrd="0" destOrd="0" parTransId="{287B82F1-602F-4DFA-8279-2831417F9E87}" sibTransId="{CD86C32D-FCC2-4ACD-902E-A7907FB1BBD4}"/>
    <dgm:cxn modelId="{0B6482A9-DFEF-46C2-8FE1-24853B06A579}" srcId="{414FC3D0-B49A-4C2C-BE92-95EDC09F6EC7}" destId="{69F5C390-735B-49F0-B9D0-47809F16A0BA}" srcOrd="0" destOrd="0" parTransId="{90AA87BF-89E9-41D5-9E3B-11DE64007DDB}" sibTransId="{5C7B2B7F-CE6A-484B-BD8B-9A5B0BDFD694}"/>
    <dgm:cxn modelId="{2275EECA-B717-4281-AE34-CBB478D83620}" type="presOf" srcId="{62913199-AAA1-475C-9D10-02B390F1AB4A}" destId="{74156F30-26B8-4449-A878-730B0D5C2A1B}" srcOrd="0" destOrd="1" presId="urn:microsoft.com/office/officeart/2005/8/layout/cycle4#1"/>
    <dgm:cxn modelId="{9608ED74-37CE-4AD1-81E1-FC272F5842DE}" type="presOf" srcId="{86C33321-0F3D-4D24-A4B4-C31C8A01E855}" destId="{A3B4F611-10F1-4840-B24D-8FF53CA8CE9C}" srcOrd="1" destOrd="4" presId="urn:microsoft.com/office/officeart/2005/8/layout/cycle4#1"/>
    <dgm:cxn modelId="{FF017F7A-30F3-4E7D-A5B1-3C89B5E86CA2}" srcId="{7F8801DB-8B4D-4420-A37B-E131C0BFF8B0}" destId="{414FC3D0-B49A-4C2C-BE92-95EDC09F6EC7}" srcOrd="1" destOrd="0" parTransId="{779F5522-9F49-4454-836A-50D83B14BD40}" sibTransId="{44C8BF98-5F02-49E4-97E6-7FAFC5EB010B}"/>
    <dgm:cxn modelId="{091752B3-0170-4456-8964-2992640C9BE2}" srcId="{9C647AC2-F0DE-4F85-8F16-C8DB4A5CCDFF}" destId="{04ED3CF1-741C-4DBC-B713-90B29CA1F605}" srcOrd="1" destOrd="0" parTransId="{492C850F-BE1E-41AA-971C-B626D64C868D}" sibTransId="{E369D825-4CEE-48FC-A53B-684D573FD553}"/>
    <dgm:cxn modelId="{01BB676E-2B81-4ED6-9204-27F2AF5DB535}" srcId="{414FC3D0-B49A-4C2C-BE92-95EDC09F6EC7}" destId="{EBE9BEA0-7891-4BED-8993-D622AC056B73}" srcOrd="1" destOrd="0" parTransId="{31170CE4-8A17-4F29-8CE8-D0BA732D4B81}" sibTransId="{3132EA0B-208D-40D0-BEC7-6F523561088D}"/>
    <dgm:cxn modelId="{E7FEAE48-1278-45B1-B65F-0D9F4D67B27E}" srcId="{7F8801DB-8B4D-4420-A37B-E131C0BFF8B0}" destId="{9C647AC2-F0DE-4F85-8F16-C8DB4A5CCDFF}" srcOrd="0" destOrd="0" parTransId="{0DB0E97F-D4A9-4BB0-8B89-DB0C77BF34A9}" sibTransId="{15D31B32-AD90-4CAB-AAFE-1192B13FB564}"/>
    <dgm:cxn modelId="{E925717B-2EFC-4DE1-91A2-CA115320B79C}" type="presOf" srcId="{CE7FEC94-655F-456E-8E9D-A6F972BE42AA}" destId="{1B0A43A4-F84F-421F-968D-973BC0E08732}" srcOrd="0" destOrd="2" presId="urn:microsoft.com/office/officeart/2005/8/layout/cycle4#1"/>
    <dgm:cxn modelId="{EA0BF050-F066-459E-AA1A-C652C8C867F3}" type="presOf" srcId="{558563F7-8F6C-46F0-AFB2-5E6D65D0CFFC}" destId="{18DD2E3E-7B3E-4D72-9DB0-8DDD7AE802AE}" srcOrd="0" destOrd="3" presId="urn:microsoft.com/office/officeart/2005/8/layout/cycle4#1"/>
    <dgm:cxn modelId="{5B193C03-091E-4C0F-B335-7B84409C1880}" type="presOf" srcId="{414FC3D0-B49A-4C2C-BE92-95EDC09F6EC7}" destId="{E2AF9632-5BAB-4E10-B0F0-BF502AC9FCF5}" srcOrd="0" destOrd="0" presId="urn:microsoft.com/office/officeart/2005/8/layout/cycle4#1"/>
    <dgm:cxn modelId="{1FA6DF95-0621-47FA-A11F-5AAB16AB7E71}" type="presOf" srcId="{9C647AC2-F0DE-4F85-8F16-C8DB4A5CCDFF}" destId="{8BE08E57-C08A-4673-9179-12615FE29B45}" srcOrd="0" destOrd="0" presId="urn:microsoft.com/office/officeart/2005/8/layout/cycle4#1"/>
    <dgm:cxn modelId="{E70EA45A-B5AB-4547-9508-0F98391A4398}" type="presOf" srcId="{E5D428E5-583B-44EC-878A-E4EA0FCB8F89}" destId="{A3B4F611-10F1-4840-B24D-8FF53CA8CE9C}" srcOrd="1" destOrd="1" presId="urn:microsoft.com/office/officeart/2005/8/layout/cycle4#1"/>
    <dgm:cxn modelId="{B4F82E0F-8764-4265-95DA-DD1DF9C2BFCE}" type="presOf" srcId="{7F8801DB-8B4D-4420-A37B-E131C0BFF8B0}" destId="{4B4894BE-7347-4C09-9120-124DE517FD2A}" srcOrd="0" destOrd="0" presId="urn:microsoft.com/office/officeart/2005/8/layout/cycle4#1"/>
    <dgm:cxn modelId="{7FE06EA5-0069-484F-B4FE-CB072424D83B}" srcId="{CD23AAA7-8581-4C93-9E84-A93FC97DECCE}" destId="{62913199-AAA1-475C-9D10-02B390F1AB4A}" srcOrd="1" destOrd="0" parTransId="{210EFC7C-C56A-42A9-B33C-179BC63421A1}" sibTransId="{6EF34990-4458-44C5-824A-EEB072164B3B}"/>
    <dgm:cxn modelId="{69051DBF-7CA7-42D8-9904-B159ADF74AEF}" srcId="{9C647AC2-F0DE-4F85-8F16-C8DB4A5CCDFF}" destId="{2E780CAD-91AC-412F-9B10-F5073EEF3046}" srcOrd="0" destOrd="0" parTransId="{A768620C-B972-4423-AFE7-DEAA0582D153}" sibTransId="{2FA7623E-755F-48C1-9E3F-FA00D5E4AC85}"/>
    <dgm:cxn modelId="{19890D48-AFD1-4DE2-AE54-8C42EE69B8EC}" type="presOf" srcId="{5FB36160-BB83-4D21-A982-8BDAF5996AC9}" destId="{A3B4F611-10F1-4840-B24D-8FF53CA8CE9C}" srcOrd="1" destOrd="0" presId="urn:microsoft.com/office/officeart/2005/8/layout/cycle4#1"/>
    <dgm:cxn modelId="{840112F9-95F8-4A4A-A27F-8CFB05A2FDEA}" type="presOf" srcId="{04ED3CF1-741C-4DBC-B713-90B29CA1F605}" destId="{9C5A3663-FCBE-4995-965B-CEDBE85B2D11}" srcOrd="1" destOrd="1" presId="urn:microsoft.com/office/officeart/2005/8/layout/cycle4#1"/>
    <dgm:cxn modelId="{7B8D26ED-24D0-4F05-8E7E-963DD55D3006}" type="presOf" srcId="{EBE9BEA0-7891-4BED-8993-D622AC056B73}" destId="{88BD5F0E-B4FF-4ACA-BC32-8B034F148478}" srcOrd="1" destOrd="1" presId="urn:microsoft.com/office/officeart/2005/8/layout/cycle4#1"/>
    <dgm:cxn modelId="{B92292EB-4341-4A98-8A13-7DF4F934E54E}" type="presOf" srcId="{2E780CAD-91AC-412F-9B10-F5073EEF3046}" destId="{E3159332-D726-49AD-B010-8140C3CEE819}" srcOrd="0" destOrd="0" presId="urn:microsoft.com/office/officeart/2005/8/layout/cycle4#1"/>
    <dgm:cxn modelId="{41F875DE-050E-418C-B7DB-63629F388E03}" srcId="{A68E7255-55BF-41FC-979F-B7F98D7728B6}" destId="{9FB599E1-16F6-463D-9E2F-F06F4679DA48}" srcOrd="3" destOrd="0" parTransId="{EC211C48-9C50-43F8-AF9C-A18B2DD54C66}" sibTransId="{6728B5AD-584F-4890-8123-8DC48459CC8A}"/>
    <dgm:cxn modelId="{267E18E4-FDE6-4DBC-9065-5137A301F02F}" type="presOf" srcId="{7ADAC01E-0CBF-4D63-8A90-E8A20C349AA2}" destId="{88BD5F0E-B4FF-4ACA-BC32-8B034F148478}" srcOrd="1" destOrd="2" presId="urn:microsoft.com/office/officeart/2005/8/layout/cycle4#1"/>
    <dgm:cxn modelId="{FB081AC2-D400-43E1-918B-6E089080603E}" type="presOf" srcId="{86C33321-0F3D-4D24-A4B4-C31C8A01E855}" destId="{1B0A43A4-F84F-421F-968D-973BC0E08732}" srcOrd="0" destOrd="4" presId="urn:microsoft.com/office/officeart/2005/8/layout/cycle4#1"/>
    <dgm:cxn modelId="{404E4BD3-9680-42B0-8918-DBCE5E55C1B5}" type="presOf" srcId="{0280BC59-FECC-4FE1-9CBB-764AB2C14284}" destId="{48E8826A-10F9-4085-A104-63A94F86DA06}" srcOrd="1" destOrd="2" presId="urn:microsoft.com/office/officeart/2005/8/layout/cycle4#1"/>
    <dgm:cxn modelId="{794870B6-FEC4-4921-B3D3-8648E7D0E12B}" type="presOf" srcId="{69F5C390-735B-49F0-B9D0-47809F16A0BA}" destId="{18DD2E3E-7B3E-4D72-9DB0-8DDD7AE802AE}" srcOrd="0" destOrd="0" presId="urn:microsoft.com/office/officeart/2005/8/layout/cycle4#1"/>
    <dgm:cxn modelId="{0DEC6749-AAF4-4F67-A91A-AB3F308848C6}" type="presOf" srcId="{A68E7255-55BF-41FC-979F-B7F98D7728B6}" destId="{43503C6D-7208-4F5C-BA8B-5A3AC79B308F}" srcOrd="0" destOrd="0" presId="urn:microsoft.com/office/officeart/2005/8/layout/cycle4#1"/>
    <dgm:cxn modelId="{DC957FC1-7DCB-401F-87CD-6DF3E2268FE3}" srcId="{414FC3D0-B49A-4C2C-BE92-95EDC09F6EC7}" destId="{7ADAC01E-0CBF-4D63-8A90-E8A20C349AA2}" srcOrd="2" destOrd="0" parTransId="{668734AF-7E6A-4590-B41B-F4F6BEAE67E5}" sibTransId="{AD9C1740-29F9-4BE6-874F-B01B86379136}"/>
    <dgm:cxn modelId="{73ED3529-A7C7-43D1-B914-CAAAAD55AA72}" type="presOf" srcId="{9FB599E1-16F6-463D-9E2F-F06F4679DA48}" destId="{1B0A43A4-F84F-421F-968D-973BC0E08732}" srcOrd="0" destOrd="3" presId="urn:microsoft.com/office/officeart/2005/8/layout/cycle4#1"/>
    <dgm:cxn modelId="{AFB0DC89-655F-4AC2-9514-B6B7EE93CBFA}" type="presOf" srcId="{6C69E335-BF1A-4333-B4B9-94438E52878B}" destId="{48E8826A-10F9-4085-A104-63A94F86DA06}" srcOrd="1" destOrd="3" presId="urn:microsoft.com/office/officeart/2005/8/layout/cycle4#1"/>
    <dgm:cxn modelId="{1074A4B2-AE1A-4759-B3CD-5D2FBB7B1BCB}" type="presOf" srcId="{6C69E335-BF1A-4333-B4B9-94438E52878B}" destId="{74156F30-26B8-4449-A878-730B0D5C2A1B}" srcOrd="0" destOrd="3" presId="urn:microsoft.com/office/officeart/2005/8/layout/cycle4#1"/>
    <dgm:cxn modelId="{CAAE5336-B41E-4949-97C8-FFFFDA4962C3}" type="presOf" srcId="{89878C0B-E4D9-4CAD-A361-BB5040644AD3}" destId="{48E8826A-10F9-4085-A104-63A94F86DA06}" srcOrd="1" destOrd="4" presId="urn:microsoft.com/office/officeart/2005/8/layout/cycle4#1"/>
    <dgm:cxn modelId="{54155C8C-491B-43D3-8D3B-7522D94C9B89}" type="presParOf" srcId="{4B4894BE-7347-4C09-9120-124DE517FD2A}" destId="{F2F634A4-B486-45A7-A7E6-C9916B3B0A52}" srcOrd="0" destOrd="0" presId="urn:microsoft.com/office/officeart/2005/8/layout/cycle4#1"/>
    <dgm:cxn modelId="{4EFC037B-3393-4BF9-A748-A81A3A13E3CD}" type="presParOf" srcId="{F2F634A4-B486-45A7-A7E6-C9916B3B0A52}" destId="{BDB0004C-6ACC-4C50-88A5-438A5F65BEFE}" srcOrd="0" destOrd="0" presId="urn:microsoft.com/office/officeart/2005/8/layout/cycle4#1"/>
    <dgm:cxn modelId="{B30B04EC-E6F2-41DC-A3A4-8D677F7492FF}" type="presParOf" srcId="{BDB0004C-6ACC-4C50-88A5-438A5F65BEFE}" destId="{E3159332-D726-49AD-B010-8140C3CEE819}" srcOrd="0" destOrd="0" presId="urn:microsoft.com/office/officeart/2005/8/layout/cycle4#1"/>
    <dgm:cxn modelId="{FB9FE9BF-30D4-4F23-956D-2610B01ACA2A}" type="presParOf" srcId="{BDB0004C-6ACC-4C50-88A5-438A5F65BEFE}" destId="{9C5A3663-FCBE-4995-965B-CEDBE85B2D11}" srcOrd="1" destOrd="0" presId="urn:microsoft.com/office/officeart/2005/8/layout/cycle4#1"/>
    <dgm:cxn modelId="{B60274E5-0F62-48CC-BA6A-9A0448837632}" type="presParOf" srcId="{F2F634A4-B486-45A7-A7E6-C9916B3B0A52}" destId="{CC1C8364-390B-421E-863A-9681C02D0A8C}" srcOrd="1" destOrd="0" presId="urn:microsoft.com/office/officeart/2005/8/layout/cycle4#1"/>
    <dgm:cxn modelId="{3C06A966-FE08-484E-94DA-B880C517EF8F}" type="presParOf" srcId="{CC1C8364-390B-421E-863A-9681C02D0A8C}" destId="{18DD2E3E-7B3E-4D72-9DB0-8DDD7AE802AE}" srcOrd="0" destOrd="0" presId="urn:microsoft.com/office/officeart/2005/8/layout/cycle4#1"/>
    <dgm:cxn modelId="{C8BC60DA-0F0F-4A6D-82DE-C6CF2A96B156}" type="presParOf" srcId="{CC1C8364-390B-421E-863A-9681C02D0A8C}" destId="{88BD5F0E-B4FF-4ACA-BC32-8B034F148478}" srcOrd="1" destOrd="0" presId="urn:microsoft.com/office/officeart/2005/8/layout/cycle4#1"/>
    <dgm:cxn modelId="{70D3E219-E92F-4722-9D3C-E3CAAED8078D}" type="presParOf" srcId="{F2F634A4-B486-45A7-A7E6-C9916B3B0A52}" destId="{348FCCE0-3679-4F3D-BA8C-1EFB060AE75C}" srcOrd="2" destOrd="0" presId="urn:microsoft.com/office/officeart/2005/8/layout/cycle4#1"/>
    <dgm:cxn modelId="{6C3AB6B6-444A-4E89-8E48-A26F96E9C6F0}" type="presParOf" srcId="{348FCCE0-3679-4F3D-BA8C-1EFB060AE75C}" destId="{74156F30-26B8-4449-A878-730B0D5C2A1B}" srcOrd="0" destOrd="0" presId="urn:microsoft.com/office/officeart/2005/8/layout/cycle4#1"/>
    <dgm:cxn modelId="{74C6A668-A604-480A-AFDA-7F5506FA7BF4}" type="presParOf" srcId="{348FCCE0-3679-4F3D-BA8C-1EFB060AE75C}" destId="{48E8826A-10F9-4085-A104-63A94F86DA06}" srcOrd="1" destOrd="0" presId="urn:microsoft.com/office/officeart/2005/8/layout/cycle4#1"/>
    <dgm:cxn modelId="{2FC3FC40-06D1-493D-A5A2-0A449EEDC1DD}" type="presParOf" srcId="{F2F634A4-B486-45A7-A7E6-C9916B3B0A52}" destId="{9CC1C8F2-637A-4B9B-996B-FA6828869641}" srcOrd="3" destOrd="0" presId="urn:microsoft.com/office/officeart/2005/8/layout/cycle4#1"/>
    <dgm:cxn modelId="{3150C1B8-419F-4000-B2A4-8B3C7F5DFD5A}" type="presParOf" srcId="{9CC1C8F2-637A-4B9B-996B-FA6828869641}" destId="{1B0A43A4-F84F-421F-968D-973BC0E08732}" srcOrd="0" destOrd="0" presId="urn:microsoft.com/office/officeart/2005/8/layout/cycle4#1"/>
    <dgm:cxn modelId="{AAAE3A9C-71F2-4019-AF63-4101B26A2C60}" type="presParOf" srcId="{9CC1C8F2-637A-4B9B-996B-FA6828869641}" destId="{A3B4F611-10F1-4840-B24D-8FF53CA8CE9C}" srcOrd="1" destOrd="0" presId="urn:microsoft.com/office/officeart/2005/8/layout/cycle4#1"/>
    <dgm:cxn modelId="{5EF85287-93FB-44E2-BD1D-9E95A1A44A4C}" type="presParOf" srcId="{F2F634A4-B486-45A7-A7E6-C9916B3B0A52}" destId="{E0109E88-EC06-4B17-BA43-D0A5CA44AEC3}" srcOrd="4" destOrd="0" presId="urn:microsoft.com/office/officeart/2005/8/layout/cycle4#1"/>
    <dgm:cxn modelId="{D55A15E0-7753-4168-B2C2-CECCF03026AB}" type="presParOf" srcId="{4B4894BE-7347-4C09-9120-124DE517FD2A}" destId="{0A799836-1840-405E-B0DD-0BA7A8E1CEBB}" srcOrd="1" destOrd="0" presId="urn:microsoft.com/office/officeart/2005/8/layout/cycle4#1"/>
    <dgm:cxn modelId="{955367DC-E321-473A-9F1A-2763E75CBE20}" type="presParOf" srcId="{0A799836-1840-405E-B0DD-0BA7A8E1CEBB}" destId="{8BE08E57-C08A-4673-9179-12615FE29B45}" srcOrd="0" destOrd="0" presId="urn:microsoft.com/office/officeart/2005/8/layout/cycle4#1"/>
    <dgm:cxn modelId="{AAB225EE-3DFC-457A-847C-856B685B2C62}" type="presParOf" srcId="{0A799836-1840-405E-B0DD-0BA7A8E1CEBB}" destId="{E2AF9632-5BAB-4E10-B0F0-BF502AC9FCF5}" srcOrd="1" destOrd="0" presId="urn:microsoft.com/office/officeart/2005/8/layout/cycle4#1"/>
    <dgm:cxn modelId="{B04EE910-602B-4EF3-A914-D000C6984B92}" type="presParOf" srcId="{0A799836-1840-405E-B0DD-0BA7A8E1CEBB}" destId="{1723169F-FE0C-4400-95FB-CB521C5CB6BF}" srcOrd="2" destOrd="0" presId="urn:microsoft.com/office/officeart/2005/8/layout/cycle4#1"/>
    <dgm:cxn modelId="{27E18009-A2C0-44B2-9CE0-EA6C03F5457E}" type="presParOf" srcId="{0A799836-1840-405E-B0DD-0BA7A8E1CEBB}" destId="{43503C6D-7208-4F5C-BA8B-5A3AC79B308F}" srcOrd="3" destOrd="0" presId="urn:microsoft.com/office/officeart/2005/8/layout/cycle4#1"/>
    <dgm:cxn modelId="{8EFBC035-7C6E-4F9F-BB28-B6593E6F704D}" type="presParOf" srcId="{0A799836-1840-405E-B0DD-0BA7A8E1CEBB}" destId="{76D6246A-ECE0-4609-AB4F-2C4F20C8EF58}" srcOrd="4" destOrd="0" presId="urn:microsoft.com/office/officeart/2005/8/layout/cycle4#1"/>
    <dgm:cxn modelId="{AA1F85E6-5A2B-4BF2-B045-55D012F5679E}" type="presParOf" srcId="{4B4894BE-7347-4C09-9120-124DE517FD2A}" destId="{1F0816BB-810A-41C3-97A3-33D6C644A933}" srcOrd="2" destOrd="0" presId="urn:microsoft.com/office/officeart/2005/8/layout/cycle4#1"/>
    <dgm:cxn modelId="{846AD25E-4A27-4329-B8E9-24A68EC27E64}" type="presParOf" srcId="{4B4894BE-7347-4C09-9120-124DE517FD2A}" destId="{6B1FAB9E-E389-4E2B-8DD1-C6E20439D35D}" srcOrd="3" destOrd="0" presId="urn:microsoft.com/office/officeart/2005/8/layout/cycle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A15998-7B2C-42FA-A0E3-3F548079F438}" type="doc">
      <dgm:prSet loTypeId="urn:microsoft.com/office/officeart/2005/8/layout/gear1" loCatId="process" qsTypeId="urn:microsoft.com/office/officeart/2005/8/quickstyle/simple1" qsCatId="simple" csTypeId="urn:microsoft.com/office/officeart/2005/8/colors/accent1_2" csCatId="accent1" phldr="1"/>
      <dgm:spPr/>
    </dgm:pt>
    <dgm:pt modelId="{C2D02265-5538-4488-A508-AFC686740100}">
      <dgm:prSet phldrT="[Text]"/>
      <dgm:spPr>
        <a:solidFill>
          <a:schemeClr val="bg2"/>
        </a:solidFill>
      </dgm:spPr>
      <dgm:t>
        <a:bodyPr/>
        <a:lstStyle/>
        <a:p>
          <a:r>
            <a:rPr lang="de-AT" dirty="0" smtClean="0"/>
            <a:t> </a:t>
          </a:r>
          <a:endParaRPr lang="en-US" dirty="0"/>
        </a:p>
      </dgm:t>
    </dgm:pt>
    <dgm:pt modelId="{0151C328-4107-4D00-BACE-6BDBFC336A31}" type="parTrans" cxnId="{FAC74B15-D009-4C67-8014-6467DAA9A5FE}">
      <dgm:prSet/>
      <dgm:spPr/>
      <dgm:t>
        <a:bodyPr/>
        <a:lstStyle/>
        <a:p>
          <a:endParaRPr lang="en-US"/>
        </a:p>
      </dgm:t>
    </dgm:pt>
    <dgm:pt modelId="{55AA2915-206D-4E49-8145-776D5740D192}" type="sibTrans" cxnId="{FAC74B15-D009-4C67-8014-6467DAA9A5FE}">
      <dgm:prSet/>
      <dgm:spPr/>
      <dgm:t>
        <a:bodyPr/>
        <a:lstStyle/>
        <a:p>
          <a:endParaRPr lang="en-US"/>
        </a:p>
      </dgm:t>
    </dgm:pt>
    <dgm:pt modelId="{F7B50AA5-8BBA-4D49-9C61-0789A9286801}">
      <dgm:prSet phldrT="[Text]"/>
      <dgm:spPr>
        <a:solidFill>
          <a:schemeClr val="bg2"/>
        </a:solidFill>
      </dgm:spPr>
      <dgm:t>
        <a:bodyPr/>
        <a:lstStyle/>
        <a:p>
          <a:r>
            <a:rPr lang="de-AT" dirty="0" smtClean="0"/>
            <a:t> </a:t>
          </a:r>
          <a:endParaRPr lang="en-US" dirty="0"/>
        </a:p>
      </dgm:t>
    </dgm:pt>
    <dgm:pt modelId="{66165C4B-A741-4A22-B902-25D289CEA680}" type="parTrans" cxnId="{6A181D32-5F8F-4D17-BF74-CA10F7332E96}">
      <dgm:prSet/>
      <dgm:spPr/>
      <dgm:t>
        <a:bodyPr/>
        <a:lstStyle/>
        <a:p>
          <a:endParaRPr lang="en-US"/>
        </a:p>
      </dgm:t>
    </dgm:pt>
    <dgm:pt modelId="{6B7B1F07-1D7C-4A76-950A-D5E60487A15D}" type="sibTrans" cxnId="{6A181D32-5F8F-4D17-BF74-CA10F7332E96}">
      <dgm:prSet/>
      <dgm:spPr/>
      <dgm:t>
        <a:bodyPr/>
        <a:lstStyle/>
        <a:p>
          <a:endParaRPr lang="en-US"/>
        </a:p>
      </dgm:t>
    </dgm:pt>
    <dgm:pt modelId="{6F4D1786-F5FE-4F28-8BA1-F3155FAC66BE}">
      <dgm:prSet phldrT="[Text]"/>
      <dgm:spPr>
        <a:solidFill>
          <a:schemeClr val="bg2"/>
        </a:solidFill>
      </dgm:spPr>
      <dgm:t>
        <a:bodyPr/>
        <a:lstStyle/>
        <a:p>
          <a:r>
            <a:rPr lang="de-AT" dirty="0" smtClean="0"/>
            <a:t> </a:t>
          </a:r>
          <a:endParaRPr lang="en-US" dirty="0"/>
        </a:p>
      </dgm:t>
    </dgm:pt>
    <dgm:pt modelId="{1560F607-729B-421D-9F1B-B9D613D0E0FD}" type="parTrans" cxnId="{B95094C6-AC33-4D24-9882-4A04DD47EAE9}">
      <dgm:prSet/>
      <dgm:spPr/>
      <dgm:t>
        <a:bodyPr/>
        <a:lstStyle/>
        <a:p>
          <a:endParaRPr lang="en-US"/>
        </a:p>
      </dgm:t>
    </dgm:pt>
    <dgm:pt modelId="{FE6BEEA0-DC74-45CE-AEF9-4CCF1EB2D9E9}" type="sibTrans" cxnId="{B95094C6-AC33-4D24-9882-4A04DD47EAE9}">
      <dgm:prSet/>
      <dgm:spPr/>
      <dgm:t>
        <a:bodyPr/>
        <a:lstStyle/>
        <a:p>
          <a:endParaRPr lang="en-US"/>
        </a:p>
      </dgm:t>
    </dgm:pt>
    <dgm:pt modelId="{4D7675E4-ED6D-4260-891C-10CA19943E54}" type="pres">
      <dgm:prSet presAssocID="{1AA15998-7B2C-42FA-A0E3-3F548079F438}" presName="composite" presStyleCnt="0">
        <dgm:presLayoutVars>
          <dgm:chMax val="3"/>
          <dgm:animLvl val="lvl"/>
          <dgm:resizeHandles val="exact"/>
        </dgm:presLayoutVars>
      </dgm:prSet>
      <dgm:spPr/>
    </dgm:pt>
    <dgm:pt modelId="{8CB8CDA3-5FCB-4E0E-8B2C-68F3AF2D7BAE}" type="pres">
      <dgm:prSet presAssocID="{C2D02265-5538-4488-A508-AFC686740100}" presName="gear1" presStyleLbl="node1" presStyleIdx="0" presStyleCnt="3">
        <dgm:presLayoutVars>
          <dgm:chMax val="1"/>
          <dgm:bulletEnabled val="1"/>
        </dgm:presLayoutVars>
      </dgm:prSet>
      <dgm:spPr/>
      <dgm:t>
        <a:bodyPr/>
        <a:lstStyle/>
        <a:p>
          <a:endParaRPr lang="de-AT"/>
        </a:p>
      </dgm:t>
    </dgm:pt>
    <dgm:pt modelId="{F9BE2A27-B304-414B-B8E1-B9782A590F34}" type="pres">
      <dgm:prSet presAssocID="{C2D02265-5538-4488-A508-AFC686740100}" presName="gear1srcNode" presStyleLbl="node1" presStyleIdx="0" presStyleCnt="3"/>
      <dgm:spPr/>
      <dgm:t>
        <a:bodyPr/>
        <a:lstStyle/>
        <a:p>
          <a:endParaRPr lang="de-AT"/>
        </a:p>
      </dgm:t>
    </dgm:pt>
    <dgm:pt modelId="{E7780B4B-BC63-4385-A63C-A899BBC568E0}" type="pres">
      <dgm:prSet presAssocID="{C2D02265-5538-4488-A508-AFC686740100}" presName="gear1dstNode" presStyleLbl="node1" presStyleIdx="0" presStyleCnt="3"/>
      <dgm:spPr/>
      <dgm:t>
        <a:bodyPr/>
        <a:lstStyle/>
        <a:p>
          <a:endParaRPr lang="de-AT"/>
        </a:p>
      </dgm:t>
    </dgm:pt>
    <dgm:pt modelId="{94D830AE-5096-466D-9655-42986242D505}" type="pres">
      <dgm:prSet presAssocID="{F7B50AA5-8BBA-4D49-9C61-0789A9286801}" presName="gear2" presStyleLbl="node1" presStyleIdx="1" presStyleCnt="3">
        <dgm:presLayoutVars>
          <dgm:chMax val="1"/>
          <dgm:bulletEnabled val="1"/>
        </dgm:presLayoutVars>
      </dgm:prSet>
      <dgm:spPr/>
      <dgm:t>
        <a:bodyPr/>
        <a:lstStyle/>
        <a:p>
          <a:endParaRPr lang="de-AT"/>
        </a:p>
      </dgm:t>
    </dgm:pt>
    <dgm:pt modelId="{5CC3279E-E7D2-4997-9837-3FB58F815AF2}" type="pres">
      <dgm:prSet presAssocID="{F7B50AA5-8BBA-4D49-9C61-0789A9286801}" presName="gear2srcNode" presStyleLbl="node1" presStyleIdx="1" presStyleCnt="3"/>
      <dgm:spPr/>
      <dgm:t>
        <a:bodyPr/>
        <a:lstStyle/>
        <a:p>
          <a:endParaRPr lang="de-AT"/>
        </a:p>
      </dgm:t>
    </dgm:pt>
    <dgm:pt modelId="{E6EBBEEB-1A05-427C-9B1B-F001A5240855}" type="pres">
      <dgm:prSet presAssocID="{F7B50AA5-8BBA-4D49-9C61-0789A9286801}" presName="gear2dstNode" presStyleLbl="node1" presStyleIdx="1" presStyleCnt="3"/>
      <dgm:spPr/>
      <dgm:t>
        <a:bodyPr/>
        <a:lstStyle/>
        <a:p>
          <a:endParaRPr lang="de-AT"/>
        </a:p>
      </dgm:t>
    </dgm:pt>
    <dgm:pt modelId="{32E6D3CA-C85A-44EA-988F-CB7236563A5B}" type="pres">
      <dgm:prSet presAssocID="{6F4D1786-F5FE-4F28-8BA1-F3155FAC66BE}" presName="gear3" presStyleLbl="node1" presStyleIdx="2" presStyleCnt="3"/>
      <dgm:spPr/>
      <dgm:t>
        <a:bodyPr/>
        <a:lstStyle/>
        <a:p>
          <a:endParaRPr lang="de-AT"/>
        </a:p>
      </dgm:t>
    </dgm:pt>
    <dgm:pt modelId="{E647D9AF-ACD6-4729-BD75-F65A4CAA220A}" type="pres">
      <dgm:prSet presAssocID="{6F4D1786-F5FE-4F28-8BA1-F3155FAC66BE}" presName="gear3tx" presStyleLbl="node1" presStyleIdx="2" presStyleCnt="3">
        <dgm:presLayoutVars>
          <dgm:chMax val="1"/>
          <dgm:bulletEnabled val="1"/>
        </dgm:presLayoutVars>
      </dgm:prSet>
      <dgm:spPr/>
      <dgm:t>
        <a:bodyPr/>
        <a:lstStyle/>
        <a:p>
          <a:endParaRPr lang="de-AT"/>
        </a:p>
      </dgm:t>
    </dgm:pt>
    <dgm:pt modelId="{632B3095-6F62-4E6A-A2CC-069E82084612}" type="pres">
      <dgm:prSet presAssocID="{6F4D1786-F5FE-4F28-8BA1-F3155FAC66BE}" presName="gear3srcNode" presStyleLbl="node1" presStyleIdx="2" presStyleCnt="3"/>
      <dgm:spPr/>
      <dgm:t>
        <a:bodyPr/>
        <a:lstStyle/>
        <a:p>
          <a:endParaRPr lang="de-AT"/>
        </a:p>
      </dgm:t>
    </dgm:pt>
    <dgm:pt modelId="{9875FDC0-0526-4C67-97E2-CA9E2CA61B9B}" type="pres">
      <dgm:prSet presAssocID="{6F4D1786-F5FE-4F28-8BA1-F3155FAC66BE}" presName="gear3dstNode" presStyleLbl="node1" presStyleIdx="2" presStyleCnt="3"/>
      <dgm:spPr/>
      <dgm:t>
        <a:bodyPr/>
        <a:lstStyle/>
        <a:p>
          <a:endParaRPr lang="de-AT"/>
        </a:p>
      </dgm:t>
    </dgm:pt>
    <dgm:pt modelId="{83B7EE8F-CDA0-47E2-AD73-FEC92C158763}" type="pres">
      <dgm:prSet presAssocID="{55AA2915-206D-4E49-8145-776D5740D192}" presName="connector1" presStyleLbl="sibTrans2D1" presStyleIdx="0" presStyleCnt="3"/>
      <dgm:spPr/>
      <dgm:t>
        <a:bodyPr/>
        <a:lstStyle/>
        <a:p>
          <a:endParaRPr lang="de-AT"/>
        </a:p>
      </dgm:t>
    </dgm:pt>
    <dgm:pt modelId="{B130EAD9-B44E-4360-A399-9174318C9C48}" type="pres">
      <dgm:prSet presAssocID="{6B7B1F07-1D7C-4A76-950A-D5E60487A15D}" presName="connector2" presStyleLbl="sibTrans2D1" presStyleIdx="1" presStyleCnt="3"/>
      <dgm:spPr/>
      <dgm:t>
        <a:bodyPr/>
        <a:lstStyle/>
        <a:p>
          <a:endParaRPr lang="de-AT"/>
        </a:p>
      </dgm:t>
    </dgm:pt>
    <dgm:pt modelId="{E10C3B38-70C8-47A7-BB6B-AE6F07D46132}" type="pres">
      <dgm:prSet presAssocID="{FE6BEEA0-DC74-45CE-AEF9-4CCF1EB2D9E9}" presName="connector3" presStyleLbl="sibTrans2D1" presStyleIdx="2" presStyleCnt="3"/>
      <dgm:spPr/>
      <dgm:t>
        <a:bodyPr/>
        <a:lstStyle/>
        <a:p>
          <a:endParaRPr lang="de-AT"/>
        </a:p>
      </dgm:t>
    </dgm:pt>
  </dgm:ptLst>
  <dgm:cxnLst>
    <dgm:cxn modelId="{86260A6A-9F8F-46BF-AAF6-01BA9F233442}" type="presOf" srcId="{FE6BEEA0-DC74-45CE-AEF9-4CCF1EB2D9E9}" destId="{E10C3B38-70C8-47A7-BB6B-AE6F07D46132}" srcOrd="0" destOrd="0" presId="urn:microsoft.com/office/officeart/2005/8/layout/gear1"/>
    <dgm:cxn modelId="{90A5F922-6A74-4640-B26B-F03B85A61D99}" type="presOf" srcId="{C2D02265-5538-4488-A508-AFC686740100}" destId="{F9BE2A27-B304-414B-B8E1-B9782A590F34}" srcOrd="1" destOrd="0" presId="urn:microsoft.com/office/officeart/2005/8/layout/gear1"/>
    <dgm:cxn modelId="{6A181D32-5F8F-4D17-BF74-CA10F7332E96}" srcId="{1AA15998-7B2C-42FA-A0E3-3F548079F438}" destId="{F7B50AA5-8BBA-4D49-9C61-0789A9286801}" srcOrd="1" destOrd="0" parTransId="{66165C4B-A741-4A22-B902-25D289CEA680}" sibTransId="{6B7B1F07-1D7C-4A76-950A-D5E60487A15D}"/>
    <dgm:cxn modelId="{B95094C6-AC33-4D24-9882-4A04DD47EAE9}" srcId="{1AA15998-7B2C-42FA-A0E3-3F548079F438}" destId="{6F4D1786-F5FE-4F28-8BA1-F3155FAC66BE}" srcOrd="2" destOrd="0" parTransId="{1560F607-729B-421D-9F1B-B9D613D0E0FD}" sibTransId="{FE6BEEA0-DC74-45CE-AEF9-4CCF1EB2D9E9}"/>
    <dgm:cxn modelId="{CFAC471A-1921-4D1C-A676-FF38898E7A76}" type="presOf" srcId="{C2D02265-5538-4488-A508-AFC686740100}" destId="{E7780B4B-BC63-4385-A63C-A899BBC568E0}" srcOrd="2" destOrd="0" presId="urn:microsoft.com/office/officeart/2005/8/layout/gear1"/>
    <dgm:cxn modelId="{84B45B17-3B04-4D47-9604-AFB3D9E8EF42}" type="presOf" srcId="{1AA15998-7B2C-42FA-A0E3-3F548079F438}" destId="{4D7675E4-ED6D-4260-891C-10CA19943E54}" srcOrd="0" destOrd="0" presId="urn:microsoft.com/office/officeart/2005/8/layout/gear1"/>
    <dgm:cxn modelId="{1A326756-D040-49A7-960D-8F15D160223E}" type="presOf" srcId="{F7B50AA5-8BBA-4D49-9C61-0789A9286801}" destId="{94D830AE-5096-466D-9655-42986242D505}" srcOrd="0" destOrd="0" presId="urn:microsoft.com/office/officeart/2005/8/layout/gear1"/>
    <dgm:cxn modelId="{BAFD2DEA-9D2F-42F8-B745-252538A730F6}" type="presOf" srcId="{6B7B1F07-1D7C-4A76-950A-D5E60487A15D}" destId="{B130EAD9-B44E-4360-A399-9174318C9C48}" srcOrd="0" destOrd="0" presId="urn:microsoft.com/office/officeart/2005/8/layout/gear1"/>
    <dgm:cxn modelId="{3BBE06B7-9352-4C9F-B886-7B24586237BE}" type="presOf" srcId="{6F4D1786-F5FE-4F28-8BA1-F3155FAC66BE}" destId="{E647D9AF-ACD6-4729-BD75-F65A4CAA220A}" srcOrd="1" destOrd="0" presId="urn:microsoft.com/office/officeart/2005/8/layout/gear1"/>
    <dgm:cxn modelId="{A952D971-948B-4F6A-A9F8-344DA3AC9ED5}" type="presOf" srcId="{F7B50AA5-8BBA-4D49-9C61-0789A9286801}" destId="{E6EBBEEB-1A05-427C-9B1B-F001A5240855}" srcOrd="2" destOrd="0" presId="urn:microsoft.com/office/officeart/2005/8/layout/gear1"/>
    <dgm:cxn modelId="{968FDAD4-0255-4558-82A6-46BD4A1B23BA}" type="presOf" srcId="{6F4D1786-F5FE-4F28-8BA1-F3155FAC66BE}" destId="{9875FDC0-0526-4C67-97E2-CA9E2CA61B9B}" srcOrd="3" destOrd="0" presId="urn:microsoft.com/office/officeart/2005/8/layout/gear1"/>
    <dgm:cxn modelId="{C0C8CBB6-8F7D-4CFB-B6CC-D260A031F3F3}" type="presOf" srcId="{55AA2915-206D-4E49-8145-776D5740D192}" destId="{83B7EE8F-CDA0-47E2-AD73-FEC92C158763}" srcOrd="0" destOrd="0" presId="urn:microsoft.com/office/officeart/2005/8/layout/gear1"/>
    <dgm:cxn modelId="{A7DE1B13-0A56-4326-A069-F39620F374CA}" type="presOf" srcId="{F7B50AA5-8BBA-4D49-9C61-0789A9286801}" destId="{5CC3279E-E7D2-4997-9837-3FB58F815AF2}" srcOrd="1" destOrd="0" presId="urn:microsoft.com/office/officeart/2005/8/layout/gear1"/>
    <dgm:cxn modelId="{FAC74B15-D009-4C67-8014-6467DAA9A5FE}" srcId="{1AA15998-7B2C-42FA-A0E3-3F548079F438}" destId="{C2D02265-5538-4488-A508-AFC686740100}" srcOrd="0" destOrd="0" parTransId="{0151C328-4107-4D00-BACE-6BDBFC336A31}" sibTransId="{55AA2915-206D-4E49-8145-776D5740D192}"/>
    <dgm:cxn modelId="{CB2268B0-F837-4908-B07B-6D7F57D2708B}" type="presOf" srcId="{6F4D1786-F5FE-4F28-8BA1-F3155FAC66BE}" destId="{32E6D3CA-C85A-44EA-988F-CB7236563A5B}" srcOrd="0" destOrd="0" presId="urn:microsoft.com/office/officeart/2005/8/layout/gear1"/>
    <dgm:cxn modelId="{50FA996A-4E81-4B18-8EAF-B2A2EF794CA9}" type="presOf" srcId="{6F4D1786-F5FE-4F28-8BA1-F3155FAC66BE}" destId="{632B3095-6F62-4E6A-A2CC-069E82084612}" srcOrd="2" destOrd="0" presId="urn:microsoft.com/office/officeart/2005/8/layout/gear1"/>
    <dgm:cxn modelId="{28AEBC2E-2AED-47A2-9E05-E7414ECE1C80}" type="presOf" srcId="{C2D02265-5538-4488-A508-AFC686740100}" destId="{8CB8CDA3-5FCB-4E0E-8B2C-68F3AF2D7BAE}" srcOrd="0" destOrd="0" presId="urn:microsoft.com/office/officeart/2005/8/layout/gear1"/>
    <dgm:cxn modelId="{10C90C2B-D323-4F04-A266-4DC1A1A3F1E0}" type="presParOf" srcId="{4D7675E4-ED6D-4260-891C-10CA19943E54}" destId="{8CB8CDA3-5FCB-4E0E-8B2C-68F3AF2D7BAE}" srcOrd="0" destOrd="0" presId="urn:microsoft.com/office/officeart/2005/8/layout/gear1"/>
    <dgm:cxn modelId="{1FA3369F-03F8-45C9-8284-CC4FB140EDA1}" type="presParOf" srcId="{4D7675E4-ED6D-4260-891C-10CA19943E54}" destId="{F9BE2A27-B304-414B-B8E1-B9782A590F34}" srcOrd="1" destOrd="0" presId="urn:microsoft.com/office/officeart/2005/8/layout/gear1"/>
    <dgm:cxn modelId="{627555E0-B427-484D-9F6D-DF06688934D3}" type="presParOf" srcId="{4D7675E4-ED6D-4260-891C-10CA19943E54}" destId="{E7780B4B-BC63-4385-A63C-A899BBC568E0}" srcOrd="2" destOrd="0" presId="urn:microsoft.com/office/officeart/2005/8/layout/gear1"/>
    <dgm:cxn modelId="{C3C866B3-7206-496F-9A7C-78B3D221EE43}" type="presParOf" srcId="{4D7675E4-ED6D-4260-891C-10CA19943E54}" destId="{94D830AE-5096-466D-9655-42986242D505}" srcOrd="3" destOrd="0" presId="urn:microsoft.com/office/officeart/2005/8/layout/gear1"/>
    <dgm:cxn modelId="{D541FC49-5183-4AB6-A974-48B07A97F2E3}" type="presParOf" srcId="{4D7675E4-ED6D-4260-891C-10CA19943E54}" destId="{5CC3279E-E7D2-4997-9837-3FB58F815AF2}" srcOrd="4" destOrd="0" presId="urn:microsoft.com/office/officeart/2005/8/layout/gear1"/>
    <dgm:cxn modelId="{C7AF86FC-5C30-48A5-A700-7EAEE9D83FB7}" type="presParOf" srcId="{4D7675E4-ED6D-4260-891C-10CA19943E54}" destId="{E6EBBEEB-1A05-427C-9B1B-F001A5240855}" srcOrd="5" destOrd="0" presId="urn:microsoft.com/office/officeart/2005/8/layout/gear1"/>
    <dgm:cxn modelId="{87BC6345-7BC8-4D84-AC71-0650BACAC3F5}" type="presParOf" srcId="{4D7675E4-ED6D-4260-891C-10CA19943E54}" destId="{32E6D3CA-C85A-44EA-988F-CB7236563A5B}" srcOrd="6" destOrd="0" presId="urn:microsoft.com/office/officeart/2005/8/layout/gear1"/>
    <dgm:cxn modelId="{D761F36D-E0F9-4D77-802E-19055EE1C19E}" type="presParOf" srcId="{4D7675E4-ED6D-4260-891C-10CA19943E54}" destId="{E647D9AF-ACD6-4729-BD75-F65A4CAA220A}" srcOrd="7" destOrd="0" presId="urn:microsoft.com/office/officeart/2005/8/layout/gear1"/>
    <dgm:cxn modelId="{7DD2B514-501D-47EF-9CBD-B2D94E23FDC7}" type="presParOf" srcId="{4D7675E4-ED6D-4260-891C-10CA19943E54}" destId="{632B3095-6F62-4E6A-A2CC-069E82084612}" srcOrd="8" destOrd="0" presId="urn:microsoft.com/office/officeart/2005/8/layout/gear1"/>
    <dgm:cxn modelId="{24B5D1F9-743C-4869-873A-3651DC5E1C8E}" type="presParOf" srcId="{4D7675E4-ED6D-4260-891C-10CA19943E54}" destId="{9875FDC0-0526-4C67-97E2-CA9E2CA61B9B}" srcOrd="9" destOrd="0" presId="urn:microsoft.com/office/officeart/2005/8/layout/gear1"/>
    <dgm:cxn modelId="{47153DD0-14FF-4955-972E-9392FE759632}" type="presParOf" srcId="{4D7675E4-ED6D-4260-891C-10CA19943E54}" destId="{83B7EE8F-CDA0-47E2-AD73-FEC92C158763}" srcOrd="10" destOrd="0" presId="urn:microsoft.com/office/officeart/2005/8/layout/gear1"/>
    <dgm:cxn modelId="{79F4EFFF-D3ED-4F16-8E05-21843C5535F5}" type="presParOf" srcId="{4D7675E4-ED6D-4260-891C-10CA19943E54}" destId="{B130EAD9-B44E-4360-A399-9174318C9C48}" srcOrd="11" destOrd="0" presId="urn:microsoft.com/office/officeart/2005/8/layout/gear1"/>
    <dgm:cxn modelId="{D8BE4522-1106-4745-8ACB-9D90DD533A05}" type="presParOf" srcId="{4D7675E4-ED6D-4260-891C-10CA19943E54}" destId="{E10C3B38-70C8-47A7-BB6B-AE6F07D46132}"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A15998-7B2C-42FA-A0E3-3F548079F438}" type="doc">
      <dgm:prSet loTypeId="urn:microsoft.com/office/officeart/2005/8/layout/gear1" loCatId="process" qsTypeId="urn:microsoft.com/office/officeart/2005/8/quickstyle/simple1" qsCatId="simple" csTypeId="urn:microsoft.com/office/officeart/2005/8/colors/accent1_2" csCatId="accent1" phldr="1"/>
      <dgm:spPr/>
    </dgm:pt>
    <dgm:pt modelId="{C2D02265-5538-4488-A508-AFC686740100}">
      <dgm:prSet phldrT="[Text]"/>
      <dgm:spPr>
        <a:solidFill>
          <a:schemeClr val="bg2"/>
        </a:solidFill>
      </dgm:spPr>
      <dgm:t>
        <a:bodyPr/>
        <a:lstStyle/>
        <a:p>
          <a:r>
            <a:rPr lang="de-AT" dirty="0" smtClean="0"/>
            <a:t> </a:t>
          </a:r>
          <a:endParaRPr lang="en-US" dirty="0"/>
        </a:p>
      </dgm:t>
    </dgm:pt>
    <dgm:pt modelId="{0151C328-4107-4D00-BACE-6BDBFC336A31}" type="parTrans" cxnId="{FAC74B15-D009-4C67-8014-6467DAA9A5FE}">
      <dgm:prSet/>
      <dgm:spPr/>
      <dgm:t>
        <a:bodyPr/>
        <a:lstStyle/>
        <a:p>
          <a:endParaRPr lang="en-US"/>
        </a:p>
      </dgm:t>
    </dgm:pt>
    <dgm:pt modelId="{55AA2915-206D-4E49-8145-776D5740D192}" type="sibTrans" cxnId="{FAC74B15-D009-4C67-8014-6467DAA9A5FE}">
      <dgm:prSet/>
      <dgm:spPr/>
      <dgm:t>
        <a:bodyPr/>
        <a:lstStyle/>
        <a:p>
          <a:endParaRPr lang="en-US"/>
        </a:p>
      </dgm:t>
    </dgm:pt>
    <dgm:pt modelId="{F7B50AA5-8BBA-4D49-9C61-0789A9286801}">
      <dgm:prSet phldrT="[Text]"/>
      <dgm:spPr>
        <a:solidFill>
          <a:schemeClr val="bg2"/>
        </a:solidFill>
      </dgm:spPr>
      <dgm:t>
        <a:bodyPr/>
        <a:lstStyle/>
        <a:p>
          <a:r>
            <a:rPr lang="de-AT" dirty="0" smtClean="0"/>
            <a:t> </a:t>
          </a:r>
          <a:endParaRPr lang="en-US" dirty="0"/>
        </a:p>
      </dgm:t>
    </dgm:pt>
    <dgm:pt modelId="{66165C4B-A741-4A22-B902-25D289CEA680}" type="parTrans" cxnId="{6A181D32-5F8F-4D17-BF74-CA10F7332E96}">
      <dgm:prSet/>
      <dgm:spPr/>
      <dgm:t>
        <a:bodyPr/>
        <a:lstStyle/>
        <a:p>
          <a:endParaRPr lang="en-US"/>
        </a:p>
      </dgm:t>
    </dgm:pt>
    <dgm:pt modelId="{6B7B1F07-1D7C-4A76-950A-D5E60487A15D}" type="sibTrans" cxnId="{6A181D32-5F8F-4D17-BF74-CA10F7332E96}">
      <dgm:prSet/>
      <dgm:spPr/>
      <dgm:t>
        <a:bodyPr/>
        <a:lstStyle/>
        <a:p>
          <a:endParaRPr lang="en-US"/>
        </a:p>
      </dgm:t>
    </dgm:pt>
    <dgm:pt modelId="{6F4D1786-F5FE-4F28-8BA1-F3155FAC66BE}">
      <dgm:prSet phldrT="[Text]"/>
      <dgm:spPr>
        <a:solidFill>
          <a:schemeClr val="bg2"/>
        </a:solidFill>
      </dgm:spPr>
      <dgm:t>
        <a:bodyPr/>
        <a:lstStyle/>
        <a:p>
          <a:r>
            <a:rPr lang="de-AT" dirty="0" smtClean="0"/>
            <a:t> </a:t>
          </a:r>
          <a:endParaRPr lang="en-US" dirty="0"/>
        </a:p>
      </dgm:t>
    </dgm:pt>
    <dgm:pt modelId="{1560F607-729B-421D-9F1B-B9D613D0E0FD}" type="parTrans" cxnId="{B95094C6-AC33-4D24-9882-4A04DD47EAE9}">
      <dgm:prSet/>
      <dgm:spPr/>
      <dgm:t>
        <a:bodyPr/>
        <a:lstStyle/>
        <a:p>
          <a:endParaRPr lang="en-US"/>
        </a:p>
      </dgm:t>
    </dgm:pt>
    <dgm:pt modelId="{FE6BEEA0-DC74-45CE-AEF9-4CCF1EB2D9E9}" type="sibTrans" cxnId="{B95094C6-AC33-4D24-9882-4A04DD47EAE9}">
      <dgm:prSet/>
      <dgm:spPr/>
      <dgm:t>
        <a:bodyPr/>
        <a:lstStyle/>
        <a:p>
          <a:endParaRPr lang="en-US"/>
        </a:p>
      </dgm:t>
    </dgm:pt>
    <dgm:pt modelId="{4D7675E4-ED6D-4260-891C-10CA19943E54}" type="pres">
      <dgm:prSet presAssocID="{1AA15998-7B2C-42FA-A0E3-3F548079F438}" presName="composite" presStyleCnt="0">
        <dgm:presLayoutVars>
          <dgm:chMax val="3"/>
          <dgm:animLvl val="lvl"/>
          <dgm:resizeHandles val="exact"/>
        </dgm:presLayoutVars>
      </dgm:prSet>
      <dgm:spPr/>
    </dgm:pt>
    <dgm:pt modelId="{8CB8CDA3-5FCB-4E0E-8B2C-68F3AF2D7BAE}" type="pres">
      <dgm:prSet presAssocID="{C2D02265-5538-4488-A508-AFC686740100}" presName="gear1" presStyleLbl="node1" presStyleIdx="0" presStyleCnt="3">
        <dgm:presLayoutVars>
          <dgm:chMax val="1"/>
          <dgm:bulletEnabled val="1"/>
        </dgm:presLayoutVars>
      </dgm:prSet>
      <dgm:spPr/>
      <dgm:t>
        <a:bodyPr/>
        <a:lstStyle/>
        <a:p>
          <a:endParaRPr lang="de-AT"/>
        </a:p>
      </dgm:t>
    </dgm:pt>
    <dgm:pt modelId="{F9BE2A27-B304-414B-B8E1-B9782A590F34}" type="pres">
      <dgm:prSet presAssocID="{C2D02265-5538-4488-A508-AFC686740100}" presName="gear1srcNode" presStyleLbl="node1" presStyleIdx="0" presStyleCnt="3"/>
      <dgm:spPr/>
      <dgm:t>
        <a:bodyPr/>
        <a:lstStyle/>
        <a:p>
          <a:endParaRPr lang="de-AT"/>
        </a:p>
      </dgm:t>
    </dgm:pt>
    <dgm:pt modelId="{E7780B4B-BC63-4385-A63C-A899BBC568E0}" type="pres">
      <dgm:prSet presAssocID="{C2D02265-5538-4488-A508-AFC686740100}" presName="gear1dstNode" presStyleLbl="node1" presStyleIdx="0" presStyleCnt="3"/>
      <dgm:spPr/>
      <dgm:t>
        <a:bodyPr/>
        <a:lstStyle/>
        <a:p>
          <a:endParaRPr lang="de-AT"/>
        </a:p>
      </dgm:t>
    </dgm:pt>
    <dgm:pt modelId="{94D830AE-5096-466D-9655-42986242D505}" type="pres">
      <dgm:prSet presAssocID="{F7B50AA5-8BBA-4D49-9C61-0789A9286801}" presName="gear2" presStyleLbl="node1" presStyleIdx="1" presStyleCnt="3">
        <dgm:presLayoutVars>
          <dgm:chMax val="1"/>
          <dgm:bulletEnabled val="1"/>
        </dgm:presLayoutVars>
      </dgm:prSet>
      <dgm:spPr/>
      <dgm:t>
        <a:bodyPr/>
        <a:lstStyle/>
        <a:p>
          <a:endParaRPr lang="de-AT"/>
        </a:p>
      </dgm:t>
    </dgm:pt>
    <dgm:pt modelId="{5CC3279E-E7D2-4997-9837-3FB58F815AF2}" type="pres">
      <dgm:prSet presAssocID="{F7B50AA5-8BBA-4D49-9C61-0789A9286801}" presName="gear2srcNode" presStyleLbl="node1" presStyleIdx="1" presStyleCnt="3"/>
      <dgm:spPr/>
      <dgm:t>
        <a:bodyPr/>
        <a:lstStyle/>
        <a:p>
          <a:endParaRPr lang="de-AT"/>
        </a:p>
      </dgm:t>
    </dgm:pt>
    <dgm:pt modelId="{E6EBBEEB-1A05-427C-9B1B-F001A5240855}" type="pres">
      <dgm:prSet presAssocID="{F7B50AA5-8BBA-4D49-9C61-0789A9286801}" presName="gear2dstNode" presStyleLbl="node1" presStyleIdx="1" presStyleCnt="3"/>
      <dgm:spPr/>
      <dgm:t>
        <a:bodyPr/>
        <a:lstStyle/>
        <a:p>
          <a:endParaRPr lang="de-AT"/>
        </a:p>
      </dgm:t>
    </dgm:pt>
    <dgm:pt modelId="{32E6D3CA-C85A-44EA-988F-CB7236563A5B}" type="pres">
      <dgm:prSet presAssocID="{6F4D1786-F5FE-4F28-8BA1-F3155FAC66BE}" presName="gear3" presStyleLbl="node1" presStyleIdx="2" presStyleCnt="3"/>
      <dgm:spPr/>
      <dgm:t>
        <a:bodyPr/>
        <a:lstStyle/>
        <a:p>
          <a:endParaRPr lang="de-AT"/>
        </a:p>
      </dgm:t>
    </dgm:pt>
    <dgm:pt modelId="{E647D9AF-ACD6-4729-BD75-F65A4CAA220A}" type="pres">
      <dgm:prSet presAssocID="{6F4D1786-F5FE-4F28-8BA1-F3155FAC66BE}" presName="gear3tx" presStyleLbl="node1" presStyleIdx="2" presStyleCnt="3">
        <dgm:presLayoutVars>
          <dgm:chMax val="1"/>
          <dgm:bulletEnabled val="1"/>
        </dgm:presLayoutVars>
      </dgm:prSet>
      <dgm:spPr/>
      <dgm:t>
        <a:bodyPr/>
        <a:lstStyle/>
        <a:p>
          <a:endParaRPr lang="de-AT"/>
        </a:p>
      </dgm:t>
    </dgm:pt>
    <dgm:pt modelId="{632B3095-6F62-4E6A-A2CC-069E82084612}" type="pres">
      <dgm:prSet presAssocID="{6F4D1786-F5FE-4F28-8BA1-F3155FAC66BE}" presName="gear3srcNode" presStyleLbl="node1" presStyleIdx="2" presStyleCnt="3"/>
      <dgm:spPr/>
      <dgm:t>
        <a:bodyPr/>
        <a:lstStyle/>
        <a:p>
          <a:endParaRPr lang="de-AT"/>
        </a:p>
      </dgm:t>
    </dgm:pt>
    <dgm:pt modelId="{9875FDC0-0526-4C67-97E2-CA9E2CA61B9B}" type="pres">
      <dgm:prSet presAssocID="{6F4D1786-F5FE-4F28-8BA1-F3155FAC66BE}" presName="gear3dstNode" presStyleLbl="node1" presStyleIdx="2" presStyleCnt="3"/>
      <dgm:spPr/>
      <dgm:t>
        <a:bodyPr/>
        <a:lstStyle/>
        <a:p>
          <a:endParaRPr lang="de-AT"/>
        </a:p>
      </dgm:t>
    </dgm:pt>
    <dgm:pt modelId="{83B7EE8F-CDA0-47E2-AD73-FEC92C158763}" type="pres">
      <dgm:prSet presAssocID="{55AA2915-206D-4E49-8145-776D5740D192}" presName="connector1" presStyleLbl="sibTrans2D1" presStyleIdx="0" presStyleCnt="3"/>
      <dgm:spPr/>
      <dgm:t>
        <a:bodyPr/>
        <a:lstStyle/>
        <a:p>
          <a:endParaRPr lang="de-AT"/>
        </a:p>
      </dgm:t>
    </dgm:pt>
    <dgm:pt modelId="{B130EAD9-B44E-4360-A399-9174318C9C48}" type="pres">
      <dgm:prSet presAssocID="{6B7B1F07-1D7C-4A76-950A-D5E60487A15D}" presName="connector2" presStyleLbl="sibTrans2D1" presStyleIdx="1" presStyleCnt="3"/>
      <dgm:spPr/>
      <dgm:t>
        <a:bodyPr/>
        <a:lstStyle/>
        <a:p>
          <a:endParaRPr lang="de-AT"/>
        </a:p>
      </dgm:t>
    </dgm:pt>
    <dgm:pt modelId="{E10C3B38-70C8-47A7-BB6B-AE6F07D46132}" type="pres">
      <dgm:prSet presAssocID="{FE6BEEA0-DC74-45CE-AEF9-4CCF1EB2D9E9}" presName="connector3" presStyleLbl="sibTrans2D1" presStyleIdx="2" presStyleCnt="3"/>
      <dgm:spPr/>
      <dgm:t>
        <a:bodyPr/>
        <a:lstStyle/>
        <a:p>
          <a:endParaRPr lang="de-AT"/>
        </a:p>
      </dgm:t>
    </dgm:pt>
  </dgm:ptLst>
  <dgm:cxnLst>
    <dgm:cxn modelId="{4E889FA7-202F-41F9-8E7A-EE46C0A17C9F}" type="presOf" srcId="{C2D02265-5538-4488-A508-AFC686740100}" destId="{F9BE2A27-B304-414B-B8E1-B9782A590F34}" srcOrd="1" destOrd="0" presId="urn:microsoft.com/office/officeart/2005/8/layout/gear1"/>
    <dgm:cxn modelId="{477969E6-3D61-4FD7-A90E-3D60679AAC13}" type="presOf" srcId="{C2D02265-5538-4488-A508-AFC686740100}" destId="{E7780B4B-BC63-4385-A63C-A899BBC568E0}" srcOrd="2" destOrd="0" presId="urn:microsoft.com/office/officeart/2005/8/layout/gear1"/>
    <dgm:cxn modelId="{BC37A9DB-264D-44A4-9BCE-1D79CE39C443}" type="presOf" srcId="{6F4D1786-F5FE-4F28-8BA1-F3155FAC66BE}" destId="{E647D9AF-ACD6-4729-BD75-F65A4CAA220A}" srcOrd="1" destOrd="0" presId="urn:microsoft.com/office/officeart/2005/8/layout/gear1"/>
    <dgm:cxn modelId="{8A30CC3D-0B06-4A1D-825C-92A3ACAE60A2}" type="presOf" srcId="{F7B50AA5-8BBA-4D49-9C61-0789A9286801}" destId="{E6EBBEEB-1A05-427C-9B1B-F001A5240855}" srcOrd="2" destOrd="0" presId="urn:microsoft.com/office/officeart/2005/8/layout/gear1"/>
    <dgm:cxn modelId="{644EBEE4-3061-4B85-AAAF-BC73C33CE37F}" type="presOf" srcId="{C2D02265-5538-4488-A508-AFC686740100}" destId="{8CB8CDA3-5FCB-4E0E-8B2C-68F3AF2D7BAE}" srcOrd="0" destOrd="0" presId="urn:microsoft.com/office/officeart/2005/8/layout/gear1"/>
    <dgm:cxn modelId="{6A181D32-5F8F-4D17-BF74-CA10F7332E96}" srcId="{1AA15998-7B2C-42FA-A0E3-3F548079F438}" destId="{F7B50AA5-8BBA-4D49-9C61-0789A9286801}" srcOrd="1" destOrd="0" parTransId="{66165C4B-A741-4A22-B902-25D289CEA680}" sibTransId="{6B7B1F07-1D7C-4A76-950A-D5E60487A15D}"/>
    <dgm:cxn modelId="{B95094C6-AC33-4D24-9882-4A04DD47EAE9}" srcId="{1AA15998-7B2C-42FA-A0E3-3F548079F438}" destId="{6F4D1786-F5FE-4F28-8BA1-F3155FAC66BE}" srcOrd="2" destOrd="0" parTransId="{1560F607-729B-421D-9F1B-B9D613D0E0FD}" sibTransId="{FE6BEEA0-DC74-45CE-AEF9-4CCF1EB2D9E9}"/>
    <dgm:cxn modelId="{DAAD0CDB-D812-447B-AA2D-715DBA4C2194}" type="presOf" srcId="{FE6BEEA0-DC74-45CE-AEF9-4CCF1EB2D9E9}" destId="{E10C3B38-70C8-47A7-BB6B-AE6F07D46132}" srcOrd="0" destOrd="0" presId="urn:microsoft.com/office/officeart/2005/8/layout/gear1"/>
    <dgm:cxn modelId="{1879DD27-375A-415B-A3B8-BD2A3FDEF0C7}" type="presOf" srcId="{6F4D1786-F5FE-4F28-8BA1-F3155FAC66BE}" destId="{32E6D3CA-C85A-44EA-988F-CB7236563A5B}" srcOrd="0" destOrd="0" presId="urn:microsoft.com/office/officeart/2005/8/layout/gear1"/>
    <dgm:cxn modelId="{8DA87C5F-7486-4F0C-B301-4D585AB5B5DC}" type="presOf" srcId="{F7B50AA5-8BBA-4D49-9C61-0789A9286801}" destId="{94D830AE-5096-466D-9655-42986242D505}" srcOrd="0" destOrd="0" presId="urn:microsoft.com/office/officeart/2005/8/layout/gear1"/>
    <dgm:cxn modelId="{DE346819-559A-469C-8BE3-F9EB98097624}" type="presOf" srcId="{55AA2915-206D-4E49-8145-776D5740D192}" destId="{83B7EE8F-CDA0-47E2-AD73-FEC92C158763}" srcOrd="0" destOrd="0" presId="urn:microsoft.com/office/officeart/2005/8/layout/gear1"/>
    <dgm:cxn modelId="{2698C0A9-23E2-4D3D-A329-E7D4C93A4D9D}" type="presOf" srcId="{F7B50AA5-8BBA-4D49-9C61-0789A9286801}" destId="{5CC3279E-E7D2-4997-9837-3FB58F815AF2}" srcOrd="1" destOrd="0" presId="urn:microsoft.com/office/officeart/2005/8/layout/gear1"/>
    <dgm:cxn modelId="{237A01CF-0454-4F1A-8956-47C0D1D0CD15}" type="presOf" srcId="{6B7B1F07-1D7C-4A76-950A-D5E60487A15D}" destId="{B130EAD9-B44E-4360-A399-9174318C9C48}" srcOrd="0" destOrd="0" presId="urn:microsoft.com/office/officeart/2005/8/layout/gear1"/>
    <dgm:cxn modelId="{8511112E-09BF-4266-B04C-42826940220E}" type="presOf" srcId="{6F4D1786-F5FE-4F28-8BA1-F3155FAC66BE}" destId="{632B3095-6F62-4E6A-A2CC-069E82084612}" srcOrd="2" destOrd="0" presId="urn:microsoft.com/office/officeart/2005/8/layout/gear1"/>
    <dgm:cxn modelId="{FAC74B15-D009-4C67-8014-6467DAA9A5FE}" srcId="{1AA15998-7B2C-42FA-A0E3-3F548079F438}" destId="{C2D02265-5538-4488-A508-AFC686740100}" srcOrd="0" destOrd="0" parTransId="{0151C328-4107-4D00-BACE-6BDBFC336A31}" sibTransId="{55AA2915-206D-4E49-8145-776D5740D192}"/>
    <dgm:cxn modelId="{4457364D-3F51-4227-89B6-89A35D1E6C7C}" type="presOf" srcId="{6F4D1786-F5FE-4F28-8BA1-F3155FAC66BE}" destId="{9875FDC0-0526-4C67-97E2-CA9E2CA61B9B}" srcOrd="3" destOrd="0" presId="urn:microsoft.com/office/officeart/2005/8/layout/gear1"/>
    <dgm:cxn modelId="{5C32996E-4AD9-4426-B63E-BCE481E93ED4}" type="presOf" srcId="{1AA15998-7B2C-42FA-A0E3-3F548079F438}" destId="{4D7675E4-ED6D-4260-891C-10CA19943E54}" srcOrd="0" destOrd="0" presId="urn:microsoft.com/office/officeart/2005/8/layout/gear1"/>
    <dgm:cxn modelId="{04403130-C364-4AC3-81AE-379ABE4BD098}" type="presParOf" srcId="{4D7675E4-ED6D-4260-891C-10CA19943E54}" destId="{8CB8CDA3-5FCB-4E0E-8B2C-68F3AF2D7BAE}" srcOrd="0" destOrd="0" presId="urn:microsoft.com/office/officeart/2005/8/layout/gear1"/>
    <dgm:cxn modelId="{BB26E05A-B2E5-41FD-9FE9-561BA2173267}" type="presParOf" srcId="{4D7675E4-ED6D-4260-891C-10CA19943E54}" destId="{F9BE2A27-B304-414B-B8E1-B9782A590F34}" srcOrd="1" destOrd="0" presId="urn:microsoft.com/office/officeart/2005/8/layout/gear1"/>
    <dgm:cxn modelId="{C6737272-202B-4BB0-8369-4E93B92EA5C0}" type="presParOf" srcId="{4D7675E4-ED6D-4260-891C-10CA19943E54}" destId="{E7780B4B-BC63-4385-A63C-A899BBC568E0}" srcOrd="2" destOrd="0" presId="urn:microsoft.com/office/officeart/2005/8/layout/gear1"/>
    <dgm:cxn modelId="{25945AF0-8AC1-45A9-834D-4EECD7F0031D}" type="presParOf" srcId="{4D7675E4-ED6D-4260-891C-10CA19943E54}" destId="{94D830AE-5096-466D-9655-42986242D505}" srcOrd="3" destOrd="0" presId="urn:microsoft.com/office/officeart/2005/8/layout/gear1"/>
    <dgm:cxn modelId="{DAB54CF9-02FE-49E2-A05A-40DAAD980236}" type="presParOf" srcId="{4D7675E4-ED6D-4260-891C-10CA19943E54}" destId="{5CC3279E-E7D2-4997-9837-3FB58F815AF2}" srcOrd="4" destOrd="0" presId="urn:microsoft.com/office/officeart/2005/8/layout/gear1"/>
    <dgm:cxn modelId="{5C5B9ACB-A8C2-43FC-8B34-2C2115602B54}" type="presParOf" srcId="{4D7675E4-ED6D-4260-891C-10CA19943E54}" destId="{E6EBBEEB-1A05-427C-9B1B-F001A5240855}" srcOrd="5" destOrd="0" presId="urn:microsoft.com/office/officeart/2005/8/layout/gear1"/>
    <dgm:cxn modelId="{F5F05ADC-EA25-4DDF-867F-AA77040D081E}" type="presParOf" srcId="{4D7675E4-ED6D-4260-891C-10CA19943E54}" destId="{32E6D3CA-C85A-44EA-988F-CB7236563A5B}" srcOrd="6" destOrd="0" presId="urn:microsoft.com/office/officeart/2005/8/layout/gear1"/>
    <dgm:cxn modelId="{E5758B99-7054-4E37-A775-89172660C502}" type="presParOf" srcId="{4D7675E4-ED6D-4260-891C-10CA19943E54}" destId="{E647D9AF-ACD6-4729-BD75-F65A4CAA220A}" srcOrd="7" destOrd="0" presId="urn:microsoft.com/office/officeart/2005/8/layout/gear1"/>
    <dgm:cxn modelId="{4129A16A-E2C1-41F5-85A5-82A0AB3DE3CD}" type="presParOf" srcId="{4D7675E4-ED6D-4260-891C-10CA19943E54}" destId="{632B3095-6F62-4E6A-A2CC-069E82084612}" srcOrd="8" destOrd="0" presId="urn:microsoft.com/office/officeart/2005/8/layout/gear1"/>
    <dgm:cxn modelId="{8178060B-EF4A-4BF1-BBA5-167BCD3ED05E}" type="presParOf" srcId="{4D7675E4-ED6D-4260-891C-10CA19943E54}" destId="{9875FDC0-0526-4C67-97E2-CA9E2CA61B9B}" srcOrd="9" destOrd="0" presId="urn:microsoft.com/office/officeart/2005/8/layout/gear1"/>
    <dgm:cxn modelId="{9ECA7B98-B3D7-412B-9B8B-716FD9114492}" type="presParOf" srcId="{4D7675E4-ED6D-4260-891C-10CA19943E54}" destId="{83B7EE8F-CDA0-47E2-AD73-FEC92C158763}" srcOrd="10" destOrd="0" presId="urn:microsoft.com/office/officeart/2005/8/layout/gear1"/>
    <dgm:cxn modelId="{6BC39FE7-45CE-4B35-BF99-BC67E274CCFF}" type="presParOf" srcId="{4D7675E4-ED6D-4260-891C-10CA19943E54}" destId="{B130EAD9-B44E-4360-A399-9174318C9C48}" srcOrd="11" destOrd="0" presId="urn:microsoft.com/office/officeart/2005/8/layout/gear1"/>
    <dgm:cxn modelId="{119A7E00-4A1D-47A5-9F31-5797CC836711}" type="presParOf" srcId="{4D7675E4-ED6D-4260-891C-10CA19943E54}" destId="{E10C3B38-70C8-47A7-BB6B-AE6F07D46132}" srcOrd="12" destOrd="0" presId="urn:microsoft.com/office/officeart/2005/8/layout/gear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156F30-26B8-4449-A878-730B0D5C2A1B}">
      <dsp:nvSpPr>
        <dsp:cNvPr id="0" name=""/>
        <dsp:cNvSpPr/>
      </dsp:nvSpPr>
      <dsp:spPr>
        <a:xfrm>
          <a:off x="4820850" y="3077654"/>
          <a:ext cx="2235825" cy="1448307"/>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80000"/>
              <a:hueOff val="0"/>
              <a:satOff val="-18679"/>
              <a:lumOff val="2116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de-AT" sz="1400" kern="1200" dirty="0" smtClean="0"/>
            <a:t>FP8</a:t>
          </a:r>
          <a:endParaRPr lang="en-US" sz="1400" kern="1200" dirty="0"/>
        </a:p>
        <a:p>
          <a:pPr marL="114300" lvl="1" indent="-114300" algn="l" defTabSz="622300">
            <a:lnSpc>
              <a:spcPct val="90000"/>
            </a:lnSpc>
            <a:spcBef>
              <a:spcPct val="0"/>
            </a:spcBef>
            <a:spcAft>
              <a:spcPct val="15000"/>
            </a:spcAft>
            <a:buChar char="••"/>
          </a:pPr>
          <a:r>
            <a:rPr lang="de-AT" sz="1400" kern="1200" dirty="0" smtClean="0"/>
            <a:t>CIP</a:t>
          </a:r>
          <a:endParaRPr lang="en-US" sz="1400" kern="1200" dirty="0"/>
        </a:p>
        <a:p>
          <a:pPr marL="114300" lvl="1" indent="-114300" algn="l" defTabSz="622300">
            <a:lnSpc>
              <a:spcPct val="90000"/>
            </a:lnSpc>
            <a:spcBef>
              <a:spcPct val="0"/>
            </a:spcBef>
            <a:spcAft>
              <a:spcPct val="15000"/>
            </a:spcAft>
            <a:buChar char="••"/>
          </a:pPr>
          <a:r>
            <a:rPr lang="de-AT" sz="1400" kern="1200" dirty="0" smtClean="0"/>
            <a:t>EIT</a:t>
          </a:r>
          <a:endParaRPr lang="en-US" sz="1400" kern="1200" dirty="0"/>
        </a:p>
        <a:p>
          <a:pPr marL="114300" lvl="1" indent="-114300" algn="l" defTabSz="622300">
            <a:lnSpc>
              <a:spcPct val="90000"/>
            </a:lnSpc>
            <a:spcBef>
              <a:spcPct val="0"/>
            </a:spcBef>
            <a:spcAft>
              <a:spcPct val="15000"/>
            </a:spcAft>
            <a:buChar char="••"/>
          </a:pPr>
          <a:r>
            <a:rPr lang="de-AT" sz="1400" kern="1200" dirty="0" smtClean="0"/>
            <a:t>ESF</a:t>
          </a:r>
          <a:endParaRPr lang="en-US" sz="1400" kern="1200" dirty="0"/>
        </a:p>
      </dsp:txBody>
      <dsp:txXfrm>
        <a:off x="5491597" y="3439731"/>
        <a:ext cx="1565077" cy="1086230"/>
      </dsp:txXfrm>
    </dsp:sp>
    <dsp:sp modelId="{1B0A43A4-F84F-421F-968D-973BC0E08732}">
      <dsp:nvSpPr>
        <dsp:cNvPr id="0" name=""/>
        <dsp:cNvSpPr/>
      </dsp:nvSpPr>
      <dsp:spPr>
        <a:xfrm>
          <a:off x="1152377" y="3077654"/>
          <a:ext cx="2235825" cy="1448307"/>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80000"/>
              <a:hueOff val="0"/>
              <a:satOff val="-28019"/>
              <a:lumOff val="31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ESO</a:t>
          </a:r>
          <a:endParaRPr lang="en-US" sz="1400" kern="1200" dirty="0"/>
        </a:p>
        <a:p>
          <a:pPr marL="114300" lvl="1" indent="-114300" algn="l" defTabSz="622300">
            <a:lnSpc>
              <a:spcPct val="90000"/>
            </a:lnSpc>
            <a:spcBef>
              <a:spcPct val="0"/>
            </a:spcBef>
            <a:spcAft>
              <a:spcPct val="15000"/>
            </a:spcAft>
            <a:buChar char="••"/>
          </a:pPr>
          <a:r>
            <a:rPr lang="de-AT" sz="1400" kern="1200" dirty="0" smtClean="0"/>
            <a:t>ISOC</a:t>
          </a:r>
          <a:endParaRPr lang="en-US" sz="1400" kern="1200" dirty="0"/>
        </a:p>
        <a:p>
          <a:pPr marL="114300" lvl="1" indent="-114300" algn="l" defTabSz="622300">
            <a:lnSpc>
              <a:spcPct val="90000"/>
            </a:lnSpc>
            <a:spcBef>
              <a:spcPct val="0"/>
            </a:spcBef>
            <a:spcAft>
              <a:spcPct val="15000"/>
            </a:spcAft>
            <a:buChar char="••"/>
          </a:pPr>
          <a:r>
            <a:rPr lang="de-AT" sz="1400" kern="1200" dirty="0" smtClean="0"/>
            <a:t>ISO IEC/JTC1</a:t>
          </a:r>
          <a:endParaRPr lang="en-US" sz="1400" kern="1200" dirty="0"/>
        </a:p>
        <a:p>
          <a:pPr marL="114300" lvl="1" indent="-114300" algn="l" defTabSz="622300">
            <a:lnSpc>
              <a:spcPct val="90000"/>
            </a:lnSpc>
            <a:spcBef>
              <a:spcPct val="0"/>
            </a:spcBef>
            <a:spcAft>
              <a:spcPct val="15000"/>
            </a:spcAft>
            <a:buChar char="••"/>
          </a:pPr>
          <a:r>
            <a:rPr lang="de-AT" sz="1400" kern="1200" dirty="0" smtClean="0"/>
            <a:t>OASIS</a:t>
          </a:r>
          <a:endParaRPr lang="en-US" sz="1400" kern="1200" dirty="0"/>
        </a:p>
        <a:p>
          <a:pPr marL="114300" lvl="1" indent="-114300" algn="l" defTabSz="622300">
            <a:lnSpc>
              <a:spcPct val="90000"/>
            </a:lnSpc>
            <a:spcBef>
              <a:spcPct val="0"/>
            </a:spcBef>
            <a:spcAft>
              <a:spcPct val="15000"/>
            </a:spcAft>
            <a:buChar char="••"/>
          </a:pPr>
          <a:r>
            <a:rPr lang="de-AT" sz="1400" kern="1200" dirty="0" err="1" smtClean="0"/>
            <a:t>Kantara</a:t>
          </a:r>
          <a:r>
            <a:rPr lang="de-AT" sz="1400" kern="1200" dirty="0" smtClean="0"/>
            <a:t>, ITU-T, …</a:t>
          </a:r>
          <a:endParaRPr lang="en-US" sz="1400" kern="1200" dirty="0"/>
        </a:p>
      </dsp:txBody>
      <dsp:txXfrm>
        <a:off x="1152377" y="3439731"/>
        <a:ext cx="1565077" cy="1086230"/>
      </dsp:txXfrm>
    </dsp:sp>
    <dsp:sp modelId="{18DD2E3E-7B3E-4D72-9DB0-8DDD7AE802AE}">
      <dsp:nvSpPr>
        <dsp:cNvPr id="0" name=""/>
        <dsp:cNvSpPr/>
      </dsp:nvSpPr>
      <dsp:spPr>
        <a:xfrm>
          <a:off x="4820850" y="0"/>
          <a:ext cx="2235825" cy="1448307"/>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80000"/>
              <a:hueOff val="0"/>
              <a:satOff val="-9340"/>
              <a:lumOff val="105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de-AT" sz="1400" kern="1200" dirty="0" smtClean="0"/>
            <a:t>Health</a:t>
          </a:r>
          <a:endParaRPr lang="en-US" sz="1400" kern="1200" dirty="0"/>
        </a:p>
        <a:p>
          <a:pPr marL="114300" lvl="1" indent="-114300" algn="l" defTabSz="622300">
            <a:lnSpc>
              <a:spcPct val="90000"/>
            </a:lnSpc>
            <a:spcBef>
              <a:spcPct val="0"/>
            </a:spcBef>
            <a:spcAft>
              <a:spcPct val="15000"/>
            </a:spcAft>
            <a:buChar char="••"/>
          </a:pPr>
          <a:r>
            <a:rPr lang="de-AT" sz="1400" kern="1200" dirty="0" smtClean="0"/>
            <a:t>Government</a:t>
          </a:r>
          <a:endParaRPr lang="en-US" sz="1400" kern="1200" dirty="0"/>
        </a:p>
        <a:p>
          <a:pPr marL="114300" lvl="1" indent="-114300" algn="l" defTabSz="622300">
            <a:lnSpc>
              <a:spcPct val="90000"/>
            </a:lnSpc>
            <a:spcBef>
              <a:spcPct val="0"/>
            </a:spcBef>
            <a:spcAft>
              <a:spcPct val="15000"/>
            </a:spcAft>
            <a:buChar char="••"/>
          </a:pPr>
          <a:r>
            <a:rPr lang="de-AT" sz="1400" kern="1200" dirty="0" smtClean="0"/>
            <a:t>Financial</a:t>
          </a:r>
          <a:endParaRPr lang="en-US" sz="1400" kern="1200" dirty="0"/>
        </a:p>
        <a:p>
          <a:pPr marL="114300" lvl="1" indent="-114300" algn="l" defTabSz="622300">
            <a:lnSpc>
              <a:spcPct val="90000"/>
            </a:lnSpc>
            <a:spcBef>
              <a:spcPct val="0"/>
            </a:spcBef>
            <a:spcAft>
              <a:spcPct val="15000"/>
            </a:spcAft>
            <a:buChar char="••"/>
          </a:pPr>
          <a:r>
            <a:rPr lang="de-AT" sz="1400" kern="1200" dirty="0" smtClean="0"/>
            <a:t>Mobile</a:t>
          </a:r>
          <a:endParaRPr lang="en-US" sz="1400" kern="1200" dirty="0"/>
        </a:p>
      </dsp:txBody>
      <dsp:txXfrm>
        <a:off x="5491597" y="0"/>
        <a:ext cx="1565077" cy="1086230"/>
      </dsp:txXfrm>
    </dsp:sp>
    <dsp:sp modelId="{E3159332-D726-49AD-B010-8140C3CEE819}">
      <dsp:nvSpPr>
        <dsp:cNvPr id="0" name=""/>
        <dsp:cNvSpPr/>
      </dsp:nvSpPr>
      <dsp:spPr>
        <a:xfrm>
          <a:off x="1172924" y="0"/>
          <a:ext cx="2235825" cy="1448307"/>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de-AT" sz="1400" kern="1200" dirty="0" smtClean="0"/>
            <a:t>National Regulators</a:t>
          </a:r>
          <a:endParaRPr lang="en-US" sz="1400" kern="1200" dirty="0"/>
        </a:p>
        <a:p>
          <a:pPr marL="114300" lvl="1" indent="-114300" algn="l" defTabSz="622300">
            <a:lnSpc>
              <a:spcPct val="90000"/>
            </a:lnSpc>
            <a:spcBef>
              <a:spcPct val="0"/>
            </a:spcBef>
            <a:spcAft>
              <a:spcPct val="15000"/>
            </a:spcAft>
            <a:buChar char="••"/>
          </a:pPr>
          <a:r>
            <a:rPr lang="de-AT" sz="1400" kern="1200" dirty="0" smtClean="0"/>
            <a:t>EC</a:t>
          </a:r>
          <a:endParaRPr lang="en-US" sz="1400" kern="1200" dirty="0"/>
        </a:p>
      </dsp:txBody>
      <dsp:txXfrm>
        <a:off x="1172924" y="0"/>
        <a:ext cx="1565077" cy="1086230"/>
      </dsp:txXfrm>
    </dsp:sp>
    <dsp:sp modelId="{8BE08E57-C08A-4673-9179-12615FE29B45}">
      <dsp:nvSpPr>
        <dsp:cNvPr id="0" name=""/>
        <dsp:cNvSpPr/>
      </dsp:nvSpPr>
      <dsp:spPr>
        <a:xfrm>
          <a:off x="2109798" y="257979"/>
          <a:ext cx="1959741" cy="1959741"/>
        </a:xfrm>
        <a:prstGeom prst="pieWedge">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de-AT" sz="1400" b="1" kern="1200" dirty="0" smtClean="0"/>
            <a:t>Regulators</a:t>
          </a:r>
          <a:endParaRPr lang="en-US" sz="1400" b="1" kern="1200" dirty="0"/>
        </a:p>
      </dsp:txBody>
      <dsp:txXfrm>
        <a:off x="2109798" y="257979"/>
        <a:ext cx="1959741" cy="1959741"/>
      </dsp:txXfrm>
    </dsp:sp>
    <dsp:sp modelId="{E2AF9632-5BAB-4E10-B0F0-BF502AC9FCF5}">
      <dsp:nvSpPr>
        <dsp:cNvPr id="0" name=""/>
        <dsp:cNvSpPr/>
      </dsp:nvSpPr>
      <dsp:spPr>
        <a:xfrm rot="5400000">
          <a:off x="4160059" y="257979"/>
          <a:ext cx="1959741" cy="1959741"/>
        </a:xfrm>
        <a:prstGeom prst="pieWedge">
          <a:avLst/>
        </a:prstGeom>
        <a:solidFill>
          <a:schemeClr val="accent2">
            <a:shade val="80000"/>
            <a:hueOff val="0"/>
            <a:satOff val="-9340"/>
            <a:lumOff val="105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de-AT" sz="1400" b="1" kern="1200" dirty="0" err="1" smtClean="0"/>
            <a:t>Sectors</a:t>
          </a:r>
          <a:endParaRPr lang="en-US" sz="1400" b="1" kern="1200" dirty="0"/>
        </a:p>
      </dsp:txBody>
      <dsp:txXfrm rot="5400000">
        <a:off x="4160059" y="257979"/>
        <a:ext cx="1959741" cy="1959741"/>
      </dsp:txXfrm>
    </dsp:sp>
    <dsp:sp modelId="{1723169F-FE0C-4400-95FB-CB521C5CB6BF}">
      <dsp:nvSpPr>
        <dsp:cNvPr id="0" name=""/>
        <dsp:cNvSpPr/>
      </dsp:nvSpPr>
      <dsp:spPr>
        <a:xfrm rot="10800000">
          <a:off x="4160059" y="2308240"/>
          <a:ext cx="1959741" cy="1959741"/>
        </a:xfrm>
        <a:prstGeom prst="pieWedge">
          <a:avLst/>
        </a:prstGeom>
        <a:solidFill>
          <a:schemeClr val="accent2">
            <a:shade val="80000"/>
            <a:hueOff val="0"/>
            <a:satOff val="-18679"/>
            <a:lumOff val="211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de-AT" sz="1400" b="1" kern="1200" dirty="0" smtClean="0"/>
            <a:t>Research</a:t>
          </a:r>
          <a:endParaRPr lang="en-US" sz="1400" b="1" kern="1200" dirty="0"/>
        </a:p>
      </dsp:txBody>
      <dsp:txXfrm rot="10800000">
        <a:off x="4160059" y="2308240"/>
        <a:ext cx="1959741" cy="1959741"/>
      </dsp:txXfrm>
    </dsp:sp>
    <dsp:sp modelId="{43503C6D-7208-4F5C-BA8B-5A3AC79B308F}">
      <dsp:nvSpPr>
        <dsp:cNvPr id="0" name=""/>
        <dsp:cNvSpPr/>
      </dsp:nvSpPr>
      <dsp:spPr>
        <a:xfrm rot="16200000">
          <a:off x="2109798" y="2308240"/>
          <a:ext cx="1959741" cy="1959741"/>
        </a:xfrm>
        <a:prstGeom prst="pieWedge">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de-AT" sz="1400" b="1" kern="1200" dirty="0" err="1" smtClean="0"/>
            <a:t>Standardi-zation</a:t>
          </a:r>
          <a:endParaRPr lang="en-US" sz="1400" b="1" kern="1200" dirty="0"/>
        </a:p>
      </dsp:txBody>
      <dsp:txXfrm rot="16200000">
        <a:off x="2109798" y="2308240"/>
        <a:ext cx="1959741" cy="1959741"/>
      </dsp:txXfrm>
    </dsp:sp>
    <dsp:sp modelId="{1F0816BB-810A-41C3-97A3-33D6C644A933}">
      <dsp:nvSpPr>
        <dsp:cNvPr id="0" name=""/>
        <dsp:cNvSpPr/>
      </dsp:nvSpPr>
      <dsp:spPr>
        <a:xfrm>
          <a:off x="3776484" y="1855644"/>
          <a:ext cx="676631" cy="588375"/>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1FAB9E-E389-4E2B-8DD1-C6E20439D35D}">
      <dsp:nvSpPr>
        <dsp:cNvPr id="0" name=""/>
        <dsp:cNvSpPr/>
      </dsp:nvSpPr>
      <dsp:spPr>
        <a:xfrm rot="10800000">
          <a:off x="3776484" y="2081942"/>
          <a:ext cx="676631" cy="588375"/>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B8CDA3-5FCB-4E0E-8B2C-68F3AF2D7BAE}">
      <dsp:nvSpPr>
        <dsp:cNvPr id="0" name=""/>
        <dsp:cNvSpPr/>
      </dsp:nvSpPr>
      <dsp:spPr>
        <a:xfrm>
          <a:off x="696448" y="714704"/>
          <a:ext cx="851215" cy="851215"/>
        </a:xfrm>
        <a:prstGeom prst="gear9">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de-AT" sz="1900" kern="1200" dirty="0" smtClean="0"/>
            <a:t> </a:t>
          </a:r>
          <a:endParaRPr lang="en-US" sz="1900" kern="1200" dirty="0"/>
        </a:p>
      </dsp:txBody>
      <dsp:txXfrm>
        <a:off x="696448" y="714704"/>
        <a:ext cx="851215" cy="851215"/>
      </dsp:txXfrm>
    </dsp:sp>
    <dsp:sp modelId="{94D830AE-5096-466D-9655-42986242D505}">
      <dsp:nvSpPr>
        <dsp:cNvPr id="0" name=""/>
        <dsp:cNvSpPr/>
      </dsp:nvSpPr>
      <dsp:spPr>
        <a:xfrm>
          <a:off x="201196" y="513508"/>
          <a:ext cx="619065" cy="619065"/>
        </a:xfrm>
        <a:prstGeom prst="gear6">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de-AT" sz="1900" kern="1200" dirty="0" smtClean="0"/>
            <a:t> </a:t>
          </a:r>
          <a:endParaRPr lang="en-US" sz="1900" kern="1200" dirty="0"/>
        </a:p>
      </dsp:txBody>
      <dsp:txXfrm>
        <a:off x="201196" y="513508"/>
        <a:ext cx="619065" cy="619065"/>
      </dsp:txXfrm>
    </dsp:sp>
    <dsp:sp modelId="{32E6D3CA-C85A-44EA-988F-CB7236563A5B}">
      <dsp:nvSpPr>
        <dsp:cNvPr id="0" name=""/>
        <dsp:cNvSpPr/>
      </dsp:nvSpPr>
      <dsp:spPr>
        <a:xfrm rot="20700000">
          <a:off x="547936" y="86416"/>
          <a:ext cx="606557" cy="606557"/>
        </a:xfrm>
        <a:prstGeom prst="gear6">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de-AT" sz="1900" kern="1200" dirty="0" smtClean="0"/>
            <a:t> </a:t>
          </a:r>
          <a:endParaRPr lang="en-US" sz="1900" kern="1200" dirty="0"/>
        </a:p>
      </dsp:txBody>
      <dsp:txXfrm>
        <a:off x="680972" y="219452"/>
        <a:ext cx="340486" cy="340486"/>
      </dsp:txXfrm>
    </dsp:sp>
    <dsp:sp modelId="{83B7EE8F-CDA0-47E2-AD73-FEC92C158763}">
      <dsp:nvSpPr>
        <dsp:cNvPr id="0" name=""/>
        <dsp:cNvSpPr/>
      </dsp:nvSpPr>
      <dsp:spPr>
        <a:xfrm>
          <a:off x="605529" y="599992"/>
          <a:ext cx="1089555" cy="1089555"/>
        </a:xfrm>
        <a:prstGeom prst="circularArrow">
          <a:avLst>
            <a:gd name="adj1" fmla="val 4688"/>
            <a:gd name="adj2" fmla="val 299029"/>
            <a:gd name="adj3" fmla="val 2377943"/>
            <a:gd name="adj4" fmla="val 1620007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30EAD9-B44E-4360-A399-9174318C9C48}">
      <dsp:nvSpPr>
        <dsp:cNvPr id="0" name=""/>
        <dsp:cNvSpPr/>
      </dsp:nvSpPr>
      <dsp:spPr>
        <a:xfrm>
          <a:off x="91560" y="387890"/>
          <a:ext cx="791630" cy="79163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0C3B38-70C8-47A7-BB6B-AE6F07D46132}">
      <dsp:nvSpPr>
        <dsp:cNvPr id="0" name=""/>
        <dsp:cNvSpPr/>
      </dsp:nvSpPr>
      <dsp:spPr>
        <a:xfrm>
          <a:off x="407633" y="-35084"/>
          <a:ext cx="853536" cy="85353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B8CDA3-5FCB-4E0E-8B2C-68F3AF2D7BAE}">
      <dsp:nvSpPr>
        <dsp:cNvPr id="0" name=""/>
        <dsp:cNvSpPr/>
      </dsp:nvSpPr>
      <dsp:spPr>
        <a:xfrm>
          <a:off x="696448" y="714704"/>
          <a:ext cx="851215" cy="851215"/>
        </a:xfrm>
        <a:prstGeom prst="gear9">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de-AT" sz="1900" kern="1200" dirty="0" smtClean="0"/>
            <a:t> </a:t>
          </a:r>
          <a:endParaRPr lang="en-US" sz="1900" kern="1200" dirty="0"/>
        </a:p>
      </dsp:txBody>
      <dsp:txXfrm>
        <a:off x="696448" y="714704"/>
        <a:ext cx="851215" cy="851215"/>
      </dsp:txXfrm>
    </dsp:sp>
    <dsp:sp modelId="{94D830AE-5096-466D-9655-42986242D505}">
      <dsp:nvSpPr>
        <dsp:cNvPr id="0" name=""/>
        <dsp:cNvSpPr/>
      </dsp:nvSpPr>
      <dsp:spPr>
        <a:xfrm>
          <a:off x="201196" y="513508"/>
          <a:ext cx="619065" cy="619065"/>
        </a:xfrm>
        <a:prstGeom prst="gear6">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de-AT" sz="1900" kern="1200" dirty="0" smtClean="0"/>
            <a:t> </a:t>
          </a:r>
          <a:endParaRPr lang="en-US" sz="1900" kern="1200" dirty="0"/>
        </a:p>
      </dsp:txBody>
      <dsp:txXfrm>
        <a:off x="201196" y="513508"/>
        <a:ext cx="619065" cy="619065"/>
      </dsp:txXfrm>
    </dsp:sp>
    <dsp:sp modelId="{32E6D3CA-C85A-44EA-988F-CB7236563A5B}">
      <dsp:nvSpPr>
        <dsp:cNvPr id="0" name=""/>
        <dsp:cNvSpPr/>
      </dsp:nvSpPr>
      <dsp:spPr>
        <a:xfrm rot="20700000">
          <a:off x="547936" y="86416"/>
          <a:ext cx="606557" cy="606557"/>
        </a:xfrm>
        <a:prstGeom prst="gear6">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de-AT" sz="1900" kern="1200" dirty="0" smtClean="0"/>
            <a:t> </a:t>
          </a:r>
          <a:endParaRPr lang="en-US" sz="1900" kern="1200" dirty="0"/>
        </a:p>
      </dsp:txBody>
      <dsp:txXfrm>
        <a:off x="680972" y="219452"/>
        <a:ext cx="340486" cy="340486"/>
      </dsp:txXfrm>
    </dsp:sp>
    <dsp:sp modelId="{83B7EE8F-CDA0-47E2-AD73-FEC92C158763}">
      <dsp:nvSpPr>
        <dsp:cNvPr id="0" name=""/>
        <dsp:cNvSpPr/>
      </dsp:nvSpPr>
      <dsp:spPr>
        <a:xfrm>
          <a:off x="605529" y="599992"/>
          <a:ext cx="1089555" cy="1089555"/>
        </a:xfrm>
        <a:prstGeom prst="circularArrow">
          <a:avLst>
            <a:gd name="adj1" fmla="val 4688"/>
            <a:gd name="adj2" fmla="val 299029"/>
            <a:gd name="adj3" fmla="val 2377943"/>
            <a:gd name="adj4" fmla="val 1620007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30EAD9-B44E-4360-A399-9174318C9C48}">
      <dsp:nvSpPr>
        <dsp:cNvPr id="0" name=""/>
        <dsp:cNvSpPr/>
      </dsp:nvSpPr>
      <dsp:spPr>
        <a:xfrm>
          <a:off x="91560" y="387890"/>
          <a:ext cx="791630" cy="79163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0C3B38-70C8-47A7-BB6B-AE6F07D46132}">
      <dsp:nvSpPr>
        <dsp:cNvPr id="0" name=""/>
        <dsp:cNvSpPr/>
      </dsp:nvSpPr>
      <dsp:spPr>
        <a:xfrm>
          <a:off x="407633" y="-35084"/>
          <a:ext cx="853536" cy="85353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6507BA8F-CD7E-4604-8613-3267AAB67577}" type="datetimeFigureOut">
              <a:rPr lang="el-GR" smtClean="0"/>
              <a:pPr/>
              <a:t>31/8/2012</a:t>
            </a:fld>
            <a:endParaRPr lang="el-GR"/>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D7639251-7209-4FE6-8C72-91EBC999D54F}"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the individual</a:t>
            </a:r>
            <a:r>
              <a:rPr lang="en-US" baseline="0" dirty="0" smtClean="0"/>
              <a:t> is to have all those choices, then infrastructure and services must be available to allow any-to-any relationships between the main actor types. Transactions within this ecosystem would be facilitated through actor type-specific interfaces supported by entities we call ‘Operators”. These logical intermediaries can take the physical form of either interfaces and service endpoints native within the actor domain, or provided by third parties. Individual requirements and preferences are expected to justify different types of topology scenarios and related business models.</a:t>
            </a:r>
            <a:endParaRPr lang="el-GR" dirty="0"/>
          </a:p>
        </p:txBody>
      </p:sp>
      <p:sp>
        <p:nvSpPr>
          <p:cNvPr id="4" name="Slide Number Placeholder 3"/>
          <p:cNvSpPr>
            <a:spLocks noGrp="1"/>
          </p:cNvSpPr>
          <p:nvPr>
            <p:ph type="sldNum" sz="quarter" idx="10"/>
          </p:nvPr>
        </p:nvSpPr>
        <p:spPr/>
        <p:txBody>
          <a:bodyPr/>
          <a:lstStyle/>
          <a:p>
            <a:fld id="{D7639251-7209-4FE6-8C72-91EBC999D54F}" type="slidenum">
              <a:rPr lang="el-GR" smtClean="0"/>
              <a:pPr/>
              <a:t>12</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C014AA4-8734-4CCE-B85E-24A0FB315575}" type="slidenum">
              <a:rPr lang="sv-SE"/>
              <a:pPr>
                <a:defRPr/>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DD8A50E-9504-4815-8082-27932D10B7A4}" type="slidenum">
              <a:rPr lang="sv-SE"/>
              <a:pPr>
                <a:defRPr/>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88913"/>
            <a:ext cx="2071687" cy="58943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188913"/>
            <a:ext cx="6067425" cy="5894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9AFF376-9FB6-47BF-B0A4-E9882659B9B6}" type="slidenum">
              <a:rPr lang="sv-SE"/>
              <a:pPr>
                <a:defRPr/>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FE41B82-64EC-4E73-897A-80CA40A96BA4}" type="slidenum">
              <a:rPr lang="sv-SE"/>
              <a:pPr>
                <a:defRPr/>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628DEA4-C762-40A2-90B5-275135CE054E}" type="slidenum">
              <a:rPr lang="sv-SE"/>
              <a:pPr>
                <a:defRPr/>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5288"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86288"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7C1BCFC-F60D-4DB8-8E67-6E457A3DD7CA}" type="slidenum">
              <a:rPr lang="sv-SE"/>
              <a:pPr>
                <a:defRPr/>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4602B0C8-50A8-45A0-84CE-5ABBB3FE9FEB}" type="slidenum">
              <a:rPr lang="sv-SE"/>
              <a:pPr>
                <a:defRPr/>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2D5AFF93-E8AA-455A-BBF3-66E351F8AE93}" type="slidenum">
              <a:rPr lang="sv-SE"/>
              <a:pPr>
                <a:defRPr/>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1A0042B-5499-4F66-AF04-E62B87BD98C3}" type="slidenum">
              <a:rPr lang="sv-SE"/>
              <a:pPr>
                <a:defRPr/>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843D44-EEF1-413B-B2EE-39C9D27A70AC}" type="slidenum">
              <a:rPr lang="sv-SE"/>
              <a:pPr>
                <a:defRPr/>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7EB2607-D7A8-4286-A38D-D5FCE60D1FE3}" type="slidenum">
              <a:rPr lang="sv-SE"/>
              <a:pPr>
                <a:defRPr/>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rot="10800000">
            <a:off x="0" y="6426200"/>
            <a:ext cx="9144000" cy="431800"/>
          </a:xfrm>
          <a:prstGeom prst="rect">
            <a:avLst/>
          </a:prstGeom>
          <a:gradFill rotWithShape="1">
            <a:gsLst>
              <a:gs pos="0">
                <a:srgbClr val="E7FFB7"/>
              </a:gs>
              <a:gs pos="100000">
                <a:srgbClr val="E7FFB7">
                  <a:gamma/>
                  <a:shade val="46275"/>
                  <a:invGamma/>
                  <a:alpha val="6000"/>
                </a:srgbClr>
              </a:gs>
            </a:gsLst>
            <a:lin ang="5400000" scaled="1"/>
          </a:gradFill>
          <a:ln w="9525">
            <a:noFill/>
            <a:miter lim="800000"/>
            <a:headEnd/>
            <a:tailEnd/>
          </a:ln>
          <a:effectLst/>
        </p:spPr>
        <p:txBody>
          <a:bodyPr wrap="none" anchor="ctr"/>
          <a:lstStyle/>
          <a:p>
            <a:pPr>
              <a:defRPr/>
            </a:pPr>
            <a:endParaRPr lang="en-US"/>
          </a:p>
        </p:txBody>
      </p:sp>
      <p:sp>
        <p:nvSpPr>
          <p:cNvPr id="1033" name="Rectangle 9"/>
          <p:cNvSpPr>
            <a:spLocks noChangeArrowheads="1"/>
          </p:cNvSpPr>
          <p:nvPr/>
        </p:nvSpPr>
        <p:spPr bwMode="auto">
          <a:xfrm>
            <a:off x="0" y="0"/>
            <a:ext cx="9144000" cy="1439863"/>
          </a:xfrm>
          <a:prstGeom prst="rect">
            <a:avLst/>
          </a:prstGeom>
          <a:gradFill rotWithShape="1">
            <a:gsLst>
              <a:gs pos="0">
                <a:srgbClr val="E7FFB7"/>
              </a:gs>
              <a:gs pos="100000">
                <a:srgbClr val="E7FFB7">
                  <a:gamma/>
                  <a:shade val="46275"/>
                  <a:invGamma/>
                  <a:alpha val="6000"/>
                </a:srgbClr>
              </a:gs>
            </a:gsLst>
            <a:lin ang="5400000" scaled="1"/>
          </a:gradFill>
          <a:ln w="9525">
            <a:solidFill>
              <a:schemeClr val="tx1"/>
            </a:solidFill>
            <a:miter lim="800000"/>
            <a:headEnd/>
            <a:tailEnd/>
          </a:ln>
          <a:effectLst/>
        </p:spPr>
        <p:txBody>
          <a:bodyPr wrap="none" anchor="ctr"/>
          <a:lstStyle/>
          <a:p>
            <a:pPr>
              <a:defRPr/>
            </a:pPr>
            <a:endParaRPr lang="en-US"/>
          </a:p>
        </p:txBody>
      </p:sp>
      <p:sp>
        <p:nvSpPr>
          <p:cNvPr id="1030" name="Rectangle 6"/>
          <p:cNvSpPr>
            <a:spLocks noGrp="1" noChangeArrowheads="1"/>
          </p:cNvSpPr>
          <p:nvPr>
            <p:ph type="sldNum" sz="quarter" idx="4"/>
          </p:nvPr>
        </p:nvSpPr>
        <p:spPr bwMode="auto">
          <a:xfrm>
            <a:off x="8172450" y="6453188"/>
            <a:ext cx="51435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1A96551-89A6-42E8-80B1-C9533B9DD1CA}" type="slidenum">
              <a:rPr lang="sv-SE"/>
              <a:pPr>
                <a:defRPr/>
              </a:pPr>
              <a:t>‹#›</a:t>
            </a:fld>
            <a:endParaRPr lang="sv-SE"/>
          </a:p>
        </p:txBody>
      </p:sp>
      <p:pic>
        <p:nvPicPr>
          <p:cNvPr id="1028" name="Picture 8" descr="GINI-SA logo - 10"/>
          <p:cNvPicPr>
            <a:picLocks noChangeAspect="1" noChangeArrowheads="1"/>
          </p:cNvPicPr>
          <p:nvPr/>
        </p:nvPicPr>
        <p:blipFill>
          <a:blip r:embed="rId13" cstate="print"/>
          <a:srcRect/>
          <a:stretch>
            <a:fillRect/>
          </a:stretch>
        </p:blipFill>
        <p:spPr bwMode="auto">
          <a:xfrm>
            <a:off x="468313" y="260350"/>
            <a:ext cx="1223962" cy="1079500"/>
          </a:xfrm>
          <a:prstGeom prst="rect">
            <a:avLst/>
          </a:prstGeom>
          <a:noFill/>
          <a:ln w="9525">
            <a:noFill/>
            <a:miter lim="800000"/>
            <a:headEnd/>
            <a:tailEnd/>
          </a:ln>
        </p:spPr>
      </p:pic>
      <p:sp>
        <p:nvSpPr>
          <p:cNvPr id="2" name="Rectangle 2"/>
          <p:cNvSpPr>
            <a:spLocks noGrp="1" noChangeArrowheads="1"/>
          </p:cNvSpPr>
          <p:nvPr>
            <p:ph type="title"/>
          </p:nvPr>
        </p:nvSpPr>
        <p:spPr bwMode="auto">
          <a:xfrm>
            <a:off x="2268538" y="188913"/>
            <a:ext cx="64182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sv-SE" smtClean="0"/>
          </a:p>
        </p:txBody>
      </p:sp>
      <p:sp>
        <p:nvSpPr>
          <p:cNvPr id="1031" name="Rectangle 3"/>
          <p:cNvSpPr>
            <a:spLocks noGrp="1" noChangeArrowheads="1"/>
          </p:cNvSpPr>
          <p:nvPr>
            <p:ph type="body" idx="1"/>
          </p:nvPr>
        </p:nvSpPr>
        <p:spPr bwMode="auto">
          <a:xfrm>
            <a:off x="395288" y="15573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smtClean="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charset="0"/>
        </a:defRPr>
      </a:lvl2pPr>
      <a:lvl3pPr algn="ctr" rtl="0" eaLnBrk="1" fontAlgn="base" hangingPunct="1">
        <a:spcBef>
          <a:spcPct val="0"/>
        </a:spcBef>
        <a:spcAft>
          <a:spcPct val="0"/>
        </a:spcAft>
        <a:defRPr sz="3600">
          <a:solidFill>
            <a:schemeClr val="tx2"/>
          </a:solidFill>
          <a:latin typeface="Arial" charset="0"/>
        </a:defRPr>
      </a:lvl3pPr>
      <a:lvl4pPr algn="ctr" rtl="0" eaLnBrk="1" fontAlgn="base" hangingPunct="1">
        <a:spcBef>
          <a:spcPct val="0"/>
        </a:spcBef>
        <a:spcAft>
          <a:spcPct val="0"/>
        </a:spcAft>
        <a:defRPr sz="3600">
          <a:solidFill>
            <a:schemeClr val="tx2"/>
          </a:solidFill>
          <a:latin typeface="Arial" charset="0"/>
        </a:defRPr>
      </a:lvl4pPr>
      <a:lvl5pPr algn="ctr" rtl="0" eaLnBrk="1" fontAlgn="base" hangingPunct="1">
        <a:spcBef>
          <a:spcPct val="0"/>
        </a:spcBef>
        <a:spcAft>
          <a:spcPct val="0"/>
        </a:spcAft>
        <a:defRPr sz="3600">
          <a:solidFill>
            <a:schemeClr val="tx2"/>
          </a:solidFill>
          <a:latin typeface="Arial" charset="0"/>
        </a:defRPr>
      </a:lvl5pPr>
      <a:lvl6pPr marL="457200" algn="ctr" rtl="0" eaLnBrk="1" fontAlgn="base" hangingPunct="1">
        <a:spcBef>
          <a:spcPct val="0"/>
        </a:spcBef>
        <a:spcAft>
          <a:spcPct val="0"/>
        </a:spcAft>
        <a:defRPr sz="3600">
          <a:solidFill>
            <a:schemeClr val="tx2"/>
          </a:solidFill>
          <a:latin typeface="Arial" charset="0"/>
        </a:defRPr>
      </a:lvl6pPr>
      <a:lvl7pPr marL="914400" algn="ctr" rtl="0" eaLnBrk="1" fontAlgn="base" hangingPunct="1">
        <a:spcBef>
          <a:spcPct val="0"/>
        </a:spcBef>
        <a:spcAft>
          <a:spcPct val="0"/>
        </a:spcAft>
        <a:defRPr sz="3600">
          <a:solidFill>
            <a:schemeClr val="tx2"/>
          </a:solidFill>
          <a:latin typeface="Arial" charset="0"/>
        </a:defRPr>
      </a:lvl7pPr>
      <a:lvl8pPr marL="1371600" algn="ctr" rtl="0" eaLnBrk="1" fontAlgn="base" hangingPunct="1">
        <a:spcBef>
          <a:spcPct val="0"/>
        </a:spcBef>
        <a:spcAft>
          <a:spcPct val="0"/>
        </a:spcAft>
        <a:defRPr sz="3600">
          <a:solidFill>
            <a:schemeClr val="tx2"/>
          </a:solidFill>
          <a:latin typeface="Arial" charset="0"/>
        </a:defRPr>
      </a:lvl8pPr>
      <a:lvl9pPr marL="1828800" algn="ctr"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80000"/>
        <a:buFont typeface="Arial" pitchFamily="34" charset="0"/>
        <a:buChar char="−"/>
        <a:defRPr sz="2800">
          <a:solidFill>
            <a:schemeClr val="tx1"/>
          </a:solidFill>
          <a:latin typeface="+mn-lt"/>
        </a:defRPr>
      </a:lvl2pPr>
      <a:lvl3pPr marL="1143000" indent="-228600" algn="l" rtl="0" eaLnBrk="1" fontAlgn="base" hangingPunct="1">
        <a:spcBef>
          <a:spcPct val="20000"/>
        </a:spcBef>
        <a:spcAft>
          <a:spcPct val="0"/>
        </a:spcAft>
        <a:buFont typeface="Arial" pitchFamily="34" charset="0"/>
        <a:buChar char="•"/>
        <a:defRPr sz="2400">
          <a:solidFill>
            <a:schemeClr val="tx1"/>
          </a:solidFill>
          <a:latin typeface="+mn-lt"/>
        </a:defRPr>
      </a:lvl3pPr>
      <a:lvl4pPr marL="1600200" indent="-228600" algn="l" rtl="0" eaLnBrk="1" fontAlgn="base" hangingPunct="1">
        <a:spcBef>
          <a:spcPct val="20000"/>
        </a:spcBef>
        <a:spcAft>
          <a:spcPct val="0"/>
        </a:spcAft>
        <a:buSzPct val="75000"/>
        <a:buFont typeface="Courier New" pitchFamily="49" charset="0"/>
        <a:buChar char="o"/>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gini-sa.eu/" TargetMode="External"/><Relationship Id="rId2" Type="http://schemas.openxmlformats.org/officeDocument/2006/relationships/hyperlink" Target="mailto:info@iked.org"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395288" y="1413322"/>
            <a:ext cx="8229600" cy="5112022"/>
          </a:xfrm>
        </p:spPr>
        <p:txBody>
          <a:bodyPr/>
          <a:lstStyle/>
          <a:p>
            <a:pPr marL="0" indent="0" algn="ctr">
              <a:buNone/>
            </a:pPr>
            <a:r>
              <a:rPr lang="sv-SE" dirty="0" smtClean="0"/>
              <a:t>“Personalized, Privacy-enhancing Identity Management”, </a:t>
            </a:r>
            <a:endParaRPr lang="en-GB" sz="2400" i="1" dirty="0" smtClean="0"/>
          </a:p>
          <a:p>
            <a:pPr marL="0" indent="0" algn="ctr">
              <a:lnSpc>
                <a:spcPct val="150000"/>
              </a:lnSpc>
              <a:buNone/>
            </a:pPr>
            <a:r>
              <a:rPr lang="en-GB" sz="2800" i="1" dirty="0" smtClean="0"/>
              <a:t>A Service Provisioning Infrastructure for a</a:t>
            </a:r>
            <a:r>
              <a:rPr lang="nl-NL" sz="2800" i="1" dirty="0" smtClean="0"/>
              <a:t> </a:t>
            </a:r>
          </a:p>
          <a:p>
            <a:pPr marL="0" indent="0" algn="ctr">
              <a:lnSpc>
                <a:spcPct val="150000"/>
              </a:lnSpc>
              <a:buNone/>
            </a:pPr>
            <a:r>
              <a:rPr lang="nl-NL" sz="2800" i="1" dirty="0" smtClean="0"/>
              <a:t>Global Ecosystem, </a:t>
            </a:r>
          </a:p>
          <a:p>
            <a:pPr marL="0" indent="0" algn="ctr">
              <a:lnSpc>
                <a:spcPct val="150000"/>
              </a:lnSpc>
              <a:buNone/>
            </a:pPr>
            <a:r>
              <a:rPr lang="nl-NL" sz="2800" i="1" dirty="0" smtClean="0"/>
              <a:t>supported by interconnected Operators</a:t>
            </a:r>
            <a:endParaRPr lang="en-GB" sz="2800" i="1" dirty="0" smtClean="0"/>
          </a:p>
          <a:p>
            <a:pPr marL="0" indent="0" algn="l">
              <a:buNone/>
            </a:pPr>
            <a:endParaRPr lang="en-GB" sz="2200" dirty="0" smtClean="0"/>
          </a:p>
          <a:p>
            <a:pPr marL="0" indent="0">
              <a:buNone/>
            </a:pPr>
            <a:r>
              <a:rPr lang="en-GB" sz="1800" dirty="0" smtClean="0"/>
              <a:t>Thomas </a:t>
            </a:r>
            <a:r>
              <a:rPr lang="en-GB" sz="1800" dirty="0" err="1" smtClean="0"/>
              <a:t>Andersson</a:t>
            </a:r>
            <a:r>
              <a:rPr lang="en-GB" sz="1800" dirty="0" smtClean="0"/>
              <a:t>/ IKED org. </a:t>
            </a:r>
          </a:p>
          <a:p>
            <a:pPr marL="0" indent="0">
              <a:buNone/>
            </a:pPr>
            <a:r>
              <a:rPr lang="en-GB" sz="1800" b="1" i="1" dirty="0" smtClean="0"/>
              <a:t>ITU T-Meeting, </a:t>
            </a:r>
            <a:r>
              <a:rPr lang="nl-NL" sz="1800" i="1" dirty="0" smtClean="0"/>
              <a:t>Geneva 31.08.2012</a:t>
            </a:r>
          </a:p>
          <a:p>
            <a:pPr marL="0" indent="0">
              <a:buNone/>
            </a:pPr>
            <a:endParaRPr lang="nl-NL" sz="1800" i="1" dirty="0" smtClean="0"/>
          </a:p>
          <a:p>
            <a:pPr marL="0" lvl="1" indent="0">
              <a:buSzTx/>
              <a:buNone/>
            </a:pPr>
            <a:r>
              <a:rPr lang="en-US" sz="2400" b="1" dirty="0" smtClean="0"/>
              <a:t>				You are invited to contribute!</a:t>
            </a:r>
          </a:p>
          <a:p>
            <a:pPr marL="0" indent="0">
              <a:buNone/>
            </a:pPr>
            <a:endParaRPr lang="nl-NL" sz="1800" i="1" dirty="0" smtClean="0"/>
          </a:p>
        </p:txBody>
      </p:sp>
      <p:pic>
        <p:nvPicPr>
          <p:cNvPr id="4" name="Picture 3" descr="About GINI Header p1 - 11"/>
          <p:cNvPicPr/>
          <p:nvPr/>
        </p:nvPicPr>
        <p:blipFill>
          <a:blip r:embed="rId2" cstate="print"/>
          <a:srcRect l="13704" t="18132" r="12778" b="15934"/>
          <a:stretch>
            <a:fillRect/>
          </a:stretch>
        </p:blipFill>
        <p:spPr bwMode="auto">
          <a:xfrm>
            <a:off x="72008" y="72008"/>
            <a:ext cx="3923928" cy="13407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2E7D1559-7856-4588-9B92-338DE89782AE}" type="slidenum">
              <a:rPr lang="de-DE"/>
              <a:pPr>
                <a:defRPr/>
              </a:pPr>
              <a:t>10</a:t>
            </a:fld>
            <a:endParaRPr lang="de-DE"/>
          </a:p>
        </p:txBody>
      </p:sp>
      <p:sp>
        <p:nvSpPr>
          <p:cNvPr id="5124" name="Rectangle 2"/>
          <p:cNvSpPr>
            <a:spLocks noGrp="1" noChangeArrowheads="1"/>
          </p:cNvSpPr>
          <p:nvPr>
            <p:ph type="title"/>
          </p:nvPr>
        </p:nvSpPr>
        <p:spPr/>
        <p:txBody>
          <a:bodyPr/>
          <a:lstStyle/>
          <a:p>
            <a:pPr eaLnBrk="1" hangingPunct="1"/>
            <a:r>
              <a:rPr lang="en-US" smtClean="0"/>
              <a:t>Grouping of Services (GINI Operator Model)</a:t>
            </a:r>
          </a:p>
        </p:txBody>
      </p:sp>
      <p:graphicFrame>
        <p:nvGraphicFramePr>
          <p:cNvPr id="5122" name="Object 3"/>
          <p:cNvGraphicFramePr>
            <a:graphicFrameLocks noChangeAspect="1"/>
          </p:cNvGraphicFramePr>
          <p:nvPr>
            <p:ph idx="1"/>
          </p:nvPr>
        </p:nvGraphicFramePr>
        <p:xfrm>
          <a:off x="765175" y="1773238"/>
          <a:ext cx="7613650" cy="4092575"/>
        </p:xfrm>
        <a:graphic>
          <a:graphicData uri="http://schemas.openxmlformats.org/presentationml/2006/ole">
            <p:oleObj spid="_x0000_s63490" name="Visio" r:id="rId3" imgW="8867108" imgH="5266658" progId="">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20E39000-5FA7-4CC5-AD6B-8A1C3159B872}" type="slidenum">
              <a:rPr lang="de-DE"/>
              <a:pPr>
                <a:defRPr/>
              </a:pPr>
              <a:t>11</a:t>
            </a:fld>
            <a:endParaRPr lang="de-DE"/>
          </a:p>
        </p:txBody>
      </p:sp>
      <p:sp>
        <p:nvSpPr>
          <p:cNvPr id="25603" name="Rectangle 2"/>
          <p:cNvSpPr>
            <a:spLocks noGrp="1" noChangeArrowheads="1"/>
          </p:cNvSpPr>
          <p:nvPr>
            <p:ph type="title"/>
          </p:nvPr>
        </p:nvSpPr>
        <p:spPr/>
        <p:txBody>
          <a:bodyPr/>
          <a:lstStyle/>
          <a:p>
            <a:pPr eaLnBrk="1" hangingPunct="1"/>
            <a:r>
              <a:rPr lang="en-US" smtClean="0"/>
              <a:t>Protocols</a:t>
            </a:r>
          </a:p>
        </p:txBody>
      </p:sp>
      <p:sp>
        <p:nvSpPr>
          <p:cNvPr id="25604" name="Rectangle 3"/>
          <p:cNvSpPr>
            <a:spLocks noGrp="1" noChangeArrowheads="1"/>
          </p:cNvSpPr>
          <p:nvPr>
            <p:ph type="body" idx="1"/>
          </p:nvPr>
        </p:nvSpPr>
        <p:spPr/>
        <p:txBody>
          <a:bodyPr/>
          <a:lstStyle/>
          <a:p>
            <a:pPr lvl="1" eaLnBrk="1" hangingPunct="1"/>
            <a:r>
              <a:rPr lang="en-US" sz="2400" dirty="0" smtClean="0"/>
              <a:t>Distribute/transmit identity (related) information among different building blocks based on the specific need of distribution/transmission and </a:t>
            </a:r>
            <a:r>
              <a:rPr lang="en-US" sz="2400" dirty="0" err="1" smtClean="0"/>
              <a:t>rulesets</a:t>
            </a:r>
            <a:r>
              <a:rPr lang="en-US" sz="2400" dirty="0" smtClean="0"/>
              <a:t>, e.g.:</a:t>
            </a:r>
          </a:p>
          <a:p>
            <a:pPr lvl="2" eaLnBrk="1" hangingPunct="1"/>
            <a:r>
              <a:rPr lang="en-US" dirty="0" smtClean="0"/>
              <a:t>disclose information only where necessary:</a:t>
            </a:r>
          </a:p>
          <a:p>
            <a:pPr lvl="3" eaLnBrk="1" hangingPunct="1"/>
            <a:r>
              <a:rPr lang="en-US" sz="2400" dirty="0" smtClean="0"/>
              <a:t>confidentiality of identity (related) information</a:t>
            </a:r>
          </a:p>
          <a:p>
            <a:pPr lvl="3" eaLnBrk="1" hangingPunct="1"/>
            <a:r>
              <a:rPr lang="en-US" sz="2400" dirty="0" smtClean="0"/>
              <a:t>confidentiality of transactions/relationships</a:t>
            </a:r>
          </a:p>
          <a:p>
            <a:pPr lvl="2" eaLnBrk="1" hangingPunct="1"/>
            <a:r>
              <a:rPr lang="en-US" dirty="0" smtClean="0"/>
              <a:t>realize the pre-defined informational flow between different building blocks</a:t>
            </a:r>
          </a:p>
          <a:p>
            <a:pPr lvl="2" eaLnBrk="1" hangingPunct="1"/>
            <a:r>
              <a:rPr lang="en-US" dirty="0" smtClean="0"/>
              <a:t>map existing trust relationships between the building blocks onto the information flow</a:t>
            </a:r>
          </a:p>
          <a:p>
            <a:pPr lvl="2" eaLnBrk="1" hangingPunct="1"/>
            <a:r>
              <a:rPr lang="en-US" dirty="0" smtClean="0"/>
              <a:t>...</a:t>
            </a:r>
          </a:p>
          <a:p>
            <a:pPr lvl="1" eaLnBrk="1" hangingPunct="1">
              <a:buFont typeface="Wingdings" pitchFamily="2" charset="2"/>
              <a:buNone/>
            </a:pPr>
            <a:endParaRPr lang="en-US" sz="16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the INDI ecosystem</a:t>
            </a:r>
            <a:endParaRPr lang="el-GR" dirty="0"/>
          </a:p>
        </p:txBody>
      </p:sp>
      <p:pic>
        <p:nvPicPr>
          <p:cNvPr id="17409" name="Picture 1" descr="Beschreibung: 20111030 GINI overall diagram_v2.jpg"/>
          <p:cNvPicPr>
            <a:picLocks noChangeAspect="1" noChangeArrowheads="1"/>
          </p:cNvPicPr>
          <p:nvPr/>
        </p:nvPicPr>
        <p:blipFill>
          <a:blip r:embed="rId3" cstate="print"/>
          <a:srcRect/>
          <a:stretch>
            <a:fillRect/>
          </a:stretch>
        </p:blipFill>
        <p:spPr bwMode="auto">
          <a:xfrm>
            <a:off x="1174172" y="1484784"/>
            <a:ext cx="7142244" cy="5373216"/>
          </a:xfrm>
          <a:prstGeom prst="rect">
            <a:avLst/>
          </a:prstGeom>
          <a:noFill/>
          <a:ln w="9525">
            <a:noFill/>
            <a:miter lim="800000"/>
            <a:headEnd/>
            <a:tailEnd/>
          </a:ln>
        </p:spPr>
      </p:pic>
      <p:sp>
        <p:nvSpPr>
          <p:cNvPr id="4" name="Rectangle 3"/>
          <p:cNvSpPr/>
          <p:nvPr/>
        </p:nvSpPr>
        <p:spPr>
          <a:xfrm>
            <a:off x="2915816" y="3068960"/>
            <a:ext cx="3240360" cy="1224136"/>
          </a:xfrm>
          <a:prstGeom prst="rect">
            <a:avLst/>
          </a:prstGeom>
          <a:noFill/>
          <a:ln cmpd="tri">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p:cNvSpPr/>
          <p:nvPr/>
        </p:nvSpPr>
        <p:spPr>
          <a:xfrm>
            <a:off x="3059832" y="3140968"/>
            <a:ext cx="1224136" cy="936104"/>
          </a:xfrm>
          <a:prstGeom prst="rect">
            <a:avLst/>
          </a:prstGeom>
          <a:noFill/>
          <a:ln cmpd="tri">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Rectangle 5"/>
          <p:cNvSpPr/>
          <p:nvPr/>
        </p:nvSpPr>
        <p:spPr>
          <a:xfrm>
            <a:off x="5004048" y="3140968"/>
            <a:ext cx="1080120" cy="936104"/>
          </a:xfrm>
          <a:prstGeom prst="rect">
            <a:avLst/>
          </a:prstGeom>
          <a:noFill/>
          <a:ln cmpd="tri">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ectangle 8"/>
          <p:cNvSpPr/>
          <p:nvPr/>
        </p:nvSpPr>
        <p:spPr>
          <a:xfrm>
            <a:off x="3707904" y="5157192"/>
            <a:ext cx="1800200" cy="576064"/>
          </a:xfrm>
          <a:prstGeom prst="rect">
            <a:avLst/>
          </a:prstGeom>
          <a:noFill/>
          <a:ln cmpd="tri">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 Operators in a </a:t>
            </a:r>
            <a:br>
              <a:rPr lang="en-US" dirty="0" smtClean="0"/>
            </a:br>
            <a:r>
              <a:rPr lang="en-US" dirty="0" smtClean="0"/>
              <a:t>Multi-Party Ecosystem</a:t>
            </a:r>
            <a:endParaRPr lang="el-GR" dirty="0"/>
          </a:p>
        </p:txBody>
      </p:sp>
      <p:pic>
        <p:nvPicPr>
          <p:cNvPr id="3074" name="Picture 2" descr="GINI D1 1 Ch"/>
          <p:cNvPicPr>
            <a:picLocks noChangeAspect="1" noChangeArrowheads="1"/>
          </p:cNvPicPr>
          <p:nvPr/>
        </p:nvPicPr>
        <p:blipFill>
          <a:blip r:embed="rId2" cstate="print"/>
          <a:srcRect l="11240" t="28807" r="5289" b="17401"/>
          <a:stretch>
            <a:fillRect/>
          </a:stretch>
        </p:blipFill>
        <p:spPr bwMode="auto">
          <a:xfrm>
            <a:off x="35496" y="1484784"/>
            <a:ext cx="6912768" cy="3343025"/>
          </a:xfrm>
          <a:prstGeom prst="rect">
            <a:avLst/>
          </a:prstGeom>
          <a:noFill/>
          <a:ln w="9525">
            <a:noFill/>
            <a:miter lim="800000"/>
            <a:headEnd/>
            <a:tailEnd/>
          </a:ln>
        </p:spPr>
      </p:pic>
      <p:sp>
        <p:nvSpPr>
          <p:cNvPr id="4" name="Content Placeholder 2"/>
          <p:cNvSpPr>
            <a:spLocks noGrp="1"/>
          </p:cNvSpPr>
          <p:nvPr>
            <p:ph idx="1"/>
          </p:nvPr>
        </p:nvSpPr>
        <p:spPr>
          <a:xfrm>
            <a:off x="1310952" y="4653136"/>
            <a:ext cx="7005464" cy="2088232"/>
          </a:xfrm>
        </p:spPr>
        <p:txBody>
          <a:bodyPr>
            <a:normAutofit fontScale="92500" lnSpcReduction="10000"/>
          </a:bodyPr>
          <a:lstStyle/>
          <a:p>
            <a:pPr lvl="0">
              <a:spcBef>
                <a:spcPts val="1200"/>
              </a:spcBef>
            </a:pPr>
            <a:r>
              <a:rPr lang="en-GB" sz="2400" dirty="0" smtClean="0"/>
              <a:t>Global, Cross-Domain INDI ecosystem</a:t>
            </a:r>
          </a:p>
          <a:p>
            <a:pPr lvl="1">
              <a:spcBef>
                <a:spcPts val="1200"/>
              </a:spcBef>
            </a:pPr>
            <a:r>
              <a:rPr lang="en-GB" sz="2000" dirty="0" smtClean="0"/>
              <a:t>Sign-up once, communicate with anyone, anywhere</a:t>
            </a:r>
          </a:p>
          <a:p>
            <a:pPr lvl="0">
              <a:spcBef>
                <a:spcPts val="1200"/>
              </a:spcBef>
            </a:pPr>
            <a:r>
              <a:rPr lang="en-GB" sz="2400" dirty="0" smtClean="0"/>
              <a:t>Flexible but reliable User-Operator relationship</a:t>
            </a:r>
          </a:p>
          <a:p>
            <a:pPr lvl="1">
              <a:spcBef>
                <a:spcPts val="1200"/>
              </a:spcBef>
            </a:pPr>
            <a:r>
              <a:rPr lang="en-GB" sz="2000" dirty="0" smtClean="0"/>
              <a:t>Contractual and legal, not just technical</a:t>
            </a:r>
          </a:p>
          <a:p>
            <a:pPr lvl="1">
              <a:spcBef>
                <a:spcPts val="1200"/>
              </a:spcBef>
            </a:pPr>
            <a:r>
              <a:rPr lang="en-GB" sz="2000" dirty="0" smtClean="0"/>
              <a:t>Non-exclusive and Portable</a:t>
            </a:r>
            <a:endParaRPr lang="el-GR" sz="2000" dirty="0" smtClean="0"/>
          </a:p>
        </p:txBody>
      </p:sp>
      <p:sp>
        <p:nvSpPr>
          <p:cNvPr id="5" name="Content Placeholder 2"/>
          <p:cNvSpPr txBox="1">
            <a:spLocks/>
          </p:cNvSpPr>
          <p:nvPr/>
        </p:nvSpPr>
        <p:spPr bwMode="auto">
          <a:xfrm>
            <a:off x="6804248" y="2060848"/>
            <a:ext cx="2376264" cy="24482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marR="0" lvl="0" indent="-342900" algn="ctr" defTabSz="914400" rtl="0" eaLnBrk="1" fontAlgn="base" latinLnBrk="0" hangingPunct="1">
              <a:lnSpc>
                <a:spcPct val="200000"/>
              </a:lnSpc>
              <a:spcBef>
                <a:spcPts val="1200"/>
              </a:spcBef>
              <a:spcAft>
                <a:spcPct val="0"/>
              </a:spcAft>
              <a:buClrTx/>
              <a:buSzTx/>
              <a:tabLst/>
              <a:defRPr/>
            </a:pPr>
            <a:r>
              <a:rPr kumimoji="0" lang="en-GB" sz="2000" b="1" i="0" u="none" strike="noStrike" kern="0" cap="none" spc="0" normalizeH="0" baseline="0" noProof="0" dirty="0" smtClean="0">
                <a:ln>
                  <a:noFill/>
                </a:ln>
                <a:solidFill>
                  <a:schemeClr val="accent2">
                    <a:lumMod val="75000"/>
                  </a:schemeClr>
                </a:solidFill>
                <a:effectLst>
                  <a:outerShdw blurRad="38100" dist="38100" dir="2700000" algn="tl">
                    <a:srgbClr val="000000">
                      <a:alpha val="43137"/>
                    </a:srgbClr>
                  </a:outerShdw>
                </a:effectLst>
                <a:uLnTx/>
                <a:uFillTx/>
                <a:latin typeface="+mn-lt"/>
                <a:ea typeface="+mn-ea"/>
                <a:cs typeface="+mn-cs"/>
              </a:rPr>
              <a:t>Scale-up</a:t>
            </a:r>
          </a:p>
          <a:p>
            <a:pPr marL="342900" marR="0" lvl="0" indent="-342900" algn="ctr" defTabSz="914400" rtl="0" eaLnBrk="1" fontAlgn="base" latinLnBrk="0" hangingPunct="1">
              <a:lnSpc>
                <a:spcPct val="200000"/>
              </a:lnSpc>
              <a:spcBef>
                <a:spcPts val="1200"/>
              </a:spcBef>
              <a:spcAft>
                <a:spcPct val="0"/>
              </a:spcAft>
              <a:buClrTx/>
              <a:buSzTx/>
              <a:tabLst/>
              <a:defRPr/>
            </a:pPr>
            <a:r>
              <a:rPr lang="en-GB" sz="2000" b="1" kern="0" dirty="0" smtClean="0">
                <a:solidFill>
                  <a:schemeClr val="accent2">
                    <a:lumMod val="75000"/>
                  </a:schemeClr>
                </a:solidFill>
                <a:effectLst>
                  <a:outerShdw blurRad="38100" dist="38100" dir="2700000" algn="tl">
                    <a:srgbClr val="000000">
                      <a:alpha val="43137"/>
                    </a:srgbClr>
                  </a:outerShdw>
                </a:effectLst>
                <a:latin typeface="+mn-lt"/>
              </a:rPr>
              <a:t>No silos</a:t>
            </a:r>
          </a:p>
          <a:p>
            <a:pPr marL="342900" marR="0" lvl="0" indent="-342900" algn="ctr" defTabSz="914400" rtl="0" eaLnBrk="1" fontAlgn="base" latinLnBrk="0" hangingPunct="1">
              <a:lnSpc>
                <a:spcPct val="200000"/>
              </a:lnSpc>
              <a:spcBef>
                <a:spcPts val="1200"/>
              </a:spcBef>
              <a:spcAft>
                <a:spcPct val="0"/>
              </a:spcAft>
              <a:buClrTx/>
              <a:buSzTx/>
              <a:tabLst/>
              <a:defRPr/>
            </a:pPr>
            <a:r>
              <a:rPr kumimoji="0" lang="en-GB" sz="2000" b="1" i="0" u="none" strike="noStrike" kern="0" cap="none" spc="0" normalizeH="0" baseline="0" noProof="0" dirty="0" smtClean="0">
                <a:ln>
                  <a:noFill/>
                </a:ln>
                <a:solidFill>
                  <a:schemeClr val="accent2">
                    <a:lumMod val="75000"/>
                  </a:schemeClr>
                </a:solidFill>
                <a:effectLst>
                  <a:outerShdw blurRad="38100" dist="38100" dir="2700000" algn="tl">
                    <a:srgbClr val="000000">
                      <a:alpha val="43137"/>
                    </a:srgbClr>
                  </a:outerShdw>
                </a:effectLst>
                <a:uLnTx/>
                <a:uFillTx/>
                <a:latin typeface="+mn-lt"/>
              </a:rPr>
              <a:t>Disintermediation</a:t>
            </a:r>
            <a:endParaRPr kumimoji="0" lang="el-GR" sz="2000" b="1" i="0" u="none" strike="noStrike" kern="0" cap="none" spc="0" normalizeH="0" baseline="0" noProof="0" dirty="0" smtClean="0">
              <a:ln>
                <a:noFill/>
              </a:ln>
              <a:solidFill>
                <a:schemeClr val="accent2">
                  <a:lumMod val="75000"/>
                </a:schemeClr>
              </a:solidFill>
              <a:effectLst>
                <a:outerShdw blurRad="38100" dist="38100" dir="2700000" algn="tl">
                  <a:srgbClr val="000000">
                    <a:alpha val="43137"/>
                  </a:srgbClr>
                </a:outerShdw>
              </a:effectLst>
              <a:uLnTx/>
              <a:uFillTx/>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88913"/>
            <a:ext cx="7380312" cy="1143000"/>
          </a:xfrm>
        </p:spPr>
        <p:txBody>
          <a:bodyPr/>
          <a:lstStyle/>
          <a:p>
            <a:r>
              <a:rPr lang="en-US" dirty="0" smtClean="0"/>
              <a:t>Identity Claims-as-a-Service: </a:t>
            </a:r>
            <a:br>
              <a:rPr lang="en-US" dirty="0" smtClean="0"/>
            </a:br>
            <a:r>
              <a:rPr lang="en-US" dirty="0" smtClean="0"/>
              <a:t>Using an INDI through an Operator</a:t>
            </a:r>
            <a:endParaRPr lang="el-GR" dirty="0"/>
          </a:p>
        </p:txBody>
      </p:sp>
      <p:sp>
        <p:nvSpPr>
          <p:cNvPr id="3" name="Content Placeholder 2"/>
          <p:cNvSpPr>
            <a:spLocks noGrp="1"/>
          </p:cNvSpPr>
          <p:nvPr>
            <p:ph idx="1"/>
          </p:nvPr>
        </p:nvSpPr>
        <p:spPr>
          <a:xfrm>
            <a:off x="251520" y="4941168"/>
            <a:ext cx="8640960" cy="1872208"/>
          </a:xfrm>
        </p:spPr>
        <p:txBody>
          <a:bodyPr>
            <a:normAutofit fontScale="70000" lnSpcReduction="20000"/>
          </a:bodyPr>
          <a:lstStyle/>
          <a:p>
            <a:pPr lvl="0">
              <a:lnSpc>
                <a:spcPct val="170000"/>
              </a:lnSpc>
            </a:pPr>
            <a:r>
              <a:rPr lang="en-US" dirty="0" smtClean="0"/>
              <a:t>Presentation of own INDI to a service provider or individual</a:t>
            </a:r>
          </a:p>
          <a:p>
            <a:pPr lvl="0">
              <a:lnSpc>
                <a:spcPct val="170000"/>
              </a:lnSpc>
            </a:pPr>
            <a:r>
              <a:rPr lang="en-US" dirty="0" smtClean="0"/>
              <a:t>Verifying other individuals’ data based on their disclosure policies</a:t>
            </a:r>
          </a:p>
          <a:p>
            <a:pPr lvl="0">
              <a:lnSpc>
                <a:spcPct val="170000"/>
              </a:lnSpc>
            </a:pPr>
            <a:r>
              <a:rPr lang="en-US" dirty="0" smtClean="0"/>
              <a:t>Linking an INDI with authoritative (or claimed) ID data sources</a:t>
            </a:r>
          </a:p>
        </p:txBody>
      </p:sp>
      <p:pic>
        <p:nvPicPr>
          <p:cNvPr id="9218" name="Picture 12"/>
          <p:cNvPicPr>
            <a:picLocks noChangeAspect="1" noChangeArrowheads="1"/>
          </p:cNvPicPr>
          <p:nvPr/>
        </p:nvPicPr>
        <p:blipFill>
          <a:blip r:embed="rId2" cstate="print"/>
          <a:srcRect/>
          <a:stretch>
            <a:fillRect/>
          </a:stretch>
        </p:blipFill>
        <p:spPr bwMode="auto">
          <a:xfrm>
            <a:off x="971600" y="1556792"/>
            <a:ext cx="7133421" cy="331236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95536" y="1700808"/>
            <a:ext cx="7128792" cy="4525962"/>
          </a:xfrm>
        </p:spPr>
        <p:txBody>
          <a:bodyPr/>
          <a:lstStyle/>
          <a:p>
            <a:pPr marL="0" indent="0">
              <a:buNone/>
            </a:pPr>
            <a:endParaRPr lang="nl-NL" dirty="0" smtClean="0"/>
          </a:p>
          <a:p>
            <a:pPr marL="0" indent="0">
              <a:buNone/>
            </a:pPr>
            <a:endParaRPr lang="nl-NL" dirty="0"/>
          </a:p>
          <a:p>
            <a:pPr marL="0" indent="0">
              <a:buNone/>
            </a:pPr>
            <a:r>
              <a:rPr lang="nl-NL" dirty="0" smtClean="0"/>
              <a:t>		</a:t>
            </a:r>
          </a:p>
          <a:p>
            <a:pPr marL="0" indent="0">
              <a:buNone/>
            </a:pPr>
            <a:r>
              <a:rPr lang="fi-FI" sz="4000" b="1" dirty="0" smtClean="0"/>
              <a:t>Privacy Enhancement drives INDI Operator Models</a:t>
            </a:r>
            <a:endParaRPr lang="nl-NL" sz="4000" b="1" dirty="0" smtClean="0"/>
          </a:p>
        </p:txBody>
      </p:sp>
    </p:spTree>
    <p:extLst>
      <p:ext uri="{BB962C8B-B14F-4D97-AF65-F5344CB8AC3E}">
        <p14:creationId xmlns:p14="http://schemas.microsoft.com/office/powerpoint/2010/main" xmlns="" val="3280522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188913"/>
            <a:ext cx="7128792" cy="1143000"/>
          </a:xfrm>
        </p:spPr>
        <p:txBody>
          <a:bodyPr/>
          <a:lstStyle/>
          <a:p>
            <a:r>
              <a:rPr lang="en-US" dirty="0" smtClean="0"/>
              <a:t>New Privacy Regulation in the EU</a:t>
            </a:r>
            <a:endParaRPr lang="el-GR" dirty="0"/>
          </a:p>
        </p:txBody>
      </p:sp>
      <p:sp>
        <p:nvSpPr>
          <p:cNvPr id="3" name="Content Placeholder 2"/>
          <p:cNvSpPr>
            <a:spLocks noGrp="1"/>
          </p:cNvSpPr>
          <p:nvPr>
            <p:ph idx="1"/>
          </p:nvPr>
        </p:nvSpPr>
        <p:spPr>
          <a:xfrm>
            <a:off x="395288" y="1557338"/>
            <a:ext cx="8229600" cy="4823990"/>
          </a:xfrm>
        </p:spPr>
        <p:txBody>
          <a:bodyPr>
            <a:normAutofit fontScale="70000" lnSpcReduction="20000"/>
          </a:bodyPr>
          <a:lstStyle/>
          <a:p>
            <a:pPr>
              <a:spcBef>
                <a:spcPts val="1200"/>
              </a:spcBef>
            </a:pPr>
            <a:r>
              <a:rPr lang="en-US" dirty="0" smtClean="0"/>
              <a:t>Privacy is now mandated</a:t>
            </a:r>
          </a:p>
          <a:p>
            <a:pPr lvl="1">
              <a:spcBef>
                <a:spcPts val="1200"/>
              </a:spcBef>
            </a:pPr>
            <a:r>
              <a:rPr lang="en-US" dirty="0" smtClean="0"/>
              <a:t>Providers must look more seriously into compliance</a:t>
            </a:r>
          </a:p>
          <a:p>
            <a:pPr lvl="1">
              <a:spcBef>
                <a:spcPts val="1200"/>
              </a:spcBef>
            </a:pPr>
            <a:r>
              <a:rPr lang="en-US" dirty="0" smtClean="0"/>
              <a:t>…but this is not made easier for businesses</a:t>
            </a:r>
          </a:p>
          <a:p>
            <a:pPr lvl="2">
              <a:spcBef>
                <a:spcPts val="1200"/>
              </a:spcBef>
            </a:pPr>
            <a:r>
              <a:rPr lang="en-US" dirty="0" smtClean="0"/>
              <a:t>Hence: opportunities for Relying Party services</a:t>
            </a:r>
          </a:p>
          <a:p>
            <a:pPr>
              <a:spcBef>
                <a:spcPts val="1200"/>
              </a:spcBef>
            </a:pPr>
            <a:r>
              <a:rPr lang="en-US" dirty="0" smtClean="0"/>
              <a:t>Data portability</a:t>
            </a:r>
          </a:p>
          <a:p>
            <a:pPr lvl="1">
              <a:spcBef>
                <a:spcPts val="1200"/>
              </a:spcBef>
            </a:pPr>
            <a:r>
              <a:rPr lang="en-US" dirty="0" smtClean="0"/>
              <a:t>Does it require interoperability between INDI Operators?</a:t>
            </a:r>
          </a:p>
          <a:p>
            <a:pPr>
              <a:spcBef>
                <a:spcPts val="1200"/>
              </a:spcBef>
            </a:pPr>
            <a:r>
              <a:rPr lang="en-US" dirty="0" smtClean="0"/>
              <a:t>Data minimization</a:t>
            </a:r>
          </a:p>
          <a:p>
            <a:pPr lvl="1">
              <a:spcBef>
                <a:spcPts val="1200"/>
              </a:spcBef>
            </a:pPr>
            <a:r>
              <a:rPr lang="en-US" dirty="0" smtClean="0"/>
              <a:t>Do multi-party models enabling user control help?</a:t>
            </a:r>
          </a:p>
          <a:p>
            <a:pPr lvl="1">
              <a:spcBef>
                <a:spcPts val="1200"/>
              </a:spcBef>
            </a:pPr>
            <a:r>
              <a:rPr lang="en-US" dirty="0" smtClean="0"/>
              <a:t>Needs interpretation and agreement on ground rules</a:t>
            </a:r>
          </a:p>
          <a:p>
            <a:pPr lvl="2">
              <a:spcBef>
                <a:spcPts val="1200"/>
              </a:spcBef>
            </a:pPr>
            <a:r>
              <a:rPr lang="en-US" dirty="0" smtClean="0"/>
              <a:t>Hence: industry cooperation, interoperability and common governance</a:t>
            </a:r>
          </a:p>
          <a:p>
            <a:pPr>
              <a:spcBef>
                <a:spcPts val="1200"/>
              </a:spcBef>
            </a:pPr>
            <a:r>
              <a:rPr lang="en-US" dirty="0" smtClean="0"/>
              <a:t>Right to be forgotten</a:t>
            </a:r>
          </a:p>
          <a:p>
            <a:pPr lvl="1">
              <a:spcBef>
                <a:spcPts val="1200"/>
              </a:spcBef>
            </a:pPr>
            <a:r>
              <a:rPr lang="en-US" dirty="0" smtClean="0"/>
              <a:t>Does it warrant regulation? Can self-governance suffice?</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pPr eaLnBrk="1" hangingPunct="1"/>
            <a:r>
              <a:rPr lang="en-GB" dirty="0" smtClean="0"/>
              <a:t>The “Calling Home” Problem</a:t>
            </a:r>
          </a:p>
        </p:txBody>
      </p:sp>
      <p:sp>
        <p:nvSpPr>
          <p:cNvPr id="3" name="Inhaltsplatzhalter 2"/>
          <p:cNvSpPr>
            <a:spLocks noGrp="1"/>
          </p:cNvSpPr>
          <p:nvPr>
            <p:ph idx="1"/>
          </p:nvPr>
        </p:nvSpPr>
        <p:spPr>
          <a:xfrm>
            <a:off x="457200" y="4572000"/>
            <a:ext cx="7900988" cy="2097360"/>
          </a:xfrm>
        </p:spPr>
        <p:txBody>
          <a:bodyPr>
            <a:normAutofit fontScale="62500" lnSpcReduction="20000"/>
          </a:bodyPr>
          <a:lstStyle/>
          <a:p>
            <a:pPr eaLnBrk="1" hangingPunct="1">
              <a:spcBef>
                <a:spcPts val="1200"/>
              </a:spcBef>
              <a:defRPr/>
            </a:pPr>
            <a:r>
              <a:rPr lang="en-GB" kern="1200" dirty="0" smtClean="0"/>
              <a:t>Serious Privacy &amp; Security problems</a:t>
            </a:r>
          </a:p>
          <a:p>
            <a:pPr eaLnBrk="1" hangingPunct="1">
              <a:spcBef>
                <a:spcPts val="1200"/>
              </a:spcBef>
              <a:defRPr/>
            </a:pPr>
            <a:r>
              <a:rPr lang="en-GB" kern="1200" dirty="0" smtClean="0"/>
              <a:t>Trust established and controlled by Relying Party and Identity Provider</a:t>
            </a:r>
          </a:p>
          <a:p>
            <a:pPr eaLnBrk="1" hangingPunct="1">
              <a:spcBef>
                <a:spcPts val="1200"/>
              </a:spcBef>
              <a:defRPr/>
            </a:pPr>
            <a:r>
              <a:rPr lang="en-GB" kern="1200" dirty="0" smtClean="0"/>
              <a:t>Must an “Identity Provider” be involved in every interaction of user and relying party?</a:t>
            </a:r>
          </a:p>
          <a:p>
            <a:pPr eaLnBrk="1" hangingPunct="1">
              <a:spcBef>
                <a:spcPts val="1200"/>
              </a:spcBef>
              <a:defRPr/>
            </a:pPr>
            <a:r>
              <a:rPr lang="de-DE" kern="1200" dirty="0" smtClean="0"/>
              <a:t>Can this be avoided through INDI Operators?</a:t>
            </a:r>
            <a:endParaRPr lang="en-GB" kern="1200" dirty="0" smtClean="0"/>
          </a:p>
          <a:p>
            <a:pPr eaLnBrk="1" hangingPunct="1">
              <a:spcBef>
                <a:spcPts val="1200"/>
              </a:spcBef>
              <a:buNone/>
              <a:defRPr/>
            </a:pPr>
            <a:endParaRPr lang="en-GB" dirty="0"/>
          </a:p>
        </p:txBody>
      </p:sp>
      <p:sp>
        <p:nvSpPr>
          <p:cNvPr id="10244" name="Foliennummernplatzhalter 3"/>
          <p:cNvSpPr>
            <a:spLocks noGrp="1"/>
          </p:cNvSpPr>
          <p:nvPr>
            <p:ph type="sldNum" sz="quarter"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6C2D188B-71B7-4478-84FA-48CF1B0E47D5}" type="slidenum">
              <a:rPr lang="de-DE" smtClean="0"/>
              <a:pPr eaLnBrk="1" hangingPunct="1">
                <a:defRPr/>
              </a:pPr>
              <a:t>17</a:t>
            </a:fld>
            <a:endParaRPr lang="de-DE" smtClean="0"/>
          </a:p>
        </p:txBody>
      </p:sp>
      <p:pic>
        <p:nvPicPr>
          <p:cNvPr id="10245" name="Picture 5"/>
          <p:cNvPicPr>
            <a:picLocks noChangeAspect="1" noChangeArrowheads="1"/>
          </p:cNvPicPr>
          <p:nvPr/>
        </p:nvPicPr>
        <p:blipFill>
          <a:blip r:embed="rId2" cstate="print"/>
          <a:srcRect/>
          <a:stretch>
            <a:fillRect/>
          </a:stretch>
        </p:blipFill>
        <p:spPr bwMode="auto">
          <a:xfrm>
            <a:off x="755576" y="1704975"/>
            <a:ext cx="3990975" cy="2428875"/>
          </a:xfrm>
          <a:prstGeom prst="rect">
            <a:avLst/>
          </a:prstGeom>
          <a:solidFill>
            <a:schemeClr val="bg1"/>
          </a:solidFill>
          <a:ln w="9525">
            <a:noFill/>
            <a:miter lim="800000"/>
            <a:headEnd/>
            <a:tailEnd/>
          </a:ln>
        </p:spPr>
      </p:pic>
      <p:sp>
        <p:nvSpPr>
          <p:cNvPr id="11" name="Rad 10"/>
          <p:cNvSpPr/>
          <p:nvPr/>
        </p:nvSpPr>
        <p:spPr bwMode="auto">
          <a:xfrm>
            <a:off x="2267744" y="2222500"/>
            <a:ext cx="2357438" cy="2143125"/>
          </a:xfrm>
          <a:prstGeom prst="donut">
            <a:avLst/>
          </a:prstGeom>
          <a:solidFill>
            <a:srgbClr val="FF0000">
              <a:alpha val="55000"/>
            </a:srgbClr>
          </a:solidFill>
          <a:ln w="9525" cap="flat" cmpd="sng" algn="ctr">
            <a:noFill/>
            <a:prstDash val="solid"/>
            <a:round/>
            <a:headEnd type="none" w="med" len="med"/>
            <a:tailEnd type="none" w="med" len="med"/>
          </a:ln>
          <a:effectLst/>
        </p:spPr>
        <p:txBody>
          <a:bodyPr wrap="none" anchor="ctr"/>
          <a:lstStyle/>
          <a:p>
            <a:pPr>
              <a:defRPr/>
            </a:pPr>
            <a:endParaRPr lang="en-GB">
              <a:solidFill>
                <a:srgbClr val="000000"/>
              </a:solidFill>
              <a:cs typeface="+mn-cs"/>
            </a:endParaRPr>
          </a:p>
        </p:txBody>
      </p:sp>
      <p:pic>
        <p:nvPicPr>
          <p:cNvPr id="7" name="Picture 1" descr="Beschreibung: 20111030 GINI overall diagram_v2.jpg"/>
          <p:cNvPicPr>
            <a:picLocks noChangeAspect="1" noChangeArrowheads="1"/>
          </p:cNvPicPr>
          <p:nvPr/>
        </p:nvPicPr>
        <p:blipFill>
          <a:blip r:embed="rId3" cstate="print"/>
          <a:srcRect/>
          <a:stretch>
            <a:fillRect/>
          </a:stretch>
        </p:blipFill>
        <p:spPr bwMode="auto">
          <a:xfrm>
            <a:off x="5076056" y="1484784"/>
            <a:ext cx="3888432" cy="2925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nodeType="afterGroup">
                            <p:stCondLst>
                              <p:cond delay="0"/>
                            </p:stCondLst>
                            <p:childTnLst>
                              <p:par>
                                <p:cTn id="8" presetID="8" presetClass="emph" presetSubtype="0" fill="hold" nodeType="afterEffect">
                                  <p:stCondLst>
                                    <p:cond delay="0"/>
                                  </p:stCondLst>
                                  <p:childTnLst>
                                    <p:animRot by="21600000">
                                      <p:cBhvr>
                                        <p:cTn id="9" dur="2000" fill="hold"/>
                                        <p:tgtEl>
                                          <p:spTgt spid="11"/>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24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uiExpand="1"/>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4412610" y="1556792"/>
            <a:ext cx="39223" cy="4200037"/>
          </a:xfrm>
          <a:prstGeom prst="line">
            <a:avLst/>
          </a:prstGeom>
          <a:ln>
            <a:solidFill>
              <a:schemeClr val="accent1">
                <a:lumMod val="50000"/>
              </a:schemeClr>
            </a:solidFill>
            <a:prstDash val="dash"/>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Business Models for INDI Operators</a:t>
            </a:r>
            <a:endParaRPr lang="en-US" dirty="0"/>
          </a:p>
        </p:txBody>
      </p:sp>
      <p:pic>
        <p:nvPicPr>
          <p:cNvPr id="3" name="Picture 2" descr="mc900432622.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flipH="1">
            <a:off x="738697" y="2938314"/>
            <a:ext cx="812078" cy="812078"/>
          </a:xfrm>
          <a:prstGeom prst="rect">
            <a:avLst/>
          </a:prstGeom>
        </p:spPr>
      </p:pic>
      <p:sp>
        <p:nvSpPr>
          <p:cNvPr id="4" name="Cloud 3"/>
          <p:cNvSpPr/>
          <p:nvPr/>
        </p:nvSpPr>
        <p:spPr>
          <a:xfrm>
            <a:off x="2438778" y="2155416"/>
            <a:ext cx="4293462" cy="3433824"/>
          </a:xfrm>
          <a:prstGeom prst="cloud">
            <a:avLst/>
          </a:prstGeom>
          <a:solidFill>
            <a:schemeClr val="bg1">
              <a:lumMod val="8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 name="Rectangle 4"/>
          <p:cNvSpPr/>
          <p:nvPr/>
        </p:nvSpPr>
        <p:spPr>
          <a:xfrm>
            <a:off x="2868602" y="3026867"/>
            <a:ext cx="1343358" cy="634972"/>
          </a:xfrm>
          <a:prstGeom prst="rect">
            <a:avLst/>
          </a:prstGeom>
          <a:solidFill>
            <a:schemeClr val="accent1">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smtClean="0"/>
              <a:t>User’s Operator</a:t>
            </a:r>
          </a:p>
        </p:txBody>
      </p:sp>
      <p:sp>
        <p:nvSpPr>
          <p:cNvPr id="6" name="Rectangle 5"/>
          <p:cNvSpPr/>
          <p:nvPr/>
        </p:nvSpPr>
        <p:spPr>
          <a:xfrm>
            <a:off x="4668802" y="3026867"/>
            <a:ext cx="1343358" cy="634972"/>
          </a:xfrm>
          <a:prstGeom prst="rect">
            <a:avLst/>
          </a:prstGeom>
          <a:solidFill>
            <a:schemeClr val="accent1">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smtClean="0"/>
              <a:t>Service’s Operator</a:t>
            </a:r>
          </a:p>
        </p:txBody>
      </p:sp>
      <p:sp>
        <p:nvSpPr>
          <p:cNvPr id="7" name="Rectangle 6"/>
          <p:cNvSpPr/>
          <p:nvPr/>
        </p:nvSpPr>
        <p:spPr>
          <a:xfrm>
            <a:off x="7300149" y="3026867"/>
            <a:ext cx="1343358" cy="634972"/>
          </a:xfrm>
          <a:prstGeom prst="rect">
            <a:avLst/>
          </a:prstGeom>
          <a:solidFill>
            <a:schemeClr val="accent2">
              <a:lumMod val="75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t>Service</a:t>
            </a:r>
            <a:endParaRPr lang="en-US" dirty="0"/>
          </a:p>
        </p:txBody>
      </p:sp>
      <p:cxnSp>
        <p:nvCxnSpPr>
          <p:cNvPr id="8" name="Straight Arrow Connector 7"/>
          <p:cNvCxnSpPr/>
          <p:nvPr/>
        </p:nvCxnSpPr>
        <p:spPr>
          <a:xfrm flipH="1">
            <a:off x="1556352" y="3344353"/>
            <a:ext cx="1295998" cy="0"/>
          </a:xfrm>
          <a:prstGeom prst="straightConnector1">
            <a:avLst/>
          </a:prstGeom>
          <a:ln>
            <a:solidFill>
              <a:schemeClr val="accent2">
                <a:lumMod val="60000"/>
                <a:lumOff val="4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6012306" y="3344353"/>
            <a:ext cx="1295998" cy="0"/>
          </a:xfrm>
          <a:prstGeom prst="straightConnector1">
            <a:avLst/>
          </a:prstGeom>
          <a:ln>
            <a:solidFill>
              <a:schemeClr val="accent2">
                <a:lumMod val="60000"/>
                <a:lumOff val="40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131654" y="2544529"/>
            <a:ext cx="601134" cy="369332"/>
          </a:xfrm>
          <a:prstGeom prst="rect">
            <a:avLst/>
          </a:prstGeom>
          <a:noFill/>
        </p:spPr>
        <p:txBody>
          <a:bodyPr wrap="none" rtlCol="0">
            <a:spAutoFit/>
          </a:bodyPr>
          <a:lstStyle/>
          <a:p>
            <a:r>
              <a:rPr lang="en-US" dirty="0" smtClean="0"/>
              <a:t>INDI</a:t>
            </a:r>
            <a:endParaRPr lang="en-US" dirty="0"/>
          </a:p>
        </p:txBody>
      </p:sp>
      <p:sp>
        <p:nvSpPr>
          <p:cNvPr id="12" name="TextBox 11"/>
          <p:cNvSpPr txBox="1"/>
          <p:nvPr/>
        </p:nvSpPr>
        <p:spPr>
          <a:xfrm>
            <a:off x="6366714" y="3822498"/>
            <a:ext cx="2194894" cy="523220"/>
          </a:xfrm>
          <a:prstGeom prst="rect">
            <a:avLst/>
          </a:prstGeom>
          <a:noFill/>
        </p:spPr>
        <p:txBody>
          <a:bodyPr wrap="none" rtlCol="0">
            <a:spAutoFit/>
          </a:bodyPr>
          <a:lstStyle/>
          <a:p>
            <a:r>
              <a:rPr lang="en-US" sz="1400" dirty="0" smtClean="0"/>
              <a:t>B2B interfaces and </a:t>
            </a:r>
          </a:p>
          <a:p>
            <a:r>
              <a:rPr lang="en-US" sz="1400" dirty="0"/>
              <a:t>c</a:t>
            </a:r>
            <a:r>
              <a:rPr lang="en-US" sz="1400" dirty="0" smtClean="0"/>
              <a:t>ontracts towards services</a:t>
            </a:r>
            <a:endParaRPr lang="en-US" sz="1400" dirty="0"/>
          </a:p>
        </p:txBody>
      </p:sp>
      <p:sp>
        <p:nvSpPr>
          <p:cNvPr id="13" name="TextBox 12"/>
          <p:cNvSpPr txBox="1"/>
          <p:nvPr/>
        </p:nvSpPr>
        <p:spPr>
          <a:xfrm>
            <a:off x="331918" y="3822498"/>
            <a:ext cx="2106859" cy="523220"/>
          </a:xfrm>
          <a:prstGeom prst="rect">
            <a:avLst/>
          </a:prstGeom>
          <a:noFill/>
        </p:spPr>
        <p:txBody>
          <a:bodyPr wrap="square" rtlCol="0">
            <a:spAutoFit/>
          </a:bodyPr>
          <a:lstStyle/>
          <a:p>
            <a:pPr algn="r"/>
            <a:r>
              <a:rPr lang="en-US" sz="1400" dirty="0" smtClean="0"/>
              <a:t>End user interfaces and contracts towards users</a:t>
            </a:r>
            <a:endParaRPr lang="en-US" sz="1400" dirty="0"/>
          </a:p>
        </p:txBody>
      </p:sp>
      <p:sp>
        <p:nvSpPr>
          <p:cNvPr id="14" name="TextBox 13"/>
          <p:cNvSpPr txBox="1"/>
          <p:nvPr/>
        </p:nvSpPr>
        <p:spPr>
          <a:xfrm>
            <a:off x="1598418" y="1484784"/>
            <a:ext cx="1107996" cy="646331"/>
          </a:xfrm>
          <a:prstGeom prst="rect">
            <a:avLst/>
          </a:prstGeom>
          <a:noFill/>
        </p:spPr>
        <p:txBody>
          <a:bodyPr wrap="none" rtlCol="0">
            <a:spAutoFit/>
          </a:bodyPr>
          <a:lstStyle/>
          <a:p>
            <a:pPr algn="ctr"/>
            <a:r>
              <a:rPr lang="en-US" dirty="0" smtClean="0"/>
              <a:t>USER </a:t>
            </a:r>
          </a:p>
          <a:p>
            <a:pPr algn="ctr"/>
            <a:r>
              <a:rPr lang="en-US" dirty="0" smtClean="0"/>
              <a:t>DOMAIN</a:t>
            </a:r>
            <a:endParaRPr lang="en-US" dirty="0"/>
          </a:p>
        </p:txBody>
      </p:sp>
      <p:sp>
        <p:nvSpPr>
          <p:cNvPr id="15" name="TextBox 14"/>
          <p:cNvSpPr txBox="1"/>
          <p:nvPr/>
        </p:nvSpPr>
        <p:spPr>
          <a:xfrm>
            <a:off x="6354391" y="1484784"/>
            <a:ext cx="1992918" cy="646331"/>
          </a:xfrm>
          <a:prstGeom prst="rect">
            <a:avLst/>
          </a:prstGeom>
          <a:noFill/>
        </p:spPr>
        <p:txBody>
          <a:bodyPr wrap="none" rtlCol="0">
            <a:spAutoFit/>
          </a:bodyPr>
          <a:lstStyle/>
          <a:p>
            <a:pPr algn="ctr"/>
            <a:r>
              <a:rPr lang="en-US" dirty="0" smtClean="0"/>
              <a:t>RELYING PARTY</a:t>
            </a:r>
          </a:p>
          <a:p>
            <a:pPr algn="ctr"/>
            <a:r>
              <a:rPr lang="en-US" dirty="0" smtClean="0"/>
              <a:t>DOMAIN</a:t>
            </a:r>
            <a:endParaRPr lang="en-US" dirty="0"/>
          </a:p>
        </p:txBody>
      </p:sp>
      <p:sp>
        <p:nvSpPr>
          <p:cNvPr id="19" name="TextBox 18"/>
          <p:cNvSpPr txBox="1"/>
          <p:nvPr/>
        </p:nvSpPr>
        <p:spPr>
          <a:xfrm>
            <a:off x="3194926" y="3721488"/>
            <a:ext cx="2513829" cy="738664"/>
          </a:xfrm>
          <a:prstGeom prst="rect">
            <a:avLst/>
          </a:prstGeom>
          <a:noFill/>
        </p:spPr>
        <p:txBody>
          <a:bodyPr wrap="none" rtlCol="0">
            <a:spAutoFit/>
          </a:bodyPr>
          <a:lstStyle/>
          <a:p>
            <a:pPr algn="ctr"/>
            <a:r>
              <a:rPr lang="en-US" sz="1400" b="1" dirty="0" smtClean="0"/>
              <a:t>User in Control</a:t>
            </a:r>
          </a:p>
          <a:p>
            <a:pPr algn="ctr"/>
            <a:r>
              <a:rPr lang="en-US" sz="1400" i="1" dirty="0" smtClean="0"/>
              <a:t>Compliance and compatibility</a:t>
            </a:r>
            <a:r>
              <a:rPr lang="en-US" sz="1400" i="1" dirty="0"/>
              <a:t/>
            </a:r>
            <a:br>
              <a:rPr lang="en-US" sz="1400" i="1" dirty="0"/>
            </a:br>
            <a:r>
              <a:rPr lang="en-US" sz="1400" i="1" dirty="0" smtClean="0"/>
              <a:t>between operators</a:t>
            </a:r>
            <a:endParaRPr lang="en-US" sz="1400" i="1" dirty="0"/>
          </a:p>
        </p:txBody>
      </p:sp>
      <p:sp>
        <p:nvSpPr>
          <p:cNvPr id="21" name="TextBox 20"/>
          <p:cNvSpPr txBox="1"/>
          <p:nvPr/>
        </p:nvSpPr>
        <p:spPr>
          <a:xfrm>
            <a:off x="3131840" y="6538236"/>
            <a:ext cx="2405301" cy="369332"/>
          </a:xfrm>
          <a:prstGeom prst="rect">
            <a:avLst/>
          </a:prstGeom>
          <a:noFill/>
        </p:spPr>
        <p:txBody>
          <a:bodyPr wrap="none" rtlCol="0">
            <a:spAutoFit/>
          </a:bodyPr>
          <a:lstStyle/>
          <a:p>
            <a:r>
              <a:rPr lang="en-US" dirty="0" smtClean="0"/>
              <a:t>DATA SOURCE DOMAIN</a:t>
            </a:r>
            <a:endParaRPr lang="en-US" dirty="0"/>
          </a:p>
        </p:txBody>
      </p:sp>
      <p:sp>
        <p:nvSpPr>
          <p:cNvPr id="22" name="Rectangle 21"/>
          <p:cNvSpPr/>
          <p:nvPr/>
        </p:nvSpPr>
        <p:spPr>
          <a:xfrm>
            <a:off x="3517823" y="4509120"/>
            <a:ext cx="1626476" cy="634972"/>
          </a:xfrm>
          <a:prstGeom prst="rect">
            <a:avLst/>
          </a:prstGeom>
          <a:solidFill>
            <a:schemeClr val="accent1">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smtClean="0"/>
              <a:t>Data Source’s Operator</a:t>
            </a:r>
          </a:p>
        </p:txBody>
      </p:sp>
      <p:sp>
        <p:nvSpPr>
          <p:cNvPr id="23" name="Can 22"/>
          <p:cNvSpPr/>
          <p:nvPr/>
        </p:nvSpPr>
        <p:spPr>
          <a:xfrm>
            <a:off x="2695243" y="5718578"/>
            <a:ext cx="822580" cy="793666"/>
          </a:xfrm>
          <a:prstGeom prst="can">
            <a:avLst/>
          </a:prstGeom>
          <a:gradFill>
            <a:gsLst>
              <a:gs pos="0">
                <a:srgbClr val="000000"/>
              </a:gs>
              <a:gs pos="39999">
                <a:srgbClr val="0A128C"/>
              </a:gs>
              <a:gs pos="70000">
                <a:srgbClr val="181CC7"/>
              </a:gs>
              <a:gs pos="88000">
                <a:srgbClr val="7005D4"/>
              </a:gs>
              <a:gs pos="100000">
                <a:srgbClr val="8C3D91"/>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Can 23"/>
          <p:cNvSpPr/>
          <p:nvPr/>
        </p:nvSpPr>
        <p:spPr>
          <a:xfrm>
            <a:off x="3574694" y="5718578"/>
            <a:ext cx="822580" cy="793666"/>
          </a:xfrm>
          <a:prstGeom prst="can">
            <a:avLst/>
          </a:prstGeom>
          <a:gradFill>
            <a:gsLst>
              <a:gs pos="0">
                <a:srgbClr val="000000"/>
              </a:gs>
              <a:gs pos="39999">
                <a:srgbClr val="0A128C"/>
              </a:gs>
              <a:gs pos="70000">
                <a:srgbClr val="181CC7"/>
              </a:gs>
              <a:gs pos="88000">
                <a:srgbClr val="7005D4"/>
              </a:gs>
              <a:gs pos="100000">
                <a:srgbClr val="8C3D91"/>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Can 24"/>
          <p:cNvSpPr/>
          <p:nvPr/>
        </p:nvSpPr>
        <p:spPr>
          <a:xfrm>
            <a:off x="4454145" y="5718578"/>
            <a:ext cx="822580" cy="793666"/>
          </a:xfrm>
          <a:prstGeom prst="can">
            <a:avLst/>
          </a:prstGeom>
          <a:gradFill>
            <a:gsLst>
              <a:gs pos="0">
                <a:srgbClr val="000000"/>
              </a:gs>
              <a:gs pos="39999">
                <a:srgbClr val="0A128C"/>
              </a:gs>
              <a:gs pos="70000">
                <a:srgbClr val="181CC7"/>
              </a:gs>
              <a:gs pos="88000">
                <a:srgbClr val="7005D4"/>
              </a:gs>
              <a:gs pos="100000">
                <a:srgbClr val="8C3D91"/>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Can 25"/>
          <p:cNvSpPr/>
          <p:nvPr/>
        </p:nvSpPr>
        <p:spPr>
          <a:xfrm>
            <a:off x="5333596" y="5718578"/>
            <a:ext cx="822580" cy="793666"/>
          </a:xfrm>
          <a:prstGeom prst="can">
            <a:avLst/>
          </a:prstGeom>
          <a:gradFill>
            <a:gsLst>
              <a:gs pos="0">
                <a:srgbClr val="000000"/>
              </a:gs>
              <a:gs pos="39999">
                <a:srgbClr val="0A128C"/>
              </a:gs>
              <a:gs pos="70000">
                <a:srgbClr val="181CC7"/>
              </a:gs>
              <a:gs pos="88000">
                <a:srgbClr val="7005D4"/>
              </a:gs>
              <a:gs pos="100000">
                <a:srgbClr val="8C3D91"/>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Curved Right Arrow 26"/>
          <p:cNvSpPr/>
          <p:nvPr/>
        </p:nvSpPr>
        <p:spPr>
          <a:xfrm>
            <a:off x="2843808" y="3797024"/>
            <a:ext cx="443488" cy="1216152"/>
          </a:xfrm>
          <a:prstGeom prst="curved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28" name="Left-Right Arrow 27"/>
          <p:cNvSpPr/>
          <p:nvPr/>
        </p:nvSpPr>
        <p:spPr>
          <a:xfrm>
            <a:off x="4211960" y="3284984"/>
            <a:ext cx="432048" cy="216024"/>
          </a:xfrm>
          <a:prstGeom prst="lef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58110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1" grpId="0"/>
      <p:bldP spid="19" grpId="0"/>
      <p:bldP spid="21" grpId="0"/>
      <p:bldP spid="22" grpId="0" animBg="1"/>
      <p:bldP spid="23" grpId="0" animBg="1"/>
      <p:bldP spid="24" grpId="0" animBg="1"/>
      <p:bldP spid="25" grpId="0" animBg="1"/>
      <p:bldP spid="26" grpId="0" animBg="1"/>
      <p:bldP spid="27" grpId="0"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 ecosystem as a market</a:t>
            </a:r>
            <a:endParaRPr lang="el-GR" dirty="0"/>
          </a:p>
        </p:txBody>
      </p:sp>
      <p:graphicFrame>
        <p:nvGraphicFramePr>
          <p:cNvPr id="8195" name="Object 3"/>
          <p:cNvGraphicFramePr>
            <a:graphicFrameLocks noChangeAspect="1"/>
          </p:cNvGraphicFramePr>
          <p:nvPr/>
        </p:nvGraphicFramePr>
        <p:xfrm>
          <a:off x="1394508" y="1484783"/>
          <a:ext cx="6273836" cy="2808313"/>
        </p:xfrm>
        <a:graphic>
          <a:graphicData uri="http://schemas.openxmlformats.org/presentationml/2006/ole">
            <p:oleObj spid="_x0000_s33794" name="Bitmap Image" r:id="rId3" imgW="5934903" imgH="2657846" progId="PBrush">
              <p:embed/>
            </p:oleObj>
          </a:graphicData>
        </a:graphic>
      </p:graphicFrame>
      <p:sp>
        <p:nvSpPr>
          <p:cNvPr id="6" name="Content Placeholder 2"/>
          <p:cNvSpPr>
            <a:spLocks noGrp="1"/>
          </p:cNvSpPr>
          <p:nvPr>
            <p:ph idx="1"/>
          </p:nvPr>
        </p:nvSpPr>
        <p:spPr>
          <a:xfrm>
            <a:off x="323528" y="4581128"/>
            <a:ext cx="8640960" cy="2160240"/>
          </a:xfrm>
        </p:spPr>
        <p:txBody>
          <a:bodyPr>
            <a:normAutofit fontScale="62500" lnSpcReduction="20000"/>
          </a:bodyPr>
          <a:lstStyle/>
          <a:p>
            <a:pPr lvl="0">
              <a:spcBef>
                <a:spcPts val="1200"/>
              </a:spcBef>
            </a:pPr>
            <a:r>
              <a:rPr lang="en-US" dirty="0" smtClean="0"/>
              <a:t>Two-sided, even three-sided market</a:t>
            </a:r>
          </a:p>
          <a:p>
            <a:pPr lvl="0">
              <a:spcBef>
                <a:spcPts val="1200"/>
              </a:spcBef>
            </a:pPr>
            <a:r>
              <a:rPr lang="en-US" dirty="0" smtClean="0"/>
              <a:t>Multi-party, multi-corner model; market actors interact across Operators</a:t>
            </a:r>
          </a:p>
          <a:p>
            <a:pPr>
              <a:spcBef>
                <a:spcPts val="1200"/>
              </a:spcBef>
            </a:pPr>
            <a:r>
              <a:rPr lang="en-US" dirty="0" smtClean="0"/>
              <a:t>Business models should not inhibit market </a:t>
            </a:r>
            <a:r>
              <a:rPr lang="en-US" dirty="0" err="1" smtClean="0"/>
              <a:t>takeup</a:t>
            </a:r>
            <a:r>
              <a:rPr lang="en-US" dirty="0" smtClean="0"/>
              <a:t> – transfer fees?</a:t>
            </a:r>
          </a:p>
          <a:p>
            <a:pPr>
              <a:spcBef>
                <a:spcPts val="1200"/>
              </a:spcBef>
            </a:pPr>
            <a:r>
              <a:rPr lang="en-US" dirty="0" smtClean="0"/>
              <a:t>Standardization requirements for a cross-interoperable infrastructure</a:t>
            </a:r>
          </a:p>
          <a:p>
            <a:pPr>
              <a:spcBef>
                <a:spcPts val="1200"/>
              </a:spcBef>
            </a:pPr>
            <a:r>
              <a:rPr lang="en-US" dirty="0" smtClean="0"/>
              <a:t>Governance requirements: inter-operator agreements, (self?)regulation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Developed against the backdrop of:</a:t>
            </a:r>
            <a:endParaRPr lang="el-GR" dirty="0"/>
          </a:p>
        </p:txBody>
      </p:sp>
      <p:sp>
        <p:nvSpPr>
          <p:cNvPr id="3" name="Content Placeholder 2"/>
          <p:cNvSpPr>
            <a:spLocks noGrp="1"/>
          </p:cNvSpPr>
          <p:nvPr>
            <p:ph idx="1"/>
          </p:nvPr>
        </p:nvSpPr>
        <p:spPr>
          <a:xfrm>
            <a:off x="395288" y="1556792"/>
            <a:ext cx="8229600" cy="5040014"/>
          </a:xfrm>
        </p:spPr>
        <p:txBody>
          <a:bodyPr>
            <a:noAutofit/>
          </a:bodyPr>
          <a:lstStyle/>
          <a:p>
            <a:pPr lvl="0"/>
            <a:r>
              <a:rPr lang="en-US" sz="2400" dirty="0" smtClean="0"/>
              <a:t>A stalemate in international collaboration on adopting a systemic approach to identity </a:t>
            </a:r>
            <a:r>
              <a:rPr lang="en-US" sz="2400" dirty="0" smtClean="0"/>
              <a:t>management </a:t>
            </a:r>
            <a:endParaRPr lang="sv-SE" sz="2400" dirty="0" smtClean="0"/>
          </a:p>
          <a:p>
            <a:pPr lvl="0"/>
            <a:r>
              <a:rPr lang="en-US" sz="2400" dirty="0" smtClean="0"/>
              <a:t>A fragmented arena with disparate experimentation and stifled innovation </a:t>
            </a:r>
            <a:endParaRPr lang="sv-SE" sz="2400" dirty="0" smtClean="0"/>
          </a:p>
          <a:p>
            <a:pPr lvl="0"/>
            <a:r>
              <a:rPr lang="en-US" sz="2400" dirty="0" smtClean="0"/>
              <a:t>Users lacking control and </a:t>
            </a:r>
            <a:r>
              <a:rPr lang="en-US" sz="2400" dirty="0" smtClean="0"/>
              <a:t>information </a:t>
            </a:r>
            <a:r>
              <a:rPr lang="en-US" sz="2400" dirty="0" smtClean="0"/>
              <a:t>how their identities and </a:t>
            </a:r>
            <a:r>
              <a:rPr lang="en-US" sz="2400" dirty="0" smtClean="0"/>
              <a:t>personal data are </a:t>
            </a:r>
            <a:r>
              <a:rPr lang="en-US" sz="2400" dirty="0" smtClean="0"/>
              <a:t>being used</a:t>
            </a:r>
            <a:endParaRPr lang="sv-SE" sz="2400" dirty="0" smtClean="0"/>
          </a:p>
          <a:p>
            <a:pPr lvl="0"/>
            <a:r>
              <a:rPr lang="en-US" sz="2400" dirty="0" smtClean="0"/>
              <a:t>The </a:t>
            </a:r>
            <a:r>
              <a:rPr lang="en-US" sz="2400" dirty="0" smtClean="0"/>
              <a:t>market </a:t>
            </a:r>
            <a:r>
              <a:rPr lang="en-US" sz="2400" dirty="0" smtClean="0"/>
              <a:t>dynamics favor exploitation of the expanding data, which is becoming increasingly easy to obtain and integrate for commercial purposes</a:t>
            </a:r>
            <a:endParaRPr lang="sv-SE" sz="2400" dirty="0" smtClean="0"/>
          </a:p>
          <a:p>
            <a:pPr lvl="0"/>
            <a:r>
              <a:rPr lang="en-US" sz="2400" dirty="0" smtClean="0"/>
              <a:t>Outstanding interrelated issues in identity management and data governance, affecting security, privacy, accountability, and trust, leading to distortions in service development and consumer </a:t>
            </a:r>
            <a:r>
              <a:rPr lang="en-US" sz="2400" dirty="0" err="1" smtClean="0"/>
              <a:t>behaviour</a:t>
            </a:r>
            <a:endParaRPr lang="sv-SE"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 business models should bring value for users</a:t>
            </a:r>
            <a:endParaRPr lang="el-GR" dirty="0"/>
          </a:p>
        </p:txBody>
      </p:sp>
      <p:sp>
        <p:nvSpPr>
          <p:cNvPr id="3" name="Content Placeholder 2"/>
          <p:cNvSpPr>
            <a:spLocks noGrp="1"/>
          </p:cNvSpPr>
          <p:nvPr>
            <p:ph idx="1"/>
          </p:nvPr>
        </p:nvSpPr>
        <p:spPr>
          <a:xfrm>
            <a:off x="395288" y="1484784"/>
            <a:ext cx="8229600" cy="5373216"/>
          </a:xfrm>
        </p:spPr>
        <p:txBody>
          <a:bodyPr>
            <a:normAutofit fontScale="47500" lnSpcReduction="20000"/>
          </a:bodyPr>
          <a:lstStyle/>
          <a:p>
            <a:pPr lvl="0"/>
            <a:r>
              <a:rPr lang="en-GB" sz="5100" dirty="0" smtClean="0"/>
              <a:t>Enhanced privacy, conditionality of attribute disclosure control, reduction of uncertainty and behavioural distortion</a:t>
            </a:r>
            <a:endParaRPr lang="el-GR" sz="5100" dirty="0" smtClean="0"/>
          </a:p>
          <a:p>
            <a:pPr lvl="0"/>
            <a:r>
              <a:rPr lang="en-GB" sz="5100" dirty="0" smtClean="0"/>
              <a:t>Possibilities for building up their reputation when given the possibility to wilfully disclose verified and verifiable attributes of their own identity (e.g. professional status in a social network)</a:t>
            </a:r>
            <a:endParaRPr lang="el-GR" sz="5100" dirty="0" smtClean="0"/>
          </a:p>
          <a:p>
            <a:pPr lvl="0"/>
            <a:r>
              <a:rPr lang="en-GB" sz="5100" dirty="0" smtClean="0"/>
              <a:t>Personalized services within the INDI ecosystem can offer behavioural simulation of real-life control of basic life processes</a:t>
            </a:r>
            <a:endParaRPr lang="el-GR" sz="5100" dirty="0" smtClean="0"/>
          </a:p>
          <a:p>
            <a:pPr lvl="1"/>
            <a:r>
              <a:rPr lang="en-GB" dirty="0" smtClean="0"/>
              <a:t>Users control information exchange with relying parties such as internet merchants, social networking sites and other vendors with an online front</a:t>
            </a:r>
            <a:endParaRPr lang="el-GR" sz="3600" dirty="0" smtClean="0"/>
          </a:p>
          <a:p>
            <a:pPr lvl="1"/>
            <a:r>
              <a:rPr lang="en-GB" dirty="0" smtClean="0"/>
              <a:t>Users can negotiate trust relationships given that they want to share data and decide what they wish to share, how and with whom, rather than just block access</a:t>
            </a:r>
            <a:endParaRPr lang="el-GR" sz="3600" dirty="0" smtClean="0"/>
          </a:p>
          <a:p>
            <a:pPr lvl="0"/>
            <a:r>
              <a:rPr lang="en-GB" sz="5100" dirty="0" smtClean="0"/>
              <a:t>Privacy can be viewed as individually and socially valuable and serve as a basis for establishing trust relationships with relying parties</a:t>
            </a:r>
            <a:endParaRPr lang="el-GR" sz="5100" dirty="0" smtClean="0"/>
          </a:p>
          <a:p>
            <a:pPr lvl="1"/>
            <a:r>
              <a:rPr lang="en-GB" dirty="0" smtClean="0"/>
              <a:t>A conscious decision on the part of a user is required for releasing data</a:t>
            </a:r>
            <a:endParaRPr lang="el-GR" sz="3600" dirty="0" smtClean="0"/>
          </a:p>
          <a:p>
            <a:pPr lvl="1"/>
            <a:r>
              <a:rPr lang="en-GB" dirty="0" smtClean="0"/>
              <a:t>Privacy and secondary use of data may “buy” additional benefits online.</a:t>
            </a:r>
            <a:endParaRPr lang="el-GR" sz="3600" dirty="0" smtClean="0"/>
          </a:p>
          <a:p>
            <a:pPr lvl="1">
              <a:buNone/>
            </a:pPr>
            <a:endParaRPr lang="el-GR"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 business models should bring value for relying parties</a:t>
            </a:r>
            <a:endParaRPr lang="el-GR" dirty="0"/>
          </a:p>
        </p:txBody>
      </p:sp>
      <p:sp>
        <p:nvSpPr>
          <p:cNvPr id="3" name="Content Placeholder 2"/>
          <p:cNvSpPr>
            <a:spLocks noGrp="1"/>
          </p:cNvSpPr>
          <p:nvPr>
            <p:ph idx="1"/>
          </p:nvPr>
        </p:nvSpPr>
        <p:spPr>
          <a:xfrm>
            <a:off x="395288" y="1557338"/>
            <a:ext cx="8229600" cy="5300662"/>
          </a:xfrm>
        </p:spPr>
        <p:txBody>
          <a:bodyPr>
            <a:normAutofit fontScale="77500" lnSpcReduction="20000"/>
          </a:bodyPr>
          <a:lstStyle/>
          <a:p>
            <a:pPr lvl="0"/>
            <a:r>
              <a:rPr lang="en-GB" dirty="0" smtClean="0"/>
              <a:t>Online vendors and service providers will build stronger relationships with their customers and based on trust relationships</a:t>
            </a:r>
            <a:endParaRPr lang="el-GR" sz="4000" dirty="0" smtClean="0"/>
          </a:p>
          <a:p>
            <a:pPr lvl="1"/>
            <a:r>
              <a:rPr lang="en-GB" dirty="0" smtClean="0"/>
              <a:t>Data provided through wilful disclosure will be more useful and reliable</a:t>
            </a:r>
            <a:endParaRPr lang="el-GR" sz="3600" dirty="0" smtClean="0"/>
          </a:p>
          <a:p>
            <a:pPr lvl="1"/>
            <a:r>
              <a:rPr lang="en-GB" dirty="0" smtClean="0"/>
              <a:t>Tailor-made trust relationships increase customer loyalty</a:t>
            </a:r>
            <a:endParaRPr lang="el-GR" sz="3600" dirty="0" smtClean="0"/>
          </a:p>
          <a:p>
            <a:pPr lvl="0"/>
            <a:r>
              <a:rPr lang="en-GB" dirty="0" smtClean="0"/>
              <a:t>INDI services to offer confidentiality for Relying Parties</a:t>
            </a:r>
            <a:endParaRPr lang="el-GR" sz="4000" dirty="0" smtClean="0"/>
          </a:p>
          <a:p>
            <a:pPr lvl="1"/>
            <a:r>
              <a:rPr lang="en-GB" dirty="0" smtClean="0"/>
              <a:t>A win-win situation in established trust relationships gives benefits of privacy, confidentiality and directness to Users and Relying Parties</a:t>
            </a:r>
            <a:endParaRPr lang="el-GR" sz="3600" dirty="0" smtClean="0"/>
          </a:p>
          <a:p>
            <a:pPr lvl="0"/>
            <a:r>
              <a:rPr lang="en-GB" dirty="0" smtClean="0"/>
              <a:t>The INDI ecosystem should offer new opportunities to make implementation easier for Relying Parties</a:t>
            </a:r>
            <a:endParaRPr lang="el-GR" sz="4000" dirty="0" smtClean="0"/>
          </a:p>
          <a:p>
            <a:pPr lvl="1"/>
            <a:r>
              <a:rPr lang="en-GB" dirty="0" smtClean="0"/>
              <a:t>With emerging models of Identity-as-a-Service, Claims-as-a-Service, the holy grail of Relying Party simplicity may be at reach </a:t>
            </a:r>
            <a:endParaRPr lang="el-GR"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what about value to data sources?</a:t>
            </a:r>
            <a:endParaRPr lang="el-GR" dirty="0"/>
          </a:p>
        </p:txBody>
      </p:sp>
      <p:sp>
        <p:nvSpPr>
          <p:cNvPr id="3" name="Content Placeholder 2"/>
          <p:cNvSpPr>
            <a:spLocks noGrp="1"/>
          </p:cNvSpPr>
          <p:nvPr>
            <p:ph idx="1"/>
          </p:nvPr>
        </p:nvSpPr>
        <p:spPr>
          <a:xfrm>
            <a:off x="395288" y="1557338"/>
            <a:ext cx="8229600" cy="5300662"/>
          </a:xfrm>
        </p:spPr>
        <p:txBody>
          <a:bodyPr>
            <a:normAutofit fontScale="85000" lnSpcReduction="20000"/>
          </a:bodyPr>
          <a:lstStyle/>
          <a:p>
            <a:pPr lvl="0"/>
            <a:r>
              <a:rPr lang="en-GB" dirty="0" smtClean="0"/>
              <a:t>For registries in the public domain, value relates to the public sphere</a:t>
            </a:r>
            <a:endParaRPr lang="el-GR" sz="4000" dirty="0" smtClean="0"/>
          </a:p>
          <a:p>
            <a:pPr lvl="1"/>
            <a:r>
              <a:rPr lang="en-GB" dirty="0" smtClean="0"/>
              <a:t>Civil society goals such as freedom of information and release of control to the legitimate information owners can be realized</a:t>
            </a:r>
            <a:endParaRPr lang="el-GR" sz="3600" dirty="0" smtClean="0"/>
          </a:p>
          <a:p>
            <a:pPr lvl="1"/>
            <a:r>
              <a:rPr lang="en-GB" dirty="0" smtClean="0"/>
              <a:t>Potential revenue streams may help maintenance of public records if attribute access is chargeable</a:t>
            </a:r>
            <a:endParaRPr lang="el-GR" sz="3600" dirty="0" smtClean="0"/>
          </a:p>
          <a:p>
            <a:pPr lvl="0"/>
            <a:r>
              <a:rPr lang="en-GB" dirty="0" smtClean="0"/>
              <a:t>For directories in the private domain</a:t>
            </a:r>
            <a:endParaRPr lang="el-GR" sz="4000" dirty="0" smtClean="0"/>
          </a:p>
          <a:p>
            <a:pPr lvl="1"/>
            <a:r>
              <a:rPr lang="en-GB" dirty="0" smtClean="0"/>
              <a:t>Revenue streams in identity-supply service can create a market for Cloud services directed at data sources</a:t>
            </a:r>
            <a:endParaRPr lang="el-GR" sz="3600" dirty="0" smtClean="0"/>
          </a:p>
          <a:p>
            <a:pPr lvl="0"/>
            <a:r>
              <a:rPr lang="en-GB" dirty="0" smtClean="0"/>
              <a:t>An individual can also act as a data source, strengthening the rise of an orderly market for data and privacy.</a:t>
            </a:r>
            <a:endParaRPr lang="el-GR"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88913"/>
            <a:ext cx="7128792" cy="1143000"/>
          </a:xfrm>
        </p:spPr>
        <p:txBody>
          <a:bodyPr/>
          <a:lstStyle/>
          <a:p>
            <a:r>
              <a:rPr lang="en-US" dirty="0" smtClean="0"/>
              <a:t>Are there any Operators around?</a:t>
            </a:r>
            <a:endParaRPr lang="en-US" dirty="0"/>
          </a:p>
        </p:txBody>
      </p:sp>
      <p:sp>
        <p:nvSpPr>
          <p:cNvPr id="3" name="Content Placeholder 2"/>
          <p:cNvSpPr>
            <a:spLocks noGrp="1"/>
          </p:cNvSpPr>
          <p:nvPr>
            <p:ph idx="1"/>
          </p:nvPr>
        </p:nvSpPr>
        <p:spPr>
          <a:xfrm>
            <a:off x="395536" y="1484784"/>
            <a:ext cx="5760640" cy="4353347"/>
          </a:xfrm>
        </p:spPr>
        <p:txBody>
          <a:bodyPr/>
          <a:lstStyle/>
          <a:p>
            <a:r>
              <a:rPr lang="en-US" sz="2400" dirty="0" smtClean="0"/>
              <a:t>Cloud Providers</a:t>
            </a:r>
          </a:p>
          <a:p>
            <a:pPr lvl="1"/>
            <a:r>
              <a:rPr lang="en-US" sz="2000" dirty="0" smtClean="0"/>
              <a:t>Identity As A Service</a:t>
            </a:r>
          </a:p>
          <a:p>
            <a:pPr>
              <a:spcBef>
                <a:spcPts val="1200"/>
              </a:spcBef>
            </a:pPr>
            <a:r>
              <a:rPr lang="en-US" sz="2400" dirty="0" smtClean="0"/>
              <a:t>Current API-based Identity Providers</a:t>
            </a:r>
          </a:p>
          <a:p>
            <a:pPr lvl="1"/>
            <a:r>
              <a:rPr lang="en-US" sz="2000" dirty="0" smtClean="0"/>
              <a:t>INDI disrupting their business model?</a:t>
            </a:r>
          </a:p>
          <a:p>
            <a:pPr>
              <a:spcBef>
                <a:spcPts val="1200"/>
              </a:spcBef>
            </a:pPr>
            <a:r>
              <a:rPr lang="en-US" sz="2400" dirty="0" smtClean="0"/>
              <a:t>Banks, </a:t>
            </a:r>
            <a:r>
              <a:rPr lang="en-US" sz="2400" dirty="0" err="1" smtClean="0"/>
              <a:t>Telcos</a:t>
            </a:r>
            <a:r>
              <a:rPr lang="en-US" sz="2400" dirty="0" smtClean="0"/>
              <a:t> etc?</a:t>
            </a:r>
          </a:p>
          <a:p>
            <a:pPr lvl="1"/>
            <a:r>
              <a:rPr lang="en-US" sz="2000" dirty="0" smtClean="0"/>
              <a:t>Have burned fingers before…</a:t>
            </a:r>
          </a:p>
          <a:p>
            <a:pPr>
              <a:spcBef>
                <a:spcPts val="1200"/>
              </a:spcBef>
            </a:pPr>
            <a:r>
              <a:rPr lang="en-US" sz="2400" dirty="0" smtClean="0"/>
              <a:t>New startups?</a:t>
            </a:r>
          </a:p>
          <a:p>
            <a:pPr lvl="1"/>
            <a:r>
              <a:rPr lang="en-US" sz="2000" dirty="0" smtClean="0"/>
              <a:t>Vendor Relationship Management</a:t>
            </a:r>
          </a:p>
          <a:p>
            <a:pPr lvl="1"/>
            <a:r>
              <a:rPr lang="en-US" sz="2000" dirty="0" smtClean="0"/>
              <a:t>Life Management Platforms, etc.</a:t>
            </a:r>
          </a:p>
          <a:p>
            <a:pPr lvl="1"/>
            <a:r>
              <a:rPr lang="en-US" sz="2000" dirty="0" smtClean="0"/>
              <a:t>Demand-focused, Innovation driven</a:t>
            </a:r>
            <a:endParaRPr lang="en-US" sz="2000" dirty="0"/>
          </a:p>
          <a:p>
            <a:endParaRPr lang="en-US" sz="2400" dirty="0"/>
          </a:p>
        </p:txBody>
      </p:sp>
      <p:pic>
        <p:nvPicPr>
          <p:cNvPr id="7" name="Picture 6"/>
          <p:cNvPicPr>
            <a:picLocks noChangeAspect="1"/>
          </p:cNvPicPr>
          <p:nvPr/>
        </p:nvPicPr>
        <p:blipFill>
          <a:blip r:embed="rId2" cstate="print"/>
          <a:stretch>
            <a:fillRect/>
          </a:stretch>
        </p:blipFill>
        <p:spPr>
          <a:xfrm>
            <a:off x="6588224" y="1772816"/>
            <a:ext cx="2138164" cy="1910567"/>
          </a:xfrm>
          <a:prstGeom prst="rect">
            <a:avLst/>
          </a:prstGeom>
        </p:spPr>
      </p:pic>
      <p:pic>
        <p:nvPicPr>
          <p:cNvPr id="8" name="Picture 7"/>
          <p:cNvPicPr>
            <a:picLocks noChangeAspect="1"/>
          </p:cNvPicPr>
          <p:nvPr/>
        </p:nvPicPr>
        <p:blipFill>
          <a:blip r:embed="rId3" cstate="print"/>
          <a:stretch>
            <a:fillRect/>
          </a:stretch>
        </p:blipFill>
        <p:spPr>
          <a:xfrm>
            <a:off x="6660232" y="4077072"/>
            <a:ext cx="2178715" cy="1512168"/>
          </a:xfrm>
          <a:prstGeom prst="rect">
            <a:avLst/>
          </a:prstGeom>
        </p:spPr>
      </p:pic>
      <p:sp>
        <p:nvSpPr>
          <p:cNvPr id="6" name="TextBox 5"/>
          <p:cNvSpPr txBox="1"/>
          <p:nvPr/>
        </p:nvSpPr>
        <p:spPr>
          <a:xfrm>
            <a:off x="251520" y="5828491"/>
            <a:ext cx="8676456" cy="984885"/>
          </a:xfrm>
          <a:prstGeom prst="rect">
            <a:avLst/>
          </a:prstGeom>
          <a:noFill/>
        </p:spPr>
        <p:txBody>
          <a:bodyPr wrap="square" rtlCol="0">
            <a:spAutoFit/>
          </a:bodyPr>
          <a:lstStyle/>
          <a:p>
            <a:pPr algn="ctr">
              <a:spcBef>
                <a:spcPts val="1200"/>
              </a:spcBef>
            </a:pPr>
            <a:r>
              <a:rPr lang="en-US" sz="2400" b="1" dirty="0" smtClean="0"/>
              <a:t>BUT THE VALUE IS IN THE ECOSYSTEM</a:t>
            </a:r>
          </a:p>
          <a:p>
            <a:pPr algn="ctr">
              <a:spcBef>
                <a:spcPts val="1200"/>
              </a:spcBef>
            </a:pPr>
            <a:r>
              <a:rPr lang="en-US" sz="2400" b="1" dirty="0" smtClean="0"/>
              <a:t>CROSS-INDUSTRY AGREEMENTS OR  REGULATION?</a:t>
            </a:r>
            <a:endParaRPr lang="el-GR" sz="2400" b="1" dirty="0"/>
          </a:p>
        </p:txBody>
      </p:sp>
    </p:spTree>
    <p:extLst>
      <p:ext uri="{BB962C8B-B14F-4D97-AF65-F5344CB8AC3E}">
        <p14:creationId xmlns="" xmlns:p14="http://schemas.microsoft.com/office/powerpoint/2010/main" val="49529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95536" y="1700808"/>
            <a:ext cx="6552728" cy="4525962"/>
          </a:xfrm>
        </p:spPr>
        <p:txBody>
          <a:bodyPr/>
          <a:lstStyle/>
          <a:p>
            <a:pPr marL="0" indent="0">
              <a:buNone/>
            </a:pPr>
            <a:endParaRPr lang="nl-NL" dirty="0" smtClean="0"/>
          </a:p>
          <a:p>
            <a:pPr marL="0" indent="0">
              <a:buNone/>
            </a:pPr>
            <a:endParaRPr lang="nl-NL" dirty="0"/>
          </a:p>
          <a:p>
            <a:pPr marL="0" indent="0">
              <a:buNone/>
            </a:pPr>
            <a:r>
              <a:rPr lang="nl-NL" dirty="0" smtClean="0"/>
              <a:t>		</a:t>
            </a:r>
          </a:p>
          <a:p>
            <a:pPr marL="0" indent="0">
              <a:buNone/>
            </a:pPr>
            <a:r>
              <a:rPr lang="fi-FI" sz="4000" b="1" dirty="0" smtClean="0"/>
              <a:t>Synthesis </a:t>
            </a:r>
          </a:p>
          <a:p>
            <a:pPr marL="0" indent="0">
              <a:buNone/>
            </a:pPr>
            <a:r>
              <a:rPr lang="fi-FI" sz="4000" b="1" dirty="0" smtClean="0"/>
              <a:t>and ”Questions” </a:t>
            </a:r>
          </a:p>
          <a:p>
            <a:pPr marL="0" indent="0">
              <a:buNone/>
            </a:pPr>
            <a:r>
              <a:rPr lang="fi-FI" sz="4000" b="1" dirty="0" smtClean="0"/>
              <a:t>to Stakeholders</a:t>
            </a:r>
            <a:endParaRPr lang="nl-NL" sz="4000" b="1" dirty="0" smtClean="0"/>
          </a:p>
        </p:txBody>
      </p:sp>
    </p:spTree>
    <p:extLst>
      <p:ext uri="{BB962C8B-B14F-4D97-AF65-F5344CB8AC3E}">
        <p14:creationId xmlns:p14="http://schemas.microsoft.com/office/powerpoint/2010/main" xmlns="" val="32805227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smtClean="0"/>
              <a:t>Stakeholder landscape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04577924"/>
              </p:ext>
            </p:extLst>
          </p:nvPr>
        </p:nvGraphicFramePr>
        <p:xfrm>
          <a:off x="395288" y="15573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smtClean="0"/>
              <a:t>Gaps and Recommendations</a:t>
            </a:r>
            <a:endParaRPr lang="de-AT" dirty="0"/>
          </a:p>
        </p:txBody>
      </p:sp>
      <p:grpSp>
        <p:nvGrpSpPr>
          <p:cNvPr id="3" name="Group 4"/>
          <p:cNvGrpSpPr>
            <a:grpSpLocks/>
          </p:cNvGrpSpPr>
          <p:nvPr/>
        </p:nvGrpSpPr>
        <p:grpSpPr bwMode="auto">
          <a:xfrm>
            <a:off x="3635896" y="3356992"/>
            <a:ext cx="2376264" cy="2520280"/>
            <a:chOff x="2426" y="2432"/>
            <a:chExt cx="1105" cy="1180"/>
          </a:xfrm>
        </p:grpSpPr>
        <p:sp>
          <p:nvSpPr>
            <p:cNvPr id="19" name="AutoShape 5"/>
            <p:cNvSpPr>
              <a:spLocks noChangeAspect="1" noChangeArrowheads="1" noTextEdit="1"/>
            </p:cNvSpPr>
            <p:nvPr/>
          </p:nvSpPr>
          <p:spPr bwMode="auto">
            <a:xfrm>
              <a:off x="2426" y="2432"/>
              <a:ext cx="1105" cy="1180"/>
            </a:xfrm>
            <a:prstGeom prst="rect">
              <a:avLst/>
            </a:prstGeom>
            <a:noFill/>
            <a:ln w="9525">
              <a:noFill/>
              <a:miter lim="800000"/>
              <a:headEnd/>
              <a:tailEnd/>
            </a:ln>
          </p:spPr>
          <p:txBody>
            <a:bodyPr/>
            <a:lstStyle/>
            <a:p>
              <a:endParaRPr lang="de-AT"/>
            </a:p>
          </p:txBody>
        </p:sp>
        <p:sp>
          <p:nvSpPr>
            <p:cNvPr id="20" name="Freeform 6"/>
            <p:cNvSpPr>
              <a:spLocks/>
            </p:cNvSpPr>
            <p:nvPr/>
          </p:nvSpPr>
          <p:spPr bwMode="auto">
            <a:xfrm>
              <a:off x="2525" y="2683"/>
              <a:ext cx="889" cy="756"/>
            </a:xfrm>
            <a:custGeom>
              <a:avLst/>
              <a:gdLst>
                <a:gd name="T0" fmla="*/ 30 w 1128"/>
                <a:gd name="T1" fmla="*/ 0 h 960"/>
                <a:gd name="T2" fmla="*/ 2 w 1128"/>
                <a:gd name="T3" fmla="*/ 0 h 960"/>
                <a:gd name="T4" fmla="*/ 2 w 1128"/>
                <a:gd name="T5" fmla="*/ 1 h 960"/>
                <a:gd name="T6" fmla="*/ 2 w 1128"/>
                <a:gd name="T7" fmla="*/ 2 h 960"/>
                <a:gd name="T8" fmla="*/ 2 w 1128"/>
                <a:gd name="T9" fmla="*/ 2 h 960"/>
                <a:gd name="T10" fmla="*/ 2 w 1128"/>
                <a:gd name="T11" fmla="*/ 2 h 960"/>
                <a:gd name="T12" fmla="*/ 2 w 1128"/>
                <a:gd name="T13" fmla="*/ 2 h 960"/>
                <a:gd name="T14" fmla="*/ 0 w 1128"/>
                <a:gd name="T15" fmla="*/ 2 h 960"/>
                <a:gd name="T16" fmla="*/ 0 w 1128"/>
                <a:gd name="T17" fmla="*/ 2 h 960"/>
                <a:gd name="T18" fmla="*/ 2 w 1128"/>
                <a:gd name="T19" fmla="*/ 2 h 960"/>
                <a:gd name="T20" fmla="*/ 12 w 1128"/>
                <a:gd name="T21" fmla="*/ 20 h 960"/>
                <a:gd name="T22" fmla="*/ 12 w 1128"/>
                <a:gd name="T23" fmla="*/ 25 h 960"/>
                <a:gd name="T24" fmla="*/ 12 w 1128"/>
                <a:gd name="T25" fmla="*/ 25 h 960"/>
                <a:gd name="T26" fmla="*/ 12 w 1128"/>
                <a:gd name="T27" fmla="*/ 25 h 960"/>
                <a:gd name="T28" fmla="*/ 13 w 1128"/>
                <a:gd name="T29" fmla="*/ 27 h 960"/>
                <a:gd name="T30" fmla="*/ 13 w 1128"/>
                <a:gd name="T31" fmla="*/ 27 h 960"/>
                <a:gd name="T32" fmla="*/ 13 w 1128"/>
                <a:gd name="T33" fmla="*/ 27 h 960"/>
                <a:gd name="T34" fmla="*/ 13 w 1128"/>
                <a:gd name="T35" fmla="*/ 27 h 960"/>
                <a:gd name="T36" fmla="*/ 13 w 1128"/>
                <a:gd name="T37" fmla="*/ 27 h 960"/>
                <a:gd name="T38" fmla="*/ 13 w 1128"/>
                <a:gd name="T39" fmla="*/ 27 h 960"/>
                <a:gd name="T40" fmla="*/ 17 w 1128"/>
                <a:gd name="T41" fmla="*/ 27 h 960"/>
                <a:gd name="T42" fmla="*/ 19 w 1128"/>
                <a:gd name="T43" fmla="*/ 27 h 960"/>
                <a:gd name="T44" fmla="*/ 19 w 1128"/>
                <a:gd name="T45" fmla="*/ 27 h 960"/>
                <a:gd name="T46" fmla="*/ 19 w 1128"/>
                <a:gd name="T47" fmla="*/ 27 h 960"/>
                <a:gd name="T48" fmla="*/ 19 w 1128"/>
                <a:gd name="T49" fmla="*/ 27 h 960"/>
                <a:gd name="T50" fmla="*/ 20 w 1128"/>
                <a:gd name="T51" fmla="*/ 27 h 960"/>
                <a:gd name="T52" fmla="*/ 20 w 1128"/>
                <a:gd name="T53" fmla="*/ 25 h 960"/>
                <a:gd name="T54" fmla="*/ 20 w 1128"/>
                <a:gd name="T55" fmla="*/ 25 h 960"/>
                <a:gd name="T56" fmla="*/ 20 w 1128"/>
                <a:gd name="T57" fmla="*/ 25 h 960"/>
                <a:gd name="T58" fmla="*/ 20 w 1128"/>
                <a:gd name="T59" fmla="*/ 21 h 960"/>
                <a:gd name="T60" fmla="*/ 20 w 1128"/>
                <a:gd name="T61" fmla="*/ 21 h 960"/>
                <a:gd name="T62" fmla="*/ 20 w 1128"/>
                <a:gd name="T63" fmla="*/ 21 h 960"/>
                <a:gd name="T64" fmla="*/ 20 w 1128"/>
                <a:gd name="T65" fmla="*/ 21 h 960"/>
                <a:gd name="T66" fmla="*/ 20 w 1128"/>
                <a:gd name="T67" fmla="*/ 21 h 960"/>
                <a:gd name="T68" fmla="*/ 32 w 1128"/>
                <a:gd name="T69" fmla="*/ 2 h 960"/>
                <a:gd name="T70" fmla="*/ 32 w 1128"/>
                <a:gd name="T71" fmla="*/ 2 h 960"/>
                <a:gd name="T72" fmla="*/ 32 w 1128"/>
                <a:gd name="T73" fmla="*/ 2 h 960"/>
                <a:gd name="T74" fmla="*/ 32 w 1128"/>
                <a:gd name="T75" fmla="*/ 2 h 960"/>
                <a:gd name="T76" fmla="*/ 31 w 1128"/>
                <a:gd name="T77" fmla="*/ 2 h 960"/>
                <a:gd name="T78" fmla="*/ 31 w 1128"/>
                <a:gd name="T79" fmla="*/ 2 h 960"/>
                <a:gd name="T80" fmla="*/ 31 w 1128"/>
                <a:gd name="T81" fmla="*/ 2 h 960"/>
                <a:gd name="T82" fmla="*/ 30 w 1128"/>
                <a:gd name="T83" fmla="*/ 1 h 960"/>
                <a:gd name="T84" fmla="*/ 30 w 1128"/>
                <a:gd name="T85" fmla="*/ 0 h 9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28"/>
                <a:gd name="T130" fmla="*/ 0 h 960"/>
                <a:gd name="T131" fmla="*/ 1128 w 1128"/>
                <a:gd name="T132" fmla="*/ 960 h 9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28" h="960">
                  <a:moveTo>
                    <a:pt x="1055" y="0"/>
                  </a:moveTo>
                  <a:lnTo>
                    <a:pt x="71" y="0"/>
                  </a:lnTo>
                  <a:lnTo>
                    <a:pt x="51" y="1"/>
                  </a:lnTo>
                  <a:lnTo>
                    <a:pt x="34" y="4"/>
                  </a:lnTo>
                  <a:lnTo>
                    <a:pt x="19" y="10"/>
                  </a:lnTo>
                  <a:lnTo>
                    <a:pt x="9" y="18"/>
                  </a:lnTo>
                  <a:lnTo>
                    <a:pt x="3" y="28"/>
                  </a:lnTo>
                  <a:lnTo>
                    <a:pt x="0" y="39"/>
                  </a:lnTo>
                  <a:lnTo>
                    <a:pt x="0" y="51"/>
                  </a:lnTo>
                  <a:lnTo>
                    <a:pt x="6" y="65"/>
                  </a:lnTo>
                  <a:lnTo>
                    <a:pt x="423" y="730"/>
                  </a:lnTo>
                  <a:lnTo>
                    <a:pt x="423" y="898"/>
                  </a:lnTo>
                  <a:lnTo>
                    <a:pt x="425" y="910"/>
                  </a:lnTo>
                  <a:lnTo>
                    <a:pt x="428" y="922"/>
                  </a:lnTo>
                  <a:lnTo>
                    <a:pt x="434" y="933"/>
                  </a:lnTo>
                  <a:lnTo>
                    <a:pt x="441" y="942"/>
                  </a:lnTo>
                  <a:lnTo>
                    <a:pt x="452" y="949"/>
                  </a:lnTo>
                  <a:lnTo>
                    <a:pt x="462" y="955"/>
                  </a:lnTo>
                  <a:lnTo>
                    <a:pt x="474" y="958"/>
                  </a:lnTo>
                  <a:lnTo>
                    <a:pt x="487" y="960"/>
                  </a:lnTo>
                  <a:lnTo>
                    <a:pt x="645" y="960"/>
                  </a:lnTo>
                  <a:lnTo>
                    <a:pt x="657" y="958"/>
                  </a:lnTo>
                  <a:lnTo>
                    <a:pt x="670" y="955"/>
                  </a:lnTo>
                  <a:lnTo>
                    <a:pt x="680" y="949"/>
                  </a:lnTo>
                  <a:lnTo>
                    <a:pt x="689" y="942"/>
                  </a:lnTo>
                  <a:lnTo>
                    <a:pt x="697" y="933"/>
                  </a:lnTo>
                  <a:lnTo>
                    <a:pt x="703" y="922"/>
                  </a:lnTo>
                  <a:lnTo>
                    <a:pt x="706" y="910"/>
                  </a:lnTo>
                  <a:lnTo>
                    <a:pt x="707" y="898"/>
                  </a:lnTo>
                  <a:lnTo>
                    <a:pt x="707" y="750"/>
                  </a:lnTo>
                  <a:lnTo>
                    <a:pt x="709" y="747"/>
                  </a:lnTo>
                  <a:lnTo>
                    <a:pt x="710" y="742"/>
                  </a:lnTo>
                  <a:lnTo>
                    <a:pt x="712" y="737"/>
                  </a:lnTo>
                  <a:lnTo>
                    <a:pt x="713" y="734"/>
                  </a:lnTo>
                  <a:lnTo>
                    <a:pt x="1122" y="65"/>
                  </a:lnTo>
                  <a:lnTo>
                    <a:pt x="1126" y="51"/>
                  </a:lnTo>
                  <a:lnTo>
                    <a:pt x="1128" y="39"/>
                  </a:lnTo>
                  <a:lnTo>
                    <a:pt x="1125" y="28"/>
                  </a:lnTo>
                  <a:lnTo>
                    <a:pt x="1117" y="18"/>
                  </a:lnTo>
                  <a:lnTo>
                    <a:pt x="1107" y="10"/>
                  </a:lnTo>
                  <a:lnTo>
                    <a:pt x="1091" y="4"/>
                  </a:lnTo>
                  <a:lnTo>
                    <a:pt x="1075" y="1"/>
                  </a:lnTo>
                  <a:lnTo>
                    <a:pt x="1055" y="0"/>
                  </a:lnTo>
                  <a:close/>
                </a:path>
              </a:pathLst>
            </a:custGeom>
            <a:solidFill>
              <a:srgbClr val="000000"/>
            </a:solidFill>
            <a:ln w="9525">
              <a:noFill/>
              <a:round/>
              <a:headEnd/>
              <a:tailEnd/>
            </a:ln>
          </p:spPr>
          <p:txBody>
            <a:bodyPr/>
            <a:lstStyle/>
            <a:p>
              <a:endParaRPr lang="de-DE"/>
            </a:p>
          </p:txBody>
        </p:sp>
        <p:sp>
          <p:nvSpPr>
            <p:cNvPr id="21" name="Freeform 7"/>
            <p:cNvSpPr>
              <a:spLocks/>
            </p:cNvSpPr>
            <p:nvPr/>
          </p:nvSpPr>
          <p:spPr bwMode="auto">
            <a:xfrm>
              <a:off x="2642" y="2747"/>
              <a:ext cx="656" cy="658"/>
            </a:xfrm>
            <a:custGeom>
              <a:avLst/>
              <a:gdLst>
                <a:gd name="T0" fmla="*/ 22 w 832"/>
                <a:gd name="T1" fmla="*/ 0 h 835"/>
                <a:gd name="T2" fmla="*/ 2 w 832"/>
                <a:gd name="T3" fmla="*/ 0 h 835"/>
                <a:gd name="T4" fmla="*/ 2 w 832"/>
                <a:gd name="T5" fmla="*/ 2 h 835"/>
                <a:gd name="T6" fmla="*/ 2 w 832"/>
                <a:gd name="T7" fmla="*/ 2 h 835"/>
                <a:gd name="T8" fmla="*/ 2 w 832"/>
                <a:gd name="T9" fmla="*/ 2 h 835"/>
                <a:gd name="T10" fmla="*/ 2 w 832"/>
                <a:gd name="T11" fmla="*/ 2 h 835"/>
                <a:gd name="T12" fmla="*/ 2 w 832"/>
                <a:gd name="T13" fmla="*/ 2 h 835"/>
                <a:gd name="T14" fmla="*/ 0 w 832"/>
                <a:gd name="T15" fmla="*/ 2 h 835"/>
                <a:gd name="T16" fmla="*/ 1 w 832"/>
                <a:gd name="T17" fmla="*/ 2 h 835"/>
                <a:gd name="T18" fmla="*/ 2 w 832"/>
                <a:gd name="T19" fmla="*/ 2 h 835"/>
                <a:gd name="T20" fmla="*/ 9 w 832"/>
                <a:gd name="T21" fmla="*/ 15 h 835"/>
                <a:gd name="T22" fmla="*/ 9 w 832"/>
                <a:gd name="T23" fmla="*/ 15 h 835"/>
                <a:gd name="T24" fmla="*/ 9 w 832"/>
                <a:gd name="T25" fmla="*/ 16 h 835"/>
                <a:gd name="T26" fmla="*/ 9 w 832"/>
                <a:gd name="T27" fmla="*/ 16 h 835"/>
                <a:gd name="T28" fmla="*/ 9 w 832"/>
                <a:gd name="T29" fmla="*/ 17 h 835"/>
                <a:gd name="T30" fmla="*/ 9 w 832"/>
                <a:gd name="T31" fmla="*/ 22 h 835"/>
                <a:gd name="T32" fmla="*/ 10 w 832"/>
                <a:gd name="T33" fmla="*/ 22 h 835"/>
                <a:gd name="T34" fmla="*/ 10 w 832"/>
                <a:gd name="T35" fmla="*/ 23 h 835"/>
                <a:gd name="T36" fmla="*/ 10 w 832"/>
                <a:gd name="T37" fmla="*/ 24 h 835"/>
                <a:gd name="T38" fmla="*/ 10 w 832"/>
                <a:gd name="T39" fmla="*/ 24 h 835"/>
                <a:gd name="T40" fmla="*/ 13 w 832"/>
                <a:gd name="T41" fmla="*/ 24 h 835"/>
                <a:gd name="T42" fmla="*/ 13 w 832"/>
                <a:gd name="T43" fmla="*/ 24 h 835"/>
                <a:gd name="T44" fmla="*/ 13 w 832"/>
                <a:gd name="T45" fmla="*/ 23 h 835"/>
                <a:gd name="T46" fmla="*/ 13 w 832"/>
                <a:gd name="T47" fmla="*/ 22 h 835"/>
                <a:gd name="T48" fmla="*/ 13 w 832"/>
                <a:gd name="T49" fmla="*/ 22 h 835"/>
                <a:gd name="T50" fmla="*/ 13 w 832"/>
                <a:gd name="T51" fmla="*/ 17 h 835"/>
                <a:gd name="T52" fmla="*/ 14 w 832"/>
                <a:gd name="T53" fmla="*/ 16 h 835"/>
                <a:gd name="T54" fmla="*/ 15 w 832"/>
                <a:gd name="T55" fmla="*/ 16 h 835"/>
                <a:gd name="T56" fmla="*/ 15 w 832"/>
                <a:gd name="T57" fmla="*/ 16 h 835"/>
                <a:gd name="T58" fmla="*/ 15 w 832"/>
                <a:gd name="T59" fmla="*/ 15 h 835"/>
                <a:gd name="T60" fmla="*/ 24 w 832"/>
                <a:gd name="T61" fmla="*/ 2 h 835"/>
                <a:gd name="T62" fmla="*/ 24 w 832"/>
                <a:gd name="T63" fmla="*/ 2 h 835"/>
                <a:gd name="T64" fmla="*/ 24 w 832"/>
                <a:gd name="T65" fmla="*/ 2 h 835"/>
                <a:gd name="T66" fmla="*/ 24 w 832"/>
                <a:gd name="T67" fmla="*/ 2 h 835"/>
                <a:gd name="T68" fmla="*/ 24 w 832"/>
                <a:gd name="T69" fmla="*/ 2 h 835"/>
                <a:gd name="T70" fmla="*/ 23 w 832"/>
                <a:gd name="T71" fmla="*/ 2 h 835"/>
                <a:gd name="T72" fmla="*/ 23 w 832"/>
                <a:gd name="T73" fmla="*/ 2 h 835"/>
                <a:gd name="T74" fmla="*/ 22 w 832"/>
                <a:gd name="T75" fmla="*/ 2 h 835"/>
                <a:gd name="T76" fmla="*/ 22 w 832"/>
                <a:gd name="T77" fmla="*/ 0 h 8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32"/>
                <a:gd name="T118" fmla="*/ 0 h 835"/>
                <a:gd name="T119" fmla="*/ 832 w 832"/>
                <a:gd name="T120" fmla="*/ 835 h 83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32" h="835">
                  <a:moveTo>
                    <a:pt x="779" y="0"/>
                  </a:moveTo>
                  <a:lnTo>
                    <a:pt x="53" y="0"/>
                  </a:lnTo>
                  <a:lnTo>
                    <a:pt x="39" y="2"/>
                  </a:lnTo>
                  <a:lnTo>
                    <a:pt x="25" y="3"/>
                  </a:lnTo>
                  <a:lnTo>
                    <a:pt x="16" y="8"/>
                  </a:lnTo>
                  <a:lnTo>
                    <a:pt x="9" y="14"/>
                  </a:lnTo>
                  <a:lnTo>
                    <a:pt x="3" y="21"/>
                  </a:lnTo>
                  <a:lnTo>
                    <a:pt x="0" y="29"/>
                  </a:lnTo>
                  <a:lnTo>
                    <a:pt x="1" y="38"/>
                  </a:lnTo>
                  <a:lnTo>
                    <a:pt x="4" y="47"/>
                  </a:lnTo>
                  <a:lnTo>
                    <a:pt x="311" y="532"/>
                  </a:lnTo>
                  <a:lnTo>
                    <a:pt x="317" y="546"/>
                  </a:lnTo>
                  <a:lnTo>
                    <a:pt x="325" y="558"/>
                  </a:lnTo>
                  <a:lnTo>
                    <a:pt x="332" y="569"/>
                  </a:lnTo>
                  <a:lnTo>
                    <a:pt x="340" y="576"/>
                  </a:lnTo>
                  <a:lnTo>
                    <a:pt x="340" y="799"/>
                  </a:lnTo>
                  <a:lnTo>
                    <a:pt x="343" y="812"/>
                  </a:lnTo>
                  <a:lnTo>
                    <a:pt x="351" y="824"/>
                  </a:lnTo>
                  <a:lnTo>
                    <a:pt x="363" y="832"/>
                  </a:lnTo>
                  <a:lnTo>
                    <a:pt x="378" y="835"/>
                  </a:lnTo>
                  <a:lnTo>
                    <a:pt x="458" y="835"/>
                  </a:lnTo>
                  <a:lnTo>
                    <a:pt x="473" y="832"/>
                  </a:lnTo>
                  <a:lnTo>
                    <a:pt x="485" y="824"/>
                  </a:lnTo>
                  <a:lnTo>
                    <a:pt x="493" y="812"/>
                  </a:lnTo>
                  <a:lnTo>
                    <a:pt x="496" y="799"/>
                  </a:lnTo>
                  <a:lnTo>
                    <a:pt x="496" y="579"/>
                  </a:lnTo>
                  <a:lnTo>
                    <a:pt x="505" y="575"/>
                  </a:lnTo>
                  <a:lnTo>
                    <a:pt x="512" y="564"/>
                  </a:lnTo>
                  <a:lnTo>
                    <a:pt x="522" y="551"/>
                  </a:lnTo>
                  <a:lnTo>
                    <a:pt x="529" y="532"/>
                  </a:lnTo>
                  <a:lnTo>
                    <a:pt x="827" y="47"/>
                  </a:lnTo>
                  <a:lnTo>
                    <a:pt x="830" y="38"/>
                  </a:lnTo>
                  <a:lnTo>
                    <a:pt x="832" y="29"/>
                  </a:lnTo>
                  <a:lnTo>
                    <a:pt x="829" y="21"/>
                  </a:lnTo>
                  <a:lnTo>
                    <a:pt x="824" y="14"/>
                  </a:lnTo>
                  <a:lnTo>
                    <a:pt x="815" y="8"/>
                  </a:lnTo>
                  <a:lnTo>
                    <a:pt x="806" y="3"/>
                  </a:lnTo>
                  <a:lnTo>
                    <a:pt x="792" y="2"/>
                  </a:lnTo>
                  <a:lnTo>
                    <a:pt x="779" y="0"/>
                  </a:lnTo>
                  <a:close/>
                </a:path>
              </a:pathLst>
            </a:custGeom>
            <a:solidFill>
              <a:schemeClr val="accent1"/>
            </a:solidFill>
            <a:ln w="9525">
              <a:noFill/>
              <a:round/>
              <a:headEnd/>
              <a:tailEnd/>
            </a:ln>
          </p:spPr>
          <p:txBody>
            <a:bodyPr/>
            <a:lstStyle/>
            <a:p>
              <a:endParaRPr lang="de-DE"/>
            </a:p>
          </p:txBody>
        </p:sp>
        <p:sp>
          <p:nvSpPr>
            <p:cNvPr id="22" name="Freeform 8"/>
            <p:cNvSpPr>
              <a:spLocks/>
            </p:cNvSpPr>
            <p:nvPr/>
          </p:nvSpPr>
          <p:spPr bwMode="auto">
            <a:xfrm>
              <a:off x="3014" y="3538"/>
              <a:ext cx="68" cy="70"/>
            </a:xfrm>
            <a:custGeom>
              <a:avLst/>
              <a:gdLst>
                <a:gd name="T0" fmla="*/ 2 w 86"/>
                <a:gd name="T1" fmla="*/ 2 h 89"/>
                <a:gd name="T2" fmla="*/ 2 w 86"/>
                <a:gd name="T3" fmla="*/ 2 h 89"/>
                <a:gd name="T4" fmla="*/ 0 w 86"/>
                <a:gd name="T5" fmla="*/ 2 h 89"/>
                <a:gd name="T6" fmla="*/ 2 w 86"/>
                <a:gd name="T7" fmla="*/ 2 h 89"/>
                <a:gd name="T8" fmla="*/ 2 w 86"/>
                <a:gd name="T9" fmla="*/ 2 h 89"/>
                <a:gd name="T10" fmla="*/ 2 w 86"/>
                <a:gd name="T11" fmla="*/ 2 h 89"/>
                <a:gd name="T12" fmla="*/ 2 w 86"/>
                <a:gd name="T13" fmla="*/ 2 h 89"/>
                <a:gd name="T14" fmla="*/ 2 w 86"/>
                <a:gd name="T15" fmla="*/ 2 h 89"/>
                <a:gd name="T16" fmla="*/ 2 w 86"/>
                <a:gd name="T17" fmla="*/ 2 h 89"/>
                <a:gd name="T18" fmla="*/ 2 w 86"/>
                <a:gd name="T19" fmla="*/ 2 h 89"/>
                <a:gd name="T20" fmla="*/ 2 w 86"/>
                <a:gd name="T21" fmla="*/ 2 h 89"/>
                <a:gd name="T22" fmla="*/ 2 w 86"/>
                <a:gd name="T23" fmla="*/ 2 h 89"/>
                <a:gd name="T24" fmla="*/ 2 w 86"/>
                <a:gd name="T25" fmla="*/ 2 h 89"/>
                <a:gd name="T26" fmla="*/ 2 w 86"/>
                <a:gd name="T27" fmla="*/ 2 h 89"/>
                <a:gd name="T28" fmla="*/ 2 w 86"/>
                <a:gd name="T29" fmla="*/ 2 h 89"/>
                <a:gd name="T30" fmla="*/ 2 w 86"/>
                <a:gd name="T31" fmla="*/ 2 h 89"/>
                <a:gd name="T32" fmla="*/ 2 w 86"/>
                <a:gd name="T33" fmla="*/ 2 h 89"/>
                <a:gd name="T34" fmla="*/ 2 w 86"/>
                <a:gd name="T35" fmla="*/ 2 h 89"/>
                <a:gd name="T36" fmla="*/ 2 w 86"/>
                <a:gd name="T37" fmla="*/ 2 h 89"/>
                <a:gd name="T38" fmla="*/ 2 w 86"/>
                <a:gd name="T39" fmla="*/ 2 h 89"/>
                <a:gd name="T40" fmla="*/ 2 w 86"/>
                <a:gd name="T41" fmla="*/ 0 h 89"/>
                <a:gd name="T42" fmla="*/ 2 w 86"/>
                <a:gd name="T43" fmla="*/ 2 h 89"/>
                <a:gd name="T44" fmla="*/ 2 w 86"/>
                <a:gd name="T45" fmla="*/ 2 h 89"/>
                <a:gd name="T46" fmla="*/ 2 w 86"/>
                <a:gd name="T47" fmla="*/ 2 h 89"/>
                <a:gd name="T48" fmla="*/ 2 w 86"/>
                <a:gd name="T49" fmla="*/ 2 h 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6"/>
                <a:gd name="T76" fmla="*/ 0 h 89"/>
                <a:gd name="T77" fmla="*/ 86 w 86"/>
                <a:gd name="T78" fmla="*/ 89 h 8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6" h="89">
                  <a:moveTo>
                    <a:pt x="12" y="14"/>
                  </a:moveTo>
                  <a:lnTo>
                    <a:pt x="3" y="27"/>
                  </a:lnTo>
                  <a:lnTo>
                    <a:pt x="0" y="44"/>
                  </a:lnTo>
                  <a:lnTo>
                    <a:pt x="3" y="61"/>
                  </a:lnTo>
                  <a:lnTo>
                    <a:pt x="12" y="76"/>
                  </a:lnTo>
                  <a:lnTo>
                    <a:pt x="19" y="82"/>
                  </a:lnTo>
                  <a:lnTo>
                    <a:pt x="27" y="86"/>
                  </a:lnTo>
                  <a:lnTo>
                    <a:pt x="34" y="88"/>
                  </a:lnTo>
                  <a:lnTo>
                    <a:pt x="43" y="89"/>
                  </a:lnTo>
                  <a:lnTo>
                    <a:pt x="51" y="88"/>
                  </a:lnTo>
                  <a:lnTo>
                    <a:pt x="59" y="86"/>
                  </a:lnTo>
                  <a:lnTo>
                    <a:pt x="66" y="82"/>
                  </a:lnTo>
                  <a:lnTo>
                    <a:pt x="74" y="76"/>
                  </a:lnTo>
                  <a:lnTo>
                    <a:pt x="83" y="61"/>
                  </a:lnTo>
                  <a:lnTo>
                    <a:pt x="86" y="44"/>
                  </a:lnTo>
                  <a:lnTo>
                    <a:pt x="83" y="27"/>
                  </a:lnTo>
                  <a:lnTo>
                    <a:pt x="74" y="14"/>
                  </a:lnTo>
                  <a:lnTo>
                    <a:pt x="66" y="8"/>
                  </a:lnTo>
                  <a:lnTo>
                    <a:pt x="59" y="3"/>
                  </a:lnTo>
                  <a:lnTo>
                    <a:pt x="51" y="2"/>
                  </a:lnTo>
                  <a:lnTo>
                    <a:pt x="43" y="0"/>
                  </a:lnTo>
                  <a:lnTo>
                    <a:pt x="34" y="2"/>
                  </a:lnTo>
                  <a:lnTo>
                    <a:pt x="27" y="3"/>
                  </a:lnTo>
                  <a:lnTo>
                    <a:pt x="19" y="8"/>
                  </a:lnTo>
                  <a:lnTo>
                    <a:pt x="12" y="14"/>
                  </a:lnTo>
                  <a:close/>
                </a:path>
              </a:pathLst>
            </a:custGeom>
            <a:solidFill>
              <a:srgbClr val="000000"/>
            </a:solidFill>
            <a:ln w="9525">
              <a:noFill/>
              <a:round/>
              <a:headEnd/>
              <a:tailEnd/>
            </a:ln>
          </p:spPr>
          <p:txBody>
            <a:bodyPr/>
            <a:lstStyle/>
            <a:p>
              <a:endParaRPr lang="de-DE"/>
            </a:p>
          </p:txBody>
        </p:sp>
        <p:sp>
          <p:nvSpPr>
            <p:cNvPr id="23" name="Freeform 9"/>
            <p:cNvSpPr>
              <a:spLocks/>
            </p:cNvSpPr>
            <p:nvPr/>
          </p:nvSpPr>
          <p:spPr bwMode="auto">
            <a:xfrm>
              <a:off x="2863" y="3538"/>
              <a:ext cx="70" cy="70"/>
            </a:xfrm>
            <a:custGeom>
              <a:avLst/>
              <a:gdLst>
                <a:gd name="T0" fmla="*/ 2 w 88"/>
                <a:gd name="T1" fmla="*/ 2 h 89"/>
                <a:gd name="T2" fmla="*/ 2 w 88"/>
                <a:gd name="T3" fmla="*/ 2 h 89"/>
                <a:gd name="T4" fmla="*/ 0 w 88"/>
                <a:gd name="T5" fmla="*/ 2 h 89"/>
                <a:gd name="T6" fmla="*/ 2 w 88"/>
                <a:gd name="T7" fmla="*/ 2 h 89"/>
                <a:gd name="T8" fmla="*/ 2 w 88"/>
                <a:gd name="T9" fmla="*/ 2 h 89"/>
                <a:gd name="T10" fmla="*/ 2 w 88"/>
                <a:gd name="T11" fmla="*/ 2 h 89"/>
                <a:gd name="T12" fmla="*/ 2 w 88"/>
                <a:gd name="T13" fmla="*/ 2 h 89"/>
                <a:gd name="T14" fmla="*/ 2 w 88"/>
                <a:gd name="T15" fmla="*/ 2 h 89"/>
                <a:gd name="T16" fmla="*/ 2 w 88"/>
                <a:gd name="T17" fmla="*/ 2 h 89"/>
                <a:gd name="T18" fmla="*/ 2 w 88"/>
                <a:gd name="T19" fmla="*/ 2 h 89"/>
                <a:gd name="T20" fmla="*/ 2 w 88"/>
                <a:gd name="T21" fmla="*/ 2 h 89"/>
                <a:gd name="T22" fmla="*/ 2 w 88"/>
                <a:gd name="T23" fmla="*/ 2 h 89"/>
                <a:gd name="T24" fmla="*/ 2 w 88"/>
                <a:gd name="T25" fmla="*/ 2 h 89"/>
                <a:gd name="T26" fmla="*/ 3 w 88"/>
                <a:gd name="T27" fmla="*/ 2 h 89"/>
                <a:gd name="T28" fmla="*/ 3 w 88"/>
                <a:gd name="T29" fmla="*/ 2 h 89"/>
                <a:gd name="T30" fmla="*/ 3 w 88"/>
                <a:gd name="T31" fmla="*/ 2 h 89"/>
                <a:gd name="T32" fmla="*/ 2 w 88"/>
                <a:gd name="T33" fmla="*/ 2 h 89"/>
                <a:gd name="T34" fmla="*/ 2 w 88"/>
                <a:gd name="T35" fmla="*/ 2 h 89"/>
                <a:gd name="T36" fmla="*/ 2 w 88"/>
                <a:gd name="T37" fmla="*/ 2 h 89"/>
                <a:gd name="T38" fmla="*/ 2 w 88"/>
                <a:gd name="T39" fmla="*/ 2 h 89"/>
                <a:gd name="T40" fmla="*/ 2 w 88"/>
                <a:gd name="T41" fmla="*/ 0 h 89"/>
                <a:gd name="T42" fmla="*/ 2 w 88"/>
                <a:gd name="T43" fmla="*/ 2 h 89"/>
                <a:gd name="T44" fmla="*/ 2 w 88"/>
                <a:gd name="T45" fmla="*/ 2 h 89"/>
                <a:gd name="T46" fmla="*/ 2 w 88"/>
                <a:gd name="T47" fmla="*/ 2 h 89"/>
                <a:gd name="T48" fmla="*/ 2 w 88"/>
                <a:gd name="T49" fmla="*/ 2 h 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8"/>
                <a:gd name="T76" fmla="*/ 0 h 89"/>
                <a:gd name="T77" fmla="*/ 88 w 88"/>
                <a:gd name="T78" fmla="*/ 89 h 8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8" h="89">
                  <a:moveTo>
                    <a:pt x="12" y="14"/>
                  </a:moveTo>
                  <a:lnTo>
                    <a:pt x="3" y="27"/>
                  </a:lnTo>
                  <a:lnTo>
                    <a:pt x="0" y="44"/>
                  </a:lnTo>
                  <a:lnTo>
                    <a:pt x="3" y="61"/>
                  </a:lnTo>
                  <a:lnTo>
                    <a:pt x="12" y="76"/>
                  </a:lnTo>
                  <a:lnTo>
                    <a:pt x="20" y="82"/>
                  </a:lnTo>
                  <a:lnTo>
                    <a:pt x="27" y="86"/>
                  </a:lnTo>
                  <a:lnTo>
                    <a:pt x="35" y="88"/>
                  </a:lnTo>
                  <a:lnTo>
                    <a:pt x="44" y="89"/>
                  </a:lnTo>
                  <a:lnTo>
                    <a:pt x="53" y="88"/>
                  </a:lnTo>
                  <a:lnTo>
                    <a:pt x="61" y="86"/>
                  </a:lnTo>
                  <a:lnTo>
                    <a:pt x="68" y="82"/>
                  </a:lnTo>
                  <a:lnTo>
                    <a:pt x="76" y="76"/>
                  </a:lnTo>
                  <a:lnTo>
                    <a:pt x="85" y="61"/>
                  </a:lnTo>
                  <a:lnTo>
                    <a:pt x="88" y="44"/>
                  </a:lnTo>
                  <a:lnTo>
                    <a:pt x="85" y="27"/>
                  </a:lnTo>
                  <a:lnTo>
                    <a:pt x="76" y="14"/>
                  </a:lnTo>
                  <a:lnTo>
                    <a:pt x="68" y="8"/>
                  </a:lnTo>
                  <a:lnTo>
                    <a:pt x="61" y="3"/>
                  </a:lnTo>
                  <a:lnTo>
                    <a:pt x="53" y="2"/>
                  </a:lnTo>
                  <a:lnTo>
                    <a:pt x="44" y="0"/>
                  </a:lnTo>
                  <a:lnTo>
                    <a:pt x="35" y="2"/>
                  </a:lnTo>
                  <a:lnTo>
                    <a:pt x="27" y="3"/>
                  </a:lnTo>
                  <a:lnTo>
                    <a:pt x="20" y="8"/>
                  </a:lnTo>
                  <a:lnTo>
                    <a:pt x="12" y="14"/>
                  </a:lnTo>
                  <a:close/>
                </a:path>
              </a:pathLst>
            </a:custGeom>
            <a:solidFill>
              <a:srgbClr val="000000"/>
            </a:solidFill>
            <a:ln w="9525">
              <a:noFill/>
              <a:round/>
              <a:headEnd/>
              <a:tailEnd/>
            </a:ln>
          </p:spPr>
          <p:txBody>
            <a:bodyPr/>
            <a:lstStyle/>
            <a:p>
              <a:endParaRPr lang="de-DE"/>
            </a:p>
          </p:txBody>
        </p:sp>
        <p:sp>
          <p:nvSpPr>
            <p:cNvPr id="24" name="Freeform 10"/>
            <p:cNvSpPr>
              <a:spLocks/>
            </p:cNvSpPr>
            <p:nvPr/>
          </p:nvSpPr>
          <p:spPr bwMode="auto">
            <a:xfrm>
              <a:off x="2933" y="3469"/>
              <a:ext cx="70" cy="69"/>
            </a:xfrm>
            <a:custGeom>
              <a:avLst/>
              <a:gdLst>
                <a:gd name="T0" fmla="*/ 2 w 89"/>
                <a:gd name="T1" fmla="*/ 2 h 87"/>
                <a:gd name="T2" fmla="*/ 2 w 89"/>
                <a:gd name="T3" fmla="*/ 2 h 87"/>
                <a:gd name="T4" fmla="*/ 0 w 89"/>
                <a:gd name="T5" fmla="*/ 2 h 87"/>
                <a:gd name="T6" fmla="*/ 2 w 89"/>
                <a:gd name="T7" fmla="*/ 2 h 87"/>
                <a:gd name="T8" fmla="*/ 2 w 89"/>
                <a:gd name="T9" fmla="*/ 2 h 87"/>
                <a:gd name="T10" fmla="*/ 2 w 89"/>
                <a:gd name="T11" fmla="*/ 2 h 87"/>
                <a:gd name="T12" fmla="*/ 2 w 89"/>
                <a:gd name="T13" fmla="*/ 2 h 87"/>
                <a:gd name="T14" fmla="*/ 2 w 89"/>
                <a:gd name="T15" fmla="*/ 2 h 87"/>
                <a:gd name="T16" fmla="*/ 2 w 89"/>
                <a:gd name="T17" fmla="*/ 2 h 87"/>
                <a:gd name="T18" fmla="*/ 2 w 89"/>
                <a:gd name="T19" fmla="*/ 2 h 87"/>
                <a:gd name="T20" fmla="*/ 2 w 89"/>
                <a:gd name="T21" fmla="*/ 2 h 87"/>
                <a:gd name="T22" fmla="*/ 2 w 89"/>
                <a:gd name="T23" fmla="*/ 2 h 87"/>
                <a:gd name="T24" fmla="*/ 2 w 89"/>
                <a:gd name="T25" fmla="*/ 2 h 87"/>
                <a:gd name="T26" fmla="*/ 2 w 89"/>
                <a:gd name="T27" fmla="*/ 2 h 87"/>
                <a:gd name="T28" fmla="*/ 2 w 89"/>
                <a:gd name="T29" fmla="*/ 2 h 87"/>
                <a:gd name="T30" fmla="*/ 2 w 89"/>
                <a:gd name="T31" fmla="*/ 2 h 87"/>
                <a:gd name="T32" fmla="*/ 2 w 89"/>
                <a:gd name="T33" fmla="*/ 2 h 87"/>
                <a:gd name="T34" fmla="*/ 2 w 89"/>
                <a:gd name="T35" fmla="*/ 2 h 87"/>
                <a:gd name="T36" fmla="*/ 2 w 89"/>
                <a:gd name="T37" fmla="*/ 2 h 87"/>
                <a:gd name="T38" fmla="*/ 2 w 89"/>
                <a:gd name="T39" fmla="*/ 1 h 87"/>
                <a:gd name="T40" fmla="*/ 2 w 89"/>
                <a:gd name="T41" fmla="*/ 0 h 87"/>
                <a:gd name="T42" fmla="*/ 2 w 89"/>
                <a:gd name="T43" fmla="*/ 1 h 87"/>
                <a:gd name="T44" fmla="*/ 2 w 89"/>
                <a:gd name="T45" fmla="*/ 2 h 87"/>
                <a:gd name="T46" fmla="*/ 2 w 89"/>
                <a:gd name="T47" fmla="*/ 2 h 87"/>
                <a:gd name="T48" fmla="*/ 2 w 89"/>
                <a:gd name="T49" fmla="*/ 2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
                <a:gd name="T76" fmla="*/ 0 h 87"/>
                <a:gd name="T77" fmla="*/ 89 w 89"/>
                <a:gd name="T78" fmla="*/ 87 h 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 h="87">
                  <a:moveTo>
                    <a:pt x="13" y="13"/>
                  </a:moveTo>
                  <a:lnTo>
                    <a:pt x="3" y="27"/>
                  </a:lnTo>
                  <a:lnTo>
                    <a:pt x="0" y="43"/>
                  </a:lnTo>
                  <a:lnTo>
                    <a:pt x="3" y="60"/>
                  </a:lnTo>
                  <a:lnTo>
                    <a:pt x="13" y="75"/>
                  </a:lnTo>
                  <a:lnTo>
                    <a:pt x="19" y="81"/>
                  </a:lnTo>
                  <a:lnTo>
                    <a:pt x="29" y="84"/>
                  </a:lnTo>
                  <a:lnTo>
                    <a:pt x="36" y="87"/>
                  </a:lnTo>
                  <a:lnTo>
                    <a:pt x="45" y="87"/>
                  </a:lnTo>
                  <a:lnTo>
                    <a:pt x="53" y="87"/>
                  </a:lnTo>
                  <a:lnTo>
                    <a:pt x="62" y="84"/>
                  </a:lnTo>
                  <a:lnTo>
                    <a:pt x="69" y="81"/>
                  </a:lnTo>
                  <a:lnTo>
                    <a:pt x="75" y="75"/>
                  </a:lnTo>
                  <a:lnTo>
                    <a:pt x="86" y="60"/>
                  </a:lnTo>
                  <a:lnTo>
                    <a:pt x="89" y="43"/>
                  </a:lnTo>
                  <a:lnTo>
                    <a:pt x="86" y="27"/>
                  </a:lnTo>
                  <a:lnTo>
                    <a:pt x="75" y="13"/>
                  </a:lnTo>
                  <a:lnTo>
                    <a:pt x="69" y="7"/>
                  </a:lnTo>
                  <a:lnTo>
                    <a:pt x="62" y="3"/>
                  </a:lnTo>
                  <a:lnTo>
                    <a:pt x="53" y="1"/>
                  </a:lnTo>
                  <a:lnTo>
                    <a:pt x="45" y="0"/>
                  </a:lnTo>
                  <a:lnTo>
                    <a:pt x="36" y="1"/>
                  </a:lnTo>
                  <a:lnTo>
                    <a:pt x="29" y="3"/>
                  </a:lnTo>
                  <a:lnTo>
                    <a:pt x="19" y="7"/>
                  </a:lnTo>
                  <a:lnTo>
                    <a:pt x="13" y="13"/>
                  </a:lnTo>
                  <a:close/>
                </a:path>
              </a:pathLst>
            </a:custGeom>
            <a:solidFill>
              <a:srgbClr val="000000"/>
            </a:solidFill>
            <a:ln w="9525">
              <a:noFill/>
              <a:round/>
              <a:headEnd/>
              <a:tailEnd/>
            </a:ln>
          </p:spPr>
          <p:txBody>
            <a:bodyPr/>
            <a:lstStyle/>
            <a:p>
              <a:endParaRPr lang="de-DE"/>
            </a:p>
          </p:txBody>
        </p:sp>
      </p:grpSp>
      <p:sp>
        <p:nvSpPr>
          <p:cNvPr id="9" name="Arc 14"/>
          <p:cNvSpPr>
            <a:spLocks/>
          </p:cNvSpPr>
          <p:nvPr/>
        </p:nvSpPr>
        <p:spPr bwMode="auto">
          <a:xfrm>
            <a:off x="2555776" y="3356992"/>
            <a:ext cx="1553547" cy="41984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04369B"/>
            </a:solidFill>
            <a:round/>
            <a:headEnd/>
            <a:tailEnd type="triangle" w="med" len="med"/>
          </a:ln>
        </p:spPr>
        <p:txBody>
          <a:bodyPr wrap="none" anchor="ctr"/>
          <a:lstStyle/>
          <a:p>
            <a:endParaRPr lang="de-DE"/>
          </a:p>
        </p:txBody>
      </p:sp>
      <p:sp>
        <p:nvSpPr>
          <p:cNvPr id="27" name="Oval 26"/>
          <p:cNvSpPr/>
          <p:nvPr/>
        </p:nvSpPr>
        <p:spPr>
          <a:xfrm>
            <a:off x="0" y="2780928"/>
            <a:ext cx="2376264" cy="108012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e-AT" dirty="0" err="1" smtClean="0"/>
              <a:t>Functional</a:t>
            </a:r>
            <a:r>
              <a:rPr lang="de-AT" dirty="0" smtClean="0"/>
              <a:t> Gaps</a:t>
            </a:r>
            <a:endParaRPr lang="de-AT" dirty="0"/>
          </a:p>
        </p:txBody>
      </p:sp>
      <p:sp>
        <p:nvSpPr>
          <p:cNvPr id="28" name="Arc 14"/>
          <p:cNvSpPr>
            <a:spLocks/>
          </p:cNvSpPr>
          <p:nvPr/>
        </p:nvSpPr>
        <p:spPr bwMode="auto">
          <a:xfrm>
            <a:off x="3131840" y="2564904"/>
            <a:ext cx="1409531" cy="113992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04369B"/>
            </a:solidFill>
            <a:round/>
            <a:headEnd/>
            <a:tailEnd type="triangle" w="med" len="med"/>
          </a:ln>
        </p:spPr>
        <p:txBody>
          <a:bodyPr wrap="none" anchor="ctr"/>
          <a:lstStyle/>
          <a:p>
            <a:endParaRPr lang="de-DE"/>
          </a:p>
        </p:txBody>
      </p:sp>
      <p:sp>
        <p:nvSpPr>
          <p:cNvPr id="29" name="Arc 14"/>
          <p:cNvSpPr>
            <a:spLocks/>
          </p:cNvSpPr>
          <p:nvPr/>
        </p:nvSpPr>
        <p:spPr bwMode="auto">
          <a:xfrm flipH="1">
            <a:off x="5364088" y="2996952"/>
            <a:ext cx="1296144" cy="70787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04369B"/>
            </a:solidFill>
            <a:round/>
            <a:headEnd/>
            <a:tailEnd type="triangle" w="med" len="med"/>
          </a:ln>
        </p:spPr>
        <p:txBody>
          <a:bodyPr wrap="none" anchor="ctr"/>
          <a:lstStyle/>
          <a:p>
            <a:endParaRPr lang="de-DE"/>
          </a:p>
        </p:txBody>
      </p:sp>
      <p:sp>
        <p:nvSpPr>
          <p:cNvPr id="30" name="Arc 14"/>
          <p:cNvSpPr>
            <a:spLocks/>
          </p:cNvSpPr>
          <p:nvPr/>
        </p:nvSpPr>
        <p:spPr bwMode="auto">
          <a:xfrm flipH="1">
            <a:off x="4932040" y="2780928"/>
            <a:ext cx="288032" cy="92389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04369B"/>
            </a:solidFill>
            <a:round/>
            <a:headEnd/>
            <a:tailEnd type="triangle" w="med" len="med"/>
          </a:ln>
        </p:spPr>
        <p:txBody>
          <a:bodyPr wrap="none" anchor="ctr"/>
          <a:lstStyle/>
          <a:p>
            <a:endParaRPr lang="de-DE"/>
          </a:p>
        </p:txBody>
      </p:sp>
      <p:sp>
        <p:nvSpPr>
          <p:cNvPr id="31" name="Oval 30"/>
          <p:cNvSpPr/>
          <p:nvPr/>
        </p:nvSpPr>
        <p:spPr>
          <a:xfrm>
            <a:off x="4139952" y="1556792"/>
            <a:ext cx="2376264" cy="108012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e-AT" dirty="0" err="1" smtClean="0"/>
              <a:t>Technical</a:t>
            </a:r>
            <a:r>
              <a:rPr lang="de-AT" dirty="0" smtClean="0"/>
              <a:t>/</a:t>
            </a:r>
          </a:p>
          <a:p>
            <a:pPr algn="ctr"/>
            <a:r>
              <a:rPr lang="de-AT" dirty="0" err="1" smtClean="0"/>
              <a:t>Privacy</a:t>
            </a:r>
            <a:endParaRPr lang="de-AT" dirty="0" smtClean="0"/>
          </a:p>
          <a:p>
            <a:pPr algn="ctr"/>
            <a:r>
              <a:rPr lang="de-AT" dirty="0" smtClean="0"/>
              <a:t> </a:t>
            </a:r>
            <a:r>
              <a:rPr lang="de-AT" dirty="0" err="1" smtClean="0"/>
              <a:t>Gaps</a:t>
            </a:r>
            <a:endParaRPr lang="de-AT" dirty="0"/>
          </a:p>
        </p:txBody>
      </p:sp>
      <p:sp>
        <p:nvSpPr>
          <p:cNvPr id="32" name="Oval 31"/>
          <p:cNvSpPr/>
          <p:nvPr/>
        </p:nvSpPr>
        <p:spPr>
          <a:xfrm>
            <a:off x="1115616" y="1556792"/>
            <a:ext cx="2376264" cy="108012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e-AT" dirty="0" smtClean="0"/>
              <a:t>Legal/</a:t>
            </a:r>
          </a:p>
          <a:p>
            <a:pPr algn="ctr"/>
            <a:r>
              <a:rPr lang="de-AT" dirty="0" err="1" smtClean="0"/>
              <a:t>Governance</a:t>
            </a:r>
            <a:endParaRPr lang="de-AT" dirty="0" smtClean="0"/>
          </a:p>
          <a:p>
            <a:pPr algn="ctr"/>
            <a:r>
              <a:rPr lang="de-AT" dirty="0" smtClean="0"/>
              <a:t> </a:t>
            </a:r>
            <a:r>
              <a:rPr lang="de-AT" dirty="0" err="1" smtClean="0"/>
              <a:t>Gaps</a:t>
            </a:r>
            <a:endParaRPr lang="de-AT" dirty="0"/>
          </a:p>
        </p:txBody>
      </p:sp>
      <p:sp>
        <p:nvSpPr>
          <p:cNvPr id="33" name="Oval 32"/>
          <p:cNvSpPr/>
          <p:nvPr/>
        </p:nvSpPr>
        <p:spPr>
          <a:xfrm>
            <a:off x="6767736" y="2348880"/>
            <a:ext cx="2376264" cy="108012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e-AT" dirty="0" smtClean="0"/>
              <a:t>Business </a:t>
            </a:r>
            <a:r>
              <a:rPr lang="de-AT" dirty="0" err="1" smtClean="0"/>
              <a:t>Gaps</a:t>
            </a:r>
            <a:endParaRPr lang="de-AT" dirty="0"/>
          </a:p>
        </p:txBody>
      </p:sp>
      <p:sp>
        <p:nvSpPr>
          <p:cNvPr id="35" name="Rectangle 34"/>
          <p:cNvSpPr/>
          <p:nvPr/>
        </p:nvSpPr>
        <p:spPr>
          <a:xfrm>
            <a:off x="1403648" y="6021288"/>
            <a:ext cx="676875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smtClean="0">
                <a:solidFill>
                  <a:schemeClr val="tx1"/>
                </a:solidFill>
              </a:rPr>
              <a:t>WHITE PAPER: Recommendations</a:t>
            </a:r>
            <a:endParaRPr lang="de-AT" dirty="0">
              <a:solidFill>
                <a:schemeClr val="tx1"/>
              </a:solidFill>
            </a:endParaRPr>
          </a:p>
        </p:txBody>
      </p:sp>
      <p:graphicFrame>
        <p:nvGraphicFramePr>
          <p:cNvPr id="26" name="Diagram 25"/>
          <p:cNvGraphicFramePr/>
          <p:nvPr/>
        </p:nvGraphicFramePr>
        <p:xfrm>
          <a:off x="5724128" y="4005064"/>
          <a:ext cx="1547664" cy="158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0" name="Diagram 39"/>
          <p:cNvGraphicFramePr/>
          <p:nvPr/>
        </p:nvGraphicFramePr>
        <p:xfrm>
          <a:off x="2267744" y="4005064"/>
          <a:ext cx="1547664" cy="15841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grpId="0" nodeType="clickEffect">
                                  <p:stCondLst>
                                    <p:cond delay="0"/>
                                  </p:stCondLst>
                                  <p:childTnLst>
                                    <p:animRot by="21600000">
                                      <p:cBhvr>
                                        <p:cTn id="38" dur="2000" fill="hold"/>
                                        <p:tgtEl>
                                          <p:spTgt spid="40"/>
                                        </p:tgtEl>
                                        <p:attrNameLst>
                                          <p:attrName>r</p:attrName>
                                        </p:attrNameLst>
                                      </p:cBhvr>
                                    </p:animRot>
                                  </p:childTnLst>
                                </p:cTn>
                              </p:par>
                              <p:par>
                                <p:cTn id="39" presetID="8" presetClass="emph" presetSubtype="0" fill="hold" grpId="0" nodeType="withEffect">
                                  <p:stCondLst>
                                    <p:cond delay="0"/>
                                  </p:stCondLst>
                                  <p:childTnLst>
                                    <p:animRot by="21600000">
                                      <p:cBhvr>
                                        <p:cTn id="40" dur="2000" fill="hold"/>
                                        <p:tgtEl>
                                          <p:spTgt spid="26"/>
                                        </p:tgtEl>
                                        <p:attrNameLst>
                                          <p:attrName>r</p:attrName>
                                        </p:attrNameLst>
                                      </p:cBhvr>
                                    </p:animRot>
                                  </p:childTnLst>
                                </p:cTn>
                              </p:par>
                            </p:childTnLst>
                          </p:cTn>
                        </p:par>
                        <p:par>
                          <p:cTn id="41" fill="hold">
                            <p:stCondLst>
                              <p:cond delay="2000"/>
                            </p:stCondLst>
                            <p:childTnLst>
                              <p:par>
                                <p:cTn id="42" presetID="1" presetClass="entr" presetSubtype="0" fill="hold" grpId="0" nodeType="afterEffect">
                                  <p:stCondLst>
                                    <p:cond delay="0"/>
                                  </p:stCondLst>
                                  <p:childTnLst>
                                    <p:set>
                                      <p:cBhvr>
                                        <p:cTn id="43"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7" grpId="0" animBg="1"/>
      <p:bldP spid="28" grpId="0" animBg="1"/>
      <p:bldP spid="29" grpId="0" animBg="1"/>
      <p:bldP spid="30" grpId="0" animBg="1"/>
      <p:bldP spid="31" grpId="0" animBg="1"/>
      <p:bldP spid="32" grpId="0" animBg="1"/>
      <p:bldP spid="33" grpId="0" animBg="1"/>
      <p:bldP spid="35" grpId="0" animBg="1"/>
      <p:bldGraphic spid="26" grpId="0">
        <p:bldAsOne/>
      </p:bldGraphic>
      <p:bldGraphic spid="26" grpId="1">
        <p:bldAsOne/>
      </p:bldGraphic>
      <p:bldGraphic spid="40" grpId="0">
        <p:bldAsOne/>
      </p:bldGraphic>
      <p:bldGraphic spid="40" grpId="1">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err="1" smtClean="0"/>
              <a:t>Roadmap</a:t>
            </a:r>
            <a:r>
              <a:rPr lang="de-AT" dirty="0" smtClean="0"/>
              <a:t> - </a:t>
            </a:r>
            <a:r>
              <a:rPr lang="de-AT" dirty="0" err="1" smtClean="0"/>
              <a:t>Development</a:t>
            </a:r>
            <a:endParaRPr lang="de-AT" dirty="0"/>
          </a:p>
        </p:txBody>
      </p:sp>
      <p:grpSp>
        <p:nvGrpSpPr>
          <p:cNvPr id="3" name="Group 14"/>
          <p:cNvGrpSpPr/>
          <p:nvPr/>
        </p:nvGrpSpPr>
        <p:grpSpPr>
          <a:xfrm rot="16200000">
            <a:off x="1153840" y="2094632"/>
            <a:ext cx="4874344" cy="4230712"/>
            <a:chOff x="2794000" y="2006600"/>
            <a:chExt cx="3556000" cy="2844800"/>
          </a:xfrm>
        </p:grpSpPr>
        <p:sp>
          <p:nvSpPr>
            <p:cNvPr id="8" name=" 10"/>
            <p:cNvSpPr/>
            <p:nvPr/>
          </p:nvSpPr>
          <p:spPr>
            <a:xfrm>
              <a:off x="2794000" y="2006600"/>
              <a:ext cx="3556000" cy="2844800"/>
            </a:xfrm>
            <a:prstGeom prst="funnel">
              <a:avLst/>
            </a:prstGeom>
            <a:solidFill>
              <a:schemeClr val="tx1"/>
            </a:solidFill>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4" name="Oval 3"/>
            <p:cNvSpPr/>
            <p:nvPr/>
          </p:nvSpPr>
          <p:spPr>
            <a:xfrm>
              <a:off x="2928620" y="2146300"/>
              <a:ext cx="3276600" cy="1137920"/>
            </a:xfrm>
            <a:prstGeom prst="ellipse">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grpSp>
          <p:nvGrpSpPr>
            <p:cNvPr id="5" name="Group 4"/>
            <p:cNvGrpSpPr/>
            <p:nvPr/>
          </p:nvGrpSpPr>
          <p:grpSpPr>
            <a:xfrm>
              <a:off x="4152637" y="3227859"/>
              <a:ext cx="1240091" cy="1142570"/>
              <a:chOff x="2628637" y="1246658"/>
              <a:chExt cx="1240091" cy="1142570"/>
            </a:xfrm>
          </p:grpSpPr>
          <p:sp>
            <p:nvSpPr>
              <p:cNvPr id="13" name="Oval 12"/>
              <p:cNvSpPr/>
              <p:nvPr/>
            </p:nvSpPr>
            <p:spPr>
              <a:xfrm rot="5400000">
                <a:off x="2677398" y="1197897"/>
                <a:ext cx="1142570" cy="124009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none" anchor="ctr" anchorCtr="1">
                <a:normAutofit/>
              </a:bodyPr>
              <a:lstStyle/>
              <a:p>
                <a:r>
                  <a:rPr lang="de-AT" b="1" dirty="0" smtClean="0">
                    <a:solidFill>
                      <a:schemeClr val="tx1"/>
                    </a:solidFill>
                  </a:rPr>
                  <a:t>Government</a:t>
                </a:r>
                <a:endParaRPr lang="de-AT" b="1" dirty="0">
                  <a:solidFill>
                    <a:schemeClr val="tx1"/>
                  </a:solidFill>
                </a:endParaRPr>
              </a:p>
            </p:txBody>
          </p:sp>
          <p:sp>
            <p:nvSpPr>
              <p:cNvPr id="14" name="Oval 5"/>
              <p:cNvSpPr/>
              <p:nvPr/>
            </p:nvSpPr>
            <p:spPr>
              <a:xfrm>
                <a:off x="2763269" y="1558292"/>
                <a:ext cx="808222" cy="808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de-AT" sz="2400" kern="1200"/>
              </a:p>
            </p:txBody>
          </p:sp>
        </p:grpSp>
        <p:grpSp>
          <p:nvGrpSpPr>
            <p:cNvPr id="6" name="Group 5"/>
            <p:cNvGrpSpPr/>
            <p:nvPr/>
          </p:nvGrpSpPr>
          <p:grpSpPr>
            <a:xfrm>
              <a:off x="3253453" y="2559344"/>
              <a:ext cx="1240091" cy="1142570"/>
              <a:chOff x="1729453" y="578143"/>
              <a:chExt cx="1240091" cy="1142570"/>
            </a:xfrm>
          </p:grpSpPr>
          <p:sp>
            <p:nvSpPr>
              <p:cNvPr id="11" name="Oval 10"/>
              <p:cNvSpPr/>
              <p:nvPr/>
            </p:nvSpPr>
            <p:spPr>
              <a:xfrm rot="5400000">
                <a:off x="1778214" y="529382"/>
                <a:ext cx="1142570" cy="124009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anchor="ctr" anchorCtr="1"/>
              <a:lstStyle/>
              <a:p>
                <a:r>
                  <a:rPr lang="de-AT" b="1" dirty="0" smtClean="0">
                    <a:solidFill>
                      <a:schemeClr val="tx1"/>
                    </a:solidFill>
                  </a:rPr>
                  <a:t>Private Sector</a:t>
                </a:r>
                <a:endParaRPr lang="de-AT" b="1" dirty="0">
                  <a:solidFill>
                    <a:schemeClr val="tx1"/>
                  </a:solidFill>
                </a:endParaRPr>
              </a:p>
            </p:txBody>
          </p:sp>
          <p:sp>
            <p:nvSpPr>
              <p:cNvPr id="12" name="Oval 7"/>
              <p:cNvSpPr/>
              <p:nvPr/>
            </p:nvSpPr>
            <p:spPr>
              <a:xfrm>
                <a:off x="1945389" y="700787"/>
                <a:ext cx="808222" cy="808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de-AT" sz="2400" kern="1200"/>
              </a:p>
            </p:txBody>
          </p:sp>
        </p:grpSp>
        <p:grpSp>
          <p:nvGrpSpPr>
            <p:cNvPr id="7" name="Group 6"/>
            <p:cNvGrpSpPr/>
            <p:nvPr/>
          </p:nvGrpSpPr>
          <p:grpSpPr>
            <a:xfrm>
              <a:off x="4373776" y="2238248"/>
              <a:ext cx="1239625" cy="1143000"/>
              <a:chOff x="2849776" y="257047"/>
              <a:chExt cx="1239625" cy="1143000"/>
            </a:xfrm>
          </p:grpSpPr>
          <p:sp>
            <p:nvSpPr>
              <p:cNvPr id="9" name="Oval 8"/>
              <p:cNvSpPr/>
              <p:nvPr/>
            </p:nvSpPr>
            <p:spPr>
              <a:xfrm rot="10800000">
                <a:off x="2849776" y="257047"/>
                <a:ext cx="1239625" cy="11430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vert270" wrap="none" anchor="ctr" anchorCtr="0"/>
              <a:lstStyle/>
              <a:p>
                <a:r>
                  <a:rPr lang="de-AT" b="1" dirty="0" smtClean="0">
                    <a:solidFill>
                      <a:schemeClr val="tx1"/>
                    </a:solidFill>
                  </a:rPr>
                  <a:t>Research</a:t>
                </a:r>
                <a:endParaRPr lang="de-AT" b="1" dirty="0">
                  <a:solidFill>
                    <a:schemeClr val="tx1"/>
                  </a:solidFill>
                </a:endParaRPr>
              </a:p>
            </p:txBody>
          </p:sp>
          <p:sp>
            <p:nvSpPr>
              <p:cNvPr id="10" name="Oval 9"/>
              <p:cNvSpPr/>
              <p:nvPr/>
            </p:nvSpPr>
            <p:spPr>
              <a:xfrm>
                <a:off x="3113789" y="424435"/>
                <a:ext cx="808222" cy="808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de-AT" sz="2400" kern="1200"/>
              </a:p>
            </p:txBody>
          </p:sp>
        </p:grpSp>
      </p:grpSp>
      <p:sp>
        <p:nvSpPr>
          <p:cNvPr id="16" name="Rectangle 15"/>
          <p:cNvSpPr/>
          <p:nvPr/>
        </p:nvSpPr>
        <p:spPr>
          <a:xfrm>
            <a:off x="1475656" y="1772816"/>
            <a:ext cx="360040" cy="4824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AT" dirty="0" smtClean="0">
                <a:solidFill>
                  <a:schemeClr val="tx1"/>
                </a:solidFill>
              </a:rPr>
              <a:t>Interdisciplinary</a:t>
            </a:r>
            <a:endParaRPr lang="de-AT" dirty="0">
              <a:solidFill>
                <a:schemeClr val="tx1"/>
              </a:solidFill>
            </a:endParaRPr>
          </a:p>
        </p:txBody>
      </p:sp>
      <p:cxnSp>
        <p:nvCxnSpPr>
          <p:cNvPr id="17" name="Straight Connector 16"/>
          <p:cNvCxnSpPr/>
          <p:nvPr/>
        </p:nvCxnSpPr>
        <p:spPr>
          <a:xfrm>
            <a:off x="3275856" y="1556792"/>
            <a:ext cx="0" cy="475252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843808" y="6488668"/>
            <a:ext cx="864096" cy="369332"/>
          </a:xfrm>
          <a:prstGeom prst="rect">
            <a:avLst/>
          </a:prstGeom>
          <a:noFill/>
        </p:spPr>
        <p:txBody>
          <a:bodyPr wrap="square" rtlCol="0">
            <a:spAutoFit/>
          </a:bodyPr>
          <a:lstStyle/>
          <a:p>
            <a:r>
              <a:rPr lang="de-AT" dirty="0" smtClean="0"/>
              <a:t>2012</a:t>
            </a:r>
            <a:endParaRPr lang="de-AT" dirty="0"/>
          </a:p>
        </p:txBody>
      </p:sp>
      <p:cxnSp>
        <p:nvCxnSpPr>
          <p:cNvPr id="19" name="Straight Connector 18"/>
          <p:cNvCxnSpPr/>
          <p:nvPr/>
        </p:nvCxnSpPr>
        <p:spPr>
          <a:xfrm>
            <a:off x="5076056" y="1556792"/>
            <a:ext cx="0" cy="4824536"/>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644008" y="6488668"/>
            <a:ext cx="864096" cy="369332"/>
          </a:xfrm>
          <a:prstGeom prst="rect">
            <a:avLst/>
          </a:prstGeom>
          <a:noFill/>
        </p:spPr>
        <p:txBody>
          <a:bodyPr wrap="square" rtlCol="0">
            <a:spAutoFit/>
          </a:bodyPr>
          <a:lstStyle/>
          <a:p>
            <a:r>
              <a:rPr lang="de-AT" dirty="0" smtClean="0"/>
              <a:t>2015</a:t>
            </a:r>
            <a:endParaRPr lang="de-AT" dirty="0"/>
          </a:p>
        </p:txBody>
      </p:sp>
      <p:cxnSp>
        <p:nvCxnSpPr>
          <p:cNvPr id="21" name="Straight Connector 20"/>
          <p:cNvCxnSpPr/>
          <p:nvPr/>
        </p:nvCxnSpPr>
        <p:spPr>
          <a:xfrm>
            <a:off x="7524328" y="1556792"/>
            <a:ext cx="0" cy="489654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092280" y="6488668"/>
            <a:ext cx="864096" cy="369332"/>
          </a:xfrm>
          <a:prstGeom prst="rect">
            <a:avLst/>
          </a:prstGeom>
          <a:noFill/>
        </p:spPr>
        <p:txBody>
          <a:bodyPr wrap="square" rtlCol="0">
            <a:spAutoFit/>
          </a:bodyPr>
          <a:lstStyle/>
          <a:p>
            <a:r>
              <a:rPr lang="de-AT" dirty="0" smtClean="0"/>
              <a:t>2020</a:t>
            </a:r>
            <a:endParaRPr lang="de-AT" dirty="0"/>
          </a:p>
        </p:txBody>
      </p:sp>
      <p:sp>
        <p:nvSpPr>
          <p:cNvPr id="24" name="TextBox 23"/>
          <p:cNvSpPr txBox="1"/>
          <p:nvPr/>
        </p:nvSpPr>
        <p:spPr>
          <a:xfrm>
            <a:off x="251520" y="1628800"/>
            <a:ext cx="1224136" cy="369332"/>
          </a:xfrm>
          <a:prstGeom prst="rect">
            <a:avLst/>
          </a:prstGeom>
          <a:noFill/>
        </p:spPr>
        <p:txBody>
          <a:bodyPr wrap="square" rtlCol="0">
            <a:spAutoFit/>
          </a:bodyPr>
          <a:lstStyle/>
          <a:p>
            <a:r>
              <a:rPr lang="de-AT" dirty="0" smtClean="0"/>
              <a:t>Gaps</a:t>
            </a:r>
            <a:endParaRPr lang="de-AT" dirty="0"/>
          </a:p>
        </p:txBody>
      </p:sp>
      <p:sp>
        <p:nvSpPr>
          <p:cNvPr id="28" name="Right Arrow 27"/>
          <p:cNvSpPr/>
          <p:nvPr/>
        </p:nvSpPr>
        <p:spPr>
          <a:xfrm>
            <a:off x="0" y="2276872"/>
            <a:ext cx="1547664" cy="792088"/>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e-AT" sz="1600" dirty="0" smtClean="0"/>
              <a:t>Functional</a:t>
            </a:r>
            <a:endParaRPr lang="de-AT" sz="1600" dirty="0"/>
          </a:p>
        </p:txBody>
      </p:sp>
      <p:sp>
        <p:nvSpPr>
          <p:cNvPr id="29" name="Right Arrow 28"/>
          <p:cNvSpPr/>
          <p:nvPr/>
        </p:nvSpPr>
        <p:spPr>
          <a:xfrm>
            <a:off x="0" y="3212976"/>
            <a:ext cx="1547664" cy="86409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e-AT" sz="1600" dirty="0" smtClean="0"/>
              <a:t>Technical/</a:t>
            </a:r>
          </a:p>
          <a:p>
            <a:pPr algn="ctr"/>
            <a:r>
              <a:rPr lang="de-AT" sz="1600" dirty="0" smtClean="0"/>
              <a:t>Privacy</a:t>
            </a:r>
            <a:endParaRPr lang="de-AT" sz="1600" dirty="0"/>
          </a:p>
        </p:txBody>
      </p:sp>
      <p:sp>
        <p:nvSpPr>
          <p:cNvPr id="30" name="Right Arrow 29"/>
          <p:cNvSpPr/>
          <p:nvPr/>
        </p:nvSpPr>
        <p:spPr>
          <a:xfrm>
            <a:off x="0" y="4221088"/>
            <a:ext cx="1547664" cy="86409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e-AT" sz="1600" dirty="0" smtClean="0"/>
              <a:t>Legal/</a:t>
            </a:r>
          </a:p>
          <a:p>
            <a:pPr algn="ctr"/>
            <a:r>
              <a:rPr lang="de-AT" sz="1600" dirty="0" smtClean="0"/>
              <a:t>Governance</a:t>
            </a:r>
            <a:endParaRPr lang="de-AT" sz="1600" dirty="0"/>
          </a:p>
        </p:txBody>
      </p:sp>
      <p:sp>
        <p:nvSpPr>
          <p:cNvPr id="31" name="Right Arrow 30"/>
          <p:cNvSpPr/>
          <p:nvPr/>
        </p:nvSpPr>
        <p:spPr>
          <a:xfrm>
            <a:off x="0" y="5301208"/>
            <a:ext cx="1547664" cy="86409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de-AT" sz="1600" dirty="0" smtClean="0"/>
              <a:t>Business</a:t>
            </a:r>
          </a:p>
          <a:p>
            <a:pPr algn="ctr"/>
            <a:r>
              <a:rPr lang="de-AT" sz="1600" dirty="0" smtClean="0"/>
              <a:t>Case</a:t>
            </a:r>
            <a:endParaRPr lang="de-AT" sz="1600" dirty="0"/>
          </a:p>
        </p:txBody>
      </p:sp>
      <p:sp>
        <p:nvSpPr>
          <p:cNvPr id="32" name="Pentagon 31"/>
          <p:cNvSpPr/>
          <p:nvPr/>
        </p:nvSpPr>
        <p:spPr>
          <a:xfrm>
            <a:off x="3275856" y="1916832"/>
            <a:ext cx="3744416" cy="288032"/>
          </a:xfrm>
          <a:prstGeom prst="homePlat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AT" sz="1600" dirty="0" smtClean="0"/>
              <a:t>Put User </a:t>
            </a:r>
            <a:r>
              <a:rPr lang="de-AT" sz="1600" dirty="0" err="1" smtClean="0"/>
              <a:t>into</a:t>
            </a:r>
            <a:r>
              <a:rPr lang="de-AT" sz="1600" smtClean="0"/>
              <a:t> Control</a:t>
            </a:r>
            <a:endParaRPr lang="de-AT" sz="1600" dirty="0"/>
          </a:p>
        </p:txBody>
      </p:sp>
      <p:sp>
        <p:nvSpPr>
          <p:cNvPr id="35" name="Pentagon 34"/>
          <p:cNvSpPr/>
          <p:nvPr/>
        </p:nvSpPr>
        <p:spPr>
          <a:xfrm>
            <a:off x="3275856" y="2564904"/>
            <a:ext cx="2736304" cy="288032"/>
          </a:xfrm>
          <a:prstGeom prst="homePlat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AT" sz="1600" dirty="0" smtClean="0"/>
              <a:t>Easy integration of PETs</a:t>
            </a:r>
            <a:endParaRPr lang="de-AT" sz="1600" dirty="0"/>
          </a:p>
        </p:txBody>
      </p:sp>
      <p:sp>
        <p:nvSpPr>
          <p:cNvPr id="36" name="Pentagon 35"/>
          <p:cNvSpPr/>
          <p:nvPr/>
        </p:nvSpPr>
        <p:spPr>
          <a:xfrm>
            <a:off x="2699792" y="3284984"/>
            <a:ext cx="4248472" cy="288032"/>
          </a:xfrm>
          <a:prstGeom prst="homePlat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smtClean="0"/>
              <a:t>Advance Regulations for </a:t>
            </a:r>
            <a:r>
              <a:rPr lang="en-GB" sz="1600" dirty="0" smtClean="0"/>
              <a:t>Data Protection</a:t>
            </a:r>
            <a:endParaRPr lang="de-AT" sz="1600" dirty="0"/>
          </a:p>
        </p:txBody>
      </p:sp>
      <p:sp>
        <p:nvSpPr>
          <p:cNvPr id="37" name="Pentagon 36"/>
          <p:cNvSpPr/>
          <p:nvPr/>
        </p:nvSpPr>
        <p:spPr>
          <a:xfrm>
            <a:off x="4139952" y="4005064"/>
            <a:ext cx="4176464" cy="288032"/>
          </a:xfrm>
          <a:prstGeom prst="homePlat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smtClean="0"/>
              <a:t>Develop a Privacy-focused Business Model</a:t>
            </a:r>
            <a:endParaRPr lang="de-AT" sz="1600" dirty="0"/>
          </a:p>
        </p:txBody>
      </p:sp>
      <p:sp>
        <p:nvSpPr>
          <p:cNvPr id="38" name="Pentagon 37"/>
          <p:cNvSpPr/>
          <p:nvPr/>
        </p:nvSpPr>
        <p:spPr>
          <a:xfrm>
            <a:off x="2843808" y="4797152"/>
            <a:ext cx="5472608" cy="288032"/>
          </a:xfrm>
          <a:prstGeom prst="homePlat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smtClean="0"/>
              <a:t>???</a:t>
            </a:r>
            <a:endParaRPr lang="de-AT" sz="1600" dirty="0"/>
          </a:p>
        </p:txBody>
      </p:sp>
      <p:sp>
        <p:nvSpPr>
          <p:cNvPr id="39" name="Pentagon 38"/>
          <p:cNvSpPr/>
          <p:nvPr/>
        </p:nvSpPr>
        <p:spPr>
          <a:xfrm>
            <a:off x="2843808" y="5445224"/>
            <a:ext cx="5472608" cy="288032"/>
          </a:xfrm>
          <a:prstGeom prst="homePlat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smtClean="0"/>
              <a:t>???</a:t>
            </a:r>
            <a:endParaRPr lang="de-AT"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ox(in)">
                                      <p:cBhvr>
                                        <p:cTn id="10" dur="500"/>
                                        <p:tgtEl>
                                          <p:spTgt spid="18"/>
                                        </p:tgtEl>
                                      </p:cBhvr>
                                    </p:animEffect>
                                  </p:childTnLst>
                                </p:cTn>
                              </p:par>
                              <p:par>
                                <p:cTn id="11" presetID="4" presetClass="entr" presetSubtype="16"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ox(in)">
                                      <p:cBhvr>
                                        <p:cTn id="13" dur="500"/>
                                        <p:tgtEl>
                                          <p:spTgt spid="19"/>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ox(in)">
                                      <p:cBhvr>
                                        <p:cTn id="16" dur="500"/>
                                        <p:tgtEl>
                                          <p:spTgt spid="20"/>
                                        </p:tgtEl>
                                      </p:cBhvr>
                                    </p:animEffect>
                                  </p:childTnLst>
                                </p:cTn>
                              </p:par>
                              <p:par>
                                <p:cTn id="17" presetID="4" presetClass="entr" presetSubtype="16"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ox(in)">
                                      <p:cBhvr>
                                        <p:cTn id="19" dur="500"/>
                                        <p:tgtEl>
                                          <p:spTgt spid="21"/>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ox(i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ox(in)">
                                      <p:cBhvr>
                                        <p:cTn id="27" dur="500"/>
                                        <p:tgtEl>
                                          <p:spTgt spid="24"/>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box(in)">
                                      <p:cBhvr>
                                        <p:cTn id="30" dur="500"/>
                                        <p:tgtEl>
                                          <p:spTgt spid="28"/>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box(in)">
                                      <p:cBhvr>
                                        <p:cTn id="33" dur="500"/>
                                        <p:tgtEl>
                                          <p:spTgt spid="29"/>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box(in)">
                                      <p:cBhvr>
                                        <p:cTn id="36" dur="500"/>
                                        <p:tgtEl>
                                          <p:spTgt spid="30"/>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box(in)">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ox(in)">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box(in)">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box(in)">
                                      <p:cBhvr>
                                        <p:cTn id="54" dur="500"/>
                                        <p:tgtEl>
                                          <p:spTgt spid="32"/>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box(in)">
                                      <p:cBhvr>
                                        <p:cTn id="59" dur="500"/>
                                        <p:tgtEl>
                                          <p:spTgt spid="35"/>
                                        </p:tgtEl>
                                      </p:cBhvr>
                                    </p:animEffect>
                                  </p:childTnLst>
                                </p:cTn>
                              </p:par>
                            </p:childTnLst>
                          </p:cTn>
                        </p:par>
                      </p:childTnLst>
                    </p:cTn>
                  </p:par>
                  <p:par>
                    <p:cTn id="60" fill="hold">
                      <p:stCondLst>
                        <p:cond delay="indefinite"/>
                      </p:stCondLst>
                      <p:childTnLst>
                        <p:par>
                          <p:cTn id="61" fill="hold">
                            <p:stCondLst>
                              <p:cond delay="0"/>
                            </p:stCondLst>
                            <p:childTnLst>
                              <p:par>
                                <p:cTn id="62" presetID="4" presetClass="entr" presetSubtype="16" fill="hold" grpId="0" nodeType="click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box(in)">
                                      <p:cBhvr>
                                        <p:cTn id="64" dur="500"/>
                                        <p:tgtEl>
                                          <p:spTgt spid="36"/>
                                        </p:tgtEl>
                                      </p:cBhvr>
                                    </p:animEffect>
                                  </p:childTnLst>
                                </p:cTn>
                              </p:par>
                            </p:childTnLst>
                          </p:cTn>
                        </p:par>
                      </p:childTnLst>
                    </p:cTn>
                  </p:par>
                  <p:par>
                    <p:cTn id="65" fill="hold">
                      <p:stCondLst>
                        <p:cond delay="indefinite"/>
                      </p:stCondLst>
                      <p:childTnLst>
                        <p:par>
                          <p:cTn id="66" fill="hold">
                            <p:stCondLst>
                              <p:cond delay="0"/>
                            </p:stCondLst>
                            <p:childTnLst>
                              <p:par>
                                <p:cTn id="67" presetID="4" presetClass="entr" presetSubtype="16"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box(in)">
                                      <p:cBhvr>
                                        <p:cTn id="69" dur="500"/>
                                        <p:tgtEl>
                                          <p:spTgt spid="37"/>
                                        </p:tgtEl>
                                      </p:cBhvr>
                                    </p:animEffect>
                                  </p:childTnLst>
                                </p:cTn>
                              </p:par>
                            </p:childTnLst>
                          </p:cTn>
                        </p:par>
                      </p:childTnLst>
                    </p:cTn>
                  </p:par>
                  <p:par>
                    <p:cTn id="70" fill="hold">
                      <p:stCondLst>
                        <p:cond delay="indefinite"/>
                      </p:stCondLst>
                      <p:childTnLst>
                        <p:par>
                          <p:cTn id="71" fill="hold">
                            <p:stCondLst>
                              <p:cond delay="0"/>
                            </p:stCondLst>
                            <p:childTnLst>
                              <p:par>
                                <p:cTn id="72" presetID="4" presetClass="entr" presetSubtype="16" fill="hold" grpId="0" nodeType="click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box(in)">
                                      <p:cBhvr>
                                        <p:cTn id="74" dur="500"/>
                                        <p:tgtEl>
                                          <p:spTgt spid="38"/>
                                        </p:tgtEl>
                                      </p:cBhvr>
                                    </p:animEffect>
                                  </p:childTnLst>
                                </p:cTn>
                              </p:par>
                              <p:par>
                                <p:cTn id="75" presetID="4" presetClass="entr" presetSubtype="16"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box(in)">
                                      <p:cBhvr>
                                        <p:cTn id="7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20" grpId="0"/>
      <p:bldP spid="22" grpId="0"/>
      <p:bldP spid="24" grpId="0"/>
      <p:bldP spid="28" grpId="0" animBg="1"/>
      <p:bldP spid="29" grpId="0" animBg="1"/>
      <p:bldP spid="30" grpId="0" animBg="1"/>
      <p:bldP spid="31" grpId="0" animBg="1"/>
      <p:bldP spid="32" grpId="0" animBg="1"/>
      <p:bldP spid="35" grpId="0" animBg="1"/>
      <p:bldP spid="36" grpId="0" animBg="1"/>
      <p:bldP spid="37" grpId="0" animBg="1"/>
      <p:bldP spid="38" grpId="0" animBg="1"/>
      <p:bldP spid="3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on Privacy Enhancement</a:t>
            </a:r>
            <a:endParaRPr lang="el-GR" dirty="0"/>
          </a:p>
        </p:txBody>
      </p:sp>
      <p:sp>
        <p:nvSpPr>
          <p:cNvPr id="3" name="Content Placeholder 2"/>
          <p:cNvSpPr>
            <a:spLocks noGrp="1"/>
          </p:cNvSpPr>
          <p:nvPr>
            <p:ph idx="1"/>
          </p:nvPr>
        </p:nvSpPr>
        <p:spPr>
          <a:xfrm>
            <a:off x="395288" y="1484784"/>
            <a:ext cx="8229600" cy="4896544"/>
          </a:xfrm>
        </p:spPr>
        <p:txBody>
          <a:bodyPr>
            <a:noAutofit/>
          </a:bodyPr>
          <a:lstStyle/>
          <a:p>
            <a:pPr marL="514350" lvl="0" indent="-514350">
              <a:lnSpc>
                <a:spcPct val="170000"/>
              </a:lnSpc>
              <a:spcBef>
                <a:spcPts val="1200"/>
              </a:spcBef>
              <a:buFont typeface="+mj-lt"/>
              <a:buAutoNum type="arabicPeriod"/>
            </a:pPr>
            <a:r>
              <a:rPr lang="en-GB" sz="2000" i="1" dirty="0" smtClean="0"/>
              <a:t>Which are the critical privacy challenges and solutions within the INDI ecosystem? How can the application of “privacy by design/default” principles be supported within the INDI ecosystem? Which initiatives should be taken by different players to stimulate compliance with current and emerging privacy requirements, given the problems of “big data aggregation”?</a:t>
            </a:r>
            <a:endParaRPr lang="en-US" sz="2000" i="1" dirty="0" smtClean="0"/>
          </a:p>
          <a:p>
            <a:pPr marL="514350" lvl="0" indent="-514350">
              <a:lnSpc>
                <a:spcPct val="170000"/>
              </a:lnSpc>
              <a:spcBef>
                <a:spcPts val="1200"/>
              </a:spcBef>
              <a:buFont typeface="+mj-lt"/>
              <a:buAutoNum type="arabicPeriod"/>
            </a:pPr>
            <a:r>
              <a:rPr lang="en-GB" sz="2000" i="1" dirty="0" smtClean="0"/>
              <a:t>What is required for turning privacy enhancement into a driver for innovation and a viable basis for new business models? What are the risks? What are the implications for current business practices?</a:t>
            </a:r>
            <a:endParaRPr lang="en-US" sz="2000"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188913"/>
            <a:ext cx="6635080" cy="1143000"/>
          </a:xfrm>
        </p:spPr>
        <p:txBody>
          <a:bodyPr/>
          <a:lstStyle/>
          <a:p>
            <a:r>
              <a:rPr lang="en-US" dirty="0" smtClean="0"/>
              <a:t>Questions on Operator Business Models</a:t>
            </a:r>
            <a:endParaRPr lang="el-GR" dirty="0"/>
          </a:p>
        </p:txBody>
      </p:sp>
      <p:sp>
        <p:nvSpPr>
          <p:cNvPr id="3" name="Content Placeholder 2"/>
          <p:cNvSpPr>
            <a:spLocks noGrp="1"/>
          </p:cNvSpPr>
          <p:nvPr>
            <p:ph idx="1"/>
          </p:nvPr>
        </p:nvSpPr>
        <p:spPr>
          <a:xfrm>
            <a:off x="395288" y="1557338"/>
            <a:ext cx="8229600" cy="4823990"/>
          </a:xfrm>
        </p:spPr>
        <p:txBody>
          <a:bodyPr>
            <a:noAutofit/>
          </a:bodyPr>
          <a:lstStyle/>
          <a:p>
            <a:pPr marL="514350" lvl="0" indent="-514350">
              <a:lnSpc>
                <a:spcPct val="170000"/>
              </a:lnSpc>
              <a:spcBef>
                <a:spcPts val="1200"/>
              </a:spcBef>
              <a:buFont typeface="+mj-lt"/>
              <a:buAutoNum type="arabicPeriod" startAt="3"/>
            </a:pPr>
            <a:r>
              <a:rPr lang="en-GB" sz="2000" i="1" dirty="0" smtClean="0"/>
              <a:t>Which operating and service provision models can take the lead?  Can they be found among potential providers of IDM services such as </a:t>
            </a:r>
            <a:r>
              <a:rPr lang="en-GB" sz="2000" i="1" dirty="0" err="1" smtClean="0"/>
              <a:t>telcos</a:t>
            </a:r>
            <a:r>
              <a:rPr lang="en-GB" sz="2000" i="1" dirty="0" smtClean="0"/>
              <a:t>, banks, cloud providers and niche start-ups? What is required for Identity as a Service to respond to the privacy challenges in the Cloud, or itself develop as a Cloud service</a:t>
            </a:r>
            <a:r>
              <a:rPr lang="en-US" sz="2000" i="1" dirty="0" smtClean="0"/>
              <a:t>?</a:t>
            </a:r>
          </a:p>
          <a:p>
            <a:pPr marL="514350" lvl="0" indent="-514350">
              <a:lnSpc>
                <a:spcPct val="170000"/>
              </a:lnSpc>
              <a:spcBef>
                <a:spcPts val="1200"/>
              </a:spcBef>
              <a:buFont typeface="+mj-lt"/>
              <a:buAutoNum type="arabicPeriod" startAt="3"/>
            </a:pPr>
            <a:r>
              <a:rPr lang="en-GB" sz="2000" i="1" dirty="0" smtClean="0"/>
              <a:t>What is required for end-users and consumers to assume an active driving role in operating and service provision models development? How could the rise of viable business models be facilitated</a:t>
            </a:r>
            <a:r>
              <a:rPr lang="en-US" sz="2000" i="1"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GINI?</a:t>
            </a:r>
            <a:endParaRPr lang="el-GR" dirty="0"/>
          </a:p>
        </p:txBody>
      </p:sp>
      <p:sp>
        <p:nvSpPr>
          <p:cNvPr id="3" name="Content Placeholder 2"/>
          <p:cNvSpPr>
            <a:spLocks noGrp="1"/>
          </p:cNvSpPr>
          <p:nvPr>
            <p:ph idx="1"/>
          </p:nvPr>
        </p:nvSpPr>
        <p:spPr>
          <a:xfrm>
            <a:off x="395288" y="1557338"/>
            <a:ext cx="8229600" cy="5300662"/>
          </a:xfrm>
        </p:spPr>
        <p:txBody>
          <a:bodyPr>
            <a:normAutofit fontScale="85000" lnSpcReduction="10000"/>
          </a:bodyPr>
          <a:lstStyle/>
          <a:p>
            <a:r>
              <a:rPr lang="en-US" sz="2600" dirty="0" smtClean="0"/>
              <a:t>A Support Action </a:t>
            </a:r>
            <a:r>
              <a:rPr lang="en-US" sz="2600" dirty="0" smtClean="0"/>
              <a:t>with </a:t>
            </a:r>
            <a:r>
              <a:rPr lang="en-US" sz="2600" dirty="0" smtClean="0"/>
              <a:t>DG INFSO of the EC</a:t>
            </a:r>
          </a:p>
          <a:p>
            <a:r>
              <a:rPr lang="en-US" sz="2600" dirty="0" smtClean="0"/>
              <a:t>Mission: Recommendations to EC, Governments, Industry, R&amp;D</a:t>
            </a:r>
          </a:p>
          <a:p>
            <a:pPr lvl="1"/>
            <a:r>
              <a:rPr lang="en-US" sz="2600" dirty="0" smtClean="0"/>
              <a:t>Is technology-neutral, refrains from favoring or developing a particular platform</a:t>
            </a:r>
          </a:p>
          <a:p>
            <a:pPr lvl="1"/>
            <a:r>
              <a:rPr lang="en-US" sz="2600" dirty="0" smtClean="0"/>
              <a:t>Defines requirements for users and management of privacy</a:t>
            </a:r>
          </a:p>
          <a:p>
            <a:pPr lvl="1"/>
            <a:r>
              <a:rPr lang="en-US" sz="2600" dirty="0" smtClean="0"/>
              <a:t>Takes market trends into account, and aims to stimulate innovation and differentiation in service development</a:t>
            </a:r>
          </a:p>
          <a:p>
            <a:r>
              <a:rPr lang="en-US" sz="2600" dirty="0" smtClean="0"/>
              <a:t>Is motivated </a:t>
            </a:r>
            <a:r>
              <a:rPr lang="en-US" sz="2600" dirty="0" smtClean="0"/>
              <a:t>by the vision of an ecosystem of personalized, privacy respecting (and enhancing) identity management</a:t>
            </a:r>
          </a:p>
          <a:p>
            <a:r>
              <a:rPr lang="en-US" sz="2600" dirty="0" smtClean="0"/>
              <a:t>Engages with industry, researchers and policy makers</a:t>
            </a:r>
          </a:p>
          <a:p>
            <a:pPr lvl="1"/>
            <a:r>
              <a:rPr lang="en-US" sz="2600" dirty="0" smtClean="0"/>
              <a:t>Can we agree on some principles for the ecosystem?</a:t>
            </a:r>
          </a:p>
          <a:p>
            <a:r>
              <a:rPr lang="en-US" sz="2600" dirty="0" smtClean="0"/>
              <a:t>Will publish findings as a </a:t>
            </a:r>
            <a:r>
              <a:rPr lang="en-US" sz="2600" i="1" dirty="0" smtClean="0"/>
              <a:t>White Paper </a:t>
            </a:r>
            <a:r>
              <a:rPr lang="en-US" sz="2600" dirty="0" smtClean="0"/>
              <a:t>and a </a:t>
            </a:r>
            <a:r>
              <a:rPr lang="en-US" sz="2600" i="1" dirty="0" smtClean="0"/>
              <a:t>Roadmap</a:t>
            </a:r>
          </a:p>
          <a:p>
            <a:pPr lvl="1" algn="ctr">
              <a:buNone/>
            </a:pPr>
            <a:endParaRPr lang="en-US" sz="1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188913"/>
            <a:ext cx="6635080" cy="1143000"/>
          </a:xfrm>
        </p:spPr>
        <p:txBody>
          <a:bodyPr/>
          <a:lstStyle/>
          <a:p>
            <a:r>
              <a:rPr lang="en-US" dirty="0" smtClean="0"/>
              <a:t>Questions on Policy and Governance</a:t>
            </a:r>
            <a:endParaRPr lang="el-GR" dirty="0"/>
          </a:p>
        </p:txBody>
      </p:sp>
      <p:sp>
        <p:nvSpPr>
          <p:cNvPr id="3" name="Content Placeholder 2"/>
          <p:cNvSpPr>
            <a:spLocks noGrp="1"/>
          </p:cNvSpPr>
          <p:nvPr>
            <p:ph idx="1"/>
          </p:nvPr>
        </p:nvSpPr>
        <p:spPr>
          <a:xfrm>
            <a:off x="395288" y="1484784"/>
            <a:ext cx="8229600" cy="5373216"/>
          </a:xfrm>
        </p:spPr>
        <p:txBody>
          <a:bodyPr>
            <a:normAutofit fontScale="92500" lnSpcReduction="10000"/>
          </a:bodyPr>
          <a:lstStyle/>
          <a:p>
            <a:pPr marL="514350" lvl="0" indent="-514350">
              <a:lnSpc>
                <a:spcPct val="170000"/>
              </a:lnSpc>
              <a:spcBef>
                <a:spcPts val="1200"/>
              </a:spcBef>
              <a:buFont typeface="+mj-lt"/>
              <a:buAutoNum type="arabicPeriod" startAt="5"/>
            </a:pPr>
            <a:r>
              <a:rPr lang="en-GB" sz="2000" i="1" dirty="0" smtClean="0"/>
              <a:t>What policy measures can move us out of the present situation by enabling the rise of user-centric and user-driven identity services in an interoperable ecosystem</a:t>
            </a:r>
            <a:r>
              <a:rPr lang="en-US" sz="2000" i="1" dirty="0" smtClean="0"/>
              <a:t>?</a:t>
            </a:r>
          </a:p>
          <a:p>
            <a:pPr marL="514350" indent="-514350">
              <a:lnSpc>
                <a:spcPct val="170000"/>
              </a:lnSpc>
              <a:spcBef>
                <a:spcPts val="1200"/>
              </a:spcBef>
              <a:buFont typeface="+mj-lt"/>
              <a:buAutoNum type="arabicPeriod" startAt="5"/>
            </a:pPr>
            <a:r>
              <a:rPr lang="en-GB" sz="2000" i="1" dirty="0" smtClean="0"/>
              <a:t>Leading up to new policy initiatives, e.g., a revised EU Directive on Privacy, what incentives are required for implementers of Personalized Identity Management services from Industry and Government to  collaborate actively around new privacy regulation requirements, such as data portability and privacy by default/design, for the purpose of promoting a common governance framework that sustains and expands the market whilst preserving and enhancing privacy rights for individuals?</a:t>
            </a:r>
            <a:r>
              <a:rPr lang="en-GB" sz="1600" i="1" dirty="0" smtClean="0"/>
              <a:t> </a:t>
            </a:r>
            <a:endParaRPr lang="el-GR" sz="1600" dirty="0" smtClean="0"/>
          </a:p>
          <a:p>
            <a:pPr marL="514350" lvl="0" indent="-514350">
              <a:lnSpc>
                <a:spcPct val="170000"/>
              </a:lnSpc>
              <a:spcBef>
                <a:spcPts val="1200"/>
              </a:spcBef>
              <a:buFont typeface="+mj-lt"/>
              <a:buAutoNum type="arabicPeriod" startAt="5"/>
            </a:pPr>
            <a:endParaRPr lang="en-US" sz="1600"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95536" y="1700808"/>
            <a:ext cx="6552728" cy="4525962"/>
          </a:xfrm>
        </p:spPr>
        <p:txBody>
          <a:bodyPr/>
          <a:lstStyle/>
          <a:p>
            <a:pPr marL="0" indent="0">
              <a:buNone/>
            </a:pPr>
            <a:endParaRPr lang="nl-NL" dirty="0" smtClean="0"/>
          </a:p>
          <a:p>
            <a:pPr marL="0" indent="0">
              <a:buNone/>
            </a:pPr>
            <a:endParaRPr lang="nl-NL" dirty="0"/>
          </a:p>
          <a:p>
            <a:pPr marL="0" indent="0">
              <a:buNone/>
            </a:pPr>
            <a:r>
              <a:rPr lang="nl-NL" dirty="0" smtClean="0"/>
              <a:t>		</a:t>
            </a:r>
          </a:p>
          <a:p>
            <a:pPr marL="0" indent="0">
              <a:buNone/>
            </a:pPr>
            <a:r>
              <a:rPr lang="fi-FI" sz="4000" b="1" dirty="0" smtClean="0"/>
              <a:t>Discussion</a:t>
            </a:r>
            <a:endParaRPr lang="nl-NL" sz="4000" b="1" dirty="0" smtClean="0"/>
          </a:p>
        </p:txBody>
      </p:sp>
    </p:spTree>
    <p:extLst>
      <p:ext uri="{BB962C8B-B14F-4D97-AF65-F5344CB8AC3E}">
        <p14:creationId xmlns="" xmlns:p14="http://schemas.microsoft.com/office/powerpoint/2010/main" val="32805227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95536" y="1700808"/>
            <a:ext cx="6552728" cy="4525962"/>
          </a:xfrm>
        </p:spPr>
        <p:txBody>
          <a:bodyPr/>
          <a:lstStyle/>
          <a:p>
            <a:pPr marL="0" indent="0">
              <a:buNone/>
            </a:pPr>
            <a:endParaRPr lang="nl-NL" dirty="0" smtClean="0"/>
          </a:p>
          <a:p>
            <a:pPr marL="0" indent="0">
              <a:buNone/>
            </a:pPr>
            <a:endParaRPr lang="nl-NL" dirty="0"/>
          </a:p>
          <a:p>
            <a:pPr marL="0" indent="0">
              <a:buNone/>
            </a:pPr>
            <a:r>
              <a:rPr lang="nl-NL" dirty="0" smtClean="0"/>
              <a:t>		</a:t>
            </a:r>
          </a:p>
          <a:p>
            <a:pPr marL="0" indent="0">
              <a:buNone/>
            </a:pPr>
            <a:r>
              <a:rPr lang="fi-FI" sz="4000" b="1" dirty="0" smtClean="0"/>
              <a:t>Appetizer on Recommendations</a:t>
            </a:r>
            <a:endParaRPr lang="nl-NL" sz="4000" b="1" dirty="0" smtClean="0"/>
          </a:p>
        </p:txBody>
      </p:sp>
    </p:spTree>
    <p:extLst>
      <p:ext uri="{BB962C8B-B14F-4D97-AF65-F5344CB8AC3E}">
        <p14:creationId xmlns:p14="http://schemas.microsoft.com/office/powerpoint/2010/main" xmlns="" val="32805227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188913"/>
            <a:ext cx="6563072" cy="1143000"/>
          </a:xfrm>
        </p:spPr>
        <p:txBody>
          <a:bodyPr/>
          <a:lstStyle/>
          <a:p>
            <a:r>
              <a:rPr lang="en-US" dirty="0" smtClean="0"/>
              <a:t>Recommendations for R&amp;D:</a:t>
            </a:r>
            <a:endParaRPr lang="el-GR" dirty="0"/>
          </a:p>
        </p:txBody>
      </p:sp>
      <p:sp>
        <p:nvSpPr>
          <p:cNvPr id="3" name="Content Placeholder 2"/>
          <p:cNvSpPr>
            <a:spLocks noGrp="1"/>
          </p:cNvSpPr>
          <p:nvPr>
            <p:ph idx="1"/>
          </p:nvPr>
        </p:nvSpPr>
        <p:spPr>
          <a:xfrm>
            <a:off x="395288" y="1557338"/>
            <a:ext cx="8229600" cy="4895998"/>
          </a:xfrm>
        </p:spPr>
        <p:txBody>
          <a:bodyPr>
            <a:normAutofit fontScale="77500" lnSpcReduction="20000"/>
          </a:bodyPr>
          <a:lstStyle/>
          <a:p>
            <a:pPr lvl="0"/>
            <a:r>
              <a:rPr lang="en-GB" dirty="0" smtClean="0"/>
              <a:t>Further work on the systemic, global requirements and key coordination issues that hinder the spontaneous rise of viable INDI-operators</a:t>
            </a:r>
          </a:p>
          <a:p>
            <a:pPr lvl="0"/>
            <a:r>
              <a:rPr lang="en-GB" dirty="0" smtClean="0"/>
              <a:t>Protocols: Will SAML, developed for the corporate paradigm of access management, give way as an INDI-like ecosystem takes shape? What about </a:t>
            </a:r>
            <a:r>
              <a:rPr lang="en-GB" dirty="0" err="1" smtClean="0"/>
              <a:t>openID</a:t>
            </a:r>
            <a:r>
              <a:rPr lang="en-GB" dirty="0" smtClean="0"/>
              <a:t> connect, </a:t>
            </a:r>
            <a:r>
              <a:rPr lang="en-GB" dirty="0" err="1" smtClean="0"/>
              <a:t>Oauth</a:t>
            </a:r>
            <a:r>
              <a:rPr lang="en-GB" dirty="0" smtClean="0"/>
              <a:t>, etc.?</a:t>
            </a:r>
            <a:endParaRPr lang="el-GR" dirty="0" smtClean="0"/>
          </a:p>
          <a:p>
            <a:pPr lvl="0"/>
            <a:r>
              <a:rPr lang="en-GB" dirty="0" smtClean="0"/>
              <a:t>Trust meta-models, using interdisciplinary approaches, technology as well as social sciences, international collaboration</a:t>
            </a:r>
            <a:endParaRPr lang="el-GR" dirty="0" smtClean="0"/>
          </a:p>
          <a:p>
            <a:pPr lvl="0"/>
            <a:r>
              <a:rPr lang="en-GB" dirty="0" smtClean="0"/>
              <a:t>How drive innovation in behavioural motivation, e.g. raising user awareness of identity management and privacy, incl. international collaboration to take account of institutional and cultural differentiation</a:t>
            </a:r>
            <a:endParaRPr lang="el-G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6530" y="188913"/>
            <a:ext cx="6695950" cy="1143000"/>
          </a:xfrm>
        </p:spPr>
        <p:txBody>
          <a:bodyPr/>
          <a:lstStyle/>
          <a:p>
            <a:r>
              <a:rPr lang="en-US" dirty="0" smtClean="0"/>
              <a:t>Recommendations for Policy</a:t>
            </a:r>
            <a:endParaRPr lang="el-GR" dirty="0"/>
          </a:p>
        </p:txBody>
      </p:sp>
      <p:sp>
        <p:nvSpPr>
          <p:cNvPr id="3" name="Content Placeholder 2"/>
          <p:cNvSpPr>
            <a:spLocks noGrp="1"/>
          </p:cNvSpPr>
          <p:nvPr>
            <p:ph idx="1"/>
          </p:nvPr>
        </p:nvSpPr>
        <p:spPr>
          <a:xfrm>
            <a:off x="395288" y="1484784"/>
            <a:ext cx="8229600" cy="5300662"/>
          </a:xfrm>
        </p:spPr>
        <p:txBody>
          <a:bodyPr>
            <a:normAutofit fontScale="25000" lnSpcReduction="20000"/>
          </a:bodyPr>
          <a:lstStyle/>
          <a:p>
            <a:pPr lvl="0"/>
            <a:r>
              <a:rPr lang="en-GB" sz="8000" dirty="0" smtClean="0"/>
              <a:t>Allow  citizens to own and control their identity &amp; data in public registries, under conditions that satisfy public interest and support the  life cycle of identity data (insertion, access, modification, re-use, erasure).</a:t>
            </a:r>
          </a:p>
          <a:p>
            <a:pPr lvl="0"/>
            <a:r>
              <a:rPr lang="en-GB" sz="8000" dirty="0" smtClean="0"/>
              <a:t>Build INDI-compliant Attribute Services on top of public data registries, so they become accessible by other relevant actors within an INDI-like ecosystem. Allowing only privacy-respecting parties to gain access to those Attribute Services. </a:t>
            </a:r>
          </a:p>
          <a:p>
            <a:pPr lvl="0"/>
            <a:r>
              <a:rPr lang="en-GB" sz="8000" dirty="0" smtClean="0"/>
              <a:t>Procure INDI functionality for </a:t>
            </a:r>
            <a:r>
              <a:rPr lang="en-GB" sz="8000" dirty="0" err="1" smtClean="0"/>
              <a:t>eGovernment</a:t>
            </a:r>
            <a:r>
              <a:rPr lang="en-GB" sz="8000" dirty="0" smtClean="0"/>
              <a:t> services, while fostering innovation and interoperability among Operators. </a:t>
            </a:r>
          </a:p>
          <a:p>
            <a:pPr lvl="0"/>
            <a:r>
              <a:rPr lang="en-GB" sz="8000" dirty="0" smtClean="0"/>
              <a:t>Put pressure on business to be transparent in the enrolment and transfer of data. </a:t>
            </a:r>
            <a:endParaRPr lang="el-GR" sz="8000" dirty="0" smtClean="0"/>
          </a:p>
          <a:p>
            <a:pPr lvl="0"/>
            <a:r>
              <a:rPr lang="en-GB" sz="8000" dirty="0" smtClean="0"/>
              <a:t>Inspire user awareness of privacy issues, e.g., through informed choices.. Ensure digital evidence protects users, in contrast to today’s situation where they are forced to rely on the evidence produced and owned by service providers.</a:t>
            </a:r>
            <a:endParaRPr lang="el-GR" sz="8000" dirty="0" smtClean="0"/>
          </a:p>
          <a:p>
            <a:pPr lvl="0"/>
            <a:r>
              <a:rPr lang="en-GB" sz="8000" dirty="0" smtClean="0"/>
              <a:t>Foster innovative start-ups motivated by new services and business models. While already existing EC programmes could be used or adapted, new programmes incl. national and broader inter-regional initiatives and collaboration should be put in place</a:t>
            </a:r>
            <a:r>
              <a:rPr lang="en-GB" sz="5600" dirty="0" smtClean="0"/>
              <a:t>.</a:t>
            </a:r>
            <a:endParaRPr lang="el-GR" sz="5600" dirty="0" smtClean="0"/>
          </a:p>
          <a:p>
            <a:endParaRPr lang="el-G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for Industry</a:t>
            </a:r>
            <a:endParaRPr lang="el-GR" dirty="0"/>
          </a:p>
        </p:txBody>
      </p:sp>
      <p:sp>
        <p:nvSpPr>
          <p:cNvPr id="3" name="Content Placeholder 2"/>
          <p:cNvSpPr>
            <a:spLocks noGrp="1"/>
          </p:cNvSpPr>
          <p:nvPr>
            <p:ph idx="1"/>
          </p:nvPr>
        </p:nvSpPr>
        <p:spPr>
          <a:xfrm>
            <a:off x="395288" y="1484784"/>
            <a:ext cx="8229600" cy="5373216"/>
          </a:xfrm>
        </p:spPr>
        <p:txBody>
          <a:bodyPr>
            <a:noAutofit/>
          </a:bodyPr>
          <a:lstStyle/>
          <a:p>
            <a:pPr lvl="0"/>
            <a:r>
              <a:rPr lang="en-GB" sz="1600" dirty="0" smtClean="0"/>
              <a:t>Initiate collaboration between </a:t>
            </a:r>
            <a:r>
              <a:rPr lang="en-GB" sz="1600" dirty="0" smtClean="0"/>
              <a:t>ICT market players and potential service providers such as Cloud Operators and various identity </a:t>
            </a:r>
            <a:r>
              <a:rPr lang="en-GB" sz="1600" dirty="0" err="1" smtClean="0"/>
              <a:t>intermediators</a:t>
            </a:r>
            <a:r>
              <a:rPr lang="en-GB" sz="1600" dirty="0" smtClean="0"/>
              <a:t> on:</a:t>
            </a:r>
            <a:endParaRPr lang="el-GR" sz="1600" dirty="0" smtClean="0"/>
          </a:p>
          <a:p>
            <a:pPr lvl="1"/>
            <a:r>
              <a:rPr lang="en-GB" sz="1600" dirty="0" smtClean="0"/>
              <a:t>Requirements for ensuring user-centricity and user control to identity and attribute </a:t>
            </a:r>
            <a:r>
              <a:rPr lang="en-GB" sz="1600" dirty="0" smtClean="0"/>
              <a:t>provision that are constructive and conducive to innovation</a:t>
            </a:r>
            <a:endParaRPr lang="el-GR" sz="1600" dirty="0" smtClean="0"/>
          </a:p>
          <a:p>
            <a:pPr lvl="1"/>
            <a:r>
              <a:rPr lang="en-GB" sz="1600" dirty="0" smtClean="0"/>
              <a:t>Ways to stake out infrastructure requirements and </a:t>
            </a:r>
            <a:r>
              <a:rPr lang="en-GB" sz="1600" dirty="0" smtClean="0"/>
              <a:t>business development </a:t>
            </a:r>
            <a:r>
              <a:rPr lang="en-GB" sz="1600" dirty="0" smtClean="0"/>
              <a:t>opportunities around an INDI-like ecosystem</a:t>
            </a:r>
            <a:endParaRPr lang="el-GR" sz="1600" dirty="0" smtClean="0"/>
          </a:p>
          <a:p>
            <a:pPr lvl="1"/>
            <a:r>
              <a:rPr lang="en-GB" sz="1600" dirty="0" smtClean="0"/>
              <a:t>Privacy-enhancement principles and rights of individuals including, underpinning trust and the rise of an orderly market.</a:t>
            </a:r>
            <a:endParaRPr lang="el-GR" sz="1600" dirty="0" smtClean="0"/>
          </a:p>
          <a:p>
            <a:pPr lvl="0"/>
            <a:r>
              <a:rPr lang="en-GB" sz="1600" dirty="0" smtClean="0"/>
              <a:t>Engage </a:t>
            </a:r>
            <a:r>
              <a:rPr lang="en-GB" sz="1600" dirty="0" smtClean="0"/>
              <a:t>in Industry-wide standardisation initiatives to define interfaces:</a:t>
            </a:r>
            <a:endParaRPr lang="el-GR" sz="1600" dirty="0" smtClean="0"/>
          </a:p>
          <a:p>
            <a:pPr lvl="1"/>
            <a:r>
              <a:rPr lang="en-GB" sz="1600" dirty="0" smtClean="0"/>
              <a:t>Interoperability and data handling processes ensuring privacy for users and confidentiality for relying parties </a:t>
            </a:r>
            <a:endParaRPr lang="el-GR" sz="1600" dirty="0" smtClean="0"/>
          </a:p>
          <a:p>
            <a:pPr lvl="1"/>
            <a:r>
              <a:rPr lang="en-GB" sz="1600" dirty="0" smtClean="0"/>
              <a:t>Portability specifications</a:t>
            </a:r>
            <a:endParaRPr lang="el-GR" sz="1600" dirty="0" smtClean="0"/>
          </a:p>
          <a:p>
            <a:pPr lvl="1"/>
            <a:r>
              <a:rPr lang="en-GB" sz="1600" dirty="0" smtClean="0"/>
              <a:t>Protocols, APIs, auditing and security for cross-operator relaying of claims and assertions.</a:t>
            </a:r>
            <a:endParaRPr lang="el-GR" sz="1600" dirty="0" smtClean="0"/>
          </a:p>
          <a:p>
            <a:pPr lvl="0"/>
            <a:r>
              <a:rPr lang="en-GB" sz="1600" dirty="0" smtClean="0"/>
              <a:t>Engage </a:t>
            </a:r>
            <a:r>
              <a:rPr lang="en-GB" sz="1600" dirty="0" smtClean="0"/>
              <a:t>in developing a governance framework for self-regulation as regards:</a:t>
            </a:r>
            <a:endParaRPr lang="el-GR" sz="1600" dirty="0" smtClean="0"/>
          </a:p>
          <a:p>
            <a:pPr lvl="1"/>
            <a:r>
              <a:rPr lang="en-GB" sz="1600" dirty="0" smtClean="0"/>
              <a:t>A trust meta-model underpinning user-centricity</a:t>
            </a:r>
            <a:endParaRPr lang="el-GR" sz="1600" dirty="0" smtClean="0"/>
          </a:p>
          <a:p>
            <a:pPr lvl="1"/>
            <a:r>
              <a:rPr lang="en-GB" sz="1600" dirty="0" smtClean="0"/>
              <a:t>Inter-operator agreements for relaying of claims and assertions, including possible charges (or lack thereof)</a:t>
            </a:r>
            <a:endParaRPr lang="el-GR" sz="1600" dirty="0" smtClean="0"/>
          </a:p>
          <a:p>
            <a:r>
              <a:rPr lang="en-GB" sz="1600" dirty="0" smtClean="0"/>
              <a:t>Infrastructure interoperability around standardised inter-operator interfaces </a:t>
            </a:r>
            <a:endParaRPr lang="en-US" sz="16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44825"/>
            <a:ext cx="7772400" cy="4248472"/>
          </a:xfrm>
        </p:spPr>
        <p:txBody>
          <a:bodyPr/>
          <a:lstStyle/>
          <a:p>
            <a:r>
              <a:rPr lang="en-GB" sz="2000" b="1" dirty="0" smtClean="0"/>
              <a:t>We invite your thoughts about the “key questions” </a:t>
            </a:r>
            <a:r>
              <a:rPr lang="el-GR" sz="2000" dirty="0" smtClean="0"/>
              <a:t/>
            </a:r>
            <a:br>
              <a:rPr lang="el-GR" sz="2000" dirty="0" smtClean="0"/>
            </a:br>
            <a:r>
              <a:rPr lang="en-GB" sz="2000" b="1" dirty="0" smtClean="0"/>
              <a:t>outlined in the GINI Position Document</a:t>
            </a:r>
            <a:br>
              <a:rPr lang="en-GB" sz="2000" b="1" dirty="0" smtClean="0"/>
            </a:br>
            <a:r>
              <a:rPr lang="en-GB" sz="2000" b="1" dirty="0" smtClean="0"/>
              <a:t>Please ask for a copy</a:t>
            </a:r>
            <a:r>
              <a:rPr lang="el-GR" sz="2000" dirty="0" smtClean="0"/>
              <a:t/>
            </a:r>
            <a:br>
              <a:rPr lang="el-GR" sz="2000" dirty="0" smtClean="0"/>
            </a:br>
            <a:r>
              <a:rPr lang="en-GB" sz="2000" b="1" dirty="0" smtClean="0"/>
              <a:t> </a:t>
            </a:r>
            <a:r>
              <a:rPr lang="el-GR" sz="2000" dirty="0" smtClean="0"/>
              <a:t/>
            </a:r>
            <a:br>
              <a:rPr lang="el-GR" sz="2000" dirty="0" smtClean="0"/>
            </a:br>
            <a:r>
              <a:rPr lang="en-GB" sz="2000" b="1" dirty="0" smtClean="0"/>
              <a:t>Contributions will be acknowledged and referenced in</a:t>
            </a:r>
            <a:br>
              <a:rPr lang="en-GB" sz="2000" b="1" dirty="0" smtClean="0"/>
            </a:br>
            <a:r>
              <a:rPr lang="en-GB" sz="2000" b="1" dirty="0" smtClean="0"/>
              <a:t>the GINI reports to the European Commission, </a:t>
            </a:r>
            <a:br>
              <a:rPr lang="en-GB" sz="2000" b="1" dirty="0" smtClean="0"/>
            </a:br>
            <a:r>
              <a:rPr lang="en-GB" sz="2000" b="1" dirty="0" smtClean="0"/>
              <a:t>soon to be made publicly available.</a:t>
            </a:r>
            <a:r>
              <a:rPr lang="el-GR" sz="2000" dirty="0" smtClean="0"/>
              <a:t/>
            </a:r>
            <a:br>
              <a:rPr lang="el-GR" sz="2000" dirty="0" smtClean="0"/>
            </a:br>
            <a:r>
              <a:rPr lang="en-US" sz="2000" dirty="0" smtClean="0"/>
              <a:t/>
            </a:r>
            <a:br>
              <a:rPr lang="en-US" sz="2000" dirty="0" smtClean="0"/>
            </a:br>
            <a:r>
              <a:rPr lang="en-GB" sz="2000" b="1" dirty="0" smtClean="0"/>
              <a:t>Please send your views to</a:t>
            </a:r>
            <a:br>
              <a:rPr lang="en-GB" sz="2000" b="1" dirty="0" smtClean="0"/>
            </a:br>
            <a:r>
              <a:rPr lang="en-GB" sz="2000" b="1" u="sng" dirty="0" smtClean="0">
                <a:hlinkClick r:id="rId2"/>
              </a:rPr>
              <a:t>info@iked.org</a:t>
            </a:r>
            <a:r>
              <a:rPr lang="en-GB" sz="2000" b="1" u="sng" dirty="0" smtClean="0"/>
              <a:t> </a:t>
            </a:r>
            <a:br>
              <a:rPr lang="en-GB" sz="2000" b="1" u="sng" dirty="0" smtClean="0"/>
            </a:br>
            <a:r>
              <a:rPr lang="el-GR" sz="2000" dirty="0" smtClean="0"/>
              <a:t/>
            </a:r>
            <a:br>
              <a:rPr lang="el-GR" sz="2000" dirty="0" smtClean="0"/>
            </a:br>
            <a:r>
              <a:rPr lang="en-GB" sz="2000" b="1" dirty="0" smtClean="0"/>
              <a:t>More info at </a:t>
            </a:r>
            <a:r>
              <a:rPr lang="en-GB" sz="2000" b="1" u="sng" dirty="0" smtClean="0">
                <a:hlinkClick r:id="rId3"/>
              </a:rPr>
              <a:t>www.gini-sa.eu</a:t>
            </a:r>
            <a:endParaRPr lang="el-GR"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User Perspective</a:t>
            </a:r>
            <a:endParaRPr lang="el-GR" dirty="0"/>
          </a:p>
        </p:txBody>
      </p:sp>
      <p:sp>
        <p:nvSpPr>
          <p:cNvPr id="3" name="Content Placeholder 2"/>
          <p:cNvSpPr>
            <a:spLocks noGrp="1"/>
          </p:cNvSpPr>
          <p:nvPr>
            <p:ph idx="1"/>
          </p:nvPr>
        </p:nvSpPr>
        <p:spPr>
          <a:xfrm>
            <a:off x="395288" y="1557338"/>
            <a:ext cx="8229600" cy="5300662"/>
          </a:xfrm>
        </p:spPr>
        <p:txBody>
          <a:bodyPr>
            <a:normAutofit/>
          </a:bodyPr>
          <a:lstStyle/>
          <a:p>
            <a:pPr lvl="1"/>
            <a:r>
              <a:rPr lang="en-US" sz="2400" dirty="0" smtClean="0"/>
              <a:t>Current state of affairs: lack of awareness, and lack of options to develop and articulate appreciation for user control</a:t>
            </a:r>
          </a:p>
          <a:p>
            <a:pPr lvl="1"/>
            <a:r>
              <a:rPr lang="en-US" sz="2400" dirty="0" smtClean="0"/>
              <a:t>What could be the user experience?</a:t>
            </a:r>
            <a:endParaRPr lang="sv-SE" sz="2400" dirty="0" smtClean="0"/>
          </a:p>
          <a:p>
            <a:pPr lvl="1"/>
            <a:r>
              <a:rPr lang="en-US" sz="2400" dirty="0" smtClean="0"/>
              <a:t>What infrastructure </a:t>
            </a:r>
            <a:r>
              <a:rPr lang="en-US" sz="2400" dirty="0" smtClean="0"/>
              <a:t>is required?</a:t>
            </a:r>
            <a:endParaRPr lang="sv-SE" sz="2400" dirty="0" smtClean="0"/>
          </a:p>
          <a:p>
            <a:pPr lvl="1"/>
            <a:r>
              <a:rPr lang="en-US" sz="2400" dirty="0" smtClean="0"/>
              <a:t>What interoperable interfaces and standards to use?</a:t>
            </a:r>
            <a:endParaRPr lang="sv-SE" sz="2400" dirty="0" smtClean="0"/>
          </a:p>
          <a:p>
            <a:pPr lvl="1"/>
            <a:r>
              <a:rPr lang="en-US" sz="2400" dirty="0" smtClean="0"/>
              <a:t>What agreements and type of governance might be necessary?</a:t>
            </a:r>
            <a:endParaRPr lang="sv-SE" sz="2400" dirty="0" smtClean="0"/>
          </a:p>
          <a:p>
            <a:pPr lvl="1"/>
            <a:r>
              <a:rPr lang="en-US" sz="2400" dirty="0" smtClean="0"/>
              <a:t>What business models might emerge? </a:t>
            </a:r>
            <a:endParaRPr lang="sv-SE" sz="2400" dirty="0" smtClean="0"/>
          </a:p>
          <a:p>
            <a:pPr lvl="1" algn="ctr">
              <a:buNone/>
            </a:pPr>
            <a:endParaRPr lang="en-US" sz="1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9756576" y="260648"/>
            <a:ext cx="288032" cy="72008"/>
          </a:xfrm>
        </p:spPr>
        <p:txBody>
          <a:bodyPr/>
          <a:lstStyle/>
          <a:p>
            <a:endParaRPr lang="en-US" dirty="0"/>
          </a:p>
        </p:txBody>
      </p:sp>
      <p:sp>
        <p:nvSpPr>
          <p:cNvPr id="3" name="Content Placeholder 2"/>
          <p:cNvSpPr>
            <a:spLocks noGrp="1"/>
          </p:cNvSpPr>
          <p:nvPr>
            <p:ph idx="1"/>
          </p:nvPr>
        </p:nvSpPr>
        <p:spPr>
          <a:xfrm>
            <a:off x="395536" y="1700808"/>
            <a:ext cx="6552728" cy="4525962"/>
          </a:xfrm>
        </p:spPr>
        <p:txBody>
          <a:bodyPr/>
          <a:lstStyle/>
          <a:p>
            <a:pPr marL="0" indent="0">
              <a:buNone/>
            </a:pPr>
            <a:endParaRPr lang="nl-NL" dirty="0" smtClean="0"/>
          </a:p>
          <a:p>
            <a:pPr marL="0" indent="0">
              <a:buNone/>
            </a:pPr>
            <a:endParaRPr lang="nl-NL" dirty="0"/>
          </a:p>
          <a:p>
            <a:pPr marL="0" indent="0">
              <a:buNone/>
            </a:pPr>
            <a:r>
              <a:rPr lang="nl-NL" dirty="0" smtClean="0"/>
              <a:t>		</a:t>
            </a:r>
          </a:p>
          <a:p>
            <a:pPr marL="0" indent="0">
              <a:buNone/>
            </a:pPr>
            <a:r>
              <a:rPr lang="fi-FI" sz="4000" b="1" dirty="0" smtClean="0"/>
              <a:t>Vision and Concepts</a:t>
            </a:r>
            <a:endParaRPr lang="nl-NL" sz="4000" b="1" dirty="0" smtClean="0"/>
          </a:p>
        </p:txBody>
      </p:sp>
    </p:spTree>
    <p:extLst>
      <p:ext uri="{BB962C8B-B14F-4D97-AF65-F5344CB8AC3E}">
        <p14:creationId xmlns="" xmlns:p14="http://schemas.microsoft.com/office/powerpoint/2010/main" val="3280522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Megatrends</a:t>
            </a:r>
            <a:endParaRPr lang="en-US" dirty="0"/>
          </a:p>
        </p:txBody>
      </p:sp>
      <p:pic>
        <p:nvPicPr>
          <p:cNvPr id="5" name="Picture 4"/>
          <p:cNvPicPr>
            <a:picLocks noChangeAspect="1"/>
          </p:cNvPicPr>
          <p:nvPr/>
        </p:nvPicPr>
        <p:blipFill>
          <a:blip r:embed="rId2" cstate="print"/>
          <a:stretch>
            <a:fillRect/>
          </a:stretch>
        </p:blipFill>
        <p:spPr>
          <a:xfrm>
            <a:off x="1016892" y="2676418"/>
            <a:ext cx="1464910" cy="1597224"/>
          </a:xfrm>
          <a:prstGeom prst="rect">
            <a:avLst/>
          </a:prstGeom>
        </p:spPr>
      </p:pic>
      <p:sp>
        <p:nvSpPr>
          <p:cNvPr id="6" name="Rectangle 5"/>
          <p:cNvSpPr/>
          <p:nvPr/>
        </p:nvSpPr>
        <p:spPr>
          <a:xfrm>
            <a:off x="777677" y="1646287"/>
            <a:ext cx="1704125" cy="646331"/>
          </a:xfrm>
          <a:prstGeom prst="rect">
            <a:avLst/>
          </a:prstGeom>
        </p:spPr>
        <p:txBody>
          <a:bodyPr wrap="none">
            <a:spAutoFit/>
          </a:bodyPr>
          <a:lstStyle/>
          <a:p>
            <a:pPr algn="ctr"/>
            <a:r>
              <a:rPr lang="en-US" dirty="0" smtClean="0"/>
              <a:t>Information – </a:t>
            </a:r>
          </a:p>
          <a:p>
            <a:pPr algn="ctr"/>
            <a:r>
              <a:rPr lang="en-US" dirty="0" smtClean="0"/>
              <a:t>search engines</a:t>
            </a:r>
            <a:endParaRPr lang="en-US" dirty="0"/>
          </a:p>
        </p:txBody>
      </p:sp>
      <p:sp>
        <p:nvSpPr>
          <p:cNvPr id="7" name="Rectangle 6"/>
          <p:cNvSpPr/>
          <p:nvPr/>
        </p:nvSpPr>
        <p:spPr>
          <a:xfrm>
            <a:off x="3291676" y="1628800"/>
            <a:ext cx="2180555" cy="646331"/>
          </a:xfrm>
          <a:prstGeom prst="rect">
            <a:avLst/>
          </a:prstGeom>
        </p:spPr>
        <p:txBody>
          <a:bodyPr wrap="none">
            <a:spAutoFit/>
          </a:bodyPr>
          <a:lstStyle/>
          <a:p>
            <a:pPr algn="ctr"/>
            <a:r>
              <a:rPr lang="en-US" dirty="0" smtClean="0"/>
              <a:t>Personal relations – </a:t>
            </a:r>
          </a:p>
          <a:p>
            <a:pPr algn="ctr"/>
            <a:r>
              <a:rPr lang="en-US" dirty="0"/>
              <a:t>s</a:t>
            </a:r>
            <a:r>
              <a:rPr lang="en-US" dirty="0" smtClean="0"/>
              <a:t>ocial networks</a:t>
            </a:r>
            <a:endParaRPr lang="en-US" dirty="0"/>
          </a:p>
        </p:txBody>
      </p:sp>
      <p:pic>
        <p:nvPicPr>
          <p:cNvPr id="8" name="Picture 7"/>
          <p:cNvPicPr>
            <a:picLocks noChangeAspect="1"/>
          </p:cNvPicPr>
          <p:nvPr/>
        </p:nvPicPr>
        <p:blipFill>
          <a:blip r:embed="rId3" cstate="print"/>
          <a:stretch>
            <a:fillRect/>
          </a:stretch>
        </p:blipFill>
        <p:spPr>
          <a:xfrm>
            <a:off x="3430598" y="2561485"/>
            <a:ext cx="1761076" cy="1712157"/>
          </a:xfrm>
          <a:prstGeom prst="rect">
            <a:avLst/>
          </a:prstGeom>
        </p:spPr>
      </p:pic>
      <p:sp>
        <p:nvSpPr>
          <p:cNvPr id="9" name="Rectangle 8"/>
          <p:cNvSpPr/>
          <p:nvPr/>
        </p:nvSpPr>
        <p:spPr>
          <a:xfrm>
            <a:off x="5967528" y="1650997"/>
            <a:ext cx="2333279" cy="646331"/>
          </a:xfrm>
          <a:prstGeom prst="rect">
            <a:avLst/>
          </a:prstGeom>
        </p:spPr>
        <p:txBody>
          <a:bodyPr wrap="none">
            <a:spAutoFit/>
          </a:bodyPr>
          <a:lstStyle/>
          <a:p>
            <a:pPr algn="ctr"/>
            <a:r>
              <a:rPr lang="en-US" dirty="0" smtClean="0"/>
              <a:t>Mobile applications – </a:t>
            </a:r>
          </a:p>
          <a:p>
            <a:pPr algn="ctr"/>
            <a:r>
              <a:rPr lang="en-US" dirty="0"/>
              <a:t>s</a:t>
            </a:r>
            <a:r>
              <a:rPr lang="en-US" dirty="0" smtClean="0"/>
              <a:t>mart phones</a:t>
            </a:r>
            <a:endParaRPr lang="en-US" dirty="0"/>
          </a:p>
        </p:txBody>
      </p:sp>
      <p:grpSp>
        <p:nvGrpSpPr>
          <p:cNvPr id="3" name="Group 2"/>
          <p:cNvGrpSpPr/>
          <p:nvPr/>
        </p:nvGrpSpPr>
        <p:grpSpPr>
          <a:xfrm>
            <a:off x="666845" y="5356373"/>
            <a:ext cx="7501510" cy="1384995"/>
            <a:chOff x="643507" y="4636293"/>
            <a:chExt cx="7501510" cy="1384995"/>
          </a:xfrm>
        </p:grpSpPr>
        <p:pic>
          <p:nvPicPr>
            <p:cNvPr id="4" name="Picture 3"/>
            <p:cNvPicPr>
              <a:picLocks noChangeAspect="1"/>
            </p:cNvPicPr>
            <p:nvPr/>
          </p:nvPicPr>
          <p:blipFill>
            <a:blip r:embed="rId4" cstate="print"/>
            <a:stretch>
              <a:fillRect/>
            </a:stretch>
          </p:blipFill>
          <p:spPr>
            <a:xfrm>
              <a:off x="643507" y="4650430"/>
              <a:ext cx="970469" cy="693562"/>
            </a:xfrm>
            <a:prstGeom prst="rect">
              <a:avLst/>
            </a:prstGeom>
          </p:spPr>
        </p:pic>
        <p:sp>
          <p:nvSpPr>
            <p:cNvPr id="10" name="Rectangle 9"/>
            <p:cNvSpPr/>
            <p:nvPr/>
          </p:nvSpPr>
          <p:spPr>
            <a:xfrm>
              <a:off x="1832070" y="4636293"/>
              <a:ext cx="6312947" cy="1384995"/>
            </a:xfrm>
            <a:prstGeom prst="rect">
              <a:avLst/>
            </a:prstGeom>
          </p:spPr>
          <p:txBody>
            <a:bodyPr wrap="none">
              <a:spAutoFit/>
            </a:bodyPr>
            <a:lstStyle/>
            <a:p>
              <a:r>
                <a:rPr lang="en-US" sz="2400" dirty="0" smtClean="0"/>
                <a:t>VISION: Next megatrend built around </a:t>
              </a:r>
            </a:p>
            <a:p>
              <a:r>
                <a:rPr lang="en-US" sz="2400" dirty="0" smtClean="0"/>
                <a:t>individuals getting better control of their data </a:t>
              </a:r>
              <a:endParaRPr lang="en-US" sz="2400" dirty="0"/>
            </a:p>
            <a:p>
              <a:pPr>
                <a:lnSpc>
                  <a:spcPct val="150000"/>
                </a:lnSpc>
              </a:pPr>
              <a:r>
                <a:rPr lang="en-US" sz="2400" dirty="0"/>
                <a:t> </a:t>
              </a:r>
              <a:r>
                <a:rPr lang="en-US" sz="2400" dirty="0" smtClean="0"/>
                <a:t>                         Is there a business case?</a:t>
              </a:r>
              <a:endParaRPr lang="en-US" sz="2400" dirty="0"/>
            </a:p>
          </p:txBody>
        </p:sp>
      </p:grpSp>
      <p:pic>
        <p:nvPicPr>
          <p:cNvPr id="11" name="Picture 10"/>
          <p:cNvPicPr>
            <a:picLocks noChangeAspect="1"/>
          </p:cNvPicPr>
          <p:nvPr/>
        </p:nvPicPr>
        <p:blipFill>
          <a:blip r:embed="rId5" cstate="print"/>
          <a:stretch>
            <a:fillRect/>
          </a:stretch>
        </p:blipFill>
        <p:spPr>
          <a:xfrm>
            <a:off x="6651381" y="2483028"/>
            <a:ext cx="985623" cy="1790614"/>
          </a:xfrm>
          <a:prstGeom prst="rect">
            <a:avLst/>
          </a:prstGeom>
        </p:spPr>
      </p:pic>
      <p:sp>
        <p:nvSpPr>
          <p:cNvPr id="12" name="Rectangle 11"/>
          <p:cNvSpPr/>
          <p:nvPr/>
        </p:nvSpPr>
        <p:spPr>
          <a:xfrm>
            <a:off x="1763688" y="4695527"/>
            <a:ext cx="5392823" cy="461665"/>
          </a:xfrm>
          <a:prstGeom prst="rect">
            <a:avLst/>
          </a:prstGeom>
        </p:spPr>
        <p:txBody>
          <a:bodyPr wrap="none">
            <a:spAutoFit/>
          </a:bodyPr>
          <a:lstStyle/>
          <a:p>
            <a:r>
              <a:rPr lang="en-US" sz="2400" dirty="0" smtClean="0"/>
              <a:t>All data-driven and provider-controlled</a:t>
            </a:r>
            <a:endParaRPr lang="en-US" sz="2400" dirty="0"/>
          </a:p>
        </p:txBody>
      </p:sp>
    </p:spTree>
    <p:extLst>
      <p:ext uri="{BB962C8B-B14F-4D97-AF65-F5344CB8AC3E}">
        <p14:creationId xmlns="" xmlns:p14="http://schemas.microsoft.com/office/powerpoint/2010/main" val="161813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Motivational Drivers: </a:t>
            </a:r>
            <a:br>
              <a:rPr lang="en-US" dirty="0" smtClean="0"/>
            </a:br>
            <a:r>
              <a:rPr lang="en-US" dirty="0" smtClean="0"/>
              <a:t>User-centricity considerations</a:t>
            </a:r>
            <a:endParaRPr lang="el-GR" dirty="0"/>
          </a:p>
        </p:txBody>
      </p:sp>
      <p:sp>
        <p:nvSpPr>
          <p:cNvPr id="3" name="Content Placeholder 2"/>
          <p:cNvSpPr>
            <a:spLocks noGrp="1"/>
          </p:cNvSpPr>
          <p:nvPr>
            <p:ph idx="1"/>
          </p:nvPr>
        </p:nvSpPr>
        <p:spPr>
          <a:xfrm>
            <a:off x="395288" y="1772816"/>
            <a:ext cx="8229600" cy="4823990"/>
          </a:xfrm>
        </p:spPr>
        <p:txBody>
          <a:bodyPr>
            <a:noAutofit/>
          </a:bodyPr>
          <a:lstStyle/>
          <a:p>
            <a:pPr>
              <a:spcBef>
                <a:spcPts val="1200"/>
              </a:spcBef>
            </a:pPr>
            <a:r>
              <a:rPr lang="en-US" sz="2000" dirty="0" smtClean="0"/>
              <a:t>Can I create and manage my own online identity?</a:t>
            </a:r>
          </a:p>
          <a:p>
            <a:pPr>
              <a:spcBef>
                <a:spcPts val="1200"/>
              </a:spcBef>
            </a:pPr>
            <a:r>
              <a:rPr lang="en-US" sz="2000" dirty="0" smtClean="0"/>
              <a:t>Can I delete it and have it forgotten, or transfer it when I want to?</a:t>
            </a:r>
          </a:p>
          <a:p>
            <a:pPr>
              <a:spcBef>
                <a:spcPts val="1200"/>
              </a:spcBef>
            </a:pPr>
            <a:r>
              <a:rPr lang="en-US" sz="2000" dirty="0" smtClean="0"/>
              <a:t>Can I use it with any service or person and be able to negotiate a trust relationship, without having to enter into prior agreements?</a:t>
            </a:r>
          </a:p>
          <a:p>
            <a:pPr>
              <a:spcBef>
                <a:spcPts val="1200"/>
              </a:spcBef>
            </a:pPr>
            <a:r>
              <a:rPr lang="en-US" sz="2000" dirty="0" smtClean="0"/>
              <a:t>Can I use it anonymously or pseudonymously?</a:t>
            </a:r>
          </a:p>
          <a:p>
            <a:pPr>
              <a:spcBef>
                <a:spcPts val="1200"/>
              </a:spcBef>
            </a:pPr>
            <a:r>
              <a:rPr lang="en-US" sz="2000" dirty="0" smtClean="0"/>
              <a:t>Can I choose which verified and verifiable attributes to bind with it, from the data source I prefer? Can I change those bindings?</a:t>
            </a:r>
          </a:p>
          <a:p>
            <a:pPr>
              <a:spcBef>
                <a:spcPts val="1200"/>
              </a:spcBef>
            </a:pPr>
            <a:r>
              <a:rPr lang="en-US" sz="2000" dirty="0" smtClean="0"/>
              <a:t>Can I choose which attributes to disclose, when, and to whom? Can I change these preferences at will?</a:t>
            </a:r>
          </a:p>
          <a:p>
            <a:pPr>
              <a:spcBef>
                <a:spcPts val="1200"/>
              </a:spcBef>
            </a:pPr>
            <a:r>
              <a:rPr lang="en-US" sz="2000" dirty="0" smtClean="0"/>
              <a:t>Can I have these facilities offered to me as a service which safeguards my privacy, without unsolicited profiling and unchecked data storage?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Individualized Digital Identity (INDI)</a:t>
            </a:r>
            <a:endParaRPr lang="el-GR" dirty="0"/>
          </a:p>
        </p:txBody>
      </p:sp>
      <p:sp>
        <p:nvSpPr>
          <p:cNvPr id="3" name="Content Placeholder 2"/>
          <p:cNvSpPr>
            <a:spLocks noGrp="1"/>
          </p:cNvSpPr>
          <p:nvPr>
            <p:ph idx="1"/>
          </p:nvPr>
        </p:nvSpPr>
        <p:spPr>
          <a:xfrm>
            <a:off x="395288" y="1557338"/>
            <a:ext cx="8229600" cy="4968006"/>
          </a:xfrm>
        </p:spPr>
        <p:txBody>
          <a:bodyPr>
            <a:normAutofit fontScale="77500" lnSpcReduction="20000"/>
          </a:bodyPr>
          <a:lstStyle/>
          <a:p>
            <a:pPr>
              <a:spcBef>
                <a:spcPts val="1200"/>
              </a:spcBef>
            </a:pPr>
            <a:r>
              <a:rPr lang="en-GB" dirty="0" smtClean="0"/>
              <a:t>INDI: a self-created digital identity</a:t>
            </a:r>
            <a:endParaRPr lang="el-GR" dirty="0" smtClean="0"/>
          </a:p>
          <a:p>
            <a:pPr lvl="1">
              <a:spcBef>
                <a:spcPts val="1200"/>
              </a:spcBef>
            </a:pPr>
            <a:r>
              <a:rPr lang="en-GB" dirty="0" smtClean="0"/>
              <a:t>Self-managed throughout its lifecycle (creation, change, management, revocation etc.)</a:t>
            </a:r>
            <a:endParaRPr lang="el-GR" dirty="0" smtClean="0"/>
          </a:p>
          <a:p>
            <a:pPr lvl="2">
              <a:spcBef>
                <a:spcPts val="1200"/>
              </a:spcBef>
            </a:pPr>
            <a:r>
              <a:rPr lang="en-GB" dirty="0" smtClean="0"/>
              <a:t>Either with IT system support in the domain of the individual</a:t>
            </a:r>
            <a:endParaRPr lang="el-GR" dirty="0" smtClean="0"/>
          </a:p>
          <a:p>
            <a:pPr lvl="2">
              <a:spcBef>
                <a:spcPts val="1200"/>
              </a:spcBef>
            </a:pPr>
            <a:r>
              <a:rPr lang="en-GB" dirty="0" smtClean="0"/>
              <a:t>Or through the support of an “Operator” under a service model</a:t>
            </a:r>
            <a:endParaRPr lang="el-GR" dirty="0" smtClean="0"/>
          </a:p>
          <a:p>
            <a:pPr lvl="1">
              <a:spcBef>
                <a:spcPts val="1200"/>
              </a:spcBef>
            </a:pPr>
            <a:r>
              <a:rPr lang="en-GB" dirty="0" smtClean="0"/>
              <a:t>Verified and verifiable  attributes</a:t>
            </a:r>
            <a:endParaRPr lang="el-GR" dirty="0" smtClean="0"/>
          </a:p>
          <a:p>
            <a:pPr lvl="2">
              <a:spcBef>
                <a:spcPts val="1200"/>
              </a:spcBef>
            </a:pPr>
            <a:r>
              <a:rPr lang="en-GB" dirty="0" smtClean="0"/>
              <a:t> Verified against authoritative or other data sources</a:t>
            </a:r>
            <a:endParaRPr lang="el-GR" dirty="0" smtClean="0"/>
          </a:p>
          <a:p>
            <a:pPr lvl="2">
              <a:spcBef>
                <a:spcPts val="1200"/>
              </a:spcBef>
            </a:pPr>
            <a:r>
              <a:rPr lang="en-GB" dirty="0" smtClean="0"/>
              <a:t>Verifiable only when, and to the degree that, the user chooses</a:t>
            </a:r>
            <a:endParaRPr lang="el-GR" dirty="0" smtClean="0"/>
          </a:p>
          <a:p>
            <a:pPr>
              <a:spcBef>
                <a:spcPts val="1200"/>
              </a:spcBef>
            </a:pPr>
            <a:r>
              <a:rPr lang="en-GB" dirty="0" smtClean="0"/>
              <a:t>User presents the INDI to Relying Parties:</a:t>
            </a:r>
          </a:p>
          <a:p>
            <a:pPr lvl="1">
              <a:spcBef>
                <a:spcPts val="1200"/>
              </a:spcBef>
            </a:pPr>
            <a:r>
              <a:rPr lang="en-GB" dirty="0" smtClean="0"/>
              <a:t>Legal entities in the context of agreements and service transactions</a:t>
            </a:r>
            <a:endParaRPr lang="el-GR" dirty="0" smtClean="0"/>
          </a:p>
          <a:p>
            <a:pPr lvl="1">
              <a:spcBef>
                <a:spcPts val="1200"/>
              </a:spcBef>
            </a:pPr>
            <a:r>
              <a:rPr lang="en-GB" dirty="0" smtClean="0"/>
              <a:t>Physical persons, in the context of online transactions and/or communicates</a:t>
            </a:r>
            <a:endParaRPr lang="el-G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pPr>
              <a:defRPr/>
            </a:pPr>
            <a:fld id="{191A320F-DA2C-4D25-8522-5B0821882492}" type="slidenum">
              <a:rPr lang="de-DE"/>
              <a:pPr>
                <a:defRPr/>
              </a:pPr>
              <a:t>9</a:t>
            </a:fld>
            <a:endParaRPr lang="de-DE"/>
          </a:p>
        </p:txBody>
      </p:sp>
      <p:sp>
        <p:nvSpPr>
          <p:cNvPr id="4100" name="Rectangle 2"/>
          <p:cNvSpPr>
            <a:spLocks noGrp="1" noChangeArrowheads="1"/>
          </p:cNvSpPr>
          <p:nvPr>
            <p:ph type="title"/>
          </p:nvPr>
        </p:nvSpPr>
        <p:spPr/>
        <p:txBody>
          <a:bodyPr/>
          <a:lstStyle/>
          <a:p>
            <a:pPr eaLnBrk="1" hangingPunct="1"/>
            <a:r>
              <a:rPr lang="en-US" smtClean="0"/>
              <a:t>User Centric Communication </a:t>
            </a:r>
          </a:p>
        </p:txBody>
      </p:sp>
      <p:graphicFrame>
        <p:nvGraphicFramePr>
          <p:cNvPr id="4098" name="Object 3"/>
          <p:cNvGraphicFramePr>
            <a:graphicFrameLocks noChangeAspect="1"/>
          </p:cNvGraphicFramePr>
          <p:nvPr>
            <p:ph idx="1"/>
          </p:nvPr>
        </p:nvGraphicFramePr>
        <p:xfrm>
          <a:off x="1646238" y="2936875"/>
          <a:ext cx="5734050" cy="2928938"/>
        </p:xfrm>
        <a:graphic>
          <a:graphicData uri="http://schemas.openxmlformats.org/presentationml/2006/ole">
            <p:oleObj spid="_x0000_s62466" name="Visio" r:id="rId3" imgW="8677585" imgH="4897612" progId="">
              <p:embed/>
            </p:oleObj>
          </a:graphicData>
        </a:graphic>
      </p:graphicFrame>
      <p:sp>
        <p:nvSpPr>
          <p:cNvPr id="4101" name="Rectangle 4"/>
          <p:cNvSpPr>
            <a:spLocks noChangeArrowheads="1"/>
          </p:cNvSpPr>
          <p:nvPr/>
        </p:nvSpPr>
        <p:spPr bwMode="auto">
          <a:xfrm>
            <a:off x="460375" y="1773238"/>
            <a:ext cx="8223250" cy="4092575"/>
          </a:xfrm>
          <a:prstGeom prst="rect">
            <a:avLst/>
          </a:prstGeom>
          <a:noFill/>
          <a:ln w="9525">
            <a:noFill/>
            <a:miter lim="800000"/>
            <a:headEnd/>
            <a:tailEnd/>
          </a:ln>
        </p:spPr>
        <p:txBody>
          <a:bodyPr lIns="0" tIns="0" rIns="0" bIns="0"/>
          <a:lstStyle/>
          <a:p>
            <a:pPr marL="268288" lvl="1" indent="-266700">
              <a:spcAft>
                <a:spcPct val="40000"/>
              </a:spcAft>
              <a:buClr>
                <a:schemeClr val="tx2"/>
              </a:buClr>
              <a:buFont typeface="Wingdings" pitchFamily="2" charset="2"/>
              <a:buChar char="n"/>
            </a:pPr>
            <a:r>
              <a:rPr lang="en-US" sz="2000" dirty="0"/>
              <a:t>No direct communication of identity information between services!</a:t>
            </a:r>
          </a:p>
          <a:p>
            <a:pPr marL="268288" lvl="1" indent="-266700">
              <a:spcAft>
                <a:spcPct val="40000"/>
              </a:spcAft>
              <a:buClr>
                <a:schemeClr val="tx2"/>
              </a:buClr>
              <a:buFont typeface="Wingdings" pitchFamily="2" charset="2"/>
              <a:buChar char="n"/>
            </a:pPr>
            <a:r>
              <a:rPr lang="en-US" sz="2000" dirty="0"/>
              <a:t>Identity (related) information is always requested and distributed by the User Agent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INI PPT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9D15DAC426A74E91982A7A3C20D1B9" ma:contentTypeVersion="4" ma:contentTypeDescription="Create a new document." ma:contentTypeScope="" ma:versionID="17454a831a91144736c0f0b9b46872fe">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0a370456390dc8c2763c4626a714d79b"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9390D98-C85F-47A4-965E-8D6140F610B1}"/>
</file>

<file path=customXml/itemProps2.xml><?xml version="1.0" encoding="utf-8"?>
<ds:datastoreItem xmlns:ds="http://schemas.openxmlformats.org/officeDocument/2006/customXml" ds:itemID="{8D106E30-86DE-4EC4-A0D4-EBC970B5A4A4}"/>
</file>

<file path=customXml/itemProps3.xml><?xml version="1.0" encoding="utf-8"?>
<ds:datastoreItem xmlns:ds="http://schemas.openxmlformats.org/officeDocument/2006/customXml" ds:itemID="{1D77EF6B-6570-40FF-A64B-6F3761925065}"/>
</file>

<file path=docProps/app.xml><?xml version="1.0" encoding="utf-8"?>
<Properties xmlns="http://schemas.openxmlformats.org/officeDocument/2006/extended-properties" xmlns:vt="http://schemas.openxmlformats.org/officeDocument/2006/docPropsVTypes">
  <Template>GINI PPT template</Template>
  <TotalTime>7196</TotalTime>
  <Words>2332</Words>
  <Application>Microsoft Office PowerPoint</Application>
  <PresentationFormat>On-screen Show (4:3)</PresentationFormat>
  <Paragraphs>286</Paragraphs>
  <Slides>36</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39" baseType="lpstr">
      <vt:lpstr>GINI PPT template</vt:lpstr>
      <vt:lpstr>Visio</vt:lpstr>
      <vt:lpstr>Bitmap Image</vt:lpstr>
      <vt:lpstr>Slide 1</vt:lpstr>
      <vt:lpstr>Developed against the backdrop of:</vt:lpstr>
      <vt:lpstr>What is GINI?</vt:lpstr>
      <vt:lpstr>The User Perspective</vt:lpstr>
      <vt:lpstr>Slide 5</vt:lpstr>
      <vt:lpstr>Internet Megatrends</vt:lpstr>
      <vt:lpstr>Motivational Drivers:  User-centricity considerations</vt:lpstr>
      <vt:lpstr>The Individualized Digital Identity (INDI)</vt:lpstr>
      <vt:lpstr>User Centric Communication </vt:lpstr>
      <vt:lpstr>Grouping of Services (GINI Operator Model)</vt:lpstr>
      <vt:lpstr>Protocols</vt:lpstr>
      <vt:lpstr>Overview of the INDI ecosystem</vt:lpstr>
      <vt:lpstr>INDI Operators in a  Multi-Party Ecosystem</vt:lpstr>
      <vt:lpstr>Identity Claims-as-a-Service:  Using an INDI through an Operator</vt:lpstr>
      <vt:lpstr>Slide 15</vt:lpstr>
      <vt:lpstr>New Privacy Regulation in the EU</vt:lpstr>
      <vt:lpstr>The “Calling Home” Problem</vt:lpstr>
      <vt:lpstr>Business Models for INDI Operators</vt:lpstr>
      <vt:lpstr>INDI ecosystem as a market</vt:lpstr>
      <vt:lpstr>INDI business models should bring value for users</vt:lpstr>
      <vt:lpstr>INDI business models should bring value for relying parties</vt:lpstr>
      <vt:lpstr>And what about value to data sources?</vt:lpstr>
      <vt:lpstr>Are there any Operators around?</vt:lpstr>
      <vt:lpstr>Slide 24</vt:lpstr>
      <vt:lpstr>Stakeholder landscape</vt:lpstr>
      <vt:lpstr>Gaps and Recommendations</vt:lpstr>
      <vt:lpstr>Roadmap - Development</vt:lpstr>
      <vt:lpstr>Questions on Privacy Enhancement</vt:lpstr>
      <vt:lpstr>Questions on Operator Business Models</vt:lpstr>
      <vt:lpstr>Questions on Policy and Governance</vt:lpstr>
      <vt:lpstr>Slide 31</vt:lpstr>
      <vt:lpstr>Slide 32</vt:lpstr>
      <vt:lpstr>Recommendations for R&amp;D:</vt:lpstr>
      <vt:lpstr>Recommendations for Policy</vt:lpstr>
      <vt:lpstr>Recommendations for Industry</vt:lpstr>
      <vt:lpstr>We invite your thoughts about the “key questions”  outlined in the GINI Position Document Please ask for a copy   Contributions will be acknowledged and referenced in the GINI reports to the European Commission,  soon to be made publicly available.  Please send your views to info@iked.org   More info at www.gini-sa.eu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lld</dc:creator>
  <cp:lastModifiedBy>Thomas</cp:lastModifiedBy>
  <cp:revision>458</cp:revision>
  <dcterms:created xsi:type="dcterms:W3CDTF">2011-06-30T09:31:20Z</dcterms:created>
  <dcterms:modified xsi:type="dcterms:W3CDTF">2012-08-31T09:58:18Z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0x0101003E9D15DAC426A74E91982A7A3C20D1B9</vt:lpwstr>
  </property>
</Properties>
</file>