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5" r:id="rId9"/>
    <p:sldId id="287" r:id="rId10"/>
    <p:sldId id="276" r:id="rId11"/>
    <p:sldId id="289" r:id="rId12"/>
    <p:sldId id="290" r:id="rId13"/>
    <p:sldId id="266" r:id="rId14"/>
    <p:sldId id="271" r:id="rId15"/>
    <p:sldId id="272" r:id="rId16"/>
    <p:sldId id="275" r:id="rId17"/>
    <p:sldId id="286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6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FA13C-CAFD-4617-B7D0-E6CDB61EEAF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BFD1B-F614-4F68-952D-10E5F5A92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16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AA99A-1264-4B0F-B131-7999E770FAFE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EE73-1A63-4E60-AA6A-8EA36786D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3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EE73-1A63-4E60-AA6A-8EA36786D3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6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ITU: Committed to connecting the world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fld id="{9CD183D4-518F-4F63-B0A8-906EA7A4B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/>
              <a:t>ITU: Committed to connecting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	</a:t>
            </a:r>
            <a:fld id="{397643A6-3E12-4A89-BF95-79A8D7A66D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 descr="ITU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424" y="6093296"/>
            <a:ext cx="585788" cy="647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en/ITU-T/extcoop/ci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&#8204;&#8204;photos/&#8204;reana/323891050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" TargetMode="External"/><Relationship Id="rId2" Type="http://schemas.openxmlformats.org/officeDocument/2006/relationships/hyperlink" Target="mailto:reinhard.scholl@itu.i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tu.int/pub/R-HDB-49-200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focusgroups/car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go/dd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en/ITU-T/focusgroups/distrac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Collaboration on Automotive, ITS and Standards</a:t>
            </a:r>
            <a:br>
              <a:rPr lang="en-US" dirty="0" smtClean="0"/>
            </a:br>
            <a:r>
              <a:rPr lang="en-US" sz="3600" b="1" i="1" dirty="0" smtClean="0"/>
              <a:t>ITS security – a topic for Study Group 17?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Reinhard Scholl</a:t>
            </a:r>
          </a:p>
          <a:p>
            <a:r>
              <a:rPr lang="en-US" sz="2000" dirty="0" smtClean="0"/>
              <a:t>Deputy to the Director, </a:t>
            </a:r>
          </a:p>
          <a:p>
            <a:r>
              <a:rPr lang="en-US" sz="2000" dirty="0" smtClean="0"/>
              <a:t>Chief, Standardization Policy Dept.</a:t>
            </a:r>
          </a:p>
          <a:p>
            <a:r>
              <a:rPr lang="en-US" sz="2000" dirty="0" smtClean="0"/>
              <a:t>ITU Telecommunication Standardization Bureau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Fully Networked Car workshop</a:t>
            </a:r>
          </a:p>
          <a:p>
            <a:pPr lvl="1"/>
            <a:r>
              <a:rPr lang="en-US" dirty="0" smtClean="0"/>
              <a:t>Jointly organized by ISO, IEC and ITU</a:t>
            </a:r>
          </a:p>
          <a:p>
            <a:pPr lvl="1"/>
            <a:r>
              <a:rPr lang="en-US" dirty="0" smtClean="0"/>
              <a:t>Strategic venue: International Motor Show, Geneva</a:t>
            </a:r>
          </a:p>
          <a:p>
            <a:pPr lvl="1"/>
            <a:r>
              <a:rPr lang="en-US" dirty="0" smtClean="0"/>
              <a:t>Meeting place of major industry representatives (automotive, ICT, ITS), R&amp;D and standards makers</a:t>
            </a:r>
          </a:p>
          <a:p>
            <a:pPr lvl="1"/>
            <a:r>
              <a:rPr lang="en-US" b="1" dirty="0"/>
              <a:t>“The Future of Vehicles” (7-8 March 2012)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5300811"/>
            <a:ext cx="2857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80049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373216"/>
            <a:ext cx="63529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4541" y="5373216"/>
            <a:ext cx="72264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Collaboration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on ITS Communication Standards</a:t>
            </a:r>
          </a:p>
          <a:p>
            <a:pPr lvl="1"/>
            <a:r>
              <a:rPr lang="en-US" dirty="0"/>
              <a:t>to provide a </a:t>
            </a:r>
            <a:r>
              <a:rPr lang="en-US" b="1" i="1" dirty="0"/>
              <a:t>globally recognized forum</a:t>
            </a:r>
            <a:r>
              <a:rPr lang="en-US" dirty="0"/>
              <a:t> for the creation of an </a:t>
            </a:r>
            <a:r>
              <a:rPr lang="en-US" b="1" i="1" dirty="0"/>
              <a:t>internationally accepted, globally harmonized set of ITS communication standards</a:t>
            </a:r>
            <a:r>
              <a:rPr lang="en-US" dirty="0"/>
              <a:t> of the highest quality in the most expeditious manner possible to </a:t>
            </a:r>
            <a:r>
              <a:rPr lang="en-US" b="1" i="1" dirty="0"/>
              <a:t>enable the rapid deployment of fully interoperable ITS communication-related products and services</a:t>
            </a:r>
            <a:r>
              <a:rPr lang="en-US" dirty="0"/>
              <a:t> in the global </a:t>
            </a:r>
            <a:r>
              <a:rPr lang="en-US" dirty="0" smtClean="0"/>
              <a:t>marketplace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ITU: Committed to connecting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Collaboration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Collaboration on ITS Communication Standards</a:t>
            </a:r>
          </a:p>
          <a:p>
            <a:pPr lvl="1"/>
            <a:r>
              <a:rPr lang="en-US" dirty="0" smtClean="0"/>
              <a:t>Suggested work items include: </a:t>
            </a:r>
          </a:p>
          <a:p>
            <a:pPr lvl="2"/>
            <a:r>
              <a:rPr lang="en-US" dirty="0" smtClean="0"/>
              <a:t>Study </a:t>
            </a:r>
            <a:r>
              <a:rPr lang="en-US" b="1" dirty="0" smtClean="0"/>
              <a:t>ITS </a:t>
            </a:r>
            <a:r>
              <a:rPr lang="en-US" b="1" dirty="0"/>
              <a:t>application requirements</a:t>
            </a:r>
            <a:r>
              <a:rPr lang="en-US" dirty="0"/>
              <a:t> so that needed communication capabilities and performance can be properly defined. </a:t>
            </a:r>
            <a:endParaRPr lang="en-US" dirty="0" smtClean="0"/>
          </a:p>
          <a:p>
            <a:pPr lvl="2"/>
            <a:r>
              <a:rPr lang="en-US" dirty="0" smtClean="0"/>
              <a:t>Perform </a:t>
            </a:r>
            <a:r>
              <a:rPr lang="en-US" dirty="0"/>
              <a:t>a </a:t>
            </a:r>
            <a:r>
              <a:rPr lang="en-US" b="1" dirty="0"/>
              <a:t>gap analysis and quality assessment of current ITS communications standards</a:t>
            </a:r>
            <a:r>
              <a:rPr lang="en-US" dirty="0"/>
              <a:t> and create an action plan to address identified needs</a:t>
            </a:r>
            <a:r>
              <a:rPr lang="en-US" dirty="0" smtClean="0"/>
              <a:t>.</a:t>
            </a:r>
          </a:p>
          <a:p>
            <a:pPr lvl="2"/>
            <a:r>
              <a:rPr lang="en-GB" dirty="0" smtClean="0"/>
              <a:t>Create complete</a:t>
            </a:r>
            <a:r>
              <a:rPr lang="en-GB" dirty="0"/>
              <a:t>, coherent and effective package of </a:t>
            </a:r>
            <a:r>
              <a:rPr lang="en-GB" b="1" dirty="0"/>
              <a:t>security frameworks and standards</a:t>
            </a:r>
            <a:r>
              <a:rPr lang="en-GB" dirty="0"/>
              <a:t> for use within ITS </a:t>
            </a:r>
            <a:r>
              <a:rPr lang="en-GB" dirty="0" smtClean="0"/>
              <a:t>communications</a:t>
            </a:r>
            <a:endParaRPr lang="en-GB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Next Meeting: </a:t>
            </a:r>
            <a:r>
              <a:rPr lang="en-US" b="1" dirty="0" smtClean="0"/>
              <a:t>3 April, Troy, Michigan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Open to ITU members and </a:t>
            </a:r>
            <a:r>
              <a:rPr lang="en-US" dirty="0" smtClean="0">
                <a:solidFill>
                  <a:srgbClr val="000000"/>
                </a:solidFill>
              </a:rPr>
              <a:t>non-members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For more information, see</a:t>
            </a:r>
            <a:br>
              <a:rPr lang="en-US" i="1" dirty="0">
                <a:solidFill>
                  <a:srgbClr val="000000"/>
                </a:solidFill>
              </a:rPr>
            </a:br>
            <a:r>
              <a:rPr lang="en-US" i="1" dirty="0" smtClean="0">
                <a:solidFill>
                  <a:srgbClr val="000000"/>
                </a:solidFill>
                <a:hlinkClick r:id="rId2"/>
              </a:rPr>
              <a:t>www.itu.int/en/ITU-T/extcoop/cits/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ITU: Committed to connecting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 for future and global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V2X communications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ICT and road safety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Information security and 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Electric mobility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→"/>
            </a:pPr>
            <a:r>
              <a:rPr lang="en-US" dirty="0" smtClean="0"/>
              <a:t>	These trends are interrelated to a large extent</a:t>
            </a:r>
          </a:p>
          <a:p>
            <a:pPr lvl="1">
              <a:buFont typeface="Arial" pitchFamily="34" charset="0"/>
              <a:buChar char="→"/>
            </a:pPr>
            <a:r>
              <a:rPr lang="en-US" dirty="0" smtClean="0"/>
              <a:t>	In global spotlight: Huge interest from governments, 	regulators, different sectors (automotive, ICT, 	utilities, etc.)</a:t>
            </a:r>
          </a:p>
          <a:p>
            <a:pPr lvl="1">
              <a:buFont typeface="Arial" pitchFamily="34" charset="0"/>
              <a:buChar char="→"/>
            </a:pPr>
            <a:r>
              <a:rPr lang="en-US" dirty="0" smtClean="0"/>
              <a:t>	Global and inclusive approach to standardization 	desirable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security and ITS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Modern vehicles feature high range of ICT and sometimes more software than a fighter jet</a:t>
            </a:r>
          </a:p>
          <a:p>
            <a:r>
              <a:rPr lang="en-US" dirty="0" smtClean="0"/>
              <a:t>Integration of personal nomadic devices may open </a:t>
            </a:r>
            <a:r>
              <a:rPr lang="en-US" i="1" dirty="0" smtClean="0"/>
              <a:t>doors</a:t>
            </a:r>
            <a:r>
              <a:rPr lang="en-US" dirty="0" smtClean="0"/>
              <a:t> to intruders and malicious code</a:t>
            </a:r>
          </a:p>
          <a:p>
            <a:r>
              <a:rPr lang="en-US" dirty="0" smtClean="0"/>
              <a:t>Information security needs to be safeguarded for vehicles and ITS infrastructure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249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48223" y="4346520"/>
            <a:ext cx="2448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Altered Road Sign by TIA, </a:t>
            </a:r>
            <a:r>
              <a:rPr lang="en-US" sz="1400" i="1" u="sng" dirty="0" smtClean="0">
                <a:hlinkClick r:id="rId3"/>
              </a:rPr>
              <a:t>http://www.flickr.com/‌‌photos/‌</a:t>
            </a:r>
            <a:r>
              <a:rPr lang="en-US" sz="1400" i="1" u="sng" dirty="0" err="1" smtClean="0">
                <a:hlinkClick r:id="rId3"/>
              </a:rPr>
              <a:t>reana</a:t>
            </a:r>
            <a:r>
              <a:rPr lang="en-US" sz="1400" i="1" u="sng" dirty="0" smtClean="0">
                <a:hlinkClick r:id="rId3"/>
              </a:rPr>
              <a:t>/3238910501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security and ITS – work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Assess information security risks associated with </a:t>
            </a:r>
            <a:r>
              <a:rPr lang="en-US" dirty="0" smtClean="0"/>
              <a:t>ITS</a:t>
            </a:r>
            <a:endParaRPr lang="en-US" dirty="0"/>
          </a:p>
          <a:p>
            <a:pPr lvl="0"/>
            <a:r>
              <a:rPr lang="en-US" dirty="0"/>
              <a:t>Standardize information security framework and architecture for </a:t>
            </a:r>
            <a:r>
              <a:rPr lang="en-US" dirty="0" smtClean="0"/>
              <a:t>ITS</a:t>
            </a:r>
            <a:endParaRPr lang="en-US" dirty="0"/>
          </a:p>
          <a:p>
            <a:r>
              <a:rPr lang="en-US" dirty="0"/>
              <a:t>Study implications of privacy issues for ITS, develop privacy-enhancing tools, guidelines and </a:t>
            </a:r>
            <a:r>
              <a:rPr lang="en-US" dirty="0" smtClean="0"/>
              <a:t>frameworks</a:t>
            </a:r>
          </a:p>
          <a:p>
            <a:r>
              <a:rPr lang="en-US" sz="4000" b="1" i="1" dirty="0" smtClean="0"/>
              <a:t>A topic for ITU-T Study Group 17?</a:t>
            </a:r>
            <a:endParaRPr lang="en-US" sz="40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ITS have come a long way, the field is evolving quickly</a:t>
            </a:r>
          </a:p>
          <a:p>
            <a:r>
              <a:rPr lang="en-US" dirty="0" smtClean="0"/>
              <a:t>ITS standardization activities and solutions are rather </a:t>
            </a:r>
            <a:r>
              <a:rPr lang="en-US" dirty="0" err="1" smtClean="0"/>
              <a:t>siloed</a:t>
            </a:r>
            <a:r>
              <a:rPr lang="en-US" dirty="0" smtClean="0"/>
              <a:t> in scope, participation and region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Global, inclusive and collaborative approach towards ITS standardization is needed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933056"/>
            <a:ext cx="8229600" cy="2193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ITU has experience in standardization in areas related to ITS, automotive and ICT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ITU can bring together major ITS stakeholders, from governments to industry, from all around the world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Proposal of 4 areas for investigation /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reinhard.scholl@itu.int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Website: </a:t>
            </a:r>
            <a:r>
              <a:rPr lang="en-US" dirty="0" smtClean="0">
                <a:hlinkClick r:id="rId3"/>
              </a:rPr>
              <a:t>www.itu.int/ITU-T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40+ years of ITS research and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Research in electronic route guidance systems since 1960’s</a:t>
            </a:r>
          </a:p>
          <a:p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DRIVE – Dedicated Road Infrastructure for Vehicle Safety in Europe (1985)</a:t>
            </a:r>
          </a:p>
          <a:p>
            <a:pPr lvl="1"/>
            <a:r>
              <a:rPr lang="en-US" dirty="0" smtClean="0"/>
              <a:t>PROMETHEUS - Program </a:t>
            </a:r>
            <a:r>
              <a:rPr lang="en-US" dirty="0"/>
              <a:t>for European Traffic with Highest </a:t>
            </a:r>
            <a:r>
              <a:rPr lang="en-US" dirty="0" smtClean="0"/>
              <a:t>Efficiency and </a:t>
            </a:r>
            <a:r>
              <a:rPr lang="en-US" dirty="0"/>
              <a:t>Unprecedented </a:t>
            </a:r>
            <a:r>
              <a:rPr lang="en-US" dirty="0" smtClean="0"/>
              <a:t>Safety (1986)</a:t>
            </a:r>
          </a:p>
          <a:p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CACS – Comprehensive Automobile Traffic Control System (1973)</a:t>
            </a:r>
          </a:p>
          <a:p>
            <a:pPr lvl="1"/>
            <a:r>
              <a:rPr lang="en-US" dirty="0" smtClean="0"/>
              <a:t>RACS – Road/Automobile Communication System (1984)</a:t>
            </a:r>
          </a:p>
          <a:p>
            <a:pPr lvl="1"/>
            <a:r>
              <a:rPr lang="en-US" dirty="0" smtClean="0"/>
              <a:t>AMTICS – Advanced Mobile Traffic Information and Communication System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2204864"/>
            <a:ext cx="4176016" cy="277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ITS standardization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2305616"/>
            <a:ext cx="489654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Existing ITS standardization activities are </a:t>
            </a:r>
            <a:r>
              <a:rPr lang="en-US" sz="2800" dirty="0" err="1" smtClean="0"/>
              <a:t>siloed</a:t>
            </a:r>
            <a:r>
              <a:rPr lang="en-US" sz="2800" dirty="0" smtClean="0"/>
              <a:t>: </a:t>
            </a:r>
            <a:r>
              <a:rPr lang="en-US" sz="2800" i="1" dirty="0" smtClean="0"/>
              <a:t>narrow in scope, exclusive in participation, geographically limited in outcome</a:t>
            </a:r>
            <a:endParaRPr lang="en-US" sz="28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116492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924495" cy="8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1584176" cy="8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789040"/>
            <a:ext cx="1368152" cy="67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013176"/>
            <a:ext cx="1080120" cy="6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276872"/>
            <a:ext cx="720080" cy="81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 r="71147"/>
          <a:stretch>
            <a:fillRect/>
          </a:stretch>
        </p:blipFill>
        <p:spPr bwMode="auto">
          <a:xfrm>
            <a:off x="2627784" y="4630266"/>
            <a:ext cx="786011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479715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4581128"/>
            <a:ext cx="1561356" cy="5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125377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ITS standardization 2011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governments and regulators</a:t>
            </a:r>
          </a:p>
          <a:p>
            <a:pPr lvl="1"/>
            <a:r>
              <a:rPr lang="en-US" dirty="0" smtClean="0"/>
              <a:t>Focus on road safety, environment, etc.</a:t>
            </a:r>
          </a:p>
          <a:p>
            <a:pPr lvl="1"/>
            <a:r>
              <a:rPr lang="en-US" dirty="0" smtClean="0"/>
              <a:t>Different departments involved</a:t>
            </a:r>
          </a:p>
          <a:p>
            <a:pPr lvl="2"/>
            <a:r>
              <a:rPr lang="en-US" dirty="0" smtClean="0"/>
              <a:t>Transportation</a:t>
            </a:r>
          </a:p>
          <a:p>
            <a:pPr lvl="2"/>
            <a:r>
              <a:rPr lang="en-US" dirty="0" smtClean="0"/>
              <a:t>Commerce</a:t>
            </a:r>
          </a:p>
          <a:p>
            <a:pPr lvl="2"/>
            <a:r>
              <a:rPr lang="en-US" dirty="0" smtClean="0"/>
              <a:t>Communications</a:t>
            </a:r>
          </a:p>
          <a:p>
            <a:pPr lvl="2"/>
            <a:r>
              <a:rPr lang="en-US" dirty="0" smtClean="0"/>
              <a:t>Environment</a:t>
            </a:r>
          </a:p>
          <a:p>
            <a:pPr lvl="2"/>
            <a:r>
              <a:rPr lang="en-US" dirty="0" smtClean="0"/>
              <a:t>Health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industry</a:t>
            </a:r>
          </a:p>
          <a:p>
            <a:pPr lvl="1"/>
            <a:r>
              <a:rPr lang="en-US" dirty="0" smtClean="0"/>
              <a:t>Global vehicle markets</a:t>
            </a:r>
          </a:p>
          <a:p>
            <a:pPr lvl="1"/>
            <a:r>
              <a:rPr lang="en-US" dirty="0" smtClean="0"/>
              <a:t>Increasing mobility of people</a:t>
            </a:r>
          </a:p>
          <a:p>
            <a:pPr lvl="1"/>
            <a:r>
              <a:rPr lang="en-US" dirty="0" smtClean="0"/>
              <a:t>Different sectors involved</a:t>
            </a:r>
          </a:p>
          <a:p>
            <a:pPr lvl="2"/>
            <a:r>
              <a:rPr lang="en-US" dirty="0" smtClean="0"/>
              <a:t>Automotive</a:t>
            </a:r>
          </a:p>
          <a:p>
            <a:pPr lvl="2"/>
            <a:r>
              <a:rPr lang="en-US" dirty="0" smtClean="0"/>
              <a:t>ICT</a:t>
            </a:r>
          </a:p>
          <a:p>
            <a:pPr lvl="2"/>
            <a:r>
              <a:rPr lang="en-US" dirty="0" smtClean="0"/>
              <a:t>Utilities</a:t>
            </a:r>
          </a:p>
          <a:p>
            <a:pPr lvl="2"/>
            <a:r>
              <a:rPr lang="en-US" dirty="0" smtClean="0"/>
              <a:t>Insurance</a:t>
            </a:r>
          </a:p>
          <a:p>
            <a:pPr lvl="2"/>
            <a:r>
              <a:rPr lang="en-US" dirty="0" smtClean="0"/>
              <a:t>etc.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related </a:t>
            </a:r>
            <a:r>
              <a:rPr lang="en-US" dirty="0" smtClean="0"/>
              <a:t>ITU work: Wireless vehicular communications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ITU Radiocommunication Sector (ITU-R):</a:t>
            </a:r>
          </a:p>
          <a:p>
            <a:pPr lvl="1"/>
            <a:r>
              <a:rPr lang="en-US" dirty="0" smtClean="0"/>
              <a:t>Responsible for the management of RF spectrum and satellite orbits</a:t>
            </a:r>
          </a:p>
          <a:p>
            <a:pPr lvl="2"/>
            <a:r>
              <a:rPr lang="en-US" dirty="0" smtClean="0"/>
              <a:t>Basis for the functioning of any wireless communication in ITS</a:t>
            </a:r>
          </a:p>
          <a:p>
            <a:pPr lvl="2"/>
            <a:r>
              <a:rPr lang="en-US" dirty="0" smtClean="0"/>
              <a:t>Enables applications based on services such as the global positioning system (GPS)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357748"/>
            <a:ext cx="3617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600" dirty="0" smtClean="0"/>
              <a:t>Handbook on Land Mobile and ITS</a:t>
            </a:r>
            <a:br>
              <a:rPr lang="en-US" sz="1600" dirty="0" smtClean="0"/>
            </a:br>
            <a:r>
              <a:rPr lang="en-US" sz="1600" dirty="0" smtClean="0">
                <a:hlinkClick r:id="rId2"/>
              </a:rPr>
              <a:t>http://www.itu.int/pub/R-HDB-49-2006</a:t>
            </a:r>
            <a:endParaRPr lang="en-US" sz="1600" dirty="0" smtClean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1712021"/>
            <a:ext cx="2519363" cy="35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related ITU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Performance, QoS and </a:t>
            </a:r>
            <a:r>
              <a:rPr lang="en-US" dirty="0" err="1"/>
              <a:t>QoE</a:t>
            </a:r>
            <a:r>
              <a:rPr lang="en-US" dirty="0"/>
              <a:t> </a:t>
            </a:r>
            <a:r>
              <a:rPr lang="en-US" dirty="0" smtClean="0"/>
              <a:t>(SG 12)</a:t>
            </a:r>
            <a:endParaRPr lang="en-US" dirty="0"/>
          </a:p>
          <a:p>
            <a:pPr lvl="1" fontAlgn="base"/>
            <a:r>
              <a:rPr lang="en-US" dirty="0" smtClean="0"/>
              <a:t>Standards </a:t>
            </a:r>
            <a:r>
              <a:rPr lang="en-US" dirty="0"/>
              <a:t>for hands-free communication in vehicles</a:t>
            </a:r>
          </a:p>
          <a:p>
            <a:pPr fontAlgn="base"/>
            <a:r>
              <a:rPr lang="en-US" dirty="0"/>
              <a:t>Optical transport networks and access network </a:t>
            </a:r>
            <a:r>
              <a:rPr lang="en-US" dirty="0" smtClean="0"/>
              <a:t>infrastructures (SG 15)</a:t>
            </a:r>
            <a:endParaRPr lang="en-US" dirty="0"/>
          </a:p>
          <a:p>
            <a:pPr lvl="1" fontAlgn="base"/>
            <a:r>
              <a:rPr lang="en-US" dirty="0" smtClean="0"/>
              <a:t>Power </a:t>
            </a:r>
            <a:r>
              <a:rPr lang="en-US" dirty="0"/>
              <a:t>line communication standards enable vehicle-to-grid </a:t>
            </a:r>
            <a:r>
              <a:rPr lang="en-US" dirty="0" smtClean="0"/>
              <a:t>and </a:t>
            </a:r>
            <a:r>
              <a:rPr lang="en-US" dirty="0"/>
              <a:t>vehicle-to-charging station communications</a:t>
            </a:r>
          </a:p>
          <a:p>
            <a:pPr fontAlgn="base"/>
            <a:r>
              <a:rPr lang="en-US" dirty="0"/>
              <a:t>Multimedia coding, systems and </a:t>
            </a:r>
            <a:r>
              <a:rPr lang="en-US" dirty="0" smtClean="0"/>
              <a:t>applications (SG 16)</a:t>
            </a:r>
            <a:endParaRPr lang="en-US" dirty="0"/>
          </a:p>
          <a:p>
            <a:pPr lvl="1" fontAlgn="base"/>
            <a:r>
              <a:rPr lang="en-US" dirty="0" smtClean="0"/>
              <a:t>Vehicle </a:t>
            </a:r>
            <a:r>
              <a:rPr lang="en-US" dirty="0"/>
              <a:t>gateway platform for ITS </a:t>
            </a:r>
            <a:r>
              <a:rPr lang="en-US" dirty="0" smtClean="0"/>
              <a:t>services/applications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3799" y="1844824"/>
            <a:ext cx="4473001" cy="236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 Car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In-car communications</a:t>
            </a:r>
          </a:p>
          <a:p>
            <a:pPr lvl="1"/>
            <a:r>
              <a:rPr lang="en-US" dirty="0" smtClean="0"/>
              <a:t>Hands-free systems</a:t>
            </a:r>
          </a:p>
          <a:p>
            <a:pPr lvl="1"/>
            <a:r>
              <a:rPr lang="en-US" dirty="0" smtClean="0"/>
              <a:t>Applications for super-wideband and </a:t>
            </a:r>
            <a:r>
              <a:rPr lang="en-US" dirty="0" err="1" smtClean="0"/>
              <a:t>fullband</a:t>
            </a:r>
            <a:endParaRPr lang="en-US" dirty="0" smtClean="0"/>
          </a:p>
          <a:p>
            <a:pPr lvl="1"/>
            <a:r>
              <a:rPr lang="en-US" dirty="0" smtClean="0"/>
              <a:t>Requirements for speech recognition in vehicles</a:t>
            </a:r>
          </a:p>
          <a:p>
            <a:r>
              <a:rPr lang="en-US" dirty="0" smtClean="0"/>
              <a:t>Established in November 2009</a:t>
            </a:r>
          </a:p>
          <a:p>
            <a:r>
              <a:rPr lang="en-US" dirty="0" smtClean="0"/>
              <a:t>Participation from ICT and automotive industries, R&amp;D (ITU members and non-members)</a:t>
            </a:r>
          </a:p>
          <a:p>
            <a:r>
              <a:rPr lang="en-US" i="1" dirty="0" smtClean="0"/>
              <a:t>Website: </a:t>
            </a:r>
            <a:br>
              <a:rPr lang="en-US" i="1" dirty="0" smtClean="0"/>
            </a:br>
            <a:r>
              <a:rPr lang="en-US" i="1" dirty="0" smtClean="0">
                <a:hlinkClick r:id="rId3"/>
              </a:rPr>
              <a:t>www.itu.int/en/ITU-T/</a:t>
            </a:r>
            <a:br>
              <a:rPr lang="en-US" i="1" dirty="0" smtClean="0">
                <a:hlinkClick r:id="rId3"/>
              </a:rPr>
            </a:br>
            <a:r>
              <a:rPr lang="en-US" i="1" dirty="0" err="1" smtClean="0">
                <a:hlinkClick r:id="rId3"/>
              </a:rPr>
              <a:t>focusgroups</a:t>
            </a:r>
            <a:r>
              <a:rPr lang="en-US" i="1" dirty="0" smtClean="0">
                <a:hlinkClick r:id="rId3"/>
              </a:rPr>
              <a:t>/</a:t>
            </a:r>
            <a:r>
              <a:rPr lang="en-US" i="1" dirty="0" err="1" smtClean="0">
                <a:hlinkClick r:id="rId3"/>
              </a:rPr>
              <a:t>carcom</a:t>
            </a:r>
            <a:r>
              <a:rPr lang="en-US" i="1" dirty="0" smtClean="0">
                <a:hlinkClick r:id="rId3"/>
              </a:rPr>
              <a:t>/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42087" y="4293096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Scott </a:t>
            </a:r>
            <a:r>
              <a:rPr lang="en-US" sz="1400" dirty="0" err="1" smtClean="0"/>
              <a:t>Pennock</a:t>
            </a:r>
            <a:r>
              <a:rPr lang="en-US" sz="1400" dirty="0" smtClean="0"/>
              <a:t> (QNX Software Systems): “Using </a:t>
            </a:r>
            <a:r>
              <a:rPr lang="en-US" sz="1400" dirty="0" err="1" smtClean="0"/>
              <a:t>Telepresence</a:t>
            </a:r>
            <a:r>
              <a:rPr lang="en-US" sz="1400" dirty="0" smtClean="0"/>
              <a:t> to Enhance the Driving Experience” (Presentation at FNC 2011)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 Driver Distraction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Assessment of cognitive load of driving tasks</a:t>
            </a:r>
          </a:p>
          <a:p>
            <a:pPr lvl="1"/>
            <a:r>
              <a:rPr lang="en-US" dirty="0" smtClean="0"/>
              <a:t>Design guidance for ICT/ITS applications (integrated and nomadic devices)</a:t>
            </a:r>
          </a:p>
          <a:p>
            <a:pPr lvl="1"/>
            <a:r>
              <a:rPr lang="en-US" dirty="0" smtClean="0"/>
              <a:t>Management of information flow and message formats between driver and automotive cockpit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926" y="1628800"/>
            <a:ext cx="2442704" cy="345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85138" y="5139189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ITU-T Technology Watch Report “Decreasing Driver Distraction”, </a:t>
            </a:r>
            <a:r>
              <a:rPr lang="en-US" sz="1400" i="1" dirty="0" smtClean="0">
                <a:solidFill>
                  <a:srgbClr val="000000"/>
                </a:solidFill>
                <a:hlinkClick r:id="rId3"/>
              </a:rPr>
              <a:t>www.itu.int/ITU-T/go/ddd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</a:p>
          <a:p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 Driver Distraction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Next Meeting: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4-5 April, Troy, Michigan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Open to ITU members and non-members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Expected participation: ICT and automotive industry, governments, R&amp;D</a:t>
            </a:r>
            <a:br>
              <a:rPr lang="en-US" dirty="0" smtClean="0">
                <a:solidFill>
                  <a:srgbClr val="000000"/>
                </a:solidFill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For more information, see</a:t>
            </a:r>
            <a:b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hlinkClick r:id="rId2"/>
              </a:rPr>
              <a:t>www.itu.int/en/ITU-T/focusgroups/distraction/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83D4-518F-4F63-B0A8-906EA7A4B47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ITU: Committed to connecting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D15DAC426A74E91982A7A3C20D1B9" ma:contentTypeVersion="4" ma:contentTypeDescription="Create a new document." ma:contentTypeScope="" ma:versionID="17454a831a91144736c0f0b9b46872f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0a370456390dc8c2763c4626a714d79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8F3B4-CBA3-4AFA-BC37-03651354D643}"/>
</file>

<file path=customXml/itemProps2.xml><?xml version="1.0" encoding="utf-8"?>
<ds:datastoreItem xmlns:ds="http://schemas.openxmlformats.org/officeDocument/2006/customXml" ds:itemID="{12568603-0E0E-41A4-A1CF-D024C03E6CEA}"/>
</file>

<file path=customXml/itemProps3.xml><?xml version="1.0" encoding="utf-8"?>
<ds:datastoreItem xmlns:ds="http://schemas.openxmlformats.org/officeDocument/2006/customXml" ds:itemID="{2AD739AF-B0CE-4B72-8468-BD0904DCA1C5}"/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941</Words>
  <Application>Microsoft Office PowerPoint</Application>
  <PresentationFormat>On-screen Show (4:3)</PresentationFormat>
  <Paragraphs>153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Global Collaboration on Automotive, ITS and Standards ITS security – a topic for Study Group 17?</vt:lpstr>
      <vt:lpstr>40+ years of ITS research and deployment</vt:lpstr>
      <vt:lpstr>State of ITS standardization 2012</vt:lpstr>
      <vt:lpstr>State of ITS standardization 2011 (2)</vt:lpstr>
      <vt:lpstr>Some related ITU work: Wireless vehicular communications</vt:lpstr>
      <vt:lpstr>Some related ITU work</vt:lpstr>
      <vt:lpstr>Focus Group Car Communication</vt:lpstr>
      <vt:lpstr>Focus Group Driver Distraction</vt:lpstr>
      <vt:lpstr>Focus Group Driver Distraction (2)</vt:lpstr>
      <vt:lpstr>Global Collaboration</vt:lpstr>
      <vt:lpstr>Global Collaboration (2)</vt:lpstr>
      <vt:lpstr>Global Collaboration (3)</vt:lpstr>
      <vt:lpstr>Topics for future and global collaboration</vt:lpstr>
      <vt:lpstr>Information security and ITS</vt:lpstr>
      <vt:lpstr>Information security and ITS – work items</vt:lpstr>
      <vt:lpstr>Conclusion</vt:lpstr>
      <vt:lpstr>Thank you!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Collaboration on Automotive, ITS and Standards</dc:title>
  <dc:creator>Martin Adolph</dc:creator>
  <cp:lastModifiedBy>euchner</cp:lastModifiedBy>
  <cp:revision>45</cp:revision>
  <dcterms:created xsi:type="dcterms:W3CDTF">2011-04-11T07:39:53Z</dcterms:created>
  <dcterms:modified xsi:type="dcterms:W3CDTF">2012-02-29T12:14:32Z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0x0101003E9D15DAC426A74E91982A7A3C20D1B9</vt:lpwstr>
  </property>
</Properties>
</file>