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8" r:id="rId1"/>
  </p:sldMasterIdLst>
  <p:notesMasterIdLst>
    <p:notesMasterId r:id="rId21"/>
  </p:notesMasterIdLst>
  <p:handoutMasterIdLst>
    <p:handoutMasterId r:id="rId22"/>
  </p:handoutMasterIdLst>
  <p:sldIdLst>
    <p:sldId id="291" r:id="rId2"/>
    <p:sldId id="349" r:id="rId3"/>
    <p:sldId id="385" r:id="rId4"/>
    <p:sldId id="368" r:id="rId5"/>
    <p:sldId id="373" r:id="rId6"/>
    <p:sldId id="374" r:id="rId7"/>
    <p:sldId id="376" r:id="rId8"/>
    <p:sldId id="375" r:id="rId9"/>
    <p:sldId id="370" r:id="rId10"/>
    <p:sldId id="372" r:id="rId11"/>
    <p:sldId id="378" r:id="rId12"/>
    <p:sldId id="379" r:id="rId13"/>
    <p:sldId id="380" r:id="rId14"/>
    <p:sldId id="381" r:id="rId15"/>
    <p:sldId id="384" r:id="rId16"/>
    <p:sldId id="383" r:id="rId17"/>
    <p:sldId id="386" r:id="rId18"/>
    <p:sldId id="387" r:id="rId19"/>
    <p:sldId id="388" r:id="rId20"/>
  </p:sldIdLst>
  <p:sldSz cx="9144000" cy="6858000" type="screen4x3"/>
  <p:notesSz cx="7086600" cy="10223500"/>
  <p:embeddedFontLst>
    <p:embeddedFont>
      <p:font typeface="Dom Casual"/>
      <p:regular r:id="rId23"/>
    </p:embeddedFont>
    <p:embeddedFont>
      <p:font typeface="Monotype Sorts"/>
      <p:regular r:id="rId24"/>
    </p:embeddedFont>
  </p:embeddedFont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9D9FF"/>
    <a:srgbClr val="19BDFF"/>
    <a:srgbClr val="0000CC"/>
    <a:srgbClr val="6699FF"/>
    <a:srgbClr val="CCECFF"/>
    <a:srgbClr val="777777"/>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56" autoAdjust="0"/>
  </p:normalViewPr>
  <p:slideViewPr>
    <p:cSldViewPr>
      <p:cViewPr varScale="1">
        <p:scale>
          <a:sx n="48" d="100"/>
          <a:sy n="48" d="100"/>
        </p:scale>
        <p:origin x="-965" y="82"/>
      </p:cViewPr>
      <p:guideLst>
        <p:guide orient="horz" pos="2160"/>
        <p:guide pos="2880"/>
      </p:guideLst>
    </p:cSldViewPr>
  </p:slideViewPr>
  <p:outlineViewPr>
    <p:cViewPr>
      <p:scale>
        <a:sx n="33" d="100"/>
        <a:sy n="33" d="100"/>
      </p:scale>
      <p:origin x="0" y="1101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586" y="-72"/>
      </p:cViewPr>
      <p:guideLst>
        <p:guide orient="horz" pos="3220"/>
        <p:guide pos="22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 Id="rId30" Type="http://schemas.openxmlformats.org/officeDocument/2006/relationships/customXml" Target="../customXml/item2.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1026"/>
          <p:cNvSpPr>
            <a:spLocks noGrp="1" noChangeArrowheads="1"/>
          </p:cNvSpPr>
          <p:nvPr>
            <p:ph type="hdr" sz="quarter"/>
          </p:nvPr>
        </p:nvSpPr>
        <p:spPr bwMode="auto">
          <a:xfrm>
            <a:off x="0" y="0"/>
            <a:ext cx="307181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t" anchorCtr="0" compatLnSpc="1">
            <a:prstTxWarp prst="textNoShape">
              <a:avLst/>
            </a:prstTxWarp>
          </a:bodyPr>
          <a:lstStyle>
            <a:lvl1pPr defTabSz="963613">
              <a:defRPr sz="1300"/>
            </a:lvl1pPr>
          </a:lstStyle>
          <a:p>
            <a:endParaRPr lang="en-GB"/>
          </a:p>
        </p:txBody>
      </p:sp>
      <p:sp>
        <p:nvSpPr>
          <p:cNvPr id="225283" name="Rectangle 1027"/>
          <p:cNvSpPr>
            <a:spLocks noGrp="1" noChangeArrowheads="1"/>
          </p:cNvSpPr>
          <p:nvPr>
            <p:ph type="dt" sz="quarter" idx="1"/>
          </p:nvPr>
        </p:nvSpPr>
        <p:spPr bwMode="auto">
          <a:xfrm>
            <a:off x="4014788" y="0"/>
            <a:ext cx="3071812"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t" anchorCtr="0" compatLnSpc="1">
            <a:prstTxWarp prst="textNoShape">
              <a:avLst/>
            </a:prstTxWarp>
          </a:bodyPr>
          <a:lstStyle>
            <a:lvl1pPr algn="r" defTabSz="963613">
              <a:defRPr sz="1300"/>
            </a:lvl1pPr>
          </a:lstStyle>
          <a:p>
            <a:endParaRPr lang="en-GB"/>
          </a:p>
        </p:txBody>
      </p:sp>
      <p:sp>
        <p:nvSpPr>
          <p:cNvPr id="225284" name="Rectangle 1028"/>
          <p:cNvSpPr>
            <a:spLocks noGrp="1" noChangeArrowheads="1"/>
          </p:cNvSpPr>
          <p:nvPr>
            <p:ph type="ftr" sz="quarter" idx="2"/>
          </p:nvPr>
        </p:nvSpPr>
        <p:spPr bwMode="auto">
          <a:xfrm>
            <a:off x="0" y="9710738"/>
            <a:ext cx="3071813"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b" anchorCtr="0" compatLnSpc="1">
            <a:prstTxWarp prst="textNoShape">
              <a:avLst/>
            </a:prstTxWarp>
          </a:bodyPr>
          <a:lstStyle>
            <a:lvl1pPr defTabSz="963613">
              <a:defRPr sz="1300"/>
            </a:lvl1pPr>
          </a:lstStyle>
          <a:p>
            <a:endParaRPr lang="en-GB"/>
          </a:p>
        </p:txBody>
      </p:sp>
      <p:sp>
        <p:nvSpPr>
          <p:cNvPr id="225285" name="Rectangle 1029"/>
          <p:cNvSpPr>
            <a:spLocks noGrp="1" noChangeArrowheads="1"/>
          </p:cNvSpPr>
          <p:nvPr>
            <p:ph type="sldNum" sz="quarter" idx="3"/>
          </p:nvPr>
        </p:nvSpPr>
        <p:spPr bwMode="auto">
          <a:xfrm>
            <a:off x="4014788" y="9201150"/>
            <a:ext cx="3071812"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b" anchorCtr="0" compatLnSpc="1">
            <a:prstTxWarp prst="textNoShape">
              <a:avLst/>
            </a:prstTxWarp>
          </a:bodyPr>
          <a:lstStyle>
            <a:lvl1pPr algn="r" defTabSz="963613">
              <a:defRPr sz="1300"/>
            </a:lvl1pPr>
          </a:lstStyle>
          <a:p>
            <a:r>
              <a:rPr lang="en-GB"/>
              <a:t>Page </a:t>
            </a:r>
            <a:fld id="{43E8C850-F960-4E89-86C7-13FCED970768}" type="slidenum">
              <a:rPr lang="en-GB"/>
              <a:pPr/>
              <a:t>‹#›</a:t>
            </a:fld>
            <a:endParaRPr lang="en-GB"/>
          </a:p>
        </p:txBody>
      </p:sp>
    </p:spTree>
    <p:extLst>
      <p:ext uri="{BB962C8B-B14F-4D97-AF65-F5344CB8AC3E}">
        <p14:creationId xmlns:p14="http://schemas.microsoft.com/office/powerpoint/2010/main" val="348038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7181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t" anchorCtr="0" compatLnSpc="1">
            <a:prstTxWarp prst="textNoShape">
              <a:avLst/>
            </a:prstTxWarp>
          </a:bodyPr>
          <a:lstStyle>
            <a:lvl1pPr defTabSz="963613">
              <a:defRPr sz="1300"/>
            </a:lvl1pPr>
          </a:lstStyle>
          <a:p>
            <a:endParaRPr lang="en-GB"/>
          </a:p>
        </p:txBody>
      </p:sp>
      <p:sp>
        <p:nvSpPr>
          <p:cNvPr id="58371" name="Rectangle 3"/>
          <p:cNvSpPr>
            <a:spLocks noGrp="1" noChangeArrowheads="1"/>
          </p:cNvSpPr>
          <p:nvPr>
            <p:ph type="dt" idx="1"/>
          </p:nvPr>
        </p:nvSpPr>
        <p:spPr bwMode="auto">
          <a:xfrm>
            <a:off x="4014788" y="0"/>
            <a:ext cx="3071812"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t" anchorCtr="0" compatLnSpc="1">
            <a:prstTxWarp prst="textNoShape">
              <a:avLst/>
            </a:prstTxWarp>
          </a:bodyPr>
          <a:lstStyle>
            <a:lvl1pPr algn="r" defTabSz="963613">
              <a:defRPr sz="1300"/>
            </a:lvl1pPr>
          </a:lstStyle>
          <a:p>
            <a:endParaRPr lang="en-GB"/>
          </a:p>
        </p:txBody>
      </p:sp>
      <p:sp>
        <p:nvSpPr>
          <p:cNvPr id="58372" name="Rectangle 4"/>
          <p:cNvSpPr>
            <a:spLocks noGrp="1" noRot="1" noChangeAspect="1" noChangeArrowheads="1" noTextEdit="1"/>
          </p:cNvSpPr>
          <p:nvPr>
            <p:ph type="sldImg" idx="2"/>
          </p:nvPr>
        </p:nvSpPr>
        <p:spPr bwMode="auto">
          <a:xfrm>
            <a:off x="989013" y="766763"/>
            <a:ext cx="5110162" cy="3832225"/>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8373" name="Rectangle 5"/>
          <p:cNvSpPr>
            <a:spLocks noGrp="1" noChangeArrowheads="1"/>
          </p:cNvSpPr>
          <p:nvPr>
            <p:ph type="body" sz="quarter" idx="3"/>
          </p:nvPr>
        </p:nvSpPr>
        <p:spPr bwMode="auto">
          <a:xfrm>
            <a:off x="944563" y="4856163"/>
            <a:ext cx="5197475"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0" y="9710738"/>
            <a:ext cx="3071813"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b" anchorCtr="0" compatLnSpc="1">
            <a:prstTxWarp prst="textNoShape">
              <a:avLst/>
            </a:prstTxWarp>
          </a:bodyPr>
          <a:lstStyle>
            <a:lvl1pPr defTabSz="963613">
              <a:defRPr sz="1300"/>
            </a:lvl1pPr>
          </a:lstStyle>
          <a:p>
            <a:r>
              <a:rPr lang="en-GB"/>
              <a:t>©John Larmouth</a:t>
            </a:r>
          </a:p>
        </p:txBody>
      </p:sp>
      <p:sp>
        <p:nvSpPr>
          <p:cNvPr id="58376" name="Rectangle 8"/>
          <p:cNvSpPr>
            <a:spLocks noGrp="1" noChangeArrowheads="1"/>
          </p:cNvSpPr>
          <p:nvPr>
            <p:ph type="sldNum" sz="quarter" idx="5"/>
          </p:nvPr>
        </p:nvSpPr>
        <p:spPr bwMode="auto">
          <a:xfrm>
            <a:off x="3700463" y="9456738"/>
            <a:ext cx="3071812"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32" tIns="48166" rIns="96332" bIns="48166" numCol="1" anchor="b" anchorCtr="0" compatLnSpc="1">
            <a:prstTxWarp prst="textNoShape">
              <a:avLst/>
            </a:prstTxWarp>
          </a:bodyPr>
          <a:lstStyle>
            <a:lvl1pPr algn="r" defTabSz="963613">
              <a:defRPr sz="1300"/>
            </a:lvl1pPr>
          </a:lstStyle>
          <a:p>
            <a:fld id="{5CA7E28B-700F-4D66-82F1-6694D82080F4}" type="slidenum">
              <a:rPr lang="en-GB"/>
              <a:pPr/>
              <a:t>‹#›</a:t>
            </a:fld>
            <a:endParaRPr lang="en-GB"/>
          </a:p>
        </p:txBody>
      </p:sp>
    </p:spTree>
    <p:extLst>
      <p:ext uri="{BB962C8B-B14F-4D97-AF65-F5344CB8AC3E}">
        <p14:creationId xmlns:p14="http://schemas.microsoft.com/office/powerpoint/2010/main" val="269892900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en.wikipedia.org/wiki/French_languag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en.wikipedia.org/wiki/Transmission_Control_Protoco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en.wikipedia.org/wiki/Transmission_Control_Protoco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en.wikipedia.org/wiki/Candle_(programming_language)"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en.wikipedia.org/wiki/3GPP"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en.wikipedia.org/wiki/3GPP_Long_Term_Evolution"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itu.int/rec/T-REC-X.660-201107-I/e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tu.int/rec/T-REC-X.680-200811-I/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tu.int/rec/T-REC-X.691-200811-I/en"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itu.int/rec/T-REC-X.672/en%20Oct%202008" TargetMode="External"/><Relationship Id="rId5" Type="http://schemas.openxmlformats.org/officeDocument/2006/relationships/hyperlink" Target="http://en.wikipedia.org/wiki/Domain_Name_System" TargetMode="External"/><Relationship Id="rId4" Type="http://schemas.openxmlformats.org/officeDocument/2006/relationships/hyperlink" Target="http://www.itu.int/rec/T-REC-X.692-200811-I/en"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tu.int/rec/T-REC-X.892-200505-I/en"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w3.org/XML/EXI/" TargetMode="External"/><Relationship Id="rId4" Type="http://schemas.openxmlformats.org/officeDocument/2006/relationships/hyperlink" Target="http://www.itu.int/rec/T-REC-X.891-200505-I/en"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www.itu.int/rec/T-REC-X.693-200811-I/en" TargetMode="External"/><Relationship Id="rId3" Type="http://schemas.openxmlformats.org/officeDocument/2006/relationships/hyperlink" Target="http://en.wikipedia.org/wiki/Standard_Generalized_Markup_Language" TargetMode="External"/><Relationship Id="rId7" Type="http://schemas.openxmlformats.org/officeDocument/2006/relationships/hyperlink" Target="http://www.oasis-open.org/committees/relax-ng/compact-20021121.html"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en.wikipedia.org/wiki/RELAX_NG" TargetMode="External"/><Relationship Id="rId5" Type="http://schemas.openxmlformats.org/officeDocument/2006/relationships/hyperlink" Target="http://en.wikipedia.org/wiki/HTML" TargetMode="External"/><Relationship Id="rId4" Type="http://schemas.openxmlformats.org/officeDocument/2006/relationships/hyperlink" Target="http://en.wikipedia.org/wiki/Type-length-value"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n.wikipedia.org/wiki/BSON"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www.nytimes.com/2009/03/17/technology/business-computing/17cloud.html?_r=1" TargetMode="External"/><Relationship Id="rId5" Type="http://schemas.openxmlformats.org/officeDocument/2006/relationships/hyperlink" Target="http://incubator.apache.org/etch/" TargetMode="External"/><Relationship Id="rId4" Type="http://schemas.openxmlformats.org/officeDocument/2006/relationships/hyperlink" Target="http://en.wikipedia.org/wiki/Thrift"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GB"/>
              <a:t>©John Larmouth</a:t>
            </a:r>
          </a:p>
        </p:txBody>
      </p:sp>
      <p:sp>
        <p:nvSpPr>
          <p:cNvPr id="7" name="Rectangle 8"/>
          <p:cNvSpPr>
            <a:spLocks noGrp="1" noChangeArrowheads="1"/>
          </p:cNvSpPr>
          <p:nvPr>
            <p:ph type="sldNum" sz="quarter" idx="5"/>
          </p:nvPr>
        </p:nvSpPr>
        <p:spPr>
          <a:ln/>
        </p:spPr>
        <p:txBody>
          <a:bodyPr/>
          <a:lstStyle/>
          <a:p>
            <a:fld id="{B326DBF7-82A6-4FE9-B774-681681D79F3B}" type="slidenum">
              <a:rPr lang="en-GB"/>
              <a:pPr/>
              <a:t>1</a:t>
            </a:fld>
            <a:endParaRPr lang="en-GB"/>
          </a:p>
        </p:txBody>
      </p:sp>
      <p:sp>
        <p:nvSpPr>
          <p:cNvPr id="242690" name="Rectangle 2"/>
          <p:cNvSpPr>
            <a:spLocks noGrp="1" noRot="1" noChangeAspect="1" noChangeArrowheads="1" noTextEdit="1"/>
          </p:cNvSpPr>
          <p:nvPr>
            <p:ph type="sldImg"/>
          </p:nvPr>
        </p:nvSpPr>
        <p:spPr>
          <a:xfrm>
            <a:off x="1143000" y="685800"/>
            <a:ext cx="5113338" cy="3835400"/>
          </a:xfrm>
        </p:spPr>
      </p:sp>
      <p:sp>
        <p:nvSpPr>
          <p:cNvPr id="242692" name="Rectangle 4"/>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SGML:	See slide 9 notes</a:t>
            </a:r>
          </a:p>
          <a:p>
            <a:r>
              <a:rPr lang="en-GB" sz="1200" kern="1200" dirty="0" smtClean="0">
                <a:solidFill>
                  <a:schemeClr val="tx1"/>
                </a:solidFill>
                <a:effectLst/>
                <a:latin typeface="Times New Roman" pitchFamily="18" charset="0"/>
                <a:ea typeface="+mn-ea"/>
                <a:cs typeface="+mn-cs"/>
              </a:rPr>
              <a:t>HTML:	See slide 9 notes</a:t>
            </a:r>
          </a:p>
          <a:p>
            <a:r>
              <a:rPr lang="en-GB" sz="1200" kern="1200" dirty="0" smtClean="0">
                <a:solidFill>
                  <a:schemeClr val="tx1"/>
                </a:solidFill>
                <a:effectLst/>
                <a:latin typeface="Times New Roman" pitchFamily="18" charset="0"/>
                <a:ea typeface="+mn-ea"/>
                <a:cs typeface="+mn-cs"/>
              </a:rPr>
              <a:t>CERN:	The European Organization for Nuclear Research (</a:t>
            </a:r>
            <a:r>
              <a:rPr lang="en-GB" sz="1200" u="sng" kern="1200" dirty="0" smtClean="0">
                <a:solidFill>
                  <a:schemeClr val="tx1"/>
                </a:solidFill>
                <a:effectLst/>
                <a:latin typeface="Times New Roman" pitchFamily="18" charset="0"/>
                <a:ea typeface="+mn-ea"/>
                <a:cs typeface="+mn-cs"/>
                <a:hlinkClick r:id="rId3" tooltip="French language"/>
              </a:rPr>
              <a:t>French</a:t>
            </a:r>
            <a:r>
              <a:rPr lang="en-GB" sz="1200" kern="1200" dirty="0" smtClean="0">
                <a:solidFill>
                  <a:schemeClr val="tx1"/>
                </a:solidFill>
                <a:effectLst/>
                <a:latin typeface="Times New Roman" pitchFamily="18" charset="0"/>
                <a:ea typeface="+mn-ea"/>
                <a:cs typeface="+mn-cs"/>
              </a:rPr>
              <a:t>: </a:t>
            </a:r>
            <a:r>
              <a:rPr lang="fr-FR" sz="1200" i="1" kern="1200" dirty="0" smtClean="0">
                <a:solidFill>
                  <a:schemeClr val="tx1"/>
                </a:solidFill>
                <a:effectLst/>
                <a:latin typeface="Times New Roman" pitchFamily="18" charset="0"/>
                <a:ea typeface="+mn-ea"/>
                <a:cs typeface="+mn-cs"/>
              </a:rPr>
              <a:t>Organisation Européenne pour la Recherche Nucléaire</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XML:	See slide 7 notes</a:t>
            </a:r>
          </a:p>
          <a:p>
            <a:r>
              <a:rPr lang="en-GB" sz="1200" kern="1200" dirty="0" smtClean="0">
                <a:solidFill>
                  <a:schemeClr val="tx1"/>
                </a:solidFill>
                <a:effectLst/>
                <a:latin typeface="Times New Roman" pitchFamily="18" charset="0"/>
                <a:ea typeface="+mn-ea"/>
                <a:cs typeface="+mn-cs"/>
              </a:rPr>
              <a:t>OSI:	Open Systems Interconnection.  The CCITT | ISO/IEC suite designed in the early 1980s to provide the “internet”, that was overtaken by the IETF TCP/IP suite.</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13</a:t>
            </a:fld>
            <a:endParaRPr lang="en-GB"/>
          </a:p>
        </p:txBody>
      </p:sp>
    </p:spTree>
    <p:extLst>
      <p:ext uri="{BB962C8B-B14F-4D97-AF65-F5344CB8AC3E}">
        <p14:creationId xmlns:p14="http://schemas.microsoft.com/office/powerpoint/2010/main" val="42262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OSI:	See slide 13 notes</a:t>
            </a:r>
          </a:p>
          <a:p>
            <a:r>
              <a:rPr lang="en-GB" sz="1200" kern="1200" dirty="0" smtClean="0">
                <a:solidFill>
                  <a:schemeClr val="tx1"/>
                </a:solidFill>
                <a:effectLst/>
                <a:latin typeface="Times New Roman" pitchFamily="18" charset="0"/>
                <a:ea typeface="+mn-ea"/>
                <a:cs typeface="+mn-cs"/>
              </a:rPr>
              <a:t>SNA:	(IBM) Systems Network Architecture.  A predecessor of OSI and TCP.  Not widely used today.</a:t>
            </a:r>
          </a:p>
          <a:p>
            <a:r>
              <a:rPr lang="en-GB" sz="1200" kern="1200" dirty="0" smtClean="0">
                <a:solidFill>
                  <a:schemeClr val="tx1"/>
                </a:solidFill>
                <a:effectLst/>
                <a:latin typeface="Times New Roman" pitchFamily="18" charset="0"/>
                <a:ea typeface="+mn-ea"/>
                <a:cs typeface="+mn-cs"/>
              </a:rPr>
              <a:t>TCP/IP:	Transmission Control Protocol and Internet Protocol.  The two protocols at the heart of today’s Internet.  See </a:t>
            </a:r>
            <a:r>
              <a:rPr lang="en-GB" sz="1200" u="sng" kern="1200" dirty="0" smtClean="0">
                <a:solidFill>
                  <a:schemeClr val="tx1"/>
                </a:solidFill>
                <a:effectLst/>
                <a:latin typeface="Times New Roman" pitchFamily="18" charset="0"/>
                <a:ea typeface="+mn-ea"/>
                <a:cs typeface="+mn-cs"/>
                <a:hlinkClick r:id="rId3"/>
              </a:rPr>
              <a:t>http://en.wikipedia.org/wiki/Transmission_Control_Protocol</a:t>
            </a:r>
            <a:endParaRPr lang="en-GB" sz="1200" kern="1200" dirty="0" smtClean="0">
              <a:solidFill>
                <a:schemeClr val="tx1"/>
              </a:solidFill>
              <a:effectLst/>
              <a:latin typeface="Times New Roman" pitchFamily="18" charset="0"/>
              <a:ea typeface="+mn-ea"/>
              <a:cs typeface="+mn-cs"/>
            </a:endParaRP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14</a:t>
            </a:fld>
            <a:endParaRPr lang="en-GB"/>
          </a:p>
        </p:txBody>
      </p:sp>
    </p:spTree>
    <p:extLst>
      <p:ext uri="{BB962C8B-B14F-4D97-AF65-F5344CB8AC3E}">
        <p14:creationId xmlns:p14="http://schemas.microsoft.com/office/powerpoint/2010/main" val="820195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OSI:	See slide 13 notes</a:t>
            </a:r>
          </a:p>
          <a:p>
            <a:r>
              <a:rPr lang="en-GB" sz="1200" kern="1200" dirty="0" smtClean="0">
                <a:solidFill>
                  <a:schemeClr val="tx1"/>
                </a:solidFill>
                <a:effectLst/>
                <a:latin typeface="Times New Roman" pitchFamily="18" charset="0"/>
                <a:ea typeface="+mn-ea"/>
                <a:cs typeface="+mn-cs"/>
              </a:rPr>
              <a:t>SNA:	(IBM) Systems Network Architecture.  A predecessor of OSI and TCP.  Not widely used today.</a:t>
            </a:r>
          </a:p>
          <a:p>
            <a:r>
              <a:rPr lang="en-GB" sz="1200" kern="1200" dirty="0" smtClean="0">
                <a:solidFill>
                  <a:schemeClr val="tx1"/>
                </a:solidFill>
                <a:effectLst/>
                <a:latin typeface="Times New Roman" pitchFamily="18" charset="0"/>
                <a:ea typeface="+mn-ea"/>
                <a:cs typeface="+mn-cs"/>
              </a:rPr>
              <a:t>TCP/IP:	Transmission Control Protocol and Internet Protocol.  The two protocols at the heart of today’s Internet.  See </a:t>
            </a:r>
            <a:r>
              <a:rPr lang="en-GB" sz="1200" u="sng" kern="1200" dirty="0" smtClean="0">
                <a:solidFill>
                  <a:schemeClr val="tx1"/>
                </a:solidFill>
                <a:effectLst/>
                <a:latin typeface="Times New Roman" pitchFamily="18" charset="0"/>
                <a:ea typeface="+mn-ea"/>
                <a:cs typeface="+mn-cs"/>
                <a:hlinkClick r:id="rId3"/>
              </a:rPr>
              <a:t>http://en.wikipedia.org/wiki/Transmission_Control_Protocol</a:t>
            </a:r>
            <a:endParaRPr lang="en-GB" sz="1200" kern="1200" dirty="0" smtClean="0">
              <a:solidFill>
                <a:schemeClr val="tx1"/>
              </a:solidFill>
              <a:effectLst/>
              <a:latin typeface="Times New Roman" pitchFamily="18" charset="0"/>
              <a:ea typeface="+mn-ea"/>
              <a:cs typeface="+mn-cs"/>
            </a:endParaRP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15</a:t>
            </a:fld>
            <a:endParaRPr lang="en-GB"/>
          </a:p>
        </p:txBody>
      </p:sp>
    </p:spTree>
    <p:extLst>
      <p:ext uri="{BB962C8B-B14F-4D97-AF65-F5344CB8AC3E}">
        <p14:creationId xmlns:p14="http://schemas.microsoft.com/office/powerpoint/2010/main" val="3506936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Times New Roman" pitchFamily="18" charset="0"/>
                <a:ea typeface="+mn-ea"/>
                <a:cs typeface="+mn-cs"/>
              </a:rPr>
              <a:t>XER:	See slide 9 notes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16</a:t>
            </a:fld>
            <a:endParaRPr lang="en-GB"/>
          </a:p>
        </p:txBody>
      </p:sp>
    </p:spTree>
    <p:extLst>
      <p:ext uri="{BB962C8B-B14F-4D97-AF65-F5344CB8AC3E}">
        <p14:creationId xmlns:p14="http://schemas.microsoft.com/office/powerpoint/2010/main" val="1221533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JSON and BSON:	See slide 10 notes</a:t>
            </a:r>
          </a:p>
          <a:p>
            <a:r>
              <a:rPr lang="en-GB" sz="1200" kern="1200" dirty="0" smtClean="0">
                <a:solidFill>
                  <a:schemeClr val="tx1"/>
                </a:solidFill>
                <a:effectLst/>
                <a:latin typeface="Times New Roman" pitchFamily="18" charset="0"/>
                <a:ea typeface="+mn-ea"/>
                <a:cs typeface="+mn-cs"/>
              </a:rPr>
              <a:t>Google Protocol Buffers:	See slide 10 notes</a:t>
            </a:r>
          </a:p>
          <a:p>
            <a:r>
              <a:rPr lang="en-GB" sz="1200" kern="1200" dirty="0" smtClean="0">
                <a:solidFill>
                  <a:schemeClr val="tx1"/>
                </a:solidFill>
                <a:effectLst/>
                <a:latin typeface="Times New Roman" pitchFamily="18" charset="0"/>
                <a:ea typeface="+mn-ea"/>
                <a:cs typeface="+mn-cs"/>
              </a:rPr>
              <a:t>Candle Markup:	Common </a:t>
            </a:r>
            <a:r>
              <a:rPr lang="en-GB" sz="1200" kern="1200" dirty="0" err="1" smtClean="0">
                <a:solidFill>
                  <a:schemeClr val="tx1"/>
                </a:solidFill>
                <a:effectLst/>
                <a:latin typeface="Times New Roman" pitchFamily="18" charset="0"/>
                <a:ea typeface="+mn-ea"/>
                <a:cs typeface="+mn-cs"/>
              </a:rPr>
              <a:t>ApplicatioN</a:t>
            </a:r>
            <a:r>
              <a:rPr lang="en-GB" sz="1200" kern="1200" dirty="0" smtClean="0">
                <a:solidFill>
                  <a:schemeClr val="tx1"/>
                </a:solidFill>
                <a:effectLst/>
                <a:latin typeface="Times New Roman" pitchFamily="18" charset="0"/>
                <a:ea typeface="+mn-ea"/>
                <a:cs typeface="+mn-cs"/>
              </a:rPr>
              <a:t> Development Language </a:t>
            </a:r>
            <a:r>
              <a:rPr lang="en-GB" sz="1200" kern="1200" dirty="0" err="1" smtClean="0">
                <a:solidFill>
                  <a:schemeClr val="tx1"/>
                </a:solidFill>
                <a:effectLst/>
                <a:latin typeface="Times New Roman" pitchFamily="18" charset="0"/>
                <a:ea typeface="+mn-ea"/>
                <a:cs typeface="+mn-cs"/>
              </a:rPr>
              <a:t>markup</a:t>
            </a:r>
            <a:r>
              <a:rPr lang="en-GB" sz="1200" kern="1200" dirty="0" smtClean="0">
                <a:solidFill>
                  <a:schemeClr val="tx1"/>
                </a:solidFill>
                <a:effectLst/>
                <a:latin typeface="Times New Roman" pitchFamily="18" charset="0"/>
                <a:ea typeface="+mn-ea"/>
                <a:cs typeface="+mn-cs"/>
              </a:rPr>
              <a:t>  Candle Markup can be compared directly with XML.  It is open source from Source Forge.  See </a:t>
            </a:r>
            <a:r>
              <a:rPr lang="en-GB" sz="1200" u="sng" kern="1200" dirty="0" smtClean="0">
                <a:solidFill>
                  <a:schemeClr val="tx1"/>
                </a:solidFill>
                <a:effectLst/>
                <a:latin typeface="Times New Roman" pitchFamily="18" charset="0"/>
                <a:ea typeface="+mn-ea"/>
                <a:cs typeface="+mn-cs"/>
                <a:hlinkClick r:id="rId3"/>
              </a:rPr>
              <a:t>http://en.wikipedia.org/wiki/Candle_(programming_language)</a:t>
            </a:r>
            <a:r>
              <a:rPr lang="en-GB" sz="1200" kern="1200" dirty="0" smtClean="0">
                <a:solidFill>
                  <a:schemeClr val="tx1"/>
                </a:solidFill>
                <a:effectLst/>
                <a:latin typeface="Times New Roman" pitchFamily="18" charset="0"/>
                <a:ea typeface="+mn-ea"/>
                <a:cs typeface="+mn-cs"/>
              </a:rPr>
              <a:t>    </a:t>
            </a:r>
          </a:p>
          <a:p>
            <a:r>
              <a:rPr lang="en-GB" sz="1200" kern="1200" dirty="0" err="1" smtClean="0">
                <a:solidFill>
                  <a:schemeClr val="tx1"/>
                </a:solidFill>
                <a:effectLst/>
                <a:latin typeface="Times New Roman" pitchFamily="18" charset="0"/>
                <a:ea typeface="+mn-ea"/>
                <a:cs typeface="+mn-cs"/>
              </a:rPr>
              <a:t>Bencode</a:t>
            </a:r>
            <a:r>
              <a:rPr lang="en-GB" sz="1200" kern="1200" dirty="0" smtClean="0">
                <a:solidFill>
                  <a:schemeClr val="tx1"/>
                </a:solidFill>
                <a:effectLst/>
                <a:latin typeface="Times New Roman" pitchFamily="18" charset="0"/>
                <a:ea typeface="+mn-ea"/>
                <a:cs typeface="+mn-cs"/>
              </a:rPr>
              <a:t>:		Binary encode.  Comes from </a:t>
            </a:r>
            <a:r>
              <a:rPr lang="en-GB" sz="1200" kern="1200" dirty="0" err="1" smtClean="0">
                <a:solidFill>
                  <a:schemeClr val="tx1"/>
                </a:solidFill>
                <a:effectLst/>
                <a:latin typeface="Times New Roman" pitchFamily="18" charset="0"/>
                <a:ea typeface="+mn-ea"/>
                <a:cs typeface="+mn-cs"/>
              </a:rPr>
              <a:t>BitTorrent</a:t>
            </a:r>
            <a:r>
              <a:rPr lang="en-GB" sz="1200" kern="1200" dirty="0" smtClean="0">
                <a:solidFill>
                  <a:schemeClr val="tx1"/>
                </a:solidFill>
                <a:effectLst/>
                <a:latin typeface="Times New Roman" pitchFamily="18" charset="0"/>
                <a:ea typeface="+mn-ea"/>
                <a:cs typeface="+mn-cs"/>
              </a:rPr>
              <a:t>.  Designed for loosely structured data.</a:t>
            </a:r>
          </a:p>
          <a:p>
            <a:r>
              <a:rPr lang="en-GB" sz="1200" kern="1200" dirty="0" smtClean="0">
                <a:solidFill>
                  <a:schemeClr val="tx1"/>
                </a:solidFill>
                <a:effectLst/>
                <a:latin typeface="Times New Roman" pitchFamily="18" charset="0"/>
                <a:ea typeface="+mn-ea"/>
                <a:cs typeface="+mn-cs"/>
              </a:rPr>
              <a:t>YAML, Hadoop and Thrift:	See slide 10 notes.</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17</a:t>
            </a:fld>
            <a:endParaRPr lang="en-GB"/>
          </a:p>
        </p:txBody>
      </p:sp>
    </p:spTree>
    <p:extLst>
      <p:ext uri="{BB962C8B-B14F-4D97-AF65-F5344CB8AC3E}">
        <p14:creationId xmlns:p14="http://schemas.microsoft.com/office/powerpoint/2010/main" val="3298436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Big Data:		The name for data sets in the petabyte, </a:t>
            </a:r>
            <a:r>
              <a:rPr lang="en-GB" sz="1200" kern="1200" dirty="0" err="1" smtClean="0">
                <a:solidFill>
                  <a:schemeClr val="tx1"/>
                </a:solidFill>
                <a:effectLst/>
                <a:latin typeface="Times New Roman" pitchFamily="18" charset="0"/>
                <a:ea typeface="+mn-ea"/>
                <a:cs typeface="+mn-cs"/>
              </a:rPr>
              <a:t>exabyte</a:t>
            </a:r>
            <a:r>
              <a:rPr lang="en-GB" sz="1200" kern="1200" dirty="0" smtClean="0">
                <a:solidFill>
                  <a:schemeClr val="tx1"/>
                </a:solidFill>
                <a:effectLst/>
                <a:latin typeface="Times New Roman" pitchFamily="18" charset="0"/>
                <a:ea typeface="+mn-ea"/>
                <a:cs typeface="+mn-cs"/>
              </a:rPr>
              <a:t> and </a:t>
            </a:r>
            <a:r>
              <a:rPr lang="en-GB" sz="1200" kern="1200" dirty="0" err="1" smtClean="0">
                <a:solidFill>
                  <a:schemeClr val="tx1"/>
                </a:solidFill>
                <a:effectLst/>
                <a:latin typeface="Times New Roman" pitchFamily="18" charset="0"/>
                <a:ea typeface="+mn-ea"/>
                <a:cs typeface="+mn-cs"/>
              </a:rPr>
              <a:t>zettabyte</a:t>
            </a:r>
            <a:r>
              <a:rPr lang="en-GB" sz="1200" kern="1200" dirty="0" smtClean="0">
                <a:solidFill>
                  <a:schemeClr val="tx1"/>
                </a:solidFill>
                <a:effectLst/>
                <a:latin typeface="Times New Roman" pitchFamily="18" charset="0"/>
                <a:ea typeface="+mn-ea"/>
                <a:cs typeface="+mn-cs"/>
              </a:rPr>
              <a:t> range, commonly occurring metrology and similar applications. </a:t>
            </a:r>
          </a:p>
          <a:p>
            <a:r>
              <a:rPr lang="en-GB" sz="1200" kern="1200" dirty="0" smtClean="0">
                <a:solidFill>
                  <a:schemeClr val="tx1"/>
                </a:solidFill>
                <a:effectLst/>
                <a:latin typeface="Times New Roman" pitchFamily="18" charset="0"/>
                <a:ea typeface="+mn-ea"/>
                <a:cs typeface="+mn-cs"/>
              </a:rPr>
              <a:t>3GPP:	Third Generation Partnership Project.  This was designed to standardise mobile phone networks, and used ASN.1 for some of its specifications.  See </a:t>
            </a:r>
            <a:r>
              <a:rPr lang="en-GB" sz="1200" u="sng" kern="1200" dirty="0" smtClean="0">
                <a:solidFill>
                  <a:schemeClr val="tx1"/>
                </a:solidFill>
                <a:effectLst/>
                <a:latin typeface="Times New Roman" pitchFamily="18" charset="0"/>
                <a:ea typeface="+mn-ea"/>
                <a:cs typeface="+mn-cs"/>
                <a:hlinkClick r:id="rId3"/>
              </a:rPr>
              <a:t>http://en.wikipedia.org/wiki/3GPP</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4G:	(3GPP) Fourth Generation.  The latest (as at 2012) mobile phone standard.</a:t>
            </a:r>
          </a:p>
          <a:p>
            <a:r>
              <a:rPr lang="en-GB" sz="1200" kern="1200" dirty="0" smtClean="0">
                <a:solidFill>
                  <a:schemeClr val="tx1"/>
                </a:solidFill>
                <a:effectLst/>
                <a:latin typeface="Times New Roman" pitchFamily="18" charset="0"/>
                <a:ea typeface="+mn-ea"/>
                <a:cs typeface="+mn-cs"/>
              </a:rPr>
              <a:t>LTE:	(3GPP) Long Term Evolution.  This is also known as 4G LTE.  This is the next in the series of mobile phone standards.  </a:t>
            </a:r>
            <a:r>
              <a:rPr lang="en-GB" sz="1200" kern="1200" smtClean="0">
                <a:solidFill>
                  <a:schemeClr val="tx1"/>
                </a:solidFill>
                <a:effectLst/>
                <a:latin typeface="Times New Roman" pitchFamily="18" charset="0"/>
                <a:ea typeface="+mn-ea"/>
                <a:cs typeface="+mn-cs"/>
              </a:rPr>
              <a:t>See </a:t>
            </a:r>
            <a:r>
              <a:rPr lang="en-GB" sz="1200" u="sng" kern="1200" smtClean="0">
                <a:solidFill>
                  <a:schemeClr val="tx1"/>
                </a:solidFill>
                <a:effectLst/>
                <a:latin typeface="Times New Roman" pitchFamily="18" charset="0"/>
                <a:ea typeface="+mn-ea"/>
                <a:cs typeface="+mn-cs"/>
                <a:hlinkClick r:id="rId4"/>
              </a:rPr>
              <a:t>http://en.wikipedia.org/wiki/3GPP_Long_Term_Evolution</a:t>
            </a:r>
            <a:r>
              <a:rPr lang="en-GB" sz="1200" kern="1200" smtClean="0">
                <a:solidFill>
                  <a:schemeClr val="tx1"/>
                </a:solidFill>
                <a:effectLst/>
                <a:latin typeface="Times New Roman" pitchFamily="18" charset="0"/>
                <a:ea typeface="+mn-ea"/>
                <a:cs typeface="+mn-cs"/>
              </a:rPr>
              <a:t>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18</a:t>
            </a:fld>
            <a:endParaRPr lang="en-GB"/>
          </a:p>
        </p:txBody>
      </p:sp>
    </p:spTree>
    <p:extLst>
      <p:ext uri="{BB962C8B-B14F-4D97-AF65-F5344CB8AC3E}">
        <p14:creationId xmlns:p14="http://schemas.microsoft.com/office/powerpoint/2010/main" val="3835406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GB"/>
              <a:t>©John Larmouth</a:t>
            </a:r>
          </a:p>
        </p:txBody>
      </p:sp>
      <p:sp>
        <p:nvSpPr>
          <p:cNvPr id="7" name="Rectangle 8"/>
          <p:cNvSpPr>
            <a:spLocks noGrp="1" noChangeArrowheads="1"/>
          </p:cNvSpPr>
          <p:nvPr>
            <p:ph type="sldNum" sz="quarter" idx="5"/>
          </p:nvPr>
        </p:nvSpPr>
        <p:spPr>
          <a:ln/>
        </p:spPr>
        <p:txBody>
          <a:bodyPr/>
          <a:lstStyle/>
          <a:p>
            <a:fld id="{A153454D-4543-4EE6-A609-D414DEF184EB}" type="slidenum">
              <a:rPr lang="en-GB"/>
              <a:pPr/>
              <a:t>2</a:t>
            </a:fld>
            <a:endParaRPr lang="en-GB"/>
          </a:p>
        </p:txBody>
      </p:sp>
      <p:sp>
        <p:nvSpPr>
          <p:cNvPr id="653314" name="Rectangle 2"/>
          <p:cNvSpPr>
            <a:spLocks noGrp="1" noRot="1" noChangeAspect="1" noChangeArrowheads="1" noTextEdit="1"/>
          </p:cNvSpPr>
          <p:nvPr>
            <p:ph type="sldImg"/>
          </p:nvPr>
        </p:nvSpPr>
        <p:spPr/>
      </p:sp>
      <p:sp>
        <p:nvSpPr>
          <p:cNvPr id="653315" name="Rectangle 3"/>
          <p:cNvSpPr>
            <a:spLocks noGrp="1" noChangeArrowheads="1"/>
          </p:cNvSpPr>
          <p:nvPr>
            <p:ph type="body" idx="1"/>
          </p:nvPr>
        </p:nvSpPr>
        <p:spPr/>
        <p:txBody>
          <a:bodyPr/>
          <a:lstStyle/>
          <a:p>
            <a:endParaRPr lang="en-US"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Times New Roman" pitchFamily="18" charset="0"/>
                <a:ea typeface="+mn-ea"/>
                <a:cs typeface="+mn-cs"/>
              </a:rPr>
              <a:t>OIDs: Object Identifiers.  Rec. ITU-T X.660 | ISO/IEC 9834-1 (The latest text as at 2012 is freely available at </a:t>
            </a:r>
            <a:r>
              <a:rPr lang="en-GB" sz="1200" u="sng" kern="1200" dirty="0" smtClean="0">
                <a:solidFill>
                  <a:schemeClr val="tx1"/>
                </a:solidFill>
                <a:effectLst/>
                <a:latin typeface="Times New Roman" pitchFamily="18" charset="0"/>
                <a:ea typeface="+mn-ea"/>
                <a:cs typeface="+mn-cs"/>
                <a:hlinkClick r:id="rId3"/>
              </a:rPr>
              <a:t>http://www.itu.int/rec/T-REC-X.660-201107-I/en</a:t>
            </a:r>
            <a:r>
              <a:rPr lang="en-GB" sz="1200" kern="1200" dirty="0" smtClean="0">
                <a:solidFill>
                  <a:schemeClr val="tx1"/>
                </a:solidFill>
                <a:effectLst/>
                <a:latin typeface="Times New Roman" pitchFamily="18" charset="0"/>
                <a:ea typeface="+mn-ea"/>
                <a:cs typeface="+mn-cs"/>
              </a:rPr>
              <a:t> July 2011)</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4</a:t>
            </a:fld>
            <a:endParaRPr lang="en-GB"/>
          </a:p>
        </p:txBody>
      </p:sp>
    </p:spTree>
    <p:extLst>
      <p:ext uri="{BB962C8B-B14F-4D97-AF65-F5344CB8AC3E}">
        <p14:creationId xmlns:p14="http://schemas.microsoft.com/office/powerpoint/2010/main" val="881977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Times New Roman" pitchFamily="18" charset="0"/>
                <a:ea typeface="+mn-ea"/>
                <a:cs typeface="+mn-cs"/>
              </a:rPr>
              <a:t>ASN.1:  Abstract Syntax Notation One.  Rec. ITU-T X.680 | ISO/IEC 8824-1 (The original text was CCITT (now ITU-T) X.409 in 1984, followed by ISO/IEC 8824 in 1986, then joint text in 2008). For the latest freely available text as at 2012 see </a:t>
            </a:r>
            <a:r>
              <a:rPr lang="en-GB" sz="1200" u="sng" kern="1200" dirty="0" smtClean="0">
                <a:solidFill>
                  <a:schemeClr val="tx1"/>
                </a:solidFill>
                <a:effectLst/>
                <a:latin typeface="Times New Roman" pitchFamily="18" charset="0"/>
                <a:ea typeface="+mn-ea"/>
                <a:cs typeface="+mn-cs"/>
                <a:hlinkClick r:id="rId3"/>
              </a:rPr>
              <a:t>http://www.itu.int/rec/T-REC-X.680-200811-I/en</a:t>
            </a:r>
            <a:r>
              <a:rPr lang="en-GB" sz="1200" kern="1200" dirty="0" smtClean="0">
                <a:solidFill>
                  <a:schemeClr val="tx1"/>
                </a:solidFill>
                <a:effectLst/>
                <a:latin typeface="Times New Roman" pitchFamily="18" charset="0"/>
                <a:ea typeface="+mn-ea"/>
                <a:cs typeface="+mn-cs"/>
              </a:rPr>
              <a:t> Nov 2008)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5</a:t>
            </a:fld>
            <a:endParaRPr lang="en-GB"/>
          </a:p>
        </p:txBody>
      </p:sp>
    </p:spTree>
    <p:extLst>
      <p:ext uri="{BB962C8B-B14F-4D97-AF65-F5344CB8AC3E}">
        <p14:creationId xmlns:p14="http://schemas.microsoft.com/office/powerpoint/2010/main" val="275383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PER:	(ASN.1) Packed Encoding Rules.  Rec. ITU-T X.691 | ISO/IEC 8825-1 (The original encoding rules were BER (Basic Encoding Rules)).   Packed Encoding Rules were added later to provide a more compact encoding of ASN.1 data.  They have proved immensely popular. For the latest freely available text as at 2012 see </a:t>
            </a:r>
            <a:r>
              <a:rPr lang="en-GB" sz="1200" u="sng" kern="1200" dirty="0" smtClean="0">
                <a:solidFill>
                  <a:schemeClr val="tx1"/>
                </a:solidFill>
                <a:effectLst/>
                <a:latin typeface="Times New Roman" pitchFamily="18" charset="0"/>
                <a:ea typeface="+mn-ea"/>
                <a:cs typeface="+mn-cs"/>
                <a:hlinkClick r:id="rId3"/>
              </a:rPr>
              <a:t>http://www.itu.int/rec/T-REC-X.691-200811-I/en</a:t>
            </a:r>
            <a:r>
              <a:rPr lang="en-GB" sz="1200" kern="1200" dirty="0" smtClean="0">
                <a:solidFill>
                  <a:schemeClr val="tx1"/>
                </a:solidFill>
                <a:effectLst/>
                <a:latin typeface="Times New Roman" pitchFamily="18" charset="0"/>
                <a:ea typeface="+mn-ea"/>
                <a:cs typeface="+mn-cs"/>
              </a:rPr>
              <a:t>  Nov 2008)</a:t>
            </a:r>
          </a:p>
          <a:p>
            <a:r>
              <a:rPr lang="en-GB" sz="1200" kern="1200" dirty="0" smtClean="0">
                <a:solidFill>
                  <a:schemeClr val="tx1"/>
                </a:solidFill>
                <a:effectLst/>
                <a:latin typeface="Times New Roman" pitchFamily="18" charset="0"/>
                <a:ea typeface="+mn-ea"/>
                <a:cs typeface="+mn-cs"/>
              </a:rPr>
              <a:t>ECN:	Encoding Control Notation.  Rec. ITU-T X.692 | ISO/IEC 8825-3 This was an attempt to provide a machine-readable definition of encoding rules for ASN.1, with great flexibility to make variants of the simple standardised ones. It has been used, but most implementations of ASN.1 have chosen to use one of the simple standardised ones and not to define their own using ECN. For the latest freely available text as at 2012 see </a:t>
            </a:r>
            <a:r>
              <a:rPr lang="en-GB" sz="1200" u="sng" kern="1200" dirty="0" smtClean="0">
                <a:solidFill>
                  <a:schemeClr val="tx1"/>
                </a:solidFill>
                <a:effectLst/>
                <a:latin typeface="Times New Roman" pitchFamily="18" charset="0"/>
                <a:ea typeface="+mn-ea"/>
                <a:cs typeface="+mn-cs"/>
                <a:hlinkClick r:id="rId4"/>
              </a:rPr>
              <a:t>http://www.itu.int/rec/T-REC-X.692-200811-I/en</a:t>
            </a:r>
            <a:r>
              <a:rPr lang="en-GB" sz="1200" kern="1200" dirty="0" smtClean="0">
                <a:solidFill>
                  <a:schemeClr val="tx1"/>
                </a:solidFill>
                <a:effectLst/>
                <a:latin typeface="Times New Roman" pitchFamily="18" charset="0"/>
                <a:ea typeface="+mn-ea"/>
                <a:cs typeface="+mn-cs"/>
              </a:rPr>
              <a:t> Nov 2008)</a:t>
            </a:r>
          </a:p>
          <a:p>
            <a:r>
              <a:rPr lang="en-GB" sz="1200" kern="1200" dirty="0" smtClean="0">
                <a:solidFill>
                  <a:schemeClr val="tx1"/>
                </a:solidFill>
                <a:effectLst/>
                <a:latin typeface="Times New Roman" pitchFamily="18" charset="0"/>
                <a:ea typeface="+mn-ea"/>
                <a:cs typeface="+mn-cs"/>
              </a:rPr>
              <a:t>ORS:	Object Identifier Resolution System.  Rec. ITU-T X.672 | ISO/IEC 29186-1 This provides a mapping from Object Identifiers into the IETF Domain Name System (DNS – see </a:t>
            </a:r>
            <a:r>
              <a:rPr lang="en-GB" sz="1200" u="sng" kern="1200" dirty="0" smtClean="0">
                <a:solidFill>
                  <a:schemeClr val="tx1"/>
                </a:solidFill>
                <a:effectLst/>
                <a:latin typeface="Times New Roman" pitchFamily="18" charset="0"/>
                <a:ea typeface="+mn-ea"/>
                <a:cs typeface="+mn-cs"/>
                <a:hlinkClick r:id="rId5"/>
              </a:rPr>
              <a:t>http://en.wikipedia.org/wiki/Domain_Name_System</a:t>
            </a:r>
            <a:r>
              <a:rPr lang="en-GB" sz="1200" kern="1200" dirty="0" smtClean="0">
                <a:solidFill>
                  <a:schemeClr val="tx1"/>
                </a:solidFill>
                <a:effectLst/>
                <a:latin typeface="Times New Roman" pitchFamily="18" charset="0"/>
                <a:ea typeface="+mn-ea"/>
                <a:cs typeface="+mn-cs"/>
              </a:rPr>
              <a:t> for more information and links) in order to provide mappings between different OID notations, and to return information related to the identified node.  The standard has been complete for some time, but implementation of the required software and use of the DNS look-up still requires more work as at 2012.  For the latest text (not yet freely available early 2012) see </a:t>
            </a:r>
            <a:r>
              <a:rPr lang="en-GB" sz="1200" u="sng" kern="1200" dirty="0" smtClean="0">
                <a:solidFill>
                  <a:schemeClr val="tx1"/>
                </a:solidFill>
                <a:effectLst/>
                <a:latin typeface="Times New Roman" pitchFamily="18" charset="0"/>
                <a:ea typeface="+mn-ea"/>
                <a:cs typeface="+mn-cs"/>
                <a:hlinkClick r:id="rId6"/>
              </a:rPr>
              <a:t>http://www.itu.int/rec/T-REC-X.672/en Oct 2008</a:t>
            </a:r>
            <a:r>
              <a:rPr lang="en-GB" sz="1200" kern="1200" dirty="0" smtClean="0">
                <a:solidFill>
                  <a:schemeClr val="tx1"/>
                </a:solidFill>
                <a:effectLst/>
                <a:latin typeface="Times New Roman" pitchFamily="18" charset="0"/>
                <a:ea typeface="+mn-ea"/>
                <a:cs typeface="+mn-cs"/>
              </a:rPr>
              <a:t>)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6</a:t>
            </a:fld>
            <a:endParaRPr lang="en-GB"/>
          </a:p>
        </p:txBody>
      </p:sp>
    </p:spTree>
    <p:extLst>
      <p:ext uri="{BB962C8B-B14F-4D97-AF65-F5344CB8AC3E}">
        <p14:creationId xmlns:p14="http://schemas.microsoft.com/office/powerpoint/2010/main" val="2759413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Fast Web Services:	 (No acronym).  Rec. ITU-T X.892 | ISO/IEC 24824-2 This provides an ASN.1-based compact encoding for the W3C Web Services.  For the latest freely available text see </a:t>
            </a:r>
            <a:r>
              <a:rPr lang="en-GB" sz="1200" u="sng" kern="1200" dirty="0" smtClean="0">
                <a:solidFill>
                  <a:schemeClr val="tx1"/>
                </a:solidFill>
                <a:effectLst/>
                <a:latin typeface="Times New Roman" pitchFamily="18" charset="0"/>
                <a:ea typeface="+mn-ea"/>
                <a:cs typeface="+mn-cs"/>
                <a:hlinkClick r:id="rId3"/>
              </a:rPr>
              <a:t>http://www.itu.int/rec/T-REC-X.892-200505-I/en</a:t>
            </a:r>
            <a:r>
              <a:rPr lang="en-GB" sz="1200" kern="1200" dirty="0" smtClean="0">
                <a:solidFill>
                  <a:schemeClr val="tx1"/>
                </a:solidFill>
                <a:effectLst/>
                <a:latin typeface="Times New Roman" pitchFamily="18" charset="0"/>
                <a:ea typeface="+mn-ea"/>
                <a:cs typeface="+mn-cs"/>
              </a:rPr>
              <a:t>  May 2005   </a:t>
            </a:r>
          </a:p>
          <a:p>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Fast Infoset: (No acronym).  Rec. ITU-T X.891 | ISO/IEC 29186-1 This Recommendation | International Standard specifies a representation of an instance of the W3C XML Information Set using binary encodings. These binary encodings are specified using the ASN.1 notation and the ASN.1 Encoding Control Notation (ECN).  For the latest freely available text see </a:t>
            </a:r>
            <a:r>
              <a:rPr lang="en-GB" sz="1200" u="sng" kern="1200" dirty="0" smtClean="0">
                <a:solidFill>
                  <a:schemeClr val="tx1"/>
                </a:solidFill>
                <a:effectLst/>
                <a:latin typeface="Times New Roman" pitchFamily="18" charset="0"/>
                <a:ea typeface="+mn-ea"/>
                <a:cs typeface="+mn-cs"/>
                <a:hlinkClick r:id="rId4"/>
              </a:rPr>
              <a:t>http://www.itu.int/rec/T-REC-X.891-200505-I/en</a:t>
            </a:r>
            <a:r>
              <a:rPr lang="en-GB" sz="1200" kern="1200" dirty="0" smtClean="0">
                <a:solidFill>
                  <a:schemeClr val="tx1"/>
                </a:solidFill>
                <a:effectLst/>
                <a:latin typeface="Times New Roman" pitchFamily="18" charset="0"/>
                <a:ea typeface="+mn-ea"/>
                <a:cs typeface="+mn-cs"/>
              </a:rPr>
              <a:t>  May 2005</a:t>
            </a:r>
          </a:p>
          <a:p>
            <a:r>
              <a:rPr lang="en-GB" sz="1200" kern="1200" dirty="0" smtClean="0">
                <a:solidFill>
                  <a:schemeClr val="tx1"/>
                </a:solidFill>
                <a:effectLst/>
                <a:latin typeface="Times New Roman" pitchFamily="18" charset="0"/>
                <a:ea typeface="+mn-ea"/>
                <a:cs typeface="+mn-cs"/>
              </a:rPr>
              <a:t>XML:	Extensible Mark-up Language.  This is a W3C standard for encoding (serializing) structured data using a (verbose) human-readable text representation.  The ASN.1 equivalent is the (ASN.1) XML Encoding Rules (XER – see slide 9 notes).  It relies heavily on the definition of the structured data using XML Schema Definition (XSD).</a:t>
            </a:r>
          </a:p>
          <a:p>
            <a:r>
              <a:rPr lang="en-GB" sz="1200" kern="1200" dirty="0" smtClean="0">
                <a:solidFill>
                  <a:schemeClr val="tx1"/>
                </a:solidFill>
                <a:effectLst/>
                <a:latin typeface="Times New Roman" pitchFamily="18" charset="0"/>
                <a:ea typeface="+mn-ea"/>
                <a:cs typeface="+mn-cs"/>
              </a:rPr>
              <a:t>EXI:	Efficient XML Interchange.  This is a W3C standard providing a direct binary encoding an XML structured document.  It came slightly later than Fast Infoset, but is directly comparable.  See </a:t>
            </a:r>
            <a:r>
              <a:rPr lang="en-GB" sz="1200" u="sng" kern="1200" dirty="0" smtClean="0">
                <a:solidFill>
                  <a:schemeClr val="tx1"/>
                </a:solidFill>
                <a:effectLst/>
                <a:latin typeface="Times New Roman" pitchFamily="18" charset="0"/>
                <a:ea typeface="+mn-ea"/>
                <a:cs typeface="+mn-cs"/>
                <a:hlinkClick r:id="rId5"/>
              </a:rPr>
              <a:t>http://www.w3.org/XML/EXI/</a:t>
            </a:r>
            <a:r>
              <a:rPr lang="en-GB" sz="1200" kern="1200" dirty="0" smtClean="0">
                <a:solidFill>
                  <a:schemeClr val="tx1"/>
                </a:solidFill>
                <a:effectLst/>
                <a:latin typeface="Times New Roman" pitchFamily="18" charset="0"/>
                <a:ea typeface="+mn-ea"/>
                <a:cs typeface="+mn-cs"/>
              </a:rPr>
              <a:t>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7</a:t>
            </a:fld>
            <a:endParaRPr lang="en-GB"/>
          </a:p>
        </p:txBody>
      </p:sp>
    </p:spTree>
    <p:extLst>
      <p:ext uri="{BB962C8B-B14F-4D97-AF65-F5344CB8AC3E}">
        <p14:creationId xmlns:p14="http://schemas.microsoft.com/office/powerpoint/2010/main" val="1118902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SGML:	Standard </a:t>
            </a:r>
            <a:r>
              <a:rPr lang="en-GB" sz="1200" kern="1200" dirty="0" err="1" smtClean="0">
                <a:solidFill>
                  <a:schemeClr val="tx1"/>
                </a:solidFill>
                <a:effectLst/>
                <a:latin typeface="Times New Roman" pitchFamily="18" charset="0"/>
                <a:ea typeface="+mn-ea"/>
                <a:cs typeface="+mn-cs"/>
              </a:rPr>
              <a:t>GeneraliSGML</a:t>
            </a:r>
            <a:r>
              <a:rPr lang="en-GB" sz="1200" kern="1200" dirty="0" smtClean="0">
                <a:solidFill>
                  <a:schemeClr val="tx1"/>
                </a:solidFill>
                <a:effectLst/>
                <a:latin typeface="Times New Roman" pitchFamily="18" charset="0"/>
                <a:ea typeface="+mn-ea"/>
                <a:cs typeface="+mn-cs"/>
              </a:rPr>
              <a:t>:	Standard Generalized Mark-up Language.  ISO 8879:1986. This is a text-based encoding of structured data, and the predecessor of HTML and XML, with considerable flexibility in the definition of the tags to be used.  It can be compared to ASN.1 encodings, and was originally used in the publishing industry from some work in IBM.  See </a:t>
            </a:r>
            <a:r>
              <a:rPr lang="en-GB" sz="1200" u="sng" kern="1200" dirty="0" smtClean="0">
                <a:solidFill>
                  <a:schemeClr val="tx1"/>
                </a:solidFill>
                <a:effectLst/>
                <a:latin typeface="Times New Roman" pitchFamily="18" charset="0"/>
                <a:ea typeface="+mn-ea"/>
                <a:cs typeface="+mn-cs"/>
                <a:hlinkClick r:id="rId3"/>
              </a:rPr>
              <a:t>http://en.wikipedia.org/wiki/Standard_Generalized_Markup_Language</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ASN.1:	See slide 5 notes</a:t>
            </a:r>
          </a:p>
          <a:p>
            <a:r>
              <a:rPr lang="en-GB" sz="1200" kern="1200" dirty="0" smtClean="0">
                <a:solidFill>
                  <a:schemeClr val="tx1"/>
                </a:solidFill>
                <a:effectLst/>
                <a:latin typeface="Times New Roman" pitchFamily="18" charset="0"/>
                <a:ea typeface="+mn-ea"/>
                <a:cs typeface="+mn-cs"/>
              </a:rPr>
              <a:t>TLV:	Type length value or tag length value.  Type length value is the more general computer science term, but tag length value normally refers specifically to the ASN.1 form.  See </a:t>
            </a:r>
            <a:r>
              <a:rPr lang="en-GB" sz="1200" u="sng" kern="1200" dirty="0" smtClean="0">
                <a:solidFill>
                  <a:schemeClr val="tx1"/>
                </a:solidFill>
                <a:effectLst/>
                <a:latin typeface="Times New Roman" pitchFamily="18" charset="0"/>
                <a:ea typeface="+mn-ea"/>
                <a:cs typeface="+mn-cs"/>
                <a:hlinkClick r:id="rId4"/>
              </a:rPr>
              <a:t>http://en.wikipedia.org/wiki/Type-length-value</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HTML:	Hypertext mark-up language.  This is a specialization of SGML, with a fixed set of tags, providing the first mark-up language to be used on the Web.  See </a:t>
            </a:r>
            <a:r>
              <a:rPr lang="en-GB" sz="1200" u="sng" kern="1200" dirty="0" smtClean="0">
                <a:solidFill>
                  <a:schemeClr val="tx1"/>
                </a:solidFill>
                <a:effectLst/>
                <a:latin typeface="Times New Roman" pitchFamily="18" charset="0"/>
                <a:ea typeface="+mn-ea"/>
                <a:cs typeface="+mn-cs"/>
                <a:hlinkClick r:id="rId5"/>
              </a:rPr>
              <a:t>http://en.wikipedia.org/wiki/HTML</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XSD:	(W3C) XML Schema Document.  An extension of HTML allowing a wider range of XML tags in a structured data document.  It can be directly compared with ASN.1 as a means of defining structured data, but the syntax of the data description is itself an XML document.  </a:t>
            </a:r>
          </a:p>
          <a:p>
            <a:r>
              <a:rPr lang="en-GB" sz="1200" kern="1200" dirty="0" smtClean="0">
                <a:solidFill>
                  <a:schemeClr val="tx1"/>
                </a:solidFill>
                <a:effectLst/>
                <a:latin typeface="Times New Roman" pitchFamily="18" charset="0"/>
                <a:ea typeface="+mn-ea"/>
                <a:cs typeface="+mn-cs"/>
              </a:rPr>
              <a:t>Relax NG:	Regular Language for XML Next Generation.	 This is a simplified version of XSD, with a so-called compact format quite similar to the ASN.1 notation.  It has not really taken off.  See </a:t>
            </a:r>
            <a:r>
              <a:rPr lang="en-GB" sz="1200" u="sng" kern="1200" dirty="0" smtClean="0">
                <a:solidFill>
                  <a:schemeClr val="tx1"/>
                </a:solidFill>
                <a:effectLst/>
                <a:latin typeface="Times New Roman" pitchFamily="18" charset="0"/>
                <a:ea typeface="+mn-ea"/>
                <a:cs typeface="+mn-cs"/>
                <a:hlinkClick r:id="rId6"/>
              </a:rPr>
              <a:t>http://en.wikipedia.org/wiki/RELAX_NG</a:t>
            </a:r>
            <a:r>
              <a:rPr lang="en-GB" sz="1200" kern="1200" dirty="0" smtClean="0">
                <a:solidFill>
                  <a:schemeClr val="tx1"/>
                </a:solidFill>
                <a:effectLst/>
                <a:latin typeface="Times New Roman" pitchFamily="18" charset="0"/>
                <a:ea typeface="+mn-ea"/>
                <a:cs typeface="+mn-cs"/>
              </a:rPr>
              <a:t>  also ISO/IEC 19757-2 and</a:t>
            </a:r>
            <a:br>
              <a:rPr lang="en-GB" sz="1200" kern="1200" dirty="0" smtClean="0">
                <a:solidFill>
                  <a:schemeClr val="tx1"/>
                </a:solidFill>
                <a:effectLst/>
                <a:latin typeface="Times New Roman" pitchFamily="18" charset="0"/>
                <a:ea typeface="+mn-ea"/>
                <a:cs typeface="+mn-cs"/>
              </a:rPr>
            </a:br>
            <a:r>
              <a:rPr lang="en-GB" sz="1200" u="sng" kern="1200" dirty="0" smtClean="0">
                <a:solidFill>
                  <a:schemeClr val="tx1"/>
                </a:solidFill>
                <a:effectLst/>
                <a:latin typeface="Times New Roman" pitchFamily="18" charset="0"/>
                <a:ea typeface="+mn-ea"/>
                <a:cs typeface="+mn-cs"/>
                <a:hlinkClick r:id="rId7"/>
              </a:rPr>
              <a:t>http://www.oasis-open.org/committees/relax-ng/compact-20021121.html</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PER:	See slide 6 notes</a:t>
            </a:r>
          </a:p>
          <a:p>
            <a:r>
              <a:rPr lang="en-GB" sz="1200" kern="1200" dirty="0" smtClean="0">
                <a:solidFill>
                  <a:schemeClr val="tx1"/>
                </a:solidFill>
                <a:effectLst/>
                <a:latin typeface="Times New Roman" pitchFamily="18" charset="0"/>
                <a:ea typeface="+mn-ea"/>
                <a:cs typeface="+mn-cs"/>
              </a:rPr>
              <a:t>XER:	(ASN.1) XML Encoding Rules.  A set of encoding rules which can be used with an ASN.1 specification generated by a standardised mapping from XSD (see slide 9 notes) to produce the same XML encoding as is specified by the XSD.  For the latest freely available text see </a:t>
            </a:r>
            <a:r>
              <a:rPr lang="en-GB" sz="1200" u="sng" kern="1200" dirty="0" smtClean="0">
                <a:solidFill>
                  <a:schemeClr val="tx1"/>
                </a:solidFill>
                <a:effectLst/>
                <a:latin typeface="Times New Roman" pitchFamily="18" charset="0"/>
                <a:ea typeface="+mn-ea"/>
                <a:cs typeface="+mn-cs"/>
                <a:hlinkClick r:id="rId8"/>
              </a:rPr>
              <a:t>http://www.itu.int/rec/T-REC-X.693-200811-I/en</a:t>
            </a:r>
            <a:r>
              <a:rPr lang="en-GB" sz="1200" kern="1200" dirty="0" smtClean="0">
                <a:solidFill>
                  <a:schemeClr val="tx1"/>
                </a:solidFill>
                <a:effectLst/>
                <a:latin typeface="Times New Roman" pitchFamily="18" charset="0"/>
                <a:ea typeface="+mn-ea"/>
                <a:cs typeface="+mn-cs"/>
              </a:rPr>
              <a:t>  Nov 2008</a:t>
            </a:r>
          </a:p>
          <a:p>
            <a:r>
              <a:rPr lang="en-GB" sz="1200" kern="1200" dirty="0" smtClean="0">
                <a:solidFill>
                  <a:schemeClr val="tx1"/>
                </a:solidFill>
                <a:effectLst/>
                <a:latin typeface="Times New Roman" pitchFamily="18" charset="0"/>
                <a:ea typeface="+mn-ea"/>
                <a:cs typeface="+mn-cs"/>
              </a:rPr>
              <a:t>OIDs:	See slide 4 notes</a:t>
            </a:r>
          </a:p>
          <a:p>
            <a:r>
              <a:rPr lang="en-GB" sz="1200" kern="1200" dirty="0" smtClean="0">
                <a:solidFill>
                  <a:schemeClr val="tx1"/>
                </a:solidFill>
                <a:effectLst/>
                <a:latin typeface="Times New Roman" pitchFamily="18" charset="0"/>
                <a:ea typeface="+mn-ea"/>
                <a:cs typeface="+mn-cs"/>
              </a:rPr>
              <a:t>zed Mark-up Language.  ISO 8879:1986. This is a text-based encoding of structured data, and the predecessor of HTML and XML, with considerable flexibility in the definition of the tags to be used.  It can be compared to ASN.1 encodings, and was originally used in the publishing industry from some work in IBM.  See </a:t>
            </a:r>
            <a:r>
              <a:rPr lang="en-GB" sz="1200" u="sng" kern="1200" dirty="0" smtClean="0">
                <a:solidFill>
                  <a:schemeClr val="tx1"/>
                </a:solidFill>
                <a:effectLst/>
                <a:latin typeface="Times New Roman" pitchFamily="18" charset="0"/>
                <a:ea typeface="+mn-ea"/>
                <a:cs typeface="+mn-cs"/>
                <a:hlinkClick r:id="rId3"/>
              </a:rPr>
              <a:t>http://en.wikipedia.org/wiki/Standard_Generalized_Markup_Language</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ASN.1:	See slide 5 notes</a:t>
            </a:r>
          </a:p>
          <a:p>
            <a:r>
              <a:rPr lang="en-GB" sz="1200" kern="1200" dirty="0" smtClean="0">
                <a:solidFill>
                  <a:schemeClr val="tx1"/>
                </a:solidFill>
                <a:effectLst/>
                <a:latin typeface="Times New Roman" pitchFamily="18" charset="0"/>
                <a:ea typeface="+mn-ea"/>
                <a:cs typeface="+mn-cs"/>
              </a:rPr>
              <a:t>TLV:	Type length value or tag length value.  Type length value is the more general computer science term, but tag length value normally refers specifically to the ASN.1 form.  See </a:t>
            </a:r>
            <a:r>
              <a:rPr lang="en-GB" sz="1200" u="sng" kern="1200" dirty="0" smtClean="0">
                <a:solidFill>
                  <a:schemeClr val="tx1"/>
                </a:solidFill>
                <a:effectLst/>
                <a:latin typeface="Times New Roman" pitchFamily="18" charset="0"/>
                <a:ea typeface="+mn-ea"/>
                <a:cs typeface="+mn-cs"/>
                <a:hlinkClick r:id="rId4"/>
              </a:rPr>
              <a:t>http://en.wikipedia.org/wiki/Type-length-value</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HTML:	Hypertext mark-up language.  This is a specialization of SGML, with a fixed set of tags, providing the first mark-up language to be used on the Web.  See </a:t>
            </a:r>
            <a:r>
              <a:rPr lang="en-GB" sz="1200" u="sng" kern="1200" dirty="0" smtClean="0">
                <a:solidFill>
                  <a:schemeClr val="tx1"/>
                </a:solidFill>
                <a:effectLst/>
                <a:latin typeface="Times New Roman" pitchFamily="18" charset="0"/>
                <a:ea typeface="+mn-ea"/>
                <a:cs typeface="+mn-cs"/>
                <a:hlinkClick r:id="rId5"/>
              </a:rPr>
              <a:t>http://en.wikipedia.org/wiki/HTML</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XSD:	(W3C) XML Schema Document.  An extension of HTML allowing a wider range of XML tags in a structured data document.  It can be directly compared with ASN.1 as a means of defining structured data, but the syntax of the data description is itself an XML document.  </a:t>
            </a:r>
          </a:p>
          <a:p>
            <a:r>
              <a:rPr lang="en-GB" sz="1200" kern="1200" dirty="0" smtClean="0">
                <a:solidFill>
                  <a:schemeClr val="tx1"/>
                </a:solidFill>
                <a:effectLst/>
                <a:latin typeface="Times New Roman" pitchFamily="18" charset="0"/>
                <a:ea typeface="+mn-ea"/>
                <a:cs typeface="+mn-cs"/>
              </a:rPr>
              <a:t>Relax NG:	Regular Language for XML Next Generation.	 This is a simplified version of XSD, with a so-called compact format quite similar to the ASN.1 notation.  It has not really taken off.  See </a:t>
            </a:r>
            <a:r>
              <a:rPr lang="en-GB" sz="1200" u="sng" kern="1200" dirty="0" smtClean="0">
                <a:solidFill>
                  <a:schemeClr val="tx1"/>
                </a:solidFill>
                <a:effectLst/>
                <a:latin typeface="Times New Roman" pitchFamily="18" charset="0"/>
                <a:ea typeface="+mn-ea"/>
                <a:cs typeface="+mn-cs"/>
                <a:hlinkClick r:id="rId6"/>
              </a:rPr>
              <a:t>http://en.wikipedia.org/wiki/RELAX_NG</a:t>
            </a:r>
            <a:r>
              <a:rPr lang="en-GB" sz="1200" kern="1200" dirty="0" smtClean="0">
                <a:solidFill>
                  <a:schemeClr val="tx1"/>
                </a:solidFill>
                <a:effectLst/>
                <a:latin typeface="Times New Roman" pitchFamily="18" charset="0"/>
                <a:ea typeface="+mn-ea"/>
                <a:cs typeface="+mn-cs"/>
              </a:rPr>
              <a:t>  also ISO/IEC 19757-2 and</a:t>
            </a:r>
            <a:br>
              <a:rPr lang="en-GB" sz="1200" kern="1200" dirty="0" smtClean="0">
                <a:solidFill>
                  <a:schemeClr val="tx1"/>
                </a:solidFill>
                <a:effectLst/>
                <a:latin typeface="Times New Roman" pitchFamily="18" charset="0"/>
                <a:ea typeface="+mn-ea"/>
                <a:cs typeface="+mn-cs"/>
              </a:rPr>
            </a:br>
            <a:r>
              <a:rPr lang="en-GB" sz="1200" u="sng" kern="1200" dirty="0" smtClean="0">
                <a:solidFill>
                  <a:schemeClr val="tx1"/>
                </a:solidFill>
                <a:effectLst/>
                <a:latin typeface="Times New Roman" pitchFamily="18" charset="0"/>
                <a:ea typeface="+mn-ea"/>
                <a:cs typeface="+mn-cs"/>
                <a:hlinkClick r:id="rId7"/>
              </a:rPr>
              <a:t>http://www.oasis-open.org/committees/relax-ng/compact-20021121.html</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PER:	See slide 6 notes</a:t>
            </a:r>
          </a:p>
          <a:p>
            <a:r>
              <a:rPr lang="en-GB" sz="1200" kern="1200" dirty="0" smtClean="0">
                <a:solidFill>
                  <a:schemeClr val="tx1"/>
                </a:solidFill>
                <a:effectLst/>
                <a:latin typeface="Times New Roman" pitchFamily="18" charset="0"/>
                <a:ea typeface="+mn-ea"/>
                <a:cs typeface="+mn-cs"/>
              </a:rPr>
              <a:t>XER:	(ASN.1) XML Encoding Rules.  A set of encoding rules which can be used with an ASN.1 specification generated by a standardised mapping from XSD (see slide 9 notes) to produce the same XML encoding as is specified by the XSD.  For the latest freely available text see </a:t>
            </a:r>
            <a:r>
              <a:rPr lang="en-GB" sz="1200" u="sng" kern="1200" dirty="0" smtClean="0">
                <a:solidFill>
                  <a:schemeClr val="tx1"/>
                </a:solidFill>
                <a:effectLst/>
                <a:latin typeface="Times New Roman" pitchFamily="18" charset="0"/>
                <a:ea typeface="+mn-ea"/>
                <a:cs typeface="+mn-cs"/>
                <a:hlinkClick r:id="rId8"/>
              </a:rPr>
              <a:t>http://www.itu.int/rec/T-REC-X.693-200811-I/en</a:t>
            </a:r>
            <a:r>
              <a:rPr lang="en-GB" sz="1200" kern="1200" dirty="0" smtClean="0">
                <a:solidFill>
                  <a:schemeClr val="tx1"/>
                </a:solidFill>
                <a:effectLst/>
                <a:latin typeface="Times New Roman" pitchFamily="18" charset="0"/>
                <a:ea typeface="+mn-ea"/>
                <a:cs typeface="+mn-cs"/>
              </a:rPr>
              <a:t>  Nov 2008</a:t>
            </a:r>
          </a:p>
          <a:p>
            <a:r>
              <a:rPr lang="en-GB" sz="1200" kern="1200" dirty="0" smtClean="0">
                <a:solidFill>
                  <a:schemeClr val="tx1"/>
                </a:solidFill>
                <a:effectLst/>
                <a:latin typeface="Times New Roman" pitchFamily="18" charset="0"/>
                <a:ea typeface="+mn-ea"/>
                <a:cs typeface="+mn-cs"/>
              </a:rPr>
              <a:t>OIDs:	See slide 4 notes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9</a:t>
            </a:fld>
            <a:endParaRPr lang="en-GB"/>
          </a:p>
        </p:txBody>
      </p:sp>
    </p:spTree>
    <p:extLst>
      <p:ext uri="{BB962C8B-B14F-4D97-AF65-F5344CB8AC3E}">
        <p14:creationId xmlns:p14="http://schemas.microsoft.com/office/powerpoint/2010/main" val="2193176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JSON:	JavaScript Object Notation.  See RFC 4626.  This is a similar encoding to XML (see RFC 4627).  There is also a JSON schema that is very similar to XSD.</a:t>
            </a:r>
          </a:p>
          <a:p>
            <a:r>
              <a:rPr lang="en-GB" sz="1200" kern="1200" dirty="0" smtClean="0">
                <a:solidFill>
                  <a:schemeClr val="tx1"/>
                </a:solidFill>
                <a:effectLst/>
                <a:latin typeface="Times New Roman" pitchFamily="18" charset="0"/>
                <a:ea typeface="+mn-ea"/>
                <a:cs typeface="+mn-cs"/>
              </a:rPr>
              <a:t>BSON:	Binary JSON.  See </a:t>
            </a:r>
            <a:r>
              <a:rPr lang="en-GB" sz="1200" u="sng" kern="1200" dirty="0" smtClean="0">
                <a:solidFill>
                  <a:schemeClr val="tx1"/>
                </a:solidFill>
                <a:effectLst/>
                <a:latin typeface="Times New Roman" pitchFamily="18" charset="0"/>
                <a:ea typeface="+mn-ea"/>
                <a:cs typeface="+mn-cs"/>
                <a:hlinkClick r:id="rId3"/>
              </a:rPr>
              <a:t>http://en.wikipedia.org/wiki/BSON</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Google Protocol Buffers:	This is a schema language developed by Google with an implied encoding using numeric tags.  It can roughly be compared with ASN.1 with the Basic Encoding Rules.  It was designed to be smaller and faster to process than an XML encoding.</a:t>
            </a:r>
          </a:p>
          <a:p>
            <a:r>
              <a:rPr lang="en-GB" sz="1200" kern="1200" dirty="0" smtClean="0">
                <a:solidFill>
                  <a:schemeClr val="tx1"/>
                </a:solidFill>
                <a:effectLst/>
                <a:latin typeface="Times New Roman" pitchFamily="18" charset="0"/>
                <a:ea typeface="+mn-ea"/>
                <a:cs typeface="+mn-cs"/>
              </a:rPr>
              <a:t>RFC 3072:	Structured Data Exchange Format (SDXF).  This is another alternative to the ASN.1 with BER suite and the XML and XSD suite.  The implementations specialize in being able to create or decode encodings step-by-step, rather than as complete messages.</a:t>
            </a:r>
          </a:p>
          <a:p>
            <a:r>
              <a:rPr lang="en-GB" sz="1200" kern="1200" dirty="0" smtClean="0">
                <a:solidFill>
                  <a:schemeClr val="tx1"/>
                </a:solidFill>
                <a:effectLst/>
                <a:latin typeface="Times New Roman" pitchFamily="18" charset="0"/>
                <a:ea typeface="+mn-ea"/>
                <a:cs typeface="+mn-cs"/>
              </a:rPr>
              <a:t>RFC 4504:	External Data Representation Standard (XDR).  Very similar to ASN.1 with a binary encoding, but all data elements are always a multiple of 32 bits.</a:t>
            </a:r>
          </a:p>
          <a:p>
            <a:r>
              <a:rPr lang="en-GB" sz="1200" kern="1200" dirty="0" smtClean="0">
                <a:solidFill>
                  <a:schemeClr val="tx1"/>
                </a:solidFill>
                <a:effectLst/>
                <a:latin typeface="Times New Roman" pitchFamily="18" charset="0"/>
                <a:ea typeface="+mn-ea"/>
                <a:cs typeface="+mn-cs"/>
              </a:rPr>
              <a:t>YAML:		Yet Another Markup Language, or later YAML Ain’t Markup Language.  It uses indentation in the encoding for structure, and implementations do auto-detection of types with various disambiguation mechanisms.  </a:t>
            </a:r>
          </a:p>
          <a:p>
            <a:r>
              <a:rPr lang="en-GB" sz="1200" kern="1200" dirty="0" smtClean="0">
                <a:solidFill>
                  <a:schemeClr val="tx1"/>
                </a:solidFill>
                <a:effectLst/>
                <a:latin typeface="Times New Roman" pitchFamily="18" charset="0"/>
                <a:ea typeface="+mn-ea"/>
                <a:cs typeface="+mn-cs"/>
              </a:rPr>
              <a:t>Thrift:	No expansion available.  This was originally developed by Facebook, but is now part of the Open Source project in the Apache Software Foundation.  See </a:t>
            </a:r>
            <a:r>
              <a:rPr lang="en-GB" sz="1200" u="sng" kern="1200" dirty="0" smtClean="0">
                <a:solidFill>
                  <a:schemeClr val="tx1"/>
                </a:solidFill>
                <a:effectLst/>
                <a:latin typeface="Times New Roman" pitchFamily="18" charset="0"/>
                <a:ea typeface="+mn-ea"/>
                <a:cs typeface="+mn-cs"/>
                <a:hlinkClick r:id="rId4"/>
              </a:rPr>
              <a:t>http://en.wikipedia.org/wiki/Thrift</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ETCH:	No expansion available.  This was originally a family of tools developed by Cisco, but is now part of the Open Source project in the Apache Software Foundation.  It performs a similar ole to ASN.1 tools.  See </a:t>
            </a:r>
            <a:r>
              <a:rPr lang="en-GB" sz="1200" u="sng" kern="1200" dirty="0" smtClean="0">
                <a:solidFill>
                  <a:schemeClr val="tx1"/>
                </a:solidFill>
                <a:effectLst/>
                <a:latin typeface="Times New Roman" pitchFamily="18" charset="0"/>
                <a:ea typeface="+mn-ea"/>
                <a:cs typeface="+mn-cs"/>
                <a:hlinkClick r:id="rId5"/>
              </a:rPr>
              <a:t>http://incubator.apache.org/etch/</a:t>
            </a:r>
            <a:r>
              <a:rPr lang="en-GB" sz="1200" kern="1200" dirty="0" smtClean="0">
                <a:solidFill>
                  <a:schemeClr val="tx1"/>
                </a:solidFill>
                <a:effectLst/>
                <a:latin typeface="Times New Roman" pitchFamily="18" charset="0"/>
                <a:ea typeface="+mn-ea"/>
                <a:cs typeface="+mn-cs"/>
              </a:rPr>
              <a:t>   </a:t>
            </a:r>
          </a:p>
          <a:p>
            <a:r>
              <a:rPr lang="en-GB" sz="1200" kern="1200" dirty="0" smtClean="0">
                <a:solidFill>
                  <a:schemeClr val="tx1"/>
                </a:solidFill>
                <a:effectLst/>
                <a:latin typeface="Times New Roman" pitchFamily="18" charset="0"/>
                <a:ea typeface="+mn-ea"/>
                <a:cs typeface="+mn-cs"/>
              </a:rPr>
              <a:t>Hadoop:	Named after a toy elephant!  A software suite from Facebook and Yahoo designed to organize what adverts are shown with searches.  Not really similar to ASN.1 or other structured data description languages.  See </a:t>
            </a:r>
            <a:r>
              <a:rPr lang="en-GB" sz="1200" u="sng" kern="1200" dirty="0" smtClean="0">
                <a:solidFill>
                  <a:schemeClr val="tx1"/>
                </a:solidFill>
                <a:effectLst/>
                <a:latin typeface="Times New Roman" pitchFamily="18" charset="0"/>
                <a:ea typeface="+mn-ea"/>
                <a:cs typeface="+mn-cs"/>
                <a:hlinkClick r:id="rId6"/>
              </a:rPr>
              <a:t>http://www.nytimes.com/2009/03/17/technology/business-computing/17cloud.html?_r=1</a:t>
            </a:r>
            <a:r>
              <a:rPr lang="en-GB" sz="1200" kern="1200" dirty="0" smtClean="0">
                <a:solidFill>
                  <a:schemeClr val="tx1"/>
                </a:solidFill>
                <a:effectLst/>
                <a:latin typeface="Times New Roman" pitchFamily="18" charset="0"/>
                <a:ea typeface="+mn-ea"/>
                <a:cs typeface="+mn-cs"/>
              </a:rPr>
              <a:t>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10</a:t>
            </a:fld>
            <a:endParaRPr lang="en-GB"/>
          </a:p>
        </p:txBody>
      </p:sp>
    </p:spTree>
    <p:extLst>
      <p:ext uri="{BB962C8B-B14F-4D97-AF65-F5344CB8AC3E}">
        <p14:creationId xmlns:p14="http://schemas.microsoft.com/office/powerpoint/2010/main" val="224896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imes New Roman" pitchFamily="18" charset="0"/>
                <a:ea typeface="+mn-ea"/>
                <a:cs typeface="+mn-cs"/>
              </a:rPr>
              <a:t>Tex:	No known expansion.  A very early mark-up language produced by Donald Knuth in the late 1970s, and designed primarily to allow authors of books with mathematical formula to be easily able to describe the formula with a text representation on a typewriter.</a:t>
            </a:r>
          </a:p>
          <a:p>
            <a:r>
              <a:rPr lang="en-GB" sz="1200" kern="1200" dirty="0" smtClean="0">
                <a:solidFill>
                  <a:schemeClr val="tx1"/>
                </a:solidFill>
                <a:effectLst/>
                <a:latin typeface="Times New Roman" pitchFamily="18" charset="0"/>
                <a:ea typeface="+mn-ea"/>
                <a:cs typeface="+mn-cs"/>
              </a:rPr>
              <a:t>Latex:	No known expansion.  Essentially a collection of macros to assist in the use of Tex </a:t>
            </a:r>
          </a:p>
          <a:p>
            <a:endParaRPr lang="en-GB" dirty="0"/>
          </a:p>
        </p:txBody>
      </p:sp>
      <p:sp>
        <p:nvSpPr>
          <p:cNvPr id="4" name="Footer Placeholder 3"/>
          <p:cNvSpPr>
            <a:spLocks noGrp="1"/>
          </p:cNvSpPr>
          <p:nvPr>
            <p:ph type="ftr" sz="quarter" idx="10"/>
          </p:nvPr>
        </p:nvSpPr>
        <p:spPr/>
        <p:txBody>
          <a:bodyPr/>
          <a:lstStyle/>
          <a:p>
            <a:r>
              <a:rPr lang="en-GB" smtClean="0"/>
              <a:t>©John Larmouth</a:t>
            </a:r>
            <a:endParaRPr lang="en-GB"/>
          </a:p>
        </p:txBody>
      </p:sp>
      <p:sp>
        <p:nvSpPr>
          <p:cNvPr id="5" name="Slide Number Placeholder 4"/>
          <p:cNvSpPr>
            <a:spLocks noGrp="1"/>
          </p:cNvSpPr>
          <p:nvPr>
            <p:ph type="sldNum" sz="quarter" idx="11"/>
          </p:nvPr>
        </p:nvSpPr>
        <p:spPr/>
        <p:txBody>
          <a:bodyPr/>
          <a:lstStyle/>
          <a:p>
            <a:fld id="{5CA7E28B-700F-4D66-82F1-6694D82080F4}" type="slidenum">
              <a:rPr lang="en-GB" smtClean="0"/>
              <a:pPr/>
              <a:t>12</a:t>
            </a:fld>
            <a:endParaRPr lang="en-GB"/>
          </a:p>
        </p:txBody>
      </p:sp>
    </p:spTree>
    <p:extLst>
      <p:ext uri="{BB962C8B-B14F-4D97-AF65-F5344CB8AC3E}">
        <p14:creationId xmlns:p14="http://schemas.microsoft.com/office/powerpoint/2010/main" val="127506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82C5AF-33FB-4764-9290-F7A74FF00EF1}" type="slidenum">
              <a:rPr lang="en-US"/>
              <a:pPr/>
              <a:t>‹#›</a:t>
            </a:fld>
            <a:endParaRPr lang="en-US"/>
          </a:p>
        </p:txBody>
      </p:sp>
    </p:spTree>
    <p:extLst>
      <p:ext uri="{BB962C8B-B14F-4D97-AF65-F5344CB8AC3E}">
        <p14:creationId xmlns:p14="http://schemas.microsoft.com/office/powerpoint/2010/main" val="186394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616C9D-1BC3-4BE4-93E7-2F76DA999622}" type="slidenum">
              <a:rPr lang="en-US"/>
              <a:pPr/>
              <a:t>‹#›</a:t>
            </a:fld>
            <a:endParaRPr lang="en-US"/>
          </a:p>
        </p:txBody>
      </p:sp>
    </p:spTree>
    <p:extLst>
      <p:ext uri="{BB962C8B-B14F-4D97-AF65-F5344CB8AC3E}">
        <p14:creationId xmlns:p14="http://schemas.microsoft.com/office/powerpoint/2010/main" val="397558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7C12DC-D729-4FDE-BE22-63A2332153C6}" type="slidenum">
              <a:rPr lang="en-US"/>
              <a:pPr/>
              <a:t>‹#›</a:t>
            </a:fld>
            <a:endParaRPr lang="en-US"/>
          </a:p>
        </p:txBody>
      </p:sp>
    </p:spTree>
    <p:extLst>
      <p:ext uri="{BB962C8B-B14F-4D97-AF65-F5344CB8AC3E}">
        <p14:creationId xmlns:p14="http://schemas.microsoft.com/office/powerpoint/2010/main" val="3295993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219200" y="1524000"/>
            <a:ext cx="33909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2500" y="1524000"/>
            <a:ext cx="33909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F600A71-2B7A-4A12-8F53-F284F4D417F5}" type="slidenum">
              <a:rPr lang="en-US"/>
              <a:pPr/>
              <a:t>‹#›</a:t>
            </a:fld>
            <a:endParaRPr lang="en-US"/>
          </a:p>
        </p:txBody>
      </p:sp>
    </p:spTree>
    <p:extLst>
      <p:ext uri="{BB962C8B-B14F-4D97-AF65-F5344CB8AC3E}">
        <p14:creationId xmlns:p14="http://schemas.microsoft.com/office/powerpoint/2010/main" val="277939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481A434-0ED7-4208-9251-18FECC10CCB3}" type="slidenum">
              <a:rPr lang="en-US"/>
              <a:pPr/>
              <a:t>‹#›</a:t>
            </a:fld>
            <a:endParaRPr lang="en-US"/>
          </a:p>
        </p:txBody>
      </p:sp>
    </p:spTree>
    <p:extLst>
      <p:ext uri="{BB962C8B-B14F-4D97-AF65-F5344CB8AC3E}">
        <p14:creationId xmlns:p14="http://schemas.microsoft.com/office/powerpoint/2010/main" val="27036207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123DB3-8CCE-4C02-AE78-B3E0E32EEFCF}" type="slidenum">
              <a:rPr lang="en-US"/>
              <a:pPr/>
              <a:t>‹#›</a:t>
            </a:fld>
            <a:endParaRPr lang="en-US"/>
          </a:p>
        </p:txBody>
      </p:sp>
    </p:spTree>
    <p:extLst>
      <p:ext uri="{BB962C8B-B14F-4D97-AF65-F5344CB8AC3E}">
        <p14:creationId xmlns:p14="http://schemas.microsoft.com/office/powerpoint/2010/main" val="1810575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19200" y="1524000"/>
            <a:ext cx="3390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2500" y="1524000"/>
            <a:ext cx="3390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7C3E27F-10DF-4C22-A18B-4EE6C7B5FB1E}" type="slidenum">
              <a:rPr lang="en-US"/>
              <a:pPr/>
              <a:t>‹#›</a:t>
            </a:fld>
            <a:endParaRPr lang="en-US"/>
          </a:p>
        </p:txBody>
      </p:sp>
    </p:spTree>
    <p:extLst>
      <p:ext uri="{BB962C8B-B14F-4D97-AF65-F5344CB8AC3E}">
        <p14:creationId xmlns:p14="http://schemas.microsoft.com/office/powerpoint/2010/main" val="1520183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B8C407A-7151-4E14-958C-8F6FBAE92957}" type="slidenum">
              <a:rPr lang="en-US"/>
              <a:pPr/>
              <a:t>‹#›</a:t>
            </a:fld>
            <a:endParaRPr lang="en-US"/>
          </a:p>
        </p:txBody>
      </p:sp>
    </p:spTree>
    <p:extLst>
      <p:ext uri="{BB962C8B-B14F-4D97-AF65-F5344CB8AC3E}">
        <p14:creationId xmlns:p14="http://schemas.microsoft.com/office/powerpoint/2010/main" val="71047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841744B-AF01-4BD7-832C-7AC9E79B0C34}" type="slidenum">
              <a:rPr lang="en-US"/>
              <a:pPr/>
              <a:t>‹#›</a:t>
            </a:fld>
            <a:endParaRPr lang="en-US"/>
          </a:p>
        </p:txBody>
      </p:sp>
    </p:spTree>
    <p:extLst>
      <p:ext uri="{BB962C8B-B14F-4D97-AF65-F5344CB8AC3E}">
        <p14:creationId xmlns:p14="http://schemas.microsoft.com/office/powerpoint/2010/main" val="298855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A5E1FFE-A7C6-4B0C-AC6B-27EDE7A3AAEB}" type="slidenum">
              <a:rPr lang="en-US"/>
              <a:pPr/>
              <a:t>‹#›</a:t>
            </a:fld>
            <a:endParaRPr lang="en-US"/>
          </a:p>
        </p:txBody>
      </p:sp>
    </p:spTree>
    <p:extLst>
      <p:ext uri="{BB962C8B-B14F-4D97-AF65-F5344CB8AC3E}">
        <p14:creationId xmlns:p14="http://schemas.microsoft.com/office/powerpoint/2010/main" val="63373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9A4A2D-EF1E-4808-87DC-9AB357A87D17}" type="slidenum">
              <a:rPr lang="en-US"/>
              <a:pPr/>
              <a:t>‹#›</a:t>
            </a:fld>
            <a:endParaRPr lang="en-US"/>
          </a:p>
        </p:txBody>
      </p:sp>
    </p:spTree>
    <p:extLst>
      <p:ext uri="{BB962C8B-B14F-4D97-AF65-F5344CB8AC3E}">
        <p14:creationId xmlns:p14="http://schemas.microsoft.com/office/powerpoint/2010/main" val="97839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77CA99-6AC9-4FAE-B349-C000FF020DE2}" type="slidenum">
              <a:rPr lang="en-US"/>
              <a:pPr/>
              <a:t>‹#›</a:t>
            </a:fld>
            <a:endParaRPr lang="en-US"/>
          </a:p>
        </p:txBody>
      </p:sp>
    </p:spTree>
    <p:extLst>
      <p:ext uri="{BB962C8B-B14F-4D97-AF65-F5344CB8AC3E}">
        <p14:creationId xmlns:p14="http://schemas.microsoft.com/office/powerpoint/2010/main" val="334665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EBFA"/>
            </a:gs>
            <a:gs pos="30000">
              <a:srgbClr val="C4D6EB"/>
            </a:gs>
            <a:gs pos="60001">
              <a:srgbClr val="85C2FF"/>
            </a:gs>
            <a:gs pos="100000">
              <a:srgbClr val="5E9EFF"/>
            </a:gs>
          </a:gsLst>
          <a:lin ang="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19200" y="1524000"/>
            <a:ext cx="6934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sym typeface="Math C" pitchFamily="2" charset="2"/>
              </a:rPr>
              <a:t>  Click to edit Master text styles</a:t>
            </a:r>
          </a:p>
          <a:p>
            <a:pPr lvl="1"/>
            <a:r>
              <a:rPr lang="en-US" smtClean="0">
                <a:sym typeface="Math C" pitchFamily="2" charset="2"/>
              </a:rPr>
              <a:t>Second level</a:t>
            </a:r>
          </a:p>
          <a:p>
            <a:pPr lvl="2"/>
            <a:r>
              <a:rPr lang="en-US" smtClean="0">
                <a:sym typeface="Math C" pitchFamily="2" charset="2"/>
              </a:rPr>
              <a:t>Third level</a:t>
            </a:r>
          </a:p>
          <a:p>
            <a:pPr lvl="3"/>
            <a:r>
              <a:rPr lang="en-US" smtClean="0">
                <a:sym typeface="Math C" pitchFamily="2" charset="2"/>
              </a:rPr>
              <a:t>Fourth level</a:t>
            </a:r>
          </a:p>
          <a:p>
            <a:pPr lvl="4"/>
            <a:r>
              <a:rPr lang="en-US" smtClean="0">
                <a:sym typeface="Math C" pitchFamily="2" charset="2"/>
              </a:rPr>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539E03C-69DA-4271-B1DB-A3D497D69143}" type="slidenum">
              <a:rPr lang="en-US"/>
              <a:pPr/>
              <a:t>‹#›</a:t>
            </a:fld>
            <a:endParaRPr lang="en-US"/>
          </a:p>
        </p:txBody>
      </p:sp>
      <p:sp>
        <p:nvSpPr>
          <p:cNvPr id="1034" name="Text Box 10"/>
          <p:cNvSpPr txBox="1">
            <a:spLocks noChangeArrowheads="1"/>
          </p:cNvSpPr>
          <p:nvPr/>
        </p:nvSpPr>
        <p:spPr bwMode="auto">
          <a:xfrm>
            <a:off x="4876800" y="6186488"/>
            <a:ext cx="4191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i="1">
                <a:solidFill>
                  <a:srgbClr val="0000CC"/>
                </a:solidFill>
                <a:effectLst>
                  <a:outerShdw blurRad="38100" dist="38100" dir="2700000" algn="tl">
                    <a:srgbClr val="000000"/>
                  </a:outerShdw>
                </a:effectLst>
                <a:latin typeface="Brush Script" pitchFamily="66" charset="0"/>
              </a:rPr>
              <a:t>Study Group 17 ASN.1</a:t>
            </a:r>
            <a:endParaRPr lang="en-GB" sz="2800" i="1">
              <a:solidFill>
                <a:srgbClr val="66FF33"/>
              </a:solidFill>
              <a:latin typeface="Brush Script" pitchFamily="66" charset="0"/>
            </a:endParaRPr>
          </a:p>
        </p:txBody>
      </p:sp>
      <p:pic>
        <p:nvPicPr>
          <p:cNvPr id="1036" name="Picture 12" descr="ITU-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3591" y="5661248"/>
            <a:ext cx="962025" cy="10668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2pPr>
      <a:lvl3pPr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3pPr>
      <a:lvl4pPr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4pPr>
      <a:lvl5pPr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5pPr>
      <a:lvl6pPr marL="457200"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6pPr>
      <a:lvl7pPr marL="914400"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7pPr>
      <a:lvl8pPr marL="1371600"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8pPr>
      <a:lvl9pPr marL="1828800" algn="ctr" rtl="0" eaLnBrk="0" fontAlgn="base" hangingPunct="0">
        <a:spcBef>
          <a:spcPct val="0"/>
        </a:spcBef>
        <a:spcAft>
          <a:spcPct val="0"/>
        </a:spcAft>
        <a:defRPr sz="4400" b="1">
          <a:solidFill>
            <a:srgbClr val="FF0000"/>
          </a:solidFill>
          <a:effectLst>
            <a:outerShdw blurRad="38100" dist="38100" dir="2700000" algn="tl">
              <a:srgbClr val="000000"/>
            </a:outerShdw>
          </a:effectLst>
          <a:latin typeface="Dom Casual" pitchFamily="2" charset="0"/>
        </a:defRPr>
      </a:lvl9pPr>
    </p:titleStyle>
    <p:bodyStyle>
      <a:lvl1pPr marL="342900" indent="-342900" algn="l" rtl="0" eaLnBrk="0" fontAlgn="base" hangingPunct="0">
        <a:spcBef>
          <a:spcPct val="20000"/>
        </a:spcBef>
        <a:spcAft>
          <a:spcPct val="0"/>
        </a:spcAft>
        <a:buClr>
          <a:schemeClr val="accent2"/>
        </a:buClr>
        <a:buSzPct val="50000"/>
        <a:buFont typeface="Monotype Sorts" pitchFamily="2" charset="2"/>
        <a:buChar char="n"/>
        <a:defRPr sz="3200" b="1">
          <a:solidFill>
            <a:schemeClr val="tx1"/>
          </a:solidFill>
          <a:effectLst>
            <a:outerShdw blurRad="38100" dist="38100" dir="2700000" algn="tl">
              <a:srgbClr val="FFFFFF"/>
            </a:outerShdw>
          </a:effectLst>
          <a:latin typeface="+mn-lt"/>
          <a:ea typeface="+mn-ea"/>
          <a:cs typeface="+mn-cs"/>
          <a:sym typeface="Math C" pitchFamily="2" charset="2"/>
        </a:defRPr>
      </a:lvl1pPr>
      <a:lvl2pPr marL="742950" indent="-285750" algn="l" rtl="0" eaLnBrk="0" fontAlgn="base" hangingPunct="0">
        <a:spcBef>
          <a:spcPct val="20000"/>
        </a:spcBef>
        <a:spcAft>
          <a:spcPct val="0"/>
        </a:spcAft>
        <a:buClr>
          <a:schemeClr val="accent2"/>
        </a:buClr>
        <a:buChar char="–"/>
        <a:defRPr sz="2800" b="1">
          <a:solidFill>
            <a:srgbClr val="0000CC"/>
          </a:solidFill>
          <a:latin typeface="+mn-lt"/>
          <a:sym typeface="Math C" pitchFamily="2" charset="2"/>
        </a:defRPr>
      </a:lvl2pPr>
      <a:lvl3pPr marL="1143000" indent="-228600" algn="l" rtl="0" eaLnBrk="0" fontAlgn="base" hangingPunct="0">
        <a:spcBef>
          <a:spcPct val="20000"/>
        </a:spcBef>
        <a:spcAft>
          <a:spcPct val="0"/>
        </a:spcAft>
        <a:buChar char="•"/>
        <a:defRPr sz="2400">
          <a:solidFill>
            <a:schemeClr val="tx2"/>
          </a:solidFill>
          <a:latin typeface="+mn-lt"/>
          <a:sym typeface="Math C" pitchFamily="2" charset="2"/>
        </a:defRPr>
      </a:lvl3pPr>
      <a:lvl4pPr marL="1600200" indent="-228600" algn="l" rtl="0" eaLnBrk="0" fontAlgn="base" hangingPunct="0">
        <a:spcBef>
          <a:spcPct val="20000"/>
        </a:spcBef>
        <a:spcAft>
          <a:spcPct val="0"/>
        </a:spcAft>
        <a:buChar char="–"/>
        <a:defRPr sz="2000">
          <a:solidFill>
            <a:srgbClr val="0066FF"/>
          </a:solidFill>
          <a:latin typeface="+mn-lt"/>
          <a:sym typeface="Math C" pitchFamily="2" charset="2"/>
        </a:defRPr>
      </a:lvl4pPr>
      <a:lvl5pPr marL="2057400" indent="-228600" algn="l" rtl="0" eaLnBrk="0" fontAlgn="base" hangingPunct="0">
        <a:spcBef>
          <a:spcPct val="20000"/>
        </a:spcBef>
        <a:spcAft>
          <a:spcPct val="0"/>
        </a:spcAft>
        <a:buChar char="»"/>
        <a:defRPr sz="2000">
          <a:solidFill>
            <a:srgbClr val="0066FF"/>
          </a:solidFill>
          <a:latin typeface="+mn-lt"/>
          <a:sym typeface="Math C" pitchFamily="2" charset="2"/>
        </a:defRPr>
      </a:lvl5pPr>
      <a:lvl6pPr marL="2514600" indent="-228600" algn="l" rtl="0" eaLnBrk="0" fontAlgn="base" hangingPunct="0">
        <a:spcBef>
          <a:spcPct val="20000"/>
        </a:spcBef>
        <a:spcAft>
          <a:spcPct val="0"/>
        </a:spcAft>
        <a:buChar char="»"/>
        <a:defRPr sz="2000">
          <a:solidFill>
            <a:srgbClr val="0066FF"/>
          </a:solidFill>
          <a:latin typeface="+mn-lt"/>
          <a:sym typeface="Math C" pitchFamily="2" charset="2"/>
        </a:defRPr>
      </a:lvl6pPr>
      <a:lvl7pPr marL="2971800" indent="-228600" algn="l" rtl="0" eaLnBrk="0" fontAlgn="base" hangingPunct="0">
        <a:spcBef>
          <a:spcPct val="20000"/>
        </a:spcBef>
        <a:spcAft>
          <a:spcPct val="0"/>
        </a:spcAft>
        <a:buChar char="»"/>
        <a:defRPr sz="2000">
          <a:solidFill>
            <a:srgbClr val="0066FF"/>
          </a:solidFill>
          <a:latin typeface="+mn-lt"/>
          <a:sym typeface="Math C" pitchFamily="2" charset="2"/>
        </a:defRPr>
      </a:lvl7pPr>
      <a:lvl8pPr marL="3429000" indent="-228600" algn="l" rtl="0" eaLnBrk="0" fontAlgn="base" hangingPunct="0">
        <a:spcBef>
          <a:spcPct val="20000"/>
        </a:spcBef>
        <a:spcAft>
          <a:spcPct val="0"/>
        </a:spcAft>
        <a:buChar char="»"/>
        <a:defRPr sz="2000">
          <a:solidFill>
            <a:srgbClr val="0066FF"/>
          </a:solidFill>
          <a:latin typeface="+mn-lt"/>
          <a:sym typeface="Math C" pitchFamily="2" charset="2"/>
        </a:defRPr>
      </a:lvl8pPr>
      <a:lvl9pPr marL="3886200" indent="-228600" algn="l" rtl="0" eaLnBrk="0" fontAlgn="base" hangingPunct="0">
        <a:spcBef>
          <a:spcPct val="20000"/>
        </a:spcBef>
        <a:spcAft>
          <a:spcPct val="0"/>
        </a:spcAft>
        <a:buChar char="»"/>
        <a:defRPr sz="2000">
          <a:solidFill>
            <a:srgbClr val="0066FF"/>
          </a:solidFill>
          <a:latin typeface="+mn-lt"/>
          <a:sym typeface="Math C" pitchFamily="2" charset="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1547664" y="2204864"/>
            <a:ext cx="6683784" cy="3283749"/>
          </a:xfrm>
        </p:spPr>
        <p:txBody>
          <a:bodyPr/>
          <a:lstStyle/>
          <a:p>
            <a:r>
              <a:rPr lang="en-US" sz="5400" dirty="0" smtClean="0">
                <a:ln>
                  <a:solidFill>
                    <a:schemeClr val="tx1"/>
                  </a:solidFill>
                </a:ln>
                <a:effectLst>
                  <a:innerShdw blurRad="63500" dist="50800" dir="18900000">
                    <a:prstClr val="black">
                      <a:alpha val="50000"/>
                    </a:prstClr>
                  </a:innerShdw>
                </a:effectLst>
              </a:rPr>
              <a:t>Describing </a:t>
            </a:r>
            <a:r>
              <a:rPr lang="en-US" sz="5400" dirty="0">
                <a:ln>
                  <a:solidFill>
                    <a:schemeClr val="tx1"/>
                  </a:solidFill>
                </a:ln>
                <a:effectLst>
                  <a:innerShdw blurRad="63500" dist="50800" dir="18900000">
                    <a:prstClr val="black">
                      <a:alpha val="50000"/>
                    </a:prstClr>
                  </a:innerShdw>
                </a:effectLst>
              </a:rPr>
              <a:t>and serializing structured data – A history and comparison of </a:t>
            </a:r>
            <a:r>
              <a:rPr lang="en-US" sz="5400" dirty="0" smtClean="0">
                <a:ln>
                  <a:solidFill>
                    <a:schemeClr val="tx1"/>
                  </a:solidFill>
                </a:ln>
                <a:effectLst>
                  <a:innerShdw blurRad="63500" dist="50800" dir="18900000">
                    <a:prstClr val="black">
                      <a:alpha val="50000"/>
                    </a:prstClr>
                  </a:innerShdw>
                </a:effectLst>
              </a:rPr>
              <a:t>approaches</a:t>
            </a:r>
            <a:endParaRPr lang="en-GB" sz="5400" dirty="0">
              <a:ln>
                <a:solidFill>
                  <a:schemeClr val="tx1"/>
                </a:solidFill>
              </a:ln>
              <a:effectLst>
                <a:innerShdw blurRad="63500" dist="50800" dir="18900000">
                  <a:prstClr val="black">
                    <a:alpha val="50000"/>
                  </a:prstClr>
                </a:innerShdw>
              </a:effectLst>
            </a:endParaRPr>
          </a:p>
        </p:txBody>
      </p:sp>
      <p:sp>
        <p:nvSpPr>
          <p:cNvPr id="241667" name="Text Box 3"/>
          <p:cNvSpPr txBox="1">
            <a:spLocks noChangeArrowheads="1"/>
          </p:cNvSpPr>
          <p:nvPr/>
        </p:nvSpPr>
        <p:spPr bwMode="auto">
          <a:xfrm>
            <a:off x="5795963" y="533400"/>
            <a:ext cx="2814637"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b="1" dirty="0">
                <a:solidFill>
                  <a:srgbClr val="0000CC"/>
                </a:solidFill>
                <a:effectLst>
                  <a:outerShdw blurRad="38100" dist="38100" dir="2700000" algn="tl">
                    <a:srgbClr val="000000"/>
                  </a:outerShdw>
                </a:effectLst>
                <a:latin typeface="Dom Casual" pitchFamily="2" charset="0"/>
              </a:rPr>
              <a:t>John Larmouth</a:t>
            </a:r>
            <a:br>
              <a:rPr lang="en-GB" b="1" dirty="0">
                <a:solidFill>
                  <a:srgbClr val="0000CC"/>
                </a:solidFill>
                <a:effectLst>
                  <a:outerShdw blurRad="38100" dist="38100" dir="2700000" algn="tl">
                    <a:srgbClr val="000000"/>
                  </a:outerShdw>
                </a:effectLst>
                <a:latin typeface="Dom Casual" pitchFamily="2" charset="0"/>
              </a:rPr>
            </a:br>
            <a:r>
              <a:rPr lang="en-GB" b="1" dirty="0">
                <a:solidFill>
                  <a:srgbClr val="0000CC"/>
                </a:solidFill>
                <a:effectLst>
                  <a:outerShdw blurRad="38100" dist="38100" dir="2700000" algn="tl">
                    <a:srgbClr val="000000"/>
                  </a:outerShdw>
                </a:effectLst>
                <a:latin typeface="Dom Casual" pitchFamily="2" charset="0"/>
              </a:rPr>
              <a:t>ITU-T and ISO/IEC ASN.1 Rapporteur</a:t>
            </a:r>
            <a:endParaRPr lang="en-GB" b="1" dirty="0">
              <a:solidFill>
                <a:srgbClr val="0000CC"/>
              </a:solidFill>
              <a:effectLst>
                <a:outerShdw blurRad="38100" dist="38100" dir="2700000" algn="tl">
                  <a:srgbClr val="000000"/>
                </a:outerShdw>
              </a:effectLst>
            </a:endParaRPr>
          </a:p>
          <a:p>
            <a:pPr algn="r">
              <a:spcBef>
                <a:spcPct val="50000"/>
              </a:spcBef>
            </a:pPr>
            <a:r>
              <a:rPr lang="en-GB" sz="1600" b="1" dirty="0">
                <a:solidFill>
                  <a:srgbClr val="0000CC"/>
                </a:solidFill>
                <a:effectLst>
                  <a:outerShdw blurRad="38100" dist="38100" dir="2700000" algn="tl">
                    <a:srgbClr val="000000"/>
                  </a:outerShdw>
                </a:effectLst>
              </a:rPr>
              <a:t>j.larmouth@btinternet.com</a:t>
            </a:r>
            <a:endParaRPr lang="en-GB" b="1" dirty="0">
              <a:solidFill>
                <a:srgbClr val="0000CC"/>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712968" cy="1143000"/>
          </a:xfrm>
        </p:spPr>
        <p:txBody>
          <a:bodyPr/>
          <a:lstStyle/>
          <a:p>
            <a:r>
              <a:rPr lang="en-GB" dirty="0" smtClean="0"/>
              <a:t>Acronyms</a:t>
            </a:r>
            <a:r>
              <a:rPr lang="en-GB" baseline="0" dirty="0" smtClean="0"/>
              <a:t> and standard names – you cannot avoid them (2)!</a:t>
            </a:r>
            <a:endParaRPr lang="en-GB" dirty="0"/>
          </a:p>
        </p:txBody>
      </p:sp>
      <p:sp>
        <p:nvSpPr>
          <p:cNvPr id="3" name="Content Placeholder 2"/>
          <p:cNvSpPr>
            <a:spLocks noGrp="1"/>
          </p:cNvSpPr>
          <p:nvPr>
            <p:ph idx="1"/>
          </p:nvPr>
        </p:nvSpPr>
        <p:spPr>
          <a:xfrm>
            <a:off x="1187624" y="1412776"/>
            <a:ext cx="7745288" cy="4752527"/>
          </a:xfrm>
        </p:spPr>
        <p:txBody>
          <a:bodyPr/>
          <a:lstStyle/>
          <a:p>
            <a:r>
              <a:rPr lang="en-GB" dirty="0" smtClean="0"/>
              <a:t>JSON (RFC 4627) and BSON</a:t>
            </a:r>
          </a:p>
          <a:p>
            <a:r>
              <a:rPr lang="en-GB" dirty="0" smtClean="0"/>
              <a:t>Google Protocol Buffers</a:t>
            </a:r>
          </a:p>
          <a:p>
            <a:r>
              <a:rPr lang="en-GB" dirty="0" smtClean="0"/>
              <a:t>RFC 3072, RFC 4506</a:t>
            </a:r>
          </a:p>
          <a:p>
            <a:r>
              <a:rPr lang="en-GB" dirty="0" smtClean="0"/>
              <a:t>YAML</a:t>
            </a:r>
          </a:p>
          <a:p>
            <a:r>
              <a:rPr lang="en-GB" dirty="0" smtClean="0"/>
              <a:t>Thrift</a:t>
            </a:r>
          </a:p>
          <a:p>
            <a:r>
              <a:rPr lang="en-GB" dirty="0" smtClean="0"/>
              <a:t>ETCH</a:t>
            </a:r>
          </a:p>
          <a:p>
            <a:r>
              <a:rPr lang="en-GB" dirty="0" smtClean="0"/>
              <a:t>Hadoop</a:t>
            </a:r>
          </a:p>
        </p:txBody>
      </p:sp>
      <p:sp>
        <p:nvSpPr>
          <p:cNvPr id="4" name="Line 4"/>
          <p:cNvSpPr>
            <a:spLocks noChangeShapeType="1"/>
          </p:cNvSpPr>
          <p:nvPr/>
        </p:nvSpPr>
        <p:spPr bwMode="auto">
          <a:xfrm>
            <a:off x="685800" y="1268760"/>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53533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will I stop?</a:t>
            </a:r>
            <a:endParaRPr lang="en-GB" dirty="0"/>
          </a:p>
        </p:txBody>
      </p:sp>
      <p:sp>
        <p:nvSpPr>
          <p:cNvPr id="3" name="Content Placeholder 2"/>
          <p:cNvSpPr>
            <a:spLocks noGrp="1"/>
          </p:cNvSpPr>
          <p:nvPr>
            <p:ph idx="1"/>
          </p:nvPr>
        </p:nvSpPr>
        <p:spPr>
          <a:xfrm>
            <a:off x="685800" y="1340768"/>
            <a:ext cx="8208912" cy="4785320"/>
          </a:xfrm>
        </p:spPr>
        <p:txBody>
          <a:bodyPr/>
          <a:lstStyle/>
          <a:p>
            <a:r>
              <a:rPr lang="en-GB" dirty="0" smtClean="0"/>
              <a:t>Some of you may be leaving the room!</a:t>
            </a:r>
          </a:p>
          <a:p>
            <a:r>
              <a:rPr lang="en-GB" dirty="0" smtClean="0"/>
              <a:t>I</a:t>
            </a:r>
            <a:r>
              <a:rPr lang="en-GB" baseline="0" dirty="0" smtClean="0"/>
              <a:t> just want to do a little historical stuff, and then to invite some discussion on things today</a:t>
            </a:r>
          </a:p>
          <a:p>
            <a:r>
              <a:rPr lang="en-GB" dirty="0" smtClean="0"/>
              <a:t>I know that some groups are investigating other notations and encodings</a:t>
            </a:r>
          </a:p>
          <a:p>
            <a:r>
              <a:rPr lang="en-GB" baseline="0" dirty="0" smtClean="0"/>
              <a:t>I believe that in most cases they have</a:t>
            </a:r>
            <a:r>
              <a:rPr lang="en-GB" dirty="0" smtClean="0"/>
              <a:t> decided to stay with ASN.1.  I would like to invite comments shortly.</a:t>
            </a:r>
            <a:endParaRPr lang="en-GB" baseline="0" dirty="0" smtClean="0"/>
          </a:p>
        </p:txBody>
      </p:sp>
      <p:sp>
        <p:nvSpPr>
          <p:cNvPr id="4" name="Line 4"/>
          <p:cNvSpPr>
            <a:spLocks noChangeShapeType="1"/>
          </p:cNvSpPr>
          <p:nvPr/>
        </p:nvSpPr>
        <p:spPr bwMode="auto">
          <a:xfrm>
            <a:off x="685800" y="119675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776370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1960s to early 1980s</a:t>
            </a:r>
            <a:endParaRPr lang="en-GB" dirty="0"/>
          </a:p>
        </p:txBody>
      </p:sp>
      <p:sp>
        <p:nvSpPr>
          <p:cNvPr id="3" name="Content Placeholder 2"/>
          <p:cNvSpPr>
            <a:spLocks noGrp="1"/>
          </p:cNvSpPr>
          <p:nvPr>
            <p:ph idx="1"/>
          </p:nvPr>
        </p:nvSpPr>
        <p:spPr>
          <a:xfrm>
            <a:off x="539552" y="1340768"/>
            <a:ext cx="8439832" cy="4713312"/>
          </a:xfrm>
        </p:spPr>
        <p:txBody>
          <a:bodyPr/>
          <a:lstStyle/>
          <a:p>
            <a:r>
              <a:rPr lang="en-GB" dirty="0" smtClean="0"/>
              <a:t>People used typewriters!</a:t>
            </a:r>
          </a:p>
          <a:p>
            <a:r>
              <a:rPr lang="en-GB" dirty="0" smtClean="0"/>
              <a:t>Physical cut and past (I have still scissors from those days!) was the way standards were developed!  (some others in this room also did!)</a:t>
            </a:r>
          </a:p>
          <a:p>
            <a:r>
              <a:rPr lang="en-GB" dirty="0" err="1" smtClean="0"/>
              <a:t>Markup</a:t>
            </a:r>
            <a:r>
              <a:rPr lang="en-GB" dirty="0" smtClean="0"/>
              <a:t> languages were developed (Tex and Latex, for example)</a:t>
            </a:r>
          </a:p>
          <a:p>
            <a:r>
              <a:rPr lang="en-GB" dirty="0" smtClean="0"/>
              <a:t>Immensely important as the basis for future work</a:t>
            </a:r>
          </a:p>
        </p:txBody>
      </p:sp>
      <p:sp>
        <p:nvSpPr>
          <p:cNvPr id="4" name="Line 4"/>
          <p:cNvSpPr>
            <a:spLocks noChangeShapeType="1"/>
          </p:cNvSpPr>
          <p:nvPr/>
        </p:nvSpPr>
        <p:spPr bwMode="auto">
          <a:xfrm>
            <a:off x="685800" y="119675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29454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1980s – a heady time (1)</a:t>
            </a:r>
            <a:endParaRPr lang="en-GB" dirty="0"/>
          </a:p>
        </p:txBody>
      </p:sp>
      <p:sp>
        <p:nvSpPr>
          <p:cNvPr id="3" name="Content Placeholder 2"/>
          <p:cNvSpPr>
            <a:spLocks noGrp="1"/>
          </p:cNvSpPr>
          <p:nvPr>
            <p:ph idx="1"/>
          </p:nvPr>
        </p:nvSpPr>
        <p:spPr>
          <a:xfrm>
            <a:off x="1219200" y="1524000"/>
            <a:ext cx="6934200" cy="4713312"/>
          </a:xfrm>
        </p:spPr>
        <p:txBody>
          <a:bodyPr/>
          <a:lstStyle/>
          <a:p>
            <a:r>
              <a:rPr lang="en-GB" dirty="0" smtClean="0"/>
              <a:t>Led into IBM’s seminal work on SGML, which led to HTML from CERN, and in due course to XML</a:t>
            </a:r>
          </a:p>
          <a:p>
            <a:r>
              <a:rPr lang="en-GB" dirty="0" smtClean="0"/>
              <a:t>These were all essentially mark-ups of content (encoding rules), not structured data definition.</a:t>
            </a:r>
          </a:p>
          <a:p>
            <a:r>
              <a:rPr lang="en-GB" dirty="0" smtClean="0"/>
              <a:t>OSI badly needed a way of describing the structured data in protocols.</a:t>
            </a:r>
          </a:p>
        </p:txBody>
      </p:sp>
      <p:sp>
        <p:nvSpPr>
          <p:cNvPr id="4" name="Line 4"/>
          <p:cNvSpPr>
            <a:spLocks noChangeShapeType="1"/>
          </p:cNvSpPr>
          <p:nvPr/>
        </p:nvSpPr>
        <p:spPr bwMode="auto">
          <a:xfrm>
            <a:off x="685800" y="119675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902022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1980s – a heady time (2)</a:t>
            </a:r>
            <a:endParaRPr lang="en-GB" dirty="0"/>
          </a:p>
        </p:txBody>
      </p:sp>
      <p:sp>
        <p:nvSpPr>
          <p:cNvPr id="3" name="Content Placeholder 2"/>
          <p:cNvSpPr>
            <a:spLocks noGrp="1"/>
          </p:cNvSpPr>
          <p:nvPr>
            <p:ph idx="1"/>
          </p:nvPr>
        </p:nvSpPr>
        <p:spPr>
          <a:xfrm>
            <a:off x="576672" y="1209557"/>
            <a:ext cx="8459824" cy="4811732"/>
          </a:xfrm>
        </p:spPr>
        <p:txBody>
          <a:bodyPr/>
          <a:lstStyle/>
          <a:p>
            <a:r>
              <a:rPr lang="en-GB" dirty="0" smtClean="0"/>
              <a:t>I</a:t>
            </a:r>
            <a:r>
              <a:rPr lang="en-GB" baseline="0" dirty="0" smtClean="0"/>
              <a:t> don’t want to waste your time too much on history, but I have to mention Doug </a:t>
            </a:r>
            <a:r>
              <a:rPr lang="en-GB" baseline="0" dirty="0" err="1" smtClean="0"/>
              <a:t>Steedman</a:t>
            </a:r>
            <a:r>
              <a:rPr lang="en-GB" baseline="0" dirty="0" smtClean="0"/>
              <a:t> and Jim White (see other sources of description</a:t>
            </a:r>
            <a:endParaRPr lang="en-GB" dirty="0" smtClean="0"/>
          </a:p>
          <a:p>
            <a:r>
              <a:rPr lang="en-GB" dirty="0" smtClean="0"/>
              <a:t>ASN.1</a:t>
            </a:r>
            <a:r>
              <a:rPr lang="en-GB" baseline="0" dirty="0" smtClean="0"/>
              <a:t> became established – there was no real competitor!</a:t>
            </a:r>
            <a:endParaRPr lang="en-GB" dirty="0" smtClean="0"/>
          </a:p>
          <a:p>
            <a:r>
              <a:rPr lang="en-GB" dirty="0" smtClean="0"/>
              <a:t>OSI badly needed a way of describing the structured data in protocols.  ASN.1 emerged from Courier work in Rank Xerox.</a:t>
            </a:r>
          </a:p>
        </p:txBody>
      </p:sp>
      <p:sp>
        <p:nvSpPr>
          <p:cNvPr id="4" name="Line 4"/>
          <p:cNvSpPr>
            <a:spLocks noChangeShapeType="1"/>
          </p:cNvSpPr>
          <p:nvPr/>
        </p:nvSpPr>
        <p:spPr bwMode="auto">
          <a:xfrm>
            <a:off x="685800" y="119675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353822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1980s – a heady time (3)</a:t>
            </a:r>
            <a:endParaRPr lang="en-GB" dirty="0"/>
          </a:p>
        </p:txBody>
      </p:sp>
      <p:sp>
        <p:nvSpPr>
          <p:cNvPr id="3" name="Content Placeholder 2"/>
          <p:cNvSpPr>
            <a:spLocks noGrp="1"/>
          </p:cNvSpPr>
          <p:nvPr>
            <p:ph idx="1"/>
          </p:nvPr>
        </p:nvSpPr>
        <p:spPr/>
        <p:txBody>
          <a:bodyPr/>
          <a:lstStyle/>
          <a:p>
            <a:r>
              <a:rPr lang="en-GB" dirty="0" smtClean="0"/>
              <a:t>Papers</a:t>
            </a:r>
            <a:r>
              <a:rPr lang="en-GB" baseline="0" dirty="0" smtClean="0"/>
              <a:t> at that time were addressing “OSI versus SNA”.</a:t>
            </a:r>
          </a:p>
          <a:p>
            <a:r>
              <a:rPr lang="en-GB" baseline="0" dirty="0" smtClean="0"/>
              <a:t>They later changed to OSI versus TCP/IP.</a:t>
            </a:r>
          </a:p>
          <a:p>
            <a:r>
              <a:rPr lang="en-GB" baseline="0" dirty="0" smtClean="0"/>
              <a:t>We all know which won!</a:t>
            </a:r>
          </a:p>
          <a:p>
            <a:r>
              <a:rPr lang="en-GB" baseline="0" dirty="0" smtClean="0"/>
              <a:t>But ASN.1 remained as the notation of choice for the definition of structured data</a:t>
            </a:r>
            <a:endParaRPr lang="en-GB" dirty="0"/>
          </a:p>
        </p:txBody>
      </p:sp>
      <p:sp>
        <p:nvSpPr>
          <p:cNvPr id="4" name="Line 4"/>
          <p:cNvSpPr>
            <a:spLocks noChangeShapeType="1"/>
          </p:cNvSpPr>
          <p:nvPr/>
        </p:nvSpPr>
        <p:spPr bwMode="auto">
          <a:xfrm>
            <a:off x="685800" y="1268760"/>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123376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1990s – stability? (maybe not!)</a:t>
            </a:r>
            <a:endParaRPr lang="en-GB" dirty="0"/>
          </a:p>
        </p:txBody>
      </p:sp>
      <p:sp>
        <p:nvSpPr>
          <p:cNvPr id="3" name="Content Placeholder 2"/>
          <p:cNvSpPr>
            <a:spLocks noGrp="1"/>
          </p:cNvSpPr>
          <p:nvPr>
            <p:ph idx="1"/>
          </p:nvPr>
        </p:nvSpPr>
        <p:spPr>
          <a:xfrm>
            <a:off x="0" y="1209557"/>
            <a:ext cx="9036496" cy="4883739"/>
          </a:xfrm>
        </p:spPr>
        <p:txBody>
          <a:bodyPr/>
          <a:lstStyle/>
          <a:p>
            <a:r>
              <a:rPr lang="en-GB" dirty="0" smtClean="0"/>
              <a:t>The XML people introduced XSD. </a:t>
            </a:r>
            <a:endParaRPr lang="en-GB" baseline="0" dirty="0" smtClean="0"/>
          </a:p>
          <a:p>
            <a:r>
              <a:rPr lang="en-GB" dirty="0" smtClean="0"/>
              <a:t>Standardise</a:t>
            </a:r>
            <a:r>
              <a:rPr lang="en-GB" baseline="0" dirty="0" smtClean="0"/>
              <a:t> a mapping from XSD to ASN.1?  Or vice-versa? Or a round-trip mapping?</a:t>
            </a:r>
          </a:p>
          <a:p>
            <a:r>
              <a:rPr lang="en-GB" dirty="0" smtClean="0"/>
              <a:t>“You map from a competitor notation to yours, not vice-versa” – bad advice which led to people using XSD as the schema definition of choice, relying on the mapping to ASN.1 for ASN.1 binary encodings.</a:t>
            </a:r>
            <a:endParaRPr lang="en-GB" baseline="0" dirty="0" smtClean="0"/>
          </a:p>
          <a:p>
            <a:r>
              <a:rPr lang="en-GB" baseline="0" dirty="0" smtClean="0"/>
              <a:t>XML encoding rules for ASN.1 (XER)</a:t>
            </a:r>
          </a:p>
        </p:txBody>
      </p:sp>
      <p:sp>
        <p:nvSpPr>
          <p:cNvPr id="4" name="Line 4"/>
          <p:cNvSpPr>
            <a:spLocks noChangeShapeType="1"/>
          </p:cNvSpPr>
          <p:nvPr/>
        </p:nvSpPr>
        <p:spPr bwMode="auto">
          <a:xfrm>
            <a:off x="685800" y="119675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152788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to the 2000s – it is up in the air</a:t>
            </a:r>
            <a:r>
              <a:rPr lang="en-GB" baseline="0" dirty="0" smtClean="0"/>
              <a:t> again!</a:t>
            </a:r>
            <a:endParaRPr lang="en-GB" dirty="0"/>
          </a:p>
        </p:txBody>
      </p:sp>
      <p:sp>
        <p:nvSpPr>
          <p:cNvPr id="3" name="Content Placeholder 2"/>
          <p:cNvSpPr>
            <a:spLocks noGrp="1"/>
          </p:cNvSpPr>
          <p:nvPr>
            <p:ph idx="1"/>
          </p:nvPr>
        </p:nvSpPr>
        <p:spPr/>
        <p:txBody>
          <a:bodyPr/>
          <a:lstStyle/>
          <a:p>
            <a:r>
              <a:rPr lang="en-GB" dirty="0" smtClean="0"/>
              <a:t>We have a plethora of new options:</a:t>
            </a:r>
          </a:p>
          <a:p>
            <a:pPr lvl="1"/>
            <a:r>
              <a:rPr lang="en-GB" dirty="0" smtClean="0"/>
              <a:t> JSON and BSON</a:t>
            </a:r>
          </a:p>
          <a:p>
            <a:pPr lvl="1"/>
            <a:r>
              <a:rPr lang="en-GB" dirty="0" smtClean="0"/>
              <a:t>Google</a:t>
            </a:r>
            <a:r>
              <a:rPr lang="en-GB" baseline="0" dirty="0" smtClean="0"/>
              <a:t> Protocol Buffers</a:t>
            </a:r>
            <a:endParaRPr lang="en-GB" dirty="0" smtClean="0"/>
          </a:p>
          <a:p>
            <a:pPr lvl="1"/>
            <a:r>
              <a:rPr lang="en-GB" dirty="0" smtClean="0"/>
              <a:t>Candle </a:t>
            </a:r>
            <a:r>
              <a:rPr lang="en-GB" dirty="0" err="1" smtClean="0"/>
              <a:t>markup</a:t>
            </a:r>
            <a:endParaRPr lang="en-GB" dirty="0" smtClean="0"/>
          </a:p>
          <a:p>
            <a:pPr lvl="1"/>
            <a:r>
              <a:rPr lang="en-GB" dirty="0" err="1" smtClean="0"/>
              <a:t>Bencode</a:t>
            </a:r>
            <a:endParaRPr lang="en-GB" dirty="0" smtClean="0"/>
          </a:p>
          <a:p>
            <a:pPr lvl="1"/>
            <a:r>
              <a:rPr lang="en-GB" dirty="0" smtClean="0"/>
              <a:t>YAML</a:t>
            </a:r>
          </a:p>
          <a:p>
            <a:pPr lvl="1"/>
            <a:r>
              <a:rPr lang="en-GB" dirty="0" smtClean="0"/>
              <a:t>Hadoop</a:t>
            </a:r>
          </a:p>
          <a:p>
            <a:pPr lvl="1"/>
            <a:r>
              <a:rPr lang="en-GB" dirty="0" smtClean="0"/>
              <a:t>Thrift</a:t>
            </a:r>
          </a:p>
          <a:p>
            <a:pPr lvl="1"/>
            <a:r>
              <a:rPr lang="en-GB" dirty="0" smtClean="0"/>
              <a:t>What have I missed?</a:t>
            </a:r>
          </a:p>
        </p:txBody>
      </p:sp>
      <p:sp>
        <p:nvSpPr>
          <p:cNvPr id="4" name="Line 4"/>
          <p:cNvSpPr>
            <a:spLocks noChangeShapeType="1"/>
          </p:cNvSpPr>
          <p:nvPr/>
        </p:nvSpPr>
        <p:spPr bwMode="auto">
          <a:xfrm>
            <a:off x="685800" y="1484784"/>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754377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ASN.1</a:t>
            </a:r>
            <a:r>
              <a:rPr lang="en-GB" baseline="0" dirty="0" smtClean="0"/>
              <a:t> remains the choice for</a:t>
            </a:r>
            <a:r>
              <a:rPr lang="en-GB" dirty="0" smtClean="0"/>
              <a:t> …</a:t>
            </a:r>
            <a:endParaRPr lang="en-GB" dirty="0"/>
          </a:p>
        </p:txBody>
      </p:sp>
      <p:sp>
        <p:nvSpPr>
          <p:cNvPr id="3" name="Content Placeholder 2"/>
          <p:cNvSpPr>
            <a:spLocks noGrp="1"/>
          </p:cNvSpPr>
          <p:nvPr>
            <p:ph idx="1"/>
          </p:nvPr>
        </p:nvSpPr>
        <p:spPr/>
        <p:txBody>
          <a:bodyPr/>
          <a:lstStyle/>
          <a:p>
            <a:r>
              <a:rPr lang="en-GB" dirty="0" smtClean="0"/>
              <a:t>Big Data</a:t>
            </a:r>
          </a:p>
          <a:p>
            <a:r>
              <a:rPr lang="en-GB" dirty="0" err="1" smtClean="0"/>
              <a:t>Satellie</a:t>
            </a:r>
            <a:r>
              <a:rPr lang="en-GB" smtClean="0"/>
              <a:t> (</a:t>
            </a:r>
            <a:r>
              <a:rPr lang="en-GB"/>
              <a:t>Europe’s </a:t>
            </a:r>
            <a:r>
              <a:rPr lang="en-GB" dirty="0" smtClean="0"/>
              <a:t>Galileo</a:t>
            </a:r>
            <a:r>
              <a:rPr lang="en-GB" baseline="0" dirty="0" smtClean="0"/>
              <a:t> project)</a:t>
            </a:r>
          </a:p>
          <a:p>
            <a:r>
              <a:rPr lang="en-GB" dirty="0" smtClean="0"/>
              <a:t>Aviation (3GPPP 4G, LTE</a:t>
            </a:r>
          </a:p>
          <a:p>
            <a:r>
              <a:rPr lang="en-GB" dirty="0" smtClean="0"/>
              <a:t>Advanced</a:t>
            </a:r>
            <a:r>
              <a:rPr lang="en-GB" baseline="0" dirty="0" smtClean="0"/>
              <a:t> online gaming</a:t>
            </a:r>
          </a:p>
          <a:p>
            <a:r>
              <a:rPr lang="en-GB" baseline="0" dirty="0" smtClean="0"/>
              <a:t>Wind turbines</a:t>
            </a:r>
          </a:p>
          <a:p>
            <a:r>
              <a:rPr lang="en-GB" baseline="0" dirty="0" smtClean="0"/>
              <a:t>Personal health records</a:t>
            </a:r>
          </a:p>
          <a:p>
            <a:r>
              <a:rPr lang="en-GB" baseline="0" dirty="0" smtClean="0"/>
              <a:t>Smart highways</a:t>
            </a:r>
          </a:p>
          <a:p>
            <a:r>
              <a:rPr lang="en-GB" baseline="0" dirty="0" smtClean="0"/>
              <a:t>Electrical smart grid</a:t>
            </a:r>
          </a:p>
        </p:txBody>
      </p:sp>
      <p:sp>
        <p:nvSpPr>
          <p:cNvPr id="4" name="Line 4"/>
          <p:cNvSpPr>
            <a:spLocks noChangeShapeType="1"/>
          </p:cNvSpPr>
          <p:nvPr/>
        </p:nvSpPr>
        <p:spPr bwMode="auto">
          <a:xfrm>
            <a:off x="685800" y="1268760"/>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410191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invited please!</a:t>
            </a:r>
            <a:endParaRPr lang="en-GB" dirty="0"/>
          </a:p>
        </p:txBody>
      </p:sp>
      <p:sp>
        <p:nvSpPr>
          <p:cNvPr id="3" name="Content Placeholder 2"/>
          <p:cNvSpPr>
            <a:spLocks noGrp="1"/>
          </p:cNvSpPr>
          <p:nvPr>
            <p:ph idx="1"/>
          </p:nvPr>
        </p:nvSpPr>
        <p:spPr>
          <a:xfrm>
            <a:off x="3029575" y="1925960"/>
            <a:ext cx="4193630" cy="4114800"/>
          </a:xfrm>
        </p:spPr>
        <p:txBody>
          <a:bodyPr/>
          <a:lstStyle/>
          <a:p>
            <a:endParaRPr lang="en-GB" sz="4400" dirty="0" smtClean="0">
              <a:solidFill>
                <a:srgbClr val="FF0000"/>
              </a:solidFill>
              <a:effectLst>
                <a:outerShdw blurRad="38100" dist="38100" dir="2700000" algn="tl">
                  <a:srgbClr val="000000"/>
                </a:outerShdw>
              </a:effectLst>
              <a:latin typeface="+mj-lt"/>
              <a:ea typeface="+mj-ea"/>
              <a:cs typeface="+mj-cs"/>
            </a:endParaRPr>
          </a:p>
          <a:p>
            <a:pPr marL="0" indent="0">
              <a:buNone/>
            </a:pPr>
            <a:r>
              <a:rPr lang="en-GB" sz="4400" dirty="0" smtClean="0">
                <a:solidFill>
                  <a:srgbClr val="FF0000"/>
                </a:solidFill>
                <a:effectLst>
                  <a:outerShdw blurRad="38100" dist="38100" dir="2700000" algn="tl">
                    <a:srgbClr val="000000"/>
                  </a:outerShdw>
                </a:effectLst>
                <a:latin typeface="+mj-lt"/>
                <a:ea typeface="+mj-ea"/>
                <a:cs typeface="+mj-cs"/>
              </a:rPr>
              <a:t>I </a:t>
            </a:r>
            <a:r>
              <a:rPr lang="en-GB" sz="4400" dirty="0">
                <a:solidFill>
                  <a:srgbClr val="FF0000"/>
                </a:solidFill>
                <a:effectLst>
                  <a:outerShdw blurRad="38100" dist="38100" dir="2700000" algn="tl">
                    <a:srgbClr val="000000"/>
                  </a:outerShdw>
                </a:effectLst>
                <a:latin typeface="+mj-lt"/>
                <a:ea typeface="+mj-ea"/>
                <a:cs typeface="+mj-cs"/>
              </a:rPr>
              <a:t>am done!</a:t>
            </a:r>
          </a:p>
        </p:txBody>
      </p:sp>
      <p:sp>
        <p:nvSpPr>
          <p:cNvPr id="4" name="Line 4"/>
          <p:cNvSpPr>
            <a:spLocks noChangeShapeType="1"/>
          </p:cNvSpPr>
          <p:nvPr/>
        </p:nvSpPr>
        <p:spPr bwMode="auto">
          <a:xfrm>
            <a:off x="685800" y="1916832"/>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088846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type="title"/>
          </p:nvPr>
        </p:nvSpPr>
        <p:spPr/>
        <p:txBody>
          <a:bodyPr/>
          <a:lstStyle/>
          <a:p>
            <a:r>
              <a:rPr lang="en-GB" dirty="0" smtClean="0"/>
              <a:t>Terminology has changed over time</a:t>
            </a:r>
            <a:endParaRPr lang="en-GB" dirty="0"/>
          </a:p>
        </p:txBody>
      </p:sp>
      <p:sp>
        <p:nvSpPr>
          <p:cNvPr id="651267" name="Rectangle 3"/>
          <p:cNvSpPr>
            <a:spLocks noGrp="1" noChangeArrowheads="1"/>
          </p:cNvSpPr>
          <p:nvPr>
            <p:ph type="body" idx="1"/>
          </p:nvPr>
        </p:nvSpPr>
        <p:spPr>
          <a:xfrm>
            <a:off x="1187624" y="1149320"/>
            <a:ext cx="7848872" cy="5160000"/>
          </a:xfrm>
        </p:spPr>
        <p:txBody>
          <a:bodyPr/>
          <a:lstStyle/>
          <a:p>
            <a:r>
              <a:rPr lang="en-GB" sz="2800" dirty="0" err="1" smtClean="0"/>
              <a:t>Markup</a:t>
            </a:r>
            <a:r>
              <a:rPr lang="en-GB" sz="2800" dirty="0" smtClean="0"/>
              <a:t> languages</a:t>
            </a:r>
          </a:p>
          <a:p>
            <a:r>
              <a:rPr lang="en-GB" sz="2800" dirty="0" smtClean="0"/>
              <a:t>Abstract</a:t>
            </a:r>
            <a:r>
              <a:rPr lang="en-GB" sz="2800" baseline="0" dirty="0" smtClean="0"/>
              <a:t> Syntax and Concrete Syntax</a:t>
            </a:r>
          </a:p>
          <a:p>
            <a:r>
              <a:rPr lang="en-GB" sz="2800" baseline="0" dirty="0" smtClean="0"/>
              <a:t>Abstract syntax notation and encodings</a:t>
            </a:r>
          </a:p>
          <a:p>
            <a:r>
              <a:rPr lang="en-GB" sz="2800" baseline="0" dirty="0" smtClean="0"/>
              <a:t>Schema definition</a:t>
            </a:r>
            <a:endParaRPr lang="en-GB" sz="2400" baseline="0" dirty="0" smtClean="0"/>
          </a:p>
          <a:p>
            <a:r>
              <a:rPr lang="en-GB" sz="2800" baseline="0" dirty="0" smtClean="0"/>
              <a:t>Describing and serializing structured data</a:t>
            </a:r>
            <a:endParaRPr lang="en-GB" sz="2400" baseline="0" dirty="0" smtClean="0"/>
          </a:p>
          <a:p>
            <a:pPr lvl="0"/>
            <a:r>
              <a:rPr lang="en-GB" sz="2800" baseline="0" dirty="0" smtClean="0"/>
              <a:t>The</a:t>
            </a:r>
            <a:r>
              <a:rPr lang="en-GB" sz="2800" dirty="0" smtClean="0"/>
              <a:t> terms</a:t>
            </a:r>
            <a:r>
              <a:rPr lang="en-GB" sz="2800" baseline="0" dirty="0" smtClean="0"/>
              <a:t> all mean roughly the same thing!</a:t>
            </a:r>
          </a:p>
          <a:p>
            <a:pPr lvl="0"/>
            <a:r>
              <a:rPr lang="en-GB" sz="2800" baseline="0" dirty="0" smtClean="0"/>
              <a:t>That is the main message from this tutorial</a:t>
            </a:r>
          </a:p>
          <a:p>
            <a:pPr lvl="1"/>
            <a:r>
              <a:rPr lang="en-GB" sz="2400" baseline="0" dirty="0" smtClean="0"/>
              <a:t>In the 1980s, it was sexy to talk about Abstract Syntax and encodings"</a:t>
            </a:r>
          </a:p>
          <a:p>
            <a:pPr lvl="1"/>
            <a:r>
              <a:rPr lang="en-GB" sz="2400" baseline="0" dirty="0" smtClean="0"/>
              <a:t>Today it is sexy to talk about describing and serializing</a:t>
            </a:r>
            <a:r>
              <a:rPr lang="en-GB" sz="2400" dirty="0" smtClean="0"/>
              <a:t> structure data</a:t>
            </a:r>
            <a:endParaRPr lang="en-GB" sz="2400" baseline="0" dirty="0" smtClean="0"/>
          </a:p>
        </p:txBody>
      </p:sp>
      <p:sp>
        <p:nvSpPr>
          <p:cNvPr id="651268" name="Line 4"/>
          <p:cNvSpPr>
            <a:spLocks noChangeShapeType="1"/>
          </p:cNvSpPr>
          <p:nvPr/>
        </p:nvSpPr>
        <p:spPr bwMode="auto">
          <a:xfrm>
            <a:off x="685800" y="1124744"/>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structured</a:t>
            </a:r>
            <a:r>
              <a:rPr lang="en-GB" baseline="0" dirty="0" smtClean="0"/>
              <a:t> data?</a:t>
            </a:r>
            <a:endParaRPr lang="en-GB" dirty="0"/>
          </a:p>
        </p:txBody>
      </p:sp>
      <p:sp>
        <p:nvSpPr>
          <p:cNvPr id="3" name="Content Placeholder 2"/>
          <p:cNvSpPr>
            <a:spLocks noGrp="1"/>
          </p:cNvSpPr>
          <p:nvPr>
            <p:ph idx="1"/>
          </p:nvPr>
        </p:nvSpPr>
        <p:spPr/>
        <p:txBody>
          <a:bodyPr/>
          <a:lstStyle/>
          <a:p>
            <a:r>
              <a:rPr lang="en-GB" dirty="0" smtClean="0"/>
              <a:t>There is a general recognition that we</a:t>
            </a:r>
            <a:r>
              <a:rPr lang="en-GB" baseline="0" dirty="0" smtClean="0"/>
              <a:t> are talking about data that can be best described using basic primitives like integers and </a:t>
            </a:r>
            <a:r>
              <a:rPr lang="en-GB" baseline="0" dirty="0" err="1" smtClean="0"/>
              <a:t>booleans</a:t>
            </a:r>
            <a:r>
              <a:rPr lang="en-GB" baseline="0" dirty="0" smtClean="0"/>
              <a:t> and strings</a:t>
            </a:r>
          </a:p>
          <a:p>
            <a:r>
              <a:rPr lang="en-GB" baseline="0" dirty="0" smtClean="0"/>
              <a:t>And “structuring” (with various names) using sequence, sequence of (repetitions), and choice</a:t>
            </a:r>
            <a:endParaRPr lang="en-GB" dirty="0"/>
          </a:p>
        </p:txBody>
      </p:sp>
      <p:sp>
        <p:nvSpPr>
          <p:cNvPr id="4" name="Line 4"/>
          <p:cNvSpPr>
            <a:spLocks noChangeShapeType="1"/>
          </p:cNvSpPr>
          <p:nvPr/>
        </p:nvSpPr>
        <p:spPr bwMode="auto">
          <a:xfrm>
            <a:off x="685800" y="1268760"/>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359496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624"/>
            <a:ext cx="7772400" cy="1143000"/>
          </a:xfrm>
        </p:spPr>
        <p:txBody>
          <a:bodyPr/>
          <a:lstStyle/>
          <a:p>
            <a:r>
              <a:rPr lang="en-GB" dirty="0" smtClean="0"/>
              <a:t>ASN.1</a:t>
            </a:r>
            <a:r>
              <a:rPr lang="en-GB" baseline="0" dirty="0" smtClean="0"/>
              <a:t> has developed over time (1)</a:t>
            </a:r>
            <a:endParaRPr lang="en-GB" dirty="0"/>
          </a:p>
        </p:txBody>
      </p:sp>
      <p:sp>
        <p:nvSpPr>
          <p:cNvPr id="3" name="Content Placeholder 2"/>
          <p:cNvSpPr>
            <a:spLocks noGrp="1"/>
          </p:cNvSpPr>
          <p:nvPr>
            <p:ph idx="1"/>
          </p:nvPr>
        </p:nvSpPr>
        <p:spPr>
          <a:xfrm>
            <a:off x="685800" y="1131386"/>
            <a:ext cx="8247112" cy="5033917"/>
          </a:xfrm>
        </p:spPr>
        <p:txBody>
          <a:bodyPr/>
          <a:lstStyle/>
          <a:p>
            <a:r>
              <a:rPr lang="en-GB" dirty="0" smtClean="0"/>
              <a:t>Developments to meet user demands</a:t>
            </a:r>
          </a:p>
          <a:p>
            <a:r>
              <a:rPr lang="en-GB" dirty="0" smtClean="0"/>
              <a:t>All added immense richness, but inevitably more to be learned if you need the richness</a:t>
            </a:r>
          </a:p>
          <a:p>
            <a:r>
              <a:rPr lang="en-GB" dirty="0" smtClean="0"/>
              <a:t>Description</a:t>
            </a:r>
            <a:r>
              <a:rPr lang="en-GB" baseline="0" dirty="0" smtClean="0"/>
              <a:t> of structured data was extended to include information object classes, bringing with it much greater use of object identifiers and the need for the OID repository – so much so that OIDs have</a:t>
            </a:r>
            <a:r>
              <a:rPr lang="en-GB" dirty="0" smtClean="0"/>
              <a:t> a life of their own, and a tree structure</a:t>
            </a:r>
            <a:endParaRPr lang="en-GB" baseline="0" dirty="0" smtClean="0"/>
          </a:p>
        </p:txBody>
      </p:sp>
      <p:sp>
        <p:nvSpPr>
          <p:cNvPr id="4" name="Line 4"/>
          <p:cNvSpPr>
            <a:spLocks noChangeShapeType="1"/>
          </p:cNvSpPr>
          <p:nvPr/>
        </p:nvSpPr>
        <p:spPr bwMode="auto">
          <a:xfrm>
            <a:off x="685800" y="1124744"/>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03826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ASN.1 has developed over time (2)</a:t>
            </a:r>
            <a:endParaRPr lang="en-GB" dirty="0"/>
          </a:p>
        </p:txBody>
      </p:sp>
      <p:sp>
        <p:nvSpPr>
          <p:cNvPr id="3" name="Content Placeholder 2"/>
          <p:cNvSpPr>
            <a:spLocks noGrp="1"/>
          </p:cNvSpPr>
          <p:nvPr>
            <p:ph idx="1"/>
          </p:nvPr>
        </p:nvSpPr>
        <p:spPr/>
        <p:txBody>
          <a:bodyPr/>
          <a:lstStyle/>
          <a:p>
            <a:pPr marL="342900" marR="0" indent="-342900" algn="l" defTabSz="914400" rtl="0" eaLnBrk="0" fontAlgn="base" latinLnBrk="0" hangingPunct="0">
              <a:lnSpc>
                <a:spcPct val="100000"/>
              </a:lnSpc>
              <a:spcBef>
                <a:spcPct val="20000"/>
              </a:spcBef>
              <a:spcAft>
                <a:spcPct val="0"/>
              </a:spcAft>
              <a:buClr>
                <a:schemeClr val="accent2"/>
              </a:buClr>
              <a:buSzPct val="50000"/>
              <a:buFont typeface="Monotype Sorts" pitchFamily="2" charset="2"/>
              <a:buChar char="n"/>
              <a:tabLst/>
              <a:defRPr/>
            </a:pPr>
            <a:r>
              <a:rPr lang="en-GB" sz="3200" b="1" baseline="0" dirty="0" smtClean="0">
                <a:solidFill>
                  <a:schemeClr val="tx1"/>
                </a:solidFill>
                <a:effectLst>
                  <a:outerShdw blurRad="38100" dist="38100" dir="2700000" algn="tl" rotWithShape="0">
                    <a:srgbClr val="FFFFFF"/>
                  </a:outerShdw>
                </a:effectLst>
                <a:latin typeface="+mn-lt"/>
                <a:ea typeface="+mn-ea"/>
                <a:cs typeface="+mn-cs"/>
                <a:sym typeface="Math C" pitchFamily="2" charset="2"/>
              </a:rPr>
              <a:t>Description of structured data was extended to include addition of constraints, which were visible for encoding rules (bringing ASN.1 more into line with programming languages</a:t>
            </a:r>
          </a:p>
          <a:p>
            <a:pPr marL="342900" marR="0" indent="-342900" algn="l" defTabSz="914400" rtl="0" eaLnBrk="0" fontAlgn="base" latinLnBrk="0" hangingPunct="0">
              <a:lnSpc>
                <a:spcPct val="100000"/>
              </a:lnSpc>
              <a:spcBef>
                <a:spcPct val="20000"/>
              </a:spcBef>
              <a:spcAft>
                <a:spcPct val="0"/>
              </a:spcAft>
              <a:buClr>
                <a:schemeClr val="accent2"/>
              </a:buClr>
              <a:buSzPct val="50000"/>
              <a:buFont typeface="Monotype Sorts" pitchFamily="2" charset="2"/>
              <a:buChar char="n"/>
              <a:tabLst/>
              <a:defRPr/>
            </a:pPr>
            <a:r>
              <a:rPr lang="en-GB" sz="3200" b="1" baseline="0" dirty="0" smtClean="0">
                <a:solidFill>
                  <a:schemeClr val="tx1"/>
                </a:solidFill>
                <a:effectLst>
                  <a:outerShdw blurRad="38100" dist="38100" dir="2700000" algn="tl" rotWithShape="0">
                    <a:srgbClr val="FFFFFF"/>
                  </a:outerShdw>
                </a:effectLst>
                <a:latin typeface="+mn-lt"/>
                <a:ea typeface="+mn-ea"/>
                <a:cs typeface="+mn-cs"/>
                <a:sym typeface="Math C" pitchFamily="2" charset="2"/>
              </a:rPr>
              <a:t>Parameterization of the basic notation was introduced (but not heavily used)</a:t>
            </a:r>
          </a:p>
        </p:txBody>
      </p:sp>
      <p:sp>
        <p:nvSpPr>
          <p:cNvPr id="4" name="Line 4"/>
          <p:cNvSpPr>
            <a:spLocks noChangeShapeType="1"/>
          </p:cNvSpPr>
          <p:nvPr/>
        </p:nvSpPr>
        <p:spPr bwMode="auto">
          <a:xfrm>
            <a:off x="685800" y="1124744"/>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722002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ASN.1</a:t>
            </a:r>
            <a:r>
              <a:rPr lang="en-GB" baseline="0" dirty="0" smtClean="0"/>
              <a:t> has developed over time (3)</a:t>
            </a:r>
            <a:endParaRPr lang="en-GB" dirty="0"/>
          </a:p>
        </p:txBody>
      </p:sp>
      <p:sp>
        <p:nvSpPr>
          <p:cNvPr id="3" name="Content Placeholder 2"/>
          <p:cNvSpPr>
            <a:spLocks noGrp="1"/>
          </p:cNvSpPr>
          <p:nvPr>
            <p:ph idx="1"/>
          </p:nvPr>
        </p:nvSpPr>
        <p:spPr>
          <a:xfrm>
            <a:off x="1187624" y="1412776"/>
            <a:ext cx="7270576" cy="4968552"/>
          </a:xfrm>
        </p:spPr>
        <p:txBody>
          <a:bodyPr/>
          <a:lstStyle/>
          <a:p>
            <a:pPr marL="342900" marR="0" indent="-342900" algn="l" defTabSz="914400" rtl="0" eaLnBrk="0" fontAlgn="base" latinLnBrk="0" hangingPunct="0">
              <a:lnSpc>
                <a:spcPct val="100000"/>
              </a:lnSpc>
              <a:spcBef>
                <a:spcPct val="20000"/>
              </a:spcBef>
              <a:spcAft>
                <a:spcPct val="0"/>
              </a:spcAft>
              <a:buClr>
                <a:schemeClr val="accent2"/>
              </a:buClr>
              <a:buSzPct val="50000"/>
              <a:buFont typeface="Monotype Sorts" pitchFamily="2" charset="2"/>
              <a:buChar char="n"/>
              <a:tabLst/>
              <a:defRPr/>
            </a:pPr>
            <a:r>
              <a:rPr lang="en-GB" sz="3200" b="1" dirty="0" smtClean="0">
                <a:solidFill>
                  <a:schemeClr val="tx1"/>
                </a:solidFill>
                <a:effectLst>
                  <a:outerShdw blurRad="38100" dist="38100" dir="2700000" algn="tl" rotWithShape="0">
                    <a:srgbClr val="FFFFFF"/>
                  </a:outerShdw>
                </a:effectLst>
                <a:latin typeface="+mn-lt"/>
                <a:ea typeface="+mn-ea"/>
                <a:cs typeface="+mn-cs"/>
                <a:sym typeface="Math C" pitchFamily="2" charset="2"/>
              </a:rPr>
              <a:t>More encoding rules were added, some becoming very popular (e.g. PER)</a:t>
            </a:r>
            <a:endParaRPr lang="en-GB" dirty="0" smtClean="0"/>
          </a:p>
          <a:p>
            <a:r>
              <a:rPr lang="en-GB" dirty="0" smtClean="0"/>
              <a:t>Encoding control notation</a:t>
            </a:r>
            <a:r>
              <a:rPr lang="en-GB" baseline="0" dirty="0" smtClean="0"/>
              <a:t> was introduced (a substantial new topic, but not much used (?) )</a:t>
            </a:r>
          </a:p>
          <a:p>
            <a:r>
              <a:rPr lang="en-GB" baseline="0" dirty="0" smtClean="0"/>
              <a:t>Object identifier resolution using DNS was introduced – still in its gestation period in 2012, but very important</a:t>
            </a:r>
          </a:p>
        </p:txBody>
      </p:sp>
      <p:sp>
        <p:nvSpPr>
          <p:cNvPr id="4" name="Line 4"/>
          <p:cNvSpPr>
            <a:spLocks noChangeShapeType="1"/>
          </p:cNvSpPr>
          <p:nvPr/>
        </p:nvSpPr>
        <p:spPr bwMode="auto">
          <a:xfrm>
            <a:off x="685800" y="1268760"/>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020352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ASN.1</a:t>
            </a:r>
            <a:r>
              <a:rPr lang="en-GB" baseline="0" dirty="0" smtClean="0"/>
              <a:t> has developed over time (4)</a:t>
            </a:r>
            <a:endParaRPr lang="en-GB" dirty="0"/>
          </a:p>
        </p:txBody>
      </p:sp>
      <p:sp>
        <p:nvSpPr>
          <p:cNvPr id="3" name="Content Placeholder 2"/>
          <p:cNvSpPr>
            <a:spLocks noGrp="1"/>
          </p:cNvSpPr>
          <p:nvPr>
            <p:ph idx="1"/>
          </p:nvPr>
        </p:nvSpPr>
        <p:spPr>
          <a:xfrm>
            <a:off x="685800" y="1524000"/>
            <a:ext cx="8206680" cy="4641304"/>
          </a:xfrm>
        </p:spPr>
        <p:txBody>
          <a:bodyPr/>
          <a:lstStyle/>
          <a:p>
            <a:r>
              <a:rPr lang="en-GB" dirty="0" smtClean="0"/>
              <a:t>Fast web services and Fast Infoset</a:t>
            </a:r>
            <a:r>
              <a:rPr lang="en-GB" baseline="0" dirty="0" smtClean="0"/>
              <a:t> were introduced, targeting the “XML heart-land”</a:t>
            </a:r>
          </a:p>
          <a:p>
            <a:r>
              <a:rPr lang="en-GB" baseline="0" dirty="0" smtClean="0"/>
              <a:t>Competition with EXI became an issue – still not fully resolved.</a:t>
            </a:r>
          </a:p>
          <a:p>
            <a:r>
              <a:rPr lang="en-GB" dirty="0" smtClean="0"/>
              <a:t>Today there is increasing competition on the notation to be used for structured data definition and its serialization/encodings – discussion later</a:t>
            </a:r>
            <a:endParaRPr lang="en-GB" dirty="0"/>
          </a:p>
        </p:txBody>
      </p:sp>
      <p:sp>
        <p:nvSpPr>
          <p:cNvPr id="4" name="Line 4"/>
          <p:cNvSpPr>
            <a:spLocks noChangeShapeType="1"/>
          </p:cNvSpPr>
          <p:nvPr/>
        </p:nvSpPr>
        <p:spPr bwMode="auto">
          <a:xfrm>
            <a:off x="685800" y="1412776"/>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0530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a:t>
            </a:r>
            <a:r>
              <a:rPr lang="en-GB" baseline="0" dirty="0" smtClean="0"/>
              <a:t> bottom line</a:t>
            </a:r>
            <a:endParaRPr lang="en-GB" dirty="0"/>
          </a:p>
        </p:txBody>
      </p:sp>
      <p:sp>
        <p:nvSpPr>
          <p:cNvPr id="3" name="Content Placeholder 2"/>
          <p:cNvSpPr>
            <a:spLocks noGrp="1"/>
          </p:cNvSpPr>
          <p:nvPr>
            <p:ph idx="1"/>
          </p:nvPr>
        </p:nvSpPr>
        <p:spPr>
          <a:xfrm>
            <a:off x="1184681" y="2231625"/>
            <a:ext cx="6934200" cy="3240360"/>
          </a:xfrm>
        </p:spPr>
        <p:txBody>
          <a:bodyPr/>
          <a:lstStyle/>
          <a:p>
            <a:r>
              <a:rPr lang="en-GB" sz="4400" dirty="0">
                <a:solidFill>
                  <a:srgbClr val="FF0000"/>
                </a:solidFill>
                <a:effectLst>
                  <a:outerShdw blurRad="38100" dist="38100" dir="2700000" algn="tl">
                    <a:srgbClr val="000000"/>
                  </a:outerShdw>
                </a:effectLst>
                <a:latin typeface="+mj-lt"/>
                <a:ea typeface="+mj-ea"/>
                <a:cs typeface="+mj-cs"/>
              </a:rPr>
              <a:t>Through-out all of this, ASN.1 has always been, and </a:t>
            </a:r>
            <a:r>
              <a:rPr lang="en-GB" sz="4400" dirty="0" smtClean="0">
                <a:solidFill>
                  <a:srgbClr val="FF0000"/>
                </a:solidFill>
                <a:effectLst>
                  <a:outerShdw blurRad="38100" dist="38100" dir="2700000" algn="tl">
                    <a:srgbClr val="000000"/>
                  </a:outerShdw>
                </a:effectLst>
                <a:latin typeface="+mj-lt"/>
                <a:ea typeface="+mj-ea"/>
                <a:cs typeface="+mj-cs"/>
              </a:rPr>
              <a:t>still is, </a:t>
            </a:r>
            <a:r>
              <a:rPr lang="en-GB" sz="4400" dirty="0">
                <a:solidFill>
                  <a:srgbClr val="FF0000"/>
                </a:solidFill>
                <a:effectLst>
                  <a:outerShdw blurRad="38100" dist="38100" dir="2700000" algn="tl">
                    <a:srgbClr val="000000"/>
                  </a:outerShdw>
                </a:effectLst>
                <a:latin typeface="+mj-lt"/>
                <a:ea typeface="+mj-ea"/>
                <a:cs typeface="+mj-cs"/>
              </a:rPr>
              <a:t>the </a:t>
            </a:r>
            <a:r>
              <a:rPr lang="en-GB" sz="4400" dirty="0" smtClean="0">
                <a:solidFill>
                  <a:srgbClr val="FF0000"/>
                </a:solidFill>
                <a:effectLst>
                  <a:outerShdw blurRad="38100" dist="38100" dir="2700000" algn="tl">
                    <a:srgbClr val="000000"/>
                  </a:outerShdw>
                </a:effectLst>
                <a:latin typeface="+mj-lt"/>
                <a:ea typeface="+mj-ea"/>
                <a:cs typeface="+mj-cs"/>
              </a:rPr>
              <a:t>ITU-T </a:t>
            </a:r>
            <a:r>
              <a:rPr lang="en-GB" sz="4400" dirty="0">
                <a:solidFill>
                  <a:srgbClr val="FF0000"/>
                </a:solidFill>
                <a:effectLst>
                  <a:outerShdw blurRad="38100" dist="38100" dir="2700000" algn="tl">
                    <a:srgbClr val="000000"/>
                  </a:outerShdw>
                </a:effectLst>
                <a:latin typeface="+mj-lt"/>
                <a:ea typeface="+mj-ea"/>
                <a:cs typeface="+mj-cs"/>
              </a:rPr>
              <a:t>Recommendation for the description and serialization of structured </a:t>
            </a:r>
            <a:r>
              <a:rPr lang="en-GB" sz="4400" dirty="0" smtClean="0">
                <a:solidFill>
                  <a:srgbClr val="FF0000"/>
                </a:solidFill>
                <a:effectLst>
                  <a:outerShdw blurRad="38100" dist="38100" dir="2700000" algn="tl">
                    <a:srgbClr val="000000"/>
                  </a:outerShdw>
                </a:effectLst>
                <a:latin typeface="+mj-lt"/>
                <a:ea typeface="+mj-ea"/>
                <a:cs typeface="+mj-cs"/>
              </a:rPr>
              <a:t>data</a:t>
            </a:r>
            <a:endParaRPr lang="en-GB" sz="4400" dirty="0">
              <a:solidFill>
                <a:srgbClr val="FF0000"/>
              </a:solidFill>
              <a:effectLst>
                <a:outerShdw blurRad="38100" dist="38100" dir="2700000" algn="tl">
                  <a:srgbClr val="000000"/>
                </a:outerShdw>
              </a:effectLst>
              <a:latin typeface="+mj-lt"/>
              <a:ea typeface="+mj-ea"/>
              <a:cs typeface="+mj-cs"/>
            </a:endParaRPr>
          </a:p>
        </p:txBody>
      </p:sp>
      <p:sp>
        <p:nvSpPr>
          <p:cNvPr id="4" name="Line 4"/>
          <p:cNvSpPr>
            <a:spLocks noChangeShapeType="1"/>
          </p:cNvSpPr>
          <p:nvPr/>
        </p:nvSpPr>
        <p:spPr bwMode="auto">
          <a:xfrm>
            <a:off x="685800" y="1340768"/>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180472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712968" cy="1143000"/>
          </a:xfrm>
        </p:spPr>
        <p:txBody>
          <a:bodyPr/>
          <a:lstStyle/>
          <a:p>
            <a:r>
              <a:rPr lang="en-GB" dirty="0" smtClean="0"/>
              <a:t>Acronyms</a:t>
            </a:r>
            <a:r>
              <a:rPr lang="en-GB" baseline="0" dirty="0" smtClean="0"/>
              <a:t> and standard</a:t>
            </a:r>
            <a:r>
              <a:rPr lang="en-GB" dirty="0" smtClean="0"/>
              <a:t> names – you cannot avoid them (1)!</a:t>
            </a:r>
            <a:endParaRPr lang="en-GB" dirty="0"/>
          </a:p>
        </p:txBody>
      </p:sp>
      <p:sp>
        <p:nvSpPr>
          <p:cNvPr id="3" name="Content Placeholder 2"/>
          <p:cNvSpPr>
            <a:spLocks noGrp="1"/>
          </p:cNvSpPr>
          <p:nvPr>
            <p:ph idx="1"/>
          </p:nvPr>
        </p:nvSpPr>
        <p:spPr>
          <a:xfrm>
            <a:off x="1187624" y="1772816"/>
            <a:ext cx="7745288" cy="4373427"/>
          </a:xfrm>
        </p:spPr>
        <p:txBody>
          <a:bodyPr/>
          <a:lstStyle/>
          <a:p>
            <a:r>
              <a:rPr lang="en-GB" dirty="0" smtClean="0"/>
              <a:t>SGML</a:t>
            </a:r>
          </a:p>
          <a:p>
            <a:r>
              <a:rPr lang="en-GB" dirty="0" smtClean="0"/>
              <a:t>ASN.1</a:t>
            </a:r>
          </a:p>
          <a:p>
            <a:r>
              <a:rPr lang="en-GB" dirty="0" smtClean="0"/>
              <a:t>TLV</a:t>
            </a:r>
          </a:p>
          <a:p>
            <a:r>
              <a:rPr lang="en-GB" dirty="0" smtClean="0"/>
              <a:t>HTML, XML</a:t>
            </a:r>
          </a:p>
          <a:p>
            <a:r>
              <a:rPr lang="en-GB" dirty="0" smtClean="0"/>
              <a:t>XSD, Relax NG</a:t>
            </a:r>
          </a:p>
          <a:p>
            <a:r>
              <a:rPr lang="en-GB" dirty="0" smtClean="0"/>
              <a:t>PER, XER</a:t>
            </a:r>
          </a:p>
          <a:p>
            <a:r>
              <a:rPr lang="en-GB" dirty="0" smtClean="0"/>
              <a:t>OIDs</a:t>
            </a:r>
          </a:p>
        </p:txBody>
      </p:sp>
      <p:sp>
        <p:nvSpPr>
          <p:cNvPr id="4" name="Line 4"/>
          <p:cNvSpPr>
            <a:spLocks noChangeShapeType="1"/>
          </p:cNvSpPr>
          <p:nvPr/>
        </p:nvSpPr>
        <p:spPr bwMode="auto">
          <a:xfrm>
            <a:off x="685800" y="1484784"/>
            <a:ext cx="77724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533306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Dom Casu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9D15DAC426A74E91982A7A3C20D1B9" ma:contentTypeVersion="4" ma:contentTypeDescription="Create a new document." ma:contentTypeScope="" ma:versionID="17454a831a91144736c0f0b9b46872fe">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0a370456390dc8c2763c4626a714d79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1C2666-559D-4A80-B662-81BBB3157687}"/>
</file>

<file path=customXml/itemProps2.xml><?xml version="1.0" encoding="utf-8"?>
<ds:datastoreItem xmlns:ds="http://schemas.openxmlformats.org/officeDocument/2006/customXml" ds:itemID="{5B5E370B-1BBD-44B6-B4A5-95C0E004C6A8}"/>
</file>

<file path=customXml/itemProps3.xml><?xml version="1.0" encoding="utf-8"?>
<ds:datastoreItem xmlns:ds="http://schemas.openxmlformats.org/officeDocument/2006/customXml" ds:itemID="{28AE1CA3-2457-49C5-A012-681E4F0C6C03}"/>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4988</TotalTime>
  <Words>1085</Words>
  <Application>Microsoft Office PowerPoint</Application>
  <PresentationFormat>On-screen Show (4:3)</PresentationFormat>
  <Paragraphs>189</Paragraphs>
  <Slides>19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Math C</vt:lpstr>
      <vt:lpstr>Brush Script</vt:lpstr>
      <vt:lpstr>Times New Roman</vt:lpstr>
      <vt:lpstr>Dom Casual</vt:lpstr>
      <vt:lpstr>Monotype Sorts</vt:lpstr>
      <vt:lpstr>Blank Presentation</vt:lpstr>
      <vt:lpstr>Describing and serializing structured data – A history and comparison of approaches</vt:lpstr>
      <vt:lpstr>Terminology has changed over time</vt:lpstr>
      <vt:lpstr>What is structured data?</vt:lpstr>
      <vt:lpstr>ASN.1 has developed over time (1)</vt:lpstr>
      <vt:lpstr>ASN.1 has developed over time (2)</vt:lpstr>
      <vt:lpstr>ASN.1 has developed over time (3)</vt:lpstr>
      <vt:lpstr>ASN.1 has developed over time (4)</vt:lpstr>
      <vt:lpstr>The bottom line</vt:lpstr>
      <vt:lpstr>Acronyms and standard names – you cannot avoid them (1)!</vt:lpstr>
      <vt:lpstr>Acronyms and standard names – you cannot avoid them (2)!</vt:lpstr>
      <vt:lpstr>When will I stop?</vt:lpstr>
      <vt:lpstr>The 1960s to early 1980s</vt:lpstr>
      <vt:lpstr>The 1980s – a heady time (1)</vt:lpstr>
      <vt:lpstr>The 1980s – a heady time (2)</vt:lpstr>
      <vt:lpstr>The 1980s – a heady time (3)</vt:lpstr>
      <vt:lpstr>The 1990s – stability? (maybe not!)</vt:lpstr>
      <vt:lpstr>And to the 2000s – it is up in the air again!</vt:lpstr>
      <vt:lpstr>ASN.1 remains the choice for …</vt:lpstr>
      <vt:lpstr>Discussion invited please!</vt:lpstr>
    </vt:vector>
  </TitlesOfParts>
  <Company>University of Salford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  ASN.1 in context</dc:title>
  <dc:creator>John larmouth</dc:creator>
  <cp:lastModifiedBy>euchner</cp:lastModifiedBy>
  <cp:revision>134</cp:revision>
  <cp:lastPrinted>2012-02-20T10:56:47Z</cp:lastPrinted>
  <dcterms:created xsi:type="dcterms:W3CDTF">2000-04-03T19:05:13Z</dcterms:created>
  <dcterms:modified xsi:type="dcterms:W3CDTF">2012-05-03T22:17:39Z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0x0101003E9D15DAC426A74E91982A7A3C20D1B9</vt:lpwstr>
  </property>
</Properties>
</file>